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9" r:id="rId14"/>
    <p:sldId id="269" r:id="rId15"/>
    <p:sldId id="270" r:id="rId16"/>
    <p:sldId id="271" r:id="rId17"/>
    <p:sldId id="300" r:id="rId18"/>
    <p:sldId id="273" r:id="rId19"/>
  </p:sldIdLst>
  <p:sldSz cx="12192000" cy="6858000"/>
  <p:notesSz cx="6858000" cy="9144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rgbClr val="000000"/>
        </a:fontRef>
        <a:schemeClr val="tx1"/>
      </a:tcTxStyle>
      <a:tcStyle>
        <a:tcBdr>
          <a:left>
            <a:ln w="12700">
              <a:noFill/>
            </a:ln>
          </a:left>
          <a:right>
            <a:ln w="12700">
              <a:noFill/>
            </a:ln>
          </a:right>
          <a:top>
            <a:ln w="12700">
              <a:noFill/>
            </a:ln>
          </a:top>
          <a:bottom>
            <a:ln w="12700">
              <a:noFill/>
            </a:ln>
          </a:bottom>
          <a:insideH>
            <a:ln w="12700">
              <a:noFill/>
            </a:ln>
          </a:insideH>
          <a:insideV>
            <a:ln w="12700">
              <a:no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9D7B26C5-4107-4FEC-AEDC-1716B250A1EF}" styleName="Light Style 1">
    <a:wholeTbl>
      <a:tcTxStyle>
        <a:fontRef idx="minor">
          <a:srgbClr val="000000"/>
        </a:fontRef>
        <a:schemeClr val="tx1"/>
      </a:tcTxStyle>
      <a:tcStyle>
        <a:tcBdr>
          <a:left>
            <a:ln w="12700">
              <a:noFill/>
            </a:ln>
          </a:left>
          <a:right>
            <a:ln w="12700">
              <a:noFill/>
            </a:ln>
          </a:right>
          <a:top>
            <a:ln w="12700">
              <a:solidFill>
                <a:schemeClr val="tx1"/>
              </a:solidFill>
            </a:ln>
          </a:top>
          <a:bottom>
            <a:ln w="12700">
              <a:solidFill>
                <a:schemeClr val="tx1"/>
              </a:solidFill>
            </a:ln>
          </a:bottom>
          <a:insideH>
            <a:ln w="12700">
              <a:noFill/>
            </a:ln>
          </a:insideH>
          <a:insideV>
            <a:ln w="12700">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band2V>
      <a:tcStyle>
        <a:tcBdr/>
        <a:fill>
          <a:solidFill>
            <a:schemeClr val="tx1">
              <a:alpha val="20000"/>
            </a:schemeClr>
          </a:solidFill>
        </a:fill>
      </a:tcStyle>
    </a:band2V>
    <a:lastCol>
      <a:tcStyle>
        <a:tcBdr/>
      </a:tcStyle>
    </a:lastCol>
    <a:firstCol>
      <a:tcStyle>
        <a:tcBdr/>
      </a:tcStyle>
    </a:firstCol>
    <a:lastRow>
      <a:tcStyle>
        <a:tcBdr>
          <a:top>
            <a:ln w="12700">
              <a:solidFill>
                <a:schemeClr val="tx1"/>
              </a:solidFill>
            </a:ln>
          </a:top>
        </a:tcBdr>
        <a:fill>
          <a:noFill/>
        </a:fill>
      </a:tcStyle>
    </a:lastRow>
    <a:seCell>
      <a:tcStyle>
        <a:tcBdr/>
      </a:tcStyle>
    </a:seCell>
    <a:swCell>
      <a:tcStyle>
        <a:tcBdr/>
      </a:tcStyle>
    </a:swCell>
    <a:firstRow>
      <a:tcStyle>
        <a:tcBdr>
          <a:bottom>
            <a:ln w="12700">
              <a:solidFill>
                <a:schemeClr val="tx1"/>
              </a:solidFill>
            </a:ln>
          </a:bottom>
        </a:tcBdr>
        <a:fill>
          <a:no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56"/>
    <p:restoredTop sz="94648"/>
  </p:normalViewPr>
  <p:slideViewPr>
    <p:cSldViewPr snapToGrid="0">
      <p:cViewPr varScale="1">
        <p:scale>
          <a:sx n="117" d="100"/>
          <a:sy n="117" d="100"/>
        </p:scale>
        <p:origin x="880" y="168"/>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321156273"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a:p>
        </p:txBody>
      </p:sp>
      <p:sp>
        <p:nvSpPr>
          <p:cNvPr id="591161259"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5DC26644-C4E3-9F45-87DB-0F3FBFE55CC2}" type="datetimeFigureOut">
              <a:rPr lang="en-IT"/>
              <a:t>27/10/25</a:t>
            </a:fld>
            <a:endParaRPr/>
          </a:p>
        </p:txBody>
      </p:sp>
      <p:sp>
        <p:nvSpPr>
          <p:cNvPr id="922324587"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a:p>
        </p:txBody>
      </p:sp>
      <p:sp>
        <p:nvSpPr>
          <p:cNvPr id="1265626092"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1008784568"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1021239273"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4B12C927-05F4-C446-8EA0-5A0A2A58DD9A}" type="slidenum">
              <a:rPr/>
              <a:t>‹#›</a:t>
            </a:fld>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26551985" name="Slide Image Placeholder 1"/>
          <p:cNvSpPr>
            <a:spLocks noGrp="1" noRot="1" noChangeAspect="1"/>
          </p:cNvSpPr>
          <p:nvPr>
            <p:ph type="sldImg"/>
          </p:nvPr>
        </p:nvSpPr>
        <p:spPr bwMode="auto"/>
      </p:sp>
      <p:sp>
        <p:nvSpPr>
          <p:cNvPr id="987844751" name="Notes Placeholder 2"/>
          <p:cNvSpPr>
            <a:spLocks noGrp="1"/>
          </p:cNvSpPr>
          <p:nvPr>
            <p:ph type="body" idx="1"/>
          </p:nvPr>
        </p:nvSpPr>
        <p:spPr bwMode="auto"/>
        <p:txBody>
          <a:bodyPr/>
          <a:lstStyle/>
          <a:p>
            <a:pPr>
              <a:defRPr/>
            </a:pPr>
            <a:endParaRPr/>
          </a:p>
        </p:txBody>
      </p:sp>
      <p:sp>
        <p:nvSpPr>
          <p:cNvPr id="219637028" name="Slide Number Placeholder 3"/>
          <p:cNvSpPr>
            <a:spLocks noGrp="1"/>
          </p:cNvSpPr>
          <p:nvPr>
            <p:ph type="sldNum" sz="quarter" idx="10"/>
          </p:nvPr>
        </p:nvSpPr>
        <p:spPr bwMode="auto"/>
        <p:txBody>
          <a:bodyPr/>
          <a:lstStyle/>
          <a:p>
            <a:pPr>
              <a:defRPr/>
            </a:pPr>
            <a:fld id="{BD666CA7-1588-E4D3-D4DD-11BEBD0D9ED6}"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25745264" name="Slide Image Placeholder 1"/>
          <p:cNvSpPr>
            <a:spLocks noGrp="1" noRot="1" noChangeAspect="1"/>
          </p:cNvSpPr>
          <p:nvPr>
            <p:ph type="sldImg"/>
          </p:nvPr>
        </p:nvSpPr>
        <p:spPr bwMode="auto"/>
      </p:sp>
      <p:sp>
        <p:nvSpPr>
          <p:cNvPr id="1697059175" name="Notes Placeholder 2"/>
          <p:cNvSpPr>
            <a:spLocks noGrp="1"/>
          </p:cNvSpPr>
          <p:nvPr>
            <p:ph type="body" idx="1"/>
          </p:nvPr>
        </p:nvSpPr>
        <p:spPr bwMode="auto"/>
        <p:txBody>
          <a:bodyPr/>
          <a:lstStyle/>
          <a:p>
            <a:pPr>
              <a:defRPr/>
            </a:pPr>
            <a:endParaRPr/>
          </a:p>
        </p:txBody>
      </p:sp>
      <p:sp>
        <p:nvSpPr>
          <p:cNvPr id="566572363" name="Slide Number Placeholder 3"/>
          <p:cNvSpPr>
            <a:spLocks noGrp="1"/>
          </p:cNvSpPr>
          <p:nvPr>
            <p:ph type="sldNum" sz="quarter" idx="10"/>
          </p:nvPr>
        </p:nvSpPr>
        <p:spPr bwMode="auto"/>
        <p:txBody>
          <a:bodyPr/>
          <a:lstStyle/>
          <a:p>
            <a:pPr>
              <a:defRPr/>
            </a:pPr>
            <a:fld id="{89C27B98-F2ED-52B3-8F36-BCA6F5E8565D}"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93057446" name="Slide Image Placeholder 1"/>
          <p:cNvSpPr>
            <a:spLocks noGrp="1" noRot="1" noChangeAspect="1"/>
          </p:cNvSpPr>
          <p:nvPr>
            <p:ph type="sldImg"/>
          </p:nvPr>
        </p:nvSpPr>
        <p:spPr bwMode="auto"/>
      </p:sp>
      <p:sp>
        <p:nvSpPr>
          <p:cNvPr id="750266080" name="Notes Placeholder 2"/>
          <p:cNvSpPr>
            <a:spLocks noGrp="1"/>
          </p:cNvSpPr>
          <p:nvPr>
            <p:ph type="body" idx="1"/>
          </p:nvPr>
        </p:nvSpPr>
        <p:spPr bwMode="auto"/>
        <p:txBody>
          <a:bodyPr/>
          <a:lstStyle/>
          <a:p>
            <a:pPr>
              <a:defRPr/>
            </a:pPr>
            <a:endParaRPr/>
          </a:p>
        </p:txBody>
      </p:sp>
      <p:sp>
        <p:nvSpPr>
          <p:cNvPr id="402166454" name="Slide Number Placeholder 3"/>
          <p:cNvSpPr>
            <a:spLocks noGrp="1"/>
          </p:cNvSpPr>
          <p:nvPr>
            <p:ph type="sldNum" sz="quarter" idx="10"/>
          </p:nvPr>
        </p:nvSpPr>
        <p:spPr bwMode="auto"/>
        <p:txBody>
          <a:bodyPr/>
          <a:lstStyle/>
          <a:p>
            <a:pPr>
              <a:defRPr/>
            </a:pPr>
            <a:fld id="{823BD2F0-6BBC-2498-2727-EF6A52C6F86C}"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31857473" name="Slide Image Placeholder 1"/>
          <p:cNvSpPr>
            <a:spLocks noGrp="1" noRot="1" noChangeAspect="1"/>
          </p:cNvSpPr>
          <p:nvPr>
            <p:ph type="sldImg"/>
          </p:nvPr>
        </p:nvSpPr>
        <p:spPr bwMode="auto"/>
      </p:sp>
      <p:sp>
        <p:nvSpPr>
          <p:cNvPr id="1731195335" name="Notes Placeholder 2"/>
          <p:cNvSpPr>
            <a:spLocks noGrp="1"/>
          </p:cNvSpPr>
          <p:nvPr>
            <p:ph type="body" idx="1"/>
          </p:nvPr>
        </p:nvSpPr>
        <p:spPr bwMode="auto"/>
        <p:txBody>
          <a:bodyPr/>
          <a:lstStyle/>
          <a:p>
            <a:pPr>
              <a:defRPr/>
            </a:pPr>
            <a:endParaRPr/>
          </a:p>
        </p:txBody>
      </p:sp>
      <p:sp>
        <p:nvSpPr>
          <p:cNvPr id="1899078549" name="Slide Number Placeholder 3"/>
          <p:cNvSpPr>
            <a:spLocks noGrp="1"/>
          </p:cNvSpPr>
          <p:nvPr>
            <p:ph type="sldNum" sz="quarter" idx="10"/>
          </p:nvPr>
        </p:nvSpPr>
        <p:spPr bwMode="auto"/>
        <p:txBody>
          <a:bodyPr/>
          <a:lstStyle/>
          <a:p>
            <a:pPr>
              <a:defRPr/>
            </a:pPr>
            <a:fld id="{85A58374-AC2F-7614-A947-F947639A22B4}"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79312745" name="Slide Image Placeholder 1"/>
          <p:cNvSpPr>
            <a:spLocks noGrp="1" noRot="1" noChangeAspect="1"/>
          </p:cNvSpPr>
          <p:nvPr>
            <p:ph type="sldImg"/>
          </p:nvPr>
        </p:nvSpPr>
        <p:spPr bwMode="auto"/>
      </p:sp>
      <p:sp>
        <p:nvSpPr>
          <p:cNvPr id="572756017" name="Notes Placeholder 2"/>
          <p:cNvSpPr>
            <a:spLocks noGrp="1"/>
          </p:cNvSpPr>
          <p:nvPr>
            <p:ph type="body" idx="1"/>
          </p:nvPr>
        </p:nvSpPr>
        <p:spPr bwMode="auto"/>
        <p:txBody>
          <a:bodyPr/>
          <a:lstStyle/>
          <a:p>
            <a:pPr>
              <a:defRPr/>
            </a:pPr>
            <a:endParaRPr/>
          </a:p>
        </p:txBody>
      </p:sp>
      <p:sp>
        <p:nvSpPr>
          <p:cNvPr id="672224997" name="Slide Number Placeholder 3"/>
          <p:cNvSpPr>
            <a:spLocks noGrp="1"/>
          </p:cNvSpPr>
          <p:nvPr>
            <p:ph type="sldNum" sz="quarter" idx="10"/>
          </p:nvPr>
        </p:nvSpPr>
        <p:spPr bwMode="auto"/>
        <p:txBody>
          <a:bodyPr/>
          <a:lstStyle/>
          <a:p>
            <a:pPr>
              <a:defRPr/>
            </a:pPr>
            <a:fld id="{EA6A81F8-6770-7ED8-1987-D641DA5354F1}" type="slidenum">
              <a:rP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31553026" name="Slide Image Placeholder 1"/>
          <p:cNvSpPr>
            <a:spLocks noGrp="1" noRot="1" noChangeAspect="1"/>
          </p:cNvSpPr>
          <p:nvPr>
            <p:ph type="sldImg"/>
          </p:nvPr>
        </p:nvSpPr>
        <p:spPr bwMode="auto"/>
      </p:sp>
      <p:sp>
        <p:nvSpPr>
          <p:cNvPr id="1841003148" name="Notes Placeholder 2"/>
          <p:cNvSpPr>
            <a:spLocks noGrp="1"/>
          </p:cNvSpPr>
          <p:nvPr>
            <p:ph type="body" idx="1"/>
          </p:nvPr>
        </p:nvSpPr>
        <p:spPr bwMode="auto"/>
        <p:txBody>
          <a:bodyPr/>
          <a:lstStyle/>
          <a:p>
            <a:pPr>
              <a:defRPr/>
            </a:pPr>
            <a:endParaRPr/>
          </a:p>
        </p:txBody>
      </p:sp>
      <p:sp>
        <p:nvSpPr>
          <p:cNvPr id="540337978" name="Slide Number Placeholder 3"/>
          <p:cNvSpPr>
            <a:spLocks noGrp="1"/>
          </p:cNvSpPr>
          <p:nvPr>
            <p:ph type="sldNum" sz="quarter" idx="10"/>
          </p:nvPr>
        </p:nvSpPr>
        <p:spPr bwMode="auto"/>
        <p:txBody>
          <a:bodyPr/>
          <a:lstStyle/>
          <a:p>
            <a:pPr>
              <a:defRPr/>
            </a:pPr>
            <a:fld id="{408B8521-0FC0-67FC-67EE-81DBFFA98CC0}" type="slidenum">
              <a:rP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295867344" name="Slide Image Placeholder 1"/>
          <p:cNvSpPr>
            <a:spLocks noGrp="1" noRot="1" noChangeAspect="1"/>
          </p:cNvSpPr>
          <p:nvPr>
            <p:ph type="sldImg"/>
          </p:nvPr>
        </p:nvSpPr>
        <p:spPr bwMode="auto"/>
      </p:sp>
      <p:sp>
        <p:nvSpPr>
          <p:cNvPr id="17327462" name="Notes Placeholder 2"/>
          <p:cNvSpPr>
            <a:spLocks noGrp="1"/>
          </p:cNvSpPr>
          <p:nvPr>
            <p:ph type="body" idx="1"/>
          </p:nvPr>
        </p:nvSpPr>
        <p:spPr bwMode="auto"/>
        <p:txBody>
          <a:bodyPr/>
          <a:lstStyle/>
          <a:p>
            <a:pPr>
              <a:defRPr/>
            </a:pPr>
            <a:endParaRPr/>
          </a:p>
        </p:txBody>
      </p:sp>
      <p:sp>
        <p:nvSpPr>
          <p:cNvPr id="1116919416" name="Slide Number Placeholder 3"/>
          <p:cNvSpPr>
            <a:spLocks noGrp="1"/>
          </p:cNvSpPr>
          <p:nvPr>
            <p:ph type="sldNum" sz="quarter" idx="10"/>
          </p:nvPr>
        </p:nvSpPr>
        <p:spPr bwMode="auto"/>
        <p:txBody>
          <a:bodyPr/>
          <a:lstStyle/>
          <a:p>
            <a:pPr>
              <a:defRPr/>
            </a:pPr>
            <a:fld id="{0624768E-3F46-6388-3386-CF399CF63E85}" type="slidenum">
              <a:r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17599625" name="Slide Image Placeholder 1"/>
          <p:cNvSpPr>
            <a:spLocks noGrp="1" noRot="1" noChangeAspect="1"/>
          </p:cNvSpPr>
          <p:nvPr>
            <p:ph type="sldImg"/>
          </p:nvPr>
        </p:nvSpPr>
        <p:spPr bwMode="auto"/>
      </p:sp>
      <p:sp>
        <p:nvSpPr>
          <p:cNvPr id="1657571214" name="Notes Placeholder 2"/>
          <p:cNvSpPr>
            <a:spLocks noGrp="1"/>
          </p:cNvSpPr>
          <p:nvPr>
            <p:ph type="body" idx="1"/>
          </p:nvPr>
        </p:nvSpPr>
        <p:spPr bwMode="auto"/>
        <p:txBody>
          <a:bodyPr/>
          <a:lstStyle/>
          <a:p>
            <a:pPr>
              <a:defRPr/>
            </a:pPr>
            <a:endParaRPr dirty="0"/>
          </a:p>
        </p:txBody>
      </p:sp>
      <p:sp>
        <p:nvSpPr>
          <p:cNvPr id="584086735" name="Slide Number Placeholder 3"/>
          <p:cNvSpPr>
            <a:spLocks noGrp="1"/>
          </p:cNvSpPr>
          <p:nvPr>
            <p:ph type="sldNum" sz="quarter" idx="10"/>
          </p:nvPr>
        </p:nvSpPr>
        <p:spPr bwMode="auto"/>
        <p:txBody>
          <a:bodyPr/>
          <a:lstStyle/>
          <a:p>
            <a:pPr>
              <a:defRPr/>
            </a:pPr>
            <a:fld id="{4CAC1EB5-E835-54E5-F13F-4F306A1EF4FE}" type="slidenum">
              <a:rP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37949494" name="Slide Image Placeholder 1"/>
          <p:cNvSpPr>
            <a:spLocks noGrp="1" noRot="1" noChangeAspect="1"/>
          </p:cNvSpPr>
          <p:nvPr>
            <p:ph type="sldImg"/>
          </p:nvPr>
        </p:nvSpPr>
        <p:spPr bwMode="auto"/>
      </p:sp>
      <p:sp>
        <p:nvSpPr>
          <p:cNvPr id="1980389838" name="Notes Placeholder 2"/>
          <p:cNvSpPr>
            <a:spLocks noGrp="1"/>
          </p:cNvSpPr>
          <p:nvPr>
            <p:ph type="body" idx="1"/>
          </p:nvPr>
        </p:nvSpPr>
        <p:spPr bwMode="auto"/>
        <p:txBody>
          <a:bodyPr/>
          <a:lstStyle/>
          <a:p>
            <a:pPr>
              <a:defRPr/>
            </a:pPr>
            <a:endParaRPr/>
          </a:p>
        </p:txBody>
      </p:sp>
      <p:sp>
        <p:nvSpPr>
          <p:cNvPr id="847828710" name="Slide Number Placeholder 3"/>
          <p:cNvSpPr>
            <a:spLocks noGrp="1"/>
          </p:cNvSpPr>
          <p:nvPr>
            <p:ph type="sldNum" sz="quarter" idx="10"/>
          </p:nvPr>
        </p:nvSpPr>
        <p:spPr bwMode="auto"/>
        <p:txBody>
          <a:bodyPr/>
          <a:lstStyle/>
          <a:p>
            <a:pPr>
              <a:defRPr/>
            </a:pPr>
            <a:fld id="{FA0B268E-2FC2-32AB-BF88-91DC95F226F6}" type="slidenum">
              <a:rPr/>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92964178" name="Slide Image Placeholder 1"/>
          <p:cNvSpPr>
            <a:spLocks noGrp="1" noRot="1" noChangeAspect="1"/>
          </p:cNvSpPr>
          <p:nvPr>
            <p:ph type="sldImg"/>
          </p:nvPr>
        </p:nvSpPr>
        <p:spPr bwMode="auto"/>
      </p:sp>
      <p:sp>
        <p:nvSpPr>
          <p:cNvPr id="761670253" name="Notes Placeholder 2"/>
          <p:cNvSpPr>
            <a:spLocks noGrp="1"/>
          </p:cNvSpPr>
          <p:nvPr>
            <p:ph type="body" idx="1"/>
          </p:nvPr>
        </p:nvSpPr>
        <p:spPr bwMode="auto"/>
        <p:txBody>
          <a:bodyPr/>
          <a:lstStyle/>
          <a:p>
            <a:pPr>
              <a:defRPr/>
            </a:pPr>
            <a:endParaRPr/>
          </a:p>
        </p:txBody>
      </p:sp>
      <p:sp>
        <p:nvSpPr>
          <p:cNvPr id="1413971705" name="Slide Number Placeholder 3"/>
          <p:cNvSpPr>
            <a:spLocks noGrp="1"/>
          </p:cNvSpPr>
          <p:nvPr>
            <p:ph type="sldNum" sz="quarter" idx="10"/>
          </p:nvPr>
        </p:nvSpPr>
        <p:spPr bwMode="auto"/>
        <p:txBody>
          <a:bodyPr/>
          <a:lstStyle/>
          <a:p>
            <a:pPr>
              <a:defRPr/>
            </a:pPr>
            <a:fld id="{1C632FC2-62FB-5062-5A90-F229BF07126D}" type="slidenum">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93928499" name="Slide Image Placeholder 1"/>
          <p:cNvSpPr>
            <a:spLocks noGrp="1" noRot="1" noChangeAspect="1"/>
          </p:cNvSpPr>
          <p:nvPr>
            <p:ph type="sldImg"/>
          </p:nvPr>
        </p:nvSpPr>
        <p:spPr bwMode="auto"/>
      </p:sp>
      <p:sp>
        <p:nvSpPr>
          <p:cNvPr id="351128397" name="Notes Placeholder 2"/>
          <p:cNvSpPr>
            <a:spLocks noGrp="1"/>
          </p:cNvSpPr>
          <p:nvPr>
            <p:ph type="body" idx="1"/>
          </p:nvPr>
        </p:nvSpPr>
        <p:spPr bwMode="auto"/>
        <p:txBody>
          <a:bodyPr/>
          <a:lstStyle/>
          <a:p>
            <a:pPr>
              <a:defRPr/>
            </a:pPr>
            <a:endParaRPr/>
          </a:p>
        </p:txBody>
      </p:sp>
      <p:sp>
        <p:nvSpPr>
          <p:cNvPr id="519707372" name="Slide Number Placeholder 3"/>
          <p:cNvSpPr>
            <a:spLocks noGrp="1"/>
          </p:cNvSpPr>
          <p:nvPr>
            <p:ph type="sldNum" sz="quarter" idx="5"/>
          </p:nvPr>
        </p:nvSpPr>
        <p:spPr bwMode="auto"/>
        <p:txBody>
          <a:bodyPr/>
          <a:lstStyle/>
          <a:p>
            <a:pPr>
              <a:defRPr/>
            </a:pPr>
            <a:fld id="{4B12C927-05F4-C446-8EA0-5A0A2A58DD9A}"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68906890" name="Slide Image Placeholder 1"/>
          <p:cNvSpPr>
            <a:spLocks noGrp="1" noRot="1" noChangeAspect="1"/>
          </p:cNvSpPr>
          <p:nvPr>
            <p:ph type="sldImg"/>
          </p:nvPr>
        </p:nvSpPr>
        <p:spPr bwMode="auto"/>
      </p:sp>
      <p:sp>
        <p:nvSpPr>
          <p:cNvPr id="527742434" name="Notes Placeholder 2"/>
          <p:cNvSpPr>
            <a:spLocks noGrp="1"/>
          </p:cNvSpPr>
          <p:nvPr>
            <p:ph type="body" idx="1"/>
          </p:nvPr>
        </p:nvSpPr>
        <p:spPr bwMode="auto"/>
        <p:txBody>
          <a:bodyPr/>
          <a:lstStyle/>
          <a:p>
            <a:pPr>
              <a:defRPr/>
            </a:pPr>
            <a:endParaRPr/>
          </a:p>
        </p:txBody>
      </p:sp>
      <p:sp>
        <p:nvSpPr>
          <p:cNvPr id="1219321095" name="Slide Number Placeholder 3"/>
          <p:cNvSpPr>
            <a:spLocks noGrp="1"/>
          </p:cNvSpPr>
          <p:nvPr>
            <p:ph type="sldNum" sz="quarter" idx="10"/>
          </p:nvPr>
        </p:nvSpPr>
        <p:spPr bwMode="auto"/>
        <p:txBody>
          <a:bodyPr/>
          <a:lstStyle/>
          <a:p>
            <a:pPr>
              <a:defRPr/>
            </a:pPr>
            <a:fld id="{53F84ECD-465C-35EB-6DFE-E651E17FCA89}"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88447696" name="Slide Image Placeholder 1"/>
          <p:cNvSpPr>
            <a:spLocks noGrp="1" noRot="1" noChangeAspect="1"/>
          </p:cNvSpPr>
          <p:nvPr>
            <p:ph type="sldImg"/>
          </p:nvPr>
        </p:nvSpPr>
        <p:spPr bwMode="auto"/>
      </p:sp>
      <p:sp>
        <p:nvSpPr>
          <p:cNvPr id="552856538" name="Notes Placeholder 2"/>
          <p:cNvSpPr>
            <a:spLocks noGrp="1"/>
          </p:cNvSpPr>
          <p:nvPr>
            <p:ph type="body" idx="1"/>
          </p:nvPr>
        </p:nvSpPr>
        <p:spPr bwMode="auto"/>
        <p:txBody>
          <a:bodyPr/>
          <a:lstStyle/>
          <a:p>
            <a:pPr>
              <a:defRPr/>
            </a:pPr>
            <a:endParaRPr/>
          </a:p>
        </p:txBody>
      </p:sp>
      <p:sp>
        <p:nvSpPr>
          <p:cNvPr id="1251043151" name="Slide Number Placeholder 3"/>
          <p:cNvSpPr>
            <a:spLocks noGrp="1"/>
          </p:cNvSpPr>
          <p:nvPr>
            <p:ph type="sldNum" sz="quarter" idx="10"/>
          </p:nvPr>
        </p:nvSpPr>
        <p:spPr bwMode="auto"/>
        <p:txBody>
          <a:bodyPr/>
          <a:lstStyle/>
          <a:p>
            <a:pPr>
              <a:defRPr/>
            </a:pPr>
            <a:fld id="{4A917549-C1C8-5AAC-0B45-D9CD135CE61C}"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22293552" name="Slide Image Placeholder 1"/>
          <p:cNvSpPr>
            <a:spLocks noGrp="1" noRot="1" noChangeAspect="1"/>
          </p:cNvSpPr>
          <p:nvPr>
            <p:ph type="sldImg"/>
          </p:nvPr>
        </p:nvSpPr>
        <p:spPr bwMode="auto"/>
      </p:sp>
      <p:sp>
        <p:nvSpPr>
          <p:cNvPr id="433521815" name="Notes Placeholder 2"/>
          <p:cNvSpPr>
            <a:spLocks noGrp="1"/>
          </p:cNvSpPr>
          <p:nvPr>
            <p:ph type="body" idx="1"/>
          </p:nvPr>
        </p:nvSpPr>
        <p:spPr bwMode="auto"/>
        <p:txBody>
          <a:bodyPr/>
          <a:lstStyle/>
          <a:p>
            <a:pPr>
              <a:defRPr/>
            </a:pPr>
            <a:endParaRPr/>
          </a:p>
        </p:txBody>
      </p:sp>
      <p:sp>
        <p:nvSpPr>
          <p:cNvPr id="720139335" name="Slide Number Placeholder 3"/>
          <p:cNvSpPr>
            <a:spLocks noGrp="1"/>
          </p:cNvSpPr>
          <p:nvPr>
            <p:ph type="sldNum" sz="quarter" idx="10"/>
          </p:nvPr>
        </p:nvSpPr>
        <p:spPr bwMode="auto"/>
        <p:txBody>
          <a:bodyPr/>
          <a:lstStyle/>
          <a:p>
            <a:pPr>
              <a:defRPr/>
            </a:pPr>
            <a:fld id="{0B42A46D-27D0-C3CD-1CFB-320499420053}"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71324874" name="Slide Image Placeholder 1"/>
          <p:cNvSpPr>
            <a:spLocks noGrp="1" noRot="1" noChangeAspect="1"/>
          </p:cNvSpPr>
          <p:nvPr>
            <p:ph type="sldImg"/>
          </p:nvPr>
        </p:nvSpPr>
        <p:spPr bwMode="auto"/>
      </p:sp>
      <p:sp>
        <p:nvSpPr>
          <p:cNvPr id="1931758443" name="Notes Placeholder 2"/>
          <p:cNvSpPr>
            <a:spLocks noGrp="1"/>
          </p:cNvSpPr>
          <p:nvPr>
            <p:ph type="body" idx="1"/>
          </p:nvPr>
        </p:nvSpPr>
        <p:spPr bwMode="auto"/>
        <p:txBody>
          <a:bodyPr/>
          <a:lstStyle/>
          <a:p>
            <a:pPr>
              <a:defRPr/>
            </a:pPr>
            <a:endParaRPr/>
          </a:p>
        </p:txBody>
      </p:sp>
      <p:sp>
        <p:nvSpPr>
          <p:cNvPr id="1278315689" name="Slide Number Placeholder 3"/>
          <p:cNvSpPr>
            <a:spLocks noGrp="1"/>
          </p:cNvSpPr>
          <p:nvPr>
            <p:ph type="sldNum" sz="quarter" idx="10"/>
          </p:nvPr>
        </p:nvSpPr>
        <p:spPr bwMode="auto"/>
        <p:txBody>
          <a:bodyPr/>
          <a:lstStyle/>
          <a:p>
            <a:pPr>
              <a:defRPr/>
            </a:pPr>
            <a:fld id="{F2226852-5FA4-7F8C-71F7-2E806BA4BD86}"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69304845" name="Slide Image Placeholder 1"/>
          <p:cNvSpPr>
            <a:spLocks noGrp="1" noRot="1" noChangeAspect="1"/>
          </p:cNvSpPr>
          <p:nvPr>
            <p:ph type="sldImg"/>
          </p:nvPr>
        </p:nvSpPr>
        <p:spPr bwMode="auto"/>
      </p:sp>
      <p:sp>
        <p:nvSpPr>
          <p:cNvPr id="1966705846" name="Notes Placeholder 2"/>
          <p:cNvSpPr>
            <a:spLocks noGrp="1"/>
          </p:cNvSpPr>
          <p:nvPr>
            <p:ph type="body" idx="1"/>
          </p:nvPr>
        </p:nvSpPr>
        <p:spPr bwMode="auto"/>
        <p:txBody>
          <a:bodyPr/>
          <a:lstStyle/>
          <a:p>
            <a:pPr>
              <a:defRPr/>
            </a:pPr>
            <a:endParaRPr/>
          </a:p>
        </p:txBody>
      </p:sp>
      <p:sp>
        <p:nvSpPr>
          <p:cNvPr id="1243018631" name="Slide Number Placeholder 3"/>
          <p:cNvSpPr>
            <a:spLocks noGrp="1"/>
          </p:cNvSpPr>
          <p:nvPr>
            <p:ph type="sldNum" sz="quarter" idx="10"/>
          </p:nvPr>
        </p:nvSpPr>
        <p:spPr bwMode="auto"/>
        <p:txBody>
          <a:bodyPr/>
          <a:lstStyle/>
          <a:p>
            <a:pPr>
              <a:defRPr/>
            </a:pPr>
            <a:fld id="{6DF872CB-9641-F3A0-E31D-38ECA7898C53}"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94584520" name="Slide Image Placeholder 1"/>
          <p:cNvSpPr>
            <a:spLocks noGrp="1" noRot="1" noChangeAspect="1"/>
          </p:cNvSpPr>
          <p:nvPr>
            <p:ph type="sldImg"/>
          </p:nvPr>
        </p:nvSpPr>
        <p:spPr bwMode="auto"/>
      </p:sp>
      <p:sp>
        <p:nvSpPr>
          <p:cNvPr id="484399735" name="Notes Placeholder 2"/>
          <p:cNvSpPr>
            <a:spLocks noGrp="1"/>
          </p:cNvSpPr>
          <p:nvPr>
            <p:ph type="body" idx="1"/>
          </p:nvPr>
        </p:nvSpPr>
        <p:spPr bwMode="auto"/>
        <p:txBody>
          <a:bodyPr/>
          <a:lstStyle/>
          <a:p>
            <a:pPr>
              <a:defRPr/>
            </a:pPr>
            <a:r>
              <a:rPr lang="en-GB"/>
              <a:t>Thanks to these amelioration improved conditions for W screening achieved, with the remarkable 4 keV ion temperature pedestal achieved. Bolometry measurements confirmed a stronger W screening but FACIT code, applied to these scenarios, failed to reproduce the observed experimental screening: possible explanation being collisions with other mid-Z impurities not accounted for in the code, non-local effects or possibly increased SOL screening</a:t>
            </a:r>
            <a:endParaRPr/>
          </a:p>
        </p:txBody>
      </p:sp>
      <p:sp>
        <p:nvSpPr>
          <p:cNvPr id="62331942" name="Slide Number Placeholder 3"/>
          <p:cNvSpPr>
            <a:spLocks noGrp="1"/>
          </p:cNvSpPr>
          <p:nvPr>
            <p:ph type="sldNum" sz="quarter" idx="10"/>
          </p:nvPr>
        </p:nvSpPr>
        <p:spPr bwMode="auto"/>
        <p:txBody>
          <a:bodyPr/>
          <a:lstStyle/>
          <a:p>
            <a:pPr>
              <a:defRPr/>
            </a:pPr>
            <a:fld id="{017499D3-12A9-B74E-A8DE-CDEC87B87D00}"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312882505"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extLst>
                <a:ext uri="{96DAC541-7B7A-43D3-8B79-37D633B846F1}">
                  <asvg:svgBlip xmlns:asvg="http://schemas.microsoft.com/office/drawing/2016/SVG/main" r:embed="rId3"/>
                </a:ext>
              </a:extLst>
            </a:blip>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142669460" name="Picture 12" descr="Contract between EC and EUROfusion is signed | FuseNet"/>
          <p:cNvPicPr>
            <a:picLocks noChangeAspect="1" noChangeArrowheads="1"/>
          </p:cNvPicPr>
          <p:nvPr userDrawn="1"/>
        </p:nvPicPr>
        <p:blipFill>
          <a:blip r:embed="rId4"/>
          <a:stretch/>
        </p:blipFill>
        <p:spPr bwMode="auto">
          <a:xfrm>
            <a:off x="445066" y="325143"/>
            <a:ext cx="2304256" cy="596340"/>
          </a:xfrm>
          <a:prstGeom prst="rect">
            <a:avLst/>
          </a:prstGeom>
          <a:noFill/>
        </p:spPr>
      </p:pic>
      <p:sp>
        <p:nvSpPr>
          <p:cNvPr id="2063249147"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18073285"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816245742"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1187959484"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712143397" name="Picture 1"/>
          <p:cNvPicPr>
            <a:picLocks noChangeAspect="1"/>
          </p:cNvPicPr>
          <p:nvPr userDrawn="1"/>
        </p:nvPicPr>
        <p:blipFill>
          <a:blip r:embed="rId5">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1183569129" name="Rectangle 3"/>
          <p:cNvSpPr/>
          <p:nvPr userDrawn="1"/>
        </p:nvSpPr>
        <p:spPr bwMode="auto">
          <a:xfrm>
            <a:off x="0" y="6590037"/>
            <a:ext cx="12192000" cy="2527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655943638"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66529549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p:txBody>
      </p:sp>
      <p:sp>
        <p:nvSpPr>
          <p:cNvPr id="1830754284"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1719284900"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2035803003"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
        <p:nvSpPr>
          <p:cNvPr id="1974914357" name="Espace réservé du pied de page 3"/>
          <p:cNvSpPr txBox="1"/>
          <p:nvPr userDrawn="1"/>
        </p:nvSpPr>
        <p:spPr bwMode="auto">
          <a:xfrm>
            <a:off x="827366" y="6540557"/>
            <a:ext cx="6531003" cy="302230"/>
          </a:xfrm>
          <a:prstGeom prst="rect">
            <a:avLst/>
          </a:prstGeom>
        </p:spPr>
        <p:txBody>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en-GB" sz="1200">
                <a:solidFill>
                  <a:prstClr val="white"/>
                </a:solidFill>
              </a:rPr>
              <a:t>N. Vianello and E. Tsitrone for the WPTE TFLs| PSD PB meeting # 7 | 27.10.2025</a:t>
            </a:r>
            <a:endParaRPr lang="en-GB"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80305550"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562118524"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1677985442"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88747237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779690372"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
        <p:nvSpPr>
          <p:cNvPr id="521670943" name="Espace réservé du pied de page 3"/>
          <p:cNvSpPr txBox="1"/>
          <p:nvPr userDrawn="1"/>
        </p:nvSpPr>
        <p:spPr bwMode="auto">
          <a:xfrm>
            <a:off x="827366" y="6540557"/>
            <a:ext cx="6531003" cy="302230"/>
          </a:xfrm>
          <a:prstGeom prst="rect">
            <a:avLst/>
          </a:prstGeom>
        </p:spPr>
        <p:txBody>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en-GB" sz="1200">
                <a:solidFill>
                  <a:prstClr val="white"/>
                </a:solidFill>
              </a:rPr>
              <a:t>N. Vianello and E. Tsitrone for the WPTE TFLs| PSD PB meeting # 7 | 27.10.2025</a:t>
            </a:r>
            <a:endParaRPr lang="en-GB"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2097408463"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709170478"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78807503"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329146775"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1152467629"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1922084570"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a:solidFill>
                  <a:prstClr val="white"/>
                </a:solidFill>
              </a:rPr>
              <a:t>EUROfusion Values | Event | dd Month yyyy</a:t>
            </a:r>
            <a:endParaRPr/>
          </a:p>
        </p:txBody>
      </p:sp>
      <p:sp>
        <p:nvSpPr>
          <p:cNvPr id="1522321816"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a:t>
            </a:fld>
            <a:endParaRPr lang="en-GB">
              <a:solidFill>
                <a:prstClr val="white"/>
              </a:solidFill>
            </a:endParaRPr>
          </a:p>
        </p:txBody>
      </p:sp>
      <p:pic>
        <p:nvPicPr>
          <p:cNvPr id="89972137"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2025639465"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113938005"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141192959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467951225"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deu01.safelinks.protection.outlook.com/?url=https%3A%2F%2Fdoi.org%2F10.21203%2Frs.3.rs-5059325%2Fv1&amp;data=05%7C02%7Ctamas.szabolics%40euro-fusion.org%7Ca5d61a0cc4e245d9836108ddc5ecd27a%7Cb3cd43f799bd423383846f3a21adeced%7C0%7C0%7C638884343114513101%7CUnknown%7CTWFpbGZsb3d8eyJFbXB0eU1hcGkiOnRydWUsIlYiOiIwLjAuMDAwMCIsIlAiOiJXaW4zMiIsIkFOIjoiTWFpbCIsIldUIjoyfQ%3D%3D%7C0%7C%7C%7C&amp;sdata=kPsxDQ9CDxW%2Fi1vkuJEJ%2F5p5FMhzBq7w2TvudyVjzkY%3D&amp;reserved=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doi.org/10.1038/s42005-025-02121-1" TargetMode="External"/><Relationship Id="rId5" Type="http://schemas.openxmlformats.org/officeDocument/2006/relationships/hyperlink" Target="https://doi.org/10.1103/PhysRevLett.134.185102"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iki.euro-fusion.org/wiki/WPTE_wikipages:_Meetings:_Meetings2025#TE_Task_Force_Meeting_09th_June_202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6323978" name="Title 1"/>
          <p:cNvSpPr>
            <a:spLocks noGrp="1"/>
          </p:cNvSpPr>
          <p:nvPr>
            <p:ph type="title"/>
          </p:nvPr>
        </p:nvSpPr>
        <p:spPr bwMode="auto">
          <a:xfrm>
            <a:off x="407367" y="2074187"/>
            <a:ext cx="7979887" cy="620251"/>
          </a:xfrm>
        </p:spPr>
        <p:txBody>
          <a:bodyPr>
            <a:normAutofit fontScale="90000"/>
          </a:bodyPr>
          <a:lstStyle/>
          <a:p>
            <a:pPr>
              <a:defRPr/>
            </a:pPr>
            <a:r>
              <a:rPr lang="en-GB" sz="3600"/>
              <a:t>WPTE</a:t>
            </a:r>
            <a:r>
              <a:rPr lang="en-GB" sz="3600" b="1"/>
              <a:t>: </a:t>
            </a:r>
            <a:r>
              <a:rPr lang="en-GB" b="0" i="0">
                <a:latin typeface="Calibri"/>
                <a:cs typeface="Calibri"/>
              </a:rPr>
              <a:t>Status summary of 2025</a:t>
            </a:r>
            <a:endParaRPr lang="en-GB" b="0">
              <a:latin typeface="Calibri"/>
              <a:cs typeface="Calibri"/>
            </a:endParaRPr>
          </a:p>
        </p:txBody>
      </p:sp>
      <p:sp>
        <p:nvSpPr>
          <p:cNvPr id="52353902" name="Text Placeholder 2"/>
          <p:cNvSpPr>
            <a:spLocks noGrp="1"/>
          </p:cNvSpPr>
          <p:nvPr>
            <p:ph type="body" sz="quarter" idx="10"/>
          </p:nvPr>
        </p:nvSpPr>
        <p:spPr bwMode="auto"/>
        <p:txBody>
          <a:bodyPr>
            <a:normAutofit fontScale="85000" lnSpcReduction="10000"/>
          </a:bodyPr>
          <a:lstStyle/>
          <a:p>
            <a:pPr>
              <a:defRPr/>
            </a:pPr>
            <a:r>
              <a:rPr lang="en-GB"/>
              <a:t>N. Vianello and E. Tsitrone for TE TFL</a:t>
            </a:r>
            <a:endParaRPr/>
          </a:p>
          <a:p>
            <a:pPr>
              <a:defRPr/>
            </a:pPr>
            <a:endParaRPr lang="en-GB"/>
          </a:p>
        </p:txBody>
      </p:sp>
      <p:sp>
        <p:nvSpPr>
          <p:cNvPr id="78692066" name="Text Placeholder 3"/>
          <p:cNvSpPr>
            <a:spLocks noGrp="1"/>
          </p:cNvSpPr>
          <p:nvPr>
            <p:ph type="body" sz="quarter" idx="11"/>
          </p:nvPr>
        </p:nvSpPr>
        <p:spPr bwMode="auto">
          <a:xfrm>
            <a:off x="407368" y="4163562"/>
            <a:ext cx="6984032" cy="457848"/>
          </a:xfrm>
        </p:spPr>
        <p:txBody>
          <a:bodyPr>
            <a:normAutofit fontScale="62500" lnSpcReduction="20000"/>
          </a:bodyPr>
          <a:lstStyle/>
          <a:p>
            <a:pPr>
              <a:defRPr/>
            </a:pPr>
            <a:r>
              <a:rPr lang="en-GB"/>
              <a:t>E. Tsitrone, N. Vianello, M. Baruzzo, J. Garcia, A. Hakola, V. Igochine, D. Keeling, B. Labit</a:t>
            </a:r>
            <a:endParaRPr/>
          </a:p>
          <a:p>
            <a:pPr>
              <a:defRPr/>
            </a:pPr>
            <a:endParaRPr lang="en-GB"/>
          </a:p>
        </p:txBody>
      </p:sp>
      <p:sp>
        <p:nvSpPr>
          <p:cNvPr id="1003542383" name="Text Placeholder 4"/>
          <p:cNvSpPr>
            <a:spLocks noGrp="1"/>
          </p:cNvSpPr>
          <p:nvPr>
            <p:ph type="body" sz="quarter" idx="12"/>
          </p:nvPr>
        </p:nvSpPr>
        <p:spPr bwMode="auto"/>
        <p:txBody>
          <a:bodyPr/>
          <a:lstStyle/>
          <a:p>
            <a:pPr>
              <a:defRPr/>
            </a:pPr>
            <a:r>
              <a:rPr lang="en-GB" sz="1600">
                <a:latin typeface="+mj-lt"/>
                <a:cs typeface="Arial"/>
              </a:rPr>
              <a:t>PSD Project Board # 07</a:t>
            </a:r>
            <a:endParaRPr lang="en-GB" sz="1600"/>
          </a:p>
          <a:p>
            <a:pPr>
              <a:defRPr/>
            </a:pP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50892841" name="Title 1"/>
          <p:cNvSpPr>
            <a:spLocks noGrp="1"/>
          </p:cNvSpPr>
          <p:nvPr>
            <p:ph type="title"/>
          </p:nvPr>
        </p:nvSpPr>
        <p:spPr bwMode="auto"/>
        <p:txBody>
          <a:bodyPr/>
          <a:lstStyle/>
          <a:p>
            <a:pPr>
              <a:defRPr/>
            </a:pPr>
            <a:r>
              <a:rPr lang="en-US"/>
              <a:t>RT07-2025 Highlights</a:t>
            </a:r>
            <a:endParaRPr/>
          </a:p>
        </p:txBody>
      </p:sp>
      <p:sp>
        <p:nvSpPr>
          <p:cNvPr id="1271190215" name="Slide Number Placeholder 3"/>
          <p:cNvSpPr>
            <a:spLocks noGrp="1"/>
          </p:cNvSpPr>
          <p:nvPr>
            <p:ph type="sldNum" sz="quarter" idx="12"/>
          </p:nvPr>
        </p:nvSpPr>
        <p:spPr bwMode="auto"/>
        <p:txBody>
          <a:bodyPr/>
          <a:lstStyle/>
          <a:p>
            <a:pPr>
              <a:defRPr/>
            </a:pPr>
            <a:fld id="{6A6D9FA1-99C7-4910-8E32-B85D378B0060}" type="slidenum">
              <a:rPr lang="en-GB">
                <a:solidFill>
                  <a:prstClr val="white"/>
                </a:solidFill>
              </a:rPr>
              <a:t>10</a:t>
            </a:fld>
            <a:endParaRPr lang="en-GB">
              <a:solidFill>
                <a:prstClr val="white"/>
              </a:solidFill>
            </a:endParaRPr>
          </a:p>
        </p:txBody>
      </p:sp>
      <p:pic>
        <p:nvPicPr>
          <p:cNvPr id="70920523" name="Picture 5" descr="A collage of images of a machine&#10;&#10;AI-generated content may be incorrect."/>
          <p:cNvPicPr>
            <a:picLocks noChangeAspect="1"/>
          </p:cNvPicPr>
          <p:nvPr/>
        </p:nvPicPr>
        <p:blipFill>
          <a:blip r:embed="rId3"/>
          <a:stretch/>
        </p:blipFill>
        <p:spPr bwMode="auto">
          <a:xfrm>
            <a:off x="6248401" y="192515"/>
            <a:ext cx="5760719" cy="3592901"/>
          </a:xfrm>
          <a:prstGeom prst="rect">
            <a:avLst/>
          </a:prstGeom>
        </p:spPr>
      </p:pic>
      <p:sp>
        <p:nvSpPr>
          <p:cNvPr id="9976198" name="TextBox 6"/>
          <p:cNvSpPr txBox="1"/>
          <p:nvPr/>
        </p:nvSpPr>
        <p:spPr bwMode="auto">
          <a:xfrm>
            <a:off x="182880" y="990600"/>
            <a:ext cx="4983480" cy="646331"/>
          </a:xfrm>
          <a:prstGeom prst="rect">
            <a:avLst/>
          </a:prstGeom>
          <a:noFill/>
        </p:spPr>
        <p:txBody>
          <a:bodyPr wrap="square" rtlCol="0">
            <a:spAutoFit/>
          </a:bodyPr>
          <a:lstStyle/>
          <a:p>
            <a:pPr marL="285750" indent="-285750">
              <a:buFont typeface="Arial"/>
              <a:buChar char="•"/>
              <a:defRPr/>
            </a:pPr>
            <a:r>
              <a:rPr lang="en-US"/>
              <a:t>All ADC configuration achieved on AUG and exploration extended to power levels &gt;20 MW</a:t>
            </a:r>
            <a:endParaRPr/>
          </a:p>
        </p:txBody>
      </p:sp>
      <p:pic>
        <p:nvPicPr>
          <p:cNvPr id="1679282621" name="Picture 7" descr="A close-up of a heat map&#10;&#10;AI-generated content may be incorrect."/>
          <p:cNvPicPr>
            <a:picLocks noChangeAspect="1"/>
          </p:cNvPicPr>
          <p:nvPr/>
        </p:nvPicPr>
        <p:blipFill>
          <a:blip r:embed="rId4"/>
          <a:stretch/>
        </p:blipFill>
        <p:spPr bwMode="auto">
          <a:xfrm>
            <a:off x="312971" y="2146463"/>
            <a:ext cx="4578636" cy="2942132"/>
          </a:xfrm>
          <a:prstGeom prst="rect">
            <a:avLst/>
          </a:prstGeom>
        </p:spPr>
      </p:pic>
      <p:sp>
        <p:nvSpPr>
          <p:cNvPr id="547765565" name="TextBox 10"/>
          <p:cNvSpPr txBox="1"/>
          <p:nvPr/>
        </p:nvSpPr>
        <p:spPr bwMode="auto">
          <a:xfrm>
            <a:off x="-121919" y="5666707"/>
            <a:ext cx="6583680" cy="923330"/>
          </a:xfrm>
          <a:prstGeom prst="rect">
            <a:avLst/>
          </a:prstGeom>
          <a:noFill/>
        </p:spPr>
        <p:txBody>
          <a:bodyPr wrap="square">
            <a:spAutoFit/>
          </a:bodyPr>
          <a:lstStyle/>
          <a:p>
            <a:pPr marL="285750" indent="-285750">
              <a:buFont typeface="Arial"/>
              <a:buChar char="•"/>
              <a:defRPr/>
            </a:pPr>
            <a:r>
              <a:rPr lang="fi-FI"/>
              <a:t>TCV: a new alternative divertor configuration (ADC) called X-Point Target Radiator (XPTR) introduced and successfully demonstrated [1] </a:t>
            </a:r>
            <a:endParaRPr lang="en-US"/>
          </a:p>
        </p:txBody>
      </p:sp>
      <p:sp>
        <p:nvSpPr>
          <p:cNvPr id="357293690" name="TextBox 13"/>
          <p:cNvSpPr txBox="1"/>
          <p:nvPr/>
        </p:nvSpPr>
        <p:spPr bwMode="auto">
          <a:xfrm>
            <a:off x="6969978" y="5142517"/>
            <a:ext cx="4043244" cy="1384995"/>
          </a:xfrm>
          <a:prstGeom prst="rect">
            <a:avLst/>
          </a:prstGeom>
          <a:noFill/>
        </p:spPr>
        <p:txBody>
          <a:bodyPr wrap="square" rtlCol="0">
            <a:spAutoFit/>
          </a:bodyPr>
          <a:lstStyle/>
          <a:p>
            <a:pPr>
              <a:defRPr/>
            </a:pPr>
            <a:r>
              <a:rPr lang="fi-FI" sz="1400"/>
              <a:t>[1] K. Lee </a:t>
            </a:r>
            <a:r>
              <a:rPr lang="fi-FI" sz="1400" i="1"/>
              <a:t>et al</a:t>
            </a:r>
            <a:r>
              <a:rPr lang="fi-FI" sz="1400"/>
              <a:t>., Phys. Rev. Lett </a:t>
            </a:r>
            <a:r>
              <a:rPr lang="fi-FI" sz="1400" b="1"/>
              <a:t>134</a:t>
            </a:r>
            <a:r>
              <a:rPr lang="fi-FI" sz="1400"/>
              <a:t> (2025) 185102; </a:t>
            </a:r>
            <a:r>
              <a:rPr lang="fi-FI" sz="1400" u="sng">
                <a:hlinkClick r:id="rId5"/>
              </a:rPr>
              <a:t>https://doi.org/10.1103/PhysRevLett.134.185102</a:t>
            </a:r>
            <a:endParaRPr lang="fi-FI" sz="1400"/>
          </a:p>
          <a:p>
            <a:pPr>
              <a:defRPr/>
            </a:pPr>
            <a:r>
              <a:rPr lang="fi-FI" sz="1400"/>
              <a:t>[2] </a:t>
            </a:r>
            <a:r>
              <a:rPr lang="en-US" sz="1400"/>
              <a:t>K. Verhaegh et al., Comm. Phys. </a:t>
            </a:r>
            <a:r>
              <a:rPr lang="en-US" sz="1400" b="1"/>
              <a:t>8</a:t>
            </a:r>
            <a:r>
              <a:rPr lang="en-US" sz="1400"/>
              <a:t> (2025) 215, </a:t>
            </a:r>
            <a:r>
              <a:rPr lang="en-US" sz="1400" u="sng">
                <a:hlinkClick r:id="rId6"/>
              </a:rPr>
              <a:t>https://doi.org/10.1038/s42005-025-02121-1</a:t>
            </a:r>
            <a:endParaRPr lang="en-US" sz="1400"/>
          </a:p>
          <a:p>
            <a:pPr>
              <a:defRPr/>
            </a:pPr>
            <a:r>
              <a:rPr lang="en-US" sz="1400"/>
              <a:t>[3] B. Kool et al., Nature Energy, </a:t>
            </a:r>
            <a:r>
              <a:rPr lang="en-US" sz="1400" u="sng">
                <a:hlinkClick r:id="rId7"/>
              </a:rPr>
              <a:t>https://doi.org/10.21203/rs.3.rs-5059325/v1</a:t>
            </a:r>
            <a:endParaRPr lang="fi-FI" sz="1400"/>
          </a:p>
        </p:txBody>
      </p:sp>
      <p:sp>
        <p:nvSpPr>
          <p:cNvPr id="860185037" name="TextBox 15"/>
          <p:cNvSpPr txBox="1"/>
          <p:nvPr/>
        </p:nvSpPr>
        <p:spPr bwMode="auto">
          <a:xfrm>
            <a:off x="6690360" y="4402896"/>
            <a:ext cx="6126480" cy="646331"/>
          </a:xfrm>
          <a:prstGeom prst="rect">
            <a:avLst/>
          </a:prstGeom>
          <a:noFill/>
        </p:spPr>
        <p:txBody>
          <a:bodyPr wrap="square">
            <a:spAutoFit/>
          </a:bodyPr>
          <a:lstStyle/>
          <a:p>
            <a:pPr marL="285750" indent="-285750">
              <a:buFont typeface="Arial"/>
              <a:buChar char="•"/>
              <a:defRPr/>
            </a:pPr>
            <a:r>
              <a:rPr lang="fi-FI"/>
              <a:t>MAST-U: several results from super-X investigations published, both from physics and control aspects [2, 3]</a:t>
            </a:r>
            <a:endParaRPr/>
          </a:p>
        </p:txBody>
      </p:sp>
      <p:sp>
        <p:nvSpPr>
          <p:cNvPr id="459580939" name="Right Arrow 16"/>
          <p:cNvSpPr/>
          <p:nvPr/>
        </p:nvSpPr>
        <p:spPr bwMode="auto">
          <a:xfrm>
            <a:off x="5080800" y="1102220"/>
            <a:ext cx="978408" cy="484632"/>
          </a:xfrm>
          <a:prstGeom prst="right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36269332" name="Right Arrow 17"/>
          <p:cNvSpPr>
            <a:spLocks noChangeAspect="1"/>
          </p:cNvSpPr>
          <p:nvPr/>
        </p:nvSpPr>
        <p:spPr bwMode="auto">
          <a:xfrm rot="16199998">
            <a:off x="2390544" y="5314662"/>
            <a:ext cx="629107" cy="176973"/>
          </a:xfrm>
          <a:prstGeom prst="right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32777678" name="Title 1"/>
          <p:cNvSpPr>
            <a:spLocks noGrp="1"/>
          </p:cNvSpPr>
          <p:nvPr>
            <p:ph type="title"/>
          </p:nvPr>
        </p:nvSpPr>
        <p:spPr bwMode="auto"/>
        <p:txBody>
          <a:bodyPr/>
          <a:lstStyle/>
          <a:p>
            <a:pPr>
              <a:defRPr/>
            </a:pPr>
            <a:r>
              <a:rPr lang="en-US"/>
              <a:t>NT studies: Dithering behavior of NT edge in stronger shaping</a:t>
            </a:r>
            <a:endParaRPr/>
          </a:p>
        </p:txBody>
      </p:sp>
      <p:pic>
        <p:nvPicPr>
          <p:cNvPr id="5958192" name="Content Placeholder 6" descr="A diagram of a heart with a graph&#10;&#10;AI-generated content may be incorrect."/>
          <p:cNvPicPr>
            <a:picLocks noGrp="1" noChangeAspect="1"/>
          </p:cNvPicPr>
          <p:nvPr>
            <p:ph idx="1"/>
          </p:nvPr>
        </p:nvPicPr>
        <p:blipFill>
          <a:blip r:embed="rId3"/>
          <a:srcRect t="949"/>
          <a:stretch/>
        </p:blipFill>
        <p:spPr bwMode="auto">
          <a:xfrm>
            <a:off x="142450" y="959370"/>
            <a:ext cx="10757383" cy="5522827"/>
          </a:xfrm>
        </p:spPr>
      </p:pic>
      <p:sp>
        <p:nvSpPr>
          <p:cNvPr id="143676764"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11</a:t>
            </a:fld>
            <a:endParaRPr lang="en-GB">
              <a:solidFill>
                <a:prstClr val="whit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89954806" name="Title 1"/>
          <p:cNvSpPr>
            <a:spLocks noGrp="1"/>
          </p:cNvSpPr>
          <p:nvPr>
            <p:ph type="title"/>
          </p:nvPr>
        </p:nvSpPr>
        <p:spPr bwMode="auto">
          <a:xfrm>
            <a:off x="983431" y="192515"/>
            <a:ext cx="11016785" cy="457200"/>
          </a:xfrm>
        </p:spPr>
        <p:txBody>
          <a:bodyPr/>
          <a:lstStyle/>
          <a:p>
            <a:pPr>
              <a:defRPr/>
            </a:pPr>
            <a:r>
              <a:rPr lang="en-GB">
                <a:ea typeface="Calibri"/>
                <a:cs typeface="Calibri"/>
              </a:rPr>
              <a:t>TE Enhancements Questionnaire - Analysis</a:t>
            </a:r>
            <a:endParaRPr lang="en-US"/>
          </a:p>
        </p:txBody>
      </p:sp>
      <p:sp>
        <p:nvSpPr>
          <p:cNvPr id="2109127617" name="Content Placeholder 2"/>
          <p:cNvSpPr>
            <a:spLocks noGrp="1"/>
          </p:cNvSpPr>
          <p:nvPr>
            <p:ph idx="1"/>
          </p:nvPr>
        </p:nvSpPr>
        <p:spPr bwMode="auto">
          <a:xfrm>
            <a:off x="133565" y="836711"/>
            <a:ext cx="11866652" cy="5646281"/>
          </a:xfrm>
        </p:spPr>
        <p:txBody>
          <a:bodyPr vert="horz" lIns="91440" tIns="45720" rIns="91440" bIns="45720" rtlCol="0" anchor="t">
            <a:noAutofit/>
          </a:bodyPr>
          <a:lstStyle/>
          <a:p>
            <a:pPr marL="0" indent="0">
              <a:lnSpc>
                <a:spcPct val="150000"/>
              </a:lnSpc>
              <a:buNone/>
              <a:defRPr/>
            </a:pPr>
            <a:r>
              <a:rPr lang="en-GB" sz="1800" b="1" u="sng">
                <a:solidFill>
                  <a:srgbClr val="242424"/>
                </a:solidFill>
              </a:rPr>
              <a:t>TE Enhancements Questionnaire - Procedure</a:t>
            </a:r>
            <a:endParaRPr/>
          </a:p>
          <a:p>
            <a:pPr>
              <a:lnSpc>
                <a:spcPct val="150000"/>
              </a:lnSpc>
              <a:defRPr/>
            </a:pPr>
            <a:r>
              <a:rPr lang="en-GB" sz="1800">
                <a:solidFill>
                  <a:srgbClr val="242424"/>
                </a:solidFill>
              </a:rPr>
              <a:t>The PIs are to complete a status review process which is to be requested 3 times a year – 15 January, 15 May, 15 September </a:t>
            </a:r>
            <a:endParaRPr lang="en-GB" sz="1800"/>
          </a:p>
          <a:p>
            <a:pPr>
              <a:lnSpc>
                <a:spcPct val="150000"/>
              </a:lnSpc>
              <a:defRPr/>
            </a:pPr>
            <a:r>
              <a:rPr lang="en-GB" sz="1800">
                <a:solidFill>
                  <a:srgbClr val="242424"/>
                </a:solidFill>
              </a:rPr>
              <a:t>Questions focus on design (Q1), installation (Q2), plasma commissioning (Q3), deliverables/milestones (Q4), reporting (Q5), human resources (Q6), procurement (Q7), missions (Q8). Answers uses traffic light based replies</a:t>
            </a:r>
            <a:endParaRPr/>
          </a:p>
          <a:p>
            <a:pPr marL="0" indent="0">
              <a:lnSpc>
                <a:spcPct val="150000"/>
              </a:lnSpc>
              <a:buNone/>
              <a:defRPr/>
            </a:pPr>
            <a:r>
              <a:rPr lang="en-GB" sz="1800">
                <a:solidFill>
                  <a:srgbClr val="242424"/>
                </a:solidFill>
              </a:rPr>
              <a:t>.</a:t>
            </a:r>
            <a:endParaRPr/>
          </a:p>
          <a:p>
            <a:pPr marL="257175" lvl="2" indent="-257175">
              <a:lnSpc>
                <a:spcPct val="150000"/>
              </a:lnSpc>
              <a:defRPr/>
            </a:pPr>
            <a:endParaRPr lang="en-GB" sz="1800">
              <a:solidFill>
                <a:srgbClr val="242424"/>
              </a:solidFill>
            </a:endParaRPr>
          </a:p>
          <a:p>
            <a:pPr marL="0" lvl="2" indent="0">
              <a:lnSpc>
                <a:spcPct val="150000"/>
              </a:lnSpc>
              <a:buNone/>
              <a:defRPr/>
            </a:pPr>
            <a:r>
              <a:rPr lang="en-GB" sz="1800" b="1" u="sng">
                <a:solidFill>
                  <a:srgbClr val="242424"/>
                </a:solidFill>
                <a:ea typeface="Calibri"/>
                <a:cs typeface="Calibri"/>
              </a:rPr>
              <a:t>TE Enhancements Questionnaire – Outcome at 15 September 2025</a:t>
            </a:r>
            <a:endParaRPr lang="en-US" sz="1800" b="1" u="sng"/>
          </a:p>
          <a:p>
            <a:pPr marL="257175" lvl="2" indent="-257175">
              <a:lnSpc>
                <a:spcPct val="150000"/>
              </a:lnSpc>
              <a:defRPr/>
            </a:pPr>
            <a:r>
              <a:rPr lang="en-GB" sz="1800" b="1">
                <a:solidFill>
                  <a:srgbClr val="242424"/>
                </a:solidFill>
              </a:rPr>
              <a:t>The assessment is that currently most of the projects are not suffering from major delays but a small number requires special attention.</a:t>
            </a:r>
            <a:endParaRPr lang="en-US" sz="1800" b="1">
              <a:solidFill>
                <a:srgbClr val="242424"/>
              </a:solidFill>
            </a:endParaRPr>
          </a:p>
          <a:p>
            <a:pPr>
              <a:lnSpc>
                <a:spcPct val="150000"/>
              </a:lnSpc>
              <a:defRPr/>
            </a:pPr>
            <a:endParaRPr lang="en-GB" sz="1800" b="1">
              <a:solidFill>
                <a:srgbClr val="242424"/>
              </a:solidFill>
            </a:endParaRPr>
          </a:p>
          <a:p>
            <a:pPr marL="257175" lvl="2" indent="-257175">
              <a:lnSpc>
                <a:spcPct val="150000"/>
              </a:lnSpc>
              <a:defRPr/>
            </a:pPr>
            <a:endParaRPr lang="en-GB" sz="1800">
              <a:solidFill>
                <a:srgbClr val="242424"/>
              </a:solidFill>
              <a:latin typeface="Calibri"/>
            </a:endParaRPr>
          </a:p>
        </p:txBody>
      </p:sp>
      <p:sp>
        <p:nvSpPr>
          <p:cNvPr id="1946197594"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12</a:t>
            </a:fld>
            <a:endParaRPr lang="en-GB">
              <a:solidFill>
                <a:prstClr val="white"/>
              </a:solidFill>
            </a:endParaRPr>
          </a:p>
        </p:txBody>
      </p:sp>
      <p:sp>
        <p:nvSpPr>
          <p:cNvPr id="1313668513" name="TextBox 5"/>
          <p:cNvSpPr txBox="1"/>
          <p:nvPr/>
        </p:nvSpPr>
        <p:spPr bwMode="auto">
          <a:xfrm>
            <a:off x="9437575" y="538077"/>
            <a:ext cx="2857250" cy="383177"/>
          </a:xfrm>
          <a:prstGeom prst="rect">
            <a:avLst/>
          </a:prstGeom>
          <a:noFill/>
        </p:spPr>
        <p:txBody>
          <a:bodyPr wrap="square" rtlCol="0">
            <a:spAutoFit/>
          </a:bodyPr>
          <a:lstStyle/>
          <a:p>
            <a:pPr>
              <a:defRPr/>
            </a:pPr>
            <a:r>
              <a:rPr lang="en-US" b="1">
                <a:solidFill>
                  <a:schemeClr val="tx2"/>
                </a:solidFill>
              </a:rPr>
              <a:t>Monitored directly by PMU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E5EF43-D627-4E61-AE92-C9F1989F882F}"/>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13</a:t>
            </a:fld>
            <a:endParaRPr lang="en-GB">
              <a:solidFill>
                <a:prstClr val="white"/>
              </a:solidFill>
            </a:endParaRPr>
          </a:p>
        </p:txBody>
      </p:sp>
      <p:graphicFrame>
        <p:nvGraphicFramePr>
          <p:cNvPr id="7" name="Table 6">
            <a:extLst>
              <a:ext uri="{FF2B5EF4-FFF2-40B4-BE49-F238E27FC236}">
                <a16:creationId xmlns:a16="http://schemas.microsoft.com/office/drawing/2014/main" id="{AB54F00A-3362-4C55-0418-69E553DE08CB}"/>
              </a:ext>
            </a:extLst>
          </p:cNvPr>
          <p:cNvGraphicFramePr>
            <a:graphicFrameLocks noGrp="1"/>
          </p:cNvGraphicFramePr>
          <p:nvPr/>
        </p:nvGraphicFramePr>
        <p:xfrm>
          <a:off x="578735" y="752883"/>
          <a:ext cx="11296890" cy="5645515"/>
        </p:xfrm>
        <a:graphic>
          <a:graphicData uri="http://schemas.openxmlformats.org/drawingml/2006/table">
            <a:tbl>
              <a:tblPr>
                <a:tableStyleId>{2D5ABB26-0587-4C30-8999-92F81FD0307C}</a:tableStyleId>
              </a:tblPr>
              <a:tblGrid>
                <a:gridCol w="9364998">
                  <a:extLst>
                    <a:ext uri="{9D8B030D-6E8A-4147-A177-3AD203B41FA5}">
                      <a16:colId xmlns:a16="http://schemas.microsoft.com/office/drawing/2014/main" val="2901507534"/>
                    </a:ext>
                  </a:extLst>
                </a:gridCol>
                <a:gridCol w="1931892">
                  <a:extLst>
                    <a:ext uri="{9D8B030D-6E8A-4147-A177-3AD203B41FA5}">
                      <a16:colId xmlns:a16="http://schemas.microsoft.com/office/drawing/2014/main" val="3190170552"/>
                    </a:ext>
                  </a:extLst>
                </a:gridCol>
              </a:tblGrid>
              <a:tr h="84276">
                <a:tc>
                  <a:txBody>
                    <a:bodyPr/>
                    <a:lstStyle/>
                    <a:p>
                      <a:pPr algn="l" fontAlgn="b">
                        <a:buNone/>
                      </a:pPr>
                      <a:r>
                        <a:rPr lang="en-GB" sz="1400" b="1" u="none" strike="noStrike" dirty="0">
                          <a:solidFill>
                            <a:schemeClr val="bg1"/>
                          </a:solidFill>
                          <a:effectLst/>
                        </a:rPr>
                        <a:t>Project</a:t>
                      </a:r>
                      <a:endParaRPr lang="en-GB" sz="1400" b="1" i="0" u="none" strike="noStrike" dirty="0">
                        <a:solidFill>
                          <a:schemeClr val="bg1"/>
                        </a:solidFill>
                        <a:effectLst/>
                        <a:latin typeface="Calibri" panose="020F0502020204030204" pitchFamily="34" charset="0"/>
                      </a:endParaRPr>
                    </a:p>
                  </a:txBody>
                  <a:tcPr marL="5642" marR="5642" marT="5642" marB="0" anchor="b">
                    <a:solidFill>
                      <a:schemeClr val="tx2"/>
                    </a:solidFill>
                  </a:tcPr>
                </a:tc>
                <a:tc>
                  <a:txBody>
                    <a:bodyPr/>
                    <a:lstStyle/>
                    <a:p>
                      <a:pPr algn="l" fontAlgn="b">
                        <a:buNone/>
                      </a:pPr>
                      <a:r>
                        <a:rPr lang="en-IT" sz="1400" b="1" u="none" strike="noStrike" dirty="0">
                          <a:solidFill>
                            <a:schemeClr val="bg1"/>
                          </a:solidFill>
                          <a:effectLst/>
                        </a:rPr>
                        <a:t>Status</a:t>
                      </a:r>
                      <a:endParaRPr lang="en-IT" sz="1400" b="1" i="0" u="none" strike="noStrike" dirty="0">
                        <a:solidFill>
                          <a:schemeClr val="bg1"/>
                        </a:solidFill>
                        <a:effectLst/>
                        <a:latin typeface="Aptos Narrow" panose="020B0004020202020204" pitchFamily="34" charset="0"/>
                      </a:endParaRPr>
                    </a:p>
                  </a:txBody>
                  <a:tcPr marL="5642" marR="5642" marT="5642" marB="0" anchor="b">
                    <a:solidFill>
                      <a:schemeClr val="tx2"/>
                    </a:solidFill>
                  </a:tcPr>
                </a:tc>
                <a:extLst>
                  <a:ext uri="{0D108BD9-81ED-4DB2-BD59-A6C34878D82A}">
                    <a16:rowId xmlns:a16="http://schemas.microsoft.com/office/drawing/2014/main" val="2605551382"/>
                  </a:ext>
                </a:extLst>
              </a:tr>
              <a:tr h="120361">
                <a:tc>
                  <a:txBody>
                    <a:bodyPr/>
                    <a:lstStyle/>
                    <a:p>
                      <a:pPr algn="l" fontAlgn="b">
                        <a:buNone/>
                      </a:pPr>
                      <a:r>
                        <a:rPr lang="en-GB" sz="1400" u="none" strike="noStrike" dirty="0">
                          <a:effectLst/>
                        </a:rPr>
                        <a:t>Direct Digital Synthesis for the O-mode Profile Reflectometer at ASDEX Upgrade</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00B0F0"/>
                    </a:solidFill>
                  </a:tcPr>
                </a:tc>
                <a:extLst>
                  <a:ext uri="{0D108BD9-81ED-4DB2-BD59-A6C34878D82A}">
                    <a16:rowId xmlns:a16="http://schemas.microsoft.com/office/drawing/2014/main" val="688025558"/>
                  </a:ext>
                </a:extLst>
              </a:tr>
              <a:tr h="222292">
                <a:tc>
                  <a:txBody>
                    <a:bodyPr/>
                    <a:lstStyle/>
                    <a:p>
                      <a:pPr algn="l" fontAlgn="b">
                        <a:buNone/>
                      </a:pPr>
                      <a:r>
                        <a:rPr lang="en-GB" sz="1400" u="none" strike="noStrike" dirty="0">
                          <a:effectLst/>
                        </a:rPr>
                        <a:t>Runaway electron mitigation and velocity analysis by magnetic-ripple manipulation [at TCV]</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To be completed in 2025</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1387654644"/>
                  </a:ext>
                </a:extLst>
              </a:tr>
              <a:tr h="222292">
                <a:tc>
                  <a:txBody>
                    <a:bodyPr/>
                    <a:lstStyle/>
                    <a:p>
                      <a:pPr algn="l" fontAlgn="b">
                        <a:buNone/>
                      </a:pPr>
                      <a:r>
                        <a:rPr lang="en-GB" sz="1400" u="none" strike="noStrike" dirty="0">
                          <a:effectLst/>
                        </a:rPr>
                        <a:t>LIBS4FUSION: in-vessel fuel Inventory and deposited layers composition in a full tungsten device</a:t>
                      </a:r>
                      <a:endParaRPr lang="en-GB" sz="1400" b="0" i="0" u="none" strike="noStrike" dirty="0">
                        <a:solidFill>
                          <a:srgbClr val="000000"/>
                        </a:solidFill>
                        <a:effectLst/>
                        <a:latin typeface="Aptos Narrow" panose="020B0004020202020204" pitchFamily="34" charset="0"/>
                      </a:endParaRPr>
                    </a:p>
                  </a:txBody>
                  <a:tcPr marL="5642" marR="5642" marT="5642" marB="0" anchor="ctr"/>
                </a:tc>
                <a:tc>
                  <a:txBody>
                    <a:bodyPr/>
                    <a:lstStyle/>
                    <a:p>
                      <a:pPr algn="l" fontAlgn="b">
                        <a:buNone/>
                      </a:pPr>
                      <a:r>
                        <a:rPr lang="en-IT" sz="1400" u="none" strike="noStrike" dirty="0">
                          <a:effectLst/>
                        </a:rPr>
                        <a:t>To be completed in 2026</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FF00"/>
                    </a:solidFill>
                  </a:tcPr>
                </a:tc>
                <a:extLst>
                  <a:ext uri="{0D108BD9-81ED-4DB2-BD59-A6C34878D82A}">
                    <a16:rowId xmlns:a16="http://schemas.microsoft.com/office/drawing/2014/main" val="1735502686"/>
                  </a:ext>
                </a:extLst>
              </a:tr>
              <a:tr h="222292">
                <a:tc>
                  <a:txBody>
                    <a:bodyPr/>
                    <a:lstStyle/>
                    <a:p>
                      <a:pPr algn="l" fontAlgn="b">
                        <a:buNone/>
                      </a:pPr>
                      <a:r>
                        <a:rPr lang="en-GB" sz="1400" u="none" strike="noStrike" dirty="0">
                          <a:effectLst/>
                        </a:rPr>
                        <a:t>ONCOMING-Optimized </a:t>
                      </a:r>
                      <a:r>
                        <a:rPr lang="en-GB" sz="1400" u="none" strike="noStrike" dirty="0" err="1">
                          <a:effectLst/>
                        </a:rPr>
                        <a:t>taNgentially</a:t>
                      </a:r>
                      <a:r>
                        <a:rPr lang="en-GB" sz="1400" u="none" strike="noStrike" dirty="0">
                          <a:effectLst/>
                        </a:rPr>
                        <a:t> </a:t>
                      </a:r>
                      <a:r>
                        <a:rPr lang="en-GB" sz="1400" u="none" strike="noStrike" dirty="0" err="1">
                          <a:effectLst/>
                        </a:rPr>
                        <a:t>spaCe</a:t>
                      </a:r>
                      <a:r>
                        <a:rPr lang="en-GB" sz="1400" u="none" strike="noStrike" dirty="0">
                          <a:effectLst/>
                        </a:rPr>
                        <a:t> </a:t>
                      </a:r>
                      <a:r>
                        <a:rPr lang="en-GB" sz="1400" u="none" strike="noStrike" dirty="0" err="1">
                          <a:effectLst/>
                        </a:rPr>
                        <a:t>resOlved</a:t>
                      </a:r>
                      <a:r>
                        <a:rPr lang="en-GB" sz="1400" u="none" strike="noStrike" dirty="0">
                          <a:effectLst/>
                        </a:rPr>
                        <a:t> </a:t>
                      </a:r>
                      <a:r>
                        <a:rPr lang="en-GB" sz="1400" u="none" strike="noStrike" dirty="0" err="1">
                          <a:effectLst/>
                        </a:rPr>
                        <a:t>geM</a:t>
                      </a:r>
                      <a:r>
                        <a:rPr lang="en-GB" sz="1400" u="none" strike="noStrike" dirty="0">
                          <a:effectLst/>
                        </a:rPr>
                        <a:t> </a:t>
                      </a:r>
                      <a:r>
                        <a:rPr lang="en-GB" sz="1400" u="none" strike="noStrike" dirty="0" err="1">
                          <a:effectLst/>
                        </a:rPr>
                        <a:t>ImagiNG</a:t>
                      </a:r>
                      <a:r>
                        <a:rPr lang="en-GB" sz="1400" u="none" strike="noStrike" dirty="0">
                          <a:effectLst/>
                        </a:rPr>
                        <a:t> [at MAST-U]</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To be completed in 2025</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FF00"/>
                    </a:solidFill>
                  </a:tcPr>
                </a:tc>
                <a:extLst>
                  <a:ext uri="{0D108BD9-81ED-4DB2-BD59-A6C34878D82A}">
                    <a16:rowId xmlns:a16="http://schemas.microsoft.com/office/drawing/2014/main" val="381623880"/>
                  </a:ext>
                </a:extLst>
              </a:tr>
              <a:tr h="222292">
                <a:tc>
                  <a:txBody>
                    <a:bodyPr/>
                    <a:lstStyle/>
                    <a:p>
                      <a:pPr algn="l" fontAlgn="b">
                        <a:buNone/>
                      </a:pPr>
                      <a:r>
                        <a:rPr lang="en-GB" sz="1400" u="none" strike="noStrike" dirty="0">
                          <a:solidFill>
                            <a:srgbClr val="7030A0"/>
                          </a:solidFill>
                          <a:effectLst/>
                        </a:rPr>
                        <a:t>Upgrade of the TCV ECRH high voltage power supply</a:t>
                      </a:r>
                      <a:endParaRPr lang="en-GB" sz="1400" b="0" i="0" u="none" strike="noStrike" dirty="0">
                        <a:solidFill>
                          <a:srgbClr val="7030A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Stopped by end of 2025</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FF00"/>
                    </a:solidFill>
                  </a:tcPr>
                </a:tc>
                <a:extLst>
                  <a:ext uri="{0D108BD9-81ED-4DB2-BD59-A6C34878D82A}">
                    <a16:rowId xmlns:a16="http://schemas.microsoft.com/office/drawing/2014/main" val="1468712971"/>
                  </a:ext>
                </a:extLst>
              </a:tr>
              <a:tr h="222292">
                <a:tc>
                  <a:txBody>
                    <a:bodyPr/>
                    <a:lstStyle/>
                    <a:p>
                      <a:pPr algn="l" fontAlgn="b">
                        <a:buNone/>
                      </a:pPr>
                      <a:r>
                        <a:rPr lang="en-GB" sz="1400" u="none" strike="noStrike" dirty="0">
                          <a:solidFill>
                            <a:srgbClr val="7030A0"/>
                          </a:solidFill>
                          <a:effectLst/>
                        </a:rPr>
                        <a:t>High </a:t>
                      </a:r>
                      <a:r>
                        <a:rPr lang="en-GB" sz="1400" u="none" strike="noStrike" dirty="0" err="1">
                          <a:solidFill>
                            <a:srgbClr val="7030A0"/>
                          </a:solidFill>
                          <a:effectLst/>
                        </a:rPr>
                        <a:t>DEfinition</a:t>
                      </a:r>
                      <a:r>
                        <a:rPr lang="en-GB" sz="1400" u="none" strike="noStrike" dirty="0">
                          <a:solidFill>
                            <a:srgbClr val="7030A0"/>
                          </a:solidFill>
                          <a:effectLst/>
                        </a:rPr>
                        <a:t> Visible Endoscope for WEST</a:t>
                      </a:r>
                      <a:endParaRPr lang="en-GB" sz="1400" b="0" i="0" u="none" strike="noStrike" dirty="0">
                        <a:solidFill>
                          <a:srgbClr val="7030A0"/>
                        </a:solidFill>
                        <a:effectLst/>
                        <a:latin typeface="Aptos Narrow" panose="020B0004020202020204" pitchFamily="34" charset="0"/>
                      </a:endParaRPr>
                    </a:p>
                  </a:txBody>
                  <a:tcPr marL="5642" marR="5642" marT="5642" marB="0" anchor="ctr"/>
                </a:tc>
                <a:tc>
                  <a:txBody>
                    <a:bodyPr/>
                    <a:lstStyle/>
                    <a:p>
                      <a:pPr algn="l" fontAlgn="b">
                        <a:buNone/>
                      </a:pPr>
                      <a:r>
                        <a:rPr lang="en-IT" sz="1400" u="none" strike="noStrike" dirty="0">
                          <a:effectLst/>
                        </a:rPr>
                        <a:t>Stopped by end of 2025</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FF00"/>
                    </a:solidFill>
                  </a:tcPr>
                </a:tc>
                <a:extLst>
                  <a:ext uri="{0D108BD9-81ED-4DB2-BD59-A6C34878D82A}">
                    <a16:rowId xmlns:a16="http://schemas.microsoft.com/office/drawing/2014/main" val="3634942657"/>
                  </a:ext>
                </a:extLst>
              </a:tr>
              <a:tr h="240723">
                <a:tc>
                  <a:txBody>
                    <a:bodyPr/>
                    <a:lstStyle/>
                    <a:p>
                      <a:pPr algn="l" fontAlgn="b">
                        <a:buNone/>
                      </a:pPr>
                      <a:r>
                        <a:rPr lang="en-GB" sz="1400" u="none" strike="noStrike" dirty="0">
                          <a:effectLst/>
                        </a:rPr>
                        <a:t>Neutron Detectors suite for 14 MeV neutron triton burnup and 2.5 MeV neutron spectroscopy measurements at MAST Upgrade</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1443741833"/>
                  </a:ext>
                </a:extLst>
              </a:tr>
              <a:tr h="222292">
                <a:tc>
                  <a:txBody>
                    <a:bodyPr/>
                    <a:lstStyle/>
                    <a:p>
                      <a:pPr algn="l" fontAlgn="b">
                        <a:buNone/>
                      </a:pPr>
                      <a:r>
                        <a:rPr lang="en-GB" sz="1400" u="none" strike="noStrike" dirty="0">
                          <a:effectLst/>
                        </a:rPr>
                        <a:t>New 100-Hz Laser for the TCV Thomson Scattering System</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 Delay &lt; 6 months</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FF00"/>
                    </a:solidFill>
                  </a:tcPr>
                </a:tc>
                <a:extLst>
                  <a:ext uri="{0D108BD9-81ED-4DB2-BD59-A6C34878D82A}">
                    <a16:rowId xmlns:a16="http://schemas.microsoft.com/office/drawing/2014/main" val="2002955635"/>
                  </a:ext>
                </a:extLst>
              </a:tr>
              <a:tr h="222292">
                <a:tc>
                  <a:txBody>
                    <a:bodyPr/>
                    <a:lstStyle/>
                    <a:p>
                      <a:pPr algn="l" fontAlgn="b">
                        <a:buNone/>
                      </a:pPr>
                      <a:r>
                        <a:rPr lang="en-GB" sz="1400" u="none" strike="noStrike" dirty="0">
                          <a:effectLst/>
                        </a:rPr>
                        <a:t>Real-time control system for ELM buffering at ASDEX Upgrade</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3401509206"/>
                  </a:ext>
                </a:extLst>
              </a:tr>
              <a:tr h="120361">
                <a:tc>
                  <a:txBody>
                    <a:bodyPr/>
                    <a:lstStyle/>
                    <a:p>
                      <a:pPr algn="l" fontAlgn="b">
                        <a:buNone/>
                      </a:pPr>
                      <a:r>
                        <a:rPr lang="en-GB" sz="1400" u="none" strike="noStrike" dirty="0">
                          <a:solidFill>
                            <a:srgbClr val="7030A0"/>
                          </a:solidFill>
                          <a:effectLst/>
                        </a:rPr>
                        <a:t>Collective Thomson Scattering (CTS) diagnostic for TCV</a:t>
                      </a:r>
                      <a:endParaRPr lang="en-GB" sz="1400" b="0" i="0" u="none" strike="noStrike" dirty="0">
                        <a:solidFill>
                          <a:srgbClr val="7030A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Stopped by end of 2025</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0000"/>
                    </a:solidFill>
                  </a:tcPr>
                </a:tc>
                <a:extLst>
                  <a:ext uri="{0D108BD9-81ED-4DB2-BD59-A6C34878D82A}">
                    <a16:rowId xmlns:a16="http://schemas.microsoft.com/office/drawing/2014/main" val="1721018646"/>
                  </a:ext>
                </a:extLst>
              </a:tr>
              <a:tr h="222292">
                <a:tc>
                  <a:txBody>
                    <a:bodyPr/>
                    <a:lstStyle/>
                    <a:p>
                      <a:pPr algn="l" fontAlgn="b">
                        <a:buNone/>
                      </a:pPr>
                      <a:r>
                        <a:rPr lang="en-GB" sz="1400" u="none" strike="noStrike" dirty="0">
                          <a:effectLst/>
                        </a:rPr>
                        <a:t>IRBO IR Bolometry for WEST</a:t>
                      </a:r>
                      <a:endParaRPr lang="en-GB" sz="1400" b="0" i="0" u="none" strike="noStrike" dirty="0">
                        <a:solidFill>
                          <a:srgbClr val="000000"/>
                        </a:solidFill>
                        <a:effectLst/>
                        <a:latin typeface="Aptos Narrow" panose="020B0004020202020204" pitchFamily="34" charset="0"/>
                      </a:endParaRPr>
                    </a:p>
                  </a:txBody>
                  <a:tcPr marL="5642" marR="5642" marT="5642" marB="0" anchor="ctr"/>
                </a:tc>
                <a:tc>
                  <a:txBody>
                    <a:bodyPr/>
                    <a:lstStyle/>
                    <a:p>
                      <a:pPr algn="l" fontAlgn="b">
                        <a:buNone/>
                      </a:pPr>
                      <a:r>
                        <a:rPr lang="en-IT" sz="1400" u="none" strike="noStrike" dirty="0">
                          <a:effectLst/>
                        </a:rPr>
                        <a:t>To be completed in 2026</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0000"/>
                    </a:solidFill>
                  </a:tcPr>
                </a:tc>
                <a:extLst>
                  <a:ext uri="{0D108BD9-81ED-4DB2-BD59-A6C34878D82A}">
                    <a16:rowId xmlns:a16="http://schemas.microsoft.com/office/drawing/2014/main" val="3682930910"/>
                  </a:ext>
                </a:extLst>
              </a:tr>
              <a:tr h="120361">
                <a:tc>
                  <a:txBody>
                    <a:bodyPr/>
                    <a:lstStyle/>
                    <a:p>
                      <a:pPr algn="l" fontAlgn="b">
                        <a:buNone/>
                      </a:pPr>
                      <a:r>
                        <a:rPr lang="en-GB" sz="1400" u="none" strike="noStrike" dirty="0">
                          <a:effectLst/>
                        </a:rPr>
                        <a:t>Tungsten impurity monitoring and control at the COMPASS-U tokamak</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2499679550"/>
                  </a:ext>
                </a:extLst>
              </a:tr>
              <a:tr h="120361">
                <a:tc>
                  <a:txBody>
                    <a:bodyPr/>
                    <a:lstStyle/>
                    <a:p>
                      <a:pPr algn="l" fontAlgn="b">
                        <a:buNone/>
                      </a:pPr>
                      <a:r>
                        <a:rPr lang="en-GB" sz="1400" u="none" strike="noStrike" dirty="0">
                          <a:effectLst/>
                        </a:rPr>
                        <a:t>Characterisation of advanced confinement modes at COMPASS-U</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3785012304"/>
                  </a:ext>
                </a:extLst>
              </a:tr>
              <a:tr h="120361">
                <a:tc>
                  <a:txBody>
                    <a:bodyPr/>
                    <a:lstStyle/>
                    <a:p>
                      <a:pPr algn="l" fontAlgn="b">
                        <a:buNone/>
                      </a:pPr>
                      <a:r>
                        <a:rPr lang="en-GB" sz="1400" u="none" strike="noStrike" dirty="0">
                          <a:effectLst/>
                        </a:rPr>
                        <a:t>Upgrade of the TCV LHPI antenna</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End in 2026</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0000"/>
                    </a:solidFill>
                  </a:tcPr>
                </a:tc>
                <a:extLst>
                  <a:ext uri="{0D108BD9-81ED-4DB2-BD59-A6C34878D82A}">
                    <a16:rowId xmlns:a16="http://schemas.microsoft.com/office/drawing/2014/main" val="3591537210"/>
                  </a:ext>
                </a:extLst>
              </a:tr>
              <a:tr h="222292">
                <a:tc>
                  <a:txBody>
                    <a:bodyPr/>
                    <a:lstStyle/>
                    <a:p>
                      <a:pPr algn="l" fontAlgn="b">
                        <a:buNone/>
                      </a:pPr>
                      <a:r>
                        <a:rPr lang="en-GB" sz="1400" u="none" strike="noStrike" dirty="0">
                          <a:effectLst/>
                        </a:rPr>
                        <a:t>FIRE&amp;GO - Fast Ion Research Enhancements and Gamma-ray Observations [at ASDEX]</a:t>
                      </a:r>
                      <a:endParaRPr lang="en-GB" sz="1400" b="0" i="0" u="none" strike="noStrike" dirty="0">
                        <a:solidFill>
                          <a:srgbClr val="000000"/>
                        </a:solidFill>
                        <a:effectLst/>
                        <a:latin typeface="Aptos Narrow" panose="020B000402020202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959504448"/>
                  </a:ext>
                </a:extLst>
              </a:tr>
              <a:tr h="222292">
                <a:tc>
                  <a:txBody>
                    <a:bodyPr/>
                    <a:lstStyle/>
                    <a:p>
                      <a:pPr algn="l" fontAlgn="b">
                        <a:buNone/>
                      </a:pPr>
                      <a:r>
                        <a:rPr lang="en-GB" sz="1400" u="none" strike="noStrike" dirty="0">
                          <a:solidFill>
                            <a:srgbClr val="7030A0"/>
                          </a:solidFill>
                          <a:effectLst/>
                        </a:rPr>
                        <a:t>Real-time spectroscopy at ASDEX Upgrade</a:t>
                      </a:r>
                      <a:endParaRPr lang="en-GB" sz="1400" b="0" i="0" u="none" strike="noStrike" dirty="0">
                        <a:solidFill>
                          <a:srgbClr val="7030A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Stopped by end of 2025</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1123507326"/>
                  </a:ext>
                </a:extLst>
              </a:tr>
              <a:tr h="222292">
                <a:tc>
                  <a:txBody>
                    <a:bodyPr/>
                    <a:lstStyle/>
                    <a:p>
                      <a:pPr algn="l" fontAlgn="b">
                        <a:buNone/>
                      </a:pPr>
                      <a:r>
                        <a:rPr lang="en-GB" sz="1400" u="none" strike="noStrike" dirty="0">
                          <a:effectLst/>
                        </a:rPr>
                        <a:t>Ultra-fast-swept profile reflectometer on AUG</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4167703950"/>
                  </a:ext>
                </a:extLst>
              </a:tr>
              <a:tr h="222292">
                <a:tc>
                  <a:txBody>
                    <a:bodyPr/>
                    <a:lstStyle/>
                    <a:p>
                      <a:pPr algn="l" fontAlgn="b">
                        <a:buNone/>
                      </a:pPr>
                      <a:r>
                        <a:rPr lang="en-GB" sz="1400" u="none" strike="noStrike" dirty="0">
                          <a:effectLst/>
                        </a:rPr>
                        <a:t>PFCs and diagnostics for power exhaust studies at COMPASS-U</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Slight delay to Q1 2026</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FF00"/>
                    </a:solidFill>
                  </a:tcPr>
                </a:tc>
                <a:extLst>
                  <a:ext uri="{0D108BD9-81ED-4DB2-BD59-A6C34878D82A}">
                    <a16:rowId xmlns:a16="http://schemas.microsoft.com/office/drawing/2014/main" val="1998427545"/>
                  </a:ext>
                </a:extLst>
              </a:tr>
              <a:tr h="330618">
                <a:tc>
                  <a:txBody>
                    <a:bodyPr/>
                    <a:lstStyle/>
                    <a:p>
                      <a:pPr algn="l" fontAlgn="b">
                        <a:buNone/>
                      </a:pPr>
                      <a:r>
                        <a:rPr lang="en-GB" sz="1400" u="none" strike="noStrike" dirty="0">
                          <a:effectLst/>
                        </a:rPr>
                        <a:t>Implementation of the 4th dual-frequency gyrotron for TCV</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3177420338"/>
                  </a:ext>
                </a:extLst>
              </a:tr>
              <a:tr h="120361">
                <a:tc>
                  <a:txBody>
                    <a:bodyPr/>
                    <a:lstStyle/>
                    <a:p>
                      <a:pPr algn="l" fontAlgn="b">
                        <a:buNone/>
                      </a:pPr>
                      <a:r>
                        <a:rPr lang="en-GB" sz="1400" u="none" strike="noStrike" dirty="0">
                          <a:effectLst/>
                        </a:rPr>
                        <a:t>Runaway Electron Mitigation Coil for TCV</a:t>
                      </a:r>
                      <a:endParaRPr lang="en-GB" sz="1400" b="0" i="0" u="none" strike="noStrike" dirty="0">
                        <a:solidFill>
                          <a:srgbClr val="000000"/>
                        </a:solidFill>
                        <a:effectLst/>
                        <a:latin typeface="Calibri" panose="020F050202020403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410574564"/>
                  </a:ext>
                </a:extLst>
              </a:tr>
              <a:tr h="222292">
                <a:tc>
                  <a:txBody>
                    <a:bodyPr/>
                    <a:lstStyle/>
                    <a:p>
                      <a:pPr algn="l" fontAlgn="b">
                        <a:buNone/>
                      </a:pPr>
                      <a:r>
                        <a:rPr lang="en-GB" sz="1400" u="none" strike="noStrike" dirty="0" err="1">
                          <a:effectLst/>
                        </a:rPr>
                        <a:t>Boronization</a:t>
                      </a:r>
                      <a:r>
                        <a:rPr lang="en-GB" sz="1400" u="none" strike="noStrike" dirty="0">
                          <a:effectLst/>
                        </a:rPr>
                        <a:t> Probes for WEST</a:t>
                      </a:r>
                      <a:endParaRPr lang="en-GB" sz="1400" b="0" i="0" u="none" strike="noStrike" dirty="0">
                        <a:solidFill>
                          <a:srgbClr val="000000"/>
                        </a:solidFill>
                        <a:effectLst/>
                        <a:latin typeface="Aptos Narrow" panose="020B0004020202020204" pitchFamily="34" charset="0"/>
                      </a:endParaRPr>
                    </a:p>
                  </a:txBody>
                  <a:tcPr marL="5642" marR="5642" marT="5642" marB="0" anchor="ctr"/>
                </a:tc>
                <a:tc>
                  <a:txBody>
                    <a:bodyPr/>
                    <a:lstStyle/>
                    <a:p>
                      <a:pPr algn="l" fontAlgn="b">
                        <a:buNone/>
                      </a:pPr>
                      <a:r>
                        <a:rPr lang="en-IT" sz="1400" u="none" strike="noStrike" dirty="0">
                          <a:effectLst/>
                        </a:rPr>
                        <a:t>Installation now scheduled end of 2026</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FF00"/>
                    </a:solidFill>
                  </a:tcPr>
                </a:tc>
                <a:extLst>
                  <a:ext uri="{0D108BD9-81ED-4DB2-BD59-A6C34878D82A}">
                    <a16:rowId xmlns:a16="http://schemas.microsoft.com/office/drawing/2014/main" val="1720129640"/>
                  </a:ext>
                </a:extLst>
              </a:tr>
              <a:tr h="222292">
                <a:tc>
                  <a:txBody>
                    <a:bodyPr/>
                    <a:lstStyle/>
                    <a:p>
                      <a:pPr algn="l" fontAlgn="b">
                        <a:buNone/>
                      </a:pPr>
                      <a:r>
                        <a:rPr lang="en-GB" sz="1400" u="none" strike="noStrike" dirty="0">
                          <a:effectLst/>
                        </a:rPr>
                        <a:t>Fast Ion Loss Detector in WEST</a:t>
                      </a:r>
                      <a:endParaRPr lang="en-GB" sz="1400" b="0" i="0" u="none" strike="noStrike" dirty="0">
                        <a:solidFill>
                          <a:srgbClr val="000000"/>
                        </a:solidFill>
                        <a:effectLst/>
                        <a:latin typeface="Aptos Narrow" panose="020B0004020202020204" pitchFamily="34" charset="0"/>
                      </a:endParaRPr>
                    </a:p>
                  </a:txBody>
                  <a:tcPr marL="5642" marR="5642" marT="5642" marB="0" anchor="ctr"/>
                </a:tc>
                <a:tc>
                  <a:txBody>
                    <a:bodyPr/>
                    <a:lstStyle/>
                    <a:p>
                      <a:pPr algn="l" fontAlgn="b">
                        <a:buNone/>
                      </a:pPr>
                      <a:r>
                        <a:rPr lang="en-IT" sz="1400" u="none" strike="noStrike" dirty="0">
                          <a:effectLst/>
                        </a:rPr>
                        <a:t>Delays ~ 3 months</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FFFF00"/>
                    </a:solidFill>
                  </a:tcPr>
                </a:tc>
                <a:extLst>
                  <a:ext uri="{0D108BD9-81ED-4DB2-BD59-A6C34878D82A}">
                    <a16:rowId xmlns:a16="http://schemas.microsoft.com/office/drawing/2014/main" val="985655708"/>
                  </a:ext>
                </a:extLst>
              </a:tr>
              <a:tr h="0">
                <a:tc>
                  <a:txBody>
                    <a:bodyPr/>
                    <a:lstStyle/>
                    <a:p>
                      <a:pPr algn="l" fontAlgn="b">
                        <a:buNone/>
                      </a:pPr>
                      <a:r>
                        <a:rPr lang="en-GB" sz="1400" u="none" strike="noStrike" dirty="0">
                          <a:effectLst/>
                        </a:rPr>
                        <a:t>A RETARDING FIELD ANALYZER FOR ION TEMPERATURE MEASUREMENTS IN THE SOL OF WEST</a:t>
                      </a:r>
                      <a:endParaRPr lang="en-GB" sz="1400" b="0" i="0" u="none" strike="noStrike" dirty="0">
                        <a:solidFill>
                          <a:srgbClr val="000000"/>
                        </a:solidFill>
                        <a:effectLst/>
                        <a:latin typeface="Aptos Narrow" panose="020B0004020202020204" pitchFamily="34" charset="0"/>
                      </a:endParaRPr>
                    </a:p>
                  </a:txBody>
                  <a:tcPr marL="5642" marR="5642" marT="5642" marB="0" anchor="ctr"/>
                </a:tc>
                <a:tc>
                  <a:txBody>
                    <a:bodyPr/>
                    <a:lstStyle/>
                    <a:p>
                      <a:pPr algn="l" fontAlgn="b">
                        <a:buNone/>
                      </a:pPr>
                      <a:r>
                        <a:rPr lang="en-IT" sz="1400" u="none" strike="noStrike" dirty="0">
                          <a:effectLst/>
                        </a:rPr>
                        <a:t> </a:t>
                      </a:r>
                      <a:endParaRPr lang="en-IT" sz="1400" b="0" i="0" u="none" strike="noStrike" dirty="0">
                        <a:solidFill>
                          <a:srgbClr val="000000"/>
                        </a:solidFill>
                        <a:effectLst/>
                        <a:latin typeface="Aptos Narrow" panose="020B0004020202020204" pitchFamily="34" charset="0"/>
                      </a:endParaRPr>
                    </a:p>
                  </a:txBody>
                  <a:tcPr marL="5642" marR="5642" marT="5642" marB="0" anchor="b">
                    <a:solidFill>
                      <a:srgbClr val="92D050"/>
                    </a:solidFill>
                  </a:tcPr>
                </a:tc>
                <a:extLst>
                  <a:ext uri="{0D108BD9-81ED-4DB2-BD59-A6C34878D82A}">
                    <a16:rowId xmlns:a16="http://schemas.microsoft.com/office/drawing/2014/main" val="1983427513"/>
                  </a:ext>
                </a:extLst>
              </a:tr>
            </a:tbl>
          </a:graphicData>
        </a:graphic>
      </p:graphicFrame>
      <p:graphicFrame>
        <p:nvGraphicFramePr>
          <p:cNvPr id="8" name="Table 7">
            <a:extLst>
              <a:ext uri="{FF2B5EF4-FFF2-40B4-BE49-F238E27FC236}">
                <a16:creationId xmlns:a16="http://schemas.microsoft.com/office/drawing/2014/main" id="{269A87BA-E75F-42A1-E9F3-58A577DE0342}"/>
              </a:ext>
            </a:extLst>
          </p:cNvPr>
          <p:cNvGraphicFramePr>
            <a:graphicFrameLocks noGrp="1"/>
          </p:cNvGraphicFramePr>
          <p:nvPr/>
        </p:nvGraphicFramePr>
        <p:xfrm>
          <a:off x="844560" y="93913"/>
          <a:ext cx="11208544" cy="551608"/>
        </p:xfrm>
        <a:graphic>
          <a:graphicData uri="http://schemas.openxmlformats.org/drawingml/2006/table">
            <a:tbl>
              <a:tblPr firstRow="1" bandRow="1">
                <a:tableStyleId>{2D5ABB26-0587-4C30-8999-92F81FD0307C}</a:tableStyleId>
              </a:tblPr>
              <a:tblGrid>
                <a:gridCol w="2802136">
                  <a:extLst>
                    <a:ext uri="{9D8B030D-6E8A-4147-A177-3AD203B41FA5}">
                      <a16:colId xmlns:a16="http://schemas.microsoft.com/office/drawing/2014/main" val="622876892"/>
                    </a:ext>
                  </a:extLst>
                </a:gridCol>
                <a:gridCol w="2802136">
                  <a:extLst>
                    <a:ext uri="{9D8B030D-6E8A-4147-A177-3AD203B41FA5}">
                      <a16:colId xmlns:a16="http://schemas.microsoft.com/office/drawing/2014/main" val="487184986"/>
                    </a:ext>
                  </a:extLst>
                </a:gridCol>
                <a:gridCol w="2802136">
                  <a:extLst>
                    <a:ext uri="{9D8B030D-6E8A-4147-A177-3AD203B41FA5}">
                      <a16:colId xmlns:a16="http://schemas.microsoft.com/office/drawing/2014/main" val="1988425179"/>
                    </a:ext>
                  </a:extLst>
                </a:gridCol>
                <a:gridCol w="2802136">
                  <a:extLst>
                    <a:ext uri="{9D8B030D-6E8A-4147-A177-3AD203B41FA5}">
                      <a16:colId xmlns:a16="http://schemas.microsoft.com/office/drawing/2014/main" val="1121370341"/>
                    </a:ext>
                  </a:extLst>
                </a:gridCol>
              </a:tblGrid>
              <a:tr h="551608">
                <a:tc>
                  <a:txBody>
                    <a:bodyPr/>
                    <a:lstStyle/>
                    <a:p>
                      <a:r>
                        <a:rPr lang="en-US" dirty="0"/>
                        <a:t>On track</a:t>
                      </a:r>
                    </a:p>
                  </a:txBody>
                  <a:tcPr>
                    <a:solidFill>
                      <a:srgbClr val="92D050"/>
                    </a:solidFill>
                  </a:tcPr>
                </a:tc>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Delays w/o significant impact on agreed deadline</a:t>
                      </a:r>
                    </a:p>
                  </a:txBody>
                  <a:tcPr>
                    <a:solidFill>
                      <a:srgbClr val="FFFF00"/>
                    </a:solidFill>
                  </a:tcPr>
                </a:tc>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Delays with impact on agreed deadline</a:t>
                      </a:r>
                    </a:p>
                  </a:txBody>
                  <a:tcPr>
                    <a:solidFill>
                      <a:srgbClr val="FF0000"/>
                    </a:solidFill>
                  </a:tcPr>
                </a:tc>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Significant delay but project to be ended by 2027</a:t>
                      </a:r>
                    </a:p>
                  </a:txBody>
                  <a:tcPr>
                    <a:solidFill>
                      <a:srgbClr val="00B0F0"/>
                    </a:solidFill>
                  </a:tcPr>
                </a:tc>
                <a:extLst>
                  <a:ext uri="{0D108BD9-81ED-4DB2-BD59-A6C34878D82A}">
                    <a16:rowId xmlns:a16="http://schemas.microsoft.com/office/drawing/2014/main" val="1248687849"/>
                  </a:ext>
                </a:extLst>
              </a:tr>
            </a:tbl>
          </a:graphicData>
        </a:graphic>
      </p:graphicFrame>
    </p:spTree>
    <p:extLst>
      <p:ext uri="{BB962C8B-B14F-4D97-AF65-F5344CB8AC3E}">
        <p14:creationId xmlns:p14="http://schemas.microsoft.com/office/powerpoint/2010/main" val="1302241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82038619" name="Title 1"/>
          <p:cNvSpPr>
            <a:spLocks noGrp="1"/>
          </p:cNvSpPr>
          <p:nvPr>
            <p:ph type="title"/>
          </p:nvPr>
        </p:nvSpPr>
        <p:spPr bwMode="auto"/>
        <p:txBody>
          <a:bodyPr/>
          <a:lstStyle/>
          <a:p>
            <a:pPr>
              <a:defRPr/>
            </a:pPr>
            <a:r>
              <a:rPr lang="en-US"/>
              <a:t>International collaborations</a:t>
            </a:r>
            <a:endParaRPr/>
          </a:p>
        </p:txBody>
      </p:sp>
      <p:sp>
        <p:nvSpPr>
          <p:cNvPr id="2005847534" name="Content Placeholder 2"/>
          <p:cNvSpPr>
            <a:spLocks noGrp="1"/>
          </p:cNvSpPr>
          <p:nvPr>
            <p:ph idx="1"/>
          </p:nvPr>
        </p:nvSpPr>
        <p:spPr bwMode="auto">
          <a:xfrm>
            <a:off x="245918" y="732802"/>
            <a:ext cx="11791990" cy="5688631"/>
          </a:xfrm>
        </p:spPr>
        <p:txBody>
          <a:bodyPr/>
          <a:lstStyle/>
          <a:p>
            <a:pPr>
              <a:defRPr/>
            </a:pPr>
            <a:r>
              <a:rPr lang="en-US">
                <a:solidFill>
                  <a:srgbClr val="0070C0"/>
                </a:solidFill>
              </a:rPr>
              <a:t>Collaboration with KSTAR</a:t>
            </a:r>
            <a:r>
              <a:rPr lang="en-US"/>
              <a:t> </a:t>
            </a:r>
            <a:endParaRPr>
              <a:solidFill>
                <a:srgbClr val="0070C0"/>
              </a:solidFill>
            </a:endParaRPr>
          </a:p>
          <a:p>
            <a:pPr>
              <a:defRPr/>
            </a:pPr>
            <a:r>
              <a:rPr lang="en-US"/>
              <a:t>Scientific annexes of agreement between EUROfusion and KSTAR finalized</a:t>
            </a:r>
            <a:r>
              <a:t> by WP TE and KO counterparts</a:t>
            </a:r>
          </a:p>
          <a:p>
            <a:pPr>
              <a:defRPr/>
            </a:pPr>
            <a:r>
              <a:rPr lang="en-US"/>
              <a:t>6 areas identified for collaboration :</a:t>
            </a:r>
          </a:p>
          <a:p>
            <a:pPr lvl="1">
              <a:defRPr/>
            </a:pPr>
            <a:r>
              <a:rPr sz="2000" b="0" i="0" u="none">
                <a:solidFill>
                  <a:srgbClr val="000000"/>
                </a:solidFill>
                <a:latin typeface="Calibri"/>
                <a:ea typeface="Calibri"/>
                <a:cs typeface="Calibri"/>
              </a:rPr>
              <a:t>Establishment of physics and operational understanding of</a:t>
            </a:r>
            <a:r>
              <a:rPr sz="2000" b="0" i="0" u="none">
                <a:solidFill>
                  <a:srgbClr val="0070C0"/>
                </a:solidFill>
                <a:latin typeface="Calibri"/>
                <a:ea typeface="Calibri"/>
                <a:cs typeface="Calibri"/>
              </a:rPr>
              <a:t> long discharges in W environment</a:t>
            </a:r>
            <a:r>
              <a:rPr sz="2000" b="0" i="0" u="none">
                <a:solidFill>
                  <a:srgbClr val="000000"/>
                </a:solidFill>
                <a:latin typeface="Calibri"/>
                <a:ea typeface="Calibri"/>
                <a:cs typeface="Calibri"/>
              </a:rPr>
              <a:t> at relevant plasma current and collisionality</a:t>
            </a:r>
            <a:endParaRPr sz="2000"/>
          </a:p>
          <a:p>
            <a:pPr lvl="1">
              <a:defRPr/>
            </a:pPr>
            <a:r>
              <a:rPr sz="2000" b="0" i="0" u="none">
                <a:solidFill>
                  <a:srgbClr val="000000"/>
                </a:solidFill>
                <a:latin typeface="Calibri"/>
                <a:ea typeface="Calibri"/>
                <a:cs typeface="Calibri"/>
              </a:rPr>
              <a:t>Sustainability of </a:t>
            </a:r>
            <a:r>
              <a:rPr sz="2000" b="0" i="0" u="none">
                <a:solidFill>
                  <a:srgbClr val="0070C0"/>
                </a:solidFill>
                <a:latin typeface="Calibri"/>
                <a:ea typeface="Calibri"/>
                <a:cs typeface="Calibri"/>
              </a:rPr>
              <a:t>no-ELM scenario</a:t>
            </a:r>
            <a:r>
              <a:rPr sz="2000" b="0" i="0" u="none">
                <a:solidFill>
                  <a:srgbClr val="000000"/>
                </a:solidFill>
                <a:latin typeface="Calibri"/>
                <a:ea typeface="Calibri"/>
                <a:cs typeface="Calibri"/>
              </a:rPr>
              <a:t> in long pulses</a:t>
            </a:r>
            <a:endParaRPr sz="2000"/>
          </a:p>
          <a:p>
            <a:pPr lvl="1">
              <a:defRPr/>
            </a:pPr>
            <a:r>
              <a:rPr sz="2000" b="0" i="0" u="none">
                <a:solidFill>
                  <a:srgbClr val="000000"/>
                </a:solidFill>
                <a:latin typeface="Calibri"/>
                <a:ea typeface="Calibri"/>
                <a:cs typeface="Calibri"/>
              </a:rPr>
              <a:t>Investigation of stable operation of </a:t>
            </a:r>
            <a:r>
              <a:rPr sz="2000" b="0" i="0" u="none">
                <a:solidFill>
                  <a:srgbClr val="0070C0"/>
                </a:solidFill>
                <a:latin typeface="Calibri"/>
                <a:ea typeface="Calibri"/>
                <a:cs typeface="Calibri"/>
              </a:rPr>
              <a:t>long pulses in detached divertor conditions</a:t>
            </a:r>
            <a:endParaRPr sz="2000"/>
          </a:p>
          <a:p>
            <a:pPr lvl="1">
              <a:defRPr/>
            </a:pPr>
            <a:r>
              <a:rPr sz="2000" b="0" i="0" u="none">
                <a:solidFill>
                  <a:srgbClr val="000000"/>
                </a:solidFill>
                <a:latin typeface="Calibri"/>
                <a:ea typeface="Calibri"/>
                <a:cs typeface="Calibri"/>
              </a:rPr>
              <a:t>Demonstration of integrated</a:t>
            </a:r>
            <a:r>
              <a:rPr sz="2000" b="0" i="0" u="none">
                <a:solidFill>
                  <a:srgbClr val="0070C0"/>
                </a:solidFill>
                <a:latin typeface="Calibri"/>
                <a:ea typeface="Calibri"/>
                <a:cs typeface="Calibri"/>
              </a:rPr>
              <a:t> RMP control of long pulse H-mode high beta-N plasmas</a:t>
            </a:r>
            <a:endParaRPr sz="2000">
              <a:solidFill>
                <a:srgbClr val="0070C0"/>
              </a:solidFill>
            </a:endParaRPr>
          </a:p>
          <a:p>
            <a:pPr lvl="1">
              <a:defRPr/>
            </a:pPr>
            <a:r>
              <a:rPr sz="2000" b="0" i="0" u="none">
                <a:solidFill>
                  <a:srgbClr val="000000"/>
                </a:solidFill>
                <a:latin typeface="Calibri"/>
                <a:ea typeface="Calibri"/>
                <a:cs typeface="Calibri"/>
              </a:rPr>
              <a:t>Exploration of </a:t>
            </a:r>
            <a:r>
              <a:rPr sz="2000" b="0" i="0" u="none">
                <a:solidFill>
                  <a:srgbClr val="0070C0"/>
                </a:solidFill>
                <a:latin typeface="Calibri"/>
                <a:ea typeface="Calibri"/>
                <a:cs typeface="Calibri"/>
              </a:rPr>
              <a:t>disruption &amp; runaway electron mitigation</a:t>
            </a:r>
            <a:r>
              <a:rPr sz="2000" b="0" i="0" u="none">
                <a:solidFill>
                  <a:srgbClr val="000000"/>
                </a:solidFill>
                <a:latin typeface="Calibri"/>
                <a:ea typeface="Calibri"/>
                <a:cs typeface="Calibri"/>
              </a:rPr>
              <a:t> and avoidance in long pulses</a:t>
            </a:r>
            <a:endParaRPr sz="2000"/>
          </a:p>
          <a:p>
            <a:pPr lvl="1">
              <a:defRPr/>
            </a:pPr>
            <a:r>
              <a:rPr sz="2000" b="0" i="0" u="none">
                <a:solidFill>
                  <a:srgbClr val="000000"/>
                </a:solidFill>
                <a:latin typeface="Calibri"/>
                <a:ea typeface="Calibri"/>
                <a:cs typeface="Calibri"/>
              </a:rPr>
              <a:t>Implementation of </a:t>
            </a:r>
            <a:r>
              <a:rPr sz="2000" b="0" i="0" u="none">
                <a:solidFill>
                  <a:srgbClr val="0070C0"/>
                </a:solidFill>
                <a:latin typeface="Calibri"/>
                <a:ea typeface="Calibri"/>
                <a:cs typeface="Calibri"/>
              </a:rPr>
              <a:t>wall monitoring</a:t>
            </a:r>
            <a:r>
              <a:rPr sz="2000" b="0" i="0" u="none">
                <a:solidFill>
                  <a:srgbClr val="000000"/>
                </a:solidFill>
                <a:latin typeface="Calibri"/>
                <a:ea typeface="Calibri"/>
                <a:cs typeface="Calibri"/>
              </a:rPr>
              <a:t> and </a:t>
            </a:r>
            <a:r>
              <a:rPr sz="2000" b="0" i="0" u="none">
                <a:solidFill>
                  <a:srgbClr val="0070C0"/>
                </a:solidFill>
                <a:latin typeface="Calibri"/>
                <a:ea typeface="Calibri"/>
                <a:cs typeface="Calibri"/>
              </a:rPr>
              <a:t>Plasma Facing Components characterization</a:t>
            </a:r>
            <a:endParaRPr lang="en-US"/>
          </a:p>
          <a:p>
            <a:pPr>
              <a:defRPr/>
            </a:pPr>
            <a:r>
              <a:rPr lang="en-US"/>
              <a:t>Agreement now being finalized by PMU for signature between KO and 3 EU Beneficiairies (CEA, ENEA and VTT). More interested ?</a:t>
            </a:r>
          </a:p>
          <a:p>
            <a:pPr>
              <a:defRPr/>
            </a:pPr>
            <a:r>
              <a:rPr lang="en-US"/>
              <a:t>Experimental proposals from CEA and ENEA submitted to KSTAR call for proposals 2025-2026 </a:t>
            </a:r>
          </a:p>
          <a:p>
            <a:pPr lvl="1">
              <a:defRPr/>
            </a:pPr>
            <a:endParaRPr lang="en-US"/>
          </a:p>
        </p:txBody>
      </p:sp>
      <p:sp>
        <p:nvSpPr>
          <p:cNvPr id="1843790550" name="Slide Number Placeholder 3"/>
          <p:cNvSpPr>
            <a:spLocks noGrp="1"/>
          </p:cNvSpPr>
          <p:nvPr>
            <p:ph type="sldNum" sz="quarter" idx="12"/>
          </p:nvPr>
        </p:nvSpPr>
        <p:spPr bwMode="auto"/>
        <p:txBody>
          <a:bodyPr/>
          <a:lstStyle/>
          <a:p>
            <a:pPr>
              <a:defRPr/>
            </a:pPr>
            <a:fld id="{6A6D9FA1-99C7-4910-8E32-B85D378B0060}" type="slidenum">
              <a:rPr lang="en-GB">
                <a:solidFill>
                  <a:prstClr val="white"/>
                </a:solidFill>
              </a:rPr>
              <a:t>14</a:t>
            </a:fld>
            <a:endParaRPr lang="en-GB">
              <a:solidFill>
                <a:prstClr val="whit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41749543" name="Slide Number Placeholder 3"/>
          <p:cNvSpPr>
            <a:spLocks noGrp="1"/>
          </p:cNvSpPr>
          <p:nvPr>
            <p:ph type="sldNum" sz="quarter" idx="12"/>
          </p:nvPr>
        </p:nvSpPr>
        <p:spPr bwMode="auto"/>
        <p:txBody>
          <a:bodyPr/>
          <a:lstStyle/>
          <a:p>
            <a:pPr>
              <a:defRPr/>
            </a:pPr>
            <a:fld id="{6A6D9FA1-99C7-4910-8E32-B85D378B0060}" type="slidenum">
              <a:rPr lang="en-GB">
                <a:solidFill>
                  <a:prstClr val="white"/>
                </a:solidFill>
              </a:rPr>
              <a:t>15</a:t>
            </a:fld>
            <a:endParaRPr lang="en-GB">
              <a:solidFill>
                <a:prstClr val="white"/>
              </a:solidFill>
            </a:endParaRPr>
          </a:p>
        </p:txBody>
      </p:sp>
      <p:sp>
        <p:nvSpPr>
          <p:cNvPr id="839488822" name="Titre 1"/>
          <p:cNvSpPr>
            <a:spLocks noGrp="1"/>
          </p:cNvSpPr>
          <p:nvPr>
            <p:ph type="title"/>
          </p:nvPr>
        </p:nvSpPr>
        <p:spPr bwMode="auto">
          <a:xfrm>
            <a:off x="983431" y="440165"/>
            <a:ext cx="10513243" cy="457200"/>
          </a:xfrm>
          <a:prstGeom prst="rect">
            <a:avLst/>
          </a:prstGeom>
          <a:noFill/>
        </p:spPr>
        <p:txBody>
          <a:bodyPr/>
          <a:lstStyle/>
          <a:p>
            <a:pPr>
              <a:defRPr/>
            </a:pPr>
            <a:r>
              <a:rPr lang="en-GB"/>
              <a:t>AI projects to be completed by end of 2025</a:t>
            </a:r>
            <a:endParaRPr>
              <a:solidFill>
                <a:srgbClr val="FF0000"/>
              </a:solidFill>
            </a:endParaRPr>
          </a:p>
        </p:txBody>
      </p:sp>
      <p:graphicFrame>
        <p:nvGraphicFramePr>
          <p:cNvPr id="191035519" name="Table 1"/>
          <p:cNvGraphicFramePr>
            <a:graphicFrameLocks noGrp="1"/>
          </p:cNvGraphicFramePr>
          <p:nvPr/>
        </p:nvGraphicFramePr>
        <p:xfrm>
          <a:off x="720080" y="1355439"/>
          <a:ext cx="8487976" cy="2351588"/>
        </p:xfrm>
        <a:graphic>
          <a:graphicData uri="http://schemas.openxmlformats.org/drawingml/2006/table">
            <a:tbl>
              <a:tblPr firstRow="1" firstCol="1" bandRow="1">
                <a:tableStyleId>{5C22544A-7EE6-4342-B048-85BDC9FD1C3A}</a:tableStyleId>
              </a:tblPr>
              <a:tblGrid>
                <a:gridCol w="1042160">
                  <a:extLst>
                    <a:ext uri="{9D8B030D-6E8A-4147-A177-3AD203B41FA5}">
                      <a16:colId xmlns:a16="http://schemas.microsoft.com/office/drawing/2014/main" val="20000"/>
                    </a:ext>
                  </a:extLst>
                </a:gridCol>
                <a:gridCol w="5130006">
                  <a:extLst>
                    <a:ext uri="{9D8B030D-6E8A-4147-A177-3AD203B41FA5}">
                      <a16:colId xmlns:a16="http://schemas.microsoft.com/office/drawing/2014/main" val="20001"/>
                    </a:ext>
                  </a:extLst>
                </a:gridCol>
                <a:gridCol w="1214643">
                  <a:extLst>
                    <a:ext uri="{9D8B030D-6E8A-4147-A177-3AD203B41FA5}">
                      <a16:colId xmlns:a16="http://schemas.microsoft.com/office/drawing/2014/main" val="20002"/>
                    </a:ext>
                  </a:extLst>
                </a:gridCol>
                <a:gridCol w="1101167">
                  <a:extLst>
                    <a:ext uri="{9D8B030D-6E8A-4147-A177-3AD203B41FA5}">
                      <a16:colId xmlns:a16="http://schemas.microsoft.com/office/drawing/2014/main" val="20003"/>
                    </a:ext>
                  </a:extLst>
                </a:gridCol>
              </a:tblGrid>
              <a:tr h="383951">
                <a:tc>
                  <a:txBody>
                    <a:bodyPr/>
                    <a:lstStyle/>
                    <a:p>
                      <a:pPr>
                        <a:lnSpc>
                          <a:spcPct val="114999"/>
                        </a:lnSpc>
                        <a:spcAft>
                          <a:spcPts val="600"/>
                        </a:spcAft>
                        <a:buNone/>
                        <a:defRPr/>
                      </a:pPr>
                      <a:r>
                        <a:rPr lang="en-US" sz="1400"/>
                        <a:t>#</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Project Title</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PI</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Beneficiary</a:t>
                      </a:r>
                      <a:endParaRPr sz="1400">
                        <a:latin typeface="Calibri"/>
                        <a:ea typeface="Arial"/>
                        <a:cs typeface="Times New Roman"/>
                      </a:endParaRPr>
                    </a:p>
                  </a:txBody>
                  <a:tcPr marL="68580" marR="68580" marT="0" marB="0"/>
                </a:tc>
                <a:extLst>
                  <a:ext uri="{0D108BD9-81ED-4DB2-BD59-A6C34878D82A}">
                    <a16:rowId xmlns:a16="http://schemas.microsoft.com/office/drawing/2014/main" val="10000"/>
                  </a:ext>
                </a:extLst>
              </a:tr>
              <a:tr h="791843">
                <a:tc>
                  <a:txBody>
                    <a:bodyPr/>
                    <a:lstStyle/>
                    <a:p>
                      <a:pPr>
                        <a:lnSpc>
                          <a:spcPct val="114999"/>
                        </a:lnSpc>
                        <a:spcAft>
                          <a:spcPts val="600"/>
                        </a:spcAft>
                        <a:buNone/>
                        <a:defRPr/>
                      </a:pPr>
                      <a:r>
                        <a:rPr lang="en-US" sz="1400"/>
                        <a:t>ENEA-03</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AI-assisted Causality Detection and Modelling of Plasma Instabilities for Tokamak Disruption Prediction and Control</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R. Rossi</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ENEA</a:t>
                      </a:r>
                      <a:endParaRPr sz="1400">
                        <a:latin typeface="Calibri"/>
                        <a:ea typeface="Arial"/>
                        <a:cs typeface="Times New Roman"/>
                      </a:endParaRPr>
                    </a:p>
                  </a:txBody>
                  <a:tcPr marL="68580" marR="68580" marT="0" marB="0"/>
                </a:tc>
                <a:extLst>
                  <a:ext uri="{0D108BD9-81ED-4DB2-BD59-A6C34878D82A}">
                    <a16:rowId xmlns:a16="http://schemas.microsoft.com/office/drawing/2014/main" val="10001"/>
                  </a:ext>
                </a:extLst>
              </a:tr>
              <a:tr h="791843">
                <a:tc>
                  <a:txBody>
                    <a:bodyPr/>
                    <a:lstStyle/>
                    <a:p>
                      <a:pPr>
                        <a:lnSpc>
                          <a:spcPct val="114999"/>
                        </a:lnSpc>
                        <a:spcAft>
                          <a:spcPts val="600"/>
                        </a:spcAft>
                        <a:buNone/>
                        <a:defRPr/>
                      </a:pPr>
                      <a:r>
                        <a:rPr lang="en-US" sz="1400"/>
                        <a:t>ENEA-04</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Development of Physics Informed Neural Networks (PINNs) for Modelling and Prediction of Data in the Form of Time Series</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M. Gelfusa</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ENEA</a:t>
                      </a:r>
                      <a:endParaRPr sz="1400">
                        <a:latin typeface="Calibri"/>
                        <a:ea typeface="Arial"/>
                        <a:cs typeface="Times New Roman"/>
                      </a:endParaRPr>
                    </a:p>
                  </a:txBody>
                  <a:tcPr marL="68580" marR="68580" marT="0" marB="0"/>
                </a:tc>
                <a:extLst>
                  <a:ext uri="{0D108BD9-81ED-4DB2-BD59-A6C34878D82A}">
                    <a16:rowId xmlns:a16="http://schemas.microsoft.com/office/drawing/2014/main" val="10002"/>
                  </a:ext>
                </a:extLst>
              </a:tr>
              <a:tr h="383951">
                <a:tc>
                  <a:txBody>
                    <a:bodyPr/>
                    <a:lstStyle/>
                    <a:p>
                      <a:pPr>
                        <a:lnSpc>
                          <a:spcPct val="114999"/>
                        </a:lnSpc>
                        <a:spcAft>
                          <a:spcPts val="600"/>
                        </a:spcAft>
                        <a:buNone/>
                        <a:defRPr/>
                      </a:pPr>
                      <a:r>
                        <a:rPr lang="en-US" sz="1400"/>
                        <a:t>IST-01</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Deep Learning for Spectrogram Analysis of Reflectometry Data</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J. Vicente</a:t>
                      </a:r>
                      <a:endParaRPr sz="1400">
                        <a:latin typeface="Calibri"/>
                        <a:ea typeface="Arial"/>
                        <a:cs typeface="Times New Roman"/>
                      </a:endParaRPr>
                    </a:p>
                  </a:txBody>
                  <a:tcPr marL="68580" marR="68580" marT="0" marB="0"/>
                </a:tc>
                <a:tc>
                  <a:txBody>
                    <a:bodyPr/>
                    <a:lstStyle/>
                    <a:p>
                      <a:pPr>
                        <a:lnSpc>
                          <a:spcPct val="114999"/>
                        </a:lnSpc>
                        <a:spcAft>
                          <a:spcPts val="600"/>
                        </a:spcAft>
                        <a:buNone/>
                        <a:defRPr/>
                      </a:pPr>
                      <a:r>
                        <a:rPr lang="en-US" sz="1400"/>
                        <a:t>IST</a:t>
                      </a:r>
                      <a:endParaRPr sz="1400">
                        <a:latin typeface="Calibri"/>
                        <a:ea typeface="Arial"/>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396993903" name="TextBox 2"/>
          <p:cNvSpPr txBox="1"/>
          <p:nvPr/>
        </p:nvSpPr>
        <p:spPr bwMode="auto">
          <a:xfrm>
            <a:off x="720080" y="4282633"/>
            <a:ext cx="10889328" cy="1477328"/>
          </a:xfrm>
          <a:prstGeom prst="rect">
            <a:avLst/>
          </a:prstGeom>
          <a:noFill/>
        </p:spPr>
        <p:txBody>
          <a:bodyPr wrap="square" rtlCol="0">
            <a:spAutoFit/>
          </a:bodyPr>
          <a:lstStyle/>
          <a:p>
            <a:pPr marL="285750" indent="-285750">
              <a:buFont typeface="Arial" panose="020B0604020202020204" pitchFamily="34" charset="0"/>
              <a:buChar char="•"/>
              <a:defRPr/>
            </a:pPr>
            <a:r>
              <a:rPr lang="en-US" dirty="0"/>
              <a:t>Reported in TFM </a:t>
            </a:r>
            <a:r>
              <a:rPr lang="en-US" dirty="0">
                <a:hlinkClick r:id="rId3"/>
              </a:rPr>
              <a:t>https://wiki.euro-fusion.org/wiki/WPTE_wikipages:_Meetings:_Meetings2025#TE_Task_Force_Meeting_09th_June_2025</a:t>
            </a:r>
            <a:endParaRPr lang="en-US" dirty="0"/>
          </a:p>
          <a:p>
            <a:pPr marL="285750" indent="-285750">
              <a:buFont typeface="Arial" panose="020B0604020202020204" pitchFamily="34" charset="0"/>
              <a:buChar char="•"/>
              <a:defRPr/>
            </a:pPr>
            <a:r>
              <a:rPr lang="en-US" dirty="0"/>
              <a:t>No major delays indicated on the agreed deliverables</a:t>
            </a:r>
          </a:p>
          <a:p>
            <a:pPr marL="285750" indent="-285750">
              <a:buFont typeface="Arial" panose="020B0604020202020204" pitchFamily="34" charset="0"/>
              <a:buChar char="•"/>
              <a:defRPr/>
            </a:pPr>
            <a:r>
              <a:rPr lang="en-US" dirty="0"/>
              <a:t>Not all the project yet at level of maturity for being deployed to larger community but good progresses reported</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95059044" name="Title 1"/>
          <p:cNvSpPr>
            <a:spLocks noGrp="1"/>
          </p:cNvSpPr>
          <p:nvPr>
            <p:ph type="title"/>
          </p:nvPr>
        </p:nvSpPr>
        <p:spPr bwMode="auto"/>
        <p:txBody>
          <a:bodyPr/>
          <a:lstStyle/>
          <a:p>
            <a:pPr>
              <a:defRPr/>
            </a:pPr>
            <a:r>
              <a:rPr lang="en-US"/>
              <a:t>Grant Deliverables 2025</a:t>
            </a:r>
            <a:endParaRPr/>
          </a:p>
        </p:txBody>
      </p:sp>
      <p:sp>
        <p:nvSpPr>
          <p:cNvPr id="100682853" name="Slide Number Placeholder 3"/>
          <p:cNvSpPr>
            <a:spLocks noGrp="1"/>
          </p:cNvSpPr>
          <p:nvPr>
            <p:ph type="sldNum" sz="quarter" idx="12"/>
          </p:nvPr>
        </p:nvSpPr>
        <p:spPr bwMode="auto"/>
        <p:txBody>
          <a:bodyPr/>
          <a:lstStyle/>
          <a:p>
            <a:pPr>
              <a:defRPr/>
            </a:pPr>
            <a:fld id="{6A6D9FA1-99C7-4910-8E32-B85D378B0060}" type="slidenum">
              <a:rPr lang="en-GB">
                <a:solidFill>
                  <a:prstClr val="white"/>
                </a:solidFill>
              </a:rPr>
              <a:t>16</a:t>
            </a:fld>
            <a:endParaRPr lang="en-GB">
              <a:solidFill>
                <a:prstClr val="white"/>
              </a:solidFill>
            </a:endParaRPr>
          </a:p>
        </p:txBody>
      </p:sp>
      <p:graphicFrame>
        <p:nvGraphicFramePr>
          <p:cNvPr id="417908350" name="Table 7"/>
          <p:cNvGraphicFramePr>
            <a:graphicFrameLocks noGrp="1"/>
          </p:cNvGraphicFramePr>
          <p:nvPr/>
        </p:nvGraphicFramePr>
        <p:xfrm>
          <a:off x="360040" y="1192498"/>
          <a:ext cx="11594443" cy="2697146"/>
        </p:xfrm>
        <a:graphic>
          <a:graphicData uri="http://schemas.openxmlformats.org/drawingml/2006/table">
            <a:tbl>
              <a:tblPr/>
              <a:tblGrid>
                <a:gridCol w="1465512">
                  <a:extLst>
                    <a:ext uri="{9D8B030D-6E8A-4147-A177-3AD203B41FA5}">
                      <a16:colId xmlns:a16="http://schemas.microsoft.com/office/drawing/2014/main" val="20000"/>
                    </a:ext>
                  </a:extLst>
                </a:gridCol>
                <a:gridCol w="5733312">
                  <a:extLst>
                    <a:ext uri="{9D8B030D-6E8A-4147-A177-3AD203B41FA5}">
                      <a16:colId xmlns:a16="http://schemas.microsoft.com/office/drawing/2014/main" val="20001"/>
                    </a:ext>
                  </a:extLst>
                </a:gridCol>
                <a:gridCol w="1431741">
                  <a:extLst>
                    <a:ext uri="{9D8B030D-6E8A-4147-A177-3AD203B41FA5}">
                      <a16:colId xmlns:a16="http://schemas.microsoft.com/office/drawing/2014/main" val="20002"/>
                    </a:ext>
                  </a:extLst>
                </a:gridCol>
                <a:gridCol w="1481939">
                  <a:extLst>
                    <a:ext uri="{9D8B030D-6E8A-4147-A177-3AD203B41FA5}">
                      <a16:colId xmlns:a16="http://schemas.microsoft.com/office/drawing/2014/main" val="20003"/>
                    </a:ext>
                  </a:extLst>
                </a:gridCol>
                <a:gridCol w="1481939">
                  <a:extLst>
                    <a:ext uri="{9D8B030D-6E8A-4147-A177-3AD203B41FA5}">
                      <a16:colId xmlns:a16="http://schemas.microsoft.com/office/drawing/2014/main" val="20004"/>
                    </a:ext>
                  </a:extLst>
                </a:gridCol>
              </a:tblGrid>
              <a:tr h="717674">
                <a:tc>
                  <a:txBody>
                    <a:bodyPr/>
                    <a:lstStyle/>
                    <a:p>
                      <a:pPr algn="ctr">
                        <a:defRPr/>
                      </a:pPr>
                      <a:r>
                        <a:rPr lang="en-GB" sz="1600" b="1" i="0" u="none" strike="noStrike">
                          <a:solidFill>
                            <a:schemeClr val="bg1"/>
                          </a:solidFill>
                          <a:latin typeface="Calibri"/>
                        </a:rPr>
                        <a:t>"Title" in Sygma</a:t>
                      </a:r>
                      <a:endParaRPr/>
                    </a:p>
                  </a:txBody>
                  <a:tcPr marL="828" marR="828" marT="828" marB="5959" anchor="ctr">
                    <a:lnL w="12700" algn="ctr">
                      <a:noFill/>
                    </a:lnL>
                    <a:lnR w="12700" algn="ctr">
                      <a:noFill/>
                    </a:lnR>
                    <a:lnT w="6350" algn="ctr">
                      <a:solidFill>
                        <a:srgbClr val="000000"/>
                      </a:solidFill>
                    </a:lnT>
                    <a:lnB w="6350" algn="ctr">
                      <a:solidFill>
                        <a:srgbClr val="000000"/>
                      </a:solidFill>
                    </a:lnB>
                    <a:solidFill>
                      <a:srgbClr val="002060"/>
                    </a:solidFill>
                  </a:tcPr>
                </a:tc>
                <a:tc>
                  <a:txBody>
                    <a:bodyPr/>
                    <a:lstStyle/>
                    <a:p>
                      <a:pPr algn="ctr">
                        <a:defRPr/>
                      </a:pPr>
                      <a:r>
                        <a:rPr lang="en-GB" sz="1600" b="1" i="0" u="none" strike="noStrike">
                          <a:solidFill>
                            <a:schemeClr val="bg1"/>
                          </a:solidFill>
                          <a:latin typeface="Calibri"/>
                        </a:rPr>
                        <a:t>Title in CWP</a:t>
                      </a:r>
                      <a:endParaRPr/>
                    </a:p>
                  </a:txBody>
                  <a:tcPr marL="828" marR="828" marT="828" marB="5959" anchor="ctr">
                    <a:lnL w="12700" algn="ctr">
                      <a:noFill/>
                    </a:lnL>
                    <a:lnR w="12700" algn="ctr">
                      <a:noFill/>
                    </a:lnR>
                    <a:lnT w="6350" algn="ctr">
                      <a:solidFill>
                        <a:srgbClr val="000000"/>
                      </a:solidFill>
                    </a:lnT>
                    <a:lnB w="6350" algn="ctr">
                      <a:solidFill>
                        <a:srgbClr val="000000"/>
                      </a:solidFill>
                    </a:lnB>
                    <a:solidFill>
                      <a:srgbClr val="002060"/>
                    </a:solidFill>
                  </a:tcPr>
                </a:tc>
                <a:tc>
                  <a:txBody>
                    <a:bodyPr/>
                    <a:lstStyle/>
                    <a:p>
                      <a:pPr algn="ctr">
                        <a:defRPr/>
                      </a:pPr>
                      <a:r>
                        <a:rPr lang="en-GB" sz="1600" b="1" i="0" u="none" strike="noStrike">
                          <a:solidFill>
                            <a:schemeClr val="bg1"/>
                          </a:solidFill>
                          <a:latin typeface="Calibri"/>
                        </a:rPr>
                        <a:t>Initial due Date</a:t>
                      </a:r>
                      <a:endParaRPr/>
                    </a:p>
                  </a:txBody>
                  <a:tcPr marL="828" marR="828" marT="828" marB="5959" anchor="ctr">
                    <a:lnL w="12700" algn="ctr">
                      <a:noFill/>
                    </a:lnL>
                    <a:lnR w="12700" algn="ctr">
                      <a:noFill/>
                    </a:lnR>
                    <a:lnT w="6350" algn="ctr">
                      <a:solidFill>
                        <a:srgbClr val="000000"/>
                      </a:solidFill>
                    </a:lnT>
                    <a:lnB w="6350" algn="ctr">
                      <a:solidFill>
                        <a:srgbClr val="000000"/>
                      </a:solidFill>
                    </a:lnB>
                    <a:solidFill>
                      <a:srgbClr val="002060"/>
                    </a:solidFill>
                  </a:tcPr>
                </a:tc>
                <a:tc>
                  <a:txBody>
                    <a:bodyPr/>
                    <a:lstStyle/>
                    <a:p>
                      <a:pPr algn="ctr">
                        <a:defRPr/>
                      </a:pPr>
                      <a:r>
                        <a:rPr lang="en-GB" sz="1600" b="1" i="0" u="none" strike="noStrike">
                          <a:solidFill>
                            <a:schemeClr val="bg1"/>
                          </a:solidFill>
                          <a:latin typeface="Calibri"/>
                        </a:rPr>
                        <a:t>Expected deliverable date</a:t>
                      </a:r>
                      <a:endParaRPr/>
                    </a:p>
                  </a:txBody>
                  <a:tcPr marL="828" marR="828" marT="828" marB="5959" anchor="ctr">
                    <a:lnL w="12700" algn="ctr">
                      <a:noFill/>
                    </a:lnL>
                    <a:lnR w="12700" algn="ctr">
                      <a:noFill/>
                    </a:lnR>
                    <a:lnT w="6350" algn="ctr">
                      <a:solidFill>
                        <a:srgbClr val="000000"/>
                      </a:solidFill>
                    </a:lnT>
                    <a:lnB w="6350" algn="ctr">
                      <a:solidFill>
                        <a:srgbClr val="000000"/>
                      </a:solidFill>
                    </a:lnB>
                    <a:solidFill>
                      <a:srgbClr val="002060"/>
                    </a:solidFill>
                  </a:tcPr>
                </a:tc>
                <a:tc>
                  <a:txBody>
                    <a:bodyPr/>
                    <a:lstStyle/>
                    <a:p>
                      <a:pPr algn="ctr">
                        <a:defRPr/>
                      </a:pPr>
                      <a:endParaRPr/>
                    </a:p>
                  </a:txBody>
                  <a:tcPr marL="828" marR="828" marT="828" marB="5959" anchor="ctr">
                    <a:lnL w="12700" algn="ctr">
                      <a:noFill/>
                    </a:lnL>
                    <a:lnR w="12700" algn="ctr">
                      <a:noFill/>
                    </a:lnR>
                    <a:lnT w="6350" algn="ctr">
                      <a:solidFill>
                        <a:srgbClr val="000000"/>
                      </a:solidFill>
                    </a:lnT>
                    <a:lnB w="6350" algn="ctr">
                      <a:solidFill>
                        <a:srgbClr val="000000"/>
                      </a:solidFill>
                    </a:lnB>
                    <a:solidFill>
                      <a:srgbClr val="002060"/>
                    </a:solidFill>
                  </a:tcPr>
                </a:tc>
                <a:extLst>
                  <a:ext uri="{0D108BD9-81ED-4DB2-BD59-A6C34878D82A}">
                    <a16:rowId xmlns:a16="http://schemas.microsoft.com/office/drawing/2014/main" val="10000"/>
                  </a:ext>
                </a:extLst>
              </a:tr>
              <a:tr h="539905">
                <a:tc>
                  <a:txBody>
                    <a:bodyPr/>
                    <a:lstStyle/>
                    <a:p>
                      <a:pPr algn="ctr">
                        <a:defRPr/>
                      </a:pPr>
                      <a:r>
                        <a:rPr lang="en-GB" sz="1600" b="0" i="0" u="none" strike="noStrike">
                          <a:solidFill>
                            <a:srgbClr val="000000"/>
                          </a:solidFill>
                          <a:latin typeface="Calibri"/>
                        </a:rPr>
                        <a:t>TE.D.09</a:t>
                      </a:r>
                      <a:endParaRPr/>
                    </a:p>
                  </a:txBody>
                  <a:tcPr marL="828" marR="828" marT="828" marB="5959">
                    <a:lnL w="12700" algn="ctr">
                      <a:noFill/>
                    </a:lnL>
                    <a:lnR w="12700" algn="ctr">
                      <a:noFill/>
                    </a:lnR>
                    <a:lnT w="6350" algn="ctr">
                      <a:solidFill>
                        <a:srgbClr val="000000"/>
                      </a:solidFill>
                    </a:lnT>
                    <a:lnB w="6350" algn="ctr">
                      <a:solidFill>
                        <a:srgbClr val="000000"/>
                      </a:solidFill>
                    </a:lnB>
                    <a:noFill/>
                  </a:tcPr>
                </a:tc>
                <a:tc>
                  <a:txBody>
                    <a:bodyPr/>
                    <a:lstStyle/>
                    <a:p>
                      <a:pPr algn="l">
                        <a:defRPr/>
                      </a:pPr>
                      <a:r>
                        <a:rPr lang="en-GB" sz="1600" b="0" i="0" u="none" strike="noStrike">
                          <a:solidFill>
                            <a:srgbClr val="000000"/>
                          </a:solidFill>
                          <a:latin typeface="Calibri"/>
                        </a:rPr>
                        <a:t>Establishment and comparison of N and Ne-seeded partially-detached divertor in high-power operations in view of ITER radiative scenario.     </a:t>
                      </a:r>
                      <a:endParaRPr/>
                    </a:p>
                  </a:txBody>
                  <a:tcPr marL="828" marR="828" marT="828" marB="5959">
                    <a:lnL w="12700" algn="ctr">
                      <a:noFill/>
                    </a:lnL>
                    <a:lnR w="12700" algn="ctr">
                      <a:noFill/>
                    </a:lnR>
                    <a:lnT w="6350" algn="ctr">
                      <a:solidFill>
                        <a:srgbClr val="000000"/>
                      </a:solidFill>
                    </a:lnT>
                    <a:lnB w="6350" algn="ctr">
                      <a:solidFill>
                        <a:srgbClr val="000000"/>
                      </a:solidFill>
                    </a:lnB>
                    <a:noFill/>
                  </a:tcPr>
                </a:tc>
                <a:tc>
                  <a:txBody>
                    <a:bodyPr/>
                    <a:lstStyle/>
                    <a:p>
                      <a:pPr algn="ctr">
                        <a:defRPr/>
                      </a:pPr>
                      <a:r>
                        <a:rPr lang="en-GB" sz="1600" b="0" i="0" u="none" strike="noStrike">
                          <a:solidFill>
                            <a:srgbClr val="000000"/>
                          </a:solidFill>
                          <a:latin typeface="Calibri"/>
                        </a:rPr>
                        <a:t>Dec 2023</a:t>
                      </a:r>
                      <a:endParaRPr/>
                    </a:p>
                  </a:txBody>
                  <a:tcPr marL="828" marR="828" marT="828" marB="5959">
                    <a:lnL w="12700" algn="ctr">
                      <a:noFill/>
                    </a:lnL>
                    <a:lnR w="12700" algn="ctr">
                      <a:noFill/>
                    </a:lnR>
                    <a:lnT w="6350" algn="ctr">
                      <a:solidFill>
                        <a:srgbClr val="000000"/>
                      </a:solidFill>
                    </a:lnT>
                    <a:lnB w="6350" algn="ctr">
                      <a:solidFill>
                        <a:srgbClr val="000000"/>
                      </a:solidFill>
                    </a:lnB>
                    <a:solidFill>
                      <a:schemeClr val="accent1">
                        <a:lumMod val="20000"/>
                        <a:lumOff val="80000"/>
                      </a:schemeClr>
                    </a:solidFill>
                  </a:tcPr>
                </a:tc>
                <a:tc>
                  <a:txBody>
                    <a:bodyPr/>
                    <a:lstStyle/>
                    <a:p>
                      <a:pPr algn="ctr">
                        <a:defRPr/>
                      </a:pPr>
                      <a:r>
                        <a:rPr lang="en-GB" sz="1600" b="1" i="0" u="none" strike="noStrike">
                          <a:solidFill>
                            <a:schemeClr val="accent6">
                              <a:lumMod val="75000"/>
                            </a:schemeClr>
                          </a:solidFill>
                          <a:latin typeface="Calibri"/>
                        </a:rPr>
                        <a:t>Dec 2025</a:t>
                      </a:r>
                      <a:endParaRPr/>
                    </a:p>
                  </a:txBody>
                  <a:tcPr marL="828" marR="828" marT="828" marB="5959">
                    <a:lnL w="12700" algn="ctr">
                      <a:noFill/>
                    </a:lnL>
                    <a:lnR w="12700" algn="ctr">
                      <a:noFill/>
                    </a:lnR>
                    <a:lnT w="6350" algn="ctr">
                      <a:solidFill>
                        <a:srgbClr val="000000"/>
                      </a:solidFill>
                    </a:lnT>
                    <a:lnB w="6350" algn="ctr">
                      <a:solidFill>
                        <a:srgbClr val="000000"/>
                      </a:solidFill>
                    </a:lnB>
                    <a:noFill/>
                  </a:tcPr>
                </a:tc>
                <a:tc>
                  <a:txBody>
                    <a:bodyPr/>
                    <a:lstStyle/>
                    <a:p>
                      <a:pPr algn="ctr">
                        <a:defRPr/>
                      </a:pPr>
                      <a:r>
                        <a:rPr lang="en-GB" sz="1600"/>
                        <a:t>On track</a:t>
                      </a:r>
                      <a:endParaRPr sz="1600"/>
                    </a:p>
                  </a:txBody>
                  <a:tcPr marL="828" marR="828" marT="828" marB="5959">
                    <a:lnL w="12700" algn="ctr">
                      <a:noFill/>
                    </a:lnL>
                    <a:lnR w="12700" algn="ctr">
                      <a:noFill/>
                    </a:lnR>
                    <a:lnT w="6350" algn="ctr">
                      <a:solidFill>
                        <a:srgbClr val="000000"/>
                      </a:solidFill>
                    </a:lnT>
                    <a:lnB w="6350" algn="ctr">
                      <a:solidFill>
                        <a:srgbClr val="000000"/>
                      </a:solidFill>
                    </a:lnB>
                    <a:noFill/>
                  </a:tcPr>
                </a:tc>
                <a:extLst>
                  <a:ext uri="{0D108BD9-81ED-4DB2-BD59-A6C34878D82A}">
                    <a16:rowId xmlns:a16="http://schemas.microsoft.com/office/drawing/2014/main" val="10001"/>
                  </a:ext>
                </a:extLst>
              </a:tr>
              <a:tr h="612665">
                <a:tc>
                  <a:txBody>
                    <a:bodyPr/>
                    <a:lstStyle/>
                    <a:p>
                      <a:pPr algn="ctr">
                        <a:defRPr/>
                      </a:pPr>
                      <a:r>
                        <a:rPr lang="en-GB" sz="1600" b="0" i="0" u="none" strike="noStrike">
                          <a:solidFill>
                            <a:srgbClr val="000000"/>
                          </a:solidFill>
                          <a:latin typeface="Calibri"/>
                        </a:rPr>
                        <a:t>TE.D.12</a:t>
                      </a:r>
                      <a:endParaRPr/>
                    </a:p>
                  </a:txBody>
                  <a:tcPr marL="9525" marR="9525" marT="9525" marB="0" anchor="b">
                    <a:lnL w="12700" algn="ctr">
                      <a:noFill/>
                    </a:lnL>
                    <a:lnR w="12700" algn="ctr">
                      <a:noFill/>
                    </a:lnR>
                    <a:lnT w="6350" algn="ctr">
                      <a:solidFill>
                        <a:srgbClr val="000000"/>
                      </a:solidFill>
                    </a:lnT>
                    <a:lnB w="6350" algn="ctr">
                      <a:solidFill>
                        <a:srgbClr val="000000"/>
                      </a:solidFill>
                    </a:lnB>
                    <a:noFill/>
                  </a:tcPr>
                </a:tc>
                <a:tc>
                  <a:txBody>
                    <a:bodyPr/>
                    <a:lstStyle/>
                    <a:p>
                      <a:pPr algn="l">
                        <a:defRPr/>
                      </a:pPr>
                      <a:r>
                        <a:rPr lang="en-GB" sz="1600" b="0" i="0" u="none" strike="noStrike">
                          <a:solidFill>
                            <a:srgbClr val="000000"/>
                          </a:solidFill>
                          <a:latin typeface="Calibri"/>
                        </a:rPr>
                        <a:t>The physics basis for the decision for an alternative divertor configuration for DEMO. </a:t>
                      </a:r>
                      <a:endParaRPr/>
                    </a:p>
                  </a:txBody>
                  <a:tcPr marL="9525" marR="9525" marT="9525" marB="0" anchor="b">
                    <a:lnL w="12700" algn="ctr">
                      <a:noFill/>
                    </a:lnL>
                    <a:lnR w="12700" algn="ctr">
                      <a:noFill/>
                    </a:lnR>
                    <a:lnT w="6350" algn="ctr">
                      <a:solidFill>
                        <a:srgbClr val="000000"/>
                      </a:solidFill>
                    </a:lnT>
                    <a:lnB w="6350" algn="ctr">
                      <a:solidFill>
                        <a:srgbClr val="000000"/>
                      </a:solidFill>
                    </a:lnB>
                    <a:noFill/>
                  </a:tcPr>
                </a:tc>
                <a:tc>
                  <a:txBody>
                    <a:bodyPr/>
                    <a:lstStyle/>
                    <a:p>
                      <a:pPr algn="ctr">
                        <a:defRPr/>
                      </a:pPr>
                      <a:r>
                        <a:rPr lang="en-GB" sz="1600" b="0" i="0" u="none" strike="noStrike">
                          <a:solidFill>
                            <a:srgbClr val="000000"/>
                          </a:solidFill>
                          <a:latin typeface="Calibri"/>
                        </a:rPr>
                        <a:t>Dec. 2024</a:t>
                      </a:r>
                      <a:endParaRPr/>
                    </a:p>
                  </a:txBody>
                  <a:tcPr marL="9525" marR="9525" marT="9525" marB="0">
                    <a:lnL w="12700" algn="ctr">
                      <a:noFill/>
                    </a:lnL>
                    <a:lnR w="12700" algn="ctr">
                      <a:noFill/>
                    </a:lnR>
                    <a:lnT w="6350" algn="ctr">
                      <a:solidFill>
                        <a:srgbClr val="000000"/>
                      </a:solidFill>
                    </a:lnT>
                    <a:lnB w="6350" algn="ctr">
                      <a:solidFill>
                        <a:srgbClr val="000000"/>
                      </a:solidFill>
                    </a:lnB>
                    <a:solidFill>
                      <a:srgbClr val="DDEBF7"/>
                    </a:solidFill>
                  </a:tcPr>
                </a:tc>
                <a:tc>
                  <a:txBody>
                    <a:bodyPr/>
                    <a:lstStyle/>
                    <a:p>
                      <a:pPr algn="ctr">
                        <a:defRPr/>
                      </a:pPr>
                      <a:r>
                        <a:rPr lang="en-GB" sz="1600" b="0" i="0" u="none" strike="noStrike">
                          <a:solidFill>
                            <a:srgbClr val="000000"/>
                          </a:solidFill>
                          <a:latin typeface="Calibri"/>
                        </a:rPr>
                        <a:t>Dec 2025</a:t>
                      </a:r>
                      <a:endParaRPr/>
                    </a:p>
                  </a:txBody>
                  <a:tcPr marL="828" marR="828" marT="828" marB="5959">
                    <a:lnL w="12700" algn="ctr">
                      <a:noFill/>
                    </a:lnL>
                    <a:lnR w="12700" algn="ctr">
                      <a:noFill/>
                    </a:lnR>
                    <a:lnT w="6350" algn="ctr">
                      <a:solidFill>
                        <a:srgbClr val="000000"/>
                      </a:solidFill>
                    </a:lnT>
                    <a:lnB w="6350" algn="ctr">
                      <a:solidFill>
                        <a:srgbClr val="000000"/>
                      </a:solidFill>
                    </a:lnB>
                    <a:noFill/>
                  </a:tcPr>
                </a:tc>
                <a:tc>
                  <a:txBody>
                    <a:bodyPr/>
                    <a:lstStyle/>
                    <a:p>
                      <a:pPr algn="ctr">
                        <a:defRPr/>
                      </a:pPr>
                      <a:r>
                        <a:rPr lang="en-GB" sz="1600"/>
                        <a:t>On track</a:t>
                      </a:r>
                      <a:endParaRPr sz="1600"/>
                    </a:p>
                  </a:txBody>
                  <a:tcPr marL="828" marR="828" marT="828" marB="5959">
                    <a:lnL w="12700" algn="ctr">
                      <a:noFill/>
                    </a:lnL>
                    <a:lnR w="12700" algn="ctr">
                      <a:noFill/>
                    </a:lnR>
                    <a:lnT w="6350" algn="ctr">
                      <a:solidFill>
                        <a:srgbClr val="000000"/>
                      </a:solidFill>
                    </a:lnT>
                    <a:lnB w="6350" algn="ctr">
                      <a:solidFill>
                        <a:srgbClr val="000000"/>
                      </a:solidFill>
                    </a:lnB>
                    <a:noFill/>
                  </a:tcPr>
                </a:tc>
                <a:extLst>
                  <a:ext uri="{0D108BD9-81ED-4DB2-BD59-A6C34878D82A}">
                    <a16:rowId xmlns:a16="http://schemas.microsoft.com/office/drawing/2014/main" val="10002"/>
                  </a:ext>
                </a:extLst>
              </a:tr>
              <a:tr h="628500">
                <a:tc>
                  <a:txBody>
                    <a:bodyPr/>
                    <a:lstStyle/>
                    <a:p>
                      <a:pPr algn="ctr">
                        <a:defRPr/>
                      </a:pPr>
                      <a:r>
                        <a:rPr lang="en-GB" sz="1600" b="0" i="0" u="none" strike="noStrike">
                          <a:solidFill>
                            <a:srgbClr val="000000"/>
                          </a:solidFill>
                          <a:latin typeface="Calibri"/>
                        </a:rPr>
                        <a:t>TE.D.13</a:t>
                      </a:r>
                      <a:endParaRPr/>
                    </a:p>
                  </a:txBody>
                  <a:tcPr marL="9525" marR="9525" marT="9525" marB="0" anchor="b">
                    <a:lnL w="12700" algn="ctr">
                      <a:noFill/>
                    </a:lnL>
                    <a:lnR w="12700" algn="ctr">
                      <a:noFill/>
                    </a:lnR>
                    <a:lnT w="6350" algn="ctr">
                      <a:solidFill>
                        <a:srgbClr val="000000"/>
                      </a:solidFill>
                    </a:lnT>
                    <a:lnB w="6350" algn="ctr">
                      <a:solidFill>
                        <a:srgbClr val="000000"/>
                      </a:solidFill>
                    </a:lnB>
                    <a:noFill/>
                  </a:tcPr>
                </a:tc>
                <a:tc>
                  <a:txBody>
                    <a:bodyPr/>
                    <a:lstStyle/>
                    <a:p>
                      <a:pPr algn="l">
                        <a:defRPr/>
                      </a:pPr>
                      <a:r>
                        <a:rPr lang="en-GB" sz="1600" b="0" i="0" u="none" strike="noStrike">
                          <a:solidFill>
                            <a:srgbClr val="000000"/>
                          </a:solidFill>
                          <a:latin typeface="Calibri"/>
                        </a:rPr>
                        <a:t>Recommendation on the seeding impurity mix in view of a future reactor.      </a:t>
                      </a:r>
                      <a:endParaRPr/>
                    </a:p>
                  </a:txBody>
                  <a:tcPr marL="9525" marR="9525" marT="9525" marB="0" anchor="b">
                    <a:lnL w="12700" algn="ctr">
                      <a:noFill/>
                    </a:lnL>
                    <a:lnR w="12700" algn="ctr">
                      <a:noFill/>
                    </a:lnR>
                    <a:lnT w="6350" algn="ctr">
                      <a:solidFill>
                        <a:srgbClr val="000000"/>
                      </a:solidFill>
                    </a:lnT>
                    <a:lnB w="6350" algn="ctr">
                      <a:solidFill>
                        <a:srgbClr val="000000"/>
                      </a:solidFill>
                    </a:lnB>
                    <a:noFill/>
                  </a:tcPr>
                </a:tc>
                <a:tc>
                  <a:txBody>
                    <a:bodyPr/>
                    <a:lstStyle/>
                    <a:p>
                      <a:pPr algn="ctr">
                        <a:defRPr/>
                      </a:pPr>
                      <a:r>
                        <a:rPr lang="en-GB" sz="1600" b="0" i="0" u="none" strike="noStrike">
                          <a:solidFill>
                            <a:srgbClr val="000000"/>
                          </a:solidFill>
                          <a:latin typeface="Calibri"/>
                        </a:rPr>
                        <a:t>Dec. 2024</a:t>
                      </a:r>
                      <a:endParaRPr/>
                    </a:p>
                  </a:txBody>
                  <a:tcPr marL="9525" marR="9525" marT="9525" marB="0">
                    <a:lnL w="12700" algn="ctr">
                      <a:noFill/>
                    </a:lnL>
                    <a:lnR w="12700" algn="ctr">
                      <a:noFill/>
                    </a:lnR>
                    <a:lnT w="6350" algn="ctr">
                      <a:solidFill>
                        <a:srgbClr val="000000"/>
                      </a:solidFill>
                    </a:lnT>
                    <a:lnB w="6350" algn="ctr">
                      <a:solidFill>
                        <a:srgbClr val="000000"/>
                      </a:solidFill>
                    </a:lnB>
                    <a:solidFill>
                      <a:srgbClr val="DDEBF7"/>
                    </a:solidFill>
                  </a:tcPr>
                </a:tc>
                <a:tc>
                  <a:txBody>
                    <a:bodyPr/>
                    <a:lstStyle/>
                    <a:p>
                      <a:pPr algn="ctr">
                        <a:defRPr/>
                      </a:pPr>
                      <a:r>
                        <a:rPr lang="en-GB" sz="1600" b="0" i="0" u="none" strike="noStrike">
                          <a:solidFill>
                            <a:srgbClr val="000000"/>
                          </a:solidFill>
                          <a:latin typeface="Calibri"/>
                        </a:rPr>
                        <a:t>Dec 2025</a:t>
                      </a:r>
                      <a:endParaRPr/>
                    </a:p>
                  </a:txBody>
                  <a:tcPr marL="828" marR="828" marT="828" marB="5959">
                    <a:lnL w="12700" algn="ctr">
                      <a:noFill/>
                    </a:lnL>
                    <a:lnR w="12700" algn="ctr">
                      <a:noFill/>
                    </a:lnR>
                    <a:lnT w="6350" algn="ctr">
                      <a:solidFill>
                        <a:srgbClr val="000000"/>
                      </a:solidFill>
                    </a:lnT>
                    <a:lnB w="6350" algn="ctr">
                      <a:solidFill>
                        <a:srgbClr val="000000"/>
                      </a:solidFill>
                    </a:lnB>
                    <a:noFill/>
                  </a:tcPr>
                </a:tc>
                <a:tc>
                  <a:txBody>
                    <a:bodyPr/>
                    <a:lstStyle/>
                    <a:p>
                      <a:pPr algn="ctr">
                        <a:defRPr/>
                      </a:pPr>
                      <a:r>
                        <a:rPr lang="en-GB" sz="1600"/>
                        <a:t>On track</a:t>
                      </a:r>
                      <a:endParaRPr sz="1600"/>
                    </a:p>
                  </a:txBody>
                  <a:tcPr marL="828" marR="828" marT="828" marB="5959">
                    <a:lnL w="12700" algn="ctr">
                      <a:noFill/>
                    </a:lnL>
                    <a:lnR w="12700" algn="ctr">
                      <a:noFill/>
                    </a:lnR>
                    <a:lnT w="6350" algn="ctr">
                      <a:solidFill>
                        <a:srgbClr val="000000"/>
                      </a:solidFill>
                    </a:lnT>
                    <a:lnB w="6350" algn="ctr">
                      <a:solidFill>
                        <a:srgbClr val="000000"/>
                      </a:solidFill>
                    </a:lnB>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33173340" name="Title 1"/>
          <p:cNvSpPr>
            <a:spLocks noGrp="1"/>
          </p:cNvSpPr>
          <p:nvPr>
            <p:ph type="title"/>
          </p:nvPr>
        </p:nvSpPr>
        <p:spPr bwMode="auto"/>
        <p:txBody>
          <a:bodyPr/>
          <a:lstStyle/>
          <a:p>
            <a:pPr>
              <a:defRPr/>
            </a:pPr>
            <a:r>
              <a:rPr lang="en-US" dirty="0"/>
              <a:t>Topping up WP TE mission budget</a:t>
            </a:r>
            <a:endParaRPr dirty="0"/>
          </a:p>
        </p:txBody>
      </p:sp>
      <p:sp>
        <p:nvSpPr>
          <p:cNvPr id="2019077525" name="Content Placeholder 2"/>
          <p:cNvSpPr>
            <a:spLocks noGrp="1"/>
          </p:cNvSpPr>
          <p:nvPr>
            <p:ph idx="1"/>
          </p:nvPr>
        </p:nvSpPr>
        <p:spPr bwMode="auto">
          <a:xfrm>
            <a:off x="193963" y="836711"/>
            <a:ext cx="11688081" cy="1310742"/>
          </a:xfrm>
        </p:spPr>
        <p:txBody>
          <a:bodyPr vertOverflow="overflow" horzOverflow="overflow" vert="horz" wrap="square" lIns="91440" tIns="45720" rIns="91440" bIns="45720" numCol="1" spcCol="0" rtlCol="0" fromWordArt="0" anchor="t" anchorCtr="0" forceAA="0" compatLnSpc="0">
            <a:normAutofit/>
          </a:bodyPr>
          <a:lstStyle/>
          <a:p>
            <a:pPr>
              <a:defRPr/>
            </a:pPr>
            <a:r>
              <a:rPr lang="en-US" sz="2400" dirty="0">
                <a:latin typeface="Arial"/>
                <a:ea typeface="Arial"/>
                <a:cs typeface="Arial"/>
              </a:rPr>
              <a:t>As planned in WP TE 2025 provisional budget, additional resources required for missions  (campaign participation in EU devices, A&amp;M meetings in EU and JA, TSVV code training ...) </a:t>
            </a:r>
            <a:endParaRPr sz="2400" dirty="0">
              <a:latin typeface="Arial"/>
              <a:cs typeface="Arial"/>
            </a:endParaRPr>
          </a:p>
        </p:txBody>
      </p:sp>
      <p:sp>
        <p:nvSpPr>
          <p:cNvPr id="1431568124" name="Slide Number Placeholder 3"/>
          <p:cNvSpPr>
            <a:spLocks noGrp="1"/>
          </p:cNvSpPr>
          <p:nvPr>
            <p:ph type="sldNum" sz="quarter" idx="12"/>
          </p:nvPr>
        </p:nvSpPr>
        <p:spPr bwMode="auto"/>
        <p:txBody>
          <a:bodyPr/>
          <a:lstStyle/>
          <a:p>
            <a:pPr>
              <a:defRPr/>
            </a:pPr>
            <a:fld id="{6A6D9FA1-99C7-4910-8E32-B85D378B0060}" type="slidenum">
              <a:rPr lang="en-GB">
                <a:solidFill>
                  <a:prstClr val="white"/>
                </a:solidFill>
              </a:rPr>
              <a:t>17</a:t>
            </a:fld>
            <a:endParaRPr lang="en-GB">
              <a:solidFill>
                <a:prstClr val="white"/>
              </a:solidFill>
            </a:endParaRPr>
          </a:p>
        </p:txBody>
      </p:sp>
      <p:sp>
        <p:nvSpPr>
          <p:cNvPr id="296249670" name="Content Placeholder 2"/>
          <p:cNvSpPr>
            <a:spLocks noGrp="1"/>
          </p:cNvSpPr>
          <p:nvPr/>
        </p:nvSpPr>
        <p:spPr bwMode="auto">
          <a:xfrm>
            <a:off x="277091" y="2072242"/>
            <a:ext cx="7778889" cy="2713515"/>
          </a:xfrm>
        </p:spPr>
        <p:txBody>
          <a:bodyPr vertOverflow="overflow" horzOverflow="overflow" vert="horz" wrap="square" lIns="91440" tIns="45720" rIns="91440" bIns="45720" numCol="1" spcCol="0" rtlCol="0" fromWordArt="0" anchor="t" anchorCtr="0" forceAA="0" compatLnSpc="0">
            <a:normAutofit fontScale="92500" lnSpcReduction="20000"/>
          </a:bodyPr>
          <a:lstStyle>
            <a:lvl1pPr marL="257175" indent="-257175" algn="l" defTabSz="685800">
              <a:spcBef>
                <a:spcPts val="0"/>
              </a:spcBef>
              <a:buFont typeface="Arial"/>
              <a:buChar char="•"/>
              <a:defRPr sz="2400">
                <a:solidFill>
                  <a:schemeClr val="tx1"/>
                </a:solidFill>
                <a:latin typeface="+mn-lt"/>
                <a:ea typeface="+mn-lt"/>
                <a:cs typeface="Arial"/>
              </a:defRPr>
            </a:lvl1pPr>
            <a:lvl2pPr marL="557212" indent="-214312" algn="l" defTabSz="685800">
              <a:spcBef>
                <a:spcPts val="0"/>
              </a:spcBef>
              <a:buFont typeface="Arial"/>
              <a:buChar char="•"/>
              <a:defRPr sz="1800">
                <a:solidFill>
                  <a:schemeClr val="tx1"/>
                </a:solidFill>
                <a:latin typeface="+mn-lt"/>
                <a:ea typeface="+mn-lt"/>
                <a:cs typeface="Arial"/>
              </a:defRPr>
            </a:lvl2pPr>
            <a:lvl3pPr marL="857250" indent="-171450" algn="l" defTabSz="685800">
              <a:spcBef>
                <a:spcPts val="0"/>
              </a:spcBef>
              <a:buFont typeface="Arial"/>
              <a:buChar char="•"/>
              <a:defRPr sz="1600">
                <a:solidFill>
                  <a:schemeClr val="tx1"/>
                </a:solidFill>
                <a:latin typeface="+mn-lt"/>
                <a:ea typeface="+mn-lt"/>
                <a:cs typeface="Arial"/>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defRPr/>
            </a:pPr>
            <a:endParaRPr sz="2400" dirty="0">
              <a:latin typeface="Arial"/>
              <a:cs typeface="Arial"/>
            </a:endParaRPr>
          </a:p>
          <a:p>
            <a:pPr marL="0" indent="0">
              <a:buFont typeface="Arial"/>
              <a:buNone/>
              <a:defRPr/>
            </a:pPr>
            <a:r>
              <a:rPr sz="2400" b="0" i="0" u="none" dirty="0">
                <a:solidFill>
                  <a:srgbClr val="000000"/>
                </a:solidFill>
                <a:latin typeface="Arial"/>
                <a:ea typeface="Arial"/>
                <a:cs typeface="Arial"/>
              </a:rPr>
              <a:t>In order to do so, transfer of 120 </a:t>
            </a:r>
            <a:r>
              <a:rPr sz="2400" b="0" i="0" u="none" dirty="0" err="1">
                <a:solidFill>
                  <a:srgbClr val="000000"/>
                </a:solidFill>
                <a:latin typeface="Arial"/>
                <a:ea typeface="Arial"/>
                <a:cs typeface="Arial"/>
              </a:rPr>
              <a:t>kEuros</a:t>
            </a:r>
            <a:r>
              <a:rPr sz="2400" b="0" i="0" u="none" dirty="0">
                <a:solidFill>
                  <a:srgbClr val="000000"/>
                </a:solidFill>
                <a:latin typeface="Arial"/>
                <a:ea typeface="Arial"/>
                <a:cs typeface="Arial"/>
              </a:rPr>
              <a:t> CC cost to mission budget from  :</a:t>
            </a:r>
          </a:p>
          <a:p>
            <a:pPr>
              <a:buFont typeface="Wingdings"/>
              <a:buChar char="ü"/>
              <a:defRPr/>
            </a:pPr>
            <a:r>
              <a:rPr sz="2400" b="0" i="0" u="none" dirty="0">
                <a:solidFill>
                  <a:srgbClr val="00B050"/>
                </a:solidFill>
                <a:latin typeface="Arial"/>
                <a:ea typeface="Arial"/>
                <a:cs typeface="Arial"/>
              </a:rPr>
              <a:t>Unused 2025 secondment budget : 70 </a:t>
            </a:r>
            <a:r>
              <a:rPr sz="2400" b="0" i="0" u="none" dirty="0" err="1">
                <a:solidFill>
                  <a:srgbClr val="00B050"/>
                </a:solidFill>
                <a:latin typeface="Arial"/>
                <a:ea typeface="Arial"/>
                <a:cs typeface="Arial"/>
              </a:rPr>
              <a:t>kEuros</a:t>
            </a:r>
            <a:r>
              <a:rPr sz="2400" b="0" i="0" u="none" dirty="0">
                <a:solidFill>
                  <a:srgbClr val="00B050"/>
                </a:solidFill>
                <a:latin typeface="Arial"/>
                <a:ea typeface="Arial"/>
                <a:cs typeface="Arial"/>
              </a:rPr>
              <a:t> CC cost, July 2025</a:t>
            </a:r>
          </a:p>
          <a:p>
            <a:pPr>
              <a:buFont typeface="Wingdings"/>
              <a:buChar char="ü"/>
              <a:defRPr/>
            </a:pPr>
            <a:r>
              <a:rPr sz="2400" b="0" i="0" u="none" dirty="0">
                <a:solidFill>
                  <a:srgbClr val="00B050"/>
                </a:solidFill>
                <a:latin typeface="Arial"/>
                <a:ea typeface="Arial"/>
                <a:cs typeface="Arial"/>
              </a:rPr>
              <a:t>Unused INCO TE funds : 30 </a:t>
            </a:r>
            <a:r>
              <a:rPr lang="en-US" sz="2400" b="0" i="0" u="none" strike="noStrike" cap="none" spc="0" dirty="0" err="1">
                <a:solidFill>
                  <a:srgbClr val="00B050"/>
                </a:solidFill>
                <a:latin typeface="Arial"/>
                <a:ea typeface="Arial"/>
                <a:cs typeface="Arial"/>
              </a:rPr>
              <a:t>kEuros</a:t>
            </a:r>
            <a:r>
              <a:rPr lang="en-US" sz="2400" b="0" i="0" u="none" strike="noStrike" cap="none" spc="0" dirty="0">
                <a:solidFill>
                  <a:srgbClr val="00B050"/>
                </a:solidFill>
                <a:latin typeface="Arial"/>
                <a:ea typeface="Arial"/>
                <a:cs typeface="Arial"/>
              </a:rPr>
              <a:t> CC cost, October 2025</a:t>
            </a:r>
            <a:endParaRPr sz="2400" b="0" i="0" u="none" dirty="0">
              <a:solidFill>
                <a:srgbClr val="000000"/>
              </a:solidFill>
              <a:latin typeface="Arial"/>
              <a:ea typeface="Arial"/>
              <a:cs typeface="Arial"/>
            </a:endParaRPr>
          </a:p>
          <a:p>
            <a:pPr>
              <a:defRPr/>
            </a:pPr>
            <a:r>
              <a:rPr sz="2400" b="0" i="0" u="none" dirty="0">
                <a:solidFill>
                  <a:srgbClr val="0070C0"/>
                </a:solidFill>
                <a:latin typeface="Arial"/>
                <a:ea typeface="Arial"/>
                <a:cs typeface="Arial"/>
              </a:rPr>
              <a:t>Part of what we have kept under TE-2 (campaign participation)  for that purpose : </a:t>
            </a:r>
            <a:r>
              <a:rPr lang="en-US" sz="2400" b="0" i="0" u="none" strike="noStrike" cap="none" spc="0" dirty="0">
                <a:solidFill>
                  <a:srgbClr val="0070C0"/>
                </a:solidFill>
                <a:latin typeface="Arial"/>
                <a:ea typeface="Arial"/>
                <a:cs typeface="Arial"/>
              </a:rPr>
              <a:t>20 </a:t>
            </a:r>
            <a:r>
              <a:rPr lang="en-US" sz="2400" b="0" i="0" u="none" strike="noStrike" cap="none" spc="0" dirty="0" err="1">
                <a:solidFill>
                  <a:srgbClr val="0070C0"/>
                </a:solidFill>
                <a:latin typeface="Arial"/>
                <a:ea typeface="Arial"/>
                <a:cs typeface="Arial"/>
              </a:rPr>
              <a:t>kEuros</a:t>
            </a:r>
            <a:r>
              <a:rPr lang="en-US" sz="2400" b="0" i="0" u="none" strike="noStrike" cap="none" spc="0" dirty="0">
                <a:solidFill>
                  <a:srgbClr val="0070C0"/>
                </a:solidFill>
                <a:latin typeface="Arial"/>
                <a:ea typeface="Arial"/>
                <a:cs typeface="Arial"/>
              </a:rPr>
              <a:t> CC cost, October 2025</a:t>
            </a:r>
            <a:endParaRPr sz="2400" dirty="0">
              <a:solidFill>
                <a:srgbClr val="0070C0"/>
              </a:solidFill>
              <a:latin typeface="Arial"/>
              <a:cs typeface="Arial"/>
            </a:endParaRPr>
          </a:p>
        </p:txBody>
      </p:sp>
      <p:sp>
        <p:nvSpPr>
          <p:cNvPr id="1129183039" name="Content Placeholder 2"/>
          <p:cNvSpPr>
            <a:spLocks noGrp="1"/>
          </p:cNvSpPr>
          <p:nvPr/>
        </p:nvSpPr>
        <p:spPr bwMode="auto">
          <a:xfrm>
            <a:off x="193963" y="4866409"/>
            <a:ext cx="7991632" cy="981696"/>
          </a:xfrm>
        </p:spPr>
        <p:txBody>
          <a:bodyPr vertOverflow="overflow" horzOverflow="overflow" vert="horz" wrap="square" lIns="91440" tIns="45720" rIns="91440" bIns="45720" numCol="1" spcCol="0" rtlCol="0" fromWordArt="0" anchor="t" anchorCtr="0" forceAA="0" compatLnSpc="0">
            <a:normAutofit fontScale="92500" lnSpcReduction="10000"/>
          </a:bodyPr>
          <a:lstStyle>
            <a:lvl1pPr marL="257175" indent="-257175" algn="l" defTabSz="685800">
              <a:spcBef>
                <a:spcPts val="0"/>
              </a:spcBef>
              <a:buFont typeface="Arial"/>
              <a:buChar char="•"/>
              <a:defRPr sz="2400">
                <a:solidFill>
                  <a:schemeClr val="tx1"/>
                </a:solidFill>
                <a:latin typeface="+mn-lt"/>
                <a:ea typeface="+mn-lt"/>
                <a:cs typeface="Arial"/>
              </a:defRPr>
            </a:lvl1pPr>
            <a:lvl2pPr marL="557212" indent="-214312" algn="l" defTabSz="685800">
              <a:spcBef>
                <a:spcPts val="0"/>
              </a:spcBef>
              <a:buFont typeface="Arial"/>
              <a:buChar char="•"/>
              <a:defRPr sz="1800">
                <a:solidFill>
                  <a:schemeClr val="tx1"/>
                </a:solidFill>
                <a:latin typeface="+mn-lt"/>
                <a:ea typeface="+mn-lt"/>
                <a:cs typeface="Arial"/>
              </a:defRPr>
            </a:lvl2pPr>
            <a:lvl3pPr marL="857250" indent="-171450" algn="l" defTabSz="685800">
              <a:spcBef>
                <a:spcPts val="0"/>
              </a:spcBef>
              <a:buFont typeface="Arial"/>
              <a:buChar char="•"/>
              <a:defRPr sz="1600">
                <a:solidFill>
                  <a:schemeClr val="tx1"/>
                </a:solidFill>
                <a:latin typeface="+mn-lt"/>
                <a:ea typeface="+mn-lt"/>
                <a:cs typeface="Arial"/>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a:defRPr/>
            </a:pPr>
            <a:r>
              <a:rPr lang="en-US" dirty="0">
                <a:latin typeface="Arial"/>
                <a:ea typeface="Arial"/>
                <a:cs typeface="Arial"/>
              </a:rPr>
              <a:t>Fine tuning of left INCO / TE-2 transfer vs mission budget towards the end of 2025 (expected to be &lt; 50 </a:t>
            </a:r>
            <a:r>
              <a:rPr lang="en-US" dirty="0" err="1">
                <a:latin typeface="Arial"/>
                <a:ea typeface="Arial"/>
                <a:cs typeface="Arial"/>
              </a:rPr>
              <a:t>kEuros</a:t>
            </a:r>
            <a:r>
              <a:rPr lang="en-US" dirty="0">
                <a:latin typeface="Arial"/>
                <a:ea typeface="Arial"/>
                <a:cs typeface="Arial"/>
              </a:rPr>
              <a:t> CC cost)</a:t>
            </a:r>
            <a:endParaRPr dirty="0">
              <a:latin typeface="Arial"/>
              <a:cs typeface="Arial"/>
            </a:endParaRPr>
          </a:p>
        </p:txBody>
      </p:sp>
      <p:pic>
        <p:nvPicPr>
          <p:cNvPr id="3" name="Picture 2">
            <a:extLst>
              <a:ext uri="{FF2B5EF4-FFF2-40B4-BE49-F238E27FC236}">
                <a16:creationId xmlns:a16="http://schemas.microsoft.com/office/drawing/2014/main" id="{BB5901CE-013B-F187-FC00-344379CA2897}"/>
              </a:ext>
            </a:extLst>
          </p:cNvPr>
          <p:cNvPicPr>
            <a:picLocks noChangeAspect="1"/>
          </p:cNvPicPr>
          <p:nvPr/>
        </p:nvPicPr>
        <p:blipFill>
          <a:blip r:embed="rId3">
            <a:extLst>
              <a:ext uri="{28A0092B-C50C-407E-A947-70E740481C1C}">
                <a14:useLocalDpi xmlns:a14="http://schemas.microsoft.com/office/drawing/2010/main" val="0"/>
              </a:ext>
            </a:extLst>
          </a:blip>
          <a:srcRect l="7722" t="7482" r="11879" b="10272"/>
          <a:stretch>
            <a:fillRect/>
          </a:stretch>
        </p:blipFill>
        <p:spPr>
          <a:xfrm>
            <a:off x="8014425" y="2147453"/>
            <a:ext cx="4168405" cy="426416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14344722" name="Title 1"/>
          <p:cNvSpPr>
            <a:spLocks noGrp="1"/>
          </p:cNvSpPr>
          <p:nvPr>
            <p:ph type="title"/>
          </p:nvPr>
        </p:nvSpPr>
        <p:spPr bwMode="auto"/>
        <p:txBody>
          <a:bodyPr/>
          <a:lstStyle/>
          <a:p>
            <a:pPr>
              <a:defRPr/>
            </a:pPr>
            <a:r>
              <a:rPr lang="en-US"/>
              <a:t>Conclusions</a:t>
            </a:r>
            <a:endParaRPr/>
          </a:p>
        </p:txBody>
      </p:sp>
      <p:sp>
        <p:nvSpPr>
          <p:cNvPr id="1288038273" name="Slide Number Placeholder 3"/>
          <p:cNvSpPr>
            <a:spLocks noGrp="1"/>
          </p:cNvSpPr>
          <p:nvPr>
            <p:ph type="sldNum" sz="quarter" idx="12"/>
          </p:nvPr>
        </p:nvSpPr>
        <p:spPr bwMode="auto"/>
        <p:txBody>
          <a:bodyPr/>
          <a:lstStyle/>
          <a:p>
            <a:pPr>
              <a:defRPr/>
            </a:pPr>
            <a:fld id="{6A6D9FA1-99C7-4910-8E32-B85D378B0060}" type="slidenum">
              <a:rPr lang="en-GB">
                <a:solidFill>
                  <a:prstClr val="white"/>
                </a:solidFill>
              </a:rPr>
              <a:t>18</a:t>
            </a:fld>
            <a:endParaRPr lang="en-GB">
              <a:solidFill>
                <a:prstClr val="white"/>
              </a:solidFill>
            </a:endParaRPr>
          </a:p>
        </p:txBody>
      </p:sp>
      <p:sp>
        <p:nvSpPr>
          <p:cNvPr id="884032228" name="Sous-titre 2"/>
          <p:cNvSpPr txBox="1"/>
          <p:nvPr/>
        </p:nvSpPr>
        <p:spPr bwMode="auto">
          <a:xfrm>
            <a:off x="217715" y="912254"/>
            <a:ext cx="11918735" cy="4555096"/>
          </a:xfrm>
          <a:prstGeom prst="rect">
            <a:avLst/>
          </a:prstGeom>
          <a:noFill/>
        </p:spPr>
        <p:txBody>
          <a:bodyPr vert="horz" lIns="91440" tIns="45720" rIns="91440" bIns="45720" rtlCol="0">
            <a:no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marL="342900" indent="-342900" algn="l">
              <a:buFont typeface="Arial"/>
              <a:buChar char="•"/>
              <a:defRPr/>
            </a:pPr>
            <a:r>
              <a:rPr lang="en-GB" dirty="0"/>
              <a:t>WPTE program has run reliably over 2025</a:t>
            </a:r>
            <a:endParaRPr dirty="0"/>
          </a:p>
          <a:p>
            <a:pPr marL="800100" lvl="1" indent="-342900" algn="l">
              <a:buFont typeface="Arial"/>
              <a:buChar char="•"/>
              <a:defRPr/>
            </a:pPr>
            <a:r>
              <a:rPr lang="en-US" dirty="0"/>
              <a:t>All FP9 TE Grant deliverables near completion (10/13 GD completed, 3 last GD on track for 2025)</a:t>
            </a:r>
            <a:endParaRPr dirty="0"/>
          </a:p>
          <a:p>
            <a:pPr marL="800100" lvl="1" indent="-342900" algn="l">
              <a:buFont typeface="Arial"/>
              <a:buChar char="•"/>
              <a:defRPr/>
            </a:pPr>
            <a:r>
              <a:rPr lang="en-US" dirty="0"/>
              <a:t>WP TE devices have run reliably and have compensated on following campaigns in case of delay (</a:t>
            </a:r>
            <a:r>
              <a:rPr lang="en-US" dirty="0" err="1"/>
              <a:t>cf</a:t>
            </a:r>
            <a:r>
              <a:rPr lang="en-US" dirty="0"/>
              <a:t> AUG and WEST)</a:t>
            </a:r>
            <a:endParaRPr dirty="0"/>
          </a:p>
          <a:p>
            <a:pPr marL="800100" lvl="1" indent="-342900" algn="l">
              <a:buFont typeface="Arial"/>
              <a:buChar char="•"/>
              <a:defRPr/>
            </a:pPr>
            <a:r>
              <a:rPr lang="en-US" dirty="0"/>
              <a:t>Large number of TE multi machine publications in major fusion conferences (see for instance IAEA FEC 2025 with 2 machine overviews (JET, JT-60SA) and several orals)</a:t>
            </a:r>
            <a:endParaRPr dirty="0"/>
          </a:p>
          <a:p>
            <a:pPr marL="342900" indent="-342900" algn="l">
              <a:buFont typeface="Arial"/>
              <a:buChar char="•"/>
              <a:defRPr/>
            </a:pPr>
            <a:r>
              <a:rPr lang="en-GB" dirty="0"/>
              <a:t>WPTE program demonstrated the capabilities to deliver consistently the objectives and properly use the available resources over FP9</a:t>
            </a:r>
            <a:endParaRPr dirty="0"/>
          </a:p>
          <a:p>
            <a:pPr marL="342900" indent="-342900" algn="l">
              <a:buFont typeface="Arial"/>
              <a:buChar char="•"/>
              <a:defRPr/>
            </a:pPr>
            <a:r>
              <a:rPr lang="en-GB" dirty="0"/>
              <a:t>It provides the framework for establishing a strong pan-European scientific team, allowing consistent multi machine scientific exploitation and enabling access to EU tokamaks for all European beneficiaries</a:t>
            </a:r>
            <a:endParaRPr dirty="0"/>
          </a:p>
          <a:p>
            <a:pPr marL="342900" indent="-342900" algn="l">
              <a:buFont typeface="Arial"/>
              <a:buChar char="•"/>
              <a:defRPr/>
            </a:pP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32444874" name="Titre 1"/>
          <p:cNvSpPr>
            <a:spLocks noGrp="1"/>
          </p:cNvSpPr>
          <p:nvPr>
            <p:ph type="title"/>
          </p:nvPr>
        </p:nvSpPr>
        <p:spPr bwMode="auto"/>
        <p:txBody>
          <a:bodyPr/>
          <a:lstStyle/>
          <a:p>
            <a:pPr>
              <a:defRPr/>
            </a:pPr>
            <a:r>
              <a:rPr lang="en-GB"/>
              <a:t>Research Structure kept in continuity during 2024-2025</a:t>
            </a:r>
            <a:endParaRPr/>
          </a:p>
        </p:txBody>
      </p:sp>
      <p:sp>
        <p:nvSpPr>
          <p:cNvPr id="2122800928" name="Espace réservé du numéro de diapositive 4"/>
          <p:cNvSpPr>
            <a:spLocks noGrp="1"/>
          </p:cNvSpPr>
          <p:nvPr>
            <p:ph type="sldNum" sz="quarter" idx="12"/>
          </p:nvPr>
        </p:nvSpPr>
        <p:spPr bwMode="auto"/>
        <p:txBody>
          <a:bodyPr/>
          <a:lstStyle/>
          <a:p>
            <a:pPr>
              <a:defRPr/>
            </a:pPr>
            <a:fld id="{6A6D9FA1-99C7-4910-8E32-B85D378B0060}" type="slidenum">
              <a:rPr lang="en-GB">
                <a:solidFill>
                  <a:prstClr val="white"/>
                </a:solidFill>
              </a:rPr>
              <a:t>2</a:t>
            </a:fld>
            <a:endParaRPr lang="en-GB">
              <a:solidFill>
                <a:prstClr val="white"/>
              </a:solidFill>
            </a:endParaRPr>
          </a:p>
        </p:txBody>
      </p:sp>
      <p:pic>
        <p:nvPicPr>
          <p:cNvPr id="943750492" name="Image 2"/>
          <p:cNvPicPr>
            <a:picLocks noChangeAspect="1"/>
          </p:cNvPicPr>
          <p:nvPr/>
        </p:nvPicPr>
        <p:blipFill>
          <a:blip r:embed="rId3"/>
          <a:stretch/>
        </p:blipFill>
        <p:spPr bwMode="auto">
          <a:xfrm>
            <a:off x="1674400" y="1139032"/>
            <a:ext cx="8408518" cy="50405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37726151" name="Title 1"/>
          <p:cNvSpPr>
            <a:spLocks noGrp="1"/>
          </p:cNvSpPr>
          <p:nvPr>
            <p:ph type="title"/>
          </p:nvPr>
        </p:nvSpPr>
        <p:spPr bwMode="auto"/>
        <p:txBody>
          <a:bodyPr/>
          <a:lstStyle/>
          <a:p>
            <a:pPr>
              <a:defRPr/>
            </a:pPr>
            <a:r>
              <a:rPr lang="en-GB"/>
              <a:t>2025 WPTE programme at a glance</a:t>
            </a:r>
            <a:endParaRPr/>
          </a:p>
        </p:txBody>
      </p:sp>
      <p:sp>
        <p:nvSpPr>
          <p:cNvPr id="548819389" name="Slide Number Placeholder 4"/>
          <p:cNvSpPr>
            <a:spLocks noGrp="1"/>
          </p:cNvSpPr>
          <p:nvPr>
            <p:ph type="sldNum" sz="quarter" idx="12"/>
          </p:nvPr>
        </p:nvSpPr>
        <p:spPr bwMode="auto"/>
        <p:txBody>
          <a:bodyPr/>
          <a:lstStyle/>
          <a:p>
            <a:pPr>
              <a:defRPr/>
            </a:pPr>
            <a:fld id="{6A6D9FA1-99C7-4910-8E32-B85D378B0060}" type="slidenum">
              <a:rPr lang="en-GB">
                <a:solidFill>
                  <a:prstClr val="white"/>
                </a:solidFill>
              </a:rPr>
              <a:t>3</a:t>
            </a:fld>
            <a:endParaRPr lang="en-GB">
              <a:solidFill>
                <a:prstClr val="white"/>
              </a:solidFill>
            </a:endParaRPr>
          </a:p>
        </p:txBody>
      </p:sp>
      <p:graphicFrame>
        <p:nvGraphicFramePr>
          <p:cNvPr id="176259902" name="Table 5"/>
          <p:cNvGraphicFramePr>
            <a:graphicFrameLocks noGrp="1"/>
          </p:cNvGraphicFramePr>
          <p:nvPr/>
        </p:nvGraphicFramePr>
        <p:xfrm>
          <a:off x="278290" y="1673047"/>
          <a:ext cx="11635413" cy="1854200"/>
        </p:xfrm>
        <a:graphic>
          <a:graphicData uri="http://schemas.openxmlformats.org/drawingml/2006/table">
            <a:tbl>
              <a:tblPr firstRow="1" bandRow="1">
                <a:tableStyleId>{5C22544A-7EE6-4342-B048-85BDC9FD1C3A}</a:tableStyleId>
              </a:tblPr>
              <a:tblGrid>
                <a:gridCol w="1061305">
                  <a:extLst>
                    <a:ext uri="{9D8B030D-6E8A-4147-A177-3AD203B41FA5}">
                      <a16:colId xmlns:a16="http://schemas.microsoft.com/office/drawing/2014/main" val="20000"/>
                    </a:ext>
                  </a:extLst>
                </a:gridCol>
                <a:gridCol w="440588">
                  <a:extLst>
                    <a:ext uri="{9D8B030D-6E8A-4147-A177-3AD203B41FA5}">
                      <a16:colId xmlns:a16="http://schemas.microsoft.com/office/drawing/2014/main" val="20001"/>
                    </a:ext>
                  </a:extLst>
                </a:gridCol>
                <a:gridCol w="440588">
                  <a:extLst>
                    <a:ext uri="{9D8B030D-6E8A-4147-A177-3AD203B41FA5}">
                      <a16:colId xmlns:a16="http://schemas.microsoft.com/office/drawing/2014/main" val="20002"/>
                    </a:ext>
                  </a:extLst>
                </a:gridCol>
                <a:gridCol w="881176">
                  <a:extLst>
                    <a:ext uri="{9D8B030D-6E8A-4147-A177-3AD203B41FA5}">
                      <a16:colId xmlns:a16="http://schemas.microsoft.com/office/drawing/2014/main" val="20003"/>
                    </a:ext>
                  </a:extLst>
                </a:gridCol>
                <a:gridCol w="881175">
                  <a:extLst>
                    <a:ext uri="{9D8B030D-6E8A-4147-A177-3AD203B41FA5}">
                      <a16:colId xmlns:a16="http://schemas.microsoft.com/office/drawing/2014/main" val="20004"/>
                    </a:ext>
                  </a:extLst>
                </a:gridCol>
                <a:gridCol w="881175">
                  <a:extLst>
                    <a:ext uri="{9D8B030D-6E8A-4147-A177-3AD203B41FA5}">
                      <a16:colId xmlns:a16="http://schemas.microsoft.com/office/drawing/2014/main" val="20005"/>
                    </a:ext>
                  </a:extLst>
                </a:gridCol>
                <a:gridCol w="881175">
                  <a:extLst>
                    <a:ext uri="{9D8B030D-6E8A-4147-A177-3AD203B41FA5}">
                      <a16:colId xmlns:a16="http://schemas.microsoft.com/office/drawing/2014/main" val="20006"/>
                    </a:ext>
                  </a:extLst>
                </a:gridCol>
                <a:gridCol w="881175">
                  <a:extLst>
                    <a:ext uri="{9D8B030D-6E8A-4147-A177-3AD203B41FA5}">
                      <a16:colId xmlns:a16="http://schemas.microsoft.com/office/drawing/2014/main" val="20007"/>
                    </a:ext>
                  </a:extLst>
                </a:gridCol>
                <a:gridCol w="881176">
                  <a:extLst>
                    <a:ext uri="{9D8B030D-6E8A-4147-A177-3AD203B41FA5}">
                      <a16:colId xmlns:a16="http://schemas.microsoft.com/office/drawing/2014/main" val="20008"/>
                    </a:ext>
                  </a:extLst>
                </a:gridCol>
                <a:gridCol w="881176">
                  <a:extLst>
                    <a:ext uri="{9D8B030D-6E8A-4147-A177-3AD203B41FA5}">
                      <a16:colId xmlns:a16="http://schemas.microsoft.com/office/drawing/2014/main" val="20009"/>
                    </a:ext>
                  </a:extLst>
                </a:gridCol>
                <a:gridCol w="440588">
                  <a:extLst>
                    <a:ext uri="{9D8B030D-6E8A-4147-A177-3AD203B41FA5}">
                      <a16:colId xmlns:a16="http://schemas.microsoft.com/office/drawing/2014/main" val="20010"/>
                    </a:ext>
                  </a:extLst>
                </a:gridCol>
                <a:gridCol w="440588">
                  <a:extLst>
                    <a:ext uri="{9D8B030D-6E8A-4147-A177-3AD203B41FA5}">
                      <a16:colId xmlns:a16="http://schemas.microsoft.com/office/drawing/2014/main" val="20011"/>
                    </a:ext>
                  </a:extLst>
                </a:gridCol>
                <a:gridCol w="440588">
                  <a:extLst>
                    <a:ext uri="{9D8B030D-6E8A-4147-A177-3AD203B41FA5}">
                      <a16:colId xmlns:a16="http://schemas.microsoft.com/office/drawing/2014/main" val="20012"/>
                    </a:ext>
                  </a:extLst>
                </a:gridCol>
                <a:gridCol w="220294">
                  <a:extLst>
                    <a:ext uri="{9D8B030D-6E8A-4147-A177-3AD203B41FA5}">
                      <a16:colId xmlns:a16="http://schemas.microsoft.com/office/drawing/2014/main" val="20013"/>
                    </a:ext>
                  </a:extLst>
                </a:gridCol>
                <a:gridCol w="220294">
                  <a:extLst>
                    <a:ext uri="{9D8B030D-6E8A-4147-A177-3AD203B41FA5}">
                      <a16:colId xmlns:a16="http://schemas.microsoft.com/office/drawing/2014/main" val="20014"/>
                    </a:ext>
                  </a:extLst>
                </a:gridCol>
                <a:gridCol w="440588">
                  <a:extLst>
                    <a:ext uri="{9D8B030D-6E8A-4147-A177-3AD203B41FA5}">
                      <a16:colId xmlns:a16="http://schemas.microsoft.com/office/drawing/2014/main" val="20015"/>
                    </a:ext>
                  </a:extLst>
                </a:gridCol>
                <a:gridCol w="440588">
                  <a:extLst>
                    <a:ext uri="{9D8B030D-6E8A-4147-A177-3AD203B41FA5}">
                      <a16:colId xmlns:a16="http://schemas.microsoft.com/office/drawing/2014/main" val="20016"/>
                    </a:ext>
                  </a:extLst>
                </a:gridCol>
                <a:gridCol w="440588">
                  <a:extLst>
                    <a:ext uri="{9D8B030D-6E8A-4147-A177-3AD203B41FA5}">
                      <a16:colId xmlns:a16="http://schemas.microsoft.com/office/drawing/2014/main" val="20017"/>
                    </a:ext>
                  </a:extLst>
                </a:gridCol>
                <a:gridCol w="440588">
                  <a:extLst>
                    <a:ext uri="{9D8B030D-6E8A-4147-A177-3AD203B41FA5}">
                      <a16:colId xmlns:a16="http://schemas.microsoft.com/office/drawing/2014/main" val="20018"/>
                    </a:ext>
                  </a:extLst>
                </a:gridCol>
              </a:tblGrid>
              <a:tr h="370840">
                <a:tc>
                  <a:txBody>
                    <a:bodyPr/>
                    <a:lstStyle/>
                    <a:p>
                      <a:pPr>
                        <a:defRPr/>
                      </a:pPr>
                      <a:endParaRPr lang="en-GB"/>
                    </a:p>
                  </a:txBody>
                  <a:tcPr/>
                </a:tc>
                <a:tc gridSpan="2">
                  <a:txBody>
                    <a:bodyPr/>
                    <a:lstStyle/>
                    <a:p>
                      <a:pPr>
                        <a:defRPr/>
                      </a:pPr>
                      <a:r>
                        <a:rPr lang="en-GB"/>
                        <a:t>Jan</a:t>
                      </a:r>
                      <a:endParaRPr/>
                    </a:p>
                  </a:txBody>
                  <a:tcPr/>
                </a:tc>
                <a:tc hMerge="1">
                  <a:txBody>
                    <a:bodyPr/>
                    <a:lstStyle/>
                    <a:p>
                      <a:endParaRPr/>
                    </a:p>
                  </a:txBody>
                  <a:tcPr/>
                </a:tc>
                <a:tc>
                  <a:txBody>
                    <a:bodyPr/>
                    <a:lstStyle/>
                    <a:p>
                      <a:pPr>
                        <a:defRPr/>
                      </a:pPr>
                      <a:r>
                        <a:rPr lang="en-GB"/>
                        <a:t>Feb</a:t>
                      </a:r>
                      <a:endParaRPr/>
                    </a:p>
                  </a:txBody>
                  <a:tcPr/>
                </a:tc>
                <a:tc>
                  <a:txBody>
                    <a:bodyPr/>
                    <a:lstStyle/>
                    <a:p>
                      <a:pPr>
                        <a:defRPr/>
                      </a:pPr>
                      <a:r>
                        <a:rPr lang="en-GB"/>
                        <a:t>Mar</a:t>
                      </a:r>
                      <a:endParaRPr/>
                    </a:p>
                  </a:txBody>
                  <a:tcPr/>
                </a:tc>
                <a:tc>
                  <a:txBody>
                    <a:bodyPr/>
                    <a:lstStyle/>
                    <a:p>
                      <a:pPr>
                        <a:defRPr/>
                      </a:pPr>
                      <a:r>
                        <a:rPr lang="en-GB"/>
                        <a:t>April</a:t>
                      </a:r>
                      <a:endParaRPr/>
                    </a:p>
                  </a:txBody>
                  <a:tcPr/>
                </a:tc>
                <a:tc>
                  <a:txBody>
                    <a:bodyPr/>
                    <a:lstStyle/>
                    <a:p>
                      <a:pPr>
                        <a:defRPr/>
                      </a:pPr>
                      <a:r>
                        <a:rPr lang="en-GB"/>
                        <a:t>May</a:t>
                      </a:r>
                      <a:endParaRPr/>
                    </a:p>
                  </a:txBody>
                  <a:tcPr/>
                </a:tc>
                <a:tc>
                  <a:txBody>
                    <a:bodyPr/>
                    <a:lstStyle/>
                    <a:p>
                      <a:pPr>
                        <a:defRPr/>
                      </a:pPr>
                      <a:r>
                        <a:rPr lang="en-GB"/>
                        <a:t>June</a:t>
                      </a:r>
                      <a:endParaRPr/>
                    </a:p>
                  </a:txBody>
                  <a:tcPr/>
                </a:tc>
                <a:tc>
                  <a:txBody>
                    <a:bodyPr/>
                    <a:lstStyle/>
                    <a:p>
                      <a:pPr>
                        <a:defRPr/>
                      </a:pPr>
                      <a:r>
                        <a:rPr lang="en-GB"/>
                        <a:t>July</a:t>
                      </a:r>
                      <a:endParaRPr/>
                    </a:p>
                  </a:txBody>
                  <a:tcPr/>
                </a:tc>
                <a:tc>
                  <a:txBody>
                    <a:bodyPr/>
                    <a:lstStyle/>
                    <a:p>
                      <a:pPr>
                        <a:defRPr/>
                      </a:pPr>
                      <a:r>
                        <a:rPr lang="en-GB"/>
                        <a:t>Aug</a:t>
                      </a:r>
                      <a:endParaRPr/>
                    </a:p>
                  </a:txBody>
                  <a:tcPr/>
                </a:tc>
                <a:tc gridSpan="2">
                  <a:txBody>
                    <a:bodyPr/>
                    <a:lstStyle/>
                    <a:p>
                      <a:pPr>
                        <a:defRPr/>
                      </a:pPr>
                      <a:r>
                        <a:rPr lang="en-GB"/>
                        <a:t>Sept</a:t>
                      </a:r>
                      <a:endParaRPr/>
                    </a:p>
                  </a:txBody>
                  <a:tcPr/>
                </a:tc>
                <a:tc hMerge="1">
                  <a:txBody>
                    <a:bodyPr/>
                    <a:lstStyle/>
                    <a:p>
                      <a:endParaRPr/>
                    </a:p>
                  </a:txBody>
                  <a:tcPr/>
                </a:tc>
                <a:tc gridSpan="3">
                  <a:txBody>
                    <a:bodyPr/>
                    <a:lstStyle/>
                    <a:p>
                      <a:pPr>
                        <a:defRPr/>
                      </a:pPr>
                      <a:r>
                        <a:rPr lang="en-GB"/>
                        <a:t>Oct</a:t>
                      </a:r>
                      <a:endParaRPr/>
                    </a:p>
                  </a:txBody>
                  <a:tcPr/>
                </a:tc>
                <a:tc hMerge="1">
                  <a:txBody>
                    <a:bodyPr/>
                    <a:lstStyle/>
                    <a:p>
                      <a:endParaRPr/>
                    </a:p>
                  </a:txBody>
                  <a:tcPr/>
                </a:tc>
                <a:tc hMerge="1">
                  <a:txBody>
                    <a:bodyPr/>
                    <a:lstStyle/>
                    <a:p>
                      <a:endParaRPr/>
                    </a:p>
                  </a:txBody>
                  <a:tcPr/>
                </a:tc>
                <a:tc gridSpan="2">
                  <a:txBody>
                    <a:bodyPr/>
                    <a:lstStyle/>
                    <a:p>
                      <a:pPr>
                        <a:defRPr/>
                      </a:pPr>
                      <a:r>
                        <a:rPr lang="en-GB"/>
                        <a:t>Nov</a:t>
                      </a:r>
                      <a:endParaRPr/>
                    </a:p>
                  </a:txBody>
                  <a:tcPr/>
                </a:tc>
                <a:tc hMerge="1">
                  <a:txBody>
                    <a:bodyPr/>
                    <a:lstStyle/>
                    <a:p>
                      <a:endParaRPr/>
                    </a:p>
                  </a:txBody>
                  <a:tcPr/>
                </a:tc>
                <a:tc gridSpan="2">
                  <a:txBody>
                    <a:bodyPr/>
                    <a:lstStyle/>
                    <a:p>
                      <a:pPr>
                        <a:defRPr/>
                      </a:pPr>
                      <a:r>
                        <a:rPr lang="en-GB"/>
                        <a:t>Dec</a:t>
                      </a:r>
                      <a:endParaRPr/>
                    </a:p>
                  </a:txBody>
                  <a:tcPr/>
                </a:tc>
                <a:tc hMerge="1">
                  <a:txBody>
                    <a:bodyPr/>
                    <a:lstStyle/>
                    <a:p>
                      <a:endParaRPr/>
                    </a:p>
                  </a:txBody>
                  <a:tcPr/>
                </a:tc>
                <a:extLst>
                  <a:ext uri="{0D108BD9-81ED-4DB2-BD59-A6C34878D82A}">
                    <a16:rowId xmlns:a16="http://schemas.microsoft.com/office/drawing/2014/main" val="10000"/>
                  </a:ext>
                </a:extLst>
              </a:tr>
              <a:tr h="370840">
                <a:tc>
                  <a:txBody>
                    <a:bodyPr/>
                    <a:lstStyle/>
                    <a:p>
                      <a:pPr>
                        <a:defRPr/>
                      </a:pPr>
                      <a:r>
                        <a:rPr lang="en-GB" sz="1600" b="1">
                          <a:solidFill>
                            <a:schemeClr val="tx1"/>
                          </a:solidFill>
                        </a:rPr>
                        <a:t>AUG</a:t>
                      </a:r>
                      <a:endParaRPr/>
                    </a:p>
                  </a:txBody>
                  <a:tcPr/>
                </a:tc>
                <a:tc>
                  <a:txBody>
                    <a:bodyPr/>
                    <a:lstStyle/>
                    <a:p>
                      <a:pPr>
                        <a:defRPr/>
                      </a:pPr>
                      <a:endParaRPr lang="en-GB"/>
                    </a:p>
                  </a:txBody>
                  <a:tcPr/>
                </a:tc>
                <a:tc gridSpan="7">
                  <a:txBody>
                    <a:bodyPr/>
                    <a:lstStyle/>
                    <a:p>
                      <a:pPr>
                        <a:defRPr/>
                      </a:pPr>
                      <a:endParaRPr lang="en-GB"/>
                    </a:p>
                  </a:txBody>
                  <a:tcPr>
                    <a:solidFill>
                      <a:srgbClr val="00B0F0"/>
                    </a:solidFill>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a:txBody>
                    <a:bodyPr/>
                    <a:lstStyle/>
                    <a:p>
                      <a:pPr>
                        <a:defRPr/>
                      </a:pPr>
                      <a:endParaRPr lang="en-GB"/>
                    </a:p>
                  </a:txBody>
                  <a:tcPr/>
                </a:tc>
                <a:tc gridSpan="2">
                  <a:txBody>
                    <a:bodyPr/>
                    <a:lstStyle/>
                    <a:p>
                      <a:pPr>
                        <a:defRPr/>
                      </a:pPr>
                      <a:endParaRPr lang="en-GB"/>
                    </a:p>
                  </a:txBody>
                  <a:tcPr/>
                </a:tc>
                <a:tc hMerge="1">
                  <a:txBody>
                    <a:bodyPr/>
                    <a:lstStyle/>
                    <a:p>
                      <a:endParaRPr/>
                    </a:p>
                  </a:txBody>
                  <a:tcPr/>
                </a:tc>
                <a:tc gridSpan="3">
                  <a:txBody>
                    <a:bodyPr/>
                    <a:lstStyle/>
                    <a:p>
                      <a:pPr>
                        <a:defRPr/>
                      </a:pPr>
                      <a:endParaRPr lang="en-GB"/>
                    </a:p>
                  </a:txBody>
                  <a:tcPr/>
                </a:tc>
                <a:tc hMerge="1">
                  <a:txBody>
                    <a:bodyPr/>
                    <a:lstStyle/>
                    <a:p>
                      <a:endParaRPr/>
                    </a:p>
                  </a:txBody>
                  <a:tcPr/>
                </a:tc>
                <a:tc hMerge="1">
                  <a:txBody>
                    <a:bodyPr/>
                    <a:lstStyle/>
                    <a:p>
                      <a:endParaRPr/>
                    </a:p>
                  </a:txBody>
                  <a:tcPr/>
                </a:tc>
                <a:tc gridSpan="2">
                  <a:txBody>
                    <a:bodyPr/>
                    <a:lstStyle/>
                    <a:p>
                      <a:pPr>
                        <a:defRPr/>
                      </a:pPr>
                      <a:endParaRPr lang="en-GB"/>
                    </a:p>
                  </a:txBody>
                  <a:tcPr/>
                </a:tc>
                <a:tc hMerge="1">
                  <a:txBody>
                    <a:bodyPr/>
                    <a:lstStyle/>
                    <a:p>
                      <a:endParaRPr/>
                    </a:p>
                  </a:txBody>
                  <a:tcPr/>
                </a:tc>
                <a:tc gridSpan="2">
                  <a:txBody>
                    <a:bodyPr/>
                    <a:lstStyle/>
                    <a:p>
                      <a:pPr>
                        <a:defRPr/>
                      </a:pPr>
                      <a:endParaRPr lang="en-GB"/>
                    </a:p>
                  </a:txBody>
                  <a:tcPr/>
                </a:tc>
                <a:tc hMerge="1">
                  <a:txBody>
                    <a:bodyPr/>
                    <a:lstStyle/>
                    <a:p>
                      <a:endParaRPr/>
                    </a:p>
                  </a:txBody>
                  <a:tcPr/>
                </a:tc>
                <a:extLst>
                  <a:ext uri="{0D108BD9-81ED-4DB2-BD59-A6C34878D82A}">
                    <a16:rowId xmlns:a16="http://schemas.microsoft.com/office/drawing/2014/main" val="10001"/>
                  </a:ext>
                </a:extLst>
              </a:tr>
              <a:tr h="370840">
                <a:tc>
                  <a:txBody>
                    <a:bodyPr/>
                    <a:lstStyle/>
                    <a:p>
                      <a:pPr>
                        <a:defRPr/>
                      </a:pPr>
                      <a:r>
                        <a:rPr lang="en-GB" sz="1600" b="1">
                          <a:solidFill>
                            <a:schemeClr val="tx1"/>
                          </a:solidFill>
                        </a:rPr>
                        <a:t>TCV</a:t>
                      </a:r>
                      <a:endParaRPr/>
                    </a:p>
                  </a:txBody>
                  <a:tcPr/>
                </a:tc>
                <a:tc>
                  <a:txBody>
                    <a:bodyPr/>
                    <a:lstStyle/>
                    <a:p>
                      <a:pPr>
                        <a:defRPr/>
                      </a:pPr>
                      <a:endParaRPr lang="en-GB"/>
                    </a:p>
                  </a:txBody>
                  <a:tcPr/>
                </a:tc>
                <a:tc>
                  <a:txBody>
                    <a:bodyPr/>
                    <a:lstStyle/>
                    <a:p>
                      <a:pPr>
                        <a:defRPr/>
                      </a:pPr>
                      <a:endParaRPr lang="en-GB"/>
                    </a:p>
                  </a:txBody>
                  <a:tcPr/>
                </a:tc>
                <a:tc gridSpan="8">
                  <a:txBody>
                    <a:bodyPr/>
                    <a:lstStyle/>
                    <a:p>
                      <a:pPr algn="ctr">
                        <a:defRPr/>
                      </a:pPr>
                      <a:r>
                        <a:rPr lang="en-GB" sz="1600" b="1">
                          <a:solidFill>
                            <a:schemeClr val="bg1"/>
                          </a:solidFill>
                        </a:rPr>
                        <a:t>NINO</a:t>
                      </a:r>
                      <a:endParaRPr/>
                    </a:p>
                  </a:txBody>
                  <a:tcPr>
                    <a:solidFill>
                      <a:srgbClr val="00B0F0"/>
                    </a:solidFill>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a:txBody>
                    <a:bodyPr/>
                    <a:lstStyle/>
                    <a:p>
                      <a:pPr algn="ctr">
                        <a:defRPr/>
                      </a:pPr>
                      <a:endParaRPr/>
                    </a:p>
                  </a:txBody>
                  <a:tcPr>
                    <a:solidFill>
                      <a:schemeClr val="accent1">
                        <a:lumMod val="20000"/>
                        <a:lumOff val="80000"/>
                      </a:schemeClr>
                    </a:solidFill>
                  </a:tcPr>
                </a:tc>
                <a:tc>
                  <a:txBody>
                    <a:bodyPr/>
                    <a:lstStyle/>
                    <a:p>
                      <a:pPr algn="ctr">
                        <a:defRPr/>
                      </a:pPr>
                      <a:endParaRPr/>
                    </a:p>
                  </a:txBody>
                  <a:tcPr>
                    <a:solidFill>
                      <a:schemeClr val="accent1">
                        <a:lumMod val="20000"/>
                        <a:lumOff val="80000"/>
                      </a:schemeClr>
                    </a:solidFill>
                  </a:tcPr>
                </a:tc>
                <a:tc gridSpan="5">
                  <a:txBody>
                    <a:bodyPr/>
                    <a:lstStyle/>
                    <a:p>
                      <a:pPr algn="ctr">
                        <a:defRPr/>
                      </a:pPr>
                      <a:r>
                        <a:rPr lang="en-GB" sz="1600" b="1">
                          <a:solidFill>
                            <a:schemeClr val="bg1"/>
                          </a:solidFill>
                        </a:rPr>
                        <a:t>SILO</a:t>
                      </a:r>
                      <a:endParaRPr/>
                    </a:p>
                  </a:txBody>
                  <a:tcPr>
                    <a:solidFill>
                      <a:srgbClr val="00B0F0"/>
                    </a:solidFill>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a:txBody>
                    <a:bodyPr/>
                    <a:lstStyle/>
                    <a:p>
                      <a:pPr algn="ctr">
                        <a:defRPr/>
                      </a:pPr>
                      <a:endParaRP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defRPr/>
                      </a:pPr>
                      <a:r>
                        <a:rPr lang="en-GB" sz="1600" b="1">
                          <a:solidFill>
                            <a:schemeClr val="tx1"/>
                          </a:solidFill>
                        </a:rPr>
                        <a:t>MAST-U</a:t>
                      </a:r>
                      <a:endParaRPr/>
                    </a:p>
                  </a:txBody>
                  <a:tcPr/>
                </a:tc>
                <a:tc gridSpan="2">
                  <a:txBody>
                    <a:bodyPr/>
                    <a:lstStyle/>
                    <a:p>
                      <a:pPr>
                        <a:defRPr/>
                      </a:pPr>
                      <a:endParaRPr lang="en-GB"/>
                    </a:p>
                  </a:txBody>
                  <a:tcPr/>
                </a:tc>
                <a:tc hMerge="1">
                  <a:txBody>
                    <a:bodyPr/>
                    <a:lstStyle/>
                    <a:p>
                      <a:endParaRPr/>
                    </a:p>
                  </a:txBody>
                  <a:tcPr/>
                </a:tc>
                <a:tc>
                  <a:txBody>
                    <a:bodyPr/>
                    <a:lstStyle/>
                    <a:p>
                      <a:pPr>
                        <a:defRPr/>
                      </a:pPr>
                      <a:endParaRPr lang="en-GB"/>
                    </a:p>
                  </a:txBody>
                  <a:tcPr/>
                </a:tc>
                <a:tc>
                  <a:txBody>
                    <a:bodyPr/>
                    <a:lstStyle/>
                    <a:p>
                      <a:pPr>
                        <a:defRPr/>
                      </a:pPr>
                      <a:endParaRPr lang="en-GB"/>
                    </a:p>
                  </a:txBody>
                  <a:tcPr/>
                </a:tc>
                <a:tc>
                  <a:txBody>
                    <a:bodyPr/>
                    <a:lstStyle/>
                    <a:p>
                      <a:pPr>
                        <a:defRPr/>
                      </a:pPr>
                      <a:endParaRPr lang="en-GB"/>
                    </a:p>
                  </a:txBody>
                  <a:tcPr/>
                </a:tc>
                <a:tc>
                  <a:txBody>
                    <a:bodyPr/>
                    <a:lstStyle/>
                    <a:p>
                      <a:pPr>
                        <a:defRPr/>
                      </a:pPr>
                      <a:endParaRPr lang="en-GB"/>
                    </a:p>
                  </a:txBody>
                  <a:tcPr/>
                </a:tc>
                <a:tc gridSpan="3">
                  <a:txBody>
                    <a:bodyPr/>
                    <a:lstStyle/>
                    <a:p>
                      <a:pPr algn="ctr">
                        <a:defRPr/>
                      </a:pPr>
                      <a:r>
                        <a:rPr lang="en-GB" sz="1600" b="1">
                          <a:solidFill>
                            <a:schemeClr val="bg1"/>
                          </a:solidFill>
                        </a:rPr>
                        <a:t>MU04</a:t>
                      </a:r>
                      <a:endParaRPr/>
                    </a:p>
                  </a:txBody>
                  <a:tcPr>
                    <a:solidFill>
                      <a:srgbClr val="00B0F0"/>
                    </a:solidFill>
                  </a:tcPr>
                </a:tc>
                <a:tc hMerge="1">
                  <a:txBody>
                    <a:bodyPr/>
                    <a:lstStyle/>
                    <a:p>
                      <a:endParaRPr/>
                    </a:p>
                  </a:txBody>
                  <a:tcPr/>
                </a:tc>
                <a:tc hMerge="1">
                  <a:txBody>
                    <a:bodyPr/>
                    <a:lstStyle/>
                    <a:p>
                      <a:endParaRPr/>
                    </a:p>
                  </a:txBody>
                  <a:tcPr/>
                </a:tc>
                <a:tc gridSpan="2">
                  <a:txBody>
                    <a:bodyPr/>
                    <a:lstStyle/>
                    <a:p>
                      <a:pPr>
                        <a:defRPr/>
                      </a:pPr>
                      <a:endParaRPr lang="en-GB"/>
                    </a:p>
                  </a:txBody>
                  <a:tcPr>
                    <a:solidFill>
                      <a:schemeClr val="accent1">
                        <a:lumMod val="40000"/>
                        <a:lumOff val="60000"/>
                      </a:schemeClr>
                    </a:solidFill>
                  </a:tcPr>
                </a:tc>
                <a:tc hMerge="1">
                  <a:txBody>
                    <a:bodyPr/>
                    <a:lstStyle/>
                    <a:p>
                      <a:endParaRPr/>
                    </a:p>
                  </a:txBody>
                  <a:tcPr/>
                </a:tc>
                <a:tc gridSpan="3">
                  <a:txBody>
                    <a:bodyPr/>
                    <a:lstStyle/>
                    <a:p>
                      <a:pPr algn="ctr">
                        <a:defRPr/>
                      </a:pPr>
                      <a:endParaRPr/>
                    </a:p>
                  </a:txBody>
                  <a:tcPr>
                    <a:solidFill>
                      <a:schemeClr val="accent1">
                        <a:lumMod val="40000"/>
                        <a:lumOff val="60000"/>
                      </a:schemeClr>
                    </a:solidFill>
                  </a:tcPr>
                </a:tc>
                <a:tc hMerge="1">
                  <a:txBody>
                    <a:bodyPr/>
                    <a:lstStyle/>
                    <a:p>
                      <a:endParaRPr/>
                    </a:p>
                  </a:txBody>
                  <a:tcPr/>
                </a:tc>
                <a:tc hMerge="1">
                  <a:txBody>
                    <a:bodyPr/>
                    <a:lstStyle/>
                    <a:p>
                      <a:endParaRPr/>
                    </a:p>
                  </a:txBody>
                  <a:tcPr/>
                </a:tc>
                <a:tc>
                  <a:txBody>
                    <a:bodyPr/>
                    <a:lstStyle/>
                    <a:p>
                      <a:pPr algn="ctr">
                        <a:defRPr/>
                      </a:pPr>
                      <a:endParaRPr/>
                    </a:p>
                  </a:txBody>
                  <a:tcPr>
                    <a:solidFill>
                      <a:schemeClr val="accent1">
                        <a:lumMod val="40000"/>
                        <a:lumOff val="60000"/>
                      </a:schemeClr>
                    </a:solidFill>
                  </a:tcPr>
                </a:tc>
                <a:tc gridSpan="3">
                  <a:txBody>
                    <a:bodyPr/>
                    <a:lstStyle/>
                    <a:p>
                      <a:pPr algn="ctr">
                        <a:defRPr/>
                      </a:pPr>
                      <a:r>
                        <a:rPr lang="en-GB" sz="1600" b="1">
                          <a:solidFill>
                            <a:schemeClr val="bg1"/>
                          </a:solidFill>
                        </a:rPr>
                        <a:t>MU05</a:t>
                      </a:r>
                      <a:endParaRPr sz="1600" b="1">
                        <a:solidFill>
                          <a:schemeClr val="bg1"/>
                        </a:solidFill>
                      </a:endParaRPr>
                    </a:p>
                  </a:txBody>
                  <a:tcPr>
                    <a:solidFill>
                      <a:srgbClr val="00B0F0"/>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3"/>
                  </a:ext>
                </a:extLst>
              </a:tr>
              <a:tr h="370840">
                <a:tc>
                  <a:txBody>
                    <a:bodyPr/>
                    <a:lstStyle/>
                    <a:p>
                      <a:pPr>
                        <a:defRPr/>
                      </a:pPr>
                      <a:r>
                        <a:rPr lang="en-GB" sz="1600" b="1">
                          <a:solidFill>
                            <a:schemeClr val="tx1"/>
                          </a:solidFill>
                        </a:rPr>
                        <a:t>WEST</a:t>
                      </a:r>
                      <a:endParaRPr/>
                    </a:p>
                  </a:txBody>
                  <a:tcPr/>
                </a:tc>
                <a:tc gridSpan="2">
                  <a:txBody>
                    <a:bodyPr/>
                    <a:lstStyle/>
                    <a:p>
                      <a:pPr>
                        <a:defRPr/>
                      </a:pPr>
                      <a:endParaRPr lang="en-GB"/>
                    </a:p>
                  </a:txBody>
                  <a:tcPr/>
                </a:tc>
                <a:tc hMerge="1">
                  <a:txBody>
                    <a:bodyPr/>
                    <a:lstStyle/>
                    <a:p>
                      <a:endParaRPr/>
                    </a:p>
                  </a:txBody>
                  <a:tcPr/>
                </a:tc>
                <a:tc gridSpan="3">
                  <a:txBody>
                    <a:bodyPr/>
                    <a:lstStyle/>
                    <a:p>
                      <a:pPr algn="ctr">
                        <a:defRPr/>
                      </a:pPr>
                      <a:r>
                        <a:rPr lang="en-GB" sz="1600" b="1">
                          <a:solidFill>
                            <a:schemeClr val="bg1"/>
                          </a:solidFill>
                        </a:rPr>
                        <a:t>C11</a:t>
                      </a:r>
                      <a:endParaRPr/>
                    </a:p>
                  </a:txBody>
                  <a:tcPr>
                    <a:solidFill>
                      <a:srgbClr val="00B0F0"/>
                    </a:solidFill>
                  </a:tcPr>
                </a:tc>
                <a:tc hMerge="1">
                  <a:txBody>
                    <a:bodyPr/>
                    <a:lstStyle/>
                    <a:p>
                      <a:endParaRPr/>
                    </a:p>
                  </a:txBody>
                  <a:tcPr/>
                </a:tc>
                <a:tc hMerge="1">
                  <a:txBody>
                    <a:bodyPr/>
                    <a:lstStyle/>
                    <a:p>
                      <a:endParaRPr/>
                    </a:p>
                  </a:txBody>
                  <a:tcPr/>
                </a:tc>
                <a:tc>
                  <a:txBody>
                    <a:bodyPr/>
                    <a:lstStyle/>
                    <a:p>
                      <a:pPr>
                        <a:defRPr/>
                      </a:pPr>
                      <a:endParaRPr lang="en-GB"/>
                    </a:p>
                  </a:txBody>
                  <a:tcPr/>
                </a:tc>
                <a:tc>
                  <a:txBody>
                    <a:bodyPr/>
                    <a:lstStyle/>
                    <a:p>
                      <a:pPr>
                        <a:defRPr/>
                      </a:pPr>
                      <a:endParaRPr lang="en-GB"/>
                    </a:p>
                  </a:txBody>
                  <a:tcPr/>
                </a:tc>
                <a:tc>
                  <a:txBody>
                    <a:bodyPr/>
                    <a:lstStyle/>
                    <a:p>
                      <a:pPr>
                        <a:defRPr/>
                      </a:pPr>
                      <a:endParaRPr lang="en-GB"/>
                    </a:p>
                  </a:txBody>
                  <a:tcPr/>
                </a:tc>
                <a:tc>
                  <a:txBody>
                    <a:bodyPr/>
                    <a:lstStyle/>
                    <a:p>
                      <a:pPr>
                        <a:defRPr/>
                      </a:pPr>
                      <a:endParaRPr lang="en-GB"/>
                    </a:p>
                  </a:txBody>
                  <a:tcPr/>
                </a:tc>
                <a:tc gridSpan="2">
                  <a:txBody>
                    <a:bodyPr/>
                    <a:lstStyle/>
                    <a:p>
                      <a:pPr>
                        <a:defRPr/>
                      </a:pPr>
                      <a:endParaRPr lang="en-GB"/>
                    </a:p>
                  </a:txBody>
                  <a:tcPr/>
                </a:tc>
                <a:tc hMerge="1">
                  <a:txBody>
                    <a:bodyPr/>
                    <a:lstStyle/>
                    <a:p>
                      <a:endParaRPr/>
                    </a:p>
                  </a:txBody>
                  <a:tcPr/>
                </a:tc>
                <a:tc gridSpan="2">
                  <a:txBody>
                    <a:bodyPr/>
                    <a:lstStyle/>
                    <a:p>
                      <a:pPr algn="ctr">
                        <a:defRPr/>
                      </a:pPr>
                      <a:endParaRPr/>
                    </a:p>
                  </a:txBody>
                  <a:tcPr>
                    <a:solidFill>
                      <a:schemeClr val="accent1">
                        <a:lumMod val="20000"/>
                        <a:lumOff val="80000"/>
                      </a:schemeClr>
                    </a:solidFill>
                  </a:tcPr>
                </a:tc>
                <a:tc hMerge="1">
                  <a:txBody>
                    <a:bodyPr/>
                    <a:lstStyle/>
                    <a:p>
                      <a:endParaRPr/>
                    </a:p>
                  </a:txBody>
                  <a:tcPr/>
                </a:tc>
                <a:tc gridSpan="4">
                  <a:txBody>
                    <a:bodyPr/>
                    <a:lstStyle/>
                    <a:p>
                      <a:pPr algn="ctr">
                        <a:defRPr/>
                      </a:pPr>
                      <a:r>
                        <a:rPr lang="en-GB" sz="1600" b="1">
                          <a:solidFill>
                            <a:schemeClr val="bg1"/>
                          </a:solidFill>
                        </a:rPr>
                        <a:t>C12</a:t>
                      </a:r>
                      <a:endParaRPr sz="1600" b="1">
                        <a:solidFill>
                          <a:schemeClr val="bg1"/>
                        </a:solidFill>
                      </a:endParaRPr>
                    </a:p>
                  </a:txBody>
                  <a:tcPr>
                    <a:solidFill>
                      <a:srgbClr val="00B0F0"/>
                    </a:solidFill>
                  </a:tcPr>
                </a:tc>
                <a:tc hMerge="1">
                  <a:txBody>
                    <a:bodyPr/>
                    <a:lstStyle/>
                    <a:p>
                      <a:endParaRPr/>
                    </a:p>
                  </a:txBody>
                  <a:tcPr/>
                </a:tc>
                <a:tc hMerge="1">
                  <a:txBody>
                    <a:bodyPr/>
                    <a:lstStyle/>
                    <a:p>
                      <a:endParaRPr/>
                    </a:p>
                  </a:txBody>
                  <a:tcPr/>
                </a:tc>
                <a:tc hMerge="1">
                  <a:txBody>
                    <a:bodyPr/>
                    <a:lstStyle/>
                    <a:p>
                      <a:endParaRPr/>
                    </a:p>
                  </a:txBody>
                  <a:tcPr/>
                </a:tc>
                <a:tc>
                  <a:txBody>
                    <a:bodyPr/>
                    <a:lstStyle/>
                    <a:p>
                      <a:pPr algn="ctr">
                        <a:defRPr/>
                      </a:pPr>
                      <a:endParaRPr/>
                    </a:p>
                  </a:txBody>
                  <a:tcP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80204213" name="TextBox 6"/>
          <p:cNvSpPr txBox="1"/>
          <p:nvPr/>
        </p:nvSpPr>
        <p:spPr bwMode="auto">
          <a:xfrm>
            <a:off x="319165" y="4143103"/>
            <a:ext cx="11553665" cy="830997"/>
          </a:xfrm>
          <a:prstGeom prst="rect">
            <a:avLst/>
          </a:prstGeom>
          <a:noFill/>
        </p:spPr>
        <p:txBody>
          <a:bodyPr wrap="square" rtlCol="0">
            <a:spAutoFit/>
          </a:bodyPr>
          <a:lstStyle/>
          <a:p>
            <a:pPr marL="342900" indent="-342900" algn="l">
              <a:buFont typeface="Arial"/>
              <a:buChar char="•"/>
              <a:defRPr/>
            </a:pPr>
            <a:r>
              <a:rPr lang="en-GB" sz="2400"/>
              <a:t>WPTE run consistently in all 4 European devices in 2025</a:t>
            </a:r>
            <a:endParaRPr/>
          </a:p>
          <a:p>
            <a:pPr marL="342900" indent="-342900" algn="l">
              <a:buFont typeface="Arial"/>
              <a:buChar char="•"/>
              <a:defRPr/>
            </a:pPr>
            <a:r>
              <a:rPr lang="en-GB" sz="2400"/>
              <a:t>Several months with coordinated programs spanning 3 devices simultaneously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97769674" name="Title 1"/>
          <p:cNvSpPr>
            <a:spLocks noGrp="1"/>
          </p:cNvSpPr>
          <p:nvPr>
            <p:ph type="title"/>
          </p:nvPr>
        </p:nvSpPr>
        <p:spPr bwMode="auto"/>
        <p:txBody>
          <a:bodyPr/>
          <a:lstStyle/>
          <a:p>
            <a:pPr>
              <a:defRPr/>
            </a:pPr>
            <a:r>
              <a:rPr lang="en-US" dirty="0"/>
              <a:t>2025 Executed shots distribution up to 27.10.2025</a:t>
            </a:r>
            <a:endParaRPr dirty="0"/>
          </a:p>
        </p:txBody>
      </p:sp>
      <p:pic>
        <p:nvPicPr>
          <p:cNvPr id="52526851"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bwMode="auto">
          <a:xfrm>
            <a:off x="9119616" y="649715"/>
            <a:ext cx="3072384" cy="3072384"/>
          </a:xfrm>
        </p:spPr>
      </p:pic>
      <p:sp>
        <p:nvSpPr>
          <p:cNvPr id="1293318706" name="Slide Number Placeholder 3"/>
          <p:cNvSpPr>
            <a:spLocks noGrp="1"/>
          </p:cNvSpPr>
          <p:nvPr>
            <p:ph type="sldNum" sz="quarter" idx="12"/>
          </p:nvPr>
        </p:nvSpPr>
        <p:spPr bwMode="auto"/>
        <p:txBody>
          <a:bodyPr/>
          <a:lstStyle/>
          <a:p>
            <a:pPr>
              <a:defRPr/>
            </a:pPr>
            <a:fld id="{6A6D9FA1-99C7-4910-8E32-B85D378B0060}" type="slidenum">
              <a:rPr lang="en-GB">
                <a:solidFill>
                  <a:prstClr val="white"/>
                </a:solidFill>
              </a:rPr>
              <a:t>4</a:t>
            </a:fld>
            <a:endParaRPr lang="en-GB">
              <a:solidFill>
                <a:prstClr val="white"/>
              </a:solidFill>
            </a:endParaRPr>
          </a:p>
        </p:txBody>
      </p:sp>
      <p:pic>
        <p:nvPicPr>
          <p:cNvPr id="888630360" name="Picture 7"/>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6047232" y="649715"/>
            <a:ext cx="3072384" cy="3072384"/>
          </a:xfrm>
          <a:prstGeom prst="rect">
            <a:avLst/>
          </a:prstGeom>
        </p:spPr>
      </p:pic>
      <p:pic>
        <p:nvPicPr>
          <p:cNvPr id="1248985371" name="Picture 9" descr="A pie chart with numbers and symbols&#10;&#10;AI-generated content may be incorrect."/>
          <p:cNvPicPr>
            <a:picLocks noChangeAspect="1"/>
          </p:cNvPicPr>
          <p:nvPr/>
        </p:nvPicPr>
        <p:blipFill>
          <a:blip r:embed="rId5"/>
          <a:stretch/>
        </p:blipFill>
        <p:spPr bwMode="auto">
          <a:xfrm>
            <a:off x="2974848" y="649715"/>
            <a:ext cx="3072384" cy="3072384"/>
          </a:xfrm>
          <a:prstGeom prst="rect">
            <a:avLst/>
          </a:prstGeom>
        </p:spPr>
      </p:pic>
      <p:pic>
        <p:nvPicPr>
          <p:cNvPr id="1083947802" name="Picture 11"/>
          <p:cNvPicPr>
            <a:picLocks noChangeAspect="1"/>
          </p:cNvPicPr>
          <p:nvPr/>
        </p:nvPicPr>
        <p:blipFill>
          <a:blip r:embed="rId6">
            <a:extLst>
              <a:ext uri="{28A0092B-C50C-407E-A947-70E740481C1C}">
                <a14:useLocalDpi xmlns:a14="http://schemas.microsoft.com/office/drawing/2010/main" val="0"/>
              </a:ext>
            </a:extLst>
          </a:blip>
          <a:srcRect l="1327" r="1327"/>
          <a:stretch/>
        </p:blipFill>
        <p:spPr bwMode="auto">
          <a:xfrm>
            <a:off x="-1" y="649715"/>
            <a:ext cx="2990847" cy="3072384"/>
          </a:xfrm>
          <a:prstGeom prst="rect">
            <a:avLst/>
          </a:prstGeom>
        </p:spPr>
      </p:pic>
      <p:graphicFrame>
        <p:nvGraphicFramePr>
          <p:cNvPr id="275633194" name="Tableau 2"/>
          <p:cNvGraphicFramePr>
            <a:graphicFrameLocks noGrp="1"/>
          </p:cNvGraphicFramePr>
          <p:nvPr>
            <p:extLst>
              <p:ext uri="{D42A27DB-BD31-4B8C-83A1-F6EECF244321}">
                <p14:modId xmlns:p14="http://schemas.microsoft.com/office/powerpoint/2010/main" val="707375321"/>
              </p:ext>
            </p:extLst>
          </p:nvPr>
        </p:nvGraphicFramePr>
        <p:xfrm>
          <a:off x="130629" y="3974968"/>
          <a:ext cx="4940300" cy="2362200"/>
        </p:xfrm>
        <a:graphic>
          <a:graphicData uri="http://schemas.openxmlformats.org/drawingml/2006/table">
            <a:tbl>
              <a:tblPr>
                <a:tableStyleId>{9D7B26C5-4107-4FEC-AEDC-1716B250A1EF}</a:tableStyleId>
              </a:tblPr>
              <a:tblGrid>
                <a:gridCol w="749300">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1104900">
                  <a:extLst>
                    <a:ext uri="{9D8B030D-6E8A-4147-A177-3AD203B41FA5}">
                      <a16:colId xmlns:a16="http://schemas.microsoft.com/office/drawing/2014/main" val="20003"/>
                    </a:ext>
                  </a:extLst>
                </a:gridCol>
                <a:gridCol w="1041400">
                  <a:extLst>
                    <a:ext uri="{9D8B030D-6E8A-4147-A177-3AD203B41FA5}">
                      <a16:colId xmlns:a16="http://schemas.microsoft.com/office/drawing/2014/main" val="20004"/>
                    </a:ext>
                  </a:extLst>
                </a:gridCol>
              </a:tblGrid>
              <a:tr h="182880">
                <a:tc>
                  <a:txBody>
                    <a:bodyPr/>
                    <a:lstStyle/>
                    <a:p>
                      <a:pPr algn="l">
                        <a:defRPr/>
                      </a:pPr>
                      <a:r>
                        <a:rPr lang="en-GB" sz="1500" b="1" u="none" strike="noStrike">
                          <a:solidFill>
                            <a:srgbClr val="FFFFFF"/>
                          </a:solidFill>
                        </a:rPr>
                        <a:t>RT</a:t>
                      </a:r>
                      <a:endParaRPr lang="en-GB" sz="1500" b="1" i="0" u="none" strike="noStrike">
                        <a:solidFill>
                          <a:srgbClr val="FFFFFF"/>
                        </a:solidFill>
                        <a:latin typeface="Calibri"/>
                      </a:endParaRPr>
                    </a:p>
                  </a:txBody>
                  <a:tcPr marL="7620" marR="7620" marT="7620" marB="0" anchor="b"/>
                </a:tc>
                <a:tc>
                  <a:txBody>
                    <a:bodyPr/>
                    <a:lstStyle/>
                    <a:p>
                      <a:pPr algn="ctr">
                        <a:defRPr/>
                      </a:pPr>
                      <a:r>
                        <a:rPr lang="en-GB" sz="1500" b="1" u="none" strike="noStrike" dirty="0">
                          <a:solidFill>
                            <a:schemeClr val="tx1"/>
                          </a:solidFill>
                        </a:rPr>
                        <a:t>AUG</a:t>
                      </a:r>
                      <a:endParaRPr lang="en-GB" sz="1500" b="1" i="0" u="none" strike="noStrike" dirty="0">
                        <a:solidFill>
                          <a:schemeClr val="tx1"/>
                        </a:solidFill>
                        <a:latin typeface="Calibri"/>
                      </a:endParaRPr>
                    </a:p>
                  </a:txBody>
                  <a:tcPr marL="7620" marR="7620" marT="7620" marB="0" anchor="b"/>
                </a:tc>
                <a:tc>
                  <a:txBody>
                    <a:bodyPr/>
                    <a:lstStyle/>
                    <a:p>
                      <a:pPr algn="ctr">
                        <a:defRPr/>
                      </a:pPr>
                      <a:r>
                        <a:rPr lang="en-GB" sz="1500" b="1" u="none" strike="noStrike" dirty="0">
                          <a:solidFill>
                            <a:schemeClr val="tx1"/>
                          </a:solidFill>
                        </a:rPr>
                        <a:t>MAST-U</a:t>
                      </a:r>
                      <a:endParaRPr lang="en-GB" sz="1500" b="1" i="0" u="none" strike="noStrike" dirty="0">
                        <a:solidFill>
                          <a:schemeClr val="tx1"/>
                        </a:solidFill>
                        <a:latin typeface="Calibri"/>
                      </a:endParaRPr>
                    </a:p>
                  </a:txBody>
                  <a:tcPr marL="7620" marR="7620" marT="7620" marB="0" anchor="b"/>
                </a:tc>
                <a:tc>
                  <a:txBody>
                    <a:bodyPr/>
                    <a:lstStyle/>
                    <a:p>
                      <a:pPr algn="ctr">
                        <a:defRPr/>
                      </a:pPr>
                      <a:r>
                        <a:rPr lang="en-GB" sz="1500" b="1" u="none" strike="noStrike" dirty="0">
                          <a:solidFill>
                            <a:schemeClr val="tx1"/>
                          </a:solidFill>
                        </a:rPr>
                        <a:t>TCV</a:t>
                      </a:r>
                      <a:endParaRPr lang="en-GB" sz="1500" b="1" i="0" u="none" strike="noStrike" dirty="0">
                        <a:solidFill>
                          <a:schemeClr val="tx1"/>
                        </a:solidFill>
                        <a:latin typeface="Calibri"/>
                      </a:endParaRPr>
                    </a:p>
                  </a:txBody>
                  <a:tcPr marL="7620" marR="7620" marT="7620" marB="0" anchor="b"/>
                </a:tc>
                <a:tc>
                  <a:txBody>
                    <a:bodyPr/>
                    <a:lstStyle/>
                    <a:p>
                      <a:pPr algn="ctr">
                        <a:defRPr/>
                      </a:pPr>
                      <a:r>
                        <a:rPr lang="en-GB" sz="1500" b="1" u="none" strike="noStrike" dirty="0">
                          <a:solidFill>
                            <a:schemeClr val="tx1"/>
                          </a:solidFill>
                        </a:rPr>
                        <a:t>WEST</a:t>
                      </a:r>
                      <a:endParaRPr lang="en-GB" sz="1500" b="1" i="0" u="none" strike="noStrike" dirty="0">
                        <a:solidFill>
                          <a:schemeClr val="tx1"/>
                        </a:solidFill>
                        <a:latin typeface="Calibri"/>
                      </a:endParaRPr>
                    </a:p>
                  </a:txBody>
                  <a:tcPr marL="7620" marR="7620" marT="7620" marB="0" anchor="b"/>
                </a:tc>
                <a:extLst>
                  <a:ext uri="{0D108BD9-81ED-4DB2-BD59-A6C34878D82A}">
                    <a16:rowId xmlns:a16="http://schemas.microsoft.com/office/drawing/2014/main" val="10000"/>
                  </a:ext>
                </a:extLst>
              </a:tr>
              <a:tr h="182880">
                <a:tc>
                  <a:txBody>
                    <a:bodyPr/>
                    <a:lstStyle/>
                    <a:p>
                      <a:pPr algn="l">
                        <a:defRPr/>
                      </a:pPr>
                      <a:r>
                        <a:rPr lang="en-GB" sz="1500" b="1" u="none" strike="noStrike">
                          <a:solidFill>
                            <a:schemeClr val="bg1"/>
                          </a:solidFill>
                        </a:rPr>
                        <a:t>RT01</a:t>
                      </a:r>
                      <a:endParaRPr lang="en-GB" sz="1500" b="1" i="0" u="none" strike="noStrike">
                        <a:solidFill>
                          <a:schemeClr val="bg1"/>
                        </a:solidFill>
                        <a:latin typeface="Calibri"/>
                      </a:endParaRPr>
                    </a:p>
                  </a:txBody>
                  <a:tcPr marL="7620" marR="7620" marT="7620" marB="0" anchor="b">
                    <a:solidFill>
                      <a:srgbClr val="1D77B4"/>
                    </a:solidFill>
                  </a:tcPr>
                </a:tc>
                <a:tc>
                  <a:txBody>
                    <a:bodyPr/>
                    <a:lstStyle/>
                    <a:p>
                      <a:pPr algn="ctr">
                        <a:defRPr/>
                      </a:pPr>
                      <a:r>
                        <a:rPr lang="en-GB" sz="1500" b="1" u="none" strike="noStrike" dirty="0">
                          <a:solidFill>
                            <a:schemeClr val="bg1"/>
                          </a:solidFill>
                        </a:rPr>
                        <a:t>51</a:t>
                      </a:r>
                      <a:endParaRPr lang="en-GB" sz="1500" b="1" i="0" u="none" strike="noStrike" dirty="0">
                        <a:solidFill>
                          <a:schemeClr val="bg1"/>
                        </a:solidFill>
                        <a:latin typeface="Calibri"/>
                      </a:endParaRPr>
                    </a:p>
                  </a:txBody>
                  <a:tcPr marL="7620" marR="7620" marT="7620" marB="0" anchor="b">
                    <a:solidFill>
                      <a:srgbClr val="1D77B4"/>
                    </a:solidFill>
                  </a:tcPr>
                </a:tc>
                <a:tc>
                  <a:txBody>
                    <a:bodyPr/>
                    <a:lstStyle/>
                    <a:p>
                      <a:pPr algn="ctr">
                        <a:defRPr/>
                      </a:pPr>
                      <a:r>
                        <a:rPr lang="en-GB" sz="1500" b="1" u="none" strike="noStrike">
                          <a:solidFill>
                            <a:schemeClr val="bg1"/>
                          </a:solidFill>
                        </a:rPr>
                        <a:t>12</a:t>
                      </a:r>
                      <a:endParaRPr lang="en-GB" sz="1500" b="1" i="0" u="none" strike="noStrike">
                        <a:solidFill>
                          <a:schemeClr val="bg1"/>
                        </a:solidFill>
                        <a:latin typeface="Calibri"/>
                      </a:endParaRPr>
                    </a:p>
                  </a:txBody>
                  <a:tcPr marL="7620" marR="7620" marT="7620" marB="0" anchor="b">
                    <a:solidFill>
                      <a:srgbClr val="1D77B4"/>
                    </a:solidFill>
                  </a:tcPr>
                </a:tc>
                <a:tc>
                  <a:txBody>
                    <a:bodyPr/>
                    <a:lstStyle/>
                    <a:p>
                      <a:pPr algn="ctr">
                        <a:defRPr/>
                      </a:pPr>
                      <a:r>
                        <a:rPr lang="en-GB" sz="1500" b="1" u="none" strike="noStrike">
                          <a:solidFill>
                            <a:schemeClr val="bg1"/>
                          </a:solidFill>
                        </a:rPr>
                        <a:t>69</a:t>
                      </a:r>
                      <a:endParaRPr lang="en-GB" sz="1500" b="1" i="0" u="none" strike="noStrike">
                        <a:solidFill>
                          <a:schemeClr val="bg1"/>
                        </a:solidFill>
                        <a:latin typeface="Calibri"/>
                      </a:endParaRPr>
                    </a:p>
                  </a:txBody>
                  <a:tcPr marL="7620" marR="7620" marT="7620" marB="0" anchor="b">
                    <a:solidFill>
                      <a:srgbClr val="1D77B4"/>
                    </a:solidFill>
                  </a:tcPr>
                </a:tc>
                <a:tc>
                  <a:txBody>
                    <a:bodyPr/>
                    <a:lstStyle/>
                    <a:p>
                      <a:pPr algn="ctr">
                        <a:defRPr/>
                      </a:pPr>
                      <a:r>
                        <a:rPr lang="en-GB" sz="1500" b="1" u="none" strike="noStrike">
                          <a:solidFill>
                            <a:schemeClr val="bg1"/>
                          </a:solidFill>
                        </a:rPr>
                        <a:t>19</a:t>
                      </a:r>
                      <a:endParaRPr lang="en-GB" sz="1500" b="1" i="0" u="none" strike="noStrike">
                        <a:solidFill>
                          <a:schemeClr val="bg1"/>
                        </a:solidFill>
                        <a:latin typeface="Calibri"/>
                      </a:endParaRPr>
                    </a:p>
                  </a:txBody>
                  <a:tcPr marL="7620" marR="7620" marT="7620" marB="0" anchor="b">
                    <a:solidFill>
                      <a:srgbClr val="1D77B4"/>
                    </a:solidFill>
                  </a:tcPr>
                </a:tc>
                <a:extLst>
                  <a:ext uri="{0D108BD9-81ED-4DB2-BD59-A6C34878D82A}">
                    <a16:rowId xmlns:a16="http://schemas.microsoft.com/office/drawing/2014/main" val="10001"/>
                  </a:ext>
                </a:extLst>
              </a:tr>
              <a:tr h="182880">
                <a:tc>
                  <a:txBody>
                    <a:bodyPr/>
                    <a:lstStyle/>
                    <a:p>
                      <a:pPr algn="l">
                        <a:defRPr/>
                      </a:pPr>
                      <a:r>
                        <a:rPr lang="en-GB" sz="1500" b="1" u="none" strike="noStrike">
                          <a:solidFill>
                            <a:schemeClr val="tx1"/>
                          </a:solidFill>
                        </a:rPr>
                        <a:t>RT02</a:t>
                      </a:r>
                      <a:endParaRPr lang="en-GB" sz="1500" b="1" i="0" u="none" strike="noStrike">
                        <a:solidFill>
                          <a:schemeClr val="tx1"/>
                        </a:solidFill>
                        <a:latin typeface="Calibri"/>
                      </a:endParaRPr>
                    </a:p>
                  </a:txBody>
                  <a:tcPr marL="7620" marR="7620" marT="7620" marB="0" anchor="b">
                    <a:solidFill>
                      <a:srgbClr val="FF7F0F"/>
                    </a:solidFill>
                  </a:tcPr>
                </a:tc>
                <a:tc>
                  <a:txBody>
                    <a:bodyPr/>
                    <a:lstStyle/>
                    <a:p>
                      <a:pPr algn="ctr">
                        <a:defRPr/>
                      </a:pPr>
                      <a:r>
                        <a:rPr lang="en-GB" sz="1500" b="1" i="0" u="none" strike="noStrike" dirty="0">
                          <a:solidFill>
                            <a:schemeClr val="tx1"/>
                          </a:solidFill>
                          <a:latin typeface="Calibri"/>
                        </a:rPr>
                        <a:t>70</a:t>
                      </a:r>
                      <a:endParaRPr dirty="0"/>
                    </a:p>
                  </a:txBody>
                  <a:tcPr marL="7620" marR="7620" marT="7620" marB="0" anchor="b">
                    <a:solidFill>
                      <a:srgbClr val="FF7F0F"/>
                    </a:solidFill>
                  </a:tcPr>
                </a:tc>
                <a:tc>
                  <a:txBody>
                    <a:bodyPr/>
                    <a:lstStyle/>
                    <a:p>
                      <a:pPr algn="ctr">
                        <a:defRPr/>
                      </a:pPr>
                      <a:r>
                        <a:rPr lang="en-GB" sz="1500" b="1" i="0" u="none" strike="noStrike" dirty="0">
                          <a:solidFill>
                            <a:schemeClr val="tx1"/>
                          </a:solidFill>
                          <a:latin typeface="Calibri"/>
                        </a:rPr>
                        <a:t>22</a:t>
                      </a:r>
                      <a:endParaRPr dirty="0"/>
                    </a:p>
                  </a:txBody>
                  <a:tcPr marL="7620" marR="7620" marT="7620" marB="0" anchor="b">
                    <a:solidFill>
                      <a:srgbClr val="FF7F0F"/>
                    </a:solidFill>
                  </a:tcPr>
                </a:tc>
                <a:tc>
                  <a:txBody>
                    <a:bodyPr/>
                    <a:lstStyle/>
                    <a:p>
                      <a:pPr algn="ctr">
                        <a:defRPr/>
                      </a:pPr>
                      <a:r>
                        <a:rPr lang="en-GB" sz="1500" b="1" i="0" u="none" strike="noStrike">
                          <a:solidFill>
                            <a:schemeClr val="tx1"/>
                          </a:solidFill>
                          <a:latin typeface="Calibri"/>
                        </a:rPr>
                        <a:t>102</a:t>
                      </a:r>
                      <a:endParaRPr/>
                    </a:p>
                  </a:txBody>
                  <a:tcPr marL="7620" marR="7620" marT="7620" marB="0" anchor="b">
                    <a:solidFill>
                      <a:srgbClr val="FF7F0F"/>
                    </a:solidFill>
                  </a:tcPr>
                </a:tc>
                <a:tc>
                  <a:txBody>
                    <a:bodyPr/>
                    <a:lstStyle/>
                    <a:p>
                      <a:pPr algn="ctr">
                        <a:defRPr/>
                      </a:pPr>
                      <a:r>
                        <a:rPr lang="en-GB" sz="1500" b="1" i="0" u="none" strike="noStrike">
                          <a:solidFill>
                            <a:schemeClr val="tx1"/>
                          </a:solidFill>
                          <a:latin typeface="Calibri"/>
                        </a:rPr>
                        <a:t>0</a:t>
                      </a:r>
                      <a:endParaRPr/>
                    </a:p>
                  </a:txBody>
                  <a:tcPr marL="7620" marR="7620" marT="7620" marB="0" anchor="b">
                    <a:solidFill>
                      <a:srgbClr val="FF7F0F"/>
                    </a:solidFill>
                  </a:tcPr>
                </a:tc>
                <a:extLst>
                  <a:ext uri="{0D108BD9-81ED-4DB2-BD59-A6C34878D82A}">
                    <a16:rowId xmlns:a16="http://schemas.microsoft.com/office/drawing/2014/main" val="10002"/>
                  </a:ext>
                </a:extLst>
              </a:tr>
              <a:tr h="182880">
                <a:tc>
                  <a:txBody>
                    <a:bodyPr/>
                    <a:lstStyle/>
                    <a:p>
                      <a:pPr algn="l">
                        <a:defRPr/>
                      </a:pPr>
                      <a:r>
                        <a:rPr lang="en-GB" sz="1500" b="1" u="none" strike="noStrike">
                          <a:solidFill>
                            <a:schemeClr val="tx1"/>
                          </a:solidFill>
                        </a:rPr>
                        <a:t>RT03</a:t>
                      </a:r>
                      <a:endParaRPr lang="en-GB" sz="1500" b="1" i="0" u="none" strike="noStrike">
                        <a:solidFill>
                          <a:schemeClr val="tx1"/>
                        </a:solidFill>
                        <a:latin typeface="Calibri"/>
                      </a:endParaRPr>
                    </a:p>
                  </a:txBody>
                  <a:tcPr marL="7620" marR="7620" marT="7620" marB="0" anchor="b">
                    <a:solidFill>
                      <a:srgbClr val="2CA02B"/>
                    </a:solidFill>
                  </a:tcPr>
                </a:tc>
                <a:tc>
                  <a:txBody>
                    <a:bodyPr/>
                    <a:lstStyle/>
                    <a:p>
                      <a:pPr algn="ctr">
                        <a:defRPr/>
                      </a:pPr>
                      <a:r>
                        <a:rPr lang="en-GB" sz="1500" b="1" i="0" u="none" strike="noStrike">
                          <a:solidFill>
                            <a:schemeClr val="tx1"/>
                          </a:solidFill>
                          <a:latin typeface="Calibri"/>
                        </a:rPr>
                        <a:t>59</a:t>
                      </a:r>
                      <a:endParaRPr/>
                    </a:p>
                  </a:txBody>
                  <a:tcPr marL="7620" marR="7620" marT="7620" marB="0" anchor="b">
                    <a:solidFill>
                      <a:srgbClr val="2CA02B"/>
                    </a:solidFill>
                  </a:tcPr>
                </a:tc>
                <a:tc>
                  <a:txBody>
                    <a:bodyPr/>
                    <a:lstStyle/>
                    <a:p>
                      <a:pPr algn="ctr">
                        <a:defRPr/>
                      </a:pPr>
                      <a:r>
                        <a:rPr lang="en-GB" sz="1500" b="1" u="none" strike="noStrike" dirty="0">
                          <a:solidFill>
                            <a:schemeClr val="tx1"/>
                          </a:solidFill>
                        </a:rPr>
                        <a:t>0</a:t>
                      </a:r>
                      <a:endParaRPr lang="en-GB" sz="1500" b="1" i="0" u="none" strike="noStrike" dirty="0">
                        <a:solidFill>
                          <a:schemeClr val="tx1"/>
                        </a:solidFill>
                        <a:latin typeface="Calibri"/>
                      </a:endParaRPr>
                    </a:p>
                  </a:txBody>
                  <a:tcPr marL="7620" marR="7620" marT="7620" marB="0" anchor="b">
                    <a:solidFill>
                      <a:srgbClr val="2CA02B"/>
                    </a:solidFill>
                  </a:tcPr>
                </a:tc>
                <a:tc>
                  <a:txBody>
                    <a:bodyPr/>
                    <a:lstStyle/>
                    <a:p>
                      <a:pPr algn="ctr">
                        <a:defRPr/>
                      </a:pPr>
                      <a:r>
                        <a:rPr lang="en-GB" sz="1500" b="1" u="none" strike="noStrike">
                          <a:solidFill>
                            <a:schemeClr val="tx1"/>
                          </a:solidFill>
                        </a:rPr>
                        <a:t>149</a:t>
                      </a:r>
                      <a:endParaRPr lang="en-GB" sz="1500" b="1" i="0" u="none" strike="noStrike">
                        <a:solidFill>
                          <a:schemeClr val="tx1"/>
                        </a:solidFill>
                        <a:latin typeface="Calibri"/>
                      </a:endParaRPr>
                    </a:p>
                  </a:txBody>
                  <a:tcPr marL="7620" marR="7620" marT="7620" marB="0" anchor="b">
                    <a:solidFill>
                      <a:srgbClr val="2CA02B"/>
                    </a:solidFill>
                  </a:tcPr>
                </a:tc>
                <a:tc>
                  <a:txBody>
                    <a:bodyPr/>
                    <a:lstStyle/>
                    <a:p>
                      <a:pPr algn="ctr">
                        <a:defRPr/>
                      </a:pPr>
                      <a:r>
                        <a:rPr lang="en-GB" sz="1500" b="1" u="none" strike="noStrike">
                          <a:solidFill>
                            <a:schemeClr val="tx1"/>
                          </a:solidFill>
                        </a:rPr>
                        <a:t>30</a:t>
                      </a:r>
                      <a:endParaRPr lang="en-GB" sz="1500" b="1" i="0" u="none" strike="noStrike">
                        <a:solidFill>
                          <a:schemeClr val="tx1"/>
                        </a:solidFill>
                        <a:latin typeface="Calibri"/>
                      </a:endParaRPr>
                    </a:p>
                  </a:txBody>
                  <a:tcPr marL="7620" marR="7620" marT="7620" marB="0" anchor="b">
                    <a:solidFill>
                      <a:srgbClr val="2CA02B"/>
                    </a:solidFill>
                  </a:tcPr>
                </a:tc>
                <a:extLst>
                  <a:ext uri="{0D108BD9-81ED-4DB2-BD59-A6C34878D82A}">
                    <a16:rowId xmlns:a16="http://schemas.microsoft.com/office/drawing/2014/main" val="10003"/>
                  </a:ext>
                </a:extLst>
              </a:tr>
              <a:tr h="182880">
                <a:tc>
                  <a:txBody>
                    <a:bodyPr/>
                    <a:lstStyle/>
                    <a:p>
                      <a:pPr algn="l">
                        <a:defRPr/>
                      </a:pPr>
                      <a:r>
                        <a:rPr lang="en-GB" sz="1500" b="1" u="none" strike="noStrike">
                          <a:solidFill>
                            <a:srgbClr val="000000"/>
                          </a:solidFill>
                        </a:rPr>
                        <a:t>RT04</a:t>
                      </a:r>
                      <a:endParaRPr lang="en-GB" sz="1500" b="1" i="0" u="none" strike="noStrike">
                        <a:solidFill>
                          <a:srgbClr val="000000"/>
                        </a:solidFill>
                        <a:latin typeface="Calibri"/>
                      </a:endParaRPr>
                    </a:p>
                  </a:txBody>
                  <a:tcPr marL="7620" marR="7620" marT="7620" marB="0" anchor="b">
                    <a:solidFill>
                      <a:srgbClr val="D62627"/>
                    </a:solidFill>
                  </a:tcPr>
                </a:tc>
                <a:tc>
                  <a:txBody>
                    <a:bodyPr/>
                    <a:lstStyle/>
                    <a:p>
                      <a:pPr algn="ctr">
                        <a:defRPr/>
                      </a:pPr>
                      <a:r>
                        <a:rPr lang="en-GB" sz="1500" b="1" i="0" u="none" strike="noStrike">
                          <a:solidFill>
                            <a:srgbClr val="000000"/>
                          </a:solidFill>
                          <a:latin typeface="Calibri"/>
                        </a:rPr>
                        <a:t>27</a:t>
                      </a:r>
                      <a:endParaRPr/>
                    </a:p>
                  </a:txBody>
                  <a:tcPr marL="7620" marR="7620" marT="7620" marB="0" anchor="b">
                    <a:solidFill>
                      <a:srgbClr val="D62627"/>
                    </a:solidFill>
                  </a:tcPr>
                </a:tc>
                <a:tc>
                  <a:txBody>
                    <a:bodyPr/>
                    <a:lstStyle/>
                    <a:p>
                      <a:pPr algn="ctr">
                        <a:defRPr/>
                      </a:pPr>
                      <a:r>
                        <a:rPr lang="en-GB" sz="1500" b="1" i="0" u="none" strike="noStrike" dirty="0">
                          <a:solidFill>
                            <a:schemeClr val="tx1"/>
                          </a:solidFill>
                          <a:latin typeface="Calibri"/>
                        </a:rPr>
                        <a:t>26</a:t>
                      </a:r>
                      <a:endParaRPr dirty="0"/>
                    </a:p>
                  </a:txBody>
                  <a:tcPr marL="7620" marR="7620" marT="7620" marB="0" anchor="b">
                    <a:solidFill>
                      <a:srgbClr val="D62627"/>
                    </a:solidFill>
                  </a:tcPr>
                </a:tc>
                <a:tc>
                  <a:txBody>
                    <a:bodyPr/>
                    <a:lstStyle/>
                    <a:p>
                      <a:pPr algn="ctr">
                        <a:defRPr/>
                      </a:pPr>
                      <a:r>
                        <a:rPr lang="en-GB" sz="1500" b="1" u="none" strike="noStrike">
                          <a:solidFill>
                            <a:srgbClr val="000000"/>
                          </a:solidFill>
                        </a:rPr>
                        <a:t>63</a:t>
                      </a:r>
                      <a:endParaRPr lang="en-GB" sz="1500" b="1" i="0" u="none" strike="noStrike">
                        <a:solidFill>
                          <a:srgbClr val="000000"/>
                        </a:solidFill>
                        <a:latin typeface="Calibri"/>
                      </a:endParaRPr>
                    </a:p>
                  </a:txBody>
                  <a:tcPr marL="7620" marR="7620" marT="7620" marB="0" anchor="b">
                    <a:solidFill>
                      <a:srgbClr val="D62627"/>
                    </a:solidFill>
                  </a:tcPr>
                </a:tc>
                <a:tc>
                  <a:txBody>
                    <a:bodyPr/>
                    <a:lstStyle/>
                    <a:p>
                      <a:pPr algn="ctr">
                        <a:defRPr/>
                      </a:pPr>
                      <a:r>
                        <a:rPr lang="en-GB" sz="1500" b="1" i="0" u="none" strike="noStrike">
                          <a:solidFill>
                            <a:schemeClr val="tx1"/>
                          </a:solidFill>
                          <a:latin typeface="Calibri"/>
                        </a:rPr>
                        <a:t>24</a:t>
                      </a:r>
                      <a:endParaRPr/>
                    </a:p>
                  </a:txBody>
                  <a:tcPr marL="7620" marR="7620" marT="7620" marB="0" anchor="b">
                    <a:solidFill>
                      <a:srgbClr val="D62627"/>
                    </a:solidFill>
                  </a:tcPr>
                </a:tc>
                <a:extLst>
                  <a:ext uri="{0D108BD9-81ED-4DB2-BD59-A6C34878D82A}">
                    <a16:rowId xmlns:a16="http://schemas.microsoft.com/office/drawing/2014/main" val="10004"/>
                  </a:ext>
                </a:extLst>
              </a:tr>
              <a:tr h="182880">
                <a:tc>
                  <a:txBody>
                    <a:bodyPr/>
                    <a:lstStyle/>
                    <a:p>
                      <a:pPr algn="l">
                        <a:defRPr/>
                      </a:pPr>
                      <a:r>
                        <a:rPr lang="en-GB" sz="1500" b="1" u="none" strike="noStrike">
                          <a:solidFill>
                            <a:schemeClr val="bg1"/>
                          </a:solidFill>
                        </a:rPr>
                        <a:t>RT05</a:t>
                      </a:r>
                      <a:endParaRPr lang="en-GB" sz="1500" b="1" i="0" u="none" strike="noStrike">
                        <a:solidFill>
                          <a:schemeClr val="bg1"/>
                        </a:solidFill>
                        <a:latin typeface="Calibri"/>
                      </a:endParaRPr>
                    </a:p>
                  </a:txBody>
                  <a:tcPr marL="7620" marR="7620" marT="7620" marB="0" anchor="b">
                    <a:solidFill>
                      <a:srgbClr val="9467BD"/>
                    </a:solidFill>
                  </a:tcPr>
                </a:tc>
                <a:tc>
                  <a:txBody>
                    <a:bodyPr/>
                    <a:lstStyle/>
                    <a:p>
                      <a:pPr algn="ctr">
                        <a:defRPr/>
                      </a:pPr>
                      <a:r>
                        <a:rPr lang="en-GB" sz="1500" b="1" u="none" strike="noStrike">
                          <a:solidFill>
                            <a:schemeClr val="bg1"/>
                          </a:solidFill>
                        </a:rPr>
                        <a:t>35</a:t>
                      </a:r>
                      <a:endParaRPr lang="en-GB" sz="1500" b="1" i="0" u="none" strike="noStrike">
                        <a:solidFill>
                          <a:schemeClr val="bg1"/>
                        </a:solidFill>
                        <a:latin typeface="Calibri"/>
                      </a:endParaRPr>
                    </a:p>
                  </a:txBody>
                  <a:tcPr marL="7620" marR="7620" marT="7620" marB="0" anchor="b">
                    <a:solidFill>
                      <a:srgbClr val="9467BD"/>
                    </a:solidFill>
                  </a:tcPr>
                </a:tc>
                <a:tc>
                  <a:txBody>
                    <a:bodyPr/>
                    <a:lstStyle/>
                    <a:p>
                      <a:pPr algn="ctr">
                        <a:defRPr/>
                      </a:pPr>
                      <a:r>
                        <a:rPr lang="en-GB" sz="1500" b="1" i="0" u="none" strike="noStrike">
                          <a:solidFill>
                            <a:schemeClr val="bg1"/>
                          </a:solidFill>
                          <a:latin typeface="Calibri"/>
                        </a:rPr>
                        <a:t>24</a:t>
                      </a:r>
                      <a:endParaRPr/>
                    </a:p>
                  </a:txBody>
                  <a:tcPr marL="7620" marR="7620" marT="7620" marB="0" anchor="b">
                    <a:solidFill>
                      <a:srgbClr val="9467BD"/>
                    </a:solidFill>
                  </a:tcPr>
                </a:tc>
                <a:tc>
                  <a:txBody>
                    <a:bodyPr/>
                    <a:lstStyle/>
                    <a:p>
                      <a:pPr algn="ctr">
                        <a:defRPr/>
                      </a:pPr>
                      <a:r>
                        <a:rPr lang="en-GB" sz="1500" b="1" u="none" strike="noStrike" dirty="0">
                          <a:solidFill>
                            <a:schemeClr val="bg1"/>
                          </a:solidFill>
                        </a:rPr>
                        <a:t>126</a:t>
                      </a:r>
                      <a:endParaRPr lang="en-GB" sz="1500" b="1" i="0" u="none" strike="noStrike" dirty="0">
                        <a:solidFill>
                          <a:schemeClr val="bg1"/>
                        </a:solidFill>
                        <a:latin typeface="Calibri"/>
                      </a:endParaRPr>
                    </a:p>
                  </a:txBody>
                  <a:tcPr marL="7620" marR="7620" marT="7620" marB="0" anchor="b">
                    <a:solidFill>
                      <a:srgbClr val="9467BD"/>
                    </a:solidFill>
                  </a:tcPr>
                </a:tc>
                <a:tc>
                  <a:txBody>
                    <a:bodyPr/>
                    <a:lstStyle/>
                    <a:p>
                      <a:pPr algn="ctr">
                        <a:defRPr/>
                      </a:pPr>
                      <a:r>
                        <a:rPr lang="en-GB" sz="1500" b="1" u="none" strike="noStrike">
                          <a:solidFill>
                            <a:schemeClr val="bg1"/>
                          </a:solidFill>
                        </a:rPr>
                        <a:t>19</a:t>
                      </a:r>
                      <a:endParaRPr lang="en-GB" sz="1500" b="1" i="0" u="none" strike="noStrike">
                        <a:solidFill>
                          <a:schemeClr val="bg1"/>
                        </a:solidFill>
                        <a:latin typeface="Calibri"/>
                      </a:endParaRPr>
                    </a:p>
                  </a:txBody>
                  <a:tcPr marL="7620" marR="7620" marT="7620" marB="0" anchor="b">
                    <a:solidFill>
                      <a:srgbClr val="9467BD"/>
                    </a:solidFill>
                  </a:tcPr>
                </a:tc>
                <a:extLst>
                  <a:ext uri="{0D108BD9-81ED-4DB2-BD59-A6C34878D82A}">
                    <a16:rowId xmlns:a16="http://schemas.microsoft.com/office/drawing/2014/main" val="10005"/>
                  </a:ext>
                </a:extLst>
              </a:tr>
              <a:tr h="182880">
                <a:tc>
                  <a:txBody>
                    <a:bodyPr/>
                    <a:lstStyle/>
                    <a:p>
                      <a:pPr algn="l">
                        <a:defRPr/>
                      </a:pPr>
                      <a:r>
                        <a:rPr lang="en-GB" sz="1500" b="1" u="none" strike="noStrike">
                          <a:solidFill>
                            <a:schemeClr val="bg1"/>
                          </a:solidFill>
                        </a:rPr>
                        <a:t>RT06</a:t>
                      </a:r>
                      <a:endParaRPr lang="en-GB" sz="1500" b="1" i="0" u="none" strike="noStrike">
                        <a:solidFill>
                          <a:schemeClr val="bg1"/>
                        </a:solidFill>
                        <a:latin typeface="Calibri"/>
                      </a:endParaRPr>
                    </a:p>
                  </a:txBody>
                  <a:tcPr marL="7620" marR="7620" marT="7620" marB="0" anchor="b">
                    <a:solidFill>
                      <a:srgbClr val="8C564B"/>
                    </a:solidFill>
                  </a:tcPr>
                </a:tc>
                <a:tc>
                  <a:txBody>
                    <a:bodyPr/>
                    <a:lstStyle/>
                    <a:p>
                      <a:pPr algn="ctr">
                        <a:defRPr/>
                      </a:pPr>
                      <a:r>
                        <a:rPr lang="en-GB" sz="1500" b="1" i="0" u="none" strike="noStrike">
                          <a:solidFill>
                            <a:schemeClr val="bg1"/>
                          </a:solidFill>
                          <a:latin typeface="Calibri"/>
                        </a:rPr>
                        <a:t>22</a:t>
                      </a:r>
                      <a:endParaRPr/>
                    </a:p>
                  </a:txBody>
                  <a:tcPr marL="7620" marR="7620" marT="7620" marB="0" anchor="b">
                    <a:solidFill>
                      <a:srgbClr val="8C564B"/>
                    </a:solidFill>
                  </a:tcPr>
                </a:tc>
                <a:tc>
                  <a:txBody>
                    <a:bodyPr/>
                    <a:lstStyle/>
                    <a:p>
                      <a:pPr algn="ctr">
                        <a:defRPr/>
                      </a:pPr>
                      <a:r>
                        <a:rPr lang="en-GB" sz="1500" b="1" i="0" u="none" strike="noStrike">
                          <a:solidFill>
                            <a:schemeClr val="bg1"/>
                          </a:solidFill>
                          <a:latin typeface="Calibri"/>
                        </a:rPr>
                        <a:t>0</a:t>
                      </a:r>
                      <a:endParaRPr/>
                    </a:p>
                  </a:txBody>
                  <a:tcPr marL="7620" marR="7620" marT="7620" marB="0" anchor="b">
                    <a:solidFill>
                      <a:srgbClr val="8C564B"/>
                    </a:solidFill>
                  </a:tcPr>
                </a:tc>
                <a:tc>
                  <a:txBody>
                    <a:bodyPr/>
                    <a:lstStyle/>
                    <a:p>
                      <a:pPr algn="ctr">
                        <a:defRPr/>
                      </a:pPr>
                      <a:r>
                        <a:rPr lang="en-GB" sz="1500" b="1" u="none" strike="noStrike" dirty="0">
                          <a:solidFill>
                            <a:schemeClr val="bg1"/>
                          </a:solidFill>
                        </a:rPr>
                        <a:t>0</a:t>
                      </a:r>
                      <a:endParaRPr lang="en-GB" sz="1500" b="1" i="0" u="none" strike="noStrike" dirty="0">
                        <a:solidFill>
                          <a:schemeClr val="bg1"/>
                        </a:solidFill>
                        <a:latin typeface="Calibri"/>
                      </a:endParaRPr>
                    </a:p>
                  </a:txBody>
                  <a:tcPr marL="7620" marR="7620" marT="7620" marB="0" anchor="b">
                    <a:solidFill>
                      <a:srgbClr val="8C564B"/>
                    </a:solidFill>
                  </a:tcPr>
                </a:tc>
                <a:tc>
                  <a:txBody>
                    <a:bodyPr/>
                    <a:lstStyle/>
                    <a:p>
                      <a:pPr algn="ctr">
                        <a:defRPr/>
                      </a:pPr>
                      <a:r>
                        <a:rPr lang="en-GB" sz="1500" b="1" i="0" u="none" strike="noStrike">
                          <a:solidFill>
                            <a:schemeClr val="bg1"/>
                          </a:solidFill>
                          <a:latin typeface="Calibri"/>
                        </a:rPr>
                        <a:t>88</a:t>
                      </a:r>
                      <a:endParaRPr/>
                    </a:p>
                  </a:txBody>
                  <a:tcPr marL="7620" marR="7620" marT="7620" marB="0" anchor="b">
                    <a:solidFill>
                      <a:srgbClr val="8C564B"/>
                    </a:solidFill>
                  </a:tcPr>
                </a:tc>
                <a:extLst>
                  <a:ext uri="{0D108BD9-81ED-4DB2-BD59-A6C34878D82A}">
                    <a16:rowId xmlns:a16="http://schemas.microsoft.com/office/drawing/2014/main" val="10006"/>
                  </a:ext>
                </a:extLst>
              </a:tr>
              <a:tr h="182880">
                <a:tc>
                  <a:txBody>
                    <a:bodyPr/>
                    <a:lstStyle/>
                    <a:p>
                      <a:pPr algn="l">
                        <a:defRPr/>
                      </a:pPr>
                      <a:r>
                        <a:rPr lang="en-GB" sz="1500" b="1" u="none" strike="noStrike">
                          <a:solidFill>
                            <a:schemeClr val="tx1"/>
                          </a:solidFill>
                        </a:rPr>
                        <a:t>RT07</a:t>
                      </a:r>
                      <a:endParaRPr lang="en-GB" sz="1500" b="1" i="0" u="none" strike="noStrike">
                        <a:solidFill>
                          <a:schemeClr val="tx1"/>
                        </a:solidFill>
                        <a:latin typeface="Calibri"/>
                      </a:endParaRPr>
                    </a:p>
                  </a:txBody>
                  <a:tcPr marL="7620" marR="7620" marT="7620" marB="0" anchor="b">
                    <a:solidFill>
                      <a:srgbClr val="E377C2"/>
                    </a:solidFill>
                  </a:tcPr>
                </a:tc>
                <a:tc>
                  <a:txBody>
                    <a:bodyPr/>
                    <a:lstStyle/>
                    <a:p>
                      <a:pPr algn="ctr">
                        <a:defRPr/>
                      </a:pPr>
                      <a:r>
                        <a:rPr lang="en-GB" sz="1500" b="1" i="0" u="none" strike="noStrike">
                          <a:solidFill>
                            <a:schemeClr val="tx1"/>
                          </a:solidFill>
                          <a:latin typeface="Calibri"/>
                        </a:rPr>
                        <a:t>62</a:t>
                      </a:r>
                      <a:endParaRPr/>
                    </a:p>
                  </a:txBody>
                  <a:tcPr marL="7620" marR="7620" marT="7620" marB="0" anchor="b">
                    <a:solidFill>
                      <a:srgbClr val="E377C2"/>
                    </a:solidFill>
                  </a:tcPr>
                </a:tc>
                <a:tc>
                  <a:txBody>
                    <a:bodyPr/>
                    <a:lstStyle/>
                    <a:p>
                      <a:pPr algn="ctr">
                        <a:defRPr/>
                      </a:pPr>
                      <a:r>
                        <a:rPr lang="en-GB" sz="1500" b="1" i="0" u="none" strike="noStrike">
                          <a:solidFill>
                            <a:schemeClr val="tx1"/>
                          </a:solidFill>
                          <a:latin typeface="Calibri"/>
                        </a:rPr>
                        <a:t>26</a:t>
                      </a:r>
                      <a:endParaRPr/>
                    </a:p>
                  </a:txBody>
                  <a:tcPr marL="7620" marR="7620" marT="7620" marB="0" anchor="b">
                    <a:solidFill>
                      <a:srgbClr val="E377C2"/>
                    </a:solidFill>
                  </a:tcPr>
                </a:tc>
                <a:tc>
                  <a:txBody>
                    <a:bodyPr/>
                    <a:lstStyle/>
                    <a:p>
                      <a:pPr algn="ctr">
                        <a:defRPr/>
                      </a:pPr>
                      <a:r>
                        <a:rPr lang="en-GB" sz="1500" b="1" u="none" strike="noStrike" dirty="0">
                          <a:solidFill>
                            <a:schemeClr val="tx1"/>
                          </a:solidFill>
                        </a:rPr>
                        <a:t>100</a:t>
                      </a:r>
                      <a:endParaRPr lang="en-GB" sz="1500" b="1" i="0" u="none" strike="noStrike" dirty="0">
                        <a:solidFill>
                          <a:schemeClr val="tx1"/>
                        </a:solidFill>
                        <a:latin typeface="Calibri"/>
                      </a:endParaRPr>
                    </a:p>
                  </a:txBody>
                  <a:tcPr marL="7620" marR="7620" marT="7620" marB="0" anchor="b">
                    <a:solidFill>
                      <a:srgbClr val="E377C2"/>
                    </a:solidFill>
                  </a:tcPr>
                </a:tc>
                <a:tc>
                  <a:txBody>
                    <a:bodyPr/>
                    <a:lstStyle/>
                    <a:p>
                      <a:pPr algn="ctr">
                        <a:defRPr/>
                      </a:pPr>
                      <a:r>
                        <a:rPr lang="en-GB" sz="1500" b="1" u="none" strike="noStrike" dirty="0">
                          <a:solidFill>
                            <a:schemeClr val="tx1"/>
                          </a:solidFill>
                        </a:rPr>
                        <a:t>11</a:t>
                      </a:r>
                      <a:endParaRPr lang="en-GB" sz="1500" b="1" i="0" u="none" strike="noStrike" dirty="0">
                        <a:solidFill>
                          <a:schemeClr val="tx1"/>
                        </a:solidFill>
                        <a:latin typeface="Calibri"/>
                      </a:endParaRPr>
                    </a:p>
                  </a:txBody>
                  <a:tcPr marL="7620" marR="7620" marT="7620" marB="0" anchor="b">
                    <a:solidFill>
                      <a:srgbClr val="E377C2"/>
                    </a:solidFill>
                  </a:tcPr>
                </a:tc>
                <a:extLst>
                  <a:ext uri="{0D108BD9-81ED-4DB2-BD59-A6C34878D82A}">
                    <a16:rowId xmlns:a16="http://schemas.microsoft.com/office/drawing/2014/main" val="10007"/>
                  </a:ext>
                </a:extLst>
              </a:tr>
              <a:tr h="182880">
                <a:tc>
                  <a:txBody>
                    <a:bodyPr/>
                    <a:lstStyle/>
                    <a:p>
                      <a:pPr algn="l">
                        <a:defRPr/>
                      </a:pPr>
                      <a:r>
                        <a:rPr lang="en-GB" sz="1500" b="1" u="none" strike="noStrike">
                          <a:solidFill>
                            <a:schemeClr val="bg1"/>
                          </a:solidFill>
                        </a:rPr>
                        <a:t>RT08</a:t>
                      </a:r>
                      <a:endParaRPr lang="en-GB" sz="1500" b="1" i="0" u="none" strike="noStrike">
                        <a:solidFill>
                          <a:schemeClr val="bg1"/>
                        </a:solidFill>
                        <a:latin typeface="Calibri"/>
                      </a:endParaRPr>
                    </a:p>
                  </a:txBody>
                  <a:tcPr marL="7620" marR="7620" marT="7620" marB="0" anchor="b">
                    <a:solidFill>
                      <a:srgbClr val="7F7F7F"/>
                    </a:solidFill>
                  </a:tcPr>
                </a:tc>
                <a:tc>
                  <a:txBody>
                    <a:bodyPr/>
                    <a:lstStyle/>
                    <a:p>
                      <a:pPr algn="ctr">
                        <a:defRPr/>
                      </a:pPr>
                      <a:r>
                        <a:rPr lang="en-GB" sz="1500" b="1" i="0" u="none" strike="noStrike">
                          <a:solidFill>
                            <a:schemeClr val="bg1"/>
                          </a:solidFill>
                          <a:latin typeface="Calibri"/>
                        </a:rPr>
                        <a:t>38</a:t>
                      </a:r>
                      <a:endParaRPr/>
                    </a:p>
                  </a:txBody>
                  <a:tcPr marL="7620" marR="7620" marT="7620" marB="0" anchor="b">
                    <a:solidFill>
                      <a:srgbClr val="7F7F7F"/>
                    </a:solidFill>
                  </a:tcPr>
                </a:tc>
                <a:tc>
                  <a:txBody>
                    <a:bodyPr/>
                    <a:lstStyle/>
                    <a:p>
                      <a:pPr algn="ctr">
                        <a:defRPr/>
                      </a:pPr>
                      <a:r>
                        <a:rPr lang="en-GB" sz="1500" b="1" i="0" u="none" strike="noStrike">
                          <a:solidFill>
                            <a:schemeClr val="bg1"/>
                          </a:solidFill>
                          <a:latin typeface="Calibri"/>
                        </a:rPr>
                        <a:t>25</a:t>
                      </a:r>
                      <a:endParaRPr/>
                    </a:p>
                  </a:txBody>
                  <a:tcPr marL="7620" marR="7620" marT="7620" marB="0" anchor="b">
                    <a:solidFill>
                      <a:srgbClr val="7F7F7F"/>
                    </a:solidFill>
                  </a:tcPr>
                </a:tc>
                <a:tc>
                  <a:txBody>
                    <a:bodyPr/>
                    <a:lstStyle/>
                    <a:p>
                      <a:pPr algn="ctr">
                        <a:defRPr/>
                      </a:pPr>
                      <a:r>
                        <a:rPr lang="en-GB" sz="1500" b="1" i="0" u="none" strike="noStrike">
                          <a:solidFill>
                            <a:schemeClr val="bg1"/>
                          </a:solidFill>
                          <a:latin typeface="Calibri"/>
                        </a:rPr>
                        <a:t>86</a:t>
                      </a:r>
                      <a:endParaRPr/>
                    </a:p>
                  </a:txBody>
                  <a:tcPr marL="7620" marR="7620" marT="7620" marB="0" anchor="b">
                    <a:solidFill>
                      <a:srgbClr val="7F7F7F"/>
                    </a:solidFill>
                  </a:tcPr>
                </a:tc>
                <a:tc>
                  <a:txBody>
                    <a:bodyPr/>
                    <a:lstStyle/>
                    <a:p>
                      <a:pPr algn="ctr">
                        <a:defRPr/>
                      </a:pPr>
                      <a:r>
                        <a:rPr lang="en-GB" sz="1500" b="1" u="none" strike="noStrike" dirty="0">
                          <a:solidFill>
                            <a:schemeClr val="bg1"/>
                          </a:solidFill>
                        </a:rPr>
                        <a:t>16</a:t>
                      </a:r>
                      <a:endParaRPr lang="en-GB" sz="1500" b="1" i="0" u="none" strike="noStrike" dirty="0">
                        <a:solidFill>
                          <a:schemeClr val="bg1"/>
                        </a:solidFill>
                        <a:latin typeface="Calibri"/>
                      </a:endParaRPr>
                    </a:p>
                  </a:txBody>
                  <a:tcPr marL="7620" marR="7620" marT="7620" marB="0" anchor="b">
                    <a:solidFill>
                      <a:srgbClr val="7F7F7F"/>
                    </a:solidFill>
                  </a:tcPr>
                </a:tc>
                <a:extLst>
                  <a:ext uri="{0D108BD9-81ED-4DB2-BD59-A6C34878D82A}">
                    <a16:rowId xmlns:a16="http://schemas.microsoft.com/office/drawing/2014/main" val="10008"/>
                  </a:ext>
                </a:extLst>
              </a:tr>
              <a:tr h="182880">
                <a:tc>
                  <a:txBody>
                    <a:bodyPr/>
                    <a:lstStyle/>
                    <a:p>
                      <a:pPr algn="l">
                        <a:defRPr/>
                      </a:pPr>
                      <a:r>
                        <a:rPr lang="en-GB" sz="1500" b="1" u="none" strike="noStrike">
                          <a:solidFill>
                            <a:schemeClr val="tx1"/>
                          </a:solidFill>
                        </a:rPr>
                        <a:t>RT09</a:t>
                      </a:r>
                      <a:endParaRPr lang="en-GB" sz="1500" b="1" i="0" u="none" strike="noStrike">
                        <a:solidFill>
                          <a:schemeClr val="tx1"/>
                        </a:solidFill>
                        <a:latin typeface="Calibri"/>
                      </a:endParaRPr>
                    </a:p>
                  </a:txBody>
                  <a:tcPr marL="7620" marR="7620" marT="7620" marB="0" anchor="b">
                    <a:solidFill>
                      <a:srgbClr val="BCBD21"/>
                    </a:solidFill>
                  </a:tcPr>
                </a:tc>
                <a:tc>
                  <a:txBody>
                    <a:bodyPr/>
                    <a:lstStyle/>
                    <a:p>
                      <a:pPr algn="ctr">
                        <a:defRPr/>
                      </a:pPr>
                      <a:r>
                        <a:rPr lang="en-GB" sz="1500" b="1" u="none" strike="noStrike">
                          <a:solidFill>
                            <a:schemeClr val="tx1"/>
                          </a:solidFill>
                        </a:rPr>
                        <a:t>30</a:t>
                      </a:r>
                      <a:endParaRPr lang="en-GB" sz="1500" b="1" i="0" u="none" strike="noStrike">
                        <a:solidFill>
                          <a:schemeClr val="tx1"/>
                        </a:solidFill>
                        <a:latin typeface="Calibri"/>
                      </a:endParaRPr>
                    </a:p>
                  </a:txBody>
                  <a:tcPr marL="7620" marR="7620" marT="7620" marB="0" anchor="b">
                    <a:solidFill>
                      <a:srgbClr val="BCBD21"/>
                    </a:solidFill>
                  </a:tcPr>
                </a:tc>
                <a:tc>
                  <a:txBody>
                    <a:bodyPr/>
                    <a:lstStyle/>
                    <a:p>
                      <a:pPr algn="ctr">
                        <a:defRPr/>
                      </a:pPr>
                      <a:r>
                        <a:rPr lang="en-GB" sz="1500" b="1" i="0" u="none" strike="noStrike">
                          <a:solidFill>
                            <a:schemeClr val="tx1"/>
                          </a:solidFill>
                          <a:latin typeface="Calibri"/>
                        </a:rPr>
                        <a:t>29</a:t>
                      </a:r>
                      <a:endParaRPr/>
                    </a:p>
                  </a:txBody>
                  <a:tcPr marL="7620" marR="7620" marT="7620" marB="0" anchor="b">
                    <a:solidFill>
                      <a:srgbClr val="BCBD21"/>
                    </a:solidFill>
                  </a:tcPr>
                </a:tc>
                <a:tc>
                  <a:txBody>
                    <a:bodyPr/>
                    <a:lstStyle/>
                    <a:p>
                      <a:pPr algn="ctr">
                        <a:defRPr/>
                      </a:pPr>
                      <a:r>
                        <a:rPr lang="en-GB" sz="1500" b="1" i="0" u="none" strike="noStrike">
                          <a:solidFill>
                            <a:schemeClr val="tx1"/>
                          </a:solidFill>
                          <a:latin typeface="Calibri"/>
                        </a:rPr>
                        <a:t>81</a:t>
                      </a:r>
                      <a:endParaRPr/>
                    </a:p>
                  </a:txBody>
                  <a:tcPr marL="7620" marR="7620" marT="7620" marB="0" anchor="b">
                    <a:solidFill>
                      <a:srgbClr val="BCBD21"/>
                    </a:solidFill>
                  </a:tcPr>
                </a:tc>
                <a:tc>
                  <a:txBody>
                    <a:bodyPr/>
                    <a:lstStyle/>
                    <a:p>
                      <a:pPr algn="ctr">
                        <a:defRPr/>
                      </a:pPr>
                      <a:r>
                        <a:rPr lang="en-GB" sz="1500" b="1" u="none" strike="noStrike" dirty="0">
                          <a:solidFill>
                            <a:schemeClr val="tx1"/>
                          </a:solidFill>
                        </a:rPr>
                        <a:t>0</a:t>
                      </a:r>
                      <a:endParaRPr lang="en-GB" sz="1500" b="1" i="0" u="none" strike="noStrike" dirty="0">
                        <a:solidFill>
                          <a:schemeClr val="tx1"/>
                        </a:solidFill>
                        <a:latin typeface="Calibri"/>
                      </a:endParaRPr>
                    </a:p>
                  </a:txBody>
                  <a:tcPr marL="7620" marR="7620" marT="7620" marB="0" anchor="b">
                    <a:solidFill>
                      <a:srgbClr val="BCBD21"/>
                    </a:solidFill>
                  </a:tcPr>
                </a:tc>
                <a:extLst>
                  <a:ext uri="{0D108BD9-81ED-4DB2-BD59-A6C34878D82A}">
                    <a16:rowId xmlns:a16="http://schemas.microsoft.com/office/drawing/2014/main" val="10009"/>
                  </a:ext>
                </a:extLst>
              </a:tr>
            </a:tbl>
          </a:graphicData>
        </a:graphic>
      </p:graphicFrame>
      <p:graphicFrame>
        <p:nvGraphicFramePr>
          <p:cNvPr id="1702387535" name="Tableau 2"/>
          <p:cNvGraphicFramePr>
            <a:graphicFrameLocks noGrp="1"/>
          </p:cNvGraphicFramePr>
          <p:nvPr>
            <p:extLst>
              <p:ext uri="{D42A27DB-BD31-4B8C-83A1-F6EECF244321}">
                <p14:modId xmlns:p14="http://schemas.microsoft.com/office/powerpoint/2010/main" val="3869152913"/>
              </p:ext>
            </p:extLst>
          </p:nvPr>
        </p:nvGraphicFramePr>
        <p:xfrm>
          <a:off x="6324601" y="3959597"/>
          <a:ext cx="4940300" cy="2362200"/>
        </p:xfrm>
        <a:graphic>
          <a:graphicData uri="http://schemas.openxmlformats.org/drawingml/2006/table">
            <a:tbl>
              <a:tblPr>
                <a:tableStyleId>{9D7B26C5-4107-4FEC-AEDC-1716B250A1EF}</a:tableStyleId>
              </a:tblPr>
              <a:tblGrid>
                <a:gridCol w="749300">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gridCol w="1104900">
                  <a:extLst>
                    <a:ext uri="{9D8B030D-6E8A-4147-A177-3AD203B41FA5}">
                      <a16:colId xmlns:a16="http://schemas.microsoft.com/office/drawing/2014/main" val="20003"/>
                    </a:ext>
                  </a:extLst>
                </a:gridCol>
                <a:gridCol w="1041400">
                  <a:extLst>
                    <a:ext uri="{9D8B030D-6E8A-4147-A177-3AD203B41FA5}">
                      <a16:colId xmlns:a16="http://schemas.microsoft.com/office/drawing/2014/main" val="20004"/>
                    </a:ext>
                  </a:extLst>
                </a:gridCol>
              </a:tblGrid>
              <a:tr h="182880">
                <a:tc>
                  <a:txBody>
                    <a:bodyPr/>
                    <a:lstStyle/>
                    <a:p>
                      <a:pPr algn="l">
                        <a:defRPr/>
                      </a:pPr>
                      <a:r>
                        <a:rPr lang="en-GB" sz="1500" b="1" u="none" strike="noStrike">
                          <a:solidFill>
                            <a:srgbClr val="FFFFFF"/>
                          </a:solidFill>
                        </a:rPr>
                        <a:t>RT</a:t>
                      </a:r>
                      <a:endParaRPr lang="en-GB" sz="1500" b="1" i="0" u="none" strike="noStrike">
                        <a:solidFill>
                          <a:srgbClr val="FFFFFF"/>
                        </a:solidFill>
                        <a:latin typeface="Calibri"/>
                      </a:endParaRPr>
                    </a:p>
                  </a:txBody>
                  <a:tcPr marL="7620" marR="7620" marT="7620" marB="0" anchor="b"/>
                </a:tc>
                <a:tc>
                  <a:txBody>
                    <a:bodyPr/>
                    <a:lstStyle/>
                    <a:p>
                      <a:pPr algn="ctr">
                        <a:defRPr/>
                      </a:pPr>
                      <a:r>
                        <a:rPr lang="en-GB" sz="1500" b="1" u="none" strike="noStrike" dirty="0">
                          <a:solidFill>
                            <a:schemeClr val="tx1"/>
                          </a:solidFill>
                        </a:rPr>
                        <a:t>AUG</a:t>
                      </a:r>
                      <a:endParaRPr lang="en-GB" sz="1500" b="1" i="0" u="none" strike="noStrike" dirty="0">
                        <a:solidFill>
                          <a:schemeClr val="tx1"/>
                        </a:solidFill>
                        <a:latin typeface="Calibri"/>
                      </a:endParaRPr>
                    </a:p>
                  </a:txBody>
                  <a:tcPr marL="7620" marR="7620" marT="7620" marB="0" anchor="b"/>
                </a:tc>
                <a:tc>
                  <a:txBody>
                    <a:bodyPr/>
                    <a:lstStyle/>
                    <a:p>
                      <a:pPr algn="ctr">
                        <a:defRPr/>
                      </a:pPr>
                      <a:r>
                        <a:rPr lang="en-GB" sz="1500" b="1" u="none" strike="noStrike">
                          <a:solidFill>
                            <a:schemeClr val="tx1"/>
                          </a:solidFill>
                        </a:rPr>
                        <a:t>MAST-U</a:t>
                      </a:r>
                      <a:endParaRPr lang="en-GB" sz="1500" b="1" i="0" u="none" strike="noStrike">
                        <a:solidFill>
                          <a:schemeClr val="tx1"/>
                        </a:solidFill>
                        <a:latin typeface="Calibri"/>
                      </a:endParaRPr>
                    </a:p>
                  </a:txBody>
                  <a:tcPr marL="7620" marR="7620" marT="7620" marB="0" anchor="b"/>
                </a:tc>
                <a:tc>
                  <a:txBody>
                    <a:bodyPr/>
                    <a:lstStyle/>
                    <a:p>
                      <a:pPr algn="ctr">
                        <a:defRPr/>
                      </a:pPr>
                      <a:r>
                        <a:rPr lang="en-GB" sz="1500" b="1" u="none" strike="noStrike">
                          <a:solidFill>
                            <a:schemeClr val="tx1"/>
                          </a:solidFill>
                        </a:rPr>
                        <a:t>TCV</a:t>
                      </a:r>
                      <a:endParaRPr lang="en-GB" sz="1500" b="1" i="0" u="none" strike="noStrike">
                        <a:solidFill>
                          <a:schemeClr val="tx1"/>
                        </a:solidFill>
                        <a:latin typeface="Calibri"/>
                      </a:endParaRPr>
                    </a:p>
                  </a:txBody>
                  <a:tcPr marL="7620" marR="7620" marT="7620" marB="0" anchor="b"/>
                </a:tc>
                <a:tc>
                  <a:txBody>
                    <a:bodyPr/>
                    <a:lstStyle/>
                    <a:p>
                      <a:pPr algn="ctr">
                        <a:defRPr/>
                      </a:pPr>
                      <a:r>
                        <a:rPr lang="en-GB" sz="1500" b="1" u="none" strike="noStrike">
                          <a:solidFill>
                            <a:schemeClr val="tx1"/>
                          </a:solidFill>
                        </a:rPr>
                        <a:t>WEST</a:t>
                      </a:r>
                      <a:endParaRPr lang="en-GB" sz="1500" b="1" i="0" u="none" strike="noStrike">
                        <a:solidFill>
                          <a:schemeClr val="tx1"/>
                        </a:solidFill>
                        <a:latin typeface="Calibri"/>
                      </a:endParaRPr>
                    </a:p>
                  </a:txBody>
                  <a:tcPr marL="7620" marR="7620" marT="7620" marB="0" anchor="b"/>
                </a:tc>
                <a:extLst>
                  <a:ext uri="{0D108BD9-81ED-4DB2-BD59-A6C34878D82A}">
                    <a16:rowId xmlns:a16="http://schemas.microsoft.com/office/drawing/2014/main" val="10000"/>
                  </a:ext>
                </a:extLst>
              </a:tr>
              <a:tr h="182880">
                <a:tc>
                  <a:txBody>
                    <a:bodyPr/>
                    <a:lstStyle/>
                    <a:p>
                      <a:pPr algn="l">
                        <a:defRPr/>
                      </a:pPr>
                      <a:r>
                        <a:rPr lang="en-GB" sz="1500" b="1" u="none" strike="noStrike">
                          <a:solidFill>
                            <a:schemeClr val="bg1"/>
                          </a:solidFill>
                        </a:rPr>
                        <a:t>RT01</a:t>
                      </a:r>
                      <a:endParaRPr lang="en-GB" sz="1500" b="1" i="0" u="none" strike="noStrike">
                        <a:solidFill>
                          <a:schemeClr val="bg1"/>
                        </a:solidFill>
                        <a:latin typeface="Calibri"/>
                      </a:endParaRPr>
                    </a:p>
                  </a:txBody>
                  <a:tcPr marL="7620" marR="7620" marT="7620" marB="0" anchor="b">
                    <a:solidFill>
                      <a:srgbClr val="1D77B4"/>
                    </a:solidFill>
                  </a:tcPr>
                </a:tc>
                <a:tc>
                  <a:txBody>
                    <a:bodyPr/>
                    <a:lstStyle/>
                    <a:p>
                      <a:pPr algn="ctr">
                        <a:defRPr/>
                      </a:pPr>
                      <a:r>
                        <a:rPr lang="en-GB" sz="1500" b="1" i="0" u="none" strike="noStrike" dirty="0">
                          <a:solidFill>
                            <a:schemeClr val="bg1"/>
                          </a:solidFill>
                          <a:latin typeface="Calibri"/>
                        </a:rPr>
                        <a:t>0</a:t>
                      </a:r>
                    </a:p>
                  </a:txBody>
                  <a:tcPr marL="7620" marR="7620" marT="7620" marB="0" anchor="b">
                    <a:solidFill>
                      <a:srgbClr val="1D77B4"/>
                    </a:solidFill>
                  </a:tcPr>
                </a:tc>
                <a:tc>
                  <a:txBody>
                    <a:bodyPr/>
                    <a:lstStyle/>
                    <a:p>
                      <a:pPr algn="ctr">
                        <a:defRPr/>
                      </a:pPr>
                      <a:r>
                        <a:rPr lang="en-GB" sz="1500" b="1" u="none" strike="noStrike" dirty="0">
                          <a:solidFill>
                            <a:schemeClr val="bg1"/>
                          </a:solidFill>
                        </a:rPr>
                        <a:t>16</a:t>
                      </a:r>
                      <a:endParaRPr lang="en-GB" sz="1500" b="1" i="0" u="none" strike="noStrike" dirty="0">
                        <a:solidFill>
                          <a:schemeClr val="bg1"/>
                        </a:solidFill>
                        <a:latin typeface="Calibri"/>
                      </a:endParaRPr>
                    </a:p>
                  </a:txBody>
                  <a:tcPr marL="7620" marR="7620" marT="7620" marB="0" anchor="b">
                    <a:solidFill>
                      <a:srgbClr val="1D77B4"/>
                    </a:solidFill>
                  </a:tcPr>
                </a:tc>
                <a:tc>
                  <a:txBody>
                    <a:bodyPr/>
                    <a:lstStyle/>
                    <a:p>
                      <a:pPr algn="ctr">
                        <a:defRPr/>
                      </a:pPr>
                      <a:r>
                        <a:rPr lang="en-GB" sz="1500" b="1" u="none" strike="noStrike">
                          <a:solidFill>
                            <a:schemeClr val="bg1"/>
                          </a:solidFill>
                        </a:rPr>
                        <a:t>64</a:t>
                      </a:r>
                      <a:endParaRPr lang="en-GB" sz="1500" b="1" i="0" u="none" strike="noStrike">
                        <a:solidFill>
                          <a:schemeClr val="bg1"/>
                        </a:solidFill>
                        <a:latin typeface="Calibri"/>
                      </a:endParaRPr>
                    </a:p>
                  </a:txBody>
                  <a:tcPr marL="7620" marR="7620" marT="7620" marB="0" anchor="b">
                    <a:solidFill>
                      <a:srgbClr val="1D77B4"/>
                    </a:solidFill>
                  </a:tcPr>
                </a:tc>
                <a:tc>
                  <a:txBody>
                    <a:bodyPr/>
                    <a:lstStyle/>
                    <a:p>
                      <a:pPr algn="ctr">
                        <a:defRPr/>
                      </a:pPr>
                      <a:r>
                        <a:rPr lang="en-GB" sz="1500" b="1" i="0" u="none" strike="noStrike">
                          <a:solidFill>
                            <a:schemeClr val="bg1"/>
                          </a:solidFill>
                          <a:latin typeface="Calibri"/>
                        </a:rPr>
                        <a:t>0</a:t>
                      </a:r>
                      <a:endParaRPr/>
                    </a:p>
                  </a:txBody>
                  <a:tcPr marL="7620" marR="7620" marT="7620" marB="0" anchor="b">
                    <a:solidFill>
                      <a:srgbClr val="1D77B4"/>
                    </a:solidFill>
                  </a:tcPr>
                </a:tc>
                <a:extLst>
                  <a:ext uri="{0D108BD9-81ED-4DB2-BD59-A6C34878D82A}">
                    <a16:rowId xmlns:a16="http://schemas.microsoft.com/office/drawing/2014/main" val="10001"/>
                  </a:ext>
                </a:extLst>
              </a:tr>
              <a:tr h="182880">
                <a:tc>
                  <a:txBody>
                    <a:bodyPr/>
                    <a:lstStyle/>
                    <a:p>
                      <a:pPr algn="l">
                        <a:defRPr/>
                      </a:pPr>
                      <a:r>
                        <a:rPr lang="en-GB" sz="1500" b="1" u="none" strike="noStrike">
                          <a:solidFill>
                            <a:schemeClr val="tx1"/>
                          </a:solidFill>
                        </a:rPr>
                        <a:t>RT02</a:t>
                      </a:r>
                      <a:endParaRPr lang="en-GB" sz="1500" b="1" i="0" u="none" strike="noStrike">
                        <a:solidFill>
                          <a:schemeClr val="tx1"/>
                        </a:solidFill>
                        <a:latin typeface="Calibri"/>
                      </a:endParaRPr>
                    </a:p>
                  </a:txBody>
                  <a:tcPr marL="7620" marR="7620" marT="7620" marB="0" anchor="b">
                    <a:solidFill>
                      <a:srgbClr val="FF7F0F"/>
                    </a:solidFill>
                  </a:tcPr>
                </a:tc>
                <a:tc>
                  <a:txBody>
                    <a:bodyPr/>
                    <a:lstStyle/>
                    <a:p>
                      <a:pPr algn="ctr">
                        <a:defRPr/>
                      </a:pPr>
                      <a:r>
                        <a:rPr lang="en-GB" sz="1500" b="1" i="0" u="none" strike="noStrike" dirty="0">
                          <a:solidFill>
                            <a:schemeClr val="tx1"/>
                          </a:solidFill>
                          <a:latin typeface="Calibri"/>
                        </a:rPr>
                        <a:t>0</a:t>
                      </a:r>
                    </a:p>
                  </a:txBody>
                  <a:tcPr marL="7620" marR="7620" marT="7620" marB="0" anchor="b">
                    <a:solidFill>
                      <a:srgbClr val="FF7F0F"/>
                    </a:solidFill>
                  </a:tcPr>
                </a:tc>
                <a:tc>
                  <a:txBody>
                    <a:bodyPr/>
                    <a:lstStyle/>
                    <a:p>
                      <a:pPr algn="ctr">
                        <a:defRPr/>
                      </a:pPr>
                      <a:r>
                        <a:rPr lang="en-GB" sz="1500" b="1" i="0" u="none" strike="noStrike" dirty="0">
                          <a:solidFill>
                            <a:schemeClr val="tx1"/>
                          </a:solidFill>
                          <a:latin typeface="Calibri"/>
                        </a:rPr>
                        <a:t>24</a:t>
                      </a:r>
                      <a:endParaRPr dirty="0"/>
                    </a:p>
                  </a:txBody>
                  <a:tcPr marL="7620" marR="7620" marT="7620" marB="0" anchor="b">
                    <a:solidFill>
                      <a:srgbClr val="FF7F0F"/>
                    </a:solidFill>
                  </a:tcPr>
                </a:tc>
                <a:tc>
                  <a:txBody>
                    <a:bodyPr/>
                    <a:lstStyle/>
                    <a:p>
                      <a:pPr algn="ctr">
                        <a:defRPr/>
                      </a:pPr>
                      <a:r>
                        <a:rPr lang="en-GB" sz="1500" b="1" i="0" u="none" strike="noStrike">
                          <a:solidFill>
                            <a:schemeClr val="tx1"/>
                          </a:solidFill>
                          <a:latin typeface="Calibri"/>
                        </a:rPr>
                        <a:t>31</a:t>
                      </a:r>
                      <a:endParaRPr/>
                    </a:p>
                  </a:txBody>
                  <a:tcPr marL="7620" marR="7620" marT="7620" marB="0" anchor="b">
                    <a:solidFill>
                      <a:srgbClr val="FF7F0F"/>
                    </a:solidFill>
                  </a:tcPr>
                </a:tc>
                <a:tc>
                  <a:txBody>
                    <a:bodyPr/>
                    <a:lstStyle/>
                    <a:p>
                      <a:pPr algn="ctr">
                        <a:defRPr/>
                      </a:pPr>
                      <a:r>
                        <a:rPr lang="en-GB" sz="1500" b="1" i="0" u="none" strike="noStrike">
                          <a:solidFill>
                            <a:schemeClr val="tx1"/>
                          </a:solidFill>
                          <a:latin typeface="Calibri"/>
                        </a:rPr>
                        <a:t>15</a:t>
                      </a:r>
                      <a:endParaRPr/>
                    </a:p>
                  </a:txBody>
                  <a:tcPr marL="7620" marR="7620" marT="7620" marB="0" anchor="b">
                    <a:solidFill>
                      <a:srgbClr val="FF7F0F"/>
                    </a:solidFill>
                  </a:tcPr>
                </a:tc>
                <a:extLst>
                  <a:ext uri="{0D108BD9-81ED-4DB2-BD59-A6C34878D82A}">
                    <a16:rowId xmlns:a16="http://schemas.microsoft.com/office/drawing/2014/main" val="10002"/>
                  </a:ext>
                </a:extLst>
              </a:tr>
              <a:tr h="182880">
                <a:tc>
                  <a:txBody>
                    <a:bodyPr/>
                    <a:lstStyle/>
                    <a:p>
                      <a:pPr algn="l">
                        <a:defRPr/>
                      </a:pPr>
                      <a:r>
                        <a:rPr lang="en-GB" sz="1500" b="1" u="none" strike="noStrike">
                          <a:solidFill>
                            <a:schemeClr val="tx1"/>
                          </a:solidFill>
                        </a:rPr>
                        <a:t>RT03</a:t>
                      </a:r>
                      <a:endParaRPr lang="en-GB" sz="1500" b="1" i="0" u="none" strike="noStrike">
                        <a:solidFill>
                          <a:schemeClr val="tx1"/>
                        </a:solidFill>
                        <a:latin typeface="Calibri"/>
                      </a:endParaRPr>
                    </a:p>
                  </a:txBody>
                  <a:tcPr marL="7620" marR="7620" marT="7620" marB="0" anchor="b">
                    <a:solidFill>
                      <a:srgbClr val="2CA02B"/>
                    </a:solidFill>
                  </a:tcPr>
                </a:tc>
                <a:tc>
                  <a:txBody>
                    <a:bodyPr/>
                    <a:lstStyle/>
                    <a:p>
                      <a:pPr algn="ctr">
                        <a:defRPr/>
                      </a:pPr>
                      <a:r>
                        <a:rPr lang="en-GB" sz="1500" b="1" i="0" u="none" strike="noStrike" dirty="0">
                          <a:solidFill>
                            <a:schemeClr val="tx1"/>
                          </a:solidFill>
                          <a:latin typeface="Calibri"/>
                        </a:rPr>
                        <a:t>0</a:t>
                      </a:r>
                    </a:p>
                  </a:txBody>
                  <a:tcPr marL="7620" marR="7620" marT="7620" marB="0" anchor="b">
                    <a:solidFill>
                      <a:srgbClr val="2CA02B"/>
                    </a:solidFill>
                  </a:tcPr>
                </a:tc>
                <a:tc>
                  <a:txBody>
                    <a:bodyPr/>
                    <a:lstStyle/>
                    <a:p>
                      <a:pPr algn="ctr">
                        <a:defRPr/>
                      </a:pPr>
                      <a:r>
                        <a:rPr lang="en-GB" sz="1500" b="1" u="none" strike="noStrike" dirty="0">
                          <a:solidFill>
                            <a:schemeClr val="tx1"/>
                          </a:solidFill>
                        </a:rPr>
                        <a:t>0</a:t>
                      </a:r>
                      <a:endParaRPr lang="en-GB" sz="1500" b="1" i="0" u="none" strike="noStrike" dirty="0">
                        <a:solidFill>
                          <a:schemeClr val="tx1"/>
                        </a:solidFill>
                        <a:latin typeface="Calibri"/>
                      </a:endParaRPr>
                    </a:p>
                  </a:txBody>
                  <a:tcPr marL="7620" marR="7620" marT="7620" marB="0" anchor="b">
                    <a:solidFill>
                      <a:srgbClr val="2CA02B"/>
                    </a:solidFill>
                  </a:tcPr>
                </a:tc>
                <a:tc>
                  <a:txBody>
                    <a:bodyPr/>
                    <a:lstStyle/>
                    <a:p>
                      <a:pPr algn="ctr">
                        <a:defRPr/>
                      </a:pPr>
                      <a:r>
                        <a:rPr lang="en-GB" sz="1500" b="1" i="0" u="none" strike="noStrike">
                          <a:solidFill>
                            <a:schemeClr val="tx1"/>
                          </a:solidFill>
                          <a:latin typeface="Calibri"/>
                        </a:rPr>
                        <a:t>35</a:t>
                      </a:r>
                      <a:endParaRPr/>
                    </a:p>
                  </a:txBody>
                  <a:tcPr marL="7620" marR="7620" marT="7620" marB="0" anchor="b">
                    <a:solidFill>
                      <a:srgbClr val="2CA02B"/>
                    </a:solidFill>
                  </a:tcPr>
                </a:tc>
                <a:tc>
                  <a:txBody>
                    <a:bodyPr/>
                    <a:lstStyle/>
                    <a:p>
                      <a:pPr algn="ctr">
                        <a:defRPr/>
                      </a:pPr>
                      <a:r>
                        <a:rPr lang="en-GB" sz="1500" b="1" i="0" u="none" strike="noStrike">
                          <a:solidFill>
                            <a:schemeClr val="tx1"/>
                          </a:solidFill>
                          <a:latin typeface="Calibri"/>
                        </a:rPr>
                        <a:t>0</a:t>
                      </a:r>
                      <a:endParaRPr/>
                    </a:p>
                  </a:txBody>
                  <a:tcPr marL="7620" marR="7620" marT="7620" marB="0" anchor="b">
                    <a:solidFill>
                      <a:srgbClr val="2CA02B"/>
                    </a:solidFill>
                  </a:tcPr>
                </a:tc>
                <a:extLst>
                  <a:ext uri="{0D108BD9-81ED-4DB2-BD59-A6C34878D82A}">
                    <a16:rowId xmlns:a16="http://schemas.microsoft.com/office/drawing/2014/main" val="10003"/>
                  </a:ext>
                </a:extLst>
              </a:tr>
              <a:tr h="182880">
                <a:tc>
                  <a:txBody>
                    <a:bodyPr/>
                    <a:lstStyle/>
                    <a:p>
                      <a:pPr algn="l">
                        <a:defRPr/>
                      </a:pPr>
                      <a:r>
                        <a:rPr lang="en-GB" sz="1500" b="1" u="none" strike="noStrike">
                          <a:solidFill>
                            <a:srgbClr val="000000"/>
                          </a:solidFill>
                        </a:rPr>
                        <a:t>RT04</a:t>
                      </a:r>
                      <a:endParaRPr lang="en-GB" sz="1500" b="1" i="0" u="none" strike="noStrike">
                        <a:solidFill>
                          <a:srgbClr val="000000"/>
                        </a:solidFill>
                        <a:latin typeface="Calibri"/>
                      </a:endParaRPr>
                    </a:p>
                  </a:txBody>
                  <a:tcPr marL="7620" marR="7620" marT="7620" marB="0" anchor="b">
                    <a:solidFill>
                      <a:srgbClr val="D62627"/>
                    </a:solidFill>
                  </a:tcPr>
                </a:tc>
                <a:tc>
                  <a:txBody>
                    <a:bodyPr/>
                    <a:lstStyle/>
                    <a:p>
                      <a:pPr algn="ctr">
                        <a:defRPr/>
                      </a:pPr>
                      <a:r>
                        <a:rPr lang="en-GB" sz="1500" b="1" i="0" u="none" strike="noStrike" dirty="0">
                          <a:solidFill>
                            <a:srgbClr val="000000"/>
                          </a:solidFill>
                          <a:latin typeface="Calibri"/>
                        </a:rPr>
                        <a:t>0</a:t>
                      </a:r>
                    </a:p>
                  </a:txBody>
                  <a:tcPr marL="7620" marR="7620" marT="7620" marB="0" anchor="b">
                    <a:solidFill>
                      <a:srgbClr val="D62627"/>
                    </a:solidFill>
                  </a:tcPr>
                </a:tc>
                <a:tc>
                  <a:txBody>
                    <a:bodyPr/>
                    <a:lstStyle/>
                    <a:p>
                      <a:pPr algn="ctr">
                        <a:defRPr/>
                      </a:pPr>
                      <a:r>
                        <a:rPr lang="en-GB" sz="1500" b="1" i="0" u="none" strike="noStrike">
                          <a:solidFill>
                            <a:schemeClr val="tx1"/>
                          </a:solidFill>
                          <a:latin typeface="Calibri"/>
                        </a:rPr>
                        <a:t>0</a:t>
                      </a:r>
                      <a:endParaRPr/>
                    </a:p>
                  </a:txBody>
                  <a:tcPr marL="7620" marR="7620" marT="7620" marB="0" anchor="b">
                    <a:solidFill>
                      <a:srgbClr val="D62627"/>
                    </a:solidFill>
                  </a:tcPr>
                </a:tc>
                <a:tc>
                  <a:txBody>
                    <a:bodyPr/>
                    <a:lstStyle/>
                    <a:p>
                      <a:pPr algn="ctr">
                        <a:defRPr/>
                      </a:pPr>
                      <a:r>
                        <a:rPr lang="en-GB" sz="1500" b="1" i="0" u="none" strike="noStrike" dirty="0">
                          <a:solidFill>
                            <a:srgbClr val="000000"/>
                          </a:solidFill>
                          <a:latin typeface="Calibri"/>
                        </a:rPr>
                        <a:t>29</a:t>
                      </a:r>
                      <a:endParaRPr dirty="0"/>
                    </a:p>
                  </a:txBody>
                  <a:tcPr marL="7620" marR="7620" marT="7620" marB="0" anchor="b">
                    <a:solidFill>
                      <a:srgbClr val="D62627"/>
                    </a:solidFill>
                  </a:tcPr>
                </a:tc>
                <a:tc>
                  <a:txBody>
                    <a:bodyPr/>
                    <a:lstStyle/>
                    <a:p>
                      <a:pPr algn="ctr">
                        <a:defRPr/>
                      </a:pPr>
                      <a:r>
                        <a:rPr lang="en-GB" sz="1500" b="1" i="0" u="none" strike="noStrike">
                          <a:solidFill>
                            <a:schemeClr val="tx1"/>
                          </a:solidFill>
                          <a:latin typeface="Calibri"/>
                        </a:rPr>
                        <a:t>15</a:t>
                      </a:r>
                      <a:endParaRPr/>
                    </a:p>
                  </a:txBody>
                  <a:tcPr marL="7620" marR="7620" marT="7620" marB="0" anchor="b">
                    <a:solidFill>
                      <a:srgbClr val="D62627"/>
                    </a:solidFill>
                  </a:tcPr>
                </a:tc>
                <a:extLst>
                  <a:ext uri="{0D108BD9-81ED-4DB2-BD59-A6C34878D82A}">
                    <a16:rowId xmlns:a16="http://schemas.microsoft.com/office/drawing/2014/main" val="10004"/>
                  </a:ext>
                </a:extLst>
              </a:tr>
              <a:tr h="182880">
                <a:tc>
                  <a:txBody>
                    <a:bodyPr/>
                    <a:lstStyle/>
                    <a:p>
                      <a:pPr algn="l">
                        <a:defRPr/>
                      </a:pPr>
                      <a:r>
                        <a:rPr lang="en-GB" sz="1500" b="1" u="none" strike="noStrike">
                          <a:solidFill>
                            <a:schemeClr val="bg1"/>
                          </a:solidFill>
                        </a:rPr>
                        <a:t>RT05</a:t>
                      </a:r>
                      <a:endParaRPr lang="en-GB" sz="1500" b="1" i="0" u="none" strike="noStrike">
                        <a:solidFill>
                          <a:schemeClr val="bg1"/>
                        </a:solidFill>
                        <a:latin typeface="Calibri"/>
                      </a:endParaRPr>
                    </a:p>
                  </a:txBody>
                  <a:tcPr marL="7620" marR="7620" marT="7620" marB="0" anchor="b">
                    <a:solidFill>
                      <a:srgbClr val="9467BD"/>
                    </a:solidFill>
                  </a:tcPr>
                </a:tc>
                <a:tc>
                  <a:txBody>
                    <a:bodyPr/>
                    <a:lstStyle/>
                    <a:p>
                      <a:pPr algn="ctr">
                        <a:defRPr/>
                      </a:pPr>
                      <a:r>
                        <a:rPr lang="en-GB" sz="1500" b="1" i="0" u="none" strike="noStrike" dirty="0">
                          <a:solidFill>
                            <a:schemeClr val="bg1"/>
                          </a:solidFill>
                          <a:latin typeface="Calibri"/>
                        </a:rPr>
                        <a:t>0</a:t>
                      </a:r>
                    </a:p>
                  </a:txBody>
                  <a:tcPr marL="7620" marR="7620" marT="7620" marB="0" anchor="b">
                    <a:solidFill>
                      <a:srgbClr val="9467BD"/>
                    </a:solidFill>
                  </a:tcPr>
                </a:tc>
                <a:tc>
                  <a:txBody>
                    <a:bodyPr/>
                    <a:lstStyle/>
                    <a:p>
                      <a:pPr algn="ctr">
                        <a:defRPr/>
                      </a:pPr>
                      <a:r>
                        <a:rPr lang="en-GB" sz="1500" b="1" i="0" u="none" strike="noStrike">
                          <a:solidFill>
                            <a:schemeClr val="bg1"/>
                          </a:solidFill>
                          <a:latin typeface="Calibri"/>
                        </a:rPr>
                        <a:t>0</a:t>
                      </a:r>
                      <a:endParaRPr/>
                    </a:p>
                  </a:txBody>
                  <a:tcPr marL="7620" marR="7620" marT="7620" marB="0" anchor="b">
                    <a:solidFill>
                      <a:srgbClr val="9467BD"/>
                    </a:solidFill>
                  </a:tcPr>
                </a:tc>
                <a:tc>
                  <a:txBody>
                    <a:bodyPr/>
                    <a:lstStyle/>
                    <a:p>
                      <a:pPr algn="ctr">
                        <a:defRPr/>
                      </a:pPr>
                      <a:r>
                        <a:rPr lang="en-GB" sz="1500" b="1" i="0" u="none" strike="noStrike" dirty="0">
                          <a:solidFill>
                            <a:schemeClr val="bg1"/>
                          </a:solidFill>
                          <a:latin typeface="Calibri"/>
                        </a:rPr>
                        <a:t>25</a:t>
                      </a:r>
                      <a:endParaRPr dirty="0"/>
                    </a:p>
                  </a:txBody>
                  <a:tcPr marL="7620" marR="7620" marT="7620" marB="0" anchor="b">
                    <a:solidFill>
                      <a:srgbClr val="9467BD"/>
                    </a:solidFill>
                  </a:tcPr>
                </a:tc>
                <a:tc>
                  <a:txBody>
                    <a:bodyPr/>
                    <a:lstStyle/>
                    <a:p>
                      <a:pPr algn="ctr">
                        <a:defRPr/>
                      </a:pPr>
                      <a:r>
                        <a:rPr lang="en-GB" sz="1500" b="1" i="0" u="none" strike="noStrike">
                          <a:solidFill>
                            <a:schemeClr val="bg1"/>
                          </a:solidFill>
                          <a:latin typeface="Calibri"/>
                        </a:rPr>
                        <a:t>0</a:t>
                      </a:r>
                      <a:endParaRPr/>
                    </a:p>
                  </a:txBody>
                  <a:tcPr marL="7620" marR="7620" marT="7620" marB="0" anchor="b">
                    <a:solidFill>
                      <a:srgbClr val="9467BD"/>
                    </a:solidFill>
                  </a:tcPr>
                </a:tc>
                <a:extLst>
                  <a:ext uri="{0D108BD9-81ED-4DB2-BD59-A6C34878D82A}">
                    <a16:rowId xmlns:a16="http://schemas.microsoft.com/office/drawing/2014/main" val="10005"/>
                  </a:ext>
                </a:extLst>
              </a:tr>
              <a:tr h="182880">
                <a:tc>
                  <a:txBody>
                    <a:bodyPr/>
                    <a:lstStyle/>
                    <a:p>
                      <a:pPr algn="l">
                        <a:defRPr/>
                      </a:pPr>
                      <a:r>
                        <a:rPr lang="en-GB" sz="1500" b="1" u="none" strike="noStrike">
                          <a:solidFill>
                            <a:schemeClr val="bg1"/>
                          </a:solidFill>
                        </a:rPr>
                        <a:t>RT06</a:t>
                      </a:r>
                      <a:endParaRPr lang="en-GB" sz="1500" b="1" i="0" u="none" strike="noStrike">
                        <a:solidFill>
                          <a:schemeClr val="bg1"/>
                        </a:solidFill>
                        <a:latin typeface="Calibri"/>
                      </a:endParaRPr>
                    </a:p>
                  </a:txBody>
                  <a:tcPr marL="7620" marR="7620" marT="7620" marB="0" anchor="b">
                    <a:solidFill>
                      <a:srgbClr val="8C564B"/>
                    </a:solidFill>
                  </a:tcPr>
                </a:tc>
                <a:tc>
                  <a:txBody>
                    <a:bodyPr/>
                    <a:lstStyle/>
                    <a:p>
                      <a:pPr algn="ctr">
                        <a:defRPr/>
                      </a:pPr>
                      <a:r>
                        <a:rPr lang="en-GB" sz="1500" b="1" i="0" u="none" strike="noStrike" dirty="0">
                          <a:solidFill>
                            <a:schemeClr val="bg1"/>
                          </a:solidFill>
                          <a:latin typeface="Calibri"/>
                        </a:rPr>
                        <a:t>0</a:t>
                      </a:r>
                    </a:p>
                  </a:txBody>
                  <a:tcPr marL="7620" marR="7620" marT="7620" marB="0" anchor="b">
                    <a:solidFill>
                      <a:srgbClr val="8C564B"/>
                    </a:solidFill>
                  </a:tcPr>
                </a:tc>
                <a:tc>
                  <a:txBody>
                    <a:bodyPr/>
                    <a:lstStyle/>
                    <a:p>
                      <a:pPr algn="ctr">
                        <a:defRPr/>
                      </a:pPr>
                      <a:r>
                        <a:rPr lang="en-GB" sz="1500" b="1" i="0" u="none" strike="noStrike">
                          <a:solidFill>
                            <a:schemeClr val="bg1"/>
                          </a:solidFill>
                          <a:latin typeface="Calibri"/>
                        </a:rPr>
                        <a:t>0</a:t>
                      </a:r>
                      <a:endParaRPr/>
                    </a:p>
                  </a:txBody>
                  <a:tcPr marL="7620" marR="7620" marT="7620" marB="0" anchor="b">
                    <a:solidFill>
                      <a:srgbClr val="8C564B"/>
                    </a:solidFill>
                  </a:tcPr>
                </a:tc>
                <a:tc>
                  <a:txBody>
                    <a:bodyPr/>
                    <a:lstStyle/>
                    <a:p>
                      <a:pPr algn="ctr">
                        <a:defRPr/>
                      </a:pPr>
                      <a:endParaRPr lang="en-GB" sz="1500" b="1" i="0" u="none" strike="noStrike" dirty="0">
                        <a:solidFill>
                          <a:schemeClr val="bg1"/>
                        </a:solidFill>
                        <a:latin typeface="Calibri"/>
                      </a:endParaRPr>
                    </a:p>
                  </a:txBody>
                  <a:tcPr marL="7620" marR="7620" marT="7620" marB="0" anchor="b">
                    <a:solidFill>
                      <a:srgbClr val="8C564B"/>
                    </a:solidFill>
                  </a:tcPr>
                </a:tc>
                <a:tc>
                  <a:txBody>
                    <a:bodyPr/>
                    <a:lstStyle/>
                    <a:p>
                      <a:pPr algn="ctr">
                        <a:defRPr/>
                      </a:pPr>
                      <a:r>
                        <a:rPr lang="en-GB" sz="1500" b="1" i="0" u="none" strike="noStrike" dirty="0">
                          <a:solidFill>
                            <a:schemeClr val="bg1"/>
                          </a:solidFill>
                          <a:latin typeface="Calibri"/>
                        </a:rPr>
                        <a:t>90</a:t>
                      </a:r>
                      <a:endParaRPr dirty="0"/>
                    </a:p>
                  </a:txBody>
                  <a:tcPr marL="7620" marR="7620" marT="7620" marB="0" anchor="b">
                    <a:solidFill>
                      <a:srgbClr val="8C564B"/>
                    </a:solidFill>
                  </a:tcPr>
                </a:tc>
                <a:extLst>
                  <a:ext uri="{0D108BD9-81ED-4DB2-BD59-A6C34878D82A}">
                    <a16:rowId xmlns:a16="http://schemas.microsoft.com/office/drawing/2014/main" val="10006"/>
                  </a:ext>
                </a:extLst>
              </a:tr>
              <a:tr h="182880">
                <a:tc>
                  <a:txBody>
                    <a:bodyPr/>
                    <a:lstStyle/>
                    <a:p>
                      <a:pPr algn="l">
                        <a:defRPr/>
                      </a:pPr>
                      <a:r>
                        <a:rPr lang="en-GB" sz="1500" b="1" u="none" strike="noStrike">
                          <a:solidFill>
                            <a:schemeClr val="tx1"/>
                          </a:solidFill>
                        </a:rPr>
                        <a:t>RT07</a:t>
                      </a:r>
                      <a:endParaRPr lang="en-GB" sz="1500" b="1" i="0" u="none" strike="noStrike">
                        <a:solidFill>
                          <a:schemeClr val="tx1"/>
                        </a:solidFill>
                        <a:latin typeface="Calibri"/>
                      </a:endParaRPr>
                    </a:p>
                  </a:txBody>
                  <a:tcPr marL="7620" marR="7620" marT="7620" marB="0" anchor="b">
                    <a:solidFill>
                      <a:srgbClr val="E377C2"/>
                    </a:solidFill>
                  </a:tcPr>
                </a:tc>
                <a:tc>
                  <a:txBody>
                    <a:bodyPr/>
                    <a:lstStyle/>
                    <a:p>
                      <a:pPr algn="ctr">
                        <a:defRPr/>
                      </a:pPr>
                      <a:r>
                        <a:rPr lang="en-GB" sz="1500" b="1" i="0" u="none" strike="noStrike" dirty="0">
                          <a:solidFill>
                            <a:schemeClr val="tx1"/>
                          </a:solidFill>
                          <a:latin typeface="Calibri"/>
                        </a:rPr>
                        <a:t>0</a:t>
                      </a:r>
                    </a:p>
                  </a:txBody>
                  <a:tcPr marL="7620" marR="7620" marT="7620" marB="0" anchor="b">
                    <a:solidFill>
                      <a:srgbClr val="E377C2"/>
                    </a:solidFill>
                  </a:tcPr>
                </a:tc>
                <a:tc>
                  <a:txBody>
                    <a:bodyPr/>
                    <a:lstStyle/>
                    <a:p>
                      <a:pPr algn="ctr">
                        <a:defRPr/>
                      </a:pPr>
                      <a:r>
                        <a:rPr lang="en-GB" sz="1500" b="1" i="0" u="none" strike="noStrike">
                          <a:solidFill>
                            <a:schemeClr val="tx1"/>
                          </a:solidFill>
                          <a:latin typeface="Calibri"/>
                        </a:rPr>
                        <a:t>16</a:t>
                      </a:r>
                      <a:endParaRPr/>
                    </a:p>
                  </a:txBody>
                  <a:tcPr marL="7620" marR="7620" marT="7620" marB="0" anchor="b">
                    <a:solidFill>
                      <a:srgbClr val="E377C2"/>
                    </a:solidFill>
                  </a:tcPr>
                </a:tc>
                <a:tc>
                  <a:txBody>
                    <a:bodyPr/>
                    <a:lstStyle/>
                    <a:p>
                      <a:pPr algn="ctr">
                        <a:defRPr/>
                      </a:pPr>
                      <a:r>
                        <a:rPr lang="en-GB" sz="1500" b="1" i="0" u="none" strike="noStrike">
                          <a:solidFill>
                            <a:schemeClr val="tx1"/>
                          </a:solidFill>
                          <a:latin typeface="Calibri"/>
                        </a:rPr>
                        <a:t>58</a:t>
                      </a:r>
                      <a:endParaRPr/>
                    </a:p>
                  </a:txBody>
                  <a:tcPr marL="7620" marR="7620" marT="7620" marB="0" anchor="b">
                    <a:solidFill>
                      <a:srgbClr val="E377C2"/>
                    </a:solidFill>
                  </a:tcPr>
                </a:tc>
                <a:tc>
                  <a:txBody>
                    <a:bodyPr/>
                    <a:lstStyle/>
                    <a:p>
                      <a:pPr algn="ctr">
                        <a:defRPr/>
                      </a:pPr>
                      <a:r>
                        <a:rPr lang="en-GB" sz="1500" b="1" i="0" u="none" strike="noStrike" dirty="0">
                          <a:solidFill>
                            <a:schemeClr val="tx1"/>
                          </a:solidFill>
                          <a:latin typeface="Calibri"/>
                        </a:rPr>
                        <a:t>0</a:t>
                      </a:r>
                      <a:endParaRPr dirty="0"/>
                    </a:p>
                  </a:txBody>
                  <a:tcPr marL="7620" marR="7620" marT="7620" marB="0" anchor="b">
                    <a:solidFill>
                      <a:srgbClr val="E377C2"/>
                    </a:solidFill>
                  </a:tcPr>
                </a:tc>
                <a:extLst>
                  <a:ext uri="{0D108BD9-81ED-4DB2-BD59-A6C34878D82A}">
                    <a16:rowId xmlns:a16="http://schemas.microsoft.com/office/drawing/2014/main" val="10007"/>
                  </a:ext>
                </a:extLst>
              </a:tr>
              <a:tr h="182880">
                <a:tc>
                  <a:txBody>
                    <a:bodyPr/>
                    <a:lstStyle/>
                    <a:p>
                      <a:pPr algn="l">
                        <a:defRPr/>
                      </a:pPr>
                      <a:r>
                        <a:rPr lang="en-GB" sz="1500" b="1" u="none" strike="noStrike">
                          <a:solidFill>
                            <a:schemeClr val="bg1"/>
                          </a:solidFill>
                        </a:rPr>
                        <a:t>RT08</a:t>
                      </a:r>
                      <a:endParaRPr lang="en-GB" sz="1500" b="1" i="0" u="none" strike="noStrike">
                        <a:solidFill>
                          <a:schemeClr val="bg1"/>
                        </a:solidFill>
                        <a:latin typeface="Calibri"/>
                      </a:endParaRPr>
                    </a:p>
                  </a:txBody>
                  <a:tcPr marL="7620" marR="7620" marT="7620" marB="0" anchor="b">
                    <a:solidFill>
                      <a:srgbClr val="7F7F7F"/>
                    </a:solidFill>
                  </a:tcPr>
                </a:tc>
                <a:tc>
                  <a:txBody>
                    <a:bodyPr/>
                    <a:lstStyle/>
                    <a:p>
                      <a:pPr algn="ctr">
                        <a:defRPr/>
                      </a:pPr>
                      <a:r>
                        <a:rPr lang="en-GB" sz="1500" b="1" i="0" u="none" strike="noStrike" dirty="0">
                          <a:solidFill>
                            <a:schemeClr val="bg1"/>
                          </a:solidFill>
                          <a:latin typeface="Calibri"/>
                        </a:rPr>
                        <a:t>0</a:t>
                      </a:r>
                    </a:p>
                  </a:txBody>
                  <a:tcPr marL="7620" marR="7620" marT="7620" marB="0" anchor="b">
                    <a:solidFill>
                      <a:srgbClr val="7F7F7F"/>
                    </a:solidFill>
                  </a:tcPr>
                </a:tc>
                <a:tc>
                  <a:txBody>
                    <a:bodyPr/>
                    <a:lstStyle/>
                    <a:p>
                      <a:pPr algn="ctr">
                        <a:defRPr/>
                      </a:pPr>
                      <a:r>
                        <a:rPr lang="en-GB" sz="1500" b="1" i="0" u="none" strike="noStrike">
                          <a:solidFill>
                            <a:schemeClr val="bg1"/>
                          </a:solidFill>
                          <a:latin typeface="Calibri"/>
                        </a:rPr>
                        <a:t>16</a:t>
                      </a:r>
                      <a:endParaRPr/>
                    </a:p>
                  </a:txBody>
                  <a:tcPr marL="7620" marR="7620" marT="7620" marB="0" anchor="b">
                    <a:solidFill>
                      <a:srgbClr val="7F7F7F"/>
                    </a:solidFill>
                  </a:tcPr>
                </a:tc>
                <a:tc>
                  <a:txBody>
                    <a:bodyPr/>
                    <a:lstStyle/>
                    <a:p>
                      <a:pPr algn="ctr">
                        <a:defRPr/>
                      </a:pPr>
                      <a:r>
                        <a:rPr lang="en-GB" sz="1500" b="1" i="0" u="none" strike="noStrike">
                          <a:solidFill>
                            <a:schemeClr val="bg1"/>
                          </a:solidFill>
                          <a:latin typeface="Calibri"/>
                        </a:rPr>
                        <a:t>46</a:t>
                      </a:r>
                      <a:endParaRPr/>
                    </a:p>
                  </a:txBody>
                  <a:tcPr marL="7620" marR="7620" marT="7620" marB="0" anchor="b">
                    <a:solidFill>
                      <a:srgbClr val="7F7F7F"/>
                    </a:solidFill>
                  </a:tcPr>
                </a:tc>
                <a:tc>
                  <a:txBody>
                    <a:bodyPr/>
                    <a:lstStyle/>
                    <a:p>
                      <a:pPr algn="ctr">
                        <a:defRPr/>
                      </a:pPr>
                      <a:r>
                        <a:rPr lang="en-GB" sz="1500" b="1" i="0" u="none" strike="noStrike" dirty="0">
                          <a:solidFill>
                            <a:schemeClr val="bg1"/>
                          </a:solidFill>
                          <a:latin typeface="Calibri"/>
                        </a:rPr>
                        <a:t>0</a:t>
                      </a:r>
                      <a:endParaRPr dirty="0"/>
                    </a:p>
                  </a:txBody>
                  <a:tcPr marL="7620" marR="7620" marT="7620" marB="0" anchor="b">
                    <a:solidFill>
                      <a:srgbClr val="7F7F7F"/>
                    </a:solidFill>
                  </a:tcPr>
                </a:tc>
                <a:extLst>
                  <a:ext uri="{0D108BD9-81ED-4DB2-BD59-A6C34878D82A}">
                    <a16:rowId xmlns:a16="http://schemas.microsoft.com/office/drawing/2014/main" val="10008"/>
                  </a:ext>
                </a:extLst>
              </a:tr>
              <a:tr h="182880">
                <a:tc>
                  <a:txBody>
                    <a:bodyPr/>
                    <a:lstStyle/>
                    <a:p>
                      <a:pPr algn="l">
                        <a:defRPr/>
                      </a:pPr>
                      <a:r>
                        <a:rPr lang="en-GB" sz="1500" b="1" u="none" strike="noStrike">
                          <a:solidFill>
                            <a:schemeClr val="tx1"/>
                          </a:solidFill>
                        </a:rPr>
                        <a:t>RT09</a:t>
                      </a:r>
                      <a:endParaRPr lang="en-GB" sz="1500" b="1" i="0" u="none" strike="noStrike">
                        <a:solidFill>
                          <a:schemeClr val="tx1"/>
                        </a:solidFill>
                        <a:latin typeface="Calibri"/>
                      </a:endParaRPr>
                    </a:p>
                  </a:txBody>
                  <a:tcPr marL="7620" marR="7620" marT="7620" marB="0" anchor="b">
                    <a:solidFill>
                      <a:srgbClr val="BCBD21"/>
                    </a:solidFill>
                  </a:tcPr>
                </a:tc>
                <a:tc>
                  <a:txBody>
                    <a:bodyPr/>
                    <a:lstStyle/>
                    <a:p>
                      <a:pPr algn="ctr">
                        <a:defRPr/>
                      </a:pPr>
                      <a:r>
                        <a:rPr lang="en-GB" sz="1500" b="1" i="0" u="none" strike="noStrike">
                          <a:solidFill>
                            <a:schemeClr val="tx1"/>
                          </a:solidFill>
                          <a:latin typeface="Calibri"/>
                        </a:rPr>
                        <a:t>0</a:t>
                      </a:r>
                    </a:p>
                  </a:txBody>
                  <a:tcPr marL="7620" marR="7620" marT="7620" marB="0" anchor="b">
                    <a:solidFill>
                      <a:srgbClr val="BCBD21"/>
                    </a:solidFill>
                  </a:tcPr>
                </a:tc>
                <a:tc>
                  <a:txBody>
                    <a:bodyPr/>
                    <a:lstStyle/>
                    <a:p>
                      <a:pPr algn="ctr">
                        <a:defRPr/>
                      </a:pPr>
                      <a:r>
                        <a:rPr lang="en-GB" sz="1500" b="1" i="0" u="none" strike="noStrike">
                          <a:solidFill>
                            <a:schemeClr val="tx1"/>
                          </a:solidFill>
                          <a:latin typeface="Calibri"/>
                        </a:rPr>
                        <a:t>0</a:t>
                      </a:r>
                      <a:endParaRPr/>
                    </a:p>
                  </a:txBody>
                  <a:tcPr marL="7620" marR="7620" marT="7620" marB="0" anchor="b">
                    <a:solidFill>
                      <a:srgbClr val="BCBD21"/>
                    </a:solidFill>
                  </a:tcPr>
                </a:tc>
                <a:tc>
                  <a:txBody>
                    <a:bodyPr/>
                    <a:lstStyle/>
                    <a:p>
                      <a:pPr algn="ctr">
                        <a:defRPr/>
                      </a:pPr>
                      <a:r>
                        <a:rPr lang="en-GB" sz="1500" b="1" i="0" u="none" strike="noStrike">
                          <a:solidFill>
                            <a:schemeClr val="tx1"/>
                          </a:solidFill>
                          <a:latin typeface="Calibri"/>
                        </a:rPr>
                        <a:t>18</a:t>
                      </a:r>
                      <a:endParaRPr/>
                    </a:p>
                  </a:txBody>
                  <a:tcPr marL="7620" marR="7620" marT="7620" marB="0" anchor="b">
                    <a:solidFill>
                      <a:srgbClr val="BCBD21"/>
                    </a:solidFill>
                  </a:tcPr>
                </a:tc>
                <a:tc>
                  <a:txBody>
                    <a:bodyPr/>
                    <a:lstStyle/>
                    <a:p>
                      <a:pPr algn="ctr">
                        <a:defRPr/>
                      </a:pPr>
                      <a:r>
                        <a:rPr lang="en-GB" sz="1500" b="1" u="none" strike="noStrike" dirty="0">
                          <a:solidFill>
                            <a:schemeClr val="tx1"/>
                          </a:solidFill>
                        </a:rPr>
                        <a:t>0</a:t>
                      </a:r>
                      <a:endParaRPr lang="en-GB" sz="1500" b="1" i="0" u="none" strike="noStrike" dirty="0">
                        <a:solidFill>
                          <a:schemeClr val="tx1"/>
                        </a:solidFill>
                        <a:latin typeface="Calibri"/>
                      </a:endParaRPr>
                    </a:p>
                  </a:txBody>
                  <a:tcPr marL="7620" marR="7620" marT="7620" marB="0" anchor="b">
                    <a:solidFill>
                      <a:srgbClr val="BCBD21"/>
                    </a:solidFill>
                  </a:tcPr>
                </a:tc>
                <a:extLst>
                  <a:ext uri="{0D108BD9-81ED-4DB2-BD59-A6C34878D82A}">
                    <a16:rowId xmlns:a16="http://schemas.microsoft.com/office/drawing/2014/main" val="10009"/>
                  </a:ext>
                </a:extLst>
              </a:tr>
            </a:tbl>
          </a:graphicData>
        </a:graphic>
      </p:graphicFrame>
      <p:sp>
        <p:nvSpPr>
          <p:cNvPr id="555787730" name="TextBox 16"/>
          <p:cNvSpPr txBox="1"/>
          <p:nvPr/>
        </p:nvSpPr>
        <p:spPr bwMode="auto">
          <a:xfrm>
            <a:off x="27743" y="3652167"/>
            <a:ext cx="4809672" cy="369332"/>
          </a:xfrm>
          <a:prstGeom prst="rect">
            <a:avLst/>
          </a:prstGeom>
          <a:noFill/>
        </p:spPr>
        <p:txBody>
          <a:bodyPr wrap="square" rtlCol="0">
            <a:spAutoFit/>
          </a:bodyPr>
          <a:lstStyle/>
          <a:p>
            <a:pPr>
              <a:defRPr/>
            </a:pPr>
            <a:r>
              <a:rPr lang="en-US"/>
              <a:t>Executed up to 27th October 2025</a:t>
            </a:r>
            <a:endParaRPr/>
          </a:p>
        </p:txBody>
      </p:sp>
      <p:sp>
        <p:nvSpPr>
          <p:cNvPr id="2044412213" name="TextBox 17"/>
          <p:cNvSpPr txBox="1"/>
          <p:nvPr/>
        </p:nvSpPr>
        <p:spPr bwMode="auto">
          <a:xfrm>
            <a:off x="6177957" y="3605636"/>
            <a:ext cx="4809672" cy="369332"/>
          </a:xfrm>
          <a:prstGeom prst="rect">
            <a:avLst/>
          </a:prstGeom>
          <a:noFill/>
        </p:spPr>
        <p:txBody>
          <a:bodyPr wrap="square" rtlCol="0">
            <a:spAutoFit/>
          </a:bodyPr>
          <a:lstStyle/>
          <a:p>
            <a:pPr>
              <a:defRPr/>
            </a:pPr>
            <a:r>
              <a:rPr lang="en-US"/>
              <a:t>Planned for Nov-Dec 2025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73667349" name="Title 1"/>
          <p:cNvSpPr>
            <a:spLocks noGrp="1"/>
          </p:cNvSpPr>
          <p:nvPr>
            <p:ph type="title"/>
          </p:nvPr>
        </p:nvSpPr>
        <p:spPr bwMode="auto">
          <a:xfrm>
            <a:off x="983432" y="192515"/>
            <a:ext cx="9451776" cy="457200"/>
          </a:xfrm>
        </p:spPr>
        <p:txBody>
          <a:bodyPr anchor="ctr">
            <a:normAutofit/>
          </a:bodyPr>
          <a:lstStyle/>
          <a:p>
            <a:pPr>
              <a:defRPr/>
            </a:pPr>
            <a:r>
              <a:rPr lang="en-US"/>
              <a:t>Resource distribution &amp; Missions</a:t>
            </a:r>
            <a:endParaRPr/>
          </a:p>
        </p:txBody>
      </p:sp>
      <p:sp>
        <p:nvSpPr>
          <p:cNvPr id="1891871115" name="Slide Number Placeholder 3"/>
          <p:cNvSpPr>
            <a:spLocks noGrp="1"/>
          </p:cNvSpPr>
          <p:nvPr>
            <p:ph type="sldNum" sz="quarter" idx="12"/>
          </p:nvPr>
        </p:nvSpPr>
        <p:spPr bwMode="auto">
          <a:xfrm>
            <a:off x="0" y="6590037"/>
            <a:ext cx="720080" cy="199173"/>
          </a:xfrm>
        </p:spPr>
        <p:txBody>
          <a:bodyPr anchor="ctr">
            <a:normAutofit/>
          </a:bodyPr>
          <a:lstStyle/>
          <a:p>
            <a:pPr>
              <a:lnSpc>
                <a:spcPct val="90000"/>
              </a:lnSpc>
              <a:spcAft>
                <a:spcPts val="600"/>
              </a:spcAft>
              <a:defRPr/>
            </a:pPr>
            <a:fld id="{6A6D9FA1-99C7-4910-8E32-B85D378B0060}" type="slidenum">
              <a:rPr lang="en-GB" sz="700">
                <a:solidFill>
                  <a:prstClr val="white"/>
                </a:solidFill>
              </a:rPr>
              <a:t>5</a:t>
            </a:fld>
            <a:endParaRPr lang="en-GB" sz="700">
              <a:solidFill>
                <a:prstClr val="white"/>
              </a:solidFill>
            </a:endParaRPr>
          </a:p>
        </p:txBody>
      </p:sp>
      <p:pic>
        <p:nvPicPr>
          <p:cNvPr id="1108756842" name="Picture 11" descr="A graph of a number of classes&#10;&#10;AI-generated content may be incorrect."/>
          <p:cNvPicPr>
            <a:picLocks noChangeAspect="1"/>
          </p:cNvPicPr>
          <p:nvPr/>
        </p:nvPicPr>
        <p:blipFill>
          <a:blip r:embed="rId3"/>
          <a:stretch/>
        </p:blipFill>
        <p:spPr bwMode="auto">
          <a:xfrm>
            <a:off x="7223476" y="3063240"/>
            <a:ext cx="4623082" cy="3305505"/>
          </a:xfrm>
          <a:prstGeom prst="rect">
            <a:avLst/>
          </a:prstGeom>
          <a:noFill/>
        </p:spPr>
      </p:pic>
      <p:pic>
        <p:nvPicPr>
          <p:cNvPr id="23978195" name="Picture 5" descr="A graph of different colored bars&#10;&#10;AI-generated content may be incorrect."/>
          <p:cNvPicPr>
            <a:picLocks noChangeAspect="1"/>
          </p:cNvPicPr>
          <p:nvPr/>
        </p:nvPicPr>
        <p:blipFill>
          <a:blip r:embed="rId4"/>
          <a:srcRect l="5491"/>
          <a:stretch/>
        </p:blipFill>
        <p:spPr bwMode="auto">
          <a:xfrm>
            <a:off x="-21320" y="3627120"/>
            <a:ext cx="6326990" cy="2928883"/>
          </a:xfrm>
          <a:prstGeom prst="rect">
            <a:avLst/>
          </a:prstGeom>
        </p:spPr>
      </p:pic>
      <p:pic>
        <p:nvPicPr>
          <p:cNvPr id="1988756544" name="Picture 10" descr="A graph of different colored bars&#10;&#10;AI-generated content may be incorrect."/>
          <p:cNvPicPr>
            <a:picLocks noChangeAspect="1"/>
          </p:cNvPicPr>
          <p:nvPr/>
        </p:nvPicPr>
        <p:blipFill>
          <a:blip r:embed="rId5"/>
          <a:srcRect l="4856"/>
          <a:stretch/>
        </p:blipFill>
        <p:spPr bwMode="auto">
          <a:xfrm>
            <a:off x="-21320" y="666212"/>
            <a:ext cx="6326990" cy="2909337"/>
          </a:xfrm>
          <a:prstGeom prst="rect">
            <a:avLst/>
          </a:prstGeom>
        </p:spPr>
      </p:pic>
      <p:sp>
        <p:nvSpPr>
          <p:cNvPr id="213553414" name="TextBox 12"/>
          <p:cNvSpPr txBox="1"/>
          <p:nvPr/>
        </p:nvSpPr>
        <p:spPr bwMode="auto">
          <a:xfrm>
            <a:off x="7370798" y="1321257"/>
            <a:ext cx="4602480" cy="1477328"/>
          </a:xfrm>
          <a:prstGeom prst="rect">
            <a:avLst/>
          </a:prstGeom>
          <a:noFill/>
        </p:spPr>
        <p:txBody>
          <a:bodyPr wrap="square" rtlCol="0">
            <a:spAutoFit/>
          </a:bodyPr>
          <a:lstStyle/>
          <a:p>
            <a:pPr marL="285750" indent="-285750">
              <a:buFont typeface="Arial"/>
              <a:buChar char="•"/>
              <a:defRPr/>
            </a:pPr>
            <a:r>
              <a:rPr lang="en-US"/>
              <a:t>Continuous increase of resources distributed to all beneficiaries throughout the year</a:t>
            </a:r>
            <a:endParaRPr/>
          </a:p>
          <a:p>
            <a:pPr marL="285750" indent="-285750">
              <a:buFont typeface="Arial"/>
              <a:buChar char="•"/>
              <a:defRPr/>
            </a:pPr>
            <a:r>
              <a:rPr lang="en-US"/>
              <a:t>Increasing effort on A&amp;M throughout the year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06421576" name="Title 1"/>
          <p:cNvSpPr>
            <a:spLocks noGrp="1"/>
          </p:cNvSpPr>
          <p:nvPr>
            <p:ph type="title"/>
          </p:nvPr>
        </p:nvSpPr>
        <p:spPr bwMode="auto">
          <a:xfrm>
            <a:off x="4172402" y="2891790"/>
            <a:ext cx="9451776" cy="457200"/>
          </a:xfrm>
        </p:spPr>
        <p:txBody>
          <a:bodyPr/>
          <a:lstStyle/>
          <a:p>
            <a:pPr>
              <a:defRPr/>
            </a:pPr>
            <a:r>
              <a:rPr lang="en-US" sz="3800"/>
              <a:t>Results Highlight</a:t>
            </a:r>
            <a:endParaRPr/>
          </a:p>
        </p:txBody>
      </p:sp>
      <p:sp>
        <p:nvSpPr>
          <p:cNvPr id="1170286139" name="Slide Number Placeholder 3"/>
          <p:cNvSpPr>
            <a:spLocks noGrp="1"/>
          </p:cNvSpPr>
          <p:nvPr>
            <p:ph type="sldNum" sz="quarter" idx="12"/>
          </p:nvPr>
        </p:nvSpPr>
        <p:spPr bwMode="auto"/>
        <p:txBody>
          <a:bodyPr/>
          <a:lstStyle/>
          <a:p>
            <a:pPr>
              <a:defRPr/>
            </a:pPr>
            <a:fld id="{6A6D9FA1-99C7-4910-8E32-B85D378B0060}" type="slidenum">
              <a:rPr lang="en-GB">
                <a:solidFill>
                  <a:prstClr val="white"/>
                </a:solidFill>
              </a:rPr>
              <a:t>6</a:t>
            </a:fld>
            <a:endParaRPr lang="en-GB">
              <a:solidFill>
                <a:prstClr val="whit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01548684" name="Image 3"/>
          <p:cNvPicPr>
            <a:picLocks noChangeAspect="1"/>
          </p:cNvPicPr>
          <p:nvPr/>
        </p:nvPicPr>
        <p:blipFill>
          <a:blip r:embed="rId5"/>
          <a:srcRect l="8542" t="15912" r="30420" b="10775"/>
          <a:stretch/>
        </p:blipFill>
        <p:spPr bwMode="auto">
          <a:xfrm>
            <a:off x="4900207" y="2524508"/>
            <a:ext cx="2356279" cy="4240565"/>
          </a:xfrm>
          <a:prstGeom prst="rect">
            <a:avLst/>
          </a:prstGeom>
        </p:spPr>
      </p:pic>
      <p:sp>
        <p:nvSpPr>
          <p:cNvPr id="343660478" name="Titre 1"/>
          <p:cNvSpPr>
            <a:spLocks noGrp="1"/>
          </p:cNvSpPr>
          <p:nvPr>
            <p:ph type="title"/>
          </p:nvPr>
        </p:nvSpPr>
        <p:spPr bwMode="auto">
          <a:xfrm>
            <a:off x="983431" y="192515"/>
            <a:ext cx="10745769" cy="457200"/>
          </a:xfrm>
        </p:spPr>
        <p:txBody>
          <a:bodyPr>
            <a:noAutofit/>
          </a:bodyPr>
          <a:lstStyle/>
          <a:p>
            <a:pPr defTabSz="914377">
              <a:defRPr/>
            </a:pPr>
            <a:r>
              <a:rPr lang="fr-FR">
                <a:latin typeface="Arial"/>
                <a:cs typeface="Arial"/>
              </a:rPr>
              <a:t>Controlled W damage experiments on WEST (RT03+RT06)</a:t>
            </a:r>
            <a:endParaRPr/>
          </a:p>
        </p:txBody>
      </p:sp>
      <p:sp>
        <p:nvSpPr>
          <p:cNvPr id="1720894562" name="Espace réservé du numéro de diapositive 4"/>
          <p:cNvSpPr>
            <a:spLocks noGrp="1"/>
          </p:cNvSpPr>
          <p:nvPr>
            <p:ph type="sldNum" sz="quarter" idx="12"/>
          </p:nvPr>
        </p:nvSpPr>
        <p:spPr bwMode="auto"/>
        <p:txBody>
          <a:bodyPr/>
          <a:lstStyle/>
          <a:p>
            <a:pPr defTabSz="457189">
              <a:defRPr/>
            </a:pPr>
            <a:fld id="{6A6D9FA1-99C7-4910-8E32-B85D378B0060}" type="slidenum">
              <a:rPr lang="en-GB">
                <a:solidFill>
                  <a:prstClr val="white"/>
                </a:solidFill>
                <a:latin typeface="Calibri"/>
                <a:ea typeface="+mn-ea"/>
              </a:rPr>
              <a:t>7</a:t>
            </a:fld>
            <a:endParaRPr lang="en-GB">
              <a:solidFill>
                <a:prstClr val="white"/>
              </a:solidFill>
              <a:latin typeface="Calibri"/>
              <a:ea typeface="+mn-ea"/>
            </a:endParaRPr>
          </a:p>
        </p:txBody>
      </p:sp>
      <p:sp>
        <p:nvSpPr>
          <p:cNvPr id="357101824" name="TextBox 36"/>
          <p:cNvSpPr txBox="1"/>
          <p:nvPr/>
        </p:nvSpPr>
        <p:spPr bwMode="auto">
          <a:xfrm>
            <a:off x="150173" y="740391"/>
            <a:ext cx="7406052" cy="1446550"/>
          </a:xfrm>
          <a:prstGeom prst="rect">
            <a:avLst/>
          </a:prstGeom>
          <a:noFill/>
        </p:spPr>
        <p:txBody>
          <a:bodyPr wrap="square" rtlCol="0">
            <a:spAutoFit/>
          </a:bodyPr>
          <a:lstStyle/>
          <a:p>
            <a:pPr marL="342890" indent="-342890" defTabSz="457189">
              <a:buFont typeface="Wingdings"/>
              <a:buChar char="v"/>
              <a:defRPr/>
            </a:pPr>
            <a:r>
              <a:rPr lang="en-US" sz="2200">
                <a:solidFill>
                  <a:srgbClr val="0070C0"/>
                </a:solidFill>
                <a:latin typeface="Arial"/>
                <a:cs typeface="Arial"/>
              </a:rPr>
              <a:t>Impact duration, debris </a:t>
            </a:r>
            <a:r>
              <a:rPr lang="en-US" sz="2200">
                <a:solidFill>
                  <a:prstClr val="black"/>
                </a:solidFill>
                <a:latin typeface="Arial"/>
                <a:cs typeface="Arial"/>
              </a:rPr>
              <a:t> Fast cameras (IR, visible) </a:t>
            </a:r>
            <a:endParaRPr/>
          </a:p>
          <a:p>
            <a:pPr marL="342890" indent="-342890" defTabSz="457189">
              <a:buFont typeface="Wingdings"/>
              <a:buChar char="v"/>
              <a:defRPr/>
            </a:pPr>
            <a:r>
              <a:rPr lang="en-US" sz="2200">
                <a:solidFill>
                  <a:srgbClr val="0070C0"/>
                </a:solidFill>
                <a:latin typeface="Arial"/>
                <a:cs typeface="Arial"/>
              </a:rPr>
              <a:t>RE beam energy distribution and pitch angle </a:t>
            </a:r>
            <a:r>
              <a:rPr lang="en-US" sz="2200">
                <a:solidFill>
                  <a:prstClr val="black"/>
                </a:solidFill>
                <a:latin typeface="Arial"/>
                <a:cs typeface="Arial"/>
              </a:rPr>
              <a:t> Spectroscopic measurements (synchrotron)</a:t>
            </a:r>
            <a:endParaRPr/>
          </a:p>
          <a:p>
            <a:pPr marL="342890" indent="-342890" defTabSz="457189">
              <a:buFont typeface="Wingdings"/>
              <a:buChar char="v"/>
              <a:defRPr/>
            </a:pPr>
            <a:r>
              <a:rPr lang="en-US" sz="2200">
                <a:solidFill>
                  <a:srgbClr val="0070C0"/>
                </a:solidFill>
                <a:latin typeface="Arial"/>
                <a:cs typeface="Arial"/>
              </a:rPr>
              <a:t>Deposited energy </a:t>
            </a:r>
            <a:r>
              <a:rPr lang="en-US" sz="2200">
                <a:solidFill>
                  <a:prstClr val="black"/>
                </a:solidFill>
                <a:latin typeface="Arial"/>
                <a:cs typeface="Arial"/>
              </a:rPr>
              <a:t> Embedded thermocouples, IR</a:t>
            </a:r>
            <a:endParaRPr/>
          </a:p>
        </p:txBody>
      </p:sp>
      <p:pic>
        <p:nvPicPr>
          <p:cNvPr id="1654359372" name="VIDEO_c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p:blipFill>
        <p:spPr bwMode="auto">
          <a:xfrm>
            <a:off x="133139" y="2579375"/>
            <a:ext cx="4483471" cy="3317768"/>
          </a:xfrm>
          <a:prstGeom prst="rect">
            <a:avLst/>
          </a:prstGeom>
        </p:spPr>
      </p:pic>
      <p:sp>
        <p:nvSpPr>
          <p:cNvPr id="1038923722" name="TextBox 9"/>
          <p:cNvSpPr txBox="1"/>
          <p:nvPr/>
        </p:nvSpPr>
        <p:spPr bwMode="auto">
          <a:xfrm>
            <a:off x="5167322" y="4296569"/>
            <a:ext cx="1066318" cy="369332"/>
          </a:xfrm>
          <a:prstGeom prst="rect">
            <a:avLst/>
          </a:prstGeom>
          <a:noFill/>
        </p:spPr>
        <p:txBody>
          <a:bodyPr wrap="none" rtlCol="0">
            <a:spAutoFit/>
          </a:bodyPr>
          <a:lstStyle/>
          <a:p>
            <a:pPr defTabSz="457189">
              <a:defRPr/>
            </a:pPr>
            <a:r>
              <a:rPr lang="sv-SE">
                <a:solidFill>
                  <a:srgbClr val="FFFF00"/>
                </a:solidFill>
                <a:latin typeface="Calibri"/>
              </a:rPr>
              <a:t>midplane</a:t>
            </a:r>
            <a:endParaRPr/>
          </a:p>
        </p:txBody>
      </p:sp>
      <p:sp>
        <p:nvSpPr>
          <p:cNvPr id="1890496058" name="TextBox 17"/>
          <p:cNvSpPr txBox="1"/>
          <p:nvPr/>
        </p:nvSpPr>
        <p:spPr bwMode="auto">
          <a:xfrm>
            <a:off x="2871634" y="5312166"/>
            <a:ext cx="3085813" cy="461665"/>
          </a:xfrm>
          <a:prstGeom prst="rect">
            <a:avLst/>
          </a:prstGeom>
          <a:noFill/>
        </p:spPr>
        <p:txBody>
          <a:bodyPr wrap="square" rtlCol="0">
            <a:spAutoFit/>
          </a:bodyPr>
          <a:lstStyle/>
          <a:p>
            <a:pPr defTabSz="457189">
              <a:defRPr/>
            </a:pPr>
            <a:r>
              <a:rPr lang="sv-SE" sz="2400">
                <a:solidFill>
                  <a:srgbClr val="FFFF00"/>
                </a:solidFill>
                <a:latin typeface="Arial"/>
                <a:cs typeface="Arial"/>
              </a:rPr>
              <a:t>April 2025</a:t>
            </a:r>
            <a:endParaRPr/>
          </a:p>
        </p:txBody>
      </p:sp>
      <p:sp>
        <p:nvSpPr>
          <p:cNvPr id="920492105" name="TextBox 22"/>
          <p:cNvSpPr txBox="1"/>
          <p:nvPr/>
        </p:nvSpPr>
        <p:spPr bwMode="auto">
          <a:xfrm>
            <a:off x="8338802" y="1237101"/>
            <a:ext cx="3390399" cy="1015663"/>
          </a:xfrm>
          <a:prstGeom prst="rect">
            <a:avLst/>
          </a:prstGeom>
          <a:noFill/>
        </p:spPr>
        <p:txBody>
          <a:bodyPr wrap="square" rtlCol="0">
            <a:spAutoFit/>
          </a:bodyPr>
          <a:lstStyle/>
          <a:p>
            <a:pPr defTabSz="457189">
              <a:defRPr/>
            </a:pPr>
            <a:r>
              <a:rPr lang="en-GB" sz="2000">
                <a:solidFill>
                  <a:prstClr val="black"/>
                </a:solidFill>
                <a:latin typeface="Arial"/>
                <a:cs typeface="Arial"/>
              </a:rPr>
              <a:t>REs crash on the inner bumper for ~3 ms (from fast visible camera)</a:t>
            </a:r>
            <a:endParaRPr lang="sv-SE" sz="2000">
              <a:solidFill>
                <a:prstClr val="black"/>
              </a:solidFill>
              <a:latin typeface="Arial"/>
              <a:cs typeface="Arial"/>
            </a:endParaRPr>
          </a:p>
        </p:txBody>
      </p:sp>
      <p:sp>
        <p:nvSpPr>
          <p:cNvPr id="209898411" name="Title 1"/>
          <p:cNvSpPr txBox="1"/>
          <p:nvPr/>
        </p:nvSpPr>
        <p:spPr bwMode="auto">
          <a:xfrm>
            <a:off x="143176" y="-46538"/>
            <a:ext cx="12117355" cy="795217"/>
          </a:xfrm>
          <a:prstGeom prst="rect">
            <a:avLst/>
          </a:prstGeom>
        </p:spPr>
        <p:txBody>
          <a:bodyPr vert="horz" lIns="91440" tIns="45720" rIns="91440" bIns="45720" rtlCol="0" anchor="b">
            <a:noAutofit/>
          </a:bodyPr>
          <a:lstStyle>
            <a:lvl1pPr algn="ctr" defTabSz="914400" rtl="0">
              <a:lnSpc>
                <a:spcPct val="90000"/>
              </a:lnSpc>
              <a:spcBef>
                <a:spcPts val="0"/>
              </a:spcBef>
              <a:buNone/>
              <a:defRPr sz="6000">
                <a:solidFill>
                  <a:schemeClr val="tx1"/>
                </a:solidFill>
                <a:latin typeface="+mj-lt"/>
                <a:ea typeface="+mj-ea"/>
                <a:cs typeface="+mj-cs"/>
              </a:defRPr>
            </a:lvl1pPr>
          </a:lstStyle>
          <a:p>
            <a:pPr defTabSz="914377">
              <a:defRPr/>
            </a:pPr>
            <a:endParaRPr lang="fr-FR" sz="3200">
              <a:solidFill>
                <a:prstClr val="black"/>
              </a:solidFill>
              <a:latin typeface="Calibri Light"/>
            </a:endParaRPr>
          </a:p>
        </p:txBody>
      </p:sp>
      <p:sp>
        <p:nvSpPr>
          <p:cNvPr id="2007147904" name="Slide Number Placeholder 1"/>
          <p:cNvSpPr txBox="1"/>
          <p:nvPr/>
        </p:nvSpPr>
        <p:spPr bwMode="auto">
          <a:xfrm>
            <a:off x="8763000" y="6508751"/>
            <a:ext cx="2743200" cy="365125"/>
          </a:xfrm>
          <a:prstGeom prst="rect">
            <a:avLst/>
          </a:prstGeom>
        </p:spPr>
        <p:txBody>
          <a:bodyPr vert="horz" lIns="91440" tIns="45720" rIns="91440" bIns="45720" rtlCol="0" anchor="ctr"/>
          <a:lstStyle>
            <a:defPPr>
              <a:defRPr lang="en-US"/>
            </a:defPPr>
            <a:lvl1pPr marL="0" algn="r" defTabSz="457200" rtl="0">
              <a:defRPr sz="1200">
                <a:solidFill>
                  <a:schemeClr val="tx1">
                    <a:tint val="75000"/>
                  </a:schemeClr>
                </a:solidFill>
                <a:latin typeface="+mn-lt"/>
                <a:ea typeface="+mn-ea"/>
                <a:cs typeface="+mn-cs"/>
              </a:defRPr>
            </a:lvl1pPr>
            <a:lvl2pPr marL="457200" algn="l" defTabSz="457200" rtl="0">
              <a:defRPr sz="1800">
                <a:solidFill>
                  <a:schemeClr val="tx1"/>
                </a:solidFill>
                <a:latin typeface="+mn-lt"/>
                <a:ea typeface="+mn-ea"/>
                <a:cs typeface="+mn-cs"/>
              </a:defRPr>
            </a:lvl2pPr>
            <a:lvl3pPr marL="914400" algn="l" defTabSz="457200" rtl="0">
              <a:defRPr sz="1800">
                <a:solidFill>
                  <a:schemeClr val="tx1"/>
                </a:solidFill>
                <a:latin typeface="+mn-lt"/>
                <a:ea typeface="+mn-ea"/>
                <a:cs typeface="+mn-cs"/>
              </a:defRPr>
            </a:lvl3pPr>
            <a:lvl4pPr marL="1371600" algn="l" defTabSz="457200" rtl="0">
              <a:defRPr sz="1800">
                <a:solidFill>
                  <a:schemeClr val="tx1"/>
                </a:solidFill>
                <a:latin typeface="+mn-lt"/>
                <a:ea typeface="+mn-ea"/>
                <a:cs typeface="+mn-cs"/>
              </a:defRPr>
            </a:lvl4pPr>
            <a:lvl5pPr marL="1828800" algn="l" defTabSz="457200" rtl="0">
              <a:defRPr sz="1800">
                <a:solidFill>
                  <a:schemeClr val="tx1"/>
                </a:solidFill>
                <a:latin typeface="+mn-lt"/>
                <a:ea typeface="+mn-ea"/>
                <a:cs typeface="+mn-cs"/>
              </a:defRPr>
            </a:lvl5pPr>
            <a:lvl6pPr marL="2286000" algn="l" defTabSz="457200" rtl="0">
              <a:defRPr sz="1800">
                <a:solidFill>
                  <a:schemeClr val="tx1"/>
                </a:solidFill>
                <a:latin typeface="+mn-lt"/>
                <a:ea typeface="+mn-ea"/>
                <a:cs typeface="+mn-cs"/>
              </a:defRPr>
            </a:lvl6pPr>
            <a:lvl7pPr marL="2743200" algn="l" defTabSz="457200" rtl="0">
              <a:defRPr sz="1800">
                <a:solidFill>
                  <a:schemeClr val="tx1"/>
                </a:solidFill>
                <a:latin typeface="+mn-lt"/>
                <a:ea typeface="+mn-ea"/>
                <a:cs typeface="+mn-cs"/>
              </a:defRPr>
            </a:lvl7pPr>
            <a:lvl8pPr marL="3200400" algn="l" defTabSz="457200" rtl="0">
              <a:defRPr sz="1800">
                <a:solidFill>
                  <a:schemeClr val="tx1"/>
                </a:solidFill>
                <a:latin typeface="+mn-lt"/>
                <a:ea typeface="+mn-ea"/>
                <a:cs typeface="+mn-cs"/>
              </a:defRPr>
            </a:lvl8pPr>
            <a:lvl9pPr marL="3657600" algn="l" defTabSz="457200" rtl="0">
              <a:defRPr sz="1800">
                <a:solidFill>
                  <a:schemeClr val="tx1"/>
                </a:solidFill>
                <a:latin typeface="+mn-lt"/>
                <a:ea typeface="+mn-ea"/>
                <a:cs typeface="+mn-cs"/>
              </a:defRPr>
            </a:lvl9pPr>
          </a:lstStyle>
          <a:p>
            <a:pPr defTabSz="457189">
              <a:defRPr/>
            </a:pPr>
            <a:fld id="{013DA533-E9F9-4704-94B3-436E32BA00B1}" type="slidenum">
              <a:rPr lang="sv-SE">
                <a:solidFill>
                  <a:prstClr val="black">
                    <a:tint val="75000"/>
                  </a:prstClr>
                </a:solidFill>
                <a:latin typeface="Arial"/>
                <a:cs typeface="Arial"/>
              </a:rPr>
              <a:t>7</a:t>
            </a:fld>
            <a:endParaRPr lang="sv-SE">
              <a:solidFill>
                <a:prstClr val="black">
                  <a:tint val="75000"/>
                </a:prstClr>
              </a:solidFill>
              <a:latin typeface="Arial"/>
              <a:cs typeface="Arial"/>
            </a:endParaRPr>
          </a:p>
        </p:txBody>
      </p:sp>
      <p:pic>
        <p:nvPicPr>
          <p:cNvPr id="2111389732" name="Image 7"/>
          <p:cNvPicPr>
            <a:picLocks noChangeAspect="1"/>
          </p:cNvPicPr>
          <p:nvPr/>
        </p:nvPicPr>
        <p:blipFill>
          <a:blip r:embed="rId7"/>
          <a:stretch/>
        </p:blipFill>
        <p:spPr bwMode="auto">
          <a:xfrm>
            <a:off x="8024529" y="2557632"/>
            <a:ext cx="3895291" cy="2785132"/>
          </a:xfrm>
          <a:prstGeom prst="rect">
            <a:avLst/>
          </a:prstGeom>
        </p:spPr>
      </p:pic>
      <p:sp>
        <p:nvSpPr>
          <p:cNvPr id="565432265" name="Rectangle 8"/>
          <p:cNvSpPr/>
          <p:nvPr/>
        </p:nvSpPr>
        <p:spPr bwMode="auto">
          <a:xfrm>
            <a:off x="8671076" y="3367881"/>
            <a:ext cx="2650836" cy="1584179"/>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sp>
        <p:nvSpPr>
          <p:cNvPr id="1577066674" name="ZoneTexte 10"/>
          <p:cNvSpPr txBox="1"/>
          <p:nvPr/>
        </p:nvSpPr>
        <p:spPr bwMode="auto">
          <a:xfrm>
            <a:off x="8888560" y="2679723"/>
            <a:ext cx="1145442" cy="369332"/>
          </a:xfrm>
          <a:prstGeom prst="rect">
            <a:avLst/>
          </a:prstGeom>
          <a:noFill/>
        </p:spPr>
        <p:txBody>
          <a:bodyPr wrap="none" rtlCol="0">
            <a:spAutoFit/>
          </a:bodyPr>
          <a:lstStyle/>
          <a:p>
            <a:pPr defTabSz="457189">
              <a:defRPr/>
            </a:pPr>
            <a:r>
              <a:rPr lang="en-US">
                <a:solidFill>
                  <a:srgbClr val="7030A0"/>
                </a:solidFill>
                <a:latin typeface="Calibri"/>
              </a:rPr>
              <a:t>disruption</a:t>
            </a:r>
            <a:endParaRPr/>
          </a:p>
        </p:txBody>
      </p:sp>
      <p:cxnSp>
        <p:nvCxnSpPr>
          <p:cNvPr id="1192429600" name="Connecteur droit avec flèche 12"/>
          <p:cNvCxnSpPr/>
          <p:nvPr/>
        </p:nvCxnSpPr>
        <p:spPr bwMode="auto">
          <a:xfrm flipH="1">
            <a:off x="8643462" y="2873816"/>
            <a:ext cx="292231"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82488571" name="ZoneTexte 25"/>
          <p:cNvSpPr txBox="1"/>
          <p:nvPr/>
        </p:nvSpPr>
        <p:spPr bwMode="auto">
          <a:xfrm>
            <a:off x="9465166" y="3341171"/>
            <a:ext cx="1007007" cy="369332"/>
          </a:xfrm>
          <a:prstGeom prst="rect">
            <a:avLst/>
          </a:prstGeom>
          <a:noFill/>
        </p:spPr>
        <p:txBody>
          <a:bodyPr wrap="none" rtlCol="0">
            <a:spAutoFit/>
          </a:bodyPr>
          <a:lstStyle/>
          <a:p>
            <a:pPr defTabSz="457189">
              <a:defRPr/>
            </a:pPr>
            <a:r>
              <a:rPr lang="en-US">
                <a:solidFill>
                  <a:srgbClr val="0070C0"/>
                </a:solidFill>
                <a:latin typeface="Calibri"/>
              </a:rPr>
              <a:t>RE beam</a:t>
            </a:r>
            <a:endParaRPr/>
          </a:p>
        </p:txBody>
      </p:sp>
      <p:sp>
        <p:nvSpPr>
          <p:cNvPr id="160049995" name="ZoneTexte 20"/>
          <p:cNvSpPr txBox="1"/>
          <p:nvPr/>
        </p:nvSpPr>
        <p:spPr bwMode="auto">
          <a:xfrm>
            <a:off x="10528824" y="3094504"/>
            <a:ext cx="1112363" cy="646331"/>
          </a:xfrm>
          <a:prstGeom prst="rect">
            <a:avLst/>
          </a:prstGeom>
          <a:noFill/>
        </p:spPr>
        <p:txBody>
          <a:bodyPr wrap="square" rtlCol="0">
            <a:spAutoFit/>
          </a:bodyPr>
          <a:lstStyle/>
          <a:p>
            <a:pPr defTabSz="457189">
              <a:defRPr/>
            </a:pPr>
            <a:r>
              <a:rPr lang="en-US">
                <a:solidFill>
                  <a:srgbClr val="FF0000"/>
                </a:solidFill>
                <a:latin typeface="Calibri"/>
              </a:rPr>
              <a:t>Impact @ 230 kA</a:t>
            </a:r>
            <a:endParaRPr/>
          </a:p>
        </p:txBody>
      </p:sp>
      <p:cxnSp>
        <p:nvCxnSpPr>
          <p:cNvPr id="1295292133" name="Connecteur droit avec flèche 23"/>
          <p:cNvCxnSpPr/>
          <p:nvPr/>
        </p:nvCxnSpPr>
        <p:spPr bwMode="auto">
          <a:xfrm>
            <a:off x="11198126" y="3688392"/>
            <a:ext cx="103695" cy="3110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9885112" name="Connecteur droit avec flèche 37"/>
          <p:cNvCxnSpPr/>
          <p:nvPr/>
        </p:nvCxnSpPr>
        <p:spPr bwMode="auto">
          <a:xfrm flipH="1" flipV="1">
            <a:off x="9482447" y="4348269"/>
            <a:ext cx="452488" cy="32993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6408356" name="ZoneTexte 39"/>
          <p:cNvSpPr txBox="1"/>
          <p:nvPr/>
        </p:nvSpPr>
        <p:spPr bwMode="auto">
          <a:xfrm>
            <a:off x="9435313" y="4621648"/>
            <a:ext cx="1907189" cy="307777"/>
          </a:xfrm>
          <a:prstGeom prst="rect">
            <a:avLst/>
          </a:prstGeom>
          <a:noFill/>
        </p:spPr>
        <p:txBody>
          <a:bodyPr wrap="none" rtlCol="0">
            <a:spAutoFit/>
          </a:bodyPr>
          <a:lstStyle/>
          <a:p>
            <a:pPr defTabSz="457189">
              <a:defRPr/>
            </a:pPr>
            <a:r>
              <a:rPr lang="en-US" sz="1400">
                <a:solidFill>
                  <a:srgbClr val="70AD47">
                    <a:lumMod val="75000"/>
                  </a:srgbClr>
                </a:solidFill>
                <a:latin typeface="Calibri"/>
              </a:rPr>
              <a:t>Controlled Z movement</a:t>
            </a:r>
            <a:endParaRPr/>
          </a:p>
        </p:txBody>
      </p:sp>
      <p:sp>
        <p:nvSpPr>
          <p:cNvPr id="503179108" name="TextBox 22"/>
          <p:cNvSpPr txBox="1"/>
          <p:nvPr/>
        </p:nvSpPr>
        <p:spPr bwMode="auto">
          <a:xfrm>
            <a:off x="8180926" y="5473980"/>
            <a:ext cx="3390399" cy="707886"/>
          </a:xfrm>
          <a:prstGeom prst="rect">
            <a:avLst/>
          </a:prstGeom>
          <a:noFill/>
        </p:spPr>
        <p:txBody>
          <a:bodyPr wrap="square" rtlCol="0">
            <a:spAutoFit/>
          </a:bodyPr>
          <a:lstStyle/>
          <a:p>
            <a:pPr algn="ctr" defTabSz="457189">
              <a:defRPr/>
            </a:pPr>
            <a:r>
              <a:rPr lang="en-GB" sz="2000">
                <a:solidFill>
                  <a:prstClr val="black"/>
                </a:solidFill>
                <a:latin typeface="Arial"/>
                <a:cs typeface="Arial"/>
              </a:rPr>
              <a:t>RE impact above midplane (between T4 &amp; T5)</a:t>
            </a:r>
            <a:endParaRPr lang="sv-SE" sz="2000">
              <a:solidFill>
                <a:prstClr val="black"/>
              </a:solidFill>
              <a:latin typeface="Arial"/>
              <a:cs typeface="Arial"/>
            </a:endParaRPr>
          </a:p>
        </p:txBody>
      </p:sp>
      <p:cxnSp>
        <p:nvCxnSpPr>
          <p:cNvPr id="787454819" name="Connecteur droit 6"/>
          <p:cNvCxnSpPr/>
          <p:nvPr/>
        </p:nvCxnSpPr>
        <p:spPr bwMode="auto">
          <a:xfrm>
            <a:off x="4909564" y="4596485"/>
            <a:ext cx="2294920" cy="3345"/>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450373616" name="ZoneTexte 11"/>
          <p:cNvSpPr txBox="1"/>
          <p:nvPr/>
        </p:nvSpPr>
        <p:spPr bwMode="auto">
          <a:xfrm>
            <a:off x="4922277" y="2765102"/>
            <a:ext cx="889923" cy="369332"/>
          </a:xfrm>
          <a:prstGeom prst="rect">
            <a:avLst/>
          </a:prstGeom>
          <a:noFill/>
        </p:spPr>
        <p:txBody>
          <a:bodyPr wrap="square" rtlCol="0">
            <a:spAutoFit/>
          </a:bodyPr>
          <a:lstStyle/>
          <a:p>
            <a:pPr defTabSz="457189">
              <a:defRPr/>
            </a:pPr>
            <a:r>
              <a:rPr lang="fr-FR">
                <a:solidFill>
                  <a:prstClr val="white"/>
                </a:solidFill>
                <a:latin typeface="Calibri"/>
              </a:rPr>
              <a:t>Tile 4</a:t>
            </a:r>
            <a:endParaRPr/>
          </a:p>
        </p:txBody>
      </p:sp>
      <p:sp>
        <p:nvSpPr>
          <p:cNvPr id="669929105" name="ZoneTexte 26"/>
          <p:cNvSpPr txBox="1"/>
          <p:nvPr/>
        </p:nvSpPr>
        <p:spPr bwMode="auto">
          <a:xfrm>
            <a:off x="4840949" y="3719469"/>
            <a:ext cx="889923" cy="369332"/>
          </a:xfrm>
          <a:prstGeom prst="rect">
            <a:avLst/>
          </a:prstGeom>
          <a:noFill/>
        </p:spPr>
        <p:txBody>
          <a:bodyPr wrap="square" rtlCol="0">
            <a:spAutoFit/>
          </a:bodyPr>
          <a:lstStyle/>
          <a:p>
            <a:pPr defTabSz="457189">
              <a:defRPr/>
            </a:pPr>
            <a:r>
              <a:rPr lang="fr-FR">
                <a:solidFill>
                  <a:prstClr val="white"/>
                </a:solidFill>
                <a:latin typeface="Calibri"/>
              </a:rPr>
              <a:t>Tile 5</a:t>
            </a:r>
            <a:endParaRPr/>
          </a:p>
        </p:txBody>
      </p:sp>
      <p:sp>
        <p:nvSpPr>
          <p:cNvPr id="1195833423" name="ZoneTexte 27"/>
          <p:cNvSpPr txBox="1"/>
          <p:nvPr/>
        </p:nvSpPr>
        <p:spPr bwMode="auto">
          <a:xfrm>
            <a:off x="4840949" y="4929423"/>
            <a:ext cx="889923" cy="369332"/>
          </a:xfrm>
          <a:prstGeom prst="rect">
            <a:avLst/>
          </a:prstGeom>
          <a:noFill/>
        </p:spPr>
        <p:txBody>
          <a:bodyPr wrap="square" rtlCol="0">
            <a:spAutoFit/>
          </a:bodyPr>
          <a:lstStyle/>
          <a:p>
            <a:pPr defTabSz="457189">
              <a:defRPr/>
            </a:pPr>
            <a:r>
              <a:rPr lang="fr-FR">
                <a:solidFill>
                  <a:prstClr val="white"/>
                </a:solidFill>
                <a:latin typeface="Calibri"/>
              </a:rPr>
              <a:t>Tile 6</a:t>
            </a:r>
            <a:endParaRPr/>
          </a:p>
        </p:txBody>
      </p:sp>
      <p:sp>
        <p:nvSpPr>
          <p:cNvPr id="1581357222" name="ZoneTexte 28"/>
          <p:cNvSpPr txBox="1"/>
          <p:nvPr/>
        </p:nvSpPr>
        <p:spPr bwMode="auto">
          <a:xfrm>
            <a:off x="4884067" y="6004390"/>
            <a:ext cx="889923" cy="369332"/>
          </a:xfrm>
          <a:prstGeom prst="rect">
            <a:avLst/>
          </a:prstGeom>
          <a:noFill/>
        </p:spPr>
        <p:txBody>
          <a:bodyPr wrap="square" rtlCol="0">
            <a:spAutoFit/>
          </a:bodyPr>
          <a:lstStyle/>
          <a:p>
            <a:pPr defTabSz="457189">
              <a:defRPr/>
            </a:pPr>
            <a:r>
              <a:rPr lang="fr-FR">
                <a:solidFill>
                  <a:prstClr val="white"/>
                </a:solidFill>
                <a:latin typeface="Calibri"/>
              </a:rPr>
              <a:t>Tile 7</a:t>
            </a:r>
            <a:endParaRPr/>
          </a:p>
        </p:txBody>
      </p:sp>
      <p:sp>
        <p:nvSpPr>
          <p:cNvPr id="1725801507" name="TextBox 22"/>
          <p:cNvSpPr txBox="1"/>
          <p:nvPr/>
        </p:nvSpPr>
        <p:spPr bwMode="auto">
          <a:xfrm>
            <a:off x="572064" y="6069110"/>
            <a:ext cx="3842477" cy="400110"/>
          </a:xfrm>
          <a:prstGeom prst="rect">
            <a:avLst/>
          </a:prstGeom>
          <a:noFill/>
        </p:spPr>
        <p:txBody>
          <a:bodyPr wrap="square" rtlCol="0">
            <a:spAutoFit/>
          </a:bodyPr>
          <a:lstStyle/>
          <a:p>
            <a:pPr defTabSz="457189">
              <a:defRPr/>
            </a:pPr>
            <a:r>
              <a:rPr lang="en-GB" sz="2000">
                <a:solidFill>
                  <a:prstClr val="black"/>
                </a:solidFill>
                <a:latin typeface="Arial"/>
                <a:cs typeface="Arial"/>
              </a:rPr>
              <a:t>RE impact below midplane (T6)</a:t>
            </a:r>
            <a:endParaRPr lang="sv-SE" sz="2000">
              <a:solidFill>
                <a:prstClr val="black"/>
              </a:solidFill>
              <a:latin typeface="Arial"/>
              <a:cs typeface="Arial"/>
            </a:endParaRPr>
          </a:p>
        </p:txBody>
      </p:sp>
      <p:cxnSp>
        <p:nvCxnSpPr>
          <p:cNvPr id="1996032738" name="Connecteur droit avec flèche 18"/>
          <p:cNvCxnSpPr/>
          <p:nvPr/>
        </p:nvCxnSpPr>
        <p:spPr bwMode="auto">
          <a:xfrm flipH="1" flipV="1">
            <a:off x="4472009" y="4781923"/>
            <a:ext cx="1473300" cy="29968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74381070" name="Connecteur droit avec flèche 24"/>
          <p:cNvCxnSpPr/>
          <p:nvPr/>
        </p:nvCxnSpPr>
        <p:spPr bwMode="auto">
          <a:xfrm>
            <a:off x="6201854" y="3541691"/>
            <a:ext cx="1723932" cy="36244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33" fill="hold"/>
                                        <p:tgtEl>
                                          <p:spTgt spid="16543593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54359372"/>
                </p:tgtEl>
              </p:cMediaNode>
            </p:video>
            <p:seq concurrent="1" nextAc="seek">
              <p:cTn id="8" restart="whenNotActive" fill="hold" evtFilter="cancelBubble" nodeType="interactiveSeq">
                <p:stCondLst>
                  <p:cond evt="onClick" delay="0">
                    <p:tgtEl>
                      <p:spTgt spid="165435937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54359372"/>
                                        </p:tgtEl>
                                      </p:cBhvr>
                                    </p:cmd>
                                  </p:childTnLst>
                                </p:cTn>
                              </p:par>
                            </p:childTnLst>
                          </p:cTn>
                        </p:par>
                      </p:childTnLst>
                    </p:cTn>
                  </p:par>
                </p:childTnLst>
              </p:cTn>
              <p:nextCondLst>
                <p:cond evt="onClick" delay="0">
                  <p:tgtEl>
                    <p:spTgt spid="165435937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52171318" name="Title 1"/>
          <p:cNvSpPr>
            <a:spLocks noGrp="1"/>
          </p:cNvSpPr>
          <p:nvPr>
            <p:ph type="title"/>
          </p:nvPr>
        </p:nvSpPr>
        <p:spPr bwMode="auto">
          <a:xfrm>
            <a:off x="983432" y="192515"/>
            <a:ext cx="11208568" cy="457200"/>
          </a:xfrm>
        </p:spPr>
        <p:txBody>
          <a:bodyPr/>
          <a:lstStyle/>
          <a:p>
            <a:pPr>
              <a:defRPr/>
            </a:pPr>
            <a:r>
              <a:rPr lang="fi-FI"/>
              <a:t>WP TE metallic devices used for R&amp;D in support to the ITER W first wall</a:t>
            </a:r>
            <a:endParaRPr/>
          </a:p>
        </p:txBody>
      </p:sp>
      <p:sp>
        <p:nvSpPr>
          <p:cNvPr id="132765174" name="Slide Number Placeholder 2"/>
          <p:cNvSpPr>
            <a:spLocks noGrp="1"/>
          </p:cNvSpPr>
          <p:nvPr>
            <p:ph type="sldNum" sz="quarter" idx="12"/>
          </p:nvPr>
        </p:nvSpPr>
        <p:spPr bwMode="auto"/>
        <p:txBody>
          <a:bodyPr/>
          <a:lstStyle/>
          <a:p>
            <a:pPr>
              <a:defRPr/>
            </a:pPr>
            <a:fld id="{6A6D9FA1-99C7-4910-8E32-B85D378B0060}" type="slidenum">
              <a:rPr lang="en-GB">
                <a:solidFill>
                  <a:prstClr val="white"/>
                </a:solidFill>
              </a:rPr>
              <a:t>8</a:t>
            </a:fld>
            <a:endParaRPr lang="en-GB">
              <a:solidFill>
                <a:prstClr val="white"/>
              </a:solidFill>
            </a:endParaRPr>
          </a:p>
        </p:txBody>
      </p:sp>
      <p:sp>
        <p:nvSpPr>
          <p:cNvPr id="88012427" name="TextBox 3"/>
          <p:cNvSpPr txBox="1"/>
          <p:nvPr/>
        </p:nvSpPr>
        <p:spPr bwMode="auto">
          <a:xfrm>
            <a:off x="180020" y="770115"/>
            <a:ext cx="8822060" cy="369332"/>
          </a:xfrm>
          <a:prstGeom prst="rect">
            <a:avLst/>
          </a:prstGeom>
          <a:noFill/>
        </p:spPr>
        <p:txBody>
          <a:bodyPr wrap="square" rtlCol="0">
            <a:spAutoFit/>
          </a:bodyPr>
          <a:lstStyle/>
          <a:p>
            <a:pPr>
              <a:defRPr/>
            </a:pPr>
            <a:r>
              <a:rPr lang="en-US" dirty="0"/>
              <a:t>ITER SRO plans non-uniform </a:t>
            </a:r>
            <a:r>
              <a:rPr lang="en-US" dirty="0" err="1"/>
              <a:t>boronization</a:t>
            </a:r>
            <a:r>
              <a:rPr lang="en-US" dirty="0"/>
              <a:t> </a:t>
            </a:r>
            <a:r>
              <a:rPr lang="en-US" dirty="0">
                <a:sym typeface="Wingdings" pitchFamily="2" charset="2"/>
              </a:rPr>
              <a:t></a:t>
            </a:r>
            <a:r>
              <a:rPr lang="en-US" dirty="0"/>
              <a:t> tested in WEST and AUG</a:t>
            </a:r>
            <a:endParaRPr dirty="0"/>
          </a:p>
        </p:txBody>
      </p:sp>
      <p:sp>
        <p:nvSpPr>
          <p:cNvPr id="1506723566" name="TextBox 3"/>
          <p:cNvSpPr txBox="1"/>
          <p:nvPr/>
        </p:nvSpPr>
        <p:spPr bwMode="auto">
          <a:xfrm>
            <a:off x="180020" y="1142771"/>
            <a:ext cx="11831960" cy="646331"/>
          </a:xfrm>
          <a:prstGeom prst="rect">
            <a:avLst/>
          </a:prstGeom>
          <a:noFill/>
        </p:spPr>
        <p:txBody>
          <a:bodyPr wrap="square" rtlCol="0">
            <a:spAutoFit/>
          </a:bodyPr>
          <a:lstStyle/>
          <a:p>
            <a:pPr>
              <a:defRPr/>
            </a:pPr>
            <a:r>
              <a:rPr lang="en-US"/>
              <a:t>Plasma restart after a vent w/o boronization : challenging in both AUG and WEST, while start-up dramatically improved after non-uniform boronization (RT04)</a:t>
            </a:r>
            <a:endParaRPr/>
          </a:p>
        </p:txBody>
      </p:sp>
      <p:pic>
        <p:nvPicPr>
          <p:cNvPr id="1262570674" name="Picture 7"/>
          <p:cNvPicPr>
            <a:picLocks noChangeAspect="1"/>
          </p:cNvPicPr>
          <p:nvPr/>
        </p:nvPicPr>
        <p:blipFill>
          <a:blip r:embed="rId3">
            <a:extLst>
              <a:ext uri="{96DAC541-7B7A-43D3-8B79-37D633B846F1}">
                <asvg:svgBlip xmlns:asvg="http://schemas.microsoft.com/office/drawing/2016/SVG/main" r:embed="rId4"/>
              </a:ext>
            </a:extLst>
          </a:blip>
          <a:srcRect r="10476"/>
          <a:stretch/>
        </p:blipFill>
        <p:spPr bwMode="auto">
          <a:xfrm>
            <a:off x="42689" y="2060247"/>
            <a:ext cx="4844822" cy="3621037"/>
          </a:xfrm>
          <a:prstGeom prst="rect">
            <a:avLst/>
          </a:prstGeom>
        </p:spPr>
      </p:pic>
      <p:sp>
        <p:nvSpPr>
          <p:cNvPr id="1083198687" name="ZoneTexte 10"/>
          <p:cNvSpPr txBox="1"/>
          <p:nvPr/>
        </p:nvSpPr>
        <p:spPr bwMode="auto">
          <a:xfrm>
            <a:off x="777459" y="1845357"/>
            <a:ext cx="3583971" cy="523220"/>
          </a:xfrm>
          <a:prstGeom prst="rect">
            <a:avLst/>
          </a:prstGeom>
          <a:solidFill>
            <a:schemeClr val="bg1"/>
          </a:solidFill>
        </p:spPr>
        <p:txBody>
          <a:bodyPr wrap="square" rtlCol="0">
            <a:spAutoFit/>
          </a:bodyPr>
          <a:lstStyle/>
          <a:p>
            <a:pPr algn="ctr">
              <a:defRPr/>
            </a:pPr>
            <a:r>
              <a:rPr lang="fr-FR" sz="1400" b="1"/>
              <a:t>Diborane dissociation / ionisation map for non uniform GDB in WEST</a:t>
            </a:r>
            <a:endParaRPr/>
          </a:p>
        </p:txBody>
      </p:sp>
      <p:grpSp>
        <p:nvGrpSpPr>
          <p:cNvPr id="160813239" name="Groupe 11"/>
          <p:cNvGrpSpPr/>
          <p:nvPr/>
        </p:nvGrpSpPr>
        <p:grpSpPr bwMode="auto">
          <a:xfrm>
            <a:off x="5118624" y="1812303"/>
            <a:ext cx="3102161" cy="3410860"/>
            <a:chOff x="6240248" y="2297779"/>
            <a:chExt cx="3102161" cy="3410860"/>
          </a:xfrm>
        </p:grpSpPr>
        <p:pic>
          <p:nvPicPr>
            <p:cNvPr id="13" name="Picture 6"/>
            <p:cNvPicPr>
              <a:picLocks noChangeAspect="1"/>
            </p:cNvPicPr>
            <p:nvPr/>
          </p:nvPicPr>
          <p:blipFill>
            <a:blip r:embed="rId5">
              <a:extLst>
                <a:ext uri="{96DAC541-7B7A-43D3-8B79-37D633B846F1}">
                  <asvg:svgBlip xmlns:asvg="http://schemas.microsoft.com/office/drawing/2016/SVG/main" r:embed="rId6"/>
                </a:ext>
              </a:extLst>
            </a:blip>
            <a:srcRect l="61081"/>
            <a:stretch/>
          </p:blipFill>
          <p:spPr bwMode="auto">
            <a:xfrm>
              <a:off x="7666271" y="2307158"/>
              <a:ext cx="1676138" cy="3401481"/>
            </a:xfrm>
            <a:prstGeom prst="rect">
              <a:avLst/>
            </a:prstGeom>
          </p:spPr>
        </p:pic>
        <p:pic>
          <p:nvPicPr>
            <p:cNvPr id="14" name="Image 13"/>
            <p:cNvPicPr>
              <a:picLocks noChangeAspect="1"/>
            </p:cNvPicPr>
            <p:nvPr/>
          </p:nvPicPr>
          <p:blipFill>
            <a:blip r:embed="rId7"/>
            <a:srcRect l="27381" r="54663"/>
            <a:stretch/>
          </p:blipFill>
          <p:spPr bwMode="auto">
            <a:xfrm>
              <a:off x="6889871" y="2297780"/>
              <a:ext cx="774011" cy="3401863"/>
            </a:xfrm>
            <a:prstGeom prst="rect">
              <a:avLst/>
            </a:prstGeom>
          </p:spPr>
        </p:pic>
        <p:pic>
          <p:nvPicPr>
            <p:cNvPr id="15" name="Image 14"/>
            <p:cNvPicPr>
              <a:picLocks noChangeAspect="1"/>
            </p:cNvPicPr>
            <p:nvPr/>
          </p:nvPicPr>
          <p:blipFill>
            <a:blip r:embed="rId8"/>
            <a:srcRect r="84928"/>
            <a:stretch/>
          </p:blipFill>
          <p:spPr bwMode="auto">
            <a:xfrm>
              <a:off x="6240248" y="2297779"/>
              <a:ext cx="649623" cy="3401863"/>
            </a:xfrm>
            <a:prstGeom prst="rect">
              <a:avLst/>
            </a:prstGeom>
          </p:spPr>
        </p:pic>
        <p:sp>
          <p:nvSpPr>
            <p:cNvPr id="16" name="Rectangle 15"/>
            <p:cNvSpPr/>
            <p:nvPr/>
          </p:nvSpPr>
          <p:spPr bwMode="auto">
            <a:xfrm>
              <a:off x="6705600" y="2297779"/>
              <a:ext cx="2362199" cy="2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1206206676" name="TextBox 17"/>
          <p:cNvSpPr txBox="1"/>
          <p:nvPr/>
        </p:nvSpPr>
        <p:spPr bwMode="auto">
          <a:xfrm>
            <a:off x="7133977" y="1821682"/>
            <a:ext cx="1367233" cy="430887"/>
          </a:xfrm>
          <a:prstGeom prst="rect">
            <a:avLst/>
          </a:prstGeom>
          <a:noFill/>
        </p:spPr>
        <p:txBody>
          <a:bodyPr wrap="square" lIns="36000" tIns="0" rIns="36000" bIns="0">
            <a:spAutoFit/>
          </a:bodyPr>
          <a:lstStyle/>
          <a:p>
            <a:pPr algn="ctr">
              <a:tabLst>
                <a:tab pos="1238250" algn="l"/>
              </a:tabLst>
              <a:defRPr/>
            </a:pPr>
            <a:r>
              <a:rPr lang="fr-FR" sz="1400" b="1">
                <a:solidFill>
                  <a:srgbClr val="FF00FF"/>
                </a:solidFill>
                <a:latin typeface="Arial"/>
                <a:cs typeface="Arial"/>
              </a:rPr>
              <a:t>Q4 away from injection</a:t>
            </a:r>
            <a:endParaRPr sz="1400" b="1">
              <a:solidFill>
                <a:srgbClr val="FF00FF"/>
              </a:solidFill>
              <a:latin typeface="Arial"/>
              <a:cs typeface="Arial"/>
            </a:endParaRPr>
          </a:p>
        </p:txBody>
      </p:sp>
      <p:sp>
        <p:nvSpPr>
          <p:cNvPr id="702749282" name="TextBox 17"/>
          <p:cNvSpPr txBox="1"/>
          <p:nvPr/>
        </p:nvSpPr>
        <p:spPr bwMode="auto">
          <a:xfrm>
            <a:off x="5591247" y="1821681"/>
            <a:ext cx="1548661" cy="430887"/>
          </a:xfrm>
          <a:prstGeom prst="rect">
            <a:avLst/>
          </a:prstGeom>
          <a:noFill/>
        </p:spPr>
        <p:txBody>
          <a:bodyPr wrap="square" lIns="36000" tIns="0" rIns="36000" bIns="0">
            <a:spAutoFit/>
          </a:bodyPr>
          <a:lstStyle/>
          <a:p>
            <a:pPr algn="ctr">
              <a:tabLst>
                <a:tab pos="1238250" algn="l"/>
              </a:tabLst>
              <a:defRPr/>
            </a:pPr>
            <a:r>
              <a:rPr lang="fr-FR" sz="1400" b="1">
                <a:solidFill>
                  <a:srgbClr val="FF00FF"/>
                </a:solidFill>
                <a:latin typeface="Arial"/>
                <a:cs typeface="Arial"/>
              </a:rPr>
              <a:t>Q3 close to injection</a:t>
            </a:r>
            <a:endParaRPr sz="1400" b="1">
              <a:solidFill>
                <a:srgbClr val="FF00FF"/>
              </a:solidFill>
              <a:latin typeface="Arial"/>
              <a:cs typeface="Arial"/>
            </a:endParaRPr>
          </a:p>
        </p:txBody>
      </p:sp>
      <p:pic>
        <p:nvPicPr>
          <p:cNvPr id="599881576" name="Image 18"/>
          <p:cNvPicPr>
            <a:picLocks noChangeAspect="1"/>
          </p:cNvPicPr>
          <p:nvPr/>
        </p:nvPicPr>
        <p:blipFill>
          <a:blip r:embed="rId9"/>
          <a:srcRect l="9005" r="15000" b="36666"/>
          <a:stretch/>
        </p:blipFill>
        <p:spPr bwMode="auto">
          <a:xfrm>
            <a:off x="8885627" y="1937279"/>
            <a:ext cx="2347477" cy="2934553"/>
          </a:xfrm>
          <a:prstGeom prst="rect">
            <a:avLst/>
          </a:prstGeom>
        </p:spPr>
      </p:pic>
      <p:sp>
        <p:nvSpPr>
          <p:cNvPr id="360046395" name="ZoneTexte 19"/>
          <p:cNvSpPr txBox="1"/>
          <p:nvPr/>
        </p:nvSpPr>
        <p:spPr bwMode="auto">
          <a:xfrm>
            <a:off x="1582848" y="6210372"/>
            <a:ext cx="10713927" cy="307777"/>
          </a:xfrm>
          <a:prstGeom prst="rect">
            <a:avLst/>
          </a:prstGeom>
          <a:noFill/>
        </p:spPr>
        <p:txBody>
          <a:bodyPr wrap="square">
            <a:spAutoFit/>
          </a:bodyPr>
          <a:lstStyle/>
          <a:p>
            <a:pPr>
              <a:defRPr/>
            </a:pPr>
            <a:r>
              <a:rPr lang="da-DK" sz="1400" i="1"/>
              <a:t>P. Manas, EPS 2025, K. Krieger et al., AAPPS-DPP 2025, J. Bucalossi, FEC 2025, T. Puetterich, FEC 2025, J. Hobirk, FEC 2025, E. Geulin, FEC 2025 </a:t>
            </a:r>
            <a:endParaRPr lang="fr-FR" sz="1400" i="1"/>
          </a:p>
        </p:txBody>
      </p:sp>
      <p:sp>
        <p:nvSpPr>
          <p:cNvPr id="892116098" name="ZoneTexte 21"/>
          <p:cNvSpPr txBox="1"/>
          <p:nvPr/>
        </p:nvSpPr>
        <p:spPr bwMode="auto">
          <a:xfrm>
            <a:off x="8901009" y="2060247"/>
            <a:ext cx="1953823" cy="523220"/>
          </a:xfrm>
          <a:prstGeom prst="rect">
            <a:avLst/>
          </a:prstGeom>
          <a:noFill/>
        </p:spPr>
        <p:txBody>
          <a:bodyPr wrap="square" rtlCol="0">
            <a:spAutoFit/>
          </a:bodyPr>
          <a:lstStyle/>
          <a:p>
            <a:pPr algn="ctr">
              <a:defRPr/>
            </a:pPr>
            <a:r>
              <a:rPr lang="fr-FR" sz="1400" b="1">
                <a:solidFill>
                  <a:schemeClr val="bg1"/>
                </a:solidFill>
              </a:rPr>
              <a:t>Samples probe in WEST </a:t>
            </a:r>
            <a:endParaRPr/>
          </a:p>
          <a:p>
            <a:pPr algn="ctr">
              <a:defRPr/>
            </a:pPr>
            <a:r>
              <a:rPr lang="fr-FR" sz="1400" b="1">
                <a:solidFill>
                  <a:schemeClr val="bg1"/>
                </a:solidFill>
              </a:rPr>
              <a:t>(TE Enhancement)</a:t>
            </a:r>
            <a:endParaRPr/>
          </a:p>
        </p:txBody>
      </p:sp>
      <p:sp>
        <p:nvSpPr>
          <p:cNvPr id="1102289003" name="TextBox 17"/>
          <p:cNvSpPr txBox="1"/>
          <p:nvPr/>
        </p:nvSpPr>
        <p:spPr bwMode="auto">
          <a:xfrm>
            <a:off x="1307305" y="3311263"/>
            <a:ext cx="778510" cy="492443"/>
          </a:xfrm>
          <a:prstGeom prst="rect">
            <a:avLst/>
          </a:prstGeom>
          <a:noFill/>
        </p:spPr>
        <p:txBody>
          <a:bodyPr wrap="square" lIns="36000" tIns="0" rIns="36000" bIns="0">
            <a:spAutoFit/>
          </a:bodyPr>
          <a:lstStyle/>
          <a:p>
            <a:pPr algn="ctr">
              <a:tabLst>
                <a:tab pos="1238250" algn="l"/>
              </a:tabLst>
              <a:defRPr/>
            </a:pPr>
            <a:r>
              <a:rPr lang="fr-FR" sz="1600" b="1">
                <a:solidFill>
                  <a:srgbClr val="FF00FF"/>
                </a:solidFill>
                <a:latin typeface="Arial"/>
                <a:cs typeface="Arial"/>
              </a:rPr>
              <a:t>Q4 </a:t>
            </a:r>
            <a:endParaRPr/>
          </a:p>
          <a:p>
            <a:pPr algn="ctr">
              <a:tabLst>
                <a:tab pos="1238250" algn="l"/>
              </a:tabLst>
              <a:defRPr/>
            </a:pPr>
            <a:r>
              <a:rPr lang="fr-FR" sz="1600" b="1">
                <a:solidFill>
                  <a:srgbClr val="FF00FF"/>
                </a:solidFill>
                <a:latin typeface="Arial"/>
                <a:cs typeface="Arial"/>
              </a:rPr>
              <a:t>probe</a:t>
            </a:r>
            <a:endParaRPr sz="1600" b="1">
              <a:solidFill>
                <a:srgbClr val="FF00FF"/>
              </a:solidFill>
              <a:latin typeface="Arial"/>
              <a:cs typeface="Arial"/>
            </a:endParaRPr>
          </a:p>
        </p:txBody>
      </p:sp>
      <p:sp>
        <p:nvSpPr>
          <p:cNvPr id="2017491548" name="TextBox 17"/>
          <p:cNvSpPr txBox="1"/>
          <p:nvPr/>
        </p:nvSpPr>
        <p:spPr bwMode="auto">
          <a:xfrm>
            <a:off x="2023437" y="2837190"/>
            <a:ext cx="945501" cy="492443"/>
          </a:xfrm>
          <a:prstGeom prst="rect">
            <a:avLst/>
          </a:prstGeom>
          <a:noFill/>
        </p:spPr>
        <p:txBody>
          <a:bodyPr wrap="square" lIns="36000" tIns="0" rIns="36000" bIns="0">
            <a:spAutoFit/>
          </a:bodyPr>
          <a:lstStyle/>
          <a:p>
            <a:pPr algn="ctr">
              <a:tabLst>
                <a:tab pos="1238250" algn="l"/>
              </a:tabLst>
              <a:defRPr/>
            </a:pPr>
            <a:r>
              <a:rPr lang="fr-FR" sz="1600" b="1">
                <a:solidFill>
                  <a:srgbClr val="FF00FF"/>
                </a:solidFill>
                <a:latin typeface="Arial"/>
                <a:cs typeface="Arial"/>
              </a:rPr>
              <a:t>Q3 Probe</a:t>
            </a:r>
            <a:endParaRPr sz="1600" b="1">
              <a:solidFill>
                <a:srgbClr val="FF00FF"/>
              </a:solidFill>
              <a:latin typeface="Arial"/>
              <a:cs typeface="Arial"/>
            </a:endParaRPr>
          </a:p>
        </p:txBody>
      </p:sp>
      <p:sp>
        <p:nvSpPr>
          <p:cNvPr id="744716100" name="ZoneTexte 24"/>
          <p:cNvSpPr txBox="1"/>
          <p:nvPr/>
        </p:nvSpPr>
        <p:spPr bwMode="auto">
          <a:xfrm>
            <a:off x="1116782" y="4165006"/>
            <a:ext cx="2253303" cy="307777"/>
          </a:xfrm>
          <a:prstGeom prst="rect">
            <a:avLst/>
          </a:prstGeom>
          <a:noFill/>
        </p:spPr>
        <p:txBody>
          <a:bodyPr wrap="square" rtlCol="0">
            <a:spAutoFit/>
          </a:bodyPr>
          <a:lstStyle/>
          <a:p>
            <a:pPr>
              <a:defRPr/>
            </a:pPr>
            <a:r>
              <a:rPr lang="fr-FR" sz="1400" i="1"/>
              <a:t>T. Wauters (IO), NME 2025</a:t>
            </a:r>
            <a:endParaRPr/>
          </a:p>
        </p:txBody>
      </p:sp>
      <p:sp>
        <p:nvSpPr>
          <p:cNvPr id="1198641036" name="TextBox 3"/>
          <p:cNvSpPr txBox="1"/>
          <p:nvPr/>
        </p:nvSpPr>
        <p:spPr bwMode="auto">
          <a:xfrm>
            <a:off x="180020" y="5508911"/>
            <a:ext cx="11712193" cy="646331"/>
          </a:xfrm>
          <a:prstGeom prst="rect">
            <a:avLst/>
          </a:prstGeom>
          <a:noFill/>
        </p:spPr>
        <p:txBody>
          <a:bodyPr wrap="square" rtlCol="0">
            <a:spAutoFit/>
          </a:bodyPr>
          <a:lstStyle/>
          <a:p>
            <a:pPr>
              <a:defRPr/>
            </a:pPr>
            <a:r>
              <a:rPr lang="en-US"/>
              <a:t>B deposition lower away from injection points, but less asymmetry than predicted in preliminary modelling  new insight for improving boronisation modelling for ITER (RT06)</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09497543" name="Title 1"/>
          <p:cNvSpPr>
            <a:spLocks noGrp="1"/>
          </p:cNvSpPr>
          <p:nvPr>
            <p:ph type="title"/>
          </p:nvPr>
        </p:nvSpPr>
        <p:spPr bwMode="auto"/>
        <p:txBody>
          <a:bodyPr/>
          <a:lstStyle/>
          <a:p>
            <a:pPr>
              <a:defRPr/>
            </a:pPr>
            <a:r>
              <a:rPr lang="en-US"/>
              <a:t>Operation with low W concentration and W screening</a:t>
            </a:r>
            <a:endParaRPr/>
          </a:p>
        </p:txBody>
      </p:sp>
      <p:sp>
        <p:nvSpPr>
          <p:cNvPr id="446895131" name="Slide Number Placeholder 4"/>
          <p:cNvSpPr>
            <a:spLocks noGrp="1"/>
          </p:cNvSpPr>
          <p:nvPr>
            <p:ph type="sldNum" sz="quarter" idx="12"/>
          </p:nvPr>
        </p:nvSpPr>
        <p:spPr bwMode="auto"/>
        <p:txBody>
          <a:bodyPr/>
          <a:lstStyle/>
          <a:p>
            <a:pPr>
              <a:defRPr/>
            </a:pPr>
            <a:fld id="{6A6D9FA1-99C7-4910-8E32-B85D378B0060}" type="slidenum">
              <a:rPr lang="en-US">
                <a:solidFill>
                  <a:prstClr val="white"/>
                </a:solidFill>
              </a:rPr>
              <a:t>9</a:t>
            </a:fld>
            <a:endParaRPr lang="en-US">
              <a:solidFill>
                <a:prstClr val="white"/>
              </a:solidFill>
            </a:endParaRPr>
          </a:p>
        </p:txBody>
      </p:sp>
      <p:sp>
        <p:nvSpPr>
          <p:cNvPr id="1033188164" name="Rectangle 12"/>
          <p:cNvSpPr/>
          <p:nvPr/>
        </p:nvSpPr>
        <p:spPr bwMode="auto">
          <a:xfrm>
            <a:off x="4017343" y="2866030"/>
            <a:ext cx="172520" cy="562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453154433" name="TextBox 15"/>
          <p:cNvSpPr txBox="1"/>
          <p:nvPr/>
        </p:nvSpPr>
        <p:spPr bwMode="auto">
          <a:xfrm>
            <a:off x="4594861" y="782194"/>
            <a:ext cx="7597433" cy="1877437"/>
          </a:xfrm>
          <a:prstGeom prst="rect">
            <a:avLst/>
          </a:prstGeom>
          <a:noFill/>
        </p:spPr>
        <p:txBody>
          <a:bodyPr wrap="square" rtlCol="0">
            <a:spAutoFit/>
          </a:bodyPr>
          <a:lstStyle/>
          <a:p>
            <a:pPr marL="342900" indent="-342900" algn="l">
              <a:buFont typeface="Arial"/>
              <a:buChar char="•"/>
              <a:defRPr/>
            </a:pPr>
            <a:r>
              <a:rPr lang="en-US" sz="2000" b="1">
                <a:solidFill>
                  <a:srgbClr val="7030A0"/>
                </a:solidFill>
              </a:rPr>
              <a:t>Progresses on analysis of W screening on JET optimized discharges </a:t>
            </a:r>
            <a:r>
              <a:rPr lang="en-US" sz="1600">
                <a:solidFill>
                  <a:schemeClr val="bg1">
                    <a:lumMod val="50000"/>
                  </a:schemeClr>
                </a:solidFill>
              </a:rPr>
              <a:t>(D. King, IAEA FEC and PPCF submitted)</a:t>
            </a:r>
            <a:endParaRPr/>
          </a:p>
          <a:p>
            <a:pPr marL="342900" indent="-342900" algn="l">
              <a:buFont typeface="Arial"/>
              <a:buChar char="•"/>
              <a:defRPr/>
            </a:pPr>
            <a:r>
              <a:rPr lang="en-US" sz="2000"/>
              <a:t>NC computation via FACIT Code </a:t>
            </a:r>
            <a:r>
              <a:rPr lang="en-US" sz="1600">
                <a:solidFill>
                  <a:schemeClr val="bg1">
                    <a:lumMod val="65000"/>
                  </a:schemeClr>
                </a:solidFill>
              </a:rPr>
              <a:t>(D. Fajardo PPCF 2023) </a:t>
            </a:r>
            <a:r>
              <a:rPr lang="en-US" sz="2000" b="1"/>
              <a:t>unable to reproduce </a:t>
            </a:r>
            <a:r>
              <a:rPr lang="en-US" sz="2000"/>
              <a:t>the observed experimental screening </a:t>
            </a:r>
            <a:r>
              <a:rPr lang="en-US" sz="1600">
                <a:solidFill>
                  <a:schemeClr val="bg1">
                    <a:lumMod val="50000"/>
                  </a:schemeClr>
                </a:solidFill>
              </a:rPr>
              <a:t>(A. R. Field, submitted to NF)</a:t>
            </a:r>
            <a:r>
              <a:rPr lang="en-US" sz="2000"/>
              <a:t>: collisions with mid-Z impurities not accounted for? non-local effects? increased SOL screening?</a:t>
            </a:r>
            <a:endParaRPr/>
          </a:p>
        </p:txBody>
      </p:sp>
      <p:pic>
        <p:nvPicPr>
          <p:cNvPr id="1974871277" name="Picture 5"/>
          <p:cNvPicPr>
            <a:picLocks noChangeAspect="1"/>
          </p:cNvPicPr>
          <p:nvPr/>
        </p:nvPicPr>
        <p:blipFill>
          <a:blip r:embed="rId3"/>
          <a:stretch/>
        </p:blipFill>
        <p:spPr bwMode="auto">
          <a:xfrm>
            <a:off x="131797" y="782194"/>
            <a:ext cx="4463064" cy="3951106"/>
          </a:xfrm>
          <a:prstGeom prst="rect">
            <a:avLst/>
          </a:prstGeom>
        </p:spPr>
      </p:pic>
      <p:pic>
        <p:nvPicPr>
          <p:cNvPr id="724444239" name="Picture 2" descr="A screenshot of a graph&#10;&#10;AI-generated content may be incorrect."/>
          <p:cNvPicPr>
            <a:picLocks noChangeAspect="1"/>
          </p:cNvPicPr>
          <p:nvPr/>
        </p:nvPicPr>
        <p:blipFill>
          <a:blip r:embed="rId4"/>
          <a:stretch/>
        </p:blipFill>
        <p:spPr bwMode="auto">
          <a:xfrm>
            <a:off x="9057925" y="2359023"/>
            <a:ext cx="3092654" cy="4231014"/>
          </a:xfrm>
          <a:prstGeom prst="rect">
            <a:avLst/>
          </a:prstGeom>
        </p:spPr>
      </p:pic>
      <p:sp>
        <p:nvSpPr>
          <p:cNvPr id="196433856" name="TextBox 4"/>
          <p:cNvSpPr txBox="1"/>
          <p:nvPr/>
        </p:nvSpPr>
        <p:spPr bwMode="auto">
          <a:xfrm>
            <a:off x="7218545" y="3767045"/>
            <a:ext cx="1839380" cy="1200329"/>
          </a:xfrm>
          <a:prstGeom prst="rect">
            <a:avLst/>
          </a:prstGeom>
          <a:noFill/>
        </p:spPr>
        <p:txBody>
          <a:bodyPr wrap="square">
            <a:spAutoFit/>
          </a:bodyPr>
          <a:lstStyle/>
          <a:p>
            <a:pPr>
              <a:defRPr/>
            </a:pPr>
            <a:r>
              <a:rPr lang="en-US"/>
              <a:t>𝑇</a:t>
            </a:r>
            <a:r>
              <a:rPr lang="en-US" baseline="-25000"/>
              <a:t>𝑖</a:t>
            </a:r>
            <a:r>
              <a:rPr lang="en-US" baseline="30000"/>
              <a:t>𝑝𝑒𝑑</a:t>
            </a:r>
            <a:r>
              <a:rPr lang="en-US"/>
              <a:t> ~2𝑘𝑒𝑉</a:t>
            </a:r>
            <a:endParaRPr/>
          </a:p>
          <a:p>
            <a:pPr>
              <a:defRPr/>
            </a:pPr>
            <a:r>
              <a:rPr lang="en-US"/>
              <a:t>𝑇</a:t>
            </a:r>
            <a:r>
              <a:rPr lang="en-US" baseline="-25000"/>
              <a:t>𝑖</a:t>
            </a:r>
            <a:r>
              <a:rPr lang="en-US" baseline="30000"/>
              <a:t>𝑐𝑜𝑟𝑒</a:t>
            </a:r>
            <a:r>
              <a:rPr lang="en-US"/>
              <a:t>~9𝑘𝑒𝑉</a:t>
            </a:r>
            <a:endParaRPr/>
          </a:p>
          <a:p>
            <a:pPr>
              <a:defRPr/>
            </a:pPr>
            <a:r>
              <a:rPr lang="en-US"/>
              <a:t>𝑛</a:t>
            </a:r>
            <a:r>
              <a:rPr lang="en-US" baseline="-25000"/>
              <a:t>𝑒</a:t>
            </a:r>
            <a:r>
              <a:rPr lang="en-US" baseline="30000"/>
              <a:t>𝑝𝑒𝑑</a:t>
            </a:r>
            <a:r>
              <a:rPr lang="en-US"/>
              <a:t>~4𝑒19𝑚</a:t>
            </a:r>
            <a:r>
              <a:rPr lang="en-US" baseline="30000"/>
              <a:t>−3</a:t>
            </a:r>
            <a:endParaRPr/>
          </a:p>
          <a:p>
            <a:pPr>
              <a:defRPr/>
            </a:pPr>
            <a:r>
              <a:rPr lang="en-US"/>
              <a:t>𝑛</a:t>
            </a:r>
            <a:r>
              <a:rPr lang="en-US" baseline="-25000"/>
              <a:t>𝑒</a:t>
            </a:r>
            <a:r>
              <a:rPr lang="en-US" baseline="30000"/>
              <a:t>𝑐𝑜𝑟𝑒</a:t>
            </a:r>
            <a:r>
              <a:rPr lang="en-US"/>
              <a:t>~9𝑒19𝑚</a:t>
            </a:r>
            <a:r>
              <a:rPr lang="en-US" baseline="30000"/>
              <a:t>−3</a:t>
            </a:r>
            <a:endParaRPr/>
          </a:p>
        </p:txBody>
      </p:sp>
      <p:sp>
        <p:nvSpPr>
          <p:cNvPr id="1395406144" name="TextBox 5"/>
          <p:cNvSpPr txBox="1"/>
          <p:nvPr/>
        </p:nvSpPr>
        <p:spPr bwMode="auto">
          <a:xfrm>
            <a:off x="273312" y="5155624"/>
            <a:ext cx="8504928" cy="1200329"/>
          </a:xfrm>
          <a:prstGeom prst="rect">
            <a:avLst/>
          </a:prstGeom>
          <a:noFill/>
        </p:spPr>
        <p:txBody>
          <a:bodyPr wrap="square">
            <a:spAutoFit/>
          </a:bodyPr>
          <a:lstStyle/>
          <a:p>
            <a:pPr marL="285750" indent="-285750">
              <a:buFont typeface="Arial"/>
              <a:buChar char="•"/>
              <a:defRPr/>
            </a:pPr>
            <a:r>
              <a:rPr lang="en-US"/>
              <a:t>Scenario with high performance and high Ti achieved on AUG as well</a:t>
            </a:r>
            <a:endParaRPr/>
          </a:p>
          <a:p>
            <a:pPr marL="285750" indent="-285750">
              <a:buFont typeface="Arial"/>
              <a:buChar char="•"/>
              <a:defRPr/>
            </a:pPr>
            <a:r>
              <a:rPr lang="en-US"/>
              <a:t>Radiation at the impurity mantle is reduced in the high performance phase</a:t>
            </a:r>
            <a:endParaRPr/>
          </a:p>
          <a:p>
            <a:pPr marL="285750" indent="-285750">
              <a:buFont typeface="Arial"/>
              <a:buChar char="•"/>
              <a:defRPr/>
            </a:pPr>
            <a:r>
              <a:rPr lang="en-US"/>
              <a:t>Transport analysis (FACIT)  temperature screening(outward convection) of tungsten inside the pedestal top</a:t>
            </a:r>
            <a:endParaRPr/>
          </a:p>
        </p:txBody>
      </p:sp>
    </p:spTree>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13 - 2022">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274</TotalTime>
  <Words>1956</Words>
  <Application>Microsoft Macintosh PowerPoint</Application>
  <DocSecurity>0</DocSecurity>
  <PresentationFormat>Widescreen</PresentationFormat>
  <Paragraphs>349</Paragraphs>
  <Slides>18</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Aptos Narrow</vt:lpstr>
      <vt:lpstr>Arial</vt:lpstr>
      <vt:lpstr>Calibri</vt:lpstr>
      <vt:lpstr>Calibri Light</vt:lpstr>
      <vt:lpstr>Wingdings</vt:lpstr>
      <vt:lpstr>EUROfusion.1line_5_3_2019</vt:lpstr>
      <vt:lpstr>WPTE: Status summary of 2025</vt:lpstr>
      <vt:lpstr>Research Structure kept in continuity during 2024-2025</vt:lpstr>
      <vt:lpstr>2025 WPTE programme at a glance</vt:lpstr>
      <vt:lpstr>2025 Executed shots distribution up to 27.10.2025</vt:lpstr>
      <vt:lpstr>Resource distribution &amp; Missions</vt:lpstr>
      <vt:lpstr>Results Highlight</vt:lpstr>
      <vt:lpstr>Controlled W damage experiments on WEST (RT03+RT06)</vt:lpstr>
      <vt:lpstr>WP TE metallic devices used for R&amp;D in support to the ITER W first wall</vt:lpstr>
      <vt:lpstr>Operation with low W concentration and W screening</vt:lpstr>
      <vt:lpstr>RT07-2025 Highlights</vt:lpstr>
      <vt:lpstr>NT studies: Dithering behavior of NT edge in stronger shaping</vt:lpstr>
      <vt:lpstr>TE Enhancements Questionnaire - Analysis</vt:lpstr>
      <vt:lpstr>PowerPoint Presentation</vt:lpstr>
      <vt:lpstr>International collaborations</vt:lpstr>
      <vt:lpstr>AI projects to be completed by end of 2025</vt:lpstr>
      <vt:lpstr>Grant Deliverables 2025</vt:lpstr>
      <vt:lpstr>Topping up WP TE mission budget</vt:lpstr>
      <vt:lpstr>Conclusions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NICOLA VIANELLO</cp:lastModifiedBy>
  <cp:revision>171</cp:revision>
  <dcterms:created xsi:type="dcterms:W3CDTF">2023-11-15T09:40:03Z</dcterms:created>
  <dcterms:modified xsi:type="dcterms:W3CDTF">2025-10-27T12:47:38Z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