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283" r:id="rId5"/>
    <p:sldId id="284" r:id="rId6"/>
    <p:sldId id="285" r:id="rId7"/>
    <p:sldId id="286" r:id="rId8"/>
    <p:sldId id="290" r:id="rId9"/>
    <p:sldId id="292" r:id="rId10"/>
    <p:sldId id="282" r:id="rId11"/>
    <p:sldId id="287" r:id="rId12"/>
    <p:sldId id="289" r:id="rId13"/>
    <p:sldId id="291" r:id="rId14"/>
    <p:sldId id="288"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3"/>
    <p:restoredTop sz="96018"/>
  </p:normalViewPr>
  <p:slideViewPr>
    <p:cSldViewPr snapToGrid="0">
      <p:cViewPr varScale="1">
        <p:scale>
          <a:sx n="80" d="100"/>
          <a:sy n="80" d="100"/>
        </p:scale>
        <p:origin x="6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28/10/2025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US" smtClean="0">
                <a:solidFill>
                  <a:prstClr val="white"/>
                </a:solidFill>
              </a:rPr>
              <a:t>M.Jakubowski, WP STEL | Project Board Meeting | 28 October 2025</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US" smtClean="0">
                <a:solidFill>
                  <a:prstClr val="white"/>
                </a:solidFill>
              </a:rPr>
              <a:t>M.Jakubowski, WP STEL | Project Board Meeting | 28 October 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US" smtClean="0">
                <a:solidFill>
                  <a:prstClr val="white"/>
                </a:solidFill>
              </a:rPr>
              <a:t>M.Jakubowski, WP STEL | Project Board Meeting | 28 October 2025</a:t>
            </a:r>
            <a:endParaRPr lang="en-GB">
              <a:solidFill>
                <a:prstClr val="white"/>
              </a:solidFill>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sldNum="0"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 STELLARATOR</a:t>
            </a:r>
            <a:endParaRPr lang="pl-PL" dirty="0"/>
          </a:p>
        </p:txBody>
      </p:sp>
      <p:sp>
        <p:nvSpPr>
          <p:cNvPr id="3" name="Text Placeholder 2"/>
          <p:cNvSpPr>
            <a:spLocks noGrp="1"/>
          </p:cNvSpPr>
          <p:nvPr>
            <p:ph type="body" sz="quarter" idx="10"/>
          </p:nvPr>
        </p:nvSpPr>
        <p:spPr/>
        <p:txBody>
          <a:bodyPr>
            <a:normAutofit fontScale="62500" lnSpcReduction="20000"/>
          </a:bodyPr>
          <a:lstStyle/>
          <a:p>
            <a:r>
              <a:rPr lang="en-US" dirty="0" smtClean="0"/>
              <a:t>M. Jakubowski (PL), Arturo Alonso (DTFL), </a:t>
            </a:r>
            <a:r>
              <a:rPr lang="en-US" dirty="0" err="1" smtClean="0"/>
              <a:t>Ivàn</a:t>
            </a:r>
            <a:r>
              <a:rPr lang="en-US" dirty="0" smtClean="0"/>
              <a:t> Calvo (DTFL), Juliane Haese (PSO)</a:t>
            </a:r>
            <a:endParaRPr lang="pl-PL" dirty="0"/>
          </a:p>
        </p:txBody>
      </p:sp>
      <p:sp>
        <p:nvSpPr>
          <p:cNvPr id="4" name="Text Placeholder 3"/>
          <p:cNvSpPr>
            <a:spLocks noGrp="1"/>
          </p:cNvSpPr>
          <p:nvPr>
            <p:ph type="body" sz="quarter" idx="11"/>
          </p:nvPr>
        </p:nvSpPr>
        <p:spPr/>
        <p:txBody>
          <a:bodyPr/>
          <a:lstStyle/>
          <a:p>
            <a:endParaRPr lang="pl-PL"/>
          </a:p>
        </p:txBody>
      </p:sp>
      <p:sp>
        <p:nvSpPr>
          <p:cNvPr id="5" name="Text Placeholder 4"/>
          <p:cNvSpPr>
            <a:spLocks noGrp="1"/>
          </p:cNvSpPr>
          <p:nvPr>
            <p:ph type="body" sz="quarter" idx="12"/>
          </p:nvPr>
        </p:nvSpPr>
        <p:spPr/>
        <p:txBody>
          <a:bodyPr/>
          <a:lstStyle/>
          <a:p>
            <a:r>
              <a:rPr lang="en-US" dirty="0" smtClean="0"/>
              <a:t>Project Board 28.10.2025</a:t>
            </a:r>
            <a:endParaRPr lang="pl-PL" dirty="0"/>
          </a:p>
        </p:txBody>
      </p:sp>
    </p:spTree>
    <p:extLst>
      <p:ext uri="{BB962C8B-B14F-4D97-AF65-F5344CB8AC3E}">
        <p14:creationId xmlns:p14="http://schemas.microsoft.com/office/powerpoint/2010/main" val="302280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HELIAS Key Physics Gaps (69 PM – 18 PM)</a:t>
            </a:r>
            <a:endParaRPr lang="pl-PL" dirty="0"/>
          </a:p>
        </p:txBody>
      </p:sp>
      <p:sp>
        <p:nvSpPr>
          <p:cNvPr id="4" name="Footer Placeholder 3"/>
          <p:cNvSpPr>
            <a:spLocks noGrp="1"/>
          </p:cNvSpPr>
          <p:nvPr>
            <p:ph type="ftr" sz="quarter" idx="11"/>
          </p:nvPr>
        </p:nvSpPr>
        <p:spPr>
          <a:xfrm>
            <a:off x="825624" y="6555770"/>
            <a:ext cx="4915218" cy="329614"/>
          </a:xfrm>
        </p:spPr>
        <p:txBody>
          <a:bodyPr/>
          <a:lstStyle/>
          <a:p>
            <a:pPr>
              <a:defRPr/>
            </a:pPr>
            <a:r>
              <a:rPr lang="en-US" dirty="0" err="1" smtClean="0">
                <a:solidFill>
                  <a:prstClr val="white"/>
                </a:solidFill>
              </a:rPr>
              <a:t>M.Jakubowski</a:t>
            </a:r>
            <a:r>
              <a:rPr lang="en-US" dirty="0" smtClean="0">
                <a:solidFill>
                  <a:prstClr val="white"/>
                </a:solidFill>
              </a:rPr>
              <a:t>, WP STEL | Project Board Meeting | 28 October 2025</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153860836"/>
              </p:ext>
            </p:extLst>
          </p:nvPr>
        </p:nvGraphicFramePr>
        <p:xfrm>
          <a:off x="983432" y="908298"/>
          <a:ext cx="8726604" cy="2781300"/>
        </p:xfrm>
        <a:graphic>
          <a:graphicData uri="http://schemas.openxmlformats.org/drawingml/2006/table">
            <a:tbl>
              <a:tblPr firstRow="1">
                <a:tableStyleId>{B301B821-A1FF-4177-AEE7-76D212191A09}</a:tableStyleId>
              </a:tblPr>
              <a:tblGrid>
                <a:gridCol w="6432605">
                  <a:extLst>
                    <a:ext uri="{9D8B030D-6E8A-4147-A177-3AD203B41FA5}">
                      <a16:colId xmlns:a16="http://schemas.microsoft.com/office/drawing/2014/main" val="3583412727"/>
                    </a:ext>
                  </a:extLst>
                </a:gridCol>
                <a:gridCol w="1017767">
                  <a:extLst>
                    <a:ext uri="{9D8B030D-6E8A-4147-A177-3AD203B41FA5}">
                      <a16:colId xmlns:a16="http://schemas.microsoft.com/office/drawing/2014/main" val="218227756"/>
                    </a:ext>
                  </a:extLst>
                </a:gridCol>
                <a:gridCol w="1276232">
                  <a:extLst>
                    <a:ext uri="{9D8B030D-6E8A-4147-A177-3AD203B41FA5}">
                      <a16:colId xmlns:a16="http://schemas.microsoft.com/office/drawing/2014/main" val="1372558617"/>
                    </a:ext>
                  </a:extLst>
                </a:gridCol>
              </a:tblGrid>
              <a:tr h="184150">
                <a:tc>
                  <a:txBody>
                    <a:bodyPr/>
                    <a:lstStyle/>
                    <a:p>
                      <a:pPr algn="l" fontAlgn="ctr"/>
                      <a:r>
                        <a:rPr lang="en-US" sz="2000" u="none" strike="noStrike" dirty="0" smtClean="0">
                          <a:effectLst/>
                        </a:rPr>
                        <a:t>Activity</a:t>
                      </a:r>
                      <a:endParaRPr lang="en-US"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r" fontAlgn="ctr"/>
                      <a:r>
                        <a:rPr lang="en-US" sz="2000" u="none" strike="noStrike" dirty="0" smtClean="0">
                          <a:effectLst/>
                        </a:rPr>
                        <a:t>PM (2026)</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l" fontAlgn="ctr"/>
                      <a:r>
                        <a:rPr lang="en-US" sz="2000" u="none" strike="noStrike" dirty="0" smtClean="0">
                          <a:effectLst/>
                        </a:rPr>
                        <a:t>BEN</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8506687"/>
                  </a:ext>
                </a:extLst>
              </a:tr>
              <a:tr h="184150">
                <a:tc>
                  <a:txBody>
                    <a:bodyPr/>
                    <a:lstStyle/>
                    <a:p>
                      <a:pPr algn="l" fontAlgn="ctr"/>
                      <a:r>
                        <a:rPr lang="en-US" sz="2000" u="none" strike="noStrike" dirty="0" smtClean="0">
                          <a:effectLst/>
                        </a:rPr>
                        <a:t>Experts on Key Physics</a:t>
                      </a:r>
                      <a:r>
                        <a:rPr lang="en-US" sz="2000" u="none" strike="noStrike" baseline="0" dirty="0" smtClean="0">
                          <a:effectLst/>
                        </a:rPr>
                        <a:t> Gaps</a:t>
                      </a:r>
                      <a:endParaRPr lang="en-US"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ctr" fontAlgn="ctr"/>
                      <a:r>
                        <a:rPr lang="en-US" sz="2000" u="none" strike="noStrike" dirty="0" smtClean="0">
                          <a:effectLst/>
                        </a:rPr>
                        <a:t>12</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r" fontAlgn="ctr"/>
                      <a:r>
                        <a:rPr lang="en-US" sz="2000" u="none" strike="noStrike" dirty="0" smtClean="0">
                          <a:effectLst/>
                        </a:rPr>
                        <a:t>MPG, CIEMAT, FZJ</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86991586"/>
                  </a:ext>
                </a:extLst>
              </a:tr>
              <a:tr h="184150">
                <a:tc>
                  <a:txBody>
                    <a:bodyPr/>
                    <a:lstStyle/>
                    <a:p>
                      <a:pPr algn="l" fontAlgn="ctr"/>
                      <a:r>
                        <a:rPr lang="en-US" sz="2000" u="none" strike="noStrike" dirty="0" smtClean="0">
                          <a:solidFill>
                            <a:schemeClr val="bg1">
                              <a:lumMod val="65000"/>
                            </a:schemeClr>
                          </a:solidFill>
                          <a:effectLst/>
                        </a:rPr>
                        <a:t>W7-X Exploitation:</a:t>
                      </a:r>
                      <a:r>
                        <a:rPr lang="en-US" sz="2000" u="none" strike="noStrike" baseline="0" dirty="0" smtClean="0">
                          <a:solidFill>
                            <a:schemeClr val="bg1">
                              <a:lumMod val="65000"/>
                            </a:schemeClr>
                          </a:solidFill>
                          <a:effectLst/>
                        </a:rPr>
                        <a:t> Impurities, Core Turbulence</a:t>
                      </a:r>
                      <a:endParaRPr lang="en-US" sz="2000" b="0" i="0" u="none" strike="noStrike" dirty="0">
                        <a:solidFill>
                          <a:schemeClr val="bg1">
                            <a:lumMod val="65000"/>
                          </a:schemeClr>
                        </a:solidFill>
                        <a:effectLst/>
                        <a:latin typeface="Calibri" panose="020F0502020204030204" pitchFamily="34" charset="0"/>
                      </a:endParaRPr>
                    </a:p>
                  </a:txBody>
                  <a:tcPr marL="6350" marR="6350" marT="6350" marB="0" anchor="ctr"/>
                </a:tc>
                <a:tc>
                  <a:txBody>
                    <a:bodyPr/>
                    <a:lstStyle/>
                    <a:p>
                      <a:pPr algn="ctr" fontAlgn="ctr"/>
                      <a:r>
                        <a:rPr lang="en-US" sz="2000" u="none" strike="noStrike" dirty="0" smtClean="0">
                          <a:solidFill>
                            <a:schemeClr val="bg1">
                              <a:lumMod val="65000"/>
                            </a:schemeClr>
                          </a:solidFill>
                          <a:effectLst/>
                        </a:rPr>
                        <a:t>18</a:t>
                      </a:r>
                      <a:endParaRPr lang="pl-PL" sz="2000" b="0" i="0" u="none" strike="noStrike" dirty="0">
                        <a:solidFill>
                          <a:schemeClr val="bg1">
                            <a:lumMod val="65000"/>
                          </a:schemeClr>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solidFill>
                            <a:schemeClr val="bg1">
                              <a:lumMod val="65000"/>
                            </a:schemeClr>
                          </a:solidFill>
                          <a:effectLst/>
                        </a:rPr>
                        <a:t>IPPLM, CIEMAT</a:t>
                      </a:r>
                      <a:endParaRPr lang="pl-PL" sz="2000" b="0" i="0" u="none" strike="noStrike" dirty="0">
                        <a:solidFill>
                          <a:schemeClr val="bg1">
                            <a:lumMod val="65000"/>
                          </a:schemeClr>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931624980"/>
                  </a:ext>
                </a:extLst>
              </a:tr>
              <a:tr h="184150">
                <a:tc>
                  <a:txBody>
                    <a:bodyPr/>
                    <a:lstStyle/>
                    <a:p>
                      <a:pPr algn="l" fontAlgn="ctr"/>
                      <a:r>
                        <a:rPr lang="en-US" sz="2000" u="none" strike="noStrike" dirty="0" smtClean="0">
                          <a:effectLst/>
                        </a:rPr>
                        <a:t>HELIAS Physics at TJ-II</a:t>
                      </a:r>
                      <a:endParaRPr lang="en-US"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en-US" sz="2000" u="none" strike="noStrike" dirty="0" smtClean="0">
                          <a:effectLst/>
                        </a:rPr>
                        <a:t>30</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CIEMAT</a:t>
                      </a:r>
                      <a:endParaRPr lang="pl-PL" sz="20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462117119"/>
                  </a:ext>
                </a:extLst>
              </a:tr>
              <a:tr h="184150">
                <a:tc>
                  <a:txBody>
                    <a:bodyPr/>
                    <a:lstStyle/>
                    <a:p>
                      <a:pPr algn="l" fontAlgn="ctr"/>
                      <a:r>
                        <a:rPr lang="en-US" sz="2000" u="none" strike="noStrike" dirty="0" smtClean="0">
                          <a:effectLst/>
                        </a:rPr>
                        <a:t>Stellarator IMAS Database</a:t>
                      </a:r>
                      <a:endParaRPr lang="en-US"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en-US" sz="2000" u="none" strike="noStrike" dirty="0" smtClean="0">
                          <a:effectLst/>
                        </a:rPr>
                        <a:t>3</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CIEMAT</a:t>
                      </a:r>
                      <a:endParaRPr lang="pl-PL" sz="20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302658522"/>
                  </a:ext>
                </a:extLst>
              </a:tr>
              <a:tr h="184150">
                <a:tc>
                  <a:txBody>
                    <a:bodyPr/>
                    <a:lstStyle/>
                    <a:p>
                      <a:pPr algn="l" fontAlgn="ctr"/>
                      <a:r>
                        <a:rPr lang="en-US" sz="2000" b="0" i="0" u="none" strike="noStrike" dirty="0" smtClean="0">
                          <a:solidFill>
                            <a:srgbClr val="000000"/>
                          </a:solidFill>
                          <a:effectLst/>
                          <a:latin typeface="Calibri" panose="020F0502020204030204" pitchFamily="34" charset="0"/>
                        </a:rPr>
                        <a:t>Improving</a:t>
                      </a:r>
                      <a:r>
                        <a:rPr lang="en-US" sz="2000" b="0" i="0" u="none" strike="noStrike" baseline="0" dirty="0" smtClean="0">
                          <a:solidFill>
                            <a:srgbClr val="000000"/>
                          </a:solidFill>
                          <a:effectLst/>
                          <a:latin typeface="Calibri" panose="020F0502020204030204" pitchFamily="34" charset="0"/>
                        </a:rPr>
                        <a:t> exhaust of island divertor</a:t>
                      </a:r>
                      <a:endParaRPr lang="en-US"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en-US" sz="2000" b="0" i="0" u="none" strike="noStrike" dirty="0" smtClean="0">
                          <a:solidFill>
                            <a:srgbClr val="000000"/>
                          </a:solidFill>
                          <a:effectLst/>
                          <a:latin typeface="Calibri" panose="020F0502020204030204" pitchFamily="34" charset="0"/>
                        </a:rPr>
                        <a:t>6</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b="0" i="0" u="none" strike="noStrike" dirty="0" smtClean="0">
                          <a:solidFill>
                            <a:srgbClr val="000000"/>
                          </a:solidFill>
                          <a:effectLst/>
                          <a:latin typeface="Calibri" panose="020F0502020204030204" pitchFamily="34" charset="0"/>
                        </a:rPr>
                        <a:t>KIT, NCSRD</a:t>
                      </a:r>
                      <a:endParaRPr lang="pl-PL" sz="20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978896596"/>
                  </a:ext>
                </a:extLst>
              </a:tr>
            </a:tbl>
          </a:graphicData>
        </a:graphic>
      </p:graphicFrame>
    </p:spTree>
    <p:extLst>
      <p:ext uri="{BB962C8B-B14F-4D97-AF65-F5344CB8AC3E}">
        <p14:creationId xmlns:p14="http://schemas.microsoft.com/office/powerpoint/2010/main" val="988832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Stellarator DEMO reactor activities in 2026/2027 (58 PM)</a:t>
            </a:r>
            <a:endParaRPr lang="pl-PL" dirty="0"/>
          </a:p>
        </p:txBody>
      </p:sp>
      <p:sp>
        <p:nvSpPr>
          <p:cNvPr id="4" name="Footer Placeholder 3"/>
          <p:cNvSpPr>
            <a:spLocks noGrp="1"/>
          </p:cNvSpPr>
          <p:nvPr>
            <p:ph type="ftr" sz="quarter" idx="11"/>
          </p:nvPr>
        </p:nvSpPr>
        <p:spPr>
          <a:xfrm>
            <a:off x="825624" y="6555770"/>
            <a:ext cx="4430188" cy="329614"/>
          </a:xfrm>
        </p:spPr>
        <p:txBody>
          <a:bodyPr/>
          <a:lstStyle/>
          <a:p>
            <a:pPr>
              <a:defRPr/>
            </a:pPr>
            <a:r>
              <a:rPr lang="en-US" dirty="0" err="1" smtClean="0">
                <a:solidFill>
                  <a:prstClr val="white"/>
                </a:solidFill>
              </a:rPr>
              <a:t>M.Jakubowski</a:t>
            </a:r>
            <a:r>
              <a:rPr lang="en-US" dirty="0" smtClean="0">
                <a:solidFill>
                  <a:prstClr val="white"/>
                </a:solidFill>
              </a:rPr>
              <a:t>, WP STEL | Project Board Meeting | 28 October 2025</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54299802"/>
              </p:ext>
            </p:extLst>
          </p:nvPr>
        </p:nvGraphicFramePr>
        <p:xfrm>
          <a:off x="825624" y="2189066"/>
          <a:ext cx="10322105" cy="3329940"/>
        </p:xfrm>
        <a:graphic>
          <a:graphicData uri="http://schemas.openxmlformats.org/drawingml/2006/table">
            <a:tbl>
              <a:tblPr firstRow="1">
                <a:tableStyleId>{B301B821-A1FF-4177-AEE7-76D212191A09}</a:tableStyleId>
              </a:tblPr>
              <a:tblGrid>
                <a:gridCol w="8330833">
                  <a:extLst>
                    <a:ext uri="{9D8B030D-6E8A-4147-A177-3AD203B41FA5}">
                      <a16:colId xmlns:a16="http://schemas.microsoft.com/office/drawing/2014/main" val="1006600970"/>
                    </a:ext>
                  </a:extLst>
                </a:gridCol>
                <a:gridCol w="893992">
                  <a:extLst>
                    <a:ext uri="{9D8B030D-6E8A-4147-A177-3AD203B41FA5}">
                      <a16:colId xmlns:a16="http://schemas.microsoft.com/office/drawing/2014/main" val="1768229751"/>
                    </a:ext>
                  </a:extLst>
                </a:gridCol>
                <a:gridCol w="1097280">
                  <a:extLst>
                    <a:ext uri="{9D8B030D-6E8A-4147-A177-3AD203B41FA5}">
                      <a16:colId xmlns:a16="http://schemas.microsoft.com/office/drawing/2014/main" val="2446297578"/>
                    </a:ext>
                  </a:extLst>
                </a:gridCol>
              </a:tblGrid>
              <a:tr h="143482">
                <a:tc>
                  <a:txBody>
                    <a:bodyPr/>
                    <a:lstStyle/>
                    <a:p>
                      <a:pPr algn="l" fontAlgn="ctr"/>
                      <a:r>
                        <a:rPr lang="en-US" sz="1800" u="none" strike="noStrike" dirty="0" smtClean="0">
                          <a:effectLst/>
                        </a:rPr>
                        <a:t>Activity</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u="none" strike="noStrike" dirty="0" smtClean="0">
                          <a:effectLst/>
                        </a:rPr>
                        <a:t>PM</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rgbClr val="000000"/>
                          </a:solidFill>
                          <a:effectLst/>
                          <a:latin typeface="Calibri" panose="020F0502020204030204" pitchFamily="34" charset="0"/>
                        </a:rPr>
                        <a:t>BEN</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78338933"/>
                  </a:ext>
                </a:extLst>
              </a:tr>
              <a:tr h="184150">
                <a:tc>
                  <a:txBody>
                    <a:bodyPr/>
                    <a:lstStyle/>
                    <a:p>
                      <a:pPr algn="l" fontAlgn="ctr"/>
                      <a:r>
                        <a:rPr lang="en-US" sz="1800" u="none" strike="noStrike" dirty="0" smtClean="0">
                          <a:effectLst/>
                        </a:rPr>
                        <a:t>Expert </a:t>
                      </a:r>
                      <a:r>
                        <a:rPr lang="en-US" sz="1800" u="none" strike="noStrike" dirty="0">
                          <a:effectLst/>
                        </a:rPr>
                        <a:t>on development of </a:t>
                      </a:r>
                      <a:r>
                        <a:rPr lang="en-US" sz="1800" u="none" strike="noStrike" dirty="0" err="1">
                          <a:effectLst/>
                        </a:rPr>
                        <a:t>stellerator</a:t>
                      </a:r>
                      <a:r>
                        <a:rPr lang="en-US" sz="1800" u="none" strike="noStrike" dirty="0">
                          <a:effectLst/>
                        </a:rPr>
                        <a:t> reactor: </a:t>
                      </a:r>
                      <a:r>
                        <a:rPr lang="en-US" sz="1800" u="none" strike="noStrike" dirty="0" smtClean="0">
                          <a:effectLst/>
                        </a:rPr>
                        <a:t>Coordinator (</a:t>
                      </a:r>
                      <a:r>
                        <a:rPr lang="en-US" sz="1800" u="none" strike="noStrike" dirty="0" err="1" smtClean="0">
                          <a:effectLst/>
                        </a:rPr>
                        <a:t>Iole</a:t>
                      </a:r>
                      <a:r>
                        <a:rPr lang="en-US" sz="1800" u="none" strike="noStrike" baseline="0" dirty="0" smtClean="0">
                          <a:effectLst/>
                        </a:rPr>
                        <a:t> Palermo)</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u="none" strike="noStrike" dirty="0" smtClean="0">
                          <a:effectLst/>
                        </a:rPr>
                        <a:t>2</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rgbClr val="000000"/>
                          </a:solidFill>
                          <a:effectLst/>
                          <a:latin typeface="Calibri" panose="020F0502020204030204" pitchFamily="34" charset="0"/>
                        </a:rPr>
                        <a:t>CIEMAT</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951047422"/>
                  </a:ext>
                </a:extLst>
              </a:tr>
              <a:tr h="184150">
                <a:tc>
                  <a:txBody>
                    <a:bodyPr/>
                    <a:lstStyle/>
                    <a:p>
                      <a:pPr algn="l" fontAlgn="ctr"/>
                      <a:r>
                        <a:rPr lang="en-US" sz="1800" u="none" strike="noStrike" dirty="0" smtClean="0">
                          <a:effectLst/>
                        </a:rPr>
                        <a:t>Expert </a:t>
                      </a:r>
                      <a:r>
                        <a:rPr lang="en-US" sz="1800" u="none" strike="noStrike" dirty="0">
                          <a:effectLst/>
                        </a:rPr>
                        <a:t>on development of </a:t>
                      </a:r>
                      <a:r>
                        <a:rPr lang="en-US" sz="1800" u="none" strike="noStrike" dirty="0" err="1">
                          <a:effectLst/>
                        </a:rPr>
                        <a:t>stellerator</a:t>
                      </a:r>
                      <a:r>
                        <a:rPr lang="en-US" sz="1800" u="none" strike="noStrike" dirty="0">
                          <a:effectLst/>
                        </a:rPr>
                        <a:t> reactor: </a:t>
                      </a:r>
                      <a:r>
                        <a:rPr lang="en-US" sz="1800" u="none" strike="noStrike" dirty="0" smtClean="0">
                          <a:effectLst/>
                        </a:rPr>
                        <a:t>Coordinator</a:t>
                      </a:r>
                      <a:r>
                        <a:rPr lang="en-US" sz="1800" u="none" strike="noStrike" baseline="0" dirty="0" smtClean="0">
                          <a:effectLst/>
                        </a:rPr>
                        <a:t> (Felix Warmer)</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u="none" strike="noStrike" dirty="0" smtClean="0">
                          <a:effectLst/>
                        </a:rPr>
                        <a:t>2</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rgbClr val="000000"/>
                          </a:solidFill>
                          <a:effectLst/>
                          <a:latin typeface="Calibri" panose="020F0502020204030204" pitchFamily="34" charset="0"/>
                        </a:rPr>
                        <a:t>MPG</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821522421"/>
                  </a:ext>
                </a:extLst>
              </a:tr>
              <a:tr h="184150">
                <a:tc>
                  <a:txBody>
                    <a:bodyPr/>
                    <a:lstStyle/>
                    <a:p>
                      <a:pPr algn="l" fontAlgn="ctr"/>
                      <a:r>
                        <a:rPr lang="pl-PL" sz="1800" u="none" strike="noStrike" dirty="0" smtClean="0">
                          <a:effectLst/>
                        </a:rPr>
                        <a:t>Remote maintenance</a:t>
                      </a:r>
                      <a:r>
                        <a:rPr lang="en-US" sz="1800" u="none" strike="noStrike" dirty="0" smtClean="0">
                          <a:effectLst/>
                        </a:rPr>
                        <a:t> in a stellarator</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u="none" strike="noStrike" dirty="0" smtClean="0">
                          <a:effectLst/>
                        </a:rPr>
                        <a:t>10</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rgbClr val="000000"/>
                          </a:solidFill>
                          <a:effectLst/>
                          <a:latin typeface="Calibri" panose="020F0502020204030204" pitchFamily="34" charset="0"/>
                        </a:rPr>
                        <a:t>UKAEA</a:t>
                      </a:r>
                      <a:br>
                        <a:rPr lang="en-US" sz="1800" b="0" i="0" u="none" strike="noStrike" dirty="0" smtClean="0">
                          <a:solidFill>
                            <a:srgbClr val="000000"/>
                          </a:solidFill>
                          <a:effectLst/>
                          <a:latin typeface="Calibri" panose="020F0502020204030204" pitchFamily="34" charset="0"/>
                        </a:rPr>
                      </a:br>
                      <a:r>
                        <a:rPr lang="en-US" sz="1800" b="0" i="0" u="none" strike="noStrike" dirty="0" smtClean="0">
                          <a:solidFill>
                            <a:srgbClr val="000000"/>
                          </a:solidFill>
                          <a:effectLst/>
                          <a:latin typeface="Calibri" panose="020F0502020204030204" pitchFamily="34" charset="0"/>
                        </a:rPr>
                        <a:t>CIEMAT</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158811366"/>
                  </a:ext>
                </a:extLst>
              </a:tr>
              <a:tr h="184150">
                <a:tc>
                  <a:txBody>
                    <a:bodyPr/>
                    <a:lstStyle/>
                    <a:p>
                      <a:pPr algn="l" fontAlgn="ctr"/>
                      <a:r>
                        <a:rPr lang="en-US" sz="1800" b="0" i="0" u="none" strike="noStrike" dirty="0" smtClean="0">
                          <a:solidFill>
                            <a:schemeClr val="dk1"/>
                          </a:solidFill>
                          <a:effectLst/>
                          <a:latin typeface="+mn-lt"/>
                        </a:rPr>
                        <a:t>3D</a:t>
                      </a:r>
                      <a:r>
                        <a:rPr lang="en-US" sz="1800" b="0" i="0" u="none" strike="noStrike" baseline="0" dirty="0" smtClean="0">
                          <a:solidFill>
                            <a:schemeClr val="dk1"/>
                          </a:solidFill>
                          <a:effectLst/>
                          <a:latin typeface="+mn-lt"/>
                        </a:rPr>
                        <a:t> blanket for a stellarator reactor</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u="none" strike="noStrike" dirty="0" smtClean="0">
                          <a:effectLst/>
                        </a:rPr>
                        <a:t>13</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rgbClr val="000000"/>
                          </a:solidFill>
                          <a:effectLst/>
                          <a:latin typeface="Calibri" panose="020F0502020204030204" pitchFamily="34" charset="0"/>
                        </a:rPr>
                        <a:t>ENEA</a:t>
                      </a:r>
                      <a:br>
                        <a:rPr lang="en-US" sz="1800" b="0" i="0" u="none" strike="noStrike" dirty="0" smtClean="0">
                          <a:solidFill>
                            <a:srgbClr val="000000"/>
                          </a:solidFill>
                          <a:effectLst/>
                          <a:latin typeface="Calibri" panose="020F0502020204030204" pitchFamily="34" charset="0"/>
                        </a:rPr>
                      </a:br>
                      <a:r>
                        <a:rPr lang="en-US" sz="1800" b="0" i="0" u="none" strike="noStrike" dirty="0" smtClean="0">
                          <a:solidFill>
                            <a:srgbClr val="000000"/>
                          </a:solidFill>
                          <a:effectLst/>
                          <a:latin typeface="Calibri" panose="020F0502020204030204" pitchFamily="34" charset="0"/>
                        </a:rPr>
                        <a:t>KIT</a:t>
                      </a:r>
                      <a:br>
                        <a:rPr lang="en-US" sz="1800" b="0" i="0" u="none" strike="noStrike" dirty="0" smtClean="0">
                          <a:solidFill>
                            <a:srgbClr val="000000"/>
                          </a:solidFill>
                          <a:effectLst/>
                          <a:latin typeface="Calibri" panose="020F0502020204030204" pitchFamily="34" charset="0"/>
                        </a:rPr>
                      </a:br>
                      <a:r>
                        <a:rPr lang="en-US" sz="1800" b="0" i="0" u="none" strike="noStrike" dirty="0" smtClean="0">
                          <a:solidFill>
                            <a:srgbClr val="000000"/>
                          </a:solidFill>
                          <a:effectLst/>
                          <a:latin typeface="Calibri" panose="020F0502020204030204" pitchFamily="34" charset="0"/>
                        </a:rPr>
                        <a:t>CIEMAT</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038225575"/>
                  </a:ext>
                </a:extLst>
              </a:tr>
              <a:tr h="184150">
                <a:tc>
                  <a:txBody>
                    <a:bodyPr/>
                    <a:lstStyle/>
                    <a:p>
                      <a:pPr algn="l" fontAlgn="ctr"/>
                      <a:r>
                        <a:rPr lang="sv-SE" sz="1800" u="none" strike="noStrike" dirty="0" smtClean="0">
                          <a:effectLst/>
                        </a:rPr>
                        <a:t>Neutronics, Monte Carlo Simulations,</a:t>
                      </a:r>
                      <a:r>
                        <a:rPr lang="sv-SE" sz="1800" u="none" strike="noStrike" baseline="0" dirty="0" smtClean="0">
                          <a:effectLst/>
                        </a:rPr>
                        <a:t> high and low fidelity modelling</a:t>
                      </a:r>
                      <a:endParaRPr lang="sv-SE"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u="none" strike="noStrike" dirty="0" smtClean="0">
                          <a:effectLst/>
                        </a:rPr>
                        <a:t>30</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rgbClr val="000000"/>
                          </a:solidFill>
                          <a:effectLst/>
                          <a:latin typeface="Calibri" panose="020F0502020204030204" pitchFamily="34" charset="0"/>
                        </a:rPr>
                        <a:t>CIEMAT,</a:t>
                      </a:r>
                      <a:r>
                        <a:rPr lang="en-US" sz="1800" b="0" i="0" u="none" strike="noStrike" baseline="0" dirty="0" smtClean="0">
                          <a:solidFill>
                            <a:srgbClr val="000000"/>
                          </a:solidFill>
                          <a:effectLst/>
                          <a:latin typeface="Calibri" panose="020F0502020204030204" pitchFamily="34" charset="0"/>
                        </a:rPr>
                        <a:t> KIT, VTT, DIFFER, UKAEA</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133958237"/>
                  </a:ext>
                </a:extLst>
              </a:tr>
            </a:tbl>
          </a:graphicData>
        </a:graphic>
      </p:graphicFrame>
      <p:sp>
        <p:nvSpPr>
          <p:cNvPr id="3" name="TextBox 2"/>
          <p:cNvSpPr txBox="1"/>
          <p:nvPr/>
        </p:nvSpPr>
        <p:spPr bwMode="auto">
          <a:xfrm>
            <a:off x="825624" y="684054"/>
            <a:ext cx="10274397" cy="1477328"/>
          </a:xfrm>
          <a:prstGeom prst="rect">
            <a:avLst/>
          </a:prstGeom>
          <a:noFill/>
        </p:spPr>
        <p:txBody>
          <a:bodyPr wrap="square" rtlCol="0">
            <a:spAutoFit/>
          </a:bodyPr>
          <a:lstStyle/>
          <a:p>
            <a:pPr marL="285750" indent="-285750">
              <a:buFont typeface="Arial" panose="020B0604020202020204" pitchFamily="34" charset="0"/>
              <a:buChar char="•"/>
            </a:pPr>
            <a:r>
              <a:rPr lang="en-US" dirty="0"/>
              <a:t>The budget made available by the PMU in April increased from €134k to €204k by reassigning internal resources, </a:t>
            </a:r>
            <a:r>
              <a:rPr lang="en-US" dirty="0" smtClean="0"/>
              <a:t>this is an </a:t>
            </a:r>
            <a:r>
              <a:rPr lang="en-US" dirty="0"/>
              <a:t>important area of research. </a:t>
            </a:r>
          </a:p>
          <a:p>
            <a:pPr marL="285750" indent="-285750">
              <a:buFont typeface="Arial" panose="020B0604020202020204" pitchFamily="34" charset="0"/>
              <a:buChar char="•"/>
            </a:pPr>
            <a:r>
              <a:rPr lang="en-US" dirty="0"/>
              <a:t>Two coordinators were appointed to improve the streamlining of task definition and monitoring.</a:t>
            </a:r>
          </a:p>
          <a:p>
            <a:pPr marL="285750" indent="-285750">
              <a:buFont typeface="Arial" panose="020B0604020202020204" pitchFamily="34" charset="0"/>
              <a:buChar char="•"/>
            </a:pPr>
            <a:r>
              <a:rPr lang="en-US" dirty="0"/>
              <a:t>The definition of key technological gaps for stellarator reactors (with TRLs) </a:t>
            </a:r>
            <a:r>
              <a:rPr lang="en-US" dirty="0" smtClean="0"/>
              <a:t>can </a:t>
            </a:r>
            <a:r>
              <a:rPr lang="en-US" dirty="0"/>
              <a:t>be carried out in FP9 or at the beginning of FP10.</a:t>
            </a:r>
            <a:endParaRPr lang="en-US" dirty="0" smtClean="0"/>
          </a:p>
        </p:txBody>
      </p:sp>
    </p:spTree>
    <p:extLst>
      <p:ext uri="{BB962C8B-B14F-4D97-AF65-F5344CB8AC3E}">
        <p14:creationId xmlns:p14="http://schemas.microsoft.com/office/powerpoint/2010/main" val="382277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WP STEL</a:t>
            </a:r>
            <a:endParaRPr lang="pl-PL" dirty="0"/>
          </a:p>
        </p:txBody>
      </p:sp>
      <p:sp>
        <p:nvSpPr>
          <p:cNvPr id="4" name="Footer Placeholder 3"/>
          <p:cNvSpPr>
            <a:spLocks noGrp="1"/>
          </p:cNvSpPr>
          <p:nvPr>
            <p:ph type="ftr" sz="quarter" idx="11"/>
          </p:nvPr>
        </p:nvSpPr>
        <p:spPr>
          <a:xfrm>
            <a:off x="825624" y="6555770"/>
            <a:ext cx="5074244" cy="329614"/>
          </a:xfrm>
        </p:spPr>
        <p:txBody>
          <a:bodyPr/>
          <a:lstStyle/>
          <a:p>
            <a:r>
              <a:rPr lang="en-US" dirty="0" err="1" smtClean="0">
                <a:solidFill>
                  <a:prstClr val="white"/>
                </a:solidFill>
              </a:rPr>
              <a:t>M.Jakubowski</a:t>
            </a:r>
            <a:r>
              <a:rPr lang="en-US" dirty="0" smtClean="0">
                <a:solidFill>
                  <a:prstClr val="white"/>
                </a:solidFill>
              </a:rPr>
              <a:t>, WP STEL | Project Board Meeting | 28 October 2025</a:t>
            </a:r>
            <a:endParaRPr lang="en-GB" dirty="0">
              <a:solidFill>
                <a:prstClr val="white"/>
              </a:solidFill>
            </a:endParaRPr>
          </a:p>
        </p:txBody>
      </p:sp>
      <p:sp>
        <p:nvSpPr>
          <p:cNvPr id="6" name="TextBox 5"/>
          <p:cNvSpPr txBox="1"/>
          <p:nvPr/>
        </p:nvSpPr>
        <p:spPr>
          <a:xfrm>
            <a:off x="251915" y="1152938"/>
            <a:ext cx="3047880" cy="461665"/>
          </a:xfrm>
          <a:prstGeom prst="rect">
            <a:avLst/>
          </a:prstGeom>
          <a:solidFill>
            <a:schemeClr val="accent3">
              <a:lumMod val="20000"/>
              <a:lumOff val="80000"/>
            </a:schemeClr>
          </a:solidFill>
          <a:ln>
            <a:solidFill>
              <a:schemeClr val="accent3">
                <a:lumMod val="50000"/>
              </a:schemeClr>
            </a:solidFill>
          </a:ln>
        </p:spPr>
        <p:txBody>
          <a:bodyPr wrap="square" rtlCol="0">
            <a:spAutoFit/>
          </a:bodyPr>
          <a:lstStyle/>
          <a:p>
            <a:pPr algn="l"/>
            <a:r>
              <a:rPr lang="en-US" sz="2400" b="1" dirty="0" smtClean="0"/>
              <a:t>Exploitation of W7-X</a:t>
            </a:r>
            <a:r>
              <a:rPr lang="pl-PL" sz="2400" b="1" dirty="0" smtClean="0"/>
              <a:t>*</a:t>
            </a:r>
          </a:p>
        </p:txBody>
      </p:sp>
      <p:sp>
        <p:nvSpPr>
          <p:cNvPr id="3" name="TextBox 2"/>
          <p:cNvSpPr txBox="1"/>
          <p:nvPr/>
        </p:nvSpPr>
        <p:spPr>
          <a:xfrm>
            <a:off x="251914" y="1892409"/>
            <a:ext cx="3047881" cy="646331"/>
          </a:xfrm>
          <a:prstGeom prst="rect">
            <a:avLst/>
          </a:prstGeom>
          <a:solidFill>
            <a:schemeClr val="accent3">
              <a:lumMod val="40000"/>
              <a:lumOff val="60000"/>
            </a:schemeClr>
          </a:solidFill>
          <a:ln>
            <a:solidFill>
              <a:schemeClr val="tx1"/>
            </a:solidFill>
          </a:ln>
        </p:spPr>
        <p:txBody>
          <a:bodyPr wrap="square" rtlCol="0">
            <a:spAutoFit/>
          </a:bodyPr>
          <a:lstStyle/>
          <a:p>
            <a:pPr algn="l"/>
            <a:r>
              <a:rPr lang="en-US" b="1" dirty="0" smtClean="0"/>
              <a:t>Campaign participation incl. missions in 2026 and 2027</a:t>
            </a:r>
            <a:endParaRPr lang="pl-PL" b="1" dirty="0" smtClean="0"/>
          </a:p>
        </p:txBody>
      </p:sp>
      <p:sp>
        <p:nvSpPr>
          <p:cNvPr id="9" name="TextBox 8"/>
          <p:cNvSpPr txBox="1"/>
          <p:nvPr/>
        </p:nvSpPr>
        <p:spPr>
          <a:xfrm>
            <a:off x="251912" y="3389270"/>
            <a:ext cx="3047883" cy="646331"/>
          </a:xfrm>
          <a:prstGeom prst="rect">
            <a:avLst/>
          </a:prstGeom>
          <a:solidFill>
            <a:schemeClr val="accent3">
              <a:lumMod val="40000"/>
              <a:lumOff val="60000"/>
            </a:schemeClr>
          </a:solidFill>
          <a:ln>
            <a:solidFill>
              <a:schemeClr val="tx1"/>
            </a:solidFill>
          </a:ln>
        </p:spPr>
        <p:txBody>
          <a:bodyPr wrap="square" rtlCol="0">
            <a:spAutoFit/>
          </a:bodyPr>
          <a:lstStyle/>
          <a:p>
            <a:pPr algn="l"/>
            <a:r>
              <a:rPr lang="en-US" b="1" dirty="0" smtClean="0"/>
              <a:t>Exploitation of W7-X aligned with Grand Deliverables</a:t>
            </a:r>
            <a:endParaRPr lang="pl-PL" b="1" dirty="0" smtClean="0"/>
          </a:p>
        </p:txBody>
      </p:sp>
      <p:sp>
        <p:nvSpPr>
          <p:cNvPr id="10" name="TextBox 9"/>
          <p:cNvSpPr txBox="1"/>
          <p:nvPr/>
        </p:nvSpPr>
        <p:spPr>
          <a:xfrm>
            <a:off x="251912" y="2640086"/>
            <a:ext cx="3047883" cy="646331"/>
          </a:xfrm>
          <a:prstGeom prst="rect">
            <a:avLst/>
          </a:prstGeom>
          <a:solidFill>
            <a:schemeClr val="accent3">
              <a:lumMod val="40000"/>
              <a:lumOff val="60000"/>
            </a:schemeClr>
          </a:solidFill>
          <a:ln>
            <a:solidFill>
              <a:schemeClr val="tx1"/>
            </a:solidFill>
          </a:ln>
        </p:spPr>
        <p:txBody>
          <a:bodyPr wrap="square" rtlCol="0">
            <a:spAutoFit/>
          </a:bodyPr>
          <a:lstStyle/>
          <a:p>
            <a:pPr algn="l"/>
            <a:r>
              <a:rPr lang="en-US" b="1" dirty="0" smtClean="0"/>
              <a:t>Preparation of the campaign in 2026 and 2027</a:t>
            </a:r>
            <a:endParaRPr lang="pl-PL" b="1" dirty="0" smtClean="0"/>
          </a:p>
        </p:txBody>
      </p:sp>
      <p:sp>
        <p:nvSpPr>
          <p:cNvPr id="11" name="TextBox 10"/>
          <p:cNvSpPr txBox="1"/>
          <p:nvPr/>
        </p:nvSpPr>
        <p:spPr>
          <a:xfrm>
            <a:off x="3409906" y="1152938"/>
            <a:ext cx="2752358" cy="461665"/>
          </a:xfrm>
          <a:prstGeom prst="rect">
            <a:avLst/>
          </a:prstGeom>
          <a:solidFill>
            <a:schemeClr val="accent1">
              <a:lumMod val="20000"/>
              <a:lumOff val="80000"/>
            </a:schemeClr>
          </a:solidFill>
          <a:ln>
            <a:solidFill>
              <a:schemeClr val="accent3">
                <a:lumMod val="50000"/>
              </a:schemeClr>
            </a:solidFill>
          </a:ln>
        </p:spPr>
        <p:txBody>
          <a:bodyPr wrap="square" rtlCol="0">
            <a:spAutoFit/>
          </a:bodyPr>
          <a:lstStyle/>
          <a:p>
            <a:pPr algn="l"/>
            <a:r>
              <a:rPr lang="en-US" sz="2400" b="1" dirty="0" smtClean="0"/>
              <a:t>Key Physics Gaps</a:t>
            </a:r>
            <a:r>
              <a:rPr lang="pl-PL" sz="2400" b="1" baseline="30000" dirty="0" smtClean="0"/>
              <a:t>+</a:t>
            </a:r>
          </a:p>
        </p:txBody>
      </p:sp>
      <p:sp>
        <p:nvSpPr>
          <p:cNvPr id="13" name="TextBox 12"/>
          <p:cNvSpPr txBox="1"/>
          <p:nvPr/>
        </p:nvSpPr>
        <p:spPr>
          <a:xfrm>
            <a:off x="3409905" y="1892408"/>
            <a:ext cx="2752359" cy="646331"/>
          </a:xfrm>
          <a:prstGeom prst="rect">
            <a:avLst/>
          </a:prstGeom>
          <a:solidFill>
            <a:schemeClr val="accent1">
              <a:lumMod val="20000"/>
              <a:lumOff val="80000"/>
            </a:schemeClr>
          </a:solidFill>
          <a:ln>
            <a:solidFill>
              <a:schemeClr val="tx1"/>
            </a:solidFill>
          </a:ln>
        </p:spPr>
        <p:txBody>
          <a:bodyPr wrap="square" rtlCol="0">
            <a:spAutoFit/>
          </a:bodyPr>
          <a:lstStyle/>
          <a:p>
            <a:pPr algn="l"/>
            <a:r>
              <a:rPr lang="en-US" b="1" dirty="0" smtClean="0"/>
              <a:t>Continue work of expert group (reduced scope)</a:t>
            </a:r>
            <a:endParaRPr lang="pl-PL" b="1" dirty="0" smtClean="0"/>
          </a:p>
        </p:txBody>
      </p:sp>
      <p:sp>
        <p:nvSpPr>
          <p:cNvPr id="14" name="TextBox 13"/>
          <p:cNvSpPr txBox="1"/>
          <p:nvPr/>
        </p:nvSpPr>
        <p:spPr>
          <a:xfrm>
            <a:off x="3409905" y="2642360"/>
            <a:ext cx="2752359" cy="646331"/>
          </a:xfrm>
          <a:prstGeom prst="rect">
            <a:avLst/>
          </a:prstGeom>
          <a:solidFill>
            <a:schemeClr val="accent1">
              <a:lumMod val="20000"/>
              <a:lumOff val="80000"/>
            </a:schemeClr>
          </a:solidFill>
          <a:ln>
            <a:solidFill>
              <a:schemeClr val="tx1"/>
            </a:solidFill>
          </a:ln>
        </p:spPr>
        <p:txBody>
          <a:bodyPr wrap="square" rtlCol="0">
            <a:spAutoFit/>
          </a:bodyPr>
          <a:lstStyle/>
          <a:p>
            <a:pPr algn="l"/>
            <a:r>
              <a:rPr lang="en-US" b="1" dirty="0" smtClean="0"/>
              <a:t>Address high priority key physics gaps</a:t>
            </a:r>
            <a:endParaRPr lang="pl-PL" b="1" dirty="0" smtClean="0"/>
          </a:p>
        </p:txBody>
      </p:sp>
      <p:sp>
        <p:nvSpPr>
          <p:cNvPr id="15" name="TextBox 14"/>
          <p:cNvSpPr txBox="1"/>
          <p:nvPr/>
        </p:nvSpPr>
        <p:spPr>
          <a:xfrm>
            <a:off x="3409905" y="3389270"/>
            <a:ext cx="2752360" cy="646331"/>
          </a:xfrm>
          <a:prstGeom prst="rect">
            <a:avLst/>
          </a:prstGeom>
          <a:solidFill>
            <a:schemeClr val="accent1">
              <a:lumMod val="20000"/>
              <a:lumOff val="80000"/>
            </a:schemeClr>
          </a:solidFill>
          <a:ln>
            <a:solidFill>
              <a:schemeClr val="tx1"/>
            </a:solidFill>
          </a:ln>
        </p:spPr>
        <p:txBody>
          <a:bodyPr wrap="square" rtlCol="0">
            <a:spAutoFit/>
          </a:bodyPr>
          <a:lstStyle/>
          <a:p>
            <a:pPr algn="l"/>
            <a:r>
              <a:rPr lang="en-US" b="1" dirty="0" smtClean="0"/>
              <a:t>HELIAS physics basis and stellarator database</a:t>
            </a:r>
            <a:endParaRPr lang="pl-PL" b="1" dirty="0" smtClean="0"/>
          </a:p>
        </p:txBody>
      </p:sp>
      <p:sp>
        <p:nvSpPr>
          <p:cNvPr id="16" name="TextBox 15"/>
          <p:cNvSpPr txBox="1"/>
          <p:nvPr/>
        </p:nvSpPr>
        <p:spPr>
          <a:xfrm>
            <a:off x="6272375" y="1152938"/>
            <a:ext cx="2752358" cy="461665"/>
          </a:xfrm>
          <a:prstGeom prst="rect">
            <a:avLst/>
          </a:prstGeom>
          <a:solidFill>
            <a:schemeClr val="accent2">
              <a:lumMod val="20000"/>
              <a:lumOff val="80000"/>
            </a:schemeClr>
          </a:solidFill>
          <a:ln>
            <a:solidFill>
              <a:schemeClr val="accent3">
                <a:lumMod val="50000"/>
              </a:schemeClr>
            </a:solidFill>
          </a:ln>
        </p:spPr>
        <p:txBody>
          <a:bodyPr wrap="square" rtlCol="0">
            <a:spAutoFit/>
          </a:bodyPr>
          <a:lstStyle/>
          <a:p>
            <a:pPr algn="l"/>
            <a:r>
              <a:rPr lang="en-US" sz="2400" b="1" dirty="0" smtClean="0"/>
              <a:t>ITER, Enhancements</a:t>
            </a:r>
            <a:endParaRPr lang="pl-PL" sz="2400" b="1" dirty="0" smtClean="0"/>
          </a:p>
        </p:txBody>
      </p:sp>
      <p:sp>
        <p:nvSpPr>
          <p:cNvPr id="17" name="TextBox 16"/>
          <p:cNvSpPr txBox="1"/>
          <p:nvPr/>
        </p:nvSpPr>
        <p:spPr>
          <a:xfrm>
            <a:off x="6272374" y="1892408"/>
            <a:ext cx="2752359" cy="646331"/>
          </a:xfrm>
          <a:prstGeom prst="rect">
            <a:avLst/>
          </a:prstGeom>
          <a:solidFill>
            <a:schemeClr val="accent2">
              <a:lumMod val="40000"/>
              <a:lumOff val="60000"/>
            </a:schemeClr>
          </a:solidFill>
          <a:ln>
            <a:solidFill>
              <a:schemeClr val="tx1"/>
            </a:solidFill>
          </a:ln>
        </p:spPr>
        <p:txBody>
          <a:bodyPr wrap="square" rtlCol="0">
            <a:spAutoFit/>
          </a:bodyPr>
          <a:lstStyle/>
          <a:p>
            <a:pPr algn="l"/>
            <a:r>
              <a:rPr lang="en-US" b="1" dirty="0" smtClean="0"/>
              <a:t>Diagnostic systems for ITER</a:t>
            </a:r>
            <a:endParaRPr lang="pl-PL" b="1" dirty="0" smtClean="0"/>
          </a:p>
        </p:txBody>
      </p:sp>
      <p:sp>
        <p:nvSpPr>
          <p:cNvPr id="18" name="TextBox 17"/>
          <p:cNvSpPr txBox="1"/>
          <p:nvPr/>
        </p:nvSpPr>
        <p:spPr>
          <a:xfrm>
            <a:off x="6272373" y="2640086"/>
            <a:ext cx="2752359" cy="646331"/>
          </a:xfrm>
          <a:prstGeom prst="rect">
            <a:avLst/>
          </a:prstGeom>
          <a:solidFill>
            <a:schemeClr val="accent2">
              <a:lumMod val="40000"/>
              <a:lumOff val="60000"/>
            </a:schemeClr>
          </a:solidFill>
          <a:ln>
            <a:solidFill>
              <a:schemeClr val="tx1"/>
            </a:solidFill>
          </a:ln>
        </p:spPr>
        <p:txBody>
          <a:bodyPr wrap="square" rtlCol="0">
            <a:spAutoFit/>
          </a:bodyPr>
          <a:lstStyle/>
          <a:p>
            <a:pPr algn="l"/>
            <a:r>
              <a:rPr lang="en-US" b="1" dirty="0" smtClean="0"/>
              <a:t>High power </a:t>
            </a:r>
            <a:r>
              <a:rPr lang="en-US" b="1" dirty="0" err="1" smtClean="0"/>
              <a:t>gyrotrons</a:t>
            </a:r>
            <a:r>
              <a:rPr lang="en-US" b="1" dirty="0" smtClean="0"/>
              <a:t> </a:t>
            </a:r>
            <a:endParaRPr lang="pl-PL" b="1" dirty="0"/>
          </a:p>
          <a:p>
            <a:pPr algn="l"/>
            <a:endParaRPr lang="pl-PL" b="1" dirty="0" smtClean="0"/>
          </a:p>
        </p:txBody>
      </p:sp>
      <p:sp>
        <p:nvSpPr>
          <p:cNvPr id="19" name="TextBox 18"/>
          <p:cNvSpPr txBox="1"/>
          <p:nvPr/>
        </p:nvSpPr>
        <p:spPr>
          <a:xfrm>
            <a:off x="6272372" y="3387764"/>
            <a:ext cx="2752359" cy="646331"/>
          </a:xfrm>
          <a:prstGeom prst="rect">
            <a:avLst/>
          </a:prstGeom>
          <a:solidFill>
            <a:schemeClr val="accent2">
              <a:lumMod val="40000"/>
              <a:lumOff val="60000"/>
            </a:schemeClr>
          </a:solidFill>
          <a:ln>
            <a:solidFill>
              <a:schemeClr val="tx1"/>
            </a:solidFill>
          </a:ln>
        </p:spPr>
        <p:txBody>
          <a:bodyPr wrap="square" rtlCol="0">
            <a:spAutoFit/>
          </a:bodyPr>
          <a:lstStyle/>
          <a:p>
            <a:pPr algn="l"/>
            <a:r>
              <a:rPr lang="en-US" b="1" dirty="0" smtClean="0"/>
              <a:t>Large diagnostic projects:</a:t>
            </a:r>
            <a:br>
              <a:rPr lang="en-US" b="1" dirty="0" smtClean="0"/>
            </a:br>
            <a:r>
              <a:rPr lang="en-US" b="1" dirty="0" smtClean="0"/>
              <a:t>MATEO, sFILD</a:t>
            </a:r>
            <a:endParaRPr lang="pl-PL" b="1" dirty="0" smtClean="0"/>
          </a:p>
        </p:txBody>
      </p:sp>
      <p:sp>
        <p:nvSpPr>
          <p:cNvPr id="20" name="TextBox 19"/>
          <p:cNvSpPr txBox="1"/>
          <p:nvPr/>
        </p:nvSpPr>
        <p:spPr>
          <a:xfrm>
            <a:off x="9134844" y="1152937"/>
            <a:ext cx="2752358" cy="461665"/>
          </a:xfrm>
          <a:prstGeom prst="rect">
            <a:avLst/>
          </a:prstGeom>
          <a:solidFill>
            <a:schemeClr val="accent4">
              <a:lumMod val="20000"/>
              <a:lumOff val="80000"/>
            </a:schemeClr>
          </a:solidFill>
          <a:ln>
            <a:solidFill>
              <a:schemeClr val="accent3">
                <a:lumMod val="50000"/>
              </a:schemeClr>
            </a:solidFill>
          </a:ln>
        </p:spPr>
        <p:txBody>
          <a:bodyPr wrap="square" rtlCol="0">
            <a:spAutoFit/>
          </a:bodyPr>
          <a:lstStyle/>
          <a:p>
            <a:r>
              <a:rPr lang="en-US" sz="2400" b="1" dirty="0" smtClean="0"/>
              <a:t>Stellarator DEMO</a:t>
            </a:r>
            <a:r>
              <a:rPr lang="pl-PL" sz="2400" b="1" baseline="30000" dirty="0" smtClean="0"/>
              <a:t>+</a:t>
            </a:r>
            <a:endParaRPr lang="pl-PL" sz="2400" b="1" baseline="30000" dirty="0"/>
          </a:p>
        </p:txBody>
      </p:sp>
      <p:sp>
        <p:nvSpPr>
          <p:cNvPr id="21" name="TextBox 20"/>
          <p:cNvSpPr txBox="1"/>
          <p:nvPr/>
        </p:nvSpPr>
        <p:spPr>
          <a:xfrm>
            <a:off x="9134843" y="1892408"/>
            <a:ext cx="2752359" cy="646331"/>
          </a:xfrm>
          <a:prstGeom prst="rect">
            <a:avLst/>
          </a:prstGeom>
          <a:solidFill>
            <a:schemeClr val="accent4">
              <a:lumMod val="40000"/>
              <a:lumOff val="60000"/>
            </a:schemeClr>
          </a:solidFill>
          <a:ln>
            <a:solidFill>
              <a:schemeClr val="tx1"/>
            </a:solidFill>
          </a:ln>
        </p:spPr>
        <p:txBody>
          <a:bodyPr wrap="square" rtlCol="0">
            <a:spAutoFit/>
          </a:bodyPr>
          <a:lstStyle/>
          <a:p>
            <a:pPr algn="l"/>
            <a:r>
              <a:rPr lang="en-US" b="1" dirty="0" smtClean="0"/>
              <a:t>Coil design for advanced configurations</a:t>
            </a:r>
            <a:endParaRPr lang="pl-PL" b="1" dirty="0" smtClean="0"/>
          </a:p>
        </p:txBody>
      </p:sp>
      <p:sp>
        <p:nvSpPr>
          <p:cNvPr id="22" name="TextBox 21"/>
          <p:cNvSpPr txBox="1"/>
          <p:nvPr/>
        </p:nvSpPr>
        <p:spPr>
          <a:xfrm>
            <a:off x="9134841" y="2640085"/>
            <a:ext cx="2752359" cy="646331"/>
          </a:xfrm>
          <a:prstGeom prst="rect">
            <a:avLst/>
          </a:prstGeom>
          <a:solidFill>
            <a:schemeClr val="accent4">
              <a:lumMod val="40000"/>
              <a:lumOff val="60000"/>
            </a:schemeClr>
          </a:solidFill>
          <a:ln>
            <a:solidFill>
              <a:schemeClr val="tx1"/>
            </a:solidFill>
          </a:ln>
        </p:spPr>
        <p:txBody>
          <a:bodyPr wrap="square" rtlCol="0">
            <a:spAutoFit/>
          </a:bodyPr>
          <a:lstStyle/>
          <a:p>
            <a:pPr algn="l"/>
            <a:r>
              <a:rPr lang="en-US" b="1" dirty="0" err="1" smtClean="0"/>
              <a:t>Neutronic</a:t>
            </a:r>
            <a:r>
              <a:rPr lang="en-US" b="1" dirty="0" smtClean="0"/>
              <a:t> calculations and tools for </a:t>
            </a:r>
            <a:r>
              <a:rPr lang="en-US" b="1" dirty="0" err="1" smtClean="0"/>
              <a:t>neutronic</a:t>
            </a:r>
            <a:r>
              <a:rPr lang="en-US" b="1" dirty="0" smtClean="0"/>
              <a:t> analysis</a:t>
            </a:r>
            <a:endParaRPr lang="pl-PL" b="1" dirty="0" smtClean="0"/>
          </a:p>
        </p:txBody>
      </p:sp>
      <p:sp>
        <p:nvSpPr>
          <p:cNvPr id="23" name="TextBox 22"/>
          <p:cNvSpPr txBox="1"/>
          <p:nvPr/>
        </p:nvSpPr>
        <p:spPr>
          <a:xfrm>
            <a:off x="9134839" y="3387762"/>
            <a:ext cx="2752359" cy="646331"/>
          </a:xfrm>
          <a:prstGeom prst="rect">
            <a:avLst/>
          </a:prstGeom>
          <a:solidFill>
            <a:schemeClr val="accent4">
              <a:lumMod val="40000"/>
              <a:lumOff val="60000"/>
            </a:schemeClr>
          </a:solidFill>
          <a:ln>
            <a:solidFill>
              <a:schemeClr val="tx1"/>
            </a:solidFill>
          </a:ln>
        </p:spPr>
        <p:txBody>
          <a:bodyPr wrap="square" rtlCol="0">
            <a:spAutoFit/>
          </a:bodyPr>
          <a:lstStyle/>
          <a:p>
            <a:pPr algn="l"/>
            <a:r>
              <a:rPr lang="en-US" b="1" dirty="0" smtClean="0"/>
              <a:t>Development of 3D blanket structures</a:t>
            </a:r>
            <a:endParaRPr lang="pl-PL" b="1" dirty="0" smtClean="0"/>
          </a:p>
        </p:txBody>
      </p:sp>
      <p:sp>
        <p:nvSpPr>
          <p:cNvPr id="7" name="TextBox 6"/>
          <p:cNvSpPr txBox="1"/>
          <p:nvPr/>
        </p:nvSpPr>
        <p:spPr>
          <a:xfrm>
            <a:off x="259975" y="5486041"/>
            <a:ext cx="9013621" cy="707886"/>
          </a:xfrm>
          <a:prstGeom prst="rect">
            <a:avLst/>
          </a:prstGeom>
          <a:noFill/>
        </p:spPr>
        <p:txBody>
          <a:bodyPr wrap="none" rtlCol="0">
            <a:spAutoFit/>
          </a:bodyPr>
          <a:lstStyle/>
          <a:p>
            <a:pPr algn="l"/>
            <a:r>
              <a:rPr lang="pl-PL" sz="2000" b="1" dirty="0" smtClean="0"/>
              <a:t>* Engage stronger tokamak community within WP STEL</a:t>
            </a:r>
          </a:p>
          <a:p>
            <a:r>
              <a:rPr lang="pl-PL" sz="2000" b="1" dirty="0" smtClean="0"/>
              <a:t>+ Engage in exchange with</a:t>
            </a:r>
            <a:r>
              <a:rPr lang="en-US" sz="2000" b="1" dirty="0" smtClean="0"/>
              <a:t> TSVVs</a:t>
            </a:r>
            <a:r>
              <a:rPr lang="pl-PL" sz="2000" b="1" dirty="0" smtClean="0"/>
              <a:t>,</a:t>
            </a:r>
            <a:r>
              <a:rPr lang="en-US" sz="2000" b="1" dirty="0" smtClean="0"/>
              <a:t> </a:t>
            </a:r>
            <a:r>
              <a:rPr lang="pl-PL" sz="2000" b="1" dirty="0"/>
              <a:t>DEMO central </a:t>
            </a:r>
            <a:r>
              <a:rPr lang="pl-PL" sz="2000" b="1" dirty="0" smtClean="0"/>
              <a:t>team</a:t>
            </a:r>
            <a:r>
              <a:rPr lang="en-US" sz="2000" b="1" dirty="0" smtClean="0"/>
              <a:t>, but</a:t>
            </a:r>
            <a:r>
              <a:rPr lang="pl-PL" sz="2000" b="1" dirty="0" smtClean="0"/>
              <a:t> also stellarator start-ups</a:t>
            </a:r>
            <a:endParaRPr lang="de-DE" sz="2000" b="1" dirty="0" smtClean="0"/>
          </a:p>
        </p:txBody>
      </p:sp>
    </p:spTree>
    <p:extLst>
      <p:ext uri="{BB962C8B-B14F-4D97-AF65-F5344CB8AC3E}">
        <p14:creationId xmlns:p14="http://schemas.microsoft.com/office/powerpoint/2010/main" val="40481451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WP STEL</a:t>
            </a:r>
            <a:endParaRPr lang="pl-PL" dirty="0"/>
          </a:p>
        </p:txBody>
      </p:sp>
      <p:sp>
        <p:nvSpPr>
          <p:cNvPr id="4" name="Footer Placeholder 3"/>
          <p:cNvSpPr>
            <a:spLocks noGrp="1"/>
          </p:cNvSpPr>
          <p:nvPr>
            <p:ph type="ftr" sz="quarter" idx="11"/>
          </p:nvPr>
        </p:nvSpPr>
        <p:spPr>
          <a:xfrm>
            <a:off x="825624" y="6555770"/>
            <a:ext cx="4962926" cy="329614"/>
          </a:xfrm>
        </p:spPr>
        <p:txBody>
          <a:bodyPr/>
          <a:lstStyle/>
          <a:p>
            <a:r>
              <a:rPr lang="en-US" dirty="0" err="1" smtClean="0">
                <a:solidFill>
                  <a:prstClr val="white"/>
                </a:solidFill>
              </a:rPr>
              <a:t>M.Jakubowski</a:t>
            </a:r>
            <a:r>
              <a:rPr lang="en-US" dirty="0" smtClean="0">
                <a:solidFill>
                  <a:prstClr val="white"/>
                </a:solidFill>
              </a:rPr>
              <a:t>, WP STEL | Project Board Meeting | 28 October 2025</a:t>
            </a:r>
            <a:endParaRPr lang="en-GB" dirty="0">
              <a:solidFill>
                <a:prstClr val="white"/>
              </a:solidFill>
            </a:endParaRPr>
          </a:p>
        </p:txBody>
      </p:sp>
      <p:graphicFrame>
        <p:nvGraphicFramePr>
          <p:cNvPr id="6" name="Table 5"/>
          <p:cNvGraphicFramePr>
            <a:graphicFrameLocks noGrp="1"/>
          </p:cNvGraphicFramePr>
          <p:nvPr>
            <p:extLst/>
          </p:nvPr>
        </p:nvGraphicFramePr>
        <p:xfrm>
          <a:off x="274321" y="1035284"/>
          <a:ext cx="10531502" cy="2058416"/>
        </p:xfrm>
        <a:graphic>
          <a:graphicData uri="http://schemas.openxmlformats.org/drawingml/2006/table">
            <a:tbl>
              <a:tblPr firstCol="1" bandRow="1">
                <a:tableStyleId>{5C22544A-7EE6-4342-B048-85BDC9FD1C3A}</a:tableStyleId>
              </a:tblPr>
              <a:tblGrid>
                <a:gridCol w="3633403">
                  <a:extLst>
                    <a:ext uri="{9D8B030D-6E8A-4147-A177-3AD203B41FA5}">
                      <a16:colId xmlns:a16="http://schemas.microsoft.com/office/drawing/2014/main" val="1273676614"/>
                    </a:ext>
                  </a:extLst>
                </a:gridCol>
                <a:gridCol w="6898099">
                  <a:extLst>
                    <a:ext uri="{9D8B030D-6E8A-4147-A177-3AD203B41FA5}">
                      <a16:colId xmlns:a16="http://schemas.microsoft.com/office/drawing/2014/main" val="3891827791"/>
                    </a:ext>
                  </a:extLst>
                </a:gridCol>
              </a:tblGrid>
              <a:tr h="644959">
                <a:tc>
                  <a:txBody>
                    <a:bodyPr/>
                    <a:lstStyle/>
                    <a:p>
                      <a:pPr algn="just">
                        <a:lnSpc>
                          <a:spcPct val="107000"/>
                        </a:lnSpc>
                        <a:spcAft>
                          <a:spcPts val="800"/>
                        </a:spcAft>
                      </a:pPr>
                      <a:r>
                        <a:rPr lang="en-GB" sz="2000" kern="100" dirty="0" smtClean="0">
                          <a:effectLst/>
                        </a:rPr>
                        <a:t>WPSTEL-2026/2027.O1</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a:effectLst/>
                        </a:rPr>
                        <a:t>Conduct and support the 2026/2027 campaigns of W7-X </a:t>
                      </a:r>
                      <a:endParaRPr lang="pl-PL" sz="2000" kern="100">
                        <a:effectLst/>
                      </a:endParaRPr>
                    </a:p>
                    <a:p>
                      <a:pPr algn="just">
                        <a:lnSpc>
                          <a:spcPct val="107000"/>
                        </a:lnSpc>
                        <a:spcAft>
                          <a:spcPts val="800"/>
                        </a:spcAft>
                      </a:pPr>
                      <a:r>
                        <a:rPr lang="en-GB" sz="2000" kern="100">
                          <a:effectLst/>
                        </a:rPr>
                        <a:t>The campaigns in 2026 and 2027 will be implemented involving the responses to the 2026/2027 WPW7X Call for Participation. </a:t>
                      </a:r>
                      <a:endParaRPr lang="pl-PL" sz="2000" kern="10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342475213"/>
                  </a:ext>
                </a:extLst>
              </a:tr>
              <a:tr h="423723">
                <a:tc>
                  <a:txBody>
                    <a:bodyPr/>
                    <a:lstStyle/>
                    <a:p>
                      <a:pPr algn="just">
                        <a:lnSpc>
                          <a:spcPct val="107000"/>
                        </a:lnSpc>
                        <a:spcAft>
                          <a:spcPts val="800"/>
                        </a:spcAft>
                      </a:pPr>
                      <a:r>
                        <a:rPr lang="en-GB" sz="2000" kern="100" dirty="0" smtClean="0">
                          <a:effectLst/>
                        </a:rPr>
                        <a:t>WPSTEL-2026/2027.O2</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dirty="0">
                          <a:effectLst/>
                        </a:rPr>
                        <a:t>Carry out the development of the diagnostics (spectroscopy systems, reflectometry, video, probes, endoscopes) as a preparation of the campaign.</a:t>
                      </a:r>
                      <a:endParaRPr lang="pl-PL" sz="2000" kern="100" dirty="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196963558"/>
                  </a:ext>
                </a:extLst>
              </a:tr>
            </a:tbl>
          </a:graphicData>
        </a:graphic>
      </p:graphicFrame>
      <p:pic>
        <p:nvPicPr>
          <p:cNvPr id="7" name="Picture 6"/>
          <p:cNvPicPr/>
          <p:nvPr/>
        </p:nvPicPr>
        <p:blipFill>
          <a:blip r:embed="rId2"/>
          <a:stretch>
            <a:fillRect/>
          </a:stretch>
        </p:blipFill>
        <p:spPr>
          <a:xfrm>
            <a:off x="1592275" y="3225813"/>
            <a:ext cx="7718701" cy="3119328"/>
          </a:xfrm>
          <a:prstGeom prst="rect">
            <a:avLst/>
          </a:prstGeom>
        </p:spPr>
      </p:pic>
    </p:spTree>
    <p:extLst>
      <p:ext uri="{BB962C8B-B14F-4D97-AF65-F5344CB8AC3E}">
        <p14:creationId xmlns:p14="http://schemas.microsoft.com/office/powerpoint/2010/main" val="3366041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of WP </a:t>
            </a:r>
            <a:r>
              <a:rPr lang="en-US" dirty="0" smtClean="0"/>
              <a:t>STEL</a:t>
            </a:r>
            <a:r>
              <a:rPr lang="pl-PL" dirty="0" smtClean="0"/>
              <a:t> (continued)</a:t>
            </a:r>
            <a:endParaRPr lang="pl-PL" dirty="0"/>
          </a:p>
        </p:txBody>
      </p:sp>
      <p:sp>
        <p:nvSpPr>
          <p:cNvPr id="4" name="Footer Placeholder 3"/>
          <p:cNvSpPr>
            <a:spLocks noGrp="1"/>
          </p:cNvSpPr>
          <p:nvPr>
            <p:ph type="ftr" sz="quarter" idx="11"/>
          </p:nvPr>
        </p:nvSpPr>
        <p:spPr>
          <a:xfrm>
            <a:off x="825624" y="6555770"/>
            <a:ext cx="4756192" cy="329614"/>
          </a:xfrm>
        </p:spPr>
        <p:txBody>
          <a:bodyPr/>
          <a:lstStyle/>
          <a:p>
            <a:r>
              <a:rPr lang="en-US" dirty="0" err="1" smtClean="0">
                <a:solidFill>
                  <a:prstClr val="white"/>
                </a:solidFill>
              </a:rPr>
              <a:t>M.Jakubowski</a:t>
            </a:r>
            <a:r>
              <a:rPr lang="en-US" dirty="0" smtClean="0">
                <a:solidFill>
                  <a:prstClr val="white"/>
                </a:solidFill>
              </a:rPr>
              <a:t>, WP STEL | Project Board Meeting | 28 October 2025</a:t>
            </a:r>
            <a:endParaRPr lang="en-GB" dirty="0">
              <a:solidFill>
                <a:prstClr val="white"/>
              </a:solidFill>
            </a:endParaRPr>
          </a:p>
        </p:txBody>
      </p:sp>
      <p:graphicFrame>
        <p:nvGraphicFramePr>
          <p:cNvPr id="6" name="Table 5"/>
          <p:cNvGraphicFramePr>
            <a:graphicFrameLocks noGrp="1"/>
          </p:cNvGraphicFramePr>
          <p:nvPr>
            <p:extLst/>
          </p:nvPr>
        </p:nvGraphicFramePr>
        <p:xfrm>
          <a:off x="476250" y="786746"/>
          <a:ext cx="11715750" cy="5305857"/>
        </p:xfrm>
        <a:graphic>
          <a:graphicData uri="http://schemas.openxmlformats.org/drawingml/2006/table">
            <a:tbl>
              <a:tblPr firstCol="1" bandRow="1">
                <a:tableStyleId>{5C22544A-7EE6-4342-B048-85BDC9FD1C3A}</a:tableStyleId>
              </a:tblPr>
              <a:tblGrid>
                <a:gridCol w="2791736">
                  <a:extLst>
                    <a:ext uri="{9D8B030D-6E8A-4147-A177-3AD203B41FA5}">
                      <a16:colId xmlns:a16="http://schemas.microsoft.com/office/drawing/2014/main" val="926975141"/>
                    </a:ext>
                  </a:extLst>
                </a:gridCol>
                <a:gridCol w="8924014">
                  <a:extLst>
                    <a:ext uri="{9D8B030D-6E8A-4147-A177-3AD203B41FA5}">
                      <a16:colId xmlns:a16="http://schemas.microsoft.com/office/drawing/2014/main" val="3122257163"/>
                    </a:ext>
                  </a:extLst>
                </a:gridCol>
              </a:tblGrid>
              <a:tr h="423723">
                <a:tc>
                  <a:txBody>
                    <a:bodyPr/>
                    <a:lstStyle/>
                    <a:p>
                      <a:pPr algn="just">
                        <a:lnSpc>
                          <a:spcPct val="107000"/>
                        </a:lnSpc>
                        <a:spcAft>
                          <a:spcPts val="800"/>
                        </a:spcAft>
                      </a:pPr>
                      <a:r>
                        <a:rPr lang="en-GB" sz="2000" kern="100" dirty="0" smtClean="0">
                          <a:effectLst/>
                        </a:rPr>
                        <a:t>WPSTEL-2026/2027.O3</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a:effectLst/>
                        </a:rPr>
                        <a:t>Analyse and model campaign results. Use other facilities (TJ-II, Uragan-2M) to validate scenarios and tools that can be applied to W7-X </a:t>
                      </a:r>
                      <a:endParaRPr lang="pl-PL" sz="2000" kern="10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212356275"/>
                  </a:ext>
                </a:extLst>
              </a:tr>
              <a:tr h="141241">
                <a:tc>
                  <a:txBody>
                    <a:bodyPr/>
                    <a:lstStyle/>
                    <a:p>
                      <a:pPr algn="just">
                        <a:lnSpc>
                          <a:spcPct val="107000"/>
                        </a:lnSpc>
                        <a:spcAft>
                          <a:spcPts val="800"/>
                        </a:spcAft>
                      </a:pPr>
                      <a:r>
                        <a:rPr lang="en-GB" sz="2000" kern="100" dirty="0" smtClean="0">
                          <a:effectLst/>
                        </a:rPr>
                        <a:t>WPSTEL-2026/2027.O4</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a:effectLst/>
                        </a:rPr>
                        <a:t>Address HELIAS physics gaps</a:t>
                      </a:r>
                      <a:endParaRPr lang="pl-PL" sz="2000" kern="10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304587241"/>
                  </a:ext>
                </a:extLst>
              </a:tr>
              <a:tr h="282482">
                <a:tc>
                  <a:txBody>
                    <a:bodyPr/>
                    <a:lstStyle/>
                    <a:p>
                      <a:pPr algn="just">
                        <a:lnSpc>
                          <a:spcPct val="107000"/>
                        </a:lnSpc>
                        <a:spcAft>
                          <a:spcPts val="800"/>
                        </a:spcAft>
                      </a:pPr>
                      <a:r>
                        <a:rPr lang="en-GB" sz="2000" kern="100" dirty="0" smtClean="0">
                          <a:effectLst/>
                        </a:rPr>
                        <a:t>WPSTEL-2026/2027.O5</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a:effectLst/>
                        </a:rPr>
                        <a:t>Carry out the development of the system enhancements and ITER support. </a:t>
                      </a:r>
                      <a:endParaRPr lang="pl-PL" sz="2000" kern="10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3621128808"/>
                  </a:ext>
                </a:extLst>
              </a:tr>
              <a:tr h="564964">
                <a:tc>
                  <a:txBody>
                    <a:bodyPr/>
                    <a:lstStyle/>
                    <a:p>
                      <a:pPr algn="just">
                        <a:lnSpc>
                          <a:spcPct val="107000"/>
                        </a:lnSpc>
                        <a:spcAft>
                          <a:spcPts val="800"/>
                        </a:spcAft>
                      </a:pPr>
                      <a:r>
                        <a:rPr lang="en-GB" sz="2000" kern="100" dirty="0" smtClean="0">
                          <a:effectLst/>
                        </a:rPr>
                        <a:t>WPSTEL-2026/2027.O6</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a:effectLst/>
                        </a:rPr>
                        <a:t>Ensure information exchange with WPDIV, WPPWIE, WPTE and continue international collaborations in support of the Mission 8 objectives. Prepare IMAS database of the stellarator data.</a:t>
                      </a:r>
                      <a:endParaRPr lang="pl-PL" sz="2000" kern="10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863272605"/>
                  </a:ext>
                </a:extLst>
              </a:tr>
              <a:tr h="564964">
                <a:tc>
                  <a:txBody>
                    <a:bodyPr/>
                    <a:lstStyle/>
                    <a:p>
                      <a:pPr algn="just">
                        <a:lnSpc>
                          <a:spcPct val="107000"/>
                        </a:lnSpc>
                        <a:spcAft>
                          <a:spcPts val="800"/>
                        </a:spcAft>
                      </a:pPr>
                      <a:r>
                        <a:rPr lang="en-GB" sz="2000" kern="100" dirty="0" smtClean="0">
                          <a:effectLst/>
                        </a:rPr>
                        <a:t>WPSTEL-2026/2027.O7</a:t>
                      </a:r>
                      <a:r>
                        <a:rPr lang="en-GB" sz="2000" kern="100" dirty="0">
                          <a:effectLst/>
                        </a:rPr>
                        <a:t>*</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dirty="0">
                          <a:effectLst/>
                        </a:rPr>
                        <a:t>Continue the collaboration with TSVV-12 on stellarator optimization and lay out plans with the goal of producing next-generation optimized configurations that can be the basis of reactor designs.</a:t>
                      </a:r>
                      <a:endParaRPr lang="pl-PL" sz="2000" kern="100" dirty="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1104228772"/>
                  </a:ext>
                </a:extLst>
              </a:tr>
              <a:tr h="739953">
                <a:tc>
                  <a:txBody>
                    <a:bodyPr/>
                    <a:lstStyle/>
                    <a:p>
                      <a:pPr algn="just">
                        <a:lnSpc>
                          <a:spcPct val="107000"/>
                        </a:lnSpc>
                        <a:spcAft>
                          <a:spcPts val="800"/>
                        </a:spcAft>
                      </a:pPr>
                      <a:r>
                        <a:rPr lang="en-GB" sz="2000" kern="100" dirty="0" smtClean="0">
                          <a:effectLst/>
                        </a:rPr>
                        <a:t>WPSTEL-2026/2027.O8</a:t>
                      </a:r>
                      <a:r>
                        <a:rPr lang="en-GB" sz="2000" kern="100" dirty="0">
                          <a:effectLst/>
                        </a:rPr>
                        <a:t>*</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dirty="0">
                          <a:effectLst/>
                        </a:rPr>
                        <a:t>Continue the collaboration with TSVV-13 in order to enhance the capabilities of micro-turbulence modelling in W7-X via development of the currently available gyrokinetic codes, their verification and their application to specific transport problems.</a:t>
                      </a:r>
                      <a:endParaRPr lang="pl-PL" sz="2000" kern="100" dirty="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274188956"/>
                  </a:ext>
                </a:extLst>
              </a:tr>
              <a:tr h="739953">
                <a:tc>
                  <a:txBody>
                    <a:bodyPr/>
                    <a:lstStyle/>
                    <a:p>
                      <a:pPr algn="just">
                        <a:lnSpc>
                          <a:spcPct val="107000"/>
                        </a:lnSpc>
                        <a:spcAft>
                          <a:spcPts val="800"/>
                        </a:spcAft>
                      </a:pPr>
                      <a:r>
                        <a:rPr lang="en-GB" sz="2000" kern="100" dirty="0" smtClean="0">
                          <a:effectLst/>
                        </a:rPr>
                        <a:t>WPSTEL-2026/2027.O9</a:t>
                      </a:r>
                      <a:endParaRPr lang="pl-PL" sz="2000" kern="100" dirty="0">
                        <a:effectLst/>
                        <a:latin typeface="Aptos"/>
                        <a:ea typeface="Aptos"/>
                        <a:cs typeface="Times New Roman" panose="02020603050405020304" pitchFamily="18" charset="0"/>
                      </a:endParaRPr>
                    </a:p>
                  </a:txBody>
                  <a:tcPr marL="53997" marR="53997" marT="0" marB="0"/>
                </a:tc>
                <a:tc>
                  <a:txBody>
                    <a:bodyPr/>
                    <a:lstStyle/>
                    <a:p>
                      <a:pPr algn="just">
                        <a:lnSpc>
                          <a:spcPct val="107000"/>
                        </a:lnSpc>
                        <a:spcAft>
                          <a:spcPts val="800"/>
                        </a:spcAft>
                      </a:pPr>
                      <a:r>
                        <a:rPr lang="en-GB" sz="2000" kern="100" dirty="0">
                          <a:effectLst/>
                        </a:rPr>
                        <a:t>Carry on developments for Stellarator Power Plant Studies as indicated below.</a:t>
                      </a:r>
                      <a:endParaRPr lang="pl-PL" sz="2000" kern="100" dirty="0">
                        <a:effectLst/>
                        <a:latin typeface="Aptos"/>
                        <a:ea typeface="Aptos"/>
                        <a:cs typeface="Times New Roman" panose="02020603050405020304" pitchFamily="18" charset="0"/>
                      </a:endParaRPr>
                    </a:p>
                  </a:txBody>
                  <a:tcPr marL="53997" marR="53997" marT="0" marB="0"/>
                </a:tc>
                <a:extLst>
                  <a:ext uri="{0D108BD9-81ED-4DB2-BD59-A6C34878D82A}">
                    <a16:rowId xmlns:a16="http://schemas.microsoft.com/office/drawing/2014/main" val="4017193864"/>
                  </a:ext>
                </a:extLst>
              </a:tr>
            </a:tbl>
          </a:graphicData>
        </a:graphic>
      </p:graphicFrame>
    </p:spTree>
    <p:extLst>
      <p:ext uri="{BB962C8B-B14F-4D97-AF65-F5344CB8AC3E}">
        <p14:creationId xmlns:p14="http://schemas.microsoft.com/office/powerpoint/2010/main" val="3527660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Ansatz for the evaluation of the call for participation</a:t>
            </a:r>
            <a:endParaRPr lang="pl-PL" dirty="0"/>
          </a:p>
        </p:txBody>
      </p:sp>
      <p:sp>
        <p:nvSpPr>
          <p:cNvPr id="3" name="Content Placeholder 2"/>
          <p:cNvSpPr>
            <a:spLocks noGrp="1"/>
          </p:cNvSpPr>
          <p:nvPr>
            <p:ph idx="1"/>
          </p:nvPr>
        </p:nvSpPr>
        <p:spPr/>
        <p:txBody>
          <a:bodyPr/>
          <a:lstStyle/>
          <a:p>
            <a:r>
              <a:rPr lang="en-US" dirty="0" smtClean="0"/>
              <a:t>To avoid a repeat of the loss that occurred midway through FP9, keep long-term collaborators involved in the stellarator </a:t>
            </a:r>
            <a:r>
              <a:rPr lang="en-US" dirty="0" err="1" smtClean="0"/>
              <a:t>programme</a:t>
            </a:r>
            <a:r>
              <a:rPr lang="en-US" dirty="0" smtClean="0"/>
              <a:t>, but also attract new groups from the TE community.</a:t>
            </a:r>
            <a:br>
              <a:rPr lang="en-US" dirty="0" smtClean="0"/>
            </a:br>
            <a:endParaRPr lang="en-US" dirty="0" smtClean="0"/>
          </a:p>
          <a:p>
            <a:r>
              <a:rPr lang="en-US" dirty="0" smtClean="0"/>
              <a:t>Align W7-X exploitation activities more closely with the GDs to reduce the scatter. Monitor progress with the help of SSRLs.</a:t>
            </a:r>
            <a:br>
              <a:rPr lang="en-US" dirty="0" smtClean="0"/>
            </a:br>
            <a:endParaRPr lang="en-US" dirty="0" smtClean="0"/>
          </a:p>
          <a:p>
            <a:r>
              <a:rPr lang="en-US" dirty="0" smtClean="0"/>
              <a:t>Continue to evaluate key physics gaps and guide discussions towards closing these gaps for stellarator reactors.</a:t>
            </a:r>
            <a:br>
              <a:rPr lang="en-US" dirty="0" smtClean="0"/>
            </a:br>
            <a:endParaRPr lang="en-US" dirty="0" smtClean="0"/>
          </a:p>
          <a:p>
            <a:r>
              <a:rPr lang="en-US" dirty="0" smtClean="0"/>
              <a:t>Further use one-team approach to W7-X exploitation, as this has proven successful in enabling external laboratories to participate fully in the W7-X work </a:t>
            </a:r>
            <a:r>
              <a:rPr lang="en-US" dirty="0" err="1" smtClean="0"/>
              <a:t>programme</a:t>
            </a:r>
            <a:r>
              <a:rPr lang="en-US" dirty="0" smtClean="0"/>
              <a:t>.</a:t>
            </a:r>
            <a:br>
              <a:rPr lang="en-US" dirty="0" smtClean="0"/>
            </a:br>
            <a:endParaRPr lang="en-US" dirty="0" smtClean="0"/>
          </a:p>
          <a:p>
            <a:r>
              <a:rPr lang="en-US" dirty="0" smtClean="0"/>
              <a:t>Increase funding for ITER enhancements and stellarator reactors, as these are important activities for the wider European and stellarator communities.</a:t>
            </a:r>
            <a:endParaRPr lang="pl-PL" dirty="0"/>
          </a:p>
        </p:txBody>
      </p:sp>
      <p:sp>
        <p:nvSpPr>
          <p:cNvPr id="4" name="Footer Placeholder 3"/>
          <p:cNvSpPr>
            <a:spLocks noGrp="1"/>
          </p:cNvSpPr>
          <p:nvPr>
            <p:ph type="ftr" sz="quarter" idx="11"/>
          </p:nvPr>
        </p:nvSpPr>
        <p:spPr>
          <a:xfrm>
            <a:off x="825624" y="6555770"/>
            <a:ext cx="5066293" cy="329614"/>
          </a:xfrm>
        </p:spPr>
        <p:txBody>
          <a:bodyPr/>
          <a:lstStyle/>
          <a:p>
            <a:pPr>
              <a:defRPr/>
            </a:pPr>
            <a:r>
              <a:rPr lang="en-US" dirty="0" err="1" smtClean="0">
                <a:solidFill>
                  <a:prstClr val="white"/>
                </a:solidFill>
              </a:rPr>
              <a:t>M.Jakubowski</a:t>
            </a:r>
            <a:r>
              <a:rPr lang="en-US" dirty="0" smtClean="0">
                <a:solidFill>
                  <a:prstClr val="white"/>
                </a:solidFill>
              </a:rPr>
              <a:t>, WP STEL | Project Board Meeting | 28 October 2025</a:t>
            </a:r>
            <a:endParaRPr lang="en-US" dirty="0"/>
          </a:p>
        </p:txBody>
      </p:sp>
    </p:spTree>
    <p:extLst>
      <p:ext uri="{BB962C8B-B14F-4D97-AF65-F5344CB8AC3E}">
        <p14:creationId xmlns:p14="http://schemas.microsoft.com/office/powerpoint/2010/main" val="1707159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Asignement</a:t>
            </a:r>
            <a:r>
              <a:rPr lang="en-US" dirty="0" smtClean="0"/>
              <a:t> of financial resources (assumes 28 PM/year from WP PRD for SPPS</a:t>
            </a:r>
            <a:endParaRPr lang="pl-PL" dirty="0"/>
          </a:p>
        </p:txBody>
      </p:sp>
      <p:sp>
        <p:nvSpPr>
          <p:cNvPr id="4" name="Footer Placeholder 3"/>
          <p:cNvSpPr>
            <a:spLocks noGrp="1"/>
          </p:cNvSpPr>
          <p:nvPr>
            <p:ph type="ftr" sz="quarter" idx="11"/>
          </p:nvPr>
        </p:nvSpPr>
        <p:spPr/>
        <p:txBody>
          <a:bodyPr/>
          <a:lstStyle/>
          <a:p>
            <a:r>
              <a:rPr lang="en-US" smtClean="0">
                <a:solidFill>
                  <a:prstClr val="white"/>
                </a:solidFill>
              </a:rPr>
              <a:t>M.Jakubowski, WP STEL | Project Board Meeting | 01-02 April 2025</a:t>
            </a:r>
            <a:endParaRPr lang="en-GB" dirty="0">
              <a:solidFill>
                <a:prstClr val="white"/>
              </a:solidFill>
            </a:endParaRPr>
          </a:p>
        </p:txBody>
      </p:sp>
      <p:graphicFrame>
        <p:nvGraphicFramePr>
          <p:cNvPr id="6" name="Table 5"/>
          <p:cNvGraphicFramePr>
            <a:graphicFrameLocks noGrp="1"/>
          </p:cNvGraphicFramePr>
          <p:nvPr>
            <p:extLst/>
          </p:nvPr>
        </p:nvGraphicFramePr>
        <p:xfrm>
          <a:off x="389615" y="905882"/>
          <a:ext cx="11219288" cy="5380990"/>
        </p:xfrm>
        <a:graphic>
          <a:graphicData uri="http://schemas.openxmlformats.org/drawingml/2006/table">
            <a:tbl>
              <a:tblPr>
                <a:tableStyleId>{5C22544A-7EE6-4342-B048-85BDC9FD1C3A}</a:tableStyleId>
              </a:tblPr>
              <a:tblGrid>
                <a:gridCol w="3416023">
                  <a:extLst>
                    <a:ext uri="{9D8B030D-6E8A-4147-A177-3AD203B41FA5}">
                      <a16:colId xmlns:a16="http://schemas.microsoft.com/office/drawing/2014/main" val="928310317"/>
                    </a:ext>
                  </a:extLst>
                </a:gridCol>
                <a:gridCol w="1211635">
                  <a:extLst>
                    <a:ext uri="{9D8B030D-6E8A-4147-A177-3AD203B41FA5}">
                      <a16:colId xmlns:a16="http://schemas.microsoft.com/office/drawing/2014/main" val="458941984"/>
                    </a:ext>
                  </a:extLst>
                </a:gridCol>
                <a:gridCol w="2505800">
                  <a:extLst>
                    <a:ext uri="{9D8B030D-6E8A-4147-A177-3AD203B41FA5}">
                      <a16:colId xmlns:a16="http://schemas.microsoft.com/office/drawing/2014/main" val="2820725438"/>
                    </a:ext>
                  </a:extLst>
                </a:gridCol>
                <a:gridCol w="1774992">
                  <a:extLst>
                    <a:ext uri="{9D8B030D-6E8A-4147-A177-3AD203B41FA5}">
                      <a16:colId xmlns:a16="http://schemas.microsoft.com/office/drawing/2014/main" val="3822292758"/>
                    </a:ext>
                  </a:extLst>
                </a:gridCol>
                <a:gridCol w="2310838">
                  <a:extLst>
                    <a:ext uri="{9D8B030D-6E8A-4147-A177-3AD203B41FA5}">
                      <a16:colId xmlns:a16="http://schemas.microsoft.com/office/drawing/2014/main" val="2784884443"/>
                    </a:ext>
                  </a:extLst>
                </a:gridCol>
              </a:tblGrid>
              <a:tr h="183128">
                <a:tc>
                  <a:txBody>
                    <a:bodyPr/>
                    <a:lstStyle/>
                    <a:p>
                      <a:pPr algn="l" fontAlgn="b"/>
                      <a:endParaRPr lang="pl-PL"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pl-PL"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800" b="0" i="0" u="none" strike="noStrike" dirty="0" smtClean="0">
                          <a:solidFill>
                            <a:srgbClr val="FF0000"/>
                          </a:solidFill>
                          <a:effectLst/>
                          <a:latin typeface="Calibri" panose="020F0502020204030204" pitchFamily="34" charset="0"/>
                        </a:rPr>
                        <a:t>Total amount:</a:t>
                      </a:r>
                      <a:endParaRPr lang="pl-PL" sz="1800" b="0" i="0" u="none" strike="noStrike" dirty="0">
                        <a:solidFill>
                          <a:srgbClr val="FF0000"/>
                        </a:solidFill>
                        <a:effectLst/>
                        <a:latin typeface="Calibri" panose="020F0502020204030204" pitchFamily="34" charset="0"/>
                      </a:endParaRPr>
                    </a:p>
                  </a:txBody>
                  <a:tcPr marL="6350" marR="6350" marT="6350" marB="0" anchor="b"/>
                </a:tc>
                <a:tc>
                  <a:txBody>
                    <a:bodyPr/>
                    <a:lstStyle/>
                    <a:p>
                      <a:pPr algn="r" fontAlgn="b"/>
                      <a:r>
                        <a:rPr lang="pl-PL" sz="1800" u="none" strike="noStrike" dirty="0">
                          <a:solidFill>
                            <a:srgbClr val="FF0000"/>
                          </a:solidFill>
                          <a:effectLst/>
                        </a:rPr>
                        <a:t>5 586</a:t>
                      </a:r>
                      <a:endParaRPr lang="pl-PL" sz="1800" b="1" i="0" u="none" strike="noStrike" dirty="0">
                        <a:solidFill>
                          <a:srgbClr val="FF0000"/>
                        </a:solidFill>
                        <a:effectLst/>
                        <a:latin typeface="Calibri" panose="020F0502020204030204" pitchFamily="34" charset="0"/>
                      </a:endParaRPr>
                    </a:p>
                  </a:txBody>
                  <a:tcPr marL="6350" marR="6350" marT="6350" marB="0" anchor="b"/>
                </a:tc>
                <a:tc>
                  <a:txBody>
                    <a:bodyPr/>
                    <a:lstStyle/>
                    <a:p>
                      <a:pPr algn="r" fontAlgn="b"/>
                      <a:r>
                        <a:rPr lang="pl-PL" sz="1800" u="none" strike="noStrike" dirty="0">
                          <a:solidFill>
                            <a:srgbClr val="FF0000"/>
                          </a:solidFill>
                          <a:effectLst/>
                        </a:rPr>
                        <a:t>5 976</a:t>
                      </a:r>
                      <a:endParaRPr lang="pl-PL" sz="1800" b="1" i="0" u="none" strike="noStrike" dirty="0">
                        <a:solidFill>
                          <a:srgbClr val="FF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95167229"/>
                  </a:ext>
                </a:extLst>
              </a:tr>
              <a:tr h="660400">
                <a:tc>
                  <a:txBody>
                    <a:bodyPr/>
                    <a:lstStyle/>
                    <a:p>
                      <a:pPr algn="ctr" fontAlgn="b"/>
                      <a:r>
                        <a:rPr lang="pl-PL" sz="1800" b="1" u="none" strike="noStrike" dirty="0">
                          <a:solidFill>
                            <a:schemeClr val="bg1"/>
                          </a:solidFill>
                          <a:effectLst/>
                        </a:rPr>
                        <a:t>Tag</a:t>
                      </a:r>
                      <a:endParaRPr lang="pl-PL" sz="1800" b="1" i="0" u="none" strike="noStrike" dirty="0">
                        <a:solidFill>
                          <a:schemeClr val="bg1"/>
                        </a:solidFill>
                        <a:effectLst/>
                        <a:latin typeface="Calibri" panose="020F0502020204030204" pitchFamily="34" charset="0"/>
                      </a:endParaRPr>
                    </a:p>
                  </a:txBody>
                  <a:tcPr marL="6350" marR="6350" marT="6350" marB="0" anchor="ctr">
                    <a:solidFill>
                      <a:srgbClr val="1F497D"/>
                    </a:solidFill>
                  </a:tcPr>
                </a:tc>
                <a:tc>
                  <a:txBody>
                    <a:bodyPr/>
                    <a:lstStyle/>
                    <a:p>
                      <a:pPr algn="ctr" fontAlgn="b"/>
                      <a:r>
                        <a:rPr lang="pl-PL" sz="1800" b="1" u="none" strike="noStrike" dirty="0">
                          <a:solidFill>
                            <a:schemeClr val="bg1"/>
                          </a:solidFill>
                          <a:effectLst/>
                        </a:rPr>
                        <a:t>Year</a:t>
                      </a:r>
                      <a:endParaRPr lang="pl-PL" sz="1800" b="1" i="0" u="none" strike="noStrike" dirty="0">
                        <a:solidFill>
                          <a:schemeClr val="bg1"/>
                        </a:solidFill>
                        <a:effectLst/>
                        <a:latin typeface="Calibri" panose="020F0502020204030204" pitchFamily="34" charset="0"/>
                      </a:endParaRPr>
                    </a:p>
                  </a:txBody>
                  <a:tcPr marL="6350" marR="6350" marT="6350" marB="0" anchor="ctr">
                    <a:solidFill>
                      <a:srgbClr val="1F497D"/>
                    </a:solidFill>
                  </a:tcPr>
                </a:tc>
                <a:tc>
                  <a:txBody>
                    <a:bodyPr/>
                    <a:lstStyle/>
                    <a:p>
                      <a:pPr algn="ctr" fontAlgn="b"/>
                      <a:r>
                        <a:rPr lang="pl-PL" sz="1800" b="1" u="none" strike="noStrike" dirty="0">
                          <a:solidFill>
                            <a:schemeClr val="bg1"/>
                          </a:solidFill>
                          <a:effectLst/>
                        </a:rPr>
                        <a:t>Beneficiary</a:t>
                      </a:r>
                      <a:endParaRPr lang="pl-PL" sz="1800" b="1" i="0" u="none" strike="noStrike" dirty="0">
                        <a:solidFill>
                          <a:schemeClr val="bg1"/>
                        </a:solidFill>
                        <a:effectLst/>
                        <a:latin typeface="Calibri" panose="020F0502020204030204" pitchFamily="34" charset="0"/>
                      </a:endParaRPr>
                    </a:p>
                  </a:txBody>
                  <a:tcPr marL="6350" marR="6350" marT="6350" marB="0" anchor="ctr">
                    <a:solidFill>
                      <a:srgbClr val="1F497D"/>
                    </a:solidFill>
                  </a:tcPr>
                </a:tc>
                <a:tc>
                  <a:txBody>
                    <a:bodyPr/>
                    <a:lstStyle/>
                    <a:p>
                      <a:pPr algn="ctr" fontAlgn="ctr"/>
                      <a:r>
                        <a:rPr lang="pl-PL" sz="1800" b="1" u="none" strike="noStrike" dirty="0">
                          <a:solidFill>
                            <a:schemeClr val="bg1"/>
                          </a:solidFill>
                          <a:effectLst/>
                        </a:rPr>
                        <a:t>Cons. Contr. (CC)</a:t>
                      </a:r>
                      <a:endParaRPr lang="pl-PL" sz="1800" b="1" i="0" u="none" strike="noStrike" dirty="0">
                        <a:solidFill>
                          <a:schemeClr val="bg1"/>
                        </a:solidFill>
                        <a:effectLst/>
                        <a:latin typeface="Calibri" panose="020F0502020204030204" pitchFamily="34" charset="0"/>
                      </a:endParaRPr>
                    </a:p>
                  </a:txBody>
                  <a:tcPr marL="6350" marR="6350" marT="6350" marB="0" anchor="ctr">
                    <a:solidFill>
                      <a:srgbClr val="1F497D"/>
                    </a:solidFill>
                  </a:tcPr>
                </a:tc>
                <a:tc>
                  <a:txBody>
                    <a:bodyPr/>
                    <a:lstStyle/>
                    <a:p>
                      <a:pPr algn="ctr" fontAlgn="ctr"/>
                      <a:r>
                        <a:rPr lang="pl-PL" sz="1800" b="1" u="none" strike="noStrike" dirty="0">
                          <a:solidFill>
                            <a:schemeClr val="bg1"/>
                          </a:solidFill>
                          <a:effectLst/>
                        </a:rPr>
                        <a:t>EC (Commission Contr.)</a:t>
                      </a:r>
                      <a:endParaRPr lang="pl-PL" sz="1800" b="1" i="0" u="none" strike="noStrike" dirty="0">
                        <a:solidFill>
                          <a:schemeClr val="bg1"/>
                        </a:solidFill>
                        <a:effectLst/>
                        <a:latin typeface="Calibri" panose="020F0502020204030204" pitchFamily="34" charset="0"/>
                      </a:endParaRPr>
                    </a:p>
                  </a:txBody>
                  <a:tcPr marL="6350" marR="6350" marT="6350" marB="0" anchor="ctr">
                    <a:solidFill>
                      <a:srgbClr val="1F497D"/>
                    </a:solidFill>
                  </a:tcPr>
                </a:tc>
                <a:extLst>
                  <a:ext uri="{0D108BD9-81ED-4DB2-BD59-A6C34878D82A}">
                    <a16:rowId xmlns:a16="http://schemas.microsoft.com/office/drawing/2014/main" val="3793292639"/>
                  </a:ext>
                </a:extLst>
              </a:tr>
              <a:tr h="184150">
                <a:tc>
                  <a:txBody>
                    <a:bodyPr/>
                    <a:lstStyle/>
                    <a:p>
                      <a:pPr algn="l" fontAlgn="ctr"/>
                      <a:r>
                        <a:rPr lang="pl-PL" sz="1800" b="0" u="none" strike="noStrike" dirty="0">
                          <a:effectLst/>
                        </a:rPr>
                        <a:t>Campaign participation + </a:t>
                      </a:r>
                      <a:r>
                        <a:rPr lang="pl-PL" sz="1800" b="0" u="none" strike="noStrike" dirty="0" smtClean="0">
                          <a:effectLst/>
                        </a:rPr>
                        <a:t>preparation</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pl-PL" sz="1800" b="0" u="none" strike="noStrike" dirty="0" smtClean="0">
                          <a:effectLst/>
                        </a:rPr>
                        <a:t>2026</a:t>
                      </a:r>
                      <a:r>
                        <a:rPr lang="en-US" sz="1800" b="0" u="none" strike="noStrike" dirty="0" smtClean="0">
                          <a:effectLst/>
                        </a:rPr>
                        <a:t/>
                      </a:r>
                      <a:br>
                        <a:rPr lang="en-US" sz="1800" b="0" u="none" strike="noStrike" dirty="0" smtClean="0">
                          <a:effectLst/>
                        </a:rPr>
                      </a:br>
                      <a:r>
                        <a:rPr lang="en-US" sz="1800" b="0" u="none" strike="noStrike" dirty="0" smtClean="0">
                          <a:effectLst/>
                        </a:rPr>
                        <a:t>2027</a:t>
                      </a:r>
                      <a:endParaRPr lang="pl-PL" sz="1800" b="0" i="0" u="none" strike="noStrike" dirty="0" smtClean="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a:effectLst/>
                        </a:rPr>
                        <a:t>Not_allocated</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a:effectLst/>
                        </a:rPr>
                        <a:t>457</a:t>
                      </a:r>
                      <a:endParaRPr lang="pl-PL" sz="1800" b="0" i="0" u="none" strike="noStrike">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503</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503</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533760465"/>
                  </a:ext>
                </a:extLst>
              </a:tr>
              <a:tr h="184150">
                <a:tc>
                  <a:txBody>
                    <a:bodyPr/>
                    <a:lstStyle/>
                    <a:p>
                      <a:pPr algn="l" fontAlgn="ctr"/>
                      <a:r>
                        <a:rPr lang="pl-PL" sz="1800" b="0" u="none" strike="noStrike" dirty="0">
                          <a:effectLst/>
                        </a:rPr>
                        <a:t>Missions </a:t>
                      </a:r>
                      <a:r>
                        <a:rPr lang="pl-PL" sz="1800" b="0" u="none" strike="noStrike" dirty="0" smtClean="0">
                          <a:effectLst/>
                        </a:rPr>
                        <a:t>inside/outside</a:t>
                      </a:r>
                      <a:r>
                        <a:rPr lang="en-US" sz="1800" b="0" u="none" strike="noStrike" dirty="0" smtClean="0">
                          <a:effectLst/>
                        </a:rPr>
                        <a:t> campaign</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pl-PL" sz="1800" b="0" u="none" strike="noStrike" dirty="0" smtClean="0">
                          <a:effectLst/>
                        </a:rPr>
                        <a:t>2026</a:t>
                      </a:r>
                      <a:r>
                        <a:rPr lang="en-US" sz="1800" b="0" u="none" strike="noStrike" dirty="0" smtClean="0">
                          <a:effectLst/>
                        </a:rPr>
                        <a:t/>
                      </a:r>
                      <a:br>
                        <a:rPr lang="en-US" sz="1800" b="0" u="none" strike="noStrike" dirty="0" smtClean="0">
                          <a:effectLst/>
                        </a:rPr>
                      </a:br>
                      <a:r>
                        <a:rPr lang="en-US" sz="1800" b="0" u="none" strike="noStrike" dirty="0" smtClean="0">
                          <a:effectLst/>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a:effectLst/>
                        </a:rPr>
                        <a:t>Not_allocated</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a:effectLst/>
                        </a:rPr>
                        <a:t>269</a:t>
                      </a:r>
                      <a:endParaRPr lang="pl-PL" sz="1800" b="0" i="0" u="none" strike="noStrike" dirty="0">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211</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211</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271860173"/>
                  </a:ext>
                </a:extLst>
              </a:tr>
              <a:tr h="184150">
                <a:tc>
                  <a:txBody>
                    <a:bodyPr/>
                    <a:lstStyle/>
                    <a:p>
                      <a:pPr algn="l" fontAlgn="ctr"/>
                      <a:r>
                        <a:rPr lang="en-US" sz="1800" b="0" u="none" strike="noStrike" dirty="0" smtClean="0">
                          <a:effectLst/>
                        </a:rPr>
                        <a:t>Activities to achieve</a:t>
                      </a:r>
                      <a:r>
                        <a:rPr lang="en-US" sz="1800" b="0" u="none" strike="noStrike" baseline="0" dirty="0" smtClean="0">
                          <a:effectLst/>
                        </a:rPr>
                        <a:t> </a:t>
                      </a:r>
                      <a:r>
                        <a:rPr lang="en-US" sz="1800" b="0" u="none" strike="noStrike" dirty="0" smtClean="0">
                          <a:effectLst/>
                        </a:rPr>
                        <a:t>GD</a:t>
                      </a:r>
                      <a:r>
                        <a:rPr lang="pl-PL" sz="1800" b="0" u="none" strike="noStrike" dirty="0" smtClean="0">
                          <a:effectLst/>
                        </a:rPr>
                        <a:t> </a:t>
                      </a:r>
                      <a:r>
                        <a:rPr lang="pl-PL" sz="1800" b="0" u="none" strike="noStrike" dirty="0">
                          <a:effectLst/>
                        </a:rPr>
                        <a:t>1</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pl-PL" sz="1800" b="0" u="none" strike="noStrike" dirty="0" smtClean="0">
                          <a:effectLst/>
                        </a:rPr>
                        <a:t>2026</a:t>
                      </a:r>
                      <a:endParaRPr lang="en-US" sz="1800" b="0" u="none" strike="noStrike" dirty="0" smtClean="0">
                        <a:effectLst/>
                      </a:endParaRPr>
                    </a:p>
                    <a:p>
                      <a:pPr algn="ctr" fontAlgn="ctr"/>
                      <a:r>
                        <a:rPr lang="en-US" sz="1800" b="0" i="0" u="none" strike="noStrike" dirty="0" smtClean="0">
                          <a:solidFill>
                            <a:srgbClr val="000000"/>
                          </a:solidFill>
                          <a:effectLst/>
                          <a:latin typeface="Calibri" panose="020F0502020204030204" pitchFamily="34" charset="0"/>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a:effectLst/>
                        </a:rPr>
                        <a:t>Not_allocated</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a:effectLst/>
                        </a:rPr>
                        <a:t>337</a:t>
                      </a:r>
                      <a:endParaRPr lang="pl-PL" sz="1800" b="0" i="0" u="none" strike="noStrike">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371</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371</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671592889"/>
                  </a:ext>
                </a:extLst>
              </a:tr>
              <a:tr h="184150">
                <a:tc>
                  <a:txBody>
                    <a:bodyPr/>
                    <a:lstStyle/>
                    <a:p>
                      <a:pPr algn="l" fontAlgn="ctr"/>
                      <a:r>
                        <a:rPr lang="en-US" sz="1800" b="0" u="none" strike="noStrike" dirty="0" smtClean="0">
                          <a:effectLst/>
                        </a:rPr>
                        <a:t>Activities to achieve</a:t>
                      </a:r>
                      <a:r>
                        <a:rPr lang="en-US" sz="1800" b="0" u="none" strike="noStrike" baseline="0" dirty="0" smtClean="0">
                          <a:effectLst/>
                        </a:rPr>
                        <a:t> </a:t>
                      </a:r>
                      <a:r>
                        <a:rPr lang="en-US" sz="1800" b="0" u="none" strike="noStrike" dirty="0" smtClean="0">
                          <a:effectLst/>
                        </a:rPr>
                        <a:t>GD</a:t>
                      </a:r>
                      <a:r>
                        <a:rPr lang="pl-PL" sz="1800" b="0" u="none" strike="noStrike" dirty="0" smtClean="0">
                          <a:effectLst/>
                        </a:rPr>
                        <a:t> </a:t>
                      </a:r>
                      <a:r>
                        <a:rPr lang="en-US" sz="1800" b="0" u="none" strike="noStrike" dirty="0" smtClean="0">
                          <a:effectLst/>
                        </a:rPr>
                        <a:t>2</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pl-PL" sz="1800" b="0" u="none" strike="noStrike" dirty="0" smtClean="0">
                          <a:effectLst/>
                        </a:rPr>
                        <a:t>2026</a:t>
                      </a:r>
                      <a:endParaRPr lang="en-US" sz="1800" b="0" u="none" strike="noStrike" dirty="0" smtClean="0">
                        <a:effectLst/>
                      </a:endParaRPr>
                    </a:p>
                    <a:p>
                      <a:pPr algn="ctr" fontAlgn="ctr"/>
                      <a:r>
                        <a:rPr lang="en-US" sz="1800" b="0" i="0" u="none" strike="noStrike" dirty="0" smtClean="0">
                          <a:solidFill>
                            <a:srgbClr val="000000"/>
                          </a:solidFill>
                          <a:effectLst/>
                          <a:latin typeface="Calibri" panose="020F0502020204030204" pitchFamily="34" charset="0"/>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dirty="0">
                          <a:effectLst/>
                        </a:rPr>
                        <a:t>Not_allocated</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a:effectLst/>
                        </a:rPr>
                        <a:t>207</a:t>
                      </a:r>
                      <a:endParaRPr lang="pl-PL" sz="1800" b="0" i="0" u="none" strike="noStrike">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228</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228</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000978422"/>
                  </a:ext>
                </a:extLst>
              </a:tr>
              <a:tr h="184150">
                <a:tc>
                  <a:txBody>
                    <a:bodyPr/>
                    <a:lstStyle/>
                    <a:p>
                      <a:pPr algn="l" fontAlgn="ctr"/>
                      <a:r>
                        <a:rPr lang="en-US" sz="1800" b="0" u="none" strike="noStrike" dirty="0" smtClean="0">
                          <a:effectLst/>
                        </a:rPr>
                        <a:t>Activities to achieve</a:t>
                      </a:r>
                      <a:r>
                        <a:rPr lang="en-US" sz="1800" b="0" u="none" strike="noStrike" baseline="0" dirty="0" smtClean="0">
                          <a:effectLst/>
                        </a:rPr>
                        <a:t> </a:t>
                      </a:r>
                      <a:r>
                        <a:rPr lang="en-US" sz="1800" b="0" u="none" strike="noStrike" dirty="0" smtClean="0">
                          <a:effectLst/>
                        </a:rPr>
                        <a:t>GD</a:t>
                      </a:r>
                      <a:r>
                        <a:rPr lang="pl-PL" sz="1800" b="0" u="none" strike="noStrike" dirty="0" smtClean="0">
                          <a:effectLst/>
                        </a:rPr>
                        <a:t> </a:t>
                      </a:r>
                      <a:r>
                        <a:rPr lang="en-US" sz="1800" b="0" u="none" strike="noStrike" dirty="0" smtClean="0">
                          <a:effectLst/>
                        </a:rPr>
                        <a:t>3</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pl-PL" sz="1800" b="0" u="none" strike="noStrike" dirty="0" smtClean="0">
                          <a:effectLst/>
                        </a:rPr>
                        <a:t>2026</a:t>
                      </a:r>
                      <a:endParaRPr lang="en-US" sz="1800" b="0" u="none" strike="noStrike" dirty="0" smtClean="0">
                        <a:effectLst/>
                      </a:endParaRPr>
                    </a:p>
                    <a:p>
                      <a:pPr algn="ctr" fontAlgn="ctr"/>
                      <a:r>
                        <a:rPr lang="en-US" sz="1800" b="0" i="0" u="none" strike="noStrike" dirty="0" smtClean="0">
                          <a:solidFill>
                            <a:srgbClr val="000000"/>
                          </a:solidFill>
                          <a:effectLst/>
                          <a:latin typeface="Calibri" panose="020F0502020204030204" pitchFamily="34" charset="0"/>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a:effectLst/>
                        </a:rPr>
                        <a:t>Not_allocated</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a:effectLst/>
                        </a:rPr>
                        <a:t>290</a:t>
                      </a:r>
                      <a:endParaRPr lang="pl-PL" sz="1800" b="0" i="0" u="none" strike="noStrike" dirty="0">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319</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319</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155085571"/>
                  </a:ext>
                </a:extLst>
              </a:tr>
              <a:tr h="184150">
                <a:tc>
                  <a:txBody>
                    <a:bodyPr/>
                    <a:lstStyle/>
                    <a:p>
                      <a:pPr algn="l" fontAlgn="ctr"/>
                      <a:r>
                        <a:rPr lang="pl-PL" sz="1800" b="0" u="none" strike="noStrike">
                          <a:effectLst/>
                        </a:rPr>
                        <a:t>HELIAS physics gaps</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ctr"/>
                      <a:r>
                        <a:rPr lang="pl-PL" sz="1800" b="0" u="none" strike="noStrike" dirty="0" smtClean="0">
                          <a:effectLst/>
                        </a:rPr>
                        <a:t>2026</a:t>
                      </a:r>
                      <a:endParaRPr lang="en-US" sz="1800" b="0" u="none" strike="noStrike" dirty="0" smtClean="0">
                        <a:effectLst/>
                      </a:endParaRPr>
                    </a:p>
                    <a:p>
                      <a:pPr algn="ctr" fontAlgn="ctr"/>
                      <a:r>
                        <a:rPr lang="en-US" sz="1800" b="0" i="0" u="none" strike="noStrike" dirty="0" smtClean="0">
                          <a:solidFill>
                            <a:srgbClr val="000000"/>
                          </a:solidFill>
                          <a:effectLst/>
                          <a:latin typeface="Calibri" panose="020F0502020204030204" pitchFamily="34" charset="0"/>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a:effectLst/>
                        </a:rPr>
                        <a:t>Not_allocated</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a:effectLst/>
                        </a:rPr>
                        <a:t>252</a:t>
                      </a:r>
                      <a:endParaRPr lang="pl-PL" sz="1800" b="0" i="0" u="none" strike="noStrike" dirty="0">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277</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277</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820129228"/>
                  </a:ext>
                </a:extLst>
              </a:tr>
              <a:tr h="184150">
                <a:tc>
                  <a:txBody>
                    <a:bodyPr/>
                    <a:lstStyle/>
                    <a:p>
                      <a:pPr algn="l" fontAlgn="ctr"/>
                      <a:r>
                        <a:rPr lang="pl-PL" sz="1800" b="0" u="none" strike="noStrike">
                          <a:effectLst/>
                        </a:rPr>
                        <a:t>ITER, Enhancements</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ctr"/>
                      <a:r>
                        <a:rPr lang="pl-PL" sz="1800" b="0" u="none" strike="noStrike" dirty="0" smtClean="0">
                          <a:effectLst/>
                        </a:rPr>
                        <a:t>2026</a:t>
                      </a:r>
                      <a:endParaRPr lang="en-US" sz="1800" b="0" u="none" strike="noStrike" dirty="0" smtClean="0">
                        <a:effectLst/>
                      </a:endParaRPr>
                    </a:p>
                    <a:p>
                      <a:pPr algn="ctr" fontAlgn="ctr"/>
                      <a:r>
                        <a:rPr lang="en-US" sz="1800" b="0" i="0" u="none" strike="noStrike" dirty="0" smtClean="0">
                          <a:solidFill>
                            <a:srgbClr val="000000"/>
                          </a:solidFill>
                          <a:effectLst/>
                          <a:latin typeface="Calibri" panose="020F0502020204030204" pitchFamily="34" charset="0"/>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1800" b="0" u="none" strike="noStrike">
                          <a:effectLst/>
                        </a:rPr>
                        <a:t>Not_allocated</a:t>
                      </a:r>
                      <a:endParaRPr lang="pl-PL" sz="1800" b="0" i="0" u="none" strike="noStrike">
                        <a:solidFill>
                          <a:srgbClr val="00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a:effectLst/>
                        </a:rPr>
                        <a:t>850</a:t>
                      </a:r>
                      <a:endParaRPr lang="pl-PL" sz="1800" b="0" i="0" u="none" strike="noStrike" dirty="0">
                        <a:solidFill>
                          <a:srgbClr val="FF0000"/>
                        </a:solidFill>
                        <a:effectLst/>
                        <a:latin typeface="Calibri" panose="020F0502020204030204" pitchFamily="34" charset="0"/>
                      </a:endParaRPr>
                    </a:p>
                  </a:txBody>
                  <a:tcPr marL="6350" marR="6350" marT="6350" marB="0" anchor="ctr"/>
                </a:tc>
                <a:tc>
                  <a:txBody>
                    <a:bodyPr/>
                    <a:lstStyle/>
                    <a:p>
                      <a:pPr algn="r" fontAlgn="ctr"/>
                      <a:r>
                        <a:rPr lang="pl-PL" sz="1800" b="0" u="none" strike="noStrike" dirty="0" smtClean="0">
                          <a:effectLst/>
                        </a:rPr>
                        <a:t>935</a:t>
                      </a:r>
                      <a:endParaRPr lang="en-US" sz="1800" b="0" u="none" strike="noStrike" dirty="0" smtClean="0">
                        <a:effectLst/>
                      </a:endParaRPr>
                    </a:p>
                    <a:p>
                      <a:pPr algn="r" fontAlgn="ctr"/>
                      <a:r>
                        <a:rPr lang="en-US" sz="1800" b="0" i="0" u="none" strike="noStrike" dirty="0" smtClean="0">
                          <a:solidFill>
                            <a:srgbClr val="000000"/>
                          </a:solidFill>
                          <a:effectLst/>
                          <a:latin typeface="Calibri" panose="020F0502020204030204" pitchFamily="34" charset="0"/>
                        </a:rPr>
                        <a:t>935</a:t>
                      </a:r>
                      <a:endParaRPr lang="pl-PL"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944502634"/>
                  </a:ext>
                </a:extLst>
              </a:tr>
              <a:tr h="184150">
                <a:tc>
                  <a:txBody>
                    <a:bodyPr/>
                    <a:lstStyle/>
                    <a:p>
                      <a:pPr algn="l" fontAlgn="ctr"/>
                      <a:r>
                        <a:rPr lang="en-US" sz="1800" b="0" i="0" u="none" strike="noStrike" dirty="0" smtClean="0">
                          <a:solidFill>
                            <a:srgbClr val="000000"/>
                          </a:solidFill>
                          <a:effectLst/>
                          <a:latin typeface="Calibri" panose="020F0502020204030204" pitchFamily="34" charset="0"/>
                        </a:rPr>
                        <a:t>Stellarator Reactor</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en-US" sz="1800" b="0" i="0" u="none" strike="noStrike" dirty="0" smtClean="0">
                          <a:solidFill>
                            <a:srgbClr val="000000"/>
                          </a:solidFill>
                          <a:effectLst/>
                          <a:latin typeface="Calibri" panose="020F0502020204030204" pitchFamily="34" charset="0"/>
                        </a:rPr>
                        <a:t>2026</a:t>
                      </a:r>
                    </a:p>
                    <a:p>
                      <a:pPr algn="ctr" fontAlgn="ctr"/>
                      <a:r>
                        <a:rPr lang="en-US" sz="1800" b="0" i="0" u="none" strike="noStrike" dirty="0" smtClean="0">
                          <a:solidFill>
                            <a:srgbClr val="000000"/>
                          </a:solidFill>
                          <a:effectLst/>
                          <a:latin typeface="Calibri" panose="020F0502020204030204" pitchFamily="34" charset="0"/>
                        </a:rPr>
                        <a:t>2027</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0" i="0" u="none" strike="noStrike" dirty="0" err="1" smtClean="0">
                          <a:solidFill>
                            <a:srgbClr val="000000"/>
                          </a:solidFill>
                          <a:effectLst/>
                          <a:latin typeface="Calibri" panose="020F0502020204030204" pitchFamily="34" charset="0"/>
                        </a:rPr>
                        <a:t>Not_allocated</a:t>
                      </a:r>
                      <a:endParaRPr lang="pl-PL"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chemeClr val="tx1"/>
                          </a:solidFill>
                          <a:effectLst/>
                          <a:latin typeface="Calibri" panose="020F0502020204030204" pitchFamily="34" charset="0"/>
                        </a:rPr>
                        <a:t>130</a:t>
                      </a:r>
                      <a:endParaRPr lang="pl-PL" sz="1800" b="0" i="0" u="none" strike="noStrike" dirty="0">
                        <a:solidFill>
                          <a:schemeClr val="tx1"/>
                        </a:solidFill>
                        <a:effectLst/>
                        <a:latin typeface="Calibri" panose="020F0502020204030204" pitchFamily="34" charset="0"/>
                      </a:endParaRPr>
                    </a:p>
                  </a:txBody>
                  <a:tcPr marL="6350" marR="6350" marT="6350" marB="0" anchor="ctr"/>
                </a:tc>
                <a:tc>
                  <a:txBody>
                    <a:bodyPr/>
                    <a:lstStyle/>
                    <a:p>
                      <a:pPr algn="r" fontAlgn="ctr"/>
                      <a:r>
                        <a:rPr lang="en-US" sz="1800" b="0" i="0" u="none" strike="noStrike" dirty="0" smtClean="0">
                          <a:solidFill>
                            <a:schemeClr val="tx1"/>
                          </a:solidFill>
                          <a:effectLst/>
                          <a:latin typeface="Calibri" panose="020F0502020204030204" pitchFamily="34" charset="0"/>
                        </a:rPr>
                        <a:t>143</a:t>
                      </a:r>
                    </a:p>
                    <a:p>
                      <a:pPr algn="r" fontAlgn="ctr"/>
                      <a:r>
                        <a:rPr lang="en-US" sz="1800" b="0" i="0" u="none" strike="noStrike" dirty="0" smtClean="0">
                          <a:solidFill>
                            <a:schemeClr val="tx1"/>
                          </a:solidFill>
                          <a:effectLst/>
                          <a:latin typeface="Calibri" panose="020F0502020204030204" pitchFamily="34" charset="0"/>
                        </a:rPr>
                        <a:t>143</a:t>
                      </a:r>
                      <a:endParaRPr lang="pl-PL" sz="1800" b="0" i="0" u="none" strike="noStrike" dirty="0">
                        <a:solidFill>
                          <a:schemeClr val="tx1"/>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243830549"/>
                  </a:ext>
                </a:extLst>
              </a:tr>
            </a:tbl>
          </a:graphicData>
        </a:graphic>
      </p:graphicFrame>
    </p:spTree>
    <p:extLst>
      <p:ext uri="{BB962C8B-B14F-4D97-AF65-F5344CB8AC3E}">
        <p14:creationId xmlns:p14="http://schemas.microsoft.com/office/powerpoint/2010/main" val="1151419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3D9A-97C8-5CF0-61F5-074EA9D59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6EEF3-91E2-5286-5F48-E0507CD8E3E3}"/>
              </a:ext>
            </a:extLst>
          </p:cNvPr>
          <p:cNvSpPr>
            <a:spLocks noGrp="1"/>
          </p:cNvSpPr>
          <p:nvPr>
            <p:ph type="title"/>
          </p:nvPr>
        </p:nvSpPr>
        <p:spPr/>
        <p:txBody>
          <a:bodyPr/>
          <a:lstStyle/>
          <a:p>
            <a:r>
              <a:rPr lang="en-GB" dirty="0"/>
              <a:t>Resource allocation summary AWP26-27</a:t>
            </a:r>
          </a:p>
        </p:txBody>
      </p:sp>
      <p:graphicFrame>
        <p:nvGraphicFramePr>
          <p:cNvPr id="6" name="Table 5">
            <a:extLst>
              <a:ext uri="{FF2B5EF4-FFF2-40B4-BE49-F238E27FC236}">
                <a16:creationId xmlns:a16="http://schemas.microsoft.com/office/drawing/2014/main" id="{A7E270E4-9457-3202-A54A-970320281988}"/>
              </a:ext>
            </a:extLst>
          </p:cNvPr>
          <p:cNvGraphicFramePr>
            <a:graphicFrameLocks noGrp="1"/>
          </p:cNvGraphicFramePr>
          <p:nvPr>
            <p:extLst>
              <p:ext uri="{D42A27DB-BD31-4B8C-83A1-F6EECF244321}">
                <p14:modId xmlns:p14="http://schemas.microsoft.com/office/powerpoint/2010/main" val="1463783341"/>
              </p:ext>
            </p:extLst>
          </p:nvPr>
        </p:nvGraphicFramePr>
        <p:xfrm>
          <a:off x="394544" y="649715"/>
          <a:ext cx="11079188" cy="5680526"/>
        </p:xfrm>
        <a:graphic>
          <a:graphicData uri="http://schemas.openxmlformats.org/drawingml/2006/table">
            <a:tbl>
              <a:tblPr firstRow="1" firstCol="1" bandRow="1">
                <a:tableStyleId>{5C22544A-7EE6-4342-B048-85BDC9FD1C3A}</a:tableStyleId>
              </a:tblPr>
              <a:tblGrid>
                <a:gridCol w="843800">
                  <a:extLst>
                    <a:ext uri="{9D8B030D-6E8A-4147-A177-3AD203B41FA5}">
                      <a16:colId xmlns:a16="http://schemas.microsoft.com/office/drawing/2014/main" val="2389353086"/>
                    </a:ext>
                  </a:extLst>
                </a:gridCol>
                <a:gridCol w="1883620">
                  <a:extLst>
                    <a:ext uri="{9D8B030D-6E8A-4147-A177-3AD203B41FA5}">
                      <a16:colId xmlns:a16="http://schemas.microsoft.com/office/drawing/2014/main" val="3271940599"/>
                    </a:ext>
                  </a:extLst>
                </a:gridCol>
                <a:gridCol w="1281259">
                  <a:extLst>
                    <a:ext uri="{9D8B030D-6E8A-4147-A177-3AD203B41FA5}">
                      <a16:colId xmlns:a16="http://schemas.microsoft.com/office/drawing/2014/main" val="439037084"/>
                    </a:ext>
                  </a:extLst>
                </a:gridCol>
                <a:gridCol w="1529023">
                  <a:extLst>
                    <a:ext uri="{9D8B030D-6E8A-4147-A177-3AD203B41FA5}">
                      <a16:colId xmlns:a16="http://schemas.microsoft.com/office/drawing/2014/main" val="1567003295"/>
                    </a:ext>
                  </a:extLst>
                </a:gridCol>
                <a:gridCol w="1357361">
                  <a:extLst>
                    <a:ext uri="{9D8B030D-6E8A-4147-A177-3AD203B41FA5}">
                      <a16:colId xmlns:a16="http://schemas.microsoft.com/office/drawing/2014/main" val="2333234492"/>
                    </a:ext>
                  </a:extLst>
                </a:gridCol>
                <a:gridCol w="1325373">
                  <a:extLst>
                    <a:ext uri="{9D8B030D-6E8A-4147-A177-3AD203B41FA5}">
                      <a16:colId xmlns:a16="http://schemas.microsoft.com/office/drawing/2014/main" val="2142095575"/>
                    </a:ext>
                  </a:extLst>
                </a:gridCol>
                <a:gridCol w="1429376">
                  <a:extLst>
                    <a:ext uri="{9D8B030D-6E8A-4147-A177-3AD203B41FA5}">
                      <a16:colId xmlns:a16="http://schemas.microsoft.com/office/drawing/2014/main" val="3358609383"/>
                    </a:ext>
                  </a:extLst>
                </a:gridCol>
                <a:gridCol w="1429376">
                  <a:extLst>
                    <a:ext uri="{9D8B030D-6E8A-4147-A177-3AD203B41FA5}">
                      <a16:colId xmlns:a16="http://schemas.microsoft.com/office/drawing/2014/main" val="139146420"/>
                    </a:ext>
                  </a:extLst>
                </a:gridCol>
              </a:tblGrid>
              <a:tr h="622316">
                <a:tc>
                  <a:txBody>
                    <a:bodyPr/>
                    <a:lstStyle/>
                    <a:p>
                      <a:pPr>
                        <a:lnSpc>
                          <a:spcPct val="115000"/>
                        </a:lnSpc>
                        <a:spcBef>
                          <a:spcPts val="200"/>
                        </a:spcBef>
                        <a:spcAft>
                          <a:spcPts val="200"/>
                        </a:spcAft>
                        <a:buNone/>
                      </a:pPr>
                      <a:r>
                        <a:rPr lang="en-US" sz="1400" dirty="0">
                          <a:effectLst/>
                        </a:rPr>
                        <a:t>WBS ID</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Sub-project</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rPr>
                        <a:t>Manpower</a:t>
                      </a:r>
                      <a:endParaRPr lang="en-GB" sz="1400" dirty="0">
                        <a:effectLst/>
                      </a:endParaRPr>
                    </a:p>
                    <a:p>
                      <a:pPr algn="ctr">
                        <a:lnSpc>
                          <a:spcPct val="115000"/>
                        </a:lnSpc>
                        <a:spcBef>
                          <a:spcPts val="200"/>
                        </a:spcBef>
                        <a:spcAft>
                          <a:spcPts val="200"/>
                        </a:spcAft>
                        <a:buNone/>
                      </a:pPr>
                      <a:r>
                        <a:rPr lang="en-US" sz="1400" dirty="0">
                          <a:effectLst/>
                        </a:rPr>
                        <a:t>[PM]</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rPr>
                        <a:t>E&amp;GS (incl. use of facilities) [k€]</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rPr>
                        <a:t>Missions </a:t>
                      </a:r>
                      <a:r>
                        <a:rPr lang="en-US" sz="1400">
                          <a:effectLst/>
                        </a:rPr>
                        <a:t>(actual)</a:t>
                      </a:r>
                      <a:endParaRPr lang="en-US" sz="1400" dirty="0">
                        <a:effectLst/>
                      </a:endParaRPr>
                    </a:p>
                    <a:p>
                      <a:pPr algn="ctr">
                        <a:lnSpc>
                          <a:spcPct val="115000"/>
                        </a:lnSpc>
                        <a:spcBef>
                          <a:spcPts val="200"/>
                        </a:spcBef>
                        <a:spcAft>
                          <a:spcPts val="200"/>
                        </a:spcAft>
                        <a:buNone/>
                      </a:pPr>
                      <a:r>
                        <a:rPr lang="en-US" sz="1400" dirty="0">
                          <a:effectLst/>
                        </a:rPr>
                        <a:t>[k€]</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CC resources </a:t>
                      </a:r>
                    </a:p>
                    <a:p>
                      <a:pPr algn="ctr">
                        <a:lnSpc>
                          <a:spcPct val="115000"/>
                        </a:lnSpc>
                        <a:spcBef>
                          <a:spcPts val="200"/>
                        </a:spcBef>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[k€]</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Total resources </a:t>
                      </a:r>
                    </a:p>
                    <a:p>
                      <a:pPr algn="ctr">
                        <a:lnSpc>
                          <a:spcPct val="115000"/>
                        </a:lnSpc>
                        <a:spcBef>
                          <a:spcPts val="200"/>
                        </a:spcBef>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[k€]</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Bef>
                          <a:spcPts val="200"/>
                        </a:spcBef>
                        <a:spcAft>
                          <a:spcPts val="200"/>
                        </a:spcAft>
                        <a:buNone/>
                      </a:pPr>
                      <a:r>
                        <a:rPr lang="en-US" sz="1400" dirty="0">
                          <a:effectLst/>
                        </a:rPr>
                        <a:t>Related GD/GM</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2522445651"/>
                  </a:ext>
                </a:extLst>
              </a:tr>
              <a:tr h="254492">
                <a:tc>
                  <a:txBody>
                    <a:bodyPr/>
                    <a:lstStyle/>
                    <a:p>
                      <a:pPr algn="l">
                        <a:lnSpc>
                          <a:spcPct val="115000"/>
                        </a:lnSpc>
                        <a:spcAft>
                          <a:spcPts val="200"/>
                        </a:spcAft>
                        <a:buNone/>
                      </a:pPr>
                      <a:r>
                        <a:rPr lang="en-US" sz="1400" dirty="0">
                          <a:effectLst/>
                        </a:rPr>
                        <a:t>STEL-1</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Project Management</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28.8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325</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462</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661</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endParaRPr lang="en-GB" sz="140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extLst>
                  <a:ext uri="{0D108BD9-81ED-4DB2-BD59-A6C34878D82A}">
                    <a16:rowId xmlns:a16="http://schemas.microsoft.com/office/drawing/2014/main" val="685197854"/>
                  </a:ext>
                </a:extLst>
              </a:tr>
              <a:tr h="508985">
                <a:tc>
                  <a:txBody>
                    <a:bodyPr/>
                    <a:lstStyle/>
                    <a:p>
                      <a:pPr algn="l">
                        <a:lnSpc>
                          <a:spcPct val="115000"/>
                        </a:lnSpc>
                        <a:spcAft>
                          <a:spcPts val="200"/>
                        </a:spcAft>
                        <a:buNone/>
                      </a:pPr>
                      <a:r>
                        <a:rPr lang="en-US" sz="1400" dirty="0">
                          <a:effectLst/>
                        </a:rPr>
                        <a:t>STEL-2</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Exploitation of </a:t>
                      </a:r>
                      <a:r>
                        <a:rPr lang="en-US" sz="1400" dirty="0" smtClean="0">
                          <a:effectLst/>
                          <a:latin typeface="Calibri" panose="020F0502020204030204" pitchFamily="34" charset="0"/>
                          <a:ea typeface="Arial" panose="020B0604020202020204" pitchFamily="34" charset="0"/>
                          <a:cs typeface="Times New Roman" panose="02020603050405020304" pitchFamily="18" charset="0"/>
                        </a:rPr>
                        <a:t>W7-X: GDs +</a:t>
                      </a:r>
                      <a:r>
                        <a:rPr lang="en-US" sz="1400" baseline="0" dirty="0" smtClean="0">
                          <a:effectLst/>
                          <a:latin typeface="Calibri" panose="020F0502020204030204" pitchFamily="34" charset="0"/>
                          <a:ea typeface="Arial" panose="020B0604020202020204" pitchFamily="34" charset="0"/>
                          <a:cs typeface="Times New Roman" panose="02020603050405020304" pitchFamily="18" charset="0"/>
                        </a:rPr>
                        <a:t> campaign</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423 (incl. 50 NA, 22 AR)</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1101</a:t>
                      </a: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2307</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GB" sz="1400" dirty="0" smtClean="0">
                          <a:effectLst/>
                          <a:latin typeface="Calibri" panose="020F0502020204030204" pitchFamily="34" charset="0"/>
                          <a:ea typeface="Arial" panose="020B0604020202020204" pitchFamily="34" charset="0"/>
                          <a:cs typeface="Times New Roman" panose="02020603050405020304" pitchFamily="18" charset="0"/>
                        </a:rPr>
                        <a:t>GD1-3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extLst>
                  <a:ext uri="{0D108BD9-81ED-4DB2-BD59-A6C34878D82A}">
                    <a16:rowId xmlns:a16="http://schemas.microsoft.com/office/drawing/2014/main" val="21364680"/>
                  </a:ext>
                </a:extLst>
              </a:tr>
              <a:tr h="254492">
                <a:tc>
                  <a:txBody>
                    <a:bodyPr/>
                    <a:lstStyle/>
                    <a:p>
                      <a:pPr algn="l">
                        <a:lnSpc>
                          <a:spcPct val="115000"/>
                        </a:lnSpc>
                        <a:spcAft>
                          <a:spcPts val="200"/>
                        </a:spcAft>
                        <a:buNone/>
                      </a:pPr>
                      <a:r>
                        <a:rPr lang="en-US" sz="1400" dirty="0">
                          <a:effectLst/>
                        </a:rPr>
                        <a:t>STEL-3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Machine Operation (W7-X)</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469.8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4496</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8324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10406</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extLst>
                  <a:ext uri="{0D108BD9-81ED-4DB2-BD59-A6C34878D82A}">
                    <a16:rowId xmlns:a16="http://schemas.microsoft.com/office/drawing/2014/main" val="1388388151"/>
                  </a:ext>
                </a:extLst>
              </a:tr>
              <a:tr h="254492">
                <a:tc>
                  <a:txBody>
                    <a:bodyPr/>
                    <a:lstStyle/>
                    <a:p>
                      <a:pPr algn="l">
                        <a:lnSpc>
                          <a:spcPct val="115000"/>
                        </a:lnSpc>
                        <a:spcAft>
                          <a:spcPts val="200"/>
                        </a:spcAft>
                        <a:buNone/>
                      </a:pPr>
                      <a:r>
                        <a:rPr lang="en-US" sz="1400" dirty="0">
                          <a:effectLst/>
                        </a:rPr>
                        <a:t>STEL-4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HELIAS key physics gaps</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76 (incl. 7 AR)</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244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521</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extLst>
                  <a:ext uri="{0D108BD9-81ED-4DB2-BD59-A6C34878D82A}">
                    <a16:rowId xmlns:a16="http://schemas.microsoft.com/office/drawing/2014/main" val="993252074"/>
                  </a:ext>
                </a:extLst>
              </a:tr>
              <a:tr h="254492">
                <a:tc>
                  <a:txBody>
                    <a:bodyPr/>
                    <a:lstStyle/>
                    <a:p>
                      <a:pPr algn="l">
                        <a:lnSpc>
                          <a:spcPct val="115000"/>
                        </a:lnSpc>
                        <a:spcAft>
                          <a:spcPts val="200"/>
                        </a:spcAft>
                        <a:buNone/>
                      </a:pPr>
                      <a:r>
                        <a:rPr lang="en-US" sz="1400" dirty="0">
                          <a:effectLst/>
                        </a:rPr>
                        <a:t>STEL-5</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ITER, Enhancements</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204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endParaRPr lang="en-GB" sz="140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881</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1762</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GB" sz="1400" dirty="0" smtClean="0">
                          <a:effectLst/>
                          <a:latin typeface="Calibri" panose="020F0502020204030204" pitchFamily="34" charset="0"/>
                          <a:ea typeface="Arial" panose="020B0604020202020204" pitchFamily="34" charset="0"/>
                          <a:cs typeface="Times New Roman" panose="02020603050405020304" pitchFamily="18" charset="0"/>
                        </a:rPr>
                        <a:t>GD1-3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extLst>
                  <a:ext uri="{0D108BD9-81ED-4DB2-BD59-A6C34878D82A}">
                    <a16:rowId xmlns:a16="http://schemas.microsoft.com/office/drawing/2014/main" val="37837661"/>
                  </a:ext>
                </a:extLst>
              </a:tr>
              <a:tr h="254492">
                <a:tc>
                  <a:txBody>
                    <a:bodyPr/>
                    <a:lstStyle/>
                    <a:p>
                      <a:pPr algn="l">
                        <a:lnSpc>
                          <a:spcPct val="115000"/>
                        </a:lnSpc>
                        <a:spcAft>
                          <a:spcPts val="200"/>
                        </a:spcAft>
                        <a:buNone/>
                      </a:pPr>
                      <a:r>
                        <a:rPr lang="en-US" sz="1400" dirty="0">
                          <a:effectLst/>
                        </a:rPr>
                        <a:t>STEL-6</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Stellarator DEMO reactor</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58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206</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412</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endParaRPr lang="en-GB" sz="140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extLst>
                  <a:ext uri="{0D108BD9-81ED-4DB2-BD59-A6C34878D82A}">
                    <a16:rowId xmlns:a16="http://schemas.microsoft.com/office/drawing/2014/main" val="2265682908"/>
                  </a:ext>
                </a:extLst>
              </a:tr>
              <a:tr h="254492">
                <a:tc gridSpan="2">
                  <a:txBody>
                    <a:bodyPr/>
                    <a:lstStyle/>
                    <a:p>
                      <a:pPr algn="l">
                        <a:lnSpc>
                          <a:spcPct val="115000"/>
                        </a:lnSpc>
                        <a:spcAft>
                          <a:spcPts val="200"/>
                        </a:spcAft>
                        <a:buNone/>
                      </a:pPr>
                      <a:r>
                        <a:rPr lang="en-US" sz="1400" dirty="0">
                          <a:effectLst/>
                        </a:rPr>
                        <a:t>2026 Total</a:t>
                      </a:r>
                    </a:p>
                  </a:txBody>
                  <a:tcPr marL="36195" marR="17780" marT="0" marB="0">
                    <a:solidFill>
                      <a:schemeClr val="tx2"/>
                    </a:solidFill>
                  </a:tcPr>
                </a:tc>
                <a:tc hMerge="1">
                  <a:txBody>
                    <a:bodyPr/>
                    <a:lstStyle/>
                    <a:p>
                      <a:endParaRPr dirty="0"/>
                    </a:p>
                  </a:txBody>
                  <a:tcPr marL="36195" marR="17780" marT="0" marB="0">
                    <a:solidFill>
                      <a:schemeClr val="tx2"/>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789.8 (+469.8)</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(4496)</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325</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6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11218</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6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16068</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600"/>
                        </a:spcAft>
                        <a:buNone/>
                      </a:pP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extLst>
                  <a:ext uri="{0D108BD9-81ED-4DB2-BD59-A6C34878D82A}">
                    <a16:rowId xmlns:a16="http://schemas.microsoft.com/office/drawing/2014/main" val="4274090224"/>
                  </a:ext>
                </a:extLst>
              </a:tr>
              <a:tr h="254492">
                <a:tc>
                  <a:txBody>
                    <a:bodyPr/>
                    <a:lstStyle/>
                    <a:p>
                      <a:pPr algn="l">
                        <a:lnSpc>
                          <a:spcPct val="115000"/>
                        </a:lnSpc>
                        <a:spcAft>
                          <a:spcPts val="200"/>
                        </a:spcAft>
                        <a:buNone/>
                      </a:pPr>
                      <a:r>
                        <a:rPr lang="en-US" sz="1400" dirty="0">
                          <a:effectLst/>
                        </a:rPr>
                        <a:t>STEL-1</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Project Management</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28.8</a:t>
                      </a:r>
                    </a:p>
                  </a:txBody>
                  <a:tcPr marL="36195" marR="17780" marT="0" marB="0"/>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325</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465</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664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tc>
                  <a:txBody>
                    <a:bodyPr/>
                    <a:lstStyle/>
                    <a:p>
                      <a:pPr algn="ctr">
                        <a:lnSpc>
                          <a:spcPct val="115000"/>
                        </a:lnSpc>
                        <a:spcAft>
                          <a:spcPts val="600"/>
                        </a:spcAft>
                        <a:buNone/>
                      </a:pP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3000158846"/>
                  </a:ext>
                </a:extLst>
              </a:tr>
              <a:tr h="508985">
                <a:tc>
                  <a:txBody>
                    <a:bodyPr/>
                    <a:lstStyle/>
                    <a:p>
                      <a:pPr algn="l">
                        <a:lnSpc>
                          <a:spcPct val="115000"/>
                        </a:lnSpc>
                        <a:spcAft>
                          <a:spcPts val="200"/>
                        </a:spcAft>
                        <a:buNone/>
                      </a:pPr>
                      <a:r>
                        <a:rPr lang="en-US" sz="1400" dirty="0">
                          <a:effectLst/>
                        </a:rPr>
                        <a:t>STEL-2</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smtClean="0">
                          <a:effectLst/>
                          <a:latin typeface="Calibri" panose="020F0502020204030204" pitchFamily="34" charset="0"/>
                          <a:ea typeface="Arial" panose="020B0604020202020204" pitchFamily="34" charset="0"/>
                          <a:cs typeface="Times New Roman" panose="02020603050405020304" pitchFamily="18" charset="0"/>
                        </a:rPr>
                        <a:t>Exploitation of W7-X: GDs +</a:t>
                      </a:r>
                      <a:r>
                        <a:rPr lang="en-US" sz="1400" baseline="0" dirty="0" smtClean="0">
                          <a:effectLst/>
                          <a:latin typeface="Calibri" panose="020F0502020204030204" pitchFamily="34" charset="0"/>
                          <a:ea typeface="Arial" panose="020B0604020202020204" pitchFamily="34" charset="0"/>
                          <a:cs typeface="Times New Roman" panose="02020603050405020304" pitchFamily="18" charset="0"/>
                        </a:rPr>
                        <a:t> campaign</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marL="0" marR="0" lvl="0" indent="0" algn="ctr" defTabSz="685800" eaLnBrk="1" fontAlgn="auto" latinLnBrk="0" hangingPunct="1">
                        <a:lnSpc>
                          <a:spcPct val="115000"/>
                        </a:lnSpc>
                        <a:spcBef>
                          <a:spcPts val="0"/>
                        </a:spcBef>
                        <a:spcAft>
                          <a:spcPts val="200"/>
                        </a:spcAft>
                        <a:buClrTx/>
                        <a:buSzTx/>
                        <a:buFontTx/>
                        <a:buNone/>
                        <a:tabLst/>
                        <a:defRPr/>
                      </a:pPr>
                      <a:r>
                        <a:rPr lang="en-US" sz="1400" dirty="0">
                          <a:effectLst/>
                          <a:latin typeface="Calibri" panose="020F0502020204030204" pitchFamily="34" charset="0"/>
                          <a:ea typeface="Arial" panose="020B0604020202020204" pitchFamily="34" charset="0"/>
                          <a:cs typeface="Times New Roman" panose="02020603050405020304" pitchFamily="18" charset="0"/>
                        </a:rPr>
                        <a:t>423 (incl. 50 NA, 22 AR)</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1106</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2320</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GB" sz="1400" dirty="0" smtClean="0">
                          <a:effectLst/>
                          <a:latin typeface="Calibri" panose="020F0502020204030204" pitchFamily="34" charset="0"/>
                          <a:ea typeface="Arial" panose="020B0604020202020204" pitchFamily="34" charset="0"/>
                          <a:cs typeface="Times New Roman" panose="02020603050405020304" pitchFamily="18" charset="0"/>
                        </a:rPr>
                        <a:t>GD1-3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2309921856"/>
                  </a:ext>
                </a:extLst>
              </a:tr>
              <a:tr h="254492">
                <a:tc>
                  <a:txBody>
                    <a:bodyPr/>
                    <a:lstStyle/>
                    <a:p>
                      <a:pPr algn="l">
                        <a:lnSpc>
                          <a:spcPct val="115000"/>
                        </a:lnSpc>
                        <a:spcAft>
                          <a:spcPts val="200"/>
                        </a:spcAft>
                        <a:buNone/>
                      </a:pPr>
                      <a:r>
                        <a:rPr lang="en-US" sz="1400" dirty="0">
                          <a:effectLst/>
                        </a:rPr>
                        <a:t>STEL-3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Machine Operation</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424.5</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4120</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7633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9541</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endParaRPr lang="en-GB" sz="140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3610497705"/>
                  </a:ext>
                </a:extLst>
              </a:tr>
              <a:tr h="254492">
                <a:tc>
                  <a:txBody>
                    <a:bodyPr/>
                    <a:lstStyle/>
                    <a:p>
                      <a:pPr algn="l">
                        <a:lnSpc>
                          <a:spcPct val="115000"/>
                        </a:lnSpc>
                        <a:spcAft>
                          <a:spcPts val="200"/>
                        </a:spcAft>
                        <a:buNone/>
                      </a:pPr>
                      <a:r>
                        <a:rPr lang="en-US" sz="1400" dirty="0">
                          <a:effectLst/>
                        </a:rPr>
                        <a:t>STEL-4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HELIAS key physics gaps</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68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244</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488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endParaRPr lang="en-GB" sz="140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562806644"/>
                  </a:ext>
                </a:extLst>
              </a:tr>
              <a:tr h="254492">
                <a:tc>
                  <a:txBody>
                    <a:bodyPr/>
                    <a:lstStyle/>
                    <a:p>
                      <a:pPr algn="l">
                        <a:lnSpc>
                          <a:spcPct val="115000"/>
                        </a:lnSpc>
                        <a:spcAft>
                          <a:spcPts val="200"/>
                        </a:spcAft>
                        <a:buNone/>
                      </a:pPr>
                      <a:r>
                        <a:rPr lang="en-US" sz="1400" dirty="0">
                          <a:effectLst/>
                        </a:rPr>
                        <a:t>STEL-5</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ITER, Enhancements</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157</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678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1357</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GB" sz="1400" dirty="0" smtClean="0">
                          <a:effectLst/>
                          <a:latin typeface="Calibri" panose="020F0502020204030204" pitchFamily="34" charset="0"/>
                          <a:ea typeface="Arial" panose="020B0604020202020204" pitchFamily="34" charset="0"/>
                          <a:cs typeface="Times New Roman" panose="02020603050405020304" pitchFamily="18" charset="0"/>
                        </a:rPr>
                        <a:t>GD1-3</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3950243834"/>
                  </a:ext>
                </a:extLst>
              </a:tr>
              <a:tr h="254492">
                <a:tc>
                  <a:txBody>
                    <a:bodyPr/>
                    <a:lstStyle/>
                    <a:p>
                      <a:pPr algn="l">
                        <a:lnSpc>
                          <a:spcPct val="115000"/>
                        </a:lnSpc>
                        <a:spcAft>
                          <a:spcPts val="200"/>
                        </a:spcAft>
                        <a:buNone/>
                      </a:pPr>
                      <a:r>
                        <a:rPr lang="en-US" sz="1400" dirty="0">
                          <a:effectLst/>
                        </a:rPr>
                        <a:t>STEL-6</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Stellarator DEMO reactor</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58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 -</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209</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418</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nchor="ctr"/>
                </a:tc>
                <a:tc>
                  <a:txBody>
                    <a:bodyPr/>
                    <a:lstStyle/>
                    <a:p>
                      <a:pPr algn="ctr">
                        <a:lnSpc>
                          <a:spcPct val="115000"/>
                        </a:lnSpc>
                        <a:spcAft>
                          <a:spcPts val="600"/>
                        </a:spcAft>
                        <a:buNone/>
                      </a:pPr>
                      <a:endParaRPr lang="en-GB" sz="140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tc>
                <a:extLst>
                  <a:ext uri="{0D108BD9-81ED-4DB2-BD59-A6C34878D82A}">
                    <a16:rowId xmlns:a16="http://schemas.microsoft.com/office/drawing/2014/main" val="4162494123"/>
                  </a:ext>
                </a:extLst>
              </a:tr>
              <a:tr h="254492">
                <a:tc gridSpan="2">
                  <a:txBody>
                    <a:bodyPr/>
                    <a:lstStyle/>
                    <a:p>
                      <a:pPr algn="l">
                        <a:lnSpc>
                          <a:spcPct val="115000"/>
                        </a:lnSpc>
                        <a:spcAft>
                          <a:spcPts val="200"/>
                        </a:spcAft>
                        <a:buNone/>
                      </a:pPr>
                      <a:r>
                        <a:rPr lang="en-US" sz="1400" dirty="0">
                          <a:effectLst/>
                        </a:rPr>
                        <a:t>2027 Total</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hMerge="1">
                  <a:txBody>
                    <a:bodyPr/>
                    <a:lstStyle/>
                    <a:p>
                      <a:pPr>
                        <a:lnSpc>
                          <a:spcPct val="115000"/>
                        </a:lnSpc>
                        <a:spcAft>
                          <a:spcPts val="200"/>
                        </a:spcAft>
                        <a:buNone/>
                      </a:pPr>
                      <a:endParaRPr lang="en-GB" sz="11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734.8 (+424.5)</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(4120)</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325</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6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10335</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tc>
                  <a:txBody>
                    <a:bodyPr/>
                    <a:lstStyle/>
                    <a:p>
                      <a:pPr algn="ctr">
                        <a:lnSpc>
                          <a:spcPct val="115000"/>
                        </a:lnSpc>
                        <a:spcAft>
                          <a:spcPts val="6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14788</a:t>
                      </a:r>
                    </a:p>
                  </a:txBody>
                  <a:tcPr marL="36195" marR="17780" marT="0" marB="0">
                    <a:solidFill>
                      <a:schemeClr val="tx2"/>
                    </a:solidFill>
                  </a:tcPr>
                </a:tc>
                <a:tc>
                  <a:txBody>
                    <a:bodyPr/>
                    <a:lstStyle/>
                    <a:p>
                      <a:pPr algn="ctr">
                        <a:lnSpc>
                          <a:spcPct val="115000"/>
                        </a:lnSpc>
                        <a:spcAft>
                          <a:spcPts val="600"/>
                        </a:spcAft>
                        <a:buNone/>
                      </a:pP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solidFill>
                  </a:tcPr>
                </a:tc>
                <a:extLst>
                  <a:ext uri="{0D108BD9-81ED-4DB2-BD59-A6C34878D82A}">
                    <a16:rowId xmlns:a16="http://schemas.microsoft.com/office/drawing/2014/main" val="651085190"/>
                  </a:ext>
                </a:extLst>
              </a:tr>
              <a:tr h="277628">
                <a:tc gridSpan="2">
                  <a:txBody>
                    <a:bodyPr/>
                    <a:lstStyle/>
                    <a:p>
                      <a:pPr algn="l">
                        <a:lnSpc>
                          <a:spcPct val="115000"/>
                        </a:lnSpc>
                        <a:spcAft>
                          <a:spcPts val="200"/>
                        </a:spcAft>
                        <a:buNone/>
                      </a:pPr>
                      <a:r>
                        <a:rPr lang="en-US" sz="1400" dirty="0">
                          <a:effectLst/>
                          <a:latin typeface="Calibri" panose="020F0502020204030204" pitchFamily="34" charset="0"/>
                          <a:ea typeface="Arial" panose="020B0604020202020204" pitchFamily="34" charset="0"/>
                          <a:cs typeface="Times New Roman" panose="02020603050405020304" pitchFamily="18" charset="0"/>
                        </a:rPr>
                        <a:t>GRAND TOTAL</a:t>
                      </a:r>
                      <a:endParaRPr lang="en-GB" sz="14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hMerge="1">
                  <a:txBody>
                    <a:bodyPr/>
                    <a:lstStyle/>
                    <a:p>
                      <a:pPr>
                        <a:lnSpc>
                          <a:spcPct val="115000"/>
                        </a:lnSpc>
                        <a:spcAft>
                          <a:spcPts val="200"/>
                        </a:spcAft>
                        <a:buNone/>
                      </a:pPr>
                      <a:endParaRPr lang="en-GB" sz="1100" dirty="0">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1524.6 (+894.3)</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a:txBody>
                    <a:bodyPr/>
                    <a:lstStyle/>
                    <a:p>
                      <a:pPr algn="ctr">
                        <a:lnSpc>
                          <a:spcPct val="115000"/>
                        </a:lnSpc>
                        <a:spcAft>
                          <a:spcPts val="200"/>
                        </a:spcAft>
                        <a:buNone/>
                      </a:pPr>
                      <a:r>
                        <a:rPr lang="en-US" sz="1400" b="1">
                          <a:solidFill>
                            <a:schemeClr val="bg1"/>
                          </a:solidFill>
                          <a:effectLst/>
                          <a:latin typeface="Calibri" panose="020F0502020204030204" pitchFamily="34" charset="0"/>
                          <a:ea typeface="Arial" panose="020B0604020202020204" pitchFamily="34" charset="0"/>
                          <a:cs typeface="Times New Roman" panose="02020603050405020304" pitchFamily="18" charset="0"/>
                        </a:rPr>
                        <a:t>(8616</a:t>
                      </a: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a:txBody>
                    <a:bodyPr/>
                    <a:lstStyle/>
                    <a:p>
                      <a:pPr algn="ctr">
                        <a:lnSpc>
                          <a:spcPct val="115000"/>
                        </a:lnSpc>
                        <a:spcAft>
                          <a:spcPts val="200"/>
                        </a:spcAft>
                        <a:buNone/>
                      </a:pPr>
                      <a:r>
                        <a:rPr lang="en-US"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rPr>
                        <a:t>650</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a:txBody>
                    <a:bodyPr/>
                    <a:lstStyle/>
                    <a:p>
                      <a:pPr algn="ctr">
                        <a:lnSpc>
                          <a:spcPct val="115000"/>
                        </a:lnSpc>
                        <a:spcAft>
                          <a:spcPts val="600"/>
                        </a:spcAft>
                        <a:buNone/>
                      </a:pPr>
                      <a:r>
                        <a:rPr lang="en-US" sz="1400" b="1">
                          <a:solidFill>
                            <a:schemeClr val="bg1"/>
                          </a:solidFill>
                          <a:effectLst/>
                          <a:latin typeface="Calibri" panose="020F0502020204030204" pitchFamily="34" charset="0"/>
                          <a:ea typeface="Arial" panose="020B0604020202020204" pitchFamily="34" charset="0"/>
                          <a:cs typeface="Times New Roman" panose="02020603050405020304" pitchFamily="18" charset="0"/>
                        </a:rPr>
                        <a:t>21553</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a:txBody>
                    <a:bodyPr/>
                    <a:lstStyle/>
                    <a:p>
                      <a:pPr algn="ctr">
                        <a:lnSpc>
                          <a:spcPct val="115000"/>
                        </a:lnSpc>
                        <a:spcAft>
                          <a:spcPts val="600"/>
                        </a:spcAft>
                        <a:buNone/>
                      </a:pPr>
                      <a:r>
                        <a:rPr lang="en-US" sz="1400" b="1">
                          <a:solidFill>
                            <a:schemeClr val="bg1"/>
                          </a:solidFill>
                          <a:effectLst/>
                          <a:latin typeface="Calibri" panose="020F0502020204030204" pitchFamily="34" charset="0"/>
                          <a:ea typeface="Arial" panose="020B0604020202020204" pitchFamily="34" charset="0"/>
                          <a:cs typeface="Times New Roman" panose="02020603050405020304" pitchFamily="18" charset="0"/>
                        </a:rPr>
                        <a:t>30856</a:t>
                      </a: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tc>
                  <a:txBody>
                    <a:bodyPr/>
                    <a:lstStyle/>
                    <a:p>
                      <a:pPr algn="ctr">
                        <a:lnSpc>
                          <a:spcPct val="115000"/>
                        </a:lnSpc>
                        <a:spcAft>
                          <a:spcPts val="600"/>
                        </a:spcAft>
                        <a:buNone/>
                      </a:pPr>
                      <a:endParaRPr lang="en-GB" sz="1400" b="1" dirty="0">
                        <a:solidFill>
                          <a:schemeClr val="bg1"/>
                        </a:solidFill>
                        <a:effectLst/>
                        <a:latin typeface="Calibri" panose="020F0502020204030204" pitchFamily="34" charset="0"/>
                        <a:ea typeface="Arial" panose="020B0604020202020204" pitchFamily="34" charset="0"/>
                        <a:cs typeface="Times New Roman" panose="02020603050405020304" pitchFamily="18" charset="0"/>
                      </a:endParaRPr>
                    </a:p>
                  </a:txBody>
                  <a:tcPr marL="36195" marR="17780" marT="0" marB="0">
                    <a:solidFill>
                      <a:schemeClr val="tx2">
                        <a:lumMod val="50000"/>
                      </a:schemeClr>
                    </a:solidFill>
                  </a:tcPr>
                </a:tc>
                <a:extLst>
                  <a:ext uri="{0D108BD9-81ED-4DB2-BD59-A6C34878D82A}">
                    <a16:rowId xmlns:a16="http://schemas.microsoft.com/office/drawing/2014/main" val="2865337442"/>
                  </a:ext>
                </a:extLst>
              </a:tr>
            </a:tbl>
          </a:graphicData>
        </a:graphic>
      </p:graphicFrame>
      <p:sp>
        <p:nvSpPr>
          <p:cNvPr id="3" name="Footer Placeholder 2"/>
          <p:cNvSpPr>
            <a:spLocks noGrp="1"/>
          </p:cNvSpPr>
          <p:nvPr>
            <p:ph type="ftr" sz="quarter" idx="11"/>
          </p:nvPr>
        </p:nvSpPr>
        <p:spPr>
          <a:xfrm>
            <a:off x="825624" y="6555770"/>
            <a:ext cx="4851607" cy="329614"/>
          </a:xfrm>
        </p:spPr>
        <p:txBody>
          <a:bodyPr/>
          <a:lstStyle/>
          <a:p>
            <a:pPr>
              <a:defRPr/>
            </a:pPr>
            <a:r>
              <a:rPr lang="en-US" dirty="0" err="1" smtClean="0">
                <a:solidFill>
                  <a:prstClr val="white"/>
                </a:solidFill>
              </a:rPr>
              <a:t>M.Jakubowski</a:t>
            </a:r>
            <a:r>
              <a:rPr lang="en-US" dirty="0" smtClean="0">
                <a:solidFill>
                  <a:prstClr val="white"/>
                </a:solidFill>
              </a:rPr>
              <a:t>, WP STEL | Project Board Meeting | 28 October 2025</a:t>
            </a:r>
            <a:endParaRPr lang="en-US" dirty="0"/>
          </a:p>
        </p:txBody>
      </p:sp>
    </p:spTree>
    <p:extLst>
      <p:ext uri="{BB962C8B-B14F-4D97-AF65-F5344CB8AC3E}">
        <p14:creationId xmlns:p14="http://schemas.microsoft.com/office/powerpoint/2010/main" val="3161415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W7-X Exploitation aligned with Grand Deliverables for 2026/2027</a:t>
            </a:r>
            <a:endParaRPr lang="pl-PL" dirty="0"/>
          </a:p>
        </p:txBody>
      </p:sp>
      <p:sp>
        <p:nvSpPr>
          <p:cNvPr id="4" name="Footer Placeholder 3"/>
          <p:cNvSpPr>
            <a:spLocks noGrp="1"/>
          </p:cNvSpPr>
          <p:nvPr>
            <p:ph type="ftr" sz="quarter" idx="11"/>
          </p:nvPr>
        </p:nvSpPr>
        <p:spPr>
          <a:xfrm>
            <a:off x="825624" y="6555770"/>
            <a:ext cx="4597166" cy="329614"/>
          </a:xfrm>
        </p:spPr>
        <p:txBody>
          <a:bodyPr/>
          <a:lstStyle/>
          <a:p>
            <a:r>
              <a:rPr lang="en-US" dirty="0" err="1" smtClean="0">
                <a:solidFill>
                  <a:prstClr val="white"/>
                </a:solidFill>
              </a:rPr>
              <a:t>M.Jakubowski</a:t>
            </a:r>
            <a:r>
              <a:rPr lang="en-US" dirty="0" smtClean="0">
                <a:solidFill>
                  <a:prstClr val="white"/>
                </a:solidFill>
              </a:rPr>
              <a:t>, WP STEL | Project Board Meeting | 28 October 2025</a:t>
            </a:r>
            <a:endParaRPr lang="en-GB" dirty="0">
              <a:solidFill>
                <a:prstClr val="white"/>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752704945"/>
              </p:ext>
            </p:extLst>
          </p:nvPr>
        </p:nvGraphicFramePr>
        <p:xfrm>
          <a:off x="572777" y="1033821"/>
          <a:ext cx="10273084" cy="5163312"/>
        </p:xfrm>
        <a:graphic>
          <a:graphicData uri="http://schemas.openxmlformats.org/drawingml/2006/table">
            <a:tbl>
              <a:tblPr firstRow="1" firstCol="1" bandRow="1">
                <a:tableStyleId>{5C22544A-7EE6-4342-B048-85BDC9FD1C3A}</a:tableStyleId>
              </a:tblPr>
              <a:tblGrid>
                <a:gridCol w="773042">
                  <a:extLst>
                    <a:ext uri="{9D8B030D-6E8A-4147-A177-3AD203B41FA5}">
                      <a16:colId xmlns:a16="http://schemas.microsoft.com/office/drawing/2014/main" val="973997033"/>
                    </a:ext>
                  </a:extLst>
                </a:gridCol>
                <a:gridCol w="3486866">
                  <a:extLst>
                    <a:ext uri="{9D8B030D-6E8A-4147-A177-3AD203B41FA5}">
                      <a16:colId xmlns:a16="http://schemas.microsoft.com/office/drawing/2014/main" val="284767111"/>
                    </a:ext>
                  </a:extLst>
                </a:gridCol>
                <a:gridCol w="3875464">
                  <a:extLst>
                    <a:ext uri="{9D8B030D-6E8A-4147-A177-3AD203B41FA5}">
                      <a16:colId xmlns:a16="http://schemas.microsoft.com/office/drawing/2014/main" val="4182932012"/>
                    </a:ext>
                  </a:extLst>
                </a:gridCol>
                <a:gridCol w="1068856">
                  <a:extLst>
                    <a:ext uri="{9D8B030D-6E8A-4147-A177-3AD203B41FA5}">
                      <a16:colId xmlns:a16="http://schemas.microsoft.com/office/drawing/2014/main" val="772498956"/>
                    </a:ext>
                  </a:extLst>
                </a:gridCol>
                <a:gridCol w="1068856">
                  <a:extLst>
                    <a:ext uri="{9D8B030D-6E8A-4147-A177-3AD203B41FA5}">
                      <a16:colId xmlns:a16="http://schemas.microsoft.com/office/drawing/2014/main" val="2060084093"/>
                    </a:ext>
                  </a:extLst>
                </a:gridCol>
              </a:tblGrid>
              <a:tr h="0">
                <a:tc>
                  <a:txBody>
                    <a:bodyPr/>
                    <a:lstStyle/>
                    <a:p>
                      <a:pPr algn="just">
                        <a:lnSpc>
                          <a:spcPct val="105000"/>
                        </a:lnSpc>
                        <a:spcAft>
                          <a:spcPts val="0"/>
                        </a:spcAft>
                      </a:pPr>
                      <a:r>
                        <a:rPr lang="en-GB" sz="2000" dirty="0">
                          <a:effectLst/>
                        </a:rPr>
                        <a:t>ID</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just">
                        <a:lnSpc>
                          <a:spcPct val="105000"/>
                        </a:lnSpc>
                        <a:spcAft>
                          <a:spcPts val="0"/>
                        </a:spcAft>
                      </a:pPr>
                      <a:r>
                        <a:rPr lang="en-GB" sz="2000">
                          <a:effectLst/>
                        </a:rPr>
                        <a:t>Deliverables Table</a:t>
                      </a:r>
                      <a:endParaRPr lang="pl-PL" sz="200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GB" sz="2000" dirty="0" smtClean="0">
                          <a:effectLst/>
                        </a:rPr>
                        <a:t>Gap to be addressed</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chemeClr val="bg1"/>
                          </a:solidFill>
                          <a:effectLst/>
                          <a:latin typeface="Aptos"/>
                          <a:ea typeface="MS Mincho"/>
                          <a:cs typeface="Times New Roman" panose="02020603050405020304" pitchFamily="18" charset="0"/>
                        </a:rPr>
                        <a:t>Priority</a:t>
                      </a:r>
                      <a:endParaRPr lang="pl-PL" sz="2000" dirty="0">
                        <a:solidFill>
                          <a:schemeClr val="bg1"/>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chemeClr val="bg1"/>
                          </a:solidFill>
                          <a:effectLst/>
                          <a:latin typeface="Aptos"/>
                          <a:ea typeface="MS Mincho"/>
                          <a:cs typeface="Times New Roman" panose="02020603050405020304" pitchFamily="18" charset="0"/>
                        </a:rPr>
                        <a:t>PMs</a:t>
                      </a:r>
                      <a:endParaRPr lang="pl-PL" sz="2000" dirty="0">
                        <a:solidFill>
                          <a:schemeClr val="bg1"/>
                        </a:solidFill>
                        <a:effectLst/>
                        <a:latin typeface="Aptos"/>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760466706"/>
                  </a:ext>
                </a:extLst>
              </a:tr>
              <a:tr h="0">
                <a:tc>
                  <a:txBody>
                    <a:bodyPr/>
                    <a:lstStyle/>
                    <a:p>
                      <a:pPr algn="just">
                        <a:lnSpc>
                          <a:spcPct val="105000"/>
                        </a:lnSpc>
                        <a:spcAft>
                          <a:spcPts val="0"/>
                        </a:spcAft>
                      </a:pPr>
                      <a:r>
                        <a:rPr lang="en-GB" sz="2000" dirty="0" smtClean="0">
                          <a:effectLst/>
                        </a:rPr>
                        <a:t>STEL.</a:t>
                      </a:r>
                      <a:br>
                        <a:rPr lang="en-GB" sz="2000" dirty="0" smtClean="0">
                          <a:effectLst/>
                        </a:rPr>
                      </a:br>
                      <a:r>
                        <a:rPr lang="en-GB" sz="2000" dirty="0" smtClean="0">
                          <a:effectLst/>
                        </a:rPr>
                        <a:t>D.01</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just">
                        <a:lnSpc>
                          <a:spcPct val="105000"/>
                        </a:lnSpc>
                        <a:spcAft>
                          <a:spcPts val="0"/>
                        </a:spcAft>
                      </a:pPr>
                      <a:r>
                        <a:rPr lang="en-GB" sz="2000" dirty="0">
                          <a:effectLst/>
                        </a:rPr>
                        <a:t>High confinement scenarios via plasma profile control and high power scenarios at low magnetic field to reach reactor relevant collisionalities (ν* &lt; 0.1) and high beta (⟨β⟩ ≥ 2.5%) </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GB" sz="2000" dirty="0">
                          <a:effectLst/>
                        </a:rPr>
                        <a:t> </a:t>
                      </a:r>
                      <a:r>
                        <a:rPr lang="en-US" sz="2000" b="0" i="0" kern="1200" dirty="0" smtClean="0">
                          <a:solidFill>
                            <a:schemeClr val="dk1"/>
                          </a:solidFill>
                          <a:effectLst/>
                          <a:latin typeface="+mn-lt"/>
                          <a:ea typeface="+mn-ea"/>
                          <a:cs typeface="+mn-cs"/>
                        </a:rPr>
                        <a:t>(1) Experimental validation of fast ion optimization at high beta discharges.</a:t>
                      </a:r>
                      <a:r>
                        <a:rPr lang="en-US" sz="2000" dirty="0" smtClean="0"/>
                        <a:t/>
                      </a:r>
                      <a:br>
                        <a:rPr lang="en-US" sz="2000" dirty="0" smtClean="0"/>
                      </a:br>
                      <a:r>
                        <a:rPr lang="en-US" sz="2000" b="0" i="0" kern="1200" dirty="0" smtClean="0">
                          <a:solidFill>
                            <a:schemeClr val="dk1"/>
                          </a:solidFill>
                          <a:effectLst/>
                          <a:latin typeface="+mn-lt"/>
                          <a:ea typeface="+mn-ea"/>
                          <a:cs typeface="+mn-cs"/>
                        </a:rPr>
                        <a:t>(2) Experimental validation of numerical modelling of the influence of high beta on heat and particle exhaust channels</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rgbClr val="000000"/>
                          </a:solidFill>
                          <a:effectLst/>
                          <a:latin typeface="Aptos"/>
                          <a:ea typeface="MS Mincho"/>
                          <a:cs typeface="Times New Roman" panose="02020603050405020304" pitchFamily="18" charset="0"/>
                        </a:rPr>
                        <a:t>high</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rgbClr val="000000"/>
                          </a:solidFill>
                          <a:effectLst/>
                          <a:latin typeface="Aptos"/>
                          <a:ea typeface="MS Mincho"/>
                          <a:cs typeface="Times New Roman" panose="02020603050405020304" pitchFamily="18" charset="0"/>
                        </a:rPr>
                        <a:t>114+18</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419319193"/>
                  </a:ext>
                </a:extLst>
              </a:tr>
              <a:tr h="0">
                <a:tc>
                  <a:txBody>
                    <a:bodyPr/>
                    <a:lstStyle/>
                    <a:p>
                      <a:pPr algn="just">
                        <a:lnSpc>
                          <a:spcPct val="105000"/>
                        </a:lnSpc>
                        <a:spcAft>
                          <a:spcPts val="0"/>
                        </a:spcAft>
                      </a:pPr>
                      <a:r>
                        <a:rPr lang="en-GB" sz="2000" dirty="0" smtClean="0">
                          <a:effectLst/>
                        </a:rPr>
                        <a:t>STEL.</a:t>
                      </a:r>
                      <a:br>
                        <a:rPr lang="en-GB" sz="2000" dirty="0" smtClean="0">
                          <a:effectLst/>
                        </a:rPr>
                      </a:br>
                      <a:r>
                        <a:rPr lang="en-GB" sz="2000" dirty="0" smtClean="0">
                          <a:effectLst/>
                        </a:rPr>
                        <a:t>D.02</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just">
                        <a:lnSpc>
                          <a:spcPct val="107000"/>
                        </a:lnSpc>
                        <a:spcAft>
                          <a:spcPts val="0"/>
                        </a:spcAft>
                      </a:pPr>
                      <a:r>
                        <a:rPr lang="en-GB" sz="2000" dirty="0">
                          <a:effectLst/>
                        </a:rPr>
                        <a:t>Experimentally validated modelling predictions for fast ion physics and turbulent transport</a:t>
                      </a:r>
                      <a:endParaRPr lang="pl-PL" sz="2000" dirty="0">
                        <a:effectLst/>
                      </a:endParaRPr>
                    </a:p>
                    <a:p>
                      <a:pPr algn="just">
                        <a:lnSpc>
                          <a:spcPct val="105000"/>
                        </a:lnSpc>
                        <a:spcAft>
                          <a:spcPts val="0"/>
                        </a:spcAft>
                      </a:pPr>
                      <a:r>
                        <a:rPr lang="en-GB" sz="2000" dirty="0">
                          <a:effectLst/>
                        </a:rPr>
                        <a:t> </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GB" sz="2000" dirty="0">
                          <a:effectLst/>
                        </a:rPr>
                        <a:t> </a:t>
                      </a:r>
                      <a:r>
                        <a:rPr lang="en-US" sz="2000" b="0" i="0" kern="1200" dirty="0" smtClean="0">
                          <a:solidFill>
                            <a:schemeClr val="dk1"/>
                          </a:solidFill>
                          <a:effectLst/>
                          <a:latin typeface="+mn-lt"/>
                          <a:ea typeface="+mn-ea"/>
                          <a:cs typeface="+mn-cs"/>
                        </a:rPr>
                        <a:t>Validate numerical tools developed to predict fast ion physics and turbulent transport</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rgbClr val="000000"/>
                          </a:solidFill>
                          <a:effectLst/>
                          <a:latin typeface="Aptos"/>
                          <a:ea typeface="MS Mincho"/>
                          <a:cs typeface="Times New Roman" panose="02020603050405020304" pitchFamily="18" charset="0"/>
                        </a:rPr>
                        <a:t>medium</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rgbClr val="000000"/>
                          </a:solidFill>
                          <a:effectLst/>
                          <a:latin typeface="Aptos"/>
                          <a:ea typeface="MS Mincho"/>
                          <a:cs typeface="Times New Roman" panose="02020603050405020304" pitchFamily="18" charset="0"/>
                        </a:rPr>
                        <a:t>101</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586608702"/>
                  </a:ext>
                </a:extLst>
              </a:tr>
              <a:tr h="0">
                <a:tc>
                  <a:txBody>
                    <a:bodyPr/>
                    <a:lstStyle/>
                    <a:p>
                      <a:pPr algn="just">
                        <a:lnSpc>
                          <a:spcPct val="105000"/>
                        </a:lnSpc>
                        <a:spcAft>
                          <a:spcPts val="0"/>
                        </a:spcAft>
                      </a:pPr>
                      <a:r>
                        <a:rPr lang="en-GB" sz="2000" dirty="0" smtClean="0">
                          <a:effectLst/>
                        </a:rPr>
                        <a:t>STEL.</a:t>
                      </a:r>
                      <a:br>
                        <a:rPr lang="en-GB" sz="2000" dirty="0" smtClean="0">
                          <a:effectLst/>
                        </a:rPr>
                      </a:br>
                      <a:r>
                        <a:rPr lang="en-GB" sz="2000" dirty="0" smtClean="0">
                          <a:effectLst/>
                        </a:rPr>
                        <a:t>D.03</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just">
                        <a:lnSpc>
                          <a:spcPct val="107000"/>
                        </a:lnSpc>
                        <a:spcAft>
                          <a:spcPts val="0"/>
                        </a:spcAft>
                      </a:pPr>
                      <a:r>
                        <a:rPr lang="en-GB" sz="2000">
                          <a:effectLst/>
                        </a:rPr>
                        <a:t>Long pulse scenarios with nτTi &gt; 0.1e20 and plasma duration of up to 1000 s</a:t>
                      </a:r>
                      <a:endParaRPr lang="pl-PL" sz="2000">
                        <a:effectLst/>
                        <a:latin typeface="Aptos"/>
                        <a:ea typeface="Aptos"/>
                        <a:cs typeface="Times New Roman" panose="02020603050405020304" pitchFamily="18" charset="0"/>
                      </a:endParaRPr>
                    </a:p>
                  </a:txBody>
                  <a:tcPr marL="68580" marR="68580" marT="0" marB="0"/>
                </a:tc>
                <a:tc>
                  <a:txBody>
                    <a:bodyPr/>
                    <a:lstStyle/>
                    <a:p>
                      <a:pPr algn="l">
                        <a:lnSpc>
                          <a:spcPct val="105000"/>
                        </a:lnSpc>
                        <a:spcAft>
                          <a:spcPts val="0"/>
                        </a:spcAft>
                      </a:pPr>
                      <a:r>
                        <a:rPr lang="en-GB" sz="2000" dirty="0">
                          <a:effectLst/>
                        </a:rPr>
                        <a:t> </a:t>
                      </a:r>
                      <a:r>
                        <a:rPr lang="en-US" sz="2000" b="0" i="0" kern="1200" dirty="0" smtClean="0">
                          <a:solidFill>
                            <a:schemeClr val="dk1"/>
                          </a:solidFill>
                          <a:effectLst/>
                          <a:latin typeface="+mn-lt"/>
                          <a:ea typeface="+mn-ea"/>
                          <a:cs typeface="+mn-cs"/>
                        </a:rPr>
                        <a:t>Access to stable, high radiation regimes without decrease in core performance</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rgbClr val="000000"/>
                          </a:solidFill>
                          <a:effectLst/>
                          <a:latin typeface="Aptos"/>
                          <a:ea typeface="MS Mincho"/>
                          <a:cs typeface="Times New Roman" panose="02020603050405020304" pitchFamily="18" charset="0"/>
                        </a:rPr>
                        <a:t>high</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tc>
                  <a:txBody>
                    <a:bodyPr/>
                    <a:lstStyle/>
                    <a:p>
                      <a:pPr algn="l">
                        <a:lnSpc>
                          <a:spcPct val="105000"/>
                        </a:lnSpc>
                        <a:spcAft>
                          <a:spcPts val="0"/>
                        </a:spcAft>
                      </a:pPr>
                      <a:r>
                        <a:rPr lang="en-US" sz="2000" dirty="0" smtClean="0">
                          <a:solidFill>
                            <a:srgbClr val="000000"/>
                          </a:solidFill>
                          <a:effectLst/>
                          <a:latin typeface="Aptos"/>
                          <a:ea typeface="MS Mincho"/>
                          <a:cs typeface="Times New Roman" panose="02020603050405020304" pitchFamily="18" charset="0"/>
                        </a:rPr>
                        <a:t>128</a:t>
                      </a:r>
                      <a:endParaRPr lang="pl-PL" sz="2000" dirty="0">
                        <a:solidFill>
                          <a:srgbClr val="000000"/>
                        </a:solidFill>
                        <a:effectLst/>
                        <a:latin typeface="Aptos"/>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539064281"/>
                  </a:ext>
                </a:extLst>
              </a:tr>
            </a:tbl>
          </a:graphicData>
        </a:graphic>
      </p:graphicFrame>
    </p:spTree>
    <p:extLst>
      <p:ext uri="{BB962C8B-B14F-4D97-AF65-F5344CB8AC3E}">
        <p14:creationId xmlns:p14="http://schemas.microsoft.com/office/powerpoint/2010/main" val="2015422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 Enhancements</a:t>
            </a:r>
            <a:endParaRPr lang="pl-PL" dirty="0"/>
          </a:p>
        </p:txBody>
      </p:sp>
      <p:sp>
        <p:nvSpPr>
          <p:cNvPr id="4" name="Footer Placeholder 3"/>
          <p:cNvSpPr>
            <a:spLocks noGrp="1"/>
          </p:cNvSpPr>
          <p:nvPr>
            <p:ph type="ftr" sz="quarter" idx="11"/>
          </p:nvPr>
        </p:nvSpPr>
        <p:spPr>
          <a:xfrm>
            <a:off x="825624" y="6555770"/>
            <a:ext cx="4915218" cy="329614"/>
          </a:xfrm>
        </p:spPr>
        <p:txBody>
          <a:bodyPr/>
          <a:lstStyle/>
          <a:p>
            <a:pPr>
              <a:defRPr/>
            </a:pPr>
            <a:r>
              <a:rPr lang="en-US" dirty="0" err="1" smtClean="0">
                <a:solidFill>
                  <a:prstClr val="white"/>
                </a:solidFill>
              </a:rPr>
              <a:t>M.Jakubowski</a:t>
            </a:r>
            <a:r>
              <a:rPr lang="en-US" dirty="0" smtClean="0">
                <a:solidFill>
                  <a:prstClr val="white"/>
                </a:solidFill>
              </a:rPr>
              <a:t>, WP STEL | Project Board Meeting | 28 October 2025</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89862205"/>
              </p:ext>
            </p:extLst>
          </p:nvPr>
        </p:nvGraphicFramePr>
        <p:xfrm>
          <a:off x="254442" y="995763"/>
          <a:ext cx="11084117" cy="2794000"/>
        </p:xfrm>
        <a:graphic>
          <a:graphicData uri="http://schemas.openxmlformats.org/drawingml/2006/table">
            <a:tbl>
              <a:tblPr firstRow="1">
                <a:tableStyleId>{B301B821-A1FF-4177-AEE7-76D212191A09}</a:tableStyleId>
              </a:tblPr>
              <a:tblGrid>
                <a:gridCol w="7795006">
                  <a:extLst>
                    <a:ext uri="{9D8B030D-6E8A-4147-A177-3AD203B41FA5}">
                      <a16:colId xmlns:a16="http://schemas.microsoft.com/office/drawing/2014/main" val="3583412727"/>
                    </a:ext>
                  </a:extLst>
                </a:gridCol>
                <a:gridCol w="1425915">
                  <a:extLst>
                    <a:ext uri="{9D8B030D-6E8A-4147-A177-3AD203B41FA5}">
                      <a16:colId xmlns:a16="http://schemas.microsoft.com/office/drawing/2014/main" val="256003071"/>
                    </a:ext>
                  </a:extLst>
                </a:gridCol>
                <a:gridCol w="893138">
                  <a:extLst>
                    <a:ext uri="{9D8B030D-6E8A-4147-A177-3AD203B41FA5}">
                      <a16:colId xmlns:a16="http://schemas.microsoft.com/office/drawing/2014/main" val="218227756"/>
                    </a:ext>
                  </a:extLst>
                </a:gridCol>
                <a:gridCol w="970058">
                  <a:extLst>
                    <a:ext uri="{9D8B030D-6E8A-4147-A177-3AD203B41FA5}">
                      <a16:colId xmlns:a16="http://schemas.microsoft.com/office/drawing/2014/main" val="1080420961"/>
                    </a:ext>
                  </a:extLst>
                </a:gridCol>
              </a:tblGrid>
              <a:tr h="184150">
                <a:tc>
                  <a:txBody>
                    <a:bodyPr/>
                    <a:lstStyle/>
                    <a:p>
                      <a:pPr algn="l" fontAlgn="ctr"/>
                      <a:r>
                        <a:rPr lang="en-US" sz="2000" u="none" strike="noStrike" dirty="0" smtClean="0">
                          <a:effectLst/>
                        </a:rPr>
                        <a:t>Activity</a:t>
                      </a:r>
                      <a:endParaRPr lang="en-US"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l" fontAlgn="ctr"/>
                      <a:r>
                        <a:rPr lang="en-US" sz="2000" u="none" strike="noStrike" dirty="0" smtClean="0">
                          <a:effectLst/>
                        </a:rPr>
                        <a:t>BEN</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r" fontAlgn="ctr"/>
                      <a:r>
                        <a:rPr lang="en-US" sz="2000" u="none" strike="noStrike" dirty="0" smtClean="0">
                          <a:effectLst/>
                        </a:rPr>
                        <a:t>PM (2026)</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r" fontAlgn="ctr"/>
                      <a:r>
                        <a:rPr lang="en-US" sz="2000" u="none" strike="noStrike" dirty="0" smtClean="0">
                          <a:effectLst/>
                        </a:rPr>
                        <a:t>PM</a:t>
                      </a:r>
                      <a:r>
                        <a:rPr lang="en-US" sz="2000" u="none" strike="noStrike" baseline="0" dirty="0" smtClean="0">
                          <a:effectLst/>
                        </a:rPr>
                        <a:t> (2027)</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8506687"/>
                  </a:ext>
                </a:extLst>
              </a:tr>
              <a:tr h="184150">
                <a:tc>
                  <a:txBody>
                    <a:bodyPr/>
                    <a:lstStyle/>
                    <a:p>
                      <a:pPr algn="l" fontAlgn="ctr"/>
                      <a:r>
                        <a:rPr lang="en-US" sz="2000" u="none" strike="noStrike" dirty="0" smtClean="0">
                          <a:effectLst/>
                        </a:rPr>
                        <a:t>2 MW gyrotron: </a:t>
                      </a:r>
                      <a:r>
                        <a:rPr lang="en-US" sz="2000" u="none" strike="noStrike" dirty="0">
                          <a:effectLst/>
                        </a:rPr>
                        <a:t>Resonator</a:t>
                      </a:r>
                      <a:endParaRPr lang="en-US"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ctr"/>
                      <a:r>
                        <a:rPr lang="pl-PL" sz="2000" u="none" strike="noStrike" dirty="0">
                          <a:effectLst/>
                        </a:rPr>
                        <a:t>ENEA</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r" fontAlgn="ctr"/>
                      <a:r>
                        <a:rPr lang="en-US" sz="2000" u="none" strike="noStrike" dirty="0" smtClean="0">
                          <a:effectLst/>
                        </a:rPr>
                        <a:t>16</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r" fontAlgn="ctr"/>
                      <a:r>
                        <a:rPr lang="en-US" sz="2000" u="none" strike="noStrike" dirty="0" smtClean="0">
                          <a:effectLst/>
                        </a:rPr>
                        <a:t>8</a:t>
                      </a:r>
                      <a:endParaRPr lang="pl-PL" sz="2000" b="0" i="0" u="none" strike="noStrike" dirty="0">
                        <a:solidFill>
                          <a:srgbClr val="000000"/>
                        </a:solidFill>
                        <a:effectLst/>
                        <a:latin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51134178"/>
                  </a:ext>
                </a:extLst>
              </a:tr>
              <a:tr h="184150">
                <a:tc>
                  <a:txBody>
                    <a:bodyPr/>
                    <a:lstStyle/>
                    <a:p>
                      <a:pPr algn="l" fontAlgn="ctr"/>
                      <a:r>
                        <a:rPr lang="en-US" sz="2000" u="none" strike="noStrike" dirty="0" smtClean="0">
                          <a:effectLst/>
                        </a:rPr>
                        <a:t>2 MW gyrotron: </a:t>
                      </a:r>
                      <a:r>
                        <a:rPr lang="en-US" sz="2000" u="none" strike="noStrike" dirty="0" err="1">
                          <a:effectLst/>
                        </a:rPr>
                        <a:t>Exp</a:t>
                      </a:r>
                      <a:r>
                        <a:rPr lang="en-US" sz="2000" u="none" strike="noStrike" dirty="0">
                          <a:effectLst/>
                        </a:rPr>
                        <a:t> Testing</a:t>
                      </a:r>
                      <a:endParaRPr lang="en-US"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tcPr>
                </a:tc>
                <a:tc>
                  <a:txBody>
                    <a:bodyPr/>
                    <a:lstStyle/>
                    <a:p>
                      <a:pPr algn="l" fontAlgn="ctr"/>
                      <a:r>
                        <a:rPr lang="pl-PL" sz="2000" u="none" strike="noStrike" dirty="0">
                          <a:effectLst/>
                        </a:rPr>
                        <a:t>KIT</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pl-PL" sz="2000" u="none" strike="noStrike" dirty="0" smtClean="0">
                          <a:effectLst/>
                        </a:rPr>
                        <a:t>40</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18</a:t>
                      </a:r>
                      <a:endParaRPr lang="pl-PL" sz="2000" b="0" i="0" u="none" strike="noStrike" dirty="0">
                        <a:solidFill>
                          <a:srgbClr val="000000"/>
                        </a:solidFill>
                        <a:effectLst/>
                        <a:latin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96973320"/>
                  </a:ext>
                </a:extLst>
              </a:tr>
              <a:tr h="184150">
                <a:tc>
                  <a:txBody>
                    <a:bodyPr/>
                    <a:lstStyle/>
                    <a:p>
                      <a:pPr algn="l" fontAlgn="ctr"/>
                      <a:r>
                        <a:rPr lang="en-US" sz="2000" u="none" strike="noStrike" dirty="0" smtClean="0">
                          <a:effectLst/>
                        </a:rPr>
                        <a:t>2 MW gyrotron: </a:t>
                      </a:r>
                      <a:r>
                        <a:rPr lang="en-US" sz="2000" u="none" strike="noStrike" dirty="0" err="1">
                          <a:effectLst/>
                        </a:rPr>
                        <a:t>MultiPhys</a:t>
                      </a:r>
                      <a:endParaRPr lang="en-US"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ctr"/>
                      <a:r>
                        <a:rPr lang="pl-PL" sz="2000" u="none" strike="noStrike" dirty="0">
                          <a:effectLst/>
                        </a:rPr>
                        <a:t>NCSRD</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r" fontAlgn="ctr"/>
                      <a:r>
                        <a:rPr lang="en-US" sz="2000" u="none" strike="noStrike" dirty="0" smtClean="0">
                          <a:effectLst/>
                        </a:rPr>
                        <a:t>20</a:t>
                      </a:r>
                      <a:endParaRPr lang="pl-PL" sz="2000" b="0" i="0" u="none" strike="noStrike" dirty="0">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r" fontAlgn="ctr"/>
                      <a:r>
                        <a:rPr lang="en-US" sz="2000" u="none" strike="noStrike" dirty="0" smtClean="0">
                          <a:effectLst/>
                        </a:rPr>
                        <a:t>10</a:t>
                      </a:r>
                      <a:endParaRPr lang="pl-PL" sz="2000" b="0" i="0" u="none" strike="noStrike" dirty="0">
                        <a:solidFill>
                          <a:srgbClr val="000000"/>
                        </a:solidFill>
                        <a:effectLst/>
                        <a:latin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4344774"/>
                  </a:ext>
                </a:extLst>
              </a:tr>
              <a:tr h="184150">
                <a:tc>
                  <a:txBody>
                    <a:bodyPr/>
                    <a:lstStyle/>
                    <a:p>
                      <a:pPr algn="l" fontAlgn="ctr"/>
                      <a:r>
                        <a:rPr lang="en-US" sz="2000" u="none" strike="noStrike" dirty="0" smtClean="0">
                          <a:effectLst/>
                        </a:rPr>
                        <a:t>MATEO</a:t>
                      </a:r>
                      <a:endParaRPr lang="en-US"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l" fontAlgn="ctr"/>
                      <a:r>
                        <a:rPr lang="pl-PL" sz="2000" u="none" strike="noStrike" dirty="0">
                          <a:effectLst/>
                        </a:rPr>
                        <a:t>FZJ</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r" fontAlgn="ctr"/>
                      <a:r>
                        <a:rPr lang="en-US" sz="2000" u="none" strike="noStrike" dirty="0" smtClean="0">
                          <a:effectLst/>
                        </a:rPr>
                        <a:t>70</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tc>
                  <a:txBody>
                    <a:bodyPr/>
                    <a:lstStyle/>
                    <a:p>
                      <a:pPr algn="r" fontAlgn="ctr"/>
                      <a:r>
                        <a:rPr lang="en-US" sz="2000" u="none" strike="noStrike" dirty="0" smtClean="0">
                          <a:effectLst/>
                        </a:rPr>
                        <a:t>55</a:t>
                      </a:r>
                      <a:endParaRPr lang="pl-PL" sz="2000" b="0" i="0" u="none" strike="noStrike" dirty="0">
                        <a:solidFill>
                          <a:srgbClr val="000000"/>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86991586"/>
                  </a:ext>
                </a:extLst>
              </a:tr>
              <a:tr h="184150">
                <a:tc>
                  <a:txBody>
                    <a:bodyPr/>
                    <a:lstStyle/>
                    <a:p>
                      <a:pPr algn="l" fontAlgn="ctr"/>
                      <a:r>
                        <a:rPr lang="en-US" sz="2000" u="none" strike="noStrike" dirty="0" smtClean="0">
                          <a:effectLst/>
                        </a:rPr>
                        <a:t>sFILD </a:t>
                      </a:r>
                      <a:r>
                        <a:rPr lang="en-US" sz="2000" u="none" strike="noStrike" dirty="0">
                          <a:effectLst/>
                        </a:rPr>
                        <a:t>diagnostics</a:t>
                      </a:r>
                      <a:endParaRPr lang="en-US"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2000" u="none" strike="noStrike" dirty="0">
                          <a:effectLst/>
                        </a:rPr>
                        <a:t>CIEMAT</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40</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48</a:t>
                      </a:r>
                      <a:endParaRPr lang="pl-PL" sz="20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931624980"/>
                  </a:ext>
                </a:extLst>
              </a:tr>
              <a:tr h="184150">
                <a:tc>
                  <a:txBody>
                    <a:bodyPr/>
                    <a:lstStyle/>
                    <a:p>
                      <a:pPr algn="l" fontAlgn="ctr"/>
                      <a:r>
                        <a:rPr lang="en-US" sz="2000" u="none" strike="noStrike" dirty="0" smtClean="0">
                          <a:effectLst/>
                        </a:rPr>
                        <a:t>Dual </a:t>
                      </a:r>
                      <a:r>
                        <a:rPr lang="en-US" sz="2000" u="none" strike="noStrike" dirty="0">
                          <a:effectLst/>
                        </a:rPr>
                        <a:t>Thomson Scattering</a:t>
                      </a:r>
                      <a:endParaRPr lang="en-US"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2000" u="none" strike="noStrike" dirty="0">
                          <a:effectLst/>
                        </a:rPr>
                        <a:t>ENEA</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2</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2</a:t>
                      </a:r>
                      <a:endParaRPr lang="pl-PL" sz="20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462117119"/>
                  </a:ext>
                </a:extLst>
              </a:tr>
              <a:tr h="184150">
                <a:tc>
                  <a:txBody>
                    <a:bodyPr/>
                    <a:lstStyle/>
                    <a:p>
                      <a:pPr algn="l" fontAlgn="ctr"/>
                      <a:r>
                        <a:rPr lang="en-US" sz="2000" u="none" strike="noStrike" dirty="0" smtClean="0">
                          <a:effectLst/>
                        </a:rPr>
                        <a:t>CTS </a:t>
                      </a:r>
                      <a:r>
                        <a:rPr lang="en-US" sz="2000" u="none" strike="noStrike" dirty="0">
                          <a:effectLst/>
                        </a:rPr>
                        <a:t>system upgrade</a:t>
                      </a:r>
                      <a:endParaRPr lang="en-US"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pl-PL" sz="2000" u="none" strike="noStrike" dirty="0">
                          <a:effectLst/>
                        </a:rPr>
                        <a:t>DTU</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16</a:t>
                      </a:r>
                      <a:endParaRPr lang="pl-PL" sz="20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US" sz="2000" u="none" strike="noStrike" dirty="0" smtClean="0">
                          <a:effectLst/>
                        </a:rPr>
                        <a:t>16</a:t>
                      </a:r>
                      <a:endParaRPr lang="pl-PL" sz="20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302658522"/>
                  </a:ext>
                </a:extLst>
              </a:tr>
            </a:tbl>
          </a:graphicData>
        </a:graphic>
      </p:graphicFrame>
    </p:spTree>
    <p:extLst>
      <p:ext uri="{BB962C8B-B14F-4D97-AF65-F5344CB8AC3E}">
        <p14:creationId xmlns:p14="http://schemas.microsoft.com/office/powerpoint/2010/main" val="700630218"/>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6E97-6997-4610-BAF5-E76DF24AA7CC}">
  <ds:schemaRefs>
    <ds:schemaRef ds:uri="http://schemas.openxmlformats.org/package/2006/metadata/core-properties"/>
    <ds:schemaRef ds:uri="http://purl.org/dc/dcmitype/"/>
    <ds:schemaRef ds:uri="http://schemas.microsoft.com/office/infopath/2007/PartnerControls"/>
    <ds:schemaRef ds:uri="cd15d025-301c-4597-a270-3bad90881f44"/>
    <ds:schemaRef ds:uri="http://schemas.microsoft.com/office/2006/documentManagement/types"/>
    <ds:schemaRef ds:uri="http://schemas.microsoft.com/office/2006/metadata/properties"/>
    <ds:schemaRef ds:uri="http://purl.org/dc/terms/"/>
    <ds:schemaRef ds:uri="b53d22ac-c5f4-4fd4-87cb-ecc4cbf8be81"/>
    <ds:schemaRef ds:uri="http://www.w3.org/XML/1998/namespace"/>
    <ds:schemaRef ds:uri="http://purl.org/dc/elements/1.1/"/>
  </ds:schemaRefs>
</ds:datastoreItem>
</file>

<file path=customXml/itemProps3.xml><?xml version="1.0" encoding="utf-8"?>
<ds:datastoreItem xmlns:ds="http://schemas.openxmlformats.org/officeDocument/2006/customXml" ds:itemID="{CD1EBE56-B781-4D40-A6DA-97EC01845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1405</Words>
  <Application>Microsoft Office PowerPoint</Application>
  <PresentationFormat>Widescreen</PresentationFormat>
  <Paragraphs>336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MS Mincho</vt:lpstr>
      <vt:lpstr>Times New Roman</vt:lpstr>
      <vt:lpstr>EUROfusion.1line_5_3_2019</vt:lpstr>
      <vt:lpstr>WP STELLARATOR</vt:lpstr>
      <vt:lpstr>Structure of WP STEL</vt:lpstr>
      <vt:lpstr>Objectives of WP STEL</vt:lpstr>
      <vt:lpstr>Objectives of WP STEL (continued)</vt:lpstr>
      <vt:lpstr>Ansatz for the evaluation of the call for participation</vt:lpstr>
      <vt:lpstr>Asignement of financial resources (assumes 28 PM/year from WP PRD for SPPS</vt:lpstr>
      <vt:lpstr>Resource allocation summary AWP26-27</vt:lpstr>
      <vt:lpstr>W7-X Exploitation aligned with Grand Deliverables for 2026/2027</vt:lpstr>
      <vt:lpstr>ITER, Enhancements</vt:lpstr>
      <vt:lpstr>HELIAS Key Physics Gaps (69 PM – 18 PM)</vt:lpstr>
      <vt:lpstr>Stellarator DEMO reactor activities in 2026/2027 (58 PM)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Marcin Jakubowski</cp:lastModifiedBy>
  <cp:revision>334</cp:revision>
  <dcterms:created xsi:type="dcterms:W3CDTF">2024-01-17T07:39:52Z</dcterms:created>
  <dcterms:modified xsi:type="dcterms:W3CDTF">2025-10-28T08:30:46Z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