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03" r:id="rId3"/>
    <p:sldId id="304" r:id="rId4"/>
    <p:sldId id="305" r:id="rId5"/>
    <p:sldId id="294" r:id="rId6"/>
    <p:sldId id="306" r:id="rId7"/>
    <p:sldId id="307" r:id="rId8"/>
    <p:sldId id="308" r:id="rId9"/>
    <p:sldId id="309" r:id="rId10"/>
    <p:sldId id="287" r:id="rId11"/>
    <p:sldId id="311" r:id="rId12"/>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9D7B26C5-4107-4FEC-AEDC-1716B250A1EF}" styleName="Light Style 1">
    <a:wholeTbl>
      <a:tcTxStyle>
        <a:fontRef idx="minor">
          <a:srgbClr val="000000"/>
        </a:fontRef>
        <a:schemeClr val="tx1"/>
      </a:tcTxStyle>
      <a:tcStyle>
        <a:tcBdr>
          <a:left>
            <a:ln w="12700">
              <a:noFill/>
            </a:ln>
          </a:left>
          <a:right>
            <a:ln w="12700">
              <a:noFill/>
            </a:ln>
          </a:right>
          <a:top>
            <a:ln w="12700">
              <a:solidFill>
                <a:schemeClr val="tx1"/>
              </a:solidFill>
            </a:ln>
          </a:top>
          <a:bottom>
            <a:ln w="12700">
              <a:solidFill>
                <a:schemeClr val="tx1"/>
              </a:solidFill>
            </a:ln>
          </a:bottom>
          <a:insideH>
            <a:ln w="12700">
              <a:noFill/>
            </a:ln>
          </a:insideH>
          <a:insideV>
            <a:ln w="12700">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band2V>
      <a:tcStyle>
        <a:tcBdr/>
        <a:fill>
          <a:solidFill>
            <a:schemeClr val="tx1">
              <a:alpha val="20000"/>
            </a:schemeClr>
          </a:solidFill>
        </a:fill>
      </a:tcStyle>
    </a:band2V>
    <a:lastCol>
      <a:tcStyle>
        <a:tcBdr/>
      </a:tcStyle>
    </a:lastCol>
    <a:firstCol>
      <a:tcStyle>
        <a:tcBdr/>
      </a:tcStyle>
    </a:firstCol>
    <a:lastRow>
      <a:tcStyle>
        <a:tcBdr>
          <a:top>
            <a:ln w="12700">
              <a:solidFill>
                <a:schemeClr val="tx1"/>
              </a:solidFill>
            </a:ln>
          </a:top>
        </a:tcBdr>
        <a:fill>
          <a:noFill/>
        </a:fill>
      </a:tcStyle>
    </a:lastRow>
    <a:seCell>
      <a:tcStyle>
        <a:tcBdr/>
      </a:tcStyle>
    </a:seCell>
    <a:swCell>
      <a:tcStyle>
        <a:tcBdr/>
      </a:tcStyle>
    </a:swCell>
    <a:firstRow>
      <a:tcStyle>
        <a:tcBdr>
          <a:bottom>
            <a:ln w="12700">
              <a:solidFill>
                <a:schemeClr val="tx1"/>
              </a:solidFill>
            </a:ln>
          </a:bottom>
        </a:tcBdr>
        <a:fill>
          <a:no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1"/>
    <p:restoredTop sz="94830"/>
  </p:normalViewPr>
  <p:slideViewPr>
    <p:cSldViewPr snapToGrid="0">
      <p:cViewPr varScale="1">
        <p:scale>
          <a:sx n="80" d="100"/>
          <a:sy n="80" d="100"/>
        </p:scale>
        <p:origin x="754" y="62"/>
      </p:cViewPr>
      <p:guideLst>
        <p:guide pos="3840"/>
        <p:guide orient="horz" pos="2160"/>
      </p:guideLst>
    </p:cSldViewPr>
  </p:slideViewPr>
  <p:notesTextViewPr>
    <p:cViewPr>
      <p:scale>
        <a:sx n="1" d="1"/>
        <a:sy n="1" d="1"/>
      </p:scale>
      <p:origin x="0" y="0"/>
    </p:cViewPr>
  </p:notesTextViewPr>
  <p:sorterViewPr>
    <p:cViewPr>
      <p:scale>
        <a:sx n="100" d="100"/>
        <a:sy n="100" d="100"/>
      </p:scale>
      <p:origin x="0" y="-49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7DFE63-14CA-3B49-A2C3-D1232802A008}" type="doc">
      <dgm:prSet loTypeId="urn:microsoft.com/office/officeart/2005/8/layout/StepDownProcess" loCatId="" qsTypeId="urn:microsoft.com/office/officeart/2005/8/quickstyle/simple1" qsCatId="simple" csTypeId="urn:microsoft.com/office/officeart/2005/8/colors/colorful2" csCatId="colorful" phldr="1"/>
      <dgm:spPr/>
      <dgm:t>
        <a:bodyPr/>
        <a:lstStyle/>
        <a:p>
          <a:endParaRPr lang="en-GB"/>
        </a:p>
      </dgm:t>
    </dgm:pt>
    <dgm:pt modelId="{90F67A07-6778-844C-9922-E2EFF3A07EDF}">
      <dgm:prSet phldrT="[Text]"/>
      <dgm:spPr/>
      <dgm:t>
        <a:bodyPr/>
        <a:lstStyle/>
        <a:p>
          <a:r>
            <a:rPr lang="en-GB" dirty="0"/>
            <a:t>Call for Proposal 2026-2027</a:t>
          </a:r>
        </a:p>
      </dgm:t>
    </dgm:pt>
    <dgm:pt modelId="{73DE110A-F48C-6D4D-B10B-FADA55D53E43}" type="parTrans" cxnId="{F02E4F66-6E35-4C4A-A2E2-4741E144161E}">
      <dgm:prSet/>
      <dgm:spPr/>
      <dgm:t>
        <a:bodyPr/>
        <a:lstStyle/>
        <a:p>
          <a:endParaRPr lang="en-GB"/>
        </a:p>
      </dgm:t>
    </dgm:pt>
    <dgm:pt modelId="{5F7B66CE-4B63-6640-86FD-3BD3B523309B}" type="sibTrans" cxnId="{F02E4F66-6E35-4C4A-A2E2-4741E144161E}">
      <dgm:prSet/>
      <dgm:spPr/>
      <dgm:t>
        <a:bodyPr/>
        <a:lstStyle/>
        <a:p>
          <a:endParaRPr lang="en-GB"/>
        </a:p>
      </dgm:t>
    </dgm:pt>
    <dgm:pt modelId="{71408D48-B11C-F84C-A088-836CE0D094F1}">
      <dgm:prSet phldrT="[Text]" custT="1"/>
      <dgm:spPr/>
      <dgm:t>
        <a:bodyPr/>
        <a:lstStyle/>
        <a:p>
          <a:pPr>
            <a:buFont typeface="Wingdings" panose="05000000000000000000" pitchFamily="2" charset="2"/>
            <a:buChar char="ü"/>
          </a:pPr>
          <a:r>
            <a:rPr lang="en-GB" sz="1800" dirty="0">
              <a:solidFill>
                <a:srgbClr val="00B050"/>
              </a:solidFill>
            </a:rPr>
            <a:t>September 2025 (included call for RTC) </a:t>
          </a:r>
          <a:r>
            <a:rPr lang="en-GB" sz="1800" b="1" dirty="0">
              <a:solidFill>
                <a:srgbClr val="00B050"/>
              </a:solidFill>
            </a:rPr>
            <a:t>Deadline 10</a:t>
          </a:r>
          <a:r>
            <a:rPr lang="en-GB" sz="1800" b="1" baseline="30000" dirty="0">
              <a:solidFill>
                <a:srgbClr val="00B050"/>
              </a:solidFill>
            </a:rPr>
            <a:t>th</a:t>
          </a:r>
          <a:r>
            <a:rPr lang="en-GB" sz="1800" b="1" dirty="0">
              <a:solidFill>
                <a:srgbClr val="00B050"/>
              </a:solidFill>
            </a:rPr>
            <a:t> of October</a:t>
          </a:r>
        </a:p>
      </dgm:t>
    </dgm:pt>
    <dgm:pt modelId="{7CC26905-C171-2B44-B511-C80DA5595E6F}" type="parTrans" cxnId="{ECAF9ECE-2405-9B40-9845-C2D626AF89D7}">
      <dgm:prSet/>
      <dgm:spPr/>
      <dgm:t>
        <a:bodyPr/>
        <a:lstStyle/>
        <a:p>
          <a:endParaRPr lang="en-GB"/>
        </a:p>
      </dgm:t>
    </dgm:pt>
    <dgm:pt modelId="{A770B2C3-D973-8546-AF19-85D770E355DF}" type="sibTrans" cxnId="{ECAF9ECE-2405-9B40-9845-C2D626AF89D7}">
      <dgm:prSet/>
      <dgm:spPr/>
      <dgm:t>
        <a:bodyPr/>
        <a:lstStyle/>
        <a:p>
          <a:endParaRPr lang="en-GB"/>
        </a:p>
      </dgm:t>
    </dgm:pt>
    <dgm:pt modelId="{9C78866A-6D70-7D42-B318-7FE82095E798}">
      <dgm:prSet phldrT="[Text]"/>
      <dgm:spPr/>
      <dgm:t>
        <a:bodyPr/>
        <a:lstStyle/>
        <a:p>
          <a:r>
            <a:rPr lang="en-GB" dirty="0"/>
            <a:t>Call for participation 2026</a:t>
          </a:r>
        </a:p>
      </dgm:t>
    </dgm:pt>
    <dgm:pt modelId="{A882514C-6611-BF43-BA4F-D04860DA13E0}" type="parTrans" cxnId="{09B2A2F0-42E9-B84A-A479-79BDFFD08DD4}">
      <dgm:prSet/>
      <dgm:spPr/>
      <dgm:t>
        <a:bodyPr/>
        <a:lstStyle/>
        <a:p>
          <a:endParaRPr lang="en-GB"/>
        </a:p>
      </dgm:t>
    </dgm:pt>
    <dgm:pt modelId="{8326667D-06AA-3844-9797-5DA169749484}" type="sibTrans" cxnId="{09B2A2F0-42E9-B84A-A479-79BDFFD08DD4}">
      <dgm:prSet/>
      <dgm:spPr/>
      <dgm:t>
        <a:bodyPr/>
        <a:lstStyle/>
        <a:p>
          <a:endParaRPr lang="en-GB"/>
        </a:p>
      </dgm:t>
    </dgm:pt>
    <dgm:pt modelId="{AFB1F4BD-106A-6A4F-8424-AB0D54737260}">
      <dgm:prSet phldrT="[Text]" custT="1"/>
      <dgm:spPr/>
      <dgm:t>
        <a:bodyPr/>
        <a:lstStyle/>
        <a:p>
          <a:r>
            <a:rPr lang="en-GB" sz="1800" dirty="0"/>
            <a:t>November 2025 31/10-05/12 (Tentative)</a:t>
          </a:r>
        </a:p>
      </dgm:t>
    </dgm:pt>
    <dgm:pt modelId="{4F577703-114B-FB4D-9086-19C68CE9B090}" type="parTrans" cxnId="{231C6F20-40F3-4041-8F32-4527DAF15B9C}">
      <dgm:prSet/>
      <dgm:spPr/>
      <dgm:t>
        <a:bodyPr/>
        <a:lstStyle/>
        <a:p>
          <a:endParaRPr lang="en-GB"/>
        </a:p>
      </dgm:t>
    </dgm:pt>
    <dgm:pt modelId="{D1B5C03E-5308-6E4E-8A6F-0653401D9AB3}" type="sibTrans" cxnId="{231C6F20-40F3-4041-8F32-4527DAF15B9C}">
      <dgm:prSet/>
      <dgm:spPr/>
      <dgm:t>
        <a:bodyPr/>
        <a:lstStyle/>
        <a:p>
          <a:endParaRPr lang="en-GB"/>
        </a:p>
      </dgm:t>
    </dgm:pt>
    <dgm:pt modelId="{7C76D287-F2C0-9F4E-9337-5BB6FB26D20A}">
      <dgm:prSet phldrT="[Text]"/>
      <dgm:spPr/>
      <dgm:t>
        <a:bodyPr/>
        <a:lstStyle/>
        <a:p>
          <a:r>
            <a:rPr lang="en-GB"/>
            <a:t>Proposal assessment </a:t>
          </a:r>
          <a:r>
            <a:rPr lang="en-GB" dirty="0"/>
            <a:t>in IMS</a:t>
          </a:r>
        </a:p>
      </dgm:t>
    </dgm:pt>
    <dgm:pt modelId="{432020C4-D0E0-4948-942B-03EF83D14AAB}" type="parTrans" cxnId="{D89CFC61-2050-7244-B4CC-B3CCFA7EA9D2}">
      <dgm:prSet/>
      <dgm:spPr/>
      <dgm:t>
        <a:bodyPr/>
        <a:lstStyle/>
        <a:p>
          <a:endParaRPr lang="en-GB"/>
        </a:p>
      </dgm:t>
    </dgm:pt>
    <dgm:pt modelId="{95C1DCE9-C5D6-FB43-AAD0-4993F88167C6}" type="sibTrans" cxnId="{D89CFC61-2050-7244-B4CC-B3CCFA7EA9D2}">
      <dgm:prSet/>
      <dgm:spPr/>
      <dgm:t>
        <a:bodyPr/>
        <a:lstStyle/>
        <a:p>
          <a:endParaRPr lang="en-GB"/>
        </a:p>
      </dgm:t>
    </dgm:pt>
    <dgm:pt modelId="{3BE199BF-3893-0241-AB13-5B9CBC9787D1}">
      <dgm:prSet phldrT="[Text]" custT="1"/>
      <dgm:spPr/>
      <dgm:t>
        <a:bodyPr/>
        <a:lstStyle/>
        <a:p>
          <a:r>
            <a:rPr lang="en-GB" sz="1800" dirty="0"/>
            <a:t>Resources loaded by December 2025</a:t>
          </a:r>
        </a:p>
      </dgm:t>
    </dgm:pt>
    <dgm:pt modelId="{863DB4AA-387C-C84B-A3BA-4A1350C8B575}" type="parTrans" cxnId="{42F62E90-C497-9040-AA4B-8598EF61E78B}">
      <dgm:prSet/>
      <dgm:spPr/>
      <dgm:t>
        <a:bodyPr/>
        <a:lstStyle/>
        <a:p>
          <a:endParaRPr lang="en-GB"/>
        </a:p>
      </dgm:t>
    </dgm:pt>
    <dgm:pt modelId="{9AEC7E41-4ED7-F149-B202-9F4057254F87}" type="sibTrans" cxnId="{42F62E90-C497-9040-AA4B-8598EF61E78B}">
      <dgm:prSet/>
      <dgm:spPr/>
      <dgm:t>
        <a:bodyPr/>
        <a:lstStyle/>
        <a:p>
          <a:endParaRPr lang="en-GB"/>
        </a:p>
      </dgm:t>
    </dgm:pt>
    <dgm:pt modelId="{E964D02A-3600-504F-9EE1-421FE0BEE4CD}">
      <dgm:prSet phldrT="[Text]"/>
      <dgm:spPr/>
      <dgm:t>
        <a:bodyPr/>
        <a:lstStyle/>
        <a:p>
          <a:r>
            <a:rPr lang="en-GB" dirty="0"/>
            <a:t>Review meeting</a:t>
          </a:r>
        </a:p>
      </dgm:t>
    </dgm:pt>
    <dgm:pt modelId="{B549B6AC-823D-FD46-B9A9-493CD1C7955C}" type="parTrans" cxnId="{13558812-E073-D542-AF07-A620B1446E72}">
      <dgm:prSet/>
      <dgm:spPr/>
      <dgm:t>
        <a:bodyPr/>
        <a:lstStyle/>
        <a:p>
          <a:endParaRPr lang="en-GB"/>
        </a:p>
      </dgm:t>
    </dgm:pt>
    <dgm:pt modelId="{A11D7342-5FFD-4F46-AE56-A8161898EBA7}" type="sibTrans" cxnId="{13558812-E073-D542-AF07-A620B1446E72}">
      <dgm:prSet/>
      <dgm:spPr/>
      <dgm:t>
        <a:bodyPr/>
        <a:lstStyle/>
        <a:p>
          <a:endParaRPr lang="en-GB"/>
        </a:p>
      </dgm:t>
    </dgm:pt>
    <dgm:pt modelId="{32C6747A-E226-264D-A0D2-B79E886DFAEC}">
      <dgm:prSet phldrT="[Text]" custT="1"/>
      <dgm:spPr/>
      <dgm:t>
        <a:bodyPr/>
        <a:lstStyle/>
        <a:p>
          <a:pPr>
            <a:buFont typeface="Wingdings" panose="05000000000000000000" pitchFamily="2" charset="2"/>
            <a:buChar char="ü"/>
          </a:pPr>
          <a:r>
            <a:rPr lang="en-GB" sz="1800" dirty="0">
              <a:solidFill>
                <a:srgbClr val="00B050"/>
              </a:solidFill>
            </a:rPr>
            <a:t>September 2025 (RT01-RT11)</a:t>
          </a:r>
        </a:p>
      </dgm:t>
    </dgm:pt>
    <dgm:pt modelId="{375EACE1-943B-D74C-A696-D3CE7AC4C8D8}" type="parTrans" cxnId="{CD563C94-0CB5-4248-B32C-9F6A7A721515}">
      <dgm:prSet/>
      <dgm:spPr/>
      <dgm:t>
        <a:bodyPr/>
        <a:lstStyle/>
        <a:p>
          <a:endParaRPr lang="en-GB"/>
        </a:p>
      </dgm:t>
    </dgm:pt>
    <dgm:pt modelId="{A6BB48BE-1C8D-B844-B5C7-5574052C3823}" type="sibTrans" cxnId="{CD563C94-0CB5-4248-B32C-9F6A7A721515}">
      <dgm:prSet/>
      <dgm:spPr/>
      <dgm:t>
        <a:bodyPr/>
        <a:lstStyle/>
        <a:p>
          <a:endParaRPr lang="en-GB"/>
        </a:p>
      </dgm:t>
    </dgm:pt>
    <dgm:pt modelId="{7D9580FD-5C1D-7E47-BA44-CB82ED8A0740}">
      <dgm:prSet phldrT="[Text]"/>
      <dgm:spPr/>
      <dgm:t>
        <a:bodyPr/>
        <a:lstStyle/>
        <a:p>
          <a:r>
            <a:rPr lang="en-GB" dirty="0"/>
            <a:t>GPM</a:t>
          </a:r>
        </a:p>
      </dgm:t>
    </dgm:pt>
    <dgm:pt modelId="{A5295FE3-B070-8E4C-92BE-691DA6C5A88C}" type="parTrans" cxnId="{5CA870E4-F635-CC4D-A956-83F37604C724}">
      <dgm:prSet/>
      <dgm:spPr/>
      <dgm:t>
        <a:bodyPr/>
        <a:lstStyle/>
        <a:p>
          <a:endParaRPr lang="en-GB"/>
        </a:p>
      </dgm:t>
    </dgm:pt>
    <dgm:pt modelId="{548C4428-D3E7-684F-8FCE-0E377B64F120}" type="sibTrans" cxnId="{5CA870E4-F635-CC4D-A956-83F37604C724}">
      <dgm:prSet/>
      <dgm:spPr/>
      <dgm:t>
        <a:bodyPr/>
        <a:lstStyle/>
        <a:p>
          <a:endParaRPr lang="en-GB"/>
        </a:p>
      </dgm:t>
    </dgm:pt>
    <dgm:pt modelId="{7430590C-F619-8043-8666-7E5F6A7EF295}">
      <dgm:prSet phldrT="[Text]" custT="1"/>
      <dgm:spPr/>
      <dgm:t>
        <a:bodyPr/>
        <a:lstStyle/>
        <a:p>
          <a:r>
            <a:rPr lang="en-GB" sz="1800" dirty="0"/>
            <a:t>4-6/11/2025 in Lausanne Hybrid meeting</a:t>
          </a:r>
        </a:p>
      </dgm:t>
    </dgm:pt>
    <dgm:pt modelId="{63ADA3A1-388C-4249-B9C5-07978661BBF5}" type="parTrans" cxnId="{F048A2EF-AB25-1347-960B-C81F32567C3A}">
      <dgm:prSet/>
      <dgm:spPr/>
      <dgm:t>
        <a:bodyPr/>
        <a:lstStyle/>
        <a:p>
          <a:endParaRPr lang="en-GB"/>
        </a:p>
      </dgm:t>
    </dgm:pt>
    <dgm:pt modelId="{D33FE407-7F97-A74D-9DCA-64E045717B03}" type="sibTrans" cxnId="{F048A2EF-AB25-1347-960B-C81F32567C3A}">
      <dgm:prSet/>
      <dgm:spPr/>
      <dgm:t>
        <a:bodyPr/>
        <a:lstStyle/>
        <a:p>
          <a:endParaRPr lang="en-GB"/>
        </a:p>
      </dgm:t>
    </dgm:pt>
    <dgm:pt modelId="{671331E0-DC00-408B-98D3-838C78A69469}">
      <dgm:prSet phldrT="[Text]" custT="1"/>
      <dgm:spPr/>
      <dgm:t>
        <a:bodyPr/>
        <a:lstStyle/>
        <a:p>
          <a:pPr>
            <a:buFont typeface="Wingdings" panose="05000000000000000000" pitchFamily="2" charset="2"/>
            <a:buChar char="ü"/>
          </a:pPr>
          <a:r>
            <a:rPr lang="en-GB" sz="1800" dirty="0">
              <a:solidFill>
                <a:srgbClr val="00B050"/>
              </a:solidFill>
            </a:rPr>
            <a:t>October 2025 (JT-60SA)</a:t>
          </a:r>
        </a:p>
      </dgm:t>
    </dgm:pt>
    <dgm:pt modelId="{6E15C006-24AC-435E-83FA-BB6C6D895262}" type="parTrans" cxnId="{B8BC65AB-ADAC-4EB6-9537-B06557BACB9A}">
      <dgm:prSet/>
      <dgm:spPr/>
      <dgm:t>
        <a:bodyPr/>
        <a:lstStyle/>
        <a:p>
          <a:endParaRPr lang="fr-FR"/>
        </a:p>
      </dgm:t>
    </dgm:pt>
    <dgm:pt modelId="{F07CB4BA-521E-48CF-9458-7E373806A6FA}" type="sibTrans" cxnId="{B8BC65AB-ADAC-4EB6-9537-B06557BACB9A}">
      <dgm:prSet/>
      <dgm:spPr/>
      <dgm:t>
        <a:bodyPr/>
        <a:lstStyle/>
        <a:p>
          <a:endParaRPr lang="fr-FR"/>
        </a:p>
      </dgm:t>
    </dgm:pt>
    <dgm:pt modelId="{64A80F8C-7311-2F4C-9C1F-214970C3D1B3}" type="pres">
      <dgm:prSet presAssocID="{E37DFE63-14CA-3B49-A2C3-D1232802A008}" presName="rootnode" presStyleCnt="0">
        <dgm:presLayoutVars>
          <dgm:chMax/>
          <dgm:chPref/>
          <dgm:dir/>
          <dgm:animLvl val="lvl"/>
        </dgm:presLayoutVars>
      </dgm:prSet>
      <dgm:spPr/>
    </dgm:pt>
    <dgm:pt modelId="{AEC7F632-4FB3-FF41-AA4D-11E344425B62}" type="pres">
      <dgm:prSet presAssocID="{90F67A07-6778-844C-9922-E2EFF3A07EDF}" presName="composite" presStyleCnt="0"/>
      <dgm:spPr/>
    </dgm:pt>
    <dgm:pt modelId="{322BA72F-4C90-F848-87CE-8631D019B39F}" type="pres">
      <dgm:prSet presAssocID="{90F67A07-6778-844C-9922-E2EFF3A07EDF}" presName="bentUpArrow1" presStyleLbl="alignImgPlace1" presStyleIdx="0" presStyleCnt="4"/>
      <dgm:spPr/>
    </dgm:pt>
    <dgm:pt modelId="{E203C7FD-FE2A-4243-9947-E9F80E80366C}" type="pres">
      <dgm:prSet presAssocID="{90F67A07-6778-844C-9922-E2EFF3A07EDF}" presName="ParentText" presStyleLbl="node1" presStyleIdx="0" presStyleCnt="5" custLinFactNeighborY="3140">
        <dgm:presLayoutVars>
          <dgm:chMax val="1"/>
          <dgm:chPref val="1"/>
          <dgm:bulletEnabled val="1"/>
        </dgm:presLayoutVars>
      </dgm:prSet>
      <dgm:spPr/>
    </dgm:pt>
    <dgm:pt modelId="{9D9149BA-5D65-054B-AF9A-EADE47C9735C}" type="pres">
      <dgm:prSet presAssocID="{90F67A07-6778-844C-9922-E2EFF3A07EDF}" presName="ChildText" presStyleLbl="revTx" presStyleIdx="0" presStyleCnt="5" custScaleX="290461" custLinFactX="3881" custLinFactNeighborX="100000" custLinFactNeighborY="-4004">
        <dgm:presLayoutVars>
          <dgm:chMax val="0"/>
          <dgm:chPref val="0"/>
          <dgm:bulletEnabled val="1"/>
        </dgm:presLayoutVars>
      </dgm:prSet>
      <dgm:spPr/>
    </dgm:pt>
    <dgm:pt modelId="{C24F82E1-16A5-8945-B0E8-7D63CEA8D863}" type="pres">
      <dgm:prSet presAssocID="{5F7B66CE-4B63-6640-86FD-3BD3B523309B}" presName="sibTrans" presStyleCnt="0"/>
      <dgm:spPr/>
    </dgm:pt>
    <dgm:pt modelId="{38FB9E34-86FB-E445-A894-E54C82D2AD76}" type="pres">
      <dgm:prSet presAssocID="{E964D02A-3600-504F-9EE1-421FE0BEE4CD}" presName="composite" presStyleCnt="0"/>
      <dgm:spPr/>
    </dgm:pt>
    <dgm:pt modelId="{3CBD735E-AF60-CA4F-A82F-E0BC6D0EE690}" type="pres">
      <dgm:prSet presAssocID="{E964D02A-3600-504F-9EE1-421FE0BEE4CD}" presName="bentUpArrow1" presStyleLbl="alignImgPlace1" presStyleIdx="1" presStyleCnt="4" custLinFactX="-49630" custLinFactNeighborX="-100000" custLinFactNeighborY="23507"/>
      <dgm:spPr/>
    </dgm:pt>
    <dgm:pt modelId="{629B24EF-D887-884D-A840-AEAC6C272AB1}" type="pres">
      <dgm:prSet presAssocID="{E964D02A-3600-504F-9EE1-421FE0BEE4CD}" presName="ParentText" presStyleLbl="node1" presStyleIdx="1" presStyleCnt="5" custLinFactX="-41216" custLinFactNeighborX="-100000" custLinFactNeighborY="8631">
        <dgm:presLayoutVars>
          <dgm:chMax val="1"/>
          <dgm:chPref val="1"/>
          <dgm:bulletEnabled val="1"/>
        </dgm:presLayoutVars>
      </dgm:prSet>
      <dgm:spPr/>
    </dgm:pt>
    <dgm:pt modelId="{18114D4D-6229-5346-BE5A-7E1B64A22D3D}" type="pres">
      <dgm:prSet presAssocID="{E964D02A-3600-504F-9EE1-421FE0BEE4CD}" presName="ChildText" presStyleLbl="revTx" presStyleIdx="1" presStyleCnt="5" custScaleX="660581" custLinFactX="1205" custLinFactNeighborX="100000" custLinFactNeighborY="2669">
        <dgm:presLayoutVars>
          <dgm:chMax val="0"/>
          <dgm:chPref val="0"/>
          <dgm:bulletEnabled val="1"/>
        </dgm:presLayoutVars>
      </dgm:prSet>
      <dgm:spPr/>
    </dgm:pt>
    <dgm:pt modelId="{DC88F310-DA0A-8548-AD7C-F506AD9AA045}" type="pres">
      <dgm:prSet presAssocID="{A11D7342-5FFD-4F46-AE56-A8161898EBA7}" presName="sibTrans" presStyleCnt="0"/>
      <dgm:spPr/>
    </dgm:pt>
    <dgm:pt modelId="{F89FD609-67F4-8548-8C99-314001894031}" type="pres">
      <dgm:prSet presAssocID="{9C78866A-6D70-7D42-B318-7FE82095E798}" presName="composite" presStyleCnt="0"/>
      <dgm:spPr/>
    </dgm:pt>
    <dgm:pt modelId="{34111F70-E2D7-7E40-8BB1-DF5130D21D64}" type="pres">
      <dgm:prSet presAssocID="{9C78866A-6D70-7D42-B318-7FE82095E798}" presName="bentUpArrow1" presStyleLbl="alignImgPlace1" presStyleIdx="2" presStyleCnt="4"/>
      <dgm:spPr/>
    </dgm:pt>
    <dgm:pt modelId="{7B3D6EE0-1746-9B48-AA46-8A231C0EC5E8}" type="pres">
      <dgm:prSet presAssocID="{9C78866A-6D70-7D42-B318-7FE82095E798}" presName="ParentText" presStyleLbl="node1" presStyleIdx="2" presStyleCnt="5" custLinFactNeighborX="-26431" custLinFactNeighborY="0">
        <dgm:presLayoutVars>
          <dgm:chMax val="1"/>
          <dgm:chPref val="1"/>
          <dgm:bulletEnabled val="1"/>
        </dgm:presLayoutVars>
      </dgm:prSet>
      <dgm:spPr/>
    </dgm:pt>
    <dgm:pt modelId="{04CF713C-4D53-0F4A-B5E3-E242E97F7CD6}" type="pres">
      <dgm:prSet presAssocID="{9C78866A-6D70-7D42-B318-7FE82095E798}" presName="ChildText" presStyleLbl="revTx" presStyleIdx="2" presStyleCnt="5" custScaleX="219521" custLinFactNeighborX="48801" custLinFactNeighborY="63">
        <dgm:presLayoutVars>
          <dgm:chMax val="0"/>
          <dgm:chPref val="0"/>
          <dgm:bulletEnabled val="1"/>
        </dgm:presLayoutVars>
      </dgm:prSet>
      <dgm:spPr/>
    </dgm:pt>
    <dgm:pt modelId="{401026E7-AE1E-0244-80E1-7A65BEEF305C}" type="pres">
      <dgm:prSet presAssocID="{8326667D-06AA-3844-9797-5DA169749484}" presName="sibTrans" presStyleCnt="0"/>
      <dgm:spPr/>
    </dgm:pt>
    <dgm:pt modelId="{7294C739-F0DB-8149-A3B4-02E9F5FC74F3}" type="pres">
      <dgm:prSet presAssocID="{7D9580FD-5C1D-7E47-BA44-CB82ED8A0740}" presName="composite" presStyleCnt="0"/>
      <dgm:spPr/>
    </dgm:pt>
    <dgm:pt modelId="{3046BEC2-4149-EC42-8A93-AEBFD6BFBEEE}" type="pres">
      <dgm:prSet presAssocID="{7D9580FD-5C1D-7E47-BA44-CB82ED8A0740}" presName="bentUpArrow1" presStyleLbl="alignImgPlace1" presStyleIdx="3" presStyleCnt="4" custLinFactNeighborX="-7806" custLinFactNeighborY="5085"/>
      <dgm:spPr/>
    </dgm:pt>
    <dgm:pt modelId="{8AFD83BC-CF80-284B-968E-AF9C4AB17E04}" type="pres">
      <dgm:prSet presAssocID="{7D9580FD-5C1D-7E47-BA44-CB82ED8A0740}" presName="ParentText" presStyleLbl="node1" presStyleIdx="3" presStyleCnt="5" custLinFactNeighborX="-30207" custLinFactNeighborY="-1079">
        <dgm:presLayoutVars>
          <dgm:chMax val="1"/>
          <dgm:chPref val="1"/>
          <dgm:bulletEnabled val="1"/>
        </dgm:presLayoutVars>
      </dgm:prSet>
      <dgm:spPr/>
    </dgm:pt>
    <dgm:pt modelId="{175CA0CB-2854-0245-8D13-C4845BD2C701}" type="pres">
      <dgm:prSet presAssocID="{7D9580FD-5C1D-7E47-BA44-CB82ED8A0740}" presName="ChildText" presStyleLbl="revTx" presStyleIdx="3" presStyleCnt="5" custScaleX="410122" custLinFactX="42248" custLinFactNeighborX="100000" custLinFactNeighborY="-1335">
        <dgm:presLayoutVars>
          <dgm:chMax val="0"/>
          <dgm:chPref val="0"/>
          <dgm:bulletEnabled val="1"/>
        </dgm:presLayoutVars>
      </dgm:prSet>
      <dgm:spPr/>
    </dgm:pt>
    <dgm:pt modelId="{DD9617D4-3763-4849-B24D-AA8A1A20A7D9}" type="pres">
      <dgm:prSet presAssocID="{548C4428-D3E7-684F-8FCE-0E377B64F120}" presName="sibTrans" presStyleCnt="0"/>
      <dgm:spPr/>
    </dgm:pt>
    <dgm:pt modelId="{0EA2EC14-9280-1D45-9523-CE2D21234400}" type="pres">
      <dgm:prSet presAssocID="{7C76D287-F2C0-9F4E-9337-5BB6FB26D20A}" presName="composite" presStyleCnt="0"/>
      <dgm:spPr/>
    </dgm:pt>
    <dgm:pt modelId="{0A69BBA7-68C1-D148-9F0F-8C3E3FCCAC1F}" type="pres">
      <dgm:prSet presAssocID="{7C76D287-F2C0-9F4E-9337-5BB6FB26D20A}" presName="ParentText" presStyleLbl="node1" presStyleIdx="4" presStyleCnt="5" custLinFactNeighborX="-31717" custLinFactNeighborY="1079">
        <dgm:presLayoutVars>
          <dgm:chMax val="1"/>
          <dgm:chPref val="1"/>
          <dgm:bulletEnabled val="1"/>
        </dgm:presLayoutVars>
      </dgm:prSet>
      <dgm:spPr/>
    </dgm:pt>
    <dgm:pt modelId="{8B2B41C5-235F-3F45-8B4C-9694AF13DA37}" type="pres">
      <dgm:prSet presAssocID="{7C76D287-F2C0-9F4E-9337-5BB6FB26D20A}" presName="FinalChildText" presStyleLbl="revTx" presStyleIdx="4" presStyleCnt="5" custScaleX="321165" custLinFactX="15513" custLinFactNeighborX="100000" custLinFactNeighborY="-2670">
        <dgm:presLayoutVars>
          <dgm:chMax val="0"/>
          <dgm:chPref val="0"/>
          <dgm:bulletEnabled val="1"/>
        </dgm:presLayoutVars>
      </dgm:prSet>
      <dgm:spPr/>
    </dgm:pt>
  </dgm:ptLst>
  <dgm:cxnLst>
    <dgm:cxn modelId="{13558812-E073-D542-AF07-A620B1446E72}" srcId="{E37DFE63-14CA-3B49-A2C3-D1232802A008}" destId="{E964D02A-3600-504F-9EE1-421FE0BEE4CD}" srcOrd="1" destOrd="0" parTransId="{B549B6AC-823D-FD46-B9A9-493CD1C7955C}" sibTransId="{A11D7342-5FFD-4F46-AE56-A8161898EBA7}"/>
    <dgm:cxn modelId="{231C6F20-40F3-4041-8F32-4527DAF15B9C}" srcId="{9C78866A-6D70-7D42-B318-7FE82095E798}" destId="{AFB1F4BD-106A-6A4F-8424-AB0D54737260}" srcOrd="0" destOrd="0" parTransId="{4F577703-114B-FB4D-9086-19C68CE9B090}" sibTransId="{D1B5C03E-5308-6E4E-8A6F-0653401D9AB3}"/>
    <dgm:cxn modelId="{D89CFC61-2050-7244-B4CC-B3CCFA7EA9D2}" srcId="{E37DFE63-14CA-3B49-A2C3-D1232802A008}" destId="{7C76D287-F2C0-9F4E-9337-5BB6FB26D20A}" srcOrd="4" destOrd="0" parTransId="{432020C4-D0E0-4948-942B-03EF83D14AAB}" sibTransId="{95C1DCE9-C5D6-FB43-AAD0-4993F88167C6}"/>
    <dgm:cxn modelId="{7E823A64-46DF-A849-AEF9-C92C10C56F3E}" type="presOf" srcId="{71408D48-B11C-F84C-A088-836CE0D094F1}" destId="{9D9149BA-5D65-054B-AF9A-EADE47C9735C}" srcOrd="0" destOrd="0" presId="urn:microsoft.com/office/officeart/2005/8/layout/StepDownProcess"/>
    <dgm:cxn modelId="{F02E4F66-6E35-4C4A-A2E2-4741E144161E}" srcId="{E37DFE63-14CA-3B49-A2C3-D1232802A008}" destId="{90F67A07-6778-844C-9922-E2EFF3A07EDF}" srcOrd="0" destOrd="0" parTransId="{73DE110A-F48C-6D4D-B10B-FADA55D53E43}" sibTransId="{5F7B66CE-4B63-6640-86FD-3BD3B523309B}"/>
    <dgm:cxn modelId="{FE963148-7B18-154A-B709-1A1736FDC9C0}" type="presOf" srcId="{90F67A07-6778-844C-9922-E2EFF3A07EDF}" destId="{E203C7FD-FE2A-4243-9947-E9F80E80366C}" srcOrd="0" destOrd="0" presId="urn:microsoft.com/office/officeart/2005/8/layout/StepDownProcess"/>
    <dgm:cxn modelId="{10047A54-CDF4-044D-BFD8-E0632599F8DB}" type="presOf" srcId="{7430590C-F619-8043-8666-7E5F6A7EF295}" destId="{175CA0CB-2854-0245-8D13-C4845BD2C701}" srcOrd="0" destOrd="0" presId="urn:microsoft.com/office/officeart/2005/8/layout/StepDownProcess"/>
    <dgm:cxn modelId="{E20C6C57-1642-9941-9614-D2518E89BF24}" type="presOf" srcId="{7C76D287-F2C0-9F4E-9337-5BB6FB26D20A}" destId="{0A69BBA7-68C1-D148-9F0F-8C3E3FCCAC1F}" srcOrd="0" destOrd="0" presId="urn:microsoft.com/office/officeart/2005/8/layout/StepDownProcess"/>
    <dgm:cxn modelId="{8C966687-43E8-E941-864F-A189C6A70C69}" type="presOf" srcId="{9C78866A-6D70-7D42-B318-7FE82095E798}" destId="{7B3D6EE0-1746-9B48-AA46-8A231C0EC5E8}" srcOrd="0" destOrd="0" presId="urn:microsoft.com/office/officeart/2005/8/layout/StepDownProcess"/>
    <dgm:cxn modelId="{B3525C8A-4FFE-40CE-8EDE-3B34D46061D2}" type="presOf" srcId="{671331E0-DC00-408B-98D3-838C78A69469}" destId="{18114D4D-6229-5346-BE5A-7E1B64A22D3D}" srcOrd="0" destOrd="1" presId="urn:microsoft.com/office/officeart/2005/8/layout/StepDownProcess"/>
    <dgm:cxn modelId="{42F62E90-C497-9040-AA4B-8598EF61E78B}" srcId="{7C76D287-F2C0-9F4E-9337-5BB6FB26D20A}" destId="{3BE199BF-3893-0241-AB13-5B9CBC9787D1}" srcOrd="0" destOrd="0" parTransId="{863DB4AA-387C-C84B-A3BA-4A1350C8B575}" sibTransId="{9AEC7E41-4ED7-F149-B202-9F4057254F87}"/>
    <dgm:cxn modelId="{CD563C94-0CB5-4248-B32C-9F6A7A721515}" srcId="{E964D02A-3600-504F-9EE1-421FE0BEE4CD}" destId="{32C6747A-E226-264D-A0D2-B79E886DFAEC}" srcOrd="0" destOrd="0" parTransId="{375EACE1-943B-D74C-A696-D3CE7AC4C8D8}" sibTransId="{A6BB48BE-1C8D-B844-B5C7-5574052C3823}"/>
    <dgm:cxn modelId="{FC0F1497-F0DD-0E4D-B593-EFBF1D2F8D5B}" type="presOf" srcId="{7D9580FD-5C1D-7E47-BA44-CB82ED8A0740}" destId="{8AFD83BC-CF80-284B-968E-AF9C4AB17E04}" srcOrd="0" destOrd="0" presId="urn:microsoft.com/office/officeart/2005/8/layout/StepDownProcess"/>
    <dgm:cxn modelId="{8FE3DDA5-A369-A140-A5F6-F3D003DACBCC}" type="presOf" srcId="{E37DFE63-14CA-3B49-A2C3-D1232802A008}" destId="{64A80F8C-7311-2F4C-9C1F-214970C3D1B3}" srcOrd="0" destOrd="0" presId="urn:microsoft.com/office/officeart/2005/8/layout/StepDownProcess"/>
    <dgm:cxn modelId="{B8BC65AB-ADAC-4EB6-9537-B06557BACB9A}" srcId="{E964D02A-3600-504F-9EE1-421FE0BEE4CD}" destId="{671331E0-DC00-408B-98D3-838C78A69469}" srcOrd="1" destOrd="0" parTransId="{6E15C006-24AC-435E-83FA-BB6C6D895262}" sibTransId="{F07CB4BA-521E-48CF-9458-7E373806A6FA}"/>
    <dgm:cxn modelId="{FE3A21BA-19E4-E641-A4D5-D036DA1BAF60}" type="presOf" srcId="{3BE199BF-3893-0241-AB13-5B9CBC9787D1}" destId="{8B2B41C5-235F-3F45-8B4C-9694AF13DA37}" srcOrd="0" destOrd="0" presId="urn:microsoft.com/office/officeart/2005/8/layout/StepDownProcess"/>
    <dgm:cxn modelId="{ECAF9ECE-2405-9B40-9845-C2D626AF89D7}" srcId="{90F67A07-6778-844C-9922-E2EFF3A07EDF}" destId="{71408D48-B11C-F84C-A088-836CE0D094F1}" srcOrd="0" destOrd="0" parTransId="{7CC26905-C171-2B44-B511-C80DA5595E6F}" sibTransId="{A770B2C3-D973-8546-AF19-85D770E355DF}"/>
    <dgm:cxn modelId="{4E3996D8-884A-BC45-93F2-8AE52F2C11A4}" type="presOf" srcId="{32C6747A-E226-264D-A0D2-B79E886DFAEC}" destId="{18114D4D-6229-5346-BE5A-7E1B64A22D3D}" srcOrd="0" destOrd="0" presId="urn:microsoft.com/office/officeart/2005/8/layout/StepDownProcess"/>
    <dgm:cxn modelId="{5CA870E4-F635-CC4D-A956-83F37604C724}" srcId="{E37DFE63-14CA-3B49-A2C3-D1232802A008}" destId="{7D9580FD-5C1D-7E47-BA44-CB82ED8A0740}" srcOrd="3" destOrd="0" parTransId="{A5295FE3-B070-8E4C-92BE-691DA6C5A88C}" sibTransId="{548C4428-D3E7-684F-8FCE-0E377B64F120}"/>
    <dgm:cxn modelId="{99020AE6-3DD4-AE49-9278-F92DAF30585C}" type="presOf" srcId="{E964D02A-3600-504F-9EE1-421FE0BEE4CD}" destId="{629B24EF-D887-884D-A840-AEAC6C272AB1}" srcOrd="0" destOrd="0" presId="urn:microsoft.com/office/officeart/2005/8/layout/StepDownProcess"/>
    <dgm:cxn modelId="{F048A2EF-AB25-1347-960B-C81F32567C3A}" srcId="{7D9580FD-5C1D-7E47-BA44-CB82ED8A0740}" destId="{7430590C-F619-8043-8666-7E5F6A7EF295}" srcOrd="0" destOrd="0" parTransId="{63ADA3A1-388C-4249-B9C5-07978661BBF5}" sibTransId="{D33FE407-7F97-A74D-9DCA-64E045717B03}"/>
    <dgm:cxn modelId="{09B2A2F0-42E9-B84A-A479-79BDFFD08DD4}" srcId="{E37DFE63-14CA-3B49-A2C3-D1232802A008}" destId="{9C78866A-6D70-7D42-B318-7FE82095E798}" srcOrd="2" destOrd="0" parTransId="{A882514C-6611-BF43-BA4F-D04860DA13E0}" sibTransId="{8326667D-06AA-3844-9797-5DA169749484}"/>
    <dgm:cxn modelId="{82FD2FFB-C732-1547-8091-C9B275BAB1E5}" type="presOf" srcId="{AFB1F4BD-106A-6A4F-8424-AB0D54737260}" destId="{04CF713C-4D53-0F4A-B5E3-E242E97F7CD6}" srcOrd="0" destOrd="0" presId="urn:microsoft.com/office/officeart/2005/8/layout/StepDownProcess"/>
    <dgm:cxn modelId="{7A6BF136-2411-5843-B19B-906916132255}" type="presParOf" srcId="{64A80F8C-7311-2F4C-9C1F-214970C3D1B3}" destId="{AEC7F632-4FB3-FF41-AA4D-11E344425B62}" srcOrd="0" destOrd="0" presId="urn:microsoft.com/office/officeart/2005/8/layout/StepDownProcess"/>
    <dgm:cxn modelId="{AAE6445A-A0DC-1243-B4FC-9793B2640BA2}" type="presParOf" srcId="{AEC7F632-4FB3-FF41-AA4D-11E344425B62}" destId="{322BA72F-4C90-F848-87CE-8631D019B39F}" srcOrd="0" destOrd="0" presId="urn:microsoft.com/office/officeart/2005/8/layout/StepDownProcess"/>
    <dgm:cxn modelId="{4BAA7F55-7561-0743-AB7E-95EA910ED696}" type="presParOf" srcId="{AEC7F632-4FB3-FF41-AA4D-11E344425B62}" destId="{E203C7FD-FE2A-4243-9947-E9F80E80366C}" srcOrd="1" destOrd="0" presId="urn:microsoft.com/office/officeart/2005/8/layout/StepDownProcess"/>
    <dgm:cxn modelId="{1AF0BB2D-1202-F24C-92AA-0B32B7A3B9FA}" type="presParOf" srcId="{AEC7F632-4FB3-FF41-AA4D-11E344425B62}" destId="{9D9149BA-5D65-054B-AF9A-EADE47C9735C}" srcOrd="2" destOrd="0" presId="urn:microsoft.com/office/officeart/2005/8/layout/StepDownProcess"/>
    <dgm:cxn modelId="{572B9465-1F2D-444F-93D9-828F8CCE13E3}" type="presParOf" srcId="{64A80F8C-7311-2F4C-9C1F-214970C3D1B3}" destId="{C24F82E1-16A5-8945-B0E8-7D63CEA8D863}" srcOrd="1" destOrd="0" presId="urn:microsoft.com/office/officeart/2005/8/layout/StepDownProcess"/>
    <dgm:cxn modelId="{40CD693A-6043-8847-9194-BA1C1618AE43}" type="presParOf" srcId="{64A80F8C-7311-2F4C-9C1F-214970C3D1B3}" destId="{38FB9E34-86FB-E445-A894-E54C82D2AD76}" srcOrd="2" destOrd="0" presId="urn:microsoft.com/office/officeart/2005/8/layout/StepDownProcess"/>
    <dgm:cxn modelId="{B4DF8DDD-DA36-4A4C-B06C-954243AE2103}" type="presParOf" srcId="{38FB9E34-86FB-E445-A894-E54C82D2AD76}" destId="{3CBD735E-AF60-CA4F-A82F-E0BC6D0EE690}" srcOrd="0" destOrd="0" presId="urn:microsoft.com/office/officeart/2005/8/layout/StepDownProcess"/>
    <dgm:cxn modelId="{41B1B4D7-6319-0F47-BF54-14126D810599}" type="presParOf" srcId="{38FB9E34-86FB-E445-A894-E54C82D2AD76}" destId="{629B24EF-D887-884D-A840-AEAC6C272AB1}" srcOrd="1" destOrd="0" presId="urn:microsoft.com/office/officeart/2005/8/layout/StepDownProcess"/>
    <dgm:cxn modelId="{1772C71A-8930-5C4E-BC72-76CE9521A6B2}" type="presParOf" srcId="{38FB9E34-86FB-E445-A894-E54C82D2AD76}" destId="{18114D4D-6229-5346-BE5A-7E1B64A22D3D}" srcOrd="2" destOrd="0" presId="urn:microsoft.com/office/officeart/2005/8/layout/StepDownProcess"/>
    <dgm:cxn modelId="{6D836D7E-F34B-C74B-A91A-FA9B26CF7A4E}" type="presParOf" srcId="{64A80F8C-7311-2F4C-9C1F-214970C3D1B3}" destId="{DC88F310-DA0A-8548-AD7C-F506AD9AA045}" srcOrd="3" destOrd="0" presId="urn:microsoft.com/office/officeart/2005/8/layout/StepDownProcess"/>
    <dgm:cxn modelId="{7DFB6CFD-8D6A-0848-8D10-27C5D17E04F1}" type="presParOf" srcId="{64A80F8C-7311-2F4C-9C1F-214970C3D1B3}" destId="{F89FD609-67F4-8548-8C99-314001894031}" srcOrd="4" destOrd="0" presId="urn:microsoft.com/office/officeart/2005/8/layout/StepDownProcess"/>
    <dgm:cxn modelId="{AA310ADA-F9A5-0943-B375-F5096E8E997B}" type="presParOf" srcId="{F89FD609-67F4-8548-8C99-314001894031}" destId="{34111F70-E2D7-7E40-8BB1-DF5130D21D64}" srcOrd="0" destOrd="0" presId="urn:microsoft.com/office/officeart/2005/8/layout/StepDownProcess"/>
    <dgm:cxn modelId="{67CAD1C1-B982-6344-8EBE-76F4DDAF2B43}" type="presParOf" srcId="{F89FD609-67F4-8548-8C99-314001894031}" destId="{7B3D6EE0-1746-9B48-AA46-8A231C0EC5E8}" srcOrd="1" destOrd="0" presId="urn:microsoft.com/office/officeart/2005/8/layout/StepDownProcess"/>
    <dgm:cxn modelId="{6AA362F0-67CE-594D-876D-7510CF627D1D}" type="presParOf" srcId="{F89FD609-67F4-8548-8C99-314001894031}" destId="{04CF713C-4D53-0F4A-B5E3-E242E97F7CD6}" srcOrd="2" destOrd="0" presId="urn:microsoft.com/office/officeart/2005/8/layout/StepDownProcess"/>
    <dgm:cxn modelId="{1BF67FB0-BFBF-694E-B742-9C15D4FF0AB0}" type="presParOf" srcId="{64A80F8C-7311-2F4C-9C1F-214970C3D1B3}" destId="{401026E7-AE1E-0244-80E1-7A65BEEF305C}" srcOrd="5" destOrd="0" presId="urn:microsoft.com/office/officeart/2005/8/layout/StepDownProcess"/>
    <dgm:cxn modelId="{8DB21EAB-21F7-294D-AC9C-F88B74E98A16}" type="presParOf" srcId="{64A80F8C-7311-2F4C-9C1F-214970C3D1B3}" destId="{7294C739-F0DB-8149-A3B4-02E9F5FC74F3}" srcOrd="6" destOrd="0" presId="urn:microsoft.com/office/officeart/2005/8/layout/StepDownProcess"/>
    <dgm:cxn modelId="{66A9BADE-B90D-B946-84E7-980EECA275C6}" type="presParOf" srcId="{7294C739-F0DB-8149-A3B4-02E9F5FC74F3}" destId="{3046BEC2-4149-EC42-8A93-AEBFD6BFBEEE}" srcOrd="0" destOrd="0" presId="urn:microsoft.com/office/officeart/2005/8/layout/StepDownProcess"/>
    <dgm:cxn modelId="{0C1575FD-F2FB-9746-896D-A1DAC6251B2B}" type="presParOf" srcId="{7294C739-F0DB-8149-A3B4-02E9F5FC74F3}" destId="{8AFD83BC-CF80-284B-968E-AF9C4AB17E04}" srcOrd="1" destOrd="0" presId="urn:microsoft.com/office/officeart/2005/8/layout/StepDownProcess"/>
    <dgm:cxn modelId="{2D4B6324-31BF-D34A-8372-05A6D83D98AB}" type="presParOf" srcId="{7294C739-F0DB-8149-A3B4-02E9F5FC74F3}" destId="{175CA0CB-2854-0245-8D13-C4845BD2C701}" srcOrd="2" destOrd="0" presId="urn:microsoft.com/office/officeart/2005/8/layout/StepDownProcess"/>
    <dgm:cxn modelId="{2EB367F9-004A-ED43-BD5B-3D5D6ED0787B}" type="presParOf" srcId="{64A80F8C-7311-2F4C-9C1F-214970C3D1B3}" destId="{DD9617D4-3763-4849-B24D-AA8A1A20A7D9}" srcOrd="7" destOrd="0" presId="urn:microsoft.com/office/officeart/2005/8/layout/StepDownProcess"/>
    <dgm:cxn modelId="{B90E1B35-312B-6E40-82AD-116EC4336BB0}" type="presParOf" srcId="{64A80F8C-7311-2F4C-9C1F-214970C3D1B3}" destId="{0EA2EC14-9280-1D45-9523-CE2D21234400}" srcOrd="8" destOrd="0" presId="urn:microsoft.com/office/officeart/2005/8/layout/StepDownProcess"/>
    <dgm:cxn modelId="{5C77BDD7-46E0-D140-B8D7-7BF30D7EDF93}" type="presParOf" srcId="{0EA2EC14-9280-1D45-9523-CE2D21234400}" destId="{0A69BBA7-68C1-D148-9F0F-8C3E3FCCAC1F}" srcOrd="0" destOrd="0" presId="urn:microsoft.com/office/officeart/2005/8/layout/StepDownProcess"/>
    <dgm:cxn modelId="{86047B2C-D952-8F48-967C-253F4A746D55}" type="presParOf" srcId="{0EA2EC14-9280-1D45-9523-CE2D21234400}" destId="{8B2B41C5-235F-3F45-8B4C-9694AF13DA37}"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BA72F-4C90-F848-87CE-8631D019B39F}">
      <dsp:nvSpPr>
        <dsp:cNvPr id="0" name=""/>
        <dsp:cNvSpPr/>
      </dsp:nvSpPr>
      <dsp:spPr>
        <a:xfrm rot="5400000">
          <a:off x="908566" y="912750"/>
          <a:ext cx="794352" cy="904342"/>
        </a:xfrm>
        <a:prstGeom prst="bentUpArrow">
          <a:avLst>
            <a:gd name="adj1" fmla="val 32840"/>
            <a:gd name="adj2" fmla="val 25000"/>
            <a:gd name="adj3" fmla="val 35780"/>
          </a:avLst>
        </a:prstGeom>
        <a:solidFill>
          <a:schemeClr val="accent2">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03C7FD-FE2A-4243-9947-E9F80E80366C}">
      <dsp:nvSpPr>
        <dsp:cNvPr id="0" name=""/>
        <dsp:cNvSpPr/>
      </dsp:nvSpPr>
      <dsp:spPr>
        <a:xfrm>
          <a:off x="698111" y="61584"/>
          <a:ext cx="1337222" cy="936012"/>
        </a:xfrm>
        <a:prstGeom prst="roundRect">
          <a:avLst>
            <a:gd name="adj" fmla="val 166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Call for Proposal 2026-2027</a:t>
          </a:r>
        </a:p>
      </dsp:txBody>
      <dsp:txXfrm>
        <a:off x="743812" y="107285"/>
        <a:ext cx="1245820" cy="844610"/>
      </dsp:txXfrm>
    </dsp:sp>
    <dsp:sp modelId="{9D9149BA-5D65-054B-AF9A-EADE47C9735C}">
      <dsp:nvSpPr>
        <dsp:cNvPr id="0" name=""/>
        <dsp:cNvSpPr/>
      </dsp:nvSpPr>
      <dsp:spPr>
        <a:xfrm>
          <a:off x="2119465" y="91172"/>
          <a:ext cx="2824931" cy="75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Font typeface="Wingdings" panose="05000000000000000000" pitchFamily="2" charset="2"/>
            <a:buChar char="ü"/>
          </a:pPr>
          <a:r>
            <a:rPr lang="en-GB" sz="1800" kern="1200" dirty="0">
              <a:solidFill>
                <a:srgbClr val="00B050"/>
              </a:solidFill>
            </a:rPr>
            <a:t>September 2025 (included call for RTC) </a:t>
          </a:r>
          <a:r>
            <a:rPr lang="en-GB" sz="1800" b="1" kern="1200" dirty="0">
              <a:solidFill>
                <a:srgbClr val="00B050"/>
              </a:solidFill>
            </a:rPr>
            <a:t>Deadline 10</a:t>
          </a:r>
          <a:r>
            <a:rPr lang="en-GB" sz="1800" b="1" kern="1200" baseline="30000" dirty="0">
              <a:solidFill>
                <a:srgbClr val="00B050"/>
              </a:solidFill>
            </a:rPr>
            <a:t>th</a:t>
          </a:r>
          <a:r>
            <a:rPr lang="en-GB" sz="1800" b="1" kern="1200" dirty="0">
              <a:solidFill>
                <a:srgbClr val="00B050"/>
              </a:solidFill>
            </a:rPr>
            <a:t> of October</a:t>
          </a:r>
        </a:p>
      </dsp:txBody>
      <dsp:txXfrm>
        <a:off x="2119465" y="91172"/>
        <a:ext cx="2824931" cy="756526"/>
      </dsp:txXfrm>
    </dsp:sp>
    <dsp:sp modelId="{3CBD735E-AF60-CA4F-A82F-E0BC6D0EE690}">
      <dsp:nvSpPr>
        <dsp:cNvPr id="0" name=""/>
        <dsp:cNvSpPr/>
      </dsp:nvSpPr>
      <dsp:spPr>
        <a:xfrm rot="5400000">
          <a:off x="2497459" y="2150929"/>
          <a:ext cx="794352" cy="904342"/>
        </a:xfrm>
        <a:prstGeom prst="bentUpArrow">
          <a:avLst>
            <a:gd name="adj1" fmla="val 32840"/>
            <a:gd name="adj2" fmla="val 25000"/>
            <a:gd name="adj3" fmla="val 35780"/>
          </a:avLst>
        </a:prstGeom>
        <a:solidFill>
          <a:schemeClr val="accent2">
            <a:tint val="50000"/>
            <a:hueOff val="1685679"/>
            <a:satOff val="-2314"/>
            <a:lumOff val="3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9B24EF-D887-884D-A840-AEAC6C272AB1}">
      <dsp:nvSpPr>
        <dsp:cNvPr id="0" name=""/>
        <dsp:cNvSpPr/>
      </dsp:nvSpPr>
      <dsp:spPr>
        <a:xfrm>
          <a:off x="1751799" y="1164432"/>
          <a:ext cx="1337222" cy="936012"/>
        </a:xfrm>
        <a:prstGeom prst="roundRect">
          <a:avLst>
            <a:gd name="adj" fmla="val 16670"/>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Review meeting</a:t>
          </a:r>
        </a:p>
      </dsp:txBody>
      <dsp:txXfrm>
        <a:off x="1797500" y="1210133"/>
        <a:ext cx="1245820" cy="844610"/>
      </dsp:txXfrm>
    </dsp:sp>
    <dsp:sp modelId="{18114D4D-6229-5346-BE5A-7E1B64A22D3D}">
      <dsp:nvSpPr>
        <dsp:cNvPr id="0" name=""/>
        <dsp:cNvSpPr/>
      </dsp:nvSpPr>
      <dsp:spPr>
        <a:xfrm>
          <a:off x="3235665" y="1193106"/>
          <a:ext cx="6424601" cy="75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Font typeface="Wingdings" panose="05000000000000000000" pitchFamily="2" charset="2"/>
            <a:buChar char="ü"/>
          </a:pPr>
          <a:r>
            <a:rPr lang="en-GB" sz="1800" kern="1200" dirty="0">
              <a:solidFill>
                <a:srgbClr val="00B050"/>
              </a:solidFill>
            </a:rPr>
            <a:t>September 2025 (RT01-RT11)</a:t>
          </a:r>
        </a:p>
        <a:p>
          <a:pPr marL="171450" lvl="1" indent="-171450" algn="l" defTabSz="800100">
            <a:lnSpc>
              <a:spcPct val="90000"/>
            </a:lnSpc>
            <a:spcBef>
              <a:spcPct val="0"/>
            </a:spcBef>
            <a:spcAft>
              <a:spcPct val="15000"/>
            </a:spcAft>
            <a:buFont typeface="Wingdings" panose="05000000000000000000" pitchFamily="2" charset="2"/>
            <a:buChar char="ü"/>
          </a:pPr>
          <a:r>
            <a:rPr lang="en-GB" sz="1800" kern="1200" dirty="0">
              <a:solidFill>
                <a:srgbClr val="00B050"/>
              </a:solidFill>
            </a:rPr>
            <a:t>October 2025 (JT-60SA)</a:t>
          </a:r>
        </a:p>
      </dsp:txBody>
      <dsp:txXfrm>
        <a:off x="3235665" y="1193106"/>
        <a:ext cx="6424601" cy="756526"/>
      </dsp:txXfrm>
    </dsp:sp>
    <dsp:sp modelId="{34111F70-E2D7-7E40-8BB1-DF5130D21D64}">
      <dsp:nvSpPr>
        <dsp:cNvPr id="0" name=""/>
        <dsp:cNvSpPr/>
      </dsp:nvSpPr>
      <dsp:spPr>
        <a:xfrm rot="5400000">
          <a:off x="4015100" y="3015651"/>
          <a:ext cx="794352" cy="904342"/>
        </a:xfrm>
        <a:prstGeom prst="bentUpArrow">
          <a:avLst>
            <a:gd name="adj1" fmla="val 32840"/>
            <a:gd name="adj2" fmla="val 25000"/>
            <a:gd name="adj3" fmla="val 35780"/>
          </a:avLst>
        </a:prstGeom>
        <a:solidFill>
          <a:schemeClr val="accent2">
            <a:tint val="50000"/>
            <a:hueOff val="3371357"/>
            <a:satOff val="-4627"/>
            <a:lumOff val="74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3D6EE0-1746-9B48-AA46-8A231C0EC5E8}">
      <dsp:nvSpPr>
        <dsp:cNvPr id="0" name=""/>
        <dsp:cNvSpPr/>
      </dsp:nvSpPr>
      <dsp:spPr>
        <a:xfrm>
          <a:off x="3451203" y="2135095"/>
          <a:ext cx="1337222" cy="936012"/>
        </a:xfrm>
        <a:prstGeom prst="roundRect">
          <a:avLst>
            <a:gd name="adj" fmla="val 1667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Call for participation 2026</a:t>
          </a:r>
        </a:p>
      </dsp:txBody>
      <dsp:txXfrm>
        <a:off x="3496904" y="2180796"/>
        <a:ext cx="1245820" cy="844610"/>
      </dsp:txXfrm>
    </dsp:sp>
    <dsp:sp modelId="{04CF713C-4D53-0F4A-B5E3-E242E97F7CD6}">
      <dsp:nvSpPr>
        <dsp:cNvPr id="0" name=""/>
        <dsp:cNvSpPr/>
      </dsp:nvSpPr>
      <dsp:spPr>
        <a:xfrm>
          <a:off x="5035278" y="2224842"/>
          <a:ext cx="2134991" cy="75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November 2025 31/10-05/12 (Tentative)</a:t>
          </a:r>
        </a:p>
      </dsp:txBody>
      <dsp:txXfrm>
        <a:off x="5035278" y="2224842"/>
        <a:ext cx="2134991" cy="756526"/>
      </dsp:txXfrm>
    </dsp:sp>
    <dsp:sp modelId="{3046BEC2-4149-EC42-8A93-AEBFD6BFBEEE}">
      <dsp:nvSpPr>
        <dsp:cNvPr id="0" name=""/>
        <dsp:cNvSpPr/>
      </dsp:nvSpPr>
      <dsp:spPr>
        <a:xfrm rot="5400000">
          <a:off x="5668625" y="4107495"/>
          <a:ext cx="794352" cy="904342"/>
        </a:xfrm>
        <a:prstGeom prst="bentUpArrow">
          <a:avLst>
            <a:gd name="adj1" fmla="val 32840"/>
            <a:gd name="adj2" fmla="val 25000"/>
            <a:gd name="adj3" fmla="val 35780"/>
          </a:avLst>
        </a:prstGeom>
        <a:solidFill>
          <a:schemeClr val="accent2">
            <a:tint val="50000"/>
            <a:hueOff val="5057036"/>
            <a:satOff val="-6941"/>
            <a:lumOff val="11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FD83BC-CF80-284B-968E-AF9C4AB17E04}">
      <dsp:nvSpPr>
        <dsp:cNvPr id="0" name=""/>
        <dsp:cNvSpPr/>
      </dsp:nvSpPr>
      <dsp:spPr>
        <a:xfrm>
          <a:off x="5124828" y="3176447"/>
          <a:ext cx="1337222" cy="936012"/>
        </a:xfrm>
        <a:prstGeom prst="roundRect">
          <a:avLst>
            <a:gd name="adj" fmla="val 16670"/>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GPM</a:t>
          </a:r>
        </a:p>
      </dsp:txBody>
      <dsp:txXfrm>
        <a:off x="5170529" y="3222148"/>
        <a:ext cx="1245820" cy="844610"/>
      </dsp:txXfrm>
    </dsp:sp>
    <dsp:sp modelId="{175CA0CB-2854-0245-8D13-C4845BD2C701}">
      <dsp:nvSpPr>
        <dsp:cNvPr id="0" name=""/>
        <dsp:cNvSpPr/>
      </dsp:nvSpPr>
      <dsp:spPr>
        <a:xfrm>
          <a:off x="6741370" y="3265717"/>
          <a:ext cx="3988716" cy="75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4-6/11/2025 in Lausanne Hybrid meeting</a:t>
          </a:r>
        </a:p>
      </dsp:txBody>
      <dsp:txXfrm>
        <a:off x="6741370" y="3265717"/>
        <a:ext cx="3988716" cy="756526"/>
      </dsp:txXfrm>
    </dsp:sp>
    <dsp:sp modelId="{0A69BBA7-68C1-D148-9F0F-8C3E3FCCAC1F}">
      <dsp:nvSpPr>
        <dsp:cNvPr id="0" name=""/>
        <dsp:cNvSpPr/>
      </dsp:nvSpPr>
      <dsp:spPr>
        <a:xfrm>
          <a:off x="6487051" y="4248096"/>
          <a:ext cx="1337222" cy="936012"/>
        </a:xfrm>
        <a:prstGeom prst="roundRect">
          <a:avLst>
            <a:gd name="adj" fmla="val 1667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Proposal assessment </a:t>
          </a:r>
          <a:r>
            <a:rPr lang="en-GB" sz="1600" kern="1200" dirty="0"/>
            <a:t>in IMS</a:t>
          </a:r>
        </a:p>
      </dsp:txBody>
      <dsp:txXfrm>
        <a:off x="6532752" y="4293797"/>
        <a:ext cx="1245820" cy="844610"/>
      </dsp:txXfrm>
    </dsp:sp>
    <dsp:sp modelId="{8B2B41C5-235F-3F45-8B4C-9694AF13DA37}">
      <dsp:nvSpPr>
        <dsp:cNvPr id="0" name=""/>
        <dsp:cNvSpPr/>
      </dsp:nvSpPr>
      <dsp:spPr>
        <a:xfrm>
          <a:off x="7871022" y="4307068"/>
          <a:ext cx="3123548" cy="75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Resources loaded by December 2025</a:t>
          </a:r>
        </a:p>
      </dsp:txBody>
      <dsp:txXfrm>
        <a:off x="7871022" y="4307068"/>
        <a:ext cx="3123548" cy="756526"/>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a:p>
        </p:txBody>
      </p:sp>
      <p:sp>
        <p:nvSpPr>
          <p:cNvPr id="3" name="Date Placehold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5DC26644-C4E3-9F45-87DB-0F3FBFE55CC2}" type="datetimeFigureOut">
              <a:rPr lang="en-IT"/>
              <a:t>10/28/2025</a:t>
            </a:fld>
            <a:endParaRPr/>
          </a:p>
        </p:txBody>
      </p:sp>
      <p:sp>
        <p:nvSpPr>
          <p:cNvPr id="4" name="Slide Image Placehold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a:p>
        </p:txBody>
      </p:sp>
      <p:sp>
        <p:nvSpPr>
          <p:cNvPr id="5" name="Notes Placehold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en-GB"/>
              <a:t>Click to edit Master text styles</a:t>
            </a:r>
            <a:endParaRPr/>
          </a:p>
          <a:p>
            <a:pPr lvl="1">
              <a:defRPr/>
            </a:pPr>
            <a:r>
              <a:rPr lang="en-GB"/>
              <a:t>Second level</a:t>
            </a:r>
            <a:endParaRPr/>
          </a:p>
          <a:p>
            <a:pPr lvl="2">
              <a:defRPr/>
            </a:pPr>
            <a:r>
              <a:rPr lang="en-GB"/>
              <a:t>Third level</a:t>
            </a:r>
            <a:endParaRPr/>
          </a:p>
          <a:p>
            <a:pPr lvl="3">
              <a:defRPr/>
            </a:pPr>
            <a:r>
              <a:rPr lang="en-GB"/>
              <a:t>Fourth level</a:t>
            </a:r>
            <a:endParaRPr/>
          </a:p>
          <a:p>
            <a:pPr lvl="4">
              <a:defRPr/>
            </a:pPr>
            <a:r>
              <a:rPr lang="en-GB"/>
              <a:t>Fifth level</a:t>
            </a: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4B12C927-05F4-C446-8EA0-5A0A2A58DD9A}" type="slidenum">
              <a:rPr/>
              <a:t>‹N°›</a:t>
            </a:fld>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D666CA7-1588-E4D3-D4DD-11BEBD0D9ED6}"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90037"/>
            <a:ext cx="12192000" cy="25275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
        <p:nvSpPr>
          <p:cNvPr id="5" name="Espace réservé du pied de page 3"/>
          <p:cNvSpPr txBox="1"/>
          <p:nvPr userDrawn="1"/>
        </p:nvSpPr>
        <p:spPr bwMode="auto">
          <a:xfrm>
            <a:off x="827366" y="6540557"/>
            <a:ext cx="6531003" cy="302230"/>
          </a:xfrm>
          <a:prstGeom prst="rect">
            <a:avLst/>
          </a:prstGeom>
        </p:spPr>
        <p:txBody>
          <a:bodyPr/>
          <a:ls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a:lstStyle>
          <a:p>
            <a:pPr>
              <a:defRPr/>
            </a:pPr>
            <a:r>
              <a:rPr lang="en-GB" sz="1200" dirty="0">
                <a:solidFill>
                  <a:prstClr val="white"/>
                </a:solidFill>
              </a:rPr>
              <a:t>E. </a:t>
            </a:r>
            <a:r>
              <a:rPr lang="en-GB" sz="1200" dirty="0" err="1">
                <a:solidFill>
                  <a:prstClr val="white"/>
                </a:solidFill>
              </a:rPr>
              <a:t>Tsitrone</a:t>
            </a:r>
            <a:r>
              <a:rPr lang="en-GB" sz="1200" dirty="0">
                <a:solidFill>
                  <a:prstClr val="white"/>
                </a:solidFill>
              </a:rPr>
              <a:t> and N. Vianello</a:t>
            </a:r>
            <a:r>
              <a:rPr lang="en-GB" sz="1200" baseline="0" dirty="0">
                <a:solidFill>
                  <a:prstClr val="white"/>
                </a:solidFill>
              </a:rPr>
              <a:t> </a:t>
            </a:r>
            <a:r>
              <a:rPr lang="en-GB" sz="1200" dirty="0">
                <a:solidFill>
                  <a:prstClr val="white"/>
                </a:solidFill>
              </a:rPr>
              <a:t>for the WPTE TFLs| PSD PB meeting # 7 | 28.10.2025</a:t>
            </a:r>
            <a:endParaRPr lang="en-GB" sz="12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
        <p:nvSpPr>
          <p:cNvPr id="7" name="Espace réservé du pied de page 3"/>
          <p:cNvSpPr txBox="1"/>
          <p:nvPr userDrawn="1"/>
        </p:nvSpPr>
        <p:spPr bwMode="auto">
          <a:xfrm>
            <a:off x="827367" y="6540557"/>
            <a:ext cx="6313236" cy="302230"/>
          </a:xfrm>
          <a:prstGeom prst="rect">
            <a:avLst/>
          </a:prstGeom>
        </p:spPr>
        <p:txBody>
          <a:bodyPr/>
          <a:ls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a:lstStyle>
          <a:p>
            <a:pPr>
              <a:defRPr/>
            </a:pPr>
            <a:r>
              <a:rPr lang="en-GB" sz="1200">
                <a:solidFill>
                  <a:prstClr val="white"/>
                </a:solidFill>
              </a:rPr>
              <a:t>N. Vianello and E. Tsitrone for the WPTE TFLs| PSD Project Board meeting | October 30 2024</a:t>
            </a:r>
            <a:endParaRPr lang="en-GB" sz="12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EUROfusion Values | Event | dd Month yyyy</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‹N°›</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315003" y="2001480"/>
            <a:ext cx="7979887" cy="1006995"/>
          </a:xfrm>
        </p:spPr>
        <p:txBody>
          <a:bodyPr>
            <a:normAutofit fontScale="90000"/>
          </a:bodyPr>
          <a:lstStyle/>
          <a:p>
            <a:pPr>
              <a:defRPr/>
            </a:pPr>
            <a:r>
              <a:rPr lang="en-US" b="0" dirty="0">
                <a:latin typeface="Calibri" panose="020F0502020204030204" pitchFamily="34" charset="0"/>
                <a:cs typeface="Calibri" panose="020F0502020204030204" pitchFamily="34" charset="0"/>
              </a:rPr>
              <a:t>Work Packages Plans for 2026-27: </a:t>
            </a:r>
            <a:br>
              <a:rPr lang="en-US" b="0" dirty="0">
                <a:latin typeface="Calibri" panose="020F0502020204030204" pitchFamily="34" charset="0"/>
                <a:cs typeface="Calibri" panose="020F0502020204030204" pitchFamily="34" charset="0"/>
              </a:rPr>
            </a:br>
            <a:r>
              <a:rPr lang="en-US" b="0" dirty="0">
                <a:latin typeface="Calibri" panose="020F0502020204030204" pitchFamily="34" charset="0"/>
                <a:cs typeface="Calibri" panose="020F0502020204030204" pitchFamily="34" charset="0"/>
              </a:rPr>
              <a:t>Work Package Tokamak Exploitation (WP TE)</a:t>
            </a:r>
            <a:endParaRPr lang="en-GB" b="0" dirty="0">
              <a:latin typeface="Calibri" panose="020F0502020204030204" pitchFamily="34" charset="0"/>
              <a:cs typeface="Calibri" panose="020F0502020204030204" pitchFamily="34" charset="0"/>
            </a:endParaRPr>
          </a:p>
        </p:txBody>
      </p:sp>
      <p:sp>
        <p:nvSpPr>
          <p:cNvPr id="3" name="Text Placeholder 2"/>
          <p:cNvSpPr>
            <a:spLocks noGrp="1"/>
          </p:cNvSpPr>
          <p:nvPr>
            <p:ph type="body" sz="quarter" idx="10"/>
          </p:nvPr>
        </p:nvSpPr>
        <p:spPr bwMode="auto">
          <a:xfrm>
            <a:off x="407367" y="3602182"/>
            <a:ext cx="4746523" cy="548740"/>
          </a:xfrm>
        </p:spPr>
        <p:txBody>
          <a:bodyPr>
            <a:normAutofit fontScale="92500"/>
          </a:bodyPr>
          <a:lstStyle/>
          <a:p>
            <a:pPr>
              <a:defRPr/>
            </a:pPr>
            <a:r>
              <a:rPr lang="en-GB" dirty="0"/>
              <a:t>E. </a:t>
            </a:r>
            <a:r>
              <a:rPr lang="en-GB" dirty="0" err="1"/>
              <a:t>Tsitrone</a:t>
            </a:r>
            <a:r>
              <a:rPr lang="en-GB" dirty="0"/>
              <a:t> and N. Vianello for TE TFL</a:t>
            </a:r>
            <a:endParaRPr dirty="0"/>
          </a:p>
          <a:p>
            <a:pPr>
              <a:defRPr/>
            </a:pPr>
            <a:endParaRPr lang="en-GB" dirty="0"/>
          </a:p>
        </p:txBody>
      </p:sp>
      <p:sp>
        <p:nvSpPr>
          <p:cNvPr id="4" name="Text Placeholder 3"/>
          <p:cNvSpPr>
            <a:spLocks noGrp="1"/>
          </p:cNvSpPr>
          <p:nvPr>
            <p:ph type="body" sz="quarter" idx="11"/>
          </p:nvPr>
        </p:nvSpPr>
        <p:spPr bwMode="auto">
          <a:xfrm>
            <a:off x="407368" y="4163562"/>
            <a:ext cx="6984032" cy="457848"/>
          </a:xfrm>
        </p:spPr>
        <p:txBody>
          <a:bodyPr>
            <a:normAutofit fontScale="62500" lnSpcReduction="20000"/>
          </a:bodyPr>
          <a:lstStyle/>
          <a:p>
            <a:pPr>
              <a:defRPr/>
            </a:pPr>
            <a:r>
              <a:rPr lang="en-GB"/>
              <a:t>E. Tsitrone, N. Vianello, M. Baruzzo, A. Hakola, V. Igochine, D. Keeling, B. Labit</a:t>
            </a:r>
          </a:p>
          <a:p>
            <a:pPr>
              <a:defRPr/>
            </a:pPr>
            <a:endParaRPr lang="en-GB"/>
          </a:p>
        </p:txBody>
      </p:sp>
      <p:sp>
        <p:nvSpPr>
          <p:cNvPr id="5" name="Text Placeholder 4"/>
          <p:cNvSpPr>
            <a:spLocks noGrp="1"/>
          </p:cNvSpPr>
          <p:nvPr>
            <p:ph type="body" sz="quarter" idx="12"/>
          </p:nvPr>
        </p:nvSpPr>
        <p:spPr bwMode="auto"/>
        <p:txBody>
          <a:bodyPr/>
          <a:lstStyle/>
          <a:p>
            <a:pPr>
              <a:defRPr/>
            </a:pPr>
            <a:r>
              <a:rPr lang="en-GB" sz="1600" dirty="0">
                <a:latin typeface="+mj-lt"/>
                <a:cs typeface="Arial"/>
              </a:rPr>
              <a:t>PSD Project Board # 07</a:t>
            </a:r>
            <a:endParaRPr lang="en-GB" sz="1600" dirty="0"/>
          </a:p>
          <a:p>
            <a:pPr>
              <a:defRPr/>
            </a:pP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10</a:t>
            </a:fld>
            <a:endParaRPr lang="en-GB">
              <a:solidFill>
                <a:prstClr val="white"/>
              </a:solidFill>
            </a:endParaRPr>
          </a:p>
        </p:txBody>
      </p:sp>
      <p:sp>
        <p:nvSpPr>
          <p:cNvPr id="5" name="Titre 4"/>
          <p:cNvSpPr>
            <a:spLocks noGrp="1"/>
          </p:cNvSpPr>
          <p:nvPr>
            <p:ph type="title"/>
          </p:nvPr>
        </p:nvSpPr>
        <p:spPr>
          <a:xfrm>
            <a:off x="983431" y="192515"/>
            <a:ext cx="10109441" cy="457200"/>
          </a:xfrm>
        </p:spPr>
        <p:txBody>
          <a:bodyPr/>
          <a:lstStyle/>
          <a:p>
            <a:r>
              <a:rPr lang="fr-FR" dirty="0"/>
              <a:t>TE </a:t>
            </a:r>
            <a:r>
              <a:rPr lang="fr-FR" dirty="0" err="1"/>
              <a:t>enhancements</a:t>
            </a:r>
            <a:r>
              <a:rPr lang="fr-FR" dirty="0"/>
              <a:t> </a:t>
            </a:r>
            <a:r>
              <a:rPr lang="fr-FR" dirty="0" err="1"/>
              <a:t>supported</a:t>
            </a:r>
            <a:r>
              <a:rPr lang="fr-FR" dirty="0"/>
              <a:t> in 26-27 (</a:t>
            </a:r>
            <a:r>
              <a:rPr lang="fr-FR" dirty="0" err="1"/>
              <a:t>managed</a:t>
            </a:r>
            <a:r>
              <a:rPr lang="fr-FR" dirty="0"/>
              <a:t> by PFU)</a:t>
            </a:r>
          </a:p>
        </p:txBody>
      </p:sp>
      <p:sp>
        <p:nvSpPr>
          <p:cNvPr id="6" name="Rectangle 5"/>
          <p:cNvSpPr/>
          <p:nvPr/>
        </p:nvSpPr>
        <p:spPr>
          <a:xfrm>
            <a:off x="7292621" y="1644676"/>
            <a:ext cx="4560711" cy="2441759"/>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TE </a:t>
            </a:r>
            <a:r>
              <a:rPr lang="fr-FR" dirty="0" err="1">
                <a:latin typeface="Arial" panose="020B0604020202020204" pitchFamily="34" charset="0"/>
                <a:ea typeface="Calibri" panose="020F0502020204030204" pitchFamily="34" charset="0"/>
                <a:cs typeface="Arial" panose="020B0604020202020204" pitchFamily="34" charset="0"/>
              </a:rPr>
              <a:t>enhancements</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launched</a:t>
            </a:r>
            <a:r>
              <a:rPr lang="fr-FR" dirty="0">
                <a:latin typeface="Arial" panose="020B0604020202020204" pitchFamily="34" charset="0"/>
                <a:ea typeface="Calibri" panose="020F0502020204030204" pitchFamily="34" charset="0"/>
                <a:cs typeface="Arial" panose="020B0604020202020204" pitchFamily="34" charset="0"/>
              </a:rPr>
              <a:t> in 2024, </a:t>
            </a:r>
            <a:r>
              <a:rPr lang="fr-FR" dirty="0" err="1">
                <a:latin typeface="Arial" panose="020B0604020202020204" pitchFamily="34" charset="0"/>
                <a:ea typeface="Calibri" panose="020F0502020204030204" pitchFamily="34" charset="0"/>
                <a:cs typeface="Arial" panose="020B0604020202020204" pitchFamily="34" charset="0"/>
              </a:rPr>
              <a:t>targeted</a:t>
            </a:r>
            <a:r>
              <a:rPr lang="fr-FR" dirty="0">
                <a:latin typeface="Arial" panose="020B0604020202020204" pitchFamily="34" charset="0"/>
                <a:ea typeface="Calibri" panose="020F0502020204030204" pitchFamily="34" charset="0"/>
                <a:cs typeface="Arial" panose="020B0604020202020204" pitchFamily="34" charset="0"/>
              </a:rPr>
              <a:t> at short lead items (2027 at the </a:t>
            </a:r>
            <a:r>
              <a:rPr lang="fr-FR" dirty="0" err="1">
                <a:latin typeface="Arial" panose="020B0604020202020204" pitchFamily="34" charset="0"/>
                <a:ea typeface="Calibri" panose="020F0502020204030204" pitchFamily="34" charset="0"/>
                <a:cs typeface="Arial" panose="020B0604020202020204" pitchFamily="34" charset="0"/>
              </a:rPr>
              <a:t>latest</a:t>
            </a:r>
            <a:r>
              <a:rPr lang="fr-FR" dirty="0">
                <a:latin typeface="Arial" panose="020B0604020202020204" pitchFamily="34" charset="0"/>
                <a:ea typeface="Calibri" panose="020F0502020204030204" pitchFamily="34" charset="0"/>
                <a:cs typeface="Arial" panose="020B0604020202020204" pitchFamily="34" charset="0"/>
              </a:rPr>
              <a:t>) : </a:t>
            </a:r>
            <a:r>
              <a:rPr lang="fr-FR" dirty="0" err="1">
                <a:latin typeface="Arial" panose="020B0604020202020204" pitchFamily="34" charset="0"/>
                <a:ea typeface="Calibri" panose="020F0502020204030204" pitchFamily="34" charset="0"/>
                <a:cs typeface="Arial" panose="020B0604020202020204" pitchFamily="34" charset="0"/>
              </a:rPr>
              <a:t>highest</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priority</a:t>
            </a:r>
            <a:r>
              <a:rPr lang="fr-FR" dirty="0">
                <a:latin typeface="Arial" panose="020B0604020202020204" pitchFamily="34" charset="0"/>
                <a:ea typeface="Calibri" panose="020F0502020204030204" pitchFamily="34" charset="0"/>
                <a:cs typeface="Arial" panose="020B0604020202020204" pitchFamily="34" charset="0"/>
              </a:rPr>
              <a:t> diagnostics </a:t>
            </a:r>
            <a:r>
              <a:rPr lang="fr-FR" dirty="0" err="1">
                <a:latin typeface="Arial" panose="020B0604020202020204" pitchFamily="34" charset="0"/>
                <a:ea typeface="Calibri" panose="020F0502020204030204" pitchFamily="34" charset="0"/>
                <a:cs typeface="Arial" panose="020B0604020202020204" pitchFamily="34" charset="0"/>
              </a:rPr>
              <a:t>supported</a:t>
            </a:r>
            <a:r>
              <a:rPr lang="fr-FR" dirty="0">
                <a:latin typeface="Arial" panose="020B0604020202020204" pitchFamily="34" charset="0"/>
                <a:ea typeface="Calibri" panose="020F0502020204030204" pitchFamily="34" charset="0"/>
                <a:cs typeface="Arial" panose="020B0604020202020204" pitchFamily="34" charset="0"/>
              </a:rPr>
              <a:t> in 26-27 (TE </a:t>
            </a:r>
            <a:r>
              <a:rPr lang="fr-FR" dirty="0" err="1">
                <a:latin typeface="Arial" panose="020B0604020202020204" pitchFamily="34" charset="0"/>
                <a:ea typeface="Calibri" panose="020F0502020204030204" pitchFamily="34" charset="0"/>
                <a:cs typeface="Arial" panose="020B0604020202020204" pitchFamily="34" charset="0"/>
              </a:rPr>
              <a:t>ranking</a:t>
            </a:r>
            <a:r>
              <a:rPr lang="fr-FR" dirty="0">
                <a:latin typeface="Arial" panose="020B0604020202020204" pitchFamily="34" charset="0"/>
                <a:ea typeface="Calibri" panose="020F0502020204030204" pitchFamily="34" charset="0"/>
                <a:cs typeface="Arial" panose="020B0604020202020204" pitchFamily="34" charset="0"/>
              </a:rPr>
              <a:t>) </a:t>
            </a:r>
          </a:p>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COMPASS-U </a:t>
            </a:r>
            <a:r>
              <a:rPr lang="fr-FR" dirty="0" err="1">
                <a:latin typeface="Arial" panose="020B0604020202020204" pitchFamily="34" charset="0"/>
                <a:ea typeface="Calibri" panose="020F0502020204030204" pitchFamily="34" charset="0"/>
                <a:cs typeface="Arial" panose="020B0604020202020204" pitchFamily="34" charset="0"/>
              </a:rPr>
              <a:t>projects</a:t>
            </a:r>
            <a:r>
              <a:rPr lang="fr-FR" dirty="0">
                <a:latin typeface="Arial" panose="020B0604020202020204" pitchFamily="34" charset="0"/>
                <a:ea typeface="Calibri" panose="020F0502020204030204" pitchFamily="34" charset="0"/>
                <a:cs typeface="Arial" panose="020B0604020202020204" pitchFamily="34" charset="0"/>
              </a:rPr>
              <a:t> : </a:t>
            </a:r>
            <a:r>
              <a:rPr lang="en-US" dirty="0">
                <a:latin typeface="Arial" panose="020B0604020202020204" pitchFamily="34" charset="0"/>
                <a:ea typeface="Calibri" panose="020F0502020204030204" pitchFamily="34" charset="0"/>
                <a:cs typeface="Arial" panose="020B0604020202020204" pitchFamily="34" charset="0"/>
              </a:rPr>
              <a:t>cut of the budget across all 3 projects. </a:t>
            </a:r>
            <a:endParaRPr lang="fr-FR"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PMU has </a:t>
            </a:r>
            <a:r>
              <a:rPr lang="fr-FR" dirty="0" err="1">
                <a:latin typeface="Arial" panose="020B0604020202020204" pitchFamily="34" charset="0"/>
                <a:ea typeface="Calibri" panose="020F0502020204030204" pitchFamily="34" charset="0"/>
                <a:cs typeface="Arial" panose="020B0604020202020204" pitchFamily="34" charset="0"/>
              </a:rPr>
              <a:t>discussed</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with</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Beneficiaries</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involved</a:t>
            </a:r>
            <a:r>
              <a:rPr lang="fr-FR" dirty="0">
                <a:latin typeface="Arial" panose="020B0604020202020204" pitchFamily="34" charset="0"/>
                <a:ea typeface="Calibri" panose="020F0502020204030204" pitchFamily="34" charset="0"/>
                <a:cs typeface="Arial" panose="020B0604020202020204" pitchFamily="34" charset="0"/>
              </a:rPr>
              <a:t> in </a:t>
            </a:r>
            <a:r>
              <a:rPr lang="fr-FR" dirty="0" err="1">
                <a:latin typeface="Arial" panose="020B0604020202020204" pitchFamily="34" charset="0"/>
                <a:ea typeface="Calibri" panose="020F0502020204030204" pitchFamily="34" charset="0"/>
                <a:cs typeface="Arial" panose="020B0604020202020204" pitchFamily="34" charset="0"/>
              </a:rPr>
              <a:t>canceled</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projects</a:t>
            </a:r>
            <a:endParaRPr lang="fr-FR" dirty="0">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261394" y="5855906"/>
            <a:ext cx="3587842" cy="461665"/>
          </a:xfrm>
          <a:prstGeom prst="rect">
            <a:avLst/>
          </a:prstGeom>
        </p:spPr>
        <p:txBody>
          <a:bodyPr wrap="none">
            <a:spAutoFit/>
          </a:bodyPr>
          <a:lstStyle/>
          <a:p>
            <a:r>
              <a:rPr lang="fr-FR"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Red : no support in 2026-2027</a:t>
            </a:r>
          </a:p>
          <a:p>
            <a:r>
              <a:rPr lang="fr-FR" sz="1200" dirty="0">
                <a:solidFill>
                  <a:schemeClr val="accent6">
                    <a:lumMod val="75000"/>
                  </a:schemeClr>
                </a:solidFill>
                <a:latin typeface="Calibri" panose="020F0502020204030204" pitchFamily="34" charset="0"/>
                <a:cs typeface="Times New Roman" panose="02020603050405020304" pitchFamily="18" charset="0"/>
              </a:rPr>
              <a:t>Orange (COMPASS-U) : support </a:t>
            </a:r>
            <a:r>
              <a:rPr lang="fr-FR" sz="1200" dirty="0" err="1">
                <a:solidFill>
                  <a:schemeClr val="accent6">
                    <a:lumMod val="75000"/>
                  </a:schemeClr>
                </a:solidFill>
                <a:latin typeface="Calibri" panose="020F0502020204030204" pitchFamily="34" charset="0"/>
                <a:cs typeface="Times New Roman" panose="02020603050405020304" pitchFamily="18" charset="0"/>
              </a:rPr>
              <a:t>reduced</a:t>
            </a:r>
            <a:r>
              <a:rPr lang="fr-FR" sz="1200" dirty="0">
                <a:solidFill>
                  <a:schemeClr val="accent6">
                    <a:lumMod val="75000"/>
                  </a:schemeClr>
                </a:solidFill>
                <a:latin typeface="Calibri" panose="020F0502020204030204" pitchFamily="34" charset="0"/>
                <a:cs typeface="Times New Roman" panose="02020603050405020304" pitchFamily="18" charset="0"/>
              </a:rPr>
              <a:t> in 2026-2027</a:t>
            </a:r>
            <a:endParaRPr lang="fr-FR" sz="1200" dirty="0">
              <a:solidFill>
                <a:schemeClr val="accent6">
                  <a:lumMod val="75000"/>
                </a:schemeClr>
              </a:solidFill>
            </a:endParaRPr>
          </a:p>
        </p:txBody>
      </p:sp>
      <p:pic>
        <p:nvPicPr>
          <p:cNvPr id="7" name="Image 6">
            <a:extLst>
              <a:ext uri="{FF2B5EF4-FFF2-40B4-BE49-F238E27FC236}">
                <a16:creationId xmlns:a16="http://schemas.microsoft.com/office/drawing/2014/main" id="{CFE20C83-72CC-4C98-B291-EEAF051771C6}"/>
              </a:ext>
            </a:extLst>
          </p:cNvPr>
          <p:cNvPicPr>
            <a:picLocks noChangeAspect="1"/>
          </p:cNvPicPr>
          <p:nvPr/>
        </p:nvPicPr>
        <p:blipFill>
          <a:blip r:embed="rId2"/>
          <a:stretch>
            <a:fillRect/>
          </a:stretch>
        </p:blipFill>
        <p:spPr>
          <a:xfrm>
            <a:off x="261394" y="1002094"/>
            <a:ext cx="6768991" cy="4853812"/>
          </a:xfrm>
          <a:prstGeom prst="rect">
            <a:avLst/>
          </a:prstGeom>
        </p:spPr>
      </p:pic>
    </p:spTree>
    <p:extLst>
      <p:ext uri="{BB962C8B-B14F-4D97-AF65-F5344CB8AC3E}">
        <p14:creationId xmlns:p14="http://schemas.microsoft.com/office/powerpoint/2010/main" val="2426607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11</a:t>
            </a:fld>
            <a:endParaRPr lang="en-GB">
              <a:solidFill>
                <a:prstClr val="white"/>
              </a:solidFill>
            </a:endParaRPr>
          </a:p>
        </p:txBody>
      </p:sp>
      <p:sp>
        <p:nvSpPr>
          <p:cNvPr id="5" name="Titre 4"/>
          <p:cNvSpPr>
            <a:spLocks noGrp="1"/>
          </p:cNvSpPr>
          <p:nvPr>
            <p:ph type="title"/>
          </p:nvPr>
        </p:nvSpPr>
        <p:spPr>
          <a:xfrm>
            <a:off x="983431" y="192515"/>
            <a:ext cx="10109441" cy="457200"/>
          </a:xfrm>
        </p:spPr>
        <p:txBody>
          <a:bodyPr/>
          <a:lstStyle/>
          <a:p>
            <a:r>
              <a:rPr lang="fr-FR" dirty="0"/>
              <a:t>International collaborations</a:t>
            </a:r>
          </a:p>
        </p:txBody>
      </p:sp>
      <p:sp>
        <p:nvSpPr>
          <p:cNvPr id="6" name="Rectangle 5">
            <a:extLst>
              <a:ext uri="{FF2B5EF4-FFF2-40B4-BE49-F238E27FC236}">
                <a16:creationId xmlns:a16="http://schemas.microsoft.com/office/drawing/2014/main" id="{1D6EBDF8-E5C3-41AE-904F-C278EA55A4CC}"/>
              </a:ext>
            </a:extLst>
          </p:cNvPr>
          <p:cNvSpPr/>
          <p:nvPr/>
        </p:nvSpPr>
        <p:spPr>
          <a:xfrm>
            <a:off x="548921" y="1787551"/>
            <a:ext cx="9566629" cy="367216"/>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US : « no ELM / </a:t>
            </a:r>
            <a:r>
              <a:rPr lang="fr-FR" dirty="0" err="1">
                <a:latin typeface="Arial" panose="020B0604020202020204" pitchFamily="34" charset="0"/>
                <a:ea typeface="Calibri" panose="020F0502020204030204" pitchFamily="34" charset="0"/>
                <a:cs typeface="Arial" panose="020B0604020202020204" pitchFamily="34" charset="0"/>
              </a:rPr>
              <a:t>small</a:t>
            </a:r>
            <a:r>
              <a:rPr lang="fr-FR" dirty="0">
                <a:latin typeface="Arial" panose="020B0604020202020204" pitchFamily="34" charset="0"/>
                <a:ea typeface="Calibri" panose="020F0502020204030204" pitchFamily="34" charset="0"/>
                <a:cs typeface="Arial" panose="020B0604020202020204" pitchFamily="34" charset="0"/>
              </a:rPr>
              <a:t> ELM » collaboration </a:t>
            </a:r>
          </a:p>
        </p:txBody>
      </p:sp>
      <p:sp>
        <p:nvSpPr>
          <p:cNvPr id="7" name="Rectangle 6">
            <a:extLst>
              <a:ext uri="{FF2B5EF4-FFF2-40B4-BE49-F238E27FC236}">
                <a16:creationId xmlns:a16="http://schemas.microsoft.com/office/drawing/2014/main" id="{C2C2C4B8-64F2-4809-8C47-905267FBE5A9}"/>
              </a:ext>
            </a:extLst>
          </p:cNvPr>
          <p:cNvSpPr/>
          <p:nvPr/>
        </p:nvSpPr>
        <p:spPr>
          <a:xfrm>
            <a:off x="263170" y="1044072"/>
            <a:ext cx="10328630" cy="367216"/>
          </a:xfrm>
          <a:prstGeom prst="rect">
            <a:avLst/>
          </a:prstGeom>
        </p:spPr>
        <p:txBody>
          <a:bodyPr wrap="square">
            <a:spAutoFit/>
          </a:bodyPr>
          <a:lstStyle/>
          <a:p>
            <a:pPr lvl="0">
              <a:lnSpc>
                <a:spcPct val="107000"/>
              </a:lnSpc>
              <a:spcAft>
                <a:spcPts val="0"/>
              </a:spcAft>
            </a:pPr>
            <a:r>
              <a:rPr lang="fr-FR" dirty="0">
                <a:latin typeface="Arial" panose="020B0604020202020204" pitchFamily="34" charset="0"/>
                <a:ea typeface="Calibri" panose="020F0502020204030204" pitchFamily="34" charset="0"/>
                <a:cs typeface="Arial" panose="020B0604020202020204" pitchFamily="34" charset="0"/>
              </a:rPr>
              <a:t>INCO support to missions to international </a:t>
            </a:r>
            <a:r>
              <a:rPr lang="fr-FR" dirty="0" err="1">
                <a:latin typeface="Arial" panose="020B0604020202020204" pitchFamily="34" charset="0"/>
                <a:ea typeface="Calibri" panose="020F0502020204030204" pitchFamily="34" charset="0"/>
                <a:cs typeface="Arial" panose="020B0604020202020204" pitchFamily="34" charset="0"/>
              </a:rPr>
              <a:t>devices</a:t>
            </a:r>
            <a:r>
              <a:rPr lang="fr-FR" dirty="0">
                <a:latin typeface="Arial" panose="020B0604020202020204" pitchFamily="34" charset="0"/>
                <a:ea typeface="Calibri" panose="020F0502020204030204" pitchFamily="34" charset="0"/>
                <a:cs typeface="Arial" panose="020B0604020202020204" pitchFamily="34" charset="0"/>
              </a:rPr>
              <a:t> in area </a:t>
            </a:r>
            <a:r>
              <a:rPr lang="fr-FR" dirty="0" err="1">
                <a:latin typeface="Arial" panose="020B0604020202020204" pitchFamily="34" charset="0"/>
                <a:ea typeface="Calibri" panose="020F0502020204030204" pitchFamily="34" charset="0"/>
                <a:cs typeface="Arial" panose="020B0604020202020204" pitchFamily="34" charset="0"/>
              </a:rPr>
              <a:t>where</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they</a:t>
            </a:r>
            <a:r>
              <a:rPr lang="fr-FR" dirty="0">
                <a:latin typeface="Arial" panose="020B0604020202020204" pitchFamily="34" charset="0"/>
                <a:ea typeface="Calibri" panose="020F0502020204030204" pitchFamily="34" charset="0"/>
                <a:cs typeface="Arial" panose="020B0604020202020204" pitchFamily="34" charset="0"/>
              </a:rPr>
              <a:t> can </a:t>
            </a:r>
            <a:r>
              <a:rPr lang="fr-FR" dirty="0" err="1">
                <a:latin typeface="Arial" panose="020B0604020202020204" pitchFamily="34" charset="0"/>
                <a:ea typeface="Calibri" panose="020F0502020204030204" pitchFamily="34" charset="0"/>
                <a:cs typeface="Arial" panose="020B0604020202020204" pitchFamily="34" charset="0"/>
              </a:rPr>
              <a:t>complement</a:t>
            </a:r>
            <a:r>
              <a:rPr lang="fr-FR" dirty="0">
                <a:latin typeface="Arial" panose="020B0604020202020204" pitchFamily="34" charset="0"/>
                <a:ea typeface="Calibri" panose="020F0502020204030204" pitchFamily="34" charset="0"/>
                <a:cs typeface="Arial" panose="020B0604020202020204" pitchFamily="34" charset="0"/>
              </a:rPr>
              <a:t> EU </a:t>
            </a:r>
            <a:r>
              <a:rPr lang="fr-FR" dirty="0" err="1">
                <a:latin typeface="Arial" panose="020B0604020202020204" pitchFamily="34" charset="0"/>
                <a:ea typeface="Calibri" panose="020F0502020204030204" pitchFamily="34" charset="0"/>
                <a:cs typeface="Arial" panose="020B0604020202020204" pitchFamily="34" charset="0"/>
              </a:rPr>
              <a:t>devices</a:t>
            </a:r>
            <a:r>
              <a:rPr lang="fr-FR" dirty="0">
                <a:latin typeface="Arial" panose="020B0604020202020204" pitchFamily="34" charset="0"/>
                <a:ea typeface="Calibri" panose="020F050202020403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A25CBD18-14B6-4E08-BD44-99314169B21B}"/>
              </a:ext>
            </a:extLst>
          </p:cNvPr>
          <p:cNvSpPr/>
          <p:nvPr/>
        </p:nvSpPr>
        <p:spPr>
          <a:xfrm>
            <a:off x="548920" y="2172861"/>
            <a:ext cx="10261955" cy="663580"/>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KSTAR : participation to 2026 </a:t>
            </a:r>
            <a:r>
              <a:rPr lang="fr-FR" dirty="0" err="1">
                <a:latin typeface="Arial" panose="020B0604020202020204" pitchFamily="34" charset="0"/>
                <a:ea typeface="Calibri" panose="020F0502020204030204" pitchFamily="34" charset="0"/>
                <a:cs typeface="Arial" panose="020B0604020202020204" pitchFamily="34" charset="0"/>
              </a:rPr>
              <a:t>campaign</a:t>
            </a:r>
            <a:r>
              <a:rPr lang="fr-FR" dirty="0">
                <a:latin typeface="Arial" panose="020B0604020202020204" pitchFamily="34" charset="0"/>
                <a:ea typeface="Calibri" panose="020F0502020204030204" pitchFamily="34" charset="0"/>
                <a:cs typeface="Arial" panose="020B0604020202020204" pitchFamily="34" charset="0"/>
              </a:rPr>
              <a:t> in areas </a:t>
            </a:r>
            <a:r>
              <a:rPr lang="fr-FR" dirty="0" err="1">
                <a:latin typeface="Arial" panose="020B0604020202020204" pitchFamily="34" charset="0"/>
                <a:ea typeface="Calibri" panose="020F0502020204030204" pitchFamily="34" charset="0"/>
                <a:cs typeface="Arial" panose="020B0604020202020204" pitchFamily="34" charset="0"/>
              </a:rPr>
              <a:t>identified</a:t>
            </a:r>
            <a:r>
              <a:rPr lang="fr-FR" dirty="0">
                <a:latin typeface="Arial" panose="020B0604020202020204" pitchFamily="34" charset="0"/>
                <a:ea typeface="Calibri" panose="020F0502020204030204" pitchFamily="34" charset="0"/>
                <a:cs typeface="Arial" panose="020B0604020202020204" pitchFamily="34" charset="0"/>
              </a:rPr>
              <a:t> in the collaboration agreement on « long pulse in W </a:t>
            </a:r>
            <a:r>
              <a:rPr lang="fr-FR" dirty="0" err="1">
                <a:latin typeface="Arial" panose="020B0604020202020204" pitchFamily="34" charset="0"/>
                <a:ea typeface="Calibri" panose="020F0502020204030204" pitchFamily="34" charset="0"/>
                <a:cs typeface="Arial" panose="020B0604020202020204" pitchFamily="34" charset="0"/>
              </a:rPr>
              <a:t>environment</a:t>
            </a:r>
            <a:r>
              <a:rPr lang="fr-FR" dirty="0">
                <a:latin typeface="Arial" panose="020B0604020202020204" pitchFamily="34" charset="0"/>
                <a:ea typeface="Calibri" panose="020F0502020204030204" pitchFamily="34" charset="0"/>
                <a:cs typeface="Arial" panose="020B0604020202020204" pitchFamily="34" charset="0"/>
              </a:rPr>
              <a:t> »  </a:t>
            </a:r>
            <a:r>
              <a:rPr lang="fr-FR" dirty="0" err="1">
                <a:latin typeface="Arial" panose="020B0604020202020204" pitchFamily="34" charset="0"/>
                <a:ea typeface="Calibri" panose="020F0502020204030204" pitchFamily="34" charset="0"/>
                <a:cs typeface="Arial" panose="020B0604020202020204" pitchFamily="34" charset="0"/>
              </a:rPr>
              <a:t>then</a:t>
            </a:r>
            <a:r>
              <a:rPr lang="fr-FR" dirty="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shutdown</a:t>
            </a:r>
            <a:r>
              <a:rPr lang="fr-FR" dirty="0">
                <a:latin typeface="Arial" panose="020B0604020202020204" pitchFamily="34" charset="0"/>
                <a:ea typeface="Calibri" panose="020F0502020204030204" pitchFamily="34" charset="0"/>
                <a:cs typeface="Arial" panose="020B0604020202020204" pitchFamily="34" charset="0"/>
              </a:rPr>
              <a:t> to </a:t>
            </a:r>
            <a:r>
              <a:rPr lang="fr-FR" dirty="0" err="1">
                <a:latin typeface="Arial" panose="020B0604020202020204" pitchFamily="34" charset="0"/>
                <a:ea typeface="Calibri" panose="020F0502020204030204" pitchFamily="34" charset="0"/>
                <a:cs typeface="Arial" panose="020B0604020202020204" pitchFamily="34" charset="0"/>
              </a:rPr>
              <a:t>install</a:t>
            </a:r>
            <a:r>
              <a:rPr lang="fr-FR" dirty="0">
                <a:latin typeface="Arial" panose="020B0604020202020204" pitchFamily="34" charset="0"/>
                <a:ea typeface="Calibri" panose="020F0502020204030204" pitchFamily="34" charset="0"/>
                <a:cs typeface="Arial" panose="020B0604020202020204" pitchFamily="34" charset="0"/>
              </a:rPr>
              <a:t> new W first </a:t>
            </a:r>
            <a:r>
              <a:rPr lang="fr-FR" dirty="0" err="1">
                <a:latin typeface="Arial" panose="020B0604020202020204" pitchFamily="34" charset="0"/>
                <a:ea typeface="Calibri" panose="020F0502020204030204" pitchFamily="34" charset="0"/>
                <a:cs typeface="Arial" panose="020B0604020202020204" pitchFamily="34" charset="0"/>
              </a:rPr>
              <a:t>wall</a:t>
            </a:r>
            <a:endParaRPr lang="fr-FR" dirty="0">
              <a:latin typeface="Arial" panose="020B0604020202020204" pitchFamily="34" charset="0"/>
              <a:ea typeface="Calibri" panose="020F050202020403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856B1EA6-AB18-480D-B6BC-306BE3C67BC3}"/>
              </a:ext>
            </a:extLst>
          </p:cNvPr>
          <p:cNvSpPr/>
          <p:nvPr/>
        </p:nvSpPr>
        <p:spPr>
          <a:xfrm>
            <a:off x="548920" y="2907299"/>
            <a:ext cx="9566629" cy="367216"/>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fr-FR" dirty="0">
                <a:latin typeface="Arial" panose="020B0604020202020204" pitchFamily="34" charset="0"/>
                <a:ea typeface="Calibri" panose="020F0502020204030204" pitchFamily="34" charset="0"/>
                <a:cs typeface="Arial" panose="020B0604020202020204" pitchFamily="34" charset="0"/>
              </a:rPr>
              <a:t>EAST : discussion </a:t>
            </a:r>
            <a:r>
              <a:rPr lang="fr-FR" dirty="0" err="1">
                <a:latin typeface="Arial" panose="020B0604020202020204" pitchFamily="34" charset="0"/>
                <a:ea typeface="Calibri" panose="020F0502020204030204" pitchFamily="34" charset="0"/>
                <a:cs typeface="Arial" panose="020B0604020202020204" pitchFamily="34" charset="0"/>
              </a:rPr>
              <a:t>ongoing</a:t>
            </a:r>
            <a:r>
              <a:rPr lang="fr-FR" dirty="0">
                <a:latin typeface="Arial" panose="020B0604020202020204" pitchFamily="34" charset="0"/>
                <a:ea typeface="Calibri" panose="020F0502020204030204" pitchFamily="34" charset="0"/>
                <a:cs typeface="Arial" panose="020B0604020202020204" pitchFamily="34" charset="0"/>
              </a:rPr>
              <a:t> on </a:t>
            </a:r>
            <a:r>
              <a:rPr lang="fr-FR" dirty="0" err="1">
                <a:latin typeface="Arial" panose="020B0604020202020204" pitchFamily="34" charset="0"/>
                <a:ea typeface="Calibri" panose="020F0502020204030204" pitchFamily="34" charset="0"/>
                <a:cs typeface="Arial" panose="020B0604020202020204" pitchFamily="34" charset="0"/>
              </a:rPr>
              <a:t>experiments</a:t>
            </a:r>
            <a:r>
              <a:rPr lang="fr-FR" dirty="0">
                <a:latin typeface="Arial" panose="020B0604020202020204" pitchFamily="34" charset="0"/>
                <a:ea typeface="Calibri" panose="020F0502020204030204" pitchFamily="34" charset="0"/>
                <a:cs typeface="Arial" panose="020B0604020202020204" pitchFamily="34" charset="0"/>
              </a:rPr>
              <a:t> for </a:t>
            </a:r>
            <a:r>
              <a:rPr lang="fr-FR" dirty="0" err="1">
                <a:latin typeface="Arial" panose="020B0604020202020204" pitchFamily="34" charset="0"/>
                <a:ea typeface="Calibri" panose="020F0502020204030204" pitchFamily="34" charset="0"/>
                <a:cs typeface="Arial" panose="020B0604020202020204" pitchFamily="34" charset="0"/>
              </a:rPr>
              <a:t>preparation</a:t>
            </a:r>
            <a:r>
              <a:rPr lang="fr-FR" dirty="0">
                <a:latin typeface="Arial" panose="020B0604020202020204" pitchFamily="34" charset="0"/>
                <a:ea typeface="Calibri" panose="020F0502020204030204" pitchFamily="34" charset="0"/>
                <a:cs typeface="Arial" panose="020B0604020202020204" pitchFamily="34" charset="0"/>
              </a:rPr>
              <a:t> of the BEST programme</a:t>
            </a:r>
          </a:p>
        </p:txBody>
      </p:sp>
    </p:spTree>
    <p:extLst>
      <p:ext uri="{BB962C8B-B14F-4D97-AF65-F5344CB8AC3E}">
        <p14:creationId xmlns:p14="http://schemas.microsoft.com/office/powerpoint/2010/main" val="197495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5" name="Titre 4"/>
          <p:cNvSpPr>
            <a:spLocks noGrp="1"/>
          </p:cNvSpPr>
          <p:nvPr>
            <p:ph type="title"/>
          </p:nvPr>
        </p:nvSpPr>
        <p:spPr>
          <a:xfrm>
            <a:off x="960582" y="-31603"/>
            <a:ext cx="10247986" cy="841958"/>
          </a:xfrm>
        </p:spPr>
        <p:txBody>
          <a:bodyPr/>
          <a:lstStyle/>
          <a:p>
            <a:r>
              <a:rPr lang="fr-FR" dirty="0"/>
              <a:t>WP TE budget for 26-27 </a:t>
            </a:r>
            <a:r>
              <a:rPr lang="fr-FR" dirty="0" err="1"/>
              <a:t>updated</a:t>
            </a:r>
            <a:r>
              <a:rPr lang="fr-FR" dirty="0"/>
              <a:t> </a:t>
            </a:r>
            <a:r>
              <a:rPr lang="fr-FR" dirty="0" err="1"/>
              <a:t>since</a:t>
            </a:r>
            <a:r>
              <a:rPr lang="fr-FR" dirty="0"/>
              <a:t> last PB</a:t>
            </a:r>
          </a:p>
        </p:txBody>
      </p:sp>
      <p:sp>
        <p:nvSpPr>
          <p:cNvPr id="3" name="ZoneTexte 2"/>
          <p:cNvSpPr txBox="1"/>
          <p:nvPr/>
        </p:nvSpPr>
        <p:spPr bwMode="auto">
          <a:xfrm>
            <a:off x="286148" y="4462838"/>
            <a:ext cx="11905852" cy="707886"/>
          </a:xfrm>
          <a:prstGeom prst="rect">
            <a:avLst/>
          </a:prstGeom>
          <a:noFill/>
        </p:spPr>
        <p:txBody>
          <a:bodyPr wrap="square" rtlCol="0">
            <a:spAutoFit/>
          </a:bodyPr>
          <a:lstStyle/>
          <a:p>
            <a:endParaRPr lang="fr-FR" sz="2000" dirty="0"/>
          </a:p>
          <a:p>
            <a:pPr marL="342900" indent="-342900">
              <a:buFont typeface="Arial" panose="020B0604020202020204" pitchFamily="34" charset="0"/>
              <a:buChar char="•"/>
            </a:pPr>
            <a:endParaRPr lang="fr-FR" sz="2000" dirty="0"/>
          </a:p>
        </p:txBody>
      </p:sp>
      <p:sp>
        <p:nvSpPr>
          <p:cNvPr id="10" name="ZoneTexte 9"/>
          <p:cNvSpPr txBox="1"/>
          <p:nvPr/>
        </p:nvSpPr>
        <p:spPr bwMode="auto">
          <a:xfrm>
            <a:off x="156292" y="4168016"/>
            <a:ext cx="7692308" cy="646331"/>
          </a:xfrm>
          <a:prstGeom prst="rect">
            <a:avLst/>
          </a:prstGeom>
          <a:noFill/>
        </p:spPr>
        <p:txBody>
          <a:bodyPr wrap="square" rtlCol="0">
            <a:spAutoFit/>
          </a:bodyPr>
          <a:lstStyle/>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Machine </a:t>
            </a:r>
            <a:r>
              <a:rPr lang="fr-FR" dirty="0" err="1">
                <a:latin typeface="Arial" panose="020B0604020202020204" pitchFamily="34" charset="0"/>
                <a:cs typeface="Arial" panose="020B0604020202020204" pitchFamily="34" charset="0"/>
              </a:rPr>
              <a:t>operation</a:t>
            </a:r>
            <a:r>
              <a:rPr lang="fr-FR" dirty="0">
                <a:latin typeface="Arial" panose="020B0604020202020204" pitchFamily="34" charset="0"/>
                <a:cs typeface="Arial" panose="020B0604020202020204" pitchFamily="34" charset="0"/>
              </a:rPr>
              <a:t> ~ back to nominal 40% </a:t>
            </a:r>
            <a:r>
              <a:rPr lang="fr-FR" dirty="0" err="1">
                <a:latin typeface="Arial" panose="020B0604020202020204" pitchFamily="34" charset="0"/>
                <a:cs typeface="Arial" panose="020B0604020202020204" pitchFamily="34" charset="0"/>
              </a:rPr>
              <a:t>level</a:t>
            </a:r>
            <a:r>
              <a:rPr lang="fr-FR" dirty="0">
                <a:latin typeface="Arial" panose="020B0604020202020204" pitchFamily="34" charset="0"/>
                <a:cs typeface="Arial" panose="020B0604020202020204" pitchFamily="34" charset="0"/>
              </a:rPr>
              <a:t> for 2026, </a:t>
            </a:r>
            <a:r>
              <a:rPr lang="fr-FR" dirty="0" err="1">
                <a:latin typeface="Arial" panose="020B0604020202020204" pitchFamily="34" charset="0"/>
                <a:cs typeface="Arial" panose="020B0604020202020204" pitchFamily="34" charset="0"/>
              </a:rPr>
              <a:t>lower</a:t>
            </a:r>
            <a:r>
              <a:rPr lang="fr-FR" dirty="0">
                <a:latin typeface="Arial" panose="020B0604020202020204" pitchFamily="34" charset="0"/>
                <a:cs typeface="Arial" panose="020B0604020202020204" pitchFamily="34" charset="0"/>
              </a:rPr>
              <a:t> % in 2027 (</a:t>
            </a:r>
            <a:r>
              <a:rPr lang="fr-FR" dirty="0" err="1">
                <a:latin typeface="Arial" panose="020B0604020202020204" pitchFamily="34" charset="0"/>
                <a:cs typeface="Arial" panose="020B0604020202020204" pitchFamily="34" charset="0"/>
              </a:rPr>
              <a:t>could</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be</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adjusted</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pending</a:t>
            </a:r>
            <a:r>
              <a:rPr lang="fr-FR" dirty="0">
                <a:latin typeface="Arial" panose="020B0604020202020204" pitchFamily="34" charset="0"/>
                <a:cs typeface="Arial" panose="020B0604020202020204" pitchFamily="34" charset="0"/>
              </a:rPr>
              <a:t> on budget </a:t>
            </a:r>
            <a:r>
              <a:rPr lang="fr-FR" dirty="0" err="1">
                <a:latin typeface="Arial" panose="020B0604020202020204" pitchFamily="34" charset="0"/>
                <a:cs typeface="Arial" panose="020B0604020202020204" pitchFamily="34" charset="0"/>
              </a:rPr>
              <a:t>availability</a:t>
            </a:r>
            <a:r>
              <a:rPr lang="fr-FR" dirty="0">
                <a:latin typeface="Arial" panose="020B0604020202020204" pitchFamily="34" charset="0"/>
                <a:cs typeface="Arial" panose="020B0604020202020204" pitchFamily="34" charset="0"/>
              </a:rPr>
              <a:t>)</a:t>
            </a:r>
          </a:p>
        </p:txBody>
      </p:sp>
      <p:sp>
        <p:nvSpPr>
          <p:cNvPr id="7" name="Rectangle 6"/>
          <p:cNvSpPr/>
          <p:nvPr/>
        </p:nvSpPr>
        <p:spPr>
          <a:xfrm>
            <a:off x="824799" y="3787138"/>
            <a:ext cx="10200426" cy="276999"/>
          </a:xfrm>
          <a:prstGeom prst="rect">
            <a:avLst/>
          </a:prstGeom>
        </p:spPr>
        <p:txBody>
          <a:bodyPr wrap="square">
            <a:spAutoFit/>
          </a:bodyPr>
          <a:lstStyle/>
          <a:p>
            <a:r>
              <a:rPr lang="fr-FR" sz="1200" dirty="0"/>
              <a:t>* Missions 2025 </a:t>
            </a:r>
            <a:r>
              <a:rPr lang="fr-FR" sz="1200" dirty="0" err="1"/>
              <a:t>underestimated</a:t>
            </a:r>
            <a:r>
              <a:rPr lang="fr-FR" sz="1200" dirty="0"/>
              <a:t>, ** </a:t>
            </a:r>
            <a:r>
              <a:rPr lang="fr-FR" sz="1200" dirty="0" err="1"/>
              <a:t>secondment</a:t>
            </a:r>
            <a:r>
              <a:rPr lang="fr-FR" sz="1200" dirty="0"/>
              <a:t> : for JET/JT-60SA, not </a:t>
            </a:r>
            <a:r>
              <a:rPr lang="fr-FR" sz="1200" dirty="0" err="1"/>
              <a:t>shown</a:t>
            </a:r>
            <a:r>
              <a:rPr lang="fr-FR" sz="1200" dirty="0"/>
              <a:t> </a:t>
            </a:r>
            <a:r>
              <a:rPr lang="fr-FR" sz="1200" dirty="0" err="1"/>
              <a:t>here</a:t>
            </a:r>
            <a:r>
              <a:rPr lang="fr-FR" sz="1200" dirty="0"/>
              <a:t>, *** AR not </a:t>
            </a:r>
            <a:r>
              <a:rPr lang="fr-FR" sz="1200" dirty="0" err="1"/>
              <a:t>accounted</a:t>
            </a:r>
            <a:r>
              <a:rPr lang="fr-FR" sz="1200" dirty="0"/>
              <a:t> for **** </a:t>
            </a:r>
            <a:r>
              <a:rPr lang="fr-FR" sz="1200" dirty="0" err="1"/>
              <a:t>committment</a:t>
            </a:r>
            <a:r>
              <a:rPr lang="fr-FR" sz="1200" dirty="0"/>
              <a:t> from FP8 &gt; 3 </a:t>
            </a:r>
            <a:r>
              <a:rPr lang="fr-FR" sz="1200" dirty="0" err="1"/>
              <a:t>Mio</a:t>
            </a:r>
            <a:r>
              <a:rPr lang="fr-FR" sz="1200" dirty="0"/>
              <a:t>  </a:t>
            </a:r>
          </a:p>
        </p:txBody>
      </p:sp>
      <p:pic>
        <p:nvPicPr>
          <p:cNvPr id="12" name="Image 11">
            <a:extLst>
              <a:ext uri="{FF2B5EF4-FFF2-40B4-BE49-F238E27FC236}">
                <a16:creationId xmlns:a16="http://schemas.microsoft.com/office/drawing/2014/main" id="{BEAFC48B-A4A3-45B1-9C13-22F4E206CC35}"/>
              </a:ext>
            </a:extLst>
          </p:cNvPr>
          <p:cNvPicPr>
            <a:picLocks noChangeAspect="1"/>
          </p:cNvPicPr>
          <p:nvPr/>
        </p:nvPicPr>
        <p:blipFill>
          <a:blip r:embed="rId2"/>
          <a:stretch>
            <a:fillRect/>
          </a:stretch>
        </p:blipFill>
        <p:spPr>
          <a:xfrm>
            <a:off x="8117143" y="4460064"/>
            <a:ext cx="3680460" cy="1203960"/>
          </a:xfrm>
          <a:prstGeom prst="rect">
            <a:avLst/>
          </a:prstGeom>
        </p:spPr>
      </p:pic>
      <p:sp>
        <p:nvSpPr>
          <p:cNvPr id="13" name="ZoneTexte 12">
            <a:extLst>
              <a:ext uri="{FF2B5EF4-FFF2-40B4-BE49-F238E27FC236}">
                <a16:creationId xmlns:a16="http://schemas.microsoft.com/office/drawing/2014/main" id="{FD6255FB-30FF-4DA4-9FD8-547AF1CB4AEC}"/>
              </a:ext>
            </a:extLst>
          </p:cNvPr>
          <p:cNvSpPr txBox="1"/>
          <p:nvPr/>
        </p:nvSpPr>
        <p:spPr bwMode="auto">
          <a:xfrm>
            <a:off x="156292" y="4771591"/>
            <a:ext cx="7692308" cy="2031325"/>
          </a:xfrm>
          <a:prstGeom prst="rect">
            <a:avLst/>
          </a:prstGeom>
          <a:noFill/>
        </p:spPr>
        <p:txBody>
          <a:bodyPr wrap="square" rtlCol="0">
            <a:spAutoFit/>
          </a:bodyPr>
          <a:lstStyle/>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Campaign participation </a:t>
            </a:r>
            <a:r>
              <a:rPr lang="fr-FR" dirty="0" err="1">
                <a:latin typeface="Arial" panose="020B0604020202020204" pitchFamily="34" charset="0"/>
                <a:cs typeface="Arial" panose="020B0604020202020204" pitchFamily="34" charset="0"/>
              </a:rPr>
              <a:t>increased</a:t>
            </a:r>
            <a:r>
              <a:rPr lang="fr-FR" dirty="0">
                <a:latin typeface="Arial" panose="020B0604020202020204" pitchFamily="34" charset="0"/>
                <a:cs typeface="Arial" panose="020B0604020202020204" pitchFamily="34" charset="0"/>
              </a:rPr>
              <a:t> to more </a:t>
            </a:r>
            <a:r>
              <a:rPr lang="fr-FR" dirty="0" err="1">
                <a:latin typeface="Arial" panose="020B0604020202020204" pitchFamily="34" charset="0"/>
                <a:cs typeface="Arial" panose="020B0604020202020204" pitchFamily="34" charset="0"/>
              </a:rPr>
              <a:t>manageable</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level</a:t>
            </a:r>
            <a:r>
              <a:rPr lang="fr-FR" dirty="0">
                <a:latin typeface="Arial" panose="020B0604020202020204" pitchFamily="34" charset="0"/>
                <a:cs typeface="Arial" panose="020B0604020202020204" pitchFamily="34" charset="0"/>
              </a:rPr>
              <a:t> (but </a:t>
            </a:r>
            <a:r>
              <a:rPr lang="fr-FR" dirty="0" err="1">
                <a:latin typeface="Arial" panose="020B0604020202020204" pitchFamily="34" charset="0"/>
                <a:cs typeface="Arial" panose="020B0604020202020204" pitchFamily="34" charset="0"/>
              </a:rPr>
              <a:t>decreased</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compared</a:t>
            </a:r>
            <a:r>
              <a:rPr lang="fr-FR" dirty="0">
                <a:latin typeface="Arial" panose="020B0604020202020204" pitchFamily="34" charset="0"/>
                <a:cs typeface="Arial" panose="020B0604020202020204" pitchFamily="34" charset="0"/>
              </a:rPr>
              <a:t> to 2025) </a:t>
            </a: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Mission budget </a:t>
            </a:r>
            <a:r>
              <a:rPr lang="fr-FR" dirty="0" err="1">
                <a:latin typeface="Arial" panose="020B0604020202020204" pitchFamily="34" charset="0"/>
                <a:cs typeface="Arial" panose="020B0604020202020204" pitchFamily="34" charset="0"/>
              </a:rPr>
              <a:t>still</a:t>
            </a:r>
            <a:r>
              <a:rPr lang="fr-FR" dirty="0">
                <a:latin typeface="Arial" panose="020B0604020202020204" pitchFamily="34" charset="0"/>
                <a:cs typeface="Arial" panose="020B0604020202020204" pitchFamily="34" charset="0"/>
              </a:rPr>
              <a:t> an issue</a:t>
            </a: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Management of </a:t>
            </a:r>
            <a:r>
              <a:rPr lang="fr-FR" dirty="0" err="1">
                <a:latin typeface="Arial" panose="020B0604020202020204" pitchFamily="34" charset="0"/>
                <a:cs typeface="Arial" panose="020B0604020202020204" pitchFamily="34" charset="0"/>
              </a:rPr>
              <a:t>PrIO</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database</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should</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now</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be</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under</a:t>
            </a:r>
            <a:r>
              <a:rPr lang="fr-FR" dirty="0">
                <a:latin typeface="Arial" panose="020B0604020202020204" pitchFamily="34" charset="0"/>
                <a:cs typeface="Arial" panose="020B0604020202020204" pitchFamily="34" charset="0"/>
              </a:rPr>
              <a:t> DSD</a:t>
            </a:r>
          </a:p>
          <a:p>
            <a:pPr marL="285750" indent="-285750">
              <a:buFont typeface="Arial" panose="020B0604020202020204" pitchFamily="34" charset="0"/>
              <a:buChar char="•"/>
            </a:pPr>
            <a:r>
              <a:rPr lang="fr-FR" b="1" dirty="0">
                <a:latin typeface="Arial" panose="020B0604020202020204" pitchFamily="34" charset="0"/>
                <a:cs typeface="Arial" panose="020B0604020202020204" pitchFamily="34" charset="0"/>
              </a:rPr>
              <a:t>No support </a:t>
            </a:r>
            <a:r>
              <a:rPr lang="fr-FR" b="1" dirty="0" err="1">
                <a:latin typeface="Arial" panose="020B0604020202020204" pitchFamily="34" charset="0"/>
                <a:cs typeface="Arial" panose="020B0604020202020204" pitchFamily="34" charset="0"/>
              </a:rPr>
              <a:t>available</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yet</a:t>
            </a:r>
            <a:r>
              <a:rPr lang="fr-FR" b="1" dirty="0">
                <a:latin typeface="Arial" panose="020B0604020202020204" pitchFamily="34" charset="0"/>
                <a:cs typeface="Arial" panose="020B0604020202020204" pitchFamily="34" charset="0"/>
              </a:rPr>
              <a:t> for the </a:t>
            </a:r>
            <a:r>
              <a:rPr lang="fr-FR" b="1" dirty="0" err="1">
                <a:latin typeface="Arial" panose="020B0604020202020204" pitchFamily="34" charset="0"/>
                <a:cs typeface="Arial" panose="020B0604020202020204" pitchFamily="34" charset="0"/>
              </a:rPr>
              <a:t>scientific</a:t>
            </a:r>
            <a:r>
              <a:rPr lang="fr-FR" b="1" dirty="0">
                <a:latin typeface="Arial" panose="020B0604020202020204" pitchFamily="34" charset="0"/>
                <a:cs typeface="Arial" panose="020B0604020202020204" pitchFamily="34" charset="0"/>
              </a:rPr>
              <a:t> exploitation of JT-60SA</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cf</a:t>
            </a:r>
            <a:r>
              <a:rPr lang="fr-FR" dirty="0">
                <a:latin typeface="Arial" panose="020B0604020202020204" pitchFamily="34" charset="0"/>
                <a:cs typeface="Arial" panose="020B0604020202020204" pitchFamily="34" charset="0"/>
              </a:rPr>
              <a:t> PCR)</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D9D6D9EE-F511-4C89-A389-B545A007F6A2}"/>
              </a:ext>
            </a:extLst>
          </p:cNvPr>
          <p:cNvSpPr txBox="1"/>
          <p:nvPr/>
        </p:nvSpPr>
        <p:spPr bwMode="auto">
          <a:xfrm>
            <a:off x="8117143" y="5759250"/>
            <a:ext cx="3455732" cy="646331"/>
          </a:xfrm>
          <a:prstGeom prst="rect">
            <a:avLst/>
          </a:prstGeom>
          <a:noFill/>
        </p:spPr>
        <p:txBody>
          <a:bodyPr wrap="square">
            <a:spAutoFit/>
          </a:bodyPr>
          <a:lstStyle/>
          <a:p>
            <a:pPr algn="ctr"/>
            <a:r>
              <a:rPr lang="fr-FR" sz="1800" dirty="0"/>
              <a:t>MAST-U fraction </a:t>
            </a:r>
            <a:r>
              <a:rPr lang="fr-FR" sz="1800" dirty="0" err="1"/>
              <a:t>expected</a:t>
            </a:r>
            <a:r>
              <a:rPr lang="fr-FR" sz="1800" dirty="0"/>
              <a:t> at </a:t>
            </a:r>
            <a:r>
              <a:rPr lang="fr-FR" sz="1800" dirty="0" err="1"/>
              <a:t>same</a:t>
            </a:r>
            <a:r>
              <a:rPr lang="fr-FR" sz="1800" dirty="0"/>
              <a:t> </a:t>
            </a:r>
            <a:r>
              <a:rPr lang="fr-FR" sz="1800" dirty="0" err="1"/>
              <a:t>level</a:t>
            </a:r>
            <a:r>
              <a:rPr lang="fr-FR" sz="1800" dirty="0"/>
              <a:t> as 2025 (~22 %), </a:t>
            </a:r>
            <a:r>
              <a:rPr lang="fr-FR" sz="1800" dirty="0" err="1"/>
              <a:t>tbc</a:t>
            </a:r>
            <a:endParaRPr lang="fr-FR" dirty="0"/>
          </a:p>
        </p:txBody>
      </p:sp>
      <p:pic>
        <p:nvPicPr>
          <p:cNvPr id="2" name="Image 1">
            <a:extLst>
              <a:ext uri="{FF2B5EF4-FFF2-40B4-BE49-F238E27FC236}">
                <a16:creationId xmlns:a16="http://schemas.microsoft.com/office/drawing/2014/main" id="{9670453B-9A09-4F08-9A99-1DC3D536F27B}"/>
              </a:ext>
            </a:extLst>
          </p:cNvPr>
          <p:cNvPicPr>
            <a:picLocks noChangeAspect="1"/>
          </p:cNvPicPr>
          <p:nvPr/>
        </p:nvPicPr>
        <p:blipFill>
          <a:blip r:embed="rId3"/>
          <a:stretch>
            <a:fillRect/>
          </a:stretch>
        </p:blipFill>
        <p:spPr>
          <a:xfrm>
            <a:off x="960582" y="834191"/>
            <a:ext cx="9928860" cy="2913258"/>
          </a:xfrm>
          <a:prstGeom prst="rect">
            <a:avLst/>
          </a:prstGeom>
        </p:spPr>
      </p:pic>
      <p:sp>
        <p:nvSpPr>
          <p:cNvPr id="14" name="Rectangle 13">
            <a:extLst>
              <a:ext uri="{FF2B5EF4-FFF2-40B4-BE49-F238E27FC236}">
                <a16:creationId xmlns:a16="http://schemas.microsoft.com/office/drawing/2014/main" id="{86AE4712-1CC4-4B09-9B12-40C09C7267F6}"/>
              </a:ext>
            </a:extLst>
          </p:cNvPr>
          <p:cNvSpPr/>
          <p:nvPr/>
        </p:nvSpPr>
        <p:spPr>
          <a:xfrm>
            <a:off x="8523366" y="517503"/>
            <a:ext cx="2366076" cy="276999"/>
          </a:xfrm>
          <a:prstGeom prst="rect">
            <a:avLst/>
          </a:prstGeom>
        </p:spPr>
        <p:txBody>
          <a:bodyPr wrap="square">
            <a:spAutoFit/>
          </a:bodyPr>
          <a:lstStyle/>
          <a:p>
            <a:r>
              <a:rPr lang="fr-FR" sz="1200" dirty="0"/>
              <a:t>Numbers to </a:t>
            </a:r>
            <a:r>
              <a:rPr lang="fr-FR" sz="1200" dirty="0" err="1"/>
              <a:t>be</a:t>
            </a:r>
            <a:r>
              <a:rPr lang="fr-FR" sz="1200" dirty="0"/>
              <a:t> </a:t>
            </a:r>
            <a:r>
              <a:rPr lang="fr-FR" sz="1200" dirty="0" err="1"/>
              <a:t>checked</a:t>
            </a:r>
            <a:r>
              <a:rPr lang="fr-FR" sz="1200" dirty="0"/>
              <a:t> by Admin</a:t>
            </a:r>
          </a:p>
        </p:txBody>
      </p:sp>
    </p:spTree>
    <p:extLst>
      <p:ext uri="{BB962C8B-B14F-4D97-AF65-F5344CB8AC3E}">
        <p14:creationId xmlns:p14="http://schemas.microsoft.com/office/powerpoint/2010/main" val="2917193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sp>
        <p:nvSpPr>
          <p:cNvPr id="5" name="Titre 4"/>
          <p:cNvSpPr>
            <a:spLocks noGrp="1"/>
          </p:cNvSpPr>
          <p:nvPr>
            <p:ph type="title"/>
          </p:nvPr>
        </p:nvSpPr>
        <p:spPr>
          <a:xfrm>
            <a:off x="960582" y="-31603"/>
            <a:ext cx="10247986" cy="841958"/>
          </a:xfrm>
        </p:spPr>
        <p:txBody>
          <a:bodyPr/>
          <a:lstStyle/>
          <a:p>
            <a:r>
              <a:rPr lang="fr-FR" dirty="0" err="1"/>
              <a:t>Strongly</a:t>
            </a:r>
            <a:r>
              <a:rPr lang="fr-FR" dirty="0"/>
              <a:t> </a:t>
            </a:r>
            <a:r>
              <a:rPr lang="fr-FR" dirty="0" err="1"/>
              <a:t>streamlined</a:t>
            </a:r>
            <a:r>
              <a:rPr lang="fr-FR" dirty="0"/>
              <a:t> programme for WP TE in 26-27</a:t>
            </a:r>
          </a:p>
        </p:txBody>
      </p:sp>
      <p:sp>
        <p:nvSpPr>
          <p:cNvPr id="14" name="ZoneTexte 13">
            <a:extLst>
              <a:ext uri="{FF2B5EF4-FFF2-40B4-BE49-F238E27FC236}">
                <a16:creationId xmlns:a16="http://schemas.microsoft.com/office/drawing/2014/main" id="{364EE668-B0D0-4BC7-B522-B521D3CE9AE6}"/>
              </a:ext>
            </a:extLst>
          </p:cNvPr>
          <p:cNvSpPr txBox="1"/>
          <p:nvPr/>
        </p:nvSpPr>
        <p:spPr bwMode="auto">
          <a:xfrm>
            <a:off x="85924" y="4711750"/>
            <a:ext cx="8124626" cy="147732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9 “programmatic” Research Topics (RT01 to RT09)</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2 Research Topics dedicated to JET (RT10 for data validation, RT11 for analysis of JET campaigns performed before 2022 and related work)</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8 Research Topics (RT12 to RT18) mapping the existing Topical Groups of the JT-60SA EU-JA Experimental Team.</a:t>
            </a:r>
            <a:endParaRPr lang="fr-FR" dirty="0">
              <a:latin typeface="Arial" panose="020B0604020202020204" pitchFamily="34" charset="0"/>
              <a:cs typeface="Arial" panose="020B0604020202020204" pitchFamily="34" charset="0"/>
            </a:endParaRPr>
          </a:p>
        </p:txBody>
      </p:sp>
      <p:sp>
        <p:nvSpPr>
          <p:cNvPr id="15" name="ZoneTexte 14">
            <a:extLst>
              <a:ext uri="{FF2B5EF4-FFF2-40B4-BE49-F238E27FC236}">
                <a16:creationId xmlns:a16="http://schemas.microsoft.com/office/drawing/2014/main" id="{3B49CD26-DB26-4FBB-8CB0-1C4FF763537D}"/>
              </a:ext>
            </a:extLst>
          </p:cNvPr>
          <p:cNvSpPr txBox="1"/>
          <p:nvPr/>
        </p:nvSpPr>
        <p:spPr bwMode="auto">
          <a:xfrm>
            <a:off x="360039" y="1407586"/>
            <a:ext cx="11460485" cy="2585323"/>
          </a:xfrm>
          <a:prstGeom prst="rect">
            <a:avLst/>
          </a:prstGeom>
          <a:noFill/>
        </p:spPr>
        <p:txBody>
          <a:bodyPr wrap="square">
            <a:spAutoFit/>
          </a:bodyPr>
          <a:lstStyle/>
          <a:p>
            <a:pPr marL="285750" indent="-285750" algn="l">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Address urgent </a:t>
            </a:r>
            <a:r>
              <a:rPr lang="en-US" sz="1800" b="0" i="0" u="none" strike="noStrike" baseline="0" dirty="0">
                <a:solidFill>
                  <a:srgbClr val="0070C0"/>
                </a:solidFill>
                <a:latin typeface="Arial" panose="020B0604020202020204" pitchFamily="34" charset="0"/>
                <a:cs typeface="Arial" panose="020B0604020202020204" pitchFamily="34" charset="0"/>
              </a:rPr>
              <a:t>R&amp;D issues related to the new ITER baseline / Research Plan </a:t>
            </a:r>
            <a:r>
              <a:rPr lang="en-US" sz="1800" b="0" i="0" u="none" strike="noStrike" baseline="0" dirty="0">
                <a:latin typeface="Arial" panose="020B0604020202020204" pitchFamily="34" charset="0"/>
                <a:cs typeface="Arial" panose="020B0604020202020204" pitchFamily="34" charset="0"/>
              </a:rPr>
              <a:t>(full tungsten wall) : far SOL physics and wall loads; tungsten sources, transport and screening; startup on tungsten limiters; runaways damage of tungsten first wall components and efficiency of </a:t>
            </a:r>
            <a:r>
              <a:rPr lang="en-US" sz="1800" b="0" i="0" u="none" strike="noStrike" baseline="0" dirty="0" err="1">
                <a:latin typeface="Arial" panose="020B0604020202020204" pitchFamily="34" charset="0"/>
                <a:cs typeface="Arial" panose="020B0604020202020204" pitchFamily="34" charset="0"/>
              </a:rPr>
              <a:t>boronisation</a:t>
            </a:r>
            <a:r>
              <a:rPr lang="en-US" sz="1800" b="0" i="0" u="none" strike="noStrike" baseline="0" dirty="0">
                <a:latin typeface="Arial" panose="020B0604020202020204" pitchFamily="34" charset="0"/>
                <a:cs typeface="Arial" panose="020B0604020202020204" pitchFamily="34" charset="0"/>
              </a:rPr>
              <a:t> in full tungsten devices.</a:t>
            </a:r>
          </a:p>
          <a:p>
            <a:pPr marL="285750" indent="-285750" algn="l">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Provide a full qualification of the </a:t>
            </a:r>
            <a:r>
              <a:rPr lang="en-US" sz="1800" b="0" i="0" u="none" strike="noStrike" baseline="0" dirty="0">
                <a:solidFill>
                  <a:srgbClr val="0070C0"/>
                </a:solidFill>
                <a:latin typeface="Arial" panose="020B0604020202020204" pitchFamily="34" charset="0"/>
                <a:cs typeface="Arial" panose="020B0604020202020204" pitchFamily="34" charset="0"/>
              </a:rPr>
              <a:t>most promising no ELM scenario</a:t>
            </a:r>
            <a:r>
              <a:rPr lang="en-US" sz="1800" b="0" i="0" u="none" strike="noStrike" baseline="0" dirty="0">
                <a:latin typeface="Arial" panose="020B0604020202020204" pitchFamily="34" charset="0"/>
                <a:cs typeface="Arial" panose="020B0604020202020204" pitchFamily="34" charset="0"/>
              </a:rPr>
              <a:t>, focusing on X-point radiator (XPR) and quasi-continuous exhaust (QCE) now considered as a viable option for ITER / DEMO.</a:t>
            </a:r>
          </a:p>
          <a:p>
            <a:pPr marL="285750" indent="-285750" algn="l">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Support </a:t>
            </a:r>
            <a:r>
              <a:rPr lang="en-US" sz="1800" b="0" i="0" u="none" strike="noStrike" baseline="0" dirty="0">
                <a:solidFill>
                  <a:srgbClr val="0070C0"/>
                </a:solidFill>
                <a:latin typeface="Arial" panose="020B0604020202020204" pitchFamily="34" charset="0"/>
                <a:cs typeface="Arial" panose="020B0604020202020204" pitchFamily="34" charset="0"/>
              </a:rPr>
              <a:t>modelling efforts for interpretation </a:t>
            </a:r>
            <a:r>
              <a:rPr lang="en-US" sz="1800" b="0" i="0" u="none" strike="noStrike" baseline="0" dirty="0">
                <a:latin typeface="Arial" panose="020B0604020202020204" pitchFamily="34" charset="0"/>
                <a:cs typeface="Arial" panose="020B0604020202020204" pitchFamily="34" charset="0"/>
              </a:rPr>
              <a:t>of available data from TE devices (including JET DD and DT last campaigns)</a:t>
            </a:r>
          </a:p>
          <a:p>
            <a:pPr marL="285750" indent="-285750" algn="l">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Prepare the </a:t>
            </a:r>
            <a:r>
              <a:rPr lang="en-US" sz="1800" b="0" i="0" u="none" strike="noStrike" baseline="0" dirty="0">
                <a:solidFill>
                  <a:srgbClr val="0070C0"/>
                </a:solidFill>
                <a:latin typeface="Arial" panose="020B0604020202020204" pitchFamily="34" charset="0"/>
                <a:cs typeface="Arial" panose="020B0604020202020204" pitchFamily="34" charset="0"/>
              </a:rPr>
              <a:t>JT-60SA scientific exploitation </a:t>
            </a:r>
            <a:r>
              <a:rPr lang="en-US" sz="1800" b="0" i="0" u="none" strike="noStrike" baseline="0" dirty="0">
                <a:latin typeface="Arial" panose="020B0604020202020204" pitchFamily="34" charset="0"/>
                <a:cs typeface="Arial" panose="020B0604020202020204" pitchFamily="34" charset="0"/>
              </a:rPr>
              <a:t>in the OP2 and OP3 campaigns, </a:t>
            </a:r>
            <a:r>
              <a:rPr lang="fr-FR" sz="1800" b="0" i="0" u="none" strike="noStrike" baseline="0" dirty="0" err="1">
                <a:latin typeface="Arial" panose="020B0604020202020204" pitchFamily="34" charset="0"/>
                <a:cs typeface="Arial" panose="020B0604020202020204" pitchFamily="34" charset="0"/>
              </a:rPr>
              <a:t>pending</a:t>
            </a:r>
            <a:r>
              <a:rPr lang="fr-FR" sz="1800" b="0" i="0" u="none" strike="noStrike" baseline="0" dirty="0">
                <a:latin typeface="Arial" panose="020B0604020202020204" pitchFamily="34" charset="0"/>
                <a:cs typeface="Arial" panose="020B0604020202020204" pitchFamily="34" charset="0"/>
              </a:rPr>
              <a:t> </a:t>
            </a:r>
            <a:r>
              <a:rPr lang="fr-FR" sz="1800" b="0" i="0" u="none" strike="noStrike" baseline="0" dirty="0" err="1">
                <a:latin typeface="Arial" panose="020B0604020202020204" pitchFamily="34" charset="0"/>
                <a:cs typeface="Arial" panose="020B0604020202020204" pitchFamily="34" charset="0"/>
              </a:rPr>
              <a:t>resources</a:t>
            </a:r>
            <a:r>
              <a:rPr lang="fr-FR" sz="1800" b="0" i="0" u="none" strike="noStrike" baseline="0" dirty="0">
                <a:latin typeface="Arial" panose="020B0604020202020204" pitchFamily="34" charset="0"/>
                <a:cs typeface="Arial" panose="020B0604020202020204" pitchFamily="34" charset="0"/>
              </a:rPr>
              <a:t> </a:t>
            </a:r>
            <a:r>
              <a:rPr lang="fr-FR" sz="1800" b="0" i="0" u="none" strike="noStrike" baseline="0" dirty="0" err="1">
                <a:latin typeface="Arial" panose="020B0604020202020204" pitchFamily="34" charset="0"/>
                <a:cs typeface="Arial" panose="020B0604020202020204" pitchFamily="34" charset="0"/>
              </a:rPr>
              <a:t>becoming</a:t>
            </a:r>
            <a:r>
              <a:rPr lang="fr-FR" sz="1800" b="0" i="0" u="none" strike="noStrike" baseline="0" dirty="0">
                <a:latin typeface="Arial" panose="020B0604020202020204" pitchFamily="34" charset="0"/>
                <a:cs typeface="Arial" panose="020B0604020202020204" pitchFamily="34" charset="0"/>
              </a:rPr>
              <a:t> </a:t>
            </a:r>
            <a:r>
              <a:rPr lang="fr-FR" sz="1800" b="0" i="0" u="none" strike="noStrike" baseline="0" dirty="0" err="1">
                <a:latin typeface="Arial" panose="020B0604020202020204" pitchFamily="34" charset="0"/>
                <a:cs typeface="Arial" panose="020B0604020202020204" pitchFamily="34" charset="0"/>
              </a:rPr>
              <a:t>available</a:t>
            </a:r>
            <a:r>
              <a:rPr lang="fr-FR" sz="1800" b="0" i="0" u="none" strike="noStrike" baseline="0"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
        <p:nvSpPr>
          <p:cNvPr id="16" name="ZoneTexte 15">
            <a:extLst>
              <a:ext uri="{FF2B5EF4-FFF2-40B4-BE49-F238E27FC236}">
                <a16:creationId xmlns:a16="http://schemas.microsoft.com/office/drawing/2014/main" id="{D0796D09-BC27-4D85-8C75-1430EFD40E91}"/>
              </a:ext>
            </a:extLst>
          </p:cNvPr>
          <p:cNvSpPr txBox="1"/>
          <p:nvPr/>
        </p:nvSpPr>
        <p:spPr bwMode="auto">
          <a:xfrm>
            <a:off x="360039" y="898966"/>
            <a:ext cx="4231010" cy="369332"/>
          </a:xfrm>
          <a:prstGeom prst="rect">
            <a:avLst/>
          </a:prstGeom>
          <a:noFill/>
        </p:spPr>
        <p:txBody>
          <a:bodyPr wrap="square">
            <a:spAutoFit/>
          </a:bodyPr>
          <a:lstStyle/>
          <a:p>
            <a:r>
              <a:rPr lang="en-US" sz="1800" b="1" i="0" u="none" strike="noStrike" baseline="0" dirty="0">
                <a:solidFill>
                  <a:srgbClr val="0070C0"/>
                </a:solidFill>
                <a:latin typeface="Arial" panose="020B0604020202020204" pitchFamily="34" charset="0"/>
                <a:cs typeface="Arial" panose="020B0604020202020204" pitchFamily="34" charset="0"/>
              </a:rPr>
              <a:t>High level objectives for 26-27</a:t>
            </a:r>
            <a:endParaRPr lang="fr-FR" b="1" dirty="0"/>
          </a:p>
        </p:txBody>
      </p:sp>
      <p:sp>
        <p:nvSpPr>
          <p:cNvPr id="17" name="ZoneTexte 16">
            <a:extLst>
              <a:ext uri="{FF2B5EF4-FFF2-40B4-BE49-F238E27FC236}">
                <a16:creationId xmlns:a16="http://schemas.microsoft.com/office/drawing/2014/main" id="{1AAFC2BD-9753-4FD3-ABB7-61F0554F9636}"/>
              </a:ext>
            </a:extLst>
          </p:cNvPr>
          <p:cNvSpPr txBox="1"/>
          <p:nvPr/>
        </p:nvSpPr>
        <p:spPr bwMode="auto">
          <a:xfrm>
            <a:off x="283839" y="4220808"/>
            <a:ext cx="6040761" cy="369332"/>
          </a:xfrm>
          <a:prstGeom prst="rect">
            <a:avLst/>
          </a:prstGeom>
          <a:noFill/>
        </p:spPr>
        <p:txBody>
          <a:bodyPr wrap="square">
            <a:spAutoFit/>
          </a:bodyPr>
          <a:lstStyle/>
          <a:p>
            <a:r>
              <a:rPr lang="en-US" sz="1800" b="1" i="0" u="none" strike="noStrike" baseline="0" dirty="0">
                <a:solidFill>
                  <a:srgbClr val="0070C0"/>
                </a:solidFill>
                <a:latin typeface="Arial" panose="020B0604020202020204" pitchFamily="34" charset="0"/>
                <a:cs typeface="Arial" panose="020B0604020202020204" pitchFamily="34" charset="0"/>
              </a:rPr>
              <a:t>Same structure retained for WP TE in 26-27</a:t>
            </a:r>
            <a:endParaRPr lang="fr-FR" b="1" dirty="0"/>
          </a:p>
        </p:txBody>
      </p:sp>
      <p:pic>
        <p:nvPicPr>
          <p:cNvPr id="18" name="Image 17">
            <a:extLst>
              <a:ext uri="{FF2B5EF4-FFF2-40B4-BE49-F238E27FC236}">
                <a16:creationId xmlns:a16="http://schemas.microsoft.com/office/drawing/2014/main" id="{D4A4E682-A86E-45FB-B4DB-F15DF1188575}"/>
              </a:ext>
            </a:extLst>
          </p:cNvPr>
          <p:cNvPicPr>
            <a:picLocks noChangeAspect="1"/>
          </p:cNvPicPr>
          <p:nvPr/>
        </p:nvPicPr>
        <p:blipFill>
          <a:blip r:embed="rId2"/>
          <a:stretch>
            <a:fillRect/>
          </a:stretch>
        </p:blipFill>
        <p:spPr>
          <a:xfrm>
            <a:off x="8454023" y="4332230"/>
            <a:ext cx="3377938" cy="2024935"/>
          </a:xfrm>
          <a:prstGeom prst="rect">
            <a:avLst/>
          </a:prstGeom>
        </p:spPr>
      </p:pic>
    </p:spTree>
    <p:extLst>
      <p:ext uri="{BB962C8B-B14F-4D97-AF65-F5344CB8AC3E}">
        <p14:creationId xmlns:p14="http://schemas.microsoft.com/office/powerpoint/2010/main" val="536507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pic>
        <p:nvPicPr>
          <p:cNvPr id="6" name="Image 5">
            <a:extLst>
              <a:ext uri="{FF2B5EF4-FFF2-40B4-BE49-F238E27FC236}">
                <a16:creationId xmlns:a16="http://schemas.microsoft.com/office/drawing/2014/main" id="{AF550BF4-F8CC-4AD3-90F7-A40EEBDFE47B}"/>
              </a:ext>
            </a:extLst>
          </p:cNvPr>
          <p:cNvPicPr>
            <a:picLocks noChangeAspect="1"/>
          </p:cNvPicPr>
          <p:nvPr/>
        </p:nvPicPr>
        <p:blipFill>
          <a:blip r:embed="rId2"/>
          <a:stretch>
            <a:fillRect/>
          </a:stretch>
        </p:blipFill>
        <p:spPr>
          <a:xfrm>
            <a:off x="364236" y="2123712"/>
            <a:ext cx="5731764" cy="4158996"/>
          </a:xfrm>
          <a:prstGeom prst="rect">
            <a:avLst/>
          </a:prstGeom>
        </p:spPr>
      </p:pic>
      <p:sp>
        <p:nvSpPr>
          <p:cNvPr id="3" name="Titre 2">
            <a:extLst>
              <a:ext uri="{FF2B5EF4-FFF2-40B4-BE49-F238E27FC236}">
                <a16:creationId xmlns:a16="http://schemas.microsoft.com/office/drawing/2014/main" id="{91F331F5-8913-4186-AEE6-645B93A5ECF0}"/>
              </a:ext>
            </a:extLst>
          </p:cNvPr>
          <p:cNvSpPr>
            <a:spLocks noGrp="1"/>
          </p:cNvSpPr>
          <p:nvPr>
            <p:ph type="title"/>
          </p:nvPr>
        </p:nvSpPr>
        <p:spPr/>
        <p:txBody>
          <a:bodyPr/>
          <a:lstStyle/>
          <a:p>
            <a:r>
              <a:rPr lang="fr-FR" dirty="0" err="1"/>
              <a:t>Selected</a:t>
            </a:r>
            <a:r>
              <a:rPr lang="fr-FR" dirty="0"/>
              <a:t> </a:t>
            </a:r>
            <a:r>
              <a:rPr lang="fr-FR" dirty="0" err="1"/>
              <a:t>scientific</a:t>
            </a:r>
            <a:r>
              <a:rPr lang="fr-FR" dirty="0"/>
              <a:t> objectives </a:t>
            </a:r>
            <a:r>
              <a:rPr lang="fr-FR" dirty="0" err="1"/>
              <a:t>updated</a:t>
            </a:r>
            <a:r>
              <a:rPr lang="fr-FR" dirty="0"/>
              <a:t> for 26-27</a:t>
            </a:r>
          </a:p>
        </p:txBody>
      </p:sp>
      <p:sp>
        <p:nvSpPr>
          <p:cNvPr id="8" name="ZoneTexte 7">
            <a:extLst>
              <a:ext uri="{FF2B5EF4-FFF2-40B4-BE49-F238E27FC236}">
                <a16:creationId xmlns:a16="http://schemas.microsoft.com/office/drawing/2014/main" id="{B8F546D4-B414-4CCF-883E-F1460E97D3B5}"/>
              </a:ext>
            </a:extLst>
          </p:cNvPr>
          <p:cNvSpPr txBox="1"/>
          <p:nvPr/>
        </p:nvSpPr>
        <p:spPr bwMode="auto">
          <a:xfrm>
            <a:off x="346207" y="893054"/>
            <a:ext cx="11721967" cy="923330"/>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Scientific objectives of RT03 (</a:t>
            </a:r>
            <a:r>
              <a:rPr lang="en-US" sz="1800" b="0" i="0" u="none" strike="noStrike" baseline="0" dirty="0" err="1">
                <a:latin typeface="Arial" panose="020B0604020202020204" pitchFamily="34" charset="0"/>
                <a:cs typeface="Arial" panose="020B0604020202020204" pitchFamily="34" charset="0"/>
              </a:rPr>
              <a:t>dispruption</a:t>
            </a:r>
            <a:r>
              <a:rPr lang="en-US" sz="1800" b="0" i="0" u="none" strike="noStrike" baseline="0" dirty="0">
                <a:latin typeface="Arial" panose="020B0604020202020204" pitchFamily="34" charset="0"/>
                <a:cs typeface="Arial" panose="020B0604020202020204" pitchFamily="34" charset="0"/>
              </a:rPr>
              <a:t> &amp; runaway) and RT04 (control) updated to account for progress achieved + minor amendment to others RT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New numbering in AWP 26-27 to avoid confusion with previous version</a:t>
            </a:r>
            <a:endParaRPr lang="fr-FR" dirty="0"/>
          </a:p>
        </p:txBody>
      </p:sp>
      <p:pic>
        <p:nvPicPr>
          <p:cNvPr id="9" name="Image 8">
            <a:extLst>
              <a:ext uri="{FF2B5EF4-FFF2-40B4-BE49-F238E27FC236}">
                <a16:creationId xmlns:a16="http://schemas.microsoft.com/office/drawing/2014/main" id="{3F6A0DE6-FB74-4181-A13B-0A26E9B11979}"/>
              </a:ext>
            </a:extLst>
          </p:cNvPr>
          <p:cNvPicPr>
            <a:picLocks noChangeAspect="1"/>
          </p:cNvPicPr>
          <p:nvPr/>
        </p:nvPicPr>
        <p:blipFill>
          <a:blip r:embed="rId3"/>
          <a:stretch>
            <a:fillRect/>
          </a:stretch>
        </p:blipFill>
        <p:spPr>
          <a:xfrm>
            <a:off x="6354439" y="2123712"/>
            <a:ext cx="5731764" cy="2414016"/>
          </a:xfrm>
          <a:prstGeom prst="rect">
            <a:avLst/>
          </a:prstGeom>
        </p:spPr>
      </p:pic>
      <p:sp>
        <p:nvSpPr>
          <p:cNvPr id="11" name="ZoneTexte 10">
            <a:extLst>
              <a:ext uri="{FF2B5EF4-FFF2-40B4-BE49-F238E27FC236}">
                <a16:creationId xmlns:a16="http://schemas.microsoft.com/office/drawing/2014/main" id="{3E004267-6216-473C-AB9D-B49974E704E5}"/>
              </a:ext>
            </a:extLst>
          </p:cNvPr>
          <p:cNvSpPr txBox="1"/>
          <p:nvPr/>
        </p:nvSpPr>
        <p:spPr bwMode="auto">
          <a:xfrm>
            <a:off x="1511073" y="2280983"/>
            <a:ext cx="792956" cy="369332"/>
          </a:xfrm>
          <a:prstGeom prst="rect">
            <a:avLst/>
          </a:prstGeom>
          <a:noFill/>
        </p:spPr>
        <p:txBody>
          <a:bodyPr wrap="square">
            <a:spAutoFit/>
          </a:bodyPr>
          <a:lstStyle/>
          <a:p>
            <a:r>
              <a:rPr lang="en-US" sz="1800" b="0" i="0" u="none" strike="noStrike" baseline="0" dirty="0">
                <a:solidFill>
                  <a:schemeClr val="bg1"/>
                </a:solidFill>
                <a:latin typeface="Arial" panose="020B0604020202020204" pitchFamily="34" charset="0"/>
                <a:cs typeface="Arial" panose="020B0604020202020204" pitchFamily="34" charset="0"/>
              </a:rPr>
              <a:t>RT03</a:t>
            </a:r>
            <a:endParaRPr lang="fr-FR" dirty="0">
              <a:solidFill>
                <a:schemeClr val="bg1"/>
              </a:solidFill>
            </a:endParaRPr>
          </a:p>
        </p:txBody>
      </p:sp>
      <p:sp>
        <p:nvSpPr>
          <p:cNvPr id="12" name="ZoneTexte 11">
            <a:extLst>
              <a:ext uri="{FF2B5EF4-FFF2-40B4-BE49-F238E27FC236}">
                <a16:creationId xmlns:a16="http://schemas.microsoft.com/office/drawing/2014/main" id="{75A35882-B20A-402E-99F5-ADF8B20945DF}"/>
              </a:ext>
            </a:extLst>
          </p:cNvPr>
          <p:cNvSpPr txBox="1"/>
          <p:nvPr/>
        </p:nvSpPr>
        <p:spPr bwMode="auto">
          <a:xfrm>
            <a:off x="7492773" y="2204783"/>
            <a:ext cx="792956" cy="369332"/>
          </a:xfrm>
          <a:prstGeom prst="rect">
            <a:avLst/>
          </a:prstGeom>
          <a:noFill/>
        </p:spPr>
        <p:txBody>
          <a:bodyPr wrap="square">
            <a:spAutoFit/>
          </a:bodyPr>
          <a:lstStyle/>
          <a:p>
            <a:r>
              <a:rPr lang="en-US" sz="1800" b="0" i="0" u="none" strike="noStrike" baseline="0" dirty="0">
                <a:solidFill>
                  <a:schemeClr val="bg1"/>
                </a:solidFill>
                <a:latin typeface="Arial" panose="020B0604020202020204" pitchFamily="34" charset="0"/>
                <a:cs typeface="Arial" panose="020B0604020202020204" pitchFamily="34" charset="0"/>
              </a:rPr>
              <a:t>RT04</a:t>
            </a:r>
            <a:endParaRPr lang="fr-FR" dirty="0">
              <a:solidFill>
                <a:schemeClr val="bg1"/>
              </a:solidFill>
            </a:endParaRPr>
          </a:p>
        </p:txBody>
      </p:sp>
      <p:sp>
        <p:nvSpPr>
          <p:cNvPr id="14" name="ZoneTexte 13">
            <a:extLst>
              <a:ext uri="{FF2B5EF4-FFF2-40B4-BE49-F238E27FC236}">
                <a16:creationId xmlns:a16="http://schemas.microsoft.com/office/drawing/2014/main" id="{71E03F45-19CD-4F0B-BBDE-B2DB18D3941C}"/>
              </a:ext>
            </a:extLst>
          </p:cNvPr>
          <p:cNvSpPr txBox="1"/>
          <p:nvPr/>
        </p:nvSpPr>
        <p:spPr bwMode="auto">
          <a:xfrm>
            <a:off x="6331986" y="4618799"/>
            <a:ext cx="5495777" cy="1477328"/>
          </a:xfrm>
          <a:prstGeom prst="rect">
            <a:avLst/>
          </a:prstGeom>
          <a:noFill/>
        </p:spPr>
        <p:txBody>
          <a:bodyPr wrap="square">
            <a:spAutoFit/>
          </a:bodyPr>
          <a:lstStyle/>
          <a:p>
            <a:pPr marL="285750" indent="-285750">
              <a:buFont typeface="Arial" panose="020B0604020202020204" pitchFamily="34" charset="0"/>
              <a:buChar char="•"/>
            </a:pPr>
            <a:r>
              <a:rPr lang="en-GB" dirty="0">
                <a:solidFill>
                  <a:srgbClr val="000000"/>
                </a:solidFill>
                <a:latin typeface="Arial" panose="020B0604020202020204" pitchFamily="34" charset="0"/>
                <a:ea typeface="Courier New" panose="02070309020205020404" pitchFamily="49" charset="0"/>
                <a:cs typeface="Arial" panose="020B0604020202020204" pitchFamily="34" charset="0"/>
              </a:rPr>
              <a:t>C</a:t>
            </a:r>
            <a:r>
              <a:rPr lang="en-GB" sz="1800" dirty="0">
                <a:solidFill>
                  <a:srgbClr val="000000"/>
                </a:solidFill>
                <a:effectLst/>
                <a:latin typeface="Arial" panose="020B0604020202020204" pitchFamily="34" charset="0"/>
                <a:ea typeface="Courier New" panose="02070309020205020404" pitchFamily="49" charset="0"/>
                <a:cs typeface="Arial" panose="020B0604020202020204" pitchFamily="34" charset="0"/>
              </a:rPr>
              <a:t>orrespondence between the new objectives for 2026-2027 and the original objectives for 2021-2025, including the attribution of SSRL starting level when applicable</a:t>
            </a:r>
            <a:r>
              <a:rPr lang="en-GB" dirty="0">
                <a:solidFill>
                  <a:srgbClr val="000000"/>
                </a:solidFill>
                <a:latin typeface="Arial" panose="020B0604020202020204" pitchFamily="34" charset="0"/>
                <a:ea typeface="Courier New" panose="02070309020205020404" pitchFamily="49" charset="0"/>
                <a:cs typeface="Arial" panose="020B0604020202020204" pitchFamily="34" charset="0"/>
              </a:rPr>
              <a:t> </a:t>
            </a:r>
            <a:r>
              <a:rPr lang="en-GB" sz="1800" dirty="0">
                <a:solidFill>
                  <a:srgbClr val="000000"/>
                </a:solidFill>
                <a:effectLst/>
                <a:latin typeface="Arial" panose="020B0604020202020204" pitchFamily="34" charset="0"/>
                <a:ea typeface="Courier New" panose="02070309020205020404" pitchFamily="49" charset="0"/>
                <a:cs typeface="Arial" panose="020B0604020202020204" pitchFamily="34" charset="0"/>
              </a:rPr>
              <a:t>available upon request (WP TE wiki) </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0458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5" name="Titre 4"/>
          <p:cNvSpPr>
            <a:spLocks noGrp="1"/>
          </p:cNvSpPr>
          <p:nvPr>
            <p:ph type="title"/>
          </p:nvPr>
        </p:nvSpPr>
        <p:spPr/>
        <p:txBody>
          <a:bodyPr/>
          <a:lstStyle/>
          <a:p>
            <a:r>
              <a:rPr lang="fr-FR" dirty="0"/>
              <a:t>List of Grant </a:t>
            </a:r>
            <a:r>
              <a:rPr lang="fr-FR" dirty="0" err="1"/>
              <a:t>Deliverables</a:t>
            </a:r>
            <a:r>
              <a:rPr lang="fr-FR" dirty="0"/>
              <a:t> 2026-2027</a:t>
            </a:r>
          </a:p>
        </p:txBody>
      </p:sp>
      <p:graphicFrame>
        <p:nvGraphicFramePr>
          <p:cNvPr id="2" name="Tableau 1"/>
          <p:cNvGraphicFramePr>
            <a:graphicFrameLocks noGrp="1"/>
          </p:cNvGraphicFramePr>
          <p:nvPr>
            <p:extLst>
              <p:ext uri="{D42A27DB-BD31-4B8C-83A1-F6EECF244321}">
                <p14:modId xmlns:p14="http://schemas.microsoft.com/office/powerpoint/2010/main" val="3465504521"/>
              </p:ext>
            </p:extLst>
          </p:nvPr>
        </p:nvGraphicFramePr>
        <p:xfrm>
          <a:off x="498764" y="877007"/>
          <a:ext cx="10972799" cy="2753868"/>
        </p:xfrm>
        <a:graphic>
          <a:graphicData uri="http://schemas.openxmlformats.org/drawingml/2006/table">
            <a:tbl>
              <a:tblPr firstRow="1" firstCol="1" bandRow="1"/>
              <a:tblGrid>
                <a:gridCol w="1463040">
                  <a:extLst>
                    <a:ext uri="{9D8B030D-6E8A-4147-A177-3AD203B41FA5}">
                      <a16:colId xmlns:a16="http://schemas.microsoft.com/office/drawing/2014/main" val="3434031273"/>
                    </a:ext>
                  </a:extLst>
                </a:gridCol>
                <a:gridCol w="7492274">
                  <a:extLst>
                    <a:ext uri="{9D8B030D-6E8A-4147-A177-3AD203B41FA5}">
                      <a16:colId xmlns:a16="http://schemas.microsoft.com/office/drawing/2014/main" val="3518700640"/>
                    </a:ext>
                  </a:extLst>
                </a:gridCol>
                <a:gridCol w="2017485">
                  <a:extLst>
                    <a:ext uri="{9D8B030D-6E8A-4147-A177-3AD203B41FA5}">
                      <a16:colId xmlns:a16="http://schemas.microsoft.com/office/drawing/2014/main" val="3522294513"/>
                    </a:ext>
                  </a:extLst>
                </a:gridCol>
              </a:tblGrid>
              <a:tr h="201350">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ID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Deliverables Table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Date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extLst>
                  <a:ext uri="{0D108BD9-81ED-4DB2-BD59-A6C34878D82A}">
                    <a16:rowId xmlns:a16="http://schemas.microsoft.com/office/drawing/2014/main" val="3360490650"/>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US" sz="1600" b="0" i="0" u="none" strike="noStrike" baseline="0" dirty="0">
                          <a:solidFill>
                            <a:schemeClr val="tx1"/>
                          </a:solidFill>
                          <a:latin typeface="+mn-lt"/>
                          <a:ea typeface="+mn-ea"/>
                          <a:cs typeface="+mn-cs"/>
                        </a:rPr>
                        <a:t>Report on fully integrated simulation of high current partially detached plasma scenario including assessment of PFC erosion in D and DT plasma</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33780216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US" sz="1600" dirty="0">
                          <a:solidFill>
                            <a:srgbClr val="000000"/>
                          </a:solidFill>
                          <a:effectLst/>
                          <a:latin typeface="Aptos"/>
                          <a:ea typeface="MS Mincho"/>
                          <a:cs typeface="Times New Roman" panose="02020603050405020304" pitchFamily="18" charset="0"/>
                        </a:rPr>
                        <a:t>Report on reduced model validation for plasma reattachment on multiple devices and wide operational space</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304145319"/>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TE.D.18</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US" sz="1600" dirty="0">
                          <a:solidFill>
                            <a:srgbClr val="000000"/>
                          </a:solidFill>
                          <a:effectLst/>
                          <a:latin typeface="Aptos"/>
                          <a:ea typeface="MS Mincho"/>
                          <a:cs typeface="Times New Roman" panose="02020603050405020304" pitchFamily="18" charset="0"/>
                        </a:rPr>
                        <a:t>Report on providing input on design and operation of conditioning systems for next step full W devices and focus on standard </a:t>
                      </a:r>
                      <a:r>
                        <a:rPr lang="en-US" sz="1600" dirty="0" err="1">
                          <a:solidFill>
                            <a:srgbClr val="000000"/>
                          </a:solidFill>
                          <a:effectLst/>
                          <a:latin typeface="Aptos"/>
                          <a:ea typeface="MS Mincho"/>
                          <a:cs typeface="Times New Roman" panose="02020603050405020304" pitchFamily="18" charset="0"/>
                        </a:rPr>
                        <a:t>boronization</a:t>
                      </a:r>
                      <a:r>
                        <a:rPr lang="en-US" sz="1600" dirty="0">
                          <a:solidFill>
                            <a:srgbClr val="000000"/>
                          </a:solidFill>
                          <a:effectLst/>
                          <a:latin typeface="Aptos"/>
                          <a:ea typeface="MS Mincho"/>
                          <a:cs typeface="Times New Roman" panose="02020603050405020304" pitchFamily="18" charset="0"/>
                        </a:rPr>
                        <a:t> systems</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83878577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TE.D.19</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US" sz="1600" dirty="0">
                          <a:solidFill>
                            <a:srgbClr val="000000"/>
                          </a:solidFill>
                          <a:effectLst/>
                          <a:latin typeface="Aptos"/>
                          <a:ea typeface="MS Mincho"/>
                          <a:cs typeface="Times New Roman" panose="02020603050405020304" pitchFamily="18" charset="0"/>
                        </a:rPr>
                        <a:t>Report on qualification with experiment/modelling of the most promising no-ELM scenario in terms of confinement, exhaust capabilities and plasma wall interaction</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444117906"/>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TE.D.20</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US" sz="1600" dirty="0">
                          <a:solidFill>
                            <a:srgbClr val="000000"/>
                          </a:solidFill>
                          <a:effectLst/>
                          <a:latin typeface="Aptos"/>
                          <a:ea typeface="MS Mincho"/>
                          <a:cs typeface="Times New Roman" panose="02020603050405020304" pitchFamily="18" charset="0"/>
                        </a:rPr>
                        <a:t>Report on optimized scheme for “benign termination” of runaway beams documented in view of possible applicability for ITER</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2027</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300037388"/>
                  </a:ext>
                </a:extLst>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209792709"/>
              </p:ext>
            </p:extLst>
          </p:nvPr>
        </p:nvGraphicFramePr>
        <p:xfrm>
          <a:off x="498764" y="4414792"/>
          <a:ext cx="10972800" cy="1729740"/>
        </p:xfrm>
        <a:graphic>
          <a:graphicData uri="http://schemas.openxmlformats.org/drawingml/2006/table">
            <a:tbl>
              <a:tblPr firstRow="1" firstCol="1" bandRow="1"/>
              <a:tblGrid>
                <a:gridCol w="1590766">
                  <a:extLst>
                    <a:ext uri="{9D8B030D-6E8A-4147-A177-3AD203B41FA5}">
                      <a16:colId xmlns:a16="http://schemas.microsoft.com/office/drawing/2014/main" val="1248691785"/>
                    </a:ext>
                  </a:extLst>
                </a:gridCol>
                <a:gridCol w="7364549">
                  <a:extLst>
                    <a:ext uri="{9D8B030D-6E8A-4147-A177-3AD203B41FA5}">
                      <a16:colId xmlns:a16="http://schemas.microsoft.com/office/drawing/2014/main" val="2301737547"/>
                    </a:ext>
                  </a:extLst>
                </a:gridCol>
                <a:gridCol w="2017485">
                  <a:extLst>
                    <a:ext uri="{9D8B030D-6E8A-4147-A177-3AD203B41FA5}">
                      <a16:colId xmlns:a16="http://schemas.microsoft.com/office/drawing/2014/main" val="3085291372"/>
                    </a:ext>
                  </a:extLst>
                </a:gridCol>
              </a:tblGrid>
              <a:tr h="0">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ID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dirty="0">
                          <a:solidFill>
                            <a:srgbClr val="FFFFFF"/>
                          </a:solidFill>
                          <a:effectLst/>
                          <a:latin typeface="Aptos"/>
                          <a:ea typeface="MS Mincho"/>
                          <a:cs typeface="Times New Roman" panose="02020603050405020304" pitchFamily="18" charset="0"/>
                        </a:rPr>
                        <a:t>Milestones Table</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Date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extLst>
                  <a:ext uri="{0D108BD9-81ED-4DB2-BD59-A6C34878D82A}">
                    <a16:rowId xmlns:a16="http://schemas.microsoft.com/office/drawing/2014/main" val="2023036074"/>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TE.M.09</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Proper figure of merit for cross-scenario comparison among no-ELM / ADC defined</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2026</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600979037"/>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TE.M.10</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First wall particle and heat fluxes quantified in XPR in metallic devices</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2026</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234505191"/>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TE.M.11</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ADCs characterized in H-mode conditions in all relevant TE devices </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70791069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TE.M.12</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Modelling of SPI experiment on JET and ASDEX-Upgrade completed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4683957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TE.M.13</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Impact of N-NBI on plasma behaviour documented in JT-60SA and extrapolation to ITER investigated*</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2027</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064268917"/>
                  </a:ext>
                </a:extLst>
              </a:tr>
            </a:tbl>
          </a:graphicData>
        </a:graphic>
      </p:graphicFrame>
      <p:sp>
        <p:nvSpPr>
          <p:cNvPr id="7" name="Titre 4"/>
          <p:cNvSpPr txBox="1">
            <a:spLocks/>
          </p:cNvSpPr>
          <p:nvPr/>
        </p:nvSpPr>
        <p:spPr bwMode="auto">
          <a:xfrm>
            <a:off x="868507" y="3957592"/>
            <a:ext cx="5043054"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fr-FR" dirty="0"/>
              <a:t>List of </a:t>
            </a:r>
            <a:r>
              <a:rPr lang="fr-FR" dirty="0" err="1"/>
              <a:t>Milestones</a:t>
            </a:r>
            <a:r>
              <a:rPr lang="fr-FR" dirty="0"/>
              <a:t> 2026-2027</a:t>
            </a:r>
          </a:p>
        </p:txBody>
      </p:sp>
      <p:sp>
        <p:nvSpPr>
          <p:cNvPr id="9" name="Rectangle 8"/>
          <p:cNvSpPr/>
          <p:nvPr/>
        </p:nvSpPr>
        <p:spPr>
          <a:xfrm>
            <a:off x="7655007" y="6144532"/>
            <a:ext cx="4201791" cy="276999"/>
          </a:xfrm>
          <a:prstGeom prst="rect">
            <a:avLst/>
          </a:prstGeom>
        </p:spPr>
        <p:txBody>
          <a:bodyPr wrap="none">
            <a:spAutoFit/>
          </a:bodyPr>
          <a:lstStyle/>
          <a:p>
            <a:r>
              <a:rPr lang="en-US" sz="1200" dirty="0"/>
              <a:t>* Pending resources are made available for JT-60SA related work</a:t>
            </a:r>
            <a:endParaRPr lang="fr-FR" sz="1200" dirty="0"/>
          </a:p>
        </p:txBody>
      </p:sp>
    </p:spTree>
    <p:extLst>
      <p:ext uri="{BB962C8B-B14F-4D97-AF65-F5344CB8AC3E}">
        <p14:creationId xmlns:p14="http://schemas.microsoft.com/office/powerpoint/2010/main" val="433418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
        <p:nvSpPr>
          <p:cNvPr id="3" name="Titre 2">
            <a:extLst>
              <a:ext uri="{FF2B5EF4-FFF2-40B4-BE49-F238E27FC236}">
                <a16:creationId xmlns:a16="http://schemas.microsoft.com/office/drawing/2014/main" id="{91F331F5-8913-4186-AEE6-645B93A5ECF0}"/>
              </a:ext>
            </a:extLst>
          </p:cNvPr>
          <p:cNvSpPr>
            <a:spLocks noGrp="1"/>
          </p:cNvSpPr>
          <p:nvPr>
            <p:ph type="title"/>
          </p:nvPr>
        </p:nvSpPr>
        <p:spPr/>
        <p:txBody>
          <a:bodyPr/>
          <a:lstStyle/>
          <a:p>
            <a:r>
              <a:rPr lang="fr-FR" dirty="0"/>
              <a:t>Machine </a:t>
            </a:r>
            <a:r>
              <a:rPr lang="fr-FR" dirty="0" err="1"/>
              <a:t>availability</a:t>
            </a:r>
            <a:r>
              <a:rPr lang="fr-FR" dirty="0"/>
              <a:t> for 2026-2027</a:t>
            </a:r>
          </a:p>
        </p:txBody>
      </p:sp>
      <p:sp>
        <p:nvSpPr>
          <p:cNvPr id="8" name="ZoneTexte 7">
            <a:extLst>
              <a:ext uri="{FF2B5EF4-FFF2-40B4-BE49-F238E27FC236}">
                <a16:creationId xmlns:a16="http://schemas.microsoft.com/office/drawing/2014/main" id="{B8F546D4-B414-4CCF-883E-F1460E97D3B5}"/>
              </a:ext>
            </a:extLst>
          </p:cNvPr>
          <p:cNvSpPr txBox="1"/>
          <p:nvPr/>
        </p:nvSpPr>
        <p:spPr bwMode="auto">
          <a:xfrm>
            <a:off x="260283" y="2703085"/>
            <a:ext cx="11721967" cy="1754326"/>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AUG and WEST running in usual ~ 6 / 3 months campaigns mode respectively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TCV running in ~ continuous mode but longer shutdown foreseen to install Tightly Baffled Long Leg Divertor (TBLLD)</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MAST-U only available for 4 months early 2026</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PEX enhancements now fully available (upper divertor in AUG, ITER grade divertor in WEST) + further upgrades (cryopump in MAST-U, ECRH in WEST and TCV + TE ENH </a:t>
            </a:r>
            <a:r>
              <a:rPr lang="en-US" dirty="0" err="1">
                <a:latin typeface="Arial" panose="020B0604020202020204" pitchFamily="34" charset="0"/>
                <a:cs typeface="Arial" panose="020B0604020202020204" pitchFamily="34" charset="0"/>
              </a:rPr>
              <a:t>diags</a:t>
            </a:r>
            <a:r>
              <a:rPr lang="en-US" dirty="0">
                <a:latin typeface="Arial" panose="020B0604020202020204" pitchFamily="34" charset="0"/>
                <a:cs typeface="Arial" panose="020B0604020202020204" pitchFamily="34" charset="0"/>
              </a:rPr>
              <a:t>)</a:t>
            </a:r>
            <a:endParaRPr lang="fr-FR" dirty="0"/>
          </a:p>
        </p:txBody>
      </p:sp>
      <p:pic>
        <p:nvPicPr>
          <p:cNvPr id="2" name="Image 1">
            <a:extLst>
              <a:ext uri="{FF2B5EF4-FFF2-40B4-BE49-F238E27FC236}">
                <a16:creationId xmlns:a16="http://schemas.microsoft.com/office/drawing/2014/main" id="{3EE7CC34-0F11-4CE6-88FB-086D764DCDA9}"/>
              </a:ext>
            </a:extLst>
          </p:cNvPr>
          <p:cNvPicPr>
            <a:picLocks noChangeAspect="1"/>
          </p:cNvPicPr>
          <p:nvPr/>
        </p:nvPicPr>
        <p:blipFill>
          <a:blip r:embed="rId2"/>
          <a:stretch>
            <a:fillRect/>
          </a:stretch>
        </p:blipFill>
        <p:spPr>
          <a:xfrm>
            <a:off x="260283" y="1112520"/>
            <a:ext cx="11696700" cy="1127760"/>
          </a:xfrm>
          <a:prstGeom prst="rect">
            <a:avLst/>
          </a:prstGeom>
        </p:spPr>
      </p:pic>
      <p:pic>
        <p:nvPicPr>
          <p:cNvPr id="10" name="Image 9">
            <a:extLst>
              <a:ext uri="{FF2B5EF4-FFF2-40B4-BE49-F238E27FC236}">
                <a16:creationId xmlns:a16="http://schemas.microsoft.com/office/drawing/2014/main" id="{EBEDE9EB-960D-4A86-B674-7AB8C116213E}"/>
              </a:ext>
            </a:extLst>
          </p:cNvPr>
          <p:cNvPicPr>
            <a:picLocks noChangeAspect="1"/>
          </p:cNvPicPr>
          <p:nvPr/>
        </p:nvPicPr>
        <p:blipFill rotWithShape="1">
          <a:blip r:embed="rId3"/>
          <a:srcRect t="1" r="20553" b="-20203"/>
          <a:stretch/>
        </p:blipFill>
        <p:spPr>
          <a:xfrm>
            <a:off x="6945430" y="2352609"/>
            <a:ext cx="5036820" cy="238146"/>
          </a:xfrm>
          <a:prstGeom prst="rect">
            <a:avLst/>
          </a:prstGeom>
        </p:spPr>
      </p:pic>
      <p:sp>
        <p:nvSpPr>
          <p:cNvPr id="16" name="ZoneTexte 15">
            <a:extLst>
              <a:ext uri="{FF2B5EF4-FFF2-40B4-BE49-F238E27FC236}">
                <a16:creationId xmlns:a16="http://schemas.microsoft.com/office/drawing/2014/main" id="{BDBCD210-CA15-44A1-9EA0-0C1D03FC6349}"/>
              </a:ext>
            </a:extLst>
          </p:cNvPr>
          <p:cNvSpPr txBox="1"/>
          <p:nvPr/>
        </p:nvSpPr>
        <p:spPr bwMode="auto">
          <a:xfrm>
            <a:off x="188590" y="760960"/>
            <a:ext cx="6110286" cy="276999"/>
          </a:xfrm>
          <a:prstGeom prst="rect">
            <a:avLst/>
          </a:prstGeom>
          <a:noFill/>
        </p:spPr>
        <p:txBody>
          <a:bodyPr wrap="square">
            <a:spAutoFit/>
          </a:bodyPr>
          <a:lstStyle/>
          <a:p>
            <a:r>
              <a:rPr lang="en-US" sz="1200" b="0" i="0" u="none" strike="noStrike" baseline="0" dirty="0">
                <a:latin typeface="Arial" panose="020B0604020202020204" pitchFamily="34" charset="0"/>
                <a:cs typeface="Arial" panose="020B0604020202020204" pitchFamily="34" charset="0"/>
              </a:rPr>
              <a:t>Tentative timeline for TE devices in 26-27</a:t>
            </a:r>
            <a:endParaRPr lang="fr-FR" sz="1200" dirty="0"/>
          </a:p>
        </p:txBody>
      </p:sp>
      <p:pic>
        <p:nvPicPr>
          <p:cNvPr id="17" name="Picture 8">
            <a:extLst>
              <a:ext uri="{FF2B5EF4-FFF2-40B4-BE49-F238E27FC236}">
                <a16:creationId xmlns:a16="http://schemas.microsoft.com/office/drawing/2014/main" id="{3906A363-DD62-414D-A619-96CB47DD643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40769" y="4722189"/>
            <a:ext cx="9022573" cy="877764"/>
          </a:xfrm>
          <a:prstGeom prst="rect">
            <a:avLst/>
          </a:prstGeom>
          <a:noFill/>
          <a:ln>
            <a:noFill/>
          </a:ln>
        </p:spPr>
      </p:pic>
      <p:sp>
        <p:nvSpPr>
          <p:cNvPr id="18" name="ZoneTexte 17">
            <a:extLst>
              <a:ext uri="{FF2B5EF4-FFF2-40B4-BE49-F238E27FC236}">
                <a16:creationId xmlns:a16="http://schemas.microsoft.com/office/drawing/2014/main" id="{C1F757B1-CCAF-48E8-91C3-8A20DA767BCC}"/>
              </a:ext>
            </a:extLst>
          </p:cNvPr>
          <p:cNvSpPr txBox="1"/>
          <p:nvPr/>
        </p:nvSpPr>
        <p:spPr bwMode="auto">
          <a:xfrm>
            <a:off x="188590" y="6009622"/>
            <a:ext cx="11721967" cy="369332"/>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Timeline for JT-60SA to be updated following BASC in December : delays expected for OP2</a:t>
            </a:r>
            <a:endParaRPr lang="fr-FR" dirty="0"/>
          </a:p>
        </p:txBody>
      </p:sp>
      <p:sp>
        <p:nvSpPr>
          <p:cNvPr id="20" name="ZoneTexte 19">
            <a:extLst>
              <a:ext uri="{FF2B5EF4-FFF2-40B4-BE49-F238E27FC236}">
                <a16:creationId xmlns:a16="http://schemas.microsoft.com/office/drawing/2014/main" id="{8986849F-6ABD-493C-B565-586004448933}"/>
              </a:ext>
            </a:extLst>
          </p:cNvPr>
          <p:cNvSpPr txBox="1"/>
          <p:nvPr/>
        </p:nvSpPr>
        <p:spPr bwMode="auto">
          <a:xfrm>
            <a:off x="720080" y="5166365"/>
            <a:ext cx="1339917" cy="307777"/>
          </a:xfrm>
          <a:prstGeom prst="rect">
            <a:avLst/>
          </a:prstGeom>
          <a:noFill/>
        </p:spPr>
        <p:txBody>
          <a:bodyPr wrap="square">
            <a:spAutoFit/>
          </a:bodyPr>
          <a:lstStyle/>
          <a:p>
            <a:r>
              <a:rPr lang="en-US" sz="1400" b="0" i="0" u="none" strike="noStrike" baseline="0" dirty="0">
                <a:latin typeface="Arial" panose="020B0604020202020204" pitchFamily="34" charset="0"/>
                <a:cs typeface="Arial" panose="020B0604020202020204" pitchFamily="34" charset="0"/>
              </a:rPr>
              <a:t>JT-60SA</a:t>
            </a:r>
            <a:endParaRPr lang="fr-FR" sz="1400" dirty="0"/>
          </a:p>
        </p:txBody>
      </p:sp>
      <p:sp>
        <p:nvSpPr>
          <p:cNvPr id="11" name="TextBox 4">
            <a:extLst>
              <a:ext uri="{FF2B5EF4-FFF2-40B4-BE49-F238E27FC236}">
                <a16:creationId xmlns:a16="http://schemas.microsoft.com/office/drawing/2014/main" id="{C088C584-9E91-474B-B0F1-283728022CE0}"/>
              </a:ext>
            </a:extLst>
          </p:cNvPr>
          <p:cNvSpPr txBox="1"/>
          <p:nvPr/>
        </p:nvSpPr>
        <p:spPr>
          <a:xfrm>
            <a:off x="9836631" y="5627842"/>
            <a:ext cx="2196435" cy="276999"/>
          </a:xfrm>
          <a:prstGeom prst="rect">
            <a:avLst/>
          </a:prstGeom>
          <a:noFill/>
        </p:spPr>
        <p:txBody>
          <a:bodyPr wrap="none" rtlCol="0">
            <a:spAutoFit/>
          </a:bodyPr>
          <a:lstStyle/>
          <a:p>
            <a:pPr algn="l" defTabSz="685731" fontAlgn="base">
              <a:spcBef>
                <a:spcPts val="450"/>
              </a:spcBef>
              <a:spcAft>
                <a:spcPct val="0"/>
              </a:spcAft>
            </a:pPr>
            <a:r>
              <a:rPr kumimoji="1" lang="en-US" sz="1200" b="1" kern="0" dirty="0">
                <a:solidFill>
                  <a:srgbClr val="0070C0"/>
                </a:solidFill>
                <a:latin typeface="Arial" panose="020B0604020202020204" pitchFamily="34" charset="0"/>
                <a:cs typeface="Arial" panose="020B0604020202020204" pitchFamily="34" charset="0"/>
              </a:rPr>
              <a:t>[BASC-34, December 2024]</a:t>
            </a:r>
          </a:p>
        </p:txBody>
      </p:sp>
      <p:sp>
        <p:nvSpPr>
          <p:cNvPr id="12" name="Flèche vers le bas 2">
            <a:extLst>
              <a:ext uri="{FF2B5EF4-FFF2-40B4-BE49-F238E27FC236}">
                <a16:creationId xmlns:a16="http://schemas.microsoft.com/office/drawing/2014/main" id="{B7D079BE-E0D7-4642-9BDA-B77C4E03AD39}"/>
              </a:ext>
            </a:extLst>
          </p:cNvPr>
          <p:cNvSpPr/>
          <p:nvPr/>
        </p:nvSpPr>
        <p:spPr>
          <a:xfrm flipV="1">
            <a:off x="7257208" y="5573586"/>
            <a:ext cx="175491" cy="27768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6">
            <a:extLst>
              <a:ext uri="{FF2B5EF4-FFF2-40B4-BE49-F238E27FC236}">
                <a16:creationId xmlns:a16="http://schemas.microsoft.com/office/drawing/2014/main" id="{0E399097-5AAC-4467-9705-6A5D2158361F}"/>
              </a:ext>
            </a:extLst>
          </p:cNvPr>
          <p:cNvSpPr/>
          <p:nvPr/>
        </p:nvSpPr>
        <p:spPr>
          <a:xfrm flipV="1">
            <a:off x="6792322" y="5562998"/>
            <a:ext cx="175491" cy="27768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E9ABF35C-1EB3-410E-ACD6-BDCCD833E105}"/>
              </a:ext>
            </a:extLst>
          </p:cNvPr>
          <p:cNvSpPr/>
          <p:nvPr/>
        </p:nvSpPr>
        <p:spPr>
          <a:xfrm>
            <a:off x="4637565" y="5619804"/>
            <a:ext cx="2154757" cy="276999"/>
          </a:xfrm>
          <a:prstGeom prst="rect">
            <a:avLst/>
          </a:prstGeom>
        </p:spPr>
        <p:txBody>
          <a:bodyPr wrap="none">
            <a:spAutoFit/>
          </a:bodyPr>
          <a:lstStyle/>
          <a:p>
            <a:r>
              <a:rPr lang="fr-FR" sz="1200" dirty="0">
                <a:solidFill>
                  <a:srgbClr val="FF0000"/>
                </a:solidFill>
              </a:rPr>
              <a:t>call for </a:t>
            </a:r>
            <a:r>
              <a:rPr lang="fr-FR" sz="1200" dirty="0" err="1">
                <a:solidFill>
                  <a:srgbClr val="FF0000"/>
                </a:solidFill>
              </a:rPr>
              <a:t>experimental</a:t>
            </a:r>
            <a:r>
              <a:rPr lang="fr-FR" sz="1200" dirty="0">
                <a:solidFill>
                  <a:srgbClr val="FF0000"/>
                </a:solidFill>
              </a:rPr>
              <a:t> </a:t>
            </a:r>
            <a:r>
              <a:rPr lang="fr-FR" sz="1200" dirty="0" err="1">
                <a:solidFill>
                  <a:srgbClr val="FF0000"/>
                </a:solidFill>
              </a:rPr>
              <a:t>proposals</a:t>
            </a:r>
            <a:r>
              <a:rPr lang="fr-FR" sz="1200" dirty="0">
                <a:solidFill>
                  <a:srgbClr val="FF0000"/>
                </a:solidFill>
              </a:rPr>
              <a:t> </a:t>
            </a:r>
          </a:p>
        </p:txBody>
      </p:sp>
      <p:sp>
        <p:nvSpPr>
          <p:cNvPr id="15" name="Rectangle 14">
            <a:extLst>
              <a:ext uri="{FF2B5EF4-FFF2-40B4-BE49-F238E27FC236}">
                <a16:creationId xmlns:a16="http://schemas.microsoft.com/office/drawing/2014/main" id="{F00C1585-BB78-4D86-A782-677B1E1D5066}"/>
              </a:ext>
            </a:extLst>
          </p:cNvPr>
          <p:cNvSpPr/>
          <p:nvPr/>
        </p:nvSpPr>
        <p:spPr>
          <a:xfrm>
            <a:off x="7432699" y="5666288"/>
            <a:ext cx="1443024" cy="276999"/>
          </a:xfrm>
          <a:prstGeom prst="rect">
            <a:avLst/>
          </a:prstGeom>
        </p:spPr>
        <p:txBody>
          <a:bodyPr wrap="none">
            <a:spAutoFit/>
          </a:bodyPr>
          <a:lstStyle/>
          <a:p>
            <a:r>
              <a:rPr lang="fr-FR" sz="1200" dirty="0">
                <a:solidFill>
                  <a:srgbClr val="FF0000"/>
                </a:solidFill>
              </a:rPr>
              <a:t>call for participation</a:t>
            </a:r>
          </a:p>
        </p:txBody>
      </p:sp>
    </p:spTree>
    <p:extLst>
      <p:ext uri="{BB962C8B-B14F-4D97-AF65-F5344CB8AC3E}">
        <p14:creationId xmlns:p14="http://schemas.microsoft.com/office/powerpoint/2010/main" val="301144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sp>
        <p:nvSpPr>
          <p:cNvPr id="3" name="Titre 2">
            <a:extLst>
              <a:ext uri="{FF2B5EF4-FFF2-40B4-BE49-F238E27FC236}">
                <a16:creationId xmlns:a16="http://schemas.microsoft.com/office/drawing/2014/main" id="{91F331F5-8913-4186-AEE6-645B93A5ECF0}"/>
              </a:ext>
            </a:extLst>
          </p:cNvPr>
          <p:cNvSpPr>
            <a:spLocks noGrp="1"/>
          </p:cNvSpPr>
          <p:nvPr>
            <p:ph type="title"/>
          </p:nvPr>
        </p:nvSpPr>
        <p:spPr/>
        <p:txBody>
          <a:bodyPr/>
          <a:lstStyle/>
          <a:p>
            <a:r>
              <a:rPr lang="fr-FR" dirty="0"/>
              <a:t>Call cycle of WP TE</a:t>
            </a:r>
          </a:p>
        </p:txBody>
      </p:sp>
      <p:graphicFrame>
        <p:nvGraphicFramePr>
          <p:cNvPr id="11" name="Diagram 3">
            <a:extLst>
              <a:ext uri="{FF2B5EF4-FFF2-40B4-BE49-F238E27FC236}">
                <a16:creationId xmlns:a16="http://schemas.microsoft.com/office/drawing/2014/main" id="{F7E45409-2A44-4F71-9CD1-41D15B338961}"/>
              </a:ext>
            </a:extLst>
          </p:cNvPr>
          <p:cNvGraphicFramePr/>
          <p:nvPr>
            <p:extLst>
              <p:ext uri="{D42A27DB-BD31-4B8C-83A1-F6EECF244321}">
                <p14:modId xmlns:p14="http://schemas.microsoft.com/office/powerpoint/2010/main" val="574006658"/>
              </p:ext>
            </p:extLst>
          </p:nvPr>
        </p:nvGraphicFramePr>
        <p:xfrm>
          <a:off x="-559363" y="1132115"/>
          <a:ext cx="10994571" cy="52062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
            <a:extLst>
              <a:ext uri="{FF2B5EF4-FFF2-40B4-BE49-F238E27FC236}">
                <a16:creationId xmlns:a16="http://schemas.microsoft.com/office/drawing/2014/main" id="{47FE7D38-0A2F-4182-BEAA-8696E6D6A559}"/>
              </a:ext>
            </a:extLst>
          </p:cNvPr>
          <p:cNvSpPr txBox="1"/>
          <p:nvPr/>
        </p:nvSpPr>
        <p:spPr>
          <a:xfrm>
            <a:off x="6397927" y="3312995"/>
            <a:ext cx="5612485" cy="1200329"/>
          </a:xfrm>
          <a:prstGeom prst="rect">
            <a:avLst/>
          </a:prstGeom>
          <a:noFill/>
        </p:spPr>
        <p:txBody>
          <a:bodyPr wrap="square" rtlCol="0">
            <a:spAutoFit/>
          </a:bodyPr>
          <a:lstStyle/>
          <a:p>
            <a:r>
              <a:rPr lang="en-US" dirty="0">
                <a:solidFill>
                  <a:srgbClr val="0070C0"/>
                </a:solidFill>
              </a:rPr>
              <a:t>Will include work in support of scientific exploitation of AUG/MAST-U/TCV/WEST/JET + JT-60SA OP1 analysis / modelling for preparation of OP2 / W transition (pending budget availability) but NOT participation to OP2</a:t>
            </a:r>
          </a:p>
        </p:txBody>
      </p:sp>
      <p:sp>
        <p:nvSpPr>
          <p:cNvPr id="13" name="TextBox 1">
            <a:extLst>
              <a:ext uri="{FF2B5EF4-FFF2-40B4-BE49-F238E27FC236}">
                <a16:creationId xmlns:a16="http://schemas.microsoft.com/office/drawing/2014/main" id="{770E3DCD-1089-468E-BABD-1CD7D6D362DF}"/>
              </a:ext>
            </a:extLst>
          </p:cNvPr>
          <p:cNvSpPr txBox="1"/>
          <p:nvPr/>
        </p:nvSpPr>
        <p:spPr>
          <a:xfrm>
            <a:off x="4776395" y="1279405"/>
            <a:ext cx="7317634" cy="646331"/>
          </a:xfrm>
          <a:prstGeom prst="rect">
            <a:avLst/>
          </a:prstGeom>
          <a:noFill/>
        </p:spPr>
        <p:txBody>
          <a:bodyPr wrap="square" rtlCol="0">
            <a:spAutoFit/>
          </a:bodyPr>
          <a:lstStyle/>
          <a:p>
            <a:r>
              <a:rPr lang="en-US" dirty="0">
                <a:solidFill>
                  <a:srgbClr val="00B050"/>
                </a:solidFill>
              </a:rPr>
              <a:t>Call for </a:t>
            </a:r>
            <a:r>
              <a:rPr lang="en-US" b="1" dirty="0">
                <a:solidFill>
                  <a:srgbClr val="00B050"/>
                </a:solidFill>
              </a:rPr>
              <a:t>experimental proposals for AUG/TCV/WEST/MAST-U for 2026-2027</a:t>
            </a:r>
          </a:p>
          <a:p>
            <a:r>
              <a:rPr lang="en-US" dirty="0">
                <a:solidFill>
                  <a:srgbClr val="00B050"/>
                </a:solidFill>
              </a:rPr>
              <a:t>Call for </a:t>
            </a:r>
            <a:r>
              <a:rPr lang="en-US" b="1" dirty="0">
                <a:solidFill>
                  <a:srgbClr val="00B050"/>
                </a:solidFill>
              </a:rPr>
              <a:t>Research Topic Coordinators</a:t>
            </a:r>
          </a:p>
        </p:txBody>
      </p:sp>
      <p:sp>
        <p:nvSpPr>
          <p:cNvPr id="14" name="TextBox 1">
            <a:extLst>
              <a:ext uri="{FF2B5EF4-FFF2-40B4-BE49-F238E27FC236}">
                <a16:creationId xmlns:a16="http://schemas.microsoft.com/office/drawing/2014/main" id="{640EA240-0727-47D0-BF27-04C5CCCD4236}"/>
              </a:ext>
            </a:extLst>
          </p:cNvPr>
          <p:cNvSpPr txBox="1"/>
          <p:nvPr/>
        </p:nvSpPr>
        <p:spPr>
          <a:xfrm>
            <a:off x="9862457" y="4513324"/>
            <a:ext cx="2329543" cy="923330"/>
          </a:xfrm>
          <a:prstGeom prst="rect">
            <a:avLst/>
          </a:prstGeom>
          <a:noFill/>
        </p:spPr>
        <p:txBody>
          <a:bodyPr wrap="square" rtlCol="0">
            <a:spAutoFit/>
          </a:bodyPr>
          <a:lstStyle/>
          <a:p>
            <a:r>
              <a:rPr lang="en-US" dirty="0">
                <a:solidFill>
                  <a:srgbClr val="0070C0"/>
                </a:solidFill>
              </a:rPr>
              <a:t>Will include dedicated session to discuss EU proposals to OP2</a:t>
            </a:r>
          </a:p>
        </p:txBody>
      </p:sp>
      <p:sp>
        <p:nvSpPr>
          <p:cNvPr id="19" name="TextBox 1">
            <a:extLst>
              <a:ext uri="{FF2B5EF4-FFF2-40B4-BE49-F238E27FC236}">
                <a16:creationId xmlns:a16="http://schemas.microsoft.com/office/drawing/2014/main" id="{E22DB789-ADBC-4E37-A423-9B4E5484FA1E}"/>
              </a:ext>
            </a:extLst>
          </p:cNvPr>
          <p:cNvSpPr txBox="1"/>
          <p:nvPr/>
        </p:nvSpPr>
        <p:spPr>
          <a:xfrm>
            <a:off x="5858274" y="2187474"/>
            <a:ext cx="6333726" cy="923330"/>
          </a:xfrm>
          <a:prstGeom prst="rect">
            <a:avLst/>
          </a:prstGeom>
          <a:noFill/>
        </p:spPr>
        <p:txBody>
          <a:bodyPr wrap="square" rtlCol="0">
            <a:spAutoFit/>
          </a:bodyPr>
          <a:lstStyle/>
          <a:p>
            <a:r>
              <a:rPr lang="en-US" b="1" dirty="0">
                <a:solidFill>
                  <a:srgbClr val="00B050"/>
                </a:solidFill>
              </a:rPr>
              <a:t>T</a:t>
            </a:r>
            <a:r>
              <a:rPr lang="en-US" dirty="0">
                <a:solidFill>
                  <a:srgbClr val="00B050"/>
                </a:solidFill>
              </a:rPr>
              <a:t>o summarize the achievements of experimental campaigns in 2025, as well as planned ones. Include information on on-going modelling </a:t>
            </a:r>
            <a:r>
              <a:rPr lang="en-US" dirty="0" err="1">
                <a:solidFill>
                  <a:srgbClr val="00B050"/>
                </a:solidFill>
              </a:rPr>
              <a:t>activites</a:t>
            </a:r>
            <a:endParaRPr lang="en-US" b="1" dirty="0">
              <a:solidFill>
                <a:srgbClr val="00B050"/>
              </a:solidFill>
            </a:endParaRPr>
          </a:p>
        </p:txBody>
      </p:sp>
    </p:spTree>
    <p:extLst>
      <p:ext uri="{BB962C8B-B14F-4D97-AF65-F5344CB8AC3E}">
        <p14:creationId xmlns:p14="http://schemas.microsoft.com/office/powerpoint/2010/main" val="2861982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8</a:t>
            </a:fld>
            <a:endParaRPr lang="en-GB">
              <a:solidFill>
                <a:prstClr val="white"/>
              </a:solidFill>
            </a:endParaRPr>
          </a:p>
        </p:txBody>
      </p:sp>
      <p:pic>
        <p:nvPicPr>
          <p:cNvPr id="6" name="Image 5">
            <a:extLst>
              <a:ext uri="{FF2B5EF4-FFF2-40B4-BE49-F238E27FC236}">
                <a16:creationId xmlns:a16="http://schemas.microsoft.com/office/drawing/2014/main" id="{9250F609-E144-402C-984B-3444C0B9F18B}"/>
              </a:ext>
            </a:extLst>
          </p:cNvPr>
          <p:cNvPicPr>
            <a:picLocks noChangeAspect="1"/>
          </p:cNvPicPr>
          <p:nvPr/>
        </p:nvPicPr>
        <p:blipFill>
          <a:blip r:embed="rId2"/>
          <a:stretch>
            <a:fillRect/>
          </a:stretch>
        </p:blipFill>
        <p:spPr>
          <a:xfrm>
            <a:off x="1081274" y="4101974"/>
            <a:ext cx="6158483" cy="2312793"/>
          </a:xfrm>
          <a:prstGeom prst="rect">
            <a:avLst/>
          </a:prstGeom>
        </p:spPr>
      </p:pic>
      <p:pic>
        <p:nvPicPr>
          <p:cNvPr id="10" name="Image 9">
            <a:extLst>
              <a:ext uri="{FF2B5EF4-FFF2-40B4-BE49-F238E27FC236}">
                <a16:creationId xmlns:a16="http://schemas.microsoft.com/office/drawing/2014/main" id="{F2F31A4E-DFA1-46C2-A428-76884C9A8696}"/>
              </a:ext>
            </a:extLst>
          </p:cNvPr>
          <p:cNvPicPr>
            <a:picLocks noChangeAspect="1"/>
          </p:cNvPicPr>
          <p:nvPr/>
        </p:nvPicPr>
        <p:blipFill>
          <a:blip r:embed="rId3"/>
          <a:stretch>
            <a:fillRect/>
          </a:stretch>
        </p:blipFill>
        <p:spPr>
          <a:xfrm>
            <a:off x="1162050" y="1128065"/>
            <a:ext cx="7172325" cy="2429027"/>
          </a:xfrm>
          <a:prstGeom prst="rect">
            <a:avLst/>
          </a:prstGeom>
        </p:spPr>
      </p:pic>
      <p:sp>
        <p:nvSpPr>
          <p:cNvPr id="11" name="Titre 2">
            <a:extLst>
              <a:ext uri="{FF2B5EF4-FFF2-40B4-BE49-F238E27FC236}">
                <a16:creationId xmlns:a16="http://schemas.microsoft.com/office/drawing/2014/main" id="{D45E1DDF-4FDC-4862-A39F-D26E71280928}"/>
              </a:ext>
            </a:extLst>
          </p:cNvPr>
          <p:cNvSpPr txBox="1">
            <a:spLocks/>
          </p:cNvSpPr>
          <p:nvPr/>
        </p:nvSpPr>
        <p:spPr bwMode="auto">
          <a:xfrm>
            <a:off x="1162050" y="165260"/>
            <a:ext cx="9451776"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fr-FR" dirty="0"/>
              <a:t>WP TE management team </a:t>
            </a:r>
            <a:r>
              <a:rPr lang="fr-FR" dirty="0" err="1"/>
              <a:t>being</a:t>
            </a:r>
            <a:r>
              <a:rPr lang="fr-FR" dirty="0"/>
              <a:t> set up for 26-27 </a:t>
            </a:r>
          </a:p>
        </p:txBody>
      </p:sp>
      <p:sp>
        <p:nvSpPr>
          <p:cNvPr id="12" name="ZoneTexte 11">
            <a:extLst>
              <a:ext uri="{FF2B5EF4-FFF2-40B4-BE49-F238E27FC236}">
                <a16:creationId xmlns:a16="http://schemas.microsoft.com/office/drawing/2014/main" id="{D6B8DD20-D070-4181-BD09-7ABE16650A3C}"/>
              </a:ext>
            </a:extLst>
          </p:cNvPr>
          <p:cNvSpPr txBox="1"/>
          <p:nvPr/>
        </p:nvSpPr>
        <p:spPr bwMode="auto">
          <a:xfrm>
            <a:off x="173336" y="3674385"/>
            <a:ext cx="10361314" cy="369332"/>
          </a:xfrm>
          <a:prstGeom prst="rect">
            <a:avLst/>
          </a:prstGeom>
          <a:noFill/>
        </p:spPr>
        <p:txBody>
          <a:bodyPr wrap="square">
            <a:spAutoFit/>
          </a:bodyPr>
          <a:lstStyle/>
          <a:p>
            <a:r>
              <a:rPr lang="en-US" sz="1800" b="1" i="0" u="none" strike="noStrike" baseline="0" dirty="0">
                <a:solidFill>
                  <a:srgbClr val="0070C0"/>
                </a:solidFill>
                <a:latin typeface="Arial" panose="020B0604020202020204" pitchFamily="34" charset="0"/>
                <a:cs typeface="Arial" panose="020B0604020202020204" pitchFamily="34" charset="0"/>
              </a:rPr>
              <a:t>Team of Research Topic Coordinators (RTC) selected for 26-27 (present status)</a:t>
            </a:r>
            <a:endParaRPr lang="fr-FR" b="1" dirty="0"/>
          </a:p>
        </p:txBody>
      </p:sp>
      <p:sp>
        <p:nvSpPr>
          <p:cNvPr id="15" name="ZoneTexte 14">
            <a:extLst>
              <a:ext uri="{FF2B5EF4-FFF2-40B4-BE49-F238E27FC236}">
                <a16:creationId xmlns:a16="http://schemas.microsoft.com/office/drawing/2014/main" id="{D3905CBB-D7DB-489D-91CF-41B44CBAAE02}"/>
              </a:ext>
            </a:extLst>
          </p:cNvPr>
          <p:cNvSpPr txBox="1"/>
          <p:nvPr/>
        </p:nvSpPr>
        <p:spPr bwMode="auto">
          <a:xfrm>
            <a:off x="281930" y="758733"/>
            <a:ext cx="7376169" cy="369332"/>
          </a:xfrm>
          <a:prstGeom prst="rect">
            <a:avLst/>
          </a:prstGeom>
          <a:noFill/>
        </p:spPr>
        <p:txBody>
          <a:bodyPr wrap="square">
            <a:spAutoFit/>
          </a:bodyPr>
          <a:lstStyle/>
          <a:p>
            <a:r>
              <a:rPr lang="en-US" sz="1800" b="1" i="0" u="none" strike="noStrike" baseline="0" dirty="0">
                <a:solidFill>
                  <a:srgbClr val="0070C0"/>
                </a:solidFill>
                <a:latin typeface="Arial" panose="020B0604020202020204" pitchFamily="34" charset="0"/>
                <a:cs typeface="Arial" panose="020B0604020202020204" pitchFamily="34" charset="0"/>
              </a:rPr>
              <a:t>Selection of DTFL ongoing</a:t>
            </a:r>
            <a:endParaRPr lang="fr-FR" b="1" dirty="0"/>
          </a:p>
        </p:txBody>
      </p:sp>
      <p:sp>
        <p:nvSpPr>
          <p:cNvPr id="16" name="Flèche : droite 15">
            <a:extLst>
              <a:ext uri="{FF2B5EF4-FFF2-40B4-BE49-F238E27FC236}">
                <a16:creationId xmlns:a16="http://schemas.microsoft.com/office/drawing/2014/main" id="{08B8CCDF-AE5E-4F72-924A-C35F445DDA6D}"/>
              </a:ext>
            </a:extLst>
          </p:cNvPr>
          <p:cNvSpPr/>
          <p:nvPr/>
        </p:nvSpPr>
        <p:spPr>
          <a:xfrm flipH="1">
            <a:off x="8420099" y="1914524"/>
            <a:ext cx="238125" cy="171450"/>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roite 8">
            <a:extLst>
              <a:ext uri="{FF2B5EF4-FFF2-40B4-BE49-F238E27FC236}">
                <a16:creationId xmlns:a16="http://schemas.microsoft.com/office/drawing/2014/main" id="{3E7ACA58-2B49-432C-8335-F690DE6FEFE2}"/>
              </a:ext>
            </a:extLst>
          </p:cNvPr>
          <p:cNvSpPr/>
          <p:nvPr/>
        </p:nvSpPr>
        <p:spPr>
          <a:xfrm flipH="1">
            <a:off x="8382941" y="2591580"/>
            <a:ext cx="238125" cy="171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7DB7F4CE-B6EB-44FF-90D3-E278BA1F7C29}"/>
              </a:ext>
            </a:extLst>
          </p:cNvPr>
          <p:cNvSpPr txBox="1"/>
          <p:nvPr/>
        </p:nvSpPr>
        <p:spPr bwMode="auto">
          <a:xfrm>
            <a:off x="4518179" y="2591580"/>
            <a:ext cx="1443024" cy="276999"/>
          </a:xfrm>
          <a:prstGeom prst="rect">
            <a:avLst/>
          </a:prstGeom>
          <a:noFill/>
        </p:spPr>
        <p:txBody>
          <a:bodyPr wrap="none" rtlCol="0">
            <a:spAutoFit/>
          </a:bodyPr>
          <a:lstStyle/>
          <a:p>
            <a:r>
              <a:rPr lang="fr-FR" sz="1200" dirty="0"/>
              <a:t>(EU ETL for JT-60SA)</a:t>
            </a:r>
          </a:p>
        </p:txBody>
      </p:sp>
      <p:sp>
        <p:nvSpPr>
          <p:cNvPr id="13" name="ZoneTexte 12">
            <a:extLst>
              <a:ext uri="{FF2B5EF4-FFF2-40B4-BE49-F238E27FC236}">
                <a16:creationId xmlns:a16="http://schemas.microsoft.com/office/drawing/2014/main" id="{F0DF2EA6-C978-40B6-AA49-CE0EA0B916FA}"/>
              </a:ext>
            </a:extLst>
          </p:cNvPr>
          <p:cNvSpPr txBox="1"/>
          <p:nvPr/>
        </p:nvSpPr>
        <p:spPr bwMode="auto">
          <a:xfrm>
            <a:off x="8757228" y="1815583"/>
            <a:ext cx="1856598" cy="369332"/>
          </a:xfrm>
          <a:prstGeom prst="rect">
            <a:avLst/>
          </a:prstGeom>
          <a:noFill/>
        </p:spPr>
        <p:txBody>
          <a:bodyPr wrap="none" rtlCol="0">
            <a:spAutoFit/>
          </a:bodyPr>
          <a:lstStyle/>
          <a:p>
            <a:r>
              <a:rPr lang="fr-FR" dirty="0" err="1"/>
              <a:t>Selection</a:t>
            </a:r>
            <a:r>
              <a:rPr lang="fr-FR" dirty="0"/>
              <a:t> </a:t>
            </a:r>
            <a:r>
              <a:rPr lang="fr-FR" dirty="0" err="1"/>
              <a:t>ongoing</a:t>
            </a:r>
            <a:endParaRPr lang="fr-FR" dirty="0"/>
          </a:p>
        </p:txBody>
      </p:sp>
      <p:sp>
        <p:nvSpPr>
          <p:cNvPr id="3" name="ZoneTexte 2">
            <a:extLst>
              <a:ext uri="{FF2B5EF4-FFF2-40B4-BE49-F238E27FC236}">
                <a16:creationId xmlns:a16="http://schemas.microsoft.com/office/drawing/2014/main" id="{25588977-D0BD-4524-95F8-FDBA8A61EF3B}"/>
              </a:ext>
            </a:extLst>
          </p:cNvPr>
          <p:cNvSpPr txBox="1"/>
          <p:nvPr/>
        </p:nvSpPr>
        <p:spPr bwMode="auto">
          <a:xfrm>
            <a:off x="7529621" y="4940018"/>
            <a:ext cx="1997663" cy="369332"/>
          </a:xfrm>
          <a:prstGeom prst="rect">
            <a:avLst/>
          </a:prstGeom>
          <a:solidFill>
            <a:srgbClr val="00B0F0"/>
          </a:solidFill>
        </p:spPr>
        <p:txBody>
          <a:bodyPr wrap="none" rtlCol="0">
            <a:spAutoFit/>
          </a:bodyPr>
          <a:lstStyle/>
          <a:p>
            <a:r>
              <a:rPr lang="fr-FR" dirty="0"/>
              <a:t>New RTC for 26-27</a:t>
            </a:r>
          </a:p>
        </p:txBody>
      </p:sp>
      <p:sp>
        <p:nvSpPr>
          <p:cNvPr id="14" name="ZoneTexte 13">
            <a:extLst>
              <a:ext uri="{FF2B5EF4-FFF2-40B4-BE49-F238E27FC236}">
                <a16:creationId xmlns:a16="http://schemas.microsoft.com/office/drawing/2014/main" id="{CCD81561-DB8F-467A-9D0B-70F476D92B2A}"/>
              </a:ext>
            </a:extLst>
          </p:cNvPr>
          <p:cNvSpPr txBox="1"/>
          <p:nvPr/>
        </p:nvSpPr>
        <p:spPr bwMode="auto">
          <a:xfrm>
            <a:off x="8757228" y="2492639"/>
            <a:ext cx="2525050" cy="369332"/>
          </a:xfrm>
          <a:prstGeom prst="rect">
            <a:avLst/>
          </a:prstGeom>
          <a:noFill/>
        </p:spPr>
        <p:txBody>
          <a:bodyPr wrap="none" rtlCol="0">
            <a:spAutoFit/>
          </a:bodyPr>
          <a:lstStyle/>
          <a:p>
            <a:r>
              <a:rPr lang="fr-FR" dirty="0"/>
              <a:t>Process </a:t>
            </a:r>
            <a:r>
              <a:rPr lang="fr-FR" dirty="0" err="1"/>
              <a:t>under</a:t>
            </a:r>
            <a:r>
              <a:rPr lang="fr-FR" dirty="0"/>
              <a:t> discussion</a:t>
            </a:r>
          </a:p>
        </p:txBody>
      </p:sp>
    </p:spTree>
    <p:extLst>
      <p:ext uri="{BB962C8B-B14F-4D97-AF65-F5344CB8AC3E}">
        <p14:creationId xmlns:p14="http://schemas.microsoft.com/office/powerpoint/2010/main" val="56010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9</a:t>
            </a:fld>
            <a:endParaRPr lang="en-GB">
              <a:solidFill>
                <a:prstClr val="white"/>
              </a:solidFill>
            </a:endParaRPr>
          </a:p>
        </p:txBody>
      </p:sp>
      <p:sp>
        <p:nvSpPr>
          <p:cNvPr id="3" name="Titre 2">
            <a:extLst>
              <a:ext uri="{FF2B5EF4-FFF2-40B4-BE49-F238E27FC236}">
                <a16:creationId xmlns:a16="http://schemas.microsoft.com/office/drawing/2014/main" id="{91F331F5-8913-4186-AEE6-645B93A5ECF0}"/>
              </a:ext>
            </a:extLst>
          </p:cNvPr>
          <p:cNvSpPr>
            <a:spLocks noGrp="1"/>
          </p:cNvSpPr>
          <p:nvPr>
            <p:ph type="title"/>
          </p:nvPr>
        </p:nvSpPr>
        <p:spPr/>
        <p:txBody>
          <a:bodyPr/>
          <a:lstStyle/>
          <a:p>
            <a:r>
              <a:rPr lang="fr-FR" dirty="0" err="1"/>
              <a:t>Overview</a:t>
            </a:r>
            <a:r>
              <a:rPr lang="fr-FR" dirty="0"/>
              <a:t> of </a:t>
            </a:r>
            <a:r>
              <a:rPr lang="fr-FR" dirty="0" err="1"/>
              <a:t>experimental</a:t>
            </a:r>
            <a:r>
              <a:rPr lang="fr-FR" dirty="0"/>
              <a:t> </a:t>
            </a:r>
            <a:r>
              <a:rPr lang="fr-FR" dirty="0" err="1"/>
              <a:t>proposals</a:t>
            </a:r>
            <a:r>
              <a:rPr lang="fr-FR" dirty="0"/>
              <a:t> </a:t>
            </a:r>
            <a:r>
              <a:rPr lang="fr-FR" dirty="0" err="1"/>
              <a:t>received</a:t>
            </a:r>
            <a:r>
              <a:rPr lang="fr-FR" dirty="0"/>
              <a:t> for 26-27</a:t>
            </a:r>
          </a:p>
        </p:txBody>
      </p:sp>
      <p:pic>
        <p:nvPicPr>
          <p:cNvPr id="5122" name="Picture 2">
            <a:extLst>
              <a:ext uri="{FF2B5EF4-FFF2-40B4-BE49-F238E27FC236}">
                <a16:creationId xmlns:a16="http://schemas.microsoft.com/office/drawing/2014/main" id="{40CA9053-C35A-492A-807F-AC655976D5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0565" y="781050"/>
            <a:ext cx="3467100" cy="2291301"/>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CC96C382-2448-4931-BDFD-A9D262176830}"/>
              </a:ext>
            </a:extLst>
          </p:cNvPr>
          <p:cNvSpPr txBox="1"/>
          <p:nvPr/>
        </p:nvSpPr>
        <p:spPr bwMode="auto">
          <a:xfrm>
            <a:off x="120716" y="1024223"/>
            <a:ext cx="7994584" cy="1200329"/>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Call for proposals : WP TE scientific objectives </a:t>
            </a:r>
            <a:r>
              <a:rPr lang="en-US" dirty="0">
                <a:latin typeface="Arial" panose="020B0604020202020204" pitchFamily="34" charset="0"/>
                <a:cs typeface="Arial" panose="020B0604020202020204" pitchFamily="34" charset="0"/>
              </a:rPr>
              <a:t>+ </a:t>
            </a:r>
            <a:r>
              <a:rPr lang="en-US" sz="1800" b="0" i="0" u="none" strike="noStrike" baseline="0" dirty="0">
                <a:latin typeface="Arial" panose="020B0604020202020204" pitchFamily="34" charset="0"/>
                <a:cs typeface="Arial" panose="020B0604020202020204" pitchFamily="34" charset="0"/>
              </a:rPr>
              <a:t>reference documents on ITER new baseline and R&amp;D priorities + indicative distribution of machine time provided to Beneficiaries</a:t>
            </a:r>
          </a:p>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&gt; 200 proposals received, distributed </a:t>
            </a:r>
            <a:r>
              <a:rPr lang="en-US" dirty="0">
                <a:latin typeface="Arial" panose="020B0604020202020204" pitchFamily="34" charset="0"/>
                <a:cs typeface="Arial" panose="020B0604020202020204" pitchFamily="34" charset="0"/>
              </a:rPr>
              <a:t>over TE devices / RT</a:t>
            </a:r>
          </a:p>
        </p:txBody>
      </p:sp>
      <p:pic>
        <p:nvPicPr>
          <p:cNvPr id="7" name="Image 6">
            <a:extLst>
              <a:ext uri="{FF2B5EF4-FFF2-40B4-BE49-F238E27FC236}">
                <a16:creationId xmlns:a16="http://schemas.microsoft.com/office/drawing/2014/main" id="{F34495C6-2F93-445B-9F74-D02ADA1205C1}"/>
              </a:ext>
            </a:extLst>
          </p:cNvPr>
          <p:cNvPicPr>
            <a:picLocks noChangeAspect="1"/>
          </p:cNvPicPr>
          <p:nvPr/>
        </p:nvPicPr>
        <p:blipFill>
          <a:blip r:embed="rId3"/>
          <a:stretch>
            <a:fillRect/>
          </a:stretch>
        </p:blipFill>
        <p:spPr>
          <a:xfrm>
            <a:off x="556260" y="2437136"/>
            <a:ext cx="5539740" cy="3581400"/>
          </a:xfrm>
          <a:prstGeom prst="rect">
            <a:avLst/>
          </a:prstGeom>
        </p:spPr>
      </p:pic>
      <p:sp>
        <p:nvSpPr>
          <p:cNvPr id="10" name="ZoneTexte 9">
            <a:extLst>
              <a:ext uri="{FF2B5EF4-FFF2-40B4-BE49-F238E27FC236}">
                <a16:creationId xmlns:a16="http://schemas.microsoft.com/office/drawing/2014/main" id="{4CB8B4CA-E3AB-4ABE-8FCD-C49A2D9B928A}"/>
              </a:ext>
            </a:extLst>
          </p:cNvPr>
          <p:cNvSpPr txBox="1"/>
          <p:nvPr/>
        </p:nvSpPr>
        <p:spPr bwMode="auto">
          <a:xfrm>
            <a:off x="194787" y="6026797"/>
            <a:ext cx="5967888" cy="461665"/>
          </a:xfrm>
          <a:prstGeom prst="rect">
            <a:avLst/>
          </a:prstGeom>
          <a:noFill/>
        </p:spPr>
        <p:txBody>
          <a:bodyPr wrap="square">
            <a:spAutoFit/>
          </a:bodyPr>
          <a:lstStyle/>
          <a:p>
            <a:pPr algn="ctr"/>
            <a:r>
              <a:rPr lang="en-US" sz="1200" b="0" i="0" u="none" strike="noStrike" baseline="0" dirty="0">
                <a:latin typeface="Arial" panose="020B0604020202020204" pitchFamily="34" charset="0"/>
                <a:cs typeface="Arial" panose="020B0604020202020204" pitchFamily="34" charset="0"/>
              </a:rPr>
              <a:t>* Taking into account 20% contingency, to be refined once consolidated shot allocation available from MR</a:t>
            </a:r>
            <a:endParaRPr lang="fr-FR" sz="1200" dirty="0"/>
          </a:p>
        </p:txBody>
      </p:sp>
      <p:sp>
        <p:nvSpPr>
          <p:cNvPr id="11" name="ZoneTexte 10">
            <a:extLst>
              <a:ext uri="{FF2B5EF4-FFF2-40B4-BE49-F238E27FC236}">
                <a16:creationId xmlns:a16="http://schemas.microsoft.com/office/drawing/2014/main" id="{3C987D3C-0A99-4590-B627-AA862FCE2555}"/>
              </a:ext>
            </a:extLst>
          </p:cNvPr>
          <p:cNvSpPr txBox="1"/>
          <p:nvPr/>
        </p:nvSpPr>
        <p:spPr bwMode="auto">
          <a:xfrm>
            <a:off x="6353175" y="4062709"/>
            <a:ext cx="5282565" cy="923330"/>
          </a:xfrm>
          <a:prstGeom prst="rect">
            <a:avLst/>
          </a:prstGeom>
          <a:noFill/>
        </p:spPr>
        <p:txBody>
          <a:bodyPr wrap="square">
            <a:spAutoFit/>
          </a:bodyPr>
          <a:lstStyle/>
          <a:p>
            <a:pPr marL="285750" indent="-285750">
              <a:buFont typeface="Arial" panose="020B0604020202020204" pitchFamily="34" charset="0"/>
              <a:buChar char="•"/>
            </a:pPr>
            <a:r>
              <a:rPr lang="en-US" sz="1800" b="0" i="0" u="none" strike="noStrike" baseline="0" dirty="0">
                <a:latin typeface="Arial" panose="020B0604020202020204" pitchFamily="34" charset="0"/>
                <a:cs typeface="Arial" panose="020B0604020202020204" pitchFamily="34" charset="0"/>
              </a:rPr>
              <a:t>Prioritization from WP TE TFL being finalized</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To be discussed with the community next week at General Planning Meeting</a:t>
            </a:r>
          </a:p>
        </p:txBody>
      </p:sp>
      <p:sp>
        <p:nvSpPr>
          <p:cNvPr id="9" name="Rectangle 8">
            <a:extLst>
              <a:ext uri="{FF2B5EF4-FFF2-40B4-BE49-F238E27FC236}">
                <a16:creationId xmlns:a16="http://schemas.microsoft.com/office/drawing/2014/main" id="{0C52B79C-9785-4AA1-82BC-6D0B069EAE66}"/>
              </a:ext>
            </a:extLst>
          </p:cNvPr>
          <p:cNvSpPr/>
          <p:nvPr/>
        </p:nvSpPr>
        <p:spPr>
          <a:xfrm>
            <a:off x="11182350" y="2000250"/>
            <a:ext cx="615315" cy="1905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B5D33CB-A5B4-4DE5-8C8E-6BF8EA89FCC5}"/>
              </a:ext>
            </a:extLst>
          </p:cNvPr>
          <p:cNvSpPr/>
          <p:nvPr/>
        </p:nvSpPr>
        <p:spPr>
          <a:xfrm>
            <a:off x="9294495" y="2162175"/>
            <a:ext cx="1240155" cy="1905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CD21F128-0CFF-4652-8536-20832AFE1923}"/>
              </a:ext>
            </a:extLst>
          </p:cNvPr>
          <p:cNvSpPr/>
          <p:nvPr/>
        </p:nvSpPr>
        <p:spPr>
          <a:xfrm>
            <a:off x="5317808" y="4208785"/>
            <a:ext cx="778192" cy="31558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a:extLst>
              <a:ext uri="{FF2B5EF4-FFF2-40B4-BE49-F238E27FC236}">
                <a16:creationId xmlns:a16="http://schemas.microsoft.com/office/drawing/2014/main" id="{51949A7F-19A3-4BE8-AFDE-91B71127F0A7}"/>
              </a:ext>
            </a:extLst>
          </p:cNvPr>
          <p:cNvSpPr/>
          <p:nvPr/>
        </p:nvSpPr>
        <p:spPr>
          <a:xfrm>
            <a:off x="2860358" y="4515652"/>
            <a:ext cx="1635442" cy="31558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0506256"/>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13 - 2022">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2960</TotalTime>
  <Words>1269</Words>
  <Application>Microsoft Office PowerPoint</Application>
  <DocSecurity>0</DocSecurity>
  <PresentationFormat>Grand écran</PresentationFormat>
  <Paragraphs>131</Paragraphs>
  <Slides>11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Aptos</vt:lpstr>
      <vt:lpstr>Arial</vt:lpstr>
      <vt:lpstr>Calibri</vt:lpstr>
      <vt:lpstr>Calibri Light</vt:lpstr>
      <vt:lpstr>Wingdings</vt:lpstr>
      <vt:lpstr>EUROfusion.1line_5_3_2019</vt:lpstr>
      <vt:lpstr>Work Packages Plans for 2026-27:  Work Package Tokamak Exploitation (WP TE)</vt:lpstr>
      <vt:lpstr>WP TE budget for 26-27 updated since last PB</vt:lpstr>
      <vt:lpstr>Strongly streamlined programme for WP TE in 26-27</vt:lpstr>
      <vt:lpstr>Selected scientific objectives updated for 26-27</vt:lpstr>
      <vt:lpstr>List of Grant Deliverables 2026-2027</vt:lpstr>
      <vt:lpstr>Machine availability for 2026-2027</vt:lpstr>
      <vt:lpstr>Call cycle of WP TE</vt:lpstr>
      <vt:lpstr>Présentation PowerPoint</vt:lpstr>
      <vt:lpstr>Overview of experimental proposals received for 26-27</vt:lpstr>
      <vt:lpstr>TE enhancements supported in 26-27 (managed by PFU)</vt:lpstr>
      <vt:lpstr>International collaborations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Fabio Vinagre</dc:creator>
  <cp:keywords/>
  <dc:description/>
  <cp:lastModifiedBy>TSITRONE Emmanuelle</cp:lastModifiedBy>
  <cp:revision>220</cp:revision>
  <dcterms:created xsi:type="dcterms:W3CDTF">2023-11-15T09:40:03Z</dcterms:created>
  <dcterms:modified xsi:type="dcterms:W3CDTF">2025-10-28T00:43:52Z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ies>
</file>