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4"/>
  </p:notesMasterIdLst>
  <p:sldIdLst>
    <p:sldId id="256" r:id="rId5"/>
    <p:sldId id="691" r:id="rId6"/>
    <p:sldId id="457" r:id="rId7"/>
    <p:sldId id="676" r:id="rId8"/>
    <p:sldId id="463" r:id="rId9"/>
    <p:sldId id="465" r:id="rId10"/>
    <p:sldId id="623" r:id="rId11"/>
    <p:sldId id="617" r:id="rId12"/>
    <p:sldId id="685" r:id="rId13"/>
    <p:sldId id="616" r:id="rId14"/>
    <p:sldId id="679" r:id="rId15"/>
    <p:sldId id="678" r:id="rId16"/>
    <p:sldId id="680" r:id="rId17"/>
    <p:sldId id="282" r:id="rId18"/>
    <p:sldId id="283" r:id="rId19"/>
    <p:sldId id="690" r:id="rId20"/>
    <p:sldId id="260" r:id="rId21"/>
    <p:sldId id="687" r:id="rId22"/>
    <p:sldId id="6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03" d="100"/>
          <a:sy n="103" d="100"/>
        </p:scale>
        <p:origin x="95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file_final_PWIE.xlsx]PM@50%!PivotTable1</c:name>
    <c:fmtId val="8"/>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Distribution</a:t>
            </a:r>
            <a:r>
              <a:rPr lang="en-US" b="1" baseline="0" dirty="0"/>
              <a:t> of Human Resources at 50% funding rate</a:t>
            </a:r>
            <a:r>
              <a:rPr lang="en-US" b="1" dirty="0"/>
              <a:t> </a:t>
            </a:r>
          </a:p>
        </c:rich>
      </c:tx>
      <c:layout>
        <c:manualLayout>
          <c:xMode val="edge"/>
          <c:yMode val="edge"/>
          <c:x val="7.9842263441348316E-2"/>
          <c:y val="4.24836710626501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s>
    <c:plotArea>
      <c:layout/>
      <c:pieChart>
        <c:varyColors val="1"/>
        <c:ser>
          <c:idx val="0"/>
          <c:order val="0"/>
          <c:tx>
            <c:strRef>
              <c:f>'PM@50%'!$B$4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DF-4C67-AE24-ED7E3BE8F4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DF-4C67-AE24-ED7E3BE8F4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DF-4C67-AE24-ED7E3BE8F4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DF-4C67-AE24-ED7E3BE8F4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DF-4C67-AE24-ED7E3BE8F4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DF-4C67-AE24-ED7E3BE8F4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DF-4C67-AE24-ED7E3BE8F4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'PM@50%'!$A$5:$A$12</c:f>
              <c:strCache>
                <c:ptCount val="7"/>
                <c:pt idx="0">
                  <c:v>PWIE-SP A</c:v>
                </c:pt>
                <c:pt idx="1">
                  <c:v>PWIE-SP B</c:v>
                </c:pt>
                <c:pt idx="2">
                  <c:v>PWIE-SP C</c:v>
                </c:pt>
                <c:pt idx="3">
                  <c:v>PWIE-SP D</c:v>
                </c:pt>
                <c:pt idx="4">
                  <c:v>PWIE-SP E</c:v>
                </c:pt>
                <c:pt idx="5">
                  <c:v>PWIE-SP F</c:v>
                </c:pt>
                <c:pt idx="6">
                  <c:v>PWIE-SP X</c:v>
                </c:pt>
              </c:strCache>
            </c:strRef>
          </c:cat>
          <c:val>
            <c:numRef>
              <c:f>'PM@50%'!$B$5:$B$12</c:f>
              <c:numCache>
                <c:formatCode>General</c:formatCode>
                <c:ptCount val="7"/>
                <c:pt idx="0">
                  <c:v>184</c:v>
                </c:pt>
                <c:pt idx="1">
                  <c:v>217</c:v>
                </c:pt>
                <c:pt idx="2">
                  <c:v>164</c:v>
                </c:pt>
                <c:pt idx="3">
                  <c:v>176</c:v>
                </c:pt>
                <c:pt idx="4">
                  <c:v>100</c:v>
                </c:pt>
                <c:pt idx="5">
                  <c:v>90</c:v>
                </c:pt>
                <c:pt idx="6">
                  <c:v>117</c:v>
                </c:pt>
              </c:numCache>
            </c:numRef>
          </c:val>
          <c:extLst>
            <c:ext xmlns:c16="http://schemas.microsoft.com/office/drawing/2014/chart" uri="{C3380CC4-5D6E-409C-BE32-E72D297353CC}">
              <c16:uniqueId val="{0000000E-45DF-4C67-AE24-ED7E3BE8F44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file_final_PWIE.xlsx]Accelerators!PivotTable2</c:name>
    <c:fmtId val="7"/>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Accelerator costs [k€]</a:t>
            </a:r>
          </a:p>
        </c:rich>
      </c:tx>
      <c:layout>
        <c:manualLayout>
          <c:xMode val="edge"/>
          <c:yMode val="edge"/>
          <c:x val="0.27380726222723312"/>
          <c:y val="8.45846318324315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s>
    <c:plotArea>
      <c:layout/>
      <c:pieChart>
        <c:varyColors val="1"/>
        <c:ser>
          <c:idx val="0"/>
          <c:order val="0"/>
          <c:tx>
            <c:strRef>
              <c:f>Accelerators!$B$4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0-4517-BC58-A1ACBBFB68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E0-4517-BC58-A1ACBBFB68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E0-4517-BC58-A1ACBBFB68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E0-4517-BC58-A1ACBBFB68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E0-4517-BC58-A1ACBBFB68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E0-4517-BC58-A1ACBBFB683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4E0-4517-BC58-A1ACBBFB683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E0-4517-BC58-A1ACBBFB683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E0-4517-BC58-A1ACBBFB68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Accelerators!$A$5:$A$14</c:f>
              <c:strCache>
                <c:ptCount val="9"/>
                <c:pt idx="0">
                  <c:v>DIFFER</c:v>
                </c:pt>
                <c:pt idx="1">
                  <c:v>FZJ</c:v>
                </c:pt>
                <c:pt idx="2">
                  <c:v>IST</c:v>
                </c:pt>
                <c:pt idx="3">
                  <c:v>JSI</c:v>
                </c:pt>
                <c:pt idx="4">
                  <c:v>MPG</c:v>
                </c:pt>
                <c:pt idx="5">
                  <c:v>NCSRD</c:v>
                </c:pt>
                <c:pt idx="6">
                  <c:v>RBI</c:v>
                </c:pt>
                <c:pt idx="7">
                  <c:v>VR</c:v>
                </c:pt>
                <c:pt idx="8">
                  <c:v>VTT</c:v>
                </c:pt>
              </c:strCache>
            </c:strRef>
          </c:cat>
          <c:val>
            <c:numRef>
              <c:f>Accelerators!$B$5:$B$14</c:f>
              <c:numCache>
                <c:formatCode>0</c:formatCode>
                <c:ptCount val="9"/>
                <c:pt idx="0">
                  <c:v>113.41</c:v>
                </c:pt>
                <c:pt idx="1">
                  <c:v>113.39641666666665</c:v>
                </c:pt>
                <c:pt idx="2">
                  <c:v>70.822000000000003</c:v>
                </c:pt>
                <c:pt idx="3">
                  <c:v>41.400000000000006</c:v>
                </c:pt>
                <c:pt idx="4">
                  <c:v>200</c:v>
                </c:pt>
                <c:pt idx="5">
                  <c:v>33.568666666666665</c:v>
                </c:pt>
                <c:pt idx="6">
                  <c:v>69.81</c:v>
                </c:pt>
                <c:pt idx="7">
                  <c:v>90</c:v>
                </c:pt>
                <c:pt idx="8">
                  <c:v>19.945999999999998</c:v>
                </c:pt>
              </c:numCache>
            </c:numRef>
          </c:val>
          <c:extLst>
            <c:ext xmlns:c16="http://schemas.microsoft.com/office/drawing/2014/chart" uri="{C3380CC4-5D6E-409C-BE32-E72D297353CC}">
              <c16:uniqueId val="{00000012-14E0-4517-BC58-A1ACBBFB683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195115335998616"/>
          <c:y val="0.25767212436865577"/>
          <c:w val="0.10132597997584906"/>
          <c:h val="0.558538298797745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file_final_PWIE.xlsx]High Heat Flux + Plasma facilit!PivotTable3</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High heat flux + plasma facilities costs [k€]</a:t>
            </a:r>
          </a:p>
        </c:rich>
      </c:tx>
      <c:layout>
        <c:manualLayout>
          <c:xMode val="edge"/>
          <c:yMode val="edge"/>
          <c:x val="0.10137683894759081"/>
          <c:y val="8.498813428459815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s>
    <c:plotArea>
      <c:layout/>
      <c:pieChart>
        <c:varyColors val="1"/>
        <c:ser>
          <c:idx val="0"/>
          <c:order val="0"/>
          <c:tx>
            <c:strRef>
              <c:f>'High Heat Flux + Plasma facilit'!$B$5</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75-401A-B76A-1409CB2A04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75-401A-B76A-1409CB2A04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75-401A-B76A-1409CB2A04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75-401A-B76A-1409CB2A04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875-401A-B76A-1409CB2A04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875-401A-B76A-1409CB2A04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'High Heat Flux + Plasma facilit'!$A$6:$A$12</c:f>
              <c:strCache>
                <c:ptCount val="6"/>
                <c:pt idx="0">
                  <c:v>GLADIS</c:v>
                </c:pt>
                <c:pt idx="1">
                  <c:v>GYM</c:v>
                </c:pt>
                <c:pt idx="2">
                  <c:v>JUDITH-2</c:v>
                </c:pt>
                <c:pt idx="3">
                  <c:v>OLMAT</c:v>
                </c:pt>
                <c:pt idx="4">
                  <c:v>QSPA</c:v>
                </c:pt>
                <c:pt idx="5">
                  <c:v>TOMAS</c:v>
                </c:pt>
              </c:strCache>
            </c:strRef>
          </c:cat>
          <c:val>
            <c:numRef>
              <c:f>'High Heat Flux + Plasma facilit'!$B$6:$B$12</c:f>
              <c:numCache>
                <c:formatCode>0</c:formatCode>
                <c:ptCount val="6"/>
                <c:pt idx="0">
                  <c:v>73.999499999999998</c:v>
                </c:pt>
                <c:pt idx="1">
                  <c:v>30.038333333333334</c:v>
                </c:pt>
                <c:pt idx="2">
                  <c:v>240.04033333333331</c:v>
                </c:pt>
                <c:pt idx="3">
                  <c:v>44.329166666666666</c:v>
                </c:pt>
                <c:pt idx="4">
                  <c:v>85.004666666666665</c:v>
                </c:pt>
                <c:pt idx="5">
                  <c:v>119.99941666666666</c:v>
                </c:pt>
              </c:numCache>
            </c:numRef>
          </c:val>
          <c:extLst>
            <c:ext xmlns:c16="http://schemas.microsoft.com/office/drawing/2014/chart" uri="{C3380CC4-5D6E-409C-BE32-E72D297353CC}">
              <c16:uniqueId val="{0000000C-D875-401A-B76A-1409CB2A048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167636725183906"/>
          <c:y val="0.34213328582028191"/>
          <c:w val="0.12624945305921378"/>
          <c:h val="0.358546201005302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file_final_PWIE.xlsx]Linear Plasma Facilities!PivotTable3</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Linear plasma</a:t>
            </a:r>
            <a:r>
              <a:rPr lang="en-US" b="1" baseline="0"/>
              <a:t> facilities costs [k€]</a:t>
            </a:r>
            <a:endParaRPr lang="en-US" b="1"/>
          </a:p>
        </c:rich>
      </c:tx>
      <c:layout>
        <c:manualLayout>
          <c:xMode val="edge"/>
          <c:yMode val="edge"/>
          <c:x val="0.13702382760814669"/>
          <c:y val="8.82621989623400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pieChart>
        <c:varyColors val="1"/>
        <c:ser>
          <c:idx val="0"/>
          <c:order val="0"/>
          <c:tx>
            <c:strRef>
              <c:f>'Linear Plasma Facilities'!$B$5</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36-4A4C-BD38-B50E356706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36-4A4C-BD38-B50E356706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36-4A4C-BD38-B50E356706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'Linear Plasma Facilities'!$A$6:$A$9</c:f>
              <c:strCache>
                <c:ptCount val="3"/>
                <c:pt idx="0">
                  <c:v>MAGNUM-PSI</c:v>
                </c:pt>
                <c:pt idx="1">
                  <c:v>PSI-2</c:v>
                </c:pt>
                <c:pt idx="2">
                  <c:v>UPP</c:v>
                </c:pt>
              </c:strCache>
            </c:strRef>
          </c:cat>
          <c:val>
            <c:numRef>
              <c:f>'Linear Plasma Facilities'!$B$6:$B$9</c:f>
              <c:numCache>
                <c:formatCode>0</c:formatCode>
                <c:ptCount val="3"/>
                <c:pt idx="0">
                  <c:v>640.00049999999999</c:v>
                </c:pt>
                <c:pt idx="1">
                  <c:v>850.11658333333321</c:v>
                </c:pt>
                <c:pt idx="2">
                  <c:v>128.0025</c:v>
                </c:pt>
              </c:numCache>
            </c:numRef>
          </c:val>
          <c:extLst>
            <c:ext xmlns:c16="http://schemas.microsoft.com/office/drawing/2014/chart" uri="{C3380CC4-5D6E-409C-BE32-E72D297353CC}">
              <c16:uniqueId val="{00000006-3336-4A4C-BD38-B50E356706E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086986290814378"/>
          <c:y val="0.46223967646460085"/>
          <c:w val="0.18890231847492742"/>
          <c:h val="0.186179379019832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17.11.2025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3">
            <a:extLst>
              <a:ext uri="{FF2B5EF4-FFF2-40B4-BE49-F238E27FC236}">
                <a16:creationId xmlns:a16="http://schemas.microsoft.com/office/drawing/2014/main" id="{E7ECC310-1873-3622-50D4-82F1E04FCDD8}"/>
              </a:ext>
            </a:extLst>
          </p:cNvPr>
          <p:cNvSpPr>
            <a:spLocks noGrp="1"/>
          </p:cNvSpPr>
          <p:nvPr>
            <p:ph type="ftr" sz="quarter" idx="11"/>
          </p:nvPr>
        </p:nvSpPr>
        <p:spPr>
          <a:xfrm>
            <a:off x="825624" y="6555770"/>
            <a:ext cx="9022464" cy="329614"/>
          </a:xfrm>
          <a:prstGeom prst="rect">
            <a:avLst/>
          </a:prstGeom>
        </p:spPr>
        <p:txBody>
          <a:bodyPr/>
          <a:lstStyle>
            <a:lvl1pPr>
              <a:defRPr sz="1400"/>
            </a:lvl1p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pic>
        <p:nvPicPr>
          <p:cNvPr id="53" name="Grafik 52">
            <a:extLst>
              <a:ext uri="{FF2B5EF4-FFF2-40B4-BE49-F238E27FC236}">
                <a16:creationId xmlns:a16="http://schemas.microsoft.com/office/drawing/2014/main" id="{562E1F1D-286D-5692-7C04-0B76397359FD}"/>
              </a:ext>
            </a:extLst>
          </p:cNvPr>
          <p:cNvPicPr>
            <a:picLocks noChangeAspect="1"/>
          </p:cNvPicPr>
          <p:nvPr userDrawn="1"/>
        </p:nvPicPr>
        <p:blipFill>
          <a:blip r:embed="rId4"/>
          <a:stretch/>
        </p:blipFill>
        <p:spPr bwMode="auto">
          <a:xfrm>
            <a:off x="10344150" y="245782"/>
            <a:ext cx="1666986" cy="486154"/>
          </a:xfrm>
          <a:prstGeom prst="rect">
            <a:avLst/>
          </a:prstGeom>
        </p:spPr>
      </p:pic>
      <p:sp>
        <p:nvSpPr>
          <p:cNvPr id="56" name="Footer Placeholder 7">
            <a:extLst>
              <a:ext uri="{FF2B5EF4-FFF2-40B4-BE49-F238E27FC236}">
                <a16:creationId xmlns:a16="http://schemas.microsoft.com/office/drawing/2014/main" id="{AA3226AC-0C1D-7086-7027-269CA37D24B4}"/>
              </a:ext>
            </a:extLst>
          </p:cNvPr>
          <p:cNvSpPr>
            <a:spLocks noGrp="1"/>
          </p:cNvSpPr>
          <p:nvPr>
            <p:ph type="ftr" sz="quarter" idx="11"/>
          </p:nvPr>
        </p:nvSpPr>
        <p:spPr bwMode="auto">
          <a:xfrm>
            <a:off x="825624" y="6555770"/>
            <a:ext cx="8541213" cy="329614"/>
          </a:xfrm>
          <a:prstGeom prst="rect">
            <a:avLst/>
          </a:prstGeom>
        </p:spPr>
        <p:txBody>
          <a:bodyPr anchor="t"/>
          <a:lstStyle>
            <a:lvl1pPr>
              <a:defRPr sz="1200">
                <a:solidFill>
                  <a:schemeClr val="bg1"/>
                </a:solidFill>
              </a:defRPr>
            </a:lvl1pPr>
          </a:lstStyle>
          <a:p>
            <a:pPr>
              <a:defRPr/>
            </a:pPr>
            <a:r>
              <a:rPr lang="en-GB" dirty="0">
                <a:solidFill>
                  <a:prstClr val="white"/>
                </a:solidFill>
              </a:rPr>
              <a:t>Sebastijan Brezinsek | </a:t>
            </a:r>
            <a:r>
              <a:rPr lang="en-US" dirty="0">
                <a:solidFill>
                  <a:prstClr val="white"/>
                </a:solidFill>
              </a:rPr>
              <a:t>9th Asia-Pacific Conference on Plasma Physics</a:t>
            </a:r>
            <a:r>
              <a:rPr lang="en-GB" dirty="0">
                <a:solidFill>
                  <a:prstClr val="white"/>
                </a:solidFill>
              </a:rPr>
              <a:t>| Fukuoka | 22.-26. September 2025</a:t>
            </a:r>
            <a:endParaRPr lang="en-GB" dirty="0"/>
          </a:p>
        </p:txBody>
      </p:sp>
    </p:spTree>
    <p:extLst>
      <p:ext uri="{BB962C8B-B14F-4D97-AF65-F5344CB8AC3E}">
        <p14:creationId xmlns:p14="http://schemas.microsoft.com/office/powerpoint/2010/main" val="1573579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226588"/>
            <a:ext cx="7840894" cy="620251"/>
          </a:xfrm>
        </p:spPr>
        <p:txBody>
          <a:bodyPr>
            <a:normAutofit fontScale="90000"/>
          </a:bodyPr>
          <a:lstStyle/>
          <a:p>
            <a:r>
              <a:rPr lang="en-US" dirty="0"/>
              <a:t>2025 Update / AWP 2026-2027 and </a:t>
            </a:r>
            <a:r>
              <a:rPr lang="en-US" dirty="0" err="1"/>
              <a:t>CfP</a:t>
            </a:r>
            <a:br>
              <a:rPr lang="en-US" dirty="0"/>
            </a:br>
            <a:r>
              <a:rPr lang="en-US" dirty="0"/>
              <a:t>WP </a:t>
            </a: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endParaRPr lang="en-GB"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989581" cy="1255659"/>
          </a:xfrm>
          <a:prstGeom prst="rect">
            <a:avLst/>
          </a:prstGeom>
        </p:spPr>
        <p:txBody>
          <a:bodyPr vert="horz" lIns="91440" tIns="45720" rIns="91440" bIns="45720" rtlCol="0">
            <a:normAutofit fontScale="70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20000"/>
              </a:lnSpc>
              <a:spcBef>
                <a:spcPts val="0"/>
              </a:spcBef>
              <a:spcAft>
                <a:spcPts val="200"/>
              </a:spcAft>
            </a:pPr>
            <a:r>
              <a:rPr lang="en-GB" dirty="0"/>
              <a:t>J.W. </a:t>
            </a:r>
            <a:r>
              <a:rPr lang="en-GB" dirty="0" err="1"/>
              <a:t>Coenen</a:t>
            </a:r>
            <a:r>
              <a:rPr lang="en-GB" dirty="0"/>
              <a:t> (FZJ), A. Hakola (VTT), K. Schmid (MPG),</a:t>
            </a:r>
          </a:p>
          <a:p>
            <a:pPr>
              <a:lnSpc>
                <a:spcPct val="120000"/>
              </a:lnSpc>
              <a:spcBef>
                <a:spcPts val="0"/>
              </a:spcBef>
              <a:spcAft>
                <a:spcPts val="200"/>
              </a:spcAft>
            </a:pPr>
            <a:r>
              <a:rPr lang="en-GB" dirty="0"/>
              <a:t>A. Kirschner (FZJ), A. </a:t>
            </a:r>
            <a:r>
              <a:rPr lang="en-GB" dirty="0" err="1"/>
              <a:t>Goriaev</a:t>
            </a:r>
            <a:r>
              <a:rPr lang="en-GB" dirty="0"/>
              <a:t> (ERM/KMS), J. </a:t>
            </a:r>
            <a:r>
              <a:rPr lang="en-GB" dirty="0" err="1"/>
              <a:t>Likonen</a:t>
            </a:r>
            <a:r>
              <a:rPr lang="en-GB" dirty="0"/>
              <a:t> (VTT), I. Classen (DIFFER) M. Reinhart (FZJ, PSO) and D. Douai (CEA, CO </a:t>
            </a:r>
            <a:r>
              <a:rPr lang="en-GB" dirty="0">
                <a:solidFill>
                  <a:srgbClr val="FF0000"/>
                </a:solidFill>
              </a:rPr>
              <a:t>and DPL</a:t>
            </a:r>
            <a:r>
              <a:rPr lang="en-GB" dirty="0"/>
              <a:t>)</a:t>
            </a:r>
          </a:p>
          <a:p>
            <a:endParaRPr lang="en-GB" dirty="0"/>
          </a:p>
          <a:p>
            <a:endParaRPr lang="en-GB" dirty="0"/>
          </a:p>
        </p:txBody>
      </p:sp>
      <p:sp>
        <p:nvSpPr>
          <p:cNvPr id="8" name="Textplatzhalter 7">
            <a:extLst>
              <a:ext uri="{FF2B5EF4-FFF2-40B4-BE49-F238E27FC236}">
                <a16:creationId xmlns:a16="http://schemas.microsoft.com/office/drawing/2014/main" id="{711638AD-3839-937D-10B3-B42EEF37432D}"/>
              </a:ext>
            </a:extLst>
          </p:cNvPr>
          <p:cNvSpPr>
            <a:spLocks noGrp="1"/>
          </p:cNvSpPr>
          <p:nvPr>
            <p:ph type="body" sz="quarter" idx="12"/>
          </p:nvPr>
        </p:nvSpPr>
        <p:spPr/>
        <p:txBody>
          <a:bodyPr/>
          <a:lstStyle/>
          <a:p>
            <a:r>
              <a:rPr lang="de-DE" dirty="0"/>
              <a:t>Annual Meeting WPPWIE 2026</a:t>
            </a:r>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D5B5-5F4B-D3D9-F4C8-E34BB5F9C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34FB1-EF59-7DF2-6356-8B78291A50CC}"/>
              </a:ext>
            </a:extLst>
          </p:cNvPr>
          <p:cNvSpPr>
            <a:spLocks noGrp="1"/>
          </p:cNvSpPr>
          <p:nvPr>
            <p:ph type="title"/>
          </p:nvPr>
        </p:nvSpPr>
        <p:spPr>
          <a:xfrm>
            <a:off x="983431" y="192515"/>
            <a:ext cx="11623960" cy="457200"/>
          </a:xfrm>
        </p:spPr>
        <p:txBody>
          <a:bodyPr/>
          <a:lstStyle/>
          <a:p>
            <a:r>
              <a:rPr lang="en-US" dirty="0"/>
              <a:t>Main objectives AWP 2026-2027</a:t>
            </a:r>
            <a:endParaRPr lang="en-GB" dirty="0"/>
          </a:p>
        </p:txBody>
      </p:sp>
      <p:sp>
        <p:nvSpPr>
          <p:cNvPr id="3" name="Content Placeholder 2">
            <a:extLst>
              <a:ext uri="{FF2B5EF4-FFF2-40B4-BE49-F238E27FC236}">
                <a16:creationId xmlns:a16="http://schemas.microsoft.com/office/drawing/2014/main" id="{DF973805-AA0A-0847-6137-0EB93E74603B}"/>
              </a:ext>
            </a:extLst>
          </p:cNvPr>
          <p:cNvSpPr>
            <a:spLocks noGrp="1"/>
          </p:cNvSpPr>
          <p:nvPr>
            <p:ph idx="1"/>
          </p:nvPr>
        </p:nvSpPr>
        <p:spPr>
          <a:xfrm>
            <a:off x="0" y="771014"/>
            <a:ext cx="12235070" cy="5069950"/>
          </a:xfrm>
          <a:ln>
            <a:solidFill>
              <a:schemeClr val="bg1">
                <a:lumMod val="65000"/>
              </a:schemeClr>
            </a:solidFill>
          </a:ln>
        </p:spPr>
        <p:txBody>
          <a:bodyPr>
            <a:normAutofit lnSpcReduction="10000"/>
          </a:bodyPr>
          <a:lstStyle/>
          <a:p>
            <a:pPr>
              <a:buFont typeface="Wingdings" panose="05000000000000000000" pitchFamily="2" charset="2"/>
              <a:buChar char="§"/>
            </a:pPr>
            <a:r>
              <a:rPr lang="en-GB" sz="2000" dirty="0"/>
              <a:t>Support program for ITER: W sources, transport, and deposition at the first wall and divertor |T retention, quantification, and removal | (temporary) first wall material qualification</a:t>
            </a:r>
          </a:p>
          <a:p>
            <a:pPr>
              <a:buFont typeface="Wingdings" panose="05000000000000000000" pitchFamily="2" charset="2"/>
              <a:buChar char="§"/>
            </a:pPr>
            <a:r>
              <a:rPr lang="en-GB" sz="2000" dirty="0"/>
              <a:t>Support program for JT60-SA/Wendelstein7-X: transfer from C towards W PFCs | power handling | material migration | divertor functionality | long-pulse operation simulation </a:t>
            </a:r>
          </a:p>
          <a:p>
            <a:pPr>
              <a:buFont typeface="Wingdings" panose="05000000000000000000" pitchFamily="2" charset="2"/>
              <a:buChar char="§"/>
            </a:pPr>
            <a:r>
              <a:rPr lang="en-GB" sz="2000" dirty="0">
                <a:solidFill>
                  <a:schemeClr val="bg1">
                    <a:lumMod val="65000"/>
                  </a:schemeClr>
                </a:solidFill>
              </a:rPr>
              <a:t>Support program for fusion reactor (DEMO/VNS): (novel) material qualification | transients and high fluence</a:t>
            </a:r>
          </a:p>
          <a:p>
            <a:pPr>
              <a:buFont typeface="Wingdings" panose="05000000000000000000" pitchFamily="2" charset="2"/>
              <a:buChar char="§"/>
            </a:pPr>
            <a:r>
              <a:rPr lang="en-GB" sz="2000" dirty="0"/>
              <a:t>PFC qualification: synergistic effects in loading, damage matrix evolution, operation beyond damage</a:t>
            </a:r>
          </a:p>
          <a:p>
            <a:pPr>
              <a:buFont typeface="Wingdings" panose="05000000000000000000" pitchFamily="2" charset="2"/>
              <a:buChar char="§"/>
            </a:pPr>
            <a:r>
              <a:rPr lang="en-GB" sz="2000" dirty="0"/>
              <a:t>PWIE code development and benchmark experiments: pedestal</a:t>
            </a:r>
            <a:r>
              <a:rPr lang="en-GB" sz="2000" dirty="0">
                <a:sym typeface="Wingdings" panose="05000000000000000000" pitchFamily="2" charset="2"/>
              </a:rPr>
              <a:t></a:t>
            </a:r>
            <a:r>
              <a:rPr lang="en-GB" sz="2000" dirty="0"/>
              <a:t> plasma-wall interface </a:t>
            </a:r>
            <a:r>
              <a:rPr lang="en-GB" sz="2000" dirty="0">
                <a:sym typeface="Wingdings" panose="05000000000000000000" pitchFamily="2" charset="2"/>
              </a:rPr>
              <a:t></a:t>
            </a:r>
            <a:r>
              <a:rPr lang="en-GB" sz="2000" dirty="0"/>
              <a:t> material using linear machines, laboratory experiments, and reference experiments in full-W devices </a:t>
            </a:r>
          </a:p>
          <a:p>
            <a:pPr>
              <a:buFont typeface="Wingdings" panose="05000000000000000000" pitchFamily="2" charset="2"/>
              <a:buChar char="§"/>
            </a:pPr>
            <a:r>
              <a:rPr lang="en-GB" sz="2000" dirty="0"/>
              <a:t>PWIE simulations for novel scenarios QCE, XPR in TE | first wall vs. divertor sources | material migration</a:t>
            </a:r>
          </a:p>
          <a:p>
            <a:pPr>
              <a:buFont typeface="Wingdings" panose="05000000000000000000" pitchFamily="2" charset="2"/>
              <a:buChar char="§"/>
            </a:pPr>
            <a:r>
              <a:rPr lang="en-GB" sz="2000" dirty="0"/>
              <a:t>Exploration of JUDITH-3/PSI-2 with tritiated or self-damaged or neutron-damaged tungsten and steel | revisit material from fission reactor exposure</a:t>
            </a:r>
          </a:p>
          <a:p>
            <a:pPr>
              <a:buFont typeface="Wingdings" panose="05000000000000000000" pitchFamily="2" charset="2"/>
              <a:buChar char="§"/>
            </a:pPr>
            <a:r>
              <a:rPr lang="en-GB" sz="2000" dirty="0"/>
              <a:t>Completion of JET components analysis: tungsten, steel, RE-damaged material, T retention, He content</a:t>
            </a:r>
          </a:p>
          <a:p>
            <a:pPr>
              <a:buFont typeface="Wingdings" panose="05000000000000000000" pitchFamily="2" charset="2"/>
              <a:buChar char="§"/>
            </a:pPr>
            <a:r>
              <a:rPr lang="en-GB" sz="2000" dirty="0"/>
              <a:t>Revision and benchmark of A&amp;M data for H, D, T (atoms and molecules), W collisional-radiative models, B chemistry</a:t>
            </a:r>
          </a:p>
          <a:p>
            <a:pPr>
              <a:buFont typeface="Wingdings" panose="05000000000000000000" pitchFamily="2" charset="2"/>
              <a:buChar char="§"/>
            </a:pPr>
            <a:r>
              <a:rPr lang="en-GB" sz="2000" dirty="0"/>
              <a:t>In-operando diagnostics optimisation for material composition and retention | lessons learned from LIBS and LID-QMS at JET towards next step devices and analysis stations in hot cells</a:t>
            </a:r>
          </a:p>
          <a:p>
            <a:pPr marL="342900" lvl="1" indent="0">
              <a:buNone/>
            </a:pPr>
            <a:endParaRPr lang="en-GB" sz="2000" dirty="0"/>
          </a:p>
        </p:txBody>
      </p:sp>
      <p:sp>
        <p:nvSpPr>
          <p:cNvPr id="5" name="Slide Number Placeholder 4">
            <a:extLst>
              <a:ext uri="{FF2B5EF4-FFF2-40B4-BE49-F238E27FC236}">
                <a16:creationId xmlns:a16="http://schemas.microsoft.com/office/drawing/2014/main" id="{86F2D8EB-451B-93BE-799B-C8AAF323ED5F}"/>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7" name="Textfeld 6">
            <a:extLst>
              <a:ext uri="{FF2B5EF4-FFF2-40B4-BE49-F238E27FC236}">
                <a16:creationId xmlns:a16="http://schemas.microsoft.com/office/drawing/2014/main" id="{FF71D39E-4017-7E21-F691-97539AA44CCF}"/>
              </a:ext>
            </a:extLst>
          </p:cNvPr>
          <p:cNvSpPr txBox="1"/>
          <p:nvPr/>
        </p:nvSpPr>
        <p:spPr>
          <a:xfrm>
            <a:off x="1012238" y="5962263"/>
            <a:ext cx="11001410" cy="461665"/>
          </a:xfrm>
          <a:prstGeom prst="rect">
            <a:avLst/>
          </a:prstGeom>
          <a:noFill/>
        </p:spPr>
        <p:txBody>
          <a:bodyPr wrap="none" rtlCol="0">
            <a:spAutoFit/>
          </a:bodyPr>
          <a:lstStyle/>
          <a:p>
            <a:pPr algn="l"/>
            <a:r>
              <a:rPr lang="de-DE" sz="2400" b="1" dirty="0">
                <a:solidFill>
                  <a:srgbClr val="FF0000"/>
                </a:solidFill>
              </a:rPr>
              <a:t>More </a:t>
            </a:r>
            <a:r>
              <a:rPr lang="de-DE" sz="2400" b="1" dirty="0" err="1">
                <a:solidFill>
                  <a:srgbClr val="FF0000"/>
                </a:solidFill>
              </a:rPr>
              <a:t>information</a:t>
            </a:r>
            <a:r>
              <a:rPr lang="de-DE" sz="2400" b="1" dirty="0">
                <a:solidFill>
                  <a:srgbClr val="FF0000"/>
                </a:solidFill>
              </a:rPr>
              <a:t> in AWP 2026-2027 plan – Task </a:t>
            </a:r>
            <a:r>
              <a:rPr lang="de-DE" sz="2400" b="1" dirty="0" err="1">
                <a:solidFill>
                  <a:srgbClr val="FF0000"/>
                </a:solidFill>
              </a:rPr>
              <a:t>Descriptions</a:t>
            </a:r>
            <a:r>
              <a:rPr lang="de-DE" sz="2400" b="1" dirty="0">
                <a:solidFill>
                  <a:srgbClr val="FF0000"/>
                </a:solidFill>
              </a:rPr>
              <a:t> in </a:t>
            </a:r>
            <a:r>
              <a:rPr lang="de-DE" sz="2400" b="1" dirty="0" err="1">
                <a:solidFill>
                  <a:srgbClr val="FF0000"/>
                </a:solidFill>
              </a:rPr>
              <a:t>progress</a:t>
            </a:r>
            <a:r>
              <a:rPr lang="de-DE" sz="2400" b="1" dirty="0">
                <a:solidFill>
                  <a:srgbClr val="FF0000"/>
                </a:solidFill>
              </a:rPr>
              <a:t> – IMS </a:t>
            </a:r>
            <a:r>
              <a:rPr lang="de-DE" sz="2400" b="1" dirty="0" err="1">
                <a:solidFill>
                  <a:srgbClr val="FF0000"/>
                </a:solidFill>
              </a:rPr>
              <a:t>entry</a:t>
            </a:r>
            <a:endParaRPr lang="de-DE" sz="2400" b="1" dirty="0">
              <a:solidFill>
                <a:srgbClr val="FF0000"/>
              </a:solidFill>
            </a:endParaRPr>
          </a:p>
        </p:txBody>
      </p:sp>
      <p:sp>
        <p:nvSpPr>
          <p:cNvPr id="4" name="Fußzeilenplatzhalter 4">
            <a:extLst>
              <a:ext uri="{FF2B5EF4-FFF2-40B4-BE49-F238E27FC236}">
                <a16:creationId xmlns:a16="http://schemas.microsoft.com/office/drawing/2014/main" id="{C4AE9369-CDD8-02DC-B51A-98D8221E23E9}"/>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48535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EE626-1F12-C931-E560-0859E82DA65A}"/>
              </a:ext>
            </a:extLst>
          </p:cNvPr>
          <p:cNvSpPr>
            <a:spLocks noGrp="1"/>
          </p:cNvSpPr>
          <p:nvPr>
            <p:ph type="title"/>
          </p:nvPr>
        </p:nvSpPr>
        <p:spPr/>
        <p:txBody>
          <a:bodyPr/>
          <a:lstStyle/>
          <a:p>
            <a:r>
              <a:rPr lang="de-DE" dirty="0"/>
              <a:t>Resources in WPPWIE in AWP 2026-2027</a:t>
            </a:r>
          </a:p>
        </p:txBody>
      </p:sp>
      <p:sp>
        <p:nvSpPr>
          <p:cNvPr id="4" name="Foliennummernplatzhalter 3">
            <a:extLst>
              <a:ext uri="{FF2B5EF4-FFF2-40B4-BE49-F238E27FC236}">
                <a16:creationId xmlns:a16="http://schemas.microsoft.com/office/drawing/2014/main" id="{FCBBA39A-334F-BCAB-4F28-53A1EED1DFCF}"/>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pic>
        <p:nvPicPr>
          <p:cNvPr id="3" name="Grafik 2" descr="Ein Bild, das Text, Screenshot, Schrift, Zahl enthält.&#10;&#10;KI-generierte Inhalte können fehlerhaft sein.">
            <a:extLst>
              <a:ext uri="{FF2B5EF4-FFF2-40B4-BE49-F238E27FC236}">
                <a16:creationId xmlns:a16="http://schemas.microsoft.com/office/drawing/2014/main" id="{42E12D90-0136-812C-FC27-29E445487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06" y="1638689"/>
            <a:ext cx="8161995" cy="3704621"/>
          </a:xfrm>
          <a:prstGeom prst="rect">
            <a:avLst/>
          </a:prstGeom>
        </p:spPr>
      </p:pic>
      <p:sp>
        <p:nvSpPr>
          <p:cNvPr id="5" name="Textfeld 4">
            <a:extLst>
              <a:ext uri="{FF2B5EF4-FFF2-40B4-BE49-F238E27FC236}">
                <a16:creationId xmlns:a16="http://schemas.microsoft.com/office/drawing/2014/main" id="{76D20027-5627-57DB-712D-E7B2AFFB9FCB}"/>
              </a:ext>
            </a:extLst>
          </p:cNvPr>
          <p:cNvSpPr txBox="1"/>
          <p:nvPr/>
        </p:nvSpPr>
        <p:spPr>
          <a:xfrm>
            <a:off x="475861" y="649715"/>
            <a:ext cx="11551298" cy="5940088"/>
          </a:xfrm>
          <a:prstGeom prst="rect">
            <a:avLst/>
          </a:prstGeom>
          <a:noFill/>
        </p:spPr>
        <p:txBody>
          <a:bodyPr wrap="square" rtlCol="0">
            <a:spAutoFit/>
          </a:bodyPr>
          <a:lstStyle/>
          <a:p>
            <a:pPr marL="342900" indent="-342900" algn="l">
              <a:buFont typeface="Wingdings" panose="05000000000000000000" pitchFamily="2" charset="2"/>
              <a:buChar char="§"/>
            </a:pPr>
            <a:r>
              <a:rPr lang="en-GB" sz="2000" noProof="0" dirty="0"/>
              <a:t>Resources in AWP 2026/2027 for PWIE are reduced by ~40% with respect to the average of 2021-2025</a:t>
            </a:r>
          </a:p>
          <a:p>
            <a:pPr marL="342900" indent="-342900" algn="l">
              <a:buFont typeface="Wingdings" panose="05000000000000000000" pitchFamily="2" charset="2"/>
              <a:buChar char="§"/>
            </a:pPr>
            <a:r>
              <a:rPr lang="en-GB" sz="2000" noProof="0" dirty="0"/>
              <a:t>About 33% reduction with respect to 2025 (WPPWIE resource profile and extra tasks in 2024/2025)</a:t>
            </a:r>
          </a:p>
          <a:p>
            <a:pPr marL="342900" indent="-342900" algn="l">
              <a:buFont typeface="Wingdings" panose="05000000000000000000" pitchFamily="2" charset="2"/>
              <a:buChar char="§"/>
            </a:pPr>
            <a:r>
              <a:rPr lang="en-GB" sz="2000" noProof="0" dirty="0"/>
              <a:t>Refocus and closure of different activities with extra budget in 2024/2025 for 2026-2027</a:t>
            </a:r>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r>
              <a:rPr lang="en-GB" sz="2000" noProof="0" dirty="0"/>
              <a:t>Remaining reduction by closure/pause of a few physics' area</a:t>
            </a:r>
            <a:r>
              <a:rPr lang="en-GB" sz="2000" dirty="0"/>
              <a:t>s (prioritisation including Program Manager)</a:t>
            </a:r>
            <a:endParaRPr lang="en-GB" sz="2000" noProof="0" dirty="0"/>
          </a:p>
          <a:p>
            <a:pPr marL="800100" lvl="1" indent="-342900">
              <a:buFont typeface="Wingdings" panose="05000000000000000000" pitchFamily="2" charset="2"/>
              <a:buChar char="§"/>
            </a:pPr>
            <a:r>
              <a:rPr lang="en-GB" sz="2000" noProof="0" dirty="0"/>
              <a:t>Closure or strong reduction of all T-lab studies [risk to lose labs is high]</a:t>
            </a:r>
          </a:p>
          <a:p>
            <a:pPr marL="800100" lvl="1" indent="-342900">
              <a:buFont typeface="Wingdings" panose="05000000000000000000" pitchFamily="2" charset="2"/>
              <a:buChar char="§"/>
            </a:pPr>
            <a:r>
              <a:rPr lang="en-GB" sz="2000" noProof="0" dirty="0"/>
              <a:t>Closure of dust related studies (tokamak analysis, predictions, modelling)  [risk to lose labs is high]</a:t>
            </a:r>
          </a:p>
          <a:p>
            <a:pPr marL="800100" lvl="1" indent="-342900">
              <a:buFont typeface="Wingdings" panose="05000000000000000000" pitchFamily="2" charset="2"/>
              <a:buChar char="§"/>
            </a:pPr>
            <a:r>
              <a:rPr lang="en-GB" sz="2000" dirty="0"/>
              <a:t>QSPA studies limited [budget to rebuild facilities from other area]</a:t>
            </a:r>
            <a:endParaRPr lang="en-GB" sz="2000" noProof="0" dirty="0"/>
          </a:p>
        </p:txBody>
      </p:sp>
      <p:sp>
        <p:nvSpPr>
          <p:cNvPr id="6" name="Fußzeilenplatzhalter 4">
            <a:extLst>
              <a:ext uri="{FF2B5EF4-FFF2-40B4-BE49-F238E27FC236}">
                <a16:creationId xmlns:a16="http://schemas.microsoft.com/office/drawing/2014/main" id="{B4964039-28CD-D17E-6B74-77096886EB80}"/>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122309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742D069-96B1-6376-638A-7D7FE61692C4}"/>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7" name="TextBox 3">
            <a:extLst>
              <a:ext uri="{FF2B5EF4-FFF2-40B4-BE49-F238E27FC236}">
                <a16:creationId xmlns:a16="http://schemas.microsoft.com/office/drawing/2014/main" id="{B658828A-D849-E811-525A-ED2E6966A858}"/>
              </a:ext>
            </a:extLst>
          </p:cNvPr>
          <p:cNvSpPr txBox="1"/>
          <p:nvPr/>
        </p:nvSpPr>
        <p:spPr bwMode="auto">
          <a:xfrm>
            <a:off x="564970" y="2373719"/>
            <a:ext cx="6037171" cy="230832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Selection made and resources in PM balanced in different subprojects and tasks to be carried out</a:t>
            </a:r>
          </a:p>
          <a:p>
            <a:pPr marL="285750" indent="-285750">
              <a:buFont typeface="Wingdings" panose="05000000000000000000" pitchFamily="2" charset="2"/>
              <a:buChar char="§"/>
            </a:pPr>
            <a:r>
              <a:rPr lang="en-US" dirty="0"/>
              <a:t>Detailed RU selection from point of view of PL done</a:t>
            </a:r>
          </a:p>
          <a:p>
            <a:pPr marL="285750" indent="-285750">
              <a:buFont typeface="Wingdings" panose="05000000000000000000" pitchFamily="2" charset="2"/>
              <a:buChar char="§"/>
            </a:pPr>
            <a:r>
              <a:rPr lang="en-US" dirty="0"/>
              <a:t>The detailed Task Specification in consultation with the RUs including priorities of labs (in agreement with local </a:t>
            </a:r>
            <a:r>
              <a:rPr lang="en-US" dirty="0" err="1"/>
              <a:t>programme</a:t>
            </a:r>
            <a:r>
              <a:rPr lang="en-US" dirty="0"/>
              <a:t>) and available personal (overbooking of human resources by RU) started</a:t>
            </a:r>
          </a:p>
          <a:p>
            <a:pPr marL="285750" indent="-285750">
              <a:buFont typeface="Wingdings" panose="05000000000000000000" pitchFamily="2" charset="2"/>
              <a:buChar char="§"/>
            </a:pPr>
            <a:r>
              <a:rPr lang="en-US" dirty="0"/>
              <a:t>Indicative resources included in IMS for each RU and SP</a:t>
            </a:r>
          </a:p>
        </p:txBody>
      </p:sp>
      <p:graphicFrame>
        <p:nvGraphicFramePr>
          <p:cNvPr id="8" name="Diagramm 7">
            <a:extLst>
              <a:ext uri="{FF2B5EF4-FFF2-40B4-BE49-F238E27FC236}">
                <a16:creationId xmlns:a16="http://schemas.microsoft.com/office/drawing/2014/main" id="{01062681-CD6F-0FDC-04F8-89D6A8769F1E}"/>
              </a:ext>
            </a:extLst>
          </p:cNvPr>
          <p:cNvGraphicFramePr>
            <a:graphicFrameLocks/>
          </p:cNvGraphicFramePr>
          <p:nvPr>
            <p:extLst>
              <p:ext uri="{D42A27DB-BD31-4B8C-83A1-F6EECF244321}">
                <p14:modId xmlns:p14="http://schemas.microsoft.com/office/powerpoint/2010/main" val="1178154848"/>
              </p:ext>
            </p:extLst>
          </p:nvPr>
        </p:nvGraphicFramePr>
        <p:xfrm>
          <a:off x="6602142" y="1485900"/>
          <a:ext cx="5434348" cy="4204343"/>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el 1">
            <a:extLst>
              <a:ext uri="{FF2B5EF4-FFF2-40B4-BE49-F238E27FC236}">
                <a16:creationId xmlns:a16="http://schemas.microsoft.com/office/drawing/2014/main" id="{17F63601-021B-6035-67C5-B9969B8D026A}"/>
              </a:ext>
            </a:extLst>
          </p:cNvPr>
          <p:cNvSpPr>
            <a:spLocks noGrp="1"/>
          </p:cNvSpPr>
          <p:nvPr>
            <p:ph type="title"/>
          </p:nvPr>
        </p:nvSpPr>
        <p:spPr>
          <a:xfrm>
            <a:off x="982663" y="192088"/>
            <a:ext cx="10514012" cy="457200"/>
          </a:xfrm>
        </p:spPr>
        <p:txBody>
          <a:bodyPr/>
          <a:lstStyle/>
          <a:p>
            <a:r>
              <a:rPr lang="de-DE" dirty="0"/>
              <a:t>Human Resources WPPWIE in AWP 2026-2027*</a:t>
            </a:r>
          </a:p>
        </p:txBody>
      </p:sp>
      <p:sp>
        <p:nvSpPr>
          <p:cNvPr id="12" name="TextBox 3">
            <a:extLst>
              <a:ext uri="{FF2B5EF4-FFF2-40B4-BE49-F238E27FC236}">
                <a16:creationId xmlns:a16="http://schemas.microsoft.com/office/drawing/2014/main" id="{4E6B8151-CDA9-987D-A47F-2610747570FB}"/>
              </a:ext>
            </a:extLst>
          </p:cNvPr>
          <p:cNvSpPr txBox="1"/>
          <p:nvPr/>
        </p:nvSpPr>
        <p:spPr bwMode="auto">
          <a:xfrm>
            <a:off x="360040" y="5690243"/>
            <a:ext cx="3730573" cy="646331"/>
          </a:xfrm>
          <a:prstGeom prst="rect">
            <a:avLst/>
          </a:prstGeom>
          <a:noFill/>
        </p:spPr>
        <p:txBody>
          <a:bodyPr wrap="none" rtlCol="0">
            <a:spAutoFit/>
          </a:bodyPr>
          <a:lstStyle/>
          <a:p>
            <a:r>
              <a:rPr lang="en-US" dirty="0">
                <a:solidFill>
                  <a:srgbClr val="FF0000"/>
                </a:solidFill>
              </a:rPr>
              <a:t>*SUBJECT TO REVIEW AND APPROVAL</a:t>
            </a:r>
          </a:p>
          <a:p>
            <a:r>
              <a:rPr lang="en-US" dirty="0">
                <a:solidFill>
                  <a:srgbClr val="FF0000"/>
                </a:solidFill>
              </a:rPr>
              <a:t> BY THE PROGRAMME MANAGER!</a:t>
            </a:r>
            <a:endParaRPr lang="en-GB" dirty="0">
              <a:solidFill>
                <a:srgbClr val="FF0000"/>
              </a:solidFill>
            </a:endParaRPr>
          </a:p>
        </p:txBody>
      </p:sp>
      <p:sp>
        <p:nvSpPr>
          <p:cNvPr id="2" name="Fußzeilenplatzhalter 4">
            <a:extLst>
              <a:ext uri="{FF2B5EF4-FFF2-40B4-BE49-F238E27FC236}">
                <a16:creationId xmlns:a16="http://schemas.microsoft.com/office/drawing/2014/main" id="{3BA42594-D43E-431A-972F-CBF85F0AA34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4366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32A9-6D03-F411-9350-8307DCCFB6FA}"/>
              </a:ext>
            </a:extLst>
          </p:cNvPr>
          <p:cNvSpPr>
            <a:spLocks noGrp="1"/>
          </p:cNvSpPr>
          <p:nvPr>
            <p:ph type="title"/>
          </p:nvPr>
        </p:nvSpPr>
        <p:spPr>
          <a:xfrm>
            <a:off x="983431" y="192515"/>
            <a:ext cx="7255694" cy="457200"/>
          </a:xfrm>
        </p:spPr>
        <p:txBody>
          <a:bodyPr/>
          <a:lstStyle/>
          <a:p>
            <a:r>
              <a:rPr lang="de-DE" dirty="0" err="1"/>
              <a:t>Facilities</a:t>
            </a:r>
            <a:r>
              <a:rPr lang="de-DE" dirty="0"/>
              <a:t> WPPWIE in AWP 2026-2027*</a:t>
            </a:r>
          </a:p>
        </p:txBody>
      </p:sp>
      <p:sp>
        <p:nvSpPr>
          <p:cNvPr id="4" name="Foliennummernplatzhalter 3">
            <a:extLst>
              <a:ext uri="{FF2B5EF4-FFF2-40B4-BE49-F238E27FC236}">
                <a16:creationId xmlns:a16="http://schemas.microsoft.com/office/drawing/2014/main" id="{34AF8F24-3FB9-1B78-3259-F40014AA6DDB}"/>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graphicFrame>
        <p:nvGraphicFramePr>
          <p:cNvPr id="6" name="Diagramm 5">
            <a:extLst>
              <a:ext uri="{FF2B5EF4-FFF2-40B4-BE49-F238E27FC236}">
                <a16:creationId xmlns:a16="http://schemas.microsoft.com/office/drawing/2014/main" id="{91EE425F-E6DA-7309-217D-7FEDCC7FDA12}"/>
              </a:ext>
            </a:extLst>
          </p:cNvPr>
          <p:cNvGraphicFramePr>
            <a:graphicFrameLocks/>
          </p:cNvGraphicFramePr>
          <p:nvPr>
            <p:extLst>
              <p:ext uri="{D42A27DB-BD31-4B8C-83A1-F6EECF244321}">
                <p14:modId xmlns:p14="http://schemas.microsoft.com/office/powerpoint/2010/main" val="4144629794"/>
              </p:ext>
            </p:extLst>
          </p:nvPr>
        </p:nvGraphicFramePr>
        <p:xfrm>
          <a:off x="-435532" y="521426"/>
          <a:ext cx="4848225" cy="3453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a:extLst>
              <a:ext uri="{FF2B5EF4-FFF2-40B4-BE49-F238E27FC236}">
                <a16:creationId xmlns:a16="http://schemas.microsoft.com/office/drawing/2014/main" id="{E074AE76-216F-317C-C0A1-F639F882544C}"/>
              </a:ext>
            </a:extLst>
          </p:cNvPr>
          <p:cNvGraphicFramePr>
            <a:graphicFrameLocks/>
          </p:cNvGraphicFramePr>
          <p:nvPr>
            <p:extLst>
              <p:ext uri="{D42A27DB-BD31-4B8C-83A1-F6EECF244321}">
                <p14:modId xmlns:p14="http://schemas.microsoft.com/office/powerpoint/2010/main" val="1529319190"/>
              </p:ext>
            </p:extLst>
          </p:nvPr>
        </p:nvGraphicFramePr>
        <p:xfrm>
          <a:off x="7579530" y="421115"/>
          <a:ext cx="4993685" cy="35863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90814F96-CA35-722E-634A-DD0ACDD44D46}"/>
              </a:ext>
            </a:extLst>
          </p:cNvPr>
          <p:cNvGraphicFramePr>
            <a:graphicFrameLocks/>
          </p:cNvGraphicFramePr>
          <p:nvPr>
            <p:extLst>
              <p:ext uri="{D42A27DB-BD31-4B8C-83A1-F6EECF244321}">
                <p14:modId xmlns:p14="http://schemas.microsoft.com/office/powerpoint/2010/main" val="472918041"/>
              </p:ext>
            </p:extLst>
          </p:nvPr>
        </p:nvGraphicFramePr>
        <p:xfrm>
          <a:off x="3975197" y="3231188"/>
          <a:ext cx="4542210" cy="345334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3">
            <a:extLst>
              <a:ext uri="{FF2B5EF4-FFF2-40B4-BE49-F238E27FC236}">
                <a16:creationId xmlns:a16="http://schemas.microsoft.com/office/drawing/2014/main" id="{DE0206A0-2641-7488-9BA9-6ACEA9D075BC}"/>
              </a:ext>
            </a:extLst>
          </p:cNvPr>
          <p:cNvSpPr txBox="1"/>
          <p:nvPr/>
        </p:nvSpPr>
        <p:spPr bwMode="auto">
          <a:xfrm>
            <a:off x="360040" y="5690243"/>
            <a:ext cx="3730573" cy="646331"/>
          </a:xfrm>
          <a:prstGeom prst="rect">
            <a:avLst/>
          </a:prstGeom>
          <a:noFill/>
        </p:spPr>
        <p:txBody>
          <a:bodyPr wrap="none" rtlCol="0">
            <a:spAutoFit/>
          </a:bodyPr>
          <a:lstStyle/>
          <a:p>
            <a:r>
              <a:rPr lang="en-US" dirty="0">
                <a:solidFill>
                  <a:srgbClr val="FF0000"/>
                </a:solidFill>
              </a:rPr>
              <a:t>*SUBJECT TO REVIEW AND APPROVAL</a:t>
            </a:r>
          </a:p>
          <a:p>
            <a:r>
              <a:rPr lang="en-US" dirty="0">
                <a:solidFill>
                  <a:srgbClr val="FF0000"/>
                </a:solidFill>
              </a:rPr>
              <a:t> BY THE PROGRAMME MANAGER!</a:t>
            </a:r>
            <a:endParaRPr lang="en-GB" dirty="0">
              <a:solidFill>
                <a:srgbClr val="FF0000"/>
              </a:solidFill>
            </a:endParaRPr>
          </a:p>
        </p:txBody>
      </p:sp>
      <p:sp>
        <p:nvSpPr>
          <p:cNvPr id="11" name="TextBox 3">
            <a:extLst>
              <a:ext uri="{FF2B5EF4-FFF2-40B4-BE49-F238E27FC236}">
                <a16:creationId xmlns:a16="http://schemas.microsoft.com/office/drawing/2014/main" id="{D5B32243-50B5-8D49-EA0A-68CCDB175816}"/>
              </a:ext>
            </a:extLst>
          </p:cNvPr>
          <p:cNvSpPr txBox="1"/>
          <p:nvPr/>
        </p:nvSpPr>
        <p:spPr bwMode="auto">
          <a:xfrm>
            <a:off x="3975197" y="900539"/>
            <a:ext cx="3975155" cy="258532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Selection made by PL and SPL considering needs for WPPWIE tasks </a:t>
            </a:r>
          </a:p>
          <a:p>
            <a:pPr marL="285750" indent="-285750">
              <a:buFont typeface="Wingdings" panose="05000000000000000000" pitchFamily="2" charset="2"/>
              <a:buChar char="§"/>
            </a:pPr>
            <a:r>
              <a:rPr lang="en-US" dirty="0"/>
              <a:t>Machine usage similar to 2024</a:t>
            </a:r>
          </a:p>
          <a:p>
            <a:pPr marL="285750" indent="-285750">
              <a:buFont typeface="Wingdings" panose="05000000000000000000" pitchFamily="2" charset="2"/>
              <a:buChar char="§"/>
            </a:pPr>
            <a:r>
              <a:rPr lang="en-US" dirty="0"/>
              <a:t>Machine costs preliminary updated with RUs input in cause of evaluation</a:t>
            </a:r>
          </a:p>
          <a:p>
            <a:pPr marL="285750" indent="-285750">
              <a:buFont typeface="Wingdings" panose="05000000000000000000" pitchFamily="2" charset="2"/>
              <a:buChar char="§"/>
            </a:pPr>
            <a:r>
              <a:rPr lang="en-US" dirty="0"/>
              <a:t>LPD resources slightly reduced (</a:t>
            </a:r>
            <a:r>
              <a:rPr lang="en-US" dirty="0" err="1"/>
              <a:t>CfP</a:t>
            </a:r>
            <a:r>
              <a:rPr lang="en-US" dirty="0"/>
              <a:t>) </a:t>
            </a:r>
          </a:p>
          <a:p>
            <a:pPr marL="285750" indent="-285750">
              <a:buFont typeface="Wingdings" panose="05000000000000000000" pitchFamily="2" charset="2"/>
              <a:buChar char="§"/>
            </a:pPr>
            <a:r>
              <a:rPr lang="en-US" dirty="0"/>
              <a:t>Accelerator resources increased (</a:t>
            </a:r>
            <a:r>
              <a:rPr lang="en-US" dirty="0" err="1"/>
              <a:t>CfP</a:t>
            </a:r>
            <a:r>
              <a:rPr lang="en-US" dirty="0"/>
              <a:t>)</a:t>
            </a:r>
          </a:p>
          <a:p>
            <a:pPr marL="285750" indent="-285750">
              <a:buFont typeface="Wingdings" panose="05000000000000000000" pitchFamily="2" charset="2"/>
              <a:buChar char="§"/>
            </a:pPr>
            <a:r>
              <a:rPr lang="en-US" dirty="0"/>
              <a:t>No selection if too expensive, out of scope, days not required etc.</a:t>
            </a:r>
          </a:p>
        </p:txBody>
      </p:sp>
      <p:sp>
        <p:nvSpPr>
          <p:cNvPr id="3" name="Fußzeilenplatzhalter 4">
            <a:extLst>
              <a:ext uri="{FF2B5EF4-FFF2-40B4-BE49-F238E27FC236}">
                <a16:creationId xmlns:a16="http://schemas.microsoft.com/office/drawing/2014/main" id="{BFECC20E-83DA-0C6A-2111-AE5E5E1701C5}"/>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144490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3D9A-97C8-5CF0-61F5-074EA9D59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6EEF3-91E2-5286-5F48-E0507CD8E3E3}"/>
              </a:ext>
            </a:extLst>
          </p:cNvPr>
          <p:cNvSpPr>
            <a:spLocks noGrp="1"/>
          </p:cNvSpPr>
          <p:nvPr>
            <p:ph type="title"/>
          </p:nvPr>
        </p:nvSpPr>
        <p:spPr/>
        <p:txBody>
          <a:bodyPr/>
          <a:lstStyle/>
          <a:p>
            <a:r>
              <a:rPr lang="en-GB" dirty="0"/>
              <a:t>Preliminary resource allocation summary AWP2026/2027</a:t>
            </a:r>
          </a:p>
        </p:txBody>
      </p:sp>
      <p:sp>
        <p:nvSpPr>
          <p:cNvPr id="5" name="Slide Number Placeholder 4">
            <a:extLst>
              <a:ext uri="{FF2B5EF4-FFF2-40B4-BE49-F238E27FC236}">
                <a16:creationId xmlns:a16="http://schemas.microsoft.com/office/drawing/2014/main" id="{6502AD08-EFF5-4F63-6764-52D1AE185EB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14</a:t>
            </a:fld>
            <a:endParaRPr lang="en-GB">
              <a:solidFill>
                <a:prstClr val="white"/>
              </a:solidFill>
            </a:endParaRPr>
          </a:p>
        </p:txBody>
      </p:sp>
      <p:sp>
        <p:nvSpPr>
          <p:cNvPr id="4" name="TextBox 3">
            <a:extLst>
              <a:ext uri="{FF2B5EF4-FFF2-40B4-BE49-F238E27FC236}">
                <a16:creationId xmlns:a16="http://schemas.microsoft.com/office/drawing/2014/main" id="{9D9500EC-9E81-E08D-D0E7-8D6262A4372D}"/>
              </a:ext>
            </a:extLst>
          </p:cNvPr>
          <p:cNvSpPr txBox="1"/>
          <p:nvPr/>
        </p:nvSpPr>
        <p:spPr bwMode="auto">
          <a:xfrm>
            <a:off x="596347" y="6023618"/>
            <a:ext cx="9782743" cy="369332"/>
          </a:xfrm>
          <a:prstGeom prst="rect">
            <a:avLst/>
          </a:prstGeom>
          <a:noFill/>
        </p:spPr>
        <p:txBody>
          <a:bodyPr wrap="none" rtlCol="0">
            <a:spAutoFit/>
          </a:bodyPr>
          <a:lstStyle/>
          <a:p>
            <a:r>
              <a:rPr lang="en-US" dirty="0">
                <a:solidFill>
                  <a:srgbClr val="FF0000"/>
                </a:solidFill>
              </a:rPr>
              <a:t>*SUBJECT TO REVIEW AND APPROVAL BY THE PROGRAMME MANAGER! GA approval of whole budget!</a:t>
            </a:r>
            <a:endParaRPr lang="en-GB" dirty="0">
              <a:solidFill>
                <a:srgbClr val="FF0000"/>
              </a:solidFill>
            </a:endParaRPr>
          </a:p>
        </p:txBody>
      </p:sp>
      <p:graphicFrame>
        <p:nvGraphicFramePr>
          <p:cNvPr id="6" name="Table 2">
            <a:extLst>
              <a:ext uri="{FF2B5EF4-FFF2-40B4-BE49-F238E27FC236}">
                <a16:creationId xmlns:a16="http://schemas.microsoft.com/office/drawing/2014/main" id="{DCB036B2-4DFF-48AC-E2AB-BE18E0DF9F05}"/>
              </a:ext>
            </a:extLst>
          </p:cNvPr>
          <p:cNvGraphicFramePr>
            <a:graphicFrameLocks noGrp="1"/>
          </p:cNvGraphicFramePr>
          <p:nvPr>
            <p:extLst>
              <p:ext uri="{D42A27DB-BD31-4B8C-83A1-F6EECF244321}">
                <p14:modId xmlns:p14="http://schemas.microsoft.com/office/powerpoint/2010/main" val="540103227"/>
              </p:ext>
            </p:extLst>
          </p:nvPr>
        </p:nvGraphicFramePr>
        <p:xfrm>
          <a:off x="-1" y="1038923"/>
          <a:ext cx="12192001" cy="4780153"/>
        </p:xfrm>
        <a:graphic>
          <a:graphicData uri="http://schemas.openxmlformats.org/drawingml/2006/table">
            <a:tbl>
              <a:tblPr firstRow="1" firstCol="1" bandRow="1">
                <a:tableStyleId>{5C22544A-7EE6-4342-B048-85BDC9FD1C3A}</a:tableStyleId>
              </a:tblPr>
              <a:tblGrid>
                <a:gridCol w="584491">
                  <a:extLst>
                    <a:ext uri="{9D8B030D-6E8A-4147-A177-3AD203B41FA5}">
                      <a16:colId xmlns:a16="http://schemas.microsoft.com/office/drawing/2014/main" val="2389353086"/>
                    </a:ext>
                  </a:extLst>
                </a:gridCol>
                <a:gridCol w="2524469">
                  <a:extLst>
                    <a:ext uri="{9D8B030D-6E8A-4147-A177-3AD203B41FA5}">
                      <a16:colId xmlns:a16="http://schemas.microsoft.com/office/drawing/2014/main" val="1147544476"/>
                    </a:ext>
                  </a:extLst>
                </a:gridCol>
                <a:gridCol w="1407381">
                  <a:extLst>
                    <a:ext uri="{9D8B030D-6E8A-4147-A177-3AD203B41FA5}">
                      <a16:colId xmlns:a16="http://schemas.microsoft.com/office/drawing/2014/main" val="439037084"/>
                    </a:ext>
                  </a:extLst>
                </a:gridCol>
                <a:gridCol w="1399429">
                  <a:extLst>
                    <a:ext uri="{9D8B030D-6E8A-4147-A177-3AD203B41FA5}">
                      <a16:colId xmlns:a16="http://schemas.microsoft.com/office/drawing/2014/main" val="1567003295"/>
                    </a:ext>
                  </a:extLst>
                </a:gridCol>
                <a:gridCol w="1137037">
                  <a:extLst>
                    <a:ext uri="{9D8B030D-6E8A-4147-A177-3AD203B41FA5}">
                      <a16:colId xmlns:a16="http://schemas.microsoft.com/office/drawing/2014/main" val="2333234492"/>
                    </a:ext>
                  </a:extLst>
                </a:gridCol>
                <a:gridCol w="985962">
                  <a:extLst>
                    <a:ext uri="{9D8B030D-6E8A-4147-A177-3AD203B41FA5}">
                      <a16:colId xmlns:a16="http://schemas.microsoft.com/office/drawing/2014/main" val="2142095575"/>
                    </a:ext>
                  </a:extLst>
                </a:gridCol>
                <a:gridCol w="1049572">
                  <a:extLst>
                    <a:ext uri="{9D8B030D-6E8A-4147-A177-3AD203B41FA5}">
                      <a16:colId xmlns:a16="http://schemas.microsoft.com/office/drawing/2014/main" val="3358609383"/>
                    </a:ext>
                  </a:extLst>
                </a:gridCol>
                <a:gridCol w="811033">
                  <a:extLst>
                    <a:ext uri="{9D8B030D-6E8A-4147-A177-3AD203B41FA5}">
                      <a16:colId xmlns:a16="http://schemas.microsoft.com/office/drawing/2014/main" val="139146420"/>
                    </a:ext>
                  </a:extLst>
                </a:gridCol>
                <a:gridCol w="2292627">
                  <a:extLst>
                    <a:ext uri="{9D8B030D-6E8A-4147-A177-3AD203B41FA5}">
                      <a16:colId xmlns:a16="http://schemas.microsoft.com/office/drawing/2014/main" val="2495487812"/>
                    </a:ext>
                  </a:extLst>
                </a:gridCol>
              </a:tblGrid>
              <a:tr h="131530">
                <a:tc>
                  <a:txBody>
                    <a:bodyPr/>
                    <a:lstStyle/>
                    <a:p>
                      <a:pPr>
                        <a:lnSpc>
                          <a:spcPct val="115000"/>
                        </a:lnSpc>
                        <a:spcBef>
                          <a:spcPts val="200"/>
                        </a:spcBef>
                        <a:spcAft>
                          <a:spcPts val="200"/>
                        </a:spcAft>
                        <a:buNone/>
                      </a:pPr>
                      <a:r>
                        <a:rPr lang="en-US" sz="1200" dirty="0">
                          <a:effectLst/>
                        </a:rPr>
                        <a:t>WBS ID</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nSpc>
                          <a:spcPct val="115000"/>
                        </a:lnSpc>
                        <a:spcBef>
                          <a:spcPts val="200"/>
                        </a:spcBef>
                        <a:spcAft>
                          <a:spcPts val="200"/>
                        </a:spcAft>
                        <a:buNone/>
                      </a:pPr>
                      <a:r>
                        <a:rPr lang="en-US" sz="1200">
                          <a:effectLst/>
                          <a:latin typeface="Calibri" panose="020F0502020204030204" pitchFamily="34" charset="0"/>
                          <a:ea typeface="Arial" panose="020B0604020202020204" pitchFamily="34" charset="0"/>
                          <a:cs typeface="Times New Roman" panose="02020603050405020304" pitchFamily="18" charset="0"/>
                        </a:rPr>
                        <a:t>Sub-project</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Manpower</a:t>
                      </a:r>
                      <a:endParaRPr lang="en-GB" sz="1200" dirty="0">
                        <a:effectLst/>
                      </a:endParaRPr>
                    </a:p>
                    <a:p>
                      <a:pPr algn="ctr">
                        <a:lnSpc>
                          <a:spcPct val="115000"/>
                        </a:lnSpc>
                        <a:spcBef>
                          <a:spcPts val="200"/>
                        </a:spcBef>
                        <a:spcAft>
                          <a:spcPts val="200"/>
                        </a:spcAft>
                        <a:buNone/>
                      </a:pPr>
                      <a:r>
                        <a:rPr lang="en-US" sz="1200" dirty="0">
                          <a:effectLst/>
                        </a:rPr>
                        <a:t>[PM]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E&amp;GS (incl. use of facilities) [k€]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Missions (actual)</a:t>
                      </a:r>
                    </a:p>
                    <a:p>
                      <a:pPr algn="ctr">
                        <a:lnSpc>
                          <a:spcPct val="115000"/>
                        </a:lnSpc>
                        <a:spcBef>
                          <a:spcPts val="200"/>
                        </a:spcBef>
                        <a:spcAft>
                          <a:spcPts val="200"/>
                        </a:spcAft>
                        <a:buNone/>
                      </a:pPr>
                      <a:r>
                        <a:rPr lang="en-US" sz="1200" dirty="0">
                          <a:effectLst/>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CC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Total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Related GD/GM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Involved Beneficiary(</a:t>
                      </a:r>
                      <a:r>
                        <a:rPr lang="en-US" sz="1200" dirty="0" err="1">
                          <a:effectLst/>
                        </a:rPr>
                        <a:t>ies</a:t>
                      </a:r>
                      <a:r>
                        <a:rPr lang="en-US" sz="1200" dirty="0">
                          <a:effectLst/>
                        </a:rPr>
                        <a:t>) / Affiliated Entities</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extLst>
                  <a:ext uri="{0D108BD9-81ED-4DB2-BD59-A6C34878D82A}">
                    <a16:rowId xmlns:a16="http://schemas.microsoft.com/office/drawing/2014/main" val="252244565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PM</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Project Management</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29.6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250.7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2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FZJ, VTT, MPG, FZJ, VTT, LPP-ERM-KMS, DIFFER, FZJ, Not all</a:t>
                      </a:r>
                    </a:p>
                  </a:txBody>
                  <a:tcPr marL="36195" marR="17780" marT="0" marB="0" anchor="ctr"/>
                </a:tc>
                <a:extLst>
                  <a:ext uri="{0D108BD9-81ED-4DB2-BD59-A6C34878D82A}">
                    <a16:rowId xmlns:a16="http://schemas.microsoft.com/office/drawing/2014/main" val="685197854"/>
                  </a:ext>
                </a:extLst>
              </a:tr>
              <a:tr h="0">
                <a:tc>
                  <a:txBody>
                    <a:bodyPr/>
                    <a:lstStyle/>
                    <a:p>
                      <a:pPr algn="l">
                        <a:lnSpc>
                          <a:spcPct val="115000"/>
                        </a:lnSpc>
                        <a:spcAft>
                          <a:spcPts val="200"/>
                        </a:spcAft>
                        <a:buNone/>
                      </a:pPr>
                      <a:r>
                        <a:rPr lang="en-US" sz="1100" dirty="0" err="1">
                          <a:effectLst/>
                          <a:latin typeface="Calibri" panose="020F0502020204030204" pitchFamily="34" charset="0"/>
                          <a:ea typeface="Arial" panose="020B0604020202020204" pitchFamily="34" charset="0"/>
                          <a:cs typeface="Times New Roman" panose="02020603050405020304" pitchFamily="18" charset="0"/>
                        </a:rPr>
                        <a:t>FOp</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Facilities Operation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(114.2)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75+697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1095.7</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1946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FZJ, DIFFER, MPG, KIPT, CIEMAT, ENEA, DIFFER, IST, NCSRD, VR, VTT, RBI, CEA, JSI</a:t>
                      </a:r>
                    </a:p>
                  </a:txBody>
                  <a:tcPr marL="36195" marR="17780" marT="0" marB="0" anchor="ctr"/>
                </a:tc>
                <a:extLst>
                  <a:ext uri="{0D108BD9-81ED-4DB2-BD59-A6C34878D82A}">
                    <a16:rowId xmlns:a16="http://schemas.microsoft.com/office/drawing/2014/main" val="21364680"/>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SPA</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Particle &amp; Heat Load Studies in preparation of the exploitation of ITER and DEMO</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345.6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CIEMAT, DIFFER, DTU, FZJ, KIPT, LPP-ERM-KMS, MPG, VR, UKAEA</a:t>
                      </a:r>
                    </a:p>
                  </a:txBody>
                  <a:tcPr marL="36195" marR="17780" marT="0" marB="0" anchor="ctr"/>
                </a:tc>
                <a:extLst>
                  <a:ext uri="{0D108BD9-81ED-4DB2-BD59-A6C34878D82A}">
                    <a16:rowId xmlns:a16="http://schemas.microsoft.com/office/drawing/2014/main" val="138838815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SPB</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Experiments on erosion, deposition and material migration</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427.6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US" sz="1100" dirty="0">
                          <a:effectLst/>
                          <a:latin typeface="Calibri" panose="020F0502020204030204" pitchFamily="34" charset="0"/>
                          <a:ea typeface="Arial" panose="020B0604020202020204" pitchFamily="34" charset="0"/>
                          <a:cs typeface="Times New Roman" panose="02020603050405020304" pitchFamily="18" charset="0"/>
                        </a:rPr>
                        <a:t>CEA, CIEMAT, CU, DIFFER, ENEA, FZJ, IAP, IPP.CR, IPPLM, IST, JSI, MPG, NCSRD, OEAW, RBI, UT, VR, VTT, UKAEA</a:t>
                      </a:r>
                    </a:p>
                  </a:txBody>
                  <a:tcPr marL="36195" marR="17780" marT="0" marB="0" anchor="ctr"/>
                </a:tc>
                <a:extLst>
                  <a:ext uri="{0D108BD9-81ED-4DB2-BD59-A6C34878D82A}">
                    <a16:rowId xmlns:a16="http://schemas.microsoft.com/office/drawing/2014/main" val="993252074"/>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SPC</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Retention and Release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346.7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693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fi-FI" sz="1100" dirty="0">
                          <a:effectLst/>
                          <a:latin typeface="Calibri" panose="020F0502020204030204" pitchFamily="34" charset="0"/>
                          <a:ea typeface="Arial" panose="020B0604020202020204" pitchFamily="34" charset="0"/>
                          <a:cs typeface="Times New Roman" panose="02020603050405020304" pitchFamily="18" charset="0"/>
                        </a:rPr>
                        <a:t>CEA, DIFFER, ENEA, FZJ, IPPLM, ISSP-UL, JSI, KIT, MPG, OEAW, VR, UKAEA</a:t>
                      </a:r>
                    </a:p>
                  </a:txBody>
                  <a:tcPr marL="36195" marR="17780" marT="0" marB="0" anchor="ctr"/>
                </a:tc>
                <a:extLst>
                  <a:ext uri="{0D108BD9-81ED-4DB2-BD59-A6C34878D82A}">
                    <a16:rowId xmlns:a16="http://schemas.microsoft.com/office/drawing/2014/main" val="3783766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SPD</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Plasma-edge and plasma-wall interaction modelling</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362.3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725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CIEMAT, DIFFER, ENEA, FZJ, IPP.CR, IPPLM, MPG, OEAW, VTT, UKAEA</a:t>
                      </a:r>
                    </a:p>
                  </a:txBody>
                  <a:tcPr marL="36195" marR="17780" marT="0" marB="0" anchor="ctr"/>
                </a:tc>
                <a:extLst>
                  <a:ext uri="{0D108BD9-81ED-4DB2-BD59-A6C34878D82A}">
                    <a16:rowId xmlns:a16="http://schemas.microsoft.com/office/drawing/2014/main" val="2265682908"/>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SPE</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PWI with Be, T and neutrons: focus on JET post-mortem analysis its interpretation</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197.1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CU, ENEA, FZJ, IAP, IPPLM, ISSP-UL, IST, NCSRD, UT, VR, VTT, UKAEA</a:t>
                      </a:r>
                    </a:p>
                  </a:txBody>
                  <a:tcPr marL="36195" marR="17780" marT="0" marB="0" anchor="ctr"/>
                </a:tc>
                <a:extLst>
                  <a:ext uri="{0D108BD9-81ED-4DB2-BD59-A6C34878D82A}">
                    <a16:rowId xmlns:a16="http://schemas.microsoft.com/office/drawing/2014/main" val="126894197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SPF</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Wall Conditioning &amp; </a:t>
                      </a:r>
                      <a:r>
                        <a:rPr lang="en-GB" sz="1100" dirty="0" err="1">
                          <a:effectLst/>
                          <a:latin typeface="Calibri" panose="020F0502020204030204" pitchFamily="34" charset="0"/>
                          <a:ea typeface="Arial" panose="020B0604020202020204" pitchFamily="34" charset="0"/>
                          <a:cs typeface="Times New Roman" panose="02020603050405020304" pitchFamily="18" charset="0"/>
                        </a:rPr>
                        <a:t>Boronisation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ENEA, FZJ, IAP, KIPT, LPP-ERM-KMS, MPG, VR</a:t>
                      </a:r>
                    </a:p>
                  </a:txBody>
                  <a:tcPr marL="36195" marR="17780" marT="0" marB="0" anchor="ctr"/>
                </a:tc>
                <a:extLst>
                  <a:ext uri="{0D108BD9-81ED-4DB2-BD59-A6C34878D82A}">
                    <a16:rowId xmlns:a16="http://schemas.microsoft.com/office/drawing/2014/main" val="2722826278"/>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SPX</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 characterisation, laser-based diagnostic development, and wall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56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231.3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463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CU, DIFFER, FZJ, IPPLM, ISSP-UL, MPG, UT, VTT</a:t>
                      </a:r>
                    </a:p>
                  </a:txBody>
                  <a:tcPr marL="36195" marR="17780" marT="0" marB="0" anchor="ctr"/>
                </a:tc>
                <a:extLst>
                  <a:ext uri="{0D108BD9-81ED-4DB2-BD59-A6C34878D82A}">
                    <a16:rowId xmlns:a16="http://schemas.microsoft.com/office/drawing/2014/main" val="1906910180"/>
                  </a:ext>
                </a:extLst>
              </a:tr>
              <a:tr h="0">
                <a:tc gridSpan="2">
                  <a:txBody>
                    <a:bodyPr/>
                    <a:lstStyle/>
                    <a:p>
                      <a:pPr algn="l">
                        <a:lnSpc>
                          <a:spcPct val="115000"/>
                        </a:lnSpc>
                        <a:spcAft>
                          <a:spcPts val="200"/>
                        </a:spcAft>
                        <a:buNone/>
                      </a:pPr>
                      <a:r>
                        <a:rPr lang="en-US" sz="1100" dirty="0">
                          <a:effectLst/>
                        </a:rPr>
                        <a:t>2026 Total</a:t>
                      </a:r>
                    </a:p>
                  </a:txBody>
                  <a:tcPr marL="36195" marR="17780" marT="0" marB="0">
                    <a:solidFill>
                      <a:schemeClr val="tx2"/>
                    </a:solidFill>
                  </a:tcPr>
                </a:tc>
                <a:tc hMerge="1">
                  <a:txBody>
                    <a:bodyPr/>
                    <a:lstStyle/>
                    <a:p>
                      <a:endParaRPr lang="en-GB"/>
                    </a:p>
                  </a:txBody>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599.6 (+ 114.2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75 (+ 697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85</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3455.4</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6561</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extLst>
                  <a:ext uri="{0D108BD9-81ED-4DB2-BD59-A6C34878D82A}">
                    <a16:rowId xmlns:a16="http://schemas.microsoft.com/office/drawing/2014/main" val="4274090224"/>
                  </a:ext>
                </a:extLst>
              </a:tr>
            </a:tbl>
          </a:graphicData>
        </a:graphic>
      </p:graphicFrame>
      <p:sp>
        <p:nvSpPr>
          <p:cNvPr id="3" name="Fußzeilenplatzhalter 4">
            <a:extLst>
              <a:ext uri="{FF2B5EF4-FFF2-40B4-BE49-F238E27FC236}">
                <a16:creationId xmlns:a16="http://schemas.microsoft.com/office/drawing/2014/main" id="{DF2614E2-421B-443D-736B-6EE4B032B350}"/>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16141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B2424-D88A-C548-1F22-27FC2F552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2D702-321D-F17C-32CA-19A4D4163524}"/>
              </a:ext>
            </a:extLst>
          </p:cNvPr>
          <p:cNvSpPr>
            <a:spLocks noGrp="1"/>
          </p:cNvSpPr>
          <p:nvPr>
            <p:ph type="title"/>
          </p:nvPr>
        </p:nvSpPr>
        <p:spPr/>
        <p:txBody>
          <a:bodyPr/>
          <a:lstStyle/>
          <a:p>
            <a:r>
              <a:rPr lang="en-GB" dirty="0"/>
              <a:t>Preliminary resource allocation summary AWP 2026/2027*</a:t>
            </a:r>
          </a:p>
        </p:txBody>
      </p:sp>
      <p:sp>
        <p:nvSpPr>
          <p:cNvPr id="5" name="Slide Number Placeholder 4">
            <a:extLst>
              <a:ext uri="{FF2B5EF4-FFF2-40B4-BE49-F238E27FC236}">
                <a16:creationId xmlns:a16="http://schemas.microsoft.com/office/drawing/2014/main" id="{0B18C587-3A6F-47E7-0E73-FB5DCA63050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15</a:t>
            </a:fld>
            <a:endParaRPr lang="en-GB">
              <a:solidFill>
                <a:prstClr val="white"/>
              </a:solidFill>
            </a:endParaRPr>
          </a:p>
        </p:txBody>
      </p:sp>
      <p:graphicFrame>
        <p:nvGraphicFramePr>
          <p:cNvPr id="8" name="Table 2">
            <a:extLst>
              <a:ext uri="{FF2B5EF4-FFF2-40B4-BE49-F238E27FC236}">
                <a16:creationId xmlns:a16="http://schemas.microsoft.com/office/drawing/2014/main" id="{FFB3C807-FCC5-7632-9CE1-0917DADCB4DB}"/>
              </a:ext>
            </a:extLst>
          </p:cNvPr>
          <p:cNvGraphicFramePr>
            <a:graphicFrameLocks noGrp="1"/>
          </p:cNvGraphicFramePr>
          <p:nvPr>
            <p:extLst>
              <p:ext uri="{D42A27DB-BD31-4B8C-83A1-F6EECF244321}">
                <p14:modId xmlns:p14="http://schemas.microsoft.com/office/powerpoint/2010/main" val="1370375206"/>
              </p:ext>
            </p:extLst>
          </p:nvPr>
        </p:nvGraphicFramePr>
        <p:xfrm>
          <a:off x="0" y="1065476"/>
          <a:ext cx="12192001" cy="4588325"/>
        </p:xfrm>
        <a:graphic>
          <a:graphicData uri="http://schemas.openxmlformats.org/drawingml/2006/table">
            <a:tbl>
              <a:tblPr firstRow="1" firstCol="1" bandRow="1">
                <a:tableStyleId>{5C22544A-7EE6-4342-B048-85BDC9FD1C3A}</a:tableStyleId>
              </a:tblPr>
              <a:tblGrid>
                <a:gridCol w="584491">
                  <a:extLst>
                    <a:ext uri="{9D8B030D-6E8A-4147-A177-3AD203B41FA5}">
                      <a16:colId xmlns:a16="http://schemas.microsoft.com/office/drawing/2014/main" val="2389353086"/>
                    </a:ext>
                  </a:extLst>
                </a:gridCol>
                <a:gridCol w="2524469">
                  <a:extLst>
                    <a:ext uri="{9D8B030D-6E8A-4147-A177-3AD203B41FA5}">
                      <a16:colId xmlns:a16="http://schemas.microsoft.com/office/drawing/2014/main" val="1147544476"/>
                    </a:ext>
                  </a:extLst>
                </a:gridCol>
                <a:gridCol w="1407381">
                  <a:extLst>
                    <a:ext uri="{9D8B030D-6E8A-4147-A177-3AD203B41FA5}">
                      <a16:colId xmlns:a16="http://schemas.microsoft.com/office/drawing/2014/main" val="439037084"/>
                    </a:ext>
                  </a:extLst>
                </a:gridCol>
                <a:gridCol w="1399429">
                  <a:extLst>
                    <a:ext uri="{9D8B030D-6E8A-4147-A177-3AD203B41FA5}">
                      <a16:colId xmlns:a16="http://schemas.microsoft.com/office/drawing/2014/main" val="1567003295"/>
                    </a:ext>
                  </a:extLst>
                </a:gridCol>
                <a:gridCol w="1137037">
                  <a:extLst>
                    <a:ext uri="{9D8B030D-6E8A-4147-A177-3AD203B41FA5}">
                      <a16:colId xmlns:a16="http://schemas.microsoft.com/office/drawing/2014/main" val="2333234492"/>
                    </a:ext>
                  </a:extLst>
                </a:gridCol>
                <a:gridCol w="985962">
                  <a:extLst>
                    <a:ext uri="{9D8B030D-6E8A-4147-A177-3AD203B41FA5}">
                      <a16:colId xmlns:a16="http://schemas.microsoft.com/office/drawing/2014/main" val="2142095575"/>
                    </a:ext>
                  </a:extLst>
                </a:gridCol>
                <a:gridCol w="1049572">
                  <a:extLst>
                    <a:ext uri="{9D8B030D-6E8A-4147-A177-3AD203B41FA5}">
                      <a16:colId xmlns:a16="http://schemas.microsoft.com/office/drawing/2014/main" val="3358609383"/>
                    </a:ext>
                  </a:extLst>
                </a:gridCol>
                <a:gridCol w="811033">
                  <a:extLst>
                    <a:ext uri="{9D8B030D-6E8A-4147-A177-3AD203B41FA5}">
                      <a16:colId xmlns:a16="http://schemas.microsoft.com/office/drawing/2014/main" val="139146420"/>
                    </a:ext>
                  </a:extLst>
                </a:gridCol>
                <a:gridCol w="2292627">
                  <a:extLst>
                    <a:ext uri="{9D8B030D-6E8A-4147-A177-3AD203B41FA5}">
                      <a16:colId xmlns:a16="http://schemas.microsoft.com/office/drawing/2014/main" val="2495487812"/>
                    </a:ext>
                  </a:extLst>
                </a:gridCol>
              </a:tblGrid>
              <a:tr h="478778">
                <a:tc>
                  <a:txBody>
                    <a:bodyPr/>
                    <a:lstStyle/>
                    <a:p>
                      <a:pPr>
                        <a:lnSpc>
                          <a:spcPct val="115000"/>
                        </a:lnSpc>
                        <a:spcBef>
                          <a:spcPts val="200"/>
                        </a:spcBef>
                        <a:spcAft>
                          <a:spcPts val="200"/>
                        </a:spcAft>
                        <a:buNone/>
                      </a:pPr>
                      <a:r>
                        <a:rPr lang="en-US" sz="1200" dirty="0">
                          <a:effectLst/>
                        </a:rPr>
                        <a:t>WBS ID</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nSpc>
                          <a:spcPct val="115000"/>
                        </a:lnSpc>
                        <a:spcBef>
                          <a:spcPts val="200"/>
                        </a:spcBef>
                        <a:spcAft>
                          <a:spcPts val="200"/>
                        </a:spcAft>
                        <a:buNone/>
                      </a:pPr>
                      <a:r>
                        <a:rPr lang="en-US" sz="1200">
                          <a:effectLst/>
                          <a:latin typeface="Calibri" panose="020F0502020204030204" pitchFamily="34" charset="0"/>
                          <a:ea typeface="Arial" panose="020B0604020202020204" pitchFamily="34" charset="0"/>
                          <a:cs typeface="Times New Roman" panose="02020603050405020304" pitchFamily="18" charset="0"/>
                        </a:rPr>
                        <a:t>Sub-project</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Manpower</a:t>
                      </a:r>
                      <a:endParaRPr lang="en-GB" sz="1200" dirty="0">
                        <a:effectLst/>
                      </a:endParaRPr>
                    </a:p>
                    <a:p>
                      <a:pPr algn="ctr">
                        <a:lnSpc>
                          <a:spcPct val="115000"/>
                        </a:lnSpc>
                        <a:spcBef>
                          <a:spcPts val="200"/>
                        </a:spcBef>
                        <a:spcAft>
                          <a:spcPts val="200"/>
                        </a:spcAft>
                        <a:buNone/>
                      </a:pPr>
                      <a:r>
                        <a:rPr lang="en-US" sz="1200" dirty="0">
                          <a:effectLst/>
                        </a:rPr>
                        <a:t>[PM]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E&amp;GS (incl. use of facilities) [k€]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Missions (actual)</a:t>
                      </a:r>
                    </a:p>
                    <a:p>
                      <a:pPr algn="ctr">
                        <a:lnSpc>
                          <a:spcPct val="115000"/>
                        </a:lnSpc>
                        <a:spcBef>
                          <a:spcPts val="200"/>
                        </a:spcBef>
                        <a:spcAft>
                          <a:spcPts val="200"/>
                        </a:spcAft>
                        <a:buNone/>
                      </a:pPr>
                      <a:r>
                        <a:rPr lang="en-US" sz="1200" dirty="0">
                          <a:effectLst/>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CC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Total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Related GD/GM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Involved Beneficiary(</a:t>
                      </a:r>
                      <a:r>
                        <a:rPr lang="en-US" sz="1200" dirty="0" err="1">
                          <a:effectLst/>
                        </a:rPr>
                        <a:t>ies</a:t>
                      </a:r>
                      <a:r>
                        <a:rPr lang="en-US" sz="1200" dirty="0">
                          <a:effectLst/>
                        </a:rPr>
                        <a:t>) / Affiliated Entities</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extLst>
                  <a:ext uri="{0D108BD9-81ED-4DB2-BD59-A6C34878D82A}">
                    <a16:rowId xmlns:a16="http://schemas.microsoft.com/office/drawing/2014/main" val="2522445651"/>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PM</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Project Management</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29.6</a:t>
                      </a:r>
                    </a:p>
                  </a:txBody>
                  <a:tcPr marL="36195" marR="17780" marT="0" marB="0"/>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252.8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VTT, FZJ, MPG, LPP-ERM-KMS, DIFFER, Not all.</a:t>
                      </a:r>
                    </a:p>
                  </a:txBody>
                  <a:tcPr marL="36195" marR="17780" marT="0" marB="0"/>
                </a:tc>
                <a:extLst>
                  <a:ext uri="{0D108BD9-81ED-4DB2-BD59-A6C34878D82A}">
                    <a16:rowId xmlns:a16="http://schemas.microsoft.com/office/drawing/2014/main" val="3000158846"/>
                  </a:ext>
                </a:extLst>
              </a:tr>
              <a:tr h="390307">
                <a:tc>
                  <a:txBody>
                    <a:bodyPr/>
                    <a:lstStyle/>
                    <a:p>
                      <a:pPr algn="l">
                        <a:lnSpc>
                          <a:spcPct val="115000"/>
                        </a:lnSpc>
                        <a:spcAft>
                          <a:spcPts val="200"/>
                        </a:spcAft>
                        <a:buNone/>
                      </a:pPr>
                      <a:r>
                        <a:rPr lang="en-US" sz="1100" dirty="0" err="1">
                          <a:effectLst/>
                          <a:latin typeface="Calibri" panose="020F0502020204030204" pitchFamily="34" charset="0"/>
                          <a:ea typeface="Arial" panose="020B0604020202020204" pitchFamily="34" charset="0"/>
                          <a:cs typeface="Times New Roman" panose="02020603050405020304" pitchFamily="18" charset="0"/>
                        </a:rPr>
                        <a:t>FOp</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Facilities Operation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200"/>
                        </a:spcAft>
                        <a:buClrTx/>
                        <a:buSzTx/>
                        <a:buFontTx/>
                        <a:buNone/>
                        <a:tabLst/>
                        <a:defRPr/>
                      </a:pPr>
                      <a:r>
                        <a:rPr lang="en-US" sz="1100" dirty="0">
                          <a:effectLst/>
                          <a:latin typeface="Calibri" panose="020F0502020204030204" pitchFamily="34" charset="0"/>
                          <a:ea typeface="Arial" panose="020B0604020202020204" pitchFamily="34" charset="0"/>
                          <a:cs typeface="Times New Roman" panose="02020603050405020304" pitchFamily="18" charset="0"/>
                        </a:rPr>
                        <a:t>(112.8)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48+695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1082.5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1913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VTT, JSI, CEA, ENEA, NCSRD, CIEMAT, FZJ, RBI, IST, KIPT, VR, DIFFER, MPG</a:t>
                      </a:r>
                    </a:p>
                  </a:txBody>
                  <a:tcPr marL="36195" marR="17780" marT="0" marB="0"/>
                </a:tc>
                <a:extLst>
                  <a:ext uri="{0D108BD9-81ED-4DB2-BD59-A6C34878D82A}">
                    <a16:rowId xmlns:a16="http://schemas.microsoft.com/office/drawing/2014/main" val="2309921856"/>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SPA</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Particle &amp; Heat Load Studies in preparation of the exploitation of ITER and DEMO</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350.8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702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LPP-ERM-KMS, CIEMAT, DTU, KIPT, CEA, MPG, VR, FZJ, DIFFER, UKAEA</a:t>
                      </a:r>
                    </a:p>
                  </a:txBody>
                  <a:tcPr marL="36195" marR="17780" marT="0" marB="0"/>
                </a:tc>
                <a:extLst>
                  <a:ext uri="{0D108BD9-81ED-4DB2-BD59-A6C34878D82A}">
                    <a16:rowId xmlns:a16="http://schemas.microsoft.com/office/drawing/2014/main" val="3610497705"/>
                  </a:ext>
                </a:extLst>
              </a:tr>
              <a:tr h="591354">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SPB</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a:effectLst/>
                          <a:latin typeface="Calibri" panose="020F0502020204030204" pitchFamily="34" charset="0"/>
                          <a:ea typeface="Arial" panose="020B0604020202020204" pitchFamily="34" charset="0"/>
                          <a:cs typeface="Times New Roman" panose="02020603050405020304" pitchFamily="18" charset="0"/>
                        </a:rPr>
                        <a:t>Experiments on erosion, deposition and material migration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429.2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UT, IPP.CR, CU, CIEMAT, IST, IPPLM, RBI, NCSRD, JSI, OEAW, IAP, VR, VTT, ENEA, DIFFER, CEA, FZJ, MPG, UKAEA</a:t>
                      </a:r>
                    </a:p>
                  </a:txBody>
                  <a:tcPr marL="36195" marR="17780" marT="0" marB="0"/>
                </a:tc>
                <a:extLst>
                  <a:ext uri="{0D108BD9-81ED-4DB2-BD59-A6C34878D82A}">
                    <a16:rowId xmlns:a16="http://schemas.microsoft.com/office/drawing/2014/main" val="562806644"/>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SPC</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Retention and Release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351.9</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704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fi-FI" sz="1100" dirty="0">
                          <a:effectLst/>
                          <a:latin typeface="Calibri" panose="020F0502020204030204" pitchFamily="34" charset="0"/>
                          <a:ea typeface="Arial" panose="020B0604020202020204" pitchFamily="34" charset="0"/>
                          <a:cs typeface="Times New Roman" panose="02020603050405020304" pitchFamily="18" charset="0"/>
                        </a:rPr>
                        <a:t>IPPLM, ENEA, VR, OEAW, ISSP-UL, DIFFER, KIT, JSI, FZJ, MPG, CEA, UKAEA</a:t>
                      </a:r>
                    </a:p>
                  </a:txBody>
                  <a:tcPr marL="36195" marR="17780" marT="0" marB="0"/>
                </a:tc>
                <a:extLst>
                  <a:ext uri="{0D108BD9-81ED-4DB2-BD59-A6C34878D82A}">
                    <a16:rowId xmlns:a16="http://schemas.microsoft.com/office/drawing/2014/main" val="3950243834"/>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SPD</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Plasma-edge and plasma-wall interaction modelling</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367.9</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736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CIEMAT, OEAW, DIFFER, IPPLM, IPP.CR, MPG, CEA, ENEA, VTT, FZJ, UKAEA</a:t>
                      </a:r>
                    </a:p>
                  </a:txBody>
                  <a:tcPr marL="36195" marR="17780" marT="0" marB="0"/>
                </a:tc>
                <a:extLst>
                  <a:ext uri="{0D108BD9-81ED-4DB2-BD59-A6C34878D82A}">
                    <a16:rowId xmlns:a16="http://schemas.microsoft.com/office/drawing/2014/main" val="4162494123"/>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SPE</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PWI with Be, T and neutrons: focus on JET post-mortem analysis its interpretation</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152.3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305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IPPLM, NCSRD, VR, IST, IAP, ISSP-UL, VTT, FZJ, UKAEA</a:t>
                      </a:r>
                    </a:p>
                  </a:txBody>
                  <a:tcPr marL="36195" marR="17780" marT="0" marB="0"/>
                </a:tc>
                <a:extLst>
                  <a:ext uri="{0D108BD9-81ED-4DB2-BD59-A6C34878D82A}">
                    <a16:rowId xmlns:a16="http://schemas.microsoft.com/office/drawing/2014/main" val="4118425654"/>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SPF</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Wall Conditioning &amp; </a:t>
                      </a:r>
                      <a:r>
                        <a:rPr lang="en-GB" sz="1100" dirty="0" err="1">
                          <a:effectLst/>
                          <a:latin typeface="Calibri" panose="020F0502020204030204" pitchFamily="34" charset="0"/>
                          <a:ea typeface="Arial" panose="020B0604020202020204" pitchFamily="34" charset="0"/>
                          <a:cs typeface="Times New Roman" panose="02020603050405020304" pitchFamily="18" charset="0"/>
                        </a:rPr>
                        <a:t>Boronisation</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201.4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403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KIPT, IAP, VR, ENEA, CEA, MPG, FZJ, LPP-ERM-KMS</a:t>
                      </a:r>
                    </a:p>
                  </a:txBody>
                  <a:tcPr marL="36195" marR="17780" marT="0" marB="0"/>
                </a:tc>
                <a:extLst>
                  <a:ext uri="{0D108BD9-81ED-4DB2-BD59-A6C34878D82A}">
                    <a16:rowId xmlns:a16="http://schemas.microsoft.com/office/drawing/2014/main" val="3389543805"/>
                  </a:ext>
                </a:extLst>
              </a:tr>
              <a:tr h="390307">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SPX</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l">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Plasma characterisation, laser-based diagnostic development, and wall </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250.1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500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ISSP-UL, VTT, ENEA, IPPLM, CU, UT, CEA, MPG, DIFFER, FZJ</a:t>
                      </a:r>
                    </a:p>
                  </a:txBody>
                  <a:tcPr marL="36195" marR="17780" marT="0" marB="0"/>
                </a:tc>
                <a:extLst>
                  <a:ext uri="{0D108BD9-81ED-4DB2-BD59-A6C34878D82A}">
                    <a16:rowId xmlns:a16="http://schemas.microsoft.com/office/drawing/2014/main" val="683888285"/>
                  </a:ext>
                </a:extLst>
              </a:tr>
              <a:tr h="189260">
                <a:tc gridSpan="2">
                  <a:txBody>
                    <a:bodyPr/>
                    <a:lstStyle/>
                    <a:p>
                      <a:pPr algn="l">
                        <a:lnSpc>
                          <a:spcPct val="115000"/>
                        </a:lnSpc>
                        <a:spcAft>
                          <a:spcPts val="200"/>
                        </a:spcAft>
                        <a:buNone/>
                      </a:pPr>
                      <a:r>
                        <a:rPr lang="en-US" sz="1100" dirty="0">
                          <a:effectLst/>
                        </a:rPr>
                        <a:t>2027 Total</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hMerge="1">
                  <a:txBody>
                    <a:bodyPr/>
                    <a:lstStyle/>
                    <a:p>
                      <a:endParaRPr lang="en-GB"/>
                    </a:p>
                  </a:txBody>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587.6 (+ 112.8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48 (+ 695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84</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3438.9</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6521</a:t>
                      </a: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extLst>
                  <a:ext uri="{0D108BD9-81ED-4DB2-BD59-A6C34878D82A}">
                    <a16:rowId xmlns:a16="http://schemas.microsoft.com/office/drawing/2014/main" val="651085190"/>
                  </a:ext>
                </a:extLst>
              </a:tr>
              <a:tr h="206477">
                <a:tc gridSpan="2">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GRAND TOTAL</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hMerge="1">
                  <a:txBody>
                    <a:bodyPr/>
                    <a:lstStyle/>
                    <a:p>
                      <a:endParaRPr lang="en-GB"/>
                    </a:p>
                  </a:txBody>
                  <a:tcPr/>
                </a:tc>
                <a:tc>
                  <a:txBody>
                    <a:bodyPr/>
                    <a:lstStyle/>
                    <a:p>
                      <a:pPr algn="ctr">
                        <a:lnSpc>
                          <a:spcPct val="115000"/>
                        </a:lnSpc>
                        <a:spcAft>
                          <a:spcPts val="2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1187.2 (+ 227 </a:t>
                      </a:r>
                      <a:r>
                        <a:rPr lang="en-US" sz="12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2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123 (+ 1392 </a:t>
                      </a:r>
                      <a:r>
                        <a:rPr lang="en-US" sz="12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2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169</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6894.3</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r>
                        <a:rPr lang="en-US"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13082</a:t>
                      </a: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tc>
                  <a:txBody>
                    <a:bodyPr/>
                    <a:lstStyle/>
                    <a:p>
                      <a:pPr algn="ctr">
                        <a:lnSpc>
                          <a:spcPct val="115000"/>
                        </a:lnSpc>
                        <a:spcAft>
                          <a:spcPts val="600"/>
                        </a:spcAft>
                        <a:buNone/>
                      </a:pPr>
                      <a:endParaRPr lang="en-GB" sz="12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lumMod val="50000"/>
                      </a:schemeClr>
                    </a:solidFill>
                  </a:tcPr>
                </a:tc>
                <a:extLst>
                  <a:ext uri="{0D108BD9-81ED-4DB2-BD59-A6C34878D82A}">
                    <a16:rowId xmlns:a16="http://schemas.microsoft.com/office/drawing/2014/main" val="2865337442"/>
                  </a:ext>
                </a:extLst>
              </a:tr>
            </a:tbl>
          </a:graphicData>
        </a:graphic>
      </p:graphicFrame>
      <p:sp>
        <p:nvSpPr>
          <p:cNvPr id="3" name="TextBox 3">
            <a:extLst>
              <a:ext uri="{FF2B5EF4-FFF2-40B4-BE49-F238E27FC236}">
                <a16:creationId xmlns:a16="http://schemas.microsoft.com/office/drawing/2014/main" id="{69DD36BC-7D5F-2615-1B07-A5486D687175}"/>
              </a:ext>
            </a:extLst>
          </p:cNvPr>
          <p:cNvSpPr txBox="1"/>
          <p:nvPr/>
        </p:nvSpPr>
        <p:spPr bwMode="auto">
          <a:xfrm>
            <a:off x="596347" y="6023618"/>
            <a:ext cx="9782743" cy="369332"/>
          </a:xfrm>
          <a:prstGeom prst="rect">
            <a:avLst/>
          </a:prstGeom>
          <a:noFill/>
        </p:spPr>
        <p:txBody>
          <a:bodyPr wrap="none" rtlCol="0">
            <a:spAutoFit/>
          </a:bodyPr>
          <a:lstStyle/>
          <a:p>
            <a:r>
              <a:rPr lang="en-US" dirty="0">
                <a:solidFill>
                  <a:srgbClr val="FF0000"/>
                </a:solidFill>
              </a:rPr>
              <a:t>*SUBJECT TO REVIEW AND APPROVAL BY THE PROGRAMME MANAGER! GA approval of whole budget!</a:t>
            </a:r>
            <a:endParaRPr lang="en-GB" dirty="0">
              <a:solidFill>
                <a:srgbClr val="FF0000"/>
              </a:solidFill>
            </a:endParaRPr>
          </a:p>
        </p:txBody>
      </p:sp>
      <p:sp>
        <p:nvSpPr>
          <p:cNvPr id="9" name="Fußzeilenplatzhalter 4">
            <a:extLst>
              <a:ext uri="{FF2B5EF4-FFF2-40B4-BE49-F238E27FC236}">
                <a16:creationId xmlns:a16="http://schemas.microsoft.com/office/drawing/2014/main" id="{22FCCB29-57B6-3DFE-E44E-9E433390821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17405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81216-DEB4-CEEA-418C-75E2572C536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58206D8-15A0-BCBA-8FE9-CBBC12308EF3}"/>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108996DE-0296-62F1-C253-6067C9B3FE6B}"/>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5" name="Fußzeilenplatzhalter 4">
            <a:extLst>
              <a:ext uri="{FF2B5EF4-FFF2-40B4-BE49-F238E27FC236}">
                <a16:creationId xmlns:a16="http://schemas.microsoft.com/office/drawing/2014/main" id="{88189CB7-7C75-BC5A-DB5D-FAC84AA9E165}"/>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spTree>
    <p:extLst>
      <p:ext uri="{BB962C8B-B14F-4D97-AF65-F5344CB8AC3E}">
        <p14:creationId xmlns:p14="http://schemas.microsoft.com/office/powerpoint/2010/main" val="364550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a:xfrm>
            <a:off x="983431" y="192515"/>
            <a:ext cx="11623960" cy="457200"/>
          </a:xfrm>
        </p:spPr>
        <p:txBody>
          <a:bodyPr/>
          <a:lstStyle/>
          <a:p>
            <a:r>
              <a:rPr lang="en-US" dirty="0"/>
              <a:t>Structure 2026-2027</a:t>
            </a:r>
            <a:endParaRPr lang="en-GB" dirty="0"/>
          </a:p>
        </p:txBody>
      </p:sp>
      <p:sp>
        <p:nvSpPr>
          <p:cNvPr id="3" name="Content Placeholder 2">
            <a:extLst>
              <a:ext uri="{FF2B5EF4-FFF2-40B4-BE49-F238E27FC236}">
                <a16:creationId xmlns:a16="http://schemas.microsoft.com/office/drawing/2014/main" id="{DB196AF5-7E30-8807-8600-59064AC13D62}"/>
              </a:ext>
            </a:extLst>
          </p:cNvPr>
          <p:cNvSpPr>
            <a:spLocks noGrp="1"/>
          </p:cNvSpPr>
          <p:nvPr>
            <p:ph idx="1"/>
          </p:nvPr>
        </p:nvSpPr>
        <p:spPr>
          <a:xfrm>
            <a:off x="360040" y="649715"/>
            <a:ext cx="11623960" cy="5906055"/>
          </a:xfrm>
        </p:spPr>
        <p:txBody>
          <a:bodyPr>
            <a:normAutofit fontScale="85000" lnSpcReduction="20000"/>
          </a:bodyPr>
          <a:lstStyle/>
          <a:p>
            <a:pPr>
              <a:buFont typeface="Wingdings" panose="05000000000000000000" pitchFamily="2" charset="2"/>
              <a:buChar char="§"/>
            </a:pPr>
            <a:r>
              <a:rPr lang="en-GB" dirty="0"/>
              <a:t>Basic structure of FP9 in 2026-2027 unchanged</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marL="0" indent="0">
              <a:buNone/>
            </a:pPr>
            <a:endParaRPr lang="en-GB" dirty="0"/>
          </a:p>
          <a:p>
            <a:pPr>
              <a:buFont typeface="Wingdings" panose="05000000000000000000" pitchFamily="2" charset="2"/>
              <a:buChar char="§"/>
            </a:pPr>
            <a:endParaRPr lang="en-GB" dirty="0"/>
          </a:p>
          <a:p>
            <a:pPr>
              <a:buFont typeface="Wingdings" panose="05000000000000000000" pitchFamily="2" charset="2"/>
              <a:buChar char="§"/>
            </a:pPr>
            <a:r>
              <a:rPr lang="en-GB" dirty="0"/>
              <a:t>Subprojects maybe technically be transferred into an increased number of Research Topics </a:t>
            </a:r>
            <a:r>
              <a:rPr lang="en-GB" dirty="0" err="1"/>
              <a:t>e.g</a:t>
            </a:r>
            <a:endParaRPr lang="en-GB" dirty="0"/>
          </a:p>
          <a:p>
            <a:pPr lvl="1">
              <a:buFont typeface="Wingdings" panose="05000000000000000000" pitchFamily="2" charset="2"/>
              <a:buChar char="§"/>
            </a:pPr>
            <a:r>
              <a:rPr lang="en-GB" dirty="0"/>
              <a:t>Interpretative plasma-wall interaction and plasma simulations in linear and toroidal devices</a:t>
            </a:r>
          </a:p>
          <a:p>
            <a:pPr lvl="1">
              <a:buFont typeface="Wingdings" panose="05000000000000000000" pitchFamily="2" charset="2"/>
              <a:buChar char="§"/>
            </a:pPr>
            <a:r>
              <a:rPr lang="en-GB" dirty="0"/>
              <a:t>Predictive plasma-wall interaction and plasma-boundary simulations in core-edge compatible scenarios</a:t>
            </a:r>
          </a:p>
          <a:p>
            <a:pPr lvl="1">
              <a:buFont typeface="Wingdings" panose="05000000000000000000" pitchFamily="2" charset="2"/>
              <a:buChar char="§"/>
            </a:pPr>
            <a:r>
              <a:rPr lang="en-GB" dirty="0"/>
              <a:t>Identification of effective wall conditioning and fuel removal techniques for steady-state devices </a:t>
            </a:r>
          </a:p>
          <a:p>
            <a:pPr lvl="1">
              <a:buFont typeface="Wingdings" panose="05000000000000000000" pitchFamily="2" charset="2"/>
              <a:buChar char="§"/>
            </a:pPr>
            <a:r>
              <a:rPr lang="en-GB" dirty="0"/>
              <a:t>... 10 more </a:t>
            </a:r>
          </a:p>
          <a:p>
            <a:pPr>
              <a:buFont typeface="Wingdings" panose="05000000000000000000" pitchFamily="2" charset="2"/>
              <a:buChar char="§"/>
            </a:pPr>
            <a:r>
              <a:rPr lang="en-GB" dirty="0"/>
              <a:t>Suitable to introduce scientific readiness scheme, but</a:t>
            </a:r>
          </a:p>
          <a:p>
            <a:pPr>
              <a:buFont typeface="Wingdings" panose="05000000000000000000" pitchFamily="2" charset="2"/>
              <a:buChar char="§"/>
            </a:pPr>
            <a:r>
              <a:rPr lang="en-GB" dirty="0"/>
              <a:t>Challenging to cover “service work” like reference samples, post-mortem analysis, A&amp;M data production, MD simulations, code development, diagnostic development, generic material testing</a:t>
            </a:r>
          </a:p>
          <a:p>
            <a:pPr>
              <a:buFont typeface="Wingdings" panose="05000000000000000000" pitchFamily="2" charset="2"/>
              <a:buChar char="§"/>
            </a:pPr>
            <a:r>
              <a:rPr lang="en-GB" dirty="0"/>
              <a:t>Link between linear plasma/ HHF experiments – toroidal device experiments  – future devices not featured</a:t>
            </a:r>
          </a:p>
          <a:p>
            <a:pPr lvl="1">
              <a:buFont typeface="Wingdings" panose="05000000000000000000" pitchFamily="2" charset="2"/>
              <a:buChar char="§"/>
            </a:pPr>
            <a:endParaRPr lang="en-GB" dirty="0"/>
          </a:p>
          <a:p>
            <a:pPr marL="0" indent="0">
              <a:buNone/>
            </a:pPr>
            <a:endParaRPr lang="en-GB" dirty="0"/>
          </a:p>
          <a:p>
            <a:pPr marL="0" indent="0">
              <a:buNone/>
            </a:pPr>
            <a:endParaRPr lang="en-GB" dirty="0"/>
          </a:p>
          <a:p>
            <a:pPr>
              <a:buFont typeface="Wingdings" panose="05000000000000000000" pitchFamily="2" charset="2"/>
              <a:buChar char="§"/>
            </a:pPr>
            <a:endParaRPr lang="en-GB" dirty="0"/>
          </a:p>
          <a:p>
            <a:pPr marL="342900" lvl="1" indent="0">
              <a:buNone/>
            </a:pPr>
            <a:endParaRPr lang="en-GB" dirty="0"/>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pic>
        <p:nvPicPr>
          <p:cNvPr id="11" name="Grafik 10">
            <a:extLst>
              <a:ext uri="{FF2B5EF4-FFF2-40B4-BE49-F238E27FC236}">
                <a16:creationId xmlns:a16="http://schemas.microsoft.com/office/drawing/2014/main" id="{9BC9217F-7B29-4DF4-3E1A-7A65DCA1A5D4}"/>
              </a:ext>
            </a:extLst>
          </p:cNvPr>
          <p:cNvPicPr>
            <a:picLocks noChangeAspect="1"/>
          </p:cNvPicPr>
          <p:nvPr/>
        </p:nvPicPr>
        <p:blipFill rotWithShape="1">
          <a:blip r:embed="rId2"/>
          <a:srcRect b="3385"/>
          <a:stretch/>
        </p:blipFill>
        <p:spPr>
          <a:xfrm>
            <a:off x="1133060" y="1051918"/>
            <a:ext cx="8308569" cy="2652545"/>
          </a:xfrm>
          <a:prstGeom prst="rect">
            <a:avLst/>
          </a:prstGeom>
        </p:spPr>
      </p:pic>
      <p:sp>
        <p:nvSpPr>
          <p:cNvPr id="4" name="Fußzeilenplatzhalter 4">
            <a:extLst>
              <a:ext uri="{FF2B5EF4-FFF2-40B4-BE49-F238E27FC236}">
                <a16:creationId xmlns:a16="http://schemas.microsoft.com/office/drawing/2014/main" id="{85F6EC71-7FA9-A481-AF5A-25AF28D30CA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31810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136344-FF0D-9FEF-7753-DDF2066C58DA}"/>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6" name="Titel 1">
            <a:extLst>
              <a:ext uri="{FF2B5EF4-FFF2-40B4-BE49-F238E27FC236}">
                <a16:creationId xmlns:a16="http://schemas.microsoft.com/office/drawing/2014/main" id="{B6858369-0FC1-ED35-9792-0F366F320F8C}"/>
              </a:ext>
            </a:extLst>
          </p:cNvPr>
          <p:cNvSpPr txBox="1">
            <a:spLocks/>
          </p:cNvSpPr>
          <p:nvPr/>
        </p:nvSpPr>
        <p:spPr>
          <a:xfrm>
            <a:off x="983431" y="192515"/>
            <a:ext cx="1101573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de-DE" dirty="0"/>
              <a:t>Call </a:t>
            </a:r>
            <a:r>
              <a:rPr lang="de-DE" dirty="0" err="1"/>
              <a:t>for</a:t>
            </a:r>
            <a:r>
              <a:rPr lang="de-DE" dirty="0"/>
              <a:t> </a:t>
            </a:r>
            <a:r>
              <a:rPr lang="de-DE" dirty="0" err="1"/>
              <a:t>Participation</a:t>
            </a:r>
            <a:r>
              <a:rPr lang="de-DE" dirty="0"/>
              <a:t> AWP 2026-2027 </a:t>
            </a:r>
            <a:r>
              <a:rPr lang="de-DE" dirty="0" err="1"/>
              <a:t>executed</a:t>
            </a:r>
            <a:r>
              <a:rPr lang="de-DE" dirty="0"/>
              <a:t>, </a:t>
            </a:r>
            <a:r>
              <a:rPr lang="de-DE" dirty="0" err="1"/>
              <a:t>analysed</a:t>
            </a:r>
            <a:r>
              <a:rPr lang="de-DE" dirty="0"/>
              <a:t>, and </a:t>
            </a:r>
            <a:r>
              <a:rPr lang="de-DE" dirty="0" err="1"/>
              <a:t>selected</a:t>
            </a:r>
            <a:r>
              <a:rPr lang="de-DE" dirty="0"/>
              <a:t>*</a:t>
            </a:r>
          </a:p>
        </p:txBody>
      </p:sp>
      <p:sp>
        <p:nvSpPr>
          <p:cNvPr id="7" name="Textfeld 6">
            <a:extLst>
              <a:ext uri="{FF2B5EF4-FFF2-40B4-BE49-F238E27FC236}">
                <a16:creationId xmlns:a16="http://schemas.microsoft.com/office/drawing/2014/main" id="{3606A6A2-135D-6B16-7267-F9E993E083C2}"/>
              </a:ext>
            </a:extLst>
          </p:cNvPr>
          <p:cNvSpPr txBox="1"/>
          <p:nvPr/>
        </p:nvSpPr>
        <p:spPr>
          <a:xfrm>
            <a:off x="266700" y="1105551"/>
            <a:ext cx="3274679" cy="523220"/>
          </a:xfrm>
          <a:prstGeom prst="rect">
            <a:avLst/>
          </a:prstGeom>
          <a:noFill/>
        </p:spPr>
        <p:txBody>
          <a:bodyPr wrap="none" rtlCol="0">
            <a:spAutoFit/>
          </a:bodyPr>
          <a:lstStyle/>
          <a:p>
            <a:pPr algn="l"/>
            <a:r>
              <a:rPr lang="de-DE" sz="2800" b="1" dirty="0"/>
              <a:t>FACILITY RESOURCES</a:t>
            </a:r>
          </a:p>
        </p:txBody>
      </p:sp>
      <p:pic>
        <p:nvPicPr>
          <p:cNvPr id="9" name="Grafik 8">
            <a:extLst>
              <a:ext uri="{FF2B5EF4-FFF2-40B4-BE49-F238E27FC236}">
                <a16:creationId xmlns:a16="http://schemas.microsoft.com/office/drawing/2014/main" id="{30CE0970-E407-0C33-D8DB-19E731F1A65B}"/>
              </a:ext>
            </a:extLst>
          </p:cNvPr>
          <p:cNvPicPr>
            <a:picLocks noChangeAspect="1"/>
          </p:cNvPicPr>
          <p:nvPr/>
        </p:nvPicPr>
        <p:blipFill>
          <a:blip r:embed="rId2"/>
          <a:stretch>
            <a:fillRect/>
          </a:stretch>
        </p:blipFill>
        <p:spPr>
          <a:xfrm>
            <a:off x="266700" y="1796465"/>
            <a:ext cx="7594262" cy="4388098"/>
          </a:xfrm>
          <a:prstGeom prst="rect">
            <a:avLst/>
          </a:prstGeom>
        </p:spPr>
      </p:pic>
      <p:pic>
        <p:nvPicPr>
          <p:cNvPr id="11" name="Grafik 10">
            <a:extLst>
              <a:ext uri="{FF2B5EF4-FFF2-40B4-BE49-F238E27FC236}">
                <a16:creationId xmlns:a16="http://schemas.microsoft.com/office/drawing/2014/main" id="{B359EFE0-78DB-62DF-DF31-A050ED6D619C}"/>
              </a:ext>
            </a:extLst>
          </p:cNvPr>
          <p:cNvPicPr>
            <a:picLocks noChangeAspect="1"/>
          </p:cNvPicPr>
          <p:nvPr/>
        </p:nvPicPr>
        <p:blipFill>
          <a:blip r:embed="rId3"/>
          <a:stretch>
            <a:fillRect/>
          </a:stretch>
        </p:blipFill>
        <p:spPr>
          <a:xfrm>
            <a:off x="3324225" y="3297878"/>
            <a:ext cx="7594262" cy="3089422"/>
          </a:xfrm>
          <a:prstGeom prst="rect">
            <a:avLst/>
          </a:prstGeom>
        </p:spPr>
      </p:pic>
      <p:sp>
        <p:nvSpPr>
          <p:cNvPr id="13" name="TextBox 3">
            <a:extLst>
              <a:ext uri="{FF2B5EF4-FFF2-40B4-BE49-F238E27FC236}">
                <a16:creationId xmlns:a16="http://schemas.microsoft.com/office/drawing/2014/main" id="{E8BF9AFA-DB20-410A-3CA8-839DFE2D985F}"/>
              </a:ext>
            </a:extLst>
          </p:cNvPr>
          <p:cNvSpPr txBox="1"/>
          <p:nvPr/>
        </p:nvSpPr>
        <p:spPr bwMode="auto">
          <a:xfrm>
            <a:off x="4050976" y="788932"/>
            <a:ext cx="7766695" cy="147732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Successful </a:t>
            </a:r>
            <a:r>
              <a:rPr lang="en-US" dirty="0" err="1"/>
              <a:t>CfP</a:t>
            </a:r>
            <a:r>
              <a:rPr lang="en-US" dirty="0"/>
              <a:t>: Sufficient facilities offered, though exact cost not always clear</a:t>
            </a:r>
          </a:p>
          <a:p>
            <a:pPr marL="285750" indent="-285750">
              <a:buFont typeface="Wingdings" panose="05000000000000000000" pitchFamily="2" charset="2"/>
              <a:buChar char="§"/>
            </a:pPr>
            <a:r>
              <a:rPr lang="en-US" dirty="0"/>
              <a:t>Analysis careful done within 2 weeks and justification given as requested</a:t>
            </a:r>
          </a:p>
          <a:p>
            <a:pPr marL="285750" indent="-285750">
              <a:buFont typeface="Wingdings" panose="05000000000000000000" pitchFamily="2" charset="2"/>
              <a:buChar char="§"/>
            </a:pPr>
            <a:r>
              <a:rPr lang="en-US" dirty="0"/>
              <a:t>Facilities with unique capabilities, qualified, and established in PWIE preferred</a:t>
            </a:r>
          </a:p>
          <a:p>
            <a:pPr marL="285750" indent="-285750">
              <a:buFont typeface="Wingdings" panose="05000000000000000000" pitchFamily="2" charset="2"/>
              <a:buChar char="§"/>
            </a:pPr>
            <a:r>
              <a:rPr lang="en-US" dirty="0"/>
              <a:t>Results presented to </a:t>
            </a:r>
            <a:r>
              <a:rPr lang="en-US" dirty="0" err="1"/>
              <a:t>HoD</a:t>
            </a:r>
            <a:r>
              <a:rPr lang="en-US" dirty="0"/>
              <a:t> and PMU as requested</a:t>
            </a:r>
          </a:p>
          <a:p>
            <a:pPr marL="285750" indent="-285750">
              <a:buFont typeface="Wingdings" panose="05000000000000000000" pitchFamily="2" charset="2"/>
              <a:buChar char="§"/>
            </a:pPr>
            <a:r>
              <a:rPr lang="en-US" dirty="0"/>
              <a:t>“outcome” on hold until approval of </a:t>
            </a:r>
            <a:r>
              <a:rPr lang="en-US" dirty="0" err="1"/>
              <a:t>Programm</a:t>
            </a:r>
            <a:r>
              <a:rPr lang="en-US" dirty="0"/>
              <a:t> Manager* </a:t>
            </a:r>
          </a:p>
        </p:txBody>
      </p:sp>
      <p:sp>
        <p:nvSpPr>
          <p:cNvPr id="2" name="Fußzeilenplatzhalter 4">
            <a:extLst>
              <a:ext uri="{FF2B5EF4-FFF2-40B4-BE49-F238E27FC236}">
                <a16:creationId xmlns:a16="http://schemas.microsoft.com/office/drawing/2014/main" id="{9A4E6220-B59C-39AE-BB2B-95486A70F912}"/>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266337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0E825-B6D9-0C60-FCFF-77F68BA53189}"/>
              </a:ext>
            </a:extLst>
          </p:cNvPr>
          <p:cNvSpPr>
            <a:spLocks noGrp="1"/>
          </p:cNvSpPr>
          <p:nvPr>
            <p:ph type="title"/>
          </p:nvPr>
        </p:nvSpPr>
        <p:spPr>
          <a:xfrm>
            <a:off x="983431" y="192515"/>
            <a:ext cx="11015736" cy="457200"/>
          </a:xfrm>
        </p:spPr>
        <p:txBody>
          <a:bodyPr/>
          <a:lstStyle/>
          <a:p>
            <a:r>
              <a:rPr lang="de-DE" dirty="0"/>
              <a:t>Call </a:t>
            </a:r>
            <a:r>
              <a:rPr lang="de-DE" dirty="0" err="1"/>
              <a:t>for</a:t>
            </a:r>
            <a:r>
              <a:rPr lang="de-DE" dirty="0"/>
              <a:t> </a:t>
            </a:r>
            <a:r>
              <a:rPr lang="de-DE" dirty="0" err="1"/>
              <a:t>Participation</a:t>
            </a:r>
            <a:r>
              <a:rPr lang="de-DE" dirty="0"/>
              <a:t> AWP 2026-2027 </a:t>
            </a:r>
            <a:r>
              <a:rPr lang="de-DE" dirty="0" err="1"/>
              <a:t>executed</a:t>
            </a:r>
            <a:r>
              <a:rPr lang="de-DE" dirty="0"/>
              <a:t>, </a:t>
            </a:r>
            <a:r>
              <a:rPr lang="de-DE" dirty="0" err="1"/>
              <a:t>analysed</a:t>
            </a:r>
            <a:r>
              <a:rPr lang="de-DE" dirty="0"/>
              <a:t>, and </a:t>
            </a:r>
            <a:r>
              <a:rPr lang="de-DE" dirty="0" err="1"/>
              <a:t>selected</a:t>
            </a:r>
            <a:r>
              <a:rPr lang="de-DE" dirty="0"/>
              <a:t>*</a:t>
            </a:r>
          </a:p>
        </p:txBody>
      </p:sp>
      <p:sp>
        <p:nvSpPr>
          <p:cNvPr id="4" name="Foliennummernplatzhalter 3">
            <a:extLst>
              <a:ext uri="{FF2B5EF4-FFF2-40B4-BE49-F238E27FC236}">
                <a16:creationId xmlns:a16="http://schemas.microsoft.com/office/drawing/2014/main" id="{C48605D6-2499-9822-1E78-A8A8F0DCBD1A}"/>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pic>
        <p:nvPicPr>
          <p:cNvPr id="7" name="Grafik 6">
            <a:extLst>
              <a:ext uri="{FF2B5EF4-FFF2-40B4-BE49-F238E27FC236}">
                <a16:creationId xmlns:a16="http://schemas.microsoft.com/office/drawing/2014/main" id="{93799884-5428-1A7F-AC97-BB7A0ED24929}"/>
              </a:ext>
            </a:extLst>
          </p:cNvPr>
          <p:cNvPicPr>
            <a:picLocks noChangeAspect="1"/>
          </p:cNvPicPr>
          <p:nvPr/>
        </p:nvPicPr>
        <p:blipFill>
          <a:blip r:embed="rId2"/>
          <a:stretch>
            <a:fillRect/>
          </a:stretch>
        </p:blipFill>
        <p:spPr>
          <a:xfrm>
            <a:off x="74289" y="1891968"/>
            <a:ext cx="7953375" cy="4561909"/>
          </a:xfrm>
          <a:prstGeom prst="rect">
            <a:avLst/>
          </a:prstGeom>
        </p:spPr>
      </p:pic>
      <p:pic>
        <p:nvPicPr>
          <p:cNvPr id="9" name="Grafik 8">
            <a:extLst>
              <a:ext uri="{FF2B5EF4-FFF2-40B4-BE49-F238E27FC236}">
                <a16:creationId xmlns:a16="http://schemas.microsoft.com/office/drawing/2014/main" id="{F20F8FC7-F9B3-74A8-79DE-D21FB7D2304F}"/>
              </a:ext>
            </a:extLst>
          </p:cNvPr>
          <p:cNvPicPr>
            <a:picLocks noChangeAspect="1"/>
          </p:cNvPicPr>
          <p:nvPr/>
        </p:nvPicPr>
        <p:blipFill>
          <a:blip r:embed="rId3"/>
          <a:stretch>
            <a:fillRect/>
          </a:stretch>
        </p:blipFill>
        <p:spPr>
          <a:xfrm>
            <a:off x="3823525" y="3379208"/>
            <a:ext cx="7853362" cy="3176562"/>
          </a:xfrm>
          <a:prstGeom prst="rect">
            <a:avLst/>
          </a:prstGeom>
        </p:spPr>
      </p:pic>
      <p:sp>
        <p:nvSpPr>
          <p:cNvPr id="10" name="TextBox 3">
            <a:extLst>
              <a:ext uri="{FF2B5EF4-FFF2-40B4-BE49-F238E27FC236}">
                <a16:creationId xmlns:a16="http://schemas.microsoft.com/office/drawing/2014/main" id="{23EBC549-D926-18A5-1A2A-CE88D60BF304}"/>
              </a:ext>
            </a:extLst>
          </p:cNvPr>
          <p:cNvSpPr txBox="1"/>
          <p:nvPr/>
        </p:nvSpPr>
        <p:spPr bwMode="auto">
          <a:xfrm>
            <a:off x="4050976" y="751608"/>
            <a:ext cx="7766695" cy="147732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Successful </a:t>
            </a:r>
            <a:r>
              <a:rPr lang="en-US" dirty="0" err="1"/>
              <a:t>CfP</a:t>
            </a:r>
            <a:r>
              <a:rPr lang="en-US" dirty="0"/>
              <a:t>: Factor 2-3 oversubscription per subproject</a:t>
            </a:r>
          </a:p>
          <a:p>
            <a:pPr marL="285750" indent="-285750">
              <a:buFont typeface="Wingdings" panose="05000000000000000000" pitchFamily="2" charset="2"/>
              <a:buChar char="§"/>
            </a:pPr>
            <a:r>
              <a:rPr lang="en-US" dirty="0"/>
              <a:t>Analysis careful done within 2 weeks and justification given as requested</a:t>
            </a:r>
          </a:p>
          <a:p>
            <a:pPr marL="285750" indent="-285750">
              <a:buFont typeface="Wingdings" panose="05000000000000000000" pitchFamily="2" charset="2"/>
              <a:buChar char="§"/>
            </a:pPr>
            <a:r>
              <a:rPr lang="en-US" dirty="0"/>
              <a:t>26 of 27 RUs offering Human Resources and Expertise are selected</a:t>
            </a:r>
          </a:p>
          <a:p>
            <a:pPr marL="285750" indent="-285750">
              <a:buFont typeface="Wingdings" panose="05000000000000000000" pitchFamily="2" charset="2"/>
              <a:buChar char="§"/>
            </a:pPr>
            <a:r>
              <a:rPr lang="en-US" dirty="0"/>
              <a:t>Results presented to </a:t>
            </a:r>
            <a:r>
              <a:rPr lang="en-US" dirty="0" err="1"/>
              <a:t>HoD</a:t>
            </a:r>
            <a:r>
              <a:rPr lang="en-US" dirty="0"/>
              <a:t> and PMU as requested</a:t>
            </a:r>
          </a:p>
          <a:p>
            <a:pPr marL="285750" indent="-285750">
              <a:buFont typeface="Wingdings" panose="05000000000000000000" pitchFamily="2" charset="2"/>
              <a:buChar char="§"/>
            </a:pPr>
            <a:r>
              <a:rPr lang="en-US" dirty="0"/>
              <a:t>“outcome” on hold until approval of </a:t>
            </a:r>
            <a:r>
              <a:rPr lang="en-US" dirty="0" err="1"/>
              <a:t>Programme</a:t>
            </a:r>
            <a:r>
              <a:rPr lang="en-US" dirty="0"/>
              <a:t> Manager*</a:t>
            </a:r>
          </a:p>
        </p:txBody>
      </p:sp>
      <p:sp>
        <p:nvSpPr>
          <p:cNvPr id="11" name="Textfeld 10">
            <a:extLst>
              <a:ext uri="{FF2B5EF4-FFF2-40B4-BE49-F238E27FC236}">
                <a16:creationId xmlns:a16="http://schemas.microsoft.com/office/drawing/2014/main" id="{C02315BF-566B-3303-83DB-A7A7C5B7FD19}"/>
              </a:ext>
            </a:extLst>
          </p:cNvPr>
          <p:cNvSpPr txBox="1"/>
          <p:nvPr/>
        </p:nvSpPr>
        <p:spPr>
          <a:xfrm>
            <a:off x="266700" y="1105551"/>
            <a:ext cx="3246338" cy="523220"/>
          </a:xfrm>
          <a:prstGeom prst="rect">
            <a:avLst/>
          </a:prstGeom>
          <a:noFill/>
        </p:spPr>
        <p:txBody>
          <a:bodyPr wrap="none" rtlCol="0">
            <a:spAutoFit/>
          </a:bodyPr>
          <a:lstStyle/>
          <a:p>
            <a:pPr algn="l"/>
            <a:r>
              <a:rPr lang="de-DE" sz="2800" b="1" dirty="0"/>
              <a:t>HUMAN RESOURCES</a:t>
            </a:r>
          </a:p>
        </p:txBody>
      </p:sp>
      <p:sp>
        <p:nvSpPr>
          <p:cNvPr id="3" name="Fußzeilenplatzhalter 4">
            <a:extLst>
              <a:ext uri="{FF2B5EF4-FFF2-40B4-BE49-F238E27FC236}">
                <a16:creationId xmlns:a16="http://schemas.microsoft.com/office/drawing/2014/main" id="{8CEF8FF7-5A44-A966-EC82-03A594540B94}"/>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46213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69073C-27F8-66B8-78C2-9A74B980B5BC}"/>
              </a:ext>
            </a:extLst>
          </p:cNvPr>
          <p:cNvSpPr>
            <a:spLocks noGrp="1"/>
          </p:cNvSpPr>
          <p:nvPr>
            <p:ph idx="1"/>
          </p:nvPr>
        </p:nvSpPr>
        <p:spPr>
          <a:xfrm>
            <a:off x="646922" y="734075"/>
            <a:ext cx="11103024" cy="5688632"/>
          </a:xfrm>
        </p:spPr>
        <p:txBody>
          <a:bodyPr/>
          <a:lstStyle/>
          <a:p>
            <a:pPr marL="0" indent="0">
              <a:buNone/>
            </a:pPr>
            <a:r>
              <a:rPr lang="en-GB" noProof="0" dirty="0"/>
              <a:t>A fist big thank to all participants in WPPWIE program in the current framework!</a:t>
            </a:r>
          </a:p>
          <a:p>
            <a:pPr marL="0" indent="0">
              <a:buNone/>
            </a:pPr>
            <a:r>
              <a:rPr lang="en-GB" noProof="0" dirty="0"/>
              <a:t>Outstanding research and excellent contributions in the last 5 years!</a:t>
            </a:r>
          </a:p>
          <a:p>
            <a:pPr marL="0" indent="0">
              <a:buNone/>
            </a:pPr>
            <a:r>
              <a:rPr lang="en-GB" noProof="0" dirty="0"/>
              <a:t>WPPWIE has been positively commented by the EUROfusion STAC!</a:t>
            </a:r>
          </a:p>
          <a:p>
            <a:pPr marL="0" indent="0">
              <a:buNone/>
            </a:pPr>
            <a:endParaRPr lang="en-GB" noProof="0" dirty="0"/>
          </a:p>
          <a:p>
            <a:pPr marL="0" indent="0">
              <a:buNone/>
            </a:pPr>
            <a:r>
              <a:rPr lang="en-GB" noProof="0" dirty="0"/>
              <a:t>A second big thank to Michael Reinhart who act as PSO superb and managed administrative issues!</a:t>
            </a:r>
          </a:p>
          <a:p>
            <a:pPr marL="0" indent="0">
              <a:buNone/>
            </a:pPr>
            <a:endParaRPr lang="en-GB" noProof="0" dirty="0"/>
          </a:p>
          <a:p>
            <a:pPr marL="0" indent="0">
              <a:buNone/>
            </a:pPr>
            <a:r>
              <a:rPr lang="en-GB" noProof="0" dirty="0"/>
              <a:t>A third big thank to the SPLs involved in the last years! Without SPLs – no detailed program would have been possible, and the results brought into context!</a:t>
            </a:r>
          </a:p>
          <a:p>
            <a:pPr marL="0" indent="0">
              <a:buNone/>
            </a:pPr>
            <a:endParaRPr lang="en-GB" noProof="0" dirty="0"/>
          </a:p>
          <a:p>
            <a:pPr marL="0" indent="0">
              <a:buNone/>
            </a:pPr>
            <a:r>
              <a:rPr lang="en-GB" noProof="0" dirty="0"/>
              <a:t>After Corona - a major shake-up of WPPWIEs program occurred in 2024 and 2025: </a:t>
            </a:r>
          </a:p>
          <a:p>
            <a:pPr marL="0" indent="0">
              <a:buNone/>
            </a:pPr>
            <a:r>
              <a:rPr lang="en-GB" noProof="0" dirty="0"/>
              <a:t>ITER decided to go full-W =&gt; rise in priority in different areas =&gt; large impact</a:t>
            </a:r>
          </a:p>
          <a:p>
            <a:pPr marL="0" indent="0">
              <a:buNone/>
            </a:pPr>
            <a:r>
              <a:rPr lang="en-GB" noProof="0" dirty="0"/>
              <a:t>DEMO activities limited to generic reactor-relevant studies</a:t>
            </a:r>
          </a:p>
          <a:p>
            <a:pPr marL="0" indent="0">
              <a:buNone/>
            </a:pPr>
            <a:endParaRPr lang="en-GB" noProof="0" dirty="0"/>
          </a:p>
          <a:p>
            <a:pPr marL="0" indent="0">
              <a:buNone/>
            </a:pPr>
            <a:endParaRPr lang="en-GB" noProof="0" dirty="0"/>
          </a:p>
        </p:txBody>
      </p:sp>
      <p:sp>
        <p:nvSpPr>
          <p:cNvPr id="4" name="Foliennummernplatzhalter 3">
            <a:extLst>
              <a:ext uri="{FF2B5EF4-FFF2-40B4-BE49-F238E27FC236}">
                <a16:creationId xmlns:a16="http://schemas.microsoft.com/office/drawing/2014/main" id="{663CCFFB-049E-CF35-49FA-9780CF18C1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Fußzeilenplatzhalter 4">
            <a:extLst>
              <a:ext uri="{FF2B5EF4-FFF2-40B4-BE49-F238E27FC236}">
                <a16:creationId xmlns:a16="http://schemas.microsoft.com/office/drawing/2014/main" id="{002D160A-40CB-684A-FD76-2EA3363F669D}"/>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19505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8451D-DF73-F5AC-25D2-1CBE94F2C102}"/>
              </a:ext>
            </a:extLst>
          </p:cNvPr>
          <p:cNvSpPr>
            <a:spLocks noGrp="1"/>
          </p:cNvSpPr>
          <p:nvPr>
            <p:ph type="title"/>
          </p:nvPr>
        </p:nvSpPr>
        <p:spPr>
          <a:xfrm>
            <a:off x="1030732" y="241019"/>
            <a:ext cx="11161267" cy="457200"/>
          </a:xfrm>
        </p:spPr>
        <p:txBody>
          <a:bodyPr/>
          <a:lstStyle/>
          <a:p>
            <a:r>
              <a:rPr lang="de-DE" dirty="0"/>
              <a:t>Focus: PWIE </a:t>
            </a:r>
            <a:r>
              <a:rPr lang="de-DE" dirty="0" err="1"/>
              <a:t>topics</a:t>
            </a:r>
            <a:r>
              <a:rPr lang="de-DE" dirty="0"/>
              <a:t> of </a:t>
            </a:r>
            <a:r>
              <a:rPr lang="de-DE" dirty="0" err="1"/>
              <a:t>relevance</a:t>
            </a:r>
            <a:r>
              <a:rPr lang="de-DE" dirty="0"/>
              <a:t> </a:t>
            </a:r>
            <a:r>
              <a:rPr lang="de-DE" dirty="0" err="1"/>
              <a:t>for</a:t>
            </a:r>
            <a:r>
              <a:rPr lang="de-DE" dirty="0"/>
              <a:t> </a:t>
            </a:r>
            <a:r>
              <a:rPr lang="de-DE" dirty="0" err="1"/>
              <a:t>ITER‘s</a:t>
            </a:r>
            <a:r>
              <a:rPr lang="de-DE" dirty="0"/>
              <a:t> </a:t>
            </a:r>
            <a:r>
              <a:rPr lang="de-DE" dirty="0" err="1"/>
              <a:t>new</a:t>
            </a:r>
            <a:r>
              <a:rPr lang="de-DE" dirty="0"/>
              <a:t> </a:t>
            </a:r>
            <a:r>
              <a:rPr lang="de-DE" dirty="0" err="1"/>
              <a:t>baseline</a:t>
            </a:r>
            <a:r>
              <a:rPr lang="de-DE" dirty="0"/>
              <a:t> with W and B</a:t>
            </a:r>
          </a:p>
        </p:txBody>
      </p:sp>
      <p:sp>
        <p:nvSpPr>
          <p:cNvPr id="5" name="Foliennummernplatzhalter 4">
            <a:extLst>
              <a:ext uri="{FF2B5EF4-FFF2-40B4-BE49-F238E27FC236}">
                <a16:creationId xmlns:a16="http://schemas.microsoft.com/office/drawing/2014/main" id="{91B1686A-87C6-7948-DE41-03872C84863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10" name="Textfeld 9">
            <a:extLst>
              <a:ext uri="{FF2B5EF4-FFF2-40B4-BE49-F238E27FC236}">
                <a16:creationId xmlns:a16="http://schemas.microsoft.com/office/drawing/2014/main" id="{B74DB249-A072-5332-E2CA-62A8BBAA31C0}"/>
              </a:ext>
            </a:extLst>
          </p:cNvPr>
          <p:cNvSpPr txBox="1"/>
          <p:nvPr/>
        </p:nvSpPr>
        <p:spPr bwMode="auto">
          <a:xfrm>
            <a:off x="360040" y="735257"/>
            <a:ext cx="11646682" cy="1671227"/>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buFont typeface="Wingdings" panose="05000000000000000000" pitchFamily="2" charset="2"/>
              <a:buChar char="§"/>
            </a:pPr>
            <a:r>
              <a:rPr lang="en-GB" dirty="0"/>
              <a:t>PWIE finally determines the </a:t>
            </a:r>
            <a:r>
              <a:rPr lang="en-GB" b="1" dirty="0"/>
              <a:t>lifetime</a:t>
            </a:r>
            <a:r>
              <a:rPr lang="en-GB" dirty="0"/>
              <a:t> of first wall components =&gt; armour thickness, melting and recrystallisation, heat exhaust capabilities of damaged PFCs (W)</a:t>
            </a:r>
          </a:p>
          <a:p>
            <a:pPr marL="285750" indent="-285750">
              <a:lnSpc>
                <a:spcPct val="95000"/>
              </a:lnSpc>
              <a:buFont typeface="Wingdings" panose="05000000000000000000" pitchFamily="2" charset="2"/>
              <a:buChar char="§"/>
            </a:pPr>
            <a:r>
              <a:rPr lang="en-GB" dirty="0"/>
              <a:t>PWIE has vital impact on machine and nuclear </a:t>
            </a:r>
            <a:r>
              <a:rPr lang="en-GB" b="1" dirty="0"/>
              <a:t>safety</a:t>
            </a:r>
            <a:r>
              <a:rPr lang="en-GB" dirty="0"/>
              <a:t> =&gt; license limits on fuel retention (B, T) and dust formation (B, W) </a:t>
            </a:r>
          </a:p>
          <a:p>
            <a:pPr marL="285750" indent="-285750">
              <a:lnSpc>
                <a:spcPct val="95000"/>
              </a:lnSpc>
              <a:buFont typeface="Wingdings" panose="05000000000000000000" pitchFamily="2" charset="2"/>
              <a:buChar char="§"/>
            </a:pPr>
            <a:r>
              <a:rPr lang="en-GB" dirty="0"/>
              <a:t>PWIE can </a:t>
            </a:r>
            <a:r>
              <a:rPr lang="en-GB" b="1" dirty="0"/>
              <a:t>negatively impact confinement</a:t>
            </a:r>
            <a:r>
              <a:rPr lang="en-GB" dirty="0"/>
              <a:t> and plasma performance =&gt; impurity influx and radiation (W, O, seed)</a:t>
            </a:r>
          </a:p>
          <a:p>
            <a:pPr marL="285750" indent="-285750">
              <a:lnSpc>
                <a:spcPct val="95000"/>
              </a:lnSpc>
              <a:buFont typeface="Wingdings" panose="05000000000000000000" pitchFamily="2" charset="2"/>
              <a:buChar char="§"/>
            </a:pPr>
            <a:r>
              <a:rPr lang="en-GB" dirty="0"/>
              <a:t>PWIE impacts the </a:t>
            </a:r>
            <a:r>
              <a:rPr lang="en-GB" b="1" dirty="0"/>
              <a:t>duty cycle </a:t>
            </a:r>
            <a:r>
              <a:rPr lang="en-GB" dirty="0"/>
              <a:t>of the device =&gt; frequency of </a:t>
            </a:r>
            <a:r>
              <a:rPr lang="en-GB" dirty="0" err="1"/>
              <a:t>boronisations</a:t>
            </a:r>
            <a:r>
              <a:rPr lang="en-GB" dirty="0"/>
              <a:t> (B, W, O) and fuel removal activities (T, B)</a:t>
            </a:r>
          </a:p>
          <a:p>
            <a:pPr marL="285750" indent="-285750">
              <a:lnSpc>
                <a:spcPct val="95000"/>
              </a:lnSpc>
              <a:buFont typeface="Wingdings" panose="05000000000000000000" pitchFamily="2" charset="2"/>
              <a:buChar char="§"/>
            </a:pPr>
            <a:r>
              <a:rPr lang="en-GB" dirty="0"/>
              <a:t>PWIE in steady-state conditions (with fluence) and during </a:t>
            </a:r>
            <a:r>
              <a:rPr lang="en-GB" b="1" dirty="0"/>
              <a:t>transient events  </a:t>
            </a:r>
            <a:r>
              <a:rPr lang="en-GB" dirty="0"/>
              <a:t>(with energy and flux) to be controlled</a:t>
            </a:r>
          </a:p>
        </p:txBody>
      </p:sp>
      <p:sp>
        <p:nvSpPr>
          <p:cNvPr id="12" name="Ellipse 11">
            <a:extLst>
              <a:ext uri="{FF2B5EF4-FFF2-40B4-BE49-F238E27FC236}">
                <a16:creationId xmlns:a16="http://schemas.microsoft.com/office/drawing/2014/main" id="{18A317C2-761E-7B91-1F4C-9B41C1F90437}"/>
              </a:ext>
            </a:extLst>
          </p:cNvPr>
          <p:cNvSpPr/>
          <p:nvPr/>
        </p:nvSpPr>
        <p:spPr>
          <a:xfrm>
            <a:off x="4647878" y="3509215"/>
            <a:ext cx="1590675" cy="58130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Tungsten PFC </a:t>
            </a:r>
          </a:p>
        </p:txBody>
      </p:sp>
      <p:sp>
        <p:nvSpPr>
          <p:cNvPr id="13" name="Ellipse 12">
            <a:extLst>
              <a:ext uri="{FF2B5EF4-FFF2-40B4-BE49-F238E27FC236}">
                <a16:creationId xmlns:a16="http://schemas.microsoft.com/office/drawing/2014/main" id="{7E0BF2AA-9C43-D142-AAA0-1C83FF89E505}"/>
              </a:ext>
            </a:extLst>
          </p:cNvPr>
          <p:cNvSpPr/>
          <p:nvPr/>
        </p:nvSpPr>
        <p:spPr>
          <a:xfrm>
            <a:off x="4632756" y="2729254"/>
            <a:ext cx="1590675" cy="51432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Oxygen </a:t>
            </a:r>
            <a:r>
              <a:rPr lang="de-DE" dirty="0" err="1"/>
              <a:t>impurity</a:t>
            </a:r>
            <a:endParaRPr lang="de-DE" dirty="0"/>
          </a:p>
        </p:txBody>
      </p:sp>
      <p:sp>
        <p:nvSpPr>
          <p:cNvPr id="15" name="Ellipse 14">
            <a:extLst>
              <a:ext uri="{FF2B5EF4-FFF2-40B4-BE49-F238E27FC236}">
                <a16:creationId xmlns:a16="http://schemas.microsoft.com/office/drawing/2014/main" id="{AFB34BFA-E182-2374-6EF4-2D55BFAA4460}"/>
              </a:ext>
            </a:extLst>
          </p:cNvPr>
          <p:cNvSpPr/>
          <p:nvPr/>
        </p:nvSpPr>
        <p:spPr>
          <a:xfrm>
            <a:off x="6744253" y="3104666"/>
            <a:ext cx="1590675" cy="514323"/>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Boron</a:t>
            </a:r>
            <a:endParaRPr lang="de-DE" dirty="0"/>
          </a:p>
        </p:txBody>
      </p:sp>
      <p:sp>
        <p:nvSpPr>
          <p:cNvPr id="18" name="Ellipse 17">
            <a:extLst>
              <a:ext uri="{FF2B5EF4-FFF2-40B4-BE49-F238E27FC236}">
                <a16:creationId xmlns:a16="http://schemas.microsoft.com/office/drawing/2014/main" id="{84DADDC3-6DB3-C17F-C2C5-B8F2641DBB8C}"/>
              </a:ext>
            </a:extLst>
          </p:cNvPr>
          <p:cNvSpPr/>
          <p:nvPr/>
        </p:nvSpPr>
        <p:spPr>
          <a:xfrm>
            <a:off x="2741854" y="3568538"/>
            <a:ext cx="1590675" cy="51432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seed</a:t>
            </a:r>
            <a:r>
              <a:rPr lang="de-DE" dirty="0"/>
              <a:t> </a:t>
            </a:r>
            <a:r>
              <a:rPr lang="de-DE" dirty="0" err="1"/>
              <a:t>species</a:t>
            </a:r>
            <a:endParaRPr lang="de-DE" dirty="0"/>
          </a:p>
        </p:txBody>
      </p:sp>
      <p:sp>
        <p:nvSpPr>
          <p:cNvPr id="19" name="Ellipse 18">
            <a:extLst>
              <a:ext uri="{FF2B5EF4-FFF2-40B4-BE49-F238E27FC236}">
                <a16:creationId xmlns:a16="http://schemas.microsoft.com/office/drawing/2014/main" id="{89B4B7A7-2DE1-55E2-DBC1-4809EA633C82}"/>
              </a:ext>
            </a:extLst>
          </p:cNvPr>
          <p:cNvSpPr/>
          <p:nvPr/>
        </p:nvSpPr>
        <p:spPr>
          <a:xfrm>
            <a:off x="9351376" y="2653168"/>
            <a:ext cx="1726372" cy="51432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fuel</a:t>
            </a:r>
            <a:r>
              <a:rPr lang="de-DE" dirty="0"/>
              <a:t> </a:t>
            </a:r>
            <a:r>
              <a:rPr lang="de-DE" dirty="0" err="1"/>
              <a:t>retention</a:t>
            </a:r>
            <a:endParaRPr lang="de-DE" dirty="0"/>
          </a:p>
        </p:txBody>
      </p:sp>
      <p:sp>
        <p:nvSpPr>
          <p:cNvPr id="21" name="Ellipse 20">
            <a:extLst>
              <a:ext uri="{FF2B5EF4-FFF2-40B4-BE49-F238E27FC236}">
                <a16:creationId xmlns:a16="http://schemas.microsoft.com/office/drawing/2014/main" id="{BD3F1A01-5CC5-C6D4-C45B-C9A2254BA161}"/>
              </a:ext>
            </a:extLst>
          </p:cNvPr>
          <p:cNvSpPr/>
          <p:nvPr/>
        </p:nvSpPr>
        <p:spPr>
          <a:xfrm>
            <a:off x="9419224" y="3547425"/>
            <a:ext cx="1726372" cy="51432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dust</a:t>
            </a:r>
            <a:r>
              <a:rPr lang="de-DE" dirty="0"/>
              <a:t> </a:t>
            </a:r>
            <a:r>
              <a:rPr lang="de-DE" dirty="0" err="1"/>
              <a:t>formation</a:t>
            </a:r>
            <a:endParaRPr lang="de-DE" dirty="0"/>
          </a:p>
        </p:txBody>
      </p:sp>
      <p:sp>
        <p:nvSpPr>
          <p:cNvPr id="23" name="Pfeil: nach rechts 22">
            <a:extLst>
              <a:ext uri="{FF2B5EF4-FFF2-40B4-BE49-F238E27FC236}">
                <a16:creationId xmlns:a16="http://schemas.microsoft.com/office/drawing/2014/main" id="{59C5E194-17BE-17AB-5C4A-A2288CA014A0}"/>
              </a:ext>
            </a:extLst>
          </p:cNvPr>
          <p:cNvSpPr/>
          <p:nvPr/>
        </p:nvSpPr>
        <p:spPr>
          <a:xfrm>
            <a:off x="4399043" y="3685569"/>
            <a:ext cx="182321" cy="209550"/>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a:extLst>
              <a:ext uri="{FF2B5EF4-FFF2-40B4-BE49-F238E27FC236}">
                <a16:creationId xmlns:a16="http://schemas.microsoft.com/office/drawing/2014/main" id="{73DCC84B-184E-7CB9-5541-74EE1DCBD586}"/>
              </a:ext>
            </a:extLst>
          </p:cNvPr>
          <p:cNvSpPr/>
          <p:nvPr/>
        </p:nvSpPr>
        <p:spPr>
          <a:xfrm rot="5223691">
            <a:off x="5352053" y="3274996"/>
            <a:ext cx="182321" cy="209550"/>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a:extLst>
              <a:ext uri="{FF2B5EF4-FFF2-40B4-BE49-F238E27FC236}">
                <a16:creationId xmlns:a16="http://schemas.microsoft.com/office/drawing/2014/main" id="{11BF88C7-4D2D-0AC6-A231-1E4EC9F9F30A}"/>
              </a:ext>
            </a:extLst>
          </p:cNvPr>
          <p:cNvSpPr/>
          <p:nvPr/>
        </p:nvSpPr>
        <p:spPr>
          <a:xfrm rot="6638348">
            <a:off x="4772499" y="4103735"/>
            <a:ext cx="242792" cy="193468"/>
          </a:xfrm>
          <a:prstGeom prst="rightArrow">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Pfeil: nach rechts 26">
            <a:extLst>
              <a:ext uri="{FF2B5EF4-FFF2-40B4-BE49-F238E27FC236}">
                <a16:creationId xmlns:a16="http://schemas.microsoft.com/office/drawing/2014/main" id="{2FC4B6E1-FBB8-EE4B-8481-4139DEB5479C}"/>
              </a:ext>
            </a:extLst>
          </p:cNvPr>
          <p:cNvSpPr/>
          <p:nvPr/>
        </p:nvSpPr>
        <p:spPr>
          <a:xfrm rot="3847623">
            <a:off x="5999837" y="4103735"/>
            <a:ext cx="242792" cy="193468"/>
          </a:xfrm>
          <a:prstGeom prst="rightArrow">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E2043772-25D4-D67C-3CD5-10ACAF9D072A}"/>
              </a:ext>
            </a:extLst>
          </p:cNvPr>
          <p:cNvSpPr/>
          <p:nvPr/>
        </p:nvSpPr>
        <p:spPr>
          <a:xfrm>
            <a:off x="3886200" y="4417036"/>
            <a:ext cx="1482754"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erosion</a:t>
            </a:r>
            <a:r>
              <a:rPr lang="de-DE" dirty="0"/>
              <a:t> </a:t>
            </a:r>
          </a:p>
        </p:txBody>
      </p:sp>
      <p:sp>
        <p:nvSpPr>
          <p:cNvPr id="29" name="Ellipse 28">
            <a:extLst>
              <a:ext uri="{FF2B5EF4-FFF2-40B4-BE49-F238E27FC236}">
                <a16:creationId xmlns:a16="http://schemas.microsoft.com/office/drawing/2014/main" id="{57D17907-CB9A-A540-519A-A265470BF737}"/>
              </a:ext>
            </a:extLst>
          </p:cNvPr>
          <p:cNvSpPr/>
          <p:nvPr/>
        </p:nvSpPr>
        <p:spPr>
          <a:xfrm>
            <a:off x="5609437" y="4407511"/>
            <a:ext cx="1590675"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pollution</a:t>
            </a:r>
            <a:r>
              <a:rPr lang="de-DE" dirty="0"/>
              <a:t> </a:t>
            </a:r>
          </a:p>
        </p:txBody>
      </p:sp>
      <p:sp>
        <p:nvSpPr>
          <p:cNvPr id="31" name="Pfeil: nach links 30">
            <a:extLst>
              <a:ext uri="{FF2B5EF4-FFF2-40B4-BE49-F238E27FC236}">
                <a16:creationId xmlns:a16="http://schemas.microsoft.com/office/drawing/2014/main" id="{C62D580E-8B35-5122-4D94-FF452DAC5038}"/>
              </a:ext>
            </a:extLst>
          </p:cNvPr>
          <p:cNvSpPr/>
          <p:nvPr/>
        </p:nvSpPr>
        <p:spPr>
          <a:xfrm>
            <a:off x="5737142" y="3265415"/>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2" name="Ellipse 31">
            <a:extLst>
              <a:ext uri="{FF2B5EF4-FFF2-40B4-BE49-F238E27FC236}">
                <a16:creationId xmlns:a16="http://schemas.microsoft.com/office/drawing/2014/main" id="{516D3135-AC53-06C5-6362-34FF4DAC5E38}"/>
              </a:ext>
            </a:extLst>
          </p:cNvPr>
          <p:cNvSpPr/>
          <p:nvPr/>
        </p:nvSpPr>
        <p:spPr>
          <a:xfrm>
            <a:off x="3947286" y="4417036"/>
            <a:ext cx="1421668"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erosion</a:t>
            </a:r>
            <a:r>
              <a:rPr lang="de-DE" dirty="0"/>
              <a:t> </a:t>
            </a:r>
          </a:p>
        </p:txBody>
      </p:sp>
      <p:sp>
        <p:nvSpPr>
          <p:cNvPr id="33" name="Pfeil: nach links 32">
            <a:extLst>
              <a:ext uri="{FF2B5EF4-FFF2-40B4-BE49-F238E27FC236}">
                <a16:creationId xmlns:a16="http://schemas.microsoft.com/office/drawing/2014/main" id="{8735CD82-3156-0EB5-3665-876350537A20}"/>
              </a:ext>
            </a:extLst>
          </p:cNvPr>
          <p:cNvSpPr/>
          <p:nvPr/>
        </p:nvSpPr>
        <p:spPr>
          <a:xfrm rot="9715040">
            <a:off x="8344542" y="2976333"/>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4" name="Pfeil: nach links 33">
            <a:extLst>
              <a:ext uri="{FF2B5EF4-FFF2-40B4-BE49-F238E27FC236}">
                <a16:creationId xmlns:a16="http://schemas.microsoft.com/office/drawing/2014/main" id="{AEAF76AF-ED6F-FD75-0445-A39EA3A008EB}"/>
              </a:ext>
            </a:extLst>
          </p:cNvPr>
          <p:cNvSpPr/>
          <p:nvPr/>
        </p:nvSpPr>
        <p:spPr>
          <a:xfrm rot="11956002">
            <a:off x="8345376" y="3557599"/>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8" name="Pfeil: nach links 37">
            <a:extLst>
              <a:ext uri="{FF2B5EF4-FFF2-40B4-BE49-F238E27FC236}">
                <a16:creationId xmlns:a16="http://schemas.microsoft.com/office/drawing/2014/main" id="{A1F77D28-7757-4580-5FC4-A5F29CB5339D}"/>
              </a:ext>
            </a:extLst>
          </p:cNvPr>
          <p:cNvSpPr/>
          <p:nvPr/>
        </p:nvSpPr>
        <p:spPr>
          <a:xfrm>
            <a:off x="2823225" y="4491713"/>
            <a:ext cx="822492" cy="192824"/>
          </a:xfrm>
          <a:prstGeom prst="lef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accent3"/>
                </a:solidFill>
              </a:ln>
              <a:highlight>
                <a:srgbClr val="FF0000"/>
              </a:highlight>
            </a:endParaRPr>
          </a:p>
        </p:txBody>
      </p:sp>
      <p:sp>
        <p:nvSpPr>
          <p:cNvPr id="39" name="Ellipse 38">
            <a:extLst>
              <a:ext uri="{FF2B5EF4-FFF2-40B4-BE49-F238E27FC236}">
                <a16:creationId xmlns:a16="http://schemas.microsoft.com/office/drawing/2014/main" id="{169C03BE-C576-63C3-DEF3-79A1D9DBFC8B}"/>
              </a:ext>
            </a:extLst>
          </p:cNvPr>
          <p:cNvSpPr/>
          <p:nvPr/>
        </p:nvSpPr>
        <p:spPr>
          <a:xfrm>
            <a:off x="967971" y="4347307"/>
            <a:ext cx="1726372" cy="51432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dust</a:t>
            </a:r>
            <a:r>
              <a:rPr lang="de-DE" dirty="0"/>
              <a:t> </a:t>
            </a:r>
            <a:r>
              <a:rPr lang="de-DE" dirty="0" err="1"/>
              <a:t>formation</a:t>
            </a:r>
            <a:endParaRPr lang="de-DE" dirty="0"/>
          </a:p>
        </p:txBody>
      </p:sp>
      <p:sp>
        <p:nvSpPr>
          <p:cNvPr id="40" name="Textfeld 39">
            <a:extLst>
              <a:ext uri="{FF2B5EF4-FFF2-40B4-BE49-F238E27FC236}">
                <a16:creationId xmlns:a16="http://schemas.microsoft.com/office/drawing/2014/main" id="{1FB8B2CA-D8CA-31CF-40DC-66F79EDE9144}"/>
              </a:ext>
            </a:extLst>
          </p:cNvPr>
          <p:cNvSpPr txBox="1"/>
          <p:nvPr/>
        </p:nvSpPr>
        <p:spPr bwMode="auto">
          <a:xfrm>
            <a:off x="232759" y="5126497"/>
            <a:ext cx="11776947" cy="1144929"/>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buFont typeface="Wingdings" panose="05000000000000000000" pitchFamily="2" charset="2"/>
              <a:buChar char="§"/>
            </a:pPr>
            <a:r>
              <a:rPr lang="en-GB" dirty="0"/>
              <a:t>Key areas for ITER to be addressed by experiments, testing, and/or simulations:</a:t>
            </a:r>
          </a:p>
          <a:p>
            <a:pPr marL="742950" lvl="1" indent="-285750">
              <a:lnSpc>
                <a:spcPct val="95000"/>
              </a:lnSpc>
              <a:buFont typeface="Wingdings" panose="05000000000000000000" pitchFamily="2" charset="2"/>
              <a:buChar char="§"/>
            </a:pPr>
            <a:r>
              <a:rPr lang="en-GB" dirty="0">
                <a:solidFill>
                  <a:schemeClr val="accent1"/>
                </a:solidFill>
              </a:rPr>
              <a:t>Tungsten</a:t>
            </a:r>
            <a:r>
              <a:rPr lang="en-GB" dirty="0"/>
              <a:t>: Required W PFC armour thickness? Maximal tolerable tungsten influx form W wall for Q=10? High-Z dust?</a:t>
            </a:r>
          </a:p>
          <a:p>
            <a:pPr marL="742950" lvl="1" indent="-285750">
              <a:lnSpc>
                <a:spcPct val="95000"/>
              </a:lnSpc>
              <a:buFont typeface="Wingdings" panose="05000000000000000000" pitchFamily="2" charset="2"/>
              <a:buChar char="§"/>
            </a:pPr>
            <a:r>
              <a:rPr lang="en-GB" dirty="0">
                <a:solidFill>
                  <a:srgbClr val="92D050"/>
                </a:solidFill>
              </a:rPr>
              <a:t>Boron: </a:t>
            </a:r>
            <a:r>
              <a:rPr lang="en-GB" dirty="0"/>
              <a:t>Which frequency of boronization and which layer thickness and homogeneity is required? Low-Z dust?</a:t>
            </a:r>
          </a:p>
          <a:p>
            <a:pPr marL="742950" lvl="1" indent="-285750">
              <a:lnSpc>
                <a:spcPct val="95000"/>
              </a:lnSpc>
              <a:buFont typeface="Wingdings" panose="05000000000000000000" pitchFamily="2" charset="2"/>
              <a:buChar char="§"/>
            </a:pPr>
            <a:r>
              <a:rPr lang="en-GB" dirty="0">
                <a:solidFill>
                  <a:srgbClr val="FF0000"/>
                </a:solidFill>
              </a:rPr>
              <a:t>Tritium: </a:t>
            </a:r>
            <a:r>
              <a:rPr lang="en-GB" dirty="0"/>
              <a:t>How to monitor, quantify, and if required remove it under controlled conditions? Frequency?</a:t>
            </a:r>
          </a:p>
        </p:txBody>
      </p:sp>
      <p:sp>
        <p:nvSpPr>
          <p:cNvPr id="6" name="Fußzeilenplatzhalter 4">
            <a:extLst>
              <a:ext uri="{FF2B5EF4-FFF2-40B4-BE49-F238E27FC236}">
                <a16:creationId xmlns:a16="http://schemas.microsoft.com/office/drawing/2014/main" id="{26D9C974-EF45-991E-486A-036F60ABA18F}"/>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0081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P spid="31" grpId="0" animBg="1"/>
      <p:bldP spid="33" grpId="0" animBg="1"/>
      <p:bldP spid="34"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5FFB-B05A-AC54-9F9D-670050419C18}"/>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04BA095C-9681-11B6-D6E9-CBCA2FA00A58}"/>
              </a:ext>
            </a:extLst>
          </p:cNvPr>
          <p:cNvPicPr>
            <a:picLocks noChangeAspect="1"/>
          </p:cNvPicPr>
          <p:nvPr/>
        </p:nvPicPr>
        <p:blipFill>
          <a:blip r:embed="rId2"/>
          <a:srcRect t="3906" b="3542"/>
          <a:stretch>
            <a:fillRect/>
          </a:stretch>
        </p:blipFill>
        <p:spPr>
          <a:xfrm>
            <a:off x="3071112" y="3038474"/>
            <a:ext cx="4702768" cy="3429001"/>
          </a:xfrm>
          <a:prstGeom prst="rect">
            <a:avLst/>
          </a:prstGeom>
        </p:spPr>
      </p:pic>
      <p:sp>
        <p:nvSpPr>
          <p:cNvPr id="2" name="Titel 1">
            <a:extLst>
              <a:ext uri="{FF2B5EF4-FFF2-40B4-BE49-F238E27FC236}">
                <a16:creationId xmlns:a16="http://schemas.microsoft.com/office/drawing/2014/main" id="{0B29BECC-98BF-4EB5-2715-B43BAF1A537E}"/>
              </a:ext>
            </a:extLst>
          </p:cNvPr>
          <p:cNvSpPr>
            <a:spLocks noGrp="1"/>
          </p:cNvSpPr>
          <p:nvPr>
            <p:ph type="title"/>
          </p:nvPr>
        </p:nvSpPr>
        <p:spPr/>
        <p:txBody>
          <a:bodyPr/>
          <a:lstStyle/>
          <a:p>
            <a:r>
              <a:rPr lang="de-DE" dirty="0"/>
              <a:t>Simulation of W </a:t>
            </a:r>
            <a:r>
              <a:rPr lang="de-DE" dirty="0" err="1"/>
              <a:t>first</a:t>
            </a:r>
            <a:r>
              <a:rPr lang="de-DE" dirty="0"/>
              <a:t> wall </a:t>
            </a:r>
            <a:r>
              <a:rPr lang="de-DE" dirty="0" err="1"/>
              <a:t>erosion</a:t>
            </a:r>
            <a:r>
              <a:rPr lang="de-DE" dirty="0"/>
              <a:t> </a:t>
            </a:r>
            <a:r>
              <a:rPr lang="de-DE" dirty="0" err="1"/>
              <a:t>for</a:t>
            </a:r>
            <a:r>
              <a:rPr lang="de-DE" dirty="0"/>
              <a:t> ITER DT-1 </a:t>
            </a:r>
            <a:r>
              <a:rPr lang="de-DE" dirty="0" err="1"/>
              <a:t>plasmas</a:t>
            </a:r>
            <a:endParaRPr lang="de-DE" dirty="0"/>
          </a:p>
        </p:txBody>
      </p:sp>
      <p:sp>
        <p:nvSpPr>
          <p:cNvPr id="3" name="Foliennummernplatzhalter 2">
            <a:extLst>
              <a:ext uri="{FF2B5EF4-FFF2-40B4-BE49-F238E27FC236}">
                <a16:creationId xmlns:a16="http://schemas.microsoft.com/office/drawing/2014/main" id="{5026C232-2FBA-581D-5702-AC5356A0887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pic>
        <p:nvPicPr>
          <p:cNvPr id="8" name="Grafik 7">
            <a:extLst>
              <a:ext uri="{FF2B5EF4-FFF2-40B4-BE49-F238E27FC236}">
                <a16:creationId xmlns:a16="http://schemas.microsoft.com/office/drawing/2014/main" id="{38F51645-475E-A6E4-872B-EBA0A79F54EA}"/>
              </a:ext>
            </a:extLst>
          </p:cNvPr>
          <p:cNvPicPr>
            <a:picLocks noChangeAspect="1"/>
          </p:cNvPicPr>
          <p:nvPr/>
        </p:nvPicPr>
        <p:blipFill>
          <a:blip r:embed="rId3"/>
          <a:stretch>
            <a:fillRect/>
          </a:stretch>
        </p:blipFill>
        <p:spPr>
          <a:xfrm>
            <a:off x="360040" y="3295650"/>
            <a:ext cx="2470147" cy="3180856"/>
          </a:xfrm>
          <a:prstGeom prst="rect">
            <a:avLst/>
          </a:prstGeom>
        </p:spPr>
      </p:pic>
      <p:pic>
        <p:nvPicPr>
          <p:cNvPr id="9" name="Grafik 8">
            <a:extLst>
              <a:ext uri="{FF2B5EF4-FFF2-40B4-BE49-F238E27FC236}">
                <a16:creationId xmlns:a16="http://schemas.microsoft.com/office/drawing/2014/main" id="{E9A6EB0F-CF81-A134-019A-D77E664FED2F}"/>
              </a:ext>
            </a:extLst>
          </p:cNvPr>
          <p:cNvPicPr>
            <a:picLocks noChangeAspect="1"/>
          </p:cNvPicPr>
          <p:nvPr/>
        </p:nvPicPr>
        <p:blipFill>
          <a:blip r:embed="rId4"/>
          <a:stretch>
            <a:fillRect/>
          </a:stretch>
        </p:blipFill>
        <p:spPr>
          <a:xfrm>
            <a:off x="8092021" y="3258632"/>
            <a:ext cx="4099979" cy="3255383"/>
          </a:xfrm>
          <a:prstGeom prst="rect">
            <a:avLst/>
          </a:prstGeom>
        </p:spPr>
      </p:pic>
      <p:sp>
        <p:nvSpPr>
          <p:cNvPr id="5" name="Textfeld 4">
            <a:extLst>
              <a:ext uri="{FF2B5EF4-FFF2-40B4-BE49-F238E27FC236}">
                <a16:creationId xmlns:a16="http://schemas.microsoft.com/office/drawing/2014/main" id="{FB473C28-DDEA-CBB6-5B43-BE6135261720}"/>
              </a:ext>
            </a:extLst>
          </p:cNvPr>
          <p:cNvSpPr txBox="1"/>
          <p:nvPr/>
        </p:nvSpPr>
        <p:spPr bwMode="auto">
          <a:xfrm>
            <a:off x="9029700" y="2933700"/>
            <a:ext cx="1790875" cy="369332"/>
          </a:xfrm>
          <a:prstGeom prst="rect">
            <a:avLst/>
          </a:prstGeom>
          <a:noFill/>
          <a:ln w="19050">
            <a:solidFill>
              <a:schemeClr val="tx1"/>
            </a:solidFill>
          </a:ln>
        </p:spPr>
        <p:txBody>
          <a:bodyPr wrap="none" rtlCol="0">
            <a:spAutoFit/>
          </a:bodyPr>
          <a:lstStyle/>
          <a:p>
            <a:r>
              <a:rPr lang="de-DE" dirty="0"/>
              <a:t>W </a:t>
            </a:r>
            <a:r>
              <a:rPr lang="de-DE" dirty="0" err="1"/>
              <a:t>self</a:t>
            </a:r>
            <a:r>
              <a:rPr lang="de-DE" dirty="0"/>
              <a:t> </a:t>
            </a:r>
            <a:r>
              <a:rPr lang="de-DE" dirty="0" err="1"/>
              <a:t>sputtering</a:t>
            </a:r>
            <a:endParaRPr lang="de-DE" dirty="0"/>
          </a:p>
        </p:txBody>
      </p:sp>
      <p:sp>
        <p:nvSpPr>
          <p:cNvPr id="11" name="TextBox 13">
            <a:extLst>
              <a:ext uri="{FF2B5EF4-FFF2-40B4-BE49-F238E27FC236}">
                <a16:creationId xmlns:a16="http://schemas.microsoft.com/office/drawing/2014/main" id="{21602DDD-0CCB-613D-DA0E-739054998DE3}"/>
              </a:ext>
            </a:extLst>
          </p:cNvPr>
          <p:cNvSpPr txBox="1"/>
          <p:nvPr/>
        </p:nvSpPr>
        <p:spPr bwMode="auto">
          <a:xfrm>
            <a:off x="360040" y="763246"/>
            <a:ext cx="8839750" cy="203132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3D-resolved W erosion flux distribution for reference Q=10 DT plasma  (together with IO)</a:t>
            </a:r>
          </a:p>
          <a:p>
            <a:pPr marL="742950" lvl="1" indent="-285750">
              <a:buFont typeface="Wingdings" panose="05000000000000000000" pitchFamily="2" charset="2"/>
              <a:buChar char="§"/>
            </a:pPr>
            <a:r>
              <a:rPr lang="fi-FI" dirty="0"/>
              <a:t>Plasma ions: D, H, seed impurity Ne (from SOLPS-ITER wide grid) </a:t>
            </a:r>
          </a:p>
          <a:p>
            <a:pPr marL="742950" lvl="1" indent="-285750">
              <a:buFont typeface="Wingdings" panose="05000000000000000000" pitchFamily="2" charset="2"/>
              <a:buChar char="§"/>
            </a:pPr>
            <a:r>
              <a:rPr lang="fi-FI" dirty="0"/>
              <a:t>Energetic CX neutrals: D (from EIRENE with energy and angular resolution)</a:t>
            </a:r>
          </a:p>
          <a:p>
            <a:pPr marL="742950" lvl="1" indent="-285750">
              <a:buFont typeface="Wingdings" panose="05000000000000000000" pitchFamily="2" charset="2"/>
              <a:buChar char="§"/>
            </a:pPr>
            <a:r>
              <a:rPr lang="fi-FI" dirty="0"/>
              <a:t>W self-sputtering (from ERO2.0 including diffusion coeffiecients for W from SOLPS)</a:t>
            </a:r>
          </a:p>
          <a:p>
            <a:pPr marL="742950" lvl="1" indent="-285750">
              <a:buFont typeface="Wingdings" panose="05000000000000000000" pitchFamily="2" charset="2"/>
              <a:buChar char="§"/>
            </a:pPr>
            <a:r>
              <a:rPr lang="fi-FI" dirty="0"/>
              <a:t>Dominant in ITER: Ne-induced sputtering followed by W-self sputtering</a:t>
            </a:r>
          </a:p>
          <a:p>
            <a:pPr marL="285750" indent="-285750">
              <a:buFont typeface="Wingdings" panose="05000000000000000000" pitchFamily="2" charset="2"/>
              <a:buChar char="§"/>
            </a:pPr>
            <a:r>
              <a:rPr lang="fi-FI" dirty="0"/>
              <a:t>W erosion resources by RF-sheath effects on top</a:t>
            </a:r>
          </a:p>
          <a:p>
            <a:pPr marL="285750" indent="-285750">
              <a:buFont typeface="Wingdings" panose="05000000000000000000" pitchFamily="2" charset="2"/>
              <a:buChar char="§"/>
            </a:pPr>
            <a:r>
              <a:rPr lang="fi-FI" dirty="0"/>
              <a:t>Benchmark experiment in ASDEX Upgrade performed in 2025 (analysis ongoing) </a:t>
            </a:r>
          </a:p>
        </p:txBody>
      </p:sp>
      <p:sp>
        <p:nvSpPr>
          <p:cNvPr id="10" name="TextBox 11">
            <a:extLst>
              <a:ext uri="{FF2B5EF4-FFF2-40B4-BE49-F238E27FC236}">
                <a16:creationId xmlns:a16="http://schemas.microsoft.com/office/drawing/2014/main" id="{2CEA2CDD-5ECF-3ABF-D5FF-F57D6C60B9EC}"/>
              </a:ext>
            </a:extLst>
          </p:cNvPr>
          <p:cNvSpPr txBox="1"/>
          <p:nvPr/>
        </p:nvSpPr>
        <p:spPr>
          <a:xfrm>
            <a:off x="9925137" y="1182322"/>
            <a:ext cx="2031325" cy="1323439"/>
          </a:xfrm>
          <a:prstGeom prst="rect">
            <a:avLst/>
          </a:prstGeom>
          <a:noFill/>
        </p:spPr>
        <p:txBody>
          <a:bodyPr wrap="none" rtlCol="0">
            <a:spAutoFit/>
          </a:bodyPr>
          <a:lstStyle/>
          <a:p>
            <a:r>
              <a:rPr lang="fi-FI" sz="1000" b="1" dirty="0"/>
              <a:t>A. Loarte  </a:t>
            </a:r>
          </a:p>
          <a:p>
            <a:r>
              <a:rPr lang="fi-FI" sz="1000" b="1" dirty="0"/>
              <a:t>Presemted at IAEA</a:t>
            </a:r>
          </a:p>
          <a:p>
            <a:endParaRPr lang="fi-FI" sz="1000" b="1" dirty="0"/>
          </a:p>
          <a:p>
            <a:r>
              <a:rPr lang="fi-FI" sz="1000" b="1" dirty="0"/>
              <a:t>Ch. Baumann </a:t>
            </a:r>
          </a:p>
          <a:p>
            <a:r>
              <a:rPr lang="fi-FI" sz="1000" b="1" dirty="0"/>
              <a:t>NF in preparation</a:t>
            </a:r>
          </a:p>
          <a:p>
            <a:endParaRPr lang="fi-FI" sz="1000" b="1" dirty="0"/>
          </a:p>
          <a:p>
            <a:r>
              <a:rPr lang="fi-FI" sz="1000" b="1" dirty="0"/>
              <a:t>A. Kirschner</a:t>
            </a:r>
          </a:p>
          <a:p>
            <a:r>
              <a:rPr lang="fi-FI" sz="1000" b="1" dirty="0"/>
              <a:t>Limiter plasmas submitted to NME</a:t>
            </a:r>
          </a:p>
        </p:txBody>
      </p:sp>
      <p:sp>
        <p:nvSpPr>
          <p:cNvPr id="4" name="Fußzeilenplatzhalter 4">
            <a:extLst>
              <a:ext uri="{FF2B5EF4-FFF2-40B4-BE49-F238E27FC236}">
                <a16:creationId xmlns:a16="http://schemas.microsoft.com/office/drawing/2014/main" id="{FD956590-B796-3201-9395-6EDDA740791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27922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34A87F77-069B-2099-E6C7-A84C4AB5561E}"/>
              </a:ext>
            </a:extLst>
          </p:cNvPr>
          <p:cNvPicPr>
            <a:picLocks noChangeAspect="1"/>
          </p:cNvPicPr>
          <p:nvPr/>
        </p:nvPicPr>
        <p:blipFill>
          <a:blip r:embed="rId2"/>
          <a:stretch>
            <a:fillRect/>
          </a:stretch>
        </p:blipFill>
        <p:spPr>
          <a:xfrm>
            <a:off x="505890" y="3085808"/>
            <a:ext cx="3702954" cy="2945961"/>
          </a:xfrm>
          <a:prstGeom prst="rect">
            <a:avLst/>
          </a:prstGeom>
        </p:spPr>
      </p:pic>
      <p:sp>
        <p:nvSpPr>
          <p:cNvPr id="3" name="Foliennummernplatzhalter 2">
            <a:extLst>
              <a:ext uri="{FF2B5EF4-FFF2-40B4-BE49-F238E27FC236}">
                <a16:creationId xmlns:a16="http://schemas.microsoft.com/office/drawing/2014/main" id="{BEB9D4D0-F6C4-C8B4-BCE5-05BA4153097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extBox 13">
            <a:extLst>
              <a:ext uri="{FF2B5EF4-FFF2-40B4-BE49-F238E27FC236}">
                <a16:creationId xmlns:a16="http://schemas.microsoft.com/office/drawing/2014/main" id="{A64C6597-F4A0-B8AF-0AC1-A2CD24D65C28}"/>
              </a:ext>
            </a:extLst>
          </p:cNvPr>
          <p:cNvSpPr txBox="1"/>
          <p:nvPr/>
        </p:nvSpPr>
        <p:spPr bwMode="auto">
          <a:xfrm>
            <a:off x="505890" y="769802"/>
            <a:ext cx="4815975" cy="156966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sz="1600" dirty="0"/>
              <a:t>Standard boronisation is a glow discharge in He with 10% B</a:t>
            </a:r>
            <a:r>
              <a:rPr lang="fi-FI" sz="1600" baseline="-25000" dirty="0"/>
              <a:t>2</a:t>
            </a:r>
            <a:r>
              <a:rPr lang="fi-FI" sz="1600" dirty="0"/>
              <a:t>H</a:t>
            </a:r>
            <a:r>
              <a:rPr lang="fi-FI" sz="1600" baseline="-25000" dirty="0"/>
              <a:t>6</a:t>
            </a:r>
            <a:r>
              <a:rPr lang="fi-FI" sz="1600" dirty="0"/>
              <a:t> carried out and sticking monitors installed</a:t>
            </a:r>
          </a:p>
          <a:p>
            <a:pPr marL="285750" indent="-285750">
              <a:buFont typeface="Wingdings" panose="05000000000000000000" pitchFamily="2" charset="2"/>
              <a:buChar char="§"/>
            </a:pPr>
            <a:r>
              <a:rPr lang="fi-FI" sz="1600" dirty="0"/>
              <a:t>Two sticking species identified</a:t>
            </a:r>
          </a:p>
          <a:p>
            <a:pPr marL="285750" indent="-285750">
              <a:buFont typeface="Wingdings" panose="05000000000000000000" pitchFamily="2" charset="2"/>
              <a:buChar char="§"/>
            </a:pPr>
            <a:r>
              <a:rPr lang="fi-FI" sz="1600" dirty="0"/>
              <a:t>Enhances the homogeneity of the B layer coverage</a:t>
            </a:r>
          </a:p>
          <a:p>
            <a:pPr marL="285750" indent="-285750">
              <a:buFont typeface="Wingdings" panose="05000000000000000000" pitchFamily="2" charset="2"/>
              <a:buChar char="§"/>
            </a:pPr>
            <a:r>
              <a:rPr lang="fi-FI" sz="1600" dirty="0"/>
              <a:t>Boronization works with non-symmetric distribution</a:t>
            </a:r>
          </a:p>
          <a:p>
            <a:pPr marL="285750" indent="-285750">
              <a:buFont typeface="Wingdings" panose="05000000000000000000" pitchFamily="2" charset="2"/>
              <a:buChar char="§"/>
            </a:pPr>
            <a:r>
              <a:rPr lang="fi-FI" sz="1600" dirty="0"/>
              <a:t>Feeds into boronization modelling (IO)</a:t>
            </a:r>
          </a:p>
        </p:txBody>
      </p:sp>
      <p:sp>
        <p:nvSpPr>
          <p:cNvPr id="7" name="TextBox 11">
            <a:extLst>
              <a:ext uri="{FF2B5EF4-FFF2-40B4-BE49-F238E27FC236}">
                <a16:creationId xmlns:a16="http://schemas.microsoft.com/office/drawing/2014/main" id="{D1003273-091C-416D-11BF-92B389949DE8}"/>
              </a:ext>
            </a:extLst>
          </p:cNvPr>
          <p:cNvSpPr txBox="1"/>
          <p:nvPr/>
        </p:nvSpPr>
        <p:spPr>
          <a:xfrm>
            <a:off x="4208844" y="5379730"/>
            <a:ext cx="1027845" cy="400110"/>
          </a:xfrm>
          <a:prstGeom prst="rect">
            <a:avLst/>
          </a:prstGeom>
          <a:noFill/>
        </p:spPr>
        <p:txBody>
          <a:bodyPr wrap="none" rtlCol="0">
            <a:spAutoFit/>
          </a:bodyPr>
          <a:lstStyle/>
          <a:p>
            <a:r>
              <a:rPr lang="fi-FI" sz="1000" b="1" dirty="0"/>
              <a:t>M. Mayer et al.</a:t>
            </a:r>
          </a:p>
          <a:p>
            <a:r>
              <a:rPr lang="fi-FI" sz="1000" b="1" dirty="0"/>
              <a:t>NME 2025</a:t>
            </a:r>
          </a:p>
        </p:txBody>
      </p:sp>
      <p:sp>
        <p:nvSpPr>
          <p:cNvPr id="11" name="Titel 4">
            <a:extLst>
              <a:ext uri="{FF2B5EF4-FFF2-40B4-BE49-F238E27FC236}">
                <a16:creationId xmlns:a16="http://schemas.microsoft.com/office/drawing/2014/main" id="{DB90DA3D-4204-AFF2-B30B-1ED0FAD681D3}"/>
              </a:ext>
            </a:extLst>
          </p:cNvPr>
          <p:cNvSpPr>
            <a:spLocks noGrp="1"/>
          </p:cNvSpPr>
          <p:nvPr>
            <p:ph type="title"/>
          </p:nvPr>
        </p:nvSpPr>
        <p:spPr>
          <a:xfrm>
            <a:off x="983432" y="192515"/>
            <a:ext cx="9451776" cy="457200"/>
          </a:xfrm>
        </p:spPr>
        <p:txBody>
          <a:bodyPr/>
          <a:lstStyle/>
          <a:p>
            <a:r>
              <a:rPr lang="de-DE" dirty="0" err="1"/>
              <a:t>Boron</a:t>
            </a:r>
            <a:r>
              <a:rPr lang="de-DE" dirty="0"/>
              <a:t> </a:t>
            </a:r>
            <a:r>
              <a:rPr lang="de-DE" dirty="0" err="1"/>
              <a:t>sticking</a:t>
            </a:r>
            <a:r>
              <a:rPr lang="de-DE" dirty="0"/>
              <a:t> </a:t>
            </a:r>
            <a:r>
              <a:rPr lang="de-DE" dirty="0" err="1"/>
              <a:t>coefficients</a:t>
            </a:r>
            <a:r>
              <a:rPr lang="de-DE" dirty="0"/>
              <a:t> and </a:t>
            </a:r>
            <a:r>
              <a:rPr lang="de-DE" dirty="0" err="1"/>
              <a:t>boron</a:t>
            </a:r>
            <a:r>
              <a:rPr lang="de-DE" dirty="0"/>
              <a:t> </a:t>
            </a:r>
            <a:r>
              <a:rPr lang="de-DE" dirty="0" err="1"/>
              <a:t>chemistry</a:t>
            </a:r>
            <a:endParaRPr lang="de-DE" dirty="0"/>
          </a:p>
        </p:txBody>
      </p:sp>
      <p:pic>
        <p:nvPicPr>
          <p:cNvPr id="2" name="Grafik 1" descr="Ein Bild, das Text, Reihe, Screenshot, Diagramm enthält.&#10;&#10;KI-generierte Inhalte können fehlerhaft sein.">
            <a:extLst>
              <a:ext uri="{FF2B5EF4-FFF2-40B4-BE49-F238E27FC236}">
                <a16:creationId xmlns:a16="http://schemas.microsoft.com/office/drawing/2014/main" id="{7131B1FB-2C39-D5C9-FD0C-94BA6B8F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541" y="2172297"/>
            <a:ext cx="3539906" cy="2654928"/>
          </a:xfrm>
          <a:prstGeom prst="rect">
            <a:avLst/>
          </a:prstGeom>
        </p:spPr>
      </p:pic>
      <p:pic>
        <p:nvPicPr>
          <p:cNvPr id="6" name="Grafik 5">
            <a:extLst>
              <a:ext uri="{FF2B5EF4-FFF2-40B4-BE49-F238E27FC236}">
                <a16:creationId xmlns:a16="http://schemas.microsoft.com/office/drawing/2014/main" id="{6F2C7ABD-FDB2-E622-760E-79DD9AB5A527}"/>
              </a:ext>
            </a:extLst>
          </p:cNvPr>
          <p:cNvPicPr>
            <a:picLocks noChangeAspect="1"/>
          </p:cNvPicPr>
          <p:nvPr/>
        </p:nvPicPr>
        <p:blipFill>
          <a:blip r:embed="rId4"/>
          <a:stretch>
            <a:fillRect/>
          </a:stretch>
        </p:blipFill>
        <p:spPr>
          <a:xfrm>
            <a:off x="6343650" y="4676069"/>
            <a:ext cx="5461670" cy="1863439"/>
          </a:xfrm>
          <a:prstGeom prst="rect">
            <a:avLst/>
          </a:prstGeom>
        </p:spPr>
      </p:pic>
      <p:sp>
        <p:nvSpPr>
          <p:cNvPr id="10" name="TextBox 13">
            <a:extLst>
              <a:ext uri="{FF2B5EF4-FFF2-40B4-BE49-F238E27FC236}">
                <a16:creationId xmlns:a16="http://schemas.microsoft.com/office/drawing/2014/main" id="{A105DA13-4FC4-454A-0BB8-9DA17BE59F17}"/>
              </a:ext>
            </a:extLst>
          </p:cNvPr>
          <p:cNvSpPr txBox="1"/>
          <p:nvPr/>
        </p:nvSpPr>
        <p:spPr bwMode="auto">
          <a:xfrm>
            <a:off x="6601890" y="725915"/>
            <a:ext cx="4980509" cy="132343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sz="1600" dirty="0"/>
              <a:t>B layer on W substrate exposed to D plasma in PSI-2</a:t>
            </a:r>
          </a:p>
          <a:p>
            <a:pPr marL="285750" indent="-285750">
              <a:buFont typeface="Wingdings" panose="05000000000000000000" pitchFamily="2" charset="2"/>
              <a:buChar char="§"/>
            </a:pPr>
            <a:r>
              <a:rPr lang="fi-FI" sz="1600" dirty="0"/>
              <a:t>Chemical and physical sputtering of boron separated</a:t>
            </a:r>
          </a:p>
          <a:p>
            <a:pPr marL="285750" indent="-285750">
              <a:buFont typeface="Wingdings" panose="05000000000000000000" pitchFamily="2" charset="2"/>
              <a:buChar char="§"/>
            </a:pPr>
            <a:r>
              <a:rPr lang="fi-FI" sz="1600" dirty="0"/>
              <a:t>B layer sputtered by low energy hydrogen atoms/ions</a:t>
            </a:r>
          </a:p>
          <a:p>
            <a:pPr marL="285750" indent="-285750">
              <a:buFont typeface="Wingdings" panose="05000000000000000000" pitchFamily="2" charset="2"/>
              <a:buChar char="§"/>
            </a:pPr>
            <a:r>
              <a:rPr lang="fi-FI" sz="1600" dirty="0"/>
              <a:t>Quantification by sample thickness and spectroscopy</a:t>
            </a:r>
          </a:p>
          <a:p>
            <a:pPr marL="285750" indent="-285750">
              <a:buFont typeface="Wingdings" panose="05000000000000000000" pitchFamily="2" charset="2"/>
              <a:buChar char="§"/>
            </a:pPr>
            <a:r>
              <a:rPr lang="fi-FI" sz="1600" dirty="0"/>
              <a:t>Benchmark of atomic and molecular data and ERO2.0</a:t>
            </a:r>
          </a:p>
        </p:txBody>
      </p:sp>
      <p:sp>
        <p:nvSpPr>
          <p:cNvPr id="14" name="Textfeld 13">
            <a:extLst>
              <a:ext uri="{FF2B5EF4-FFF2-40B4-BE49-F238E27FC236}">
                <a16:creationId xmlns:a16="http://schemas.microsoft.com/office/drawing/2014/main" id="{0B300DEB-7CAE-8E79-275F-CC85094DEA6D}"/>
              </a:ext>
            </a:extLst>
          </p:cNvPr>
          <p:cNvSpPr txBox="1"/>
          <p:nvPr/>
        </p:nvSpPr>
        <p:spPr bwMode="auto">
          <a:xfrm>
            <a:off x="6096000" y="4306905"/>
            <a:ext cx="1051891" cy="400110"/>
          </a:xfrm>
          <a:prstGeom prst="rect">
            <a:avLst/>
          </a:prstGeom>
          <a:noFill/>
        </p:spPr>
        <p:txBody>
          <a:bodyPr wrap="none" rtlCol="0">
            <a:spAutoFit/>
          </a:bodyPr>
          <a:lstStyle/>
          <a:p>
            <a:r>
              <a:rPr lang="de-DE" sz="1000" b="1" dirty="0"/>
              <a:t>M. </a:t>
            </a:r>
            <a:r>
              <a:rPr lang="de-DE" sz="1000" b="1" dirty="0" err="1"/>
              <a:t>Sackers</a:t>
            </a:r>
            <a:r>
              <a:rPr lang="de-DE" sz="1000" b="1" dirty="0"/>
              <a:t> et al.</a:t>
            </a:r>
          </a:p>
          <a:p>
            <a:r>
              <a:rPr lang="de-DE" sz="1000" b="1" dirty="0"/>
              <a:t>NME 2025</a:t>
            </a:r>
          </a:p>
        </p:txBody>
      </p:sp>
      <p:sp>
        <p:nvSpPr>
          <p:cNvPr id="4" name="Fußzeilenplatzhalter 4">
            <a:extLst>
              <a:ext uri="{FF2B5EF4-FFF2-40B4-BE49-F238E27FC236}">
                <a16:creationId xmlns:a16="http://schemas.microsoft.com/office/drawing/2014/main" id="{5099DAAE-D988-83E0-D612-8DA2C5BABE63}"/>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291827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C9BE751-6711-7D97-9AFC-ADD2FCB9451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pic>
        <p:nvPicPr>
          <p:cNvPr id="5" name="Grafik 4">
            <a:extLst>
              <a:ext uri="{FF2B5EF4-FFF2-40B4-BE49-F238E27FC236}">
                <a16:creationId xmlns:a16="http://schemas.microsoft.com/office/drawing/2014/main" id="{40A28ED7-D8AD-B729-E6A9-0812D8304531}"/>
              </a:ext>
            </a:extLst>
          </p:cNvPr>
          <p:cNvPicPr>
            <a:picLocks noChangeAspect="1"/>
          </p:cNvPicPr>
          <p:nvPr/>
        </p:nvPicPr>
        <p:blipFill>
          <a:blip r:embed="rId2"/>
          <a:stretch>
            <a:fillRect/>
          </a:stretch>
        </p:blipFill>
        <p:spPr>
          <a:xfrm>
            <a:off x="4612806" y="1121135"/>
            <a:ext cx="3026250" cy="2481607"/>
          </a:xfrm>
          <a:prstGeom prst="rect">
            <a:avLst/>
          </a:prstGeom>
        </p:spPr>
      </p:pic>
      <p:pic>
        <p:nvPicPr>
          <p:cNvPr id="7" name="Grafik 6">
            <a:extLst>
              <a:ext uri="{FF2B5EF4-FFF2-40B4-BE49-F238E27FC236}">
                <a16:creationId xmlns:a16="http://schemas.microsoft.com/office/drawing/2014/main" id="{668D07C2-B2CB-4576-2C74-B7EABE9FA99C}"/>
              </a:ext>
            </a:extLst>
          </p:cNvPr>
          <p:cNvPicPr>
            <a:picLocks noChangeAspect="1"/>
          </p:cNvPicPr>
          <p:nvPr/>
        </p:nvPicPr>
        <p:blipFill>
          <a:blip r:embed="rId3"/>
          <a:srcRect b="14638"/>
          <a:stretch>
            <a:fillRect/>
          </a:stretch>
        </p:blipFill>
        <p:spPr>
          <a:xfrm>
            <a:off x="157251" y="879923"/>
            <a:ext cx="4395695" cy="2768151"/>
          </a:xfrm>
          <a:prstGeom prst="rect">
            <a:avLst/>
          </a:prstGeom>
        </p:spPr>
      </p:pic>
      <p:pic>
        <p:nvPicPr>
          <p:cNvPr id="24" name="Grafik 23">
            <a:extLst>
              <a:ext uri="{FF2B5EF4-FFF2-40B4-BE49-F238E27FC236}">
                <a16:creationId xmlns:a16="http://schemas.microsoft.com/office/drawing/2014/main" id="{A2F37382-0668-8768-1D9D-E809363A89D4}"/>
              </a:ext>
            </a:extLst>
          </p:cNvPr>
          <p:cNvPicPr>
            <a:picLocks noChangeAspect="1"/>
          </p:cNvPicPr>
          <p:nvPr/>
        </p:nvPicPr>
        <p:blipFill>
          <a:blip r:embed="rId4"/>
          <a:srcRect t="4533" b="11700"/>
          <a:stretch>
            <a:fillRect/>
          </a:stretch>
        </p:blipFill>
        <p:spPr>
          <a:xfrm>
            <a:off x="214643" y="3878281"/>
            <a:ext cx="4160123" cy="2493943"/>
          </a:xfrm>
          <a:prstGeom prst="rect">
            <a:avLst/>
          </a:prstGeom>
        </p:spPr>
      </p:pic>
      <p:sp>
        <p:nvSpPr>
          <p:cNvPr id="25" name="Textfeld 24">
            <a:extLst>
              <a:ext uri="{FF2B5EF4-FFF2-40B4-BE49-F238E27FC236}">
                <a16:creationId xmlns:a16="http://schemas.microsoft.com/office/drawing/2014/main" id="{7A0109E5-2BC1-FB0A-0B0B-D4D49746FD94}"/>
              </a:ext>
            </a:extLst>
          </p:cNvPr>
          <p:cNvSpPr txBox="1"/>
          <p:nvPr/>
        </p:nvSpPr>
        <p:spPr bwMode="auto">
          <a:xfrm>
            <a:off x="1552575" y="845342"/>
            <a:ext cx="1099981" cy="369332"/>
          </a:xfrm>
          <a:prstGeom prst="rect">
            <a:avLst/>
          </a:prstGeom>
          <a:noFill/>
        </p:spPr>
        <p:txBody>
          <a:bodyPr wrap="none" rtlCol="0">
            <a:spAutoFit/>
          </a:bodyPr>
          <a:lstStyle/>
          <a:p>
            <a:r>
              <a:rPr lang="de-DE" b="1" dirty="0"/>
              <a:t>Beryllium</a:t>
            </a:r>
          </a:p>
        </p:txBody>
      </p:sp>
      <p:sp>
        <p:nvSpPr>
          <p:cNvPr id="26" name="Textfeld 25">
            <a:extLst>
              <a:ext uri="{FF2B5EF4-FFF2-40B4-BE49-F238E27FC236}">
                <a16:creationId xmlns:a16="http://schemas.microsoft.com/office/drawing/2014/main" id="{217CAD47-6C9E-9AC6-B03C-65D7D35F4C90}"/>
              </a:ext>
            </a:extLst>
          </p:cNvPr>
          <p:cNvSpPr txBox="1"/>
          <p:nvPr/>
        </p:nvSpPr>
        <p:spPr bwMode="auto">
          <a:xfrm>
            <a:off x="1113351" y="3694735"/>
            <a:ext cx="1978427" cy="369332"/>
          </a:xfrm>
          <a:prstGeom prst="rect">
            <a:avLst/>
          </a:prstGeom>
          <a:noFill/>
        </p:spPr>
        <p:txBody>
          <a:bodyPr wrap="none" rtlCol="0">
            <a:spAutoFit/>
          </a:bodyPr>
          <a:lstStyle/>
          <a:p>
            <a:r>
              <a:rPr lang="de-DE" b="1" dirty="0"/>
              <a:t>Hydrogen Isotopes</a:t>
            </a:r>
          </a:p>
        </p:txBody>
      </p:sp>
      <p:pic>
        <p:nvPicPr>
          <p:cNvPr id="27" name="Grafik 26">
            <a:extLst>
              <a:ext uri="{FF2B5EF4-FFF2-40B4-BE49-F238E27FC236}">
                <a16:creationId xmlns:a16="http://schemas.microsoft.com/office/drawing/2014/main" id="{27C2AA5C-50DD-9C28-C944-4AFFD0350DEF}"/>
              </a:ext>
            </a:extLst>
          </p:cNvPr>
          <p:cNvPicPr>
            <a:picLocks noChangeAspect="1"/>
          </p:cNvPicPr>
          <p:nvPr/>
        </p:nvPicPr>
        <p:blipFill>
          <a:blip r:embed="rId5"/>
          <a:srcRect b="16118"/>
          <a:stretch>
            <a:fillRect/>
          </a:stretch>
        </p:blipFill>
        <p:spPr>
          <a:xfrm>
            <a:off x="4208219" y="3726703"/>
            <a:ext cx="3609017" cy="2554172"/>
          </a:xfrm>
          <a:prstGeom prst="rect">
            <a:avLst/>
          </a:prstGeom>
        </p:spPr>
      </p:pic>
      <p:sp>
        <p:nvSpPr>
          <p:cNvPr id="28" name="Textfeld 27">
            <a:extLst>
              <a:ext uri="{FF2B5EF4-FFF2-40B4-BE49-F238E27FC236}">
                <a16:creationId xmlns:a16="http://schemas.microsoft.com/office/drawing/2014/main" id="{309491B8-3D47-A15D-F381-1BD0FAC91135}"/>
              </a:ext>
            </a:extLst>
          </p:cNvPr>
          <p:cNvSpPr txBox="1"/>
          <p:nvPr/>
        </p:nvSpPr>
        <p:spPr bwMode="auto">
          <a:xfrm>
            <a:off x="4780305" y="3726703"/>
            <a:ext cx="2305049" cy="369332"/>
          </a:xfrm>
          <a:prstGeom prst="rect">
            <a:avLst/>
          </a:prstGeom>
          <a:solidFill>
            <a:schemeClr val="bg1"/>
          </a:solidFill>
        </p:spPr>
        <p:txBody>
          <a:bodyPr wrap="square" rtlCol="0">
            <a:spAutoFit/>
          </a:bodyPr>
          <a:lstStyle/>
          <a:p>
            <a:pPr algn="ctr"/>
            <a:r>
              <a:rPr lang="de-DE" b="1" dirty="0"/>
              <a:t>Tungsten</a:t>
            </a:r>
          </a:p>
        </p:txBody>
      </p:sp>
      <p:sp>
        <p:nvSpPr>
          <p:cNvPr id="29" name="Titel 1">
            <a:extLst>
              <a:ext uri="{FF2B5EF4-FFF2-40B4-BE49-F238E27FC236}">
                <a16:creationId xmlns:a16="http://schemas.microsoft.com/office/drawing/2014/main" id="{5A33D2D7-60BB-99FC-A030-813164F1DF68}"/>
              </a:ext>
            </a:extLst>
          </p:cNvPr>
          <p:cNvSpPr>
            <a:spLocks noGrp="1"/>
          </p:cNvSpPr>
          <p:nvPr>
            <p:ph type="title"/>
          </p:nvPr>
        </p:nvSpPr>
        <p:spPr>
          <a:xfrm>
            <a:off x="982663" y="192088"/>
            <a:ext cx="9451975" cy="457200"/>
          </a:xfrm>
        </p:spPr>
        <p:txBody>
          <a:bodyPr/>
          <a:lstStyle/>
          <a:p>
            <a:r>
              <a:rPr lang="en-GB" noProof="0" dirty="0"/>
              <a:t>In-vessel </a:t>
            </a:r>
            <a:r>
              <a:rPr lang="en-GB" noProof="0" dirty="0" err="1"/>
              <a:t>ps</a:t>
            </a:r>
            <a:r>
              <a:rPr lang="en-GB" noProof="0" dirty="0"/>
              <a:t>-LIBS system in JET: H/D/T in Be layers </a:t>
            </a:r>
          </a:p>
        </p:txBody>
      </p:sp>
      <p:sp>
        <p:nvSpPr>
          <p:cNvPr id="30" name="TextBox 13">
            <a:extLst>
              <a:ext uri="{FF2B5EF4-FFF2-40B4-BE49-F238E27FC236}">
                <a16:creationId xmlns:a16="http://schemas.microsoft.com/office/drawing/2014/main" id="{3D7AAA6B-1A06-A5C5-7351-2F0E1C451071}"/>
              </a:ext>
            </a:extLst>
          </p:cNvPr>
          <p:cNvSpPr txBox="1"/>
          <p:nvPr/>
        </p:nvSpPr>
        <p:spPr bwMode="auto">
          <a:xfrm>
            <a:off x="7866664" y="1540235"/>
            <a:ext cx="4073762" cy="120032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Erosion and deposition pattern in JET</a:t>
            </a:r>
          </a:p>
          <a:p>
            <a:r>
              <a:rPr lang="fi-FI" dirty="0"/>
              <a:t>     quantified by ps-LIBS in W divertor</a:t>
            </a:r>
          </a:p>
          <a:p>
            <a:pPr marL="285750" indent="-285750">
              <a:buFont typeface="Wingdings" panose="05000000000000000000" pitchFamily="2" charset="2"/>
              <a:buChar char="§"/>
            </a:pPr>
            <a:r>
              <a:rPr lang="fi-FI" dirty="0"/>
              <a:t>General pattern in agreement with previous post-mortem anaylsis</a:t>
            </a:r>
          </a:p>
        </p:txBody>
      </p:sp>
      <p:sp>
        <p:nvSpPr>
          <p:cNvPr id="31" name="TextBox 13">
            <a:extLst>
              <a:ext uri="{FF2B5EF4-FFF2-40B4-BE49-F238E27FC236}">
                <a16:creationId xmlns:a16="http://schemas.microsoft.com/office/drawing/2014/main" id="{2FDD125A-EC36-7CF9-CE10-DF275E68EA7C}"/>
              </a:ext>
            </a:extLst>
          </p:cNvPr>
          <p:cNvSpPr txBox="1"/>
          <p:nvPr/>
        </p:nvSpPr>
        <p:spPr bwMode="auto">
          <a:xfrm>
            <a:off x="7903596" y="3648074"/>
            <a:ext cx="4073762" cy="203132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fi-FI" dirty="0"/>
              <a:t>Transfer </a:t>
            </a:r>
            <a:r>
              <a:rPr lang="fi-FI" b="1" dirty="0"/>
              <a:t>to ITER (diagnostic candidate)</a:t>
            </a:r>
            <a:r>
              <a:rPr lang="fi-FI" dirty="0"/>
              <a:t>:</a:t>
            </a:r>
          </a:p>
          <a:p>
            <a:pPr marL="285750" indent="-285750">
              <a:buFont typeface="Wingdings" panose="05000000000000000000" pitchFamily="2" charset="2"/>
              <a:buChar char="§"/>
            </a:pPr>
            <a:r>
              <a:rPr lang="fi-FI" dirty="0"/>
              <a:t>Diagnostic capability shown in JET</a:t>
            </a:r>
          </a:p>
          <a:p>
            <a:pPr marL="285750" indent="-285750">
              <a:buFont typeface="Wingdings" panose="05000000000000000000" pitchFamily="2" charset="2"/>
              <a:buChar char="§"/>
            </a:pPr>
            <a:r>
              <a:rPr lang="fi-FI" dirty="0"/>
              <a:t>Technological capability shown in JET</a:t>
            </a:r>
          </a:p>
          <a:p>
            <a:pPr marL="285750" indent="-285750">
              <a:buFont typeface="Wingdings" panose="05000000000000000000" pitchFamily="2" charset="2"/>
              <a:buChar char="§"/>
            </a:pPr>
            <a:r>
              <a:rPr lang="fi-FI" dirty="0"/>
              <a:t>Laboratory experiments to transfer</a:t>
            </a:r>
          </a:p>
          <a:p>
            <a:r>
              <a:rPr lang="fi-FI" dirty="0"/>
              <a:t>     from Be to B layers  </a:t>
            </a:r>
            <a:r>
              <a:rPr lang="fi-FI" sz="1050" b="1" dirty="0"/>
              <a:t>(H. Wu et al. NME2025)</a:t>
            </a:r>
          </a:p>
          <a:p>
            <a:pPr marL="285750" indent="-285750">
              <a:buFont typeface="Wingdings" panose="05000000000000000000" pitchFamily="2" charset="2"/>
              <a:buChar char="§"/>
            </a:pPr>
            <a:r>
              <a:rPr lang="fi-FI" dirty="0"/>
              <a:t>”Static” LIBS in WEST in preparation </a:t>
            </a:r>
          </a:p>
          <a:p>
            <a:r>
              <a:rPr lang="fi-FI" dirty="0"/>
              <a:t>     (development under WPTE)</a:t>
            </a:r>
          </a:p>
        </p:txBody>
      </p:sp>
      <p:sp>
        <p:nvSpPr>
          <p:cNvPr id="32" name="Textfeld 31">
            <a:extLst>
              <a:ext uri="{FF2B5EF4-FFF2-40B4-BE49-F238E27FC236}">
                <a16:creationId xmlns:a16="http://schemas.microsoft.com/office/drawing/2014/main" id="{522E11F6-536C-2464-A1AF-4A6789276D7E}"/>
              </a:ext>
            </a:extLst>
          </p:cNvPr>
          <p:cNvSpPr txBox="1"/>
          <p:nvPr/>
        </p:nvSpPr>
        <p:spPr bwMode="auto">
          <a:xfrm>
            <a:off x="7903596" y="2815404"/>
            <a:ext cx="1095172" cy="400110"/>
          </a:xfrm>
          <a:prstGeom prst="rect">
            <a:avLst/>
          </a:prstGeom>
          <a:noFill/>
        </p:spPr>
        <p:txBody>
          <a:bodyPr wrap="none" rtlCol="0">
            <a:spAutoFit/>
          </a:bodyPr>
          <a:lstStyle/>
          <a:p>
            <a:r>
              <a:rPr lang="de-DE" sz="1000" b="1" dirty="0"/>
              <a:t>S. Almaviva et al.</a:t>
            </a:r>
          </a:p>
          <a:p>
            <a:r>
              <a:rPr lang="de-DE" sz="1000" b="1" dirty="0"/>
              <a:t>PFCM2025</a:t>
            </a:r>
          </a:p>
        </p:txBody>
      </p:sp>
      <p:sp>
        <p:nvSpPr>
          <p:cNvPr id="33" name="Textfeld 32">
            <a:extLst>
              <a:ext uri="{FF2B5EF4-FFF2-40B4-BE49-F238E27FC236}">
                <a16:creationId xmlns:a16="http://schemas.microsoft.com/office/drawing/2014/main" id="{A26A16B4-DB88-FCCC-8288-299A86786B14}"/>
              </a:ext>
            </a:extLst>
          </p:cNvPr>
          <p:cNvSpPr txBox="1"/>
          <p:nvPr/>
        </p:nvSpPr>
        <p:spPr bwMode="auto">
          <a:xfrm>
            <a:off x="9212629" y="2806269"/>
            <a:ext cx="1002197" cy="400110"/>
          </a:xfrm>
          <a:prstGeom prst="rect">
            <a:avLst/>
          </a:prstGeom>
          <a:noFill/>
        </p:spPr>
        <p:txBody>
          <a:bodyPr wrap="none" rtlCol="0">
            <a:spAutoFit/>
          </a:bodyPr>
          <a:lstStyle/>
          <a:p>
            <a:r>
              <a:rPr lang="de-DE" sz="1000" b="1" dirty="0"/>
              <a:t>J. </a:t>
            </a:r>
            <a:r>
              <a:rPr lang="de-DE" sz="1000" b="1" dirty="0" err="1"/>
              <a:t>Likonen</a:t>
            </a:r>
            <a:r>
              <a:rPr lang="de-DE" sz="1000" b="1" dirty="0"/>
              <a:t> et al.</a:t>
            </a:r>
          </a:p>
          <a:p>
            <a:r>
              <a:rPr lang="de-DE" sz="1000" b="1" dirty="0"/>
              <a:t>NME  2025</a:t>
            </a:r>
          </a:p>
        </p:txBody>
      </p:sp>
      <p:sp>
        <p:nvSpPr>
          <p:cNvPr id="34" name="Textfeld 33">
            <a:extLst>
              <a:ext uri="{FF2B5EF4-FFF2-40B4-BE49-F238E27FC236}">
                <a16:creationId xmlns:a16="http://schemas.microsoft.com/office/drawing/2014/main" id="{0E7FA0EF-DEF3-1EBB-64BC-2418A641A05A}"/>
              </a:ext>
            </a:extLst>
          </p:cNvPr>
          <p:cNvSpPr txBox="1"/>
          <p:nvPr/>
        </p:nvSpPr>
        <p:spPr bwMode="auto">
          <a:xfrm>
            <a:off x="10572341" y="2806269"/>
            <a:ext cx="764953" cy="400110"/>
          </a:xfrm>
          <a:prstGeom prst="rect">
            <a:avLst/>
          </a:prstGeom>
          <a:noFill/>
        </p:spPr>
        <p:txBody>
          <a:bodyPr wrap="none" rtlCol="0">
            <a:spAutoFit/>
          </a:bodyPr>
          <a:lstStyle/>
          <a:p>
            <a:r>
              <a:rPr lang="de-DE" sz="1000" b="1" dirty="0"/>
              <a:t>R. Yi et al.</a:t>
            </a:r>
          </a:p>
          <a:p>
            <a:r>
              <a:rPr lang="de-DE" sz="1000" b="1" dirty="0"/>
              <a:t>NME  2025</a:t>
            </a:r>
          </a:p>
        </p:txBody>
      </p:sp>
      <p:sp>
        <p:nvSpPr>
          <p:cNvPr id="4" name="Fußzeilenplatzhalter 4">
            <a:extLst>
              <a:ext uri="{FF2B5EF4-FFF2-40B4-BE49-F238E27FC236}">
                <a16:creationId xmlns:a16="http://schemas.microsoft.com/office/drawing/2014/main" id="{DA344A2B-8B54-F9BF-FDD1-B4CDD635B79C}"/>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6685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82B16-DE73-8F3A-D923-DB8CCB6E8963}"/>
              </a:ext>
            </a:extLst>
          </p:cNvPr>
          <p:cNvSpPr>
            <a:spLocks noGrp="1"/>
          </p:cNvSpPr>
          <p:nvPr>
            <p:ph type="title"/>
          </p:nvPr>
        </p:nvSpPr>
        <p:spPr/>
        <p:txBody>
          <a:bodyPr/>
          <a:lstStyle/>
          <a:p>
            <a:r>
              <a:rPr lang="de-DE" dirty="0"/>
              <a:t>PWIE: GD </a:t>
            </a:r>
            <a:r>
              <a:rPr lang="de-DE" dirty="0" err="1"/>
              <a:t>status</a:t>
            </a:r>
            <a:r>
              <a:rPr lang="de-DE" dirty="0"/>
              <a:t> </a:t>
            </a:r>
            <a:r>
              <a:rPr lang="de-DE" dirty="0" err="1"/>
              <a:t>overview</a:t>
            </a:r>
            <a:r>
              <a:rPr lang="de-DE" dirty="0"/>
              <a:t> 2024/2025</a:t>
            </a:r>
          </a:p>
        </p:txBody>
      </p:sp>
      <p:sp>
        <p:nvSpPr>
          <p:cNvPr id="4" name="Foliennummernplatzhalter 3">
            <a:extLst>
              <a:ext uri="{FF2B5EF4-FFF2-40B4-BE49-F238E27FC236}">
                <a16:creationId xmlns:a16="http://schemas.microsoft.com/office/drawing/2014/main" id="{14BF2BD2-7FED-E9FB-58C1-D92511897B22}"/>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graphicFrame>
        <p:nvGraphicFramePr>
          <p:cNvPr id="7" name="Tabelle 6">
            <a:extLst>
              <a:ext uri="{FF2B5EF4-FFF2-40B4-BE49-F238E27FC236}">
                <a16:creationId xmlns:a16="http://schemas.microsoft.com/office/drawing/2014/main" id="{3B80D34B-92CC-0BFA-FB41-7484BDC774C4}"/>
              </a:ext>
            </a:extLst>
          </p:cNvPr>
          <p:cNvGraphicFramePr>
            <a:graphicFrameLocks noGrp="1"/>
          </p:cNvGraphicFramePr>
          <p:nvPr>
            <p:extLst>
              <p:ext uri="{D42A27DB-BD31-4B8C-83A1-F6EECF244321}">
                <p14:modId xmlns:p14="http://schemas.microsoft.com/office/powerpoint/2010/main" val="2836214728"/>
              </p:ext>
            </p:extLst>
          </p:nvPr>
        </p:nvGraphicFramePr>
        <p:xfrm>
          <a:off x="166631" y="1216070"/>
          <a:ext cx="9681457" cy="4827681"/>
        </p:xfrm>
        <a:graphic>
          <a:graphicData uri="http://schemas.openxmlformats.org/drawingml/2006/table">
            <a:tbl>
              <a:tblPr>
                <a:tableStyleId>{5940675A-B579-460E-94D1-54222C63F5DA}</a:tableStyleId>
              </a:tblPr>
              <a:tblGrid>
                <a:gridCol w="815923">
                  <a:extLst>
                    <a:ext uri="{9D8B030D-6E8A-4147-A177-3AD203B41FA5}">
                      <a16:colId xmlns:a16="http://schemas.microsoft.com/office/drawing/2014/main" val="3179736217"/>
                    </a:ext>
                  </a:extLst>
                </a:gridCol>
                <a:gridCol w="3860405">
                  <a:extLst>
                    <a:ext uri="{9D8B030D-6E8A-4147-A177-3AD203B41FA5}">
                      <a16:colId xmlns:a16="http://schemas.microsoft.com/office/drawing/2014/main" val="609489321"/>
                    </a:ext>
                  </a:extLst>
                </a:gridCol>
                <a:gridCol w="840277">
                  <a:extLst>
                    <a:ext uri="{9D8B030D-6E8A-4147-A177-3AD203B41FA5}">
                      <a16:colId xmlns:a16="http://schemas.microsoft.com/office/drawing/2014/main" val="3787206179"/>
                    </a:ext>
                  </a:extLst>
                </a:gridCol>
                <a:gridCol w="852455">
                  <a:extLst>
                    <a:ext uri="{9D8B030D-6E8A-4147-A177-3AD203B41FA5}">
                      <a16:colId xmlns:a16="http://schemas.microsoft.com/office/drawing/2014/main" val="1677521517"/>
                    </a:ext>
                  </a:extLst>
                </a:gridCol>
                <a:gridCol w="742854">
                  <a:extLst>
                    <a:ext uri="{9D8B030D-6E8A-4147-A177-3AD203B41FA5}">
                      <a16:colId xmlns:a16="http://schemas.microsoft.com/office/drawing/2014/main" val="3528190364"/>
                    </a:ext>
                  </a:extLst>
                </a:gridCol>
                <a:gridCol w="2569543">
                  <a:extLst>
                    <a:ext uri="{9D8B030D-6E8A-4147-A177-3AD203B41FA5}">
                      <a16:colId xmlns:a16="http://schemas.microsoft.com/office/drawing/2014/main" val="3839492968"/>
                    </a:ext>
                  </a:extLst>
                </a:gridCol>
              </a:tblGrid>
              <a:tr h="432018">
                <a:tc>
                  <a:txBody>
                    <a:bodyPr/>
                    <a:lstStyle/>
                    <a:p>
                      <a:pPr algn="l" fontAlgn="t">
                        <a:buNone/>
                      </a:pPr>
                      <a:r>
                        <a:rPr lang="de-DE" sz="1000" b="1" u="none" strike="noStrike" dirty="0">
                          <a:solidFill>
                            <a:srgbClr val="000000"/>
                          </a:solidFill>
                          <a:effectLst/>
                        </a:rPr>
                        <a:t>"Title" in </a:t>
                      </a:r>
                      <a:r>
                        <a:rPr lang="de-DE" sz="1000" b="1" u="none" strike="noStrike" dirty="0" err="1">
                          <a:solidFill>
                            <a:srgbClr val="000000"/>
                          </a:solidFill>
                          <a:effectLst/>
                        </a:rPr>
                        <a:t>Sygma</a:t>
                      </a:r>
                      <a:endParaRPr lang="de-DE" sz="1000" b="1"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dirty="0">
                          <a:solidFill>
                            <a:srgbClr val="000000"/>
                          </a:solidFill>
                          <a:effectLst/>
                        </a:rPr>
                        <a:t>Title in CWP</a:t>
                      </a:r>
                      <a:endParaRPr lang="de-DE" sz="1000" b="1"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1" u="none" strike="noStrike">
                          <a:solidFill>
                            <a:srgbClr val="000000"/>
                          </a:solidFill>
                          <a:effectLst/>
                        </a:rPr>
                        <a:t>Due Date</a:t>
                      </a:r>
                      <a:endParaRPr lang="de-DE" sz="1000" b="1"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000000"/>
                          </a:solidFill>
                          <a:effectLst/>
                        </a:rPr>
                        <a:t>Expected deliverable date</a:t>
                      </a:r>
                      <a:endParaRPr lang="de-DE" sz="1000" b="1"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000000"/>
                          </a:solidFill>
                          <a:effectLst/>
                        </a:rPr>
                        <a:t>Status</a:t>
                      </a:r>
                      <a:endParaRPr lang="de-DE" sz="1000" b="1"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000000"/>
                          </a:solidFill>
                          <a:effectLst/>
                        </a:rPr>
                        <a:t>Comments/Reason for delay</a:t>
                      </a:r>
                      <a:endParaRPr lang="de-DE" sz="1000" b="1"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365896105"/>
                  </a:ext>
                </a:extLst>
              </a:tr>
              <a:tr h="688230">
                <a:tc>
                  <a:txBody>
                    <a:bodyPr/>
                    <a:lstStyle/>
                    <a:p>
                      <a:pPr algn="l" fontAlgn="t">
                        <a:buNone/>
                      </a:pPr>
                      <a:r>
                        <a:rPr lang="de-DE" sz="1000" b="0" u="none" strike="noStrike">
                          <a:solidFill>
                            <a:srgbClr val="000000"/>
                          </a:solidFill>
                          <a:effectLst/>
                        </a:rPr>
                        <a:t>PWIE.D.14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Properties of JET bulk tungsten and beryllium after extensive test under reactor conditions.</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ED7D31"/>
                          </a:solidFill>
                          <a:effectLst/>
                        </a:rPr>
                        <a:t>delayed</a:t>
                      </a:r>
                      <a:endParaRPr lang="de-DE" sz="1000" b="1" i="0" u="none" strike="noStrike">
                        <a:solidFill>
                          <a:srgbClr val="ED7D31"/>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Delayed to 2025 to consider post DT samples as well.</a:t>
                      </a:r>
                      <a:endParaRPr lang="en-US"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1857565530"/>
                  </a:ext>
                </a:extLst>
              </a:tr>
              <a:tr h="408849">
                <a:tc>
                  <a:txBody>
                    <a:bodyPr/>
                    <a:lstStyle/>
                    <a:p>
                      <a:pPr algn="l" fontAlgn="t">
                        <a:buNone/>
                      </a:pPr>
                      <a:r>
                        <a:rPr lang="de-DE" sz="1000" b="0" u="none" strike="noStrike">
                          <a:solidFill>
                            <a:srgbClr val="000000"/>
                          </a:solidFill>
                          <a:effectLst/>
                        </a:rPr>
                        <a:t>PWIE.D.16</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Exploitation of experiments (WEST, JET, ASDEX Upgrade) related to material migration, fuel retention, and fuel recovery including interpretative plasma-edge and PWI modelling.</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30/11/2025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ED7D31"/>
                          </a:solidFill>
                          <a:effectLst/>
                        </a:rPr>
                        <a:t>delayed</a:t>
                      </a:r>
                      <a:endParaRPr lang="de-DE" sz="1000" b="1" i="0" u="none" strike="noStrike">
                        <a:solidFill>
                          <a:srgbClr val="ED7D31"/>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Delayed availability of contributing documentation needed for the compilation of the Grant Deliverable</a:t>
                      </a:r>
                      <a:endParaRPr lang="en-US"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954756395"/>
                  </a:ext>
                </a:extLst>
              </a:tr>
              <a:tr h="327080">
                <a:tc>
                  <a:txBody>
                    <a:bodyPr/>
                    <a:lstStyle/>
                    <a:p>
                      <a:pPr algn="l" fontAlgn="t">
                        <a:buNone/>
                      </a:pPr>
                      <a:r>
                        <a:rPr lang="de-DE" sz="1000" b="0" u="none" strike="noStrike">
                          <a:solidFill>
                            <a:srgbClr val="000000"/>
                          </a:solidFill>
                          <a:effectLst/>
                        </a:rPr>
                        <a:t>PWIE.D.19</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Characterization and predictive modelling of plasma-wall interactions in He und He/H mixed plasmas for ITER in Pre-Fusion Power phase.</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dirty="0">
                          <a:solidFill>
                            <a:srgbClr val="000000"/>
                          </a:solidFill>
                          <a:effectLst/>
                        </a:rPr>
                        <a:t>31/12/2025</a:t>
                      </a:r>
                      <a:endParaRPr lang="de-DE" sz="1000" b="0"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3013414887"/>
                  </a:ext>
                </a:extLst>
              </a:tr>
              <a:tr h="399310">
                <a:tc>
                  <a:txBody>
                    <a:bodyPr/>
                    <a:lstStyle/>
                    <a:p>
                      <a:pPr algn="l" fontAlgn="t">
                        <a:buNone/>
                      </a:pPr>
                      <a:r>
                        <a:rPr lang="de-DE" sz="1000" b="0" u="none" strike="noStrike">
                          <a:solidFill>
                            <a:srgbClr val="000000"/>
                          </a:solidFill>
                          <a:effectLst/>
                        </a:rPr>
                        <a:t>PWIE.D.20</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High fluence exposition of mono blocks made of references W and advanced W materials for DEMO, JT-60SA, DTT in MAGNUM-PSI and UPP including pre- and post-characterisation.</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dirty="0">
                          <a:solidFill>
                            <a:srgbClr val="000000"/>
                          </a:solidFill>
                          <a:effectLst/>
                        </a:rPr>
                        <a:t>31/12/2025</a:t>
                      </a:r>
                      <a:endParaRPr lang="de-DE" sz="1000" b="0"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121911754"/>
                  </a:ext>
                </a:extLst>
              </a:tr>
              <a:tr h="399310">
                <a:tc>
                  <a:txBody>
                    <a:bodyPr/>
                    <a:lstStyle/>
                    <a:p>
                      <a:pPr algn="l" fontAlgn="t">
                        <a:buNone/>
                      </a:pPr>
                      <a:r>
                        <a:rPr lang="de-DE" sz="1000" b="0" u="none" strike="noStrike">
                          <a:solidFill>
                            <a:srgbClr val="000000"/>
                          </a:solidFill>
                          <a:effectLst/>
                        </a:rPr>
                        <a:t>PWIE.D.22</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Comparison of in-situ (LID-QMS in JET) and ex-situ examination (FREDIS, TDS) of the laser-irradiated components regarding fuel/tritium content.</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dirty="0">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2185975270"/>
                  </a:ext>
                </a:extLst>
              </a:tr>
              <a:tr h="399310">
                <a:tc>
                  <a:txBody>
                    <a:bodyPr/>
                    <a:lstStyle/>
                    <a:p>
                      <a:pPr algn="l" fontAlgn="t">
                        <a:buNone/>
                      </a:pPr>
                      <a:r>
                        <a:rPr lang="de-DE" sz="1000" b="0" u="none" strike="noStrike">
                          <a:solidFill>
                            <a:srgbClr val="000000"/>
                          </a:solidFill>
                          <a:effectLst/>
                        </a:rPr>
                        <a:t>PWIE.D.23</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PSI modelling of DEMO main chamber erosion, deposition and fuel retention. PIC modelling of the sheath in the DEMO divertor (with TSVV7). </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3857240647"/>
                  </a:ext>
                </a:extLst>
              </a:tr>
              <a:tr h="327080">
                <a:tc>
                  <a:txBody>
                    <a:bodyPr/>
                    <a:lstStyle/>
                    <a:p>
                      <a:pPr algn="l" fontAlgn="t">
                        <a:buNone/>
                      </a:pPr>
                      <a:r>
                        <a:rPr lang="de-DE" sz="1000" b="0" u="none" strike="noStrike">
                          <a:solidFill>
                            <a:srgbClr val="000000"/>
                          </a:solidFill>
                          <a:effectLst/>
                        </a:rPr>
                        <a:t>PWIE.D.24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Neutral gas kinetics modular code upgraded and final verification/validation report (with TSVV5). </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dirty="0">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1457873709"/>
                  </a:ext>
                </a:extLst>
              </a:tr>
              <a:tr h="327080">
                <a:tc>
                  <a:txBody>
                    <a:bodyPr/>
                    <a:lstStyle/>
                    <a:p>
                      <a:pPr algn="l" fontAlgn="t">
                        <a:buNone/>
                      </a:pPr>
                      <a:r>
                        <a:rPr lang="de-DE" sz="1000" b="0" u="none" strike="noStrike">
                          <a:solidFill>
                            <a:srgbClr val="000000"/>
                          </a:solidFill>
                          <a:effectLst/>
                        </a:rPr>
                        <a:t>PWIE.D.25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Initial PSI modelling of W sources, screening, transport and core concentration in full W-devices (with TSVV6).</a:t>
                      </a:r>
                      <a:endParaRPr lang="en-US" sz="1000" b="0" i="0" u="none" strike="noStrike" dirty="0">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70AD47"/>
                          </a:solidFill>
                          <a:effectLst/>
                        </a:rPr>
                        <a:t>on track</a:t>
                      </a:r>
                      <a:endParaRPr lang="de-DE" sz="1000" b="1" i="0" u="none" strike="noStrike">
                        <a:solidFill>
                          <a:srgbClr val="70AD47"/>
                        </a:solidFill>
                        <a:effectLst/>
                        <a:latin typeface="Calibri" panose="020F0502020204030204" pitchFamily="34" charset="0"/>
                      </a:endParaRPr>
                    </a:p>
                  </a:txBody>
                  <a:tcPr marL="6814" marR="6814" marT="6814" marB="32708"/>
                </a:tc>
                <a:tc>
                  <a:txBody>
                    <a:bodyPr/>
                    <a:lstStyle/>
                    <a:p>
                      <a:pPr algn="l" fontAlgn="t">
                        <a:buNone/>
                      </a:pPr>
                      <a:endParaRPr lang="de-DE" sz="1000" b="0" i="0" u="none" strike="noStrike" dirty="0">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3876428418"/>
                  </a:ext>
                </a:extLst>
              </a:tr>
              <a:tr h="817699">
                <a:tc>
                  <a:txBody>
                    <a:bodyPr/>
                    <a:lstStyle/>
                    <a:p>
                      <a:pPr algn="l" fontAlgn="t">
                        <a:buNone/>
                      </a:pPr>
                      <a:r>
                        <a:rPr lang="de-DE" sz="1000" b="0" u="none" strike="noStrike">
                          <a:solidFill>
                            <a:srgbClr val="000000"/>
                          </a:solidFill>
                          <a:effectLst/>
                        </a:rPr>
                        <a:t>PWIE.D.18</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a:solidFill>
                            <a:srgbClr val="000000"/>
                          </a:solidFill>
                          <a:effectLst/>
                        </a:rPr>
                        <a:t>Simulation of JET and PEX Upgrades results in view of ITER divertor and DEMO alternative configurations and its implementation in DTT. Quantitative comparison of potential benefits alternative configurations with respect to conventional solutions in view of exhaust performances and core compatibility (input to overarching PEX.M1 milestone).</a:t>
                      </a:r>
                      <a:endParaRPr lang="en-US"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31/12/2024</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r" fontAlgn="t">
                        <a:buNone/>
                      </a:pPr>
                      <a:r>
                        <a:rPr lang="de-DE" sz="1000" b="0" u="none" strike="noStrike">
                          <a:solidFill>
                            <a:srgbClr val="000000"/>
                          </a:solidFill>
                          <a:effectLst/>
                        </a:rPr>
                        <a:t>30/11/2025</a:t>
                      </a:r>
                      <a:endParaRPr lang="de-DE" sz="1000" b="0" i="0" u="none" strike="noStrike">
                        <a:solidFill>
                          <a:srgbClr val="000000"/>
                        </a:solidFill>
                        <a:effectLst/>
                        <a:latin typeface="Calibri" panose="020F0502020204030204" pitchFamily="34" charset="0"/>
                      </a:endParaRPr>
                    </a:p>
                  </a:txBody>
                  <a:tcPr marL="6814" marR="6814" marT="6814" marB="32708"/>
                </a:tc>
                <a:tc>
                  <a:txBody>
                    <a:bodyPr/>
                    <a:lstStyle/>
                    <a:p>
                      <a:pPr algn="l" fontAlgn="t">
                        <a:buNone/>
                      </a:pPr>
                      <a:r>
                        <a:rPr lang="de-DE" sz="1000" b="1" u="none" strike="noStrike">
                          <a:solidFill>
                            <a:srgbClr val="ED7D31"/>
                          </a:solidFill>
                          <a:effectLst/>
                        </a:rPr>
                        <a:t>delayed</a:t>
                      </a:r>
                      <a:endParaRPr lang="de-DE" sz="1000" b="1" i="0" u="none" strike="noStrike">
                        <a:solidFill>
                          <a:srgbClr val="ED7D31"/>
                        </a:solidFill>
                        <a:effectLst/>
                        <a:latin typeface="Calibri" panose="020F0502020204030204" pitchFamily="34" charset="0"/>
                      </a:endParaRPr>
                    </a:p>
                  </a:txBody>
                  <a:tcPr marL="6814" marR="6814" marT="6814" marB="32708"/>
                </a:tc>
                <a:tc>
                  <a:txBody>
                    <a:bodyPr/>
                    <a:lstStyle/>
                    <a:p>
                      <a:pPr algn="l" fontAlgn="t">
                        <a:buNone/>
                      </a:pPr>
                      <a:r>
                        <a:rPr lang="en-US" sz="1000" b="0" u="none" strike="noStrike" dirty="0">
                          <a:solidFill>
                            <a:srgbClr val="000000"/>
                          </a:solidFill>
                          <a:effectLst/>
                        </a:rPr>
                        <a:t>Delayed availability of contributing documentation needed for the compilation of the Grant Deliverable</a:t>
                      </a:r>
                      <a:endParaRPr lang="en-US" sz="1000" b="0" i="0" u="none" strike="noStrike" dirty="0">
                        <a:solidFill>
                          <a:srgbClr val="000000"/>
                        </a:solidFill>
                        <a:effectLst/>
                        <a:latin typeface="Calibri" panose="020F0502020204030204" pitchFamily="34" charset="0"/>
                      </a:endParaRPr>
                    </a:p>
                  </a:txBody>
                  <a:tcPr marL="6814" marR="6814" marT="6814" marB="32708"/>
                </a:tc>
                <a:extLst>
                  <a:ext uri="{0D108BD9-81ED-4DB2-BD59-A6C34878D82A}">
                    <a16:rowId xmlns:a16="http://schemas.microsoft.com/office/drawing/2014/main" val="1614948325"/>
                  </a:ext>
                </a:extLst>
              </a:tr>
            </a:tbl>
          </a:graphicData>
        </a:graphic>
      </p:graphicFrame>
      <p:sp>
        <p:nvSpPr>
          <p:cNvPr id="8" name="Textfeld 7">
            <a:extLst>
              <a:ext uri="{FF2B5EF4-FFF2-40B4-BE49-F238E27FC236}">
                <a16:creationId xmlns:a16="http://schemas.microsoft.com/office/drawing/2014/main" id="{7700DB03-3CF2-60ED-2DD9-0D798133A81D}"/>
              </a:ext>
            </a:extLst>
          </p:cNvPr>
          <p:cNvSpPr txBox="1"/>
          <p:nvPr/>
        </p:nvSpPr>
        <p:spPr>
          <a:xfrm>
            <a:off x="8719385" y="1894108"/>
            <a:ext cx="3175100"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w/o DT </a:t>
            </a:r>
            <a:r>
              <a:rPr lang="de-DE" sz="1600" b="1" dirty="0" err="1">
                <a:solidFill>
                  <a:srgbClr val="FF0000"/>
                </a:solidFill>
              </a:rPr>
              <a:t>samples</a:t>
            </a:r>
            <a:r>
              <a:rPr lang="de-DE" sz="1600" b="1" dirty="0">
                <a:solidFill>
                  <a:srgbClr val="FF0000"/>
                </a:solidFill>
              </a:rPr>
              <a:t> </a:t>
            </a:r>
            <a:r>
              <a:rPr lang="de-DE" sz="1600" b="1" dirty="0" err="1">
                <a:solidFill>
                  <a:srgbClr val="FF0000"/>
                </a:solidFill>
              </a:rPr>
              <a:t>as</a:t>
            </a:r>
            <a:r>
              <a:rPr lang="de-DE" sz="1600" b="1" dirty="0">
                <a:solidFill>
                  <a:srgbClr val="FF0000"/>
                </a:solidFill>
              </a:rPr>
              <a:t> </a:t>
            </a:r>
            <a:r>
              <a:rPr lang="de-DE" sz="1600" b="1" dirty="0" err="1">
                <a:solidFill>
                  <a:srgbClr val="FF0000"/>
                </a:solidFill>
              </a:rPr>
              <a:t>back-up</a:t>
            </a:r>
            <a:endParaRPr lang="de-DE" sz="1600" b="1" dirty="0">
              <a:solidFill>
                <a:srgbClr val="FF0000"/>
              </a:solidFill>
            </a:endParaRPr>
          </a:p>
        </p:txBody>
      </p:sp>
      <p:sp>
        <p:nvSpPr>
          <p:cNvPr id="9" name="Textfeld 8">
            <a:extLst>
              <a:ext uri="{FF2B5EF4-FFF2-40B4-BE49-F238E27FC236}">
                <a16:creationId xmlns:a16="http://schemas.microsoft.com/office/drawing/2014/main" id="{20BC3B1A-AD51-625A-6DE9-A3354E85DDA6}"/>
              </a:ext>
            </a:extLst>
          </p:cNvPr>
          <p:cNvSpPr txBox="1"/>
          <p:nvPr/>
        </p:nvSpPr>
        <p:spPr>
          <a:xfrm>
            <a:off x="8719385" y="2494377"/>
            <a:ext cx="2902654"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(IAEA/PFMC)</a:t>
            </a:r>
          </a:p>
        </p:txBody>
      </p:sp>
      <p:sp>
        <p:nvSpPr>
          <p:cNvPr id="10" name="Textfeld 9">
            <a:extLst>
              <a:ext uri="{FF2B5EF4-FFF2-40B4-BE49-F238E27FC236}">
                <a16:creationId xmlns:a16="http://schemas.microsoft.com/office/drawing/2014/main" id="{BAF04990-4F5A-E26D-91CF-8C0FB2C903AF}"/>
              </a:ext>
            </a:extLst>
          </p:cNvPr>
          <p:cNvSpPr txBox="1"/>
          <p:nvPr/>
        </p:nvSpPr>
        <p:spPr>
          <a:xfrm>
            <a:off x="8719385" y="2901369"/>
            <a:ext cx="2994602"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ITER Be/W </a:t>
            </a:r>
            <a:r>
              <a:rPr lang="de-DE" sz="1600" b="1" dirty="0" err="1">
                <a:solidFill>
                  <a:srgbClr val="FF0000"/>
                </a:solidFill>
              </a:rPr>
              <a:t>completed</a:t>
            </a:r>
            <a:r>
              <a:rPr lang="de-DE" sz="1600" b="1" dirty="0">
                <a:solidFill>
                  <a:srgbClr val="FF0000"/>
                </a:solidFill>
              </a:rPr>
              <a:t> (NF </a:t>
            </a:r>
            <a:r>
              <a:rPr lang="de-DE" sz="1600" b="1" dirty="0" err="1">
                <a:solidFill>
                  <a:srgbClr val="FF0000"/>
                </a:solidFill>
              </a:rPr>
              <a:t>paper</a:t>
            </a:r>
            <a:r>
              <a:rPr lang="de-DE" sz="1600" b="1" dirty="0">
                <a:solidFill>
                  <a:srgbClr val="FF0000"/>
                </a:solidFill>
              </a:rPr>
              <a:t>)</a:t>
            </a:r>
          </a:p>
        </p:txBody>
      </p:sp>
      <p:sp>
        <p:nvSpPr>
          <p:cNvPr id="12" name="Textfeld 11">
            <a:extLst>
              <a:ext uri="{FF2B5EF4-FFF2-40B4-BE49-F238E27FC236}">
                <a16:creationId xmlns:a16="http://schemas.microsoft.com/office/drawing/2014/main" id="{E7EF6D7D-F181-48EB-C475-3E26E6F69162}"/>
              </a:ext>
            </a:extLst>
          </p:cNvPr>
          <p:cNvSpPr txBox="1"/>
          <p:nvPr/>
        </p:nvSpPr>
        <p:spPr>
          <a:xfrm>
            <a:off x="8751846" y="3783343"/>
            <a:ext cx="2730427"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(PFMC/NF)</a:t>
            </a:r>
          </a:p>
        </p:txBody>
      </p:sp>
      <p:sp>
        <p:nvSpPr>
          <p:cNvPr id="13" name="Textfeld 12">
            <a:extLst>
              <a:ext uri="{FF2B5EF4-FFF2-40B4-BE49-F238E27FC236}">
                <a16:creationId xmlns:a16="http://schemas.microsoft.com/office/drawing/2014/main" id="{AD1EC786-CC0B-2DB0-D94A-3C20B81E651D}"/>
              </a:ext>
            </a:extLst>
          </p:cNvPr>
          <p:cNvSpPr txBox="1"/>
          <p:nvPr/>
        </p:nvSpPr>
        <p:spPr>
          <a:xfrm>
            <a:off x="8745629" y="4159682"/>
            <a:ext cx="2639762"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(IAEA/NF)</a:t>
            </a:r>
          </a:p>
        </p:txBody>
      </p:sp>
      <p:sp>
        <p:nvSpPr>
          <p:cNvPr id="14" name="Textfeld 13">
            <a:extLst>
              <a:ext uri="{FF2B5EF4-FFF2-40B4-BE49-F238E27FC236}">
                <a16:creationId xmlns:a16="http://schemas.microsoft.com/office/drawing/2014/main" id="{D71AD66A-DC01-F9AF-1349-9500A278491B}"/>
              </a:ext>
            </a:extLst>
          </p:cNvPr>
          <p:cNvSpPr txBox="1"/>
          <p:nvPr/>
        </p:nvSpPr>
        <p:spPr>
          <a:xfrm>
            <a:off x="8786057" y="4890577"/>
            <a:ext cx="2639762"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Report in </a:t>
            </a:r>
            <a:r>
              <a:rPr lang="de-DE" sz="1600" b="1" dirty="0" err="1">
                <a:solidFill>
                  <a:srgbClr val="FF0000"/>
                </a:solidFill>
              </a:rPr>
              <a:t>progress</a:t>
            </a:r>
            <a:r>
              <a:rPr lang="de-DE" sz="1600" b="1" dirty="0">
                <a:solidFill>
                  <a:srgbClr val="FF0000"/>
                </a:solidFill>
              </a:rPr>
              <a:t> (IAEA/NF)</a:t>
            </a:r>
          </a:p>
        </p:txBody>
      </p:sp>
      <p:sp>
        <p:nvSpPr>
          <p:cNvPr id="15" name="Textfeld 14">
            <a:extLst>
              <a:ext uri="{FF2B5EF4-FFF2-40B4-BE49-F238E27FC236}">
                <a16:creationId xmlns:a16="http://schemas.microsoft.com/office/drawing/2014/main" id="{AC2AB2A9-F6DD-AEA7-5850-B6A1EA48E14D}"/>
              </a:ext>
            </a:extLst>
          </p:cNvPr>
          <p:cNvSpPr txBox="1"/>
          <p:nvPr/>
        </p:nvSpPr>
        <p:spPr>
          <a:xfrm>
            <a:off x="8789166" y="5444196"/>
            <a:ext cx="3009414" cy="584775"/>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Work </a:t>
            </a:r>
            <a:r>
              <a:rPr lang="de-DE" sz="1600" b="1" dirty="0" err="1">
                <a:solidFill>
                  <a:srgbClr val="FF0000"/>
                </a:solidFill>
              </a:rPr>
              <a:t>done</a:t>
            </a:r>
            <a:r>
              <a:rPr lang="de-DE" sz="1600" b="1" dirty="0">
                <a:solidFill>
                  <a:srgbClr val="FF0000"/>
                </a:solidFill>
              </a:rPr>
              <a:t> in 2022/2022 </a:t>
            </a:r>
            <a:r>
              <a:rPr lang="de-DE" sz="1600" b="1" dirty="0" err="1">
                <a:solidFill>
                  <a:srgbClr val="FF0000"/>
                </a:solidFill>
              </a:rPr>
              <a:t>for</a:t>
            </a:r>
            <a:r>
              <a:rPr lang="de-DE" sz="1600" b="1" dirty="0">
                <a:solidFill>
                  <a:srgbClr val="FF0000"/>
                </a:solidFill>
              </a:rPr>
              <a:t> DTT.</a:t>
            </a:r>
          </a:p>
          <a:p>
            <a:pPr algn="l"/>
            <a:r>
              <a:rPr lang="de-DE" sz="1600" b="1" dirty="0">
                <a:solidFill>
                  <a:srgbClr val="FF0000"/>
                </a:solidFill>
              </a:rPr>
              <a:t>New </a:t>
            </a:r>
            <a:r>
              <a:rPr lang="de-DE" sz="1600" b="1" dirty="0" err="1">
                <a:solidFill>
                  <a:srgbClr val="FF0000"/>
                </a:solidFill>
              </a:rPr>
              <a:t>data</a:t>
            </a:r>
            <a:r>
              <a:rPr lang="de-DE" sz="1600" b="1" dirty="0">
                <a:solidFill>
                  <a:srgbClr val="FF0000"/>
                </a:solidFill>
              </a:rPr>
              <a:t> </a:t>
            </a:r>
            <a:r>
              <a:rPr lang="de-DE" sz="1600" b="1" dirty="0" err="1">
                <a:solidFill>
                  <a:srgbClr val="FF0000"/>
                </a:solidFill>
              </a:rPr>
              <a:t>under</a:t>
            </a:r>
            <a:r>
              <a:rPr lang="de-DE" sz="1600" b="1" dirty="0">
                <a:solidFill>
                  <a:srgbClr val="FF0000"/>
                </a:solidFill>
              </a:rPr>
              <a:t> WPTE (IAEA)</a:t>
            </a:r>
          </a:p>
        </p:txBody>
      </p:sp>
      <p:sp>
        <p:nvSpPr>
          <p:cNvPr id="16" name="Textfeld 15">
            <a:extLst>
              <a:ext uri="{FF2B5EF4-FFF2-40B4-BE49-F238E27FC236}">
                <a16:creationId xmlns:a16="http://schemas.microsoft.com/office/drawing/2014/main" id="{CFF9BDE4-204A-078A-A766-B38079B84E8D}"/>
              </a:ext>
            </a:extLst>
          </p:cNvPr>
          <p:cNvSpPr txBox="1"/>
          <p:nvPr/>
        </p:nvSpPr>
        <p:spPr>
          <a:xfrm>
            <a:off x="8723855" y="4548454"/>
            <a:ext cx="2099357" cy="338554"/>
          </a:xfrm>
          <a:prstGeom prst="rect">
            <a:avLst/>
          </a:prstGeom>
          <a:solidFill>
            <a:schemeClr val="bg1">
              <a:lumMod val="95000"/>
            </a:schemeClr>
          </a:solidFill>
          <a:ln>
            <a:solidFill>
              <a:srgbClr val="FF0000"/>
            </a:solidFill>
          </a:ln>
        </p:spPr>
        <p:txBody>
          <a:bodyPr wrap="none" rtlCol="0">
            <a:spAutoFit/>
          </a:bodyPr>
          <a:lstStyle/>
          <a:p>
            <a:pPr algn="l"/>
            <a:r>
              <a:rPr lang="de-DE" sz="1600" b="1" dirty="0">
                <a:solidFill>
                  <a:srgbClr val="FF0000"/>
                </a:solidFill>
              </a:rPr>
              <a:t>Work </a:t>
            </a:r>
            <a:r>
              <a:rPr lang="de-DE" sz="1600" b="1" dirty="0" err="1">
                <a:solidFill>
                  <a:srgbClr val="FF0000"/>
                </a:solidFill>
              </a:rPr>
              <a:t>done</a:t>
            </a:r>
            <a:r>
              <a:rPr lang="de-DE" sz="1600" b="1" dirty="0">
                <a:solidFill>
                  <a:srgbClr val="FF0000"/>
                </a:solidFill>
              </a:rPr>
              <a:t> (IAEA/PET)</a:t>
            </a:r>
          </a:p>
        </p:txBody>
      </p:sp>
      <p:sp>
        <p:nvSpPr>
          <p:cNvPr id="19" name="Textfeld 18">
            <a:extLst>
              <a:ext uri="{FF2B5EF4-FFF2-40B4-BE49-F238E27FC236}">
                <a16:creationId xmlns:a16="http://schemas.microsoft.com/office/drawing/2014/main" id="{C409526B-BE6E-86FC-CA24-D2FAFABE2B27}"/>
              </a:ext>
            </a:extLst>
          </p:cNvPr>
          <p:cNvSpPr txBox="1"/>
          <p:nvPr/>
        </p:nvSpPr>
        <p:spPr>
          <a:xfrm>
            <a:off x="825624" y="6111246"/>
            <a:ext cx="10530357" cy="369332"/>
          </a:xfrm>
          <a:prstGeom prst="rect">
            <a:avLst/>
          </a:prstGeom>
          <a:solidFill>
            <a:schemeClr val="bg1">
              <a:lumMod val="95000"/>
            </a:schemeClr>
          </a:solidFill>
          <a:ln>
            <a:solidFill>
              <a:srgbClr val="FF0000"/>
            </a:solidFill>
          </a:ln>
        </p:spPr>
        <p:txBody>
          <a:bodyPr wrap="square">
            <a:spAutoFit/>
          </a:bodyPr>
          <a:lstStyle/>
          <a:p>
            <a:r>
              <a:rPr lang="en-GB" dirty="0">
                <a:solidFill>
                  <a:srgbClr val="FF0000"/>
                </a:solidFill>
              </a:rPr>
              <a:t>P</a:t>
            </a:r>
            <a:r>
              <a:rPr lang="en-GB" sz="1800" dirty="0">
                <a:solidFill>
                  <a:srgbClr val="FF0000"/>
                </a:solidFill>
              </a:rPr>
              <a:t>EX-related</a:t>
            </a:r>
            <a:r>
              <a:rPr lang="en-GB" sz="1800" noProof="0" dirty="0">
                <a:solidFill>
                  <a:srgbClr val="FF0000"/>
                </a:solidFill>
              </a:rPr>
              <a:t> PWIE GD 15 (2024) </a:t>
            </a:r>
            <a:r>
              <a:rPr lang="en-GB" sz="1800" dirty="0">
                <a:solidFill>
                  <a:srgbClr val="FF0000"/>
                </a:solidFill>
              </a:rPr>
              <a:t> and GD 21 (2025) </a:t>
            </a:r>
            <a:r>
              <a:rPr lang="en-GB" sz="1800" noProof="0" dirty="0">
                <a:solidFill>
                  <a:srgbClr val="FF0000"/>
                </a:solidFill>
              </a:rPr>
              <a:t>cancelled (</a:t>
            </a:r>
            <a:r>
              <a:rPr lang="en-GB" sz="1800" dirty="0">
                <a:solidFill>
                  <a:srgbClr val="FF0000"/>
                </a:solidFill>
              </a:rPr>
              <a:t>PEX-HML owned by FZJ</a:t>
            </a:r>
            <a:r>
              <a:rPr lang="en-GB" sz="1800" noProof="0" dirty="0">
                <a:solidFill>
                  <a:srgbClr val="FF0000"/>
                </a:solidFill>
              </a:rPr>
              <a:t>) =&gt; New GD in 2027</a:t>
            </a:r>
          </a:p>
        </p:txBody>
      </p:sp>
      <p:sp>
        <p:nvSpPr>
          <p:cNvPr id="21" name="Textfeld 20">
            <a:extLst>
              <a:ext uri="{FF2B5EF4-FFF2-40B4-BE49-F238E27FC236}">
                <a16:creationId xmlns:a16="http://schemas.microsoft.com/office/drawing/2014/main" id="{44F4E726-CD38-AAE9-3E77-9F9D507A978C}"/>
              </a:ext>
            </a:extLst>
          </p:cNvPr>
          <p:cNvSpPr txBox="1"/>
          <p:nvPr/>
        </p:nvSpPr>
        <p:spPr>
          <a:xfrm>
            <a:off x="810071" y="702605"/>
            <a:ext cx="10530357" cy="369332"/>
          </a:xfrm>
          <a:prstGeom prst="rect">
            <a:avLst/>
          </a:prstGeom>
          <a:solidFill>
            <a:schemeClr val="bg1">
              <a:lumMod val="95000"/>
            </a:schemeClr>
          </a:solidFill>
          <a:ln>
            <a:solidFill>
              <a:srgbClr val="FF0000"/>
            </a:solidFill>
          </a:ln>
        </p:spPr>
        <p:txBody>
          <a:bodyPr wrap="square">
            <a:spAutoFit/>
          </a:bodyPr>
          <a:lstStyle/>
          <a:p>
            <a:r>
              <a:rPr lang="en-GB" dirty="0">
                <a:solidFill>
                  <a:srgbClr val="FF0000"/>
                </a:solidFill>
              </a:rPr>
              <a:t>In general, vast majority of residual GD and MS completed or on track. </a:t>
            </a:r>
            <a:endParaRPr lang="en-GB" sz="1800" noProof="0" dirty="0">
              <a:solidFill>
                <a:srgbClr val="FF0000"/>
              </a:solidFill>
            </a:endParaRPr>
          </a:p>
        </p:txBody>
      </p:sp>
      <p:sp>
        <p:nvSpPr>
          <p:cNvPr id="3" name="Fußzeilenplatzhalter 4">
            <a:extLst>
              <a:ext uri="{FF2B5EF4-FFF2-40B4-BE49-F238E27FC236}">
                <a16:creationId xmlns:a16="http://schemas.microsoft.com/office/drawing/2014/main" id="{441FB3FD-87C8-FE75-F451-F4B97D6FEE4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09555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45E99-910A-20CC-BA34-E3730607A26F}"/>
              </a:ext>
            </a:extLst>
          </p:cNvPr>
          <p:cNvSpPr>
            <a:spLocks noGrp="1"/>
          </p:cNvSpPr>
          <p:nvPr>
            <p:ph type="title"/>
          </p:nvPr>
        </p:nvSpPr>
        <p:spPr/>
        <p:txBody>
          <a:bodyPr/>
          <a:lstStyle/>
          <a:p>
            <a:r>
              <a:rPr lang="de-DE" dirty="0"/>
              <a:t>Summary WPPWIE 2025</a:t>
            </a:r>
          </a:p>
        </p:txBody>
      </p:sp>
      <p:sp>
        <p:nvSpPr>
          <p:cNvPr id="3" name="Inhaltsplatzhalter 2">
            <a:extLst>
              <a:ext uri="{FF2B5EF4-FFF2-40B4-BE49-F238E27FC236}">
                <a16:creationId xmlns:a16="http://schemas.microsoft.com/office/drawing/2014/main" id="{0057CBF9-B193-A557-8D82-223855788A1E}"/>
              </a:ext>
            </a:extLst>
          </p:cNvPr>
          <p:cNvSpPr>
            <a:spLocks noGrp="1"/>
          </p:cNvSpPr>
          <p:nvPr>
            <p:ph idx="1"/>
          </p:nvPr>
        </p:nvSpPr>
        <p:spPr>
          <a:xfrm>
            <a:off x="179614" y="974039"/>
            <a:ext cx="11832772" cy="5454753"/>
          </a:xfrm>
          <a:solidFill>
            <a:schemeClr val="bg1">
              <a:lumMod val="95000"/>
            </a:schemeClr>
          </a:solidFill>
          <a:effectLst>
            <a:outerShdw blurRad="50800" dist="38100" dir="2700000" algn="tl" rotWithShape="0">
              <a:prstClr val="black">
                <a:alpha val="40000"/>
              </a:prstClr>
            </a:outerShdw>
          </a:effectLst>
        </p:spPr>
        <p:txBody>
          <a:bodyPr>
            <a:normAutofit lnSpcReduction="10000"/>
          </a:bodyPr>
          <a:lstStyle/>
          <a:p>
            <a:pPr>
              <a:buFont typeface="Wingdings" panose="05000000000000000000" pitchFamily="2" charset="2"/>
              <a:buChar char="§"/>
            </a:pPr>
            <a:r>
              <a:rPr lang="en-GB" sz="2000" noProof="0" dirty="0"/>
              <a:t>Activities of all Subprojects </a:t>
            </a:r>
            <a:r>
              <a:rPr lang="en-GB" sz="2000" dirty="0" err="1"/>
              <a:t>i</a:t>
            </a:r>
            <a:r>
              <a:rPr lang="en-GB" sz="2000" noProof="0" dirty="0"/>
              <a:t>n 2025 in general on track to be finished by end of the year with a </a:t>
            </a:r>
            <a:r>
              <a:rPr lang="en-GB" sz="2000" noProof="0" dirty="0" err="1"/>
              <a:t>fe</a:t>
            </a:r>
            <a:r>
              <a:rPr lang="en-GB" sz="2000" dirty="0"/>
              <a:t>w exceptions</a:t>
            </a:r>
          </a:p>
          <a:p>
            <a:pPr lvl="1">
              <a:buFont typeface="Wingdings" panose="05000000000000000000" pitchFamily="2" charset="2"/>
              <a:buChar char="§"/>
            </a:pPr>
            <a:r>
              <a:rPr lang="en-GB" sz="2000" noProof="0" dirty="0"/>
              <a:t>JET DT post-mortem analysis (major part of tiles) in 2026 and 2027 (plan exist / transfer)</a:t>
            </a:r>
          </a:p>
          <a:p>
            <a:pPr lvl="1">
              <a:buFont typeface="Wingdings" panose="05000000000000000000" pitchFamily="2" charset="2"/>
              <a:buChar char="§"/>
            </a:pPr>
            <a:r>
              <a:rPr lang="en-GB" sz="2000" dirty="0"/>
              <a:t>COMPASS-U PFC sample analysis  delayed (tests done, but analysis not yet completed)</a:t>
            </a:r>
          </a:p>
          <a:p>
            <a:pPr lvl="1">
              <a:buFont typeface="Wingdings" panose="05000000000000000000" pitchFamily="2" charset="2"/>
              <a:buChar char="§"/>
            </a:pPr>
            <a:r>
              <a:rPr lang="en-GB" sz="2000" dirty="0"/>
              <a:t>Minor single tasks under risk </a:t>
            </a:r>
          </a:p>
          <a:p>
            <a:pPr>
              <a:buFont typeface="Wingdings" panose="05000000000000000000" pitchFamily="2" charset="2"/>
              <a:buChar char="§"/>
            </a:pPr>
            <a:r>
              <a:rPr lang="en-GB" sz="2000" dirty="0"/>
              <a:t>Key results presented at conferences including PFMC, EPS, AAPPS-DPP, PET, IAEA and ICFRM</a:t>
            </a:r>
          </a:p>
          <a:p>
            <a:pPr>
              <a:buFont typeface="Wingdings" panose="05000000000000000000" pitchFamily="2" charset="2"/>
              <a:buChar char="§"/>
            </a:pPr>
            <a:r>
              <a:rPr lang="en-GB" sz="2000" dirty="0"/>
              <a:t>Strong emphasis on ITER-related tasks (close collaboration with IO):</a:t>
            </a:r>
          </a:p>
          <a:p>
            <a:pPr lvl="1">
              <a:buFont typeface="Wingdings" panose="05000000000000000000" pitchFamily="2" charset="2"/>
              <a:buChar char="§"/>
            </a:pPr>
            <a:r>
              <a:rPr lang="en-GB" sz="2000" dirty="0"/>
              <a:t>to support physics assumptions for new baseline and provide predictions</a:t>
            </a:r>
          </a:p>
          <a:p>
            <a:pPr lvl="1">
              <a:buFont typeface="Wingdings" panose="05000000000000000000" pitchFamily="2" charset="2"/>
              <a:buChar char="§"/>
            </a:pPr>
            <a:r>
              <a:rPr lang="en-GB" sz="2000" dirty="0"/>
              <a:t>to support technical solutions for new baseline and help in open design issues</a:t>
            </a:r>
          </a:p>
          <a:p>
            <a:pPr lvl="1">
              <a:buFont typeface="Wingdings" panose="05000000000000000000" pitchFamily="2" charset="2"/>
              <a:buChar char="§"/>
            </a:pPr>
            <a:r>
              <a:rPr lang="en-GB" sz="2000" dirty="0"/>
              <a:t>to compare tokamak experiments in support of ITER regarding material migration, retention, and predictions</a:t>
            </a:r>
          </a:p>
          <a:p>
            <a:pPr>
              <a:buFont typeface="Wingdings" panose="05000000000000000000" pitchFamily="2" charset="2"/>
              <a:buChar char="§"/>
            </a:pPr>
            <a:r>
              <a:rPr lang="en-GB" sz="2000" dirty="0"/>
              <a:t>Support of reactor-related physics questions and PFC qualification with plasma</a:t>
            </a:r>
          </a:p>
          <a:p>
            <a:pPr>
              <a:buFont typeface="Wingdings" panose="05000000000000000000" pitchFamily="2" charset="2"/>
              <a:buChar char="§"/>
            </a:pPr>
            <a:r>
              <a:rPr lang="en-GB" sz="2000" dirty="0"/>
              <a:t>AI-projects on far-SOL simulation and LIBS spectra simulation will be completed. Transfer in normal WP.</a:t>
            </a:r>
          </a:p>
          <a:p>
            <a:pPr>
              <a:buFont typeface="Wingdings" panose="05000000000000000000" pitchFamily="2" charset="2"/>
              <a:buChar char="§"/>
            </a:pPr>
            <a:r>
              <a:rPr lang="en-GB" sz="2000" dirty="0"/>
              <a:t>TSVVs were linked via Thrusts to WPPWIE: TSVV-5, TSVV-6, and TSVV-7</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Output of the this meeting (annual meeting) provides input to 2025 reporting (level 3)</a:t>
            </a:r>
          </a:p>
          <a:p>
            <a:pPr>
              <a:buFont typeface="Wingdings" panose="05000000000000000000" pitchFamily="2" charset="2"/>
              <a:buChar char="§"/>
            </a:pPr>
            <a:r>
              <a:rPr lang="en-GB" sz="2000" dirty="0"/>
              <a:t>Output of this meeting and studies of previous years provides input to remaining Grand Deliverables </a:t>
            </a:r>
          </a:p>
          <a:p>
            <a:pPr>
              <a:buFont typeface="Wingdings" panose="05000000000000000000" pitchFamily="2" charset="2"/>
              <a:buChar char="§"/>
            </a:pPr>
            <a:endParaRPr lang="en-GB" sz="1200" noProof="0" dirty="0"/>
          </a:p>
          <a:p>
            <a:pPr>
              <a:buFont typeface="Wingdings" panose="05000000000000000000" pitchFamily="2" charset="2"/>
              <a:buChar char="§"/>
            </a:pPr>
            <a:endParaRPr lang="en-GB" sz="1800" noProof="0" dirty="0"/>
          </a:p>
          <a:p>
            <a:pPr>
              <a:buFont typeface="Wingdings" panose="05000000000000000000" pitchFamily="2" charset="2"/>
              <a:buChar char="§"/>
            </a:pPr>
            <a:endParaRPr lang="en-GB" sz="1800" noProof="0" dirty="0"/>
          </a:p>
        </p:txBody>
      </p:sp>
      <p:sp>
        <p:nvSpPr>
          <p:cNvPr id="4" name="Foliennummernplatzhalter 3">
            <a:extLst>
              <a:ext uri="{FF2B5EF4-FFF2-40B4-BE49-F238E27FC236}">
                <a16:creationId xmlns:a16="http://schemas.microsoft.com/office/drawing/2014/main" id="{761DCC3B-148F-0EA9-A427-7A5FE196C69B}"/>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5" name="Fußzeilenplatzhalter 4">
            <a:extLst>
              <a:ext uri="{FF2B5EF4-FFF2-40B4-BE49-F238E27FC236}">
                <a16:creationId xmlns:a16="http://schemas.microsoft.com/office/drawing/2014/main" id="{02A3EB5B-8EE4-7E7A-8CD9-89ED03A432A4}"/>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261301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09F31-543B-440B-2B5A-2FBC25E9DDC9}"/>
              </a:ext>
            </a:extLst>
          </p:cNvPr>
          <p:cNvSpPr>
            <a:spLocks noGrp="1"/>
          </p:cNvSpPr>
          <p:nvPr>
            <p:ph type="title"/>
          </p:nvPr>
        </p:nvSpPr>
        <p:spPr>
          <a:xfrm>
            <a:off x="3418722" y="3200400"/>
            <a:ext cx="4792217" cy="457200"/>
          </a:xfrm>
        </p:spPr>
        <p:txBody>
          <a:bodyPr/>
          <a:lstStyle/>
          <a:p>
            <a:r>
              <a:rPr lang="de-DE" dirty="0"/>
              <a:t>WPPWIE in AWP 2026-2027</a:t>
            </a:r>
          </a:p>
        </p:txBody>
      </p:sp>
      <p:sp>
        <p:nvSpPr>
          <p:cNvPr id="4" name="Foliennummernplatzhalter 3">
            <a:extLst>
              <a:ext uri="{FF2B5EF4-FFF2-40B4-BE49-F238E27FC236}">
                <a16:creationId xmlns:a16="http://schemas.microsoft.com/office/drawing/2014/main" id="{FCE22AE9-6B6E-4487-6DC3-3ECBE6B84E22}"/>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3" name="Fußzeilenplatzhalter 4">
            <a:extLst>
              <a:ext uri="{FF2B5EF4-FFF2-40B4-BE49-F238E27FC236}">
                <a16:creationId xmlns:a16="http://schemas.microsoft.com/office/drawing/2014/main" id="{9B05EB52-F67C-E02A-7E9F-56F5A5C8A6E6}"/>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WPPWIE Annual Meeting 2025 | Jülich| November 2025</a:t>
            </a:r>
          </a:p>
        </p:txBody>
      </p:sp>
    </p:spTree>
    <p:extLst>
      <p:ext uri="{BB962C8B-B14F-4D97-AF65-F5344CB8AC3E}">
        <p14:creationId xmlns:p14="http://schemas.microsoft.com/office/powerpoint/2010/main" val="332964594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3383</Words>
  <Application>Microsoft Office PowerPoint</Application>
  <PresentationFormat>Breitbild</PresentationFormat>
  <Paragraphs>485</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Aptos</vt:lpstr>
      <vt:lpstr>Arial</vt:lpstr>
      <vt:lpstr>Calibri</vt:lpstr>
      <vt:lpstr>Wingdings</vt:lpstr>
      <vt:lpstr>EUROfusion.1line_5_3_2019</vt:lpstr>
      <vt:lpstr>2025 Update / AWP 2026-2027 and CfP WP Plasma-Wall Interactions and Exhaust</vt:lpstr>
      <vt:lpstr>PowerPoint-Präsentation</vt:lpstr>
      <vt:lpstr>Focus: PWIE topics of relevance for ITER‘s new baseline with W and B</vt:lpstr>
      <vt:lpstr>Simulation of W first wall erosion for ITER DT-1 plasmas</vt:lpstr>
      <vt:lpstr>Boron sticking coefficients and boron chemistry</vt:lpstr>
      <vt:lpstr>In-vessel ps-LIBS system in JET: H/D/T in Be layers </vt:lpstr>
      <vt:lpstr>PWIE: GD status overview 2024/2025</vt:lpstr>
      <vt:lpstr>Summary WPPWIE 2025</vt:lpstr>
      <vt:lpstr>WPPWIE in AWP 2026-2027</vt:lpstr>
      <vt:lpstr>Main objectives AWP 2026-2027</vt:lpstr>
      <vt:lpstr>Resources in WPPWIE in AWP 2026-2027</vt:lpstr>
      <vt:lpstr>Human Resources WPPWIE in AWP 2026-2027*</vt:lpstr>
      <vt:lpstr>Facilities WPPWIE in AWP 2026-2027*</vt:lpstr>
      <vt:lpstr>Preliminary resource allocation summary AWP2026/2027</vt:lpstr>
      <vt:lpstr>Preliminary resource allocation summary AWP 2026/2027*</vt:lpstr>
      <vt:lpstr>PowerPoint-Präsentation</vt:lpstr>
      <vt:lpstr>Structure 2026-2027</vt:lpstr>
      <vt:lpstr>PowerPoint-Präsentation</vt:lpstr>
      <vt:lpstr>Call for Participation AWP 2026-2027 executed, analysed, and selected*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121</cp:revision>
  <dcterms:created xsi:type="dcterms:W3CDTF">2023-11-15T09:40:03Z</dcterms:created>
  <dcterms:modified xsi:type="dcterms:W3CDTF">2025-11-17T11:02:05Z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