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27"/>
  </p:notesMasterIdLst>
  <p:handoutMasterIdLst>
    <p:handoutMasterId r:id="rId28"/>
  </p:handoutMasterIdLst>
  <p:sldIdLst>
    <p:sldId id="256" r:id="rId5"/>
    <p:sldId id="273" r:id="rId6"/>
    <p:sldId id="258" r:id="rId7"/>
    <p:sldId id="261" r:id="rId8"/>
    <p:sldId id="277" r:id="rId9"/>
    <p:sldId id="263" r:id="rId10"/>
    <p:sldId id="291" r:id="rId11"/>
    <p:sldId id="279" r:id="rId12"/>
    <p:sldId id="280" r:id="rId13"/>
    <p:sldId id="281" r:id="rId14"/>
    <p:sldId id="282" r:id="rId15"/>
    <p:sldId id="302" r:id="rId16"/>
    <p:sldId id="284" r:id="rId17"/>
    <p:sldId id="292" r:id="rId18"/>
    <p:sldId id="297" r:id="rId19"/>
    <p:sldId id="300" r:id="rId20"/>
    <p:sldId id="298" r:id="rId21"/>
    <p:sldId id="301" r:id="rId22"/>
    <p:sldId id="299" r:id="rId23"/>
    <p:sldId id="303" r:id="rId24"/>
    <p:sldId id="270" r:id="rId25"/>
    <p:sldId id="29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697F"/>
    <a:srgbClr val="F69240"/>
    <a:srgbClr val="004800"/>
    <a:srgbClr val="7FFD7F"/>
    <a:srgbClr val="FF9933"/>
    <a:srgbClr val="D800D8"/>
    <a:srgbClr val="00B0F0"/>
    <a:srgbClr val="00FF00"/>
    <a:srgbClr val="034DA2"/>
    <a:srgbClr val="FDBB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50" autoAdjust="0"/>
    <p:restoredTop sz="96723" autoAdjust="0"/>
  </p:normalViewPr>
  <p:slideViewPr>
    <p:cSldViewPr snapToGrid="0">
      <p:cViewPr varScale="1">
        <p:scale>
          <a:sx n="122" d="100"/>
          <a:sy n="122" d="100"/>
        </p:scale>
        <p:origin x="546" y="10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6" d="100"/>
          <a:sy n="96" d="100"/>
        </p:scale>
        <p:origin x="364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2C8C19D7-44C7-6ADB-C2D7-6D5FAB34B4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302BE42D-9805-9844-7249-67BC6A36EB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78BB0D-2875-41EB-A9CC-98869AA540E7}" type="datetimeFigureOut">
              <a:rPr lang="zh-CN" altLang="en-US" smtClean="0"/>
              <a:t>2025/11/18</a:t>
            </a:fld>
            <a:endParaRPr lang="zh-CN" altLang="en-US"/>
          </a:p>
        </p:txBody>
      </p:sp>
      <p:sp>
        <p:nvSpPr>
          <p:cNvPr id="4" name="页脚占位符 3">
            <a:extLst>
              <a:ext uri="{FF2B5EF4-FFF2-40B4-BE49-F238E27FC236}">
                <a16:creationId xmlns:a16="http://schemas.microsoft.com/office/drawing/2014/main" id="{5D1E2F9B-B18F-0EBF-0AF0-115027CE96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681F32F1-D54B-46CF-E6DE-867F33F594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C33F82-5B93-455F-BF56-DFDCA0BC6DB0}" type="slidenum">
              <a:rPr lang="zh-CN" altLang="en-US" smtClean="0"/>
              <a:t>‹#›</a:t>
            </a:fld>
            <a:endParaRPr lang="zh-CN" altLang="en-US"/>
          </a:p>
        </p:txBody>
      </p:sp>
    </p:spTree>
    <p:extLst>
      <p:ext uri="{BB962C8B-B14F-4D97-AF65-F5344CB8AC3E}">
        <p14:creationId xmlns:p14="http://schemas.microsoft.com/office/powerpoint/2010/main" val="3635235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C1856-03D1-4220-8A3C-5104D0E31B3E}" type="datetimeFigureOut">
              <a:rPr lang="en-GB" smtClean="0"/>
              <a:t>18/11/2025</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44125-452E-420F-9246-A162E4440535}" type="slidenum">
              <a:rPr lang="en-GB" smtClean="0"/>
              <a:t>‹#›</a:t>
            </a:fld>
            <a:endParaRPr lang="en-GB"/>
          </a:p>
        </p:txBody>
      </p:sp>
    </p:spTree>
    <p:extLst>
      <p:ext uri="{BB962C8B-B14F-4D97-AF65-F5344CB8AC3E}">
        <p14:creationId xmlns:p14="http://schemas.microsoft.com/office/powerpoint/2010/main" val="4276293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044125-452E-420F-9246-A162E4440535}" type="slidenum">
              <a:rPr lang="en-GB" smtClean="0"/>
              <a:t>1</a:t>
            </a:fld>
            <a:endParaRPr lang="en-GB"/>
          </a:p>
        </p:txBody>
      </p:sp>
    </p:spTree>
    <p:extLst>
      <p:ext uri="{BB962C8B-B14F-4D97-AF65-F5344CB8AC3E}">
        <p14:creationId xmlns:p14="http://schemas.microsoft.com/office/powerpoint/2010/main" val="3199561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3044125-452E-420F-9246-A162E4440535}" type="slidenum">
              <a:rPr lang="en-GB" smtClean="0"/>
              <a:t>2</a:t>
            </a:fld>
            <a:endParaRPr lang="en-GB"/>
          </a:p>
        </p:txBody>
      </p:sp>
    </p:spTree>
    <p:extLst>
      <p:ext uri="{BB962C8B-B14F-4D97-AF65-F5344CB8AC3E}">
        <p14:creationId xmlns:p14="http://schemas.microsoft.com/office/powerpoint/2010/main" val="35724175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Yi et al | DPG2025 </a:t>
            </a:r>
            <a:r>
              <a:rPr lang="en-US" altLang="zh-CN" dirty="0"/>
              <a:t>Göttingen</a:t>
            </a:r>
            <a:r>
              <a:rPr lang="en-GB" dirty="0">
                <a:solidFill>
                  <a:prstClr val="white"/>
                </a:solidFill>
              </a:rPr>
              <a:t> | 01.04.2025</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pic>
        <p:nvPicPr>
          <p:cNvPr id="10" name="Grafik 9">
            <a:extLst>
              <a:ext uri="{FF2B5EF4-FFF2-40B4-BE49-F238E27FC236}">
                <a16:creationId xmlns:a16="http://schemas.microsoft.com/office/drawing/2014/main" id="{D911B17E-C6DC-437A-BA64-9510A4A26CF2}"/>
              </a:ext>
            </a:extLst>
          </p:cNvPr>
          <p:cNvPicPr preferRelativeResize="0">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104474" y="92360"/>
            <a:ext cx="1977814" cy="576772"/>
          </a:xfrm>
          <a:prstGeom prst="rect">
            <a:avLst/>
          </a:prstGeom>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DPG2025 </a:t>
            </a:r>
            <a:r>
              <a:rPr lang="en-US" altLang="zh-CN" dirty="0"/>
              <a:t>Göttingen</a:t>
            </a:r>
            <a:r>
              <a:rPr lang="en-GB" altLang="zh-CN" dirty="0">
                <a:solidFill>
                  <a:prstClr val="white"/>
                </a:solidFill>
              </a:rPr>
              <a:t> | 01.04.2025</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Values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oleObject" Target="../embeddings/oleObject2.bin"/><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oleObject" Target="../embeddings/oleObject3.bin"/><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oleObject" Target="../embeddings/oleObject4.bin"/><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emf"/></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407368" y="2074188"/>
            <a:ext cx="11266768" cy="620251"/>
          </a:xfrm>
        </p:spPr>
        <p:txBody>
          <a:bodyPr>
            <a:normAutofit/>
          </a:bodyPr>
          <a:lstStyle/>
          <a:p>
            <a:r>
              <a:rPr lang="en-US" dirty="0"/>
              <a:t>Progress in analysis of the JET LIBS data</a:t>
            </a:r>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p:txBody>
          <a:bodyPr/>
          <a:lstStyle/>
          <a:p>
            <a:r>
              <a:rPr lang="en-US" dirty="0"/>
              <a:t>R</a:t>
            </a:r>
            <a:r>
              <a:rPr lang="en-US" altLang="zh-CN" dirty="0"/>
              <a:t>ongxing Yi</a:t>
            </a:r>
            <a:r>
              <a:rPr lang="en-US" dirty="0"/>
              <a:t> et al.</a:t>
            </a:r>
          </a:p>
        </p:txBody>
      </p:sp>
      <p:sp>
        <p:nvSpPr>
          <p:cNvPr id="4" name="Text Placeholder 3">
            <a:extLst>
              <a:ext uri="{FF2B5EF4-FFF2-40B4-BE49-F238E27FC236}">
                <a16:creationId xmlns:a16="http://schemas.microsoft.com/office/drawing/2014/main" id="{5CE95A6E-2526-20D0-7292-7712306271DC}"/>
              </a:ext>
            </a:extLst>
          </p:cNvPr>
          <p:cNvSpPr>
            <a:spLocks noGrp="1"/>
          </p:cNvSpPr>
          <p:nvPr>
            <p:ph type="body" sz="quarter" idx="11"/>
          </p:nvPr>
        </p:nvSpPr>
        <p:spPr>
          <a:xfrm>
            <a:off x="407366" y="4159260"/>
            <a:ext cx="7288833" cy="1078566"/>
          </a:xfrm>
        </p:spPr>
        <p:txBody>
          <a:bodyPr>
            <a:normAutofit fontScale="85000" lnSpcReduction="10000"/>
          </a:bodyPr>
          <a:lstStyle/>
          <a:p>
            <a:r>
              <a:rPr lang="en-US" dirty="0" err="1"/>
              <a:t>Forschungszentrum</a:t>
            </a:r>
            <a:r>
              <a:rPr lang="en-US" dirty="0"/>
              <a:t> Jülich GmbH, Institute of Fusion Energy</a:t>
            </a:r>
            <a:br>
              <a:rPr lang="en-US" dirty="0"/>
            </a:br>
            <a:r>
              <a:rPr lang="en-US" dirty="0"/>
              <a:t>and Nuclear Waste Management – Plasma Physics,</a:t>
            </a:r>
            <a:br>
              <a:rPr lang="en-US" dirty="0"/>
            </a:br>
            <a:r>
              <a:rPr lang="en-US" dirty="0"/>
              <a:t>Partner of the Trilateral </a:t>
            </a:r>
            <a:r>
              <a:rPr lang="en-US" dirty="0" err="1"/>
              <a:t>Euregio</a:t>
            </a:r>
            <a:r>
              <a:rPr lang="en-US" dirty="0"/>
              <a:t> Cluster (TEC), 52425 Jülich, Germany</a:t>
            </a:r>
          </a:p>
        </p:txBody>
      </p:sp>
      <p:sp>
        <p:nvSpPr>
          <p:cNvPr id="5" name="Text Placeholder 4">
            <a:extLst>
              <a:ext uri="{FF2B5EF4-FFF2-40B4-BE49-F238E27FC236}">
                <a16:creationId xmlns:a16="http://schemas.microsoft.com/office/drawing/2014/main" id="{77D306BE-80AF-BAD6-579C-9B0413B066C6}"/>
              </a:ext>
            </a:extLst>
          </p:cNvPr>
          <p:cNvSpPr>
            <a:spLocks noGrp="1"/>
          </p:cNvSpPr>
          <p:nvPr>
            <p:ph type="body" sz="quarter" idx="12"/>
          </p:nvPr>
        </p:nvSpPr>
        <p:spPr/>
        <p:txBody>
          <a:bodyPr/>
          <a:lstStyle/>
          <a:p>
            <a:r>
              <a:rPr lang="en-US" dirty="0"/>
              <a:t>PWIE, J</a:t>
            </a:r>
            <a:r>
              <a:rPr lang="en-US" altLang="zh-CN" dirty="0"/>
              <a:t>uelich</a:t>
            </a:r>
            <a:endParaRPr lang="en-US" dirty="0"/>
          </a:p>
        </p:txBody>
      </p:sp>
      <p:pic>
        <p:nvPicPr>
          <p:cNvPr id="8" name="Picture 2" descr="\\de-ews-fs01\efdawork\PI team\PICTURES AND GRAPHICS\LOGOS\JET-LOGO (by Dolp)\OtherJPG\JE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5861" y="5886336"/>
            <a:ext cx="1780354" cy="706236"/>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D911B17E-C6DC-437A-BA64-9510A4A26CF2}"/>
              </a:ext>
            </a:extLst>
          </p:cNvPr>
          <p:cNvPicPr preferRelativeResize="0">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3373" y="5174958"/>
            <a:ext cx="2103917" cy="613546"/>
          </a:xfrm>
          <a:prstGeom prst="rect">
            <a:avLst/>
          </a:prstGeom>
        </p:spPr>
      </p:pic>
      <p:pic>
        <p:nvPicPr>
          <p:cNvPr id="12" name="Grafik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27781" y="5141620"/>
            <a:ext cx="674861" cy="674861"/>
          </a:xfrm>
          <a:prstGeom prst="rect">
            <a:avLst/>
          </a:prstGeom>
        </p:spPr>
      </p:pic>
      <p:sp>
        <p:nvSpPr>
          <p:cNvPr id="6" name="AutoShape 4">
            <a:extLst>
              <a:ext uri="{FF2B5EF4-FFF2-40B4-BE49-F238E27FC236}">
                <a16:creationId xmlns:a16="http://schemas.microsoft.com/office/drawing/2014/main" id="{9D9F2D3A-57E1-514E-ECAB-6A74E2FA466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26" name="Picture 2">
            <a:extLst>
              <a:ext uri="{FF2B5EF4-FFF2-40B4-BE49-F238E27FC236}">
                <a16:creationId xmlns:a16="http://schemas.microsoft.com/office/drawing/2014/main" id="{90DC91B1-4EE5-82A9-F065-7EE1C7AF84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7567" y="3693074"/>
            <a:ext cx="3391060" cy="25432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0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E84CC-1192-69B4-361B-BFE0574FC53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8FEE15-BAEF-7456-EB8D-29009C82AD6D}"/>
              </a:ext>
            </a:extLst>
          </p:cNvPr>
          <p:cNvSpPr>
            <a:spLocks noGrp="1"/>
          </p:cNvSpPr>
          <p:nvPr>
            <p:ph type="title"/>
          </p:nvPr>
        </p:nvSpPr>
        <p:spPr/>
        <p:txBody>
          <a:bodyPr/>
          <a:lstStyle/>
          <a:p>
            <a:r>
              <a:rPr lang="en-GB" altLang="zh-CN" dirty="0"/>
              <a:t>First</a:t>
            </a:r>
            <a:r>
              <a:rPr lang="en-GB" dirty="0"/>
              <a:t> results of JET-LIBS </a:t>
            </a:r>
          </a:p>
        </p:txBody>
      </p:sp>
      <p:sp>
        <p:nvSpPr>
          <p:cNvPr id="35" name="Footer Placeholder 7">
            <a:extLst>
              <a:ext uri="{FF2B5EF4-FFF2-40B4-BE49-F238E27FC236}">
                <a16:creationId xmlns:a16="http://schemas.microsoft.com/office/drawing/2014/main" id="{7EC6359E-9772-122A-B169-EDFBA15EE04F}"/>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36" name="Slide Number Placeholder 8">
            <a:extLst>
              <a:ext uri="{FF2B5EF4-FFF2-40B4-BE49-F238E27FC236}">
                <a16:creationId xmlns:a16="http://schemas.microsoft.com/office/drawing/2014/main" id="{BDF8CEF5-9EFA-6C58-CD22-E19F73DAA8F8}"/>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10</a:t>
            </a:fld>
            <a:endParaRPr lang="en-GB" dirty="0">
              <a:solidFill>
                <a:prstClr val="white"/>
              </a:solidFill>
            </a:endParaRPr>
          </a:p>
        </p:txBody>
      </p:sp>
      <p:sp>
        <p:nvSpPr>
          <p:cNvPr id="7" name="文本框 6">
            <a:extLst>
              <a:ext uri="{FF2B5EF4-FFF2-40B4-BE49-F238E27FC236}">
                <a16:creationId xmlns:a16="http://schemas.microsoft.com/office/drawing/2014/main" id="{60C1B14A-6AE6-5CAE-74AF-CB292106542D}"/>
              </a:ext>
            </a:extLst>
          </p:cNvPr>
          <p:cNvSpPr txBox="1"/>
          <p:nvPr/>
        </p:nvSpPr>
        <p:spPr>
          <a:xfrm>
            <a:off x="3667962" y="552619"/>
            <a:ext cx="6189776" cy="443198"/>
          </a:xfrm>
          <a:prstGeom prst="rect">
            <a:avLst/>
          </a:prstGeom>
          <a:noFill/>
        </p:spPr>
        <p:txBody>
          <a:bodyPr wrap="square" rtlCol="0">
            <a:spAutoFit/>
          </a:bodyPr>
          <a:lstStyle/>
          <a:p>
            <a:pPr algn="l">
              <a:lnSpc>
                <a:spcPct val="95000"/>
              </a:lnSpc>
            </a:pPr>
            <a:r>
              <a:rPr lang="en-US" altLang="zh-CN" sz="2400" dirty="0"/>
              <a:t>4 typical spectra</a:t>
            </a:r>
            <a:endParaRPr lang="zh-CN" altLang="en-US" sz="2400" dirty="0" err="1"/>
          </a:p>
        </p:txBody>
      </p:sp>
      <p:sp>
        <p:nvSpPr>
          <p:cNvPr id="27" name="文本框 26">
            <a:extLst>
              <a:ext uri="{FF2B5EF4-FFF2-40B4-BE49-F238E27FC236}">
                <a16:creationId xmlns:a16="http://schemas.microsoft.com/office/drawing/2014/main" id="{CECD489C-66DC-2A66-4C4F-A148D1C59FF4}"/>
              </a:ext>
            </a:extLst>
          </p:cNvPr>
          <p:cNvSpPr txBox="1"/>
          <p:nvPr/>
        </p:nvSpPr>
        <p:spPr>
          <a:xfrm>
            <a:off x="9635572" y="1567257"/>
            <a:ext cx="2505322" cy="3600986"/>
          </a:xfrm>
          <a:prstGeom prst="rect">
            <a:avLst/>
          </a:prstGeom>
          <a:noFill/>
        </p:spPr>
        <p:txBody>
          <a:bodyPr wrap="square" rtlCol="0">
            <a:spAutoFit/>
          </a:bodyPr>
          <a:lstStyle/>
          <a:p>
            <a:pPr algn="l">
              <a:lnSpc>
                <a:spcPct val="95000"/>
              </a:lnSpc>
            </a:pPr>
            <a:r>
              <a:rPr lang="en-US" altLang="zh-CN" sz="2400" dirty="0"/>
              <a:t>Spectra with W and without W can both be fitted well.</a:t>
            </a:r>
          </a:p>
          <a:p>
            <a:pPr algn="l">
              <a:lnSpc>
                <a:spcPct val="95000"/>
              </a:lnSpc>
            </a:pPr>
            <a:endParaRPr lang="en-US" altLang="zh-CN" sz="2400" dirty="0"/>
          </a:p>
          <a:p>
            <a:pPr algn="l">
              <a:lnSpc>
                <a:spcPct val="95000"/>
              </a:lnSpc>
            </a:pPr>
            <a:r>
              <a:rPr lang="en-US" altLang="zh-CN" sz="2400" dirty="0"/>
              <a:t>Only when Ti peak appears, some unknow part make the spectral wings unfitted</a:t>
            </a:r>
          </a:p>
        </p:txBody>
      </p:sp>
      <p:cxnSp>
        <p:nvCxnSpPr>
          <p:cNvPr id="28" name="直接箭头连接符 27">
            <a:extLst>
              <a:ext uri="{FF2B5EF4-FFF2-40B4-BE49-F238E27FC236}">
                <a16:creationId xmlns:a16="http://schemas.microsoft.com/office/drawing/2014/main" id="{9B2E4EEB-F726-1EB0-22AD-D2DCD0E6C102}"/>
              </a:ext>
            </a:extLst>
          </p:cNvPr>
          <p:cNvCxnSpPr>
            <a:cxnSpLocks/>
          </p:cNvCxnSpPr>
          <p:nvPr/>
        </p:nvCxnSpPr>
        <p:spPr>
          <a:xfrm flipH="1" flipV="1">
            <a:off x="7296403" y="3080568"/>
            <a:ext cx="2386737" cy="824652"/>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13ED512E-8486-04D4-8BE1-7F5205CC5C4F}"/>
              </a:ext>
            </a:extLst>
          </p:cNvPr>
          <p:cNvSpPr txBox="1"/>
          <p:nvPr/>
        </p:nvSpPr>
        <p:spPr>
          <a:xfrm>
            <a:off x="1030179" y="475893"/>
            <a:ext cx="3265621" cy="461665"/>
          </a:xfrm>
          <a:prstGeom prst="rect">
            <a:avLst/>
          </a:prstGeom>
          <a:noFill/>
        </p:spPr>
        <p:txBody>
          <a:bodyPr wrap="square">
            <a:spAutoFit/>
          </a:bodyPr>
          <a:lstStyle/>
          <a:p>
            <a:r>
              <a:rPr lang="en-GB" altLang="zh-CN" sz="2400" b="1" dirty="0">
                <a:latin typeface="Arial" panose="020B0604020202020204"/>
              </a:rPr>
              <a:t>Spectral fitting</a:t>
            </a:r>
            <a:endParaRPr lang="zh-CN" altLang="en-US" sz="2400" b="1" dirty="0"/>
          </a:p>
        </p:txBody>
      </p:sp>
      <p:pic>
        <p:nvPicPr>
          <p:cNvPr id="10" name="Grafik 5" descr="Ein Bild, das Text, Diagramm, Screenshot, Zahl enthält.&#10;&#10;KI-generierte Inhalte können fehlerhaft sein.">
            <a:extLst>
              <a:ext uri="{FF2B5EF4-FFF2-40B4-BE49-F238E27FC236}">
                <a16:creationId xmlns:a16="http://schemas.microsoft.com/office/drawing/2014/main" id="{F91A7C35-4368-A679-6C42-1B9455E99AC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018" y="1040015"/>
            <a:ext cx="9104959" cy="5457496"/>
          </a:xfrm>
          <a:prstGeom prst="rect">
            <a:avLst/>
          </a:prstGeom>
          <a:noFill/>
          <a:ln>
            <a:noFill/>
          </a:ln>
        </p:spPr>
      </p:pic>
    </p:spTree>
    <p:extLst>
      <p:ext uri="{BB962C8B-B14F-4D97-AF65-F5344CB8AC3E}">
        <p14:creationId xmlns:p14="http://schemas.microsoft.com/office/powerpoint/2010/main" val="2496887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761BB-2E05-5678-3079-6059E297C2B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1D26BD8-6695-D4CE-B79B-4C78575275AF}"/>
              </a:ext>
            </a:extLst>
          </p:cNvPr>
          <p:cNvSpPr>
            <a:spLocks noGrp="1"/>
          </p:cNvSpPr>
          <p:nvPr>
            <p:ph type="title"/>
          </p:nvPr>
        </p:nvSpPr>
        <p:spPr/>
        <p:txBody>
          <a:bodyPr/>
          <a:lstStyle/>
          <a:p>
            <a:r>
              <a:rPr lang="en-GB" altLang="zh-CN" dirty="0"/>
              <a:t>First</a:t>
            </a:r>
            <a:r>
              <a:rPr lang="en-GB" dirty="0"/>
              <a:t> results of JET-LIBS </a:t>
            </a:r>
          </a:p>
        </p:txBody>
      </p:sp>
      <p:sp>
        <p:nvSpPr>
          <p:cNvPr id="35" name="Footer Placeholder 7">
            <a:extLst>
              <a:ext uri="{FF2B5EF4-FFF2-40B4-BE49-F238E27FC236}">
                <a16:creationId xmlns:a16="http://schemas.microsoft.com/office/drawing/2014/main" id="{CF430688-1B61-12C7-3B98-153C03922515}"/>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36" name="Slide Number Placeholder 8">
            <a:extLst>
              <a:ext uri="{FF2B5EF4-FFF2-40B4-BE49-F238E27FC236}">
                <a16:creationId xmlns:a16="http://schemas.microsoft.com/office/drawing/2014/main" id="{0402F045-BC97-3E5A-D30A-B5C423534A14}"/>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11</a:t>
            </a:fld>
            <a:endParaRPr lang="en-GB" dirty="0">
              <a:solidFill>
                <a:prstClr val="white"/>
              </a:solidFill>
            </a:endParaRPr>
          </a:p>
        </p:txBody>
      </p:sp>
      <p:sp>
        <p:nvSpPr>
          <p:cNvPr id="29" name="文本框 28">
            <a:extLst>
              <a:ext uri="{FF2B5EF4-FFF2-40B4-BE49-F238E27FC236}">
                <a16:creationId xmlns:a16="http://schemas.microsoft.com/office/drawing/2014/main" id="{C4BC81A8-B360-CD9A-0C71-06BA8A139985}"/>
              </a:ext>
            </a:extLst>
          </p:cNvPr>
          <p:cNvSpPr txBox="1"/>
          <p:nvPr/>
        </p:nvSpPr>
        <p:spPr>
          <a:xfrm>
            <a:off x="1002747" y="522844"/>
            <a:ext cx="9501763" cy="443198"/>
          </a:xfrm>
          <a:prstGeom prst="rect">
            <a:avLst/>
          </a:prstGeom>
          <a:noFill/>
        </p:spPr>
        <p:txBody>
          <a:bodyPr wrap="square">
            <a:spAutoFit/>
          </a:bodyPr>
          <a:lstStyle/>
          <a:p>
            <a:pPr algn="l">
              <a:lnSpc>
                <a:spcPct val="95000"/>
              </a:lnSpc>
            </a:pPr>
            <a:r>
              <a:rPr lang="en-US" altLang="zh-CN" sz="2400" b="1" dirty="0"/>
              <a:t>Fuel retention in module 2 divertor(poloidal from HFGC-Tile8)</a:t>
            </a:r>
            <a:endParaRPr lang="zh-CN" altLang="en-US" sz="2400" b="1" dirty="0" err="1"/>
          </a:p>
        </p:txBody>
      </p:sp>
      <p:pic>
        <p:nvPicPr>
          <p:cNvPr id="5" name="Grafik 4" descr="Ein Bild, das Text, Diagramm, Screenshot, Grafikdesign enthält.&#10;&#10;KI-generierte Inhalte können fehlerhaft sein.">
            <a:extLst>
              <a:ext uri="{FF2B5EF4-FFF2-40B4-BE49-F238E27FC236}">
                <a16:creationId xmlns:a16="http://schemas.microsoft.com/office/drawing/2014/main" id="{E8D4D49B-40F4-127B-00CF-753A416B55A6}"/>
              </a:ext>
            </a:extLst>
          </p:cNvPr>
          <p:cNvPicPr>
            <a:picLocks noChangeAspect="1"/>
          </p:cNvPicPr>
          <p:nvPr/>
        </p:nvPicPr>
        <p:blipFill>
          <a:blip r:embed="rId2" cstate="print">
            <a:extLst>
              <a:ext uri="{28A0092B-C50C-407E-A947-70E740481C1C}">
                <a14:useLocalDpi xmlns:a14="http://schemas.microsoft.com/office/drawing/2010/main" val="0"/>
              </a:ext>
            </a:extLst>
          </a:blip>
          <a:srcRect l="-1" r="-2135" b="66302"/>
          <a:stretch>
            <a:fillRect/>
          </a:stretch>
        </p:blipFill>
        <p:spPr bwMode="auto">
          <a:xfrm>
            <a:off x="195002" y="3820549"/>
            <a:ext cx="5719551" cy="2629590"/>
          </a:xfrm>
          <a:prstGeom prst="rect">
            <a:avLst/>
          </a:prstGeom>
          <a:noFill/>
          <a:ln>
            <a:noFill/>
          </a:ln>
        </p:spPr>
      </p:pic>
      <p:pic>
        <p:nvPicPr>
          <p:cNvPr id="6" name="Grafik 4" descr="Ein Bild, das Text, Diagramm, Screenshot, Grafikdesign enthält.&#10;&#10;KI-generierte Inhalte können fehlerhaft sein.">
            <a:extLst>
              <a:ext uri="{FF2B5EF4-FFF2-40B4-BE49-F238E27FC236}">
                <a16:creationId xmlns:a16="http://schemas.microsoft.com/office/drawing/2014/main" id="{9A333759-EBC4-0BC9-5D64-B4EB9E58BDA8}"/>
              </a:ext>
            </a:extLst>
          </p:cNvPr>
          <p:cNvPicPr>
            <a:picLocks noChangeAspect="1"/>
          </p:cNvPicPr>
          <p:nvPr/>
        </p:nvPicPr>
        <p:blipFill>
          <a:blip r:embed="rId2" cstate="print">
            <a:extLst>
              <a:ext uri="{28A0092B-C50C-407E-A947-70E740481C1C}">
                <a14:useLocalDpi xmlns:a14="http://schemas.microsoft.com/office/drawing/2010/main" val="0"/>
              </a:ext>
            </a:extLst>
          </a:blip>
          <a:srcRect l="6577" t="66669" r="2152"/>
          <a:stretch>
            <a:fillRect/>
          </a:stretch>
        </p:blipFill>
        <p:spPr bwMode="auto">
          <a:xfrm>
            <a:off x="543511" y="980044"/>
            <a:ext cx="5306873" cy="2700607"/>
          </a:xfrm>
          <a:prstGeom prst="rect">
            <a:avLst/>
          </a:prstGeom>
          <a:noFill/>
          <a:ln>
            <a:noFill/>
          </a:ln>
        </p:spPr>
      </p:pic>
      <p:pic>
        <p:nvPicPr>
          <p:cNvPr id="38" name="Picture 37" descr="A screenshot of a computer screen&#10;&#10;AI-generated content may be incorrect.">
            <a:extLst>
              <a:ext uri="{FF2B5EF4-FFF2-40B4-BE49-F238E27FC236}">
                <a16:creationId xmlns:a16="http://schemas.microsoft.com/office/drawing/2014/main" id="{85C132A9-E59E-27C4-BA3B-BCF1AFEEC454}"/>
              </a:ext>
            </a:extLst>
          </p:cNvPr>
          <p:cNvPicPr>
            <a:picLocks noChangeAspect="1"/>
          </p:cNvPicPr>
          <p:nvPr/>
        </p:nvPicPr>
        <p:blipFill>
          <a:blip r:embed="rId3">
            <a:extLst>
              <a:ext uri="{28A0092B-C50C-407E-A947-70E740481C1C}">
                <a14:useLocalDpi xmlns:a14="http://schemas.microsoft.com/office/drawing/2010/main" val="0"/>
              </a:ext>
            </a:extLst>
          </a:blip>
          <a:srcRect t="25631" r="-1133" b="25696"/>
          <a:stretch>
            <a:fillRect/>
          </a:stretch>
        </p:blipFill>
        <p:spPr>
          <a:xfrm>
            <a:off x="5850384" y="1066717"/>
            <a:ext cx="6013142" cy="5333499"/>
          </a:xfrm>
          <a:prstGeom prst="rect">
            <a:avLst/>
          </a:prstGeom>
        </p:spPr>
      </p:pic>
      <p:sp>
        <p:nvSpPr>
          <p:cNvPr id="39" name="Multiplication Sign 38">
            <a:extLst>
              <a:ext uri="{FF2B5EF4-FFF2-40B4-BE49-F238E27FC236}">
                <a16:creationId xmlns:a16="http://schemas.microsoft.com/office/drawing/2014/main" id="{964A49ED-9B93-11D8-7C38-6A60BEDB4376}"/>
              </a:ext>
            </a:extLst>
          </p:cNvPr>
          <p:cNvSpPr/>
          <p:nvPr/>
        </p:nvSpPr>
        <p:spPr>
          <a:xfrm>
            <a:off x="8477249" y="192515"/>
            <a:ext cx="168823" cy="4210050"/>
          </a:xfrm>
          <a:prstGeom prst="mathMultiply">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41" name="Multiplication Sign 40">
            <a:extLst>
              <a:ext uri="{FF2B5EF4-FFF2-40B4-BE49-F238E27FC236}">
                <a16:creationId xmlns:a16="http://schemas.microsoft.com/office/drawing/2014/main" id="{7CCA4C2E-6571-F69B-D156-E8140D073679}"/>
              </a:ext>
            </a:extLst>
          </p:cNvPr>
          <p:cNvSpPr/>
          <p:nvPr/>
        </p:nvSpPr>
        <p:spPr>
          <a:xfrm>
            <a:off x="7438868" y="192515"/>
            <a:ext cx="168823" cy="4210050"/>
          </a:xfrm>
          <a:prstGeom prst="mathMultiply">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42" name="Multiplication Sign 41">
            <a:extLst>
              <a:ext uri="{FF2B5EF4-FFF2-40B4-BE49-F238E27FC236}">
                <a16:creationId xmlns:a16="http://schemas.microsoft.com/office/drawing/2014/main" id="{B0C2D53C-2A4B-DECC-22BF-8A1A38332EC8}"/>
              </a:ext>
            </a:extLst>
          </p:cNvPr>
          <p:cNvSpPr/>
          <p:nvPr/>
        </p:nvSpPr>
        <p:spPr>
          <a:xfrm>
            <a:off x="10057400" y="182990"/>
            <a:ext cx="168823" cy="4210050"/>
          </a:xfrm>
          <a:prstGeom prst="mathMultiply">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43" name="文本框 14">
            <a:extLst>
              <a:ext uri="{FF2B5EF4-FFF2-40B4-BE49-F238E27FC236}">
                <a16:creationId xmlns:a16="http://schemas.microsoft.com/office/drawing/2014/main" id="{2F567E3E-C4DF-6522-F129-707DBAA6BB09}"/>
              </a:ext>
            </a:extLst>
          </p:cNvPr>
          <p:cNvSpPr txBox="1"/>
          <p:nvPr/>
        </p:nvSpPr>
        <p:spPr>
          <a:xfrm>
            <a:off x="7947884" y="735209"/>
            <a:ext cx="1994270" cy="461665"/>
          </a:xfrm>
          <a:prstGeom prst="rect">
            <a:avLst/>
          </a:prstGeom>
          <a:noFill/>
        </p:spPr>
        <p:txBody>
          <a:bodyPr wrap="square" rtlCol="0">
            <a:spAutoFit/>
          </a:bodyPr>
          <a:lstStyle/>
          <a:p>
            <a:pPr algn="l"/>
            <a:r>
              <a:rPr lang="en-US" altLang="zh-CN" sz="2400" dirty="0"/>
              <a:t>Too weak D</a:t>
            </a:r>
          </a:p>
        </p:txBody>
      </p:sp>
    </p:spTree>
    <p:extLst>
      <p:ext uri="{BB962C8B-B14F-4D97-AF65-F5344CB8AC3E}">
        <p14:creationId xmlns:p14="http://schemas.microsoft.com/office/powerpoint/2010/main" val="2068538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939F-D048-0F2C-54F0-0447D49B033C}"/>
              </a:ext>
            </a:extLst>
          </p:cNvPr>
          <p:cNvSpPr>
            <a:spLocks noGrp="1"/>
          </p:cNvSpPr>
          <p:nvPr>
            <p:ph type="title"/>
          </p:nvPr>
        </p:nvSpPr>
        <p:spPr/>
        <p:txBody>
          <a:bodyPr/>
          <a:lstStyle/>
          <a:p>
            <a:r>
              <a:rPr lang="en-GB" altLang="zh-CN" dirty="0"/>
              <a:t>First</a:t>
            </a:r>
            <a:r>
              <a:rPr lang="en-GB" dirty="0"/>
              <a:t> results of JET-LIBS </a:t>
            </a:r>
            <a:endParaRPr lang="en-DE" dirty="0"/>
          </a:p>
        </p:txBody>
      </p:sp>
      <p:sp>
        <p:nvSpPr>
          <p:cNvPr id="4" name="Footer Placeholder 3">
            <a:extLst>
              <a:ext uri="{FF2B5EF4-FFF2-40B4-BE49-F238E27FC236}">
                <a16:creationId xmlns:a16="http://schemas.microsoft.com/office/drawing/2014/main" id="{F128761A-F93C-2814-7DEE-DC6E739E95CB}"/>
              </a:ext>
            </a:extLst>
          </p:cNvPr>
          <p:cNvSpPr>
            <a:spLocks noGrp="1"/>
          </p:cNvSpPr>
          <p:nvPr>
            <p:ph type="ftr" sz="quarter" idx="11"/>
          </p:nvPr>
        </p:nvSpPr>
        <p:spPr/>
        <p:txBody>
          <a:body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5" name="Slide Number Placeholder 4">
            <a:extLst>
              <a:ext uri="{FF2B5EF4-FFF2-40B4-BE49-F238E27FC236}">
                <a16:creationId xmlns:a16="http://schemas.microsoft.com/office/drawing/2014/main" id="{D3C5ED1A-0A1D-76A0-6625-06857198574B}"/>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dirty="0">
              <a:solidFill>
                <a:prstClr val="white"/>
              </a:solidFill>
            </a:endParaRPr>
          </a:p>
        </p:txBody>
      </p:sp>
      <p:pic>
        <p:nvPicPr>
          <p:cNvPr id="28" name="Picture 27" descr="A blue and yellow striped pattern&#10;&#10;AI-generated content may be incorrect.">
            <a:extLst>
              <a:ext uri="{FF2B5EF4-FFF2-40B4-BE49-F238E27FC236}">
                <a16:creationId xmlns:a16="http://schemas.microsoft.com/office/drawing/2014/main" id="{26C45773-7BAA-E8EB-A1E1-37AFD938B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80" y="3790609"/>
            <a:ext cx="6140808" cy="2640977"/>
          </a:xfrm>
          <a:prstGeom prst="rect">
            <a:avLst/>
          </a:prstGeom>
        </p:spPr>
      </p:pic>
      <p:pic>
        <p:nvPicPr>
          <p:cNvPr id="37" name="Picture 36" descr="A blue and yellow bars&#10;&#10;AI-generated content may be incorrect.">
            <a:extLst>
              <a:ext uri="{FF2B5EF4-FFF2-40B4-BE49-F238E27FC236}">
                <a16:creationId xmlns:a16="http://schemas.microsoft.com/office/drawing/2014/main" id="{362614D6-A0A1-AC2D-8512-4EC7C8E46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80" y="1140810"/>
            <a:ext cx="5858650" cy="2572855"/>
          </a:xfrm>
          <a:prstGeom prst="rect">
            <a:avLst/>
          </a:prstGeom>
        </p:spPr>
      </p:pic>
      <p:sp>
        <p:nvSpPr>
          <p:cNvPr id="6" name="文本框 28">
            <a:extLst>
              <a:ext uri="{FF2B5EF4-FFF2-40B4-BE49-F238E27FC236}">
                <a16:creationId xmlns:a16="http://schemas.microsoft.com/office/drawing/2014/main" id="{118FC0DF-6B06-D92B-B22A-2CFBDEC7AA98}"/>
              </a:ext>
            </a:extLst>
          </p:cNvPr>
          <p:cNvSpPr txBox="1"/>
          <p:nvPr/>
        </p:nvSpPr>
        <p:spPr>
          <a:xfrm>
            <a:off x="1002747" y="522844"/>
            <a:ext cx="9501763" cy="443198"/>
          </a:xfrm>
          <a:prstGeom prst="rect">
            <a:avLst/>
          </a:prstGeom>
          <a:noFill/>
        </p:spPr>
        <p:txBody>
          <a:bodyPr wrap="square">
            <a:spAutoFit/>
          </a:bodyPr>
          <a:lstStyle/>
          <a:p>
            <a:pPr algn="l">
              <a:lnSpc>
                <a:spcPct val="95000"/>
              </a:lnSpc>
            </a:pPr>
            <a:r>
              <a:rPr lang="en-US" altLang="zh-CN" sz="2400" b="1" dirty="0"/>
              <a:t>Absolute value</a:t>
            </a:r>
            <a:endParaRPr lang="zh-CN" altLang="en-US" sz="2400" b="1" dirty="0" err="1"/>
          </a:p>
        </p:txBody>
      </p:sp>
      <p:sp>
        <p:nvSpPr>
          <p:cNvPr id="7" name="文本框 14">
            <a:extLst>
              <a:ext uri="{FF2B5EF4-FFF2-40B4-BE49-F238E27FC236}">
                <a16:creationId xmlns:a16="http://schemas.microsoft.com/office/drawing/2014/main" id="{2454EC6F-BA09-CB19-559D-3FCCE59AD762}"/>
              </a:ext>
            </a:extLst>
          </p:cNvPr>
          <p:cNvSpPr txBox="1"/>
          <p:nvPr/>
        </p:nvSpPr>
        <p:spPr>
          <a:xfrm>
            <a:off x="7239000" y="2560957"/>
            <a:ext cx="4359650" cy="1569660"/>
          </a:xfrm>
          <a:prstGeom prst="rect">
            <a:avLst/>
          </a:prstGeom>
          <a:noFill/>
        </p:spPr>
        <p:txBody>
          <a:bodyPr wrap="square" rtlCol="0">
            <a:spAutoFit/>
          </a:bodyPr>
          <a:lstStyle/>
          <a:p>
            <a:pPr algn="l"/>
            <a:r>
              <a:rPr lang="en-US" altLang="zh-CN" sz="2400" dirty="0"/>
              <a:t>Due to the different delay times and different matrix, this absolute value didn’t make too much  sense here</a:t>
            </a:r>
          </a:p>
        </p:txBody>
      </p:sp>
    </p:spTree>
    <p:extLst>
      <p:ext uri="{BB962C8B-B14F-4D97-AF65-F5344CB8AC3E}">
        <p14:creationId xmlns:p14="http://schemas.microsoft.com/office/powerpoint/2010/main" val="620669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24A08-2845-CBFF-0775-45EFD6A8C82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66F85FF-3625-335B-E675-A4647972B954}"/>
              </a:ext>
            </a:extLst>
          </p:cNvPr>
          <p:cNvSpPr>
            <a:spLocks noGrp="1"/>
          </p:cNvSpPr>
          <p:nvPr>
            <p:ph type="title"/>
          </p:nvPr>
        </p:nvSpPr>
        <p:spPr/>
        <p:txBody>
          <a:bodyPr/>
          <a:lstStyle/>
          <a:p>
            <a:r>
              <a:rPr lang="en-GB" altLang="zh-CN" dirty="0"/>
              <a:t>First</a:t>
            </a:r>
            <a:r>
              <a:rPr lang="en-GB" dirty="0"/>
              <a:t> results of JET-LIBS </a:t>
            </a:r>
          </a:p>
        </p:txBody>
      </p:sp>
      <p:sp>
        <p:nvSpPr>
          <p:cNvPr id="35" name="Footer Placeholder 7">
            <a:extLst>
              <a:ext uri="{FF2B5EF4-FFF2-40B4-BE49-F238E27FC236}">
                <a16:creationId xmlns:a16="http://schemas.microsoft.com/office/drawing/2014/main" id="{16378828-141A-EC05-6C4A-98D70D6C8D5E}"/>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36" name="Slide Number Placeholder 8">
            <a:extLst>
              <a:ext uri="{FF2B5EF4-FFF2-40B4-BE49-F238E27FC236}">
                <a16:creationId xmlns:a16="http://schemas.microsoft.com/office/drawing/2014/main" id="{04F55568-7117-ECBD-3667-7A3B5B2281C5}"/>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13</a:t>
            </a:fld>
            <a:endParaRPr lang="en-GB" dirty="0">
              <a:solidFill>
                <a:prstClr val="white"/>
              </a:solidFill>
            </a:endParaRPr>
          </a:p>
        </p:txBody>
      </p:sp>
      <p:sp>
        <p:nvSpPr>
          <p:cNvPr id="38" name="文本框 37">
            <a:extLst>
              <a:ext uri="{FF2B5EF4-FFF2-40B4-BE49-F238E27FC236}">
                <a16:creationId xmlns:a16="http://schemas.microsoft.com/office/drawing/2014/main" id="{B4C0D38D-A2AA-0735-C229-8B17E0A2888F}"/>
              </a:ext>
            </a:extLst>
          </p:cNvPr>
          <p:cNvSpPr txBox="1"/>
          <p:nvPr/>
        </p:nvSpPr>
        <p:spPr>
          <a:xfrm>
            <a:off x="1030179" y="590947"/>
            <a:ext cx="8323599" cy="461665"/>
          </a:xfrm>
          <a:prstGeom prst="rect">
            <a:avLst/>
          </a:prstGeom>
          <a:noFill/>
        </p:spPr>
        <p:txBody>
          <a:bodyPr wrap="square">
            <a:spAutoFit/>
          </a:bodyPr>
          <a:lstStyle/>
          <a:p>
            <a:r>
              <a:rPr lang="en-GB" altLang="zh-CN" sz="2400" b="1" dirty="0">
                <a:latin typeface="Arial" panose="020B0604020202020204"/>
              </a:rPr>
              <a:t>Layer information—</a:t>
            </a:r>
            <a:r>
              <a:rPr lang="en-GB" altLang="zh-CN" sz="2400" b="1" dirty="0" err="1">
                <a:latin typeface="Arial" panose="020B0604020202020204"/>
              </a:rPr>
              <a:t>Avantes</a:t>
            </a:r>
            <a:r>
              <a:rPr lang="en-GB" altLang="zh-CN" sz="2400" b="1" dirty="0">
                <a:latin typeface="Arial" panose="020B0604020202020204"/>
              </a:rPr>
              <a:t> spectrometer </a:t>
            </a:r>
            <a:endParaRPr lang="zh-CN" altLang="en-US" sz="2400" b="1" dirty="0"/>
          </a:p>
        </p:txBody>
      </p:sp>
      <p:pic>
        <p:nvPicPr>
          <p:cNvPr id="40" name="图片 39">
            <a:extLst>
              <a:ext uri="{FF2B5EF4-FFF2-40B4-BE49-F238E27FC236}">
                <a16:creationId xmlns:a16="http://schemas.microsoft.com/office/drawing/2014/main" id="{25E71348-2E63-5B7C-040B-57A4194FC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712" y="1055081"/>
            <a:ext cx="3885444" cy="2331267"/>
          </a:xfrm>
          <a:prstGeom prst="rect">
            <a:avLst/>
          </a:prstGeom>
        </p:spPr>
      </p:pic>
      <p:pic>
        <p:nvPicPr>
          <p:cNvPr id="42" name="图片 41">
            <a:extLst>
              <a:ext uri="{FF2B5EF4-FFF2-40B4-BE49-F238E27FC236}">
                <a16:creationId xmlns:a16="http://schemas.microsoft.com/office/drawing/2014/main" id="{2B114274-0AA3-791C-263B-11E3477F3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0214" y="3769455"/>
            <a:ext cx="3885444" cy="2331267"/>
          </a:xfrm>
          <a:prstGeom prst="rect">
            <a:avLst/>
          </a:prstGeom>
        </p:spPr>
      </p:pic>
      <p:pic>
        <p:nvPicPr>
          <p:cNvPr id="44" name="图片 43">
            <a:extLst>
              <a:ext uri="{FF2B5EF4-FFF2-40B4-BE49-F238E27FC236}">
                <a16:creationId xmlns:a16="http://schemas.microsoft.com/office/drawing/2014/main" id="{7E048FA5-E6CF-18A0-932C-46D5999B1A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5108" y="3742319"/>
            <a:ext cx="3885444" cy="2331267"/>
          </a:xfrm>
          <a:prstGeom prst="rect">
            <a:avLst/>
          </a:prstGeom>
        </p:spPr>
      </p:pic>
      <p:pic>
        <p:nvPicPr>
          <p:cNvPr id="46" name="图片 45">
            <a:extLst>
              <a:ext uri="{FF2B5EF4-FFF2-40B4-BE49-F238E27FC236}">
                <a16:creationId xmlns:a16="http://schemas.microsoft.com/office/drawing/2014/main" id="{943CD08D-EE9B-D402-8D40-9CEB718A05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356" y="3715183"/>
            <a:ext cx="3885444" cy="2331267"/>
          </a:xfrm>
          <a:prstGeom prst="rect">
            <a:avLst/>
          </a:prstGeom>
        </p:spPr>
      </p:pic>
      <p:sp>
        <p:nvSpPr>
          <p:cNvPr id="51" name="文本框 50">
            <a:extLst>
              <a:ext uri="{FF2B5EF4-FFF2-40B4-BE49-F238E27FC236}">
                <a16:creationId xmlns:a16="http://schemas.microsoft.com/office/drawing/2014/main" id="{F09FBB5D-91AF-F82C-57EB-4DBD4A34BD2F}"/>
              </a:ext>
            </a:extLst>
          </p:cNvPr>
          <p:cNvSpPr txBox="1"/>
          <p:nvPr/>
        </p:nvSpPr>
        <p:spPr>
          <a:xfrm>
            <a:off x="7052676" y="1739763"/>
            <a:ext cx="4116227" cy="830997"/>
          </a:xfrm>
          <a:prstGeom prst="rect">
            <a:avLst/>
          </a:prstGeom>
          <a:noFill/>
        </p:spPr>
        <p:txBody>
          <a:bodyPr wrap="square">
            <a:spAutoFit/>
          </a:bodyPr>
          <a:lstStyle/>
          <a:p>
            <a:r>
              <a:rPr lang="en-GB" altLang="zh-CN" sz="2400" b="1" dirty="0">
                <a:latin typeface="Arial" panose="020B0604020202020204"/>
              </a:rPr>
              <a:t>HFGC</a:t>
            </a:r>
          </a:p>
          <a:p>
            <a:r>
              <a:rPr lang="en-US" altLang="zh-CN" sz="2400" b="1" dirty="0">
                <a:latin typeface="Arial" panose="020B0604020202020204"/>
              </a:rPr>
              <a:t>co</a:t>
            </a:r>
            <a:r>
              <a:rPr lang="en-GB" altLang="zh-CN" sz="2400" b="1" dirty="0">
                <a:latin typeface="Arial" panose="020B0604020202020204"/>
              </a:rPr>
              <a:t>-deposition: Be</a:t>
            </a:r>
            <a:endParaRPr lang="zh-CN" altLang="en-US" sz="2400" b="1" dirty="0"/>
          </a:p>
        </p:txBody>
      </p:sp>
      <p:cxnSp>
        <p:nvCxnSpPr>
          <p:cNvPr id="53" name="直接箭头连接符 52">
            <a:extLst>
              <a:ext uri="{FF2B5EF4-FFF2-40B4-BE49-F238E27FC236}">
                <a16:creationId xmlns:a16="http://schemas.microsoft.com/office/drawing/2014/main" id="{B64CEFF9-FDD8-A1C7-7D85-9EB0C8445135}"/>
              </a:ext>
            </a:extLst>
          </p:cNvPr>
          <p:cNvCxnSpPr>
            <a:cxnSpLocks/>
          </p:cNvCxnSpPr>
          <p:nvPr/>
        </p:nvCxnSpPr>
        <p:spPr>
          <a:xfrm>
            <a:off x="1030179" y="5332873"/>
            <a:ext cx="48429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80B64B1F-D504-9D7B-01B2-285399B50441}"/>
              </a:ext>
            </a:extLst>
          </p:cNvPr>
          <p:cNvCxnSpPr>
            <a:cxnSpLocks/>
          </p:cNvCxnSpPr>
          <p:nvPr/>
        </p:nvCxnSpPr>
        <p:spPr>
          <a:xfrm>
            <a:off x="4840179" y="5166852"/>
            <a:ext cx="75437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B0E5669D-AE5D-7D90-54CF-7FFD20948400}"/>
              </a:ext>
            </a:extLst>
          </p:cNvPr>
          <p:cNvCxnSpPr>
            <a:cxnSpLocks/>
          </p:cNvCxnSpPr>
          <p:nvPr/>
        </p:nvCxnSpPr>
        <p:spPr>
          <a:xfrm>
            <a:off x="8593394" y="5427407"/>
            <a:ext cx="88904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01E74C9A-F780-3A63-F6DB-891AFC98577A}"/>
              </a:ext>
            </a:extLst>
          </p:cNvPr>
          <p:cNvCxnSpPr>
            <a:cxnSpLocks/>
          </p:cNvCxnSpPr>
          <p:nvPr/>
        </p:nvCxnSpPr>
        <p:spPr>
          <a:xfrm>
            <a:off x="78658" y="3578942"/>
            <a:ext cx="12113342"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64" name="文本框 63">
            <a:extLst>
              <a:ext uri="{FF2B5EF4-FFF2-40B4-BE49-F238E27FC236}">
                <a16:creationId xmlns:a16="http://schemas.microsoft.com/office/drawing/2014/main" id="{A2CD69B5-92E8-6AD3-476E-78EC00C5E169}"/>
              </a:ext>
            </a:extLst>
          </p:cNvPr>
          <p:cNvSpPr txBox="1"/>
          <p:nvPr/>
        </p:nvSpPr>
        <p:spPr>
          <a:xfrm>
            <a:off x="1030179" y="4578354"/>
            <a:ext cx="631723" cy="369332"/>
          </a:xfrm>
          <a:prstGeom prst="rect">
            <a:avLst/>
          </a:prstGeom>
          <a:noFill/>
        </p:spPr>
        <p:txBody>
          <a:bodyPr wrap="square">
            <a:spAutoFit/>
          </a:bodyPr>
          <a:lstStyle/>
          <a:p>
            <a:r>
              <a:rPr lang="en-GB" altLang="zh-CN" sz="1800" b="1" dirty="0">
                <a:latin typeface="Arial" panose="020B0604020202020204"/>
              </a:rPr>
              <a:t>D1</a:t>
            </a:r>
            <a:endParaRPr lang="zh-CN" altLang="en-US" dirty="0"/>
          </a:p>
        </p:txBody>
      </p:sp>
      <p:sp>
        <p:nvSpPr>
          <p:cNvPr id="65" name="文本框 64">
            <a:extLst>
              <a:ext uri="{FF2B5EF4-FFF2-40B4-BE49-F238E27FC236}">
                <a16:creationId xmlns:a16="http://schemas.microsoft.com/office/drawing/2014/main" id="{3367BE98-F6F4-8EBE-E6A1-834A9E8B4F4C}"/>
              </a:ext>
            </a:extLst>
          </p:cNvPr>
          <p:cNvSpPr txBox="1"/>
          <p:nvPr/>
        </p:nvSpPr>
        <p:spPr>
          <a:xfrm>
            <a:off x="4963099" y="4646959"/>
            <a:ext cx="631723" cy="369332"/>
          </a:xfrm>
          <a:prstGeom prst="rect">
            <a:avLst/>
          </a:prstGeom>
          <a:noFill/>
        </p:spPr>
        <p:txBody>
          <a:bodyPr wrap="square">
            <a:spAutoFit/>
          </a:bodyPr>
          <a:lstStyle/>
          <a:p>
            <a:r>
              <a:rPr lang="en-GB" altLang="zh-CN" sz="1800" b="1" dirty="0">
                <a:latin typeface="Arial" panose="020B0604020202020204"/>
              </a:rPr>
              <a:t>D2</a:t>
            </a:r>
            <a:endParaRPr lang="zh-CN" altLang="en-US" dirty="0"/>
          </a:p>
        </p:txBody>
      </p:sp>
      <p:sp>
        <p:nvSpPr>
          <p:cNvPr id="66" name="文本框 65">
            <a:extLst>
              <a:ext uri="{FF2B5EF4-FFF2-40B4-BE49-F238E27FC236}">
                <a16:creationId xmlns:a16="http://schemas.microsoft.com/office/drawing/2014/main" id="{BABA44EC-72D2-C669-2FA8-7862B10A7594}"/>
              </a:ext>
            </a:extLst>
          </p:cNvPr>
          <p:cNvSpPr txBox="1"/>
          <p:nvPr/>
        </p:nvSpPr>
        <p:spPr>
          <a:xfrm>
            <a:off x="8722055" y="4958625"/>
            <a:ext cx="631723" cy="369332"/>
          </a:xfrm>
          <a:prstGeom prst="rect">
            <a:avLst/>
          </a:prstGeom>
          <a:noFill/>
        </p:spPr>
        <p:txBody>
          <a:bodyPr wrap="square">
            <a:spAutoFit/>
          </a:bodyPr>
          <a:lstStyle/>
          <a:p>
            <a:r>
              <a:rPr lang="en-GB" altLang="zh-CN" sz="1800" b="1" dirty="0">
                <a:latin typeface="Arial" panose="020B0604020202020204"/>
              </a:rPr>
              <a:t>D3</a:t>
            </a:r>
            <a:endParaRPr lang="zh-CN" altLang="en-US" dirty="0"/>
          </a:p>
        </p:txBody>
      </p:sp>
      <p:pic>
        <p:nvPicPr>
          <p:cNvPr id="68" name="Picture 40" descr="A diagram of layers of carbon fiber&#10;&#10;AI-generated content may be incorrect.">
            <a:extLst>
              <a:ext uri="{FF2B5EF4-FFF2-40B4-BE49-F238E27FC236}">
                <a16:creationId xmlns:a16="http://schemas.microsoft.com/office/drawing/2014/main" id="{AACF2B9F-0FA2-6B9B-F9FB-20C261B6069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338"/>
          <a:stretch/>
        </p:blipFill>
        <p:spPr bwMode="auto">
          <a:xfrm>
            <a:off x="4963099" y="1246947"/>
            <a:ext cx="1858645" cy="1644015"/>
          </a:xfrm>
          <a:prstGeom prst="rect">
            <a:avLst/>
          </a:prstGeom>
          <a:ln>
            <a:noFill/>
          </a:ln>
          <a:extLst>
            <a:ext uri="{53640926-AAD7-44D8-BBD7-CCE9431645EC}">
              <a14:shadowObscured xmlns:a14="http://schemas.microsoft.com/office/drawing/2010/main"/>
            </a:ext>
          </a:extLst>
        </p:spPr>
      </p:pic>
      <p:sp>
        <p:nvSpPr>
          <p:cNvPr id="3" name="文本框 2">
            <a:extLst>
              <a:ext uri="{FF2B5EF4-FFF2-40B4-BE49-F238E27FC236}">
                <a16:creationId xmlns:a16="http://schemas.microsoft.com/office/drawing/2014/main" id="{4F84A5B8-1616-B577-5B99-9C99474D9C39}"/>
              </a:ext>
            </a:extLst>
          </p:cNvPr>
          <p:cNvSpPr txBox="1"/>
          <p:nvPr/>
        </p:nvSpPr>
        <p:spPr>
          <a:xfrm>
            <a:off x="2027777" y="3221315"/>
            <a:ext cx="957313" cy="276999"/>
          </a:xfrm>
          <a:prstGeom prst="rect">
            <a:avLst/>
          </a:prstGeom>
          <a:solidFill>
            <a:schemeClr val="bg1"/>
          </a:solidFill>
        </p:spPr>
        <p:txBody>
          <a:bodyPr wrap="none" rtlCol="0">
            <a:spAutoFit/>
          </a:bodyPr>
          <a:lstStyle/>
          <a:p>
            <a:pPr algn="l"/>
            <a:r>
              <a:rPr lang="en-US" altLang="zh-CN" sz="1200" b="1" dirty="0"/>
              <a:t>Laser pulses</a:t>
            </a:r>
            <a:endParaRPr lang="zh-CN" altLang="en-US" sz="1200" b="1" dirty="0"/>
          </a:p>
        </p:txBody>
      </p:sp>
      <p:sp>
        <p:nvSpPr>
          <p:cNvPr id="4" name="文本框 3">
            <a:extLst>
              <a:ext uri="{FF2B5EF4-FFF2-40B4-BE49-F238E27FC236}">
                <a16:creationId xmlns:a16="http://schemas.microsoft.com/office/drawing/2014/main" id="{6B1DB752-E43F-7B0B-CD46-CC1ED3F292E3}"/>
              </a:ext>
            </a:extLst>
          </p:cNvPr>
          <p:cNvSpPr txBox="1"/>
          <p:nvPr/>
        </p:nvSpPr>
        <p:spPr>
          <a:xfrm>
            <a:off x="1919245" y="5889806"/>
            <a:ext cx="957313" cy="276999"/>
          </a:xfrm>
          <a:prstGeom prst="rect">
            <a:avLst/>
          </a:prstGeom>
          <a:solidFill>
            <a:schemeClr val="bg1"/>
          </a:solidFill>
        </p:spPr>
        <p:txBody>
          <a:bodyPr wrap="none" rtlCol="0">
            <a:spAutoFit/>
          </a:bodyPr>
          <a:lstStyle/>
          <a:p>
            <a:pPr algn="l"/>
            <a:r>
              <a:rPr lang="en-US" altLang="zh-CN" sz="1200" b="1" dirty="0"/>
              <a:t>Laser pulses</a:t>
            </a:r>
            <a:endParaRPr lang="zh-CN" altLang="en-US" sz="1200" b="1" dirty="0"/>
          </a:p>
        </p:txBody>
      </p:sp>
      <p:sp>
        <p:nvSpPr>
          <p:cNvPr id="5" name="文本框 4">
            <a:extLst>
              <a:ext uri="{FF2B5EF4-FFF2-40B4-BE49-F238E27FC236}">
                <a16:creationId xmlns:a16="http://schemas.microsoft.com/office/drawing/2014/main" id="{3C5852CF-6702-154B-2DE2-E463A0B950CD}"/>
              </a:ext>
            </a:extLst>
          </p:cNvPr>
          <p:cNvSpPr txBox="1"/>
          <p:nvPr/>
        </p:nvSpPr>
        <p:spPr>
          <a:xfrm>
            <a:off x="5787045" y="5943475"/>
            <a:ext cx="957313" cy="276999"/>
          </a:xfrm>
          <a:prstGeom prst="rect">
            <a:avLst/>
          </a:prstGeom>
          <a:solidFill>
            <a:schemeClr val="bg1"/>
          </a:solidFill>
        </p:spPr>
        <p:txBody>
          <a:bodyPr wrap="none" rtlCol="0">
            <a:spAutoFit/>
          </a:bodyPr>
          <a:lstStyle/>
          <a:p>
            <a:pPr algn="l"/>
            <a:r>
              <a:rPr lang="en-US" altLang="zh-CN" sz="1200" b="1" dirty="0"/>
              <a:t>Laser pulses</a:t>
            </a:r>
            <a:endParaRPr lang="zh-CN" altLang="en-US" sz="1200" b="1" dirty="0"/>
          </a:p>
        </p:txBody>
      </p:sp>
      <p:sp>
        <p:nvSpPr>
          <p:cNvPr id="6" name="文本框 5">
            <a:extLst>
              <a:ext uri="{FF2B5EF4-FFF2-40B4-BE49-F238E27FC236}">
                <a16:creationId xmlns:a16="http://schemas.microsoft.com/office/drawing/2014/main" id="{5B329D43-3654-82E7-1E4C-08124A50EFAF}"/>
              </a:ext>
            </a:extLst>
          </p:cNvPr>
          <p:cNvSpPr txBox="1"/>
          <p:nvPr/>
        </p:nvSpPr>
        <p:spPr>
          <a:xfrm>
            <a:off x="9461459" y="5970611"/>
            <a:ext cx="957313" cy="276999"/>
          </a:xfrm>
          <a:prstGeom prst="rect">
            <a:avLst/>
          </a:prstGeom>
          <a:solidFill>
            <a:schemeClr val="bg1"/>
          </a:solidFill>
        </p:spPr>
        <p:txBody>
          <a:bodyPr wrap="none" rtlCol="0">
            <a:spAutoFit/>
          </a:bodyPr>
          <a:lstStyle/>
          <a:p>
            <a:pPr algn="l"/>
            <a:r>
              <a:rPr lang="en-US" altLang="zh-CN" sz="1200" b="1" dirty="0"/>
              <a:t>Laser pulses</a:t>
            </a:r>
            <a:endParaRPr lang="zh-CN" altLang="en-US" sz="1200" b="1" dirty="0"/>
          </a:p>
        </p:txBody>
      </p:sp>
      <p:sp>
        <p:nvSpPr>
          <p:cNvPr id="8" name="文本框 7">
            <a:extLst>
              <a:ext uri="{FF2B5EF4-FFF2-40B4-BE49-F238E27FC236}">
                <a16:creationId xmlns:a16="http://schemas.microsoft.com/office/drawing/2014/main" id="{A61FE611-79CB-B863-0ED0-A136FEFEFF2D}"/>
              </a:ext>
            </a:extLst>
          </p:cNvPr>
          <p:cNvSpPr txBox="1"/>
          <p:nvPr/>
        </p:nvSpPr>
        <p:spPr>
          <a:xfrm rot="16200000">
            <a:off x="85870" y="2131222"/>
            <a:ext cx="1202509" cy="276999"/>
          </a:xfrm>
          <a:prstGeom prst="rect">
            <a:avLst/>
          </a:prstGeom>
          <a:solidFill>
            <a:schemeClr val="bg1"/>
          </a:solidFill>
        </p:spPr>
        <p:txBody>
          <a:bodyPr wrap="none" rtlCol="0">
            <a:spAutoFit/>
          </a:bodyPr>
          <a:lstStyle/>
          <a:p>
            <a:pPr algn="l"/>
            <a:r>
              <a:rPr lang="en-US" altLang="zh-CN" sz="1200" b="1" dirty="0"/>
              <a:t>            Intensity </a:t>
            </a:r>
            <a:endParaRPr lang="zh-CN" altLang="en-US" sz="1200" b="1" dirty="0"/>
          </a:p>
        </p:txBody>
      </p:sp>
      <p:sp>
        <p:nvSpPr>
          <p:cNvPr id="10" name="文本框 9">
            <a:extLst>
              <a:ext uri="{FF2B5EF4-FFF2-40B4-BE49-F238E27FC236}">
                <a16:creationId xmlns:a16="http://schemas.microsoft.com/office/drawing/2014/main" id="{07490308-3965-E287-BD50-76303A252FA1}"/>
              </a:ext>
            </a:extLst>
          </p:cNvPr>
          <p:cNvSpPr txBox="1"/>
          <p:nvPr/>
        </p:nvSpPr>
        <p:spPr>
          <a:xfrm rot="16200000">
            <a:off x="-29551" y="4750705"/>
            <a:ext cx="1202509" cy="276999"/>
          </a:xfrm>
          <a:prstGeom prst="rect">
            <a:avLst/>
          </a:prstGeom>
          <a:solidFill>
            <a:schemeClr val="bg1"/>
          </a:solidFill>
        </p:spPr>
        <p:txBody>
          <a:bodyPr wrap="none" rtlCol="0">
            <a:spAutoFit/>
          </a:bodyPr>
          <a:lstStyle/>
          <a:p>
            <a:pPr algn="l"/>
            <a:r>
              <a:rPr lang="en-US" altLang="zh-CN" sz="1200" b="1" dirty="0"/>
              <a:t>            Intensity </a:t>
            </a:r>
            <a:endParaRPr lang="zh-CN" altLang="en-US" sz="1200" b="1" dirty="0"/>
          </a:p>
        </p:txBody>
      </p:sp>
      <p:sp>
        <p:nvSpPr>
          <p:cNvPr id="11" name="文本框 10">
            <a:extLst>
              <a:ext uri="{FF2B5EF4-FFF2-40B4-BE49-F238E27FC236}">
                <a16:creationId xmlns:a16="http://schemas.microsoft.com/office/drawing/2014/main" id="{29A3FB69-A00E-EC80-2E19-098BC0DF3D6B}"/>
              </a:ext>
            </a:extLst>
          </p:cNvPr>
          <p:cNvSpPr txBox="1"/>
          <p:nvPr/>
        </p:nvSpPr>
        <p:spPr>
          <a:xfrm rot="16200000">
            <a:off x="3750503" y="4731552"/>
            <a:ext cx="1202509" cy="276999"/>
          </a:xfrm>
          <a:prstGeom prst="rect">
            <a:avLst/>
          </a:prstGeom>
          <a:solidFill>
            <a:schemeClr val="bg1"/>
          </a:solidFill>
        </p:spPr>
        <p:txBody>
          <a:bodyPr wrap="none" rtlCol="0">
            <a:spAutoFit/>
          </a:bodyPr>
          <a:lstStyle/>
          <a:p>
            <a:pPr algn="l"/>
            <a:r>
              <a:rPr lang="en-US" altLang="zh-CN" sz="1200" b="1" dirty="0"/>
              <a:t>            Intensity </a:t>
            </a:r>
            <a:endParaRPr lang="zh-CN" altLang="en-US" sz="1200" b="1" dirty="0"/>
          </a:p>
        </p:txBody>
      </p:sp>
      <p:sp>
        <p:nvSpPr>
          <p:cNvPr id="12" name="文本框 11">
            <a:extLst>
              <a:ext uri="{FF2B5EF4-FFF2-40B4-BE49-F238E27FC236}">
                <a16:creationId xmlns:a16="http://schemas.microsoft.com/office/drawing/2014/main" id="{FACA2319-A682-DFFE-E5F4-5CA06E1DC38B}"/>
              </a:ext>
            </a:extLst>
          </p:cNvPr>
          <p:cNvSpPr txBox="1"/>
          <p:nvPr/>
        </p:nvSpPr>
        <p:spPr>
          <a:xfrm rot="16200000">
            <a:off x="7530557" y="4803312"/>
            <a:ext cx="1202509" cy="276999"/>
          </a:xfrm>
          <a:prstGeom prst="rect">
            <a:avLst/>
          </a:prstGeom>
          <a:solidFill>
            <a:schemeClr val="bg1"/>
          </a:solidFill>
        </p:spPr>
        <p:txBody>
          <a:bodyPr wrap="none" rtlCol="0">
            <a:spAutoFit/>
          </a:bodyPr>
          <a:lstStyle/>
          <a:p>
            <a:pPr algn="l"/>
            <a:r>
              <a:rPr lang="en-US" altLang="zh-CN" sz="1200" b="1" dirty="0"/>
              <a:t>            Intensity </a:t>
            </a:r>
            <a:endParaRPr lang="zh-CN" altLang="en-US" sz="1200" b="1" dirty="0"/>
          </a:p>
        </p:txBody>
      </p:sp>
      <p:sp>
        <p:nvSpPr>
          <p:cNvPr id="13" name="文本框 12">
            <a:extLst>
              <a:ext uri="{FF2B5EF4-FFF2-40B4-BE49-F238E27FC236}">
                <a16:creationId xmlns:a16="http://schemas.microsoft.com/office/drawing/2014/main" id="{064B886D-86FA-03DB-5082-202FC87F8B56}"/>
              </a:ext>
            </a:extLst>
          </p:cNvPr>
          <p:cNvSpPr txBox="1"/>
          <p:nvPr/>
        </p:nvSpPr>
        <p:spPr>
          <a:xfrm>
            <a:off x="2137522" y="2105583"/>
            <a:ext cx="2158278" cy="461665"/>
          </a:xfrm>
          <a:prstGeom prst="rect">
            <a:avLst/>
          </a:prstGeom>
          <a:noFill/>
        </p:spPr>
        <p:txBody>
          <a:bodyPr wrap="square">
            <a:spAutoFit/>
          </a:bodyPr>
          <a:lstStyle/>
          <a:p>
            <a:r>
              <a:rPr lang="en-US" altLang="zh-CN" sz="2400" b="1" dirty="0">
                <a:latin typeface="Arial" panose="020B0604020202020204"/>
              </a:rPr>
              <a:t>Edge effect</a:t>
            </a:r>
            <a:endParaRPr lang="en-GB" altLang="zh-CN" sz="2400" b="1" dirty="0">
              <a:latin typeface="Arial" panose="020B0604020202020204"/>
            </a:endParaRPr>
          </a:p>
        </p:txBody>
      </p:sp>
      <p:sp>
        <p:nvSpPr>
          <p:cNvPr id="7" name="文本框 6">
            <a:extLst>
              <a:ext uri="{FF2B5EF4-FFF2-40B4-BE49-F238E27FC236}">
                <a16:creationId xmlns:a16="http://schemas.microsoft.com/office/drawing/2014/main" id="{5A6C2776-5A7C-BF92-F667-80238057ADFE}"/>
              </a:ext>
            </a:extLst>
          </p:cNvPr>
          <p:cNvSpPr txBox="1"/>
          <p:nvPr/>
        </p:nvSpPr>
        <p:spPr>
          <a:xfrm>
            <a:off x="4295800" y="6070277"/>
            <a:ext cx="4116227" cy="461665"/>
          </a:xfrm>
          <a:prstGeom prst="rect">
            <a:avLst/>
          </a:prstGeom>
          <a:noFill/>
        </p:spPr>
        <p:txBody>
          <a:bodyPr wrap="square">
            <a:spAutoFit/>
          </a:bodyPr>
          <a:lstStyle/>
          <a:p>
            <a:r>
              <a:rPr lang="en-GB" altLang="zh-CN" sz="2400" b="1" dirty="0">
                <a:latin typeface="Arial" panose="020B0604020202020204"/>
              </a:rPr>
              <a:t>Thickness—distance</a:t>
            </a:r>
          </a:p>
        </p:txBody>
      </p:sp>
    </p:spTree>
    <p:extLst>
      <p:ext uri="{BB962C8B-B14F-4D97-AF65-F5344CB8AC3E}">
        <p14:creationId xmlns:p14="http://schemas.microsoft.com/office/powerpoint/2010/main" val="1342941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E2BFC-6BA2-DD0C-9019-9E3CDC8BB6C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F7D16E-D721-B4B9-701F-B6443277ECB3}"/>
              </a:ext>
            </a:extLst>
          </p:cNvPr>
          <p:cNvSpPr>
            <a:spLocks noGrp="1"/>
          </p:cNvSpPr>
          <p:nvPr>
            <p:ph type="title"/>
          </p:nvPr>
        </p:nvSpPr>
        <p:spPr/>
        <p:txBody>
          <a:bodyPr/>
          <a:lstStyle/>
          <a:p>
            <a:r>
              <a:rPr lang="en-GB" altLang="zh-CN" dirty="0"/>
              <a:t>First</a:t>
            </a:r>
            <a:r>
              <a:rPr lang="en-GB" dirty="0"/>
              <a:t> results of JET-LIBS </a:t>
            </a:r>
          </a:p>
        </p:txBody>
      </p:sp>
      <p:sp>
        <p:nvSpPr>
          <p:cNvPr id="35" name="Footer Placeholder 7">
            <a:extLst>
              <a:ext uri="{FF2B5EF4-FFF2-40B4-BE49-F238E27FC236}">
                <a16:creationId xmlns:a16="http://schemas.microsoft.com/office/drawing/2014/main" id="{21A6DD5E-27B0-C6ED-83A9-0FBF44FC8327}"/>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36" name="Slide Number Placeholder 8">
            <a:extLst>
              <a:ext uri="{FF2B5EF4-FFF2-40B4-BE49-F238E27FC236}">
                <a16:creationId xmlns:a16="http://schemas.microsoft.com/office/drawing/2014/main" id="{481103F9-15BD-CE31-808F-A82D55DAF55D}"/>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14</a:t>
            </a:fld>
            <a:endParaRPr lang="en-GB" dirty="0">
              <a:solidFill>
                <a:prstClr val="white"/>
              </a:solidFill>
            </a:endParaRPr>
          </a:p>
        </p:txBody>
      </p:sp>
      <p:sp>
        <p:nvSpPr>
          <p:cNvPr id="38" name="文本框 37">
            <a:extLst>
              <a:ext uri="{FF2B5EF4-FFF2-40B4-BE49-F238E27FC236}">
                <a16:creationId xmlns:a16="http://schemas.microsoft.com/office/drawing/2014/main" id="{E8BCF312-7EEA-D826-4F05-F7317A23827E}"/>
              </a:ext>
            </a:extLst>
          </p:cNvPr>
          <p:cNvSpPr txBox="1"/>
          <p:nvPr/>
        </p:nvSpPr>
        <p:spPr>
          <a:xfrm>
            <a:off x="983432" y="587630"/>
            <a:ext cx="10387301" cy="461665"/>
          </a:xfrm>
          <a:prstGeom prst="rect">
            <a:avLst/>
          </a:prstGeom>
          <a:noFill/>
        </p:spPr>
        <p:txBody>
          <a:bodyPr wrap="square">
            <a:spAutoFit/>
          </a:bodyPr>
          <a:lstStyle/>
          <a:p>
            <a:r>
              <a:rPr lang="en-GB" altLang="zh-CN" sz="2400" b="1" dirty="0">
                <a:latin typeface="Arial" panose="020B0604020202020204"/>
              </a:rPr>
              <a:t>2D layer information for PFM– Be, W, Mo, C   also H isotopes </a:t>
            </a:r>
            <a:endParaRPr lang="zh-CN" altLang="en-US" sz="2400" b="1" dirty="0"/>
          </a:p>
        </p:txBody>
      </p:sp>
      <p:pic>
        <p:nvPicPr>
          <p:cNvPr id="4" name="图片 2">
            <a:extLst>
              <a:ext uri="{FF2B5EF4-FFF2-40B4-BE49-F238E27FC236}">
                <a16:creationId xmlns:a16="http://schemas.microsoft.com/office/drawing/2014/main" id="{0182A021-68FB-E61D-DE3F-B2B940D7052F}"/>
              </a:ext>
            </a:extLst>
          </p:cNvPr>
          <p:cNvPicPr>
            <a:picLocks noChangeAspect="1"/>
          </p:cNvPicPr>
          <p:nvPr/>
        </p:nvPicPr>
        <p:blipFill>
          <a:blip r:embed="rId2" cstate="print">
            <a:extLst>
              <a:ext uri="{28A0092B-C50C-407E-A947-70E740481C1C}">
                <a14:useLocalDpi xmlns:a14="http://schemas.microsoft.com/office/drawing/2010/main" val="0"/>
              </a:ext>
            </a:extLst>
          </a:blip>
          <a:srcRect b="33036"/>
          <a:stretch>
            <a:fillRect/>
          </a:stretch>
        </p:blipFill>
        <p:spPr bwMode="auto">
          <a:xfrm>
            <a:off x="-110190" y="1191827"/>
            <a:ext cx="8165105" cy="4474346"/>
          </a:xfrm>
          <a:prstGeom prst="rect">
            <a:avLst/>
          </a:prstGeom>
          <a:noFill/>
          <a:ln>
            <a:noFill/>
          </a:ln>
        </p:spPr>
      </p:pic>
      <p:pic>
        <p:nvPicPr>
          <p:cNvPr id="10" name="图片 2">
            <a:extLst>
              <a:ext uri="{FF2B5EF4-FFF2-40B4-BE49-F238E27FC236}">
                <a16:creationId xmlns:a16="http://schemas.microsoft.com/office/drawing/2014/main" id="{47CE0B45-9256-A3C8-DF8F-9E05359D2BAD}"/>
              </a:ext>
            </a:extLst>
          </p:cNvPr>
          <p:cNvPicPr>
            <a:picLocks noChangeAspect="1"/>
          </p:cNvPicPr>
          <p:nvPr/>
        </p:nvPicPr>
        <p:blipFill>
          <a:blip r:embed="rId2" cstate="print">
            <a:extLst>
              <a:ext uri="{28A0092B-C50C-407E-A947-70E740481C1C}">
                <a14:useLocalDpi xmlns:a14="http://schemas.microsoft.com/office/drawing/2010/main" val="0"/>
              </a:ext>
            </a:extLst>
          </a:blip>
          <a:srcRect l="23543" t="67561" r="25914" b="1319"/>
          <a:stretch>
            <a:fillRect/>
          </a:stretch>
        </p:blipFill>
        <p:spPr bwMode="auto">
          <a:xfrm>
            <a:off x="7882384" y="3429000"/>
            <a:ext cx="4309616" cy="2171342"/>
          </a:xfrm>
          <a:prstGeom prst="rect">
            <a:avLst/>
          </a:prstGeom>
          <a:noFill/>
          <a:ln>
            <a:noFill/>
          </a:ln>
        </p:spPr>
      </p:pic>
    </p:spTree>
    <p:extLst>
      <p:ext uri="{BB962C8B-B14F-4D97-AF65-F5344CB8AC3E}">
        <p14:creationId xmlns:p14="http://schemas.microsoft.com/office/powerpoint/2010/main" val="4291170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35991-EDBC-7D17-F799-ACB226F2C72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6C8BC76-9B65-9E44-673E-B64F47777F6B}"/>
              </a:ext>
            </a:extLst>
          </p:cNvPr>
          <p:cNvSpPr>
            <a:spLocks noGrp="1"/>
          </p:cNvSpPr>
          <p:nvPr>
            <p:ph type="title"/>
          </p:nvPr>
        </p:nvSpPr>
        <p:spPr/>
        <p:txBody>
          <a:bodyPr/>
          <a:lstStyle/>
          <a:p>
            <a:r>
              <a:rPr lang="en-GB" altLang="zh-CN" dirty="0"/>
              <a:t>First</a:t>
            </a:r>
            <a:r>
              <a:rPr lang="en-GB" dirty="0"/>
              <a:t> results of JET-LIBS </a:t>
            </a:r>
          </a:p>
        </p:txBody>
      </p:sp>
      <p:sp>
        <p:nvSpPr>
          <p:cNvPr id="35" name="Footer Placeholder 7">
            <a:extLst>
              <a:ext uri="{FF2B5EF4-FFF2-40B4-BE49-F238E27FC236}">
                <a16:creationId xmlns:a16="http://schemas.microsoft.com/office/drawing/2014/main" id="{2F509B05-D54B-4F7A-CFA5-F9D5188BAB99}"/>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36" name="Slide Number Placeholder 8">
            <a:extLst>
              <a:ext uri="{FF2B5EF4-FFF2-40B4-BE49-F238E27FC236}">
                <a16:creationId xmlns:a16="http://schemas.microsoft.com/office/drawing/2014/main" id="{1C2EBFF2-1763-02AB-4E23-333D5841655F}"/>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15</a:t>
            </a:fld>
            <a:endParaRPr lang="en-GB" dirty="0">
              <a:solidFill>
                <a:prstClr val="white"/>
              </a:solidFill>
            </a:endParaRPr>
          </a:p>
        </p:txBody>
      </p:sp>
      <p:sp>
        <p:nvSpPr>
          <p:cNvPr id="38" name="文本框 37">
            <a:extLst>
              <a:ext uri="{FF2B5EF4-FFF2-40B4-BE49-F238E27FC236}">
                <a16:creationId xmlns:a16="http://schemas.microsoft.com/office/drawing/2014/main" id="{31E0CD32-58B4-F220-A443-552F889611F1}"/>
              </a:ext>
            </a:extLst>
          </p:cNvPr>
          <p:cNvSpPr txBox="1"/>
          <p:nvPr/>
        </p:nvSpPr>
        <p:spPr>
          <a:xfrm>
            <a:off x="824632" y="587630"/>
            <a:ext cx="9135424" cy="461665"/>
          </a:xfrm>
          <a:prstGeom prst="rect">
            <a:avLst/>
          </a:prstGeom>
          <a:noFill/>
        </p:spPr>
        <p:txBody>
          <a:bodyPr wrap="square">
            <a:spAutoFit/>
          </a:bodyPr>
          <a:lstStyle/>
          <a:p>
            <a:r>
              <a:rPr lang="en-US" altLang="zh-CN" sz="2400" b="1" dirty="0">
                <a:latin typeface="Arial" panose="020B0604020202020204"/>
              </a:rPr>
              <a:t>Semi-quantitative analysis of the retained fuel composition</a:t>
            </a:r>
            <a:endParaRPr lang="zh-CN" altLang="en-US" sz="2400" b="1" dirty="0"/>
          </a:p>
        </p:txBody>
      </p:sp>
      <p:pic>
        <p:nvPicPr>
          <p:cNvPr id="3" name="Grafik 2" descr="Ein Bild, das Text, Screenshot, Software, Multimedia-Software enthält.&#10;&#10;KI-generierte Inhalte können fehlerhaft sein.">
            <a:extLst>
              <a:ext uri="{FF2B5EF4-FFF2-40B4-BE49-F238E27FC236}">
                <a16:creationId xmlns:a16="http://schemas.microsoft.com/office/drawing/2014/main" id="{7978C852-5C76-7675-80BF-623E4FF7095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377" y="1044830"/>
            <a:ext cx="4554220" cy="5184140"/>
          </a:xfrm>
          <a:prstGeom prst="rect">
            <a:avLst/>
          </a:prstGeom>
          <a:noFill/>
          <a:ln>
            <a:noFill/>
          </a:ln>
        </p:spPr>
      </p:pic>
      <p:sp>
        <p:nvSpPr>
          <p:cNvPr id="6" name="TextBox 5">
            <a:extLst>
              <a:ext uri="{FF2B5EF4-FFF2-40B4-BE49-F238E27FC236}">
                <a16:creationId xmlns:a16="http://schemas.microsoft.com/office/drawing/2014/main" id="{7C8BC227-83C0-4655-9A8F-289665AB9E8C}"/>
              </a:ext>
            </a:extLst>
          </p:cNvPr>
          <p:cNvSpPr txBox="1"/>
          <p:nvPr/>
        </p:nvSpPr>
        <p:spPr>
          <a:xfrm>
            <a:off x="5512836" y="3051886"/>
            <a:ext cx="6106076" cy="2810769"/>
          </a:xfrm>
          <a:prstGeom prst="rect">
            <a:avLst/>
          </a:prstGeom>
          <a:noFill/>
        </p:spPr>
        <p:txBody>
          <a:bodyPr wrap="square">
            <a:spAutoFit/>
          </a:bodyPr>
          <a:lstStyle/>
          <a:p>
            <a:pPr indent="152400" algn="just">
              <a:lnSpc>
                <a:spcPct val="150000"/>
              </a:lnSpc>
              <a:spcAft>
                <a:spcPts val="700"/>
              </a:spcAft>
              <a:buNone/>
            </a:pPr>
            <a:r>
              <a:rPr lang="en-GB" kern="100" dirty="0">
                <a:latin typeface="Times New Roman" panose="02020603050405020304" pitchFamily="18" charset="0"/>
                <a:ea typeface="DengXian" panose="02010600030101010101" pitchFamily="2" charset="-122"/>
                <a:cs typeface="DengXian" panose="02010600030101010101" pitchFamily="2" charset="-122"/>
              </a:rPr>
              <a:t>D concentration: </a:t>
            </a:r>
            <a:r>
              <a:rPr lang="en-GB" sz="1800" kern="100" dirty="0">
                <a:solidFill>
                  <a:srgbClr val="FF0000"/>
                </a:solidFill>
                <a:effectLst/>
                <a:latin typeface="Times New Roman" panose="02020603050405020304" pitchFamily="18" charset="0"/>
                <a:ea typeface="DengXian" panose="02010600030101010101" pitchFamily="2" charset="-122"/>
                <a:cs typeface="DengXian" panose="02010600030101010101" pitchFamily="2" charset="-122"/>
              </a:rPr>
              <a:t>Maximum of 0.5 at%,</a:t>
            </a:r>
          </a:p>
          <a:p>
            <a:pPr indent="152400" algn="just">
              <a:lnSpc>
                <a:spcPct val="150000"/>
              </a:lnSpc>
              <a:spcAft>
                <a:spcPts val="700"/>
              </a:spcAft>
              <a:buNone/>
            </a:pPr>
            <a:r>
              <a:rPr lang="en-GB" sz="1800" kern="100" dirty="0">
                <a:effectLst/>
                <a:latin typeface="Times New Roman" panose="02020603050405020304" pitchFamily="18" charset="0"/>
                <a:ea typeface="DengXian" panose="02010600030101010101" pitchFamily="2" charset="-122"/>
                <a:cs typeface="DengXian" panose="02010600030101010101" pitchFamily="2" charset="-122"/>
              </a:rPr>
              <a:t>slowly decreases to 0.1 at% by the 100th laser pulse. </a:t>
            </a:r>
          </a:p>
          <a:p>
            <a:pPr indent="152400" algn="just">
              <a:lnSpc>
                <a:spcPct val="150000"/>
              </a:lnSpc>
              <a:spcAft>
                <a:spcPts val="700"/>
              </a:spcAft>
              <a:buNone/>
            </a:pPr>
            <a:r>
              <a:rPr lang="en-GB" sz="1800" kern="100" dirty="0">
                <a:effectLst/>
                <a:latin typeface="Times New Roman" panose="02020603050405020304" pitchFamily="18" charset="0"/>
                <a:ea typeface="DengXian" panose="02010600030101010101" pitchFamily="2" charset="-122"/>
                <a:cs typeface="DengXian" panose="02010600030101010101" pitchFamily="2" charset="-122"/>
              </a:rPr>
              <a:t>D content in the initial 100 laser pulses~</a:t>
            </a:r>
            <a:r>
              <a:rPr lang="en-GB" sz="1800" kern="100" dirty="0">
                <a:solidFill>
                  <a:srgbClr val="FF0000"/>
                </a:solidFill>
                <a:effectLst/>
                <a:latin typeface="Times New Roman" panose="02020603050405020304" pitchFamily="18" charset="0"/>
                <a:ea typeface="DengXian" panose="02010600030101010101" pitchFamily="2" charset="-122"/>
                <a:cs typeface="DengXian" panose="02010600030101010101" pitchFamily="2" charset="-122"/>
              </a:rPr>
              <a:t>1.5×10</a:t>
            </a:r>
            <a:r>
              <a:rPr lang="en-GB" sz="1800" kern="100" baseline="30000" dirty="0">
                <a:solidFill>
                  <a:srgbClr val="FF0000"/>
                </a:solidFill>
                <a:effectLst/>
                <a:latin typeface="Times New Roman" panose="02020603050405020304" pitchFamily="18" charset="0"/>
                <a:ea typeface="DengXian" panose="02010600030101010101" pitchFamily="2" charset="-122"/>
                <a:cs typeface="DengXian" panose="02010600030101010101" pitchFamily="2" charset="-122"/>
              </a:rPr>
              <a:t>17</a:t>
            </a:r>
            <a:r>
              <a:rPr lang="en-GB" sz="1800" kern="100" dirty="0">
                <a:solidFill>
                  <a:srgbClr val="FF0000"/>
                </a:solidFill>
                <a:effectLst/>
                <a:latin typeface="Times New Roman" panose="02020603050405020304" pitchFamily="18" charset="0"/>
                <a:ea typeface="DengXian" panose="02010600030101010101" pitchFamily="2" charset="-122"/>
                <a:cs typeface="DengXian" panose="02010600030101010101" pitchFamily="2" charset="-122"/>
              </a:rPr>
              <a:t> D/cm</a:t>
            </a:r>
            <a:r>
              <a:rPr lang="en-GB" sz="1800" kern="100" baseline="30000" dirty="0">
                <a:solidFill>
                  <a:srgbClr val="FF0000"/>
                </a:solidFill>
                <a:effectLst/>
                <a:latin typeface="Times New Roman" panose="02020603050405020304" pitchFamily="18" charset="0"/>
                <a:ea typeface="DengXian" panose="02010600030101010101" pitchFamily="2" charset="-122"/>
                <a:cs typeface="DengXian" panose="02010600030101010101" pitchFamily="2" charset="-122"/>
              </a:rPr>
              <a:t>2</a:t>
            </a:r>
            <a:r>
              <a:rPr lang="en-GB" sz="1800" kern="100" dirty="0">
                <a:solidFill>
                  <a:srgbClr val="FF0000"/>
                </a:solidFill>
                <a:effectLst/>
                <a:latin typeface="Times New Roman" panose="02020603050405020304" pitchFamily="18" charset="0"/>
                <a:ea typeface="DengXian" panose="02010600030101010101" pitchFamily="2" charset="-122"/>
                <a:cs typeface="DengXian" panose="02010600030101010101" pitchFamily="2" charset="-122"/>
              </a:rPr>
              <a:t> </a:t>
            </a:r>
            <a:r>
              <a:rPr lang="en-GB" sz="1800" kern="100" dirty="0">
                <a:effectLst/>
                <a:latin typeface="Times New Roman" panose="02020603050405020304" pitchFamily="18" charset="0"/>
                <a:ea typeface="DengXian" panose="02010600030101010101" pitchFamily="2" charset="-122"/>
                <a:cs typeface="DengXian" panose="02010600030101010101" pitchFamily="2" charset="-122"/>
              </a:rPr>
              <a:t>(tile 8, assuming 179 nm/pulse ablation rate and ignoring the initial 7 empty pulses, which correspond to a 1.3 </a:t>
            </a:r>
            <a:r>
              <a:rPr lang="en-GB" sz="1800" kern="100" dirty="0" err="1">
                <a:effectLst/>
                <a:latin typeface="Times New Roman" panose="02020603050405020304" pitchFamily="18" charset="0"/>
                <a:ea typeface="DengXian" panose="02010600030101010101" pitchFamily="2" charset="-122"/>
                <a:cs typeface="DengXian" panose="02010600030101010101" pitchFamily="2" charset="-122"/>
              </a:rPr>
              <a:t>μm</a:t>
            </a:r>
            <a:r>
              <a:rPr lang="en-GB" sz="1800" kern="100" dirty="0">
                <a:effectLst/>
                <a:latin typeface="Times New Roman" panose="02020603050405020304" pitchFamily="18" charset="0"/>
                <a:ea typeface="DengXian" panose="02010600030101010101" pitchFamily="2" charset="-122"/>
                <a:cs typeface="DengXian" panose="02010600030101010101" pitchFamily="2" charset="-122"/>
              </a:rPr>
              <a:t> surface layer). </a:t>
            </a:r>
          </a:p>
          <a:p>
            <a:pPr indent="152400" algn="just">
              <a:lnSpc>
                <a:spcPct val="150000"/>
              </a:lnSpc>
              <a:spcAft>
                <a:spcPts val="700"/>
              </a:spcAft>
              <a:buNone/>
            </a:pPr>
            <a:r>
              <a:rPr lang="en-GB" kern="100" dirty="0">
                <a:latin typeface="Times New Roman" panose="02020603050405020304" pitchFamily="18" charset="0"/>
                <a:ea typeface="DengXian" panose="02010600030101010101" pitchFamily="2" charset="-122"/>
                <a:cs typeface="DengXian" panose="02010600030101010101" pitchFamily="2" charset="-122"/>
              </a:rPr>
              <a:t>LOD</a:t>
            </a:r>
            <a:r>
              <a:rPr lang="en-GB" kern="100" dirty="0">
                <a:solidFill>
                  <a:srgbClr val="FF0000"/>
                </a:solidFill>
                <a:latin typeface="Times New Roman" panose="02020603050405020304" pitchFamily="18" charset="0"/>
                <a:ea typeface="DengXian" panose="02010600030101010101" pitchFamily="2" charset="-122"/>
                <a:cs typeface="DengXian" panose="02010600030101010101" pitchFamily="2" charset="-122"/>
              </a:rPr>
              <a:t>: 0.07 at% </a:t>
            </a:r>
            <a:r>
              <a:rPr lang="en-GB" kern="100" dirty="0">
                <a:latin typeface="Times New Roman" panose="02020603050405020304" pitchFamily="18" charset="0"/>
                <a:ea typeface="DengXian" panose="02010600030101010101" pitchFamily="2" charset="-122"/>
                <a:cs typeface="DengXian" panose="02010600030101010101" pitchFamily="2" charset="-122"/>
              </a:rPr>
              <a:t>(noise from pixel around 655 nm)</a:t>
            </a:r>
            <a:endParaRPr lang="en-DE" sz="1600" kern="100" dirty="0">
              <a:effectLst/>
              <a:latin typeface="DengXian" panose="02010600030101010101" pitchFamily="2" charset="-122"/>
              <a:ea typeface="DengXian" panose="02010600030101010101" pitchFamily="2" charset="-122"/>
              <a:cs typeface="DengXian" panose="02010600030101010101" pitchFamily="2" charset="-122"/>
            </a:endParaRPr>
          </a:p>
        </p:txBody>
      </p:sp>
      <p:sp>
        <p:nvSpPr>
          <p:cNvPr id="4" name="TextBox 3">
            <a:extLst>
              <a:ext uri="{FF2B5EF4-FFF2-40B4-BE49-F238E27FC236}">
                <a16:creationId xmlns:a16="http://schemas.microsoft.com/office/drawing/2014/main" id="{6C86CE33-0D02-64D1-1F56-5A75EEFE39E0}"/>
              </a:ext>
            </a:extLst>
          </p:cNvPr>
          <p:cNvSpPr txBox="1"/>
          <p:nvPr/>
        </p:nvSpPr>
        <p:spPr>
          <a:xfrm>
            <a:off x="5512836" y="1351777"/>
            <a:ext cx="6106076" cy="876522"/>
          </a:xfrm>
          <a:prstGeom prst="rect">
            <a:avLst/>
          </a:prstGeom>
          <a:noFill/>
        </p:spPr>
        <p:txBody>
          <a:bodyPr wrap="square">
            <a:spAutoFit/>
          </a:bodyPr>
          <a:lstStyle/>
          <a:p>
            <a:pPr indent="152400" algn="just">
              <a:lnSpc>
                <a:spcPct val="150000"/>
              </a:lnSpc>
              <a:spcAft>
                <a:spcPts val="700"/>
              </a:spcAft>
              <a:buNone/>
            </a:pPr>
            <a:r>
              <a:rPr lang="en-US" sz="1600" kern="100" dirty="0">
                <a:effectLst/>
                <a:latin typeface="Times New Roman" panose="02020603050405020304" pitchFamily="18" charset="0"/>
                <a:ea typeface="DengXian" panose="02010600030101010101" pitchFamily="2" charset="-122"/>
                <a:cs typeface="Times New Roman" panose="02020603050405020304" pitchFamily="18" charset="0"/>
              </a:rPr>
              <a:t>IU 667: 2 at% D in deposited W by NRA</a:t>
            </a:r>
          </a:p>
          <a:p>
            <a:pPr indent="152400" algn="just">
              <a:lnSpc>
                <a:spcPct val="150000"/>
              </a:lnSpc>
              <a:spcAft>
                <a:spcPts val="700"/>
              </a:spcAft>
              <a:buNone/>
            </a:pPr>
            <a:r>
              <a:rPr lang="en-US" sz="1600" kern="100" dirty="0">
                <a:latin typeface="Times New Roman" panose="02020603050405020304" pitchFamily="18" charset="0"/>
                <a:ea typeface="DengXian" panose="02010600030101010101" pitchFamily="2" charset="-122"/>
                <a:cs typeface="Times New Roman" panose="02020603050405020304" pitchFamily="18" charset="0"/>
              </a:rPr>
              <a:t>As reference sample, W line 657.39 nm </a:t>
            </a:r>
            <a:r>
              <a:rPr lang="en-US" altLang="zh-CN" sz="1600" kern="100" dirty="0">
                <a:latin typeface="Times New Roman" panose="02020603050405020304" pitchFamily="18" charset="0"/>
                <a:ea typeface="DengXian" panose="02010600030101010101" pitchFamily="2" charset="-122"/>
                <a:cs typeface="Times New Roman" panose="02020603050405020304" pitchFamily="18" charset="0"/>
              </a:rPr>
              <a:t>as</a:t>
            </a:r>
            <a:r>
              <a:rPr lang="zh-CN" altLang="en-US" sz="1600" kern="100" dirty="0">
                <a:latin typeface="Times New Roman" panose="02020603050405020304" pitchFamily="18" charset="0"/>
                <a:ea typeface="DengXian" panose="02010600030101010101" pitchFamily="2" charset="-122"/>
                <a:cs typeface="Times New Roman" panose="02020603050405020304" pitchFamily="18" charset="0"/>
              </a:rPr>
              <a:t> </a:t>
            </a:r>
            <a:r>
              <a:rPr lang="en-US" altLang="zh-CN" sz="1600" kern="100" dirty="0">
                <a:latin typeface="Times New Roman" panose="02020603050405020304" pitchFamily="18" charset="0"/>
                <a:ea typeface="DengXian" panose="02010600030101010101" pitchFamily="2" charset="-122"/>
                <a:cs typeface="Times New Roman" panose="02020603050405020304" pitchFamily="18" charset="0"/>
              </a:rPr>
              <a:t>the</a:t>
            </a:r>
            <a:r>
              <a:rPr lang="zh-CN" altLang="en-US" sz="1600" kern="100" dirty="0">
                <a:latin typeface="Times New Roman" panose="02020603050405020304" pitchFamily="18" charset="0"/>
                <a:ea typeface="DengXian" panose="02010600030101010101" pitchFamily="2" charset="-122"/>
                <a:cs typeface="Times New Roman" panose="02020603050405020304" pitchFamily="18" charset="0"/>
              </a:rPr>
              <a:t> </a:t>
            </a:r>
            <a:r>
              <a:rPr lang="en-US" sz="1600" kern="100" dirty="0">
                <a:latin typeface="Times New Roman" panose="02020603050405020304" pitchFamily="18" charset="0"/>
                <a:ea typeface="DengXian" panose="02010600030101010101" pitchFamily="2" charset="-122"/>
                <a:cs typeface="Times New Roman" panose="02020603050405020304" pitchFamily="18" charset="0"/>
              </a:rPr>
              <a:t>internal standard line </a:t>
            </a:r>
            <a:endParaRPr lang="en-DE" sz="1600" kern="100" dirty="0">
              <a:effectLst/>
              <a:latin typeface="Times New Roman" panose="02020603050405020304" pitchFamily="18"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09619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A9D2-AC5D-2666-B865-1F9E6DE6ACC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E0F447D-EE50-B3FE-DDE0-FEB4D48160DC}"/>
              </a:ext>
            </a:extLst>
          </p:cNvPr>
          <p:cNvSpPr>
            <a:spLocks noGrp="1"/>
          </p:cNvSpPr>
          <p:nvPr>
            <p:ph type="title"/>
          </p:nvPr>
        </p:nvSpPr>
        <p:spPr/>
        <p:txBody>
          <a:bodyPr/>
          <a:lstStyle/>
          <a:p>
            <a:pPr>
              <a:lnSpc>
                <a:spcPct val="150000"/>
              </a:lnSpc>
            </a:pPr>
            <a:r>
              <a:rPr lang="en-US" altLang="zh-CN" dirty="0">
                <a:latin typeface="Arial" panose="020B0604020202020204" pitchFamily="34" charset="0"/>
              </a:rPr>
              <a:t>Results in the LID-QMS region (Module 14)</a:t>
            </a:r>
          </a:p>
        </p:txBody>
      </p:sp>
      <p:sp>
        <p:nvSpPr>
          <p:cNvPr id="25" name="Inhaltsplatzhalter 2">
            <a:extLst>
              <a:ext uri="{FF2B5EF4-FFF2-40B4-BE49-F238E27FC236}">
                <a16:creationId xmlns:a16="http://schemas.microsoft.com/office/drawing/2014/main" id="{17AADCF0-0371-CAA4-CBD6-42EB35218E23}"/>
              </a:ext>
            </a:extLst>
          </p:cNvPr>
          <p:cNvSpPr txBox="1">
            <a:spLocks/>
          </p:cNvSpPr>
          <p:nvPr/>
        </p:nvSpPr>
        <p:spPr>
          <a:xfrm>
            <a:off x="190499" y="642975"/>
            <a:ext cx="12001502" cy="1787427"/>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b="1" dirty="0"/>
              <a:t>The locations where LIBS and LID-QMS shot </a:t>
            </a:r>
          </a:p>
        </p:txBody>
      </p:sp>
      <p:sp>
        <p:nvSpPr>
          <p:cNvPr id="33" name="Footer Placeholder 7">
            <a:extLst>
              <a:ext uri="{FF2B5EF4-FFF2-40B4-BE49-F238E27FC236}">
                <a16:creationId xmlns:a16="http://schemas.microsoft.com/office/drawing/2014/main" id="{9BE99778-7356-410C-68C7-9CA45600279C}"/>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34" name="Slide Number Placeholder 8">
            <a:extLst>
              <a:ext uri="{FF2B5EF4-FFF2-40B4-BE49-F238E27FC236}">
                <a16:creationId xmlns:a16="http://schemas.microsoft.com/office/drawing/2014/main" id="{C67ED7E5-A531-E97F-44F7-35DB5E3CFA95}"/>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16</a:t>
            </a:fld>
            <a:endParaRPr lang="en-GB" dirty="0">
              <a:solidFill>
                <a:prstClr val="white"/>
              </a:solidFill>
            </a:endParaRPr>
          </a:p>
        </p:txBody>
      </p:sp>
      <p:pic>
        <p:nvPicPr>
          <p:cNvPr id="4" name="Picture 3">
            <a:extLst>
              <a:ext uri="{FF2B5EF4-FFF2-40B4-BE49-F238E27FC236}">
                <a16:creationId xmlns:a16="http://schemas.microsoft.com/office/drawing/2014/main" id="{D5AE17B6-D9E9-EA57-1B4D-4A8FD2BC5292}"/>
              </a:ext>
            </a:extLst>
          </p:cNvPr>
          <p:cNvPicPr>
            <a:picLocks noChangeAspect="1"/>
          </p:cNvPicPr>
          <p:nvPr/>
        </p:nvPicPr>
        <p:blipFill>
          <a:blip r:embed="rId2"/>
          <a:stretch>
            <a:fillRect/>
          </a:stretch>
        </p:blipFill>
        <p:spPr>
          <a:xfrm>
            <a:off x="888351" y="1295400"/>
            <a:ext cx="5207649" cy="5260370"/>
          </a:xfrm>
          <a:prstGeom prst="rect">
            <a:avLst/>
          </a:prstGeom>
        </p:spPr>
      </p:pic>
      <p:pic>
        <p:nvPicPr>
          <p:cNvPr id="6" name="Picture 5">
            <a:extLst>
              <a:ext uri="{FF2B5EF4-FFF2-40B4-BE49-F238E27FC236}">
                <a16:creationId xmlns:a16="http://schemas.microsoft.com/office/drawing/2014/main" id="{2AA5BCFB-C840-8197-22F4-197046BA1167}"/>
              </a:ext>
            </a:extLst>
          </p:cNvPr>
          <p:cNvPicPr>
            <a:picLocks noChangeAspect="1"/>
          </p:cNvPicPr>
          <p:nvPr/>
        </p:nvPicPr>
        <p:blipFill>
          <a:blip r:embed="rId3"/>
          <a:stretch>
            <a:fillRect/>
          </a:stretch>
        </p:blipFill>
        <p:spPr>
          <a:xfrm>
            <a:off x="6743962" y="1536688"/>
            <a:ext cx="4190476" cy="1419048"/>
          </a:xfrm>
          <a:prstGeom prst="rect">
            <a:avLst/>
          </a:prstGeom>
        </p:spPr>
      </p:pic>
      <p:sp>
        <p:nvSpPr>
          <p:cNvPr id="8" name="Inhaltsplatzhalter 2">
            <a:extLst>
              <a:ext uri="{FF2B5EF4-FFF2-40B4-BE49-F238E27FC236}">
                <a16:creationId xmlns:a16="http://schemas.microsoft.com/office/drawing/2014/main" id="{DCABDE5B-29BC-B568-123A-45BC9F200CAC}"/>
              </a:ext>
            </a:extLst>
          </p:cNvPr>
          <p:cNvSpPr txBox="1">
            <a:spLocks/>
          </p:cNvSpPr>
          <p:nvPr/>
        </p:nvSpPr>
        <p:spPr>
          <a:xfrm>
            <a:off x="6510405" y="3842709"/>
            <a:ext cx="5098920" cy="2019705"/>
          </a:xfrm>
          <a:prstGeom prst="rect">
            <a:avLst/>
          </a:prstGeom>
        </p:spPr>
        <p:txBody>
          <a:bodyPr vert="horz" lIns="86019" tIns="43010" rIns="86019" bIns="4301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In Module 14, Divertor area:</a:t>
            </a:r>
          </a:p>
          <a:p>
            <a:pPr marL="0" indent="0">
              <a:buNone/>
            </a:pPr>
            <a:r>
              <a:rPr lang="en-US" b="1" dirty="0"/>
              <a:t>Tile 0 and 1, 4 tiles were measured by both LIBS and LID-QMS</a:t>
            </a:r>
          </a:p>
          <a:p>
            <a:pPr marL="0" indent="0">
              <a:buNone/>
            </a:pPr>
            <a:endParaRPr lang="en-US" b="1" dirty="0"/>
          </a:p>
          <a:p>
            <a:pPr marL="0" indent="0">
              <a:buNone/>
            </a:pPr>
            <a:r>
              <a:rPr lang="en-US" b="1" dirty="0"/>
              <a:t>The results can be compared somehow</a:t>
            </a:r>
            <a:endParaRPr lang="en-GB" b="1" dirty="0"/>
          </a:p>
        </p:txBody>
      </p:sp>
      <p:cxnSp>
        <p:nvCxnSpPr>
          <p:cNvPr id="5" name="Straight Arrow Connector 4">
            <a:extLst>
              <a:ext uri="{FF2B5EF4-FFF2-40B4-BE49-F238E27FC236}">
                <a16:creationId xmlns:a16="http://schemas.microsoft.com/office/drawing/2014/main" id="{6E6054D7-C081-7552-6AD8-BD84D669741B}"/>
              </a:ext>
            </a:extLst>
          </p:cNvPr>
          <p:cNvCxnSpPr/>
          <p:nvPr/>
        </p:nvCxnSpPr>
        <p:spPr>
          <a:xfrm flipH="1">
            <a:off x="2343150" y="2162175"/>
            <a:ext cx="114300" cy="4393595"/>
          </a:xfrm>
          <a:prstGeom prst="straightConnector1">
            <a:avLst/>
          </a:prstGeom>
          <a:ln w="2222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B934B3E-1677-8C7F-59F9-43904D5B9C11}"/>
              </a:ext>
            </a:extLst>
          </p:cNvPr>
          <p:cNvCxnSpPr/>
          <p:nvPr/>
        </p:nvCxnSpPr>
        <p:spPr>
          <a:xfrm flipH="1">
            <a:off x="4777772" y="2087864"/>
            <a:ext cx="114300" cy="4393595"/>
          </a:xfrm>
          <a:prstGeom prst="straightConnector1">
            <a:avLst/>
          </a:prstGeom>
          <a:ln w="2222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877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F7406-CAC0-4C92-EF4A-914B33C8B5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003E3B4-4A5D-13E3-F17B-E3E4507B39F1}"/>
              </a:ext>
            </a:extLst>
          </p:cNvPr>
          <p:cNvSpPr>
            <a:spLocks noGrp="1"/>
          </p:cNvSpPr>
          <p:nvPr>
            <p:ph type="title"/>
          </p:nvPr>
        </p:nvSpPr>
        <p:spPr/>
        <p:txBody>
          <a:bodyPr/>
          <a:lstStyle/>
          <a:p>
            <a:r>
              <a:rPr lang="en-US" altLang="zh-CN" dirty="0">
                <a:latin typeface="Arial" panose="020B0604020202020204" pitchFamily="34" charset="0"/>
              </a:rPr>
              <a:t>Results in the LID-QMS region (Module 14)</a:t>
            </a:r>
            <a:endParaRPr lang="en-GB" dirty="0"/>
          </a:p>
        </p:txBody>
      </p:sp>
      <p:sp>
        <p:nvSpPr>
          <p:cNvPr id="35" name="Footer Placeholder 7">
            <a:extLst>
              <a:ext uri="{FF2B5EF4-FFF2-40B4-BE49-F238E27FC236}">
                <a16:creationId xmlns:a16="http://schemas.microsoft.com/office/drawing/2014/main" id="{41E90567-C938-A313-19AB-C66979C206CB}"/>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36" name="Slide Number Placeholder 8">
            <a:extLst>
              <a:ext uri="{FF2B5EF4-FFF2-40B4-BE49-F238E27FC236}">
                <a16:creationId xmlns:a16="http://schemas.microsoft.com/office/drawing/2014/main" id="{ABB69FA2-F5B0-623C-D5E8-3D8A5F1AD046}"/>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17</a:t>
            </a:fld>
            <a:endParaRPr lang="en-GB" dirty="0">
              <a:solidFill>
                <a:prstClr val="white"/>
              </a:solidFill>
            </a:endParaRPr>
          </a:p>
        </p:txBody>
      </p:sp>
      <p:graphicFrame>
        <p:nvGraphicFramePr>
          <p:cNvPr id="4" name="Object 3" descr="Project Path: C:\Users\Yi\Documents\works-YEARLY\2025\JET-DATA-PROCESSING\divertor mod14\DISTRIBUTION.opju&#10;PE Folder: /DISTRIBUTION/Folder1/&#10;Short Name: line1">
            <a:extLst>
              <a:ext uri="{FF2B5EF4-FFF2-40B4-BE49-F238E27FC236}">
                <a16:creationId xmlns:a16="http://schemas.microsoft.com/office/drawing/2014/main" id="{3B3AA11B-E401-BD3C-704F-937FBA57FFF8}"/>
              </a:ext>
            </a:extLst>
          </p:cNvPr>
          <p:cNvGraphicFramePr>
            <a:graphicFrameLocks noChangeAspect="1"/>
          </p:cNvGraphicFramePr>
          <p:nvPr>
            <p:extLst>
              <p:ext uri="{D42A27DB-BD31-4B8C-83A1-F6EECF244321}">
                <p14:modId xmlns:p14="http://schemas.microsoft.com/office/powerpoint/2010/main" val="1492737150"/>
              </p:ext>
            </p:extLst>
          </p:nvPr>
        </p:nvGraphicFramePr>
        <p:xfrm>
          <a:off x="147480" y="1152447"/>
          <a:ext cx="5948520" cy="4553105"/>
        </p:xfrm>
        <a:graphic>
          <a:graphicData uri="http://schemas.openxmlformats.org/presentationml/2006/ole">
            <mc:AlternateContent xmlns:mc="http://schemas.openxmlformats.org/markup-compatibility/2006">
              <mc:Choice xmlns:v="urn:schemas-microsoft-com:vml" Requires="v">
                <p:oleObj name="Graph" r:id="rId2" imgW="9802086" imgH="7502525" progId="Origin95.Graph">
                  <p:embed/>
                </p:oleObj>
              </mc:Choice>
              <mc:Fallback>
                <p:oleObj name="Graph" r:id="rId2" imgW="9802086" imgH="7502525" progId="Origin95.Graph">
                  <p:embed/>
                  <p:pic>
                    <p:nvPicPr>
                      <p:cNvPr id="2" name="Object 1" descr="Project Path: C:\Users\Yi\Documents\works-YEARLY\2025\JET-DATA-PROCESSING\divertor mod14\DISTRIBUTION.opju&#10;PE Folder: /DISTRIBUTION/Folder1/&#10;Short Name: line1">
                        <a:extLst>
                          <a:ext uri="{FF2B5EF4-FFF2-40B4-BE49-F238E27FC236}">
                            <a16:creationId xmlns:a16="http://schemas.microsoft.com/office/drawing/2014/main" id="{F7ABBABB-D992-FA11-C256-F7502ED2527E}"/>
                          </a:ext>
                        </a:extLst>
                      </p:cNvPr>
                      <p:cNvPicPr/>
                      <p:nvPr/>
                    </p:nvPicPr>
                    <p:blipFill>
                      <a:blip r:embed="rId3"/>
                      <a:stretch>
                        <a:fillRect/>
                      </a:stretch>
                    </p:blipFill>
                    <p:spPr>
                      <a:xfrm>
                        <a:off x="147480" y="1152447"/>
                        <a:ext cx="5948520" cy="4553105"/>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60FC290B-11EE-788E-92AA-F1FBABF96D45}"/>
              </a:ext>
            </a:extLst>
          </p:cNvPr>
          <p:cNvPicPr>
            <a:picLocks noChangeAspect="1"/>
          </p:cNvPicPr>
          <p:nvPr/>
        </p:nvPicPr>
        <p:blipFill>
          <a:blip r:embed="rId4"/>
          <a:stretch>
            <a:fillRect/>
          </a:stretch>
        </p:blipFill>
        <p:spPr>
          <a:xfrm>
            <a:off x="6777604" y="1047750"/>
            <a:ext cx="5207649" cy="5260370"/>
          </a:xfrm>
          <a:prstGeom prst="rect">
            <a:avLst/>
          </a:prstGeom>
        </p:spPr>
      </p:pic>
      <p:cxnSp>
        <p:nvCxnSpPr>
          <p:cNvPr id="8" name="Straight Arrow Connector 7">
            <a:extLst>
              <a:ext uri="{FF2B5EF4-FFF2-40B4-BE49-F238E27FC236}">
                <a16:creationId xmlns:a16="http://schemas.microsoft.com/office/drawing/2014/main" id="{AA1E7F2E-1BC2-2384-B6E4-556C895C0AA8}"/>
              </a:ext>
            </a:extLst>
          </p:cNvPr>
          <p:cNvCxnSpPr/>
          <p:nvPr/>
        </p:nvCxnSpPr>
        <p:spPr>
          <a:xfrm flipH="1">
            <a:off x="7962900" y="1914525"/>
            <a:ext cx="114300" cy="4393595"/>
          </a:xfrm>
          <a:prstGeom prst="straightConnector1">
            <a:avLst/>
          </a:prstGeom>
          <a:ln w="2222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29B5F824-F379-EEF2-825E-4BBF0E6954A9}"/>
              </a:ext>
            </a:extLst>
          </p:cNvPr>
          <p:cNvSpPr/>
          <p:nvPr/>
        </p:nvSpPr>
        <p:spPr>
          <a:xfrm>
            <a:off x="7893538" y="4595446"/>
            <a:ext cx="237393" cy="27353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TextBox 4">
            <a:extLst>
              <a:ext uri="{FF2B5EF4-FFF2-40B4-BE49-F238E27FC236}">
                <a16:creationId xmlns:a16="http://schemas.microsoft.com/office/drawing/2014/main" id="{79C6CDBC-7C9E-E9D8-CCBC-7E95A2A18080}"/>
              </a:ext>
            </a:extLst>
          </p:cNvPr>
          <p:cNvSpPr txBox="1"/>
          <p:nvPr/>
        </p:nvSpPr>
        <p:spPr>
          <a:xfrm>
            <a:off x="5890923" y="4732215"/>
            <a:ext cx="2071977" cy="400110"/>
          </a:xfrm>
          <a:prstGeom prst="rect">
            <a:avLst/>
          </a:prstGeom>
          <a:noFill/>
        </p:spPr>
        <p:txBody>
          <a:bodyPr wrap="none" rtlCol="0">
            <a:spAutoFit/>
          </a:bodyPr>
          <a:lstStyle/>
          <a:p>
            <a:pPr algn="l"/>
            <a:r>
              <a:rPr lang="en-US" sz="2000" b="1" dirty="0">
                <a:solidFill>
                  <a:srgbClr val="FF0000"/>
                </a:solidFill>
              </a:rPr>
              <a:t>D empty position </a:t>
            </a:r>
            <a:endParaRPr lang="en-DE" sz="2000" b="1" dirty="0">
              <a:solidFill>
                <a:srgbClr val="FF0000"/>
              </a:solidFill>
            </a:endParaRPr>
          </a:p>
        </p:txBody>
      </p:sp>
      <p:sp>
        <p:nvSpPr>
          <p:cNvPr id="6" name="TextBox 5">
            <a:extLst>
              <a:ext uri="{FF2B5EF4-FFF2-40B4-BE49-F238E27FC236}">
                <a16:creationId xmlns:a16="http://schemas.microsoft.com/office/drawing/2014/main" id="{0ED78A24-759C-B173-BE5E-37450B2C4B3D}"/>
              </a:ext>
            </a:extLst>
          </p:cNvPr>
          <p:cNvSpPr txBox="1"/>
          <p:nvPr/>
        </p:nvSpPr>
        <p:spPr>
          <a:xfrm>
            <a:off x="8255133" y="1816636"/>
            <a:ext cx="314510" cy="400110"/>
          </a:xfrm>
          <a:prstGeom prst="rect">
            <a:avLst/>
          </a:prstGeom>
          <a:noFill/>
        </p:spPr>
        <p:txBody>
          <a:bodyPr wrap="none" rtlCol="0">
            <a:spAutoFit/>
          </a:bodyPr>
          <a:lstStyle/>
          <a:p>
            <a:pPr algn="l"/>
            <a:r>
              <a:rPr lang="en-US" sz="2000" b="1" dirty="0">
                <a:solidFill>
                  <a:srgbClr val="FF0000"/>
                </a:solidFill>
              </a:rPr>
              <a:t>1</a:t>
            </a:r>
            <a:endParaRPr lang="en-DE" sz="2000" b="1" dirty="0">
              <a:solidFill>
                <a:srgbClr val="FF0000"/>
              </a:solidFill>
            </a:endParaRPr>
          </a:p>
        </p:txBody>
      </p:sp>
      <p:sp>
        <p:nvSpPr>
          <p:cNvPr id="9" name="TextBox 8">
            <a:extLst>
              <a:ext uri="{FF2B5EF4-FFF2-40B4-BE49-F238E27FC236}">
                <a16:creationId xmlns:a16="http://schemas.microsoft.com/office/drawing/2014/main" id="{F2FF1496-36BE-A09E-5470-621230D449BC}"/>
              </a:ext>
            </a:extLst>
          </p:cNvPr>
          <p:cNvSpPr txBox="1"/>
          <p:nvPr/>
        </p:nvSpPr>
        <p:spPr>
          <a:xfrm>
            <a:off x="8255133" y="6108065"/>
            <a:ext cx="444352" cy="400110"/>
          </a:xfrm>
          <a:prstGeom prst="rect">
            <a:avLst/>
          </a:prstGeom>
          <a:noFill/>
        </p:spPr>
        <p:txBody>
          <a:bodyPr wrap="none" rtlCol="0">
            <a:spAutoFit/>
          </a:bodyPr>
          <a:lstStyle/>
          <a:p>
            <a:pPr algn="l"/>
            <a:r>
              <a:rPr lang="en-US" sz="2000" b="1" dirty="0">
                <a:solidFill>
                  <a:srgbClr val="FF0000"/>
                </a:solidFill>
              </a:rPr>
              <a:t>10</a:t>
            </a:r>
            <a:endParaRPr lang="en-DE" sz="2000" b="1" dirty="0">
              <a:solidFill>
                <a:srgbClr val="FF0000"/>
              </a:solidFill>
            </a:endParaRPr>
          </a:p>
        </p:txBody>
      </p:sp>
    </p:spTree>
    <p:extLst>
      <p:ext uri="{BB962C8B-B14F-4D97-AF65-F5344CB8AC3E}">
        <p14:creationId xmlns:p14="http://schemas.microsoft.com/office/powerpoint/2010/main" val="448765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8B6C8-258B-D855-35C1-3F6103A2795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BE03D7E-019D-72FF-5A56-D2E5FF996302}"/>
              </a:ext>
            </a:extLst>
          </p:cNvPr>
          <p:cNvSpPr>
            <a:spLocks noGrp="1"/>
          </p:cNvSpPr>
          <p:nvPr>
            <p:ph type="title"/>
          </p:nvPr>
        </p:nvSpPr>
        <p:spPr/>
        <p:txBody>
          <a:bodyPr/>
          <a:lstStyle/>
          <a:p>
            <a:r>
              <a:rPr lang="en-US" altLang="zh-CN" dirty="0">
                <a:latin typeface="Arial" panose="020B0604020202020204" pitchFamily="34" charset="0"/>
              </a:rPr>
              <a:t>Results in the LID-QMS region (Module 14)</a:t>
            </a:r>
            <a:endParaRPr lang="en-GB" dirty="0"/>
          </a:p>
        </p:txBody>
      </p:sp>
      <p:sp>
        <p:nvSpPr>
          <p:cNvPr id="35" name="Footer Placeholder 7">
            <a:extLst>
              <a:ext uri="{FF2B5EF4-FFF2-40B4-BE49-F238E27FC236}">
                <a16:creationId xmlns:a16="http://schemas.microsoft.com/office/drawing/2014/main" id="{67C329E7-F491-31FC-1A9A-567F1F188B29}"/>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36" name="Slide Number Placeholder 8">
            <a:extLst>
              <a:ext uri="{FF2B5EF4-FFF2-40B4-BE49-F238E27FC236}">
                <a16:creationId xmlns:a16="http://schemas.microsoft.com/office/drawing/2014/main" id="{C663AF97-72B7-3D6C-0CA9-D631D33502B6}"/>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18</a:t>
            </a:fld>
            <a:endParaRPr lang="en-GB" dirty="0">
              <a:solidFill>
                <a:prstClr val="white"/>
              </a:solidFill>
            </a:endParaRPr>
          </a:p>
        </p:txBody>
      </p:sp>
      <p:graphicFrame>
        <p:nvGraphicFramePr>
          <p:cNvPr id="5" name="Object 4" descr="Project Path: C:\Users\Yi\Documents\works-YEARLY\2025\JET-DATA-PROCESSING\divertor mod14\DISTRIBUTION.opju&#10;PE Folder: /DISTRIBUTION/Folder1/&#10;Short Name: line2">
            <a:extLst>
              <a:ext uri="{FF2B5EF4-FFF2-40B4-BE49-F238E27FC236}">
                <a16:creationId xmlns:a16="http://schemas.microsoft.com/office/drawing/2014/main" id="{4E5ABE99-09B2-020B-F143-AA8973BA90B3}"/>
              </a:ext>
            </a:extLst>
          </p:cNvPr>
          <p:cNvGraphicFramePr>
            <a:graphicFrameLocks noChangeAspect="1"/>
          </p:cNvGraphicFramePr>
          <p:nvPr>
            <p:extLst>
              <p:ext uri="{D42A27DB-BD31-4B8C-83A1-F6EECF244321}">
                <p14:modId xmlns:p14="http://schemas.microsoft.com/office/powerpoint/2010/main" val="4119406103"/>
              </p:ext>
            </p:extLst>
          </p:nvPr>
        </p:nvGraphicFramePr>
        <p:xfrm>
          <a:off x="291594" y="1152447"/>
          <a:ext cx="5948521" cy="4553106"/>
        </p:xfrm>
        <a:graphic>
          <a:graphicData uri="http://schemas.openxmlformats.org/presentationml/2006/ole">
            <mc:AlternateContent xmlns:mc="http://schemas.openxmlformats.org/markup-compatibility/2006">
              <mc:Choice xmlns:v="urn:schemas-microsoft-com:vml" Requires="v">
                <p:oleObj name="Graph" r:id="rId2" imgW="9802086" imgH="7502525" progId="Origin95.Graph">
                  <p:embed/>
                </p:oleObj>
              </mc:Choice>
              <mc:Fallback>
                <p:oleObj name="Graph" r:id="rId2" imgW="9802086" imgH="7502525" progId="Origin95.Graph">
                  <p:embed/>
                  <p:pic>
                    <p:nvPicPr>
                      <p:cNvPr id="5" name="Object 4" descr="Project Path: C:\Users\Yi\Documents\works-YEARLY\2025\JET-DATA-PROCESSING\divertor mod14\DISTRIBUTION.opju&#10;PE Folder: /DISTRIBUTION/Folder1/&#10;Short Name: line2">
                        <a:extLst>
                          <a:ext uri="{FF2B5EF4-FFF2-40B4-BE49-F238E27FC236}">
                            <a16:creationId xmlns:a16="http://schemas.microsoft.com/office/drawing/2014/main" id="{9C568297-88DB-1AD3-AFD9-FDF61D362196}"/>
                          </a:ext>
                        </a:extLst>
                      </p:cNvPr>
                      <p:cNvPicPr/>
                      <p:nvPr/>
                    </p:nvPicPr>
                    <p:blipFill>
                      <a:blip r:embed="rId3"/>
                      <a:stretch>
                        <a:fillRect/>
                      </a:stretch>
                    </p:blipFill>
                    <p:spPr>
                      <a:xfrm>
                        <a:off x="291594" y="1152447"/>
                        <a:ext cx="5948521" cy="4553106"/>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7298156B-8C00-B529-EFF5-18EB7C296936}"/>
              </a:ext>
            </a:extLst>
          </p:cNvPr>
          <p:cNvPicPr>
            <a:picLocks noChangeAspect="1"/>
          </p:cNvPicPr>
          <p:nvPr/>
        </p:nvPicPr>
        <p:blipFill>
          <a:blip r:embed="rId4"/>
          <a:stretch>
            <a:fillRect/>
          </a:stretch>
        </p:blipFill>
        <p:spPr>
          <a:xfrm>
            <a:off x="6365226" y="1152447"/>
            <a:ext cx="5207649" cy="5260370"/>
          </a:xfrm>
          <a:prstGeom prst="rect">
            <a:avLst/>
          </a:prstGeom>
        </p:spPr>
      </p:pic>
      <p:cxnSp>
        <p:nvCxnSpPr>
          <p:cNvPr id="6" name="Straight Arrow Connector 5">
            <a:extLst>
              <a:ext uri="{FF2B5EF4-FFF2-40B4-BE49-F238E27FC236}">
                <a16:creationId xmlns:a16="http://schemas.microsoft.com/office/drawing/2014/main" id="{D69E640F-AFC2-65F1-809B-082C03BDB70E}"/>
              </a:ext>
            </a:extLst>
          </p:cNvPr>
          <p:cNvCxnSpPr/>
          <p:nvPr/>
        </p:nvCxnSpPr>
        <p:spPr>
          <a:xfrm flipH="1">
            <a:off x="10020300" y="2019222"/>
            <a:ext cx="114300" cy="4393595"/>
          </a:xfrm>
          <a:prstGeom prst="straightConnector1">
            <a:avLst/>
          </a:prstGeom>
          <a:ln w="2222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FEC6F6AB-EAB8-E622-4FC2-1F22F7712195}"/>
              </a:ext>
            </a:extLst>
          </p:cNvPr>
          <p:cNvSpPr/>
          <p:nvPr/>
        </p:nvSpPr>
        <p:spPr>
          <a:xfrm>
            <a:off x="6663267" y="4191000"/>
            <a:ext cx="4580466" cy="34713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TextBox 6">
            <a:extLst>
              <a:ext uri="{FF2B5EF4-FFF2-40B4-BE49-F238E27FC236}">
                <a16:creationId xmlns:a16="http://schemas.microsoft.com/office/drawing/2014/main" id="{40159844-CADC-A711-A6E3-3F8DDA7AF5FF}"/>
              </a:ext>
            </a:extLst>
          </p:cNvPr>
          <p:cNvSpPr txBox="1"/>
          <p:nvPr/>
        </p:nvSpPr>
        <p:spPr>
          <a:xfrm>
            <a:off x="7831470" y="4138023"/>
            <a:ext cx="1762342" cy="400110"/>
          </a:xfrm>
          <a:prstGeom prst="rect">
            <a:avLst/>
          </a:prstGeom>
          <a:noFill/>
        </p:spPr>
        <p:txBody>
          <a:bodyPr wrap="none" rtlCol="0">
            <a:spAutoFit/>
          </a:bodyPr>
          <a:lstStyle/>
          <a:p>
            <a:pPr algn="l"/>
            <a:r>
              <a:rPr lang="en-US" sz="2000" b="1" dirty="0">
                <a:solidFill>
                  <a:srgbClr val="FF0000"/>
                </a:solidFill>
              </a:rPr>
              <a:t>Highest D ratio</a:t>
            </a:r>
            <a:endParaRPr lang="en-DE" sz="2000" b="1" dirty="0">
              <a:solidFill>
                <a:srgbClr val="FF0000"/>
              </a:solidFill>
            </a:endParaRPr>
          </a:p>
        </p:txBody>
      </p:sp>
      <p:sp>
        <p:nvSpPr>
          <p:cNvPr id="8" name="TextBox 7">
            <a:extLst>
              <a:ext uri="{FF2B5EF4-FFF2-40B4-BE49-F238E27FC236}">
                <a16:creationId xmlns:a16="http://schemas.microsoft.com/office/drawing/2014/main" id="{1DC4F641-CDA7-0E0B-854D-1B6977E21B66}"/>
              </a:ext>
            </a:extLst>
          </p:cNvPr>
          <p:cNvSpPr txBox="1"/>
          <p:nvPr/>
        </p:nvSpPr>
        <p:spPr>
          <a:xfrm>
            <a:off x="10539227" y="2019222"/>
            <a:ext cx="314510" cy="400110"/>
          </a:xfrm>
          <a:prstGeom prst="rect">
            <a:avLst/>
          </a:prstGeom>
          <a:noFill/>
        </p:spPr>
        <p:txBody>
          <a:bodyPr wrap="none" rtlCol="0">
            <a:spAutoFit/>
          </a:bodyPr>
          <a:lstStyle/>
          <a:p>
            <a:pPr algn="l"/>
            <a:r>
              <a:rPr lang="en-US" sz="2000" b="1" dirty="0">
                <a:solidFill>
                  <a:srgbClr val="FF0000"/>
                </a:solidFill>
              </a:rPr>
              <a:t>1</a:t>
            </a:r>
            <a:endParaRPr lang="en-DE" sz="2000" b="1" dirty="0">
              <a:solidFill>
                <a:srgbClr val="FF0000"/>
              </a:solidFill>
            </a:endParaRPr>
          </a:p>
        </p:txBody>
      </p:sp>
      <p:sp>
        <p:nvSpPr>
          <p:cNvPr id="9" name="TextBox 8">
            <a:extLst>
              <a:ext uri="{FF2B5EF4-FFF2-40B4-BE49-F238E27FC236}">
                <a16:creationId xmlns:a16="http://schemas.microsoft.com/office/drawing/2014/main" id="{26B00B11-5F2E-A5D7-5692-0FDBDF480E2C}"/>
              </a:ext>
            </a:extLst>
          </p:cNvPr>
          <p:cNvSpPr txBox="1"/>
          <p:nvPr/>
        </p:nvSpPr>
        <p:spPr>
          <a:xfrm>
            <a:off x="10512363" y="6155660"/>
            <a:ext cx="444352" cy="400110"/>
          </a:xfrm>
          <a:prstGeom prst="rect">
            <a:avLst/>
          </a:prstGeom>
          <a:noFill/>
        </p:spPr>
        <p:txBody>
          <a:bodyPr wrap="none" rtlCol="0">
            <a:spAutoFit/>
          </a:bodyPr>
          <a:lstStyle/>
          <a:p>
            <a:pPr algn="l"/>
            <a:r>
              <a:rPr lang="en-US" sz="2000" b="1" dirty="0">
                <a:solidFill>
                  <a:srgbClr val="FF0000"/>
                </a:solidFill>
              </a:rPr>
              <a:t>11</a:t>
            </a:r>
            <a:endParaRPr lang="en-DE" sz="2000" b="1" dirty="0">
              <a:solidFill>
                <a:srgbClr val="FF0000"/>
              </a:solidFill>
            </a:endParaRPr>
          </a:p>
        </p:txBody>
      </p:sp>
    </p:spTree>
    <p:extLst>
      <p:ext uri="{BB962C8B-B14F-4D97-AF65-F5344CB8AC3E}">
        <p14:creationId xmlns:p14="http://schemas.microsoft.com/office/powerpoint/2010/main" val="110558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F964F-7174-E9D1-3363-9E49EB6B235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5305E3-BABF-D91B-1C6C-B16370CE8E0F}"/>
              </a:ext>
            </a:extLst>
          </p:cNvPr>
          <p:cNvSpPr>
            <a:spLocks noGrp="1"/>
          </p:cNvSpPr>
          <p:nvPr>
            <p:ph type="title"/>
          </p:nvPr>
        </p:nvSpPr>
        <p:spPr/>
        <p:txBody>
          <a:bodyPr/>
          <a:lstStyle/>
          <a:p>
            <a:r>
              <a:rPr lang="en-US" altLang="zh-CN" dirty="0">
                <a:latin typeface="Arial" panose="020B0604020202020204" pitchFamily="34" charset="0"/>
              </a:rPr>
              <a:t>Results in the LID-QMS region (Module 14)</a:t>
            </a:r>
            <a:endParaRPr lang="en-GB" dirty="0"/>
          </a:p>
        </p:txBody>
      </p:sp>
      <p:sp>
        <p:nvSpPr>
          <p:cNvPr id="35" name="Footer Placeholder 7">
            <a:extLst>
              <a:ext uri="{FF2B5EF4-FFF2-40B4-BE49-F238E27FC236}">
                <a16:creationId xmlns:a16="http://schemas.microsoft.com/office/drawing/2014/main" id="{FB292624-1E13-309C-7A98-6294747C225D}"/>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36" name="Slide Number Placeholder 8">
            <a:extLst>
              <a:ext uri="{FF2B5EF4-FFF2-40B4-BE49-F238E27FC236}">
                <a16:creationId xmlns:a16="http://schemas.microsoft.com/office/drawing/2014/main" id="{F79A93B6-B629-D99C-D95B-7E30D78AC6A6}"/>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19</a:t>
            </a:fld>
            <a:endParaRPr lang="en-GB" dirty="0">
              <a:solidFill>
                <a:prstClr val="white"/>
              </a:solidFill>
            </a:endParaRPr>
          </a:p>
        </p:txBody>
      </p:sp>
      <p:graphicFrame>
        <p:nvGraphicFramePr>
          <p:cNvPr id="6" name="Object 5" descr="Project Path: C:\Users\Yi\Documents\works-YEARLY\2025\JET-DATA-PROCESSING\divertor mod14\DISTRIBUTION.opju&#10;PE Folder: /DISTRIBUTION/Folder1/&#10;Short Name: row2">
            <a:extLst>
              <a:ext uri="{FF2B5EF4-FFF2-40B4-BE49-F238E27FC236}">
                <a16:creationId xmlns:a16="http://schemas.microsoft.com/office/drawing/2014/main" id="{6F6B0E91-4CBA-53A8-9158-7B24A002B6B3}"/>
              </a:ext>
            </a:extLst>
          </p:cNvPr>
          <p:cNvGraphicFramePr>
            <a:graphicFrameLocks noChangeAspect="1"/>
          </p:cNvGraphicFramePr>
          <p:nvPr>
            <p:extLst>
              <p:ext uri="{D42A27DB-BD31-4B8C-83A1-F6EECF244321}">
                <p14:modId xmlns:p14="http://schemas.microsoft.com/office/powerpoint/2010/main" val="3534131839"/>
              </p:ext>
            </p:extLst>
          </p:nvPr>
        </p:nvGraphicFramePr>
        <p:xfrm>
          <a:off x="557102" y="1101516"/>
          <a:ext cx="6081601" cy="4654968"/>
        </p:xfrm>
        <a:graphic>
          <a:graphicData uri="http://schemas.openxmlformats.org/presentationml/2006/ole">
            <mc:AlternateContent xmlns:mc="http://schemas.openxmlformats.org/markup-compatibility/2006">
              <mc:Choice xmlns:v="urn:schemas-microsoft-com:vml" Requires="v">
                <p:oleObj name="Graph" r:id="rId2" imgW="9802086" imgH="7502525" progId="Origin95.Graph">
                  <p:embed/>
                </p:oleObj>
              </mc:Choice>
              <mc:Fallback>
                <p:oleObj name="Graph" r:id="rId2" imgW="9802086" imgH="7502525" progId="Origin95.Graph">
                  <p:embed/>
                  <p:pic>
                    <p:nvPicPr>
                      <p:cNvPr id="2" name="Object 1" descr="Project Path: C:\Users\Yi\Documents\works-YEARLY\2025\JET-DATA-PROCESSING\divertor mod14\DISTRIBUTION.opju&#10;PE Folder: /DISTRIBUTION/Folder1/&#10;Short Name: row2">
                        <a:extLst>
                          <a:ext uri="{FF2B5EF4-FFF2-40B4-BE49-F238E27FC236}">
                            <a16:creationId xmlns:a16="http://schemas.microsoft.com/office/drawing/2014/main" id="{F44B490E-5508-BA7E-842D-14149C6EBC47}"/>
                          </a:ext>
                        </a:extLst>
                      </p:cNvPr>
                      <p:cNvPicPr/>
                      <p:nvPr/>
                    </p:nvPicPr>
                    <p:blipFill>
                      <a:blip r:embed="rId3"/>
                      <a:stretch>
                        <a:fillRect/>
                      </a:stretch>
                    </p:blipFill>
                    <p:spPr>
                      <a:xfrm>
                        <a:off x="557102" y="1101516"/>
                        <a:ext cx="6081601" cy="465496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EF2E210E-10C6-55E4-2E28-832539862309}"/>
              </a:ext>
            </a:extLst>
          </p:cNvPr>
          <p:cNvPicPr>
            <a:picLocks noChangeAspect="1"/>
          </p:cNvPicPr>
          <p:nvPr/>
        </p:nvPicPr>
        <p:blipFill>
          <a:blip r:embed="rId4"/>
          <a:stretch>
            <a:fillRect/>
          </a:stretch>
        </p:blipFill>
        <p:spPr>
          <a:xfrm>
            <a:off x="6841476" y="982082"/>
            <a:ext cx="5207649" cy="5260370"/>
          </a:xfrm>
          <a:prstGeom prst="rect">
            <a:avLst/>
          </a:prstGeom>
        </p:spPr>
      </p:pic>
      <p:cxnSp>
        <p:nvCxnSpPr>
          <p:cNvPr id="8" name="Straight Arrow Connector 7">
            <a:extLst>
              <a:ext uri="{FF2B5EF4-FFF2-40B4-BE49-F238E27FC236}">
                <a16:creationId xmlns:a16="http://schemas.microsoft.com/office/drawing/2014/main" id="{7ED53350-D693-CA7B-2D09-4646B0965D4D}"/>
              </a:ext>
            </a:extLst>
          </p:cNvPr>
          <p:cNvCxnSpPr>
            <a:cxnSpLocks/>
          </p:cNvCxnSpPr>
          <p:nvPr/>
        </p:nvCxnSpPr>
        <p:spPr>
          <a:xfrm>
            <a:off x="6972300" y="3590925"/>
            <a:ext cx="4667250" cy="0"/>
          </a:xfrm>
          <a:prstGeom prst="straightConnector1">
            <a:avLst/>
          </a:prstGeom>
          <a:ln w="2222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D6F0A46-A5AF-1EA0-5971-23489277EBCF}"/>
              </a:ext>
            </a:extLst>
          </p:cNvPr>
          <p:cNvSpPr txBox="1"/>
          <p:nvPr/>
        </p:nvSpPr>
        <p:spPr>
          <a:xfrm>
            <a:off x="6815045" y="3067020"/>
            <a:ext cx="314510" cy="400110"/>
          </a:xfrm>
          <a:prstGeom prst="rect">
            <a:avLst/>
          </a:prstGeom>
          <a:noFill/>
        </p:spPr>
        <p:txBody>
          <a:bodyPr wrap="none" rtlCol="0">
            <a:spAutoFit/>
          </a:bodyPr>
          <a:lstStyle/>
          <a:p>
            <a:pPr algn="l"/>
            <a:r>
              <a:rPr lang="en-US" sz="2000" b="1" dirty="0">
                <a:solidFill>
                  <a:srgbClr val="FF0000"/>
                </a:solidFill>
              </a:rPr>
              <a:t>1</a:t>
            </a:r>
            <a:endParaRPr lang="en-DE" sz="2000" b="1" dirty="0">
              <a:solidFill>
                <a:srgbClr val="FF0000"/>
              </a:solidFill>
            </a:endParaRPr>
          </a:p>
        </p:txBody>
      </p:sp>
      <p:sp>
        <p:nvSpPr>
          <p:cNvPr id="4" name="TextBox 3">
            <a:extLst>
              <a:ext uri="{FF2B5EF4-FFF2-40B4-BE49-F238E27FC236}">
                <a16:creationId xmlns:a16="http://schemas.microsoft.com/office/drawing/2014/main" id="{31E4581D-ABD5-038F-B4D0-35524450E942}"/>
              </a:ext>
            </a:extLst>
          </p:cNvPr>
          <p:cNvSpPr txBox="1"/>
          <p:nvPr/>
        </p:nvSpPr>
        <p:spPr>
          <a:xfrm>
            <a:off x="11320388" y="3024632"/>
            <a:ext cx="314510" cy="400110"/>
          </a:xfrm>
          <a:prstGeom prst="rect">
            <a:avLst/>
          </a:prstGeom>
          <a:noFill/>
        </p:spPr>
        <p:txBody>
          <a:bodyPr wrap="none" rtlCol="0">
            <a:spAutoFit/>
          </a:bodyPr>
          <a:lstStyle/>
          <a:p>
            <a:pPr algn="l"/>
            <a:r>
              <a:rPr lang="en-US" sz="2000" b="1" dirty="0">
                <a:solidFill>
                  <a:srgbClr val="FF0000"/>
                </a:solidFill>
              </a:rPr>
              <a:t>6</a:t>
            </a:r>
            <a:endParaRPr lang="en-DE" sz="2000" b="1" dirty="0">
              <a:solidFill>
                <a:srgbClr val="FF0000"/>
              </a:solidFill>
            </a:endParaRPr>
          </a:p>
        </p:txBody>
      </p:sp>
    </p:spTree>
    <p:extLst>
      <p:ext uri="{BB962C8B-B14F-4D97-AF65-F5344CB8AC3E}">
        <p14:creationId xmlns:p14="http://schemas.microsoft.com/office/powerpoint/2010/main" val="2085342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6D4ED5-AD88-42C9-93CC-F231838C707A}"/>
              </a:ext>
            </a:extLst>
          </p:cNvPr>
          <p:cNvSpPr>
            <a:spLocks noGrp="1"/>
          </p:cNvSpPr>
          <p:nvPr>
            <p:ph type="title"/>
          </p:nvPr>
        </p:nvSpPr>
        <p:spPr/>
        <p:txBody>
          <a:bodyPr/>
          <a:lstStyle/>
          <a:p>
            <a:r>
              <a:rPr lang="en-GB" dirty="0"/>
              <a:t>Outline</a:t>
            </a:r>
          </a:p>
        </p:txBody>
      </p:sp>
      <p:sp>
        <p:nvSpPr>
          <p:cNvPr id="3" name="Inhaltsplatzhalter 2">
            <a:extLst>
              <a:ext uri="{FF2B5EF4-FFF2-40B4-BE49-F238E27FC236}">
                <a16:creationId xmlns:a16="http://schemas.microsoft.com/office/drawing/2014/main" id="{A9BAFF69-18F7-4F5E-A3E1-AC941511CFD7}"/>
              </a:ext>
            </a:extLst>
          </p:cNvPr>
          <p:cNvSpPr>
            <a:spLocks noGrp="1"/>
          </p:cNvSpPr>
          <p:nvPr>
            <p:ph idx="1"/>
          </p:nvPr>
        </p:nvSpPr>
        <p:spPr>
          <a:xfrm>
            <a:off x="1498600" y="1602674"/>
            <a:ext cx="6890158" cy="3408117"/>
          </a:xfrm>
        </p:spPr>
        <p:txBody>
          <a:bodyPr>
            <a:normAutofit fontScale="92500"/>
          </a:bodyPr>
          <a:lstStyle/>
          <a:p>
            <a:pPr>
              <a:lnSpc>
                <a:spcPct val="150000"/>
              </a:lnSpc>
              <a:buFont typeface="Wingdings" panose="05000000000000000000" pitchFamily="2" charset="2"/>
              <a:buChar char="u"/>
            </a:pPr>
            <a:r>
              <a:rPr lang="en-GB" sz="2800" dirty="0">
                <a:latin typeface="Arial" panose="020B0604020202020204" pitchFamily="34" charset="0"/>
              </a:rPr>
              <a:t>Background </a:t>
            </a:r>
          </a:p>
          <a:p>
            <a:pPr>
              <a:lnSpc>
                <a:spcPct val="150000"/>
              </a:lnSpc>
              <a:buFont typeface="Wingdings" panose="05000000000000000000" pitchFamily="2" charset="2"/>
              <a:buChar char="u"/>
            </a:pPr>
            <a:r>
              <a:rPr lang="en-GB" sz="2800" dirty="0">
                <a:latin typeface="Arial" panose="020B0604020202020204" pitchFamily="34" charset="0"/>
              </a:rPr>
              <a:t>In-</a:t>
            </a:r>
            <a:r>
              <a:rPr lang="en-US" altLang="zh-CN" sz="2800" dirty="0">
                <a:latin typeface="Arial" panose="020B0604020202020204" pitchFamily="34" charset="0"/>
              </a:rPr>
              <a:t>vessel</a:t>
            </a:r>
            <a:r>
              <a:rPr lang="en-GB" sz="2800" dirty="0">
                <a:latin typeface="Arial" panose="020B0604020202020204" pitchFamily="34" charset="0"/>
              </a:rPr>
              <a:t> LIBS applications at JET</a:t>
            </a:r>
          </a:p>
          <a:p>
            <a:pPr>
              <a:lnSpc>
                <a:spcPct val="150000"/>
              </a:lnSpc>
              <a:buFont typeface="Wingdings" panose="05000000000000000000" pitchFamily="2" charset="2"/>
              <a:buChar char="u"/>
            </a:pPr>
            <a:r>
              <a:rPr lang="en-US" altLang="zh-CN" sz="2800" dirty="0">
                <a:latin typeface="Arial" panose="020B0604020202020204" pitchFamily="34" charset="0"/>
              </a:rPr>
              <a:t>First results of JET-LIBS</a:t>
            </a:r>
          </a:p>
          <a:p>
            <a:pPr>
              <a:lnSpc>
                <a:spcPct val="150000"/>
              </a:lnSpc>
              <a:buFont typeface="Wingdings" panose="05000000000000000000" pitchFamily="2" charset="2"/>
              <a:buChar char="u"/>
            </a:pPr>
            <a:r>
              <a:rPr lang="en-US" altLang="zh-CN" sz="2800" dirty="0">
                <a:latin typeface="Arial" panose="020B0604020202020204" pitchFamily="34" charset="0"/>
              </a:rPr>
              <a:t>Results in the LID-QMS region(Module 14)</a:t>
            </a:r>
          </a:p>
          <a:p>
            <a:pPr>
              <a:lnSpc>
                <a:spcPct val="150000"/>
              </a:lnSpc>
              <a:buFont typeface="Wingdings" panose="05000000000000000000" pitchFamily="2" charset="2"/>
              <a:buChar char="u"/>
            </a:pPr>
            <a:r>
              <a:rPr lang="en-GB" sz="2800" dirty="0">
                <a:latin typeface="Arial" panose="020B0604020202020204" pitchFamily="34" charset="0"/>
              </a:rPr>
              <a:t>Outlooks and Conclusions</a:t>
            </a:r>
          </a:p>
          <a:p>
            <a:pPr>
              <a:lnSpc>
                <a:spcPct val="150000"/>
              </a:lnSpc>
              <a:buFont typeface="Wingdings" panose="05000000000000000000" pitchFamily="2" charset="2"/>
              <a:buChar char="u"/>
            </a:pPr>
            <a:endParaRPr lang="en-GB" sz="2800" dirty="0">
              <a:latin typeface="Arial" panose="020B0604020202020204" pitchFamily="34" charset="0"/>
            </a:endParaRPr>
          </a:p>
        </p:txBody>
      </p:sp>
      <p:sp>
        <p:nvSpPr>
          <p:cNvPr id="5"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6"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2</a:t>
            </a:fld>
            <a:endParaRPr lang="en-GB" dirty="0">
              <a:solidFill>
                <a:prstClr val="white"/>
              </a:solidFill>
            </a:endParaRPr>
          </a:p>
        </p:txBody>
      </p:sp>
    </p:spTree>
    <p:extLst>
      <p:ext uri="{BB962C8B-B14F-4D97-AF65-F5344CB8AC3E}">
        <p14:creationId xmlns:p14="http://schemas.microsoft.com/office/powerpoint/2010/main" val="1161270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EDC5A-955F-3260-B85D-FD12E793162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25CAC10-DD11-D53B-262A-46DBD665E1DE}"/>
              </a:ext>
            </a:extLst>
          </p:cNvPr>
          <p:cNvSpPr>
            <a:spLocks noGrp="1"/>
          </p:cNvSpPr>
          <p:nvPr>
            <p:ph type="title"/>
          </p:nvPr>
        </p:nvSpPr>
        <p:spPr/>
        <p:txBody>
          <a:bodyPr/>
          <a:lstStyle/>
          <a:p>
            <a:r>
              <a:rPr lang="en-GB" dirty="0">
                <a:latin typeface="Arial" panose="020B0604020202020204" pitchFamily="34" charset="0"/>
              </a:rPr>
              <a:t>Outlook and Conclusions</a:t>
            </a:r>
            <a:endParaRPr lang="en-GB" dirty="0"/>
          </a:p>
        </p:txBody>
      </p:sp>
      <p:sp>
        <p:nvSpPr>
          <p:cNvPr id="5" name="Inhaltsplatzhalter 2">
            <a:extLst>
              <a:ext uri="{FF2B5EF4-FFF2-40B4-BE49-F238E27FC236}">
                <a16:creationId xmlns:a16="http://schemas.microsoft.com/office/drawing/2014/main" id="{D39F54B5-BAFE-FEE4-0A9E-6F24702E662B}"/>
              </a:ext>
            </a:extLst>
          </p:cNvPr>
          <p:cNvSpPr txBox="1">
            <a:spLocks/>
          </p:cNvSpPr>
          <p:nvPr/>
        </p:nvSpPr>
        <p:spPr>
          <a:xfrm>
            <a:off x="367856" y="1796124"/>
            <a:ext cx="11237991" cy="3502708"/>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spcBef>
                <a:spcPts val="0"/>
              </a:spcBef>
              <a:spcAft>
                <a:spcPts val="600"/>
              </a:spcAft>
              <a:buNone/>
            </a:pPr>
            <a:r>
              <a:rPr lang="en-GB" sz="2400" dirty="0"/>
              <a:t>Conclusions:</a:t>
            </a:r>
            <a:endParaRPr lang="en-GB" sz="2800" dirty="0"/>
          </a:p>
          <a:p>
            <a:pPr lvl="1">
              <a:spcBef>
                <a:spcPts val="0"/>
              </a:spcBef>
              <a:spcAft>
                <a:spcPts val="600"/>
              </a:spcAft>
            </a:pPr>
            <a:r>
              <a:rPr lang="en-GB" sz="2400" dirty="0"/>
              <a:t>H and D peaks </a:t>
            </a:r>
            <a:r>
              <a:rPr lang="en-US" altLang="zh-CN" sz="2400" dirty="0"/>
              <a:t>are well </a:t>
            </a:r>
            <a:r>
              <a:rPr lang="en-GB" sz="2400" dirty="0"/>
              <a:t>separated</a:t>
            </a:r>
          </a:p>
          <a:p>
            <a:pPr lvl="1">
              <a:spcBef>
                <a:spcPts val="0"/>
              </a:spcBef>
              <a:spcAft>
                <a:spcPts val="600"/>
              </a:spcAft>
            </a:pPr>
            <a:r>
              <a:rPr lang="en-GB" altLang="zh-CN" sz="2400" dirty="0"/>
              <a:t>T is too weak to be detected, which means a very low concentration</a:t>
            </a:r>
            <a:r>
              <a:rPr lang="en-US" altLang="zh-CN" sz="2400" dirty="0"/>
              <a:t>( baking performance is good)</a:t>
            </a:r>
            <a:r>
              <a:rPr lang="en-GB" altLang="zh-CN" sz="2400" dirty="0"/>
              <a:t> </a:t>
            </a:r>
            <a:endParaRPr lang="en-GB" sz="2400" dirty="0"/>
          </a:p>
          <a:p>
            <a:pPr lvl="1">
              <a:spcBef>
                <a:spcPts val="0"/>
              </a:spcBef>
              <a:spcAft>
                <a:spcPts val="600"/>
              </a:spcAft>
            </a:pPr>
            <a:r>
              <a:rPr lang="en-GB" sz="2400" dirty="0"/>
              <a:t>Ideal depth profile </a:t>
            </a:r>
            <a:r>
              <a:rPr lang="en-US" sz="2400" dirty="0"/>
              <a:t>was</a:t>
            </a:r>
            <a:r>
              <a:rPr lang="zh-CN" altLang="en-US" sz="2400" dirty="0"/>
              <a:t> </a:t>
            </a:r>
            <a:r>
              <a:rPr lang="en-GB" sz="2400" dirty="0"/>
              <a:t>obtained for gas and wall materials</a:t>
            </a:r>
          </a:p>
          <a:p>
            <a:pPr lvl="1">
              <a:spcBef>
                <a:spcPts val="0"/>
              </a:spcBef>
              <a:spcAft>
                <a:spcPts val="600"/>
              </a:spcAft>
            </a:pPr>
            <a:r>
              <a:rPr lang="en-GB" sz="2400" dirty="0"/>
              <a:t>S</a:t>
            </a:r>
            <a:r>
              <a:rPr lang="en-US" altLang="zh-CN" sz="2400" dirty="0" err="1"/>
              <a:t>emi</a:t>
            </a:r>
            <a:r>
              <a:rPr lang="en-US" altLang="zh-CN" sz="2400" dirty="0"/>
              <a:t>-quantitative results were obtained for tile 8</a:t>
            </a:r>
            <a:endParaRPr lang="en-GB" sz="2400" dirty="0"/>
          </a:p>
        </p:txBody>
      </p:sp>
      <p:sp>
        <p:nvSpPr>
          <p:cNvPr id="6" name="Footer Placeholder 7">
            <a:extLst>
              <a:ext uri="{FF2B5EF4-FFF2-40B4-BE49-F238E27FC236}">
                <a16:creationId xmlns:a16="http://schemas.microsoft.com/office/drawing/2014/main" id="{9121890A-B20F-A5B3-FD8C-FD4D6EB8A36A}"/>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8" name="Slide Number Placeholder 8">
            <a:extLst>
              <a:ext uri="{FF2B5EF4-FFF2-40B4-BE49-F238E27FC236}">
                <a16:creationId xmlns:a16="http://schemas.microsoft.com/office/drawing/2014/main" id="{7643BF7E-6ED3-8A01-45E0-0E17751652E5}"/>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20</a:t>
            </a:fld>
            <a:endParaRPr lang="en-GB" dirty="0">
              <a:solidFill>
                <a:prstClr val="white"/>
              </a:solidFill>
            </a:endParaRPr>
          </a:p>
        </p:txBody>
      </p:sp>
    </p:spTree>
    <p:extLst>
      <p:ext uri="{BB962C8B-B14F-4D97-AF65-F5344CB8AC3E}">
        <p14:creationId xmlns:p14="http://schemas.microsoft.com/office/powerpoint/2010/main" val="923055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2489BEA0-8B15-4E5D-9C22-E35DE439CDD6}"/>
              </a:ext>
            </a:extLst>
          </p:cNvPr>
          <p:cNvSpPr txBox="1">
            <a:spLocks/>
          </p:cNvSpPr>
          <p:nvPr/>
        </p:nvSpPr>
        <p:spPr>
          <a:xfrm>
            <a:off x="696634" y="2133552"/>
            <a:ext cx="10307960" cy="2399371"/>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spcBef>
                <a:spcPts val="0"/>
              </a:spcBef>
              <a:spcAft>
                <a:spcPts val="600"/>
              </a:spcAft>
              <a:buNone/>
            </a:pPr>
            <a:r>
              <a:rPr lang="en-US" sz="2400" dirty="0"/>
              <a:t>Outlooks</a:t>
            </a:r>
          </a:p>
          <a:p>
            <a:pPr lvl="1">
              <a:spcBef>
                <a:spcPts val="0"/>
              </a:spcBef>
              <a:spcAft>
                <a:spcPts val="600"/>
              </a:spcAft>
            </a:pPr>
            <a:r>
              <a:rPr lang="en-US" sz="2400" dirty="0"/>
              <a:t>Calibration of echelle spectrometer for quantitative analysis </a:t>
            </a:r>
          </a:p>
          <a:p>
            <a:pPr lvl="1">
              <a:spcBef>
                <a:spcPts val="0"/>
              </a:spcBef>
              <a:spcAft>
                <a:spcPts val="600"/>
              </a:spcAft>
            </a:pPr>
            <a:r>
              <a:rPr lang="en-US" sz="2400" dirty="0"/>
              <a:t>Some unknow background in the H/D/T position to be studied</a:t>
            </a:r>
          </a:p>
          <a:p>
            <a:pPr lvl="1">
              <a:spcBef>
                <a:spcPts val="0"/>
              </a:spcBef>
              <a:spcAft>
                <a:spcPts val="600"/>
              </a:spcAft>
            </a:pPr>
            <a:r>
              <a:rPr lang="en-US" sz="2400" dirty="0"/>
              <a:t>Test JET-sample with LIBS-TALIF to measure T/D.  </a:t>
            </a:r>
          </a:p>
          <a:p>
            <a:pPr marL="457200" lvl="1" indent="0">
              <a:spcBef>
                <a:spcPts val="0"/>
              </a:spcBef>
              <a:spcAft>
                <a:spcPts val="600"/>
              </a:spcAft>
              <a:buNone/>
            </a:pPr>
            <a:endParaRPr lang="en-GB" sz="2400" dirty="0"/>
          </a:p>
        </p:txBody>
      </p:sp>
      <p:sp>
        <p:nvSpPr>
          <p:cNvPr id="6"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8"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21</a:t>
            </a:fld>
            <a:endParaRPr lang="en-GB" dirty="0">
              <a:solidFill>
                <a:prstClr val="white"/>
              </a:solidFill>
            </a:endParaRPr>
          </a:p>
        </p:txBody>
      </p:sp>
      <p:sp>
        <p:nvSpPr>
          <p:cNvPr id="7" name="Titel 1">
            <a:extLst>
              <a:ext uri="{FF2B5EF4-FFF2-40B4-BE49-F238E27FC236}">
                <a16:creationId xmlns:a16="http://schemas.microsoft.com/office/drawing/2014/main" id="{3FB9C498-0077-A125-1D6E-530859C59E91}"/>
              </a:ext>
            </a:extLst>
          </p:cNvPr>
          <p:cNvSpPr>
            <a:spLocks noGrp="1"/>
          </p:cNvSpPr>
          <p:nvPr>
            <p:ph type="title"/>
          </p:nvPr>
        </p:nvSpPr>
        <p:spPr>
          <a:xfrm>
            <a:off x="983432" y="192515"/>
            <a:ext cx="9451776" cy="457200"/>
          </a:xfrm>
        </p:spPr>
        <p:txBody>
          <a:bodyPr/>
          <a:lstStyle/>
          <a:p>
            <a:r>
              <a:rPr lang="en-GB" dirty="0">
                <a:latin typeface="Arial" panose="020B0604020202020204" pitchFamily="34" charset="0"/>
              </a:rPr>
              <a:t>Outlooks and Conclusions</a:t>
            </a:r>
            <a:endParaRPr lang="en-GB" dirty="0"/>
          </a:p>
        </p:txBody>
      </p:sp>
    </p:spTree>
    <p:extLst>
      <p:ext uri="{BB962C8B-B14F-4D97-AF65-F5344CB8AC3E}">
        <p14:creationId xmlns:p14="http://schemas.microsoft.com/office/powerpoint/2010/main" val="3093729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33FE9-7D8B-11DA-32C6-4032BE425917}"/>
            </a:ext>
          </a:extLst>
        </p:cNvPr>
        <p:cNvGrpSpPr/>
        <p:nvPr/>
      </p:nvGrpSpPr>
      <p:grpSpPr>
        <a:xfrm>
          <a:off x="0" y="0"/>
          <a:ext cx="0" cy="0"/>
          <a:chOff x="0" y="0"/>
          <a:chExt cx="0" cy="0"/>
        </a:xfrm>
      </p:grpSpPr>
      <p:sp>
        <p:nvSpPr>
          <p:cNvPr id="6" name="Footer Placeholder 7">
            <a:extLst>
              <a:ext uri="{FF2B5EF4-FFF2-40B4-BE49-F238E27FC236}">
                <a16:creationId xmlns:a16="http://schemas.microsoft.com/office/drawing/2014/main" id="{A83FF6F4-B563-086B-09E8-BD6BDEEDDF0B}"/>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8" name="Slide Number Placeholder 8">
            <a:extLst>
              <a:ext uri="{FF2B5EF4-FFF2-40B4-BE49-F238E27FC236}">
                <a16:creationId xmlns:a16="http://schemas.microsoft.com/office/drawing/2014/main" id="{2547AADB-F552-AE47-B228-8139A8896449}"/>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22</a:t>
            </a:fld>
            <a:endParaRPr lang="en-GB" dirty="0">
              <a:solidFill>
                <a:prstClr val="white"/>
              </a:solidFill>
            </a:endParaRPr>
          </a:p>
        </p:txBody>
      </p:sp>
      <p:sp>
        <p:nvSpPr>
          <p:cNvPr id="3" name="文本框 2">
            <a:extLst>
              <a:ext uri="{FF2B5EF4-FFF2-40B4-BE49-F238E27FC236}">
                <a16:creationId xmlns:a16="http://schemas.microsoft.com/office/drawing/2014/main" id="{FAD43F14-1851-8946-5FD9-B7B9EB59450F}"/>
              </a:ext>
            </a:extLst>
          </p:cNvPr>
          <p:cNvSpPr txBox="1"/>
          <p:nvPr/>
        </p:nvSpPr>
        <p:spPr>
          <a:xfrm>
            <a:off x="2737158" y="2968778"/>
            <a:ext cx="6320961" cy="769441"/>
          </a:xfrm>
          <a:prstGeom prst="rect">
            <a:avLst/>
          </a:prstGeom>
          <a:noFill/>
        </p:spPr>
        <p:txBody>
          <a:bodyPr wrap="none" rtlCol="0">
            <a:spAutoFit/>
          </a:bodyPr>
          <a:lstStyle/>
          <a:p>
            <a:pPr algn="l"/>
            <a:r>
              <a:rPr lang="en-US" altLang="zh-CN" sz="4400" b="1" dirty="0"/>
              <a:t>Thanks for your attention!</a:t>
            </a:r>
            <a:endParaRPr lang="zh-CN" altLang="en-US" sz="4400" b="1" dirty="0"/>
          </a:p>
        </p:txBody>
      </p:sp>
      <p:sp>
        <p:nvSpPr>
          <p:cNvPr id="7" name="标题 6">
            <a:extLst>
              <a:ext uri="{FF2B5EF4-FFF2-40B4-BE49-F238E27FC236}">
                <a16:creationId xmlns:a16="http://schemas.microsoft.com/office/drawing/2014/main" id="{501EC280-7122-B01B-7856-0CDB4A7681C6}"/>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2357192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1D688-B7B4-4F49-9DF3-F109B3413E7F}"/>
              </a:ext>
            </a:extLst>
          </p:cNvPr>
          <p:cNvSpPr>
            <a:spLocks noGrp="1"/>
          </p:cNvSpPr>
          <p:nvPr>
            <p:ph type="title"/>
          </p:nvPr>
        </p:nvSpPr>
        <p:spPr/>
        <p:txBody>
          <a:bodyPr/>
          <a:lstStyle/>
          <a:p>
            <a:r>
              <a:rPr lang="en-GB" dirty="0"/>
              <a:t>Background</a:t>
            </a:r>
          </a:p>
        </p:txBody>
      </p:sp>
      <p:sp>
        <p:nvSpPr>
          <p:cNvPr id="25" name="Inhaltsplatzhalter 2">
            <a:extLst>
              <a:ext uri="{FF2B5EF4-FFF2-40B4-BE49-F238E27FC236}">
                <a16:creationId xmlns:a16="http://schemas.microsoft.com/office/drawing/2014/main" id="{DF393F64-EA8F-4471-A2FA-5B5FC11937CF}"/>
              </a:ext>
            </a:extLst>
          </p:cNvPr>
          <p:cNvSpPr txBox="1">
            <a:spLocks/>
          </p:cNvSpPr>
          <p:nvPr/>
        </p:nvSpPr>
        <p:spPr>
          <a:xfrm>
            <a:off x="190499" y="642975"/>
            <a:ext cx="12001502" cy="1787427"/>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b="1" dirty="0"/>
              <a:t>Problem: Hydrogen isotope retention + erosion and co-deposition of wall material</a:t>
            </a:r>
          </a:p>
        </p:txBody>
      </p:sp>
      <p:sp>
        <p:nvSpPr>
          <p:cNvPr id="33"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34"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3</a:t>
            </a:fld>
            <a:endParaRPr lang="en-GB" dirty="0">
              <a:solidFill>
                <a:prstClr val="white"/>
              </a:solidFill>
            </a:endParaRPr>
          </a:p>
        </p:txBody>
      </p:sp>
      <p:pic>
        <p:nvPicPr>
          <p:cNvPr id="7" name="Picture 2" descr="Plasma discharge #104,522: The energy record was achieved in this JET experiment.">
            <a:extLst>
              <a:ext uri="{FF2B5EF4-FFF2-40B4-BE49-F238E27FC236}">
                <a16:creationId xmlns:a16="http://schemas.microsoft.com/office/drawing/2014/main" id="{11F1EF27-CE10-D9D3-96AF-AAD24858E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40" y="1746425"/>
            <a:ext cx="3500668" cy="44245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e-ews-fs01\efdawork\PI team\PICTURES AND GRAPHICS\LOGOS\JET-LOGO (by Dolp)\OtherJPG\JET.jpg">
            <a:extLst>
              <a:ext uri="{FF2B5EF4-FFF2-40B4-BE49-F238E27FC236}">
                <a16:creationId xmlns:a16="http://schemas.microsoft.com/office/drawing/2014/main" id="{42170174-3F63-AED9-FF70-63780CFA8AC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06331" y="1161085"/>
            <a:ext cx="838585" cy="3326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0D43C1B-5616-CF0F-43F6-417E2E312E93}"/>
              </a:ext>
            </a:extLst>
          </p:cNvPr>
          <p:cNvPicPr>
            <a:picLocks noChangeAspect="1"/>
          </p:cNvPicPr>
          <p:nvPr/>
        </p:nvPicPr>
        <p:blipFill>
          <a:blip r:embed="rId4"/>
          <a:stretch>
            <a:fillRect/>
          </a:stretch>
        </p:blipFill>
        <p:spPr>
          <a:xfrm>
            <a:off x="4369580" y="1643692"/>
            <a:ext cx="3710088" cy="2850689"/>
          </a:xfrm>
          <a:prstGeom prst="rect">
            <a:avLst/>
          </a:prstGeom>
        </p:spPr>
      </p:pic>
      <p:pic>
        <p:nvPicPr>
          <p:cNvPr id="16" name="Picture 6">
            <a:extLst>
              <a:ext uri="{FF2B5EF4-FFF2-40B4-BE49-F238E27FC236}">
                <a16:creationId xmlns:a16="http://schemas.microsoft.com/office/drawing/2014/main" id="{ACEAAB82-F86E-E5B3-2D13-A6B5D29C0C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509" t="6895" r="34201" b="43459"/>
          <a:stretch>
            <a:fillRect/>
          </a:stretch>
        </p:blipFill>
        <p:spPr bwMode="auto">
          <a:xfrm>
            <a:off x="8382000" y="1613920"/>
            <a:ext cx="3619501" cy="291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Inhaltsplatzhalter 2">
            <a:extLst>
              <a:ext uri="{FF2B5EF4-FFF2-40B4-BE49-F238E27FC236}">
                <a16:creationId xmlns:a16="http://schemas.microsoft.com/office/drawing/2014/main" id="{6CE07C06-AE54-4440-006D-72F88B90937B}"/>
              </a:ext>
            </a:extLst>
          </p:cNvPr>
          <p:cNvSpPr txBox="1">
            <a:spLocks/>
          </p:cNvSpPr>
          <p:nvPr/>
        </p:nvSpPr>
        <p:spPr>
          <a:xfrm>
            <a:off x="4295800" y="4526763"/>
            <a:ext cx="3870784" cy="1678960"/>
          </a:xfrm>
          <a:prstGeom prst="rect">
            <a:avLst/>
          </a:prstGeom>
        </p:spPr>
        <p:txBody>
          <a:bodyPr vert="horz" lIns="86019" tIns="43010" rIns="86019" bIns="4301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b="1" dirty="0"/>
              <a:t>JET-LID-QMS</a:t>
            </a:r>
          </a:p>
          <a:p>
            <a:r>
              <a:rPr lang="en-US" altLang="zh-CN" b="1" dirty="0"/>
              <a:t>Specific area</a:t>
            </a:r>
          </a:p>
          <a:p>
            <a:r>
              <a:rPr lang="en-US" altLang="zh-CN" b="1" dirty="0"/>
              <a:t>Fuel (high sensitive and quantitative)</a:t>
            </a:r>
          </a:p>
          <a:p>
            <a:pPr marL="0" indent="0">
              <a:buNone/>
            </a:pPr>
            <a:endParaRPr lang="en-GB" b="1" dirty="0"/>
          </a:p>
        </p:txBody>
      </p:sp>
      <p:sp>
        <p:nvSpPr>
          <p:cNvPr id="20" name="Inhaltsplatzhalter 2">
            <a:extLst>
              <a:ext uri="{FF2B5EF4-FFF2-40B4-BE49-F238E27FC236}">
                <a16:creationId xmlns:a16="http://schemas.microsoft.com/office/drawing/2014/main" id="{8989C068-C83F-68DD-6702-11943B6B70B4}"/>
              </a:ext>
            </a:extLst>
          </p:cNvPr>
          <p:cNvSpPr txBox="1">
            <a:spLocks/>
          </p:cNvSpPr>
          <p:nvPr/>
        </p:nvSpPr>
        <p:spPr>
          <a:xfrm>
            <a:off x="8208730" y="4494381"/>
            <a:ext cx="4012420" cy="2019705"/>
          </a:xfrm>
          <a:prstGeom prst="rect">
            <a:avLst/>
          </a:prstGeom>
        </p:spPr>
        <p:txBody>
          <a:bodyPr vert="horz" lIns="86019" tIns="43010" rIns="86019" bIns="4301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b="1" dirty="0"/>
              <a:t>JET-LIBS</a:t>
            </a:r>
          </a:p>
          <a:p>
            <a:r>
              <a:rPr lang="en-GB" b="1" dirty="0"/>
              <a:t>G</a:t>
            </a:r>
            <a:r>
              <a:rPr lang="en-US" altLang="zh-CN" b="1" dirty="0"/>
              <a:t>lobal</a:t>
            </a:r>
          </a:p>
          <a:p>
            <a:r>
              <a:rPr lang="en-US" altLang="zh-CN" b="1" dirty="0"/>
              <a:t>Fuel and PFM (low sensitive and quantitative in progress)</a:t>
            </a:r>
            <a:endParaRPr lang="en-GB" b="1" dirty="0"/>
          </a:p>
          <a:p>
            <a:endParaRPr lang="en-GB" b="1" dirty="0"/>
          </a:p>
        </p:txBody>
      </p:sp>
      <p:sp>
        <p:nvSpPr>
          <p:cNvPr id="3" name="Inhaltsplatzhalter 2">
            <a:extLst>
              <a:ext uri="{FF2B5EF4-FFF2-40B4-BE49-F238E27FC236}">
                <a16:creationId xmlns:a16="http://schemas.microsoft.com/office/drawing/2014/main" id="{A99A3436-BA93-7B5B-84E8-C3F786732462}"/>
              </a:ext>
            </a:extLst>
          </p:cNvPr>
          <p:cNvSpPr txBox="1">
            <a:spLocks/>
          </p:cNvSpPr>
          <p:nvPr/>
        </p:nvSpPr>
        <p:spPr>
          <a:xfrm>
            <a:off x="1340036" y="1089038"/>
            <a:ext cx="2370463" cy="592080"/>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D-T 3</a:t>
            </a:r>
            <a:endParaRPr lang="en-GB" b="1" dirty="0"/>
          </a:p>
        </p:txBody>
      </p:sp>
    </p:spTree>
    <p:extLst>
      <p:ext uri="{BB962C8B-B14F-4D97-AF65-F5344CB8AC3E}">
        <p14:creationId xmlns:p14="http://schemas.microsoft.com/office/powerpoint/2010/main" val="4002397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1D688-B7B4-4F49-9DF3-F109B3413E7F}"/>
              </a:ext>
            </a:extLst>
          </p:cNvPr>
          <p:cNvSpPr>
            <a:spLocks noGrp="1"/>
          </p:cNvSpPr>
          <p:nvPr>
            <p:ph type="title"/>
          </p:nvPr>
        </p:nvSpPr>
        <p:spPr/>
        <p:txBody>
          <a:bodyPr/>
          <a:lstStyle/>
          <a:p>
            <a:r>
              <a:rPr lang="en-GB" dirty="0"/>
              <a:t>In-</a:t>
            </a:r>
            <a:r>
              <a:rPr lang="en-US" altLang="zh-CN" dirty="0"/>
              <a:t>vessel</a:t>
            </a:r>
            <a:r>
              <a:rPr lang="en-GB" dirty="0"/>
              <a:t> </a:t>
            </a:r>
            <a:r>
              <a:rPr lang="en-GB" altLang="zh-CN" dirty="0"/>
              <a:t>LIBS </a:t>
            </a:r>
            <a:r>
              <a:rPr lang="en-GB" dirty="0"/>
              <a:t>applications at JET</a:t>
            </a:r>
          </a:p>
        </p:txBody>
      </p:sp>
      <p:sp>
        <p:nvSpPr>
          <p:cNvPr id="64" name="Content Placeholder 1">
            <a:extLst>
              <a:ext uri="{FF2B5EF4-FFF2-40B4-BE49-F238E27FC236}">
                <a16:creationId xmlns:a16="http://schemas.microsoft.com/office/drawing/2014/main" id="{B39040FE-FEEB-4236-ACDD-96090CEA035E}"/>
              </a:ext>
            </a:extLst>
          </p:cNvPr>
          <p:cNvSpPr txBox="1">
            <a:spLocks/>
          </p:cNvSpPr>
          <p:nvPr/>
        </p:nvSpPr>
        <p:spPr>
          <a:xfrm>
            <a:off x="4261047" y="1048148"/>
            <a:ext cx="1663632" cy="5638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693" b="1" dirty="0">
                <a:solidFill>
                  <a:schemeClr val="bg1"/>
                </a:solidFill>
              </a:rPr>
              <a:t>Optics Table </a:t>
            </a:r>
          </a:p>
        </p:txBody>
      </p:sp>
      <p:sp>
        <p:nvSpPr>
          <p:cNvPr id="72"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73"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4</a:t>
            </a:fld>
            <a:endParaRPr lang="en-GB" dirty="0">
              <a:solidFill>
                <a:prstClr val="white"/>
              </a:solidFill>
            </a:endParaRPr>
          </a:p>
        </p:txBody>
      </p:sp>
      <p:cxnSp>
        <p:nvCxnSpPr>
          <p:cNvPr id="9" name="Gerader Verbinder 8"/>
          <p:cNvCxnSpPr/>
          <p:nvPr/>
        </p:nvCxnSpPr>
        <p:spPr>
          <a:xfrm flipV="1">
            <a:off x="12027240" y="3146117"/>
            <a:ext cx="155558" cy="2602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41" name="Picture 3">
            <a:extLst>
              <a:ext uri="{FF2B5EF4-FFF2-40B4-BE49-F238E27FC236}">
                <a16:creationId xmlns:a16="http://schemas.microsoft.com/office/drawing/2014/main" id="{DC28B96E-2DEB-EF8E-6D7B-0F7C88C87C3E}"/>
              </a:ext>
            </a:extLst>
          </p:cNvPr>
          <p:cNvPicPr>
            <a:picLocks noChangeAspect="1"/>
          </p:cNvPicPr>
          <p:nvPr/>
        </p:nvPicPr>
        <p:blipFill>
          <a:blip r:embed="rId2"/>
          <a:stretch>
            <a:fillRect/>
          </a:stretch>
        </p:blipFill>
        <p:spPr>
          <a:xfrm>
            <a:off x="271857" y="1239030"/>
            <a:ext cx="3183277" cy="2380770"/>
          </a:xfrm>
          <a:prstGeom prst="rect">
            <a:avLst/>
          </a:prstGeom>
        </p:spPr>
      </p:pic>
      <p:pic>
        <p:nvPicPr>
          <p:cNvPr id="48" name="Picture 3">
            <a:extLst>
              <a:ext uri="{FF2B5EF4-FFF2-40B4-BE49-F238E27FC236}">
                <a16:creationId xmlns:a16="http://schemas.microsoft.com/office/drawing/2014/main" id="{DC4696EC-F732-A772-6C56-43ACFE6CB3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01" t="28088" r="5199" b="27645"/>
          <a:stretch/>
        </p:blipFill>
        <p:spPr>
          <a:xfrm>
            <a:off x="8089498" y="2599152"/>
            <a:ext cx="4122618" cy="1614044"/>
          </a:xfrm>
          <a:prstGeom prst="rect">
            <a:avLst/>
          </a:prstGeom>
          <a:ln>
            <a:noFill/>
          </a:ln>
          <a:effectLst>
            <a:softEdge rad="112500"/>
          </a:effectLst>
        </p:spPr>
      </p:pic>
      <p:pic>
        <p:nvPicPr>
          <p:cNvPr id="2050" name="Picture 2" descr="Avantes Avaspec-ULS spectrometer">
            <a:extLst>
              <a:ext uri="{FF2B5EF4-FFF2-40B4-BE49-F238E27FC236}">
                <a16:creationId xmlns:a16="http://schemas.microsoft.com/office/drawing/2014/main" id="{C858A722-E179-1700-7BE6-282F28240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3668" y="3514399"/>
            <a:ext cx="2880552" cy="22812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ARYELLE 200 Spektrometer">
            <a:extLst>
              <a:ext uri="{FF2B5EF4-FFF2-40B4-BE49-F238E27FC236}">
                <a16:creationId xmlns:a16="http://schemas.microsoft.com/office/drawing/2014/main" id="{26F6F7EF-B46D-74F9-9116-7199E826A6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059" y="782658"/>
            <a:ext cx="3299560" cy="18560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3" name="Picture 30" descr="A close up of a machine&#10;&#10;Description automatically generated">
            <a:extLst>
              <a:ext uri="{FF2B5EF4-FFF2-40B4-BE49-F238E27FC236}">
                <a16:creationId xmlns:a16="http://schemas.microsoft.com/office/drawing/2014/main" id="{DEF28853-C42F-0289-B519-D2CC45418DB5}"/>
              </a:ext>
            </a:extLst>
          </p:cNvPr>
          <p:cNvPicPr>
            <a:picLocks noChangeAspect="1"/>
          </p:cNvPicPr>
          <p:nvPr/>
        </p:nvPicPr>
        <p:blipFill>
          <a:blip r:embed="rId6">
            <a:extLst>
              <a:ext uri="{28A0092B-C50C-407E-A947-70E740481C1C}">
                <a14:useLocalDpi xmlns:a14="http://schemas.microsoft.com/office/drawing/2010/main" val="0"/>
              </a:ext>
            </a:extLst>
          </a:blip>
          <a:srcRect l="3452" t="71114" r="32687" b="2911"/>
          <a:stretch/>
        </p:blipFill>
        <p:spPr>
          <a:xfrm>
            <a:off x="8978195" y="5247118"/>
            <a:ext cx="2371424" cy="1166176"/>
          </a:xfrm>
          <a:prstGeom prst="rect">
            <a:avLst/>
          </a:prstGeom>
          <a:ln>
            <a:noFill/>
          </a:ln>
          <a:effectLst>
            <a:softEdge rad="112500"/>
          </a:effectLst>
        </p:spPr>
      </p:pic>
      <p:sp>
        <p:nvSpPr>
          <p:cNvPr id="54" name="Textfeld 22">
            <a:extLst>
              <a:ext uri="{FF2B5EF4-FFF2-40B4-BE49-F238E27FC236}">
                <a16:creationId xmlns:a16="http://schemas.microsoft.com/office/drawing/2014/main" id="{34934F2B-9CA5-5556-83D6-882BAA12081F}"/>
              </a:ext>
            </a:extLst>
          </p:cNvPr>
          <p:cNvSpPr txBox="1"/>
          <p:nvPr/>
        </p:nvSpPr>
        <p:spPr>
          <a:xfrm>
            <a:off x="56468" y="4470233"/>
            <a:ext cx="7223849" cy="707886"/>
          </a:xfrm>
          <a:prstGeom prst="rect">
            <a:avLst/>
          </a:prstGeom>
          <a:noFill/>
        </p:spPr>
        <p:txBody>
          <a:bodyPr wrap="square" rtlCol="0">
            <a:spAutoFit/>
          </a:bodyPr>
          <a:lstStyle/>
          <a:p>
            <a:pPr defTabSz="860176">
              <a:defRPr/>
            </a:pPr>
            <a:r>
              <a:rPr lang="en-GB" sz="2000" dirty="0">
                <a:solidFill>
                  <a:srgbClr val="808283"/>
                </a:solidFill>
                <a:latin typeface="Arial" panose="020B0604020202020204"/>
              </a:rPr>
              <a:t>2.Littrow spectrometer: F#~4,resolution~30 pm(slit 100um),  wavelength range 4 nm- </a:t>
            </a:r>
            <a:r>
              <a:rPr lang="en-GB" altLang="zh-CN" sz="2000" dirty="0">
                <a:solidFill>
                  <a:srgbClr val="FF0000"/>
                </a:solidFill>
                <a:latin typeface="Arial" panose="020B0604020202020204"/>
              </a:rPr>
              <a:t>H</a:t>
            </a:r>
            <a:r>
              <a:rPr lang="en-US" altLang="zh-CN" sz="2000" dirty="0">
                <a:solidFill>
                  <a:srgbClr val="FF0000"/>
                </a:solidFill>
                <a:latin typeface="Arial" panose="020B0604020202020204"/>
              </a:rPr>
              <a:t>α detection</a:t>
            </a:r>
            <a:endParaRPr lang="en-GB" sz="2000" dirty="0">
              <a:solidFill>
                <a:srgbClr val="808283"/>
              </a:solidFill>
              <a:latin typeface="Arial" panose="020B0604020202020204"/>
            </a:endParaRPr>
          </a:p>
        </p:txBody>
      </p:sp>
      <p:sp>
        <p:nvSpPr>
          <p:cNvPr id="2049" name="文本框 2048">
            <a:extLst>
              <a:ext uri="{FF2B5EF4-FFF2-40B4-BE49-F238E27FC236}">
                <a16:creationId xmlns:a16="http://schemas.microsoft.com/office/drawing/2014/main" id="{3AF2B974-50E2-0D17-0B94-1D1DDCCAE3F4}"/>
              </a:ext>
            </a:extLst>
          </p:cNvPr>
          <p:cNvSpPr txBox="1"/>
          <p:nvPr/>
        </p:nvSpPr>
        <p:spPr>
          <a:xfrm>
            <a:off x="8287352" y="1137759"/>
            <a:ext cx="679974" cy="369332"/>
          </a:xfrm>
          <a:prstGeom prst="rect">
            <a:avLst/>
          </a:prstGeom>
          <a:noFill/>
        </p:spPr>
        <p:txBody>
          <a:bodyPr wrap="square">
            <a:spAutoFit/>
          </a:bodyPr>
          <a:lstStyle/>
          <a:p>
            <a:r>
              <a:rPr lang="en-GB" altLang="zh-CN" sz="1800" dirty="0">
                <a:solidFill>
                  <a:srgbClr val="FF0000"/>
                </a:solidFill>
                <a:latin typeface="Arial" panose="020B0604020202020204"/>
              </a:rPr>
              <a:t>1</a:t>
            </a:r>
            <a:endParaRPr lang="zh-CN" altLang="en-US" dirty="0">
              <a:solidFill>
                <a:srgbClr val="FF0000"/>
              </a:solidFill>
            </a:endParaRPr>
          </a:p>
        </p:txBody>
      </p:sp>
      <p:sp>
        <p:nvSpPr>
          <p:cNvPr id="2051" name="文本框 2050">
            <a:extLst>
              <a:ext uri="{FF2B5EF4-FFF2-40B4-BE49-F238E27FC236}">
                <a16:creationId xmlns:a16="http://schemas.microsoft.com/office/drawing/2014/main" id="{3D25BEC1-C764-6451-434D-EFA88E47D9F3}"/>
              </a:ext>
            </a:extLst>
          </p:cNvPr>
          <p:cNvSpPr txBox="1"/>
          <p:nvPr/>
        </p:nvSpPr>
        <p:spPr>
          <a:xfrm>
            <a:off x="7729792" y="3329733"/>
            <a:ext cx="679974" cy="369332"/>
          </a:xfrm>
          <a:prstGeom prst="rect">
            <a:avLst/>
          </a:prstGeom>
          <a:noFill/>
        </p:spPr>
        <p:txBody>
          <a:bodyPr wrap="square">
            <a:spAutoFit/>
          </a:bodyPr>
          <a:lstStyle/>
          <a:p>
            <a:r>
              <a:rPr lang="en-GB" altLang="zh-CN" sz="1800" dirty="0">
                <a:solidFill>
                  <a:srgbClr val="FF0000"/>
                </a:solidFill>
                <a:latin typeface="Arial" panose="020B0604020202020204"/>
              </a:rPr>
              <a:t>2</a:t>
            </a:r>
            <a:endParaRPr lang="zh-CN" altLang="en-US" dirty="0">
              <a:solidFill>
                <a:srgbClr val="FF0000"/>
              </a:solidFill>
            </a:endParaRPr>
          </a:p>
        </p:txBody>
      </p:sp>
      <p:sp>
        <p:nvSpPr>
          <p:cNvPr id="2053" name="文本框 2048">
            <a:extLst>
              <a:ext uri="{FF2B5EF4-FFF2-40B4-BE49-F238E27FC236}">
                <a16:creationId xmlns:a16="http://schemas.microsoft.com/office/drawing/2014/main" id="{3AF2B974-50E2-0D17-0B94-1D1DDCCAE3F4}"/>
              </a:ext>
            </a:extLst>
          </p:cNvPr>
          <p:cNvSpPr txBox="1"/>
          <p:nvPr/>
        </p:nvSpPr>
        <p:spPr>
          <a:xfrm>
            <a:off x="7872852" y="4417868"/>
            <a:ext cx="679974"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zh-CN" sz="1800" dirty="0">
                <a:solidFill>
                  <a:srgbClr val="FF0000"/>
                </a:solidFill>
                <a:latin typeface="Arial" panose="020B0604020202020204"/>
              </a:rPr>
              <a:t>3</a:t>
            </a:r>
            <a:endParaRPr lang="zh-CN" altLang="en-US" dirty="0">
              <a:solidFill>
                <a:srgbClr val="FF0000"/>
              </a:solidFill>
            </a:endParaRPr>
          </a:p>
        </p:txBody>
      </p:sp>
      <p:sp>
        <p:nvSpPr>
          <p:cNvPr id="2054" name="文本框 2048">
            <a:extLst>
              <a:ext uri="{FF2B5EF4-FFF2-40B4-BE49-F238E27FC236}">
                <a16:creationId xmlns:a16="http://schemas.microsoft.com/office/drawing/2014/main" id="{34F37B34-8EFA-956E-CB6F-33F5842AEDE4}"/>
              </a:ext>
            </a:extLst>
          </p:cNvPr>
          <p:cNvSpPr txBox="1"/>
          <p:nvPr/>
        </p:nvSpPr>
        <p:spPr>
          <a:xfrm>
            <a:off x="8463465" y="5945395"/>
            <a:ext cx="679974"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zh-CN" sz="1800" dirty="0">
                <a:solidFill>
                  <a:srgbClr val="FF0000"/>
                </a:solidFill>
                <a:latin typeface="Arial" panose="020B0604020202020204"/>
              </a:rPr>
              <a:t>4</a:t>
            </a:r>
            <a:endParaRPr lang="zh-CN" altLang="en-US" dirty="0">
              <a:solidFill>
                <a:srgbClr val="FF0000"/>
              </a:solidFill>
            </a:endParaRPr>
          </a:p>
        </p:txBody>
      </p:sp>
      <p:sp>
        <p:nvSpPr>
          <p:cNvPr id="2055" name="Textfeld 22">
            <a:extLst>
              <a:ext uri="{FF2B5EF4-FFF2-40B4-BE49-F238E27FC236}">
                <a16:creationId xmlns:a16="http://schemas.microsoft.com/office/drawing/2014/main" id="{CF286D97-C20E-04D9-9C98-7484650F2248}"/>
              </a:ext>
            </a:extLst>
          </p:cNvPr>
          <p:cNvSpPr txBox="1"/>
          <p:nvPr/>
        </p:nvSpPr>
        <p:spPr>
          <a:xfrm>
            <a:off x="11173" y="5956718"/>
            <a:ext cx="7223849" cy="400110"/>
          </a:xfrm>
          <a:prstGeom prst="rect">
            <a:avLst/>
          </a:prstGeom>
          <a:noFill/>
        </p:spPr>
        <p:txBody>
          <a:bodyPr wrap="square" rtlCol="0">
            <a:spAutoFit/>
          </a:bodyPr>
          <a:lstStyle/>
          <a:p>
            <a:pPr defTabSz="860176">
              <a:defRPr/>
            </a:pPr>
            <a:r>
              <a:rPr lang="en-GB" sz="2000" dirty="0">
                <a:solidFill>
                  <a:srgbClr val="808283"/>
                </a:solidFill>
                <a:latin typeface="Arial" panose="020B0604020202020204"/>
              </a:rPr>
              <a:t>4. PMT :monochromator +3 different filters-</a:t>
            </a:r>
            <a:r>
              <a:rPr lang="en-GB" altLang="zh-CN" sz="2000" dirty="0">
                <a:solidFill>
                  <a:srgbClr val="FF0000"/>
                </a:solidFill>
                <a:latin typeface="Arial" panose="020B0604020202020204"/>
              </a:rPr>
              <a:t> H</a:t>
            </a:r>
            <a:r>
              <a:rPr lang="en-US" altLang="zh-CN" sz="2000" dirty="0">
                <a:solidFill>
                  <a:srgbClr val="FF0000"/>
                </a:solidFill>
                <a:latin typeface="Arial" panose="020B0604020202020204"/>
              </a:rPr>
              <a:t>α detection</a:t>
            </a:r>
            <a:r>
              <a:rPr lang="en-GB" sz="2000" dirty="0">
                <a:solidFill>
                  <a:srgbClr val="808283"/>
                </a:solidFill>
                <a:latin typeface="Arial" panose="020B0604020202020204"/>
              </a:rPr>
              <a:t>  </a:t>
            </a:r>
          </a:p>
        </p:txBody>
      </p:sp>
      <p:sp>
        <p:nvSpPr>
          <p:cNvPr id="2056" name="Textfeld 22">
            <a:extLst>
              <a:ext uri="{FF2B5EF4-FFF2-40B4-BE49-F238E27FC236}">
                <a16:creationId xmlns:a16="http://schemas.microsoft.com/office/drawing/2014/main" id="{9E05DF0B-90DC-70DF-0057-ACBDC5417159}"/>
              </a:ext>
            </a:extLst>
          </p:cNvPr>
          <p:cNvSpPr txBox="1"/>
          <p:nvPr/>
        </p:nvSpPr>
        <p:spPr>
          <a:xfrm>
            <a:off x="33130" y="3986260"/>
            <a:ext cx="7223849" cy="400110"/>
          </a:xfrm>
          <a:prstGeom prst="rect">
            <a:avLst/>
          </a:prstGeom>
          <a:noFill/>
        </p:spPr>
        <p:txBody>
          <a:bodyPr wrap="square" rtlCol="0">
            <a:spAutoFit/>
          </a:bodyPr>
          <a:lstStyle/>
          <a:p>
            <a:pPr defTabSz="860176">
              <a:defRPr/>
            </a:pPr>
            <a:r>
              <a:rPr lang="en-GB" sz="2000" dirty="0">
                <a:solidFill>
                  <a:srgbClr val="808283"/>
                </a:solidFill>
                <a:latin typeface="Arial" panose="020B0604020202020204"/>
              </a:rPr>
              <a:t>1. Echelle : F#10,resolution~70pm, 200-750 nm- </a:t>
            </a:r>
            <a:r>
              <a:rPr lang="en-GB" sz="2000" dirty="0">
                <a:solidFill>
                  <a:srgbClr val="FF0000"/>
                </a:solidFill>
                <a:latin typeface="Arial" panose="020B0604020202020204"/>
              </a:rPr>
              <a:t>T </a:t>
            </a:r>
            <a:r>
              <a:rPr lang="en-US" altLang="zh-CN" sz="2000" dirty="0">
                <a:solidFill>
                  <a:srgbClr val="FF0000"/>
                </a:solidFill>
                <a:latin typeface="Arial" panose="020B0604020202020204"/>
              </a:rPr>
              <a:t>calculation</a:t>
            </a:r>
            <a:r>
              <a:rPr lang="en-GB" sz="2000" dirty="0">
                <a:solidFill>
                  <a:srgbClr val="FF0000"/>
                </a:solidFill>
                <a:latin typeface="Arial" panose="020B0604020202020204"/>
              </a:rPr>
              <a:t> </a:t>
            </a:r>
          </a:p>
        </p:txBody>
      </p:sp>
      <p:sp>
        <p:nvSpPr>
          <p:cNvPr id="2057" name="Textfeld 22">
            <a:extLst>
              <a:ext uri="{FF2B5EF4-FFF2-40B4-BE49-F238E27FC236}">
                <a16:creationId xmlns:a16="http://schemas.microsoft.com/office/drawing/2014/main" id="{79778F6F-FCE8-E615-BC4C-1F0C09A6CB6D}"/>
              </a:ext>
            </a:extLst>
          </p:cNvPr>
          <p:cNvSpPr txBox="1"/>
          <p:nvPr/>
        </p:nvSpPr>
        <p:spPr>
          <a:xfrm>
            <a:off x="11173" y="5149361"/>
            <a:ext cx="7223849" cy="707886"/>
          </a:xfrm>
          <a:prstGeom prst="rect">
            <a:avLst/>
          </a:prstGeom>
          <a:noFill/>
        </p:spPr>
        <p:txBody>
          <a:bodyPr wrap="square" rtlCol="0">
            <a:spAutoFit/>
          </a:bodyPr>
          <a:lstStyle/>
          <a:p>
            <a:pPr defTabSz="860176">
              <a:defRPr/>
            </a:pPr>
            <a:r>
              <a:rPr lang="en-GB" sz="2000" dirty="0">
                <a:solidFill>
                  <a:srgbClr val="808283"/>
                </a:solidFill>
                <a:latin typeface="Arial" panose="020B0604020202020204"/>
              </a:rPr>
              <a:t>3. Compact C-T spectrometer: resolution 0.5 nm, 300-1100 nm- </a:t>
            </a:r>
            <a:r>
              <a:rPr lang="en-US" altLang="zh-CN" sz="2000" dirty="0">
                <a:solidFill>
                  <a:srgbClr val="FF0000"/>
                </a:solidFill>
                <a:latin typeface="Arial" panose="020B0604020202020204"/>
              </a:rPr>
              <a:t>Layer information</a:t>
            </a:r>
            <a:endParaRPr lang="en-GB" sz="2000" dirty="0">
              <a:solidFill>
                <a:srgbClr val="FF0000"/>
              </a:solidFill>
              <a:latin typeface="Arial" panose="020B0604020202020204"/>
            </a:endParaRPr>
          </a:p>
        </p:txBody>
      </p:sp>
      <p:sp>
        <p:nvSpPr>
          <p:cNvPr id="2061" name="Rectangle 30">
            <a:extLst>
              <a:ext uri="{FF2B5EF4-FFF2-40B4-BE49-F238E27FC236}">
                <a16:creationId xmlns:a16="http://schemas.microsoft.com/office/drawing/2014/main" id="{BD3697AC-74ED-8455-A354-03F507AB173F}"/>
              </a:ext>
            </a:extLst>
          </p:cNvPr>
          <p:cNvSpPr/>
          <p:nvPr/>
        </p:nvSpPr>
        <p:spPr>
          <a:xfrm>
            <a:off x="3419612" y="2702693"/>
            <a:ext cx="303594" cy="66061"/>
          </a:xfrm>
          <a:prstGeom prst="rect">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066" name="文本框 2065">
            <a:extLst>
              <a:ext uri="{FF2B5EF4-FFF2-40B4-BE49-F238E27FC236}">
                <a16:creationId xmlns:a16="http://schemas.microsoft.com/office/drawing/2014/main" id="{860148FC-7E7B-1409-B233-889683801671}"/>
              </a:ext>
            </a:extLst>
          </p:cNvPr>
          <p:cNvSpPr txBox="1"/>
          <p:nvPr/>
        </p:nvSpPr>
        <p:spPr>
          <a:xfrm>
            <a:off x="5308647" y="726369"/>
            <a:ext cx="1622704" cy="369332"/>
          </a:xfrm>
          <a:prstGeom prst="rect">
            <a:avLst/>
          </a:prstGeom>
          <a:noFill/>
        </p:spPr>
        <p:txBody>
          <a:bodyPr wrap="square">
            <a:spAutoFit/>
          </a:bodyPr>
          <a:lstStyle/>
          <a:p>
            <a:r>
              <a:rPr lang="en-GB" altLang="zh-CN" sz="1800" dirty="0">
                <a:latin typeface="Arial" panose="020B0604020202020204"/>
              </a:rPr>
              <a:t>Fiber bundle</a:t>
            </a:r>
            <a:endParaRPr lang="zh-CN" altLang="en-US" dirty="0"/>
          </a:p>
        </p:txBody>
      </p:sp>
      <p:sp>
        <p:nvSpPr>
          <p:cNvPr id="2068" name="文本框 2067">
            <a:extLst>
              <a:ext uri="{FF2B5EF4-FFF2-40B4-BE49-F238E27FC236}">
                <a16:creationId xmlns:a16="http://schemas.microsoft.com/office/drawing/2014/main" id="{B098C874-F586-7F84-A7CB-ABE1E9DFC22D}"/>
              </a:ext>
            </a:extLst>
          </p:cNvPr>
          <p:cNvSpPr txBox="1"/>
          <p:nvPr/>
        </p:nvSpPr>
        <p:spPr>
          <a:xfrm>
            <a:off x="736108" y="840823"/>
            <a:ext cx="1622704" cy="369332"/>
          </a:xfrm>
          <a:prstGeom prst="rect">
            <a:avLst/>
          </a:prstGeom>
          <a:noFill/>
        </p:spPr>
        <p:txBody>
          <a:bodyPr wrap="square">
            <a:spAutoFit/>
          </a:bodyPr>
          <a:lstStyle/>
          <a:p>
            <a:r>
              <a:rPr lang="en-GB" altLang="zh-CN" sz="1800" dirty="0">
                <a:latin typeface="Arial" panose="020B0604020202020204"/>
              </a:rPr>
              <a:t>Laser box </a:t>
            </a:r>
            <a:endParaRPr lang="zh-CN" altLang="en-US" dirty="0"/>
          </a:p>
        </p:txBody>
      </p:sp>
      <p:sp>
        <p:nvSpPr>
          <p:cNvPr id="2069" name="文本框 2068">
            <a:extLst>
              <a:ext uri="{FF2B5EF4-FFF2-40B4-BE49-F238E27FC236}">
                <a16:creationId xmlns:a16="http://schemas.microsoft.com/office/drawing/2014/main" id="{E5FE8CDD-8D7C-1A50-CC88-A8383A8111FD}"/>
              </a:ext>
            </a:extLst>
          </p:cNvPr>
          <p:cNvSpPr txBox="1"/>
          <p:nvPr/>
        </p:nvSpPr>
        <p:spPr>
          <a:xfrm>
            <a:off x="9044830" y="858304"/>
            <a:ext cx="2349390" cy="369332"/>
          </a:xfrm>
          <a:prstGeom prst="rect">
            <a:avLst/>
          </a:prstGeom>
          <a:noFill/>
        </p:spPr>
        <p:txBody>
          <a:bodyPr wrap="square">
            <a:spAutoFit/>
          </a:bodyPr>
          <a:lstStyle/>
          <a:p>
            <a:r>
              <a:rPr lang="en-GB" altLang="zh-CN" sz="1800" dirty="0">
                <a:latin typeface="Arial" panose="020B0604020202020204"/>
              </a:rPr>
              <a:t>4 spectrometers</a:t>
            </a:r>
            <a:endParaRPr lang="zh-CN" altLang="en-US" dirty="0"/>
          </a:p>
        </p:txBody>
      </p:sp>
      <p:sp>
        <p:nvSpPr>
          <p:cNvPr id="2070" name="文本框 28">
            <a:extLst>
              <a:ext uri="{FF2B5EF4-FFF2-40B4-BE49-F238E27FC236}">
                <a16:creationId xmlns:a16="http://schemas.microsoft.com/office/drawing/2014/main" id="{C4BC81A8-B360-CD9A-0C71-06BA8A139985}"/>
              </a:ext>
            </a:extLst>
          </p:cNvPr>
          <p:cNvSpPr txBox="1"/>
          <p:nvPr/>
        </p:nvSpPr>
        <p:spPr>
          <a:xfrm>
            <a:off x="931428" y="538944"/>
            <a:ext cx="7757794" cy="4431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5000"/>
              </a:lnSpc>
            </a:pPr>
            <a:r>
              <a:rPr lang="en-US" altLang="zh-CN" sz="2400" b="1" dirty="0"/>
              <a:t>JET-LIBS setup</a:t>
            </a:r>
            <a:endParaRPr lang="zh-CN" altLang="en-US" sz="2400" b="1" dirty="0" err="1"/>
          </a:p>
        </p:txBody>
      </p:sp>
      <p:pic>
        <p:nvPicPr>
          <p:cNvPr id="3" name="图片 11">
            <a:extLst>
              <a:ext uri="{FF2B5EF4-FFF2-40B4-BE49-F238E27FC236}">
                <a16:creationId xmlns:a16="http://schemas.microsoft.com/office/drawing/2014/main" id="{0C06121E-6786-12AA-278C-01F0DFD49B4B}"/>
              </a:ext>
            </a:extLst>
          </p:cNvPr>
          <p:cNvPicPr>
            <a:picLocks noChangeAspect="1"/>
          </p:cNvPicPr>
          <p:nvPr/>
        </p:nvPicPr>
        <p:blipFill>
          <a:blip r:embed="rId7" cstate="print">
            <a:extLst>
              <a:ext uri="{28A0092B-C50C-407E-A947-70E740481C1C}">
                <a14:useLocalDpi xmlns:a14="http://schemas.microsoft.com/office/drawing/2010/main" val="0"/>
              </a:ext>
            </a:extLst>
          </a:blip>
          <a:srcRect r="17682"/>
          <a:stretch>
            <a:fillRect/>
          </a:stretch>
        </p:blipFill>
        <p:spPr bwMode="auto">
          <a:xfrm>
            <a:off x="3530955" y="1367251"/>
            <a:ext cx="4198837" cy="2124328"/>
          </a:xfrm>
          <a:prstGeom prst="rect">
            <a:avLst/>
          </a:prstGeom>
          <a:noFill/>
          <a:ln>
            <a:noFill/>
          </a:ln>
        </p:spPr>
      </p:pic>
      <p:sp>
        <p:nvSpPr>
          <p:cNvPr id="4" name="文本框 2048">
            <a:extLst>
              <a:ext uri="{FF2B5EF4-FFF2-40B4-BE49-F238E27FC236}">
                <a16:creationId xmlns:a16="http://schemas.microsoft.com/office/drawing/2014/main" id="{D55FBB0E-254C-9855-15F4-8CA4DC52F80B}"/>
              </a:ext>
            </a:extLst>
          </p:cNvPr>
          <p:cNvSpPr txBox="1"/>
          <p:nvPr/>
        </p:nvSpPr>
        <p:spPr>
          <a:xfrm>
            <a:off x="7213167" y="1381314"/>
            <a:ext cx="679974" cy="2031325"/>
          </a:xfrm>
          <a:prstGeom prst="rect">
            <a:avLst/>
          </a:prstGeom>
          <a:noFill/>
        </p:spPr>
        <p:txBody>
          <a:bodyPr wrap="square">
            <a:spAutoFit/>
          </a:bodyPr>
          <a:lstStyle/>
          <a:p>
            <a:r>
              <a:rPr lang="en-GB" altLang="zh-CN" sz="1800" dirty="0">
                <a:solidFill>
                  <a:srgbClr val="FF0000"/>
                </a:solidFill>
                <a:latin typeface="Arial" panose="020B0604020202020204"/>
              </a:rPr>
              <a:t>1</a:t>
            </a:r>
          </a:p>
          <a:p>
            <a:endParaRPr lang="en-GB" altLang="zh-CN" dirty="0">
              <a:solidFill>
                <a:srgbClr val="FF0000"/>
              </a:solidFill>
              <a:latin typeface="Arial" panose="020B0604020202020204"/>
            </a:endParaRPr>
          </a:p>
          <a:p>
            <a:r>
              <a:rPr lang="en-GB" altLang="zh-CN" dirty="0">
                <a:solidFill>
                  <a:srgbClr val="FF0000"/>
                </a:solidFill>
                <a:latin typeface="Arial" panose="020B0604020202020204"/>
              </a:rPr>
              <a:t>2</a:t>
            </a:r>
          </a:p>
          <a:p>
            <a:endParaRPr lang="en-GB" altLang="zh-CN" dirty="0">
              <a:solidFill>
                <a:srgbClr val="FF0000"/>
              </a:solidFill>
              <a:latin typeface="Arial" panose="020B0604020202020204"/>
            </a:endParaRPr>
          </a:p>
          <a:p>
            <a:r>
              <a:rPr lang="en-GB" altLang="zh-CN" dirty="0">
                <a:solidFill>
                  <a:srgbClr val="FF0000"/>
                </a:solidFill>
                <a:latin typeface="Arial" panose="020B0604020202020204"/>
              </a:rPr>
              <a:t>3</a:t>
            </a:r>
          </a:p>
          <a:p>
            <a:endParaRPr lang="en-GB" altLang="zh-CN" dirty="0">
              <a:solidFill>
                <a:srgbClr val="FF0000"/>
              </a:solidFill>
              <a:latin typeface="Arial" panose="020B0604020202020204"/>
            </a:endParaRPr>
          </a:p>
          <a:p>
            <a:r>
              <a:rPr lang="en-GB" altLang="zh-CN" dirty="0">
                <a:solidFill>
                  <a:srgbClr val="FF0000"/>
                </a:solidFill>
                <a:latin typeface="Arial" panose="020B0604020202020204"/>
              </a:rPr>
              <a:t>4</a:t>
            </a:r>
            <a:endParaRPr lang="zh-CN" altLang="en-US" dirty="0">
              <a:solidFill>
                <a:srgbClr val="FF0000"/>
              </a:solidFill>
            </a:endParaRPr>
          </a:p>
        </p:txBody>
      </p:sp>
    </p:spTree>
    <p:extLst>
      <p:ext uri="{BB962C8B-B14F-4D97-AF65-F5344CB8AC3E}">
        <p14:creationId xmlns:p14="http://schemas.microsoft.com/office/powerpoint/2010/main" val="2189205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9ABF7-0A23-FD2F-7B3E-5C6331AA200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B8E5C0F-4BBF-5FE1-4D41-B4C72F0F8E3C}"/>
              </a:ext>
            </a:extLst>
          </p:cNvPr>
          <p:cNvSpPr>
            <a:spLocks noGrp="1"/>
          </p:cNvSpPr>
          <p:nvPr>
            <p:ph type="title"/>
          </p:nvPr>
        </p:nvSpPr>
        <p:spPr/>
        <p:txBody>
          <a:bodyPr/>
          <a:lstStyle/>
          <a:p>
            <a:r>
              <a:rPr lang="en-GB" dirty="0"/>
              <a:t>In-situ </a:t>
            </a:r>
            <a:r>
              <a:rPr lang="en-GB" altLang="zh-CN" dirty="0"/>
              <a:t>LIBS </a:t>
            </a:r>
            <a:r>
              <a:rPr lang="en-GB" dirty="0"/>
              <a:t>applications at JET</a:t>
            </a:r>
          </a:p>
        </p:txBody>
      </p:sp>
      <p:sp>
        <p:nvSpPr>
          <p:cNvPr id="64" name="Content Placeholder 1">
            <a:extLst>
              <a:ext uri="{FF2B5EF4-FFF2-40B4-BE49-F238E27FC236}">
                <a16:creationId xmlns:a16="http://schemas.microsoft.com/office/drawing/2014/main" id="{781D2E4C-7162-1DDA-4437-F5E1F0DE4A3F}"/>
              </a:ext>
            </a:extLst>
          </p:cNvPr>
          <p:cNvSpPr txBox="1">
            <a:spLocks/>
          </p:cNvSpPr>
          <p:nvPr/>
        </p:nvSpPr>
        <p:spPr>
          <a:xfrm>
            <a:off x="4000001" y="1020151"/>
            <a:ext cx="1663632" cy="5638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693" b="1" dirty="0">
                <a:solidFill>
                  <a:schemeClr val="bg1"/>
                </a:solidFill>
              </a:rPr>
              <a:t>Optics Table </a:t>
            </a:r>
          </a:p>
        </p:txBody>
      </p:sp>
      <p:sp>
        <p:nvSpPr>
          <p:cNvPr id="68" name="Rechteck 67">
            <a:extLst>
              <a:ext uri="{FF2B5EF4-FFF2-40B4-BE49-F238E27FC236}">
                <a16:creationId xmlns:a16="http://schemas.microsoft.com/office/drawing/2014/main" id="{F45C12C1-29C8-AD58-0D5E-7A6BDDC267F7}"/>
              </a:ext>
            </a:extLst>
          </p:cNvPr>
          <p:cNvSpPr/>
          <p:nvPr/>
        </p:nvSpPr>
        <p:spPr>
          <a:xfrm>
            <a:off x="6409569" y="3081705"/>
            <a:ext cx="612475" cy="1192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258" dirty="0" err="1"/>
          </a:p>
        </p:txBody>
      </p:sp>
      <p:sp>
        <p:nvSpPr>
          <p:cNvPr id="72" name="Footer Placeholder 7">
            <a:extLst>
              <a:ext uri="{FF2B5EF4-FFF2-40B4-BE49-F238E27FC236}">
                <a16:creationId xmlns:a16="http://schemas.microsoft.com/office/drawing/2014/main" id="{CCB766F5-69C3-AD67-1552-88604CBF5930}"/>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73" name="Slide Number Placeholder 8">
            <a:extLst>
              <a:ext uri="{FF2B5EF4-FFF2-40B4-BE49-F238E27FC236}">
                <a16:creationId xmlns:a16="http://schemas.microsoft.com/office/drawing/2014/main" id="{5E146192-4239-39C4-22AD-5000F89F46F4}"/>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5</a:t>
            </a:fld>
            <a:endParaRPr lang="en-GB" dirty="0">
              <a:solidFill>
                <a:prstClr val="white"/>
              </a:solidFill>
            </a:endParaRPr>
          </a:p>
        </p:txBody>
      </p:sp>
      <p:cxnSp>
        <p:nvCxnSpPr>
          <p:cNvPr id="9" name="Gerader Verbinder 8">
            <a:extLst>
              <a:ext uri="{FF2B5EF4-FFF2-40B4-BE49-F238E27FC236}">
                <a16:creationId xmlns:a16="http://schemas.microsoft.com/office/drawing/2014/main" id="{87D9989D-33E7-578C-7CC8-3606E2938102}"/>
              </a:ext>
            </a:extLst>
          </p:cNvPr>
          <p:cNvCxnSpPr/>
          <p:nvPr/>
        </p:nvCxnSpPr>
        <p:spPr>
          <a:xfrm flipV="1">
            <a:off x="12027240" y="3146117"/>
            <a:ext cx="155558" cy="2602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16" name="Picture 22">
            <a:extLst>
              <a:ext uri="{FF2B5EF4-FFF2-40B4-BE49-F238E27FC236}">
                <a16:creationId xmlns:a16="http://schemas.microsoft.com/office/drawing/2014/main" id="{C01F912E-B7BE-05E8-7EA1-2F0684A4B0F4}"/>
              </a:ext>
            </a:extLst>
          </p:cNvPr>
          <p:cNvPicPr>
            <a:picLocks noChangeAspect="1"/>
          </p:cNvPicPr>
          <p:nvPr/>
        </p:nvPicPr>
        <p:blipFill>
          <a:blip r:embed="rId2"/>
          <a:stretch>
            <a:fillRect/>
          </a:stretch>
        </p:blipFill>
        <p:spPr>
          <a:xfrm>
            <a:off x="498448" y="1446343"/>
            <a:ext cx="2441683" cy="4054434"/>
          </a:xfrm>
          <a:prstGeom prst="rect">
            <a:avLst/>
          </a:prstGeom>
        </p:spPr>
      </p:pic>
      <p:pic>
        <p:nvPicPr>
          <p:cNvPr id="42" name="Picture 9">
            <a:extLst>
              <a:ext uri="{FF2B5EF4-FFF2-40B4-BE49-F238E27FC236}">
                <a16:creationId xmlns:a16="http://schemas.microsoft.com/office/drawing/2014/main" id="{8199C4A0-C1F6-BF67-2FCC-826DFA9398D0}"/>
              </a:ext>
            </a:extLst>
          </p:cNvPr>
          <p:cNvPicPr>
            <a:picLocks noChangeAspect="1"/>
          </p:cNvPicPr>
          <p:nvPr/>
        </p:nvPicPr>
        <p:blipFill>
          <a:blip r:embed="rId3"/>
          <a:stretch>
            <a:fillRect/>
          </a:stretch>
        </p:blipFill>
        <p:spPr>
          <a:xfrm rot="5400000">
            <a:off x="9080270" y="1528183"/>
            <a:ext cx="3021376" cy="2062982"/>
          </a:xfrm>
          <a:prstGeom prst="rect">
            <a:avLst/>
          </a:prstGeom>
        </p:spPr>
      </p:pic>
      <p:sp>
        <p:nvSpPr>
          <p:cNvPr id="11" name="文本框 10">
            <a:extLst>
              <a:ext uri="{FF2B5EF4-FFF2-40B4-BE49-F238E27FC236}">
                <a16:creationId xmlns:a16="http://schemas.microsoft.com/office/drawing/2014/main" id="{79E4CA94-EDB0-4400-E97F-3830A596BDDD}"/>
              </a:ext>
            </a:extLst>
          </p:cNvPr>
          <p:cNvSpPr txBox="1"/>
          <p:nvPr/>
        </p:nvSpPr>
        <p:spPr>
          <a:xfrm>
            <a:off x="818553" y="1015973"/>
            <a:ext cx="2306582" cy="523220"/>
          </a:xfrm>
          <a:prstGeom prst="rect">
            <a:avLst/>
          </a:prstGeom>
          <a:noFill/>
        </p:spPr>
        <p:txBody>
          <a:bodyPr wrap="square">
            <a:spAutoFit/>
          </a:bodyPr>
          <a:lstStyle/>
          <a:p>
            <a:r>
              <a:rPr lang="en-GB" altLang="zh-CN" sz="2800" b="1" dirty="0">
                <a:solidFill>
                  <a:schemeClr val="tx2"/>
                </a:solidFill>
                <a:latin typeface="Arial" panose="020B0604020202020204"/>
              </a:rPr>
              <a:t>MASCOT</a:t>
            </a:r>
            <a:endParaRPr lang="zh-CN" altLang="en-US" sz="2800" b="1" dirty="0">
              <a:solidFill>
                <a:schemeClr val="tx2"/>
              </a:solidFill>
            </a:endParaRPr>
          </a:p>
        </p:txBody>
      </p:sp>
      <p:grpSp>
        <p:nvGrpSpPr>
          <p:cNvPr id="14" name="Gruppieren 28">
            <a:extLst>
              <a:ext uri="{FF2B5EF4-FFF2-40B4-BE49-F238E27FC236}">
                <a16:creationId xmlns:a16="http://schemas.microsoft.com/office/drawing/2014/main" id="{F27C1B1D-8ADC-B00C-B3D9-16A0166EEB53}"/>
              </a:ext>
            </a:extLst>
          </p:cNvPr>
          <p:cNvGrpSpPr/>
          <p:nvPr/>
        </p:nvGrpSpPr>
        <p:grpSpPr>
          <a:xfrm>
            <a:off x="9223927" y="4377297"/>
            <a:ext cx="2684927" cy="1914517"/>
            <a:chOff x="8639175" y="4242992"/>
            <a:chExt cx="3417650" cy="2167325"/>
          </a:xfrm>
        </p:grpSpPr>
        <p:pic>
          <p:nvPicPr>
            <p:cNvPr id="15" name="图片 4">
              <a:extLst>
                <a:ext uri="{FF2B5EF4-FFF2-40B4-BE49-F238E27FC236}">
                  <a16:creationId xmlns:a16="http://schemas.microsoft.com/office/drawing/2014/main" id="{9595063B-6113-8F40-7C4D-9422ECA36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9175" y="4242992"/>
              <a:ext cx="3417650" cy="2167325"/>
            </a:xfrm>
            <a:prstGeom prst="rect">
              <a:avLst/>
            </a:prstGeom>
          </p:spPr>
        </p:pic>
        <p:sp>
          <p:nvSpPr>
            <p:cNvPr id="17" name="TextBox 40">
              <a:extLst>
                <a:ext uri="{FF2B5EF4-FFF2-40B4-BE49-F238E27FC236}">
                  <a16:creationId xmlns:a16="http://schemas.microsoft.com/office/drawing/2014/main" id="{8F5BD75A-1AA7-7563-252E-6619B419D7F1}"/>
                </a:ext>
              </a:extLst>
            </p:cNvPr>
            <p:cNvSpPr txBox="1"/>
            <p:nvPr/>
          </p:nvSpPr>
          <p:spPr>
            <a:xfrm>
              <a:off x="10227826" y="4640906"/>
              <a:ext cx="346570" cy="400110"/>
            </a:xfrm>
            <a:prstGeom prst="rect">
              <a:avLst/>
            </a:prstGeom>
            <a:noFill/>
          </p:spPr>
          <p:txBody>
            <a:bodyPr wrap="none" rtlCol="0">
              <a:spAutoFit/>
            </a:bodyPr>
            <a:lstStyle/>
            <a:p>
              <a:pPr algn="l"/>
              <a:r>
                <a:rPr lang="de-DE" sz="2000" b="1" dirty="0"/>
                <a:t>H</a:t>
              </a:r>
              <a:endParaRPr lang="en-GB" sz="2000" b="1" dirty="0"/>
            </a:p>
          </p:txBody>
        </p:sp>
        <p:sp>
          <p:nvSpPr>
            <p:cNvPr id="18" name="TextBox 41">
              <a:extLst>
                <a:ext uri="{FF2B5EF4-FFF2-40B4-BE49-F238E27FC236}">
                  <a16:creationId xmlns:a16="http://schemas.microsoft.com/office/drawing/2014/main" id="{BA8F9583-69E2-245F-BD82-937D913CA7C1}"/>
                </a:ext>
              </a:extLst>
            </p:cNvPr>
            <p:cNvSpPr txBox="1"/>
            <p:nvPr/>
          </p:nvSpPr>
          <p:spPr>
            <a:xfrm>
              <a:off x="10174715" y="5525611"/>
              <a:ext cx="346570" cy="400110"/>
            </a:xfrm>
            <a:prstGeom prst="rect">
              <a:avLst/>
            </a:prstGeom>
            <a:noFill/>
          </p:spPr>
          <p:txBody>
            <a:bodyPr wrap="none" rtlCol="0">
              <a:spAutoFit/>
            </a:bodyPr>
            <a:lstStyle/>
            <a:p>
              <a:pPr algn="l"/>
              <a:r>
                <a:rPr lang="de-DE" sz="2000" b="1" dirty="0"/>
                <a:t>D</a:t>
              </a:r>
              <a:endParaRPr lang="en-GB" sz="2000" b="1" dirty="0"/>
            </a:p>
          </p:txBody>
        </p:sp>
        <p:sp>
          <p:nvSpPr>
            <p:cNvPr id="20" name="TextBox 42">
              <a:extLst>
                <a:ext uri="{FF2B5EF4-FFF2-40B4-BE49-F238E27FC236}">
                  <a16:creationId xmlns:a16="http://schemas.microsoft.com/office/drawing/2014/main" id="{9A638C14-3101-55F5-DD17-C83D523C7667}"/>
                </a:ext>
              </a:extLst>
            </p:cNvPr>
            <p:cNvSpPr txBox="1"/>
            <p:nvPr/>
          </p:nvSpPr>
          <p:spPr>
            <a:xfrm>
              <a:off x="11115770" y="5525611"/>
              <a:ext cx="417102" cy="400110"/>
            </a:xfrm>
            <a:prstGeom prst="rect">
              <a:avLst/>
            </a:prstGeom>
            <a:noFill/>
          </p:spPr>
          <p:txBody>
            <a:bodyPr wrap="none" rtlCol="0">
              <a:spAutoFit/>
            </a:bodyPr>
            <a:lstStyle/>
            <a:p>
              <a:pPr algn="l"/>
              <a:r>
                <a:rPr lang="de-DE" sz="2000" b="1" dirty="0"/>
                <a:t>W</a:t>
              </a:r>
              <a:endParaRPr lang="en-GB" sz="2000" b="1" dirty="0"/>
            </a:p>
          </p:txBody>
        </p:sp>
        <p:sp>
          <p:nvSpPr>
            <p:cNvPr id="21" name="TextBox 43">
              <a:extLst>
                <a:ext uri="{FF2B5EF4-FFF2-40B4-BE49-F238E27FC236}">
                  <a16:creationId xmlns:a16="http://schemas.microsoft.com/office/drawing/2014/main" id="{7B69532C-3B17-CC17-E2C0-AB17208D80A0}"/>
                </a:ext>
              </a:extLst>
            </p:cNvPr>
            <p:cNvSpPr txBox="1"/>
            <p:nvPr/>
          </p:nvSpPr>
          <p:spPr>
            <a:xfrm>
              <a:off x="9620345" y="5573236"/>
              <a:ext cx="417102" cy="400110"/>
            </a:xfrm>
            <a:prstGeom prst="rect">
              <a:avLst/>
            </a:prstGeom>
            <a:noFill/>
          </p:spPr>
          <p:txBody>
            <a:bodyPr wrap="none" rtlCol="0">
              <a:spAutoFit/>
            </a:bodyPr>
            <a:lstStyle/>
            <a:p>
              <a:pPr algn="l"/>
              <a:r>
                <a:rPr lang="de-DE" sz="2000" b="1" dirty="0"/>
                <a:t>W</a:t>
              </a:r>
              <a:endParaRPr lang="en-GB" sz="2000" b="1" dirty="0"/>
            </a:p>
          </p:txBody>
        </p:sp>
      </p:grpSp>
      <p:sp>
        <p:nvSpPr>
          <p:cNvPr id="23" name="箭头: 右 22">
            <a:extLst>
              <a:ext uri="{FF2B5EF4-FFF2-40B4-BE49-F238E27FC236}">
                <a16:creationId xmlns:a16="http://schemas.microsoft.com/office/drawing/2014/main" id="{6B841C7D-AFAD-04EC-3006-91FBB92646C5}"/>
              </a:ext>
            </a:extLst>
          </p:cNvPr>
          <p:cNvSpPr/>
          <p:nvPr/>
        </p:nvSpPr>
        <p:spPr>
          <a:xfrm>
            <a:off x="3027070" y="3005984"/>
            <a:ext cx="978408"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箭头: 右 23">
            <a:extLst>
              <a:ext uri="{FF2B5EF4-FFF2-40B4-BE49-F238E27FC236}">
                <a16:creationId xmlns:a16="http://schemas.microsoft.com/office/drawing/2014/main" id="{DDA42886-8A0B-777E-521A-9D8EB3E16EEA}"/>
              </a:ext>
            </a:extLst>
          </p:cNvPr>
          <p:cNvSpPr/>
          <p:nvPr/>
        </p:nvSpPr>
        <p:spPr>
          <a:xfrm>
            <a:off x="8494120" y="3272694"/>
            <a:ext cx="978408"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8">
            <a:extLst>
              <a:ext uri="{FF2B5EF4-FFF2-40B4-BE49-F238E27FC236}">
                <a16:creationId xmlns:a16="http://schemas.microsoft.com/office/drawing/2014/main" id="{76C77121-8380-83A4-B961-13858D773E41}"/>
              </a:ext>
            </a:extLst>
          </p:cNvPr>
          <p:cNvSpPr txBox="1"/>
          <p:nvPr/>
        </p:nvSpPr>
        <p:spPr>
          <a:xfrm>
            <a:off x="994628" y="527319"/>
            <a:ext cx="7757794" cy="4431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5000"/>
              </a:lnSpc>
            </a:pPr>
            <a:r>
              <a:rPr lang="en-US" altLang="zh-CN" sz="2400" b="1" dirty="0"/>
              <a:t>JET-LIBS setup with remote handling arm</a:t>
            </a:r>
            <a:endParaRPr lang="zh-CN" altLang="en-US" sz="2400" b="1" dirty="0" err="1"/>
          </a:p>
        </p:txBody>
      </p:sp>
      <p:grpSp>
        <p:nvGrpSpPr>
          <p:cNvPr id="4" name="Group 21">
            <a:extLst>
              <a:ext uri="{FF2B5EF4-FFF2-40B4-BE49-F238E27FC236}">
                <a16:creationId xmlns:a16="http://schemas.microsoft.com/office/drawing/2014/main" id="{72A61DC4-087C-D80C-6826-B35A51851520}"/>
              </a:ext>
            </a:extLst>
          </p:cNvPr>
          <p:cNvGrpSpPr/>
          <p:nvPr/>
        </p:nvGrpSpPr>
        <p:grpSpPr>
          <a:xfrm>
            <a:off x="4055242" y="1718652"/>
            <a:ext cx="4368228" cy="3420695"/>
            <a:chOff x="2006601" y="1228725"/>
            <a:chExt cx="8166099" cy="5321300"/>
          </a:xfrm>
        </p:grpSpPr>
        <p:pic>
          <p:nvPicPr>
            <p:cNvPr id="5" name="Picture 8">
              <a:extLst>
                <a:ext uri="{FF2B5EF4-FFF2-40B4-BE49-F238E27FC236}">
                  <a16:creationId xmlns:a16="http://schemas.microsoft.com/office/drawing/2014/main" id="{4F1126A9-1690-E27C-AF2B-1305D266F68E}"/>
                </a:ext>
              </a:extLst>
            </p:cNvPr>
            <p:cNvPicPr>
              <a:picLocks noChangeAspect="1"/>
            </p:cNvPicPr>
            <p:nvPr/>
          </p:nvPicPr>
          <p:blipFill>
            <a:blip r:embed="rId5"/>
            <a:srcRect l="1728" t="12454" r="5441" b="3074"/>
            <a:stretch/>
          </p:blipFill>
          <p:spPr>
            <a:xfrm>
              <a:off x="2006601" y="1228725"/>
              <a:ext cx="8166099" cy="5321300"/>
            </a:xfrm>
            <a:prstGeom prst="rect">
              <a:avLst/>
            </a:prstGeom>
          </p:spPr>
        </p:pic>
        <p:sp>
          <p:nvSpPr>
            <p:cNvPr id="6" name="Oval 5">
              <a:extLst>
                <a:ext uri="{FF2B5EF4-FFF2-40B4-BE49-F238E27FC236}">
                  <a16:creationId xmlns:a16="http://schemas.microsoft.com/office/drawing/2014/main" id="{6B39589E-A7EF-69B4-3685-2841A579AB72}"/>
                </a:ext>
              </a:extLst>
            </p:cNvPr>
            <p:cNvSpPr/>
            <p:nvPr/>
          </p:nvSpPr>
          <p:spPr>
            <a:xfrm>
              <a:off x="7489825" y="3580607"/>
              <a:ext cx="45719" cy="45719"/>
            </a:xfrm>
            <a:prstGeom prst="ellipse">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F9AB2D42-3E27-590D-FB5A-294681E3FDCA}"/>
                </a:ext>
              </a:extLst>
            </p:cNvPr>
            <p:cNvSpPr/>
            <p:nvPr/>
          </p:nvSpPr>
          <p:spPr>
            <a:xfrm>
              <a:off x="7451725" y="4406107"/>
              <a:ext cx="45719" cy="45719"/>
            </a:xfrm>
            <a:prstGeom prst="ellipse">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Oval 12">
              <a:extLst>
                <a:ext uri="{FF2B5EF4-FFF2-40B4-BE49-F238E27FC236}">
                  <a16:creationId xmlns:a16="http://schemas.microsoft.com/office/drawing/2014/main" id="{1A5E441A-BF66-B913-5CB1-545FA9FB96A8}"/>
                </a:ext>
              </a:extLst>
            </p:cNvPr>
            <p:cNvSpPr/>
            <p:nvPr/>
          </p:nvSpPr>
          <p:spPr>
            <a:xfrm>
              <a:off x="7515225" y="2780507"/>
              <a:ext cx="45719" cy="45719"/>
            </a:xfrm>
            <a:prstGeom prst="ellipse">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29" name="文本框 28">
            <a:extLst>
              <a:ext uri="{FF2B5EF4-FFF2-40B4-BE49-F238E27FC236}">
                <a16:creationId xmlns:a16="http://schemas.microsoft.com/office/drawing/2014/main" id="{303C2606-962E-C4A1-4C5E-53674C6D042C}"/>
              </a:ext>
            </a:extLst>
          </p:cNvPr>
          <p:cNvSpPr txBox="1"/>
          <p:nvPr/>
        </p:nvSpPr>
        <p:spPr>
          <a:xfrm>
            <a:off x="697677" y="5540048"/>
            <a:ext cx="2548333" cy="523220"/>
          </a:xfrm>
          <a:prstGeom prst="rect">
            <a:avLst/>
          </a:prstGeom>
          <a:noFill/>
        </p:spPr>
        <p:txBody>
          <a:bodyPr wrap="square">
            <a:spAutoFit/>
          </a:bodyPr>
          <a:lstStyle/>
          <a:p>
            <a:r>
              <a:rPr lang="en-US" altLang="zh-CN" sz="2800" b="1" dirty="0">
                <a:solidFill>
                  <a:schemeClr val="tx2"/>
                </a:solidFill>
              </a:rPr>
              <a:t>JET-LIBS setup </a:t>
            </a:r>
            <a:endParaRPr lang="zh-CN" altLang="en-US" sz="2800" dirty="0">
              <a:solidFill>
                <a:schemeClr val="tx2"/>
              </a:solidFill>
            </a:endParaRPr>
          </a:p>
        </p:txBody>
      </p:sp>
      <p:sp>
        <p:nvSpPr>
          <p:cNvPr id="30" name="文本框 28">
            <a:extLst>
              <a:ext uri="{FF2B5EF4-FFF2-40B4-BE49-F238E27FC236}">
                <a16:creationId xmlns:a16="http://schemas.microsoft.com/office/drawing/2014/main" id="{F7C8A0F4-1D19-66B7-B965-CA7C33DB0557}"/>
              </a:ext>
            </a:extLst>
          </p:cNvPr>
          <p:cNvSpPr txBox="1"/>
          <p:nvPr/>
        </p:nvSpPr>
        <p:spPr>
          <a:xfrm>
            <a:off x="3027070" y="1146101"/>
            <a:ext cx="6362028" cy="4431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5000"/>
              </a:lnSpc>
            </a:pPr>
            <a:r>
              <a:rPr lang="en-US" altLang="zh-CN" sz="2400" b="1" dirty="0"/>
              <a:t>Comprehensive detection capability in Vessel </a:t>
            </a:r>
            <a:endParaRPr lang="zh-CN" altLang="en-US" sz="2400" b="1" dirty="0" err="1"/>
          </a:p>
        </p:txBody>
      </p:sp>
    </p:spTree>
    <p:extLst>
      <p:ext uri="{BB962C8B-B14F-4D97-AF65-F5344CB8AC3E}">
        <p14:creationId xmlns:p14="http://schemas.microsoft.com/office/powerpoint/2010/main" val="1355169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1D688-B7B4-4F49-9DF3-F109B3413E7F}"/>
              </a:ext>
            </a:extLst>
          </p:cNvPr>
          <p:cNvSpPr>
            <a:spLocks noGrp="1"/>
          </p:cNvSpPr>
          <p:nvPr>
            <p:ph type="title"/>
          </p:nvPr>
        </p:nvSpPr>
        <p:spPr/>
        <p:txBody>
          <a:bodyPr/>
          <a:lstStyle/>
          <a:p>
            <a:r>
              <a:rPr lang="en-GB" dirty="0"/>
              <a:t>First results of JET-LIBS </a:t>
            </a:r>
          </a:p>
        </p:txBody>
      </p:sp>
      <p:sp>
        <p:nvSpPr>
          <p:cNvPr id="35"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36"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6</a:t>
            </a:fld>
            <a:endParaRPr lang="en-GB" dirty="0">
              <a:solidFill>
                <a:prstClr val="white"/>
              </a:solidFill>
            </a:endParaRPr>
          </a:p>
        </p:txBody>
      </p:sp>
      <p:grpSp>
        <p:nvGrpSpPr>
          <p:cNvPr id="28" name="Group 54">
            <a:extLst>
              <a:ext uri="{FF2B5EF4-FFF2-40B4-BE49-F238E27FC236}">
                <a16:creationId xmlns:a16="http://schemas.microsoft.com/office/drawing/2014/main" id="{6DC9536C-26B2-DFF5-DF58-874C0C163EA8}"/>
              </a:ext>
            </a:extLst>
          </p:cNvPr>
          <p:cNvGrpSpPr/>
          <p:nvPr/>
        </p:nvGrpSpPr>
        <p:grpSpPr>
          <a:xfrm>
            <a:off x="281344" y="2643978"/>
            <a:ext cx="6168572" cy="3773724"/>
            <a:chOff x="406400" y="3344454"/>
            <a:chExt cx="4753364" cy="2853145"/>
          </a:xfrm>
        </p:grpSpPr>
        <p:pic>
          <p:nvPicPr>
            <p:cNvPr id="29" name="Picture 7">
              <a:extLst>
                <a:ext uri="{FF2B5EF4-FFF2-40B4-BE49-F238E27FC236}">
                  <a16:creationId xmlns:a16="http://schemas.microsoft.com/office/drawing/2014/main" id="{567DFEFF-7ADF-B1B2-6001-7369D2216B1D}"/>
                </a:ext>
              </a:extLst>
            </p:cNvPr>
            <p:cNvPicPr>
              <a:picLocks noChangeAspect="1"/>
            </p:cNvPicPr>
            <p:nvPr/>
          </p:nvPicPr>
          <p:blipFill rotWithShape="1">
            <a:blip r:embed="rId2"/>
            <a:srcRect l="5827" r="11272" b="12404"/>
            <a:stretch/>
          </p:blipFill>
          <p:spPr>
            <a:xfrm flipH="1">
              <a:off x="406400" y="3344454"/>
              <a:ext cx="4753364" cy="2853145"/>
            </a:xfrm>
            <a:prstGeom prst="rect">
              <a:avLst/>
            </a:prstGeom>
            <a:ln>
              <a:noFill/>
            </a:ln>
          </p:spPr>
        </p:pic>
        <p:sp>
          <p:nvSpPr>
            <p:cNvPr id="30" name="TextBox 9">
              <a:extLst>
                <a:ext uri="{FF2B5EF4-FFF2-40B4-BE49-F238E27FC236}">
                  <a16:creationId xmlns:a16="http://schemas.microsoft.com/office/drawing/2014/main" id="{291F867A-19F4-396B-65D0-E8404C71C39F}"/>
                </a:ext>
              </a:extLst>
            </p:cNvPr>
            <p:cNvSpPr txBox="1"/>
            <p:nvPr/>
          </p:nvSpPr>
          <p:spPr>
            <a:xfrm>
              <a:off x="3427991" y="3369023"/>
              <a:ext cx="1340320" cy="209427"/>
            </a:xfrm>
            <a:prstGeom prst="rect">
              <a:avLst/>
            </a:prstGeom>
            <a:solidFill>
              <a:srgbClr val="00FFFF"/>
            </a:solidFill>
            <a:ln>
              <a:noFill/>
            </a:ln>
          </p:spPr>
          <p:txBody>
            <a:bodyPr wrap="square" rtlCol="0">
              <a:spAutoFit/>
            </a:bodyPr>
            <a:lstStyle/>
            <a:p>
              <a:r>
                <a:rPr lang="en-GB" sz="1200" b="1" dirty="0">
                  <a:solidFill>
                    <a:schemeClr val="tx2"/>
                  </a:solidFill>
                </a:rPr>
                <a:t>HFGC_MOD2_RH2W </a:t>
              </a:r>
            </a:p>
          </p:txBody>
        </p:sp>
        <p:cxnSp>
          <p:nvCxnSpPr>
            <p:cNvPr id="31" name="Straight Arrow Connector 10">
              <a:extLst>
                <a:ext uri="{FF2B5EF4-FFF2-40B4-BE49-F238E27FC236}">
                  <a16:creationId xmlns:a16="http://schemas.microsoft.com/office/drawing/2014/main" id="{49D0E909-485B-2E7A-940B-64A331F4BA27}"/>
                </a:ext>
              </a:extLst>
            </p:cNvPr>
            <p:cNvCxnSpPr>
              <a:cxnSpLocks/>
            </p:cNvCxnSpPr>
            <p:nvPr/>
          </p:nvCxnSpPr>
          <p:spPr>
            <a:xfrm>
              <a:off x="4552403" y="3660853"/>
              <a:ext cx="0" cy="466647"/>
            </a:xfrm>
            <a:prstGeom prst="straightConnector1">
              <a:avLst/>
            </a:prstGeom>
            <a:ln w="44450">
              <a:noFill/>
              <a:tailEnd type="triangle"/>
            </a:ln>
          </p:spPr>
          <p:style>
            <a:lnRef idx="1">
              <a:schemeClr val="accent1"/>
            </a:lnRef>
            <a:fillRef idx="0">
              <a:schemeClr val="accent1"/>
            </a:fillRef>
            <a:effectRef idx="0">
              <a:schemeClr val="accent1"/>
            </a:effectRef>
            <a:fontRef idx="minor">
              <a:schemeClr val="tx1"/>
            </a:fontRef>
          </p:style>
        </p:cxnSp>
        <p:sp>
          <p:nvSpPr>
            <p:cNvPr id="32" name="TextBox 11">
              <a:extLst>
                <a:ext uri="{FF2B5EF4-FFF2-40B4-BE49-F238E27FC236}">
                  <a16:creationId xmlns:a16="http://schemas.microsoft.com/office/drawing/2014/main" id="{93F50878-5F5A-189E-5C73-362CB1D4F355}"/>
                </a:ext>
              </a:extLst>
            </p:cNvPr>
            <p:cNvSpPr txBox="1"/>
            <p:nvPr/>
          </p:nvSpPr>
          <p:spPr>
            <a:xfrm>
              <a:off x="2493457" y="3561382"/>
              <a:ext cx="665700" cy="209427"/>
            </a:xfrm>
            <a:prstGeom prst="rect">
              <a:avLst/>
            </a:prstGeom>
            <a:solidFill>
              <a:srgbClr val="7030A0"/>
            </a:solidFill>
            <a:ln>
              <a:noFill/>
            </a:ln>
          </p:spPr>
          <p:txBody>
            <a:bodyPr wrap="square" rtlCol="0">
              <a:spAutoFit/>
            </a:bodyPr>
            <a:lstStyle/>
            <a:p>
              <a:r>
                <a:rPr lang="en-GB" sz="1200" b="1" dirty="0">
                  <a:solidFill>
                    <a:schemeClr val="bg1"/>
                  </a:solidFill>
                </a:rPr>
                <a:t>2IW G1B</a:t>
              </a:r>
            </a:p>
          </p:txBody>
        </p:sp>
        <p:cxnSp>
          <p:nvCxnSpPr>
            <p:cNvPr id="33" name="Straight Arrow Connector 20">
              <a:extLst>
                <a:ext uri="{FF2B5EF4-FFF2-40B4-BE49-F238E27FC236}">
                  <a16:creationId xmlns:a16="http://schemas.microsoft.com/office/drawing/2014/main" id="{C0E65BD2-88F7-8F77-E4AC-CE4AB5586575}"/>
                </a:ext>
              </a:extLst>
            </p:cNvPr>
            <p:cNvCxnSpPr>
              <a:cxnSpLocks/>
            </p:cNvCxnSpPr>
            <p:nvPr/>
          </p:nvCxnSpPr>
          <p:spPr>
            <a:xfrm>
              <a:off x="3162300" y="3835400"/>
              <a:ext cx="408568" cy="419100"/>
            </a:xfrm>
            <a:prstGeom prst="straightConnector1">
              <a:avLst/>
            </a:prstGeom>
            <a:ln w="44450">
              <a:noFill/>
              <a:tailEnd type="triangle"/>
            </a:ln>
          </p:spPr>
          <p:style>
            <a:lnRef idx="1">
              <a:schemeClr val="accent1"/>
            </a:lnRef>
            <a:fillRef idx="0">
              <a:schemeClr val="accent1"/>
            </a:fillRef>
            <a:effectRef idx="0">
              <a:schemeClr val="accent1"/>
            </a:effectRef>
            <a:fontRef idx="minor">
              <a:schemeClr val="tx1"/>
            </a:fontRef>
          </p:style>
        </p:cxnSp>
        <p:sp>
          <p:nvSpPr>
            <p:cNvPr id="34" name="TextBox 22">
              <a:extLst>
                <a:ext uri="{FF2B5EF4-FFF2-40B4-BE49-F238E27FC236}">
                  <a16:creationId xmlns:a16="http://schemas.microsoft.com/office/drawing/2014/main" id="{8AC323E4-F036-319B-28AD-B2253A10A879}"/>
                </a:ext>
              </a:extLst>
            </p:cNvPr>
            <p:cNvSpPr txBox="1"/>
            <p:nvPr/>
          </p:nvSpPr>
          <p:spPr>
            <a:xfrm>
              <a:off x="3150759" y="5865348"/>
              <a:ext cx="957672" cy="255966"/>
            </a:xfrm>
            <a:prstGeom prst="rect">
              <a:avLst/>
            </a:prstGeom>
            <a:solidFill>
              <a:srgbClr val="7030A0"/>
            </a:solidFill>
            <a:ln>
              <a:noFill/>
            </a:ln>
          </p:spPr>
          <p:txBody>
            <a:bodyPr wrap="square" rtlCol="0">
              <a:spAutoFit/>
            </a:bodyPr>
            <a:lstStyle/>
            <a:p>
              <a:r>
                <a:rPr lang="en-GB" sz="1600" b="1" dirty="0">
                  <a:solidFill>
                    <a:schemeClr val="bg1"/>
                  </a:solidFill>
                </a:rPr>
                <a:t>2IW G3A</a:t>
              </a:r>
            </a:p>
          </p:txBody>
        </p:sp>
        <p:sp>
          <p:nvSpPr>
            <p:cNvPr id="37" name="TextBox 36">
              <a:extLst>
                <a:ext uri="{FF2B5EF4-FFF2-40B4-BE49-F238E27FC236}">
                  <a16:creationId xmlns:a16="http://schemas.microsoft.com/office/drawing/2014/main" id="{5716C0E5-EBE7-7AFC-FDCC-976B68C1A84C}"/>
                </a:ext>
              </a:extLst>
            </p:cNvPr>
            <p:cNvSpPr txBox="1"/>
            <p:nvPr/>
          </p:nvSpPr>
          <p:spPr>
            <a:xfrm>
              <a:off x="1905540" y="5703192"/>
              <a:ext cx="782475" cy="209427"/>
            </a:xfrm>
            <a:prstGeom prst="rect">
              <a:avLst/>
            </a:prstGeom>
            <a:solidFill>
              <a:srgbClr val="FFC000"/>
            </a:solidFill>
            <a:ln>
              <a:noFill/>
            </a:ln>
          </p:spPr>
          <p:txBody>
            <a:bodyPr wrap="square" rtlCol="0">
              <a:spAutoFit/>
            </a:bodyPr>
            <a:lstStyle/>
            <a:p>
              <a:r>
                <a:rPr lang="en-GB" sz="1200" b="1" dirty="0">
                  <a:solidFill>
                    <a:schemeClr val="tx2"/>
                  </a:solidFill>
                </a:rPr>
                <a:t>2BW G4B</a:t>
              </a:r>
            </a:p>
          </p:txBody>
        </p:sp>
        <p:cxnSp>
          <p:nvCxnSpPr>
            <p:cNvPr id="38" name="Straight Arrow Connector 39">
              <a:extLst>
                <a:ext uri="{FF2B5EF4-FFF2-40B4-BE49-F238E27FC236}">
                  <a16:creationId xmlns:a16="http://schemas.microsoft.com/office/drawing/2014/main" id="{19DD3AF4-84C7-3277-824F-025BD4AAF084}"/>
                </a:ext>
              </a:extLst>
            </p:cNvPr>
            <p:cNvCxnSpPr>
              <a:cxnSpLocks/>
            </p:cNvCxnSpPr>
            <p:nvPr/>
          </p:nvCxnSpPr>
          <p:spPr>
            <a:xfrm flipV="1">
              <a:off x="2746917" y="5448300"/>
              <a:ext cx="158208" cy="268868"/>
            </a:xfrm>
            <a:prstGeom prst="straightConnector1">
              <a:avLst/>
            </a:prstGeom>
            <a:ln w="44450">
              <a:noFill/>
              <a:tailEnd type="triangle"/>
            </a:ln>
          </p:spPr>
          <p:style>
            <a:lnRef idx="1">
              <a:schemeClr val="accent1"/>
            </a:lnRef>
            <a:fillRef idx="0">
              <a:schemeClr val="accent1"/>
            </a:fillRef>
            <a:effectRef idx="0">
              <a:schemeClr val="accent1"/>
            </a:effectRef>
            <a:fontRef idx="minor">
              <a:schemeClr val="tx1"/>
            </a:fontRef>
          </p:style>
        </p:cxnSp>
        <p:sp>
          <p:nvSpPr>
            <p:cNvPr id="39" name="TextBox 40">
              <a:extLst>
                <a:ext uri="{FF2B5EF4-FFF2-40B4-BE49-F238E27FC236}">
                  <a16:creationId xmlns:a16="http://schemas.microsoft.com/office/drawing/2014/main" id="{E4970773-F5E5-6A6C-A678-8B8C72322BD1}"/>
                </a:ext>
              </a:extLst>
            </p:cNvPr>
            <p:cNvSpPr txBox="1"/>
            <p:nvPr/>
          </p:nvSpPr>
          <p:spPr>
            <a:xfrm>
              <a:off x="1905540" y="4666785"/>
              <a:ext cx="1066218" cy="209427"/>
            </a:xfrm>
            <a:prstGeom prst="rect">
              <a:avLst/>
            </a:prstGeom>
            <a:solidFill>
              <a:srgbClr val="FF0000"/>
            </a:solidFill>
            <a:ln>
              <a:noFill/>
            </a:ln>
          </p:spPr>
          <p:txBody>
            <a:bodyPr wrap="square" rtlCol="0">
              <a:spAutoFit/>
            </a:bodyPr>
            <a:lstStyle/>
            <a:p>
              <a:r>
                <a:rPr lang="en-GB" sz="1200" b="1" dirty="0">
                  <a:solidFill>
                    <a:schemeClr val="bg1"/>
                  </a:solidFill>
                </a:rPr>
                <a:t>LBSRP_2W_RH</a:t>
              </a:r>
            </a:p>
          </p:txBody>
        </p:sp>
        <p:cxnSp>
          <p:nvCxnSpPr>
            <p:cNvPr id="40" name="Straight Arrow Connector 41">
              <a:extLst>
                <a:ext uri="{FF2B5EF4-FFF2-40B4-BE49-F238E27FC236}">
                  <a16:creationId xmlns:a16="http://schemas.microsoft.com/office/drawing/2014/main" id="{9DAAB9C0-4A0C-CB75-F92A-AAC8936ACD1D}"/>
                </a:ext>
              </a:extLst>
            </p:cNvPr>
            <p:cNvCxnSpPr>
              <a:cxnSpLocks/>
            </p:cNvCxnSpPr>
            <p:nvPr/>
          </p:nvCxnSpPr>
          <p:spPr>
            <a:xfrm>
              <a:off x="2491988" y="4367871"/>
              <a:ext cx="0" cy="597829"/>
            </a:xfrm>
            <a:prstGeom prst="straightConnector1">
              <a:avLst/>
            </a:prstGeom>
            <a:ln w="44450">
              <a:noFill/>
              <a:tailEnd type="triangle"/>
            </a:ln>
          </p:spPr>
          <p:style>
            <a:lnRef idx="1">
              <a:schemeClr val="accent1"/>
            </a:lnRef>
            <a:fillRef idx="0">
              <a:schemeClr val="accent1"/>
            </a:fillRef>
            <a:effectRef idx="0">
              <a:schemeClr val="accent1"/>
            </a:effectRef>
            <a:fontRef idx="minor">
              <a:schemeClr val="tx1"/>
            </a:fontRef>
          </p:style>
        </p:cxnSp>
        <p:sp>
          <p:nvSpPr>
            <p:cNvPr id="41" name="TextBox 42">
              <a:extLst>
                <a:ext uri="{FF2B5EF4-FFF2-40B4-BE49-F238E27FC236}">
                  <a16:creationId xmlns:a16="http://schemas.microsoft.com/office/drawing/2014/main" id="{FE790737-E24D-05DF-448D-CFA21F913103}"/>
                </a:ext>
              </a:extLst>
            </p:cNvPr>
            <p:cNvSpPr txBox="1"/>
            <p:nvPr/>
          </p:nvSpPr>
          <p:spPr>
            <a:xfrm>
              <a:off x="778106" y="5733856"/>
              <a:ext cx="729608" cy="209427"/>
            </a:xfrm>
            <a:prstGeom prst="rect">
              <a:avLst/>
            </a:prstGeom>
            <a:solidFill>
              <a:srgbClr val="FFFF00"/>
            </a:solidFill>
            <a:ln>
              <a:noFill/>
            </a:ln>
          </p:spPr>
          <p:txBody>
            <a:bodyPr wrap="square" rtlCol="0">
              <a:spAutoFit/>
            </a:bodyPr>
            <a:lstStyle/>
            <a:p>
              <a:r>
                <a:rPr lang="en-GB" sz="1200" b="1" dirty="0">
                  <a:solidFill>
                    <a:schemeClr val="tx2"/>
                  </a:solidFill>
                </a:rPr>
                <a:t>2ON G7A</a:t>
              </a:r>
            </a:p>
          </p:txBody>
        </p:sp>
        <p:cxnSp>
          <p:nvCxnSpPr>
            <p:cNvPr id="42" name="Straight Arrow Connector 43">
              <a:extLst>
                <a:ext uri="{FF2B5EF4-FFF2-40B4-BE49-F238E27FC236}">
                  <a16:creationId xmlns:a16="http://schemas.microsoft.com/office/drawing/2014/main" id="{2B767A94-E28D-CDE3-C7AD-47F309269C73}"/>
                </a:ext>
              </a:extLst>
            </p:cNvPr>
            <p:cNvCxnSpPr>
              <a:cxnSpLocks/>
              <a:stCxn id="41" idx="0"/>
            </p:cNvCxnSpPr>
            <p:nvPr/>
          </p:nvCxnSpPr>
          <p:spPr>
            <a:xfrm flipV="1">
              <a:off x="1142910" y="5019675"/>
              <a:ext cx="476340" cy="714181"/>
            </a:xfrm>
            <a:prstGeom prst="straightConnector1">
              <a:avLst/>
            </a:prstGeom>
            <a:ln w="44450">
              <a:noFill/>
              <a:tailEnd type="triangle"/>
            </a:ln>
          </p:spPr>
          <p:style>
            <a:lnRef idx="1">
              <a:schemeClr val="accent1"/>
            </a:lnRef>
            <a:fillRef idx="0">
              <a:schemeClr val="accent1"/>
            </a:fillRef>
            <a:effectRef idx="0">
              <a:schemeClr val="accent1"/>
            </a:effectRef>
            <a:fontRef idx="minor">
              <a:schemeClr val="tx1"/>
            </a:fontRef>
          </p:style>
        </p:cxnSp>
        <p:sp>
          <p:nvSpPr>
            <p:cNvPr id="43" name="TextBox 44">
              <a:extLst>
                <a:ext uri="{FF2B5EF4-FFF2-40B4-BE49-F238E27FC236}">
                  <a16:creationId xmlns:a16="http://schemas.microsoft.com/office/drawing/2014/main" id="{B357DB0E-794F-BE4A-20D7-4F3ACDCAAE41}"/>
                </a:ext>
              </a:extLst>
            </p:cNvPr>
            <p:cNvSpPr txBox="1"/>
            <p:nvPr/>
          </p:nvSpPr>
          <p:spPr>
            <a:xfrm>
              <a:off x="559726" y="4848264"/>
              <a:ext cx="757153" cy="209427"/>
            </a:xfrm>
            <a:prstGeom prst="rect">
              <a:avLst/>
            </a:prstGeom>
            <a:solidFill>
              <a:srgbClr val="FFFF00"/>
            </a:solidFill>
            <a:ln>
              <a:noFill/>
            </a:ln>
          </p:spPr>
          <p:txBody>
            <a:bodyPr wrap="square" rtlCol="0">
              <a:spAutoFit/>
            </a:bodyPr>
            <a:lstStyle/>
            <a:p>
              <a:r>
                <a:rPr lang="en-GB" sz="1200" b="1" dirty="0">
                  <a:solidFill>
                    <a:schemeClr val="tx2"/>
                  </a:solidFill>
                </a:rPr>
                <a:t>2ON G8B</a:t>
              </a:r>
            </a:p>
          </p:txBody>
        </p:sp>
        <p:cxnSp>
          <p:nvCxnSpPr>
            <p:cNvPr id="44" name="Straight Arrow Connector 45">
              <a:extLst>
                <a:ext uri="{FF2B5EF4-FFF2-40B4-BE49-F238E27FC236}">
                  <a16:creationId xmlns:a16="http://schemas.microsoft.com/office/drawing/2014/main" id="{CAFAB15E-0E60-E6C3-0C78-E7E3C9589E7F}"/>
                </a:ext>
              </a:extLst>
            </p:cNvPr>
            <p:cNvCxnSpPr>
              <a:cxnSpLocks/>
            </p:cNvCxnSpPr>
            <p:nvPr/>
          </p:nvCxnSpPr>
          <p:spPr>
            <a:xfrm flipV="1">
              <a:off x="1150434" y="4400550"/>
              <a:ext cx="173541" cy="379219"/>
            </a:xfrm>
            <a:prstGeom prst="straightConnector1">
              <a:avLst/>
            </a:prstGeom>
            <a:ln w="44450">
              <a:no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13">
            <a:extLst>
              <a:ext uri="{FF2B5EF4-FFF2-40B4-BE49-F238E27FC236}">
                <a16:creationId xmlns:a16="http://schemas.microsoft.com/office/drawing/2014/main" id="{44903E32-CE8A-0939-6DBA-0056E3A3A12F}"/>
              </a:ext>
            </a:extLst>
          </p:cNvPr>
          <p:cNvGrpSpPr/>
          <p:nvPr/>
        </p:nvGrpSpPr>
        <p:grpSpPr>
          <a:xfrm>
            <a:off x="360040" y="1345990"/>
            <a:ext cx="5403442" cy="2933616"/>
            <a:chOff x="0" y="0"/>
            <a:chExt cx="5403442" cy="2933616"/>
          </a:xfrm>
        </p:grpSpPr>
        <p:pic>
          <p:nvPicPr>
            <p:cNvPr id="47" name="Picture 16">
              <a:extLst>
                <a:ext uri="{FF2B5EF4-FFF2-40B4-BE49-F238E27FC236}">
                  <a16:creationId xmlns:a16="http://schemas.microsoft.com/office/drawing/2014/main" id="{418CA35A-F81F-AECC-12B5-2AD66C19D666}"/>
                </a:ext>
              </a:extLst>
            </p:cNvPr>
            <p:cNvPicPr>
              <a:picLocks noChangeAspect="1"/>
            </p:cNvPicPr>
            <p:nvPr/>
          </p:nvPicPr>
          <p:blipFill>
            <a:blip r:embed="rId3"/>
            <a:stretch>
              <a:fillRect/>
            </a:stretch>
          </p:blipFill>
          <p:spPr>
            <a:xfrm>
              <a:off x="0" y="0"/>
              <a:ext cx="4437278" cy="2933616"/>
            </a:xfrm>
            <a:prstGeom prst="rect">
              <a:avLst/>
            </a:prstGeom>
          </p:spPr>
        </p:pic>
        <p:pic>
          <p:nvPicPr>
            <p:cNvPr id="48" name="Picture 27">
              <a:extLst>
                <a:ext uri="{FF2B5EF4-FFF2-40B4-BE49-F238E27FC236}">
                  <a16:creationId xmlns:a16="http://schemas.microsoft.com/office/drawing/2014/main" id="{D6DD4E4F-13CA-1C76-5A4D-F5FB519C1EA1}"/>
                </a:ext>
              </a:extLst>
            </p:cNvPr>
            <p:cNvPicPr>
              <a:picLocks noChangeAspect="1"/>
            </p:cNvPicPr>
            <p:nvPr/>
          </p:nvPicPr>
          <p:blipFill>
            <a:blip r:embed="rId4"/>
            <a:stretch>
              <a:fillRect/>
            </a:stretch>
          </p:blipFill>
          <p:spPr>
            <a:xfrm>
              <a:off x="3082925" y="266700"/>
              <a:ext cx="2320517" cy="1492250"/>
            </a:xfrm>
            <a:prstGeom prst="rect">
              <a:avLst/>
            </a:prstGeom>
            <a:ln w="25400">
              <a:solidFill>
                <a:srgbClr val="FF0000"/>
              </a:solidFill>
              <a:prstDash val="sysDash"/>
            </a:ln>
          </p:spPr>
        </p:pic>
        <p:sp>
          <p:nvSpPr>
            <p:cNvPr id="49" name="Rectangle: Rounded Corners 34">
              <a:extLst>
                <a:ext uri="{FF2B5EF4-FFF2-40B4-BE49-F238E27FC236}">
                  <a16:creationId xmlns:a16="http://schemas.microsoft.com/office/drawing/2014/main" id="{CD118CB4-88DE-CCBC-CBB8-9CCDFA5D59D8}"/>
                </a:ext>
              </a:extLst>
            </p:cNvPr>
            <p:cNvSpPr/>
            <p:nvPr/>
          </p:nvSpPr>
          <p:spPr>
            <a:xfrm>
              <a:off x="0" y="0"/>
              <a:ext cx="1219200" cy="787400"/>
            </a:xfrm>
            <a:prstGeom prst="roundRect">
              <a:avLst/>
            </a:prstGeom>
            <a:no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Arrow Connector 35">
              <a:extLst>
                <a:ext uri="{FF2B5EF4-FFF2-40B4-BE49-F238E27FC236}">
                  <a16:creationId xmlns:a16="http://schemas.microsoft.com/office/drawing/2014/main" id="{87F6D1DF-84A0-6A7A-45B1-E0974E848E25}"/>
                </a:ext>
              </a:extLst>
            </p:cNvPr>
            <p:cNvCxnSpPr>
              <a:cxnSpLocks/>
            </p:cNvCxnSpPr>
            <p:nvPr/>
          </p:nvCxnSpPr>
          <p:spPr>
            <a:xfrm>
              <a:off x="1250563" y="675346"/>
              <a:ext cx="1759337" cy="36605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1">
              <a:extLst>
                <a:ext uri="{FF2B5EF4-FFF2-40B4-BE49-F238E27FC236}">
                  <a16:creationId xmlns:a16="http://schemas.microsoft.com/office/drawing/2014/main" id="{844BB17F-67FA-6920-CCCE-91CC92639161}"/>
                </a:ext>
              </a:extLst>
            </p:cNvPr>
            <p:cNvCxnSpPr>
              <a:cxnSpLocks/>
            </p:cNvCxnSpPr>
            <p:nvPr/>
          </p:nvCxnSpPr>
          <p:spPr>
            <a:xfrm flipV="1">
              <a:off x="4670425" y="590550"/>
              <a:ext cx="0" cy="219075"/>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TextBox 57">
              <a:extLst>
                <a:ext uri="{FF2B5EF4-FFF2-40B4-BE49-F238E27FC236}">
                  <a16:creationId xmlns:a16="http://schemas.microsoft.com/office/drawing/2014/main" id="{38735277-25FA-E627-032F-F039587D11CD}"/>
                </a:ext>
              </a:extLst>
            </p:cNvPr>
            <p:cNvSpPr txBox="1"/>
            <p:nvPr/>
          </p:nvSpPr>
          <p:spPr>
            <a:xfrm>
              <a:off x="3852252" y="505087"/>
              <a:ext cx="761747" cy="369332"/>
            </a:xfrm>
            <a:prstGeom prst="rect">
              <a:avLst/>
            </a:prstGeom>
            <a:noFill/>
          </p:spPr>
          <p:txBody>
            <a:bodyPr wrap="none" rtlCol="0">
              <a:spAutoFit/>
            </a:bodyPr>
            <a:lstStyle/>
            <a:p>
              <a:r>
                <a:rPr lang="en-GB" dirty="0">
                  <a:solidFill>
                    <a:srgbClr val="FF0000"/>
                  </a:solidFill>
                </a:rPr>
                <a:t>6 mm</a:t>
              </a:r>
            </a:p>
          </p:txBody>
        </p:sp>
      </p:grpSp>
      <p:sp>
        <p:nvSpPr>
          <p:cNvPr id="56" name="文本框 28">
            <a:extLst>
              <a:ext uri="{FF2B5EF4-FFF2-40B4-BE49-F238E27FC236}">
                <a16:creationId xmlns:a16="http://schemas.microsoft.com/office/drawing/2014/main" id="{095AA7B5-D943-F809-19DE-5866203CCB47}"/>
              </a:ext>
            </a:extLst>
          </p:cNvPr>
          <p:cNvSpPr txBox="1"/>
          <p:nvPr/>
        </p:nvSpPr>
        <p:spPr>
          <a:xfrm>
            <a:off x="969640" y="607164"/>
            <a:ext cx="7757794" cy="4431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5000"/>
              </a:lnSpc>
            </a:pPr>
            <a:r>
              <a:rPr lang="en-US" altLang="zh-CN" sz="2400" b="1" dirty="0"/>
              <a:t>Ablation craters on JET tiles</a:t>
            </a:r>
            <a:endParaRPr lang="zh-CN" altLang="en-US" sz="2400" b="1" dirty="0" err="1"/>
          </a:p>
        </p:txBody>
      </p:sp>
      <p:pic>
        <p:nvPicPr>
          <p:cNvPr id="57" name="Picture 7">
            <a:extLst>
              <a:ext uri="{FF2B5EF4-FFF2-40B4-BE49-F238E27FC236}">
                <a16:creationId xmlns:a16="http://schemas.microsoft.com/office/drawing/2014/main" id="{5A9319EB-2D77-15CA-BF9A-DDABEB0FF210}"/>
              </a:ext>
            </a:extLst>
          </p:cNvPr>
          <p:cNvPicPr>
            <a:picLocks noChangeAspect="1"/>
          </p:cNvPicPr>
          <p:nvPr/>
        </p:nvPicPr>
        <p:blipFill>
          <a:blip r:embed="rId5"/>
          <a:stretch>
            <a:fillRect/>
          </a:stretch>
        </p:blipFill>
        <p:spPr>
          <a:xfrm>
            <a:off x="6867652" y="538944"/>
            <a:ext cx="4829572" cy="3594100"/>
          </a:xfrm>
          <a:prstGeom prst="rect">
            <a:avLst/>
          </a:prstGeom>
        </p:spPr>
      </p:pic>
      <p:sp>
        <p:nvSpPr>
          <p:cNvPr id="58" name="Rectangle: Rounded Corners 12">
            <a:extLst>
              <a:ext uri="{FF2B5EF4-FFF2-40B4-BE49-F238E27FC236}">
                <a16:creationId xmlns:a16="http://schemas.microsoft.com/office/drawing/2014/main" id="{08E0CFC5-1EC2-B983-3CF2-4161048A3310}"/>
              </a:ext>
            </a:extLst>
          </p:cNvPr>
          <p:cNvSpPr/>
          <p:nvPr/>
        </p:nvSpPr>
        <p:spPr>
          <a:xfrm>
            <a:off x="7148838" y="980230"/>
            <a:ext cx="4267200" cy="632460"/>
          </a:xfrm>
          <a:prstGeom prst="roundRect">
            <a:avLst/>
          </a:prstGeom>
          <a:noFill/>
          <a:ln w="19050">
            <a:solidFill>
              <a:srgbClr val="2F16E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12">
            <a:extLst>
              <a:ext uri="{FF2B5EF4-FFF2-40B4-BE49-F238E27FC236}">
                <a16:creationId xmlns:a16="http://schemas.microsoft.com/office/drawing/2014/main" id="{431B45A4-2DB0-D8E4-8C86-8053D81B583C}"/>
              </a:ext>
            </a:extLst>
          </p:cNvPr>
          <p:cNvSpPr/>
          <p:nvPr/>
        </p:nvSpPr>
        <p:spPr>
          <a:xfrm>
            <a:off x="7148838" y="2938032"/>
            <a:ext cx="4267200" cy="632460"/>
          </a:xfrm>
          <a:prstGeom prst="roundRect">
            <a:avLst/>
          </a:prstGeom>
          <a:noFill/>
          <a:ln w="19050">
            <a:solidFill>
              <a:srgbClr val="2F16E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Picture 2">
            <a:extLst>
              <a:ext uri="{FF2B5EF4-FFF2-40B4-BE49-F238E27FC236}">
                <a16:creationId xmlns:a16="http://schemas.microsoft.com/office/drawing/2014/main" id="{DFBB34D8-41E7-2D11-8D36-AD306B9BA15E}"/>
              </a:ext>
            </a:extLst>
          </p:cNvPr>
          <p:cNvPicPr>
            <a:picLocks noChangeAspect="1"/>
          </p:cNvPicPr>
          <p:nvPr/>
        </p:nvPicPr>
        <p:blipFill>
          <a:blip r:embed="rId6"/>
          <a:srcRect l="37952" b="46687"/>
          <a:stretch/>
        </p:blipFill>
        <p:spPr>
          <a:xfrm>
            <a:off x="6925396" y="3570492"/>
            <a:ext cx="1962150" cy="2879212"/>
          </a:xfrm>
          <a:prstGeom prst="rect">
            <a:avLst/>
          </a:prstGeom>
        </p:spPr>
      </p:pic>
      <p:sp>
        <p:nvSpPr>
          <p:cNvPr id="61" name="文本框 60">
            <a:extLst>
              <a:ext uri="{FF2B5EF4-FFF2-40B4-BE49-F238E27FC236}">
                <a16:creationId xmlns:a16="http://schemas.microsoft.com/office/drawing/2014/main" id="{DBD47D6B-3963-3C81-0E3C-75426C95AB34}"/>
              </a:ext>
            </a:extLst>
          </p:cNvPr>
          <p:cNvSpPr txBox="1"/>
          <p:nvPr/>
        </p:nvSpPr>
        <p:spPr>
          <a:xfrm>
            <a:off x="8945857" y="5074372"/>
            <a:ext cx="2978701" cy="707886"/>
          </a:xfrm>
          <a:prstGeom prst="rect">
            <a:avLst/>
          </a:prstGeom>
          <a:noFill/>
        </p:spPr>
        <p:txBody>
          <a:bodyPr wrap="none" rtlCol="0">
            <a:spAutoFit/>
          </a:bodyPr>
          <a:lstStyle/>
          <a:p>
            <a:pPr algn="l"/>
            <a:r>
              <a:rPr lang="en-US" altLang="zh-CN" sz="2000" dirty="0">
                <a:latin typeface="Arial" panose="020B0604020202020204" pitchFamily="34" charset="0"/>
                <a:cs typeface="Arial" panose="020B0604020202020204" pitchFamily="34" charset="0"/>
              </a:rPr>
              <a:t>Position quite accurate </a:t>
            </a:r>
          </a:p>
          <a:p>
            <a:pPr algn="l"/>
            <a:r>
              <a:rPr lang="en-US" altLang="zh-CN" sz="2000" dirty="0">
                <a:latin typeface="Arial" panose="020B0604020202020204" pitchFamily="34" charset="0"/>
                <a:cs typeface="Arial" panose="020B0604020202020204" pitchFamily="34" charset="0"/>
              </a:rPr>
              <a:t>But profile not available </a:t>
            </a:r>
            <a:endParaRPr lang="zh-CN"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9040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2A4EE-5530-4599-4A52-AF299895A2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8FE349C-F665-FDCA-D301-47270B41297D}"/>
              </a:ext>
            </a:extLst>
          </p:cNvPr>
          <p:cNvSpPr>
            <a:spLocks noGrp="1"/>
          </p:cNvSpPr>
          <p:nvPr>
            <p:ph type="title"/>
          </p:nvPr>
        </p:nvSpPr>
        <p:spPr/>
        <p:txBody>
          <a:bodyPr/>
          <a:lstStyle/>
          <a:p>
            <a:r>
              <a:rPr lang="en-GB" altLang="zh-CN" dirty="0"/>
              <a:t>First</a:t>
            </a:r>
            <a:r>
              <a:rPr lang="en-GB" dirty="0"/>
              <a:t> results of JET-LIBS </a:t>
            </a:r>
          </a:p>
        </p:txBody>
      </p:sp>
      <p:sp>
        <p:nvSpPr>
          <p:cNvPr id="35" name="Footer Placeholder 7">
            <a:extLst>
              <a:ext uri="{FF2B5EF4-FFF2-40B4-BE49-F238E27FC236}">
                <a16:creationId xmlns:a16="http://schemas.microsoft.com/office/drawing/2014/main" id="{965D9CC7-CD11-C010-B34A-08BDB54F38C7}"/>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36" name="Slide Number Placeholder 8">
            <a:extLst>
              <a:ext uri="{FF2B5EF4-FFF2-40B4-BE49-F238E27FC236}">
                <a16:creationId xmlns:a16="http://schemas.microsoft.com/office/drawing/2014/main" id="{9927B357-ED5A-0B66-73F5-A5A7051DCAA7}"/>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7</a:t>
            </a:fld>
            <a:endParaRPr lang="en-GB" dirty="0">
              <a:solidFill>
                <a:prstClr val="white"/>
              </a:solidFill>
            </a:endParaRPr>
          </a:p>
        </p:txBody>
      </p:sp>
      <p:pic>
        <p:nvPicPr>
          <p:cNvPr id="12" name="图片 11">
            <a:extLst>
              <a:ext uri="{FF2B5EF4-FFF2-40B4-BE49-F238E27FC236}">
                <a16:creationId xmlns:a16="http://schemas.microsoft.com/office/drawing/2014/main" id="{D883F7D3-912E-98D9-D056-12BDC9863045}"/>
              </a:ext>
            </a:extLst>
          </p:cNvPr>
          <p:cNvPicPr>
            <a:picLocks noChangeAspect="1"/>
          </p:cNvPicPr>
          <p:nvPr/>
        </p:nvPicPr>
        <p:blipFill rotWithShape="1">
          <a:blip r:embed="rId2">
            <a:extLst>
              <a:ext uri="{28A0092B-C50C-407E-A947-70E740481C1C}">
                <a14:useLocalDpi xmlns:a14="http://schemas.microsoft.com/office/drawing/2010/main" val="0"/>
              </a:ext>
            </a:extLst>
          </a:blip>
          <a:srcRect l="49373" t="15151" r="29173" b="56744"/>
          <a:stretch/>
        </p:blipFill>
        <p:spPr>
          <a:xfrm>
            <a:off x="1203729" y="1717983"/>
            <a:ext cx="1935931" cy="1902788"/>
          </a:xfrm>
          <a:prstGeom prst="rect">
            <a:avLst/>
          </a:prstGeom>
        </p:spPr>
      </p:pic>
      <p:sp>
        <p:nvSpPr>
          <p:cNvPr id="13" name="文本框 12">
            <a:extLst>
              <a:ext uri="{FF2B5EF4-FFF2-40B4-BE49-F238E27FC236}">
                <a16:creationId xmlns:a16="http://schemas.microsoft.com/office/drawing/2014/main" id="{94DA37D1-A2B8-58E9-4A1A-3B8D485CCD48}"/>
              </a:ext>
            </a:extLst>
          </p:cNvPr>
          <p:cNvSpPr txBox="1"/>
          <p:nvPr/>
        </p:nvSpPr>
        <p:spPr>
          <a:xfrm>
            <a:off x="1376325" y="1274785"/>
            <a:ext cx="1673856" cy="443198"/>
          </a:xfrm>
          <a:prstGeom prst="rect">
            <a:avLst/>
          </a:prstGeom>
          <a:noFill/>
        </p:spPr>
        <p:txBody>
          <a:bodyPr wrap="none" rtlCol="0">
            <a:spAutoFit/>
          </a:bodyPr>
          <a:lstStyle/>
          <a:p>
            <a:pPr defTabSz="457200">
              <a:lnSpc>
                <a:spcPct val="95000"/>
              </a:lnSpc>
            </a:pPr>
            <a:r>
              <a:rPr lang="en-US" altLang="zh-CN" sz="2400" dirty="0" err="1">
                <a:solidFill>
                  <a:srgbClr val="023D6B">
                    <a:lumMod val="60000"/>
                    <a:lumOff val="40000"/>
                  </a:srgbClr>
                </a:solidFill>
                <a:latin typeface="Arial"/>
              </a:rPr>
              <a:t>Plansee</a:t>
            </a:r>
            <a:r>
              <a:rPr lang="en-US" altLang="zh-CN" sz="2400" dirty="0">
                <a:solidFill>
                  <a:srgbClr val="023D6B">
                    <a:lumMod val="60000"/>
                    <a:lumOff val="40000"/>
                  </a:srgbClr>
                </a:solidFill>
                <a:latin typeface="Arial"/>
              </a:rPr>
              <a:t> W</a:t>
            </a:r>
            <a:endParaRPr lang="zh-CN" altLang="en-US" sz="2400" dirty="0" err="1">
              <a:solidFill>
                <a:srgbClr val="023D6B">
                  <a:lumMod val="60000"/>
                  <a:lumOff val="40000"/>
                </a:srgbClr>
              </a:solidFill>
              <a:latin typeface="Arial"/>
            </a:endParaRPr>
          </a:p>
        </p:txBody>
      </p:sp>
      <p:graphicFrame>
        <p:nvGraphicFramePr>
          <p:cNvPr id="19" name="对象 18">
            <a:extLst>
              <a:ext uri="{FF2B5EF4-FFF2-40B4-BE49-F238E27FC236}">
                <a16:creationId xmlns:a16="http://schemas.microsoft.com/office/drawing/2014/main" id="{4318464A-5C11-A630-204E-465D654D0EBC}"/>
              </a:ext>
            </a:extLst>
          </p:cNvPr>
          <p:cNvGraphicFramePr>
            <a:graphicFrameLocks/>
          </p:cNvGraphicFramePr>
          <p:nvPr>
            <p:extLst>
              <p:ext uri="{D42A27DB-BD31-4B8C-83A1-F6EECF244321}">
                <p14:modId xmlns:p14="http://schemas.microsoft.com/office/powerpoint/2010/main" val="3048926924"/>
              </p:ext>
            </p:extLst>
          </p:nvPr>
        </p:nvGraphicFramePr>
        <p:xfrm>
          <a:off x="5156644" y="1303310"/>
          <a:ext cx="4414583" cy="3202492"/>
        </p:xfrm>
        <a:graphic>
          <a:graphicData uri="http://schemas.openxmlformats.org/presentationml/2006/ole">
            <mc:AlternateContent xmlns:mc="http://schemas.openxmlformats.org/markup-compatibility/2006">
              <mc:Choice xmlns:v="urn:schemas-microsoft-com:vml" Requires="v">
                <p:oleObj name="Graph" r:id="rId3" imgW="6101493" imgH="4273877" progId="Origin50.Graph">
                  <p:embed/>
                </p:oleObj>
              </mc:Choice>
              <mc:Fallback>
                <p:oleObj name="Graph" r:id="rId3" imgW="6101493" imgH="4273877" progId="Origin50.Graph">
                  <p:embed/>
                  <p:pic>
                    <p:nvPicPr>
                      <p:cNvPr id="19" name="对象 18">
                        <a:extLst>
                          <a:ext uri="{FF2B5EF4-FFF2-40B4-BE49-F238E27FC236}">
                            <a16:creationId xmlns:a16="http://schemas.microsoft.com/office/drawing/2014/main" id="{05553A49-5486-AC9C-ADF1-D4CC264EF1F8}"/>
                          </a:ext>
                        </a:extLst>
                      </p:cNvPr>
                      <p:cNvPicPr/>
                      <p:nvPr/>
                    </p:nvPicPr>
                    <p:blipFill>
                      <a:blip r:embed="rId4"/>
                      <a:stretch>
                        <a:fillRect/>
                      </a:stretch>
                    </p:blipFill>
                    <p:spPr>
                      <a:xfrm>
                        <a:off x="5156644" y="1303310"/>
                        <a:ext cx="4414583" cy="3202492"/>
                      </a:xfrm>
                      <a:prstGeom prst="rect">
                        <a:avLst/>
                      </a:prstGeom>
                    </p:spPr>
                  </p:pic>
                </p:oleObj>
              </mc:Fallback>
            </mc:AlternateContent>
          </a:graphicData>
        </a:graphic>
      </p:graphicFrame>
      <p:sp>
        <p:nvSpPr>
          <p:cNvPr id="21" name="文本框 20">
            <a:extLst>
              <a:ext uri="{FF2B5EF4-FFF2-40B4-BE49-F238E27FC236}">
                <a16:creationId xmlns:a16="http://schemas.microsoft.com/office/drawing/2014/main" id="{92AFA007-73BF-512B-C2F0-E26D8917D9D4}"/>
              </a:ext>
            </a:extLst>
          </p:cNvPr>
          <p:cNvSpPr txBox="1"/>
          <p:nvPr/>
        </p:nvSpPr>
        <p:spPr>
          <a:xfrm>
            <a:off x="5185307" y="4531164"/>
            <a:ext cx="5560990" cy="1495794"/>
          </a:xfrm>
          <a:prstGeom prst="rect">
            <a:avLst/>
          </a:prstGeom>
          <a:noFill/>
        </p:spPr>
        <p:txBody>
          <a:bodyPr wrap="square" rtlCol="0">
            <a:spAutoFit/>
          </a:bodyPr>
          <a:lstStyle/>
          <a:p>
            <a:pPr algn="l">
              <a:lnSpc>
                <a:spcPct val="95000"/>
              </a:lnSpc>
            </a:pPr>
            <a:r>
              <a:rPr lang="en-US" altLang="zh-CN" sz="2400" dirty="0"/>
              <a:t>Ablation rate varies from the initial 30 pulses to 1000 pulses</a:t>
            </a:r>
          </a:p>
          <a:p>
            <a:pPr algn="l">
              <a:lnSpc>
                <a:spcPct val="95000"/>
              </a:lnSpc>
            </a:pPr>
            <a:endParaRPr lang="en-US" altLang="zh-CN" sz="2400" dirty="0"/>
          </a:p>
          <a:p>
            <a:pPr algn="l">
              <a:lnSpc>
                <a:spcPct val="95000"/>
              </a:lnSpc>
            </a:pPr>
            <a:r>
              <a:rPr lang="en-US" altLang="zh-CN" sz="2400" dirty="0"/>
              <a:t>Laser pulse number— real depth info</a:t>
            </a:r>
          </a:p>
        </p:txBody>
      </p:sp>
      <p:sp>
        <p:nvSpPr>
          <p:cNvPr id="22" name="文本框 28">
            <a:extLst>
              <a:ext uri="{FF2B5EF4-FFF2-40B4-BE49-F238E27FC236}">
                <a16:creationId xmlns:a16="http://schemas.microsoft.com/office/drawing/2014/main" id="{8AB99D67-BC4A-9FD9-12B0-DE96C162F29F}"/>
              </a:ext>
            </a:extLst>
          </p:cNvPr>
          <p:cNvSpPr txBox="1"/>
          <p:nvPr/>
        </p:nvSpPr>
        <p:spPr>
          <a:xfrm>
            <a:off x="982155" y="581623"/>
            <a:ext cx="7757794" cy="4431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5000"/>
              </a:lnSpc>
            </a:pPr>
            <a:r>
              <a:rPr lang="en-US" altLang="zh-CN" sz="2400" b="1" dirty="0"/>
              <a:t>Ablation rate and reference sample</a:t>
            </a:r>
          </a:p>
        </p:txBody>
      </p:sp>
      <p:pic>
        <p:nvPicPr>
          <p:cNvPr id="4" name="图片 3">
            <a:extLst>
              <a:ext uri="{FF2B5EF4-FFF2-40B4-BE49-F238E27FC236}">
                <a16:creationId xmlns:a16="http://schemas.microsoft.com/office/drawing/2014/main" id="{6806442A-1BC2-774A-0B62-C6E8DCFD3C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882" y="3823241"/>
            <a:ext cx="3344747" cy="2506152"/>
          </a:xfrm>
          <a:prstGeom prst="rect">
            <a:avLst/>
          </a:prstGeom>
        </p:spPr>
      </p:pic>
      <p:sp>
        <p:nvSpPr>
          <p:cNvPr id="6" name="文本框 5">
            <a:extLst>
              <a:ext uri="{FF2B5EF4-FFF2-40B4-BE49-F238E27FC236}">
                <a16:creationId xmlns:a16="http://schemas.microsoft.com/office/drawing/2014/main" id="{A5B0DF61-B1D2-5AE2-0714-BCDB34ED7036}"/>
              </a:ext>
            </a:extLst>
          </p:cNvPr>
          <p:cNvSpPr txBox="1"/>
          <p:nvPr/>
        </p:nvSpPr>
        <p:spPr>
          <a:xfrm>
            <a:off x="1811897" y="3509800"/>
            <a:ext cx="1433257" cy="369332"/>
          </a:xfrm>
          <a:prstGeom prst="rect">
            <a:avLst/>
          </a:prstGeom>
          <a:noFill/>
        </p:spPr>
        <p:txBody>
          <a:bodyPr wrap="square">
            <a:spAutoFit/>
          </a:bodyPr>
          <a:lstStyle/>
          <a:p>
            <a:r>
              <a:rPr lang="en-US" altLang="zh-CN" sz="1800" dirty="0"/>
              <a:t>d~130 </a:t>
            </a:r>
            <a:r>
              <a:rPr lang="en-US" altLang="zh-CN" sz="1800" dirty="0" err="1"/>
              <a:t>μm</a:t>
            </a:r>
            <a:endParaRPr lang="zh-CN" altLang="en-US" dirty="0"/>
          </a:p>
        </p:txBody>
      </p:sp>
      <p:sp>
        <p:nvSpPr>
          <p:cNvPr id="7" name="文本框 6">
            <a:extLst>
              <a:ext uri="{FF2B5EF4-FFF2-40B4-BE49-F238E27FC236}">
                <a16:creationId xmlns:a16="http://schemas.microsoft.com/office/drawing/2014/main" id="{05C445BD-15B6-AE65-F11A-997D80F704E4}"/>
              </a:ext>
            </a:extLst>
          </p:cNvPr>
          <p:cNvSpPr txBox="1"/>
          <p:nvPr/>
        </p:nvSpPr>
        <p:spPr>
          <a:xfrm>
            <a:off x="943718" y="928204"/>
            <a:ext cx="8822865" cy="443198"/>
          </a:xfrm>
          <a:prstGeom prst="rect">
            <a:avLst/>
          </a:prstGeom>
          <a:noFill/>
        </p:spPr>
        <p:txBody>
          <a:bodyPr wrap="square" rtlCol="0">
            <a:spAutoFit/>
          </a:bodyPr>
          <a:lstStyle/>
          <a:p>
            <a:pPr algn="l">
              <a:lnSpc>
                <a:spcPct val="95000"/>
              </a:lnSpc>
            </a:pPr>
            <a:r>
              <a:rPr lang="en-US" altLang="zh-CN" sz="2400" dirty="0"/>
              <a:t>Before we go into JET chamber, some test in lab give us crater info</a:t>
            </a:r>
            <a:endParaRPr lang="zh-CN" altLang="en-US" sz="2400" dirty="0" err="1"/>
          </a:p>
        </p:txBody>
      </p:sp>
    </p:spTree>
    <p:extLst>
      <p:ext uri="{BB962C8B-B14F-4D97-AF65-F5344CB8AC3E}">
        <p14:creationId xmlns:p14="http://schemas.microsoft.com/office/powerpoint/2010/main" val="2464960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AF9DA-81FD-1363-4872-9A6EA300B7F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486BF3B-8715-F445-DDCE-1EC8D2D404D1}"/>
              </a:ext>
            </a:extLst>
          </p:cNvPr>
          <p:cNvSpPr>
            <a:spLocks noGrp="1"/>
          </p:cNvSpPr>
          <p:nvPr>
            <p:ph type="title"/>
          </p:nvPr>
        </p:nvSpPr>
        <p:spPr/>
        <p:txBody>
          <a:bodyPr/>
          <a:lstStyle/>
          <a:p>
            <a:r>
              <a:rPr lang="en-GB" altLang="zh-CN" dirty="0"/>
              <a:t>First</a:t>
            </a:r>
            <a:r>
              <a:rPr lang="en-GB" dirty="0"/>
              <a:t> results of JET-LIBS </a:t>
            </a:r>
          </a:p>
        </p:txBody>
      </p:sp>
      <p:sp>
        <p:nvSpPr>
          <p:cNvPr id="35" name="Footer Placeholder 7">
            <a:extLst>
              <a:ext uri="{FF2B5EF4-FFF2-40B4-BE49-F238E27FC236}">
                <a16:creationId xmlns:a16="http://schemas.microsoft.com/office/drawing/2014/main" id="{DDC9BF87-1AE4-DEBD-9F24-B81E61E298E6}"/>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36" name="Slide Number Placeholder 8">
            <a:extLst>
              <a:ext uri="{FF2B5EF4-FFF2-40B4-BE49-F238E27FC236}">
                <a16:creationId xmlns:a16="http://schemas.microsoft.com/office/drawing/2014/main" id="{B1BE1C2B-1A95-FDE3-75BA-74484AF64BD5}"/>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8</a:t>
            </a:fld>
            <a:endParaRPr lang="en-GB" dirty="0">
              <a:solidFill>
                <a:prstClr val="white"/>
              </a:solidFill>
            </a:endParaRPr>
          </a:p>
        </p:txBody>
      </p:sp>
      <p:sp>
        <p:nvSpPr>
          <p:cNvPr id="15" name="文本框 14">
            <a:extLst>
              <a:ext uri="{FF2B5EF4-FFF2-40B4-BE49-F238E27FC236}">
                <a16:creationId xmlns:a16="http://schemas.microsoft.com/office/drawing/2014/main" id="{F501050A-FFB3-6B7C-C33F-8A1B2BF19FE8}"/>
              </a:ext>
            </a:extLst>
          </p:cNvPr>
          <p:cNvSpPr txBox="1"/>
          <p:nvPr/>
        </p:nvSpPr>
        <p:spPr>
          <a:xfrm>
            <a:off x="825624" y="5180673"/>
            <a:ext cx="10582526" cy="1200329"/>
          </a:xfrm>
          <a:prstGeom prst="rect">
            <a:avLst/>
          </a:prstGeom>
          <a:noFill/>
        </p:spPr>
        <p:txBody>
          <a:bodyPr wrap="square" rtlCol="0">
            <a:spAutoFit/>
          </a:bodyPr>
          <a:lstStyle/>
          <a:p>
            <a:pPr algn="l"/>
            <a:r>
              <a:rPr lang="en-US" altLang="zh-CN" sz="2400" dirty="0"/>
              <a:t>FWHM of Ha is narrow enough to separate H/D after 8 </a:t>
            </a:r>
            <a:r>
              <a:rPr lang="en-US" altLang="zh-CN" sz="2400" dirty="0" err="1"/>
              <a:t>μs</a:t>
            </a:r>
            <a:r>
              <a:rPr lang="en-US" altLang="zh-CN" sz="2400" dirty="0"/>
              <a:t>. After 18 </a:t>
            </a:r>
            <a:r>
              <a:rPr lang="en-US" altLang="zh-CN" sz="2400" dirty="0" err="1"/>
              <a:t>μs</a:t>
            </a:r>
            <a:r>
              <a:rPr lang="en-US" altLang="zh-CN" sz="2400" dirty="0"/>
              <a:t> it reaches to  0.1 nm, which is still higher than the gap between T/D.</a:t>
            </a:r>
          </a:p>
          <a:p>
            <a:pPr algn="l"/>
            <a:r>
              <a:rPr lang="en-US" altLang="zh-CN" sz="2400" dirty="0"/>
              <a:t>However, we can use </a:t>
            </a:r>
            <a:r>
              <a:rPr lang="en-US" altLang="zh-CN" sz="2400" dirty="0" err="1"/>
              <a:t>voigt</a:t>
            </a:r>
            <a:r>
              <a:rPr lang="en-US" altLang="zh-CN" sz="2400" dirty="0"/>
              <a:t> fitting to resolve them.</a:t>
            </a:r>
          </a:p>
        </p:txBody>
      </p:sp>
      <p:sp>
        <p:nvSpPr>
          <p:cNvPr id="24" name="文本框 23">
            <a:extLst>
              <a:ext uri="{FF2B5EF4-FFF2-40B4-BE49-F238E27FC236}">
                <a16:creationId xmlns:a16="http://schemas.microsoft.com/office/drawing/2014/main" id="{E6B94F3D-6C6A-961F-2C61-35F44B854849}"/>
              </a:ext>
            </a:extLst>
          </p:cNvPr>
          <p:cNvSpPr txBox="1"/>
          <p:nvPr/>
        </p:nvSpPr>
        <p:spPr>
          <a:xfrm>
            <a:off x="983432" y="649715"/>
            <a:ext cx="3669496" cy="794064"/>
          </a:xfrm>
          <a:prstGeom prst="rect">
            <a:avLst/>
          </a:prstGeom>
          <a:noFill/>
        </p:spPr>
        <p:txBody>
          <a:bodyPr wrap="square" rtlCol="0">
            <a:spAutoFit/>
          </a:bodyPr>
          <a:lstStyle/>
          <a:p>
            <a:pPr defTabSz="457200">
              <a:lnSpc>
                <a:spcPct val="95000"/>
              </a:lnSpc>
            </a:pPr>
            <a:r>
              <a:rPr lang="en-US" altLang="zh-CN" sz="2400" b="1" dirty="0">
                <a:solidFill>
                  <a:prstClr val="black"/>
                </a:solidFill>
                <a:latin typeface="Arial"/>
              </a:rPr>
              <a:t>Spectral data</a:t>
            </a:r>
          </a:p>
          <a:p>
            <a:pPr defTabSz="457200">
              <a:lnSpc>
                <a:spcPct val="95000"/>
              </a:lnSpc>
            </a:pPr>
            <a:r>
              <a:rPr lang="en-US" altLang="zh-CN" sz="2400" b="1" dirty="0">
                <a:solidFill>
                  <a:prstClr val="black"/>
                </a:solidFill>
                <a:latin typeface="Arial"/>
              </a:rPr>
              <a:t>Different delay time</a:t>
            </a:r>
            <a:endParaRPr lang="zh-CN" altLang="en-US" sz="2400" b="1" dirty="0" err="1">
              <a:solidFill>
                <a:prstClr val="black"/>
              </a:solidFill>
              <a:latin typeface="Arial"/>
            </a:endParaRPr>
          </a:p>
        </p:txBody>
      </p:sp>
      <p:pic>
        <p:nvPicPr>
          <p:cNvPr id="3" name="Grafik 1" descr="Ein Bild, das Dunkelheit, Screenshot, Kunst enthält.&#10;&#10;KI-generierte Inhalte können fehlerhaft sein.">
            <a:extLst>
              <a:ext uri="{FF2B5EF4-FFF2-40B4-BE49-F238E27FC236}">
                <a16:creationId xmlns:a16="http://schemas.microsoft.com/office/drawing/2014/main" id="{B3BD13E8-C704-CBD0-AE37-2A42D07C8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662" y="1230748"/>
            <a:ext cx="10311315" cy="3949925"/>
          </a:xfrm>
          <a:prstGeom prst="rect">
            <a:avLst/>
          </a:prstGeom>
          <a:noFill/>
          <a:ln>
            <a:noFill/>
          </a:ln>
        </p:spPr>
      </p:pic>
    </p:spTree>
    <p:extLst>
      <p:ext uri="{BB962C8B-B14F-4D97-AF65-F5344CB8AC3E}">
        <p14:creationId xmlns:p14="http://schemas.microsoft.com/office/powerpoint/2010/main" val="1647114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E0C5A-6525-42D3-CCD6-32804D3CC8F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E7343B4-A264-1558-22E6-0C298C7AF360}"/>
              </a:ext>
            </a:extLst>
          </p:cNvPr>
          <p:cNvSpPr>
            <a:spLocks noGrp="1"/>
          </p:cNvSpPr>
          <p:nvPr>
            <p:ph type="title"/>
          </p:nvPr>
        </p:nvSpPr>
        <p:spPr/>
        <p:txBody>
          <a:bodyPr/>
          <a:lstStyle/>
          <a:p>
            <a:r>
              <a:rPr lang="en-GB" altLang="zh-CN" dirty="0"/>
              <a:t>First</a:t>
            </a:r>
            <a:r>
              <a:rPr lang="en-GB" dirty="0"/>
              <a:t> results of JET-LIBS </a:t>
            </a:r>
          </a:p>
        </p:txBody>
      </p:sp>
      <p:sp>
        <p:nvSpPr>
          <p:cNvPr id="35" name="Footer Placeholder 7">
            <a:extLst>
              <a:ext uri="{FF2B5EF4-FFF2-40B4-BE49-F238E27FC236}">
                <a16:creationId xmlns:a16="http://schemas.microsoft.com/office/drawing/2014/main" id="{0E8D2AB9-0F7F-975F-BBBA-3EEBC2C1E2B5}"/>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ltLang="zh-CN" dirty="0">
                <a:solidFill>
                  <a:prstClr val="white"/>
                </a:solidFill>
              </a:rPr>
              <a:t>Yi et al | </a:t>
            </a:r>
            <a:r>
              <a:rPr lang="en-US" altLang="zh-CN" dirty="0">
                <a:solidFill>
                  <a:prstClr val="white"/>
                </a:solidFill>
              </a:rPr>
              <a:t>PWIE meeting</a:t>
            </a:r>
            <a:r>
              <a:rPr lang="en-GB" altLang="zh-CN" dirty="0">
                <a:solidFill>
                  <a:prstClr val="white"/>
                </a:solidFill>
              </a:rPr>
              <a:t>| 11.2025</a:t>
            </a:r>
          </a:p>
        </p:txBody>
      </p:sp>
      <p:sp>
        <p:nvSpPr>
          <p:cNvPr id="36" name="Slide Number Placeholder 8">
            <a:extLst>
              <a:ext uri="{FF2B5EF4-FFF2-40B4-BE49-F238E27FC236}">
                <a16:creationId xmlns:a16="http://schemas.microsoft.com/office/drawing/2014/main" id="{11CE7D1B-116F-5F48-C372-F8CAA69AFB69}"/>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9</a:t>
            </a:fld>
            <a:endParaRPr lang="en-GB" dirty="0">
              <a:solidFill>
                <a:prstClr val="white"/>
              </a:solidFill>
            </a:endParaRPr>
          </a:p>
        </p:txBody>
      </p:sp>
      <p:sp>
        <p:nvSpPr>
          <p:cNvPr id="11" name="矩形: 圆角 10">
            <a:extLst>
              <a:ext uri="{FF2B5EF4-FFF2-40B4-BE49-F238E27FC236}">
                <a16:creationId xmlns:a16="http://schemas.microsoft.com/office/drawing/2014/main" id="{4EADEE42-98D3-A6A4-7A30-46E94CF179EE}"/>
              </a:ext>
            </a:extLst>
          </p:cNvPr>
          <p:cNvSpPr/>
          <p:nvPr/>
        </p:nvSpPr>
        <p:spPr>
          <a:xfrm>
            <a:off x="2954592" y="1165413"/>
            <a:ext cx="9127518" cy="983226"/>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615BBF33-5523-83FA-A125-2A33F260B967}"/>
              </a:ext>
            </a:extLst>
          </p:cNvPr>
          <p:cNvSpPr/>
          <p:nvPr/>
        </p:nvSpPr>
        <p:spPr>
          <a:xfrm>
            <a:off x="2954591" y="2507187"/>
            <a:ext cx="4007685" cy="1562017"/>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a:extLst>
              <a:ext uri="{FF2B5EF4-FFF2-40B4-BE49-F238E27FC236}">
                <a16:creationId xmlns:a16="http://schemas.microsoft.com/office/drawing/2014/main" id="{839DFDF7-EE5A-2930-9DCA-CD09B9191854}"/>
              </a:ext>
            </a:extLst>
          </p:cNvPr>
          <p:cNvSpPr/>
          <p:nvPr/>
        </p:nvSpPr>
        <p:spPr>
          <a:xfrm>
            <a:off x="2968135" y="4238553"/>
            <a:ext cx="9113975" cy="903427"/>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A8E60094-9DBE-9011-170D-080658611464}"/>
              </a:ext>
            </a:extLst>
          </p:cNvPr>
          <p:cNvSpPr txBox="1"/>
          <p:nvPr/>
        </p:nvSpPr>
        <p:spPr>
          <a:xfrm>
            <a:off x="3891168" y="1277982"/>
            <a:ext cx="7683806" cy="794064"/>
          </a:xfrm>
          <a:prstGeom prst="rect">
            <a:avLst/>
          </a:prstGeom>
          <a:noFill/>
        </p:spPr>
        <p:txBody>
          <a:bodyPr wrap="square" rtlCol="0">
            <a:spAutoFit/>
          </a:bodyPr>
          <a:lstStyle/>
          <a:p>
            <a:pPr algn="l">
              <a:lnSpc>
                <a:spcPct val="95000"/>
              </a:lnSpc>
            </a:pPr>
            <a:r>
              <a:rPr lang="en-US" altLang="zh-CN" sz="2400" dirty="0"/>
              <a:t>Read spectral data, check if there is significant (6 times larger than noise)W line @ 657.39nm (pixel 840+-5)</a:t>
            </a:r>
          </a:p>
        </p:txBody>
      </p:sp>
      <p:sp>
        <p:nvSpPr>
          <p:cNvPr id="16" name="文本框 15">
            <a:extLst>
              <a:ext uri="{FF2B5EF4-FFF2-40B4-BE49-F238E27FC236}">
                <a16:creationId xmlns:a16="http://schemas.microsoft.com/office/drawing/2014/main" id="{88FC66FC-7A88-70B0-38D3-B58C1EBEDA65}"/>
              </a:ext>
            </a:extLst>
          </p:cNvPr>
          <p:cNvSpPr txBox="1"/>
          <p:nvPr/>
        </p:nvSpPr>
        <p:spPr>
          <a:xfrm>
            <a:off x="2968135" y="2524537"/>
            <a:ext cx="4007686" cy="1495794"/>
          </a:xfrm>
          <a:prstGeom prst="rect">
            <a:avLst/>
          </a:prstGeom>
          <a:noFill/>
        </p:spPr>
        <p:txBody>
          <a:bodyPr wrap="square" rtlCol="0">
            <a:spAutoFit/>
          </a:bodyPr>
          <a:lstStyle/>
          <a:p>
            <a:pPr algn="l">
              <a:lnSpc>
                <a:spcPct val="95000"/>
              </a:lnSpc>
            </a:pPr>
            <a:r>
              <a:rPr lang="en-US" altLang="zh-CN" sz="2400" dirty="0"/>
              <a:t>Use the W line do calibration, pixel difference between H D T, other W lines and W 657.39 nm is solid  </a:t>
            </a:r>
          </a:p>
        </p:txBody>
      </p:sp>
      <p:sp>
        <p:nvSpPr>
          <p:cNvPr id="17" name="文本框 16">
            <a:extLst>
              <a:ext uri="{FF2B5EF4-FFF2-40B4-BE49-F238E27FC236}">
                <a16:creationId xmlns:a16="http://schemas.microsoft.com/office/drawing/2014/main" id="{3932E458-DAA3-8E28-6D4E-EF7C6DEF565F}"/>
              </a:ext>
            </a:extLst>
          </p:cNvPr>
          <p:cNvSpPr txBox="1"/>
          <p:nvPr/>
        </p:nvSpPr>
        <p:spPr>
          <a:xfrm>
            <a:off x="3089060" y="4328252"/>
            <a:ext cx="8876074" cy="794064"/>
          </a:xfrm>
          <a:prstGeom prst="rect">
            <a:avLst/>
          </a:prstGeom>
          <a:noFill/>
        </p:spPr>
        <p:txBody>
          <a:bodyPr wrap="square" rtlCol="0">
            <a:spAutoFit/>
          </a:bodyPr>
          <a:lstStyle/>
          <a:p>
            <a:pPr algn="l">
              <a:lnSpc>
                <a:spcPct val="95000"/>
              </a:lnSpc>
            </a:pPr>
            <a:r>
              <a:rPr lang="en-US" altLang="zh-CN" sz="2400" dirty="0"/>
              <a:t>Give the pixel position to each peak and do </a:t>
            </a:r>
            <a:r>
              <a:rPr lang="en-US" altLang="zh-CN" sz="2400" dirty="0" err="1"/>
              <a:t>voigt</a:t>
            </a:r>
            <a:r>
              <a:rPr lang="en-US" altLang="zh-CN" sz="2400" dirty="0"/>
              <a:t> fitting(solid and shared gaussian part, Lorentz part only shared by HDT )</a:t>
            </a:r>
          </a:p>
        </p:txBody>
      </p:sp>
      <p:sp>
        <p:nvSpPr>
          <p:cNvPr id="20" name="矩形: 圆角 19">
            <a:extLst>
              <a:ext uri="{FF2B5EF4-FFF2-40B4-BE49-F238E27FC236}">
                <a16:creationId xmlns:a16="http://schemas.microsoft.com/office/drawing/2014/main" id="{A5CB0992-9EC5-7AFC-2345-CC5E5FE11CC1}"/>
              </a:ext>
            </a:extLst>
          </p:cNvPr>
          <p:cNvSpPr/>
          <p:nvPr/>
        </p:nvSpPr>
        <p:spPr>
          <a:xfrm>
            <a:off x="8074425" y="2507187"/>
            <a:ext cx="4007685" cy="1562017"/>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4C7FB1EE-3ED7-A256-B350-55CF3461AE78}"/>
              </a:ext>
            </a:extLst>
          </p:cNvPr>
          <p:cNvSpPr txBox="1"/>
          <p:nvPr/>
        </p:nvSpPr>
        <p:spPr>
          <a:xfrm>
            <a:off x="8087970" y="2494148"/>
            <a:ext cx="3845942" cy="1495794"/>
          </a:xfrm>
          <a:prstGeom prst="rect">
            <a:avLst/>
          </a:prstGeom>
          <a:noFill/>
        </p:spPr>
        <p:txBody>
          <a:bodyPr wrap="square" rtlCol="0">
            <a:spAutoFit/>
          </a:bodyPr>
          <a:lstStyle/>
          <a:p>
            <a:pPr algn="l">
              <a:lnSpc>
                <a:spcPct val="95000"/>
              </a:lnSpc>
            </a:pPr>
            <a:r>
              <a:rPr lang="en-US" altLang="zh-CN" sz="2400" dirty="0"/>
              <a:t>Do the fitting directly with H. Set the original value for H peak position</a:t>
            </a:r>
            <a:r>
              <a:rPr lang="en-US" altLang="zh-CN" sz="2400"/>
              <a:t>(526-531) </a:t>
            </a:r>
            <a:r>
              <a:rPr lang="en-US" altLang="zh-CN" sz="2400" dirty="0"/>
              <a:t>, get the fixed value, </a:t>
            </a:r>
          </a:p>
        </p:txBody>
      </p:sp>
      <p:sp>
        <p:nvSpPr>
          <p:cNvPr id="21" name="矩形: 圆角 20">
            <a:extLst>
              <a:ext uri="{FF2B5EF4-FFF2-40B4-BE49-F238E27FC236}">
                <a16:creationId xmlns:a16="http://schemas.microsoft.com/office/drawing/2014/main" id="{30928C50-B048-4EF8-520C-18BC5F3FB329}"/>
              </a:ext>
            </a:extLst>
          </p:cNvPr>
          <p:cNvSpPr/>
          <p:nvPr/>
        </p:nvSpPr>
        <p:spPr>
          <a:xfrm>
            <a:off x="2954591" y="5354995"/>
            <a:ext cx="9113975" cy="903427"/>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4AC60104-8D6D-FB41-7DF6-4AED83625A4B}"/>
              </a:ext>
            </a:extLst>
          </p:cNvPr>
          <p:cNvSpPr txBox="1"/>
          <p:nvPr/>
        </p:nvSpPr>
        <p:spPr>
          <a:xfrm>
            <a:off x="3527413" y="5391209"/>
            <a:ext cx="7981875" cy="830997"/>
          </a:xfrm>
          <a:prstGeom prst="rect">
            <a:avLst/>
          </a:prstGeom>
          <a:noFill/>
        </p:spPr>
        <p:txBody>
          <a:bodyPr wrap="square">
            <a:spAutoFit/>
          </a:bodyPr>
          <a:lstStyle/>
          <a:p>
            <a:r>
              <a:rPr lang="en-US" altLang="zh-CN" sz="2400" dirty="0"/>
              <a:t>Save all data, but in red color when signal intensity &lt;6N(only when signal &gt;6N, it is regarded good signal) </a:t>
            </a:r>
            <a:endParaRPr lang="zh-CN" altLang="en-US" sz="2400" dirty="0"/>
          </a:p>
        </p:txBody>
      </p:sp>
      <p:sp>
        <p:nvSpPr>
          <p:cNvPr id="22" name="文本框 21">
            <a:extLst>
              <a:ext uri="{FF2B5EF4-FFF2-40B4-BE49-F238E27FC236}">
                <a16:creationId xmlns:a16="http://schemas.microsoft.com/office/drawing/2014/main" id="{6ABBDC91-F35E-BD5B-2FE8-F6E0CF23AC75}"/>
              </a:ext>
            </a:extLst>
          </p:cNvPr>
          <p:cNvSpPr txBox="1"/>
          <p:nvPr/>
        </p:nvSpPr>
        <p:spPr>
          <a:xfrm>
            <a:off x="5575677" y="2075674"/>
            <a:ext cx="1102475" cy="461665"/>
          </a:xfrm>
          <a:prstGeom prst="rect">
            <a:avLst/>
          </a:prstGeom>
          <a:noFill/>
        </p:spPr>
        <p:txBody>
          <a:bodyPr wrap="square">
            <a:spAutoFit/>
          </a:bodyPr>
          <a:lstStyle/>
          <a:p>
            <a:r>
              <a:rPr lang="en-US" altLang="zh-CN" sz="2400" dirty="0"/>
              <a:t>yes</a:t>
            </a:r>
            <a:endParaRPr lang="zh-CN" altLang="en-US" sz="2400" dirty="0"/>
          </a:p>
        </p:txBody>
      </p:sp>
      <p:sp>
        <p:nvSpPr>
          <p:cNvPr id="23" name="文本框 22">
            <a:extLst>
              <a:ext uri="{FF2B5EF4-FFF2-40B4-BE49-F238E27FC236}">
                <a16:creationId xmlns:a16="http://schemas.microsoft.com/office/drawing/2014/main" id="{AEC5B649-0CE4-BB13-DD2E-346268EBF8B3}"/>
              </a:ext>
            </a:extLst>
          </p:cNvPr>
          <p:cNvSpPr txBox="1"/>
          <p:nvPr/>
        </p:nvSpPr>
        <p:spPr>
          <a:xfrm>
            <a:off x="10623922" y="2060633"/>
            <a:ext cx="1102475" cy="461665"/>
          </a:xfrm>
          <a:prstGeom prst="rect">
            <a:avLst/>
          </a:prstGeom>
          <a:noFill/>
        </p:spPr>
        <p:txBody>
          <a:bodyPr wrap="square">
            <a:spAutoFit/>
          </a:bodyPr>
          <a:lstStyle/>
          <a:p>
            <a:r>
              <a:rPr lang="en-US" altLang="zh-CN" sz="2400" dirty="0"/>
              <a:t>no</a:t>
            </a:r>
            <a:endParaRPr lang="zh-CN" altLang="en-US" sz="2400" dirty="0"/>
          </a:p>
        </p:txBody>
      </p:sp>
      <p:cxnSp>
        <p:nvCxnSpPr>
          <p:cNvPr id="25" name="直接箭头连接符 24">
            <a:extLst>
              <a:ext uri="{FF2B5EF4-FFF2-40B4-BE49-F238E27FC236}">
                <a16:creationId xmlns:a16="http://schemas.microsoft.com/office/drawing/2014/main" id="{C0889FF7-2633-E62C-D14A-6E025F88651A}"/>
              </a:ext>
            </a:extLst>
          </p:cNvPr>
          <p:cNvCxnSpPr/>
          <p:nvPr/>
        </p:nvCxnSpPr>
        <p:spPr>
          <a:xfrm>
            <a:off x="5003604" y="2196902"/>
            <a:ext cx="0" cy="32898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0C6FA7C2-9C10-E712-2323-2D698B349237}"/>
              </a:ext>
            </a:extLst>
          </p:cNvPr>
          <p:cNvCxnSpPr/>
          <p:nvPr/>
        </p:nvCxnSpPr>
        <p:spPr>
          <a:xfrm>
            <a:off x="10085313" y="2196610"/>
            <a:ext cx="0" cy="32898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BCFD9635-C718-EBE8-D792-AC928ED8E7D9}"/>
              </a:ext>
            </a:extLst>
          </p:cNvPr>
          <p:cNvSpPr txBox="1"/>
          <p:nvPr/>
        </p:nvSpPr>
        <p:spPr>
          <a:xfrm>
            <a:off x="1030179" y="590947"/>
            <a:ext cx="3265621" cy="461665"/>
          </a:xfrm>
          <a:prstGeom prst="rect">
            <a:avLst/>
          </a:prstGeom>
          <a:noFill/>
        </p:spPr>
        <p:txBody>
          <a:bodyPr wrap="square">
            <a:spAutoFit/>
          </a:bodyPr>
          <a:lstStyle/>
          <a:p>
            <a:r>
              <a:rPr lang="en-GB" altLang="zh-CN" sz="2400" b="1" dirty="0">
                <a:latin typeface="Arial" panose="020B0604020202020204"/>
              </a:rPr>
              <a:t>Spectral fitting</a:t>
            </a:r>
            <a:endParaRPr lang="zh-CN" altLang="en-US" sz="2400" b="1" dirty="0"/>
          </a:p>
        </p:txBody>
      </p:sp>
      <p:sp>
        <p:nvSpPr>
          <p:cNvPr id="30" name="文本框 29">
            <a:extLst>
              <a:ext uri="{FF2B5EF4-FFF2-40B4-BE49-F238E27FC236}">
                <a16:creationId xmlns:a16="http://schemas.microsoft.com/office/drawing/2014/main" id="{60F92893-A9C5-6F3A-ABFF-19D38331E259}"/>
              </a:ext>
            </a:extLst>
          </p:cNvPr>
          <p:cNvSpPr txBox="1"/>
          <p:nvPr/>
        </p:nvSpPr>
        <p:spPr>
          <a:xfrm>
            <a:off x="53475" y="1488344"/>
            <a:ext cx="3265621" cy="707886"/>
          </a:xfrm>
          <a:prstGeom prst="rect">
            <a:avLst/>
          </a:prstGeom>
          <a:noFill/>
        </p:spPr>
        <p:txBody>
          <a:bodyPr wrap="square">
            <a:spAutoFit/>
          </a:bodyPr>
          <a:lstStyle/>
          <a:p>
            <a:r>
              <a:rPr lang="en-GB" altLang="zh-CN" sz="2000" b="1" dirty="0">
                <a:latin typeface="Arial" panose="020B0604020202020204"/>
              </a:rPr>
              <a:t>T changed in 2 weeks experiment</a:t>
            </a:r>
            <a:endParaRPr lang="zh-CN" altLang="en-US" sz="2000" b="1" dirty="0"/>
          </a:p>
        </p:txBody>
      </p:sp>
      <p:sp>
        <p:nvSpPr>
          <p:cNvPr id="31" name="文本框 30">
            <a:extLst>
              <a:ext uri="{FF2B5EF4-FFF2-40B4-BE49-F238E27FC236}">
                <a16:creationId xmlns:a16="http://schemas.microsoft.com/office/drawing/2014/main" id="{65FD1CB0-EE85-C37A-3715-8334DD61DCCE}"/>
              </a:ext>
            </a:extLst>
          </p:cNvPr>
          <p:cNvSpPr txBox="1"/>
          <p:nvPr/>
        </p:nvSpPr>
        <p:spPr>
          <a:xfrm>
            <a:off x="3149" y="2534986"/>
            <a:ext cx="3265621" cy="707886"/>
          </a:xfrm>
          <a:prstGeom prst="rect">
            <a:avLst/>
          </a:prstGeom>
          <a:noFill/>
        </p:spPr>
        <p:txBody>
          <a:bodyPr wrap="square">
            <a:spAutoFit/>
          </a:bodyPr>
          <a:lstStyle/>
          <a:p>
            <a:r>
              <a:rPr lang="en-GB" altLang="zh-CN" sz="2000" b="1" dirty="0">
                <a:latin typeface="Arial" panose="020B0604020202020204"/>
              </a:rPr>
              <a:t>Wavelength 6 pixels deviation </a:t>
            </a:r>
            <a:endParaRPr lang="zh-CN" altLang="en-US" sz="2000" b="1" dirty="0"/>
          </a:p>
        </p:txBody>
      </p:sp>
      <p:sp>
        <p:nvSpPr>
          <p:cNvPr id="32" name="文本框 31">
            <a:extLst>
              <a:ext uri="{FF2B5EF4-FFF2-40B4-BE49-F238E27FC236}">
                <a16:creationId xmlns:a16="http://schemas.microsoft.com/office/drawing/2014/main" id="{6F5E4387-B8DB-179F-5B4C-857578005847}"/>
              </a:ext>
            </a:extLst>
          </p:cNvPr>
          <p:cNvSpPr txBox="1"/>
          <p:nvPr/>
        </p:nvSpPr>
        <p:spPr>
          <a:xfrm>
            <a:off x="-1" y="3509991"/>
            <a:ext cx="2941047" cy="707886"/>
          </a:xfrm>
          <a:prstGeom prst="rect">
            <a:avLst/>
          </a:prstGeom>
          <a:noFill/>
        </p:spPr>
        <p:txBody>
          <a:bodyPr wrap="square">
            <a:spAutoFit/>
          </a:bodyPr>
          <a:lstStyle/>
          <a:p>
            <a:r>
              <a:rPr lang="en-GB" altLang="zh-CN" sz="2000" b="1" dirty="0">
                <a:latin typeface="Arial" panose="020B0604020202020204"/>
              </a:rPr>
              <a:t>No solid initial value for H</a:t>
            </a:r>
            <a:endParaRPr lang="zh-CN" altLang="en-US" sz="2000" b="1" dirty="0"/>
          </a:p>
        </p:txBody>
      </p:sp>
      <p:sp>
        <p:nvSpPr>
          <p:cNvPr id="33" name="文本框 32">
            <a:extLst>
              <a:ext uri="{FF2B5EF4-FFF2-40B4-BE49-F238E27FC236}">
                <a16:creationId xmlns:a16="http://schemas.microsoft.com/office/drawing/2014/main" id="{0257B8B6-F17C-03B2-B0A8-D2DF55C393F6}"/>
              </a:ext>
            </a:extLst>
          </p:cNvPr>
          <p:cNvSpPr txBox="1"/>
          <p:nvPr/>
        </p:nvSpPr>
        <p:spPr>
          <a:xfrm>
            <a:off x="27088" y="4604601"/>
            <a:ext cx="2941047" cy="1323439"/>
          </a:xfrm>
          <a:prstGeom prst="rect">
            <a:avLst/>
          </a:prstGeom>
          <a:noFill/>
        </p:spPr>
        <p:txBody>
          <a:bodyPr wrap="square">
            <a:spAutoFit/>
          </a:bodyPr>
          <a:lstStyle/>
          <a:p>
            <a:r>
              <a:rPr lang="en-GB" altLang="zh-CN" sz="2000" b="1" dirty="0">
                <a:latin typeface="Arial" panose="020B0604020202020204"/>
              </a:rPr>
              <a:t>W line interference make it difficult to find the accurate wavelength for H</a:t>
            </a:r>
            <a:endParaRPr lang="zh-CN" altLang="en-US" sz="2000" b="1" dirty="0"/>
          </a:p>
        </p:txBody>
      </p:sp>
      <p:sp>
        <p:nvSpPr>
          <p:cNvPr id="34" name="文本框 33">
            <a:extLst>
              <a:ext uri="{FF2B5EF4-FFF2-40B4-BE49-F238E27FC236}">
                <a16:creationId xmlns:a16="http://schemas.microsoft.com/office/drawing/2014/main" id="{4AF27920-345A-19AB-1CB2-929597888441}"/>
              </a:ext>
            </a:extLst>
          </p:cNvPr>
          <p:cNvSpPr txBox="1"/>
          <p:nvPr/>
        </p:nvSpPr>
        <p:spPr>
          <a:xfrm>
            <a:off x="53474" y="920509"/>
            <a:ext cx="3265621" cy="400110"/>
          </a:xfrm>
          <a:prstGeom prst="rect">
            <a:avLst/>
          </a:prstGeom>
          <a:noFill/>
        </p:spPr>
        <p:txBody>
          <a:bodyPr wrap="square">
            <a:spAutoFit/>
          </a:bodyPr>
          <a:lstStyle/>
          <a:p>
            <a:r>
              <a:rPr lang="en-GB" altLang="zh-CN" sz="2000" b="1" dirty="0">
                <a:latin typeface="Arial" panose="020B0604020202020204"/>
              </a:rPr>
              <a:t>Problems:</a:t>
            </a:r>
            <a:endParaRPr lang="zh-CN" altLang="en-US" sz="2000" b="1" dirty="0"/>
          </a:p>
        </p:txBody>
      </p:sp>
    </p:spTree>
    <p:extLst>
      <p:ext uri="{BB962C8B-B14F-4D97-AF65-F5344CB8AC3E}">
        <p14:creationId xmlns:p14="http://schemas.microsoft.com/office/powerpoint/2010/main" val="2517254899"/>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2.xml><?xml version="1.0" encoding="utf-8"?>
<ds:datastoreItem xmlns:ds="http://schemas.openxmlformats.org/officeDocument/2006/customXml" ds:itemID="{E1581EFF-75CA-400B-8B14-07B3BB5FE4A6}">
  <ds:schemaRefs>
    <ds:schemaRef ds:uri="http://purl.org/dc/elements/1.1/"/>
    <ds:schemaRef ds:uri="http://schemas.microsoft.com/office/2006/metadata/properties"/>
    <ds:schemaRef ds:uri="cbbfa1f3-60c2-42de-b5b6-3ee8cb87d964"/>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e5ba6352-0726-4226-96e7-82f7f1c59ac0"/>
    <ds:schemaRef ds:uri="http://www.w3.org/XML/1998/namespace"/>
  </ds:schemaRefs>
</ds:datastoreItem>
</file>

<file path=customXml/itemProps3.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1139</Words>
  <Application>Microsoft Office PowerPoint</Application>
  <PresentationFormat>Widescreen</PresentationFormat>
  <Paragraphs>201</Paragraphs>
  <Slides>22</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0" baseType="lpstr">
      <vt:lpstr>DengXian</vt:lpstr>
      <vt:lpstr>DengXian</vt:lpstr>
      <vt:lpstr>Arial</vt:lpstr>
      <vt:lpstr>Calibri</vt:lpstr>
      <vt:lpstr>Times New Roman</vt:lpstr>
      <vt:lpstr>Wingdings</vt:lpstr>
      <vt:lpstr>EUROfusion.1line_5_3_2019</vt:lpstr>
      <vt:lpstr>Graph</vt:lpstr>
      <vt:lpstr>Progress in analysis of the JET LIBS data</vt:lpstr>
      <vt:lpstr>Outline</vt:lpstr>
      <vt:lpstr>Background</vt:lpstr>
      <vt:lpstr>In-vessel LIBS applications at JET</vt:lpstr>
      <vt:lpstr>In-situ LIBS applications at JET</vt:lpstr>
      <vt:lpstr>First results of JET-LIBS </vt:lpstr>
      <vt:lpstr>First results of JET-LIBS </vt:lpstr>
      <vt:lpstr>First results of JET-LIBS </vt:lpstr>
      <vt:lpstr>First results of JET-LIBS </vt:lpstr>
      <vt:lpstr>First results of JET-LIBS </vt:lpstr>
      <vt:lpstr>First results of JET-LIBS </vt:lpstr>
      <vt:lpstr>First results of JET-LIBS </vt:lpstr>
      <vt:lpstr>First results of JET-LIBS </vt:lpstr>
      <vt:lpstr>First results of JET-LIBS </vt:lpstr>
      <vt:lpstr>First results of JET-LIBS </vt:lpstr>
      <vt:lpstr>Results in the LID-QMS region (Module 14)</vt:lpstr>
      <vt:lpstr>Results in the LID-QMS region (Module 14)</vt:lpstr>
      <vt:lpstr>Results in the LID-QMS region (Module 14)</vt:lpstr>
      <vt:lpstr>Results in the LID-QMS region (Module 14)</vt:lpstr>
      <vt:lpstr>Outlook and Conclusions</vt:lpstr>
      <vt:lpstr>Outlooks and 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Yi, Rongxing</cp:lastModifiedBy>
  <cp:revision>267</cp:revision>
  <dcterms:created xsi:type="dcterms:W3CDTF">2023-11-15T09:40:03Z</dcterms:created>
  <dcterms:modified xsi:type="dcterms:W3CDTF">2025-11-18T11:57:28Z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