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8"/>
  </p:notesMasterIdLst>
  <p:sldIdLst>
    <p:sldId id="256" r:id="rId5"/>
    <p:sldId id="279" r:id="rId6"/>
    <p:sldId id="320" r:id="rId7"/>
    <p:sldId id="321" r:id="rId8"/>
    <p:sldId id="282" r:id="rId9"/>
    <p:sldId id="306" r:id="rId10"/>
    <p:sldId id="298" r:id="rId11"/>
    <p:sldId id="299" r:id="rId12"/>
    <p:sldId id="285" r:id="rId13"/>
    <p:sldId id="302" r:id="rId14"/>
    <p:sldId id="287" r:id="rId15"/>
    <p:sldId id="309" r:id="rId16"/>
    <p:sldId id="310" r:id="rId17"/>
    <p:sldId id="284" r:id="rId18"/>
    <p:sldId id="303" r:id="rId19"/>
    <p:sldId id="314" r:id="rId20"/>
    <p:sldId id="313" r:id="rId21"/>
    <p:sldId id="311" r:id="rId22"/>
    <p:sldId id="315" r:id="rId23"/>
    <p:sldId id="288" r:id="rId24"/>
    <p:sldId id="290" r:id="rId25"/>
    <p:sldId id="307" r:id="rId26"/>
    <p:sldId id="308" r:id="rId27"/>
    <p:sldId id="301" r:id="rId28"/>
    <p:sldId id="278" r:id="rId29"/>
    <p:sldId id="316" r:id="rId30"/>
    <p:sldId id="317" r:id="rId31"/>
    <p:sldId id="289" r:id="rId32"/>
    <p:sldId id="312" r:id="rId33"/>
    <p:sldId id="300" r:id="rId34"/>
    <p:sldId id="319" r:id="rId35"/>
    <p:sldId id="2145706446" r:id="rId36"/>
    <p:sldId id="214570644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F4ACC2-4DE2-0692-F229-5ED3129AEBA3}" name="Widdowson, Anna M" initials="AW" userId="S::anna.widdowson@ukaea.uk::639c06de-1e80-4816-a290-a49ab9ff91ef" providerId="AD"/>
  <p188:author id="{0C93F6F5-BDDE-C10C-EC76-FBD5F25A3B18}" name="Zayachuk, Yevhen" initials="ZY" userId="S::yevhen.zayachuk@ukaea.uk::54c433ed-041b-4261-9980-4e0a1e811e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1EDA88-3C9A-42EF-A324-70BF5A38F1B5}" v="1093" dt="2025-11-17T12:46:36.740"/>
    <p1510:client id="{E9A3BD3D-F808-4A4D-BBD6-D9D6A029D4D8}" v="876" dt="2025-11-17T12:23:10.944"/>
    <p1510:client id="{FED51639-41DC-73D0-F46B-C2D8BAD06827}" v="2" dt="2025-11-17T11:57:04.842"/>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7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F28A9-0F83-4F1F-A806-87AD9F457377}" type="datetimeFigureOut">
              <a:rPr lang="en-GB" smtClean="0"/>
              <a:t>18/11/2025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81FA97-C8BB-4E78-B52D-EC827ECD9395}" type="slidenum">
              <a:rPr lang="en-GB" smtClean="0"/>
              <a:t>‹#›</a:t>
            </a:fld>
            <a:endParaRPr lang="en-GB"/>
          </a:p>
        </p:txBody>
      </p:sp>
    </p:spTree>
    <p:extLst>
      <p:ext uri="{BB962C8B-B14F-4D97-AF65-F5344CB8AC3E}">
        <p14:creationId xmlns:p14="http://schemas.microsoft.com/office/powerpoint/2010/main" val="222992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81FA97-C8BB-4E78-B52D-EC827ECD9395}" type="slidenum">
              <a:rPr lang="en-GB" smtClean="0"/>
              <a:t>32</a:t>
            </a:fld>
            <a:endParaRPr lang="en-GB"/>
          </a:p>
        </p:txBody>
      </p:sp>
    </p:spTree>
    <p:extLst>
      <p:ext uri="{BB962C8B-B14F-4D97-AF65-F5344CB8AC3E}">
        <p14:creationId xmlns:p14="http://schemas.microsoft.com/office/powerpoint/2010/main" val="2063511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Y. Zayachuk | WP PWIE meeting | FZJ | 18.11.2025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Y. Zayachuk | WP PWIE meeting | FZJ | 18.11.2025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EUROfusion Values</a:t>
            </a:r>
            <a:endParaRPr lang="en-GB"/>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Y. Zayachuk | WP PWIE meeting | FZJ | 18.11.2025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8" y="2074188"/>
            <a:ext cx="9679024" cy="1090738"/>
          </a:xfrm>
        </p:spPr>
        <p:txBody>
          <a:bodyPr>
            <a:normAutofit fontScale="90000"/>
          </a:bodyPr>
          <a:lstStyle/>
          <a:p>
            <a:r>
              <a:rPr lang="en-GB"/>
              <a:t>Overview of UKAEA results under SPE:</a:t>
            </a:r>
            <a:br>
              <a:rPr lang="en-GB"/>
            </a:br>
            <a:r>
              <a:rPr lang="en-GB"/>
              <a:t>post-DTE3 component removal and distribution</a:t>
            </a:r>
            <a:endParaRPr lang="en-US"/>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3693074"/>
            <a:ext cx="10061579" cy="457848"/>
          </a:xfrm>
        </p:spPr>
        <p:txBody>
          <a:bodyPr>
            <a:noAutofit/>
          </a:bodyPr>
          <a:lstStyle/>
          <a:p>
            <a:r>
              <a:rPr lang="en-US"/>
              <a:t>Y. Zayachuk, I. Jepu, A. Widdowson, J. </a:t>
            </a:r>
            <a:r>
              <a:rPr lang="en-US" err="1"/>
              <a:t>Likonen</a:t>
            </a:r>
            <a:r>
              <a:rPr lang="en-US"/>
              <a:t>, JET contributors</a:t>
            </a:r>
          </a:p>
          <a:p>
            <a:endParaRPr lang="en-US"/>
          </a:p>
        </p:txBody>
      </p:sp>
      <p:pic>
        <p:nvPicPr>
          <p:cNvPr id="7" name="Picture 6">
            <a:extLst>
              <a:ext uri="{FF2B5EF4-FFF2-40B4-BE49-F238E27FC236}">
                <a16:creationId xmlns:a16="http://schemas.microsoft.com/office/drawing/2014/main" id="{3E93ABD6-D2F6-DE84-3AA2-AE2FAB340E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9048" y="322799"/>
            <a:ext cx="734943" cy="494524"/>
          </a:xfrm>
          <a:prstGeom prst="rect">
            <a:avLst/>
          </a:prstGeom>
        </p:spPr>
      </p:pic>
      <p:pic>
        <p:nvPicPr>
          <p:cNvPr id="8" name="Picture 7" descr="D:\Work\_PFMC preparation\Preparation\UK-AEA_BLK_SML_AW.png">
            <a:extLst>
              <a:ext uri="{FF2B5EF4-FFF2-40B4-BE49-F238E27FC236}">
                <a16:creationId xmlns:a16="http://schemas.microsoft.com/office/drawing/2014/main" id="{A1F13100-7D73-F3E0-073F-D2FE2C96F4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9263" y="223904"/>
            <a:ext cx="692961" cy="69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a:extLst>
              <a:ext uri="{FF2B5EF4-FFF2-40B4-BE49-F238E27FC236}">
                <a16:creationId xmlns:a16="http://schemas.microsoft.com/office/drawing/2014/main" id="{8A189F95-86E0-5457-366B-96F379245FDC}"/>
              </a:ext>
            </a:extLst>
          </p:cNvPr>
          <p:cNvSpPr txBox="1">
            <a:spLocks/>
          </p:cNvSpPr>
          <p:nvPr/>
        </p:nvSpPr>
        <p:spPr>
          <a:xfrm>
            <a:off x="5942057" y="6066159"/>
            <a:ext cx="5902162" cy="605227"/>
          </a:xfrm>
          <a:prstGeom prst="rect">
            <a:avLst/>
          </a:prstGeom>
        </p:spPr>
        <p:txBody>
          <a:bodyPr vert="horz" lIns="91440" tIns="45720" rIns="91440" bIns="45720" rtlCol="0">
            <a:noAutofit/>
          </a:bodyPr>
          <a:lstStyle>
            <a:lvl1pPr marL="0" indent="0" algn="l" defTabSz="6858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r"/>
            <a:r>
              <a:rPr lang="en-US" sz="1500"/>
              <a:t>WP PWIE review meeting </a:t>
            </a:r>
          </a:p>
          <a:p>
            <a:pPr algn="r"/>
            <a:r>
              <a:rPr lang="en-US" sz="1500"/>
              <a:t>FZJ, Germany| 17-21.11.2025 </a:t>
            </a:r>
          </a:p>
        </p:txBody>
      </p:sp>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CD040-D16C-85E3-D215-1E4A8B4D54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332D2-85DB-D5E7-617A-07547469A45D}"/>
              </a:ext>
            </a:extLst>
          </p:cNvPr>
          <p:cNvSpPr>
            <a:spLocks noGrp="1"/>
          </p:cNvSpPr>
          <p:nvPr>
            <p:ph type="title"/>
          </p:nvPr>
        </p:nvSpPr>
        <p:spPr/>
        <p:txBody>
          <a:bodyPr/>
          <a:lstStyle/>
          <a:p>
            <a:r>
              <a:rPr lang="en-GB"/>
              <a:t>Total tritium content – extrapolation</a:t>
            </a:r>
          </a:p>
        </p:txBody>
      </p:sp>
      <p:sp>
        <p:nvSpPr>
          <p:cNvPr id="3" name="Content Placeholder 2">
            <a:extLst>
              <a:ext uri="{FF2B5EF4-FFF2-40B4-BE49-F238E27FC236}">
                <a16:creationId xmlns:a16="http://schemas.microsoft.com/office/drawing/2014/main" id="{AA815F9B-4EFE-D5E8-2561-0FAF5124E983}"/>
              </a:ext>
            </a:extLst>
          </p:cNvPr>
          <p:cNvSpPr>
            <a:spLocks noGrp="1"/>
          </p:cNvSpPr>
          <p:nvPr>
            <p:ph idx="1"/>
          </p:nvPr>
        </p:nvSpPr>
        <p:spPr>
          <a:xfrm>
            <a:off x="609600" y="1484670"/>
            <a:ext cx="11103024" cy="5040673"/>
          </a:xfrm>
        </p:spPr>
        <p:txBody>
          <a:bodyPr>
            <a:normAutofit/>
          </a:bodyPr>
          <a:lstStyle/>
          <a:p>
            <a:r>
              <a:rPr lang="en-GB" sz="1800" dirty="0"/>
              <a:t>Tritium content resulting from activation is small relative to tritium content resulting from plasma-wall interaction (implantation and co-deposition).</a:t>
            </a:r>
          </a:p>
          <a:p>
            <a:endParaRPr lang="en-GB" sz="1800" dirty="0"/>
          </a:p>
          <a:p>
            <a:r>
              <a:rPr lang="en-GB" sz="1800" dirty="0"/>
              <a:t>It can be assumed that majority of tritium is present in the vicinity of the plasma-exposed surfaces.</a:t>
            </a:r>
          </a:p>
          <a:p>
            <a:endParaRPr lang="en-GB" sz="1800" dirty="0"/>
          </a:p>
          <a:p>
            <a:endParaRPr lang="en-GB" sz="1800" dirty="0"/>
          </a:p>
          <a:p>
            <a:endParaRPr lang="en-GB" sz="1800" dirty="0"/>
          </a:p>
          <a:p>
            <a:r>
              <a:rPr lang="en-GB" sz="1800" dirty="0"/>
              <a:t>To obtain full tritium content in the component (lamella/tile) it would be incorrect to extrapolate the pyrolysis results to the </a:t>
            </a:r>
            <a:r>
              <a:rPr lang="en-GB" sz="1800" b="1" dirty="0"/>
              <a:t>entire volume </a:t>
            </a:r>
            <a:r>
              <a:rPr lang="en-GB" sz="1800" dirty="0"/>
              <a:t>of the component.</a:t>
            </a:r>
          </a:p>
          <a:p>
            <a:endParaRPr lang="en-GB" sz="1800" dirty="0"/>
          </a:p>
          <a:p>
            <a:r>
              <a:rPr lang="en-GB" sz="1800" dirty="0"/>
              <a:t>Near-surface regions, where pyrolysis samples are taken from, contain majority of total tritium content </a:t>
            </a:r>
            <a:r>
              <a:rPr lang="en-GB" sz="1800" dirty="0">
                <a:sym typeface="Wingdings" panose="05000000000000000000" pitchFamily="2" charset="2"/>
              </a:rPr>
              <a:t> pyrolysis results should be extrapolated only to the </a:t>
            </a:r>
            <a:r>
              <a:rPr lang="en-GB" sz="1800" b="1" dirty="0">
                <a:sym typeface="Wingdings" panose="05000000000000000000" pitchFamily="2" charset="2"/>
              </a:rPr>
              <a:t>area of plasma-exposed surface</a:t>
            </a:r>
            <a:r>
              <a:rPr lang="en-GB" sz="1800" dirty="0">
                <a:sym typeface="Wingdings" panose="05000000000000000000" pitchFamily="2" charset="2"/>
              </a:rPr>
              <a:t> of a component.</a:t>
            </a:r>
            <a:endParaRPr lang="en-GB" sz="1800" dirty="0"/>
          </a:p>
        </p:txBody>
      </p:sp>
      <p:sp>
        <p:nvSpPr>
          <p:cNvPr id="4" name="Footer Placeholder 3">
            <a:extLst>
              <a:ext uri="{FF2B5EF4-FFF2-40B4-BE49-F238E27FC236}">
                <a16:creationId xmlns:a16="http://schemas.microsoft.com/office/drawing/2014/main" id="{BEBE0FC3-EE60-24C8-CB61-19664C9F4710}"/>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FD8B5302-B2F4-D67F-2C7E-F3CCE5625ED9}"/>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a:solidFill>
                <a:prstClr val="white"/>
              </a:solidFill>
            </a:endParaRPr>
          </a:p>
        </p:txBody>
      </p:sp>
      <p:sp>
        <p:nvSpPr>
          <p:cNvPr id="6" name="Arrow: Down 5">
            <a:extLst>
              <a:ext uri="{FF2B5EF4-FFF2-40B4-BE49-F238E27FC236}">
                <a16:creationId xmlns:a16="http://schemas.microsoft.com/office/drawing/2014/main" id="{B39DCF40-B3E8-2F9F-2FEB-FA9A4968B693}"/>
              </a:ext>
            </a:extLst>
          </p:cNvPr>
          <p:cNvSpPr/>
          <p:nvPr/>
        </p:nvSpPr>
        <p:spPr>
          <a:xfrm>
            <a:off x="1834875" y="2843128"/>
            <a:ext cx="484632" cy="9143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1226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3206-8445-8EB6-309D-6144B504F641}"/>
              </a:ext>
            </a:extLst>
          </p:cNvPr>
          <p:cNvSpPr>
            <a:spLocks noGrp="1"/>
          </p:cNvSpPr>
          <p:nvPr>
            <p:ph type="title"/>
          </p:nvPr>
        </p:nvSpPr>
        <p:spPr/>
        <p:txBody>
          <a:bodyPr/>
          <a:lstStyle/>
          <a:p>
            <a:r>
              <a:rPr lang="en-GB"/>
              <a:t>Total tritium content – extrapolation</a:t>
            </a:r>
          </a:p>
        </p:txBody>
      </p:sp>
      <p:sp>
        <p:nvSpPr>
          <p:cNvPr id="3" name="Content Placeholder 2">
            <a:extLst>
              <a:ext uri="{FF2B5EF4-FFF2-40B4-BE49-F238E27FC236}">
                <a16:creationId xmlns:a16="http://schemas.microsoft.com/office/drawing/2014/main" id="{374D3F46-6963-42D5-2BCF-550D594F5E5C}"/>
              </a:ext>
            </a:extLst>
          </p:cNvPr>
          <p:cNvSpPr>
            <a:spLocks noGrp="1"/>
          </p:cNvSpPr>
          <p:nvPr>
            <p:ph idx="1"/>
          </p:nvPr>
        </p:nvSpPr>
        <p:spPr>
          <a:xfrm>
            <a:off x="360040" y="1688841"/>
            <a:ext cx="5727382" cy="4866928"/>
          </a:xfrm>
        </p:spPr>
        <p:txBody>
          <a:bodyPr>
            <a:noAutofit/>
          </a:bodyPr>
          <a:lstStyle/>
          <a:p>
            <a:r>
              <a:rPr lang="en-GB" sz="1800"/>
              <a:t>Example – LBSRP </a:t>
            </a:r>
            <a:r>
              <a:rPr lang="en-GB" sz="1800" b="1"/>
              <a:t>W lamella</a:t>
            </a:r>
            <a:r>
              <a:rPr lang="en-GB" sz="1800"/>
              <a:t>:</a:t>
            </a:r>
            <a:endParaRPr lang="uk-UA" sz="1800"/>
          </a:p>
          <a:p>
            <a:endParaRPr lang="uk-UA" sz="1800"/>
          </a:p>
          <a:p>
            <a:r>
              <a:rPr lang="en-GB" sz="1800"/>
              <a:t>Full lamellae length 60 mm.</a:t>
            </a:r>
          </a:p>
          <a:p>
            <a:r>
              <a:rPr lang="en-GB" sz="1800"/>
              <a:t>Length of pyrolysis sample 7.25 mm → </a:t>
            </a:r>
            <a:r>
              <a:rPr lang="en-GB" sz="1800" b="1"/>
              <a:t>8.28</a:t>
            </a:r>
            <a:r>
              <a:rPr lang="en-GB" sz="1800"/>
              <a:t> top surface samples in a single lamella.</a:t>
            </a:r>
          </a:p>
          <a:p>
            <a:endParaRPr lang="en-GB" sz="1800"/>
          </a:p>
          <a:p>
            <a:r>
              <a:rPr lang="en-GB" sz="1800"/>
              <a:t>Full inventory of pyrolysis sample 65 MBq.</a:t>
            </a:r>
          </a:p>
          <a:p>
            <a:r>
              <a:rPr lang="en-GB" sz="1800" b="1"/>
              <a:t>Inventory of full lamella</a:t>
            </a:r>
            <a:r>
              <a:rPr lang="en-GB" sz="1800"/>
              <a:t> (extrapolated to entire top surface 8.28 × 65 MBq = </a:t>
            </a:r>
            <a:r>
              <a:rPr lang="en-GB" sz="1800" b="1"/>
              <a:t>537.58 MBq/Stack B W lamella</a:t>
            </a:r>
            <a:r>
              <a:rPr lang="en-GB" sz="1800"/>
              <a:t> </a:t>
            </a:r>
          </a:p>
          <a:p>
            <a:endParaRPr lang="en-GB"/>
          </a:p>
        </p:txBody>
      </p:sp>
      <p:sp>
        <p:nvSpPr>
          <p:cNvPr id="4" name="Footer Placeholder 3">
            <a:extLst>
              <a:ext uri="{FF2B5EF4-FFF2-40B4-BE49-F238E27FC236}">
                <a16:creationId xmlns:a16="http://schemas.microsoft.com/office/drawing/2014/main" id="{FA59993B-E98D-E85F-DD25-18FA521F11CD}"/>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26A527F3-BF7B-B236-E864-C39F9C0FF036}"/>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a:solidFill>
                <a:prstClr val="white"/>
              </a:solidFill>
            </a:endParaRPr>
          </a:p>
        </p:txBody>
      </p:sp>
      <p:pic>
        <p:nvPicPr>
          <p:cNvPr id="6" name="Picture 5">
            <a:extLst>
              <a:ext uri="{FF2B5EF4-FFF2-40B4-BE49-F238E27FC236}">
                <a16:creationId xmlns:a16="http://schemas.microsoft.com/office/drawing/2014/main" id="{D6080492-0415-929A-2420-494C622445CA}"/>
              </a:ext>
            </a:extLst>
          </p:cNvPr>
          <p:cNvPicPr>
            <a:picLocks noChangeAspect="1"/>
          </p:cNvPicPr>
          <p:nvPr/>
        </p:nvPicPr>
        <p:blipFill>
          <a:blip r:embed="rId2"/>
          <a:srcRect t="-1389"/>
          <a:stretch/>
        </p:blipFill>
        <p:spPr>
          <a:xfrm>
            <a:off x="6247110" y="1061141"/>
            <a:ext cx="5727383" cy="4735718"/>
          </a:xfrm>
          <a:prstGeom prst="rect">
            <a:avLst/>
          </a:prstGeom>
          <a:ln>
            <a:solidFill>
              <a:srgbClr val="002060"/>
            </a:solidFill>
          </a:ln>
        </p:spPr>
      </p:pic>
    </p:spTree>
    <p:extLst>
      <p:ext uri="{BB962C8B-B14F-4D97-AF65-F5344CB8AC3E}">
        <p14:creationId xmlns:p14="http://schemas.microsoft.com/office/powerpoint/2010/main" val="185059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A69AB-62E1-871B-F02C-120929634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8C6C37-846C-1EFA-185F-96A5467E9F7E}"/>
              </a:ext>
            </a:extLst>
          </p:cNvPr>
          <p:cNvSpPr>
            <a:spLocks noGrp="1"/>
          </p:cNvSpPr>
          <p:nvPr>
            <p:ph type="title"/>
          </p:nvPr>
        </p:nvSpPr>
        <p:spPr/>
        <p:txBody>
          <a:bodyPr/>
          <a:lstStyle/>
          <a:p>
            <a:r>
              <a:rPr lang="en-GB"/>
              <a:t>Total tritium content – extrapolation</a:t>
            </a:r>
          </a:p>
        </p:txBody>
      </p:sp>
      <p:sp>
        <p:nvSpPr>
          <p:cNvPr id="3" name="Content Placeholder 2">
            <a:extLst>
              <a:ext uri="{FF2B5EF4-FFF2-40B4-BE49-F238E27FC236}">
                <a16:creationId xmlns:a16="http://schemas.microsoft.com/office/drawing/2014/main" id="{56547B5E-51FA-9DCD-16C0-F4B0D0FF5684}"/>
              </a:ext>
            </a:extLst>
          </p:cNvPr>
          <p:cNvSpPr>
            <a:spLocks noGrp="1"/>
          </p:cNvSpPr>
          <p:nvPr>
            <p:ph idx="1"/>
          </p:nvPr>
        </p:nvSpPr>
        <p:spPr>
          <a:xfrm>
            <a:off x="360040" y="1061140"/>
            <a:ext cx="5415726" cy="5494629"/>
          </a:xfrm>
        </p:spPr>
        <p:txBody>
          <a:bodyPr>
            <a:noAutofit/>
          </a:bodyPr>
          <a:lstStyle/>
          <a:p>
            <a:r>
              <a:rPr lang="en-GB" sz="1800" dirty="0"/>
              <a:t>Example – LBSRP W lamella (</a:t>
            </a:r>
            <a:r>
              <a:rPr lang="en-GB" sz="1800" i="1" dirty="0"/>
              <a:t>continued</a:t>
            </a:r>
            <a:r>
              <a:rPr lang="en-GB" sz="1800" dirty="0"/>
              <a:t>):</a:t>
            </a:r>
            <a:endParaRPr lang="uk-UA" sz="1800" dirty="0"/>
          </a:p>
          <a:p>
            <a:endParaRPr lang="uk-UA" sz="1800" dirty="0"/>
          </a:p>
          <a:p>
            <a:r>
              <a:rPr lang="en-GB" sz="1800" dirty="0"/>
              <a:t>If specific inventory in the bulk of the tile is 3% of surface specific inventory:</a:t>
            </a:r>
          </a:p>
          <a:p>
            <a:pPr>
              <a:buFont typeface="Wingdings" panose="05000000000000000000" pitchFamily="2" charset="2"/>
              <a:buChar char="Ø"/>
            </a:pPr>
            <a:r>
              <a:rPr lang="en-GB" sz="1800" b="1" dirty="0"/>
              <a:t>Specific inventory from pyrolysis =  7.8 MBq/g </a:t>
            </a:r>
            <a:r>
              <a:rPr lang="en-GB" sz="1800" dirty="0"/>
              <a:t>× 0.03 = 0.23 MBq/g for the remaining bulk</a:t>
            </a:r>
          </a:p>
          <a:p>
            <a:pPr>
              <a:buFont typeface="Wingdings" panose="05000000000000000000" pitchFamily="2" charset="2"/>
              <a:buChar char="Ø"/>
            </a:pPr>
            <a:r>
              <a:rPr lang="en-GB" sz="1800" dirty="0"/>
              <a:t>Mass of bulk removing top surface (10 mm depth) = 200 g (nominal mass of W lamella) – 70 g (mass of top lamella) ≈ 130 g</a:t>
            </a:r>
          </a:p>
          <a:p>
            <a:endParaRPr lang="en-GB" sz="1800" b="1" dirty="0"/>
          </a:p>
          <a:p>
            <a:endParaRPr lang="en-GB" sz="1800" b="1" dirty="0"/>
          </a:p>
          <a:p>
            <a:r>
              <a:rPr lang="en-GB" sz="1800" b="1" dirty="0"/>
              <a:t>Total inventory of a W lamella component</a:t>
            </a:r>
            <a:endParaRPr lang="en-GB" sz="1800" dirty="0"/>
          </a:p>
          <a:p>
            <a:pPr marL="0" indent="0">
              <a:buNone/>
            </a:pPr>
            <a:r>
              <a:rPr lang="en-GB" sz="1800" b="1" dirty="0"/>
              <a:t>	</a:t>
            </a:r>
            <a:r>
              <a:rPr lang="en-GB" sz="1800" dirty="0"/>
              <a:t>= 537.6 MBq + 0.24 MBq/g × 130g </a:t>
            </a:r>
          </a:p>
          <a:p>
            <a:pPr marL="0" indent="0">
              <a:buNone/>
            </a:pPr>
            <a:r>
              <a:rPr lang="en-GB" sz="1800" dirty="0"/>
              <a:t>	≈ </a:t>
            </a:r>
            <a:r>
              <a:rPr lang="en-GB" sz="1800" b="1" dirty="0"/>
              <a:t>567.8 MBq / full W lamella</a:t>
            </a:r>
            <a:endParaRPr lang="en-GB" sz="1800" dirty="0"/>
          </a:p>
          <a:p>
            <a:endParaRPr lang="en-GB" sz="2200" dirty="0"/>
          </a:p>
        </p:txBody>
      </p:sp>
      <p:sp>
        <p:nvSpPr>
          <p:cNvPr id="4" name="Footer Placeholder 3">
            <a:extLst>
              <a:ext uri="{FF2B5EF4-FFF2-40B4-BE49-F238E27FC236}">
                <a16:creationId xmlns:a16="http://schemas.microsoft.com/office/drawing/2014/main" id="{3E7CD2E9-7B41-5CD0-E106-1A4022DDF7F8}"/>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DACD5F9A-2EF1-08D0-98EE-9167E6B4B19E}"/>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a:solidFill>
                <a:prstClr val="white"/>
              </a:solidFill>
            </a:endParaRPr>
          </a:p>
        </p:txBody>
      </p:sp>
      <p:pic>
        <p:nvPicPr>
          <p:cNvPr id="7" name="Picture 6">
            <a:extLst>
              <a:ext uri="{FF2B5EF4-FFF2-40B4-BE49-F238E27FC236}">
                <a16:creationId xmlns:a16="http://schemas.microsoft.com/office/drawing/2014/main" id="{C7FB2226-370F-E994-DBEE-07CC7E64C35E}"/>
              </a:ext>
            </a:extLst>
          </p:cNvPr>
          <p:cNvPicPr>
            <a:picLocks noChangeAspect="1"/>
          </p:cNvPicPr>
          <p:nvPr/>
        </p:nvPicPr>
        <p:blipFill rotWithShape="1">
          <a:blip r:embed="rId2"/>
          <a:srcRect r="7412"/>
          <a:stretch/>
        </p:blipFill>
        <p:spPr bwMode="auto">
          <a:xfrm>
            <a:off x="5984110" y="3070125"/>
            <a:ext cx="6056193" cy="2865965"/>
          </a:xfrm>
          <a:prstGeom prst="rect">
            <a:avLst/>
          </a:prstGeom>
          <a:solidFill>
            <a:srgbClr val="0070C0"/>
          </a:solidFill>
          <a:ln>
            <a:solidFill>
              <a:srgbClr val="002060"/>
            </a:solidFill>
          </a:ln>
          <a:extLst>
            <a:ext uri="{53640926-AAD7-44D8-BBD7-CCE9431645EC}">
              <a14:shadowObscured xmlns:a14="http://schemas.microsoft.com/office/drawing/2010/main"/>
            </a:ext>
          </a:extLst>
        </p:spPr>
      </p:pic>
      <p:pic>
        <p:nvPicPr>
          <p:cNvPr id="8" name="Picture 7" descr="A diagram of a metal structure&#10;&#10;AI-generated content may be incorrect.">
            <a:extLst>
              <a:ext uri="{FF2B5EF4-FFF2-40B4-BE49-F238E27FC236}">
                <a16:creationId xmlns:a16="http://schemas.microsoft.com/office/drawing/2014/main" id="{2A091910-8D21-25B1-1999-C835C5498D4C}"/>
              </a:ext>
            </a:extLst>
          </p:cNvPr>
          <p:cNvPicPr>
            <a:picLocks noChangeAspect="1"/>
          </p:cNvPicPr>
          <p:nvPr/>
        </p:nvPicPr>
        <p:blipFill>
          <a:blip r:embed="rId3"/>
          <a:srcRect l="3858" t="46926" r="45493"/>
          <a:stretch>
            <a:fillRect/>
          </a:stretch>
        </p:blipFill>
        <p:spPr>
          <a:xfrm>
            <a:off x="5642250" y="890152"/>
            <a:ext cx="4069182" cy="1792228"/>
          </a:xfrm>
          <a:prstGeom prst="rect">
            <a:avLst/>
          </a:prstGeom>
        </p:spPr>
      </p:pic>
      <p:pic>
        <p:nvPicPr>
          <p:cNvPr id="9" name="Picture 8" descr="A diagram of a metal structure&#10;&#10;AI-generated content may be incorrect.">
            <a:extLst>
              <a:ext uri="{FF2B5EF4-FFF2-40B4-BE49-F238E27FC236}">
                <a16:creationId xmlns:a16="http://schemas.microsoft.com/office/drawing/2014/main" id="{9953A1BA-7382-FFE2-A2E3-E86C96CE8FE2}"/>
              </a:ext>
            </a:extLst>
          </p:cNvPr>
          <p:cNvPicPr>
            <a:picLocks noChangeAspect="1"/>
          </p:cNvPicPr>
          <p:nvPr/>
        </p:nvPicPr>
        <p:blipFill>
          <a:blip r:embed="rId3"/>
          <a:srcRect l="57574" t="46926" r="11795"/>
          <a:stretch>
            <a:fillRect/>
          </a:stretch>
        </p:blipFill>
        <p:spPr>
          <a:xfrm>
            <a:off x="9625714" y="890151"/>
            <a:ext cx="2460889" cy="1792229"/>
          </a:xfrm>
          <a:prstGeom prst="rect">
            <a:avLst/>
          </a:prstGeom>
        </p:spPr>
      </p:pic>
      <p:sp>
        <p:nvSpPr>
          <p:cNvPr id="6" name="Arrow: Down 5">
            <a:extLst>
              <a:ext uri="{FF2B5EF4-FFF2-40B4-BE49-F238E27FC236}">
                <a16:creationId xmlns:a16="http://schemas.microsoft.com/office/drawing/2014/main" id="{856E41AC-CDF9-5ADE-50DA-FE8F40608201}"/>
              </a:ext>
            </a:extLst>
          </p:cNvPr>
          <p:cNvSpPr/>
          <p:nvPr/>
        </p:nvSpPr>
        <p:spPr>
          <a:xfrm>
            <a:off x="1427584" y="3868625"/>
            <a:ext cx="484632" cy="6344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8BD80CB-608B-38AC-129F-DBF3B72CF455}"/>
              </a:ext>
            </a:extLst>
          </p:cNvPr>
          <p:cNvSpPr txBox="1"/>
          <p:nvPr/>
        </p:nvSpPr>
        <p:spPr>
          <a:xfrm>
            <a:off x="9900855" y="6016058"/>
            <a:ext cx="1931105" cy="307777"/>
          </a:xfrm>
          <a:prstGeom prst="rect">
            <a:avLst/>
          </a:prstGeom>
          <a:noFill/>
        </p:spPr>
        <p:txBody>
          <a:bodyPr wrap="square">
            <a:spAutoFit/>
          </a:bodyPr>
          <a:lstStyle/>
          <a:p>
            <a:r>
              <a:rPr lang="en-GB" sz="1400" i="1">
                <a:effectLst/>
                <a:latin typeface="+mj-lt"/>
                <a:ea typeface="Aptos" panose="020B0004020202020204" pitchFamily="34" charset="0"/>
                <a:cs typeface="Arial" panose="020B0604020202020204" pitchFamily="34" charset="0"/>
              </a:rPr>
              <a:t>Y. </a:t>
            </a:r>
            <a:r>
              <a:rPr lang="en-GB" sz="1400" i="1" err="1">
                <a:effectLst/>
                <a:latin typeface="+mj-lt"/>
                <a:ea typeface="Aptos" panose="020B0004020202020204" pitchFamily="34" charset="0"/>
                <a:cs typeface="Arial" panose="020B0604020202020204" pitchFamily="34" charset="0"/>
              </a:rPr>
              <a:t>Torikai</a:t>
            </a:r>
            <a:r>
              <a:rPr lang="en-GB" sz="1400" i="1">
                <a:effectLst/>
                <a:latin typeface="+mj-lt"/>
                <a:ea typeface="Aptos" panose="020B0004020202020204" pitchFamily="34" charset="0"/>
                <a:cs typeface="Arial" panose="020B0604020202020204" pitchFamily="34" charset="0"/>
              </a:rPr>
              <a:t> et al, PFMC20</a:t>
            </a:r>
            <a:endParaRPr lang="en-GB" sz="1400" i="1">
              <a:latin typeface="+mj-lt"/>
              <a:cs typeface="Arial" panose="020B0604020202020204" pitchFamily="34" charset="0"/>
            </a:endParaRPr>
          </a:p>
        </p:txBody>
      </p:sp>
    </p:spTree>
    <p:extLst>
      <p:ext uri="{BB962C8B-B14F-4D97-AF65-F5344CB8AC3E}">
        <p14:creationId xmlns:p14="http://schemas.microsoft.com/office/powerpoint/2010/main" val="4184123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1C569-E4AF-77B3-0EF3-A4CFDFFF6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C5A02-FE80-1FE2-D94C-788FA60E20CB}"/>
              </a:ext>
            </a:extLst>
          </p:cNvPr>
          <p:cNvSpPr>
            <a:spLocks noGrp="1"/>
          </p:cNvSpPr>
          <p:nvPr>
            <p:ph type="title"/>
          </p:nvPr>
        </p:nvSpPr>
        <p:spPr/>
        <p:txBody>
          <a:bodyPr/>
          <a:lstStyle/>
          <a:p>
            <a:r>
              <a:rPr lang="en-GB" dirty="0"/>
              <a:t>Total tritium content – extrapolation</a:t>
            </a:r>
          </a:p>
        </p:txBody>
      </p:sp>
      <p:sp>
        <p:nvSpPr>
          <p:cNvPr id="3" name="Content Placeholder 2">
            <a:extLst>
              <a:ext uri="{FF2B5EF4-FFF2-40B4-BE49-F238E27FC236}">
                <a16:creationId xmlns:a16="http://schemas.microsoft.com/office/drawing/2014/main" id="{A9A46C45-36FC-D597-931A-6D48317D21D8}"/>
              </a:ext>
            </a:extLst>
          </p:cNvPr>
          <p:cNvSpPr>
            <a:spLocks noGrp="1"/>
          </p:cNvSpPr>
          <p:nvPr>
            <p:ph idx="1"/>
          </p:nvPr>
        </p:nvSpPr>
        <p:spPr>
          <a:xfrm>
            <a:off x="544488" y="1100579"/>
            <a:ext cx="11103024" cy="2522297"/>
          </a:xfrm>
        </p:spPr>
        <p:txBody>
          <a:bodyPr>
            <a:normAutofit/>
          </a:bodyPr>
          <a:lstStyle/>
          <a:p>
            <a:r>
              <a:rPr lang="en-GB" sz="1800" dirty="0"/>
              <a:t>Similar calculations were made for different types of PFCs where pyrolysis was performed:</a:t>
            </a:r>
          </a:p>
        </p:txBody>
      </p:sp>
      <p:sp>
        <p:nvSpPr>
          <p:cNvPr id="4" name="Footer Placeholder 3">
            <a:extLst>
              <a:ext uri="{FF2B5EF4-FFF2-40B4-BE49-F238E27FC236}">
                <a16:creationId xmlns:a16="http://schemas.microsoft.com/office/drawing/2014/main" id="{C6F0CBBE-A5CA-6748-1D06-5059C1A1EA12}"/>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95C4DBFB-8E10-6886-20C0-1A0CD93D3DB1}"/>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a:solidFill>
                <a:prstClr val="white"/>
              </a:solidFill>
            </a:endParaRPr>
          </a:p>
        </p:txBody>
      </p:sp>
      <p:graphicFrame>
        <p:nvGraphicFramePr>
          <p:cNvPr id="6" name="Table 5">
            <a:extLst>
              <a:ext uri="{FF2B5EF4-FFF2-40B4-BE49-F238E27FC236}">
                <a16:creationId xmlns:a16="http://schemas.microsoft.com/office/drawing/2014/main" id="{54505366-CB8A-8D19-ACDB-15DED3EB5377}"/>
              </a:ext>
            </a:extLst>
          </p:cNvPr>
          <p:cNvGraphicFramePr>
            <a:graphicFrameLocks noGrp="1"/>
          </p:cNvGraphicFramePr>
          <p:nvPr>
            <p:extLst>
              <p:ext uri="{D42A27DB-BD31-4B8C-83A1-F6EECF244321}">
                <p14:modId xmlns:p14="http://schemas.microsoft.com/office/powerpoint/2010/main" val="2925144806"/>
              </p:ext>
            </p:extLst>
          </p:nvPr>
        </p:nvGraphicFramePr>
        <p:xfrm>
          <a:off x="983432" y="1632513"/>
          <a:ext cx="9895364" cy="2522299"/>
        </p:xfrm>
        <a:graphic>
          <a:graphicData uri="http://schemas.openxmlformats.org/drawingml/2006/table">
            <a:tbl>
              <a:tblPr firstRow="1" firstCol="1" bandRow="1">
                <a:tableStyleId>{5C22544A-7EE6-4342-B048-85BDC9FD1C3A}</a:tableStyleId>
              </a:tblPr>
              <a:tblGrid>
                <a:gridCol w="2972097">
                  <a:extLst>
                    <a:ext uri="{9D8B030D-6E8A-4147-A177-3AD203B41FA5}">
                      <a16:colId xmlns:a16="http://schemas.microsoft.com/office/drawing/2014/main" val="110807945"/>
                    </a:ext>
                  </a:extLst>
                </a:gridCol>
                <a:gridCol w="2972097">
                  <a:extLst>
                    <a:ext uri="{9D8B030D-6E8A-4147-A177-3AD203B41FA5}">
                      <a16:colId xmlns:a16="http://schemas.microsoft.com/office/drawing/2014/main" val="1208045506"/>
                    </a:ext>
                  </a:extLst>
                </a:gridCol>
                <a:gridCol w="3951170">
                  <a:extLst>
                    <a:ext uri="{9D8B030D-6E8A-4147-A177-3AD203B41FA5}">
                      <a16:colId xmlns:a16="http://schemas.microsoft.com/office/drawing/2014/main" val="1724614101"/>
                    </a:ext>
                  </a:extLst>
                </a:gridCol>
              </a:tblGrid>
              <a:tr h="754168">
                <a:tc>
                  <a:txBody>
                    <a:bodyPr/>
                    <a:lstStyle/>
                    <a:p>
                      <a:pPr algn="ctr">
                        <a:lnSpc>
                          <a:spcPct val="115000"/>
                        </a:lnSpc>
                        <a:spcAft>
                          <a:spcPts val="600"/>
                        </a:spcAft>
                        <a:buNone/>
                      </a:pPr>
                      <a:r>
                        <a:rPr lang="en-GB" sz="1800" kern="100">
                          <a:effectLst/>
                          <a:latin typeface="Arial" panose="020B0604020202020204" pitchFamily="34" charset="0"/>
                          <a:cs typeface="Arial" panose="020B0604020202020204" pitchFamily="34" charset="0"/>
                        </a:rPr>
                        <a:t>PFC Type</a:t>
                      </a:r>
                      <a:endParaRPr lang="en-GB" sz="1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600"/>
                        </a:spcAft>
                        <a:buNone/>
                      </a:pPr>
                      <a:r>
                        <a:rPr lang="en-GB" sz="1800" kern="100">
                          <a:effectLst/>
                          <a:latin typeface="Arial" panose="020B0604020202020204" pitchFamily="34" charset="0"/>
                          <a:ea typeface="Aptos" panose="020B0004020202020204" pitchFamily="34" charset="0"/>
                          <a:cs typeface="Arial" panose="020B0604020202020204" pitchFamily="34" charset="0"/>
                        </a:rPr>
                        <a:t>Based on pyrolysis of this component:</a:t>
                      </a: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600"/>
                        </a:spcAft>
                        <a:buNone/>
                      </a:pPr>
                      <a:r>
                        <a:rPr lang="en-GB" sz="1800" kern="100">
                          <a:effectLst/>
                          <a:latin typeface="Arial" panose="020B0604020202020204" pitchFamily="34" charset="0"/>
                          <a:cs typeface="Arial" panose="020B0604020202020204" pitchFamily="34" charset="0"/>
                        </a:rPr>
                        <a:t>Total inventory,</a:t>
                      </a:r>
                    </a:p>
                    <a:p>
                      <a:pPr algn="ctr">
                        <a:lnSpc>
                          <a:spcPct val="115000"/>
                        </a:lnSpc>
                        <a:spcAft>
                          <a:spcPts val="600"/>
                        </a:spcAft>
                        <a:buNone/>
                      </a:pPr>
                      <a:r>
                        <a:rPr lang="en-GB" sz="1800" kern="100" err="1">
                          <a:effectLst/>
                          <a:latin typeface="Arial" panose="020B0604020202020204" pitchFamily="34" charset="0"/>
                          <a:ea typeface="Aptos" panose="020B0004020202020204" pitchFamily="34" charset="0"/>
                          <a:cs typeface="Arial" panose="020B0604020202020204" pitchFamily="34" charset="0"/>
                        </a:rPr>
                        <a:t>GBq</a:t>
                      </a:r>
                      <a:r>
                        <a:rPr lang="en-GB" sz="1800" kern="100">
                          <a:effectLst/>
                          <a:latin typeface="Arial" panose="020B0604020202020204" pitchFamily="34" charset="0"/>
                          <a:ea typeface="Aptos" panose="020B0004020202020204" pitchFamily="34" charset="0"/>
                          <a:cs typeface="Arial" panose="020B0604020202020204" pitchFamily="34" charset="0"/>
                        </a:rPr>
                        <a:t>/tile</a:t>
                      </a: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96956823"/>
                  </a:ext>
                </a:extLst>
              </a:tr>
              <a:tr h="589377">
                <a:tc>
                  <a:txBody>
                    <a:bodyPr/>
                    <a:lstStyle/>
                    <a:p>
                      <a:pPr algn="ctr">
                        <a:lnSpc>
                          <a:spcPct val="115000"/>
                        </a:lnSpc>
                        <a:spcAft>
                          <a:spcPts val="600"/>
                        </a:spcAft>
                        <a:buNone/>
                      </a:pPr>
                      <a:r>
                        <a:rPr lang="en-GB" sz="1800" kern="100">
                          <a:effectLst/>
                          <a:latin typeface="Arial" panose="020B0604020202020204" pitchFamily="34" charset="0"/>
                          <a:cs typeface="Arial" panose="020B0604020202020204" pitchFamily="34" charset="0"/>
                        </a:rPr>
                        <a:t>Be</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600"/>
                        </a:spcAft>
                        <a:buNone/>
                      </a:pPr>
                      <a:r>
                        <a:rPr lang="en-GB" sz="1800" kern="100">
                          <a:effectLst/>
                          <a:latin typeface="Arial" panose="020B0604020202020204" pitchFamily="34" charset="0"/>
                          <a:cs typeface="Arial" panose="020B0604020202020204" pitchFamily="34" charset="0"/>
                        </a:rPr>
                        <a:t>WPL 8D4</a:t>
                      </a:r>
                    </a:p>
                  </a:txBody>
                  <a:tcPr marL="68580" marR="68580" marT="0" marB="0" anchor="ctr"/>
                </a:tc>
                <a:tc>
                  <a:txBody>
                    <a:bodyPr/>
                    <a:lstStyle/>
                    <a:p>
                      <a:pPr algn="ctr">
                        <a:lnSpc>
                          <a:spcPct val="115000"/>
                        </a:lnSpc>
                        <a:spcAft>
                          <a:spcPts val="600"/>
                        </a:spcAft>
                        <a:buNone/>
                      </a:pPr>
                      <a:r>
                        <a:rPr lang="en-GB" sz="1800" kern="100">
                          <a:effectLst/>
                          <a:latin typeface="Arial" panose="020B0604020202020204" pitchFamily="34" charset="0"/>
                          <a:cs typeface="Arial" panose="020B0604020202020204" pitchFamily="34" charset="0"/>
                        </a:rPr>
                        <a:t>18.16 </a:t>
                      </a:r>
                      <a:endParaRPr lang="en-GB" sz="1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01598210"/>
                  </a:ext>
                </a:extLst>
              </a:tr>
              <a:tr h="589377">
                <a:tc>
                  <a:txBody>
                    <a:bodyPr/>
                    <a:lstStyle/>
                    <a:p>
                      <a:pPr algn="ctr">
                        <a:lnSpc>
                          <a:spcPct val="115000"/>
                        </a:lnSpc>
                        <a:spcAft>
                          <a:spcPts val="600"/>
                        </a:spcAft>
                        <a:buNone/>
                      </a:pPr>
                      <a:r>
                        <a:rPr lang="en-GB" sz="1800" kern="100">
                          <a:effectLst/>
                          <a:latin typeface="Arial" panose="020B0604020202020204" pitchFamily="34" charset="0"/>
                          <a:cs typeface="Arial" panose="020B0604020202020204" pitchFamily="34" charset="0"/>
                        </a:rPr>
                        <a:t>W</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600"/>
                        </a:spcAft>
                        <a:buNone/>
                      </a:pPr>
                      <a:r>
                        <a:rPr lang="en-GB" sz="1800" kern="100">
                          <a:effectLst/>
                          <a:latin typeface="Arial" panose="020B0604020202020204" pitchFamily="34" charset="0"/>
                          <a:cs typeface="Arial" panose="020B0604020202020204" pitchFamily="34" charset="0"/>
                        </a:rPr>
                        <a:t>15W RHB </a:t>
                      </a:r>
                    </a:p>
                  </a:txBody>
                  <a:tcPr marL="68580" marR="68580" marT="0" marB="0" anchor="ctr"/>
                </a:tc>
                <a:tc>
                  <a:txBody>
                    <a:bodyPr/>
                    <a:lstStyle/>
                    <a:p>
                      <a:pPr algn="ctr">
                        <a:lnSpc>
                          <a:spcPct val="115000"/>
                        </a:lnSpc>
                        <a:spcAft>
                          <a:spcPts val="600"/>
                        </a:spcAft>
                        <a:buNone/>
                      </a:pPr>
                      <a:r>
                        <a:rPr lang="en-GB" sz="1800" kern="100">
                          <a:effectLst/>
                          <a:latin typeface="Arial" panose="020B0604020202020204" pitchFamily="34" charset="0"/>
                          <a:cs typeface="Arial" panose="020B0604020202020204" pitchFamily="34" charset="0"/>
                        </a:rPr>
                        <a:t>0.57</a:t>
                      </a:r>
                    </a:p>
                  </a:txBody>
                  <a:tcPr marL="68580" marR="68580" marT="0" marB="0" anchor="ctr"/>
                </a:tc>
                <a:extLst>
                  <a:ext uri="{0D108BD9-81ED-4DB2-BD59-A6C34878D82A}">
                    <a16:rowId xmlns:a16="http://schemas.microsoft.com/office/drawing/2014/main" val="3679335856"/>
                  </a:ext>
                </a:extLst>
              </a:tr>
              <a:tr h="589377">
                <a:tc>
                  <a:txBody>
                    <a:bodyPr/>
                    <a:lstStyle/>
                    <a:p>
                      <a:pPr algn="ctr">
                        <a:lnSpc>
                          <a:spcPct val="115000"/>
                        </a:lnSpc>
                        <a:spcAft>
                          <a:spcPts val="600"/>
                        </a:spcAft>
                        <a:buNone/>
                      </a:pPr>
                      <a:r>
                        <a:rPr lang="en-GB" sz="1800" kern="100">
                          <a:effectLst/>
                          <a:latin typeface="Arial" panose="020B0604020202020204" pitchFamily="34" charset="0"/>
                          <a:cs typeface="Arial" panose="020B0604020202020204" pitchFamily="34" charset="0"/>
                        </a:rPr>
                        <a:t>W-CFC</a:t>
                      </a:r>
                      <a:endParaRPr lang="en-GB" sz="1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GB" sz="1800" kern="100">
                          <a:effectLst/>
                          <a:latin typeface="Arial" panose="020B0604020202020204" pitchFamily="34" charset="0"/>
                          <a:ea typeface="Aptos" panose="020B0004020202020204" pitchFamily="34" charset="0"/>
                          <a:cs typeface="Arial" panose="020B0604020202020204" pitchFamily="34" charset="0"/>
                        </a:rPr>
                        <a:t>2ON G8A</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GB" sz="1800" kern="100">
                          <a:effectLst/>
                          <a:latin typeface="Arial" panose="020B0604020202020204" pitchFamily="34" charset="0"/>
                          <a:cs typeface="Arial" panose="020B0604020202020204" pitchFamily="34" charset="0"/>
                        </a:rPr>
                        <a:t>9.43</a:t>
                      </a:r>
                      <a:endParaRPr lang="en-GB" sz="1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7112082"/>
                  </a:ext>
                </a:extLst>
              </a:tr>
            </a:tbl>
          </a:graphicData>
        </a:graphic>
      </p:graphicFrame>
      <p:sp>
        <p:nvSpPr>
          <p:cNvPr id="7" name="Content Placeholder 2">
            <a:extLst>
              <a:ext uri="{FF2B5EF4-FFF2-40B4-BE49-F238E27FC236}">
                <a16:creationId xmlns:a16="http://schemas.microsoft.com/office/drawing/2014/main" id="{89CA5923-8F20-1664-27F2-FBB2C9942842}"/>
              </a:ext>
            </a:extLst>
          </p:cNvPr>
          <p:cNvSpPr txBox="1">
            <a:spLocks/>
          </p:cNvSpPr>
          <p:nvPr/>
        </p:nvSpPr>
        <p:spPr>
          <a:xfrm>
            <a:off x="544488" y="4653023"/>
            <a:ext cx="11103024" cy="179407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800" dirty="0"/>
              <a:t>Seemingly high activity associated with Be tiles.</a:t>
            </a:r>
          </a:p>
          <a:p>
            <a:pPr>
              <a:buFont typeface="Wingdings" panose="05000000000000000000" pitchFamily="2" charset="2"/>
              <a:buChar char="Ø"/>
            </a:pPr>
            <a:r>
              <a:rPr lang="en-GB" sz="1800" dirty="0"/>
              <a:t>Sample for pyrolysis likely to originate from deposition-dominated zone </a:t>
            </a:r>
            <a:r>
              <a:rPr lang="en-GB" sz="1800" dirty="0">
                <a:sym typeface="Wingdings" panose="05000000000000000000" pitchFamily="2" charset="2"/>
              </a:rPr>
              <a:t> potential overestimation, as it is not representative of the entirety of the tile. </a:t>
            </a:r>
          </a:p>
          <a:p>
            <a:pPr>
              <a:buFont typeface="Wingdings" panose="05000000000000000000" pitchFamily="2" charset="2"/>
              <a:buChar char="Ø"/>
            </a:pPr>
            <a:r>
              <a:rPr lang="en-GB" sz="1800" dirty="0"/>
              <a:t>Potentially also indicates a relatively lower efficiency of main-chamber clean-up.</a:t>
            </a:r>
          </a:p>
        </p:txBody>
      </p:sp>
    </p:spTree>
    <p:extLst>
      <p:ext uri="{BB962C8B-B14F-4D97-AF65-F5344CB8AC3E}">
        <p14:creationId xmlns:p14="http://schemas.microsoft.com/office/powerpoint/2010/main" val="1782573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C998-2232-A079-0D25-CBFBC81D10AB}"/>
              </a:ext>
            </a:extLst>
          </p:cNvPr>
          <p:cNvSpPr>
            <a:spLocks noGrp="1"/>
          </p:cNvSpPr>
          <p:nvPr>
            <p:ph type="title"/>
          </p:nvPr>
        </p:nvSpPr>
        <p:spPr/>
        <p:txBody>
          <a:bodyPr/>
          <a:lstStyle/>
          <a:p>
            <a:r>
              <a:rPr lang="en-GB"/>
              <a:t>Tritium retention predictions</a:t>
            </a:r>
          </a:p>
        </p:txBody>
      </p:sp>
      <p:sp>
        <p:nvSpPr>
          <p:cNvPr id="3" name="Content Placeholder 2">
            <a:extLst>
              <a:ext uri="{FF2B5EF4-FFF2-40B4-BE49-F238E27FC236}">
                <a16:creationId xmlns:a16="http://schemas.microsoft.com/office/drawing/2014/main" id="{94BABDD4-BC85-FC27-3006-57E89F1DF5C4}"/>
              </a:ext>
            </a:extLst>
          </p:cNvPr>
          <p:cNvSpPr>
            <a:spLocks noGrp="1"/>
          </p:cNvSpPr>
          <p:nvPr>
            <p:ph idx="1"/>
          </p:nvPr>
        </p:nvSpPr>
        <p:spPr>
          <a:xfrm>
            <a:off x="609599" y="836712"/>
            <a:ext cx="5655863" cy="5122128"/>
          </a:xfrm>
        </p:spPr>
        <p:txBody>
          <a:bodyPr>
            <a:normAutofit/>
          </a:bodyPr>
          <a:lstStyle/>
          <a:p>
            <a:r>
              <a:rPr lang="en-GB" sz="1800" dirty="0"/>
              <a:t>Tritium retention calculations based on the injected tritium content.</a:t>
            </a:r>
          </a:p>
          <a:p>
            <a:endParaRPr lang="en-GB" sz="1800" dirty="0"/>
          </a:p>
          <a:p>
            <a:r>
              <a:rPr lang="en-GB" sz="1800" dirty="0"/>
              <a:t>Total tritium injected – 7.27E+25 at / 363.5 g.</a:t>
            </a:r>
          </a:p>
          <a:p>
            <a:endParaRPr lang="en-GB" sz="1800" dirty="0"/>
          </a:p>
          <a:p>
            <a:r>
              <a:rPr lang="en-GB" sz="1800" dirty="0"/>
              <a:t>Fuel retention ratios established in post-mortem analysis of components removed in ILW1-3 campaigns.</a:t>
            </a:r>
          </a:p>
          <a:p>
            <a:endParaRPr lang="en-GB" sz="1800" dirty="0"/>
          </a:p>
          <a:p>
            <a:r>
              <a:rPr lang="en-GB" sz="1800" dirty="0"/>
              <a:t>Based on ILW results (in deuterium plasmas), it was established that long-term retention constitutes ~2-4% of injected deuterium </a:t>
            </a:r>
            <a:r>
              <a:rPr lang="en-GB" sz="1800" dirty="0">
                <a:sym typeface="Wingdings" panose="05000000000000000000" pitchFamily="2" charset="2"/>
              </a:rPr>
              <a:t> distributed across different components (</a:t>
            </a:r>
            <a:r>
              <a:rPr lang="en-GB" sz="1800" i="1" dirty="0" err="1">
                <a:sym typeface="Wingdings" panose="05000000000000000000" pitchFamily="2" charset="2"/>
              </a:rPr>
              <a:t>Brezinsek</a:t>
            </a:r>
            <a:r>
              <a:rPr lang="en-GB" sz="1800" i="1" dirty="0">
                <a:sym typeface="Wingdings" panose="05000000000000000000" pitchFamily="2" charset="2"/>
              </a:rPr>
              <a:t> et al NF 2013).</a:t>
            </a:r>
          </a:p>
          <a:p>
            <a:pPr>
              <a:buFont typeface="Wingdings" panose="05000000000000000000" pitchFamily="2" charset="2"/>
              <a:buChar char="Ø"/>
            </a:pPr>
            <a:r>
              <a:rPr lang="en-GB" sz="1800" dirty="0">
                <a:sym typeface="Wingdings" panose="05000000000000000000" pitchFamily="2" charset="2"/>
              </a:rPr>
              <a:t>This can be further broken down by individual tiles using distribution from post mortem analysis.</a:t>
            </a:r>
          </a:p>
          <a:p>
            <a:pPr>
              <a:buFont typeface="Wingdings" panose="05000000000000000000" pitchFamily="2" charset="2"/>
              <a:buChar char="Ø"/>
            </a:pPr>
            <a:r>
              <a:rPr lang="en-GB" sz="1800" dirty="0">
                <a:sym typeface="Wingdings" panose="05000000000000000000" pitchFamily="2" charset="2"/>
              </a:rPr>
              <a:t>~7-14 g of tritium retained.</a:t>
            </a:r>
            <a:endParaRPr lang="en-GB" sz="1800" dirty="0"/>
          </a:p>
        </p:txBody>
      </p:sp>
      <p:sp>
        <p:nvSpPr>
          <p:cNvPr id="4" name="Footer Placeholder 3">
            <a:extLst>
              <a:ext uri="{FF2B5EF4-FFF2-40B4-BE49-F238E27FC236}">
                <a16:creationId xmlns:a16="http://schemas.microsoft.com/office/drawing/2014/main" id="{97567843-B429-A634-6C0B-22F96113DD32}"/>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60B9CD01-8ECA-BDD0-0000-29BD2A085103}"/>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a:solidFill>
                <a:prstClr val="white"/>
              </a:solidFill>
            </a:endParaRPr>
          </a:p>
        </p:txBody>
      </p:sp>
      <p:pic>
        <p:nvPicPr>
          <p:cNvPr id="6" name="Picture 2">
            <a:extLst>
              <a:ext uri="{FF2B5EF4-FFF2-40B4-BE49-F238E27FC236}">
                <a16:creationId xmlns:a16="http://schemas.microsoft.com/office/drawing/2014/main" id="{B09B7F9D-3FCF-B7A2-A78B-256113F9C2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441" b="1746"/>
          <a:stretch>
            <a:fillRect/>
          </a:stretch>
        </p:blipFill>
        <p:spPr bwMode="auto">
          <a:xfrm>
            <a:off x="7858125" y="1866106"/>
            <a:ext cx="2665413"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21">
            <a:extLst>
              <a:ext uri="{FF2B5EF4-FFF2-40B4-BE49-F238E27FC236}">
                <a16:creationId xmlns:a16="http://schemas.microsoft.com/office/drawing/2014/main" id="{F75EAE2B-1D12-EB52-6625-10E72CA65A8C}"/>
              </a:ext>
            </a:extLst>
          </p:cNvPr>
          <p:cNvGrpSpPr>
            <a:grpSpLocks/>
          </p:cNvGrpSpPr>
          <p:nvPr/>
        </p:nvGrpSpPr>
        <p:grpSpPr bwMode="auto">
          <a:xfrm>
            <a:off x="6459538" y="1080294"/>
            <a:ext cx="4783137" cy="4697412"/>
            <a:chOff x="-410122" y="2230435"/>
            <a:chExt cx="4783085" cy="4697070"/>
          </a:xfrm>
        </p:grpSpPr>
        <p:grpSp>
          <p:nvGrpSpPr>
            <p:cNvPr id="8" name="Group 8">
              <a:extLst>
                <a:ext uri="{FF2B5EF4-FFF2-40B4-BE49-F238E27FC236}">
                  <a16:creationId xmlns:a16="http://schemas.microsoft.com/office/drawing/2014/main" id="{00C46E67-95BB-9DA4-897C-E5CD823BA021}"/>
                </a:ext>
              </a:extLst>
            </p:cNvPr>
            <p:cNvGrpSpPr>
              <a:grpSpLocks/>
            </p:cNvGrpSpPr>
            <p:nvPr/>
          </p:nvGrpSpPr>
          <p:grpSpPr bwMode="auto">
            <a:xfrm>
              <a:off x="-410122" y="2230435"/>
              <a:ext cx="4783085" cy="4697070"/>
              <a:chOff x="-433497" y="1361206"/>
              <a:chExt cx="4783085" cy="4697070"/>
            </a:xfrm>
          </p:grpSpPr>
          <p:sp>
            <p:nvSpPr>
              <p:cNvPr id="12" name="TextBox 9">
                <a:extLst>
                  <a:ext uri="{FF2B5EF4-FFF2-40B4-BE49-F238E27FC236}">
                    <a16:creationId xmlns:a16="http://schemas.microsoft.com/office/drawing/2014/main" id="{3CB63D3A-A306-E52A-20D6-0E6C83A45902}"/>
                  </a:ext>
                </a:extLst>
              </p:cNvPr>
              <p:cNvSpPr txBox="1">
                <a:spLocks noChangeArrowheads="1"/>
              </p:cNvSpPr>
              <p:nvPr/>
            </p:nvSpPr>
            <p:spPr bwMode="auto">
              <a:xfrm>
                <a:off x="2656496" y="3533620"/>
                <a:ext cx="16930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ED8000"/>
                  </a:buClr>
                  <a:buChar char="•"/>
                  <a:defRPr sz="2800">
                    <a:solidFill>
                      <a:schemeClr val="tx1"/>
                    </a:solidFill>
                    <a:latin typeface="Arial" panose="020B0604020202020204" pitchFamily="34" charset="0"/>
                  </a:defRPr>
                </a:lvl1pPr>
                <a:lvl2pPr marL="742950" indent="-285750">
                  <a:spcBef>
                    <a:spcPct val="20000"/>
                  </a:spcBef>
                  <a:buClr>
                    <a:srgbClr val="ED8000"/>
                  </a:buClr>
                  <a:buChar char="–"/>
                  <a:defRPr sz="2400">
                    <a:solidFill>
                      <a:schemeClr val="tx1"/>
                    </a:solidFill>
                    <a:latin typeface="Arial" panose="020B0604020202020204" pitchFamily="34" charset="0"/>
                  </a:defRPr>
                </a:lvl2pPr>
                <a:lvl3pPr marL="1143000" indent="-228600">
                  <a:spcBef>
                    <a:spcPct val="20000"/>
                  </a:spcBef>
                  <a:buClr>
                    <a:srgbClr val="ED8000"/>
                  </a:buClr>
                  <a:buChar char="•"/>
                  <a:defRPr sz="2400">
                    <a:solidFill>
                      <a:schemeClr val="tx1"/>
                    </a:solidFill>
                    <a:latin typeface="Arial" panose="020B0604020202020204" pitchFamily="34" charset="0"/>
                  </a:defRPr>
                </a:lvl3pPr>
                <a:lvl4pPr marL="1600200" indent="-228600">
                  <a:spcBef>
                    <a:spcPct val="20000"/>
                  </a:spcBef>
                  <a:buClr>
                    <a:srgbClr val="ED8000"/>
                  </a:buClr>
                  <a:buChar char="–"/>
                  <a:defRPr sz="2000">
                    <a:solidFill>
                      <a:schemeClr val="tx1"/>
                    </a:solidFill>
                    <a:latin typeface="Arial" panose="020B0604020202020204" pitchFamily="34" charset="0"/>
                  </a:defRPr>
                </a:lvl4pPr>
                <a:lvl5pPr marL="2057400" indent="-228600">
                  <a:spcBef>
                    <a:spcPct val="20000"/>
                  </a:spcBef>
                  <a:buClr>
                    <a:srgbClr val="ED8000"/>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9pPr>
              </a:lstStyle>
              <a:p>
                <a:pPr algn="ctr">
                  <a:spcBef>
                    <a:spcPct val="0"/>
                  </a:spcBef>
                  <a:buClrTx/>
                  <a:buFontTx/>
                  <a:buNone/>
                </a:pPr>
                <a:r>
                  <a:rPr lang="en-GB" altLang="en-US" sz="2000">
                    <a:cs typeface="Arial" panose="020B0604020202020204" pitchFamily="34" charset="0"/>
                  </a:rPr>
                  <a:t>Inner divertor</a:t>
                </a:r>
              </a:p>
            </p:txBody>
          </p:sp>
          <p:sp>
            <p:nvSpPr>
              <p:cNvPr id="13" name="TextBox 10">
                <a:extLst>
                  <a:ext uri="{FF2B5EF4-FFF2-40B4-BE49-F238E27FC236}">
                    <a16:creationId xmlns:a16="http://schemas.microsoft.com/office/drawing/2014/main" id="{DF2F79A5-B224-B1EE-4C91-848617678B4D}"/>
                  </a:ext>
                </a:extLst>
              </p:cNvPr>
              <p:cNvSpPr txBox="1">
                <a:spLocks noChangeArrowheads="1"/>
              </p:cNvSpPr>
              <p:nvPr/>
            </p:nvSpPr>
            <p:spPr bwMode="auto">
              <a:xfrm>
                <a:off x="-433497" y="4772294"/>
                <a:ext cx="2007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ED8000"/>
                  </a:buClr>
                  <a:buChar char="•"/>
                  <a:defRPr sz="2800">
                    <a:solidFill>
                      <a:schemeClr val="tx1"/>
                    </a:solidFill>
                    <a:latin typeface="Arial" panose="020B0604020202020204" pitchFamily="34" charset="0"/>
                  </a:defRPr>
                </a:lvl1pPr>
                <a:lvl2pPr marL="742950" indent="-285750">
                  <a:spcBef>
                    <a:spcPct val="20000"/>
                  </a:spcBef>
                  <a:buClr>
                    <a:srgbClr val="ED8000"/>
                  </a:buClr>
                  <a:buChar char="–"/>
                  <a:defRPr sz="2400">
                    <a:solidFill>
                      <a:schemeClr val="tx1"/>
                    </a:solidFill>
                    <a:latin typeface="Arial" panose="020B0604020202020204" pitchFamily="34" charset="0"/>
                  </a:defRPr>
                </a:lvl2pPr>
                <a:lvl3pPr marL="1143000" indent="-228600">
                  <a:spcBef>
                    <a:spcPct val="20000"/>
                  </a:spcBef>
                  <a:buClr>
                    <a:srgbClr val="ED8000"/>
                  </a:buClr>
                  <a:buChar char="•"/>
                  <a:defRPr sz="2400">
                    <a:solidFill>
                      <a:schemeClr val="tx1"/>
                    </a:solidFill>
                    <a:latin typeface="Arial" panose="020B0604020202020204" pitchFamily="34" charset="0"/>
                  </a:defRPr>
                </a:lvl3pPr>
                <a:lvl4pPr marL="1600200" indent="-228600">
                  <a:spcBef>
                    <a:spcPct val="20000"/>
                  </a:spcBef>
                  <a:buClr>
                    <a:srgbClr val="ED8000"/>
                  </a:buClr>
                  <a:buChar char="–"/>
                  <a:defRPr sz="2000">
                    <a:solidFill>
                      <a:schemeClr val="tx1"/>
                    </a:solidFill>
                    <a:latin typeface="Arial" panose="020B0604020202020204" pitchFamily="34" charset="0"/>
                  </a:defRPr>
                </a:lvl4pPr>
                <a:lvl5pPr marL="2057400" indent="-228600">
                  <a:spcBef>
                    <a:spcPct val="20000"/>
                  </a:spcBef>
                  <a:buClr>
                    <a:srgbClr val="ED8000"/>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9pPr>
              </a:lstStyle>
              <a:p>
                <a:pPr algn="ctr">
                  <a:spcBef>
                    <a:spcPct val="0"/>
                  </a:spcBef>
                  <a:buClrTx/>
                  <a:buFontTx/>
                  <a:buNone/>
                </a:pPr>
                <a:r>
                  <a:rPr lang="en-GB" altLang="en-US" sz="2000">
                    <a:cs typeface="Arial" panose="020B0604020202020204" pitchFamily="34" charset="0"/>
                  </a:rPr>
                  <a:t>Remote divertor</a:t>
                </a:r>
              </a:p>
            </p:txBody>
          </p:sp>
          <p:sp>
            <p:nvSpPr>
              <p:cNvPr id="14" name="TextBox 11">
                <a:extLst>
                  <a:ext uri="{FF2B5EF4-FFF2-40B4-BE49-F238E27FC236}">
                    <a16:creationId xmlns:a16="http://schemas.microsoft.com/office/drawing/2014/main" id="{972E260C-7ABC-45AD-2725-6C7F5C022CD6}"/>
                  </a:ext>
                </a:extLst>
              </p:cNvPr>
              <p:cNvSpPr txBox="1">
                <a:spLocks noChangeArrowheads="1"/>
              </p:cNvSpPr>
              <p:nvPr/>
            </p:nvSpPr>
            <p:spPr bwMode="auto">
              <a:xfrm>
                <a:off x="691628" y="5350390"/>
                <a:ext cx="1709122" cy="70788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ED8000"/>
                  </a:buClr>
                  <a:buChar char="•"/>
                  <a:defRPr sz="2800">
                    <a:solidFill>
                      <a:schemeClr val="tx1"/>
                    </a:solidFill>
                    <a:latin typeface="Arial" panose="020B0604020202020204" pitchFamily="34" charset="0"/>
                  </a:defRPr>
                </a:lvl1pPr>
                <a:lvl2pPr marL="742950" indent="-285750">
                  <a:spcBef>
                    <a:spcPct val="20000"/>
                  </a:spcBef>
                  <a:buClr>
                    <a:srgbClr val="ED8000"/>
                  </a:buClr>
                  <a:buChar char="–"/>
                  <a:defRPr sz="2400">
                    <a:solidFill>
                      <a:schemeClr val="tx1"/>
                    </a:solidFill>
                    <a:latin typeface="Arial" panose="020B0604020202020204" pitchFamily="34" charset="0"/>
                  </a:defRPr>
                </a:lvl2pPr>
                <a:lvl3pPr marL="1143000" indent="-228600">
                  <a:spcBef>
                    <a:spcPct val="20000"/>
                  </a:spcBef>
                  <a:buClr>
                    <a:srgbClr val="ED8000"/>
                  </a:buClr>
                  <a:buChar char="•"/>
                  <a:defRPr sz="2400">
                    <a:solidFill>
                      <a:schemeClr val="tx1"/>
                    </a:solidFill>
                    <a:latin typeface="Arial" panose="020B0604020202020204" pitchFamily="34" charset="0"/>
                  </a:defRPr>
                </a:lvl3pPr>
                <a:lvl4pPr marL="1600200" indent="-228600">
                  <a:spcBef>
                    <a:spcPct val="20000"/>
                  </a:spcBef>
                  <a:buClr>
                    <a:srgbClr val="ED8000"/>
                  </a:buClr>
                  <a:buChar char="–"/>
                  <a:defRPr sz="2000">
                    <a:solidFill>
                      <a:schemeClr val="tx1"/>
                    </a:solidFill>
                    <a:latin typeface="Arial" panose="020B0604020202020204" pitchFamily="34" charset="0"/>
                  </a:defRPr>
                </a:lvl4pPr>
                <a:lvl5pPr marL="2057400" indent="-228600">
                  <a:spcBef>
                    <a:spcPct val="20000"/>
                  </a:spcBef>
                  <a:buClr>
                    <a:srgbClr val="ED8000"/>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9pPr>
              </a:lstStyle>
              <a:p>
                <a:pPr algn="ctr">
                  <a:spcBef>
                    <a:spcPct val="0"/>
                  </a:spcBef>
                  <a:buClrTx/>
                  <a:buFontTx/>
                  <a:buNone/>
                </a:pPr>
                <a:r>
                  <a:rPr lang="en-GB" altLang="en-US" sz="2000">
                    <a:cs typeface="Arial" panose="020B0604020202020204" pitchFamily="34" charset="0"/>
                  </a:rPr>
                  <a:t>Divertor </a:t>
                </a:r>
              </a:p>
              <a:p>
                <a:pPr algn="ctr">
                  <a:spcBef>
                    <a:spcPct val="0"/>
                  </a:spcBef>
                  <a:buClrTx/>
                  <a:buFontTx/>
                  <a:buNone/>
                </a:pPr>
                <a:r>
                  <a:rPr lang="en-GB" altLang="en-US" sz="2000">
                    <a:cs typeface="Arial" panose="020B0604020202020204" pitchFamily="34" charset="0"/>
                  </a:rPr>
                  <a:t>bulk tungsten</a:t>
                </a:r>
              </a:p>
            </p:txBody>
          </p:sp>
          <p:sp>
            <p:nvSpPr>
              <p:cNvPr id="15" name="TextBox 12">
                <a:extLst>
                  <a:ext uri="{FF2B5EF4-FFF2-40B4-BE49-F238E27FC236}">
                    <a16:creationId xmlns:a16="http://schemas.microsoft.com/office/drawing/2014/main" id="{9997EA1C-47F4-4BC6-197A-E5009D6E017B}"/>
                  </a:ext>
                </a:extLst>
              </p:cNvPr>
              <p:cNvSpPr txBox="1">
                <a:spLocks noChangeArrowheads="1"/>
              </p:cNvSpPr>
              <p:nvPr/>
            </p:nvSpPr>
            <p:spPr bwMode="auto">
              <a:xfrm>
                <a:off x="-388492" y="3071396"/>
                <a:ext cx="18790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ED8000"/>
                  </a:buClr>
                  <a:buChar char="•"/>
                  <a:defRPr sz="2800">
                    <a:solidFill>
                      <a:schemeClr val="tx1"/>
                    </a:solidFill>
                    <a:latin typeface="Arial" panose="020B0604020202020204" pitchFamily="34" charset="0"/>
                  </a:defRPr>
                </a:lvl1pPr>
                <a:lvl2pPr marL="742950" indent="-285750">
                  <a:spcBef>
                    <a:spcPct val="20000"/>
                  </a:spcBef>
                  <a:buClr>
                    <a:srgbClr val="ED8000"/>
                  </a:buClr>
                  <a:buChar char="–"/>
                  <a:defRPr sz="2400">
                    <a:solidFill>
                      <a:schemeClr val="tx1"/>
                    </a:solidFill>
                    <a:latin typeface="Arial" panose="020B0604020202020204" pitchFamily="34" charset="0"/>
                  </a:defRPr>
                </a:lvl2pPr>
                <a:lvl3pPr marL="1143000" indent="-228600">
                  <a:spcBef>
                    <a:spcPct val="20000"/>
                  </a:spcBef>
                  <a:buClr>
                    <a:srgbClr val="ED8000"/>
                  </a:buClr>
                  <a:buChar char="•"/>
                  <a:defRPr sz="2400">
                    <a:solidFill>
                      <a:schemeClr val="tx1"/>
                    </a:solidFill>
                    <a:latin typeface="Arial" panose="020B0604020202020204" pitchFamily="34" charset="0"/>
                  </a:defRPr>
                </a:lvl3pPr>
                <a:lvl4pPr marL="1600200" indent="-228600">
                  <a:spcBef>
                    <a:spcPct val="20000"/>
                  </a:spcBef>
                  <a:buClr>
                    <a:srgbClr val="ED8000"/>
                  </a:buClr>
                  <a:buChar char="–"/>
                  <a:defRPr sz="2000">
                    <a:solidFill>
                      <a:schemeClr val="tx1"/>
                    </a:solidFill>
                    <a:latin typeface="Arial" panose="020B0604020202020204" pitchFamily="34" charset="0"/>
                  </a:defRPr>
                </a:lvl4pPr>
                <a:lvl5pPr marL="2057400" indent="-228600">
                  <a:spcBef>
                    <a:spcPct val="20000"/>
                  </a:spcBef>
                  <a:buClr>
                    <a:srgbClr val="ED8000"/>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9pPr>
              </a:lstStyle>
              <a:p>
                <a:pPr algn="ctr">
                  <a:spcBef>
                    <a:spcPct val="0"/>
                  </a:spcBef>
                  <a:buClrTx/>
                  <a:buFontTx/>
                  <a:buNone/>
                </a:pPr>
                <a:r>
                  <a:rPr lang="en-GB" altLang="en-US" sz="2000">
                    <a:cs typeface="Arial" panose="020B0604020202020204" pitchFamily="34" charset="0"/>
                  </a:rPr>
                  <a:t>Main chamber </a:t>
                </a:r>
              </a:p>
              <a:p>
                <a:pPr algn="ctr">
                  <a:spcBef>
                    <a:spcPct val="0"/>
                  </a:spcBef>
                  <a:buClrTx/>
                  <a:buFontTx/>
                  <a:buNone/>
                </a:pPr>
                <a:r>
                  <a:rPr lang="en-GB" altLang="en-US" sz="2000">
                    <a:cs typeface="Arial" panose="020B0604020202020204" pitchFamily="34" charset="0"/>
                  </a:rPr>
                  <a:t>Be limiters</a:t>
                </a:r>
              </a:p>
            </p:txBody>
          </p:sp>
          <p:sp>
            <p:nvSpPr>
              <p:cNvPr id="16" name="TextBox 13">
                <a:extLst>
                  <a:ext uri="{FF2B5EF4-FFF2-40B4-BE49-F238E27FC236}">
                    <a16:creationId xmlns:a16="http://schemas.microsoft.com/office/drawing/2014/main" id="{B9A26CF4-4491-EEBE-1A10-A3EE938A40E3}"/>
                  </a:ext>
                </a:extLst>
              </p:cNvPr>
              <p:cNvSpPr txBox="1">
                <a:spLocks noChangeArrowheads="1"/>
              </p:cNvSpPr>
              <p:nvPr/>
            </p:nvSpPr>
            <p:spPr bwMode="auto">
              <a:xfrm>
                <a:off x="-253477" y="1946271"/>
                <a:ext cx="18790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ED8000"/>
                  </a:buClr>
                  <a:buChar char="•"/>
                  <a:defRPr sz="2800">
                    <a:solidFill>
                      <a:schemeClr val="tx1"/>
                    </a:solidFill>
                    <a:latin typeface="Arial" panose="020B0604020202020204" pitchFamily="34" charset="0"/>
                  </a:defRPr>
                </a:lvl1pPr>
                <a:lvl2pPr marL="742950" indent="-285750">
                  <a:spcBef>
                    <a:spcPct val="20000"/>
                  </a:spcBef>
                  <a:buClr>
                    <a:srgbClr val="ED8000"/>
                  </a:buClr>
                  <a:buChar char="–"/>
                  <a:defRPr sz="2400">
                    <a:solidFill>
                      <a:schemeClr val="tx1"/>
                    </a:solidFill>
                    <a:latin typeface="Arial" panose="020B0604020202020204" pitchFamily="34" charset="0"/>
                  </a:defRPr>
                </a:lvl2pPr>
                <a:lvl3pPr marL="1143000" indent="-228600">
                  <a:spcBef>
                    <a:spcPct val="20000"/>
                  </a:spcBef>
                  <a:buClr>
                    <a:srgbClr val="ED8000"/>
                  </a:buClr>
                  <a:buChar char="•"/>
                  <a:defRPr sz="2400">
                    <a:solidFill>
                      <a:schemeClr val="tx1"/>
                    </a:solidFill>
                    <a:latin typeface="Arial" panose="020B0604020202020204" pitchFamily="34" charset="0"/>
                  </a:defRPr>
                </a:lvl3pPr>
                <a:lvl4pPr marL="1600200" indent="-228600">
                  <a:spcBef>
                    <a:spcPct val="20000"/>
                  </a:spcBef>
                  <a:buClr>
                    <a:srgbClr val="ED8000"/>
                  </a:buClr>
                  <a:buChar char="–"/>
                  <a:defRPr sz="2000">
                    <a:solidFill>
                      <a:schemeClr val="tx1"/>
                    </a:solidFill>
                    <a:latin typeface="Arial" panose="020B0604020202020204" pitchFamily="34" charset="0"/>
                  </a:defRPr>
                </a:lvl4pPr>
                <a:lvl5pPr marL="2057400" indent="-228600">
                  <a:spcBef>
                    <a:spcPct val="20000"/>
                  </a:spcBef>
                  <a:buClr>
                    <a:srgbClr val="ED8000"/>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9pPr>
              </a:lstStyle>
              <a:p>
                <a:pPr algn="ctr">
                  <a:spcBef>
                    <a:spcPct val="0"/>
                  </a:spcBef>
                  <a:buClrTx/>
                  <a:buFontTx/>
                  <a:buNone/>
                </a:pPr>
                <a:r>
                  <a:rPr lang="en-GB" altLang="en-US" sz="2000">
                    <a:cs typeface="Arial" panose="020B0604020202020204" pitchFamily="34" charset="0"/>
                  </a:rPr>
                  <a:t>Main chamber </a:t>
                </a:r>
              </a:p>
              <a:p>
                <a:pPr algn="ctr">
                  <a:spcBef>
                    <a:spcPct val="0"/>
                  </a:spcBef>
                  <a:buClrTx/>
                  <a:buFontTx/>
                  <a:buNone/>
                </a:pPr>
                <a:r>
                  <a:rPr lang="en-GB" altLang="en-US" sz="2000">
                    <a:cs typeface="Arial" panose="020B0604020202020204" pitchFamily="34" charset="0"/>
                  </a:rPr>
                  <a:t>Recessed wall</a:t>
                </a:r>
              </a:p>
            </p:txBody>
          </p:sp>
          <p:sp>
            <p:nvSpPr>
              <p:cNvPr id="17" name="TextBox 16">
                <a:extLst>
                  <a:ext uri="{FF2B5EF4-FFF2-40B4-BE49-F238E27FC236}">
                    <a16:creationId xmlns:a16="http://schemas.microsoft.com/office/drawing/2014/main" id="{A7385012-A9C1-8972-7B45-3A67169B3E5E}"/>
                  </a:ext>
                </a:extLst>
              </p:cNvPr>
              <p:cNvSpPr txBox="1"/>
              <p:nvPr/>
            </p:nvSpPr>
            <p:spPr>
              <a:xfrm>
                <a:off x="1569906" y="1361206"/>
                <a:ext cx="2190726" cy="707973"/>
              </a:xfrm>
              <a:prstGeom prst="rect">
                <a:avLst/>
              </a:prstGeom>
              <a:solidFill>
                <a:schemeClr val="accent1">
                  <a:lumMod val="40000"/>
                  <a:lumOff val="60000"/>
                </a:schemeClr>
              </a:solidFill>
            </p:spPr>
            <p:txBody>
              <a:bodyPr>
                <a:spAutoFit/>
              </a:bodyPr>
              <a:lstStyle/>
              <a:p>
                <a:pPr algn="ctr">
                  <a:defRPr/>
                </a:pPr>
                <a:r>
                  <a:rPr lang="en-GB" sz="2000">
                    <a:latin typeface="Arial" panose="020B0604020202020204" pitchFamily="34" charset="0"/>
                    <a:cs typeface="Arial" panose="020B0604020202020204" pitchFamily="34" charset="0"/>
                  </a:rPr>
                  <a:t>Be castellation gaps</a:t>
                </a:r>
              </a:p>
            </p:txBody>
          </p:sp>
        </p:grpSp>
        <p:sp>
          <p:nvSpPr>
            <p:cNvPr id="9" name="TextBox 15">
              <a:extLst>
                <a:ext uri="{FF2B5EF4-FFF2-40B4-BE49-F238E27FC236}">
                  <a16:creationId xmlns:a16="http://schemas.microsoft.com/office/drawing/2014/main" id="{EA79F59E-130C-7314-A5A6-D29DD483AA9C}"/>
                </a:ext>
              </a:extLst>
            </p:cNvPr>
            <p:cNvSpPr txBox="1">
              <a:spLocks noChangeArrowheads="1"/>
            </p:cNvSpPr>
            <p:nvPr/>
          </p:nvSpPr>
          <p:spPr bwMode="auto">
            <a:xfrm>
              <a:off x="2499582" y="5965850"/>
              <a:ext cx="17491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ED8000"/>
                </a:buClr>
                <a:buChar char="•"/>
                <a:defRPr sz="2800">
                  <a:solidFill>
                    <a:schemeClr val="tx1"/>
                  </a:solidFill>
                  <a:latin typeface="Arial" panose="020B0604020202020204" pitchFamily="34" charset="0"/>
                </a:defRPr>
              </a:lvl1pPr>
              <a:lvl2pPr marL="742950" indent="-285750">
                <a:spcBef>
                  <a:spcPct val="20000"/>
                </a:spcBef>
                <a:buClr>
                  <a:srgbClr val="ED8000"/>
                </a:buClr>
                <a:buChar char="–"/>
                <a:defRPr sz="2400">
                  <a:solidFill>
                    <a:schemeClr val="tx1"/>
                  </a:solidFill>
                  <a:latin typeface="Arial" panose="020B0604020202020204" pitchFamily="34" charset="0"/>
                </a:defRPr>
              </a:lvl2pPr>
              <a:lvl3pPr marL="1143000" indent="-228600">
                <a:spcBef>
                  <a:spcPct val="20000"/>
                </a:spcBef>
                <a:buClr>
                  <a:srgbClr val="ED8000"/>
                </a:buClr>
                <a:buChar char="•"/>
                <a:defRPr sz="2400">
                  <a:solidFill>
                    <a:schemeClr val="tx1"/>
                  </a:solidFill>
                  <a:latin typeface="Arial" panose="020B0604020202020204" pitchFamily="34" charset="0"/>
                </a:defRPr>
              </a:lvl3pPr>
              <a:lvl4pPr marL="1600200" indent="-228600">
                <a:spcBef>
                  <a:spcPct val="20000"/>
                </a:spcBef>
                <a:buClr>
                  <a:srgbClr val="ED8000"/>
                </a:buClr>
                <a:buChar char="–"/>
                <a:defRPr sz="2000">
                  <a:solidFill>
                    <a:schemeClr val="tx1"/>
                  </a:solidFill>
                  <a:latin typeface="Arial" panose="020B0604020202020204" pitchFamily="34" charset="0"/>
                </a:defRPr>
              </a:lvl4pPr>
              <a:lvl5pPr marL="2057400" indent="-228600">
                <a:spcBef>
                  <a:spcPct val="20000"/>
                </a:spcBef>
                <a:buClr>
                  <a:srgbClr val="ED8000"/>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9pPr>
            </a:lstStyle>
            <a:p>
              <a:pPr algn="ctr">
                <a:spcBef>
                  <a:spcPct val="0"/>
                </a:spcBef>
                <a:buClrTx/>
                <a:buFontTx/>
                <a:buNone/>
              </a:pPr>
              <a:r>
                <a:rPr lang="en-GB" altLang="en-US" sz="2000">
                  <a:cs typeface="Arial" panose="020B0604020202020204" pitchFamily="34" charset="0"/>
                </a:rPr>
                <a:t>Outer divertor</a:t>
              </a:r>
            </a:p>
          </p:txBody>
        </p:sp>
        <p:cxnSp>
          <p:nvCxnSpPr>
            <p:cNvPr id="10" name="Straight Connector 9">
              <a:extLst>
                <a:ext uri="{FF2B5EF4-FFF2-40B4-BE49-F238E27FC236}">
                  <a16:creationId xmlns:a16="http://schemas.microsoft.com/office/drawing/2014/main" id="{4A41E8CB-6DDA-5F2E-BD38-417D7CA56C53}"/>
                </a:ext>
              </a:extLst>
            </p:cNvPr>
            <p:cNvCxnSpPr/>
            <p:nvPr/>
          </p:nvCxnSpPr>
          <p:spPr>
            <a:xfrm flipV="1">
              <a:off x="2334635" y="3130481"/>
              <a:ext cx="0" cy="1361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539922C-9D5D-1EF1-4214-5D571A7D7FBB}"/>
                </a:ext>
              </a:extLst>
            </p:cNvPr>
            <p:cNvCxnSpPr/>
            <p:nvPr/>
          </p:nvCxnSpPr>
          <p:spPr>
            <a:xfrm flipH="1">
              <a:off x="1164661" y="4492457"/>
              <a:ext cx="1184262" cy="780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9816E4F5-8DDC-697B-8516-2DB6AD1D7519}"/>
              </a:ext>
            </a:extLst>
          </p:cNvPr>
          <p:cNvCxnSpPr/>
          <p:nvPr/>
        </p:nvCxnSpPr>
        <p:spPr>
          <a:xfrm flipH="1" flipV="1">
            <a:off x="9285288" y="4622006"/>
            <a:ext cx="96837" cy="328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CA4F8CE-4364-044A-56FB-F2DDA421AE4C}"/>
              </a:ext>
            </a:extLst>
          </p:cNvPr>
          <p:cNvCxnSpPr>
            <a:stCxn id="14" idx="0"/>
          </p:cNvCxnSpPr>
          <p:nvPr/>
        </p:nvCxnSpPr>
        <p:spPr>
          <a:xfrm flipV="1">
            <a:off x="8439150" y="4622006"/>
            <a:ext cx="360363" cy="447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7550B0-B528-E286-EF66-D0FDA090A9D3}"/>
              </a:ext>
            </a:extLst>
          </p:cNvPr>
          <p:cNvCxnSpPr/>
          <p:nvPr/>
        </p:nvCxnSpPr>
        <p:spPr>
          <a:xfrm flipV="1">
            <a:off x="7912100" y="4277519"/>
            <a:ext cx="482600" cy="3444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E12C79-1873-2F7B-A432-E506AD104797}"/>
              </a:ext>
            </a:extLst>
          </p:cNvPr>
          <p:cNvCxnSpPr/>
          <p:nvPr/>
        </p:nvCxnSpPr>
        <p:spPr>
          <a:xfrm flipV="1">
            <a:off x="9064625" y="1788319"/>
            <a:ext cx="0" cy="327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4599ED-C489-9AE9-2C5A-C23E04D85661}"/>
              </a:ext>
            </a:extLst>
          </p:cNvPr>
          <p:cNvCxnSpPr/>
          <p:nvPr/>
        </p:nvCxnSpPr>
        <p:spPr>
          <a:xfrm flipH="1" flipV="1">
            <a:off x="8272463" y="1935956"/>
            <a:ext cx="341312" cy="328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45F0716-9924-FE54-F61F-15EE31052E7A}"/>
              </a:ext>
            </a:extLst>
          </p:cNvPr>
          <p:cNvSpPr txBox="1"/>
          <p:nvPr/>
        </p:nvSpPr>
        <p:spPr>
          <a:xfrm>
            <a:off x="6916979" y="5907478"/>
            <a:ext cx="4065152" cy="307777"/>
          </a:xfrm>
          <a:prstGeom prst="rect">
            <a:avLst/>
          </a:prstGeom>
          <a:noFill/>
        </p:spPr>
        <p:txBody>
          <a:bodyPr wrap="square">
            <a:spAutoFit/>
          </a:bodyPr>
          <a:lstStyle/>
          <a:p>
            <a:r>
              <a:rPr lang="en-GB" sz="1400" i="1">
                <a:effectLst/>
                <a:latin typeface="+mj-lt"/>
                <a:ea typeface="Aptos" panose="020B0004020202020204" pitchFamily="34" charset="0"/>
                <a:cs typeface="Arial" panose="020B0604020202020204" pitchFamily="34" charset="0"/>
              </a:rPr>
              <a:t>A. Widdowson et al, Nuclear Fusion 57 (2017) 086045</a:t>
            </a:r>
            <a:endParaRPr lang="en-GB" sz="1400" i="1">
              <a:latin typeface="+mj-lt"/>
              <a:cs typeface="Arial" panose="020B0604020202020204" pitchFamily="34" charset="0"/>
            </a:endParaRPr>
          </a:p>
        </p:txBody>
      </p:sp>
    </p:spTree>
    <p:extLst>
      <p:ext uri="{BB962C8B-B14F-4D97-AF65-F5344CB8AC3E}">
        <p14:creationId xmlns:p14="http://schemas.microsoft.com/office/powerpoint/2010/main" val="3967830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FC649-355C-3DE6-7190-5ECE6D452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5333B-AA66-D089-5C8A-2A0ED1211902}"/>
              </a:ext>
            </a:extLst>
          </p:cNvPr>
          <p:cNvSpPr>
            <a:spLocks noGrp="1"/>
          </p:cNvSpPr>
          <p:nvPr>
            <p:ph type="title"/>
          </p:nvPr>
        </p:nvSpPr>
        <p:spPr/>
        <p:txBody>
          <a:bodyPr/>
          <a:lstStyle/>
          <a:p>
            <a:r>
              <a:rPr lang="en-GB"/>
              <a:t>Tritium retention predictions</a:t>
            </a:r>
          </a:p>
        </p:txBody>
      </p:sp>
      <p:sp>
        <p:nvSpPr>
          <p:cNvPr id="4" name="Footer Placeholder 3">
            <a:extLst>
              <a:ext uri="{FF2B5EF4-FFF2-40B4-BE49-F238E27FC236}">
                <a16:creationId xmlns:a16="http://schemas.microsoft.com/office/drawing/2014/main" id="{7F1EEF62-4908-89F3-F5EA-7B4B325AFD9B}"/>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D28D3796-4079-5DF5-1111-7B0EE2D651BC}"/>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a:solidFill>
                <a:prstClr val="white"/>
              </a:solidFill>
            </a:endParaRPr>
          </a:p>
        </p:txBody>
      </p:sp>
      <p:graphicFrame>
        <p:nvGraphicFramePr>
          <p:cNvPr id="8" name="Table 7">
            <a:extLst>
              <a:ext uri="{FF2B5EF4-FFF2-40B4-BE49-F238E27FC236}">
                <a16:creationId xmlns:a16="http://schemas.microsoft.com/office/drawing/2014/main" id="{194E8F1E-D9A4-CE31-3EDF-CECE963CC806}"/>
              </a:ext>
            </a:extLst>
          </p:cNvPr>
          <p:cNvGraphicFramePr>
            <a:graphicFrameLocks noGrp="1"/>
          </p:cNvGraphicFramePr>
          <p:nvPr>
            <p:extLst>
              <p:ext uri="{D42A27DB-BD31-4B8C-83A1-F6EECF244321}">
                <p14:modId xmlns:p14="http://schemas.microsoft.com/office/powerpoint/2010/main" val="3910875044"/>
              </p:ext>
            </p:extLst>
          </p:nvPr>
        </p:nvGraphicFramePr>
        <p:xfrm>
          <a:off x="935780" y="1517199"/>
          <a:ext cx="10320439" cy="4783964"/>
        </p:xfrm>
        <a:graphic>
          <a:graphicData uri="http://schemas.openxmlformats.org/drawingml/2006/table">
            <a:tbl>
              <a:tblPr/>
              <a:tblGrid>
                <a:gridCol w="2644212">
                  <a:extLst>
                    <a:ext uri="{9D8B030D-6E8A-4147-A177-3AD203B41FA5}">
                      <a16:colId xmlns:a16="http://schemas.microsoft.com/office/drawing/2014/main" val="2869178634"/>
                    </a:ext>
                  </a:extLst>
                </a:gridCol>
                <a:gridCol w="1666655">
                  <a:extLst>
                    <a:ext uri="{9D8B030D-6E8A-4147-A177-3AD203B41FA5}">
                      <a16:colId xmlns:a16="http://schemas.microsoft.com/office/drawing/2014/main" val="470894042"/>
                    </a:ext>
                  </a:extLst>
                </a:gridCol>
                <a:gridCol w="1794859">
                  <a:extLst>
                    <a:ext uri="{9D8B030D-6E8A-4147-A177-3AD203B41FA5}">
                      <a16:colId xmlns:a16="http://schemas.microsoft.com/office/drawing/2014/main" val="1123905179"/>
                    </a:ext>
                  </a:extLst>
                </a:gridCol>
                <a:gridCol w="1522425">
                  <a:extLst>
                    <a:ext uri="{9D8B030D-6E8A-4147-A177-3AD203B41FA5}">
                      <a16:colId xmlns:a16="http://schemas.microsoft.com/office/drawing/2014/main" val="4238416966"/>
                    </a:ext>
                  </a:extLst>
                </a:gridCol>
                <a:gridCol w="1378195">
                  <a:extLst>
                    <a:ext uri="{9D8B030D-6E8A-4147-A177-3AD203B41FA5}">
                      <a16:colId xmlns:a16="http://schemas.microsoft.com/office/drawing/2014/main" val="2417309300"/>
                    </a:ext>
                  </a:extLst>
                </a:gridCol>
                <a:gridCol w="1314093">
                  <a:extLst>
                    <a:ext uri="{9D8B030D-6E8A-4147-A177-3AD203B41FA5}">
                      <a16:colId xmlns:a16="http://schemas.microsoft.com/office/drawing/2014/main" val="3196214263"/>
                    </a:ext>
                  </a:extLst>
                </a:gridCol>
              </a:tblGrid>
              <a:tr h="778784">
                <a:tc>
                  <a:txBody>
                    <a:bodyPr/>
                    <a:lstStyle/>
                    <a:p>
                      <a:pPr algn="ctr" fontAlgn="b">
                        <a:buNone/>
                      </a:pPr>
                      <a:r>
                        <a:rPr lang="en-GB" sz="1500" b="0" i="0" u="none" strike="noStrike">
                          <a:solidFill>
                            <a:srgbClr val="000000"/>
                          </a:solidFill>
                          <a:effectLst/>
                          <a:latin typeface="Calibri" panose="020F0502020204030204" pitchFamily="34" charset="0"/>
                        </a:rPr>
                        <a:t>Individual tiles by type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500" b="0" i="0" u="none" strike="noStrike" dirty="0">
                          <a:solidFill>
                            <a:srgbClr val="000000"/>
                          </a:solidFill>
                          <a:effectLst/>
                          <a:latin typeface="Calibri" panose="020F0502020204030204" pitchFamily="34" charset="0"/>
                        </a:rPr>
                        <a:t>T atoms per tile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T atoms/cm2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Bq/cm2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Pyrolysis of sample (Bq)</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Approximate areal activity (Bq/cm2)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922573290"/>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Tile 0/HFGC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500" b="0" i="0" u="none" strike="noStrike" dirty="0">
                          <a:solidFill>
                            <a:srgbClr val="000000"/>
                          </a:solidFill>
                          <a:effectLst/>
                          <a:latin typeface="Calibri" panose="020F0502020204030204" pitchFamily="34" charset="0"/>
                        </a:rPr>
                        <a:t>2.28E+21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1.28E+19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2.28E+10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54566353"/>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Tile 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500" b="0" i="0" u="none" strike="noStrike">
                          <a:solidFill>
                            <a:srgbClr val="000000"/>
                          </a:solidFill>
                          <a:effectLst/>
                          <a:latin typeface="Calibri" panose="020F0502020204030204" pitchFamily="34" charset="0"/>
                        </a:rPr>
                        <a:t>2.42E+21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1.05E+19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1.88E+10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038572971"/>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Tile 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500" b="0" i="0" u="none" strike="noStrike">
                          <a:solidFill>
                            <a:srgbClr val="000000"/>
                          </a:solidFill>
                          <a:effectLst/>
                          <a:latin typeface="Calibri" panose="020F0502020204030204" pitchFamily="34" charset="0"/>
                        </a:rPr>
                        <a:t>2.45E+21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5.34E+18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9.52E+09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565725083"/>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Tile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500" b="0" i="0" u="none" strike="noStrike">
                          <a:solidFill>
                            <a:srgbClr val="000000"/>
                          </a:solidFill>
                          <a:effectLst/>
                          <a:latin typeface="Calibri" panose="020F0502020204030204" pitchFamily="34" charset="0"/>
                        </a:rPr>
                        <a:t>1.10E+21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4.06E+18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7.23E+09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706843688"/>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Tile 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500" b="0" i="0" u="none" strike="noStrike">
                          <a:solidFill>
                            <a:srgbClr val="000000"/>
                          </a:solidFill>
                          <a:effectLst/>
                          <a:latin typeface="Calibri" panose="020F0502020204030204" pitchFamily="34" charset="0"/>
                        </a:rPr>
                        <a:t>6.76E+20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2.34E+18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4.17E+09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26566230"/>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Tile 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500" b="0" i="0" u="none" strike="noStrike">
                          <a:solidFill>
                            <a:srgbClr val="000000"/>
                          </a:solidFill>
                          <a:effectLst/>
                          <a:latin typeface="Calibri" panose="020F0502020204030204" pitchFamily="34" charset="0"/>
                        </a:rPr>
                        <a:t>1.75E+21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3.21E+18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5.72E+09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415539660"/>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Tile 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500" b="0" i="0" u="none" strike="noStrike">
                          <a:solidFill>
                            <a:srgbClr val="000000"/>
                          </a:solidFill>
                          <a:effectLst/>
                          <a:latin typeface="Calibri" panose="020F0502020204030204" pitchFamily="34" charset="0"/>
                        </a:rPr>
                        <a:t>4.72E+20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1.59E+18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2.83E+09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500" b="0" i="0" u="none" strike="noStrike">
                          <a:solidFill>
                            <a:srgbClr val="000000"/>
                          </a:solidFill>
                          <a:effectLst/>
                          <a:latin typeface="Calibri" panose="020F0502020204030204" pitchFamily="34" charset="0"/>
                        </a:rPr>
                        <a:t>5.80E+07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5.80E+07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12172603"/>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Tile 5 Tungsten lamella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500" b="0" i="0" u="none" strike="noStrike">
                          <a:solidFill>
                            <a:srgbClr val="000000"/>
                          </a:solidFill>
                          <a:effectLst/>
                          <a:latin typeface="Calibri" panose="020F0502020204030204" pitchFamily="34" charset="0"/>
                        </a:rPr>
                        <a:t>9.43E+17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2.62E+17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4.67E+08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500" b="0" i="0" u="none" strike="noStrike">
                          <a:solidFill>
                            <a:srgbClr val="000000"/>
                          </a:solidFill>
                          <a:effectLst/>
                          <a:latin typeface="Calibri" panose="020F0502020204030204" pitchFamily="34" charset="0"/>
                        </a:rPr>
                        <a:t>6.39E+07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6.39E+07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953284607"/>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IWGL (5 tile pieces)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500" b="0" i="0" u="none" strike="noStrike">
                          <a:solidFill>
                            <a:srgbClr val="000000"/>
                          </a:solidFill>
                          <a:effectLst/>
                          <a:latin typeface="Calibri" panose="020F0502020204030204" pitchFamily="34" charset="0"/>
                        </a:rPr>
                        <a:t>2.19E+20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8.75E+17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1.56E+09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97673924"/>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OPL (7 tile pieces)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500" b="0" i="0" u="none" strike="noStrike">
                          <a:solidFill>
                            <a:srgbClr val="000000"/>
                          </a:solidFill>
                          <a:effectLst/>
                          <a:latin typeface="Calibri" panose="020F0502020204030204" pitchFamily="34" charset="0"/>
                        </a:rPr>
                        <a:t>5.35E+20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1.27E+18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2.27E+09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500" b="0" i="0" u="none" strike="noStrike">
                          <a:solidFill>
                            <a:srgbClr val="000000"/>
                          </a:solidFill>
                          <a:effectLst/>
                          <a:latin typeface="Calibri" panose="020F0502020204030204" pitchFamily="34" charset="0"/>
                        </a:rPr>
                        <a:t>6.08E+07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6.08E+07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977299734"/>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IWC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500" b="0" i="0" u="none" strike="noStrike">
                          <a:solidFill>
                            <a:srgbClr val="000000"/>
                          </a:solidFill>
                          <a:effectLst/>
                          <a:latin typeface="Calibri" panose="020F0502020204030204" pitchFamily="34" charset="0"/>
                        </a:rPr>
                        <a:t>3.24E+20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1.17E+18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2.51E+09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781250544"/>
                  </a:ext>
                </a:extLst>
              </a:tr>
              <a:tr h="333765">
                <a:tc>
                  <a:txBody>
                    <a:bodyPr/>
                    <a:lstStyle/>
                    <a:p>
                      <a:pPr algn="ctr" fontAlgn="b">
                        <a:buNone/>
                      </a:pPr>
                      <a:r>
                        <a:rPr lang="en-GB" sz="1500" b="0" i="0" u="none" strike="noStrike">
                          <a:solidFill>
                            <a:srgbClr val="000000"/>
                          </a:solidFill>
                          <a:effectLst/>
                          <a:latin typeface="Calibri" panose="020F0502020204030204" pitchFamily="34" charset="0"/>
                        </a:rPr>
                        <a:t>DP</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500" b="0" i="0" u="none" strike="noStrike">
                          <a:solidFill>
                            <a:srgbClr val="000000"/>
                          </a:solidFill>
                          <a:effectLst/>
                          <a:latin typeface="Calibri" panose="020F0502020204030204" pitchFamily="34" charset="0"/>
                        </a:rPr>
                        <a:t>1.08E+20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9.16E+17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8.75E+08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5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5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282216761"/>
                  </a:ext>
                </a:extLst>
              </a:tr>
            </a:tbl>
          </a:graphicData>
        </a:graphic>
      </p:graphicFrame>
      <p:sp>
        <p:nvSpPr>
          <p:cNvPr id="3" name="Content Placeholder 2">
            <a:extLst>
              <a:ext uri="{FF2B5EF4-FFF2-40B4-BE49-F238E27FC236}">
                <a16:creationId xmlns:a16="http://schemas.microsoft.com/office/drawing/2014/main" id="{7C45F085-3357-8507-111C-3B2782E9ADF7}"/>
              </a:ext>
            </a:extLst>
          </p:cNvPr>
          <p:cNvSpPr>
            <a:spLocks noGrp="1"/>
          </p:cNvSpPr>
          <p:nvPr>
            <p:ph idx="1"/>
          </p:nvPr>
        </p:nvSpPr>
        <p:spPr>
          <a:xfrm>
            <a:off x="1163621" y="1035264"/>
            <a:ext cx="4723995" cy="457201"/>
          </a:xfrm>
        </p:spPr>
        <p:txBody>
          <a:bodyPr>
            <a:normAutofit/>
          </a:bodyPr>
          <a:lstStyle/>
          <a:p>
            <a:pPr marL="0" indent="0">
              <a:buNone/>
            </a:pPr>
            <a:r>
              <a:rPr lang="en-GB" sz="1800"/>
              <a:t>Breakdown of tritium retention by component:</a:t>
            </a:r>
          </a:p>
        </p:txBody>
      </p:sp>
      <p:sp>
        <p:nvSpPr>
          <p:cNvPr id="6" name="TextBox 5">
            <a:extLst>
              <a:ext uri="{FF2B5EF4-FFF2-40B4-BE49-F238E27FC236}">
                <a16:creationId xmlns:a16="http://schemas.microsoft.com/office/drawing/2014/main" id="{A932FFA6-8EF7-9DBD-DD95-E9DC30824680}"/>
              </a:ext>
            </a:extLst>
          </p:cNvPr>
          <p:cNvSpPr txBox="1"/>
          <p:nvPr/>
        </p:nvSpPr>
        <p:spPr>
          <a:xfrm>
            <a:off x="5709320" y="619765"/>
            <a:ext cx="2839457" cy="830997"/>
          </a:xfrm>
          <a:prstGeom prst="rect">
            <a:avLst/>
          </a:prstGeom>
          <a:solidFill>
            <a:srgbClr val="DCE6F1"/>
          </a:solidFill>
        </p:spPr>
        <p:txBody>
          <a:bodyPr wrap="square" rtlCol="0">
            <a:spAutoFit/>
          </a:bodyPr>
          <a:lstStyle/>
          <a:p>
            <a:r>
              <a:rPr lang="en-GB" sz="1600"/>
              <a:t>Predicted retention at end DTE3 2% in-vessel &amp; distribution based on post mortem analysis</a:t>
            </a:r>
          </a:p>
        </p:txBody>
      </p:sp>
      <p:sp>
        <p:nvSpPr>
          <p:cNvPr id="7" name="TextBox 6">
            <a:extLst>
              <a:ext uri="{FF2B5EF4-FFF2-40B4-BE49-F238E27FC236}">
                <a16:creationId xmlns:a16="http://schemas.microsoft.com/office/drawing/2014/main" id="{909D8D5F-755A-2F9B-36F5-D257AD4AEB47}"/>
              </a:ext>
            </a:extLst>
          </p:cNvPr>
          <p:cNvSpPr txBox="1"/>
          <p:nvPr/>
        </p:nvSpPr>
        <p:spPr>
          <a:xfrm>
            <a:off x="8687142" y="716152"/>
            <a:ext cx="2569077" cy="584775"/>
          </a:xfrm>
          <a:prstGeom prst="rect">
            <a:avLst/>
          </a:prstGeom>
          <a:solidFill>
            <a:srgbClr val="EBF1DE"/>
          </a:solidFill>
        </p:spPr>
        <p:txBody>
          <a:bodyPr wrap="square" rtlCol="0">
            <a:spAutoFit/>
          </a:bodyPr>
          <a:lstStyle/>
          <a:p>
            <a:r>
              <a:rPr lang="en-GB" sz="1600"/>
              <a:t>Pyrolysis of samples at UKAEA by JET JDR team</a:t>
            </a:r>
          </a:p>
        </p:txBody>
      </p:sp>
    </p:spTree>
    <p:extLst>
      <p:ext uri="{BB962C8B-B14F-4D97-AF65-F5344CB8AC3E}">
        <p14:creationId xmlns:p14="http://schemas.microsoft.com/office/powerpoint/2010/main" val="753208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98465-AE65-C5A9-007C-41BDBBBC3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253E65-9B26-890B-0CFA-D5EA387CF49A}"/>
              </a:ext>
            </a:extLst>
          </p:cNvPr>
          <p:cNvSpPr>
            <a:spLocks noGrp="1"/>
          </p:cNvSpPr>
          <p:nvPr>
            <p:ph type="title"/>
          </p:nvPr>
        </p:nvSpPr>
        <p:spPr/>
        <p:txBody>
          <a:bodyPr/>
          <a:lstStyle/>
          <a:p>
            <a:r>
              <a:rPr lang="en-GB"/>
              <a:t>Tritium retention predictions</a:t>
            </a:r>
          </a:p>
        </p:txBody>
      </p:sp>
      <p:sp>
        <p:nvSpPr>
          <p:cNvPr id="4" name="Footer Placeholder 3">
            <a:extLst>
              <a:ext uri="{FF2B5EF4-FFF2-40B4-BE49-F238E27FC236}">
                <a16:creationId xmlns:a16="http://schemas.microsoft.com/office/drawing/2014/main" id="{3E120C6D-45FD-B0CD-ACE0-BFC97B280170}"/>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29D9B259-9337-3543-B40B-C52C2563099E}"/>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a:solidFill>
                <a:prstClr val="white"/>
              </a:solidFill>
            </a:endParaRPr>
          </a:p>
        </p:txBody>
      </p:sp>
      <p:graphicFrame>
        <p:nvGraphicFramePr>
          <p:cNvPr id="8" name="Table 7">
            <a:extLst>
              <a:ext uri="{FF2B5EF4-FFF2-40B4-BE49-F238E27FC236}">
                <a16:creationId xmlns:a16="http://schemas.microsoft.com/office/drawing/2014/main" id="{88C2C58D-8602-AA2C-5EA5-339BF6B6FE40}"/>
              </a:ext>
            </a:extLst>
          </p:cNvPr>
          <p:cNvGraphicFramePr>
            <a:graphicFrameLocks noGrp="1"/>
          </p:cNvGraphicFramePr>
          <p:nvPr>
            <p:extLst>
              <p:ext uri="{D42A27DB-BD31-4B8C-83A1-F6EECF244321}">
                <p14:modId xmlns:p14="http://schemas.microsoft.com/office/powerpoint/2010/main" val="2286674409"/>
              </p:ext>
            </p:extLst>
          </p:nvPr>
        </p:nvGraphicFramePr>
        <p:xfrm>
          <a:off x="935779" y="1210760"/>
          <a:ext cx="9193741" cy="1780079"/>
        </p:xfrm>
        <a:graphic>
          <a:graphicData uri="http://schemas.openxmlformats.org/drawingml/2006/table">
            <a:tbl>
              <a:tblPr/>
              <a:tblGrid>
                <a:gridCol w="3462932">
                  <a:extLst>
                    <a:ext uri="{9D8B030D-6E8A-4147-A177-3AD203B41FA5}">
                      <a16:colId xmlns:a16="http://schemas.microsoft.com/office/drawing/2014/main" val="2869178634"/>
                    </a:ext>
                  </a:extLst>
                </a:gridCol>
                <a:gridCol w="1993810">
                  <a:extLst>
                    <a:ext uri="{9D8B030D-6E8A-4147-A177-3AD203B41FA5}">
                      <a16:colId xmlns:a16="http://schemas.microsoft.com/office/drawing/2014/main" val="4238416966"/>
                    </a:ext>
                  </a:extLst>
                </a:gridCol>
                <a:gridCol w="1720972">
                  <a:extLst>
                    <a:ext uri="{9D8B030D-6E8A-4147-A177-3AD203B41FA5}">
                      <a16:colId xmlns:a16="http://schemas.microsoft.com/office/drawing/2014/main" val="3196214263"/>
                    </a:ext>
                  </a:extLst>
                </a:gridCol>
                <a:gridCol w="2016027">
                  <a:extLst>
                    <a:ext uri="{9D8B030D-6E8A-4147-A177-3AD203B41FA5}">
                      <a16:colId xmlns:a16="http://schemas.microsoft.com/office/drawing/2014/main" val="4289753718"/>
                    </a:ext>
                  </a:extLst>
                </a:gridCol>
              </a:tblGrid>
              <a:tr h="778784">
                <a:tc>
                  <a:txBody>
                    <a:bodyPr/>
                    <a:lstStyle/>
                    <a:p>
                      <a:pPr algn="ctr" fontAlgn="b">
                        <a:buNone/>
                      </a:pPr>
                      <a:r>
                        <a:rPr lang="en-GB" sz="1800" b="0" i="0" u="none" strike="noStrike" dirty="0">
                          <a:solidFill>
                            <a:srgbClr val="000000"/>
                          </a:solidFill>
                          <a:effectLst/>
                          <a:latin typeface="Calibri" panose="020F0502020204030204" pitchFamily="34" charset="0"/>
                        </a:rPr>
                        <a:t>Individual tiles by type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dirty="0">
                          <a:solidFill>
                            <a:srgbClr val="000000"/>
                          </a:solidFill>
                          <a:effectLst/>
                          <a:latin typeface="Calibri" panose="020F0502020204030204" pitchFamily="34" charset="0"/>
                        </a:rPr>
                        <a:t>Bq/cm2</a:t>
                      </a:r>
                    </a:p>
                    <a:p>
                      <a:pPr algn="ctr" fontAlgn="b">
                        <a:buNone/>
                      </a:pPr>
                      <a:r>
                        <a:rPr lang="en-GB" sz="1800" b="0" i="0" u="none" strike="noStrike" dirty="0">
                          <a:solidFill>
                            <a:srgbClr val="000000"/>
                          </a:solidFill>
                          <a:effectLst/>
                          <a:latin typeface="Calibri" panose="020F0502020204030204" pitchFamily="34" charset="0"/>
                        </a:rPr>
                        <a:t>(2% retention)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800" b="0" i="0" u="none" strike="noStrike" err="1">
                          <a:solidFill>
                            <a:srgbClr val="000000"/>
                          </a:solidFill>
                          <a:effectLst/>
                          <a:latin typeface="Calibri" panose="020F0502020204030204" pitchFamily="34" charset="0"/>
                        </a:rPr>
                        <a:t>Bq</a:t>
                      </a:r>
                      <a:r>
                        <a:rPr lang="en-GB" sz="1800" b="0" i="0" u="none" strike="noStrike">
                          <a:solidFill>
                            <a:srgbClr val="000000"/>
                          </a:solidFill>
                          <a:effectLst/>
                          <a:latin typeface="Calibri" panose="020F0502020204030204" pitchFamily="34" charset="0"/>
                        </a:rPr>
                        <a:t>/cm2</a:t>
                      </a:r>
                    </a:p>
                    <a:p>
                      <a:pPr algn="ctr" fontAlgn="b">
                        <a:buNone/>
                      </a:pPr>
                      <a:r>
                        <a:rPr lang="en-GB" sz="1800" b="0" i="0" u="none" strike="noStrike">
                          <a:solidFill>
                            <a:srgbClr val="000000"/>
                          </a:solidFill>
                          <a:effectLst/>
                          <a:latin typeface="Calibri" panose="020F0502020204030204" pitchFamily="34" charset="0"/>
                        </a:rPr>
                        <a:t>(pyrolysis)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800" b="0" i="0" u="none" strike="noStrike">
                          <a:solidFill>
                            <a:srgbClr val="000000"/>
                          </a:solidFill>
                          <a:effectLst/>
                          <a:latin typeface="Calibri" panose="020F0502020204030204" pitchFamily="34" charset="0"/>
                        </a:rPr>
                        <a:t>Ratio</a:t>
                      </a:r>
                    </a:p>
                    <a:p>
                      <a:pPr algn="ctr" fontAlgn="b">
                        <a:buNone/>
                      </a:pPr>
                      <a:r>
                        <a:rPr lang="en-GB" sz="1800" b="0" i="0" u="none" strike="noStrike">
                          <a:solidFill>
                            <a:srgbClr val="000000"/>
                          </a:solidFill>
                          <a:effectLst/>
                          <a:latin typeface="Calibri" panose="020F0502020204030204" pitchFamily="34" charset="0"/>
                        </a:rPr>
                        <a:t>Prediction/pyrolysis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922573290"/>
                  </a:ext>
                </a:extLst>
              </a:tr>
              <a:tr h="333765">
                <a:tc>
                  <a:txBody>
                    <a:bodyPr/>
                    <a:lstStyle/>
                    <a:p>
                      <a:pPr algn="ctr" fontAlgn="b">
                        <a:buNone/>
                      </a:pPr>
                      <a:r>
                        <a:rPr lang="en-GB" sz="1800" b="0" i="0" u="none" strike="noStrike">
                          <a:solidFill>
                            <a:srgbClr val="000000"/>
                          </a:solidFill>
                          <a:effectLst/>
                          <a:latin typeface="Calibri" panose="020F0502020204030204" pitchFamily="34" charset="0"/>
                        </a:rPr>
                        <a:t>Tile 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a:solidFill>
                            <a:srgbClr val="000000"/>
                          </a:solidFill>
                          <a:effectLst/>
                          <a:latin typeface="Calibri" panose="020F0502020204030204" pitchFamily="34" charset="0"/>
                        </a:rPr>
                        <a:t>2.83E+09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a:solidFill>
                            <a:srgbClr val="000000"/>
                          </a:solidFill>
                          <a:effectLst/>
                          <a:latin typeface="Calibri" panose="020F0502020204030204" pitchFamily="34" charset="0"/>
                        </a:rPr>
                        <a:t>5.80E+07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48.8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12172603"/>
                  </a:ext>
                </a:extLst>
              </a:tr>
              <a:tr h="333765">
                <a:tc>
                  <a:txBody>
                    <a:bodyPr/>
                    <a:lstStyle/>
                    <a:p>
                      <a:pPr algn="ctr" fontAlgn="b">
                        <a:buNone/>
                      </a:pPr>
                      <a:r>
                        <a:rPr lang="en-GB" sz="1800" b="0" i="0" u="none" strike="noStrike">
                          <a:solidFill>
                            <a:srgbClr val="000000"/>
                          </a:solidFill>
                          <a:effectLst/>
                          <a:latin typeface="Calibri" panose="020F0502020204030204" pitchFamily="34" charset="0"/>
                        </a:rPr>
                        <a:t>Tile 5 Tungsten lamella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a:solidFill>
                            <a:srgbClr val="000000"/>
                          </a:solidFill>
                          <a:effectLst/>
                          <a:latin typeface="Calibri" panose="020F0502020204030204" pitchFamily="34" charset="0"/>
                        </a:rPr>
                        <a:t>4.67E+08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a:solidFill>
                            <a:srgbClr val="000000"/>
                          </a:solidFill>
                          <a:effectLst/>
                          <a:latin typeface="Calibri" panose="020F0502020204030204" pitchFamily="34" charset="0"/>
                        </a:rPr>
                        <a:t>6.39E+07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7.3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953284607"/>
                  </a:ext>
                </a:extLst>
              </a:tr>
              <a:tr h="333765">
                <a:tc>
                  <a:txBody>
                    <a:bodyPr/>
                    <a:lstStyle/>
                    <a:p>
                      <a:pPr algn="ctr" fontAlgn="b">
                        <a:buNone/>
                      </a:pPr>
                      <a:r>
                        <a:rPr lang="en-GB" sz="1800" b="0" i="0" u="none" strike="noStrike">
                          <a:solidFill>
                            <a:srgbClr val="000000"/>
                          </a:solidFill>
                          <a:effectLst/>
                          <a:latin typeface="Calibri" panose="020F0502020204030204" pitchFamily="34" charset="0"/>
                        </a:rPr>
                        <a:t>OPL (7 tile pieces)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a:solidFill>
                            <a:srgbClr val="000000"/>
                          </a:solidFill>
                          <a:effectLst/>
                          <a:latin typeface="Calibri" panose="020F0502020204030204" pitchFamily="34" charset="0"/>
                        </a:rPr>
                        <a:t>2.27E+09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a:solidFill>
                            <a:srgbClr val="000000"/>
                          </a:solidFill>
                          <a:effectLst/>
                          <a:latin typeface="Calibri" panose="020F0502020204030204" pitchFamily="34" charset="0"/>
                        </a:rPr>
                        <a:t>6.08E+07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37.3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977299734"/>
                  </a:ext>
                </a:extLst>
              </a:tr>
            </a:tbl>
          </a:graphicData>
        </a:graphic>
      </p:graphicFrame>
      <p:sp>
        <p:nvSpPr>
          <p:cNvPr id="3" name="Content Placeholder 2">
            <a:extLst>
              <a:ext uri="{FF2B5EF4-FFF2-40B4-BE49-F238E27FC236}">
                <a16:creationId xmlns:a16="http://schemas.microsoft.com/office/drawing/2014/main" id="{8D873210-F2A7-4D75-4A14-674494BB17EF}"/>
              </a:ext>
            </a:extLst>
          </p:cNvPr>
          <p:cNvSpPr>
            <a:spLocks noGrp="1"/>
          </p:cNvSpPr>
          <p:nvPr>
            <p:ph idx="1"/>
          </p:nvPr>
        </p:nvSpPr>
        <p:spPr>
          <a:xfrm>
            <a:off x="544488" y="3319275"/>
            <a:ext cx="11103024" cy="2782945"/>
          </a:xfrm>
        </p:spPr>
        <p:txBody>
          <a:bodyPr>
            <a:normAutofit/>
          </a:bodyPr>
          <a:lstStyle/>
          <a:p>
            <a:r>
              <a:rPr lang="en-GB" sz="1800" dirty="0"/>
              <a:t>Predictions consistently higher than indications of pyrolysis.</a:t>
            </a:r>
          </a:p>
          <a:p>
            <a:pPr>
              <a:buFont typeface="Wingdings" panose="05000000000000000000" pitchFamily="2" charset="2"/>
              <a:buChar char="Ø"/>
            </a:pPr>
            <a:r>
              <a:rPr lang="en-GB" sz="1800" dirty="0"/>
              <a:t>Certain discrepancy in how much higher – differs from component to component.</a:t>
            </a:r>
          </a:p>
          <a:p>
            <a:endParaRPr lang="en-GB" sz="1800" dirty="0">
              <a:highlight>
                <a:srgbClr val="FFFF00"/>
              </a:highlight>
            </a:endParaRPr>
          </a:p>
          <a:p>
            <a:endParaRPr lang="en-GB" sz="1800" dirty="0">
              <a:highlight>
                <a:srgbClr val="FFFF00"/>
              </a:highlight>
            </a:endParaRPr>
          </a:p>
          <a:p>
            <a:r>
              <a:rPr lang="en-GB" sz="1800" dirty="0"/>
              <a:t>At least two mechanisms for this can be identified:</a:t>
            </a:r>
          </a:p>
          <a:p>
            <a:pPr>
              <a:buFont typeface="Wingdings" panose="05000000000000000000" pitchFamily="2" charset="2"/>
              <a:buChar char="Ø"/>
            </a:pPr>
            <a:r>
              <a:rPr lang="en-GB" sz="1800" dirty="0"/>
              <a:t>Clean-up.</a:t>
            </a:r>
          </a:p>
          <a:p>
            <a:pPr>
              <a:buFont typeface="Wingdings" panose="05000000000000000000" pitchFamily="2" charset="2"/>
              <a:buChar char="Ø"/>
            </a:pPr>
            <a:r>
              <a:rPr lang="en-GB" sz="1800" dirty="0"/>
              <a:t>Loss of tritium on venting (~0.4 g for whole vessel measured).</a:t>
            </a:r>
          </a:p>
        </p:txBody>
      </p:sp>
      <p:sp>
        <p:nvSpPr>
          <p:cNvPr id="6" name="Arrow: Down 5">
            <a:extLst>
              <a:ext uri="{FF2B5EF4-FFF2-40B4-BE49-F238E27FC236}">
                <a16:creationId xmlns:a16="http://schemas.microsoft.com/office/drawing/2014/main" id="{3B8577AA-4C74-0709-0A3D-8B3650C00D22}"/>
              </a:ext>
            </a:extLst>
          </p:cNvPr>
          <p:cNvSpPr/>
          <p:nvPr/>
        </p:nvSpPr>
        <p:spPr>
          <a:xfrm>
            <a:off x="1362270" y="4050889"/>
            <a:ext cx="484632" cy="5921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035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81B1E-0237-4BAD-54A5-FB65EDBB3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41880-7CA2-8BA6-5DC5-F34EFA71F298}"/>
              </a:ext>
            </a:extLst>
          </p:cNvPr>
          <p:cNvSpPr>
            <a:spLocks noGrp="1"/>
          </p:cNvSpPr>
          <p:nvPr>
            <p:ph type="title"/>
          </p:nvPr>
        </p:nvSpPr>
        <p:spPr/>
        <p:txBody>
          <a:bodyPr/>
          <a:lstStyle/>
          <a:p>
            <a:r>
              <a:rPr lang="en-GB"/>
              <a:t>Tritium retention predictions</a:t>
            </a:r>
          </a:p>
        </p:txBody>
      </p:sp>
      <p:sp>
        <p:nvSpPr>
          <p:cNvPr id="3" name="Content Placeholder 2">
            <a:extLst>
              <a:ext uri="{FF2B5EF4-FFF2-40B4-BE49-F238E27FC236}">
                <a16:creationId xmlns:a16="http://schemas.microsoft.com/office/drawing/2014/main" id="{80239A54-2AEE-3A8E-C924-29D9C45B6575}"/>
              </a:ext>
            </a:extLst>
          </p:cNvPr>
          <p:cNvSpPr>
            <a:spLocks noGrp="1"/>
          </p:cNvSpPr>
          <p:nvPr>
            <p:ph idx="1"/>
          </p:nvPr>
        </p:nvSpPr>
        <p:spPr>
          <a:xfrm>
            <a:off x="609600" y="836713"/>
            <a:ext cx="11103024" cy="1402634"/>
          </a:xfrm>
        </p:spPr>
        <p:txBody>
          <a:bodyPr>
            <a:normAutofit/>
          </a:bodyPr>
          <a:lstStyle/>
          <a:p>
            <a:r>
              <a:rPr lang="en-GB" sz="1800" dirty="0"/>
              <a:t>Following the end of DTE3, cleaning operations were performed.</a:t>
            </a:r>
          </a:p>
          <a:p>
            <a:r>
              <a:rPr lang="en-GB" sz="1800" dirty="0"/>
              <a:t>LID-QMS was used to monitor the decrease of tritium content with time.</a:t>
            </a:r>
          </a:p>
          <a:p>
            <a:r>
              <a:rPr lang="en-GB" sz="1800" dirty="0"/>
              <a:t>Measurements of 14 MeV neutron production were used in parallel to monitor the decrease of tritium content with time.</a:t>
            </a:r>
            <a:endParaRPr lang="en-GB" sz="1800" dirty="0">
              <a:highlight>
                <a:srgbClr val="FFFF00"/>
              </a:highlight>
            </a:endParaRPr>
          </a:p>
        </p:txBody>
      </p:sp>
      <p:sp>
        <p:nvSpPr>
          <p:cNvPr id="4" name="Footer Placeholder 3">
            <a:extLst>
              <a:ext uri="{FF2B5EF4-FFF2-40B4-BE49-F238E27FC236}">
                <a16:creationId xmlns:a16="http://schemas.microsoft.com/office/drawing/2014/main" id="{93CE5CDC-6056-066A-3CFD-5F89975526CF}"/>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F3D0BEF1-2798-5D42-B157-65648DBDC176}"/>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a:solidFill>
                <a:prstClr val="white"/>
              </a:solidFill>
            </a:endParaRPr>
          </a:p>
        </p:txBody>
      </p:sp>
      <p:pic>
        <p:nvPicPr>
          <p:cNvPr id="6" name="Picture 2">
            <a:extLst>
              <a:ext uri="{FF2B5EF4-FFF2-40B4-BE49-F238E27FC236}">
                <a16:creationId xmlns:a16="http://schemas.microsoft.com/office/drawing/2014/main" id="{AC1095A7-48A0-E561-EB2C-CBAFBC7EB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833" y="1952354"/>
            <a:ext cx="4802998" cy="44535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77CADF-B997-0EC8-E400-0825816D7812}"/>
              </a:ext>
            </a:extLst>
          </p:cNvPr>
          <p:cNvSpPr txBox="1"/>
          <p:nvPr/>
        </p:nvSpPr>
        <p:spPr>
          <a:xfrm>
            <a:off x="6278557" y="1994816"/>
            <a:ext cx="1491907" cy="584775"/>
          </a:xfrm>
          <a:prstGeom prst="rect">
            <a:avLst/>
          </a:prstGeom>
          <a:solidFill>
            <a:schemeClr val="bg1"/>
          </a:solidFill>
        </p:spPr>
        <p:txBody>
          <a:bodyPr wrap="square" rtlCol="0">
            <a:spAutoFit/>
          </a:bodyPr>
          <a:lstStyle/>
          <a:p>
            <a:pPr algn="ctr"/>
            <a:r>
              <a:rPr lang="en-GB" sz="1600">
                <a:solidFill>
                  <a:srgbClr val="FF9900"/>
                </a:solidFill>
              </a:rPr>
              <a:t>After vessel baking</a:t>
            </a:r>
          </a:p>
        </p:txBody>
      </p:sp>
      <p:sp>
        <p:nvSpPr>
          <p:cNvPr id="8" name="Arrow: Down 7">
            <a:extLst>
              <a:ext uri="{FF2B5EF4-FFF2-40B4-BE49-F238E27FC236}">
                <a16:creationId xmlns:a16="http://schemas.microsoft.com/office/drawing/2014/main" id="{81AFF195-260F-7D88-D373-8D7D9530001F}"/>
              </a:ext>
            </a:extLst>
          </p:cNvPr>
          <p:cNvSpPr/>
          <p:nvPr/>
        </p:nvSpPr>
        <p:spPr>
          <a:xfrm>
            <a:off x="10905012" y="4075153"/>
            <a:ext cx="97277" cy="544749"/>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8E74EEE-959A-AF2F-DB2E-C9762494594D}"/>
              </a:ext>
            </a:extLst>
          </p:cNvPr>
          <p:cNvSpPr txBox="1"/>
          <p:nvPr/>
        </p:nvSpPr>
        <p:spPr>
          <a:xfrm>
            <a:off x="7858956" y="2753500"/>
            <a:ext cx="992221" cy="584775"/>
          </a:xfrm>
          <a:prstGeom prst="rect">
            <a:avLst/>
          </a:prstGeom>
          <a:solidFill>
            <a:schemeClr val="bg1"/>
          </a:solidFill>
        </p:spPr>
        <p:txBody>
          <a:bodyPr wrap="square" rtlCol="0">
            <a:spAutoFit/>
          </a:bodyPr>
          <a:lstStyle/>
          <a:p>
            <a:pPr algn="ctr"/>
            <a:r>
              <a:rPr lang="en-GB" sz="1600"/>
              <a:t>End of T clean-up</a:t>
            </a:r>
          </a:p>
        </p:txBody>
      </p:sp>
      <p:sp>
        <p:nvSpPr>
          <p:cNvPr id="11" name="TextBox 10">
            <a:extLst>
              <a:ext uri="{FF2B5EF4-FFF2-40B4-BE49-F238E27FC236}">
                <a16:creationId xmlns:a16="http://schemas.microsoft.com/office/drawing/2014/main" id="{07C1D4C8-9A92-951C-1C17-8EE3FA683BC9}"/>
              </a:ext>
            </a:extLst>
          </p:cNvPr>
          <p:cNvSpPr txBox="1"/>
          <p:nvPr/>
        </p:nvSpPr>
        <p:spPr>
          <a:xfrm>
            <a:off x="10453196" y="3637400"/>
            <a:ext cx="992221" cy="584775"/>
          </a:xfrm>
          <a:prstGeom prst="rect">
            <a:avLst/>
          </a:prstGeom>
          <a:solidFill>
            <a:schemeClr val="bg1"/>
          </a:solidFill>
        </p:spPr>
        <p:txBody>
          <a:bodyPr wrap="square" rtlCol="0">
            <a:spAutoFit/>
          </a:bodyPr>
          <a:lstStyle/>
          <a:p>
            <a:pPr algn="ctr"/>
            <a:r>
              <a:rPr lang="en-GB" sz="1600">
                <a:solidFill>
                  <a:srgbClr val="FF0000"/>
                </a:solidFill>
              </a:rPr>
              <a:t>End of JET ops</a:t>
            </a:r>
          </a:p>
        </p:txBody>
      </p:sp>
      <p:pic>
        <p:nvPicPr>
          <p:cNvPr id="14" name="Picture 4">
            <a:extLst>
              <a:ext uri="{FF2B5EF4-FFF2-40B4-BE49-F238E27FC236}">
                <a16:creationId xmlns:a16="http://schemas.microsoft.com/office/drawing/2014/main" id="{1AFEE358-F85B-46A4-417B-2239F2DEB23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02369" y="2863644"/>
            <a:ext cx="5564860" cy="3510020"/>
          </a:xfrm>
          <a:prstGeom prst="rect">
            <a:avLst/>
          </a:prstGeom>
        </p:spPr>
      </p:pic>
      <p:sp>
        <p:nvSpPr>
          <p:cNvPr id="15" name="Arrow: Down 14">
            <a:extLst>
              <a:ext uri="{FF2B5EF4-FFF2-40B4-BE49-F238E27FC236}">
                <a16:creationId xmlns:a16="http://schemas.microsoft.com/office/drawing/2014/main" id="{62BB6C57-61F9-743B-DB9D-8DD4F0EECC14}"/>
              </a:ext>
            </a:extLst>
          </p:cNvPr>
          <p:cNvSpPr/>
          <p:nvPr/>
        </p:nvSpPr>
        <p:spPr>
          <a:xfrm>
            <a:off x="1520734" y="2591269"/>
            <a:ext cx="97277" cy="544749"/>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Down 15">
            <a:extLst>
              <a:ext uri="{FF2B5EF4-FFF2-40B4-BE49-F238E27FC236}">
                <a16:creationId xmlns:a16="http://schemas.microsoft.com/office/drawing/2014/main" id="{54020506-8852-6016-A2DD-2CA97601E506}"/>
              </a:ext>
            </a:extLst>
          </p:cNvPr>
          <p:cNvSpPr/>
          <p:nvPr/>
        </p:nvSpPr>
        <p:spPr>
          <a:xfrm>
            <a:off x="1692589" y="2591269"/>
            <a:ext cx="97277" cy="544749"/>
          </a:xfrm>
          <a:prstGeom prst="downArrow">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Down 16">
            <a:extLst>
              <a:ext uri="{FF2B5EF4-FFF2-40B4-BE49-F238E27FC236}">
                <a16:creationId xmlns:a16="http://schemas.microsoft.com/office/drawing/2014/main" id="{39F66D9F-5748-3917-6526-FA8D8F4C8810}"/>
              </a:ext>
            </a:extLst>
          </p:cNvPr>
          <p:cNvSpPr/>
          <p:nvPr/>
        </p:nvSpPr>
        <p:spPr>
          <a:xfrm>
            <a:off x="2981036" y="4073905"/>
            <a:ext cx="97277" cy="5447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Down 17">
            <a:extLst>
              <a:ext uri="{FF2B5EF4-FFF2-40B4-BE49-F238E27FC236}">
                <a16:creationId xmlns:a16="http://schemas.microsoft.com/office/drawing/2014/main" id="{A703D87C-C8EA-6DFD-87E7-40A9ADC84E1C}"/>
              </a:ext>
            </a:extLst>
          </p:cNvPr>
          <p:cNvSpPr/>
          <p:nvPr/>
        </p:nvSpPr>
        <p:spPr>
          <a:xfrm>
            <a:off x="5244338" y="4073905"/>
            <a:ext cx="97277" cy="544749"/>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71AE1C10-C24D-EDBF-B3D3-5A7E3B0F4F0F}"/>
              </a:ext>
            </a:extLst>
          </p:cNvPr>
          <p:cNvSpPr txBox="1"/>
          <p:nvPr/>
        </p:nvSpPr>
        <p:spPr>
          <a:xfrm rot="16200000">
            <a:off x="745109" y="2442731"/>
            <a:ext cx="1210588" cy="307777"/>
          </a:xfrm>
          <a:prstGeom prst="rect">
            <a:avLst/>
          </a:prstGeom>
          <a:noFill/>
        </p:spPr>
        <p:txBody>
          <a:bodyPr wrap="none" rtlCol="0">
            <a:spAutoFit/>
          </a:bodyPr>
          <a:lstStyle/>
          <a:p>
            <a:r>
              <a:rPr lang="en-GB" sz="1400"/>
              <a:t>End of DTE3</a:t>
            </a:r>
          </a:p>
        </p:txBody>
      </p:sp>
      <p:sp>
        <p:nvSpPr>
          <p:cNvPr id="20" name="TextBox 19">
            <a:extLst>
              <a:ext uri="{FF2B5EF4-FFF2-40B4-BE49-F238E27FC236}">
                <a16:creationId xmlns:a16="http://schemas.microsoft.com/office/drawing/2014/main" id="{CC57618A-90EF-23F5-9A71-BE4E3AC9E8FB}"/>
              </a:ext>
            </a:extLst>
          </p:cNvPr>
          <p:cNvSpPr txBox="1"/>
          <p:nvPr/>
        </p:nvSpPr>
        <p:spPr>
          <a:xfrm rot="16200000">
            <a:off x="1422678" y="2272355"/>
            <a:ext cx="1290481" cy="523220"/>
          </a:xfrm>
          <a:prstGeom prst="rect">
            <a:avLst/>
          </a:prstGeom>
          <a:noFill/>
        </p:spPr>
        <p:txBody>
          <a:bodyPr wrap="none" rtlCol="0">
            <a:spAutoFit/>
          </a:bodyPr>
          <a:lstStyle/>
          <a:p>
            <a:r>
              <a:rPr lang="en-GB" sz="1400"/>
              <a:t>Vessel baking</a:t>
            </a:r>
          </a:p>
          <a:p>
            <a:r>
              <a:rPr lang="en-GB" sz="1400"/>
              <a:t> 320</a:t>
            </a:r>
            <a:r>
              <a:rPr lang="en-GB" sz="1400">
                <a:sym typeface="Symbol" panose="05050102010706020507" pitchFamily="18" charset="2"/>
              </a:rPr>
              <a:t>C</a:t>
            </a:r>
            <a:endParaRPr lang="en-GB" sz="1400"/>
          </a:p>
        </p:txBody>
      </p:sp>
      <p:sp>
        <p:nvSpPr>
          <p:cNvPr id="21" name="TextBox 20">
            <a:extLst>
              <a:ext uri="{FF2B5EF4-FFF2-40B4-BE49-F238E27FC236}">
                <a16:creationId xmlns:a16="http://schemas.microsoft.com/office/drawing/2014/main" id="{653C1EF8-CA98-FD26-CA16-271851C41D10}"/>
              </a:ext>
            </a:extLst>
          </p:cNvPr>
          <p:cNvSpPr txBox="1"/>
          <p:nvPr/>
        </p:nvSpPr>
        <p:spPr>
          <a:xfrm rot="16200000">
            <a:off x="2080599" y="4192390"/>
            <a:ext cx="1590372" cy="307777"/>
          </a:xfrm>
          <a:prstGeom prst="rect">
            <a:avLst/>
          </a:prstGeom>
          <a:noFill/>
        </p:spPr>
        <p:txBody>
          <a:bodyPr wrap="none" rtlCol="0">
            <a:spAutoFit/>
          </a:bodyPr>
          <a:lstStyle/>
          <a:p>
            <a:r>
              <a:rPr lang="en-GB" sz="1400"/>
              <a:t>End of T clean-up</a:t>
            </a:r>
          </a:p>
        </p:txBody>
      </p:sp>
      <p:sp>
        <p:nvSpPr>
          <p:cNvPr id="22" name="TextBox 21">
            <a:extLst>
              <a:ext uri="{FF2B5EF4-FFF2-40B4-BE49-F238E27FC236}">
                <a16:creationId xmlns:a16="http://schemas.microsoft.com/office/drawing/2014/main" id="{98A451CB-45E3-C958-F265-13754E8B3D1A}"/>
              </a:ext>
            </a:extLst>
          </p:cNvPr>
          <p:cNvSpPr txBox="1"/>
          <p:nvPr/>
        </p:nvSpPr>
        <p:spPr>
          <a:xfrm rot="16200000">
            <a:off x="4430433" y="4192389"/>
            <a:ext cx="2032864" cy="307777"/>
          </a:xfrm>
          <a:prstGeom prst="rect">
            <a:avLst/>
          </a:prstGeom>
          <a:noFill/>
        </p:spPr>
        <p:txBody>
          <a:bodyPr wrap="none" rtlCol="0">
            <a:spAutoFit/>
          </a:bodyPr>
          <a:lstStyle/>
          <a:p>
            <a:r>
              <a:rPr lang="en-GB" sz="1400"/>
              <a:t>End of JET plasma ops</a:t>
            </a:r>
          </a:p>
        </p:txBody>
      </p:sp>
      <p:sp>
        <p:nvSpPr>
          <p:cNvPr id="23" name="TextBox 22">
            <a:extLst>
              <a:ext uri="{FF2B5EF4-FFF2-40B4-BE49-F238E27FC236}">
                <a16:creationId xmlns:a16="http://schemas.microsoft.com/office/drawing/2014/main" id="{B55A83AC-93E2-D59E-E9DB-317A407DFFCA}"/>
              </a:ext>
            </a:extLst>
          </p:cNvPr>
          <p:cNvSpPr txBox="1"/>
          <p:nvPr/>
        </p:nvSpPr>
        <p:spPr>
          <a:xfrm>
            <a:off x="5592147" y="4346277"/>
            <a:ext cx="944705" cy="307777"/>
          </a:xfrm>
          <a:prstGeom prst="rect">
            <a:avLst/>
          </a:prstGeom>
          <a:noFill/>
        </p:spPr>
        <p:txBody>
          <a:bodyPr wrap="square" rtlCol="0">
            <a:spAutoFit/>
          </a:bodyPr>
          <a:lstStyle/>
          <a:p>
            <a:r>
              <a:rPr lang="en-GB" sz="1400"/>
              <a:t>Factor ~5</a:t>
            </a:r>
          </a:p>
        </p:txBody>
      </p:sp>
      <p:cxnSp>
        <p:nvCxnSpPr>
          <p:cNvPr id="24" name="Straight Connector 23">
            <a:extLst>
              <a:ext uri="{FF2B5EF4-FFF2-40B4-BE49-F238E27FC236}">
                <a16:creationId xmlns:a16="http://schemas.microsoft.com/office/drawing/2014/main" id="{4B5F5411-5DBA-1FD6-914F-FBA901963679}"/>
              </a:ext>
            </a:extLst>
          </p:cNvPr>
          <p:cNvCxnSpPr/>
          <p:nvPr/>
        </p:nvCxnSpPr>
        <p:spPr>
          <a:xfrm>
            <a:off x="1448735" y="4073905"/>
            <a:ext cx="49902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60B388-F792-95DF-A94B-8E14E0A77FDA}"/>
              </a:ext>
            </a:extLst>
          </p:cNvPr>
          <p:cNvCxnSpPr/>
          <p:nvPr/>
        </p:nvCxnSpPr>
        <p:spPr>
          <a:xfrm>
            <a:off x="1448735" y="4975335"/>
            <a:ext cx="49902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1014DEF-17B2-AD54-AE47-A78DA3E84BC5}"/>
              </a:ext>
            </a:extLst>
          </p:cNvPr>
          <p:cNvCxnSpPr/>
          <p:nvPr/>
        </p:nvCxnSpPr>
        <p:spPr>
          <a:xfrm>
            <a:off x="6195828" y="4074945"/>
            <a:ext cx="0" cy="901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Arrow: Down 27">
            <a:extLst>
              <a:ext uri="{FF2B5EF4-FFF2-40B4-BE49-F238E27FC236}">
                <a16:creationId xmlns:a16="http://schemas.microsoft.com/office/drawing/2014/main" id="{A81821B9-ACF0-65DC-E955-CEB03C764DB0}"/>
              </a:ext>
            </a:extLst>
          </p:cNvPr>
          <p:cNvSpPr/>
          <p:nvPr/>
        </p:nvSpPr>
        <p:spPr>
          <a:xfrm>
            <a:off x="1939400" y="4158212"/>
            <a:ext cx="97277" cy="544749"/>
          </a:xfrm>
          <a:prstGeom prst="downArrow">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1211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F2FF9-8A09-FA8D-FA42-F4308656A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D7392-C0A3-C383-61C9-1309FB80FD02}"/>
              </a:ext>
            </a:extLst>
          </p:cNvPr>
          <p:cNvSpPr>
            <a:spLocks noGrp="1"/>
          </p:cNvSpPr>
          <p:nvPr>
            <p:ph type="title"/>
          </p:nvPr>
        </p:nvSpPr>
        <p:spPr/>
        <p:txBody>
          <a:bodyPr/>
          <a:lstStyle/>
          <a:p>
            <a:r>
              <a:rPr lang="en-GB"/>
              <a:t>Tritium retention predictions</a:t>
            </a:r>
          </a:p>
        </p:txBody>
      </p:sp>
      <p:sp>
        <p:nvSpPr>
          <p:cNvPr id="4" name="Footer Placeholder 3">
            <a:extLst>
              <a:ext uri="{FF2B5EF4-FFF2-40B4-BE49-F238E27FC236}">
                <a16:creationId xmlns:a16="http://schemas.microsoft.com/office/drawing/2014/main" id="{DC1E0564-EB95-CAA5-0D75-41C062EF1943}"/>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40AA87B2-41D7-1D91-D61E-AE557A9B88E1}"/>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a:solidFill>
                <a:prstClr val="white"/>
              </a:solidFill>
            </a:endParaRPr>
          </a:p>
        </p:txBody>
      </p:sp>
      <p:sp>
        <p:nvSpPr>
          <p:cNvPr id="8" name="Content Placeholder 2">
            <a:extLst>
              <a:ext uri="{FF2B5EF4-FFF2-40B4-BE49-F238E27FC236}">
                <a16:creationId xmlns:a16="http://schemas.microsoft.com/office/drawing/2014/main" id="{08813A74-0EC1-4E95-3B7E-DE85D4B6C8D3}"/>
              </a:ext>
            </a:extLst>
          </p:cNvPr>
          <p:cNvSpPr txBox="1">
            <a:spLocks/>
          </p:cNvSpPr>
          <p:nvPr/>
        </p:nvSpPr>
        <p:spPr>
          <a:xfrm>
            <a:off x="609600" y="4273420"/>
            <a:ext cx="11103024" cy="2185253"/>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800" dirty="0"/>
              <a:t>Clean-up </a:t>
            </a:r>
            <a:r>
              <a:rPr lang="en-GB" sz="1800" dirty="0">
                <a:sym typeface="Wingdings" panose="05000000000000000000" pitchFamily="2" charset="2"/>
              </a:rPr>
              <a:t> decrease of tritium signal </a:t>
            </a:r>
            <a:r>
              <a:rPr lang="en-GB" sz="1800" b="1" dirty="0">
                <a:sym typeface="Wingdings" panose="05000000000000000000" pitchFamily="2" charset="2"/>
              </a:rPr>
              <a:t>BUT</a:t>
            </a:r>
            <a:r>
              <a:rPr lang="en-GB" sz="1800" dirty="0">
                <a:sym typeface="Wingdings" panose="05000000000000000000" pitchFamily="2" charset="2"/>
              </a:rPr>
              <a:t> p</a:t>
            </a:r>
            <a:r>
              <a:rPr lang="en-GB" sz="1800" dirty="0"/>
              <a:t>otential discrepancy between the tritium reduction rates established by LID-QMS and neutron measurements.</a:t>
            </a:r>
          </a:p>
          <a:p>
            <a:r>
              <a:rPr lang="en-GB" sz="1800" dirty="0"/>
              <a:t>LID-QMS ~factor 5 to 1 order of magnitude; neutron measurements ~2 orders of magnitude.</a:t>
            </a:r>
          </a:p>
          <a:p>
            <a:r>
              <a:rPr lang="en-GB" sz="1800" dirty="0"/>
              <a:t>Possibly due to the difference in the location of measurement: LID-QMS – directly at the wall, neutrons – in the core plasma.</a:t>
            </a:r>
          </a:p>
          <a:p>
            <a:r>
              <a:rPr lang="en-GB" sz="1800" b="1" dirty="0"/>
              <a:t>Regardless</a:t>
            </a:r>
            <a:r>
              <a:rPr lang="en-GB" sz="1800" dirty="0"/>
              <a:t> </a:t>
            </a:r>
            <a:r>
              <a:rPr lang="en-GB" sz="1800" dirty="0">
                <a:sym typeface="Wingdings" panose="05000000000000000000" pitchFamily="2" charset="2"/>
              </a:rPr>
              <a:t> tritium content at the end of ops lower by at least factor of ~5 then what accounting for only injected tritium would predict.</a:t>
            </a:r>
            <a:endParaRPr lang="en-GB" sz="1800" dirty="0"/>
          </a:p>
        </p:txBody>
      </p:sp>
      <p:pic>
        <p:nvPicPr>
          <p:cNvPr id="10" name="Picture 9">
            <a:extLst>
              <a:ext uri="{FF2B5EF4-FFF2-40B4-BE49-F238E27FC236}">
                <a16:creationId xmlns:a16="http://schemas.microsoft.com/office/drawing/2014/main" id="{225D90D8-3A9F-8271-23C0-8BADDD1EA758}"/>
              </a:ext>
            </a:extLst>
          </p:cNvPr>
          <p:cNvPicPr>
            <a:picLocks noChangeAspect="1"/>
          </p:cNvPicPr>
          <p:nvPr/>
        </p:nvPicPr>
        <p:blipFill>
          <a:blip r:embed="rId2"/>
          <a:stretch>
            <a:fillRect/>
          </a:stretch>
        </p:blipFill>
        <p:spPr>
          <a:xfrm>
            <a:off x="6881455" y="856163"/>
            <a:ext cx="5081081" cy="3306206"/>
          </a:xfrm>
          <a:prstGeom prst="rect">
            <a:avLst/>
          </a:prstGeom>
          <a:ln>
            <a:solidFill>
              <a:srgbClr val="002060"/>
            </a:solidFill>
          </a:ln>
        </p:spPr>
      </p:pic>
      <p:pic>
        <p:nvPicPr>
          <p:cNvPr id="11" name="Picture 10">
            <a:extLst>
              <a:ext uri="{FF2B5EF4-FFF2-40B4-BE49-F238E27FC236}">
                <a16:creationId xmlns:a16="http://schemas.microsoft.com/office/drawing/2014/main" id="{921A994C-6C85-20D4-2F37-672C7AD5AC15}"/>
              </a:ext>
            </a:extLst>
          </p:cNvPr>
          <p:cNvPicPr>
            <a:picLocks noChangeAspect="1"/>
          </p:cNvPicPr>
          <p:nvPr/>
        </p:nvPicPr>
        <p:blipFill>
          <a:blip r:embed="rId3"/>
          <a:stretch>
            <a:fillRect/>
          </a:stretch>
        </p:blipFill>
        <p:spPr>
          <a:xfrm>
            <a:off x="156288" y="856163"/>
            <a:ext cx="6597715" cy="3306205"/>
          </a:xfrm>
          <a:prstGeom prst="rect">
            <a:avLst/>
          </a:prstGeom>
          <a:solidFill>
            <a:schemeClr val="bg1"/>
          </a:solidFill>
          <a:ln>
            <a:solidFill>
              <a:srgbClr val="002060"/>
            </a:solidFill>
          </a:ln>
        </p:spPr>
      </p:pic>
      <p:sp>
        <p:nvSpPr>
          <p:cNvPr id="3" name="TextBox 2">
            <a:extLst>
              <a:ext uri="{FF2B5EF4-FFF2-40B4-BE49-F238E27FC236}">
                <a16:creationId xmlns:a16="http://schemas.microsoft.com/office/drawing/2014/main" id="{5488F7C6-7DEA-A6BE-AFA4-B46A17211070}"/>
              </a:ext>
            </a:extLst>
          </p:cNvPr>
          <p:cNvSpPr txBox="1"/>
          <p:nvPr/>
        </p:nvSpPr>
        <p:spPr>
          <a:xfrm>
            <a:off x="3260300" y="1659730"/>
            <a:ext cx="3493703"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a:t>LID-QMS shows reduction in tritium retention ~ factor 5</a:t>
            </a:r>
          </a:p>
        </p:txBody>
      </p:sp>
      <p:sp>
        <p:nvSpPr>
          <p:cNvPr id="6" name="TextBox 5">
            <a:extLst>
              <a:ext uri="{FF2B5EF4-FFF2-40B4-BE49-F238E27FC236}">
                <a16:creationId xmlns:a16="http://schemas.microsoft.com/office/drawing/2014/main" id="{9F1C82AA-1516-84AD-D149-DA73A1D09CE3}"/>
              </a:ext>
            </a:extLst>
          </p:cNvPr>
          <p:cNvSpPr txBox="1"/>
          <p:nvPr/>
        </p:nvSpPr>
        <p:spPr>
          <a:xfrm>
            <a:off x="7584102" y="2966575"/>
            <a:ext cx="3675786"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a:t>14 MeV neutrons in plasma reduced by 2 orders of magnitude</a:t>
            </a:r>
          </a:p>
        </p:txBody>
      </p:sp>
    </p:spTree>
    <p:extLst>
      <p:ext uri="{BB962C8B-B14F-4D97-AF65-F5344CB8AC3E}">
        <p14:creationId xmlns:p14="http://schemas.microsoft.com/office/powerpoint/2010/main" val="1912390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FFDF-8FFC-167F-79ED-982159A40EC8}"/>
              </a:ext>
            </a:extLst>
          </p:cNvPr>
          <p:cNvSpPr>
            <a:spLocks noGrp="1"/>
          </p:cNvSpPr>
          <p:nvPr>
            <p:ph type="title"/>
          </p:nvPr>
        </p:nvSpPr>
        <p:spPr/>
        <p:txBody>
          <a:bodyPr/>
          <a:lstStyle/>
          <a:p>
            <a:r>
              <a:rPr lang="en-GB" dirty="0"/>
              <a:t>Tritium retention predictions</a:t>
            </a:r>
          </a:p>
        </p:txBody>
      </p:sp>
      <p:sp>
        <p:nvSpPr>
          <p:cNvPr id="3" name="Content Placeholder 2">
            <a:extLst>
              <a:ext uri="{FF2B5EF4-FFF2-40B4-BE49-F238E27FC236}">
                <a16:creationId xmlns:a16="http://schemas.microsoft.com/office/drawing/2014/main" id="{BAA15597-AEC6-1BA6-1AC8-B9021C4B882A}"/>
              </a:ext>
            </a:extLst>
          </p:cNvPr>
          <p:cNvSpPr>
            <a:spLocks noGrp="1"/>
          </p:cNvSpPr>
          <p:nvPr>
            <p:ph idx="1"/>
          </p:nvPr>
        </p:nvSpPr>
        <p:spPr>
          <a:xfrm>
            <a:off x="609600" y="776461"/>
            <a:ext cx="11103024" cy="3916727"/>
          </a:xfrm>
        </p:spPr>
        <p:txBody>
          <a:bodyPr>
            <a:normAutofit/>
          </a:bodyPr>
          <a:lstStyle/>
          <a:p>
            <a:r>
              <a:rPr lang="en-GB" sz="1800" dirty="0"/>
              <a:t>Preliminary summary:</a:t>
            </a:r>
          </a:p>
          <a:p>
            <a:pPr>
              <a:buFont typeface="Wingdings" panose="05000000000000000000" pitchFamily="2" charset="2"/>
              <a:buChar char="Ø"/>
            </a:pPr>
            <a:r>
              <a:rPr lang="en-GB" sz="1800" dirty="0"/>
              <a:t>At end of DTE3: 2% - 4% retention (of injected T) = </a:t>
            </a:r>
            <a:r>
              <a:rPr lang="en-GB" sz="1800" b="1" dirty="0"/>
              <a:t>7.3 - 14.5 g T </a:t>
            </a:r>
            <a:r>
              <a:rPr lang="en-GB" sz="1800" i="1" dirty="0">
                <a:sym typeface="Wingdings" panose="05000000000000000000" pitchFamily="2" charset="2"/>
              </a:rPr>
              <a:t>[</a:t>
            </a:r>
            <a:r>
              <a:rPr lang="en-GB" sz="1800" i="1" dirty="0"/>
              <a:t>Post mortem prediction without cleaning]</a:t>
            </a:r>
          </a:p>
          <a:p>
            <a:pPr>
              <a:buFont typeface="Wingdings" panose="05000000000000000000" pitchFamily="2" charset="2"/>
              <a:buChar char="Ø"/>
            </a:pPr>
            <a:endParaRPr lang="en-GB" sz="1800" i="1" dirty="0"/>
          </a:p>
          <a:p>
            <a:pPr>
              <a:buFont typeface="Wingdings" panose="05000000000000000000" pitchFamily="2" charset="2"/>
              <a:buChar char="Ø"/>
            </a:pPr>
            <a:r>
              <a:rPr lang="en-GB" sz="1800" dirty="0"/>
              <a:t>At end of T clean-up: 0.4% – 0.8% retention (of injected T) = </a:t>
            </a:r>
            <a:r>
              <a:rPr lang="en-GB" sz="1800" b="1" dirty="0"/>
              <a:t>1.45 – 2.9 g T </a:t>
            </a:r>
            <a:r>
              <a:rPr lang="en-GB" sz="1800" dirty="0"/>
              <a:t>[</a:t>
            </a:r>
            <a:r>
              <a:rPr lang="en-GB" sz="1800" i="1" dirty="0"/>
              <a:t>factor 5 reduction in surface retention from LID-QMS]</a:t>
            </a:r>
          </a:p>
          <a:p>
            <a:pPr>
              <a:buFont typeface="Wingdings" panose="05000000000000000000" pitchFamily="2" charset="2"/>
              <a:buChar char="Ø"/>
            </a:pPr>
            <a:endParaRPr lang="en-GB" sz="1800" i="1" dirty="0"/>
          </a:p>
          <a:p>
            <a:pPr>
              <a:buFont typeface="Wingdings" panose="05000000000000000000" pitchFamily="2" charset="2"/>
              <a:buChar char="Ø"/>
            </a:pPr>
            <a:r>
              <a:rPr lang="en-GB" sz="1800" dirty="0"/>
              <a:t>Release on venting:</a:t>
            </a:r>
          </a:p>
          <a:p>
            <a:pPr>
              <a:buFont typeface="Wingdings" panose="05000000000000000000" pitchFamily="2" charset="2"/>
              <a:buChar char="Ø"/>
            </a:pPr>
            <a:r>
              <a:rPr lang="en-GB" sz="1800" b="1" dirty="0"/>
              <a:t>DTE1</a:t>
            </a:r>
            <a:r>
              <a:rPr lang="en-GB" sz="1800" dirty="0"/>
              <a:t>: ~33% of remaining fuel (6 g) released on venting </a:t>
            </a:r>
            <a:r>
              <a:rPr lang="en-GB" sz="1800" dirty="0">
                <a:sym typeface="Wingdings" panose="05000000000000000000" pitchFamily="2" charset="2"/>
              </a:rPr>
              <a:t> </a:t>
            </a:r>
            <a:r>
              <a:rPr lang="en-GB" sz="1800" dirty="0"/>
              <a:t>2 g released on venting.</a:t>
            </a:r>
          </a:p>
          <a:p>
            <a:pPr>
              <a:buFont typeface="Wingdings" panose="05000000000000000000" pitchFamily="2" charset="2"/>
              <a:buChar char="Ø"/>
            </a:pPr>
            <a:r>
              <a:rPr lang="en-GB" sz="1800" dirty="0">
                <a:sym typeface="Symbol" panose="05050102010706020507" pitchFamily="18" charset="2"/>
              </a:rPr>
              <a:t>In </a:t>
            </a:r>
            <a:r>
              <a:rPr lang="en-GB" sz="1800" b="1" dirty="0">
                <a:sym typeface="Symbol" panose="05050102010706020507" pitchFamily="18" charset="2"/>
              </a:rPr>
              <a:t>DTE3 </a:t>
            </a:r>
            <a:r>
              <a:rPr lang="en-GB" sz="1800" dirty="0">
                <a:sym typeface="Symbol" panose="05050102010706020507" pitchFamily="18" charset="2"/>
              </a:rPr>
              <a:t>this corresponds to </a:t>
            </a:r>
            <a:r>
              <a:rPr lang="en-GB" sz="1800" b="1" dirty="0">
                <a:sym typeface="Symbol" panose="05050102010706020507" pitchFamily="18" charset="2"/>
              </a:rPr>
              <a:t>0.48 – 0.96 g T </a:t>
            </a:r>
            <a:r>
              <a:rPr lang="en-GB" sz="1800" dirty="0">
                <a:sym typeface="Symbol" panose="05050102010706020507" pitchFamily="18" charset="2"/>
              </a:rPr>
              <a:t>released on venting.</a:t>
            </a:r>
          </a:p>
          <a:p>
            <a:pPr>
              <a:buFont typeface="Wingdings" panose="05000000000000000000" pitchFamily="2" charset="2"/>
              <a:buChar char="Ø"/>
            </a:pPr>
            <a:r>
              <a:rPr lang="en-GB" sz="1800" i="1" dirty="0">
                <a:sym typeface="Symbol" panose="05050102010706020507" pitchFamily="18" charset="2"/>
              </a:rPr>
              <a:t>Preliminary data of release on venting ~ 0.4 g T </a:t>
            </a:r>
            <a:r>
              <a:rPr lang="en-GB" sz="1800" i="1" dirty="0">
                <a:sym typeface="Wingdings" panose="05000000000000000000" pitchFamily="2" charset="2"/>
              </a:rPr>
              <a:t></a:t>
            </a:r>
            <a:r>
              <a:rPr lang="en-GB" sz="1800" i="1" dirty="0">
                <a:sym typeface="Symbol" panose="05050102010706020507" pitchFamily="18" charset="2"/>
              </a:rPr>
              <a:t> roughly consistent.</a:t>
            </a:r>
            <a:endParaRPr lang="en-GB" sz="1800" dirty="0">
              <a:sym typeface="Symbol" panose="05050102010706020507" pitchFamily="18" charset="2"/>
            </a:endParaRPr>
          </a:p>
          <a:p>
            <a:pPr>
              <a:buFont typeface="Wingdings" panose="05000000000000000000" pitchFamily="2" charset="2"/>
              <a:buChar char="Ø"/>
            </a:pPr>
            <a:r>
              <a:rPr lang="en-GB" sz="1800" dirty="0">
                <a:sym typeface="Symbol" panose="05050102010706020507" pitchFamily="18" charset="2"/>
              </a:rPr>
              <a:t>Remaining T amount ~ </a:t>
            </a:r>
            <a:r>
              <a:rPr lang="en-GB" sz="1800" b="1" dirty="0">
                <a:sym typeface="Symbol" panose="05050102010706020507" pitchFamily="18" charset="2"/>
              </a:rPr>
              <a:t>0.98 – 1.96 g T </a:t>
            </a:r>
            <a:r>
              <a:rPr lang="en-GB" sz="1800" dirty="0">
                <a:sym typeface="Symbol" panose="05050102010706020507" pitchFamily="18" charset="2"/>
              </a:rPr>
              <a:t>remaining </a:t>
            </a:r>
            <a:r>
              <a:rPr lang="en-GB" sz="1800" dirty="0">
                <a:sym typeface="Wingdings" panose="05000000000000000000" pitchFamily="2" charset="2"/>
              </a:rPr>
              <a:t> </a:t>
            </a:r>
            <a:r>
              <a:rPr lang="en-GB" sz="1800" b="1" dirty="0">
                <a:sym typeface="Symbol" panose="05050102010706020507" pitchFamily="18" charset="2"/>
              </a:rPr>
              <a:t>retention 0.27% - 0.54% of injected fuel</a:t>
            </a:r>
          </a:p>
        </p:txBody>
      </p:sp>
      <p:sp>
        <p:nvSpPr>
          <p:cNvPr id="4" name="Footer Placeholder 3">
            <a:extLst>
              <a:ext uri="{FF2B5EF4-FFF2-40B4-BE49-F238E27FC236}">
                <a16:creationId xmlns:a16="http://schemas.microsoft.com/office/drawing/2014/main" id="{1622B772-7D61-DDC2-46CB-1A881B7AF43B}"/>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01B08D59-1810-530C-1A36-194680610C22}"/>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a:solidFill>
                <a:prstClr val="white"/>
              </a:solidFill>
            </a:endParaRPr>
          </a:p>
        </p:txBody>
      </p:sp>
      <p:sp>
        <p:nvSpPr>
          <p:cNvPr id="7" name="TextBox 6">
            <a:extLst>
              <a:ext uri="{FF2B5EF4-FFF2-40B4-BE49-F238E27FC236}">
                <a16:creationId xmlns:a16="http://schemas.microsoft.com/office/drawing/2014/main" id="{BBB2DDB2-B758-9B33-6D87-CE6C8DAC6F46}"/>
              </a:ext>
            </a:extLst>
          </p:cNvPr>
          <p:cNvSpPr txBox="1"/>
          <p:nvPr/>
        </p:nvSpPr>
        <p:spPr>
          <a:xfrm>
            <a:off x="10168328" y="4948778"/>
            <a:ext cx="1896448" cy="830997"/>
          </a:xfrm>
          <a:prstGeom prst="rect">
            <a:avLst/>
          </a:prstGeom>
          <a:solidFill>
            <a:srgbClr val="FFFF00"/>
          </a:solidFill>
          <a:ln w="25400">
            <a:solidFill>
              <a:srgbClr val="FF0000"/>
            </a:solidFill>
          </a:ln>
        </p:spPr>
        <p:txBody>
          <a:bodyPr wrap="square" rtlCol="0">
            <a:spAutoFit/>
          </a:bodyPr>
          <a:lstStyle/>
          <a:p>
            <a:pPr algn="ctr"/>
            <a:r>
              <a:rPr lang="en-GB" sz="2400" b="1" dirty="0">
                <a:solidFill>
                  <a:srgbClr val="FF0000"/>
                </a:solidFill>
              </a:rPr>
              <a:t>Analysis ongoing</a:t>
            </a:r>
          </a:p>
        </p:txBody>
      </p:sp>
      <p:graphicFrame>
        <p:nvGraphicFramePr>
          <p:cNvPr id="6" name="Table 5">
            <a:extLst>
              <a:ext uri="{FF2B5EF4-FFF2-40B4-BE49-F238E27FC236}">
                <a16:creationId xmlns:a16="http://schemas.microsoft.com/office/drawing/2014/main" id="{DC53C9B2-5FAF-8121-5ACA-298B3104B663}"/>
              </a:ext>
            </a:extLst>
          </p:cNvPr>
          <p:cNvGraphicFramePr>
            <a:graphicFrameLocks noGrp="1"/>
          </p:cNvGraphicFramePr>
          <p:nvPr>
            <p:extLst>
              <p:ext uri="{D42A27DB-BD31-4B8C-83A1-F6EECF244321}">
                <p14:modId xmlns:p14="http://schemas.microsoft.com/office/powerpoint/2010/main" val="1193909580"/>
              </p:ext>
            </p:extLst>
          </p:nvPr>
        </p:nvGraphicFramePr>
        <p:xfrm>
          <a:off x="219503" y="4448340"/>
          <a:ext cx="9763629" cy="1831875"/>
        </p:xfrm>
        <a:graphic>
          <a:graphicData uri="http://schemas.openxmlformats.org/drawingml/2006/table">
            <a:tbl>
              <a:tblPr/>
              <a:tblGrid>
                <a:gridCol w="2928812">
                  <a:extLst>
                    <a:ext uri="{9D8B030D-6E8A-4147-A177-3AD203B41FA5}">
                      <a16:colId xmlns:a16="http://schemas.microsoft.com/office/drawing/2014/main" val="2869178634"/>
                    </a:ext>
                  </a:extLst>
                </a:gridCol>
                <a:gridCol w="2673752">
                  <a:extLst>
                    <a:ext uri="{9D8B030D-6E8A-4147-A177-3AD203B41FA5}">
                      <a16:colId xmlns:a16="http://schemas.microsoft.com/office/drawing/2014/main" val="4238416966"/>
                    </a:ext>
                  </a:extLst>
                </a:gridCol>
                <a:gridCol w="1666754">
                  <a:extLst>
                    <a:ext uri="{9D8B030D-6E8A-4147-A177-3AD203B41FA5}">
                      <a16:colId xmlns:a16="http://schemas.microsoft.com/office/drawing/2014/main" val="3196214263"/>
                    </a:ext>
                  </a:extLst>
                </a:gridCol>
                <a:gridCol w="2494311">
                  <a:extLst>
                    <a:ext uri="{9D8B030D-6E8A-4147-A177-3AD203B41FA5}">
                      <a16:colId xmlns:a16="http://schemas.microsoft.com/office/drawing/2014/main" val="4289753718"/>
                    </a:ext>
                  </a:extLst>
                </a:gridCol>
              </a:tblGrid>
              <a:tr h="778784">
                <a:tc>
                  <a:txBody>
                    <a:bodyPr/>
                    <a:lstStyle/>
                    <a:p>
                      <a:pPr algn="ctr" fontAlgn="b">
                        <a:buNone/>
                      </a:pPr>
                      <a:r>
                        <a:rPr lang="en-GB" sz="1800" b="0" i="0" u="none" strike="noStrike" dirty="0">
                          <a:solidFill>
                            <a:srgbClr val="000000"/>
                          </a:solidFill>
                          <a:effectLst/>
                          <a:latin typeface="Calibri" panose="020F0502020204030204" pitchFamily="34" charset="0"/>
                        </a:rPr>
                        <a:t>Individual tiles by type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dirty="0">
                          <a:solidFill>
                            <a:srgbClr val="000000"/>
                          </a:solidFill>
                          <a:effectLst/>
                          <a:latin typeface="Calibri" panose="020F0502020204030204" pitchFamily="34" charset="0"/>
                        </a:rPr>
                        <a:t>Bq/cm2</a:t>
                      </a:r>
                    </a:p>
                    <a:p>
                      <a:pPr algn="ctr" fontAlgn="b">
                        <a:buNone/>
                      </a:pPr>
                      <a:r>
                        <a:rPr lang="en-GB" sz="1800" b="0" i="0" u="none" strike="noStrike" dirty="0">
                          <a:solidFill>
                            <a:srgbClr val="000000"/>
                          </a:solidFill>
                          <a:effectLst/>
                          <a:latin typeface="Calibri" panose="020F0502020204030204" pitchFamily="34" charset="0"/>
                        </a:rPr>
                        <a:t>(0.27%  - 0.54% </a:t>
                      </a:r>
                    </a:p>
                    <a:p>
                      <a:pPr algn="ctr" fontAlgn="b">
                        <a:buNone/>
                      </a:pPr>
                      <a:r>
                        <a:rPr lang="en-GB" sz="1800" b="0" i="0" u="none" strike="noStrike" dirty="0">
                          <a:solidFill>
                            <a:srgbClr val="000000"/>
                          </a:solidFill>
                          <a:effectLst/>
                          <a:latin typeface="Calibri" panose="020F0502020204030204" pitchFamily="34" charset="0"/>
                        </a:rPr>
                        <a:t>retention on removal)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Bq/cm2</a:t>
                      </a:r>
                    </a:p>
                    <a:p>
                      <a:pPr algn="ctr" fontAlgn="b">
                        <a:buNone/>
                      </a:pPr>
                      <a:r>
                        <a:rPr lang="en-GB" sz="1800" b="0" i="0" u="none" strike="noStrike" dirty="0">
                          <a:solidFill>
                            <a:srgbClr val="000000"/>
                          </a:solidFill>
                          <a:effectLst/>
                          <a:latin typeface="Calibri" panose="020F0502020204030204" pitchFamily="34" charset="0"/>
                        </a:rPr>
                        <a:t>(pyrolysis)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Ratio</a:t>
                      </a:r>
                    </a:p>
                    <a:p>
                      <a:pPr algn="ctr" fontAlgn="b">
                        <a:buNone/>
                      </a:pPr>
                      <a:r>
                        <a:rPr lang="en-GB" sz="1800" b="0" i="0" u="none" strike="noStrike" dirty="0">
                          <a:solidFill>
                            <a:srgbClr val="000000"/>
                          </a:solidFill>
                          <a:effectLst/>
                          <a:latin typeface="Calibri" panose="020F0502020204030204" pitchFamily="34" charset="0"/>
                        </a:rPr>
                        <a:t>Prediction/pyrolysis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922573290"/>
                  </a:ext>
                </a:extLst>
              </a:tr>
              <a:tr h="333765">
                <a:tc>
                  <a:txBody>
                    <a:bodyPr/>
                    <a:lstStyle/>
                    <a:p>
                      <a:pPr algn="ctr" fontAlgn="b">
                        <a:buNone/>
                      </a:pPr>
                      <a:r>
                        <a:rPr lang="en-GB" sz="1800" b="0" i="0" u="none" strike="noStrike">
                          <a:solidFill>
                            <a:srgbClr val="000000"/>
                          </a:solidFill>
                          <a:effectLst/>
                          <a:latin typeface="Calibri" panose="020F0502020204030204" pitchFamily="34" charset="0"/>
                        </a:rPr>
                        <a:t>Tile 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3.82 - 7.64 E+08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a:solidFill>
                            <a:srgbClr val="000000"/>
                          </a:solidFill>
                          <a:effectLst/>
                          <a:latin typeface="Calibri" panose="020F0502020204030204" pitchFamily="34" charset="0"/>
                        </a:rPr>
                        <a:t>5.80E+07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6.5-13.0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12172603"/>
                  </a:ext>
                </a:extLst>
              </a:tr>
              <a:tr h="333765">
                <a:tc>
                  <a:txBody>
                    <a:bodyPr/>
                    <a:lstStyle/>
                    <a:p>
                      <a:pPr algn="ctr" fontAlgn="b">
                        <a:buNone/>
                      </a:pPr>
                      <a:r>
                        <a:rPr lang="en-GB" sz="1800" b="0" i="0" u="none" strike="noStrike">
                          <a:solidFill>
                            <a:srgbClr val="000000"/>
                          </a:solidFill>
                          <a:effectLst/>
                          <a:latin typeface="Calibri" panose="020F0502020204030204" pitchFamily="34" charset="0"/>
                        </a:rPr>
                        <a:t>Tile 5 Tungsten lamella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6.30 - 12.6E+07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a:solidFill>
                            <a:srgbClr val="000000"/>
                          </a:solidFill>
                          <a:effectLst/>
                          <a:latin typeface="Calibri" panose="020F0502020204030204" pitchFamily="34" charset="0"/>
                        </a:rPr>
                        <a:t>6.39E+07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0.99-1.98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953284607"/>
                  </a:ext>
                </a:extLst>
              </a:tr>
              <a:tr h="333765">
                <a:tc>
                  <a:txBody>
                    <a:bodyPr/>
                    <a:lstStyle/>
                    <a:p>
                      <a:pPr algn="ctr" fontAlgn="b">
                        <a:buNone/>
                      </a:pPr>
                      <a:r>
                        <a:rPr lang="en-GB" sz="1800" b="0" i="0" u="none" strike="noStrike">
                          <a:solidFill>
                            <a:srgbClr val="000000"/>
                          </a:solidFill>
                          <a:effectLst/>
                          <a:latin typeface="Calibri" panose="020F0502020204030204" pitchFamily="34" charset="0"/>
                        </a:rPr>
                        <a:t>OPL (7 tile pieces)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3.07 - 6.14E+08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6.08E+07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buNone/>
                      </a:pPr>
                      <a:r>
                        <a:rPr lang="en-GB" sz="1800" b="0" i="0" u="none" strike="noStrike" dirty="0">
                          <a:solidFill>
                            <a:srgbClr val="000000"/>
                          </a:solidFill>
                          <a:effectLst/>
                          <a:latin typeface="Calibri" panose="020F0502020204030204" pitchFamily="34" charset="0"/>
                        </a:rPr>
                        <a:t>5.0-10.1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977299734"/>
                  </a:ext>
                </a:extLst>
              </a:tr>
            </a:tbl>
          </a:graphicData>
        </a:graphic>
      </p:graphicFrame>
    </p:spTree>
    <p:extLst>
      <p:ext uri="{BB962C8B-B14F-4D97-AF65-F5344CB8AC3E}">
        <p14:creationId xmlns:p14="http://schemas.microsoft.com/office/powerpoint/2010/main" val="2429747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D48AA-4BDB-BE6B-7810-364CA5A4805E}"/>
              </a:ext>
            </a:extLst>
          </p:cNvPr>
          <p:cNvSpPr>
            <a:spLocks noGrp="1"/>
          </p:cNvSpPr>
          <p:nvPr>
            <p:ph type="title"/>
          </p:nvPr>
        </p:nvSpPr>
        <p:spPr/>
        <p:txBody>
          <a:bodyPr/>
          <a:lstStyle/>
          <a:p>
            <a:r>
              <a:rPr lang="en-GB"/>
              <a:t>JET ILW</a:t>
            </a:r>
          </a:p>
        </p:txBody>
      </p:sp>
      <p:sp>
        <p:nvSpPr>
          <p:cNvPr id="4" name="Footer Placeholder 3">
            <a:extLst>
              <a:ext uri="{FF2B5EF4-FFF2-40B4-BE49-F238E27FC236}">
                <a16:creationId xmlns:a16="http://schemas.microsoft.com/office/drawing/2014/main" id="{3579B177-0D0B-A729-1286-C544FD52B98B}"/>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9B8050D0-CB3F-80DB-7630-BB8FBA0DCE65}"/>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a:solidFill>
                <a:prstClr val="white"/>
              </a:solidFill>
            </a:endParaRPr>
          </a:p>
        </p:txBody>
      </p:sp>
      <p:sp>
        <p:nvSpPr>
          <p:cNvPr id="6" name="Footer Placeholder 3">
            <a:extLst>
              <a:ext uri="{FF2B5EF4-FFF2-40B4-BE49-F238E27FC236}">
                <a16:creationId xmlns:a16="http://schemas.microsoft.com/office/drawing/2014/main" id="{C593D782-33E8-7AA8-1F7D-91CC0C2F5E71}"/>
              </a:ext>
            </a:extLst>
          </p:cNvPr>
          <p:cNvSpPr txBox="1">
            <a:spLocks/>
          </p:cNvSpPr>
          <p:nvPr/>
        </p:nvSpPr>
        <p:spPr>
          <a:xfrm>
            <a:off x="467544" y="4908928"/>
            <a:ext cx="8240228" cy="20110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Y. Zayachuk | HWS-17 | Chamonix | 20.05.2024 | Page </a:t>
            </a:r>
            <a:fld id="{6A6D9FA1-99C7-4910-8E32-B85D378B0060}" type="slidenum">
              <a:rPr lang="en-GB" smtClean="0"/>
              <a:pPr algn="r"/>
              <a:t>2</a:t>
            </a:fld>
            <a:endParaRPr lang="en-GB"/>
          </a:p>
        </p:txBody>
      </p:sp>
      <p:sp>
        <p:nvSpPr>
          <p:cNvPr id="7" name="TextBox 12">
            <a:extLst>
              <a:ext uri="{FF2B5EF4-FFF2-40B4-BE49-F238E27FC236}">
                <a16:creationId xmlns:a16="http://schemas.microsoft.com/office/drawing/2014/main" id="{5F80419B-5D7A-0FEF-E4B4-177D2E826ABB}"/>
              </a:ext>
            </a:extLst>
          </p:cNvPr>
          <p:cNvSpPr txBox="1">
            <a:spLocks noChangeArrowheads="1"/>
          </p:cNvSpPr>
          <p:nvPr/>
        </p:nvSpPr>
        <p:spPr bwMode="auto">
          <a:xfrm>
            <a:off x="9344554" y="970095"/>
            <a:ext cx="2279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ED8000"/>
              </a:buClr>
              <a:buChar char="•"/>
              <a:defRPr sz="2800">
                <a:solidFill>
                  <a:schemeClr val="tx1"/>
                </a:solidFill>
                <a:latin typeface="Arial" panose="020B0604020202020204" pitchFamily="34" charset="0"/>
              </a:defRPr>
            </a:lvl1pPr>
            <a:lvl2pPr marL="742950" indent="-285750">
              <a:spcBef>
                <a:spcPct val="20000"/>
              </a:spcBef>
              <a:buClr>
                <a:srgbClr val="ED8000"/>
              </a:buClr>
              <a:buChar char="–"/>
              <a:defRPr sz="2400">
                <a:solidFill>
                  <a:schemeClr val="tx1"/>
                </a:solidFill>
                <a:latin typeface="Arial" panose="020B0604020202020204" pitchFamily="34" charset="0"/>
              </a:defRPr>
            </a:lvl2pPr>
            <a:lvl3pPr marL="1143000" indent="-228600">
              <a:spcBef>
                <a:spcPct val="20000"/>
              </a:spcBef>
              <a:buClr>
                <a:srgbClr val="ED8000"/>
              </a:buClr>
              <a:buChar char="•"/>
              <a:defRPr sz="2400">
                <a:solidFill>
                  <a:schemeClr val="tx1"/>
                </a:solidFill>
                <a:latin typeface="Arial" panose="020B0604020202020204" pitchFamily="34" charset="0"/>
              </a:defRPr>
            </a:lvl3pPr>
            <a:lvl4pPr marL="1600200" indent="-228600">
              <a:spcBef>
                <a:spcPct val="20000"/>
              </a:spcBef>
              <a:buClr>
                <a:srgbClr val="ED8000"/>
              </a:buClr>
              <a:buChar char="–"/>
              <a:defRPr sz="2000">
                <a:solidFill>
                  <a:schemeClr val="tx1"/>
                </a:solidFill>
                <a:latin typeface="Arial" panose="020B0604020202020204" pitchFamily="34" charset="0"/>
              </a:defRPr>
            </a:lvl4pPr>
            <a:lvl5pPr marL="2057400" indent="-228600">
              <a:spcBef>
                <a:spcPct val="20000"/>
              </a:spcBef>
              <a:buClr>
                <a:srgbClr val="ED8000"/>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9pPr>
          </a:lstStyle>
          <a:p>
            <a:pPr algn="ctr">
              <a:spcBef>
                <a:spcPct val="0"/>
              </a:spcBef>
              <a:buClrTx/>
              <a:buFontTx/>
              <a:buNone/>
            </a:pPr>
            <a:r>
              <a:rPr lang="en-GB" altLang="en-US" sz="1800" b="0">
                <a:latin typeface="Tahoma" panose="020B0604030504040204" pitchFamily="34" charset="0"/>
              </a:rPr>
              <a:t>Bulk beryllium (Be)</a:t>
            </a:r>
          </a:p>
          <a:p>
            <a:pPr algn="ctr">
              <a:spcBef>
                <a:spcPct val="0"/>
              </a:spcBef>
              <a:buClrTx/>
              <a:buFontTx/>
              <a:buNone/>
            </a:pPr>
            <a:r>
              <a:rPr lang="en-GB" altLang="en-US" sz="1800" b="0">
                <a:latin typeface="Tahoma" panose="020B0604030504040204" pitchFamily="34" charset="0"/>
              </a:rPr>
              <a:t>Castellated structure</a:t>
            </a:r>
          </a:p>
        </p:txBody>
      </p:sp>
      <p:sp>
        <p:nvSpPr>
          <p:cNvPr id="8" name="TextBox 14">
            <a:extLst>
              <a:ext uri="{FF2B5EF4-FFF2-40B4-BE49-F238E27FC236}">
                <a16:creationId xmlns:a16="http://schemas.microsoft.com/office/drawing/2014/main" id="{9D55BDC5-5FD5-C1B1-4316-4268850FA10E}"/>
              </a:ext>
            </a:extLst>
          </p:cNvPr>
          <p:cNvSpPr txBox="1">
            <a:spLocks noChangeArrowheads="1"/>
          </p:cNvSpPr>
          <p:nvPr/>
        </p:nvSpPr>
        <p:spPr bwMode="auto">
          <a:xfrm>
            <a:off x="6735052" y="5563641"/>
            <a:ext cx="2066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ED8000"/>
              </a:buClr>
              <a:buChar char="•"/>
              <a:defRPr sz="2800">
                <a:solidFill>
                  <a:schemeClr val="tx1"/>
                </a:solidFill>
                <a:latin typeface="Arial" panose="020B0604020202020204" pitchFamily="34" charset="0"/>
              </a:defRPr>
            </a:lvl1pPr>
            <a:lvl2pPr marL="742950" indent="-285750">
              <a:spcBef>
                <a:spcPct val="20000"/>
              </a:spcBef>
              <a:buClr>
                <a:srgbClr val="ED8000"/>
              </a:buClr>
              <a:buChar char="–"/>
              <a:defRPr sz="2400">
                <a:solidFill>
                  <a:schemeClr val="tx1"/>
                </a:solidFill>
                <a:latin typeface="Arial" panose="020B0604020202020204" pitchFamily="34" charset="0"/>
              </a:defRPr>
            </a:lvl2pPr>
            <a:lvl3pPr marL="1143000" indent="-228600">
              <a:spcBef>
                <a:spcPct val="20000"/>
              </a:spcBef>
              <a:buClr>
                <a:srgbClr val="ED8000"/>
              </a:buClr>
              <a:buChar char="•"/>
              <a:defRPr sz="2400">
                <a:solidFill>
                  <a:schemeClr val="tx1"/>
                </a:solidFill>
                <a:latin typeface="Arial" panose="020B0604020202020204" pitchFamily="34" charset="0"/>
              </a:defRPr>
            </a:lvl3pPr>
            <a:lvl4pPr marL="1600200" indent="-228600">
              <a:spcBef>
                <a:spcPct val="20000"/>
              </a:spcBef>
              <a:buClr>
                <a:srgbClr val="ED8000"/>
              </a:buClr>
              <a:buChar char="–"/>
              <a:defRPr sz="2000">
                <a:solidFill>
                  <a:schemeClr val="tx1"/>
                </a:solidFill>
                <a:latin typeface="Arial" panose="020B0604020202020204" pitchFamily="34" charset="0"/>
              </a:defRPr>
            </a:lvl4pPr>
            <a:lvl5pPr marL="2057400" indent="-228600">
              <a:spcBef>
                <a:spcPct val="20000"/>
              </a:spcBef>
              <a:buClr>
                <a:srgbClr val="ED8000"/>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9pPr>
          </a:lstStyle>
          <a:p>
            <a:pPr algn="ctr">
              <a:spcBef>
                <a:spcPct val="0"/>
              </a:spcBef>
              <a:buClrTx/>
              <a:buFontTx/>
              <a:buNone/>
            </a:pPr>
            <a:r>
              <a:rPr lang="en-GB" altLang="en-US" sz="1800" b="0">
                <a:latin typeface="Tahoma" panose="020B0604030504040204" pitchFamily="34" charset="0"/>
              </a:rPr>
              <a:t>Bulk tungsten (W)</a:t>
            </a:r>
          </a:p>
          <a:p>
            <a:pPr algn="ctr">
              <a:spcBef>
                <a:spcPct val="0"/>
              </a:spcBef>
              <a:buClrTx/>
              <a:buFontTx/>
              <a:buNone/>
            </a:pPr>
            <a:r>
              <a:rPr lang="en-GB" altLang="en-US" sz="1800" b="0">
                <a:latin typeface="Tahoma" panose="020B0604030504040204" pitchFamily="34" charset="0"/>
              </a:rPr>
              <a:t>Lamellar structure</a:t>
            </a:r>
          </a:p>
        </p:txBody>
      </p:sp>
      <p:pic>
        <p:nvPicPr>
          <p:cNvPr id="9" name="Picture 29">
            <a:extLst>
              <a:ext uri="{FF2B5EF4-FFF2-40B4-BE49-F238E27FC236}">
                <a16:creationId xmlns:a16="http://schemas.microsoft.com/office/drawing/2014/main" id="{221292AF-9E99-A761-EECB-E2B48488F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243" y="1293151"/>
            <a:ext cx="50673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Группа 13">
            <a:extLst>
              <a:ext uri="{FF2B5EF4-FFF2-40B4-BE49-F238E27FC236}">
                <a16:creationId xmlns:a16="http://schemas.microsoft.com/office/drawing/2014/main" id="{69D564AD-4D8C-6F2D-79AD-65F547E7D59A}"/>
              </a:ext>
            </a:extLst>
          </p:cNvPr>
          <p:cNvGrpSpPr/>
          <p:nvPr/>
        </p:nvGrpSpPr>
        <p:grpSpPr>
          <a:xfrm>
            <a:off x="360040" y="2380704"/>
            <a:ext cx="3582101" cy="2455862"/>
            <a:chOff x="6059488" y="1341438"/>
            <a:chExt cx="3582101" cy="2455862"/>
          </a:xfrm>
        </p:grpSpPr>
        <p:cxnSp>
          <p:nvCxnSpPr>
            <p:cNvPr id="11" name="Straight Arrow Connector 10">
              <a:extLst>
                <a:ext uri="{FF2B5EF4-FFF2-40B4-BE49-F238E27FC236}">
                  <a16:creationId xmlns:a16="http://schemas.microsoft.com/office/drawing/2014/main" id="{69DAB4DC-BA0E-C76D-C272-AE414F802B59}"/>
                </a:ext>
              </a:extLst>
            </p:cNvPr>
            <p:cNvCxnSpPr>
              <a:cxnSpLocks/>
              <a:stCxn id="12" idx="3"/>
            </p:cNvCxnSpPr>
            <p:nvPr/>
          </p:nvCxnSpPr>
          <p:spPr>
            <a:xfrm>
              <a:off x="8939213" y="2569369"/>
              <a:ext cx="702376" cy="290979"/>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7">
              <a:extLst>
                <a:ext uri="{FF2B5EF4-FFF2-40B4-BE49-F238E27FC236}">
                  <a16:creationId xmlns:a16="http://schemas.microsoft.com/office/drawing/2014/main" id="{49E3E0CC-7D26-FD26-3C9F-71C10DD3A0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9488" y="1341438"/>
              <a:ext cx="2879725" cy="2455862"/>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3" name="Группа 14">
            <a:extLst>
              <a:ext uri="{FF2B5EF4-FFF2-40B4-BE49-F238E27FC236}">
                <a16:creationId xmlns:a16="http://schemas.microsoft.com/office/drawing/2014/main" id="{B7B9711F-FB7E-862D-52DE-8BBD1D2DAA4E}"/>
              </a:ext>
            </a:extLst>
          </p:cNvPr>
          <p:cNvGrpSpPr/>
          <p:nvPr/>
        </p:nvGrpSpPr>
        <p:grpSpPr>
          <a:xfrm>
            <a:off x="7600694" y="4148032"/>
            <a:ext cx="4323548" cy="2100263"/>
            <a:chOff x="4615665" y="4508500"/>
            <a:chExt cx="4323548" cy="2100263"/>
          </a:xfrm>
        </p:grpSpPr>
        <p:cxnSp>
          <p:nvCxnSpPr>
            <p:cNvPr id="14" name="Straight Arrow Connector 13">
              <a:extLst>
                <a:ext uri="{FF2B5EF4-FFF2-40B4-BE49-F238E27FC236}">
                  <a16:creationId xmlns:a16="http://schemas.microsoft.com/office/drawing/2014/main" id="{B75CDF65-9549-B81E-FFD9-C0E3F78900F5}"/>
                </a:ext>
              </a:extLst>
            </p:cNvPr>
            <p:cNvCxnSpPr>
              <a:cxnSpLocks/>
              <a:stCxn id="15" idx="1"/>
            </p:cNvCxnSpPr>
            <p:nvPr/>
          </p:nvCxnSpPr>
          <p:spPr>
            <a:xfrm flipH="1" flipV="1">
              <a:off x="4615665" y="4917758"/>
              <a:ext cx="1443823" cy="64087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descr="J:\FILW Follow-on ITER-like Wall\Work Space\Tritium Retention Studies\BeHF intervention work\Photos\W-LBSRP 14N Spare\080113\P1020701.JPG">
              <a:extLst>
                <a:ext uri="{FF2B5EF4-FFF2-40B4-BE49-F238E27FC236}">
                  <a16:creationId xmlns:a16="http://schemas.microsoft.com/office/drawing/2014/main" id="{0672C9EF-8F39-2184-8487-F7253DDC42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9488" y="4508500"/>
              <a:ext cx="2879725" cy="210026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 name="Группа 17">
            <a:extLst>
              <a:ext uri="{FF2B5EF4-FFF2-40B4-BE49-F238E27FC236}">
                <a16:creationId xmlns:a16="http://schemas.microsoft.com/office/drawing/2014/main" id="{89529785-A1B1-E75D-2881-6A2E6A86B250}"/>
              </a:ext>
            </a:extLst>
          </p:cNvPr>
          <p:cNvGrpSpPr/>
          <p:nvPr/>
        </p:nvGrpSpPr>
        <p:grpSpPr>
          <a:xfrm>
            <a:off x="7248930" y="1727625"/>
            <a:ext cx="4675312" cy="1246188"/>
            <a:chOff x="-1395537" y="5391150"/>
            <a:chExt cx="4675312" cy="1246188"/>
          </a:xfrm>
        </p:grpSpPr>
        <p:cxnSp>
          <p:nvCxnSpPr>
            <p:cNvPr id="17" name="Straight Arrow Connector 16">
              <a:extLst>
                <a:ext uri="{FF2B5EF4-FFF2-40B4-BE49-F238E27FC236}">
                  <a16:creationId xmlns:a16="http://schemas.microsoft.com/office/drawing/2014/main" id="{BCB675BD-A6F1-D1A8-8860-A5A7D1E1081D}"/>
                </a:ext>
              </a:extLst>
            </p:cNvPr>
            <p:cNvCxnSpPr>
              <a:cxnSpLocks/>
              <a:stCxn id="18" idx="1"/>
            </p:cNvCxnSpPr>
            <p:nvPr/>
          </p:nvCxnSpPr>
          <p:spPr>
            <a:xfrm flipH="1">
              <a:off x="-1395537" y="6014244"/>
              <a:ext cx="1795587" cy="623094"/>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6">
              <a:extLst>
                <a:ext uri="{FF2B5EF4-FFF2-40B4-BE49-F238E27FC236}">
                  <a16:creationId xmlns:a16="http://schemas.microsoft.com/office/drawing/2014/main" id="{E0A367E6-14D4-64A1-ED72-C2497763F58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50" y="5391150"/>
              <a:ext cx="2879725" cy="1246188"/>
            </a:xfrm>
            <a:prstGeom prst="rect">
              <a:avLst/>
            </a:prstGeom>
            <a:noFill/>
            <a:ln w="53975">
              <a:solidFill>
                <a:srgbClr val="00B050"/>
              </a:solidFill>
              <a:miter lim="800000"/>
              <a:headEnd/>
              <a:tailEnd/>
            </a:ln>
            <a:extLst>
              <a:ext uri="{909E8E84-426E-40DD-AFC4-6F175D3DCCD1}">
                <a14:hiddenFill xmlns:a14="http://schemas.microsoft.com/office/drawing/2010/main">
                  <a:solidFill>
                    <a:srgbClr val="FFFFFF"/>
                  </a:solidFill>
                </a14:hiddenFill>
              </a:ext>
            </a:extLst>
          </p:spPr>
        </p:pic>
      </p:grpSp>
      <p:sp>
        <p:nvSpPr>
          <p:cNvPr id="19" name="TextBox 13">
            <a:extLst>
              <a:ext uri="{FF2B5EF4-FFF2-40B4-BE49-F238E27FC236}">
                <a16:creationId xmlns:a16="http://schemas.microsoft.com/office/drawing/2014/main" id="{984C3FE5-C8CB-046A-E4BF-4E9217C2B5B7}"/>
              </a:ext>
            </a:extLst>
          </p:cNvPr>
          <p:cNvSpPr txBox="1">
            <a:spLocks noChangeArrowheads="1"/>
          </p:cNvSpPr>
          <p:nvPr/>
        </p:nvSpPr>
        <p:spPr bwMode="auto">
          <a:xfrm>
            <a:off x="110984" y="1552991"/>
            <a:ext cx="3554614" cy="646113"/>
          </a:xfrm>
          <a:prstGeom prst="rect">
            <a:avLst/>
          </a:prstGeom>
          <a:noFill/>
          <a:ln>
            <a:noFill/>
          </a:ln>
        </p:spPr>
        <p:txBody>
          <a:bodyPr wrap="square">
            <a:spAutoFit/>
          </a:bodyPr>
          <a:lstStyle>
            <a:lvl1pPr>
              <a:spcBef>
                <a:spcPct val="20000"/>
              </a:spcBef>
              <a:buClr>
                <a:srgbClr val="ED8000"/>
              </a:buClr>
              <a:buChar char="•"/>
              <a:defRPr sz="2800">
                <a:solidFill>
                  <a:schemeClr val="tx1"/>
                </a:solidFill>
                <a:latin typeface="Arial" panose="020B0604020202020204" pitchFamily="34" charset="0"/>
              </a:defRPr>
            </a:lvl1pPr>
            <a:lvl2pPr marL="742950" indent="-285750">
              <a:spcBef>
                <a:spcPct val="20000"/>
              </a:spcBef>
              <a:buClr>
                <a:srgbClr val="ED8000"/>
              </a:buClr>
              <a:buChar char="–"/>
              <a:defRPr sz="2400">
                <a:solidFill>
                  <a:schemeClr val="tx1"/>
                </a:solidFill>
                <a:latin typeface="Arial" panose="020B0604020202020204" pitchFamily="34" charset="0"/>
              </a:defRPr>
            </a:lvl2pPr>
            <a:lvl3pPr marL="1143000" indent="-228600">
              <a:spcBef>
                <a:spcPct val="20000"/>
              </a:spcBef>
              <a:buClr>
                <a:srgbClr val="ED8000"/>
              </a:buClr>
              <a:buChar char="•"/>
              <a:defRPr sz="2400">
                <a:solidFill>
                  <a:schemeClr val="tx1"/>
                </a:solidFill>
                <a:latin typeface="Arial" panose="020B0604020202020204" pitchFamily="34" charset="0"/>
              </a:defRPr>
            </a:lvl3pPr>
            <a:lvl4pPr marL="1600200" indent="-228600">
              <a:spcBef>
                <a:spcPct val="20000"/>
              </a:spcBef>
              <a:buClr>
                <a:srgbClr val="ED8000"/>
              </a:buClr>
              <a:buChar char="–"/>
              <a:defRPr sz="2000">
                <a:solidFill>
                  <a:schemeClr val="tx1"/>
                </a:solidFill>
                <a:latin typeface="Arial" panose="020B0604020202020204" pitchFamily="34" charset="0"/>
              </a:defRPr>
            </a:lvl4pPr>
            <a:lvl5pPr marL="2057400" indent="-228600">
              <a:spcBef>
                <a:spcPct val="20000"/>
              </a:spcBef>
              <a:buClr>
                <a:srgbClr val="ED8000"/>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9pPr>
          </a:lstStyle>
          <a:p>
            <a:pPr algn="ctr">
              <a:spcBef>
                <a:spcPct val="0"/>
              </a:spcBef>
              <a:buClrTx/>
              <a:buFontTx/>
              <a:buNone/>
            </a:pPr>
            <a:r>
              <a:rPr lang="en-GB" altLang="en-US" sz="1800" b="0">
                <a:latin typeface="Tahoma" panose="020B0604030504040204" pitchFamily="34" charset="0"/>
              </a:rPr>
              <a:t>25 µm tungsten (W) coating on carbon-fibre composite (CFC) tile</a:t>
            </a:r>
          </a:p>
        </p:txBody>
      </p:sp>
      <p:sp>
        <p:nvSpPr>
          <p:cNvPr id="20" name="TextBox 13">
            <a:extLst>
              <a:ext uri="{FF2B5EF4-FFF2-40B4-BE49-F238E27FC236}">
                <a16:creationId xmlns:a16="http://schemas.microsoft.com/office/drawing/2014/main" id="{C76594C6-ED0A-6822-6CFD-E0EF036F21AE}"/>
              </a:ext>
            </a:extLst>
          </p:cNvPr>
          <p:cNvSpPr txBox="1">
            <a:spLocks noChangeArrowheads="1"/>
          </p:cNvSpPr>
          <p:nvPr/>
        </p:nvSpPr>
        <p:spPr bwMode="auto">
          <a:xfrm>
            <a:off x="1530219" y="5388369"/>
            <a:ext cx="3732245" cy="923330"/>
          </a:xfrm>
          <a:prstGeom prst="rect">
            <a:avLst/>
          </a:prstGeom>
          <a:solidFill>
            <a:schemeClr val="bg1"/>
          </a:solidFill>
          <a:ln w="25400">
            <a:solidFill>
              <a:srgbClr val="FF0000"/>
            </a:solidFill>
          </a:ln>
        </p:spPr>
        <p:txBody>
          <a:bodyPr wrap="square">
            <a:spAutoFit/>
          </a:bodyPr>
          <a:lstStyle>
            <a:lvl1pPr>
              <a:spcBef>
                <a:spcPct val="20000"/>
              </a:spcBef>
              <a:buClr>
                <a:srgbClr val="ED8000"/>
              </a:buClr>
              <a:buChar char="•"/>
              <a:defRPr sz="2800">
                <a:solidFill>
                  <a:schemeClr val="tx1"/>
                </a:solidFill>
                <a:latin typeface="Arial" panose="020B0604020202020204" pitchFamily="34" charset="0"/>
              </a:defRPr>
            </a:lvl1pPr>
            <a:lvl2pPr marL="742950" indent="-285750">
              <a:spcBef>
                <a:spcPct val="20000"/>
              </a:spcBef>
              <a:buClr>
                <a:srgbClr val="ED8000"/>
              </a:buClr>
              <a:buChar char="–"/>
              <a:defRPr sz="2400">
                <a:solidFill>
                  <a:schemeClr val="tx1"/>
                </a:solidFill>
                <a:latin typeface="Arial" panose="020B0604020202020204" pitchFamily="34" charset="0"/>
              </a:defRPr>
            </a:lvl2pPr>
            <a:lvl3pPr marL="1143000" indent="-228600">
              <a:spcBef>
                <a:spcPct val="20000"/>
              </a:spcBef>
              <a:buClr>
                <a:srgbClr val="ED8000"/>
              </a:buClr>
              <a:buChar char="•"/>
              <a:defRPr sz="2400">
                <a:solidFill>
                  <a:schemeClr val="tx1"/>
                </a:solidFill>
                <a:latin typeface="Arial" panose="020B0604020202020204" pitchFamily="34" charset="0"/>
              </a:defRPr>
            </a:lvl3pPr>
            <a:lvl4pPr marL="1600200" indent="-228600">
              <a:spcBef>
                <a:spcPct val="20000"/>
              </a:spcBef>
              <a:buClr>
                <a:srgbClr val="ED8000"/>
              </a:buClr>
              <a:buChar char="–"/>
              <a:defRPr sz="2000">
                <a:solidFill>
                  <a:schemeClr val="tx1"/>
                </a:solidFill>
                <a:latin typeface="Arial" panose="020B0604020202020204" pitchFamily="34" charset="0"/>
              </a:defRPr>
            </a:lvl4pPr>
            <a:lvl5pPr marL="2057400" indent="-228600">
              <a:spcBef>
                <a:spcPct val="20000"/>
              </a:spcBef>
              <a:buClr>
                <a:srgbClr val="ED8000"/>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ED8000"/>
              </a:buClr>
              <a:buChar char="»"/>
              <a:defRPr sz="2000">
                <a:solidFill>
                  <a:schemeClr val="tx1"/>
                </a:solidFill>
                <a:latin typeface="Arial" panose="020B0604020202020204" pitchFamily="34" charset="0"/>
              </a:defRPr>
            </a:lvl9pPr>
          </a:lstStyle>
          <a:p>
            <a:pPr algn="ctr">
              <a:spcBef>
                <a:spcPct val="0"/>
              </a:spcBef>
              <a:buClrTx/>
              <a:buFontTx/>
              <a:buNone/>
            </a:pPr>
            <a:r>
              <a:rPr lang="en-GB" altLang="en-US" sz="1800">
                <a:latin typeface="Tahoma" panose="020B0604030504040204" pitchFamily="34" charset="0"/>
              </a:rPr>
              <a:t>DT campaigns:</a:t>
            </a:r>
          </a:p>
          <a:p>
            <a:pPr algn="ctr">
              <a:spcBef>
                <a:spcPct val="0"/>
              </a:spcBef>
              <a:buClrTx/>
              <a:buFontTx/>
              <a:buNone/>
            </a:pPr>
            <a:r>
              <a:rPr lang="en-GB" altLang="en-US" sz="1800" b="1">
                <a:latin typeface="Tahoma" panose="020B0604030504040204" pitchFamily="34" charset="0"/>
                <a:sym typeface="Wingdings" panose="05000000000000000000" pitchFamily="2" charset="2"/>
              </a:rPr>
              <a:t>Tritium</a:t>
            </a:r>
            <a:r>
              <a:rPr lang="en-GB" altLang="en-US" sz="1800">
                <a:latin typeface="Tahoma" panose="020B0604030504040204" pitchFamily="34" charset="0"/>
                <a:sym typeface="Wingdings" panose="05000000000000000000" pitchFamily="2" charset="2"/>
              </a:rPr>
              <a:t> retention</a:t>
            </a:r>
          </a:p>
          <a:p>
            <a:pPr algn="ctr">
              <a:spcBef>
                <a:spcPct val="0"/>
              </a:spcBef>
              <a:buClrTx/>
              <a:buFontTx/>
              <a:buNone/>
            </a:pPr>
            <a:r>
              <a:rPr lang="en-GB" altLang="en-US" sz="1800" b="0">
                <a:latin typeface="Tahoma" panose="020B0604030504040204" pitchFamily="34" charset="0"/>
              </a:rPr>
              <a:t>Neutron-induced </a:t>
            </a:r>
            <a:r>
              <a:rPr lang="en-GB" altLang="en-US" sz="1800" b="1">
                <a:latin typeface="Tahoma" panose="020B0604030504040204" pitchFamily="34" charset="0"/>
              </a:rPr>
              <a:t>activation</a:t>
            </a:r>
          </a:p>
        </p:txBody>
      </p:sp>
    </p:spTree>
    <p:extLst>
      <p:ext uri="{BB962C8B-B14F-4D97-AF65-F5344CB8AC3E}">
        <p14:creationId xmlns:p14="http://schemas.microsoft.com/office/powerpoint/2010/main" val="3183973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979F-D0FD-933D-8CA6-359083CA071D}"/>
              </a:ext>
            </a:extLst>
          </p:cNvPr>
          <p:cNvSpPr>
            <a:spLocks noGrp="1"/>
          </p:cNvSpPr>
          <p:nvPr>
            <p:ph type="title"/>
          </p:nvPr>
        </p:nvSpPr>
        <p:spPr/>
        <p:txBody>
          <a:bodyPr/>
          <a:lstStyle/>
          <a:p>
            <a:r>
              <a:rPr lang="en-GB"/>
              <a:t>Plans for studies on W lamellae at UKAEA</a:t>
            </a:r>
          </a:p>
        </p:txBody>
      </p:sp>
      <p:sp>
        <p:nvSpPr>
          <p:cNvPr id="3" name="Content Placeholder 2">
            <a:extLst>
              <a:ext uri="{FF2B5EF4-FFF2-40B4-BE49-F238E27FC236}">
                <a16:creationId xmlns:a16="http://schemas.microsoft.com/office/drawing/2014/main" id="{40F304F0-A8B8-B9E9-6F75-3FDA9B89541F}"/>
              </a:ext>
            </a:extLst>
          </p:cNvPr>
          <p:cNvSpPr>
            <a:spLocks noGrp="1"/>
          </p:cNvSpPr>
          <p:nvPr>
            <p:ph idx="1"/>
          </p:nvPr>
        </p:nvSpPr>
        <p:spPr>
          <a:xfrm>
            <a:off x="609600" y="971184"/>
            <a:ext cx="9241429" cy="1827571"/>
          </a:xfrm>
        </p:spPr>
        <p:txBody>
          <a:bodyPr>
            <a:noAutofit/>
          </a:bodyPr>
          <a:lstStyle/>
          <a:p>
            <a:r>
              <a:rPr lang="en-GB" sz="1800" dirty="0"/>
              <a:t>First studies at UKAEA – microscopy on W lamellae.</a:t>
            </a:r>
          </a:p>
          <a:p>
            <a:pPr lvl="1">
              <a:buFont typeface="Wingdings" panose="05000000000000000000" pitchFamily="2" charset="2"/>
              <a:buChar char="v"/>
            </a:pPr>
            <a:r>
              <a:rPr lang="en-GB" dirty="0"/>
              <a:t>Effects of He plasma interaction.</a:t>
            </a:r>
          </a:p>
          <a:p>
            <a:pPr lvl="1">
              <a:buFont typeface="Wingdings" panose="05000000000000000000" pitchFamily="2" charset="2"/>
              <a:buChar char="v"/>
            </a:pPr>
            <a:r>
              <a:rPr lang="en-GB" dirty="0"/>
              <a:t>LIBS craters on W lamellae.</a:t>
            </a:r>
          </a:p>
          <a:p>
            <a:pPr lvl="1">
              <a:buFont typeface="Wingdings" panose="05000000000000000000" pitchFamily="2" charset="2"/>
              <a:buChar char="v"/>
            </a:pPr>
            <a:r>
              <a:rPr lang="en-GB" dirty="0"/>
              <a:t>Microstructural changes.</a:t>
            </a:r>
          </a:p>
          <a:p>
            <a:r>
              <a:rPr lang="en-GB" sz="1800" dirty="0"/>
              <a:t>3 lamellae selected.</a:t>
            </a:r>
          </a:p>
          <a:p>
            <a:r>
              <a:rPr lang="en-GB" sz="1800" dirty="0"/>
              <a:t>Optical microscopy; SEM surface imaging; FIB cross-sectioning.</a:t>
            </a:r>
          </a:p>
        </p:txBody>
      </p:sp>
      <p:sp>
        <p:nvSpPr>
          <p:cNvPr id="4" name="Footer Placeholder 3">
            <a:extLst>
              <a:ext uri="{FF2B5EF4-FFF2-40B4-BE49-F238E27FC236}">
                <a16:creationId xmlns:a16="http://schemas.microsoft.com/office/drawing/2014/main" id="{378D2A93-A03F-6C4F-B2AA-19312F782D4A}"/>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8E165CA9-680A-A047-01B1-85E8B7D35A15}"/>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a:solidFill>
                <a:prstClr val="white"/>
              </a:solidFill>
            </a:endParaRPr>
          </a:p>
        </p:txBody>
      </p:sp>
      <p:pic>
        <p:nvPicPr>
          <p:cNvPr id="6" name="Picture 5">
            <a:extLst>
              <a:ext uri="{FF2B5EF4-FFF2-40B4-BE49-F238E27FC236}">
                <a16:creationId xmlns:a16="http://schemas.microsoft.com/office/drawing/2014/main" id="{0DFAE829-3328-98A3-7673-926857FDA6FE}"/>
              </a:ext>
            </a:extLst>
          </p:cNvPr>
          <p:cNvPicPr>
            <a:picLocks noChangeAspect="1"/>
          </p:cNvPicPr>
          <p:nvPr/>
        </p:nvPicPr>
        <p:blipFill>
          <a:blip r:embed="rId2"/>
          <a:srcRect l="14098" t="18270" r="4333" b="9089"/>
          <a:stretch/>
        </p:blipFill>
        <p:spPr>
          <a:xfrm>
            <a:off x="5614696" y="3201424"/>
            <a:ext cx="4618568" cy="3181954"/>
          </a:xfrm>
          <a:prstGeom prst="rect">
            <a:avLst/>
          </a:prstGeom>
        </p:spPr>
      </p:pic>
      <p:sp>
        <p:nvSpPr>
          <p:cNvPr id="7" name="TextBox 6">
            <a:extLst>
              <a:ext uri="{FF2B5EF4-FFF2-40B4-BE49-F238E27FC236}">
                <a16:creationId xmlns:a16="http://schemas.microsoft.com/office/drawing/2014/main" id="{CC03DB21-2522-BFCF-DEE0-9C0255B43DA5}"/>
              </a:ext>
            </a:extLst>
          </p:cNvPr>
          <p:cNvSpPr txBox="1"/>
          <p:nvPr/>
        </p:nvSpPr>
        <p:spPr>
          <a:xfrm>
            <a:off x="5408787" y="3656808"/>
            <a:ext cx="490755" cy="369332"/>
          </a:xfrm>
          <a:prstGeom prst="rect">
            <a:avLst/>
          </a:prstGeom>
          <a:noFill/>
        </p:spPr>
        <p:txBody>
          <a:bodyPr wrap="square" rtlCol="0">
            <a:spAutoFit/>
          </a:bodyPr>
          <a:lstStyle/>
          <a:p>
            <a:pPr algn="ctr"/>
            <a:r>
              <a:rPr lang="en-GB"/>
              <a:t>24</a:t>
            </a:r>
          </a:p>
        </p:txBody>
      </p:sp>
      <p:sp>
        <p:nvSpPr>
          <p:cNvPr id="8" name="TextBox 7">
            <a:extLst>
              <a:ext uri="{FF2B5EF4-FFF2-40B4-BE49-F238E27FC236}">
                <a16:creationId xmlns:a16="http://schemas.microsoft.com/office/drawing/2014/main" id="{ACE21132-5B6B-989A-78B9-D327CE8C454A}"/>
              </a:ext>
            </a:extLst>
          </p:cNvPr>
          <p:cNvSpPr txBox="1"/>
          <p:nvPr/>
        </p:nvSpPr>
        <p:spPr>
          <a:xfrm>
            <a:off x="6867621" y="3386090"/>
            <a:ext cx="490755" cy="369332"/>
          </a:xfrm>
          <a:prstGeom prst="rect">
            <a:avLst/>
          </a:prstGeom>
          <a:noFill/>
        </p:spPr>
        <p:txBody>
          <a:bodyPr wrap="square" rtlCol="0">
            <a:spAutoFit/>
          </a:bodyPr>
          <a:lstStyle/>
          <a:p>
            <a:pPr algn="ctr"/>
            <a:r>
              <a:rPr lang="en-GB"/>
              <a:t>1</a:t>
            </a:r>
          </a:p>
        </p:txBody>
      </p:sp>
      <p:sp>
        <p:nvSpPr>
          <p:cNvPr id="9" name="TextBox 8">
            <a:extLst>
              <a:ext uri="{FF2B5EF4-FFF2-40B4-BE49-F238E27FC236}">
                <a16:creationId xmlns:a16="http://schemas.microsoft.com/office/drawing/2014/main" id="{8C730F2C-C813-EE37-8541-3E0F398BBEBE}"/>
              </a:ext>
            </a:extLst>
          </p:cNvPr>
          <p:cNvSpPr txBox="1"/>
          <p:nvPr/>
        </p:nvSpPr>
        <p:spPr>
          <a:xfrm>
            <a:off x="8625461" y="3201424"/>
            <a:ext cx="490755" cy="369332"/>
          </a:xfrm>
          <a:prstGeom prst="rect">
            <a:avLst/>
          </a:prstGeom>
          <a:noFill/>
        </p:spPr>
        <p:txBody>
          <a:bodyPr wrap="square" rtlCol="0">
            <a:spAutoFit/>
          </a:bodyPr>
          <a:lstStyle/>
          <a:p>
            <a:pPr algn="ctr"/>
            <a:r>
              <a:rPr lang="en-GB"/>
              <a:t>D</a:t>
            </a:r>
          </a:p>
        </p:txBody>
      </p:sp>
      <p:sp>
        <p:nvSpPr>
          <p:cNvPr id="10" name="TextBox 9">
            <a:extLst>
              <a:ext uri="{FF2B5EF4-FFF2-40B4-BE49-F238E27FC236}">
                <a16:creationId xmlns:a16="http://schemas.microsoft.com/office/drawing/2014/main" id="{A18B1B3A-D241-11C3-2C92-910B9D394F77}"/>
              </a:ext>
            </a:extLst>
          </p:cNvPr>
          <p:cNvSpPr txBox="1"/>
          <p:nvPr/>
        </p:nvSpPr>
        <p:spPr>
          <a:xfrm>
            <a:off x="8997810" y="3331410"/>
            <a:ext cx="490755" cy="369332"/>
          </a:xfrm>
          <a:prstGeom prst="rect">
            <a:avLst/>
          </a:prstGeom>
          <a:noFill/>
        </p:spPr>
        <p:txBody>
          <a:bodyPr wrap="square" rtlCol="0">
            <a:spAutoFit/>
          </a:bodyPr>
          <a:lstStyle/>
          <a:p>
            <a:pPr algn="ctr"/>
            <a:r>
              <a:rPr lang="en-GB"/>
              <a:t>C</a:t>
            </a:r>
          </a:p>
        </p:txBody>
      </p:sp>
      <p:sp>
        <p:nvSpPr>
          <p:cNvPr id="11" name="TextBox 10">
            <a:extLst>
              <a:ext uri="{FF2B5EF4-FFF2-40B4-BE49-F238E27FC236}">
                <a16:creationId xmlns:a16="http://schemas.microsoft.com/office/drawing/2014/main" id="{5D052D75-3C02-A38B-83E8-4F03B1BC50DB}"/>
              </a:ext>
            </a:extLst>
          </p:cNvPr>
          <p:cNvSpPr txBox="1"/>
          <p:nvPr/>
        </p:nvSpPr>
        <p:spPr>
          <a:xfrm>
            <a:off x="9370159" y="3494295"/>
            <a:ext cx="490755" cy="369332"/>
          </a:xfrm>
          <a:prstGeom prst="rect">
            <a:avLst/>
          </a:prstGeom>
          <a:noFill/>
        </p:spPr>
        <p:txBody>
          <a:bodyPr wrap="square" rtlCol="0">
            <a:spAutoFit/>
          </a:bodyPr>
          <a:lstStyle/>
          <a:p>
            <a:pPr algn="ctr"/>
            <a:r>
              <a:rPr lang="en-GB"/>
              <a:t>B</a:t>
            </a:r>
          </a:p>
        </p:txBody>
      </p:sp>
      <p:sp>
        <p:nvSpPr>
          <p:cNvPr id="12" name="TextBox 11">
            <a:extLst>
              <a:ext uri="{FF2B5EF4-FFF2-40B4-BE49-F238E27FC236}">
                <a16:creationId xmlns:a16="http://schemas.microsoft.com/office/drawing/2014/main" id="{7CFC9CB0-7BB9-3A97-6549-B119C75FAFD1}"/>
              </a:ext>
            </a:extLst>
          </p:cNvPr>
          <p:cNvSpPr txBox="1"/>
          <p:nvPr/>
        </p:nvSpPr>
        <p:spPr>
          <a:xfrm>
            <a:off x="9742508" y="3631800"/>
            <a:ext cx="490755" cy="369332"/>
          </a:xfrm>
          <a:prstGeom prst="rect">
            <a:avLst/>
          </a:prstGeom>
          <a:noFill/>
        </p:spPr>
        <p:txBody>
          <a:bodyPr wrap="square" rtlCol="0">
            <a:spAutoFit/>
          </a:bodyPr>
          <a:lstStyle/>
          <a:p>
            <a:pPr algn="ctr"/>
            <a:r>
              <a:rPr lang="en-GB"/>
              <a:t>A</a:t>
            </a:r>
          </a:p>
        </p:txBody>
      </p:sp>
      <p:sp>
        <p:nvSpPr>
          <p:cNvPr id="13" name="TextBox 12">
            <a:extLst>
              <a:ext uri="{FF2B5EF4-FFF2-40B4-BE49-F238E27FC236}">
                <a16:creationId xmlns:a16="http://schemas.microsoft.com/office/drawing/2014/main" id="{BEA2DF06-C36F-D628-4D67-4869510498D9}"/>
              </a:ext>
            </a:extLst>
          </p:cNvPr>
          <p:cNvSpPr txBox="1"/>
          <p:nvPr/>
        </p:nvSpPr>
        <p:spPr>
          <a:xfrm>
            <a:off x="6114815" y="3449015"/>
            <a:ext cx="575174" cy="369332"/>
          </a:xfrm>
          <a:prstGeom prst="rect">
            <a:avLst/>
          </a:prstGeom>
          <a:noFill/>
        </p:spPr>
        <p:txBody>
          <a:bodyPr wrap="square" rtlCol="0">
            <a:spAutoFit/>
          </a:bodyPr>
          <a:lstStyle/>
          <a:p>
            <a:pPr algn="ctr"/>
            <a:r>
              <a:rPr lang="en-GB"/>
              <a:t>RH</a:t>
            </a:r>
          </a:p>
        </p:txBody>
      </p:sp>
      <p:sp>
        <p:nvSpPr>
          <p:cNvPr id="14" name="TextBox 13">
            <a:extLst>
              <a:ext uri="{FF2B5EF4-FFF2-40B4-BE49-F238E27FC236}">
                <a16:creationId xmlns:a16="http://schemas.microsoft.com/office/drawing/2014/main" id="{68D18971-3CA2-8493-3C6F-97766B78FC5D}"/>
              </a:ext>
            </a:extLst>
          </p:cNvPr>
          <p:cNvSpPr txBox="1"/>
          <p:nvPr/>
        </p:nvSpPr>
        <p:spPr>
          <a:xfrm>
            <a:off x="7708862" y="3166746"/>
            <a:ext cx="490755" cy="369332"/>
          </a:xfrm>
          <a:prstGeom prst="rect">
            <a:avLst/>
          </a:prstGeom>
          <a:noFill/>
        </p:spPr>
        <p:txBody>
          <a:bodyPr wrap="square" rtlCol="0">
            <a:spAutoFit/>
          </a:bodyPr>
          <a:lstStyle/>
          <a:p>
            <a:pPr algn="ctr"/>
            <a:r>
              <a:rPr lang="en-GB"/>
              <a:t>LH</a:t>
            </a:r>
          </a:p>
        </p:txBody>
      </p:sp>
      <p:sp>
        <p:nvSpPr>
          <p:cNvPr id="15" name="Freeform: Shape 14">
            <a:extLst>
              <a:ext uri="{FF2B5EF4-FFF2-40B4-BE49-F238E27FC236}">
                <a16:creationId xmlns:a16="http://schemas.microsoft.com/office/drawing/2014/main" id="{1BDE6FEF-3089-E3CB-B313-EB352B573B7B}"/>
              </a:ext>
            </a:extLst>
          </p:cNvPr>
          <p:cNvSpPr/>
          <p:nvPr/>
        </p:nvSpPr>
        <p:spPr>
          <a:xfrm>
            <a:off x="6439873" y="3994715"/>
            <a:ext cx="2226469" cy="1150144"/>
          </a:xfrm>
          <a:custGeom>
            <a:avLst/>
            <a:gdLst>
              <a:gd name="connsiteX0" fmla="*/ 4763 w 2226469"/>
              <a:gd name="connsiteY0" fmla="*/ 288131 h 1150144"/>
              <a:gd name="connsiteX1" fmla="*/ 0 w 2226469"/>
              <a:gd name="connsiteY1" fmla="*/ 423863 h 1150144"/>
              <a:gd name="connsiteX2" fmla="*/ 59531 w 2226469"/>
              <a:gd name="connsiteY2" fmla="*/ 450056 h 1150144"/>
              <a:gd name="connsiteX3" fmla="*/ 204788 w 2226469"/>
              <a:gd name="connsiteY3" fmla="*/ 828675 h 1150144"/>
              <a:gd name="connsiteX4" fmla="*/ 245269 w 2226469"/>
              <a:gd name="connsiteY4" fmla="*/ 840581 h 1150144"/>
              <a:gd name="connsiteX5" fmla="*/ 264319 w 2226469"/>
              <a:gd name="connsiteY5" fmla="*/ 828675 h 1150144"/>
              <a:gd name="connsiteX6" fmla="*/ 314325 w 2226469"/>
              <a:gd name="connsiteY6" fmla="*/ 854869 h 1150144"/>
              <a:gd name="connsiteX7" fmla="*/ 338138 w 2226469"/>
              <a:gd name="connsiteY7" fmla="*/ 842963 h 1150144"/>
              <a:gd name="connsiteX8" fmla="*/ 371475 w 2226469"/>
              <a:gd name="connsiteY8" fmla="*/ 859631 h 1150144"/>
              <a:gd name="connsiteX9" fmla="*/ 414338 w 2226469"/>
              <a:gd name="connsiteY9" fmla="*/ 847725 h 1150144"/>
              <a:gd name="connsiteX10" fmla="*/ 447675 w 2226469"/>
              <a:gd name="connsiteY10" fmla="*/ 888206 h 1150144"/>
              <a:gd name="connsiteX11" fmla="*/ 497681 w 2226469"/>
              <a:gd name="connsiteY11" fmla="*/ 926306 h 1150144"/>
              <a:gd name="connsiteX12" fmla="*/ 500063 w 2226469"/>
              <a:gd name="connsiteY12" fmla="*/ 1004888 h 1150144"/>
              <a:gd name="connsiteX13" fmla="*/ 638175 w 2226469"/>
              <a:gd name="connsiteY13" fmla="*/ 1088231 h 1150144"/>
              <a:gd name="connsiteX14" fmla="*/ 635794 w 2226469"/>
              <a:gd name="connsiteY14" fmla="*/ 1009650 h 1150144"/>
              <a:gd name="connsiteX15" fmla="*/ 723900 w 2226469"/>
              <a:gd name="connsiteY15" fmla="*/ 1062038 h 1150144"/>
              <a:gd name="connsiteX16" fmla="*/ 742950 w 2226469"/>
              <a:gd name="connsiteY16" fmla="*/ 1116806 h 1150144"/>
              <a:gd name="connsiteX17" fmla="*/ 826294 w 2226469"/>
              <a:gd name="connsiteY17" fmla="*/ 1150144 h 1150144"/>
              <a:gd name="connsiteX18" fmla="*/ 2226469 w 2226469"/>
              <a:gd name="connsiteY18" fmla="*/ 764381 h 1150144"/>
              <a:gd name="connsiteX19" fmla="*/ 2166938 w 2226469"/>
              <a:gd name="connsiteY19" fmla="*/ 330994 h 1150144"/>
              <a:gd name="connsiteX20" fmla="*/ 1802606 w 2226469"/>
              <a:gd name="connsiteY20" fmla="*/ 152400 h 1150144"/>
              <a:gd name="connsiteX21" fmla="*/ 1757363 w 2226469"/>
              <a:gd name="connsiteY21" fmla="*/ 154781 h 1150144"/>
              <a:gd name="connsiteX22" fmla="*/ 1431131 w 2226469"/>
              <a:gd name="connsiteY22" fmla="*/ 0 h 1150144"/>
              <a:gd name="connsiteX23" fmla="*/ 4763 w 2226469"/>
              <a:gd name="connsiteY23" fmla="*/ 288131 h 115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26469" h="1150144">
                <a:moveTo>
                  <a:pt x="4763" y="288131"/>
                </a:moveTo>
                <a:lnTo>
                  <a:pt x="0" y="423863"/>
                </a:lnTo>
                <a:lnTo>
                  <a:pt x="59531" y="450056"/>
                </a:lnTo>
                <a:lnTo>
                  <a:pt x="204788" y="828675"/>
                </a:lnTo>
                <a:lnTo>
                  <a:pt x="245269" y="840581"/>
                </a:lnTo>
                <a:lnTo>
                  <a:pt x="264319" y="828675"/>
                </a:lnTo>
                <a:lnTo>
                  <a:pt x="314325" y="854869"/>
                </a:lnTo>
                <a:lnTo>
                  <a:pt x="338138" y="842963"/>
                </a:lnTo>
                <a:lnTo>
                  <a:pt x="371475" y="859631"/>
                </a:lnTo>
                <a:lnTo>
                  <a:pt x="414338" y="847725"/>
                </a:lnTo>
                <a:lnTo>
                  <a:pt x="447675" y="888206"/>
                </a:lnTo>
                <a:lnTo>
                  <a:pt x="497681" y="926306"/>
                </a:lnTo>
                <a:lnTo>
                  <a:pt x="500063" y="1004888"/>
                </a:lnTo>
                <a:lnTo>
                  <a:pt x="638175" y="1088231"/>
                </a:lnTo>
                <a:cubicBezTo>
                  <a:pt x="637381" y="1062037"/>
                  <a:pt x="636588" y="1035844"/>
                  <a:pt x="635794" y="1009650"/>
                </a:cubicBezTo>
                <a:lnTo>
                  <a:pt x="723900" y="1062038"/>
                </a:lnTo>
                <a:lnTo>
                  <a:pt x="742950" y="1116806"/>
                </a:lnTo>
                <a:lnTo>
                  <a:pt x="826294" y="1150144"/>
                </a:lnTo>
                <a:lnTo>
                  <a:pt x="2226469" y="764381"/>
                </a:lnTo>
                <a:lnTo>
                  <a:pt x="2166938" y="330994"/>
                </a:lnTo>
                <a:lnTo>
                  <a:pt x="1802606" y="152400"/>
                </a:lnTo>
                <a:lnTo>
                  <a:pt x="1757363" y="154781"/>
                </a:lnTo>
                <a:lnTo>
                  <a:pt x="1431131" y="0"/>
                </a:lnTo>
                <a:lnTo>
                  <a:pt x="4763" y="288131"/>
                </a:lnTo>
                <a:close/>
              </a:path>
            </a:pathLst>
          </a:cu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091C7AB7-C865-AAD2-C408-B980ABB855CD}"/>
              </a:ext>
            </a:extLst>
          </p:cNvPr>
          <p:cNvSpPr/>
          <p:nvPr/>
        </p:nvSpPr>
        <p:spPr>
          <a:xfrm>
            <a:off x="7492386" y="3673246"/>
            <a:ext cx="1500187" cy="1021557"/>
          </a:xfrm>
          <a:custGeom>
            <a:avLst/>
            <a:gdLst>
              <a:gd name="connsiteX0" fmla="*/ 1445418 w 1500187"/>
              <a:gd name="connsiteY0" fmla="*/ 1021557 h 1021557"/>
              <a:gd name="connsiteX1" fmla="*/ 1402556 w 1500187"/>
              <a:gd name="connsiteY1" fmla="*/ 592932 h 1021557"/>
              <a:gd name="connsiteX2" fmla="*/ 1033462 w 1500187"/>
              <a:gd name="connsiteY2" fmla="*/ 411957 h 1021557"/>
              <a:gd name="connsiteX3" fmla="*/ 978693 w 1500187"/>
              <a:gd name="connsiteY3" fmla="*/ 414338 h 1021557"/>
              <a:gd name="connsiteX4" fmla="*/ 659606 w 1500187"/>
              <a:gd name="connsiteY4" fmla="*/ 259557 h 1021557"/>
              <a:gd name="connsiteX5" fmla="*/ 600075 w 1500187"/>
              <a:gd name="connsiteY5" fmla="*/ 269082 h 1021557"/>
              <a:gd name="connsiteX6" fmla="*/ 309562 w 1500187"/>
              <a:gd name="connsiteY6" fmla="*/ 126207 h 1021557"/>
              <a:gd name="connsiteX7" fmla="*/ 261937 w 1500187"/>
              <a:gd name="connsiteY7" fmla="*/ 130969 h 1021557"/>
              <a:gd name="connsiteX8" fmla="*/ 0 w 1500187"/>
              <a:gd name="connsiteY8" fmla="*/ 7144 h 1021557"/>
              <a:gd name="connsiteX9" fmla="*/ 69056 w 1500187"/>
              <a:gd name="connsiteY9" fmla="*/ 0 h 1021557"/>
              <a:gd name="connsiteX10" fmla="*/ 311943 w 1500187"/>
              <a:gd name="connsiteY10" fmla="*/ 123825 h 1021557"/>
              <a:gd name="connsiteX11" fmla="*/ 369093 w 1500187"/>
              <a:gd name="connsiteY11" fmla="*/ 116682 h 1021557"/>
              <a:gd name="connsiteX12" fmla="*/ 657225 w 1500187"/>
              <a:gd name="connsiteY12" fmla="*/ 252413 h 1021557"/>
              <a:gd name="connsiteX13" fmla="*/ 711993 w 1500187"/>
              <a:gd name="connsiteY13" fmla="*/ 247650 h 1021557"/>
              <a:gd name="connsiteX14" fmla="*/ 1023937 w 1500187"/>
              <a:gd name="connsiteY14" fmla="*/ 404813 h 1021557"/>
              <a:gd name="connsiteX15" fmla="*/ 1076325 w 1500187"/>
              <a:gd name="connsiteY15" fmla="*/ 388144 h 1021557"/>
              <a:gd name="connsiteX16" fmla="*/ 1454943 w 1500187"/>
              <a:gd name="connsiteY16" fmla="*/ 573882 h 1021557"/>
              <a:gd name="connsiteX17" fmla="*/ 1500187 w 1500187"/>
              <a:gd name="connsiteY17" fmla="*/ 1004888 h 1021557"/>
              <a:gd name="connsiteX18" fmla="*/ 1445418 w 1500187"/>
              <a:gd name="connsiteY18" fmla="*/ 1021557 h 10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0187" h="1021557">
                <a:moveTo>
                  <a:pt x="1445418" y="1021557"/>
                </a:moveTo>
                <a:lnTo>
                  <a:pt x="1402556" y="592932"/>
                </a:lnTo>
                <a:lnTo>
                  <a:pt x="1033462" y="411957"/>
                </a:lnTo>
                <a:lnTo>
                  <a:pt x="978693" y="414338"/>
                </a:lnTo>
                <a:lnTo>
                  <a:pt x="659606" y="259557"/>
                </a:lnTo>
                <a:lnTo>
                  <a:pt x="600075" y="269082"/>
                </a:lnTo>
                <a:lnTo>
                  <a:pt x="309562" y="126207"/>
                </a:lnTo>
                <a:lnTo>
                  <a:pt x="261937" y="130969"/>
                </a:lnTo>
                <a:lnTo>
                  <a:pt x="0" y="7144"/>
                </a:lnTo>
                <a:lnTo>
                  <a:pt x="69056" y="0"/>
                </a:lnTo>
                <a:lnTo>
                  <a:pt x="311943" y="123825"/>
                </a:lnTo>
                <a:lnTo>
                  <a:pt x="369093" y="116682"/>
                </a:lnTo>
                <a:lnTo>
                  <a:pt x="657225" y="252413"/>
                </a:lnTo>
                <a:lnTo>
                  <a:pt x="711993" y="247650"/>
                </a:lnTo>
                <a:lnTo>
                  <a:pt x="1023937" y="404813"/>
                </a:lnTo>
                <a:lnTo>
                  <a:pt x="1076325" y="388144"/>
                </a:lnTo>
                <a:lnTo>
                  <a:pt x="1454943" y="573882"/>
                </a:lnTo>
                <a:lnTo>
                  <a:pt x="1500187" y="1004888"/>
                </a:lnTo>
                <a:lnTo>
                  <a:pt x="1445418" y="1021557"/>
                </a:ln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87B745F9-6FC8-48E3-6E3E-2F313EF06342}"/>
              </a:ext>
            </a:extLst>
          </p:cNvPr>
          <p:cNvSpPr/>
          <p:nvPr/>
        </p:nvSpPr>
        <p:spPr>
          <a:xfrm>
            <a:off x="8542517" y="3547040"/>
            <a:ext cx="1462087" cy="931069"/>
          </a:xfrm>
          <a:custGeom>
            <a:avLst/>
            <a:gdLst>
              <a:gd name="connsiteX0" fmla="*/ 0 w 1462087"/>
              <a:gd name="connsiteY0" fmla="*/ 2381 h 931069"/>
              <a:gd name="connsiteX1" fmla="*/ 278606 w 1462087"/>
              <a:gd name="connsiteY1" fmla="*/ 126206 h 931069"/>
              <a:gd name="connsiteX2" fmla="*/ 314325 w 1462087"/>
              <a:gd name="connsiteY2" fmla="*/ 116681 h 931069"/>
              <a:gd name="connsiteX3" fmla="*/ 600075 w 1462087"/>
              <a:gd name="connsiteY3" fmla="*/ 245269 h 931069"/>
              <a:gd name="connsiteX4" fmla="*/ 635794 w 1462087"/>
              <a:gd name="connsiteY4" fmla="*/ 238125 h 931069"/>
              <a:gd name="connsiteX5" fmla="*/ 976312 w 1462087"/>
              <a:gd name="connsiteY5" fmla="*/ 376238 h 931069"/>
              <a:gd name="connsiteX6" fmla="*/ 1009650 w 1462087"/>
              <a:gd name="connsiteY6" fmla="*/ 366713 h 931069"/>
              <a:gd name="connsiteX7" fmla="*/ 1383506 w 1462087"/>
              <a:gd name="connsiteY7" fmla="*/ 526256 h 931069"/>
              <a:gd name="connsiteX8" fmla="*/ 1416844 w 1462087"/>
              <a:gd name="connsiteY8" fmla="*/ 931069 h 931069"/>
              <a:gd name="connsiteX9" fmla="*/ 1462087 w 1462087"/>
              <a:gd name="connsiteY9" fmla="*/ 921544 h 931069"/>
              <a:gd name="connsiteX10" fmla="*/ 1423987 w 1462087"/>
              <a:gd name="connsiteY10" fmla="*/ 509588 h 931069"/>
              <a:gd name="connsiteX11" fmla="*/ 1047750 w 1462087"/>
              <a:gd name="connsiteY11" fmla="*/ 357188 h 931069"/>
              <a:gd name="connsiteX12" fmla="*/ 1004887 w 1462087"/>
              <a:gd name="connsiteY12" fmla="*/ 364331 h 931069"/>
              <a:gd name="connsiteX13" fmla="*/ 688181 w 1462087"/>
              <a:gd name="connsiteY13" fmla="*/ 226219 h 931069"/>
              <a:gd name="connsiteX14" fmla="*/ 638175 w 1462087"/>
              <a:gd name="connsiteY14" fmla="*/ 238125 h 931069"/>
              <a:gd name="connsiteX15" fmla="*/ 352425 w 1462087"/>
              <a:gd name="connsiteY15" fmla="*/ 107156 h 931069"/>
              <a:gd name="connsiteX16" fmla="*/ 300037 w 1462087"/>
              <a:gd name="connsiteY16" fmla="*/ 119063 h 931069"/>
              <a:gd name="connsiteX17" fmla="*/ 57150 w 1462087"/>
              <a:gd name="connsiteY17" fmla="*/ 0 h 931069"/>
              <a:gd name="connsiteX18" fmla="*/ 0 w 1462087"/>
              <a:gd name="connsiteY18" fmla="*/ 2381 h 9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2087" h="931069">
                <a:moveTo>
                  <a:pt x="0" y="2381"/>
                </a:moveTo>
                <a:lnTo>
                  <a:pt x="278606" y="126206"/>
                </a:lnTo>
                <a:lnTo>
                  <a:pt x="314325" y="116681"/>
                </a:lnTo>
                <a:lnTo>
                  <a:pt x="600075" y="245269"/>
                </a:lnTo>
                <a:lnTo>
                  <a:pt x="635794" y="238125"/>
                </a:lnTo>
                <a:lnTo>
                  <a:pt x="976312" y="376238"/>
                </a:lnTo>
                <a:lnTo>
                  <a:pt x="1009650" y="366713"/>
                </a:lnTo>
                <a:lnTo>
                  <a:pt x="1383506" y="526256"/>
                </a:lnTo>
                <a:lnTo>
                  <a:pt x="1416844" y="931069"/>
                </a:lnTo>
                <a:lnTo>
                  <a:pt x="1462087" y="921544"/>
                </a:lnTo>
                <a:lnTo>
                  <a:pt x="1423987" y="509588"/>
                </a:lnTo>
                <a:lnTo>
                  <a:pt x="1047750" y="357188"/>
                </a:lnTo>
                <a:lnTo>
                  <a:pt x="1004887" y="364331"/>
                </a:lnTo>
                <a:lnTo>
                  <a:pt x="688181" y="226219"/>
                </a:lnTo>
                <a:lnTo>
                  <a:pt x="638175" y="238125"/>
                </a:lnTo>
                <a:lnTo>
                  <a:pt x="352425" y="107156"/>
                </a:lnTo>
                <a:lnTo>
                  <a:pt x="300037" y="119063"/>
                </a:lnTo>
                <a:lnTo>
                  <a:pt x="57150" y="0"/>
                </a:lnTo>
                <a:lnTo>
                  <a:pt x="0" y="2381"/>
                </a:ln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28C60448-DFE7-34A9-7B06-6E9373E9057D}"/>
              </a:ext>
            </a:extLst>
          </p:cNvPr>
          <p:cNvSpPr/>
          <p:nvPr/>
        </p:nvSpPr>
        <p:spPr>
          <a:xfrm>
            <a:off x="7975779" y="3611334"/>
            <a:ext cx="1485900" cy="981075"/>
          </a:xfrm>
          <a:custGeom>
            <a:avLst/>
            <a:gdLst>
              <a:gd name="connsiteX0" fmla="*/ 1435894 w 1485900"/>
              <a:gd name="connsiteY0" fmla="*/ 981075 h 981075"/>
              <a:gd name="connsiteX1" fmla="*/ 1393032 w 1485900"/>
              <a:gd name="connsiteY1" fmla="*/ 557212 h 981075"/>
              <a:gd name="connsiteX2" fmla="*/ 1033463 w 1485900"/>
              <a:gd name="connsiteY2" fmla="*/ 392906 h 981075"/>
              <a:gd name="connsiteX3" fmla="*/ 981075 w 1485900"/>
              <a:gd name="connsiteY3" fmla="*/ 402431 h 981075"/>
              <a:gd name="connsiteX4" fmla="*/ 657225 w 1485900"/>
              <a:gd name="connsiteY4" fmla="*/ 252412 h 981075"/>
              <a:gd name="connsiteX5" fmla="*/ 609600 w 1485900"/>
              <a:gd name="connsiteY5" fmla="*/ 259556 h 981075"/>
              <a:gd name="connsiteX6" fmla="*/ 316707 w 1485900"/>
              <a:gd name="connsiteY6" fmla="*/ 126206 h 981075"/>
              <a:gd name="connsiteX7" fmla="*/ 261938 w 1485900"/>
              <a:gd name="connsiteY7" fmla="*/ 123825 h 981075"/>
              <a:gd name="connsiteX8" fmla="*/ 0 w 1485900"/>
              <a:gd name="connsiteY8" fmla="*/ 4762 h 981075"/>
              <a:gd name="connsiteX9" fmla="*/ 66675 w 1485900"/>
              <a:gd name="connsiteY9" fmla="*/ 0 h 981075"/>
              <a:gd name="connsiteX10" fmla="*/ 326232 w 1485900"/>
              <a:gd name="connsiteY10" fmla="*/ 123825 h 981075"/>
              <a:gd name="connsiteX11" fmla="*/ 371475 w 1485900"/>
              <a:gd name="connsiteY11" fmla="*/ 116681 h 981075"/>
              <a:gd name="connsiteX12" fmla="*/ 661988 w 1485900"/>
              <a:gd name="connsiteY12" fmla="*/ 247650 h 981075"/>
              <a:gd name="connsiteX13" fmla="*/ 704850 w 1485900"/>
              <a:gd name="connsiteY13" fmla="*/ 238125 h 981075"/>
              <a:gd name="connsiteX14" fmla="*/ 1028700 w 1485900"/>
              <a:gd name="connsiteY14" fmla="*/ 385762 h 981075"/>
              <a:gd name="connsiteX15" fmla="*/ 1078707 w 1485900"/>
              <a:gd name="connsiteY15" fmla="*/ 378619 h 981075"/>
              <a:gd name="connsiteX16" fmla="*/ 1450182 w 1485900"/>
              <a:gd name="connsiteY16" fmla="*/ 547687 h 981075"/>
              <a:gd name="connsiteX17" fmla="*/ 1485900 w 1485900"/>
              <a:gd name="connsiteY17" fmla="*/ 964406 h 981075"/>
              <a:gd name="connsiteX18" fmla="*/ 1435894 w 1485900"/>
              <a:gd name="connsiteY18" fmla="*/ 98107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5900" h="981075">
                <a:moveTo>
                  <a:pt x="1435894" y="981075"/>
                </a:moveTo>
                <a:lnTo>
                  <a:pt x="1393032" y="557212"/>
                </a:lnTo>
                <a:lnTo>
                  <a:pt x="1033463" y="392906"/>
                </a:lnTo>
                <a:lnTo>
                  <a:pt x="981075" y="402431"/>
                </a:lnTo>
                <a:lnTo>
                  <a:pt x="657225" y="252412"/>
                </a:lnTo>
                <a:lnTo>
                  <a:pt x="609600" y="259556"/>
                </a:lnTo>
                <a:lnTo>
                  <a:pt x="316707" y="126206"/>
                </a:lnTo>
                <a:lnTo>
                  <a:pt x="261938" y="123825"/>
                </a:lnTo>
                <a:lnTo>
                  <a:pt x="0" y="4762"/>
                </a:lnTo>
                <a:lnTo>
                  <a:pt x="66675" y="0"/>
                </a:lnTo>
                <a:lnTo>
                  <a:pt x="326232" y="123825"/>
                </a:lnTo>
                <a:lnTo>
                  <a:pt x="371475" y="116681"/>
                </a:lnTo>
                <a:lnTo>
                  <a:pt x="661988" y="247650"/>
                </a:lnTo>
                <a:lnTo>
                  <a:pt x="704850" y="238125"/>
                </a:lnTo>
                <a:lnTo>
                  <a:pt x="1028700" y="385762"/>
                </a:lnTo>
                <a:lnTo>
                  <a:pt x="1078707" y="378619"/>
                </a:lnTo>
                <a:lnTo>
                  <a:pt x="1450182" y="547687"/>
                </a:lnTo>
                <a:lnTo>
                  <a:pt x="1485900" y="964406"/>
                </a:lnTo>
                <a:lnTo>
                  <a:pt x="1435894" y="981075"/>
                </a:ln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A9D79788-3107-81CB-F10E-0B84D06EA31E}"/>
              </a:ext>
            </a:extLst>
          </p:cNvPr>
          <p:cNvSpPr/>
          <p:nvPr/>
        </p:nvSpPr>
        <p:spPr>
          <a:xfrm>
            <a:off x="7966254" y="3928040"/>
            <a:ext cx="511969" cy="264319"/>
          </a:xfrm>
          <a:custGeom>
            <a:avLst/>
            <a:gdLst>
              <a:gd name="connsiteX0" fmla="*/ 0 w 511969"/>
              <a:gd name="connsiteY0" fmla="*/ 109538 h 264319"/>
              <a:gd name="connsiteX1" fmla="*/ 0 w 511969"/>
              <a:gd name="connsiteY1" fmla="*/ 30956 h 264319"/>
              <a:gd name="connsiteX2" fmla="*/ 180975 w 511969"/>
              <a:gd name="connsiteY2" fmla="*/ 0 h 264319"/>
              <a:gd name="connsiteX3" fmla="*/ 511969 w 511969"/>
              <a:gd name="connsiteY3" fmla="*/ 164306 h 264319"/>
              <a:gd name="connsiteX4" fmla="*/ 369094 w 511969"/>
              <a:gd name="connsiteY4" fmla="*/ 188119 h 264319"/>
              <a:gd name="connsiteX5" fmla="*/ 378619 w 511969"/>
              <a:gd name="connsiteY5" fmla="*/ 264319 h 264319"/>
              <a:gd name="connsiteX6" fmla="*/ 283369 w 511969"/>
              <a:gd name="connsiteY6" fmla="*/ 216694 h 264319"/>
              <a:gd name="connsiteX7" fmla="*/ 230982 w 511969"/>
              <a:gd name="connsiteY7" fmla="*/ 221456 h 264319"/>
              <a:gd name="connsiteX8" fmla="*/ 0 w 511969"/>
              <a:gd name="connsiteY8" fmla="*/ 109538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969" h="264319">
                <a:moveTo>
                  <a:pt x="0" y="109538"/>
                </a:moveTo>
                <a:lnTo>
                  <a:pt x="0" y="30956"/>
                </a:lnTo>
                <a:lnTo>
                  <a:pt x="180975" y="0"/>
                </a:lnTo>
                <a:lnTo>
                  <a:pt x="511969" y="164306"/>
                </a:lnTo>
                <a:lnTo>
                  <a:pt x="369094" y="188119"/>
                </a:lnTo>
                <a:lnTo>
                  <a:pt x="378619" y="264319"/>
                </a:lnTo>
                <a:lnTo>
                  <a:pt x="283369" y="216694"/>
                </a:lnTo>
                <a:lnTo>
                  <a:pt x="230982" y="221456"/>
                </a:lnTo>
                <a:lnTo>
                  <a:pt x="0" y="109538"/>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D0E9411B-5B76-90AB-3242-A424A5B87123}"/>
              </a:ext>
            </a:extLst>
          </p:cNvPr>
          <p:cNvSpPr/>
          <p:nvPr/>
        </p:nvSpPr>
        <p:spPr>
          <a:xfrm>
            <a:off x="8199617" y="3863746"/>
            <a:ext cx="766762" cy="219075"/>
          </a:xfrm>
          <a:custGeom>
            <a:avLst/>
            <a:gdLst>
              <a:gd name="connsiteX0" fmla="*/ 323850 w 766762"/>
              <a:gd name="connsiteY0" fmla="*/ 219075 h 219075"/>
              <a:gd name="connsiteX1" fmla="*/ 766762 w 766762"/>
              <a:gd name="connsiteY1" fmla="*/ 145257 h 219075"/>
              <a:gd name="connsiteX2" fmla="*/ 431006 w 766762"/>
              <a:gd name="connsiteY2" fmla="*/ 0 h 219075"/>
              <a:gd name="connsiteX3" fmla="*/ 0 w 766762"/>
              <a:gd name="connsiteY3" fmla="*/ 57150 h 219075"/>
              <a:gd name="connsiteX4" fmla="*/ 323850 w 766762"/>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762" h="219075">
                <a:moveTo>
                  <a:pt x="323850" y="219075"/>
                </a:moveTo>
                <a:lnTo>
                  <a:pt x="766762" y="145257"/>
                </a:lnTo>
                <a:lnTo>
                  <a:pt x="431006" y="0"/>
                </a:lnTo>
                <a:lnTo>
                  <a:pt x="0" y="57150"/>
                </a:lnTo>
                <a:lnTo>
                  <a:pt x="323850" y="219075"/>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52C9ADA9-2E5B-D4BD-9759-4589833212D3}"/>
              </a:ext>
            </a:extLst>
          </p:cNvPr>
          <p:cNvSpPr/>
          <p:nvPr/>
        </p:nvSpPr>
        <p:spPr>
          <a:xfrm>
            <a:off x="8683011" y="3785165"/>
            <a:ext cx="840581" cy="211931"/>
          </a:xfrm>
          <a:custGeom>
            <a:avLst/>
            <a:gdLst>
              <a:gd name="connsiteX0" fmla="*/ 0 w 840581"/>
              <a:gd name="connsiteY0" fmla="*/ 64294 h 211931"/>
              <a:gd name="connsiteX1" fmla="*/ 319087 w 840581"/>
              <a:gd name="connsiteY1" fmla="*/ 211931 h 211931"/>
              <a:gd name="connsiteX2" fmla="*/ 840581 w 840581"/>
              <a:gd name="connsiteY2" fmla="*/ 133350 h 211931"/>
              <a:gd name="connsiteX3" fmla="*/ 504825 w 840581"/>
              <a:gd name="connsiteY3" fmla="*/ 0 h 211931"/>
              <a:gd name="connsiteX4" fmla="*/ 0 w 840581"/>
              <a:gd name="connsiteY4" fmla="*/ 64294 h 21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581" h="211931">
                <a:moveTo>
                  <a:pt x="0" y="64294"/>
                </a:moveTo>
                <a:lnTo>
                  <a:pt x="319087" y="211931"/>
                </a:lnTo>
                <a:lnTo>
                  <a:pt x="840581" y="133350"/>
                </a:lnTo>
                <a:lnTo>
                  <a:pt x="504825" y="0"/>
                </a:lnTo>
                <a:lnTo>
                  <a:pt x="0" y="64294"/>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tar: 5 Points 22">
            <a:extLst>
              <a:ext uri="{FF2B5EF4-FFF2-40B4-BE49-F238E27FC236}">
                <a16:creationId xmlns:a16="http://schemas.microsoft.com/office/drawing/2014/main" id="{3207A3EF-324A-17D4-0860-DAA870DEA3D0}"/>
              </a:ext>
            </a:extLst>
          </p:cNvPr>
          <p:cNvSpPr>
            <a:spLocks noChangeAspect="1"/>
          </p:cNvSpPr>
          <p:nvPr/>
        </p:nvSpPr>
        <p:spPr>
          <a:xfrm>
            <a:off x="8677962" y="4091973"/>
            <a:ext cx="128016" cy="12801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tar: 5 Points 23">
            <a:extLst>
              <a:ext uri="{FF2B5EF4-FFF2-40B4-BE49-F238E27FC236}">
                <a16:creationId xmlns:a16="http://schemas.microsoft.com/office/drawing/2014/main" id="{D24AB03F-3FD7-841C-5AED-D2906A9877C6}"/>
              </a:ext>
            </a:extLst>
          </p:cNvPr>
          <p:cNvSpPr>
            <a:spLocks noChangeAspect="1"/>
          </p:cNvSpPr>
          <p:nvPr/>
        </p:nvSpPr>
        <p:spPr>
          <a:xfrm>
            <a:off x="8261688" y="3902132"/>
            <a:ext cx="128016" cy="12801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tar: 5 Points 26">
            <a:extLst>
              <a:ext uri="{FF2B5EF4-FFF2-40B4-BE49-F238E27FC236}">
                <a16:creationId xmlns:a16="http://schemas.microsoft.com/office/drawing/2014/main" id="{6B5CFB4F-1D64-3B4D-40DF-FEC73E2A706C}"/>
              </a:ext>
            </a:extLst>
          </p:cNvPr>
          <p:cNvSpPr>
            <a:spLocks noChangeAspect="1"/>
          </p:cNvSpPr>
          <p:nvPr/>
        </p:nvSpPr>
        <p:spPr>
          <a:xfrm>
            <a:off x="8100923" y="3577496"/>
            <a:ext cx="128016" cy="12801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itle 2">
            <a:extLst>
              <a:ext uri="{FF2B5EF4-FFF2-40B4-BE49-F238E27FC236}">
                <a16:creationId xmlns:a16="http://schemas.microsoft.com/office/drawing/2014/main" id="{2D0F8AE1-B7F7-9375-2CDF-6B6EE150FF0B}"/>
              </a:ext>
            </a:extLst>
          </p:cNvPr>
          <p:cNvSpPr txBox="1">
            <a:spLocks/>
          </p:cNvSpPr>
          <p:nvPr/>
        </p:nvSpPr>
        <p:spPr>
          <a:xfrm>
            <a:off x="6524939" y="5275828"/>
            <a:ext cx="1666873" cy="491504"/>
          </a:xfrm>
          <a:prstGeom prst="rect">
            <a:avLst/>
          </a:prstGeom>
          <a:solidFill>
            <a:srgbClr val="FFFF00"/>
          </a:solidFill>
        </p:spPr>
        <p:txBody>
          <a:bodyPr vert="horz" lIns="91440" tIns="45720" rIns="91440" bIns="45720" rtlCol="0" anchor="ctr">
            <a:normAutofit fontScale="82500" lnSpcReduction="10000"/>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pPr algn="ctr"/>
            <a:r>
              <a:rPr lang="en-GB"/>
              <a:t>14W-LBSRP</a:t>
            </a:r>
          </a:p>
        </p:txBody>
      </p:sp>
      <p:sp>
        <p:nvSpPr>
          <p:cNvPr id="31" name="Content Placeholder 1">
            <a:extLst>
              <a:ext uri="{FF2B5EF4-FFF2-40B4-BE49-F238E27FC236}">
                <a16:creationId xmlns:a16="http://schemas.microsoft.com/office/drawing/2014/main" id="{D12FB63B-0DDD-7022-1B14-0FE8C8CAFBAD}"/>
              </a:ext>
            </a:extLst>
          </p:cNvPr>
          <p:cNvSpPr txBox="1">
            <a:spLocks/>
          </p:cNvSpPr>
          <p:nvPr/>
        </p:nvSpPr>
        <p:spPr>
          <a:xfrm>
            <a:off x="1223923" y="3393332"/>
            <a:ext cx="4184864" cy="2616420"/>
          </a:xfrm>
          <a:prstGeom prst="rect">
            <a:avLst/>
          </a:prstGeom>
        </p:spPr>
        <p:txBody>
          <a:bodyPr vert="horz" lIns="91440" tIns="45720" rIns="91440" bIns="45720" rtlCol="0" anchor="t">
            <a:normAutofit/>
          </a:bodyPr>
          <a:lstStyle>
            <a:lvl1pPr marL="0" indent="0" algn="l" defTabSz="914377" rtl="0" eaLnBrk="1" latinLnBrk="0" hangingPunct="1">
              <a:lnSpc>
                <a:spcPct val="100000"/>
              </a:lnSpc>
              <a:spcBef>
                <a:spcPts val="1000"/>
              </a:spcBef>
              <a:buFont typeface="Arial"/>
              <a:buNone/>
              <a:defRPr sz="2400" b="1" kern="1200">
                <a:solidFill>
                  <a:schemeClr val="tx1"/>
                </a:solidFill>
                <a:latin typeface="Arial" charset="0"/>
                <a:ea typeface="Arial" charset="0"/>
                <a:cs typeface="Arial" charset="0"/>
              </a:defRPr>
            </a:lvl1pPr>
            <a:lvl2pPr marL="0" indent="0" algn="l" defTabSz="914377" rtl="0" eaLnBrk="1" latinLnBrk="0" hangingPunct="1">
              <a:lnSpc>
                <a:spcPct val="100000"/>
              </a:lnSpc>
              <a:spcBef>
                <a:spcPts val="0"/>
              </a:spcBef>
              <a:buFont typeface="Arial"/>
              <a:buNone/>
              <a:defRPr sz="2200" kern="1200" baseline="0">
                <a:solidFill>
                  <a:schemeClr val="tx1"/>
                </a:solidFill>
                <a:latin typeface="Arial" charset="0"/>
                <a:ea typeface="Arial" charset="0"/>
                <a:cs typeface="Arial" charset="0"/>
              </a:defRPr>
            </a:lvl2pPr>
            <a:lvl3pPr marL="0" indent="0" algn="l" defTabSz="914377" rtl="0" eaLnBrk="1" latinLnBrk="0" hangingPunct="1">
              <a:lnSpc>
                <a:spcPct val="100000"/>
              </a:lnSpc>
              <a:spcBef>
                <a:spcPts val="0"/>
              </a:spcBef>
              <a:buFont typeface="Arial"/>
              <a:buNone/>
              <a:defRPr sz="2200" kern="1200">
                <a:solidFill>
                  <a:schemeClr val="tx1"/>
                </a:solidFill>
                <a:latin typeface="Arial" charset="0"/>
                <a:ea typeface="Arial" charset="0"/>
                <a:cs typeface="Arial" charset="0"/>
              </a:defRPr>
            </a:lvl3pPr>
            <a:lvl4pPr marL="0" indent="0" algn="l" defTabSz="914377" rtl="0" eaLnBrk="1" latinLnBrk="0" hangingPunct="1">
              <a:lnSpc>
                <a:spcPct val="100000"/>
              </a:lnSpc>
              <a:spcBef>
                <a:spcPts val="0"/>
              </a:spcBef>
              <a:buFont typeface="Arial"/>
              <a:buNone/>
              <a:tabLst>
                <a:tab pos="360000" algn="l"/>
              </a:tabLst>
              <a:defRPr sz="1800" kern="1200">
                <a:solidFill>
                  <a:schemeClr val="tx1"/>
                </a:solidFill>
                <a:latin typeface="Arial" charset="0"/>
                <a:ea typeface="Arial" charset="0"/>
                <a:cs typeface="Arial" charset="0"/>
              </a:defRPr>
            </a:lvl4pPr>
            <a:lvl5pPr marL="0" indent="0" algn="l" defTabSz="914377" rtl="0" eaLnBrk="1" latinLnBrk="0" hangingPunct="1">
              <a:lnSpc>
                <a:spcPct val="100000"/>
              </a:lnSpc>
              <a:spcBef>
                <a:spcPts val="0"/>
              </a:spcBef>
              <a:buFont typeface="Arial"/>
              <a:buNone/>
              <a:tabLst>
                <a:tab pos="360000" algn="l"/>
              </a:tabLst>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a:ln>
                  <a:noFill/>
                </a:ln>
                <a:solidFill>
                  <a:srgbClr val="002F56"/>
                </a:solidFill>
                <a:effectLst/>
                <a:uLnTx/>
                <a:uFillTx/>
                <a:latin typeface="Arial"/>
                <a:cs typeface="Arial"/>
              </a:rPr>
              <a:t>UKAEA</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a:ln>
                  <a:noFill/>
                </a:ln>
                <a:solidFill>
                  <a:srgbClr val="002F56"/>
                </a:solidFill>
                <a:effectLst/>
                <a:uLnTx/>
                <a:uFillTx/>
                <a:latin typeface="Arial"/>
                <a:cs typeface="Arial"/>
              </a:rPr>
              <a:t>3 lamellae</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a:ln>
                  <a:noFill/>
                </a:ln>
                <a:solidFill>
                  <a:srgbClr val="002F56"/>
                </a:solidFill>
                <a:effectLst/>
                <a:uLnTx/>
                <a:uFillTx/>
                <a:latin typeface="Arial" charset="0"/>
                <a:cs typeface="Arial" charset="0"/>
              </a:rPr>
              <a:t>14W LBSRP LH</a:t>
            </a:r>
          </a:p>
          <a:p>
            <a:pPr marL="342900" marR="0" lvl="1"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6"/>
                </a:solidFill>
                <a:effectLst/>
                <a:uLnTx/>
                <a:uFillTx/>
                <a:latin typeface="Arial" charset="0"/>
                <a:cs typeface="Arial" charset="0"/>
              </a:rPr>
              <a:t>A21 </a:t>
            </a:r>
            <a:r>
              <a:rPr kumimoji="0" lang="en-GB" sz="1800" b="0" i="0" u="none" strike="noStrike" kern="1200" cap="none" spc="0" normalizeH="0" baseline="0" noProof="0">
                <a:ln>
                  <a:noFill/>
                </a:ln>
                <a:solidFill>
                  <a:srgbClr val="002F56"/>
                </a:solidFill>
                <a:effectLst/>
                <a:uLnTx/>
                <a:uFillTx/>
                <a:latin typeface="Arial" charset="0"/>
                <a:cs typeface="Arial" charset="0"/>
                <a:sym typeface="Symbol" panose="05050102010706020507" pitchFamily="18" charset="2"/>
              </a:rPr>
              <a:t></a:t>
            </a:r>
            <a:r>
              <a:rPr kumimoji="0" lang="en-GB" sz="1800" b="0" i="0" u="none" strike="noStrike" kern="1200" cap="none" spc="0" normalizeH="0" baseline="0" noProof="0">
                <a:ln>
                  <a:noFill/>
                </a:ln>
                <a:solidFill>
                  <a:srgbClr val="002F56"/>
                </a:solidFill>
                <a:effectLst/>
                <a:uLnTx/>
                <a:uFillTx/>
                <a:latin typeface="Arial" charset="0"/>
                <a:cs typeface="Arial" charset="0"/>
              </a:rPr>
              <a:t> MAP-LAB</a:t>
            </a:r>
            <a:r>
              <a:rPr kumimoji="0" lang="en-GB" sz="1800" b="0" i="0" u="none" strike="noStrike" kern="1200" cap="none" spc="0" normalizeH="0" baseline="0" noProof="0">
                <a:ln>
                  <a:noFill/>
                </a:ln>
                <a:solidFill>
                  <a:srgbClr val="002F56"/>
                </a:solidFill>
                <a:effectLst/>
                <a:uLnTx/>
                <a:uFillTx/>
                <a:latin typeface="Arial" charset="0"/>
                <a:cs typeface="Arial" charset="0"/>
                <a:sym typeface="Symbol" panose="05050102010706020507" pitchFamily="18" charset="2"/>
              </a:rPr>
              <a:t> </a:t>
            </a:r>
            <a:r>
              <a:rPr kumimoji="0" lang="en-GB" sz="1800" b="0" i="0" u="none" strike="noStrike" kern="1200" cap="none" spc="0" normalizeH="0" baseline="0" noProof="0">
                <a:ln>
                  <a:noFill/>
                </a:ln>
                <a:solidFill>
                  <a:srgbClr val="002F56"/>
                </a:solidFill>
                <a:effectLst/>
                <a:uLnTx/>
                <a:uFillTx/>
                <a:latin typeface="Arial" charset="0"/>
                <a:cs typeface="Arial" charset="0"/>
              </a:rPr>
              <a:t> MRF</a:t>
            </a:r>
          </a:p>
          <a:p>
            <a:pPr marL="342900" marR="0" lvl="1"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6"/>
                </a:solidFill>
                <a:effectLst/>
                <a:uLnTx/>
                <a:uFillTx/>
                <a:latin typeface="Arial" charset="0"/>
                <a:cs typeface="Arial" charset="0"/>
              </a:rPr>
              <a:t>B21 </a:t>
            </a:r>
            <a:r>
              <a:rPr kumimoji="0" lang="en-GB" sz="1800" b="0" i="0" u="none" strike="noStrike" kern="1200" cap="none" spc="0" normalizeH="0" baseline="0" noProof="0">
                <a:ln>
                  <a:noFill/>
                </a:ln>
                <a:solidFill>
                  <a:srgbClr val="002F56"/>
                </a:solidFill>
                <a:effectLst/>
                <a:uLnTx/>
                <a:uFillTx/>
                <a:latin typeface="Arial" charset="0"/>
                <a:cs typeface="Arial" charset="0"/>
                <a:sym typeface="Symbol" panose="05050102010706020507" pitchFamily="18" charset="2"/>
              </a:rPr>
              <a:t> </a:t>
            </a:r>
            <a:r>
              <a:rPr kumimoji="0" lang="en-GB" sz="1800" b="0" i="0" u="none" strike="noStrike" kern="1200" cap="none" spc="0" normalizeH="0" baseline="0" noProof="0">
                <a:ln>
                  <a:noFill/>
                </a:ln>
                <a:solidFill>
                  <a:srgbClr val="002F56"/>
                </a:solidFill>
                <a:effectLst/>
                <a:uLnTx/>
                <a:uFillTx/>
                <a:latin typeface="Arial" charset="0"/>
                <a:cs typeface="Arial" charset="0"/>
              </a:rPr>
              <a:t>MAP-LAB</a:t>
            </a:r>
            <a:r>
              <a:rPr kumimoji="0" lang="en-GB" sz="1800" b="0" i="0" u="none" strike="noStrike" kern="1200" cap="none" spc="0" normalizeH="0" baseline="0" noProof="0">
                <a:ln>
                  <a:noFill/>
                </a:ln>
                <a:solidFill>
                  <a:srgbClr val="002F56"/>
                </a:solidFill>
                <a:effectLst/>
                <a:uLnTx/>
                <a:uFillTx/>
                <a:latin typeface="Arial" charset="0"/>
                <a:cs typeface="Arial" charset="0"/>
                <a:sym typeface="Symbol" panose="05050102010706020507" pitchFamily="18" charset="2"/>
              </a:rPr>
              <a:t> </a:t>
            </a:r>
            <a:r>
              <a:rPr kumimoji="0" lang="en-GB" sz="1800" b="0" i="0" u="none" strike="noStrike" kern="1200" cap="none" spc="0" normalizeH="0" baseline="0" noProof="0">
                <a:ln>
                  <a:noFill/>
                </a:ln>
                <a:solidFill>
                  <a:srgbClr val="002F56"/>
                </a:solidFill>
                <a:effectLst/>
                <a:uLnTx/>
                <a:uFillTx/>
                <a:latin typeface="Arial" charset="0"/>
                <a:cs typeface="Arial" charset="0"/>
              </a:rPr>
              <a:t> MRF</a:t>
            </a:r>
          </a:p>
          <a:p>
            <a:pPr marL="342900" marR="0" lvl="1"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6"/>
                </a:solidFill>
                <a:effectLst/>
                <a:uLnTx/>
                <a:uFillTx/>
                <a:latin typeface="Arial" charset="0"/>
                <a:cs typeface="Arial" charset="0"/>
              </a:rPr>
              <a:t>D12 </a:t>
            </a:r>
            <a:r>
              <a:rPr kumimoji="0" lang="en-GB" sz="1800" b="0" i="0" u="none" strike="noStrike" kern="1200" cap="none" spc="0" normalizeH="0" baseline="0" noProof="0">
                <a:ln>
                  <a:noFill/>
                </a:ln>
                <a:solidFill>
                  <a:srgbClr val="002F56"/>
                </a:solidFill>
                <a:effectLst/>
                <a:uLnTx/>
                <a:uFillTx/>
                <a:latin typeface="Arial" charset="0"/>
                <a:cs typeface="Arial" charset="0"/>
                <a:sym typeface="Symbol" panose="05050102010706020507" pitchFamily="18" charset="2"/>
              </a:rPr>
              <a:t></a:t>
            </a:r>
            <a:r>
              <a:rPr kumimoji="0" lang="en-GB" sz="1800" b="0" i="0" u="none" strike="noStrike" kern="1200" cap="none" spc="0" normalizeH="0" baseline="0" noProof="0">
                <a:ln>
                  <a:noFill/>
                </a:ln>
                <a:solidFill>
                  <a:srgbClr val="002F56"/>
                </a:solidFill>
                <a:effectLst/>
                <a:uLnTx/>
                <a:uFillTx/>
                <a:latin typeface="Arial" charset="0"/>
                <a:cs typeface="Arial" charset="0"/>
              </a:rPr>
              <a:t> MRF</a:t>
            </a: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GB" sz="1800" b="1" i="0" u="none" strike="noStrike" kern="1200" cap="none" spc="0" normalizeH="0" baseline="0" noProof="0">
              <a:ln>
                <a:noFill/>
              </a:ln>
              <a:solidFill>
                <a:srgbClr val="002F56"/>
              </a:solidFill>
              <a:effectLst/>
              <a:uLnTx/>
              <a:uFillTx/>
              <a:latin typeface="Arial" charset="0"/>
              <a:cs typeface="Arial"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GB" sz="1800" b="1" i="0" u="none" strike="noStrike" kern="1200" cap="none" spc="0" normalizeH="0" baseline="0" noProof="0">
              <a:ln>
                <a:noFill/>
              </a:ln>
              <a:solidFill>
                <a:srgbClr val="002F56"/>
              </a:solidFill>
              <a:effectLst/>
              <a:uLnTx/>
              <a:uFillTx/>
              <a:latin typeface="Arial" charset="0"/>
              <a:cs typeface="Arial"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GB" sz="1800" b="1" i="0" u="none" strike="noStrike" kern="1200" cap="none" spc="0" normalizeH="0" baseline="0" noProof="0">
              <a:ln>
                <a:noFill/>
              </a:ln>
              <a:solidFill>
                <a:srgbClr val="002F56"/>
              </a:solidFill>
              <a:effectLst/>
              <a:uLnTx/>
              <a:uFillTx/>
              <a:latin typeface="Arial"/>
              <a:cs typeface="Arial"/>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GB" sz="1800" b="1" i="0" u="none" strike="noStrike" kern="1200" cap="none" spc="0" normalizeH="0" baseline="0" noProof="0">
              <a:ln>
                <a:noFill/>
              </a:ln>
              <a:solidFill>
                <a:srgbClr val="002F56"/>
              </a:solidFill>
              <a:effectLst/>
              <a:uLnTx/>
              <a:uFillTx/>
              <a:latin typeface="Arial"/>
              <a:cs typeface="Arial"/>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GB" sz="1800" b="1" i="0" u="none" strike="noStrike" kern="1200" cap="none" spc="0" normalizeH="0" baseline="0" noProof="0">
              <a:ln>
                <a:noFill/>
              </a:ln>
              <a:solidFill>
                <a:srgbClr val="002F56"/>
              </a:solidFill>
              <a:effectLst/>
              <a:uLnTx/>
              <a:uFillTx/>
              <a:latin typeface="Arial"/>
              <a:cs typeface="Arial"/>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GB" sz="1800" b="1" i="0" u="none" strike="noStrike" kern="1200" cap="none" spc="0" normalizeH="0" baseline="0" noProof="0">
              <a:ln>
                <a:noFill/>
              </a:ln>
              <a:solidFill>
                <a:srgbClr val="002F56"/>
              </a:solidFill>
              <a:effectLst/>
              <a:uLnTx/>
              <a:uFillTx/>
              <a:latin typeface="Arial"/>
              <a:cs typeface="Arial"/>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GB" sz="1800" b="1" i="0" u="none" strike="noStrike" kern="1200" cap="none" spc="0" normalizeH="0" baseline="0" noProof="0">
              <a:ln>
                <a:noFill/>
              </a:ln>
              <a:solidFill>
                <a:srgbClr val="002F56"/>
              </a:solidFill>
              <a:effectLst/>
              <a:uLnTx/>
              <a:uFillTx/>
              <a:latin typeface="Arial" charset="0"/>
              <a:cs typeface="Arial"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GB" sz="1800" b="1" i="0" u="none" strike="noStrike" kern="1200" cap="none" spc="0" normalizeH="0" baseline="0" noProof="0">
              <a:ln>
                <a:noFill/>
              </a:ln>
              <a:solidFill>
                <a:srgbClr val="002F56"/>
              </a:solidFill>
              <a:effectLst/>
              <a:uLnTx/>
              <a:uFillTx/>
              <a:latin typeface="Arial" charset="0"/>
              <a:cs typeface="Arial" charset="0"/>
            </a:endParaRPr>
          </a:p>
        </p:txBody>
      </p:sp>
    </p:spTree>
    <p:extLst>
      <p:ext uri="{BB962C8B-B14F-4D97-AF65-F5344CB8AC3E}">
        <p14:creationId xmlns:p14="http://schemas.microsoft.com/office/powerpoint/2010/main" val="3812421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60A9-9857-CFCD-05F2-BFBFA632014E}"/>
              </a:ext>
            </a:extLst>
          </p:cNvPr>
          <p:cNvSpPr>
            <a:spLocks noGrp="1"/>
          </p:cNvSpPr>
          <p:nvPr>
            <p:ph type="title"/>
          </p:nvPr>
        </p:nvSpPr>
        <p:spPr/>
        <p:txBody>
          <a:bodyPr/>
          <a:lstStyle/>
          <a:p>
            <a:r>
              <a:rPr lang="en-GB"/>
              <a:t>Plans for studies on W lamellae at UKAEA</a:t>
            </a:r>
          </a:p>
        </p:txBody>
      </p:sp>
      <p:sp>
        <p:nvSpPr>
          <p:cNvPr id="3" name="Content Placeholder 2">
            <a:extLst>
              <a:ext uri="{FF2B5EF4-FFF2-40B4-BE49-F238E27FC236}">
                <a16:creationId xmlns:a16="http://schemas.microsoft.com/office/drawing/2014/main" id="{57980F2F-C21A-6B96-EFAF-250D1EE3D371}"/>
              </a:ext>
            </a:extLst>
          </p:cNvPr>
          <p:cNvSpPr>
            <a:spLocks noGrp="1"/>
          </p:cNvSpPr>
          <p:nvPr>
            <p:ph idx="1"/>
          </p:nvPr>
        </p:nvSpPr>
        <p:spPr>
          <a:xfrm>
            <a:off x="609600" y="1260668"/>
            <a:ext cx="5387904" cy="1725599"/>
          </a:xfrm>
        </p:spPr>
        <p:txBody>
          <a:bodyPr>
            <a:normAutofit/>
          </a:bodyPr>
          <a:lstStyle/>
          <a:p>
            <a:r>
              <a:rPr lang="en-GB" sz="1800" b="1" dirty="0"/>
              <a:t>Effects of He plasma interaction.</a:t>
            </a:r>
          </a:p>
          <a:p>
            <a:r>
              <a:rPr lang="en-GB" sz="1800" dirty="0"/>
              <a:t>He plasma campaign (2022) </a:t>
            </a:r>
            <a:r>
              <a:rPr lang="en-GB" sz="1800" dirty="0">
                <a:sym typeface="Wingdings" panose="05000000000000000000" pitchFamily="2" charset="2"/>
              </a:rPr>
              <a:t> t</a:t>
            </a:r>
            <a:r>
              <a:rPr lang="en-GB" sz="1800" dirty="0"/>
              <a:t>o “simulate” the then-planned He plasma campaign at ITER.</a:t>
            </a:r>
          </a:p>
          <a:p>
            <a:pPr>
              <a:buFont typeface="Wingdings" panose="05000000000000000000" pitchFamily="2" charset="2"/>
              <a:buChar char="Ø"/>
            </a:pPr>
            <a:r>
              <a:rPr lang="en-GB" sz="1800" dirty="0"/>
              <a:t>He fuzz observed in lab experiments </a:t>
            </a:r>
            <a:r>
              <a:rPr lang="en-GB" sz="1800" dirty="0">
                <a:sym typeface="Wingdings" panose="05000000000000000000" pitchFamily="2" charset="2"/>
              </a:rPr>
              <a:t> </a:t>
            </a:r>
            <a:r>
              <a:rPr lang="en-GB" sz="1800" b="1" dirty="0">
                <a:solidFill>
                  <a:srgbClr val="FF0000"/>
                </a:solidFill>
                <a:sym typeface="Wingdings" panose="05000000000000000000" pitchFamily="2" charset="2"/>
              </a:rPr>
              <a:t>will it form in the tokamak</a:t>
            </a:r>
            <a:r>
              <a:rPr lang="en-GB" sz="1800" dirty="0">
                <a:sym typeface="Wingdings" panose="05000000000000000000" pitchFamily="2" charset="2"/>
              </a:rPr>
              <a:t>?</a:t>
            </a:r>
            <a:endParaRPr lang="en-GB" sz="1800" dirty="0"/>
          </a:p>
          <a:p>
            <a:endParaRPr lang="en-GB" dirty="0"/>
          </a:p>
          <a:p>
            <a:endParaRPr lang="en-GB" dirty="0"/>
          </a:p>
        </p:txBody>
      </p:sp>
      <p:sp>
        <p:nvSpPr>
          <p:cNvPr id="4" name="Footer Placeholder 3">
            <a:extLst>
              <a:ext uri="{FF2B5EF4-FFF2-40B4-BE49-F238E27FC236}">
                <a16:creationId xmlns:a16="http://schemas.microsoft.com/office/drawing/2014/main" id="{D66AE640-9354-0D2B-636C-255E22A5256C}"/>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EC9C3A70-5060-CEAB-C4C7-269F3F104445}"/>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a:solidFill>
                <a:prstClr val="white"/>
              </a:solidFill>
            </a:endParaRPr>
          </a:p>
        </p:txBody>
      </p:sp>
      <p:grpSp>
        <p:nvGrpSpPr>
          <p:cNvPr id="23" name="Group 22">
            <a:extLst>
              <a:ext uri="{FF2B5EF4-FFF2-40B4-BE49-F238E27FC236}">
                <a16:creationId xmlns:a16="http://schemas.microsoft.com/office/drawing/2014/main" id="{5B7254DB-9671-A0BF-5CFF-507F6B22C57D}"/>
              </a:ext>
            </a:extLst>
          </p:cNvPr>
          <p:cNvGrpSpPr>
            <a:grpSpLocks noChangeAspect="1"/>
          </p:cNvGrpSpPr>
          <p:nvPr/>
        </p:nvGrpSpPr>
        <p:grpSpPr>
          <a:xfrm>
            <a:off x="6096000" y="893112"/>
            <a:ext cx="5790755" cy="4079569"/>
            <a:chOff x="4757954" y="466206"/>
            <a:chExt cx="6858000" cy="4831439"/>
          </a:xfrm>
        </p:grpSpPr>
        <p:pic>
          <p:nvPicPr>
            <p:cNvPr id="24" name="Picture 23">
              <a:extLst>
                <a:ext uri="{FF2B5EF4-FFF2-40B4-BE49-F238E27FC236}">
                  <a16:creationId xmlns:a16="http://schemas.microsoft.com/office/drawing/2014/main" id="{9988872D-0267-C88C-8CDE-8265A84BFFCF}"/>
                </a:ext>
              </a:extLst>
            </p:cNvPr>
            <p:cNvPicPr>
              <a:picLocks noChangeAspect="1"/>
            </p:cNvPicPr>
            <p:nvPr/>
          </p:nvPicPr>
          <p:blipFill>
            <a:blip r:embed="rId2"/>
            <a:stretch>
              <a:fillRect/>
            </a:stretch>
          </p:blipFill>
          <p:spPr>
            <a:xfrm rot="16200000">
              <a:off x="5771234" y="-547074"/>
              <a:ext cx="4831439" cy="6858000"/>
            </a:xfrm>
            <a:prstGeom prst="rect">
              <a:avLst/>
            </a:prstGeom>
          </p:spPr>
        </p:pic>
        <p:sp>
          <p:nvSpPr>
            <p:cNvPr id="25" name="TextBox 24">
              <a:extLst>
                <a:ext uri="{FF2B5EF4-FFF2-40B4-BE49-F238E27FC236}">
                  <a16:creationId xmlns:a16="http://schemas.microsoft.com/office/drawing/2014/main" id="{4C4E2B2A-4913-4159-E3A0-7664794EA2C1}"/>
                </a:ext>
              </a:extLst>
            </p:cNvPr>
            <p:cNvSpPr txBox="1"/>
            <p:nvPr/>
          </p:nvSpPr>
          <p:spPr>
            <a:xfrm>
              <a:off x="5510742" y="912991"/>
              <a:ext cx="448412" cy="492075"/>
            </a:xfrm>
            <a:prstGeom prst="rect">
              <a:avLst/>
            </a:prstGeom>
            <a:noFill/>
          </p:spPr>
          <p:txBody>
            <a:bodyPr wrap="none" rtlCol="0">
              <a:spAutoFit/>
            </a:bodyPr>
            <a:lstStyle/>
            <a:p>
              <a:pPr algn="l"/>
              <a:r>
                <a:rPr lang="en-GB" sz="2100" b="1">
                  <a:solidFill>
                    <a:srgbClr val="FF0000"/>
                  </a:solidFill>
                </a:rPr>
                <a:t>A</a:t>
              </a:r>
            </a:p>
          </p:txBody>
        </p:sp>
        <p:sp>
          <p:nvSpPr>
            <p:cNvPr id="26" name="TextBox 25">
              <a:extLst>
                <a:ext uri="{FF2B5EF4-FFF2-40B4-BE49-F238E27FC236}">
                  <a16:creationId xmlns:a16="http://schemas.microsoft.com/office/drawing/2014/main" id="{25439FEE-2DE4-1B22-3CCF-C8FE1A40E108}"/>
                </a:ext>
              </a:extLst>
            </p:cNvPr>
            <p:cNvSpPr txBox="1"/>
            <p:nvPr/>
          </p:nvSpPr>
          <p:spPr>
            <a:xfrm>
              <a:off x="7234450" y="912991"/>
              <a:ext cx="448412" cy="492075"/>
            </a:xfrm>
            <a:prstGeom prst="rect">
              <a:avLst/>
            </a:prstGeom>
            <a:noFill/>
          </p:spPr>
          <p:txBody>
            <a:bodyPr wrap="none" rtlCol="0">
              <a:spAutoFit/>
            </a:bodyPr>
            <a:lstStyle/>
            <a:p>
              <a:pPr algn="l"/>
              <a:r>
                <a:rPr lang="en-GB" sz="2100" b="1">
                  <a:solidFill>
                    <a:srgbClr val="FF0000"/>
                  </a:solidFill>
                </a:rPr>
                <a:t>B</a:t>
              </a:r>
            </a:p>
          </p:txBody>
        </p:sp>
        <p:sp>
          <p:nvSpPr>
            <p:cNvPr id="27" name="TextBox 26">
              <a:extLst>
                <a:ext uri="{FF2B5EF4-FFF2-40B4-BE49-F238E27FC236}">
                  <a16:creationId xmlns:a16="http://schemas.microsoft.com/office/drawing/2014/main" id="{C25C6F1D-BC65-42A3-4FB0-46776F0E44C3}"/>
                </a:ext>
              </a:extLst>
            </p:cNvPr>
            <p:cNvSpPr txBox="1"/>
            <p:nvPr/>
          </p:nvSpPr>
          <p:spPr>
            <a:xfrm>
              <a:off x="8942130" y="908809"/>
              <a:ext cx="448412" cy="492075"/>
            </a:xfrm>
            <a:prstGeom prst="rect">
              <a:avLst/>
            </a:prstGeom>
            <a:noFill/>
          </p:spPr>
          <p:txBody>
            <a:bodyPr wrap="none" rtlCol="0">
              <a:spAutoFit/>
            </a:bodyPr>
            <a:lstStyle/>
            <a:p>
              <a:pPr algn="l"/>
              <a:r>
                <a:rPr lang="en-GB" sz="2100" b="1">
                  <a:solidFill>
                    <a:srgbClr val="FF0000"/>
                  </a:solidFill>
                </a:rPr>
                <a:t>C</a:t>
              </a:r>
            </a:p>
          </p:txBody>
        </p:sp>
        <p:sp>
          <p:nvSpPr>
            <p:cNvPr id="28" name="TextBox 27">
              <a:extLst>
                <a:ext uri="{FF2B5EF4-FFF2-40B4-BE49-F238E27FC236}">
                  <a16:creationId xmlns:a16="http://schemas.microsoft.com/office/drawing/2014/main" id="{3A9C32DB-AD93-F673-890C-2E3BA8A2FF7B}"/>
                </a:ext>
              </a:extLst>
            </p:cNvPr>
            <p:cNvSpPr txBox="1"/>
            <p:nvPr/>
          </p:nvSpPr>
          <p:spPr>
            <a:xfrm>
              <a:off x="10639304" y="901504"/>
              <a:ext cx="448412" cy="492075"/>
            </a:xfrm>
            <a:prstGeom prst="rect">
              <a:avLst/>
            </a:prstGeom>
            <a:noFill/>
          </p:spPr>
          <p:txBody>
            <a:bodyPr wrap="none" rtlCol="0">
              <a:spAutoFit/>
            </a:bodyPr>
            <a:lstStyle/>
            <a:p>
              <a:pPr algn="l"/>
              <a:r>
                <a:rPr lang="en-GB" sz="2100" b="1">
                  <a:solidFill>
                    <a:srgbClr val="FF0000"/>
                  </a:solidFill>
                </a:rPr>
                <a:t>D</a:t>
              </a:r>
            </a:p>
          </p:txBody>
        </p:sp>
        <p:sp>
          <p:nvSpPr>
            <p:cNvPr id="29" name="TextBox 28">
              <a:extLst>
                <a:ext uri="{FF2B5EF4-FFF2-40B4-BE49-F238E27FC236}">
                  <a16:creationId xmlns:a16="http://schemas.microsoft.com/office/drawing/2014/main" id="{EE826B75-D2F1-8F0C-C1BE-D0DC94B63B30}"/>
                </a:ext>
              </a:extLst>
            </p:cNvPr>
            <p:cNvSpPr txBox="1"/>
            <p:nvPr/>
          </p:nvSpPr>
          <p:spPr>
            <a:xfrm>
              <a:off x="4935276" y="475590"/>
              <a:ext cx="1914766" cy="437400"/>
            </a:xfrm>
            <a:prstGeom prst="rect">
              <a:avLst/>
            </a:prstGeom>
            <a:noFill/>
          </p:spPr>
          <p:txBody>
            <a:bodyPr wrap="none" rtlCol="0">
              <a:spAutoFit/>
            </a:bodyPr>
            <a:lstStyle/>
            <a:p>
              <a:pPr algn="l"/>
              <a:r>
                <a:rPr lang="en-GB" b="1">
                  <a:solidFill>
                    <a:srgbClr val="FF0000"/>
                  </a:solidFill>
                </a:rPr>
                <a:t>LBSRP 14BN</a:t>
              </a:r>
            </a:p>
          </p:txBody>
        </p:sp>
        <p:cxnSp>
          <p:nvCxnSpPr>
            <p:cNvPr id="30" name="Straight Connector 29">
              <a:extLst>
                <a:ext uri="{FF2B5EF4-FFF2-40B4-BE49-F238E27FC236}">
                  <a16:creationId xmlns:a16="http://schemas.microsoft.com/office/drawing/2014/main" id="{31FFF954-EE39-E15B-6DC3-9D6EEFCA5DF3}"/>
                </a:ext>
              </a:extLst>
            </p:cNvPr>
            <p:cNvCxnSpPr>
              <a:cxnSpLocks/>
            </p:cNvCxnSpPr>
            <p:nvPr/>
          </p:nvCxnSpPr>
          <p:spPr>
            <a:xfrm>
              <a:off x="7416741" y="1464510"/>
              <a:ext cx="95770" cy="3637668"/>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6CEFF116-AE76-399E-D4D6-5D39B6BC9A9A}"/>
              </a:ext>
            </a:extLst>
          </p:cNvPr>
          <p:cNvCxnSpPr>
            <a:cxnSpLocks/>
          </p:cNvCxnSpPr>
          <p:nvPr/>
        </p:nvCxnSpPr>
        <p:spPr>
          <a:xfrm flipV="1">
            <a:off x="8421891" y="4738843"/>
            <a:ext cx="0" cy="41615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B0238D-2B62-68B7-B842-CCE72D90FAFB}"/>
              </a:ext>
            </a:extLst>
          </p:cNvPr>
          <p:cNvCxnSpPr>
            <a:cxnSpLocks/>
          </p:cNvCxnSpPr>
          <p:nvPr/>
        </p:nvCxnSpPr>
        <p:spPr>
          <a:xfrm flipH="1" flipV="1">
            <a:off x="9203952" y="3497243"/>
            <a:ext cx="43160" cy="223369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D1CFAA7-B7F9-E877-D195-B46509C2652D}"/>
              </a:ext>
            </a:extLst>
          </p:cNvPr>
          <p:cNvCxnSpPr>
            <a:cxnSpLocks/>
          </p:cNvCxnSpPr>
          <p:nvPr/>
        </p:nvCxnSpPr>
        <p:spPr>
          <a:xfrm flipV="1">
            <a:off x="10303797" y="2682483"/>
            <a:ext cx="0" cy="24725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566841E-1591-6F19-E855-3D553196C5AD}"/>
              </a:ext>
            </a:extLst>
          </p:cNvPr>
          <p:cNvSpPr txBox="1"/>
          <p:nvPr/>
        </p:nvSpPr>
        <p:spPr>
          <a:xfrm>
            <a:off x="278845" y="3941698"/>
            <a:ext cx="5597843" cy="923330"/>
          </a:xfrm>
          <a:prstGeom prst="rect">
            <a:avLst/>
          </a:prstGeom>
          <a:solidFill>
            <a:srgbClr val="FFFF00"/>
          </a:solidFill>
          <a:ln w="25400">
            <a:solidFill>
              <a:srgbClr val="FF0000"/>
            </a:solidFill>
          </a:ln>
        </p:spPr>
        <p:txBody>
          <a:bodyPr wrap="square" rtlCol="0">
            <a:spAutoFit/>
          </a:bodyPr>
          <a:lstStyle/>
          <a:p>
            <a:pPr algn="l"/>
            <a:r>
              <a:rPr lang="en-GB">
                <a:solidFill>
                  <a:srgbClr val="FF0000"/>
                </a:solidFill>
              </a:rPr>
              <a:t>No evidence of fuzz formation found during in-vessel imaging (even though conditions favourable, based on the results from linear plasma devices).</a:t>
            </a:r>
          </a:p>
        </p:txBody>
      </p:sp>
      <p:sp>
        <p:nvSpPr>
          <p:cNvPr id="35" name="TextBox 34">
            <a:extLst>
              <a:ext uri="{FF2B5EF4-FFF2-40B4-BE49-F238E27FC236}">
                <a16:creationId xmlns:a16="http://schemas.microsoft.com/office/drawing/2014/main" id="{AB1399B8-0725-F9D7-01D7-1B709BE3C07D}"/>
              </a:ext>
            </a:extLst>
          </p:cNvPr>
          <p:cNvSpPr txBox="1"/>
          <p:nvPr/>
        </p:nvSpPr>
        <p:spPr>
          <a:xfrm>
            <a:off x="8187103" y="5730937"/>
            <a:ext cx="3249608" cy="646331"/>
          </a:xfrm>
          <a:prstGeom prst="rect">
            <a:avLst/>
          </a:prstGeom>
          <a:noFill/>
        </p:spPr>
        <p:txBody>
          <a:bodyPr wrap="none" rtlCol="0">
            <a:spAutoFit/>
          </a:bodyPr>
          <a:lstStyle/>
          <a:p>
            <a:pPr algn="l"/>
            <a:r>
              <a:rPr lang="en-GB"/>
              <a:t>Systematic feature on stack C</a:t>
            </a:r>
          </a:p>
          <a:p>
            <a:pPr algn="l"/>
            <a:r>
              <a:rPr lang="en-GB"/>
              <a:t>Origin unknown</a:t>
            </a:r>
          </a:p>
        </p:txBody>
      </p:sp>
      <p:sp>
        <p:nvSpPr>
          <p:cNvPr id="36" name="TextBox 35">
            <a:extLst>
              <a:ext uri="{FF2B5EF4-FFF2-40B4-BE49-F238E27FC236}">
                <a16:creationId xmlns:a16="http://schemas.microsoft.com/office/drawing/2014/main" id="{CA72F7F7-3AF7-3876-8597-61A4D6DAEE6A}"/>
              </a:ext>
            </a:extLst>
          </p:cNvPr>
          <p:cNvSpPr txBox="1"/>
          <p:nvPr/>
        </p:nvSpPr>
        <p:spPr>
          <a:xfrm>
            <a:off x="9771684" y="5224804"/>
            <a:ext cx="1654940" cy="369332"/>
          </a:xfrm>
          <a:prstGeom prst="rect">
            <a:avLst/>
          </a:prstGeom>
          <a:noFill/>
        </p:spPr>
        <p:txBody>
          <a:bodyPr wrap="none" rtlCol="0">
            <a:spAutoFit/>
          </a:bodyPr>
          <a:lstStyle/>
          <a:p>
            <a:pPr algn="l"/>
            <a:r>
              <a:rPr lang="en-GB"/>
              <a:t>Imaging artifact</a:t>
            </a:r>
          </a:p>
        </p:txBody>
      </p:sp>
      <p:sp>
        <p:nvSpPr>
          <p:cNvPr id="37" name="TextBox 36">
            <a:extLst>
              <a:ext uri="{FF2B5EF4-FFF2-40B4-BE49-F238E27FC236}">
                <a16:creationId xmlns:a16="http://schemas.microsoft.com/office/drawing/2014/main" id="{FB017F09-8CD2-9331-6231-1A5E593A1A50}"/>
              </a:ext>
            </a:extLst>
          </p:cNvPr>
          <p:cNvSpPr txBox="1"/>
          <p:nvPr/>
        </p:nvSpPr>
        <p:spPr>
          <a:xfrm>
            <a:off x="6155619" y="5113843"/>
            <a:ext cx="2919838" cy="646331"/>
          </a:xfrm>
          <a:prstGeom prst="rect">
            <a:avLst/>
          </a:prstGeom>
          <a:noFill/>
        </p:spPr>
        <p:txBody>
          <a:bodyPr wrap="square" rtlCol="0">
            <a:spAutoFit/>
          </a:bodyPr>
          <a:lstStyle/>
          <a:p>
            <a:pPr algn="l"/>
            <a:r>
              <a:rPr lang="en-GB"/>
              <a:t>Approximate strike point position (highest heat flux)</a:t>
            </a:r>
          </a:p>
        </p:txBody>
      </p:sp>
    </p:spTree>
    <p:extLst>
      <p:ext uri="{BB962C8B-B14F-4D97-AF65-F5344CB8AC3E}">
        <p14:creationId xmlns:p14="http://schemas.microsoft.com/office/powerpoint/2010/main" val="355867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F7C67-337F-7D70-3C68-E9C0B216C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49784-5145-7078-663F-6C53A1674E30}"/>
              </a:ext>
            </a:extLst>
          </p:cNvPr>
          <p:cNvSpPr>
            <a:spLocks noGrp="1"/>
          </p:cNvSpPr>
          <p:nvPr>
            <p:ph type="title"/>
          </p:nvPr>
        </p:nvSpPr>
        <p:spPr/>
        <p:txBody>
          <a:bodyPr/>
          <a:lstStyle/>
          <a:p>
            <a:r>
              <a:rPr lang="en-GB"/>
              <a:t>Plans for studies on W lamellae at UKAEA</a:t>
            </a:r>
          </a:p>
        </p:txBody>
      </p:sp>
      <p:sp>
        <p:nvSpPr>
          <p:cNvPr id="3" name="Content Placeholder 2">
            <a:extLst>
              <a:ext uri="{FF2B5EF4-FFF2-40B4-BE49-F238E27FC236}">
                <a16:creationId xmlns:a16="http://schemas.microsoft.com/office/drawing/2014/main" id="{7BF6E793-30FC-1C8A-2DB4-A584607B26C0}"/>
              </a:ext>
            </a:extLst>
          </p:cNvPr>
          <p:cNvSpPr>
            <a:spLocks noGrp="1"/>
          </p:cNvSpPr>
          <p:nvPr>
            <p:ph idx="1"/>
          </p:nvPr>
        </p:nvSpPr>
        <p:spPr>
          <a:xfrm>
            <a:off x="609600" y="1838130"/>
            <a:ext cx="6634480" cy="4687213"/>
          </a:xfrm>
        </p:spPr>
        <p:txBody>
          <a:bodyPr/>
          <a:lstStyle/>
          <a:p>
            <a:r>
              <a:rPr lang="en-GB" sz="1800"/>
              <a:t>Some evidence of surface modification found in the infrared and visible camera images.</a:t>
            </a:r>
          </a:p>
          <a:p>
            <a:endParaRPr lang="en-GB" sz="1800"/>
          </a:p>
          <a:p>
            <a:r>
              <a:rPr lang="en-GB" sz="1800"/>
              <a:t>Stack B – He strike point – appears to not be affected.</a:t>
            </a:r>
          </a:p>
          <a:p>
            <a:r>
              <a:rPr lang="en-GB" sz="1800"/>
              <a:t>Stack A – private flux region – appears to form some features.</a:t>
            </a:r>
          </a:p>
          <a:p>
            <a:endParaRPr lang="en-GB" sz="1800"/>
          </a:p>
          <a:p>
            <a:r>
              <a:rPr lang="en-GB" sz="1800"/>
              <a:t>High-resolution surface </a:t>
            </a:r>
            <a:r>
              <a:rPr lang="en-GB" sz="1800" b="1"/>
              <a:t>SEM</a:t>
            </a:r>
            <a:r>
              <a:rPr lang="en-GB" sz="1800"/>
              <a:t> combined with </a:t>
            </a:r>
            <a:r>
              <a:rPr lang="en-GB" sz="1800" b="1"/>
              <a:t>FIB</a:t>
            </a:r>
            <a:r>
              <a:rPr lang="en-GB" sz="1800"/>
              <a:t> surface cross-sectioning </a:t>
            </a:r>
            <a:r>
              <a:rPr lang="en-GB" sz="1800">
                <a:sym typeface="Wingdings" panose="05000000000000000000" pitchFamily="2" charset="2"/>
              </a:rPr>
              <a:t> will there be any evidence for onset of fuzz formation?</a:t>
            </a:r>
          </a:p>
          <a:p>
            <a:r>
              <a:rPr lang="en-GB" sz="1800">
                <a:sym typeface="Wingdings" panose="05000000000000000000" pitchFamily="2" charset="2"/>
              </a:rPr>
              <a:t>Lamellae from stacks A and B to be investigated.</a:t>
            </a:r>
          </a:p>
          <a:p>
            <a:pPr marL="0" indent="0">
              <a:buNone/>
            </a:pPr>
            <a:endParaRPr lang="en-GB" sz="1800"/>
          </a:p>
          <a:p>
            <a:endParaRPr lang="en-GB" sz="1800"/>
          </a:p>
          <a:p>
            <a:endParaRPr lang="en-GB" sz="1800"/>
          </a:p>
          <a:p>
            <a:endParaRPr lang="en-GB"/>
          </a:p>
        </p:txBody>
      </p:sp>
      <p:sp>
        <p:nvSpPr>
          <p:cNvPr id="4" name="Footer Placeholder 3">
            <a:extLst>
              <a:ext uri="{FF2B5EF4-FFF2-40B4-BE49-F238E27FC236}">
                <a16:creationId xmlns:a16="http://schemas.microsoft.com/office/drawing/2014/main" id="{1CA63400-5A13-6A7C-398F-BC40785DB15F}"/>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551B0EF7-491B-C4F3-9033-A9FCEC5A3703}"/>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a:solidFill>
                <a:prstClr val="white"/>
              </a:solidFill>
            </a:endParaRPr>
          </a:p>
        </p:txBody>
      </p:sp>
      <p:pic>
        <p:nvPicPr>
          <p:cNvPr id="7" name="Picture 6">
            <a:extLst>
              <a:ext uri="{FF2B5EF4-FFF2-40B4-BE49-F238E27FC236}">
                <a16:creationId xmlns:a16="http://schemas.microsoft.com/office/drawing/2014/main" id="{308B6110-48EB-7B6A-AE3B-7E2C4AF66C20}"/>
              </a:ext>
            </a:extLst>
          </p:cNvPr>
          <p:cNvPicPr>
            <a:picLocks noChangeAspect="1"/>
          </p:cNvPicPr>
          <p:nvPr/>
        </p:nvPicPr>
        <p:blipFill>
          <a:blip r:embed="rId2"/>
          <a:stretch>
            <a:fillRect/>
          </a:stretch>
        </p:blipFill>
        <p:spPr>
          <a:xfrm>
            <a:off x="7692308" y="558851"/>
            <a:ext cx="4192433" cy="5387377"/>
          </a:xfrm>
          <a:prstGeom prst="rect">
            <a:avLst/>
          </a:prstGeom>
          <a:ln>
            <a:solidFill>
              <a:srgbClr val="002060"/>
            </a:solidFill>
          </a:ln>
        </p:spPr>
      </p:pic>
      <p:sp>
        <p:nvSpPr>
          <p:cNvPr id="9" name="TextBox 8">
            <a:extLst>
              <a:ext uri="{FF2B5EF4-FFF2-40B4-BE49-F238E27FC236}">
                <a16:creationId xmlns:a16="http://schemas.microsoft.com/office/drawing/2014/main" id="{5FBEE623-65D6-A2FE-1C35-0AA57B51BACB}"/>
              </a:ext>
            </a:extLst>
          </p:cNvPr>
          <p:cNvSpPr txBox="1"/>
          <p:nvPr/>
        </p:nvSpPr>
        <p:spPr>
          <a:xfrm>
            <a:off x="7994650" y="6037092"/>
            <a:ext cx="3587750" cy="307777"/>
          </a:xfrm>
          <a:prstGeom prst="rect">
            <a:avLst/>
          </a:prstGeom>
          <a:noFill/>
        </p:spPr>
        <p:txBody>
          <a:bodyPr wrap="square">
            <a:spAutoFit/>
          </a:bodyPr>
          <a:lstStyle/>
          <a:p>
            <a:pPr algn="r"/>
            <a:r>
              <a:rPr lang="it-IT" sz="1400" i="1"/>
              <a:t>A. Hakola et al, Nucl. Fusion 64 (2024) 096022</a:t>
            </a:r>
            <a:endParaRPr lang="en-GB" sz="1400" i="1"/>
          </a:p>
        </p:txBody>
      </p:sp>
    </p:spTree>
    <p:extLst>
      <p:ext uri="{BB962C8B-B14F-4D97-AF65-F5344CB8AC3E}">
        <p14:creationId xmlns:p14="http://schemas.microsoft.com/office/powerpoint/2010/main" val="999826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A079F-F390-5B6B-A007-A75EA30A1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945D9-3E72-F5E2-B929-13BB5655EA61}"/>
              </a:ext>
            </a:extLst>
          </p:cNvPr>
          <p:cNvSpPr>
            <a:spLocks noGrp="1"/>
          </p:cNvSpPr>
          <p:nvPr>
            <p:ph type="title"/>
          </p:nvPr>
        </p:nvSpPr>
        <p:spPr/>
        <p:txBody>
          <a:bodyPr/>
          <a:lstStyle/>
          <a:p>
            <a:r>
              <a:rPr lang="en-GB" dirty="0"/>
              <a:t>Plans for studies on W lamellae at UKAEA</a:t>
            </a:r>
          </a:p>
        </p:txBody>
      </p:sp>
      <p:sp>
        <p:nvSpPr>
          <p:cNvPr id="3" name="Content Placeholder 2">
            <a:extLst>
              <a:ext uri="{FF2B5EF4-FFF2-40B4-BE49-F238E27FC236}">
                <a16:creationId xmlns:a16="http://schemas.microsoft.com/office/drawing/2014/main" id="{D9222A3C-1261-DBEF-F723-179E43500C91}"/>
              </a:ext>
            </a:extLst>
          </p:cNvPr>
          <p:cNvSpPr>
            <a:spLocks noGrp="1"/>
          </p:cNvSpPr>
          <p:nvPr>
            <p:ph idx="1"/>
          </p:nvPr>
        </p:nvSpPr>
        <p:spPr>
          <a:xfrm>
            <a:off x="609600" y="836713"/>
            <a:ext cx="5906948" cy="2820888"/>
          </a:xfrm>
        </p:spPr>
        <p:txBody>
          <a:bodyPr>
            <a:normAutofit/>
          </a:bodyPr>
          <a:lstStyle/>
          <a:p>
            <a:r>
              <a:rPr lang="en-GB" sz="1800" b="1" dirty="0"/>
              <a:t>LIBS craters on W lamellae.</a:t>
            </a:r>
          </a:p>
          <a:p>
            <a:r>
              <a:rPr lang="en-GB" sz="1800" dirty="0"/>
              <a:t>Plans for experiments:</a:t>
            </a:r>
          </a:p>
          <a:p>
            <a:pPr>
              <a:buFont typeface="Wingdings" panose="05000000000000000000" pitchFamily="2" charset="2"/>
              <a:buChar char="Ø"/>
            </a:pPr>
            <a:r>
              <a:rPr lang="en-GB" sz="1800" dirty="0"/>
              <a:t> High-resolution optical imaging of craters </a:t>
            </a:r>
            <a:r>
              <a:rPr lang="en-GB" sz="1800" dirty="0">
                <a:sym typeface="Wingdings" panose="05000000000000000000" pitchFamily="2" charset="2"/>
              </a:rPr>
              <a:t> depth measurements.</a:t>
            </a:r>
          </a:p>
          <a:p>
            <a:pPr>
              <a:buFont typeface="Wingdings" panose="05000000000000000000" pitchFamily="2" charset="2"/>
              <a:buChar char="Ø"/>
            </a:pPr>
            <a:r>
              <a:rPr lang="en-GB" sz="1800" dirty="0">
                <a:sym typeface="Wingdings" panose="05000000000000000000" pitchFamily="2" charset="2"/>
              </a:rPr>
              <a:t> High-resolution SEM imaging of craters.</a:t>
            </a:r>
          </a:p>
          <a:p>
            <a:pPr>
              <a:buFont typeface="Wingdings" panose="05000000000000000000" pitchFamily="2" charset="2"/>
              <a:buChar char="Ø"/>
            </a:pPr>
            <a:r>
              <a:rPr lang="en-GB" sz="1800" dirty="0">
                <a:sym typeface="Wingdings" panose="05000000000000000000" pitchFamily="2" charset="2"/>
              </a:rPr>
              <a:t> FIB cross-sectioning of craters  depth measurements and studies of microstructural / morphological changes in the sub-surface region surrounding the craters.</a:t>
            </a:r>
            <a:endParaRPr lang="en-GB" sz="1800" dirty="0"/>
          </a:p>
          <a:p>
            <a:endParaRPr lang="en-GB" sz="1800" dirty="0"/>
          </a:p>
        </p:txBody>
      </p:sp>
      <p:sp>
        <p:nvSpPr>
          <p:cNvPr id="4" name="Footer Placeholder 3">
            <a:extLst>
              <a:ext uri="{FF2B5EF4-FFF2-40B4-BE49-F238E27FC236}">
                <a16:creationId xmlns:a16="http://schemas.microsoft.com/office/drawing/2014/main" id="{8DF3B1CC-FC86-C73A-B3DC-E270A5229797}"/>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8C242A87-447E-448E-5576-6F83B7D17D8A}"/>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a:solidFill>
                <a:prstClr val="white"/>
              </a:solidFill>
            </a:endParaRPr>
          </a:p>
        </p:txBody>
      </p:sp>
      <p:sp>
        <p:nvSpPr>
          <p:cNvPr id="8" name="Content Placeholder 2">
            <a:extLst>
              <a:ext uri="{FF2B5EF4-FFF2-40B4-BE49-F238E27FC236}">
                <a16:creationId xmlns:a16="http://schemas.microsoft.com/office/drawing/2014/main" id="{808D1FE5-4971-9B7F-2625-8BBF07239E9F}"/>
              </a:ext>
            </a:extLst>
          </p:cNvPr>
          <p:cNvSpPr txBox="1">
            <a:spLocks/>
          </p:cNvSpPr>
          <p:nvPr/>
        </p:nvSpPr>
        <p:spPr>
          <a:xfrm>
            <a:off x="609600" y="4503174"/>
            <a:ext cx="6817567" cy="186290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800" b="1" dirty="0"/>
              <a:t>Microstructural changes.</a:t>
            </a:r>
          </a:p>
          <a:p>
            <a:r>
              <a:rPr lang="en-GB" sz="1800" dirty="0"/>
              <a:t>W lamella from stack D </a:t>
            </a:r>
            <a:r>
              <a:rPr lang="en-GB" sz="1800" dirty="0">
                <a:sym typeface="Wingdings" panose="05000000000000000000" pitchFamily="2" charset="2"/>
              </a:rPr>
              <a:t> strike point during DTE operations  high surface temperature and ion flux.</a:t>
            </a:r>
          </a:p>
          <a:p>
            <a:r>
              <a:rPr lang="en-GB" sz="1800" dirty="0">
                <a:sym typeface="Wingdings" panose="05000000000000000000" pitchFamily="2" charset="2"/>
              </a:rPr>
              <a:t>SEM and FIB to study microstructural effects (recrystallization?)</a:t>
            </a:r>
            <a:endParaRPr lang="en-GB" sz="1800" dirty="0"/>
          </a:p>
          <a:p>
            <a:endParaRPr lang="en-GB" sz="1800" dirty="0"/>
          </a:p>
        </p:txBody>
      </p:sp>
      <p:pic>
        <p:nvPicPr>
          <p:cNvPr id="9" name="Picture 8">
            <a:extLst>
              <a:ext uri="{FF2B5EF4-FFF2-40B4-BE49-F238E27FC236}">
                <a16:creationId xmlns:a16="http://schemas.microsoft.com/office/drawing/2014/main" id="{78B63BA6-5934-1B26-027F-077DDE820207}"/>
              </a:ext>
            </a:extLst>
          </p:cNvPr>
          <p:cNvPicPr>
            <a:picLocks noChangeAspect="1"/>
          </p:cNvPicPr>
          <p:nvPr/>
        </p:nvPicPr>
        <p:blipFill>
          <a:blip r:embed="rId2"/>
          <a:stretch>
            <a:fillRect/>
          </a:stretch>
        </p:blipFill>
        <p:spPr>
          <a:xfrm>
            <a:off x="7997712" y="763971"/>
            <a:ext cx="3077725" cy="5016829"/>
          </a:xfrm>
          <a:prstGeom prst="rect">
            <a:avLst/>
          </a:prstGeom>
        </p:spPr>
      </p:pic>
    </p:spTree>
    <p:extLst>
      <p:ext uri="{BB962C8B-B14F-4D97-AF65-F5344CB8AC3E}">
        <p14:creationId xmlns:p14="http://schemas.microsoft.com/office/powerpoint/2010/main" val="4124813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605D7-433D-7565-2AEC-ACCC24FAF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1A752-A338-26A2-5BB8-DD50F165A602}"/>
              </a:ext>
            </a:extLst>
          </p:cNvPr>
          <p:cNvSpPr>
            <a:spLocks noGrp="1"/>
          </p:cNvSpPr>
          <p:nvPr>
            <p:ph type="title"/>
          </p:nvPr>
        </p:nvSpPr>
        <p:spPr/>
        <p:txBody>
          <a:bodyPr/>
          <a:lstStyle/>
          <a:p>
            <a:r>
              <a:rPr lang="en-GB"/>
              <a:t>Plans for shipments of W lamellae</a:t>
            </a:r>
          </a:p>
        </p:txBody>
      </p:sp>
      <p:sp>
        <p:nvSpPr>
          <p:cNvPr id="4" name="Footer Placeholder 3">
            <a:extLst>
              <a:ext uri="{FF2B5EF4-FFF2-40B4-BE49-F238E27FC236}">
                <a16:creationId xmlns:a16="http://schemas.microsoft.com/office/drawing/2014/main" id="{C03DE1B7-DAD9-280C-540C-49C6E1D134FF}"/>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55EDBF59-FA52-C86B-0D5F-A105DF272413}"/>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a:solidFill>
                <a:prstClr val="white"/>
              </a:solidFill>
            </a:endParaRPr>
          </a:p>
        </p:txBody>
      </p:sp>
      <p:sp>
        <p:nvSpPr>
          <p:cNvPr id="10" name="Content Placeholder 1">
            <a:extLst>
              <a:ext uri="{FF2B5EF4-FFF2-40B4-BE49-F238E27FC236}">
                <a16:creationId xmlns:a16="http://schemas.microsoft.com/office/drawing/2014/main" id="{91B48F20-17EB-2506-DEA5-999371D5EEA8}"/>
              </a:ext>
            </a:extLst>
          </p:cNvPr>
          <p:cNvSpPr txBox="1">
            <a:spLocks/>
          </p:cNvSpPr>
          <p:nvPr/>
        </p:nvSpPr>
        <p:spPr>
          <a:xfrm>
            <a:off x="609600" y="806286"/>
            <a:ext cx="5306832" cy="3996669"/>
          </a:xfrm>
          <a:prstGeom prst="rect">
            <a:avLst/>
          </a:prstGeom>
        </p:spPr>
        <p:txBody>
          <a:bodyPr vert="horz" lIns="91440" tIns="45720" rIns="91440" bIns="45720" rtlCol="0" anchor="t">
            <a:normAutofit/>
          </a:bodyPr>
          <a:lstStyle>
            <a:lvl1pPr marL="0" indent="0" algn="l" defTabSz="914377" rtl="0" eaLnBrk="1" latinLnBrk="0" hangingPunct="1">
              <a:lnSpc>
                <a:spcPct val="100000"/>
              </a:lnSpc>
              <a:spcBef>
                <a:spcPts val="1000"/>
              </a:spcBef>
              <a:buFont typeface="Arial"/>
              <a:buNone/>
              <a:defRPr sz="2400" b="1" kern="1200">
                <a:solidFill>
                  <a:schemeClr val="tx1"/>
                </a:solidFill>
                <a:latin typeface="Arial" charset="0"/>
                <a:ea typeface="Arial" charset="0"/>
                <a:cs typeface="Arial" charset="0"/>
              </a:defRPr>
            </a:lvl1pPr>
            <a:lvl2pPr marL="0" indent="0" algn="l" defTabSz="914377" rtl="0" eaLnBrk="1" latinLnBrk="0" hangingPunct="1">
              <a:lnSpc>
                <a:spcPct val="100000"/>
              </a:lnSpc>
              <a:spcBef>
                <a:spcPts val="0"/>
              </a:spcBef>
              <a:buFont typeface="Arial"/>
              <a:buNone/>
              <a:defRPr sz="2200" kern="1200" baseline="0">
                <a:solidFill>
                  <a:schemeClr val="tx1"/>
                </a:solidFill>
                <a:latin typeface="Arial" charset="0"/>
                <a:ea typeface="Arial" charset="0"/>
                <a:cs typeface="Arial" charset="0"/>
              </a:defRPr>
            </a:lvl2pPr>
            <a:lvl3pPr marL="0" indent="0" algn="l" defTabSz="914377" rtl="0" eaLnBrk="1" latinLnBrk="0" hangingPunct="1">
              <a:lnSpc>
                <a:spcPct val="100000"/>
              </a:lnSpc>
              <a:spcBef>
                <a:spcPts val="0"/>
              </a:spcBef>
              <a:buFont typeface="Arial"/>
              <a:buNone/>
              <a:defRPr sz="2200" kern="1200">
                <a:solidFill>
                  <a:schemeClr val="tx1"/>
                </a:solidFill>
                <a:latin typeface="Arial" charset="0"/>
                <a:ea typeface="Arial" charset="0"/>
                <a:cs typeface="Arial" charset="0"/>
              </a:defRPr>
            </a:lvl3pPr>
            <a:lvl4pPr marL="0" indent="0" algn="l" defTabSz="914377" rtl="0" eaLnBrk="1" latinLnBrk="0" hangingPunct="1">
              <a:lnSpc>
                <a:spcPct val="100000"/>
              </a:lnSpc>
              <a:spcBef>
                <a:spcPts val="0"/>
              </a:spcBef>
              <a:buFont typeface="Arial"/>
              <a:buNone/>
              <a:tabLst>
                <a:tab pos="360000" algn="l"/>
              </a:tabLst>
              <a:defRPr sz="1800" kern="1200">
                <a:solidFill>
                  <a:schemeClr val="tx1"/>
                </a:solidFill>
                <a:latin typeface="Arial" charset="0"/>
                <a:ea typeface="Arial" charset="0"/>
                <a:cs typeface="Arial" charset="0"/>
              </a:defRPr>
            </a:lvl4pPr>
            <a:lvl5pPr marL="0" indent="0" algn="l" defTabSz="914377" rtl="0" eaLnBrk="1" latinLnBrk="0" hangingPunct="1">
              <a:lnSpc>
                <a:spcPct val="100000"/>
              </a:lnSpc>
              <a:spcBef>
                <a:spcPts val="0"/>
              </a:spcBef>
              <a:buFont typeface="Arial"/>
              <a:buNone/>
              <a:tabLst>
                <a:tab pos="360000" algn="l"/>
              </a:tabLst>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a:ln>
                  <a:noFill/>
                </a:ln>
                <a:solidFill>
                  <a:srgbClr val="002F56"/>
                </a:solidFill>
                <a:effectLst/>
                <a:uLnTx/>
                <a:uFillTx/>
                <a:latin typeface="Arial"/>
                <a:cs typeface="Arial"/>
              </a:rPr>
              <a:t>IAP</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a:ln>
                  <a:noFill/>
                </a:ln>
                <a:solidFill>
                  <a:srgbClr val="002F56"/>
                </a:solidFill>
                <a:effectLst/>
                <a:uLnTx/>
                <a:uFillTx/>
                <a:latin typeface="Arial"/>
                <a:cs typeface="Arial"/>
              </a:rPr>
              <a:t>16 lamellae</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a:ln>
                  <a:noFill/>
                </a:ln>
                <a:solidFill>
                  <a:srgbClr val="002F56"/>
                </a:solidFill>
                <a:effectLst/>
                <a:uLnTx/>
                <a:uFillTx/>
                <a:latin typeface="Arial" charset="0"/>
                <a:cs typeface="Arial" charset="0"/>
              </a:rPr>
              <a:t>14N LBSRP RH</a:t>
            </a:r>
          </a:p>
          <a:p>
            <a:pPr marL="342900" marR="0" lvl="1"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6"/>
                </a:solidFill>
                <a:effectLst/>
                <a:uLnTx/>
                <a:uFillTx/>
                <a:latin typeface="Arial" charset="0"/>
                <a:cs typeface="Arial" charset="0"/>
              </a:rPr>
              <a:t>A14/A15</a:t>
            </a:r>
          </a:p>
          <a:p>
            <a:pPr marL="342900" marR="0" lvl="1"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6"/>
                </a:solidFill>
                <a:effectLst/>
                <a:uLnTx/>
                <a:uFillTx/>
                <a:latin typeface="Arial" charset="0"/>
                <a:cs typeface="Arial" charset="0"/>
              </a:rPr>
              <a:t>B3/B4, B14/B15, B23/B24</a:t>
            </a:r>
          </a:p>
          <a:p>
            <a:pPr marL="342900" marR="0" lvl="1"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6"/>
                </a:solidFill>
                <a:effectLst/>
                <a:uLnTx/>
                <a:uFillTx/>
                <a:latin typeface="Arial" charset="0"/>
                <a:cs typeface="Arial" charset="0"/>
              </a:rPr>
              <a:t>C3/C4,C14/C15, C23/C24</a:t>
            </a:r>
          </a:p>
          <a:p>
            <a:pPr marL="342900" marR="0" lvl="1"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F56"/>
                </a:solidFill>
                <a:effectLst/>
                <a:uLnTx/>
                <a:uFillTx/>
                <a:latin typeface="Arial" charset="0"/>
                <a:cs typeface="Arial" charset="0"/>
              </a:rPr>
              <a:t>D14/D15</a:t>
            </a:r>
          </a:p>
          <a:p>
            <a:pPr marL="342900" marR="0" lvl="0" indent="-342900" algn="l" defTabSz="914377" rtl="0" eaLnBrk="1" fontAlgn="auto" latinLnBrk="0" hangingPunct="1">
              <a:lnSpc>
                <a:spcPct val="100000"/>
              </a:lnSpc>
              <a:spcBef>
                <a:spcPts val="1000"/>
              </a:spcBef>
              <a:spcAft>
                <a:spcPts val="0"/>
              </a:spcAft>
              <a:buClrTx/>
              <a:buSzTx/>
              <a:buFont typeface="Symbol" panose="05050102010706020507" pitchFamily="18" charset="2"/>
              <a:buChar char="Þ"/>
              <a:tabLst/>
              <a:defRPr/>
            </a:pPr>
            <a:r>
              <a:rPr kumimoji="0" lang="en-GB" sz="1800" b="1" i="0" u="none" strike="noStrike" kern="1200" cap="none" spc="0" normalizeH="0" baseline="0" noProof="0">
                <a:ln>
                  <a:noFill/>
                </a:ln>
                <a:solidFill>
                  <a:srgbClr val="002F56"/>
                </a:solidFill>
                <a:effectLst/>
                <a:uLnTx/>
                <a:uFillTx/>
                <a:latin typeface="Arial"/>
                <a:cs typeface="Arial"/>
              </a:rPr>
              <a:t>Distribute samples for analysis</a:t>
            </a:r>
          </a:p>
          <a:p>
            <a:pPr marL="342900" marR="0" lvl="0" indent="-342900" algn="l" defTabSz="914377" rtl="0" eaLnBrk="1" fontAlgn="auto" latinLnBrk="0" hangingPunct="1">
              <a:lnSpc>
                <a:spcPct val="100000"/>
              </a:lnSpc>
              <a:spcBef>
                <a:spcPts val="1000"/>
              </a:spcBef>
              <a:spcAft>
                <a:spcPts val="0"/>
              </a:spcAft>
              <a:buClrTx/>
              <a:buSzTx/>
              <a:buFont typeface="Symbol" panose="05050102010706020507" pitchFamily="18" charset="2"/>
              <a:buChar char="Þ"/>
              <a:tabLst/>
              <a:defRPr/>
            </a:pPr>
            <a:r>
              <a:rPr lang="en-GB" sz="1800">
                <a:solidFill>
                  <a:srgbClr val="002F56"/>
                </a:solidFill>
                <a:latin typeface="Arial"/>
                <a:cs typeface="Arial"/>
              </a:rPr>
              <a:t>Cutting plan in preparation</a:t>
            </a:r>
            <a:endParaRPr kumimoji="0" lang="en-GB" sz="1800" b="1" i="0" u="none" strike="noStrike" kern="1200" cap="none" spc="0" normalizeH="0" baseline="0" noProof="0">
              <a:ln>
                <a:noFill/>
              </a:ln>
              <a:solidFill>
                <a:srgbClr val="002F56"/>
              </a:solidFill>
              <a:effectLst/>
              <a:uLnTx/>
              <a:uFillTx/>
              <a:latin typeface="Arial" charset="0"/>
              <a:cs typeface="Arial" charset="0"/>
            </a:endParaRPr>
          </a:p>
        </p:txBody>
      </p:sp>
      <p:sp>
        <p:nvSpPr>
          <p:cNvPr id="33" name="TextBox 32">
            <a:extLst>
              <a:ext uri="{FF2B5EF4-FFF2-40B4-BE49-F238E27FC236}">
                <a16:creationId xmlns:a16="http://schemas.microsoft.com/office/drawing/2014/main" id="{B9545E3B-58D6-1C09-2400-82728A817395}"/>
              </a:ext>
            </a:extLst>
          </p:cNvPr>
          <p:cNvSpPr txBox="1"/>
          <p:nvPr/>
        </p:nvSpPr>
        <p:spPr>
          <a:xfrm>
            <a:off x="541177" y="4976872"/>
            <a:ext cx="5738326" cy="923330"/>
          </a:xfrm>
          <a:prstGeom prst="rect">
            <a:avLst/>
          </a:prstGeom>
          <a:solidFill>
            <a:srgbClr val="FFFF00"/>
          </a:solidFill>
          <a:ln>
            <a:solidFill>
              <a:srgbClr val="002060"/>
            </a:solidFill>
          </a:ln>
        </p:spPr>
        <p:txBody>
          <a:bodyPr wrap="square" rtlCol="0">
            <a:spAutoFit/>
          </a:bodyPr>
          <a:lstStyle/>
          <a:p>
            <a:pPr algn="l"/>
            <a:r>
              <a:rPr lang="en-GB" b="1">
                <a:solidFill>
                  <a:srgbClr val="FF0000"/>
                </a:solidFill>
              </a:rPr>
              <a:t>Assumed T content:</a:t>
            </a:r>
          </a:p>
          <a:p>
            <a:pPr algn="l"/>
            <a:r>
              <a:rPr lang="en-GB" b="1">
                <a:solidFill>
                  <a:srgbClr val="FF0000"/>
                </a:solidFill>
              </a:rPr>
              <a:t>Max ~570 MBq / lamella</a:t>
            </a:r>
          </a:p>
          <a:p>
            <a:pPr algn="l"/>
            <a:r>
              <a:rPr lang="en-GB" b="1">
                <a:solidFill>
                  <a:srgbClr val="FF0000"/>
                </a:solidFill>
              </a:rPr>
              <a:t>Even whole shipment of 16 lamella &lt;40 </a:t>
            </a:r>
            <a:r>
              <a:rPr lang="en-GB" b="1" err="1">
                <a:solidFill>
                  <a:srgbClr val="FF0000"/>
                </a:solidFill>
              </a:rPr>
              <a:t>GBq</a:t>
            </a:r>
            <a:r>
              <a:rPr lang="en-GB" b="1">
                <a:solidFill>
                  <a:srgbClr val="FF0000"/>
                </a:solidFill>
              </a:rPr>
              <a:t> </a:t>
            </a:r>
            <a:r>
              <a:rPr lang="en-GB" b="1">
                <a:solidFill>
                  <a:srgbClr val="FF0000"/>
                </a:solidFill>
                <a:sym typeface="Wingdings" panose="05000000000000000000" pitchFamily="2" charset="2"/>
              </a:rPr>
              <a:t> excepted</a:t>
            </a:r>
            <a:endParaRPr lang="en-GB" b="1">
              <a:solidFill>
                <a:srgbClr val="FF0000"/>
              </a:solidFill>
            </a:endParaRPr>
          </a:p>
        </p:txBody>
      </p:sp>
      <p:pic>
        <p:nvPicPr>
          <p:cNvPr id="23" name="Picture 22">
            <a:extLst>
              <a:ext uri="{FF2B5EF4-FFF2-40B4-BE49-F238E27FC236}">
                <a16:creationId xmlns:a16="http://schemas.microsoft.com/office/drawing/2014/main" id="{68EAF342-8CF7-2AB8-0438-FC594E5CC7A0}"/>
              </a:ext>
            </a:extLst>
          </p:cNvPr>
          <p:cNvPicPr>
            <a:picLocks noChangeAspect="1"/>
          </p:cNvPicPr>
          <p:nvPr/>
        </p:nvPicPr>
        <p:blipFill>
          <a:blip r:embed="rId2"/>
          <a:srcRect l="6355" t="9803" r="7514"/>
          <a:stretch/>
        </p:blipFill>
        <p:spPr>
          <a:xfrm>
            <a:off x="5215204" y="1198130"/>
            <a:ext cx="5638800" cy="3750875"/>
          </a:xfrm>
          <a:prstGeom prst="rect">
            <a:avLst/>
          </a:prstGeom>
        </p:spPr>
      </p:pic>
      <p:sp>
        <p:nvSpPr>
          <p:cNvPr id="34" name="Rectangle 33">
            <a:extLst>
              <a:ext uri="{FF2B5EF4-FFF2-40B4-BE49-F238E27FC236}">
                <a16:creationId xmlns:a16="http://schemas.microsoft.com/office/drawing/2014/main" id="{59E3C2B9-093D-BA3D-02E3-1D33EB53EBC6}"/>
              </a:ext>
            </a:extLst>
          </p:cNvPr>
          <p:cNvSpPr/>
          <p:nvPr/>
        </p:nvSpPr>
        <p:spPr>
          <a:xfrm>
            <a:off x="9378909" y="4069929"/>
            <a:ext cx="2154307" cy="369332"/>
          </a:xfrm>
          <a:prstGeom prst="rect">
            <a:avLst/>
          </a:prstGeom>
          <a:solidFill>
            <a:srgbClr val="FFFF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2013-14 &amp; 2018-23</a:t>
            </a:r>
          </a:p>
        </p:txBody>
      </p:sp>
      <p:sp>
        <p:nvSpPr>
          <p:cNvPr id="35" name="Rectangle 34">
            <a:extLst>
              <a:ext uri="{FF2B5EF4-FFF2-40B4-BE49-F238E27FC236}">
                <a16:creationId xmlns:a16="http://schemas.microsoft.com/office/drawing/2014/main" id="{38B1A437-CF57-835C-EDA8-17F55CFC12EE}"/>
              </a:ext>
            </a:extLst>
          </p:cNvPr>
          <p:cNvSpPr/>
          <p:nvPr/>
        </p:nvSpPr>
        <p:spPr>
          <a:xfrm>
            <a:off x="9378911" y="4432988"/>
            <a:ext cx="2154307" cy="369332"/>
          </a:xfrm>
          <a:prstGeom prst="rect">
            <a:avLst/>
          </a:prstGeom>
          <a:solidFill>
            <a:schemeClr val="accent5">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2018-2023</a:t>
            </a:r>
          </a:p>
        </p:txBody>
      </p:sp>
      <p:sp>
        <p:nvSpPr>
          <p:cNvPr id="36" name="Rectangle 35">
            <a:extLst>
              <a:ext uri="{FF2B5EF4-FFF2-40B4-BE49-F238E27FC236}">
                <a16:creationId xmlns:a16="http://schemas.microsoft.com/office/drawing/2014/main" id="{3CA4DBCA-8B09-338D-3DF7-15D03345FEFB}"/>
              </a:ext>
            </a:extLst>
          </p:cNvPr>
          <p:cNvSpPr/>
          <p:nvPr/>
        </p:nvSpPr>
        <p:spPr>
          <a:xfrm>
            <a:off x="9378910" y="4802320"/>
            <a:ext cx="2154307" cy="369332"/>
          </a:xfrm>
          <a:prstGeom prst="rect">
            <a:avLst/>
          </a:prstGeom>
          <a:solidFill>
            <a:schemeClr val="accent4">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2011-12 &amp; 2018-23</a:t>
            </a:r>
          </a:p>
        </p:txBody>
      </p:sp>
      <p:sp>
        <p:nvSpPr>
          <p:cNvPr id="38" name="Freeform: Shape 37">
            <a:extLst>
              <a:ext uri="{FF2B5EF4-FFF2-40B4-BE49-F238E27FC236}">
                <a16:creationId xmlns:a16="http://schemas.microsoft.com/office/drawing/2014/main" id="{B6ED3F87-3DA0-DFC9-DD3E-194A08BB2A6B}"/>
              </a:ext>
            </a:extLst>
          </p:cNvPr>
          <p:cNvSpPr/>
          <p:nvPr/>
        </p:nvSpPr>
        <p:spPr>
          <a:xfrm>
            <a:off x="5443115" y="2247939"/>
            <a:ext cx="2211871" cy="1383493"/>
          </a:xfrm>
          <a:custGeom>
            <a:avLst/>
            <a:gdLst>
              <a:gd name="connsiteX0" fmla="*/ 0 w 2281645"/>
              <a:gd name="connsiteY0" fmla="*/ 409303 h 1410788"/>
              <a:gd name="connsiteX1" fmla="*/ 43543 w 2281645"/>
              <a:gd name="connsiteY1" fmla="*/ 69668 h 1410788"/>
              <a:gd name="connsiteX2" fmla="*/ 165463 w 2281645"/>
              <a:gd name="connsiteY2" fmla="*/ 0 h 1410788"/>
              <a:gd name="connsiteX3" fmla="*/ 548640 w 2281645"/>
              <a:gd name="connsiteY3" fmla="*/ 182880 h 1410788"/>
              <a:gd name="connsiteX4" fmla="*/ 609600 w 2281645"/>
              <a:gd name="connsiteY4" fmla="*/ 165463 h 1410788"/>
              <a:gd name="connsiteX5" fmla="*/ 1027611 w 2281645"/>
              <a:gd name="connsiteY5" fmla="*/ 365760 h 1410788"/>
              <a:gd name="connsiteX6" fmla="*/ 1088571 w 2281645"/>
              <a:gd name="connsiteY6" fmla="*/ 348343 h 1410788"/>
              <a:gd name="connsiteX7" fmla="*/ 1558834 w 2281645"/>
              <a:gd name="connsiteY7" fmla="*/ 566057 h 1410788"/>
              <a:gd name="connsiteX8" fmla="*/ 1628503 w 2281645"/>
              <a:gd name="connsiteY8" fmla="*/ 539931 h 1410788"/>
              <a:gd name="connsiteX9" fmla="*/ 2151017 w 2281645"/>
              <a:gd name="connsiteY9" fmla="*/ 801188 h 1410788"/>
              <a:gd name="connsiteX10" fmla="*/ 2281645 w 2281645"/>
              <a:gd name="connsiteY10" fmla="*/ 1341120 h 1410788"/>
              <a:gd name="connsiteX11" fmla="*/ 2142308 w 2281645"/>
              <a:gd name="connsiteY11" fmla="*/ 1410788 h 1410788"/>
              <a:gd name="connsiteX12" fmla="*/ 1985554 w 2281645"/>
              <a:gd name="connsiteY12" fmla="*/ 1349828 h 1410788"/>
              <a:gd name="connsiteX13" fmla="*/ 1506583 w 2281645"/>
              <a:gd name="connsiteY13" fmla="*/ 1071154 h 1410788"/>
              <a:gd name="connsiteX14" fmla="*/ 0 w 2281645"/>
              <a:gd name="connsiteY14" fmla="*/ 409303 h 1410788"/>
              <a:gd name="connsiteX0" fmla="*/ 0 w 2281645"/>
              <a:gd name="connsiteY0" fmla="*/ 409303 h 1410788"/>
              <a:gd name="connsiteX1" fmla="*/ 14968 w 2281645"/>
              <a:gd name="connsiteY1" fmla="*/ 45855 h 1410788"/>
              <a:gd name="connsiteX2" fmla="*/ 165463 w 2281645"/>
              <a:gd name="connsiteY2" fmla="*/ 0 h 1410788"/>
              <a:gd name="connsiteX3" fmla="*/ 548640 w 2281645"/>
              <a:gd name="connsiteY3" fmla="*/ 182880 h 1410788"/>
              <a:gd name="connsiteX4" fmla="*/ 609600 w 2281645"/>
              <a:gd name="connsiteY4" fmla="*/ 165463 h 1410788"/>
              <a:gd name="connsiteX5" fmla="*/ 1027611 w 2281645"/>
              <a:gd name="connsiteY5" fmla="*/ 365760 h 1410788"/>
              <a:gd name="connsiteX6" fmla="*/ 1088571 w 2281645"/>
              <a:gd name="connsiteY6" fmla="*/ 348343 h 1410788"/>
              <a:gd name="connsiteX7" fmla="*/ 1558834 w 2281645"/>
              <a:gd name="connsiteY7" fmla="*/ 566057 h 1410788"/>
              <a:gd name="connsiteX8" fmla="*/ 1628503 w 2281645"/>
              <a:gd name="connsiteY8" fmla="*/ 539931 h 1410788"/>
              <a:gd name="connsiteX9" fmla="*/ 2151017 w 2281645"/>
              <a:gd name="connsiteY9" fmla="*/ 801188 h 1410788"/>
              <a:gd name="connsiteX10" fmla="*/ 2281645 w 2281645"/>
              <a:gd name="connsiteY10" fmla="*/ 1341120 h 1410788"/>
              <a:gd name="connsiteX11" fmla="*/ 2142308 w 2281645"/>
              <a:gd name="connsiteY11" fmla="*/ 1410788 h 1410788"/>
              <a:gd name="connsiteX12" fmla="*/ 1985554 w 2281645"/>
              <a:gd name="connsiteY12" fmla="*/ 1349828 h 1410788"/>
              <a:gd name="connsiteX13" fmla="*/ 1506583 w 2281645"/>
              <a:gd name="connsiteY13" fmla="*/ 1071154 h 1410788"/>
              <a:gd name="connsiteX14" fmla="*/ 0 w 2281645"/>
              <a:gd name="connsiteY14" fmla="*/ 409303 h 1410788"/>
              <a:gd name="connsiteX0" fmla="*/ 0 w 2281645"/>
              <a:gd name="connsiteY0" fmla="*/ 382008 h 1383493"/>
              <a:gd name="connsiteX1" fmla="*/ 14968 w 2281645"/>
              <a:gd name="connsiteY1" fmla="*/ 18560 h 1383493"/>
              <a:gd name="connsiteX2" fmla="*/ 104048 w 2281645"/>
              <a:gd name="connsiteY2" fmla="*/ 0 h 1383493"/>
              <a:gd name="connsiteX3" fmla="*/ 548640 w 2281645"/>
              <a:gd name="connsiteY3" fmla="*/ 155585 h 1383493"/>
              <a:gd name="connsiteX4" fmla="*/ 609600 w 2281645"/>
              <a:gd name="connsiteY4" fmla="*/ 138168 h 1383493"/>
              <a:gd name="connsiteX5" fmla="*/ 1027611 w 2281645"/>
              <a:gd name="connsiteY5" fmla="*/ 338465 h 1383493"/>
              <a:gd name="connsiteX6" fmla="*/ 1088571 w 2281645"/>
              <a:gd name="connsiteY6" fmla="*/ 321048 h 1383493"/>
              <a:gd name="connsiteX7" fmla="*/ 1558834 w 2281645"/>
              <a:gd name="connsiteY7" fmla="*/ 538762 h 1383493"/>
              <a:gd name="connsiteX8" fmla="*/ 1628503 w 2281645"/>
              <a:gd name="connsiteY8" fmla="*/ 512636 h 1383493"/>
              <a:gd name="connsiteX9" fmla="*/ 2151017 w 2281645"/>
              <a:gd name="connsiteY9" fmla="*/ 773893 h 1383493"/>
              <a:gd name="connsiteX10" fmla="*/ 2281645 w 2281645"/>
              <a:gd name="connsiteY10" fmla="*/ 1313825 h 1383493"/>
              <a:gd name="connsiteX11" fmla="*/ 2142308 w 2281645"/>
              <a:gd name="connsiteY11" fmla="*/ 1383493 h 1383493"/>
              <a:gd name="connsiteX12" fmla="*/ 1985554 w 2281645"/>
              <a:gd name="connsiteY12" fmla="*/ 1322533 h 1383493"/>
              <a:gd name="connsiteX13" fmla="*/ 1506583 w 2281645"/>
              <a:gd name="connsiteY13" fmla="*/ 1043859 h 1383493"/>
              <a:gd name="connsiteX14" fmla="*/ 0 w 2281645"/>
              <a:gd name="connsiteY14" fmla="*/ 382008 h 1383493"/>
              <a:gd name="connsiteX0" fmla="*/ 0 w 2281645"/>
              <a:gd name="connsiteY0" fmla="*/ 382008 h 1383493"/>
              <a:gd name="connsiteX1" fmla="*/ 14968 w 2281645"/>
              <a:gd name="connsiteY1" fmla="*/ 18560 h 1383493"/>
              <a:gd name="connsiteX2" fmla="*/ 104048 w 2281645"/>
              <a:gd name="connsiteY2" fmla="*/ 0 h 1383493"/>
              <a:gd name="connsiteX3" fmla="*/ 494049 w 2281645"/>
              <a:gd name="connsiteY3" fmla="*/ 189704 h 1383493"/>
              <a:gd name="connsiteX4" fmla="*/ 609600 w 2281645"/>
              <a:gd name="connsiteY4" fmla="*/ 138168 h 1383493"/>
              <a:gd name="connsiteX5" fmla="*/ 1027611 w 2281645"/>
              <a:gd name="connsiteY5" fmla="*/ 338465 h 1383493"/>
              <a:gd name="connsiteX6" fmla="*/ 1088571 w 2281645"/>
              <a:gd name="connsiteY6" fmla="*/ 321048 h 1383493"/>
              <a:gd name="connsiteX7" fmla="*/ 1558834 w 2281645"/>
              <a:gd name="connsiteY7" fmla="*/ 538762 h 1383493"/>
              <a:gd name="connsiteX8" fmla="*/ 1628503 w 2281645"/>
              <a:gd name="connsiteY8" fmla="*/ 512636 h 1383493"/>
              <a:gd name="connsiteX9" fmla="*/ 2151017 w 2281645"/>
              <a:gd name="connsiteY9" fmla="*/ 773893 h 1383493"/>
              <a:gd name="connsiteX10" fmla="*/ 2281645 w 2281645"/>
              <a:gd name="connsiteY10" fmla="*/ 1313825 h 1383493"/>
              <a:gd name="connsiteX11" fmla="*/ 2142308 w 2281645"/>
              <a:gd name="connsiteY11" fmla="*/ 1383493 h 1383493"/>
              <a:gd name="connsiteX12" fmla="*/ 1985554 w 2281645"/>
              <a:gd name="connsiteY12" fmla="*/ 1322533 h 1383493"/>
              <a:gd name="connsiteX13" fmla="*/ 1506583 w 2281645"/>
              <a:gd name="connsiteY13" fmla="*/ 1043859 h 1383493"/>
              <a:gd name="connsiteX14" fmla="*/ 0 w 2281645"/>
              <a:gd name="connsiteY14" fmla="*/ 382008 h 1383493"/>
              <a:gd name="connsiteX0" fmla="*/ 0 w 2281645"/>
              <a:gd name="connsiteY0" fmla="*/ 382008 h 1383493"/>
              <a:gd name="connsiteX1" fmla="*/ 14968 w 2281645"/>
              <a:gd name="connsiteY1" fmla="*/ 18560 h 1383493"/>
              <a:gd name="connsiteX2" fmla="*/ 104048 w 2281645"/>
              <a:gd name="connsiteY2" fmla="*/ 0 h 1383493"/>
              <a:gd name="connsiteX3" fmla="*/ 494049 w 2281645"/>
              <a:gd name="connsiteY3" fmla="*/ 189704 h 1383493"/>
              <a:gd name="connsiteX4" fmla="*/ 561833 w 2281645"/>
              <a:gd name="connsiteY4" fmla="*/ 151816 h 1383493"/>
              <a:gd name="connsiteX5" fmla="*/ 1027611 w 2281645"/>
              <a:gd name="connsiteY5" fmla="*/ 338465 h 1383493"/>
              <a:gd name="connsiteX6" fmla="*/ 1088571 w 2281645"/>
              <a:gd name="connsiteY6" fmla="*/ 321048 h 1383493"/>
              <a:gd name="connsiteX7" fmla="*/ 1558834 w 2281645"/>
              <a:gd name="connsiteY7" fmla="*/ 538762 h 1383493"/>
              <a:gd name="connsiteX8" fmla="*/ 1628503 w 2281645"/>
              <a:gd name="connsiteY8" fmla="*/ 512636 h 1383493"/>
              <a:gd name="connsiteX9" fmla="*/ 2151017 w 2281645"/>
              <a:gd name="connsiteY9" fmla="*/ 773893 h 1383493"/>
              <a:gd name="connsiteX10" fmla="*/ 2281645 w 2281645"/>
              <a:gd name="connsiteY10" fmla="*/ 1313825 h 1383493"/>
              <a:gd name="connsiteX11" fmla="*/ 2142308 w 2281645"/>
              <a:gd name="connsiteY11" fmla="*/ 1383493 h 1383493"/>
              <a:gd name="connsiteX12" fmla="*/ 1985554 w 2281645"/>
              <a:gd name="connsiteY12" fmla="*/ 1322533 h 1383493"/>
              <a:gd name="connsiteX13" fmla="*/ 1506583 w 2281645"/>
              <a:gd name="connsiteY13" fmla="*/ 1043859 h 1383493"/>
              <a:gd name="connsiteX14" fmla="*/ 0 w 2281645"/>
              <a:gd name="connsiteY14" fmla="*/ 382008 h 1383493"/>
              <a:gd name="connsiteX0" fmla="*/ 0 w 2281645"/>
              <a:gd name="connsiteY0" fmla="*/ 382008 h 1383493"/>
              <a:gd name="connsiteX1" fmla="*/ 14968 w 2281645"/>
              <a:gd name="connsiteY1" fmla="*/ 18560 h 1383493"/>
              <a:gd name="connsiteX2" fmla="*/ 104048 w 2281645"/>
              <a:gd name="connsiteY2" fmla="*/ 0 h 1383493"/>
              <a:gd name="connsiteX3" fmla="*/ 494049 w 2281645"/>
              <a:gd name="connsiteY3" fmla="*/ 189704 h 1383493"/>
              <a:gd name="connsiteX4" fmla="*/ 561833 w 2281645"/>
              <a:gd name="connsiteY4" fmla="*/ 151816 h 1383493"/>
              <a:gd name="connsiteX5" fmla="*/ 938900 w 2281645"/>
              <a:gd name="connsiteY5" fmla="*/ 352113 h 1383493"/>
              <a:gd name="connsiteX6" fmla="*/ 1088571 w 2281645"/>
              <a:gd name="connsiteY6" fmla="*/ 321048 h 1383493"/>
              <a:gd name="connsiteX7" fmla="*/ 1558834 w 2281645"/>
              <a:gd name="connsiteY7" fmla="*/ 538762 h 1383493"/>
              <a:gd name="connsiteX8" fmla="*/ 1628503 w 2281645"/>
              <a:gd name="connsiteY8" fmla="*/ 512636 h 1383493"/>
              <a:gd name="connsiteX9" fmla="*/ 2151017 w 2281645"/>
              <a:gd name="connsiteY9" fmla="*/ 773893 h 1383493"/>
              <a:gd name="connsiteX10" fmla="*/ 2281645 w 2281645"/>
              <a:gd name="connsiteY10" fmla="*/ 1313825 h 1383493"/>
              <a:gd name="connsiteX11" fmla="*/ 2142308 w 2281645"/>
              <a:gd name="connsiteY11" fmla="*/ 1383493 h 1383493"/>
              <a:gd name="connsiteX12" fmla="*/ 1985554 w 2281645"/>
              <a:gd name="connsiteY12" fmla="*/ 1322533 h 1383493"/>
              <a:gd name="connsiteX13" fmla="*/ 1506583 w 2281645"/>
              <a:gd name="connsiteY13" fmla="*/ 1043859 h 1383493"/>
              <a:gd name="connsiteX14" fmla="*/ 0 w 2281645"/>
              <a:gd name="connsiteY14" fmla="*/ 382008 h 1383493"/>
              <a:gd name="connsiteX0" fmla="*/ 0 w 2281645"/>
              <a:gd name="connsiteY0" fmla="*/ 382008 h 1383493"/>
              <a:gd name="connsiteX1" fmla="*/ 14968 w 2281645"/>
              <a:gd name="connsiteY1" fmla="*/ 18560 h 1383493"/>
              <a:gd name="connsiteX2" fmla="*/ 104048 w 2281645"/>
              <a:gd name="connsiteY2" fmla="*/ 0 h 1383493"/>
              <a:gd name="connsiteX3" fmla="*/ 494049 w 2281645"/>
              <a:gd name="connsiteY3" fmla="*/ 189704 h 1383493"/>
              <a:gd name="connsiteX4" fmla="*/ 561833 w 2281645"/>
              <a:gd name="connsiteY4" fmla="*/ 151816 h 1383493"/>
              <a:gd name="connsiteX5" fmla="*/ 938900 w 2281645"/>
              <a:gd name="connsiteY5" fmla="*/ 352113 h 1383493"/>
              <a:gd name="connsiteX6" fmla="*/ 1088571 w 2281645"/>
              <a:gd name="connsiteY6" fmla="*/ 321048 h 1383493"/>
              <a:gd name="connsiteX7" fmla="*/ 1470124 w 2281645"/>
              <a:gd name="connsiteY7" fmla="*/ 572882 h 1383493"/>
              <a:gd name="connsiteX8" fmla="*/ 1628503 w 2281645"/>
              <a:gd name="connsiteY8" fmla="*/ 512636 h 1383493"/>
              <a:gd name="connsiteX9" fmla="*/ 2151017 w 2281645"/>
              <a:gd name="connsiteY9" fmla="*/ 773893 h 1383493"/>
              <a:gd name="connsiteX10" fmla="*/ 2281645 w 2281645"/>
              <a:gd name="connsiteY10" fmla="*/ 1313825 h 1383493"/>
              <a:gd name="connsiteX11" fmla="*/ 2142308 w 2281645"/>
              <a:gd name="connsiteY11" fmla="*/ 1383493 h 1383493"/>
              <a:gd name="connsiteX12" fmla="*/ 1985554 w 2281645"/>
              <a:gd name="connsiteY12" fmla="*/ 1322533 h 1383493"/>
              <a:gd name="connsiteX13" fmla="*/ 1506583 w 2281645"/>
              <a:gd name="connsiteY13" fmla="*/ 1043859 h 1383493"/>
              <a:gd name="connsiteX14" fmla="*/ 0 w 2281645"/>
              <a:gd name="connsiteY14" fmla="*/ 382008 h 1383493"/>
              <a:gd name="connsiteX0" fmla="*/ 0 w 2281645"/>
              <a:gd name="connsiteY0" fmla="*/ 382008 h 1383493"/>
              <a:gd name="connsiteX1" fmla="*/ 14968 w 2281645"/>
              <a:gd name="connsiteY1" fmla="*/ 18560 h 1383493"/>
              <a:gd name="connsiteX2" fmla="*/ 104048 w 2281645"/>
              <a:gd name="connsiteY2" fmla="*/ 0 h 1383493"/>
              <a:gd name="connsiteX3" fmla="*/ 494049 w 2281645"/>
              <a:gd name="connsiteY3" fmla="*/ 189704 h 1383493"/>
              <a:gd name="connsiteX4" fmla="*/ 561833 w 2281645"/>
              <a:gd name="connsiteY4" fmla="*/ 151816 h 1383493"/>
              <a:gd name="connsiteX5" fmla="*/ 938900 w 2281645"/>
              <a:gd name="connsiteY5" fmla="*/ 352113 h 1383493"/>
              <a:gd name="connsiteX6" fmla="*/ 1088571 w 2281645"/>
              <a:gd name="connsiteY6" fmla="*/ 321048 h 1383493"/>
              <a:gd name="connsiteX7" fmla="*/ 1470124 w 2281645"/>
              <a:gd name="connsiteY7" fmla="*/ 572882 h 1383493"/>
              <a:gd name="connsiteX8" fmla="*/ 1628503 w 2281645"/>
              <a:gd name="connsiteY8" fmla="*/ 512636 h 1383493"/>
              <a:gd name="connsiteX9" fmla="*/ 2089602 w 2281645"/>
              <a:gd name="connsiteY9" fmla="*/ 808012 h 1383493"/>
              <a:gd name="connsiteX10" fmla="*/ 2281645 w 2281645"/>
              <a:gd name="connsiteY10" fmla="*/ 1313825 h 1383493"/>
              <a:gd name="connsiteX11" fmla="*/ 2142308 w 2281645"/>
              <a:gd name="connsiteY11" fmla="*/ 1383493 h 1383493"/>
              <a:gd name="connsiteX12" fmla="*/ 1985554 w 2281645"/>
              <a:gd name="connsiteY12" fmla="*/ 1322533 h 1383493"/>
              <a:gd name="connsiteX13" fmla="*/ 1506583 w 2281645"/>
              <a:gd name="connsiteY13" fmla="*/ 1043859 h 1383493"/>
              <a:gd name="connsiteX14" fmla="*/ 0 w 2281645"/>
              <a:gd name="connsiteY14" fmla="*/ 382008 h 1383493"/>
              <a:gd name="connsiteX0" fmla="*/ 0 w 2281645"/>
              <a:gd name="connsiteY0" fmla="*/ 382008 h 1383493"/>
              <a:gd name="connsiteX1" fmla="*/ 14968 w 2281645"/>
              <a:gd name="connsiteY1" fmla="*/ 18560 h 1383493"/>
              <a:gd name="connsiteX2" fmla="*/ 104048 w 2281645"/>
              <a:gd name="connsiteY2" fmla="*/ 0 h 1383493"/>
              <a:gd name="connsiteX3" fmla="*/ 494049 w 2281645"/>
              <a:gd name="connsiteY3" fmla="*/ 189704 h 1383493"/>
              <a:gd name="connsiteX4" fmla="*/ 561833 w 2281645"/>
              <a:gd name="connsiteY4" fmla="*/ 151816 h 1383493"/>
              <a:gd name="connsiteX5" fmla="*/ 938900 w 2281645"/>
              <a:gd name="connsiteY5" fmla="*/ 352113 h 1383493"/>
              <a:gd name="connsiteX6" fmla="*/ 1088571 w 2281645"/>
              <a:gd name="connsiteY6" fmla="*/ 321048 h 1383493"/>
              <a:gd name="connsiteX7" fmla="*/ 1476948 w 2281645"/>
              <a:gd name="connsiteY7" fmla="*/ 552411 h 1383493"/>
              <a:gd name="connsiteX8" fmla="*/ 1628503 w 2281645"/>
              <a:gd name="connsiteY8" fmla="*/ 512636 h 1383493"/>
              <a:gd name="connsiteX9" fmla="*/ 2089602 w 2281645"/>
              <a:gd name="connsiteY9" fmla="*/ 808012 h 1383493"/>
              <a:gd name="connsiteX10" fmla="*/ 2281645 w 2281645"/>
              <a:gd name="connsiteY10" fmla="*/ 1313825 h 1383493"/>
              <a:gd name="connsiteX11" fmla="*/ 2142308 w 2281645"/>
              <a:gd name="connsiteY11" fmla="*/ 1383493 h 1383493"/>
              <a:gd name="connsiteX12" fmla="*/ 1985554 w 2281645"/>
              <a:gd name="connsiteY12" fmla="*/ 1322533 h 1383493"/>
              <a:gd name="connsiteX13" fmla="*/ 1506583 w 2281645"/>
              <a:gd name="connsiteY13" fmla="*/ 1043859 h 1383493"/>
              <a:gd name="connsiteX14" fmla="*/ 0 w 2281645"/>
              <a:gd name="connsiteY14" fmla="*/ 382008 h 1383493"/>
              <a:gd name="connsiteX0" fmla="*/ 0 w 2281645"/>
              <a:gd name="connsiteY0" fmla="*/ 382008 h 1383493"/>
              <a:gd name="connsiteX1" fmla="*/ 14968 w 2281645"/>
              <a:gd name="connsiteY1" fmla="*/ 18560 h 1383493"/>
              <a:gd name="connsiteX2" fmla="*/ 104048 w 2281645"/>
              <a:gd name="connsiteY2" fmla="*/ 0 h 1383493"/>
              <a:gd name="connsiteX3" fmla="*/ 494049 w 2281645"/>
              <a:gd name="connsiteY3" fmla="*/ 189704 h 1383493"/>
              <a:gd name="connsiteX4" fmla="*/ 561833 w 2281645"/>
              <a:gd name="connsiteY4" fmla="*/ 151816 h 1383493"/>
              <a:gd name="connsiteX5" fmla="*/ 938900 w 2281645"/>
              <a:gd name="connsiteY5" fmla="*/ 352113 h 1383493"/>
              <a:gd name="connsiteX6" fmla="*/ 1088571 w 2281645"/>
              <a:gd name="connsiteY6" fmla="*/ 321048 h 1383493"/>
              <a:gd name="connsiteX7" fmla="*/ 1476948 w 2281645"/>
              <a:gd name="connsiteY7" fmla="*/ 552411 h 1383493"/>
              <a:gd name="connsiteX8" fmla="*/ 1539793 w 2281645"/>
              <a:gd name="connsiteY8" fmla="*/ 539932 h 1383493"/>
              <a:gd name="connsiteX9" fmla="*/ 2089602 w 2281645"/>
              <a:gd name="connsiteY9" fmla="*/ 808012 h 1383493"/>
              <a:gd name="connsiteX10" fmla="*/ 2281645 w 2281645"/>
              <a:gd name="connsiteY10" fmla="*/ 1313825 h 1383493"/>
              <a:gd name="connsiteX11" fmla="*/ 2142308 w 2281645"/>
              <a:gd name="connsiteY11" fmla="*/ 1383493 h 1383493"/>
              <a:gd name="connsiteX12" fmla="*/ 1985554 w 2281645"/>
              <a:gd name="connsiteY12" fmla="*/ 1322533 h 1383493"/>
              <a:gd name="connsiteX13" fmla="*/ 1506583 w 2281645"/>
              <a:gd name="connsiteY13" fmla="*/ 1043859 h 1383493"/>
              <a:gd name="connsiteX14" fmla="*/ 0 w 2281645"/>
              <a:gd name="connsiteY14" fmla="*/ 382008 h 1383493"/>
              <a:gd name="connsiteX0" fmla="*/ 0 w 2281645"/>
              <a:gd name="connsiteY0" fmla="*/ 382008 h 1383493"/>
              <a:gd name="connsiteX1" fmla="*/ 14968 w 2281645"/>
              <a:gd name="connsiteY1" fmla="*/ 18560 h 1383493"/>
              <a:gd name="connsiteX2" fmla="*/ 104048 w 2281645"/>
              <a:gd name="connsiteY2" fmla="*/ 0 h 1383493"/>
              <a:gd name="connsiteX3" fmla="*/ 494049 w 2281645"/>
              <a:gd name="connsiteY3" fmla="*/ 189704 h 1383493"/>
              <a:gd name="connsiteX4" fmla="*/ 561833 w 2281645"/>
              <a:gd name="connsiteY4" fmla="*/ 151816 h 1383493"/>
              <a:gd name="connsiteX5" fmla="*/ 938900 w 2281645"/>
              <a:gd name="connsiteY5" fmla="*/ 352113 h 1383493"/>
              <a:gd name="connsiteX6" fmla="*/ 1088571 w 2281645"/>
              <a:gd name="connsiteY6" fmla="*/ 321048 h 1383493"/>
              <a:gd name="connsiteX7" fmla="*/ 1462259 w 2281645"/>
              <a:gd name="connsiteY7" fmla="*/ 556083 h 1383493"/>
              <a:gd name="connsiteX8" fmla="*/ 1539793 w 2281645"/>
              <a:gd name="connsiteY8" fmla="*/ 539932 h 1383493"/>
              <a:gd name="connsiteX9" fmla="*/ 2089602 w 2281645"/>
              <a:gd name="connsiteY9" fmla="*/ 808012 h 1383493"/>
              <a:gd name="connsiteX10" fmla="*/ 2281645 w 2281645"/>
              <a:gd name="connsiteY10" fmla="*/ 1313825 h 1383493"/>
              <a:gd name="connsiteX11" fmla="*/ 2142308 w 2281645"/>
              <a:gd name="connsiteY11" fmla="*/ 1383493 h 1383493"/>
              <a:gd name="connsiteX12" fmla="*/ 1985554 w 2281645"/>
              <a:gd name="connsiteY12" fmla="*/ 1322533 h 1383493"/>
              <a:gd name="connsiteX13" fmla="*/ 1506583 w 2281645"/>
              <a:gd name="connsiteY13" fmla="*/ 1043859 h 1383493"/>
              <a:gd name="connsiteX14" fmla="*/ 0 w 2281645"/>
              <a:gd name="connsiteY14" fmla="*/ 382008 h 1383493"/>
              <a:gd name="connsiteX0" fmla="*/ 0 w 2211871"/>
              <a:gd name="connsiteY0" fmla="*/ 382008 h 1383493"/>
              <a:gd name="connsiteX1" fmla="*/ 14968 w 2211871"/>
              <a:gd name="connsiteY1" fmla="*/ 18560 h 1383493"/>
              <a:gd name="connsiteX2" fmla="*/ 104048 w 2211871"/>
              <a:gd name="connsiteY2" fmla="*/ 0 h 1383493"/>
              <a:gd name="connsiteX3" fmla="*/ 494049 w 2211871"/>
              <a:gd name="connsiteY3" fmla="*/ 189704 h 1383493"/>
              <a:gd name="connsiteX4" fmla="*/ 561833 w 2211871"/>
              <a:gd name="connsiteY4" fmla="*/ 151816 h 1383493"/>
              <a:gd name="connsiteX5" fmla="*/ 938900 w 2211871"/>
              <a:gd name="connsiteY5" fmla="*/ 352113 h 1383493"/>
              <a:gd name="connsiteX6" fmla="*/ 1088571 w 2211871"/>
              <a:gd name="connsiteY6" fmla="*/ 321048 h 1383493"/>
              <a:gd name="connsiteX7" fmla="*/ 1462259 w 2211871"/>
              <a:gd name="connsiteY7" fmla="*/ 556083 h 1383493"/>
              <a:gd name="connsiteX8" fmla="*/ 1539793 w 2211871"/>
              <a:gd name="connsiteY8" fmla="*/ 539932 h 1383493"/>
              <a:gd name="connsiteX9" fmla="*/ 2089602 w 2211871"/>
              <a:gd name="connsiteY9" fmla="*/ 808012 h 1383493"/>
              <a:gd name="connsiteX10" fmla="*/ 2211871 w 2211871"/>
              <a:gd name="connsiteY10" fmla="*/ 1372582 h 1383493"/>
              <a:gd name="connsiteX11" fmla="*/ 2142308 w 2211871"/>
              <a:gd name="connsiteY11" fmla="*/ 1383493 h 1383493"/>
              <a:gd name="connsiteX12" fmla="*/ 1985554 w 2211871"/>
              <a:gd name="connsiteY12" fmla="*/ 1322533 h 1383493"/>
              <a:gd name="connsiteX13" fmla="*/ 1506583 w 2211871"/>
              <a:gd name="connsiteY13" fmla="*/ 1043859 h 1383493"/>
              <a:gd name="connsiteX14" fmla="*/ 0 w 2211871"/>
              <a:gd name="connsiteY14" fmla="*/ 382008 h 1383493"/>
              <a:gd name="connsiteX0" fmla="*/ 0 w 2211871"/>
              <a:gd name="connsiteY0" fmla="*/ 382008 h 1383493"/>
              <a:gd name="connsiteX1" fmla="*/ 14968 w 2211871"/>
              <a:gd name="connsiteY1" fmla="*/ 18560 h 1383493"/>
              <a:gd name="connsiteX2" fmla="*/ 104048 w 2211871"/>
              <a:gd name="connsiteY2" fmla="*/ 0 h 1383493"/>
              <a:gd name="connsiteX3" fmla="*/ 494049 w 2211871"/>
              <a:gd name="connsiteY3" fmla="*/ 189704 h 1383493"/>
              <a:gd name="connsiteX4" fmla="*/ 561833 w 2211871"/>
              <a:gd name="connsiteY4" fmla="*/ 151816 h 1383493"/>
              <a:gd name="connsiteX5" fmla="*/ 938900 w 2211871"/>
              <a:gd name="connsiteY5" fmla="*/ 352113 h 1383493"/>
              <a:gd name="connsiteX6" fmla="*/ 1088571 w 2211871"/>
              <a:gd name="connsiteY6" fmla="*/ 321048 h 1383493"/>
              <a:gd name="connsiteX7" fmla="*/ 1462259 w 2211871"/>
              <a:gd name="connsiteY7" fmla="*/ 556083 h 1383493"/>
              <a:gd name="connsiteX8" fmla="*/ 1539793 w 2211871"/>
              <a:gd name="connsiteY8" fmla="*/ 539932 h 1383493"/>
              <a:gd name="connsiteX9" fmla="*/ 2089602 w 2211871"/>
              <a:gd name="connsiteY9" fmla="*/ 808012 h 1383493"/>
              <a:gd name="connsiteX10" fmla="*/ 2211871 w 2211871"/>
              <a:gd name="connsiteY10" fmla="*/ 1372582 h 1383493"/>
              <a:gd name="connsiteX11" fmla="*/ 2142308 w 2211871"/>
              <a:gd name="connsiteY11" fmla="*/ 1383493 h 1383493"/>
              <a:gd name="connsiteX12" fmla="*/ 1985554 w 2211871"/>
              <a:gd name="connsiteY12" fmla="*/ 1322533 h 1383493"/>
              <a:gd name="connsiteX13" fmla="*/ 1506583 w 2211871"/>
              <a:gd name="connsiteY13" fmla="*/ 1043859 h 1383493"/>
              <a:gd name="connsiteX14" fmla="*/ 0 w 2211871"/>
              <a:gd name="connsiteY14" fmla="*/ 382008 h 1383493"/>
              <a:gd name="connsiteX0" fmla="*/ 0 w 2211871"/>
              <a:gd name="connsiteY0" fmla="*/ 382008 h 1383493"/>
              <a:gd name="connsiteX1" fmla="*/ 14968 w 2211871"/>
              <a:gd name="connsiteY1" fmla="*/ 18560 h 1383493"/>
              <a:gd name="connsiteX2" fmla="*/ 104048 w 2211871"/>
              <a:gd name="connsiteY2" fmla="*/ 0 h 1383493"/>
              <a:gd name="connsiteX3" fmla="*/ 494049 w 2211871"/>
              <a:gd name="connsiteY3" fmla="*/ 189704 h 1383493"/>
              <a:gd name="connsiteX4" fmla="*/ 561833 w 2211871"/>
              <a:gd name="connsiteY4" fmla="*/ 151816 h 1383493"/>
              <a:gd name="connsiteX5" fmla="*/ 924211 w 2211871"/>
              <a:gd name="connsiteY5" fmla="*/ 352113 h 1383493"/>
              <a:gd name="connsiteX6" fmla="*/ 1088571 w 2211871"/>
              <a:gd name="connsiteY6" fmla="*/ 321048 h 1383493"/>
              <a:gd name="connsiteX7" fmla="*/ 1462259 w 2211871"/>
              <a:gd name="connsiteY7" fmla="*/ 556083 h 1383493"/>
              <a:gd name="connsiteX8" fmla="*/ 1539793 w 2211871"/>
              <a:gd name="connsiteY8" fmla="*/ 539932 h 1383493"/>
              <a:gd name="connsiteX9" fmla="*/ 2089602 w 2211871"/>
              <a:gd name="connsiteY9" fmla="*/ 808012 h 1383493"/>
              <a:gd name="connsiteX10" fmla="*/ 2211871 w 2211871"/>
              <a:gd name="connsiteY10" fmla="*/ 1372582 h 1383493"/>
              <a:gd name="connsiteX11" fmla="*/ 2142308 w 2211871"/>
              <a:gd name="connsiteY11" fmla="*/ 1383493 h 1383493"/>
              <a:gd name="connsiteX12" fmla="*/ 1985554 w 2211871"/>
              <a:gd name="connsiteY12" fmla="*/ 1322533 h 1383493"/>
              <a:gd name="connsiteX13" fmla="*/ 1506583 w 2211871"/>
              <a:gd name="connsiteY13" fmla="*/ 1043859 h 1383493"/>
              <a:gd name="connsiteX14" fmla="*/ 0 w 2211871"/>
              <a:gd name="connsiteY14" fmla="*/ 382008 h 1383493"/>
              <a:gd name="connsiteX0" fmla="*/ 0 w 2211871"/>
              <a:gd name="connsiteY0" fmla="*/ 382008 h 1383493"/>
              <a:gd name="connsiteX1" fmla="*/ 14968 w 2211871"/>
              <a:gd name="connsiteY1" fmla="*/ 18560 h 1383493"/>
              <a:gd name="connsiteX2" fmla="*/ 104048 w 2211871"/>
              <a:gd name="connsiteY2" fmla="*/ 0 h 1383493"/>
              <a:gd name="connsiteX3" fmla="*/ 494049 w 2211871"/>
              <a:gd name="connsiteY3" fmla="*/ 189704 h 1383493"/>
              <a:gd name="connsiteX4" fmla="*/ 561833 w 2211871"/>
              <a:gd name="connsiteY4" fmla="*/ 151816 h 1383493"/>
              <a:gd name="connsiteX5" fmla="*/ 924211 w 2211871"/>
              <a:gd name="connsiteY5" fmla="*/ 352113 h 1383493"/>
              <a:gd name="connsiteX6" fmla="*/ 996764 w 2211871"/>
              <a:gd name="connsiteY6" fmla="*/ 328393 h 1383493"/>
              <a:gd name="connsiteX7" fmla="*/ 1462259 w 2211871"/>
              <a:gd name="connsiteY7" fmla="*/ 556083 h 1383493"/>
              <a:gd name="connsiteX8" fmla="*/ 1539793 w 2211871"/>
              <a:gd name="connsiteY8" fmla="*/ 539932 h 1383493"/>
              <a:gd name="connsiteX9" fmla="*/ 2089602 w 2211871"/>
              <a:gd name="connsiteY9" fmla="*/ 808012 h 1383493"/>
              <a:gd name="connsiteX10" fmla="*/ 2211871 w 2211871"/>
              <a:gd name="connsiteY10" fmla="*/ 1372582 h 1383493"/>
              <a:gd name="connsiteX11" fmla="*/ 2142308 w 2211871"/>
              <a:gd name="connsiteY11" fmla="*/ 1383493 h 1383493"/>
              <a:gd name="connsiteX12" fmla="*/ 1985554 w 2211871"/>
              <a:gd name="connsiteY12" fmla="*/ 1322533 h 1383493"/>
              <a:gd name="connsiteX13" fmla="*/ 1506583 w 2211871"/>
              <a:gd name="connsiteY13" fmla="*/ 1043859 h 1383493"/>
              <a:gd name="connsiteX14" fmla="*/ 0 w 2211871"/>
              <a:gd name="connsiteY14" fmla="*/ 382008 h 1383493"/>
              <a:gd name="connsiteX0" fmla="*/ 0 w 2211871"/>
              <a:gd name="connsiteY0" fmla="*/ 382008 h 1383493"/>
              <a:gd name="connsiteX1" fmla="*/ 14968 w 2211871"/>
              <a:gd name="connsiteY1" fmla="*/ 18560 h 1383493"/>
              <a:gd name="connsiteX2" fmla="*/ 104048 w 2211871"/>
              <a:gd name="connsiteY2" fmla="*/ 0 h 1383493"/>
              <a:gd name="connsiteX3" fmla="*/ 460998 w 2211871"/>
              <a:gd name="connsiteY3" fmla="*/ 171343 h 1383493"/>
              <a:gd name="connsiteX4" fmla="*/ 561833 w 2211871"/>
              <a:gd name="connsiteY4" fmla="*/ 151816 h 1383493"/>
              <a:gd name="connsiteX5" fmla="*/ 924211 w 2211871"/>
              <a:gd name="connsiteY5" fmla="*/ 352113 h 1383493"/>
              <a:gd name="connsiteX6" fmla="*/ 996764 w 2211871"/>
              <a:gd name="connsiteY6" fmla="*/ 328393 h 1383493"/>
              <a:gd name="connsiteX7" fmla="*/ 1462259 w 2211871"/>
              <a:gd name="connsiteY7" fmla="*/ 556083 h 1383493"/>
              <a:gd name="connsiteX8" fmla="*/ 1539793 w 2211871"/>
              <a:gd name="connsiteY8" fmla="*/ 539932 h 1383493"/>
              <a:gd name="connsiteX9" fmla="*/ 2089602 w 2211871"/>
              <a:gd name="connsiteY9" fmla="*/ 808012 h 1383493"/>
              <a:gd name="connsiteX10" fmla="*/ 2211871 w 2211871"/>
              <a:gd name="connsiteY10" fmla="*/ 1372582 h 1383493"/>
              <a:gd name="connsiteX11" fmla="*/ 2142308 w 2211871"/>
              <a:gd name="connsiteY11" fmla="*/ 1383493 h 1383493"/>
              <a:gd name="connsiteX12" fmla="*/ 1985554 w 2211871"/>
              <a:gd name="connsiteY12" fmla="*/ 1322533 h 1383493"/>
              <a:gd name="connsiteX13" fmla="*/ 1506583 w 2211871"/>
              <a:gd name="connsiteY13" fmla="*/ 1043859 h 1383493"/>
              <a:gd name="connsiteX14" fmla="*/ 0 w 2211871"/>
              <a:gd name="connsiteY14" fmla="*/ 382008 h 1383493"/>
              <a:gd name="connsiteX0" fmla="*/ 0 w 2211871"/>
              <a:gd name="connsiteY0" fmla="*/ 382008 h 1383493"/>
              <a:gd name="connsiteX1" fmla="*/ 14968 w 2211871"/>
              <a:gd name="connsiteY1" fmla="*/ 18560 h 1383493"/>
              <a:gd name="connsiteX2" fmla="*/ 104048 w 2211871"/>
              <a:gd name="connsiteY2" fmla="*/ 0 h 1383493"/>
              <a:gd name="connsiteX3" fmla="*/ 460998 w 2211871"/>
              <a:gd name="connsiteY3" fmla="*/ 171343 h 1383493"/>
              <a:gd name="connsiteX4" fmla="*/ 521438 w 2211871"/>
              <a:gd name="connsiteY4" fmla="*/ 151816 h 1383493"/>
              <a:gd name="connsiteX5" fmla="*/ 924211 w 2211871"/>
              <a:gd name="connsiteY5" fmla="*/ 352113 h 1383493"/>
              <a:gd name="connsiteX6" fmla="*/ 996764 w 2211871"/>
              <a:gd name="connsiteY6" fmla="*/ 328393 h 1383493"/>
              <a:gd name="connsiteX7" fmla="*/ 1462259 w 2211871"/>
              <a:gd name="connsiteY7" fmla="*/ 556083 h 1383493"/>
              <a:gd name="connsiteX8" fmla="*/ 1539793 w 2211871"/>
              <a:gd name="connsiteY8" fmla="*/ 539932 h 1383493"/>
              <a:gd name="connsiteX9" fmla="*/ 2089602 w 2211871"/>
              <a:gd name="connsiteY9" fmla="*/ 808012 h 1383493"/>
              <a:gd name="connsiteX10" fmla="*/ 2211871 w 2211871"/>
              <a:gd name="connsiteY10" fmla="*/ 1372582 h 1383493"/>
              <a:gd name="connsiteX11" fmla="*/ 2142308 w 2211871"/>
              <a:gd name="connsiteY11" fmla="*/ 1383493 h 1383493"/>
              <a:gd name="connsiteX12" fmla="*/ 1985554 w 2211871"/>
              <a:gd name="connsiteY12" fmla="*/ 1322533 h 1383493"/>
              <a:gd name="connsiteX13" fmla="*/ 1506583 w 2211871"/>
              <a:gd name="connsiteY13" fmla="*/ 1043859 h 1383493"/>
              <a:gd name="connsiteX14" fmla="*/ 0 w 2211871"/>
              <a:gd name="connsiteY14" fmla="*/ 382008 h 138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1871" h="1383493">
                <a:moveTo>
                  <a:pt x="0" y="382008"/>
                </a:moveTo>
                <a:lnTo>
                  <a:pt x="14968" y="18560"/>
                </a:lnTo>
                <a:lnTo>
                  <a:pt x="104048" y="0"/>
                </a:lnTo>
                <a:lnTo>
                  <a:pt x="460998" y="171343"/>
                </a:lnTo>
                <a:lnTo>
                  <a:pt x="521438" y="151816"/>
                </a:lnTo>
                <a:lnTo>
                  <a:pt x="924211" y="352113"/>
                </a:lnTo>
                <a:lnTo>
                  <a:pt x="996764" y="328393"/>
                </a:lnTo>
                <a:lnTo>
                  <a:pt x="1462259" y="556083"/>
                </a:lnTo>
                <a:lnTo>
                  <a:pt x="1539793" y="539932"/>
                </a:lnTo>
                <a:lnTo>
                  <a:pt x="2089602" y="808012"/>
                </a:lnTo>
                <a:lnTo>
                  <a:pt x="2211871" y="1372582"/>
                </a:lnTo>
                <a:lnTo>
                  <a:pt x="2142308" y="1383493"/>
                </a:lnTo>
                <a:lnTo>
                  <a:pt x="1985554" y="1322533"/>
                </a:lnTo>
                <a:lnTo>
                  <a:pt x="1506583" y="1043859"/>
                </a:lnTo>
                <a:lnTo>
                  <a:pt x="0" y="382008"/>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22DAA320-18F0-8AFF-AEEE-A89149E929D7}"/>
              </a:ext>
            </a:extLst>
          </p:cNvPr>
          <p:cNvSpPr/>
          <p:nvPr/>
        </p:nvSpPr>
        <p:spPr>
          <a:xfrm>
            <a:off x="5702738" y="2194994"/>
            <a:ext cx="2147888" cy="1352550"/>
          </a:xfrm>
          <a:custGeom>
            <a:avLst/>
            <a:gdLst>
              <a:gd name="connsiteX0" fmla="*/ 0 w 2147888"/>
              <a:gd name="connsiteY0" fmla="*/ 16669 h 1352550"/>
              <a:gd name="connsiteX1" fmla="*/ 361950 w 2147888"/>
              <a:gd name="connsiteY1" fmla="*/ 192882 h 1352550"/>
              <a:gd name="connsiteX2" fmla="*/ 431006 w 2147888"/>
              <a:gd name="connsiteY2" fmla="*/ 178594 h 1352550"/>
              <a:gd name="connsiteX3" fmla="*/ 835819 w 2147888"/>
              <a:gd name="connsiteY3" fmla="*/ 369094 h 1352550"/>
              <a:gd name="connsiteX4" fmla="*/ 902494 w 2147888"/>
              <a:gd name="connsiteY4" fmla="*/ 350044 h 1352550"/>
              <a:gd name="connsiteX5" fmla="*/ 1369219 w 2147888"/>
              <a:gd name="connsiteY5" fmla="*/ 569119 h 1352550"/>
              <a:gd name="connsiteX6" fmla="*/ 1435894 w 2147888"/>
              <a:gd name="connsiteY6" fmla="*/ 540544 h 1352550"/>
              <a:gd name="connsiteX7" fmla="*/ 1966913 w 2147888"/>
              <a:gd name="connsiteY7" fmla="*/ 795338 h 1352550"/>
              <a:gd name="connsiteX8" fmla="*/ 2083594 w 2147888"/>
              <a:gd name="connsiteY8" fmla="*/ 1352550 h 1352550"/>
              <a:gd name="connsiteX9" fmla="*/ 2147888 w 2147888"/>
              <a:gd name="connsiteY9" fmla="*/ 1319213 h 1352550"/>
              <a:gd name="connsiteX10" fmla="*/ 2031206 w 2147888"/>
              <a:gd name="connsiteY10" fmla="*/ 766763 h 1352550"/>
              <a:gd name="connsiteX11" fmla="*/ 1512094 w 2147888"/>
              <a:gd name="connsiteY11" fmla="*/ 521494 h 1352550"/>
              <a:gd name="connsiteX12" fmla="*/ 1435894 w 2147888"/>
              <a:gd name="connsiteY12" fmla="*/ 542925 h 1352550"/>
              <a:gd name="connsiteX13" fmla="*/ 983456 w 2147888"/>
              <a:gd name="connsiteY13" fmla="*/ 333375 h 1352550"/>
              <a:gd name="connsiteX14" fmla="*/ 916781 w 2147888"/>
              <a:gd name="connsiteY14" fmla="*/ 345282 h 1352550"/>
              <a:gd name="connsiteX15" fmla="*/ 504825 w 2147888"/>
              <a:gd name="connsiteY15" fmla="*/ 152400 h 1352550"/>
              <a:gd name="connsiteX16" fmla="*/ 438150 w 2147888"/>
              <a:gd name="connsiteY16" fmla="*/ 173832 h 1352550"/>
              <a:gd name="connsiteX17" fmla="*/ 69056 w 2147888"/>
              <a:gd name="connsiteY17" fmla="*/ 0 h 1352550"/>
              <a:gd name="connsiteX18" fmla="*/ 0 w 2147888"/>
              <a:gd name="connsiteY18" fmla="*/ 16669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47888" h="1352550">
                <a:moveTo>
                  <a:pt x="0" y="16669"/>
                </a:moveTo>
                <a:lnTo>
                  <a:pt x="361950" y="192882"/>
                </a:lnTo>
                <a:lnTo>
                  <a:pt x="431006" y="178594"/>
                </a:lnTo>
                <a:lnTo>
                  <a:pt x="835819" y="369094"/>
                </a:lnTo>
                <a:lnTo>
                  <a:pt x="902494" y="350044"/>
                </a:lnTo>
                <a:lnTo>
                  <a:pt x="1369219" y="569119"/>
                </a:lnTo>
                <a:lnTo>
                  <a:pt x="1435894" y="540544"/>
                </a:lnTo>
                <a:lnTo>
                  <a:pt x="1966913" y="795338"/>
                </a:lnTo>
                <a:lnTo>
                  <a:pt x="2083594" y="1352550"/>
                </a:lnTo>
                <a:lnTo>
                  <a:pt x="2147888" y="1319213"/>
                </a:lnTo>
                <a:lnTo>
                  <a:pt x="2031206" y="766763"/>
                </a:lnTo>
                <a:lnTo>
                  <a:pt x="1512094" y="521494"/>
                </a:lnTo>
                <a:lnTo>
                  <a:pt x="1435894" y="542925"/>
                </a:lnTo>
                <a:lnTo>
                  <a:pt x="983456" y="333375"/>
                </a:lnTo>
                <a:lnTo>
                  <a:pt x="916781" y="345282"/>
                </a:lnTo>
                <a:lnTo>
                  <a:pt x="504825" y="152400"/>
                </a:lnTo>
                <a:lnTo>
                  <a:pt x="438150" y="173832"/>
                </a:lnTo>
                <a:lnTo>
                  <a:pt x="69056" y="0"/>
                </a:lnTo>
                <a:lnTo>
                  <a:pt x="0" y="16669"/>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Shape 39">
            <a:extLst>
              <a:ext uri="{FF2B5EF4-FFF2-40B4-BE49-F238E27FC236}">
                <a16:creationId xmlns:a16="http://schemas.microsoft.com/office/drawing/2014/main" id="{4E977EB7-154A-8CDE-C38C-C0ACB878BA96}"/>
              </a:ext>
            </a:extLst>
          </p:cNvPr>
          <p:cNvSpPr/>
          <p:nvPr/>
        </p:nvSpPr>
        <p:spPr>
          <a:xfrm>
            <a:off x="6121838" y="2068788"/>
            <a:ext cx="2128838" cy="1307306"/>
          </a:xfrm>
          <a:custGeom>
            <a:avLst/>
            <a:gdLst>
              <a:gd name="connsiteX0" fmla="*/ 2062163 w 2121694"/>
              <a:gd name="connsiteY0" fmla="*/ 1307306 h 1307306"/>
              <a:gd name="connsiteX1" fmla="*/ 1950244 w 2121694"/>
              <a:gd name="connsiteY1" fmla="*/ 762000 h 1307306"/>
              <a:gd name="connsiteX2" fmla="*/ 1426369 w 2121694"/>
              <a:gd name="connsiteY2" fmla="*/ 535781 h 1307306"/>
              <a:gd name="connsiteX3" fmla="*/ 1366838 w 2121694"/>
              <a:gd name="connsiteY3" fmla="*/ 552450 h 1307306"/>
              <a:gd name="connsiteX4" fmla="*/ 916781 w 2121694"/>
              <a:gd name="connsiteY4" fmla="*/ 350044 h 1307306"/>
              <a:gd name="connsiteX5" fmla="*/ 850106 w 2121694"/>
              <a:gd name="connsiteY5" fmla="*/ 361950 h 1307306"/>
              <a:gd name="connsiteX6" fmla="*/ 433388 w 2121694"/>
              <a:gd name="connsiteY6" fmla="*/ 176213 h 1307306"/>
              <a:gd name="connsiteX7" fmla="*/ 373856 w 2121694"/>
              <a:gd name="connsiteY7" fmla="*/ 192881 h 1307306"/>
              <a:gd name="connsiteX8" fmla="*/ 0 w 2121694"/>
              <a:gd name="connsiteY8" fmla="*/ 23813 h 1307306"/>
              <a:gd name="connsiteX9" fmla="*/ 73819 w 2121694"/>
              <a:gd name="connsiteY9" fmla="*/ 0 h 1307306"/>
              <a:gd name="connsiteX10" fmla="*/ 447675 w 2121694"/>
              <a:gd name="connsiteY10" fmla="*/ 169069 h 1307306"/>
              <a:gd name="connsiteX11" fmla="*/ 509588 w 2121694"/>
              <a:gd name="connsiteY11" fmla="*/ 154781 h 1307306"/>
              <a:gd name="connsiteX12" fmla="*/ 921544 w 2121694"/>
              <a:gd name="connsiteY12" fmla="*/ 340519 h 1307306"/>
              <a:gd name="connsiteX13" fmla="*/ 976313 w 2121694"/>
              <a:gd name="connsiteY13" fmla="*/ 323850 h 1307306"/>
              <a:gd name="connsiteX14" fmla="*/ 1438275 w 2121694"/>
              <a:gd name="connsiteY14" fmla="*/ 519113 h 1307306"/>
              <a:gd name="connsiteX15" fmla="*/ 1493044 w 2121694"/>
              <a:gd name="connsiteY15" fmla="*/ 511969 h 1307306"/>
              <a:gd name="connsiteX16" fmla="*/ 2016919 w 2121694"/>
              <a:gd name="connsiteY16" fmla="*/ 733425 h 1307306"/>
              <a:gd name="connsiteX17" fmla="*/ 2121694 w 2121694"/>
              <a:gd name="connsiteY17" fmla="*/ 1273969 h 1307306"/>
              <a:gd name="connsiteX18" fmla="*/ 2062163 w 2121694"/>
              <a:gd name="connsiteY18" fmla="*/ 1307306 h 130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1694" h="1307306">
                <a:moveTo>
                  <a:pt x="2062163" y="1307306"/>
                </a:moveTo>
                <a:lnTo>
                  <a:pt x="1950244" y="762000"/>
                </a:lnTo>
                <a:lnTo>
                  <a:pt x="1426369" y="535781"/>
                </a:lnTo>
                <a:lnTo>
                  <a:pt x="1366838" y="552450"/>
                </a:lnTo>
                <a:lnTo>
                  <a:pt x="916781" y="350044"/>
                </a:lnTo>
                <a:lnTo>
                  <a:pt x="850106" y="361950"/>
                </a:lnTo>
                <a:lnTo>
                  <a:pt x="433388" y="176213"/>
                </a:lnTo>
                <a:lnTo>
                  <a:pt x="373856" y="192881"/>
                </a:lnTo>
                <a:lnTo>
                  <a:pt x="0" y="23813"/>
                </a:lnTo>
                <a:lnTo>
                  <a:pt x="73819" y="0"/>
                </a:lnTo>
                <a:lnTo>
                  <a:pt x="447675" y="169069"/>
                </a:lnTo>
                <a:lnTo>
                  <a:pt x="509588" y="154781"/>
                </a:lnTo>
                <a:lnTo>
                  <a:pt x="921544" y="340519"/>
                </a:lnTo>
                <a:lnTo>
                  <a:pt x="976313" y="323850"/>
                </a:lnTo>
                <a:lnTo>
                  <a:pt x="1438275" y="519113"/>
                </a:lnTo>
                <a:lnTo>
                  <a:pt x="1493044" y="511969"/>
                </a:lnTo>
                <a:lnTo>
                  <a:pt x="2016919" y="733425"/>
                </a:lnTo>
                <a:lnTo>
                  <a:pt x="2121694" y="1273969"/>
                </a:lnTo>
                <a:lnTo>
                  <a:pt x="2062163" y="1307306"/>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Shape 40">
            <a:extLst>
              <a:ext uri="{FF2B5EF4-FFF2-40B4-BE49-F238E27FC236}">
                <a16:creationId xmlns:a16="http://schemas.microsoft.com/office/drawing/2014/main" id="{5DA659F0-F701-7F5B-BF7F-518EB1D32764}"/>
              </a:ext>
            </a:extLst>
          </p:cNvPr>
          <p:cNvSpPr/>
          <p:nvPr/>
        </p:nvSpPr>
        <p:spPr>
          <a:xfrm>
            <a:off x="6176889" y="2046183"/>
            <a:ext cx="2128838" cy="1307306"/>
          </a:xfrm>
          <a:custGeom>
            <a:avLst/>
            <a:gdLst>
              <a:gd name="connsiteX0" fmla="*/ 2062163 w 2121694"/>
              <a:gd name="connsiteY0" fmla="*/ 1307306 h 1307306"/>
              <a:gd name="connsiteX1" fmla="*/ 1950244 w 2121694"/>
              <a:gd name="connsiteY1" fmla="*/ 762000 h 1307306"/>
              <a:gd name="connsiteX2" fmla="*/ 1426369 w 2121694"/>
              <a:gd name="connsiteY2" fmla="*/ 535781 h 1307306"/>
              <a:gd name="connsiteX3" fmla="*/ 1366838 w 2121694"/>
              <a:gd name="connsiteY3" fmla="*/ 552450 h 1307306"/>
              <a:gd name="connsiteX4" fmla="*/ 916781 w 2121694"/>
              <a:gd name="connsiteY4" fmla="*/ 350044 h 1307306"/>
              <a:gd name="connsiteX5" fmla="*/ 850106 w 2121694"/>
              <a:gd name="connsiteY5" fmla="*/ 361950 h 1307306"/>
              <a:gd name="connsiteX6" fmla="*/ 433388 w 2121694"/>
              <a:gd name="connsiteY6" fmla="*/ 176213 h 1307306"/>
              <a:gd name="connsiteX7" fmla="*/ 373856 w 2121694"/>
              <a:gd name="connsiteY7" fmla="*/ 192881 h 1307306"/>
              <a:gd name="connsiteX8" fmla="*/ 0 w 2121694"/>
              <a:gd name="connsiteY8" fmla="*/ 23813 h 1307306"/>
              <a:gd name="connsiteX9" fmla="*/ 73819 w 2121694"/>
              <a:gd name="connsiteY9" fmla="*/ 0 h 1307306"/>
              <a:gd name="connsiteX10" fmla="*/ 447675 w 2121694"/>
              <a:gd name="connsiteY10" fmla="*/ 169069 h 1307306"/>
              <a:gd name="connsiteX11" fmla="*/ 509588 w 2121694"/>
              <a:gd name="connsiteY11" fmla="*/ 154781 h 1307306"/>
              <a:gd name="connsiteX12" fmla="*/ 921544 w 2121694"/>
              <a:gd name="connsiteY12" fmla="*/ 340519 h 1307306"/>
              <a:gd name="connsiteX13" fmla="*/ 976313 w 2121694"/>
              <a:gd name="connsiteY13" fmla="*/ 323850 h 1307306"/>
              <a:gd name="connsiteX14" fmla="*/ 1438275 w 2121694"/>
              <a:gd name="connsiteY14" fmla="*/ 519113 h 1307306"/>
              <a:gd name="connsiteX15" fmla="*/ 1493044 w 2121694"/>
              <a:gd name="connsiteY15" fmla="*/ 511969 h 1307306"/>
              <a:gd name="connsiteX16" fmla="*/ 2016919 w 2121694"/>
              <a:gd name="connsiteY16" fmla="*/ 733425 h 1307306"/>
              <a:gd name="connsiteX17" fmla="*/ 2121694 w 2121694"/>
              <a:gd name="connsiteY17" fmla="*/ 1273969 h 1307306"/>
              <a:gd name="connsiteX18" fmla="*/ 2062163 w 2121694"/>
              <a:gd name="connsiteY18" fmla="*/ 1307306 h 130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1694" h="1307306">
                <a:moveTo>
                  <a:pt x="2062163" y="1307306"/>
                </a:moveTo>
                <a:lnTo>
                  <a:pt x="1950244" y="762000"/>
                </a:lnTo>
                <a:lnTo>
                  <a:pt x="1426369" y="535781"/>
                </a:lnTo>
                <a:lnTo>
                  <a:pt x="1366838" y="552450"/>
                </a:lnTo>
                <a:lnTo>
                  <a:pt x="916781" y="350044"/>
                </a:lnTo>
                <a:lnTo>
                  <a:pt x="850106" y="361950"/>
                </a:lnTo>
                <a:lnTo>
                  <a:pt x="433388" y="176213"/>
                </a:lnTo>
                <a:lnTo>
                  <a:pt x="373856" y="192881"/>
                </a:lnTo>
                <a:lnTo>
                  <a:pt x="0" y="23813"/>
                </a:lnTo>
                <a:lnTo>
                  <a:pt x="73819" y="0"/>
                </a:lnTo>
                <a:lnTo>
                  <a:pt x="447675" y="169069"/>
                </a:lnTo>
                <a:lnTo>
                  <a:pt x="509588" y="154781"/>
                </a:lnTo>
                <a:lnTo>
                  <a:pt x="921544" y="340519"/>
                </a:lnTo>
                <a:lnTo>
                  <a:pt x="976313" y="323850"/>
                </a:lnTo>
                <a:lnTo>
                  <a:pt x="1438275" y="519113"/>
                </a:lnTo>
                <a:lnTo>
                  <a:pt x="1493044" y="511969"/>
                </a:lnTo>
                <a:lnTo>
                  <a:pt x="2016919" y="733425"/>
                </a:lnTo>
                <a:lnTo>
                  <a:pt x="2121694" y="1273969"/>
                </a:lnTo>
                <a:lnTo>
                  <a:pt x="2062163" y="1307306"/>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Shape 41">
            <a:extLst>
              <a:ext uri="{FF2B5EF4-FFF2-40B4-BE49-F238E27FC236}">
                <a16:creationId xmlns:a16="http://schemas.microsoft.com/office/drawing/2014/main" id="{F988FA3F-610E-51CD-AD78-92E94BBE4FD5}"/>
              </a:ext>
            </a:extLst>
          </p:cNvPr>
          <p:cNvSpPr/>
          <p:nvPr/>
        </p:nvSpPr>
        <p:spPr>
          <a:xfrm>
            <a:off x="6931463" y="1854374"/>
            <a:ext cx="2055019" cy="1210378"/>
          </a:xfrm>
          <a:custGeom>
            <a:avLst/>
            <a:gdLst>
              <a:gd name="connsiteX0" fmla="*/ 2062163 w 2121694"/>
              <a:gd name="connsiteY0" fmla="*/ 1307306 h 1307306"/>
              <a:gd name="connsiteX1" fmla="*/ 1950244 w 2121694"/>
              <a:gd name="connsiteY1" fmla="*/ 762000 h 1307306"/>
              <a:gd name="connsiteX2" fmla="*/ 1426369 w 2121694"/>
              <a:gd name="connsiteY2" fmla="*/ 535781 h 1307306"/>
              <a:gd name="connsiteX3" fmla="*/ 1366838 w 2121694"/>
              <a:gd name="connsiteY3" fmla="*/ 552450 h 1307306"/>
              <a:gd name="connsiteX4" fmla="*/ 916781 w 2121694"/>
              <a:gd name="connsiteY4" fmla="*/ 350044 h 1307306"/>
              <a:gd name="connsiteX5" fmla="*/ 850106 w 2121694"/>
              <a:gd name="connsiteY5" fmla="*/ 361950 h 1307306"/>
              <a:gd name="connsiteX6" fmla="*/ 433388 w 2121694"/>
              <a:gd name="connsiteY6" fmla="*/ 176213 h 1307306"/>
              <a:gd name="connsiteX7" fmla="*/ 373856 w 2121694"/>
              <a:gd name="connsiteY7" fmla="*/ 192881 h 1307306"/>
              <a:gd name="connsiteX8" fmla="*/ 0 w 2121694"/>
              <a:gd name="connsiteY8" fmla="*/ 23813 h 1307306"/>
              <a:gd name="connsiteX9" fmla="*/ 73819 w 2121694"/>
              <a:gd name="connsiteY9" fmla="*/ 0 h 1307306"/>
              <a:gd name="connsiteX10" fmla="*/ 447675 w 2121694"/>
              <a:gd name="connsiteY10" fmla="*/ 169069 h 1307306"/>
              <a:gd name="connsiteX11" fmla="*/ 509588 w 2121694"/>
              <a:gd name="connsiteY11" fmla="*/ 154781 h 1307306"/>
              <a:gd name="connsiteX12" fmla="*/ 921544 w 2121694"/>
              <a:gd name="connsiteY12" fmla="*/ 340519 h 1307306"/>
              <a:gd name="connsiteX13" fmla="*/ 976313 w 2121694"/>
              <a:gd name="connsiteY13" fmla="*/ 323850 h 1307306"/>
              <a:gd name="connsiteX14" fmla="*/ 1438275 w 2121694"/>
              <a:gd name="connsiteY14" fmla="*/ 519113 h 1307306"/>
              <a:gd name="connsiteX15" fmla="*/ 1493044 w 2121694"/>
              <a:gd name="connsiteY15" fmla="*/ 511969 h 1307306"/>
              <a:gd name="connsiteX16" fmla="*/ 2016919 w 2121694"/>
              <a:gd name="connsiteY16" fmla="*/ 733425 h 1307306"/>
              <a:gd name="connsiteX17" fmla="*/ 2121694 w 2121694"/>
              <a:gd name="connsiteY17" fmla="*/ 1273969 h 1307306"/>
              <a:gd name="connsiteX18" fmla="*/ 2062163 w 2121694"/>
              <a:gd name="connsiteY18" fmla="*/ 1307306 h 130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1694" h="1307306">
                <a:moveTo>
                  <a:pt x="2062163" y="1307306"/>
                </a:moveTo>
                <a:lnTo>
                  <a:pt x="1950244" y="762000"/>
                </a:lnTo>
                <a:lnTo>
                  <a:pt x="1426369" y="535781"/>
                </a:lnTo>
                <a:lnTo>
                  <a:pt x="1366838" y="552450"/>
                </a:lnTo>
                <a:lnTo>
                  <a:pt x="916781" y="350044"/>
                </a:lnTo>
                <a:lnTo>
                  <a:pt x="850106" y="361950"/>
                </a:lnTo>
                <a:lnTo>
                  <a:pt x="433388" y="176213"/>
                </a:lnTo>
                <a:lnTo>
                  <a:pt x="373856" y="192881"/>
                </a:lnTo>
                <a:lnTo>
                  <a:pt x="0" y="23813"/>
                </a:lnTo>
                <a:lnTo>
                  <a:pt x="73819" y="0"/>
                </a:lnTo>
                <a:lnTo>
                  <a:pt x="447675" y="169069"/>
                </a:lnTo>
                <a:lnTo>
                  <a:pt x="509588" y="154781"/>
                </a:lnTo>
                <a:lnTo>
                  <a:pt x="921544" y="340519"/>
                </a:lnTo>
                <a:lnTo>
                  <a:pt x="976313" y="323850"/>
                </a:lnTo>
                <a:lnTo>
                  <a:pt x="1438275" y="519113"/>
                </a:lnTo>
                <a:lnTo>
                  <a:pt x="1493044" y="511969"/>
                </a:lnTo>
                <a:lnTo>
                  <a:pt x="2016919" y="733425"/>
                </a:lnTo>
                <a:lnTo>
                  <a:pt x="2121694" y="1273969"/>
                </a:lnTo>
                <a:lnTo>
                  <a:pt x="2062163" y="1307306"/>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Shape 42">
            <a:extLst>
              <a:ext uri="{FF2B5EF4-FFF2-40B4-BE49-F238E27FC236}">
                <a16:creationId xmlns:a16="http://schemas.microsoft.com/office/drawing/2014/main" id="{2B85AB8E-F9A9-8199-2D80-DF4F18C6B412}"/>
              </a:ext>
            </a:extLst>
          </p:cNvPr>
          <p:cNvSpPr/>
          <p:nvPr/>
        </p:nvSpPr>
        <p:spPr>
          <a:xfrm>
            <a:off x="6871931" y="1880530"/>
            <a:ext cx="2055019" cy="1210378"/>
          </a:xfrm>
          <a:custGeom>
            <a:avLst/>
            <a:gdLst>
              <a:gd name="connsiteX0" fmla="*/ 2062163 w 2121694"/>
              <a:gd name="connsiteY0" fmla="*/ 1307306 h 1307306"/>
              <a:gd name="connsiteX1" fmla="*/ 1950244 w 2121694"/>
              <a:gd name="connsiteY1" fmla="*/ 762000 h 1307306"/>
              <a:gd name="connsiteX2" fmla="*/ 1426369 w 2121694"/>
              <a:gd name="connsiteY2" fmla="*/ 535781 h 1307306"/>
              <a:gd name="connsiteX3" fmla="*/ 1366838 w 2121694"/>
              <a:gd name="connsiteY3" fmla="*/ 552450 h 1307306"/>
              <a:gd name="connsiteX4" fmla="*/ 916781 w 2121694"/>
              <a:gd name="connsiteY4" fmla="*/ 350044 h 1307306"/>
              <a:gd name="connsiteX5" fmla="*/ 850106 w 2121694"/>
              <a:gd name="connsiteY5" fmla="*/ 361950 h 1307306"/>
              <a:gd name="connsiteX6" fmla="*/ 433388 w 2121694"/>
              <a:gd name="connsiteY6" fmla="*/ 176213 h 1307306"/>
              <a:gd name="connsiteX7" fmla="*/ 373856 w 2121694"/>
              <a:gd name="connsiteY7" fmla="*/ 192881 h 1307306"/>
              <a:gd name="connsiteX8" fmla="*/ 0 w 2121694"/>
              <a:gd name="connsiteY8" fmla="*/ 23813 h 1307306"/>
              <a:gd name="connsiteX9" fmla="*/ 73819 w 2121694"/>
              <a:gd name="connsiteY9" fmla="*/ 0 h 1307306"/>
              <a:gd name="connsiteX10" fmla="*/ 447675 w 2121694"/>
              <a:gd name="connsiteY10" fmla="*/ 169069 h 1307306"/>
              <a:gd name="connsiteX11" fmla="*/ 509588 w 2121694"/>
              <a:gd name="connsiteY11" fmla="*/ 154781 h 1307306"/>
              <a:gd name="connsiteX12" fmla="*/ 921544 w 2121694"/>
              <a:gd name="connsiteY12" fmla="*/ 340519 h 1307306"/>
              <a:gd name="connsiteX13" fmla="*/ 976313 w 2121694"/>
              <a:gd name="connsiteY13" fmla="*/ 323850 h 1307306"/>
              <a:gd name="connsiteX14" fmla="*/ 1438275 w 2121694"/>
              <a:gd name="connsiteY14" fmla="*/ 519113 h 1307306"/>
              <a:gd name="connsiteX15" fmla="*/ 1493044 w 2121694"/>
              <a:gd name="connsiteY15" fmla="*/ 511969 h 1307306"/>
              <a:gd name="connsiteX16" fmla="*/ 2016919 w 2121694"/>
              <a:gd name="connsiteY16" fmla="*/ 733425 h 1307306"/>
              <a:gd name="connsiteX17" fmla="*/ 2121694 w 2121694"/>
              <a:gd name="connsiteY17" fmla="*/ 1273969 h 1307306"/>
              <a:gd name="connsiteX18" fmla="*/ 2062163 w 2121694"/>
              <a:gd name="connsiteY18" fmla="*/ 1307306 h 130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1694" h="1307306">
                <a:moveTo>
                  <a:pt x="2062163" y="1307306"/>
                </a:moveTo>
                <a:lnTo>
                  <a:pt x="1950244" y="762000"/>
                </a:lnTo>
                <a:lnTo>
                  <a:pt x="1426369" y="535781"/>
                </a:lnTo>
                <a:lnTo>
                  <a:pt x="1366838" y="552450"/>
                </a:lnTo>
                <a:lnTo>
                  <a:pt x="916781" y="350044"/>
                </a:lnTo>
                <a:lnTo>
                  <a:pt x="850106" y="361950"/>
                </a:lnTo>
                <a:lnTo>
                  <a:pt x="433388" y="176213"/>
                </a:lnTo>
                <a:lnTo>
                  <a:pt x="373856" y="192881"/>
                </a:lnTo>
                <a:lnTo>
                  <a:pt x="0" y="23813"/>
                </a:lnTo>
                <a:lnTo>
                  <a:pt x="73819" y="0"/>
                </a:lnTo>
                <a:lnTo>
                  <a:pt x="447675" y="169069"/>
                </a:lnTo>
                <a:lnTo>
                  <a:pt x="509588" y="154781"/>
                </a:lnTo>
                <a:lnTo>
                  <a:pt x="921544" y="340519"/>
                </a:lnTo>
                <a:lnTo>
                  <a:pt x="976313" y="323850"/>
                </a:lnTo>
                <a:lnTo>
                  <a:pt x="1438275" y="519113"/>
                </a:lnTo>
                <a:lnTo>
                  <a:pt x="1493044" y="511969"/>
                </a:lnTo>
                <a:lnTo>
                  <a:pt x="2016919" y="733425"/>
                </a:lnTo>
                <a:lnTo>
                  <a:pt x="2121694" y="1273969"/>
                </a:lnTo>
                <a:lnTo>
                  <a:pt x="2062163" y="1307306"/>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Shape 43">
            <a:extLst>
              <a:ext uri="{FF2B5EF4-FFF2-40B4-BE49-F238E27FC236}">
                <a16:creationId xmlns:a16="http://schemas.microsoft.com/office/drawing/2014/main" id="{5E3BDCC5-EAED-F5F8-23A8-487DFD7EFB9B}"/>
              </a:ext>
            </a:extLst>
          </p:cNvPr>
          <p:cNvSpPr/>
          <p:nvPr/>
        </p:nvSpPr>
        <p:spPr>
          <a:xfrm>
            <a:off x="6683814" y="2416451"/>
            <a:ext cx="821531" cy="323850"/>
          </a:xfrm>
          <a:custGeom>
            <a:avLst/>
            <a:gdLst>
              <a:gd name="connsiteX0" fmla="*/ 0 w 821531"/>
              <a:gd name="connsiteY0" fmla="*/ 109537 h 323850"/>
              <a:gd name="connsiteX1" fmla="*/ 466725 w 821531"/>
              <a:gd name="connsiteY1" fmla="*/ 323850 h 323850"/>
              <a:gd name="connsiteX2" fmla="*/ 821531 w 821531"/>
              <a:gd name="connsiteY2" fmla="*/ 207168 h 323850"/>
              <a:gd name="connsiteX3" fmla="*/ 347663 w 821531"/>
              <a:gd name="connsiteY3" fmla="*/ 0 h 323850"/>
              <a:gd name="connsiteX4" fmla="*/ 0 w 821531"/>
              <a:gd name="connsiteY4" fmla="*/ 109537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31" h="323850">
                <a:moveTo>
                  <a:pt x="0" y="109537"/>
                </a:moveTo>
                <a:lnTo>
                  <a:pt x="466725" y="323850"/>
                </a:lnTo>
                <a:lnTo>
                  <a:pt x="821531" y="207168"/>
                </a:lnTo>
                <a:lnTo>
                  <a:pt x="347663" y="0"/>
                </a:lnTo>
                <a:lnTo>
                  <a:pt x="0" y="109537"/>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Shape 44">
            <a:extLst>
              <a:ext uri="{FF2B5EF4-FFF2-40B4-BE49-F238E27FC236}">
                <a16:creationId xmlns:a16="http://schemas.microsoft.com/office/drawing/2014/main" id="{AB27AA27-0588-04CE-0204-CB3746DD1065}"/>
              </a:ext>
            </a:extLst>
          </p:cNvPr>
          <p:cNvSpPr/>
          <p:nvPr/>
        </p:nvSpPr>
        <p:spPr>
          <a:xfrm rot="286120">
            <a:off x="7298317" y="2201160"/>
            <a:ext cx="930934" cy="336681"/>
          </a:xfrm>
          <a:custGeom>
            <a:avLst/>
            <a:gdLst>
              <a:gd name="connsiteX0" fmla="*/ 0 w 1035844"/>
              <a:gd name="connsiteY0" fmla="*/ 176213 h 376238"/>
              <a:gd name="connsiteX1" fmla="*/ 566737 w 1035844"/>
              <a:gd name="connsiteY1" fmla="*/ 0 h 376238"/>
              <a:gd name="connsiteX2" fmla="*/ 1035844 w 1035844"/>
              <a:gd name="connsiteY2" fmla="*/ 188119 h 376238"/>
              <a:gd name="connsiteX3" fmla="*/ 466725 w 1035844"/>
              <a:gd name="connsiteY3" fmla="*/ 376238 h 376238"/>
              <a:gd name="connsiteX4" fmla="*/ 0 w 1035844"/>
              <a:gd name="connsiteY4" fmla="*/ 176213 h 376238"/>
              <a:gd name="connsiteX0" fmla="*/ 0 w 1176058"/>
              <a:gd name="connsiteY0" fmla="*/ 196855 h 376238"/>
              <a:gd name="connsiteX1" fmla="*/ 706951 w 1176058"/>
              <a:gd name="connsiteY1" fmla="*/ 0 h 376238"/>
              <a:gd name="connsiteX2" fmla="*/ 1176058 w 1176058"/>
              <a:gd name="connsiteY2" fmla="*/ 188119 h 376238"/>
              <a:gd name="connsiteX3" fmla="*/ 606939 w 1176058"/>
              <a:gd name="connsiteY3" fmla="*/ 376238 h 376238"/>
              <a:gd name="connsiteX4" fmla="*/ 0 w 1176058"/>
              <a:gd name="connsiteY4" fmla="*/ 196855 h 376238"/>
              <a:gd name="connsiteX0" fmla="*/ 0 w 1176058"/>
              <a:gd name="connsiteY0" fmla="*/ 155578 h 334961"/>
              <a:gd name="connsiteX1" fmla="*/ 558119 w 1176058"/>
              <a:gd name="connsiteY1" fmla="*/ 0 h 334961"/>
              <a:gd name="connsiteX2" fmla="*/ 1176058 w 1176058"/>
              <a:gd name="connsiteY2" fmla="*/ 146842 h 334961"/>
              <a:gd name="connsiteX3" fmla="*/ 606939 w 1176058"/>
              <a:gd name="connsiteY3" fmla="*/ 334961 h 334961"/>
              <a:gd name="connsiteX4" fmla="*/ 0 w 1176058"/>
              <a:gd name="connsiteY4" fmla="*/ 155578 h 334961"/>
              <a:gd name="connsiteX0" fmla="*/ 0 w 1202830"/>
              <a:gd name="connsiteY0" fmla="*/ 155578 h 334961"/>
              <a:gd name="connsiteX1" fmla="*/ 558119 w 1202830"/>
              <a:gd name="connsiteY1" fmla="*/ 0 h 334961"/>
              <a:gd name="connsiteX2" fmla="*/ 1202830 w 1202830"/>
              <a:gd name="connsiteY2" fmla="*/ 141184 h 334961"/>
              <a:gd name="connsiteX3" fmla="*/ 606939 w 1202830"/>
              <a:gd name="connsiteY3" fmla="*/ 334961 h 334961"/>
              <a:gd name="connsiteX4" fmla="*/ 0 w 1202830"/>
              <a:gd name="connsiteY4" fmla="*/ 155578 h 334961"/>
              <a:gd name="connsiteX0" fmla="*/ 0 w 1202830"/>
              <a:gd name="connsiteY0" fmla="*/ 155578 h 318320"/>
              <a:gd name="connsiteX1" fmla="*/ 558119 w 1202830"/>
              <a:gd name="connsiteY1" fmla="*/ 0 h 318320"/>
              <a:gd name="connsiteX2" fmla="*/ 1202830 w 1202830"/>
              <a:gd name="connsiteY2" fmla="*/ 141184 h 318320"/>
              <a:gd name="connsiteX3" fmla="*/ 616012 w 1202830"/>
              <a:gd name="connsiteY3" fmla="*/ 318320 h 318320"/>
              <a:gd name="connsiteX4" fmla="*/ 0 w 1202830"/>
              <a:gd name="connsiteY4" fmla="*/ 155578 h 318320"/>
              <a:gd name="connsiteX0" fmla="*/ 0 w 1173787"/>
              <a:gd name="connsiteY0" fmla="*/ 169886 h 318320"/>
              <a:gd name="connsiteX1" fmla="*/ 529076 w 1173787"/>
              <a:gd name="connsiteY1" fmla="*/ 0 h 318320"/>
              <a:gd name="connsiteX2" fmla="*/ 1173787 w 1173787"/>
              <a:gd name="connsiteY2" fmla="*/ 141184 h 318320"/>
              <a:gd name="connsiteX3" fmla="*/ 586969 w 1173787"/>
              <a:gd name="connsiteY3" fmla="*/ 318320 h 318320"/>
              <a:gd name="connsiteX4" fmla="*/ 0 w 1173787"/>
              <a:gd name="connsiteY4" fmla="*/ 169886 h 318320"/>
              <a:gd name="connsiteX0" fmla="*/ 0 w 1173787"/>
              <a:gd name="connsiteY0" fmla="*/ 162899 h 311333"/>
              <a:gd name="connsiteX1" fmla="*/ 546321 w 1173787"/>
              <a:gd name="connsiteY1" fmla="*/ 0 h 311333"/>
              <a:gd name="connsiteX2" fmla="*/ 1173787 w 1173787"/>
              <a:gd name="connsiteY2" fmla="*/ 134197 h 311333"/>
              <a:gd name="connsiteX3" fmla="*/ 586969 w 1173787"/>
              <a:gd name="connsiteY3" fmla="*/ 311333 h 311333"/>
              <a:gd name="connsiteX4" fmla="*/ 0 w 1173787"/>
              <a:gd name="connsiteY4" fmla="*/ 162899 h 31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787" h="311333">
                <a:moveTo>
                  <a:pt x="0" y="162899"/>
                </a:moveTo>
                <a:lnTo>
                  <a:pt x="546321" y="0"/>
                </a:lnTo>
                <a:lnTo>
                  <a:pt x="1173787" y="134197"/>
                </a:lnTo>
                <a:lnTo>
                  <a:pt x="586969" y="311333"/>
                </a:lnTo>
                <a:lnTo>
                  <a:pt x="0" y="162899"/>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765FCD1B-E73E-773E-AFAC-0134105038F5}"/>
              </a:ext>
            </a:extLst>
          </p:cNvPr>
          <p:cNvSpPr txBox="1"/>
          <p:nvPr/>
        </p:nvSpPr>
        <p:spPr>
          <a:xfrm>
            <a:off x="5093549" y="1986539"/>
            <a:ext cx="490755" cy="369332"/>
          </a:xfrm>
          <a:prstGeom prst="rect">
            <a:avLst/>
          </a:prstGeom>
          <a:noFill/>
        </p:spPr>
        <p:txBody>
          <a:bodyPr wrap="square" rtlCol="0">
            <a:spAutoFit/>
          </a:bodyPr>
          <a:lstStyle/>
          <a:p>
            <a:pPr algn="ctr"/>
            <a:r>
              <a:rPr lang="en-GB"/>
              <a:t>24</a:t>
            </a:r>
          </a:p>
        </p:txBody>
      </p:sp>
      <p:sp>
        <p:nvSpPr>
          <p:cNvPr id="47" name="TextBox 46">
            <a:extLst>
              <a:ext uri="{FF2B5EF4-FFF2-40B4-BE49-F238E27FC236}">
                <a16:creationId xmlns:a16="http://schemas.microsoft.com/office/drawing/2014/main" id="{8CF9839E-7EE6-F139-F181-E5F07972C02C}"/>
              </a:ext>
            </a:extLst>
          </p:cNvPr>
          <p:cNvSpPr txBox="1"/>
          <p:nvPr/>
        </p:nvSpPr>
        <p:spPr>
          <a:xfrm>
            <a:off x="6760311" y="1520661"/>
            <a:ext cx="490755" cy="369332"/>
          </a:xfrm>
          <a:prstGeom prst="rect">
            <a:avLst/>
          </a:prstGeom>
          <a:noFill/>
        </p:spPr>
        <p:txBody>
          <a:bodyPr wrap="square" rtlCol="0">
            <a:spAutoFit/>
          </a:bodyPr>
          <a:lstStyle/>
          <a:p>
            <a:pPr algn="ctr"/>
            <a:r>
              <a:rPr lang="en-GB"/>
              <a:t>1</a:t>
            </a:r>
          </a:p>
        </p:txBody>
      </p:sp>
      <p:sp>
        <p:nvSpPr>
          <p:cNvPr id="48" name="TextBox 47">
            <a:extLst>
              <a:ext uri="{FF2B5EF4-FFF2-40B4-BE49-F238E27FC236}">
                <a16:creationId xmlns:a16="http://schemas.microsoft.com/office/drawing/2014/main" id="{9933F86D-3101-253E-4E43-3FCFA181D640}"/>
              </a:ext>
            </a:extLst>
          </p:cNvPr>
          <p:cNvSpPr txBox="1"/>
          <p:nvPr/>
        </p:nvSpPr>
        <p:spPr>
          <a:xfrm>
            <a:off x="5877581" y="1537359"/>
            <a:ext cx="584196" cy="369332"/>
          </a:xfrm>
          <a:prstGeom prst="rect">
            <a:avLst/>
          </a:prstGeom>
          <a:noFill/>
        </p:spPr>
        <p:txBody>
          <a:bodyPr wrap="square" rtlCol="0">
            <a:spAutoFit/>
          </a:bodyPr>
          <a:lstStyle/>
          <a:p>
            <a:pPr algn="ctr"/>
            <a:r>
              <a:rPr lang="en-GB"/>
              <a:t>RH</a:t>
            </a:r>
          </a:p>
        </p:txBody>
      </p:sp>
      <p:sp>
        <p:nvSpPr>
          <p:cNvPr id="49" name="TextBox 48">
            <a:extLst>
              <a:ext uri="{FF2B5EF4-FFF2-40B4-BE49-F238E27FC236}">
                <a16:creationId xmlns:a16="http://schemas.microsoft.com/office/drawing/2014/main" id="{E352148C-26DF-78EB-642E-EA2F8122C22C}"/>
              </a:ext>
            </a:extLst>
          </p:cNvPr>
          <p:cNvSpPr txBox="1"/>
          <p:nvPr/>
        </p:nvSpPr>
        <p:spPr>
          <a:xfrm>
            <a:off x="7439752" y="1148885"/>
            <a:ext cx="490755" cy="369332"/>
          </a:xfrm>
          <a:prstGeom prst="rect">
            <a:avLst/>
          </a:prstGeom>
          <a:noFill/>
        </p:spPr>
        <p:txBody>
          <a:bodyPr wrap="square" rtlCol="0">
            <a:spAutoFit/>
          </a:bodyPr>
          <a:lstStyle/>
          <a:p>
            <a:pPr algn="ctr"/>
            <a:r>
              <a:rPr lang="en-GB"/>
              <a:t>LH</a:t>
            </a:r>
          </a:p>
        </p:txBody>
      </p:sp>
      <p:sp>
        <p:nvSpPr>
          <p:cNvPr id="50" name="Freeform: Shape 49">
            <a:extLst>
              <a:ext uri="{FF2B5EF4-FFF2-40B4-BE49-F238E27FC236}">
                <a16:creationId xmlns:a16="http://schemas.microsoft.com/office/drawing/2014/main" id="{9F42681D-6B71-C22A-DDD2-01F6042AD0D9}"/>
              </a:ext>
            </a:extLst>
          </p:cNvPr>
          <p:cNvSpPr/>
          <p:nvPr/>
        </p:nvSpPr>
        <p:spPr>
          <a:xfrm>
            <a:off x="6998333" y="1837917"/>
            <a:ext cx="2055019" cy="1210378"/>
          </a:xfrm>
          <a:custGeom>
            <a:avLst/>
            <a:gdLst>
              <a:gd name="connsiteX0" fmla="*/ 2062163 w 2121694"/>
              <a:gd name="connsiteY0" fmla="*/ 1307306 h 1307306"/>
              <a:gd name="connsiteX1" fmla="*/ 1950244 w 2121694"/>
              <a:gd name="connsiteY1" fmla="*/ 762000 h 1307306"/>
              <a:gd name="connsiteX2" fmla="*/ 1426369 w 2121694"/>
              <a:gd name="connsiteY2" fmla="*/ 535781 h 1307306"/>
              <a:gd name="connsiteX3" fmla="*/ 1366838 w 2121694"/>
              <a:gd name="connsiteY3" fmla="*/ 552450 h 1307306"/>
              <a:gd name="connsiteX4" fmla="*/ 916781 w 2121694"/>
              <a:gd name="connsiteY4" fmla="*/ 350044 h 1307306"/>
              <a:gd name="connsiteX5" fmla="*/ 850106 w 2121694"/>
              <a:gd name="connsiteY5" fmla="*/ 361950 h 1307306"/>
              <a:gd name="connsiteX6" fmla="*/ 433388 w 2121694"/>
              <a:gd name="connsiteY6" fmla="*/ 176213 h 1307306"/>
              <a:gd name="connsiteX7" fmla="*/ 373856 w 2121694"/>
              <a:gd name="connsiteY7" fmla="*/ 192881 h 1307306"/>
              <a:gd name="connsiteX8" fmla="*/ 0 w 2121694"/>
              <a:gd name="connsiteY8" fmla="*/ 23813 h 1307306"/>
              <a:gd name="connsiteX9" fmla="*/ 73819 w 2121694"/>
              <a:gd name="connsiteY9" fmla="*/ 0 h 1307306"/>
              <a:gd name="connsiteX10" fmla="*/ 447675 w 2121694"/>
              <a:gd name="connsiteY10" fmla="*/ 169069 h 1307306"/>
              <a:gd name="connsiteX11" fmla="*/ 509588 w 2121694"/>
              <a:gd name="connsiteY11" fmla="*/ 154781 h 1307306"/>
              <a:gd name="connsiteX12" fmla="*/ 921544 w 2121694"/>
              <a:gd name="connsiteY12" fmla="*/ 340519 h 1307306"/>
              <a:gd name="connsiteX13" fmla="*/ 976313 w 2121694"/>
              <a:gd name="connsiteY13" fmla="*/ 323850 h 1307306"/>
              <a:gd name="connsiteX14" fmla="*/ 1438275 w 2121694"/>
              <a:gd name="connsiteY14" fmla="*/ 519113 h 1307306"/>
              <a:gd name="connsiteX15" fmla="*/ 1493044 w 2121694"/>
              <a:gd name="connsiteY15" fmla="*/ 511969 h 1307306"/>
              <a:gd name="connsiteX16" fmla="*/ 2016919 w 2121694"/>
              <a:gd name="connsiteY16" fmla="*/ 733425 h 1307306"/>
              <a:gd name="connsiteX17" fmla="*/ 2121694 w 2121694"/>
              <a:gd name="connsiteY17" fmla="*/ 1273969 h 1307306"/>
              <a:gd name="connsiteX18" fmla="*/ 2062163 w 2121694"/>
              <a:gd name="connsiteY18" fmla="*/ 1307306 h 130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1694" h="1307306">
                <a:moveTo>
                  <a:pt x="2062163" y="1307306"/>
                </a:moveTo>
                <a:lnTo>
                  <a:pt x="1950244" y="762000"/>
                </a:lnTo>
                <a:lnTo>
                  <a:pt x="1426369" y="535781"/>
                </a:lnTo>
                <a:lnTo>
                  <a:pt x="1366838" y="552450"/>
                </a:lnTo>
                <a:lnTo>
                  <a:pt x="916781" y="350044"/>
                </a:lnTo>
                <a:lnTo>
                  <a:pt x="850106" y="361950"/>
                </a:lnTo>
                <a:lnTo>
                  <a:pt x="433388" y="176213"/>
                </a:lnTo>
                <a:lnTo>
                  <a:pt x="373856" y="192881"/>
                </a:lnTo>
                <a:lnTo>
                  <a:pt x="0" y="23813"/>
                </a:lnTo>
                <a:lnTo>
                  <a:pt x="73819" y="0"/>
                </a:lnTo>
                <a:lnTo>
                  <a:pt x="447675" y="169069"/>
                </a:lnTo>
                <a:lnTo>
                  <a:pt x="509588" y="154781"/>
                </a:lnTo>
                <a:lnTo>
                  <a:pt x="921544" y="340519"/>
                </a:lnTo>
                <a:lnTo>
                  <a:pt x="976313" y="323850"/>
                </a:lnTo>
                <a:lnTo>
                  <a:pt x="1438275" y="519113"/>
                </a:lnTo>
                <a:lnTo>
                  <a:pt x="1493044" y="511969"/>
                </a:lnTo>
                <a:lnTo>
                  <a:pt x="2016919" y="733425"/>
                </a:lnTo>
                <a:lnTo>
                  <a:pt x="2121694" y="1273969"/>
                </a:lnTo>
                <a:lnTo>
                  <a:pt x="2062163" y="1307306"/>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reeform: Shape 50">
            <a:extLst>
              <a:ext uri="{FF2B5EF4-FFF2-40B4-BE49-F238E27FC236}">
                <a16:creationId xmlns:a16="http://schemas.microsoft.com/office/drawing/2014/main" id="{F9C285D6-32C9-015A-4584-5A183E368F80}"/>
              </a:ext>
            </a:extLst>
          </p:cNvPr>
          <p:cNvSpPr/>
          <p:nvPr/>
        </p:nvSpPr>
        <p:spPr>
          <a:xfrm>
            <a:off x="7046726" y="1816971"/>
            <a:ext cx="2055019" cy="1210378"/>
          </a:xfrm>
          <a:custGeom>
            <a:avLst/>
            <a:gdLst>
              <a:gd name="connsiteX0" fmla="*/ 2062163 w 2121694"/>
              <a:gd name="connsiteY0" fmla="*/ 1307306 h 1307306"/>
              <a:gd name="connsiteX1" fmla="*/ 1950244 w 2121694"/>
              <a:gd name="connsiteY1" fmla="*/ 762000 h 1307306"/>
              <a:gd name="connsiteX2" fmla="*/ 1426369 w 2121694"/>
              <a:gd name="connsiteY2" fmla="*/ 535781 h 1307306"/>
              <a:gd name="connsiteX3" fmla="*/ 1366838 w 2121694"/>
              <a:gd name="connsiteY3" fmla="*/ 552450 h 1307306"/>
              <a:gd name="connsiteX4" fmla="*/ 916781 w 2121694"/>
              <a:gd name="connsiteY4" fmla="*/ 350044 h 1307306"/>
              <a:gd name="connsiteX5" fmla="*/ 850106 w 2121694"/>
              <a:gd name="connsiteY5" fmla="*/ 361950 h 1307306"/>
              <a:gd name="connsiteX6" fmla="*/ 433388 w 2121694"/>
              <a:gd name="connsiteY6" fmla="*/ 176213 h 1307306"/>
              <a:gd name="connsiteX7" fmla="*/ 373856 w 2121694"/>
              <a:gd name="connsiteY7" fmla="*/ 192881 h 1307306"/>
              <a:gd name="connsiteX8" fmla="*/ 0 w 2121694"/>
              <a:gd name="connsiteY8" fmla="*/ 23813 h 1307306"/>
              <a:gd name="connsiteX9" fmla="*/ 73819 w 2121694"/>
              <a:gd name="connsiteY9" fmla="*/ 0 h 1307306"/>
              <a:gd name="connsiteX10" fmla="*/ 447675 w 2121694"/>
              <a:gd name="connsiteY10" fmla="*/ 169069 h 1307306"/>
              <a:gd name="connsiteX11" fmla="*/ 509588 w 2121694"/>
              <a:gd name="connsiteY11" fmla="*/ 154781 h 1307306"/>
              <a:gd name="connsiteX12" fmla="*/ 921544 w 2121694"/>
              <a:gd name="connsiteY12" fmla="*/ 340519 h 1307306"/>
              <a:gd name="connsiteX13" fmla="*/ 976313 w 2121694"/>
              <a:gd name="connsiteY13" fmla="*/ 323850 h 1307306"/>
              <a:gd name="connsiteX14" fmla="*/ 1438275 w 2121694"/>
              <a:gd name="connsiteY14" fmla="*/ 519113 h 1307306"/>
              <a:gd name="connsiteX15" fmla="*/ 1493044 w 2121694"/>
              <a:gd name="connsiteY15" fmla="*/ 511969 h 1307306"/>
              <a:gd name="connsiteX16" fmla="*/ 2016919 w 2121694"/>
              <a:gd name="connsiteY16" fmla="*/ 733425 h 1307306"/>
              <a:gd name="connsiteX17" fmla="*/ 2121694 w 2121694"/>
              <a:gd name="connsiteY17" fmla="*/ 1273969 h 1307306"/>
              <a:gd name="connsiteX18" fmla="*/ 2062163 w 2121694"/>
              <a:gd name="connsiteY18" fmla="*/ 1307306 h 130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1694" h="1307306">
                <a:moveTo>
                  <a:pt x="2062163" y="1307306"/>
                </a:moveTo>
                <a:lnTo>
                  <a:pt x="1950244" y="762000"/>
                </a:lnTo>
                <a:lnTo>
                  <a:pt x="1426369" y="535781"/>
                </a:lnTo>
                <a:lnTo>
                  <a:pt x="1366838" y="552450"/>
                </a:lnTo>
                <a:lnTo>
                  <a:pt x="916781" y="350044"/>
                </a:lnTo>
                <a:lnTo>
                  <a:pt x="850106" y="361950"/>
                </a:lnTo>
                <a:lnTo>
                  <a:pt x="433388" y="176213"/>
                </a:lnTo>
                <a:lnTo>
                  <a:pt x="373856" y="192881"/>
                </a:lnTo>
                <a:lnTo>
                  <a:pt x="0" y="23813"/>
                </a:lnTo>
                <a:lnTo>
                  <a:pt x="73819" y="0"/>
                </a:lnTo>
                <a:lnTo>
                  <a:pt x="447675" y="169069"/>
                </a:lnTo>
                <a:lnTo>
                  <a:pt x="509588" y="154781"/>
                </a:lnTo>
                <a:lnTo>
                  <a:pt x="921544" y="340519"/>
                </a:lnTo>
                <a:lnTo>
                  <a:pt x="976313" y="323850"/>
                </a:lnTo>
                <a:lnTo>
                  <a:pt x="1438275" y="519113"/>
                </a:lnTo>
                <a:lnTo>
                  <a:pt x="1493044" y="511969"/>
                </a:lnTo>
                <a:lnTo>
                  <a:pt x="2016919" y="733425"/>
                </a:lnTo>
                <a:lnTo>
                  <a:pt x="2121694" y="1273969"/>
                </a:lnTo>
                <a:lnTo>
                  <a:pt x="2062163" y="1307306"/>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Shape 51">
            <a:extLst>
              <a:ext uri="{FF2B5EF4-FFF2-40B4-BE49-F238E27FC236}">
                <a16:creationId xmlns:a16="http://schemas.microsoft.com/office/drawing/2014/main" id="{FCDCCD46-9022-F011-AF80-1DF28DBB06F5}"/>
              </a:ext>
            </a:extLst>
          </p:cNvPr>
          <p:cNvSpPr/>
          <p:nvPr/>
        </p:nvSpPr>
        <p:spPr>
          <a:xfrm>
            <a:off x="6322133" y="2000308"/>
            <a:ext cx="2128838" cy="1307306"/>
          </a:xfrm>
          <a:custGeom>
            <a:avLst/>
            <a:gdLst>
              <a:gd name="connsiteX0" fmla="*/ 2062163 w 2121694"/>
              <a:gd name="connsiteY0" fmla="*/ 1307306 h 1307306"/>
              <a:gd name="connsiteX1" fmla="*/ 1950244 w 2121694"/>
              <a:gd name="connsiteY1" fmla="*/ 762000 h 1307306"/>
              <a:gd name="connsiteX2" fmla="*/ 1426369 w 2121694"/>
              <a:gd name="connsiteY2" fmla="*/ 535781 h 1307306"/>
              <a:gd name="connsiteX3" fmla="*/ 1366838 w 2121694"/>
              <a:gd name="connsiteY3" fmla="*/ 552450 h 1307306"/>
              <a:gd name="connsiteX4" fmla="*/ 916781 w 2121694"/>
              <a:gd name="connsiteY4" fmla="*/ 350044 h 1307306"/>
              <a:gd name="connsiteX5" fmla="*/ 850106 w 2121694"/>
              <a:gd name="connsiteY5" fmla="*/ 361950 h 1307306"/>
              <a:gd name="connsiteX6" fmla="*/ 433388 w 2121694"/>
              <a:gd name="connsiteY6" fmla="*/ 176213 h 1307306"/>
              <a:gd name="connsiteX7" fmla="*/ 373856 w 2121694"/>
              <a:gd name="connsiteY7" fmla="*/ 192881 h 1307306"/>
              <a:gd name="connsiteX8" fmla="*/ 0 w 2121694"/>
              <a:gd name="connsiteY8" fmla="*/ 23813 h 1307306"/>
              <a:gd name="connsiteX9" fmla="*/ 73819 w 2121694"/>
              <a:gd name="connsiteY9" fmla="*/ 0 h 1307306"/>
              <a:gd name="connsiteX10" fmla="*/ 447675 w 2121694"/>
              <a:gd name="connsiteY10" fmla="*/ 169069 h 1307306"/>
              <a:gd name="connsiteX11" fmla="*/ 509588 w 2121694"/>
              <a:gd name="connsiteY11" fmla="*/ 154781 h 1307306"/>
              <a:gd name="connsiteX12" fmla="*/ 921544 w 2121694"/>
              <a:gd name="connsiteY12" fmla="*/ 340519 h 1307306"/>
              <a:gd name="connsiteX13" fmla="*/ 976313 w 2121694"/>
              <a:gd name="connsiteY13" fmla="*/ 323850 h 1307306"/>
              <a:gd name="connsiteX14" fmla="*/ 1438275 w 2121694"/>
              <a:gd name="connsiteY14" fmla="*/ 519113 h 1307306"/>
              <a:gd name="connsiteX15" fmla="*/ 1493044 w 2121694"/>
              <a:gd name="connsiteY15" fmla="*/ 511969 h 1307306"/>
              <a:gd name="connsiteX16" fmla="*/ 2016919 w 2121694"/>
              <a:gd name="connsiteY16" fmla="*/ 733425 h 1307306"/>
              <a:gd name="connsiteX17" fmla="*/ 2121694 w 2121694"/>
              <a:gd name="connsiteY17" fmla="*/ 1273969 h 1307306"/>
              <a:gd name="connsiteX18" fmla="*/ 2062163 w 2121694"/>
              <a:gd name="connsiteY18" fmla="*/ 1307306 h 130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1694" h="1307306">
                <a:moveTo>
                  <a:pt x="2062163" y="1307306"/>
                </a:moveTo>
                <a:lnTo>
                  <a:pt x="1950244" y="762000"/>
                </a:lnTo>
                <a:lnTo>
                  <a:pt x="1426369" y="535781"/>
                </a:lnTo>
                <a:lnTo>
                  <a:pt x="1366838" y="552450"/>
                </a:lnTo>
                <a:lnTo>
                  <a:pt x="916781" y="350044"/>
                </a:lnTo>
                <a:lnTo>
                  <a:pt x="850106" y="361950"/>
                </a:lnTo>
                <a:lnTo>
                  <a:pt x="433388" y="176213"/>
                </a:lnTo>
                <a:lnTo>
                  <a:pt x="373856" y="192881"/>
                </a:lnTo>
                <a:lnTo>
                  <a:pt x="0" y="23813"/>
                </a:lnTo>
                <a:lnTo>
                  <a:pt x="73819" y="0"/>
                </a:lnTo>
                <a:lnTo>
                  <a:pt x="447675" y="169069"/>
                </a:lnTo>
                <a:lnTo>
                  <a:pt x="509588" y="154781"/>
                </a:lnTo>
                <a:lnTo>
                  <a:pt x="921544" y="340519"/>
                </a:lnTo>
                <a:lnTo>
                  <a:pt x="976313" y="323850"/>
                </a:lnTo>
                <a:lnTo>
                  <a:pt x="1438275" y="519113"/>
                </a:lnTo>
                <a:lnTo>
                  <a:pt x="1493044" y="511969"/>
                </a:lnTo>
                <a:lnTo>
                  <a:pt x="2016919" y="733425"/>
                </a:lnTo>
                <a:lnTo>
                  <a:pt x="2121694" y="1273969"/>
                </a:lnTo>
                <a:lnTo>
                  <a:pt x="2062163" y="1307306"/>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6C60895A-5CC6-8C50-05EB-18EFB36EAA24}"/>
              </a:ext>
            </a:extLst>
          </p:cNvPr>
          <p:cNvSpPr txBox="1"/>
          <p:nvPr/>
        </p:nvSpPr>
        <p:spPr>
          <a:xfrm>
            <a:off x="5276813" y="2858570"/>
            <a:ext cx="490755" cy="369332"/>
          </a:xfrm>
          <a:prstGeom prst="rect">
            <a:avLst/>
          </a:prstGeom>
          <a:noFill/>
        </p:spPr>
        <p:txBody>
          <a:bodyPr wrap="square" rtlCol="0">
            <a:spAutoFit/>
          </a:bodyPr>
          <a:lstStyle/>
          <a:p>
            <a:pPr algn="ctr"/>
            <a:r>
              <a:rPr lang="en-GB"/>
              <a:t>D</a:t>
            </a:r>
          </a:p>
        </p:txBody>
      </p:sp>
      <p:sp>
        <p:nvSpPr>
          <p:cNvPr id="54" name="TextBox 53">
            <a:extLst>
              <a:ext uri="{FF2B5EF4-FFF2-40B4-BE49-F238E27FC236}">
                <a16:creationId xmlns:a16="http://schemas.microsoft.com/office/drawing/2014/main" id="{EB4CB9C5-C260-A5AE-911B-450B32819824}"/>
              </a:ext>
            </a:extLst>
          </p:cNvPr>
          <p:cNvSpPr txBox="1"/>
          <p:nvPr/>
        </p:nvSpPr>
        <p:spPr>
          <a:xfrm>
            <a:off x="5686134" y="3075799"/>
            <a:ext cx="490755" cy="369332"/>
          </a:xfrm>
          <a:prstGeom prst="rect">
            <a:avLst/>
          </a:prstGeom>
          <a:noFill/>
        </p:spPr>
        <p:txBody>
          <a:bodyPr wrap="square" rtlCol="0">
            <a:spAutoFit/>
          </a:bodyPr>
          <a:lstStyle/>
          <a:p>
            <a:pPr algn="ctr"/>
            <a:r>
              <a:rPr lang="en-GB"/>
              <a:t>C</a:t>
            </a:r>
          </a:p>
        </p:txBody>
      </p:sp>
      <p:sp>
        <p:nvSpPr>
          <p:cNvPr id="55" name="TextBox 54">
            <a:extLst>
              <a:ext uri="{FF2B5EF4-FFF2-40B4-BE49-F238E27FC236}">
                <a16:creationId xmlns:a16="http://schemas.microsoft.com/office/drawing/2014/main" id="{E6239DD2-7F88-0D24-31CC-C6FC0433028F}"/>
              </a:ext>
            </a:extLst>
          </p:cNvPr>
          <p:cNvSpPr txBox="1"/>
          <p:nvPr/>
        </p:nvSpPr>
        <p:spPr>
          <a:xfrm>
            <a:off x="6243908" y="3354239"/>
            <a:ext cx="490755" cy="369332"/>
          </a:xfrm>
          <a:prstGeom prst="rect">
            <a:avLst/>
          </a:prstGeom>
          <a:noFill/>
        </p:spPr>
        <p:txBody>
          <a:bodyPr wrap="square" rtlCol="0">
            <a:spAutoFit/>
          </a:bodyPr>
          <a:lstStyle/>
          <a:p>
            <a:pPr algn="ctr"/>
            <a:r>
              <a:rPr lang="en-GB"/>
              <a:t>B</a:t>
            </a:r>
          </a:p>
        </p:txBody>
      </p:sp>
      <p:sp>
        <p:nvSpPr>
          <p:cNvPr id="56" name="TextBox 55">
            <a:extLst>
              <a:ext uri="{FF2B5EF4-FFF2-40B4-BE49-F238E27FC236}">
                <a16:creationId xmlns:a16="http://schemas.microsoft.com/office/drawing/2014/main" id="{1A456E00-7FDC-7250-CA35-F698C4E369BA}"/>
              </a:ext>
            </a:extLst>
          </p:cNvPr>
          <p:cNvSpPr txBox="1"/>
          <p:nvPr/>
        </p:nvSpPr>
        <p:spPr>
          <a:xfrm>
            <a:off x="6767440" y="3593004"/>
            <a:ext cx="490755" cy="369332"/>
          </a:xfrm>
          <a:prstGeom prst="rect">
            <a:avLst/>
          </a:prstGeom>
          <a:noFill/>
        </p:spPr>
        <p:txBody>
          <a:bodyPr wrap="square" rtlCol="0">
            <a:spAutoFit/>
          </a:bodyPr>
          <a:lstStyle/>
          <a:p>
            <a:pPr algn="ctr"/>
            <a:r>
              <a:rPr lang="en-GB"/>
              <a:t>A</a:t>
            </a:r>
          </a:p>
        </p:txBody>
      </p:sp>
      <p:sp>
        <p:nvSpPr>
          <p:cNvPr id="57" name="Freeform: Shape 56">
            <a:extLst>
              <a:ext uri="{FF2B5EF4-FFF2-40B4-BE49-F238E27FC236}">
                <a16:creationId xmlns:a16="http://schemas.microsoft.com/office/drawing/2014/main" id="{C78EA566-832F-8BA8-E36D-782A5D6D5EC5}"/>
              </a:ext>
            </a:extLst>
          </p:cNvPr>
          <p:cNvSpPr/>
          <p:nvPr/>
        </p:nvSpPr>
        <p:spPr>
          <a:xfrm>
            <a:off x="7681969" y="2541812"/>
            <a:ext cx="696036" cy="782472"/>
          </a:xfrm>
          <a:custGeom>
            <a:avLst/>
            <a:gdLst>
              <a:gd name="connsiteX0" fmla="*/ 0 w 696036"/>
              <a:gd name="connsiteY0" fmla="*/ 18197 h 782472"/>
              <a:gd name="connsiteX1" fmla="*/ 54591 w 696036"/>
              <a:gd name="connsiteY1" fmla="*/ 0 h 782472"/>
              <a:gd name="connsiteX2" fmla="*/ 600501 w 696036"/>
              <a:gd name="connsiteY2" fmla="*/ 227463 h 782472"/>
              <a:gd name="connsiteX3" fmla="*/ 696036 w 696036"/>
              <a:gd name="connsiteY3" fmla="*/ 755176 h 782472"/>
              <a:gd name="connsiteX4" fmla="*/ 636895 w 696036"/>
              <a:gd name="connsiteY4" fmla="*/ 782472 h 782472"/>
              <a:gd name="connsiteX5" fmla="*/ 527713 w 696036"/>
              <a:gd name="connsiteY5" fmla="*/ 236561 h 782472"/>
              <a:gd name="connsiteX6" fmla="*/ 0 w 696036"/>
              <a:gd name="connsiteY6" fmla="*/ 18197 h 7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036" h="782472">
                <a:moveTo>
                  <a:pt x="0" y="18197"/>
                </a:moveTo>
                <a:lnTo>
                  <a:pt x="54591" y="0"/>
                </a:lnTo>
                <a:lnTo>
                  <a:pt x="600501" y="227463"/>
                </a:lnTo>
                <a:lnTo>
                  <a:pt x="696036" y="755176"/>
                </a:lnTo>
                <a:lnTo>
                  <a:pt x="636895" y="782472"/>
                </a:lnTo>
                <a:lnTo>
                  <a:pt x="527713" y="236561"/>
                </a:lnTo>
                <a:lnTo>
                  <a:pt x="0" y="18197"/>
                </a:lnTo>
                <a:close/>
              </a:path>
            </a:pathLst>
          </a:custGeom>
          <a:solidFill>
            <a:srgbClr val="0082CA">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Shape 57">
            <a:extLst>
              <a:ext uri="{FF2B5EF4-FFF2-40B4-BE49-F238E27FC236}">
                <a16:creationId xmlns:a16="http://schemas.microsoft.com/office/drawing/2014/main" id="{47816C83-A3F7-C308-5C0C-DDC827BB6F0B}"/>
              </a:ext>
            </a:extLst>
          </p:cNvPr>
          <p:cNvSpPr/>
          <p:nvPr/>
        </p:nvSpPr>
        <p:spPr>
          <a:xfrm>
            <a:off x="6486720" y="2550912"/>
            <a:ext cx="582305" cy="254758"/>
          </a:xfrm>
          <a:custGeom>
            <a:avLst/>
            <a:gdLst>
              <a:gd name="connsiteX0" fmla="*/ 0 w 582305"/>
              <a:gd name="connsiteY0" fmla="*/ 45493 h 254758"/>
              <a:gd name="connsiteX1" fmla="*/ 118281 w 582305"/>
              <a:gd name="connsiteY1" fmla="*/ 0 h 254758"/>
              <a:gd name="connsiteX2" fmla="*/ 582305 w 582305"/>
              <a:gd name="connsiteY2" fmla="*/ 204717 h 254758"/>
              <a:gd name="connsiteX3" fmla="*/ 441278 w 582305"/>
              <a:gd name="connsiteY3" fmla="*/ 254758 h 254758"/>
              <a:gd name="connsiteX4" fmla="*/ 0 w 582305"/>
              <a:gd name="connsiteY4" fmla="*/ 45493 h 254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305" h="254758">
                <a:moveTo>
                  <a:pt x="0" y="45493"/>
                </a:moveTo>
                <a:lnTo>
                  <a:pt x="118281" y="0"/>
                </a:lnTo>
                <a:lnTo>
                  <a:pt x="582305" y="204717"/>
                </a:lnTo>
                <a:lnTo>
                  <a:pt x="441278" y="254758"/>
                </a:lnTo>
                <a:lnTo>
                  <a:pt x="0" y="45493"/>
                </a:lnTo>
                <a:close/>
              </a:path>
            </a:pathLst>
          </a:custGeom>
          <a:solidFill>
            <a:srgbClr val="0082CA">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Star: 5 Points 58">
            <a:extLst>
              <a:ext uri="{FF2B5EF4-FFF2-40B4-BE49-F238E27FC236}">
                <a16:creationId xmlns:a16="http://schemas.microsoft.com/office/drawing/2014/main" id="{86A4FE12-7C92-0919-5B89-FEE407F32258}"/>
              </a:ext>
            </a:extLst>
          </p:cNvPr>
          <p:cNvSpPr/>
          <p:nvPr/>
        </p:nvSpPr>
        <p:spPr>
          <a:xfrm>
            <a:off x="7946497" y="2661416"/>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Star: 5 Points 59">
            <a:extLst>
              <a:ext uri="{FF2B5EF4-FFF2-40B4-BE49-F238E27FC236}">
                <a16:creationId xmlns:a16="http://schemas.microsoft.com/office/drawing/2014/main" id="{F6FE1876-DB33-BEC1-18E7-9AB0FCCC06C8}"/>
              </a:ext>
            </a:extLst>
          </p:cNvPr>
          <p:cNvSpPr/>
          <p:nvPr/>
        </p:nvSpPr>
        <p:spPr>
          <a:xfrm>
            <a:off x="7400844" y="2478571"/>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Star: 5 Points 60">
            <a:extLst>
              <a:ext uri="{FF2B5EF4-FFF2-40B4-BE49-F238E27FC236}">
                <a16:creationId xmlns:a16="http://schemas.microsoft.com/office/drawing/2014/main" id="{D8B66B3E-66CC-7B30-D91C-71941CA9CD63}"/>
              </a:ext>
            </a:extLst>
          </p:cNvPr>
          <p:cNvSpPr/>
          <p:nvPr/>
        </p:nvSpPr>
        <p:spPr>
          <a:xfrm>
            <a:off x="6663074" y="2243963"/>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Star: 5 Points 61">
            <a:extLst>
              <a:ext uri="{FF2B5EF4-FFF2-40B4-BE49-F238E27FC236}">
                <a16:creationId xmlns:a16="http://schemas.microsoft.com/office/drawing/2014/main" id="{9980F00C-DC1B-606E-BD14-CA4A0B7A1EAF}"/>
              </a:ext>
            </a:extLst>
          </p:cNvPr>
          <p:cNvSpPr/>
          <p:nvPr/>
        </p:nvSpPr>
        <p:spPr>
          <a:xfrm>
            <a:off x="6523758" y="2158186"/>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Star: 5 Points 62">
            <a:extLst>
              <a:ext uri="{FF2B5EF4-FFF2-40B4-BE49-F238E27FC236}">
                <a16:creationId xmlns:a16="http://schemas.microsoft.com/office/drawing/2014/main" id="{76083611-FFFF-23AE-CC8D-C79CF4332B7F}"/>
              </a:ext>
            </a:extLst>
          </p:cNvPr>
          <p:cNvSpPr/>
          <p:nvPr/>
        </p:nvSpPr>
        <p:spPr>
          <a:xfrm>
            <a:off x="6876560" y="2275978"/>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Star: 5 Points 63">
            <a:extLst>
              <a:ext uri="{FF2B5EF4-FFF2-40B4-BE49-F238E27FC236}">
                <a16:creationId xmlns:a16="http://schemas.microsoft.com/office/drawing/2014/main" id="{4910B75D-DF57-A234-CB5A-A922BC875677}"/>
              </a:ext>
            </a:extLst>
          </p:cNvPr>
          <p:cNvSpPr/>
          <p:nvPr/>
        </p:nvSpPr>
        <p:spPr>
          <a:xfrm>
            <a:off x="7109306" y="2402325"/>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Star: 5 Points 64">
            <a:extLst>
              <a:ext uri="{FF2B5EF4-FFF2-40B4-BE49-F238E27FC236}">
                <a16:creationId xmlns:a16="http://schemas.microsoft.com/office/drawing/2014/main" id="{333DF12F-A599-6B19-5187-7751179377C2}"/>
              </a:ext>
            </a:extLst>
          </p:cNvPr>
          <p:cNvSpPr/>
          <p:nvPr/>
        </p:nvSpPr>
        <p:spPr>
          <a:xfrm>
            <a:off x="7673889" y="2607155"/>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Star: 5 Points 65">
            <a:extLst>
              <a:ext uri="{FF2B5EF4-FFF2-40B4-BE49-F238E27FC236}">
                <a16:creationId xmlns:a16="http://schemas.microsoft.com/office/drawing/2014/main" id="{DDF8851B-7CD1-39B9-1118-AABCD3D096E1}"/>
              </a:ext>
            </a:extLst>
          </p:cNvPr>
          <p:cNvSpPr/>
          <p:nvPr/>
        </p:nvSpPr>
        <p:spPr>
          <a:xfrm>
            <a:off x="6005873" y="2464510"/>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Star: 5 Points 66">
            <a:extLst>
              <a:ext uri="{FF2B5EF4-FFF2-40B4-BE49-F238E27FC236}">
                <a16:creationId xmlns:a16="http://schemas.microsoft.com/office/drawing/2014/main" id="{36987DFE-ACE5-87DD-5C4D-F82F41763F3E}"/>
              </a:ext>
            </a:extLst>
          </p:cNvPr>
          <p:cNvSpPr/>
          <p:nvPr/>
        </p:nvSpPr>
        <p:spPr>
          <a:xfrm>
            <a:off x="6255932" y="2485912"/>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Star: 5 Points 67">
            <a:extLst>
              <a:ext uri="{FF2B5EF4-FFF2-40B4-BE49-F238E27FC236}">
                <a16:creationId xmlns:a16="http://schemas.microsoft.com/office/drawing/2014/main" id="{B4AB695C-351E-4959-23AC-35F40D9B3F42}"/>
              </a:ext>
            </a:extLst>
          </p:cNvPr>
          <p:cNvSpPr/>
          <p:nvPr/>
        </p:nvSpPr>
        <p:spPr>
          <a:xfrm>
            <a:off x="6216227" y="2100817"/>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Freeform: Shape 68">
            <a:extLst>
              <a:ext uri="{FF2B5EF4-FFF2-40B4-BE49-F238E27FC236}">
                <a16:creationId xmlns:a16="http://schemas.microsoft.com/office/drawing/2014/main" id="{93BCAAE7-7B9A-EF8B-F15B-17D959AD5E26}"/>
              </a:ext>
            </a:extLst>
          </p:cNvPr>
          <p:cNvSpPr/>
          <p:nvPr/>
        </p:nvSpPr>
        <p:spPr>
          <a:xfrm>
            <a:off x="5560208" y="2207039"/>
            <a:ext cx="970498" cy="409517"/>
          </a:xfrm>
          <a:custGeom>
            <a:avLst/>
            <a:gdLst>
              <a:gd name="connsiteX0" fmla="*/ 0 w 970498"/>
              <a:gd name="connsiteY0" fmla="*/ 39269 h 409517"/>
              <a:gd name="connsiteX1" fmla="*/ 129025 w 970498"/>
              <a:gd name="connsiteY1" fmla="*/ 0 h 409517"/>
              <a:gd name="connsiteX2" fmla="*/ 504883 w 970498"/>
              <a:gd name="connsiteY2" fmla="*/ 179514 h 409517"/>
              <a:gd name="connsiteX3" fmla="*/ 577811 w 970498"/>
              <a:gd name="connsiteY3" fmla="*/ 179514 h 409517"/>
              <a:gd name="connsiteX4" fmla="*/ 970498 w 970498"/>
              <a:gd name="connsiteY4" fmla="*/ 353418 h 409517"/>
              <a:gd name="connsiteX5" fmla="*/ 863911 w 970498"/>
              <a:gd name="connsiteY5" fmla="*/ 409517 h 409517"/>
              <a:gd name="connsiteX6" fmla="*/ 448785 w 970498"/>
              <a:gd name="connsiteY6" fmla="*/ 213173 h 409517"/>
              <a:gd name="connsiteX7" fmla="*/ 353418 w 970498"/>
              <a:gd name="connsiteY7" fmla="*/ 218783 h 409517"/>
              <a:gd name="connsiteX8" fmla="*/ 0 w 970498"/>
              <a:gd name="connsiteY8" fmla="*/ 39269 h 40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498" h="409517">
                <a:moveTo>
                  <a:pt x="0" y="39269"/>
                </a:moveTo>
                <a:lnTo>
                  <a:pt x="129025" y="0"/>
                </a:lnTo>
                <a:lnTo>
                  <a:pt x="504883" y="179514"/>
                </a:lnTo>
                <a:lnTo>
                  <a:pt x="577811" y="179514"/>
                </a:lnTo>
                <a:lnTo>
                  <a:pt x="970498" y="353418"/>
                </a:lnTo>
                <a:lnTo>
                  <a:pt x="863911" y="409517"/>
                </a:lnTo>
                <a:lnTo>
                  <a:pt x="448785" y="213173"/>
                </a:lnTo>
                <a:lnTo>
                  <a:pt x="353418" y="218783"/>
                </a:lnTo>
                <a:lnTo>
                  <a:pt x="0" y="39269"/>
                </a:lnTo>
                <a:close/>
              </a:path>
            </a:pathLst>
          </a:custGeom>
          <a:solidFill>
            <a:srgbClr val="FF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Freeform: Shape 69">
            <a:extLst>
              <a:ext uri="{FF2B5EF4-FFF2-40B4-BE49-F238E27FC236}">
                <a16:creationId xmlns:a16="http://schemas.microsoft.com/office/drawing/2014/main" id="{BBE10F71-45AA-3A00-0EDE-EDDE5776737A}"/>
              </a:ext>
            </a:extLst>
          </p:cNvPr>
          <p:cNvSpPr/>
          <p:nvPr/>
        </p:nvSpPr>
        <p:spPr>
          <a:xfrm>
            <a:off x="7013150" y="2745581"/>
            <a:ext cx="785374" cy="875132"/>
          </a:xfrm>
          <a:custGeom>
            <a:avLst/>
            <a:gdLst>
              <a:gd name="connsiteX0" fmla="*/ 0 w 785374"/>
              <a:gd name="connsiteY0" fmla="*/ 39269 h 875132"/>
              <a:gd name="connsiteX1" fmla="*/ 123416 w 785374"/>
              <a:gd name="connsiteY1" fmla="*/ 0 h 875132"/>
              <a:gd name="connsiteX2" fmla="*/ 645129 w 785374"/>
              <a:gd name="connsiteY2" fmla="*/ 252442 h 875132"/>
              <a:gd name="connsiteX3" fmla="*/ 785374 w 785374"/>
              <a:gd name="connsiteY3" fmla="*/ 813424 h 875132"/>
              <a:gd name="connsiteX4" fmla="*/ 639519 w 785374"/>
              <a:gd name="connsiteY4" fmla="*/ 875132 h 875132"/>
              <a:gd name="connsiteX5" fmla="*/ 532933 w 785374"/>
              <a:gd name="connsiteY5" fmla="*/ 308540 h 875132"/>
              <a:gd name="connsiteX6" fmla="*/ 0 w 785374"/>
              <a:gd name="connsiteY6" fmla="*/ 39269 h 87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74" h="875132">
                <a:moveTo>
                  <a:pt x="0" y="39269"/>
                </a:moveTo>
                <a:lnTo>
                  <a:pt x="123416" y="0"/>
                </a:lnTo>
                <a:lnTo>
                  <a:pt x="645129" y="252442"/>
                </a:lnTo>
                <a:lnTo>
                  <a:pt x="785374" y="813424"/>
                </a:lnTo>
                <a:lnTo>
                  <a:pt x="639519" y="875132"/>
                </a:lnTo>
                <a:lnTo>
                  <a:pt x="532933" y="308540"/>
                </a:lnTo>
                <a:lnTo>
                  <a:pt x="0" y="39269"/>
                </a:lnTo>
                <a:close/>
              </a:path>
            </a:pathLst>
          </a:custGeom>
          <a:solidFill>
            <a:srgbClr val="FF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Freeform: Shape 70">
            <a:extLst>
              <a:ext uri="{FF2B5EF4-FFF2-40B4-BE49-F238E27FC236}">
                <a16:creationId xmlns:a16="http://schemas.microsoft.com/office/drawing/2014/main" id="{B7210358-6933-29CB-6213-97F922255E03}"/>
              </a:ext>
            </a:extLst>
          </p:cNvPr>
          <p:cNvSpPr/>
          <p:nvPr/>
        </p:nvSpPr>
        <p:spPr>
          <a:xfrm>
            <a:off x="6269690" y="2039549"/>
            <a:ext cx="1430503" cy="521713"/>
          </a:xfrm>
          <a:custGeom>
            <a:avLst/>
            <a:gdLst>
              <a:gd name="connsiteX0" fmla="*/ 0 w 1430503"/>
              <a:gd name="connsiteY0" fmla="*/ 16830 h 521713"/>
              <a:gd name="connsiteX1" fmla="*/ 72927 w 1430503"/>
              <a:gd name="connsiteY1" fmla="*/ 0 h 521713"/>
              <a:gd name="connsiteX2" fmla="*/ 437565 w 1430503"/>
              <a:gd name="connsiteY2" fmla="*/ 162685 h 521713"/>
              <a:gd name="connsiteX3" fmla="*/ 493663 w 1430503"/>
              <a:gd name="connsiteY3" fmla="*/ 140246 h 521713"/>
              <a:gd name="connsiteX4" fmla="*/ 908790 w 1430503"/>
              <a:gd name="connsiteY4" fmla="*/ 325370 h 521713"/>
              <a:gd name="connsiteX5" fmla="*/ 981717 w 1430503"/>
              <a:gd name="connsiteY5" fmla="*/ 325370 h 521713"/>
              <a:gd name="connsiteX6" fmla="*/ 1430503 w 1430503"/>
              <a:gd name="connsiteY6" fmla="*/ 499274 h 521713"/>
              <a:gd name="connsiteX7" fmla="*/ 1346356 w 1430503"/>
              <a:gd name="connsiteY7" fmla="*/ 521713 h 521713"/>
              <a:gd name="connsiteX8" fmla="*/ 908790 w 1430503"/>
              <a:gd name="connsiteY8" fmla="*/ 336589 h 521713"/>
              <a:gd name="connsiteX9" fmla="*/ 841472 w 1430503"/>
              <a:gd name="connsiteY9" fmla="*/ 347809 h 521713"/>
              <a:gd name="connsiteX10" fmla="*/ 448785 w 1430503"/>
              <a:gd name="connsiteY10" fmla="*/ 173905 h 521713"/>
              <a:gd name="connsiteX11" fmla="*/ 398297 w 1430503"/>
              <a:gd name="connsiteY11" fmla="*/ 179515 h 521713"/>
              <a:gd name="connsiteX12" fmla="*/ 0 w 1430503"/>
              <a:gd name="connsiteY12" fmla="*/ 16830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0503" h="521713">
                <a:moveTo>
                  <a:pt x="0" y="16830"/>
                </a:moveTo>
                <a:lnTo>
                  <a:pt x="72927" y="0"/>
                </a:lnTo>
                <a:lnTo>
                  <a:pt x="437565" y="162685"/>
                </a:lnTo>
                <a:lnTo>
                  <a:pt x="493663" y="140246"/>
                </a:lnTo>
                <a:lnTo>
                  <a:pt x="908790" y="325370"/>
                </a:lnTo>
                <a:lnTo>
                  <a:pt x="981717" y="325370"/>
                </a:lnTo>
                <a:lnTo>
                  <a:pt x="1430503" y="499274"/>
                </a:lnTo>
                <a:lnTo>
                  <a:pt x="1346356" y="521713"/>
                </a:lnTo>
                <a:lnTo>
                  <a:pt x="908790" y="336589"/>
                </a:lnTo>
                <a:lnTo>
                  <a:pt x="841472" y="347809"/>
                </a:lnTo>
                <a:lnTo>
                  <a:pt x="448785" y="173905"/>
                </a:lnTo>
                <a:lnTo>
                  <a:pt x="398297" y="179515"/>
                </a:lnTo>
                <a:lnTo>
                  <a:pt x="0" y="16830"/>
                </a:lnTo>
                <a:close/>
              </a:path>
            </a:pathLst>
          </a:custGeom>
          <a:solidFill>
            <a:srgbClr val="FF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Star: 5 Points 71">
            <a:extLst>
              <a:ext uri="{FF2B5EF4-FFF2-40B4-BE49-F238E27FC236}">
                <a16:creationId xmlns:a16="http://schemas.microsoft.com/office/drawing/2014/main" id="{9A9A764E-4732-7BCE-86FA-AC1D54E36727}"/>
              </a:ext>
            </a:extLst>
          </p:cNvPr>
          <p:cNvSpPr/>
          <p:nvPr/>
        </p:nvSpPr>
        <p:spPr>
          <a:xfrm>
            <a:off x="7648011" y="2074181"/>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Star: 5 Points 72">
            <a:extLst>
              <a:ext uri="{FF2B5EF4-FFF2-40B4-BE49-F238E27FC236}">
                <a16:creationId xmlns:a16="http://schemas.microsoft.com/office/drawing/2014/main" id="{C13FA91D-F47A-807E-C27C-EC7B6BEC3A7E}"/>
              </a:ext>
            </a:extLst>
          </p:cNvPr>
          <p:cNvSpPr/>
          <p:nvPr/>
        </p:nvSpPr>
        <p:spPr>
          <a:xfrm>
            <a:off x="7400844" y="2023891"/>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Star: 5 Points 73">
            <a:extLst>
              <a:ext uri="{FF2B5EF4-FFF2-40B4-BE49-F238E27FC236}">
                <a16:creationId xmlns:a16="http://schemas.microsoft.com/office/drawing/2014/main" id="{7AB59FBA-9FCF-151F-5030-E0BFC3A17156}"/>
              </a:ext>
            </a:extLst>
          </p:cNvPr>
          <p:cNvSpPr/>
          <p:nvPr/>
        </p:nvSpPr>
        <p:spPr>
          <a:xfrm>
            <a:off x="8172442" y="2275184"/>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Star: 5 Points 74">
            <a:extLst>
              <a:ext uri="{FF2B5EF4-FFF2-40B4-BE49-F238E27FC236}">
                <a16:creationId xmlns:a16="http://schemas.microsoft.com/office/drawing/2014/main" id="{6B4EB4C3-6A82-6C67-0A4E-C210AFFCF5B8}"/>
              </a:ext>
            </a:extLst>
          </p:cNvPr>
          <p:cNvSpPr/>
          <p:nvPr/>
        </p:nvSpPr>
        <p:spPr>
          <a:xfrm>
            <a:off x="7843303" y="2175939"/>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Star: 5 Points 75">
            <a:extLst>
              <a:ext uri="{FF2B5EF4-FFF2-40B4-BE49-F238E27FC236}">
                <a16:creationId xmlns:a16="http://schemas.microsoft.com/office/drawing/2014/main" id="{33D55D43-8C08-2A33-6391-96C2F0CD73C0}"/>
              </a:ext>
            </a:extLst>
          </p:cNvPr>
          <p:cNvSpPr/>
          <p:nvPr/>
        </p:nvSpPr>
        <p:spPr>
          <a:xfrm>
            <a:off x="6821930" y="2700334"/>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Star: 5 Points 76">
            <a:extLst>
              <a:ext uri="{FF2B5EF4-FFF2-40B4-BE49-F238E27FC236}">
                <a16:creationId xmlns:a16="http://schemas.microsoft.com/office/drawing/2014/main" id="{BC85EDC7-6E7F-2FC1-0313-F5790CE8E810}"/>
              </a:ext>
            </a:extLst>
          </p:cNvPr>
          <p:cNvSpPr/>
          <p:nvPr/>
        </p:nvSpPr>
        <p:spPr>
          <a:xfrm>
            <a:off x="6530392" y="2624088"/>
            <a:ext cx="72000" cy="720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itle 2">
            <a:extLst>
              <a:ext uri="{FF2B5EF4-FFF2-40B4-BE49-F238E27FC236}">
                <a16:creationId xmlns:a16="http://schemas.microsoft.com/office/drawing/2014/main" id="{77C98807-76F4-08EA-3562-D1D2DE94126C}"/>
              </a:ext>
            </a:extLst>
          </p:cNvPr>
          <p:cNvSpPr txBox="1">
            <a:spLocks/>
          </p:cNvSpPr>
          <p:nvPr/>
        </p:nvSpPr>
        <p:spPr>
          <a:xfrm>
            <a:off x="4985894" y="965809"/>
            <a:ext cx="1666873" cy="491504"/>
          </a:xfrm>
          <a:prstGeom prst="rect">
            <a:avLst/>
          </a:prstGeom>
          <a:solidFill>
            <a:srgbClr val="FFFF00"/>
          </a:solidFill>
        </p:spPr>
        <p:txBody>
          <a:bodyPr vert="horz" lIns="91440" tIns="45720" rIns="91440" bIns="45720" rtlCol="0" anchor="ctr">
            <a:normAutofit fontScale="90000"/>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pPr algn="ctr"/>
            <a:r>
              <a:rPr lang="en-GB"/>
              <a:t>14N-LBSRP</a:t>
            </a:r>
          </a:p>
        </p:txBody>
      </p:sp>
    </p:spTree>
    <p:extLst>
      <p:ext uri="{BB962C8B-B14F-4D97-AF65-F5344CB8AC3E}">
        <p14:creationId xmlns:p14="http://schemas.microsoft.com/office/powerpoint/2010/main" val="3086747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E537-3E1B-3CD9-1B55-9F95D01CC26A}"/>
              </a:ext>
            </a:extLst>
          </p:cNvPr>
          <p:cNvSpPr>
            <a:spLocks noGrp="1"/>
          </p:cNvSpPr>
          <p:nvPr>
            <p:ph type="title"/>
          </p:nvPr>
        </p:nvSpPr>
        <p:spPr/>
        <p:txBody>
          <a:bodyPr/>
          <a:lstStyle/>
          <a:p>
            <a:r>
              <a:rPr lang="en-GB"/>
              <a:t>Plans for shipments of W lamellae</a:t>
            </a:r>
          </a:p>
        </p:txBody>
      </p:sp>
      <p:sp>
        <p:nvSpPr>
          <p:cNvPr id="4" name="Footer Placeholder 3">
            <a:extLst>
              <a:ext uri="{FF2B5EF4-FFF2-40B4-BE49-F238E27FC236}">
                <a16:creationId xmlns:a16="http://schemas.microsoft.com/office/drawing/2014/main" id="{63E47479-F734-29FA-478C-46F1E363F5E9}"/>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930C14ED-409E-0276-C350-02FD7269714F}"/>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a:solidFill>
                <a:prstClr val="white"/>
              </a:solidFill>
            </a:endParaRPr>
          </a:p>
        </p:txBody>
      </p:sp>
      <p:sp>
        <p:nvSpPr>
          <p:cNvPr id="9" name="Content Placeholder 5">
            <a:extLst>
              <a:ext uri="{FF2B5EF4-FFF2-40B4-BE49-F238E27FC236}">
                <a16:creationId xmlns:a16="http://schemas.microsoft.com/office/drawing/2014/main" id="{C51B1214-974A-64A8-4CD0-1F6242138615}"/>
              </a:ext>
            </a:extLst>
          </p:cNvPr>
          <p:cNvSpPr txBox="1">
            <a:spLocks/>
          </p:cNvSpPr>
          <p:nvPr/>
        </p:nvSpPr>
        <p:spPr>
          <a:xfrm>
            <a:off x="720080" y="859820"/>
            <a:ext cx="10646296" cy="5695950"/>
          </a:xfrm>
          <a:prstGeom prst="rect">
            <a:avLst/>
          </a:prstGeom>
        </p:spPr>
        <p:txBody>
          <a:bodyPr vert="horz" lIns="91440" tIns="45720" rIns="91440" bIns="45720" rtlCol="0">
            <a:normAutofit/>
          </a:bodyPr>
          <a:lstStyle>
            <a:lvl1pPr marL="0" indent="0" algn="l" defTabSz="914377" rtl="0" eaLnBrk="1" latinLnBrk="0" hangingPunct="1">
              <a:lnSpc>
                <a:spcPct val="100000"/>
              </a:lnSpc>
              <a:spcBef>
                <a:spcPts val="1000"/>
              </a:spcBef>
              <a:buFont typeface="Arial"/>
              <a:buNone/>
              <a:defRPr sz="2400" b="1" kern="1200">
                <a:solidFill>
                  <a:schemeClr val="tx1"/>
                </a:solidFill>
                <a:latin typeface="Arial" charset="0"/>
                <a:ea typeface="Arial" charset="0"/>
                <a:cs typeface="Arial" charset="0"/>
              </a:defRPr>
            </a:lvl1pPr>
            <a:lvl2pPr marL="0" indent="0" algn="l" defTabSz="914377" rtl="0" eaLnBrk="1" latinLnBrk="0" hangingPunct="1">
              <a:lnSpc>
                <a:spcPct val="100000"/>
              </a:lnSpc>
              <a:spcBef>
                <a:spcPts val="0"/>
              </a:spcBef>
              <a:buFont typeface="Arial"/>
              <a:buNone/>
              <a:defRPr sz="2200" kern="1200" baseline="0">
                <a:solidFill>
                  <a:schemeClr val="tx1"/>
                </a:solidFill>
                <a:latin typeface="Arial" charset="0"/>
                <a:ea typeface="Arial" charset="0"/>
                <a:cs typeface="Arial" charset="0"/>
              </a:defRPr>
            </a:lvl2pPr>
            <a:lvl3pPr marL="0" indent="0" algn="l" defTabSz="914377" rtl="0" eaLnBrk="1" latinLnBrk="0" hangingPunct="1">
              <a:lnSpc>
                <a:spcPct val="100000"/>
              </a:lnSpc>
              <a:spcBef>
                <a:spcPts val="0"/>
              </a:spcBef>
              <a:buFont typeface="Arial"/>
              <a:buNone/>
              <a:defRPr sz="2200" kern="1200">
                <a:solidFill>
                  <a:schemeClr val="tx1"/>
                </a:solidFill>
                <a:latin typeface="Arial" charset="0"/>
                <a:ea typeface="Arial" charset="0"/>
                <a:cs typeface="Arial" charset="0"/>
              </a:defRPr>
            </a:lvl3pPr>
            <a:lvl4pPr marL="0" indent="0" algn="l" defTabSz="914377" rtl="0" eaLnBrk="1" latinLnBrk="0" hangingPunct="1">
              <a:lnSpc>
                <a:spcPct val="100000"/>
              </a:lnSpc>
              <a:spcBef>
                <a:spcPts val="0"/>
              </a:spcBef>
              <a:buFont typeface="Arial"/>
              <a:buNone/>
              <a:tabLst>
                <a:tab pos="360000" algn="l"/>
              </a:tabLst>
              <a:defRPr sz="1800" kern="1200">
                <a:solidFill>
                  <a:schemeClr val="tx1"/>
                </a:solidFill>
                <a:latin typeface="Arial" charset="0"/>
                <a:ea typeface="Arial" charset="0"/>
                <a:cs typeface="Arial" charset="0"/>
              </a:defRPr>
            </a:lvl4pPr>
            <a:lvl5pPr marL="0" indent="0" algn="l" defTabSz="914377" rtl="0" eaLnBrk="1" latinLnBrk="0" hangingPunct="1">
              <a:lnSpc>
                <a:spcPct val="100000"/>
              </a:lnSpc>
              <a:spcBef>
                <a:spcPts val="0"/>
              </a:spcBef>
              <a:buFont typeface="Arial"/>
              <a:buNone/>
              <a:tabLst>
                <a:tab pos="360000" algn="l"/>
              </a:tabLst>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dirty="0">
                <a:ln>
                  <a:noFill/>
                </a:ln>
                <a:solidFill>
                  <a:srgbClr val="002F56"/>
                </a:solidFill>
                <a:effectLst/>
                <a:uLnTx/>
                <a:uFillTx/>
                <a:latin typeface="Arial" charset="0"/>
                <a:cs typeface="Arial" charset="0"/>
              </a:rPr>
              <a:t>FZJ</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dirty="0">
                <a:ln>
                  <a:noFill/>
                </a:ln>
                <a:solidFill>
                  <a:srgbClr val="002F56"/>
                </a:solidFill>
                <a:effectLst/>
                <a:uLnTx/>
                <a:uFillTx/>
                <a:latin typeface="Arial" charset="0"/>
                <a:cs typeface="Arial" charset="0"/>
              </a:rPr>
              <a:t>1 lamella</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dirty="0">
                <a:ln>
                  <a:noFill/>
                </a:ln>
                <a:solidFill>
                  <a:srgbClr val="002F56"/>
                </a:solidFill>
                <a:effectLst/>
                <a:uLnTx/>
                <a:uFillTx/>
                <a:latin typeface="Arial" charset="0"/>
                <a:cs typeface="Arial" charset="0"/>
              </a:rPr>
              <a:t>14W LBSRP LH</a:t>
            </a:r>
          </a:p>
          <a:p>
            <a:pPr marL="342900" marR="0" lvl="1"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F56"/>
                </a:solidFill>
                <a:effectLst/>
                <a:uLnTx/>
                <a:uFillTx/>
                <a:latin typeface="Arial" charset="0"/>
                <a:cs typeface="Arial" charset="0"/>
              </a:rPr>
              <a:t>B12</a:t>
            </a: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GB" sz="1800" b="1" i="0" u="none" strike="noStrike" kern="1200" cap="none" spc="0" normalizeH="0" baseline="0" noProof="0" dirty="0">
              <a:ln>
                <a:noFill/>
              </a:ln>
              <a:solidFill>
                <a:srgbClr val="002F56"/>
              </a:solidFill>
              <a:effectLst/>
              <a:uLnTx/>
              <a:uFillTx/>
              <a:latin typeface="Arial" charset="0"/>
              <a:cs typeface="Arial"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dirty="0">
                <a:ln>
                  <a:noFill/>
                </a:ln>
                <a:solidFill>
                  <a:srgbClr val="002F56"/>
                </a:solidFill>
                <a:effectLst/>
                <a:uLnTx/>
                <a:uFillTx/>
                <a:latin typeface="Arial" charset="0"/>
                <a:cs typeface="Arial" charset="0"/>
              </a:rPr>
              <a:t>IST</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dirty="0">
                <a:ln>
                  <a:noFill/>
                </a:ln>
                <a:solidFill>
                  <a:srgbClr val="002F56"/>
                </a:solidFill>
                <a:effectLst/>
                <a:uLnTx/>
                <a:uFillTx/>
                <a:latin typeface="Arial" charset="0"/>
                <a:cs typeface="Arial" charset="0"/>
              </a:rPr>
              <a:t>1 lamella for IBA</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dirty="0">
                <a:ln>
                  <a:noFill/>
                </a:ln>
                <a:solidFill>
                  <a:srgbClr val="002F56"/>
                </a:solidFill>
                <a:effectLst/>
                <a:uLnTx/>
                <a:uFillTx/>
                <a:latin typeface="Arial" charset="0"/>
                <a:cs typeface="Arial" charset="0"/>
              </a:rPr>
              <a:t>14W LBSRP LH </a:t>
            </a:r>
          </a:p>
          <a:p>
            <a:pPr marL="342900" marR="0" lvl="1"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F56"/>
                </a:solidFill>
                <a:effectLst/>
                <a:uLnTx/>
                <a:uFillTx/>
                <a:latin typeface="Arial" charset="0"/>
                <a:cs typeface="Arial" charset="0"/>
              </a:rPr>
              <a:t>C12 </a:t>
            </a:r>
            <a:r>
              <a:rPr kumimoji="0" lang="en-GB" sz="1800" b="0" i="0" u="none" strike="noStrike" kern="1200" cap="none" spc="0" normalizeH="0" baseline="0" noProof="0" dirty="0">
                <a:ln>
                  <a:noFill/>
                </a:ln>
                <a:solidFill>
                  <a:srgbClr val="002F56"/>
                </a:solidFill>
                <a:effectLst/>
                <a:uLnTx/>
                <a:uFillTx/>
                <a:latin typeface="Arial" charset="0"/>
                <a:cs typeface="Arial" charset="0"/>
                <a:sym typeface="Symbol" panose="05050102010706020507" pitchFamily="18" charset="2"/>
              </a:rPr>
              <a:t> VTT (LIBS)  FZJ (LID-QMS)</a:t>
            </a:r>
            <a:endParaRPr kumimoji="0" lang="en-GB" sz="1800" b="0" i="0" u="none" strike="noStrike" kern="1200" cap="none" spc="0" normalizeH="0" baseline="0" noProof="0" dirty="0">
              <a:ln>
                <a:noFill/>
              </a:ln>
              <a:solidFill>
                <a:srgbClr val="002F56"/>
              </a:solidFill>
              <a:effectLst/>
              <a:uLnTx/>
              <a:uFillTx/>
              <a:latin typeface="Arial" charset="0"/>
              <a:cs typeface="Arial"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GB" sz="1800" b="1" i="0" u="none" strike="noStrike" kern="1200" cap="none" spc="0" normalizeH="0" baseline="0" noProof="0" dirty="0">
              <a:ln>
                <a:noFill/>
              </a:ln>
              <a:solidFill>
                <a:srgbClr val="002F56"/>
              </a:solidFill>
              <a:effectLst/>
              <a:uLnTx/>
              <a:uFillTx/>
              <a:latin typeface="Arial" charset="0"/>
              <a:cs typeface="Arial"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dirty="0">
                <a:ln>
                  <a:noFill/>
                </a:ln>
                <a:solidFill>
                  <a:srgbClr val="002F56"/>
                </a:solidFill>
                <a:effectLst/>
                <a:uLnTx/>
                <a:uFillTx/>
                <a:latin typeface="Arial"/>
                <a:cs typeface="Arial"/>
              </a:rPr>
              <a:t>VTT</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dirty="0">
                <a:ln>
                  <a:noFill/>
                </a:ln>
                <a:solidFill>
                  <a:srgbClr val="002F56"/>
                </a:solidFill>
                <a:effectLst/>
                <a:uLnTx/>
                <a:uFillTx/>
                <a:latin typeface="Arial"/>
                <a:cs typeface="Arial"/>
              </a:rPr>
              <a:t>2 lamellae for LIBS (Can be in 2026)</a:t>
            </a:r>
          </a:p>
          <a:p>
            <a:pPr marL="0" marR="0" lvl="0" indent="0" algn="l" defTabSz="914377" rtl="0" eaLnBrk="1" fontAlgn="auto" latinLnBrk="0" hangingPunct="1">
              <a:lnSpc>
                <a:spcPct val="100000"/>
              </a:lnSpc>
              <a:spcBef>
                <a:spcPts val="1000"/>
              </a:spcBef>
              <a:spcAft>
                <a:spcPts val="0"/>
              </a:spcAft>
              <a:buClrTx/>
              <a:buSzTx/>
              <a:buFont typeface="Arial"/>
              <a:buNone/>
              <a:tabLst/>
              <a:defRPr/>
            </a:pPr>
            <a:r>
              <a:rPr kumimoji="0" lang="en-GB" sz="1800" b="1" i="0" u="none" strike="noStrike" kern="1200" cap="none" spc="0" normalizeH="0" baseline="0" noProof="0" dirty="0">
                <a:ln>
                  <a:noFill/>
                </a:ln>
                <a:solidFill>
                  <a:srgbClr val="002F56"/>
                </a:solidFill>
                <a:effectLst/>
                <a:uLnTx/>
                <a:uFillTx/>
                <a:latin typeface="Arial" charset="0"/>
                <a:cs typeface="Arial" charset="0"/>
              </a:rPr>
              <a:t>14W LBSRP LH </a:t>
            </a:r>
          </a:p>
          <a:p>
            <a:pPr marL="342900" marR="0" lvl="1"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F56"/>
                </a:solidFill>
                <a:effectLst/>
                <a:uLnTx/>
                <a:uFillTx/>
                <a:latin typeface="Arial" charset="0"/>
                <a:cs typeface="Arial" charset="0"/>
              </a:rPr>
              <a:t>A12</a:t>
            </a:r>
          </a:p>
          <a:p>
            <a:pPr marL="342900" marR="0" lvl="1"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F56"/>
                </a:solidFill>
                <a:effectLst/>
                <a:uLnTx/>
                <a:uFillTx/>
                <a:latin typeface="Arial" charset="0"/>
                <a:cs typeface="Arial" charset="0"/>
              </a:rPr>
              <a:t>D12 (after analysis at UKAEA)</a:t>
            </a:r>
            <a:r>
              <a:rPr kumimoji="0" lang="en-GB" sz="1800" b="0" i="0" u="none" strike="noStrike" kern="1200" cap="none" spc="0" normalizeH="0" baseline="0" noProof="0" dirty="0">
                <a:ln>
                  <a:noFill/>
                </a:ln>
                <a:solidFill>
                  <a:srgbClr val="002F56"/>
                </a:solidFill>
                <a:effectLst/>
                <a:uLnTx/>
                <a:uFillTx/>
                <a:latin typeface="Arial"/>
                <a:cs typeface="Arial"/>
              </a:rPr>
              <a:t> </a:t>
            </a:r>
            <a:r>
              <a:rPr kumimoji="0" lang="en-GB" sz="1800" b="0" i="0" u="none" strike="noStrike" kern="1200" cap="none" spc="0" normalizeH="0" baseline="0" noProof="0" dirty="0">
                <a:ln>
                  <a:noFill/>
                </a:ln>
                <a:solidFill>
                  <a:srgbClr val="002F56"/>
                </a:solidFill>
                <a:effectLst/>
                <a:uLnTx/>
                <a:uFillTx/>
                <a:latin typeface="Arial" charset="0"/>
                <a:cs typeface="Arial" charset="0"/>
                <a:sym typeface="Symbol" panose="05050102010706020507" pitchFamily="18" charset="2"/>
              </a:rPr>
              <a:t> </a:t>
            </a:r>
            <a:r>
              <a:rPr kumimoji="0" lang="en-GB" sz="1800" b="0" i="0" u="none" strike="noStrike" kern="1200" cap="none" spc="0" normalizeH="0" baseline="0" noProof="0" dirty="0">
                <a:ln>
                  <a:noFill/>
                </a:ln>
                <a:solidFill>
                  <a:srgbClr val="002F56"/>
                </a:solidFill>
                <a:effectLst/>
                <a:uLnTx/>
                <a:uFillTx/>
                <a:latin typeface="Arial"/>
                <a:cs typeface="Arial"/>
              </a:rPr>
              <a:t>FZJ (LID-QMS)</a:t>
            </a:r>
            <a:endParaRPr kumimoji="0" lang="en-GB" sz="1800" b="0" i="0" u="none" strike="noStrike" kern="1200" cap="none" spc="0" normalizeH="0" baseline="0" noProof="0" dirty="0">
              <a:ln>
                <a:noFill/>
              </a:ln>
              <a:solidFill>
                <a:srgbClr val="002F56"/>
              </a:solidFill>
              <a:effectLst/>
              <a:uLnTx/>
              <a:uFillTx/>
              <a:latin typeface="Arial" charset="0"/>
              <a:cs typeface="Arial" charset="0"/>
            </a:endParaRPr>
          </a:p>
          <a:p>
            <a:pPr marL="0" marR="0" lvl="0" indent="0" algn="l" defTabSz="914377" rtl="0" eaLnBrk="1" fontAlgn="auto" latinLnBrk="0" hangingPunct="1">
              <a:lnSpc>
                <a:spcPct val="100000"/>
              </a:lnSpc>
              <a:spcBef>
                <a:spcPts val="1000"/>
              </a:spcBef>
              <a:spcAft>
                <a:spcPts val="0"/>
              </a:spcAft>
              <a:buClrTx/>
              <a:buSzTx/>
              <a:buFont typeface="Arial"/>
              <a:buNone/>
              <a:tabLst/>
              <a:defRPr/>
            </a:pPr>
            <a:endParaRPr kumimoji="0" lang="en-GB" sz="2400" b="1" i="0" u="none" strike="noStrike" kern="1200" cap="none" spc="0" normalizeH="0" baseline="0" noProof="0" dirty="0">
              <a:ln>
                <a:noFill/>
              </a:ln>
              <a:solidFill>
                <a:srgbClr val="002F56"/>
              </a:solidFill>
              <a:effectLst/>
              <a:uLnTx/>
              <a:uFillTx/>
              <a:latin typeface="Arial" charset="0"/>
              <a:cs typeface="Arial" charset="0"/>
            </a:endParaRPr>
          </a:p>
        </p:txBody>
      </p:sp>
      <p:pic>
        <p:nvPicPr>
          <p:cNvPr id="6" name="Picture 5">
            <a:extLst>
              <a:ext uri="{FF2B5EF4-FFF2-40B4-BE49-F238E27FC236}">
                <a16:creationId xmlns:a16="http://schemas.microsoft.com/office/drawing/2014/main" id="{E3EF4333-AFDF-2296-74CF-9E52EB9481E0}"/>
              </a:ext>
            </a:extLst>
          </p:cNvPr>
          <p:cNvPicPr>
            <a:picLocks noChangeAspect="1"/>
          </p:cNvPicPr>
          <p:nvPr/>
        </p:nvPicPr>
        <p:blipFill>
          <a:blip r:embed="rId2"/>
          <a:srcRect l="14098" t="18270" r="4333" b="9089"/>
          <a:stretch/>
        </p:blipFill>
        <p:spPr>
          <a:xfrm>
            <a:off x="6662142" y="1525505"/>
            <a:ext cx="4618568" cy="3181954"/>
          </a:xfrm>
          <a:prstGeom prst="rect">
            <a:avLst/>
          </a:prstGeom>
        </p:spPr>
      </p:pic>
      <p:sp>
        <p:nvSpPr>
          <p:cNvPr id="7" name="TextBox 6">
            <a:extLst>
              <a:ext uri="{FF2B5EF4-FFF2-40B4-BE49-F238E27FC236}">
                <a16:creationId xmlns:a16="http://schemas.microsoft.com/office/drawing/2014/main" id="{ABFF411D-40BD-21BB-C301-9E85031439A5}"/>
              </a:ext>
            </a:extLst>
          </p:cNvPr>
          <p:cNvSpPr txBox="1"/>
          <p:nvPr/>
        </p:nvSpPr>
        <p:spPr>
          <a:xfrm>
            <a:off x="6456233" y="1980889"/>
            <a:ext cx="490755" cy="369332"/>
          </a:xfrm>
          <a:prstGeom prst="rect">
            <a:avLst/>
          </a:prstGeom>
          <a:noFill/>
        </p:spPr>
        <p:txBody>
          <a:bodyPr wrap="square" rtlCol="0">
            <a:spAutoFit/>
          </a:bodyPr>
          <a:lstStyle/>
          <a:p>
            <a:pPr algn="ctr"/>
            <a:r>
              <a:rPr lang="en-GB"/>
              <a:t>24</a:t>
            </a:r>
          </a:p>
        </p:txBody>
      </p:sp>
      <p:sp>
        <p:nvSpPr>
          <p:cNvPr id="8" name="TextBox 7">
            <a:extLst>
              <a:ext uri="{FF2B5EF4-FFF2-40B4-BE49-F238E27FC236}">
                <a16:creationId xmlns:a16="http://schemas.microsoft.com/office/drawing/2014/main" id="{F20A00CE-63DB-F860-C84B-6D9A22A63E1C}"/>
              </a:ext>
            </a:extLst>
          </p:cNvPr>
          <p:cNvSpPr txBox="1"/>
          <p:nvPr/>
        </p:nvSpPr>
        <p:spPr>
          <a:xfrm>
            <a:off x="7915067" y="1710171"/>
            <a:ext cx="490755" cy="369332"/>
          </a:xfrm>
          <a:prstGeom prst="rect">
            <a:avLst/>
          </a:prstGeom>
          <a:noFill/>
        </p:spPr>
        <p:txBody>
          <a:bodyPr wrap="square" rtlCol="0">
            <a:spAutoFit/>
          </a:bodyPr>
          <a:lstStyle/>
          <a:p>
            <a:pPr algn="ctr"/>
            <a:r>
              <a:rPr lang="en-GB"/>
              <a:t>1</a:t>
            </a:r>
          </a:p>
        </p:txBody>
      </p:sp>
      <p:sp>
        <p:nvSpPr>
          <p:cNvPr id="10" name="TextBox 9">
            <a:extLst>
              <a:ext uri="{FF2B5EF4-FFF2-40B4-BE49-F238E27FC236}">
                <a16:creationId xmlns:a16="http://schemas.microsoft.com/office/drawing/2014/main" id="{3A7133C5-20A3-DD20-D9B4-645A04F53FF7}"/>
              </a:ext>
            </a:extLst>
          </p:cNvPr>
          <p:cNvSpPr txBox="1"/>
          <p:nvPr/>
        </p:nvSpPr>
        <p:spPr>
          <a:xfrm>
            <a:off x="9672907" y="1525505"/>
            <a:ext cx="490755" cy="369332"/>
          </a:xfrm>
          <a:prstGeom prst="rect">
            <a:avLst/>
          </a:prstGeom>
          <a:noFill/>
        </p:spPr>
        <p:txBody>
          <a:bodyPr wrap="square" rtlCol="0">
            <a:spAutoFit/>
          </a:bodyPr>
          <a:lstStyle/>
          <a:p>
            <a:pPr algn="ctr"/>
            <a:r>
              <a:rPr lang="en-GB"/>
              <a:t>D</a:t>
            </a:r>
          </a:p>
        </p:txBody>
      </p:sp>
      <p:sp>
        <p:nvSpPr>
          <p:cNvPr id="11" name="TextBox 10">
            <a:extLst>
              <a:ext uri="{FF2B5EF4-FFF2-40B4-BE49-F238E27FC236}">
                <a16:creationId xmlns:a16="http://schemas.microsoft.com/office/drawing/2014/main" id="{4FA555C0-3C2B-CA21-705B-DB59B3B1D093}"/>
              </a:ext>
            </a:extLst>
          </p:cNvPr>
          <p:cNvSpPr txBox="1"/>
          <p:nvPr/>
        </p:nvSpPr>
        <p:spPr>
          <a:xfrm>
            <a:off x="10045256" y="1655491"/>
            <a:ext cx="490755" cy="369332"/>
          </a:xfrm>
          <a:prstGeom prst="rect">
            <a:avLst/>
          </a:prstGeom>
          <a:noFill/>
        </p:spPr>
        <p:txBody>
          <a:bodyPr wrap="square" rtlCol="0">
            <a:spAutoFit/>
          </a:bodyPr>
          <a:lstStyle/>
          <a:p>
            <a:pPr algn="ctr"/>
            <a:r>
              <a:rPr lang="en-GB"/>
              <a:t>C</a:t>
            </a:r>
          </a:p>
        </p:txBody>
      </p:sp>
      <p:sp>
        <p:nvSpPr>
          <p:cNvPr id="12" name="TextBox 11">
            <a:extLst>
              <a:ext uri="{FF2B5EF4-FFF2-40B4-BE49-F238E27FC236}">
                <a16:creationId xmlns:a16="http://schemas.microsoft.com/office/drawing/2014/main" id="{FD05E945-C30B-1DEC-5C07-0DA48CE1AFB0}"/>
              </a:ext>
            </a:extLst>
          </p:cNvPr>
          <p:cNvSpPr txBox="1"/>
          <p:nvPr/>
        </p:nvSpPr>
        <p:spPr>
          <a:xfrm>
            <a:off x="10417605" y="1818376"/>
            <a:ext cx="490755" cy="369332"/>
          </a:xfrm>
          <a:prstGeom prst="rect">
            <a:avLst/>
          </a:prstGeom>
          <a:noFill/>
        </p:spPr>
        <p:txBody>
          <a:bodyPr wrap="square" rtlCol="0">
            <a:spAutoFit/>
          </a:bodyPr>
          <a:lstStyle/>
          <a:p>
            <a:pPr algn="ctr"/>
            <a:r>
              <a:rPr lang="en-GB"/>
              <a:t>B</a:t>
            </a:r>
          </a:p>
        </p:txBody>
      </p:sp>
      <p:sp>
        <p:nvSpPr>
          <p:cNvPr id="13" name="TextBox 12">
            <a:extLst>
              <a:ext uri="{FF2B5EF4-FFF2-40B4-BE49-F238E27FC236}">
                <a16:creationId xmlns:a16="http://schemas.microsoft.com/office/drawing/2014/main" id="{26187C46-EEB1-4FA5-E221-709D8FD4329A}"/>
              </a:ext>
            </a:extLst>
          </p:cNvPr>
          <p:cNvSpPr txBox="1"/>
          <p:nvPr/>
        </p:nvSpPr>
        <p:spPr>
          <a:xfrm>
            <a:off x="10789954" y="1955881"/>
            <a:ext cx="490755" cy="369332"/>
          </a:xfrm>
          <a:prstGeom prst="rect">
            <a:avLst/>
          </a:prstGeom>
          <a:noFill/>
        </p:spPr>
        <p:txBody>
          <a:bodyPr wrap="square" rtlCol="0">
            <a:spAutoFit/>
          </a:bodyPr>
          <a:lstStyle/>
          <a:p>
            <a:pPr algn="ctr"/>
            <a:r>
              <a:rPr lang="en-GB"/>
              <a:t>A</a:t>
            </a:r>
          </a:p>
        </p:txBody>
      </p:sp>
      <p:sp>
        <p:nvSpPr>
          <p:cNvPr id="14" name="TextBox 13">
            <a:extLst>
              <a:ext uri="{FF2B5EF4-FFF2-40B4-BE49-F238E27FC236}">
                <a16:creationId xmlns:a16="http://schemas.microsoft.com/office/drawing/2014/main" id="{BDF23EED-0BB9-0708-A34A-7D3C05083EF5}"/>
              </a:ext>
            </a:extLst>
          </p:cNvPr>
          <p:cNvSpPr txBox="1"/>
          <p:nvPr/>
        </p:nvSpPr>
        <p:spPr>
          <a:xfrm>
            <a:off x="7162261" y="1773096"/>
            <a:ext cx="575174" cy="369332"/>
          </a:xfrm>
          <a:prstGeom prst="rect">
            <a:avLst/>
          </a:prstGeom>
          <a:noFill/>
        </p:spPr>
        <p:txBody>
          <a:bodyPr wrap="square" rtlCol="0">
            <a:spAutoFit/>
          </a:bodyPr>
          <a:lstStyle/>
          <a:p>
            <a:pPr algn="ctr"/>
            <a:r>
              <a:rPr lang="en-GB"/>
              <a:t>RH</a:t>
            </a:r>
          </a:p>
        </p:txBody>
      </p:sp>
      <p:sp>
        <p:nvSpPr>
          <p:cNvPr id="15" name="TextBox 14">
            <a:extLst>
              <a:ext uri="{FF2B5EF4-FFF2-40B4-BE49-F238E27FC236}">
                <a16:creationId xmlns:a16="http://schemas.microsoft.com/office/drawing/2014/main" id="{E75BD90A-F26C-1A05-3985-B40D02D59900}"/>
              </a:ext>
            </a:extLst>
          </p:cNvPr>
          <p:cNvSpPr txBox="1"/>
          <p:nvPr/>
        </p:nvSpPr>
        <p:spPr>
          <a:xfrm>
            <a:off x="8756308" y="1490827"/>
            <a:ext cx="490755" cy="369332"/>
          </a:xfrm>
          <a:prstGeom prst="rect">
            <a:avLst/>
          </a:prstGeom>
          <a:noFill/>
        </p:spPr>
        <p:txBody>
          <a:bodyPr wrap="square" rtlCol="0">
            <a:spAutoFit/>
          </a:bodyPr>
          <a:lstStyle/>
          <a:p>
            <a:pPr algn="ctr"/>
            <a:r>
              <a:rPr lang="en-GB"/>
              <a:t>LH</a:t>
            </a:r>
          </a:p>
        </p:txBody>
      </p:sp>
      <p:sp>
        <p:nvSpPr>
          <p:cNvPr id="16" name="Freeform: Shape 25">
            <a:extLst>
              <a:ext uri="{FF2B5EF4-FFF2-40B4-BE49-F238E27FC236}">
                <a16:creationId xmlns:a16="http://schemas.microsoft.com/office/drawing/2014/main" id="{C137FB81-2C49-C24D-9D1C-32B8F05A5F8F}"/>
              </a:ext>
            </a:extLst>
          </p:cNvPr>
          <p:cNvSpPr/>
          <p:nvPr/>
        </p:nvSpPr>
        <p:spPr>
          <a:xfrm>
            <a:off x="7487319" y="2318796"/>
            <a:ext cx="2226469" cy="1150144"/>
          </a:xfrm>
          <a:custGeom>
            <a:avLst/>
            <a:gdLst>
              <a:gd name="connsiteX0" fmla="*/ 4763 w 2226469"/>
              <a:gd name="connsiteY0" fmla="*/ 288131 h 1150144"/>
              <a:gd name="connsiteX1" fmla="*/ 0 w 2226469"/>
              <a:gd name="connsiteY1" fmla="*/ 423863 h 1150144"/>
              <a:gd name="connsiteX2" fmla="*/ 59531 w 2226469"/>
              <a:gd name="connsiteY2" fmla="*/ 450056 h 1150144"/>
              <a:gd name="connsiteX3" fmla="*/ 204788 w 2226469"/>
              <a:gd name="connsiteY3" fmla="*/ 828675 h 1150144"/>
              <a:gd name="connsiteX4" fmla="*/ 245269 w 2226469"/>
              <a:gd name="connsiteY4" fmla="*/ 840581 h 1150144"/>
              <a:gd name="connsiteX5" fmla="*/ 264319 w 2226469"/>
              <a:gd name="connsiteY5" fmla="*/ 828675 h 1150144"/>
              <a:gd name="connsiteX6" fmla="*/ 314325 w 2226469"/>
              <a:gd name="connsiteY6" fmla="*/ 854869 h 1150144"/>
              <a:gd name="connsiteX7" fmla="*/ 338138 w 2226469"/>
              <a:gd name="connsiteY7" fmla="*/ 842963 h 1150144"/>
              <a:gd name="connsiteX8" fmla="*/ 371475 w 2226469"/>
              <a:gd name="connsiteY8" fmla="*/ 859631 h 1150144"/>
              <a:gd name="connsiteX9" fmla="*/ 414338 w 2226469"/>
              <a:gd name="connsiteY9" fmla="*/ 847725 h 1150144"/>
              <a:gd name="connsiteX10" fmla="*/ 447675 w 2226469"/>
              <a:gd name="connsiteY10" fmla="*/ 888206 h 1150144"/>
              <a:gd name="connsiteX11" fmla="*/ 497681 w 2226469"/>
              <a:gd name="connsiteY11" fmla="*/ 926306 h 1150144"/>
              <a:gd name="connsiteX12" fmla="*/ 500063 w 2226469"/>
              <a:gd name="connsiteY12" fmla="*/ 1004888 h 1150144"/>
              <a:gd name="connsiteX13" fmla="*/ 638175 w 2226469"/>
              <a:gd name="connsiteY13" fmla="*/ 1088231 h 1150144"/>
              <a:gd name="connsiteX14" fmla="*/ 635794 w 2226469"/>
              <a:gd name="connsiteY14" fmla="*/ 1009650 h 1150144"/>
              <a:gd name="connsiteX15" fmla="*/ 723900 w 2226469"/>
              <a:gd name="connsiteY15" fmla="*/ 1062038 h 1150144"/>
              <a:gd name="connsiteX16" fmla="*/ 742950 w 2226469"/>
              <a:gd name="connsiteY16" fmla="*/ 1116806 h 1150144"/>
              <a:gd name="connsiteX17" fmla="*/ 826294 w 2226469"/>
              <a:gd name="connsiteY17" fmla="*/ 1150144 h 1150144"/>
              <a:gd name="connsiteX18" fmla="*/ 2226469 w 2226469"/>
              <a:gd name="connsiteY18" fmla="*/ 764381 h 1150144"/>
              <a:gd name="connsiteX19" fmla="*/ 2166938 w 2226469"/>
              <a:gd name="connsiteY19" fmla="*/ 330994 h 1150144"/>
              <a:gd name="connsiteX20" fmla="*/ 1802606 w 2226469"/>
              <a:gd name="connsiteY20" fmla="*/ 152400 h 1150144"/>
              <a:gd name="connsiteX21" fmla="*/ 1757363 w 2226469"/>
              <a:gd name="connsiteY21" fmla="*/ 154781 h 1150144"/>
              <a:gd name="connsiteX22" fmla="*/ 1431131 w 2226469"/>
              <a:gd name="connsiteY22" fmla="*/ 0 h 1150144"/>
              <a:gd name="connsiteX23" fmla="*/ 4763 w 2226469"/>
              <a:gd name="connsiteY23" fmla="*/ 288131 h 115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26469" h="1150144">
                <a:moveTo>
                  <a:pt x="4763" y="288131"/>
                </a:moveTo>
                <a:lnTo>
                  <a:pt x="0" y="423863"/>
                </a:lnTo>
                <a:lnTo>
                  <a:pt x="59531" y="450056"/>
                </a:lnTo>
                <a:lnTo>
                  <a:pt x="204788" y="828675"/>
                </a:lnTo>
                <a:lnTo>
                  <a:pt x="245269" y="840581"/>
                </a:lnTo>
                <a:lnTo>
                  <a:pt x="264319" y="828675"/>
                </a:lnTo>
                <a:lnTo>
                  <a:pt x="314325" y="854869"/>
                </a:lnTo>
                <a:lnTo>
                  <a:pt x="338138" y="842963"/>
                </a:lnTo>
                <a:lnTo>
                  <a:pt x="371475" y="859631"/>
                </a:lnTo>
                <a:lnTo>
                  <a:pt x="414338" y="847725"/>
                </a:lnTo>
                <a:lnTo>
                  <a:pt x="447675" y="888206"/>
                </a:lnTo>
                <a:lnTo>
                  <a:pt x="497681" y="926306"/>
                </a:lnTo>
                <a:lnTo>
                  <a:pt x="500063" y="1004888"/>
                </a:lnTo>
                <a:lnTo>
                  <a:pt x="638175" y="1088231"/>
                </a:lnTo>
                <a:cubicBezTo>
                  <a:pt x="637381" y="1062037"/>
                  <a:pt x="636588" y="1035844"/>
                  <a:pt x="635794" y="1009650"/>
                </a:cubicBezTo>
                <a:lnTo>
                  <a:pt x="723900" y="1062038"/>
                </a:lnTo>
                <a:lnTo>
                  <a:pt x="742950" y="1116806"/>
                </a:lnTo>
                <a:lnTo>
                  <a:pt x="826294" y="1150144"/>
                </a:lnTo>
                <a:lnTo>
                  <a:pt x="2226469" y="764381"/>
                </a:lnTo>
                <a:lnTo>
                  <a:pt x="2166938" y="330994"/>
                </a:lnTo>
                <a:lnTo>
                  <a:pt x="1802606" y="152400"/>
                </a:lnTo>
                <a:lnTo>
                  <a:pt x="1757363" y="154781"/>
                </a:lnTo>
                <a:lnTo>
                  <a:pt x="1431131" y="0"/>
                </a:lnTo>
                <a:lnTo>
                  <a:pt x="4763" y="288131"/>
                </a:lnTo>
                <a:close/>
              </a:path>
            </a:pathLst>
          </a:cu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26">
            <a:extLst>
              <a:ext uri="{FF2B5EF4-FFF2-40B4-BE49-F238E27FC236}">
                <a16:creationId xmlns:a16="http://schemas.microsoft.com/office/drawing/2014/main" id="{E1301F1D-090B-84BF-675D-2450593A5233}"/>
              </a:ext>
            </a:extLst>
          </p:cNvPr>
          <p:cNvSpPr/>
          <p:nvPr/>
        </p:nvSpPr>
        <p:spPr>
          <a:xfrm>
            <a:off x="8539832" y="1997327"/>
            <a:ext cx="1500187" cy="1021557"/>
          </a:xfrm>
          <a:custGeom>
            <a:avLst/>
            <a:gdLst>
              <a:gd name="connsiteX0" fmla="*/ 1445418 w 1500187"/>
              <a:gd name="connsiteY0" fmla="*/ 1021557 h 1021557"/>
              <a:gd name="connsiteX1" fmla="*/ 1402556 w 1500187"/>
              <a:gd name="connsiteY1" fmla="*/ 592932 h 1021557"/>
              <a:gd name="connsiteX2" fmla="*/ 1033462 w 1500187"/>
              <a:gd name="connsiteY2" fmla="*/ 411957 h 1021557"/>
              <a:gd name="connsiteX3" fmla="*/ 978693 w 1500187"/>
              <a:gd name="connsiteY3" fmla="*/ 414338 h 1021557"/>
              <a:gd name="connsiteX4" fmla="*/ 659606 w 1500187"/>
              <a:gd name="connsiteY4" fmla="*/ 259557 h 1021557"/>
              <a:gd name="connsiteX5" fmla="*/ 600075 w 1500187"/>
              <a:gd name="connsiteY5" fmla="*/ 269082 h 1021557"/>
              <a:gd name="connsiteX6" fmla="*/ 309562 w 1500187"/>
              <a:gd name="connsiteY6" fmla="*/ 126207 h 1021557"/>
              <a:gd name="connsiteX7" fmla="*/ 261937 w 1500187"/>
              <a:gd name="connsiteY7" fmla="*/ 130969 h 1021557"/>
              <a:gd name="connsiteX8" fmla="*/ 0 w 1500187"/>
              <a:gd name="connsiteY8" fmla="*/ 7144 h 1021557"/>
              <a:gd name="connsiteX9" fmla="*/ 69056 w 1500187"/>
              <a:gd name="connsiteY9" fmla="*/ 0 h 1021557"/>
              <a:gd name="connsiteX10" fmla="*/ 311943 w 1500187"/>
              <a:gd name="connsiteY10" fmla="*/ 123825 h 1021557"/>
              <a:gd name="connsiteX11" fmla="*/ 369093 w 1500187"/>
              <a:gd name="connsiteY11" fmla="*/ 116682 h 1021557"/>
              <a:gd name="connsiteX12" fmla="*/ 657225 w 1500187"/>
              <a:gd name="connsiteY12" fmla="*/ 252413 h 1021557"/>
              <a:gd name="connsiteX13" fmla="*/ 711993 w 1500187"/>
              <a:gd name="connsiteY13" fmla="*/ 247650 h 1021557"/>
              <a:gd name="connsiteX14" fmla="*/ 1023937 w 1500187"/>
              <a:gd name="connsiteY14" fmla="*/ 404813 h 1021557"/>
              <a:gd name="connsiteX15" fmla="*/ 1076325 w 1500187"/>
              <a:gd name="connsiteY15" fmla="*/ 388144 h 1021557"/>
              <a:gd name="connsiteX16" fmla="*/ 1454943 w 1500187"/>
              <a:gd name="connsiteY16" fmla="*/ 573882 h 1021557"/>
              <a:gd name="connsiteX17" fmla="*/ 1500187 w 1500187"/>
              <a:gd name="connsiteY17" fmla="*/ 1004888 h 1021557"/>
              <a:gd name="connsiteX18" fmla="*/ 1445418 w 1500187"/>
              <a:gd name="connsiteY18" fmla="*/ 1021557 h 10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0187" h="1021557">
                <a:moveTo>
                  <a:pt x="1445418" y="1021557"/>
                </a:moveTo>
                <a:lnTo>
                  <a:pt x="1402556" y="592932"/>
                </a:lnTo>
                <a:lnTo>
                  <a:pt x="1033462" y="411957"/>
                </a:lnTo>
                <a:lnTo>
                  <a:pt x="978693" y="414338"/>
                </a:lnTo>
                <a:lnTo>
                  <a:pt x="659606" y="259557"/>
                </a:lnTo>
                <a:lnTo>
                  <a:pt x="600075" y="269082"/>
                </a:lnTo>
                <a:lnTo>
                  <a:pt x="309562" y="126207"/>
                </a:lnTo>
                <a:lnTo>
                  <a:pt x="261937" y="130969"/>
                </a:lnTo>
                <a:lnTo>
                  <a:pt x="0" y="7144"/>
                </a:lnTo>
                <a:lnTo>
                  <a:pt x="69056" y="0"/>
                </a:lnTo>
                <a:lnTo>
                  <a:pt x="311943" y="123825"/>
                </a:lnTo>
                <a:lnTo>
                  <a:pt x="369093" y="116682"/>
                </a:lnTo>
                <a:lnTo>
                  <a:pt x="657225" y="252413"/>
                </a:lnTo>
                <a:lnTo>
                  <a:pt x="711993" y="247650"/>
                </a:lnTo>
                <a:lnTo>
                  <a:pt x="1023937" y="404813"/>
                </a:lnTo>
                <a:lnTo>
                  <a:pt x="1076325" y="388144"/>
                </a:lnTo>
                <a:lnTo>
                  <a:pt x="1454943" y="573882"/>
                </a:lnTo>
                <a:lnTo>
                  <a:pt x="1500187" y="1004888"/>
                </a:lnTo>
                <a:lnTo>
                  <a:pt x="1445418" y="1021557"/>
                </a:ln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27">
            <a:extLst>
              <a:ext uri="{FF2B5EF4-FFF2-40B4-BE49-F238E27FC236}">
                <a16:creationId xmlns:a16="http://schemas.microsoft.com/office/drawing/2014/main" id="{9B21BEC2-56A6-50E4-D620-1A2A9414AB08}"/>
              </a:ext>
            </a:extLst>
          </p:cNvPr>
          <p:cNvSpPr/>
          <p:nvPr/>
        </p:nvSpPr>
        <p:spPr>
          <a:xfrm>
            <a:off x="9589963" y="1871121"/>
            <a:ext cx="1462087" cy="931069"/>
          </a:xfrm>
          <a:custGeom>
            <a:avLst/>
            <a:gdLst>
              <a:gd name="connsiteX0" fmla="*/ 0 w 1462087"/>
              <a:gd name="connsiteY0" fmla="*/ 2381 h 931069"/>
              <a:gd name="connsiteX1" fmla="*/ 278606 w 1462087"/>
              <a:gd name="connsiteY1" fmla="*/ 126206 h 931069"/>
              <a:gd name="connsiteX2" fmla="*/ 314325 w 1462087"/>
              <a:gd name="connsiteY2" fmla="*/ 116681 h 931069"/>
              <a:gd name="connsiteX3" fmla="*/ 600075 w 1462087"/>
              <a:gd name="connsiteY3" fmla="*/ 245269 h 931069"/>
              <a:gd name="connsiteX4" fmla="*/ 635794 w 1462087"/>
              <a:gd name="connsiteY4" fmla="*/ 238125 h 931069"/>
              <a:gd name="connsiteX5" fmla="*/ 976312 w 1462087"/>
              <a:gd name="connsiteY5" fmla="*/ 376238 h 931069"/>
              <a:gd name="connsiteX6" fmla="*/ 1009650 w 1462087"/>
              <a:gd name="connsiteY6" fmla="*/ 366713 h 931069"/>
              <a:gd name="connsiteX7" fmla="*/ 1383506 w 1462087"/>
              <a:gd name="connsiteY7" fmla="*/ 526256 h 931069"/>
              <a:gd name="connsiteX8" fmla="*/ 1416844 w 1462087"/>
              <a:gd name="connsiteY8" fmla="*/ 931069 h 931069"/>
              <a:gd name="connsiteX9" fmla="*/ 1462087 w 1462087"/>
              <a:gd name="connsiteY9" fmla="*/ 921544 h 931069"/>
              <a:gd name="connsiteX10" fmla="*/ 1423987 w 1462087"/>
              <a:gd name="connsiteY10" fmla="*/ 509588 h 931069"/>
              <a:gd name="connsiteX11" fmla="*/ 1047750 w 1462087"/>
              <a:gd name="connsiteY11" fmla="*/ 357188 h 931069"/>
              <a:gd name="connsiteX12" fmla="*/ 1004887 w 1462087"/>
              <a:gd name="connsiteY12" fmla="*/ 364331 h 931069"/>
              <a:gd name="connsiteX13" fmla="*/ 688181 w 1462087"/>
              <a:gd name="connsiteY13" fmla="*/ 226219 h 931069"/>
              <a:gd name="connsiteX14" fmla="*/ 638175 w 1462087"/>
              <a:gd name="connsiteY14" fmla="*/ 238125 h 931069"/>
              <a:gd name="connsiteX15" fmla="*/ 352425 w 1462087"/>
              <a:gd name="connsiteY15" fmla="*/ 107156 h 931069"/>
              <a:gd name="connsiteX16" fmla="*/ 300037 w 1462087"/>
              <a:gd name="connsiteY16" fmla="*/ 119063 h 931069"/>
              <a:gd name="connsiteX17" fmla="*/ 57150 w 1462087"/>
              <a:gd name="connsiteY17" fmla="*/ 0 h 931069"/>
              <a:gd name="connsiteX18" fmla="*/ 0 w 1462087"/>
              <a:gd name="connsiteY18" fmla="*/ 2381 h 9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2087" h="931069">
                <a:moveTo>
                  <a:pt x="0" y="2381"/>
                </a:moveTo>
                <a:lnTo>
                  <a:pt x="278606" y="126206"/>
                </a:lnTo>
                <a:lnTo>
                  <a:pt x="314325" y="116681"/>
                </a:lnTo>
                <a:lnTo>
                  <a:pt x="600075" y="245269"/>
                </a:lnTo>
                <a:lnTo>
                  <a:pt x="635794" y="238125"/>
                </a:lnTo>
                <a:lnTo>
                  <a:pt x="976312" y="376238"/>
                </a:lnTo>
                <a:lnTo>
                  <a:pt x="1009650" y="366713"/>
                </a:lnTo>
                <a:lnTo>
                  <a:pt x="1383506" y="526256"/>
                </a:lnTo>
                <a:lnTo>
                  <a:pt x="1416844" y="931069"/>
                </a:lnTo>
                <a:lnTo>
                  <a:pt x="1462087" y="921544"/>
                </a:lnTo>
                <a:lnTo>
                  <a:pt x="1423987" y="509588"/>
                </a:lnTo>
                <a:lnTo>
                  <a:pt x="1047750" y="357188"/>
                </a:lnTo>
                <a:lnTo>
                  <a:pt x="1004887" y="364331"/>
                </a:lnTo>
                <a:lnTo>
                  <a:pt x="688181" y="226219"/>
                </a:lnTo>
                <a:lnTo>
                  <a:pt x="638175" y="238125"/>
                </a:lnTo>
                <a:lnTo>
                  <a:pt x="352425" y="107156"/>
                </a:lnTo>
                <a:lnTo>
                  <a:pt x="300037" y="119063"/>
                </a:lnTo>
                <a:lnTo>
                  <a:pt x="57150" y="0"/>
                </a:lnTo>
                <a:lnTo>
                  <a:pt x="0" y="2381"/>
                </a:ln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28">
            <a:extLst>
              <a:ext uri="{FF2B5EF4-FFF2-40B4-BE49-F238E27FC236}">
                <a16:creationId xmlns:a16="http://schemas.microsoft.com/office/drawing/2014/main" id="{F53105FC-054B-E673-3815-962D14C16F03}"/>
              </a:ext>
            </a:extLst>
          </p:cNvPr>
          <p:cNvSpPr/>
          <p:nvPr/>
        </p:nvSpPr>
        <p:spPr>
          <a:xfrm>
            <a:off x="9023225" y="1935415"/>
            <a:ext cx="1485900" cy="981075"/>
          </a:xfrm>
          <a:custGeom>
            <a:avLst/>
            <a:gdLst>
              <a:gd name="connsiteX0" fmla="*/ 1435894 w 1485900"/>
              <a:gd name="connsiteY0" fmla="*/ 981075 h 981075"/>
              <a:gd name="connsiteX1" fmla="*/ 1393032 w 1485900"/>
              <a:gd name="connsiteY1" fmla="*/ 557212 h 981075"/>
              <a:gd name="connsiteX2" fmla="*/ 1033463 w 1485900"/>
              <a:gd name="connsiteY2" fmla="*/ 392906 h 981075"/>
              <a:gd name="connsiteX3" fmla="*/ 981075 w 1485900"/>
              <a:gd name="connsiteY3" fmla="*/ 402431 h 981075"/>
              <a:gd name="connsiteX4" fmla="*/ 657225 w 1485900"/>
              <a:gd name="connsiteY4" fmla="*/ 252412 h 981075"/>
              <a:gd name="connsiteX5" fmla="*/ 609600 w 1485900"/>
              <a:gd name="connsiteY5" fmla="*/ 259556 h 981075"/>
              <a:gd name="connsiteX6" fmla="*/ 316707 w 1485900"/>
              <a:gd name="connsiteY6" fmla="*/ 126206 h 981075"/>
              <a:gd name="connsiteX7" fmla="*/ 261938 w 1485900"/>
              <a:gd name="connsiteY7" fmla="*/ 123825 h 981075"/>
              <a:gd name="connsiteX8" fmla="*/ 0 w 1485900"/>
              <a:gd name="connsiteY8" fmla="*/ 4762 h 981075"/>
              <a:gd name="connsiteX9" fmla="*/ 66675 w 1485900"/>
              <a:gd name="connsiteY9" fmla="*/ 0 h 981075"/>
              <a:gd name="connsiteX10" fmla="*/ 326232 w 1485900"/>
              <a:gd name="connsiteY10" fmla="*/ 123825 h 981075"/>
              <a:gd name="connsiteX11" fmla="*/ 371475 w 1485900"/>
              <a:gd name="connsiteY11" fmla="*/ 116681 h 981075"/>
              <a:gd name="connsiteX12" fmla="*/ 661988 w 1485900"/>
              <a:gd name="connsiteY12" fmla="*/ 247650 h 981075"/>
              <a:gd name="connsiteX13" fmla="*/ 704850 w 1485900"/>
              <a:gd name="connsiteY13" fmla="*/ 238125 h 981075"/>
              <a:gd name="connsiteX14" fmla="*/ 1028700 w 1485900"/>
              <a:gd name="connsiteY14" fmla="*/ 385762 h 981075"/>
              <a:gd name="connsiteX15" fmla="*/ 1078707 w 1485900"/>
              <a:gd name="connsiteY15" fmla="*/ 378619 h 981075"/>
              <a:gd name="connsiteX16" fmla="*/ 1450182 w 1485900"/>
              <a:gd name="connsiteY16" fmla="*/ 547687 h 981075"/>
              <a:gd name="connsiteX17" fmla="*/ 1485900 w 1485900"/>
              <a:gd name="connsiteY17" fmla="*/ 964406 h 981075"/>
              <a:gd name="connsiteX18" fmla="*/ 1435894 w 1485900"/>
              <a:gd name="connsiteY18" fmla="*/ 98107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5900" h="981075">
                <a:moveTo>
                  <a:pt x="1435894" y="981075"/>
                </a:moveTo>
                <a:lnTo>
                  <a:pt x="1393032" y="557212"/>
                </a:lnTo>
                <a:lnTo>
                  <a:pt x="1033463" y="392906"/>
                </a:lnTo>
                <a:lnTo>
                  <a:pt x="981075" y="402431"/>
                </a:lnTo>
                <a:lnTo>
                  <a:pt x="657225" y="252412"/>
                </a:lnTo>
                <a:lnTo>
                  <a:pt x="609600" y="259556"/>
                </a:lnTo>
                <a:lnTo>
                  <a:pt x="316707" y="126206"/>
                </a:lnTo>
                <a:lnTo>
                  <a:pt x="261938" y="123825"/>
                </a:lnTo>
                <a:lnTo>
                  <a:pt x="0" y="4762"/>
                </a:lnTo>
                <a:lnTo>
                  <a:pt x="66675" y="0"/>
                </a:lnTo>
                <a:lnTo>
                  <a:pt x="326232" y="123825"/>
                </a:lnTo>
                <a:lnTo>
                  <a:pt x="371475" y="116681"/>
                </a:lnTo>
                <a:lnTo>
                  <a:pt x="661988" y="247650"/>
                </a:lnTo>
                <a:lnTo>
                  <a:pt x="704850" y="238125"/>
                </a:lnTo>
                <a:lnTo>
                  <a:pt x="1028700" y="385762"/>
                </a:lnTo>
                <a:lnTo>
                  <a:pt x="1078707" y="378619"/>
                </a:lnTo>
                <a:lnTo>
                  <a:pt x="1450182" y="547687"/>
                </a:lnTo>
                <a:lnTo>
                  <a:pt x="1485900" y="964406"/>
                </a:lnTo>
                <a:lnTo>
                  <a:pt x="1435894" y="981075"/>
                </a:lnTo>
                <a:close/>
              </a:path>
            </a:pathLst>
          </a:cu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29">
            <a:extLst>
              <a:ext uri="{FF2B5EF4-FFF2-40B4-BE49-F238E27FC236}">
                <a16:creationId xmlns:a16="http://schemas.microsoft.com/office/drawing/2014/main" id="{0EF4B2B3-66C6-6DFD-42B2-35082F8DD5C1}"/>
              </a:ext>
            </a:extLst>
          </p:cNvPr>
          <p:cNvSpPr/>
          <p:nvPr/>
        </p:nvSpPr>
        <p:spPr>
          <a:xfrm>
            <a:off x="9013700" y="2252121"/>
            <a:ext cx="511969" cy="264319"/>
          </a:xfrm>
          <a:custGeom>
            <a:avLst/>
            <a:gdLst>
              <a:gd name="connsiteX0" fmla="*/ 0 w 511969"/>
              <a:gd name="connsiteY0" fmla="*/ 109538 h 264319"/>
              <a:gd name="connsiteX1" fmla="*/ 0 w 511969"/>
              <a:gd name="connsiteY1" fmla="*/ 30956 h 264319"/>
              <a:gd name="connsiteX2" fmla="*/ 180975 w 511969"/>
              <a:gd name="connsiteY2" fmla="*/ 0 h 264319"/>
              <a:gd name="connsiteX3" fmla="*/ 511969 w 511969"/>
              <a:gd name="connsiteY3" fmla="*/ 164306 h 264319"/>
              <a:gd name="connsiteX4" fmla="*/ 369094 w 511969"/>
              <a:gd name="connsiteY4" fmla="*/ 188119 h 264319"/>
              <a:gd name="connsiteX5" fmla="*/ 378619 w 511969"/>
              <a:gd name="connsiteY5" fmla="*/ 264319 h 264319"/>
              <a:gd name="connsiteX6" fmla="*/ 283369 w 511969"/>
              <a:gd name="connsiteY6" fmla="*/ 216694 h 264319"/>
              <a:gd name="connsiteX7" fmla="*/ 230982 w 511969"/>
              <a:gd name="connsiteY7" fmla="*/ 221456 h 264319"/>
              <a:gd name="connsiteX8" fmla="*/ 0 w 511969"/>
              <a:gd name="connsiteY8" fmla="*/ 109538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969" h="264319">
                <a:moveTo>
                  <a:pt x="0" y="109538"/>
                </a:moveTo>
                <a:lnTo>
                  <a:pt x="0" y="30956"/>
                </a:lnTo>
                <a:lnTo>
                  <a:pt x="180975" y="0"/>
                </a:lnTo>
                <a:lnTo>
                  <a:pt x="511969" y="164306"/>
                </a:lnTo>
                <a:lnTo>
                  <a:pt x="369094" y="188119"/>
                </a:lnTo>
                <a:lnTo>
                  <a:pt x="378619" y="264319"/>
                </a:lnTo>
                <a:lnTo>
                  <a:pt x="283369" y="216694"/>
                </a:lnTo>
                <a:lnTo>
                  <a:pt x="230982" y="221456"/>
                </a:lnTo>
                <a:lnTo>
                  <a:pt x="0" y="109538"/>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30">
            <a:extLst>
              <a:ext uri="{FF2B5EF4-FFF2-40B4-BE49-F238E27FC236}">
                <a16:creationId xmlns:a16="http://schemas.microsoft.com/office/drawing/2014/main" id="{76B2BF0F-FB02-D57C-72E0-CBACFA9D2E76}"/>
              </a:ext>
            </a:extLst>
          </p:cNvPr>
          <p:cNvSpPr/>
          <p:nvPr/>
        </p:nvSpPr>
        <p:spPr>
          <a:xfrm>
            <a:off x="9247063" y="2187827"/>
            <a:ext cx="766762" cy="219075"/>
          </a:xfrm>
          <a:custGeom>
            <a:avLst/>
            <a:gdLst>
              <a:gd name="connsiteX0" fmla="*/ 323850 w 766762"/>
              <a:gd name="connsiteY0" fmla="*/ 219075 h 219075"/>
              <a:gd name="connsiteX1" fmla="*/ 766762 w 766762"/>
              <a:gd name="connsiteY1" fmla="*/ 145257 h 219075"/>
              <a:gd name="connsiteX2" fmla="*/ 431006 w 766762"/>
              <a:gd name="connsiteY2" fmla="*/ 0 h 219075"/>
              <a:gd name="connsiteX3" fmla="*/ 0 w 766762"/>
              <a:gd name="connsiteY3" fmla="*/ 57150 h 219075"/>
              <a:gd name="connsiteX4" fmla="*/ 323850 w 766762"/>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762" h="219075">
                <a:moveTo>
                  <a:pt x="323850" y="219075"/>
                </a:moveTo>
                <a:lnTo>
                  <a:pt x="766762" y="145257"/>
                </a:lnTo>
                <a:lnTo>
                  <a:pt x="431006" y="0"/>
                </a:lnTo>
                <a:lnTo>
                  <a:pt x="0" y="57150"/>
                </a:lnTo>
                <a:lnTo>
                  <a:pt x="323850" y="219075"/>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31">
            <a:extLst>
              <a:ext uri="{FF2B5EF4-FFF2-40B4-BE49-F238E27FC236}">
                <a16:creationId xmlns:a16="http://schemas.microsoft.com/office/drawing/2014/main" id="{BE6A7960-CF86-63C4-53B0-ECB560A29F31}"/>
              </a:ext>
            </a:extLst>
          </p:cNvPr>
          <p:cNvSpPr/>
          <p:nvPr/>
        </p:nvSpPr>
        <p:spPr>
          <a:xfrm>
            <a:off x="9730457" y="2109246"/>
            <a:ext cx="840581" cy="211931"/>
          </a:xfrm>
          <a:custGeom>
            <a:avLst/>
            <a:gdLst>
              <a:gd name="connsiteX0" fmla="*/ 0 w 840581"/>
              <a:gd name="connsiteY0" fmla="*/ 64294 h 211931"/>
              <a:gd name="connsiteX1" fmla="*/ 319087 w 840581"/>
              <a:gd name="connsiteY1" fmla="*/ 211931 h 211931"/>
              <a:gd name="connsiteX2" fmla="*/ 840581 w 840581"/>
              <a:gd name="connsiteY2" fmla="*/ 133350 h 211931"/>
              <a:gd name="connsiteX3" fmla="*/ 504825 w 840581"/>
              <a:gd name="connsiteY3" fmla="*/ 0 h 211931"/>
              <a:gd name="connsiteX4" fmla="*/ 0 w 840581"/>
              <a:gd name="connsiteY4" fmla="*/ 64294 h 21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581" h="211931">
                <a:moveTo>
                  <a:pt x="0" y="64294"/>
                </a:moveTo>
                <a:lnTo>
                  <a:pt x="319087" y="211931"/>
                </a:lnTo>
                <a:lnTo>
                  <a:pt x="840581" y="133350"/>
                </a:lnTo>
                <a:lnTo>
                  <a:pt x="504825" y="0"/>
                </a:lnTo>
                <a:lnTo>
                  <a:pt x="0" y="64294"/>
                </a:lnTo>
                <a:close/>
              </a:path>
            </a:pathLst>
          </a:cu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B172B17-7210-B1AD-06D3-77CBCE4222F3}"/>
              </a:ext>
            </a:extLst>
          </p:cNvPr>
          <p:cNvSpPr/>
          <p:nvPr/>
        </p:nvSpPr>
        <p:spPr>
          <a:xfrm>
            <a:off x="9013700" y="4450046"/>
            <a:ext cx="2154307" cy="369332"/>
          </a:xfrm>
          <a:prstGeom prst="rect">
            <a:avLst/>
          </a:prstGeom>
          <a:solidFill>
            <a:srgbClr val="92D05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2011-2023</a:t>
            </a:r>
          </a:p>
        </p:txBody>
      </p:sp>
      <p:sp>
        <p:nvSpPr>
          <p:cNvPr id="24" name="Rectangle 23">
            <a:extLst>
              <a:ext uri="{FF2B5EF4-FFF2-40B4-BE49-F238E27FC236}">
                <a16:creationId xmlns:a16="http://schemas.microsoft.com/office/drawing/2014/main" id="{0AB52BBF-A9CF-8BF6-23AB-8EF6E6D3E4B6}"/>
              </a:ext>
            </a:extLst>
          </p:cNvPr>
          <p:cNvSpPr/>
          <p:nvPr/>
        </p:nvSpPr>
        <p:spPr>
          <a:xfrm>
            <a:off x="9013700" y="4802955"/>
            <a:ext cx="2154307" cy="369332"/>
          </a:xfrm>
          <a:prstGeom prst="rect">
            <a:avLst/>
          </a:prstGeom>
          <a:solidFill>
            <a:schemeClr val="tx2">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2"/>
                </a:solidFill>
              </a:rPr>
              <a:t>2011-2023 &amp; LIBS</a:t>
            </a:r>
          </a:p>
        </p:txBody>
      </p:sp>
      <p:sp>
        <p:nvSpPr>
          <p:cNvPr id="27" name="Star: 5 Points 26">
            <a:extLst>
              <a:ext uri="{FF2B5EF4-FFF2-40B4-BE49-F238E27FC236}">
                <a16:creationId xmlns:a16="http://schemas.microsoft.com/office/drawing/2014/main" id="{F2271BCE-B047-0F26-91DA-2D4127617823}"/>
              </a:ext>
            </a:extLst>
          </p:cNvPr>
          <p:cNvSpPr>
            <a:spLocks noChangeAspect="1"/>
          </p:cNvSpPr>
          <p:nvPr/>
        </p:nvSpPr>
        <p:spPr>
          <a:xfrm>
            <a:off x="9804561" y="2165555"/>
            <a:ext cx="128016" cy="128016"/>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tar: 5 Points 27">
            <a:extLst>
              <a:ext uri="{FF2B5EF4-FFF2-40B4-BE49-F238E27FC236}">
                <a16:creationId xmlns:a16="http://schemas.microsoft.com/office/drawing/2014/main" id="{2BABF25D-C899-9BD4-0218-280255420EF6}"/>
              </a:ext>
            </a:extLst>
          </p:cNvPr>
          <p:cNvSpPr>
            <a:spLocks noChangeAspect="1"/>
          </p:cNvSpPr>
          <p:nvPr/>
        </p:nvSpPr>
        <p:spPr>
          <a:xfrm>
            <a:off x="10174861" y="2308366"/>
            <a:ext cx="128016" cy="12801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tar: 5 Points 29">
            <a:extLst>
              <a:ext uri="{FF2B5EF4-FFF2-40B4-BE49-F238E27FC236}">
                <a16:creationId xmlns:a16="http://schemas.microsoft.com/office/drawing/2014/main" id="{11551817-10AA-322F-0529-58EF21653556}"/>
              </a:ext>
            </a:extLst>
          </p:cNvPr>
          <p:cNvSpPr>
            <a:spLocks noChangeAspect="1"/>
          </p:cNvSpPr>
          <p:nvPr/>
        </p:nvSpPr>
        <p:spPr>
          <a:xfrm>
            <a:off x="9214996" y="1907415"/>
            <a:ext cx="128016" cy="128016"/>
          </a:xfrm>
          <a:prstGeom prst="star5">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tar: 5 Points 30">
            <a:extLst>
              <a:ext uri="{FF2B5EF4-FFF2-40B4-BE49-F238E27FC236}">
                <a16:creationId xmlns:a16="http://schemas.microsoft.com/office/drawing/2014/main" id="{30D7F740-D92A-F761-DFB1-3AA55B5336B9}"/>
              </a:ext>
            </a:extLst>
          </p:cNvPr>
          <p:cNvSpPr>
            <a:spLocks noChangeAspect="1"/>
          </p:cNvSpPr>
          <p:nvPr/>
        </p:nvSpPr>
        <p:spPr>
          <a:xfrm>
            <a:off x="9539478" y="2055465"/>
            <a:ext cx="128016" cy="128016"/>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itle 2">
            <a:extLst>
              <a:ext uri="{FF2B5EF4-FFF2-40B4-BE49-F238E27FC236}">
                <a16:creationId xmlns:a16="http://schemas.microsoft.com/office/drawing/2014/main" id="{C03DA7A6-EF61-8D7D-F8BB-93C9D41582CC}"/>
              </a:ext>
            </a:extLst>
          </p:cNvPr>
          <p:cNvSpPr txBox="1">
            <a:spLocks/>
          </p:cNvSpPr>
          <p:nvPr/>
        </p:nvSpPr>
        <p:spPr>
          <a:xfrm>
            <a:off x="7310234" y="3535615"/>
            <a:ext cx="1666873" cy="491504"/>
          </a:xfrm>
          <a:prstGeom prst="rect">
            <a:avLst/>
          </a:prstGeom>
          <a:solidFill>
            <a:srgbClr val="FFFF00"/>
          </a:solidFill>
        </p:spPr>
        <p:txBody>
          <a:bodyPr vert="horz" lIns="91440" tIns="45720" rIns="91440" bIns="45720" rtlCol="0" anchor="ctr">
            <a:normAutofit fontScale="82500" lnSpcReduction="10000"/>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pPr algn="ctr"/>
            <a:r>
              <a:rPr lang="en-GB"/>
              <a:t>14W-LBSRP</a:t>
            </a:r>
          </a:p>
        </p:txBody>
      </p:sp>
    </p:spTree>
    <p:extLst>
      <p:ext uri="{BB962C8B-B14F-4D97-AF65-F5344CB8AC3E}">
        <p14:creationId xmlns:p14="http://schemas.microsoft.com/office/powerpoint/2010/main" val="2730436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DC6E6-97F8-7C29-23C6-09DD8F15BCCE}"/>
            </a:ext>
          </a:extLst>
        </p:cNvPr>
        <p:cNvGrpSpPr/>
        <p:nvPr/>
      </p:nvGrpSpPr>
      <p:grpSpPr>
        <a:xfrm>
          <a:off x="0" y="0"/>
          <a:ext cx="0" cy="0"/>
          <a:chOff x="0" y="0"/>
          <a:chExt cx="0" cy="0"/>
        </a:xfrm>
      </p:grpSpPr>
      <p:pic>
        <p:nvPicPr>
          <p:cNvPr id="79" name="Picture 78">
            <a:extLst>
              <a:ext uri="{FF2B5EF4-FFF2-40B4-BE49-F238E27FC236}">
                <a16:creationId xmlns:a16="http://schemas.microsoft.com/office/drawing/2014/main" id="{A1F6D9F9-E4BB-9049-4620-F796BAA9EC94}"/>
              </a:ext>
            </a:extLst>
          </p:cNvPr>
          <p:cNvPicPr>
            <a:picLocks noChangeAspect="1"/>
          </p:cNvPicPr>
          <p:nvPr/>
        </p:nvPicPr>
        <p:blipFill>
          <a:blip r:embed="rId2"/>
          <a:stretch>
            <a:fillRect/>
          </a:stretch>
        </p:blipFill>
        <p:spPr>
          <a:xfrm>
            <a:off x="5130097" y="734952"/>
            <a:ext cx="3835482" cy="2556988"/>
          </a:xfrm>
          <a:prstGeom prst="rect">
            <a:avLst/>
          </a:prstGeom>
          <a:ln w="22225">
            <a:solidFill>
              <a:srgbClr val="7030A0"/>
            </a:solidFill>
            <a:prstDash val="sysDash"/>
          </a:ln>
        </p:spPr>
      </p:pic>
      <p:sp>
        <p:nvSpPr>
          <p:cNvPr id="2" name="Title 1">
            <a:extLst>
              <a:ext uri="{FF2B5EF4-FFF2-40B4-BE49-F238E27FC236}">
                <a16:creationId xmlns:a16="http://schemas.microsoft.com/office/drawing/2014/main" id="{9D7785B5-7507-4E3E-F429-2C391C25C08C}"/>
              </a:ext>
            </a:extLst>
          </p:cNvPr>
          <p:cNvSpPr>
            <a:spLocks noGrp="1"/>
          </p:cNvSpPr>
          <p:nvPr>
            <p:ph type="title"/>
          </p:nvPr>
        </p:nvSpPr>
        <p:spPr/>
        <p:txBody>
          <a:bodyPr/>
          <a:lstStyle/>
          <a:p>
            <a:r>
              <a:rPr lang="en-GB" dirty="0"/>
              <a:t>Plans for studies on the RE-induced damage on Be limiters</a:t>
            </a:r>
          </a:p>
        </p:txBody>
      </p:sp>
      <p:sp>
        <p:nvSpPr>
          <p:cNvPr id="4" name="Footer Placeholder 3">
            <a:extLst>
              <a:ext uri="{FF2B5EF4-FFF2-40B4-BE49-F238E27FC236}">
                <a16:creationId xmlns:a16="http://schemas.microsoft.com/office/drawing/2014/main" id="{60BF0BC6-0161-F625-53FB-17FC421F2828}"/>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4ADDFBAB-3B81-4122-3654-3A358A350731}"/>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a:solidFill>
                <a:prstClr val="white"/>
              </a:solidFill>
            </a:endParaRPr>
          </a:p>
        </p:txBody>
      </p:sp>
      <p:sp>
        <p:nvSpPr>
          <p:cNvPr id="24" name="TextBox 89">
            <a:extLst>
              <a:ext uri="{FF2B5EF4-FFF2-40B4-BE49-F238E27FC236}">
                <a16:creationId xmlns:a16="http://schemas.microsoft.com/office/drawing/2014/main" id="{1AFA9042-7BAB-E546-3BD9-8BE4EC7C60A7}"/>
              </a:ext>
            </a:extLst>
          </p:cNvPr>
          <p:cNvSpPr txBox="1">
            <a:spLocks noChangeArrowheads="1"/>
          </p:cNvSpPr>
          <p:nvPr/>
        </p:nvSpPr>
        <p:spPr bwMode="auto">
          <a:xfrm>
            <a:off x="10866922" y="1677337"/>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7</a:t>
            </a:r>
          </a:p>
        </p:txBody>
      </p:sp>
      <p:sp>
        <p:nvSpPr>
          <p:cNvPr id="29" name="TextBox 89">
            <a:extLst>
              <a:ext uri="{FF2B5EF4-FFF2-40B4-BE49-F238E27FC236}">
                <a16:creationId xmlns:a16="http://schemas.microsoft.com/office/drawing/2014/main" id="{C0583828-515D-9540-92C3-06E8DE99D3DA}"/>
              </a:ext>
            </a:extLst>
          </p:cNvPr>
          <p:cNvSpPr txBox="1">
            <a:spLocks noChangeArrowheads="1"/>
          </p:cNvSpPr>
          <p:nvPr/>
        </p:nvSpPr>
        <p:spPr bwMode="auto">
          <a:xfrm>
            <a:off x="10984282" y="969907"/>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8</a:t>
            </a:r>
          </a:p>
        </p:txBody>
      </p:sp>
      <p:grpSp>
        <p:nvGrpSpPr>
          <p:cNvPr id="10" name="Group 9">
            <a:extLst>
              <a:ext uri="{FF2B5EF4-FFF2-40B4-BE49-F238E27FC236}">
                <a16:creationId xmlns:a16="http://schemas.microsoft.com/office/drawing/2014/main" id="{2198E3E7-59FD-0AF9-1496-5D5A8AB5D7F6}"/>
              </a:ext>
            </a:extLst>
          </p:cNvPr>
          <p:cNvGrpSpPr/>
          <p:nvPr/>
        </p:nvGrpSpPr>
        <p:grpSpPr>
          <a:xfrm>
            <a:off x="-330924" y="1101195"/>
            <a:ext cx="6146507" cy="5458325"/>
            <a:chOff x="4211960" y="379884"/>
            <a:chExt cx="5328592" cy="4731990"/>
          </a:xfrm>
        </p:grpSpPr>
        <p:pic>
          <p:nvPicPr>
            <p:cNvPr id="11" name="Picture 10">
              <a:extLst>
                <a:ext uri="{FF2B5EF4-FFF2-40B4-BE49-F238E27FC236}">
                  <a16:creationId xmlns:a16="http://schemas.microsoft.com/office/drawing/2014/main" id="{5A0767A8-B90C-3143-52C6-A3CD19345C58}"/>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456" b="93028" l="9545" r="89930">
                          <a14:foregroundMark x1="80560" y1="61987" x2="80560" y2="61987"/>
                          <a14:foregroundMark x1="83450" y1="55587" x2="83450" y2="55587"/>
                          <a14:foregroundMark x1="84238" y1="54250" x2="84238" y2="54250"/>
                          <a14:foregroundMark x1="82925" y1="65330" x2="82925" y2="65330"/>
                          <a14:foregroundMark x1="80560" y1="64756" x2="80560" y2="64756"/>
                          <a14:foregroundMark x1="84588" y1="44986" x2="84588" y2="44986"/>
                          <a14:foregroundMark x1="80911" y1="44986" x2="80911" y2="44986"/>
                          <a14:foregroundMark x1="83538" y1="42025" x2="83538" y2="42025"/>
                          <a14:foregroundMark x1="87128" y1="43553" x2="87128" y2="43553"/>
                          <a14:foregroundMark x1="80823" y1="29799" x2="80823" y2="29799"/>
                          <a14:foregroundMark x1="77758" y1="35721" x2="77758" y2="35721"/>
                          <a14:foregroundMark x1="77583" y1="33524" x2="77583" y2="33524"/>
                          <a14:foregroundMark x1="75919" y1="32187" x2="75919" y2="32187"/>
                          <a14:foregroundMark x1="77496" y1="28749" x2="77496" y2="28749"/>
                          <a14:foregroundMark x1="77320" y1="28367" x2="77320" y2="28367"/>
                          <a14:foregroundMark x1="77058" y1="28653" x2="77058" y2="28653"/>
                          <a14:foregroundMark x1="81261" y1="35148" x2="81261" y2="35148"/>
                          <a14:foregroundMark x1="71629" y1="19007" x2="71629" y2="19007"/>
                          <a14:foregroundMark x1="73818" y1="21585" x2="73818" y2="21585"/>
                          <a14:foregroundMark x1="73117" y1="23114" x2="73117" y2="23114"/>
                          <a14:foregroundMark x1="66637" y1="21681" x2="66637" y2="21681"/>
                          <a14:foregroundMark x1="66900" y1="20726" x2="66900" y2="20726"/>
                          <a14:foregroundMark x1="56918" y1="16046" x2="56918" y2="16046"/>
                          <a14:foregroundMark x1="61646" y1="15282" x2="61646" y2="15282"/>
                          <a14:foregroundMark x1="55079" y1="16332" x2="55079" y2="16332"/>
                          <a14:foregroundMark x1="54991" y1="12225" x2="54991" y2="12225"/>
                          <a14:foregroundMark x1="57093" y1="10220" x2="57093" y2="10220"/>
                          <a14:foregroundMark x1="44571" y1="9551" x2="44571" y2="9551"/>
                          <a14:foregroundMark x1="41681" y1="16046" x2="41681" y2="16046"/>
                          <a14:foregroundMark x1="46147" y1="14136" x2="46147" y2="14136"/>
                          <a14:foregroundMark x1="41681" y1="10220" x2="41681" y2="10220"/>
                          <a14:foregroundMark x1="41944" y1="9838" x2="41944" y2="9838"/>
                          <a14:foregroundMark x1="31173" y1="19389" x2="31173" y2="19389"/>
                          <a14:foregroundMark x1="35026" y1="16332" x2="35026" y2="16332"/>
                          <a14:foregroundMark x1="23993" y1="20057" x2="23993" y2="20057"/>
                          <a14:foregroundMark x1="29422" y1="14900" x2="29422" y2="14900"/>
                          <a14:foregroundMark x1="23117" y1="24451" x2="23117" y2="24451"/>
                          <a14:foregroundMark x1="23993" y1="25310" x2="23993" y2="25310"/>
                          <a14:foregroundMark x1="18039" y1="25406" x2="18039" y2="25406"/>
                          <a14:foregroundMark x1="17338" y1="30468" x2="17338" y2="30468"/>
                          <a14:foregroundMark x1="16200" y1="37440" x2="16200" y2="37440"/>
                          <a14:foregroundMark x1="10683" y1="39637" x2="10683" y2="39637"/>
                          <a14:foregroundMark x1="14536" y1="52245" x2="14536" y2="52245"/>
                          <a14:foregroundMark x1="9545" y1="59790" x2="9545" y2="59790"/>
                          <a14:foregroundMark x1="14448" y1="56925" x2="14448" y2="56925"/>
                          <a14:foregroundMark x1="15149" y1="56543" x2="15149" y2="56543"/>
                          <a14:foregroundMark x1="15587" y1="59694" x2="15587" y2="59694"/>
                          <a14:foregroundMark x1="19790" y1="69532" x2="19790" y2="69532"/>
                          <a14:foregroundMark x1="21366" y1="73352" x2="21366" y2="73352"/>
                          <a14:foregroundMark x1="21629" y1="72875" x2="21629" y2="72875"/>
                          <a14:foregroundMark x1="21891" y1="73448" x2="21891" y2="73448"/>
                          <a14:foregroundMark x1="18126" y1="66285" x2="18126" y2="66285"/>
                          <a14:foregroundMark x1="26182" y1="83763" x2="26182" y2="83763"/>
                          <a14:foregroundMark x1="38616" y1="88634" x2="38616" y2="88634"/>
                          <a14:foregroundMark x1="39317" y1="87106" x2="39317" y2="87106"/>
                          <a14:foregroundMark x1="44221" y1="88252" x2="44221" y2="88252"/>
                          <a14:foregroundMark x1="38704" y1="93028" x2="38704" y2="93028"/>
                          <a14:foregroundMark x1="52364" y1="91977" x2="52364" y2="91977"/>
                          <a14:foregroundMark x1="51051" y1="86915" x2="51051" y2="86915"/>
                          <a14:foregroundMark x1="56392" y1="86437" x2="56392" y2="86437"/>
                          <a14:foregroundMark x1="56305" y1="85960" x2="56305" y2="85960"/>
                          <a14:foregroundMark x1="50701" y1="86915" x2="50701" y2="86915"/>
                          <a14:foregroundMark x1="66462" y1="85578" x2="66462" y2="85578"/>
                          <a14:foregroundMark x1="62872" y1="87488" x2="62872" y2="87488"/>
                          <a14:foregroundMark x1="69965" y1="81757" x2="69965" y2="81757"/>
                          <a14:foregroundMark x1="67075" y1="82426" x2="67075" y2="82426"/>
                          <a14:foregroundMark x1="73643" y1="75645" x2="73643" y2="75645"/>
                          <a14:foregroundMark x1="74956" y1="73734" x2="74956" y2="73734"/>
                          <a14:foregroundMark x1="75569" y1="72684" x2="75569" y2="72684"/>
                          <a14:foregroundMark x1="76883" y1="72397" x2="76883" y2="72397"/>
                          <a14:foregroundMark x1="79685" y1="71633" x2="79685" y2="71633"/>
                          <a14:foregroundMark x1="79335" y1="72397" x2="79335" y2="72397"/>
                          <a14:foregroundMark x1="50000" y1="90640" x2="50000" y2="90640"/>
                        </a14:backgroundRemoval>
                      </a14:imgEffect>
                    </a14:imgLayer>
                  </a14:imgProps>
                </a:ext>
              </a:extLst>
            </a:blip>
            <a:stretch>
              <a:fillRect/>
            </a:stretch>
          </p:blipFill>
          <p:spPr>
            <a:xfrm rot="1238024">
              <a:off x="4211960" y="379884"/>
              <a:ext cx="5328592" cy="4731990"/>
            </a:xfrm>
            <a:prstGeom prst="rect">
              <a:avLst/>
            </a:prstGeom>
          </p:spPr>
        </p:pic>
        <p:grpSp>
          <p:nvGrpSpPr>
            <p:cNvPr id="12" name="Group 11">
              <a:extLst>
                <a:ext uri="{FF2B5EF4-FFF2-40B4-BE49-F238E27FC236}">
                  <a16:creationId xmlns:a16="http://schemas.microsoft.com/office/drawing/2014/main" id="{3D8D1153-2286-5ED8-4AC8-274276A2EE97}"/>
                </a:ext>
              </a:extLst>
            </p:cNvPr>
            <p:cNvGrpSpPr/>
            <p:nvPr/>
          </p:nvGrpSpPr>
          <p:grpSpPr>
            <a:xfrm>
              <a:off x="4491089" y="590946"/>
              <a:ext cx="4449073" cy="4481269"/>
              <a:chOff x="4491089" y="590946"/>
              <a:chExt cx="4449073" cy="4481269"/>
            </a:xfrm>
          </p:grpSpPr>
          <p:sp>
            <p:nvSpPr>
              <p:cNvPr id="13" name="TextBox 12">
                <a:extLst>
                  <a:ext uri="{FF2B5EF4-FFF2-40B4-BE49-F238E27FC236}">
                    <a16:creationId xmlns:a16="http://schemas.microsoft.com/office/drawing/2014/main" id="{C401C58D-3700-DEAC-E5A4-B7CE32059881}"/>
                  </a:ext>
                </a:extLst>
              </p:cNvPr>
              <p:cNvSpPr txBox="1"/>
              <p:nvPr/>
            </p:nvSpPr>
            <p:spPr>
              <a:xfrm>
                <a:off x="6979855" y="1103009"/>
                <a:ext cx="279244" cy="260150"/>
              </a:xfrm>
              <a:prstGeom prst="rect">
                <a:avLst/>
              </a:prstGeom>
              <a:noFill/>
            </p:spPr>
            <p:txBody>
              <a:bodyPr wrap="square" rtlCol="0">
                <a:spAutoFit/>
              </a:bodyPr>
              <a:lstStyle/>
              <a:p>
                <a:r>
                  <a:rPr lang="en-GB" sz="1350" b="1">
                    <a:solidFill>
                      <a:srgbClr val="FF0000"/>
                    </a:solidFill>
                  </a:rPr>
                  <a:t>X</a:t>
                </a:r>
              </a:p>
            </p:txBody>
          </p:sp>
          <p:sp>
            <p:nvSpPr>
              <p:cNvPr id="14" name="TextBox 13">
                <a:extLst>
                  <a:ext uri="{FF2B5EF4-FFF2-40B4-BE49-F238E27FC236}">
                    <a16:creationId xmlns:a16="http://schemas.microsoft.com/office/drawing/2014/main" id="{A2BCAF01-2396-BAAA-6EC5-1075325E1055}"/>
                  </a:ext>
                </a:extLst>
              </p:cNvPr>
              <p:cNvSpPr txBox="1"/>
              <p:nvPr/>
            </p:nvSpPr>
            <p:spPr>
              <a:xfrm>
                <a:off x="8174263" y="2294727"/>
                <a:ext cx="412041" cy="446849"/>
              </a:xfrm>
              <a:prstGeom prst="rect">
                <a:avLst/>
              </a:prstGeom>
              <a:noFill/>
            </p:spPr>
            <p:txBody>
              <a:bodyPr wrap="none" rtlCol="0">
                <a:spAutoFit/>
              </a:bodyPr>
              <a:lstStyle/>
              <a:p>
                <a:r>
                  <a:rPr lang="en-GB" sz="1350" b="1"/>
                  <a:t>Z</a:t>
                </a:r>
              </a:p>
            </p:txBody>
          </p:sp>
          <p:sp>
            <p:nvSpPr>
              <p:cNvPr id="16" name="TextBox 15">
                <a:extLst>
                  <a:ext uri="{FF2B5EF4-FFF2-40B4-BE49-F238E27FC236}">
                    <a16:creationId xmlns:a16="http://schemas.microsoft.com/office/drawing/2014/main" id="{80065694-716B-F16C-E41B-3898096E098E}"/>
                  </a:ext>
                </a:extLst>
              </p:cNvPr>
              <p:cNvSpPr txBox="1"/>
              <p:nvPr/>
            </p:nvSpPr>
            <p:spPr>
              <a:xfrm>
                <a:off x="8174263" y="2919581"/>
                <a:ext cx="429293" cy="446849"/>
              </a:xfrm>
              <a:prstGeom prst="rect">
                <a:avLst/>
              </a:prstGeom>
              <a:noFill/>
            </p:spPr>
            <p:txBody>
              <a:bodyPr wrap="none" rtlCol="0">
                <a:spAutoFit/>
              </a:bodyPr>
              <a:lstStyle/>
              <a:p>
                <a:r>
                  <a:rPr lang="en-GB" sz="1350" b="1"/>
                  <a:t>X</a:t>
                </a:r>
              </a:p>
            </p:txBody>
          </p:sp>
          <p:sp>
            <p:nvSpPr>
              <p:cNvPr id="19" name="TextBox 18">
                <a:extLst>
                  <a:ext uri="{FF2B5EF4-FFF2-40B4-BE49-F238E27FC236}">
                    <a16:creationId xmlns:a16="http://schemas.microsoft.com/office/drawing/2014/main" id="{2CE0682B-A7D8-AC33-68BB-2469EE66242D}"/>
                  </a:ext>
                </a:extLst>
              </p:cNvPr>
              <p:cNvSpPr txBox="1"/>
              <p:nvPr/>
            </p:nvSpPr>
            <p:spPr>
              <a:xfrm>
                <a:off x="7561919" y="1376602"/>
                <a:ext cx="412041" cy="446849"/>
              </a:xfrm>
              <a:prstGeom prst="rect">
                <a:avLst/>
              </a:prstGeom>
              <a:noFill/>
            </p:spPr>
            <p:txBody>
              <a:bodyPr wrap="none" rtlCol="0">
                <a:spAutoFit/>
              </a:bodyPr>
              <a:lstStyle/>
              <a:p>
                <a:r>
                  <a:rPr lang="en-GB" sz="1350" b="1"/>
                  <a:t>Z</a:t>
                </a:r>
              </a:p>
            </p:txBody>
          </p:sp>
          <p:sp>
            <p:nvSpPr>
              <p:cNvPr id="20" name="TextBox 19">
                <a:extLst>
                  <a:ext uri="{FF2B5EF4-FFF2-40B4-BE49-F238E27FC236}">
                    <a16:creationId xmlns:a16="http://schemas.microsoft.com/office/drawing/2014/main" id="{8A9D8ED3-EF5E-E65C-FA94-E3903F8603B7}"/>
                  </a:ext>
                </a:extLst>
              </p:cNvPr>
              <p:cNvSpPr txBox="1"/>
              <p:nvPr/>
            </p:nvSpPr>
            <p:spPr>
              <a:xfrm>
                <a:off x="7909484" y="1776061"/>
                <a:ext cx="429293" cy="446849"/>
              </a:xfrm>
              <a:prstGeom prst="rect">
                <a:avLst/>
              </a:prstGeom>
              <a:noFill/>
            </p:spPr>
            <p:txBody>
              <a:bodyPr wrap="none" rtlCol="0">
                <a:spAutoFit/>
              </a:bodyPr>
              <a:lstStyle/>
              <a:p>
                <a:r>
                  <a:rPr lang="en-GB" sz="1350" b="1"/>
                  <a:t>X</a:t>
                </a:r>
              </a:p>
            </p:txBody>
          </p:sp>
          <p:sp>
            <p:nvSpPr>
              <p:cNvPr id="21" name="TextBox 20">
                <a:extLst>
                  <a:ext uri="{FF2B5EF4-FFF2-40B4-BE49-F238E27FC236}">
                    <a16:creationId xmlns:a16="http://schemas.microsoft.com/office/drawing/2014/main" id="{DD4278EC-0AFB-F59F-0676-311E54DDFBD4}"/>
                  </a:ext>
                </a:extLst>
              </p:cNvPr>
              <p:cNvSpPr txBox="1"/>
              <p:nvPr/>
            </p:nvSpPr>
            <p:spPr>
              <a:xfrm>
                <a:off x="5280592" y="1776061"/>
                <a:ext cx="412041" cy="446849"/>
              </a:xfrm>
              <a:prstGeom prst="rect">
                <a:avLst/>
              </a:prstGeom>
              <a:noFill/>
            </p:spPr>
            <p:txBody>
              <a:bodyPr wrap="none" rtlCol="0">
                <a:spAutoFit/>
              </a:bodyPr>
              <a:lstStyle/>
              <a:p>
                <a:r>
                  <a:rPr lang="en-GB" sz="1350" b="1"/>
                  <a:t>Z</a:t>
                </a:r>
              </a:p>
            </p:txBody>
          </p:sp>
          <p:sp>
            <p:nvSpPr>
              <p:cNvPr id="22" name="TextBox 21">
                <a:extLst>
                  <a:ext uri="{FF2B5EF4-FFF2-40B4-BE49-F238E27FC236}">
                    <a16:creationId xmlns:a16="http://schemas.microsoft.com/office/drawing/2014/main" id="{25B75AF3-8C69-0D9E-143C-5457708FC433}"/>
                  </a:ext>
                </a:extLst>
              </p:cNvPr>
              <p:cNvSpPr txBox="1"/>
              <p:nvPr/>
            </p:nvSpPr>
            <p:spPr>
              <a:xfrm>
                <a:off x="5787385" y="1309247"/>
                <a:ext cx="429293" cy="446849"/>
              </a:xfrm>
              <a:prstGeom prst="rect">
                <a:avLst/>
              </a:prstGeom>
              <a:noFill/>
            </p:spPr>
            <p:txBody>
              <a:bodyPr wrap="none" rtlCol="0">
                <a:spAutoFit/>
              </a:bodyPr>
              <a:lstStyle/>
              <a:p>
                <a:r>
                  <a:rPr lang="en-GB" sz="1350" b="1"/>
                  <a:t>X</a:t>
                </a:r>
              </a:p>
            </p:txBody>
          </p:sp>
          <p:sp>
            <p:nvSpPr>
              <p:cNvPr id="23" name="TextBox 22">
                <a:extLst>
                  <a:ext uri="{FF2B5EF4-FFF2-40B4-BE49-F238E27FC236}">
                    <a16:creationId xmlns:a16="http://schemas.microsoft.com/office/drawing/2014/main" id="{6DA16A85-719A-448A-AF7D-064FCB7D11AA}"/>
                  </a:ext>
                </a:extLst>
              </p:cNvPr>
              <p:cNvSpPr txBox="1"/>
              <p:nvPr/>
            </p:nvSpPr>
            <p:spPr>
              <a:xfrm>
                <a:off x="6337562" y="1103009"/>
                <a:ext cx="412041" cy="446849"/>
              </a:xfrm>
              <a:prstGeom prst="rect">
                <a:avLst/>
              </a:prstGeom>
              <a:noFill/>
            </p:spPr>
            <p:txBody>
              <a:bodyPr wrap="none" rtlCol="0">
                <a:spAutoFit/>
              </a:bodyPr>
              <a:lstStyle/>
              <a:p>
                <a:r>
                  <a:rPr lang="en-GB" sz="1350" b="1"/>
                  <a:t>Z</a:t>
                </a:r>
              </a:p>
            </p:txBody>
          </p:sp>
          <p:sp>
            <p:nvSpPr>
              <p:cNvPr id="27" name="TextBox 26">
                <a:extLst>
                  <a:ext uri="{FF2B5EF4-FFF2-40B4-BE49-F238E27FC236}">
                    <a16:creationId xmlns:a16="http://schemas.microsoft.com/office/drawing/2014/main" id="{5FFD7236-F1FA-DF52-446D-D0A8CAF17A8E}"/>
                  </a:ext>
                </a:extLst>
              </p:cNvPr>
              <p:cNvSpPr txBox="1"/>
              <p:nvPr/>
            </p:nvSpPr>
            <p:spPr>
              <a:xfrm>
                <a:off x="5050351" y="2194367"/>
                <a:ext cx="429293" cy="446849"/>
              </a:xfrm>
              <a:prstGeom prst="rect">
                <a:avLst/>
              </a:prstGeom>
              <a:noFill/>
            </p:spPr>
            <p:txBody>
              <a:bodyPr wrap="none" rtlCol="0">
                <a:spAutoFit/>
              </a:bodyPr>
              <a:lstStyle/>
              <a:p>
                <a:r>
                  <a:rPr lang="en-GB" sz="1350" b="1"/>
                  <a:t>X</a:t>
                </a:r>
              </a:p>
            </p:txBody>
          </p:sp>
          <p:sp>
            <p:nvSpPr>
              <p:cNvPr id="31" name="TextBox 30">
                <a:extLst>
                  <a:ext uri="{FF2B5EF4-FFF2-40B4-BE49-F238E27FC236}">
                    <a16:creationId xmlns:a16="http://schemas.microsoft.com/office/drawing/2014/main" id="{DF9C7787-FE4D-9CED-75B1-4DC35E81F821}"/>
                  </a:ext>
                </a:extLst>
              </p:cNvPr>
              <p:cNvSpPr txBox="1"/>
              <p:nvPr/>
            </p:nvSpPr>
            <p:spPr>
              <a:xfrm>
                <a:off x="5002046" y="2919581"/>
                <a:ext cx="412041" cy="446849"/>
              </a:xfrm>
              <a:prstGeom prst="rect">
                <a:avLst/>
              </a:prstGeom>
              <a:noFill/>
            </p:spPr>
            <p:txBody>
              <a:bodyPr wrap="none" rtlCol="0">
                <a:spAutoFit/>
              </a:bodyPr>
              <a:lstStyle/>
              <a:p>
                <a:r>
                  <a:rPr lang="en-GB" sz="1350" b="1"/>
                  <a:t>Z</a:t>
                </a:r>
              </a:p>
            </p:txBody>
          </p:sp>
          <p:sp>
            <p:nvSpPr>
              <p:cNvPr id="32" name="TextBox 31">
                <a:extLst>
                  <a:ext uri="{FF2B5EF4-FFF2-40B4-BE49-F238E27FC236}">
                    <a16:creationId xmlns:a16="http://schemas.microsoft.com/office/drawing/2014/main" id="{C1D51532-52DC-47A6-3FFA-24D3D50B7013}"/>
                  </a:ext>
                </a:extLst>
              </p:cNvPr>
              <p:cNvSpPr txBox="1"/>
              <p:nvPr/>
            </p:nvSpPr>
            <p:spPr>
              <a:xfrm>
                <a:off x="5280592" y="3438557"/>
                <a:ext cx="429293" cy="446849"/>
              </a:xfrm>
              <a:prstGeom prst="rect">
                <a:avLst/>
              </a:prstGeom>
              <a:noFill/>
            </p:spPr>
            <p:txBody>
              <a:bodyPr wrap="none" rtlCol="0">
                <a:spAutoFit/>
              </a:bodyPr>
              <a:lstStyle/>
              <a:p>
                <a:r>
                  <a:rPr lang="en-GB" sz="1350" b="1"/>
                  <a:t>X</a:t>
                </a:r>
              </a:p>
            </p:txBody>
          </p:sp>
          <p:sp>
            <p:nvSpPr>
              <p:cNvPr id="33" name="TextBox 32">
                <a:extLst>
                  <a:ext uri="{FF2B5EF4-FFF2-40B4-BE49-F238E27FC236}">
                    <a16:creationId xmlns:a16="http://schemas.microsoft.com/office/drawing/2014/main" id="{AE4D1C89-36AC-2C29-BCE2-B8E12F6D29CD}"/>
                  </a:ext>
                </a:extLst>
              </p:cNvPr>
              <p:cNvSpPr txBox="1"/>
              <p:nvPr/>
            </p:nvSpPr>
            <p:spPr>
              <a:xfrm>
                <a:off x="5768636" y="3851033"/>
                <a:ext cx="412041" cy="446849"/>
              </a:xfrm>
              <a:prstGeom prst="rect">
                <a:avLst/>
              </a:prstGeom>
              <a:noFill/>
            </p:spPr>
            <p:txBody>
              <a:bodyPr wrap="none" rtlCol="0">
                <a:spAutoFit/>
              </a:bodyPr>
              <a:lstStyle/>
              <a:p>
                <a:r>
                  <a:rPr lang="en-GB" sz="1350" b="1"/>
                  <a:t>Z</a:t>
                </a:r>
              </a:p>
            </p:txBody>
          </p:sp>
          <p:sp>
            <p:nvSpPr>
              <p:cNvPr id="34" name="TextBox 33">
                <a:extLst>
                  <a:ext uri="{FF2B5EF4-FFF2-40B4-BE49-F238E27FC236}">
                    <a16:creationId xmlns:a16="http://schemas.microsoft.com/office/drawing/2014/main" id="{68FE2D27-9E8F-4DA0-BFEF-C203C21E0A3B}"/>
                  </a:ext>
                </a:extLst>
              </p:cNvPr>
              <p:cNvSpPr txBox="1"/>
              <p:nvPr/>
            </p:nvSpPr>
            <p:spPr>
              <a:xfrm>
                <a:off x="6319080" y="4039683"/>
                <a:ext cx="429293" cy="446849"/>
              </a:xfrm>
              <a:prstGeom prst="rect">
                <a:avLst/>
              </a:prstGeom>
              <a:noFill/>
            </p:spPr>
            <p:txBody>
              <a:bodyPr wrap="none" rtlCol="0">
                <a:spAutoFit/>
              </a:bodyPr>
              <a:lstStyle/>
              <a:p>
                <a:r>
                  <a:rPr lang="en-GB" sz="1350" b="1"/>
                  <a:t>X</a:t>
                </a:r>
              </a:p>
            </p:txBody>
          </p:sp>
          <p:sp>
            <p:nvSpPr>
              <p:cNvPr id="35" name="TextBox 34">
                <a:extLst>
                  <a:ext uri="{FF2B5EF4-FFF2-40B4-BE49-F238E27FC236}">
                    <a16:creationId xmlns:a16="http://schemas.microsoft.com/office/drawing/2014/main" id="{7FDEB5BC-D001-57C3-51CF-F17D7F9DFCDA}"/>
                  </a:ext>
                </a:extLst>
              </p:cNvPr>
              <p:cNvSpPr txBox="1"/>
              <p:nvPr/>
            </p:nvSpPr>
            <p:spPr>
              <a:xfrm>
                <a:off x="6958092" y="4068826"/>
                <a:ext cx="412041" cy="446849"/>
              </a:xfrm>
              <a:prstGeom prst="rect">
                <a:avLst/>
              </a:prstGeom>
              <a:noFill/>
            </p:spPr>
            <p:txBody>
              <a:bodyPr wrap="none" rtlCol="0">
                <a:spAutoFit/>
              </a:bodyPr>
              <a:lstStyle/>
              <a:p>
                <a:r>
                  <a:rPr lang="en-GB" sz="1350" b="1"/>
                  <a:t>Z</a:t>
                </a:r>
              </a:p>
            </p:txBody>
          </p:sp>
          <p:sp>
            <p:nvSpPr>
              <p:cNvPr id="36" name="TextBox 35">
                <a:extLst>
                  <a:ext uri="{FF2B5EF4-FFF2-40B4-BE49-F238E27FC236}">
                    <a16:creationId xmlns:a16="http://schemas.microsoft.com/office/drawing/2014/main" id="{72F64CDF-B5D4-9814-4A08-81DA88D981BE}"/>
                  </a:ext>
                </a:extLst>
              </p:cNvPr>
              <p:cNvSpPr txBox="1"/>
              <p:nvPr/>
            </p:nvSpPr>
            <p:spPr>
              <a:xfrm>
                <a:off x="7430617" y="3770038"/>
                <a:ext cx="279244" cy="300083"/>
              </a:xfrm>
              <a:prstGeom prst="rect">
                <a:avLst/>
              </a:prstGeom>
              <a:noFill/>
            </p:spPr>
            <p:txBody>
              <a:bodyPr wrap="none" rtlCol="0">
                <a:spAutoFit/>
              </a:bodyPr>
              <a:lstStyle/>
              <a:p>
                <a:r>
                  <a:rPr lang="en-GB" sz="1350" b="1"/>
                  <a:t>X</a:t>
                </a:r>
              </a:p>
            </p:txBody>
          </p:sp>
          <p:sp>
            <p:nvSpPr>
              <p:cNvPr id="37" name="TextBox 36">
                <a:extLst>
                  <a:ext uri="{FF2B5EF4-FFF2-40B4-BE49-F238E27FC236}">
                    <a16:creationId xmlns:a16="http://schemas.microsoft.com/office/drawing/2014/main" id="{833A1351-662B-9D4D-074E-E1472E0F0E27}"/>
                  </a:ext>
                </a:extLst>
              </p:cNvPr>
              <p:cNvSpPr txBox="1"/>
              <p:nvPr/>
            </p:nvSpPr>
            <p:spPr>
              <a:xfrm>
                <a:off x="8001809" y="3357562"/>
                <a:ext cx="268021" cy="300083"/>
              </a:xfrm>
              <a:prstGeom prst="rect">
                <a:avLst/>
              </a:prstGeom>
              <a:noFill/>
            </p:spPr>
            <p:txBody>
              <a:bodyPr wrap="none" rtlCol="0">
                <a:spAutoFit/>
              </a:bodyPr>
              <a:lstStyle/>
              <a:p>
                <a:r>
                  <a:rPr lang="en-GB" sz="1350" b="1">
                    <a:solidFill>
                      <a:srgbClr val="FF0000"/>
                    </a:solidFill>
                  </a:rPr>
                  <a:t>Z</a:t>
                </a:r>
              </a:p>
            </p:txBody>
          </p:sp>
          <p:grpSp>
            <p:nvGrpSpPr>
              <p:cNvPr id="38" name="Group 37">
                <a:extLst>
                  <a:ext uri="{FF2B5EF4-FFF2-40B4-BE49-F238E27FC236}">
                    <a16:creationId xmlns:a16="http://schemas.microsoft.com/office/drawing/2014/main" id="{EB67206A-6700-CF45-9A18-338B195DEA13}"/>
                  </a:ext>
                </a:extLst>
              </p:cNvPr>
              <p:cNvGrpSpPr/>
              <p:nvPr/>
            </p:nvGrpSpPr>
            <p:grpSpPr>
              <a:xfrm>
                <a:off x="4878031" y="971383"/>
                <a:ext cx="3913182" cy="3548992"/>
                <a:chOff x="3419872" y="843558"/>
                <a:chExt cx="3384376" cy="3024336"/>
              </a:xfrm>
            </p:grpSpPr>
            <p:cxnSp>
              <p:nvCxnSpPr>
                <p:cNvPr id="69" name="Straight Connector 68">
                  <a:extLst>
                    <a:ext uri="{FF2B5EF4-FFF2-40B4-BE49-F238E27FC236}">
                      <a16:creationId xmlns:a16="http://schemas.microsoft.com/office/drawing/2014/main" id="{CC635B1B-F324-B7FF-0889-D49015CDCF84}"/>
                    </a:ext>
                  </a:extLst>
                </p:cNvPr>
                <p:cNvCxnSpPr>
                  <a:cxnSpLocks/>
                </p:cNvCxnSpPr>
                <p:nvPr/>
              </p:nvCxnSpPr>
              <p:spPr>
                <a:xfrm>
                  <a:off x="4427984" y="843558"/>
                  <a:ext cx="1224136" cy="302433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89F22A-DEB3-3B27-263E-407FE3BD2E88}"/>
                    </a:ext>
                  </a:extLst>
                </p:cNvPr>
                <p:cNvCxnSpPr>
                  <a:cxnSpLocks/>
                </p:cNvCxnSpPr>
                <p:nvPr/>
              </p:nvCxnSpPr>
              <p:spPr>
                <a:xfrm flipH="1">
                  <a:off x="4427984" y="843558"/>
                  <a:ext cx="1368152" cy="295232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6545FBE-53FD-2FA4-D1AA-F0318A7B240A}"/>
                    </a:ext>
                  </a:extLst>
                </p:cNvPr>
                <p:cNvCxnSpPr>
                  <a:cxnSpLocks/>
                </p:cNvCxnSpPr>
                <p:nvPr/>
              </p:nvCxnSpPr>
              <p:spPr>
                <a:xfrm>
                  <a:off x="3419872" y="1707654"/>
                  <a:ext cx="3240360" cy="136815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B600DC5-EEFA-5ACD-3424-4D7C606AA736}"/>
                    </a:ext>
                  </a:extLst>
                </p:cNvPr>
                <p:cNvCxnSpPr>
                  <a:cxnSpLocks/>
                </p:cNvCxnSpPr>
                <p:nvPr/>
              </p:nvCxnSpPr>
              <p:spPr>
                <a:xfrm flipV="1">
                  <a:off x="3419872" y="1851670"/>
                  <a:ext cx="3384376" cy="115212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9" name="Title 7">
                <a:extLst>
                  <a:ext uri="{FF2B5EF4-FFF2-40B4-BE49-F238E27FC236}">
                    <a16:creationId xmlns:a16="http://schemas.microsoft.com/office/drawing/2014/main" id="{988A17BC-2646-D510-3E79-A0558ACF192E}"/>
                  </a:ext>
                </a:extLst>
              </p:cNvPr>
              <p:cNvSpPr txBox="1">
                <a:spLocks/>
              </p:cNvSpPr>
              <p:nvPr/>
            </p:nvSpPr>
            <p:spPr bwMode="auto">
              <a:xfrm>
                <a:off x="5877145" y="717883"/>
                <a:ext cx="657446" cy="68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200" b="1">
                    <a:solidFill>
                      <a:schemeClr val="bg1"/>
                    </a:solidFill>
                  </a:rPr>
                  <a:t>c)</a:t>
                </a:r>
              </a:p>
            </p:txBody>
          </p:sp>
          <p:sp>
            <p:nvSpPr>
              <p:cNvPr id="40" name="Title 7">
                <a:extLst>
                  <a:ext uri="{FF2B5EF4-FFF2-40B4-BE49-F238E27FC236}">
                    <a16:creationId xmlns:a16="http://schemas.microsoft.com/office/drawing/2014/main" id="{B14DCE37-FF0D-0AB9-A914-941D4BED8320}"/>
                  </a:ext>
                </a:extLst>
              </p:cNvPr>
              <p:cNvSpPr txBox="1">
                <a:spLocks/>
              </p:cNvSpPr>
              <p:nvPr/>
            </p:nvSpPr>
            <p:spPr bwMode="auto">
              <a:xfrm>
                <a:off x="7290054" y="1441576"/>
                <a:ext cx="657446" cy="68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200" b="1">
                    <a:solidFill>
                      <a:schemeClr val="bg1"/>
                    </a:solidFill>
                  </a:rPr>
                  <a:t>d)</a:t>
                </a:r>
              </a:p>
            </p:txBody>
          </p:sp>
          <p:sp>
            <p:nvSpPr>
              <p:cNvPr id="41" name="TextBox 40">
                <a:extLst>
                  <a:ext uri="{FF2B5EF4-FFF2-40B4-BE49-F238E27FC236}">
                    <a16:creationId xmlns:a16="http://schemas.microsoft.com/office/drawing/2014/main" id="{AFB2E59A-77B9-F87F-0191-AB378C4555F4}"/>
                  </a:ext>
                </a:extLst>
              </p:cNvPr>
              <p:cNvSpPr txBox="1"/>
              <p:nvPr/>
            </p:nvSpPr>
            <p:spPr>
              <a:xfrm>
                <a:off x="6626478" y="633383"/>
                <a:ext cx="315462" cy="352140"/>
              </a:xfrm>
              <a:prstGeom prst="rect">
                <a:avLst/>
              </a:prstGeom>
              <a:noFill/>
            </p:spPr>
            <p:txBody>
              <a:bodyPr wrap="none" rtlCol="0">
                <a:spAutoFit/>
              </a:bodyPr>
              <a:lstStyle/>
              <a:p>
                <a:r>
                  <a:rPr lang="en-GB" sz="1350" b="1"/>
                  <a:t>3</a:t>
                </a:r>
              </a:p>
            </p:txBody>
          </p:sp>
          <p:sp>
            <p:nvSpPr>
              <p:cNvPr id="42" name="TextBox 41">
                <a:extLst>
                  <a:ext uri="{FF2B5EF4-FFF2-40B4-BE49-F238E27FC236}">
                    <a16:creationId xmlns:a16="http://schemas.microsoft.com/office/drawing/2014/main" id="{32EA1B96-C623-11FE-3724-5133E410A897}"/>
                  </a:ext>
                </a:extLst>
              </p:cNvPr>
              <p:cNvSpPr txBox="1"/>
              <p:nvPr/>
            </p:nvSpPr>
            <p:spPr>
              <a:xfrm>
                <a:off x="5127812" y="1055883"/>
                <a:ext cx="315462" cy="352140"/>
              </a:xfrm>
              <a:prstGeom prst="rect">
                <a:avLst/>
              </a:prstGeom>
              <a:noFill/>
            </p:spPr>
            <p:txBody>
              <a:bodyPr wrap="none" rtlCol="0">
                <a:spAutoFit/>
              </a:bodyPr>
              <a:lstStyle/>
              <a:p>
                <a:r>
                  <a:rPr lang="en-GB" sz="1350" b="1"/>
                  <a:t>4</a:t>
                </a:r>
              </a:p>
            </p:txBody>
          </p:sp>
          <p:sp>
            <p:nvSpPr>
              <p:cNvPr id="43" name="TextBox 42">
                <a:extLst>
                  <a:ext uri="{FF2B5EF4-FFF2-40B4-BE49-F238E27FC236}">
                    <a16:creationId xmlns:a16="http://schemas.microsoft.com/office/drawing/2014/main" id="{F911B4D1-E854-2CFA-1B83-AF7CB0B0D2A8}"/>
                  </a:ext>
                </a:extLst>
              </p:cNvPr>
              <p:cNvSpPr txBox="1"/>
              <p:nvPr/>
            </p:nvSpPr>
            <p:spPr>
              <a:xfrm>
                <a:off x="4628256" y="2492380"/>
                <a:ext cx="315462" cy="352140"/>
              </a:xfrm>
              <a:prstGeom prst="rect">
                <a:avLst/>
              </a:prstGeom>
              <a:noFill/>
            </p:spPr>
            <p:txBody>
              <a:bodyPr wrap="none" rtlCol="0">
                <a:spAutoFit/>
              </a:bodyPr>
              <a:lstStyle/>
              <a:p>
                <a:r>
                  <a:rPr lang="en-GB" sz="1350" b="1"/>
                  <a:t>5</a:t>
                </a:r>
              </a:p>
            </p:txBody>
          </p:sp>
          <p:sp>
            <p:nvSpPr>
              <p:cNvPr id="44" name="TextBox 43">
                <a:extLst>
                  <a:ext uri="{FF2B5EF4-FFF2-40B4-BE49-F238E27FC236}">
                    <a16:creationId xmlns:a16="http://schemas.microsoft.com/office/drawing/2014/main" id="{9429F468-3619-06DA-1F4B-D76164C712AA}"/>
                  </a:ext>
                </a:extLst>
              </p:cNvPr>
              <p:cNvSpPr txBox="1"/>
              <p:nvPr/>
            </p:nvSpPr>
            <p:spPr>
              <a:xfrm>
                <a:off x="5389860" y="3685698"/>
                <a:ext cx="315462" cy="352140"/>
              </a:xfrm>
              <a:prstGeom prst="rect">
                <a:avLst/>
              </a:prstGeom>
              <a:noFill/>
            </p:spPr>
            <p:txBody>
              <a:bodyPr wrap="none" rtlCol="0">
                <a:spAutoFit/>
              </a:bodyPr>
              <a:lstStyle/>
              <a:p>
                <a:r>
                  <a:rPr lang="en-GB" sz="1350" b="1"/>
                  <a:t>6</a:t>
                </a:r>
              </a:p>
            </p:txBody>
          </p:sp>
          <p:sp>
            <p:nvSpPr>
              <p:cNvPr id="45" name="TextBox 44">
                <a:extLst>
                  <a:ext uri="{FF2B5EF4-FFF2-40B4-BE49-F238E27FC236}">
                    <a16:creationId xmlns:a16="http://schemas.microsoft.com/office/drawing/2014/main" id="{75A2B043-4751-27FE-B0E5-3E5E35506A72}"/>
                  </a:ext>
                </a:extLst>
              </p:cNvPr>
              <p:cNvSpPr txBox="1"/>
              <p:nvPr/>
            </p:nvSpPr>
            <p:spPr>
              <a:xfrm>
                <a:off x="6543219" y="4520375"/>
                <a:ext cx="315462" cy="352140"/>
              </a:xfrm>
              <a:prstGeom prst="rect">
                <a:avLst/>
              </a:prstGeom>
              <a:noFill/>
            </p:spPr>
            <p:txBody>
              <a:bodyPr wrap="none" rtlCol="0">
                <a:spAutoFit/>
              </a:bodyPr>
              <a:lstStyle/>
              <a:p>
                <a:r>
                  <a:rPr lang="en-GB" sz="1350" b="1"/>
                  <a:t>7</a:t>
                </a:r>
              </a:p>
            </p:txBody>
          </p:sp>
          <p:sp>
            <p:nvSpPr>
              <p:cNvPr id="46" name="TextBox 45">
                <a:extLst>
                  <a:ext uri="{FF2B5EF4-FFF2-40B4-BE49-F238E27FC236}">
                    <a16:creationId xmlns:a16="http://schemas.microsoft.com/office/drawing/2014/main" id="{51DB0098-BE4A-BE86-13AC-5DE9E0E323BD}"/>
                  </a:ext>
                </a:extLst>
              </p:cNvPr>
              <p:cNvSpPr txBox="1"/>
              <p:nvPr/>
            </p:nvSpPr>
            <p:spPr>
              <a:xfrm>
                <a:off x="7958626" y="4013376"/>
                <a:ext cx="315462" cy="352140"/>
              </a:xfrm>
              <a:prstGeom prst="rect">
                <a:avLst/>
              </a:prstGeom>
              <a:noFill/>
            </p:spPr>
            <p:txBody>
              <a:bodyPr wrap="none" rtlCol="0">
                <a:spAutoFit/>
              </a:bodyPr>
              <a:lstStyle/>
              <a:p>
                <a:r>
                  <a:rPr lang="en-GB" sz="1350" b="1"/>
                  <a:t>8</a:t>
                </a:r>
              </a:p>
            </p:txBody>
          </p:sp>
          <p:sp>
            <p:nvSpPr>
              <p:cNvPr id="47" name="TextBox 46">
                <a:extLst>
                  <a:ext uri="{FF2B5EF4-FFF2-40B4-BE49-F238E27FC236}">
                    <a16:creationId xmlns:a16="http://schemas.microsoft.com/office/drawing/2014/main" id="{50825AC8-7C76-6040-E23B-234FA620FC14}"/>
                  </a:ext>
                </a:extLst>
              </p:cNvPr>
              <p:cNvSpPr txBox="1"/>
              <p:nvPr/>
            </p:nvSpPr>
            <p:spPr>
              <a:xfrm>
                <a:off x="8624700" y="2661379"/>
                <a:ext cx="315462" cy="352140"/>
              </a:xfrm>
              <a:prstGeom prst="rect">
                <a:avLst/>
              </a:prstGeom>
              <a:noFill/>
            </p:spPr>
            <p:txBody>
              <a:bodyPr wrap="none" rtlCol="0">
                <a:spAutoFit/>
              </a:bodyPr>
              <a:lstStyle/>
              <a:p>
                <a:r>
                  <a:rPr lang="en-GB" sz="1350" b="1"/>
                  <a:t>1</a:t>
                </a:r>
              </a:p>
            </p:txBody>
          </p:sp>
          <p:sp>
            <p:nvSpPr>
              <p:cNvPr id="48" name="TextBox 47">
                <a:extLst>
                  <a:ext uri="{FF2B5EF4-FFF2-40B4-BE49-F238E27FC236}">
                    <a16:creationId xmlns:a16="http://schemas.microsoft.com/office/drawing/2014/main" id="{3C3AABE6-EDD0-CEFF-3BCF-48009CCEF329}"/>
                  </a:ext>
                </a:extLst>
              </p:cNvPr>
              <p:cNvSpPr txBox="1"/>
              <p:nvPr/>
            </p:nvSpPr>
            <p:spPr>
              <a:xfrm>
                <a:off x="8125145" y="1224882"/>
                <a:ext cx="315462" cy="352140"/>
              </a:xfrm>
              <a:prstGeom prst="rect">
                <a:avLst/>
              </a:prstGeom>
              <a:noFill/>
            </p:spPr>
            <p:txBody>
              <a:bodyPr wrap="none" rtlCol="0">
                <a:spAutoFit/>
              </a:bodyPr>
              <a:lstStyle/>
              <a:p>
                <a:r>
                  <a:rPr lang="en-GB" sz="1350" b="1"/>
                  <a:t>2</a:t>
                </a:r>
              </a:p>
            </p:txBody>
          </p:sp>
          <p:sp>
            <p:nvSpPr>
              <p:cNvPr id="49" name="Rectangle 48">
                <a:extLst>
                  <a:ext uri="{FF2B5EF4-FFF2-40B4-BE49-F238E27FC236}">
                    <a16:creationId xmlns:a16="http://schemas.microsoft.com/office/drawing/2014/main" id="{5F53532F-BA4D-2845-7130-FCD9CACEBF17}"/>
                  </a:ext>
                </a:extLst>
              </p:cNvPr>
              <p:cNvSpPr/>
              <p:nvPr/>
            </p:nvSpPr>
            <p:spPr>
              <a:xfrm>
                <a:off x="8433705" y="2970861"/>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054FA85E-504B-7877-AEBC-98BB2963A2F9}"/>
                  </a:ext>
                </a:extLst>
              </p:cNvPr>
              <p:cNvSpPr/>
              <p:nvPr/>
            </p:nvSpPr>
            <p:spPr>
              <a:xfrm>
                <a:off x="8448468" y="2238880"/>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182F046A-F9DB-49C9-DF45-EDEF0E74DCE4}"/>
                  </a:ext>
                </a:extLst>
              </p:cNvPr>
              <p:cNvSpPr/>
              <p:nvPr/>
            </p:nvSpPr>
            <p:spPr>
              <a:xfrm>
                <a:off x="8173838" y="1554025"/>
                <a:ext cx="458765" cy="495696"/>
              </a:xfrm>
              <a:prstGeom prst="rect">
                <a:avLst/>
              </a:prstGeom>
              <a:solidFill>
                <a:srgbClr val="00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1D520FF8-67BF-CBE3-DD56-7FB6C37BAC59}"/>
                  </a:ext>
                </a:extLst>
              </p:cNvPr>
              <p:cNvSpPr/>
              <p:nvPr/>
            </p:nvSpPr>
            <p:spPr>
              <a:xfrm>
                <a:off x="7663662" y="1003292"/>
                <a:ext cx="458765" cy="495696"/>
              </a:xfrm>
              <a:prstGeom prst="rect">
                <a:avLst/>
              </a:prstGeom>
              <a:solidFill>
                <a:srgbClr val="00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C7D6655-6426-86D7-2640-300AB7260198}"/>
                  </a:ext>
                </a:extLst>
              </p:cNvPr>
              <p:cNvSpPr/>
              <p:nvPr/>
            </p:nvSpPr>
            <p:spPr>
              <a:xfrm>
                <a:off x="6951741" y="675268"/>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5653E97E-22D4-386F-9D1F-069E0591AA9A}"/>
                  </a:ext>
                </a:extLst>
              </p:cNvPr>
              <p:cNvSpPr/>
              <p:nvPr/>
            </p:nvSpPr>
            <p:spPr>
              <a:xfrm>
                <a:off x="6234686" y="650983"/>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6B6667FD-2A47-A175-4E92-9B358C50FC1C}"/>
                  </a:ext>
                </a:extLst>
              </p:cNvPr>
              <p:cNvSpPr/>
              <p:nvPr/>
            </p:nvSpPr>
            <p:spPr>
              <a:xfrm>
                <a:off x="5493184" y="887220"/>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457D29EC-29D3-7FDE-41F3-3436C5D26748}"/>
                  </a:ext>
                </a:extLst>
              </p:cNvPr>
              <p:cNvSpPr/>
              <p:nvPr/>
            </p:nvSpPr>
            <p:spPr>
              <a:xfrm>
                <a:off x="4950893" y="1362935"/>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6B92874E-EC30-5379-0ED9-9165960269C2}"/>
                  </a:ext>
                </a:extLst>
              </p:cNvPr>
              <p:cNvSpPr/>
              <p:nvPr/>
            </p:nvSpPr>
            <p:spPr>
              <a:xfrm>
                <a:off x="4643720" y="2067718"/>
                <a:ext cx="458765" cy="495696"/>
              </a:xfrm>
              <a:prstGeom prst="rect">
                <a:avLst/>
              </a:prstGeom>
              <a:solidFill>
                <a:schemeClr val="bg1">
                  <a:lumMod val="5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014FEE8-412F-6055-A5F9-DD1A15A89B72}"/>
                  </a:ext>
                </a:extLst>
              </p:cNvPr>
              <p:cNvSpPr/>
              <p:nvPr/>
            </p:nvSpPr>
            <p:spPr>
              <a:xfrm>
                <a:off x="4642943" y="2826395"/>
                <a:ext cx="458765" cy="495696"/>
              </a:xfrm>
              <a:prstGeom prst="rect">
                <a:avLst/>
              </a:prstGeom>
              <a:solidFill>
                <a:srgbClr val="56DA32">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0D3A1DB3-92E6-705B-DB37-DEFA4114F9B1}"/>
                  </a:ext>
                </a:extLst>
              </p:cNvPr>
              <p:cNvSpPr/>
              <p:nvPr/>
            </p:nvSpPr>
            <p:spPr>
              <a:xfrm>
                <a:off x="4923071" y="3482212"/>
                <a:ext cx="458765" cy="495696"/>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7D5B2E49-75EA-1DB0-9D81-77380E668F92}"/>
                  </a:ext>
                </a:extLst>
              </p:cNvPr>
              <p:cNvSpPr/>
              <p:nvPr/>
            </p:nvSpPr>
            <p:spPr>
              <a:xfrm>
                <a:off x="5467678" y="4074457"/>
                <a:ext cx="458765" cy="495696"/>
              </a:xfrm>
              <a:prstGeom prst="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34748BF-90DF-21BB-B570-4C5CC69AE7D1}"/>
                  </a:ext>
                </a:extLst>
              </p:cNvPr>
              <p:cNvSpPr/>
              <p:nvPr/>
            </p:nvSpPr>
            <p:spPr>
              <a:xfrm>
                <a:off x="6172025" y="4334555"/>
                <a:ext cx="458765" cy="495696"/>
              </a:xfrm>
              <a:prstGeom prst="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4AB194CA-93F7-5A76-23E3-789DC07EFC03}"/>
                  </a:ext>
                </a:extLst>
              </p:cNvPr>
              <p:cNvSpPr/>
              <p:nvPr/>
            </p:nvSpPr>
            <p:spPr>
              <a:xfrm>
                <a:off x="6894092" y="4335292"/>
                <a:ext cx="458765" cy="495696"/>
              </a:xfrm>
              <a:prstGeom prst="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AF8EC706-9349-BA66-35FC-237A9C3E2219}"/>
                  </a:ext>
                </a:extLst>
              </p:cNvPr>
              <p:cNvSpPr/>
              <p:nvPr/>
            </p:nvSpPr>
            <p:spPr>
              <a:xfrm>
                <a:off x="7595683" y="4098709"/>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0B1449A8-960E-D056-489F-C97082C72B43}"/>
                  </a:ext>
                </a:extLst>
              </p:cNvPr>
              <p:cNvSpPr/>
              <p:nvPr/>
            </p:nvSpPr>
            <p:spPr>
              <a:xfrm>
                <a:off x="8146831" y="3638234"/>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a:extLst>
                  <a:ext uri="{FF2B5EF4-FFF2-40B4-BE49-F238E27FC236}">
                    <a16:creationId xmlns:a16="http://schemas.microsoft.com/office/drawing/2014/main" id="{ED9D99E7-6AD3-1601-1F40-AAC0DD0A709A}"/>
                  </a:ext>
                </a:extLst>
              </p:cNvPr>
              <p:cNvPicPr>
                <a:picLocks noChangeAspect="1"/>
              </p:cNvPicPr>
              <p:nvPr/>
            </p:nvPicPr>
            <p:blipFill>
              <a:blip r:embed="rId5"/>
              <a:stretch>
                <a:fillRect/>
              </a:stretch>
            </p:blipFill>
            <p:spPr>
              <a:xfrm>
                <a:off x="6276789" y="2358665"/>
                <a:ext cx="1047272" cy="903118"/>
              </a:xfrm>
              <a:prstGeom prst="rect">
                <a:avLst/>
              </a:prstGeom>
            </p:spPr>
          </p:pic>
          <p:sp>
            <p:nvSpPr>
              <p:cNvPr id="66" name="TextBox 65">
                <a:extLst>
                  <a:ext uri="{FF2B5EF4-FFF2-40B4-BE49-F238E27FC236}">
                    <a16:creationId xmlns:a16="http://schemas.microsoft.com/office/drawing/2014/main" id="{E6EAD18F-676B-E966-EDFD-85558553F3F8}"/>
                  </a:ext>
                </a:extLst>
              </p:cNvPr>
              <p:cNvSpPr txBox="1"/>
              <p:nvPr/>
            </p:nvSpPr>
            <p:spPr>
              <a:xfrm>
                <a:off x="4491089" y="4671983"/>
                <a:ext cx="2052130" cy="400232"/>
              </a:xfrm>
              <a:prstGeom prst="rect">
                <a:avLst/>
              </a:prstGeom>
              <a:noFill/>
            </p:spPr>
            <p:txBody>
              <a:bodyPr wrap="none" rtlCol="0">
                <a:spAutoFit/>
              </a:bodyPr>
              <a:lstStyle/>
              <a:p>
                <a:r>
                  <a:rPr lang="en-GB" sz="1200" b="1">
                    <a:solidFill>
                      <a:schemeClr val="tx2"/>
                    </a:solidFill>
                  </a:rPr>
                  <a:t>Removed in the 2024 intervention</a:t>
                </a:r>
              </a:p>
              <a:p>
                <a:r>
                  <a:rPr lang="en-GB" sz="1200" b="1">
                    <a:solidFill>
                      <a:srgbClr val="7030A0"/>
                    </a:solidFill>
                  </a:rPr>
                  <a:t>3X14</a:t>
                </a:r>
                <a:r>
                  <a:rPr lang="en-GB" sz="1200" b="1">
                    <a:solidFill>
                      <a:srgbClr val="FF0000"/>
                    </a:solidFill>
                  </a:rPr>
                  <a:t> </a:t>
                </a:r>
                <a:r>
                  <a:rPr lang="en-GB" sz="1200" b="1">
                    <a:solidFill>
                      <a:schemeClr val="tx2"/>
                    </a:solidFill>
                  </a:rPr>
                  <a:t>&amp;</a:t>
                </a:r>
                <a:r>
                  <a:rPr lang="en-GB" sz="1200" b="1">
                    <a:solidFill>
                      <a:srgbClr val="FF0000"/>
                    </a:solidFill>
                  </a:rPr>
                  <a:t> 8Z14</a:t>
                </a:r>
              </a:p>
            </p:txBody>
          </p:sp>
          <p:sp>
            <p:nvSpPr>
              <p:cNvPr id="67" name="Oval 66">
                <a:extLst>
                  <a:ext uri="{FF2B5EF4-FFF2-40B4-BE49-F238E27FC236}">
                    <a16:creationId xmlns:a16="http://schemas.microsoft.com/office/drawing/2014/main" id="{ACB04C01-A4D2-4739-2DB8-A1B19DBCD104}"/>
                  </a:ext>
                </a:extLst>
              </p:cNvPr>
              <p:cNvSpPr/>
              <p:nvPr/>
            </p:nvSpPr>
            <p:spPr>
              <a:xfrm>
                <a:off x="6848515" y="590946"/>
                <a:ext cx="657445" cy="771989"/>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BA4220BE-0872-6A24-D212-F938F36E506F}"/>
                  </a:ext>
                </a:extLst>
              </p:cNvPr>
              <p:cNvSpPr/>
              <p:nvPr/>
            </p:nvSpPr>
            <p:spPr>
              <a:xfrm rot="2441321">
                <a:off x="8038123" y="3566882"/>
                <a:ext cx="695779" cy="5996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74" name="TextBox 73">
            <a:extLst>
              <a:ext uri="{FF2B5EF4-FFF2-40B4-BE49-F238E27FC236}">
                <a16:creationId xmlns:a16="http://schemas.microsoft.com/office/drawing/2014/main" id="{91A37AC5-9B24-392F-2B84-9D1304AA6533}"/>
              </a:ext>
            </a:extLst>
          </p:cNvPr>
          <p:cNvSpPr txBox="1"/>
          <p:nvPr/>
        </p:nvSpPr>
        <p:spPr>
          <a:xfrm>
            <a:off x="608" y="890607"/>
            <a:ext cx="4602670" cy="369332"/>
          </a:xfrm>
          <a:prstGeom prst="rect">
            <a:avLst/>
          </a:prstGeom>
          <a:noFill/>
        </p:spPr>
        <p:txBody>
          <a:bodyPr wrap="none" rtlCol="0">
            <a:spAutoFit/>
          </a:bodyPr>
          <a:lstStyle/>
          <a:p>
            <a:pPr algn="l"/>
            <a:r>
              <a:rPr lang="en-GB" b="1">
                <a:solidFill>
                  <a:schemeClr val="tx2"/>
                </a:solidFill>
              </a:rPr>
              <a:t>Toroidal limiter damage map due to RE impact</a:t>
            </a:r>
          </a:p>
        </p:txBody>
      </p:sp>
      <p:pic>
        <p:nvPicPr>
          <p:cNvPr id="81" name="Picture 80">
            <a:extLst>
              <a:ext uri="{FF2B5EF4-FFF2-40B4-BE49-F238E27FC236}">
                <a16:creationId xmlns:a16="http://schemas.microsoft.com/office/drawing/2014/main" id="{F206F65B-2265-A89D-93B8-D2EA3D3B2364}"/>
              </a:ext>
            </a:extLst>
          </p:cNvPr>
          <p:cNvPicPr>
            <a:picLocks noChangeAspect="1"/>
          </p:cNvPicPr>
          <p:nvPr/>
        </p:nvPicPr>
        <p:blipFill>
          <a:blip r:embed="rId6"/>
          <a:stretch>
            <a:fillRect/>
          </a:stretch>
        </p:blipFill>
        <p:spPr>
          <a:xfrm>
            <a:off x="9075377" y="734952"/>
            <a:ext cx="2442972" cy="1466862"/>
          </a:xfrm>
          <a:prstGeom prst="rect">
            <a:avLst/>
          </a:prstGeom>
          <a:ln w="25400">
            <a:solidFill>
              <a:srgbClr val="7030A0"/>
            </a:solidFill>
            <a:prstDash val="sysDash"/>
          </a:ln>
        </p:spPr>
      </p:pic>
      <p:cxnSp>
        <p:nvCxnSpPr>
          <p:cNvPr id="82" name="Straight Arrow Connector 81">
            <a:extLst>
              <a:ext uri="{FF2B5EF4-FFF2-40B4-BE49-F238E27FC236}">
                <a16:creationId xmlns:a16="http://schemas.microsoft.com/office/drawing/2014/main" id="{EEF931C3-F796-0AA4-4491-4F283B8C2F6E}"/>
              </a:ext>
            </a:extLst>
          </p:cNvPr>
          <p:cNvCxnSpPr>
            <a:cxnSpLocks/>
          </p:cNvCxnSpPr>
          <p:nvPr/>
        </p:nvCxnSpPr>
        <p:spPr>
          <a:xfrm flipV="1">
            <a:off x="3477655" y="1367444"/>
            <a:ext cx="1590368" cy="33046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17C4E4DE-3453-3659-8502-95777D2A4F11}"/>
              </a:ext>
            </a:extLst>
          </p:cNvPr>
          <p:cNvCxnSpPr>
            <a:cxnSpLocks/>
          </p:cNvCxnSpPr>
          <p:nvPr/>
        </p:nvCxnSpPr>
        <p:spPr>
          <a:xfrm flipV="1">
            <a:off x="7212128" y="1875406"/>
            <a:ext cx="2780284" cy="120851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8" name="Title 1">
            <a:extLst>
              <a:ext uri="{FF2B5EF4-FFF2-40B4-BE49-F238E27FC236}">
                <a16:creationId xmlns:a16="http://schemas.microsoft.com/office/drawing/2014/main" id="{B05EB803-2503-9B0F-7F52-D3D73DCAB0FF}"/>
              </a:ext>
            </a:extLst>
          </p:cNvPr>
          <p:cNvSpPr txBox="1">
            <a:spLocks/>
          </p:cNvSpPr>
          <p:nvPr/>
        </p:nvSpPr>
        <p:spPr>
          <a:xfrm>
            <a:off x="9075377" y="2507318"/>
            <a:ext cx="2412952" cy="54427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500" b="1">
                <a:solidFill>
                  <a:srgbClr val="7030A0"/>
                </a:solidFill>
              </a:rPr>
              <a:t>3X14 damage part of single day of ops (18</a:t>
            </a:r>
            <a:r>
              <a:rPr lang="en-GB" sz="1500" b="1" baseline="30000">
                <a:solidFill>
                  <a:srgbClr val="7030A0"/>
                </a:solidFill>
              </a:rPr>
              <a:t>th</a:t>
            </a:r>
            <a:r>
              <a:rPr lang="en-GB" sz="1500" b="1">
                <a:solidFill>
                  <a:srgbClr val="7030A0"/>
                </a:solidFill>
              </a:rPr>
              <a:t> Dec 23)</a:t>
            </a:r>
          </a:p>
        </p:txBody>
      </p:sp>
      <p:pic>
        <p:nvPicPr>
          <p:cNvPr id="91" name="Picture 90">
            <a:extLst>
              <a:ext uri="{FF2B5EF4-FFF2-40B4-BE49-F238E27FC236}">
                <a16:creationId xmlns:a16="http://schemas.microsoft.com/office/drawing/2014/main" id="{49A8121F-247B-E6D1-1D70-02311DB3BEF3}"/>
              </a:ext>
            </a:extLst>
          </p:cNvPr>
          <p:cNvPicPr>
            <a:picLocks noChangeAspect="1"/>
          </p:cNvPicPr>
          <p:nvPr/>
        </p:nvPicPr>
        <p:blipFill>
          <a:blip r:embed="rId7"/>
          <a:srcRect t="5077" r="5276"/>
          <a:stretch/>
        </p:blipFill>
        <p:spPr>
          <a:xfrm>
            <a:off x="5119149" y="3621557"/>
            <a:ext cx="3846430" cy="2556000"/>
          </a:xfrm>
          <a:prstGeom prst="rect">
            <a:avLst/>
          </a:prstGeom>
          <a:ln w="25400">
            <a:solidFill>
              <a:srgbClr val="FF0000"/>
            </a:solidFill>
            <a:prstDash val="sysDash"/>
          </a:ln>
        </p:spPr>
      </p:pic>
      <p:cxnSp>
        <p:nvCxnSpPr>
          <p:cNvPr id="93" name="Straight Arrow Connector 92">
            <a:extLst>
              <a:ext uri="{FF2B5EF4-FFF2-40B4-BE49-F238E27FC236}">
                <a16:creationId xmlns:a16="http://schemas.microsoft.com/office/drawing/2014/main" id="{FD1EFF1A-FEBD-A5AF-D426-B7FF3CC8B9E4}"/>
              </a:ext>
            </a:extLst>
          </p:cNvPr>
          <p:cNvCxnSpPr>
            <a:cxnSpLocks/>
          </p:cNvCxnSpPr>
          <p:nvPr/>
        </p:nvCxnSpPr>
        <p:spPr>
          <a:xfrm flipV="1">
            <a:off x="4789137" y="4859685"/>
            <a:ext cx="295915" cy="841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9" name="Picture 98">
            <a:extLst>
              <a:ext uri="{FF2B5EF4-FFF2-40B4-BE49-F238E27FC236}">
                <a16:creationId xmlns:a16="http://schemas.microsoft.com/office/drawing/2014/main" id="{0B04D50F-AB67-1F37-49B7-EE1D789EA0E4}"/>
              </a:ext>
            </a:extLst>
          </p:cNvPr>
          <p:cNvPicPr>
            <a:picLocks noChangeAspect="1"/>
          </p:cNvPicPr>
          <p:nvPr/>
        </p:nvPicPr>
        <p:blipFill>
          <a:blip r:embed="rId8"/>
          <a:stretch>
            <a:fillRect/>
          </a:stretch>
        </p:blipFill>
        <p:spPr>
          <a:xfrm>
            <a:off x="9106069" y="3644961"/>
            <a:ext cx="2352039" cy="1596167"/>
          </a:xfrm>
          <a:prstGeom prst="rect">
            <a:avLst/>
          </a:prstGeom>
          <a:ln w="25400">
            <a:solidFill>
              <a:srgbClr val="FF0000"/>
            </a:solidFill>
            <a:prstDash val="sysDash"/>
          </a:ln>
        </p:spPr>
      </p:pic>
      <p:cxnSp>
        <p:nvCxnSpPr>
          <p:cNvPr id="100" name="Straight Arrow Connector 99">
            <a:extLst>
              <a:ext uri="{FF2B5EF4-FFF2-40B4-BE49-F238E27FC236}">
                <a16:creationId xmlns:a16="http://schemas.microsoft.com/office/drawing/2014/main" id="{31FA35B8-D18B-CD07-DF1D-64B0F477C39F}"/>
              </a:ext>
            </a:extLst>
          </p:cNvPr>
          <p:cNvCxnSpPr>
            <a:cxnSpLocks/>
          </p:cNvCxnSpPr>
          <p:nvPr/>
        </p:nvCxnSpPr>
        <p:spPr>
          <a:xfrm flipV="1">
            <a:off x="7379815" y="4968723"/>
            <a:ext cx="2350190" cy="89438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3" name="Title 1">
            <a:extLst>
              <a:ext uri="{FF2B5EF4-FFF2-40B4-BE49-F238E27FC236}">
                <a16:creationId xmlns:a16="http://schemas.microsoft.com/office/drawing/2014/main" id="{FF76039F-493D-5FF1-1595-775B412B1C2F}"/>
              </a:ext>
            </a:extLst>
          </p:cNvPr>
          <p:cNvSpPr txBox="1">
            <a:spLocks/>
          </p:cNvSpPr>
          <p:nvPr/>
        </p:nvSpPr>
        <p:spPr>
          <a:xfrm>
            <a:off x="9105216" y="5306989"/>
            <a:ext cx="2424734" cy="106404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500" b="1">
                <a:solidFill>
                  <a:srgbClr val="FF0000"/>
                </a:solidFill>
              </a:rPr>
              <a:t>8Z14 damage part of multiple RE damages </a:t>
            </a:r>
          </a:p>
          <a:p>
            <a:pPr algn="ctr"/>
            <a:r>
              <a:rPr lang="en-GB" sz="1500" b="1">
                <a:solidFill>
                  <a:srgbClr val="FF0000"/>
                </a:solidFill>
              </a:rPr>
              <a:t>(6</a:t>
            </a:r>
            <a:r>
              <a:rPr lang="en-GB" sz="1500" b="1" baseline="30000">
                <a:solidFill>
                  <a:srgbClr val="FF0000"/>
                </a:solidFill>
              </a:rPr>
              <a:t>th </a:t>
            </a:r>
            <a:r>
              <a:rPr lang="en-GB" sz="1500" b="1">
                <a:solidFill>
                  <a:srgbClr val="FF0000"/>
                </a:solidFill>
              </a:rPr>
              <a:t>, 14</a:t>
            </a:r>
            <a:r>
              <a:rPr lang="en-GB" sz="1500" b="1" baseline="30000">
                <a:solidFill>
                  <a:srgbClr val="FF0000"/>
                </a:solidFill>
              </a:rPr>
              <a:t>th</a:t>
            </a:r>
            <a:r>
              <a:rPr lang="en-GB" sz="1500" b="1">
                <a:solidFill>
                  <a:srgbClr val="FF0000"/>
                </a:solidFill>
              </a:rPr>
              <a:t> &amp; 18</a:t>
            </a:r>
            <a:r>
              <a:rPr lang="en-GB" sz="1500" b="1" baseline="30000">
                <a:solidFill>
                  <a:srgbClr val="FF0000"/>
                </a:solidFill>
              </a:rPr>
              <a:t>th</a:t>
            </a:r>
            <a:r>
              <a:rPr lang="en-GB" sz="1500" b="1">
                <a:solidFill>
                  <a:srgbClr val="FF0000"/>
                </a:solidFill>
              </a:rPr>
              <a:t> single RE shot Dec 2023)</a:t>
            </a:r>
          </a:p>
        </p:txBody>
      </p:sp>
      <p:sp>
        <p:nvSpPr>
          <p:cNvPr id="105" name="TextBox 104">
            <a:extLst>
              <a:ext uri="{FF2B5EF4-FFF2-40B4-BE49-F238E27FC236}">
                <a16:creationId xmlns:a16="http://schemas.microsoft.com/office/drawing/2014/main" id="{F6EF2F9A-2C57-1A64-9962-A1A33265CA04}"/>
              </a:ext>
            </a:extLst>
          </p:cNvPr>
          <p:cNvSpPr txBox="1"/>
          <p:nvPr/>
        </p:nvSpPr>
        <p:spPr>
          <a:xfrm>
            <a:off x="8080535" y="1973631"/>
            <a:ext cx="611065" cy="338554"/>
          </a:xfrm>
          <a:prstGeom prst="rect">
            <a:avLst/>
          </a:prstGeom>
          <a:noFill/>
        </p:spPr>
        <p:txBody>
          <a:bodyPr wrap="none" rtlCol="0">
            <a:spAutoFit/>
          </a:bodyPr>
          <a:lstStyle/>
          <a:p>
            <a:r>
              <a:rPr lang="en-GB" sz="1600" b="1">
                <a:solidFill>
                  <a:srgbClr val="7030A0"/>
                </a:solidFill>
              </a:rPr>
              <a:t>3X14</a:t>
            </a:r>
          </a:p>
        </p:txBody>
      </p:sp>
      <p:sp>
        <p:nvSpPr>
          <p:cNvPr id="106" name="TextBox 105">
            <a:extLst>
              <a:ext uri="{FF2B5EF4-FFF2-40B4-BE49-F238E27FC236}">
                <a16:creationId xmlns:a16="http://schemas.microsoft.com/office/drawing/2014/main" id="{2F2FB141-7CB3-F8D9-0508-7B88B981929C}"/>
              </a:ext>
            </a:extLst>
          </p:cNvPr>
          <p:cNvSpPr txBox="1"/>
          <p:nvPr/>
        </p:nvSpPr>
        <p:spPr>
          <a:xfrm>
            <a:off x="8113086" y="4510437"/>
            <a:ext cx="595035" cy="338554"/>
          </a:xfrm>
          <a:prstGeom prst="rect">
            <a:avLst/>
          </a:prstGeom>
          <a:noFill/>
        </p:spPr>
        <p:txBody>
          <a:bodyPr wrap="none" rtlCol="0">
            <a:spAutoFit/>
          </a:bodyPr>
          <a:lstStyle/>
          <a:p>
            <a:r>
              <a:rPr lang="en-GB" sz="1600" b="1">
                <a:solidFill>
                  <a:srgbClr val="FF0000"/>
                </a:solidFill>
              </a:rPr>
              <a:t>8Z14</a:t>
            </a:r>
          </a:p>
        </p:txBody>
      </p:sp>
    </p:spTree>
    <p:extLst>
      <p:ext uri="{BB962C8B-B14F-4D97-AF65-F5344CB8AC3E}">
        <p14:creationId xmlns:p14="http://schemas.microsoft.com/office/powerpoint/2010/main" val="3511700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E44C0-CAF2-66BB-29A8-34D9396C99AF}"/>
            </a:ext>
          </a:extLst>
        </p:cNvPr>
        <p:cNvGrpSpPr/>
        <p:nvPr/>
      </p:nvGrpSpPr>
      <p:grpSpPr>
        <a:xfrm>
          <a:off x="0" y="0"/>
          <a:ext cx="0" cy="0"/>
          <a:chOff x="0" y="0"/>
          <a:chExt cx="0" cy="0"/>
        </a:xfrm>
      </p:grpSpPr>
      <p:pic>
        <p:nvPicPr>
          <p:cNvPr id="79" name="Picture 78">
            <a:extLst>
              <a:ext uri="{FF2B5EF4-FFF2-40B4-BE49-F238E27FC236}">
                <a16:creationId xmlns:a16="http://schemas.microsoft.com/office/drawing/2014/main" id="{51F54ED8-E41C-6E1D-90AA-6541A7992F84}"/>
              </a:ext>
            </a:extLst>
          </p:cNvPr>
          <p:cNvPicPr>
            <a:picLocks noChangeAspect="1"/>
          </p:cNvPicPr>
          <p:nvPr/>
        </p:nvPicPr>
        <p:blipFill>
          <a:blip r:embed="rId2"/>
          <a:stretch>
            <a:fillRect/>
          </a:stretch>
        </p:blipFill>
        <p:spPr>
          <a:xfrm>
            <a:off x="5130097" y="734952"/>
            <a:ext cx="3835482" cy="2556988"/>
          </a:xfrm>
          <a:prstGeom prst="rect">
            <a:avLst/>
          </a:prstGeom>
          <a:ln w="22225">
            <a:solidFill>
              <a:srgbClr val="7030A0"/>
            </a:solidFill>
            <a:prstDash val="sysDash"/>
          </a:ln>
        </p:spPr>
      </p:pic>
      <p:sp>
        <p:nvSpPr>
          <p:cNvPr id="2" name="Title 1">
            <a:extLst>
              <a:ext uri="{FF2B5EF4-FFF2-40B4-BE49-F238E27FC236}">
                <a16:creationId xmlns:a16="http://schemas.microsoft.com/office/drawing/2014/main" id="{530BE437-4490-01BD-0670-0024B83EC0B3}"/>
              </a:ext>
            </a:extLst>
          </p:cNvPr>
          <p:cNvSpPr>
            <a:spLocks noGrp="1"/>
          </p:cNvSpPr>
          <p:nvPr>
            <p:ph type="title"/>
          </p:nvPr>
        </p:nvSpPr>
        <p:spPr/>
        <p:txBody>
          <a:bodyPr/>
          <a:lstStyle/>
          <a:p>
            <a:r>
              <a:rPr lang="en-GB" dirty="0"/>
              <a:t>Plans for studies on the RE-induced damage on Be limiters</a:t>
            </a:r>
          </a:p>
        </p:txBody>
      </p:sp>
      <p:sp>
        <p:nvSpPr>
          <p:cNvPr id="4" name="Footer Placeholder 3">
            <a:extLst>
              <a:ext uri="{FF2B5EF4-FFF2-40B4-BE49-F238E27FC236}">
                <a16:creationId xmlns:a16="http://schemas.microsoft.com/office/drawing/2014/main" id="{745EBFB6-B362-1E5E-A876-B939D7BC5380}"/>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2C93FEFF-A12F-283C-9EA6-94608279B4AC}"/>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a:solidFill>
                <a:prstClr val="white"/>
              </a:solidFill>
            </a:endParaRPr>
          </a:p>
        </p:txBody>
      </p:sp>
      <p:sp>
        <p:nvSpPr>
          <p:cNvPr id="24" name="TextBox 89">
            <a:extLst>
              <a:ext uri="{FF2B5EF4-FFF2-40B4-BE49-F238E27FC236}">
                <a16:creationId xmlns:a16="http://schemas.microsoft.com/office/drawing/2014/main" id="{19A4B507-0D56-46B7-0F3E-66F0197FE701}"/>
              </a:ext>
            </a:extLst>
          </p:cNvPr>
          <p:cNvSpPr txBox="1">
            <a:spLocks noChangeArrowheads="1"/>
          </p:cNvSpPr>
          <p:nvPr/>
        </p:nvSpPr>
        <p:spPr bwMode="auto">
          <a:xfrm>
            <a:off x="10866922" y="1677337"/>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7</a:t>
            </a:r>
          </a:p>
        </p:txBody>
      </p:sp>
      <p:sp>
        <p:nvSpPr>
          <p:cNvPr id="29" name="TextBox 89">
            <a:extLst>
              <a:ext uri="{FF2B5EF4-FFF2-40B4-BE49-F238E27FC236}">
                <a16:creationId xmlns:a16="http://schemas.microsoft.com/office/drawing/2014/main" id="{7820A443-DFB1-6F96-BACF-7D2D00DBEF47}"/>
              </a:ext>
            </a:extLst>
          </p:cNvPr>
          <p:cNvSpPr txBox="1">
            <a:spLocks noChangeArrowheads="1"/>
          </p:cNvSpPr>
          <p:nvPr/>
        </p:nvSpPr>
        <p:spPr bwMode="auto">
          <a:xfrm>
            <a:off x="10984282" y="969907"/>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8</a:t>
            </a:r>
          </a:p>
        </p:txBody>
      </p:sp>
      <p:grpSp>
        <p:nvGrpSpPr>
          <p:cNvPr id="10" name="Group 9">
            <a:extLst>
              <a:ext uri="{FF2B5EF4-FFF2-40B4-BE49-F238E27FC236}">
                <a16:creationId xmlns:a16="http://schemas.microsoft.com/office/drawing/2014/main" id="{B08AA1F6-7ACA-7808-7183-8C8A7B8CC0DB}"/>
              </a:ext>
            </a:extLst>
          </p:cNvPr>
          <p:cNvGrpSpPr/>
          <p:nvPr/>
        </p:nvGrpSpPr>
        <p:grpSpPr>
          <a:xfrm>
            <a:off x="-330924" y="1101195"/>
            <a:ext cx="6146507" cy="5458325"/>
            <a:chOff x="4211960" y="379884"/>
            <a:chExt cx="5328592" cy="4731990"/>
          </a:xfrm>
        </p:grpSpPr>
        <p:pic>
          <p:nvPicPr>
            <p:cNvPr id="11" name="Picture 10">
              <a:extLst>
                <a:ext uri="{FF2B5EF4-FFF2-40B4-BE49-F238E27FC236}">
                  <a16:creationId xmlns:a16="http://schemas.microsoft.com/office/drawing/2014/main" id="{6E9E2737-564C-8FF4-9378-C9F682261FD1}"/>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456" b="93028" l="9545" r="89930">
                          <a14:foregroundMark x1="80560" y1="61987" x2="80560" y2="61987"/>
                          <a14:foregroundMark x1="83450" y1="55587" x2="83450" y2="55587"/>
                          <a14:foregroundMark x1="84238" y1="54250" x2="84238" y2="54250"/>
                          <a14:foregroundMark x1="82925" y1="65330" x2="82925" y2="65330"/>
                          <a14:foregroundMark x1="80560" y1="64756" x2="80560" y2="64756"/>
                          <a14:foregroundMark x1="84588" y1="44986" x2="84588" y2="44986"/>
                          <a14:foregroundMark x1="80911" y1="44986" x2="80911" y2="44986"/>
                          <a14:foregroundMark x1="83538" y1="42025" x2="83538" y2="42025"/>
                          <a14:foregroundMark x1="87128" y1="43553" x2="87128" y2="43553"/>
                          <a14:foregroundMark x1="80823" y1="29799" x2="80823" y2="29799"/>
                          <a14:foregroundMark x1="77758" y1="35721" x2="77758" y2="35721"/>
                          <a14:foregroundMark x1="77583" y1="33524" x2="77583" y2="33524"/>
                          <a14:foregroundMark x1="75919" y1="32187" x2="75919" y2="32187"/>
                          <a14:foregroundMark x1="77496" y1="28749" x2="77496" y2="28749"/>
                          <a14:foregroundMark x1="77320" y1="28367" x2="77320" y2="28367"/>
                          <a14:foregroundMark x1="77058" y1="28653" x2="77058" y2="28653"/>
                          <a14:foregroundMark x1="81261" y1="35148" x2="81261" y2="35148"/>
                          <a14:foregroundMark x1="71629" y1="19007" x2="71629" y2="19007"/>
                          <a14:foregroundMark x1="73818" y1="21585" x2="73818" y2="21585"/>
                          <a14:foregroundMark x1="73117" y1="23114" x2="73117" y2="23114"/>
                          <a14:foregroundMark x1="66637" y1="21681" x2="66637" y2="21681"/>
                          <a14:foregroundMark x1="66900" y1="20726" x2="66900" y2="20726"/>
                          <a14:foregroundMark x1="56918" y1="16046" x2="56918" y2="16046"/>
                          <a14:foregroundMark x1="61646" y1="15282" x2="61646" y2="15282"/>
                          <a14:foregroundMark x1="55079" y1="16332" x2="55079" y2="16332"/>
                          <a14:foregroundMark x1="54991" y1="12225" x2="54991" y2="12225"/>
                          <a14:foregroundMark x1="57093" y1="10220" x2="57093" y2="10220"/>
                          <a14:foregroundMark x1="44571" y1="9551" x2="44571" y2="9551"/>
                          <a14:foregroundMark x1="41681" y1="16046" x2="41681" y2="16046"/>
                          <a14:foregroundMark x1="46147" y1="14136" x2="46147" y2="14136"/>
                          <a14:foregroundMark x1="41681" y1="10220" x2="41681" y2="10220"/>
                          <a14:foregroundMark x1="41944" y1="9838" x2="41944" y2="9838"/>
                          <a14:foregroundMark x1="31173" y1="19389" x2="31173" y2="19389"/>
                          <a14:foregroundMark x1="35026" y1="16332" x2="35026" y2="16332"/>
                          <a14:foregroundMark x1="23993" y1="20057" x2="23993" y2="20057"/>
                          <a14:foregroundMark x1="29422" y1="14900" x2="29422" y2="14900"/>
                          <a14:foregroundMark x1="23117" y1="24451" x2="23117" y2="24451"/>
                          <a14:foregroundMark x1="23993" y1="25310" x2="23993" y2="25310"/>
                          <a14:foregroundMark x1="18039" y1="25406" x2="18039" y2="25406"/>
                          <a14:foregroundMark x1="17338" y1="30468" x2="17338" y2="30468"/>
                          <a14:foregroundMark x1="16200" y1="37440" x2="16200" y2="37440"/>
                          <a14:foregroundMark x1="10683" y1="39637" x2="10683" y2="39637"/>
                          <a14:foregroundMark x1="14536" y1="52245" x2="14536" y2="52245"/>
                          <a14:foregroundMark x1="9545" y1="59790" x2="9545" y2="59790"/>
                          <a14:foregroundMark x1="14448" y1="56925" x2="14448" y2="56925"/>
                          <a14:foregroundMark x1="15149" y1="56543" x2="15149" y2="56543"/>
                          <a14:foregroundMark x1="15587" y1="59694" x2="15587" y2="59694"/>
                          <a14:foregroundMark x1="19790" y1="69532" x2="19790" y2="69532"/>
                          <a14:foregroundMark x1="21366" y1="73352" x2="21366" y2="73352"/>
                          <a14:foregroundMark x1="21629" y1="72875" x2="21629" y2="72875"/>
                          <a14:foregroundMark x1="21891" y1="73448" x2="21891" y2="73448"/>
                          <a14:foregroundMark x1="18126" y1="66285" x2="18126" y2="66285"/>
                          <a14:foregroundMark x1="26182" y1="83763" x2="26182" y2="83763"/>
                          <a14:foregroundMark x1="38616" y1="88634" x2="38616" y2="88634"/>
                          <a14:foregroundMark x1="39317" y1="87106" x2="39317" y2="87106"/>
                          <a14:foregroundMark x1="44221" y1="88252" x2="44221" y2="88252"/>
                          <a14:foregroundMark x1="38704" y1="93028" x2="38704" y2="93028"/>
                          <a14:foregroundMark x1="52364" y1="91977" x2="52364" y2="91977"/>
                          <a14:foregroundMark x1="51051" y1="86915" x2="51051" y2="86915"/>
                          <a14:foregroundMark x1="56392" y1="86437" x2="56392" y2="86437"/>
                          <a14:foregroundMark x1="56305" y1="85960" x2="56305" y2="85960"/>
                          <a14:foregroundMark x1="50701" y1="86915" x2="50701" y2="86915"/>
                          <a14:foregroundMark x1="66462" y1="85578" x2="66462" y2="85578"/>
                          <a14:foregroundMark x1="62872" y1="87488" x2="62872" y2="87488"/>
                          <a14:foregroundMark x1="69965" y1="81757" x2="69965" y2="81757"/>
                          <a14:foregroundMark x1="67075" y1="82426" x2="67075" y2="82426"/>
                          <a14:foregroundMark x1="73643" y1="75645" x2="73643" y2="75645"/>
                          <a14:foregroundMark x1="74956" y1="73734" x2="74956" y2="73734"/>
                          <a14:foregroundMark x1="75569" y1="72684" x2="75569" y2="72684"/>
                          <a14:foregroundMark x1="76883" y1="72397" x2="76883" y2="72397"/>
                          <a14:foregroundMark x1="79685" y1="71633" x2="79685" y2="71633"/>
                          <a14:foregroundMark x1="79335" y1="72397" x2="79335" y2="72397"/>
                          <a14:foregroundMark x1="50000" y1="90640" x2="50000" y2="90640"/>
                        </a14:backgroundRemoval>
                      </a14:imgEffect>
                    </a14:imgLayer>
                  </a14:imgProps>
                </a:ext>
              </a:extLst>
            </a:blip>
            <a:stretch>
              <a:fillRect/>
            </a:stretch>
          </p:blipFill>
          <p:spPr>
            <a:xfrm rot="1238024">
              <a:off x="4211960" y="379884"/>
              <a:ext cx="5328592" cy="4731990"/>
            </a:xfrm>
            <a:prstGeom prst="rect">
              <a:avLst/>
            </a:prstGeom>
          </p:spPr>
        </p:pic>
        <p:grpSp>
          <p:nvGrpSpPr>
            <p:cNvPr id="12" name="Group 11">
              <a:extLst>
                <a:ext uri="{FF2B5EF4-FFF2-40B4-BE49-F238E27FC236}">
                  <a16:creationId xmlns:a16="http://schemas.microsoft.com/office/drawing/2014/main" id="{FA06ACF6-CEF8-E9B7-A59F-E4A66CEEBC32}"/>
                </a:ext>
              </a:extLst>
            </p:cNvPr>
            <p:cNvGrpSpPr/>
            <p:nvPr/>
          </p:nvGrpSpPr>
          <p:grpSpPr>
            <a:xfrm>
              <a:off x="4491089" y="590946"/>
              <a:ext cx="4449073" cy="4481269"/>
              <a:chOff x="4491089" y="590946"/>
              <a:chExt cx="4449073" cy="4481269"/>
            </a:xfrm>
          </p:grpSpPr>
          <p:sp>
            <p:nvSpPr>
              <p:cNvPr id="13" name="TextBox 12">
                <a:extLst>
                  <a:ext uri="{FF2B5EF4-FFF2-40B4-BE49-F238E27FC236}">
                    <a16:creationId xmlns:a16="http://schemas.microsoft.com/office/drawing/2014/main" id="{3231E18C-6690-DF1D-1513-19144155A731}"/>
                  </a:ext>
                </a:extLst>
              </p:cNvPr>
              <p:cNvSpPr txBox="1"/>
              <p:nvPr/>
            </p:nvSpPr>
            <p:spPr>
              <a:xfrm>
                <a:off x="6979855" y="1103009"/>
                <a:ext cx="279244" cy="260150"/>
              </a:xfrm>
              <a:prstGeom prst="rect">
                <a:avLst/>
              </a:prstGeom>
              <a:noFill/>
            </p:spPr>
            <p:txBody>
              <a:bodyPr wrap="square" rtlCol="0">
                <a:spAutoFit/>
              </a:bodyPr>
              <a:lstStyle/>
              <a:p>
                <a:r>
                  <a:rPr lang="en-GB" sz="1350" b="1">
                    <a:solidFill>
                      <a:srgbClr val="FF0000"/>
                    </a:solidFill>
                  </a:rPr>
                  <a:t>X</a:t>
                </a:r>
              </a:p>
            </p:txBody>
          </p:sp>
          <p:sp>
            <p:nvSpPr>
              <p:cNvPr id="14" name="TextBox 13">
                <a:extLst>
                  <a:ext uri="{FF2B5EF4-FFF2-40B4-BE49-F238E27FC236}">
                    <a16:creationId xmlns:a16="http://schemas.microsoft.com/office/drawing/2014/main" id="{139258D7-9C27-9B74-06C8-FEF2856A0005}"/>
                  </a:ext>
                </a:extLst>
              </p:cNvPr>
              <p:cNvSpPr txBox="1"/>
              <p:nvPr/>
            </p:nvSpPr>
            <p:spPr>
              <a:xfrm>
                <a:off x="8174263" y="2294727"/>
                <a:ext cx="412041" cy="446849"/>
              </a:xfrm>
              <a:prstGeom prst="rect">
                <a:avLst/>
              </a:prstGeom>
              <a:noFill/>
            </p:spPr>
            <p:txBody>
              <a:bodyPr wrap="none" rtlCol="0">
                <a:spAutoFit/>
              </a:bodyPr>
              <a:lstStyle/>
              <a:p>
                <a:r>
                  <a:rPr lang="en-GB" sz="1350" b="1"/>
                  <a:t>Z</a:t>
                </a:r>
              </a:p>
            </p:txBody>
          </p:sp>
          <p:sp>
            <p:nvSpPr>
              <p:cNvPr id="16" name="TextBox 15">
                <a:extLst>
                  <a:ext uri="{FF2B5EF4-FFF2-40B4-BE49-F238E27FC236}">
                    <a16:creationId xmlns:a16="http://schemas.microsoft.com/office/drawing/2014/main" id="{643B04F2-4654-849E-775B-23C529FA68BD}"/>
                  </a:ext>
                </a:extLst>
              </p:cNvPr>
              <p:cNvSpPr txBox="1"/>
              <p:nvPr/>
            </p:nvSpPr>
            <p:spPr>
              <a:xfrm>
                <a:off x="8174263" y="2919581"/>
                <a:ext cx="429293" cy="446849"/>
              </a:xfrm>
              <a:prstGeom prst="rect">
                <a:avLst/>
              </a:prstGeom>
              <a:noFill/>
            </p:spPr>
            <p:txBody>
              <a:bodyPr wrap="none" rtlCol="0">
                <a:spAutoFit/>
              </a:bodyPr>
              <a:lstStyle/>
              <a:p>
                <a:r>
                  <a:rPr lang="en-GB" sz="1350" b="1"/>
                  <a:t>X</a:t>
                </a:r>
              </a:p>
            </p:txBody>
          </p:sp>
          <p:sp>
            <p:nvSpPr>
              <p:cNvPr id="19" name="TextBox 18">
                <a:extLst>
                  <a:ext uri="{FF2B5EF4-FFF2-40B4-BE49-F238E27FC236}">
                    <a16:creationId xmlns:a16="http://schemas.microsoft.com/office/drawing/2014/main" id="{E7DC20E2-07FB-1950-D28F-FC7D17C84D37}"/>
                  </a:ext>
                </a:extLst>
              </p:cNvPr>
              <p:cNvSpPr txBox="1"/>
              <p:nvPr/>
            </p:nvSpPr>
            <p:spPr>
              <a:xfrm>
                <a:off x="7561919" y="1376602"/>
                <a:ext cx="412041" cy="446849"/>
              </a:xfrm>
              <a:prstGeom prst="rect">
                <a:avLst/>
              </a:prstGeom>
              <a:noFill/>
            </p:spPr>
            <p:txBody>
              <a:bodyPr wrap="none" rtlCol="0">
                <a:spAutoFit/>
              </a:bodyPr>
              <a:lstStyle/>
              <a:p>
                <a:r>
                  <a:rPr lang="en-GB" sz="1350" b="1"/>
                  <a:t>Z</a:t>
                </a:r>
              </a:p>
            </p:txBody>
          </p:sp>
          <p:sp>
            <p:nvSpPr>
              <p:cNvPr id="20" name="TextBox 19">
                <a:extLst>
                  <a:ext uri="{FF2B5EF4-FFF2-40B4-BE49-F238E27FC236}">
                    <a16:creationId xmlns:a16="http://schemas.microsoft.com/office/drawing/2014/main" id="{0943DBB9-4654-6959-06EA-EF7C671F4B46}"/>
                  </a:ext>
                </a:extLst>
              </p:cNvPr>
              <p:cNvSpPr txBox="1"/>
              <p:nvPr/>
            </p:nvSpPr>
            <p:spPr>
              <a:xfrm>
                <a:off x="7909484" y="1776061"/>
                <a:ext cx="429293" cy="446849"/>
              </a:xfrm>
              <a:prstGeom prst="rect">
                <a:avLst/>
              </a:prstGeom>
              <a:noFill/>
            </p:spPr>
            <p:txBody>
              <a:bodyPr wrap="none" rtlCol="0">
                <a:spAutoFit/>
              </a:bodyPr>
              <a:lstStyle/>
              <a:p>
                <a:r>
                  <a:rPr lang="en-GB" sz="1350" b="1"/>
                  <a:t>X</a:t>
                </a:r>
              </a:p>
            </p:txBody>
          </p:sp>
          <p:sp>
            <p:nvSpPr>
              <p:cNvPr id="21" name="TextBox 20">
                <a:extLst>
                  <a:ext uri="{FF2B5EF4-FFF2-40B4-BE49-F238E27FC236}">
                    <a16:creationId xmlns:a16="http://schemas.microsoft.com/office/drawing/2014/main" id="{BC56679B-8DAD-2D8E-D991-B33EB25555B6}"/>
                  </a:ext>
                </a:extLst>
              </p:cNvPr>
              <p:cNvSpPr txBox="1"/>
              <p:nvPr/>
            </p:nvSpPr>
            <p:spPr>
              <a:xfrm>
                <a:off x="5280592" y="1776061"/>
                <a:ext cx="412041" cy="446849"/>
              </a:xfrm>
              <a:prstGeom prst="rect">
                <a:avLst/>
              </a:prstGeom>
              <a:noFill/>
            </p:spPr>
            <p:txBody>
              <a:bodyPr wrap="none" rtlCol="0">
                <a:spAutoFit/>
              </a:bodyPr>
              <a:lstStyle/>
              <a:p>
                <a:r>
                  <a:rPr lang="en-GB" sz="1350" b="1"/>
                  <a:t>Z</a:t>
                </a:r>
              </a:p>
            </p:txBody>
          </p:sp>
          <p:sp>
            <p:nvSpPr>
              <p:cNvPr id="22" name="TextBox 21">
                <a:extLst>
                  <a:ext uri="{FF2B5EF4-FFF2-40B4-BE49-F238E27FC236}">
                    <a16:creationId xmlns:a16="http://schemas.microsoft.com/office/drawing/2014/main" id="{8F175D9A-892A-B781-5D3A-3F9314403578}"/>
                  </a:ext>
                </a:extLst>
              </p:cNvPr>
              <p:cNvSpPr txBox="1"/>
              <p:nvPr/>
            </p:nvSpPr>
            <p:spPr>
              <a:xfrm>
                <a:off x="5787385" y="1309247"/>
                <a:ext cx="429293" cy="446849"/>
              </a:xfrm>
              <a:prstGeom prst="rect">
                <a:avLst/>
              </a:prstGeom>
              <a:noFill/>
            </p:spPr>
            <p:txBody>
              <a:bodyPr wrap="none" rtlCol="0">
                <a:spAutoFit/>
              </a:bodyPr>
              <a:lstStyle/>
              <a:p>
                <a:r>
                  <a:rPr lang="en-GB" sz="1350" b="1"/>
                  <a:t>X</a:t>
                </a:r>
              </a:p>
            </p:txBody>
          </p:sp>
          <p:sp>
            <p:nvSpPr>
              <p:cNvPr id="23" name="TextBox 22">
                <a:extLst>
                  <a:ext uri="{FF2B5EF4-FFF2-40B4-BE49-F238E27FC236}">
                    <a16:creationId xmlns:a16="http://schemas.microsoft.com/office/drawing/2014/main" id="{BD79FAC5-4297-74CB-7812-4481248C65B8}"/>
                  </a:ext>
                </a:extLst>
              </p:cNvPr>
              <p:cNvSpPr txBox="1"/>
              <p:nvPr/>
            </p:nvSpPr>
            <p:spPr>
              <a:xfrm>
                <a:off x="6337562" y="1103009"/>
                <a:ext cx="412041" cy="446849"/>
              </a:xfrm>
              <a:prstGeom prst="rect">
                <a:avLst/>
              </a:prstGeom>
              <a:noFill/>
            </p:spPr>
            <p:txBody>
              <a:bodyPr wrap="none" rtlCol="0">
                <a:spAutoFit/>
              </a:bodyPr>
              <a:lstStyle/>
              <a:p>
                <a:r>
                  <a:rPr lang="en-GB" sz="1350" b="1"/>
                  <a:t>Z</a:t>
                </a:r>
              </a:p>
            </p:txBody>
          </p:sp>
          <p:sp>
            <p:nvSpPr>
              <p:cNvPr id="27" name="TextBox 26">
                <a:extLst>
                  <a:ext uri="{FF2B5EF4-FFF2-40B4-BE49-F238E27FC236}">
                    <a16:creationId xmlns:a16="http://schemas.microsoft.com/office/drawing/2014/main" id="{BDD25ED2-BAB5-F8AC-AF37-D35271FA14B8}"/>
                  </a:ext>
                </a:extLst>
              </p:cNvPr>
              <p:cNvSpPr txBox="1"/>
              <p:nvPr/>
            </p:nvSpPr>
            <p:spPr>
              <a:xfrm>
                <a:off x="5050351" y="2194367"/>
                <a:ext cx="429293" cy="446849"/>
              </a:xfrm>
              <a:prstGeom prst="rect">
                <a:avLst/>
              </a:prstGeom>
              <a:noFill/>
            </p:spPr>
            <p:txBody>
              <a:bodyPr wrap="none" rtlCol="0">
                <a:spAutoFit/>
              </a:bodyPr>
              <a:lstStyle/>
              <a:p>
                <a:r>
                  <a:rPr lang="en-GB" sz="1350" b="1"/>
                  <a:t>X</a:t>
                </a:r>
              </a:p>
            </p:txBody>
          </p:sp>
          <p:sp>
            <p:nvSpPr>
              <p:cNvPr id="31" name="TextBox 30">
                <a:extLst>
                  <a:ext uri="{FF2B5EF4-FFF2-40B4-BE49-F238E27FC236}">
                    <a16:creationId xmlns:a16="http://schemas.microsoft.com/office/drawing/2014/main" id="{8B8C822A-7E3C-1BFC-D130-61C04870F526}"/>
                  </a:ext>
                </a:extLst>
              </p:cNvPr>
              <p:cNvSpPr txBox="1"/>
              <p:nvPr/>
            </p:nvSpPr>
            <p:spPr>
              <a:xfrm>
                <a:off x="5002046" y="2919581"/>
                <a:ext cx="412041" cy="446849"/>
              </a:xfrm>
              <a:prstGeom prst="rect">
                <a:avLst/>
              </a:prstGeom>
              <a:noFill/>
            </p:spPr>
            <p:txBody>
              <a:bodyPr wrap="none" rtlCol="0">
                <a:spAutoFit/>
              </a:bodyPr>
              <a:lstStyle/>
              <a:p>
                <a:r>
                  <a:rPr lang="en-GB" sz="1350" b="1"/>
                  <a:t>Z</a:t>
                </a:r>
              </a:p>
            </p:txBody>
          </p:sp>
          <p:sp>
            <p:nvSpPr>
              <p:cNvPr id="32" name="TextBox 31">
                <a:extLst>
                  <a:ext uri="{FF2B5EF4-FFF2-40B4-BE49-F238E27FC236}">
                    <a16:creationId xmlns:a16="http://schemas.microsoft.com/office/drawing/2014/main" id="{8A4D46B2-3B80-C637-38F7-AC227794272E}"/>
                  </a:ext>
                </a:extLst>
              </p:cNvPr>
              <p:cNvSpPr txBox="1"/>
              <p:nvPr/>
            </p:nvSpPr>
            <p:spPr>
              <a:xfrm>
                <a:off x="5280592" y="3438557"/>
                <a:ext cx="429293" cy="446849"/>
              </a:xfrm>
              <a:prstGeom prst="rect">
                <a:avLst/>
              </a:prstGeom>
              <a:noFill/>
            </p:spPr>
            <p:txBody>
              <a:bodyPr wrap="none" rtlCol="0">
                <a:spAutoFit/>
              </a:bodyPr>
              <a:lstStyle/>
              <a:p>
                <a:r>
                  <a:rPr lang="en-GB" sz="1350" b="1"/>
                  <a:t>X</a:t>
                </a:r>
              </a:p>
            </p:txBody>
          </p:sp>
          <p:sp>
            <p:nvSpPr>
              <p:cNvPr id="33" name="TextBox 32">
                <a:extLst>
                  <a:ext uri="{FF2B5EF4-FFF2-40B4-BE49-F238E27FC236}">
                    <a16:creationId xmlns:a16="http://schemas.microsoft.com/office/drawing/2014/main" id="{C112D79E-F70D-B84D-8D89-B1D0D90F262D}"/>
                  </a:ext>
                </a:extLst>
              </p:cNvPr>
              <p:cNvSpPr txBox="1"/>
              <p:nvPr/>
            </p:nvSpPr>
            <p:spPr>
              <a:xfrm>
                <a:off x="5768636" y="3851033"/>
                <a:ext cx="412041" cy="446849"/>
              </a:xfrm>
              <a:prstGeom prst="rect">
                <a:avLst/>
              </a:prstGeom>
              <a:noFill/>
            </p:spPr>
            <p:txBody>
              <a:bodyPr wrap="none" rtlCol="0">
                <a:spAutoFit/>
              </a:bodyPr>
              <a:lstStyle/>
              <a:p>
                <a:r>
                  <a:rPr lang="en-GB" sz="1350" b="1"/>
                  <a:t>Z</a:t>
                </a:r>
              </a:p>
            </p:txBody>
          </p:sp>
          <p:sp>
            <p:nvSpPr>
              <p:cNvPr id="34" name="TextBox 33">
                <a:extLst>
                  <a:ext uri="{FF2B5EF4-FFF2-40B4-BE49-F238E27FC236}">
                    <a16:creationId xmlns:a16="http://schemas.microsoft.com/office/drawing/2014/main" id="{01E267BD-959A-6497-2414-E0F8FFE21A33}"/>
                  </a:ext>
                </a:extLst>
              </p:cNvPr>
              <p:cNvSpPr txBox="1"/>
              <p:nvPr/>
            </p:nvSpPr>
            <p:spPr>
              <a:xfrm>
                <a:off x="6319080" y="4039683"/>
                <a:ext cx="429293" cy="446849"/>
              </a:xfrm>
              <a:prstGeom prst="rect">
                <a:avLst/>
              </a:prstGeom>
              <a:noFill/>
            </p:spPr>
            <p:txBody>
              <a:bodyPr wrap="none" rtlCol="0">
                <a:spAutoFit/>
              </a:bodyPr>
              <a:lstStyle/>
              <a:p>
                <a:r>
                  <a:rPr lang="en-GB" sz="1350" b="1"/>
                  <a:t>X</a:t>
                </a:r>
              </a:p>
            </p:txBody>
          </p:sp>
          <p:sp>
            <p:nvSpPr>
              <p:cNvPr id="35" name="TextBox 34">
                <a:extLst>
                  <a:ext uri="{FF2B5EF4-FFF2-40B4-BE49-F238E27FC236}">
                    <a16:creationId xmlns:a16="http://schemas.microsoft.com/office/drawing/2014/main" id="{A059F58D-3489-849D-839F-606994F3AB57}"/>
                  </a:ext>
                </a:extLst>
              </p:cNvPr>
              <p:cNvSpPr txBox="1"/>
              <p:nvPr/>
            </p:nvSpPr>
            <p:spPr>
              <a:xfrm>
                <a:off x="6958092" y="4068826"/>
                <a:ext cx="412041" cy="446849"/>
              </a:xfrm>
              <a:prstGeom prst="rect">
                <a:avLst/>
              </a:prstGeom>
              <a:noFill/>
            </p:spPr>
            <p:txBody>
              <a:bodyPr wrap="none" rtlCol="0">
                <a:spAutoFit/>
              </a:bodyPr>
              <a:lstStyle/>
              <a:p>
                <a:r>
                  <a:rPr lang="en-GB" sz="1350" b="1"/>
                  <a:t>Z</a:t>
                </a:r>
              </a:p>
            </p:txBody>
          </p:sp>
          <p:sp>
            <p:nvSpPr>
              <p:cNvPr id="36" name="TextBox 35">
                <a:extLst>
                  <a:ext uri="{FF2B5EF4-FFF2-40B4-BE49-F238E27FC236}">
                    <a16:creationId xmlns:a16="http://schemas.microsoft.com/office/drawing/2014/main" id="{A08CA997-AC16-56C2-FCFC-28CA3CE4C458}"/>
                  </a:ext>
                </a:extLst>
              </p:cNvPr>
              <p:cNvSpPr txBox="1"/>
              <p:nvPr/>
            </p:nvSpPr>
            <p:spPr>
              <a:xfrm>
                <a:off x="7430617" y="3770038"/>
                <a:ext cx="279244" cy="300083"/>
              </a:xfrm>
              <a:prstGeom prst="rect">
                <a:avLst/>
              </a:prstGeom>
              <a:noFill/>
            </p:spPr>
            <p:txBody>
              <a:bodyPr wrap="none" rtlCol="0">
                <a:spAutoFit/>
              </a:bodyPr>
              <a:lstStyle/>
              <a:p>
                <a:r>
                  <a:rPr lang="en-GB" sz="1350" b="1"/>
                  <a:t>X</a:t>
                </a:r>
              </a:p>
            </p:txBody>
          </p:sp>
          <p:sp>
            <p:nvSpPr>
              <p:cNvPr id="37" name="TextBox 36">
                <a:extLst>
                  <a:ext uri="{FF2B5EF4-FFF2-40B4-BE49-F238E27FC236}">
                    <a16:creationId xmlns:a16="http://schemas.microsoft.com/office/drawing/2014/main" id="{225AF75E-6103-4CD5-7C3E-FC53DBE6EC85}"/>
                  </a:ext>
                </a:extLst>
              </p:cNvPr>
              <p:cNvSpPr txBox="1"/>
              <p:nvPr/>
            </p:nvSpPr>
            <p:spPr>
              <a:xfrm>
                <a:off x="8001809" y="3357562"/>
                <a:ext cx="268021" cy="300083"/>
              </a:xfrm>
              <a:prstGeom prst="rect">
                <a:avLst/>
              </a:prstGeom>
              <a:noFill/>
            </p:spPr>
            <p:txBody>
              <a:bodyPr wrap="none" rtlCol="0">
                <a:spAutoFit/>
              </a:bodyPr>
              <a:lstStyle/>
              <a:p>
                <a:r>
                  <a:rPr lang="en-GB" sz="1350" b="1">
                    <a:solidFill>
                      <a:srgbClr val="FF0000"/>
                    </a:solidFill>
                  </a:rPr>
                  <a:t>Z</a:t>
                </a:r>
              </a:p>
            </p:txBody>
          </p:sp>
          <p:grpSp>
            <p:nvGrpSpPr>
              <p:cNvPr id="38" name="Group 37">
                <a:extLst>
                  <a:ext uri="{FF2B5EF4-FFF2-40B4-BE49-F238E27FC236}">
                    <a16:creationId xmlns:a16="http://schemas.microsoft.com/office/drawing/2014/main" id="{8124A5C4-9234-C366-D75C-853E1DC3E779}"/>
                  </a:ext>
                </a:extLst>
              </p:cNvPr>
              <p:cNvGrpSpPr/>
              <p:nvPr/>
            </p:nvGrpSpPr>
            <p:grpSpPr>
              <a:xfrm>
                <a:off x="4878034" y="971383"/>
                <a:ext cx="3913185" cy="3548992"/>
                <a:chOff x="3419872" y="843558"/>
                <a:chExt cx="3384376" cy="3024336"/>
              </a:xfrm>
            </p:grpSpPr>
            <p:cxnSp>
              <p:nvCxnSpPr>
                <p:cNvPr id="69" name="Straight Connector 68">
                  <a:extLst>
                    <a:ext uri="{FF2B5EF4-FFF2-40B4-BE49-F238E27FC236}">
                      <a16:creationId xmlns:a16="http://schemas.microsoft.com/office/drawing/2014/main" id="{3532E6F2-12B3-2135-7B17-FB4DECA3A6C1}"/>
                    </a:ext>
                  </a:extLst>
                </p:cNvPr>
                <p:cNvCxnSpPr>
                  <a:cxnSpLocks/>
                </p:cNvCxnSpPr>
                <p:nvPr/>
              </p:nvCxnSpPr>
              <p:spPr>
                <a:xfrm>
                  <a:off x="4427984" y="843558"/>
                  <a:ext cx="1224136" cy="302433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6BA033E-DC78-28BC-0669-C45AC53B32EA}"/>
                    </a:ext>
                  </a:extLst>
                </p:cNvPr>
                <p:cNvCxnSpPr>
                  <a:cxnSpLocks/>
                </p:cNvCxnSpPr>
                <p:nvPr/>
              </p:nvCxnSpPr>
              <p:spPr>
                <a:xfrm flipH="1">
                  <a:off x="4427984" y="843558"/>
                  <a:ext cx="1368152" cy="295232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97D45B6-3621-B869-E6B0-0A6AFE9D330C}"/>
                    </a:ext>
                  </a:extLst>
                </p:cNvPr>
                <p:cNvCxnSpPr>
                  <a:cxnSpLocks/>
                </p:cNvCxnSpPr>
                <p:nvPr/>
              </p:nvCxnSpPr>
              <p:spPr>
                <a:xfrm>
                  <a:off x="3419872" y="1707654"/>
                  <a:ext cx="3240360" cy="136815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1844944-FFC6-5AA5-C25C-FC5A134D828B}"/>
                    </a:ext>
                  </a:extLst>
                </p:cNvPr>
                <p:cNvCxnSpPr>
                  <a:cxnSpLocks/>
                </p:cNvCxnSpPr>
                <p:nvPr/>
              </p:nvCxnSpPr>
              <p:spPr>
                <a:xfrm flipV="1">
                  <a:off x="3419872" y="1851670"/>
                  <a:ext cx="3384376" cy="115212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9" name="Title 7">
                <a:extLst>
                  <a:ext uri="{FF2B5EF4-FFF2-40B4-BE49-F238E27FC236}">
                    <a16:creationId xmlns:a16="http://schemas.microsoft.com/office/drawing/2014/main" id="{C60F878E-1345-05B2-CDB9-03055C3658A1}"/>
                  </a:ext>
                </a:extLst>
              </p:cNvPr>
              <p:cNvSpPr txBox="1">
                <a:spLocks/>
              </p:cNvSpPr>
              <p:nvPr/>
            </p:nvSpPr>
            <p:spPr bwMode="auto">
              <a:xfrm>
                <a:off x="5877145" y="717883"/>
                <a:ext cx="657446" cy="68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200" b="1">
                    <a:solidFill>
                      <a:schemeClr val="bg1"/>
                    </a:solidFill>
                  </a:rPr>
                  <a:t>c)</a:t>
                </a:r>
              </a:p>
            </p:txBody>
          </p:sp>
          <p:sp>
            <p:nvSpPr>
              <p:cNvPr id="40" name="Title 7">
                <a:extLst>
                  <a:ext uri="{FF2B5EF4-FFF2-40B4-BE49-F238E27FC236}">
                    <a16:creationId xmlns:a16="http://schemas.microsoft.com/office/drawing/2014/main" id="{A20794F1-1D6E-2AAA-5675-FCFE7FFBF273}"/>
                  </a:ext>
                </a:extLst>
              </p:cNvPr>
              <p:cNvSpPr txBox="1">
                <a:spLocks/>
              </p:cNvSpPr>
              <p:nvPr/>
            </p:nvSpPr>
            <p:spPr bwMode="auto">
              <a:xfrm>
                <a:off x="7290054" y="1441576"/>
                <a:ext cx="657446" cy="68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200" b="1">
                    <a:solidFill>
                      <a:schemeClr val="bg1"/>
                    </a:solidFill>
                  </a:rPr>
                  <a:t>d)</a:t>
                </a:r>
              </a:p>
            </p:txBody>
          </p:sp>
          <p:sp>
            <p:nvSpPr>
              <p:cNvPr id="41" name="TextBox 40">
                <a:extLst>
                  <a:ext uri="{FF2B5EF4-FFF2-40B4-BE49-F238E27FC236}">
                    <a16:creationId xmlns:a16="http://schemas.microsoft.com/office/drawing/2014/main" id="{4D9301B0-0119-EE9E-89BC-7B996218FC42}"/>
                  </a:ext>
                </a:extLst>
              </p:cNvPr>
              <p:cNvSpPr txBox="1"/>
              <p:nvPr/>
            </p:nvSpPr>
            <p:spPr>
              <a:xfrm>
                <a:off x="6626478" y="633383"/>
                <a:ext cx="315462" cy="352140"/>
              </a:xfrm>
              <a:prstGeom prst="rect">
                <a:avLst/>
              </a:prstGeom>
              <a:noFill/>
            </p:spPr>
            <p:txBody>
              <a:bodyPr wrap="none" rtlCol="0">
                <a:spAutoFit/>
              </a:bodyPr>
              <a:lstStyle/>
              <a:p>
                <a:r>
                  <a:rPr lang="en-GB" sz="1350" b="1"/>
                  <a:t>3</a:t>
                </a:r>
              </a:p>
            </p:txBody>
          </p:sp>
          <p:sp>
            <p:nvSpPr>
              <p:cNvPr id="42" name="TextBox 41">
                <a:extLst>
                  <a:ext uri="{FF2B5EF4-FFF2-40B4-BE49-F238E27FC236}">
                    <a16:creationId xmlns:a16="http://schemas.microsoft.com/office/drawing/2014/main" id="{7644745A-E66D-96A6-F928-A289F7C56A0D}"/>
                  </a:ext>
                </a:extLst>
              </p:cNvPr>
              <p:cNvSpPr txBox="1"/>
              <p:nvPr/>
            </p:nvSpPr>
            <p:spPr>
              <a:xfrm>
                <a:off x="5127812" y="1055883"/>
                <a:ext cx="315462" cy="352140"/>
              </a:xfrm>
              <a:prstGeom prst="rect">
                <a:avLst/>
              </a:prstGeom>
              <a:noFill/>
            </p:spPr>
            <p:txBody>
              <a:bodyPr wrap="none" rtlCol="0">
                <a:spAutoFit/>
              </a:bodyPr>
              <a:lstStyle/>
              <a:p>
                <a:r>
                  <a:rPr lang="en-GB" sz="1350" b="1"/>
                  <a:t>4</a:t>
                </a:r>
              </a:p>
            </p:txBody>
          </p:sp>
          <p:sp>
            <p:nvSpPr>
              <p:cNvPr id="43" name="TextBox 42">
                <a:extLst>
                  <a:ext uri="{FF2B5EF4-FFF2-40B4-BE49-F238E27FC236}">
                    <a16:creationId xmlns:a16="http://schemas.microsoft.com/office/drawing/2014/main" id="{8CE6F309-E9DA-A3E5-926B-74BAC35E3038}"/>
                  </a:ext>
                </a:extLst>
              </p:cNvPr>
              <p:cNvSpPr txBox="1"/>
              <p:nvPr/>
            </p:nvSpPr>
            <p:spPr>
              <a:xfrm>
                <a:off x="4628256" y="2492380"/>
                <a:ext cx="315462" cy="352140"/>
              </a:xfrm>
              <a:prstGeom prst="rect">
                <a:avLst/>
              </a:prstGeom>
              <a:noFill/>
            </p:spPr>
            <p:txBody>
              <a:bodyPr wrap="none" rtlCol="0">
                <a:spAutoFit/>
              </a:bodyPr>
              <a:lstStyle/>
              <a:p>
                <a:r>
                  <a:rPr lang="en-GB" sz="1350" b="1"/>
                  <a:t>5</a:t>
                </a:r>
              </a:p>
            </p:txBody>
          </p:sp>
          <p:sp>
            <p:nvSpPr>
              <p:cNvPr id="44" name="TextBox 43">
                <a:extLst>
                  <a:ext uri="{FF2B5EF4-FFF2-40B4-BE49-F238E27FC236}">
                    <a16:creationId xmlns:a16="http://schemas.microsoft.com/office/drawing/2014/main" id="{5C32942B-45F9-85CE-AAEE-7454144DF60D}"/>
                  </a:ext>
                </a:extLst>
              </p:cNvPr>
              <p:cNvSpPr txBox="1"/>
              <p:nvPr/>
            </p:nvSpPr>
            <p:spPr>
              <a:xfrm>
                <a:off x="5389860" y="3685698"/>
                <a:ext cx="315462" cy="352140"/>
              </a:xfrm>
              <a:prstGeom prst="rect">
                <a:avLst/>
              </a:prstGeom>
              <a:noFill/>
            </p:spPr>
            <p:txBody>
              <a:bodyPr wrap="none" rtlCol="0">
                <a:spAutoFit/>
              </a:bodyPr>
              <a:lstStyle/>
              <a:p>
                <a:r>
                  <a:rPr lang="en-GB" sz="1350" b="1"/>
                  <a:t>6</a:t>
                </a:r>
              </a:p>
            </p:txBody>
          </p:sp>
          <p:sp>
            <p:nvSpPr>
              <p:cNvPr id="45" name="TextBox 44">
                <a:extLst>
                  <a:ext uri="{FF2B5EF4-FFF2-40B4-BE49-F238E27FC236}">
                    <a16:creationId xmlns:a16="http://schemas.microsoft.com/office/drawing/2014/main" id="{83F438E2-2661-2AF8-D354-898419C57A62}"/>
                  </a:ext>
                </a:extLst>
              </p:cNvPr>
              <p:cNvSpPr txBox="1"/>
              <p:nvPr/>
            </p:nvSpPr>
            <p:spPr>
              <a:xfrm>
                <a:off x="6543219" y="4520375"/>
                <a:ext cx="315462" cy="352140"/>
              </a:xfrm>
              <a:prstGeom prst="rect">
                <a:avLst/>
              </a:prstGeom>
              <a:noFill/>
            </p:spPr>
            <p:txBody>
              <a:bodyPr wrap="none" rtlCol="0">
                <a:spAutoFit/>
              </a:bodyPr>
              <a:lstStyle/>
              <a:p>
                <a:r>
                  <a:rPr lang="en-GB" sz="1350" b="1"/>
                  <a:t>7</a:t>
                </a:r>
              </a:p>
            </p:txBody>
          </p:sp>
          <p:sp>
            <p:nvSpPr>
              <p:cNvPr id="46" name="TextBox 45">
                <a:extLst>
                  <a:ext uri="{FF2B5EF4-FFF2-40B4-BE49-F238E27FC236}">
                    <a16:creationId xmlns:a16="http://schemas.microsoft.com/office/drawing/2014/main" id="{B4702AAD-D078-E1A4-71D3-B18DED6BAD9C}"/>
                  </a:ext>
                </a:extLst>
              </p:cNvPr>
              <p:cNvSpPr txBox="1"/>
              <p:nvPr/>
            </p:nvSpPr>
            <p:spPr>
              <a:xfrm>
                <a:off x="7958626" y="4013376"/>
                <a:ext cx="315462" cy="352140"/>
              </a:xfrm>
              <a:prstGeom prst="rect">
                <a:avLst/>
              </a:prstGeom>
              <a:noFill/>
            </p:spPr>
            <p:txBody>
              <a:bodyPr wrap="none" rtlCol="0">
                <a:spAutoFit/>
              </a:bodyPr>
              <a:lstStyle/>
              <a:p>
                <a:r>
                  <a:rPr lang="en-GB" sz="1350" b="1"/>
                  <a:t>8</a:t>
                </a:r>
              </a:p>
            </p:txBody>
          </p:sp>
          <p:sp>
            <p:nvSpPr>
              <p:cNvPr id="47" name="TextBox 46">
                <a:extLst>
                  <a:ext uri="{FF2B5EF4-FFF2-40B4-BE49-F238E27FC236}">
                    <a16:creationId xmlns:a16="http://schemas.microsoft.com/office/drawing/2014/main" id="{C20C08E5-DD04-5CC7-3385-2036AFDC689D}"/>
                  </a:ext>
                </a:extLst>
              </p:cNvPr>
              <p:cNvSpPr txBox="1"/>
              <p:nvPr/>
            </p:nvSpPr>
            <p:spPr>
              <a:xfrm>
                <a:off x="8624700" y="2661379"/>
                <a:ext cx="315462" cy="352140"/>
              </a:xfrm>
              <a:prstGeom prst="rect">
                <a:avLst/>
              </a:prstGeom>
              <a:noFill/>
            </p:spPr>
            <p:txBody>
              <a:bodyPr wrap="none" rtlCol="0">
                <a:spAutoFit/>
              </a:bodyPr>
              <a:lstStyle/>
              <a:p>
                <a:r>
                  <a:rPr lang="en-GB" sz="1350" b="1"/>
                  <a:t>1</a:t>
                </a:r>
              </a:p>
            </p:txBody>
          </p:sp>
          <p:sp>
            <p:nvSpPr>
              <p:cNvPr id="48" name="TextBox 47">
                <a:extLst>
                  <a:ext uri="{FF2B5EF4-FFF2-40B4-BE49-F238E27FC236}">
                    <a16:creationId xmlns:a16="http://schemas.microsoft.com/office/drawing/2014/main" id="{1D72A805-6EF9-92E4-39C2-E3E658F829FA}"/>
                  </a:ext>
                </a:extLst>
              </p:cNvPr>
              <p:cNvSpPr txBox="1"/>
              <p:nvPr/>
            </p:nvSpPr>
            <p:spPr>
              <a:xfrm>
                <a:off x="8125145" y="1224882"/>
                <a:ext cx="315462" cy="352140"/>
              </a:xfrm>
              <a:prstGeom prst="rect">
                <a:avLst/>
              </a:prstGeom>
              <a:noFill/>
            </p:spPr>
            <p:txBody>
              <a:bodyPr wrap="none" rtlCol="0">
                <a:spAutoFit/>
              </a:bodyPr>
              <a:lstStyle/>
              <a:p>
                <a:r>
                  <a:rPr lang="en-GB" sz="1350" b="1"/>
                  <a:t>2</a:t>
                </a:r>
              </a:p>
            </p:txBody>
          </p:sp>
          <p:sp>
            <p:nvSpPr>
              <p:cNvPr id="49" name="Rectangle 48">
                <a:extLst>
                  <a:ext uri="{FF2B5EF4-FFF2-40B4-BE49-F238E27FC236}">
                    <a16:creationId xmlns:a16="http://schemas.microsoft.com/office/drawing/2014/main" id="{21E718A4-D2FD-8AF9-0468-2915B5F17730}"/>
                  </a:ext>
                </a:extLst>
              </p:cNvPr>
              <p:cNvSpPr/>
              <p:nvPr/>
            </p:nvSpPr>
            <p:spPr>
              <a:xfrm>
                <a:off x="8433705" y="2970861"/>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42BB9893-E887-037D-3F10-2E8B8EE30237}"/>
                  </a:ext>
                </a:extLst>
              </p:cNvPr>
              <p:cNvSpPr/>
              <p:nvPr/>
            </p:nvSpPr>
            <p:spPr>
              <a:xfrm>
                <a:off x="8448468" y="2238880"/>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7D01F285-3E65-E602-F069-AC1A02495FDF}"/>
                  </a:ext>
                </a:extLst>
              </p:cNvPr>
              <p:cNvSpPr/>
              <p:nvPr/>
            </p:nvSpPr>
            <p:spPr>
              <a:xfrm>
                <a:off x="8173838" y="1554025"/>
                <a:ext cx="458765" cy="495696"/>
              </a:xfrm>
              <a:prstGeom prst="rect">
                <a:avLst/>
              </a:prstGeom>
              <a:solidFill>
                <a:srgbClr val="00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CBFE6BA1-06CA-68B0-56C3-C0C766E0C3E2}"/>
                  </a:ext>
                </a:extLst>
              </p:cNvPr>
              <p:cNvSpPr/>
              <p:nvPr/>
            </p:nvSpPr>
            <p:spPr>
              <a:xfrm>
                <a:off x="7663662" y="1003292"/>
                <a:ext cx="458765" cy="495696"/>
              </a:xfrm>
              <a:prstGeom prst="rect">
                <a:avLst/>
              </a:prstGeom>
              <a:solidFill>
                <a:srgbClr val="00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A38FC95D-149D-0921-2D90-D5A82C715B1C}"/>
                  </a:ext>
                </a:extLst>
              </p:cNvPr>
              <p:cNvSpPr/>
              <p:nvPr/>
            </p:nvSpPr>
            <p:spPr>
              <a:xfrm>
                <a:off x="6951741" y="675268"/>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1633D1E-1CC0-61DF-B207-80820CC82435}"/>
                  </a:ext>
                </a:extLst>
              </p:cNvPr>
              <p:cNvSpPr/>
              <p:nvPr/>
            </p:nvSpPr>
            <p:spPr>
              <a:xfrm>
                <a:off x="6234686" y="650983"/>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38B717EF-993B-8027-E5BE-8E0D877AA362}"/>
                  </a:ext>
                </a:extLst>
              </p:cNvPr>
              <p:cNvSpPr/>
              <p:nvPr/>
            </p:nvSpPr>
            <p:spPr>
              <a:xfrm>
                <a:off x="5493184" y="887220"/>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632ECE06-2A33-E2C5-50F5-583832650AFE}"/>
                  </a:ext>
                </a:extLst>
              </p:cNvPr>
              <p:cNvSpPr/>
              <p:nvPr/>
            </p:nvSpPr>
            <p:spPr>
              <a:xfrm>
                <a:off x="4950893" y="1362935"/>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D3C97B74-DDFF-6BA4-DB78-F10D0148BE22}"/>
                  </a:ext>
                </a:extLst>
              </p:cNvPr>
              <p:cNvSpPr/>
              <p:nvPr/>
            </p:nvSpPr>
            <p:spPr>
              <a:xfrm>
                <a:off x="4643720" y="2067718"/>
                <a:ext cx="458765" cy="495696"/>
              </a:xfrm>
              <a:prstGeom prst="rect">
                <a:avLst/>
              </a:prstGeom>
              <a:solidFill>
                <a:schemeClr val="bg1">
                  <a:lumMod val="5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348C2AB5-BB72-D163-A976-6A5938AC6D0B}"/>
                  </a:ext>
                </a:extLst>
              </p:cNvPr>
              <p:cNvSpPr/>
              <p:nvPr/>
            </p:nvSpPr>
            <p:spPr>
              <a:xfrm>
                <a:off x="4642943" y="2826395"/>
                <a:ext cx="458765" cy="495696"/>
              </a:xfrm>
              <a:prstGeom prst="rect">
                <a:avLst/>
              </a:prstGeom>
              <a:solidFill>
                <a:srgbClr val="56DA32">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03197361-48E6-92A9-3C18-CA9F15733334}"/>
                  </a:ext>
                </a:extLst>
              </p:cNvPr>
              <p:cNvSpPr/>
              <p:nvPr/>
            </p:nvSpPr>
            <p:spPr>
              <a:xfrm>
                <a:off x="4923071" y="3482212"/>
                <a:ext cx="458765" cy="495696"/>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0487AC5D-524D-E831-59D5-15F8ED45155A}"/>
                  </a:ext>
                </a:extLst>
              </p:cNvPr>
              <p:cNvSpPr/>
              <p:nvPr/>
            </p:nvSpPr>
            <p:spPr>
              <a:xfrm>
                <a:off x="5467678" y="4074457"/>
                <a:ext cx="458765" cy="495696"/>
              </a:xfrm>
              <a:prstGeom prst="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E4F15D4B-F8EF-AEFF-125E-8C4CABE26240}"/>
                  </a:ext>
                </a:extLst>
              </p:cNvPr>
              <p:cNvSpPr/>
              <p:nvPr/>
            </p:nvSpPr>
            <p:spPr>
              <a:xfrm>
                <a:off x="6172025" y="4334555"/>
                <a:ext cx="458765" cy="495696"/>
              </a:xfrm>
              <a:prstGeom prst="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432C50AE-A462-AD91-C835-99C32C79D945}"/>
                  </a:ext>
                </a:extLst>
              </p:cNvPr>
              <p:cNvSpPr/>
              <p:nvPr/>
            </p:nvSpPr>
            <p:spPr>
              <a:xfrm>
                <a:off x="6894092" y="4335292"/>
                <a:ext cx="458765" cy="495696"/>
              </a:xfrm>
              <a:prstGeom prst="rect">
                <a:avLst/>
              </a:prstGeom>
              <a:solidFill>
                <a:srgbClr val="00B0F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2DEAE310-94BC-ABD8-51DE-FA65F2C1016D}"/>
                  </a:ext>
                </a:extLst>
              </p:cNvPr>
              <p:cNvSpPr/>
              <p:nvPr/>
            </p:nvSpPr>
            <p:spPr>
              <a:xfrm>
                <a:off x="7595683" y="4098709"/>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476D2D45-A793-6600-D68F-EE74723B88B7}"/>
                  </a:ext>
                </a:extLst>
              </p:cNvPr>
              <p:cNvSpPr/>
              <p:nvPr/>
            </p:nvSpPr>
            <p:spPr>
              <a:xfrm>
                <a:off x="8146831" y="3638234"/>
                <a:ext cx="458765" cy="495696"/>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a:extLst>
                  <a:ext uri="{FF2B5EF4-FFF2-40B4-BE49-F238E27FC236}">
                    <a16:creationId xmlns:a16="http://schemas.microsoft.com/office/drawing/2014/main" id="{E4AE3C31-8D6D-6214-E086-45FFB0264F1D}"/>
                  </a:ext>
                </a:extLst>
              </p:cNvPr>
              <p:cNvPicPr>
                <a:picLocks noChangeAspect="1"/>
              </p:cNvPicPr>
              <p:nvPr/>
            </p:nvPicPr>
            <p:blipFill>
              <a:blip r:embed="rId5"/>
              <a:stretch>
                <a:fillRect/>
              </a:stretch>
            </p:blipFill>
            <p:spPr>
              <a:xfrm>
                <a:off x="6276789" y="2358665"/>
                <a:ext cx="1047272" cy="903118"/>
              </a:xfrm>
              <a:prstGeom prst="rect">
                <a:avLst/>
              </a:prstGeom>
            </p:spPr>
          </p:pic>
          <p:sp>
            <p:nvSpPr>
              <p:cNvPr id="66" name="TextBox 65">
                <a:extLst>
                  <a:ext uri="{FF2B5EF4-FFF2-40B4-BE49-F238E27FC236}">
                    <a16:creationId xmlns:a16="http://schemas.microsoft.com/office/drawing/2014/main" id="{180D5FE2-2BA6-A1ED-75DC-28030E53106D}"/>
                  </a:ext>
                </a:extLst>
              </p:cNvPr>
              <p:cNvSpPr txBox="1"/>
              <p:nvPr/>
            </p:nvSpPr>
            <p:spPr>
              <a:xfrm>
                <a:off x="4491089" y="4671983"/>
                <a:ext cx="2052130" cy="400232"/>
              </a:xfrm>
              <a:prstGeom prst="rect">
                <a:avLst/>
              </a:prstGeom>
              <a:noFill/>
            </p:spPr>
            <p:txBody>
              <a:bodyPr wrap="none" rtlCol="0">
                <a:spAutoFit/>
              </a:bodyPr>
              <a:lstStyle/>
              <a:p>
                <a:r>
                  <a:rPr lang="en-GB" sz="1200" b="1">
                    <a:solidFill>
                      <a:schemeClr val="tx2"/>
                    </a:solidFill>
                  </a:rPr>
                  <a:t>Removed in the 2024 intervention</a:t>
                </a:r>
              </a:p>
              <a:p>
                <a:r>
                  <a:rPr lang="en-GB" sz="1200" b="1">
                    <a:solidFill>
                      <a:srgbClr val="7030A0"/>
                    </a:solidFill>
                  </a:rPr>
                  <a:t>3X14</a:t>
                </a:r>
                <a:r>
                  <a:rPr lang="en-GB" sz="1200" b="1">
                    <a:solidFill>
                      <a:srgbClr val="FF0000"/>
                    </a:solidFill>
                  </a:rPr>
                  <a:t> </a:t>
                </a:r>
                <a:r>
                  <a:rPr lang="en-GB" sz="1200" b="1">
                    <a:solidFill>
                      <a:schemeClr val="tx2"/>
                    </a:solidFill>
                  </a:rPr>
                  <a:t>&amp;</a:t>
                </a:r>
                <a:r>
                  <a:rPr lang="en-GB" sz="1200" b="1">
                    <a:solidFill>
                      <a:srgbClr val="FF0000"/>
                    </a:solidFill>
                  </a:rPr>
                  <a:t> 8Z14</a:t>
                </a:r>
              </a:p>
            </p:txBody>
          </p:sp>
          <p:sp>
            <p:nvSpPr>
              <p:cNvPr id="67" name="Oval 66">
                <a:extLst>
                  <a:ext uri="{FF2B5EF4-FFF2-40B4-BE49-F238E27FC236}">
                    <a16:creationId xmlns:a16="http://schemas.microsoft.com/office/drawing/2014/main" id="{E65E7E49-0B6E-D148-DB65-651DC07752EA}"/>
                  </a:ext>
                </a:extLst>
              </p:cNvPr>
              <p:cNvSpPr/>
              <p:nvPr/>
            </p:nvSpPr>
            <p:spPr>
              <a:xfrm>
                <a:off x="6848515" y="590946"/>
                <a:ext cx="657445" cy="771989"/>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BDAAEE85-ACB8-6F40-9F47-1BED939F40AA}"/>
                  </a:ext>
                </a:extLst>
              </p:cNvPr>
              <p:cNvSpPr/>
              <p:nvPr/>
            </p:nvSpPr>
            <p:spPr>
              <a:xfrm rot="2441321">
                <a:off x="8038123" y="3566882"/>
                <a:ext cx="695779" cy="5996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74" name="TextBox 73">
            <a:extLst>
              <a:ext uri="{FF2B5EF4-FFF2-40B4-BE49-F238E27FC236}">
                <a16:creationId xmlns:a16="http://schemas.microsoft.com/office/drawing/2014/main" id="{9DED95E7-909B-EB3F-1716-5B36613814E7}"/>
              </a:ext>
            </a:extLst>
          </p:cNvPr>
          <p:cNvSpPr txBox="1"/>
          <p:nvPr/>
        </p:nvSpPr>
        <p:spPr>
          <a:xfrm>
            <a:off x="608" y="890607"/>
            <a:ext cx="4602670" cy="369332"/>
          </a:xfrm>
          <a:prstGeom prst="rect">
            <a:avLst/>
          </a:prstGeom>
          <a:noFill/>
        </p:spPr>
        <p:txBody>
          <a:bodyPr wrap="none" rtlCol="0">
            <a:spAutoFit/>
          </a:bodyPr>
          <a:lstStyle/>
          <a:p>
            <a:pPr algn="l"/>
            <a:r>
              <a:rPr lang="en-GB" b="1">
                <a:solidFill>
                  <a:schemeClr val="tx2"/>
                </a:solidFill>
              </a:rPr>
              <a:t>Toroidal limiter damage map due to RE impact</a:t>
            </a:r>
          </a:p>
        </p:txBody>
      </p:sp>
      <p:sp>
        <p:nvSpPr>
          <p:cNvPr id="77" name="TextBox 76">
            <a:extLst>
              <a:ext uri="{FF2B5EF4-FFF2-40B4-BE49-F238E27FC236}">
                <a16:creationId xmlns:a16="http://schemas.microsoft.com/office/drawing/2014/main" id="{FC400AEA-54E5-7540-28AE-BAECBEAA6659}"/>
              </a:ext>
            </a:extLst>
          </p:cNvPr>
          <p:cNvSpPr txBox="1"/>
          <p:nvPr/>
        </p:nvSpPr>
        <p:spPr>
          <a:xfrm>
            <a:off x="8080535" y="1973631"/>
            <a:ext cx="611065" cy="338554"/>
          </a:xfrm>
          <a:prstGeom prst="rect">
            <a:avLst/>
          </a:prstGeom>
          <a:noFill/>
        </p:spPr>
        <p:txBody>
          <a:bodyPr wrap="none" rtlCol="0">
            <a:spAutoFit/>
          </a:bodyPr>
          <a:lstStyle/>
          <a:p>
            <a:r>
              <a:rPr lang="en-GB" sz="1600" b="1">
                <a:solidFill>
                  <a:srgbClr val="7030A0"/>
                </a:solidFill>
              </a:rPr>
              <a:t>3X14</a:t>
            </a:r>
          </a:p>
        </p:txBody>
      </p:sp>
      <p:cxnSp>
        <p:nvCxnSpPr>
          <p:cNvPr id="82" name="Straight Arrow Connector 81">
            <a:extLst>
              <a:ext uri="{FF2B5EF4-FFF2-40B4-BE49-F238E27FC236}">
                <a16:creationId xmlns:a16="http://schemas.microsoft.com/office/drawing/2014/main" id="{339262C4-ADAD-DBA8-F018-AD04C027337C}"/>
              </a:ext>
            </a:extLst>
          </p:cNvPr>
          <p:cNvCxnSpPr>
            <a:cxnSpLocks/>
          </p:cNvCxnSpPr>
          <p:nvPr/>
        </p:nvCxnSpPr>
        <p:spPr>
          <a:xfrm flipV="1">
            <a:off x="3477655" y="1367444"/>
            <a:ext cx="1590368" cy="33046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91" name="Picture 90">
            <a:extLst>
              <a:ext uri="{FF2B5EF4-FFF2-40B4-BE49-F238E27FC236}">
                <a16:creationId xmlns:a16="http://schemas.microsoft.com/office/drawing/2014/main" id="{5100E5E6-20B5-DE03-7853-2E299D462BD7}"/>
              </a:ext>
            </a:extLst>
          </p:cNvPr>
          <p:cNvPicPr>
            <a:picLocks noChangeAspect="1"/>
          </p:cNvPicPr>
          <p:nvPr/>
        </p:nvPicPr>
        <p:blipFill>
          <a:blip r:embed="rId6"/>
          <a:srcRect t="5077" r="5276"/>
          <a:stretch/>
        </p:blipFill>
        <p:spPr>
          <a:xfrm>
            <a:off x="5119149" y="3621557"/>
            <a:ext cx="3846430" cy="2556000"/>
          </a:xfrm>
          <a:prstGeom prst="rect">
            <a:avLst/>
          </a:prstGeom>
          <a:ln w="25400">
            <a:solidFill>
              <a:srgbClr val="FF0000"/>
            </a:solidFill>
            <a:prstDash val="sysDash"/>
          </a:ln>
        </p:spPr>
      </p:pic>
      <p:cxnSp>
        <p:nvCxnSpPr>
          <p:cNvPr id="93" name="Straight Arrow Connector 92">
            <a:extLst>
              <a:ext uri="{FF2B5EF4-FFF2-40B4-BE49-F238E27FC236}">
                <a16:creationId xmlns:a16="http://schemas.microsoft.com/office/drawing/2014/main" id="{8DC178C0-C45B-5FD2-8CF9-33381AF32B8B}"/>
              </a:ext>
            </a:extLst>
          </p:cNvPr>
          <p:cNvCxnSpPr>
            <a:cxnSpLocks/>
          </p:cNvCxnSpPr>
          <p:nvPr/>
        </p:nvCxnSpPr>
        <p:spPr>
          <a:xfrm flipV="1">
            <a:off x="4789137" y="4859685"/>
            <a:ext cx="295915" cy="841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6A6DECCF-ABE8-A231-11B9-64EE088310A3}"/>
              </a:ext>
            </a:extLst>
          </p:cNvPr>
          <p:cNvSpPr txBox="1"/>
          <p:nvPr/>
        </p:nvSpPr>
        <p:spPr>
          <a:xfrm>
            <a:off x="8113086" y="4510437"/>
            <a:ext cx="595035" cy="338554"/>
          </a:xfrm>
          <a:prstGeom prst="rect">
            <a:avLst/>
          </a:prstGeom>
          <a:noFill/>
        </p:spPr>
        <p:txBody>
          <a:bodyPr wrap="none" rtlCol="0">
            <a:spAutoFit/>
          </a:bodyPr>
          <a:lstStyle/>
          <a:p>
            <a:r>
              <a:rPr lang="en-GB" sz="1600" b="1">
                <a:solidFill>
                  <a:srgbClr val="FF0000"/>
                </a:solidFill>
              </a:rPr>
              <a:t>8Z14</a:t>
            </a:r>
          </a:p>
        </p:txBody>
      </p:sp>
      <p:sp>
        <p:nvSpPr>
          <p:cNvPr id="6" name="TextBox 5">
            <a:extLst>
              <a:ext uri="{FF2B5EF4-FFF2-40B4-BE49-F238E27FC236}">
                <a16:creationId xmlns:a16="http://schemas.microsoft.com/office/drawing/2014/main" id="{FB3DE558-1A74-ADC1-723D-7ADE83E1A6A0}"/>
              </a:ext>
            </a:extLst>
          </p:cNvPr>
          <p:cNvSpPr txBox="1"/>
          <p:nvPr/>
        </p:nvSpPr>
        <p:spPr>
          <a:xfrm>
            <a:off x="9114186" y="585698"/>
            <a:ext cx="3077205" cy="5963427"/>
          </a:xfrm>
          <a:prstGeom prst="rect">
            <a:avLst/>
          </a:prstGeom>
          <a:noFill/>
        </p:spPr>
        <p:txBody>
          <a:bodyPr wrap="square">
            <a:spAutoFit/>
          </a:bodyPr>
          <a:lstStyle/>
          <a:p>
            <a:r>
              <a:rPr lang="en-GB" sz="1600" b="1" dirty="0">
                <a:solidFill>
                  <a:schemeClr val="tx2"/>
                </a:solidFill>
              </a:rPr>
              <a:t>Near term (UKAEA):</a:t>
            </a:r>
          </a:p>
          <a:p>
            <a:pPr>
              <a:lnSpc>
                <a:spcPct val="150000"/>
              </a:lnSpc>
              <a:buFont typeface="Wingdings" panose="05000000000000000000" pitchFamily="2" charset="2"/>
              <a:buChar char="Ø"/>
            </a:pPr>
            <a:r>
              <a:rPr lang="en-GB" sz="1600" dirty="0"/>
              <a:t> High-resolution optical imaging of full tiles;</a:t>
            </a:r>
          </a:p>
          <a:p>
            <a:pPr>
              <a:lnSpc>
                <a:spcPct val="150000"/>
              </a:lnSpc>
              <a:buFont typeface="Wingdings" panose="05000000000000000000" pitchFamily="2" charset="2"/>
              <a:buChar char="Ø"/>
            </a:pPr>
            <a:r>
              <a:rPr lang="en-GB" sz="1600" dirty="0"/>
              <a:t> High-resolution optical imaging of </a:t>
            </a:r>
            <a:r>
              <a:rPr lang="en-GB" sz="1600" b="1" dirty="0"/>
              <a:t>LIBS craters</a:t>
            </a:r>
            <a:r>
              <a:rPr lang="en-GB" sz="1600" dirty="0">
                <a:sym typeface="Wingdings" panose="05000000000000000000" pitchFamily="2" charset="2"/>
              </a:rPr>
              <a:t>;</a:t>
            </a:r>
          </a:p>
          <a:p>
            <a:pPr>
              <a:lnSpc>
                <a:spcPct val="150000"/>
              </a:lnSpc>
              <a:buFont typeface="Wingdings" panose="05000000000000000000" pitchFamily="2" charset="2"/>
              <a:buChar char="Ø"/>
            </a:pPr>
            <a:r>
              <a:rPr lang="en-GB" sz="1600" b="1" dirty="0">
                <a:sym typeface="Wingdings" panose="05000000000000000000" pitchFamily="2" charset="2"/>
              </a:rPr>
              <a:t>Laser 3D profiling </a:t>
            </a:r>
            <a:r>
              <a:rPr lang="en-GB" sz="1600" dirty="0">
                <a:sym typeface="Wingdings" panose="05000000000000000000" pitchFamily="2" charset="2"/>
              </a:rPr>
              <a:t>→;</a:t>
            </a:r>
          </a:p>
          <a:p>
            <a:pPr>
              <a:lnSpc>
                <a:spcPct val="150000"/>
              </a:lnSpc>
              <a:buFont typeface="Wingdings" panose="05000000000000000000" pitchFamily="2" charset="2"/>
              <a:buChar char="Ø"/>
            </a:pPr>
            <a:r>
              <a:rPr lang="en-GB" sz="1600" dirty="0">
                <a:sym typeface="Wingdings" panose="05000000000000000000" pitchFamily="2" charset="2"/>
              </a:rPr>
              <a:t> Toroidal and poloidal assessments of LIBS spots for material composition and fuel retention (with the help of LIBS team).</a:t>
            </a:r>
          </a:p>
          <a:p>
            <a:endParaRPr lang="en-GB" sz="1600" dirty="0">
              <a:sym typeface="Wingdings" panose="05000000000000000000" pitchFamily="2" charset="2"/>
            </a:endParaRPr>
          </a:p>
          <a:p>
            <a:r>
              <a:rPr lang="en-GB" sz="1600" b="1" dirty="0">
                <a:solidFill>
                  <a:schemeClr val="tx2"/>
                </a:solidFill>
                <a:sym typeface="Wingdings" panose="05000000000000000000" pitchFamily="2" charset="2"/>
              </a:rPr>
              <a:t>Long term:</a:t>
            </a:r>
          </a:p>
          <a:p>
            <a:pPr marL="285750" indent="-285750">
              <a:lnSpc>
                <a:spcPct val="150000"/>
              </a:lnSpc>
              <a:buFont typeface="Wingdings" panose="05000000000000000000" pitchFamily="2" charset="2"/>
              <a:buChar char="Ø"/>
            </a:pPr>
            <a:r>
              <a:rPr lang="en-GB" sz="1600" dirty="0">
                <a:sym typeface="Wingdings" panose="05000000000000000000" pitchFamily="2" charset="2"/>
              </a:rPr>
              <a:t>Cutting @ IAP;</a:t>
            </a:r>
          </a:p>
          <a:p>
            <a:pPr marL="285750" indent="-285750">
              <a:lnSpc>
                <a:spcPct val="150000"/>
              </a:lnSpc>
              <a:buFont typeface="Wingdings" panose="05000000000000000000" pitchFamily="2" charset="2"/>
              <a:buChar char="Ø"/>
            </a:pPr>
            <a:r>
              <a:rPr lang="en-GB" sz="1600" dirty="0">
                <a:sym typeface="Wingdings" panose="05000000000000000000" pitchFamily="2" charset="2"/>
              </a:rPr>
              <a:t>Assessment of melt in gaps;</a:t>
            </a:r>
          </a:p>
          <a:p>
            <a:pPr marL="285750" indent="-285750">
              <a:lnSpc>
                <a:spcPct val="150000"/>
              </a:lnSpc>
              <a:buFont typeface="Wingdings" panose="05000000000000000000" pitchFamily="2" charset="2"/>
              <a:buChar char="Ø"/>
            </a:pPr>
            <a:r>
              <a:rPr lang="en-GB" sz="1600" dirty="0">
                <a:sym typeface="Wingdings" panose="05000000000000000000" pitchFamily="2" charset="2"/>
              </a:rPr>
              <a:t>Fuel retention in and outside the RE damaged area (IBA/TDS)</a:t>
            </a:r>
          </a:p>
        </p:txBody>
      </p:sp>
      <p:sp>
        <p:nvSpPr>
          <p:cNvPr id="7" name="Rectangle: Rounded Corners 6">
            <a:extLst>
              <a:ext uri="{FF2B5EF4-FFF2-40B4-BE49-F238E27FC236}">
                <a16:creationId xmlns:a16="http://schemas.microsoft.com/office/drawing/2014/main" id="{3ED7B009-5F64-630B-0DE8-7A158A0AA9D1}"/>
              </a:ext>
            </a:extLst>
          </p:cNvPr>
          <p:cNvSpPr/>
          <p:nvPr/>
        </p:nvSpPr>
        <p:spPr>
          <a:xfrm>
            <a:off x="5709320" y="5383042"/>
            <a:ext cx="3083918" cy="338554"/>
          </a:xfrm>
          <a:prstGeom prst="roundRect">
            <a:avLst/>
          </a:prstGeom>
          <a:noFill/>
          <a:ln>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7D02778D-12DD-F6BA-6CB5-34C42E740149}"/>
              </a:ext>
            </a:extLst>
          </p:cNvPr>
          <p:cNvSpPr/>
          <p:nvPr/>
        </p:nvSpPr>
        <p:spPr>
          <a:xfrm>
            <a:off x="5671111" y="3933622"/>
            <a:ext cx="3083918" cy="338554"/>
          </a:xfrm>
          <a:prstGeom prst="roundRect">
            <a:avLst/>
          </a:prstGeom>
          <a:noFill/>
          <a:ln>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CCE0388C-C688-36A1-772E-570CCA7FDA9C}"/>
              </a:ext>
            </a:extLst>
          </p:cNvPr>
          <p:cNvSpPr/>
          <p:nvPr/>
        </p:nvSpPr>
        <p:spPr>
          <a:xfrm>
            <a:off x="5747529" y="2566431"/>
            <a:ext cx="2944072" cy="338554"/>
          </a:xfrm>
          <a:prstGeom prst="roundRect">
            <a:avLst/>
          </a:prstGeom>
          <a:noFill/>
          <a:ln>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F77E792-204F-66D8-FAB7-E041BAD2459F}"/>
              </a:ext>
            </a:extLst>
          </p:cNvPr>
          <p:cNvSpPr/>
          <p:nvPr/>
        </p:nvSpPr>
        <p:spPr>
          <a:xfrm>
            <a:off x="5709319" y="1117011"/>
            <a:ext cx="3014883" cy="338554"/>
          </a:xfrm>
          <a:prstGeom prst="roundRect">
            <a:avLst/>
          </a:prstGeom>
          <a:noFill/>
          <a:ln>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EC518C33-230B-712F-0523-713CDC132677}"/>
              </a:ext>
            </a:extLst>
          </p:cNvPr>
          <p:cNvPicPr>
            <a:picLocks noChangeAspect="1"/>
          </p:cNvPicPr>
          <p:nvPr/>
        </p:nvPicPr>
        <p:blipFill>
          <a:blip r:embed="rId7"/>
          <a:stretch>
            <a:fillRect/>
          </a:stretch>
        </p:blipFill>
        <p:spPr>
          <a:xfrm>
            <a:off x="11045038" y="2258187"/>
            <a:ext cx="634258" cy="549357"/>
          </a:xfrm>
          <a:prstGeom prst="rect">
            <a:avLst/>
          </a:prstGeom>
        </p:spPr>
      </p:pic>
      <p:sp>
        <p:nvSpPr>
          <p:cNvPr id="26" name="TextBox 25">
            <a:extLst>
              <a:ext uri="{FF2B5EF4-FFF2-40B4-BE49-F238E27FC236}">
                <a16:creationId xmlns:a16="http://schemas.microsoft.com/office/drawing/2014/main" id="{98D75128-BF5A-DB9D-CCF8-06261423583F}"/>
              </a:ext>
            </a:extLst>
          </p:cNvPr>
          <p:cNvSpPr txBox="1"/>
          <p:nvPr/>
        </p:nvSpPr>
        <p:spPr>
          <a:xfrm rot="16200000">
            <a:off x="11485289" y="2332809"/>
            <a:ext cx="620683" cy="400110"/>
          </a:xfrm>
          <a:prstGeom prst="rect">
            <a:avLst/>
          </a:prstGeom>
          <a:noFill/>
        </p:spPr>
        <p:txBody>
          <a:bodyPr wrap="none" rtlCol="0">
            <a:spAutoFit/>
          </a:bodyPr>
          <a:lstStyle/>
          <a:p>
            <a:pPr algn="ctr"/>
            <a:r>
              <a:rPr lang="en-GB" sz="1000" b="1">
                <a:solidFill>
                  <a:srgbClr val="FF0000"/>
                </a:solidFill>
              </a:rPr>
              <a:t>SAMPLE</a:t>
            </a:r>
          </a:p>
          <a:p>
            <a:pPr algn="ctr"/>
            <a:r>
              <a:rPr lang="en-GB" sz="1000" b="1">
                <a:solidFill>
                  <a:srgbClr val="FF0000"/>
                </a:solidFill>
              </a:rPr>
              <a:t> ONLY</a:t>
            </a:r>
          </a:p>
        </p:txBody>
      </p:sp>
    </p:spTree>
    <p:extLst>
      <p:ext uri="{BB962C8B-B14F-4D97-AF65-F5344CB8AC3E}">
        <p14:creationId xmlns:p14="http://schemas.microsoft.com/office/powerpoint/2010/main" val="1716501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A323-6879-CAE4-E329-DC3C8525FF5D}"/>
              </a:ext>
            </a:extLst>
          </p:cNvPr>
          <p:cNvSpPr>
            <a:spLocks noGrp="1"/>
          </p:cNvSpPr>
          <p:nvPr>
            <p:ph type="title"/>
          </p:nvPr>
        </p:nvSpPr>
        <p:spPr/>
        <p:txBody>
          <a:bodyPr/>
          <a:lstStyle/>
          <a:p>
            <a:r>
              <a:rPr lang="en-GB"/>
              <a:t>Plans for shipments of W-CFC divertor tiles</a:t>
            </a:r>
          </a:p>
        </p:txBody>
      </p:sp>
      <p:sp>
        <p:nvSpPr>
          <p:cNvPr id="3" name="Content Placeholder 2">
            <a:extLst>
              <a:ext uri="{FF2B5EF4-FFF2-40B4-BE49-F238E27FC236}">
                <a16:creationId xmlns:a16="http://schemas.microsoft.com/office/drawing/2014/main" id="{AD15DCD7-F97F-B814-3BFA-EAF9CA3A62AC}"/>
              </a:ext>
            </a:extLst>
          </p:cNvPr>
          <p:cNvSpPr>
            <a:spLocks noGrp="1"/>
          </p:cNvSpPr>
          <p:nvPr>
            <p:ph idx="1"/>
          </p:nvPr>
        </p:nvSpPr>
        <p:spPr/>
        <p:txBody>
          <a:bodyPr/>
          <a:lstStyle/>
          <a:p>
            <a:r>
              <a:rPr lang="en-GB"/>
              <a:t>W-CFC tiles</a:t>
            </a:r>
          </a:p>
        </p:txBody>
      </p:sp>
      <p:sp>
        <p:nvSpPr>
          <p:cNvPr id="4" name="Footer Placeholder 3">
            <a:extLst>
              <a:ext uri="{FF2B5EF4-FFF2-40B4-BE49-F238E27FC236}">
                <a16:creationId xmlns:a16="http://schemas.microsoft.com/office/drawing/2014/main" id="{749900CB-440D-B36C-A0C0-3D80380C3F17}"/>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222DEA44-EFEB-0043-7847-001057A9D0BB}"/>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a:solidFill>
                <a:prstClr val="white"/>
              </a:solidFill>
            </a:endParaRPr>
          </a:p>
        </p:txBody>
      </p:sp>
      <p:sp>
        <p:nvSpPr>
          <p:cNvPr id="23" name="TextBox 87">
            <a:extLst>
              <a:ext uri="{FF2B5EF4-FFF2-40B4-BE49-F238E27FC236}">
                <a16:creationId xmlns:a16="http://schemas.microsoft.com/office/drawing/2014/main" id="{FCA2B7D6-C511-9618-7BD7-C3A0C21DCBCD}"/>
              </a:ext>
            </a:extLst>
          </p:cNvPr>
          <p:cNvSpPr txBox="1">
            <a:spLocks noChangeArrowheads="1"/>
          </p:cNvSpPr>
          <p:nvPr/>
        </p:nvSpPr>
        <p:spPr bwMode="auto">
          <a:xfrm>
            <a:off x="10952031" y="2562875"/>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6</a:t>
            </a:r>
          </a:p>
        </p:txBody>
      </p:sp>
      <p:sp>
        <p:nvSpPr>
          <p:cNvPr id="24" name="TextBox 89">
            <a:extLst>
              <a:ext uri="{FF2B5EF4-FFF2-40B4-BE49-F238E27FC236}">
                <a16:creationId xmlns:a16="http://schemas.microsoft.com/office/drawing/2014/main" id="{D141DC39-29F4-71B4-3C5D-36F1261DA5A6}"/>
              </a:ext>
            </a:extLst>
          </p:cNvPr>
          <p:cNvSpPr txBox="1">
            <a:spLocks noChangeArrowheads="1"/>
          </p:cNvSpPr>
          <p:nvPr/>
        </p:nvSpPr>
        <p:spPr bwMode="auto">
          <a:xfrm>
            <a:off x="11083859" y="2201328"/>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7</a:t>
            </a:r>
          </a:p>
        </p:txBody>
      </p:sp>
      <p:sp>
        <p:nvSpPr>
          <p:cNvPr id="25" name="TextBox 90">
            <a:extLst>
              <a:ext uri="{FF2B5EF4-FFF2-40B4-BE49-F238E27FC236}">
                <a16:creationId xmlns:a16="http://schemas.microsoft.com/office/drawing/2014/main" id="{6A2FB05D-4344-D4A0-6AB2-3347AA0EE372}"/>
              </a:ext>
            </a:extLst>
          </p:cNvPr>
          <p:cNvSpPr txBox="1">
            <a:spLocks noChangeArrowheads="1"/>
          </p:cNvSpPr>
          <p:nvPr/>
        </p:nvSpPr>
        <p:spPr bwMode="auto">
          <a:xfrm>
            <a:off x="8123089" y="962870"/>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0</a:t>
            </a:r>
          </a:p>
        </p:txBody>
      </p:sp>
      <p:sp>
        <p:nvSpPr>
          <p:cNvPr id="26" name="TextBox 92">
            <a:extLst>
              <a:ext uri="{FF2B5EF4-FFF2-40B4-BE49-F238E27FC236}">
                <a16:creationId xmlns:a16="http://schemas.microsoft.com/office/drawing/2014/main" id="{7077338D-4E35-6BD1-5C58-DA5CA3AD6123}"/>
              </a:ext>
            </a:extLst>
          </p:cNvPr>
          <p:cNvSpPr txBox="1">
            <a:spLocks noChangeArrowheads="1"/>
          </p:cNvSpPr>
          <p:nvPr/>
        </p:nvSpPr>
        <p:spPr bwMode="auto">
          <a:xfrm>
            <a:off x="9101513" y="2215958"/>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3</a:t>
            </a:r>
          </a:p>
        </p:txBody>
      </p:sp>
      <p:sp>
        <p:nvSpPr>
          <p:cNvPr id="27" name="TextBox 93">
            <a:extLst>
              <a:ext uri="{FF2B5EF4-FFF2-40B4-BE49-F238E27FC236}">
                <a16:creationId xmlns:a16="http://schemas.microsoft.com/office/drawing/2014/main" id="{31304023-A484-4C58-92B2-73D1C7086CF5}"/>
              </a:ext>
            </a:extLst>
          </p:cNvPr>
          <p:cNvSpPr txBox="1">
            <a:spLocks noChangeArrowheads="1"/>
          </p:cNvSpPr>
          <p:nvPr/>
        </p:nvSpPr>
        <p:spPr bwMode="auto">
          <a:xfrm>
            <a:off x="9367555" y="2573498"/>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4</a:t>
            </a:r>
          </a:p>
        </p:txBody>
      </p:sp>
      <p:sp>
        <p:nvSpPr>
          <p:cNvPr id="28" name="TextBox 94">
            <a:extLst>
              <a:ext uri="{FF2B5EF4-FFF2-40B4-BE49-F238E27FC236}">
                <a16:creationId xmlns:a16="http://schemas.microsoft.com/office/drawing/2014/main" id="{074FC156-D66F-F374-A1B3-0E2F0C2379B5}"/>
              </a:ext>
            </a:extLst>
          </p:cNvPr>
          <p:cNvSpPr txBox="1">
            <a:spLocks noChangeArrowheads="1"/>
          </p:cNvSpPr>
          <p:nvPr/>
        </p:nvSpPr>
        <p:spPr bwMode="auto">
          <a:xfrm>
            <a:off x="10185225" y="2310922"/>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5</a:t>
            </a:r>
          </a:p>
        </p:txBody>
      </p:sp>
      <p:sp>
        <p:nvSpPr>
          <p:cNvPr id="29" name="TextBox 89">
            <a:extLst>
              <a:ext uri="{FF2B5EF4-FFF2-40B4-BE49-F238E27FC236}">
                <a16:creationId xmlns:a16="http://schemas.microsoft.com/office/drawing/2014/main" id="{41DA90A2-4598-96F2-9D95-57259CEE947E}"/>
              </a:ext>
            </a:extLst>
          </p:cNvPr>
          <p:cNvSpPr txBox="1">
            <a:spLocks noChangeArrowheads="1"/>
          </p:cNvSpPr>
          <p:nvPr/>
        </p:nvSpPr>
        <p:spPr bwMode="auto">
          <a:xfrm>
            <a:off x="11201219" y="1493898"/>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8</a:t>
            </a:r>
          </a:p>
        </p:txBody>
      </p:sp>
      <p:sp>
        <p:nvSpPr>
          <p:cNvPr id="30" name="TextBox 90">
            <a:extLst>
              <a:ext uri="{FF2B5EF4-FFF2-40B4-BE49-F238E27FC236}">
                <a16:creationId xmlns:a16="http://schemas.microsoft.com/office/drawing/2014/main" id="{AEF4009F-7B6B-F1E1-272C-25E8FA9BBE71}"/>
              </a:ext>
            </a:extLst>
          </p:cNvPr>
          <p:cNvSpPr txBox="1">
            <a:spLocks noChangeArrowheads="1"/>
          </p:cNvSpPr>
          <p:nvPr/>
        </p:nvSpPr>
        <p:spPr bwMode="auto">
          <a:xfrm>
            <a:off x="8961452" y="1502222"/>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1</a:t>
            </a:r>
          </a:p>
        </p:txBody>
      </p:sp>
      <p:grpSp>
        <p:nvGrpSpPr>
          <p:cNvPr id="31" name="Group 30">
            <a:extLst>
              <a:ext uri="{FF2B5EF4-FFF2-40B4-BE49-F238E27FC236}">
                <a16:creationId xmlns:a16="http://schemas.microsoft.com/office/drawing/2014/main" id="{0AECFA53-04BC-53AB-4011-FC04B05E313F}"/>
              </a:ext>
            </a:extLst>
          </p:cNvPr>
          <p:cNvGrpSpPr/>
          <p:nvPr/>
        </p:nvGrpSpPr>
        <p:grpSpPr>
          <a:xfrm>
            <a:off x="8017801" y="140496"/>
            <a:ext cx="4060856" cy="2422379"/>
            <a:chOff x="8131144" y="217490"/>
            <a:chExt cx="4060856" cy="2422379"/>
          </a:xfrm>
        </p:grpSpPr>
        <p:pic>
          <p:nvPicPr>
            <p:cNvPr id="32" name="Picture 31">
              <a:extLst>
                <a:ext uri="{FF2B5EF4-FFF2-40B4-BE49-F238E27FC236}">
                  <a16:creationId xmlns:a16="http://schemas.microsoft.com/office/drawing/2014/main" id="{6B2F9B2C-3AA5-A625-3440-76E8541C9900}"/>
                </a:ext>
              </a:extLst>
            </p:cNvPr>
            <p:cNvPicPr>
              <a:picLocks noChangeAspect="1"/>
            </p:cNvPicPr>
            <p:nvPr/>
          </p:nvPicPr>
          <p:blipFill rotWithShape="1">
            <a:blip r:embed="rId2"/>
            <a:srcRect t="15912" r="21692"/>
            <a:stretch/>
          </p:blipFill>
          <p:spPr>
            <a:xfrm>
              <a:off x="8131144" y="283368"/>
              <a:ext cx="4060856" cy="2356501"/>
            </a:xfrm>
            <a:prstGeom prst="rect">
              <a:avLst/>
            </a:prstGeom>
          </p:spPr>
        </p:pic>
        <p:sp>
          <p:nvSpPr>
            <p:cNvPr id="33" name="Freeform: Shape 17">
              <a:extLst>
                <a:ext uri="{FF2B5EF4-FFF2-40B4-BE49-F238E27FC236}">
                  <a16:creationId xmlns:a16="http://schemas.microsoft.com/office/drawing/2014/main" id="{74201D9C-B0D4-D31D-FC2C-5ED3D6E98858}"/>
                </a:ext>
              </a:extLst>
            </p:cNvPr>
            <p:cNvSpPr/>
            <p:nvPr/>
          </p:nvSpPr>
          <p:spPr>
            <a:xfrm>
              <a:off x="8178800" y="217490"/>
              <a:ext cx="4013200" cy="2381250"/>
            </a:xfrm>
            <a:custGeom>
              <a:avLst/>
              <a:gdLst>
                <a:gd name="connsiteX0" fmla="*/ 0 w 4013200"/>
                <a:gd name="connsiteY0" fmla="*/ 828675 h 2381250"/>
                <a:gd name="connsiteX1" fmla="*/ 666750 w 4013200"/>
                <a:gd name="connsiteY1" fmla="*/ 974725 h 2381250"/>
                <a:gd name="connsiteX2" fmla="*/ 714375 w 4013200"/>
                <a:gd name="connsiteY2" fmla="*/ 863600 h 2381250"/>
                <a:gd name="connsiteX3" fmla="*/ 774700 w 4013200"/>
                <a:gd name="connsiteY3" fmla="*/ 755650 h 2381250"/>
                <a:gd name="connsiteX4" fmla="*/ 831850 w 4013200"/>
                <a:gd name="connsiteY4" fmla="*/ 549275 h 2381250"/>
                <a:gd name="connsiteX5" fmla="*/ 847725 w 4013200"/>
                <a:gd name="connsiteY5" fmla="*/ 406400 h 2381250"/>
                <a:gd name="connsiteX6" fmla="*/ 854075 w 4013200"/>
                <a:gd name="connsiteY6" fmla="*/ 320675 h 2381250"/>
                <a:gd name="connsiteX7" fmla="*/ 854075 w 4013200"/>
                <a:gd name="connsiteY7" fmla="*/ 276225 h 2381250"/>
                <a:gd name="connsiteX8" fmla="*/ 990600 w 4013200"/>
                <a:gd name="connsiteY8" fmla="*/ 273050 h 2381250"/>
                <a:gd name="connsiteX9" fmla="*/ 1174750 w 4013200"/>
                <a:gd name="connsiteY9" fmla="*/ 390525 h 2381250"/>
                <a:gd name="connsiteX10" fmla="*/ 1200150 w 4013200"/>
                <a:gd name="connsiteY10" fmla="*/ 476250 h 2381250"/>
                <a:gd name="connsiteX11" fmla="*/ 1244600 w 4013200"/>
                <a:gd name="connsiteY11" fmla="*/ 628650 h 2381250"/>
                <a:gd name="connsiteX12" fmla="*/ 1257300 w 4013200"/>
                <a:gd name="connsiteY12" fmla="*/ 746125 h 2381250"/>
                <a:gd name="connsiteX13" fmla="*/ 1276350 w 4013200"/>
                <a:gd name="connsiteY13" fmla="*/ 958850 h 2381250"/>
                <a:gd name="connsiteX14" fmla="*/ 1266825 w 4013200"/>
                <a:gd name="connsiteY14" fmla="*/ 1022350 h 2381250"/>
                <a:gd name="connsiteX15" fmla="*/ 1301750 w 4013200"/>
                <a:gd name="connsiteY15" fmla="*/ 1136650 h 2381250"/>
                <a:gd name="connsiteX16" fmla="*/ 1317625 w 4013200"/>
                <a:gd name="connsiteY16" fmla="*/ 1238250 h 2381250"/>
                <a:gd name="connsiteX17" fmla="*/ 1555750 w 4013200"/>
                <a:gd name="connsiteY17" fmla="*/ 1193800 h 2381250"/>
                <a:gd name="connsiteX18" fmla="*/ 1654175 w 4013200"/>
                <a:gd name="connsiteY18" fmla="*/ 1069975 h 2381250"/>
                <a:gd name="connsiteX19" fmla="*/ 1622425 w 4013200"/>
                <a:gd name="connsiteY19" fmla="*/ 1006475 h 2381250"/>
                <a:gd name="connsiteX20" fmla="*/ 1663700 w 4013200"/>
                <a:gd name="connsiteY20" fmla="*/ 955675 h 2381250"/>
                <a:gd name="connsiteX21" fmla="*/ 2327275 w 4013200"/>
                <a:gd name="connsiteY21" fmla="*/ 1044575 h 2381250"/>
                <a:gd name="connsiteX22" fmla="*/ 2374900 w 4013200"/>
                <a:gd name="connsiteY22" fmla="*/ 1092200 h 2381250"/>
                <a:gd name="connsiteX23" fmla="*/ 2597150 w 4013200"/>
                <a:gd name="connsiteY23" fmla="*/ 1146175 h 2381250"/>
                <a:gd name="connsiteX24" fmla="*/ 2530475 w 4013200"/>
                <a:gd name="connsiteY24" fmla="*/ 1035050 h 2381250"/>
                <a:gd name="connsiteX25" fmla="*/ 2476500 w 4013200"/>
                <a:gd name="connsiteY25" fmla="*/ 885825 h 2381250"/>
                <a:gd name="connsiteX26" fmla="*/ 2505075 w 4013200"/>
                <a:gd name="connsiteY26" fmla="*/ 765175 h 2381250"/>
                <a:gd name="connsiteX27" fmla="*/ 2540000 w 4013200"/>
                <a:gd name="connsiteY27" fmla="*/ 622300 h 2381250"/>
                <a:gd name="connsiteX28" fmla="*/ 2501900 w 4013200"/>
                <a:gd name="connsiteY28" fmla="*/ 590550 h 2381250"/>
                <a:gd name="connsiteX29" fmla="*/ 2505075 w 4013200"/>
                <a:gd name="connsiteY29" fmla="*/ 460375 h 2381250"/>
                <a:gd name="connsiteX30" fmla="*/ 2505075 w 4013200"/>
                <a:gd name="connsiteY30" fmla="*/ 409575 h 2381250"/>
                <a:gd name="connsiteX31" fmla="*/ 2559050 w 4013200"/>
                <a:gd name="connsiteY31" fmla="*/ 298450 h 2381250"/>
                <a:gd name="connsiteX32" fmla="*/ 2717800 w 4013200"/>
                <a:gd name="connsiteY32" fmla="*/ 146050 h 2381250"/>
                <a:gd name="connsiteX33" fmla="*/ 2870200 w 4013200"/>
                <a:gd name="connsiteY33" fmla="*/ 152400 h 2381250"/>
                <a:gd name="connsiteX34" fmla="*/ 3019425 w 4013200"/>
                <a:gd name="connsiteY34" fmla="*/ 6350 h 2381250"/>
                <a:gd name="connsiteX35" fmla="*/ 4013200 w 4013200"/>
                <a:gd name="connsiteY35" fmla="*/ 0 h 2381250"/>
                <a:gd name="connsiteX36" fmla="*/ 4006850 w 4013200"/>
                <a:gd name="connsiteY36" fmla="*/ 1120775 h 2381250"/>
                <a:gd name="connsiteX37" fmla="*/ 3895725 w 4013200"/>
                <a:gd name="connsiteY37" fmla="*/ 1073150 h 2381250"/>
                <a:gd name="connsiteX38" fmla="*/ 3870325 w 4013200"/>
                <a:gd name="connsiteY38" fmla="*/ 1285875 h 2381250"/>
                <a:gd name="connsiteX39" fmla="*/ 3587750 w 4013200"/>
                <a:gd name="connsiteY39" fmla="*/ 1282700 h 2381250"/>
                <a:gd name="connsiteX40" fmla="*/ 3575050 w 4013200"/>
                <a:gd name="connsiteY40" fmla="*/ 1247775 h 2381250"/>
                <a:gd name="connsiteX41" fmla="*/ 3467100 w 4013200"/>
                <a:gd name="connsiteY41" fmla="*/ 1295400 h 2381250"/>
                <a:gd name="connsiteX42" fmla="*/ 3384550 w 4013200"/>
                <a:gd name="connsiteY42" fmla="*/ 2209800 h 2381250"/>
                <a:gd name="connsiteX43" fmla="*/ 3336925 w 4013200"/>
                <a:gd name="connsiteY43" fmla="*/ 2206625 h 2381250"/>
                <a:gd name="connsiteX44" fmla="*/ 3371850 w 4013200"/>
                <a:gd name="connsiteY44" fmla="*/ 2295525 h 2381250"/>
                <a:gd name="connsiteX45" fmla="*/ 3375025 w 4013200"/>
                <a:gd name="connsiteY45" fmla="*/ 2371725 h 2381250"/>
                <a:gd name="connsiteX46" fmla="*/ 889000 w 4013200"/>
                <a:gd name="connsiteY46" fmla="*/ 2381250 h 2381250"/>
                <a:gd name="connsiteX47" fmla="*/ 885825 w 4013200"/>
                <a:gd name="connsiteY47" fmla="*/ 2308225 h 2381250"/>
                <a:gd name="connsiteX48" fmla="*/ 911225 w 4013200"/>
                <a:gd name="connsiteY48" fmla="*/ 2232025 h 2381250"/>
                <a:gd name="connsiteX49" fmla="*/ 892175 w 4013200"/>
                <a:gd name="connsiteY49" fmla="*/ 2232025 h 2381250"/>
                <a:gd name="connsiteX50" fmla="*/ 860425 w 4013200"/>
                <a:gd name="connsiteY50" fmla="*/ 2041525 h 2381250"/>
                <a:gd name="connsiteX51" fmla="*/ 812800 w 4013200"/>
                <a:gd name="connsiteY51" fmla="*/ 2041525 h 2381250"/>
                <a:gd name="connsiteX52" fmla="*/ 781050 w 4013200"/>
                <a:gd name="connsiteY52" fmla="*/ 1704975 h 2381250"/>
                <a:gd name="connsiteX53" fmla="*/ 746125 w 4013200"/>
                <a:gd name="connsiteY53" fmla="*/ 1698625 h 2381250"/>
                <a:gd name="connsiteX54" fmla="*/ 711200 w 4013200"/>
                <a:gd name="connsiteY54" fmla="*/ 1428750 h 2381250"/>
                <a:gd name="connsiteX55" fmla="*/ 771525 w 4013200"/>
                <a:gd name="connsiteY55" fmla="*/ 1343025 h 2381250"/>
                <a:gd name="connsiteX56" fmla="*/ 733425 w 4013200"/>
                <a:gd name="connsiteY56" fmla="*/ 1289050 h 2381250"/>
                <a:gd name="connsiteX57" fmla="*/ 711200 w 4013200"/>
                <a:gd name="connsiteY57" fmla="*/ 1320800 h 2381250"/>
                <a:gd name="connsiteX58" fmla="*/ 479425 w 4013200"/>
                <a:gd name="connsiteY58" fmla="*/ 1330325 h 2381250"/>
                <a:gd name="connsiteX59" fmla="*/ 479425 w 4013200"/>
                <a:gd name="connsiteY59" fmla="*/ 1285875 h 2381250"/>
                <a:gd name="connsiteX60" fmla="*/ 269875 w 4013200"/>
                <a:gd name="connsiteY60" fmla="*/ 1127125 h 2381250"/>
                <a:gd name="connsiteX61" fmla="*/ 254000 w 4013200"/>
                <a:gd name="connsiteY61" fmla="*/ 1089025 h 2381250"/>
                <a:gd name="connsiteX62" fmla="*/ 260350 w 4013200"/>
                <a:gd name="connsiteY62" fmla="*/ 1063625 h 2381250"/>
                <a:gd name="connsiteX63" fmla="*/ 266700 w 4013200"/>
                <a:gd name="connsiteY63" fmla="*/ 1038225 h 2381250"/>
                <a:gd name="connsiteX64" fmla="*/ 263525 w 4013200"/>
                <a:gd name="connsiteY64" fmla="*/ 1000125 h 2381250"/>
                <a:gd name="connsiteX65" fmla="*/ 276225 w 4013200"/>
                <a:gd name="connsiteY65" fmla="*/ 968375 h 2381250"/>
                <a:gd name="connsiteX66" fmla="*/ 263525 w 4013200"/>
                <a:gd name="connsiteY66" fmla="*/ 895350 h 2381250"/>
                <a:gd name="connsiteX67" fmla="*/ 0 w 4013200"/>
                <a:gd name="connsiteY67" fmla="*/ 828675 h 2381250"/>
                <a:gd name="connsiteX0" fmla="*/ 0 w 4013200"/>
                <a:gd name="connsiteY0" fmla="*/ 828675 h 2381250"/>
                <a:gd name="connsiteX1" fmla="*/ 666750 w 4013200"/>
                <a:gd name="connsiteY1" fmla="*/ 974725 h 2381250"/>
                <a:gd name="connsiteX2" fmla="*/ 714375 w 4013200"/>
                <a:gd name="connsiteY2" fmla="*/ 863600 h 2381250"/>
                <a:gd name="connsiteX3" fmla="*/ 774700 w 4013200"/>
                <a:gd name="connsiteY3" fmla="*/ 755650 h 2381250"/>
                <a:gd name="connsiteX4" fmla="*/ 831850 w 4013200"/>
                <a:gd name="connsiteY4" fmla="*/ 549275 h 2381250"/>
                <a:gd name="connsiteX5" fmla="*/ 847725 w 4013200"/>
                <a:gd name="connsiteY5" fmla="*/ 406400 h 2381250"/>
                <a:gd name="connsiteX6" fmla="*/ 854075 w 4013200"/>
                <a:gd name="connsiteY6" fmla="*/ 320675 h 2381250"/>
                <a:gd name="connsiteX7" fmla="*/ 854075 w 4013200"/>
                <a:gd name="connsiteY7" fmla="*/ 276225 h 2381250"/>
                <a:gd name="connsiteX8" fmla="*/ 990600 w 4013200"/>
                <a:gd name="connsiteY8" fmla="*/ 273050 h 2381250"/>
                <a:gd name="connsiteX9" fmla="*/ 1123950 w 4013200"/>
                <a:gd name="connsiteY9" fmla="*/ 349250 h 2381250"/>
                <a:gd name="connsiteX10" fmla="*/ 1200150 w 4013200"/>
                <a:gd name="connsiteY10" fmla="*/ 476250 h 2381250"/>
                <a:gd name="connsiteX11" fmla="*/ 1244600 w 4013200"/>
                <a:gd name="connsiteY11" fmla="*/ 628650 h 2381250"/>
                <a:gd name="connsiteX12" fmla="*/ 1257300 w 4013200"/>
                <a:gd name="connsiteY12" fmla="*/ 746125 h 2381250"/>
                <a:gd name="connsiteX13" fmla="*/ 1276350 w 4013200"/>
                <a:gd name="connsiteY13" fmla="*/ 958850 h 2381250"/>
                <a:gd name="connsiteX14" fmla="*/ 1266825 w 4013200"/>
                <a:gd name="connsiteY14" fmla="*/ 1022350 h 2381250"/>
                <a:gd name="connsiteX15" fmla="*/ 1301750 w 4013200"/>
                <a:gd name="connsiteY15" fmla="*/ 1136650 h 2381250"/>
                <a:gd name="connsiteX16" fmla="*/ 1317625 w 4013200"/>
                <a:gd name="connsiteY16" fmla="*/ 1238250 h 2381250"/>
                <a:gd name="connsiteX17" fmla="*/ 1555750 w 4013200"/>
                <a:gd name="connsiteY17" fmla="*/ 1193800 h 2381250"/>
                <a:gd name="connsiteX18" fmla="*/ 1654175 w 4013200"/>
                <a:gd name="connsiteY18" fmla="*/ 1069975 h 2381250"/>
                <a:gd name="connsiteX19" fmla="*/ 1622425 w 4013200"/>
                <a:gd name="connsiteY19" fmla="*/ 1006475 h 2381250"/>
                <a:gd name="connsiteX20" fmla="*/ 1663700 w 4013200"/>
                <a:gd name="connsiteY20" fmla="*/ 955675 h 2381250"/>
                <a:gd name="connsiteX21" fmla="*/ 2327275 w 4013200"/>
                <a:gd name="connsiteY21" fmla="*/ 1044575 h 2381250"/>
                <a:gd name="connsiteX22" fmla="*/ 2374900 w 4013200"/>
                <a:gd name="connsiteY22" fmla="*/ 1092200 h 2381250"/>
                <a:gd name="connsiteX23" fmla="*/ 2597150 w 4013200"/>
                <a:gd name="connsiteY23" fmla="*/ 1146175 h 2381250"/>
                <a:gd name="connsiteX24" fmla="*/ 2530475 w 4013200"/>
                <a:gd name="connsiteY24" fmla="*/ 1035050 h 2381250"/>
                <a:gd name="connsiteX25" fmla="*/ 2476500 w 4013200"/>
                <a:gd name="connsiteY25" fmla="*/ 885825 h 2381250"/>
                <a:gd name="connsiteX26" fmla="*/ 2505075 w 4013200"/>
                <a:gd name="connsiteY26" fmla="*/ 765175 h 2381250"/>
                <a:gd name="connsiteX27" fmla="*/ 2540000 w 4013200"/>
                <a:gd name="connsiteY27" fmla="*/ 622300 h 2381250"/>
                <a:gd name="connsiteX28" fmla="*/ 2501900 w 4013200"/>
                <a:gd name="connsiteY28" fmla="*/ 590550 h 2381250"/>
                <a:gd name="connsiteX29" fmla="*/ 2505075 w 4013200"/>
                <a:gd name="connsiteY29" fmla="*/ 460375 h 2381250"/>
                <a:gd name="connsiteX30" fmla="*/ 2505075 w 4013200"/>
                <a:gd name="connsiteY30" fmla="*/ 409575 h 2381250"/>
                <a:gd name="connsiteX31" fmla="*/ 2559050 w 4013200"/>
                <a:gd name="connsiteY31" fmla="*/ 298450 h 2381250"/>
                <a:gd name="connsiteX32" fmla="*/ 2717800 w 4013200"/>
                <a:gd name="connsiteY32" fmla="*/ 146050 h 2381250"/>
                <a:gd name="connsiteX33" fmla="*/ 2870200 w 4013200"/>
                <a:gd name="connsiteY33" fmla="*/ 152400 h 2381250"/>
                <a:gd name="connsiteX34" fmla="*/ 3019425 w 4013200"/>
                <a:gd name="connsiteY34" fmla="*/ 6350 h 2381250"/>
                <a:gd name="connsiteX35" fmla="*/ 4013200 w 4013200"/>
                <a:gd name="connsiteY35" fmla="*/ 0 h 2381250"/>
                <a:gd name="connsiteX36" fmla="*/ 4006850 w 4013200"/>
                <a:gd name="connsiteY36" fmla="*/ 1120775 h 2381250"/>
                <a:gd name="connsiteX37" fmla="*/ 3895725 w 4013200"/>
                <a:gd name="connsiteY37" fmla="*/ 1073150 h 2381250"/>
                <a:gd name="connsiteX38" fmla="*/ 3870325 w 4013200"/>
                <a:gd name="connsiteY38" fmla="*/ 1285875 h 2381250"/>
                <a:gd name="connsiteX39" fmla="*/ 3587750 w 4013200"/>
                <a:gd name="connsiteY39" fmla="*/ 1282700 h 2381250"/>
                <a:gd name="connsiteX40" fmla="*/ 3575050 w 4013200"/>
                <a:gd name="connsiteY40" fmla="*/ 1247775 h 2381250"/>
                <a:gd name="connsiteX41" fmla="*/ 3467100 w 4013200"/>
                <a:gd name="connsiteY41" fmla="*/ 1295400 h 2381250"/>
                <a:gd name="connsiteX42" fmla="*/ 3384550 w 4013200"/>
                <a:gd name="connsiteY42" fmla="*/ 2209800 h 2381250"/>
                <a:gd name="connsiteX43" fmla="*/ 3336925 w 4013200"/>
                <a:gd name="connsiteY43" fmla="*/ 2206625 h 2381250"/>
                <a:gd name="connsiteX44" fmla="*/ 3371850 w 4013200"/>
                <a:gd name="connsiteY44" fmla="*/ 2295525 h 2381250"/>
                <a:gd name="connsiteX45" fmla="*/ 3375025 w 4013200"/>
                <a:gd name="connsiteY45" fmla="*/ 2371725 h 2381250"/>
                <a:gd name="connsiteX46" fmla="*/ 889000 w 4013200"/>
                <a:gd name="connsiteY46" fmla="*/ 2381250 h 2381250"/>
                <a:gd name="connsiteX47" fmla="*/ 885825 w 4013200"/>
                <a:gd name="connsiteY47" fmla="*/ 2308225 h 2381250"/>
                <a:gd name="connsiteX48" fmla="*/ 911225 w 4013200"/>
                <a:gd name="connsiteY48" fmla="*/ 2232025 h 2381250"/>
                <a:gd name="connsiteX49" fmla="*/ 892175 w 4013200"/>
                <a:gd name="connsiteY49" fmla="*/ 2232025 h 2381250"/>
                <a:gd name="connsiteX50" fmla="*/ 860425 w 4013200"/>
                <a:gd name="connsiteY50" fmla="*/ 2041525 h 2381250"/>
                <a:gd name="connsiteX51" fmla="*/ 812800 w 4013200"/>
                <a:gd name="connsiteY51" fmla="*/ 2041525 h 2381250"/>
                <a:gd name="connsiteX52" fmla="*/ 781050 w 4013200"/>
                <a:gd name="connsiteY52" fmla="*/ 1704975 h 2381250"/>
                <a:gd name="connsiteX53" fmla="*/ 746125 w 4013200"/>
                <a:gd name="connsiteY53" fmla="*/ 1698625 h 2381250"/>
                <a:gd name="connsiteX54" fmla="*/ 711200 w 4013200"/>
                <a:gd name="connsiteY54" fmla="*/ 1428750 h 2381250"/>
                <a:gd name="connsiteX55" fmla="*/ 771525 w 4013200"/>
                <a:gd name="connsiteY55" fmla="*/ 1343025 h 2381250"/>
                <a:gd name="connsiteX56" fmla="*/ 733425 w 4013200"/>
                <a:gd name="connsiteY56" fmla="*/ 1289050 h 2381250"/>
                <a:gd name="connsiteX57" fmla="*/ 711200 w 4013200"/>
                <a:gd name="connsiteY57" fmla="*/ 1320800 h 2381250"/>
                <a:gd name="connsiteX58" fmla="*/ 479425 w 4013200"/>
                <a:gd name="connsiteY58" fmla="*/ 1330325 h 2381250"/>
                <a:gd name="connsiteX59" fmla="*/ 479425 w 4013200"/>
                <a:gd name="connsiteY59" fmla="*/ 1285875 h 2381250"/>
                <a:gd name="connsiteX60" fmla="*/ 269875 w 4013200"/>
                <a:gd name="connsiteY60" fmla="*/ 1127125 h 2381250"/>
                <a:gd name="connsiteX61" fmla="*/ 254000 w 4013200"/>
                <a:gd name="connsiteY61" fmla="*/ 1089025 h 2381250"/>
                <a:gd name="connsiteX62" fmla="*/ 260350 w 4013200"/>
                <a:gd name="connsiteY62" fmla="*/ 1063625 h 2381250"/>
                <a:gd name="connsiteX63" fmla="*/ 266700 w 4013200"/>
                <a:gd name="connsiteY63" fmla="*/ 1038225 h 2381250"/>
                <a:gd name="connsiteX64" fmla="*/ 263525 w 4013200"/>
                <a:gd name="connsiteY64" fmla="*/ 1000125 h 2381250"/>
                <a:gd name="connsiteX65" fmla="*/ 276225 w 4013200"/>
                <a:gd name="connsiteY65" fmla="*/ 968375 h 2381250"/>
                <a:gd name="connsiteX66" fmla="*/ 263525 w 4013200"/>
                <a:gd name="connsiteY66" fmla="*/ 895350 h 2381250"/>
                <a:gd name="connsiteX67" fmla="*/ 0 w 4013200"/>
                <a:gd name="connsiteY67" fmla="*/ 828675 h 2381250"/>
                <a:gd name="connsiteX0" fmla="*/ 0 w 4013200"/>
                <a:gd name="connsiteY0" fmla="*/ 828675 h 2381250"/>
                <a:gd name="connsiteX1" fmla="*/ 666750 w 4013200"/>
                <a:gd name="connsiteY1" fmla="*/ 974725 h 2381250"/>
                <a:gd name="connsiteX2" fmla="*/ 714375 w 4013200"/>
                <a:gd name="connsiteY2" fmla="*/ 863600 h 2381250"/>
                <a:gd name="connsiteX3" fmla="*/ 774700 w 4013200"/>
                <a:gd name="connsiteY3" fmla="*/ 755650 h 2381250"/>
                <a:gd name="connsiteX4" fmla="*/ 831850 w 4013200"/>
                <a:gd name="connsiteY4" fmla="*/ 549275 h 2381250"/>
                <a:gd name="connsiteX5" fmla="*/ 847725 w 4013200"/>
                <a:gd name="connsiteY5" fmla="*/ 406400 h 2381250"/>
                <a:gd name="connsiteX6" fmla="*/ 854075 w 4013200"/>
                <a:gd name="connsiteY6" fmla="*/ 320675 h 2381250"/>
                <a:gd name="connsiteX7" fmla="*/ 854075 w 4013200"/>
                <a:gd name="connsiteY7" fmla="*/ 276225 h 2381250"/>
                <a:gd name="connsiteX8" fmla="*/ 1025525 w 4013200"/>
                <a:gd name="connsiteY8" fmla="*/ 282575 h 2381250"/>
                <a:gd name="connsiteX9" fmla="*/ 1123950 w 4013200"/>
                <a:gd name="connsiteY9" fmla="*/ 349250 h 2381250"/>
                <a:gd name="connsiteX10" fmla="*/ 1200150 w 4013200"/>
                <a:gd name="connsiteY10" fmla="*/ 476250 h 2381250"/>
                <a:gd name="connsiteX11" fmla="*/ 1244600 w 4013200"/>
                <a:gd name="connsiteY11" fmla="*/ 628650 h 2381250"/>
                <a:gd name="connsiteX12" fmla="*/ 1257300 w 4013200"/>
                <a:gd name="connsiteY12" fmla="*/ 746125 h 2381250"/>
                <a:gd name="connsiteX13" fmla="*/ 1276350 w 4013200"/>
                <a:gd name="connsiteY13" fmla="*/ 958850 h 2381250"/>
                <a:gd name="connsiteX14" fmla="*/ 1266825 w 4013200"/>
                <a:gd name="connsiteY14" fmla="*/ 1022350 h 2381250"/>
                <a:gd name="connsiteX15" fmla="*/ 1301750 w 4013200"/>
                <a:gd name="connsiteY15" fmla="*/ 1136650 h 2381250"/>
                <a:gd name="connsiteX16" fmla="*/ 1317625 w 4013200"/>
                <a:gd name="connsiteY16" fmla="*/ 1238250 h 2381250"/>
                <a:gd name="connsiteX17" fmla="*/ 1555750 w 4013200"/>
                <a:gd name="connsiteY17" fmla="*/ 1193800 h 2381250"/>
                <a:gd name="connsiteX18" fmla="*/ 1654175 w 4013200"/>
                <a:gd name="connsiteY18" fmla="*/ 1069975 h 2381250"/>
                <a:gd name="connsiteX19" fmla="*/ 1622425 w 4013200"/>
                <a:gd name="connsiteY19" fmla="*/ 1006475 h 2381250"/>
                <a:gd name="connsiteX20" fmla="*/ 1663700 w 4013200"/>
                <a:gd name="connsiteY20" fmla="*/ 955675 h 2381250"/>
                <a:gd name="connsiteX21" fmla="*/ 2327275 w 4013200"/>
                <a:gd name="connsiteY21" fmla="*/ 1044575 h 2381250"/>
                <a:gd name="connsiteX22" fmla="*/ 2374900 w 4013200"/>
                <a:gd name="connsiteY22" fmla="*/ 1092200 h 2381250"/>
                <a:gd name="connsiteX23" fmla="*/ 2597150 w 4013200"/>
                <a:gd name="connsiteY23" fmla="*/ 1146175 h 2381250"/>
                <a:gd name="connsiteX24" fmla="*/ 2530475 w 4013200"/>
                <a:gd name="connsiteY24" fmla="*/ 1035050 h 2381250"/>
                <a:gd name="connsiteX25" fmla="*/ 2476500 w 4013200"/>
                <a:gd name="connsiteY25" fmla="*/ 885825 h 2381250"/>
                <a:gd name="connsiteX26" fmla="*/ 2505075 w 4013200"/>
                <a:gd name="connsiteY26" fmla="*/ 765175 h 2381250"/>
                <a:gd name="connsiteX27" fmla="*/ 2540000 w 4013200"/>
                <a:gd name="connsiteY27" fmla="*/ 622300 h 2381250"/>
                <a:gd name="connsiteX28" fmla="*/ 2501900 w 4013200"/>
                <a:gd name="connsiteY28" fmla="*/ 590550 h 2381250"/>
                <a:gd name="connsiteX29" fmla="*/ 2505075 w 4013200"/>
                <a:gd name="connsiteY29" fmla="*/ 460375 h 2381250"/>
                <a:gd name="connsiteX30" fmla="*/ 2505075 w 4013200"/>
                <a:gd name="connsiteY30" fmla="*/ 409575 h 2381250"/>
                <a:gd name="connsiteX31" fmla="*/ 2559050 w 4013200"/>
                <a:gd name="connsiteY31" fmla="*/ 298450 h 2381250"/>
                <a:gd name="connsiteX32" fmla="*/ 2717800 w 4013200"/>
                <a:gd name="connsiteY32" fmla="*/ 146050 h 2381250"/>
                <a:gd name="connsiteX33" fmla="*/ 2870200 w 4013200"/>
                <a:gd name="connsiteY33" fmla="*/ 152400 h 2381250"/>
                <a:gd name="connsiteX34" fmla="*/ 3019425 w 4013200"/>
                <a:gd name="connsiteY34" fmla="*/ 6350 h 2381250"/>
                <a:gd name="connsiteX35" fmla="*/ 4013200 w 4013200"/>
                <a:gd name="connsiteY35" fmla="*/ 0 h 2381250"/>
                <a:gd name="connsiteX36" fmla="*/ 4006850 w 4013200"/>
                <a:gd name="connsiteY36" fmla="*/ 1120775 h 2381250"/>
                <a:gd name="connsiteX37" fmla="*/ 3895725 w 4013200"/>
                <a:gd name="connsiteY37" fmla="*/ 1073150 h 2381250"/>
                <a:gd name="connsiteX38" fmla="*/ 3870325 w 4013200"/>
                <a:gd name="connsiteY38" fmla="*/ 1285875 h 2381250"/>
                <a:gd name="connsiteX39" fmla="*/ 3587750 w 4013200"/>
                <a:gd name="connsiteY39" fmla="*/ 1282700 h 2381250"/>
                <a:gd name="connsiteX40" fmla="*/ 3575050 w 4013200"/>
                <a:gd name="connsiteY40" fmla="*/ 1247775 h 2381250"/>
                <a:gd name="connsiteX41" fmla="*/ 3467100 w 4013200"/>
                <a:gd name="connsiteY41" fmla="*/ 1295400 h 2381250"/>
                <a:gd name="connsiteX42" fmla="*/ 3384550 w 4013200"/>
                <a:gd name="connsiteY42" fmla="*/ 2209800 h 2381250"/>
                <a:gd name="connsiteX43" fmla="*/ 3336925 w 4013200"/>
                <a:gd name="connsiteY43" fmla="*/ 2206625 h 2381250"/>
                <a:gd name="connsiteX44" fmla="*/ 3371850 w 4013200"/>
                <a:gd name="connsiteY44" fmla="*/ 2295525 h 2381250"/>
                <a:gd name="connsiteX45" fmla="*/ 3375025 w 4013200"/>
                <a:gd name="connsiteY45" fmla="*/ 2371725 h 2381250"/>
                <a:gd name="connsiteX46" fmla="*/ 889000 w 4013200"/>
                <a:gd name="connsiteY46" fmla="*/ 2381250 h 2381250"/>
                <a:gd name="connsiteX47" fmla="*/ 885825 w 4013200"/>
                <a:gd name="connsiteY47" fmla="*/ 2308225 h 2381250"/>
                <a:gd name="connsiteX48" fmla="*/ 911225 w 4013200"/>
                <a:gd name="connsiteY48" fmla="*/ 2232025 h 2381250"/>
                <a:gd name="connsiteX49" fmla="*/ 892175 w 4013200"/>
                <a:gd name="connsiteY49" fmla="*/ 2232025 h 2381250"/>
                <a:gd name="connsiteX50" fmla="*/ 860425 w 4013200"/>
                <a:gd name="connsiteY50" fmla="*/ 2041525 h 2381250"/>
                <a:gd name="connsiteX51" fmla="*/ 812800 w 4013200"/>
                <a:gd name="connsiteY51" fmla="*/ 2041525 h 2381250"/>
                <a:gd name="connsiteX52" fmla="*/ 781050 w 4013200"/>
                <a:gd name="connsiteY52" fmla="*/ 1704975 h 2381250"/>
                <a:gd name="connsiteX53" fmla="*/ 746125 w 4013200"/>
                <a:gd name="connsiteY53" fmla="*/ 1698625 h 2381250"/>
                <a:gd name="connsiteX54" fmla="*/ 711200 w 4013200"/>
                <a:gd name="connsiteY54" fmla="*/ 1428750 h 2381250"/>
                <a:gd name="connsiteX55" fmla="*/ 771525 w 4013200"/>
                <a:gd name="connsiteY55" fmla="*/ 1343025 h 2381250"/>
                <a:gd name="connsiteX56" fmla="*/ 733425 w 4013200"/>
                <a:gd name="connsiteY56" fmla="*/ 1289050 h 2381250"/>
                <a:gd name="connsiteX57" fmla="*/ 711200 w 4013200"/>
                <a:gd name="connsiteY57" fmla="*/ 1320800 h 2381250"/>
                <a:gd name="connsiteX58" fmla="*/ 479425 w 4013200"/>
                <a:gd name="connsiteY58" fmla="*/ 1330325 h 2381250"/>
                <a:gd name="connsiteX59" fmla="*/ 479425 w 4013200"/>
                <a:gd name="connsiteY59" fmla="*/ 1285875 h 2381250"/>
                <a:gd name="connsiteX60" fmla="*/ 269875 w 4013200"/>
                <a:gd name="connsiteY60" fmla="*/ 1127125 h 2381250"/>
                <a:gd name="connsiteX61" fmla="*/ 254000 w 4013200"/>
                <a:gd name="connsiteY61" fmla="*/ 1089025 h 2381250"/>
                <a:gd name="connsiteX62" fmla="*/ 260350 w 4013200"/>
                <a:gd name="connsiteY62" fmla="*/ 1063625 h 2381250"/>
                <a:gd name="connsiteX63" fmla="*/ 266700 w 4013200"/>
                <a:gd name="connsiteY63" fmla="*/ 1038225 h 2381250"/>
                <a:gd name="connsiteX64" fmla="*/ 263525 w 4013200"/>
                <a:gd name="connsiteY64" fmla="*/ 1000125 h 2381250"/>
                <a:gd name="connsiteX65" fmla="*/ 276225 w 4013200"/>
                <a:gd name="connsiteY65" fmla="*/ 968375 h 2381250"/>
                <a:gd name="connsiteX66" fmla="*/ 263525 w 4013200"/>
                <a:gd name="connsiteY66" fmla="*/ 895350 h 2381250"/>
                <a:gd name="connsiteX67" fmla="*/ 0 w 4013200"/>
                <a:gd name="connsiteY67" fmla="*/ 828675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13200" h="2381250">
                  <a:moveTo>
                    <a:pt x="0" y="828675"/>
                  </a:moveTo>
                  <a:lnTo>
                    <a:pt x="666750" y="974725"/>
                  </a:lnTo>
                  <a:lnTo>
                    <a:pt x="714375" y="863600"/>
                  </a:lnTo>
                  <a:lnTo>
                    <a:pt x="774700" y="755650"/>
                  </a:lnTo>
                  <a:lnTo>
                    <a:pt x="831850" y="549275"/>
                  </a:lnTo>
                  <a:lnTo>
                    <a:pt x="847725" y="406400"/>
                  </a:lnTo>
                  <a:lnTo>
                    <a:pt x="854075" y="320675"/>
                  </a:lnTo>
                  <a:lnTo>
                    <a:pt x="854075" y="276225"/>
                  </a:lnTo>
                  <a:lnTo>
                    <a:pt x="1025525" y="282575"/>
                  </a:lnTo>
                  <a:lnTo>
                    <a:pt x="1123950" y="349250"/>
                  </a:lnTo>
                  <a:lnTo>
                    <a:pt x="1200150" y="476250"/>
                  </a:lnTo>
                  <a:lnTo>
                    <a:pt x="1244600" y="628650"/>
                  </a:lnTo>
                  <a:lnTo>
                    <a:pt x="1257300" y="746125"/>
                  </a:lnTo>
                  <a:lnTo>
                    <a:pt x="1276350" y="958850"/>
                  </a:lnTo>
                  <a:lnTo>
                    <a:pt x="1266825" y="1022350"/>
                  </a:lnTo>
                  <a:lnTo>
                    <a:pt x="1301750" y="1136650"/>
                  </a:lnTo>
                  <a:lnTo>
                    <a:pt x="1317625" y="1238250"/>
                  </a:lnTo>
                  <a:lnTo>
                    <a:pt x="1555750" y="1193800"/>
                  </a:lnTo>
                  <a:lnTo>
                    <a:pt x="1654175" y="1069975"/>
                  </a:lnTo>
                  <a:lnTo>
                    <a:pt x="1622425" y="1006475"/>
                  </a:lnTo>
                  <a:lnTo>
                    <a:pt x="1663700" y="955675"/>
                  </a:lnTo>
                  <a:lnTo>
                    <a:pt x="2327275" y="1044575"/>
                  </a:lnTo>
                  <a:lnTo>
                    <a:pt x="2374900" y="1092200"/>
                  </a:lnTo>
                  <a:lnTo>
                    <a:pt x="2597150" y="1146175"/>
                  </a:lnTo>
                  <a:lnTo>
                    <a:pt x="2530475" y="1035050"/>
                  </a:lnTo>
                  <a:lnTo>
                    <a:pt x="2476500" y="885825"/>
                  </a:lnTo>
                  <a:lnTo>
                    <a:pt x="2505075" y="765175"/>
                  </a:lnTo>
                  <a:lnTo>
                    <a:pt x="2540000" y="622300"/>
                  </a:lnTo>
                  <a:lnTo>
                    <a:pt x="2501900" y="590550"/>
                  </a:lnTo>
                  <a:cubicBezTo>
                    <a:pt x="2502958" y="547158"/>
                    <a:pt x="2504017" y="503767"/>
                    <a:pt x="2505075" y="460375"/>
                  </a:cubicBezTo>
                  <a:lnTo>
                    <a:pt x="2505075" y="409575"/>
                  </a:lnTo>
                  <a:lnTo>
                    <a:pt x="2559050" y="298450"/>
                  </a:lnTo>
                  <a:lnTo>
                    <a:pt x="2717800" y="146050"/>
                  </a:lnTo>
                  <a:lnTo>
                    <a:pt x="2870200" y="152400"/>
                  </a:lnTo>
                  <a:lnTo>
                    <a:pt x="3019425" y="6350"/>
                  </a:lnTo>
                  <a:lnTo>
                    <a:pt x="4013200" y="0"/>
                  </a:lnTo>
                  <a:cubicBezTo>
                    <a:pt x="4011083" y="373592"/>
                    <a:pt x="4008967" y="747183"/>
                    <a:pt x="4006850" y="1120775"/>
                  </a:cubicBezTo>
                  <a:lnTo>
                    <a:pt x="3895725" y="1073150"/>
                  </a:lnTo>
                  <a:lnTo>
                    <a:pt x="3870325" y="1285875"/>
                  </a:lnTo>
                  <a:lnTo>
                    <a:pt x="3587750" y="1282700"/>
                  </a:lnTo>
                  <a:lnTo>
                    <a:pt x="3575050" y="1247775"/>
                  </a:lnTo>
                  <a:lnTo>
                    <a:pt x="3467100" y="1295400"/>
                  </a:lnTo>
                  <a:lnTo>
                    <a:pt x="3384550" y="2209800"/>
                  </a:lnTo>
                  <a:lnTo>
                    <a:pt x="3336925" y="2206625"/>
                  </a:lnTo>
                  <a:lnTo>
                    <a:pt x="3371850" y="2295525"/>
                  </a:lnTo>
                  <a:lnTo>
                    <a:pt x="3375025" y="2371725"/>
                  </a:lnTo>
                  <a:lnTo>
                    <a:pt x="889000" y="2381250"/>
                  </a:lnTo>
                  <a:lnTo>
                    <a:pt x="885825" y="2308225"/>
                  </a:lnTo>
                  <a:lnTo>
                    <a:pt x="911225" y="2232025"/>
                  </a:lnTo>
                  <a:lnTo>
                    <a:pt x="892175" y="2232025"/>
                  </a:lnTo>
                  <a:lnTo>
                    <a:pt x="860425" y="2041525"/>
                  </a:lnTo>
                  <a:lnTo>
                    <a:pt x="812800" y="2041525"/>
                  </a:lnTo>
                  <a:lnTo>
                    <a:pt x="781050" y="1704975"/>
                  </a:lnTo>
                  <a:lnTo>
                    <a:pt x="746125" y="1698625"/>
                  </a:lnTo>
                  <a:lnTo>
                    <a:pt x="711200" y="1428750"/>
                  </a:lnTo>
                  <a:lnTo>
                    <a:pt x="771525" y="1343025"/>
                  </a:lnTo>
                  <a:lnTo>
                    <a:pt x="733425" y="1289050"/>
                  </a:lnTo>
                  <a:lnTo>
                    <a:pt x="711200" y="1320800"/>
                  </a:lnTo>
                  <a:lnTo>
                    <a:pt x="479425" y="1330325"/>
                  </a:lnTo>
                  <a:lnTo>
                    <a:pt x="479425" y="1285875"/>
                  </a:lnTo>
                  <a:lnTo>
                    <a:pt x="269875" y="1127125"/>
                  </a:lnTo>
                  <a:lnTo>
                    <a:pt x="254000" y="1089025"/>
                  </a:lnTo>
                  <a:lnTo>
                    <a:pt x="260350" y="1063625"/>
                  </a:lnTo>
                  <a:lnTo>
                    <a:pt x="266700" y="1038225"/>
                  </a:lnTo>
                  <a:lnTo>
                    <a:pt x="263525" y="1000125"/>
                  </a:lnTo>
                  <a:lnTo>
                    <a:pt x="276225" y="968375"/>
                  </a:lnTo>
                  <a:lnTo>
                    <a:pt x="263525" y="895350"/>
                  </a:lnTo>
                  <a:lnTo>
                    <a:pt x="0" y="828675"/>
                  </a:lnTo>
                  <a:close/>
                </a:path>
              </a:pathLst>
            </a:custGeom>
            <a:solidFill>
              <a:schemeClr val="bg1">
                <a:lumMod val="65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4" name="Picture 33">
            <a:extLst>
              <a:ext uri="{FF2B5EF4-FFF2-40B4-BE49-F238E27FC236}">
                <a16:creationId xmlns:a16="http://schemas.microsoft.com/office/drawing/2014/main" id="{7F88D0CB-651E-CEB2-0B02-1A9F3859794E}"/>
              </a:ext>
            </a:extLst>
          </p:cNvPr>
          <p:cNvPicPr>
            <a:picLocks noChangeAspect="1"/>
          </p:cNvPicPr>
          <p:nvPr/>
        </p:nvPicPr>
        <p:blipFill>
          <a:blip r:embed="rId3"/>
          <a:stretch>
            <a:fillRect/>
          </a:stretch>
        </p:blipFill>
        <p:spPr>
          <a:xfrm>
            <a:off x="220835" y="1359898"/>
            <a:ext cx="8149930" cy="4683266"/>
          </a:xfrm>
          <a:prstGeom prst="rect">
            <a:avLst/>
          </a:prstGeom>
        </p:spPr>
      </p:pic>
      <p:sp>
        <p:nvSpPr>
          <p:cNvPr id="35" name="Freeform: Shape 22">
            <a:extLst>
              <a:ext uri="{FF2B5EF4-FFF2-40B4-BE49-F238E27FC236}">
                <a16:creationId xmlns:a16="http://schemas.microsoft.com/office/drawing/2014/main" id="{A1BB1E99-64C6-C907-9777-2953FC95BD4E}"/>
              </a:ext>
            </a:extLst>
          </p:cNvPr>
          <p:cNvSpPr/>
          <p:nvPr/>
        </p:nvSpPr>
        <p:spPr>
          <a:xfrm>
            <a:off x="505782" y="308519"/>
            <a:ext cx="8410575" cy="3990975"/>
          </a:xfrm>
          <a:custGeom>
            <a:avLst/>
            <a:gdLst>
              <a:gd name="connsiteX0" fmla="*/ 7981950 w 8410575"/>
              <a:gd name="connsiteY0" fmla="*/ 0 h 3990975"/>
              <a:gd name="connsiteX1" fmla="*/ 7810500 w 8410575"/>
              <a:gd name="connsiteY1" fmla="*/ 361950 h 3990975"/>
              <a:gd name="connsiteX2" fmla="*/ 7610475 w 8410575"/>
              <a:gd name="connsiteY2" fmla="*/ 581025 h 3990975"/>
              <a:gd name="connsiteX3" fmla="*/ 7553325 w 8410575"/>
              <a:gd name="connsiteY3" fmla="*/ 628650 h 3990975"/>
              <a:gd name="connsiteX4" fmla="*/ 7191375 w 8410575"/>
              <a:gd name="connsiteY4" fmla="*/ 1609725 h 3990975"/>
              <a:gd name="connsiteX5" fmla="*/ 5895975 w 8410575"/>
              <a:gd name="connsiteY5" fmla="*/ 1743075 h 3990975"/>
              <a:gd name="connsiteX6" fmla="*/ 5876925 w 8410575"/>
              <a:gd name="connsiteY6" fmla="*/ 2171700 h 3990975"/>
              <a:gd name="connsiteX7" fmla="*/ 5800725 w 8410575"/>
              <a:gd name="connsiteY7" fmla="*/ 2324100 h 3990975"/>
              <a:gd name="connsiteX8" fmla="*/ 5572125 w 8410575"/>
              <a:gd name="connsiteY8" fmla="*/ 2305050 h 3990975"/>
              <a:gd name="connsiteX9" fmla="*/ 5429250 w 8410575"/>
              <a:gd name="connsiteY9" fmla="*/ 2181225 h 3990975"/>
              <a:gd name="connsiteX10" fmla="*/ 5362575 w 8410575"/>
              <a:gd name="connsiteY10" fmla="*/ 1838325 h 3990975"/>
              <a:gd name="connsiteX11" fmla="*/ 4714875 w 8410575"/>
              <a:gd name="connsiteY11" fmla="*/ 1828800 h 3990975"/>
              <a:gd name="connsiteX12" fmla="*/ 4638675 w 8410575"/>
              <a:gd name="connsiteY12" fmla="*/ 2076450 h 3990975"/>
              <a:gd name="connsiteX13" fmla="*/ 4581525 w 8410575"/>
              <a:gd name="connsiteY13" fmla="*/ 2276475 h 3990975"/>
              <a:gd name="connsiteX14" fmla="*/ 4514850 w 8410575"/>
              <a:gd name="connsiteY14" fmla="*/ 2324100 h 3990975"/>
              <a:gd name="connsiteX15" fmla="*/ 4371975 w 8410575"/>
              <a:gd name="connsiteY15" fmla="*/ 2381250 h 3990975"/>
              <a:gd name="connsiteX16" fmla="*/ 4200525 w 8410575"/>
              <a:gd name="connsiteY16" fmla="*/ 2343150 h 3990975"/>
              <a:gd name="connsiteX17" fmla="*/ 4095750 w 8410575"/>
              <a:gd name="connsiteY17" fmla="*/ 1876425 h 3990975"/>
              <a:gd name="connsiteX18" fmla="*/ 3810000 w 8410575"/>
              <a:gd name="connsiteY18" fmla="*/ 1828800 h 3990975"/>
              <a:gd name="connsiteX19" fmla="*/ 3829050 w 8410575"/>
              <a:gd name="connsiteY19" fmla="*/ 3952875 h 3990975"/>
              <a:gd name="connsiteX20" fmla="*/ 3638550 w 8410575"/>
              <a:gd name="connsiteY20" fmla="*/ 3914775 h 3990975"/>
              <a:gd name="connsiteX21" fmla="*/ 3695700 w 8410575"/>
              <a:gd name="connsiteY21" fmla="*/ 1924050 h 3990975"/>
              <a:gd name="connsiteX22" fmla="*/ 3333750 w 8410575"/>
              <a:gd name="connsiteY22" fmla="*/ 1895475 h 3990975"/>
              <a:gd name="connsiteX23" fmla="*/ 3333750 w 8410575"/>
              <a:gd name="connsiteY23" fmla="*/ 2000250 h 3990975"/>
              <a:gd name="connsiteX24" fmla="*/ 3362325 w 8410575"/>
              <a:gd name="connsiteY24" fmla="*/ 2162175 h 3990975"/>
              <a:gd name="connsiteX25" fmla="*/ 3352800 w 8410575"/>
              <a:gd name="connsiteY25" fmla="*/ 2314575 h 3990975"/>
              <a:gd name="connsiteX26" fmla="*/ 3124200 w 8410575"/>
              <a:gd name="connsiteY26" fmla="*/ 2419350 h 3990975"/>
              <a:gd name="connsiteX27" fmla="*/ 2933700 w 8410575"/>
              <a:gd name="connsiteY27" fmla="*/ 2381250 h 3990975"/>
              <a:gd name="connsiteX28" fmla="*/ 2828925 w 8410575"/>
              <a:gd name="connsiteY28" fmla="*/ 2257425 h 3990975"/>
              <a:gd name="connsiteX29" fmla="*/ 2809875 w 8410575"/>
              <a:gd name="connsiteY29" fmla="*/ 2105025 h 3990975"/>
              <a:gd name="connsiteX30" fmla="*/ 2809875 w 8410575"/>
              <a:gd name="connsiteY30" fmla="*/ 1857375 h 3990975"/>
              <a:gd name="connsiteX31" fmla="*/ 2124075 w 8410575"/>
              <a:gd name="connsiteY31" fmla="*/ 1819275 h 3990975"/>
              <a:gd name="connsiteX32" fmla="*/ 1971675 w 8410575"/>
              <a:gd name="connsiteY32" fmla="*/ 3286125 h 3990975"/>
              <a:gd name="connsiteX33" fmla="*/ 1914525 w 8410575"/>
              <a:gd name="connsiteY33" fmla="*/ 3362325 h 3990975"/>
              <a:gd name="connsiteX34" fmla="*/ 1924050 w 8410575"/>
              <a:gd name="connsiteY34" fmla="*/ 3857625 h 3990975"/>
              <a:gd name="connsiteX35" fmla="*/ 1905000 w 8410575"/>
              <a:gd name="connsiteY35" fmla="*/ 3952875 h 3990975"/>
              <a:gd name="connsiteX36" fmla="*/ 1847850 w 8410575"/>
              <a:gd name="connsiteY36" fmla="*/ 3943350 h 3990975"/>
              <a:gd name="connsiteX37" fmla="*/ 1866900 w 8410575"/>
              <a:gd name="connsiteY37" fmla="*/ 3381375 h 3990975"/>
              <a:gd name="connsiteX38" fmla="*/ 1819275 w 8410575"/>
              <a:gd name="connsiteY38" fmla="*/ 3381375 h 3990975"/>
              <a:gd name="connsiteX39" fmla="*/ 1905000 w 8410575"/>
              <a:gd name="connsiteY39" fmla="*/ 2305050 h 3990975"/>
              <a:gd name="connsiteX40" fmla="*/ 1981200 w 8410575"/>
              <a:gd name="connsiteY40" fmla="*/ 2152650 h 3990975"/>
              <a:gd name="connsiteX41" fmla="*/ 1781175 w 8410575"/>
              <a:gd name="connsiteY41" fmla="*/ 2286000 h 3990975"/>
              <a:gd name="connsiteX42" fmla="*/ 1619250 w 8410575"/>
              <a:gd name="connsiteY42" fmla="*/ 2238375 h 3990975"/>
              <a:gd name="connsiteX43" fmla="*/ 1609725 w 8410575"/>
              <a:gd name="connsiteY43" fmla="*/ 1981200 h 3990975"/>
              <a:gd name="connsiteX44" fmla="*/ 1600200 w 8410575"/>
              <a:gd name="connsiteY44" fmla="*/ 1733550 h 3990975"/>
              <a:gd name="connsiteX45" fmla="*/ 323850 w 8410575"/>
              <a:gd name="connsiteY45" fmla="*/ 1571625 h 3990975"/>
              <a:gd name="connsiteX46" fmla="*/ 0 w 8410575"/>
              <a:gd name="connsiteY46" fmla="*/ 3667125 h 3990975"/>
              <a:gd name="connsiteX47" fmla="*/ 0 w 8410575"/>
              <a:gd name="connsiteY47" fmla="*/ 3781425 h 3990975"/>
              <a:gd name="connsiteX48" fmla="*/ 1809750 w 8410575"/>
              <a:gd name="connsiteY48" fmla="*/ 3952875 h 3990975"/>
              <a:gd name="connsiteX49" fmla="*/ 3629025 w 8410575"/>
              <a:gd name="connsiteY49" fmla="*/ 3990975 h 3990975"/>
              <a:gd name="connsiteX50" fmla="*/ 5562600 w 8410575"/>
              <a:gd name="connsiteY50" fmla="*/ 3943350 h 3990975"/>
              <a:gd name="connsiteX51" fmla="*/ 7458075 w 8410575"/>
              <a:gd name="connsiteY51" fmla="*/ 3733800 h 3990975"/>
              <a:gd name="connsiteX52" fmla="*/ 7305675 w 8410575"/>
              <a:gd name="connsiteY52" fmla="*/ 1847850 h 3990975"/>
              <a:gd name="connsiteX53" fmla="*/ 8239125 w 8410575"/>
              <a:gd name="connsiteY53" fmla="*/ 762000 h 3990975"/>
              <a:gd name="connsiteX54" fmla="*/ 8343900 w 8410575"/>
              <a:gd name="connsiteY54" fmla="*/ 523875 h 3990975"/>
              <a:gd name="connsiteX55" fmla="*/ 8391525 w 8410575"/>
              <a:gd name="connsiteY55" fmla="*/ 295275 h 3990975"/>
              <a:gd name="connsiteX56" fmla="*/ 8410575 w 8410575"/>
              <a:gd name="connsiteY56" fmla="*/ 95250 h 3990975"/>
              <a:gd name="connsiteX57" fmla="*/ 7981950 w 8410575"/>
              <a:gd name="connsiteY57" fmla="*/ 0 h 399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10575" h="3990975">
                <a:moveTo>
                  <a:pt x="7981950" y="0"/>
                </a:moveTo>
                <a:lnTo>
                  <a:pt x="7810500" y="361950"/>
                </a:lnTo>
                <a:lnTo>
                  <a:pt x="7610475" y="581025"/>
                </a:lnTo>
                <a:lnTo>
                  <a:pt x="7553325" y="628650"/>
                </a:lnTo>
                <a:lnTo>
                  <a:pt x="7191375" y="1609725"/>
                </a:lnTo>
                <a:lnTo>
                  <a:pt x="5895975" y="1743075"/>
                </a:lnTo>
                <a:lnTo>
                  <a:pt x="5876925" y="2171700"/>
                </a:lnTo>
                <a:lnTo>
                  <a:pt x="5800725" y="2324100"/>
                </a:lnTo>
                <a:lnTo>
                  <a:pt x="5572125" y="2305050"/>
                </a:lnTo>
                <a:lnTo>
                  <a:pt x="5429250" y="2181225"/>
                </a:lnTo>
                <a:lnTo>
                  <a:pt x="5362575" y="1838325"/>
                </a:lnTo>
                <a:lnTo>
                  <a:pt x="4714875" y="1828800"/>
                </a:lnTo>
                <a:lnTo>
                  <a:pt x="4638675" y="2076450"/>
                </a:lnTo>
                <a:lnTo>
                  <a:pt x="4581525" y="2276475"/>
                </a:lnTo>
                <a:lnTo>
                  <a:pt x="4514850" y="2324100"/>
                </a:lnTo>
                <a:lnTo>
                  <a:pt x="4371975" y="2381250"/>
                </a:lnTo>
                <a:lnTo>
                  <a:pt x="4200525" y="2343150"/>
                </a:lnTo>
                <a:lnTo>
                  <a:pt x="4095750" y="1876425"/>
                </a:lnTo>
                <a:lnTo>
                  <a:pt x="3810000" y="1828800"/>
                </a:lnTo>
                <a:lnTo>
                  <a:pt x="3829050" y="3952875"/>
                </a:lnTo>
                <a:lnTo>
                  <a:pt x="3638550" y="3914775"/>
                </a:lnTo>
                <a:lnTo>
                  <a:pt x="3695700" y="1924050"/>
                </a:lnTo>
                <a:lnTo>
                  <a:pt x="3333750" y="1895475"/>
                </a:lnTo>
                <a:lnTo>
                  <a:pt x="3333750" y="2000250"/>
                </a:lnTo>
                <a:lnTo>
                  <a:pt x="3362325" y="2162175"/>
                </a:lnTo>
                <a:lnTo>
                  <a:pt x="3352800" y="2314575"/>
                </a:lnTo>
                <a:lnTo>
                  <a:pt x="3124200" y="2419350"/>
                </a:lnTo>
                <a:lnTo>
                  <a:pt x="2933700" y="2381250"/>
                </a:lnTo>
                <a:lnTo>
                  <a:pt x="2828925" y="2257425"/>
                </a:lnTo>
                <a:lnTo>
                  <a:pt x="2809875" y="2105025"/>
                </a:lnTo>
                <a:lnTo>
                  <a:pt x="2809875" y="1857375"/>
                </a:lnTo>
                <a:lnTo>
                  <a:pt x="2124075" y="1819275"/>
                </a:lnTo>
                <a:lnTo>
                  <a:pt x="1971675" y="3286125"/>
                </a:lnTo>
                <a:lnTo>
                  <a:pt x="1914525" y="3362325"/>
                </a:lnTo>
                <a:lnTo>
                  <a:pt x="1924050" y="3857625"/>
                </a:lnTo>
                <a:lnTo>
                  <a:pt x="1905000" y="3952875"/>
                </a:lnTo>
                <a:lnTo>
                  <a:pt x="1847850" y="3943350"/>
                </a:lnTo>
                <a:lnTo>
                  <a:pt x="1866900" y="3381375"/>
                </a:lnTo>
                <a:lnTo>
                  <a:pt x="1819275" y="3381375"/>
                </a:lnTo>
                <a:lnTo>
                  <a:pt x="1905000" y="2305050"/>
                </a:lnTo>
                <a:lnTo>
                  <a:pt x="1981200" y="2152650"/>
                </a:lnTo>
                <a:lnTo>
                  <a:pt x="1781175" y="2286000"/>
                </a:lnTo>
                <a:lnTo>
                  <a:pt x="1619250" y="2238375"/>
                </a:lnTo>
                <a:lnTo>
                  <a:pt x="1609725" y="1981200"/>
                </a:lnTo>
                <a:lnTo>
                  <a:pt x="1600200" y="1733550"/>
                </a:lnTo>
                <a:lnTo>
                  <a:pt x="323850" y="1571625"/>
                </a:lnTo>
                <a:lnTo>
                  <a:pt x="0" y="3667125"/>
                </a:lnTo>
                <a:lnTo>
                  <a:pt x="0" y="3781425"/>
                </a:lnTo>
                <a:lnTo>
                  <a:pt x="1809750" y="3952875"/>
                </a:lnTo>
                <a:lnTo>
                  <a:pt x="3629025" y="3990975"/>
                </a:lnTo>
                <a:lnTo>
                  <a:pt x="5562600" y="3943350"/>
                </a:lnTo>
                <a:lnTo>
                  <a:pt x="7458075" y="3733800"/>
                </a:lnTo>
                <a:lnTo>
                  <a:pt x="7305675" y="1847850"/>
                </a:lnTo>
                <a:lnTo>
                  <a:pt x="8239125" y="762000"/>
                </a:lnTo>
                <a:lnTo>
                  <a:pt x="8343900" y="523875"/>
                </a:lnTo>
                <a:lnTo>
                  <a:pt x="8391525" y="295275"/>
                </a:lnTo>
                <a:lnTo>
                  <a:pt x="8410575" y="95250"/>
                </a:lnTo>
                <a:lnTo>
                  <a:pt x="7981950" y="0"/>
                </a:lnTo>
                <a:close/>
              </a:path>
            </a:pathLst>
          </a:custGeom>
          <a:noFill/>
          <a:ln w="2540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437CD4C8-412B-9819-34D1-5EFD8CFA37D1}"/>
              </a:ext>
            </a:extLst>
          </p:cNvPr>
          <p:cNvSpPr txBox="1"/>
          <p:nvPr/>
        </p:nvSpPr>
        <p:spPr>
          <a:xfrm>
            <a:off x="8405466" y="3267476"/>
            <a:ext cx="3415416" cy="1477328"/>
          </a:xfrm>
          <a:prstGeom prst="rect">
            <a:avLst/>
          </a:prstGeom>
          <a:noFill/>
        </p:spPr>
        <p:txBody>
          <a:bodyPr wrap="square">
            <a:spAutoFit/>
          </a:bodyPr>
          <a:lstStyle/>
          <a:p>
            <a:r>
              <a:rPr lang="en-GB" sz="1800"/>
              <a:t>HFGC: LH14W 2011-2023</a:t>
            </a:r>
          </a:p>
          <a:p>
            <a:r>
              <a:rPr lang="en-GB"/>
              <a:t>HFGC: RH14W 2011-2023</a:t>
            </a:r>
          </a:p>
          <a:p>
            <a:endParaRPr lang="en-GB"/>
          </a:p>
          <a:p>
            <a:r>
              <a:rPr lang="en-GB"/>
              <a:t>HFGC: LH14N 2018-2023</a:t>
            </a:r>
          </a:p>
          <a:p>
            <a:r>
              <a:rPr lang="en-GB"/>
              <a:t>HFGC: RH14N 2018-2023</a:t>
            </a:r>
          </a:p>
        </p:txBody>
      </p:sp>
      <p:sp>
        <p:nvSpPr>
          <p:cNvPr id="38" name="Star: 6 Points 37">
            <a:extLst>
              <a:ext uri="{FF2B5EF4-FFF2-40B4-BE49-F238E27FC236}">
                <a16:creationId xmlns:a16="http://schemas.microsoft.com/office/drawing/2014/main" id="{DEC465B0-D40F-6EB3-AAEA-E91981595328}"/>
              </a:ext>
            </a:extLst>
          </p:cNvPr>
          <p:cNvSpPr/>
          <p:nvPr/>
        </p:nvSpPr>
        <p:spPr>
          <a:xfrm>
            <a:off x="1481559" y="5078575"/>
            <a:ext cx="585851" cy="675421"/>
          </a:xfrm>
          <a:prstGeom prst="star6">
            <a:avLst>
              <a:gd name="adj" fmla="val 14805"/>
              <a:gd name="hf" fmla="val 11547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D3E2E8DA-E35F-A55B-0A5A-E94637398CEC}"/>
              </a:ext>
            </a:extLst>
          </p:cNvPr>
          <p:cNvGrpSpPr/>
          <p:nvPr/>
        </p:nvGrpSpPr>
        <p:grpSpPr>
          <a:xfrm>
            <a:off x="8621082" y="4931988"/>
            <a:ext cx="2330949" cy="1171575"/>
            <a:chOff x="8734425" y="4705350"/>
            <a:chExt cx="2330949" cy="1171575"/>
          </a:xfrm>
        </p:grpSpPr>
        <p:sp>
          <p:nvSpPr>
            <p:cNvPr id="40" name="Oval 39">
              <a:extLst>
                <a:ext uri="{FF2B5EF4-FFF2-40B4-BE49-F238E27FC236}">
                  <a16:creationId xmlns:a16="http://schemas.microsoft.com/office/drawing/2014/main" id="{B429C64D-20B5-44D0-17F0-59D138B7170F}"/>
                </a:ext>
              </a:extLst>
            </p:cNvPr>
            <p:cNvSpPr/>
            <p:nvPr/>
          </p:nvSpPr>
          <p:spPr>
            <a:xfrm>
              <a:off x="8946919" y="4851937"/>
              <a:ext cx="113155" cy="12121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C32C104C-8324-4D36-2C78-863D9656AB05}"/>
                </a:ext>
              </a:extLst>
            </p:cNvPr>
            <p:cNvSpPr/>
            <p:nvPr/>
          </p:nvSpPr>
          <p:spPr>
            <a:xfrm>
              <a:off x="9101701" y="4852349"/>
              <a:ext cx="113155" cy="1212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0FCD063E-2180-657B-3A97-21CB396BF0F4}"/>
                </a:ext>
              </a:extLst>
            </p:cNvPr>
            <p:cNvSpPr txBox="1"/>
            <p:nvPr/>
          </p:nvSpPr>
          <p:spPr>
            <a:xfrm>
              <a:off x="9214856" y="4739412"/>
              <a:ext cx="1364476" cy="369332"/>
            </a:xfrm>
            <a:prstGeom prst="rect">
              <a:avLst/>
            </a:prstGeom>
            <a:noFill/>
          </p:spPr>
          <p:txBody>
            <a:bodyPr wrap="none" rtlCol="0">
              <a:spAutoFit/>
            </a:bodyPr>
            <a:lstStyle/>
            <a:p>
              <a:r>
                <a:rPr lang="en-GB"/>
                <a:t>LIBS points</a:t>
              </a:r>
            </a:p>
          </p:txBody>
        </p:sp>
        <p:pic>
          <p:nvPicPr>
            <p:cNvPr id="43" name="Picture 42">
              <a:extLst>
                <a:ext uri="{FF2B5EF4-FFF2-40B4-BE49-F238E27FC236}">
                  <a16:creationId xmlns:a16="http://schemas.microsoft.com/office/drawing/2014/main" id="{F6DD72AF-1B08-4397-3BFA-ECB72858F2EC}"/>
                </a:ext>
              </a:extLst>
            </p:cNvPr>
            <p:cNvPicPr>
              <a:picLocks noChangeAspect="1"/>
            </p:cNvPicPr>
            <p:nvPr/>
          </p:nvPicPr>
          <p:blipFill>
            <a:blip r:embed="rId4"/>
            <a:stretch>
              <a:fillRect/>
            </a:stretch>
          </p:blipFill>
          <p:spPr>
            <a:xfrm rot="21343946">
              <a:off x="8942984" y="5170780"/>
              <a:ext cx="317434" cy="623997"/>
            </a:xfrm>
            <a:prstGeom prst="rect">
              <a:avLst/>
            </a:prstGeom>
          </p:spPr>
        </p:pic>
        <p:sp>
          <p:nvSpPr>
            <p:cNvPr id="44" name="TextBox 43">
              <a:extLst>
                <a:ext uri="{FF2B5EF4-FFF2-40B4-BE49-F238E27FC236}">
                  <a16:creationId xmlns:a16="http://schemas.microsoft.com/office/drawing/2014/main" id="{28B5E328-33D5-BCFF-E53B-A0BBDBB7231E}"/>
                </a:ext>
              </a:extLst>
            </p:cNvPr>
            <p:cNvSpPr txBox="1"/>
            <p:nvPr/>
          </p:nvSpPr>
          <p:spPr>
            <a:xfrm>
              <a:off x="9214856" y="5228759"/>
              <a:ext cx="1826141" cy="369332"/>
            </a:xfrm>
            <a:prstGeom prst="rect">
              <a:avLst/>
            </a:prstGeom>
            <a:noFill/>
          </p:spPr>
          <p:txBody>
            <a:bodyPr wrap="none" rtlCol="0">
              <a:spAutoFit/>
            </a:bodyPr>
            <a:lstStyle/>
            <a:p>
              <a:r>
                <a:rPr lang="en-GB"/>
                <a:t>LID-QMS points</a:t>
              </a:r>
            </a:p>
          </p:txBody>
        </p:sp>
        <p:sp>
          <p:nvSpPr>
            <p:cNvPr id="45" name="Rectangle: Rounded Corners 44">
              <a:extLst>
                <a:ext uri="{FF2B5EF4-FFF2-40B4-BE49-F238E27FC236}">
                  <a16:creationId xmlns:a16="http://schemas.microsoft.com/office/drawing/2014/main" id="{FA7B952B-FA88-B136-E2AD-11E1C7D06C22}"/>
                </a:ext>
              </a:extLst>
            </p:cNvPr>
            <p:cNvSpPr/>
            <p:nvPr/>
          </p:nvSpPr>
          <p:spPr>
            <a:xfrm>
              <a:off x="8734425" y="4705350"/>
              <a:ext cx="2330949" cy="1171575"/>
            </a:xfrm>
            <a:prstGeom prst="roundRect">
              <a:avLst>
                <a:gd name="adj" fmla="val 8130"/>
              </a:avLst>
            </a:prstGeom>
            <a:no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4188F236-61DB-D41F-93AA-CC458BEF000A}"/>
              </a:ext>
            </a:extLst>
          </p:cNvPr>
          <p:cNvGrpSpPr/>
          <p:nvPr/>
        </p:nvGrpSpPr>
        <p:grpSpPr>
          <a:xfrm>
            <a:off x="8644698" y="6186438"/>
            <a:ext cx="2542054" cy="369332"/>
            <a:chOff x="8758041" y="5973169"/>
            <a:chExt cx="2542054" cy="369332"/>
          </a:xfrm>
        </p:grpSpPr>
        <p:sp>
          <p:nvSpPr>
            <p:cNvPr id="47" name="Star: 6 Points 46">
              <a:extLst>
                <a:ext uri="{FF2B5EF4-FFF2-40B4-BE49-F238E27FC236}">
                  <a16:creationId xmlns:a16="http://schemas.microsoft.com/office/drawing/2014/main" id="{A1A6AC01-DD0A-455C-BE51-7747BFCF0F6E}"/>
                </a:ext>
              </a:extLst>
            </p:cNvPr>
            <p:cNvSpPr/>
            <p:nvPr/>
          </p:nvSpPr>
          <p:spPr>
            <a:xfrm>
              <a:off x="8758041" y="6052067"/>
              <a:ext cx="228600" cy="236220"/>
            </a:xfrm>
            <a:prstGeom prst="star6">
              <a:avLst>
                <a:gd name="adj" fmla="val 14805"/>
                <a:gd name="hf" fmla="val 11547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6D37D896-B7FD-4E9F-6BF2-899F08777F57}"/>
                </a:ext>
              </a:extLst>
            </p:cNvPr>
            <p:cNvSpPr txBox="1"/>
            <p:nvPr/>
          </p:nvSpPr>
          <p:spPr>
            <a:xfrm>
              <a:off x="8986641" y="5973169"/>
              <a:ext cx="2313454" cy="369332"/>
            </a:xfrm>
            <a:prstGeom prst="rect">
              <a:avLst/>
            </a:prstGeom>
            <a:noFill/>
          </p:spPr>
          <p:txBody>
            <a:bodyPr wrap="none" rtlCol="0">
              <a:spAutoFit/>
            </a:bodyPr>
            <a:lstStyle/>
            <a:p>
              <a:r>
                <a:rPr lang="en-GB"/>
                <a:t>Chosen tiles for SPE</a:t>
              </a:r>
            </a:p>
          </p:txBody>
        </p:sp>
      </p:grpSp>
      <p:sp>
        <p:nvSpPr>
          <p:cNvPr id="49" name="Star: 6 Points 48">
            <a:extLst>
              <a:ext uri="{FF2B5EF4-FFF2-40B4-BE49-F238E27FC236}">
                <a16:creationId xmlns:a16="http://schemas.microsoft.com/office/drawing/2014/main" id="{E5BEF913-327A-40A8-27FB-839CA077CA47}"/>
              </a:ext>
            </a:extLst>
          </p:cNvPr>
          <p:cNvSpPr/>
          <p:nvPr/>
        </p:nvSpPr>
        <p:spPr>
          <a:xfrm>
            <a:off x="6498950" y="2150030"/>
            <a:ext cx="585851" cy="675421"/>
          </a:xfrm>
          <a:prstGeom prst="star6">
            <a:avLst>
              <a:gd name="adj" fmla="val 14805"/>
              <a:gd name="hf" fmla="val 11547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1046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F88EC-CC94-9B14-D9FA-9F1269957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5DFE03-6911-75CF-806B-8EFA1447D62B}"/>
              </a:ext>
            </a:extLst>
          </p:cNvPr>
          <p:cNvSpPr>
            <a:spLocks noGrp="1"/>
          </p:cNvSpPr>
          <p:nvPr>
            <p:ph type="title"/>
          </p:nvPr>
        </p:nvSpPr>
        <p:spPr/>
        <p:txBody>
          <a:bodyPr/>
          <a:lstStyle/>
          <a:p>
            <a:r>
              <a:rPr lang="en-GB"/>
              <a:t>Plans for shipments of W-CFC divertor tiles</a:t>
            </a:r>
          </a:p>
        </p:txBody>
      </p:sp>
      <p:sp>
        <p:nvSpPr>
          <p:cNvPr id="3" name="Content Placeholder 2">
            <a:extLst>
              <a:ext uri="{FF2B5EF4-FFF2-40B4-BE49-F238E27FC236}">
                <a16:creationId xmlns:a16="http://schemas.microsoft.com/office/drawing/2014/main" id="{F38BF8E6-E118-3BAC-C0B3-9A00B8D6248C}"/>
              </a:ext>
            </a:extLst>
          </p:cNvPr>
          <p:cNvSpPr>
            <a:spLocks noGrp="1"/>
          </p:cNvSpPr>
          <p:nvPr>
            <p:ph idx="1"/>
          </p:nvPr>
        </p:nvSpPr>
        <p:spPr>
          <a:xfrm>
            <a:off x="3607033" y="3974275"/>
            <a:ext cx="7864887" cy="840721"/>
          </a:xfrm>
        </p:spPr>
        <p:txBody>
          <a:bodyPr>
            <a:normAutofit/>
          </a:bodyPr>
          <a:lstStyle/>
          <a:p>
            <a:r>
              <a:rPr lang="en-GB" sz="1800"/>
              <a:t>Tritium content is estimated based on pyrolysis results from tile 8 and relative distribution between the tiles established with ILW data.</a:t>
            </a:r>
          </a:p>
        </p:txBody>
      </p:sp>
      <p:sp>
        <p:nvSpPr>
          <p:cNvPr id="4" name="Footer Placeholder 3">
            <a:extLst>
              <a:ext uri="{FF2B5EF4-FFF2-40B4-BE49-F238E27FC236}">
                <a16:creationId xmlns:a16="http://schemas.microsoft.com/office/drawing/2014/main" id="{CF0F115C-DCE1-22C7-279D-B09A037E2E1A}"/>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4C933C8C-057D-31E9-D165-BDCAAB4343DA}"/>
              </a:ext>
            </a:extLst>
          </p:cNvPr>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a:solidFill>
                <a:prstClr val="white"/>
              </a:solidFill>
            </a:endParaRPr>
          </a:p>
        </p:txBody>
      </p:sp>
      <p:sp>
        <p:nvSpPr>
          <p:cNvPr id="24" name="TextBox 89">
            <a:extLst>
              <a:ext uri="{FF2B5EF4-FFF2-40B4-BE49-F238E27FC236}">
                <a16:creationId xmlns:a16="http://schemas.microsoft.com/office/drawing/2014/main" id="{BE2BDBB7-77B1-F3BE-62F0-283CE6D74538}"/>
              </a:ext>
            </a:extLst>
          </p:cNvPr>
          <p:cNvSpPr txBox="1">
            <a:spLocks noChangeArrowheads="1"/>
          </p:cNvSpPr>
          <p:nvPr/>
        </p:nvSpPr>
        <p:spPr bwMode="auto">
          <a:xfrm>
            <a:off x="10866922" y="1677337"/>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7</a:t>
            </a:r>
          </a:p>
        </p:txBody>
      </p:sp>
      <p:sp>
        <p:nvSpPr>
          <p:cNvPr id="25" name="TextBox 90">
            <a:extLst>
              <a:ext uri="{FF2B5EF4-FFF2-40B4-BE49-F238E27FC236}">
                <a16:creationId xmlns:a16="http://schemas.microsoft.com/office/drawing/2014/main" id="{349D1670-8743-4E56-7ACC-FE47BFFCE386}"/>
              </a:ext>
            </a:extLst>
          </p:cNvPr>
          <p:cNvSpPr txBox="1">
            <a:spLocks noChangeArrowheads="1"/>
          </p:cNvSpPr>
          <p:nvPr/>
        </p:nvSpPr>
        <p:spPr bwMode="auto">
          <a:xfrm>
            <a:off x="8123089" y="962870"/>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0</a:t>
            </a:r>
          </a:p>
        </p:txBody>
      </p:sp>
      <p:sp>
        <p:nvSpPr>
          <p:cNvPr id="26" name="TextBox 92">
            <a:extLst>
              <a:ext uri="{FF2B5EF4-FFF2-40B4-BE49-F238E27FC236}">
                <a16:creationId xmlns:a16="http://schemas.microsoft.com/office/drawing/2014/main" id="{B5B2E6AC-C747-481D-AC97-62E5941EAA03}"/>
              </a:ext>
            </a:extLst>
          </p:cNvPr>
          <p:cNvSpPr txBox="1">
            <a:spLocks noChangeArrowheads="1"/>
          </p:cNvSpPr>
          <p:nvPr/>
        </p:nvSpPr>
        <p:spPr bwMode="auto">
          <a:xfrm>
            <a:off x="7203868" y="2126644"/>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3</a:t>
            </a:r>
          </a:p>
        </p:txBody>
      </p:sp>
      <p:sp>
        <p:nvSpPr>
          <p:cNvPr id="28" name="TextBox 94">
            <a:extLst>
              <a:ext uri="{FF2B5EF4-FFF2-40B4-BE49-F238E27FC236}">
                <a16:creationId xmlns:a16="http://schemas.microsoft.com/office/drawing/2014/main" id="{0FFA38CE-E4DD-013D-7E07-AAFCFE7A2366}"/>
              </a:ext>
            </a:extLst>
          </p:cNvPr>
          <p:cNvSpPr txBox="1">
            <a:spLocks noChangeArrowheads="1"/>
          </p:cNvSpPr>
          <p:nvPr/>
        </p:nvSpPr>
        <p:spPr bwMode="auto">
          <a:xfrm>
            <a:off x="9968288" y="1786931"/>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5</a:t>
            </a:r>
          </a:p>
        </p:txBody>
      </p:sp>
      <p:sp>
        <p:nvSpPr>
          <p:cNvPr id="29" name="TextBox 89">
            <a:extLst>
              <a:ext uri="{FF2B5EF4-FFF2-40B4-BE49-F238E27FC236}">
                <a16:creationId xmlns:a16="http://schemas.microsoft.com/office/drawing/2014/main" id="{58A8E618-19FD-4359-045D-86EF767D889D}"/>
              </a:ext>
            </a:extLst>
          </p:cNvPr>
          <p:cNvSpPr txBox="1">
            <a:spLocks noChangeArrowheads="1"/>
          </p:cNvSpPr>
          <p:nvPr/>
        </p:nvSpPr>
        <p:spPr bwMode="auto">
          <a:xfrm>
            <a:off x="10984282" y="969907"/>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8</a:t>
            </a:r>
          </a:p>
        </p:txBody>
      </p:sp>
      <p:sp>
        <p:nvSpPr>
          <p:cNvPr id="30" name="TextBox 90">
            <a:extLst>
              <a:ext uri="{FF2B5EF4-FFF2-40B4-BE49-F238E27FC236}">
                <a16:creationId xmlns:a16="http://schemas.microsoft.com/office/drawing/2014/main" id="{2CC0F526-2567-32E8-2953-1C1634969ADB}"/>
              </a:ext>
            </a:extLst>
          </p:cNvPr>
          <p:cNvSpPr txBox="1">
            <a:spLocks noChangeArrowheads="1"/>
          </p:cNvSpPr>
          <p:nvPr/>
        </p:nvSpPr>
        <p:spPr bwMode="auto">
          <a:xfrm>
            <a:off x="7063807" y="1412908"/>
            <a:ext cx="234721" cy="262576"/>
          </a:xfrm>
          <a:prstGeom prst="rect">
            <a:avLst/>
          </a:prstGeom>
          <a:noFill/>
          <a:ln w="9525">
            <a:noFill/>
            <a:miter lim="800000"/>
            <a:headEnd/>
            <a:tailEnd/>
          </a:ln>
        </p:spPr>
        <p:txBody>
          <a:bodyPr wrap="none">
            <a:spAutoFit/>
          </a:bodyPr>
          <a:lstStyle/>
          <a:p>
            <a:pPr eaLnBrk="0" fontAlgn="base" hangingPunct="0">
              <a:lnSpc>
                <a:spcPct val="90000"/>
              </a:lnSpc>
              <a:spcBef>
                <a:spcPct val="20000"/>
              </a:spcBef>
              <a:spcAft>
                <a:spcPct val="0"/>
              </a:spcAft>
              <a:buClr>
                <a:srgbClr val="FFCC00"/>
              </a:buClr>
              <a:buFont typeface="Wingdings" pitchFamily="2" charset="2"/>
              <a:buNone/>
            </a:pPr>
            <a:r>
              <a:rPr lang="en-GB" sz="1600" b="1">
                <a:solidFill>
                  <a:schemeClr val="bg1"/>
                </a:solidFill>
                <a:latin typeface="Arial" charset="0"/>
                <a:ea typeface="ＭＳ Ｐゴシック" pitchFamily="34" charset="-128"/>
                <a:cs typeface="Arial" charset="0"/>
              </a:rPr>
              <a:t>1</a:t>
            </a:r>
          </a:p>
        </p:txBody>
      </p:sp>
      <p:graphicFrame>
        <p:nvGraphicFramePr>
          <p:cNvPr id="8" name="Table 7">
            <a:extLst>
              <a:ext uri="{FF2B5EF4-FFF2-40B4-BE49-F238E27FC236}">
                <a16:creationId xmlns:a16="http://schemas.microsoft.com/office/drawing/2014/main" id="{CDE60C07-B795-9C5F-8FD9-589D8EBEE51D}"/>
              </a:ext>
            </a:extLst>
          </p:cNvPr>
          <p:cNvGraphicFramePr>
            <a:graphicFrameLocks noGrp="1"/>
          </p:cNvGraphicFramePr>
          <p:nvPr>
            <p:extLst>
              <p:ext uri="{D42A27DB-BD31-4B8C-83A1-F6EECF244321}">
                <p14:modId xmlns:p14="http://schemas.microsoft.com/office/powerpoint/2010/main" val="1526911748"/>
              </p:ext>
            </p:extLst>
          </p:nvPr>
        </p:nvGraphicFramePr>
        <p:xfrm>
          <a:off x="720080" y="1225446"/>
          <a:ext cx="11090920" cy="2187344"/>
        </p:xfrm>
        <a:graphic>
          <a:graphicData uri="http://schemas.openxmlformats.org/drawingml/2006/table">
            <a:tbl>
              <a:tblPr firstRow="1" bandRow="1"/>
              <a:tblGrid>
                <a:gridCol w="5028246">
                  <a:extLst>
                    <a:ext uri="{9D8B030D-6E8A-4147-A177-3AD203B41FA5}">
                      <a16:colId xmlns:a16="http://schemas.microsoft.com/office/drawing/2014/main" val="1824476515"/>
                    </a:ext>
                  </a:extLst>
                </a:gridCol>
                <a:gridCol w="2476968">
                  <a:extLst>
                    <a:ext uri="{9D8B030D-6E8A-4147-A177-3AD203B41FA5}">
                      <a16:colId xmlns:a16="http://schemas.microsoft.com/office/drawing/2014/main" val="4041085664"/>
                    </a:ext>
                  </a:extLst>
                </a:gridCol>
                <a:gridCol w="3585706">
                  <a:extLst>
                    <a:ext uri="{9D8B030D-6E8A-4147-A177-3AD203B41FA5}">
                      <a16:colId xmlns:a16="http://schemas.microsoft.com/office/drawing/2014/main" val="1466690089"/>
                    </a:ext>
                  </a:extLst>
                </a:gridCol>
              </a:tblGrid>
              <a:tr h="386816">
                <a:tc>
                  <a:txBody>
                    <a:bodyPr/>
                    <a:lstStyle>
                      <a:lvl1pPr marL="0" algn="l" defTabSz="685800" rtl="0" eaLnBrk="1" latinLnBrk="0" hangingPunct="1">
                        <a:defRPr sz="1350" b="1" kern="1200">
                          <a:solidFill>
                            <a:schemeClr val="tx1"/>
                          </a:solidFill>
                          <a:latin typeface="Arial" panose="020B0604020202020204"/>
                        </a:defRPr>
                      </a:lvl1pPr>
                      <a:lvl2pPr marL="342900" algn="l" defTabSz="685800" rtl="0" eaLnBrk="1" latinLnBrk="0" hangingPunct="1">
                        <a:defRPr sz="1350" b="1" kern="1200">
                          <a:solidFill>
                            <a:schemeClr val="tx1"/>
                          </a:solidFill>
                          <a:latin typeface="Arial" panose="020B0604020202020204"/>
                        </a:defRPr>
                      </a:lvl2pPr>
                      <a:lvl3pPr marL="685800" algn="l" defTabSz="685800" rtl="0" eaLnBrk="1" latinLnBrk="0" hangingPunct="1">
                        <a:defRPr sz="1350" b="1" kern="1200">
                          <a:solidFill>
                            <a:schemeClr val="tx1"/>
                          </a:solidFill>
                          <a:latin typeface="Arial" panose="020B0604020202020204"/>
                        </a:defRPr>
                      </a:lvl3pPr>
                      <a:lvl4pPr marL="1028700" algn="l" defTabSz="685800" rtl="0" eaLnBrk="1" latinLnBrk="0" hangingPunct="1">
                        <a:defRPr sz="1350" b="1" kern="1200">
                          <a:solidFill>
                            <a:schemeClr val="tx1"/>
                          </a:solidFill>
                          <a:latin typeface="Arial" panose="020B0604020202020204"/>
                        </a:defRPr>
                      </a:lvl4pPr>
                      <a:lvl5pPr marL="1371600" algn="l" defTabSz="685800" rtl="0" eaLnBrk="1" latinLnBrk="0" hangingPunct="1">
                        <a:defRPr sz="1350" b="1" kern="1200">
                          <a:solidFill>
                            <a:schemeClr val="tx1"/>
                          </a:solidFill>
                          <a:latin typeface="Arial" panose="020B0604020202020204"/>
                        </a:defRPr>
                      </a:lvl5pPr>
                      <a:lvl6pPr marL="1714500" algn="l" defTabSz="685800" rtl="0" eaLnBrk="1" latinLnBrk="0" hangingPunct="1">
                        <a:defRPr sz="1350" b="1" kern="1200">
                          <a:solidFill>
                            <a:schemeClr val="tx1"/>
                          </a:solidFill>
                          <a:latin typeface="Arial" panose="020B0604020202020204"/>
                        </a:defRPr>
                      </a:lvl6pPr>
                      <a:lvl7pPr marL="2057400" algn="l" defTabSz="685800" rtl="0" eaLnBrk="1" latinLnBrk="0" hangingPunct="1">
                        <a:defRPr sz="1350" b="1" kern="1200">
                          <a:solidFill>
                            <a:schemeClr val="tx1"/>
                          </a:solidFill>
                          <a:latin typeface="Arial" panose="020B0604020202020204"/>
                        </a:defRPr>
                      </a:lvl7pPr>
                      <a:lvl8pPr marL="2400300" algn="l" defTabSz="685800" rtl="0" eaLnBrk="1" latinLnBrk="0" hangingPunct="1">
                        <a:defRPr sz="1350" b="1" kern="1200">
                          <a:solidFill>
                            <a:schemeClr val="tx1"/>
                          </a:solidFill>
                          <a:latin typeface="Arial" panose="020B0604020202020204"/>
                        </a:defRPr>
                      </a:lvl8pPr>
                      <a:lvl9pPr marL="2743200" algn="l" defTabSz="685800" rtl="0" eaLnBrk="1" latinLnBrk="0" hangingPunct="1">
                        <a:defRPr sz="1350" b="1" kern="1200">
                          <a:solidFill>
                            <a:schemeClr val="tx1"/>
                          </a:solidFill>
                          <a:latin typeface="Arial" panose="020B0604020202020204"/>
                        </a:defRPr>
                      </a:lvl9pPr>
                    </a:lstStyle>
                    <a:p>
                      <a:pPr algn="ctr"/>
                      <a:endParaRPr lang="en-GB" sz="1800"/>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b="1" kern="1200">
                          <a:solidFill>
                            <a:schemeClr val="tx1"/>
                          </a:solidFill>
                          <a:latin typeface="Arial" panose="020B0604020202020204"/>
                        </a:defRPr>
                      </a:lvl1pPr>
                      <a:lvl2pPr marL="342900" algn="l" defTabSz="685800" rtl="0" eaLnBrk="1" latinLnBrk="0" hangingPunct="1">
                        <a:defRPr sz="1350" b="1" kern="1200">
                          <a:solidFill>
                            <a:schemeClr val="tx1"/>
                          </a:solidFill>
                          <a:latin typeface="Arial" panose="020B0604020202020204"/>
                        </a:defRPr>
                      </a:lvl2pPr>
                      <a:lvl3pPr marL="685800" algn="l" defTabSz="685800" rtl="0" eaLnBrk="1" latinLnBrk="0" hangingPunct="1">
                        <a:defRPr sz="1350" b="1" kern="1200">
                          <a:solidFill>
                            <a:schemeClr val="tx1"/>
                          </a:solidFill>
                          <a:latin typeface="Arial" panose="020B0604020202020204"/>
                        </a:defRPr>
                      </a:lvl3pPr>
                      <a:lvl4pPr marL="1028700" algn="l" defTabSz="685800" rtl="0" eaLnBrk="1" latinLnBrk="0" hangingPunct="1">
                        <a:defRPr sz="1350" b="1" kern="1200">
                          <a:solidFill>
                            <a:schemeClr val="tx1"/>
                          </a:solidFill>
                          <a:latin typeface="Arial" panose="020B0604020202020204"/>
                        </a:defRPr>
                      </a:lvl4pPr>
                      <a:lvl5pPr marL="1371600" algn="l" defTabSz="685800" rtl="0" eaLnBrk="1" latinLnBrk="0" hangingPunct="1">
                        <a:defRPr sz="1350" b="1" kern="1200">
                          <a:solidFill>
                            <a:schemeClr val="tx1"/>
                          </a:solidFill>
                          <a:latin typeface="Arial" panose="020B0604020202020204"/>
                        </a:defRPr>
                      </a:lvl5pPr>
                      <a:lvl6pPr marL="1714500" algn="l" defTabSz="685800" rtl="0" eaLnBrk="1" latinLnBrk="0" hangingPunct="1">
                        <a:defRPr sz="1350" b="1" kern="1200">
                          <a:solidFill>
                            <a:schemeClr val="tx1"/>
                          </a:solidFill>
                          <a:latin typeface="Arial" panose="020B0604020202020204"/>
                        </a:defRPr>
                      </a:lvl6pPr>
                      <a:lvl7pPr marL="2057400" algn="l" defTabSz="685800" rtl="0" eaLnBrk="1" latinLnBrk="0" hangingPunct="1">
                        <a:defRPr sz="1350" b="1" kern="1200">
                          <a:solidFill>
                            <a:schemeClr val="tx1"/>
                          </a:solidFill>
                          <a:latin typeface="Arial" panose="020B0604020202020204"/>
                        </a:defRPr>
                      </a:lvl7pPr>
                      <a:lvl8pPr marL="2400300" algn="l" defTabSz="685800" rtl="0" eaLnBrk="1" latinLnBrk="0" hangingPunct="1">
                        <a:defRPr sz="1350" b="1" kern="1200">
                          <a:solidFill>
                            <a:schemeClr val="tx1"/>
                          </a:solidFill>
                          <a:latin typeface="Arial" panose="020B0604020202020204"/>
                        </a:defRPr>
                      </a:lvl8pPr>
                      <a:lvl9pPr marL="2743200" algn="l" defTabSz="685800" rtl="0" eaLnBrk="1" latinLnBrk="0" hangingPunct="1">
                        <a:defRPr sz="1350" b="1" kern="1200">
                          <a:solidFill>
                            <a:schemeClr val="tx1"/>
                          </a:solidFill>
                          <a:latin typeface="Arial" panose="020B0604020202020204"/>
                        </a:defRPr>
                      </a:lvl9pPr>
                    </a:lstStyle>
                    <a:p>
                      <a:pPr algn="ctr"/>
                      <a:r>
                        <a:rPr lang="en-GB" sz="1800"/>
                        <a:t>VTT (coring)</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800" b="1">
                          <a:latin typeface="Arial" panose="020B0604020202020204" pitchFamily="34" charset="0"/>
                          <a:cs typeface="Arial" panose="020B0604020202020204" pitchFamily="34" charset="0"/>
                        </a:rPr>
                        <a:t>Estimated tritium content, </a:t>
                      </a:r>
                      <a:r>
                        <a:rPr lang="en-GB" sz="1800" b="1" err="1">
                          <a:latin typeface="Arial" panose="020B0604020202020204" pitchFamily="34" charset="0"/>
                          <a:cs typeface="Arial" panose="020B0604020202020204" pitchFamily="34" charset="0"/>
                        </a:rPr>
                        <a:t>GBq</a:t>
                      </a:r>
                      <a:r>
                        <a:rPr lang="en-GB" sz="1800" b="1">
                          <a:latin typeface="Arial" panose="020B0604020202020204" pitchFamily="34" charset="0"/>
                          <a:cs typeface="Arial" panose="020B0604020202020204" pitchFamily="34" charset="0"/>
                        </a:rPr>
                        <a:t>/tile</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9689209"/>
                  </a:ext>
                </a:extLst>
              </a:tr>
              <a:tr h="386816">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algn="ctr"/>
                      <a:r>
                        <a:rPr lang="en-GB" sz="1800"/>
                        <a:t>2IW G1B (2010-2023)</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solidFill>
                      <a:srgbClr val="002F56">
                        <a:lumMod val="25000"/>
                        <a:lumOff val="75000"/>
                      </a:srgbClr>
                    </a:solidFill>
                  </a:tcPr>
                </a:tc>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algn="ctr"/>
                      <a:r>
                        <a:rPr lang="en-GB" sz="1800"/>
                        <a:t>X</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a:latin typeface="Arial" panose="020B0604020202020204" pitchFamily="34" charset="0"/>
                          <a:cs typeface="Arial" panose="020B0604020202020204" pitchFamily="34" charset="0"/>
                        </a:rPr>
                        <a:t>48.2</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4405570"/>
                  </a:ext>
                </a:extLst>
              </a:tr>
              <a:tr h="38681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800" kern="1200">
                          <a:solidFill>
                            <a:schemeClr val="tx1"/>
                          </a:solidFill>
                          <a:latin typeface="Arial" panose="020B0604020202020204" pitchFamily="34" charset="0"/>
                          <a:ea typeface="+mn-ea"/>
                          <a:cs typeface="Arial" panose="020B0604020202020204" pitchFamily="34" charset="0"/>
                        </a:rPr>
                        <a:t>14N HFGC RH​</a:t>
                      </a:r>
                      <a:r>
                        <a:rPr lang="en-GB" sz="1800">
                          <a:latin typeface="Arial" panose="020B0604020202020204" pitchFamily="34" charset="0"/>
                          <a:cs typeface="Arial" panose="020B0604020202020204" pitchFamily="34" charset="0"/>
                        </a:rPr>
                        <a:t> (2018-2023)</a:t>
                      </a:r>
                      <a:endParaRPr lang="en-GB" sz="1800" kern="1200">
                        <a:solidFill>
                          <a:schemeClr val="tx1"/>
                        </a:solidFill>
                        <a:latin typeface="Arial" panose="020B0604020202020204" pitchFamily="34" charset="0"/>
                        <a:ea typeface="+mn-ea"/>
                        <a:cs typeface="Arial" panose="020B0604020202020204" pitchFamily="34" charset="0"/>
                      </a:endParaRP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800">
                          <a:latin typeface="Arial" panose="020B0604020202020204" pitchFamily="34" charset="0"/>
                          <a:cs typeface="Arial" panose="020B0604020202020204" pitchFamily="34" charset="0"/>
                        </a:rPr>
                        <a:t>X</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a:latin typeface="Arial" panose="020B0604020202020204" pitchFamily="34" charset="0"/>
                          <a:cs typeface="Arial" panose="020B0604020202020204" pitchFamily="34" charset="0"/>
                        </a:rPr>
                        <a:t>45.6</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7491471"/>
                  </a:ext>
                </a:extLst>
              </a:tr>
              <a:tr h="386816">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algn="ctr"/>
                      <a:r>
                        <a:rPr lang="en-GB" sz="1800"/>
                        <a:t>14 IW G1A (2018-2023)</a:t>
                      </a:r>
                    </a:p>
                  </a:txBody>
                  <a:tcPr anchor="ct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algn="ctr"/>
                      <a:r>
                        <a:rPr lang="en-GB" sz="1800"/>
                        <a:t>X</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a:latin typeface="Arial" panose="020B0604020202020204" pitchFamily="34" charset="0"/>
                          <a:cs typeface="Arial" panose="020B0604020202020204" pitchFamily="34" charset="0"/>
                        </a:rPr>
                        <a:t>48.2</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3427698"/>
                  </a:ext>
                </a:extLst>
              </a:tr>
              <a:tr h="386816">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algn="ctr"/>
                      <a:r>
                        <a:rPr lang="en-GB" sz="1800"/>
                        <a:t>14 BW G4A (2010-2023)</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solidFill>
                      <a:srgbClr val="002F56">
                        <a:lumMod val="25000"/>
                        <a:lumOff val="75000"/>
                      </a:srgbClr>
                    </a:solidFill>
                  </a:tcPr>
                </a:tc>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algn="ctr"/>
                      <a:r>
                        <a:rPr lang="en-GB" sz="1800"/>
                        <a:t>X</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a:latin typeface="Arial" panose="020B0604020202020204" pitchFamily="34" charset="0"/>
                          <a:cs typeface="Arial" panose="020B0604020202020204" pitchFamily="34" charset="0"/>
                        </a:rPr>
                        <a:t>22.1</a:t>
                      </a:r>
                    </a:p>
                  </a:txBody>
                  <a:tcPr>
                    <a:lnL w="12700" cap="flat" cmpd="sng" algn="ctr">
                      <a:solidFill>
                        <a:srgbClr val="002F56"/>
                      </a:solidFill>
                      <a:prstDash val="solid"/>
                      <a:round/>
                      <a:headEnd type="none" w="med" len="med"/>
                      <a:tailEnd type="none" w="med" len="med"/>
                    </a:lnL>
                    <a:lnR w="12700" cap="flat" cmpd="sng" algn="ctr">
                      <a:solidFill>
                        <a:srgbClr val="002F56"/>
                      </a:solidFill>
                      <a:prstDash val="solid"/>
                      <a:round/>
                      <a:headEnd type="none" w="med" len="med"/>
                      <a:tailEnd type="none" w="med" len="med"/>
                    </a:lnR>
                    <a:lnT w="12700" cap="flat" cmpd="sng" algn="ctr">
                      <a:solidFill>
                        <a:srgbClr val="002F56"/>
                      </a:solidFill>
                      <a:prstDash val="solid"/>
                      <a:round/>
                      <a:headEnd type="none" w="med" len="med"/>
                      <a:tailEnd type="none" w="med" len="med"/>
                    </a:lnT>
                    <a:lnB w="12700" cap="flat" cmpd="sng" algn="ctr">
                      <a:solidFill>
                        <a:srgbClr val="002F5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6138027"/>
                  </a:ext>
                </a:extLst>
              </a:tr>
            </a:tbl>
          </a:graphicData>
        </a:graphic>
      </p:graphicFrame>
      <p:sp>
        <p:nvSpPr>
          <p:cNvPr id="15" name="TextBox 14">
            <a:extLst>
              <a:ext uri="{FF2B5EF4-FFF2-40B4-BE49-F238E27FC236}">
                <a16:creationId xmlns:a16="http://schemas.microsoft.com/office/drawing/2014/main" id="{0A87A9BD-D30D-0641-B4EA-C9F0842AB0F3}"/>
              </a:ext>
            </a:extLst>
          </p:cNvPr>
          <p:cNvSpPr txBox="1"/>
          <p:nvPr/>
        </p:nvSpPr>
        <p:spPr>
          <a:xfrm>
            <a:off x="720079" y="4599604"/>
            <a:ext cx="2497551" cy="461665"/>
          </a:xfrm>
          <a:prstGeom prst="rect">
            <a:avLst/>
          </a:prstGeom>
          <a:solidFill>
            <a:srgbClr val="FF7D7D"/>
          </a:solidFill>
          <a:ln>
            <a:solidFill>
              <a:srgbClr val="002F5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002F56"/>
                </a:solidFill>
                <a:effectLst/>
                <a:uLnTx/>
                <a:uFillTx/>
                <a:latin typeface="Arial" panose="020B0604020202020204"/>
              </a:rPr>
              <a:t>LIBS+LID-QMS</a:t>
            </a:r>
          </a:p>
        </p:txBody>
      </p:sp>
      <p:sp>
        <p:nvSpPr>
          <p:cNvPr id="17" name="TextBox 16">
            <a:extLst>
              <a:ext uri="{FF2B5EF4-FFF2-40B4-BE49-F238E27FC236}">
                <a16:creationId xmlns:a16="http://schemas.microsoft.com/office/drawing/2014/main" id="{D57793A1-1E7E-4644-0CFA-103EEE0CD53B}"/>
              </a:ext>
            </a:extLst>
          </p:cNvPr>
          <p:cNvSpPr txBox="1"/>
          <p:nvPr/>
        </p:nvSpPr>
        <p:spPr>
          <a:xfrm>
            <a:off x="720080" y="3668329"/>
            <a:ext cx="2497551" cy="461665"/>
          </a:xfrm>
          <a:prstGeom prst="rect">
            <a:avLst/>
          </a:prstGeom>
          <a:solidFill>
            <a:srgbClr val="002F56">
              <a:lumMod val="25000"/>
              <a:lumOff val="75000"/>
            </a:srgbClr>
          </a:solidFill>
          <a:ln>
            <a:solidFill>
              <a:srgbClr val="002F5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002F56"/>
                </a:solidFill>
                <a:effectLst/>
                <a:uLnTx/>
                <a:uFillTx/>
                <a:latin typeface="Arial" panose="020B0604020202020204"/>
              </a:rPr>
              <a:t>LIBS</a:t>
            </a:r>
          </a:p>
        </p:txBody>
      </p:sp>
      <p:sp>
        <p:nvSpPr>
          <p:cNvPr id="18" name="TextBox 17">
            <a:extLst>
              <a:ext uri="{FF2B5EF4-FFF2-40B4-BE49-F238E27FC236}">
                <a16:creationId xmlns:a16="http://schemas.microsoft.com/office/drawing/2014/main" id="{A4056F6D-A713-22E5-4237-C7CEFC353CBC}"/>
              </a:ext>
            </a:extLst>
          </p:cNvPr>
          <p:cNvSpPr txBox="1"/>
          <p:nvPr/>
        </p:nvSpPr>
        <p:spPr>
          <a:xfrm>
            <a:off x="720080" y="4134750"/>
            <a:ext cx="2497551" cy="461665"/>
          </a:xfrm>
          <a:prstGeom prst="rect">
            <a:avLst/>
          </a:prstGeom>
          <a:solidFill>
            <a:srgbClr val="92D050"/>
          </a:solidFill>
          <a:ln>
            <a:solidFill>
              <a:srgbClr val="002F5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002F56"/>
                </a:solidFill>
                <a:effectLst/>
                <a:uLnTx/>
                <a:uFillTx/>
                <a:latin typeface="Arial" panose="020B0604020202020204"/>
              </a:rPr>
              <a:t>LID-QMS</a:t>
            </a:r>
          </a:p>
        </p:txBody>
      </p:sp>
      <p:sp>
        <p:nvSpPr>
          <p:cNvPr id="6" name="TextBox 5">
            <a:extLst>
              <a:ext uri="{FF2B5EF4-FFF2-40B4-BE49-F238E27FC236}">
                <a16:creationId xmlns:a16="http://schemas.microsoft.com/office/drawing/2014/main" id="{09613A8C-DB4D-C41F-C973-4F57039B3DEB}"/>
              </a:ext>
            </a:extLst>
          </p:cNvPr>
          <p:cNvSpPr txBox="1"/>
          <p:nvPr/>
        </p:nvSpPr>
        <p:spPr>
          <a:xfrm>
            <a:off x="5467563" y="5061269"/>
            <a:ext cx="5122681" cy="646331"/>
          </a:xfrm>
          <a:prstGeom prst="rect">
            <a:avLst/>
          </a:prstGeom>
          <a:solidFill>
            <a:srgbClr val="FFFF00"/>
          </a:solidFill>
          <a:ln>
            <a:solidFill>
              <a:srgbClr val="002060"/>
            </a:solidFill>
          </a:ln>
        </p:spPr>
        <p:txBody>
          <a:bodyPr wrap="square" rtlCol="0">
            <a:spAutoFit/>
          </a:bodyPr>
          <a:lstStyle/>
          <a:p>
            <a:pPr algn="l"/>
            <a:r>
              <a:rPr lang="en-GB" b="1">
                <a:solidFill>
                  <a:srgbClr val="FF0000"/>
                </a:solidFill>
              </a:rPr>
              <a:t>Above the excepted limit of 40 </a:t>
            </a:r>
            <a:r>
              <a:rPr lang="en-GB" b="1" err="1">
                <a:solidFill>
                  <a:srgbClr val="FF0000"/>
                </a:solidFill>
              </a:rPr>
              <a:t>GBq</a:t>
            </a:r>
            <a:r>
              <a:rPr lang="en-GB" b="1">
                <a:solidFill>
                  <a:srgbClr val="FF0000"/>
                </a:solidFill>
              </a:rPr>
              <a:t>/shipment</a:t>
            </a:r>
          </a:p>
          <a:p>
            <a:pPr algn="l"/>
            <a:r>
              <a:rPr lang="en-GB" b="1">
                <a:solidFill>
                  <a:srgbClr val="FF0000"/>
                </a:solidFill>
                <a:sym typeface="Wingdings" panose="05000000000000000000" pitchFamily="2" charset="2"/>
              </a:rPr>
              <a:t> Type A container likely needed.</a:t>
            </a:r>
            <a:endParaRPr lang="en-GB" b="1">
              <a:solidFill>
                <a:srgbClr val="FF0000"/>
              </a:solidFill>
            </a:endParaRPr>
          </a:p>
        </p:txBody>
      </p:sp>
    </p:spTree>
    <p:extLst>
      <p:ext uri="{BB962C8B-B14F-4D97-AF65-F5344CB8AC3E}">
        <p14:creationId xmlns:p14="http://schemas.microsoft.com/office/powerpoint/2010/main" val="1139346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366FE-6FEC-994F-B134-76859E31A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FD259-C037-4046-40AB-6C9B00C57DF5}"/>
              </a:ext>
            </a:extLst>
          </p:cNvPr>
          <p:cNvSpPr>
            <a:spLocks noGrp="1"/>
          </p:cNvSpPr>
          <p:nvPr>
            <p:ph type="title"/>
          </p:nvPr>
        </p:nvSpPr>
        <p:spPr/>
        <p:txBody>
          <a:bodyPr/>
          <a:lstStyle/>
          <a:p>
            <a:r>
              <a:rPr lang="en-GB"/>
              <a:t>Deuterium-tritium plasma campaigns</a:t>
            </a:r>
          </a:p>
        </p:txBody>
      </p:sp>
      <p:sp>
        <p:nvSpPr>
          <p:cNvPr id="3" name="Content Placeholder 2">
            <a:extLst>
              <a:ext uri="{FF2B5EF4-FFF2-40B4-BE49-F238E27FC236}">
                <a16:creationId xmlns:a16="http://schemas.microsoft.com/office/drawing/2014/main" id="{B61038A3-5FDA-2C8D-DA3C-437A79AB14A0}"/>
              </a:ext>
            </a:extLst>
          </p:cNvPr>
          <p:cNvSpPr>
            <a:spLocks noGrp="1"/>
          </p:cNvSpPr>
          <p:nvPr>
            <p:ph idx="1"/>
          </p:nvPr>
        </p:nvSpPr>
        <p:spPr>
          <a:xfrm>
            <a:off x="609600" y="1818640"/>
            <a:ext cx="11103024" cy="4706704"/>
          </a:xfrm>
        </p:spPr>
        <p:txBody>
          <a:bodyPr>
            <a:normAutofit/>
          </a:bodyPr>
          <a:lstStyle/>
          <a:p>
            <a:r>
              <a:rPr lang="en-GB" sz="1800" dirty="0"/>
              <a:t>DT campaigns: </a:t>
            </a:r>
          </a:p>
          <a:p>
            <a:pPr lvl="1"/>
            <a:r>
              <a:rPr lang="en-GB" dirty="0"/>
              <a:t>DTE2 – 2021.</a:t>
            </a:r>
          </a:p>
          <a:p>
            <a:pPr lvl="1"/>
            <a:r>
              <a:rPr lang="en-GB" dirty="0"/>
              <a:t>DTE3 – 2023.</a:t>
            </a:r>
          </a:p>
          <a:p>
            <a:endParaRPr lang="en-GB" sz="1800" dirty="0"/>
          </a:p>
          <a:p>
            <a:endParaRPr lang="en-GB" sz="1800" dirty="0"/>
          </a:p>
          <a:p>
            <a:endParaRPr lang="en-GB" sz="1800" dirty="0"/>
          </a:p>
          <a:p>
            <a:r>
              <a:rPr lang="en-GB" sz="1800" dirty="0"/>
              <a:t>Components removed using remote handling (MASCOT) at the end of 2024.</a:t>
            </a:r>
          </a:p>
          <a:p>
            <a:pPr>
              <a:buFont typeface="Wingdings" panose="05000000000000000000" pitchFamily="2" charset="2"/>
              <a:buChar char="Ø"/>
            </a:pPr>
            <a:r>
              <a:rPr lang="en-GB" sz="1800" dirty="0"/>
              <a:t>Following removal components stored in the ISO container in the torus hall.</a:t>
            </a:r>
          </a:p>
          <a:p>
            <a:pPr>
              <a:buFont typeface="Wingdings" panose="05000000000000000000" pitchFamily="2" charset="2"/>
              <a:buChar char="Ø"/>
            </a:pPr>
            <a:r>
              <a:rPr lang="en-GB" sz="1800" dirty="0"/>
              <a:t>Components transferred to Beryllium Handling Facility (</a:t>
            </a:r>
            <a:r>
              <a:rPr lang="en-GB" sz="1800" dirty="0" err="1"/>
              <a:t>BeHF</a:t>
            </a:r>
            <a:r>
              <a:rPr lang="en-GB" sz="1800" dirty="0"/>
              <a:t>).</a:t>
            </a:r>
            <a:endParaRPr lang="en-GB" sz="1800" dirty="0">
              <a:highlight>
                <a:srgbClr val="FFFF00"/>
              </a:highlight>
              <a:sym typeface="Wingdings" panose="05000000000000000000" pitchFamily="2" charset="2"/>
            </a:endParaRPr>
          </a:p>
          <a:p>
            <a:endParaRPr lang="en-GB" sz="1800" dirty="0">
              <a:highlight>
                <a:srgbClr val="FFFF00"/>
              </a:highlight>
              <a:sym typeface="Wingdings" panose="05000000000000000000" pitchFamily="2" charset="2"/>
            </a:endParaRPr>
          </a:p>
          <a:p>
            <a:pPr marL="0" indent="0">
              <a:buNone/>
            </a:pPr>
            <a:endParaRPr lang="en-GB" sz="1800" dirty="0"/>
          </a:p>
        </p:txBody>
      </p:sp>
      <p:sp>
        <p:nvSpPr>
          <p:cNvPr id="4" name="Footer Placeholder 3">
            <a:extLst>
              <a:ext uri="{FF2B5EF4-FFF2-40B4-BE49-F238E27FC236}">
                <a16:creationId xmlns:a16="http://schemas.microsoft.com/office/drawing/2014/main" id="{AB387EC0-4676-C2E8-1BC0-9F949BF5A333}"/>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CEB719B3-54CC-D42D-3CC9-EF339271F0A7}"/>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a:solidFill>
                <a:prstClr val="white"/>
              </a:solidFill>
            </a:endParaRPr>
          </a:p>
        </p:txBody>
      </p:sp>
    </p:spTree>
    <p:extLst>
      <p:ext uri="{BB962C8B-B14F-4D97-AF65-F5344CB8AC3E}">
        <p14:creationId xmlns:p14="http://schemas.microsoft.com/office/powerpoint/2010/main" val="371404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618E-28F9-80A4-D489-860CE18239B2}"/>
              </a:ext>
            </a:extLst>
          </p:cNvPr>
          <p:cNvSpPr>
            <a:spLocks noGrp="1"/>
          </p:cNvSpPr>
          <p:nvPr>
            <p:ph type="title"/>
          </p:nvPr>
        </p:nvSpPr>
        <p:spPr/>
        <p:txBody>
          <a:bodyPr/>
          <a:lstStyle/>
          <a:p>
            <a:r>
              <a:rPr lang="en-GB"/>
              <a:t>Summary of 2025 and outlook</a:t>
            </a:r>
          </a:p>
        </p:txBody>
      </p:sp>
      <p:sp>
        <p:nvSpPr>
          <p:cNvPr id="3" name="Content Placeholder 2">
            <a:extLst>
              <a:ext uri="{FF2B5EF4-FFF2-40B4-BE49-F238E27FC236}">
                <a16:creationId xmlns:a16="http://schemas.microsoft.com/office/drawing/2014/main" id="{6526E0D4-D819-978E-3B95-3E17BC77C75E}"/>
              </a:ext>
            </a:extLst>
          </p:cNvPr>
          <p:cNvSpPr>
            <a:spLocks noGrp="1"/>
          </p:cNvSpPr>
          <p:nvPr>
            <p:ph idx="1"/>
          </p:nvPr>
        </p:nvSpPr>
        <p:spPr>
          <a:xfrm>
            <a:off x="609600" y="1366684"/>
            <a:ext cx="11103024" cy="5158660"/>
          </a:xfrm>
        </p:spPr>
        <p:txBody>
          <a:bodyPr>
            <a:normAutofit/>
          </a:bodyPr>
          <a:lstStyle/>
          <a:p>
            <a:r>
              <a:rPr lang="en-GB" sz="1800" dirty="0"/>
              <a:t>Post-DTE component removal completed.</a:t>
            </a:r>
          </a:p>
          <a:p>
            <a:endParaRPr lang="en-GB" sz="1800" dirty="0"/>
          </a:p>
          <a:p>
            <a:r>
              <a:rPr lang="en-GB" sz="1800" dirty="0"/>
              <a:t>Processing of assemblies completed </a:t>
            </a:r>
            <a:r>
              <a:rPr lang="en-GB" sz="1800" dirty="0">
                <a:sym typeface="Wingdings" panose="05000000000000000000" pitchFamily="2" charset="2"/>
              </a:rPr>
              <a:t> plasma-facing components separated and boxed.</a:t>
            </a:r>
          </a:p>
          <a:p>
            <a:endParaRPr lang="en-GB" sz="1800" dirty="0">
              <a:sym typeface="Wingdings" panose="05000000000000000000" pitchFamily="2" charset="2"/>
            </a:endParaRPr>
          </a:p>
          <a:p>
            <a:r>
              <a:rPr lang="en-GB" sz="1800" dirty="0">
                <a:sym typeface="Wingdings" panose="05000000000000000000" pitchFamily="2" charset="2"/>
              </a:rPr>
              <a:t>First batch of shipments of W lamellae imminent.</a:t>
            </a:r>
          </a:p>
          <a:p>
            <a:pPr>
              <a:buFont typeface="Wingdings" panose="05000000000000000000" pitchFamily="2" charset="2"/>
              <a:buChar char="Ø"/>
            </a:pPr>
            <a:r>
              <a:rPr lang="en-GB" sz="1800" dirty="0">
                <a:sym typeface="Wingdings" panose="05000000000000000000" pitchFamily="2" charset="2"/>
              </a:rPr>
              <a:t>Samples packed and shipment requirements being assessed by UKAEA.</a:t>
            </a:r>
          </a:p>
          <a:p>
            <a:endParaRPr lang="en-GB" sz="1800" dirty="0">
              <a:sym typeface="Wingdings" panose="05000000000000000000" pitchFamily="2" charset="2"/>
            </a:endParaRPr>
          </a:p>
          <a:p>
            <a:r>
              <a:rPr lang="en-GB" sz="1800" dirty="0">
                <a:sym typeface="Wingdings" panose="05000000000000000000" pitchFamily="2" charset="2"/>
              </a:rPr>
              <a:t>First results of microscopy on W lamella imminent (UKAEA).</a:t>
            </a:r>
          </a:p>
          <a:p>
            <a:pPr>
              <a:buFont typeface="Wingdings" panose="05000000000000000000" pitchFamily="2" charset="2"/>
              <a:buChar char="Ø"/>
            </a:pPr>
            <a:r>
              <a:rPr lang="en-GB" sz="1800" dirty="0">
                <a:sym typeface="Wingdings" panose="05000000000000000000" pitchFamily="2" charset="2"/>
              </a:rPr>
              <a:t>Approval of transfer of first samples from DTE3 to UKAEA Materials Research Facility obtained.</a:t>
            </a:r>
          </a:p>
          <a:p>
            <a:pPr>
              <a:buFont typeface="Wingdings" panose="05000000000000000000" pitchFamily="2" charset="2"/>
              <a:buChar char="Ø"/>
            </a:pPr>
            <a:r>
              <a:rPr lang="en-GB" sz="1800" dirty="0">
                <a:sym typeface="Wingdings" panose="05000000000000000000" pitchFamily="2" charset="2"/>
              </a:rPr>
              <a:t>Analysis planned near-term.</a:t>
            </a:r>
          </a:p>
          <a:p>
            <a:endParaRPr lang="en-GB" sz="1800" dirty="0">
              <a:sym typeface="Wingdings" panose="05000000000000000000" pitchFamily="2" charset="2"/>
            </a:endParaRPr>
          </a:p>
          <a:p>
            <a:r>
              <a:rPr lang="en-GB" sz="1800" dirty="0">
                <a:sym typeface="Wingdings" panose="05000000000000000000" pitchFamily="2" charset="2"/>
              </a:rPr>
              <a:t>Shipments of W-CFC tiles in preparation for 2026.</a:t>
            </a:r>
            <a:endParaRPr lang="en-GB" sz="1800" dirty="0"/>
          </a:p>
        </p:txBody>
      </p:sp>
      <p:sp>
        <p:nvSpPr>
          <p:cNvPr id="4" name="Footer Placeholder 3">
            <a:extLst>
              <a:ext uri="{FF2B5EF4-FFF2-40B4-BE49-F238E27FC236}">
                <a16:creationId xmlns:a16="http://schemas.microsoft.com/office/drawing/2014/main" id="{35083CAB-601A-AF5D-5FA4-5BAC6C457744}"/>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C12A621C-1619-6B9F-08FE-AB3D4ED8202F}"/>
              </a:ext>
            </a:extLst>
          </p:cNvPr>
          <p:cNvSpPr>
            <a:spLocks noGrp="1"/>
          </p:cNvSpPr>
          <p:nvPr>
            <p:ph type="sldNum" sz="quarter" idx="12"/>
          </p:nvPr>
        </p:nvSpPr>
        <p:spPr/>
        <p:txBody>
          <a:bodyPr/>
          <a:lstStyle/>
          <a:p>
            <a:fld id="{6A6D9FA1-99C7-4910-8E32-B85D378B0060}" type="slidenum">
              <a:rPr lang="en-GB" smtClean="0">
                <a:solidFill>
                  <a:prstClr val="white"/>
                </a:solidFill>
              </a:rPr>
              <a:pPr/>
              <a:t>30</a:t>
            </a:fld>
            <a:endParaRPr lang="en-GB">
              <a:solidFill>
                <a:prstClr val="white"/>
              </a:solidFill>
            </a:endParaRPr>
          </a:p>
        </p:txBody>
      </p:sp>
    </p:spTree>
    <p:extLst>
      <p:ext uri="{BB962C8B-B14F-4D97-AF65-F5344CB8AC3E}">
        <p14:creationId xmlns:p14="http://schemas.microsoft.com/office/powerpoint/2010/main" val="1402157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FD787B-DAE2-4C11-DE67-2F27DC177495}"/>
              </a:ext>
            </a:extLst>
          </p:cNvPr>
          <p:cNvSpPr>
            <a:spLocks noGrp="1"/>
          </p:cNvSpPr>
          <p:nvPr>
            <p:ph idx="1"/>
          </p:nvPr>
        </p:nvSpPr>
        <p:spPr>
          <a:xfrm>
            <a:off x="609600" y="2320412"/>
            <a:ext cx="11103024" cy="1858297"/>
          </a:xfrm>
        </p:spPr>
        <p:txBody>
          <a:bodyPr>
            <a:normAutofit/>
          </a:bodyPr>
          <a:lstStyle/>
          <a:p>
            <a:pPr marL="0" indent="0" algn="ctr">
              <a:buNone/>
            </a:pPr>
            <a:r>
              <a:rPr lang="en-GB" sz="8000" dirty="0"/>
              <a:t>SUPPORT SLIDES</a:t>
            </a:r>
          </a:p>
        </p:txBody>
      </p:sp>
      <p:sp>
        <p:nvSpPr>
          <p:cNvPr id="4" name="Footer Placeholder 3">
            <a:extLst>
              <a:ext uri="{FF2B5EF4-FFF2-40B4-BE49-F238E27FC236}">
                <a16:creationId xmlns:a16="http://schemas.microsoft.com/office/drawing/2014/main" id="{9081CE05-B1E4-409D-C365-7B0F3263A21E}"/>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FB749CBF-5674-3779-14A2-AF2B7DEDA601}"/>
              </a:ext>
            </a:extLst>
          </p:cNvPr>
          <p:cNvSpPr>
            <a:spLocks noGrp="1"/>
          </p:cNvSpPr>
          <p:nvPr>
            <p:ph type="sldNum" sz="quarter" idx="12"/>
          </p:nvPr>
        </p:nvSpPr>
        <p:spPr/>
        <p:txBody>
          <a:bodyPr/>
          <a:lstStyle/>
          <a:p>
            <a:fld id="{6A6D9FA1-99C7-4910-8E32-B85D378B0060}" type="slidenum">
              <a:rPr lang="en-GB" smtClean="0">
                <a:solidFill>
                  <a:prstClr val="white"/>
                </a:solidFill>
              </a:rPr>
              <a:pPr/>
              <a:t>31</a:t>
            </a:fld>
            <a:endParaRPr lang="en-GB">
              <a:solidFill>
                <a:prstClr val="white"/>
              </a:solidFill>
            </a:endParaRPr>
          </a:p>
        </p:txBody>
      </p:sp>
    </p:spTree>
    <p:extLst>
      <p:ext uri="{BB962C8B-B14F-4D97-AF65-F5344CB8AC3E}">
        <p14:creationId xmlns:p14="http://schemas.microsoft.com/office/powerpoint/2010/main" val="689728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F4B2B-0440-A78B-2491-E89C8FB3D1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5423E0-A5E8-F063-8DC5-F02DDB12AA90}"/>
              </a:ext>
            </a:extLst>
          </p:cNvPr>
          <p:cNvSpPr>
            <a:spLocks noGrp="1"/>
          </p:cNvSpPr>
          <p:nvPr>
            <p:ph type="title"/>
          </p:nvPr>
        </p:nvSpPr>
        <p:spPr/>
        <p:txBody>
          <a:bodyPr/>
          <a:lstStyle/>
          <a:p>
            <a:r>
              <a:rPr lang="en-GB" dirty="0"/>
              <a:t>Total tritium content – extrapolation to all divertor tile types</a:t>
            </a:r>
          </a:p>
        </p:txBody>
      </p:sp>
      <p:graphicFrame>
        <p:nvGraphicFramePr>
          <p:cNvPr id="6" name="Content Placeholder 5">
            <a:extLst>
              <a:ext uri="{FF2B5EF4-FFF2-40B4-BE49-F238E27FC236}">
                <a16:creationId xmlns:a16="http://schemas.microsoft.com/office/drawing/2014/main" id="{5A9C0415-9482-529B-168F-AF3C01935F80}"/>
              </a:ext>
            </a:extLst>
          </p:cNvPr>
          <p:cNvGraphicFramePr>
            <a:graphicFrameLocks noGrp="1"/>
          </p:cNvGraphicFramePr>
          <p:nvPr>
            <p:ph idx="1"/>
          </p:nvPr>
        </p:nvGraphicFramePr>
        <p:xfrm>
          <a:off x="657983" y="2237794"/>
          <a:ext cx="8662415" cy="3763455"/>
        </p:xfrm>
        <a:graphic>
          <a:graphicData uri="http://schemas.openxmlformats.org/drawingml/2006/table">
            <a:tbl>
              <a:tblPr firstRow="1" bandRow="1">
                <a:tableStyleId>{5C22544A-7EE6-4342-B048-85BDC9FD1C3A}</a:tableStyleId>
              </a:tblPr>
              <a:tblGrid>
                <a:gridCol w="1732483">
                  <a:extLst>
                    <a:ext uri="{9D8B030D-6E8A-4147-A177-3AD203B41FA5}">
                      <a16:colId xmlns:a16="http://schemas.microsoft.com/office/drawing/2014/main" val="1527897364"/>
                    </a:ext>
                  </a:extLst>
                </a:gridCol>
                <a:gridCol w="1732483">
                  <a:extLst>
                    <a:ext uri="{9D8B030D-6E8A-4147-A177-3AD203B41FA5}">
                      <a16:colId xmlns:a16="http://schemas.microsoft.com/office/drawing/2014/main" val="952879064"/>
                    </a:ext>
                  </a:extLst>
                </a:gridCol>
                <a:gridCol w="1732483">
                  <a:extLst>
                    <a:ext uri="{9D8B030D-6E8A-4147-A177-3AD203B41FA5}">
                      <a16:colId xmlns:a16="http://schemas.microsoft.com/office/drawing/2014/main" val="965769966"/>
                    </a:ext>
                  </a:extLst>
                </a:gridCol>
                <a:gridCol w="1732483">
                  <a:extLst>
                    <a:ext uri="{9D8B030D-6E8A-4147-A177-3AD203B41FA5}">
                      <a16:colId xmlns:a16="http://schemas.microsoft.com/office/drawing/2014/main" val="1973292303"/>
                    </a:ext>
                  </a:extLst>
                </a:gridCol>
                <a:gridCol w="1732483">
                  <a:extLst>
                    <a:ext uri="{9D8B030D-6E8A-4147-A177-3AD203B41FA5}">
                      <a16:colId xmlns:a16="http://schemas.microsoft.com/office/drawing/2014/main" val="140944910"/>
                    </a:ext>
                  </a:extLst>
                </a:gridCol>
              </a:tblGrid>
              <a:tr h="370840">
                <a:tc>
                  <a:txBody>
                    <a:bodyPr/>
                    <a:lstStyle/>
                    <a:p>
                      <a:pPr algn="ctr">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Tile type</a:t>
                      </a:r>
                      <a:endParaRPr lang="en-GB" sz="1400" kern="100">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Location</a:t>
                      </a:r>
                      <a:endParaRPr lang="en-GB" sz="1400" kern="100">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Material</a:t>
                      </a:r>
                      <a:endParaRPr lang="en-GB" sz="1400" kern="100">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Tritium</a:t>
                      </a:r>
                      <a:endParaRPr lang="en-GB" sz="1400" kern="100">
                        <a:effectLst/>
                        <a:latin typeface="Times New Roman" panose="02020603050405020304" pitchFamily="18" charset="0"/>
                        <a:ea typeface="Aptos" panose="020B0004020202020204" pitchFamily="34" charset="0"/>
                      </a:endParaRPr>
                    </a:p>
                    <a:p>
                      <a:pPr algn="ctr">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Bq/tile</a:t>
                      </a:r>
                      <a:endParaRPr lang="en-GB" sz="1400" kern="100">
                        <a:effectLst/>
                        <a:latin typeface="Times New Roman" panose="02020603050405020304" pitchFamily="18" charset="0"/>
                        <a:ea typeface="Aptos" panose="020B0004020202020204" pitchFamily="34" charset="0"/>
                      </a:endParaRPr>
                    </a:p>
                  </a:txBody>
                  <a:tcPr marL="68580" marR="68580" marT="0" marB="0" anchor="ctr"/>
                </a:tc>
                <a:tc>
                  <a:txBody>
                    <a:bodyPr/>
                    <a:lstStyle/>
                    <a:p>
                      <a:pPr algn="ctr">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Specific activity Tritium</a:t>
                      </a:r>
                      <a:endParaRPr lang="en-GB" sz="1400" kern="100">
                        <a:effectLst/>
                        <a:latin typeface="Times New Roman" panose="02020603050405020304" pitchFamily="18" charset="0"/>
                        <a:ea typeface="Aptos" panose="020B0004020202020204" pitchFamily="34" charset="0"/>
                      </a:endParaRPr>
                    </a:p>
                    <a:p>
                      <a:pPr algn="ctr">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Bq/g</a:t>
                      </a:r>
                      <a:endParaRPr lang="en-GB" sz="1400" kern="100">
                        <a:effectLst/>
                        <a:latin typeface="Times New Roman" panose="02020603050405020304" pitchFamily="18" charset="0"/>
                        <a:ea typeface="Aptos" panose="020B0004020202020204" pitchFamily="34" charset="0"/>
                      </a:endParaRPr>
                    </a:p>
                  </a:txBody>
                  <a:tcPr marL="68580" marR="68580" marT="0" marB="0" anchor="ctr"/>
                </a:tc>
                <a:extLst>
                  <a:ext uri="{0D108BD9-81ED-4DB2-BD59-A6C34878D82A}">
                    <a16:rowId xmlns:a16="http://schemas.microsoft.com/office/drawing/2014/main" val="2492092971"/>
                  </a:ext>
                </a:extLst>
              </a:tr>
              <a:tr h="370840">
                <a:tc>
                  <a:txBody>
                    <a:bodyPr/>
                    <a:lstStyle/>
                    <a:p>
                      <a:pPr algn="l">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Tile 0/HFGC</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l">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Divertor</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ct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W-CFC</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4.56E+10</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dirty="0">
                          <a:solidFill>
                            <a:srgbClr val="000000"/>
                          </a:solidFill>
                          <a:effectLst/>
                          <a:latin typeface="Calibri" panose="020F0502020204030204" pitchFamily="34" charset="0"/>
                          <a:ea typeface="Aptos" panose="020B0004020202020204" pitchFamily="34" charset="0"/>
                        </a:rPr>
                        <a:t>3.50E+07</a:t>
                      </a:r>
                      <a:endParaRPr lang="en-GB" sz="1400" kern="100" dirty="0">
                        <a:effectLst/>
                        <a:latin typeface="Times New Roman" panose="02020603050405020304" pitchFamily="18" charset="0"/>
                        <a:ea typeface="Aptos" panose="020B0004020202020204" pitchFamily="34" charset="0"/>
                      </a:endParaRPr>
                    </a:p>
                  </a:txBody>
                  <a:tcPr marL="68580" marR="68580" marT="0" marB="0" anchor="b"/>
                </a:tc>
                <a:extLst>
                  <a:ext uri="{0D108BD9-81ED-4DB2-BD59-A6C34878D82A}">
                    <a16:rowId xmlns:a16="http://schemas.microsoft.com/office/drawing/2014/main" val="543826087"/>
                  </a:ext>
                </a:extLst>
              </a:tr>
              <a:tr h="370840">
                <a:tc>
                  <a:txBody>
                    <a:bodyPr/>
                    <a:lstStyle/>
                    <a:p>
                      <a:pPr algn="l">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Tile 1</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l">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Divertor</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ct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W-CFC</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4.82E+10</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Calibri" panose="020F0502020204030204" pitchFamily="34" charset="0"/>
                          <a:ea typeface="Aptos" panose="020B0004020202020204" pitchFamily="34" charset="0"/>
                        </a:rPr>
                        <a:t>1.72E+07</a:t>
                      </a:r>
                      <a:endParaRPr lang="en-GB" sz="1400" kern="100">
                        <a:effectLst/>
                        <a:latin typeface="Times New Roman" panose="02020603050405020304" pitchFamily="18" charset="0"/>
                        <a:ea typeface="Aptos" panose="020B0004020202020204" pitchFamily="34" charset="0"/>
                      </a:endParaRPr>
                    </a:p>
                  </a:txBody>
                  <a:tcPr marL="68580" marR="68580" marT="0" marB="0" anchor="b"/>
                </a:tc>
                <a:extLst>
                  <a:ext uri="{0D108BD9-81ED-4DB2-BD59-A6C34878D82A}">
                    <a16:rowId xmlns:a16="http://schemas.microsoft.com/office/drawing/2014/main" val="3211973575"/>
                  </a:ext>
                </a:extLst>
              </a:tr>
              <a:tr h="370840">
                <a:tc>
                  <a:txBody>
                    <a:bodyPr/>
                    <a:lstStyle/>
                    <a:p>
                      <a:pPr algn="l">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Tile 3</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l">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Divertor</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ct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W-CFC</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4.88E+10</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Calibri" panose="020F0502020204030204" pitchFamily="34" charset="0"/>
                          <a:ea typeface="Aptos" panose="020B0004020202020204" pitchFamily="34" charset="0"/>
                        </a:rPr>
                        <a:t>1.16E+07</a:t>
                      </a:r>
                      <a:endParaRPr lang="en-GB" sz="1400" kern="100">
                        <a:effectLst/>
                        <a:latin typeface="Times New Roman" panose="02020603050405020304" pitchFamily="18" charset="0"/>
                        <a:ea typeface="Aptos" panose="020B0004020202020204" pitchFamily="34" charset="0"/>
                      </a:endParaRPr>
                    </a:p>
                  </a:txBody>
                  <a:tcPr marL="68580" marR="68580" marT="0" marB="0" anchor="b"/>
                </a:tc>
                <a:extLst>
                  <a:ext uri="{0D108BD9-81ED-4DB2-BD59-A6C34878D82A}">
                    <a16:rowId xmlns:a16="http://schemas.microsoft.com/office/drawing/2014/main" val="2225443857"/>
                  </a:ext>
                </a:extLst>
              </a:tr>
              <a:tr h="370840">
                <a:tc>
                  <a:txBody>
                    <a:bodyPr/>
                    <a:lstStyle/>
                    <a:p>
                      <a:pPr algn="l">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Tile 4</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l">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Divertor</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ct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W-CFC</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2.21E+10</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Calibri" panose="020F0502020204030204" pitchFamily="34" charset="0"/>
                          <a:ea typeface="Aptos" panose="020B0004020202020204" pitchFamily="34" charset="0"/>
                        </a:rPr>
                        <a:t>1.05E+07</a:t>
                      </a:r>
                      <a:endParaRPr lang="en-GB" sz="1400" kern="100">
                        <a:effectLst/>
                        <a:latin typeface="Times New Roman" panose="02020603050405020304" pitchFamily="18" charset="0"/>
                        <a:ea typeface="Aptos" panose="020B0004020202020204" pitchFamily="34" charset="0"/>
                      </a:endParaRPr>
                    </a:p>
                  </a:txBody>
                  <a:tcPr marL="68580" marR="68580" marT="0" marB="0" anchor="b"/>
                </a:tc>
                <a:extLst>
                  <a:ext uri="{0D108BD9-81ED-4DB2-BD59-A6C34878D82A}">
                    <a16:rowId xmlns:a16="http://schemas.microsoft.com/office/drawing/2014/main" val="2325574971"/>
                  </a:ext>
                </a:extLst>
              </a:tr>
              <a:tr h="370840">
                <a:tc>
                  <a:txBody>
                    <a:bodyPr/>
                    <a:lstStyle/>
                    <a:p>
                      <a:pPr algn="l">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Tile 6</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l">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Divertor</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ct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W-CFC</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1.35E+10</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Calibri" panose="020F0502020204030204" pitchFamily="34" charset="0"/>
                          <a:ea typeface="Aptos" panose="020B0004020202020204" pitchFamily="34" charset="0"/>
                        </a:rPr>
                        <a:t>6.42E+06</a:t>
                      </a:r>
                      <a:endParaRPr lang="en-GB" sz="1400" kern="100">
                        <a:effectLst/>
                        <a:latin typeface="Times New Roman" panose="02020603050405020304" pitchFamily="18" charset="0"/>
                        <a:ea typeface="Aptos" panose="020B0004020202020204" pitchFamily="34" charset="0"/>
                      </a:endParaRPr>
                    </a:p>
                  </a:txBody>
                  <a:tcPr marL="68580" marR="68580" marT="0" marB="0" anchor="b"/>
                </a:tc>
                <a:extLst>
                  <a:ext uri="{0D108BD9-81ED-4DB2-BD59-A6C34878D82A}">
                    <a16:rowId xmlns:a16="http://schemas.microsoft.com/office/drawing/2014/main" val="679983991"/>
                  </a:ext>
                </a:extLst>
              </a:tr>
              <a:tr h="370840">
                <a:tc>
                  <a:txBody>
                    <a:bodyPr/>
                    <a:lstStyle/>
                    <a:p>
                      <a:pPr algn="l">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Tile 7</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l">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Divertor</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ct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W-CFC</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3.49E+10</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Calibri" panose="020F0502020204030204" pitchFamily="34" charset="0"/>
                          <a:ea typeface="Aptos" panose="020B0004020202020204" pitchFamily="34" charset="0"/>
                        </a:rPr>
                        <a:t>7.11E+06</a:t>
                      </a:r>
                      <a:endParaRPr lang="en-GB" sz="1400" kern="100">
                        <a:effectLst/>
                        <a:latin typeface="Times New Roman" panose="02020603050405020304" pitchFamily="18" charset="0"/>
                        <a:ea typeface="Aptos" panose="020B0004020202020204" pitchFamily="34" charset="0"/>
                      </a:endParaRPr>
                    </a:p>
                  </a:txBody>
                  <a:tcPr marL="68580" marR="68580" marT="0" marB="0" anchor="b"/>
                </a:tc>
                <a:extLst>
                  <a:ext uri="{0D108BD9-81ED-4DB2-BD59-A6C34878D82A}">
                    <a16:rowId xmlns:a16="http://schemas.microsoft.com/office/drawing/2014/main" val="3655453253"/>
                  </a:ext>
                </a:extLst>
              </a:tr>
              <a:tr h="370840">
                <a:tc>
                  <a:txBody>
                    <a:bodyPr/>
                    <a:lstStyle/>
                    <a:p>
                      <a:pPr algn="l">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Tile 8</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l">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Divertor</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ct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W-CFC</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9.43E+09</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a:solidFill>
                            <a:srgbClr val="000000"/>
                          </a:solidFill>
                          <a:effectLst/>
                          <a:latin typeface="Calibri" panose="020F0502020204030204" pitchFamily="34" charset="0"/>
                          <a:ea typeface="Aptos" panose="020B0004020202020204" pitchFamily="34" charset="0"/>
                        </a:rPr>
                        <a:t>2.69E+06</a:t>
                      </a:r>
                      <a:endParaRPr lang="en-GB" sz="1400" kern="100">
                        <a:effectLst/>
                        <a:latin typeface="Times New Roman" panose="02020603050405020304" pitchFamily="18" charset="0"/>
                        <a:ea typeface="Aptos" panose="020B0004020202020204" pitchFamily="34" charset="0"/>
                      </a:endParaRPr>
                    </a:p>
                  </a:txBody>
                  <a:tcPr marL="68580" marR="68580" marT="0" marB="0" anchor="b"/>
                </a:tc>
                <a:extLst>
                  <a:ext uri="{0D108BD9-81ED-4DB2-BD59-A6C34878D82A}">
                    <a16:rowId xmlns:a16="http://schemas.microsoft.com/office/drawing/2014/main" val="54981107"/>
                  </a:ext>
                </a:extLst>
              </a:tr>
              <a:tr h="370840">
                <a:tc>
                  <a:txBody>
                    <a:bodyPr/>
                    <a:lstStyle/>
                    <a:p>
                      <a:pPr algn="l">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Tile 5 lamella</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l">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Divertor</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ctr">
                        <a:lnSpc>
                          <a:spcPct val="115000"/>
                        </a:lnSpc>
                        <a:spcAft>
                          <a:spcPts val="600"/>
                        </a:spcAft>
                        <a:buNone/>
                      </a:pPr>
                      <a:r>
                        <a:rPr lang="en-GB" sz="1400" kern="100">
                          <a:solidFill>
                            <a:srgbClr val="000000"/>
                          </a:solidFill>
                          <a:effectLst/>
                          <a:latin typeface="Aptos Narrow" panose="020B0004020202020204" pitchFamily="34" charset="0"/>
                          <a:ea typeface="Aptos" panose="020B0004020202020204" pitchFamily="34" charset="0"/>
                        </a:rPr>
                        <a:t>Tungsten</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0">
                          <a:solidFill>
                            <a:srgbClr val="000000"/>
                          </a:solidFill>
                          <a:effectLst/>
                          <a:latin typeface="Calibri" panose="020F0502020204030204" pitchFamily="34" charset="0"/>
                          <a:ea typeface="Times New Roman" panose="02020603050405020304" pitchFamily="18" charset="0"/>
                        </a:rPr>
                        <a:t>5.67E+08</a:t>
                      </a:r>
                      <a:endParaRPr lang="en-GB" sz="1400" kern="100">
                        <a:effectLst/>
                        <a:latin typeface="Times New Roman" panose="02020603050405020304" pitchFamily="18" charset="0"/>
                        <a:ea typeface="Aptos" panose="020B0004020202020204" pitchFamily="34" charset="0"/>
                      </a:endParaRPr>
                    </a:p>
                  </a:txBody>
                  <a:tcPr marL="68580" marR="68580" marT="0" marB="0" anchor="b"/>
                </a:tc>
                <a:tc>
                  <a:txBody>
                    <a:bodyPr/>
                    <a:lstStyle/>
                    <a:p>
                      <a:pPr algn="r">
                        <a:lnSpc>
                          <a:spcPct val="115000"/>
                        </a:lnSpc>
                        <a:spcAft>
                          <a:spcPts val="600"/>
                        </a:spcAft>
                        <a:buNone/>
                      </a:pPr>
                      <a:r>
                        <a:rPr lang="en-GB" sz="1400" kern="100" dirty="0">
                          <a:solidFill>
                            <a:srgbClr val="000000"/>
                          </a:solidFill>
                          <a:effectLst/>
                          <a:latin typeface="Calibri" panose="020F0502020204030204" pitchFamily="34" charset="0"/>
                          <a:ea typeface="Aptos" panose="020B0004020202020204" pitchFamily="34" charset="0"/>
                        </a:rPr>
                        <a:t>2.70E+06</a:t>
                      </a:r>
                      <a:endParaRPr lang="en-GB" sz="1400" kern="100" dirty="0">
                        <a:effectLst/>
                        <a:latin typeface="Times New Roman" panose="02020603050405020304" pitchFamily="18" charset="0"/>
                        <a:ea typeface="Aptos" panose="020B0004020202020204" pitchFamily="34" charset="0"/>
                      </a:endParaRPr>
                    </a:p>
                  </a:txBody>
                  <a:tcPr marL="68580" marR="68580" marT="0" marB="0" anchor="b"/>
                </a:tc>
                <a:extLst>
                  <a:ext uri="{0D108BD9-81ED-4DB2-BD59-A6C34878D82A}">
                    <a16:rowId xmlns:a16="http://schemas.microsoft.com/office/drawing/2014/main" val="3228842042"/>
                  </a:ext>
                </a:extLst>
              </a:tr>
            </a:tbl>
          </a:graphicData>
        </a:graphic>
      </p:graphicFrame>
      <p:sp>
        <p:nvSpPr>
          <p:cNvPr id="4" name="Footer Placeholder 3">
            <a:extLst>
              <a:ext uri="{FF2B5EF4-FFF2-40B4-BE49-F238E27FC236}">
                <a16:creationId xmlns:a16="http://schemas.microsoft.com/office/drawing/2014/main" id="{8CCE2867-9E04-96CD-32AA-78517317DEEB}"/>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BCB4066A-D6D4-DE38-A3CF-E72DF5D46F24}"/>
              </a:ext>
            </a:extLst>
          </p:cNvPr>
          <p:cNvSpPr>
            <a:spLocks noGrp="1"/>
          </p:cNvSpPr>
          <p:nvPr>
            <p:ph type="sldNum" sz="quarter" idx="12"/>
          </p:nvPr>
        </p:nvSpPr>
        <p:spPr/>
        <p:txBody>
          <a:bodyPr/>
          <a:lstStyle/>
          <a:p>
            <a:fld id="{6A6D9FA1-99C7-4910-8E32-B85D378B0060}" type="slidenum">
              <a:rPr lang="en-GB" smtClean="0">
                <a:solidFill>
                  <a:prstClr val="white"/>
                </a:solidFill>
              </a:rPr>
              <a:pPr/>
              <a:t>32</a:t>
            </a:fld>
            <a:endParaRPr lang="en-GB">
              <a:solidFill>
                <a:prstClr val="white"/>
              </a:solidFill>
            </a:endParaRPr>
          </a:p>
        </p:txBody>
      </p:sp>
      <p:sp>
        <p:nvSpPr>
          <p:cNvPr id="3" name="Arrow: Left 2">
            <a:extLst>
              <a:ext uri="{FF2B5EF4-FFF2-40B4-BE49-F238E27FC236}">
                <a16:creationId xmlns:a16="http://schemas.microsoft.com/office/drawing/2014/main" id="{AF5241AF-3B89-65C4-1B9C-AB76BE58D0C1}"/>
              </a:ext>
            </a:extLst>
          </p:cNvPr>
          <p:cNvSpPr/>
          <p:nvPr/>
        </p:nvSpPr>
        <p:spPr>
          <a:xfrm>
            <a:off x="9440379" y="5703419"/>
            <a:ext cx="457200" cy="209550"/>
          </a:xfrm>
          <a:prstGeom prst="leftArrow">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2A9B6D3-433B-E9C1-B90D-0F9573BFAF81}"/>
              </a:ext>
            </a:extLst>
          </p:cNvPr>
          <p:cNvSpPr txBox="1"/>
          <p:nvPr/>
        </p:nvSpPr>
        <p:spPr>
          <a:xfrm>
            <a:off x="9799732" y="5485028"/>
            <a:ext cx="2024099" cy="646331"/>
          </a:xfrm>
          <a:prstGeom prst="rect">
            <a:avLst/>
          </a:prstGeom>
          <a:solidFill>
            <a:schemeClr val="tx2"/>
          </a:solidFill>
        </p:spPr>
        <p:txBody>
          <a:bodyPr wrap="square" rtlCol="0">
            <a:spAutoFit/>
          </a:bodyPr>
          <a:lstStyle/>
          <a:p>
            <a:r>
              <a:rPr lang="en-GB" dirty="0">
                <a:solidFill>
                  <a:schemeClr val="bg1"/>
                </a:solidFill>
              </a:rPr>
              <a:t>“Excepted” likely for W lamellae</a:t>
            </a:r>
          </a:p>
        </p:txBody>
      </p:sp>
      <p:sp>
        <p:nvSpPr>
          <p:cNvPr id="8" name="TextBox 7">
            <a:extLst>
              <a:ext uri="{FF2B5EF4-FFF2-40B4-BE49-F238E27FC236}">
                <a16:creationId xmlns:a16="http://schemas.microsoft.com/office/drawing/2014/main" id="{F461E6A2-62E7-6B0E-7F3A-9C75B4BC8C02}"/>
              </a:ext>
            </a:extLst>
          </p:cNvPr>
          <p:cNvSpPr txBox="1"/>
          <p:nvPr/>
        </p:nvSpPr>
        <p:spPr>
          <a:xfrm>
            <a:off x="9114733" y="1122893"/>
            <a:ext cx="2933224" cy="1354217"/>
          </a:xfrm>
          <a:prstGeom prst="rect">
            <a:avLst/>
          </a:prstGeom>
          <a:solidFill>
            <a:schemeClr val="tx2"/>
          </a:solidFill>
        </p:spPr>
        <p:txBody>
          <a:bodyPr wrap="square" lIns="91440" tIns="45720" rIns="91440" bIns="45720" rtlCol="0" anchor="t">
            <a:spAutoFit/>
          </a:bodyPr>
          <a:lstStyle/>
          <a:p>
            <a:r>
              <a:rPr lang="en-GB" sz="1600" dirty="0">
                <a:solidFill>
                  <a:schemeClr val="bg1"/>
                </a:solidFill>
              </a:rPr>
              <a:t>Package limits:</a:t>
            </a:r>
          </a:p>
          <a:p>
            <a:r>
              <a:rPr lang="en-GB" sz="1600" dirty="0">
                <a:solidFill>
                  <a:schemeClr val="bg1"/>
                </a:solidFill>
              </a:rPr>
              <a:t>Type A total T = 40 x10</a:t>
            </a:r>
            <a:r>
              <a:rPr lang="en-GB" sz="1600" baseline="30000" dirty="0">
                <a:solidFill>
                  <a:schemeClr val="bg1"/>
                </a:solidFill>
              </a:rPr>
              <a:t>12</a:t>
            </a:r>
            <a:r>
              <a:rPr lang="en-GB" sz="1600" dirty="0">
                <a:solidFill>
                  <a:schemeClr val="bg1"/>
                </a:solidFill>
              </a:rPr>
              <a:t> </a:t>
            </a:r>
            <a:r>
              <a:rPr lang="en-GB" sz="1600" dirty="0" err="1">
                <a:solidFill>
                  <a:schemeClr val="bg1"/>
                </a:solidFill>
              </a:rPr>
              <a:t>Bq</a:t>
            </a:r>
            <a:endParaRPr lang="en-GB" sz="1600" dirty="0">
              <a:solidFill>
                <a:schemeClr val="bg1"/>
              </a:solidFill>
            </a:endParaRPr>
          </a:p>
          <a:p>
            <a:endParaRPr lang="en-GB" sz="1600" dirty="0">
              <a:solidFill>
                <a:schemeClr val="bg1"/>
              </a:solidFill>
            </a:endParaRPr>
          </a:p>
          <a:p>
            <a:r>
              <a:rPr lang="en-GB" sz="1600" dirty="0">
                <a:solidFill>
                  <a:schemeClr val="bg1"/>
                </a:solidFill>
              </a:rPr>
              <a:t>Excepted package T </a:t>
            </a:r>
            <a:endParaRPr lang="en-GB" sz="1600" dirty="0">
              <a:solidFill>
                <a:schemeClr val="bg1"/>
              </a:solidFill>
              <a:cs typeface="Arial"/>
            </a:endParaRPr>
          </a:p>
          <a:p>
            <a:r>
              <a:rPr lang="en-GB" sz="1600" dirty="0">
                <a:solidFill>
                  <a:schemeClr val="bg1"/>
                </a:solidFill>
              </a:rPr>
              <a:t>&lt; 4 x 10</a:t>
            </a:r>
            <a:r>
              <a:rPr lang="en-GB" sz="1600" baseline="30000" dirty="0">
                <a:solidFill>
                  <a:schemeClr val="bg1"/>
                </a:solidFill>
              </a:rPr>
              <a:t>10</a:t>
            </a:r>
            <a:r>
              <a:rPr lang="en-GB" sz="1600" dirty="0">
                <a:solidFill>
                  <a:schemeClr val="bg1"/>
                </a:solidFill>
              </a:rPr>
              <a:t> </a:t>
            </a:r>
            <a:r>
              <a:rPr lang="en-GB" sz="1600" dirty="0" err="1">
                <a:solidFill>
                  <a:schemeClr val="bg1"/>
                </a:solidFill>
              </a:rPr>
              <a:t>Bq</a:t>
            </a:r>
            <a:endParaRPr lang="en-GB" sz="1600" dirty="0">
              <a:solidFill>
                <a:schemeClr val="bg1"/>
              </a:solidFill>
            </a:endParaRPr>
          </a:p>
        </p:txBody>
      </p:sp>
      <p:sp>
        <p:nvSpPr>
          <p:cNvPr id="9" name="Arrow: Left 8">
            <a:extLst>
              <a:ext uri="{FF2B5EF4-FFF2-40B4-BE49-F238E27FC236}">
                <a16:creationId xmlns:a16="http://schemas.microsoft.com/office/drawing/2014/main" id="{FA4311EE-2AEE-22A3-C5C4-0A325647E4ED}"/>
              </a:ext>
            </a:extLst>
          </p:cNvPr>
          <p:cNvSpPr/>
          <p:nvPr/>
        </p:nvSpPr>
        <p:spPr>
          <a:xfrm>
            <a:off x="9371671" y="3820900"/>
            <a:ext cx="457200" cy="209550"/>
          </a:xfrm>
          <a:prstGeom prst="leftArrow">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9CCC31C-43B0-E60E-1E6A-C55A6A2D549D}"/>
              </a:ext>
            </a:extLst>
          </p:cNvPr>
          <p:cNvSpPr txBox="1"/>
          <p:nvPr/>
        </p:nvSpPr>
        <p:spPr>
          <a:xfrm>
            <a:off x="9799732" y="3508941"/>
            <a:ext cx="2173219" cy="646331"/>
          </a:xfrm>
          <a:prstGeom prst="rect">
            <a:avLst/>
          </a:prstGeom>
          <a:solidFill>
            <a:schemeClr val="tx2"/>
          </a:solidFill>
        </p:spPr>
        <p:txBody>
          <a:bodyPr wrap="square" rtlCol="0">
            <a:spAutoFit/>
          </a:bodyPr>
          <a:lstStyle/>
          <a:p>
            <a:r>
              <a:rPr lang="en-GB" dirty="0">
                <a:solidFill>
                  <a:schemeClr val="bg1"/>
                </a:solidFill>
                <a:sym typeface="Symbol" panose="05050102010706020507" pitchFamily="18" charset="2"/>
              </a:rPr>
              <a:t>Type A for W-CFC tile transport </a:t>
            </a:r>
            <a:r>
              <a:rPr lang="en-GB">
                <a:solidFill>
                  <a:schemeClr val="bg1"/>
                </a:solidFill>
                <a:sym typeface="Symbol" panose="05050102010706020507" pitchFamily="18" charset="2"/>
              </a:rPr>
              <a:t>for cutting</a:t>
            </a:r>
            <a:endParaRPr lang="en-GB" dirty="0">
              <a:solidFill>
                <a:schemeClr val="bg1"/>
              </a:solidFill>
              <a:sym typeface="Symbol" panose="05050102010706020507" pitchFamily="18" charset="2"/>
            </a:endParaRPr>
          </a:p>
        </p:txBody>
      </p:sp>
      <p:sp>
        <p:nvSpPr>
          <p:cNvPr id="11" name="Rectangle 10">
            <a:extLst>
              <a:ext uri="{FF2B5EF4-FFF2-40B4-BE49-F238E27FC236}">
                <a16:creationId xmlns:a16="http://schemas.microsoft.com/office/drawing/2014/main" id="{8AD362D7-B75A-F010-796E-0A3499330353}"/>
              </a:ext>
            </a:extLst>
          </p:cNvPr>
          <p:cNvSpPr/>
          <p:nvPr/>
        </p:nvSpPr>
        <p:spPr>
          <a:xfrm>
            <a:off x="583306" y="3071390"/>
            <a:ext cx="8762728" cy="254451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95FF620-0B8C-8B6A-DA71-6DF8FFD1091C}"/>
              </a:ext>
            </a:extLst>
          </p:cNvPr>
          <p:cNvSpPr txBox="1"/>
          <p:nvPr/>
        </p:nvSpPr>
        <p:spPr>
          <a:xfrm>
            <a:off x="583306" y="715324"/>
            <a:ext cx="8376365" cy="1323439"/>
          </a:xfrm>
          <a:prstGeom prst="rect">
            <a:avLst/>
          </a:prstGeom>
          <a:noFill/>
        </p:spPr>
        <p:txBody>
          <a:bodyPr wrap="square" rtlCol="0">
            <a:spAutoFit/>
          </a:bodyPr>
          <a:lstStyle/>
          <a:p>
            <a:r>
              <a:rPr lang="en-GB" sz="2000" dirty="0"/>
              <a:t>Extrapolation to all divertor tile types from pyrolysis measurements of JET tile samples</a:t>
            </a:r>
          </a:p>
          <a:p>
            <a:r>
              <a:rPr lang="en-GB" sz="2000" b="1" dirty="0"/>
              <a:t>Order of magnitude lower inventory </a:t>
            </a:r>
            <a:r>
              <a:rPr lang="en-GB" sz="2000" dirty="0"/>
              <a:t>than previously estimated from worst case retention without cleaning and venting taken into account</a:t>
            </a:r>
          </a:p>
        </p:txBody>
      </p:sp>
      <p:sp>
        <p:nvSpPr>
          <p:cNvPr id="14" name="TextBox 13">
            <a:extLst>
              <a:ext uri="{FF2B5EF4-FFF2-40B4-BE49-F238E27FC236}">
                <a16:creationId xmlns:a16="http://schemas.microsoft.com/office/drawing/2014/main" id="{D4921B34-1CD3-36D7-ADBD-C97D69537AB0}"/>
              </a:ext>
            </a:extLst>
          </p:cNvPr>
          <p:cNvSpPr txBox="1"/>
          <p:nvPr/>
        </p:nvSpPr>
        <p:spPr>
          <a:xfrm>
            <a:off x="583306" y="6110977"/>
            <a:ext cx="6395853" cy="369332"/>
          </a:xfrm>
          <a:prstGeom prst="rect">
            <a:avLst/>
          </a:prstGeom>
          <a:noFill/>
        </p:spPr>
        <p:txBody>
          <a:bodyPr wrap="none" rtlCol="0">
            <a:spAutoFit/>
          </a:bodyPr>
          <a:lstStyle/>
          <a:p>
            <a:r>
              <a:rPr lang="en-GB" dirty="0"/>
              <a:t>Prioritising W-lamellae and W-CFC </a:t>
            </a:r>
            <a:r>
              <a:rPr lang="en-GB" dirty="0">
                <a:sym typeface="Symbol" panose="05050102010706020507" pitchFamily="18" charset="2"/>
              </a:rPr>
              <a:t> </a:t>
            </a:r>
            <a:r>
              <a:rPr lang="en-GB" dirty="0"/>
              <a:t>Be tiles still to be assessed</a:t>
            </a:r>
          </a:p>
        </p:txBody>
      </p:sp>
    </p:spTree>
    <p:extLst>
      <p:ext uri="{BB962C8B-B14F-4D97-AF65-F5344CB8AC3E}">
        <p14:creationId xmlns:p14="http://schemas.microsoft.com/office/powerpoint/2010/main" val="2504886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D3D395-EF37-30FE-D105-EFB847BAF62D}"/>
              </a:ext>
            </a:extLst>
          </p:cNvPr>
          <p:cNvSpPr>
            <a:spLocks noGrp="1"/>
          </p:cNvSpPr>
          <p:nvPr>
            <p:ph type="title"/>
          </p:nvPr>
        </p:nvSpPr>
        <p:spPr>
          <a:xfrm>
            <a:off x="983432" y="192515"/>
            <a:ext cx="10419136" cy="457200"/>
          </a:xfrm>
        </p:spPr>
        <p:txBody>
          <a:bodyPr/>
          <a:lstStyle/>
          <a:p>
            <a:r>
              <a:rPr lang="en-GB" dirty="0"/>
              <a:t>Total tritium content – old predictions</a:t>
            </a:r>
          </a:p>
        </p:txBody>
      </p:sp>
      <p:sp>
        <p:nvSpPr>
          <p:cNvPr id="5" name="Footer Placeholder 4">
            <a:extLst>
              <a:ext uri="{FF2B5EF4-FFF2-40B4-BE49-F238E27FC236}">
                <a16:creationId xmlns:a16="http://schemas.microsoft.com/office/drawing/2014/main" id="{50BC25FF-685E-CB69-DC94-D9EF027EEE60}"/>
              </a:ext>
            </a:extLst>
          </p:cNvPr>
          <p:cNvSpPr>
            <a:spLocks noGrp="1"/>
          </p:cNvSpPr>
          <p:nvPr>
            <p:ph type="ftr" sz="quarter" idx="11"/>
          </p:nvPr>
        </p:nvSpPr>
        <p:spPr/>
        <p:txBody>
          <a:bodyPr/>
          <a:lstStyle/>
          <a:p>
            <a:r>
              <a:rPr lang="en-GB"/>
              <a:t>March 2025 – Copyright UKAEA 2025 – all rights reserved</a:t>
            </a:r>
            <a:endParaRPr lang="en-US"/>
          </a:p>
        </p:txBody>
      </p:sp>
      <p:sp>
        <p:nvSpPr>
          <p:cNvPr id="4" name="Slide Number Placeholder 3">
            <a:extLst>
              <a:ext uri="{FF2B5EF4-FFF2-40B4-BE49-F238E27FC236}">
                <a16:creationId xmlns:a16="http://schemas.microsoft.com/office/drawing/2014/main" id="{D616C689-75A0-08E9-C13C-A58FE73C4C8F}"/>
              </a:ext>
            </a:extLst>
          </p:cNvPr>
          <p:cNvSpPr>
            <a:spLocks noGrp="1"/>
          </p:cNvSpPr>
          <p:nvPr>
            <p:ph type="sldNum" sz="quarter" idx="12"/>
          </p:nvPr>
        </p:nvSpPr>
        <p:spPr/>
        <p:txBody>
          <a:bodyPr/>
          <a:lstStyle/>
          <a:p>
            <a:fld id="{35482B25-261F-464E-BDD8-63296DE4D8A4}" type="slidenum">
              <a:rPr lang="en-US" smtClean="0"/>
              <a:pPr/>
              <a:t>33</a:t>
            </a:fld>
            <a:endParaRPr lang="en-US"/>
          </a:p>
        </p:txBody>
      </p:sp>
      <p:sp>
        <p:nvSpPr>
          <p:cNvPr id="7" name="TextBox 6">
            <a:extLst>
              <a:ext uri="{FF2B5EF4-FFF2-40B4-BE49-F238E27FC236}">
                <a16:creationId xmlns:a16="http://schemas.microsoft.com/office/drawing/2014/main" id="{D60D7CB5-C740-3531-02C6-68E1CB75BF0B}"/>
              </a:ext>
            </a:extLst>
          </p:cNvPr>
          <p:cNvSpPr txBox="1"/>
          <p:nvPr/>
        </p:nvSpPr>
        <p:spPr>
          <a:xfrm>
            <a:off x="5954373" y="793002"/>
            <a:ext cx="5161669" cy="646331"/>
          </a:xfrm>
          <a:prstGeom prst="rect">
            <a:avLst/>
          </a:prstGeom>
          <a:noFill/>
        </p:spPr>
        <p:txBody>
          <a:bodyPr wrap="none" rtlCol="0">
            <a:spAutoFit/>
          </a:bodyPr>
          <a:lstStyle/>
          <a:p>
            <a:r>
              <a:rPr lang="en-GB" dirty="0"/>
              <a:t>7.18x10</a:t>
            </a:r>
            <a:r>
              <a:rPr lang="en-GB" baseline="30000" dirty="0"/>
              <a:t>25</a:t>
            </a:r>
            <a:r>
              <a:rPr lang="en-GB" dirty="0"/>
              <a:t> T atoms injected between 2020-2023</a:t>
            </a:r>
          </a:p>
          <a:p>
            <a:r>
              <a:rPr lang="en-GB" dirty="0"/>
              <a:t>0.19% retention fraction </a:t>
            </a:r>
          </a:p>
        </p:txBody>
      </p:sp>
      <p:graphicFrame>
        <p:nvGraphicFramePr>
          <p:cNvPr id="2" name="Content Placeholder 9">
            <a:extLst>
              <a:ext uri="{FF2B5EF4-FFF2-40B4-BE49-F238E27FC236}">
                <a16:creationId xmlns:a16="http://schemas.microsoft.com/office/drawing/2014/main" id="{A722A7AC-E7B3-0ABA-9438-2605B3F93AB1}"/>
              </a:ext>
            </a:extLst>
          </p:cNvPr>
          <p:cNvGraphicFramePr>
            <a:graphicFrameLocks/>
          </p:cNvGraphicFramePr>
          <p:nvPr>
            <p:extLst>
              <p:ext uri="{D42A27DB-BD31-4B8C-83A1-F6EECF244321}">
                <p14:modId xmlns:p14="http://schemas.microsoft.com/office/powerpoint/2010/main" val="3890210828"/>
              </p:ext>
            </p:extLst>
          </p:nvPr>
        </p:nvGraphicFramePr>
        <p:xfrm>
          <a:off x="180172" y="1401097"/>
          <a:ext cx="8812875" cy="4697900"/>
        </p:xfrm>
        <a:graphic>
          <a:graphicData uri="http://schemas.openxmlformats.org/drawingml/2006/table">
            <a:tbl>
              <a:tblPr>
                <a:tableStyleId>{5C22544A-7EE6-4342-B048-85BDC9FD1C3A}</a:tableStyleId>
              </a:tblPr>
              <a:tblGrid>
                <a:gridCol w="2095568">
                  <a:extLst>
                    <a:ext uri="{9D8B030D-6E8A-4147-A177-3AD203B41FA5}">
                      <a16:colId xmlns:a16="http://schemas.microsoft.com/office/drawing/2014/main" val="3700472635"/>
                    </a:ext>
                  </a:extLst>
                </a:gridCol>
                <a:gridCol w="1437449">
                  <a:extLst>
                    <a:ext uri="{9D8B030D-6E8A-4147-A177-3AD203B41FA5}">
                      <a16:colId xmlns:a16="http://schemas.microsoft.com/office/drawing/2014/main" val="643279433"/>
                    </a:ext>
                  </a:extLst>
                </a:gridCol>
                <a:gridCol w="1216302">
                  <a:extLst>
                    <a:ext uri="{9D8B030D-6E8A-4147-A177-3AD203B41FA5}">
                      <a16:colId xmlns:a16="http://schemas.microsoft.com/office/drawing/2014/main" val="1484983177"/>
                    </a:ext>
                  </a:extLst>
                </a:gridCol>
                <a:gridCol w="1313054">
                  <a:extLst>
                    <a:ext uri="{9D8B030D-6E8A-4147-A177-3AD203B41FA5}">
                      <a16:colId xmlns:a16="http://schemas.microsoft.com/office/drawing/2014/main" val="2750783151"/>
                    </a:ext>
                  </a:extLst>
                </a:gridCol>
                <a:gridCol w="1478913">
                  <a:extLst>
                    <a:ext uri="{9D8B030D-6E8A-4147-A177-3AD203B41FA5}">
                      <a16:colId xmlns:a16="http://schemas.microsoft.com/office/drawing/2014/main" val="4101207348"/>
                    </a:ext>
                  </a:extLst>
                </a:gridCol>
                <a:gridCol w="1271589">
                  <a:extLst>
                    <a:ext uri="{9D8B030D-6E8A-4147-A177-3AD203B41FA5}">
                      <a16:colId xmlns:a16="http://schemas.microsoft.com/office/drawing/2014/main" val="1704949769"/>
                    </a:ext>
                  </a:extLst>
                </a:gridCol>
              </a:tblGrid>
              <a:tr h="537380">
                <a:tc>
                  <a:txBody>
                    <a:bodyPr/>
                    <a:lstStyle/>
                    <a:p>
                      <a:pPr algn="l" fontAlgn="b"/>
                      <a:endParaRPr lang="en-GB" sz="1600" b="0" i="0" u="none" strike="noStrike">
                        <a:solidFill>
                          <a:srgbClr val="000000"/>
                        </a:solidFill>
                        <a:effectLst/>
                        <a:latin typeface="+mn-lt"/>
                      </a:endParaRPr>
                    </a:p>
                  </a:txBody>
                  <a:tcPr marL="7620" marR="7620" marT="7620" marB="0" anchor="b"/>
                </a:tc>
                <a:tc gridSpan="3">
                  <a:txBody>
                    <a:bodyPr/>
                    <a:lstStyle/>
                    <a:p>
                      <a:pPr algn="ctr" fontAlgn="b"/>
                      <a:r>
                        <a:rPr lang="en-GB" sz="1600" b="0" i="0" u="none" strike="noStrike">
                          <a:solidFill>
                            <a:srgbClr val="000000"/>
                          </a:solidFill>
                          <a:effectLst/>
                          <a:latin typeface="+mn-lt"/>
                        </a:rPr>
                        <a:t>Whole tiles</a:t>
                      </a:r>
                    </a:p>
                  </a:txBody>
                  <a:tcPr marL="7620" marR="7620" marT="7620" marB="0" anchor="b">
                    <a:solidFill>
                      <a:schemeClr val="tx1">
                        <a:lumMod val="10000"/>
                        <a:lumOff val="90000"/>
                      </a:schemeClr>
                    </a:solidFill>
                  </a:tcPr>
                </a:tc>
                <a:tc hMerge="1">
                  <a:txBody>
                    <a:bodyPr/>
                    <a:lstStyle/>
                    <a:p>
                      <a:pPr algn="l" fontAlgn="b"/>
                      <a:endParaRPr lang="en-GB" sz="1100" b="0" i="0" u="none" strike="noStrike">
                        <a:solidFill>
                          <a:srgbClr val="000000"/>
                        </a:solidFill>
                        <a:effectLst/>
                        <a:latin typeface="Calibri" panose="020F0502020204030204" pitchFamily="34" charset="0"/>
                      </a:endParaRPr>
                    </a:p>
                  </a:txBody>
                  <a:tcPr marL="7620" marR="7620" marT="7620" marB="0" anchor="b"/>
                </a:tc>
                <a:tc hMerge="1">
                  <a:txBody>
                    <a:bodyPr/>
                    <a:lstStyle/>
                    <a:p>
                      <a:pPr algn="l" fontAlgn="b"/>
                      <a:endParaRPr lang="en-GB" sz="1100" b="0" i="0" u="none" strike="noStrike">
                        <a:solidFill>
                          <a:srgbClr val="000000"/>
                        </a:solidFill>
                        <a:effectLst/>
                        <a:latin typeface="Calibri" panose="020F0502020204030204" pitchFamily="34" charset="0"/>
                      </a:endParaRPr>
                    </a:p>
                  </a:txBody>
                  <a:tcPr marL="7620" marR="7620" marT="7620" marB="0" anchor="b"/>
                </a:tc>
                <a:tc gridSpan="2">
                  <a:txBody>
                    <a:bodyPr/>
                    <a:lstStyle/>
                    <a:p>
                      <a:pPr algn="ctr" fontAlgn="b"/>
                      <a:r>
                        <a:rPr lang="en-GB" sz="1600" b="0" i="0" u="none" strike="noStrike">
                          <a:solidFill>
                            <a:srgbClr val="000000"/>
                          </a:solidFill>
                          <a:effectLst/>
                          <a:latin typeface="+mn-lt"/>
                        </a:rPr>
                        <a:t>Samples</a:t>
                      </a:r>
                    </a:p>
                  </a:txBody>
                  <a:tcPr marL="7620" marR="7620" marT="7620" marB="0" anchor="b">
                    <a:solidFill>
                      <a:schemeClr val="tx1">
                        <a:lumMod val="10000"/>
                        <a:lumOff val="90000"/>
                      </a:schemeClr>
                    </a:solidFill>
                  </a:tcPr>
                </a:tc>
                <a:tc hMerge="1">
                  <a:txBody>
                    <a:bodyPr/>
                    <a:lstStyle/>
                    <a:p>
                      <a:pPr algn="l" fontAlgn="b"/>
                      <a:endParaRPr lang="en-GB"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41143505"/>
                  </a:ext>
                </a:extLst>
              </a:tr>
              <a:tr h="594360">
                <a:tc>
                  <a:txBody>
                    <a:bodyPr/>
                    <a:lstStyle/>
                    <a:p>
                      <a:pPr algn="l" fontAlgn="b"/>
                      <a:r>
                        <a:rPr lang="en-GB" sz="1600" u="none" strike="noStrike">
                          <a:effectLst/>
                          <a:latin typeface="+mn-lt"/>
                        </a:rPr>
                        <a:t>Tile type</a:t>
                      </a:r>
                      <a:endParaRPr lang="en-GB" sz="1600" b="0" i="0" u="none" strike="noStrike">
                        <a:solidFill>
                          <a:srgbClr val="000000"/>
                        </a:solidFill>
                        <a:effectLst/>
                        <a:latin typeface="+mn-lt"/>
                      </a:endParaRPr>
                    </a:p>
                  </a:txBody>
                  <a:tcPr marL="7620" marR="7620" marT="7620" marB="0" anchor="b"/>
                </a:tc>
                <a:tc>
                  <a:txBody>
                    <a:bodyPr/>
                    <a:lstStyle/>
                    <a:p>
                      <a:pPr algn="l" fontAlgn="b"/>
                      <a:r>
                        <a:rPr lang="en-GB" sz="1600" u="none" strike="noStrike" dirty="0">
                          <a:solidFill>
                            <a:schemeClr val="accent1"/>
                          </a:solidFill>
                          <a:effectLst/>
                          <a:latin typeface="+mn-lt"/>
                        </a:rPr>
                        <a:t>T atoms/tile</a:t>
                      </a:r>
                      <a:endParaRPr lang="en-GB" sz="1600" b="0" i="0" u="none" strike="noStrike" dirty="0">
                        <a:solidFill>
                          <a:schemeClr val="accent1"/>
                        </a:solidFill>
                        <a:effectLst/>
                        <a:latin typeface="+mn-lt"/>
                      </a:endParaRPr>
                    </a:p>
                  </a:txBody>
                  <a:tcPr marL="7620" marR="7620" marT="7620" marB="0" anchor="b">
                    <a:solidFill>
                      <a:schemeClr val="tx1">
                        <a:lumMod val="10000"/>
                        <a:lumOff val="90000"/>
                      </a:schemeClr>
                    </a:solidFill>
                  </a:tcPr>
                </a:tc>
                <a:tc>
                  <a:txBody>
                    <a:bodyPr/>
                    <a:lstStyle/>
                    <a:p>
                      <a:pPr algn="l" fontAlgn="b"/>
                      <a:r>
                        <a:rPr lang="en-GB" sz="1600" u="none" strike="noStrike" dirty="0" err="1">
                          <a:solidFill>
                            <a:srgbClr val="FF0000"/>
                          </a:solidFill>
                          <a:effectLst/>
                          <a:latin typeface="+mn-lt"/>
                        </a:rPr>
                        <a:t>Bq</a:t>
                      </a:r>
                      <a:r>
                        <a:rPr lang="en-GB" sz="1600" u="none" strike="noStrike" dirty="0">
                          <a:solidFill>
                            <a:srgbClr val="FF0000"/>
                          </a:solidFill>
                          <a:effectLst/>
                          <a:latin typeface="+mn-lt"/>
                        </a:rPr>
                        <a:t>/tile</a:t>
                      </a:r>
                      <a:endParaRPr lang="en-GB" sz="1600" b="0" i="0" u="none" strike="noStrike" dirty="0">
                        <a:solidFill>
                          <a:srgbClr val="FF0000"/>
                        </a:solidFill>
                        <a:effectLst/>
                        <a:latin typeface="+mn-lt"/>
                      </a:endParaRPr>
                    </a:p>
                  </a:txBody>
                  <a:tcPr marL="7620" marR="7620" marT="7620" marB="0" anchor="b">
                    <a:solidFill>
                      <a:schemeClr val="tx1">
                        <a:lumMod val="10000"/>
                        <a:lumOff val="90000"/>
                      </a:schemeClr>
                    </a:solidFill>
                  </a:tcPr>
                </a:tc>
                <a:tc>
                  <a:txBody>
                    <a:bodyPr/>
                    <a:lstStyle/>
                    <a:p>
                      <a:pPr algn="l" fontAlgn="b"/>
                      <a:r>
                        <a:rPr lang="en-GB" sz="1600" u="none" strike="noStrike">
                          <a:effectLst/>
                          <a:latin typeface="+mn-lt"/>
                        </a:rPr>
                        <a:t>Specific activity (</a:t>
                      </a:r>
                      <a:r>
                        <a:rPr lang="en-GB" sz="1600" u="none" strike="noStrike" err="1">
                          <a:effectLst/>
                          <a:latin typeface="+mn-lt"/>
                        </a:rPr>
                        <a:t>Bq</a:t>
                      </a:r>
                      <a:r>
                        <a:rPr lang="en-GB" sz="1600" u="none" strike="noStrike">
                          <a:effectLst/>
                          <a:latin typeface="+mn-lt"/>
                        </a:rPr>
                        <a:t>/g)</a:t>
                      </a:r>
                      <a:endParaRPr lang="en-GB" sz="1600" b="0" i="0" u="none" strike="noStrike">
                        <a:solidFill>
                          <a:srgbClr val="000000"/>
                        </a:solidFill>
                        <a:effectLst/>
                        <a:latin typeface="+mn-lt"/>
                      </a:endParaRPr>
                    </a:p>
                  </a:txBody>
                  <a:tcPr marL="7620" marR="7620" marT="7620" marB="0" anchor="b">
                    <a:solidFill>
                      <a:schemeClr val="tx1">
                        <a:lumMod val="10000"/>
                        <a:lumOff val="90000"/>
                      </a:schemeClr>
                    </a:solidFill>
                  </a:tcPr>
                </a:tc>
                <a:tc>
                  <a:txBody>
                    <a:bodyPr/>
                    <a:lstStyle/>
                    <a:p>
                      <a:pPr algn="l" fontAlgn="b"/>
                      <a:r>
                        <a:rPr lang="en-GB" sz="1600" u="none" strike="noStrike" err="1">
                          <a:effectLst/>
                          <a:latin typeface="+mn-lt"/>
                        </a:rPr>
                        <a:t>Bq</a:t>
                      </a:r>
                      <a:r>
                        <a:rPr lang="en-GB" sz="1600" u="none" strike="noStrike">
                          <a:effectLst/>
                          <a:latin typeface="+mn-lt"/>
                        </a:rPr>
                        <a:t>/sample</a:t>
                      </a:r>
                      <a:endParaRPr lang="en-GB" sz="1600" b="0" i="0" u="none" strike="noStrike">
                        <a:solidFill>
                          <a:srgbClr val="000000"/>
                        </a:solidFill>
                        <a:effectLst/>
                        <a:latin typeface="+mn-lt"/>
                      </a:endParaRPr>
                    </a:p>
                  </a:txBody>
                  <a:tcPr marL="7620" marR="7620" marT="7620" marB="0" anchor="b">
                    <a:solidFill>
                      <a:schemeClr val="tx1">
                        <a:lumMod val="10000"/>
                        <a:lumOff val="90000"/>
                      </a:schemeClr>
                    </a:solidFill>
                  </a:tcPr>
                </a:tc>
                <a:tc>
                  <a:txBody>
                    <a:bodyPr/>
                    <a:lstStyle/>
                    <a:p>
                      <a:pPr algn="l" fontAlgn="b"/>
                      <a:r>
                        <a:rPr lang="en-GB" sz="1600" u="none" strike="noStrike">
                          <a:effectLst/>
                          <a:latin typeface="+mn-lt"/>
                        </a:rPr>
                        <a:t>Specific activity (</a:t>
                      </a:r>
                      <a:r>
                        <a:rPr lang="en-GB" sz="1600" u="none" strike="noStrike" err="1">
                          <a:effectLst/>
                          <a:latin typeface="+mn-lt"/>
                        </a:rPr>
                        <a:t>Bq</a:t>
                      </a:r>
                      <a:r>
                        <a:rPr lang="en-GB" sz="1600" u="none" strike="noStrike">
                          <a:effectLst/>
                          <a:latin typeface="+mn-lt"/>
                        </a:rPr>
                        <a:t>/g)</a:t>
                      </a:r>
                      <a:endParaRPr lang="en-GB" sz="1600" b="0" i="0" u="none" strike="noStrike">
                        <a:solidFill>
                          <a:srgbClr val="000000"/>
                        </a:solidFill>
                        <a:effectLst/>
                        <a:latin typeface="+mn-lt"/>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1249363144"/>
                  </a:ext>
                </a:extLst>
              </a:tr>
              <a:tr h="297180">
                <a:tc>
                  <a:txBody>
                    <a:bodyPr/>
                    <a:lstStyle/>
                    <a:p>
                      <a:pPr algn="l" fontAlgn="b"/>
                      <a:r>
                        <a:rPr lang="en-GB" sz="1200" u="none" strike="noStrike">
                          <a:effectLst/>
                        </a:rPr>
                        <a:t>Tile 0/HFGC</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2.14E+20</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800" u="none" strike="noStrike" dirty="0">
                          <a:solidFill>
                            <a:srgbClr val="FF0000"/>
                          </a:solidFill>
                          <a:effectLst/>
                        </a:rPr>
                        <a:t>4.00E+11</a:t>
                      </a:r>
                      <a:endParaRPr lang="en-GB" sz="1800" b="0" i="0" u="none" strike="noStrike" dirty="0">
                        <a:solidFill>
                          <a:srgbClr val="FF0000"/>
                        </a:solidFill>
                        <a:effectLst/>
                        <a:latin typeface="Calibri" panose="020F0502020204030204" pitchFamily="34" charset="0"/>
                      </a:endParaRPr>
                    </a:p>
                  </a:txBody>
                  <a:tcPr marL="7620" marR="7620" marT="7620" marB="0" anchor="b">
                    <a:solidFill>
                      <a:srgbClr val="FFC000"/>
                    </a:solidFill>
                  </a:tcPr>
                </a:tc>
                <a:tc>
                  <a:txBody>
                    <a:bodyPr/>
                    <a:lstStyle/>
                    <a:p>
                      <a:pPr algn="r" fontAlgn="b"/>
                      <a:r>
                        <a:rPr lang="en-GB" sz="1100" u="none" strike="noStrike">
                          <a:effectLst/>
                        </a:rPr>
                        <a:t>3.08E+08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6.00E+09</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1.07E+09</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1247551462"/>
                  </a:ext>
                </a:extLst>
              </a:tr>
              <a:tr h="297180">
                <a:tc>
                  <a:txBody>
                    <a:bodyPr/>
                    <a:lstStyle/>
                    <a:p>
                      <a:pPr algn="l" fontAlgn="b"/>
                      <a:r>
                        <a:rPr lang="en-GB" sz="1200" u="none" strike="noStrike">
                          <a:effectLst/>
                        </a:rPr>
                        <a:t>Tile 1</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2.27E+20</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800" u="none" strike="noStrike" dirty="0">
                          <a:solidFill>
                            <a:srgbClr val="FF0000"/>
                          </a:solidFill>
                          <a:effectLst/>
                        </a:rPr>
                        <a:t>5.00E+11</a:t>
                      </a:r>
                      <a:endParaRPr lang="en-GB" sz="1800" b="0" i="0" u="none" strike="noStrike" dirty="0">
                        <a:solidFill>
                          <a:srgbClr val="FF0000"/>
                        </a:solidFill>
                        <a:effectLst/>
                        <a:latin typeface="Calibri" panose="020F0502020204030204" pitchFamily="34" charset="0"/>
                      </a:endParaRPr>
                    </a:p>
                  </a:txBody>
                  <a:tcPr marL="7620" marR="7620" marT="7620" marB="0" anchor="b">
                    <a:solidFill>
                      <a:srgbClr val="FFC000"/>
                    </a:solidFill>
                  </a:tcPr>
                </a:tc>
                <a:tc>
                  <a:txBody>
                    <a:bodyPr/>
                    <a:lstStyle/>
                    <a:p>
                      <a:pPr algn="r" fontAlgn="b"/>
                      <a:r>
                        <a:rPr lang="en-GB" sz="1100" u="none" strike="noStrike">
                          <a:effectLst/>
                        </a:rPr>
                        <a:t>1.79E+08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5.00E+09</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8.82E+08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597008350"/>
                  </a:ext>
                </a:extLst>
              </a:tr>
              <a:tr h="297180">
                <a:tc>
                  <a:txBody>
                    <a:bodyPr/>
                    <a:lstStyle/>
                    <a:p>
                      <a:pPr algn="l" fontAlgn="b"/>
                      <a:r>
                        <a:rPr lang="en-GB" sz="1200" u="none" strike="noStrike">
                          <a:effectLst/>
                        </a:rPr>
                        <a:t>Tile 3</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2.30E+20</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800" u="none" strike="noStrike" dirty="0">
                          <a:solidFill>
                            <a:srgbClr val="FF0000"/>
                          </a:solidFill>
                          <a:effectLst/>
                        </a:rPr>
                        <a:t>5.00E+11</a:t>
                      </a:r>
                      <a:endParaRPr lang="en-GB" sz="1800" b="0" i="0" u="none" strike="noStrike" dirty="0">
                        <a:solidFill>
                          <a:srgbClr val="FF0000"/>
                        </a:solidFill>
                        <a:effectLst/>
                        <a:latin typeface="Calibri" panose="020F0502020204030204" pitchFamily="34" charset="0"/>
                      </a:endParaRPr>
                    </a:p>
                  </a:txBody>
                  <a:tcPr marL="7620" marR="7620" marT="7620" marB="0" anchor="b">
                    <a:solidFill>
                      <a:srgbClr val="FFC000"/>
                    </a:solidFill>
                  </a:tcPr>
                </a:tc>
                <a:tc>
                  <a:txBody>
                    <a:bodyPr/>
                    <a:lstStyle/>
                    <a:p>
                      <a:pPr algn="r" fontAlgn="b"/>
                      <a:r>
                        <a:rPr lang="en-GB" sz="1100" u="none" strike="noStrike">
                          <a:effectLst/>
                        </a:rPr>
                        <a:t>1.19E+08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3.00E+09</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4.47E+08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3210675123"/>
                  </a:ext>
                </a:extLst>
              </a:tr>
              <a:tr h="297180">
                <a:tc>
                  <a:txBody>
                    <a:bodyPr/>
                    <a:lstStyle/>
                    <a:p>
                      <a:pPr algn="l" fontAlgn="b"/>
                      <a:r>
                        <a:rPr lang="en-GB" sz="1200" u="none" strike="noStrike">
                          <a:effectLst/>
                        </a:rPr>
                        <a:t>Tile 4</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1.04E+20</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800" u="none" strike="noStrike" dirty="0">
                          <a:solidFill>
                            <a:srgbClr val="FF0000"/>
                          </a:solidFill>
                          <a:effectLst/>
                        </a:rPr>
                        <a:t>2.00E+11</a:t>
                      </a:r>
                      <a:endParaRPr lang="en-GB" sz="1800" b="0" i="0" u="none" strike="noStrike" dirty="0">
                        <a:solidFill>
                          <a:srgbClr val="FF0000"/>
                        </a:solidFill>
                        <a:effectLst/>
                        <a:latin typeface="Calibri" panose="020F0502020204030204" pitchFamily="34" charset="0"/>
                      </a:endParaRPr>
                    </a:p>
                  </a:txBody>
                  <a:tcPr marL="7620" marR="7620" marT="7620" marB="0" anchor="b">
                    <a:solidFill>
                      <a:srgbClr val="FFC000"/>
                    </a:solidFill>
                  </a:tcPr>
                </a:tc>
                <a:tc>
                  <a:txBody>
                    <a:bodyPr/>
                    <a:lstStyle/>
                    <a:p>
                      <a:pPr algn="r" fontAlgn="b"/>
                      <a:r>
                        <a:rPr lang="en-GB" sz="1100" u="none" strike="noStrike">
                          <a:effectLst/>
                        </a:rPr>
                        <a:t>9.52E+07</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2.00E+09</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3.40E+08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2036541249"/>
                  </a:ext>
                </a:extLst>
              </a:tr>
              <a:tr h="297180">
                <a:tc>
                  <a:txBody>
                    <a:bodyPr/>
                    <a:lstStyle/>
                    <a:p>
                      <a:pPr algn="l" fontAlgn="b"/>
                      <a:r>
                        <a:rPr lang="en-GB" sz="1200" u="none" strike="noStrike">
                          <a:effectLst/>
                        </a:rPr>
                        <a:t>Tile 6</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6.35E+19</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800" u="none" strike="noStrike" dirty="0">
                          <a:solidFill>
                            <a:srgbClr val="FF0000"/>
                          </a:solidFill>
                          <a:effectLst/>
                        </a:rPr>
                        <a:t>2.00E+11</a:t>
                      </a:r>
                      <a:endParaRPr lang="en-GB" sz="1800" b="0" i="0" u="none" strike="noStrike" dirty="0">
                        <a:solidFill>
                          <a:srgbClr val="FF0000"/>
                        </a:solidFill>
                        <a:effectLst/>
                        <a:latin typeface="Calibri" panose="020F0502020204030204" pitchFamily="34" charset="0"/>
                      </a:endParaRPr>
                    </a:p>
                  </a:txBody>
                  <a:tcPr marL="7620" marR="7620" marT="7620" marB="0" anchor="b">
                    <a:solidFill>
                      <a:srgbClr val="FFC000"/>
                    </a:solidFill>
                  </a:tcPr>
                </a:tc>
                <a:tc>
                  <a:txBody>
                    <a:bodyPr/>
                    <a:lstStyle/>
                    <a:p>
                      <a:pPr algn="r" fontAlgn="b"/>
                      <a:r>
                        <a:rPr lang="en-GB" sz="1100" u="none" strike="noStrike">
                          <a:effectLst/>
                        </a:rPr>
                        <a:t>9.52E+07</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1.00E+09</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1.96E+08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579725233"/>
                  </a:ext>
                </a:extLst>
              </a:tr>
              <a:tr h="297180">
                <a:tc>
                  <a:txBody>
                    <a:bodyPr/>
                    <a:lstStyle/>
                    <a:p>
                      <a:pPr algn="l" fontAlgn="b"/>
                      <a:r>
                        <a:rPr lang="en-GB" sz="1200" u="none" strike="noStrike">
                          <a:effectLst/>
                        </a:rPr>
                        <a:t>Tile 7</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1.64E+20</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800" u="none" strike="noStrike" dirty="0">
                          <a:solidFill>
                            <a:srgbClr val="FF0000"/>
                          </a:solidFill>
                          <a:effectLst/>
                        </a:rPr>
                        <a:t>3.00E+11</a:t>
                      </a:r>
                      <a:endParaRPr lang="en-GB" sz="1800" b="0" i="0" u="none" strike="noStrike" dirty="0">
                        <a:solidFill>
                          <a:srgbClr val="FF0000"/>
                        </a:solidFill>
                        <a:effectLst/>
                        <a:latin typeface="Calibri" panose="020F0502020204030204" pitchFamily="34" charset="0"/>
                      </a:endParaRPr>
                    </a:p>
                  </a:txBody>
                  <a:tcPr marL="7620" marR="7620" marT="7620" marB="0" anchor="b">
                    <a:solidFill>
                      <a:srgbClr val="FFC000"/>
                    </a:solidFill>
                  </a:tcPr>
                </a:tc>
                <a:tc>
                  <a:txBody>
                    <a:bodyPr/>
                    <a:lstStyle/>
                    <a:p>
                      <a:pPr algn="r" fontAlgn="b"/>
                      <a:r>
                        <a:rPr lang="en-GB" sz="1100" u="none" strike="noStrike">
                          <a:effectLst/>
                        </a:rPr>
                        <a:t>6.12E+07</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2.00E+09</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2.69E+08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373338996"/>
                  </a:ext>
                </a:extLst>
              </a:tr>
              <a:tr h="297180">
                <a:tc>
                  <a:txBody>
                    <a:bodyPr/>
                    <a:lstStyle/>
                    <a:p>
                      <a:pPr algn="l" fontAlgn="b"/>
                      <a:r>
                        <a:rPr lang="en-GB" sz="1200" u="none" strike="noStrike">
                          <a:effectLst/>
                        </a:rPr>
                        <a:t>Tile 8</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4.44E+19</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800" u="none" strike="noStrike" dirty="0">
                          <a:solidFill>
                            <a:srgbClr val="FF0000"/>
                          </a:solidFill>
                          <a:effectLst/>
                        </a:rPr>
                        <a:t>8.00E+10</a:t>
                      </a:r>
                      <a:endParaRPr lang="en-GB" sz="1800" b="0" i="0" u="none" strike="noStrike" dirty="0">
                        <a:solidFill>
                          <a:srgbClr val="FF0000"/>
                        </a:solidFill>
                        <a:effectLst/>
                        <a:latin typeface="Calibri" panose="020F0502020204030204" pitchFamily="34" charset="0"/>
                      </a:endParaRPr>
                    </a:p>
                  </a:txBody>
                  <a:tcPr marL="7620" marR="7620" marT="7620" marB="0" anchor="b">
                    <a:solidFill>
                      <a:srgbClr val="FFC000"/>
                    </a:solidFill>
                  </a:tcPr>
                </a:tc>
                <a:tc>
                  <a:txBody>
                    <a:bodyPr/>
                    <a:lstStyle/>
                    <a:p>
                      <a:pPr algn="r" fontAlgn="b"/>
                      <a:r>
                        <a:rPr lang="en-GB" sz="1100" u="none" strike="noStrike">
                          <a:effectLst/>
                        </a:rPr>
                        <a:t>2.29E+07</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7.00E+08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1.33E+08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2993571058"/>
                  </a:ext>
                </a:extLst>
              </a:tr>
              <a:tr h="297180">
                <a:tc>
                  <a:txBody>
                    <a:bodyPr/>
                    <a:lstStyle/>
                    <a:p>
                      <a:pPr algn="l" fontAlgn="b"/>
                      <a:r>
                        <a:rPr lang="en-GB" sz="1200" u="none" strike="noStrike">
                          <a:effectLst/>
                        </a:rPr>
                        <a:t>Tile 5 Tungsten lamella</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8.86E+16</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800" u="none" strike="noStrike" dirty="0">
                          <a:solidFill>
                            <a:srgbClr val="FF0000"/>
                          </a:solidFill>
                          <a:effectLst/>
                        </a:rPr>
                        <a:t>2.00E+08</a:t>
                      </a:r>
                      <a:endParaRPr lang="en-GB" sz="1800" b="0" i="0" u="none" strike="noStrike" dirty="0">
                        <a:solidFill>
                          <a:srgbClr val="FF0000"/>
                        </a:solidFill>
                        <a:effectLst/>
                        <a:latin typeface="Calibri" panose="020F0502020204030204" pitchFamily="34" charset="0"/>
                      </a:endParaRPr>
                    </a:p>
                  </a:txBody>
                  <a:tcPr marL="7620" marR="7620" marT="7620" marB="0" anchor="b">
                    <a:solidFill>
                      <a:srgbClr val="FFC000"/>
                    </a:solidFill>
                  </a:tcPr>
                </a:tc>
                <a:tc>
                  <a:txBody>
                    <a:bodyPr/>
                    <a:lstStyle/>
                    <a:p>
                      <a:pPr algn="r" fontAlgn="b"/>
                      <a:r>
                        <a:rPr lang="en-GB" sz="1100" u="none" strike="noStrike">
                          <a:effectLst/>
                        </a:rPr>
                        <a:t>1.00E+06</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4.00E+07</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2.31E+06</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2893511193"/>
                  </a:ext>
                </a:extLst>
              </a:tr>
              <a:tr h="297180">
                <a:tc>
                  <a:txBody>
                    <a:bodyPr/>
                    <a:lstStyle/>
                    <a:p>
                      <a:pPr algn="l" fontAlgn="b"/>
                      <a:r>
                        <a:rPr lang="en-GB" sz="1200" u="none" strike="noStrike">
                          <a:effectLst/>
                        </a:rPr>
                        <a:t>IWGL (5 tile pieces)</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2.05E+19</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dirty="0">
                          <a:solidFill>
                            <a:srgbClr val="FF0000"/>
                          </a:solidFill>
                          <a:effectLst/>
                        </a:rPr>
                        <a:t>4.00E+10</a:t>
                      </a:r>
                      <a:endParaRPr lang="en-GB" sz="1100" b="0" i="0" u="none" strike="noStrike" dirty="0">
                        <a:solidFill>
                          <a:srgbClr val="FF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1.60E+07</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3.00E+08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7.32E+07</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3081021175"/>
                  </a:ext>
                </a:extLst>
              </a:tr>
              <a:tr h="297180">
                <a:tc>
                  <a:txBody>
                    <a:bodyPr/>
                    <a:lstStyle/>
                    <a:p>
                      <a:pPr algn="l" fontAlgn="b"/>
                      <a:r>
                        <a:rPr lang="en-GB" sz="1200" u="none" strike="noStrike">
                          <a:effectLst/>
                        </a:rPr>
                        <a:t>OPL (7 tile pieces)</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5.03E+19</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dirty="0">
                          <a:solidFill>
                            <a:srgbClr val="FF0000"/>
                          </a:solidFill>
                          <a:effectLst/>
                        </a:rPr>
                        <a:t>9.00E+10</a:t>
                      </a:r>
                      <a:endParaRPr lang="en-GB" sz="1100" b="0" i="0" u="none" strike="noStrike" dirty="0">
                        <a:solidFill>
                          <a:srgbClr val="FF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3.10E+07</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4.00E+08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1.07E+08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2987811676"/>
                  </a:ext>
                </a:extLst>
              </a:tr>
              <a:tr h="297180">
                <a:tc>
                  <a:txBody>
                    <a:bodyPr/>
                    <a:lstStyle/>
                    <a:p>
                      <a:pPr algn="l" fontAlgn="b"/>
                      <a:r>
                        <a:rPr lang="en-GB" sz="1200" u="none" strike="noStrike">
                          <a:effectLst/>
                        </a:rPr>
                        <a:t>IWC</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3.04E+19</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dirty="0">
                          <a:solidFill>
                            <a:srgbClr val="FF0000"/>
                          </a:solidFill>
                          <a:effectLst/>
                        </a:rPr>
                        <a:t>6.00E+10</a:t>
                      </a:r>
                      <a:endParaRPr lang="en-GB" sz="1100" b="0" i="0" u="none" strike="noStrike" dirty="0">
                        <a:solidFill>
                          <a:srgbClr val="FF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4.29E+07</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6.00E+08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5.89E+07</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894393718"/>
                  </a:ext>
                </a:extLst>
              </a:tr>
              <a:tr h="297180">
                <a:tc>
                  <a:txBody>
                    <a:bodyPr/>
                    <a:lstStyle/>
                    <a:p>
                      <a:pPr algn="l" fontAlgn="b"/>
                      <a:r>
                        <a:rPr lang="en-GB" sz="1200" u="none" strike="noStrike">
                          <a:effectLst/>
                        </a:rPr>
                        <a:t>DP</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GB" sz="1100" u="none" strike="noStrike" dirty="0">
                          <a:solidFill>
                            <a:schemeClr val="accent1"/>
                          </a:solidFill>
                          <a:effectLst/>
                        </a:rPr>
                        <a:t>1.02E+19</a:t>
                      </a:r>
                      <a:endParaRPr lang="en-GB" sz="1100" b="0" i="0" u="none" strike="noStrike" dirty="0">
                        <a:solidFill>
                          <a:schemeClr val="accent1"/>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dirty="0">
                          <a:solidFill>
                            <a:srgbClr val="FF0000"/>
                          </a:solidFill>
                          <a:effectLst/>
                        </a:rPr>
                        <a:t>2.00E+10</a:t>
                      </a:r>
                      <a:endParaRPr lang="en-GB" sz="1100" b="0" i="0" u="none" strike="noStrike" dirty="0">
                        <a:solidFill>
                          <a:srgbClr val="FF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2.86E+07</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a:effectLst/>
                        </a:rPr>
                        <a:t>2.00E+08</a:t>
                      </a:r>
                      <a:endParaRPr lang="en-GB" sz="1100" b="0" i="0" u="none" strike="noStrike">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tc>
                  <a:txBody>
                    <a:bodyPr/>
                    <a:lstStyle/>
                    <a:p>
                      <a:pPr algn="r" fontAlgn="b"/>
                      <a:r>
                        <a:rPr lang="en-GB" sz="1100" u="none" strike="noStrike" dirty="0">
                          <a:effectLst/>
                        </a:rPr>
                        <a:t>6.35E+07</a:t>
                      </a:r>
                      <a:endParaRPr lang="en-GB" sz="1100" b="0" i="0" u="none" strike="noStrike" dirty="0">
                        <a:solidFill>
                          <a:srgbClr val="000000"/>
                        </a:solidFill>
                        <a:effectLst/>
                        <a:latin typeface="Calibri" panose="020F0502020204030204" pitchFamily="34" charset="0"/>
                      </a:endParaRPr>
                    </a:p>
                  </a:txBody>
                  <a:tcPr marL="7620" marR="7620" marT="7620" marB="0" anchor="b">
                    <a:solidFill>
                      <a:schemeClr val="tx1">
                        <a:lumMod val="10000"/>
                        <a:lumOff val="90000"/>
                      </a:schemeClr>
                    </a:solidFill>
                  </a:tcPr>
                </a:tc>
                <a:extLst>
                  <a:ext uri="{0D108BD9-81ED-4DB2-BD59-A6C34878D82A}">
                    <a16:rowId xmlns:a16="http://schemas.microsoft.com/office/drawing/2014/main" val="2320177201"/>
                  </a:ext>
                </a:extLst>
              </a:tr>
            </a:tbl>
          </a:graphicData>
        </a:graphic>
      </p:graphicFrame>
      <p:sp>
        <p:nvSpPr>
          <p:cNvPr id="8" name="Rectangle 7">
            <a:extLst>
              <a:ext uri="{FF2B5EF4-FFF2-40B4-BE49-F238E27FC236}">
                <a16:creationId xmlns:a16="http://schemas.microsoft.com/office/drawing/2014/main" id="{BF3D73B6-BD10-D6E8-C6A6-8D774C3F0213}"/>
              </a:ext>
            </a:extLst>
          </p:cNvPr>
          <p:cNvSpPr/>
          <p:nvPr/>
        </p:nvSpPr>
        <p:spPr>
          <a:xfrm>
            <a:off x="180172" y="2504939"/>
            <a:ext cx="8812875" cy="211455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80F583A-124F-28DF-64E7-6A7FD6FFCD11}"/>
              </a:ext>
            </a:extLst>
          </p:cNvPr>
          <p:cNvSpPr/>
          <p:nvPr/>
        </p:nvSpPr>
        <p:spPr>
          <a:xfrm>
            <a:off x="180171" y="4924231"/>
            <a:ext cx="8812875" cy="1174766"/>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Left 9">
            <a:extLst>
              <a:ext uri="{FF2B5EF4-FFF2-40B4-BE49-F238E27FC236}">
                <a16:creationId xmlns:a16="http://schemas.microsoft.com/office/drawing/2014/main" id="{C26D0B7E-5DB6-040E-FC6D-A08D753500D5}"/>
              </a:ext>
            </a:extLst>
          </p:cNvPr>
          <p:cNvSpPr/>
          <p:nvPr/>
        </p:nvSpPr>
        <p:spPr>
          <a:xfrm>
            <a:off x="9258300" y="4676775"/>
            <a:ext cx="457200" cy="209550"/>
          </a:xfrm>
          <a:prstGeom prst="leftArrow">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4A3837E-814D-B209-FA59-6D2C318F1A4C}"/>
              </a:ext>
            </a:extLst>
          </p:cNvPr>
          <p:cNvSpPr txBox="1"/>
          <p:nvPr/>
        </p:nvSpPr>
        <p:spPr>
          <a:xfrm>
            <a:off x="9617653" y="4458384"/>
            <a:ext cx="2024099" cy="646331"/>
          </a:xfrm>
          <a:prstGeom prst="rect">
            <a:avLst/>
          </a:prstGeom>
          <a:solidFill>
            <a:schemeClr val="tx2"/>
          </a:solidFill>
        </p:spPr>
        <p:txBody>
          <a:bodyPr wrap="square" rtlCol="0">
            <a:spAutoFit/>
          </a:bodyPr>
          <a:lstStyle/>
          <a:p>
            <a:r>
              <a:rPr lang="en-GB" dirty="0">
                <a:solidFill>
                  <a:schemeClr val="bg1"/>
                </a:solidFill>
              </a:rPr>
              <a:t>“Excepted” likely for W lamellae</a:t>
            </a:r>
          </a:p>
        </p:txBody>
      </p:sp>
      <p:sp>
        <p:nvSpPr>
          <p:cNvPr id="12" name="TextBox 11">
            <a:extLst>
              <a:ext uri="{FF2B5EF4-FFF2-40B4-BE49-F238E27FC236}">
                <a16:creationId xmlns:a16="http://schemas.microsoft.com/office/drawing/2014/main" id="{4DB15E64-C109-410D-C69B-8CB2050227FE}"/>
              </a:ext>
            </a:extLst>
          </p:cNvPr>
          <p:cNvSpPr txBox="1"/>
          <p:nvPr/>
        </p:nvSpPr>
        <p:spPr>
          <a:xfrm>
            <a:off x="9160453" y="1374025"/>
            <a:ext cx="2933224" cy="1354217"/>
          </a:xfrm>
          <a:prstGeom prst="rect">
            <a:avLst/>
          </a:prstGeom>
          <a:solidFill>
            <a:schemeClr val="tx2"/>
          </a:solidFill>
        </p:spPr>
        <p:txBody>
          <a:bodyPr wrap="square" lIns="91440" tIns="45720" rIns="91440" bIns="45720" rtlCol="0" anchor="t">
            <a:spAutoFit/>
          </a:bodyPr>
          <a:lstStyle/>
          <a:p>
            <a:r>
              <a:rPr lang="en-GB" sz="1600" dirty="0">
                <a:solidFill>
                  <a:schemeClr val="bg1"/>
                </a:solidFill>
              </a:rPr>
              <a:t>Package limits:</a:t>
            </a:r>
          </a:p>
          <a:p>
            <a:r>
              <a:rPr lang="en-GB" sz="1600" dirty="0">
                <a:solidFill>
                  <a:schemeClr val="bg1"/>
                </a:solidFill>
              </a:rPr>
              <a:t>Type A total T = 40 x10</a:t>
            </a:r>
            <a:r>
              <a:rPr lang="en-GB" sz="1600" baseline="30000" dirty="0">
                <a:solidFill>
                  <a:schemeClr val="bg1"/>
                </a:solidFill>
              </a:rPr>
              <a:t>12</a:t>
            </a:r>
            <a:r>
              <a:rPr lang="en-GB" sz="1600" dirty="0">
                <a:solidFill>
                  <a:schemeClr val="bg1"/>
                </a:solidFill>
              </a:rPr>
              <a:t> </a:t>
            </a:r>
            <a:r>
              <a:rPr lang="en-GB" sz="1600" dirty="0" err="1">
                <a:solidFill>
                  <a:schemeClr val="bg1"/>
                </a:solidFill>
              </a:rPr>
              <a:t>Bq</a:t>
            </a:r>
            <a:endParaRPr lang="en-GB" sz="1600" dirty="0">
              <a:solidFill>
                <a:schemeClr val="bg1"/>
              </a:solidFill>
            </a:endParaRPr>
          </a:p>
          <a:p>
            <a:endParaRPr lang="en-GB" sz="1600" dirty="0">
              <a:solidFill>
                <a:schemeClr val="bg1"/>
              </a:solidFill>
            </a:endParaRPr>
          </a:p>
          <a:p>
            <a:r>
              <a:rPr lang="en-GB" sz="1600" dirty="0">
                <a:solidFill>
                  <a:schemeClr val="bg1"/>
                </a:solidFill>
              </a:rPr>
              <a:t>Excepted package T </a:t>
            </a:r>
            <a:endParaRPr lang="en-GB" sz="1600" dirty="0">
              <a:solidFill>
                <a:schemeClr val="bg1"/>
              </a:solidFill>
              <a:cs typeface="Arial"/>
            </a:endParaRPr>
          </a:p>
          <a:p>
            <a:r>
              <a:rPr lang="en-GB" sz="1600" dirty="0">
                <a:solidFill>
                  <a:schemeClr val="bg1"/>
                </a:solidFill>
              </a:rPr>
              <a:t>&lt; 4 x 10</a:t>
            </a:r>
            <a:r>
              <a:rPr lang="en-GB" sz="1600" baseline="30000" dirty="0">
                <a:solidFill>
                  <a:schemeClr val="bg1"/>
                </a:solidFill>
              </a:rPr>
              <a:t>10</a:t>
            </a:r>
            <a:r>
              <a:rPr lang="en-GB" sz="1600" dirty="0">
                <a:solidFill>
                  <a:schemeClr val="bg1"/>
                </a:solidFill>
              </a:rPr>
              <a:t> </a:t>
            </a:r>
            <a:r>
              <a:rPr lang="en-GB" sz="1600" dirty="0" err="1">
                <a:solidFill>
                  <a:schemeClr val="bg1"/>
                </a:solidFill>
              </a:rPr>
              <a:t>Bq</a:t>
            </a:r>
            <a:endParaRPr lang="en-GB" sz="1600" dirty="0">
              <a:solidFill>
                <a:schemeClr val="bg1"/>
              </a:solidFill>
            </a:endParaRPr>
          </a:p>
        </p:txBody>
      </p:sp>
      <p:sp>
        <p:nvSpPr>
          <p:cNvPr id="6" name="Arrow: Left 5">
            <a:extLst>
              <a:ext uri="{FF2B5EF4-FFF2-40B4-BE49-F238E27FC236}">
                <a16:creationId xmlns:a16="http://schemas.microsoft.com/office/drawing/2014/main" id="{233D9F63-0327-637D-D153-2EC1ACBBCEA1}"/>
              </a:ext>
            </a:extLst>
          </p:cNvPr>
          <p:cNvSpPr/>
          <p:nvPr/>
        </p:nvSpPr>
        <p:spPr>
          <a:xfrm>
            <a:off x="9160453" y="3407676"/>
            <a:ext cx="457200" cy="209550"/>
          </a:xfrm>
          <a:prstGeom prst="leftArrow">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9B55CCD-3654-A713-124F-81E69179478C}"/>
              </a:ext>
            </a:extLst>
          </p:cNvPr>
          <p:cNvSpPr txBox="1"/>
          <p:nvPr/>
        </p:nvSpPr>
        <p:spPr>
          <a:xfrm>
            <a:off x="9588514" y="3095717"/>
            <a:ext cx="2173219" cy="923330"/>
          </a:xfrm>
          <a:prstGeom prst="rect">
            <a:avLst/>
          </a:prstGeom>
          <a:solidFill>
            <a:schemeClr val="tx2"/>
          </a:solidFill>
        </p:spPr>
        <p:txBody>
          <a:bodyPr wrap="square" rtlCol="0">
            <a:spAutoFit/>
          </a:bodyPr>
          <a:lstStyle/>
          <a:p>
            <a:r>
              <a:rPr lang="en-GB" dirty="0">
                <a:solidFill>
                  <a:schemeClr val="bg1"/>
                </a:solidFill>
                <a:sym typeface="Symbol" panose="05050102010706020507" pitchFamily="18" charset="2"/>
              </a:rPr>
              <a:t>Type A for W-CFC tile transport for cutting</a:t>
            </a:r>
            <a:endParaRPr lang="en-GB" dirty="0">
              <a:solidFill>
                <a:schemeClr val="bg1"/>
              </a:solidFill>
            </a:endParaRPr>
          </a:p>
        </p:txBody>
      </p:sp>
      <p:sp>
        <p:nvSpPr>
          <p:cNvPr id="14" name="Arrow: Left 13">
            <a:extLst>
              <a:ext uri="{FF2B5EF4-FFF2-40B4-BE49-F238E27FC236}">
                <a16:creationId xmlns:a16="http://schemas.microsoft.com/office/drawing/2014/main" id="{3DDFAC4A-BE2D-0321-EF5D-ACCC16387F80}"/>
              </a:ext>
            </a:extLst>
          </p:cNvPr>
          <p:cNvSpPr/>
          <p:nvPr/>
        </p:nvSpPr>
        <p:spPr>
          <a:xfrm>
            <a:off x="9189592" y="5552893"/>
            <a:ext cx="457200" cy="209550"/>
          </a:xfrm>
          <a:prstGeom prst="leftArrow">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3BD28A4-2981-83F9-BB93-9E0D5ABF7F53}"/>
              </a:ext>
            </a:extLst>
          </p:cNvPr>
          <p:cNvSpPr txBox="1"/>
          <p:nvPr/>
        </p:nvSpPr>
        <p:spPr>
          <a:xfrm>
            <a:off x="9588514" y="5323106"/>
            <a:ext cx="2173219" cy="646331"/>
          </a:xfrm>
          <a:prstGeom prst="rect">
            <a:avLst/>
          </a:prstGeom>
          <a:solidFill>
            <a:schemeClr val="tx2"/>
          </a:solidFill>
        </p:spPr>
        <p:txBody>
          <a:bodyPr wrap="square" rtlCol="0">
            <a:spAutoFit/>
          </a:bodyPr>
          <a:lstStyle/>
          <a:p>
            <a:r>
              <a:rPr lang="en-GB" dirty="0">
                <a:solidFill>
                  <a:schemeClr val="bg1"/>
                </a:solidFill>
                <a:sym typeface="Symbol" panose="05050102010706020507" pitchFamily="18" charset="2"/>
              </a:rPr>
              <a:t>Type A/Excepted border for Be tiles</a:t>
            </a:r>
            <a:endParaRPr lang="en-GB" dirty="0">
              <a:solidFill>
                <a:schemeClr val="bg1"/>
              </a:solidFill>
            </a:endParaRPr>
          </a:p>
        </p:txBody>
      </p:sp>
    </p:spTree>
    <p:extLst>
      <p:ext uri="{BB962C8B-B14F-4D97-AF65-F5344CB8AC3E}">
        <p14:creationId xmlns:p14="http://schemas.microsoft.com/office/powerpoint/2010/main" val="1758457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D9BAB-1D4C-1740-2188-587C003DE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70382-DCA6-17A8-E3A1-D28392FE5F11}"/>
              </a:ext>
            </a:extLst>
          </p:cNvPr>
          <p:cNvSpPr>
            <a:spLocks noGrp="1"/>
          </p:cNvSpPr>
          <p:nvPr>
            <p:ph type="title"/>
          </p:nvPr>
        </p:nvSpPr>
        <p:spPr/>
        <p:txBody>
          <a:bodyPr/>
          <a:lstStyle/>
          <a:p>
            <a:r>
              <a:rPr lang="en-GB"/>
              <a:t>Deuterium-tritium plasma campaigns</a:t>
            </a:r>
          </a:p>
        </p:txBody>
      </p:sp>
      <p:sp>
        <p:nvSpPr>
          <p:cNvPr id="3" name="Content Placeholder 2">
            <a:extLst>
              <a:ext uri="{FF2B5EF4-FFF2-40B4-BE49-F238E27FC236}">
                <a16:creationId xmlns:a16="http://schemas.microsoft.com/office/drawing/2014/main" id="{22C12F73-3516-60F8-0186-4283CD68B43B}"/>
              </a:ext>
            </a:extLst>
          </p:cNvPr>
          <p:cNvSpPr>
            <a:spLocks noGrp="1"/>
          </p:cNvSpPr>
          <p:nvPr>
            <p:ph idx="1"/>
          </p:nvPr>
        </p:nvSpPr>
        <p:spPr>
          <a:xfrm>
            <a:off x="609600" y="1422400"/>
            <a:ext cx="11103024" cy="5102944"/>
          </a:xfrm>
        </p:spPr>
        <p:txBody>
          <a:bodyPr>
            <a:normAutofit/>
          </a:bodyPr>
          <a:lstStyle/>
          <a:p>
            <a:r>
              <a:rPr lang="en-GB" sz="1800" dirty="0">
                <a:sym typeface="Wingdings" panose="05000000000000000000" pitchFamily="2" charset="2"/>
              </a:rPr>
              <a:t>Components of interest for PWIE-SPE (more were removed for internal/JDR (JET </a:t>
            </a:r>
            <a:r>
              <a:rPr lang="en-GB" sz="1800" dirty="0" err="1">
                <a:sym typeface="Wingdings" panose="05000000000000000000" pitchFamily="2" charset="2"/>
              </a:rPr>
              <a:t>Decomissioning</a:t>
            </a:r>
            <a:r>
              <a:rPr lang="en-GB" sz="1800" dirty="0">
                <a:sym typeface="Wingdings" panose="05000000000000000000" pitchFamily="2" charset="2"/>
              </a:rPr>
              <a:t> and Repurposing) analysis &amp; waste characterisation):</a:t>
            </a:r>
          </a:p>
          <a:p>
            <a:endParaRPr lang="en-GB" sz="1800" dirty="0"/>
          </a:p>
          <a:p>
            <a:pPr>
              <a:buFont typeface="Wingdings" panose="05000000000000000000" pitchFamily="2" charset="2"/>
              <a:buChar char="Ø"/>
            </a:pPr>
            <a:r>
              <a:rPr lang="en-GB" sz="1800" dirty="0"/>
              <a:t>W-CFC tiles: poloidal set (21 tiles with PWIE-SPE). </a:t>
            </a:r>
          </a:p>
          <a:p>
            <a:pPr>
              <a:buFont typeface="Wingdings" panose="05000000000000000000" pitchFamily="2" charset="2"/>
              <a:buChar char="Ø"/>
            </a:pPr>
            <a:endParaRPr lang="en-GB" sz="1800" dirty="0"/>
          </a:p>
          <a:p>
            <a:pPr>
              <a:buFont typeface="Wingdings" panose="05000000000000000000" pitchFamily="2" charset="2"/>
              <a:buChar char="Ø"/>
            </a:pPr>
            <a:r>
              <a:rPr lang="en-GB" sz="1800" dirty="0"/>
              <a:t>W lamellae: 3 LBSRP modules (36 lamellae, 12 W Langmuir probes with PWIE-SPE interest).</a:t>
            </a:r>
          </a:p>
          <a:p>
            <a:pPr>
              <a:buFont typeface="Wingdings" panose="05000000000000000000" pitchFamily="2" charset="2"/>
              <a:buChar char="Ø"/>
            </a:pPr>
            <a:endParaRPr lang="en-GB" sz="1800" dirty="0"/>
          </a:p>
          <a:p>
            <a:pPr>
              <a:buFont typeface="Wingdings" panose="05000000000000000000" pitchFamily="2" charset="2"/>
              <a:buChar char="Ø"/>
            </a:pPr>
            <a:r>
              <a:rPr lang="en-GB" sz="1800" dirty="0"/>
              <a:t>Be tiles: WPL, IWGL, UDP (20 tiles).</a:t>
            </a:r>
          </a:p>
          <a:p>
            <a:pPr>
              <a:buFont typeface="Wingdings" panose="05000000000000000000" pitchFamily="2" charset="2"/>
              <a:buChar char="Ø"/>
            </a:pPr>
            <a:endParaRPr lang="en-GB" sz="1800" dirty="0"/>
          </a:p>
          <a:p>
            <a:pPr>
              <a:buFont typeface="Wingdings" panose="05000000000000000000" pitchFamily="2" charset="2"/>
              <a:buChar char="Ø"/>
            </a:pPr>
            <a:r>
              <a:rPr lang="en-GB" sz="1800" dirty="0"/>
              <a:t>Inner wall protection: tiles and inserts.</a:t>
            </a:r>
          </a:p>
          <a:p>
            <a:pPr>
              <a:buFont typeface="Wingdings" panose="05000000000000000000" pitchFamily="2" charset="2"/>
              <a:buChar char="Ø"/>
            </a:pPr>
            <a:endParaRPr lang="en-GB" sz="1800" dirty="0"/>
          </a:p>
          <a:p>
            <a:pPr>
              <a:buFont typeface="Wingdings" panose="05000000000000000000" pitchFamily="2" charset="2"/>
              <a:buChar char="Ø"/>
            </a:pPr>
            <a:r>
              <a:rPr lang="en-GB" sz="1800" dirty="0"/>
              <a:t>Diagnostics: mirrors and mirror cassettes; sticking monitors; dust collectors; QMB covers &amp; </a:t>
            </a:r>
            <a:r>
              <a:rPr lang="en-GB" sz="1800" dirty="0">
                <a:solidFill>
                  <a:schemeClr val="bg1">
                    <a:lumMod val="65000"/>
                  </a:schemeClr>
                </a:solidFill>
              </a:rPr>
              <a:t>crystals</a:t>
            </a:r>
            <a:r>
              <a:rPr lang="en-GB" sz="1800" dirty="0"/>
              <a:t>;</a:t>
            </a:r>
            <a:r>
              <a:rPr lang="en-GB" sz="1800" dirty="0">
                <a:solidFill>
                  <a:schemeClr val="bg1">
                    <a:lumMod val="65000"/>
                  </a:schemeClr>
                </a:solidFill>
              </a:rPr>
              <a:t> rotating collectors</a:t>
            </a:r>
            <a:r>
              <a:rPr lang="en-GB" sz="1800" dirty="0"/>
              <a:t>.</a:t>
            </a:r>
          </a:p>
          <a:p>
            <a:endParaRPr lang="en-GB" sz="1800" dirty="0"/>
          </a:p>
        </p:txBody>
      </p:sp>
      <p:sp>
        <p:nvSpPr>
          <p:cNvPr id="4" name="Footer Placeholder 3">
            <a:extLst>
              <a:ext uri="{FF2B5EF4-FFF2-40B4-BE49-F238E27FC236}">
                <a16:creationId xmlns:a16="http://schemas.microsoft.com/office/drawing/2014/main" id="{7EFD5572-951D-FA4F-4C37-599D38E54FA4}"/>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D6B5DA07-4789-0136-DEA5-FEE226E84A90}"/>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a:solidFill>
                <a:prstClr val="white"/>
              </a:solidFill>
            </a:endParaRPr>
          </a:p>
        </p:txBody>
      </p:sp>
    </p:spTree>
    <p:extLst>
      <p:ext uri="{BB962C8B-B14F-4D97-AF65-F5344CB8AC3E}">
        <p14:creationId xmlns:p14="http://schemas.microsoft.com/office/powerpoint/2010/main" val="4145192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78FE9-EDB1-C8E3-21C2-B02F79E970A3}"/>
              </a:ext>
            </a:extLst>
          </p:cNvPr>
          <p:cNvSpPr>
            <a:spLocks noGrp="1"/>
          </p:cNvSpPr>
          <p:nvPr>
            <p:ph type="title"/>
          </p:nvPr>
        </p:nvSpPr>
        <p:spPr/>
        <p:txBody>
          <a:bodyPr/>
          <a:lstStyle/>
          <a:p>
            <a:r>
              <a:rPr lang="en-GB" dirty="0"/>
              <a:t>Handling of components</a:t>
            </a:r>
          </a:p>
        </p:txBody>
      </p:sp>
      <p:sp>
        <p:nvSpPr>
          <p:cNvPr id="3" name="Content Placeholder 2">
            <a:extLst>
              <a:ext uri="{FF2B5EF4-FFF2-40B4-BE49-F238E27FC236}">
                <a16:creationId xmlns:a16="http://schemas.microsoft.com/office/drawing/2014/main" id="{CD3D8CB9-EDB3-5C61-D865-22C0037DE0BB}"/>
              </a:ext>
            </a:extLst>
          </p:cNvPr>
          <p:cNvSpPr>
            <a:spLocks noGrp="1"/>
          </p:cNvSpPr>
          <p:nvPr>
            <p:ph idx="1"/>
          </p:nvPr>
        </p:nvSpPr>
        <p:spPr>
          <a:xfrm>
            <a:off x="609600" y="965200"/>
            <a:ext cx="11103024" cy="5560143"/>
          </a:xfrm>
        </p:spPr>
        <p:txBody>
          <a:bodyPr>
            <a:normAutofit/>
          </a:bodyPr>
          <a:lstStyle/>
          <a:p>
            <a:r>
              <a:rPr lang="en-GB" sz="1800" dirty="0"/>
              <a:t>During 2025 components processed in </a:t>
            </a:r>
            <a:r>
              <a:rPr lang="en-GB" sz="1800" dirty="0" err="1"/>
              <a:t>BeHF</a:t>
            </a:r>
            <a:r>
              <a:rPr lang="en-GB" sz="1800" dirty="0"/>
              <a:t>:</a:t>
            </a:r>
          </a:p>
          <a:p>
            <a:pPr lvl="1"/>
            <a:r>
              <a:rPr lang="en-GB" dirty="0"/>
              <a:t>Disassembled, photographed, weighed and boxed.</a:t>
            </a:r>
          </a:p>
          <a:p>
            <a:endParaRPr lang="en-GB" sz="1800" dirty="0"/>
          </a:p>
          <a:p>
            <a:endParaRPr lang="en-GB" sz="1800" dirty="0"/>
          </a:p>
          <a:p>
            <a:endParaRPr lang="en-GB" sz="1800" dirty="0"/>
          </a:p>
          <a:p>
            <a:pPr>
              <a:buFont typeface="Wingdings" panose="05000000000000000000" pitchFamily="2" charset="2"/>
              <a:buChar char="Ø"/>
            </a:pPr>
            <a:r>
              <a:rPr lang="en-GB" sz="1800" dirty="0"/>
              <a:t>Gamma dose rate measurements taken of representative components at different distances (contact, 30 cm, 100 cm) using Ludlum gamma-detector </a:t>
            </a:r>
            <a:r>
              <a:rPr lang="en-GB" sz="1800" dirty="0">
                <a:sym typeface="Wingdings" panose="05000000000000000000" pitchFamily="2" charset="2"/>
              </a:rPr>
              <a:t> indicative of </a:t>
            </a:r>
            <a:r>
              <a:rPr lang="en-GB" sz="1800" b="1" dirty="0">
                <a:sym typeface="Wingdings" panose="05000000000000000000" pitchFamily="2" charset="2"/>
              </a:rPr>
              <a:t>activation</a:t>
            </a:r>
            <a:r>
              <a:rPr lang="en-GB" sz="1800" dirty="0">
                <a:sym typeface="Wingdings" panose="05000000000000000000" pitchFamily="2" charset="2"/>
              </a:rPr>
              <a:t>.</a:t>
            </a:r>
            <a:endParaRPr lang="en-GB" sz="1800" dirty="0"/>
          </a:p>
          <a:p>
            <a:pPr>
              <a:buFont typeface="Wingdings" panose="05000000000000000000" pitchFamily="2" charset="2"/>
              <a:buChar char="Ø"/>
            </a:pPr>
            <a:endParaRPr lang="en-GB" sz="1800" dirty="0"/>
          </a:p>
          <a:p>
            <a:pPr>
              <a:buFont typeface="Wingdings" panose="05000000000000000000" pitchFamily="2" charset="2"/>
              <a:buChar char="Ø"/>
            </a:pPr>
            <a:r>
              <a:rPr lang="en-GB" sz="1800" dirty="0"/>
              <a:t>As part of JDR activities, samples of selected components were removed using band saw or coring drill, to be used in pyrolysis measurements </a:t>
            </a:r>
            <a:r>
              <a:rPr lang="en-GB" sz="1800" dirty="0">
                <a:sym typeface="Wingdings" panose="05000000000000000000" pitchFamily="2" charset="2"/>
              </a:rPr>
              <a:t> indicative of </a:t>
            </a:r>
            <a:r>
              <a:rPr lang="en-GB" sz="1800" b="1" dirty="0">
                <a:sym typeface="Wingdings" panose="05000000000000000000" pitchFamily="2" charset="2"/>
              </a:rPr>
              <a:t>tritium content</a:t>
            </a:r>
            <a:r>
              <a:rPr lang="en-GB" sz="1800" dirty="0">
                <a:sym typeface="Wingdings" panose="05000000000000000000" pitchFamily="2" charset="2"/>
              </a:rPr>
              <a:t>.</a:t>
            </a:r>
            <a:endParaRPr lang="en-GB" sz="1800" dirty="0"/>
          </a:p>
          <a:p>
            <a:pPr>
              <a:buFont typeface="Wingdings" panose="05000000000000000000" pitchFamily="2" charset="2"/>
              <a:buChar char="Ø"/>
            </a:pPr>
            <a:endParaRPr lang="en-GB" sz="1800" dirty="0"/>
          </a:p>
          <a:p>
            <a:pPr>
              <a:buFont typeface="Wingdings" panose="05000000000000000000" pitchFamily="2" charset="2"/>
              <a:buChar char="Ø"/>
            </a:pPr>
            <a:r>
              <a:rPr lang="en-GB" sz="1800" dirty="0"/>
              <a:t>Off-gas measurements of selected components </a:t>
            </a:r>
            <a:r>
              <a:rPr lang="en-GB" sz="1800" dirty="0">
                <a:sym typeface="Wingdings" panose="05000000000000000000" pitchFamily="2" charset="2"/>
              </a:rPr>
              <a:t> indicative of </a:t>
            </a:r>
            <a:r>
              <a:rPr lang="en-GB" sz="1800" b="1" dirty="0">
                <a:sym typeface="Wingdings" panose="05000000000000000000" pitchFamily="2" charset="2"/>
              </a:rPr>
              <a:t>tritium content</a:t>
            </a:r>
            <a:r>
              <a:rPr lang="en-GB" sz="1800" dirty="0">
                <a:sym typeface="Wingdings" panose="05000000000000000000" pitchFamily="2" charset="2"/>
              </a:rPr>
              <a:t>.</a:t>
            </a:r>
          </a:p>
          <a:p>
            <a:endParaRPr lang="en-GB" sz="1800" dirty="0">
              <a:sym typeface="Wingdings" panose="05000000000000000000" pitchFamily="2" charset="2"/>
            </a:endParaRPr>
          </a:p>
          <a:p>
            <a:endParaRPr lang="en-GB" sz="1800" dirty="0">
              <a:sym typeface="Wingdings" panose="05000000000000000000" pitchFamily="2" charset="2"/>
            </a:endParaRPr>
          </a:p>
          <a:p>
            <a:endParaRPr lang="en-GB" sz="1800" dirty="0">
              <a:sym typeface="Wingdings" panose="05000000000000000000" pitchFamily="2" charset="2"/>
            </a:endParaRPr>
          </a:p>
          <a:p>
            <a:r>
              <a:rPr lang="en-GB" sz="1800" dirty="0">
                <a:sym typeface="Wingdings" panose="05000000000000000000" pitchFamily="2" charset="2"/>
              </a:rPr>
              <a:t>Boxed components stored in </a:t>
            </a:r>
            <a:r>
              <a:rPr lang="en-GB" sz="1800" dirty="0" err="1">
                <a:sym typeface="Wingdings" panose="05000000000000000000" pitchFamily="2" charset="2"/>
              </a:rPr>
              <a:t>BeHF</a:t>
            </a:r>
            <a:r>
              <a:rPr lang="en-GB" sz="1800" dirty="0">
                <a:sym typeface="Wingdings" panose="05000000000000000000" pitchFamily="2" charset="2"/>
              </a:rPr>
              <a:t> – awaiting shipment.</a:t>
            </a:r>
          </a:p>
          <a:p>
            <a:endParaRPr lang="en-GB" dirty="0"/>
          </a:p>
        </p:txBody>
      </p:sp>
      <p:sp>
        <p:nvSpPr>
          <p:cNvPr id="4" name="Footer Placeholder 3">
            <a:extLst>
              <a:ext uri="{FF2B5EF4-FFF2-40B4-BE49-F238E27FC236}">
                <a16:creationId xmlns:a16="http://schemas.microsoft.com/office/drawing/2014/main" id="{CBD61ECE-3D97-373E-F04F-70882A326E1C}"/>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B50A7365-3C9F-932C-DDAA-719F11A735EC}"/>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a:solidFill>
                <a:prstClr val="white"/>
              </a:solidFill>
            </a:endParaRPr>
          </a:p>
        </p:txBody>
      </p:sp>
    </p:spTree>
    <p:extLst>
      <p:ext uri="{BB962C8B-B14F-4D97-AF65-F5344CB8AC3E}">
        <p14:creationId xmlns:p14="http://schemas.microsoft.com/office/powerpoint/2010/main" val="848604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B0DD2-6CEC-74F8-A6EE-B17B784F28C0}"/>
              </a:ext>
            </a:extLst>
          </p:cNvPr>
          <p:cNvSpPr>
            <a:spLocks noGrp="1"/>
          </p:cNvSpPr>
          <p:nvPr>
            <p:ph type="title"/>
          </p:nvPr>
        </p:nvSpPr>
        <p:spPr/>
        <p:txBody>
          <a:bodyPr/>
          <a:lstStyle/>
          <a:p>
            <a:r>
              <a:rPr lang="en-GB"/>
              <a:t>Handling of components</a:t>
            </a:r>
          </a:p>
        </p:txBody>
      </p:sp>
      <p:sp>
        <p:nvSpPr>
          <p:cNvPr id="4" name="Footer Placeholder 3">
            <a:extLst>
              <a:ext uri="{FF2B5EF4-FFF2-40B4-BE49-F238E27FC236}">
                <a16:creationId xmlns:a16="http://schemas.microsoft.com/office/drawing/2014/main" id="{B2CCD761-FAC8-031A-83EE-ABDEA1333163}"/>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473C4553-1795-19EC-E43E-658693D3E5FF}"/>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a:solidFill>
                <a:prstClr val="white"/>
              </a:solidFill>
            </a:endParaRPr>
          </a:p>
        </p:txBody>
      </p:sp>
      <p:pic>
        <p:nvPicPr>
          <p:cNvPr id="9" name="Picture 8">
            <a:extLst>
              <a:ext uri="{FF2B5EF4-FFF2-40B4-BE49-F238E27FC236}">
                <a16:creationId xmlns:a16="http://schemas.microsoft.com/office/drawing/2014/main" id="{EF3EA33C-EDFD-460F-2980-4217B2C6697C}"/>
              </a:ext>
            </a:extLst>
          </p:cNvPr>
          <p:cNvPicPr>
            <a:picLocks noChangeAspect="1"/>
          </p:cNvPicPr>
          <p:nvPr/>
        </p:nvPicPr>
        <p:blipFill>
          <a:blip r:embed="rId2"/>
          <a:stretch>
            <a:fillRect/>
          </a:stretch>
        </p:blipFill>
        <p:spPr>
          <a:xfrm>
            <a:off x="239460" y="1330916"/>
            <a:ext cx="5290919" cy="4578949"/>
          </a:xfrm>
          <a:prstGeom prst="rect">
            <a:avLst/>
          </a:prstGeom>
        </p:spPr>
      </p:pic>
      <p:pic>
        <p:nvPicPr>
          <p:cNvPr id="10" name="Picture 9">
            <a:extLst>
              <a:ext uri="{FF2B5EF4-FFF2-40B4-BE49-F238E27FC236}">
                <a16:creationId xmlns:a16="http://schemas.microsoft.com/office/drawing/2014/main" id="{E82FDAC3-0A2B-D864-33FA-6F9AAFD362D8}"/>
              </a:ext>
            </a:extLst>
          </p:cNvPr>
          <p:cNvPicPr>
            <a:picLocks noChangeAspect="1"/>
          </p:cNvPicPr>
          <p:nvPr/>
        </p:nvPicPr>
        <p:blipFill>
          <a:blip r:embed="rId3"/>
          <a:stretch>
            <a:fillRect/>
          </a:stretch>
        </p:blipFill>
        <p:spPr>
          <a:xfrm>
            <a:off x="5731794" y="1330916"/>
            <a:ext cx="6175071" cy="4578949"/>
          </a:xfrm>
          <a:prstGeom prst="rect">
            <a:avLst/>
          </a:prstGeom>
        </p:spPr>
      </p:pic>
      <p:sp>
        <p:nvSpPr>
          <p:cNvPr id="11" name="Content Placeholder 2">
            <a:extLst>
              <a:ext uri="{FF2B5EF4-FFF2-40B4-BE49-F238E27FC236}">
                <a16:creationId xmlns:a16="http://schemas.microsoft.com/office/drawing/2014/main" id="{5928F510-06AF-AB0F-1DA7-6EB7904BBC80}"/>
              </a:ext>
            </a:extLst>
          </p:cNvPr>
          <p:cNvSpPr txBox="1">
            <a:spLocks/>
          </p:cNvSpPr>
          <p:nvPr/>
        </p:nvSpPr>
        <p:spPr>
          <a:xfrm>
            <a:off x="720080" y="851708"/>
            <a:ext cx="4019871" cy="354099"/>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800"/>
              <a:t>Activities performed in pressurized suits</a:t>
            </a:r>
          </a:p>
        </p:txBody>
      </p:sp>
      <p:sp>
        <p:nvSpPr>
          <p:cNvPr id="12" name="Content Placeholder 2">
            <a:extLst>
              <a:ext uri="{FF2B5EF4-FFF2-40B4-BE49-F238E27FC236}">
                <a16:creationId xmlns:a16="http://schemas.microsoft.com/office/drawing/2014/main" id="{48D2954B-A466-A6D9-B662-777D3ED69359}"/>
              </a:ext>
            </a:extLst>
          </p:cNvPr>
          <p:cNvSpPr txBox="1">
            <a:spLocks/>
          </p:cNvSpPr>
          <p:nvPr/>
        </p:nvSpPr>
        <p:spPr>
          <a:xfrm>
            <a:off x="6755364" y="857676"/>
            <a:ext cx="4383898" cy="354099"/>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800"/>
              <a:t>Components handled in isolator (glove box)</a:t>
            </a:r>
          </a:p>
        </p:txBody>
      </p:sp>
      <p:sp>
        <p:nvSpPr>
          <p:cNvPr id="13" name="Content Placeholder 2">
            <a:extLst>
              <a:ext uri="{FF2B5EF4-FFF2-40B4-BE49-F238E27FC236}">
                <a16:creationId xmlns:a16="http://schemas.microsoft.com/office/drawing/2014/main" id="{9F35127A-B2E9-FFFE-6112-494FCD9ABD8E}"/>
              </a:ext>
            </a:extLst>
          </p:cNvPr>
          <p:cNvSpPr txBox="1">
            <a:spLocks/>
          </p:cNvSpPr>
          <p:nvPr/>
        </p:nvSpPr>
        <p:spPr>
          <a:xfrm>
            <a:off x="6007840" y="5909865"/>
            <a:ext cx="5290919" cy="47324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None/>
            </a:pPr>
            <a:r>
              <a:rPr lang="en-GB" sz="1800" dirty="0"/>
              <a:t>Some “dirty” cutting done in-house for waste characterisation &amp; </a:t>
            </a:r>
            <a:r>
              <a:rPr lang="en-GB" sz="1800" dirty="0" err="1"/>
              <a:t>detritiation</a:t>
            </a:r>
            <a:r>
              <a:rPr lang="en-GB" sz="1800" dirty="0"/>
              <a:t> studies </a:t>
            </a:r>
          </a:p>
        </p:txBody>
      </p:sp>
    </p:spTree>
    <p:extLst>
      <p:ext uri="{BB962C8B-B14F-4D97-AF65-F5344CB8AC3E}">
        <p14:creationId xmlns:p14="http://schemas.microsoft.com/office/powerpoint/2010/main" val="1272031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7C83E-5E53-D0D7-9375-65D1E89DE750}"/>
              </a:ext>
            </a:extLst>
          </p:cNvPr>
          <p:cNvSpPr>
            <a:spLocks noGrp="1"/>
          </p:cNvSpPr>
          <p:nvPr>
            <p:ph type="title"/>
          </p:nvPr>
        </p:nvSpPr>
        <p:spPr/>
        <p:txBody>
          <a:bodyPr/>
          <a:lstStyle/>
          <a:p>
            <a:r>
              <a:rPr lang="en-GB"/>
              <a:t>Neutron activation analysis</a:t>
            </a:r>
          </a:p>
        </p:txBody>
      </p:sp>
      <p:sp>
        <p:nvSpPr>
          <p:cNvPr id="4" name="Footer Placeholder 3">
            <a:extLst>
              <a:ext uri="{FF2B5EF4-FFF2-40B4-BE49-F238E27FC236}">
                <a16:creationId xmlns:a16="http://schemas.microsoft.com/office/drawing/2014/main" id="{A0C545B6-DDA5-D8AF-6D20-E0CB306953AF}"/>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9F8FD3A9-E8B2-347A-D05A-D62FF73297A3}"/>
              </a:ext>
            </a:extLst>
          </p:cNvPr>
          <p:cNvSpPr>
            <a:spLocks noGrp="1"/>
          </p:cNvSpPr>
          <p:nvPr>
            <p:ph type="sldNum" sz="quarter" idx="12"/>
          </p:nvPr>
        </p:nvSpPr>
        <p:spPr>
          <a:xfrm>
            <a:off x="244937" y="7082407"/>
            <a:ext cx="720080" cy="199174"/>
          </a:xfrm>
        </p:spPr>
        <p:txBody>
          <a:bodyPr/>
          <a:lstStyle/>
          <a:p>
            <a:fld id="{6A6D9FA1-99C7-4910-8E32-B85D378B0060}" type="slidenum">
              <a:rPr lang="en-GB" smtClean="0">
                <a:solidFill>
                  <a:prstClr val="white"/>
                </a:solidFill>
              </a:rPr>
              <a:pPr/>
              <a:t>7</a:t>
            </a:fld>
            <a:endParaRPr lang="en-GB">
              <a:solidFill>
                <a:prstClr val="white"/>
              </a:solidFill>
            </a:endParaRPr>
          </a:p>
        </p:txBody>
      </p:sp>
      <p:sp>
        <p:nvSpPr>
          <p:cNvPr id="10" name="Content Placeholder 2">
            <a:extLst>
              <a:ext uri="{FF2B5EF4-FFF2-40B4-BE49-F238E27FC236}">
                <a16:creationId xmlns:a16="http://schemas.microsoft.com/office/drawing/2014/main" id="{CFAD535E-5147-5A1C-BD37-4992A8B8666B}"/>
              </a:ext>
            </a:extLst>
          </p:cNvPr>
          <p:cNvSpPr>
            <a:spLocks noGrp="1"/>
          </p:cNvSpPr>
          <p:nvPr>
            <p:ph idx="1"/>
          </p:nvPr>
        </p:nvSpPr>
        <p:spPr>
          <a:xfrm>
            <a:off x="609600" y="836712"/>
            <a:ext cx="11103024" cy="1367356"/>
          </a:xfrm>
        </p:spPr>
        <p:txBody>
          <a:bodyPr>
            <a:noAutofit/>
          </a:bodyPr>
          <a:lstStyle/>
          <a:p>
            <a:r>
              <a:rPr lang="en-GB" sz="1800" dirty="0"/>
              <a:t>Neutron-induced activation:</a:t>
            </a:r>
          </a:p>
          <a:p>
            <a:pPr lvl="1"/>
            <a:r>
              <a:rPr lang="en-GB" dirty="0"/>
              <a:t>Calculated using FISPACT-II neutronics code </a:t>
            </a:r>
            <a:r>
              <a:rPr lang="en-GB" dirty="0">
                <a:sym typeface="Wingdings" panose="05000000000000000000" pitchFamily="2" charset="2"/>
              </a:rPr>
              <a:t> for scientific and disposal purposes.</a:t>
            </a:r>
            <a:endParaRPr lang="en-GB" dirty="0"/>
          </a:p>
          <a:p>
            <a:pPr lvl="1"/>
            <a:r>
              <a:rPr lang="en-GB" dirty="0"/>
              <a:t>For each material – plasma-facing and structural </a:t>
            </a:r>
            <a:r>
              <a:rPr lang="en-GB" dirty="0">
                <a:sym typeface="Wingdings" panose="05000000000000000000" pitchFamily="2" charset="2"/>
              </a:rPr>
              <a:t> tungsten, beryllium, CFC, TZM, </a:t>
            </a:r>
            <a:r>
              <a:rPr lang="en-GB" dirty="0" err="1">
                <a:sym typeface="Wingdings" panose="05000000000000000000" pitchFamily="2" charset="2"/>
              </a:rPr>
              <a:t>Nimonic</a:t>
            </a:r>
            <a:r>
              <a:rPr lang="en-GB" dirty="0">
                <a:sym typeface="Wingdings" panose="05000000000000000000" pitchFamily="2" charset="2"/>
              </a:rPr>
              <a:t>, Inconel.</a:t>
            </a:r>
          </a:p>
          <a:p>
            <a:pPr lvl="1"/>
            <a:r>
              <a:rPr lang="en-GB" dirty="0">
                <a:sym typeface="Wingdings" panose="05000000000000000000" pitchFamily="2" charset="2"/>
              </a:rPr>
              <a:t>Time dependence of isotopic fingerprint  after final plasma.</a:t>
            </a:r>
            <a:endParaRPr lang="en-GB" dirty="0"/>
          </a:p>
          <a:p>
            <a:r>
              <a:rPr lang="en-GB" sz="1800" dirty="0"/>
              <a:t>Example of isotope fingerprint for W (LBSRP):</a:t>
            </a:r>
          </a:p>
        </p:txBody>
      </p:sp>
      <p:pic>
        <p:nvPicPr>
          <p:cNvPr id="12" name="Picture 11">
            <a:extLst>
              <a:ext uri="{FF2B5EF4-FFF2-40B4-BE49-F238E27FC236}">
                <a16:creationId xmlns:a16="http://schemas.microsoft.com/office/drawing/2014/main" id="{7A0DF44B-2AF1-B010-07F5-8630347200EA}"/>
              </a:ext>
            </a:extLst>
          </p:cNvPr>
          <p:cNvPicPr>
            <a:picLocks noChangeAspect="1"/>
          </p:cNvPicPr>
          <p:nvPr/>
        </p:nvPicPr>
        <p:blipFill>
          <a:blip r:embed="rId2"/>
          <a:stretch>
            <a:fillRect/>
          </a:stretch>
        </p:blipFill>
        <p:spPr>
          <a:xfrm>
            <a:off x="1434364" y="2950648"/>
            <a:ext cx="2743583" cy="3486637"/>
          </a:xfrm>
          <a:prstGeom prst="rect">
            <a:avLst/>
          </a:prstGeom>
        </p:spPr>
      </p:pic>
      <p:graphicFrame>
        <p:nvGraphicFramePr>
          <p:cNvPr id="3" name="Object 2">
            <a:extLst>
              <a:ext uri="{FF2B5EF4-FFF2-40B4-BE49-F238E27FC236}">
                <a16:creationId xmlns:a16="http://schemas.microsoft.com/office/drawing/2014/main" id="{1A306536-A063-F002-710C-C47A08236AA7}"/>
              </a:ext>
            </a:extLst>
          </p:cNvPr>
          <p:cNvGraphicFramePr>
            <a:graphicFrameLocks noChangeAspect="1"/>
          </p:cNvGraphicFramePr>
          <p:nvPr>
            <p:extLst>
              <p:ext uri="{D42A27DB-BD31-4B8C-83A1-F6EECF244321}">
                <p14:modId xmlns:p14="http://schemas.microsoft.com/office/powerpoint/2010/main" val="853575503"/>
              </p:ext>
            </p:extLst>
          </p:nvPr>
        </p:nvGraphicFramePr>
        <p:xfrm>
          <a:off x="5361765" y="2950648"/>
          <a:ext cx="4942921" cy="3486637"/>
        </p:xfrm>
        <a:graphic>
          <a:graphicData uri="http://schemas.openxmlformats.org/presentationml/2006/ole">
            <mc:AlternateContent xmlns:mc="http://schemas.openxmlformats.org/markup-compatibility/2006">
              <mc:Choice xmlns:v="urn:schemas-microsoft-com:vml" Requires="v">
                <p:oleObj name="Graph" r:id="rId3" imgW="3157870" imgH="2227082" progId="Origin50.Graph">
                  <p:embed/>
                </p:oleObj>
              </mc:Choice>
              <mc:Fallback>
                <p:oleObj name="Graph" r:id="rId3" imgW="3157870" imgH="2227082" progId="Origin50.Graph">
                  <p:embed/>
                  <p:pic>
                    <p:nvPicPr>
                      <p:cNvPr id="3" name="Object 2">
                        <a:extLst>
                          <a:ext uri="{FF2B5EF4-FFF2-40B4-BE49-F238E27FC236}">
                            <a16:creationId xmlns:a16="http://schemas.microsoft.com/office/drawing/2014/main" id="{1A306536-A063-F002-710C-C47A08236AA7}"/>
                          </a:ext>
                        </a:extLst>
                      </p:cNvPr>
                      <p:cNvPicPr/>
                      <p:nvPr/>
                    </p:nvPicPr>
                    <p:blipFill>
                      <a:blip r:embed="rId4"/>
                      <a:stretch>
                        <a:fillRect/>
                      </a:stretch>
                    </p:blipFill>
                    <p:spPr>
                      <a:xfrm>
                        <a:off x="5361765" y="2950648"/>
                        <a:ext cx="4942921" cy="3486637"/>
                      </a:xfrm>
                      <a:prstGeom prst="rect">
                        <a:avLst/>
                      </a:prstGeom>
                      <a:solidFill>
                        <a:schemeClr val="bg1"/>
                      </a:solidFill>
                      <a:ln>
                        <a:solidFill>
                          <a:schemeClr val="accent1"/>
                        </a:solidFill>
                      </a:ln>
                    </p:spPr>
                  </p:pic>
                </p:oleObj>
              </mc:Fallback>
            </mc:AlternateContent>
          </a:graphicData>
        </a:graphic>
      </p:graphicFrame>
      <p:sp>
        <p:nvSpPr>
          <p:cNvPr id="6" name="Content Placeholder 2">
            <a:extLst>
              <a:ext uri="{FF2B5EF4-FFF2-40B4-BE49-F238E27FC236}">
                <a16:creationId xmlns:a16="http://schemas.microsoft.com/office/drawing/2014/main" id="{A56957CE-6128-A8AC-6220-B264ADC172C3}"/>
              </a:ext>
            </a:extLst>
          </p:cNvPr>
          <p:cNvSpPr txBox="1">
            <a:spLocks/>
          </p:cNvSpPr>
          <p:nvPr/>
        </p:nvSpPr>
        <p:spPr>
          <a:xfrm>
            <a:off x="1219017" y="2576575"/>
            <a:ext cx="3682279" cy="35409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i="1" dirty="0"/>
              <a:t>Assumed initial isotopic composition:</a:t>
            </a:r>
          </a:p>
        </p:txBody>
      </p:sp>
      <p:sp>
        <p:nvSpPr>
          <p:cNvPr id="7" name="Content Placeholder 2">
            <a:extLst>
              <a:ext uri="{FF2B5EF4-FFF2-40B4-BE49-F238E27FC236}">
                <a16:creationId xmlns:a16="http://schemas.microsoft.com/office/drawing/2014/main" id="{8ED44C2A-6FF4-5381-AF64-9C30E23411A1}"/>
              </a:ext>
            </a:extLst>
          </p:cNvPr>
          <p:cNvSpPr txBox="1">
            <a:spLocks/>
          </p:cNvSpPr>
          <p:nvPr/>
        </p:nvSpPr>
        <p:spPr>
          <a:xfrm>
            <a:off x="6029915" y="2596549"/>
            <a:ext cx="3606619" cy="35409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i="1" dirty="0"/>
              <a:t>Assumed neutron spectra (DD and DT):</a:t>
            </a:r>
          </a:p>
        </p:txBody>
      </p:sp>
    </p:spTree>
    <p:extLst>
      <p:ext uri="{BB962C8B-B14F-4D97-AF65-F5344CB8AC3E}">
        <p14:creationId xmlns:p14="http://schemas.microsoft.com/office/powerpoint/2010/main" val="2527171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98558-3E5F-318A-1B26-B1FAE7E00110}"/>
              </a:ext>
            </a:extLst>
          </p:cNvPr>
          <p:cNvSpPr>
            <a:spLocks noGrp="1"/>
          </p:cNvSpPr>
          <p:nvPr>
            <p:ph type="title"/>
          </p:nvPr>
        </p:nvSpPr>
        <p:spPr/>
        <p:txBody>
          <a:bodyPr/>
          <a:lstStyle/>
          <a:p>
            <a:r>
              <a:rPr lang="en-GB" dirty="0"/>
              <a:t>Neutron activation analysis</a:t>
            </a:r>
          </a:p>
        </p:txBody>
      </p:sp>
      <p:sp>
        <p:nvSpPr>
          <p:cNvPr id="4" name="Footer Placeholder 3">
            <a:extLst>
              <a:ext uri="{FF2B5EF4-FFF2-40B4-BE49-F238E27FC236}">
                <a16:creationId xmlns:a16="http://schemas.microsoft.com/office/drawing/2014/main" id="{C7829E61-BEBA-6394-326B-CDB06B85A78E}"/>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E1A31F13-4F57-DF5F-5E5C-5893D5276B57}"/>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a:solidFill>
                <a:prstClr val="white"/>
              </a:solidFill>
            </a:endParaRPr>
          </a:p>
        </p:txBody>
      </p:sp>
      <p:pic>
        <p:nvPicPr>
          <p:cNvPr id="7" name="Picture 6">
            <a:extLst>
              <a:ext uri="{FF2B5EF4-FFF2-40B4-BE49-F238E27FC236}">
                <a16:creationId xmlns:a16="http://schemas.microsoft.com/office/drawing/2014/main" id="{6B1B0CF5-5599-B6EF-6F2C-C70BCF90817D}"/>
              </a:ext>
            </a:extLst>
          </p:cNvPr>
          <p:cNvPicPr>
            <a:picLocks noChangeAspect="1"/>
          </p:cNvPicPr>
          <p:nvPr/>
        </p:nvPicPr>
        <p:blipFill>
          <a:blip r:embed="rId2"/>
          <a:stretch>
            <a:fillRect/>
          </a:stretch>
        </p:blipFill>
        <p:spPr>
          <a:xfrm>
            <a:off x="360040" y="1371077"/>
            <a:ext cx="7084243" cy="4869530"/>
          </a:xfrm>
          <a:prstGeom prst="rect">
            <a:avLst/>
          </a:prstGeom>
        </p:spPr>
      </p:pic>
      <p:sp>
        <p:nvSpPr>
          <p:cNvPr id="8" name="Content Placeholder 2">
            <a:extLst>
              <a:ext uri="{FF2B5EF4-FFF2-40B4-BE49-F238E27FC236}">
                <a16:creationId xmlns:a16="http://schemas.microsoft.com/office/drawing/2014/main" id="{B1736BF2-38E4-F6B8-30BF-5034CB96D5B4}"/>
              </a:ext>
            </a:extLst>
          </p:cNvPr>
          <p:cNvSpPr>
            <a:spLocks noGrp="1"/>
          </p:cNvSpPr>
          <p:nvPr>
            <p:ph idx="1"/>
          </p:nvPr>
        </p:nvSpPr>
        <p:spPr>
          <a:xfrm>
            <a:off x="609600" y="836712"/>
            <a:ext cx="11103024" cy="639663"/>
          </a:xfrm>
        </p:spPr>
        <p:txBody>
          <a:bodyPr>
            <a:normAutofit/>
          </a:bodyPr>
          <a:lstStyle/>
          <a:p>
            <a:r>
              <a:rPr lang="en-GB" sz="1800" dirty="0"/>
              <a:t>Example of isotope fingerprint for W (LBSRP):</a:t>
            </a:r>
          </a:p>
        </p:txBody>
      </p:sp>
      <p:sp>
        <p:nvSpPr>
          <p:cNvPr id="3" name="Content Placeholder 2">
            <a:extLst>
              <a:ext uri="{FF2B5EF4-FFF2-40B4-BE49-F238E27FC236}">
                <a16:creationId xmlns:a16="http://schemas.microsoft.com/office/drawing/2014/main" id="{0F2395C8-3C0A-AB90-C718-26C434B5B9F5}"/>
              </a:ext>
            </a:extLst>
          </p:cNvPr>
          <p:cNvSpPr txBox="1">
            <a:spLocks/>
          </p:cNvSpPr>
          <p:nvPr/>
        </p:nvSpPr>
        <p:spPr>
          <a:xfrm>
            <a:off x="7663148" y="2035833"/>
            <a:ext cx="4168812" cy="3540018"/>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800" dirty="0"/>
              <a:t>W activation dominated by W181.</a:t>
            </a:r>
          </a:p>
          <a:p>
            <a:pPr marL="0" indent="0">
              <a:buNone/>
            </a:pPr>
            <a:r>
              <a:rPr lang="en-GB" sz="1800" dirty="0"/>
              <a:t>Some tritium generated by transmutation.</a:t>
            </a:r>
          </a:p>
          <a:p>
            <a:pPr marL="0" indent="0">
              <a:buNone/>
            </a:pPr>
            <a:r>
              <a:rPr lang="en-GB" sz="1800" i="1" dirty="0"/>
              <a:t>(~100 </a:t>
            </a:r>
            <a:r>
              <a:rPr lang="en-GB" sz="1800" i="1" dirty="0" err="1"/>
              <a:t>kBq</a:t>
            </a:r>
            <a:r>
              <a:rPr lang="en-GB" sz="1800" i="1" dirty="0"/>
              <a:t>/lamella@2 years – total).</a:t>
            </a:r>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r>
              <a:rPr lang="en-GB" sz="1800" dirty="0"/>
              <a:t>Activity dominated by tritium introduced by plasma-wall interaction (implantation and deposition).</a:t>
            </a:r>
          </a:p>
          <a:p>
            <a:pPr marL="0" indent="0">
              <a:buNone/>
            </a:pPr>
            <a:r>
              <a:rPr lang="en-GB" sz="1800" i="1" dirty="0"/>
              <a:t>(~570 MBq/lamella (see slide 10)).</a:t>
            </a:r>
          </a:p>
          <a:p>
            <a:pPr marL="0" indent="0">
              <a:buNone/>
            </a:pPr>
            <a:endParaRPr lang="en-GB" sz="1800" dirty="0"/>
          </a:p>
        </p:txBody>
      </p:sp>
      <p:sp>
        <p:nvSpPr>
          <p:cNvPr id="6" name="Arrow: Down 5">
            <a:extLst>
              <a:ext uri="{FF2B5EF4-FFF2-40B4-BE49-F238E27FC236}">
                <a16:creationId xmlns:a16="http://schemas.microsoft.com/office/drawing/2014/main" id="{313D352F-DBBC-A8D8-EA25-934F0B0CBAD3}"/>
              </a:ext>
            </a:extLst>
          </p:cNvPr>
          <p:cNvSpPr/>
          <p:nvPr/>
        </p:nvSpPr>
        <p:spPr>
          <a:xfrm>
            <a:off x="8238450" y="3129982"/>
            <a:ext cx="484632" cy="9143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4389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5818-4934-ADA0-A320-31307024B1E3}"/>
              </a:ext>
            </a:extLst>
          </p:cNvPr>
          <p:cNvSpPr>
            <a:spLocks noGrp="1"/>
          </p:cNvSpPr>
          <p:nvPr>
            <p:ph type="title"/>
          </p:nvPr>
        </p:nvSpPr>
        <p:spPr/>
        <p:txBody>
          <a:bodyPr/>
          <a:lstStyle/>
          <a:p>
            <a:r>
              <a:rPr lang="en-GB"/>
              <a:t>Results of pyrolysis</a:t>
            </a:r>
          </a:p>
        </p:txBody>
      </p:sp>
      <p:sp>
        <p:nvSpPr>
          <p:cNvPr id="3" name="Content Placeholder 2">
            <a:extLst>
              <a:ext uri="{FF2B5EF4-FFF2-40B4-BE49-F238E27FC236}">
                <a16:creationId xmlns:a16="http://schemas.microsoft.com/office/drawing/2014/main" id="{A3C3174B-3A1C-A49D-8BE6-2F855469776A}"/>
              </a:ext>
            </a:extLst>
          </p:cNvPr>
          <p:cNvSpPr>
            <a:spLocks noGrp="1"/>
          </p:cNvSpPr>
          <p:nvPr>
            <p:ph idx="1"/>
          </p:nvPr>
        </p:nvSpPr>
        <p:spPr>
          <a:xfrm>
            <a:off x="609600" y="836712"/>
            <a:ext cx="11103024" cy="457200"/>
          </a:xfrm>
        </p:spPr>
        <p:txBody>
          <a:bodyPr>
            <a:normAutofit/>
          </a:bodyPr>
          <a:lstStyle/>
          <a:p>
            <a:r>
              <a:rPr lang="en-GB" sz="1800"/>
              <a:t>Pyrolysis performed at the Tritium Analysis Laboratory (TAL) at UKAEA by JDR team.</a:t>
            </a:r>
          </a:p>
          <a:p>
            <a:endParaRPr lang="en-GB" sz="1800"/>
          </a:p>
          <a:p>
            <a:endParaRPr lang="en-GB" sz="1800"/>
          </a:p>
        </p:txBody>
      </p:sp>
      <p:sp>
        <p:nvSpPr>
          <p:cNvPr id="4" name="Footer Placeholder 3">
            <a:extLst>
              <a:ext uri="{FF2B5EF4-FFF2-40B4-BE49-F238E27FC236}">
                <a16:creationId xmlns:a16="http://schemas.microsoft.com/office/drawing/2014/main" id="{5AE941F7-6E28-DC02-FBFF-19C1CD47DE5D}"/>
              </a:ext>
            </a:extLst>
          </p:cNvPr>
          <p:cNvSpPr>
            <a:spLocks noGrp="1"/>
          </p:cNvSpPr>
          <p:nvPr>
            <p:ph type="ftr" sz="quarter" idx="11"/>
          </p:nvPr>
        </p:nvSpPr>
        <p:spPr/>
        <p:txBody>
          <a:bodyPr/>
          <a:lstStyle/>
          <a:p>
            <a:r>
              <a:rPr lang="en-GB">
                <a:solidFill>
                  <a:prstClr val="white"/>
                </a:solidFill>
              </a:rPr>
              <a:t>Y. Zayachuk | WP PWIE meeting | FZJ | 18.11.2025</a:t>
            </a:r>
          </a:p>
        </p:txBody>
      </p:sp>
      <p:sp>
        <p:nvSpPr>
          <p:cNvPr id="5" name="Slide Number Placeholder 4">
            <a:extLst>
              <a:ext uri="{FF2B5EF4-FFF2-40B4-BE49-F238E27FC236}">
                <a16:creationId xmlns:a16="http://schemas.microsoft.com/office/drawing/2014/main" id="{A3D8BEA4-D00C-E948-07EA-DE72878BAAA5}"/>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a:solidFill>
                <a:prstClr val="white"/>
              </a:solidFill>
            </a:endParaRPr>
          </a:p>
        </p:txBody>
      </p:sp>
      <p:graphicFrame>
        <p:nvGraphicFramePr>
          <p:cNvPr id="6" name="Table 5">
            <a:extLst>
              <a:ext uri="{FF2B5EF4-FFF2-40B4-BE49-F238E27FC236}">
                <a16:creationId xmlns:a16="http://schemas.microsoft.com/office/drawing/2014/main" id="{50DE583F-A94E-8CC6-4686-3C0EE754D3B5}"/>
              </a:ext>
            </a:extLst>
          </p:cNvPr>
          <p:cNvGraphicFramePr>
            <a:graphicFrameLocks noGrp="1"/>
          </p:cNvGraphicFramePr>
          <p:nvPr>
            <p:extLst>
              <p:ext uri="{D42A27DB-BD31-4B8C-83A1-F6EECF244321}">
                <p14:modId xmlns:p14="http://schemas.microsoft.com/office/powerpoint/2010/main" val="3829182397"/>
              </p:ext>
            </p:extLst>
          </p:nvPr>
        </p:nvGraphicFramePr>
        <p:xfrm>
          <a:off x="1092676" y="4494353"/>
          <a:ext cx="5879652" cy="1890460"/>
        </p:xfrm>
        <a:graphic>
          <a:graphicData uri="http://schemas.openxmlformats.org/drawingml/2006/table">
            <a:tbl>
              <a:tblPr firstRow="1" firstCol="1" bandRow="1">
                <a:tableStyleId>{5C22544A-7EE6-4342-B048-85BDC9FD1C3A}</a:tableStyleId>
              </a:tblPr>
              <a:tblGrid>
                <a:gridCol w="1293936">
                  <a:extLst>
                    <a:ext uri="{9D8B030D-6E8A-4147-A177-3AD203B41FA5}">
                      <a16:colId xmlns:a16="http://schemas.microsoft.com/office/drawing/2014/main" val="110807945"/>
                    </a:ext>
                  </a:extLst>
                </a:gridCol>
                <a:gridCol w="1720186">
                  <a:extLst>
                    <a:ext uri="{9D8B030D-6E8A-4147-A177-3AD203B41FA5}">
                      <a16:colId xmlns:a16="http://schemas.microsoft.com/office/drawing/2014/main" val="1724614101"/>
                    </a:ext>
                  </a:extLst>
                </a:gridCol>
                <a:gridCol w="1245128">
                  <a:extLst>
                    <a:ext uri="{9D8B030D-6E8A-4147-A177-3AD203B41FA5}">
                      <a16:colId xmlns:a16="http://schemas.microsoft.com/office/drawing/2014/main" val="2212503067"/>
                    </a:ext>
                  </a:extLst>
                </a:gridCol>
                <a:gridCol w="1620402">
                  <a:extLst>
                    <a:ext uri="{9D8B030D-6E8A-4147-A177-3AD203B41FA5}">
                      <a16:colId xmlns:a16="http://schemas.microsoft.com/office/drawing/2014/main" val="3178469461"/>
                    </a:ext>
                  </a:extLst>
                </a:gridCol>
              </a:tblGrid>
              <a:tr h="0">
                <a:tc>
                  <a:txBody>
                    <a:bodyPr/>
                    <a:lstStyle/>
                    <a:p>
                      <a:pPr algn="ctr">
                        <a:lnSpc>
                          <a:spcPct val="115000"/>
                        </a:lnSpc>
                        <a:spcAft>
                          <a:spcPts val="600"/>
                        </a:spcAft>
                        <a:buNone/>
                      </a:pPr>
                      <a:r>
                        <a:rPr lang="en-GB" sz="1800" kern="100">
                          <a:effectLst/>
                        </a:rPr>
                        <a:t>PFC Type</a:t>
                      </a:r>
                      <a:endParaRPr lang="en-GB" sz="1800" kern="100">
                        <a:effectLst/>
                        <a:latin typeface="Times New Roman" panose="02020603050405020304" pitchFamily="18" charset="0"/>
                        <a:ea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600"/>
                        </a:spcAft>
                        <a:buNone/>
                      </a:pPr>
                      <a:r>
                        <a:rPr lang="en-GB" sz="1800" kern="100">
                          <a:effectLst/>
                        </a:rPr>
                        <a:t>Mass of sample (g)</a:t>
                      </a:r>
                      <a:endParaRPr lang="en-GB" sz="1800" kern="100">
                        <a:effectLst/>
                        <a:latin typeface="Times New Roman" panose="02020603050405020304" pitchFamily="18" charset="0"/>
                        <a:ea typeface="Aptos" panose="020B00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600"/>
                        </a:spcAft>
                        <a:buNone/>
                      </a:pPr>
                      <a:r>
                        <a:rPr lang="en-GB" sz="1800" kern="100">
                          <a:effectLst/>
                        </a:rPr>
                        <a:t>Sample inventory</a:t>
                      </a:r>
                    </a:p>
                    <a:p>
                      <a:pPr algn="ctr">
                        <a:lnSpc>
                          <a:spcPct val="115000"/>
                        </a:lnSpc>
                        <a:spcAft>
                          <a:spcPts val="600"/>
                        </a:spcAft>
                        <a:buNone/>
                      </a:pPr>
                      <a:r>
                        <a:rPr lang="en-GB" sz="1800" kern="100">
                          <a:effectLst/>
                        </a:rPr>
                        <a:t>(MBq)</a:t>
                      </a:r>
                      <a:endParaRPr lang="en-GB" sz="1800" kern="100">
                        <a:effectLst/>
                        <a:latin typeface="Times New Roman" panose="02020603050405020304" pitchFamily="18" charset="0"/>
                        <a:ea typeface="Aptos" panose="020B00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600"/>
                        </a:spcAft>
                        <a:buNone/>
                      </a:pPr>
                      <a:r>
                        <a:rPr lang="en-GB" sz="1800" kern="100">
                          <a:effectLst/>
                        </a:rPr>
                        <a:t>Inventory/g</a:t>
                      </a:r>
                    </a:p>
                    <a:p>
                      <a:pPr algn="ctr">
                        <a:lnSpc>
                          <a:spcPct val="115000"/>
                        </a:lnSpc>
                        <a:spcAft>
                          <a:spcPts val="600"/>
                        </a:spcAft>
                        <a:buNone/>
                      </a:pPr>
                      <a:r>
                        <a:rPr lang="en-GB" sz="1800" kern="100">
                          <a:effectLst/>
                        </a:rPr>
                        <a:t>(MBq/g)</a:t>
                      </a:r>
                      <a:endParaRPr lang="en-GB" sz="1800" kern="100">
                        <a:effectLst/>
                        <a:latin typeface="Times New Roman" panose="02020603050405020304" pitchFamily="18" charset="0"/>
                        <a:ea typeface="Aptos" panose="020B0004020202020204" pitchFamily="34"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96956823"/>
                  </a:ext>
                </a:extLst>
              </a:tr>
              <a:tr h="0">
                <a:tc>
                  <a:txBody>
                    <a:bodyPr/>
                    <a:lstStyle/>
                    <a:p>
                      <a:pPr algn="ctr">
                        <a:lnSpc>
                          <a:spcPct val="115000"/>
                        </a:lnSpc>
                        <a:spcAft>
                          <a:spcPts val="600"/>
                        </a:spcAft>
                        <a:buNone/>
                      </a:pPr>
                      <a:r>
                        <a:rPr lang="en-GB" sz="1800" kern="100">
                          <a:effectLst/>
                        </a:rPr>
                        <a:t>Be</a:t>
                      </a:r>
                      <a:endParaRPr lang="en-GB" sz="1800" kern="100">
                        <a:effectLst/>
                        <a:latin typeface="Times New Roman" panose="02020603050405020304" pitchFamily="18" charset="0"/>
                        <a:ea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600"/>
                        </a:spcAft>
                        <a:buNone/>
                      </a:pPr>
                      <a:r>
                        <a:rPr lang="en-GB" sz="1800" kern="100">
                          <a:effectLst/>
                        </a:rPr>
                        <a:t>0.891</a:t>
                      </a:r>
                      <a:endParaRPr lang="en-GB" sz="1800" kern="100">
                        <a:effectLst/>
                        <a:latin typeface="Times New Roman" panose="02020603050405020304" pitchFamily="18" charset="0"/>
                        <a:ea typeface="Aptos" panose="020B0004020202020204" pitchFamily="34" charset="0"/>
                      </a:endParaRPr>
                    </a:p>
                  </a:txBody>
                  <a:tcPr marL="68580" marR="68580" marT="0" marB="0"/>
                </a:tc>
                <a:tc>
                  <a:txBody>
                    <a:bodyPr/>
                    <a:lstStyle/>
                    <a:p>
                      <a:pPr algn="ctr">
                        <a:lnSpc>
                          <a:spcPct val="115000"/>
                        </a:lnSpc>
                        <a:spcAft>
                          <a:spcPts val="600"/>
                        </a:spcAft>
                        <a:buNone/>
                      </a:pPr>
                      <a:r>
                        <a:rPr lang="en-GB" sz="1800" kern="100">
                          <a:effectLst/>
                        </a:rPr>
                        <a:t>60.81</a:t>
                      </a:r>
                      <a:endParaRPr lang="en-GB" sz="1800" kern="100">
                        <a:effectLst/>
                        <a:latin typeface="Times New Roman" panose="02020603050405020304" pitchFamily="18" charset="0"/>
                        <a:ea typeface="Aptos" panose="020B0004020202020204" pitchFamily="34" charset="0"/>
                      </a:endParaRPr>
                    </a:p>
                  </a:txBody>
                  <a:tcPr marL="68580" marR="68580" marT="0" marB="0"/>
                </a:tc>
                <a:tc>
                  <a:txBody>
                    <a:bodyPr/>
                    <a:lstStyle/>
                    <a:p>
                      <a:pPr algn="ctr">
                        <a:lnSpc>
                          <a:spcPct val="115000"/>
                        </a:lnSpc>
                        <a:spcAft>
                          <a:spcPts val="600"/>
                        </a:spcAft>
                        <a:buNone/>
                      </a:pPr>
                      <a:r>
                        <a:rPr lang="en-GB" sz="1800" kern="100">
                          <a:effectLst/>
                        </a:rPr>
                        <a:t>68.24</a:t>
                      </a:r>
                      <a:endParaRPr lang="en-GB" sz="1800" kern="100">
                        <a:effectLst/>
                        <a:latin typeface="Times New Roman" panose="02020603050405020304" pitchFamily="18" charset="0"/>
                        <a:ea typeface="Aptos" panose="020B00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01598210"/>
                  </a:ext>
                </a:extLst>
              </a:tr>
              <a:tr h="0">
                <a:tc>
                  <a:txBody>
                    <a:bodyPr/>
                    <a:lstStyle/>
                    <a:p>
                      <a:pPr algn="ctr">
                        <a:lnSpc>
                          <a:spcPct val="115000"/>
                        </a:lnSpc>
                        <a:spcAft>
                          <a:spcPts val="600"/>
                        </a:spcAft>
                        <a:buNone/>
                      </a:pPr>
                      <a:r>
                        <a:rPr lang="en-GB" sz="1800" kern="100">
                          <a:effectLst/>
                        </a:rPr>
                        <a:t>W</a:t>
                      </a:r>
                      <a:endParaRPr lang="en-GB" sz="1800" kern="100">
                        <a:effectLst/>
                        <a:latin typeface="Times New Roman" panose="02020603050405020304" pitchFamily="18" charset="0"/>
                        <a:ea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600"/>
                        </a:spcAft>
                        <a:buNone/>
                      </a:pPr>
                      <a:r>
                        <a:rPr lang="en-GB" sz="1800" kern="100">
                          <a:effectLst/>
                        </a:rPr>
                        <a:t>8.37</a:t>
                      </a:r>
                    </a:p>
                  </a:txBody>
                  <a:tcPr marL="68580" marR="68580" marT="0" marB="0"/>
                </a:tc>
                <a:tc>
                  <a:txBody>
                    <a:bodyPr/>
                    <a:lstStyle/>
                    <a:p>
                      <a:pPr algn="ctr">
                        <a:lnSpc>
                          <a:spcPct val="115000"/>
                        </a:lnSpc>
                        <a:spcAft>
                          <a:spcPts val="600"/>
                        </a:spcAft>
                        <a:buNone/>
                      </a:pPr>
                      <a:r>
                        <a:rPr lang="en-GB" sz="1800" kern="100">
                          <a:effectLst/>
                        </a:rPr>
                        <a:t>64.92</a:t>
                      </a:r>
                      <a:endParaRPr lang="en-GB" sz="1800" kern="100">
                        <a:effectLst/>
                        <a:latin typeface="Times New Roman" panose="02020603050405020304" pitchFamily="18" charset="0"/>
                        <a:ea typeface="Aptos" panose="020B0004020202020204" pitchFamily="34" charset="0"/>
                      </a:endParaRPr>
                    </a:p>
                  </a:txBody>
                  <a:tcPr marL="68580" marR="68580" marT="0" marB="0"/>
                </a:tc>
                <a:tc>
                  <a:txBody>
                    <a:bodyPr/>
                    <a:lstStyle/>
                    <a:p>
                      <a:pPr algn="ctr">
                        <a:lnSpc>
                          <a:spcPct val="115000"/>
                        </a:lnSpc>
                        <a:spcAft>
                          <a:spcPts val="600"/>
                        </a:spcAft>
                        <a:buNone/>
                      </a:pPr>
                      <a:r>
                        <a:rPr lang="en-GB" sz="1800" kern="100">
                          <a:effectLst/>
                        </a:rPr>
                        <a:t>7.76</a:t>
                      </a:r>
                      <a:endParaRPr lang="en-GB" sz="1800" kern="100">
                        <a:effectLst/>
                        <a:latin typeface="Times New Roman" panose="02020603050405020304" pitchFamily="18" charset="0"/>
                        <a:ea typeface="Aptos" panose="020B00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79335856"/>
                  </a:ext>
                </a:extLst>
              </a:tr>
              <a:tr h="0">
                <a:tc>
                  <a:txBody>
                    <a:bodyPr/>
                    <a:lstStyle/>
                    <a:p>
                      <a:pPr algn="ctr">
                        <a:lnSpc>
                          <a:spcPct val="115000"/>
                        </a:lnSpc>
                        <a:spcAft>
                          <a:spcPts val="600"/>
                        </a:spcAft>
                        <a:buNone/>
                      </a:pPr>
                      <a:r>
                        <a:rPr lang="en-GB" sz="1800" kern="100">
                          <a:effectLst/>
                        </a:rPr>
                        <a:t>W-CFC</a:t>
                      </a:r>
                      <a:endParaRPr lang="en-GB" sz="1800" kern="100">
                        <a:effectLst/>
                        <a:latin typeface="Times New Roman" panose="02020603050405020304" pitchFamily="18" charset="0"/>
                        <a:ea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GB" sz="1800" kern="100">
                          <a:effectLst/>
                        </a:rPr>
                        <a:t>4.91</a:t>
                      </a:r>
                      <a:endParaRPr lang="en-GB" sz="1800" kern="100">
                        <a:effectLst/>
                        <a:latin typeface="Times New Roman" panose="02020603050405020304" pitchFamily="18" charset="0"/>
                        <a:ea typeface="Aptos" panose="020B0004020202020204" pitchFamily="34"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GB" sz="1800" kern="100">
                          <a:effectLst/>
                        </a:rPr>
                        <a:t>58.01</a:t>
                      </a:r>
                      <a:endParaRPr lang="en-GB" sz="1800" kern="100">
                        <a:effectLst/>
                        <a:latin typeface="Times New Roman" panose="02020603050405020304" pitchFamily="18" charset="0"/>
                        <a:ea typeface="Aptos" panose="020B0004020202020204" pitchFamily="34"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GB" sz="1800" kern="100">
                          <a:effectLst/>
                        </a:rPr>
                        <a:t>11.82</a:t>
                      </a:r>
                      <a:endParaRPr lang="en-GB" sz="1800" kern="100">
                        <a:effectLst/>
                        <a:latin typeface="Times New Roman" panose="02020603050405020304" pitchFamily="18" charset="0"/>
                        <a:ea typeface="Aptos" panose="020B0004020202020204" pitchFamily="34"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7112082"/>
                  </a:ext>
                </a:extLst>
              </a:tr>
            </a:tbl>
          </a:graphicData>
        </a:graphic>
      </p:graphicFrame>
      <p:pic>
        <p:nvPicPr>
          <p:cNvPr id="1026" name="Picture 2">
            <a:extLst>
              <a:ext uri="{FF2B5EF4-FFF2-40B4-BE49-F238E27FC236}">
                <a16:creationId xmlns:a16="http://schemas.microsoft.com/office/drawing/2014/main" id="{287E3CD3-93F5-AF91-F645-3C454056A1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31"/>
          <a:stretch/>
        </p:blipFill>
        <p:spPr bwMode="auto">
          <a:xfrm>
            <a:off x="345333" y="1293912"/>
            <a:ext cx="4201542" cy="299521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E2103DA-AE05-F961-98B5-813B7E4A3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437" y="1281530"/>
            <a:ext cx="4577605" cy="3007600"/>
          </a:xfrm>
          <a:prstGeom prst="rect">
            <a:avLst/>
          </a:prstGeom>
          <a:solidFill>
            <a:schemeClr val="bg1"/>
          </a:solidFill>
          <a:ln>
            <a:solidFill>
              <a:srgbClr val="002060"/>
            </a:solidFill>
          </a:ln>
        </p:spPr>
      </p:pic>
      <p:pic>
        <p:nvPicPr>
          <p:cNvPr id="1030" name="Picture 6">
            <a:extLst>
              <a:ext uri="{FF2B5EF4-FFF2-40B4-BE49-F238E27FC236}">
                <a16:creationId xmlns:a16="http://schemas.microsoft.com/office/drawing/2014/main" id="{5EAA80F7-8BFE-F1C9-D59C-A534FC452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2239" y="3371269"/>
            <a:ext cx="4114428" cy="2995218"/>
          </a:xfrm>
          <a:prstGeom prst="rect">
            <a:avLst/>
          </a:prstGeom>
          <a:solidFill>
            <a:schemeClr val="bg1"/>
          </a:solidFill>
          <a:ln>
            <a:solidFill>
              <a:srgbClr val="002060"/>
            </a:solidFill>
          </a:ln>
        </p:spPr>
      </p:pic>
    </p:spTree>
    <p:extLst>
      <p:ext uri="{BB962C8B-B14F-4D97-AF65-F5344CB8AC3E}">
        <p14:creationId xmlns:p14="http://schemas.microsoft.com/office/powerpoint/2010/main" val="2637174449"/>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1B9B0858B0B249AE314A6D0951C473" ma:contentTypeVersion="23" ma:contentTypeDescription="Create a new document." ma:contentTypeScope="" ma:versionID="f29e0c0d323d460404234b8100c710ba">
  <xsd:schema xmlns:xsd="http://www.w3.org/2001/XMLSchema" xmlns:xs="http://www.w3.org/2001/XMLSchema" xmlns:p="http://schemas.microsoft.com/office/2006/metadata/properties" xmlns:ns2="b6d48911-a5cf-41e2-b0dc-a60c4bfc1738" xmlns:ns3="951c5237-a82c-4d86-8e22-458cb0d3ab1c" xmlns:ns4="dcfcfc48-1a2d-42a7-b271-c69307805be1" targetNamespace="http://schemas.microsoft.com/office/2006/metadata/properties" ma:root="true" ma:fieldsID="e7e5cb8b32a0b87d8311866d0a8178c1" ns2:_="" ns3:_="" ns4:_="">
    <xsd:import namespace="b6d48911-a5cf-41e2-b0dc-a60c4bfc1738"/>
    <xsd:import namespace="951c5237-a82c-4d86-8e22-458cb0d3ab1c"/>
    <xsd:import namespace="dcfcfc48-1a2d-42a7-b271-c69307805be1"/>
    <xsd:element name="properties">
      <xsd:complexType>
        <xsd:sequence>
          <xsd:element name="documentManagement">
            <xsd:complexType>
              <xsd:all>
                <xsd:element ref="ns2:ContributorName" minOccurs="0"/>
                <xsd:element ref="ns2:Documenttype" minOccurs="0"/>
                <xsd:element ref="ns2:MediaServiceMetadata" minOccurs="0"/>
                <xsd:element ref="ns2:MediaServiceFastMetadata" minOccurs="0"/>
                <xsd:element ref="ns2:Conference_x002f_Meeting_x0020_title" minOccurs="0"/>
                <xsd:element ref="ns2:MediaServiceAutoKeyPoints" minOccurs="0"/>
                <xsd:element ref="ns2:MediaServiceKeyPoints" minOccurs="0"/>
                <xsd:element ref="ns2:Documentstage"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d48911-a5cf-41e2-b0dc-a60c4bfc1738" elementFormDefault="qualified">
    <xsd:import namespace="http://schemas.microsoft.com/office/2006/documentManagement/types"/>
    <xsd:import namespace="http://schemas.microsoft.com/office/infopath/2007/PartnerControls"/>
    <xsd:element name="ContributorName" ma:index="2" nillable="true" ma:displayName="Contributor Name" ma:description="Name of person presenting data" ma:format="RadioButtons" ma:internalName="ContributorName">
      <xsd:simpleType>
        <xsd:union memberTypes="dms:Text">
          <xsd:simpleType>
            <xsd:restriction base="dms:Choice">
              <xsd:enumeration value="Paul Coad"/>
              <xsd:enumeration value="Ionut Jepu"/>
              <xsd:enumeration value="Guy Matthews"/>
              <xsd:enumeration value="Beth Thomas"/>
              <xsd:enumeration value="Anna Widdowson"/>
              <xsd:enumeration value="Eugene Zayachuk"/>
            </xsd:restriction>
          </xsd:simpleType>
        </xsd:union>
      </xsd:simpleType>
    </xsd:element>
    <xsd:element name="Documenttype" ma:index="3" nillable="true" ma:displayName="Document type" ma:description="Abstract, Oral, Recorded oral, Poster, Manuscript, Data, Figure, etc." ma:format="RadioButtons" ma:internalName="Documenttype">
      <xsd:simpleType>
        <xsd:restriction base="dms:Choice">
          <xsd:enumeration value="Abstract"/>
          <xsd:enumeration value="Oral/presentation"/>
          <xsd:enumeration value="Oral - Recorded"/>
          <xsd:enumeration value="Manuscript"/>
          <xsd:enumeration value="Data"/>
          <xsd:enumeration value="Figure"/>
          <xsd:enumeration value="Poster"/>
          <xsd:enumeration value="Manuscript template"/>
          <xsd:enumeration value="Oral template"/>
          <xsd:enumeration value="Poster template"/>
          <xsd:enumeration value="Report"/>
          <xsd:enumeration value="Abstract template"/>
          <xsd:enumeration value="Photograph"/>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Conference_x002f_Meeting_x0020_title" ma:index="12" nillable="true" ma:displayName="Conference" ma:description="Add year and conference name" ma:format="Dropdown" ma:internalName="Conference_x002f_Meeting_x0020_title">
      <xsd:simpleType>
        <xsd:union memberTypes="dms:Text">
          <xsd:simpleType>
            <xsd:restriction base="dms:Choice">
              <xsd:enumeration value="2023 PFMC-19"/>
              <xsd:enumeration value="2022 SOFT-32"/>
              <xsd:enumeration value="2022 ICARSD-1"/>
              <xsd:enumeration value="2022 PSI-25"/>
              <xsd:enumeration value="2024 HWS-17"/>
              <xsd:enumeration value="2024 PSI-26"/>
              <xsd:enumeration value="FMI_Biweekly"/>
            </xsd:restriction>
          </xsd:simpleType>
        </xsd:un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Documentstage" ma:index="15" nillable="true" ma:displayName="Document stage" ma:description="Template, Draft, pinboard, submitted, final, published" ma:format="Dropdown" ma:internalName="Documentstage">
      <xsd:simpleType>
        <xsd:union memberTypes="dms:Text">
          <xsd:simpleType>
            <xsd:restriction base="dms:Choice">
              <xsd:enumeration value="Draft"/>
              <xsd:enumeration value="Pinboard"/>
              <xsd:enumeration value="Submitted"/>
              <xsd:enumeration value="Final"/>
              <xsd:enumeration value="Published"/>
              <xsd:enumeration value="Template"/>
              <xsd:enumeration value="Choice 7"/>
            </xsd:restriction>
          </xsd:simpleType>
        </xsd:unio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bc746d9-cbf8-4ec5-9bf9-1cafe5c9033e"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1c5237-a82c-4d86-8e22-458cb0d3ab1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fcfc48-1a2d-42a7-b271-c69307805be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3b89150-5514-4776-9b93-441d48c54b8c}" ma:internalName="TaxCatchAll" ma:showField="CatchAllData" ma:web="951c5237-a82c-4d86-8e22-458cb0d3ab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cfcfc48-1a2d-42a7-b271-c69307805be1" xsi:nil="true"/>
    <lcf76f155ced4ddcb4097134ff3c332f xmlns="b6d48911-a5cf-41e2-b0dc-a60c4bfc1738">
      <Terms xmlns="http://schemas.microsoft.com/office/infopath/2007/PartnerControls"/>
    </lcf76f155ced4ddcb4097134ff3c332f>
    <ContributorName xmlns="b6d48911-a5cf-41e2-b0dc-a60c4bfc1738" xsi:nil="true"/>
    <Documenttype xmlns="b6d48911-a5cf-41e2-b0dc-a60c4bfc1738" xsi:nil="true"/>
    <Documentstage xmlns="b6d48911-a5cf-41e2-b0dc-a60c4bfc1738" xsi:nil="true"/>
    <Conference_x002f_Meeting_x0020_title xmlns="b6d48911-a5cf-41e2-b0dc-a60c4bfc1738" xsi:nil="true"/>
  </documentManagement>
</p:properties>
</file>

<file path=customXml/itemProps1.xml><?xml version="1.0" encoding="utf-8"?>
<ds:datastoreItem xmlns:ds="http://schemas.openxmlformats.org/officeDocument/2006/customXml" ds:itemID="{3FAC3642-16B9-4707-AF84-D84DDE977766}">
  <ds:schemaRefs>
    <ds:schemaRef ds:uri="951c5237-a82c-4d86-8e22-458cb0d3ab1c"/>
    <ds:schemaRef ds:uri="b6d48911-a5cf-41e2-b0dc-a60c4bfc1738"/>
    <ds:schemaRef ds:uri="dcfcfc48-1a2d-42a7-b271-c69307805b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E1581EFF-75CA-400B-8B14-07B3BB5FE4A6}">
  <ds:schemaRefs>
    <ds:schemaRef ds:uri="951c5237-a82c-4d86-8e22-458cb0d3ab1c"/>
    <ds:schemaRef ds:uri="b6d48911-a5cf-41e2-b0dc-a60c4bfc1738"/>
    <ds:schemaRef ds:uri="dcfcfc48-1a2d-42a7-b271-c69307805b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117</TotalTime>
  <Words>3620</Words>
  <Application>Microsoft Office PowerPoint</Application>
  <PresentationFormat>Widescreen</PresentationFormat>
  <Paragraphs>794</Paragraphs>
  <Slides>33</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3" baseType="lpstr">
      <vt:lpstr>Aptos</vt:lpstr>
      <vt:lpstr>Aptos Narrow</vt:lpstr>
      <vt:lpstr>Arial</vt:lpstr>
      <vt:lpstr>Calibri</vt:lpstr>
      <vt:lpstr>Symbol</vt:lpstr>
      <vt:lpstr>Tahoma</vt:lpstr>
      <vt:lpstr>Times New Roman</vt:lpstr>
      <vt:lpstr>Wingdings</vt:lpstr>
      <vt:lpstr>EUROfusion.1line_5_3_2019</vt:lpstr>
      <vt:lpstr>Graph</vt:lpstr>
      <vt:lpstr>Overview of UKAEA results under SPE: post-DTE3 component removal and distribution</vt:lpstr>
      <vt:lpstr>JET ILW</vt:lpstr>
      <vt:lpstr>Deuterium-tritium plasma campaigns</vt:lpstr>
      <vt:lpstr>Deuterium-tritium plasma campaigns</vt:lpstr>
      <vt:lpstr>Handling of components</vt:lpstr>
      <vt:lpstr>Handling of components</vt:lpstr>
      <vt:lpstr>Neutron activation analysis</vt:lpstr>
      <vt:lpstr>Neutron activation analysis</vt:lpstr>
      <vt:lpstr>Results of pyrolysis</vt:lpstr>
      <vt:lpstr>Total tritium content – extrapolation</vt:lpstr>
      <vt:lpstr>Total tritium content – extrapolation</vt:lpstr>
      <vt:lpstr>Total tritium content – extrapolation</vt:lpstr>
      <vt:lpstr>Total tritium content – extrapolation</vt:lpstr>
      <vt:lpstr>Tritium retention predictions</vt:lpstr>
      <vt:lpstr>Tritium retention predictions</vt:lpstr>
      <vt:lpstr>Tritium retention predictions</vt:lpstr>
      <vt:lpstr>Tritium retention predictions</vt:lpstr>
      <vt:lpstr>Tritium retention predictions</vt:lpstr>
      <vt:lpstr>Tritium retention predictions</vt:lpstr>
      <vt:lpstr>Plans for studies on W lamellae at UKAEA</vt:lpstr>
      <vt:lpstr>Plans for studies on W lamellae at UKAEA</vt:lpstr>
      <vt:lpstr>Plans for studies on W lamellae at UKAEA</vt:lpstr>
      <vt:lpstr>Plans for studies on W lamellae at UKAEA</vt:lpstr>
      <vt:lpstr>Plans for shipments of W lamellae</vt:lpstr>
      <vt:lpstr>Plans for shipments of W lamellae</vt:lpstr>
      <vt:lpstr>Plans for studies on the RE-induced damage on Be limiters</vt:lpstr>
      <vt:lpstr>Plans for studies on the RE-induced damage on Be limiters</vt:lpstr>
      <vt:lpstr>Plans for shipments of W-CFC divertor tiles</vt:lpstr>
      <vt:lpstr>Plans for shipments of W-CFC divertor tiles</vt:lpstr>
      <vt:lpstr>Summary of 2025 and outlook</vt:lpstr>
      <vt:lpstr>PowerPoint Presentation</vt:lpstr>
      <vt:lpstr>Total tritium content – extrapolation to all divertor tile types</vt:lpstr>
      <vt:lpstr>Total tritium content – old predictions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Yevhen Zayachuk</dc:creator>
  <cp:lastModifiedBy>Zayachuk, Yevhen</cp:lastModifiedBy>
  <cp:revision>27</cp:revision>
  <dcterms:created xsi:type="dcterms:W3CDTF">2023-11-15T09:40:03Z</dcterms:created>
  <dcterms:modified xsi:type="dcterms:W3CDTF">2025-11-18T14:28:54Z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0x010100BA1B9B0858B0B249AE314A6D0951C473</vt:lpwstr>
  </property>
  <property fmtid="{D5CDD505-2E9C-101B-9397-08002B2CF9AE}" pid="3" name="MSIP_Label_22759de7-3255-46b5-8dfe-736652f9c6c1_Enabled">
    <vt:lpwstr>true</vt:lpwstr>
  </property>
  <property fmtid="{D5CDD505-2E9C-101B-9397-08002B2CF9AE}" pid="4" name="MSIP_Label_22759de7-3255-46b5-8dfe-736652f9c6c1_SetDate">
    <vt:lpwstr>2024-04-29T13:34:39Z</vt:lpwstr>
  </property>
  <property fmtid="{D5CDD505-2E9C-101B-9397-08002B2CF9AE}" pid="5" name="MSIP_Label_22759de7-3255-46b5-8dfe-736652f9c6c1_Method">
    <vt:lpwstr>Standard</vt:lpwstr>
  </property>
  <property fmtid="{D5CDD505-2E9C-101B-9397-08002B2CF9AE}" pid="6" name="MSIP_Label_22759de7-3255-46b5-8dfe-736652f9c6c1_Name">
    <vt:lpwstr>22759de7-3255-46b5-8dfe-736652f9c6c1</vt:lpwstr>
  </property>
  <property fmtid="{D5CDD505-2E9C-101B-9397-08002B2CF9AE}" pid="7" name="MSIP_Label_22759de7-3255-46b5-8dfe-736652f9c6c1_SiteId">
    <vt:lpwstr>c6ac664b-ae27-4d5d-b4e6-bb5717196fc7</vt:lpwstr>
  </property>
  <property fmtid="{D5CDD505-2E9C-101B-9397-08002B2CF9AE}" pid="8" name="MSIP_Label_22759de7-3255-46b5-8dfe-736652f9c6c1_ActionId">
    <vt:lpwstr>98c72f57-488d-4086-8d7c-0762fd640cd3</vt:lpwstr>
  </property>
  <property fmtid="{D5CDD505-2E9C-101B-9397-08002B2CF9AE}" pid="9" name="MSIP_Label_22759de7-3255-46b5-8dfe-736652f9c6c1_ContentBits">
    <vt:lpwstr>0</vt:lpwstr>
  </property>
  <property fmtid="{D5CDD505-2E9C-101B-9397-08002B2CF9AE}" pid="10" name="MediaServiceImageTags">
    <vt:lpwstr/>
  </property>
</Properties>
</file>