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639" r:id="rId2"/>
    <p:sldId id="2145706615" r:id="rId3"/>
    <p:sldId id="298" r:id="rId4"/>
    <p:sldId id="1704" r:id="rId5"/>
    <p:sldId id="1648" r:id="rId6"/>
    <p:sldId id="2145706602" r:id="rId7"/>
    <p:sldId id="2145706575" r:id="rId8"/>
    <p:sldId id="2145706452" r:id="rId9"/>
    <p:sldId id="2145706447" r:id="rId10"/>
    <p:sldId id="2145706448" r:id="rId11"/>
    <p:sldId id="482" r:id="rId12"/>
    <p:sldId id="2145706618" r:id="rId13"/>
    <p:sldId id="2145706619" r:id="rId14"/>
    <p:sldId id="2145706616" r:id="rId15"/>
    <p:sldId id="1739" r:id="rId16"/>
    <p:sldId id="2145706462" r:id="rId17"/>
    <p:sldId id="2145706594" r:id="rId18"/>
    <p:sldId id="2145706588" r:id="rId19"/>
    <p:sldId id="1631" r:id="rId20"/>
    <p:sldId id="2145706570" r:id="rId21"/>
    <p:sldId id="6479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blentz Laban" initials="CL" lastIdx="1" clrIdx="0">
    <p:extLst>
      <p:ext uri="{19B8F6BF-5375-455C-9EA6-DF929625EA0E}">
        <p15:presenceInfo xmlns:p15="http://schemas.microsoft.com/office/powerpoint/2012/main" userId="S-1-5-21-2854862015-1470449784-792596272-41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1FF"/>
    <a:srgbClr val="2CA02C"/>
    <a:srgbClr val="FF0000"/>
    <a:srgbClr val="4747A2"/>
    <a:srgbClr val="92D050"/>
    <a:srgbClr val="CC6600"/>
    <a:srgbClr val="FF1D1D"/>
    <a:srgbClr val="FFFFFF"/>
    <a:srgbClr val="FF7F0E"/>
    <a:srgbClr val="1F7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87668" autoAdjust="0"/>
  </p:normalViewPr>
  <p:slideViewPr>
    <p:cSldViewPr snapToGrid="0">
      <p:cViewPr varScale="1">
        <p:scale>
          <a:sx n="131" d="100"/>
          <a:sy n="131" d="100"/>
        </p:scale>
        <p:origin x="366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972"/>
    </p:cViewPr>
  </p:sorterViewPr>
  <p:notesViewPr>
    <p:cSldViewPr snapToGrid="0">
      <p:cViewPr varScale="1">
        <p:scale>
          <a:sx n="114" d="100"/>
          <a:sy n="114" d="100"/>
        </p:scale>
        <p:origin x="508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065765-D708-EFDA-6C96-89A72F6EB7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AFE04-F5E7-A84C-3C7D-521943C2AA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903D1-7455-407B-9041-83CD31E8B92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EC3C0-AB78-9045-F630-82F39B74B9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F9E8-17DB-B07B-0DD3-40D3566E48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5A954-C080-4E6B-9F27-32914B1F0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36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D996A-CF11-854E-ACEF-5602CEBA4EA3}" type="datetimeFigureOut">
              <a:rPr lang="fr-FR"/>
              <a:t>17/11/2025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A41C8-293B-EF4D-B6A0-B59951CEC87B}" type="slidenum">
              <a:r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95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CCBFF-A990-6E41-BF2C-15CF0EC14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625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Isotope exchange </a:t>
            </a:r>
            <a:r>
              <a:rPr lang="fr-FR" dirty="0" err="1"/>
              <a:t>experiments</a:t>
            </a:r>
            <a:r>
              <a:rPr lang="fr-FR" dirty="0"/>
              <a:t> in W on the </a:t>
            </a:r>
            <a:r>
              <a:rPr lang="fr-FR" dirty="0" err="1"/>
              <a:t>left</a:t>
            </a:r>
            <a:r>
              <a:rPr lang="fr-FR" dirty="0"/>
              <a:t> and simulations for </a:t>
            </a:r>
            <a:r>
              <a:rPr lang="fr-FR" dirty="0" err="1"/>
              <a:t>Boron</a:t>
            </a:r>
            <a:r>
              <a:rPr lang="fr-FR" dirty="0"/>
              <a:t> on the right show </a:t>
            </a:r>
            <a:r>
              <a:rPr lang="fr-FR" dirty="0" err="1"/>
              <a:t>that</a:t>
            </a:r>
            <a:r>
              <a:rPr lang="fr-FR" dirty="0"/>
              <a:t> …</a:t>
            </a:r>
            <a:endParaRPr lang="fr-FR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48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0E9B7-A775-FA20-A15F-0A455CF3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25E11-3B55-99B4-142F-F8E29BBF7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537AA-7E7E-110A-1ED5-61725A8A3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Operating normal </a:t>
            </a:r>
            <a:r>
              <a:rPr lang="fr-FR" dirty="0" err="1"/>
              <a:t>baking</a:t>
            </a:r>
            <a:r>
              <a:rPr lang="fr-FR" dirty="0"/>
              <a:t> for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weeks</a:t>
            </a:r>
            <a:r>
              <a:rPr lang="fr-FR" dirty="0"/>
              <a:t>, at the end of the </a:t>
            </a:r>
            <a:r>
              <a:rPr lang="fr-FR" dirty="0" err="1"/>
              <a:t>campaign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 are …</a:t>
            </a:r>
            <a:endParaRPr lang="fr-FR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98B3B-70F2-4183-8822-B44394C30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30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0CA5F-0F56-A29B-78F3-56697B2D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A38E6E-8888-47FA-CC0B-CB0754A66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47DDE-3BC7-464E-32AD-478F7A43B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Operating normal </a:t>
            </a:r>
            <a:r>
              <a:rPr lang="fr-FR" dirty="0" err="1"/>
              <a:t>baking</a:t>
            </a:r>
            <a:r>
              <a:rPr lang="fr-FR" dirty="0"/>
              <a:t> for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weeks</a:t>
            </a:r>
            <a:r>
              <a:rPr lang="fr-FR" dirty="0"/>
              <a:t>, at the end of the </a:t>
            </a:r>
            <a:r>
              <a:rPr lang="fr-FR" dirty="0" err="1"/>
              <a:t>campaign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 are …</a:t>
            </a:r>
            <a:endParaRPr lang="fr-FR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EF7BC-41E6-3245-176C-F7A5447A3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3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642FE-BFC5-DB1D-17B4-2D0D4C6F9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0ECE6-BCD4-0C66-9C0D-3ABF4114D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76494-1743-255B-4595-29D41E1FF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When</a:t>
            </a:r>
            <a:r>
              <a:rPr lang="fr-FR" dirty="0"/>
              <a:t> ITER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baked</a:t>
            </a:r>
            <a:r>
              <a:rPr lang="fr-FR" dirty="0"/>
              <a:t>, </a:t>
            </a:r>
            <a:r>
              <a:rPr lang="en-US" dirty="0"/>
              <a:t>…</a:t>
            </a:r>
            <a:endParaRPr lang="fr-FR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D7AF-F54C-2DDC-1EA8-951D323887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30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Such simulations need of course to be supported by measurements…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40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98B0-226D-EBDD-B107-7633C0779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D4A84-1868-5D9B-FE7A-DAAB611F6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5F0B29-2896-8031-0B2B-F69CD45DF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 </a:t>
            </a:r>
            <a:r>
              <a:rPr lang="fr-FR" dirty="0" err="1"/>
              <a:t>example</a:t>
            </a:r>
            <a:r>
              <a:rPr lang="fr-FR" dirty="0"/>
              <a:t> of a simulation </a:t>
            </a:r>
            <a:r>
              <a:rPr lang="fr-FR" dirty="0" err="1"/>
              <a:t>performed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platform,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shown</a:t>
            </a:r>
            <a:r>
              <a:rPr lang="fr-FR" dirty="0"/>
              <a:t> on </a:t>
            </a:r>
            <a:r>
              <a:rPr lang="fr-FR" dirty="0" err="1"/>
              <a:t>this</a:t>
            </a:r>
            <a:r>
              <a:rPr lang="fr-FR" dirty="0"/>
              <a:t> slide</a:t>
            </a:r>
            <a:r>
              <a:rPr lang="en-US" dirty="0"/>
              <a:t>…</a:t>
            </a:r>
            <a:endParaRPr lang="fr-FR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3D40F-7C66-0762-6112-7044233173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CCBFF-A990-6E41-BF2C-15CF0EC14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97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5E7F3-8892-FF50-634D-D5E4D7461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D8818-B0D2-10CE-DF93-9B9F89DC6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D27C4-9DBB-7E5C-B6B8-32E16E7A3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28C7-79C7-F814-C54E-4B02C0AEC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49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0A14F-9842-9157-5495-8858E69B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A1C3A-F858-2308-DF0C-01C178933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0832B-64CF-52AE-30C2-7CB221B7A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D1BF4-24C1-30E1-3D86-AAE408407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730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D242F-5626-59FE-317B-8B3E805ED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A97B2-7437-2206-AD2D-BD4FFAED0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821F16-F26C-6B32-684B-A4AB0AB95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160B1-A819-F360-EA27-A17952301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39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01B86-3462-B638-4F33-F8A0B5EEE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42A15B-813C-E908-F0F1-4E950DB09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C68C4-7AB5-23AE-F25C-C06EAD8DA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E6A14-A90D-4AE2-62F3-BA11DA58E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980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C44EA-5468-0391-EDCA-9AB6999D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BD891-305D-EC52-B028-FDAA5EBF0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D34BE-6B88-44DE-7CCF-67B5D5B91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8F20D-BC83-D022-C49D-540F57E63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06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67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D00F-040D-1A8C-AB19-A2AAC7919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C261E-D63D-BF2B-8E1B-871D4D586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89F0F-5E02-696A-3A67-4D1063F31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F132-5C75-00E6-D23D-FFCB8A24F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87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D00F-040D-1A8C-AB19-A2AAC7919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C261E-D63D-BF2B-8E1B-871D4D586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89F0F-5E02-696A-3A67-4D1063F31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F132-5C75-00E6-D23D-FFCB8A24F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992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208D1-BD21-CBE4-4031-B51E0D69D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07D28-5547-65B7-0961-B3E03CAE9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37F3B-0E86-9B20-09BA-E50866055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3B8C-2C4B-1CC3-E088-2E518A1E7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481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B7F05-BBE8-EA1E-B998-3EAF233A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49755-29BA-6718-8896-8E47CD4A9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AE60F0-7A4C-2FC2-30D5-B6D203F79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D117B-285D-7DEC-D295-48044CE77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047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Boron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 have the </a:t>
            </a:r>
            <a:r>
              <a:rPr lang="fr-FR" dirty="0" err="1"/>
              <a:t>capability</a:t>
            </a:r>
            <a:r>
              <a:rPr lang="fr-FR" dirty="0"/>
              <a:t> to </a:t>
            </a:r>
            <a:r>
              <a:rPr lang="fr-FR" dirty="0" err="1"/>
              <a:t>take</a:t>
            </a:r>
            <a:r>
              <a:rPr lang="fr-FR" dirty="0"/>
              <a:t> up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amounts</a:t>
            </a:r>
            <a:r>
              <a:rPr lang="fr-FR" dirty="0"/>
              <a:t> of H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CCCBFF-A990-6E41-BF2C-15CF0EC14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132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removal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 </a:t>
            </a:r>
            <a:r>
              <a:rPr lang="fr-FR" dirty="0" err="1"/>
              <a:t>aims</a:t>
            </a:r>
            <a:r>
              <a:rPr lang="fr-FR" dirty="0"/>
              <a:t> at an up to 80% </a:t>
            </a:r>
            <a:r>
              <a:rPr lang="fr-FR" dirty="0" err="1"/>
              <a:t>reduction</a:t>
            </a:r>
            <a:r>
              <a:rPr lang="fr-FR" dirty="0"/>
              <a:t> of the </a:t>
            </a:r>
            <a:r>
              <a:rPr lang="fr-FR" dirty="0" err="1"/>
              <a:t>amounts</a:t>
            </a:r>
            <a:r>
              <a:rPr lang="fr-FR" dirty="0"/>
              <a:t> </a:t>
            </a:r>
            <a:r>
              <a:rPr lang="fr-FR" dirty="0" err="1"/>
              <a:t>shown</a:t>
            </a:r>
            <a:r>
              <a:rPr lang="fr-FR" dirty="0"/>
              <a:t> on the </a:t>
            </a:r>
            <a:r>
              <a:rPr lang="fr-FR" dirty="0" err="1"/>
              <a:t>previous</a:t>
            </a:r>
            <a:r>
              <a:rPr lang="fr-FR" dirty="0"/>
              <a:t> slide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CCBFF-A990-6E41-BF2C-15CF0EC14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7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07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227FB9-D135-0E06-BB18-310D6959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0" lang="en-US" sz="4000" b="1" dirty="0">
                <a:solidFill>
                  <a:srgbClr val="333399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marL="0" lvl="0" algn="ctr" defTabSz="121917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CF222-4CDB-DBBC-7E62-0D59707711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88" y="946150"/>
            <a:ext cx="5903912" cy="495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71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72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227FB9-D135-0E06-BB18-310D6959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1825"/>
          </a:xfrm>
          <a:prstGeom prst="rect">
            <a:avLst/>
          </a:prstGeom>
        </p:spPr>
        <p:txBody>
          <a:bodyPr/>
          <a:lstStyle>
            <a:lvl1pPr algn="ctr">
              <a:defRPr kumimoji="0" lang="en-US" sz="4000" b="1" kern="1200" dirty="0">
                <a:solidFill>
                  <a:srgbClr val="333399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CF222-4CDB-DBBC-7E62-0D59707711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88" y="946150"/>
            <a:ext cx="5903912" cy="495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83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67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143E7-9EC8-11F4-EE6D-2A04807E9021}"/>
              </a:ext>
            </a:extLst>
          </p:cNvPr>
          <p:cNvSpPr txBox="1"/>
          <p:nvPr userDrawn="1"/>
        </p:nvSpPr>
        <p:spPr>
          <a:xfrm>
            <a:off x="10263141" y="6423508"/>
            <a:ext cx="457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1000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1000" dirty="0">
              <a:solidFill>
                <a:schemeClr val="bg1">
                  <a:lumMod val="65000"/>
                </a:schemeClr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C44AE-DB0E-BBD8-F18F-F54E40BAEA68}"/>
              </a:ext>
            </a:extLst>
          </p:cNvPr>
          <p:cNvCxnSpPr>
            <a:cxnSpLocks/>
          </p:cNvCxnSpPr>
          <p:nvPr userDrawn="1"/>
        </p:nvCxnSpPr>
        <p:spPr>
          <a:xfrm>
            <a:off x="10291015" y="6401382"/>
            <a:ext cx="0" cy="2703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C26BC208-B99B-C6A1-9437-7AC7BD6B8FC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1911" y="6163159"/>
            <a:ext cx="11808178" cy="258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56F49-EC27-B967-BDC7-FE1E705C80DF}"/>
              </a:ext>
            </a:extLst>
          </p:cNvPr>
          <p:cNvSpPr txBox="1"/>
          <p:nvPr userDrawn="1"/>
        </p:nvSpPr>
        <p:spPr>
          <a:xfrm>
            <a:off x="7572376" y="6383816"/>
            <a:ext cx="267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Tom Wauters, WPPWIE Review Meeting</a:t>
            </a:r>
            <a:r>
              <a:rPr lang="en-GB" sz="1000" kern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, November 17</a:t>
            </a:r>
            <a:r>
              <a:rPr lang="en-GB" sz="1000" kern="0" baseline="300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th</a:t>
            </a:r>
            <a:r>
              <a:rPr lang="en-GB" sz="1000" kern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 – 21</a:t>
            </a:r>
            <a:r>
              <a:rPr lang="en-GB" sz="1000" kern="0" baseline="300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st</a:t>
            </a:r>
            <a:r>
              <a:rPr lang="en-GB" sz="1000" kern="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 2025</a:t>
            </a:r>
          </a:p>
        </p:txBody>
      </p:sp>
      <p:pic>
        <p:nvPicPr>
          <p:cNvPr id="3" name="Graphique 12">
            <a:extLst>
              <a:ext uri="{FF2B5EF4-FFF2-40B4-BE49-F238E27FC236}">
                <a16:creationId xmlns:a16="http://schemas.microsoft.com/office/drawing/2014/main" id="{AD23281D-FBC9-95EC-D3FE-21E9B321E8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87075" y="6256625"/>
            <a:ext cx="981831" cy="4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5" r:id="rId4"/>
    <p:sldLayoutId id="2147483700" r:id="rId5"/>
    <p:sldLayoutId id="214748368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hyperlink" Target="https://git.iter.org/projects/BND/repos/his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hyperlink" Target="https://github.com/festim-dev/hisp" TargetMode="External"/><Relationship Id="rId5" Type="http://schemas.openxmlformats.org/officeDocument/2006/relationships/image" Target="../media/image38.png"/><Relationship Id="rId10" Type="http://schemas.openxmlformats.org/officeDocument/2006/relationships/hyperlink" Target="https://github.com/iterorganization/PFC-tritium-transport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er.org/sites/default/files/media/2025-06/itr-25-005-final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hyperlink" Target="https://www.iter.org/scientists/iter-technical-repor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88/1361-6587/add9c9" TargetMode="External"/><Relationship Id="rId5" Type="http://schemas.openxmlformats.org/officeDocument/2006/relationships/image" Target="../media/image8.emf"/><Relationship Id="rId4" Type="http://schemas.openxmlformats.org/officeDocument/2006/relationships/hyperlink" Target="https://www.sciencedirect.com/science/article/pii/S2352179124002771?via%3Dihu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7F64B67E-ABEC-D08B-A73F-D2B2FC1CB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" t="14476" r="1490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Rectangle 32">
            <a:extLst>
              <a:ext uri="{FF2B5EF4-FFF2-40B4-BE49-F238E27FC236}">
                <a16:creationId xmlns:a16="http://schemas.microsoft.com/office/drawing/2014/main" id="{5DA64322-1F30-10CE-0262-B7AEF92DCFFE}"/>
              </a:ext>
            </a:extLst>
          </p:cNvPr>
          <p:cNvSpPr/>
          <p:nvPr/>
        </p:nvSpPr>
        <p:spPr>
          <a:xfrm>
            <a:off x="0" y="4545874"/>
            <a:ext cx="12191999" cy="2312125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83331">
                <a:moveTo>
                  <a:pt x="0" y="10434"/>
                </a:moveTo>
                <a:cubicBezTo>
                  <a:pt x="26487" y="12974"/>
                  <a:pt x="5218072" y="-115331"/>
                  <a:pt x="12180278" y="462942"/>
                </a:cubicBezTo>
                <a:cubicBezTo>
                  <a:pt x="12184186" y="1069738"/>
                  <a:pt x="12188093" y="1676535"/>
                  <a:pt x="12192001" y="2283331"/>
                </a:cubicBezTo>
                <a:lnTo>
                  <a:pt x="0" y="2283331"/>
                </a:lnTo>
                <a:lnTo>
                  <a:pt x="0" y="10434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38B5B8-CA14-BEB6-EAA3-3456B1FDD9EB}"/>
              </a:ext>
            </a:extLst>
          </p:cNvPr>
          <p:cNvSpPr txBox="1"/>
          <p:nvPr/>
        </p:nvSpPr>
        <p:spPr>
          <a:xfrm>
            <a:off x="174009" y="4885351"/>
            <a:ext cx="8151026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GB" sz="3600" b="1" dirty="0">
                <a:solidFill>
                  <a:srgbClr val="1A63A0"/>
                </a:solidFill>
                <a:latin typeface="Roboto" panose="02000000000000000000" pitchFamily="2" charset="0"/>
              </a:rPr>
              <a:t>R&amp;D issues for PWIE: Full Tungsten Walls and </a:t>
            </a:r>
            <a:r>
              <a:rPr lang="en-GB" sz="3600" b="1" dirty="0" err="1">
                <a:solidFill>
                  <a:srgbClr val="1A63A0"/>
                </a:solidFill>
                <a:latin typeface="Roboto" panose="02000000000000000000" pitchFamily="2" charset="0"/>
              </a:rPr>
              <a:t>Boronization</a:t>
            </a:r>
            <a:r>
              <a:rPr lang="en-GB" sz="3600" b="1" dirty="0">
                <a:solidFill>
                  <a:srgbClr val="1A63A0"/>
                </a:solidFill>
                <a:latin typeface="Roboto" panose="02000000000000000000" pitchFamily="2" charset="0"/>
              </a:rPr>
              <a:t> in ITER</a:t>
            </a:r>
            <a:endParaRPr lang="en-GB" sz="3600" b="1" i="0" dirty="0">
              <a:solidFill>
                <a:srgbClr val="1A63A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49C68AE-032A-46A1-1ACD-E07091A60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720997" y="5015976"/>
            <a:ext cx="3075040" cy="1590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B3A3C-E03A-5A95-BFFF-81E148BF99B3}"/>
              </a:ext>
            </a:extLst>
          </p:cNvPr>
          <p:cNvSpPr txBox="1"/>
          <p:nvPr/>
        </p:nvSpPr>
        <p:spPr>
          <a:xfrm>
            <a:off x="174007" y="5804488"/>
            <a:ext cx="815102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Tom Wauters</a:t>
            </a:r>
          </a:p>
          <a:p>
            <a:r>
              <a:rPr lang="en-US" dirty="0">
                <a:solidFill>
                  <a:schemeClr val="tx2"/>
                </a:solidFill>
              </a:rPr>
              <a:t>WPPWIE Review Meeting, November 17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– 21</a:t>
            </a:r>
            <a:r>
              <a:rPr lang="en-US" baseline="30000" dirty="0">
                <a:solidFill>
                  <a:schemeClr val="tx2"/>
                </a:solidFill>
              </a:rPr>
              <a:t>st</a:t>
            </a:r>
            <a:r>
              <a:rPr lang="en-US" dirty="0">
                <a:solidFill>
                  <a:schemeClr val="tx2"/>
                </a:solidFill>
              </a:rPr>
              <a:t> 2025</a:t>
            </a:r>
            <a:endParaRPr lang="en-US" sz="2000" dirty="0">
              <a:solidFill>
                <a:schemeClr val="tx2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1972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1" y="19"/>
            <a:ext cx="12191999" cy="6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8000" bIns="9600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67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 bwMode="auto">
          <a:xfrm>
            <a:off x="0" y="0"/>
            <a:ext cx="12192000" cy="6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EB5D4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AD879A-96B2-7578-AA38-B02ECE5E104A}"/>
              </a:ext>
            </a:extLst>
          </p:cNvPr>
          <p:cNvGrpSpPr/>
          <p:nvPr/>
        </p:nvGrpSpPr>
        <p:grpSpPr>
          <a:xfrm>
            <a:off x="191911" y="1949603"/>
            <a:ext cx="11808178" cy="3217611"/>
            <a:chOff x="85369" y="3234813"/>
            <a:chExt cx="11808178" cy="321761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CEEFDC-0BA0-FBED-A9F6-FC0976DBD22A}"/>
                </a:ext>
              </a:extLst>
            </p:cNvPr>
            <p:cNvSpPr/>
            <p:nvPr/>
          </p:nvSpPr>
          <p:spPr>
            <a:xfrm>
              <a:off x="85369" y="3234813"/>
              <a:ext cx="11808178" cy="2958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C419E8-5634-371C-E481-202142C8D111}"/>
                </a:ext>
              </a:extLst>
            </p:cNvPr>
            <p:cNvGrpSpPr/>
            <p:nvPr/>
          </p:nvGrpSpPr>
          <p:grpSpPr>
            <a:xfrm>
              <a:off x="141908" y="3281119"/>
              <a:ext cx="11751639" cy="3171305"/>
              <a:chOff x="-70425" y="3138944"/>
              <a:chExt cx="12744258" cy="343917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963184-331E-E891-64E1-00FF3E17820B}"/>
                  </a:ext>
                </a:extLst>
              </p:cNvPr>
              <p:cNvSpPr txBox="1"/>
              <p:nvPr/>
            </p:nvSpPr>
            <p:spPr>
              <a:xfrm>
                <a:off x="8744763" y="5576795"/>
                <a:ext cx="3116679" cy="700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GDC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and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GDC boronization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@ 70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 </a:t>
                </a: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F8F1171-0CA9-E1BF-F59B-244883F081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309"/>
              <a:stretch/>
            </p:blipFill>
            <p:spPr>
              <a:xfrm>
                <a:off x="1951546" y="3515709"/>
                <a:ext cx="9571939" cy="1747907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F02273-5D57-873A-073E-EA4B57101F2A}"/>
                  </a:ext>
                </a:extLst>
              </p:cNvPr>
              <p:cNvSpPr/>
              <p:nvPr/>
            </p:nvSpPr>
            <p:spPr>
              <a:xfrm>
                <a:off x="9002090" y="4625292"/>
                <a:ext cx="789287" cy="509464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45001D-AA8F-D60A-2FB6-E88AFD4C2E78}"/>
                  </a:ext>
                </a:extLst>
              </p:cNvPr>
              <p:cNvSpPr/>
              <p:nvPr/>
            </p:nvSpPr>
            <p:spPr>
              <a:xfrm>
                <a:off x="8246404" y="3730783"/>
                <a:ext cx="518965" cy="505852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33DF02-C056-B562-85A7-8AAA46FD9A2F}"/>
                  </a:ext>
                </a:extLst>
              </p:cNvPr>
              <p:cNvSpPr/>
              <p:nvPr/>
            </p:nvSpPr>
            <p:spPr>
              <a:xfrm>
                <a:off x="-70425" y="4389661"/>
                <a:ext cx="3174784" cy="100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10-12 operational days and 2-4 Short Term Maintenance days</a:t>
                </a:r>
              </a:p>
            </p:txBody>
          </p:sp>
          <p:sp>
            <p:nvSpPr>
              <p:cNvPr id="10" name="Right Brace 9">
                <a:extLst>
                  <a:ext uri="{FF2B5EF4-FFF2-40B4-BE49-F238E27FC236}">
                    <a16:creationId xmlns:a16="http://schemas.microsoft.com/office/drawing/2014/main" id="{9BE779CF-F3E0-B88E-6195-0A2484D9C20D}"/>
                  </a:ext>
                </a:extLst>
              </p:cNvPr>
              <p:cNvSpPr/>
              <p:nvPr/>
            </p:nvSpPr>
            <p:spPr>
              <a:xfrm>
                <a:off x="3051405" y="4338333"/>
                <a:ext cx="177368" cy="1096899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7B8470-3A9E-C443-6570-F353E785D5BE}"/>
                  </a:ext>
                </a:extLst>
              </p:cNvPr>
              <p:cNvSpPr/>
              <p:nvPr/>
            </p:nvSpPr>
            <p:spPr>
              <a:xfrm>
                <a:off x="7552995" y="4628209"/>
                <a:ext cx="789287" cy="509464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1511FF-9592-1AE7-BBF5-498A94DC5CC8}"/>
                  </a:ext>
                </a:extLst>
              </p:cNvPr>
              <p:cNvSpPr txBox="1"/>
              <p:nvPr/>
            </p:nvSpPr>
            <p:spPr>
              <a:xfrm>
                <a:off x="8564972" y="3138944"/>
                <a:ext cx="4108861" cy="400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GDC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and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baking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@ 240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Symbol" panose="05050102010706020507" pitchFamily="18" charset="2"/>
                  </a:rPr>
                  <a:t>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  <a:endParaRPr kumimoji="0" lang="en-GB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626CE3-B26B-0E9C-88C3-726CA978A0CB}"/>
                  </a:ext>
                </a:extLst>
              </p:cNvPr>
              <p:cNvSpPr txBox="1"/>
              <p:nvPr/>
            </p:nvSpPr>
            <p:spPr>
              <a:xfrm>
                <a:off x="3176579" y="5576797"/>
                <a:ext cx="5388394" cy="1001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Dedicated time for T clean-up: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e.g. </a:t>
                </a: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RISP 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ICWC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before STM /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before boronization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FC9216C-ABEE-4FC1-5716-FF18CB2731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10253" y="3257132"/>
                <a:ext cx="0" cy="4267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78A26B7-A41E-D745-8AAE-D2B2E5CEB4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396732" y="5189361"/>
                <a:ext cx="0" cy="4267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20C7FE2-C6AA-FD42-4CF4-D0DD10EAE5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947637" y="5189361"/>
                <a:ext cx="0" cy="4267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</p:grp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1E4F76AC-8F33-7C03-2482-CF3D4AA7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altLang="en-US" b="1" dirty="0">
                <a:solidFill>
                  <a:schemeClr val="tx2"/>
                </a:solidFill>
              </a:rPr>
              <a:t>Outline ITER fuel removal strategy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-9" y="664394"/>
            <a:ext cx="12192009" cy="159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33399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t>T inventory management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aims at 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70-80% inventory reduction</a:t>
            </a:r>
          </a:p>
          <a:p>
            <a:pPr marL="857250" lvl="1" indent="-342900">
              <a:spcBef>
                <a:spcPts val="800"/>
              </a:spcBef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GB" sz="2000" kern="0" dirty="0">
                <a:solidFill>
                  <a:schemeClr val="tx2"/>
                </a:solidFill>
                <a:latin typeface="Arial" panose="020B0604020202020204"/>
                <a:ea typeface="ＭＳ Ｐゴシック" pitchFamily="-110" charset="-128"/>
                <a:cs typeface="Arial"/>
              </a:rPr>
              <a:t>Methods based on JET DTE-2 experience: Raised Inner Strike Point (RISP) </a:t>
            </a:r>
            <a:br>
              <a:rPr lang="en-GB" sz="2000" kern="0" dirty="0">
                <a:solidFill>
                  <a:schemeClr val="tx2"/>
                </a:solidFill>
                <a:latin typeface="Arial" panose="020B0604020202020204"/>
                <a:ea typeface="ＭＳ Ｐゴシック" pitchFamily="-110" charset="-128"/>
                <a:cs typeface="Arial"/>
              </a:rPr>
            </a:br>
            <a:r>
              <a:rPr lang="en-GB" sz="2000" kern="0" dirty="0">
                <a:solidFill>
                  <a:schemeClr val="tx2"/>
                </a:solidFill>
                <a:latin typeface="Arial" panose="020B0604020202020204"/>
                <a:ea typeface="ＭＳ Ｐゴシック" pitchFamily="-110" charset="-128"/>
                <a:cs typeface="Arial"/>
              </a:rPr>
              <a:t>+ Ion Cyclotron Wall Conditioning (ICWC)</a:t>
            </a:r>
            <a:endParaRPr lang="en-US" altLang="en-US" sz="2000" kern="0" dirty="0">
              <a:solidFill>
                <a:schemeClr val="tx2"/>
              </a:solidFill>
              <a:latin typeface="Arial" panose="020B0604020202020204"/>
              <a:ea typeface="ＭＳ Ｐゴシック" pitchFamily="-110" charset="-128"/>
              <a:cs typeface="Arial"/>
            </a:endParaRPr>
          </a:p>
          <a:p>
            <a:pPr marL="857250" lvl="1" indent="-342900">
              <a:spcBef>
                <a:spcPts val="800"/>
              </a:spcBef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000" kern="0" dirty="0">
                <a:solidFill>
                  <a:schemeClr val="tx2"/>
                </a:solidFill>
                <a:latin typeface="Arial" panose="020B0604020202020204"/>
                <a:ea typeface="ＭＳ Ｐゴシック" pitchFamily="-110" charset="-128"/>
                <a:cs typeface="Arial"/>
              </a:rPr>
              <a:t>15% of DT-1 FPO campaign time allocated to T removal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790152-0E00-7493-2FC5-079E9D5CA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7" y="4390740"/>
            <a:ext cx="3483057" cy="21183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390806A-2E66-48C3-48B2-5A4A49018CFE}"/>
              </a:ext>
            </a:extLst>
          </p:cNvPr>
          <p:cNvGrpSpPr/>
          <p:nvPr/>
        </p:nvGrpSpPr>
        <p:grpSpPr>
          <a:xfrm>
            <a:off x="4086650" y="5138348"/>
            <a:ext cx="2187946" cy="1553741"/>
            <a:chOff x="499482" y="1418690"/>
            <a:chExt cx="3556878" cy="2536931"/>
          </a:xfrm>
        </p:grpSpPr>
        <p:pic>
          <p:nvPicPr>
            <p:cNvPr id="31" name="Picture 30" descr="Diagram&#10;&#10;Description automatically generated">
              <a:extLst>
                <a:ext uri="{FF2B5EF4-FFF2-40B4-BE49-F238E27FC236}">
                  <a16:creationId xmlns:a16="http://schemas.microsoft.com/office/drawing/2014/main" id="{CEF755C2-1F38-1AA1-71E9-303802F9B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45" b="14181"/>
            <a:stretch/>
          </p:blipFill>
          <p:spPr>
            <a:xfrm>
              <a:off x="499482" y="1418690"/>
              <a:ext cx="3556878" cy="253693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E95B23-7B33-2720-0F73-E09643DD266D}"/>
                </a:ext>
              </a:extLst>
            </p:cNvPr>
            <p:cNvSpPr txBox="1"/>
            <p:nvPr/>
          </p:nvSpPr>
          <p:spPr>
            <a:xfrm>
              <a:off x="2241373" y="1505868"/>
              <a:ext cx="837033" cy="427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RISP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4431D80-81F1-004D-1CF0-BB07FEB4E6F4}"/>
                </a:ext>
              </a:extLst>
            </p:cNvPr>
            <p:cNvSpPr txBox="1"/>
            <p:nvPr/>
          </p:nvSpPr>
          <p:spPr>
            <a:xfrm>
              <a:off x="2400605" y="2461889"/>
              <a:ext cx="581648" cy="427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0DE531-7B8B-5F3C-27A3-ACD7CE0063BE}"/>
              </a:ext>
            </a:extLst>
          </p:cNvPr>
          <p:cNvSpPr txBox="1"/>
          <p:nvPr/>
        </p:nvSpPr>
        <p:spPr>
          <a:xfrm>
            <a:off x="535067" y="4537171"/>
            <a:ext cx="157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RISP in JET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DEE1A-B60D-55C5-B5DA-80E0CCC29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442" y="5418238"/>
            <a:ext cx="575892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validating fuel recovery strategy in full-W devices with </a:t>
            </a:r>
            <a:r>
              <a:rPr lang="en-US" alt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24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39907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D539F2AA-F6B6-2320-BBF6-2FE44471BA0F}"/>
              </a:ext>
            </a:extLst>
          </p:cNvPr>
          <p:cNvGrpSpPr/>
          <p:nvPr/>
        </p:nvGrpSpPr>
        <p:grpSpPr>
          <a:xfrm>
            <a:off x="313292" y="1319661"/>
            <a:ext cx="5016714" cy="3354187"/>
            <a:chOff x="81135" y="1319661"/>
            <a:chExt cx="4688277" cy="31345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5D0717-D39A-B1B6-5E26-5A7634F1A598}"/>
                </a:ext>
              </a:extLst>
            </p:cNvPr>
            <p:cNvGrpSpPr/>
            <p:nvPr/>
          </p:nvGrpSpPr>
          <p:grpSpPr>
            <a:xfrm>
              <a:off x="81135" y="1319661"/>
              <a:ext cx="4688277" cy="3134593"/>
              <a:chOff x="81135" y="1319661"/>
              <a:chExt cx="4688277" cy="3134593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728E42B-A6F1-391C-72DB-66414DAF2C14}"/>
                  </a:ext>
                </a:extLst>
              </p:cNvPr>
              <p:cNvGrpSpPr/>
              <p:nvPr/>
            </p:nvGrpSpPr>
            <p:grpSpPr>
              <a:xfrm>
                <a:off x="376016" y="1319661"/>
                <a:ext cx="4393396" cy="3134593"/>
                <a:chOff x="282012" y="989745"/>
                <a:chExt cx="3295047" cy="2350945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F7E71F59-683D-5594-BC33-5487C9033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5130" t="45161" r="47784" b="21028"/>
                <a:stretch/>
              </p:blipFill>
              <p:spPr>
                <a:xfrm>
                  <a:off x="565420" y="989745"/>
                  <a:ext cx="1745611" cy="2120867"/>
                </a:xfrm>
                <a:prstGeom prst="rect">
                  <a:avLst/>
                </a:prstGeom>
                <a:ln w="38100">
                  <a:noFill/>
                </a:ln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71703E72-F829-141B-B225-71271050E7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80719" y="1956822"/>
                  <a:ext cx="1196340" cy="947420"/>
                </a:xfrm>
                <a:prstGeom prst="rect">
                  <a:avLst/>
                </a:prstGeom>
              </p:spPr>
            </p:pic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89E8C8FA-1D49-1AA3-DBB0-49CA6C7EC3BC}"/>
                    </a:ext>
                  </a:extLst>
                </p:cNvPr>
                <p:cNvGrpSpPr/>
                <p:nvPr/>
              </p:nvGrpSpPr>
              <p:grpSpPr>
                <a:xfrm>
                  <a:off x="282012" y="1105215"/>
                  <a:ext cx="914401" cy="477419"/>
                  <a:chOff x="4340875" y="1434202"/>
                  <a:chExt cx="1245681" cy="216024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5BF614B6-2FAB-448E-5E3E-68371021FE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4340875" y="1650226"/>
                    <a:ext cx="124568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3333FF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39B5770B-A604-BD0E-9C0E-62F1937A3A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4340876" y="1434202"/>
                    <a:ext cx="124568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3333FF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47A08D4-17DD-2360-9942-19CAB5369E6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95536" y="1105215"/>
                  <a:ext cx="0" cy="477419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3333FF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</p:cxn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9F97D008-BF3F-875F-4B5D-A5CCBFFE7B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8664" t="79779" r="34008" b="16296"/>
                <a:stretch/>
              </p:blipFill>
              <p:spPr>
                <a:xfrm>
                  <a:off x="1065912" y="3094469"/>
                  <a:ext cx="1286297" cy="246221"/>
                </a:xfrm>
                <a:prstGeom prst="rect">
                  <a:avLst/>
                </a:prstGeom>
                <a:ln w="38100">
                  <a:noFill/>
                </a:ln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1814AF-6390-0E5F-8840-9CFAC0B2FEDD}"/>
                  </a:ext>
                </a:extLst>
              </p:cNvPr>
              <p:cNvSpPr txBox="1"/>
              <p:nvPr/>
            </p:nvSpPr>
            <p:spPr>
              <a:xfrm rot="16200000">
                <a:off x="-663285" y="2483466"/>
                <a:ext cx="213517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D concentration (at.%)</a:t>
                </a: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1F3BBA1-EB10-17CA-9D72-EDFAF23B0FED}"/>
                </a:ext>
              </a:extLst>
            </p:cNvPr>
            <p:cNvSpPr/>
            <p:nvPr/>
          </p:nvSpPr>
          <p:spPr>
            <a:xfrm>
              <a:off x="2973749" y="3976638"/>
              <a:ext cx="224535" cy="247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Image 5">
            <a:extLst>
              <a:ext uri="{FF2B5EF4-FFF2-40B4-BE49-F238E27FC236}">
                <a16:creationId xmlns:a16="http://schemas.microsoft.com/office/drawing/2014/main" id="{8EB5E0AE-28B0-5684-F013-03E0E87C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645981" y="1188807"/>
            <a:ext cx="4356300" cy="348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1" y="19"/>
            <a:ext cx="12191999" cy="6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8000" bIns="96000" anchor="ctr">
            <a:prstTxWarp prst="textNoShape">
              <a:avLst/>
            </a:prstTxWarp>
          </a:bodyPr>
          <a:lstStyle/>
          <a:p>
            <a:pPr algn="ctr"/>
            <a:endParaRPr lang="en-GB" sz="4267" b="1" dirty="0">
              <a:solidFill>
                <a:srgbClr val="333399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4230" y="908720"/>
            <a:ext cx="3508117" cy="33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97757A-AA1C-B3C6-E7CF-49E00C146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4" y="5857171"/>
            <a:ext cx="1202323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specify mechanisms for isotopic release/exchange from boron layers</a:t>
            </a:r>
            <a:endParaRPr lang="en-US" sz="24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345AA7-4A44-E36E-5190-55200352B928}"/>
              </a:ext>
            </a:extLst>
          </p:cNvPr>
          <p:cNvSpPr txBox="1"/>
          <p:nvPr/>
        </p:nvSpPr>
        <p:spPr>
          <a:xfrm>
            <a:off x="3540511" y="1317179"/>
            <a:ext cx="2897716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Clr>
                <a:srgbClr val="FF0000"/>
              </a:buClr>
              <a:defRPr/>
            </a:pPr>
            <a:r>
              <a:rPr lang="en-US" kern="0" dirty="0">
                <a:latin typeface="Arial"/>
                <a:ea typeface="ＭＳ Ｐゴシック" pitchFamily="-110" charset="-128"/>
                <a:cs typeface="Arial"/>
                <a:sym typeface="Symbol"/>
              </a:rPr>
              <a:t>W pre-loaded at 10</a:t>
            </a:r>
            <a:r>
              <a:rPr lang="en-US" kern="0" baseline="30000" dirty="0">
                <a:latin typeface="Arial"/>
                <a:ea typeface="ＭＳ Ｐゴシック" pitchFamily="-110" charset="-128"/>
                <a:cs typeface="Arial"/>
                <a:sym typeface="Symbol"/>
              </a:rPr>
              <a:t>24</a:t>
            </a:r>
            <a:r>
              <a:rPr lang="en-US" kern="0" dirty="0">
                <a:latin typeface="Arial"/>
                <a:ea typeface="ＭＳ Ｐゴシック" pitchFamily="-110" charset="-128"/>
                <a:cs typeface="Arial"/>
                <a:sym typeface="Symbol"/>
              </a:rPr>
              <a:t> D/m</a:t>
            </a:r>
            <a:r>
              <a:rPr lang="en-US" kern="0" baseline="30000" dirty="0">
                <a:latin typeface="Arial"/>
                <a:ea typeface="ＭＳ Ｐゴシック" pitchFamily="-110" charset="-128"/>
                <a:cs typeface="Arial"/>
                <a:sym typeface="Symbol"/>
              </a:rPr>
              <a:t>2</a:t>
            </a:r>
          </a:p>
          <a:p>
            <a:pPr>
              <a:spcAft>
                <a:spcPts val="400"/>
              </a:spcAft>
              <a:buClr>
                <a:srgbClr val="FF0000"/>
              </a:buClr>
              <a:defRPr/>
            </a:pPr>
            <a:r>
              <a:rPr lang="en-US" kern="0" dirty="0">
                <a:latin typeface="Arial"/>
                <a:ea typeface="ＭＳ Ｐゴシック" pitchFamily="-110" charset="-128"/>
                <a:cs typeface="Arial"/>
                <a:sym typeface="Symbol"/>
              </a:rPr>
              <a:t>Exposed to H (200 eV)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553817-23F6-826E-800B-ACAAF55F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altLang="en-US" b="1" dirty="0">
                <a:solidFill>
                  <a:schemeClr val="tx2"/>
                </a:solidFill>
              </a:rPr>
              <a:t>Isotope exchange from W and B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7686B3-9116-858F-0262-D671320F7CF6}"/>
              </a:ext>
            </a:extLst>
          </p:cNvPr>
          <p:cNvSpPr txBox="1"/>
          <p:nvPr/>
        </p:nvSpPr>
        <p:spPr>
          <a:xfrm>
            <a:off x="9748336" y="2440755"/>
            <a:ext cx="103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343 K</a:t>
            </a:r>
          </a:p>
          <a:p>
            <a:pPr algn="r"/>
            <a:r>
              <a:rPr lang="en-US" sz="1600" dirty="0"/>
              <a:t>200 eV 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C89203-749E-BCE3-506F-05D33C320F3F}"/>
              </a:ext>
            </a:extLst>
          </p:cNvPr>
          <p:cNvSpPr txBox="1"/>
          <p:nvPr/>
        </p:nvSpPr>
        <p:spPr>
          <a:xfrm>
            <a:off x="10845486" y="3806150"/>
            <a:ext cx="1270916" cy="30777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numCol="1" rtlCol="0">
            <a:spAutoFit/>
          </a:bodyPr>
          <a:lstStyle>
            <a:defPPr>
              <a:defRPr lang="en-GB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/>
              <a:t>Hodille, ISFN</a:t>
            </a:r>
            <a:endParaRPr lang="en-US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20BAC1-6715-F0A9-AA76-94AB71BA401E}"/>
              </a:ext>
            </a:extLst>
          </p:cNvPr>
          <p:cNvSpPr txBox="1"/>
          <p:nvPr/>
        </p:nvSpPr>
        <p:spPr>
          <a:xfrm>
            <a:off x="7387772" y="1338207"/>
            <a:ext cx="38449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MHIMS simulation with material </a:t>
            </a:r>
            <a:br>
              <a:rPr lang="en-US" sz="1400" dirty="0"/>
            </a:br>
            <a:r>
              <a:rPr lang="en-US" sz="1400" dirty="0"/>
              <a:t>parameters of [Oya JNM 2004]</a:t>
            </a:r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ED479E6C-AC5C-5D37-240A-FBC519B8EFE4}"/>
              </a:ext>
            </a:extLst>
          </p:cNvPr>
          <p:cNvSpPr txBox="1"/>
          <p:nvPr/>
        </p:nvSpPr>
        <p:spPr>
          <a:xfrm>
            <a:off x="3430441" y="3976638"/>
            <a:ext cx="1582137" cy="30777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Roth, JNM 2013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A4E082-BB42-9F59-22B7-634655C0392D}"/>
              </a:ext>
            </a:extLst>
          </p:cNvPr>
          <p:cNvSpPr txBox="1"/>
          <p:nvPr/>
        </p:nvSpPr>
        <p:spPr>
          <a:xfrm rot="16200000">
            <a:off x="5250759" y="2572922"/>
            <a:ext cx="309590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 concentration (at.%)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-9" y="664393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dirty="0">
                <a:solidFill>
                  <a:schemeClr val="tx2"/>
                </a:solidFill>
                <a:latin typeface="Arial" charset="0"/>
              </a:rPr>
              <a:t>Fluence of 10</a:t>
            </a:r>
            <a:r>
              <a:rPr lang="en-US" altLang="en-US" baseline="30000" dirty="0">
                <a:solidFill>
                  <a:schemeClr val="tx2"/>
                </a:solidFill>
                <a:latin typeface="Arial" charset="0"/>
              </a:rPr>
              <a:t>21</a:t>
            </a:r>
            <a:r>
              <a:rPr lang="en-US" altLang="en-US" dirty="0">
                <a:solidFill>
                  <a:schemeClr val="tx2"/>
                </a:solidFill>
                <a:latin typeface="Arial" charset="0"/>
              </a:rPr>
              <a:t> H/m</a:t>
            </a:r>
            <a:r>
              <a:rPr lang="en-US" altLang="en-US" baseline="30000" dirty="0">
                <a:solidFill>
                  <a:schemeClr val="tx2"/>
                </a:solidFill>
                <a:latin typeface="Arial" charset="0"/>
              </a:rPr>
              <a:t>2</a:t>
            </a:r>
            <a:r>
              <a:rPr lang="en-US" altLang="en-US" dirty="0">
                <a:solidFill>
                  <a:schemeClr val="tx2"/>
                </a:solidFill>
                <a:latin typeface="Arial" charset="0"/>
              </a:rPr>
              <a:t> sufficient to deplete near surface layers in W and B</a:t>
            </a:r>
            <a:endParaRPr lang="en-GB" altLang="en-US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C3C2B-58D7-9AE0-0F68-7FEB6276869F}"/>
              </a:ext>
            </a:extLst>
          </p:cNvPr>
          <p:cNvSpPr txBox="1"/>
          <p:nvPr/>
        </p:nvSpPr>
        <p:spPr>
          <a:xfrm>
            <a:off x="1845270" y="1006169"/>
            <a:ext cx="1321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Tungsten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9723B-2AA0-D136-7B24-BA25BBD09185}"/>
              </a:ext>
            </a:extLst>
          </p:cNvPr>
          <p:cNvSpPr txBox="1"/>
          <p:nvPr/>
        </p:nvSpPr>
        <p:spPr>
          <a:xfrm>
            <a:off x="8416586" y="988752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Boron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8A0A4-606D-2655-4D11-40F3A222067C}"/>
              </a:ext>
            </a:extLst>
          </p:cNvPr>
          <p:cNvSpPr txBox="1"/>
          <p:nvPr/>
        </p:nvSpPr>
        <p:spPr>
          <a:xfrm>
            <a:off x="0" y="4694677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333399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dirty="0">
                <a:solidFill>
                  <a:schemeClr val="tx2"/>
                </a:solidFill>
                <a:latin typeface="+mn-lt"/>
                <a:ea typeface="ＭＳ Ｐゴシック" pitchFamily="34" charset="-128"/>
              </a:rPr>
              <a:t>10</a:t>
            </a:r>
            <a:r>
              <a:rPr lang="en-US" altLang="en-US" sz="2400" baseline="30000" dirty="0">
                <a:solidFill>
                  <a:schemeClr val="tx2"/>
                </a:solidFill>
                <a:latin typeface="+mn-lt"/>
                <a:ea typeface="ＭＳ Ｐゴシック" pitchFamily="34" charset="-128"/>
              </a:rPr>
              <a:t>21</a:t>
            </a:r>
            <a:r>
              <a:rPr lang="en-US" altLang="en-US" sz="2400" dirty="0">
                <a:solidFill>
                  <a:schemeClr val="tx2"/>
                </a:solidFill>
                <a:latin typeface="+mn-lt"/>
                <a:ea typeface="ＭＳ Ｐゴシック" pitchFamily="34" charset="-128"/>
              </a:rPr>
              <a:t> atoms/m</a:t>
            </a:r>
            <a:r>
              <a:rPr lang="en-US" altLang="en-US" sz="2400" baseline="30000" dirty="0">
                <a:solidFill>
                  <a:schemeClr val="tx2"/>
                </a:solidFill>
                <a:latin typeface="+mn-lt"/>
                <a:ea typeface="ＭＳ Ｐゴシック" pitchFamily="34" charset="-128"/>
              </a:rPr>
              <a:t>2</a:t>
            </a:r>
            <a:r>
              <a:rPr lang="en-US" altLang="en-US" sz="2400" dirty="0">
                <a:solidFill>
                  <a:schemeClr val="tx2"/>
                </a:solidFill>
                <a:latin typeface="+mn-lt"/>
                <a:ea typeface="ＭＳ Ｐゴシック" pitchFamily="34" charset="-128"/>
              </a:rPr>
              <a:t> is feasible in 20 min ICWC in ITER at 15% duty cycle, based on</a:t>
            </a:r>
          </a:p>
          <a:p>
            <a:pPr marL="840296" lvl="1" indent="-357708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altLang="en-US" sz="2000" kern="0" dirty="0">
                <a:solidFill>
                  <a:schemeClr val="tx2"/>
                </a:solidFill>
                <a:latin typeface="+mn-lt"/>
                <a:ea typeface="ＭＳ Ｐゴシック" pitchFamily="-110" charset="-128"/>
                <a:cs typeface="Arial"/>
              </a:rPr>
              <a:t>TOMAS and TORE SUPRA ICWC charge exchange spectra scaled to ITER power / surface area</a:t>
            </a:r>
          </a:p>
          <a:p>
            <a:pPr marL="840296" lvl="1" indent="-357708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altLang="en-US" sz="2000" kern="0" dirty="0">
                <a:solidFill>
                  <a:schemeClr val="tx2"/>
                </a:solidFill>
                <a:latin typeface="+mn-lt"/>
                <a:ea typeface="ＭＳ Ｐゴシック" pitchFamily="-110" charset="-128"/>
                <a:cs typeface="Arial"/>
              </a:rPr>
              <a:t>EAST ICWC charge exchange spectra at ITER relevant power / surface area</a:t>
            </a:r>
          </a:p>
        </p:txBody>
      </p:sp>
    </p:spTree>
    <p:extLst>
      <p:ext uri="{BB962C8B-B14F-4D97-AF65-F5344CB8AC3E}">
        <p14:creationId xmlns:p14="http://schemas.microsoft.com/office/powerpoint/2010/main" val="373768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D25A1-1831-AAB6-82C4-D83A30AB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>
            <a:extLst>
              <a:ext uri="{FF2B5EF4-FFF2-40B4-BE49-F238E27FC236}">
                <a16:creationId xmlns:a16="http://schemas.microsoft.com/office/drawing/2014/main" id="{1B3C8D26-E994-2FA2-2496-352B5BD2E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" y="19"/>
            <a:ext cx="12191999" cy="6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8000" bIns="96000" anchor="ctr">
            <a:prstTxWarp prst="textNoShape">
              <a:avLst/>
            </a:prstTxWarp>
          </a:bodyPr>
          <a:lstStyle/>
          <a:p>
            <a:pPr algn="ctr"/>
            <a:endParaRPr lang="en-GB" sz="4267" b="1" dirty="0">
              <a:solidFill>
                <a:srgbClr val="333399"/>
              </a:solidFill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CE07C1-BB4D-4149-7FD7-757040258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" y="664394"/>
            <a:ext cx="12191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altLang="en-US" dirty="0">
                <a:solidFill>
                  <a:schemeClr val="tx2"/>
                </a:solidFill>
                <a:latin typeface="Arial" charset="0"/>
              </a:rPr>
              <a:t>Thermal release from B layers simulated by CRDS [1] &amp; MHIMS [2] in 1D</a:t>
            </a:r>
          </a:p>
          <a:p>
            <a:pPr marL="840296" lvl="1" indent="-357708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000" kern="0" dirty="0">
                <a:solidFill>
                  <a:schemeClr val="tx2"/>
                </a:solidFill>
                <a:latin typeface="+mn-lt"/>
                <a:ea typeface="ＭＳ Ｐゴシック" pitchFamily="-110" charset="-128"/>
                <a:cs typeface="Arial"/>
              </a:rPr>
              <a:t>D trapping parameters in B adapted to experimental data of [3-5]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A31EB-A9D1-2DA5-242D-2898ED460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9"/>
          <a:stretch/>
        </p:blipFill>
        <p:spPr>
          <a:xfrm>
            <a:off x="548771" y="2021159"/>
            <a:ext cx="3582266" cy="3108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2C2FA2-2ACE-E725-0F5B-1960FEA78994}"/>
              </a:ext>
            </a:extLst>
          </p:cNvPr>
          <p:cNvSpPr txBox="1"/>
          <p:nvPr/>
        </p:nvSpPr>
        <p:spPr>
          <a:xfrm>
            <a:off x="5439632" y="5899135"/>
            <a:ext cx="6566092" cy="73152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numCol="2" rtlCol="0">
            <a:spAutoFit/>
          </a:bodyPr>
          <a:lstStyle>
            <a:defPPr>
              <a:defRPr lang="en-GB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1400" dirty="0"/>
              <a:t>[1] </a:t>
            </a:r>
            <a:r>
              <a:rPr lang="en-GB" sz="1400" dirty="0"/>
              <a:t>Matveev, Phys </a:t>
            </a:r>
            <a:r>
              <a:rPr lang="en-GB" sz="1400" dirty="0" err="1"/>
              <a:t>Scr</a:t>
            </a:r>
            <a:r>
              <a:rPr lang="en-GB" sz="1400" dirty="0"/>
              <a:t> 2020</a:t>
            </a:r>
          </a:p>
          <a:p>
            <a:r>
              <a:rPr lang="en-GB" sz="1400" dirty="0"/>
              <a:t>[2] Hodille, JNM 2015</a:t>
            </a:r>
            <a:endParaRPr lang="en-US" sz="1400" dirty="0"/>
          </a:p>
          <a:p>
            <a:r>
              <a:rPr lang="en-US" sz="1400" dirty="0"/>
              <a:t>[3] </a:t>
            </a:r>
            <a:r>
              <a:rPr lang="en-US" sz="1400" dirty="0" err="1"/>
              <a:t>Nakahata</a:t>
            </a:r>
            <a:r>
              <a:rPr lang="en-US" sz="1400" dirty="0"/>
              <a:t>, JNM 2007</a:t>
            </a:r>
          </a:p>
          <a:p>
            <a:r>
              <a:rPr lang="fr-FR" sz="1400" dirty="0"/>
              <a:t>[4] </a:t>
            </a:r>
            <a:r>
              <a:rPr lang="fr-FR" sz="1400" dirty="0" err="1"/>
              <a:t>Annen</a:t>
            </a:r>
            <a:r>
              <a:rPr lang="fr-FR" sz="1400" dirty="0"/>
              <a:t>, J Non-Crystalline </a:t>
            </a:r>
            <a:r>
              <a:rPr lang="fr-FR" sz="1400" dirty="0" err="1"/>
              <a:t>Solids</a:t>
            </a:r>
            <a:r>
              <a:rPr lang="fr-FR" sz="1400" dirty="0"/>
              <a:t> 1997</a:t>
            </a:r>
            <a:endParaRPr lang="en-US" sz="1400" dirty="0"/>
          </a:p>
          <a:p>
            <a:r>
              <a:rPr lang="en-US" sz="1400" dirty="0"/>
              <a:t>[5] Oya, JNM 2004</a:t>
            </a:r>
          </a:p>
          <a:p>
            <a:r>
              <a:rPr lang="en-US" sz="1400" dirty="0"/>
              <a:t>[6] </a:t>
            </a:r>
            <a:r>
              <a:rPr lang="da-DK" sz="1400" dirty="0"/>
              <a:t>DeTemmerman, NME 2017</a:t>
            </a:r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D99395-E681-C31D-FE91-9C2D68AD3DE7}"/>
              </a:ext>
            </a:extLst>
          </p:cNvPr>
          <p:cNvSpPr txBox="1"/>
          <p:nvPr/>
        </p:nvSpPr>
        <p:spPr>
          <a:xfrm>
            <a:off x="2555545" y="2724786"/>
            <a:ext cx="1338451" cy="30777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numCol="1" rtlCol="0">
            <a:spAutoFit/>
          </a:bodyPr>
          <a:lstStyle>
            <a:defPPr>
              <a:defRPr lang="en-GB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/>
              <a:t>Hodille, ISFN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2602D-8B6A-9ED6-FD17-D62D5B6B692B}"/>
              </a:ext>
            </a:extLst>
          </p:cNvPr>
          <p:cNvSpPr txBox="1"/>
          <p:nvPr/>
        </p:nvSpPr>
        <p:spPr>
          <a:xfrm>
            <a:off x="289195" y="5116870"/>
            <a:ext cx="4225229" cy="126188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Baking at 220</a:t>
            </a:r>
            <a:r>
              <a:rPr lang="en-GB" sz="20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is not efficient for removal from &gt; 10 micron thick deposits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(Similar to Be [6]) 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615746C-5776-F94D-60A3-573793165D81}"/>
              </a:ext>
            </a:extLst>
          </p:cNvPr>
          <p:cNvCxnSpPr>
            <a:cxnSpLocks/>
          </p:cNvCxnSpPr>
          <p:nvPr/>
        </p:nvCxnSpPr>
        <p:spPr bwMode="auto">
          <a:xfrm flipV="1">
            <a:off x="1266502" y="4565049"/>
            <a:ext cx="296093" cy="5650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4CF6355-69E1-380F-39D6-635F9964E7F9}"/>
              </a:ext>
            </a:extLst>
          </p:cNvPr>
          <p:cNvSpPr txBox="1"/>
          <p:nvPr/>
        </p:nvSpPr>
        <p:spPr>
          <a:xfrm>
            <a:off x="2567467" y="3060559"/>
            <a:ext cx="142234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MHIMS</a:t>
            </a:r>
          </a:p>
          <a:p>
            <a:pPr algn="r"/>
            <a:r>
              <a:rPr lang="en-US" dirty="0"/>
              <a:t>Param: [5]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4E78A0-32A1-5AC7-284A-10FCCC95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altLang="en-US" b="1" dirty="0">
                <a:solidFill>
                  <a:schemeClr val="tx2"/>
                </a:solidFill>
              </a:rPr>
              <a:t>Thermal release from B layers</a:t>
            </a:r>
            <a:endParaRPr lang="en-US" sz="4800" dirty="0">
              <a:solidFill>
                <a:schemeClr val="tx2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D091FF-FC48-D33F-E175-25646AD5F285}"/>
              </a:ext>
            </a:extLst>
          </p:cNvPr>
          <p:cNvCxnSpPr>
            <a:cxnSpLocks/>
          </p:cNvCxnSpPr>
          <p:nvPr/>
        </p:nvCxnSpPr>
        <p:spPr>
          <a:xfrm flipV="1">
            <a:off x="1580072" y="4230219"/>
            <a:ext cx="0" cy="5027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ADAC99-B7D9-76D0-9ED2-78A0434FBA71}"/>
              </a:ext>
            </a:extLst>
          </p:cNvPr>
          <p:cNvSpPr txBox="1"/>
          <p:nvPr/>
        </p:nvSpPr>
        <p:spPr>
          <a:xfrm>
            <a:off x="674446" y="1610828"/>
            <a:ext cx="3207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588" lvl="1" algn="ctr">
              <a:buClr>
                <a:srgbClr val="FF0000"/>
              </a:buClr>
              <a:defRPr/>
            </a:pPr>
            <a:r>
              <a:rPr lang="en-GB" altLang="en-US" sz="1800" b="1" kern="0" dirty="0">
                <a:solidFill>
                  <a:schemeClr val="tx2"/>
                </a:solidFill>
                <a:latin typeface="+mn-lt"/>
                <a:ea typeface="ＭＳ Ｐゴシック" pitchFamily="-110" charset="-128"/>
                <a:cs typeface="Arial"/>
              </a:rPr>
              <a:t>Baking for 2 weeks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B4AE74-8A3C-CE9C-2054-850651EA75DE}"/>
              </a:ext>
            </a:extLst>
          </p:cNvPr>
          <p:cNvGrpSpPr/>
          <p:nvPr/>
        </p:nvGrpSpPr>
        <p:grpSpPr>
          <a:xfrm rot="11633739">
            <a:off x="8647151" y="3558217"/>
            <a:ext cx="3249881" cy="2236521"/>
            <a:chOff x="1736595" y="1626976"/>
            <a:chExt cx="3872142" cy="266475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562AFB-6A73-5F43-53D2-6181FAE6D893}"/>
                </a:ext>
              </a:extLst>
            </p:cNvPr>
            <p:cNvSpPr/>
            <p:nvPr/>
          </p:nvSpPr>
          <p:spPr>
            <a:xfrm>
              <a:off x="1736595" y="1914288"/>
              <a:ext cx="2377440" cy="2377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CA0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347090-06AE-160B-05B6-4D7BE0A4C7A9}"/>
                </a:ext>
              </a:extLst>
            </p:cNvPr>
            <p:cNvCxnSpPr>
              <a:cxnSpLocks/>
              <a:stCxn id="40" idx="5"/>
              <a:endCxn id="42" idx="4"/>
            </p:cNvCxnSpPr>
            <p:nvPr/>
          </p:nvCxnSpPr>
          <p:spPr>
            <a:xfrm rot="9966261" flipH="1">
              <a:off x="3616766" y="2720020"/>
              <a:ext cx="1991971" cy="998967"/>
            </a:xfrm>
            <a:prstGeom prst="line">
              <a:avLst/>
            </a:prstGeom>
            <a:ln>
              <a:solidFill>
                <a:srgbClr val="2CA0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701A4F1-CF9F-A65D-8B20-B2B74BB2B6B2}"/>
                </a:ext>
              </a:extLst>
            </p:cNvPr>
            <p:cNvSpPr/>
            <p:nvPr/>
          </p:nvSpPr>
          <p:spPr>
            <a:xfrm rot="20423846">
              <a:off x="5245506" y="2184066"/>
              <a:ext cx="320675" cy="320675"/>
            </a:xfrm>
            <a:prstGeom prst="ellipse">
              <a:avLst/>
            </a:prstGeom>
            <a:noFill/>
            <a:ln w="38100">
              <a:solidFill>
                <a:srgbClr val="2CA0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D691227-43F1-0EAC-249E-20D1BE74A0EE}"/>
                </a:ext>
              </a:extLst>
            </p:cNvPr>
            <p:cNvCxnSpPr>
              <a:cxnSpLocks/>
              <a:stCxn id="40" idx="0"/>
              <a:endCxn id="42" idx="0"/>
            </p:cNvCxnSpPr>
            <p:nvPr/>
          </p:nvCxnSpPr>
          <p:spPr>
            <a:xfrm rot="9966261" flipH="1" flipV="1">
              <a:off x="2994334" y="1626976"/>
              <a:ext cx="2288698" cy="853695"/>
            </a:xfrm>
            <a:prstGeom prst="line">
              <a:avLst/>
            </a:prstGeom>
            <a:ln>
              <a:solidFill>
                <a:srgbClr val="2CA0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EC3374-ADE0-9CF0-3D6E-A393E8B89537}"/>
              </a:ext>
            </a:extLst>
          </p:cNvPr>
          <p:cNvGrpSpPr/>
          <p:nvPr/>
        </p:nvGrpSpPr>
        <p:grpSpPr>
          <a:xfrm>
            <a:off x="8615294" y="2002164"/>
            <a:ext cx="3418806" cy="3541080"/>
            <a:chOff x="4161752" y="1890586"/>
            <a:chExt cx="4008397" cy="41517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E7A5EB8-D40C-B763-7FC0-8F1CEB87279B}"/>
                </a:ext>
              </a:extLst>
            </p:cNvPr>
            <p:cNvGrpSpPr/>
            <p:nvPr/>
          </p:nvGrpSpPr>
          <p:grpSpPr>
            <a:xfrm>
              <a:off x="4161752" y="1890586"/>
              <a:ext cx="1907988" cy="4091641"/>
              <a:chOff x="7937344" y="444797"/>
              <a:chExt cx="2474393" cy="530628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14C5B12-CAAB-C2B2-6120-A908E8488CB3}"/>
                  </a:ext>
                </a:extLst>
              </p:cNvPr>
              <p:cNvGrpSpPr/>
              <p:nvPr/>
            </p:nvGrpSpPr>
            <p:grpSpPr>
              <a:xfrm>
                <a:off x="7942214" y="444797"/>
                <a:ext cx="2469523" cy="5306284"/>
                <a:chOff x="6685776" y="861805"/>
                <a:chExt cx="1989507" cy="4274867"/>
              </a:xfrm>
            </p:grpSpPr>
            <p:sp>
              <p:nvSpPr>
                <p:cNvPr id="23" name="Freeform 5">
                  <a:extLst>
                    <a:ext uri="{FF2B5EF4-FFF2-40B4-BE49-F238E27FC236}">
                      <a16:creationId xmlns:a16="http://schemas.microsoft.com/office/drawing/2014/main" id="{E9805A51-2B28-2B0F-A31F-0BD75EC71A5F}"/>
                    </a:ext>
                  </a:extLst>
                </p:cNvPr>
                <p:cNvSpPr/>
                <p:nvPr/>
              </p:nvSpPr>
              <p:spPr>
                <a:xfrm>
                  <a:off x="6769310" y="1372074"/>
                  <a:ext cx="1709839" cy="3485590"/>
                </a:xfrm>
                <a:custGeom>
                  <a:avLst/>
                  <a:gdLst>
                    <a:gd name="connsiteX0" fmla="*/ 73431 w 1709839"/>
                    <a:gd name="connsiteY0" fmla="*/ 2927635 h 3488950"/>
                    <a:gd name="connsiteX1" fmla="*/ 716227 w 1709839"/>
                    <a:gd name="connsiteY1" fmla="*/ 2710352 h 3488950"/>
                    <a:gd name="connsiteX2" fmla="*/ 1277541 w 1709839"/>
                    <a:gd name="connsiteY2" fmla="*/ 2302946 h 3488950"/>
                    <a:gd name="connsiteX3" fmla="*/ 1657787 w 1709839"/>
                    <a:gd name="connsiteY3" fmla="*/ 1596776 h 3488950"/>
                    <a:gd name="connsiteX4" fmla="*/ 1694001 w 1709839"/>
                    <a:gd name="connsiteY4" fmla="*/ 990193 h 3488950"/>
                    <a:gd name="connsiteX5" fmla="*/ 1540092 w 1709839"/>
                    <a:gd name="connsiteY5" fmla="*/ 546574 h 3488950"/>
                    <a:gd name="connsiteX6" fmla="*/ 1214167 w 1709839"/>
                    <a:gd name="connsiteY6" fmla="*/ 211595 h 3488950"/>
                    <a:gd name="connsiteX7" fmla="*/ 770547 w 1709839"/>
                    <a:gd name="connsiteY7" fmla="*/ 30526 h 3488950"/>
                    <a:gd name="connsiteX8" fmla="*/ 616638 w 1709839"/>
                    <a:gd name="connsiteY8" fmla="*/ 3366 h 3488950"/>
                    <a:gd name="connsiteX9" fmla="*/ 390302 w 1709839"/>
                    <a:gd name="connsiteY9" fmla="*/ 66740 h 3488950"/>
                    <a:gd name="connsiteX10" fmla="*/ 182072 w 1709839"/>
                    <a:gd name="connsiteY10" fmla="*/ 274970 h 3488950"/>
                    <a:gd name="connsiteX11" fmla="*/ 37217 w 1709839"/>
                    <a:gd name="connsiteY11" fmla="*/ 664269 h 3488950"/>
                    <a:gd name="connsiteX12" fmla="*/ 1003 w 1709839"/>
                    <a:gd name="connsiteY12" fmla="*/ 1171263 h 3488950"/>
                    <a:gd name="connsiteX13" fmla="*/ 64377 w 1709839"/>
                    <a:gd name="connsiteY13" fmla="*/ 1805005 h 3488950"/>
                    <a:gd name="connsiteX14" fmla="*/ 191126 w 1709839"/>
                    <a:gd name="connsiteY14" fmla="*/ 2284839 h 3488950"/>
                    <a:gd name="connsiteX15" fmla="*/ 607585 w 1709839"/>
                    <a:gd name="connsiteY15" fmla="*/ 3488950 h 3488950"/>
                    <a:gd name="connsiteX0" fmla="*/ 73431 w 1709839"/>
                    <a:gd name="connsiteY0" fmla="*/ 2924275 h 3485590"/>
                    <a:gd name="connsiteX1" fmla="*/ 716227 w 1709839"/>
                    <a:gd name="connsiteY1" fmla="*/ 2706992 h 3485590"/>
                    <a:gd name="connsiteX2" fmla="*/ 1277541 w 1709839"/>
                    <a:gd name="connsiteY2" fmla="*/ 2299586 h 3485590"/>
                    <a:gd name="connsiteX3" fmla="*/ 1657787 w 1709839"/>
                    <a:gd name="connsiteY3" fmla="*/ 1593416 h 3485590"/>
                    <a:gd name="connsiteX4" fmla="*/ 1694001 w 1709839"/>
                    <a:gd name="connsiteY4" fmla="*/ 986833 h 3485590"/>
                    <a:gd name="connsiteX5" fmla="*/ 1540092 w 1709839"/>
                    <a:gd name="connsiteY5" fmla="*/ 543214 h 3485590"/>
                    <a:gd name="connsiteX6" fmla="*/ 1214167 w 1709839"/>
                    <a:gd name="connsiteY6" fmla="*/ 208235 h 3485590"/>
                    <a:gd name="connsiteX7" fmla="*/ 916403 w 1709839"/>
                    <a:gd name="connsiteY7" fmla="*/ 60825 h 3485590"/>
                    <a:gd name="connsiteX8" fmla="*/ 616638 w 1709839"/>
                    <a:gd name="connsiteY8" fmla="*/ 6 h 3485590"/>
                    <a:gd name="connsiteX9" fmla="*/ 390302 w 1709839"/>
                    <a:gd name="connsiteY9" fmla="*/ 63380 h 3485590"/>
                    <a:gd name="connsiteX10" fmla="*/ 182072 w 1709839"/>
                    <a:gd name="connsiteY10" fmla="*/ 271610 h 3485590"/>
                    <a:gd name="connsiteX11" fmla="*/ 37217 w 1709839"/>
                    <a:gd name="connsiteY11" fmla="*/ 660909 h 3485590"/>
                    <a:gd name="connsiteX12" fmla="*/ 1003 w 1709839"/>
                    <a:gd name="connsiteY12" fmla="*/ 1167903 h 3485590"/>
                    <a:gd name="connsiteX13" fmla="*/ 64377 w 1709839"/>
                    <a:gd name="connsiteY13" fmla="*/ 1801645 h 3485590"/>
                    <a:gd name="connsiteX14" fmla="*/ 191126 w 1709839"/>
                    <a:gd name="connsiteY14" fmla="*/ 2281479 h 3485590"/>
                    <a:gd name="connsiteX15" fmla="*/ 607585 w 1709839"/>
                    <a:gd name="connsiteY15" fmla="*/ 3485590 h 348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09839" h="3485590">
                      <a:moveTo>
                        <a:pt x="73431" y="2924275"/>
                      </a:moveTo>
                      <a:cubicBezTo>
                        <a:pt x="294486" y="2867691"/>
                        <a:pt x="515542" y="2811107"/>
                        <a:pt x="716227" y="2706992"/>
                      </a:cubicBezTo>
                      <a:cubicBezTo>
                        <a:pt x="916912" y="2602877"/>
                        <a:pt x="1120614" y="2485182"/>
                        <a:pt x="1277541" y="2299586"/>
                      </a:cubicBezTo>
                      <a:cubicBezTo>
                        <a:pt x="1434468" y="2113990"/>
                        <a:pt x="1588377" y="1812208"/>
                        <a:pt x="1657787" y="1593416"/>
                      </a:cubicBezTo>
                      <a:cubicBezTo>
                        <a:pt x="1727197" y="1374624"/>
                        <a:pt x="1713617" y="1161867"/>
                        <a:pt x="1694001" y="986833"/>
                      </a:cubicBezTo>
                      <a:cubicBezTo>
                        <a:pt x="1674385" y="811799"/>
                        <a:pt x="1620064" y="672980"/>
                        <a:pt x="1540092" y="543214"/>
                      </a:cubicBezTo>
                      <a:cubicBezTo>
                        <a:pt x="1460120" y="413448"/>
                        <a:pt x="1318115" y="288633"/>
                        <a:pt x="1214167" y="208235"/>
                      </a:cubicBezTo>
                      <a:cubicBezTo>
                        <a:pt x="1110219" y="127837"/>
                        <a:pt x="1015991" y="95530"/>
                        <a:pt x="916403" y="60825"/>
                      </a:cubicBezTo>
                      <a:cubicBezTo>
                        <a:pt x="816815" y="26120"/>
                        <a:pt x="704321" y="-420"/>
                        <a:pt x="616638" y="6"/>
                      </a:cubicBezTo>
                      <a:cubicBezTo>
                        <a:pt x="528955" y="432"/>
                        <a:pt x="462730" y="18113"/>
                        <a:pt x="390302" y="63380"/>
                      </a:cubicBezTo>
                      <a:cubicBezTo>
                        <a:pt x="317874" y="108647"/>
                        <a:pt x="240920" y="172022"/>
                        <a:pt x="182072" y="271610"/>
                      </a:cubicBezTo>
                      <a:cubicBezTo>
                        <a:pt x="123225" y="371198"/>
                        <a:pt x="67395" y="511527"/>
                        <a:pt x="37217" y="660909"/>
                      </a:cubicBezTo>
                      <a:cubicBezTo>
                        <a:pt x="7039" y="810291"/>
                        <a:pt x="-3524" y="977780"/>
                        <a:pt x="1003" y="1167903"/>
                      </a:cubicBezTo>
                      <a:cubicBezTo>
                        <a:pt x="5530" y="1358026"/>
                        <a:pt x="32690" y="1616049"/>
                        <a:pt x="64377" y="1801645"/>
                      </a:cubicBezTo>
                      <a:cubicBezTo>
                        <a:pt x="96064" y="1987241"/>
                        <a:pt x="100591" y="2000822"/>
                        <a:pt x="191126" y="2281479"/>
                      </a:cubicBezTo>
                      <a:cubicBezTo>
                        <a:pt x="281661" y="2562136"/>
                        <a:pt x="444623" y="3023863"/>
                        <a:pt x="607585" y="3485590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4" name="Freeform 6">
                  <a:extLst>
                    <a:ext uri="{FF2B5EF4-FFF2-40B4-BE49-F238E27FC236}">
                      <a16:creationId xmlns:a16="http://schemas.microsoft.com/office/drawing/2014/main" id="{05A365DA-F0AA-C569-9748-A321BD1B6BF7}"/>
                    </a:ext>
                  </a:extLst>
                </p:cNvPr>
                <p:cNvSpPr/>
                <p:nvPr/>
              </p:nvSpPr>
              <p:spPr>
                <a:xfrm>
                  <a:off x="6706238" y="861805"/>
                  <a:ext cx="1969045" cy="3693019"/>
                </a:xfrm>
                <a:custGeom>
                  <a:avLst/>
                  <a:gdLst>
                    <a:gd name="connsiteX0" fmla="*/ 0 w 1969045"/>
                    <a:gd name="connsiteY0" fmla="*/ 3236864 h 3556624"/>
                    <a:gd name="connsiteX1" fmla="*/ 11220 w 1969045"/>
                    <a:gd name="connsiteY1" fmla="*/ 476835 h 3556624"/>
                    <a:gd name="connsiteX2" fmla="*/ 134636 w 1969045"/>
                    <a:gd name="connsiteY2" fmla="*/ 157075 h 3556624"/>
                    <a:gd name="connsiteX3" fmla="*/ 409516 w 1969045"/>
                    <a:gd name="connsiteY3" fmla="*/ 0 h 3556624"/>
                    <a:gd name="connsiteX4" fmla="*/ 790984 w 1969045"/>
                    <a:gd name="connsiteY4" fmla="*/ 84147 h 3556624"/>
                    <a:gd name="connsiteX5" fmla="*/ 1166842 w 1969045"/>
                    <a:gd name="connsiteY5" fmla="*/ 364638 h 3556624"/>
                    <a:gd name="connsiteX6" fmla="*/ 1531480 w 1969045"/>
                    <a:gd name="connsiteY6" fmla="*/ 701227 h 3556624"/>
                    <a:gd name="connsiteX7" fmla="*/ 1761482 w 1969045"/>
                    <a:gd name="connsiteY7" fmla="*/ 1004157 h 3556624"/>
                    <a:gd name="connsiteX8" fmla="*/ 1918557 w 1969045"/>
                    <a:gd name="connsiteY8" fmla="*/ 1346356 h 3556624"/>
                    <a:gd name="connsiteX9" fmla="*/ 1969045 w 1969045"/>
                    <a:gd name="connsiteY9" fmla="*/ 1811971 h 3556624"/>
                    <a:gd name="connsiteX10" fmla="*/ 1935386 w 1969045"/>
                    <a:gd name="connsiteY10" fmla="*/ 2294415 h 3556624"/>
                    <a:gd name="connsiteX11" fmla="*/ 1727823 w 1969045"/>
                    <a:gd name="connsiteY11" fmla="*/ 2743200 h 3556624"/>
                    <a:gd name="connsiteX12" fmla="*/ 1464162 w 1969045"/>
                    <a:gd name="connsiteY12" fmla="*/ 3130278 h 3556624"/>
                    <a:gd name="connsiteX13" fmla="*/ 1009767 w 1969045"/>
                    <a:gd name="connsiteY13" fmla="*/ 3450037 h 3556624"/>
                    <a:gd name="connsiteX14" fmla="*/ 998547 w 1969045"/>
                    <a:gd name="connsiteY14" fmla="*/ 3556624 h 3556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69045" h="3556624">
                      <a:moveTo>
                        <a:pt x="0" y="3236864"/>
                      </a:moveTo>
                      <a:lnTo>
                        <a:pt x="11220" y="476835"/>
                      </a:lnTo>
                      <a:lnTo>
                        <a:pt x="134636" y="157075"/>
                      </a:lnTo>
                      <a:lnTo>
                        <a:pt x="409516" y="0"/>
                      </a:lnTo>
                      <a:lnTo>
                        <a:pt x="790984" y="84147"/>
                      </a:lnTo>
                      <a:lnTo>
                        <a:pt x="1166842" y="364638"/>
                      </a:lnTo>
                      <a:lnTo>
                        <a:pt x="1531480" y="701227"/>
                      </a:lnTo>
                      <a:lnTo>
                        <a:pt x="1761482" y="1004157"/>
                      </a:lnTo>
                      <a:lnTo>
                        <a:pt x="1918557" y="1346356"/>
                      </a:lnTo>
                      <a:lnTo>
                        <a:pt x="1969045" y="1811971"/>
                      </a:lnTo>
                      <a:lnTo>
                        <a:pt x="1935386" y="2294415"/>
                      </a:lnTo>
                      <a:lnTo>
                        <a:pt x="1727823" y="2743200"/>
                      </a:lnTo>
                      <a:lnTo>
                        <a:pt x="1464162" y="3130278"/>
                      </a:lnTo>
                      <a:lnTo>
                        <a:pt x="1009767" y="3450037"/>
                      </a:lnTo>
                      <a:lnTo>
                        <a:pt x="998547" y="3556624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id="{91932235-180C-9967-FF90-58638B001D01}"/>
                    </a:ext>
                  </a:extLst>
                </p:cNvPr>
                <p:cNvSpPr/>
                <p:nvPr/>
              </p:nvSpPr>
              <p:spPr>
                <a:xfrm>
                  <a:off x="6685776" y="4206925"/>
                  <a:ext cx="211648" cy="611470"/>
                </a:xfrm>
                <a:custGeom>
                  <a:avLst/>
                  <a:gdLst>
                    <a:gd name="connsiteX0" fmla="*/ 0 w 211648"/>
                    <a:gd name="connsiteY0" fmla="*/ 0 h 611470"/>
                    <a:gd name="connsiteX1" fmla="*/ 117806 w 211648"/>
                    <a:gd name="connsiteY1" fmla="*/ 39269 h 611470"/>
                    <a:gd name="connsiteX2" fmla="*/ 207563 w 211648"/>
                    <a:gd name="connsiteY2" fmla="*/ 179514 h 611470"/>
                    <a:gd name="connsiteX3" fmla="*/ 190733 w 211648"/>
                    <a:gd name="connsiteY3" fmla="*/ 325369 h 611470"/>
                    <a:gd name="connsiteX4" fmla="*/ 140245 w 211648"/>
                    <a:gd name="connsiteY4" fmla="*/ 437566 h 611470"/>
                    <a:gd name="connsiteX5" fmla="*/ 61708 w 211648"/>
                    <a:gd name="connsiteY5" fmla="*/ 611470 h 61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1648" h="611470">
                      <a:moveTo>
                        <a:pt x="0" y="0"/>
                      </a:moveTo>
                      <a:cubicBezTo>
                        <a:pt x="41606" y="4675"/>
                        <a:pt x="83212" y="9350"/>
                        <a:pt x="117806" y="39269"/>
                      </a:cubicBezTo>
                      <a:cubicBezTo>
                        <a:pt x="152400" y="69188"/>
                        <a:pt x="195409" y="131831"/>
                        <a:pt x="207563" y="179514"/>
                      </a:cubicBezTo>
                      <a:cubicBezTo>
                        <a:pt x="219718" y="227197"/>
                        <a:pt x="201953" y="282360"/>
                        <a:pt x="190733" y="325369"/>
                      </a:cubicBezTo>
                      <a:cubicBezTo>
                        <a:pt x="179513" y="368378"/>
                        <a:pt x="140245" y="437566"/>
                        <a:pt x="140245" y="437566"/>
                      </a:cubicBezTo>
                      <a:lnTo>
                        <a:pt x="61708" y="61147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Freeform 8">
                  <a:extLst>
                    <a:ext uri="{FF2B5EF4-FFF2-40B4-BE49-F238E27FC236}">
                      <a16:creationId xmlns:a16="http://schemas.microsoft.com/office/drawing/2014/main" id="{BA701C9B-D8DB-631A-7CC8-F1C73C093D9E}"/>
                    </a:ext>
                  </a:extLst>
                </p:cNvPr>
                <p:cNvSpPr/>
                <p:nvPr/>
              </p:nvSpPr>
              <p:spPr>
                <a:xfrm>
                  <a:off x="7376466" y="4521179"/>
                  <a:ext cx="370408" cy="615493"/>
                </a:xfrm>
                <a:custGeom>
                  <a:avLst/>
                  <a:gdLst>
                    <a:gd name="connsiteX0" fmla="*/ 308720 w 308720"/>
                    <a:gd name="connsiteY0" fmla="*/ 0 h 594640"/>
                    <a:gd name="connsiteX1" fmla="*/ 179694 w 308720"/>
                    <a:gd name="connsiteY1" fmla="*/ 33658 h 594640"/>
                    <a:gd name="connsiteX2" fmla="*/ 73107 w 308720"/>
                    <a:gd name="connsiteY2" fmla="*/ 117806 h 594640"/>
                    <a:gd name="connsiteX3" fmla="*/ 11399 w 308720"/>
                    <a:gd name="connsiteY3" fmla="*/ 274881 h 594640"/>
                    <a:gd name="connsiteX4" fmla="*/ 180 w 308720"/>
                    <a:gd name="connsiteY4" fmla="*/ 594640 h 594640"/>
                    <a:gd name="connsiteX0" fmla="*/ 310892 w 310892"/>
                    <a:gd name="connsiteY0" fmla="*/ 0 h 594640"/>
                    <a:gd name="connsiteX1" fmla="*/ 181866 w 310892"/>
                    <a:gd name="connsiteY1" fmla="*/ 33658 h 594640"/>
                    <a:gd name="connsiteX2" fmla="*/ 75279 w 310892"/>
                    <a:gd name="connsiteY2" fmla="*/ 117806 h 594640"/>
                    <a:gd name="connsiteX3" fmla="*/ 7174 w 310892"/>
                    <a:gd name="connsiteY3" fmla="*/ 272323 h 594640"/>
                    <a:gd name="connsiteX4" fmla="*/ 2352 w 310892"/>
                    <a:gd name="connsiteY4" fmla="*/ 594640 h 594640"/>
                    <a:gd name="connsiteX0" fmla="*/ 310892 w 310892"/>
                    <a:gd name="connsiteY0" fmla="*/ 0 h 594640"/>
                    <a:gd name="connsiteX1" fmla="*/ 181866 w 310892"/>
                    <a:gd name="connsiteY1" fmla="*/ 33658 h 594640"/>
                    <a:gd name="connsiteX2" fmla="*/ 51826 w 310892"/>
                    <a:gd name="connsiteY2" fmla="*/ 102459 h 594640"/>
                    <a:gd name="connsiteX3" fmla="*/ 7174 w 310892"/>
                    <a:gd name="connsiteY3" fmla="*/ 272323 h 594640"/>
                    <a:gd name="connsiteX4" fmla="*/ 2352 w 310892"/>
                    <a:gd name="connsiteY4" fmla="*/ 594640 h 594640"/>
                    <a:gd name="connsiteX0" fmla="*/ 310892 w 310892"/>
                    <a:gd name="connsiteY0" fmla="*/ 8034 h 602674"/>
                    <a:gd name="connsiteX1" fmla="*/ 179734 w 310892"/>
                    <a:gd name="connsiteY1" fmla="*/ 5882 h 602674"/>
                    <a:gd name="connsiteX2" fmla="*/ 51826 w 310892"/>
                    <a:gd name="connsiteY2" fmla="*/ 110493 h 602674"/>
                    <a:gd name="connsiteX3" fmla="*/ 7174 w 310892"/>
                    <a:gd name="connsiteY3" fmla="*/ 280357 h 602674"/>
                    <a:gd name="connsiteX4" fmla="*/ 2352 w 310892"/>
                    <a:gd name="connsiteY4" fmla="*/ 602674 h 602674"/>
                    <a:gd name="connsiteX0" fmla="*/ 308760 w 308760"/>
                    <a:gd name="connsiteY0" fmla="*/ 0 h 612545"/>
                    <a:gd name="connsiteX1" fmla="*/ 179734 w 308760"/>
                    <a:gd name="connsiteY1" fmla="*/ 15753 h 612545"/>
                    <a:gd name="connsiteX2" fmla="*/ 51826 w 308760"/>
                    <a:gd name="connsiteY2" fmla="*/ 120364 h 612545"/>
                    <a:gd name="connsiteX3" fmla="*/ 7174 w 308760"/>
                    <a:gd name="connsiteY3" fmla="*/ 290228 h 612545"/>
                    <a:gd name="connsiteX4" fmla="*/ 2352 w 308760"/>
                    <a:gd name="connsiteY4" fmla="*/ 612545 h 612545"/>
                    <a:gd name="connsiteX0" fmla="*/ 308760 w 308760"/>
                    <a:gd name="connsiteY0" fmla="*/ 2948 h 615493"/>
                    <a:gd name="connsiteX1" fmla="*/ 179734 w 308760"/>
                    <a:gd name="connsiteY1" fmla="*/ 18701 h 615493"/>
                    <a:gd name="connsiteX2" fmla="*/ 51826 w 308760"/>
                    <a:gd name="connsiteY2" fmla="*/ 123312 h 615493"/>
                    <a:gd name="connsiteX3" fmla="*/ 7174 w 308760"/>
                    <a:gd name="connsiteY3" fmla="*/ 293176 h 615493"/>
                    <a:gd name="connsiteX4" fmla="*/ 2352 w 308760"/>
                    <a:gd name="connsiteY4" fmla="*/ 615493 h 61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8760" h="615493">
                      <a:moveTo>
                        <a:pt x="308760" y="2948"/>
                      </a:moveTo>
                      <a:cubicBezTo>
                        <a:pt x="261749" y="-2829"/>
                        <a:pt x="222556" y="-1360"/>
                        <a:pt x="179734" y="18701"/>
                      </a:cubicBezTo>
                      <a:cubicBezTo>
                        <a:pt x="136912" y="38762"/>
                        <a:pt x="80586" y="77566"/>
                        <a:pt x="51826" y="123312"/>
                      </a:cubicBezTo>
                      <a:cubicBezTo>
                        <a:pt x="23066" y="169058"/>
                        <a:pt x="19328" y="213704"/>
                        <a:pt x="7174" y="293176"/>
                      </a:cubicBezTo>
                      <a:cubicBezTo>
                        <a:pt x="-4981" y="372648"/>
                        <a:pt x="1884" y="495349"/>
                        <a:pt x="2352" y="615493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9">
                  <a:extLst>
                    <a:ext uri="{FF2B5EF4-FFF2-40B4-BE49-F238E27FC236}">
                      <a16:creationId xmlns:a16="http://schemas.microsoft.com/office/drawing/2014/main" id="{E2073E42-2907-084D-8CBC-B66930B2A1F5}"/>
                    </a:ext>
                  </a:extLst>
                </p:cNvPr>
                <p:cNvSpPr/>
                <p:nvPr/>
              </p:nvSpPr>
              <p:spPr>
                <a:xfrm>
                  <a:off x="6966267" y="4737303"/>
                  <a:ext cx="269271" cy="134635"/>
                </a:xfrm>
                <a:custGeom>
                  <a:avLst/>
                  <a:gdLst>
                    <a:gd name="connsiteX0" fmla="*/ 0 w 269271"/>
                    <a:gd name="connsiteY0" fmla="*/ 22439 h 134635"/>
                    <a:gd name="connsiteX1" fmla="*/ 61708 w 269271"/>
                    <a:gd name="connsiteY1" fmla="*/ 0 h 134635"/>
                    <a:gd name="connsiteX2" fmla="*/ 168294 w 269271"/>
                    <a:gd name="connsiteY2" fmla="*/ 22439 h 134635"/>
                    <a:gd name="connsiteX3" fmla="*/ 235612 w 269271"/>
                    <a:gd name="connsiteY3" fmla="*/ 72927 h 134635"/>
                    <a:gd name="connsiteX4" fmla="*/ 269271 w 269271"/>
                    <a:gd name="connsiteY4" fmla="*/ 134635 h 1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71" h="134635">
                      <a:moveTo>
                        <a:pt x="0" y="22439"/>
                      </a:moveTo>
                      <a:cubicBezTo>
                        <a:pt x="16829" y="11219"/>
                        <a:pt x="33659" y="0"/>
                        <a:pt x="61708" y="0"/>
                      </a:cubicBezTo>
                      <a:cubicBezTo>
                        <a:pt x="89757" y="0"/>
                        <a:pt x="139310" y="10285"/>
                        <a:pt x="168294" y="22439"/>
                      </a:cubicBezTo>
                      <a:cubicBezTo>
                        <a:pt x="197278" y="34593"/>
                        <a:pt x="218783" y="54228"/>
                        <a:pt x="235612" y="72927"/>
                      </a:cubicBezTo>
                      <a:cubicBezTo>
                        <a:pt x="252441" y="91626"/>
                        <a:pt x="260856" y="113130"/>
                        <a:pt x="269271" y="13463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106FA173-2789-61B0-DA7C-000AB993A792}"/>
                  </a:ext>
                </a:extLst>
              </p:cNvPr>
              <p:cNvSpPr/>
              <p:nvPr/>
            </p:nvSpPr>
            <p:spPr>
              <a:xfrm rot="20617804">
                <a:off x="7981957" y="4266856"/>
                <a:ext cx="276131" cy="442674"/>
              </a:xfrm>
              <a:custGeom>
                <a:avLst/>
                <a:gdLst>
                  <a:gd name="connsiteX0" fmla="*/ 104503 w 216432"/>
                  <a:gd name="connsiteY0" fmla="*/ 350154 h 350154"/>
                  <a:gd name="connsiteX1" fmla="*/ 209006 w 216432"/>
                  <a:gd name="connsiteY1" fmla="*/ 202109 h 350154"/>
                  <a:gd name="connsiteX2" fmla="*/ 191589 w 216432"/>
                  <a:gd name="connsiteY2" fmla="*/ 36646 h 350154"/>
                  <a:gd name="connsiteX3" fmla="*/ 60960 w 216432"/>
                  <a:gd name="connsiteY3" fmla="*/ 1811 h 350154"/>
                  <a:gd name="connsiteX4" fmla="*/ 0 w 216432"/>
                  <a:gd name="connsiteY4" fmla="*/ 71480 h 350154"/>
                  <a:gd name="connsiteX0" fmla="*/ 104503 w 220595"/>
                  <a:gd name="connsiteY0" fmla="*/ 348729 h 348729"/>
                  <a:gd name="connsiteX1" fmla="*/ 209006 w 220595"/>
                  <a:gd name="connsiteY1" fmla="*/ 200684 h 348729"/>
                  <a:gd name="connsiteX2" fmla="*/ 201362 w 220595"/>
                  <a:gd name="connsiteY2" fmla="*/ 49652 h 348729"/>
                  <a:gd name="connsiteX3" fmla="*/ 60960 w 220595"/>
                  <a:gd name="connsiteY3" fmla="*/ 386 h 348729"/>
                  <a:gd name="connsiteX4" fmla="*/ 0 w 220595"/>
                  <a:gd name="connsiteY4" fmla="*/ 70055 h 348729"/>
                  <a:gd name="connsiteX0" fmla="*/ 104503 w 219284"/>
                  <a:gd name="connsiteY0" fmla="*/ 358548 h 358548"/>
                  <a:gd name="connsiteX1" fmla="*/ 209006 w 219284"/>
                  <a:gd name="connsiteY1" fmla="*/ 210503 h 358548"/>
                  <a:gd name="connsiteX2" fmla="*/ 201362 w 219284"/>
                  <a:gd name="connsiteY2" fmla="*/ 59471 h 358548"/>
                  <a:gd name="connsiteX3" fmla="*/ 84947 w 219284"/>
                  <a:gd name="connsiteY3" fmla="*/ 284 h 358548"/>
                  <a:gd name="connsiteX4" fmla="*/ 0 w 219284"/>
                  <a:gd name="connsiteY4" fmla="*/ 79874 h 358548"/>
                  <a:gd name="connsiteX0" fmla="*/ 105391 w 220172"/>
                  <a:gd name="connsiteY0" fmla="*/ 358318 h 358318"/>
                  <a:gd name="connsiteX1" fmla="*/ 209894 w 220172"/>
                  <a:gd name="connsiteY1" fmla="*/ 210273 h 358318"/>
                  <a:gd name="connsiteX2" fmla="*/ 202250 w 220172"/>
                  <a:gd name="connsiteY2" fmla="*/ 59241 h 358318"/>
                  <a:gd name="connsiteX3" fmla="*/ 85835 w 220172"/>
                  <a:gd name="connsiteY3" fmla="*/ 54 h 358318"/>
                  <a:gd name="connsiteX4" fmla="*/ 0 w 220172"/>
                  <a:gd name="connsiteY4" fmla="*/ 51683 h 358318"/>
                  <a:gd name="connsiteX0" fmla="*/ 105391 w 220172"/>
                  <a:gd name="connsiteY0" fmla="*/ 358347 h 358347"/>
                  <a:gd name="connsiteX1" fmla="*/ 209894 w 220172"/>
                  <a:gd name="connsiteY1" fmla="*/ 210302 h 358347"/>
                  <a:gd name="connsiteX2" fmla="*/ 202250 w 220172"/>
                  <a:gd name="connsiteY2" fmla="*/ 59270 h 358347"/>
                  <a:gd name="connsiteX3" fmla="*/ 85835 w 220172"/>
                  <a:gd name="connsiteY3" fmla="*/ 83 h 358347"/>
                  <a:gd name="connsiteX4" fmla="*/ 0 w 220172"/>
                  <a:gd name="connsiteY4" fmla="*/ 51712 h 3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172" h="358347">
                    <a:moveTo>
                      <a:pt x="105391" y="358347"/>
                    </a:moveTo>
                    <a:cubicBezTo>
                      <a:pt x="150385" y="310450"/>
                      <a:pt x="193751" y="260148"/>
                      <a:pt x="209894" y="210302"/>
                    </a:cubicBezTo>
                    <a:cubicBezTo>
                      <a:pt x="226037" y="160456"/>
                      <a:pt x="222926" y="94306"/>
                      <a:pt x="202250" y="59270"/>
                    </a:cubicBezTo>
                    <a:cubicBezTo>
                      <a:pt x="181574" y="24234"/>
                      <a:pt x="119543" y="1343"/>
                      <a:pt x="85835" y="83"/>
                    </a:cubicBezTo>
                    <a:cubicBezTo>
                      <a:pt x="52127" y="-1177"/>
                      <a:pt x="26063" y="11662"/>
                      <a:pt x="0" y="5171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Freeform 93">
                <a:extLst>
                  <a:ext uri="{FF2B5EF4-FFF2-40B4-BE49-F238E27FC236}">
                    <a16:creationId xmlns:a16="http://schemas.microsoft.com/office/drawing/2014/main" id="{19414C91-3C3F-2C47-99F5-C8261027358C}"/>
                  </a:ext>
                </a:extLst>
              </p:cNvPr>
              <p:cNvSpPr/>
              <p:nvPr/>
            </p:nvSpPr>
            <p:spPr>
              <a:xfrm rot="341926">
                <a:off x="8151757" y="4190878"/>
                <a:ext cx="204684" cy="537674"/>
              </a:xfrm>
              <a:custGeom>
                <a:avLst/>
                <a:gdLst>
                  <a:gd name="connsiteX0" fmla="*/ 104503 w 216432"/>
                  <a:gd name="connsiteY0" fmla="*/ 350154 h 350154"/>
                  <a:gd name="connsiteX1" fmla="*/ 209006 w 216432"/>
                  <a:gd name="connsiteY1" fmla="*/ 202109 h 350154"/>
                  <a:gd name="connsiteX2" fmla="*/ 191589 w 216432"/>
                  <a:gd name="connsiteY2" fmla="*/ 36646 h 350154"/>
                  <a:gd name="connsiteX3" fmla="*/ 60960 w 216432"/>
                  <a:gd name="connsiteY3" fmla="*/ 1811 h 350154"/>
                  <a:gd name="connsiteX4" fmla="*/ 0 w 216432"/>
                  <a:gd name="connsiteY4" fmla="*/ 71480 h 350154"/>
                  <a:gd name="connsiteX0" fmla="*/ 104503 w 220595"/>
                  <a:gd name="connsiteY0" fmla="*/ 348729 h 348729"/>
                  <a:gd name="connsiteX1" fmla="*/ 209006 w 220595"/>
                  <a:gd name="connsiteY1" fmla="*/ 200684 h 348729"/>
                  <a:gd name="connsiteX2" fmla="*/ 201362 w 220595"/>
                  <a:gd name="connsiteY2" fmla="*/ 49652 h 348729"/>
                  <a:gd name="connsiteX3" fmla="*/ 60960 w 220595"/>
                  <a:gd name="connsiteY3" fmla="*/ 386 h 348729"/>
                  <a:gd name="connsiteX4" fmla="*/ 0 w 220595"/>
                  <a:gd name="connsiteY4" fmla="*/ 70055 h 348729"/>
                  <a:gd name="connsiteX0" fmla="*/ 104503 w 219284"/>
                  <a:gd name="connsiteY0" fmla="*/ 358548 h 358548"/>
                  <a:gd name="connsiteX1" fmla="*/ 209006 w 219284"/>
                  <a:gd name="connsiteY1" fmla="*/ 210503 h 358548"/>
                  <a:gd name="connsiteX2" fmla="*/ 201362 w 219284"/>
                  <a:gd name="connsiteY2" fmla="*/ 59471 h 358548"/>
                  <a:gd name="connsiteX3" fmla="*/ 84947 w 219284"/>
                  <a:gd name="connsiteY3" fmla="*/ 284 h 358548"/>
                  <a:gd name="connsiteX4" fmla="*/ 0 w 219284"/>
                  <a:gd name="connsiteY4" fmla="*/ 79874 h 358548"/>
                  <a:gd name="connsiteX0" fmla="*/ 105391 w 220172"/>
                  <a:gd name="connsiteY0" fmla="*/ 358318 h 358318"/>
                  <a:gd name="connsiteX1" fmla="*/ 209894 w 220172"/>
                  <a:gd name="connsiteY1" fmla="*/ 210273 h 358318"/>
                  <a:gd name="connsiteX2" fmla="*/ 202250 w 220172"/>
                  <a:gd name="connsiteY2" fmla="*/ 59241 h 358318"/>
                  <a:gd name="connsiteX3" fmla="*/ 85835 w 220172"/>
                  <a:gd name="connsiteY3" fmla="*/ 54 h 358318"/>
                  <a:gd name="connsiteX4" fmla="*/ 0 w 220172"/>
                  <a:gd name="connsiteY4" fmla="*/ 51683 h 358318"/>
                  <a:gd name="connsiteX0" fmla="*/ 105391 w 220172"/>
                  <a:gd name="connsiteY0" fmla="*/ 358347 h 358347"/>
                  <a:gd name="connsiteX1" fmla="*/ 209894 w 220172"/>
                  <a:gd name="connsiteY1" fmla="*/ 210302 h 358347"/>
                  <a:gd name="connsiteX2" fmla="*/ 202250 w 220172"/>
                  <a:gd name="connsiteY2" fmla="*/ 59270 h 358347"/>
                  <a:gd name="connsiteX3" fmla="*/ 85835 w 220172"/>
                  <a:gd name="connsiteY3" fmla="*/ 83 h 358347"/>
                  <a:gd name="connsiteX4" fmla="*/ 0 w 220172"/>
                  <a:gd name="connsiteY4" fmla="*/ 51712 h 358347"/>
                  <a:gd name="connsiteX0" fmla="*/ 19556 w 134337"/>
                  <a:gd name="connsiteY0" fmla="*/ 358264 h 358264"/>
                  <a:gd name="connsiteX1" fmla="*/ 124059 w 134337"/>
                  <a:gd name="connsiteY1" fmla="*/ 210219 h 358264"/>
                  <a:gd name="connsiteX2" fmla="*/ 116415 w 134337"/>
                  <a:gd name="connsiteY2" fmla="*/ 59187 h 358264"/>
                  <a:gd name="connsiteX3" fmla="*/ 0 w 134337"/>
                  <a:gd name="connsiteY3" fmla="*/ 0 h 358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337" h="358264">
                    <a:moveTo>
                      <a:pt x="19556" y="358264"/>
                    </a:moveTo>
                    <a:cubicBezTo>
                      <a:pt x="64550" y="310367"/>
                      <a:pt x="107916" y="260065"/>
                      <a:pt x="124059" y="210219"/>
                    </a:cubicBezTo>
                    <a:cubicBezTo>
                      <a:pt x="140202" y="160373"/>
                      <a:pt x="137091" y="94223"/>
                      <a:pt x="116415" y="59187"/>
                    </a:cubicBezTo>
                    <a:cubicBezTo>
                      <a:pt x="95739" y="24151"/>
                      <a:pt x="33708" y="126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5D71ED-31DB-E46E-CAEF-9B6F7CA13BF5}"/>
                  </a:ext>
                </a:extLst>
              </p:cNvPr>
              <p:cNvSpPr txBox="1"/>
              <p:nvPr/>
            </p:nvSpPr>
            <p:spPr>
              <a:xfrm>
                <a:off x="7937344" y="3593306"/>
                <a:ext cx="1829371" cy="561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 release</a:t>
                </a:r>
                <a:endParaRPr lang="en-GB" dirty="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FFB6B03-F672-C8D4-2461-9BC0FC903285}"/>
                </a:ext>
              </a:extLst>
            </p:cNvPr>
            <p:cNvSpPr/>
            <p:nvPr/>
          </p:nvSpPr>
          <p:spPr>
            <a:xfrm>
              <a:off x="4938129" y="1936844"/>
              <a:ext cx="2572840" cy="11186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dirty="0"/>
                <a:t>Raised Inner Strike Point (</a:t>
              </a:r>
              <a:r>
                <a:rPr lang="en-US" sz="1400" dirty="0">
                  <a:highlight>
                    <a:srgbClr val="FFFF00"/>
                  </a:highlight>
                </a:rPr>
                <a:t>RISP</a:t>
              </a:r>
              <a:r>
                <a:rPr lang="en-US" sz="1400" dirty="0"/>
                <a:t>) scenario</a:t>
              </a:r>
              <a:br>
                <a:rPr lang="en-US" sz="1400" dirty="0"/>
              </a:br>
              <a:r>
                <a:rPr lang="en-US" sz="1400" kern="0" dirty="0"/>
                <a:t>10 MA deuterium L-mode</a:t>
              </a:r>
              <a:br>
                <a:rPr lang="en-US" sz="1400" kern="0" dirty="0"/>
              </a:br>
              <a:r>
                <a:rPr lang="en-US" sz="1400" kern="0" dirty="0"/>
                <a:t>20 MW ECH [2]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A360272-5545-BE2A-6EC5-0EEC952E9FFF}"/>
                </a:ext>
              </a:extLst>
            </p:cNvPr>
            <p:cNvGrpSpPr/>
            <p:nvPr/>
          </p:nvGrpSpPr>
          <p:grpSpPr>
            <a:xfrm>
              <a:off x="6151209" y="4329756"/>
              <a:ext cx="1357760" cy="1712588"/>
              <a:chOff x="2364084" y="4375254"/>
              <a:chExt cx="1498297" cy="188985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351A106-FE32-AF2A-5BB1-E2D6F1146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17261" r="38805" b="13782"/>
              <a:stretch/>
            </p:blipFill>
            <p:spPr>
              <a:xfrm>
                <a:off x="2364084" y="4811545"/>
                <a:ext cx="1451143" cy="1453561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AE85CC7-A424-B0E6-CE84-94C414778819}"/>
                  </a:ext>
                </a:extLst>
              </p:cNvPr>
              <p:cNvSpPr txBox="1"/>
              <p:nvPr/>
            </p:nvSpPr>
            <p:spPr>
              <a:xfrm rot="21540000">
                <a:off x="2376433" y="4375254"/>
                <a:ext cx="1438971" cy="33449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+mn-lt"/>
                  </a:rPr>
                  <a:t>B:D Deposit</a:t>
                </a:r>
                <a:endParaRPr lang="en-US" sz="1200" dirty="0">
                  <a:solidFill>
                    <a:schemeClr val="bg1"/>
                  </a:solidFill>
                  <a:latin typeface="+mn-lt"/>
                  <a:sym typeface="Wingdings" panose="05000000000000000000" pitchFamily="2" charset="2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21AEB4D-23A7-C8B3-4005-890174129F56}"/>
                  </a:ext>
                </a:extLst>
              </p:cNvPr>
              <p:cNvSpPr txBox="1"/>
              <p:nvPr/>
            </p:nvSpPr>
            <p:spPr>
              <a:xfrm>
                <a:off x="3156972" y="4601930"/>
                <a:ext cx="481580" cy="358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latin typeface="+mn-lt"/>
                  </a:rPr>
                  <a:t>Rc</a:t>
                </a:r>
                <a:endParaRPr lang="en-GB" sz="1200" dirty="0" err="1">
                  <a:latin typeface="+mn-lt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BBF3DFA-4FBA-35D7-542D-9335CDD1F854}"/>
                  </a:ext>
                </a:extLst>
              </p:cNvPr>
              <p:cNvSpPr txBox="1"/>
              <p:nvPr/>
            </p:nvSpPr>
            <p:spPr>
              <a:xfrm>
                <a:off x="2374044" y="4837867"/>
                <a:ext cx="1420324" cy="597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+mn-lt"/>
                  </a:rPr>
                  <a:t>W </a:t>
                </a:r>
                <a:r>
                  <a:rPr lang="en-US" sz="1200" dirty="0" err="1">
                    <a:solidFill>
                      <a:schemeClr val="bg1"/>
                    </a:solidFill>
                    <a:latin typeface="+mn-lt"/>
                  </a:rPr>
                  <a:t>monoblock</a:t>
                </a:r>
                <a:endParaRPr lang="en-GB" sz="1200" dirty="0" err="1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3C531B9-3EA1-C0AE-1A8C-FEF999952C04}"/>
                  </a:ext>
                </a:extLst>
              </p:cNvPr>
              <p:cNvGrpSpPr/>
              <p:nvPr/>
            </p:nvGrpSpPr>
            <p:grpSpPr>
              <a:xfrm>
                <a:off x="3038953" y="4679156"/>
                <a:ext cx="181571" cy="165253"/>
                <a:chOff x="6828829" y="3282879"/>
                <a:chExt cx="562571" cy="393700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C40D122-8356-B191-476A-6D57BD165191}"/>
                    </a:ext>
                  </a:extLst>
                </p:cNvPr>
                <p:cNvCxnSpPr/>
                <p:nvPr/>
              </p:nvCxnSpPr>
              <p:spPr bwMode="auto">
                <a:xfrm>
                  <a:off x="7110117" y="3282879"/>
                  <a:ext cx="281283" cy="4689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6BE637D6-1310-2141-F144-9854BE9049AE}"/>
                    </a:ext>
                  </a:extLst>
                </p:cNvPr>
                <p:cNvCxnSpPr/>
                <p:nvPr/>
              </p:nvCxnSpPr>
              <p:spPr bwMode="auto">
                <a:xfrm flipV="1">
                  <a:off x="6828829" y="3329771"/>
                  <a:ext cx="562571" cy="9533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169DAC80-593A-30D1-A210-C3C1DE907368}"/>
                    </a:ext>
                  </a:extLst>
                </p:cNvPr>
                <p:cNvCxnSpPr/>
                <p:nvPr/>
              </p:nvCxnSpPr>
              <p:spPr bwMode="auto">
                <a:xfrm>
                  <a:off x="6828829" y="3424376"/>
                  <a:ext cx="562571" cy="9378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E012DE4-F231-8EE9-DC28-102BBEA1C0F5}"/>
                    </a:ext>
                  </a:extLst>
                </p:cNvPr>
                <p:cNvCxnSpPr/>
                <p:nvPr/>
              </p:nvCxnSpPr>
              <p:spPr bwMode="auto">
                <a:xfrm flipV="1">
                  <a:off x="6828829" y="3518160"/>
                  <a:ext cx="562571" cy="9533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359EDF8-7785-2CDF-E576-6ADA335A8FBB}"/>
                    </a:ext>
                  </a:extLst>
                </p:cNvPr>
                <p:cNvCxnSpPr/>
                <p:nvPr/>
              </p:nvCxnSpPr>
              <p:spPr bwMode="auto">
                <a:xfrm>
                  <a:off x="6828829" y="3620905"/>
                  <a:ext cx="333971" cy="556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66EFC3F-E934-0418-9074-277B02323003}"/>
                  </a:ext>
                </a:extLst>
              </p:cNvPr>
              <p:cNvCxnSpPr/>
              <p:nvPr/>
            </p:nvCxnSpPr>
            <p:spPr>
              <a:xfrm>
                <a:off x="3862381" y="4386849"/>
                <a:ext cx="0" cy="28699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A7D93DC-220E-9190-88F8-0D4AA6C91122}"/>
                </a:ext>
              </a:extLst>
            </p:cNvPr>
            <p:cNvSpPr txBox="1"/>
            <p:nvPr/>
          </p:nvSpPr>
          <p:spPr>
            <a:xfrm>
              <a:off x="7487533" y="4332135"/>
              <a:ext cx="682616" cy="306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~5 µm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9A6EDF4-9E42-442D-1E59-81051B78737F}"/>
              </a:ext>
            </a:extLst>
          </p:cNvPr>
          <p:cNvGrpSpPr/>
          <p:nvPr/>
        </p:nvGrpSpPr>
        <p:grpSpPr>
          <a:xfrm>
            <a:off x="4900376" y="2002164"/>
            <a:ext cx="3477459" cy="3262036"/>
            <a:chOff x="8521608" y="1860049"/>
            <a:chExt cx="3477459" cy="32620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33278-77E9-88B1-9DB2-75E5C17D0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74" r="1216"/>
            <a:stretch>
              <a:fillRect/>
            </a:stretch>
          </p:blipFill>
          <p:spPr>
            <a:xfrm>
              <a:off x="8521608" y="1860049"/>
              <a:ext cx="3477459" cy="303468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6E6A9A-D216-F778-45AC-088B55869053}"/>
                </a:ext>
              </a:extLst>
            </p:cNvPr>
            <p:cNvSpPr txBox="1"/>
            <p:nvPr/>
          </p:nvSpPr>
          <p:spPr>
            <a:xfrm>
              <a:off x="9060865" y="4783531"/>
              <a:ext cx="25112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Layer temperature </a:t>
              </a:r>
              <a:r>
                <a:rPr lang="en-US" sz="1600" baseline="30000" dirty="0" err="1"/>
                <a:t>o</a:t>
              </a:r>
              <a:r>
                <a:rPr lang="en-US" sz="1600" dirty="0" err="1"/>
                <a:t>C</a:t>
              </a:r>
              <a:endParaRPr lang="en-US" sz="1600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F5CDFAF-7F51-892D-EDF3-8D37E3FA36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75936" y="2829039"/>
              <a:ext cx="0" cy="60448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98C1C18-C69C-F528-EF7A-6F70FCD613C1}"/>
              </a:ext>
            </a:extLst>
          </p:cNvPr>
          <p:cNvSpPr txBox="1"/>
          <p:nvPr/>
        </p:nvSpPr>
        <p:spPr>
          <a:xfrm rot="16200000">
            <a:off x="-862206" y="3175297"/>
            <a:ext cx="257545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Release fraction, 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9EE75A-F62D-AE4F-F8A0-A7BF6951FD02}"/>
              </a:ext>
            </a:extLst>
          </p:cNvPr>
          <p:cNvSpPr txBox="1"/>
          <p:nvPr/>
        </p:nvSpPr>
        <p:spPr>
          <a:xfrm>
            <a:off x="4327741" y="1610828"/>
            <a:ext cx="4225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588" lvl="1" algn="ctr">
              <a:buClr>
                <a:srgbClr val="FF0000"/>
              </a:buClr>
              <a:defRPr/>
            </a:pPr>
            <a:r>
              <a:rPr lang="en-GB" altLang="en-US" sz="1800" b="1" kern="0" dirty="0">
                <a:solidFill>
                  <a:schemeClr val="tx2"/>
                </a:solidFill>
                <a:latin typeface="+mn-lt"/>
                <a:ea typeface="ＭＳ Ｐゴシック" pitchFamily="-110" charset="-128"/>
                <a:cs typeface="Arial"/>
              </a:rPr>
              <a:t>10s of layer heating by plasma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A9B58CF6-7D22-E0DF-E15D-2C22128779BD}"/>
              </a:ext>
            </a:extLst>
          </p:cNvPr>
          <p:cNvSpPr/>
          <p:nvPr/>
        </p:nvSpPr>
        <p:spPr>
          <a:xfrm>
            <a:off x="1675181" y="4230219"/>
            <a:ext cx="142349" cy="265924"/>
          </a:xfrm>
          <a:prstGeom prst="rightBrace">
            <a:avLst/>
          </a:prstGeom>
          <a:noFill/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7557F67-DAAF-5CE3-20DE-BAEACF8C305B}"/>
              </a:ext>
            </a:extLst>
          </p:cNvPr>
          <p:cNvSpPr txBox="1"/>
          <p:nvPr/>
        </p:nvSpPr>
        <p:spPr>
          <a:xfrm>
            <a:off x="1806643" y="419995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to 50 micron</a:t>
            </a:r>
            <a:endParaRPr lang="en-GB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BD05C4-46AD-5C00-455C-2A450CA4203A}"/>
              </a:ext>
            </a:extLst>
          </p:cNvPr>
          <p:cNvSpPr txBox="1"/>
          <p:nvPr/>
        </p:nvSpPr>
        <p:spPr>
          <a:xfrm>
            <a:off x="6919739" y="4051128"/>
            <a:ext cx="142234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CRDS [1]</a:t>
            </a:r>
          </a:p>
          <a:p>
            <a:pPr algn="r"/>
            <a:r>
              <a:rPr lang="en-US" dirty="0"/>
              <a:t>Param: [3]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7D5A3F-A3EC-32CD-ADE9-FD2619280319}"/>
              </a:ext>
            </a:extLst>
          </p:cNvPr>
          <p:cNvSpPr txBox="1"/>
          <p:nvPr/>
        </p:nvSpPr>
        <p:spPr>
          <a:xfrm>
            <a:off x="5340332" y="307242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1 to 5 micron</a:t>
            </a:r>
            <a:endParaRPr lang="en-GB" dirty="0"/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B7B9F795-DA33-23AE-8B47-EE0291064ADB}"/>
              </a:ext>
            </a:extLst>
          </p:cNvPr>
          <p:cNvSpPr/>
          <p:nvPr/>
        </p:nvSpPr>
        <p:spPr>
          <a:xfrm rot="10800000">
            <a:off x="7014042" y="2973780"/>
            <a:ext cx="120280" cy="604484"/>
          </a:xfrm>
          <a:prstGeom prst="rightBrace">
            <a:avLst/>
          </a:prstGeom>
          <a:noFill/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328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CFF7-6217-9AAE-78D6-7062F13A8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>
            <a:extLst>
              <a:ext uri="{FF2B5EF4-FFF2-40B4-BE49-F238E27FC236}">
                <a16:creationId xmlns:a16="http://schemas.microsoft.com/office/drawing/2014/main" id="{DA44927F-7479-4725-8291-9D7473253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" y="19"/>
            <a:ext cx="12191999" cy="6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8000" bIns="96000" anchor="ctr">
            <a:prstTxWarp prst="textNoShape">
              <a:avLst/>
            </a:prstTxWarp>
          </a:bodyPr>
          <a:lstStyle/>
          <a:p>
            <a:pPr algn="ctr"/>
            <a:endParaRPr lang="en-GB" sz="4267" b="1" dirty="0">
              <a:solidFill>
                <a:srgbClr val="333399"/>
              </a:solidFill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F57997-F727-9140-3C81-B7F1C5F45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" y="664394"/>
            <a:ext cx="12191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altLang="en-US" dirty="0">
                <a:solidFill>
                  <a:schemeClr val="tx2"/>
                </a:solidFill>
                <a:latin typeface="Arial" charset="0"/>
              </a:rPr>
              <a:t>Thermal release from B layers simulated by CRDS [1] &amp; MHIMS [2] in 1D</a:t>
            </a:r>
          </a:p>
          <a:p>
            <a:pPr marL="840296" lvl="1" indent="-357708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000" kern="0" dirty="0">
                <a:solidFill>
                  <a:schemeClr val="tx2"/>
                </a:solidFill>
                <a:latin typeface="+mn-lt"/>
                <a:ea typeface="ＭＳ Ｐゴシック" pitchFamily="-110" charset="-128"/>
                <a:cs typeface="Arial"/>
              </a:rPr>
              <a:t>D trapping parameters in B adapted to experimental data of [3-5]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25BF9-C017-6C03-0A25-45B5E5EC1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9"/>
          <a:stretch/>
        </p:blipFill>
        <p:spPr>
          <a:xfrm>
            <a:off x="548771" y="2021159"/>
            <a:ext cx="3582266" cy="3108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D4ED1D-F7D3-1731-31DF-FBA1D8C06829}"/>
              </a:ext>
            </a:extLst>
          </p:cNvPr>
          <p:cNvSpPr txBox="1"/>
          <p:nvPr/>
        </p:nvSpPr>
        <p:spPr>
          <a:xfrm>
            <a:off x="5439632" y="5899135"/>
            <a:ext cx="6566092" cy="73152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numCol="2" rtlCol="0">
            <a:spAutoFit/>
          </a:bodyPr>
          <a:lstStyle>
            <a:defPPr>
              <a:defRPr lang="en-GB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1400" dirty="0"/>
              <a:t>[1] </a:t>
            </a:r>
            <a:r>
              <a:rPr lang="en-GB" sz="1400" dirty="0"/>
              <a:t>Matveev, Phys </a:t>
            </a:r>
            <a:r>
              <a:rPr lang="en-GB" sz="1400" dirty="0" err="1"/>
              <a:t>Scr</a:t>
            </a:r>
            <a:r>
              <a:rPr lang="en-GB" sz="1400" dirty="0"/>
              <a:t> 2020</a:t>
            </a:r>
          </a:p>
          <a:p>
            <a:r>
              <a:rPr lang="en-GB" sz="1400" dirty="0"/>
              <a:t>[2] Hodille, JNM 2015</a:t>
            </a:r>
            <a:endParaRPr lang="en-US" sz="1400" dirty="0"/>
          </a:p>
          <a:p>
            <a:r>
              <a:rPr lang="en-US" sz="1400" dirty="0"/>
              <a:t>[3] </a:t>
            </a:r>
            <a:r>
              <a:rPr lang="en-US" sz="1400" dirty="0" err="1"/>
              <a:t>Nakahata</a:t>
            </a:r>
            <a:r>
              <a:rPr lang="en-US" sz="1400" dirty="0"/>
              <a:t>, JNM 2007</a:t>
            </a:r>
          </a:p>
          <a:p>
            <a:r>
              <a:rPr lang="fr-FR" sz="1400" dirty="0"/>
              <a:t>[4] </a:t>
            </a:r>
            <a:r>
              <a:rPr lang="fr-FR" sz="1400" dirty="0" err="1"/>
              <a:t>Annen</a:t>
            </a:r>
            <a:r>
              <a:rPr lang="fr-FR" sz="1400" dirty="0"/>
              <a:t>, J Non-Crystalline </a:t>
            </a:r>
            <a:r>
              <a:rPr lang="fr-FR" sz="1400" dirty="0" err="1"/>
              <a:t>Solids</a:t>
            </a:r>
            <a:r>
              <a:rPr lang="fr-FR" sz="1400" dirty="0"/>
              <a:t> 1997</a:t>
            </a:r>
            <a:endParaRPr lang="en-US" sz="1400" dirty="0"/>
          </a:p>
          <a:p>
            <a:r>
              <a:rPr lang="en-US" sz="1400" dirty="0"/>
              <a:t>[5] Oya, JNM 2004</a:t>
            </a:r>
          </a:p>
          <a:p>
            <a:r>
              <a:rPr lang="en-US" sz="1400" dirty="0"/>
              <a:t>[6] </a:t>
            </a:r>
            <a:r>
              <a:rPr lang="da-DK" sz="1400" dirty="0"/>
              <a:t>DeTemmerman, NME 2017</a:t>
            </a:r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E50E13-B534-7CC4-7D3E-0FC2912731AA}"/>
              </a:ext>
            </a:extLst>
          </p:cNvPr>
          <p:cNvSpPr txBox="1"/>
          <p:nvPr/>
        </p:nvSpPr>
        <p:spPr>
          <a:xfrm>
            <a:off x="2555545" y="2724786"/>
            <a:ext cx="1338451" cy="30777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numCol="1" rtlCol="0">
            <a:spAutoFit/>
          </a:bodyPr>
          <a:lstStyle>
            <a:defPPr>
              <a:defRPr lang="en-GB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/>
              <a:t>Hodille, ISFN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4A8546-286D-C33A-ADB9-7F59D961F2A2}"/>
              </a:ext>
            </a:extLst>
          </p:cNvPr>
          <p:cNvSpPr txBox="1"/>
          <p:nvPr/>
        </p:nvSpPr>
        <p:spPr>
          <a:xfrm>
            <a:off x="289195" y="5116870"/>
            <a:ext cx="4225229" cy="126188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Baking at 220</a:t>
            </a:r>
            <a:r>
              <a:rPr lang="en-GB" sz="20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is not efficient for removal from &gt; 10 micron thick deposits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(Similar to Be [6]) 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9645704-A1DF-7AB7-4A7D-BEAE8A0EC54B}"/>
              </a:ext>
            </a:extLst>
          </p:cNvPr>
          <p:cNvCxnSpPr>
            <a:cxnSpLocks/>
          </p:cNvCxnSpPr>
          <p:nvPr/>
        </p:nvCxnSpPr>
        <p:spPr bwMode="auto">
          <a:xfrm flipV="1">
            <a:off x="1266502" y="4565049"/>
            <a:ext cx="296093" cy="5650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7D82D98-CAFA-29A8-B939-5D84B10ECB11}"/>
              </a:ext>
            </a:extLst>
          </p:cNvPr>
          <p:cNvSpPr txBox="1"/>
          <p:nvPr/>
        </p:nvSpPr>
        <p:spPr>
          <a:xfrm>
            <a:off x="2567467" y="3060559"/>
            <a:ext cx="142234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MHIMS</a:t>
            </a:r>
          </a:p>
          <a:p>
            <a:pPr algn="r"/>
            <a:r>
              <a:rPr lang="en-US" dirty="0"/>
              <a:t>Param: [5]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EE84E4-3128-53D5-387B-504B3D1B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altLang="en-US" b="1" dirty="0">
                <a:solidFill>
                  <a:schemeClr val="tx2"/>
                </a:solidFill>
              </a:rPr>
              <a:t>Thermal release from B layers</a:t>
            </a:r>
            <a:endParaRPr lang="en-US" sz="4800" dirty="0">
              <a:solidFill>
                <a:schemeClr val="tx2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A631FC-BBBF-8AEC-481D-47C8CA8F7F82}"/>
              </a:ext>
            </a:extLst>
          </p:cNvPr>
          <p:cNvCxnSpPr>
            <a:cxnSpLocks/>
          </p:cNvCxnSpPr>
          <p:nvPr/>
        </p:nvCxnSpPr>
        <p:spPr>
          <a:xfrm flipV="1">
            <a:off x="1580072" y="4230219"/>
            <a:ext cx="0" cy="5027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9A3116-B93B-BB14-3506-5C5B9F3994AC}"/>
              </a:ext>
            </a:extLst>
          </p:cNvPr>
          <p:cNvSpPr txBox="1"/>
          <p:nvPr/>
        </p:nvSpPr>
        <p:spPr>
          <a:xfrm>
            <a:off x="674446" y="1610828"/>
            <a:ext cx="3207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588" lvl="1" algn="ctr">
              <a:buClr>
                <a:srgbClr val="FF0000"/>
              </a:buClr>
              <a:defRPr/>
            </a:pPr>
            <a:r>
              <a:rPr lang="en-GB" altLang="en-US" sz="1800" b="1" kern="0" dirty="0">
                <a:solidFill>
                  <a:schemeClr val="tx2"/>
                </a:solidFill>
                <a:latin typeface="+mn-lt"/>
                <a:ea typeface="ＭＳ Ｐゴシック" pitchFamily="-110" charset="-128"/>
                <a:cs typeface="Arial"/>
              </a:rPr>
              <a:t>Baking for 2 weeks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DBF2D7-D3A6-7AB7-9D0E-912DB555B87B}"/>
              </a:ext>
            </a:extLst>
          </p:cNvPr>
          <p:cNvGrpSpPr/>
          <p:nvPr/>
        </p:nvGrpSpPr>
        <p:grpSpPr>
          <a:xfrm rot="11633739">
            <a:off x="8647151" y="3558217"/>
            <a:ext cx="3249881" cy="2236521"/>
            <a:chOff x="1736595" y="1626976"/>
            <a:chExt cx="3872142" cy="266475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F9874FF-C33D-CBA3-9A27-A812097E9E32}"/>
                </a:ext>
              </a:extLst>
            </p:cNvPr>
            <p:cNvSpPr/>
            <p:nvPr/>
          </p:nvSpPr>
          <p:spPr>
            <a:xfrm>
              <a:off x="1736595" y="1914288"/>
              <a:ext cx="2377440" cy="2377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CA0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9812E5-5C17-4515-5E1B-FBB08209CC23}"/>
                </a:ext>
              </a:extLst>
            </p:cNvPr>
            <p:cNvCxnSpPr>
              <a:cxnSpLocks/>
              <a:stCxn id="40" idx="5"/>
              <a:endCxn id="42" idx="4"/>
            </p:cNvCxnSpPr>
            <p:nvPr/>
          </p:nvCxnSpPr>
          <p:spPr>
            <a:xfrm rot="9966261" flipH="1">
              <a:off x="3616766" y="2720020"/>
              <a:ext cx="1991971" cy="998967"/>
            </a:xfrm>
            <a:prstGeom prst="line">
              <a:avLst/>
            </a:prstGeom>
            <a:ln>
              <a:solidFill>
                <a:srgbClr val="2CA0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68F66AF-5613-C7E0-159E-EA4BB1CAB7D8}"/>
                </a:ext>
              </a:extLst>
            </p:cNvPr>
            <p:cNvSpPr/>
            <p:nvPr/>
          </p:nvSpPr>
          <p:spPr>
            <a:xfrm rot="20423846">
              <a:off x="5245506" y="2184066"/>
              <a:ext cx="320675" cy="320675"/>
            </a:xfrm>
            <a:prstGeom prst="ellipse">
              <a:avLst/>
            </a:prstGeom>
            <a:noFill/>
            <a:ln w="38100">
              <a:solidFill>
                <a:srgbClr val="2CA0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C94F47B-5180-3377-DCA9-A686EC02F78C}"/>
                </a:ext>
              </a:extLst>
            </p:cNvPr>
            <p:cNvCxnSpPr>
              <a:cxnSpLocks/>
              <a:stCxn id="40" idx="0"/>
              <a:endCxn id="42" idx="0"/>
            </p:cNvCxnSpPr>
            <p:nvPr/>
          </p:nvCxnSpPr>
          <p:spPr>
            <a:xfrm rot="9966261" flipH="1" flipV="1">
              <a:off x="2994334" y="1626976"/>
              <a:ext cx="2288698" cy="853695"/>
            </a:xfrm>
            <a:prstGeom prst="line">
              <a:avLst/>
            </a:prstGeom>
            <a:ln>
              <a:solidFill>
                <a:srgbClr val="2CA0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AAD0D29-9B1F-C2F7-EDDC-314C66BD40F4}"/>
              </a:ext>
            </a:extLst>
          </p:cNvPr>
          <p:cNvGrpSpPr/>
          <p:nvPr/>
        </p:nvGrpSpPr>
        <p:grpSpPr>
          <a:xfrm>
            <a:off x="8615294" y="2002164"/>
            <a:ext cx="3418806" cy="3541080"/>
            <a:chOff x="4161752" y="1890586"/>
            <a:chExt cx="4008397" cy="41517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310BA2-6D77-3F47-9B96-DB908E89CA6A}"/>
                </a:ext>
              </a:extLst>
            </p:cNvPr>
            <p:cNvGrpSpPr/>
            <p:nvPr/>
          </p:nvGrpSpPr>
          <p:grpSpPr>
            <a:xfrm>
              <a:off x="4161752" y="1890586"/>
              <a:ext cx="1907988" cy="4091641"/>
              <a:chOff x="7937344" y="444797"/>
              <a:chExt cx="2474393" cy="530628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5C73CC6-AD4D-A68D-592E-D57AA37005E1}"/>
                  </a:ext>
                </a:extLst>
              </p:cNvPr>
              <p:cNvGrpSpPr/>
              <p:nvPr/>
            </p:nvGrpSpPr>
            <p:grpSpPr>
              <a:xfrm>
                <a:off x="7942214" y="444797"/>
                <a:ext cx="2469523" cy="5306284"/>
                <a:chOff x="6685776" y="861805"/>
                <a:chExt cx="1989507" cy="4274867"/>
              </a:xfrm>
            </p:grpSpPr>
            <p:sp>
              <p:nvSpPr>
                <p:cNvPr id="23" name="Freeform 5">
                  <a:extLst>
                    <a:ext uri="{FF2B5EF4-FFF2-40B4-BE49-F238E27FC236}">
                      <a16:creationId xmlns:a16="http://schemas.microsoft.com/office/drawing/2014/main" id="{2B062144-CB23-C249-58E2-BA998BD95BEA}"/>
                    </a:ext>
                  </a:extLst>
                </p:cNvPr>
                <p:cNvSpPr/>
                <p:nvPr/>
              </p:nvSpPr>
              <p:spPr>
                <a:xfrm>
                  <a:off x="6769310" y="1372074"/>
                  <a:ext cx="1709839" cy="3485590"/>
                </a:xfrm>
                <a:custGeom>
                  <a:avLst/>
                  <a:gdLst>
                    <a:gd name="connsiteX0" fmla="*/ 73431 w 1709839"/>
                    <a:gd name="connsiteY0" fmla="*/ 2927635 h 3488950"/>
                    <a:gd name="connsiteX1" fmla="*/ 716227 w 1709839"/>
                    <a:gd name="connsiteY1" fmla="*/ 2710352 h 3488950"/>
                    <a:gd name="connsiteX2" fmla="*/ 1277541 w 1709839"/>
                    <a:gd name="connsiteY2" fmla="*/ 2302946 h 3488950"/>
                    <a:gd name="connsiteX3" fmla="*/ 1657787 w 1709839"/>
                    <a:gd name="connsiteY3" fmla="*/ 1596776 h 3488950"/>
                    <a:gd name="connsiteX4" fmla="*/ 1694001 w 1709839"/>
                    <a:gd name="connsiteY4" fmla="*/ 990193 h 3488950"/>
                    <a:gd name="connsiteX5" fmla="*/ 1540092 w 1709839"/>
                    <a:gd name="connsiteY5" fmla="*/ 546574 h 3488950"/>
                    <a:gd name="connsiteX6" fmla="*/ 1214167 w 1709839"/>
                    <a:gd name="connsiteY6" fmla="*/ 211595 h 3488950"/>
                    <a:gd name="connsiteX7" fmla="*/ 770547 w 1709839"/>
                    <a:gd name="connsiteY7" fmla="*/ 30526 h 3488950"/>
                    <a:gd name="connsiteX8" fmla="*/ 616638 w 1709839"/>
                    <a:gd name="connsiteY8" fmla="*/ 3366 h 3488950"/>
                    <a:gd name="connsiteX9" fmla="*/ 390302 w 1709839"/>
                    <a:gd name="connsiteY9" fmla="*/ 66740 h 3488950"/>
                    <a:gd name="connsiteX10" fmla="*/ 182072 w 1709839"/>
                    <a:gd name="connsiteY10" fmla="*/ 274970 h 3488950"/>
                    <a:gd name="connsiteX11" fmla="*/ 37217 w 1709839"/>
                    <a:gd name="connsiteY11" fmla="*/ 664269 h 3488950"/>
                    <a:gd name="connsiteX12" fmla="*/ 1003 w 1709839"/>
                    <a:gd name="connsiteY12" fmla="*/ 1171263 h 3488950"/>
                    <a:gd name="connsiteX13" fmla="*/ 64377 w 1709839"/>
                    <a:gd name="connsiteY13" fmla="*/ 1805005 h 3488950"/>
                    <a:gd name="connsiteX14" fmla="*/ 191126 w 1709839"/>
                    <a:gd name="connsiteY14" fmla="*/ 2284839 h 3488950"/>
                    <a:gd name="connsiteX15" fmla="*/ 607585 w 1709839"/>
                    <a:gd name="connsiteY15" fmla="*/ 3488950 h 3488950"/>
                    <a:gd name="connsiteX0" fmla="*/ 73431 w 1709839"/>
                    <a:gd name="connsiteY0" fmla="*/ 2924275 h 3485590"/>
                    <a:gd name="connsiteX1" fmla="*/ 716227 w 1709839"/>
                    <a:gd name="connsiteY1" fmla="*/ 2706992 h 3485590"/>
                    <a:gd name="connsiteX2" fmla="*/ 1277541 w 1709839"/>
                    <a:gd name="connsiteY2" fmla="*/ 2299586 h 3485590"/>
                    <a:gd name="connsiteX3" fmla="*/ 1657787 w 1709839"/>
                    <a:gd name="connsiteY3" fmla="*/ 1593416 h 3485590"/>
                    <a:gd name="connsiteX4" fmla="*/ 1694001 w 1709839"/>
                    <a:gd name="connsiteY4" fmla="*/ 986833 h 3485590"/>
                    <a:gd name="connsiteX5" fmla="*/ 1540092 w 1709839"/>
                    <a:gd name="connsiteY5" fmla="*/ 543214 h 3485590"/>
                    <a:gd name="connsiteX6" fmla="*/ 1214167 w 1709839"/>
                    <a:gd name="connsiteY6" fmla="*/ 208235 h 3485590"/>
                    <a:gd name="connsiteX7" fmla="*/ 916403 w 1709839"/>
                    <a:gd name="connsiteY7" fmla="*/ 60825 h 3485590"/>
                    <a:gd name="connsiteX8" fmla="*/ 616638 w 1709839"/>
                    <a:gd name="connsiteY8" fmla="*/ 6 h 3485590"/>
                    <a:gd name="connsiteX9" fmla="*/ 390302 w 1709839"/>
                    <a:gd name="connsiteY9" fmla="*/ 63380 h 3485590"/>
                    <a:gd name="connsiteX10" fmla="*/ 182072 w 1709839"/>
                    <a:gd name="connsiteY10" fmla="*/ 271610 h 3485590"/>
                    <a:gd name="connsiteX11" fmla="*/ 37217 w 1709839"/>
                    <a:gd name="connsiteY11" fmla="*/ 660909 h 3485590"/>
                    <a:gd name="connsiteX12" fmla="*/ 1003 w 1709839"/>
                    <a:gd name="connsiteY12" fmla="*/ 1167903 h 3485590"/>
                    <a:gd name="connsiteX13" fmla="*/ 64377 w 1709839"/>
                    <a:gd name="connsiteY13" fmla="*/ 1801645 h 3485590"/>
                    <a:gd name="connsiteX14" fmla="*/ 191126 w 1709839"/>
                    <a:gd name="connsiteY14" fmla="*/ 2281479 h 3485590"/>
                    <a:gd name="connsiteX15" fmla="*/ 607585 w 1709839"/>
                    <a:gd name="connsiteY15" fmla="*/ 3485590 h 348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09839" h="3485590">
                      <a:moveTo>
                        <a:pt x="73431" y="2924275"/>
                      </a:moveTo>
                      <a:cubicBezTo>
                        <a:pt x="294486" y="2867691"/>
                        <a:pt x="515542" y="2811107"/>
                        <a:pt x="716227" y="2706992"/>
                      </a:cubicBezTo>
                      <a:cubicBezTo>
                        <a:pt x="916912" y="2602877"/>
                        <a:pt x="1120614" y="2485182"/>
                        <a:pt x="1277541" y="2299586"/>
                      </a:cubicBezTo>
                      <a:cubicBezTo>
                        <a:pt x="1434468" y="2113990"/>
                        <a:pt x="1588377" y="1812208"/>
                        <a:pt x="1657787" y="1593416"/>
                      </a:cubicBezTo>
                      <a:cubicBezTo>
                        <a:pt x="1727197" y="1374624"/>
                        <a:pt x="1713617" y="1161867"/>
                        <a:pt x="1694001" y="986833"/>
                      </a:cubicBezTo>
                      <a:cubicBezTo>
                        <a:pt x="1674385" y="811799"/>
                        <a:pt x="1620064" y="672980"/>
                        <a:pt x="1540092" y="543214"/>
                      </a:cubicBezTo>
                      <a:cubicBezTo>
                        <a:pt x="1460120" y="413448"/>
                        <a:pt x="1318115" y="288633"/>
                        <a:pt x="1214167" y="208235"/>
                      </a:cubicBezTo>
                      <a:cubicBezTo>
                        <a:pt x="1110219" y="127837"/>
                        <a:pt x="1015991" y="95530"/>
                        <a:pt x="916403" y="60825"/>
                      </a:cubicBezTo>
                      <a:cubicBezTo>
                        <a:pt x="816815" y="26120"/>
                        <a:pt x="704321" y="-420"/>
                        <a:pt x="616638" y="6"/>
                      </a:cubicBezTo>
                      <a:cubicBezTo>
                        <a:pt x="528955" y="432"/>
                        <a:pt x="462730" y="18113"/>
                        <a:pt x="390302" y="63380"/>
                      </a:cubicBezTo>
                      <a:cubicBezTo>
                        <a:pt x="317874" y="108647"/>
                        <a:pt x="240920" y="172022"/>
                        <a:pt x="182072" y="271610"/>
                      </a:cubicBezTo>
                      <a:cubicBezTo>
                        <a:pt x="123225" y="371198"/>
                        <a:pt x="67395" y="511527"/>
                        <a:pt x="37217" y="660909"/>
                      </a:cubicBezTo>
                      <a:cubicBezTo>
                        <a:pt x="7039" y="810291"/>
                        <a:pt x="-3524" y="977780"/>
                        <a:pt x="1003" y="1167903"/>
                      </a:cubicBezTo>
                      <a:cubicBezTo>
                        <a:pt x="5530" y="1358026"/>
                        <a:pt x="32690" y="1616049"/>
                        <a:pt x="64377" y="1801645"/>
                      </a:cubicBezTo>
                      <a:cubicBezTo>
                        <a:pt x="96064" y="1987241"/>
                        <a:pt x="100591" y="2000822"/>
                        <a:pt x="191126" y="2281479"/>
                      </a:cubicBezTo>
                      <a:cubicBezTo>
                        <a:pt x="281661" y="2562136"/>
                        <a:pt x="444623" y="3023863"/>
                        <a:pt x="607585" y="3485590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4" name="Freeform 6">
                  <a:extLst>
                    <a:ext uri="{FF2B5EF4-FFF2-40B4-BE49-F238E27FC236}">
                      <a16:creationId xmlns:a16="http://schemas.microsoft.com/office/drawing/2014/main" id="{5F62146A-B4AA-CC3E-A711-FA9C63C3468B}"/>
                    </a:ext>
                  </a:extLst>
                </p:cNvPr>
                <p:cNvSpPr/>
                <p:nvPr/>
              </p:nvSpPr>
              <p:spPr>
                <a:xfrm>
                  <a:off x="6706238" y="861805"/>
                  <a:ext cx="1969045" cy="3693019"/>
                </a:xfrm>
                <a:custGeom>
                  <a:avLst/>
                  <a:gdLst>
                    <a:gd name="connsiteX0" fmla="*/ 0 w 1969045"/>
                    <a:gd name="connsiteY0" fmla="*/ 3236864 h 3556624"/>
                    <a:gd name="connsiteX1" fmla="*/ 11220 w 1969045"/>
                    <a:gd name="connsiteY1" fmla="*/ 476835 h 3556624"/>
                    <a:gd name="connsiteX2" fmla="*/ 134636 w 1969045"/>
                    <a:gd name="connsiteY2" fmla="*/ 157075 h 3556624"/>
                    <a:gd name="connsiteX3" fmla="*/ 409516 w 1969045"/>
                    <a:gd name="connsiteY3" fmla="*/ 0 h 3556624"/>
                    <a:gd name="connsiteX4" fmla="*/ 790984 w 1969045"/>
                    <a:gd name="connsiteY4" fmla="*/ 84147 h 3556624"/>
                    <a:gd name="connsiteX5" fmla="*/ 1166842 w 1969045"/>
                    <a:gd name="connsiteY5" fmla="*/ 364638 h 3556624"/>
                    <a:gd name="connsiteX6" fmla="*/ 1531480 w 1969045"/>
                    <a:gd name="connsiteY6" fmla="*/ 701227 h 3556624"/>
                    <a:gd name="connsiteX7" fmla="*/ 1761482 w 1969045"/>
                    <a:gd name="connsiteY7" fmla="*/ 1004157 h 3556624"/>
                    <a:gd name="connsiteX8" fmla="*/ 1918557 w 1969045"/>
                    <a:gd name="connsiteY8" fmla="*/ 1346356 h 3556624"/>
                    <a:gd name="connsiteX9" fmla="*/ 1969045 w 1969045"/>
                    <a:gd name="connsiteY9" fmla="*/ 1811971 h 3556624"/>
                    <a:gd name="connsiteX10" fmla="*/ 1935386 w 1969045"/>
                    <a:gd name="connsiteY10" fmla="*/ 2294415 h 3556624"/>
                    <a:gd name="connsiteX11" fmla="*/ 1727823 w 1969045"/>
                    <a:gd name="connsiteY11" fmla="*/ 2743200 h 3556624"/>
                    <a:gd name="connsiteX12" fmla="*/ 1464162 w 1969045"/>
                    <a:gd name="connsiteY12" fmla="*/ 3130278 h 3556624"/>
                    <a:gd name="connsiteX13" fmla="*/ 1009767 w 1969045"/>
                    <a:gd name="connsiteY13" fmla="*/ 3450037 h 3556624"/>
                    <a:gd name="connsiteX14" fmla="*/ 998547 w 1969045"/>
                    <a:gd name="connsiteY14" fmla="*/ 3556624 h 3556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69045" h="3556624">
                      <a:moveTo>
                        <a:pt x="0" y="3236864"/>
                      </a:moveTo>
                      <a:lnTo>
                        <a:pt x="11220" y="476835"/>
                      </a:lnTo>
                      <a:lnTo>
                        <a:pt x="134636" y="157075"/>
                      </a:lnTo>
                      <a:lnTo>
                        <a:pt x="409516" y="0"/>
                      </a:lnTo>
                      <a:lnTo>
                        <a:pt x="790984" y="84147"/>
                      </a:lnTo>
                      <a:lnTo>
                        <a:pt x="1166842" y="364638"/>
                      </a:lnTo>
                      <a:lnTo>
                        <a:pt x="1531480" y="701227"/>
                      </a:lnTo>
                      <a:lnTo>
                        <a:pt x="1761482" y="1004157"/>
                      </a:lnTo>
                      <a:lnTo>
                        <a:pt x="1918557" y="1346356"/>
                      </a:lnTo>
                      <a:lnTo>
                        <a:pt x="1969045" y="1811971"/>
                      </a:lnTo>
                      <a:lnTo>
                        <a:pt x="1935386" y="2294415"/>
                      </a:lnTo>
                      <a:lnTo>
                        <a:pt x="1727823" y="2743200"/>
                      </a:lnTo>
                      <a:lnTo>
                        <a:pt x="1464162" y="3130278"/>
                      </a:lnTo>
                      <a:lnTo>
                        <a:pt x="1009767" y="3450037"/>
                      </a:lnTo>
                      <a:lnTo>
                        <a:pt x="998547" y="3556624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id="{58081A3E-7926-E52B-BA7D-943389323283}"/>
                    </a:ext>
                  </a:extLst>
                </p:cNvPr>
                <p:cNvSpPr/>
                <p:nvPr/>
              </p:nvSpPr>
              <p:spPr>
                <a:xfrm>
                  <a:off x="6685776" y="4206925"/>
                  <a:ext cx="211648" cy="611470"/>
                </a:xfrm>
                <a:custGeom>
                  <a:avLst/>
                  <a:gdLst>
                    <a:gd name="connsiteX0" fmla="*/ 0 w 211648"/>
                    <a:gd name="connsiteY0" fmla="*/ 0 h 611470"/>
                    <a:gd name="connsiteX1" fmla="*/ 117806 w 211648"/>
                    <a:gd name="connsiteY1" fmla="*/ 39269 h 611470"/>
                    <a:gd name="connsiteX2" fmla="*/ 207563 w 211648"/>
                    <a:gd name="connsiteY2" fmla="*/ 179514 h 611470"/>
                    <a:gd name="connsiteX3" fmla="*/ 190733 w 211648"/>
                    <a:gd name="connsiteY3" fmla="*/ 325369 h 611470"/>
                    <a:gd name="connsiteX4" fmla="*/ 140245 w 211648"/>
                    <a:gd name="connsiteY4" fmla="*/ 437566 h 611470"/>
                    <a:gd name="connsiteX5" fmla="*/ 61708 w 211648"/>
                    <a:gd name="connsiteY5" fmla="*/ 611470 h 61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1648" h="611470">
                      <a:moveTo>
                        <a:pt x="0" y="0"/>
                      </a:moveTo>
                      <a:cubicBezTo>
                        <a:pt x="41606" y="4675"/>
                        <a:pt x="83212" y="9350"/>
                        <a:pt x="117806" y="39269"/>
                      </a:cubicBezTo>
                      <a:cubicBezTo>
                        <a:pt x="152400" y="69188"/>
                        <a:pt x="195409" y="131831"/>
                        <a:pt x="207563" y="179514"/>
                      </a:cubicBezTo>
                      <a:cubicBezTo>
                        <a:pt x="219718" y="227197"/>
                        <a:pt x="201953" y="282360"/>
                        <a:pt x="190733" y="325369"/>
                      </a:cubicBezTo>
                      <a:cubicBezTo>
                        <a:pt x="179513" y="368378"/>
                        <a:pt x="140245" y="437566"/>
                        <a:pt x="140245" y="437566"/>
                      </a:cubicBezTo>
                      <a:lnTo>
                        <a:pt x="61708" y="61147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Freeform 8">
                  <a:extLst>
                    <a:ext uri="{FF2B5EF4-FFF2-40B4-BE49-F238E27FC236}">
                      <a16:creationId xmlns:a16="http://schemas.microsoft.com/office/drawing/2014/main" id="{AC9C492C-7763-0323-1418-7B2D464D377A}"/>
                    </a:ext>
                  </a:extLst>
                </p:cNvPr>
                <p:cNvSpPr/>
                <p:nvPr/>
              </p:nvSpPr>
              <p:spPr>
                <a:xfrm>
                  <a:off x="7376466" y="4521179"/>
                  <a:ext cx="370408" cy="615493"/>
                </a:xfrm>
                <a:custGeom>
                  <a:avLst/>
                  <a:gdLst>
                    <a:gd name="connsiteX0" fmla="*/ 308720 w 308720"/>
                    <a:gd name="connsiteY0" fmla="*/ 0 h 594640"/>
                    <a:gd name="connsiteX1" fmla="*/ 179694 w 308720"/>
                    <a:gd name="connsiteY1" fmla="*/ 33658 h 594640"/>
                    <a:gd name="connsiteX2" fmla="*/ 73107 w 308720"/>
                    <a:gd name="connsiteY2" fmla="*/ 117806 h 594640"/>
                    <a:gd name="connsiteX3" fmla="*/ 11399 w 308720"/>
                    <a:gd name="connsiteY3" fmla="*/ 274881 h 594640"/>
                    <a:gd name="connsiteX4" fmla="*/ 180 w 308720"/>
                    <a:gd name="connsiteY4" fmla="*/ 594640 h 594640"/>
                    <a:gd name="connsiteX0" fmla="*/ 310892 w 310892"/>
                    <a:gd name="connsiteY0" fmla="*/ 0 h 594640"/>
                    <a:gd name="connsiteX1" fmla="*/ 181866 w 310892"/>
                    <a:gd name="connsiteY1" fmla="*/ 33658 h 594640"/>
                    <a:gd name="connsiteX2" fmla="*/ 75279 w 310892"/>
                    <a:gd name="connsiteY2" fmla="*/ 117806 h 594640"/>
                    <a:gd name="connsiteX3" fmla="*/ 7174 w 310892"/>
                    <a:gd name="connsiteY3" fmla="*/ 272323 h 594640"/>
                    <a:gd name="connsiteX4" fmla="*/ 2352 w 310892"/>
                    <a:gd name="connsiteY4" fmla="*/ 594640 h 594640"/>
                    <a:gd name="connsiteX0" fmla="*/ 310892 w 310892"/>
                    <a:gd name="connsiteY0" fmla="*/ 0 h 594640"/>
                    <a:gd name="connsiteX1" fmla="*/ 181866 w 310892"/>
                    <a:gd name="connsiteY1" fmla="*/ 33658 h 594640"/>
                    <a:gd name="connsiteX2" fmla="*/ 51826 w 310892"/>
                    <a:gd name="connsiteY2" fmla="*/ 102459 h 594640"/>
                    <a:gd name="connsiteX3" fmla="*/ 7174 w 310892"/>
                    <a:gd name="connsiteY3" fmla="*/ 272323 h 594640"/>
                    <a:gd name="connsiteX4" fmla="*/ 2352 w 310892"/>
                    <a:gd name="connsiteY4" fmla="*/ 594640 h 594640"/>
                    <a:gd name="connsiteX0" fmla="*/ 310892 w 310892"/>
                    <a:gd name="connsiteY0" fmla="*/ 8034 h 602674"/>
                    <a:gd name="connsiteX1" fmla="*/ 179734 w 310892"/>
                    <a:gd name="connsiteY1" fmla="*/ 5882 h 602674"/>
                    <a:gd name="connsiteX2" fmla="*/ 51826 w 310892"/>
                    <a:gd name="connsiteY2" fmla="*/ 110493 h 602674"/>
                    <a:gd name="connsiteX3" fmla="*/ 7174 w 310892"/>
                    <a:gd name="connsiteY3" fmla="*/ 280357 h 602674"/>
                    <a:gd name="connsiteX4" fmla="*/ 2352 w 310892"/>
                    <a:gd name="connsiteY4" fmla="*/ 602674 h 602674"/>
                    <a:gd name="connsiteX0" fmla="*/ 308760 w 308760"/>
                    <a:gd name="connsiteY0" fmla="*/ 0 h 612545"/>
                    <a:gd name="connsiteX1" fmla="*/ 179734 w 308760"/>
                    <a:gd name="connsiteY1" fmla="*/ 15753 h 612545"/>
                    <a:gd name="connsiteX2" fmla="*/ 51826 w 308760"/>
                    <a:gd name="connsiteY2" fmla="*/ 120364 h 612545"/>
                    <a:gd name="connsiteX3" fmla="*/ 7174 w 308760"/>
                    <a:gd name="connsiteY3" fmla="*/ 290228 h 612545"/>
                    <a:gd name="connsiteX4" fmla="*/ 2352 w 308760"/>
                    <a:gd name="connsiteY4" fmla="*/ 612545 h 612545"/>
                    <a:gd name="connsiteX0" fmla="*/ 308760 w 308760"/>
                    <a:gd name="connsiteY0" fmla="*/ 2948 h 615493"/>
                    <a:gd name="connsiteX1" fmla="*/ 179734 w 308760"/>
                    <a:gd name="connsiteY1" fmla="*/ 18701 h 615493"/>
                    <a:gd name="connsiteX2" fmla="*/ 51826 w 308760"/>
                    <a:gd name="connsiteY2" fmla="*/ 123312 h 615493"/>
                    <a:gd name="connsiteX3" fmla="*/ 7174 w 308760"/>
                    <a:gd name="connsiteY3" fmla="*/ 293176 h 615493"/>
                    <a:gd name="connsiteX4" fmla="*/ 2352 w 308760"/>
                    <a:gd name="connsiteY4" fmla="*/ 615493 h 61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8760" h="615493">
                      <a:moveTo>
                        <a:pt x="308760" y="2948"/>
                      </a:moveTo>
                      <a:cubicBezTo>
                        <a:pt x="261749" y="-2829"/>
                        <a:pt x="222556" y="-1360"/>
                        <a:pt x="179734" y="18701"/>
                      </a:cubicBezTo>
                      <a:cubicBezTo>
                        <a:pt x="136912" y="38762"/>
                        <a:pt x="80586" y="77566"/>
                        <a:pt x="51826" y="123312"/>
                      </a:cubicBezTo>
                      <a:cubicBezTo>
                        <a:pt x="23066" y="169058"/>
                        <a:pt x="19328" y="213704"/>
                        <a:pt x="7174" y="293176"/>
                      </a:cubicBezTo>
                      <a:cubicBezTo>
                        <a:pt x="-4981" y="372648"/>
                        <a:pt x="1884" y="495349"/>
                        <a:pt x="2352" y="615493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9">
                  <a:extLst>
                    <a:ext uri="{FF2B5EF4-FFF2-40B4-BE49-F238E27FC236}">
                      <a16:creationId xmlns:a16="http://schemas.microsoft.com/office/drawing/2014/main" id="{8534BC26-4BA0-6719-DEF3-5B7F994DF4FF}"/>
                    </a:ext>
                  </a:extLst>
                </p:cNvPr>
                <p:cNvSpPr/>
                <p:nvPr/>
              </p:nvSpPr>
              <p:spPr>
                <a:xfrm>
                  <a:off x="6966267" y="4737303"/>
                  <a:ext cx="269271" cy="134635"/>
                </a:xfrm>
                <a:custGeom>
                  <a:avLst/>
                  <a:gdLst>
                    <a:gd name="connsiteX0" fmla="*/ 0 w 269271"/>
                    <a:gd name="connsiteY0" fmla="*/ 22439 h 134635"/>
                    <a:gd name="connsiteX1" fmla="*/ 61708 w 269271"/>
                    <a:gd name="connsiteY1" fmla="*/ 0 h 134635"/>
                    <a:gd name="connsiteX2" fmla="*/ 168294 w 269271"/>
                    <a:gd name="connsiteY2" fmla="*/ 22439 h 134635"/>
                    <a:gd name="connsiteX3" fmla="*/ 235612 w 269271"/>
                    <a:gd name="connsiteY3" fmla="*/ 72927 h 134635"/>
                    <a:gd name="connsiteX4" fmla="*/ 269271 w 269271"/>
                    <a:gd name="connsiteY4" fmla="*/ 134635 h 1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71" h="134635">
                      <a:moveTo>
                        <a:pt x="0" y="22439"/>
                      </a:moveTo>
                      <a:cubicBezTo>
                        <a:pt x="16829" y="11219"/>
                        <a:pt x="33659" y="0"/>
                        <a:pt x="61708" y="0"/>
                      </a:cubicBezTo>
                      <a:cubicBezTo>
                        <a:pt x="89757" y="0"/>
                        <a:pt x="139310" y="10285"/>
                        <a:pt x="168294" y="22439"/>
                      </a:cubicBezTo>
                      <a:cubicBezTo>
                        <a:pt x="197278" y="34593"/>
                        <a:pt x="218783" y="54228"/>
                        <a:pt x="235612" y="72927"/>
                      </a:cubicBezTo>
                      <a:cubicBezTo>
                        <a:pt x="252441" y="91626"/>
                        <a:pt x="260856" y="113130"/>
                        <a:pt x="269271" y="13463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5057DD71-2493-596B-C38A-7201CE41FF5C}"/>
                  </a:ext>
                </a:extLst>
              </p:cNvPr>
              <p:cNvSpPr/>
              <p:nvPr/>
            </p:nvSpPr>
            <p:spPr>
              <a:xfrm rot="20617804">
                <a:off x="7981957" y="4266856"/>
                <a:ext cx="276131" cy="442674"/>
              </a:xfrm>
              <a:custGeom>
                <a:avLst/>
                <a:gdLst>
                  <a:gd name="connsiteX0" fmla="*/ 104503 w 216432"/>
                  <a:gd name="connsiteY0" fmla="*/ 350154 h 350154"/>
                  <a:gd name="connsiteX1" fmla="*/ 209006 w 216432"/>
                  <a:gd name="connsiteY1" fmla="*/ 202109 h 350154"/>
                  <a:gd name="connsiteX2" fmla="*/ 191589 w 216432"/>
                  <a:gd name="connsiteY2" fmla="*/ 36646 h 350154"/>
                  <a:gd name="connsiteX3" fmla="*/ 60960 w 216432"/>
                  <a:gd name="connsiteY3" fmla="*/ 1811 h 350154"/>
                  <a:gd name="connsiteX4" fmla="*/ 0 w 216432"/>
                  <a:gd name="connsiteY4" fmla="*/ 71480 h 350154"/>
                  <a:gd name="connsiteX0" fmla="*/ 104503 w 220595"/>
                  <a:gd name="connsiteY0" fmla="*/ 348729 h 348729"/>
                  <a:gd name="connsiteX1" fmla="*/ 209006 w 220595"/>
                  <a:gd name="connsiteY1" fmla="*/ 200684 h 348729"/>
                  <a:gd name="connsiteX2" fmla="*/ 201362 w 220595"/>
                  <a:gd name="connsiteY2" fmla="*/ 49652 h 348729"/>
                  <a:gd name="connsiteX3" fmla="*/ 60960 w 220595"/>
                  <a:gd name="connsiteY3" fmla="*/ 386 h 348729"/>
                  <a:gd name="connsiteX4" fmla="*/ 0 w 220595"/>
                  <a:gd name="connsiteY4" fmla="*/ 70055 h 348729"/>
                  <a:gd name="connsiteX0" fmla="*/ 104503 w 219284"/>
                  <a:gd name="connsiteY0" fmla="*/ 358548 h 358548"/>
                  <a:gd name="connsiteX1" fmla="*/ 209006 w 219284"/>
                  <a:gd name="connsiteY1" fmla="*/ 210503 h 358548"/>
                  <a:gd name="connsiteX2" fmla="*/ 201362 w 219284"/>
                  <a:gd name="connsiteY2" fmla="*/ 59471 h 358548"/>
                  <a:gd name="connsiteX3" fmla="*/ 84947 w 219284"/>
                  <a:gd name="connsiteY3" fmla="*/ 284 h 358548"/>
                  <a:gd name="connsiteX4" fmla="*/ 0 w 219284"/>
                  <a:gd name="connsiteY4" fmla="*/ 79874 h 358548"/>
                  <a:gd name="connsiteX0" fmla="*/ 105391 w 220172"/>
                  <a:gd name="connsiteY0" fmla="*/ 358318 h 358318"/>
                  <a:gd name="connsiteX1" fmla="*/ 209894 w 220172"/>
                  <a:gd name="connsiteY1" fmla="*/ 210273 h 358318"/>
                  <a:gd name="connsiteX2" fmla="*/ 202250 w 220172"/>
                  <a:gd name="connsiteY2" fmla="*/ 59241 h 358318"/>
                  <a:gd name="connsiteX3" fmla="*/ 85835 w 220172"/>
                  <a:gd name="connsiteY3" fmla="*/ 54 h 358318"/>
                  <a:gd name="connsiteX4" fmla="*/ 0 w 220172"/>
                  <a:gd name="connsiteY4" fmla="*/ 51683 h 358318"/>
                  <a:gd name="connsiteX0" fmla="*/ 105391 w 220172"/>
                  <a:gd name="connsiteY0" fmla="*/ 358347 h 358347"/>
                  <a:gd name="connsiteX1" fmla="*/ 209894 w 220172"/>
                  <a:gd name="connsiteY1" fmla="*/ 210302 h 358347"/>
                  <a:gd name="connsiteX2" fmla="*/ 202250 w 220172"/>
                  <a:gd name="connsiteY2" fmla="*/ 59270 h 358347"/>
                  <a:gd name="connsiteX3" fmla="*/ 85835 w 220172"/>
                  <a:gd name="connsiteY3" fmla="*/ 83 h 358347"/>
                  <a:gd name="connsiteX4" fmla="*/ 0 w 220172"/>
                  <a:gd name="connsiteY4" fmla="*/ 51712 h 3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172" h="358347">
                    <a:moveTo>
                      <a:pt x="105391" y="358347"/>
                    </a:moveTo>
                    <a:cubicBezTo>
                      <a:pt x="150385" y="310450"/>
                      <a:pt x="193751" y="260148"/>
                      <a:pt x="209894" y="210302"/>
                    </a:cubicBezTo>
                    <a:cubicBezTo>
                      <a:pt x="226037" y="160456"/>
                      <a:pt x="222926" y="94306"/>
                      <a:pt x="202250" y="59270"/>
                    </a:cubicBezTo>
                    <a:cubicBezTo>
                      <a:pt x="181574" y="24234"/>
                      <a:pt x="119543" y="1343"/>
                      <a:pt x="85835" y="83"/>
                    </a:cubicBezTo>
                    <a:cubicBezTo>
                      <a:pt x="52127" y="-1177"/>
                      <a:pt x="26063" y="11662"/>
                      <a:pt x="0" y="5171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Freeform 93">
                <a:extLst>
                  <a:ext uri="{FF2B5EF4-FFF2-40B4-BE49-F238E27FC236}">
                    <a16:creationId xmlns:a16="http://schemas.microsoft.com/office/drawing/2014/main" id="{89A38ED0-0E82-6A9E-1634-77AF10D11558}"/>
                  </a:ext>
                </a:extLst>
              </p:cNvPr>
              <p:cNvSpPr/>
              <p:nvPr/>
            </p:nvSpPr>
            <p:spPr>
              <a:xfrm rot="341926">
                <a:off x="8151757" y="4190878"/>
                <a:ext cx="204684" cy="537674"/>
              </a:xfrm>
              <a:custGeom>
                <a:avLst/>
                <a:gdLst>
                  <a:gd name="connsiteX0" fmla="*/ 104503 w 216432"/>
                  <a:gd name="connsiteY0" fmla="*/ 350154 h 350154"/>
                  <a:gd name="connsiteX1" fmla="*/ 209006 w 216432"/>
                  <a:gd name="connsiteY1" fmla="*/ 202109 h 350154"/>
                  <a:gd name="connsiteX2" fmla="*/ 191589 w 216432"/>
                  <a:gd name="connsiteY2" fmla="*/ 36646 h 350154"/>
                  <a:gd name="connsiteX3" fmla="*/ 60960 w 216432"/>
                  <a:gd name="connsiteY3" fmla="*/ 1811 h 350154"/>
                  <a:gd name="connsiteX4" fmla="*/ 0 w 216432"/>
                  <a:gd name="connsiteY4" fmla="*/ 71480 h 350154"/>
                  <a:gd name="connsiteX0" fmla="*/ 104503 w 220595"/>
                  <a:gd name="connsiteY0" fmla="*/ 348729 h 348729"/>
                  <a:gd name="connsiteX1" fmla="*/ 209006 w 220595"/>
                  <a:gd name="connsiteY1" fmla="*/ 200684 h 348729"/>
                  <a:gd name="connsiteX2" fmla="*/ 201362 w 220595"/>
                  <a:gd name="connsiteY2" fmla="*/ 49652 h 348729"/>
                  <a:gd name="connsiteX3" fmla="*/ 60960 w 220595"/>
                  <a:gd name="connsiteY3" fmla="*/ 386 h 348729"/>
                  <a:gd name="connsiteX4" fmla="*/ 0 w 220595"/>
                  <a:gd name="connsiteY4" fmla="*/ 70055 h 348729"/>
                  <a:gd name="connsiteX0" fmla="*/ 104503 w 219284"/>
                  <a:gd name="connsiteY0" fmla="*/ 358548 h 358548"/>
                  <a:gd name="connsiteX1" fmla="*/ 209006 w 219284"/>
                  <a:gd name="connsiteY1" fmla="*/ 210503 h 358548"/>
                  <a:gd name="connsiteX2" fmla="*/ 201362 w 219284"/>
                  <a:gd name="connsiteY2" fmla="*/ 59471 h 358548"/>
                  <a:gd name="connsiteX3" fmla="*/ 84947 w 219284"/>
                  <a:gd name="connsiteY3" fmla="*/ 284 h 358548"/>
                  <a:gd name="connsiteX4" fmla="*/ 0 w 219284"/>
                  <a:gd name="connsiteY4" fmla="*/ 79874 h 358548"/>
                  <a:gd name="connsiteX0" fmla="*/ 105391 w 220172"/>
                  <a:gd name="connsiteY0" fmla="*/ 358318 h 358318"/>
                  <a:gd name="connsiteX1" fmla="*/ 209894 w 220172"/>
                  <a:gd name="connsiteY1" fmla="*/ 210273 h 358318"/>
                  <a:gd name="connsiteX2" fmla="*/ 202250 w 220172"/>
                  <a:gd name="connsiteY2" fmla="*/ 59241 h 358318"/>
                  <a:gd name="connsiteX3" fmla="*/ 85835 w 220172"/>
                  <a:gd name="connsiteY3" fmla="*/ 54 h 358318"/>
                  <a:gd name="connsiteX4" fmla="*/ 0 w 220172"/>
                  <a:gd name="connsiteY4" fmla="*/ 51683 h 358318"/>
                  <a:gd name="connsiteX0" fmla="*/ 105391 w 220172"/>
                  <a:gd name="connsiteY0" fmla="*/ 358347 h 358347"/>
                  <a:gd name="connsiteX1" fmla="*/ 209894 w 220172"/>
                  <a:gd name="connsiteY1" fmla="*/ 210302 h 358347"/>
                  <a:gd name="connsiteX2" fmla="*/ 202250 w 220172"/>
                  <a:gd name="connsiteY2" fmla="*/ 59270 h 358347"/>
                  <a:gd name="connsiteX3" fmla="*/ 85835 w 220172"/>
                  <a:gd name="connsiteY3" fmla="*/ 83 h 358347"/>
                  <a:gd name="connsiteX4" fmla="*/ 0 w 220172"/>
                  <a:gd name="connsiteY4" fmla="*/ 51712 h 358347"/>
                  <a:gd name="connsiteX0" fmla="*/ 19556 w 134337"/>
                  <a:gd name="connsiteY0" fmla="*/ 358264 h 358264"/>
                  <a:gd name="connsiteX1" fmla="*/ 124059 w 134337"/>
                  <a:gd name="connsiteY1" fmla="*/ 210219 h 358264"/>
                  <a:gd name="connsiteX2" fmla="*/ 116415 w 134337"/>
                  <a:gd name="connsiteY2" fmla="*/ 59187 h 358264"/>
                  <a:gd name="connsiteX3" fmla="*/ 0 w 134337"/>
                  <a:gd name="connsiteY3" fmla="*/ 0 h 358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337" h="358264">
                    <a:moveTo>
                      <a:pt x="19556" y="358264"/>
                    </a:moveTo>
                    <a:cubicBezTo>
                      <a:pt x="64550" y="310367"/>
                      <a:pt x="107916" y="260065"/>
                      <a:pt x="124059" y="210219"/>
                    </a:cubicBezTo>
                    <a:cubicBezTo>
                      <a:pt x="140202" y="160373"/>
                      <a:pt x="137091" y="94223"/>
                      <a:pt x="116415" y="59187"/>
                    </a:cubicBezTo>
                    <a:cubicBezTo>
                      <a:pt x="95739" y="24151"/>
                      <a:pt x="33708" y="126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A99C2EF-79D0-8029-72CF-BFCBA3A62A47}"/>
                  </a:ext>
                </a:extLst>
              </p:cNvPr>
              <p:cNvSpPr txBox="1"/>
              <p:nvPr/>
            </p:nvSpPr>
            <p:spPr>
              <a:xfrm>
                <a:off x="7937344" y="3593306"/>
                <a:ext cx="1829371" cy="561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 release</a:t>
                </a:r>
                <a:endParaRPr lang="en-GB" dirty="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3AA753C-AFD7-4219-6B08-C766C76EB177}"/>
                </a:ext>
              </a:extLst>
            </p:cNvPr>
            <p:cNvSpPr/>
            <p:nvPr/>
          </p:nvSpPr>
          <p:spPr>
            <a:xfrm>
              <a:off x="4938129" y="1936844"/>
              <a:ext cx="2572840" cy="11186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dirty="0"/>
                <a:t>Raised Inner Strike Point (</a:t>
              </a:r>
              <a:r>
                <a:rPr lang="en-US" sz="1400" dirty="0">
                  <a:highlight>
                    <a:srgbClr val="FFFF00"/>
                  </a:highlight>
                </a:rPr>
                <a:t>RISP</a:t>
              </a:r>
              <a:r>
                <a:rPr lang="en-US" sz="1400" dirty="0"/>
                <a:t>) scenario</a:t>
              </a:r>
              <a:br>
                <a:rPr lang="en-US" sz="1400" dirty="0"/>
              </a:br>
              <a:r>
                <a:rPr lang="en-US" sz="1400" kern="0" dirty="0"/>
                <a:t>10 MA deuterium L-mode</a:t>
              </a:r>
              <a:br>
                <a:rPr lang="en-US" sz="1400" kern="0" dirty="0"/>
              </a:br>
              <a:r>
                <a:rPr lang="en-US" sz="1400" kern="0" dirty="0"/>
                <a:t>20 MW ECH [2]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90B3E4-ABC0-F6AD-2C0B-DB9782C93F5A}"/>
                </a:ext>
              </a:extLst>
            </p:cNvPr>
            <p:cNvGrpSpPr/>
            <p:nvPr/>
          </p:nvGrpSpPr>
          <p:grpSpPr>
            <a:xfrm>
              <a:off x="6151209" y="4329756"/>
              <a:ext cx="1357760" cy="1712588"/>
              <a:chOff x="2364084" y="4375254"/>
              <a:chExt cx="1498297" cy="188985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F89E9707-18DC-151C-13AE-70E3BA74E1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17261" r="38805" b="13782"/>
              <a:stretch/>
            </p:blipFill>
            <p:spPr>
              <a:xfrm>
                <a:off x="2364084" y="4811545"/>
                <a:ext cx="1451143" cy="1453561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F519A3E-0625-241E-2CF5-CD1BE7AD2AD6}"/>
                  </a:ext>
                </a:extLst>
              </p:cNvPr>
              <p:cNvSpPr txBox="1"/>
              <p:nvPr/>
            </p:nvSpPr>
            <p:spPr>
              <a:xfrm rot="21540000">
                <a:off x="2376433" y="4375254"/>
                <a:ext cx="1438971" cy="33449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+mn-lt"/>
                  </a:rPr>
                  <a:t>B:D Deposit</a:t>
                </a:r>
                <a:endParaRPr lang="en-US" sz="1200" dirty="0">
                  <a:solidFill>
                    <a:schemeClr val="bg1"/>
                  </a:solidFill>
                  <a:latin typeface="+mn-lt"/>
                  <a:sym typeface="Wingdings" panose="05000000000000000000" pitchFamily="2" charset="2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D178182-753F-7C19-731E-2DE4A26765D5}"/>
                  </a:ext>
                </a:extLst>
              </p:cNvPr>
              <p:cNvSpPr txBox="1"/>
              <p:nvPr/>
            </p:nvSpPr>
            <p:spPr>
              <a:xfrm>
                <a:off x="3156972" y="4601930"/>
                <a:ext cx="481580" cy="358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latin typeface="+mn-lt"/>
                  </a:rPr>
                  <a:t>Rc</a:t>
                </a:r>
                <a:endParaRPr lang="en-GB" sz="1200" dirty="0" err="1">
                  <a:latin typeface="+mn-lt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F49E57-EEEE-DEAB-DB5A-9103AA7C70BC}"/>
                  </a:ext>
                </a:extLst>
              </p:cNvPr>
              <p:cNvSpPr txBox="1"/>
              <p:nvPr/>
            </p:nvSpPr>
            <p:spPr>
              <a:xfrm>
                <a:off x="2374044" y="4837867"/>
                <a:ext cx="1420324" cy="597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+mn-lt"/>
                  </a:rPr>
                  <a:t>W </a:t>
                </a:r>
                <a:r>
                  <a:rPr lang="en-US" sz="1200" dirty="0" err="1">
                    <a:solidFill>
                      <a:schemeClr val="bg1"/>
                    </a:solidFill>
                    <a:latin typeface="+mn-lt"/>
                  </a:rPr>
                  <a:t>monoblock</a:t>
                </a:r>
                <a:endParaRPr lang="en-GB" sz="1200" dirty="0" err="1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329CABB-D356-DCCC-60A7-5D6CF3A2F07A}"/>
                  </a:ext>
                </a:extLst>
              </p:cNvPr>
              <p:cNvGrpSpPr/>
              <p:nvPr/>
            </p:nvGrpSpPr>
            <p:grpSpPr>
              <a:xfrm>
                <a:off x="3038953" y="4679156"/>
                <a:ext cx="181571" cy="165253"/>
                <a:chOff x="6828829" y="3282879"/>
                <a:chExt cx="562571" cy="393700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397038F-6DC9-49B2-09BE-5DCB2239E634}"/>
                    </a:ext>
                  </a:extLst>
                </p:cNvPr>
                <p:cNvCxnSpPr/>
                <p:nvPr/>
              </p:nvCxnSpPr>
              <p:spPr bwMode="auto">
                <a:xfrm>
                  <a:off x="7110117" y="3282879"/>
                  <a:ext cx="281283" cy="4689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6730414A-9DB5-E5D2-870F-94C251C90B3D}"/>
                    </a:ext>
                  </a:extLst>
                </p:cNvPr>
                <p:cNvCxnSpPr/>
                <p:nvPr/>
              </p:nvCxnSpPr>
              <p:spPr bwMode="auto">
                <a:xfrm flipV="1">
                  <a:off x="6828829" y="3329771"/>
                  <a:ext cx="562571" cy="9533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C41D80B-0472-9731-9D7F-CA7410C0AF52}"/>
                    </a:ext>
                  </a:extLst>
                </p:cNvPr>
                <p:cNvCxnSpPr/>
                <p:nvPr/>
              </p:nvCxnSpPr>
              <p:spPr bwMode="auto">
                <a:xfrm>
                  <a:off x="6828829" y="3424376"/>
                  <a:ext cx="562571" cy="9378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E72D3E82-BF70-C02D-A5DC-20CE04F9FE99}"/>
                    </a:ext>
                  </a:extLst>
                </p:cNvPr>
                <p:cNvCxnSpPr/>
                <p:nvPr/>
              </p:nvCxnSpPr>
              <p:spPr bwMode="auto">
                <a:xfrm flipV="1">
                  <a:off x="6828829" y="3518160"/>
                  <a:ext cx="562571" cy="9533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FB57A51-AE7C-524C-36EC-79B159CD12D5}"/>
                    </a:ext>
                  </a:extLst>
                </p:cNvPr>
                <p:cNvCxnSpPr/>
                <p:nvPr/>
              </p:nvCxnSpPr>
              <p:spPr bwMode="auto">
                <a:xfrm>
                  <a:off x="6828829" y="3620905"/>
                  <a:ext cx="333971" cy="556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CF4815E-537F-B518-DA8F-66E80ED1BA0D}"/>
                  </a:ext>
                </a:extLst>
              </p:cNvPr>
              <p:cNvCxnSpPr/>
              <p:nvPr/>
            </p:nvCxnSpPr>
            <p:spPr>
              <a:xfrm>
                <a:off x="3862381" y="4386849"/>
                <a:ext cx="0" cy="28699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3AE6705-79DE-D69E-5EF4-B9C310DAB55A}"/>
                </a:ext>
              </a:extLst>
            </p:cNvPr>
            <p:cNvSpPr txBox="1"/>
            <p:nvPr/>
          </p:nvSpPr>
          <p:spPr>
            <a:xfrm>
              <a:off x="7487533" y="4332135"/>
              <a:ext cx="682616" cy="306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~5 µm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4B6EA6-CE09-621B-5568-0DB29D56F0F3}"/>
              </a:ext>
            </a:extLst>
          </p:cNvPr>
          <p:cNvGrpSpPr/>
          <p:nvPr/>
        </p:nvGrpSpPr>
        <p:grpSpPr>
          <a:xfrm>
            <a:off x="4900376" y="2002164"/>
            <a:ext cx="3477459" cy="3262036"/>
            <a:chOff x="8521608" y="1860049"/>
            <a:chExt cx="3477459" cy="32620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AAAC5C-DCF5-6112-9620-F39D91A25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74" r="1216"/>
            <a:stretch>
              <a:fillRect/>
            </a:stretch>
          </p:blipFill>
          <p:spPr>
            <a:xfrm>
              <a:off x="8521608" y="1860049"/>
              <a:ext cx="3477459" cy="303468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C93345-52B5-D86A-FDBF-80EC621DD522}"/>
                </a:ext>
              </a:extLst>
            </p:cNvPr>
            <p:cNvSpPr txBox="1"/>
            <p:nvPr/>
          </p:nvSpPr>
          <p:spPr>
            <a:xfrm>
              <a:off x="9060865" y="4783531"/>
              <a:ext cx="25112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Layer temperature </a:t>
              </a:r>
              <a:r>
                <a:rPr lang="en-US" sz="1600" baseline="30000" dirty="0" err="1"/>
                <a:t>o</a:t>
              </a:r>
              <a:r>
                <a:rPr lang="en-US" sz="1600" dirty="0" err="1"/>
                <a:t>C</a:t>
              </a:r>
              <a:endParaRPr lang="en-US" sz="1600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5B1BF5C-FE39-EAD4-D518-604CED3973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75936" y="2829039"/>
              <a:ext cx="0" cy="60448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E5E1749-4835-9CAB-BD3B-A71ABCF90B9C}"/>
              </a:ext>
            </a:extLst>
          </p:cNvPr>
          <p:cNvSpPr txBox="1"/>
          <p:nvPr/>
        </p:nvSpPr>
        <p:spPr>
          <a:xfrm rot="16200000">
            <a:off x="-862206" y="3175297"/>
            <a:ext cx="257545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Release fraction, 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D0D25F-56D3-1085-AACD-049A6526AC41}"/>
              </a:ext>
            </a:extLst>
          </p:cNvPr>
          <p:cNvSpPr txBox="1"/>
          <p:nvPr/>
        </p:nvSpPr>
        <p:spPr>
          <a:xfrm>
            <a:off x="4327741" y="1610828"/>
            <a:ext cx="4225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588" lvl="1" algn="ctr">
              <a:buClr>
                <a:srgbClr val="FF0000"/>
              </a:buClr>
              <a:defRPr/>
            </a:pPr>
            <a:r>
              <a:rPr lang="en-GB" altLang="en-US" sz="1800" b="1" kern="0" dirty="0">
                <a:solidFill>
                  <a:schemeClr val="tx2"/>
                </a:solidFill>
                <a:latin typeface="+mn-lt"/>
                <a:ea typeface="ＭＳ Ｐゴシック" pitchFamily="-110" charset="-128"/>
                <a:cs typeface="Arial"/>
              </a:rPr>
              <a:t>10s of layer heating by plasma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28AB670B-F38E-30F5-A8B2-CFD3A9D6C64C}"/>
              </a:ext>
            </a:extLst>
          </p:cNvPr>
          <p:cNvSpPr/>
          <p:nvPr/>
        </p:nvSpPr>
        <p:spPr>
          <a:xfrm>
            <a:off x="1675181" y="4230219"/>
            <a:ext cx="142349" cy="265924"/>
          </a:xfrm>
          <a:prstGeom prst="rightBrace">
            <a:avLst/>
          </a:prstGeom>
          <a:noFill/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F28A0C0-D77E-71DA-B64A-493D9649B8AD}"/>
              </a:ext>
            </a:extLst>
          </p:cNvPr>
          <p:cNvSpPr txBox="1"/>
          <p:nvPr/>
        </p:nvSpPr>
        <p:spPr>
          <a:xfrm>
            <a:off x="1806643" y="419995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to 50 micron</a:t>
            </a:r>
            <a:endParaRPr lang="en-GB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9570A4-70EA-EC47-7CD5-2370EA543FEC}"/>
              </a:ext>
            </a:extLst>
          </p:cNvPr>
          <p:cNvSpPr txBox="1"/>
          <p:nvPr/>
        </p:nvSpPr>
        <p:spPr>
          <a:xfrm>
            <a:off x="6919739" y="4051128"/>
            <a:ext cx="142234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CRDS [1]</a:t>
            </a:r>
          </a:p>
          <a:p>
            <a:pPr algn="r"/>
            <a:r>
              <a:rPr lang="en-US" dirty="0"/>
              <a:t>Param: [3]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42D5AA-375D-1B2E-CDB3-E0B95DA9E63C}"/>
              </a:ext>
            </a:extLst>
          </p:cNvPr>
          <p:cNvSpPr txBox="1"/>
          <p:nvPr/>
        </p:nvSpPr>
        <p:spPr>
          <a:xfrm>
            <a:off x="5340332" y="307242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1 to 5 micron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1C3D1-BC14-2D49-7337-D9FD474E1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4" y="3892661"/>
            <a:ext cx="12023236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better understanding of </a:t>
            </a:r>
          </a:p>
          <a:p>
            <a:pPr marL="514350" indent="-514350" algn="ctr">
              <a:buAutoNum type="romanLcParenBoth"/>
            </a:pPr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release / isotopic exchange from ITER relevant material deposits (B/W/O) </a:t>
            </a:r>
          </a:p>
          <a:p>
            <a:pPr marL="514350" indent="-514350" algn="ctr">
              <a:buAutoNum type="romanLcParenBoth"/>
            </a:pPr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to improve baking efficiency (gas atmosphere or combined with GDC?)</a:t>
            </a:r>
          </a:p>
          <a:p>
            <a:pPr marL="514350" indent="-514350" algn="ctr">
              <a:buAutoNum type="romanLcParenBoth"/>
            </a:pP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release of T during vessel venting</a:t>
            </a: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663A237D-BF10-F596-85E9-007B94E88FE9}"/>
              </a:ext>
            </a:extLst>
          </p:cNvPr>
          <p:cNvSpPr/>
          <p:nvPr/>
        </p:nvSpPr>
        <p:spPr>
          <a:xfrm rot="10800000">
            <a:off x="7014042" y="2973780"/>
            <a:ext cx="120280" cy="604484"/>
          </a:xfrm>
          <a:prstGeom prst="rightBrace">
            <a:avLst/>
          </a:prstGeom>
          <a:noFill/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0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19BE7-1A0C-119F-BE19-0C836C898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etal object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BDE0E716-E39E-0E30-5874-BACBB9024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2516" r="45925" b="14364"/>
          <a:stretch/>
        </p:blipFill>
        <p:spPr>
          <a:xfrm>
            <a:off x="7661464" y="1156680"/>
            <a:ext cx="3856505" cy="4801738"/>
          </a:xfrm>
          <a:prstGeom prst="ellipse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ED3BB86F-65F0-FEA9-3FFB-4C91CC78C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" y="19"/>
            <a:ext cx="12191999" cy="6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8000" bIns="96000" anchor="ctr">
            <a:prstTxWarp prst="textNoShape">
              <a:avLst/>
            </a:prstTxWarp>
          </a:bodyPr>
          <a:lstStyle/>
          <a:p>
            <a:pPr algn="ctr"/>
            <a:endParaRPr lang="en-GB" sz="4267" b="1" dirty="0">
              <a:solidFill>
                <a:srgbClr val="333399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1F8346-B6E3-ED9D-F0F5-B6119C99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altLang="en-US" b="1" dirty="0">
                <a:solidFill>
                  <a:schemeClr val="tx2"/>
                </a:solidFill>
              </a:rPr>
              <a:t>Permeation </a:t>
            </a:r>
            <a:r>
              <a:rPr lang="en-GB" altLang="en-US" dirty="0">
                <a:solidFill>
                  <a:schemeClr val="tx2"/>
                </a:solidFill>
              </a:rPr>
              <a:t>through SS316L diagnostic first wall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24D89F-15AE-5734-17DD-2B68309B2B64}"/>
              </a:ext>
            </a:extLst>
          </p:cNvPr>
          <p:cNvGrpSpPr/>
          <p:nvPr/>
        </p:nvGrpSpPr>
        <p:grpSpPr>
          <a:xfrm>
            <a:off x="10315621" y="2881882"/>
            <a:ext cx="293753" cy="762993"/>
            <a:chOff x="2739863" y="2601787"/>
            <a:chExt cx="359639" cy="934125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7356534-93B2-1159-11B4-C179BB5A4DEE}"/>
                </a:ext>
              </a:extLst>
            </p:cNvPr>
            <p:cNvCxnSpPr/>
            <p:nvPr/>
          </p:nvCxnSpPr>
          <p:spPr bwMode="auto">
            <a:xfrm>
              <a:off x="2739863" y="3474197"/>
              <a:ext cx="337110" cy="61715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D14A8FE-6BBA-7C76-65F6-128DBB015EFF}"/>
                </a:ext>
              </a:extLst>
            </p:cNvPr>
            <p:cNvCxnSpPr/>
            <p:nvPr/>
          </p:nvCxnSpPr>
          <p:spPr bwMode="auto">
            <a:xfrm flipV="1">
              <a:off x="2739863" y="3052636"/>
              <a:ext cx="45059" cy="42156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B162C70-4F26-8ADA-428A-B6449546F26E}"/>
                </a:ext>
              </a:extLst>
            </p:cNvPr>
            <p:cNvCxnSpPr/>
            <p:nvPr/>
          </p:nvCxnSpPr>
          <p:spPr bwMode="auto">
            <a:xfrm flipH="1" flipV="1">
              <a:off x="2739863" y="2610916"/>
              <a:ext cx="45059" cy="441720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7FAE8EB-C6D9-49EF-DABE-1F963DA3649D}"/>
                </a:ext>
              </a:extLst>
            </p:cNvPr>
            <p:cNvCxnSpPr/>
            <p:nvPr/>
          </p:nvCxnSpPr>
          <p:spPr bwMode="auto">
            <a:xfrm flipV="1">
              <a:off x="3075304" y="3080450"/>
              <a:ext cx="24198" cy="446333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CD2A29-5A58-122E-72B5-75A317143EB0}"/>
                </a:ext>
              </a:extLst>
            </p:cNvPr>
            <p:cNvCxnSpPr/>
            <p:nvPr/>
          </p:nvCxnSpPr>
          <p:spPr bwMode="auto">
            <a:xfrm flipH="1" flipV="1">
              <a:off x="3049159" y="2610916"/>
              <a:ext cx="50343" cy="460405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8300404-F2B7-619F-30BD-709957C3DC04}"/>
                </a:ext>
              </a:extLst>
            </p:cNvPr>
            <p:cNvCxnSpPr/>
            <p:nvPr/>
          </p:nvCxnSpPr>
          <p:spPr bwMode="auto">
            <a:xfrm>
              <a:off x="2739863" y="2601787"/>
              <a:ext cx="309296" cy="9129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4D9888-EBA3-D8B6-76CD-B28AF9F17C2A}"/>
              </a:ext>
            </a:extLst>
          </p:cNvPr>
          <p:cNvGrpSpPr/>
          <p:nvPr/>
        </p:nvGrpSpPr>
        <p:grpSpPr>
          <a:xfrm>
            <a:off x="9239202" y="1889845"/>
            <a:ext cx="323743" cy="221964"/>
            <a:chOff x="1422014" y="1387245"/>
            <a:chExt cx="396356" cy="27174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95CA999-CA57-EB67-F526-83C4C778EE6D}"/>
                </a:ext>
              </a:extLst>
            </p:cNvPr>
            <p:cNvCxnSpPr/>
            <p:nvPr/>
          </p:nvCxnSpPr>
          <p:spPr bwMode="auto">
            <a:xfrm>
              <a:off x="1630183" y="1658993"/>
              <a:ext cx="188187" cy="0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8EB4145-33B3-290D-034F-7B48F5EF0647}"/>
                </a:ext>
              </a:extLst>
            </p:cNvPr>
            <p:cNvCxnSpPr/>
            <p:nvPr/>
          </p:nvCxnSpPr>
          <p:spPr bwMode="auto">
            <a:xfrm flipH="1" flipV="1">
              <a:off x="1422014" y="1387246"/>
              <a:ext cx="204691" cy="271747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1527E43-AD03-DE52-5F7B-CC6330674172}"/>
                </a:ext>
              </a:extLst>
            </p:cNvPr>
            <p:cNvCxnSpPr/>
            <p:nvPr/>
          </p:nvCxnSpPr>
          <p:spPr bwMode="auto">
            <a:xfrm>
              <a:off x="1422014" y="1387246"/>
              <a:ext cx="102345" cy="0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3558B1-D7E6-64D5-C28C-9C1306BB93C0}"/>
                </a:ext>
              </a:extLst>
            </p:cNvPr>
            <p:cNvCxnSpPr/>
            <p:nvPr/>
          </p:nvCxnSpPr>
          <p:spPr bwMode="auto">
            <a:xfrm flipH="1" flipV="1">
              <a:off x="1526604" y="1387245"/>
              <a:ext cx="291766" cy="271747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192AC89-82AA-4E6C-32B3-78348041B986}"/>
              </a:ext>
            </a:extLst>
          </p:cNvPr>
          <p:cNvCxnSpPr/>
          <p:nvPr/>
        </p:nvCxnSpPr>
        <p:spPr bwMode="auto">
          <a:xfrm flipV="1">
            <a:off x="8623855" y="2907255"/>
            <a:ext cx="1683247" cy="9604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F9272E-ACB8-77A0-29B6-9EE0425F0CAB}"/>
              </a:ext>
            </a:extLst>
          </p:cNvPr>
          <p:cNvCxnSpPr/>
          <p:nvPr/>
        </p:nvCxnSpPr>
        <p:spPr bwMode="auto">
          <a:xfrm flipV="1">
            <a:off x="9971687" y="3649321"/>
            <a:ext cx="627804" cy="19410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5" name="Picture 4">
            <a:extLst>
              <a:ext uri="{FF2B5EF4-FFF2-40B4-BE49-F238E27FC236}">
                <a16:creationId xmlns:a16="http://schemas.microsoft.com/office/drawing/2014/main" id="{060FDC93-EFAE-D0CF-A8F2-EACFBB570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t="1364" r="3551" b="3441"/>
          <a:stretch/>
        </p:blipFill>
        <p:spPr bwMode="auto">
          <a:xfrm>
            <a:off x="8432045" y="3920457"/>
            <a:ext cx="1517593" cy="1890403"/>
          </a:xfrm>
          <a:prstGeom prst="roundRect">
            <a:avLst>
              <a:gd name="adj" fmla="val 10174"/>
            </a:avLst>
          </a:prstGeo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D7AB6BB-CFA8-A2C9-54C7-4BCA1746FEE2}"/>
              </a:ext>
            </a:extLst>
          </p:cNvPr>
          <p:cNvGrpSpPr/>
          <p:nvPr/>
        </p:nvGrpSpPr>
        <p:grpSpPr>
          <a:xfrm>
            <a:off x="10657464" y="1029357"/>
            <a:ext cx="1330759" cy="1590205"/>
            <a:chOff x="10781634" y="900808"/>
            <a:chExt cx="1330759" cy="15902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FC569E2-2580-FAB5-B57B-26EC4BE7C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99" t="4875" r="67610" b="28049"/>
            <a:stretch/>
          </p:blipFill>
          <p:spPr>
            <a:xfrm>
              <a:off x="10781634" y="900808"/>
              <a:ext cx="1330759" cy="1590205"/>
            </a:xfrm>
            <a:prstGeom prst="rect">
              <a:avLst/>
            </a:prstGeom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73C3167-8A35-326A-AA98-D892598FDD65}"/>
                </a:ext>
              </a:extLst>
            </p:cNvPr>
            <p:cNvSpPr/>
            <p:nvPr/>
          </p:nvSpPr>
          <p:spPr>
            <a:xfrm>
              <a:off x="10845800" y="1498600"/>
              <a:ext cx="844550" cy="908050"/>
            </a:xfrm>
            <a:custGeom>
              <a:avLst/>
              <a:gdLst>
                <a:gd name="connsiteX0" fmla="*/ 0 w 844550"/>
                <a:gd name="connsiteY0" fmla="*/ 0 h 908050"/>
                <a:gd name="connsiteX1" fmla="*/ 292100 w 844550"/>
                <a:gd name="connsiteY1" fmla="*/ 38100 h 908050"/>
                <a:gd name="connsiteX2" fmla="*/ 844550 w 844550"/>
                <a:gd name="connsiteY2" fmla="*/ 908050 h 908050"/>
                <a:gd name="connsiteX3" fmla="*/ 279400 w 844550"/>
                <a:gd name="connsiteY3" fmla="*/ 831850 h 908050"/>
                <a:gd name="connsiteX4" fmla="*/ 0 w 844550"/>
                <a:gd name="connsiteY4" fmla="*/ 0 h 90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550" h="908050">
                  <a:moveTo>
                    <a:pt x="0" y="0"/>
                  </a:moveTo>
                  <a:lnTo>
                    <a:pt x="292100" y="38100"/>
                  </a:lnTo>
                  <a:lnTo>
                    <a:pt x="844550" y="908050"/>
                  </a:lnTo>
                  <a:lnTo>
                    <a:pt x="279400" y="8318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3C00F4-D901-8FFA-A1D4-C05C33479CF1}"/>
              </a:ext>
            </a:extLst>
          </p:cNvPr>
          <p:cNvCxnSpPr>
            <a:stCxn id="55" idx="0"/>
          </p:cNvCxnSpPr>
          <p:nvPr/>
        </p:nvCxnSpPr>
        <p:spPr bwMode="auto">
          <a:xfrm flipH="1">
            <a:off x="9322798" y="1627149"/>
            <a:ext cx="1398832" cy="2626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B535EA-0311-1E39-AB8F-238C9DAD7020}"/>
              </a:ext>
            </a:extLst>
          </p:cNvPr>
          <p:cNvCxnSpPr/>
          <p:nvPr/>
        </p:nvCxnSpPr>
        <p:spPr bwMode="auto">
          <a:xfrm flipH="1" flipV="1">
            <a:off x="9562946" y="2111808"/>
            <a:ext cx="1421185" cy="3443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9274865-F8EE-D829-C1F8-5F17F64838C0}"/>
              </a:ext>
            </a:extLst>
          </p:cNvPr>
          <p:cNvSpPr txBox="1"/>
          <p:nvPr/>
        </p:nvSpPr>
        <p:spPr>
          <a:xfrm>
            <a:off x="10012807" y="3986955"/>
            <a:ext cx="2179193" cy="175432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Diagnostic first wall = water-cooled plasma-facing surface of ports with diagnostic apertures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0533E8B-C828-0D5E-12AE-1DEFE8D6C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" y="741182"/>
            <a:ext cx="92363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altLang="en-US" dirty="0">
                <a:solidFill>
                  <a:schemeClr val="tx2"/>
                </a:solidFill>
                <a:latin typeface="+mn-lt"/>
              </a:rPr>
              <a:t>Depending on material parameters, permeation through Stainless Steel 316L surfaces during baking can be significant</a:t>
            </a:r>
          </a:p>
          <a:p>
            <a:pPr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altLang="en-US" dirty="0">
                <a:solidFill>
                  <a:schemeClr val="tx2"/>
                </a:solidFill>
                <a:latin typeface="+mn-lt"/>
              </a:rPr>
              <a:t>Predictions for permeation barriers rely on material </a:t>
            </a:r>
            <a:br>
              <a:rPr lang="en-GB" altLang="en-US" dirty="0">
                <a:solidFill>
                  <a:schemeClr val="tx2"/>
                </a:solidFill>
                <a:latin typeface="+mn-lt"/>
              </a:rPr>
            </a:br>
            <a:r>
              <a:rPr lang="en-GB" altLang="en-US" dirty="0">
                <a:solidFill>
                  <a:schemeClr val="tx2"/>
                </a:solidFill>
                <a:latin typeface="+mn-lt"/>
              </a:rPr>
              <a:t>parameters and material interface conditions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9F2E1-9252-0294-A8CE-8126EB95EB7F}"/>
              </a:ext>
            </a:extLst>
          </p:cNvPr>
          <p:cNvSpPr/>
          <p:nvPr/>
        </p:nvSpPr>
        <p:spPr>
          <a:xfrm>
            <a:off x="3489139" y="3429000"/>
            <a:ext cx="552772" cy="1919133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4C3BC-74FB-D053-666D-788B283C33C9}"/>
              </a:ext>
            </a:extLst>
          </p:cNvPr>
          <p:cNvSpPr/>
          <p:nvPr/>
        </p:nvSpPr>
        <p:spPr>
          <a:xfrm>
            <a:off x="3489139" y="3052772"/>
            <a:ext cx="552772" cy="37754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prstClr val="white"/>
                </a:solidFill>
                <a:cs typeface="Calibri" panose="020F0502020204030204" pitchFamily="34" charset="0"/>
              </a:rPr>
              <a:t>Cu</a:t>
            </a:r>
            <a:endParaRPr lang="fr-FR" sz="1100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prstClr val="white"/>
                </a:solidFill>
                <a:cs typeface="Calibri" panose="020F0502020204030204" pitchFamily="34" charset="0"/>
              </a:rPr>
              <a:t>1 mm</a:t>
            </a:r>
            <a:endParaRPr lang="fr-FR" sz="14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E5585-510C-5843-3C19-C0331B4AC7E0}"/>
              </a:ext>
            </a:extLst>
          </p:cNvPr>
          <p:cNvSpPr/>
          <p:nvPr/>
        </p:nvSpPr>
        <p:spPr>
          <a:xfrm>
            <a:off x="3489139" y="2662664"/>
            <a:ext cx="552772" cy="39010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prstClr val="white"/>
                </a:solidFill>
                <a:cs typeface="Calibri" panose="020F0502020204030204" pitchFamily="34" charset="0"/>
              </a:rPr>
              <a:t>1 mm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1480B-A7D6-BE6F-180C-D09EA94DCF77}"/>
              </a:ext>
            </a:extLst>
          </p:cNvPr>
          <p:cNvSpPr/>
          <p:nvPr/>
        </p:nvSpPr>
        <p:spPr>
          <a:xfrm>
            <a:off x="4185441" y="3429000"/>
            <a:ext cx="552772" cy="1919133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89531C-59F9-67EE-F804-1632BF6AFCCF}"/>
              </a:ext>
            </a:extLst>
          </p:cNvPr>
          <p:cNvSpPr/>
          <p:nvPr/>
        </p:nvSpPr>
        <p:spPr>
          <a:xfrm>
            <a:off x="4185441" y="2661347"/>
            <a:ext cx="552772" cy="7676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prstClr val="white"/>
                </a:solidFill>
                <a:cs typeface="Calibri" panose="020F0502020204030204" pitchFamily="34" charset="0"/>
              </a:rPr>
              <a:t>W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prstClr val="white"/>
                </a:solidFill>
                <a:cs typeface="Calibri" panose="020F0502020204030204" pitchFamily="34" charset="0"/>
              </a:rPr>
              <a:t>2 mm</a:t>
            </a:r>
            <a:endParaRPr lang="fr-FR" sz="14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148E47-52A3-8771-7CF0-E99070719E5D}"/>
              </a:ext>
            </a:extLst>
          </p:cNvPr>
          <p:cNvSpPr/>
          <p:nvPr/>
        </p:nvSpPr>
        <p:spPr>
          <a:xfrm>
            <a:off x="2792837" y="3429001"/>
            <a:ext cx="552772" cy="1919132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F2B967-C473-1F49-418B-F11CDACFF1F2}"/>
              </a:ext>
            </a:extLst>
          </p:cNvPr>
          <p:cNvSpPr/>
          <p:nvPr/>
        </p:nvSpPr>
        <p:spPr>
          <a:xfrm>
            <a:off x="2792837" y="3189109"/>
            <a:ext cx="552772" cy="2398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2B1F15-65CF-1B65-EE5F-864F4B50A250}"/>
              </a:ext>
            </a:extLst>
          </p:cNvPr>
          <p:cNvSpPr/>
          <p:nvPr/>
        </p:nvSpPr>
        <p:spPr>
          <a:xfrm>
            <a:off x="2096535" y="3429000"/>
            <a:ext cx="552772" cy="1919133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7" name="ZoneTexte 24">
            <a:extLst>
              <a:ext uri="{FF2B5EF4-FFF2-40B4-BE49-F238E27FC236}">
                <a16:creationId xmlns:a16="http://schemas.microsoft.com/office/drawing/2014/main" id="{D506C722-DAFB-6C92-647B-6A743D17C7AF}"/>
              </a:ext>
            </a:extLst>
          </p:cNvPr>
          <p:cNvSpPr txBox="1"/>
          <p:nvPr/>
        </p:nvSpPr>
        <p:spPr>
          <a:xfrm>
            <a:off x="1886826" y="3152947"/>
            <a:ext cx="741535" cy="290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50 µm</a:t>
            </a:r>
          </a:p>
        </p:txBody>
      </p:sp>
      <p:sp>
        <p:nvSpPr>
          <p:cNvPr id="19" name="ZoneTexte 25">
            <a:extLst>
              <a:ext uri="{FF2B5EF4-FFF2-40B4-BE49-F238E27FC236}">
                <a16:creationId xmlns:a16="http://schemas.microsoft.com/office/drawing/2014/main" id="{B32214F6-001E-3309-57B6-5EC62CED0B53}"/>
              </a:ext>
            </a:extLst>
          </p:cNvPr>
          <p:cNvSpPr txBox="1"/>
          <p:nvPr/>
        </p:nvSpPr>
        <p:spPr>
          <a:xfrm>
            <a:off x="5992932" y="2644418"/>
            <a:ext cx="741535" cy="290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50 µm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D92B0E-DC4B-B893-5123-C1341A884DAB}"/>
              </a:ext>
            </a:extLst>
          </p:cNvPr>
          <p:cNvSpPr/>
          <p:nvPr/>
        </p:nvSpPr>
        <p:spPr>
          <a:xfrm>
            <a:off x="4881743" y="3429000"/>
            <a:ext cx="552772" cy="1919133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B64FFB-E51C-538B-1911-7A40EBAD98D5}"/>
              </a:ext>
            </a:extLst>
          </p:cNvPr>
          <p:cNvSpPr/>
          <p:nvPr/>
        </p:nvSpPr>
        <p:spPr>
          <a:xfrm>
            <a:off x="4881743" y="3193035"/>
            <a:ext cx="552772" cy="2359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54D0C8-AE64-C076-BCF3-B0B29493CB06}"/>
              </a:ext>
            </a:extLst>
          </p:cNvPr>
          <p:cNvSpPr/>
          <p:nvPr/>
        </p:nvSpPr>
        <p:spPr>
          <a:xfrm>
            <a:off x="4881743" y="2949217"/>
            <a:ext cx="552772" cy="24381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B12B2D-A086-7149-D741-0B1993E7A28E}"/>
              </a:ext>
            </a:extLst>
          </p:cNvPr>
          <p:cNvSpPr/>
          <p:nvPr/>
        </p:nvSpPr>
        <p:spPr>
          <a:xfrm>
            <a:off x="5578044" y="3429000"/>
            <a:ext cx="552772" cy="1919133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EAFB88-2BFD-17BB-38E2-5F1B5E73108B}"/>
              </a:ext>
            </a:extLst>
          </p:cNvPr>
          <p:cNvSpPr/>
          <p:nvPr/>
        </p:nvSpPr>
        <p:spPr>
          <a:xfrm>
            <a:off x="5578044" y="3193035"/>
            <a:ext cx="552772" cy="235965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prstClr val="white"/>
                </a:solidFill>
                <a:cs typeface="Calibri" panose="020F0502020204030204" pitchFamily="34" charset="0"/>
              </a:rPr>
              <a:t>Al</a:t>
            </a:r>
            <a:r>
              <a:rPr lang="fr-FR" sz="1200" baseline="-25000" dirty="0">
                <a:solidFill>
                  <a:prstClr val="white"/>
                </a:solidFill>
                <a:cs typeface="Calibri" panose="020F0502020204030204" pitchFamily="34" charset="0"/>
              </a:rPr>
              <a:t>2</a:t>
            </a:r>
            <a:r>
              <a:rPr lang="fr-FR" sz="1200" dirty="0">
                <a:solidFill>
                  <a:prstClr val="white"/>
                </a:solidFill>
                <a:cs typeface="Calibri" panose="020F0502020204030204" pitchFamily="34" charset="0"/>
              </a:rPr>
              <a:t>0</a:t>
            </a:r>
            <a:r>
              <a:rPr lang="fr-FR" sz="1200" baseline="-25000" dirty="0">
                <a:solidFill>
                  <a:prstClr val="white"/>
                </a:solidFill>
                <a:cs typeface="Calibri" panose="020F0502020204030204" pitchFamily="34" charset="0"/>
              </a:rPr>
              <a:t>3</a:t>
            </a:r>
            <a:endParaRPr lang="fr-FR" sz="1600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BE6F9FF-123B-5920-0918-C8B34A8734DA}"/>
              </a:ext>
            </a:extLst>
          </p:cNvPr>
          <p:cNvSpPr/>
          <p:nvPr/>
        </p:nvSpPr>
        <p:spPr>
          <a:xfrm>
            <a:off x="5578044" y="2949217"/>
            <a:ext cx="552772" cy="24381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ZoneTexte 23">
            <a:extLst>
              <a:ext uri="{FF2B5EF4-FFF2-40B4-BE49-F238E27FC236}">
                <a16:creationId xmlns:a16="http://schemas.microsoft.com/office/drawing/2014/main" id="{A6C5325D-3529-9A6A-1AB9-4DE1BC3320D5}"/>
              </a:ext>
            </a:extLst>
          </p:cNvPr>
          <p:cNvSpPr txBox="1"/>
          <p:nvPr/>
        </p:nvSpPr>
        <p:spPr>
          <a:xfrm rot="16200000">
            <a:off x="1482056" y="4140388"/>
            <a:ext cx="809541" cy="29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5 mm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EAFBAF-D6AA-1FCA-169B-3A3FCAE18C41}"/>
              </a:ext>
            </a:extLst>
          </p:cNvPr>
          <p:cNvCxnSpPr/>
          <p:nvPr/>
        </p:nvCxnSpPr>
        <p:spPr>
          <a:xfrm>
            <a:off x="2030841" y="3444292"/>
            <a:ext cx="0" cy="18876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79698F4-A52B-BAD5-826C-D85E20C12BF4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>
            <a:off x="2628361" y="3298288"/>
            <a:ext cx="164476" cy="10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0E4AA59-0747-DFE5-3EF3-A0502E061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440546"/>
              </p:ext>
            </p:extLst>
          </p:nvPr>
        </p:nvGraphicFramePr>
        <p:xfrm>
          <a:off x="2010214" y="5381206"/>
          <a:ext cx="418903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72">
                  <a:extLst>
                    <a:ext uri="{9D8B030D-6E8A-4147-A177-3AD203B41FA5}">
                      <a16:colId xmlns:a16="http://schemas.microsoft.com/office/drawing/2014/main" val="4061695680"/>
                    </a:ext>
                  </a:extLst>
                </a:gridCol>
                <a:gridCol w="698172">
                  <a:extLst>
                    <a:ext uri="{9D8B030D-6E8A-4147-A177-3AD203B41FA5}">
                      <a16:colId xmlns:a16="http://schemas.microsoft.com/office/drawing/2014/main" val="3545315419"/>
                    </a:ext>
                  </a:extLst>
                </a:gridCol>
                <a:gridCol w="698172">
                  <a:extLst>
                    <a:ext uri="{9D8B030D-6E8A-4147-A177-3AD203B41FA5}">
                      <a16:colId xmlns:a16="http://schemas.microsoft.com/office/drawing/2014/main" val="3637979175"/>
                    </a:ext>
                  </a:extLst>
                </a:gridCol>
                <a:gridCol w="698172">
                  <a:extLst>
                    <a:ext uri="{9D8B030D-6E8A-4147-A177-3AD203B41FA5}">
                      <a16:colId xmlns:a16="http://schemas.microsoft.com/office/drawing/2014/main" val="410918197"/>
                    </a:ext>
                  </a:extLst>
                </a:gridCol>
                <a:gridCol w="698172">
                  <a:extLst>
                    <a:ext uri="{9D8B030D-6E8A-4147-A177-3AD203B41FA5}">
                      <a16:colId xmlns:a16="http://schemas.microsoft.com/office/drawing/2014/main" val="1762402669"/>
                    </a:ext>
                  </a:extLst>
                </a:gridCol>
                <a:gridCol w="698172">
                  <a:extLst>
                    <a:ext uri="{9D8B030D-6E8A-4147-A177-3AD203B41FA5}">
                      <a16:colId xmlns:a16="http://schemas.microsoft.com/office/drawing/2014/main" val="2469899319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Integrated </a:t>
                      </a:r>
                      <a:r>
                        <a:rPr lang="fr-FR" sz="1600" b="0" dirty="0" err="1">
                          <a:solidFill>
                            <a:schemeClr val="tx1"/>
                          </a:solidFill>
                        </a:rPr>
                        <a:t>permeation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 flux </a:t>
                      </a:r>
                      <a:r>
                        <a:rPr lang="fr-FR" sz="1600" b="0" dirty="0" err="1">
                          <a:solidFill>
                            <a:schemeClr val="tx1"/>
                          </a:solidFill>
                        </a:rPr>
                        <a:t>into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600" b="0" dirty="0" err="1">
                          <a:solidFill>
                            <a:schemeClr val="tx1"/>
                          </a:solidFill>
                        </a:rPr>
                        <a:t>coolant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 (%)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406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74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10</a:t>
                      </a:r>
                      <a:r>
                        <a:rPr lang="fr-FR" sz="1600" baseline="30000" dirty="0"/>
                        <a:t>-7</a:t>
                      </a:r>
                      <a:endParaRPr lang="fr-FR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&lt;10</a:t>
                      </a:r>
                      <a:r>
                        <a:rPr lang="fr-FR" sz="1600" baseline="30000" dirty="0"/>
                        <a:t>-7</a:t>
                      </a:r>
                      <a:endParaRPr lang="fr-FR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8639192"/>
                  </a:ext>
                </a:extLst>
              </a:tr>
            </a:tbl>
          </a:graphicData>
        </a:graphic>
      </p:graphicFrame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885A560-9D7A-5A6E-45FC-78AAD7B75BBA}"/>
              </a:ext>
            </a:extLst>
          </p:cNvPr>
          <p:cNvCxnSpPr>
            <a:cxnSpLocks/>
            <a:endCxn id="49" idx="3"/>
          </p:cNvCxnSpPr>
          <p:nvPr/>
        </p:nvCxnSpPr>
        <p:spPr>
          <a:xfrm flipH="1">
            <a:off x="6130816" y="2888951"/>
            <a:ext cx="231257" cy="182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12C2239-9EFA-AE45-CED8-FBE6019D2325}"/>
              </a:ext>
            </a:extLst>
          </p:cNvPr>
          <p:cNvCxnSpPr>
            <a:cxnSpLocks/>
            <a:endCxn id="38" idx="3"/>
          </p:cNvCxnSpPr>
          <p:nvPr/>
        </p:nvCxnSpPr>
        <p:spPr>
          <a:xfrm flipH="1">
            <a:off x="6130816" y="2899459"/>
            <a:ext cx="231257" cy="411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24">
            <a:extLst>
              <a:ext uri="{FF2B5EF4-FFF2-40B4-BE49-F238E27FC236}">
                <a16:creationId xmlns:a16="http://schemas.microsoft.com/office/drawing/2014/main" id="{BC13E658-A44D-9709-14D4-D07D63AA066F}"/>
              </a:ext>
            </a:extLst>
          </p:cNvPr>
          <p:cNvSpPr txBox="1"/>
          <p:nvPr/>
        </p:nvSpPr>
        <p:spPr>
          <a:xfrm>
            <a:off x="2394826" y="2219970"/>
            <a:ext cx="1337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cs typeface="Calibri" panose="020F0502020204030204" pitchFamily="34" charset="0"/>
              </a:rPr>
              <a:t>Charge exchange </a:t>
            </a:r>
            <a:r>
              <a:rPr lang="fr-FR" sz="1400" dirty="0" err="1">
                <a:cs typeface="Calibri" panose="020F0502020204030204" pitchFamily="34" charset="0"/>
              </a:rPr>
              <a:t>atoms</a:t>
            </a:r>
            <a:endParaRPr lang="fr-FR" sz="1400" dirty="0">
              <a:cs typeface="Calibri" panose="020F0502020204030204" pitchFamily="34" charset="0"/>
            </a:endParaRPr>
          </a:p>
        </p:txBody>
      </p:sp>
      <p:cxnSp>
        <p:nvCxnSpPr>
          <p:cNvPr id="60" name="Connecteur droit avec flèche 23">
            <a:extLst>
              <a:ext uri="{FF2B5EF4-FFF2-40B4-BE49-F238E27FC236}">
                <a16:creationId xmlns:a16="http://schemas.microsoft.com/office/drawing/2014/main" id="{4E27A96F-828A-16D0-BED9-D1756861143F}"/>
              </a:ext>
            </a:extLst>
          </p:cNvPr>
          <p:cNvCxnSpPr>
            <a:cxnSpLocks/>
          </p:cNvCxnSpPr>
          <p:nvPr/>
        </p:nvCxnSpPr>
        <p:spPr>
          <a:xfrm flipH="1">
            <a:off x="3007598" y="2949217"/>
            <a:ext cx="124289" cy="236317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23">
            <a:extLst>
              <a:ext uri="{FF2B5EF4-FFF2-40B4-BE49-F238E27FC236}">
                <a16:creationId xmlns:a16="http://schemas.microsoft.com/office/drawing/2014/main" id="{D93CC051-7E9C-4228-3ED3-1796B7FC6A69}"/>
              </a:ext>
            </a:extLst>
          </p:cNvPr>
          <p:cNvCxnSpPr>
            <a:cxnSpLocks/>
          </p:cNvCxnSpPr>
          <p:nvPr/>
        </p:nvCxnSpPr>
        <p:spPr>
          <a:xfrm>
            <a:off x="2813594" y="2961366"/>
            <a:ext cx="124289" cy="22731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23">
            <a:extLst>
              <a:ext uri="{FF2B5EF4-FFF2-40B4-BE49-F238E27FC236}">
                <a16:creationId xmlns:a16="http://schemas.microsoft.com/office/drawing/2014/main" id="{9FA36CAE-CD21-C785-D38E-EC8C245BC737}"/>
              </a:ext>
            </a:extLst>
          </p:cNvPr>
          <p:cNvCxnSpPr>
            <a:cxnSpLocks/>
          </p:cNvCxnSpPr>
          <p:nvPr/>
        </p:nvCxnSpPr>
        <p:spPr>
          <a:xfrm>
            <a:off x="3245491" y="2945046"/>
            <a:ext cx="0" cy="24363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23">
            <a:extLst>
              <a:ext uri="{FF2B5EF4-FFF2-40B4-BE49-F238E27FC236}">
                <a16:creationId xmlns:a16="http://schemas.microsoft.com/office/drawing/2014/main" id="{CE33CBCE-E3A5-5B7C-2650-E9CB2CA925CA}"/>
              </a:ext>
            </a:extLst>
          </p:cNvPr>
          <p:cNvCxnSpPr>
            <a:cxnSpLocks/>
          </p:cNvCxnSpPr>
          <p:nvPr/>
        </p:nvCxnSpPr>
        <p:spPr>
          <a:xfrm>
            <a:off x="2888981" y="5221078"/>
            <a:ext cx="0" cy="24363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23">
            <a:extLst>
              <a:ext uri="{FF2B5EF4-FFF2-40B4-BE49-F238E27FC236}">
                <a16:creationId xmlns:a16="http://schemas.microsoft.com/office/drawing/2014/main" id="{2BB8FB82-EE3C-AED0-E5B4-2198BA13C1D6}"/>
              </a:ext>
            </a:extLst>
          </p:cNvPr>
          <p:cNvCxnSpPr>
            <a:cxnSpLocks/>
          </p:cNvCxnSpPr>
          <p:nvPr/>
        </p:nvCxnSpPr>
        <p:spPr>
          <a:xfrm>
            <a:off x="3071599" y="5223980"/>
            <a:ext cx="0" cy="24363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23">
            <a:extLst>
              <a:ext uri="{FF2B5EF4-FFF2-40B4-BE49-F238E27FC236}">
                <a16:creationId xmlns:a16="http://schemas.microsoft.com/office/drawing/2014/main" id="{C15EDA13-AD2E-56A0-CB5C-DD528466D879}"/>
              </a:ext>
            </a:extLst>
          </p:cNvPr>
          <p:cNvCxnSpPr>
            <a:cxnSpLocks/>
          </p:cNvCxnSpPr>
          <p:nvPr/>
        </p:nvCxnSpPr>
        <p:spPr>
          <a:xfrm>
            <a:off x="3245491" y="5224577"/>
            <a:ext cx="0" cy="24363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82E6874-CDCA-1AF6-AFD5-2EF0DA0811A8}"/>
              </a:ext>
            </a:extLst>
          </p:cNvPr>
          <p:cNvSpPr txBox="1"/>
          <p:nvPr/>
        </p:nvSpPr>
        <p:spPr>
          <a:xfrm>
            <a:off x="118336" y="3888511"/>
            <a:ext cx="1197326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hydrogen transport parameters for ITER materials and material interfaces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assess role of boron layers on permeation and retention</a:t>
            </a:r>
          </a:p>
        </p:txBody>
      </p:sp>
    </p:spTree>
    <p:extLst>
      <p:ext uri="{BB962C8B-B14F-4D97-AF65-F5344CB8AC3E}">
        <p14:creationId xmlns:p14="http://schemas.microsoft.com/office/powerpoint/2010/main" val="244112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DDD8C419-F210-73BE-7718-B062FDD76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altLang="en-US" b="1" dirty="0">
                <a:solidFill>
                  <a:schemeClr val="tx2"/>
                </a:solidFill>
              </a:rPr>
              <a:t>Fuel inventory measurement</a:t>
            </a:r>
            <a:r>
              <a:rPr lang="en-GB" altLang="en-US" dirty="0">
                <a:solidFill>
                  <a:schemeClr val="tx2"/>
                </a:solidFill>
              </a:rPr>
              <a:t>s</a:t>
            </a:r>
            <a:r>
              <a:rPr kumimoji="0" lang="en-GB" altLang="en-US" b="1" dirty="0">
                <a:solidFill>
                  <a:schemeClr val="tx2"/>
                </a:solidFill>
              </a:rPr>
              <a:t> in ITER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B415C-7F17-C67C-7905-52DAABB78488}"/>
              </a:ext>
            </a:extLst>
          </p:cNvPr>
          <p:cNvSpPr txBox="1"/>
          <p:nvPr/>
        </p:nvSpPr>
        <p:spPr>
          <a:xfrm>
            <a:off x="136343" y="5043999"/>
            <a:ext cx="3256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A0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A0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Tritium monitor (LID-QMS)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A0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A0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Erosion monitor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A0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In-vessel viewing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D0B46-03B6-7C02-2CC9-D832FD501C59}"/>
              </a:ext>
            </a:extLst>
          </p:cNvPr>
          <p:cNvSpPr txBox="1"/>
          <p:nvPr/>
        </p:nvSpPr>
        <p:spPr>
          <a:xfrm>
            <a:off x="3221926" y="5043999"/>
            <a:ext cx="2874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31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Pressure gauges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31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Diagnostic RGA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31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PVTc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31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analysis at Tokamak Exhaust Processing (TEP)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4899C-A74E-D37D-9DE0-0E4F1023FAF6}"/>
              </a:ext>
            </a:extLst>
          </p:cNvPr>
          <p:cNvSpPr txBox="1"/>
          <p:nvPr/>
        </p:nvSpPr>
        <p:spPr>
          <a:xfrm>
            <a:off x="5998901" y="5143144"/>
            <a:ext cx="2858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srgbClr val="FF1D1D"/>
                </a:solidFill>
                <a:latin typeface="Arial" panose="020B0604020202020204"/>
              </a:rPr>
              <a:t>PVTc</a:t>
            </a:r>
            <a:r>
              <a:rPr lang="en-US" dirty="0">
                <a:solidFill>
                  <a:srgbClr val="FF1D1D"/>
                </a:solidFill>
                <a:latin typeface="Arial" panose="020B0604020202020204"/>
              </a:rPr>
              <a:t> analysis at Storage and Delivery System (SDS)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1D1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FEB72-CFAF-E5C5-7195-838B89CBE656}"/>
              </a:ext>
            </a:extLst>
          </p:cNvPr>
          <p:cNvSpPr txBox="1"/>
          <p:nvPr/>
        </p:nvSpPr>
        <p:spPr>
          <a:xfrm>
            <a:off x="9039458" y="514314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A0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First wall samples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Dust monitor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68351E8-6877-88B9-543A-D3C8CD2CA7B3}"/>
              </a:ext>
            </a:extLst>
          </p:cNvPr>
          <p:cNvGrpSpPr/>
          <p:nvPr/>
        </p:nvGrpSpPr>
        <p:grpSpPr>
          <a:xfrm>
            <a:off x="326379" y="632950"/>
            <a:ext cx="11607727" cy="646331"/>
            <a:chOff x="326379" y="632950"/>
            <a:chExt cx="11607727" cy="646331"/>
          </a:xfrm>
        </p:grpSpPr>
        <p:sp>
          <p:nvSpPr>
            <p:cNvPr id="137" name="Textfeld 15">
              <a:extLst>
                <a:ext uri="{FF2B5EF4-FFF2-40B4-BE49-F238E27FC236}">
                  <a16:creationId xmlns:a16="http://schemas.microsoft.com/office/drawing/2014/main" id="{090C0F69-4B69-2D41-0E1B-C5C72C97DC75}"/>
                </a:ext>
              </a:extLst>
            </p:cNvPr>
            <p:cNvSpPr txBox="1"/>
            <p:nvPr/>
          </p:nvSpPr>
          <p:spPr>
            <a:xfrm>
              <a:off x="3149427" y="632950"/>
              <a:ext cx="2743200" cy="646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b="1" dirty="0">
                  <a:solidFill>
                    <a:srgbClr val="0131FF"/>
                  </a:solidFill>
                  <a:cs typeface="Calibri Light" panose="020F0302020204030204" pitchFamily="34" charset="0"/>
                </a:rPr>
                <a:t>Intra- and inter-shot gas balance</a:t>
              </a:r>
            </a:p>
          </p:txBody>
        </p:sp>
        <p:sp>
          <p:nvSpPr>
            <p:cNvPr id="134" name="Textfeld 16">
              <a:extLst>
                <a:ext uri="{FF2B5EF4-FFF2-40B4-BE49-F238E27FC236}">
                  <a16:creationId xmlns:a16="http://schemas.microsoft.com/office/drawing/2014/main" id="{5A2AFE57-00B6-8411-332A-BFC7A5878F9D}"/>
                </a:ext>
              </a:extLst>
            </p:cNvPr>
            <p:cNvSpPr txBox="1"/>
            <p:nvPr/>
          </p:nvSpPr>
          <p:spPr>
            <a:xfrm>
              <a:off x="6236063" y="740672"/>
              <a:ext cx="2743200" cy="369332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  <a:cs typeface="Calibri Light" panose="020F0302020204030204" pitchFamily="34" charset="0"/>
                </a:rPr>
                <a:t>Global gas balance</a:t>
              </a:r>
            </a:p>
          </p:txBody>
        </p:sp>
        <p:sp>
          <p:nvSpPr>
            <p:cNvPr id="131" name="Textfeld 17">
              <a:extLst>
                <a:ext uri="{FF2B5EF4-FFF2-40B4-BE49-F238E27FC236}">
                  <a16:creationId xmlns:a16="http://schemas.microsoft.com/office/drawing/2014/main" id="{0E627F10-1954-D6BB-20BB-3EA9B23E9DF1}"/>
                </a:ext>
              </a:extLst>
            </p:cNvPr>
            <p:cNvSpPr txBox="1"/>
            <p:nvPr/>
          </p:nvSpPr>
          <p:spPr>
            <a:xfrm>
              <a:off x="9190906" y="740672"/>
              <a:ext cx="2743200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b="1" dirty="0">
                  <a:cs typeface="Calibri Light" panose="020F0302020204030204" pitchFamily="34" charset="0"/>
                </a:rPr>
                <a:t>Post-mortem analysis</a:t>
              </a:r>
            </a:p>
          </p:txBody>
        </p:sp>
        <p:sp>
          <p:nvSpPr>
            <p:cNvPr id="128" name="Textfeld 34">
              <a:extLst>
                <a:ext uri="{FF2B5EF4-FFF2-40B4-BE49-F238E27FC236}">
                  <a16:creationId xmlns:a16="http://schemas.microsoft.com/office/drawing/2014/main" id="{FEF6C68C-E08C-4D77-4529-A455E24B0B5D}"/>
                </a:ext>
              </a:extLst>
            </p:cNvPr>
            <p:cNvSpPr txBox="1"/>
            <p:nvPr/>
          </p:nvSpPr>
          <p:spPr>
            <a:xfrm>
              <a:off x="326379" y="740672"/>
              <a:ext cx="2743200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b="1" dirty="0">
                  <a:solidFill>
                    <a:srgbClr val="009900"/>
                  </a:solidFill>
                  <a:cs typeface="Calibri Light" panose="020F0302020204030204" pitchFamily="34" charset="0"/>
                </a:rPr>
                <a:t>Local measurement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ACBC1BF-8EA8-2732-9238-3FAC303BC65C}"/>
              </a:ext>
            </a:extLst>
          </p:cNvPr>
          <p:cNvGrpSpPr/>
          <p:nvPr/>
        </p:nvGrpSpPr>
        <p:grpSpPr>
          <a:xfrm>
            <a:off x="323533" y="1242541"/>
            <a:ext cx="11703367" cy="830997"/>
            <a:chOff x="323533" y="1169107"/>
            <a:chExt cx="11703367" cy="830997"/>
          </a:xfrm>
        </p:grpSpPr>
        <p:sp>
          <p:nvSpPr>
            <p:cNvPr id="138" name="Textfeld 18">
              <a:extLst>
                <a:ext uri="{FF2B5EF4-FFF2-40B4-BE49-F238E27FC236}">
                  <a16:creationId xmlns:a16="http://schemas.microsoft.com/office/drawing/2014/main" id="{95B1C606-17C6-3FE0-3E68-D0722AB1D2F8}"/>
                </a:ext>
              </a:extLst>
            </p:cNvPr>
            <p:cNvSpPr txBox="1"/>
            <p:nvPr/>
          </p:nvSpPr>
          <p:spPr>
            <a:xfrm>
              <a:off x="3281221" y="1169107"/>
              <a:ext cx="2694969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Single discharge</a:t>
              </a:r>
            </a:p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Single cryo-regeneration</a:t>
              </a:r>
            </a:p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Short-term retention</a:t>
              </a:r>
            </a:p>
          </p:txBody>
        </p:sp>
        <p:sp>
          <p:nvSpPr>
            <p:cNvPr id="135" name="Textfeld 19">
              <a:extLst>
                <a:ext uri="{FF2B5EF4-FFF2-40B4-BE49-F238E27FC236}">
                  <a16:creationId xmlns:a16="http://schemas.microsoft.com/office/drawing/2014/main" id="{DDAD8EAF-95EA-BC2C-2C99-595E85437F8D}"/>
                </a:ext>
              </a:extLst>
            </p:cNvPr>
            <p:cNvSpPr txBox="1"/>
            <p:nvPr/>
          </p:nvSpPr>
          <p:spPr>
            <a:xfrm>
              <a:off x="5909899" y="1169107"/>
              <a:ext cx="3198311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Multiple operation days</a:t>
              </a:r>
            </a:p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Includes inter-shot outgassing</a:t>
              </a:r>
            </a:p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Long-term retention</a:t>
              </a:r>
            </a:p>
          </p:txBody>
        </p:sp>
        <p:sp>
          <p:nvSpPr>
            <p:cNvPr id="132" name="Textfeld 20">
              <a:extLst>
                <a:ext uri="{FF2B5EF4-FFF2-40B4-BE49-F238E27FC236}">
                  <a16:creationId xmlns:a16="http://schemas.microsoft.com/office/drawing/2014/main" id="{3B3177FF-763D-0570-C071-06446A37A367}"/>
                </a:ext>
              </a:extLst>
            </p:cNvPr>
            <p:cNvSpPr txBox="1"/>
            <p:nvPr/>
          </p:nvSpPr>
          <p:spPr>
            <a:xfrm>
              <a:off x="9190904" y="1169107"/>
              <a:ext cx="2835996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Entire campaign or longer</a:t>
              </a:r>
            </a:p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Long-term retention</a:t>
              </a:r>
            </a:p>
          </p:txBody>
        </p:sp>
        <p:sp>
          <p:nvSpPr>
            <p:cNvPr id="129" name="Textfeld 35">
              <a:extLst>
                <a:ext uri="{FF2B5EF4-FFF2-40B4-BE49-F238E27FC236}">
                  <a16:creationId xmlns:a16="http://schemas.microsoft.com/office/drawing/2014/main" id="{C09293D8-AC95-F587-2458-8C534EF73896}"/>
                </a:ext>
              </a:extLst>
            </p:cNvPr>
            <p:cNvSpPr txBox="1"/>
            <p:nvPr/>
          </p:nvSpPr>
          <p:spPr>
            <a:xfrm>
              <a:off x="323533" y="1169107"/>
              <a:ext cx="274320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Inter-shot</a:t>
              </a:r>
            </a:p>
            <a:p>
              <a:pPr marL="285750" indent="-285750">
                <a:buFont typeface="Wingdings" pitchFamily="2" charset="2"/>
                <a:buChar char="§"/>
                <a:defRPr/>
              </a:pPr>
              <a:r>
                <a:rPr lang="en-US" sz="1600" dirty="0">
                  <a:cs typeface="Calibri Light" panose="020F0302020204030204" pitchFamily="34" charset="0"/>
                </a:rPr>
                <a:t>Short- or long-term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1505DD3F-96C5-902E-5342-A9FADE69550B}"/>
              </a:ext>
            </a:extLst>
          </p:cNvPr>
          <p:cNvGrpSpPr/>
          <p:nvPr/>
        </p:nvGrpSpPr>
        <p:grpSpPr>
          <a:xfrm>
            <a:off x="464607" y="1944613"/>
            <a:ext cx="2542720" cy="2941892"/>
            <a:chOff x="313161" y="1887570"/>
            <a:chExt cx="2542720" cy="2941892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1CF60CF-C650-E2A5-ECB9-D82665704EF2}"/>
                </a:ext>
              </a:extLst>
            </p:cNvPr>
            <p:cNvGrpSpPr/>
            <p:nvPr/>
          </p:nvGrpSpPr>
          <p:grpSpPr>
            <a:xfrm>
              <a:off x="313161" y="1887570"/>
              <a:ext cx="2542720" cy="2941892"/>
              <a:chOff x="313161" y="2178325"/>
              <a:chExt cx="2542720" cy="2941892"/>
            </a:xfrm>
          </p:grpSpPr>
          <p:pic>
            <p:nvPicPr>
              <p:cNvPr id="145" name="Picture 144" descr="A diagram of a machine&#10;&#10;AI-generated content may be incorrect.">
                <a:extLst>
                  <a:ext uri="{FF2B5EF4-FFF2-40B4-BE49-F238E27FC236}">
                    <a16:creationId xmlns:a16="http://schemas.microsoft.com/office/drawing/2014/main" id="{E0384B20-18C5-3A11-CAD6-4C8B9B8D5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9014" r="21151" b="50000"/>
              <a:stretch/>
            </p:blipFill>
            <p:spPr>
              <a:xfrm>
                <a:off x="313161" y="2178325"/>
                <a:ext cx="2542720" cy="2941892"/>
              </a:xfrm>
              <a:prstGeom prst="rect">
                <a:avLst/>
              </a:prstGeom>
              <a:ln w="57150">
                <a:solidFill>
                  <a:srgbClr val="009900"/>
                </a:solidFill>
              </a:ln>
            </p:spPr>
          </p:pic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1C70449-8AA1-8B75-10CD-5B93F28D653E}"/>
                  </a:ext>
                </a:extLst>
              </p:cNvPr>
              <p:cNvSpPr/>
              <p:nvPr/>
            </p:nvSpPr>
            <p:spPr>
              <a:xfrm>
                <a:off x="323533" y="2242132"/>
                <a:ext cx="292916" cy="3676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F6E329B6-7DC3-0410-4122-42AD2F3E9ED7}"/>
                  </a:ext>
                </a:extLst>
              </p:cNvPr>
              <p:cNvSpPr/>
              <p:nvPr/>
            </p:nvSpPr>
            <p:spPr>
              <a:xfrm>
                <a:off x="463903" y="3409715"/>
                <a:ext cx="666254" cy="3676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957CFAD-7DA9-D5DE-3A3A-DD6AC47A9712}"/>
                  </a:ext>
                </a:extLst>
              </p:cNvPr>
              <p:cNvSpPr/>
              <p:nvPr/>
            </p:nvSpPr>
            <p:spPr>
              <a:xfrm>
                <a:off x="2394900" y="3397529"/>
                <a:ext cx="449623" cy="7441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A699AAAB-05A8-F7D1-AC7C-77B20D5CB52B}"/>
                  </a:ext>
                </a:extLst>
              </p:cNvPr>
              <p:cNvSpPr/>
              <p:nvPr/>
            </p:nvSpPr>
            <p:spPr>
              <a:xfrm>
                <a:off x="2394900" y="2313666"/>
                <a:ext cx="460981" cy="8068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8C7F6C8-21B4-D0F4-5003-84999CFE7EA3}"/>
                  </a:ext>
                </a:extLst>
              </p:cNvPr>
              <p:cNvSpPr/>
              <p:nvPr/>
            </p:nvSpPr>
            <p:spPr>
              <a:xfrm>
                <a:off x="1113114" y="5008708"/>
                <a:ext cx="292916" cy="1043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" name="Flowchart: Data 152">
              <a:extLst>
                <a:ext uri="{FF2B5EF4-FFF2-40B4-BE49-F238E27FC236}">
                  <a16:creationId xmlns:a16="http://schemas.microsoft.com/office/drawing/2014/main" id="{8D369C29-3A75-EBE0-97F2-0596EC4EE0C1}"/>
                </a:ext>
              </a:extLst>
            </p:cNvPr>
            <p:cNvSpPr/>
            <p:nvPr/>
          </p:nvSpPr>
          <p:spPr>
            <a:xfrm rot="14909407">
              <a:off x="1122802" y="2227725"/>
              <a:ext cx="1193050" cy="894579"/>
            </a:xfrm>
            <a:prstGeom prst="flowChartInputOutput">
              <a:avLst/>
            </a:prstGeom>
            <a:noFill/>
            <a:ln w="28575">
              <a:solidFill>
                <a:srgbClr val="2CA0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Parallelogram 153">
              <a:extLst>
                <a:ext uri="{FF2B5EF4-FFF2-40B4-BE49-F238E27FC236}">
                  <a16:creationId xmlns:a16="http://schemas.microsoft.com/office/drawing/2014/main" id="{3442636E-F7AF-D60D-EAB9-A5B6DA133752}"/>
                </a:ext>
              </a:extLst>
            </p:cNvPr>
            <p:cNvSpPr/>
            <p:nvPr/>
          </p:nvSpPr>
          <p:spPr>
            <a:xfrm>
              <a:off x="1323069" y="3510631"/>
              <a:ext cx="579661" cy="899299"/>
            </a:xfrm>
            <a:prstGeom prst="parallelogram">
              <a:avLst>
                <a:gd name="adj" fmla="val 58953"/>
              </a:avLst>
            </a:prstGeom>
            <a:noFill/>
            <a:ln w="28575">
              <a:solidFill>
                <a:srgbClr val="2CA0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7C59311-874C-2ADC-9B4A-AD4CD613ADFD}"/>
                </a:ext>
              </a:extLst>
            </p:cNvPr>
            <p:cNvSpPr txBox="1"/>
            <p:nvPr/>
          </p:nvSpPr>
          <p:spPr>
            <a:xfrm>
              <a:off x="1501012" y="2185450"/>
              <a:ext cx="541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CA0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①</a:t>
              </a:r>
              <a:endParaRPr lang="en-US" b="1" dirty="0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BDA7B7E-B6CA-AF5D-89E4-4063892657A2}"/>
                </a:ext>
              </a:extLst>
            </p:cNvPr>
            <p:cNvSpPr txBox="1"/>
            <p:nvPr/>
          </p:nvSpPr>
          <p:spPr>
            <a:xfrm>
              <a:off x="1729606" y="3450819"/>
              <a:ext cx="9740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CA0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②</a:t>
              </a:r>
              <a:endParaRPr lang="en-US" dirty="0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A52E6E5F-0F77-DDE3-59DD-6D002512B7C1}"/>
              </a:ext>
            </a:extLst>
          </p:cNvPr>
          <p:cNvGrpSpPr/>
          <p:nvPr/>
        </p:nvGrpSpPr>
        <p:grpSpPr>
          <a:xfrm>
            <a:off x="6328120" y="2125866"/>
            <a:ext cx="2239565" cy="2753485"/>
            <a:chOff x="6176674" y="2068823"/>
            <a:chExt cx="2239565" cy="2753485"/>
          </a:xfrm>
        </p:grpSpPr>
        <p:sp>
          <p:nvSpPr>
            <p:cNvPr id="32" name="AutoShape 3">
              <a:extLst>
                <a:ext uri="{FF2B5EF4-FFF2-40B4-BE49-F238E27FC236}">
                  <a16:creationId xmlns:a16="http://schemas.microsoft.com/office/drawing/2014/main" id="{5F6A7FB2-EDB1-05B6-C04E-82423FD3223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26882" y="2123908"/>
              <a:ext cx="2141728" cy="204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08792702-D43B-748A-849D-8A0FCEBC8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505" y="4389756"/>
              <a:ext cx="332836" cy="278406"/>
            </a:xfrm>
            <a:custGeom>
              <a:avLst/>
              <a:gdLst>
                <a:gd name="T0" fmla="*/ 2476 w 2476"/>
                <a:gd name="T1" fmla="*/ 915 h 1831"/>
                <a:gd name="T2" fmla="*/ 1560 w 2476"/>
                <a:gd name="T3" fmla="*/ 0 h 1831"/>
                <a:gd name="T4" fmla="*/ 1560 w 2476"/>
                <a:gd name="T5" fmla="*/ 457 h 1831"/>
                <a:gd name="T6" fmla="*/ 0 w 2476"/>
                <a:gd name="T7" fmla="*/ 457 h 1831"/>
                <a:gd name="T8" fmla="*/ 0 w 2476"/>
                <a:gd name="T9" fmla="*/ 1373 h 1831"/>
                <a:gd name="T10" fmla="*/ 1560 w 2476"/>
                <a:gd name="T11" fmla="*/ 1373 h 1831"/>
                <a:gd name="T12" fmla="*/ 1560 w 2476"/>
                <a:gd name="T13" fmla="*/ 1831 h 1831"/>
                <a:gd name="T14" fmla="*/ 2476 w 2476"/>
                <a:gd name="T15" fmla="*/ 915 h 1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6" h="1831">
                  <a:moveTo>
                    <a:pt x="2476" y="915"/>
                  </a:moveTo>
                  <a:lnTo>
                    <a:pt x="1560" y="0"/>
                  </a:lnTo>
                  <a:lnTo>
                    <a:pt x="1560" y="457"/>
                  </a:lnTo>
                  <a:lnTo>
                    <a:pt x="0" y="457"/>
                  </a:lnTo>
                  <a:lnTo>
                    <a:pt x="0" y="1373"/>
                  </a:lnTo>
                  <a:lnTo>
                    <a:pt x="1560" y="1373"/>
                  </a:lnTo>
                  <a:lnTo>
                    <a:pt x="1560" y="1831"/>
                  </a:lnTo>
                  <a:lnTo>
                    <a:pt x="2476" y="915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Calibri Light" panose="020F0302020204030204" pitchFamily="34" charset="0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1C8A45F8-2B8F-B088-4824-E3D2C544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103" y="2700606"/>
              <a:ext cx="515684" cy="425797"/>
            </a:xfrm>
            <a:custGeom>
              <a:avLst/>
              <a:gdLst>
                <a:gd name="T0" fmla="*/ 2483 w 2519"/>
                <a:gd name="T1" fmla="*/ 692 h 2797"/>
                <a:gd name="T2" fmla="*/ 736 w 2519"/>
                <a:gd name="T3" fmla="*/ 692 h 2797"/>
                <a:gd name="T4" fmla="*/ 736 w 2519"/>
                <a:gd name="T5" fmla="*/ 2091 h 2797"/>
                <a:gd name="T6" fmla="*/ 985 w 2519"/>
                <a:gd name="T7" fmla="*/ 2091 h 2797"/>
                <a:gd name="T8" fmla="*/ 488 w 2519"/>
                <a:gd name="T9" fmla="*/ 2797 h 2797"/>
                <a:gd name="T10" fmla="*/ 0 w 2519"/>
                <a:gd name="T11" fmla="*/ 2091 h 2797"/>
                <a:gd name="T12" fmla="*/ 239 w 2519"/>
                <a:gd name="T13" fmla="*/ 2091 h 2797"/>
                <a:gd name="T14" fmla="*/ 239 w 2519"/>
                <a:gd name="T15" fmla="*/ 0 h 2797"/>
                <a:gd name="T16" fmla="*/ 2519 w 2519"/>
                <a:gd name="T17" fmla="*/ 0 h 2797"/>
                <a:gd name="T18" fmla="*/ 2483 w 2519"/>
                <a:gd name="T19" fmla="*/ 692 h 2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9" h="2797">
                  <a:moveTo>
                    <a:pt x="2483" y="692"/>
                  </a:moveTo>
                  <a:lnTo>
                    <a:pt x="736" y="692"/>
                  </a:lnTo>
                  <a:lnTo>
                    <a:pt x="736" y="2091"/>
                  </a:lnTo>
                  <a:lnTo>
                    <a:pt x="985" y="2091"/>
                  </a:lnTo>
                  <a:lnTo>
                    <a:pt x="488" y="2797"/>
                  </a:lnTo>
                  <a:lnTo>
                    <a:pt x="0" y="2091"/>
                  </a:lnTo>
                  <a:lnTo>
                    <a:pt x="239" y="2091"/>
                  </a:lnTo>
                  <a:lnTo>
                    <a:pt x="239" y="0"/>
                  </a:lnTo>
                  <a:lnTo>
                    <a:pt x="2519" y="0"/>
                  </a:lnTo>
                  <a:lnTo>
                    <a:pt x="2483" y="69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Calibri Light" panose="020F03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254B4D-779B-434E-E767-6571604B7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5848" y="3172084"/>
              <a:ext cx="260480" cy="391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lvl="0"/>
              <a:r>
                <a:rPr lang="el-GR" altLang="en-US" sz="2400" dirty="0">
                  <a:solidFill>
                    <a:srgbClr val="141515"/>
                  </a:solidFill>
                  <a:latin typeface="+mn-lt"/>
                  <a:cs typeface="Calibri Light" panose="020F0302020204030204" pitchFamily="34" charset="0"/>
                </a:rPr>
                <a:t>Φ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Calibri Light" panose="020F0302020204030204" pitchFamily="34" charset="0"/>
              </a:endParaRPr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4321A18D-16A5-EB75-E327-F2AAC45BF554}"/>
                </a:ext>
              </a:extLst>
            </p:cNvPr>
            <p:cNvGrpSpPr/>
            <p:nvPr/>
          </p:nvGrpSpPr>
          <p:grpSpPr>
            <a:xfrm>
              <a:off x="7641449" y="2132331"/>
              <a:ext cx="677604" cy="434570"/>
              <a:chOff x="7791831" y="2499405"/>
              <a:chExt cx="677604" cy="43457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3739836-CDEA-58C5-25C7-D488993B0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91831" y="2499405"/>
                <a:ext cx="260480" cy="391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l-GR" altLang="en-US" sz="2400" dirty="0">
                    <a:solidFill>
                      <a:srgbClr val="141515"/>
                    </a:solidFill>
                    <a:latin typeface="+mn-lt"/>
                    <a:cs typeface="Calibri Light" panose="020F0302020204030204" pitchFamily="34" charset="0"/>
                  </a:rPr>
                  <a:t>Φ</a:t>
                </a:r>
                <a:endParaRPr lang="en-US" altLang="en-US" sz="1600" dirty="0">
                  <a:latin typeface="+mn-lt"/>
                  <a:cs typeface="Calibri Light" panose="020F030202020403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4974425-02CF-336D-DDA9-AF8BDD53C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52609" y="2753830"/>
                <a:ext cx="516826" cy="180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 dirty="0">
                    <a:ln>
                      <a:noFill/>
                    </a:ln>
                    <a:solidFill>
                      <a:srgbClr val="141515"/>
                    </a:solidFill>
                    <a:effectLst/>
                    <a:latin typeface="+mn-lt"/>
                    <a:cs typeface="Calibri Light" panose="020F0302020204030204" pitchFamily="34" charset="0"/>
                  </a:rPr>
                  <a:t>injected</a:t>
                </a:r>
                <a:endPara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728D2210-0CBD-7B58-19A3-E6BED4B4D68C}"/>
                </a:ext>
              </a:extLst>
            </p:cNvPr>
            <p:cNvGrpSpPr/>
            <p:nvPr/>
          </p:nvGrpSpPr>
          <p:grpSpPr>
            <a:xfrm>
              <a:off x="7650135" y="4091245"/>
              <a:ext cx="688425" cy="429086"/>
              <a:chOff x="7650135" y="4091245"/>
              <a:chExt cx="688425" cy="42908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A91FA0F-9FBD-30E3-8D6F-23DA5DA56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0135" y="4091245"/>
                <a:ext cx="260480" cy="391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l-GR" altLang="en-US" sz="2400" dirty="0">
                    <a:solidFill>
                      <a:srgbClr val="141515"/>
                    </a:solidFill>
                    <a:latin typeface="+mn-lt"/>
                    <a:cs typeface="Calibri Light" panose="020F0302020204030204" pitchFamily="34" charset="0"/>
                  </a:rPr>
                  <a:t>Φ</a:t>
                </a:r>
                <a:endParaRPr lang="en-US" altLang="en-US" sz="1600" dirty="0">
                  <a:latin typeface="+mn-lt"/>
                  <a:cs typeface="Calibri Light" panose="020F030202020403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DA01249-489B-E623-8425-343CF55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97960" y="4340186"/>
                <a:ext cx="540600" cy="180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 dirty="0">
                    <a:ln>
                      <a:noFill/>
                    </a:ln>
                    <a:solidFill>
                      <a:srgbClr val="141515"/>
                    </a:solidFill>
                    <a:effectLst/>
                    <a:latin typeface="+mn-lt"/>
                    <a:cs typeface="Calibri Light" panose="020F0302020204030204" pitchFamily="34" charset="0"/>
                  </a:rPr>
                  <a:t>pumped</a:t>
                </a:r>
                <a:endPara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18DE000-01F5-96EA-A2FB-36EFF563E4B9}"/>
                </a:ext>
              </a:extLst>
            </p:cNvPr>
            <p:cNvSpPr/>
            <p:nvPr/>
          </p:nvSpPr>
          <p:spPr>
            <a:xfrm>
              <a:off x="6176674" y="2068823"/>
              <a:ext cx="2239565" cy="275348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EA224FC-4A86-4CE0-B0C0-F9600C7A5660}"/>
                </a:ext>
              </a:extLst>
            </p:cNvPr>
            <p:cNvGrpSpPr/>
            <p:nvPr/>
          </p:nvGrpSpPr>
          <p:grpSpPr>
            <a:xfrm>
              <a:off x="6789080" y="2133848"/>
              <a:ext cx="1176099" cy="2574031"/>
              <a:chOff x="8044405" y="381002"/>
              <a:chExt cx="2469523" cy="5404840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4218992-EBC5-C2C3-C05E-51CFC5E0FA67}"/>
                  </a:ext>
                </a:extLst>
              </p:cNvPr>
              <p:cNvGrpSpPr/>
              <p:nvPr/>
            </p:nvGrpSpPr>
            <p:grpSpPr>
              <a:xfrm>
                <a:off x="8044405" y="381002"/>
                <a:ext cx="2469523" cy="5306282"/>
                <a:chOff x="6685776" y="861805"/>
                <a:chExt cx="1989507" cy="4274867"/>
              </a:xfrm>
            </p:grpSpPr>
            <p:sp>
              <p:nvSpPr>
                <p:cNvPr id="195" name="Freeform 6">
                  <a:extLst>
                    <a:ext uri="{FF2B5EF4-FFF2-40B4-BE49-F238E27FC236}">
                      <a16:creationId xmlns:a16="http://schemas.microsoft.com/office/drawing/2014/main" id="{8AD1CFEB-3A8C-415D-59A8-F4EA94F17A16}"/>
                    </a:ext>
                  </a:extLst>
                </p:cNvPr>
                <p:cNvSpPr/>
                <p:nvPr/>
              </p:nvSpPr>
              <p:spPr>
                <a:xfrm>
                  <a:off x="6706238" y="861805"/>
                  <a:ext cx="1969045" cy="3693019"/>
                </a:xfrm>
                <a:custGeom>
                  <a:avLst/>
                  <a:gdLst>
                    <a:gd name="connsiteX0" fmla="*/ 0 w 1969045"/>
                    <a:gd name="connsiteY0" fmla="*/ 3236864 h 3556624"/>
                    <a:gd name="connsiteX1" fmla="*/ 11220 w 1969045"/>
                    <a:gd name="connsiteY1" fmla="*/ 476835 h 3556624"/>
                    <a:gd name="connsiteX2" fmla="*/ 134636 w 1969045"/>
                    <a:gd name="connsiteY2" fmla="*/ 157075 h 3556624"/>
                    <a:gd name="connsiteX3" fmla="*/ 409516 w 1969045"/>
                    <a:gd name="connsiteY3" fmla="*/ 0 h 3556624"/>
                    <a:gd name="connsiteX4" fmla="*/ 790984 w 1969045"/>
                    <a:gd name="connsiteY4" fmla="*/ 84147 h 3556624"/>
                    <a:gd name="connsiteX5" fmla="*/ 1166842 w 1969045"/>
                    <a:gd name="connsiteY5" fmla="*/ 364638 h 3556624"/>
                    <a:gd name="connsiteX6" fmla="*/ 1531480 w 1969045"/>
                    <a:gd name="connsiteY6" fmla="*/ 701227 h 3556624"/>
                    <a:gd name="connsiteX7" fmla="*/ 1761482 w 1969045"/>
                    <a:gd name="connsiteY7" fmla="*/ 1004157 h 3556624"/>
                    <a:gd name="connsiteX8" fmla="*/ 1918557 w 1969045"/>
                    <a:gd name="connsiteY8" fmla="*/ 1346356 h 3556624"/>
                    <a:gd name="connsiteX9" fmla="*/ 1969045 w 1969045"/>
                    <a:gd name="connsiteY9" fmla="*/ 1811971 h 3556624"/>
                    <a:gd name="connsiteX10" fmla="*/ 1935386 w 1969045"/>
                    <a:gd name="connsiteY10" fmla="*/ 2294415 h 3556624"/>
                    <a:gd name="connsiteX11" fmla="*/ 1727823 w 1969045"/>
                    <a:gd name="connsiteY11" fmla="*/ 2743200 h 3556624"/>
                    <a:gd name="connsiteX12" fmla="*/ 1464162 w 1969045"/>
                    <a:gd name="connsiteY12" fmla="*/ 3130278 h 3556624"/>
                    <a:gd name="connsiteX13" fmla="*/ 1009767 w 1969045"/>
                    <a:gd name="connsiteY13" fmla="*/ 3450037 h 3556624"/>
                    <a:gd name="connsiteX14" fmla="*/ 998547 w 1969045"/>
                    <a:gd name="connsiteY14" fmla="*/ 3556624 h 3556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69045" h="3556624">
                      <a:moveTo>
                        <a:pt x="0" y="3236864"/>
                      </a:moveTo>
                      <a:lnTo>
                        <a:pt x="11220" y="476835"/>
                      </a:lnTo>
                      <a:lnTo>
                        <a:pt x="134636" y="157075"/>
                      </a:lnTo>
                      <a:lnTo>
                        <a:pt x="409516" y="0"/>
                      </a:lnTo>
                      <a:lnTo>
                        <a:pt x="790984" y="84147"/>
                      </a:lnTo>
                      <a:lnTo>
                        <a:pt x="1166842" y="364638"/>
                      </a:lnTo>
                      <a:lnTo>
                        <a:pt x="1531480" y="701227"/>
                      </a:lnTo>
                      <a:lnTo>
                        <a:pt x="1761482" y="1004157"/>
                      </a:lnTo>
                      <a:lnTo>
                        <a:pt x="1918557" y="1346356"/>
                      </a:lnTo>
                      <a:lnTo>
                        <a:pt x="1969045" y="1811971"/>
                      </a:lnTo>
                      <a:lnTo>
                        <a:pt x="1935386" y="2294415"/>
                      </a:lnTo>
                      <a:lnTo>
                        <a:pt x="1727823" y="2743200"/>
                      </a:lnTo>
                      <a:lnTo>
                        <a:pt x="1464162" y="3130278"/>
                      </a:lnTo>
                      <a:lnTo>
                        <a:pt x="1009767" y="3450037"/>
                      </a:lnTo>
                      <a:lnTo>
                        <a:pt x="998547" y="3556624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dirty="0"/>
                </a:p>
              </p:txBody>
            </p:sp>
            <p:sp>
              <p:nvSpPr>
                <p:cNvPr id="196" name="Freeform 7">
                  <a:extLst>
                    <a:ext uri="{FF2B5EF4-FFF2-40B4-BE49-F238E27FC236}">
                      <a16:creationId xmlns:a16="http://schemas.microsoft.com/office/drawing/2014/main" id="{E9529568-9F3A-677E-C63A-7EBEA063A733}"/>
                    </a:ext>
                  </a:extLst>
                </p:cNvPr>
                <p:cNvSpPr/>
                <p:nvPr/>
              </p:nvSpPr>
              <p:spPr>
                <a:xfrm>
                  <a:off x="6685776" y="4206925"/>
                  <a:ext cx="211648" cy="611470"/>
                </a:xfrm>
                <a:custGeom>
                  <a:avLst/>
                  <a:gdLst>
                    <a:gd name="connsiteX0" fmla="*/ 0 w 211648"/>
                    <a:gd name="connsiteY0" fmla="*/ 0 h 611470"/>
                    <a:gd name="connsiteX1" fmla="*/ 117806 w 211648"/>
                    <a:gd name="connsiteY1" fmla="*/ 39269 h 611470"/>
                    <a:gd name="connsiteX2" fmla="*/ 207563 w 211648"/>
                    <a:gd name="connsiteY2" fmla="*/ 179514 h 611470"/>
                    <a:gd name="connsiteX3" fmla="*/ 190733 w 211648"/>
                    <a:gd name="connsiteY3" fmla="*/ 325369 h 611470"/>
                    <a:gd name="connsiteX4" fmla="*/ 140245 w 211648"/>
                    <a:gd name="connsiteY4" fmla="*/ 437566 h 611470"/>
                    <a:gd name="connsiteX5" fmla="*/ 61708 w 211648"/>
                    <a:gd name="connsiteY5" fmla="*/ 611470 h 61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1648" h="611470">
                      <a:moveTo>
                        <a:pt x="0" y="0"/>
                      </a:moveTo>
                      <a:cubicBezTo>
                        <a:pt x="41606" y="4675"/>
                        <a:pt x="83212" y="9350"/>
                        <a:pt x="117806" y="39269"/>
                      </a:cubicBezTo>
                      <a:cubicBezTo>
                        <a:pt x="152400" y="69188"/>
                        <a:pt x="195409" y="131831"/>
                        <a:pt x="207563" y="179514"/>
                      </a:cubicBezTo>
                      <a:cubicBezTo>
                        <a:pt x="219718" y="227197"/>
                        <a:pt x="201953" y="282360"/>
                        <a:pt x="190733" y="325369"/>
                      </a:cubicBezTo>
                      <a:cubicBezTo>
                        <a:pt x="179513" y="368378"/>
                        <a:pt x="140245" y="437566"/>
                        <a:pt x="140245" y="437566"/>
                      </a:cubicBezTo>
                      <a:lnTo>
                        <a:pt x="61708" y="61147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97" name="Freeform 8">
                  <a:extLst>
                    <a:ext uri="{FF2B5EF4-FFF2-40B4-BE49-F238E27FC236}">
                      <a16:creationId xmlns:a16="http://schemas.microsoft.com/office/drawing/2014/main" id="{591268BC-239E-D542-DDC3-9E3B6CC93D89}"/>
                    </a:ext>
                  </a:extLst>
                </p:cNvPr>
                <p:cNvSpPr/>
                <p:nvPr/>
              </p:nvSpPr>
              <p:spPr>
                <a:xfrm>
                  <a:off x="7376466" y="4521179"/>
                  <a:ext cx="370408" cy="615493"/>
                </a:xfrm>
                <a:custGeom>
                  <a:avLst/>
                  <a:gdLst>
                    <a:gd name="connsiteX0" fmla="*/ 308720 w 308720"/>
                    <a:gd name="connsiteY0" fmla="*/ 0 h 594640"/>
                    <a:gd name="connsiteX1" fmla="*/ 179694 w 308720"/>
                    <a:gd name="connsiteY1" fmla="*/ 33658 h 594640"/>
                    <a:gd name="connsiteX2" fmla="*/ 73107 w 308720"/>
                    <a:gd name="connsiteY2" fmla="*/ 117806 h 594640"/>
                    <a:gd name="connsiteX3" fmla="*/ 11399 w 308720"/>
                    <a:gd name="connsiteY3" fmla="*/ 274881 h 594640"/>
                    <a:gd name="connsiteX4" fmla="*/ 180 w 308720"/>
                    <a:gd name="connsiteY4" fmla="*/ 594640 h 594640"/>
                    <a:gd name="connsiteX0" fmla="*/ 310892 w 310892"/>
                    <a:gd name="connsiteY0" fmla="*/ 0 h 594640"/>
                    <a:gd name="connsiteX1" fmla="*/ 181866 w 310892"/>
                    <a:gd name="connsiteY1" fmla="*/ 33658 h 594640"/>
                    <a:gd name="connsiteX2" fmla="*/ 75279 w 310892"/>
                    <a:gd name="connsiteY2" fmla="*/ 117806 h 594640"/>
                    <a:gd name="connsiteX3" fmla="*/ 7174 w 310892"/>
                    <a:gd name="connsiteY3" fmla="*/ 272323 h 594640"/>
                    <a:gd name="connsiteX4" fmla="*/ 2352 w 310892"/>
                    <a:gd name="connsiteY4" fmla="*/ 594640 h 594640"/>
                    <a:gd name="connsiteX0" fmla="*/ 310892 w 310892"/>
                    <a:gd name="connsiteY0" fmla="*/ 0 h 594640"/>
                    <a:gd name="connsiteX1" fmla="*/ 181866 w 310892"/>
                    <a:gd name="connsiteY1" fmla="*/ 33658 h 594640"/>
                    <a:gd name="connsiteX2" fmla="*/ 51826 w 310892"/>
                    <a:gd name="connsiteY2" fmla="*/ 102459 h 594640"/>
                    <a:gd name="connsiteX3" fmla="*/ 7174 w 310892"/>
                    <a:gd name="connsiteY3" fmla="*/ 272323 h 594640"/>
                    <a:gd name="connsiteX4" fmla="*/ 2352 w 310892"/>
                    <a:gd name="connsiteY4" fmla="*/ 594640 h 594640"/>
                    <a:gd name="connsiteX0" fmla="*/ 310892 w 310892"/>
                    <a:gd name="connsiteY0" fmla="*/ 8034 h 602674"/>
                    <a:gd name="connsiteX1" fmla="*/ 179734 w 310892"/>
                    <a:gd name="connsiteY1" fmla="*/ 5882 h 602674"/>
                    <a:gd name="connsiteX2" fmla="*/ 51826 w 310892"/>
                    <a:gd name="connsiteY2" fmla="*/ 110493 h 602674"/>
                    <a:gd name="connsiteX3" fmla="*/ 7174 w 310892"/>
                    <a:gd name="connsiteY3" fmla="*/ 280357 h 602674"/>
                    <a:gd name="connsiteX4" fmla="*/ 2352 w 310892"/>
                    <a:gd name="connsiteY4" fmla="*/ 602674 h 602674"/>
                    <a:gd name="connsiteX0" fmla="*/ 308760 w 308760"/>
                    <a:gd name="connsiteY0" fmla="*/ 0 h 612545"/>
                    <a:gd name="connsiteX1" fmla="*/ 179734 w 308760"/>
                    <a:gd name="connsiteY1" fmla="*/ 15753 h 612545"/>
                    <a:gd name="connsiteX2" fmla="*/ 51826 w 308760"/>
                    <a:gd name="connsiteY2" fmla="*/ 120364 h 612545"/>
                    <a:gd name="connsiteX3" fmla="*/ 7174 w 308760"/>
                    <a:gd name="connsiteY3" fmla="*/ 290228 h 612545"/>
                    <a:gd name="connsiteX4" fmla="*/ 2352 w 308760"/>
                    <a:gd name="connsiteY4" fmla="*/ 612545 h 612545"/>
                    <a:gd name="connsiteX0" fmla="*/ 308760 w 308760"/>
                    <a:gd name="connsiteY0" fmla="*/ 2948 h 615493"/>
                    <a:gd name="connsiteX1" fmla="*/ 179734 w 308760"/>
                    <a:gd name="connsiteY1" fmla="*/ 18701 h 615493"/>
                    <a:gd name="connsiteX2" fmla="*/ 51826 w 308760"/>
                    <a:gd name="connsiteY2" fmla="*/ 123312 h 615493"/>
                    <a:gd name="connsiteX3" fmla="*/ 7174 w 308760"/>
                    <a:gd name="connsiteY3" fmla="*/ 293176 h 615493"/>
                    <a:gd name="connsiteX4" fmla="*/ 2352 w 308760"/>
                    <a:gd name="connsiteY4" fmla="*/ 615493 h 61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8760" h="615493">
                      <a:moveTo>
                        <a:pt x="308760" y="2948"/>
                      </a:moveTo>
                      <a:cubicBezTo>
                        <a:pt x="261749" y="-2829"/>
                        <a:pt x="222556" y="-1360"/>
                        <a:pt x="179734" y="18701"/>
                      </a:cubicBezTo>
                      <a:cubicBezTo>
                        <a:pt x="136912" y="38762"/>
                        <a:pt x="80586" y="77566"/>
                        <a:pt x="51826" y="123312"/>
                      </a:cubicBezTo>
                      <a:cubicBezTo>
                        <a:pt x="23066" y="169058"/>
                        <a:pt x="19328" y="213704"/>
                        <a:pt x="7174" y="293176"/>
                      </a:cubicBezTo>
                      <a:cubicBezTo>
                        <a:pt x="-4981" y="372648"/>
                        <a:pt x="1884" y="495349"/>
                        <a:pt x="2352" y="615493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98" name="Freeform 9">
                  <a:extLst>
                    <a:ext uri="{FF2B5EF4-FFF2-40B4-BE49-F238E27FC236}">
                      <a16:creationId xmlns:a16="http://schemas.microsoft.com/office/drawing/2014/main" id="{5E1405AF-F30F-E787-CCBA-BD7C5DF99199}"/>
                    </a:ext>
                  </a:extLst>
                </p:cNvPr>
                <p:cNvSpPr/>
                <p:nvPr/>
              </p:nvSpPr>
              <p:spPr>
                <a:xfrm>
                  <a:off x="6966267" y="4737303"/>
                  <a:ext cx="269271" cy="134635"/>
                </a:xfrm>
                <a:custGeom>
                  <a:avLst/>
                  <a:gdLst>
                    <a:gd name="connsiteX0" fmla="*/ 0 w 269271"/>
                    <a:gd name="connsiteY0" fmla="*/ 22439 h 134635"/>
                    <a:gd name="connsiteX1" fmla="*/ 61708 w 269271"/>
                    <a:gd name="connsiteY1" fmla="*/ 0 h 134635"/>
                    <a:gd name="connsiteX2" fmla="*/ 168294 w 269271"/>
                    <a:gd name="connsiteY2" fmla="*/ 22439 h 134635"/>
                    <a:gd name="connsiteX3" fmla="*/ 235612 w 269271"/>
                    <a:gd name="connsiteY3" fmla="*/ 72927 h 134635"/>
                    <a:gd name="connsiteX4" fmla="*/ 269271 w 269271"/>
                    <a:gd name="connsiteY4" fmla="*/ 134635 h 1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71" h="134635">
                      <a:moveTo>
                        <a:pt x="0" y="22439"/>
                      </a:moveTo>
                      <a:cubicBezTo>
                        <a:pt x="16829" y="11219"/>
                        <a:pt x="33659" y="0"/>
                        <a:pt x="61708" y="0"/>
                      </a:cubicBezTo>
                      <a:cubicBezTo>
                        <a:pt x="89757" y="0"/>
                        <a:pt x="139310" y="10285"/>
                        <a:pt x="168294" y="22439"/>
                      </a:cubicBezTo>
                      <a:cubicBezTo>
                        <a:pt x="197278" y="34593"/>
                        <a:pt x="218783" y="54228"/>
                        <a:pt x="235612" y="72927"/>
                      </a:cubicBezTo>
                      <a:cubicBezTo>
                        <a:pt x="252441" y="91626"/>
                        <a:pt x="260856" y="113130"/>
                        <a:pt x="269271" y="13463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</p:grp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98A2004B-2208-75B7-3AC8-A038423CA3D9}"/>
                  </a:ext>
                </a:extLst>
              </p:cNvPr>
              <p:cNvSpPr/>
              <p:nvPr/>
            </p:nvSpPr>
            <p:spPr>
              <a:xfrm>
                <a:off x="8134489" y="796287"/>
                <a:ext cx="2288700" cy="4796793"/>
              </a:xfrm>
              <a:custGeom>
                <a:avLst/>
                <a:gdLst>
                  <a:gd name="connsiteX0" fmla="*/ 763131 w 2288700"/>
                  <a:gd name="connsiteY0" fmla="*/ 4796793 h 4796793"/>
                  <a:gd name="connsiteX1" fmla="*/ 184011 w 2288700"/>
                  <a:gd name="connsiteY1" fmla="*/ 3257553 h 4796793"/>
                  <a:gd name="connsiteX2" fmla="*/ 1131 w 2288700"/>
                  <a:gd name="connsiteY2" fmla="*/ 1779273 h 4796793"/>
                  <a:gd name="connsiteX3" fmla="*/ 123051 w 2288700"/>
                  <a:gd name="connsiteY3" fmla="*/ 659133 h 4796793"/>
                  <a:gd name="connsiteX4" fmla="*/ 435471 w 2288700"/>
                  <a:gd name="connsiteY4" fmla="*/ 72393 h 4796793"/>
                  <a:gd name="connsiteX5" fmla="*/ 999351 w 2288700"/>
                  <a:gd name="connsiteY5" fmla="*/ 57153 h 4796793"/>
                  <a:gd name="connsiteX6" fmla="*/ 1662291 w 2288700"/>
                  <a:gd name="connsiteY6" fmla="*/ 506733 h 4796793"/>
                  <a:gd name="connsiteX7" fmla="*/ 2096631 w 2288700"/>
                  <a:gd name="connsiteY7" fmla="*/ 1131573 h 4796793"/>
                  <a:gd name="connsiteX8" fmla="*/ 2287131 w 2288700"/>
                  <a:gd name="connsiteY8" fmla="*/ 1863093 h 4796793"/>
                  <a:gd name="connsiteX9" fmla="*/ 2165211 w 2288700"/>
                  <a:gd name="connsiteY9" fmla="*/ 2693673 h 4796793"/>
                  <a:gd name="connsiteX10" fmla="*/ 1799451 w 2288700"/>
                  <a:gd name="connsiteY10" fmla="*/ 3318513 h 4796793"/>
                  <a:gd name="connsiteX11" fmla="*/ 1342251 w 2288700"/>
                  <a:gd name="connsiteY11" fmla="*/ 3760473 h 4796793"/>
                  <a:gd name="connsiteX12" fmla="*/ 694551 w 2288700"/>
                  <a:gd name="connsiteY12" fmla="*/ 4164333 h 4796793"/>
                  <a:gd name="connsiteX13" fmla="*/ 8751 w 2288700"/>
                  <a:gd name="connsiteY13" fmla="*/ 4453893 h 4796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8700" h="4796793">
                    <a:moveTo>
                      <a:pt x="763131" y="4796793"/>
                    </a:moveTo>
                    <a:cubicBezTo>
                      <a:pt x="537071" y="4278633"/>
                      <a:pt x="311011" y="3760473"/>
                      <a:pt x="184011" y="3257553"/>
                    </a:cubicBezTo>
                    <a:cubicBezTo>
                      <a:pt x="57011" y="2754633"/>
                      <a:pt x="11291" y="2212343"/>
                      <a:pt x="1131" y="1779273"/>
                    </a:cubicBezTo>
                    <a:cubicBezTo>
                      <a:pt x="-9029" y="1346203"/>
                      <a:pt x="50661" y="943613"/>
                      <a:pt x="123051" y="659133"/>
                    </a:cubicBezTo>
                    <a:cubicBezTo>
                      <a:pt x="195441" y="374653"/>
                      <a:pt x="289421" y="172723"/>
                      <a:pt x="435471" y="72393"/>
                    </a:cubicBezTo>
                    <a:cubicBezTo>
                      <a:pt x="581521" y="-27937"/>
                      <a:pt x="794881" y="-15237"/>
                      <a:pt x="999351" y="57153"/>
                    </a:cubicBezTo>
                    <a:cubicBezTo>
                      <a:pt x="1203821" y="129543"/>
                      <a:pt x="1479411" y="327663"/>
                      <a:pt x="1662291" y="506733"/>
                    </a:cubicBezTo>
                    <a:cubicBezTo>
                      <a:pt x="1845171" y="685803"/>
                      <a:pt x="1992491" y="905513"/>
                      <a:pt x="2096631" y="1131573"/>
                    </a:cubicBezTo>
                    <a:cubicBezTo>
                      <a:pt x="2200771" y="1357633"/>
                      <a:pt x="2275701" y="1602743"/>
                      <a:pt x="2287131" y="1863093"/>
                    </a:cubicBezTo>
                    <a:cubicBezTo>
                      <a:pt x="2298561" y="2123443"/>
                      <a:pt x="2246491" y="2451103"/>
                      <a:pt x="2165211" y="2693673"/>
                    </a:cubicBezTo>
                    <a:cubicBezTo>
                      <a:pt x="2083931" y="2936243"/>
                      <a:pt x="1936611" y="3140713"/>
                      <a:pt x="1799451" y="3318513"/>
                    </a:cubicBezTo>
                    <a:cubicBezTo>
                      <a:pt x="1662291" y="3496313"/>
                      <a:pt x="1526401" y="3619503"/>
                      <a:pt x="1342251" y="3760473"/>
                    </a:cubicBezTo>
                    <a:cubicBezTo>
                      <a:pt x="1158101" y="3901443"/>
                      <a:pt x="916801" y="4048763"/>
                      <a:pt x="694551" y="4164333"/>
                    </a:cubicBezTo>
                    <a:cubicBezTo>
                      <a:pt x="472301" y="4279903"/>
                      <a:pt x="240526" y="4366898"/>
                      <a:pt x="8751" y="4453893"/>
                    </a:cubicBezTo>
                  </a:path>
                </a:pathLst>
              </a:custGeom>
              <a:noFill/>
              <a:ln w="28575">
                <a:solidFill>
                  <a:srgbClr val="2CA02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51172A8-54A2-FE86-9A98-42303C79D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5073" y="5524594"/>
                <a:ext cx="145496" cy="145496"/>
              </a:xfrm>
              <a:prstGeom prst="lin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78D26B80-078E-801A-60A1-2E95F4B6B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41545" y="5301768"/>
                <a:ext cx="196876" cy="15941"/>
              </a:xfrm>
              <a:prstGeom prst="lin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82C3732E-1DD7-09E4-C6CE-5D78A0E3F9FE}"/>
                  </a:ext>
                </a:extLst>
              </p:cNvPr>
              <p:cNvGrpSpPr/>
              <p:nvPr/>
            </p:nvGrpSpPr>
            <p:grpSpPr>
              <a:xfrm>
                <a:off x="8292910" y="559259"/>
                <a:ext cx="1387187" cy="5226583"/>
                <a:chOff x="8292910" y="559259"/>
                <a:chExt cx="1387187" cy="5226583"/>
              </a:xfrm>
            </p:grpSpPr>
            <p:cxnSp>
              <p:nvCxnSpPr>
                <p:cNvPr id="191" name="Straight Arrow Connector 190">
                  <a:extLst>
                    <a:ext uri="{FF2B5EF4-FFF2-40B4-BE49-F238E27FC236}">
                      <a16:creationId xmlns:a16="http://schemas.microsoft.com/office/drawing/2014/main" id="{4A609C44-0F2E-0D87-DC7B-05FAB1B708D3}"/>
                    </a:ext>
                  </a:extLst>
                </p:cNvPr>
                <p:cNvCxnSpPr/>
                <p:nvPr/>
              </p:nvCxnSpPr>
              <p:spPr>
                <a:xfrm flipH="1">
                  <a:off x="9149672" y="559259"/>
                  <a:ext cx="341746" cy="36101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Arrow Connector 191">
                  <a:extLst>
                    <a:ext uri="{FF2B5EF4-FFF2-40B4-BE49-F238E27FC236}">
                      <a16:creationId xmlns:a16="http://schemas.microsoft.com/office/drawing/2014/main" id="{ABC880D8-664D-BE7E-CFA8-C7BC61DFAF5F}"/>
                    </a:ext>
                  </a:extLst>
                </p:cNvPr>
                <p:cNvCxnSpPr/>
                <p:nvPr/>
              </p:nvCxnSpPr>
              <p:spPr>
                <a:xfrm>
                  <a:off x="8769632" y="5776714"/>
                  <a:ext cx="91046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2BB07A6A-28E6-482D-D9EF-077928F96DA7}"/>
                    </a:ext>
                  </a:extLst>
                </p:cNvPr>
                <p:cNvCxnSpPr/>
                <p:nvPr/>
              </p:nvCxnSpPr>
              <p:spPr>
                <a:xfrm flipV="1">
                  <a:off x="8764994" y="5358677"/>
                  <a:ext cx="62459" cy="42716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2CDF5019-6832-DE37-17F2-B10684164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92910" y="5202351"/>
                  <a:ext cx="467653" cy="57436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B45E0D00-9968-9C61-ED0A-2498B2A0D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3092" y="2527978"/>
              <a:ext cx="435168" cy="278406"/>
            </a:xfrm>
            <a:custGeom>
              <a:avLst/>
              <a:gdLst>
                <a:gd name="T0" fmla="*/ 0 w 3234"/>
                <a:gd name="T1" fmla="*/ 915 h 1831"/>
                <a:gd name="T2" fmla="*/ 1192 w 3234"/>
                <a:gd name="T3" fmla="*/ 0 h 1831"/>
                <a:gd name="T4" fmla="*/ 1192 w 3234"/>
                <a:gd name="T5" fmla="*/ 458 h 1831"/>
                <a:gd name="T6" fmla="*/ 3234 w 3234"/>
                <a:gd name="T7" fmla="*/ 458 h 1831"/>
                <a:gd name="T8" fmla="*/ 3234 w 3234"/>
                <a:gd name="T9" fmla="*/ 1373 h 1831"/>
                <a:gd name="T10" fmla="*/ 1192 w 3234"/>
                <a:gd name="T11" fmla="*/ 1373 h 1831"/>
                <a:gd name="T12" fmla="*/ 1192 w 3234"/>
                <a:gd name="T13" fmla="*/ 1831 h 1831"/>
                <a:gd name="T14" fmla="*/ 0 w 3234"/>
                <a:gd name="T15" fmla="*/ 915 h 1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4" h="1831">
                  <a:moveTo>
                    <a:pt x="0" y="915"/>
                  </a:moveTo>
                  <a:lnTo>
                    <a:pt x="1192" y="0"/>
                  </a:lnTo>
                  <a:lnTo>
                    <a:pt x="1192" y="458"/>
                  </a:lnTo>
                  <a:lnTo>
                    <a:pt x="3234" y="458"/>
                  </a:lnTo>
                  <a:lnTo>
                    <a:pt x="3234" y="1373"/>
                  </a:lnTo>
                  <a:lnTo>
                    <a:pt x="1192" y="1373"/>
                  </a:lnTo>
                  <a:lnTo>
                    <a:pt x="1192" y="1831"/>
                  </a:lnTo>
                  <a:lnTo>
                    <a:pt x="0" y="91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Calibri Light" panose="020F0302020204030204" pitchFamily="34" charset="0"/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E7D0AE96-3D74-3428-4A40-7ED53EA0594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290298" y="3635485"/>
              <a:ext cx="515684" cy="425797"/>
            </a:xfrm>
            <a:custGeom>
              <a:avLst/>
              <a:gdLst>
                <a:gd name="T0" fmla="*/ 2483 w 2519"/>
                <a:gd name="T1" fmla="*/ 692 h 2797"/>
                <a:gd name="T2" fmla="*/ 736 w 2519"/>
                <a:gd name="T3" fmla="*/ 692 h 2797"/>
                <a:gd name="T4" fmla="*/ 736 w 2519"/>
                <a:gd name="T5" fmla="*/ 2091 h 2797"/>
                <a:gd name="T6" fmla="*/ 985 w 2519"/>
                <a:gd name="T7" fmla="*/ 2091 h 2797"/>
                <a:gd name="T8" fmla="*/ 488 w 2519"/>
                <a:gd name="T9" fmla="*/ 2797 h 2797"/>
                <a:gd name="T10" fmla="*/ 0 w 2519"/>
                <a:gd name="T11" fmla="*/ 2091 h 2797"/>
                <a:gd name="T12" fmla="*/ 239 w 2519"/>
                <a:gd name="T13" fmla="*/ 2091 h 2797"/>
                <a:gd name="T14" fmla="*/ 239 w 2519"/>
                <a:gd name="T15" fmla="*/ 0 h 2797"/>
                <a:gd name="T16" fmla="*/ 2519 w 2519"/>
                <a:gd name="T17" fmla="*/ 0 h 2797"/>
                <a:gd name="T18" fmla="*/ 2483 w 2519"/>
                <a:gd name="T19" fmla="*/ 692 h 2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9" h="2797">
                  <a:moveTo>
                    <a:pt x="2483" y="692"/>
                  </a:moveTo>
                  <a:lnTo>
                    <a:pt x="736" y="692"/>
                  </a:lnTo>
                  <a:lnTo>
                    <a:pt x="736" y="2091"/>
                  </a:lnTo>
                  <a:lnTo>
                    <a:pt x="985" y="2091"/>
                  </a:lnTo>
                  <a:lnTo>
                    <a:pt x="488" y="2797"/>
                  </a:lnTo>
                  <a:lnTo>
                    <a:pt x="0" y="2091"/>
                  </a:lnTo>
                  <a:lnTo>
                    <a:pt x="239" y="2091"/>
                  </a:lnTo>
                  <a:lnTo>
                    <a:pt x="239" y="0"/>
                  </a:lnTo>
                  <a:lnTo>
                    <a:pt x="2519" y="0"/>
                  </a:lnTo>
                  <a:lnTo>
                    <a:pt x="2483" y="69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Calibri Light" panose="020F0302020204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60991B4-3779-F546-5D0A-72D6A10D2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091" y="3398280"/>
              <a:ext cx="540600" cy="18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+mn-lt"/>
                  <a:cs typeface="Calibri Light" panose="020F0302020204030204" pitchFamily="34" charset="0"/>
                </a:rPr>
                <a:t>retained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43F6CA11-ADFD-042B-B13A-A943CE534531}"/>
              </a:ext>
            </a:extLst>
          </p:cNvPr>
          <p:cNvGrpSpPr/>
          <p:nvPr/>
        </p:nvGrpSpPr>
        <p:grpSpPr>
          <a:xfrm>
            <a:off x="3898004" y="2187876"/>
            <a:ext cx="1589492" cy="2604973"/>
            <a:chOff x="3772848" y="2130833"/>
            <a:chExt cx="1589492" cy="260497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B76F89-AE12-3F1A-5C96-98062876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2848" y="2134059"/>
              <a:ext cx="1589492" cy="2601747"/>
            </a:xfrm>
            <a:prstGeom prst="rect">
              <a:avLst/>
            </a:prstGeom>
            <a:ln w="57150">
              <a:solidFill>
                <a:srgbClr val="0000FF"/>
              </a:solidFill>
            </a:ln>
          </p:spPr>
        </p:pic>
        <p:sp>
          <p:nvSpPr>
            <p:cNvPr id="22" name="Textfeld 27">
              <a:extLst>
                <a:ext uri="{FF2B5EF4-FFF2-40B4-BE49-F238E27FC236}">
                  <a16:creationId xmlns:a16="http://schemas.microsoft.com/office/drawing/2014/main" id="{9A481FC1-4391-6F49-7015-42F0046918F2}"/>
                </a:ext>
              </a:extLst>
            </p:cNvPr>
            <p:cNvSpPr txBox="1"/>
            <p:nvPr/>
          </p:nvSpPr>
          <p:spPr>
            <a:xfrm>
              <a:off x="4378912" y="2600080"/>
              <a:ext cx="532842" cy="391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de-DE" b="1" dirty="0">
                  <a:solidFill>
                    <a:srgbClr val="0000FF"/>
                  </a:solidFill>
                  <a:cs typeface="Calibri Light" panose="020F0302020204030204" pitchFamily="34" charset="0"/>
                </a:rPr>
                <a:t>G</a:t>
              </a:r>
              <a:r>
                <a:rPr lang="de-DE" b="1" baseline="-25000" dirty="0">
                  <a:solidFill>
                    <a:srgbClr val="0000FF"/>
                  </a:solidFill>
                  <a:cs typeface="Calibri Light" panose="020F0302020204030204" pitchFamily="34" charset="0"/>
                </a:rPr>
                <a:t>in</a:t>
              </a:r>
              <a:endParaRPr lang="en-GB" b="1" baseline="-25000" dirty="0">
                <a:solidFill>
                  <a:srgbClr val="0000FF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23" name="Textfeld 28">
              <a:extLst>
                <a:ext uri="{FF2B5EF4-FFF2-40B4-BE49-F238E27FC236}">
                  <a16:creationId xmlns:a16="http://schemas.microsoft.com/office/drawing/2014/main" id="{D2EE23BD-34D8-A062-8629-D08B1BD2820C}"/>
                </a:ext>
              </a:extLst>
            </p:cNvPr>
            <p:cNvSpPr txBox="1"/>
            <p:nvPr/>
          </p:nvSpPr>
          <p:spPr>
            <a:xfrm>
              <a:off x="4682698" y="3285839"/>
              <a:ext cx="641725" cy="391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de-DE" b="1" dirty="0">
                  <a:cs typeface="Calibri Light" panose="020F0302020204030204" pitchFamily="34" charset="0"/>
                </a:rPr>
                <a:t>G</a:t>
              </a:r>
              <a:r>
                <a:rPr lang="de-DE" b="1" baseline="-25000" dirty="0">
                  <a:cs typeface="Calibri Light" panose="020F0302020204030204" pitchFamily="34" charset="0"/>
                </a:rPr>
                <a:t>out</a:t>
              </a:r>
              <a:endParaRPr lang="en-GB" b="1" baseline="-25000" dirty="0">
                <a:cs typeface="Calibri Light" panose="020F0302020204030204" pitchFamily="34" charset="0"/>
              </a:endParaRPr>
            </a:p>
          </p:txBody>
        </p:sp>
        <p:sp>
          <p:nvSpPr>
            <p:cNvPr id="24" name="Textfeld 27">
              <a:extLst>
                <a:ext uri="{FF2B5EF4-FFF2-40B4-BE49-F238E27FC236}">
                  <a16:creationId xmlns:a16="http://schemas.microsoft.com/office/drawing/2014/main" id="{844410C6-EEFE-7B75-EA93-135B7229BC47}"/>
                </a:ext>
              </a:extLst>
            </p:cNvPr>
            <p:cNvSpPr txBox="1"/>
            <p:nvPr/>
          </p:nvSpPr>
          <p:spPr>
            <a:xfrm>
              <a:off x="3931606" y="3191886"/>
              <a:ext cx="696165" cy="391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de-DE" b="1" dirty="0">
                  <a:solidFill>
                    <a:srgbClr val="FF0000"/>
                  </a:solidFill>
                  <a:cs typeface="Calibri Light" panose="020F0302020204030204" pitchFamily="34" charset="0"/>
                </a:rPr>
                <a:t>G</a:t>
              </a:r>
              <a:r>
                <a:rPr lang="de-DE" b="1" baseline="-25000" dirty="0">
                  <a:solidFill>
                    <a:srgbClr val="FF0000"/>
                  </a:solidFill>
                  <a:cs typeface="Calibri Light" panose="020F0302020204030204" pitchFamily="34" charset="0"/>
                </a:rPr>
                <a:t>wall</a:t>
              </a:r>
              <a:endParaRPr lang="en-GB" b="1" baseline="-25000" dirty="0">
                <a:solidFill>
                  <a:srgbClr val="FF0000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2C9A13C2-4B82-C09A-254C-17FC44799AF4}"/>
                </a:ext>
              </a:extLst>
            </p:cNvPr>
            <p:cNvSpPr txBox="1"/>
            <p:nvPr/>
          </p:nvSpPr>
          <p:spPr>
            <a:xfrm>
              <a:off x="3789917" y="2130833"/>
              <a:ext cx="152702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JET example</a:t>
              </a:r>
            </a:p>
          </p:txBody>
        </p:sp>
      </p:grp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0B5D522-BDA3-1905-C307-D9507C3BF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528" y="1990195"/>
            <a:ext cx="2565627" cy="97803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00A6B6A-601F-28C0-567A-E7B463C033DE}"/>
              </a:ext>
            </a:extLst>
          </p:cNvPr>
          <p:cNvSpPr/>
          <p:nvPr/>
        </p:nvSpPr>
        <p:spPr>
          <a:xfrm>
            <a:off x="9190904" y="2014330"/>
            <a:ext cx="2624446" cy="304424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A17A306-397C-0CA1-DF67-8B80CC520597}"/>
              </a:ext>
            </a:extLst>
          </p:cNvPr>
          <p:cNvSpPr/>
          <p:nvPr/>
        </p:nvSpPr>
        <p:spPr>
          <a:xfrm>
            <a:off x="10435141" y="2454464"/>
            <a:ext cx="103318" cy="671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087FBEB-9478-D6EF-33EC-7A727BFD592B}"/>
              </a:ext>
            </a:extLst>
          </p:cNvPr>
          <p:cNvSpPr txBox="1"/>
          <p:nvPr/>
        </p:nvSpPr>
        <p:spPr>
          <a:xfrm>
            <a:off x="10466302" y="2394893"/>
            <a:ext cx="49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5" name="Picture 3" descr="C:\Users\shiginp\Documents\ITER 55.G9 Dust monitor\Guide tube\Div guide tibes.tif">
            <a:extLst>
              <a:ext uri="{FF2B5EF4-FFF2-40B4-BE49-F238E27FC236}">
                <a16:creationId xmlns:a16="http://schemas.microsoft.com/office/drawing/2014/main" id="{ADB34DB2-00AD-EFD3-9BFE-19FD3C0D8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7" b="10229"/>
          <a:stretch/>
        </p:blipFill>
        <p:spPr bwMode="auto">
          <a:xfrm>
            <a:off x="9228528" y="3092930"/>
            <a:ext cx="2533971" cy="184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FA7EF8B2-7DBE-14E3-9E98-2CC53E47778E}"/>
              </a:ext>
            </a:extLst>
          </p:cNvPr>
          <p:cNvSpPr txBox="1"/>
          <p:nvPr/>
        </p:nvSpPr>
        <p:spPr>
          <a:xfrm>
            <a:off x="10435804" y="4588306"/>
            <a:ext cx="623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lang="en-US" dirty="0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7F24967-D72E-EFD0-76BC-2391E17C0BDB}"/>
              </a:ext>
            </a:extLst>
          </p:cNvPr>
          <p:cNvGrpSpPr/>
          <p:nvPr/>
        </p:nvGrpSpPr>
        <p:grpSpPr>
          <a:xfrm>
            <a:off x="9254145" y="4053395"/>
            <a:ext cx="897530" cy="935146"/>
            <a:chOff x="9437824" y="3176174"/>
            <a:chExt cx="897530" cy="935146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3747CDCE-2FA5-EFBD-27DF-468FD842B1D7}"/>
                </a:ext>
              </a:extLst>
            </p:cNvPr>
            <p:cNvSpPr/>
            <p:nvPr/>
          </p:nvSpPr>
          <p:spPr>
            <a:xfrm>
              <a:off x="9437824" y="3229712"/>
              <a:ext cx="897530" cy="88160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3680FAF1-C418-4FD8-A79A-06651C1D1D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37824" y="3176174"/>
              <a:ext cx="897530" cy="918622"/>
              <a:chOff x="6961491" y="2350715"/>
              <a:chExt cx="1349180" cy="1380887"/>
            </a:xfrm>
            <a:solidFill>
              <a:schemeClr val="bg2"/>
            </a:solidFill>
          </p:grpSpPr>
          <p:pic>
            <p:nvPicPr>
              <p:cNvPr id="206" name="Picture 205">
                <a:extLst>
                  <a:ext uri="{FF2B5EF4-FFF2-40B4-BE49-F238E27FC236}">
                    <a16:creationId xmlns:a16="http://schemas.microsoft.com/office/drawing/2014/main" id="{2C2CD845-E18F-4B9B-88AB-CE575AA07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6831" y="2651602"/>
                <a:ext cx="1266161" cy="10800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9CD83186-CF41-4D43-9917-B773921E3E2A}"/>
                  </a:ext>
                </a:extLst>
              </p:cNvPr>
              <p:cNvCxnSpPr/>
              <p:nvPr/>
            </p:nvCxnSpPr>
            <p:spPr bwMode="auto">
              <a:xfrm>
                <a:off x="7305321" y="2779323"/>
                <a:ext cx="669180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stealth" w="sm" len="lg"/>
                <a:tailEnd type="stealth" w="sm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8" name="TextBox 32">
                <a:extLst>
                  <a:ext uri="{FF2B5EF4-FFF2-40B4-BE49-F238E27FC236}">
                    <a16:creationId xmlns:a16="http://schemas.microsoft.com/office/drawing/2014/main" id="{509241E3-8D6C-44C2-9DFE-7F73502E9AAC}"/>
                  </a:ext>
                </a:extLst>
              </p:cNvPr>
              <p:cNvSpPr txBox="1"/>
              <p:nvPr/>
            </p:nvSpPr>
            <p:spPr>
              <a:xfrm>
                <a:off x="6961491" y="2350715"/>
                <a:ext cx="1349180" cy="416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/>
                  <a:t>~20 mm</a:t>
                </a:r>
                <a:endParaRPr lang="en-GB" sz="1200" dirty="0"/>
              </a:p>
            </p:txBody>
          </p:sp>
          <p:sp>
            <p:nvSpPr>
              <p:cNvPr id="209" name="Freeform 43">
                <a:extLst>
                  <a:ext uri="{FF2B5EF4-FFF2-40B4-BE49-F238E27FC236}">
                    <a16:creationId xmlns:a16="http://schemas.microsoft.com/office/drawing/2014/main" id="{945D8E6A-6247-49D4-9AA1-294C640E1917}"/>
                  </a:ext>
                </a:extLst>
              </p:cNvPr>
              <p:cNvSpPr/>
              <p:nvPr/>
            </p:nvSpPr>
            <p:spPr bwMode="auto">
              <a:xfrm rot="198788">
                <a:off x="7388865" y="3439924"/>
                <a:ext cx="471849" cy="157000"/>
              </a:xfrm>
              <a:custGeom>
                <a:avLst/>
                <a:gdLst>
                  <a:gd name="connsiteX0" fmla="*/ 0 w 473430"/>
                  <a:gd name="connsiteY0" fmla="*/ 51582 h 129684"/>
                  <a:gd name="connsiteX1" fmla="*/ 42334 w 473430"/>
                  <a:gd name="connsiteY1" fmla="*/ 60049 h 129684"/>
                  <a:gd name="connsiteX2" fmla="*/ 67734 w 473430"/>
                  <a:gd name="connsiteY2" fmla="*/ 68516 h 129684"/>
                  <a:gd name="connsiteX3" fmla="*/ 160867 w 473430"/>
                  <a:gd name="connsiteY3" fmla="*/ 76982 h 129684"/>
                  <a:gd name="connsiteX4" fmla="*/ 211667 w 473430"/>
                  <a:gd name="connsiteY4" fmla="*/ 68516 h 129684"/>
                  <a:gd name="connsiteX5" fmla="*/ 220134 w 473430"/>
                  <a:gd name="connsiteY5" fmla="*/ 43116 h 129684"/>
                  <a:gd name="connsiteX6" fmla="*/ 287867 w 473430"/>
                  <a:gd name="connsiteY6" fmla="*/ 51582 h 129684"/>
                  <a:gd name="connsiteX7" fmla="*/ 270934 w 473430"/>
                  <a:gd name="connsiteY7" fmla="*/ 26182 h 129684"/>
                  <a:gd name="connsiteX8" fmla="*/ 321734 w 473430"/>
                  <a:gd name="connsiteY8" fmla="*/ 9249 h 129684"/>
                  <a:gd name="connsiteX9" fmla="*/ 347134 w 473430"/>
                  <a:gd name="connsiteY9" fmla="*/ 17716 h 129684"/>
                  <a:gd name="connsiteX10" fmla="*/ 364067 w 473430"/>
                  <a:gd name="connsiteY10" fmla="*/ 43116 h 129684"/>
                  <a:gd name="connsiteX11" fmla="*/ 389467 w 473430"/>
                  <a:gd name="connsiteY11" fmla="*/ 60049 h 129684"/>
                  <a:gd name="connsiteX12" fmla="*/ 440267 w 473430"/>
                  <a:gd name="connsiteY12" fmla="*/ 34649 h 129684"/>
                  <a:gd name="connsiteX13" fmla="*/ 457200 w 473430"/>
                  <a:gd name="connsiteY13" fmla="*/ 76982 h 129684"/>
                  <a:gd name="connsiteX14" fmla="*/ 406400 w 473430"/>
                  <a:gd name="connsiteY14" fmla="*/ 93916 h 129684"/>
                  <a:gd name="connsiteX15" fmla="*/ 381000 w 473430"/>
                  <a:gd name="connsiteY15" fmla="*/ 102382 h 129684"/>
                  <a:gd name="connsiteX16" fmla="*/ 355600 w 473430"/>
                  <a:gd name="connsiteY16" fmla="*/ 119316 h 129684"/>
                  <a:gd name="connsiteX17" fmla="*/ 118534 w 473430"/>
                  <a:gd name="connsiteY17" fmla="*/ 119316 h 129684"/>
                  <a:gd name="connsiteX18" fmla="*/ 84667 w 473430"/>
                  <a:gd name="connsiteY18" fmla="*/ 110849 h 12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3430" h="129684">
                    <a:moveTo>
                      <a:pt x="0" y="51582"/>
                    </a:moveTo>
                    <a:cubicBezTo>
                      <a:pt x="14111" y="54404"/>
                      <a:pt x="28373" y="56559"/>
                      <a:pt x="42334" y="60049"/>
                    </a:cubicBezTo>
                    <a:cubicBezTo>
                      <a:pt x="50992" y="62214"/>
                      <a:pt x="58899" y="67254"/>
                      <a:pt x="67734" y="68516"/>
                    </a:cubicBezTo>
                    <a:cubicBezTo>
                      <a:pt x="98593" y="72924"/>
                      <a:pt x="129823" y="74160"/>
                      <a:pt x="160867" y="76982"/>
                    </a:cubicBezTo>
                    <a:cubicBezTo>
                      <a:pt x="177800" y="74160"/>
                      <a:pt x="196762" y="77033"/>
                      <a:pt x="211667" y="68516"/>
                    </a:cubicBezTo>
                    <a:cubicBezTo>
                      <a:pt x="219416" y="64088"/>
                      <a:pt x="211422" y="45052"/>
                      <a:pt x="220134" y="43116"/>
                    </a:cubicBezTo>
                    <a:cubicBezTo>
                      <a:pt x="242345" y="38180"/>
                      <a:pt x="265289" y="48760"/>
                      <a:pt x="287867" y="51582"/>
                    </a:cubicBezTo>
                    <a:cubicBezTo>
                      <a:pt x="282223" y="43115"/>
                      <a:pt x="272607" y="36219"/>
                      <a:pt x="270934" y="26182"/>
                    </a:cubicBezTo>
                    <a:cubicBezTo>
                      <a:pt x="263852" y="-16311"/>
                      <a:pt x="303058" y="4580"/>
                      <a:pt x="321734" y="9249"/>
                    </a:cubicBezTo>
                    <a:cubicBezTo>
                      <a:pt x="330392" y="11414"/>
                      <a:pt x="338667" y="14894"/>
                      <a:pt x="347134" y="17716"/>
                    </a:cubicBezTo>
                    <a:cubicBezTo>
                      <a:pt x="352778" y="26183"/>
                      <a:pt x="356872" y="35921"/>
                      <a:pt x="364067" y="43116"/>
                    </a:cubicBezTo>
                    <a:cubicBezTo>
                      <a:pt x="371262" y="50311"/>
                      <a:pt x="379430" y="58376"/>
                      <a:pt x="389467" y="60049"/>
                    </a:cubicBezTo>
                    <a:cubicBezTo>
                      <a:pt x="403488" y="62386"/>
                      <a:pt x="431422" y="40546"/>
                      <a:pt x="440267" y="34649"/>
                    </a:cubicBezTo>
                    <a:cubicBezTo>
                      <a:pt x="455180" y="39620"/>
                      <a:pt x="495897" y="43813"/>
                      <a:pt x="457200" y="76982"/>
                    </a:cubicBezTo>
                    <a:cubicBezTo>
                      <a:pt x="443648" y="88598"/>
                      <a:pt x="423333" y="88272"/>
                      <a:pt x="406400" y="93916"/>
                    </a:cubicBezTo>
                    <a:lnTo>
                      <a:pt x="381000" y="102382"/>
                    </a:lnTo>
                    <a:cubicBezTo>
                      <a:pt x="372533" y="108027"/>
                      <a:pt x="365128" y="115743"/>
                      <a:pt x="355600" y="119316"/>
                    </a:cubicBezTo>
                    <a:cubicBezTo>
                      <a:pt x="293906" y="142451"/>
                      <a:pt x="127406" y="119702"/>
                      <a:pt x="118534" y="119316"/>
                    </a:cubicBezTo>
                    <a:cubicBezTo>
                      <a:pt x="90457" y="109956"/>
                      <a:pt x="102059" y="110849"/>
                      <a:pt x="84667" y="110849"/>
                    </a:cubicBezTo>
                  </a:path>
                </a:pathLst>
              </a:custGeom>
              <a:solidFill>
                <a:srgbClr val="FF0000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latin typeface="Century Gothic" pitchFamily="34" charset="0"/>
                </a:endParaRPr>
              </a:p>
            </p:txBody>
          </p:sp>
        </p:grpSp>
      </p:grp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124E89D7-8802-8D01-B2E0-67583DB5906A}"/>
              </a:ext>
            </a:extLst>
          </p:cNvPr>
          <p:cNvCxnSpPr>
            <a:cxnSpLocks/>
          </p:cNvCxnSpPr>
          <p:nvPr/>
        </p:nvCxnSpPr>
        <p:spPr>
          <a:xfrm>
            <a:off x="9884246" y="4733124"/>
            <a:ext cx="612179" cy="71746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EEC1FB-A731-B13B-544B-75BE77C1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528" y="2056747"/>
            <a:ext cx="904833" cy="5004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5D28695D-B289-9F9D-9499-C9E36BB7E6FE}"/>
              </a:ext>
            </a:extLst>
          </p:cNvPr>
          <p:cNvSpPr/>
          <p:nvPr/>
        </p:nvSpPr>
        <p:spPr>
          <a:xfrm>
            <a:off x="9228528" y="3049099"/>
            <a:ext cx="2554130" cy="1746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934A620F-1C5E-64F9-2D31-71AF19A35024}"/>
              </a:ext>
            </a:extLst>
          </p:cNvPr>
          <p:cNvCxnSpPr>
            <a:cxnSpLocks/>
          </p:cNvCxnSpPr>
          <p:nvPr/>
        </p:nvCxnSpPr>
        <p:spPr>
          <a:xfrm>
            <a:off x="10014516" y="2436260"/>
            <a:ext cx="420625" cy="49296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BDE9E0-B750-1E39-EB26-6E4A4B3C88F4}"/>
              </a:ext>
            </a:extLst>
          </p:cNvPr>
          <p:cNvSpPr txBox="1"/>
          <p:nvPr/>
        </p:nvSpPr>
        <p:spPr>
          <a:xfrm>
            <a:off x="269780" y="3323858"/>
            <a:ext cx="11652437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experience on in-vessel inventory measurement in W/B environment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continued development of LIBS presently considered for in-between campaign surface characterization using Agile Robot Transport system in ITER</a:t>
            </a:r>
          </a:p>
        </p:txBody>
      </p:sp>
    </p:spTree>
    <p:extLst>
      <p:ext uri="{BB962C8B-B14F-4D97-AF65-F5344CB8AC3E}">
        <p14:creationId xmlns:p14="http://schemas.microsoft.com/office/powerpoint/2010/main" val="12160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D43D6-6753-743D-1E5E-E043FF143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C6A7A146-7AE9-7D15-6F91-911E8AE6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544" y="3812797"/>
            <a:ext cx="3042242" cy="2463586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805BE9-336F-C07A-F7FC-C5771B1B6F21}"/>
              </a:ext>
            </a:extLst>
          </p:cNvPr>
          <p:cNvSpPr/>
          <p:nvPr/>
        </p:nvSpPr>
        <p:spPr>
          <a:xfrm>
            <a:off x="7849844" y="3949692"/>
            <a:ext cx="869213" cy="2025860"/>
          </a:xfrm>
          <a:prstGeom prst="rect">
            <a:avLst/>
          </a:prstGeom>
          <a:solidFill>
            <a:srgbClr val="5F6F0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Bake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98E009-CA08-306F-2A59-4001B1C20FA5}"/>
              </a:ext>
            </a:extLst>
          </p:cNvPr>
          <p:cNvSpPr txBox="1"/>
          <p:nvPr/>
        </p:nvSpPr>
        <p:spPr>
          <a:xfrm>
            <a:off x="8084777" y="3930901"/>
            <a:ext cx="74571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dirty="0"/>
              <a:t>Divertor 47</a:t>
            </a:r>
          </a:p>
          <a:p>
            <a:pPr algn="r"/>
            <a:r>
              <a:rPr lang="en-US" sz="800" dirty="0"/>
              <a:t>6 mm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F1F955C-B415-E16A-4FF6-A99C2D09709A}"/>
              </a:ext>
            </a:extLst>
          </p:cNvPr>
          <p:cNvGrpSpPr/>
          <p:nvPr/>
        </p:nvGrpSpPr>
        <p:grpSpPr>
          <a:xfrm>
            <a:off x="281669" y="1756274"/>
            <a:ext cx="4963729" cy="3018856"/>
            <a:chOff x="281669" y="1969000"/>
            <a:chExt cx="4963729" cy="3018856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BB1046E-971C-8F40-5E04-7EAD60831660}"/>
                </a:ext>
              </a:extLst>
            </p:cNvPr>
            <p:cNvSpPr/>
            <p:nvPr/>
          </p:nvSpPr>
          <p:spPr>
            <a:xfrm>
              <a:off x="281669" y="2028754"/>
              <a:ext cx="4963729" cy="29591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F4658175-A7EF-C124-BC16-29F6E0577744}"/>
                </a:ext>
              </a:extLst>
            </p:cNvPr>
            <p:cNvGrpSpPr/>
            <p:nvPr/>
          </p:nvGrpSpPr>
          <p:grpSpPr>
            <a:xfrm>
              <a:off x="429222" y="1969000"/>
              <a:ext cx="4717678" cy="2880093"/>
              <a:chOff x="-10" y="3313365"/>
              <a:chExt cx="4717678" cy="2880093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3BE21707-D5F6-E102-F1B5-A9F108DF5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2470" t="-1" r="4562" b="14515"/>
              <a:stretch/>
            </p:blipFill>
            <p:spPr>
              <a:xfrm>
                <a:off x="-10" y="3841306"/>
                <a:ext cx="1406137" cy="1962974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C7AC6AEC-0CAA-E5B1-29F0-F58CC51A63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4592" y="4661688"/>
                <a:ext cx="1089356" cy="0"/>
              </a:xfrm>
              <a:prstGeom prst="straightConnector1">
                <a:avLst/>
              </a:prstGeom>
              <a:ln w="19050" cap="flat" cmpd="sng" algn="ctr">
                <a:noFill/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DEF02CB-D737-D911-8093-7EDB3C3B0978}"/>
                  </a:ext>
                </a:extLst>
              </p:cNvPr>
              <p:cNvGrpSpPr/>
              <p:nvPr/>
            </p:nvGrpSpPr>
            <p:grpSpPr>
              <a:xfrm>
                <a:off x="13968" y="3313365"/>
                <a:ext cx="4703700" cy="2880093"/>
                <a:chOff x="583646" y="3313513"/>
                <a:chExt cx="4703700" cy="2880093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8663EA48-651F-8866-4CB2-78FFD5DE3922}"/>
                    </a:ext>
                  </a:extLst>
                </p:cNvPr>
                <p:cNvGrpSpPr/>
                <p:nvPr/>
              </p:nvGrpSpPr>
              <p:grpSpPr>
                <a:xfrm>
                  <a:off x="2210729" y="3718562"/>
                  <a:ext cx="3076617" cy="2475044"/>
                  <a:chOff x="-767120" y="3626833"/>
                  <a:chExt cx="5115639" cy="4115374"/>
                </a:xfrm>
              </p:grpSpPr>
              <p:pic>
                <p:nvPicPr>
                  <p:cNvPr id="66" name="Picture 65">
                    <a:extLst>
                      <a:ext uri="{FF2B5EF4-FFF2-40B4-BE49-F238E27FC236}">
                        <a16:creationId xmlns:a16="http://schemas.microsoft.com/office/drawing/2014/main" id="{1072628E-0963-94B2-590A-1199E06D5C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767120" y="3626833"/>
                    <a:ext cx="5115639" cy="411537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2BD7D063-7C03-A020-CE21-48B76E1AD0D0}"/>
                      </a:ext>
                    </a:extLst>
                  </p:cNvPr>
                  <p:cNvSpPr txBox="1"/>
                  <p:nvPr/>
                </p:nvSpPr>
                <p:spPr>
                  <a:xfrm>
                    <a:off x="2851115" y="3830042"/>
                    <a:ext cx="1445282" cy="7676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800" dirty="0"/>
                      <a:t>First wall row 4</a:t>
                    </a:r>
                  </a:p>
                  <a:p>
                    <a:pPr algn="r"/>
                    <a:r>
                      <a:rPr lang="en-US" sz="800" dirty="0"/>
                      <a:t>Shadowed</a:t>
                    </a:r>
                  </a:p>
                  <a:p>
                    <a:pPr algn="r"/>
                    <a:r>
                      <a:rPr lang="en-US" sz="800" dirty="0"/>
                      <a:t>10 mm</a:t>
                    </a:r>
                  </a:p>
                </p:txBody>
              </p:sp>
            </p:grp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7B0D0953-B6FE-222F-145C-638287DB9FCD}"/>
                    </a:ext>
                  </a:extLst>
                </p:cNvPr>
                <p:cNvSpPr txBox="1"/>
                <p:nvPr/>
              </p:nvSpPr>
              <p:spPr>
                <a:xfrm>
                  <a:off x="583646" y="3313513"/>
                  <a:ext cx="463811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/>
                    <a:t>W at inner wall shadowed area</a:t>
                  </a: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B2CDB-2BAE-F816-AD90-B781332DDEC0}"/>
              </a:ext>
            </a:extLst>
          </p:cNvPr>
          <p:cNvGrpSpPr/>
          <p:nvPr/>
        </p:nvGrpSpPr>
        <p:grpSpPr>
          <a:xfrm>
            <a:off x="9378137" y="3720540"/>
            <a:ext cx="2306323" cy="2004157"/>
            <a:chOff x="6215263" y="1130881"/>
            <a:chExt cx="2306323" cy="200415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7348BC-0248-32A2-640E-6CFE2605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4443" r="8331" b="21827"/>
            <a:stretch/>
          </p:blipFill>
          <p:spPr>
            <a:xfrm>
              <a:off x="6215263" y="1146225"/>
              <a:ext cx="2306323" cy="1979858"/>
            </a:xfrm>
            <a:prstGeom prst="rect">
              <a:avLst/>
            </a:prstGeom>
            <a:ln>
              <a:solidFill>
                <a:srgbClr val="4747A2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807636-7C7C-9E2D-278A-642966F6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71734" r="52373" b="791"/>
            <a:stretch/>
          </p:blipFill>
          <p:spPr>
            <a:xfrm>
              <a:off x="6855473" y="1130881"/>
              <a:ext cx="1666113" cy="2004157"/>
            </a:xfrm>
            <a:prstGeom prst="rect">
              <a:avLst/>
            </a:prstGeom>
          </p:spPr>
        </p:pic>
      </p:grpSp>
      <p:sp>
        <p:nvSpPr>
          <p:cNvPr id="20" name="Rectangle 3">
            <a:extLst>
              <a:ext uri="{FF2B5EF4-FFF2-40B4-BE49-F238E27FC236}">
                <a16:creationId xmlns:a16="http://schemas.microsoft.com/office/drawing/2014/main" id="{9CBBF347-2056-52D7-0F1C-8AC8B764D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" y="19"/>
            <a:ext cx="12191999" cy="6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8000" bIns="9600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67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59578D3-8D80-80A5-0537-D27E2D4CD88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EB5D4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7214CD-DE08-E324-E997-B0F0CF349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" y="66439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333399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t>T inventory starting from empty surfaces: 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209733E-DEC2-104D-3089-93C77F96B15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kumimoji="0" lang="en-GB" altLang="en-US" b="1" dirty="0">
                <a:solidFill>
                  <a:schemeClr val="tx2"/>
                </a:solidFill>
              </a:rPr>
              <a:t>Numeric tracking of T inventory in ITER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4475BF2-D907-9BA5-2C75-FAAA896F5D3D}"/>
              </a:ext>
            </a:extLst>
          </p:cNvPr>
          <p:cNvGrpSpPr/>
          <p:nvPr/>
        </p:nvGrpSpPr>
        <p:grpSpPr>
          <a:xfrm>
            <a:off x="429222" y="1237973"/>
            <a:ext cx="4963729" cy="389563"/>
            <a:chOff x="655026" y="1550443"/>
            <a:chExt cx="4671916" cy="389563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83EB23D-6EDF-BB26-880C-59641873A4C8}"/>
                </a:ext>
              </a:extLst>
            </p:cNvPr>
            <p:cNvSpPr/>
            <p:nvPr/>
          </p:nvSpPr>
          <p:spPr>
            <a:xfrm>
              <a:off x="655026" y="1550443"/>
              <a:ext cx="3786809" cy="38956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 days of DT pulses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03DFA0F-1038-E846-B502-8198BA18BEDD}"/>
                </a:ext>
              </a:extLst>
            </p:cNvPr>
            <p:cNvSpPr/>
            <p:nvPr/>
          </p:nvSpPr>
          <p:spPr>
            <a:xfrm>
              <a:off x="4441835" y="1550443"/>
              <a:ext cx="885107" cy="389563"/>
            </a:xfrm>
            <a:prstGeom prst="rect">
              <a:avLst/>
            </a:prstGeom>
            <a:solidFill>
              <a:srgbClr val="5F6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Bake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81B547F-7DDE-EC02-41BE-AEA9D79B8839}"/>
              </a:ext>
            </a:extLst>
          </p:cNvPr>
          <p:cNvGrpSpPr/>
          <p:nvPr/>
        </p:nvGrpSpPr>
        <p:grpSpPr>
          <a:xfrm>
            <a:off x="5698461" y="1110179"/>
            <a:ext cx="3091951" cy="2480774"/>
            <a:chOff x="-1494238" y="-1517894"/>
            <a:chExt cx="5141132" cy="412490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9CE9CAD-C30F-C5F9-951A-A9F04D6D5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494238" y="-1517894"/>
              <a:ext cx="5077534" cy="4124901"/>
            </a:xfrm>
            <a:prstGeom prst="rect">
              <a:avLst/>
            </a:prstGeom>
            <a:ln>
              <a:noFill/>
            </a:ln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10782DE-E9DB-6134-8F44-2CA2CD46897E}"/>
                </a:ext>
              </a:extLst>
            </p:cNvPr>
            <p:cNvSpPr txBox="1"/>
            <p:nvPr/>
          </p:nvSpPr>
          <p:spPr>
            <a:xfrm>
              <a:off x="2502909" y="-1366818"/>
              <a:ext cx="1143985" cy="5629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/>
                <a:t>Divertor 53</a:t>
              </a:r>
            </a:p>
            <a:p>
              <a:pPr algn="r"/>
              <a:r>
                <a:rPr lang="en-US" sz="800" dirty="0"/>
                <a:t>6 mm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12212251-FF16-BE6B-465B-2338B8AFAF82}"/>
              </a:ext>
            </a:extLst>
          </p:cNvPr>
          <p:cNvSpPr txBox="1"/>
          <p:nvPr/>
        </p:nvSpPr>
        <p:spPr>
          <a:xfrm>
            <a:off x="5898468" y="832009"/>
            <a:ext cx="28005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 at inner divertor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66C00FA-B6D7-273B-317A-EA9F5C91E979}"/>
              </a:ext>
            </a:extLst>
          </p:cNvPr>
          <p:cNvSpPr/>
          <p:nvPr/>
        </p:nvSpPr>
        <p:spPr>
          <a:xfrm>
            <a:off x="5641637" y="3226443"/>
            <a:ext cx="6511270" cy="2959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5481009-5517-60E0-F153-A0B2ED2A4AB4}"/>
              </a:ext>
            </a:extLst>
          </p:cNvPr>
          <p:cNvSpPr txBox="1"/>
          <p:nvPr/>
        </p:nvSpPr>
        <p:spPr>
          <a:xfrm>
            <a:off x="404086" y="4759103"/>
            <a:ext cx="496372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inventory determined by boron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Baking is effective for removal from W 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783F50AD-2503-BD38-C73B-8109894E57C7}"/>
              </a:ext>
            </a:extLst>
          </p:cNvPr>
          <p:cNvGrpSpPr/>
          <p:nvPr/>
        </p:nvGrpSpPr>
        <p:grpSpPr>
          <a:xfrm>
            <a:off x="7261685" y="832009"/>
            <a:ext cx="4891222" cy="2827392"/>
            <a:chOff x="7100370" y="554659"/>
            <a:chExt cx="4891222" cy="2827392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A9FD747-597F-BDAB-E7D7-FC238F9C11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0370" y="1484086"/>
              <a:ext cx="2051917" cy="330540"/>
            </a:xfrm>
            <a:prstGeom prst="straightConnector1">
              <a:avLst/>
            </a:prstGeom>
            <a:ln w="19050" cap="flat" cmpd="sng" algn="ctr">
              <a:noFill/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5995336-623D-9EB2-E780-24A8C983B0D4}"/>
                </a:ext>
              </a:extLst>
            </p:cNvPr>
            <p:cNvGrpSpPr/>
            <p:nvPr/>
          </p:nvGrpSpPr>
          <p:grpSpPr>
            <a:xfrm>
              <a:off x="8797438" y="855644"/>
              <a:ext cx="3065158" cy="2475044"/>
              <a:chOff x="5898479" y="890558"/>
              <a:chExt cx="5096586" cy="4115374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A05CD90-7B8F-76FF-133A-EBC038F7C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98479" y="890558"/>
                <a:ext cx="5096586" cy="411537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5FD48EE-FE35-5C26-8474-1633D7F6B090}"/>
                  </a:ext>
                </a:extLst>
              </p:cNvPr>
              <p:cNvSpPr txBox="1"/>
              <p:nvPr/>
            </p:nvSpPr>
            <p:spPr>
              <a:xfrm>
                <a:off x="9912953" y="1069303"/>
                <a:ext cx="1080854" cy="3384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Divertor 59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3F1BC6C-A526-13D9-B6F0-F5B5C709943B}"/>
                </a:ext>
              </a:extLst>
            </p:cNvPr>
            <p:cNvSpPr txBox="1"/>
            <p:nvPr/>
          </p:nvSpPr>
          <p:spPr>
            <a:xfrm>
              <a:off x="9091357" y="554659"/>
              <a:ext cx="26947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5 µm boron deposit 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6A9120C-DFA0-9055-AA85-A9CB20B7A7F1}"/>
                </a:ext>
              </a:extLst>
            </p:cNvPr>
            <p:cNvSpPr/>
            <p:nvPr/>
          </p:nvSpPr>
          <p:spPr>
            <a:xfrm>
              <a:off x="8791256" y="554659"/>
              <a:ext cx="3200336" cy="28273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B78B10-6052-572B-59AA-C69CA9DA8B42}"/>
              </a:ext>
            </a:extLst>
          </p:cNvPr>
          <p:cNvCxnSpPr>
            <a:cxnSpLocks/>
          </p:cNvCxnSpPr>
          <p:nvPr/>
        </p:nvCxnSpPr>
        <p:spPr>
          <a:xfrm flipV="1">
            <a:off x="10227957" y="3317605"/>
            <a:ext cx="0" cy="108429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FF9D83-3FF1-2021-E5FB-00644D1AD389}"/>
              </a:ext>
            </a:extLst>
          </p:cNvPr>
          <p:cNvCxnSpPr>
            <a:cxnSpLocks/>
          </p:cNvCxnSpPr>
          <p:nvPr/>
        </p:nvCxnSpPr>
        <p:spPr>
          <a:xfrm flipH="1" flipV="1">
            <a:off x="1061626" y="3404361"/>
            <a:ext cx="1470372" cy="13957"/>
          </a:xfrm>
          <a:prstGeom prst="straightConnector1">
            <a:avLst/>
          </a:prstGeom>
          <a:ln w="2857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07A70CA-92AE-F689-6895-D8D12A3B984B}"/>
              </a:ext>
            </a:extLst>
          </p:cNvPr>
          <p:cNvSpPr txBox="1"/>
          <p:nvPr/>
        </p:nvSpPr>
        <p:spPr>
          <a:xfrm>
            <a:off x="9802230" y="1208276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6.8x10</a:t>
            </a:r>
            <a:r>
              <a:rPr lang="en-US" sz="1600" baseline="30000" dirty="0">
                <a:solidFill>
                  <a:schemeClr val="accent2"/>
                </a:solidFill>
              </a:rPr>
              <a:t>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8F0C42-5424-F5BC-2B30-008C9489B412}"/>
              </a:ext>
            </a:extLst>
          </p:cNvPr>
          <p:cNvSpPr/>
          <p:nvPr/>
        </p:nvSpPr>
        <p:spPr>
          <a:xfrm>
            <a:off x="4221315" y="2283537"/>
            <a:ext cx="869213" cy="2055822"/>
          </a:xfrm>
          <a:prstGeom prst="rect">
            <a:avLst/>
          </a:prstGeom>
          <a:solidFill>
            <a:srgbClr val="5F6F0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Bake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C3A89D-1DCF-4859-8DF1-EA9F8BC6C3B7}"/>
              </a:ext>
            </a:extLst>
          </p:cNvPr>
          <p:cNvSpPr/>
          <p:nvPr/>
        </p:nvSpPr>
        <p:spPr>
          <a:xfrm>
            <a:off x="11113983" y="1264209"/>
            <a:ext cx="869213" cy="2053395"/>
          </a:xfrm>
          <a:prstGeom prst="rect">
            <a:avLst/>
          </a:prstGeom>
          <a:solidFill>
            <a:srgbClr val="5F6F0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Bake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17D071-9E9E-6700-6949-D749626BE312}"/>
              </a:ext>
            </a:extLst>
          </p:cNvPr>
          <p:cNvSpPr/>
          <p:nvPr/>
        </p:nvSpPr>
        <p:spPr>
          <a:xfrm>
            <a:off x="7828075" y="1233888"/>
            <a:ext cx="869213" cy="2056182"/>
          </a:xfrm>
          <a:prstGeom prst="rect">
            <a:avLst/>
          </a:prstGeom>
          <a:solidFill>
            <a:srgbClr val="5F6F0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Bake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9CE1893-7DDE-91B6-830F-D23441E3F5DE}"/>
              </a:ext>
            </a:extLst>
          </p:cNvPr>
          <p:cNvCxnSpPr>
            <a:cxnSpLocks/>
          </p:cNvCxnSpPr>
          <p:nvPr/>
        </p:nvCxnSpPr>
        <p:spPr>
          <a:xfrm flipH="1" flipV="1">
            <a:off x="8695947" y="3290070"/>
            <a:ext cx="1403789" cy="1606624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4D5D2D-B0F9-FEB3-B703-3747F84A27C2}"/>
              </a:ext>
            </a:extLst>
          </p:cNvPr>
          <p:cNvCxnSpPr>
            <a:cxnSpLocks/>
          </p:cNvCxnSpPr>
          <p:nvPr/>
        </p:nvCxnSpPr>
        <p:spPr>
          <a:xfrm flipH="1" flipV="1">
            <a:off x="8719057" y="4973177"/>
            <a:ext cx="1245561" cy="25390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05DE16E-1BED-3825-F95D-8EB861467EA9}"/>
              </a:ext>
            </a:extLst>
          </p:cNvPr>
          <p:cNvSpPr txBox="1"/>
          <p:nvPr/>
        </p:nvSpPr>
        <p:spPr>
          <a:xfrm>
            <a:off x="5885608" y="3556826"/>
            <a:ext cx="28856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 near inner strike point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B14EB2-E4F0-20D2-2ADB-E98D24C17307}"/>
              </a:ext>
            </a:extLst>
          </p:cNvPr>
          <p:cNvCxnSpPr>
            <a:cxnSpLocks/>
          </p:cNvCxnSpPr>
          <p:nvPr/>
        </p:nvCxnSpPr>
        <p:spPr>
          <a:xfrm>
            <a:off x="10720693" y="1327868"/>
            <a:ext cx="311366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D3B021F-23FF-6834-E4A9-4811B600ED49}"/>
              </a:ext>
            </a:extLst>
          </p:cNvPr>
          <p:cNvSpPr txBox="1"/>
          <p:nvPr/>
        </p:nvSpPr>
        <p:spPr>
          <a:xfrm>
            <a:off x="6545897" y="1194853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1.2x10</a:t>
            </a:r>
            <a:r>
              <a:rPr lang="en-US" sz="1600" baseline="30000" dirty="0">
                <a:solidFill>
                  <a:srgbClr val="00B050"/>
                </a:solidFill>
              </a:rPr>
              <a:t>20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C1EE36-A2A3-85FE-C269-09702E0B1D5D}"/>
              </a:ext>
            </a:extLst>
          </p:cNvPr>
          <p:cNvCxnSpPr>
            <a:cxnSpLocks/>
          </p:cNvCxnSpPr>
          <p:nvPr/>
        </p:nvCxnSpPr>
        <p:spPr>
          <a:xfrm>
            <a:off x="7464360" y="1314445"/>
            <a:ext cx="311366" cy="0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4DF2A73-4CAC-E7E1-8376-B97FF058CE42}"/>
              </a:ext>
            </a:extLst>
          </p:cNvPr>
          <p:cNvSpPr txBox="1"/>
          <p:nvPr/>
        </p:nvSpPr>
        <p:spPr>
          <a:xfrm>
            <a:off x="6539601" y="3894676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7.6x10</a:t>
            </a:r>
            <a:r>
              <a:rPr lang="en-US" sz="1600" baseline="30000" dirty="0">
                <a:solidFill>
                  <a:srgbClr val="00B050"/>
                </a:solidFill>
              </a:rPr>
              <a:t>19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0C6D90-E29F-D67A-F026-FE1BD04442B8}"/>
              </a:ext>
            </a:extLst>
          </p:cNvPr>
          <p:cNvCxnSpPr>
            <a:cxnSpLocks/>
          </p:cNvCxnSpPr>
          <p:nvPr/>
        </p:nvCxnSpPr>
        <p:spPr>
          <a:xfrm>
            <a:off x="7458064" y="4014268"/>
            <a:ext cx="311366" cy="0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1B3AC6B-A573-5EF8-FBAC-9B2BE2B9FE9D}"/>
              </a:ext>
            </a:extLst>
          </p:cNvPr>
          <p:cNvSpPr txBox="1"/>
          <p:nvPr/>
        </p:nvSpPr>
        <p:spPr>
          <a:xfrm>
            <a:off x="2925019" y="2241270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1.8x10</a:t>
            </a:r>
            <a:r>
              <a:rPr lang="en-US" sz="1600" baseline="30000" dirty="0">
                <a:solidFill>
                  <a:srgbClr val="00B050"/>
                </a:solidFill>
              </a:rPr>
              <a:t>18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112D42-FFFC-6E3A-694B-8684897D00FB}"/>
              </a:ext>
            </a:extLst>
          </p:cNvPr>
          <p:cNvCxnSpPr>
            <a:cxnSpLocks/>
          </p:cNvCxnSpPr>
          <p:nvPr/>
        </p:nvCxnSpPr>
        <p:spPr>
          <a:xfrm>
            <a:off x="3843482" y="2360862"/>
            <a:ext cx="311366" cy="0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68D509F-403E-1B0A-0EAE-030B5ADA0432}"/>
              </a:ext>
            </a:extLst>
          </p:cNvPr>
          <p:cNvSpPr txBox="1"/>
          <p:nvPr/>
        </p:nvSpPr>
        <p:spPr>
          <a:xfrm rot="16200000">
            <a:off x="5365717" y="4590692"/>
            <a:ext cx="7649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Atoms/m</a:t>
            </a:r>
            <a:r>
              <a:rPr lang="en-US" sz="1050" baseline="30000" dirty="0"/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D32723-E181-700C-BD9E-F53EFB52C34D}"/>
              </a:ext>
            </a:extLst>
          </p:cNvPr>
          <p:cNvSpPr txBox="1"/>
          <p:nvPr/>
        </p:nvSpPr>
        <p:spPr>
          <a:xfrm rot="16200000">
            <a:off x="5292561" y="1999065"/>
            <a:ext cx="7649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Atoms/m</a:t>
            </a:r>
            <a:r>
              <a:rPr lang="en-US" sz="1050" baseline="300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09E10E-1689-8020-FF77-716CFBC942C2}"/>
              </a:ext>
            </a:extLst>
          </p:cNvPr>
          <p:cNvSpPr txBox="1"/>
          <p:nvPr/>
        </p:nvSpPr>
        <p:spPr>
          <a:xfrm rot="16200000">
            <a:off x="8623054" y="2034364"/>
            <a:ext cx="7649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Atoms/m</a:t>
            </a:r>
            <a:r>
              <a:rPr lang="en-US" sz="1050" baseline="300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D1A1ED-4770-C037-6CF2-3A727583F9A0}"/>
              </a:ext>
            </a:extLst>
          </p:cNvPr>
          <p:cNvSpPr txBox="1"/>
          <p:nvPr/>
        </p:nvSpPr>
        <p:spPr>
          <a:xfrm rot="16200000">
            <a:off x="1632191" y="2736317"/>
            <a:ext cx="7649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Atoms/m</a:t>
            </a:r>
            <a:r>
              <a:rPr lang="en-US" sz="1050" baseline="30000" dirty="0"/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29994B-EC39-5413-3812-673678AA5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86" y="5612475"/>
            <a:ext cx="4963729" cy="748923"/>
          </a:xfrm>
          <a:prstGeom prst="rect">
            <a:avLst/>
          </a:prstGeom>
          <a:noFill/>
          <a:ln w="28575">
            <a:solidFill>
              <a:srgbClr val="4747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0" indent="0">
              <a:spcAft>
                <a:spcPts val="800"/>
              </a:spcAft>
              <a:buClr>
                <a:srgbClr val="333399"/>
              </a:buClr>
              <a:defRPr/>
            </a:pPr>
            <a:r>
              <a:rPr lang="en-GB" altLang="en-US" sz="1200" kern="0" dirty="0">
                <a:solidFill>
                  <a:schemeClr val="accent2"/>
                </a:solidFill>
                <a:latin typeface="+mn-lt"/>
                <a:ea typeface="ＭＳ Ｐゴシック" pitchFamily="-110" charset="-128"/>
                <a:cs typeface="Arial"/>
              </a:rPr>
              <a:t>Based on FESTIM2: </a:t>
            </a:r>
            <a:r>
              <a:rPr lang="en-GB" altLang="en-US" sz="1200" kern="0" dirty="0">
                <a:solidFill>
                  <a:schemeClr val="accent2"/>
                </a:solidFill>
                <a:latin typeface="+mn-lt"/>
                <a:ea typeface="ＭＳ Ｐゴシック" pitchFamily="-110" charset="-128"/>
                <a:cs typeface="Arial"/>
                <a:hlinkClick r:id="rId10"/>
              </a:rPr>
              <a:t>https://github.com/iterorganization/PFC-Tritium-Transport</a:t>
            </a:r>
            <a:r>
              <a:rPr lang="en-GB" altLang="en-US" sz="1200" kern="0" dirty="0">
                <a:solidFill>
                  <a:schemeClr val="accent2"/>
                </a:solidFill>
                <a:latin typeface="+mn-lt"/>
                <a:ea typeface="ＭＳ Ｐゴシック" pitchFamily="-110" charset="-128"/>
                <a:cs typeface="Arial"/>
              </a:rPr>
              <a:t> + </a:t>
            </a:r>
            <a:r>
              <a:rPr lang="en-GB" altLang="en-US" sz="1200" kern="0" dirty="0">
                <a:solidFill>
                  <a:schemeClr val="accent2"/>
                </a:solidFill>
                <a:latin typeface="+mn-lt"/>
                <a:ea typeface="ＭＳ Ｐゴシック" pitchFamily="-110" charset="-128"/>
                <a:cs typeface="Arial"/>
                <a:hlinkClick r:id="rId11"/>
              </a:rPr>
              <a:t>https://github.com/festim-dev/hisp</a:t>
            </a:r>
            <a:r>
              <a:rPr lang="en-GB" altLang="en-US" sz="1200" kern="0" dirty="0">
                <a:solidFill>
                  <a:schemeClr val="accent2"/>
                </a:solidFill>
                <a:latin typeface="+mn-lt"/>
                <a:ea typeface="ＭＳ Ｐゴシック" pitchFamily="-110" charset="-128"/>
                <a:cs typeface="Arial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333399"/>
              </a:buClr>
              <a:buSzTx/>
              <a:tabLst/>
              <a:defRPr/>
            </a:pPr>
            <a:r>
              <a:rPr lang="en-GB" altLang="en-US" sz="1200" kern="0" dirty="0">
                <a:solidFill>
                  <a:schemeClr val="accent2"/>
                </a:solidFill>
                <a:latin typeface="+mn-lt"/>
                <a:ea typeface="ＭＳ Ｐゴシック" pitchFamily="-110" charset="-128"/>
                <a:cs typeface="Arial"/>
              </a:rPr>
              <a:t>Based on MHIMS:  </a:t>
            </a:r>
            <a:r>
              <a:rPr lang="en-GB" altLang="en-US" sz="1200" kern="0" dirty="0">
                <a:latin typeface="+mn-lt"/>
                <a:ea typeface="ＭＳ Ｐゴシック" pitchFamily="-110" charset="-128"/>
                <a:cs typeface="Arial"/>
                <a:hlinkClick r:id="rId12"/>
              </a:rPr>
              <a:t>https://git.iter.org/projects/BND/repos/hisp</a:t>
            </a:r>
            <a:endParaRPr lang="en-GB" altLang="en-US" sz="1200" kern="0" dirty="0">
              <a:latin typeface="+mn-lt"/>
              <a:ea typeface="ＭＳ Ｐゴシック" pitchFamily="-110" charset="-128"/>
              <a:cs typeface="Arial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3B8FFAA-E949-4530-8FBC-06A9F45EF5A6}"/>
              </a:ext>
            </a:extLst>
          </p:cNvPr>
          <p:cNvSpPr txBox="1"/>
          <p:nvPr/>
        </p:nvSpPr>
        <p:spPr>
          <a:xfrm>
            <a:off x="2100152" y="3650707"/>
            <a:ext cx="741741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validate inventory tracking approach based on inventory measurement and simulations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7F339-29E4-3B35-F886-EFB842F3B8BC}"/>
              </a:ext>
            </a:extLst>
          </p:cNvPr>
          <p:cNvSpPr txBox="1"/>
          <p:nvPr/>
        </p:nvSpPr>
        <p:spPr>
          <a:xfrm>
            <a:off x="9252459" y="558949"/>
            <a:ext cx="2800579" cy="30777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numCol="1" rtlCol="0">
            <a:spAutoFit/>
          </a:bodyPr>
          <a:lstStyle>
            <a:defPPr>
              <a:defRPr lang="en-GB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/>
              <a:t>Dunnell, to be submitted to NME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978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22AC3-3236-9820-73A6-1C28DCDE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819C764D-1AC9-66BF-3ADD-A7AA965EB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0227" y="1712723"/>
            <a:ext cx="5225600" cy="3802490"/>
          </a:xfrm>
          <a:prstGeom prst="rect">
            <a:avLst/>
          </a:prstGeom>
        </p:spPr>
      </p:pic>
      <p:sp>
        <p:nvSpPr>
          <p:cNvPr id="10" name="Rectangle 32">
            <a:extLst>
              <a:ext uri="{FF2B5EF4-FFF2-40B4-BE49-F238E27FC236}">
                <a16:creationId xmlns:a16="http://schemas.microsoft.com/office/drawing/2014/main" id="{1CF25DF9-396E-8A71-2B89-0E186CE80939}"/>
              </a:ext>
            </a:extLst>
          </p:cNvPr>
          <p:cNvSpPr/>
          <p:nvPr/>
        </p:nvSpPr>
        <p:spPr>
          <a:xfrm rot="5400000">
            <a:off x="-1109260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AE4EDA-DEA0-64C1-6783-58A797BD3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2" y="1534036"/>
            <a:ext cx="4669953" cy="46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D61DD-D06D-9813-D0D0-A11BCE7E9AEA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 wall : Scenarios + resilience to unmitigated loads :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756F8C-AABA-8589-217F-D66F8A82DEBD}"/>
              </a:ext>
            </a:extLst>
          </p:cNvPr>
          <p:cNvSpPr txBox="1"/>
          <p:nvPr/>
        </p:nvSpPr>
        <p:spPr>
          <a:xfrm>
            <a:off x="3876056" y="4578537"/>
            <a:ext cx="196569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In-vessel VS to decrease risk of downwards VDE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7D1FCF-CE57-C33C-2EC7-3C38DE5C71E2}"/>
              </a:ext>
            </a:extLst>
          </p:cNvPr>
          <p:cNvSpPr txBox="1"/>
          <p:nvPr/>
        </p:nvSpPr>
        <p:spPr>
          <a:xfrm>
            <a:off x="-48248" y="2853824"/>
            <a:ext cx="16166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/>
              <a:t>W (wt.%) 97</a:t>
            </a:r>
            <a:endParaRPr lang="en-US" sz="1600" dirty="0"/>
          </a:p>
          <a:p>
            <a:r>
              <a:rPr lang="pl-PL" sz="1600" dirty="0"/>
              <a:t>Ni (wt.%) 2</a:t>
            </a:r>
            <a:endParaRPr lang="en-US" sz="1600" dirty="0"/>
          </a:p>
          <a:p>
            <a:r>
              <a:rPr lang="pl-PL" sz="1600" dirty="0"/>
              <a:t>Fe (wt.%) 1</a:t>
            </a:r>
            <a:endParaRPr lang="en-US" sz="1600" dirty="0"/>
          </a:p>
          <a:p>
            <a:r>
              <a:rPr lang="en-US" sz="1600" dirty="0"/>
              <a:t>T</a:t>
            </a:r>
            <a:r>
              <a:rPr lang="en-US" sz="1600" baseline="-25000" dirty="0"/>
              <a:t>melt</a:t>
            </a:r>
            <a:r>
              <a:rPr lang="en-US" sz="1600" dirty="0"/>
              <a:t>~1500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r>
              <a:rPr lang="en-US" sz="1600" dirty="0"/>
              <a:t> 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48C8AF-6E95-0244-02B0-3FA937CB81DA}"/>
              </a:ext>
            </a:extLst>
          </p:cNvPr>
          <p:cNvSpPr txBox="1"/>
          <p:nvPr/>
        </p:nvSpPr>
        <p:spPr>
          <a:xfrm>
            <a:off x="4027944" y="1689870"/>
            <a:ext cx="1883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melt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~ 3400 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BC0E2C-8E64-8440-6FD4-F373796FDE81}"/>
              </a:ext>
            </a:extLst>
          </p:cNvPr>
          <p:cNvSpPr txBox="1">
            <a:spLocks/>
          </p:cNvSpPr>
          <p:nvPr/>
        </p:nvSpPr>
        <p:spPr>
          <a:xfrm>
            <a:off x="1" y="520067"/>
            <a:ext cx="12192000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Cost: choice of W material based on stationary &amp; transient loads (up to 15 MA)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Optimized for resiliency to unmitigated/partially mitigated transient loads 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E945B5-2796-8E67-3B5A-2AE018CA0C62}"/>
              </a:ext>
            </a:extLst>
          </p:cNvPr>
          <p:cNvGrpSpPr/>
          <p:nvPr/>
        </p:nvGrpSpPr>
        <p:grpSpPr>
          <a:xfrm>
            <a:off x="6062131" y="1353180"/>
            <a:ext cx="5687498" cy="4810551"/>
            <a:chOff x="67012" y="5396498"/>
            <a:chExt cx="5533273" cy="46481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4890FA-9C55-D71E-9703-0A3EC297A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12" y="5947032"/>
              <a:ext cx="5357379" cy="4097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FEDCED-7EE8-4F00-97A6-AD749BE2EAA1}"/>
                </a:ext>
              </a:extLst>
            </p:cNvPr>
            <p:cNvSpPr txBox="1"/>
            <p:nvPr/>
          </p:nvSpPr>
          <p:spPr>
            <a:xfrm>
              <a:off x="444957" y="5396498"/>
              <a:ext cx="5155328" cy="624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en-GB" dirty="0">
                <a:solidFill>
                  <a:srgbClr val="333333"/>
                </a:solidFill>
              </a:endParaRPr>
            </a:p>
            <a:p>
              <a:pPr algn="ctr"/>
              <a:r>
                <a:rPr lang="en-GB" dirty="0">
                  <a:solidFill>
                    <a:srgbClr val="333333"/>
                  </a:solidFill>
                </a:rPr>
                <a:t>ITER 15 MA unmitigated VDE – JOREK – Artola</a:t>
              </a:r>
              <a:endParaRPr lang="en-GB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273205-2607-3DC1-99FB-D2A8AE19B31A}"/>
              </a:ext>
            </a:extLst>
          </p:cNvPr>
          <p:cNvSpPr txBox="1"/>
          <p:nvPr/>
        </p:nvSpPr>
        <p:spPr>
          <a:xfrm>
            <a:off x="263128" y="4101203"/>
            <a:ext cx="116657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qualifying W coatings and HWA under ITER relevant loads conditions</a:t>
            </a:r>
          </a:p>
        </p:txBody>
      </p:sp>
    </p:spTree>
    <p:extLst>
      <p:ext uri="{BB962C8B-B14F-4D97-AF65-F5344CB8AC3E}">
        <p14:creationId xmlns:p14="http://schemas.microsoft.com/office/powerpoint/2010/main" val="3273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BCAC-8015-E874-5D4C-43652B2C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30E5BEC1-924A-FD0D-FB17-67D3832FDD72}"/>
              </a:ext>
            </a:extLst>
          </p:cNvPr>
          <p:cNvSpPr/>
          <p:nvPr/>
        </p:nvSpPr>
        <p:spPr>
          <a:xfrm rot="5400000">
            <a:off x="-1061012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F9C5425-3B69-AAF2-9FBE-4983383D8A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8188" y="2478896"/>
          <a:ext cx="5149132" cy="393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6445780" imgH="4928301" progId="Origin95.Graph">
                  <p:embed/>
                </p:oleObj>
              </mc:Choice>
              <mc:Fallback>
                <p:oleObj name="Graph" r:id="rId3" imgW="6445780" imgH="4928301" progId="Origin95.Grap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F9C5425-3B69-AAF2-9FBE-4983383D8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8188" y="2478896"/>
                        <a:ext cx="5149132" cy="39366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3B1136-BD41-8E0E-C3CE-A9992347AA83}"/>
              </a:ext>
            </a:extLst>
          </p:cNvPr>
          <p:cNvSpPr txBox="1">
            <a:spLocks/>
          </p:cNvSpPr>
          <p:nvPr/>
        </p:nvSpPr>
        <p:spPr>
          <a:xfrm>
            <a:off x="-1" y="521771"/>
            <a:ext cx="12048163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Suppressed/no-ELM regime required for 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≥ 10 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modelled with </a:t>
            </a:r>
            <a:r>
              <a:rPr lang="en-US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US" kern="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ped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kern="0" dirty="0" err="1">
                <a:solidFill>
                  <a:schemeClr val="tx2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kern="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ped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anomalous for main ions and anomalous + neoclassical for W 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Improved evaluations : W sources from modelling + self-consistent SOL plasma (largest </a:t>
            </a:r>
            <a:r>
              <a:rPr lang="en-GB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wall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and </a:t>
            </a:r>
            <a:r>
              <a:rPr lang="en-GB" dirty="0" err="1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G</a:t>
            </a:r>
            <a:r>
              <a:rPr lang="en-GB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wall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compatible with design)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 main driver for W wall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AA96C-751E-DAEF-BD02-9A3CE4833F81}"/>
              </a:ext>
            </a:extLst>
          </p:cNvPr>
          <p:cNvSpPr txBox="1"/>
          <p:nvPr/>
        </p:nvSpPr>
        <p:spPr>
          <a:xfrm>
            <a:off x="684636" y="2288570"/>
            <a:ext cx="5149132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- SOLPS – Pshenov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393A0-244F-8D3F-8829-4FDE0AE03543}"/>
              </a:ext>
            </a:extLst>
          </p:cNvPr>
          <p:cNvPicPr/>
          <p:nvPr/>
        </p:nvPicPr>
        <p:blipFill>
          <a:blip r:embed="rId5"/>
          <a:srcRect b="2481"/>
          <a:stretch/>
        </p:blipFill>
        <p:spPr>
          <a:xfrm>
            <a:off x="0" y="2569714"/>
            <a:ext cx="2305772" cy="3851518"/>
          </a:xfrm>
          <a:prstGeom prst="rect">
            <a:avLst/>
          </a:prstGeom>
          <a:ln w="0"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7C6291A-8887-940E-2300-CCDB3EEEBCE4}"/>
              </a:ext>
            </a:extLst>
          </p:cNvPr>
          <p:cNvSpPr txBox="1"/>
          <p:nvPr/>
        </p:nvSpPr>
        <p:spPr>
          <a:xfrm>
            <a:off x="6775741" y="2169560"/>
            <a:ext cx="5149132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ERO2.0 (W gross erosion) – C. Bauman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103640-4912-E4B3-87E8-00C612828738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W wall on Q ≥ 10 is low/moderate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965C7-2F6C-34E9-31A7-D769C7A96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133" y="2556870"/>
            <a:ext cx="1732375" cy="3449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0A3D18-C45F-F82E-A9C9-D895AB265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044" y="2855311"/>
            <a:ext cx="1058751" cy="27053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B07BE5-739B-B514-5790-925B1678FE9C}"/>
              </a:ext>
            </a:extLst>
          </p:cNvPr>
          <p:cNvSpPr txBox="1"/>
          <p:nvPr/>
        </p:nvSpPr>
        <p:spPr>
          <a:xfrm>
            <a:off x="263128" y="4098175"/>
            <a:ext cx="116657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validating W erosion/migration codes in present devices</a:t>
            </a:r>
          </a:p>
        </p:txBody>
      </p:sp>
    </p:spTree>
    <p:extLst>
      <p:ext uri="{BB962C8B-B14F-4D97-AF65-F5344CB8AC3E}">
        <p14:creationId xmlns:p14="http://schemas.microsoft.com/office/powerpoint/2010/main" val="139453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1FFDE-8885-7472-B035-D8DB85352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4CA2A62F-AF17-E4A2-88BD-67D17CD30689}"/>
              </a:ext>
            </a:extLst>
          </p:cNvPr>
          <p:cNvSpPr/>
          <p:nvPr/>
        </p:nvSpPr>
        <p:spPr>
          <a:xfrm rot="5400000">
            <a:off x="-1050380" y="983400"/>
            <a:ext cx="6934202" cy="4967404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7BFC4E-6DE7-3906-822E-B2627DF9A6B5}"/>
              </a:ext>
            </a:extLst>
          </p:cNvPr>
          <p:cNvSpPr txBox="1">
            <a:spLocks/>
          </p:cNvSpPr>
          <p:nvPr/>
        </p:nvSpPr>
        <p:spPr>
          <a:xfrm>
            <a:off x="-66981" y="18800"/>
            <a:ext cx="4877546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3">
            <a:extLst>
              <a:ext uri="{FF2B5EF4-FFF2-40B4-BE49-F238E27FC236}">
                <a16:creationId xmlns:a16="http://schemas.microsoft.com/office/drawing/2014/main" id="{5FBB6AA8-4F7C-909F-A0C5-50E9267E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65" y="1"/>
            <a:ext cx="2433517" cy="2034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C24E4D-9E86-4925-5770-697CEBE01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886" y="0"/>
            <a:ext cx="2215849" cy="203993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AF7633-7C0A-C47A-A75C-A3A4D2EEA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347" y="2052703"/>
            <a:ext cx="3792653" cy="197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8F2DD5-B76A-7014-D958-ABD81BDACA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496" y="2064990"/>
            <a:ext cx="3775851" cy="1972640"/>
          </a:xfrm>
          <a:prstGeom prst="rect">
            <a:avLst/>
          </a:prstGeom>
        </p:spPr>
      </p:pic>
      <p:pic>
        <p:nvPicPr>
          <p:cNvPr id="16" name="図 10">
            <a:extLst>
              <a:ext uri="{FF2B5EF4-FFF2-40B4-BE49-F238E27FC236}">
                <a16:creationId xmlns:a16="http://schemas.microsoft.com/office/drawing/2014/main" id="{D0AC505A-F704-E2C2-8E8D-3B26D4EC1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7850" y="-5575"/>
            <a:ext cx="2938711" cy="196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9D45DA-8DFF-B304-B0C6-8BD28D53B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9631" y="4046933"/>
            <a:ext cx="3116930" cy="20578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81664A2-9E94-D22D-E38E-9088C09CFF18}"/>
              </a:ext>
            </a:extLst>
          </p:cNvPr>
          <p:cNvGrpSpPr/>
          <p:nvPr/>
        </p:nvGrpSpPr>
        <p:grpSpPr>
          <a:xfrm>
            <a:off x="6435249" y="4708410"/>
            <a:ext cx="3165912" cy="2057843"/>
            <a:chOff x="-11164" y="826360"/>
            <a:chExt cx="9155164" cy="56938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840DB90-D17F-5054-7C86-C50BDE3F7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164" y="826360"/>
              <a:ext cx="9155164" cy="5693899"/>
            </a:xfrm>
            <a:prstGeom prst="rect">
              <a:avLst/>
            </a:prstGeom>
          </p:spPr>
        </p:pic>
        <p:pic>
          <p:nvPicPr>
            <p:cNvPr id="22" name="Immagine 13">
              <a:extLst>
                <a:ext uri="{FF2B5EF4-FFF2-40B4-BE49-F238E27FC236}">
                  <a16:creationId xmlns:a16="http://schemas.microsoft.com/office/drawing/2014/main" id="{825BB6C8-9B85-1DCC-B420-EC1A9104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780" y="1424216"/>
              <a:ext cx="1422663" cy="348600"/>
            </a:xfrm>
            <a:prstGeom prst="rect">
              <a:avLst/>
            </a:prstGeom>
          </p:spPr>
        </p:pic>
        <p:pic>
          <p:nvPicPr>
            <p:cNvPr id="23" name="Immagine 14">
              <a:extLst>
                <a:ext uri="{FF2B5EF4-FFF2-40B4-BE49-F238E27FC236}">
                  <a16:creationId xmlns:a16="http://schemas.microsoft.com/office/drawing/2014/main" id="{0ACBEA4D-EB52-CB25-8793-EEE42EB07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0136" y="980728"/>
              <a:ext cx="1279720" cy="433137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6CC75E5-6568-75D5-48B2-F79E57D87341}"/>
              </a:ext>
            </a:extLst>
          </p:cNvPr>
          <p:cNvSpPr txBox="1">
            <a:spLocks/>
          </p:cNvSpPr>
          <p:nvPr/>
        </p:nvSpPr>
        <p:spPr>
          <a:xfrm>
            <a:off x="231054" y="577425"/>
            <a:ext cx="4323152" cy="1329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altLang="ja-JP" sz="2400" dirty="0">
                <a:solidFill>
                  <a:srgbClr val="135D7F"/>
                </a:solidFill>
                <a:ea typeface="Open Sans" pitchFamily="2" charset="0"/>
                <a:cs typeface="Arial" panose="020B0604020202020204" pitchFamily="34" charset="0"/>
              </a:rPr>
              <a:t>54 Cassette Assemblies, 8 t each, ~140 m</a:t>
            </a:r>
            <a:r>
              <a:rPr lang="en-GB" altLang="ja-JP" sz="2400" baseline="30000" dirty="0">
                <a:solidFill>
                  <a:srgbClr val="135D7F"/>
                </a:solidFill>
                <a:ea typeface="Open Sans" pitchFamily="2" charset="0"/>
                <a:cs typeface="Arial" panose="020B0604020202020204" pitchFamily="34" charset="0"/>
              </a:rPr>
              <a:t>2</a:t>
            </a:r>
            <a:r>
              <a:rPr lang="en-GB" altLang="ja-JP" sz="2400" dirty="0">
                <a:solidFill>
                  <a:srgbClr val="135D7F"/>
                </a:solidFill>
                <a:ea typeface="Open Sans" pitchFamily="2" charset="0"/>
                <a:cs typeface="Arial" panose="020B0604020202020204" pitchFamily="34" charset="0"/>
              </a:rPr>
              <a:t> W </a:t>
            </a:r>
            <a:r>
              <a:rPr lang="en-GB" altLang="ja-JP" sz="2400" dirty="0" err="1">
                <a:solidFill>
                  <a:srgbClr val="135D7F"/>
                </a:solidFill>
                <a:ea typeface="Open Sans" pitchFamily="2" charset="0"/>
                <a:cs typeface="Arial" panose="020B0604020202020204" pitchFamily="34" charset="0"/>
              </a:rPr>
              <a:t>monoblocks</a:t>
            </a:r>
            <a:r>
              <a:rPr lang="en-GB" altLang="ja-JP" sz="2400" dirty="0">
                <a:solidFill>
                  <a:srgbClr val="135D7F"/>
                </a:solidFill>
                <a:ea typeface="Open Sans" pitchFamily="2" charset="0"/>
                <a:cs typeface="Arial" panose="020B0604020202020204" pitchFamily="34" charset="0"/>
              </a:rPr>
              <a:t> and flat tiles</a:t>
            </a:r>
            <a:endParaRPr lang="en-GB" sz="2400" dirty="0">
              <a:solidFill>
                <a:srgbClr val="135D7F"/>
              </a:solidFill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6184123-1455-583B-3E98-D41BFBF2B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34" b="99106" l="8700" r="94500">
                        <a14:foregroundMark x1="90900" y1="26230" x2="91500" y2="26826"/>
                        <a14:foregroundMark x1="90300" y1="26230" x2="90300" y2="26230"/>
                        <a14:foregroundMark x1="90400" y1="33383" x2="89800" y2="35469"/>
                        <a14:backgroundMark x1="50100" y1="39195" x2="53600" y2="17139"/>
                        <a14:backgroundMark x1="55600" y1="52012" x2="55600" y2="52012"/>
                        <a14:backgroundMark x1="55800" y1="52459" x2="55800" y2="52459"/>
                        <a14:backgroundMark x1="42200" y1="58122" x2="42200" y2="58122"/>
                        <a14:backgroundMark x1="46000" y1="63487" x2="46000" y2="63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9" t="3868" r="7301" b="1652"/>
          <a:stretch/>
        </p:blipFill>
        <p:spPr bwMode="auto">
          <a:xfrm>
            <a:off x="20945" y="3871385"/>
            <a:ext cx="3838052" cy="289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5">
            <a:extLst>
              <a:ext uri="{FF2B5EF4-FFF2-40B4-BE49-F238E27FC236}">
                <a16:creationId xmlns:a16="http://schemas.microsoft.com/office/drawing/2014/main" id="{0BBB4DF3-0B48-9567-1749-938B0B5A2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5719" y="4118656"/>
            <a:ext cx="2634166" cy="197562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CB6468-2F58-DC3E-D5C2-9829FAEDD1F3}"/>
              </a:ext>
            </a:extLst>
          </p:cNvPr>
          <p:cNvSpPr txBox="1">
            <a:spLocks/>
          </p:cNvSpPr>
          <p:nvPr/>
        </p:nvSpPr>
        <p:spPr>
          <a:xfrm>
            <a:off x="198764" y="1693316"/>
            <a:ext cx="4424731" cy="2862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fr-FR" altLang="en-US" sz="2200" dirty="0">
                <a:solidFill>
                  <a:srgbClr val="135D7F"/>
                </a:solidFill>
              </a:rPr>
              <a:t>Full-</a:t>
            </a:r>
            <a:r>
              <a:rPr lang="fr-FR" altLang="en-US" sz="2200" dirty="0" err="1">
                <a:solidFill>
                  <a:srgbClr val="135D7F"/>
                </a:solidFill>
              </a:rPr>
              <a:t>scale</a:t>
            </a:r>
            <a:r>
              <a:rPr lang="fr-FR" altLang="en-US" sz="2200" dirty="0">
                <a:solidFill>
                  <a:srgbClr val="135D7F"/>
                </a:solidFill>
              </a:rPr>
              <a:t> prototypes </a:t>
            </a:r>
            <a:r>
              <a:rPr lang="fr-FR" altLang="en-US" sz="2200" dirty="0" err="1">
                <a:solidFill>
                  <a:srgbClr val="135D7F"/>
                </a:solidFill>
              </a:rPr>
              <a:t>complete</a:t>
            </a:r>
            <a:r>
              <a:rPr lang="fr-FR" altLang="en-US" sz="2200" dirty="0">
                <a:solidFill>
                  <a:srgbClr val="135D7F"/>
                </a:solidFill>
              </a:rPr>
              <a:t> for all major components (IVT, OVT, </a:t>
            </a:r>
            <a:r>
              <a:rPr lang="fr-FR" altLang="en-US" sz="2200" dirty="0" err="1">
                <a:solidFill>
                  <a:srgbClr val="135D7F"/>
                </a:solidFill>
              </a:rPr>
              <a:t>Dome</a:t>
            </a:r>
            <a:r>
              <a:rPr lang="fr-FR" altLang="en-US" sz="2200" dirty="0">
                <a:solidFill>
                  <a:srgbClr val="135D7F"/>
                </a:solidFill>
              </a:rPr>
              <a:t>, CB) </a:t>
            </a:r>
            <a:r>
              <a:rPr lang="fr-FR" altLang="en-US" sz="2200" dirty="0">
                <a:solidFill>
                  <a:srgbClr val="135D7F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2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supply chains established for manufacture in all concerned DA’s  3 OVT already completed at JA-DA </a:t>
            </a:r>
            <a:endParaRPr lang="en-US" sz="2200" b="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E002F-5FEB-3239-9646-A1F436DB0BB2}"/>
              </a:ext>
            </a:extLst>
          </p:cNvPr>
          <p:cNvSpPr txBox="1"/>
          <p:nvPr/>
        </p:nvSpPr>
        <p:spPr>
          <a:xfrm>
            <a:off x="1043053" y="3489246"/>
            <a:ext cx="100584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experience on long-pulse operation with ITER-like PFUs, including performance limits and in-vessel monitoring, strategies for managing material deposits and handling of dust</a:t>
            </a:r>
          </a:p>
        </p:txBody>
      </p:sp>
    </p:spTree>
    <p:extLst>
      <p:ext uri="{BB962C8B-B14F-4D97-AF65-F5344CB8AC3E}">
        <p14:creationId xmlns:p14="http://schemas.microsoft.com/office/powerpoint/2010/main" val="20533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6CCB2-62FC-D9C4-C0D9-3086B811A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FCD5E934-9C53-8B01-70DA-5B4B66FF0EF6}"/>
              </a:ext>
            </a:extLst>
          </p:cNvPr>
          <p:cNvSpPr/>
          <p:nvPr/>
        </p:nvSpPr>
        <p:spPr>
          <a:xfrm rot="5400000">
            <a:off x="104624" y="-171603"/>
            <a:ext cx="6857999" cy="7201208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82481FE-1E62-85E9-7CC6-F69787C8BE8C}"/>
              </a:ext>
            </a:extLst>
          </p:cNvPr>
          <p:cNvSpPr txBox="1">
            <a:spLocks/>
          </p:cNvSpPr>
          <p:nvPr/>
        </p:nvSpPr>
        <p:spPr>
          <a:xfrm>
            <a:off x="231055" y="3894995"/>
            <a:ext cx="4263703" cy="2303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036A1C-4CAD-D72E-41A2-4815D91204FB}"/>
              </a:ext>
            </a:extLst>
          </p:cNvPr>
          <p:cNvGrpSpPr/>
          <p:nvPr/>
        </p:nvGrpSpPr>
        <p:grpSpPr>
          <a:xfrm>
            <a:off x="6225780" y="645584"/>
            <a:ext cx="5808616" cy="5187053"/>
            <a:chOff x="5097719" y="283430"/>
            <a:chExt cx="7005867" cy="6256189"/>
          </a:xfrm>
        </p:grpSpPr>
        <p:sp>
          <p:nvSpPr>
            <p:cNvPr id="13" name="Arrow: Bent 12">
              <a:extLst>
                <a:ext uri="{FF2B5EF4-FFF2-40B4-BE49-F238E27FC236}">
                  <a16:creationId xmlns:a16="http://schemas.microsoft.com/office/drawing/2014/main" id="{455F0E15-E4C4-D105-2182-5D7EBC0327E0}"/>
                </a:ext>
              </a:extLst>
            </p:cNvPr>
            <p:cNvSpPr/>
            <p:nvPr/>
          </p:nvSpPr>
          <p:spPr>
            <a:xfrm rot="10800000">
              <a:off x="7440730" y="3714547"/>
              <a:ext cx="1242411" cy="1771852"/>
            </a:xfrm>
            <a:prstGeom prst="bentArrow">
              <a:avLst>
                <a:gd name="adj1" fmla="val 25000"/>
                <a:gd name="adj2" fmla="val 32805"/>
                <a:gd name="adj3" fmla="val 37676"/>
                <a:gd name="adj4" fmla="val 40496"/>
              </a:avLst>
            </a:prstGeom>
            <a:gradFill flip="none" rotWithShape="1">
              <a:gsLst>
                <a:gs pos="0">
                  <a:srgbClr val="006600"/>
                </a:gs>
                <a:gs pos="100000">
                  <a:srgbClr val="621466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8331301-73EA-2251-5A59-05CDFF7FD6D6}"/>
                </a:ext>
              </a:extLst>
            </p:cNvPr>
            <p:cNvGrpSpPr/>
            <p:nvPr/>
          </p:nvGrpSpPr>
          <p:grpSpPr>
            <a:xfrm>
              <a:off x="8338297" y="3821858"/>
              <a:ext cx="385616" cy="844789"/>
              <a:chOff x="11233962" y="1589911"/>
              <a:chExt cx="385616" cy="97424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8668819-667E-6654-1780-8E5509B86489}"/>
                  </a:ext>
                </a:extLst>
              </p:cNvPr>
              <p:cNvSpPr/>
              <p:nvPr/>
            </p:nvSpPr>
            <p:spPr>
              <a:xfrm>
                <a:off x="11233962" y="1943031"/>
                <a:ext cx="385616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0C5B9F6-00D4-3C91-EA78-3CB5B55220D9}"/>
                  </a:ext>
                </a:extLst>
              </p:cNvPr>
              <p:cNvSpPr/>
              <p:nvPr/>
            </p:nvSpPr>
            <p:spPr>
              <a:xfrm>
                <a:off x="11233962" y="1589911"/>
                <a:ext cx="385616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CCD38A-1FF7-7CA9-5C6F-FB9FC9E1FDDB}"/>
                  </a:ext>
                </a:extLst>
              </p:cNvPr>
              <p:cNvSpPr/>
              <p:nvPr/>
            </p:nvSpPr>
            <p:spPr>
              <a:xfrm>
                <a:off x="11233962" y="1766471"/>
                <a:ext cx="385616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9950ADC-4863-BFF6-C7F4-C9128430866E}"/>
                  </a:ext>
                </a:extLst>
              </p:cNvPr>
              <p:cNvSpPr/>
              <p:nvPr/>
            </p:nvSpPr>
            <p:spPr>
              <a:xfrm>
                <a:off x="11233962" y="2119591"/>
                <a:ext cx="385616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362793F-8083-7F10-4D08-08182A160DB3}"/>
                  </a:ext>
                </a:extLst>
              </p:cNvPr>
              <p:cNvSpPr/>
              <p:nvPr/>
            </p:nvSpPr>
            <p:spPr>
              <a:xfrm>
                <a:off x="11233962" y="2296151"/>
                <a:ext cx="385616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0585052-1371-2421-2E3D-D1C82FABF2D9}"/>
                  </a:ext>
                </a:extLst>
              </p:cNvPr>
              <p:cNvSpPr/>
              <p:nvPr/>
            </p:nvSpPr>
            <p:spPr>
              <a:xfrm>
                <a:off x="11233962" y="2472713"/>
                <a:ext cx="385616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3E04D5B-3857-FD4D-2DAE-CFE6BD5C2E95}"/>
                </a:ext>
              </a:extLst>
            </p:cNvPr>
            <p:cNvGrpSpPr/>
            <p:nvPr/>
          </p:nvGrpSpPr>
          <p:grpSpPr>
            <a:xfrm>
              <a:off x="7337546" y="283430"/>
              <a:ext cx="2377898" cy="2377898"/>
              <a:chOff x="7017305" y="258066"/>
              <a:chExt cx="2492789" cy="249278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CBE79FE-3037-BB24-631B-A42473E550EB}"/>
                  </a:ext>
                </a:extLst>
              </p:cNvPr>
              <p:cNvSpPr/>
              <p:nvPr/>
            </p:nvSpPr>
            <p:spPr>
              <a:xfrm>
                <a:off x="7017305" y="258066"/>
                <a:ext cx="2492789" cy="2492789"/>
              </a:xfrm>
              <a:prstGeom prst="roundRect">
                <a:avLst>
                  <a:gd name="adj" fmla="val 9407"/>
                </a:avLst>
              </a:prstGeom>
              <a:solidFill>
                <a:srgbClr val="17375E"/>
              </a:solidFill>
              <a:ln>
                <a:solidFill>
                  <a:srgbClr val="17375E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35B92C-46AB-1BE3-84E8-B63D3B78FFF2}"/>
                  </a:ext>
                </a:extLst>
              </p:cNvPr>
              <p:cNvSpPr txBox="1"/>
              <p:nvPr/>
            </p:nvSpPr>
            <p:spPr>
              <a:xfrm>
                <a:off x="7317985" y="504177"/>
                <a:ext cx="1891431" cy="1673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schemeClr val="bg1"/>
                    </a:solidFill>
                  </a:rPr>
                  <a:t>Be</a:t>
                </a:r>
                <a:endParaRPr lang="en-GB" sz="8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9B9872-9940-8BC2-A8DF-2E7221965C72}"/>
                  </a:ext>
                </a:extLst>
              </p:cNvPr>
              <p:cNvSpPr txBox="1"/>
              <p:nvPr/>
            </p:nvSpPr>
            <p:spPr>
              <a:xfrm>
                <a:off x="7409190" y="1763379"/>
                <a:ext cx="1709017" cy="505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C00"/>
                    </a:solidFill>
                  </a:rPr>
                  <a:t>Beryllium</a:t>
                </a:r>
                <a:endParaRPr lang="en-GB" sz="2000" b="1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4AA731-D9BD-307C-D2D9-C8EEAAE5979C}"/>
                  </a:ext>
                </a:extLst>
              </p:cNvPr>
              <p:cNvSpPr txBox="1"/>
              <p:nvPr/>
            </p:nvSpPr>
            <p:spPr>
              <a:xfrm>
                <a:off x="7057919" y="270900"/>
                <a:ext cx="450361" cy="583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CC00"/>
                    </a:solidFill>
                  </a:rPr>
                  <a:t>4</a:t>
                </a:r>
                <a:endParaRPr lang="en-GB" sz="2400" b="1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94D6A0-D4D2-8578-D518-AFC6F7A3B0F2}"/>
                  </a:ext>
                </a:extLst>
              </p:cNvPr>
              <p:cNvSpPr txBox="1"/>
              <p:nvPr/>
            </p:nvSpPr>
            <p:spPr>
              <a:xfrm>
                <a:off x="7822662" y="2195646"/>
                <a:ext cx="882075" cy="428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9.012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77E1E3F-77BB-E636-54E5-C41A4A6EC501}"/>
                </a:ext>
              </a:extLst>
            </p:cNvPr>
            <p:cNvGrpSpPr/>
            <p:nvPr/>
          </p:nvGrpSpPr>
          <p:grpSpPr>
            <a:xfrm>
              <a:off x="9583066" y="2838433"/>
              <a:ext cx="2377898" cy="2377898"/>
              <a:chOff x="9376117" y="3203357"/>
              <a:chExt cx="2492789" cy="2492789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1F34D77F-BF0B-1F20-C20B-CB9F732630A4}"/>
                  </a:ext>
                </a:extLst>
              </p:cNvPr>
              <p:cNvSpPr/>
              <p:nvPr/>
            </p:nvSpPr>
            <p:spPr>
              <a:xfrm>
                <a:off x="9376117" y="3203357"/>
                <a:ext cx="2492789" cy="2492789"/>
              </a:xfrm>
              <a:prstGeom prst="roundRect">
                <a:avLst>
                  <a:gd name="adj" fmla="val 9407"/>
                </a:avLst>
              </a:prstGeom>
              <a:solidFill>
                <a:srgbClr val="660066"/>
              </a:solidFill>
              <a:ln>
                <a:solidFill>
                  <a:srgbClr val="17375E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C01472-0B84-F7B6-7EB6-F9003B6DB76D}"/>
                  </a:ext>
                </a:extLst>
              </p:cNvPr>
              <p:cNvSpPr txBox="1"/>
              <p:nvPr/>
            </p:nvSpPr>
            <p:spPr>
              <a:xfrm>
                <a:off x="9893665" y="3449468"/>
                <a:ext cx="1457693" cy="1673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schemeClr val="bg1"/>
                    </a:solidFill>
                  </a:rPr>
                  <a:t>W</a:t>
                </a:r>
                <a:endParaRPr lang="en-GB" sz="8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7C32F77-AE11-4EBC-4233-0C306F86CC88}"/>
                  </a:ext>
                </a:extLst>
              </p:cNvPr>
              <p:cNvSpPr txBox="1"/>
              <p:nvPr/>
            </p:nvSpPr>
            <p:spPr>
              <a:xfrm>
                <a:off x="9787136" y="4708670"/>
                <a:ext cx="1670751" cy="505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C00"/>
                    </a:solidFill>
                  </a:rPr>
                  <a:t>Tungsten</a:t>
                </a:r>
                <a:endParaRPr lang="en-GB" sz="2000" b="1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1BDA334-5A1D-4972-7C0D-EE045461EA2D}"/>
                  </a:ext>
                </a:extLst>
              </p:cNvPr>
              <p:cNvSpPr txBox="1"/>
              <p:nvPr/>
            </p:nvSpPr>
            <p:spPr>
              <a:xfrm>
                <a:off x="9414039" y="3216947"/>
                <a:ext cx="667231" cy="583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CC00"/>
                    </a:solidFill>
                  </a:rPr>
                  <a:t>74</a:t>
                </a:r>
                <a:endParaRPr lang="en-GB" sz="2400" b="1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34940B1-D8C2-AB39-538E-7AC796A0EC92}"/>
                  </a:ext>
                </a:extLst>
              </p:cNvPr>
              <p:cNvSpPr txBox="1"/>
              <p:nvPr/>
            </p:nvSpPr>
            <p:spPr>
              <a:xfrm>
                <a:off x="10109521" y="5140937"/>
                <a:ext cx="1025979" cy="428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183.84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Arrow: Bent 35">
              <a:extLst>
                <a:ext uri="{FF2B5EF4-FFF2-40B4-BE49-F238E27FC236}">
                  <a16:creationId xmlns:a16="http://schemas.microsoft.com/office/drawing/2014/main" id="{A33D9175-8FC9-A76F-CB0D-358158C3E2B6}"/>
                </a:ext>
              </a:extLst>
            </p:cNvPr>
            <p:cNvSpPr/>
            <p:nvPr/>
          </p:nvSpPr>
          <p:spPr>
            <a:xfrm rot="10800000" flipH="1">
              <a:off x="8376828" y="2629572"/>
              <a:ext cx="1242411" cy="1801450"/>
            </a:xfrm>
            <a:prstGeom prst="bentArrow">
              <a:avLst>
                <a:gd name="adj1" fmla="val 25000"/>
                <a:gd name="adj2" fmla="val 32805"/>
                <a:gd name="adj3" fmla="val 37676"/>
                <a:gd name="adj4" fmla="val 40496"/>
              </a:avLst>
            </a:prstGeom>
            <a:gradFill>
              <a:gsLst>
                <a:gs pos="0">
                  <a:srgbClr val="660066"/>
                </a:gs>
                <a:gs pos="100000">
                  <a:srgbClr val="17375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04BAFB-D82C-BFD0-79B9-38C12363A052}"/>
                </a:ext>
              </a:extLst>
            </p:cNvPr>
            <p:cNvSpPr txBox="1"/>
            <p:nvPr/>
          </p:nvSpPr>
          <p:spPr>
            <a:xfrm>
              <a:off x="7997286" y="296811"/>
              <a:ext cx="1817607" cy="37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T</a:t>
              </a:r>
              <a:r>
                <a:rPr lang="en-US" sz="1400" baseline="-25000" dirty="0" err="1">
                  <a:solidFill>
                    <a:schemeClr val="bg1"/>
                  </a:solidFill>
                </a:rPr>
                <a:t>melt</a:t>
              </a:r>
              <a:r>
                <a:rPr lang="en-US" sz="1400" dirty="0">
                  <a:solidFill>
                    <a:schemeClr val="bg1"/>
                  </a:solidFill>
                </a:rPr>
                <a:t> = 1287</a:t>
              </a:r>
              <a:r>
                <a:rPr lang="en-US" sz="1400" dirty="0">
                  <a:solidFill>
                    <a:schemeClr val="bg1"/>
                  </a:solidFill>
                  <a:sym typeface="Symbol" panose="05050102010706020507" pitchFamily="18" charset="2"/>
                </a:rPr>
                <a:t>C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5A69DE0-A3F1-34A1-6912-B3BEB4A3BA5C}"/>
                </a:ext>
              </a:extLst>
            </p:cNvPr>
            <p:cNvSpPr txBox="1"/>
            <p:nvPr/>
          </p:nvSpPr>
          <p:spPr>
            <a:xfrm>
              <a:off x="10285979" y="2851814"/>
              <a:ext cx="1817607" cy="37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T</a:t>
              </a:r>
              <a:r>
                <a:rPr lang="en-US" sz="1400" baseline="-25000" dirty="0" err="1">
                  <a:solidFill>
                    <a:schemeClr val="bg1"/>
                  </a:solidFill>
                </a:rPr>
                <a:t>melt</a:t>
              </a:r>
              <a:r>
                <a:rPr lang="en-US" sz="1400" dirty="0">
                  <a:solidFill>
                    <a:schemeClr val="bg1"/>
                  </a:solidFill>
                </a:rPr>
                <a:t> = 3422</a:t>
              </a:r>
              <a:r>
                <a:rPr lang="en-US" sz="1400" dirty="0">
                  <a:solidFill>
                    <a:schemeClr val="bg1"/>
                  </a:solidFill>
                  <a:sym typeface="Symbol" panose="05050102010706020507" pitchFamily="18" charset="2"/>
                </a:rPr>
                <a:t>C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F6A506-8B6C-329E-3F75-564579814140}"/>
                </a:ext>
              </a:extLst>
            </p:cNvPr>
            <p:cNvGrpSpPr/>
            <p:nvPr/>
          </p:nvGrpSpPr>
          <p:grpSpPr>
            <a:xfrm>
              <a:off x="5097719" y="4161721"/>
              <a:ext cx="2377898" cy="2377898"/>
              <a:chOff x="9376117" y="3203357"/>
              <a:chExt cx="2492789" cy="2492789"/>
            </a:xfrm>
            <a:solidFill>
              <a:srgbClr val="006600"/>
            </a:solidFill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D0189AF-E089-03AB-0D9D-9B216B6916F2}"/>
                  </a:ext>
                </a:extLst>
              </p:cNvPr>
              <p:cNvSpPr/>
              <p:nvPr/>
            </p:nvSpPr>
            <p:spPr>
              <a:xfrm>
                <a:off x="9376117" y="3203357"/>
                <a:ext cx="2492789" cy="2492789"/>
              </a:xfrm>
              <a:prstGeom prst="roundRect">
                <a:avLst>
                  <a:gd name="adj" fmla="val 9407"/>
                </a:avLst>
              </a:prstGeom>
              <a:grpFill/>
              <a:ln>
                <a:solidFill>
                  <a:srgbClr val="17375E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CE42BD-5598-E311-D82D-041C2F84BE5D}"/>
                  </a:ext>
                </a:extLst>
              </p:cNvPr>
              <p:cNvSpPr txBox="1"/>
              <p:nvPr/>
            </p:nvSpPr>
            <p:spPr>
              <a:xfrm>
                <a:off x="10037571" y="3449468"/>
                <a:ext cx="1169883" cy="167334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schemeClr val="bg1"/>
                    </a:solidFill>
                  </a:rPr>
                  <a:t>B</a:t>
                </a:r>
                <a:endParaRPr lang="en-GB" sz="8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111CF2-3167-699D-8DFD-42E85831D13F}"/>
                  </a:ext>
                </a:extLst>
              </p:cNvPr>
              <p:cNvSpPr txBox="1"/>
              <p:nvPr/>
            </p:nvSpPr>
            <p:spPr>
              <a:xfrm>
                <a:off x="10027440" y="4708670"/>
                <a:ext cx="1190150" cy="505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C00"/>
                    </a:solidFill>
                  </a:rPr>
                  <a:t>Boron</a:t>
                </a:r>
                <a:endParaRPr lang="en-GB" sz="2000" b="1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607DB4-4A75-D78B-799E-F612AC61F4AB}"/>
                  </a:ext>
                </a:extLst>
              </p:cNvPr>
              <p:cNvSpPr txBox="1"/>
              <p:nvPr/>
            </p:nvSpPr>
            <p:spPr>
              <a:xfrm>
                <a:off x="9414039" y="3216947"/>
                <a:ext cx="450361" cy="583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CC00"/>
                    </a:solidFill>
                  </a:rPr>
                  <a:t>5</a:t>
                </a:r>
                <a:endParaRPr lang="en-GB" sz="2400" b="1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8469A6-1A93-29E9-FBAA-68A4386EC2A8}"/>
                  </a:ext>
                </a:extLst>
              </p:cNvPr>
              <p:cNvSpPr txBox="1"/>
              <p:nvPr/>
            </p:nvSpPr>
            <p:spPr>
              <a:xfrm>
                <a:off x="10181474" y="5140937"/>
                <a:ext cx="882075" cy="4280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10.81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9F12F46-5828-9ACC-61F7-79D09A74AD18}"/>
              </a:ext>
            </a:extLst>
          </p:cNvPr>
          <p:cNvSpPr txBox="1">
            <a:spLocks/>
          </p:cNvSpPr>
          <p:nvPr/>
        </p:nvSpPr>
        <p:spPr>
          <a:xfrm>
            <a:off x="36278" y="750726"/>
            <a:ext cx="6210415" cy="5356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New baseline and IRP</a:t>
            </a:r>
          </a:p>
          <a:p>
            <a:pPr marL="461963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 err="1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Boronization</a:t>
            </a: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 and boron studies</a:t>
            </a:r>
          </a:p>
          <a:p>
            <a:pPr marL="461963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Tritium transport in materials</a:t>
            </a:r>
          </a:p>
          <a:p>
            <a:pPr marL="919163" lvl="1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Tritium retention and removal</a:t>
            </a:r>
          </a:p>
          <a:p>
            <a:pPr marL="919163" lvl="1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Permeation during baking &amp; mitigation</a:t>
            </a:r>
          </a:p>
          <a:p>
            <a:pPr marL="919163" lvl="1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Open-source framework: PFC-Tritium-Transport</a:t>
            </a:r>
          </a:p>
          <a:p>
            <a:pPr marL="461963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First wall of SRO and DT</a:t>
            </a:r>
          </a:p>
          <a:p>
            <a:pPr marL="461963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Divertor</a:t>
            </a:r>
          </a:p>
          <a:p>
            <a:pPr marL="461963" indent="-461963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Conclusion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CFA10E4-B94E-5249-E369-0DF957747D7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7134228" cy="6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GB" altLang="en-US" sz="4000" b="1" dirty="0">
                <a:solidFill>
                  <a:schemeClr val="tx2"/>
                </a:solidFill>
              </a:rPr>
              <a:t>Outline</a:t>
            </a:r>
            <a:endParaRPr kumimoji="0" lang="en-GB" altLang="en-US" sz="4267" b="1" dirty="0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CE55FC-E631-56FB-04E2-86B7C026B3E9}"/>
              </a:ext>
            </a:extLst>
          </p:cNvPr>
          <p:cNvSpPr txBox="1"/>
          <p:nvPr/>
        </p:nvSpPr>
        <p:spPr>
          <a:xfrm>
            <a:off x="2145666" y="5562802"/>
            <a:ext cx="3820555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SzPct val="125000"/>
            </a:pPr>
            <a:r>
              <a:rPr lang="en-GB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* Application of thin boron coating on the W PFC’s to </a:t>
            </a:r>
            <a:r>
              <a:rPr lang="en-US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retrieve the gettering function of Be in the</a:t>
            </a:r>
            <a:br>
              <a:rPr lang="en-US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</a:br>
            <a:r>
              <a:rPr lang="en-US" dirty="0">
                <a:solidFill>
                  <a:schemeClr val="tx2"/>
                </a:solidFill>
                <a:latin typeface="Arial" charset="0"/>
                <a:ea typeface="ＭＳ Ｐゴシック" pitchFamily="34" charset="-128"/>
              </a:rPr>
              <a:t>full-tungsten ITER </a:t>
            </a:r>
            <a:endParaRPr lang="en-GB" dirty="0">
              <a:solidFill>
                <a:schemeClr val="tx2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BA3216-4676-C28B-BEFB-35C2E40B90F1}"/>
              </a:ext>
            </a:extLst>
          </p:cNvPr>
          <p:cNvCxnSpPr>
            <a:cxnSpLocks/>
          </p:cNvCxnSpPr>
          <p:nvPr/>
        </p:nvCxnSpPr>
        <p:spPr>
          <a:xfrm>
            <a:off x="8407765" y="1104505"/>
            <a:ext cx="1336664" cy="10735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F65270B-8CB2-6A6E-8537-0195CC427802}"/>
              </a:ext>
            </a:extLst>
          </p:cNvPr>
          <p:cNvSpPr txBox="1"/>
          <p:nvPr/>
        </p:nvSpPr>
        <p:spPr>
          <a:xfrm>
            <a:off x="10054370" y="81056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2016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524AA3-B999-F17B-6610-4E688A33F1CA}"/>
              </a:ext>
            </a:extLst>
          </p:cNvPr>
          <p:cNvSpPr txBox="1"/>
          <p:nvPr/>
        </p:nvSpPr>
        <p:spPr>
          <a:xfrm>
            <a:off x="8944513" y="502773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2024</a:t>
            </a:r>
          </a:p>
        </p:txBody>
      </p:sp>
    </p:spTree>
    <p:extLst>
      <p:ext uri="{BB962C8B-B14F-4D97-AF65-F5344CB8AC3E}">
        <p14:creationId xmlns:p14="http://schemas.microsoft.com/office/powerpoint/2010/main" val="14403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07500-152F-D25A-B06D-B1245A7E3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B20252A0-B3E0-D48E-28D8-84A5AAC1348D}"/>
              </a:ext>
            </a:extLst>
          </p:cNvPr>
          <p:cNvSpPr/>
          <p:nvPr/>
        </p:nvSpPr>
        <p:spPr>
          <a:xfrm rot="5400000">
            <a:off x="-1061012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08970-2672-3C0E-853E-272D756EB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" y="17"/>
            <a:ext cx="12191999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3733" b="1" dirty="0">
                <a:solidFill>
                  <a:srgbClr val="135D7F"/>
                </a:solidFill>
                <a:latin typeface="Arial"/>
                <a:cs typeface="Arial"/>
              </a:rPr>
              <a:t>Conclusion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1863C0-F1B7-BA6C-1962-E4E43629DB3C}"/>
              </a:ext>
            </a:extLst>
          </p:cNvPr>
          <p:cNvSpPr txBox="1">
            <a:spLocks/>
          </p:cNvSpPr>
          <p:nvPr/>
        </p:nvSpPr>
        <p:spPr>
          <a:xfrm>
            <a:off x="-12" y="752492"/>
            <a:ext cx="12191989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New baseline includes new/modified systems and operational strategies to mitigate risks of W wall :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boronization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, increase of P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ECH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&amp;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tot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(also for Q ≥ 10 with 3.10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25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n in DT-1), operation with central ECH at 2.65 T and 5.3 T, etc.</a:t>
            </a:r>
            <a:endParaRPr lang="en-GB" sz="2600" baseline="-250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Staged installation of systems (SRO and DT-1) includes risk minimization : inertially cooled W wall and ELM control schemes in SRO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 preparation of ITER operations, it is essential to assess the advantages/risks of W wall in ITER using experiments and modelling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Work of PWIE is essential and well aligned with open R&amp;D issues </a:t>
            </a:r>
            <a:r>
              <a:rPr kumimoji="1" lang="en-GB" sz="2600" dirty="0">
                <a:solidFill>
                  <a:schemeClr val="tx2"/>
                </a:solidFill>
                <a:latin typeface="Arial" charset="0"/>
                <a:cs typeface="MS PGothic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ITR-25-005</a:t>
            </a:r>
            <a:endParaRPr kumimoji="1" lang="en-GB" sz="2600" dirty="0">
              <a:solidFill>
                <a:schemeClr val="tx2"/>
              </a:solidFill>
              <a:latin typeface="Arial" charset="0"/>
              <a:cs typeface="MS PGothic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356FB-5508-A594-5E7E-1114E50BD87F}"/>
              </a:ext>
            </a:extLst>
          </p:cNvPr>
          <p:cNvSpPr txBox="1"/>
          <p:nvPr/>
        </p:nvSpPr>
        <p:spPr>
          <a:xfrm>
            <a:off x="-12" y="474023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lvl="1" indent="0" algn="ctr">
              <a:spcAft>
                <a:spcPts val="1200"/>
              </a:spcAft>
            </a:pPr>
            <a:r>
              <a:rPr kumimoji="1" lang="en-GB" sz="2400" b="1" dirty="0">
                <a:solidFill>
                  <a:srgbClr val="FF0000"/>
                </a:solidFill>
                <a:latin typeface="Arial" charset="0"/>
                <a:cs typeface="MS PGothic" charset="0"/>
              </a:rPr>
              <a:t>Thank you for your support and I wish you a successful meeting</a:t>
            </a:r>
          </a:p>
        </p:txBody>
      </p:sp>
    </p:spTree>
    <p:extLst>
      <p:ext uri="{BB962C8B-B14F-4D97-AF65-F5344CB8AC3E}">
        <p14:creationId xmlns:p14="http://schemas.microsoft.com/office/powerpoint/2010/main" val="287918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034D7D3-3DE1-F5FC-5D08-DC2A06EAF6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Video of sector installation in tokamak pit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4397D-06ED-C783-9CE2-6A9CBEDF2F36}"/>
              </a:ext>
            </a:extLst>
          </p:cNvPr>
          <p:cNvSpPr txBox="1"/>
          <p:nvPr/>
        </p:nvSpPr>
        <p:spPr>
          <a:xfrm>
            <a:off x="9963924" y="108770"/>
            <a:ext cx="2101857" cy="46166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18 June 2025</a:t>
            </a:r>
          </a:p>
        </p:txBody>
      </p:sp>
    </p:spTree>
    <p:extLst>
      <p:ext uri="{BB962C8B-B14F-4D97-AF65-F5344CB8AC3E}">
        <p14:creationId xmlns:p14="http://schemas.microsoft.com/office/powerpoint/2010/main" val="37368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5253F9-5EA1-5593-D1FF-B5B405003114}"/>
              </a:ext>
            </a:extLst>
          </p:cNvPr>
          <p:cNvSpPr txBox="1">
            <a:spLocks/>
          </p:cNvSpPr>
          <p:nvPr/>
        </p:nvSpPr>
        <p:spPr>
          <a:xfrm>
            <a:off x="165652" y="748937"/>
            <a:ext cx="12026348" cy="35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Robust achievement of ITER Project goals, in view of past challenges (delays due to the Covid-19 pandemic, technical challenges in completing first-of-a-kind components and in nuclear licensing)</a:t>
            </a:r>
          </a:p>
          <a:p>
            <a:pPr marL="269875" indent="-269875" algn="l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Realistic and reliable assembly – commissioning - operation</a:t>
            </a:r>
          </a:p>
          <a:p>
            <a:pPr marL="269875" indent="-269875" algn="l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Achievement of earliest start of the ITER Nuclear Phase (DD operation) and minimization of technical risks </a:t>
            </a: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a new 1</a:t>
            </a:r>
            <a:r>
              <a:rPr lang="en-US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st</a:t>
            </a: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phase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“Start of Research Operation” (SRO)</a:t>
            </a: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indent="-269875" algn="l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Stepwise safety demonstration </a:t>
            </a: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 new DT phases (DT-1,2)</a:t>
            </a: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2D3B32-48AD-A122-1DE0-9409B084C675}"/>
              </a:ext>
            </a:extLst>
          </p:cNvPr>
          <p:cNvSpPr txBox="1">
            <a:spLocks/>
          </p:cNvSpPr>
          <p:nvPr/>
        </p:nvSpPr>
        <p:spPr>
          <a:xfrm>
            <a:off x="310080" y="162342"/>
            <a:ext cx="11542285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Baseline rationale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199C50-451F-FB80-CA43-DAC652271415}"/>
              </a:ext>
            </a:extLst>
          </p:cNvPr>
          <p:cNvSpPr txBox="1">
            <a:spLocks/>
          </p:cNvSpPr>
          <p:nvPr/>
        </p:nvSpPr>
        <p:spPr>
          <a:xfrm>
            <a:off x="165652" y="4257823"/>
            <a:ext cx="11860696" cy="149769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elements of the new baseline driven by physics/operations:</a:t>
            </a:r>
          </a:p>
          <a:p>
            <a:pPr marL="539750" lvl="2" indent="-269875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First Wall: beryllium (Be) </a:t>
            </a:r>
            <a:r>
              <a:rPr lang="en-US" sz="26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tungsten (W),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start</a:t>
            </a:r>
            <a:r>
              <a:rPr lang="en-US" sz="26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with inertially cooled W wall</a:t>
            </a:r>
          </a:p>
          <a:p>
            <a:pPr marL="539750" lvl="2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Optimized heating mix + </a:t>
            </a:r>
            <a:r>
              <a:rPr lang="en-US" sz="2600" dirty="0" err="1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boronization</a:t>
            </a:r>
            <a:r>
              <a:rPr lang="en-US" sz="26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6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ease path to Q = 10 with added W</a:t>
            </a:r>
          </a:p>
        </p:txBody>
      </p:sp>
    </p:spTree>
    <p:extLst>
      <p:ext uri="{BB962C8B-B14F-4D97-AF65-F5344CB8AC3E}">
        <p14:creationId xmlns:p14="http://schemas.microsoft.com/office/powerpoint/2010/main" val="33811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96159-1990-0A7F-F255-C0DE558CF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342E94-CCDD-AB13-7ED1-EC85E24887E5}"/>
              </a:ext>
            </a:extLst>
          </p:cNvPr>
          <p:cNvSpPr txBox="1">
            <a:spLocks/>
          </p:cNvSpPr>
          <p:nvPr/>
        </p:nvSpPr>
        <p:spPr>
          <a:xfrm>
            <a:off x="171450" y="80862"/>
            <a:ext cx="11542285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Baseline publications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A4594-17F9-ED4B-81C9-C8C14F4B46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70"/>
          <a:stretch/>
        </p:blipFill>
        <p:spPr>
          <a:xfrm>
            <a:off x="171450" y="830855"/>
            <a:ext cx="6127805" cy="2581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2407A7-4371-B210-AFDD-471FD0946C1C}"/>
              </a:ext>
            </a:extLst>
          </p:cNvPr>
          <p:cNvSpPr txBox="1"/>
          <p:nvPr/>
        </p:nvSpPr>
        <p:spPr>
          <a:xfrm>
            <a:off x="171450" y="3378021"/>
            <a:ext cx="6111871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https://www.sciencedirect.com/science/article/pii/S2352179124002771?via%3Dihub</a:t>
            </a:r>
            <a:endParaRPr lang="en-US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EA781-670C-272E-417D-4305A3736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699" y="830855"/>
            <a:ext cx="5648016" cy="3845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45C14-2762-74DC-CD3B-AF8C3F375264}"/>
              </a:ext>
            </a:extLst>
          </p:cNvPr>
          <p:cNvSpPr txBox="1"/>
          <p:nvPr/>
        </p:nvSpPr>
        <p:spPr>
          <a:xfrm>
            <a:off x="6353707" y="4729457"/>
            <a:ext cx="5800639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https://doi.org/10.1088/1361-6587/add9c9</a:t>
            </a:r>
            <a:endParaRPr lang="en-US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2EAC22A-7A5D-7535-1186-75598716BECD}"/>
              </a:ext>
            </a:extLst>
          </p:cNvPr>
          <p:cNvSpPr txBox="1">
            <a:spLocks/>
          </p:cNvSpPr>
          <p:nvPr/>
        </p:nvSpPr>
        <p:spPr>
          <a:xfrm>
            <a:off x="151631" y="4347518"/>
            <a:ext cx="6131690" cy="1273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R&amp;D needs for the new Baseline and the complete Level 3 ITER Research Plan now available as </a:t>
            </a: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hlinkClick r:id="rId7"/>
              </a:rPr>
              <a:t>ITER Technical Reports</a:t>
            </a:r>
            <a:r>
              <a:rPr lang="en-US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40FC49-8FFA-A491-9D3C-433D55D2CDDB}"/>
              </a:ext>
            </a:extLst>
          </p:cNvPr>
          <p:cNvSpPr/>
          <p:nvPr/>
        </p:nvSpPr>
        <p:spPr>
          <a:xfrm>
            <a:off x="171450" y="802270"/>
            <a:ext cx="6111871" cy="32220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CAD2EE-5259-3B76-4931-D2D5BB2ABE2F}"/>
              </a:ext>
            </a:extLst>
          </p:cNvPr>
          <p:cNvSpPr/>
          <p:nvPr/>
        </p:nvSpPr>
        <p:spPr>
          <a:xfrm>
            <a:off x="6372534" y="802270"/>
            <a:ext cx="5667835" cy="4383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96159-1990-0A7F-F255-C0DE558CF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342E94-CCDD-AB13-7ED1-EC85E24887E5}"/>
              </a:ext>
            </a:extLst>
          </p:cNvPr>
          <p:cNvSpPr txBox="1">
            <a:spLocks/>
          </p:cNvSpPr>
          <p:nvPr/>
        </p:nvSpPr>
        <p:spPr>
          <a:xfrm>
            <a:off x="171450" y="80862"/>
            <a:ext cx="11941528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Project Schedule for new Baseline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11B45-F010-DCD5-6945-5A55D1652D43}"/>
              </a:ext>
            </a:extLst>
          </p:cNvPr>
          <p:cNvGrpSpPr/>
          <p:nvPr/>
        </p:nvGrpSpPr>
        <p:grpSpPr>
          <a:xfrm>
            <a:off x="103717" y="541837"/>
            <a:ext cx="11995890" cy="4380119"/>
            <a:chOff x="171450" y="857929"/>
            <a:chExt cx="12034090" cy="4394067"/>
          </a:xfrm>
        </p:grpSpPr>
        <p:sp>
          <p:nvSpPr>
            <p:cNvPr id="14" name="テキスト ボックス 52">
              <a:extLst>
                <a:ext uri="{FF2B5EF4-FFF2-40B4-BE49-F238E27FC236}">
                  <a16:creationId xmlns:a16="http://schemas.microsoft.com/office/drawing/2014/main" id="{AF91D908-A3CD-79A3-7291-AF0CE207CE50}"/>
                </a:ext>
              </a:extLst>
            </p:cNvPr>
            <p:cNvSpPr txBox="1"/>
            <p:nvPr/>
          </p:nvSpPr>
          <p:spPr>
            <a:xfrm>
              <a:off x="171450" y="4420999"/>
              <a:ext cx="3286125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IC</a:t>
              </a:r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: Integrated Commissioning</a:t>
              </a:r>
            </a:p>
            <a:p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SRO</a:t>
              </a:r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: Start of Research Operation</a:t>
              </a:r>
            </a:p>
            <a:p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FPO</a:t>
              </a:r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: Fusion Power Operation </a:t>
              </a:r>
            </a:p>
          </p:txBody>
        </p: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5E2DE76F-398A-A9CC-8938-A2D4F35CD0B7}"/>
                </a:ext>
              </a:extLst>
            </p:cNvPr>
            <p:cNvGrpSpPr/>
            <p:nvPr/>
          </p:nvGrpSpPr>
          <p:grpSpPr>
            <a:xfrm>
              <a:off x="171450" y="857929"/>
              <a:ext cx="12034090" cy="3714961"/>
              <a:chOff x="171450" y="857929"/>
              <a:chExt cx="12034090" cy="3714961"/>
            </a:xfrm>
          </p:grpSpPr>
          <p:pic>
            <p:nvPicPr>
              <p:cNvPr id="12" name="図 73">
                <a:extLst>
                  <a:ext uri="{FF2B5EF4-FFF2-40B4-BE49-F238E27FC236}">
                    <a16:creationId xmlns:a16="http://schemas.microsoft.com/office/drawing/2014/main" id="{92148044-EE6A-1A81-ED58-6FEF3DF46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057911"/>
                <a:ext cx="11109961" cy="1440180"/>
              </a:xfrm>
              <a:prstGeom prst="rect">
                <a:avLst/>
              </a:prstGeom>
            </p:spPr>
          </p:pic>
          <p:sp>
            <p:nvSpPr>
              <p:cNvPr id="54" name="下矢印 38">
                <a:extLst>
                  <a:ext uri="{FF2B5EF4-FFF2-40B4-BE49-F238E27FC236}">
                    <a16:creationId xmlns:a16="http://schemas.microsoft.com/office/drawing/2014/main" id="{3C1CB762-B528-6CCB-29FE-5BBDF932B903}"/>
                  </a:ext>
                </a:extLst>
              </p:cNvPr>
              <p:cNvSpPr/>
              <p:nvPr/>
            </p:nvSpPr>
            <p:spPr>
              <a:xfrm flipV="1">
                <a:off x="4217732" y="3459160"/>
                <a:ext cx="116817" cy="250558"/>
              </a:xfrm>
              <a:prstGeom prst="downArrow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55" name="テキスト ボックス 39">
                <a:extLst>
                  <a:ext uri="{FF2B5EF4-FFF2-40B4-BE49-F238E27FC236}">
                    <a16:creationId xmlns:a16="http://schemas.microsoft.com/office/drawing/2014/main" id="{35E103C4-284E-C8F2-ADC9-7E1A44C1A437}"/>
                  </a:ext>
                </a:extLst>
              </p:cNvPr>
              <p:cNvSpPr txBox="1"/>
              <p:nvPr/>
            </p:nvSpPr>
            <p:spPr>
              <a:xfrm>
                <a:off x="2937957" y="3648929"/>
                <a:ext cx="18373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Cryostat Closure</a:t>
                </a:r>
              </a:p>
            </p:txBody>
          </p:sp>
          <p:sp>
            <p:nvSpPr>
              <p:cNvPr id="56" name="テキスト ボックス 40">
                <a:extLst>
                  <a:ext uri="{FF2B5EF4-FFF2-40B4-BE49-F238E27FC236}">
                    <a16:creationId xmlns:a16="http://schemas.microsoft.com/office/drawing/2014/main" id="{1E657C28-86F3-092B-61EC-83FD99889118}"/>
                  </a:ext>
                </a:extLst>
              </p:cNvPr>
              <p:cNvSpPr txBox="1"/>
              <p:nvPr/>
            </p:nvSpPr>
            <p:spPr>
              <a:xfrm>
                <a:off x="3920953" y="3918102"/>
                <a:ext cx="10871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Full Field</a:t>
                </a:r>
              </a:p>
            </p:txBody>
          </p:sp>
          <p:sp>
            <p:nvSpPr>
              <p:cNvPr id="57" name="下矢印 41">
                <a:extLst>
                  <a:ext uri="{FF2B5EF4-FFF2-40B4-BE49-F238E27FC236}">
                    <a16:creationId xmlns:a16="http://schemas.microsoft.com/office/drawing/2014/main" id="{3486B564-45DA-482F-D26E-CDEB73DDF7E4}"/>
                  </a:ext>
                </a:extLst>
              </p:cNvPr>
              <p:cNvSpPr/>
              <p:nvPr/>
            </p:nvSpPr>
            <p:spPr>
              <a:xfrm flipV="1">
                <a:off x="4818515" y="3465085"/>
                <a:ext cx="111541" cy="468557"/>
              </a:xfrm>
              <a:prstGeom prst="downArrow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58" name="下矢印 42">
                <a:extLst>
                  <a:ext uri="{FF2B5EF4-FFF2-40B4-BE49-F238E27FC236}">
                    <a16:creationId xmlns:a16="http://schemas.microsoft.com/office/drawing/2014/main" id="{885B0872-AEA6-4770-9224-280E139C8E84}"/>
                  </a:ext>
                </a:extLst>
              </p:cNvPr>
              <p:cNvSpPr/>
              <p:nvPr/>
            </p:nvSpPr>
            <p:spPr>
              <a:xfrm flipV="1">
                <a:off x="4938541" y="3459160"/>
                <a:ext cx="97006" cy="830077"/>
              </a:xfrm>
              <a:prstGeom prst="downArrow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59" name="テキスト ボックス 43">
                <a:extLst>
                  <a:ext uri="{FF2B5EF4-FFF2-40B4-BE49-F238E27FC236}">
                    <a16:creationId xmlns:a16="http://schemas.microsoft.com/office/drawing/2014/main" id="{D260ABE3-7B18-E391-735F-519516649A08}"/>
                  </a:ext>
                </a:extLst>
              </p:cNvPr>
              <p:cNvSpPr txBox="1"/>
              <p:nvPr/>
            </p:nvSpPr>
            <p:spPr>
              <a:xfrm>
                <a:off x="3551009" y="4234336"/>
                <a:ext cx="18374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Divertor Plasma</a:t>
                </a:r>
              </a:p>
            </p:txBody>
          </p:sp>
          <p:sp>
            <p:nvSpPr>
              <p:cNvPr id="60" name="テキスト ボックス 44">
                <a:extLst>
                  <a:ext uri="{FF2B5EF4-FFF2-40B4-BE49-F238E27FC236}">
                    <a16:creationId xmlns:a16="http://schemas.microsoft.com/office/drawing/2014/main" id="{4E220353-D611-5EBD-F307-51E9604BA3A9}"/>
                  </a:ext>
                </a:extLst>
              </p:cNvPr>
              <p:cNvSpPr txBox="1"/>
              <p:nvPr/>
            </p:nvSpPr>
            <p:spPr>
              <a:xfrm>
                <a:off x="5160128" y="4023165"/>
                <a:ext cx="1346845" cy="453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20"/>
                  </a:lnSpc>
                </a:pPr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Start DD </a:t>
                </a:r>
                <a:r>
                  <a:rPr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</a:t>
                </a:r>
                <a:endPara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下矢印 45">
                <a:extLst>
                  <a:ext uri="{FF2B5EF4-FFF2-40B4-BE49-F238E27FC236}">
                    <a16:creationId xmlns:a16="http://schemas.microsoft.com/office/drawing/2014/main" id="{BF0BB3F8-E8CB-13FB-0F7E-DEED56104B3C}"/>
                  </a:ext>
                </a:extLst>
              </p:cNvPr>
              <p:cNvSpPr/>
              <p:nvPr/>
            </p:nvSpPr>
            <p:spPr>
              <a:xfrm flipV="1">
                <a:off x="5240280" y="3467671"/>
                <a:ext cx="97006" cy="515413"/>
              </a:xfrm>
              <a:prstGeom prst="downArrow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62" name="下矢印 46">
                <a:extLst>
                  <a:ext uri="{FF2B5EF4-FFF2-40B4-BE49-F238E27FC236}">
                    <a16:creationId xmlns:a16="http://schemas.microsoft.com/office/drawing/2014/main" id="{7BF1C297-5665-1333-6111-CCD49462973B}"/>
                  </a:ext>
                </a:extLst>
              </p:cNvPr>
              <p:cNvSpPr/>
              <p:nvPr/>
            </p:nvSpPr>
            <p:spPr>
              <a:xfrm flipV="1">
                <a:off x="5736545" y="3466389"/>
                <a:ext cx="97006" cy="130825"/>
              </a:xfrm>
              <a:prstGeom prst="downArrow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63" name="テキスト ボックス 47">
                <a:extLst>
                  <a:ext uri="{FF2B5EF4-FFF2-40B4-BE49-F238E27FC236}">
                    <a16:creationId xmlns:a16="http://schemas.microsoft.com/office/drawing/2014/main" id="{6F270FDB-88FC-AAD1-5347-7D6AC0C2B3B0}"/>
                  </a:ext>
                </a:extLst>
              </p:cNvPr>
              <p:cNvSpPr txBox="1"/>
              <p:nvPr/>
            </p:nvSpPr>
            <p:spPr>
              <a:xfrm>
                <a:off x="5653215" y="3540784"/>
                <a:ext cx="12426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Full I</a:t>
                </a:r>
                <a:r>
                  <a:rPr kumimoji="1" lang="en-US" altLang="ja-JP" sz="16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&amp; B</a:t>
                </a:r>
                <a:r>
                  <a:rPr kumimoji="1" lang="en-US" altLang="ja-JP" sz="16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endPara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テキスト ボックス 48">
                <a:extLst>
                  <a:ext uri="{FF2B5EF4-FFF2-40B4-BE49-F238E27FC236}">
                    <a16:creationId xmlns:a16="http://schemas.microsoft.com/office/drawing/2014/main" id="{49C6789C-5451-1AB2-28E5-5351C594ADCC}"/>
                  </a:ext>
                </a:extLst>
              </p:cNvPr>
              <p:cNvSpPr txBox="1"/>
              <p:nvPr/>
            </p:nvSpPr>
            <p:spPr>
              <a:xfrm>
                <a:off x="9018104" y="3714556"/>
                <a:ext cx="6928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Q=10</a:t>
                </a:r>
              </a:p>
              <a:p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&gt;50s</a:t>
                </a:r>
              </a:p>
            </p:txBody>
          </p:sp>
          <p:sp>
            <p:nvSpPr>
              <p:cNvPr id="65" name="テキスト ボックス 50">
                <a:extLst>
                  <a:ext uri="{FF2B5EF4-FFF2-40B4-BE49-F238E27FC236}">
                    <a16:creationId xmlns:a16="http://schemas.microsoft.com/office/drawing/2014/main" id="{702A51CD-13B7-3045-D341-7FB25209941F}"/>
                  </a:ext>
                </a:extLst>
              </p:cNvPr>
              <p:cNvSpPr txBox="1"/>
              <p:nvPr/>
            </p:nvSpPr>
            <p:spPr>
              <a:xfrm>
                <a:off x="9794157" y="3703131"/>
                <a:ext cx="8355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Q=10</a:t>
                </a:r>
              </a:p>
              <a:p>
                <a:r>
                  <a:rPr kumimoji="1"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&gt;300s</a:t>
                </a:r>
              </a:p>
            </p:txBody>
          </p:sp>
          <p:sp>
            <p:nvSpPr>
              <p:cNvPr id="66" name="左中かっこ 51">
                <a:extLst>
                  <a:ext uri="{FF2B5EF4-FFF2-40B4-BE49-F238E27FC236}">
                    <a16:creationId xmlns:a16="http://schemas.microsoft.com/office/drawing/2014/main" id="{7C06C4FB-DCE6-D9B2-3AFA-C93D3126DBE3}"/>
                  </a:ext>
                </a:extLst>
              </p:cNvPr>
              <p:cNvSpPr/>
              <p:nvPr/>
            </p:nvSpPr>
            <p:spPr>
              <a:xfrm rot="16200000">
                <a:off x="10106972" y="3465057"/>
                <a:ext cx="228781" cy="174803"/>
              </a:xfrm>
              <a:prstGeom prst="leftBrace">
                <a:avLst/>
              </a:prstGeom>
              <a:ln w="19050">
                <a:solidFill>
                  <a:srgbClr val="284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15" name="テキスト ボックス 53">
                <a:extLst>
                  <a:ext uri="{FF2B5EF4-FFF2-40B4-BE49-F238E27FC236}">
                    <a16:creationId xmlns:a16="http://schemas.microsoft.com/office/drawing/2014/main" id="{B2FE7BA5-F516-2374-A1F4-AE9B309F98E3}"/>
                  </a:ext>
                </a:extLst>
              </p:cNvPr>
              <p:cNvSpPr txBox="1"/>
              <p:nvPr/>
            </p:nvSpPr>
            <p:spPr>
              <a:xfrm>
                <a:off x="1432545" y="2197653"/>
                <a:ext cx="1369287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Assembly-I</a:t>
                </a:r>
                <a:endParaRPr kumimoji="1" lang="ja-JP" altLang="en-US" sz="18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テキスト ボックス 54">
                <a:extLst>
                  <a:ext uri="{FF2B5EF4-FFF2-40B4-BE49-F238E27FC236}">
                    <a16:creationId xmlns:a16="http://schemas.microsoft.com/office/drawing/2014/main" id="{F131C246-BE35-89EB-54D3-4ECA42CEEA5D}"/>
                  </a:ext>
                </a:extLst>
              </p:cNvPr>
              <p:cNvSpPr txBox="1"/>
              <p:nvPr/>
            </p:nvSpPr>
            <p:spPr>
              <a:xfrm>
                <a:off x="4254357" y="2208747"/>
                <a:ext cx="569387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IC-I</a:t>
                </a:r>
                <a:endParaRPr kumimoji="1" lang="ja-JP" altLang="en-US" sz="18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テキスト ボックス 55">
                <a:extLst>
                  <a:ext uri="{FF2B5EF4-FFF2-40B4-BE49-F238E27FC236}">
                    <a16:creationId xmlns:a16="http://schemas.microsoft.com/office/drawing/2014/main" id="{1B48D984-74B8-D7F0-9CB5-79C5788E5F4C}"/>
                  </a:ext>
                </a:extLst>
              </p:cNvPr>
              <p:cNvSpPr txBox="1"/>
              <p:nvPr/>
            </p:nvSpPr>
            <p:spPr>
              <a:xfrm>
                <a:off x="6676818" y="2180342"/>
                <a:ext cx="423515" cy="666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IC</a:t>
                </a:r>
              </a:p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-II</a:t>
                </a:r>
                <a:endParaRPr kumimoji="1" lang="ja-JP" altLang="en-US" sz="18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テキスト ボックス 56">
                <a:extLst>
                  <a:ext uri="{FF2B5EF4-FFF2-40B4-BE49-F238E27FC236}">
                    <a16:creationId xmlns:a16="http://schemas.microsoft.com/office/drawing/2014/main" id="{922A7D5D-E5A8-A209-C12B-4061A26487D9}"/>
                  </a:ext>
                </a:extLst>
              </p:cNvPr>
              <p:cNvSpPr txBox="1"/>
              <p:nvPr/>
            </p:nvSpPr>
            <p:spPr>
              <a:xfrm>
                <a:off x="5860139" y="2167262"/>
                <a:ext cx="917239" cy="666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Assem</a:t>
                </a:r>
                <a:endParaRPr kumimoji="1" lang="en-US" altLang="ja-JP" sz="18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en-US" altLang="ja-JP" sz="18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bly</a:t>
                </a:r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-II</a:t>
                </a:r>
                <a:endParaRPr kumimoji="1" lang="ja-JP" altLang="en-US" sz="18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テキスト ボックス 57">
                <a:extLst>
                  <a:ext uri="{FF2B5EF4-FFF2-40B4-BE49-F238E27FC236}">
                    <a16:creationId xmlns:a16="http://schemas.microsoft.com/office/drawing/2014/main" id="{31C6139D-B5D8-2DDF-E4DB-6922A598C86F}"/>
                  </a:ext>
                </a:extLst>
              </p:cNvPr>
              <p:cNvSpPr txBox="1"/>
              <p:nvPr/>
            </p:nvSpPr>
            <p:spPr>
              <a:xfrm>
                <a:off x="5008110" y="2222230"/>
                <a:ext cx="704039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SRO</a:t>
                </a:r>
                <a:endParaRPr kumimoji="1" lang="ja-JP" altLang="en-US" sz="18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テキスト ボックス 58">
                <a:extLst>
                  <a:ext uri="{FF2B5EF4-FFF2-40B4-BE49-F238E27FC236}">
                    <a16:creationId xmlns:a16="http://schemas.microsoft.com/office/drawing/2014/main" id="{1BF3FE90-DD63-EB19-9471-DE2F06E17852}"/>
                  </a:ext>
                </a:extLst>
              </p:cNvPr>
              <p:cNvSpPr txBox="1"/>
              <p:nvPr/>
            </p:nvSpPr>
            <p:spPr>
              <a:xfrm>
                <a:off x="7125542" y="2197653"/>
                <a:ext cx="82266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FPO-I</a:t>
                </a:r>
                <a:endParaRPr kumimoji="1" lang="ja-JP" altLang="en-US" sz="18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テキスト ボックス 59">
                <a:extLst>
                  <a:ext uri="{FF2B5EF4-FFF2-40B4-BE49-F238E27FC236}">
                    <a16:creationId xmlns:a16="http://schemas.microsoft.com/office/drawing/2014/main" id="{975144AA-7407-6CC4-3A79-A6BE3A15FD6A}"/>
                  </a:ext>
                </a:extLst>
              </p:cNvPr>
              <p:cNvSpPr txBox="1"/>
              <p:nvPr/>
            </p:nvSpPr>
            <p:spPr>
              <a:xfrm>
                <a:off x="7989143" y="2210353"/>
                <a:ext cx="88838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FPO-II</a:t>
                </a:r>
                <a:endParaRPr kumimoji="1" lang="ja-JP" altLang="en-US" sz="18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テキスト ボックス 60">
                <a:extLst>
                  <a:ext uri="{FF2B5EF4-FFF2-40B4-BE49-F238E27FC236}">
                    <a16:creationId xmlns:a16="http://schemas.microsoft.com/office/drawing/2014/main" id="{297888AF-E07E-C02E-E255-1225D3035B0F}"/>
                  </a:ext>
                </a:extLst>
              </p:cNvPr>
              <p:cNvSpPr txBox="1"/>
              <p:nvPr/>
            </p:nvSpPr>
            <p:spPr>
              <a:xfrm>
                <a:off x="8855487" y="2199029"/>
                <a:ext cx="954107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FPO-III</a:t>
                </a:r>
                <a:endParaRPr kumimoji="1" lang="ja-JP" altLang="en-US" sz="18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テキスト ボックス 61">
                <a:extLst>
                  <a:ext uri="{FF2B5EF4-FFF2-40B4-BE49-F238E27FC236}">
                    <a16:creationId xmlns:a16="http://schemas.microsoft.com/office/drawing/2014/main" id="{EB8EFF5E-7AE6-64FF-C085-15F7267C1675}"/>
                  </a:ext>
                </a:extLst>
              </p:cNvPr>
              <p:cNvSpPr txBox="1"/>
              <p:nvPr/>
            </p:nvSpPr>
            <p:spPr>
              <a:xfrm>
                <a:off x="9703047" y="2200534"/>
                <a:ext cx="98296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FPO-IV</a:t>
                </a:r>
                <a:endParaRPr kumimoji="1" lang="ja-JP" altLang="en-US" sz="18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テキスト ボックス 62">
                <a:extLst>
                  <a:ext uri="{FF2B5EF4-FFF2-40B4-BE49-F238E27FC236}">
                    <a16:creationId xmlns:a16="http://schemas.microsoft.com/office/drawing/2014/main" id="{B13171B4-08A0-ECAB-591D-91BCB57FDED3}"/>
                  </a:ext>
                </a:extLst>
              </p:cNvPr>
              <p:cNvSpPr txBox="1"/>
              <p:nvPr/>
            </p:nvSpPr>
            <p:spPr>
              <a:xfrm>
                <a:off x="10629704" y="2211729"/>
                <a:ext cx="676788" cy="666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FPO</a:t>
                </a:r>
              </a:p>
              <a:p>
                <a:r>
                  <a:rPr kumimoji="1" lang="en-US" altLang="ja-JP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-V</a:t>
                </a:r>
                <a:endParaRPr kumimoji="1" lang="ja-JP" altLang="en-US" sz="18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テキスト ボックス 63">
                <a:extLst>
                  <a:ext uri="{FF2B5EF4-FFF2-40B4-BE49-F238E27FC236}">
                    <a16:creationId xmlns:a16="http://schemas.microsoft.com/office/drawing/2014/main" id="{6B66D178-EB1D-81AF-00D3-57B7AA3D5208}"/>
                  </a:ext>
                </a:extLst>
              </p:cNvPr>
              <p:cNvSpPr txBox="1"/>
              <p:nvPr/>
            </p:nvSpPr>
            <p:spPr>
              <a:xfrm>
                <a:off x="7107290" y="2547594"/>
                <a:ext cx="955711" cy="707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16 Months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Maintenance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8 Months</a:t>
                </a:r>
                <a:endParaRPr kumimoji="1" lang="ja-JP" alt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テキスト ボックス 64">
                <a:extLst>
                  <a:ext uri="{FF2B5EF4-FFF2-40B4-BE49-F238E27FC236}">
                    <a16:creationId xmlns:a16="http://schemas.microsoft.com/office/drawing/2014/main" id="{EBED51C1-7533-F3AC-9967-301A81AE0DFA}"/>
                  </a:ext>
                </a:extLst>
              </p:cNvPr>
              <p:cNvSpPr txBox="1"/>
              <p:nvPr/>
            </p:nvSpPr>
            <p:spPr>
              <a:xfrm>
                <a:off x="3961636" y="1386548"/>
                <a:ext cx="5931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Mar.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2033</a:t>
                </a:r>
              </a:p>
            </p:txBody>
          </p:sp>
          <p:sp>
            <p:nvSpPr>
              <p:cNvPr id="27" name="テキスト ボックス 65">
                <a:extLst>
                  <a:ext uri="{FF2B5EF4-FFF2-40B4-BE49-F238E27FC236}">
                    <a16:creationId xmlns:a16="http://schemas.microsoft.com/office/drawing/2014/main" id="{574FF95C-C4F8-82CF-C0B6-BB2146C08EA3}"/>
                  </a:ext>
                </a:extLst>
              </p:cNvPr>
              <p:cNvSpPr txBox="1"/>
              <p:nvPr/>
            </p:nvSpPr>
            <p:spPr>
              <a:xfrm>
                <a:off x="4225422" y="2729484"/>
                <a:ext cx="6880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18 </a:t>
                </a:r>
              </a:p>
              <a:p>
                <a:r>
                  <a:rPr kumimoji="1"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Months</a:t>
                </a:r>
                <a:endParaRPr kumimoji="1" lang="ja-JP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テキスト ボックス 66">
                <a:extLst>
                  <a:ext uri="{FF2B5EF4-FFF2-40B4-BE49-F238E27FC236}">
                    <a16:creationId xmlns:a16="http://schemas.microsoft.com/office/drawing/2014/main" id="{DCB65BD5-0711-412A-CD9A-DD2BB0000E2E}"/>
                  </a:ext>
                </a:extLst>
              </p:cNvPr>
              <p:cNvSpPr txBox="1"/>
              <p:nvPr/>
            </p:nvSpPr>
            <p:spPr>
              <a:xfrm>
                <a:off x="4887790" y="2816476"/>
                <a:ext cx="9012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27 Months</a:t>
                </a:r>
                <a:endParaRPr kumimoji="1" lang="ja-JP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テキスト ボックス 67">
                <a:extLst>
                  <a:ext uri="{FF2B5EF4-FFF2-40B4-BE49-F238E27FC236}">
                    <a16:creationId xmlns:a16="http://schemas.microsoft.com/office/drawing/2014/main" id="{BD5DE9FD-D2A2-7151-9461-335CCD9EFF6F}"/>
                  </a:ext>
                </a:extLst>
              </p:cNvPr>
              <p:cNvSpPr txBox="1"/>
              <p:nvPr/>
            </p:nvSpPr>
            <p:spPr>
              <a:xfrm>
                <a:off x="4595633" y="1386548"/>
                <a:ext cx="5822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Oct.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2034</a:t>
                </a:r>
              </a:p>
            </p:txBody>
          </p:sp>
          <p:sp>
            <p:nvSpPr>
              <p:cNvPr id="33" name="テキスト ボックス 72">
                <a:extLst>
                  <a:ext uri="{FF2B5EF4-FFF2-40B4-BE49-F238E27FC236}">
                    <a16:creationId xmlns:a16="http://schemas.microsoft.com/office/drawing/2014/main" id="{6DFB481F-7E28-8B09-8C2B-F308D4F48A02}"/>
                  </a:ext>
                </a:extLst>
              </p:cNvPr>
              <p:cNvSpPr txBox="1"/>
              <p:nvPr/>
            </p:nvSpPr>
            <p:spPr>
              <a:xfrm>
                <a:off x="5564829" y="1386548"/>
                <a:ext cx="612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Dec.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2036</a:t>
                </a:r>
              </a:p>
            </p:txBody>
          </p:sp>
          <p:sp>
            <p:nvSpPr>
              <p:cNvPr id="34" name="テキスト ボックス 74">
                <a:extLst>
                  <a:ext uri="{FF2B5EF4-FFF2-40B4-BE49-F238E27FC236}">
                    <a16:creationId xmlns:a16="http://schemas.microsoft.com/office/drawing/2014/main" id="{BE7AD504-C793-21E0-5B59-F35F439C4431}"/>
                  </a:ext>
                </a:extLst>
              </p:cNvPr>
              <p:cNvSpPr txBox="1"/>
              <p:nvPr/>
            </p:nvSpPr>
            <p:spPr>
              <a:xfrm>
                <a:off x="5839164" y="2814879"/>
                <a:ext cx="9012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24 Months</a:t>
                </a:r>
                <a:endParaRPr kumimoji="1" lang="ja-JP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テキスト ボックス 79">
                <a:extLst>
                  <a:ext uri="{FF2B5EF4-FFF2-40B4-BE49-F238E27FC236}">
                    <a16:creationId xmlns:a16="http://schemas.microsoft.com/office/drawing/2014/main" id="{6A875315-A712-CB50-F513-A54BEA099FF7}"/>
                  </a:ext>
                </a:extLst>
              </p:cNvPr>
              <p:cNvSpPr txBox="1"/>
              <p:nvPr/>
            </p:nvSpPr>
            <p:spPr>
              <a:xfrm>
                <a:off x="6431103" y="1386548"/>
                <a:ext cx="612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Dec.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2038</a:t>
                </a:r>
              </a:p>
            </p:txBody>
          </p:sp>
          <p:sp>
            <p:nvSpPr>
              <p:cNvPr id="38" name="テキスト ボックス 80">
                <a:extLst>
                  <a:ext uri="{FF2B5EF4-FFF2-40B4-BE49-F238E27FC236}">
                    <a16:creationId xmlns:a16="http://schemas.microsoft.com/office/drawing/2014/main" id="{06405318-BCCD-289E-6783-BC583C4DC74F}"/>
                  </a:ext>
                </a:extLst>
              </p:cNvPr>
              <p:cNvSpPr txBox="1"/>
              <p:nvPr/>
            </p:nvSpPr>
            <p:spPr>
              <a:xfrm>
                <a:off x="6898267" y="1386548"/>
                <a:ext cx="612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Sep.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2039</a:t>
                </a:r>
              </a:p>
            </p:txBody>
          </p:sp>
          <p:sp>
            <p:nvSpPr>
              <p:cNvPr id="39" name="テキスト ボックス 81">
                <a:extLst>
                  <a:ext uri="{FF2B5EF4-FFF2-40B4-BE49-F238E27FC236}">
                    <a16:creationId xmlns:a16="http://schemas.microsoft.com/office/drawing/2014/main" id="{FC0A112C-1767-BF3E-EE37-3740A2E901C3}"/>
                  </a:ext>
                </a:extLst>
              </p:cNvPr>
              <p:cNvSpPr txBox="1"/>
              <p:nvPr/>
            </p:nvSpPr>
            <p:spPr>
              <a:xfrm>
                <a:off x="6643364" y="2815516"/>
                <a:ext cx="5261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 M</a:t>
                </a:r>
                <a:endParaRPr kumimoji="1" lang="ja-JP" alt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テキスト ボックス 84">
                <a:extLst>
                  <a:ext uri="{FF2B5EF4-FFF2-40B4-BE49-F238E27FC236}">
                    <a16:creationId xmlns:a16="http://schemas.microsoft.com/office/drawing/2014/main" id="{40AC0F36-B96F-E1D2-8810-585D1327846F}"/>
                  </a:ext>
                </a:extLst>
              </p:cNvPr>
              <p:cNvSpPr txBox="1"/>
              <p:nvPr/>
            </p:nvSpPr>
            <p:spPr>
              <a:xfrm>
                <a:off x="7706439" y="1386548"/>
                <a:ext cx="612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Sep.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2041</a:t>
                </a:r>
              </a:p>
            </p:txBody>
          </p:sp>
          <p:sp>
            <p:nvSpPr>
              <p:cNvPr id="43" name="テキスト ボックス 86">
                <a:extLst>
                  <a:ext uri="{FF2B5EF4-FFF2-40B4-BE49-F238E27FC236}">
                    <a16:creationId xmlns:a16="http://schemas.microsoft.com/office/drawing/2014/main" id="{65B60281-4F67-1D80-CB5C-3B1CFE3B1958}"/>
                  </a:ext>
                </a:extLst>
              </p:cNvPr>
              <p:cNvSpPr txBox="1"/>
              <p:nvPr/>
            </p:nvSpPr>
            <p:spPr>
              <a:xfrm>
                <a:off x="8582623" y="1386548"/>
                <a:ext cx="612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Sep.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2043</a:t>
                </a:r>
              </a:p>
            </p:txBody>
          </p:sp>
          <p:sp>
            <p:nvSpPr>
              <p:cNvPr id="45" name="テキスト ボックス 88">
                <a:extLst>
                  <a:ext uri="{FF2B5EF4-FFF2-40B4-BE49-F238E27FC236}">
                    <a16:creationId xmlns:a16="http://schemas.microsoft.com/office/drawing/2014/main" id="{7BED99FC-083A-9709-F275-DEBCCECE0186}"/>
                  </a:ext>
                </a:extLst>
              </p:cNvPr>
              <p:cNvSpPr txBox="1"/>
              <p:nvPr/>
            </p:nvSpPr>
            <p:spPr>
              <a:xfrm>
                <a:off x="9451318" y="1386548"/>
                <a:ext cx="612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Sep.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2045</a:t>
                </a:r>
              </a:p>
            </p:txBody>
          </p:sp>
          <p:sp>
            <p:nvSpPr>
              <p:cNvPr id="47" name="テキスト ボックス 90">
                <a:extLst>
                  <a:ext uri="{FF2B5EF4-FFF2-40B4-BE49-F238E27FC236}">
                    <a16:creationId xmlns:a16="http://schemas.microsoft.com/office/drawing/2014/main" id="{F7FFE24B-BC81-4499-2BAA-60508A4ED7CA}"/>
                  </a:ext>
                </a:extLst>
              </p:cNvPr>
              <p:cNvSpPr txBox="1"/>
              <p:nvPr/>
            </p:nvSpPr>
            <p:spPr>
              <a:xfrm>
                <a:off x="10332472" y="1386548"/>
                <a:ext cx="612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Sep. </a:t>
                </a:r>
              </a:p>
              <a:p>
                <a:pPr algn="ctr"/>
                <a:r>
                  <a:rPr kumimoji="1" lang="en-US" altLang="ja-JP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2047</a:t>
                </a:r>
              </a:p>
            </p:txBody>
          </p:sp>
          <p:sp>
            <p:nvSpPr>
              <p:cNvPr id="48" name="テキスト ボックス 91">
                <a:extLst>
                  <a:ext uri="{FF2B5EF4-FFF2-40B4-BE49-F238E27FC236}">
                    <a16:creationId xmlns:a16="http://schemas.microsoft.com/office/drawing/2014/main" id="{A79F579B-63E8-EED2-AA59-ACD80674617D}"/>
                  </a:ext>
                </a:extLst>
              </p:cNvPr>
              <p:cNvSpPr txBox="1"/>
              <p:nvPr/>
            </p:nvSpPr>
            <p:spPr>
              <a:xfrm>
                <a:off x="7996543" y="2547594"/>
                <a:ext cx="955711" cy="707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16 Months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Maintenance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8 Months</a:t>
                </a:r>
                <a:endParaRPr kumimoji="1" lang="ja-JP" alt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92">
                <a:extLst>
                  <a:ext uri="{FF2B5EF4-FFF2-40B4-BE49-F238E27FC236}">
                    <a16:creationId xmlns:a16="http://schemas.microsoft.com/office/drawing/2014/main" id="{4943759C-025D-7EA4-2CF7-52DC82461BDB}"/>
                  </a:ext>
                </a:extLst>
              </p:cNvPr>
              <p:cNvSpPr txBox="1"/>
              <p:nvPr/>
            </p:nvSpPr>
            <p:spPr>
              <a:xfrm>
                <a:off x="8898750" y="2547594"/>
                <a:ext cx="955711" cy="707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16 Months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Maintenance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8 Months</a:t>
                </a:r>
                <a:endParaRPr kumimoji="1" lang="ja-JP" alt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93">
                <a:extLst>
                  <a:ext uri="{FF2B5EF4-FFF2-40B4-BE49-F238E27FC236}">
                    <a16:creationId xmlns:a16="http://schemas.microsoft.com/office/drawing/2014/main" id="{CE792127-AA45-E54B-77BC-7B06E037BA1E}"/>
                  </a:ext>
                </a:extLst>
              </p:cNvPr>
              <p:cNvSpPr txBox="1"/>
              <p:nvPr/>
            </p:nvSpPr>
            <p:spPr>
              <a:xfrm>
                <a:off x="9773696" y="2547594"/>
                <a:ext cx="955711" cy="707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16 Months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Maintenance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8 Months</a:t>
                </a:r>
                <a:endParaRPr kumimoji="1" lang="ja-JP" alt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95">
                <a:extLst>
                  <a:ext uri="{FF2B5EF4-FFF2-40B4-BE49-F238E27FC236}">
                    <a16:creationId xmlns:a16="http://schemas.microsoft.com/office/drawing/2014/main" id="{E755AD8B-B739-4A35-43F4-2FA0FF6E4B09}"/>
                  </a:ext>
                </a:extLst>
              </p:cNvPr>
              <p:cNvSpPr txBox="1"/>
              <p:nvPr/>
            </p:nvSpPr>
            <p:spPr>
              <a:xfrm>
                <a:off x="10555583" y="2776458"/>
                <a:ext cx="866824" cy="400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 </a:t>
                </a:r>
              </a:p>
              <a:p>
                <a:r>
                  <a:rPr kumimoji="1" lang="en-US" altLang="ja-JP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16 Months</a:t>
                </a:r>
              </a:p>
            </p:txBody>
          </p:sp>
          <p:sp>
            <p:nvSpPr>
              <p:cNvPr id="52" name="左中かっこ 51">
                <a:extLst>
                  <a:ext uri="{FF2B5EF4-FFF2-40B4-BE49-F238E27FC236}">
                    <a16:creationId xmlns:a16="http://schemas.microsoft.com/office/drawing/2014/main" id="{00BBEAFD-F385-255E-A4D0-18899EA13031}"/>
                  </a:ext>
                </a:extLst>
              </p:cNvPr>
              <p:cNvSpPr/>
              <p:nvPr/>
            </p:nvSpPr>
            <p:spPr>
              <a:xfrm rot="16200000">
                <a:off x="9237784" y="3458388"/>
                <a:ext cx="226131" cy="185484"/>
              </a:xfrm>
              <a:prstGeom prst="leftBrace">
                <a:avLst/>
              </a:prstGeom>
              <a:ln w="19050">
                <a:solidFill>
                  <a:srgbClr val="284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53" name="テキスト ボックス 2">
                <a:extLst>
                  <a:ext uri="{FF2B5EF4-FFF2-40B4-BE49-F238E27FC236}">
                    <a16:creationId xmlns:a16="http://schemas.microsoft.com/office/drawing/2014/main" id="{2AF9465A-C28E-0797-36CF-8CAE2DFEAF12}"/>
                  </a:ext>
                </a:extLst>
              </p:cNvPr>
              <p:cNvSpPr txBox="1"/>
              <p:nvPr/>
            </p:nvSpPr>
            <p:spPr>
              <a:xfrm>
                <a:off x="1801238" y="1417326"/>
                <a:ext cx="19635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Target dates:</a:t>
                </a:r>
                <a:endParaRPr kumimoji="1" lang="ja-JP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右矢印 15">
                <a:extLst>
                  <a:ext uri="{FF2B5EF4-FFF2-40B4-BE49-F238E27FC236}">
                    <a16:creationId xmlns:a16="http://schemas.microsoft.com/office/drawing/2014/main" id="{D48F851C-EAAB-2A74-B677-5AB7E8A8EC14}"/>
                  </a:ext>
                </a:extLst>
              </p:cNvPr>
              <p:cNvSpPr/>
              <p:nvPr/>
            </p:nvSpPr>
            <p:spPr>
              <a:xfrm>
                <a:off x="11281411" y="2508719"/>
                <a:ext cx="229559" cy="34636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5" name="左大かっこ 16">
                <a:extLst>
                  <a:ext uri="{FF2B5EF4-FFF2-40B4-BE49-F238E27FC236}">
                    <a16:creationId xmlns:a16="http://schemas.microsoft.com/office/drawing/2014/main" id="{9EF5DF50-3E45-5435-094F-E3162BE9AAF1}"/>
                  </a:ext>
                </a:extLst>
              </p:cNvPr>
              <p:cNvSpPr/>
              <p:nvPr/>
            </p:nvSpPr>
            <p:spPr>
              <a:xfrm rot="5400000">
                <a:off x="9090969" y="-757515"/>
                <a:ext cx="107664" cy="4113198"/>
              </a:xfrm>
              <a:prstGeom prst="leftBracket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8" name="テキスト ボックス 18">
                <a:extLst>
                  <a:ext uri="{FF2B5EF4-FFF2-40B4-BE49-F238E27FC236}">
                    <a16:creationId xmlns:a16="http://schemas.microsoft.com/office/drawing/2014/main" id="{F2AFB441-A318-32F4-5317-899C2A9927EE}"/>
                  </a:ext>
                </a:extLst>
              </p:cNvPr>
              <p:cNvSpPr txBox="1"/>
              <p:nvPr/>
            </p:nvSpPr>
            <p:spPr>
              <a:xfrm>
                <a:off x="11428404" y="2458142"/>
                <a:ext cx="777136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133" dirty="0">
                    <a:latin typeface="Arial" panose="020B0604020202020204" pitchFamily="34" charset="0"/>
                    <a:cs typeface="Arial" panose="020B0604020202020204" pitchFamily="34" charset="0"/>
                  </a:rPr>
                  <a:t>DT-2</a:t>
                </a:r>
                <a:endParaRPr kumimoji="1" lang="ja-JP" altLang="en-US" sz="21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正方形/長方形 19">
                <a:extLst>
                  <a:ext uri="{FF2B5EF4-FFF2-40B4-BE49-F238E27FC236}">
                    <a16:creationId xmlns:a16="http://schemas.microsoft.com/office/drawing/2014/main" id="{96463372-C206-53C3-0F5D-F9F8971675A2}"/>
                  </a:ext>
                </a:extLst>
              </p:cNvPr>
              <p:cNvSpPr/>
              <p:nvPr/>
            </p:nvSpPr>
            <p:spPr>
              <a:xfrm>
                <a:off x="7513940" y="857929"/>
                <a:ext cx="889000" cy="169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  <p:sp>
            <p:nvSpPr>
              <p:cNvPr id="11" name="テキスト ボックス 20">
                <a:extLst>
                  <a:ext uri="{FF2B5EF4-FFF2-40B4-BE49-F238E27FC236}">
                    <a16:creationId xmlns:a16="http://schemas.microsoft.com/office/drawing/2014/main" id="{687FC568-0C9A-2D0C-F56D-5AA65D6A7AA5}"/>
                  </a:ext>
                </a:extLst>
              </p:cNvPr>
              <p:cNvSpPr txBox="1"/>
              <p:nvPr/>
            </p:nvSpPr>
            <p:spPr>
              <a:xfrm>
                <a:off x="8666456" y="984234"/>
                <a:ext cx="777136" cy="4205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133" dirty="0">
                    <a:latin typeface="Arial" panose="020B0604020202020204" pitchFamily="34" charset="0"/>
                    <a:cs typeface="Arial" panose="020B0604020202020204" pitchFamily="34" charset="0"/>
                  </a:rPr>
                  <a:t>DT-1</a:t>
                </a:r>
                <a:endParaRPr kumimoji="1" lang="ja-JP" altLang="en-US" sz="213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三角形 69">
                <a:extLst>
                  <a:ext uri="{FF2B5EF4-FFF2-40B4-BE49-F238E27FC236}">
                    <a16:creationId xmlns:a16="http://schemas.microsoft.com/office/drawing/2014/main" id="{558C5414-05AB-2730-36E9-C88C2621AB83}"/>
                  </a:ext>
                </a:extLst>
              </p:cNvPr>
              <p:cNvSpPr/>
              <p:nvPr/>
            </p:nvSpPr>
            <p:spPr>
              <a:xfrm flipV="1">
                <a:off x="5794838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62" name="三角形 69">
                <a:extLst>
                  <a:ext uri="{FF2B5EF4-FFF2-40B4-BE49-F238E27FC236}">
                    <a16:creationId xmlns:a16="http://schemas.microsoft.com/office/drawing/2014/main" id="{C4698C1C-E57B-D444-BE33-5EB77A0D11E9}"/>
                  </a:ext>
                </a:extLst>
              </p:cNvPr>
              <p:cNvSpPr/>
              <p:nvPr/>
            </p:nvSpPr>
            <p:spPr>
              <a:xfrm flipV="1">
                <a:off x="4810414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63" name="三角形 69">
                <a:extLst>
                  <a:ext uri="{FF2B5EF4-FFF2-40B4-BE49-F238E27FC236}">
                    <a16:creationId xmlns:a16="http://schemas.microsoft.com/office/drawing/2014/main" id="{DE7B01B1-18B5-1447-A95E-6F9BEAF7620B}"/>
                  </a:ext>
                </a:extLst>
              </p:cNvPr>
              <p:cNvSpPr/>
              <p:nvPr/>
            </p:nvSpPr>
            <p:spPr>
              <a:xfrm flipV="1">
                <a:off x="4181899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64" name="三角形 69">
                <a:extLst>
                  <a:ext uri="{FF2B5EF4-FFF2-40B4-BE49-F238E27FC236}">
                    <a16:creationId xmlns:a16="http://schemas.microsoft.com/office/drawing/2014/main" id="{C8C57788-6BDE-713C-797D-3BB9F638F743}"/>
                  </a:ext>
                </a:extLst>
              </p:cNvPr>
              <p:cNvSpPr/>
              <p:nvPr/>
            </p:nvSpPr>
            <p:spPr>
              <a:xfrm flipV="1">
                <a:off x="6661112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65" name="三角形 69">
                <a:extLst>
                  <a:ext uri="{FF2B5EF4-FFF2-40B4-BE49-F238E27FC236}">
                    <a16:creationId xmlns:a16="http://schemas.microsoft.com/office/drawing/2014/main" id="{74627B29-13B3-E0FB-D145-E242C9E37086}"/>
                  </a:ext>
                </a:extLst>
              </p:cNvPr>
              <p:cNvSpPr/>
              <p:nvPr/>
            </p:nvSpPr>
            <p:spPr>
              <a:xfrm flipV="1">
                <a:off x="7061680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66" name="三角形 69">
                <a:extLst>
                  <a:ext uri="{FF2B5EF4-FFF2-40B4-BE49-F238E27FC236}">
                    <a16:creationId xmlns:a16="http://schemas.microsoft.com/office/drawing/2014/main" id="{EA5F5479-1C12-4AE8-B2E6-193C67DA4AF4}"/>
                  </a:ext>
                </a:extLst>
              </p:cNvPr>
              <p:cNvSpPr/>
              <p:nvPr/>
            </p:nvSpPr>
            <p:spPr>
              <a:xfrm flipV="1">
                <a:off x="7936448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67" name="三角形 69">
                <a:extLst>
                  <a:ext uri="{FF2B5EF4-FFF2-40B4-BE49-F238E27FC236}">
                    <a16:creationId xmlns:a16="http://schemas.microsoft.com/office/drawing/2014/main" id="{7F60EE0C-C762-8B0B-0C0C-1DC4ABBE8370}"/>
                  </a:ext>
                </a:extLst>
              </p:cNvPr>
              <p:cNvSpPr/>
              <p:nvPr/>
            </p:nvSpPr>
            <p:spPr>
              <a:xfrm flipV="1">
                <a:off x="8812632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68" name="三角形 69">
                <a:extLst>
                  <a:ext uri="{FF2B5EF4-FFF2-40B4-BE49-F238E27FC236}">
                    <a16:creationId xmlns:a16="http://schemas.microsoft.com/office/drawing/2014/main" id="{F22E0512-C600-35FB-320B-256EB5CB0724}"/>
                  </a:ext>
                </a:extLst>
              </p:cNvPr>
              <p:cNvSpPr/>
              <p:nvPr/>
            </p:nvSpPr>
            <p:spPr>
              <a:xfrm flipV="1">
                <a:off x="9681327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69" name="三角形 69">
                <a:extLst>
                  <a:ext uri="{FF2B5EF4-FFF2-40B4-BE49-F238E27FC236}">
                    <a16:creationId xmlns:a16="http://schemas.microsoft.com/office/drawing/2014/main" id="{77459C8E-397A-B2FF-B9D3-CFC4A9B8FEC0}"/>
                  </a:ext>
                </a:extLst>
              </p:cNvPr>
              <p:cNvSpPr/>
              <p:nvPr/>
            </p:nvSpPr>
            <p:spPr>
              <a:xfrm flipV="1">
                <a:off x="10562481" y="1873460"/>
                <a:ext cx="152650" cy="1853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22DE7-AFD2-F643-A57A-B35DF4DD0B3D}"/>
              </a:ext>
            </a:extLst>
          </p:cNvPr>
          <p:cNvSpPr txBox="1">
            <a:spLocks/>
          </p:cNvSpPr>
          <p:nvPr/>
        </p:nvSpPr>
        <p:spPr>
          <a:xfrm>
            <a:off x="3643437" y="4274711"/>
            <a:ext cx="8469541" cy="24478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Approval chronology:  </a:t>
            </a:r>
            <a:endParaRPr lang="en-US" dirty="0">
              <a:solidFill>
                <a:srgbClr val="0066CC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539750" lvl="2" indent="-269875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ITER STAC-30 (May 2024) endorses Level 1 Research Plan and proposed Level 1 Construction Schedule</a:t>
            </a:r>
          </a:p>
          <a:p>
            <a:pPr marL="539750" lvl="2" indent="-269875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ITER Council 35 (Nov. 2024) endorsed the overall approach proposed for the 2024 Baseline</a:t>
            </a:r>
          </a:p>
          <a:p>
            <a:pPr marL="539750" lvl="2" indent="-269875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ITER STAC-32 (May 2025) endorses Level 2 and Level 3 Research Plan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reviewed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favourably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by ITER Council 36 in June 2025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74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005AC-0DF1-5B4F-CB21-A2712DF6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82657EAA-B8F5-48AA-5FC8-FFFE9A30D2D6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C2BB-7F72-14A8-2544-0D7B2E0D3DDF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 - 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99D52F-B58F-FB4F-32E2-1827B016FD21}"/>
              </a:ext>
            </a:extLst>
          </p:cNvPr>
          <p:cNvSpPr txBox="1">
            <a:spLocks/>
          </p:cNvSpPr>
          <p:nvPr/>
        </p:nvSpPr>
        <p:spPr>
          <a:xfrm>
            <a:off x="121006" y="664318"/>
            <a:ext cx="12070994" cy="567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Modelling of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boronization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GDC indicated need for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LFS and HFS diborane injection points + 11 GCD anodes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Non-symmetric GDC anode distribution at in SRO &amp; non-uniform boronization  experiments show boronization needed but spatial distribution not too critical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2FD09D-3A41-B0FD-91C4-F8D527F78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-7242" y="2956899"/>
            <a:ext cx="4044984" cy="2096435"/>
          </a:xfrm>
          <a:prstGeom prst="rect">
            <a:avLst/>
          </a:prstGeom>
        </p:spPr>
      </p:pic>
      <p:pic>
        <p:nvPicPr>
          <p:cNvPr id="7" name="Picture 6" descr="A colorful circle with red diamonds&#10;&#10;AI-generated content may be incorrect.">
            <a:extLst>
              <a:ext uri="{FF2B5EF4-FFF2-40B4-BE49-F238E27FC236}">
                <a16:creationId xmlns:a16="http://schemas.microsoft.com/office/drawing/2014/main" id="{7C5B2462-0F62-059A-4993-6E3973D1F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008" y="2803499"/>
            <a:ext cx="3927159" cy="3180998"/>
          </a:xfrm>
          <a:prstGeom prst="rect">
            <a:avLst/>
          </a:prstGeom>
        </p:spPr>
      </p:pic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D33C9626-9F8C-FD3C-6479-2E85FBFFF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167" y="3022592"/>
            <a:ext cx="3809524" cy="2961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EDF60-6B91-500D-B598-C3718ED911DF}"/>
              </a:ext>
            </a:extLst>
          </p:cNvPr>
          <p:cNvSpPr txBox="1"/>
          <p:nvPr/>
        </p:nvSpPr>
        <p:spPr>
          <a:xfrm>
            <a:off x="4211581" y="2310568"/>
            <a:ext cx="335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B</a:t>
            </a:r>
            <a:r>
              <a:rPr lang="en-GB" baseline="-25000" dirty="0"/>
              <a:t>2</a:t>
            </a:r>
            <a:r>
              <a:rPr lang="en-GB" dirty="0"/>
              <a:t>H</a:t>
            </a:r>
            <a:r>
              <a:rPr lang="en-GB" baseline="-25000" dirty="0"/>
              <a:t>6</a:t>
            </a:r>
            <a:r>
              <a:rPr lang="en-GB" dirty="0"/>
              <a:t> ionization and dissociation in SRO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D459C-C58E-9E16-C0DE-501393373A8C}"/>
              </a:ext>
            </a:extLst>
          </p:cNvPr>
          <p:cNvSpPr txBox="1"/>
          <p:nvPr/>
        </p:nvSpPr>
        <p:spPr>
          <a:xfrm>
            <a:off x="-83874" y="2449067"/>
            <a:ext cx="335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T. Wauters NME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FF3FAC-D7BA-CE40-3546-DB1079DF3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06" y="5962849"/>
            <a:ext cx="861420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validating and improving </a:t>
            </a:r>
            <a:r>
              <a:rPr lang="en-US" alt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simulations </a:t>
            </a:r>
            <a:endParaRPr lang="en-US" sz="24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2670C-C0E6-B58E-B56B-600130719792}"/>
              </a:ext>
            </a:extLst>
          </p:cNvPr>
          <p:cNvSpPr txBox="1"/>
          <p:nvPr/>
        </p:nvSpPr>
        <p:spPr>
          <a:xfrm>
            <a:off x="7916189" y="2310567"/>
            <a:ext cx="3943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B deposition assuming 20% surface loss probability of [Mayer NME2025]</a:t>
            </a:r>
          </a:p>
        </p:txBody>
      </p:sp>
    </p:spTree>
    <p:extLst>
      <p:ext uri="{BB962C8B-B14F-4D97-AF65-F5344CB8AC3E}">
        <p14:creationId xmlns:p14="http://schemas.microsoft.com/office/powerpoint/2010/main" val="4296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D809C-4B4A-F3DE-F547-266229820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C660393C-7846-71E1-40FE-798B98F1FB46}"/>
              </a:ext>
            </a:extLst>
          </p:cNvPr>
          <p:cNvSpPr/>
          <p:nvPr/>
        </p:nvSpPr>
        <p:spPr>
          <a:xfrm rot="5400000">
            <a:off x="-1049762" y="1068027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3020-28CA-71E5-3392-D02F2ED038EE}"/>
              </a:ext>
            </a:extLst>
          </p:cNvPr>
          <p:cNvSpPr txBox="1">
            <a:spLocks/>
          </p:cNvSpPr>
          <p:nvPr/>
        </p:nvSpPr>
        <p:spPr>
          <a:xfrm>
            <a:off x="141" y="7015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 - II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A53142-658A-07E8-0356-6A2B6CF90F94}"/>
              </a:ext>
            </a:extLst>
          </p:cNvPr>
          <p:cNvSpPr txBox="1">
            <a:spLocks/>
          </p:cNvSpPr>
          <p:nvPr/>
        </p:nvSpPr>
        <p:spPr>
          <a:xfrm>
            <a:off x="95415" y="603301"/>
            <a:ext cx="11942392" cy="56758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Lifetime of B layer evaluated by erosion-deposition using WallDYN3D</a:t>
            </a:r>
          </a:p>
          <a:p>
            <a:pPr marL="800100" lvl="1" indent="-342900" algn="just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short on plasma exposed areas</a:t>
            </a:r>
          </a:p>
          <a:p>
            <a:pPr marL="800100" lvl="1" indent="-342900" algn="just">
              <a:lnSpc>
                <a:spcPct val="95000"/>
              </a:lnSpc>
              <a:spcBef>
                <a:spcPts val="300"/>
              </a:spcBef>
              <a:spcAft>
                <a:spcPts val="1200"/>
              </a:spcAft>
              <a:buSzPct val="125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few 10</a:t>
            </a:r>
            <a:r>
              <a:rPr lang="en-GB" sz="24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s in remote areas 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GB" sz="2400" baseline="-25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gettering not to cover W by B 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50 nm B binds ∼1–5 × 10</a:t>
            </a:r>
            <a:r>
              <a:rPr lang="en-GB" sz="28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20</a:t>
            </a: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O</a:t>
            </a:r>
            <a:r>
              <a:rPr lang="en-GB" sz="28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/m</a:t>
            </a:r>
            <a:r>
              <a:rPr lang="en-GB" sz="28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 10% wall area absorbs 2.5 -12.5 weeks 316 SL outgassing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609803-6601-CA4C-3134-D74A07204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" y="14"/>
            <a:ext cx="9143999" cy="46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endParaRPr lang="en-GB" sz="3200" b="1" dirty="0">
              <a:solidFill>
                <a:srgbClr val="333399"/>
              </a:solidFill>
              <a:latin typeface="Arial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9E98A6-EAF9-82F4-A2A0-F5D70BD9AF67}"/>
              </a:ext>
            </a:extLst>
          </p:cNvPr>
          <p:cNvGrpSpPr/>
          <p:nvPr/>
        </p:nvGrpSpPr>
        <p:grpSpPr>
          <a:xfrm>
            <a:off x="6241474" y="2611882"/>
            <a:ext cx="5974705" cy="4045777"/>
            <a:chOff x="6870465" y="3882771"/>
            <a:chExt cx="5974705" cy="40457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407E4D-2C7F-342F-DDAD-8EDAE1B39C11}"/>
                </a:ext>
              </a:extLst>
            </p:cNvPr>
            <p:cNvSpPr txBox="1"/>
            <p:nvPr/>
          </p:nvSpPr>
          <p:spPr>
            <a:xfrm>
              <a:off x="8248906" y="3882771"/>
              <a:ext cx="45962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K. Schmid NME 2024 and ISFN R&amp;D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B705C2-39EC-EC94-243A-68BFC073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6009" y="4390602"/>
              <a:ext cx="3469583" cy="318779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9AC898-1B39-AF0C-A98E-79486C388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839" t="9481" r="23831" b="8148"/>
            <a:stretch/>
          </p:blipFill>
          <p:spPr>
            <a:xfrm>
              <a:off x="6870465" y="3882771"/>
              <a:ext cx="1833550" cy="40457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8580E4-EDAC-E2FF-450F-BF2BF321E521}"/>
                </a:ext>
              </a:extLst>
            </p:cNvPr>
            <p:cNvSpPr txBox="1"/>
            <p:nvPr/>
          </p:nvSpPr>
          <p:spPr>
            <a:xfrm>
              <a:off x="8340954" y="6621516"/>
              <a:ext cx="11721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t = 0 s</a:t>
              </a:r>
            </a:p>
            <a:p>
              <a:pPr algn="ctr"/>
              <a:r>
                <a:rPr lang="en-US" sz="1800" dirty="0">
                  <a:latin typeface="+mj-lt"/>
                </a:rPr>
                <a:t>100 nm 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992477-13A3-765A-0C75-FEB577852B7D}"/>
                </a:ext>
              </a:extLst>
            </p:cNvPr>
            <p:cNvSpPr txBox="1"/>
            <p:nvPr/>
          </p:nvSpPr>
          <p:spPr>
            <a:xfrm>
              <a:off x="9797177" y="4636021"/>
              <a:ext cx="1529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t = 10</a:t>
              </a:r>
              <a:r>
                <a:rPr lang="en-US" sz="1800" baseline="30000" dirty="0">
                  <a:latin typeface="+mj-lt"/>
                </a:rPr>
                <a:t>5 </a:t>
              </a:r>
              <a:r>
                <a:rPr lang="en-US" sz="1800" dirty="0">
                  <a:latin typeface="+mj-lt"/>
                </a:rPr>
                <a:t>s</a:t>
              </a:r>
            </a:p>
            <a:p>
              <a:pPr algn="ctr"/>
              <a:r>
                <a:rPr lang="en-US" sz="1800" dirty="0">
                  <a:latin typeface="+mj-lt"/>
                </a:rPr>
                <a:t>&lt; 10 </a:t>
              </a:r>
              <a:r>
                <a:rPr lang="en-US" sz="1800" dirty="0">
                  <a:latin typeface="Symbol" panose="05050102010706020507" pitchFamily="18" charset="2"/>
                </a:rPr>
                <a:t>m</a:t>
              </a:r>
              <a:r>
                <a:rPr lang="en-US" sz="1800" dirty="0">
                  <a:latin typeface="+mj-lt"/>
                </a:rPr>
                <a:t>m B:W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3FE8515-963C-B229-B5CA-A4AE12C945D6}"/>
                </a:ext>
              </a:extLst>
            </p:cNvPr>
            <p:cNvCxnSpPr>
              <a:stCxn id="33" idx="2"/>
            </p:cNvCxnSpPr>
            <p:nvPr/>
          </p:nvCxnSpPr>
          <p:spPr bwMode="auto">
            <a:xfrm>
              <a:off x="10561970" y="5282352"/>
              <a:ext cx="509252" cy="10907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EB7BB7B-82D8-1191-9D93-8415084F9C07}"/>
              </a:ext>
            </a:extLst>
          </p:cNvPr>
          <p:cNvSpPr txBox="1">
            <a:spLocks/>
          </p:cNvSpPr>
          <p:nvPr/>
        </p:nvSpPr>
        <p:spPr>
          <a:xfrm>
            <a:off x="154192" y="3123589"/>
            <a:ext cx="6087281" cy="25349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l">
              <a:lnSpc>
                <a:spcPct val="95000"/>
              </a:lnSpc>
              <a:spcBef>
                <a:spcPts val="300"/>
              </a:spcBef>
              <a:spcAft>
                <a:spcPts val="1200"/>
              </a:spcAft>
              <a:buSzPct val="125000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Maximum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boronization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frequency 2 weeks (STM)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Wall deposited B erodes and migrates to divertor or is covered by W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CB585A5-0CEE-7225-C517-16676245E84A}"/>
              </a:ext>
            </a:extLst>
          </p:cNvPr>
          <p:cNvSpPr/>
          <p:nvPr/>
        </p:nvSpPr>
        <p:spPr>
          <a:xfrm rot="16200000">
            <a:off x="313496" y="3039594"/>
            <a:ext cx="484632" cy="80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D6D7B-B3B9-61CB-829F-87D989E33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02" y="5221704"/>
            <a:ext cx="5661898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(</a:t>
            </a:r>
            <a:r>
              <a:rPr lang="en-US" alt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validating layer lifetime estimates and (ii) criteria for layer to dust conversion</a:t>
            </a:r>
            <a:endParaRPr lang="en-US" sz="24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8804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591FDF75-A7E2-487E-4E8C-1CE4F08A9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234059" y="1270122"/>
            <a:ext cx="5238702" cy="400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B9EA485-E8C0-5B3F-9823-A411595A81CA}"/>
              </a:ext>
            </a:extLst>
          </p:cNvPr>
          <p:cNvGrpSpPr/>
          <p:nvPr/>
        </p:nvGrpSpPr>
        <p:grpSpPr>
          <a:xfrm>
            <a:off x="10282133" y="4057947"/>
            <a:ext cx="1704995" cy="584775"/>
            <a:chOff x="7740352" y="3517034"/>
            <a:chExt cx="1278746" cy="4385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FA5241-0D25-95D1-E9A4-4BC6D82E3E02}"/>
                </a:ext>
              </a:extLst>
            </p:cNvPr>
            <p:cNvSpPr txBox="1"/>
            <p:nvPr/>
          </p:nvSpPr>
          <p:spPr>
            <a:xfrm>
              <a:off x="8312876" y="3517034"/>
              <a:ext cx="706222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srgbClr val="FFFFFF">
                      <a:lumMod val="85000"/>
                    </a:srgbClr>
                  </a:solidFill>
                  <a:latin typeface="Aptos" panose="020B0004020202020204" pitchFamily="34" charset="0"/>
                  <a:ea typeface="Aptos" panose="020B0004020202020204" pitchFamily="34" charset="0"/>
                  <a:cs typeface="Calibri" panose="020F0502020204030204" pitchFamily="34" charset="0"/>
                </a:rPr>
                <a:t>6.7% N</a:t>
              </a:r>
              <a:br>
                <a:rPr lang="en-GB" sz="1600" dirty="0">
                  <a:solidFill>
                    <a:srgbClr val="FFFFFF">
                      <a:lumMod val="85000"/>
                    </a:srgbClr>
                  </a:solidFill>
                  <a:latin typeface="Aptos" panose="020B0004020202020204" pitchFamily="34" charset="0"/>
                  <a:ea typeface="Aptos" panose="020B0004020202020204" pitchFamily="34" charset="0"/>
                  <a:cs typeface="Calibri" panose="020F0502020204030204" pitchFamily="34" charset="0"/>
                </a:rPr>
              </a:br>
              <a:r>
                <a:rPr lang="en-GB" sz="1600" dirty="0">
                  <a:solidFill>
                    <a:srgbClr val="FFFFFF">
                      <a:lumMod val="85000"/>
                    </a:srgbClr>
                  </a:solidFill>
                  <a:latin typeface="Aptos" panose="020B0004020202020204" pitchFamily="34" charset="0"/>
                  <a:ea typeface="Aptos" panose="020B0004020202020204" pitchFamily="34" charset="0"/>
                  <a:cs typeface="Calibri" panose="020F0502020204030204" pitchFamily="34" charset="0"/>
                </a:rPr>
                <a:t>3.6% C </a:t>
              </a:r>
              <a:endParaRPr lang="en-US" sz="160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  <a:ea typeface="ＭＳ Ｐゴシック" pitchFamily="34" charset="-128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0C5D632-207E-FF03-F3E7-04B7B8B415A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40352" y="3747867"/>
              <a:ext cx="576064" cy="1736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1" y="19"/>
            <a:ext cx="12191999" cy="6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8000" bIns="96000" anchor="ctr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267" b="1" dirty="0">
              <a:solidFill>
                <a:srgbClr val="333399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 bwMode="auto">
          <a:xfrm>
            <a:off x="0" y="0"/>
            <a:ext cx="12192000" cy="6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GB" altLang="en-US" sz="4000" b="1" dirty="0">
                <a:solidFill>
                  <a:schemeClr val="tx2"/>
                </a:solidFill>
              </a:rPr>
              <a:t>H retention in mixed material deposits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-8" y="664394"/>
            <a:ext cx="58079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457189" indent="-457189" defTabSz="1219170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altLang="en-US" dirty="0" err="1">
                <a:solidFill>
                  <a:schemeClr val="tx2"/>
                </a:solidFill>
                <a:latin typeface="Arial" charset="0"/>
              </a:rPr>
              <a:t>Boronization</a:t>
            </a:r>
            <a:r>
              <a:rPr lang="en-GB" altLang="en-US" dirty="0">
                <a:solidFill>
                  <a:schemeClr val="tx2"/>
                </a:solidFill>
                <a:latin typeface="Arial" charset="0"/>
              </a:rPr>
              <a:t> layers using</a:t>
            </a:r>
            <a:r>
              <a:rPr lang="en-US" altLang="en-US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dirty="0">
                <a:solidFill>
                  <a:schemeClr val="tx2"/>
                </a:solidFill>
                <a:latin typeface="Arial"/>
              </a:rPr>
              <a:t>B</a:t>
            </a:r>
            <a:r>
              <a:rPr lang="en-US" baseline="-25000" dirty="0">
                <a:solidFill>
                  <a:schemeClr val="tx2"/>
                </a:solidFill>
                <a:latin typeface="Arial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"/>
              </a:rPr>
              <a:t>H</a:t>
            </a:r>
            <a:r>
              <a:rPr lang="en-US" baseline="-25000" dirty="0">
                <a:solidFill>
                  <a:schemeClr val="tx2"/>
                </a:solidFill>
                <a:latin typeface="Arial"/>
              </a:rPr>
              <a:t>6</a:t>
            </a:r>
            <a:r>
              <a:rPr lang="en-US" dirty="0">
                <a:solidFill>
                  <a:schemeClr val="tx2"/>
                </a:solidFill>
                <a:latin typeface="Arial"/>
              </a:rPr>
              <a:t>, B</a:t>
            </a:r>
            <a:r>
              <a:rPr lang="en-US" baseline="-25000" dirty="0">
                <a:solidFill>
                  <a:schemeClr val="tx2"/>
                </a:solidFill>
                <a:latin typeface="Arial"/>
              </a:rPr>
              <a:t>10</a:t>
            </a:r>
            <a:r>
              <a:rPr lang="en-US" dirty="0">
                <a:solidFill>
                  <a:schemeClr val="tx2"/>
                </a:solidFill>
                <a:latin typeface="Arial"/>
              </a:rPr>
              <a:t>H</a:t>
            </a:r>
            <a:r>
              <a:rPr lang="en-US" baseline="-25000" dirty="0">
                <a:solidFill>
                  <a:schemeClr val="tx2"/>
                </a:solidFill>
                <a:latin typeface="Arial"/>
              </a:rPr>
              <a:t>12</a:t>
            </a:r>
            <a:r>
              <a:rPr lang="en-US" dirty="0">
                <a:solidFill>
                  <a:schemeClr val="tx2"/>
                </a:solidFill>
                <a:latin typeface="Arial"/>
              </a:rPr>
              <a:t>, B</a:t>
            </a:r>
            <a:r>
              <a:rPr lang="en-US" baseline="-25000" dirty="0">
                <a:solidFill>
                  <a:schemeClr val="tx2"/>
                </a:solidFill>
                <a:latin typeface="Arial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"/>
              </a:rPr>
              <a:t>C</a:t>
            </a:r>
            <a:r>
              <a:rPr lang="en-US" baseline="-25000" dirty="0">
                <a:solidFill>
                  <a:schemeClr val="tx2"/>
                </a:solidFill>
                <a:latin typeface="Arial"/>
              </a:rPr>
              <a:t>10</a:t>
            </a:r>
            <a:r>
              <a:rPr lang="en-US" dirty="0">
                <a:solidFill>
                  <a:schemeClr val="tx2"/>
                </a:solidFill>
                <a:latin typeface="Arial"/>
              </a:rPr>
              <a:t>H</a:t>
            </a:r>
            <a:r>
              <a:rPr lang="en-US" baseline="-25000" dirty="0">
                <a:solidFill>
                  <a:schemeClr val="tx2"/>
                </a:solidFill>
                <a:latin typeface="Arial"/>
              </a:rPr>
              <a:t>12</a:t>
            </a:r>
            <a:r>
              <a:rPr lang="en-US" dirty="0">
                <a:solidFill>
                  <a:schemeClr val="tx2"/>
                </a:solidFill>
                <a:latin typeface="Arial"/>
              </a:rPr>
              <a:t> </a:t>
            </a:r>
            <a:endParaRPr lang="en-US" sz="2000" dirty="0">
              <a:solidFill>
                <a:schemeClr val="tx2"/>
              </a:solidFill>
              <a:latin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78C1FA-9BE8-A52D-17D0-C3D465DA1363}"/>
              </a:ext>
            </a:extLst>
          </p:cNvPr>
          <p:cNvGrpSpPr/>
          <p:nvPr/>
        </p:nvGrpSpPr>
        <p:grpSpPr>
          <a:xfrm>
            <a:off x="302811" y="1700808"/>
            <a:ext cx="5184572" cy="4065709"/>
            <a:chOff x="539552" y="1162399"/>
            <a:chExt cx="4397149" cy="3448217"/>
          </a:xfrm>
        </p:grpSpPr>
        <p:pic>
          <p:nvPicPr>
            <p:cNvPr id="9" name="Picture 8" descr="A diagram of different colors and shapes&#10;&#10;Description automatically generated">
              <a:extLst>
                <a:ext uri="{FF2B5EF4-FFF2-40B4-BE49-F238E27FC236}">
                  <a16:creationId xmlns:a16="http://schemas.microsoft.com/office/drawing/2014/main" id="{5B114B82-43B9-3211-C156-C41C9AEF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1162399"/>
              <a:ext cx="4397149" cy="344821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2398F75-2494-902B-B479-2E5C2F3D7D3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77226" y="1494237"/>
              <a:ext cx="26096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D029E4-19F2-E119-A1F8-5D4A36800791}"/>
              </a:ext>
            </a:extLst>
          </p:cNvPr>
          <p:cNvSpPr txBox="1">
            <a:spLocks/>
          </p:cNvSpPr>
          <p:nvPr/>
        </p:nvSpPr>
        <p:spPr>
          <a:xfrm>
            <a:off x="1838375" y="5951087"/>
            <a:ext cx="1606718" cy="30777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Pitts, NME 2025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CB1C97-5DDE-A0EE-5506-8DA1888EC3C7}"/>
              </a:ext>
            </a:extLst>
          </p:cNvPr>
          <p:cNvCxnSpPr>
            <a:cxnSpLocks/>
          </p:cNvCxnSpPr>
          <p:nvPr/>
        </p:nvCxnSpPr>
        <p:spPr bwMode="auto">
          <a:xfrm>
            <a:off x="5926793" y="664394"/>
            <a:ext cx="0" cy="55517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A4931-4164-ABD5-81D5-C60BC1A9A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172" y="667552"/>
            <a:ext cx="617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457189" indent="-457189" defTabSz="1219170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altLang="en-US" dirty="0">
                <a:solidFill>
                  <a:schemeClr val="tx2"/>
                </a:solidFill>
                <a:latin typeface="Arial" charset="0"/>
              </a:rPr>
              <a:t>W containing magnetron sputtered B layers, proxy (?) for divertor deposits</a:t>
            </a:r>
            <a:endParaRPr lang="en-US" sz="200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61B050-EEA2-C53F-43CD-1FA188C5E50B}"/>
              </a:ext>
            </a:extLst>
          </p:cNvPr>
          <p:cNvSpPr txBox="1">
            <a:spLocks/>
          </p:cNvSpPr>
          <p:nvPr/>
        </p:nvSpPr>
        <p:spPr>
          <a:xfrm>
            <a:off x="10064236" y="4943723"/>
            <a:ext cx="1922892" cy="30777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Gautam, PFMC 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O-4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2472C838-B409-4EA8-2DA2-2E88E08F918C}"/>
              </a:ext>
            </a:extLst>
          </p:cNvPr>
          <p:cNvSpPr/>
          <p:nvPr/>
        </p:nvSpPr>
        <p:spPr bwMode="auto">
          <a:xfrm>
            <a:off x="1391477" y="2234461"/>
            <a:ext cx="365760" cy="365760"/>
          </a:xfrm>
          <a:prstGeom prst="star5">
            <a:avLst/>
          </a:prstGeom>
          <a:solidFill>
            <a:srgbClr val="3333FF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entury Gothic" pitchFamily="-29" charset="0"/>
              <a:ea typeface="ＭＳ Ｐゴシック" pitchFamily="34" charset="-128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856D87-F380-C3C0-79A2-0CC503733281}"/>
              </a:ext>
            </a:extLst>
          </p:cNvPr>
          <p:cNvSpPr txBox="1">
            <a:spLocks/>
          </p:cNvSpPr>
          <p:nvPr/>
        </p:nvSpPr>
        <p:spPr>
          <a:xfrm>
            <a:off x="3573365" y="5954570"/>
            <a:ext cx="2227181" cy="52322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[1] Abe, NME 2025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[2] Rohde, PFMC 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I-7</a:t>
            </a:r>
            <a:endParaRPr lang="en-US" sz="1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3BBAE164-0367-0872-3E31-DE27607D3D63}"/>
              </a:ext>
            </a:extLst>
          </p:cNvPr>
          <p:cNvSpPr/>
          <p:nvPr/>
        </p:nvSpPr>
        <p:spPr bwMode="auto">
          <a:xfrm>
            <a:off x="2837841" y="1999892"/>
            <a:ext cx="365760" cy="365760"/>
          </a:xfrm>
          <a:prstGeom prst="star5">
            <a:avLst/>
          </a:prstGeom>
          <a:solidFill>
            <a:srgbClr val="3333FF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entury Gothic" pitchFamily="-29" charset="0"/>
              <a:ea typeface="ＭＳ Ｐゴシック" pitchFamily="34" charset="-128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B43BC99-203C-BAA9-6C47-8A4E18FD37E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09200" y="2478856"/>
            <a:ext cx="234417" cy="14349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DD14FF3-0BB2-E56C-5550-161EE1ABF32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38640" y="2364669"/>
            <a:ext cx="141411" cy="3639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867D004-33C9-8C05-35AB-6807E6B08B3E}"/>
              </a:ext>
            </a:extLst>
          </p:cNvPr>
          <p:cNvSpPr txBox="1"/>
          <p:nvPr/>
        </p:nvSpPr>
        <p:spPr>
          <a:xfrm>
            <a:off x="4491107" y="1777327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131FF"/>
                </a:solidFill>
                <a:latin typeface="Arial"/>
                <a:ea typeface="ＭＳ Ｐゴシック" pitchFamily="34" charset="-128"/>
              </a:rPr>
              <a:t>0.5 H/B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DBA62-8F90-F655-D7B5-B5700F46A246}"/>
              </a:ext>
            </a:extLst>
          </p:cNvPr>
          <p:cNvSpPr txBox="1"/>
          <p:nvPr/>
        </p:nvSpPr>
        <p:spPr>
          <a:xfrm>
            <a:off x="1663262" y="3913817"/>
            <a:ext cx="427906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0.1-0.25 in 3 AUG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boronizations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 [2]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9B926-F800-6BEF-46DD-49DD48F8D438}"/>
              </a:ext>
            </a:extLst>
          </p:cNvPr>
          <p:cNvSpPr txBox="1"/>
          <p:nvPr/>
        </p:nvSpPr>
        <p:spPr>
          <a:xfrm>
            <a:off x="2895097" y="2680312"/>
            <a:ext cx="3047232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0.4 in DIII-D boronization mainly in B-C-D bond (10% of C in layer) [1]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0FC276FB-2990-A0DF-2A21-14B393613478}"/>
              </a:ext>
            </a:extLst>
          </p:cNvPr>
          <p:cNvSpPr txBox="1">
            <a:spLocks/>
          </p:cNvSpPr>
          <p:nvPr/>
        </p:nvSpPr>
        <p:spPr>
          <a:xfrm>
            <a:off x="9759946" y="5794462"/>
            <a:ext cx="2227182" cy="52322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[3] Wampler, JNM 1999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[4] Krieger, NME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231B26-B58F-92E5-4BA9-EDA5D5311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171" y="5289894"/>
            <a:ext cx="617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457189" indent="-457189" defTabSz="1219170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altLang="en-US" dirty="0">
                <a:solidFill>
                  <a:schemeClr val="tx2"/>
                </a:solidFill>
                <a:latin typeface="Arial" charset="0"/>
              </a:rPr>
              <a:t>Divertor co-deposits in C-mod [3] and AUG [4]: 0.1 H/B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65FB7-7A94-E817-42E4-6FCE87133F39}"/>
              </a:ext>
            </a:extLst>
          </p:cNvPr>
          <p:cNvSpPr txBox="1"/>
          <p:nvPr/>
        </p:nvSpPr>
        <p:spPr>
          <a:xfrm>
            <a:off x="9455129" y="3350061"/>
            <a:ext cx="2531999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2CA02C"/>
            </a:solidFill>
          </a:ln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2CA02C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 content lowers O uptake capability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E74ED1-3706-1778-2A36-11B0A36D3105}"/>
              </a:ext>
            </a:extLst>
          </p:cNvPr>
          <p:cNvCxnSpPr>
            <a:cxnSpLocks/>
          </p:cNvCxnSpPr>
          <p:nvPr/>
        </p:nvCxnSpPr>
        <p:spPr bwMode="auto">
          <a:xfrm flipH="1">
            <a:off x="7233313" y="2101119"/>
            <a:ext cx="3092949" cy="23803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CEA94A2-010D-83E7-F21A-FE2094D3DA9D}"/>
              </a:ext>
            </a:extLst>
          </p:cNvPr>
          <p:cNvSpPr txBox="1"/>
          <p:nvPr/>
        </p:nvSpPr>
        <p:spPr>
          <a:xfrm>
            <a:off x="7126437" y="2928748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3333FF"/>
                </a:solidFill>
                <a:latin typeface="Arial"/>
                <a:ea typeface="ＭＳ Ｐゴシック" pitchFamily="34" charset="-128"/>
              </a:rPr>
              <a:t>0.1 </a:t>
            </a:r>
            <a:r>
              <a:rPr lang="en-US" sz="3200" dirty="0">
                <a:solidFill>
                  <a:srgbClr val="0131FF"/>
                </a:solidFill>
                <a:latin typeface="Arial"/>
                <a:ea typeface="ＭＳ Ｐゴシック" pitchFamily="34" charset="-128"/>
              </a:rPr>
              <a:t>H/B</a:t>
            </a:r>
            <a:endParaRPr lang="en-US" sz="3200" dirty="0">
              <a:solidFill>
                <a:srgbClr val="3333FF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7A65B2-4718-D452-19D9-4F7B1D6B3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43" y="5819491"/>
            <a:ext cx="575892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retention properties of ITER relevant deposits</a:t>
            </a:r>
            <a:endParaRPr lang="en-US" sz="24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7496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1" y="19"/>
            <a:ext cx="12191999" cy="6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8000" bIns="9600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67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 bwMode="auto">
          <a:xfrm>
            <a:off x="0" y="0"/>
            <a:ext cx="12192000" cy="6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EB5D4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AD879A-96B2-7578-AA38-B02ECE5E104A}"/>
              </a:ext>
            </a:extLst>
          </p:cNvPr>
          <p:cNvGrpSpPr/>
          <p:nvPr/>
        </p:nvGrpSpPr>
        <p:grpSpPr>
          <a:xfrm>
            <a:off x="191911" y="1949603"/>
            <a:ext cx="11808178" cy="2958793"/>
            <a:chOff x="85369" y="3234813"/>
            <a:chExt cx="11808178" cy="295879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CEEFDC-0BA0-FBED-A9F6-FC0976DBD22A}"/>
                </a:ext>
              </a:extLst>
            </p:cNvPr>
            <p:cNvSpPr/>
            <p:nvPr/>
          </p:nvSpPr>
          <p:spPr>
            <a:xfrm>
              <a:off x="85369" y="3234813"/>
              <a:ext cx="11808178" cy="2958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C419E8-5634-371C-E481-202142C8D111}"/>
                </a:ext>
              </a:extLst>
            </p:cNvPr>
            <p:cNvGrpSpPr/>
            <p:nvPr/>
          </p:nvGrpSpPr>
          <p:grpSpPr>
            <a:xfrm>
              <a:off x="141908" y="3281119"/>
              <a:ext cx="11751639" cy="2894304"/>
              <a:chOff x="-70425" y="3138944"/>
              <a:chExt cx="12744258" cy="313877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963184-331E-E891-64E1-00FF3E17820B}"/>
                  </a:ext>
                </a:extLst>
              </p:cNvPr>
              <p:cNvSpPr txBox="1"/>
              <p:nvPr/>
            </p:nvSpPr>
            <p:spPr>
              <a:xfrm>
                <a:off x="8744763" y="5576795"/>
                <a:ext cx="3116679" cy="700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GDC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and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GDC boronization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@ 70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 </a:t>
                </a: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F8F1171-0CA9-E1BF-F59B-244883F081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309"/>
              <a:stretch/>
            </p:blipFill>
            <p:spPr>
              <a:xfrm>
                <a:off x="1951546" y="3515709"/>
                <a:ext cx="9571939" cy="1747907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F02273-5D57-873A-073E-EA4B57101F2A}"/>
                  </a:ext>
                </a:extLst>
              </p:cNvPr>
              <p:cNvSpPr/>
              <p:nvPr/>
            </p:nvSpPr>
            <p:spPr>
              <a:xfrm>
                <a:off x="9002090" y="4625292"/>
                <a:ext cx="789287" cy="509464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45001D-AA8F-D60A-2FB6-E88AFD4C2E78}"/>
                  </a:ext>
                </a:extLst>
              </p:cNvPr>
              <p:cNvSpPr/>
              <p:nvPr/>
            </p:nvSpPr>
            <p:spPr>
              <a:xfrm>
                <a:off x="8246404" y="3730783"/>
                <a:ext cx="518965" cy="505852"/>
              </a:xfrm>
              <a:prstGeom prst="rect">
                <a:avLst/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33DF02-C056-B562-85A7-8AAA46FD9A2F}"/>
                  </a:ext>
                </a:extLst>
              </p:cNvPr>
              <p:cNvSpPr/>
              <p:nvPr/>
            </p:nvSpPr>
            <p:spPr>
              <a:xfrm>
                <a:off x="-70425" y="4389661"/>
                <a:ext cx="3174784" cy="100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10-12 operational days and 2-4 Short Term Maintenance days</a:t>
                </a:r>
              </a:p>
            </p:txBody>
          </p:sp>
          <p:sp>
            <p:nvSpPr>
              <p:cNvPr id="10" name="Right Brace 9">
                <a:extLst>
                  <a:ext uri="{FF2B5EF4-FFF2-40B4-BE49-F238E27FC236}">
                    <a16:creationId xmlns:a16="http://schemas.microsoft.com/office/drawing/2014/main" id="{9BE779CF-F3E0-B88E-6195-0A2484D9C20D}"/>
                  </a:ext>
                </a:extLst>
              </p:cNvPr>
              <p:cNvSpPr/>
              <p:nvPr/>
            </p:nvSpPr>
            <p:spPr>
              <a:xfrm>
                <a:off x="3051405" y="4338333"/>
                <a:ext cx="177368" cy="1096899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1511FF-9592-1AE7-BBF5-498A94DC5CC8}"/>
                  </a:ext>
                </a:extLst>
              </p:cNvPr>
              <p:cNvSpPr txBox="1"/>
              <p:nvPr/>
            </p:nvSpPr>
            <p:spPr>
              <a:xfrm>
                <a:off x="8564972" y="3138944"/>
                <a:ext cx="4108861" cy="400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GDC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and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baking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@ 240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Symbol" panose="05050102010706020507" pitchFamily="18" charset="2"/>
                  </a:rPr>
                  <a:t>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  <a:endParaRPr kumimoji="0" lang="en-GB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626CE3-B26B-0E9C-88C3-726CA978A0CB}"/>
                  </a:ext>
                </a:extLst>
              </p:cNvPr>
              <p:cNvSpPr txBox="1"/>
              <p:nvPr/>
            </p:nvSpPr>
            <p:spPr>
              <a:xfrm>
                <a:off x="4159822" y="5576796"/>
                <a:ext cx="4104550" cy="700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Dedicated time for T clean-up: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e.g. 1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RISP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+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ICWC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pulse per day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FC9216C-ABEE-4FC1-5716-FF18CB2731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10253" y="3257132"/>
                <a:ext cx="0" cy="4267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78A26B7-A41E-D745-8AAE-D2B2E5CEB4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396732" y="5189361"/>
                <a:ext cx="0" cy="4267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20C7FE2-C6AA-FD42-4CF4-D0DD10EAE5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380765" y="5178699"/>
                <a:ext cx="0" cy="4267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</p:grp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1E4F76AC-8F33-7C03-2482-CF3D4AA7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altLang="en-US" b="1" dirty="0">
                <a:solidFill>
                  <a:schemeClr val="tx2"/>
                </a:solidFill>
              </a:rPr>
              <a:t>Outline ITER fuel removal strategy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-9" y="664394"/>
            <a:ext cx="12192009" cy="159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33399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t>T inventory management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aims at 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70-80% inventory reduction</a:t>
            </a:r>
          </a:p>
          <a:p>
            <a:pPr marL="857250" lvl="1" indent="-342900">
              <a:spcBef>
                <a:spcPts val="800"/>
              </a:spcBef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2"/>
                </a:solidFill>
                <a:latin typeface="Arial" panose="020B0604020202020204"/>
                <a:ea typeface="ＭＳ Ｐゴシック" pitchFamily="-110" charset="-128"/>
                <a:cs typeface="Arial"/>
              </a:rPr>
              <a:t>Methods based on JET DTE-2 experience: Raised Inner Strike Point (RISP) </a:t>
            </a:r>
            <a:br>
              <a:rPr lang="en-GB" sz="2000" kern="0" dirty="0">
                <a:solidFill>
                  <a:schemeClr val="tx2"/>
                </a:solidFill>
                <a:latin typeface="Arial" panose="020B0604020202020204"/>
                <a:ea typeface="ＭＳ Ｐゴシック" pitchFamily="-110" charset="-128"/>
                <a:cs typeface="Arial"/>
              </a:rPr>
            </a:br>
            <a:r>
              <a:rPr lang="en-GB" sz="2000" kern="0" dirty="0">
                <a:solidFill>
                  <a:schemeClr val="tx2"/>
                </a:solidFill>
                <a:latin typeface="Arial" panose="020B0604020202020204"/>
                <a:ea typeface="ＭＳ Ｐゴシック" pitchFamily="-110" charset="-128"/>
                <a:cs typeface="Arial"/>
              </a:rPr>
              <a:t>+ Ion Cyclotron Wall Conditioning (ICWC)</a:t>
            </a:r>
            <a:endParaRPr lang="en-US" altLang="en-US" sz="2000" kern="0" dirty="0">
              <a:solidFill>
                <a:schemeClr val="tx2"/>
              </a:solidFill>
              <a:latin typeface="Arial" panose="020B0604020202020204"/>
              <a:ea typeface="ＭＳ Ｐゴシック" pitchFamily="-110" charset="-128"/>
              <a:cs typeface="Arial"/>
            </a:endParaRPr>
          </a:p>
          <a:p>
            <a:pPr marL="857250" lvl="1" indent="-342900">
              <a:spcBef>
                <a:spcPts val="800"/>
              </a:spcBef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kern="0" dirty="0">
                <a:solidFill>
                  <a:schemeClr val="tx2"/>
                </a:solidFill>
                <a:latin typeface="Arial" panose="020B0604020202020204"/>
                <a:ea typeface="ＭＳ Ｐゴシック" pitchFamily="-110" charset="-128"/>
                <a:cs typeface="Arial"/>
              </a:rPr>
              <a:t>15% of DT-1 FPO campaign time allocated to T removal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93DF6F-94C2-4BE8-675E-9CDD2E6E0DBD}"/>
              </a:ext>
            </a:extLst>
          </p:cNvPr>
          <p:cNvGrpSpPr/>
          <p:nvPr/>
        </p:nvGrpSpPr>
        <p:grpSpPr>
          <a:xfrm>
            <a:off x="3630327" y="3362823"/>
            <a:ext cx="4287175" cy="469783"/>
            <a:chOff x="3630327" y="5159637"/>
            <a:chExt cx="4287175" cy="46978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7B8470-3A9E-C443-6570-F353E785D5BE}"/>
                </a:ext>
              </a:extLst>
            </p:cNvPr>
            <p:cNvSpPr/>
            <p:nvPr/>
          </p:nvSpPr>
          <p:spPr>
            <a:xfrm>
              <a:off x="7870571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CF5D5F-9A0E-45BC-5A12-921FD21D8CDB}"/>
                </a:ext>
              </a:extLst>
            </p:cNvPr>
            <p:cNvSpPr/>
            <p:nvPr/>
          </p:nvSpPr>
          <p:spPr>
            <a:xfrm>
              <a:off x="7485097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75E63C-B5A9-C9E9-E527-28FF8E38993E}"/>
                </a:ext>
              </a:extLst>
            </p:cNvPr>
            <p:cNvSpPr/>
            <p:nvPr/>
          </p:nvSpPr>
          <p:spPr>
            <a:xfrm>
              <a:off x="7099620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EF64ADC-300A-1BFE-662E-928EB3E7DD5D}"/>
                </a:ext>
              </a:extLst>
            </p:cNvPr>
            <p:cNvSpPr/>
            <p:nvPr/>
          </p:nvSpPr>
          <p:spPr>
            <a:xfrm>
              <a:off x="6714143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759AA9-70DC-4BB8-1146-29E7FA80456D}"/>
                </a:ext>
              </a:extLst>
            </p:cNvPr>
            <p:cNvSpPr/>
            <p:nvPr/>
          </p:nvSpPr>
          <p:spPr>
            <a:xfrm>
              <a:off x="6328666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309BF1B-ED9C-3489-D4F1-551C4B8427A5}"/>
                </a:ext>
              </a:extLst>
            </p:cNvPr>
            <p:cNvSpPr/>
            <p:nvPr/>
          </p:nvSpPr>
          <p:spPr>
            <a:xfrm>
              <a:off x="5943189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1908E3-D100-A9B9-3C31-EDA9BB773614}"/>
                </a:ext>
              </a:extLst>
            </p:cNvPr>
            <p:cNvSpPr/>
            <p:nvPr/>
          </p:nvSpPr>
          <p:spPr>
            <a:xfrm>
              <a:off x="5557712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67F26D2-75CD-7F94-AE88-24C5BA8E08AA}"/>
                </a:ext>
              </a:extLst>
            </p:cNvPr>
            <p:cNvSpPr/>
            <p:nvPr/>
          </p:nvSpPr>
          <p:spPr>
            <a:xfrm>
              <a:off x="5172235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2966499-4E13-D6E1-DD9D-65C5FBA6A13B}"/>
                </a:ext>
              </a:extLst>
            </p:cNvPr>
            <p:cNvSpPr/>
            <p:nvPr/>
          </p:nvSpPr>
          <p:spPr>
            <a:xfrm>
              <a:off x="4786758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9C57D9-3590-FBC8-471E-22580FF4A834}"/>
                </a:ext>
              </a:extLst>
            </p:cNvPr>
            <p:cNvSpPr/>
            <p:nvPr/>
          </p:nvSpPr>
          <p:spPr>
            <a:xfrm>
              <a:off x="4401281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F5AB7BF-CA9F-4D86-FB13-A938C6CA61A3}"/>
                </a:ext>
              </a:extLst>
            </p:cNvPr>
            <p:cNvSpPr/>
            <p:nvPr/>
          </p:nvSpPr>
          <p:spPr>
            <a:xfrm>
              <a:off x="4015804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869A96-20B3-BF69-ABA1-5BBEB60EBEA0}"/>
                </a:ext>
              </a:extLst>
            </p:cNvPr>
            <p:cNvSpPr/>
            <p:nvPr/>
          </p:nvSpPr>
          <p:spPr>
            <a:xfrm>
              <a:off x="3630327" y="5159637"/>
              <a:ext cx="46931" cy="469783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C95765-D697-FA5F-4C46-5CB5247FF07A}"/>
              </a:ext>
            </a:extLst>
          </p:cNvPr>
          <p:cNvCxnSpPr/>
          <p:nvPr/>
        </p:nvCxnSpPr>
        <p:spPr>
          <a:xfrm>
            <a:off x="6556726" y="3769104"/>
            <a:ext cx="22305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4F668F2-9776-DB3E-784D-46E3B23739AE}"/>
              </a:ext>
            </a:extLst>
          </p:cNvPr>
          <p:cNvSpPr txBox="1"/>
          <p:nvPr/>
        </p:nvSpPr>
        <p:spPr>
          <a:xfrm>
            <a:off x="4778177" y="3787031"/>
            <a:ext cx="1331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RISP in JET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5C3475-2D2E-4A94-E2C6-38BEA406B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7" y="4390740"/>
            <a:ext cx="3483057" cy="211831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6607F81-E06B-3018-A502-90F4AD3FA83A}"/>
              </a:ext>
            </a:extLst>
          </p:cNvPr>
          <p:cNvGrpSpPr/>
          <p:nvPr/>
        </p:nvGrpSpPr>
        <p:grpSpPr>
          <a:xfrm>
            <a:off x="4086650" y="5138348"/>
            <a:ext cx="2187946" cy="1553741"/>
            <a:chOff x="499482" y="1418690"/>
            <a:chExt cx="3556878" cy="2536931"/>
          </a:xfrm>
        </p:grpSpPr>
        <p:pic>
          <p:nvPicPr>
            <p:cNvPr id="60" name="Picture 59" descr="Diagram&#10;&#10;Description automatically generated">
              <a:extLst>
                <a:ext uri="{FF2B5EF4-FFF2-40B4-BE49-F238E27FC236}">
                  <a16:creationId xmlns:a16="http://schemas.microsoft.com/office/drawing/2014/main" id="{54AC2A52-F621-AED7-FC39-B0661E304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45" b="14181"/>
            <a:stretch/>
          </p:blipFill>
          <p:spPr>
            <a:xfrm>
              <a:off x="499482" y="1418690"/>
              <a:ext cx="3556878" cy="2536931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44F54B-BEDC-8CAF-4422-55DF6F8046D3}"/>
                </a:ext>
              </a:extLst>
            </p:cNvPr>
            <p:cNvSpPr txBox="1"/>
            <p:nvPr/>
          </p:nvSpPr>
          <p:spPr>
            <a:xfrm>
              <a:off x="2241373" y="1505868"/>
              <a:ext cx="837033" cy="427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RISP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02E0C9F-1679-6A77-219F-AAA1F54F31E8}"/>
                </a:ext>
              </a:extLst>
            </p:cNvPr>
            <p:cNvSpPr txBox="1"/>
            <p:nvPr/>
          </p:nvSpPr>
          <p:spPr>
            <a:xfrm>
              <a:off x="2400605" y="2461889"/>
              <a:ext cx="581648" cy="427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9CA28C4-F42B-3218-D091-D32F86147E0B}"/>
              </a:ext>
            </a:extLst>
          </p:cNvPr>
          <p:cNvSpPr txBox="1"/>
          <p:nvPr/>
        </p:nvSpPr>
        <p:spPr>
          <a:xfrm>
            <a:off x="535067" y="4537171"/>
            <a:ext cx="157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RISP in JET</a:t>
            </a:r>
          </a:p>
        </p:txBody>
      </p:sp>
    </p:spTree>
    <p:extLst>
      <p:ext uri="{BB962C8B-B14F-4D97-AF65-F5344CB8AC3E}">
        <p14:creationId xmlns:p14="http://schemas.microsoft.com/office/powerpoint/2010/main" val="2694860891"/>
      </p:ext>
    </p:extLst>
  </p:cSld>
  <p:clrMapOvr>
    <a:masterClrMapping/>
  </p:clrMapOvr>
</p:sld>
</file>

<file path=ppt/theme/theme1.xml><?xml version="1.0" encoding="utf-8"?>
<a:theme xmlns:a="http://schemas.openxmlformats.org/drawingml/2006/main" name="ITER PPT Template">
  <a:themeElements>
    <a:clrScheme name="ITER theme color">
      <a:dk1>
        <a:srgbClr val="000000"/>
      </a:dk1>
      <a:lt1>
        <a:srgbClr val="FFFFFF"/>
      </a:lt1>
      <a:dk2>
        <a:srgbClr val="135D7F"/>
      </a:dk2>
      <a:lt2>
        <a:srgbClr val="E7E6E6"/>
      </a:lt2>
      <a:accent1>
        <a:srgbClr val="003C58"/>
      </a:accent1>
      <a:accent2>
        <a:srgbClr val="EB5D40"/>
      </a:accent2>
      <a:accent3>
        <a:srgbClr val="A5A5A5"/>
      </a:accent3>
      <a:accent4>
        <a:srgbClr val="FDC830"/>
      </a:accent4>
      <a:accent5>
        <a:srgbClr val="95ACBA"/>
      </a:accent5>
      <a:accent6>
        <a:srgbClr val="D9E5EC"/>
      </a:accent6>
      <a:hlink>
        <a:srgbClr val="003C58"/>
      </a:hlink>
      <a:folHlink>
        <a:srgbClr val="003C5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R_PPT_template_2023" id="{00FFD8D4-17E6-5140-951B-586A15AC7485}" vid="{A18E95FD-478C-6642-8139-72FC68875FE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76425</TotalTime>
  <Words>2480</Words>
  <Application>Microsoft Office PowerPoint</Application>
  <PresentationFormat>Widescreen</PresentationFormat>
  <Paragraphs>421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ITER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ITER fuel removal strategy</vt:lpstr>
      <vt:lpstr>Outline ITER fuel removal strategy</vt:lpstr>
      <vt:lpstr>Isotope exchange from W and B</vt:lpstr>
      <vt:lpstr>Thermal release from B layers</vt:lpstr>
      <vt:lpstr>Thermal release from B layers</vt:lpstr>
      <vt:lpstr>Permeation through SS316L diagnostic first wall</vt:lpstr>
      <vt:lpstr>Fuel inventory measurements in ITER</vt:lpstr>
      <vt:lpstr>Numeric tracking of T inventory in ITER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Yifan Xiao</dc:creator>
  <cp:lastModifiedBy>Wauters Tom</cp:lastModifiedBy>
  <cp:revision>1866</cp:revision>
  <cp:lastPrinted>2024-09-17T11:48:30Z</cp:lastPrinted>
  <dcterms:created xsi:type="dcterms:W3CDTF">2022-12-30T14:42:15Z</dcterms:created>
  <dcterms:modified xsi:type="dcterms:W3CDTF">2025-11-17T12:40:07Z</dcterms:modified>
</cp:coreProperties>
</file>