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6"/>
  </p:notesMasterIdLst>
  <p:handoutMasterIdLst>
    <p:handoutMasterId r:id="rId27"/>
  </p:handoutMasterIdLst>
  <p:sldIdLst>
    <p:sldId id="261" r:id="rId2"/>
    <p:sldId id="260" r:id="rId3"/>
    <p:sldId id="262" r:id="rId4"/>
    <p:sldId id="263" r:id="rId5"/>
    <p:sldId id="374" r:id="rId6"/>
    <p:sldId id="378" r:id="rId7"/>
    <p:sldId id="377" r:id="rId8"/>
    <p:sldId id="356" r:id="rId9"/>
    <p:sldId id="379" r:id="rId10"/>
    <p:sldId id="383" r:id="rId11"/>
    <p:sldId id="384" r:id="rId12"/>
    <p:sldId id="380" r:id="rId13"/>
    <p:sldId id="300" r:id="rId14"/>
    <p:sldId id="366" r:id="rId15"/>
    <p:sldId id="372" r:id="rId16"/>
    <p:sldId id="348" r:id="rId17"/>
    <p:sldId id="350" r:id="rId18"/>
    <p:sldId id="351" r:id="rId19"/>
    <p:sldId id="352" r:id="rId20"/>
    <p:sldId id="353" r:id="rId21"/>
    <p:sldId id="354" r:id="rId22"/>
    <p:sldId id="382" r:id="rId23"/>
    <p:sldId id="373" r:id="rId24"/>
    <p:sldId id="259" r:id="rId25"/>
  </p:sldIdLst>
  <p:sldSz cx="12192000" cy="6858000"/>
  <p:notesSz cx="7099300" cy="102346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01509-A224-4F71-95F4-4FF6011768E8}" v="120" dt="2025-11-14T08:29:13.74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96" y="2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14/11/2025</a:t>
            </a:fld>
            <a:endParaRPr lang="en-GB">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14/11/2025</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hf sldNum="0"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9" name="EUROfusion disclaimer image">
            <a:extLst>
              <a:ext uri="{FF2B5EF4-FFF2-40B4-BE49-F238E27FC236}">
                <a16:creationId xmlns:a16="http://schemas.microsoft.com/office/drawing/2014/main" id="{811F0D9A-94BA-EE48-9317-87017801B2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pic>
        <p:nvPicPr>
          <p:cNvPr id="24" name="Background image"/>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sp>
        <p:nvSpPr>
          <p:cNvPr id="7" name="Logo placeholder"/>
          <p:cNvSpPr>
            <a:spLocks noGrp="1"/>
          </p:cNvSpPr>
          <p:nvPr>
            <p:ph type="pic" sz="quarter" idx="10" hasCustomPrompt="1"/>
          </p:nvPr>
        </p:nvSpPr>
        <p:spPr>
          <a:xfrm>
            <a:off x="207963" y="5759450"/>
            <a:ext cx="2071687" cy="866775"/>
          </a:xfrm>
        </p:spPr>
        <p:txBody>
          <a:bodyPr>
            <a:normAutofit/>
          </a:bodyPr>
          <a:lstStyle>
            <a:lvl1pPr marL="0" indent="0" algn="ctr">
              <a:buNone/>
              <a:defRPr sz="2400"/>
            </a:lvl1pPr>
          </a:lstStyle>
          <a:p>
            <a:r>
              <a:rPr lang="en-US" noProof="0"/>
              <a:t>Logo of research unit</a:t>
            </a:r>
          </a:p>
        </p:txBody>
      </p:sp>
      <p:sp>
        <p:nvSpPr>
          <p:cNvPr id="28" name="Author placeholder"/>
          <p:cNvSpPr>
            <a:spLocks noGrp="1"/>
          </p:cNvSpPr>
          <p:nvPr>
            <p:ph type="body" sz="quarter" idx="12" hasCustomPrompt="1"/>
          </p:nvPr>
        </p:nvSpPr>
        <p:spPr>
          <a:xfrm>
            <a:off x="527050" y="4293344"/>
            <a:ext cx="8016875" cy="431800"/>
          </a:xfrm>
        </p:spPr>
        <p:txBody>
          <a:bodyPr>
            <a:noAutofit/>
          </a:bodyPr>
          <a:lstStyle>
            <a:lvl1pPr marL="0" indent="0">
              <a:buNone/>
              <a:defRPr sz="2500" b="1">
                <a:solidFill>
                  <a:schemeClr val="bg1"/>
                </a:solidFill>
              </a:defRPr>
            </a:lvl1pPr>
          </a:lstStyle>
          <a:p>
            <a:pPr lvl="0"/>
            <a:r>
              <a:rPr lang="de-DE" err="1"/>
              <a:t>Author</a:t>
            </a:r>
            <a:endParaRPr lang="de-DE"/>
          </a:p>
        </p:txBody>
      </p:sp>
      <p:sp>
        <p:nvSpPr>
          <p:cNvPr id="12" name="Title placeholder"/>
          <p:cNvSpPr>
            <a:spLocks noGrp="1"/>
          </p:cNvSpPr>
          <p:nvPr>
            <p:ph type="body" sz="quarter" idx="11" hasCustomPrompt="1"/>
          </p:nvPr>
        </p:nvSpPr>
        <p:spPr>
          <a:xfrm>
            <a:off x="527380" y="2655769"/>
            <a:ext cx="10080000" cy="1296000"/>
          </a:xfrm>
        </p:spPr>
        <p:txBody>
          <a:bodyPr>
            <a:normAutofit/>
          </a:bodyPr>
          <a:lstStyle>
            <a:lvl1pPr marL="0" indent="0">
              <a:spcBef>
                <a:spcPts val="0"/>
              </a:spcBef>
              <a:buNone/>
              <a:defRPr sz="3600" b="1" baseline="0"/>
            </a:lvl1pPr>
          </a:lstStyle>
          <a:p>
            <a:pPr lvl="0"/>
            <a:r>
              <a:rPr lang="de-DE"/>
              <a:t>Title</a:t>
            </a:r>
          </a:p>
        </p:txBody>
      </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pic>
        <p:nvPicPr>
          <p:cNvPr id="7" name="EUROfusion logo"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
        <p:nvSpPr>
          <p:cNvPr id="3" name="Title of slide"/>
          <p:cNvSpPr>
            <a:spLocks noGrp="1"/>
          </p:cNvSpPr>
          <p:nvPr>
            <p:ph type="body" sz="quarter" idx="10" hasCustomPrompt="1"/>
          </p:nvPr>
        </p:nvSpPr>
        <p:spPr>
          <a:xfrm>
            <a:off x="119063" y="93663"/>
            <a:ext cx="10801350" cy="498475"/>
          </a:xfrm>
        </p:spPr>
        <p:txBody>
          <a:bodyPr>
            <a:normAutofit/>
          </a:bodyPr>
          <a:lstStyle>
            <a:lvl1pPr marL="0" inden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stStyle>
          <a:p>
            <a:pPr lvl="0"/>
            <a:r>
              <a:rPr lang="en-US" noProof="0"/>
              <a:t>Click to edit title</a:t>
            </a:r>
          </a:p>
        </p:txBody>
      </p:sp>
    </p:spTree>
    <p:extLst>
      <p:ext uri="{BB962C8B-B14F-4D97-AF65-F5344CB8AC3E}">
        <p14:creationId xmlns:p14="http://schemas.microsoft.com/office/powerpoint/2010/main" val="24141018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Footer"/>
          <p:cNvSpPr txBox="1">
            <a:spLocks/>
          </p:cNvSpPr>
          <p:nvPr userDrawn="1"/>
        </p:nvSpPr>
        <p:spPr>
          <a:xfrm>
            <a:off x="1157701" y="6466851"/>
            <a:ext cx="10986971" cy="268139"/>
          </a:xfrm>
          <a:prstGeom prst="rect">
            <a:avLst/>
          </a:prstGeom>
        </p:spPr>
        <p:txBody>
          <a:bodyP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67" dirty="0"/>
              <a:t>Mauricio Gago | WP PWIE | </a:t>
            </a:r>
            <a:r>
              <a:rPr lang="en-GB" sz="1467" dirty="0" err="1"/>
              <a:t>Forschungszentrum</a:t>
            </a:r>
            <a:r>
              <a:rPr lang="en-GB" sz="1467" dirty="0"/>
              <a:t> Jülich | 17-21.11.2025 | Page </a:t>
            </a:r>
            <a:fld id="{6A6D9FA1-99C7-4910-8E32-B85D378B0060}" type="slidenum">
              <a:rPr lang="en-GB" sz="1467" smtClean="0"/>
              <a:pPr algn="r"/>
              <a:t>‹Nr.›</a:t>
            </a:fld>
            <a:endParaRPr lang="en-GB" sz="1467"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1" r:id="rId2"/>
  </p:sldLayoutIdLst>
  <p:hf sldNum="0" hd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75.ti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86.jpe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xml"/><Relationship Id="rId5" Type="http://schemas.openxmlformats.org/officeDocument/2006/relationships/image" Target="../media/image92.tiff"/><Relationship Id="rId4" Type="http://schemas.openxmlformats.org/officeDocument/2006/relationships/image" Target="../media/image91.tiff"/></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tiff"/><Relationship Id="rId7" Type="http://schemas.openxmlformats.org/officeDocument/2006/relationships/image" Target="../media/image98.tiff"/><Relationship Id="rId2" Type="http://schemas.openxmlformats.org/officeDocument/2006/relationships/image" Target="../media/image93.tiff"/><Relationship Id="rId1" Type="http://schemas.openxmlformats.org/officeDocument/2006/relationships/slideLayout" Target="../slideLayouts/slideLayout2.xml"/><Relationship Id="rId6" Type="http://schemas.openxmlformats.org/officeDocument/2006/relationships/image" Target="../media/image97.tiff"/><Relationship Id="rId5" Type="http://schemas.openxmlformats.org/officeDocument/2006/relationships/image" Target="../media/image96.tiff"/><Relationship Id="rId10" Type="http://schemas.openxmlformats.org/officeDocument/2006/relationships/image" Target="../media/image89.tiff"/><Relationship Id="rId4" Type="http://schemas.openxmlformats.org/officeDocument/2006/relationships/image" Target="../media/image95.tiff"/><Relationship Id="rId9" Type="http://schemas.openxmlformats.org/officeDocument/2006/relationships/image" Target="../media/image10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2.xml"/><Relationship Id="rId5" Type="http://schemas.openxmlformats.org/officeDocument/2006/relationships/image" Target="../media/image104.tiff"/><Relationship Id="rId4" Type="http://schemas.openxmlformats.org/officeDocument/2006/relationships/image" Target="../media/image103.tiff"/></Relationships>
</file>

<file path=ppt/slides/_rels/slide21.xml.rels><?xml version="1.0" encoding="UTF-8" standalone="yes"?>
<Relationships xmlns="http://schemas.openxmlformats.org/package/2006/relationships"><Relationship Id="rId8" Type="http://schemas.openxmlformats.org/officeDocument/2006/relationships/image" Target="../media/image109.tiff"/><Relationship Id="rId3" Type="http://schemas.microsoft.com/office/2007/relationships/hdphoto" Target="../media/hdphoto3.wdp"/><Relationship Id="rId7" Type="http://schemas.openxmlformats.org/officeDocument/2006/relationships/image" Target="../media/image108.tiff"/><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7.tiff"/><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106.png"/><Relationship Id="rId9"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2.emf"/><Relationship Id="rId18" Type="http://schemas.openxmlformats.org/officeDocument/2006/relationships/image" Target="../media/image127.jpeg"/><Relationship Id="rId3" Type="http://schemas.openxmlformats.org/officeDocument/2006/relationships/image" Target="../media/image115.emf"/><Relationship Id="rId21" Type="http://schemas.openxmlformats.org/officeDocument/2006/relationships/image" Target="../media/image130.jpeg"/><Relationship Id="rId7" Type="http://schemas.openxmlformats.org/officeDocument/2006/relationships/image" Target="../media/image117.tiff"/><Relationship Id="rId12" Type="http://schemas.openxmlformats.org/officeDocument/2006/relationships/image" Target="../media/image121.tiff"/><Relationship Id="rId17" Type="http://schemas.openxmlformats.org/officeDocument/2006/relationships/image" Target="../media/image126.jpeg"/><Relationship Id="rId25" Type="http://schemas.openxmlformats.org/officeDocument/2006/relationships/image" Target="../media/image134.png"/><Relationship Id="rId2" Type="http://schemas.openxmlformats.org/officeDocument/2006/relationships/image" Target="../media/image114.emf"/><Relationship Id="rId16" Type="http://schemas.openxmlformats.org/officeDocument/2006/relationships/image" Target="../media/image125.png"/><Relationship Id="rId20"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69.tiff"/><Relationship Id="rId11" Type="http://schemas.openxmlformats.org/officeDocument/2006/relationships/image" Target="../media/image120.tiff"/><Relationship Id="rId24" Type="http://schemas.openxmlformats.org/officeDocument/2006/relationships/image" Target="../media/image133.jpeg"/><Relationship Id="rId5" Type="http://schemas.openxmlformats.org/officeDocument/2006/relationships/image" Target="../media/image75.tif"/><Relationship Id="rId15" Type="http://schemas.openxmlformats.org/officeDocument/2006/relationships/image" Target="../media/image124.tiff"/><Relationship Id="rId23" Type="http://schemas.openxmlformats.org/officeDocument/2006/relationships/image" Target="../media/image132.jpeg"/><Relationship Id="rId10" Type="http://schemas.openxmlformats.org/officeDocument/2006/relationships/image" Target="../media/image119.emf"/><Relationship Id="rId19" Type="http://schemas.openxmlformats.org/officeDocument/2006/relationships/image" Target="../media/image128.jpeg"/><Relationship Id="rId4" Type="http://schemas.openxmlformats.org/officeDocument/2006/relationships/image" Target="../media/image116.tiff"/><Relationship Id="rId9" Type="http://schemas.openxmlformats.org/officeDocument/2006/relationships/image" Target="../media/image118.tiff"/><Relationship Id="rId14" Type="http://schemas.openxmlformats.org/officeDocument/2006/relationships/image" Target="../media/image123.emf"/><Relationship Id="rId22" Type="http://schemas.openxmlformats.org/officeDocument/2006/relationships/image" Target="../media/image13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doi.org/10.1088/1402-4896/AC326C"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doi.org/10.3390/jne4010016" TargetMode="External"/></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jpeg"/><Relationship Id="rId26" Type="http://schemas.openxmlformats.org/officeDocument/2006/relationships/image" Target="../media/image43.jpe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jpeg"/><Relationship Id="rId42" Type="http://schemas.openxmlformats.org/officeDocument/2006/relationships/image" Target="../media/image59.jpeg"/><Relationship Id="rId47" Type="http://schemas.openxmlformats.org/officeDocument/2006/relationships/image" Target="../media/image64.png"/><Relationship Id="rId50" Type="http://schemas.openxmlformats.org/officeDocument/2006/relationships/image" Target="../media/image67.jpeg"/><Relationship Id="rId7" Type="http://schemas.openxmlformats.org/officeDocument/2006/relationships/image" Target="../media/image24.png"/><Relationship Id="rId2" Type="http://schemas.openxmlformats.org/officeDocument/2006/relationships/image" Target="../media/image19.jpeg"/><Relationship Id="rId16" Type="http://schemas.openxmlformats.org/officeDocument/2006/relationships/image" Target="../media/image33.png"/><Relationship Id="rId29" Type="http://schemas.openxmlformats.org/officeDocument/2006/relationships/image" Target="../media/image46.jpeg"/><Relationship Id="rId11" Type="http://schemas.openxmlformats.org/officeDocument/2006/relationships/image" Target="../media/image28.jpeg"/><Relationship Id="rId24" Type="http://schemas.openxmlformats.org/officeDocument/2006/relationships/image" Target="../media/image41.jpeg"/><Relationship Id="rId32" Type="http://schemas.openxmlformats.org/officeDocument/2006/relationships/image" Target="../media/image49.jpeg"/><Relationship Id="rId37" Type="http://schemas.openxmlformats.org/officeDocument/2006/relationships/image" Target="../media/image54.jpeg"/><Relationship Id="rId40" Type="http://schemas.openxmlformats.org/officeDocument/2006/relationships/image" Target="../media/image57.jpeg"/><Relationship Id="rId45" Type="http://schemas.openxmlformats.org/officeDocument/2006/relationships/image" Target="../media/image62.png"/><Relationship Id="rId53" Type="http://schemas.openxmlformats.org/officeDocument/2006/relationships/hyperlink" Target="https://doi.org/10.3390/jne6030025" TargetMode="External"/><Relationship Id="rId5" Type="http://schemas.openxmlformats.org/officeDocument/2006/relationships/image" Target="../media/image22.png"/><Relationship Id="rId10" Type="http://schemas.openxmlformats.org/officeDocument/2006/relationships/image" Target="../media/image27.jpeg"/><Relationship Id="rId19" Type="http://schemas.openxmlformats.org/officeDocument/2006/relationships/image" Target="../media/image36.jpeg"/><Relationship Id="rId31" Type="http://schemas.openxmlformats.org/officeDocument/2006/relationships/image" Target="../media/image48.png"/><Relationship Id="rId44" Type="http://schemas.openxmlformats.org/officeDocument/2006/relationships/image" Target="../media/image61.jpeg"/><Relationship Id="rId52" Type="http://schemas.openxmlformats.org/officeDocument/2006/relationships/image" Target="../media/image69.tiff"/><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jpeg"/><Relationship Id="rId43" Type="http://schemas.openxmlformats.org/officeDocument/2006/relationships/image" Target="../media/image60.jpeg"/><Relationship Id="rId48" Type="http://schemas.openxmlformats.org/officeDocument/2006/relationships/image" Target="../media/image65.png"/><Relationship Id="rId8" Type="http://schemas.openxmlformats.org/officeDocument/2006/relationships/image" Target="../media/image25.png"/><Relationship Id="rId51" Type="http://schemas.openxmlformats.org/officeDocument/2006/relationships/image" Target="../media/image68.png"/><Relationship Id="rId3" Type="http://schemas.openxmlformats.org/officeDocument/2006/relationships/image" Target="../media/image20.jpe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jpeg"/><Relationship Id="rId33" Type="http://schemas.openxmlformats.org/officeDocument/2006/relationships/image" Target="../media/image50.jpeg"/><Relationship Id="rId38" Type="http://schemas.openxmlformats.org/officeDocument/2006/relationships/image" Target="../media/image55.jpeg"/><Relationship Id="rId46" Type="http://schemas.openxmlformats.org/officeDocument/2006/relationships/image" Target="../media/image63.jpeg"/><Relationship Id="rId20" Type="http://schemas.openxmlformats.org/officeDocument/2006/relationships/image" Target="../media/image37.jpeg"/><Relationship Id="rId41"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23.png"/><Relationship Id="rId15" Type="http://schemas.openxmlformats.org/officeDocument/2006/relationships/image" Target="../media/image32.jpeg"/><Relationship Id="rId23" Type="http://schemas.openxmlformats.org/officeDocument/2006/relationships/image" Target="../media/image40.jpeg"/><Relationship Id="rId28" Type="http://schemas.openxmlformats.org/officeDocument/2006/relationships/image" Target="../media/image45.jpeg"/><Relationship Id="rId36" Type="http://schemas.openxmlformats.org/officeDocument/2006/relationships/image" Target="../media/image53.jpeg"/><Relationship Id="rId4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xml"/><Relationship Id="rId4" Type="http://schemas.openxmlformats.org/officeDocument/2006/relationships/image" Target="../media/image7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1824" b="-21824"/>
          <a:stretch/>
        </p:blipFill>
        <p:spPr/>
      </p:pic>
      <p:sp>
        <p:nvSpPr>
          <p:cNvPr id="7" name="Textplatzhalter 6"/>
          <p:cNvSpPr>
            <a:spLocks noGrp="1"/>
          </p:cNvSpPr>
          <p:nvPr>
            <p:ph type="body" sz="quarter" idx="12"/>
          </p:nvPr>
        </p:nvSpPr>
        <p:spPr>
          <a:xfrm>
            <a:off x="527051" y="4293344"/>
            <a:ext cx="7225134" cy="866774"/>
          </a:xfrm>
        </p:spPr>
        <p:txBody>
          <a:bodyPr/>
          <a:lstStyle/>
          <a:p>
            <a:r>
              <a:rPr lang="de-DE" dirty="0"/>
              <a:t>Mauricio Gago, Daniel Dorow-Gerspach, Marius Wirtz, Marcin Rasinski</a:t>
            </a:r>
          </a:p>
        </p:txBody>
      </p:sp>
      <p:sp>
        <p:nvSpPr>
          <p:cNvPr id="4" name="Textplatzhalter 3"/>
          <p:cNvSpPr>
            <a:spLocks noGrp="1"/>
          </p:cNvSpPr>
          <p:nvPr>
            <p:ph type="body" sz="quarter" idx="11"/>
          </p:nvPr>
        </p:nvSpPr>
        <p:spPr/>
        <p:txBody>
          <a:bodyPr>
            <a:normAutofit lnSpcReduction="10000"/>
          </a:bodyPr>
          <a:lstStyle/>
          <a:p>
            <a:pPr>
              <a:lnSpc>
                <a:spcPct val="120000"/>
              </a:lnSpc>
            </a:pPr>
            <a:r>
              <a:rPr lang="en-US" dirty="0"/>
              <a:t>WP PWIE - High heat flux testing of materials and components – 2020 - 2025</a:t>
            </a:r>
            <a:endParaRPr lang="de-DE" dirty="0"/>
          </a:p>
        </p:txBody>
      </p:sp>
    </p:spTree>
    <p:extLst>
      <p:ext uri="{BB962C8B-B14F-4D97-AF65-F5344CB8AC3E}">
        <p14:creationId xmlns:p14="http://schemas.microsoft.com/office/powerpoint/2010/main" val="3706314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2768E84-6CED-6BCC-6633-15DCDBDE9E68}"/>
              </a:ext>
            </a:extLst>
          </p:cNvPr>
          <p:cNvSpPr>
            <a:spLocks noGrp="1"/>
          </p:cNvSpPr>
          <p:nvPr>
            <p:ph type="body" sz="quarter" idx="10"/>
          </p:nvPr>
        </p:nvSpPr>
        <p:spPr/>
        <p:txBody>
          <a:bodyPr/>
          <a:lstStyle/>
          <a:p>
            <a:r>
              <a:rPr lang="de-DE" dirty="0"/>
              <a:t>Self-</a:t>
            </a:r>
            <a:r>
              <a:rPr lang="de-DE" dirty="0" err="1"/>
              <a:t>castellation</a:t>
            </a:r>
            <a:r>
              <a:rPr lang="de-DE" dirty="0"/>
              <a:t> </a:t>
            </a:r>
            <a:r>
              <a:rPr lang="de-DE" dirty="0" err="1"/>
              <a:t>of</a:t>
            </a:r>
            <a:r>
              <a:rPr lang="de-DE" dirty="0"/>
              <a:t> WEST PFUs</a:t>
            </a:r>
          </a:p>
        </p:txBody>
      </p:sp>
      <p:pic>
        <p:nvPicPr>
          <p:cNvPr id="3" name="Picture 46" descr="CEA_GB_logotype_4c.tif">
            <a:extLst>
              <a:ext uri="{FF2B5EF4-FFF2-40B4-BE49-F238E27FC236}">
                <a16:creationId xmlns:a16="http://schemas.microsoft.com/office/drawing/2014/main" id="{167CB665-5708-F680-8BE5-411E4090F968}"/>
              </a:ext>
            </a:extLst>
          </p:cNvPr>
          <p:cNvPicPr>
            <a:picLocks noChangeAspect="1"/>
          </p:cNvPicPr>
          <p:nvPr/>
        </p:nvPicPr>
        <p:blipFill>
          <a:blip r:embed="rId2"/>
          <a:stretch/>
        </p:blipFill>
        <p:spPr>
          <a:xfrm>
            <a:off x="10595810" y="1001067"/>
            <a:ext cx="1018795" cy="831565"/>
          </a:xfrm>
          <a:prstGeom prst="rect">
            <a:avLst/>
          </a:prstGeom>
          <a:ln w="0">
            <a:noFill/>
          </a:ln>
        </p:spPr>
      </p:pic>
      <p:sp>
        <p:nvSpPr>
          <p:cNvPr id="4" name="Textfeld 3">
            <a:extLst>
              <a:ext uri="{FF2B5EF4-FFF2-40B4-BE49-F238E27FC236}">
                <a16:creationId xmlns:a16="http://schemas.microsoft.com/office/drawing/2014/main" id="{B42288D0-8C51-45CE-B2A8-D723FDE898C0}"/>
              </a:ext>
            </a:extLst>
          </p:cNvPr>
          <p:cNvSpPr txBox="1"/>
          <p:nvPr/>
        </p:nvSpPr>
        <p:spPr>
          <a:xfrm>
            <a:off x="545432" y="1451811"/>
            <a:ext cx="9524017" cy="4893647"/>
          </a:xfrm>
          <a:prstGeom prst="rect">
            <a:avLst/>
          </a:prstGeom>
          <a:noFill/>
        </p:spPr>
        <p:txBody>
          <a:bodyPr wrap="none" rtlCol="0">
            <a:spAutoFit/>
          </a:bodyPr>
          <a:lstStyle/>
          <a:p>
            <a:pPr marL="342900" indent="-342900">
              <a:buFont typeface="Arial" panose="020B0604020202020204" pitchFamily="34" charset="0"/>
              <a:buChar char="•"/>
            </a:pPr>
            <a:r>
              <a:rPr lang="de-DE" dirty="0" err="1"/>
              <a:t>Objectives</a:t>
            </a:r>
            <a:r>
              <a:rPr lang="de-DE" dirty="0"/>
              <a:t>:</a:t>
            </a:r>
          </a:p>
          <a:p>
            <a:pPr marL="952485" lvl="1" indent="-342900">
              <a:buFont typeface="Arial" panose="020B0604020202020204" pitchFamily="34" charset="0"/>
              <a:buChar char="•"/>
            </a:pPr>
            <a:r>
              <a:rPr lang="en-US" dirty="0"/>
              <a:t>Generating distinct macro crack within the MB </a:t>
            </a:r>
          </a:p>
          <a:p>
            <a:pPr marL="952485" lvl="1" indent="-342900">
              <a:buFont typeface="Arial" panose="020B0604020202020204" pitchFamily="34" charset="0"/>
              <a:buChar char="•"/>
            </a:pPr>
            <a:r>
              <a:rPr lang="en-US" dirty="0"/>
              <a:t>But: No reduction in cooling capability or reaching the cooling pipe </a:t>
            </a:r>
          </a:p>
          <a:p>
            <a:pPr marL="952485" lvl="1" indent="-342900">
              <a:buFont typeface="Arial" panose="020B0604020202020204" pitchFamily="34" charset="0"/>
              <a:buChar char="•"/>
            </a:pPr>
            <a:r>
              <a:rPr lang="en-US" dirty="0"/>
              <a:t>Finish to implement PFU 024 in C7 campaign autumn 2023</a:t>
            </a:r>
          </a:p>
          <a:p>
            <a:pPr marL="952485"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Plan for Stationary Heat Loads (SHLs)</a:t>
            </a:r>
          </a:p>
          <a:p>
            <a:pPr marL="952485" lvl="1" indent="-342900">
              <a:buFont typeface="Arial" panose="020B0604020202020204" pitchFamily="34" charset="0"/>
              <a:buChar char="•"/>
            </a:pPr>
            <a:r>
              <a:rPr lang="en-US" dirty="0"/>
              <a:t>Using MB 32 and 27 (31.3 and 30.5 mm wide)</a:t>
            </a:r>
          </a:p>
          <a:p>
            <a:pPr marL="952485" lvl="1" indent="-342900">
              <a:buFont typeface="Arial" panose="020B0604020202020204" pitchFamily="34" charset="0"/>
              <a:buChar char="•"/>
            </a:pPr>
            <a:r>
              <a:rPr lang="en-US" dirty="0"/>
              <a:t>10 MW/m² screening</a:t>
            </a:r>
          </a:p>
          <a:p>
            <a:pPr marL="952485" lvl="1" indent="-342900">
              <a:buFont typeface="Arial" panose="020B0604020202020204" pitchFamily="34" charset="0"/>
              <a:buChar char="•"/>
            </a:pPr>
            <a:r>
              <a:rPr lang="en-US" dirty="0"/>
              <a:t>50 cycles @ 16 MW/m²</a:t>
            </a:r>
          </a:p>
          <a:p>
            <a:pPr marL="952485" lvl="1" indent="-342900">
              <a:buFont typeface="Arial" panose="020B0604020202020204" pitchFamily="34" charset="0"/>
              <a:buChar char="•"/>
            </a:pPr>
            <a:r>
              <a:rPr lang="en-US" dirty="0"/>
              <a:t>50 cycles @ 18 MW/m² </a:t>
            </a:r>
          </a:p>
          <a:p>
            <a:pPr marL="952485" lvl="1" indent="-342900">
              <a:buFont typeface="Arial" panose="020B0604020202020204" pitchFamily="34" charset="0"/>
              <a:buChar char="•"/>
            </a:pPr>
            <a:r>
              <a:rPr lang="en-US" dirty="0"/>
              <a:t>20 cycles @ 20 MW/m²</a:t>
            </a:r>
          </a:p>
          <a:p>
            <a:pPr marL="952485" lvl="1" indent="-342900">
              <a:buFont typeface="Arial" panose="020B0604020202020204" pitchFamily="34" charset="0"/>
              <a:buChar char="•"/>
            </a:pPr>
            <a:r>
              <a:rPr lang="en-US" dirty="0"/>
              <a:t>10 MW/m² screening after crack initiated</a:t>
            </a:r>
          </a:p>
          <a:p>
            <a:pPr marL="952485" lvl="1" indent="-342900">
              <a:buFont typeface="Arial" panose="020B0604020202020204" pitchFamily="34" charset="0"/>
              <a:buChar char="•"/>
            </a:pPr>
            <a:endParaRPr lang="de-DE" dirty="0"/>
          </a:p>
        </p:txBody>
      </p:sp>
      <p:grpSp>
        <p:nvGrpSpPr>
          <p:cNvPr id="9" name="Gruppieren 8">
            <a:extLst>
              <a:ext uri="{FF2B5EF4-FFF2-40B4-BE49-F238E27FC236}">
                <a16:creationId xmlns:a16="http://schemas.microsoft.com/office/drawing/2014/main" id="{390A470C-7883-2967-62C4-189A767A1EF3}"/>
              </a:ext>
            </a:extLst>
          </p:cNvPr>
          <p:cNvGrpSpPr/>
          <p:nvPr/>
        </p:nvGrpSpPr>
        <p:grpSpPr>
          <a:xfrm>
            <a:off x="9232231" y="2991852"/>
            <a:ext cx="2532453" cy="3389475"/>
            <a:chOff x="7680175" y="1707128"/>
            <a:chExt cx="4084510" cy="4674200"/>
          </a:xfrm>
        </p:grpSpPr>
        <p:pic>
          <p:nvPicPr>
            <p:cNvPr id="6" name="Grafik 5">
              <a:extLst>
                <a:ext uri="{FF2B5EF4-FFF2-40B4-BE49-F238E27FC236}">
                  <a16:creationId xmlns:a16="http://schemas.microsoft.com/office/drawing/2014/main" id="{6A0EBB5A-1A92-6EEF-1AAC-613FD6870B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7385330" y="2001973"/>
              <a:ext cx="4674200" cy="4084510"/>
            </a:xfrm>
            <a:prstGeom prst="rect">
              <a:avLst/>
            </a:prstGeom>
          </p:spPr>
        </p:pic>
        <p:sp>
          <p:nvSpPr>
            <p:cNvPr id="7" name="Textfeld 6">
              <a:extLst>
                <a:ext uri="{FF2B5EF4-FFF2-40B4-BE49-F238E27FC236}">
                  <a16:creationId xmlns:a16="http://schemas.microsoft.com/office/drawing/2014/main" id="{B60FDF81-5ACB-F151-0E01-7CF8F7E22BF3}"/>
                </a:ext>
              </a:extLst>
            </p:cNvPr>
            <p:cNvSpPr txBox="1"/>
            <p:nvPr/>
          </p:nvSpPr>
          <p:spPr>
            <a:xfrm>
              <a:off x="7862603" y="1844825"/>
              <a:ext cx="1607799" cy="611185"/>
            </a:xfrm>
            <a:prstGeom prst="rect">
              <a:avLst/>
            </a:prstGeom>
            <a:noFill/>
          </p:spPr>
          <p:txBody>
            <a:bodyPr wrap="square" rtlCol="0">
              <a:spAutoFit/>
            </a:bodyPr>
            <a:lstStyle/>
            <a:p>
              <a:pPr>
                <a:lnSpc>
                  <a:spcPct val="95000"/>
                </a:lnSpc>
              </a:pPr>
              <a:r>
                <a:rPr lang="en-US" dirty="0">
                  <a:solidFill>
                    <a:schemeClr val="bg1"/>
                  </a:solidFill>
                </a:rPr>
                <a:t>MB 32</a:t>
              </a:r>
            </a:p>
          </p:txBody>
        </p:sp>
        <p:sp>
          <p:nvSpPr>
            <p:cNvPr id="8" name="Textfeld 7">
              <a:extLst>
                <a:ext uri="{FF2B5EF4-FFF2-40B4-BE49-F238E27FC236}">
                  <a16:creationId xmlns:a16="http://schemas.microsoft.com/office/drawing/2014/main" id="{FAA663E3-50F1-9E40-CF6C-9EB3FE8B09AB}"/>
                </a:ext>
              </a:extLst>
            </p:cNvPr>
            <p:cNvSpPr txBox="1"/>
            <p:nvPr/>
          </p:nvSpPr>
          <p:spPr>
            <a:xfrm>
              <a:off x="7876729" y="5538314"/>
              <a:ext cx="1607799" cy="611185"/>
            </a:xfrm>
            <a:prstGeom prst="rect">
              <a:avLst/>
            </a:prstGeom>
            <a:noFill/>
          </p:spPr>
          <p:txBody>
            <a:bodyPr wrap="square" rtlCol="0">
              <a:spAutoFit/>
            </a:bodyPr>
            <a:lstStyle/>
            <a:p>
              <a:pPr>
                <a:lnSpc>
                  <a:spcPct val="95000"/>
                </a:lnSpc>
              </a:pPr>
              <a:r>
                <a:rPr lang="en-US" dirty="0">
                  <a:solidFill>
                    <a:schemeClr val="bg1"/>
                  </a:solidFill>
                </a:rPr>
                <a:t>MB 27</a:t>
              </a:r>
            </a:p>
          </p:txBody>
        </p:sp>
      </p:grpSp>
    </p:spTree>
    <p:extLst>
      <p:ext uri="{BB962C8B-B14F-4D97-AF65-F5344CB8AC3E}">
        <p14:creationId xmlns:p14="http://schemas.microsoft.com/office/powerpoint/2010/main" val="830899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ACC39-F546-52D7-4922-562A7FD389B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280015C-90FB-C440-9524-22AAFAD793AF}"/>
              </a:ext>
            </a:extLst>
          </p:cNvPr>
          <p:cNvSpPr>
            <a:spLocks noGrp="1"/>
          </p:cNvSpPr>
          <p:nvPr>
            <p:ph type="body" sz="quarter" idx="10"/>
          </p:nvPr>
        </p:nvSpPr>
        <p:spPr/>
        <p:txBody>
          <a:bodyPr/>
          <a:lstStyle/>
          <a:p>
            <a:r>
              <a:rPr lang="de-DE" dirty="0"/>
              <a:t>Self-</a:t>
            </a:r>
            <a:r>
              <a:rPr lang="de-DE" dirty="0" err="1"/>
              <a:t>castellation</a:t>
            </a:r>
            <a:r>
              <a:rPr lang="de-DE" dirty="0"/>
              <a:t> </a:t>
            </a:r>
            <a:r>
              <a:rPr lang="de-DE" dirty="0" err="1"/>
              <a:t>of</a:t>
            </a:r>
            <a:r>
              <a:rPr lang="de-DE" dirty="0"/>
              <a:t> WEST PFUs</a:t>
            </a:r>
          </a:p>
        </p:txBody>
      </p:sp>
      <p:pic>
        <p:nvPicPr>
          <p:cNvPr id="3" name="Picture 46" descr="CEA_GB_logotype_4c.tif">
            <a:extLst>
              <a:ext uri="{FF2B5EF4-FFF2-40B4-BE49-F238E27FC236}">
                <a16:creationId xmlns:a16="http://schemas.microsoft.com/office/drawing/2014/main" id="{5651C897-A26F-CC3A-7CB7-8A34C4BCCF1C}"/>
              </a:ext>
            </a:extLst>
          </p:cNvPr>
          <p:cNvPicPr>
            <a:picLocks noChangeAspect="1"/>
          </p:cNvPicPr>
          <p:nvPr/>
        </p:nvPicPr>
        <p:blipFill>
          <a:blip r:embed="rId2"/>
          <a:stretch/>
        </p:blipFill>
        <p:spPr>
          <a:xfrm>
            <a:off x="10595810" y="1001067"/>
            <a:ext cx="1018795" cy="831565"/>
          </a:xfrm>
          <a:prstGeom prst="rect">
            <a:avLst/>
          </a:prstGeom>
          <a:ln w="0">
            <a:noFill/>
          </a:ln>
        </p:spPr>
      </p:pic>
      <p:sp>
        <p:nvSpPr>
          <p:cNvPr id="10" name="Inhaltsplatzhalter 6">
            <a:extLst>
              <a:ext uri="{FF2B5EF4-FFF2-40B4-BE49-F238E27FC236}">
                <a16:creationId xmlns:a16="http://schemas.microsoft.com/office/drawing/2014/main" id="{CFBCA39C-CEC5-DA43-8F59-6804E4CCE576}"/>
              </a:ext>
            </a:extLst>
          </p:cNvPr>
          <p:cNvSpPr txBox="1">
            <a:spLocks/>
          </p:cNvSpPr>
          <p:nvPr/>
        </p:nvSpPr>
        <p:spPr>
          <a:xfrm>
            <a:off x="4793268" y="1998313"/>
            <a:ext cx="3600000" cy="764866"/>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Bef>
                <a:spcPts val="300"/>
              </a:spcBef>
              <a:spcAft>
                <a:spcPts val="300"/>
              </a:spcAft>
            </a:pPr>
            <a:r>
              <a:rPr lang="en-US" sz="2200" dirty="0"/>
              <a:t>MB 32: @ 20 MW/m²</a:t>
            </a:r>
          </a:p>
          <a:p>
            <a:pPr marL="574675" lvl="2" indent="-358775">
              <a:spcBef>
                <a:spcPts val="300"/>
              </a:spcBef>
              <a:spcAft>
                <a:spcPts val="300"/>
              </a:spcAft>
            </a:pPr>
            <a:r>
              <a:rPr lang="en-US" sz="1800" dirty="0"/>
              <a:t>Cycle: 21 – 40</a:t>
            </a:r>
          </a:p>
        </p:txBody>
      </p:sp>
      <p:pic>
        <p:nvPicPr>
          <p:cNvPr id="11" name="Grafik 10">
            <a:extLst>
              <a:ext uri="{FF2B5EF4-FFF2-40B4-BE49-F238E27FC236}">
                <a16:creationId xmlns:a16="http://schemas.microsoft.com/office/drawing/2014/main" id="{B2C4D98E-3E6B-012F-6770-281616A7DE4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5400000">
            <a:off x="5937412" y="1808667"/>
            <a:ext cx="1512168" cy="3402384"/>
          </a:xfrm>
          <a:prstGeom prst="rect">
            <a:avLst/>
          </a:prstGeom>
        </p:spPr>
      </p:pic>
      <p:pic>
        <p:nvPicPr>
          <p:cNvPr id="12" name="Grafik 11">
            <a:extLst>
              <a:ext uri="{FF2B5EF4-FFF2-40B4-BE49-F238E27FC236}">
                <a16:creationId xmlns:a16="http://schemas.microsoft.com/office/drawing/2014/main" id="{E460AE88-4A1D-0EB3-DABD-106D7A6C88F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rot="5400000">
            <a:off x="2198489" y="1781895"/>
            <a:ext cx="1573133" cy="3427183"/>
          </a:xfrm>
          <a:prstGeom prst="rect">
            <a:avLst/>
          </a:prstGeom>
        </p:spPr>
      </p:pic>
      <p:sp>
        <p:nvSpPr>
          <p:cNvPr id="13" name="Inhaltsplatzhalter 6">
            <a:extLst>
              <a:ext uri="{FF2B5EF4-FFF2-40B4-BE49-F238E27FC236}">
                <a16:creationId xmlns:a16="http://schemas.microsoft.com/office/drawing/2014/main" id="{6AC7176F-0788-F684-6EF2-003DCF29A4BF}"/>
              </a:ext>
            </a:extLst>
          </p:cNvPr>
          <p:cNvSpPr txBox="1">
            <a:spLocks/>
          </p:cNvSpPr>
          <p:nvPr/>
        </p:nvSpPr>
        <p:spPr>
          <a:xfrm>
            <a:off x="1053552" y="1974758"/>
            <a:ext cx="3600000" cy="864096"/>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7"/>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7"/>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MB 27: @ 24 MW/m²</a:t>
            </a:r>
          </a:p>
          <a:p>
            <a:pPr lvl="1">
              <a:buFont typeface="Arial" panose="020B0604020202020204" pitchFamily="34" charset="0"/>
              <a:buChar char="•"/>
            </a:pPr>
            <a:r>
              <a:rPr lang="en-US" dirty="0"/>
              <a:t>Cycle: 1 - 20</a:t>
            </a:r>
          </a:p>
          <a:p>
            <a:pPr lvl="1"/>
            <a:endParaRPr lang="en-US" dirty="0"/>
          </a:p>
        </p:txBody>
      </p:sp>
      <p:sp>
        <p:nvSpPr>
          <p:cNvPr id="14" name="Inhaltsplatzhalter 2">
            <a:extLst>
              <a:ext uri="{FF2B5EF4-FFF2-40B4-BE49-F238E27FC236}">
                <a16:creationId xmlns:a16="http://schemas.microsoft.com/office/drawing/2014/main" id="{1A637E66-8D8B-5321-63A0-2886681BF30C}"/>
              </a:ext>
            </a:extLst>
          </p:cNvPr>
          <p:cNvSpPr txBox="1">
            <a:spLocks/>
          </p:cNvSpPr>
          <p:nvPr/>
        </p:nvSpPr>
        <p:spPr>
          <a:xfrm>
            <a:off x="323998" y="1439999"/>
            <a:ext cx="11172601" cy="4824001"/>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7"/>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7"/>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Successful generation of distinct macro cracks within the WEST PFU MBs</a:t>
            </a:r>
          </a:p>
          <a:p>
            <a:pPr>
              <a:buFont typeface="Arial" panose="020B0604020202020204" pitchFamily="34" charset="0"/>
              <a:buChar char="•"/>
            </a:pPr>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p>
          <a:p>
            <a:pPr>
              <a:buFont typeface="Arial" panose="020B0604020202020204" pitchFamily="34" charset="0"/>
              <a:buChar char="•"/>
            </a:pPr>
            <a:r>
              <a:rPr lang="de-DE" dirty="0"/>
              <a:t>Crack in </a:t>
            </a:r>
            <a:r>
              <a:rPr lang="de-DE" dirty="0" err="1"/>
              <a:t>the</a:t>
            </a:r>
            <a:r>
              <a:rPr lang="de-DE" dirty="0"/>
              <a:t> </a:t>
            </a:r>
            <a:r>
              <a:rPr lang="de-DE" dirty="0" err="1"/>
              <a:t>middle</a:t>
            </a:r>
            <a:r>
              <a:rPr lang="de-DE" dirty="0"/>
              <a:t> </a:t>
            </a:r>
            <a:r>
              <a:rPr lang="de-DE" dirty="0" err="1"/>
              <a:t>cannot</a:t>
            </a:r>
            <a:r>
              <a:rPr lang="de-DE" dirty="0"/>
              <a:t> </a:t>
            </a:r>
            <a:r>
              <a:rPr lang="de-DE" dirty="0" err="1"/>
              <a:t>be</a:t>
            </a:r>
            <a:r>
              <a:rPr lang="de-DE" dirty="0"/>
              <a:t> </a:t>
            </a:r>
            <a:r>
              <a:rPr lang="de-DE" dirty="0" err="1"/>
              <a:t>detected</a:t>
            </a:r>
            <a:r>
              <a:rPr lang="de-DE" dirty="0"/>
              <a:t> </a:t>
            </a:r>
            <a:r>
              <a:rPr lang="de-DE" dirty="0" err="1"/>
              <a:t>by</a:t>
            </a:r>
            <a:r>
              <a:rPr lang="de-DE" dirty="0"/>
              <a:t> IR</a:t>
            </a:r>
          </a:p>
        </p:txBody>
      </p:sp>
      <p:pic>
        <p:nvPicPr>
          <p:cNvPr id="16" name="Grafik 15" descr="Ein Bild, das Screenshot, Farbigkeit, lila enthält.&#10;&#10;KI-generierte Inhalte können fehlerhaft sein.">
            <a:extLst>
              <a:ext uri="{FF2B5EF4-FFF2-40B4-BE49-F238E27FC236}">
                <a16:creationId xmlns:a16="http://schemas.microsoft.com/office/drawing/2014/main" id="{94AD194A-2386-BA16-AC0B-FD802CA64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5388" y="4438881"/>
            <a:ext cx="2914819" cy="1825119"/>
          </a:xfrm>
          <a:prstGeom prst="rect">
            <a:avLst/>
          </a:prstGeom>
        </p:spPr>
      </p:pic>
    </p:spTree>
    <p:extLst>
      <p:ext uri="{BB962C8B-B14F-4D97-AF65-F5344CB8AC3E}">
        <p14:creationId xmlns:p14="http://schemas.microsoft.com/office/powerpoint/2010/main" val="1784755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682EAA-5981-FCEB-AD0C-CA4297ABCA7A}"/>
              </a:ext>
            </a:extLst>
          </p:cNvPr>
          <p:cNvSpPr>
            <a:spLocks noGrp="1"/>
          </p:cNvSpPr>
          <p:nvPr>
            <p:ph type="body" sz="quarter" idx="10"/>
          </p:nvPr>
        </p:nvSpPr>
        <p:spPr/>
        <p:txBody>
          <a:bodyPr/>
          <a:lstStyle/>
          <a:p>
            <a:r>
              <a:rPr lang="de-DE" dirty="0"/>
              <a:t>COMPASS-U </a:t>
            </a:r>
            <a:r>
              <a:rPr lang="de-DE" dirty="0" err="1"/>
              <a:t>Activities</a:t>
            </a:r>
            <a:endParaRPr lang="de-DE" dirty="0"/>
          </a:p>
        </p:txBody>
      </p:sp>
      <p:sp>
        <p:nvSpPr>
          <p:cNvPr id="3" name="Textfeld 26">
            <a:extLst>
              <a:ext uri="{FF2B5EF4-FFF2-40B4-BE49-F238E27FC236}">
                <a16:creationId xmlns:a16="http://schemas.microsoft.com/office/drawing/2014/main" id="{FCDA731F-064F-3FAE-CF1A-016E4BBEAD7E}"/>
              </a:ext>
            </a:extLst>
          </p:cNvPr>
          <p:cNvSpPr txBox="1">
            <a:spLocks noChangeArrowheads="1"/>
          </p:cNvSpPr>
          <p:nvPr/>
        </p:nvSpPr>
        <p:spPr bwMode="auto">
          <a:xfrm>
            <a:off x="214457" y="1696426"/>
            <a:ext cx="12081411" cy="119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342900" indent="-342900">
              <a:lnSpc>
                <a:spcPct val="120000"/>
              </a:lnSpc>
              <a:spcBef>
                <a:spcPts val="0"/>
              </a:spcBef>
              <a:buClr>
                <a:srgbClr val="005B82"/>
              </a:buClr>
              <a:buFont typeface="Arial" panose="020B0604020202020204" pitchFamily="34" charset="0"/>
              <a:buChar char="•"/>
            </a:pPr>
            <a:r>
              <a:rPr lang="en-GB" sz="2000" dirty="0"/>
              <a:t>Qualification of different materials and components for COMPASS-U (first wall and divertor)</a:t>
            </a:r>
          </a:p>
          <a:p>
            <a:pPr marL="342900" indent="-342900">
              <a:lnSpc>
                <a:spcPct val="120000"/>
              </a:lnSpc>
              <a:spcBef>
                <a:spcPts val="0"/>
              </a:spcBef>
              <a:buClr>
                <a:srgbClr val="005B82"/>
              </a:buClr>
              <a:buFont typeface="Arial" panose="020B0604020202020204" pitchFamily="34" charset="0"/>
              <a:buChar char="•"/>
            </a:pPr>
            <a:endParaRPr lang="en-GB" altLang="de-DE" sz="2000" b="1" dirty="0"/>
          </a:p>
          <a:p>
            <a:pPr marL="342900" indent="-342900">
              <a:lnSpc>
                <a:spcPct val="120000"/>
              </a:lnSpc>
              <a:spcBef>
                <a:spcPts val="0"/>
              </a:spcBef>
              <a:buClr>
                <a:srgbClr val="005B82"/>
              </a:buClr>
              <a:buFont typeface="Arial" panose="020B0604020202020204" pitchFamily="34" charset="0"/>
              <a:buChar char="•"/>
            </a:pPr>
            <a:endParaRPr lang="en-GB" altLang="de-DE" sz="2200" b="1" dirty="0"/>
          </a:p>
        </p:txBody>
      </p:sp>
      <p:pic>
        <p:nvPicPr>
          <p:cNvPr id="4" name="Picture 29" descr="IPPascr.eps">
            <a:extLst>
              <a:ext uri="{FF2B5EF4-FFF2-40B4-BE49-F238E27FC236}">
                <a16:creationId xmlns:a16="http://schemas.microsoft.com/office/drawing/2014/main" id="{AB0D98CB-2F6C-1009-8B16-4522A35349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28393" y="888586"/>
            <a:ext cx="1259279" cy="600579"/>
          </a:xfrm>
          <a:prstGeom prst="rect">
            <a:avLst/>
          </a:prstGeom>
        </p:spPr>
      </p:pic>
    </p:spTree>
    <p:extLst>
      <p:ext uri="{BB962C8B-B14F-4D97-AF65-F5344CB8AC3E}">
        <p14:creationId xmlns:p14="http://schemas.microsoft.com/office/powerpoint/2010/main" val="399081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normAutofit/>
          </a:bodyPr>
          <a:lstStyle/>
          <a:p>
            <a:r>
              <a:rPr lang="de-DE" dirty="0"/>
              <a:t>COMPASS-U </a:t>
            </a:r>
            <a:r>
              <a:rPr lang="de-DE" dirty="0" err="1"/>
              <a:t>Activities</a:t>
            </a:r>
            <a:endParaRPr lang="de-DE" dirty="0"/>
          </a:p>
          <a:p>
            <a:endParaRPr lang="de-DE" dirty="0"/>
          </a:p>
        </p:txBody>
      </p:sp>
      <p:sp>
        <p:nvSpPr>
          <p:cNvPr id="4" name="Rechteck 3"/>
          <p:cNvSpPr/>
          <p:nvPr/>
        </p:nvSpPr>
        <p:spPr>
          <a:xfrm>
            <a:off x="351040" y="1124744"/>
            <a:ext cx="5744960" cy="5474128"/>
          </a:xfrm>
          <a:prstGeom prst="rect">
            <a:avLst/>
          </a:prstGeom>
        </p:spPr>
        <p:txBody>
          <a:bodyPr vert="horz" lIns="91440" tIns="45720" rIns="91440" bIns="45720" rtlCol="0">
            <a:normAutofit/>
          </a:bodyPr>
          <a:lstStyle/>
          <a:p>
            <a:pPr marL="285750" indent="-285750" defTabSz="914400">
              <a:lnSpc>
                <a:spcPct val="150000"/>
              </a:lnSpc>
              <a:spcBef>
                <a:spcPts val="450"/>
              </a:spcBef>
              <a:buClr>
                <a:srgbClr val="023D6B"/>
              </a:buClr>
              <a:buFont typeface="Arial" panose="020B0604020202020204" pitchFamily="34" charset="0"/>
              <a:buChar char="•"/>
            </a:pPr>
            <a:r>
              <a:rPr lang="en-US" sz="1800" b="1" dirty="0"/>
              <a:t>Low pulse number testing of W samples from 9 different manufacturers</a:t>
            </a:r>
          </a:p>
          <a:p>
            <a:pPr marL="285750" indent="-285750" defTabSz="914400">
              <a:lnSpc>
                <a:spcPct val="150000"/>
              </a:lnSpc>
              <a:spcBef>
                <a:spcPts val="450"/>
              </a:spcBef>
              <a:buClr>
                <a:srgbClr val="023D6B"/>
              </a:buClr>
              <a:buFont typeface="Arial" panose="020B0604020202020204" pitchFamily="34" charset="0"/>
              <a:buChar char="•"/>
            </a:pPr>
            <a:r>
              <a:rPr lang="en-US" sz="1800" dirty="0"/>
              <a:t>400 and 1000 °C base temperature</a:t>
            </a:r>
          </a:p>
          <a:p>
            <a:pPr marL="285750" indent="-285750" defTabSz="914400">
              <a:lnSpc>
                <a:spcPct val="150000"/>
              </a:lnSpc>
              <a:spcBef>
                <a:spcPts val="450"/>
              </a:spcBef>
              <a:buClr>
                <a:srgbClr val="023D6B"/>
              </a:buClr>
              <a:buFont typeface="Arial" panose="020B0604020202020204" pitchFamily="34" charset="0"/>
              <a:buChar char="•"/>
            </a:pPr>
            <a:r>
              <a:rPr lang="en-US" sz="1800" dirty="0"/>
              <a:t>Further post-mortem characterization at IPP-Prague</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633" y="954162"/>
            <a:ext cx="4161673" cy="2644289"/>
          </a:xfrm>
          <a:prstGeom prst="rect">
            <a:avLst/>
          </a:prstGeom>
        </p:spPr>
      </p:pic>
      <p:sp>
        <p:nvSpPr>
          <p:cNvPr id="6" name="Textfeld 5"/>
          <p:cNvSpPr txBox="1"/>
          <p:nvPr/>
        </p:nvSpPr>
        <p:spPr>
          <a:xfrm flipH="1">
            <a:off x="5496197" y="2122417"/>
            <a:ext cx="1199606" cy="307777"/>
          </a:xfrm>
          <a:prstGeom prst="rect">
            <a:avLst/>
          </a:prstGeom>
          <a:noFill/>
        </p:spPr>
        <p:txBody>
          <a:bodyPr wrap="square" rtlCol="0">
            <a:spAutoFit/>
          </a:bodyPr>
          <a:lstStyle/>
          <a:p>
            <a:r>
              <a:rPr lang="de-DE" sz="1400" dirty="0"/>
              <a:t>400 °C</a:t>
            </a:r>
          </a:p>
        </p:txBody>
      </p:sp>
      <p:pic>
        <p:nvPicPr>
          <p:cNvPr id="7" name="Picture 29" descr="IPPascr.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8393" y="888586"/>
            <a:ext cx="1259279" cy="600579"/>
          </a:xfrm>
          <a:prstGeom prst="rect">
            <a:avLst/>
          </a:prstGeom>
        </p:spPr>
      </p:pic>
      <p:graphicFrame>
        <p:nvGraphicFramePr>
          <p:cNvPr id="3" name="Tabelle 2">
            <a:extLst>
              <a:ext uri="{FF2B5EF4-FFF2-40B4-BE49-F238E27FC236}">
                <a16:creationId xmlns:a16="http://schemas.microsoft.com/office/drawing/2014/main" id="{2557FB7C-3742-8C6F-5110-5CE38F4D913C}"/>
              </a:ext>
            </a:extLst>
          </p:cNvPr>
          <p:cNvGraphicFramePr>
            <a:graphicFrameLocks noGrp="1"/>
          </p:cNvGraphicFramePr>
          <p:nvPr>
            <p:extLst>
              <p:ext uri="{D42A27DB-BD31-4B8C-83A1-F6EECF244321}">
                <p14:modId xmlns:p14="http://schemas.microsoft.com/office/powerpoint/2010/main" val="272501294"/>
              </p:ext>
            </p:extLst>
          </p:nvPr>
        </p:nvGraphicFramePr>
        <p:xfrm>
          <a:off x="351040" y="3931896"/>
          <a:ext cx="4320443" cy="1371600"/>
        </p:xfrm>
        <a:graphic>
          <a:graphicData uri="http://schemas.openxmlformats.org/drawingml/2006/table">
            <a:tbl>
              <a:tblPr firstRow="1" bandRow="1"/>
              <a:tblGrid>
                <a:gridCol w="610258">
                  <a:extLst>
                    <a:ext uri="{9D8B030D-6E8A-4147-A177-3AD203B41FA5}">
                      <a16:colId xmlns:a16="http://schemas.microsoft.com/office/drawing/2014/main" val="3533755682"/>
                    </a:ext>
                  </a:extLst>
                </a:gridCol>
                <a:gridCol w="914614">
                  <a:extLst>
                    <a:ext uri="{9D8B030D-6E8A-4147-A177-3AD203B41FA5}">
                      <a16:colId xmlns:a16="http://schemas.microsoft.com/office/drawing/2014/main" val="3129431985"/>
                    </a:ext>
                  </a:extLst>
                </a:gridCol>
                <a:gridCol w="681543">
                  <a:extLst>
                    <a:ext uri="{9D8B030D-6E8A-4147-A177-3AD203B41FA5}">
                      <a16:colId xmlns:a16="http://schemas.microsoft.com/office/drawing/2014/main" val="361412351"/>
                    </a:ext>
                  </a:extLst>
                </a:gridCol>
                <a:gridCol w="1265856">
                  <a:extLst>
                    <a:ext uri="{9D8B030D-6E8A-4147-A177-3AD203B41FA5}">
                      <a16:colId xmlns:a16="http://schemas.microsoft.com/office/drawing/2014/main" val="2169445969"/>
                    </a:ext>
                  </a:extLst>
                </a:gridCol>
                <a:gridCol w="848172">
                  <a:extLst>
                    <a:ext uri="{9D8B030D-6E8A-4147-A177-3AD203B41FA5}">
                      <a16:colId xmlns:a16="http://schemas.microsoft.com/office/drawing/2014/main" val="1806313637"/>
                    </a:ext>
                  </a:extLst>
                </a:gridCol>
              </a:tblGrid>
              <a:tr h="238711">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200" dirty="0"/>
                        <a:t>Spot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200" dirty="0"/>
                        <a:t>L (GW/m²)</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200" dirty="0" err="1">
                          <a:latin typeface="Symbol" panose="05050102010706020507" pitchFamily="18" charset="2"/>
                        </a:rPr>
                        <a:t>D</a:t>
                      </a:r>
                      <a:r>
                        <a:rPr lang="de-DE" sz="1200" dirty="0" err="1"/>
                        <a:t>t</a:t>
                      </a:r>
                      <a:r>
                        <a:rPr lang="de-DE" sz="1200" dirty="0"/>
                        <a:t> (</a:t>
                      </a:r>
                      <a:r>
                        <a:rPr lang="de-DE" sz="1200" dirty="0" err="1"/>
                        <a:t>ms</a:t>
                      </a:r>
                      <a:r>
                        <a:rPr lang="de-DE" sz="1200" dirty="0"/>
                        <a: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200" dirty="0"/>
                        <a:t>F</a:t>
                      </a:r>
                      <a:r>
                        <a:rPr lang="de-DE" sz="1200" baseline="-25000" dirty="0"/>
                        <a:t>HF</a:t>
                      </a:r>
                      <a:r>
                        <a:rPr lang="de-DE" sz="1200" dirty="0"/>
                        <a:t> (MW/m</a:t>
                      </a:r>
                      <a:r>
                        <a:rPr lang="de-DE" sz="1200" baseline="30000" dirty="0"/>
                        <a:t>2</a:t>
                      </a:r>
                      <a:r>
                        <a:rPr lang="de-DE" sz="1200" dirty="0"/>
                        <a:t>s </a:t>
                      </a:r>
                      <a:r>
                        <a:rPr lang="de-DE" sz="1200" baseline="30000" dirty="0"/>
                        <a:t>½</a:t>
                      </a:r>
                      <a:r>
                        <a:rPr lang="de-DE" sz="1200" dirty="0"/>
                        <a: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200" dirty="0" err="1"/>
                        <a:t>Number</a:t>
                      </a:r>
                      <a:endParaRPr lang="de-DE" sz="1200" dirty="0"/>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extLst>
                  <a:ext uri="{0D108BD9-81ED-4DB2-BD59-A6C34878D82A}">
                    <a16:rowId xmlns:a16="http://schemas.microsoft.com/office/drawing/2014/main" val="22730972"/>
                  </a:ext>
                </a:extLst>
              </a:tr>
              <a:tr h="238711">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0.19</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6</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100</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932047212"/>
                  </a:ext>
                </a:extLst>
              </a:tr>
              <a:tr h="238711">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0.38</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12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20574722"/>
                  </a:ext>
                </a:extLst>
              </a:tr>
              <a:tr h="238711">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0.38</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12</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1000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663759990"/>
                  </a:ext>
                </a:extLst>
              </a:tr>
              <a:tr h="238711">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4</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1.6</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a:t>2</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72</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200" dirty="0"/>
                        <a:t>1</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7823732"/>
                  </a:ext>
                </a:extLst>
              </a:tr>
            </a:tbl>
          </a:graphicData>
        </a:graphic>
      </p:graphicFrame>
      <p:pic>
        <p:nvPicPr>
          <p:cNvPr id="8" name="Grafik 7">
            <a:extLst>
              <a:ext uri="{FF2B5EF4-FFF2-40B4-BE49-F238E27FC236}">
                <a16:creationId xmlns:a16="http://schemas.microsoft.com/office/drawing/2014/main" id="{CD29EE25-F61C-F2A6-BE3D-0D131C7512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633" y="3565943"/>
            <a:ext cx="4125521" cy="2646000"/>
          </a:xfrm>
          <a:prstGeom prst="rect">
            <a:avLst/>
          </a:prstGeom>
        </p:spPr>
      </p:pic>
      <p:sp>
        <p:nvSpPr>
          <p:cNvPr id="9" name="Textfeld 8">
            <a:extLst>
              <a:ext uri="{FF2B5EF4-FFF2-40B4-BE49-F238E27FC236}">
                <a16:creationId xmlns:a16="http://schemas.microsoft.com/office/drawing/2014/main" id="{8A8C0537-239A-56B4-3C2E-D74F5A046077}"/>
              </a:ext>
            </a:extLst>
          </p:cNvPr>
          <p:cNvSpPr txBox="1"/>
          <p:nvPr/>
        </p:nvSpPr>
        <p:spPr>
          <a:xfrm flipH="1">
            <a:off x="5519738" y="4734198"/>
            <a:ext cx="1199606" cy="307777"/>
          </a:xfrm>
          <a:prstGeom prst="rect">
            <a:avLst/>
          </a:prstGeom>
          <a:noFill/>
        </p:spPr>
        <p:txBody>
          <a:bodyPr wrap="square" rtlCol="0">
            <a:spAutoFit/>
          </a:bodyPr>
          <a:lstStyle/>
          <a:p>
            <a:r>
              <a:rPr lang="de-DE" sz="1400" dirty="0"/>
              <a:t>1000 °C</a:t>
            </a:r>
          </a:p>
        </p:txBody>
      </p:sp>
    </p:spTree>
    <p:extLst>
      <p:ext uri="{BB962C8B-B14F-4D97-AF65-F5344CB8AC3E}">
        <p14:creationId xmlns:p14="http://schemas.microsoft.com/office/powerpoint/2010/main" val="2409672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HHF tests on COMPASS-U tungsten OVT tiles</a:t>
            </a:r>
            <a:endParaRPr lang="de-DE" dirty="0"/>
          </a:p>
        </p:txBody>
      </p:sp>
      <p:sp>
        <p:nvSpPr>
          <p:cNvPr id="3" name="Inhaltsplatzhalter 8"/>
          <p:cNvSpPr txBox="1">
            <a:spLocks/>
          </p:cNvSpPr>
          <p:nvPr/>
        </p:nvSpPr>
        <p:spPr>
          <a:xfrm>
            <a:off x="323999" y="1142074"/>
            <a:ext cx="11443258" cy="1142999"/>
          </a:xfrm>
          <a:prstGeom prst="rect">
            <a:avLst/>
          </a:prstGeom>
        </p:spPr>
        <p:txBody>
          <a:bodyPr>
            <a:normAutofit fontScale="40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4400" dirty="0"/>
              <a:t>Samples – before HHF tests</a:t>
            </a:r>
          </a:p>
          <a:p>
            <a:endParaRPr lang="en-US" dirty="0"/>
          </a:p>
          <a:p>
            <a:r>
              <a:rPr lang="en-US" dirty="0"/>
              <a:t>Three W-tiles of very different quality and surface finish, with the one from </a:t>
            </a:r>
            <a:r>
              <a:rPr lang="en-US" dirty="0" err="1"/>
              <a:t>Plansee</a:t>
            </a:r>
            <a:r>
              <a:rPr lang="en-US" dirty="0"/>
              <a:t> being about 2 mm thinner than the others, complicating the mounting and heat removal</a:t>
            </a:r>
          </a:p>
        </p:txBody>
      </p:sp>
      <p:sp>
        <p:nvSpPr>
          <p:cNvPr id="4" name="Inhaltsplatzhalter 11"/>
          <p:cNvSpPr txBox="1">
            <a:spLocks/>
          </p:cNvSpPr>
          <p:nvPr/>
        </p:nvSpPr>
        <p:spPr>
          <a:xfrm>
            <a:off x="4224000" y="2276872"/>
            <a:ext cx="3744000" cy="360040"/>
          </a:xfrm>
          <a:prstGeom prst="rect">
            <a:avLst/>
          </a:prstGeom>
        </p:spPr>
        <p:txBody>
          <a:bodyPr>
            <a:normAutofit fontScale="4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Plansee</a:t>
            </a:r>
            <a:endParaRPr lang="en-US" dirty="0"/>
          </a:p>
        </p:txBody>
      </p:sp>
      <p:sp>
        <p:nvSpPr>
          <p:cNvPr id="5" name="Inhaltsplatzhalter 12"/>
          <p:cNvSpPr txBox="1">
            <a:spLocks/>
          </p:cNvSpPr>
          <p:nvPr/>
        </p:nvSpPr>
        <p:spPr>
          <a:xfrm>
            <a:off x="8136000" y="2276872"/>
            <a:ext cx="3744000" cy="360040"/>
          </a:xfrm>
          <a:prstGeom prst="rect">
            <a:avLst/>
          </a:prstGeom>
        </p:spPr>
        <p:txBody>
          <a:bodyPr>
            <a:normAutofit fontScale="4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AT&amp;M</a:t>
            </a:r>
            <a:endParaRPr lang="en-US"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7827" r="5838"/>
          <a:stretch/>
        </p:blipFill>
        <p:spPr>
          <a:xfrm>
            <a:off x="323998" y="2636913"/>
            <a:ext cx="3631115" cy="3602348"/>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8227" r="417"/>
          <a:stretch/>
        </p:blipFill>
        <p:spPr>
          <a:xfrm>
            <a:off x="4280371" y="2636913"/>
            <a:ext cx="3631258" cy="3599542"/>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6102" r="6876" b="899"/>
          <a:stretch/>
        </p:blipFill>
        <p:spPr>
          <a:xfrm>
            <a:off x="8136000" y="2636913"/>
            <a:ext cx="3631257" cy="3599542"/>
          </a:xfrm>
          <a:prstGeom prst="rect">
            <a:avLst/>
          </a:prstGeom>
        </p:spPr>
      </p:pic>
      <p:sp>
        <p:nvSpPr>
          <p:cNvPr id="9" name="Inhaltsplatzhalter 8"/>
          <p:cNvSpPr txBox="1">
            <a:spLocks/>
          </p:cNvSpPr>
          <p:nvPr/>
        </p:nvSpPr>
        <p:spPr>
          <a:xfrm>
            <a:off x="337583" y="2276872"/>
            <a:ext cx="3744000" cy="360041"/>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5"/>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5"/>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ALMT</a:t>
            </a:r>
          </a:p>
        </p:txBody>
      </p:sp>
      <p:sp>
        <p:nvSpPr>
          <p:cNvPr id="10" name="Titel 1"/>
          <p:cNvSpPr txBox="1">
            <a:spLocks/>
          </p:cNvSpPr>
          <p:nvPr/>
        </p:nvSpPr>
        <p:spPr>
          <a:xfrm>
            <a:off x="-2293089" y="796491"/>
            <a:ext cx="10972800" cy="1143000"/>
          </a:xfrm>
          <a:prstGeom prst="rect">
            <a:avLst/>
          </a:prstGeom>
        </p:spPr>
        <p:txBody>
          <a:bodyPr/>
          <a:lst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a:lstStyle>
          <a:p>
            <a:endParaRPr lang="en-US" sz="2800" dirty="0"/>
          </a:p>
        </p:txBody>
      </p:sp>
      <p:pic>
        <p:nvPicPr>
          <p:cNvPr id="11" name="Picture 29" descr="IPPascr.eps">
            <a:extLst>
              <a:ext uri="{FF2B5EF4-FFF2-40B4-BE49-F238E27FC236}">
                <a16:creationId xmlns:a16="http://schemas.microsoft.com/office/drawing/2014/main" id="{4653573C-1F5B-3ADC-10A2-835653F84D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393" y="888586"/>
            <a:ext cx="1259279" cy="600579"/>
          </a:xfrm>
          <a:prstGeom prst="rect">
            <a:avLst/>
          </a:prstGeom>
        </p:spPr>
      </p:pic>
    </p:spTree>
    <p:extLst>
      <p:ext uri="{BB962C8B-B14F-4D97-AF65-F5344CB8AC3E}">
        <p14:creationId xmlns:p14="http://schemas.microsoft.com/office/powerpoint/2010/main" val="3892585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19063" y="93663"/>
            <a:ext cx="11702234" cy="498475"/>
          </a:xfrm>
        </p:spPr>
        <p:txBody>
          <a:bodyPr>
            <a:normAutofit/>
          </a:bodyPr>
          <a:lstStyle/>
          <a:p>
            <a:r>
              <a:rPr lang="en-US" dirty="0"/>
              <a:t>HHF tests on COMPASS-U </a:t>
            </a:r>
            <a:r>
              <a:rPr lang="en-US" noProof="0" dirty="0"/>
              <a:t>tungsten OVT tiles - Conclusions</a:t>
            </a:r>
            <a:endParaRPr lang="de-DE" dirty="0"/>
          </a:p>
        </p:txBody>
      </p:sp>
      <p:sp>
        <p:nvSpPr>
          <p:cNvPr id="3" name="Inhaltsplatzhalter 8"/>
          <p:cNvSpPr txBox="1">
            <a:spLocks/>
          </p:cNvSpPr>
          <p:nvPr/>
        </p:nvSpPr>
        <p:spPr>
          <a:xfrm>
            <a:off x="248551" y="1176389"/>
            <a:ext cx="6547665" cy="5150270"/>
          </a:xfrm>
          <a:prstGeom prst="rect">
            <a:avLst/>
          </a:prstGeom>
        </p:spPr>
        <p:txBody>
          <a:bodyPr>
            <a:norm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2400" dirty="0"/>
              <a:t>10 pulses with cooldown time in between</a:t>
            </a:r>
          </a:p>
          <a:p>
            <a:pPr lvl="1"/>
            <a:r>
              <a:rPr lang="en-US" sz="1866" dirty="0"/>
              <a:t>HHF 1: 70 MW/m² (max.), Eich profile distribution</a:t>
            </a:r>
            <a:br>
              <a:rPr lang="en-US" sz="1866" dirty="0"/>
            </a:br>
            <a:r>
              <a:rPr lang="en-US" sz="1866" dirty="0"/>
              <a:t>0.5 s duration, reaching 2000°C </a:t>
            </a:r>
          </a:p>
          <a:p>
            <a:pPr lvl="1"/>
            <a:r>
              <a:rPr lang="en-US" sz="1866" dirty="0"/>
              <a:t>HHF 2: 35 MW/m² (max.), Eich profile distribution</a:t>
            </a:r>
            <a:br>
              <a:rPr lang="en-US" sz="1866" dirty="0"/>
            </a:br>
            <a:r>
              <a:rPr lang="en-US" sz="1866" dirty="0"/>
              <a:t>3.0 s duration, reaching 1500°C </a:t>
            </a:r>
          </a:p>
          <a:p>
            <a:pPr lvl="1"/>
            <a:r>
              <a:rPr lang="en-US" sz="1866" dirty="0"/>
              <a:t>HHF 3: 20 MW/m², homogeneous rectangular</a:t>
            </a:r>
            <a:br>
              <a:rPr lang="en-US" sz="1866" dirty="0"/>
            </a:br>
            <a:r>
              <a:rPr lang="en-US" sz="1866" dirty="0"/>
              <a:t>3.0 s duration, reaching 2000°C</a:t>
            </a:r>
          </a:p>
          <a:p>
            <a:endParaRPr lang="en-US" sz="2400" dirty="0"/>
          </a:p>
          <a:p>
            <a:r>
              <a:rPr lang="en-US" sz="2400" dirty="0"/>
              <a:t>Eich’s profile was used to simulate heat flux in COMPASS-U</a:t>
            </a:r>
          </a:p>
          <a:p>
            <a:endParaRPr lang="en-US" sz="2400" dirty="0"/>
          </a:p>
          <a:p>
            <a:r>
              <a:rPr lang="en-US" sz="2400" dirty="0"/>
              <a:t>All three W tiles sustained the HHF tests with no macroscopic damages</a:t>
            </a:r>
          </a:p>
          <a:p>
            <a:endParaRPr lang="en-US" dirty="0"/>
          </a:p>
          <a:p>
            <a:endParaRPr lang="en-US" dirty="0"/>
          </a:p>
          <a:p>
            <a:endParaRPr lang="en-US" dirty="0"/>
          </a:p>
          <a:p>
            <a:endParaRPr lang="en-US" dirty="0"/>
          </a:p>
          <a:p>
            <a:endParaRPr lang="en-US" dirty="0"/>
          </a:p>
        </p:txBody>
      </p:sp>
      <p:pic>
        <p:nvPicPr>
          <p:cNvPr id="17" name="Grafik 16"/>
          <p:cNvPicPr>
            <a:picLocks noChangeAspect="1"/>
          </p:cNvPicPr>
          <p:nvPr/>
        </p:nvPicPr>
        <p:blipFill>
          <a:blip r:embed="rId2"/>
          <a:stretch>
            <a:fillRect/>
          </a:stretch>
        </p:blipFill>
        <p:spPr>
          <a:xfrm>
            <a:off x="6874688" y="2402197"/>
            <a:ext cx="5068761" cy="3639869"/>
          </a:xfrm>
          <a:prstGeom prst="rect">
            <a:avLst/>
          </a:prstGeom>
        </p:spPr>
      </p:pic>
      <p:pic>
        <p:nvPicPr>
          <p:cNvPr id="4" name="Grafik 3">
            <a:extLst>
              <a:ext uri="{FF2B5EF4-FFF2-40B4-BE49-F238E27FC236}">
                <a16:creationId xmlns:a16="http://schemas.microsoft.com/office/drawing/2014/main" id="{3DA09AFE-A07E-CA24-CBA0-D6BC37FFFF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1"/>
          <a:stretch/>
        </p:blipFill>
        <p:spPr>
          <a:xfrm>
            <a:off x="9322856" y="874295"/>
            <a:ext cx="1228986" cy="1468196"/>
          </a:xfrm>
          <a:prstGeom prst="rect">
            <a:avLst/>
          </a:prstGeom>
        </p:spPr>
      </p:pic>
      <p:sp>
        <p:nvSpPr>
          <p:cNvPr id="5" name="Textfeld 4">
            <a:extLst>
              <a:ext uri="{FF2B5EF4-FFF2-40B4-BE49-F238E27FC236}">
                <a16:creationId xmlns:a16="http://schemas.microsoft.com/office/drawing/2014/main" id="{1F63170D-1BCA-5C30-E0BF-C9CB625F3C72}"/>
              </a:ext>
            </a:extLst>
          </p:cNvPr>
          <p:cNvSpPr txBox="1"/>
          <p:nvPr/>
        </p:nvSpPr>
        <p:spPr>
          <a:xfrm>
            <a:off x="7555962" y="1377560"/>
            <a:ext cx="1766894" cy="461665"/>
          </a:xfrm>
          <a:prstGeom prst="rect">
            <a:avLst/>
          </a:prstGeom>
          <a:noFill/>
        </p:spPr>
        <p:txBody>
          <a:bodyPr wrap="none" rtlCol="0">
            <a:spAutoFit/>
          </a:bodyPr>
          <a:lstStyle/>
          <a:p>
            <a:r>
              <a:rPr lang="en-US" dirty="0"/>
              <a:t>Eich’s</a:t>
            </a:r>
            <a:r>
              <a:rPr lang="de-DE" dirty="0"/>
              <a:t> </a:t>
            </a:r>
            <a:r>
              <a:rPr lang="de-DE" dirty="0" err="1"/>
              <a:t>profile</a:t>
            </a:r>
            <a:endParaRPr lang="de-DE" dirty="0"/>
          </a:p>
        </p:txBody>
      </p:sp>
    </p:spTree>
    <p:extLst>
      <p:ext uri="{BB962C8B-B14F-4D97-AF65-F5344CB8AC3E}">
        <p14:creationId xmlns:p14="http://schemas.microsoft.com/office/powerpoint/2010/main" val="2389494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26878" y="0"/>
            <a:ext cx="10801350" cy="703506"/>
          </a:xfrm>
        </p:spPr>
        <p:txBody>
          <a:bodyPr>
            <a:normAutofit fontScale="92500" lnSpcReduction="10000"/>
          </a:bodyPr>
          <a:lstStyle/>
          <a:p>
            <a:r>
              <a:rPr lang="en-US" dirty="0"/>
              <a:t>Analysis of PSI-2 exposed materials, focusing on finding the relevant regime for fuzz formation in AUG He campaign</a:t>
            </a:r>
            <a:endParaRPr lang="de-DE" dirty="0"/>
          </a:p>
        </p:txBody>
      </p:sp>
      <p:sp>
        <p:nvSpPr>
          <p:cNvPr id="3" name="Content Placeholder 2">
            <a:extLst>
              <a:ext uri="{FF2B5EF4-FFF2-40B4-BE49-F238E27FC236}">
                <a16:creationId xmlns:a16="http://schemas.microsoft.com/office/drawing/2014/main" id="{C0B9B661-0AA3-0D0A-6676-9B083B7E8F43}"/>
              </a:ext>
            </a:extLst>
          </p:cNvPr>
          <p:cNvSpPr txBox="1">
            <a:spLocks/>
          </p:cNvSpPr>
          <p:nvPr/>
        </p:nvSpPr>
        <p:spPr>
          <a:xfrm>
            <a:off x="594337" y="1010722"/>
            <a:ext cx="5639429" cy="1816191"/>
          </a:xfrm>
          <a:prstGeom prst="rect">
            <a:avLst/>
          </a:prstGeom>
        </p:spPr>
        <p:txBody>
          <a:bodyPr>
            <a:no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pl-PL" sz="1600" b="1" dirty="0"/>
              <a:t>Achi</a:t>
            </a:r>
            <a:r>
              <a:rPr lang="de-DE" sz="1600" b="1" dirty="0"/>
              <a:t>e</a:t>
            </a:r>
            <a:r>
              <a:rPr lang="pl-PL" sz="1600" b="1" dirty="0"/>
              <a:t>ved in 2023</a:t>
            </a:r>
            <a:r>
              <a:rPr lang="de-DE" sz="1600" b="1" dirty="0"/>
              <a:t>-2024</a:t>
            </a:r>
            <a:endParaRPr lang="pl-PL" sz="1600" b="1" dirty="0"/>
          </a:p>
          <a:p>
            <a:pPr marL="0" indent="0">
              <a:buFont typeface="Arial" panose="020B0604020202020204" pitchFamily="34" charset="0"/>
              <a:buNone/>
            </a:pPr>
            <a:r>
              <a:rPr lang="en-US" sz="1600" dirty="0"/>
              <a:t>Comparison between linear devices</a:t>
            </a:r>
            <a:r>
              <a:rPr lang="pl-PL" sz="1600" dirty="0"/>
              <a:t> (PSI-2)</a:t>
            </a:r>
            <a:r>
              <a:rPr lang="en-US" sz="1600" dirty="0"/>
              <a:t> and tokamak</a:t>
            </a:r>
            <a:r>
              <a:rPr lang="pl-PL" sz="1600" dirty="0"/>
              <a:t> (AUG)</a:t>
            </a:r>
            <a:r>
              <a:rPr lang="en-US" sz="1600" dirty="0"/>
              <a:t> environment for fuzz formation</a:t>
            </a:r>
          </a:p>
          <a:p>
            <a:pPr>
              <a:buFont typeface="Wingdings" panose="05000000000000000000" pitchFamily="2" charset="2"/>
              <a:buChar char="§"/>
            </a:pPr>
            <a:r>
              <a:rPr lang="en-US" sz="1600" dirty="0"/>
              <a:t>Check previous exposures in PSI-2 with simultaneous plasma and laser loading</a:t>
            </a:r>
          </a:p>
          <a:p>
            <a:pPr>
              <a:buFont typeface="Wingdings" panose="05000000000000000000" pitchFamily="2" charset="2"/>
              <a:buChar char="§"/>
            </a:pPr>
            <a:r>
              <a:rPr lang="pl-PL" sz="1600" dirty="0"/>
              <a:t>Check</a:t>
            </a:r>
            <a:r>
              <a:rPr lang="en-US" sz="1600" dirty="0"/>
              <a:t> best conditions to reproduce AUG He fuzz</a:t>
            </a:r>
          </a:p>
          <a:p>
            <a:pPr marL="630238" indent="-268288">
              <a:buFontTx/>
              <a:buChar char="-"/>
            </a:pPr>
            <a:r>
              <a:rPr lang="en-US" sz="1600" dirty="0"/>
              <a:t>From existing exposures</a:t>
            </a:r>
          </a:p>
          <a:p>
            <a:pPr marL="630238" indent="-268288">
              <a:buFontTx/>
              <a:buChar char="-"/>
            </a:pPr>
            <a:r>
              <a:rPr lang="en-US" sz="1600" dirty="0"/>
              <a:t>New PSI-2 exposures</a:t>
            </a:r>
          </a:p>
        </p:txBody>
      </p:sp>
      <p:sp>
        <p:nvSpPr>
          <p:cNvPr id="5" name="TextBox 7">
            <a:extLst>
              <a:ext uri="{FF2B5EF4-FFF2-40B4-BE49-F238E27FC236}">
                <a16:creationId xmlns:a16="http://schemas.microsoft.com/office/drawing/2014/main" id="{5A643F28-3792-0E80-34C5-F70F5CEA8D67}"/>
              </a:ext>
            </a:extLst>
          </p:cNvPr>
          <p:cNvSpPr txBox="1"/>
          <p:nvPr/>
        </p:nvSpPr>
        <p:spPr>
          <a:xfrm>
            <a:off x="7928611" y="1010722"/>
            <a:ext cx="4263389" cy="4170372"/>
          </a:xfrm>
          <a:prstGeom prst="rect">
            <a:avLst/>
          </a:prstGeom>
          <a:noFill/>
        </p:spPr>
        <p:txBody>
          <a:bodyPr wrap="square">
            <a:spAutoFit/>
          </a:bodyPr>
          <a:lstStyle/>
          <a:p>
            <a:r>
              <a:rPr lang="en-GB" sz="1600" b="1" dirty="0">
                <a:solidFill>
                  <a:srgbClr val="FF0000"/>
                </a:solidFill>
              </a:rPr>
              <a:t>PSI-2 He exposure - Fuzz formation</a:t>
            </a:r>
          </a:p>
          <a:p>
            <a:r>
              <a:rPr lang="en-GB" sz="1600" dirty="0"/>
              <a:t>Base Temperature ~ 900 °C</a:t>
            </a:r>
          </a:p>
          <a:p>
            <a:r>
              <a:rPr lang="en-GB" sz="1600" dirty="0"/>
              <a:t>Ion Flux ~   6</a:t>
            </a:r>
            <a:r>
              <a:rPr lang="pl-PL" sz="1600" dirty="0"/>
              <a:t> - 8</a:t>
            </a:r>
            <a:r>
              <a:rPr lang="en-GB" sz="1600" dirty="0"/>
              <a:t>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160 eV</a:t>
            </a:r>
          </a:p>
          <a:p>
            <a:endParaRPr lang="en-GB" sz="1600" dirty="0"/>
          </a:p>
          <a:p>
            <a:r>
              <a:rPr lang="en-GB" sz="1600" b="1" dirty="0">
                <a:solidFill>
                  <a:srgbClr val="FF0000"/>
                </a:solidFill>
              </a:rPr>
              <a:t>Laser</a:t>
            </a:r>
          </a:p>
          <a:p>
            <a:r>
              <a:rPr lang="en-GB" sz="1600" dirty="0"/>
              <a:t>200 MW/m</a:t>
            </a:r>
            <a:r>
              <a:rPr lang="en-GB" sz="1600" baseline="30000" dirty="0"/>
              <a:t>2</a:t>
            </a:r>
            <a:r>
              <a:rPr lang="pl-PL" sz="1600" dirty="0"/>
              <a:t> and 400</a:t>
            </a:r>
            <a:r>
              <a:rPr lang="en-GB" sz="1600" dirty="0"/>
              <a:t> MW/m</a:t>
            </a:r>
            <a:r>
              <a:rPr lang="en-GB" sz="1600" baseline="30000" dirty="0"/>
              <a:t>2</a:t>
            </a:r>
            <a:r>
              <a:rPr lang="en-GB" sz="1600" dirty="0"/>
              <a:t>  0.5</a:t>
            </a:r>
            <a:r>
              <a:rPr lang="pl-PL" sz="1600" dirty="0"/>
              <a:t> </a:t>
            </a:r>
            <a:r>
              <a:rPr lang="en-GB" sz="1600" dirty="0" err="1"/>
              <a:t>ms</a:t>
            </a:r>
            <a:r>
              <a:rPr lang="pl-PL" sz="1600" dirty="0"/>
              <a:t>,</a:t>
            </a:r>
            <a:r>
              <a:rPr lang="en-GB" sz="1600" dirty="0"/>
              <a:t>  25</a:t>
            </a:r>
            <a:r>
              <a:rPr lang="pl-PL" sz="1600" dirty="0"/>
              <a:t> </a:t>
            </a:r>
            <a:r>
              <a:rPr lang="en-GB" sz="1600" dirty="0"/>
              <a:t>Hz</a:t>
            </a:r>
          </a:p>
          <a:p>
            <a:r>
              <a:rPr lang="en-GB" sz="1600" dirty="0"/>
              <a:t>Temperature 1100 </a:t>
            </a:r>
            <a:r>
              <a:rPr lang="en-DE" sz="1600" dirty="0"/>
              <a:t>–</a:t>
            </a:r>
            <a:r>
              <a:rPr lang="en-GB" sz="1600" dirty="0"/>
              <a:t> 1700 °C</a:t>
            </a:r>
          </a:p>
          <a:p>
            <a:r>
              <a:rPr lang="en-GB" sz="1600" dirty="0"/>
              <a:t>(600</a:t>
            </a:r>
            <a:r>
              <a:rPr lang="pl-PL" sz="1600" dirty="0"/>
              <a:t> </a:t>
            </a:r>
            <a:r>
              <a:rPr lang="en-GB" sz="1600" dirty="0"/>
              <a:t>°C increase during the laser shot)</a:t>
            </a:r>
            <a:endParaRPr lang="pl-PL" sz="1600" dirty="0"/>
          </a:p>
          <a:p>
            <a:r>
              <a:rPr lang="pl-PL" sz="1600" dirty="0"/>
              <a:t> </a:t>
            </a:r>
          </a:p>
          <a:p>
            <a:endParaRPr lang="pl-PL" sz="900" dirty="0"/>
          </a:p>
          <a:p>
            <a:r>
              <a:rPr lang="en-GB" sz="1600" b="1" dirty="0">
                <a:solidFill>
                  <a:schemeClr val="tx2"/>
                </a:solidFill>
              </a:rPr>
              <a:t>Laser</a:t>
            </a:r>
          </a:p>
          <a:p>
            <a:r>
              <a:rPr lang="pl-PL" sz="1600" dirty="0"/>
              <a:t>1</a:t>
            </a:r>
            <a:r>
              <a:rPr lang="en-GB" sz="1600" dirty="0"/>
              <a:t>00</a:t>
            </a:r>
            <a:r>
              <a:rPr lang="pl-PL" sz="1600" dirty="0"/>
              <a:t> </a:t>
            </a:r>
            <a:r>
              <a:rPr lang="en-GB" sz="1600" dirty="0"/>
              <a:t>MW/m</a:t>
            </a:r>
            <a:r>
              <a:rPr lang="en-GB" sz="1600" baseline="30000" dirty="0"/>
              <a:t>2</a:t>
            </a:r>
            <a:r>
              <a:rPr lang="en-GB" sz="1600" dirty="0"/>
              <a:t> 0.5</a:t>
            </a:r>
            <a:r>
              <a:rPr lang="pl-PL" sz="1600" dirty="0"/>
              <a:t> </a:t>
            </a:r>
            <a:r>
              <a:rPr lang="en-GB" sz="1600" dirty="0" err="1"/>
              <a:t>ms</a:t>
            </a:r>
            <a:r>
              <a:rPr lang="pl-PL" sz="1600" dirty="0"/>
              <a:t>,</a:t>
            </a:r>
            <a:r>
              <a:rPr lang="en-GB" sz="1600" dirty="0"/>
              <a:t>  25</a:t>
            </a:r>
            <a:r>
              <a:rPr lang="pl-PL" sz="1600" dirty="0"/>
              <a:t> </a:t>
            </a:r>
            <a:r>
              <a:rPr lang="en-GB" sz="1600" dirty="0"/>
              <a:t>Hz</a:t>
            </a:r>
            <a:r>
              <a:rPr lang="pl-PL" sz="1600" dirty="0"/>
              <a:t> and 200 Hz</a:t>
            </a:r>
            <a:endParaRPr lang="en-US" sz="1600" dirty="0"/>
          </a:p>
          <a:p>
            <a:r>
              <a:rPr lang="en-US" sz="1600" dirty="0"/>
              <a:t>   4</a:t>
            </a:r>
            <a:r>
              <a:rPr lang="en-GB" sz="1600" dirty="0"/>
              <a:t>0</a:t>
            </a:r>
            <a:r>
              <a:rPr lang="pl-PL" sz="1600" dirty="0"/>
              <a:t> </a:t>
            </a:r>
            <a:r>
              <a:rPr lang="en-GB" sz="1600" dirty="0"/>
              <a:t>MW/m</a:t>
            </a:r>
            <a:r>
              <a:rPr lang="en-GB" sz="1600" baseline="30000" dirty="0"/>
              <a:t>2</a:t>
            </a:r>
            <a:r>
              <a:rPr lang="en-GB" sz="1600" dirty="0"/>
              <a:t> 0.5</a:t>
            </a:r>
            <a:r>
              <a:rPr lang="pl-PL" sz="1600" dirty="0"/>
              <a:t> </a:t>
            </a:r>
            <a:r>
              <a:rPr lang="en-GB" sz="1600" dirty="0" err="1"/>
              <a:t>ms</a:t>
            </a:r>
            <a:r>
              <a:rPr lang="pl-PL" sz="1600" dirty="0"/>
              <a:t>,</a:t>
            </a:r>
            <a:r>
              <a:rPr lang="en-GB" sz="1600" dirty="0"/>
              <a:t>                    </a:t>
            </a:r>
            <a:r>
              <a:rPr lang="pl-PL" sz="1600" dirty="0"/>
              <a:t> 200 Hz</a:t>
            </a:r>
            <a:endParaRPr lang="en-GB" sz="1600" dirty="0"/>
          </a:p>
          <a:p>
            <a:endParaRPr lang="en-GB" sz="1600" dirty="0"/>
          </a:p>
          <a:p>
            <a:endParaRPr lang="pl-PL" sz="1600" dirty="0"/>
          </a:p>
        </p:txBody>
      </p:sp>
    </p:spTree>
    <p:extLst>
      <p:ext uri="{BB962C8B-B14F-4D97-AF65-F5344CB8AC3E}">
        <p14:creationId xmlns:p14="http://schemas.microsoft.com/office/powerpoint/2010/main" val="113746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Results</a:t>
            </a:r>
            <a:r>
              <a:rPr lang="de-DE" dirty="0"/>
              <a:t> 2024</a:t>
            </a:r>
          </a:p>
        </p:txBody>
      </p:sp>
      <p:sp>
        <p:nvSpPr>
          <p:cNvPr id="3" name="TextBox 5">
            <a:extLst>
              <a:ext uri="{FF2B5EF4-FFF2-40B4-BE49-F238E27FC236}">
                <a16:creationId xmlns:a16="http://schemas.microsoft.com/office/drawing/2014/main" id="{AAE35186-C9A2-9B57-3A00-0BCC1715E364}"/>
              </a:ext>
            </a:extLst>
          </p:cNvPr>
          <p:cNvSpPr txBox="1"/>
          <p:nvPr/>
        </p:nvSpPr>
        <p:spPr>
          <a:xfrm>
            <a:off x="360040" y="854779"/>
            <a:ext cx="6637406" cy="369332"/>
          </a:xfrm>
          <a:prstGeom prst="rect">
            <a:avLst/>
          </a:prstGeom>
          <a:noFill/>
        </p:spPr>
        <p:txBody>
          <a:bodyPr wrap="square" rtlCol="0">
            <a:spAutoFit/>
          </a:bodyPr>
          <a:lstStyle/>
          <a:p>
            <a:r>
              <a:rPr lang="en-US" b="1"/>
              <a:t>100 MW/m</a:t>
            </a:r>
            <a:r>
              <a:rPr lang="en-US" b="1" baseline="30000"/>
              <a:t>2</a:t>
            </a:r>
            <a:r>
              <a:rPr lang="en-US" b="1"/>
              <a:t>  25 Hz  - outside laser spot</a:t>
            </a:r>
            <a:endParaRPr lang="en-DE" b="1"/>
          </a:p>
        </p:txBody>
      </p:sp>
      <p:sp>
        <p:nvSpPr>
          <p:cNvPr id="4" name="TextBox 31">
            <a:extLst>
              <a:ext uri="{FF2B5EF4-FFF2-40B4-BE49-F238E27FC236}">
                <a16:creationId xmlns:a16="http://schemas.microsoft.com/office/drawing/2014/main" id="{4774E7FA-9C35-D84E-C65E-9B52AB5C6225}"/>
              </a:ext>
            </a:extLst>
          </p:cNvPr>
          <p:cNvSpPr txBox="1"/>
          <p:nvPr/>
        </p:nvSpPr>
        <p:spPr>
          <a:xfrm>
            <a:off x="360040" y="3741833"/>
            <a:ext cx="6637406" cy="369332"/>
          </a:xfrm>
          <a:prstGeom prst="rect">
            <a:avLst/>
          </a:prstGeom>
          <a:noFill/>
        </p:spPr>
        <p:txBody>
          <a:bodyPr wrap="square" rtlCol="0">
            <a:spAutoFit/>
          </a:bodyPr>
          <a:lstStyle/>
          <a:p>
            <a:r>
              <a:rPr lang="en-US" b="1"/>
              <a:t>100 MW/m</a:t>
            </a:r>
            <a:r>
              <a:rPr lang="en-US" b="1" baseline="30000"/>
              <a:t>2</a:t>
            </a:r>
            <a:r>
              <a:rPr lang="en-US" b="1"/>
              <a:t>  200 Hz  - outside laser spot</a:t>
            </a:r>
            <a:endParaRPr lang="en-DE" b="1"/>
          </a:p>
        </p:txBody>
      </p:sp>
      <p:pic>
        <p:nvPicPr>
          <p:cNvPr id="5" name="Picture 2" descr="A close-up of a white surface&#10;&#10;Description automatically generated">
            <a:extLst>
              <a:ext uri="{FF2B5EF4-FFF2-40B4-BE49-F238E27FC236}">
                <a16:creationId xmlns:a16="http://schemas.microsoft.com/office/drawing/2014/main" id="{4A07280B-BACA-C302-02F3-27D75C9B4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33" y="4131982"/>
            <a:ext cx="2640000" cy="1980000"/>
          </a:xfrm>
          <a:prstGeom prst="rect">
            <a:avLst/>
          </a:prstGeom>
        </p:spPr>
      </p:pic>
      <p:pic>
        <p:nvPicPr>
          <p:cNvPr id="6" name="Picture 3" descr="A close-up of a white surface&#10;&#10;Description automatically generated">
            <a:extLst>
              <a:ext uri="{FF2B5EF4-FFF2-40B4-BE49-F238E27FC236}">
                <a16:creationId xmlns:a16="http://schemas.microsoft.com/office/drawing/2014/main" id="{30286870-504D-BD42-1581-AD09C1BE3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33" y="1256574"/>
            <a:ext cx="2640000" cy="1980000"/>
          </a:xfrm>
          <a:prstGeom prst="rect">
            <a:avLst/>
          </a:prstGeom>
        </p:spPr>
      </p:pic>
      <p:pic>
        <p:nvPicPr>
          <p:cNvPr id="7" name="Picture 16" descr="A close-up of a white object&#10;&#10;Description automatically generated">
            <a:extLst>
              <a:ext uri="{FF2B5EF4-FFF2-40B4-BE49-F238E27FC236}">
                <a16:creationId xmlns:a16="http://schemas.microsoft.com/office/drawing/2014/main" id="{DD58873C-EB72-DA89-B2FE-E059F16C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000" y="1251403"/>
            <a:ext cx="2640000" cy="1980000"/>
          </a:xfrm>
          <a:prstGeom prst="rect">
            <a:avLst/>
          </a:prstGeom>
        </p:spPr>
      </p:pic>
      <p:pic>
        <p:nvPicPr>
          <p:cNvPr id="8" name="Picture 18" descr="A close-up of a white surface&#10;&#10;Description automatically generated">
            <a:extLst>
              <a:ext uri="{FF2B5EF4-FFF2-40B4-BE49-F238E27FC236}">
                <a16:creationId xmlns:a16="http://schemas.microsoft.com/office/drawing/2014/main" id="{64CCD003-23E7-A20B-EDCE-9ED645B8F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6000" y="4131982"/>
            <a:ext cx="2640000" cy="1980000"/>
          </a:xfrm>
          <a:prstGeom prst="rect">
            <a:avLst/>
          </a:prstGeom>
        </p:spPr>
      </p:pic>
      <p:sp>
        <p:nvSpPr>
          <p:cNvPr id="16" name="TextBox 7">
            <a:extLst>
              <a:ext uri="{FF2B5EF4-FFF2-40B4-BE49-F238E27FC236}">
                <a16:creationId xmlns:a16="http://schemas.microsoft.com/office/drawing/2014/main" id="{3BF714E5-0CDE-43F5-7B2E-56D2026A8C02}"/>
              </a:ext>
            </a:extLst>
          </p:cNvPr>
          <p:cNvSpPr txBox="1"/>
          <p:nvPr/>
        </p:nvSpPr>
        <p:spPr>
          <a:xfrm>
            <a:off x="269097" y="3299362"/>
            <a:ext cx="5755185" cy="461665"/>
          </a:xfrm>
          <a:prstGeom prst="rect">
            <a:avLst/>
          </a:prstGeom>
          <a:noFill/>
        </p:spPr>
        <p:txBody>
          <a:bodyPr wrap="square" rtlCol="0">
            <a:spAutoFit/>
          </a:bodyPr>
          <a:lstStyle/>
          <a:p>
            <a:r>
              <a:rPr lang="en-US" sz="1200" i="1"/>
              <a:t>SEM images of the surface and FIB prepared cross-section of the W sample exposed to He plasma with </a:t>
            </a:r>
            <a:r>
              <a:rPr lang="en-US" sz="1200" b="1" i="1"/>
              <a:t>100 MW/m</a:t>
            </a:r>
            <a:r>
              <a:rPr lang="en-US" sz="1200" b="1" i="1" baseline="30000"/>
              <a:t>2</a:t>
            </a:r>
            <a:r>
              <a:rPr lang="en-US" sz="1200" b="1" i="1"/>
              <a:t>  25 Hz </a:t>
            </a:r>
            <a:r>
              <a:rPr lang="en-US" sz="1200" i="1"/>
              <a:t>laser loading </a:t>
            </a:r>
            <a:endParaRPr lang="en-DE" sz="1200" i="1"/>
          </a:p>
        </p:txBody>
      </p:sp>
      <p:sp>
        <p:nvSpPr>
          <p:cNvPr id="17" name="TextBox 8">
            <a:extLst>
              <a:ext uri="{FF2B5EF4-FFF2-40B4-BE49-F238E27FC236}">
                <a16:creationId xmlns:a16="http://schemas.microsoft.com/office/drawing/2014/main" id="{630AF558-6993-B81E-D959-700DF840E265}"/>
              </a:ext>
            </a:extLst>
          </p:cNvPr>
          <p:cNvSpPr txBox="1"/>
          <p:nvPr/>
        </p:nvSpPr>
        <p:spPr>
          <a:xfrm>
            <a:off x="269097" y="6085502"/>
            <a:ext cx="5755185" cy="461665"/>
          </a:xfrm>
          <a:prstGeom prst="rect">
            <a:avLst/>
          </a:prstGeom>
          <a:noFill/>
        </p:spPr>
        <p:txBody>
          <a:bodyPr wrap="square" rtlCol="0">
            <a:spAutoFit/>
          </a:bodyPr>
          <a:lstStyle/>
          <a:p>
            <a:r>
              <a:rPr lang="en-US" sz="1200" i="1"/>
              <a:t>SEM images of the surface and FIB prepared cross-section of the W sample exposed to He plasma with </a:t>
            </a:r>
            <a:r>
              <a:rPr lang="en-US" sz="1200" b="1" i="1"/>
              <a:t>100 MW/m</a:t>
            </a:r>
            <a:r>
              <a:rPr lang="en-US" sz="1200" b="1" i="1" baseline="30000"/>
              <a:t>2</a:t>
            </a:r>
            <a:r>
              <a:rPr lang="en-US" sz="1200" b="1" i="1"/>
              <a:t>  200 Hz </a:t>
            </a:r>
            <a:r>
              <a:rPr lang="en-US" sz="1200" i="1"/>
              <a:t>laser loading </a:t>
            </a:r>
            <a:endParaRPr lang="en-DE" sz="1200" i="1"/>
          </a:p>
        </p:txBody>
      </p:sp>
      <p:grpSp>
        <p:nvGrpSpPr>
          <p:cNvPr id="18" name="Group 16">
            <a:extLst>
              <a:ext uri="{FF2B5EF4-FFF2-40B4-BE49-F238E27FC236}">
                <a16:creationId xmlns:a16="http://schemas.microsoft.com/office/drawing/2014/main" id="{9A4B83E4-84F8-8570-EB61-4EFC91E2FD07}"/>
              </a:ext>
            </a:extLst>
          </p:cNvPr>
          <p:cNvGrpSpPr/>
          <p:nvPr/>
        </p:nvGrpSpPr>
        <p:grpSpPr>
          <a:xfrm>
            <a:off x="9631277" y="1056957"/>
            <a:ext cx="1607792" cy="1311542"/>
            <a:chOff x="10071029" y="4394309"/>
            <a:chExt cx="1607792" cy="1311542"/>
          </a:xfrm>
        </p:grpSpPr>
        <p:grpSp>
          <p:nvGrpSpPr>
            <p:cNvPr id="19" name="Group 12">
              <a:extLst>
                <a:ext uri="{FF2B5EF4-FFF2-40B4-BE49-F238E27FC236}">
                  <a16:creationId xmlns:a16="http://schemas.microsoft.com/office/drawing/2014/main" id="{8288B4F4-079C-4A2D-616A-976AD192E360}"/>
                </a:ext>
              </a:extLst>
            </p:cNvPr>
            <p:cNvGrpSpPr>
              <a:grpSpLocks noChangeAspect="1"/>
            </p:cNvGrpSpPr>
            <p:nvPr/>
          </p:nvGrpSpPr>
          <p:grpSpPr>
            <a:xfrm>
              <a:off x="10071029" y="4394309"/>
              <a:ext cx="1607792" cy="1311542"/>
              <a:chOff x="9808004" y="30425445"/>
              <a:chExt cx="2496181" cy="2036237"/>
            </a:xfrm>
          </p:grpSpPr>
          <p:sp>
            <p:nvSpPr>
              <p:cNvPr id="21" name="Cube 20">
                <a:extLst>
                  <a:ext uri="{FF2B5EF4-FFF2-40B4-BE49-F238E27FC236}">
                    <a16:creationId xmlns:a16="http://schemas.microsoft.com/office/drawing/2014/main" id="{E37A6B9F-EFDB-4F06-89C3-C44A4EAF29A5}"/>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22" name="Cube 21">
                <a:extLst>
                  <a:ext uri="{FF2B5EF4-FFF2-40B4-BE49-F238E27FC236}">
                    <a16:creationId xmlns:a16="http://schemas.microsoft.com/office/drawing/2014/main" id="{447D9BF1-E082-2203-0422-FC36C952FA9F}"/>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Cylinder 15">
                <a:extLst>
                  <a:ext uri="{FF2B5EF4-FFF2-40B4-BE49-F238E27FC236}">
                    <a16:creationId xmlns:a16="http://schemas.microsoft.com/office/drawing/2014/main" id="{245817DA-1591-8C11-ECF9-0F394F471252}"/>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0" name="TextBox 17">
              <a:extLst>
                <a:ext uri="{FF2B5EF4-FFF2-40B4-BE49-F238E27FC236}">
                  <a16:creationId xmlns:a16="http://schemas.microsoft.com/office/drawing/2014/main" id="{69C635D3-2587-F73E-7CF0-6E272C5C75FC}"/>
                </a:ext>
              </a:extLst>
            </p:cNvPr>
            <p:cNvSpPr txBox="1"/>
            <p:nvPr/>
          </p:nvSpPr>
          <p:spPr>
            <a:xfrm>
              <a:off x="10752190" y="4623085"/>
              <a:ext cx="367644" cy="338554"/>
            </a:xfrm>
            <a:prstGeom prst="rect">
              <a:avLst/>
            </a:prstGeom>
            <a:noFill/>
          </p:spPr>
          <p:txBody>
            <a:bodyPr wrap="square" rtlCol="0">
              <a:spAutoFit/>
            </a:bodyPr>
            <a:lstStyle/>
            <a:p>
              <a:r>
                <a:rPr lang="en-US" sz="1600" b="1">
                  <a:solidFill>
                    <a:srgbClr val="00B050"/>
                  </a:solidFill>
                </a:rPr>
                <a:t>x</a:t>
              </a:r>
              <a:endParaRPr lang="en-DE" sz="1600" b="1">
                <a:solidFill>
                  <a:srgbClr val="00B050"/>
                </a:solidFill>
              </a:endParaRPr>
            </a:p>
          </p:txBody>
        </p:sp>
      </p:grpSp>
      <p:sp>
        <p:nvSpPr>
          <p:cNvPr id="24" name="TextBox 35">
            <a:extLst>
              <a:ext uri="{FF2B5EF4-FFF2-40B4-BE49-F238E27FC236}">
                <a16:creationId xmlns:a16="http://schemas.microsoft.com/office/drawing/2014/main" id="{E1BF70DB-8C95-9E2F-ECE3-B23C67AACC99}"/>
              </a:ext>
            </a:extLst>
          </p:cNvPr>
          <p:cNvSpPr txBox="1"/>
          <p:nvPr/>
        </p:nvSpPr>
        <p:spPr>
          <a:xfrm>
            <a:off x="9306986" y="2538424"/>
            <a:ext cx="2640000" cy="1569660"/>
          </a:xfrm>
          <a:prstGeom prst="rect">
            <a:avLst/>
          </a:prstGeom>
          <a:noFill/>
        </p:spPr>
        <p:txBody>
          <a:bodyPr wrap="square">
            <a:spAutoFit/>
          </a:bodyPr>
          <a:lstStyle/>
          <a:p>
            <a:r>
              <a:rPr lang="en-GB" sz="1600" b="1">
                <a:solidFill>
                  <a:srgbClr val="FF0000"/>
                </a:solidFill>
              </a:rPr>
              <a:t>PSI-2 He exposure - Fuzz formation</a:t>
            </a:r>
          </a:p>
          <a:p>
            <a:r>
              <a:rPr lang="en-GB" sz="1600"/>
              <a:t>Base Temperature ~ 900 °C</a:t>
            </a:r>
          </a:p>
          <a:p>
            <a:r>
              <a:rPr lang="en-GB" sz="1600"/>
              <a:t>Ion Flux ~   6</a:t>
            </a:r>
            <a:r>
              <a:rPr lang="pl-PL" sz="1600"/>
              <a:t> - 8</a:t>
            </a:r>
            <a:r>
              <a:rPr lang="en-GB" sz="1600"/>
              <a:t> × 10</a:t>
            </a:r>
            <a:r>
              <a:rPr lang="en-GB" sz="1600" baseline="30000"/>
              <a:t>21</a:t>
            </a:r>
            <a:r>
              <a:rPr lang="en-GB" sz="1600"/>
              <a:t> m</a:t>
            </a:r>
            <a:r>
              <a:rPr lang="en-GB" sz="1600" baseline="30000"/>
              <a:t>-2</a:t>
            </a:r>
            <a:r>
              <a:rPr lang="en-GB" sz="1600"/>
              <a:t>s</a:t>
            </a:r>
            <a:r>
              <a:rPr lang="en-GB" sz="1600" baseline="30000"/>
              <a:t>-1</a:t>
            </a:r>
            <a:endParaRPr lang="en-GB" sz="1600"/>
          </a:p>
          <a:p>
            <a:r>
              <a:rPr lang="en-GB" sz="1600"/>
              <a:t>Fluence ~ 1 × 10</a:t>
            </a:r>
            <a:r>
              <a:rPr lang="en-GB" sz="1600" baseline="30000"/>
              <a:t>25 </a:t>
            </a:r>
            <a:r>
              <a:rPr lang="en-GB" sz="1600"/>
              <a:t>m</a:t>
            </a:r>
            <a:r>
              <a:rPr lang="en-GB" sz="1600" baseline="30000"/>
              <a:t>-2</a:t>
            </a:r>
          </a:p>
          <a:p>
            <a:r>
              <a:rPr lang="en-GB" sz="1600"/>
              <a:t>Energy ~  160 eV</a:t>
            </a:r>
          </a:p>
        </p:txBody>
      </p:sp>
    </p:spTree>
    <p:extLst>
      <p:ext uri="{BB962C8B-B14F-4D97-AF65-F5344CB8AC3E}">
        <p14:creationId xmlns:p14="http://schemas.microsoft.com/office/powerpoint/2010/main" val="209278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Results</a:t>
            </a:r>
            <a:r>
              <a:rPr lang="de-DE" dirty="0"/>
              <a:t> AUG - He</a:t>
            </a:r>
          </a:p>
        </p:txBody>
      </p:sp>
      <p:grpSp>
        <p:nvGrpSpPr>
          <p:cNvPr id="3" name="Group 6">
            <a:extLst>
              <a:ext uri="{FF2B5EF4-FFF2-40B4-BE49-F238E27FC236}">
                <a16:creationId xmlns:a16="http://schemas.microsoft.com/office/drawing/2014/main" id="{BC7AFBEB-90F8-57F9-02B4-D68F1EA3A2F2}"/>
              </a:ext>
            </a:extLst>
          </p:cNvPr>
          <p:cNvGrpSpPr>
            <a:grpSpLocks noChangeAspect="1"/>
          </p:cNvGrpSpPr>
          <p:nvPr/>
        </p:nvGrpSpPr>
        <p:grpSpPr>
          <a:xfrm>
            <a:off x="179512" y="744353"/>
            <a:ext cx="8494705" cy="5242880"/>
            <a:chOff x="10147542" y="-897335"/>
            <a:chExt cx="10253029" cy="6328107"/>
          </a:xfrm>
        </p:grpSpPr>
        <p:pic>
          <p:nvPicPr>
            <p:cNvPr id="4" name="Picture 7">
              <a:extLst>
                <a:ext uri="{FF2B5EF4-FFF2-40B4-BE49-F238E27FC236}">
                  <a16:creationId xmlns:a16="http://schemas.microsoft.com/office/drawing/2014/main" id="{9E83E9B5-F803-546A-3E2E-459FE461A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542" y="3715651"/>
              <a:ext cx="2281648" cy="1711240"/>
            </a:xfrm>
            <a:prstGeom prst="rect">
              <a:avLst/>
            </a:prstGeom>
          </p:spPr>
        </p:pic>
        <p:pic>
          <p:nvPicPr>
            <p:cNvPr id="5" name="Picture 8">
              <a:extLst>
                <a:ext uri="{FF2B5EF4-FFF2-40B4-BE49-F238E27FC236}">
                  <a16:creationId xmlns:a16="http://schemas.microsoft.com/office/drawing/2014/main" id="{989C3D34-6BCD-98DC-7B75-A06642208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8804" y="2457196"/>
              <a:ext cx="2281648" cy="1711240"/>
            </a:xfrm>
            <a:prstGeom prst="rect">
              <a:avLst/>
            </a:prstGeom>
          </p:spPr>
        </p:pic>
        <p:pic>
          <p:nvPicPr>
            <p:cNvPr id="6" name="Picture 9">
              <a:extLst>
                <a:ext uri="{FF2B5EF4-FFF2-40B4-BE49-F238E27FC236}">
                  <a16:creationId xmlns:a16="http://schemas.microsoft.com/office/drawing/2014/main" id="{112FE38E-86D9-40A2-DE3A-D4F64FCBA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18923" y="2460739"/>
              <a:ext cx="2281648" cy="1711240"/>
            </a:xfrm>
            <a:prstGeom prst="rect">
              <a:avLst/>
            </a:prstGeom>
          </p:spPr>
        </p:pic>
        <p:sp>
          <p:nvSpPr>
            <p:cNvPr id="7" name="TextBox 10">
              <a:extLst>
                <a:ext uri="{FF2B5EF4-FFF2-40B4-BE49-F238E27FC236}">
                  <a16:creationId xmlns:a16="http://schemas.microsoft.com/office/drawing/2014/main" id="{6876E8F8-DF9F-5AA6-3C04-2265997BC711}"/>
                </a:ext>
              </a:extLst>
            </p:cNvPr>
            <p:cNvSpPr txBox="1"/>
            <p:nvPr/>
          </p:nvSpPr>
          <p:spPr>
            <a:xfrm>
              <a:off x="10158274" y="3705896"/>
              <a:ext cx="356188" cy="461665"/>
            </a:xfrm>
            <a:prstGeom prst="rect">
              <a:avLst/>
            </a:prstGeom>
            <a:noFill/>
          </p:spPr>
          <p:txBody>
            <a:bodyPr wrap="none" rtlCol="0">
              <a:spAutoFit/>
            </a:bodyPr>
            <a:lstStyle/>
            <a:p>
              <a:r>
                <a:rPr lang="en-US" sz="2400" b="1">
                  <a:ln>
                    <a:solidFill>
                      <a:schemeClr val="tx1"/>
                    </a:solidFill>
                  </a:ln>
                  <a:solidFill>
                    <a:srgbClr val="FF0000"/>
                  </a:solidFill>
                </a:rPr>
                <a:t>1</a:t>
              </a:r>
            </a:p>
          </p:txBody>
        </p:sp>
        <p:sp>
          <p:nvSpPr>
            <p:cNvPr id="8" name="TextBox 11">
              <a:extLst>
                <a:ext uri="{FF2B5EF4-FFF2-40B4-BE49-F238E27FC236}">
                  <a16:creationId xmlns:a16="http://schemas.microsoft.com/office/drawing/2014/main" id="{2CCBACCB-08F3-5073-22CC-BB99EB91E072}"/>
                </a:ext>
              </a:extLst>
            </p:cNvPr>
            <p:cNvSpPr txBox="1"/>
            <p:nvPr/>
          </p:nvSpPr>
          <p:spPr>
            <a:xfrm>
              <a:off x="11390946" y="2436019"/>
              <a:ext cx="356188" cy="461665"/>
            </a:xfrm>
            <a:prstGeom prst="rect">
              <a:avLst/>
            </a:prstGeom>
            <a:noFill/>
          </p:spPr>
          <p:txBody>
            <a:bodyPr wrap="none" rtlCol="0">
              <a:spAutoFit/>
            </a:bodyPr>
            <a:lstStyle/>
            <a:p>
              <a:r>
                <a:rPr lang="en-US" sz="2400" b="1">
                  <a:ln>
                    <a:solidFill>
                      <a:schemeClr val="tx1"/>
                    </a:solidFill>
                  </a:ln>
                  <a:solidFill>
                    <a:srgbClr val="FF0000"/>
                  </a:solidFill>
                </a:rPr>
                <a:t>2</a:t>
              </a:r>
            </a:p>
          </p:txBody>
        </p:sp>
        <p:sp>
          <p:nvSpPr>
            <p:cNvPr id="9" name="TextBox 12">
              <a:extLst>
                <a:ext uri="{FF2B5EF4-FFF2-40B4-BE49-F238E27FC236}">
                  <a16:creationId xmlns:a16="http://schemas.microsoft.com/office/drawing/2014/main" id="{D44A3C63-563B-665D-2EC7-708863B00A4A}"/>
                </a:ext>
              </a:extLst>
            </p:cNvPr>
            <p:cNvSpPr txBox="1"/>
            <p:nvPr/>
          </p:nvSpPr>
          <p:spPr>
            <a:xfrm>
              <a:off x="18133960" y="2434123"/>
              <a:ext cx="356188" cy="461665"/>
            </a:xfrm>
            <a:prstGeom prst="rect">
              <a:avLst/>
            </a:prstGeom>
            <a:noFill/>
          </p:spPr>
          <p:txBody>
            <a:bodyPr wrap="none" rtlCol="0">
              <a:spAutoFit/>
            </a:bodyPr>
            <a:lstStyle/>
            <a:p>
              <a:r>
                <a:rPr lang="en-US" sz="2400" b="1">
                  <a:ln>
                    <a:solidFill>
                      <a:schemeClr val="tx1"/>
                    </a:solidFill>
                  </a:ln>
                  <a:solidFill>
                    <a:srgbClr val="FF0000"/>
                  </a:solidFill>
                </a:rPr>
                <a:t>6</a:t>
              </a:r>
            </a:p>
          </p:txBody>
        </p:sp>
        <p:pic>
          <p:nvPicPr>
            <p:cNvPr id="10" name="Picture 13">
              <a:extLst>
                <a:ext uri="{FF2B5EF4-FFF2-40B4-BE49-F238E27FC236}">
                  <a16:creationId xmlns:a16="http://schemas.microsoft.com/office/drawing/2014/main" id="{6E4CB011-A171-13EB-7FD0-BC7DA3479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0662" y="3694830"/>
              <a:ext cx="2281648" cy="1711240"/>
            </a:xfrm>
            <a:prstGeom prst="rect">
              <a:avLst/>
            </a:prstGeom>
            <a:ln w="44450">
              <a:solidFill>
                <a:schemeClr val="accent3">
                  <a:lumMod val="75000"/>
                </a:schemeClr>
              </a:solidFill>
            </a:ln>
          </p:spPr>
        </p:pic>
        <p:pic>
          <p:nvPicPr>
            <p:cNvPr id="11" name="Picture 14">
              <a:extLst>
                <a:ext uri="{FF2B5EF4-FFF2-40B4-BE49-F238E27FC236}">
                  <a16:creationId xmlns:a16="http://schemas.microsoft.com/office/drawing/2014/main" id="{789F19FE-EBA7-4DBD-F808-0697E44FF7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1182" y="2460739"/>
              <a:ext cx="2281648" cy="1711240"/>
            </a:xfrm>
            <a:prstGeom prst="rect">
              <a:avLst/>
            </a:prstGeom>
          </p:spPr>
        </p:pic>
        <p:pic>
          <p:nvPicPr>
            <p:cNvPr id="12" name="Picture 15">
              <a:extLst>
                <a:ext uri="{FF2B5EF4-FFF2-40B4-BE49-F238E27FC236}">
                  <a16:creationId xmlns:a16="http://schemas.microsoft.com/office/drawing/2014/main" id="{43EE464E-2882-7FD0-0BFD-E3CD1C66EB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1192" y="3719532"/>
              <a:ext cx="2281648" cy="1711240"/>
            </a:xfrm>
            <a:prstGeom prst="rect">
              <a:avLst/>
            </a:prstGeom>
            <a:ln w="44450">
              <a:solidFill>
                <a:schemeClr val="tx2">
                  <a:lumMod val="75000"/>
                </a:schemeClr>
              </a:solidFill>
            </a:ln>
          </p:spPr>
        </p:pic>
        <p:sp>
          <p:nvSpPr>
            <p:cNvPr id="13" name="TextBox 16">
              <a:extLst>
                <a:ext uri="{FF2B5EF4-FFF2-40B4-BE49-F238E27FC236}">
                  <a16:creationId xmlns:a16="http://schemas.microsoft.com/office/drawing/2014/main" id="{06C7B092-86E3-FFF7-F9D0-21653FDE689B}"/>
                </a:ext>
              </a:extLst>
            </p:cNvPr>
            <p:cNvSpPr txBox="1"/>
            <p:nvPr/>
          </p:nvSpPr>
          <p:spPr>
            <a:xfrm>
              <a:off x="14759499" y="2438340"/>
              <a:ext cx="356188" cy="461665"/>
            </a:xfrm>
            <a:prstGeom prst="rect">
              <a:avLst/>
            </a:prstGeom>
            <a:noFill/>
          </p:spPr>
          <p:txBody>
            <a:bodyPr wrap="none" rtlCol="0">
              <a:spAutoFit/>
            </a:bodyPr>
            <a:lstStyle/>
            <a:p>
              <a:r>
                <a:rPr lang="en-US" sz="2400" b="1">
                  <a:ln>
                    <a:solidFill>
                      <a:schemeClr val="tx1"/>
                    </a:solidFill>
                  </a:ln>
                  <a:solidFill>
                    <a:srgbClr val="FF0000"/>
                  </a:solidFill>
                </a:rPr>
                <a:t>4</a:t>
              </a:r>
            </a:p>
          </p:txBody>
        </p:sp>
        <p:sp>
          <p:nvSpPr>
            <p:cNvPr id="14" name="TextBox 17">
              <a:extLst>
                <a:ext uri="{FF2B5EF4-FFF2-40B4-BE49-F238E27FC236}">
                  <a16:creationId xmlns:a16="http://schemas.microsoft.com/office/drawing/2014/main" id="{F231C610-0D9A-BF00-4C3B-7E0FEB12CD1D}"/>
                </a:ext>
              </a:extLst>
            </p:cNvPr>
            <p:cNvSpPr txBox="1"/>
            <p:nvPr/>
          </p:nvSpPr>
          <p:spPr>
            <a:xfrm>
              <a:off x="13192271" y="3718608"/>
              <a:ext cx="356188" cy="461665"/>
            </a:xfrm>
            <a:prstGeom prst="rect">
              <a:avLst/>
            </a:prstGeom>
            <a:noFill/>
          </p:spPr>
          <p:txBody>
            <a:bodyPr wrap="none" rtlCol="0">
              <a:spAutoFit/>
            </a:bodyPr>
            <a:lstStyle/>
            <a:p>
              <a:r>
                <a:rPr lang="en-US" sz="2400" b="1">
                  <a:ln>
                    <a:solidFill>
                      <a:schemeClr val="tx1"/>
                    </a:solidFill>
                  </a:ln>
                  <a:solidFill>
                    <a:srgbClr val="FF0000"/>
                  </a:solidFill>
                </a:rPr>
                <a:t>3</a:t>
              </a:r>
            </a:p>
          </p:txBody>
        </p:sp>
        <p:sp>
          <p:nvSpPr>
            <p:cNvPr id="15" name="TextBox 18">
              <a:extLst>
                <a:ext uri="{FF2B5EF4-FFF2-40B4-BE49-F238E27FC236}">
                  <a16:creationId xmlns:a16="http://schemas.microsoft.com/office/drawing/2014/main" id="{36F97A6A-742A-0563-0D4A-6C7387698115}"/>
                </a:ext>
              </a:extLst>
            </p:cNvPr>
            <p:cNvSpPr txBox="1"/>
            <p:nvPr/>
          </p:nvSpPr>
          <p:spPr>
            <a:xfrm>
              <a:off x="16588814" y="3742108"/>
              <a:ext cx="356188" cy="461665"/>
            </a:xfrm>
            <a:prstGeom prst="rect">
              <a:avLst/>
            </a:prstGeom>
            <a:noFill/>
          </p:spPr>
          <p:txBody>
            <a:bodyPr wrap="none" rtlCol="0">
              <a:spAutoFit/>
            </a:bodyPr>
            <a:lstStyle/>
            <a:p>
              <a:r>
                <a:rPr lang="en-US" sz="2400" b="1">
                  <a:ln>
                    <a:solidFill>
                      <a:schemeClr val="tx1"/>
                    </a:solidFill>
                  </a:ln>
                  <a:solidFill>
                    <a:srgbClr val="FF0000"/>
                  </a:solidFill>
                </a:rPr>
                <a:t>5</a:t>
              </a:r>
            </a:p>
          </p:txBody>
        </p:sp>
        <p:sp>
          <p:nvSpPr>
            <p:cNvPr id="16" name="TextBox 19">
              <a:extLst>
                <a:ext uri="{FF2B5EF4-FFF2-40B4-BE49-F238E27FC236}">
                  <a16:creationId xmlns:a16="http://schemas.microsoft.com/office/drawing/2014/main" id="{8F9EDA98-2C66-059C-D2A8-5656D75D0E3B}"/>
                </a:ext>
              </a:extLst>
            </p:cNvPr>
            <p:cNvSpPr txBox="1"/>
            <p:nvPr/>
          </p:nvSpPr>
          <p:spPr>
            <a:xfrm>
              <a:off x="10514179" y="2001974"/>
              <a:ext cx="3127374" cy="407307"/>
            </a:xfrm>
            <a:prstGeom prst="rect">
              <a:avLst/>
            </a:prstGeom>
            <a:noFill/>
          </p:spPr>
          <p:txBody>
            <a:bodyPr wrap="square" rtlCol="0">
              <a:spAutoFit/>
            </a:bodyPr>
            <a:lstStyle/>
            <a:p>
              <a:pPr algn="l">
                <a:lnSpc>
                  <a:spcPct val="95000"/>
                </a:lnSpc>
              </a:pPr>
              <a:r>
                <a:rPr lang="az-Cyrl-AZ" sz="1200"/>
                <a:t>Ф</a:t>
              </a:r>
              <a:r>
                <a:rPr lang="en-US" sz="1200" baseline="-25000" err="1"/>
                <a:t>i</a:t>
              </a:r>
              <a:r>
                <a:rPr lang="en-US" sz="1200" baseline="-25000"/>
                <a:t> </a:t>
              </a:r>
              <a:r>
                <a:rPr lang="en-US" sz="1200"/>
                <a:t>~ 2-4 x 10</a:t>
              </a:r>
              <a:r>
                <a:rPr lang="en-US" sz="1200" baseline="30000"/>
                <a:t>24</a:t>
              </a:r>
              <a:r>
                <a:rPr lang="en-US" sz="1200"/>
                <a:t> He/m</a:t>
              </a:r>
              <a:r>
                <a:rPr lang="en-US" sz="1200" baseline="30000"/>
                <a:t>2</a:t>
              </a:r>
              <a:r>
                <a:rPr lang="en-US" sz="1200" baseline="-25000"/>
                <a:t> </a:t>
              </a:r>
            </a:p>
          </p:txBody>
        </p:sp>
        <p:grpSp>
          <p:nvGrpSpPr>
            <p:cNvPr id="17" name="Group 21">
              <a:extLst>
                <a:ext uri="{FF2B5EF4-FFF2-40B4-BE49-F238E27FC236}">
                  <a16:creationId xmlns:a16="http://schemas.microsoft.com/office/drawing/2014/main" id="{691558A1-97ED-E679-0138-DF0B2A8CF544}"/>
                </a:ext>
              </a:extLst>
            </p:cNvPr>
            <p:cNvGrpSpPr>
              <a:grpSpLocks noChangeAspect="1"/>
            </p:cNvGrpSpPr>
            <p:nvPr/>
          </p:nvGrpSpPr>
          <p:grpSpPr>
            <a:xfrm>
              <a:off x="10546543" y="-897335"/>
              <a:ext cx="8528229" cy="3463200"/>
              <a:chOff x="300689" y="546295"/>
              <a:chExt cx="3955553" cy="1604334"/>
            </a:xfrm>
          </p:grpSpPr>
          <p:grpSp>
            <p:nvGrpSpPr>
              <p:cNvPr id="18" name="Group 27">
                <a:extLst>
                  <a:ext uri="{FF2B5EF4-FFF2-40B4-BE49-F238E27FC236}">
                    <a16:creationId xmlns:a16="http://schemas.microsoft.com/office/drawing/2014/main" id="{486C3976-524E-DFA1-64FE-4D35A0031BE1}"/>
                  </a:ext>
                </a:extLst>
              </p:cNvPr>
              <p:cNvGrpSpPr>
                <a:grpSpLocks noChangeAspect="1"/>
              </p:cNvGrpSpPr>
              <p:nvPr/>
            </p:nvGrpSpPr>
            <p:grpSpPr>
              <a:xfrm rot="16200000">
                <a:off x="1476299" y="-629315"/>
                <a:ext cx="1604334" cy="3955553"/>
                <a:chOff x="9629802" y="567904"/>
                <a:chExt cx="2204787" cy="5436000"/>
              </a:xfrm>
            </p:grpSpPr>
            <p:pic>
              <p:nvPicPr>
                <p:cNvPr id="25" name="Picture 34">
                  <a:extLst>
                    <a:ext uri="{FF2B5EF4-FFF2-40B4-BE49-F238E27FC236}">
                      <a16:creationId xmlns:a16="http://schemas.microsoft.com/office/drawing/2014/main" id="{872B331D-32AE-7963-4E75-C8E468CAC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5327" y="567904"/>
                  <a:ext cx="1819262" cy="5436000"/>
                </a:xfrm>
                <a:prstGeom prst="rect">
                  <a:avLst/>
                </a:prstGeom>
              </p:spPr>
            </p:pic>
            <p:cxnSp>
              <p:nvCxnSpPr>
                <p:cNvPr id="26" name="Straight Connector 35">
                  <a:extLst>
                    <a:ext uri="{FF2B5EF4-FFF2-40B4-BE49-F238E27FC236}">
                      <a16:creationId xmlns:a16="http://schemas.microsoft.com/office/drawing/2014/main" id="{3716AD45-0658-0F32-BCBF-2BFC2C78DE49}"/>
                    </a:ext>
                  </a:extLst>
                </p:cNvPr>
                <p:cNvCxnSpPr>
                  <a:cxnSpLocks/>
                </p:cNvCxnSpPr>
                <p:nvPr/>
              </p:nvCxnSpPr>
              <p:spPr>
                <a:xfrm>
                  <a:off x="9697087" y="3451868"/>
                  <a:ext cx="146517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36">
                  <a:extLst>
                    <a:ext uri="{FF2B5EF4-FFF2-40B4-BE49-F238E27FC236}">
                      <a16:creationId xmlns:a16="http://schemas.microsoft.com/office/drawing/2014/main" id="{902B2A31-1F90-42E6-A3F6-A70D13EA64E9}"/>
                    </a:ext>
                  </a:extLst>
                </p:cNvPr>
                <p:cNvCxnSpPr>
                  <a:cxnSpLocks/>
                </p:cNvCxnSpPr>
                <p:nvPr/>
              </p:nvCxnSpPr>
              <p:spPr>
                <a:xfrm>
                  <a:off x="9697087" y="5111046"/>
                  <a:ext cx="146517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060E1326-7763-3E65-5678-D8699581B145}"/>
                    </a:ext>
                  </a:extLst>
                </p:cNvPr>
                <p:cNvSpPr txBox="1">
                  <a:spLocks/>
                </p:cNvSpPr>
                <p:nvPr/>
              </p:nvSpPr>
              <p:spPr>
                <a:xfrm>
                  <a:off x="9685490" y="2989653"/>
                  <a:ext cx="1102271" cy="464384"/>
                </a:xfrm>
                <a:prstGeom prst="rect">
                  <a:avLst/>
                </a:prstGeom>
              </p:spPr>
              <p:txBody>
                <a:bodyPr wrap="square">
                  <a:sp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400" b="1"/>
                    <a:t>H-mode</a:t>
                  </a:r>
                </a:p>
              </p:txBody>
            </p:sp>
            <p:sp>
              <p:nvSpPr>
                <p:cNvPr id="29" name="Content Placeholder 2">
                  <a:extLst>
                    <a:ext uri="{FF2B5EF4-FFF2-40B4-BE49-F238E27FC236}">
                      <a16:creationId xmlns:a16="http://schemas.microsoft.com/office/drawing/2014/main" id="{682FCADA-7FF1-EFEC-A7FF-B7FA04568276}"/>
                    </a:ext>
                  </a:extLst>
                </p:cNvPr>
                <p:cNvSpPr txBox="1">
                  <a:spLocks/>
                </p:cNvSpPr>
                <p:nvPr/>
              </p:nvSpPr>
              <p:spPr>
                <a:xfrm>
                  <a:off x="9629802" y="4694529"/>
                  <a:ext cx="1322391" cy="422969"/>
                </a:xfrm>
                <a:prstGeom prst="rect">
                  <a:avLst/>
                </a:prstGeom>
              </p:spPr>
              <p:txBody>
                <a:bodyPr vert="horz" wrap="square" lIns="91440" tIns="45720" rIns="91440" bIns="45720" rtlCol="0">
                  <a:spAutoFit/>
                </a:bodyPr>
                <a:lstStyle>
                  <a:lvl1pPr marL="222250"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1pPr>
                  <a:lvl2pPr marL="493713"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2pPr>
                  <a:lvl3pPr marL="757238"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400"/>
                    <a:t>L-mode</a:t>
                  </a:r>
                </a:p>
              </p:txBody>
            </p:sp>
          </p:grpSp>
          <p:sp>
            <p:nvSpPr>
              <p:cNvPr id="19" name="TextBox 28">
                <a:extLst>
                  <a:ext uri="{FF2B5EF4-FFF2-40B4-BE49-F238E27FC236}">
                    <a16:creationId xmlns:a16="http://schemas.microsoft.com/office/drawing/2014/main" id="{3C5DBB56-5E43-17CB-36FE-70587FAA2569}"/>
                  </a:ext>
                </a:extLst>
              </p:cNvPr>
              <p:cNvSpPr txBox="1"/>
              <p:nvPr/>
            </p:nvSpPr>
            <p:spPr>
              <a:xfrm>
                <a:off x="597586" y="1104568"/>
                <a:ext cx="263214" cy="276999"/>
              </a:xfrm>
              <a:prstGeom prst="rect">
                <a:avLst/>
              </a:prstGeom>
              <a:noFill/>
            </p:spPr>
            <p:txBody>
              <a:bodyPr wrap="none" rtlCol="0">
                <a:spAutoFit/>
              </a:bodyPr>
              <a:lstStyle/>
              <a:p>
                <a:r>
                  <a:rPr lang="en-US" sz="1200" b="1">
                    <a:solidFill>
                      <a:srgbClr val="FF0000"/>
                    </a:solidFill>
                  </a:rPr>
                  <a:t>1</a:t>
                </a:r>
              </a:p>
            </p:txBody>
          </p:sp>
          <p:sp>
            <p:nvSpPr>
              <p:cNvPr id="20" name="TextBox 29">
                <a:extLst>
                  <a:ext uri="{FF2B5EF4-FFF2-40B4-BE49-F238E27FC236}">
                    <a16:creationId xmlns:a16="http://schemas.microsoft.com/office/drawing/2014/main" id="{C553EBEA-83E1-FF20-CA8A-93AA3FCE7F36}"/>
                  </a:ext>
                </a:extLst>
              </p:cNvPr>
              <p:cNvSpPr txBox="1"/>
              <p:nvPr/>
            </p:nvSpPr>
            <p:spPr>
              <a:xfrm>
                <a:off x="793268" y="1047746"/>
                <a:ext cx="263214" cy="276999"/>
              </a:xfrm>
              <a:prstGeom prst="rect">
                <a:avLst/>
              </a:prstGeom>
              <a:noFill/>
            </p:spPr>
            <p:txBody>
              <a:bodyPr wrap="none" rtlCol="0">
                <a:spAutoFit/>
              </a:bodyPr>
              <a:lstStyle/>
              <a:p>
                <a:r>
                  <a:rPr lang="en-US" sz="1200" b="1">
                    <a:solidFill>
                      <a:srgbClr val="FF0000"/>
                    </a:solidFill>
                  </a:rPr>
                  <a:t>2</a:t>
                </a:r>
              </a:p>
            </p:txBody>
          </p:sp>
          <p:sp>
            <p:nvSpPr>
              <p:cNvPr id="21" name="TextBox 30">
                <a:extLst>
                  <a:ext uri="{FF2B5EF4-FFF2-40B4-BE49-F238E27FC236}">
                    <a16:creationId xmlns:a16="http://schemas.microsoft.com/office/drawing/2014/main" id="{B027905D-23BD-A879-A71A-63D17C5D088B}"/>
                  </a:ext>
                </a:extLst>
              </p:cNvPr>
              <p:cNvSpPr txBox="1"/>
              <p:nvPr/>
            </p:nvSpPr>
            <p:spPr>
              <a:xfrm>
                <a:off x="1162039" y="1104567"/>
                <a:ext cx="263214" cy="276999"/>
              </a:xfrm>
              <a:prstGeom prst="rect">
                <a:avLst/>
              </a:prstGeom>
              <a:noFill/>
            </p:spPr>
            <p:txBody>
              <a:bodyPr wrap="none" rtlCol="0">
                <a:spAutoFit/>
              </a:bodyPr>
              <a:lstStyle/>
              <a:p>
                <a:r>
                  <a:rPr lang="en-US" sz="1200" b="1">
                    <a:solidFill>
                      <a:srgbClr val="FF0000"/>
                    </a:solidFill>
                  </a:rPr>
                  <a:t>3</a:t>
                </a:r>
              </a:p>
            </p:txBody>
          </p:sp>
          <p:sp>
            <p:nvSpPr>
              <p:cNvPr id="22" name="TextBox 31">
                <a:extLst>
                  <a:ext uri="{FF2B5EF4-FFF2-40B4-BE49-F238E27FC236}">
                    <a16:creationId xmlns:a16="http://schemas.microsoft.com/office/drawing/2014/main" id="{FD5C44B7-44B2-680B-D599-D550844C2324}"/>
                  </a:ext>
                </a:extLst>
              </p:cNvPr>
              <p:cNvSpPr txBox="1"/>
              <p:nvPr/>
            </p:nvSpPr>
            <p:spPr>
              <a:xfrm>
                <a:off x="1388165" y="1049120"/>
                <a:ext cx="263214" cy="276999"/>
              </a:xfrm>
              <a:prstGeom prst="rect">
                <a:avLst/>
              </a:prstGeom>
              <a:noFill/>
            </p:spPr>
            <p:txBody>
              <a:bodyPr wrap="none" rtlCol="0">
                <a:spAutoFit/>
              </a:bodyPr>
              <a:lstStyle/>
              <a:p>
                <a:r>
                  <a:rPr lang="en-US" sz="1200" b="1">
                    <a:solidFill>
                      <a:srgbClr val="FF0000"/>
                    </a:solidFill>
                  </a:rPr>
                  <a:t>4</a:t>
                </a:r>
              </a:p>
            </p:txBody>
          </p:sp>
          <p:sp>
            <p:nvSpPr>
              <p:cNvPr id="23" name="TextBox 32">
                <a:extLst>
                  <a:ext uri="{FF2B5EF4-FFF2-40B4-BE49-F238E27FC236}">
                    <a16:creationId xmlns:a16="http://schemas.microsoft.com/office/drawing/2014/main" id="{25A858EF-E058-D372-3732-BEE2FDCA0A6D}"/>
                  </a:ext>
                </a:extLst>
              </p:cNvPr>
              <p:cNvSpPr txBox="1"/>
              <p:nvPr/>
            </p:nvSpPr>
            <p:spPr>
              <a:xfrm>
                <a:off x="1481214" y="1127100"/>
                <a:ext cx="263214" cy="276999"/>
              </a:xfrm>
              <a:prstGeom prst="rect">
                <a:avLst/>
              </a:prstGeom>
              <a:noFill/>
            </p:spPr>
            <p:txBody>
              <a:bodyPr wrap="none" rtlCol="0">
                <a:spAutoFit/>
              </a:bodyPr>
              <a:lstStyle/>
              <a:p>
                <a:r>
                  <a:rPr lang="en-US" sz="1200" b="1">
                    <a:solidFill>
                      <a:srgbClr val="FF0000"/>
                    </a:solidFill>
                  </a:rPr>
                  <a:t>5</a:t>
                </a:r>
              </a:p>
            </p:txBody>
          </p:sp>
          <p:sp>
            <p:nvSpPr>
              <p:cNvPr id="24" name="TextBox 33">
                <a:extLst>
                  <a:ext uri="{FF2B5EF4-FFF2-40B4-BE49-F238E27FC236}">
                    <a16:creationId xmlns:a16="http://schemas.microsoft.com/office/drawing/2014/main" id="{E12B57E8-FD8E-A85C-BB1C-CCA04FF9032D}"/>
                  </a:ext>
                </a:extLst>
              </p:cNvPr>
              <p:cNvSpPr txBox="1"/>
              <p:nvPr/>
            </p:nvSpPr>
            <p:spPr>
              <a:xfrm>
                <a:off x="1714599" y="1069696"/>
                <a:ext cx="263214" cy="276999"/>
              </a:xfrm>
              <a:prstGeom prst="rect">
                <a:avLst/>
              </a:prstGeom>
              <a:noFill/>
            </p:spPr>
            <p:txBody>
              <a:bodyPr wrap="none" rtlCol="0">
                <a:spAutoFit/>
              </a:bodyPr>
              <a:lstStyle/>
              <a:p>
                <a:r>
                  <a:rPr lang="en-US" sz="1200" b="1">
                    <a:solidFill>
                      <a:srgbClr val="FF0000"/>
                    </a:solidFill>
                  </a:rPr>
                  <a:t>6</a:t>
                </a:r>
              </a:p>
            </p:txBody>
          </p:sp>
        </p:grpSp>
      </p:grpSp>
      <p:pic>
        <p:nvPicPr>
          <p:cNvPr id="30" name="Picture 39" descr="A close-up of a white surface&#10;&#10;Description automatically generated">
            <a:extLst>
              <a:ext uri="{FF2B5EF4-FFF2-40B4-BE49-F238E27FC236}">
                <a16:creationId xmlns:a16="http://schemas.microsoft.com/office/drawing/2014/main" id="{929B252F-5181-20D7-6DD7-87CC07054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7841" y="1583244"/>
            <a:ext cx="2208000" cy="1656000"/>
          </a:xfrm>
          <a:prstGeom prst="rect">
            <a:avLst/>
          </a:prstGeom>
          <a:ln w="41275">
            <a:solidFill>
              <a:schemeClr val="tx2">
                <a:lumMod val="75000"/>
              </a:schemeClr>
            </a:solidFill>
          </a:ln>
        </p:spPr>
      </p:pic>
      <p:pic>
        <p:nvPicPr>
          <p:cNvPr id="31" name="Picture 40" descr="A close-up of a white surface&#10;&#10;Description automatically generated">
            <a:extLst>
              <a:ext uri="{FF2B5EF4-FFF2-40B4-BE49-F238E27FC236}">
                <a16:creationId xmlns:a16="http://schemas.microsoft.com/office/drawing/2014/main" id="{B9FD739C-1153-9096-28DA-57DC7AAAC7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8755" y="1591838"/>
            <a:ext cx="2208000" cy="1656000"/>
          </a:xfrm>
          <a:prstGeom prst="rect">
            <a:avLst/>
          </a:prstGeom>
          <a:ln w="44450">
            <a:solidFill>
              <a:schemeClr val="accent3">
                <a:lumMod val="75000"/>
              </a:schemeClr>
            </a:solidFill>
          </a:ln>
        </p:spPr>
      </p:pic>
      <p:sp>
        <p:nvSpPr>
          <p:cNvPr id="32" name="TextBox 41">
            <a:extLst>
              <a:ext uri="{FF2B5EF4-FFF2-40B4-BE49-F238E27FC236}">
                <a16:creationId xmlns:a16="http://schemas.microsoft.com/office/drawing/2014/main" id="{AB1B669B-B096-7382-F325-9EE07CB17FB3}"/>
              </a:ext>
            </a:extLst>
          </p:cNvPr>
          <p:cNvSpPr txBox="1"/>
          <p:nvPr/>
        </p:nvSpPr>
        <p:spPr>
          <a:xfrm>
            <a:off x="7254456" y="969515"/>
            <a:ext cx="2208000" cy="523220"/>
          </a:xfrm>
          <a:prstGeom prst="rect">
            <a:avLst/>
          </a:prstGeom>
          <a:solidFill>
            <a:schemeClr val="bg1"/>
          </a:solidFill>
        </p:spPr>
        <p:txBody>
          <a:bodyPr wrap="square" rtlCol="0">
            <a:spAutoFit/>
          </a:bodyPr>
          <a:lstStyle/>
          <a:p>
            <a:r>
              <a:rPr lang="en-US" sz="1400" b="1" dirty="0"/>
              <a:t>100 MW/m</a:t>
            </a:r>
            <a:r>
              <a:rPr lang="en-US" sz="1400" b="1" baseline="30000" dirty="0"/>
              <a:t>2</a:t>
            </a:r>
            <a:r>
              <a:rPr lang="en-US" sz="1400" b="1" dirty="0"/>
              <a:t>  200 Hz</a:t>
            </a:r>
            <a:br>
              <a:rPr lang="en-US" sz="1400" b="1" dirty="0"/>
            </a:br>
            <a:r>
              <a:rPr lang="en-US" sz="1400" b="1" dirty="0">
                <a:solidFill>
                  <a:srgbClr val="FF0000"/>
                </a:solidFill>
              </a:rPr>
              <a:t>inside</a:t>
            </a:r>
            <a:r>
              <a:rPr lang="en-US" sz="1400" b="1" dirty="0"/>
              <a:t> the laser spot</a:t>
            </a:r>
            <a:endParaRPr lang="en-DE" sz="1400" b="1" dirty="0"/>
          </a:p>
        </p:txBody>
      </p:sp>
      <p:sp>
        <p:nvSpPr>
          <p:cNvPr id="33" name="TextBox 42">
            <a:extLst>
              <a:ext uri="{FF2B5EF4-FFF2-40B4-BE49-F238E27FC236}">
                <a16:creationId xmlns:a16="http://schemas.microsoft.com/office/drawing/2014/main" id="{EC3795DD-B1CB-6C5F-6A22-D8308D88F6F3}"/>
              </a:ext>
            </a:extLst>
          </p:cNvPr>
          <p:cNvSpPr txBox="1"/>
          <p:nvPr/>
        </p:nvSpPr>
        <p:spPr>
          <a:xfrm>
            <a:off x="9819758" y="1004113"/>
            <a:ext cx="2208000" cy="523220"/>
          </a:xfrm>
          <a:prstGeom prst="rect">
            <a:avLst/>
          </a:prstGeom>
          <a:solidFill>
            <a:schemeClr val="bg1"/>
          </a:solidFill>
        </p:spPr>
        <p:txBody>
          <a:bodyPr wrap="square" rtlCol="0">
            <a:spAutoFit/>
          </a:bodyPr>
          <a:lstStyle/>
          <a:p>
            <a:r>
              <a:rPr lang="en-US" sz="1400" b="1" dirty="0"/>
              <a:t>100 MW/m</a:t>
            </a:r>
            <a:r>
              <a:rPr lang="en-US" sz="1400" b="1" baseline="30000" dirty="0"/>
              <a:t>2</a:t>
            </a:r>
            <a:r>
              <a:rPr lang="en-US" sz="1400" b="1" dirty="0"/>
              <a:t>  200 Hz</a:t>
            </a:r>
            <a:br>
              <a:rPr lang="en-US" sz="1400" b="1" dirty="0"/>
            </a:br>
            <a:r>
              <a:rPr lang="en-US" sz="1400" b="1" dirty="0">
                <a:solidFill>
                  <a:srgbClr val="FF0000"/>
                </a:solidFill>
              </a:rPr>
              <a:t>outside</a:t>
            </a:r>
            <a:r>
              <a:rPr lang="en-US" sz="1400" b="1" dirty="0"/>
              <a:t> the laser spot</a:t>
            </a:r>
            <a:endParaRPr lang="en-DE" sz="1400" b="1" dirty="0"/>
          </a:p>
        </p:txBody>
      </p:sp>
      <p:sp>
        <p:nvSpPr>
          <p:cNvPr id="34" name="TextBox 2">
            <a:extLst>
              <a:ext uri="{FF2B5EF4-FFF2-40B4-BE49-F238E27FC236}">
                <a16:creationId xmlns:a16="http://schemas.microsoft.com/office/drawing/2014/main" id="{DD966744-8CC4-9F74-0FFA-53FC06DDDD8C}"/>
              </a:ext>
            </a:extLst>
          </p:cNvPr>
          <p:cNvSpPr txBox="1"/>
          <p:nvPr/>
        </p:nvSpPr>
        <p:spPr>
          <a:xfrm>
            <a:off x="9020322" y="579506"/>
            <a:ext cx="934871" cy="523220"/>
          </a:xfrm>
          <a:prstGeom prst="rect">
            <a:avLst/>
          </a:prstGeom>
          <a:noFill/>
        </p:spPr>
        <p:txBody>
          <a:bodyPr wrap="none" rtlCol="0">
            <a:spAutoFit/>
          </a:bodyPr>
          <a:lstStyle/>
          <a:p>
            <a:pPr algn="l"/>
            <a:r>
              <a:rPr lang="en-US" sz="2800" b="1" dirty="0"/>
              <a:t>PSI-2</a:t>
            </a:r>
            <a:endParaRPr lang="en-DE" sz="2800" b="1" dirty="0"/>
          </a:p>
        </p:txBody>
      </p:sp>
      <p:sp>
        <p:nvSpPr>
          <p:cNvPr id="35" name="TextBox 3">
            <a:extLst>
              <a:ext uri="{FF2B5EF4-FFF2-40B4-BE49-F238E27FC236}">
                <a16:creationId xmlns:a16="http://schemas.microsoft.com/office/drawing/2014/main" id="{E9A1F833-AF0C-9552-3275-00739932CE38}"/>
              </a:ext>
            </a:extLst>
          </p:cNvPr>
          <p:cNvSpPr txBox="1"/>
          <p:nvPr/>
        </p:nvSpPr>
        <p:spPr>
          <a:xfrm>
            <a:off x="8686675" y="3428999"/>
            <a:ext cx="3316921" cy="2677656"/>
          </a:xfrm>
          <a:prstGeom prst="rect">
            <a:avLst/>
          </a:prstGeom>
          <a:noFill/>
        </p:spPr>
        <p:txBody>
          <a:bodyPr wrap="square" rtlCol="0">
            <a:spAutoFit/>
          </a:bodyPr>
          <a:lstStyle/>
          <a:p>
            <a:pPr marL="285750" indent="-285750" algn="just">
              <a:buFont typeface="Arial" panose="020B0604020202020204" pitchFamily="34" charset="0"/>
              <a:buChar char="•"/>
            </a:pPr>
            <a:r>
              <a:rPr lang="en-US" sz="1400"/>
              <a:t>Different exposure temperature (due to laser loading in the laser spot and outside laser) leads to formation of different fuzz structures in PSI-2. </a:t>
            </a:r>
            <a:br>
              <a:rPr lang="en-US" sz="1400"/>
            </a:br>
            <a:endParaRPr lang="en-US" sz="1400"/>
          </a:p>
          <a:p>
            <a:pPr marL="285750" indent="-285750" algn="just">
              <a:buFont typeface="Arial" panose="020B0604020202020204" pitchFamily="34" charset="0"/>
              <a:buChar char="•"/>
            </a:pPr>
            <a:r>
              <a:rPr lang="en-US" sz="1400" b="1"/>
              <a:t>Revealed structures fits with good agreements with surface morphology of W exposed in AUG He campaign. Locations above H-mode strike line exhibited different surface temperature. </a:t>
            </a:r>
          </a:p>
          <a:p>
            <a:pPr algn="just"/>
            <a:endParaRPr lang="en-DE" sz="1400"/>
          </a:p>
        </p:txBody>
      </p:sp>
    </p:spTree>
    <p:extLst>
      <p:ext uri="{BB962C8B-B14F-4D97-AF65-F5344CB8AC3E}">
        <p14:creationId xmlns:p14="http://schemas.microsoft.com/office/powerpoint/2010/main" val="1972809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Conclusions</a:t>
            </a:r>
            <a:endParaRPr lang="de-DE" dirty="0"/>
          </a:p>
        </p:txBody>
      </p:sp>
      <p:sp>
        <p:nvSpPr>
          <p:cNvPr id="3" name="Textfeld 2">
            <a:extLst>
              <a:ext uri="{FF2B5EF4-FFF2-40B4-BE49-F238E27FC236}">
                <a16:creationId xmlns:a16="http://schemas.microsoft.com/office/drawing/2014/main" id="{C0CDD9FE-191E-EF3A-3015-9E4261C6C1F3}"/>
              </a:ext>
            </a:extLst>
          </p:cNvPr>
          <p:cNvSpPr txBox="1"/>
          <p:nvPr/>
        </p:nvSpPr>
        <p:spPr bwMode="auto">
          <a:xfrm>
            <a:off x="720080" y="1240071"/>
            <a:ext cx="10437278" cy="3785652"/>
          </a:xfrm>
          <a:prstGeom prst="rect">
            <a:avLst/>
          </a:prstGeom>
          <a:noFill/>
          <a:ln>
            <a:noFill/>
          </a:ln>
          <a:effectLst>
            <a:glow rad="127000">
              <a:srgbClr val="005B82"/>
            </a:glow>
          </a:effectLst>
        </p:spPr>
        <p:txBody>
          <a:bodyPr wrap="square" rtlCol="0">
            <a:spAutoFit/>
          </a:bodyPr>
          <a:lstStyle/>
          <a:p>
            <a:pPr marL="571500" indent="-571500">
              <a:buClr>
                <a:srgbClr val="023D6B"/>
              </a:buClr>
              <a:buSzPct val="120000"/>
              <a:buFont typeface="Wingdings" panose="05000000000000000000" pitchFamily="2" charset="2"/>
              <a:buChar char="§"/>
            </a:pPr>
            <a:r>
              <a:rPr lang="en-US" sz="2000" dirty="0"/>
              <a:t>Fuzz formation during AUG He campaign very non-uniform and strongly dependent on surface temperature</a:t>
            </a:r>
          </a:p>
          <a:p>
            <a:pPr marL="571500" indent="-571500">
              <a:buClr>
                <a:srgbClr val="023D6B"/>
              </a:buClr>
              <a:buSzPct val="120000"/>
              <a:buFont typeface="Wingdings" panose="05000000000000000000" pitchFamily="2" charset="2"/>
              <a:buChar char="§"/>
            </a:pPr>
            <a:r>
              <a:rPr lang="en-US" sz="2000" dirty="0"/>
              <a:t>Relatively good agreement between PSI-2 and AUG He W fuzz morphology for samples exposed to high frequency laser loading in PSI-2</a:t>
            </a:r>
          </a:p>
          <a:p>
            <a:pPr marL="571500" indent="-571500">
              <a:buClr>
                <a:srgbClr val="023D6B"/>
              </a:buClr>
              <a:buSzPct val="120000"/>
              <a:buFont typeface="Wingdings" panose="05000000000000000000" pitchFamily="2" charset="2"/>
              <a:buChar char="§"/>
            </a:pPr>
            <a:r>
              <a:rPr lang="en-US" sz="2000" dirty="0"/>
              <a:t>Linear device can be a good proxy for mimicking the fuzz formation in tokamaks. Fuzz structures and bubble formation present after AUG He might be reproducible by simultaneous laser and plasma loading </a:t>
            </a:r>
          </a:p>
          <a:p>
            <a:pPr marL="571500" indent="-571500">
              <a:buClr>
                <a:srgbClr val="023D6B"/>
              </a:buClr>
              <a:buSzPct val="120000"/>
              <a:buFont typeface="Wingdings" panose="05000000000000000000" pitchFamily="2" charset="2"/>
              <a:buChar char="§"/>
            </a:pPr>
            <a:r>
              <a:rPr lang="en-US" sz="2000" dirty="0"/>
              <a:t>Visible recrystallization of W in the laser spot position. Small grains still present beneath the fuzz – He effect on retarded recrystallization</a:t>
            </a:r>
            <a:endParaRPr lang="pl-PL" sz="2000" dirty="0"/>
          </a:p>
          <a:p>
            <a:pPr marL="571500" indent="-571500">
              <a:buClr>
                <a:srgbClr val="023D6B"/>
              </a:buClr>
              <a:buSzPct val="120000"/>
              <a:buFont typeface="Wingdings" panose="05000000000000000000" pitchFamily="2" charset="2"/>
              <a:buChar char="§"/>
            </a:pPr>
            <a:endParaRPr lang="pl-PL" sz="2000" dirty="0"/>
          </a:p>
          <a:p>
            <a:pPr marL="571500" indent="-571500">
              <a:buClr>
                <a:srgbClr val="023D6B"/>
              </a:buClr>
              <a:buSzPct val="120000"/>
              <a:buFont typeface="Wingdings" panose="05000000000000000000" pitchFamily="2" charset="2"/>
              <a:buChar char="§"/>
            </a:pPr>
            <a:endParaRPr lang="en-US" sz="2000" dirty="0"/>
          </a:p>
          <a:p>
            <a:pPr marL="571500" lvl="0" indent="-571500">
              <a:buClr>
                <a:srgbClr val="023D6B"/>
              </a:buClr>
              <a:buSzPct val="120000"/>
              <a:buFont typeface="Wingdings" panose="05000000000000000000" pitchFamily="2" charset="2"/>
              <a:buChar char="§"/>
            </a:pPr>
            <a:r>
              <a:rPr lang="en-US" sz="2000" b="1" dirty="0"/>
              <a:t>Expose to mixed plasma 94% D + 5% He + 1% Ne plus laser loading to be finished in 2025</a:t>
            </a:r>
          </a:p>
        </p:txBody>
      </p:sp>
    </p:spTree>
    <p:extLst>
      <p:ext uri="{BB962C8B-B14F-4D97-AF65-F5344CB8AC3E}">
        <p14:creationId xmlns:p14="http://schemas.microsoft.com/office/powerpoint/2010/main" val="157248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Task Specification</a:t>
            </a:r>
          </a:p>
        </p:txBody>
      </p:sp>
      <p:sp>
        <p:nvSpPr>
          <p:cNvPr id="7" name="Rechteck 5">
            <a:extLst>
              <a:ext uri="{FF2B5EF4-FFF2-40B4-BE49-F238E27FC236}">
                <a16:creationId xmlns:a16="http://schemas.microsoft.com/office/drawing/2014/main" id="{A6D13ADE-C08C-C27F-658A-77C9D76BFE3C}"/>
              </a:ext>
            </a:extLst>
          </p:cNvPr>
          <p:cNvSpPr/>
          <p:nvPr/>
        </p:nvSpPr>
        <p:spPr>
          <a:xfrm>
            <a:off x="371475" y="1234489"/>
            <a:ext cx="11413157" cy="5078313"/>
          </a:xfrm>
          <a:prstGeom prst="rect">
            <a:avLst/>
          </a:prstGeom>
        </p:spPr>
        <p:txBody>
          <a:bodyPr wrap="square">
            <a:spAutoFit/>
          </a:bodyPr>
          <a:lstStyle/>
          <a:p>
            <a:pPr algn="just"/>
            <a:r>
              <a:rPr lang="en-US" sz="1600" dirty="0"/>
              <a:t>This task contributes to the qualification of current baseline materials and beyond by different heat load treatment techniques and quantifying the difference in damage behavior by the different loading techniques as well as the additional impact of fuel species and other fusion relevant conditions. In addition, it helps with the long-term activities in the FSD and FTD to predict the power load capabilities and damage thresholds for materials envisioned for current and future fusion devices.</a:t>
            </a:r>
          </a:p>
          <a:p>
            <a:pPr algn="just"/>
            <a:r>
              <a:rPr lang="en-US" sz="1600" dirty="0"/>
              <a:t>This includes the qualification of materials for W7-X (in collaboration with WPDIV and WPW7X) and preparation of exposures in WEST and ASDEX Upgrade (via WPTE). The basis for the tests are materials defined by WPMAT and WPDIV. ITER as baseline for the use in current devices as well as DEMO.</a:t>
            </a:r>
          </a:p>
          <a:p>
            <a:pPr algn="just"/>
            <a:endParaRPr lang="en-US" sz="1600" dirty="0"/>
          </a:p>
          <a:p>
            <a:pPr algn="just"/>
            <a:r>
              <a:rPr lang="en-US" sz="1600" dirty="0"/>
              <a:t>Samples from pre-damaged experiments in WEST /DEMO limiter samples (WPDIV)/Composite and Alloy Samples (WPPRD)</a:t>
            </a:r>
          </a:p>
          <a:p>
            <a:endParaRPr lang="en-US" sz="1200" dirty="0"/>
          </a:p>
          <a:p>
            <a:r>
              <a:rPr lang="en-US" sz="1200" b="1" dirty="0"/>
              <a:t>Tasks to be performed:</a:t>
            </a:r>
          </a:p>
          <a:p>
            <a:endParaRPr lang="en-US" sz="1200" dirty="0"/>
          </a:p>
          <a:p>
            <a:pPr marL="171450" indent="-171450">
              <a:buFont typeface="Arial" panose="020B0604020202020204" pitchFamily="34" charset="0"/>
              <a:buChar char="•"/>
            </a:pPr>
            <a:r>
              <a:rPr lang="en-US" sz="1200" dirty="0"/>
              <a:t>Establish a test matrix for materials utilized in WEST and ITER with respect to updated load specifications in the available devices </a:t>
            </a:r>
          </a:p>
          <a:p>
            <a:pPr marL="171450" indent="-171450">
              <a:buFont typeface="Arial" panose="020B0604020202020204" pitchFamily="34" charset="0"/>
              <a:buChar char="•"/>
            </a:pPr>
            <a:r>
              <a:rPr lang="en-US" sz="1200" dirty="0"/>
              <a:t>Study the impact of synergistic loads on ITER and DEMO relevant baseline Materials and new materials developments with laser and e-beam (JUDITH) as well as steady-state plasma exposure (He, H). A special focus will be the qualification of these materials under high cycle numbers and seed-impurities exposure. (FZJ)</a:t>
            </a:r>
          </a:p>
          <a:p>
            <a:pPr marL="171450" indent="-171450">
              <a:buFont typeface="Arial" panose="020B0604020202020204" pitchFamily="34" charset="0"/>
              <a:buChar char="•"/>
            </a:pPr>
            <a:r>
              <a:rPr lang="en-US" sz="1200" dirty="0"/>
              <a:t>Post-mortem analysis will characterize the induced surface modifications and damages as well as investigate changes of the materials properties due to e.g. recrystallization behavior and/or surface morphology changes. </a:t>
            </a:r>
          </a:p>
          <a:p>
            <a:pPr marL="171450" indent="-171450">
              <a:buFont typeface="Arial" panose="020B0604020202020204" pitchFamily="34" charset="0"/>
              <a:buChar char="•"/>
            </a:pPr>
            <a:r>
              <a:rPr lang="en-US" sz="1200" dirty="0"/>
              <a:t>Determine underlying mechanisms of evolution of crack propagation in materials for ITER and current day devices</a:t>
            </a:r>
          </a:p>
          <a:p>
            <a:pPr marL="171450" indent="-171450">
              <a:buFont typeface="Arial" panose="020B0604020202020204" pitchFamily="34" charset="0"/>
              <a:buChar char="•"/>
            </a:pPr>
            <a:r>
              <a:rPr lang="en-US" sz="1200" dirty="0"/>
              <a:t>Qualify W materials for use in W7-X</a:t>
            </a:r>
          </a:p>
          <a:p>
            <a:pPr marL="171450" indent="-171450">
              <a:buFont typeface="Arial" panose="020B0604020202020204" pitchFamily="34" charset="0"/>
              <a:buChar char="•"/>
            </a:pPr>
            <a:r>
              <a:rPr lang="en-US" sz="1200" dirty="0"/>
              <a:t>Synergy effects from sequential stationary (PSI-2 / MAGNUM-PSI, OLMAT) and transient (QSPA) plasma loads</a:t>
            </a:r>
          </a:p>
          <a:p>
            <a:pPr marL="171450" indent="-171450">
              <a:buFont typeface="Arial" panose="020B0604020202020204" pitchFamily="34" charset="0"/>
              <a:buChar char="•"/>
            </a:pPr>
            <a:r>
              <a:rPr lang="en-US" sz="1200" dirty="0"/>
              <a:t>Studies of fatigue cracks formation in deformed/re-crystalized W, fatigue damage of </a:t>
            </a:r>
            <a:r>
              <a:rPr lang="en-US" sz="1200" dirty="0" err="1"/>
              <a:t>Wf</a:t>
            </a:r>
            <a:r>
              <a:rPr lang="en-US" sz="1200" dirty="0"/>
              <a:t>/W wires, latticing W etc.</a:t>
            </a:r>
          </a:p>
          <a:p>
            <a:pPr marL="171450" indent="-171450">
              <a:buFont typeface="Arial" panose="020B0604020202020204" pitchFamily="34" charset="0"/>
              <a:buChar char="•"/>
            </a:pPr>
            <a:r>
              <a:rPr lang="en-US" sz="1200" dirty="0"/>
              <a:t>Combination of pulsed and steady state loading (e.g. behavior of QSPA pre-damaged targets in PSI-2, JUIDTH compared with reference samples)</a:t>
            </a:r>
          </a:p>
          <a:p>
            <a:pPr marL="171450" indent="-171450">
              <a:buFont typeface="Arial" panose="020B0604020202020204" pitchFamily="34" charset="0"/>
              <a:buChar char="•"/>
            </a:pPr>
            <a:r>
              <a:rPr lang="en-US" sz="1200" dirty="0"/>
              <a:t>Study the Behavior of pre-cracked samples under edge loading conditions - links to HHF facilities such as JUDITH and WEST.</a:t>
            </a:r>
          </a:p>
        </p:txBody>
      </p:sp>
    </p:spTree>
    <p:extLst>
      <p:ext uri="{BB962C8B-B14F-4D97-AF65-F5344CB8AC3E}">
        <p14:creationId xmlns:p14="http://schemas.microsoft.com/office/powerpoint/2010/main" val="10590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Results</a:t>
            </a:r>
            <a:r>
              <a:rPr lang="de-DE" dirty="0"/>
              <a:t> 2025</a:t>
            </a:r>
          </a:p>
        </p:txBody>
      </p:sp>
      <p:sp>
        <p:nvSpPr>
          <p:cNvPr id="3" name="TextBox 5">
            <a:extLst>
              <a:ext uri="{FF2B5EF4-FFF2-40B4-BE49-F238E27FC236}">
                <a16:creationId xmlns:a16="http://schemas.microsoft.com/office/drawing/2014/main" id="{4BB2DD8E-1D4B-A952-9204-B09A36804CF5}"/>
              </a:ext>
            </a:extLst>
          </p:cNvPr>
          <p:cNvSpPr txBox="1"/>
          <p:nvPr/>
        </p:nvSpPr>
        <p:spPr>
          <a:xfrm>
            <a:off x="360040" y="855177"/>
            <a:ext cx="6637406" cy="369332"/>
          </a:xfrm>
          <a:prstGeom prst="rect">
            <a:avLst/>
          </a:prstGeom>
          <a:noFill/>
        </p:spPr>
        <p:txBody>
          <a:bodyPr wrap="square" rtlCol="0">
            <a:spAutoFit/>
          </a:bodyPr>
          <a:lstStyle/>
          <a:p>
            <a:r>
              <a:rPr lang="en-US" b="1" dirty="0"/>
              <a:t>100 MW/m</a:t>
            </a:r>
            <a:r>
              <a:rPr lang="en-US" b="1" baseline="30000" dirty="0"/>
              <a:t>2</a:t>
            </a:r>
            <a:r>
              <a:rPr lang="en-US" b="1" dirty="0"/>
              <a:t>  200 Hz  - in the laser spot</a:t>
            </a:r>
            <a:endParaRPr lang="en-DE" b="1" dirty="0"/>
          </a:p>
        </p:txBody>
      </p:sp>
      <p:sp>
        <p:nvSpPr>
          <p:cNvPr id="10" name="TextBox 2">
            <a:extLst>
              <a:ext uri="{FF2B5EF4-FFF2-40B4-BE49-F238E27FC236}">
                <a16:creationId xmlns:a16="http://schemas.microsoft.com/office/drawing/2014/main" id="{3438C58E-0481-AEE6-7712-462FC20C0ACF}"/>
              </a:ext>
            </a:extLst>
          </p:cNvPr>
          <p:cNvSpPr txBox="1"/>
          <p:nvPr/>
        </p:nvSpPr>
        <p:spPr>
          <a:xfrm>
            <a:off x="275515" y="3333218"/>
            <a:ext cx="8713374" cy="461665"/>
          </a:xfrm>
          <a:prstGeom prst="rect">
            <a:avLst/>
          </a:prstGeom>
          <a:noFill/>
        </p:spPr>
        <p:txBody>
          <a:bodyPr wrap="square" rtlCol="0">
            <a:spAutoFit/>
          </a:bodyPr>
          <a:lstStyle/>
          <a:p>
            <a:r>
              <a:rPr lang="en-US" sz="1200" i="1" dirty="0"/>
              <a:t>SEM images of the surface and FIB prepared cross-section of the W sample exposed to </a:t>
            </a:r>
            <a:r>
              <a:rPr lang="fi-FI" sz="1200" i="1" dirty="0"/>
              <a:t>94% D + 5% He + </a:t>
            </a:r>
            <a:r>
              <a:rPr lang="fi-FI" sz="1200" b="1" i="1" dirty="0"/>
              <a:t>1% Ne</a:t>
            </a:r>
            <a:r>
              <a:rPr lang="en-US" sz="1200" b="1" i="1" dirty="0"/>
              <a:t> </a:t>
            </a:r>
            <a:r>
              <a:rPr lang="en-US" sz="1200" i="1" dirty="0"/>
              <a:t>plasma with </a:t>
            </a:r>
            <a:r>
              <a:rPr lang="en-US" sz="1200" b="1" i="1" dirty="0"/>
              <a:t>100 MW/m</a:t>
            </a:r>
            <a:r>
              <a:rPr lang="en-US" sz="1200" b="1" i="1" baseline="30000" dirty="0"/>
              <a:t>2</a:t>
            </a:r>
            <a:r>
              <a:rPr lang="en-US" sz="1200" b="1" i="1" dirty="0"/>
              <a:t>  200 Hz </a:t>
            </a:r>
            <a:r>
              <a:rPr lang="en-US" sz="1200" i="1" dirty="0"/>
              <a:t>laser loading </a:t>
            </a:r>
            <a:endParaRPr lang="en-DE" sz="1200" i="1" dirty="0"/>
          </a:p>
        </p:txBody>
      </p:sp>
      <p:pic>
        <p:nvPicPr>
          <p:cNvPr id="11" name="Picture 19" descr="A close-up of a speckled circle&#10;&#10;AI-generated content may be incorrect.">
            <a:extLst>
              <a:ext uri="{FF2B5EF4-FFF2-40B4-BE49-F238E27FC236}">
                <a16:creationId xmlns:a16="http://schemas.microsoft.com/office/drawing/2014/main" id="{E6C11AC7-089E-A4ED-AD59-65143533D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12" y="1288863"/>
            <a:ext cx="2640000" cy="1980000"/>
          </a:xfrm>
          <a:prstGeom prst="rect">
            <a:avLst/>
          </a:prstGeom>
        </p:spPr>
      </p:pic>
      <p:pic>
        <p:nvPicPr>
          <p:cNvPr id="12" name="Picture 21" descr="A close-up of rocks&#10;&#10;AI-generated content may be incorrect.">
            <a:extLst>
              <a:ext uri="{FF2B5EF4-FFF2-40B4-BE49-F238E27FC236}">
                <a16:creationId xmlns:a16="http://schemas.microsoft.com/office/drawing/2014/main" id="{8BA1BABA-BA79-1F3C-3304-5F7807B5D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180" y="1303235"/>
            <a:ext cx="2640000" cy="1980000"/>
          </a:xfrm>
          <a:prstGeom prst="rect">
            <a:avLst/>
          </a:prstGeom>
        </p:spPr>
      </p:pic>
      <p:pic>
        <p:nvPicPr>
          <p:cNvPr id="13" name="Picture 23" descr="A close-up of a white surface&#10;&#10;AI-generated content may be incorrect.">
            <a:extLst>
              <a:ext uri="{FF2B5EF4-FFF2-40B4-BE49-F238E27FC236}">
                <a16:creationId xmlns:a16="http://schemas.microsoft.com/office/drawing/2014/main" id="{0A3A0151-B4CD-960E-3180-C5AB79050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889" y="1303235"/>
            <a:ext cx="2640000" cy="1980000"/>
          </a:xfrm>
          <a:prstGeom prst="rect">
            <a:avLst/>
          </a:prstGeom>
        </p:spPr>
      </p:pic>
      <p:pic>
        <p:nvPicPr>
          <p:cNvPr id="14" name="Picture 25" descr="A close-up of a grey and white background&#10;&#10;AI-generated content may be incorrect.">
            <a:extLst>
              <a:ext uri="{FF2B5EF4-FFF2-40B4-BE49-F238E27FC236}">
                <a16:creationId xmlns:a16="http://schemas.microsoft.com/office/drawing/2014/main" id="{82933E96-7D31-7129-CDF5-5C27F76FC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711" y="3856438"/>
            <a:ext cx="3576469" cy="2682352"/>
          </a:xfrm>
          <a:prstGeom prst="rect">
            <a:avLst/>
          </a:prstGeom>
        </p:spPr>
      </p:pic>
      <p:sp>
        <p:nvSpPr>
          <p:cNvPr id="15" name="TextBox 26">
            <a:extLst>
              <a:ext uri="{FF2B5EF4-FFF2-40B4-BE49-F238E27FC236}">
                <a16:creationId xmlns:a16="http://schemas.microsoft.com/office/drawing/2014/main" id="{0966AE16-A27C-5315-EAC1-F9F8DCE3085B}"/>
              </a:ext>
            </a:extLst>
          </p:cNvPr>
          <p:cNvSpPr txBox="1"/>
          <p:nvPr/>
        </p:nvSpPr>
        <p:spPr>
          <a:xfrm>
            <a:off x="4690428" y="4505116"/>
            <a:ext cx="3316921"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Strong surface roughening inside the laser spot.</a:t>
            </a:r>
            <a:br>
              <a:rPr lang="en-US" sz="1400" dirty="0"/>
            </a:br>
            <a:endParaRPr lang="en-US" sz="1400" dirty="0"/>
          </a:p>
          <a:p>
            <a:pPr marL="285750" indent="-285750">
              <a:buFont typeface="Arial" panose="020B0604020202020204" pitchFamily="34" charset="0"/>
              <a:buChar char="•"/>
            </a:pPr>
            <a:r>
              <a:rPr lang="en-US" sz="1400" dirty="0" err="1"/>
              <a:t>Nanobubble</a:t>
            </a:r>
            <a:r>
              <a:rPr lang="en-US" sz="1400" dirty="0"/>
              <a:t> formation with the bubble size below 5 nm visible on the surface. </a:t>
            </a:r>
          </a:p>
          <a:p>
            <a:endParaRPr lang="en-DE" sz="1400" dirty="0"/>
          </a:p>
        </p:txBody>
      </p:sp>
      <p:grpSp>
        <p:nvGrpSpPr>
          <p:cNvPr id="16" name="Group 12">
            <a:extLst>
              <a:ext uri="{FF2B5EF4-FFF2-40B4-BE49-F238E27FC236}">
                <a16:creationId xmlns:a16="http://schemas.microsoft.com/office/drawing/2014/main" id="{D87466FD-74D8-6718-4193-6158BA3F5684}"/>
              </a:ext>
            </a:extLst>
          </p:cNvPr>
          <p:cNvGrpSpPr>
            <a:grpSpLocks noChangeAspect="1"/>
          </p:cNvGrpSpPr>
          <p:nvPr/>
        </p:nvGrpSpPr>
        <p:grpSpPr>
          <a:xfrm>
            <a:off x="9699059" y="969623"/>
            <a:ext cx="1607792" cy="1311542"/>
            <a:chOff x="9808004" y="30425445"/>
            <a:chExt cx="2496181" cy="2036237"/>
          </a:xfrm>
        </p:grpSpPr>
        <p:sp>
          <p:nvSpPr>
            <p:cNvPr id="17" name="Cube 16">
              <a:extLst>
                <a:ext uri="{FF2B5EF4-FFF2-40B4-BE49-F238E27FC236}">
                  <a16:creationId xmlns:a16="http://schemas.microsoft.com/office/drawing/2014/main" id="{40C39992-AF4B-A812-8B34-7725BDCA7EAB}"/>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8" name="Cube 17">
              <a:extLst>
                <a:ext uri="{FF2B5EF4-FFF2-40B4-BE49-F238E27FC236}">
                  <a16:creationId xmlns:a16="http://schemas.microsoft.com/office/drawing/2014/main" id="{7DD25D93-FE4A-0352-2DE4-C542F3DD5646}"/>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Cylinder 15">
              <a:extLst>
                <a:ext uri="{FF2B5EF4-FFF2-40B4-BE49-F238E27FC236}">
                  <a16:creationId xmlns:a16="http://schemas.microsoft.com/office/drawing/2014/main" id="{224067E9-A357-51D6-8319-20013BDA5256}"/>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0" name="TextBox 35">
            <a:extLst>
              <a:ext uri="{FF2B5EF4-FFF2-40B4-BE49-F238E27FC236}">
                <a16:creationId xmlns:a16="http://schemas.microsoft.com/office/drawing/2014/main" id="{1CAFC6DC-D255-0FE9-B3DB-0B77346191CC}"/>
              </a:ext>
            </a:extLst>
          </p:cNvPr>
          <p:cNvSpPr txBox="1"/>
          <p:nvPr/>
        </p:nvSpPr>
        <p:spPr>
          <a:xfrm>
            <a:off x="9263799" y="2451090"/>
            <a:ext cx="2842175" cy="1323439"/>
          </a:xfrm>
          <a:prstGeom prst="rect">
            <a:avLst/>
          </a:prstGeom>
          <a:noFill/>
        </p:spPr>
        <p:txBody>
          <a:bodyPr wrap="square">
            <a:spAutoFit/>
          </a:bodyPr>
          <a:lstStyle/>
          <a:p>
            <a:r>
              <a:rPr lang="en-GB" sz="1600" b="1" dirty="0"/>
              <a:t>PSI-2    </a:t>
            </a:r>
            <a:r>
              <a:rPr lang="fi-FI" sz="1600" b="1" dirty="0"/>
              <a:t>94% D + 5% He + </a:t>
            </a:r>
            <a:r>
              <a:rPr lang="fi-FI" sz="1600" b="1" dirty="0">
                <a:solidFill>
                  <a:srgbClr val="FF0000"/>
                </a:solidFill>
              </a:rPr>
              <a:t>1% Ne</a:t>
            </a:r>
            <a:br>
              <a:rPr lang="fi-FI" sz="1600" b="1" dirty="0"/>
            </a:br>
            <a:r>
              <a:rPr lang="en-GB" sz="1600" dirty="0"/>
              <a:t>Base Temperature ~ 900 °C</a:t>
            </a:r>
          </a:p>
          <a:p>
            <a:r>
              <a:rPr lang="en-GB" sz="1600" dirty="0"/>
              <a:t>Ion Flux ~  2.5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175 eV</a:t>
            </a:r>
          </a:p>
        </p:txBody>
      </p:sp>
    </p:spTree>
    <p:extLst>
      <p:ext uri="{BB962C8B-B14F-4D97-AF65-F5344CB8AC3E}">
        <p14:creationId xmlns:p14="http://schemas.microsoft.com/office/powerpoint/2010/main" val="2592648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Results</a:t>
            </a:r>
            <a:r>
              <a:rPr lang="de-DE" dirty="0"/>
              <a:t> 2025</a:t>
            </a:r>
          </a:p>
        </p:txBody>
      </p:sp>
      <p:sp>
        <p:nvSpPr>
          <p:cNvPr id="8" name="TextBox 5">
            <a:extLst>
              <a:ext uri="{FF2B5EF4-FFF2-40B4-BE49-F238E27FC236}">
                <a16:creationId xmlns:a16="http://schemas.microsoft.com/office/drawing/2014/main" id="{3A4ADCED-D964-6DDD-D2D6-0C9DA2A05CF8}"/>
              </a:ext>
            </a:extLst>
          </p:cNvPr>
          <p:cNvSpPr txBox="1"/>
          <p:nvPr/>
        </p:nvSpPr>
        <p:spPr>
          <a:xfrm>
            <a:off x="360040" y="855177"/>
            <a:ext cx="6637406" cy="369332"/>
          </a:xfrm>
          <a:prstGeom prst="rect">
            <a:avLst/>
          </a:prstGeom>
          <a:noFill/>
        </p:spPr>
        <p:txBody>
          <a:bodyPr wrap="square" rtlCol="0">
            <a:spAutoFit/>
          </a:bodyPr>
          <a:lstStyle/>
          <a:p>
            <a:r>
              <a:rPr lang="en-US" b="1"/>
              <a:t>100 MW/m</a:t>
            </a:r>
            <a:r>
              <a:rPr lang="en-US" b="1" baseline="30000"/>
              <a:t>2</a:t>
            </a:r>
            <a:r>
              <a:rPr lang="en-US" b="1"/>
              <a:t>  200 Hz  - outside laser spot</a:t>
            </a:r>
            <a:endParaRPr lang="en-DE" b="1"/>
          </a:p>
        </p:txBody>
      </p:sp>
      <p:sp>
        <p:nvSpPr>
          <p:cNvPr id="10" name="TextBox 31">
            <a:extLst>
              <a:ext uri="{FF2B5EF4-FFF2-40B4-BE49-F238E27FC236}">
                <a16:creationId xmlns:a16="http://schemas.microsoft.com/office/drawing/2014/main" id="{7137E66D-041E-5312-807A-4BD0C2F9BB37}"/>
              </a:ext>
            </a:extLst>
          </p:cNvPr>
          <p:cNvSpPr txBox="1"/>
          <p:nvPr/>
        </p:nvSpPr>
        <p:spPr>
          <a:xfrm>
            <a:off x="360040" y="3774529"/>
            <a:ext cx="6637406" cy="369332"/>
          </a:xfrm>
          <a:prstGeom prst="rect">
            <a:avLst/>
          </a:prstGeom>
          <a:noFill/>
        </p:spPr>
        <p:txBody>
          <a:bodyPr wrap="square" rtlCol="0">
            <a:spAutoFit/>
          </a:bodyPr>
          <a:lstStyle/>
          <a:p>
            <a:r>
              <a:rPr lang="en-US" b="1"/>
              <a:t> 		     -  no laser</a:t>
            </a:r>
            <a:endParaRPr lang="en-DE" b="1"/>
          </a:p>
        </p:txBody>
      </p:sp>
      <p:sp>
        <p:nvSpPr>
          <p:cNvPr id="11" name="TextBox 2">
            <a:extLst>
              <a:ext uri="{FF2B5EF4-FFF2-40B4-BE49-F238E27FC236}">
                <a16:creationId xmlns:a16="http://schemas.microsoft.com/office/drawing/2014/main" id="{17C8AFE5-4FA6-6ABA-D709-A35DF192A786}"/>
              </a:ext>
            </a:extLst>
          </p:cNvPr>
          <p:cNvSpPr txBox="1"/>
          <p:nvPr/>
        </p:nvSpPr>
        <p:spPr>
          <a:xfrm>
            <a:off x="275515" y="3333218"/>
            <a:ext cx="8653331" cy="461665"/>
          </a:xfrm>
          <a:prstGeom prst="rect">
            <a:avLst/>
          </a:prstGeom>
          <a:noFill/>
        </p:spPr>
        <p:txBody>
          <a:bodyPr wrap="square" rtlCol="0">
            <a:spAutoFit/>
          </a:bodyPr>
          <a:lstStyle/>
          <a:p>
            <a:r>
              <a:rPr lang="en-US" sz="1200" i="1"/>
              <a:t>SEM images of the surface and FIB prepared cross-section of the W sample exposed to </a:t>
            </a:r>
            <a:r>
              <a:rPr lang="fi-FI" sz="1200" i="1"/>
              <a:t>94% D + 5% He + </a:t>
            </a:r>
            <a:r>
              <a:rPr lang="fi-FI" sz="1200" b="1" i="1"/>
              <a:t>1% Ne</a:t>
            </a:r>
            <a:r>
              <a:rPr lang="en-US" sz="1200" b="1" i="1"/>
              <a:t> </a:t>
            </a:r>
            <a:r>
              <a:rPr lang="en-US" sz="1200" i="1"/>
              <a:t>plasma with </a:t>
            </a:r>
            <a:r>
              <a:rPr lang="en-US" sz="1200" b="1" i="1"/>
              <a:t>100 MW/m</a:t>
            </a:r>
            <a:r>
              <a:rPr lang="en-US" sz="1200" b="1" i="1" baseline="30000"/>
              <a:t>2</a:t>
            </a:r>
            <a:r>
              <a:rPr lang="en-US" sz="1200" b="1" i="1"/>
              <a:t>  200 Hz </a:t>
            </a:r>
            <a:r>
              <a:rPr lang="en-US" sz="1200" i="1"/>
              <a:t>laser loading </a:t>
            </a:r>
            <a:endParaRPr lang="en-DE" sz="1200" i="1"/>
          </a:p>
        </p:txBody>
      </p:sp>
      <p:sp>
        <p:nvSpPr>
          <p:cNvPr id="12" name="TextBox 3">
            <a:extLst>
              <a:ext uri="{FF2B5EF4-FFF2-40B4-BE49-F238E27FC236}">
                <a16:creationId xmlns:a16="http://schemas.microsoft.com/office/drawing/2014/main" id="{A13A6DDB-8B50-730D-3B5D-FFAF7F3990A8}"/>
              </a:ext>
            </a:extLst>
          </p:cNvPr>
          <p:cNvSpPr txBox="1"/>
          <p:nvPr/>
        </p:nvSpPr>
        <p:spPr>
          <a:xfrm>
            <a:off x="275515" y="6203882"/>
            <a:ext cx="5567597" cy="461665"/>
          </a:xfrm>
          <a:prstGeom prst="rect">
            <a:avLst/>
          </a:prstGeom>
          <a:noFill/>
        </p:spPr>
        <p:txBody>
          <a:bodyPr wrap="square" rtlCol="0">
            <a:spAutoFit/>
          </a:bodyPr>
          <a:lstStyle/>
          <a:p>
            <a:r>
              <a:rPr lang="en-US" sz="1200" i="1" dirty="0"/>
              <a:t>SEM images of the surface and FIB prepared cross-section of the W sample exposed to </a:t>
            </a:r>
            <a:r>
              <a:rPr lang="fi-FI" sz="1200" i="1" dirty="0"/>
              <a:t>94% D + 5% He + </a:t>
            </a:r>
            <a:r>
              <a:rPr lang="fi-FI" sz="1200" b="1" i="1" dirty="0"/>
              <a:t>1% Ne</a:t>
            </a:r>
            <a:r>
              <a:rPr lang="en-US" sz="1200" b="1" i="1" dirty="0"/>
              <a:t> </a:t>
            </a:r>
            <a:r>
              <a:rPr lang="en-US" sz="1200" i="1" dirty="0"/>
              <a:t>plasma</a:t>
            </a:r>
            <a:endParaRPr lang="en-DE" sz="1200" i="1" dirty="0"/>
          </a:p>
        </p:txBody>
      </p:sp>
      <p:pic>
        <p:nvPicPr>
          <p:cNvPr id="13" name="Picture 19" descr="A close-up of a grey surface&#10;&#10;AI-generated content may be incorrect.">
            <a:extLst>
              <a:ext uri="{FF2B5EF4-FFF2-40B4-BE49-F238E27FC236}">
                <a16:creationId xmlns:a16="http://schemas.microsoft.com/office/drawing/2014/main" id="{81B7C76C-5A56-221E-0560-E9F2E13BD3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03112" y="4236194"/>
            <a:ext cx="2640000" cy="1980000"/>
          </a:xfrm>
          <a:prstGeom prst="rect">
            <a:avLst/>
          </a:prstGeom>
        </p:spPr>
      </p:pic>
      <p:pic>
        <p:nvPicPr>
          <p:cNvPr id="14" name="Picture 23" descr="A close-up of a screen&#10;&#10;AI-generated content may be incorrect.">
            <a:extLst>
              <a:ext uri="{FF2B5EF4-FFF2-40B4-BE49-F238E27FC236}">
                <a16:creationId xmlns:a16="http://schemas.microsoft.com/office/drawing/2014/main" id="{D78C53D3-17A1-0DB8-FE50-AB4F9BC6264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66902" y="4232459"/>
            <a:ext cx="2640000" cy="1980000"/>
          </a:xfrm>
          <a:prstGeom prst="rect">
            <a:avLst/>
          </a:prstGeom>
        </p:spPr>
      </p:pic>
      <p:pic>
        <p:nvPicPr>
          <p:cNvPr id="15" name="Picture 25" descr="A close-up of a carpet&#10;&#10;AI-generated content may be incorrect.">
            <a:extLst>
              <a:ext uri="{FF2B5EF4-FFF2-40B4-BE49-F238E27FC236}">
                <a16:creationId xmlns:a16="http://schemas.microsoft.com/office/drawing/2014/main" id="{078E53CE-976D-4BE2-9F49-892378D5B9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515" y="4230546"/>
            <a:ext cx="2640000" cy="1980000"/>
          </a:xfrm>
          <a:prstGeom prst="rect">
            <a:avLst/>
          </a:prstGeom>
        </p:spPr>
      </p:pic>
      <p:pic>
        <p:nvPicPr>
          <p:cNvPr id="16" name="Picture 27" descr="A close-up of a snow surface&#10;&#10;AI-generated content may be incorrect.">
            <a:extLst>
              <a:ext uri="{FF2B5EF4-FFF2-40B4-BE49-F238E27FC236}">
                <a16:creationId xmlns:a16="http://schemas.microsoft.com/office/drawing/2014/main" id="{10E9B894-F7FF-B4B2-10BF-D6A2F9D8F2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881" y="1260671"/>
            <a:ext cx="2640000" cy="1980000"/>
          </a:xfrm>
          <a:prstGeom prst="rect">
            <a:avLst/>
          </a:prstGeom>
        </p:spPr>
      </p:pic>
      <p:pic>
        <p:nvPicPr>
          <p:cNvPr id="17" name="Picture 29" descr="A close-up of a grey surface&#10;&#10;AI-generated content may be incorrect.">
            <a:extLst>
              <a:ext uri="{FF2B5EF4-FFF2-40B4-BE49-F238E27FC236}">
                <a16:creationId xmlns:a16="http://schemas.microsoft.com/office/drawing/2014/main" id="{8E3AEF27-0BFF-B3E3-0567-3CBBE48CCF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112" y="1257986"/>
            <a:ext cx="2640000" cy="1980000"/>
          </a:xfrm>
          <a:prstGeom prst="rect">
            <a:avLst/>
          </a:prstGeom>
        </p:spPr>
      </p:pic>
      <p:pic>
        <p:nvPicPr>
          <p:cNvPr id="18" name="Picture 36" descr="A close-up of a screen&#10;&#10;AI-generated content may be incorrect.">
            <a:extLst>
              <a:ext uri="{FF2B5EF4-FFF2-40B4-BE49-F238E27FC236}">
                <a16:creationId xmlns:a16="http://schemas.microsoft.com/office/drawing/2014/main" id="{DE920FE3-AACE-61F4-8AF8-322A3F4E1C6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66902" y="1257986"/>
            <a:ext cx="2640000" cy="1980000"/>
          </a:xfrm>
          <a:prstGeom prst="rect">
            <a:avLst/>
          </a:prstGeom>
        </p:spPr>
      </p:pic>
      <p:sp>
        <p:nvSpPr>
          <p:cNvPr id="19" name="TextBox 37">
            <a:extLst>
              <a:ext uri="{FF2B5EF4-FFF2-40B4-BE49-F238E27FC236}">
                <a16:creationId xmlns:a16="http://schemas.microsoft.com/office/drawing/2014/main" id="{48EF1041-8441-CDBD-19E8-BFDAAD151C0E}"/>
              </a:ext>
            </a:extLst>
          </p:cNvPr>
          <p:cNvSpPr txBox="1"/>
          <p:nvPr/>
        </p:nvSpPr>
        <p:spPr>
          <a:xfrm>
            <a:off x="9019023" y="3953212"/>
            <a:ext cx="2931584"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Early stage of the fuzz formation on the sample exposed to plasma only (thickness of about 50 nm). </a:t>
            </a:r>
          </a:p>
          <a:p>
            <a:pPr marL="285750" indent="-285750">
              <a:buFont typeface="Arial" panose="020B0604020202020204" pitchFamily="34" charset="0"/>
              <a:buChar char="•"/>
            </a:pPr>
            <a:r>
              <a:rPr lang="en-US" sz="1400" dirty="0"/>
              <a:t>Measured erosion on the plasma only sample around 160 nm and 350 nm for the laser loaded sample (outside laser spot). </a:t>
            </a:r>
            <a:br>
              <a:rPr lang="en-US" sz="1400" dirty="0"/>
            </a:br>
            <a:endParaRPr lang="en-US" sz="1400" dirty="0"/>
          </a:p>
          <a:p>
            <a:pPr marL="285750" indent="-285750">
              <a:buFont typeface="Arial" panose="020B0604020202020204" pitchFamily="34" charset="0"/>
              <a:buChar char="•"/>
            </a:pPr>
            <a:r>
              <a:rPr lang="en-US" sz="1400" dirty="0" err="1"/>
              <a:t>Nanobubble</a:t>
            </a:r>
            <a:r>
              <a:rPr lang="en-US" sz="1400" dirty="0"/>
              <a:t> formation at the depth of 100 nm for the laser exposed sample. </a:t>
            </a:r>
          </a:p>
          <a:p>
            <a:endParaRPr lang="en-DE" sz="1400" dirty="0"/>
          </a:p>
        </p:txBody>
      </p:sp>
      <p:cxnSp>
        <p:nvCxnSpPr>
          <p:cNvPr id="20" name="Straight Connector 39">
            <a:extLst>
              <a:ext uri="{FF2B5EF4-FFF2-40B4-BE49-F238E27FC236}">
                <a16:creationId xmlns:a16="http://schemas.microsoft.com/office/drawing/2014/main" id="{39B2D8AF-FF55-EA4D-D403-45DAF8A82CBE}"/>
              </a:ext>
            </a:extLst>
          </p:cNvPr>
          <p:cNvCxnSpPr>
            <a:cxnSpLocks/>
          </p:cNvCxnSpPr>
          <p:nvPr/>
        </p:nvCxnSpPr>
        <p:spPr>
          <a:xfrm>
            <a:off x="3919538" y="1735931"/>
            <a:ext cx="0" cy="192882"/>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41">
            <a:extLst>
              <a:ext uri="{FF2B5EF4-FFF2-40B4-BE49-F238E27FC236}">
                <a16:creationId xmlns:a16="http://schemas.microsoft.com/office/drawing/2014/main" id="{07709C2E-0387-D62B-7527-134C13DF2F24}"/>
              </a:ext>
            </a:extLst>
          </p:cNvPr>
          <p:cNvSpPr txBox="1"/>
          <p:nvPr/>
        </p:nvSpPr>
        <p:spPr>
          <a:xfrm>
            <a:off x="3981720" y="1647706"/>
            <a:ext cx="899605" cy="369332"/>
          </a:xfrm>
          <a:prstGeom prst="rect">
            <a:avLst/>
          </a:prstGeom>
          <a:noFill/>
        </p:spPr>
        <p:txBody>
          <a:bodyPr wrap="none" rtlCol="0">
            <a:spAutoFit/>
          </a:bodyPr>
          <a:lstStyle/>
          <a:p>
            <a:pPr algn="l"/>
            <a:r>
              <a:rPr lang="en-US" b="1"/>
              <a:t>350 nm</a:t>
            </a:r>
            <a:endParaRPr lang="en-DE" b="1"/>
          </a:p>
        </p:txBody>
      </p:sp>
      <p:cxnSp>
        <p:nvCxnSpPr>
          <p:cNvPr id="22" name="Straight Connector 42">
            <a:extLst>
              <a:ext uri="{FF2B5EF4-FFF2-40B4-BE49-F238E27FC236}">
                <a16:creationId xmlns:a16="http://schemas.microsoft.com/office/drawing/2014/main" id="{0213B9C3-2A0C-D655-953D-A2279E50B032}"/>
              </a:ext>
            </a:extLst>
          </p:cNvPr>
          <p:cNvCxnSpPr>
            <a:cxnSpLocks/>
          </p:cNvCxnSpPr>
          <p:nvPr/>
        </p:nvCxnSpPr>
        <p:spPr>
          <a:xfrm>
            <a:off x="4101425" y="4869656"/>
            <a:ext cx="0" cy="123825"/>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43">
            <a:extLst>
              <a:ext uri="{FF2B5EF4-FFF2-40B4-BE49-F238E27FC236}">
                <a16:creationId xmlns:a16="http://schemas.microsoft.com/office/drawing/2014/main" id="{BB3B7C33-7CD0-551A-33E9-21127D102B8A}"/>
              </a:ext>
            </a:extLst>
          </p:cNvPr>
          <p:cNvSpPr txBox="1"/>
          <p:nvPr/>
        </p:nvSpPr>
        <p:spPr>
          <a:xfrm>
            <a:off x="4163607" y="4742560"/>
            <a:ext cx="899605" cy="369332"/>
          </a:xfrm>
          <a:prstGeom prst="rect">
            <a:avLst/>
          </a:prstGeom>
          <a:noFill/>
        </p:spPr>
        <p:txBody>
          <a:bodyPr wrap="none" rtlCol="0">
            <a:spAutoFit/>
          </a:bodyPr>
          <a:lstStyle/>
          <a:p>
            <a:pPr algn="l"/>
            <a:r>
              <a:rPr lang="en-US" b="1" dirty="0"/>
              <a:t>160 nm</a:t>
            </a:r>
            <a:endParaRPr lang="en-DE" b="1" dirty="0"/>
          </a:p>
        </p:txBody>
      </p:sp>
      <p:cxnSp>
        <p:nvCxnSpPr>
          <p:cNvPr id="24" name="Straight Connector 44">
            <a:extLst>
              <a:ext uri="{FF2B5EF4-FFF2-40B4-BE49-F238E27FC236}">
                <a16:creationId xmlns:a16="http://schemas.microsoft.com/office/drawing/2014/main" id="{BFB54E42-E9AF-C4AE-412D-E8A4D6EA3EE2}"/>
              </a:ext>
            </a:extLst>
          </p:cNvPr>
          <p:cNvCxnSpPr>
            <a:cxnSpLocks/>
          </p:cNvCxnSpPr>
          <p:nvPr/>
        </p:nvCxnSpPr>
        <p:spPr>
          <a:xfrm>
            <a:off x="8305207" y="4762499"/>
            <a:ext cx="0" cy="86273"/>
          </a:xfrm>
          <a:prstGeom prst="line">
            <a:avLst/>
          </a:prstGeom>
        </p:spPr>
        <p:style>
          <a:lnRef idx="3">
            <a:schemeClr val="accent2"/>
          </a:lnRef>
          <a:fillRef idx="0">
            <a:schemeClr val="accent2"/>
          </a:fillRef>
          <a:effectRef idx="2">
            <a:schemeClr val="accent2"/>
          </a:effectRef>
          <a:fontRef idx="minor">
            <a:schemeClr val="tx1"/>
          </a:fontRef>
        </p:style>
      </p:cxnSp>
      <p:sp>
        <p:nvSpPr>
          <p:cNvPr id="25" name="TextBox 45">
            <a:extLst>
              <a:ext uri="{FF2B5EF4-FFF2-40B4-BE49-F238E27FC236}">
                <a16:creationId xmlns:a16="http://schemas.microsoft.com/office/drawing/2014/main" id="{52413775-8BBD-A824-C576-9C55F1C8CE08}"/>
              </a:ext>
            </a:extLst>
          </p:cNvPr>
          <p:cNvSpPr txBox="1"/>
          <p:nvPr/>
        </p:nvSpPr>
        <p:spPr>
          <a:xfrm>
            <a:off x="7923305" y="4798317"/>
            <a:ext cx="782587" cy="369332"/>
          </a:xfrm>
          <a:prstGeom prst="rect">
            <a:avLst/>
          </a:prstGeom>
          <a:noFill/>
        </p:spPr>
        <p:txBody>
          <a:bodyPr wrap="none" rtlCol="0">
            <a:spAutoFit/>
          </a:bodyPr>
          <a:lstStyle/>
          <a:p>
            <a:pPr algn="l"/>
            <a:r>
              <a:rPr lang="en-US" b="1"/>
              <a:t>50 nm</a:t>
            </a:r>
            <a:endParaRPr lang="en-DE" b="1"/>
          </a:p>
        </p:txBody>
      </p:sp>
      <p:grpSp>
        <p:nvGrpSpPr>
          <p:cNvPr id="26" name="Group 12">
            <a:extLst>
              <a:ext uri="{FF2B5EF4-FFF2-40B4-BE49-F238E27FC236}">
                <a16:creationId xmlns:a16="http://schemas.microsoft.com/office/drawing/2014/main" id="{D87466FD-74D8-6718-4193-6158BA3F5684}"/>
              </a:ext>
            </a:extLst>
          </p:cNvPr>
          <p:cNvGrpSpPr>
            <a:grpSpLocks noChangeAspect="1"/>
          </p:cNvGrpSpPr>
          <p:nvPr/>
        </p:nvGrpSpPr>
        <p:grpSpPr>
          <a:xfrm>
            <a:off x="9699059" y="969623"/>
            <a:ext cx="1607792" cy="1311542"/>
            <a:chOff x="9808004" y="30425445"/>
            <a:chExt cx="2496181" cy="2036237"/>
          </a:xfrm>
        </p:grpSpPr>
        <p:sp>
          <p:nvSpPr>
            <p:cNvPr id="27" name="Cube 26">
              <a:extLst>
                <a:ext uri="{FF2B5EF4-FFF2-40B4-BE49-F238E27FC236}">
                  <a16:creationId xmlns:a16="http://schemas.microsoft.com/office/drawing/2014/main" id="{40C39992-AF4B-A812-8B34-7725BDCA7EAB}"/>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28" name="Cube 27">
              <a:extLst>
                <a:ext uri="{FF2B5EF4-FFF2-40B4-BE49-F238E27FC236}">
                  <a16:creationId xmlns:a16="http://schemas.microsoft.com/office/drawing/2014/main" id="{7DD25D93-FE4A-0352-2DE4-C542F3DD5646}"/>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Cylinder 15">
              <a:extLst>
                <a:ext uri="{FF2B5EF4-FFF2-40B4-BE49-F238E27FC236}">
                  <a16:creationId xmlns:a16="http://schemas.microsoft.com/office/drawing/2014/main" id="{224067E9-A357-51D6-8319-20013BDA5256}"/>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0" name="TextBox 35">
            <a:extLst>
              <a:ext uri="{FF2B5EF4-FFF2-40B4-BE49-F238E27FC236}">
                <a16:creationId xmlns:a16="http://schemas.microsoft.com/office/drawing/2014/main" id="{1CAFC6DC-D255-0FE9-B3DB-0B77346191CC}"/>
              </a:ext>
            </a:extLst>
          </p:cNvPr>
          <p:cNvSpPr txBox="1"/>
          <p:nvPr/>
        </p:nvSpPr>
        <p:spPr>
          <a:xfrm>
            <a:off x="9263799" y="2451090"/>
            <a:ext cx="2842175" cy="1323439"/>
          </a:xfrm>
          <a:prstGeom prst="rect">
            <a:avLst/>
          </a:prstGeom>
          <a:noFill/>
        </p:spPr>
        <p:txBody>
          <a:bodyPr wrap="square">
            <a:spAutoFit/>
          </a:bodyPr>
          <a:lstStyle/>
          <a:p>
            <a:r>
              <a:rPr lang="en-GB" sz="1600" b="1" dirty="0"/>
              <a:t>PSI-2    </a:t>
            </a:r>
            <a:r>
              <a:rPr lang="fi-FI" sz="1600" b="1" dirty="0"/>
              <a:t>94% D + 5% He + </a:t>
            </a:r>
            <a:r>
              <a:rPr lang="fi-FI" sz="1600" b="1" dirty="0">
                <a:solidFill>
                  <a:srgbClr val="FF0000"/>
                </a:solidFill>
              </a:rPr>
              <a:t>1% Ne</a:t>
            </a:r>
            <a:br>
              <a:rPr lang="fi-FI" sz="1600" b="1" dirty="0"/>
            </a:br>
            <a:r>
              <a:rPr lang="en-GB" sz="1600" dirty="0"/>
              <a:t>Base Temperature ~ 900 °C</a:t>
            </a:r>
          </a:p>
          <a:p>
            <a:r>
              <a:rPr lang="en-GB" sz="1600" dirty="0"/>
              <a:t>Ion Flux ~  2.5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175 eV</a:t>
            </a:r>
          </a:p>
        </p:txBody>
      </p:sp>
    </p:spTree>
    <p:extLst>
      <p:ext uri="{BB962C8B-B14F-4D97-AF65-F5344CB8AC3E}">
        <p14:creationId xmlns:p14="http://schemas.microsoft.com/office/powerpoint/2010/main" val="3926097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a:t>Influence</a:t>
            </a:r>
            <a:r>
              <a:rPr lang="de-DE" dirty="0"/>
              <a:t> </a:t>
            </a:r>
            <a:r>
              <a:rPr lang="de-DE" dirty="0" err="1"/>
              <a:t>of</a:t>
            </a:r>
            <a:r>
              <a:rPr lang="de-DE" dirty="0"/>
              <a:t> Ne on </a:t>
            </a:r>
            <a:r>
              <a:rPr lang="de-DE" dirty="0" err="1"/>
              <a:t>nanobubble</a:t>
            </a:r>
            <a:r>
              <a:rPr lang="de-DE" dirty="0"/>
              <a:t> and </a:t>
            </a:r>
            <a:r>
              <a:rPr lang="de-DE" dirty="0" err="1"/>
              <a:t>fuzz</a:t>
            </a:r>
            <a:r>
              <a:rPr lang="de-DE" dirty="0"/>
              <a:t> </a:t>
            </a:r>
            <a:r>
              <a:rPr lang="de-DE" dirty="0" err="1"/>
              <a:t>formation</a:t>
            </a:r>
            <a:r>
              <a:rPr lang="de-DE" dirty="0"/>
              <a:t> on </a:t>
            </a:r>
            <a:r>
              <a:rPr lang="de-DE" dirty="0" err="1"/>
              <a:t>tungsten</a:t>
            </a:r>
            <a:endParaRPr lang="de-DE" dirty="0"/>
          </a:p>
        </p:txBody>
      </p:sp>
      <p:sp>
        <p:nvSpPr>
          <p:cNvPr id="6" name="TextBox 5">
            <a:extLst>
              <a:ext uri="{FF2B5EF4-FFF2-40B4-BE49-F238E27FC236}">
                <a16:creationId xmlns:a16="http://schemas.microsoft.com/office/drawing/2014/main" id="{D5B1D681-0B45-8565-5C9A-2334ABF2F852}"/>
              </a:ext>
            </a:extLst>
          </p:cNvPr>
          <p:cNvSpPr txBox="1"/>
          <p:nvPr/>
        </p:nvSpPr>
        <p:spPr>
          <a:xfrm>
            <a:off x="119063" y="1138416"/>
            <a:ext cx="5071883" cy="5386090"/>
          </a:xfrm>
          <a:prstGeom prst="rect">
            <a:avLst/>
          </a:prstGeom>
          <a:noFill/>
        </p:spPr>
        <p:txBody>
          <a:bodyPr wrap="square" rtlCol="0">
            <a:spAutoFit/>
          </a:bodyPr>
          <a:lstStyle/>
          <a:p>
            <a:pPr marL="540000" indent="-571500" algn="just">
              <a:buClr>
                <a:srgbClr val="023D6B"/>
              </a:buClr>
              <a:buSzPct val="120000"/>
              <a:buFont typeface="Wingdings" panose="05000000000000000000" pitchFamily="2" charset="2"/>
              <a:buChar char="§"/>
            </a:pPr>
            <a:r>
              <a:rPr lang="en-US" sz="1600" dirty="0"/>
              <a:t>Assess the influence of seeding gases foreseen for ITER with relevant ELM like laser loading in the PSI-2</a:t>
            </a:r>
          </a:p>
          <a:p>
            <a:pPr marL="540000" indent="-571500" algn="just">
              <a:buClr>
                <a:srgbClr val="023D6B"/>
              </a:buClr>
              <a:buSzPct val="120000"/>
              <a:buFont typeface="Wingdings" panose="05000000000000000000" pitchFamily="2" charset="2"/>
              <a:buChar char="§"/>
            </a:pPr>
            <a:endParaRPr lang="en-US" sz="1600" dirty="0"/>
          </a:p>
          <a:p>
            <a:pPr marL="540000" indent="-571500" algn="just">
              <a:buClr>
                <a:srgbClr val="023D6B"/>
              </a:buClr>
              <a:buSzPct val="120000"/>
              <a:buFont typeface="Wingdings" panose="05000000000000000000" pitchFamily="2" charset="2"/>
              <a:buChar char="§"/>
            </a:pPr>
            <a:r>
              <a:rPr lang="en-US" sz="1600" dirty="0"/>
              <a:t>W samples exposed to mixed plasma containing 0, 1 and 5 % of Ne at 60 and 175 eV in PSI-2 (D + 5%He + Ne)</a:t>
            </a:r>
          </a:p>
          <a:p>
            <a:pPr marL="540000" indent="-571500" algn="just">
              <a:buClr>
                <a:srgbClr val="023D6B"/>
              </a:buClr>
              <a:buSzPct val="120000"/>
              <a:buFont typeface="Wingdings" panose="05000000000000000000" pitchFamily="2" charset="2"/>
              <a:buChar char="§"/>
            </a:pPr>
            <a:endParaRPr lang="en-US" sz="1600" dirty="0"/>
          </a:p>
          <a:p>
            <a:pPr marL="540000" indent="-571500" algn="just">
              <a:buClr>
                <a:srgbClr val="023D6B"/>
              </a:buClr>
              <a:buSzPct val="120000"/>
              <a:buFont typeface="Wingdings" panose="05000000000000000000" pitchFamily="2" charset="2"/>
              <a:buChar char="§"/>
            </a:pPr>
            <a:r>
              <a:rPr lang="en-US" sz="1600" dirty="0"/>
              <a:t>Erosion strongly dependent on Ne content - following the sputtering data of W by Ne</a:t>
            </a:r>
          </a:p>
          <a:p>
            <a:pPr marL="540000" indent="-571500" algn="just">
              <a:buClr>
                <a:srgbClr val="023D6B"/>
              </a:buClr>
              <a:buSzPct val="120000"/>
              <a:buFont typeface="Wingdings" panose="05000000000000000000" pitchFamily="2" charset="2"/>
              <a:buChar char="§"/>
            </a:pPr>
            <a:endParaRPr lang="en-US" sz="1600" dirty="0"/>
          </a:p>
          <a:p>
            <a:pPr marL="540000" indent="-571500" algn="just">
              <a:buClr>
                <a:srgbClr val="023D6B"/>
              </a:buClr>
              <a:buSzPct val="120000"/>
              <a:buFont typeface="Wingdings" panose="05000000000000000000" pitchFamily="2" charset="2"/>
              <a:buChar char="§"/>
            </a:pPr>
            <a:r>
              <a:rPr lang="en-US" sz="1600" dirty="0"/>
              <a:t>Early stage of fuzz formation for sample without laser loading and low Ne content</a:t>
            </a:r>
          </a:p>
          <a:p>
            <a:pPr marL="540000" indent="-571500" algn="just">
              <a:buClr>
                <a:srgbClr val="023D6B"/>
              </a:buClr>
              <a:buSzPct val="120000"/>
              <a:buFont typeface="Wingdings" panose="05000000000000000000" pitchFamily="2" charset="2"/>
              <a:buChar char="§"/>
            </a:pPr>
            <a:endParaRPr lang="en-US" sz="1600" dirty="0"/>
          </a:p>
          <a:p>
            <a:pPr marL="540000" indent="-571500" algn="just">
              <a:buClr>
                <a:srgbClr val="023D6B"/>
              </a:buClr>
              <a:buSzPct val="120000"/>
              <a:buFont typeface="Wingdings" panose="05000000000000000000" pitchFamily="2" charset="2"/>
              <a:buChar char="§"/>
            </a:pPr>
            <a:r>
              <a:rPr lang="en-US" sz="1600" dirty="0"/>
              <a:t>Sample exposed to simultaneous plasma and laser loading exhibit visible grain growth compared to sample without laser</a:t>
            </a:r>
          </a:p>
          <a:p>
            <a:pPr marL="540000" indent="-571500" algn="just">
              <a:buClr>
                <a:srgbClr val="023D6B"/>
              </a:buClr>
              <a:buSzPct val="120000"/>
              <a:buFont typeface="Wingdings" panose="05000000000000000000" pitchFamily="2" charset="2"/>
              <a:buChar char="§"/>
            </a:pPr>
            <a:endParaRPr lang="en-US" sz="1600" dirty="0"/>
          </a:p>
          <a:p>
            <a:pPr marL="540000" indent="-571500" algn="just">
              <a:buClr>
                <a:srgbClr val="023D6B"/>
              </a:buClr>
              <a:buSzPct val="120000"/>
              <a:buFont typeface="Wingdings" panose="05000000000000000000" pitchFamily="2" charset="2"/>
              <a:buChar char="§"/>
            </a:pPr>
            <a:r>
              <a:rPr lang="en-US" sz="1600" dirty="0"/>
              <a:t>Nano-bubble formation on and under the surface for samples exposed to simultaneous plasma and laser loading</a:t>
            </a:r>
          </a:p>
          <a:p>
            <a:endParaRPr lang="en-US" dirty="0"/>
          </a:p>
        </p:txBody>
      </p:sp>
      <p:pic>
        <p:nvPicPr>
          <p:cNvPr id="8" name="Picture 7" descr="A collage of images of a laser spot&#10;&#10;AI-generated content may be incorrect.">
            <a:extLst>
              <a:ext uri="{FF2B5EF4-FFF2-40B4-BE49-F238E27FC236}">
                <a16:creationId xmlns:a16="http://schemas.microsoft.com/office/drawing/2014/main" id="{82003365-82E0-3BF9-CD92-740545B82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0343" y="3061781"/>
            <a:ext cx="3243941" cy="3050725"/>
          </a:xfrm>
          <a:prstGeom prst="rect">
            <a:avLst/>
          </a:prstGeom>
        </p:spPr>
      </p:pic>
      <p:pic>
        <p:nvPicPr>
          <p:cNvPr id="21" name="Picture 20" descr="A collage of images of a laser&#10;&#10;AI-generated content may be incorrect.">
            <a:extLst>
              <a:ext uri="{FF2B5EF4-FFF2-40B4-BE49-F238E27FC236}">
                <a16:creationId xmlns:a16="http://schemas.microsoft.com/office/drawing/2014/main" id="{444E7753-6AF5-2D73-D69E-DACB71B40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946" y="3061781"/>
            <a:ext cx="3323221" cy="2928257"/>
          </a:xfrm>
          <a:prstGeom prst="rect">
            <a:avLst/>
          </a:prstGeom>
        </p:spPr>
      </p:pic>
      <p:pic>
        <p:nvPicPr>
          <p:cNvPr id="23" name="Picture 22" descr="A metal plate with holes and circles&#10;&#10;AI-generated content may be incorrect.">
            <a:extLst>
              <a:ext uri="{FF2B5EF4-FFF2-40B4-BE49-F238E27FC236}">
                <a16:creationId xmlns:a16="http://schemas.microsoft.com/office/drawing/2014/main" id="{A349FE97-50A6-7ADC-6468-630AE22FD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419" y="867962"/>
            <a:ext cx="2507496" cy="2077070"/>
          </a:xfrm>
          <a:prstGeom prst="rect">
            <a:avLst/>
          </a:prstGeom>
        </p:spPr>
      </p:pic>
    </p:spTree>
    <p:extLst>
      <p:ext uri="{BB962C8B-B14F-4D97-AF65-F5344CB8AC3E}">
        <p14:creationId xmlns:p14="http://schemas.microsoft.com/office/powerpoint/2010/main" val="2481640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General </a:t>
            </a:r>
            <a:r>
              <a:rPr lang="de-DE" dirty="0" err="1"/>
              <a:t>conclusion</a:t>
            </a:r>
            <a:endParaRPr lang="de-DE" dirty="0"/>
          </a:p>
        </p:txBody>
      </p:sp>
      <p:sp>
        <p:nvSpPr>
          <p:cNvPr id="3" name="Inhaltsplatzhalter 8"/>
          <p:cNvSpPr txBox="1">
            <a:spLocks/>
          </p:cNvSpPr>
          <p:nvPr/>
        </p:nvSpPr>
        <p:spPr>
          <a:xfrm>
            <a:off x="248552" y="1176389"/>
            <a:ext cx="10671862" cy="5150270"/>
          </a:xfrm>
          <a:prstGeom prst="rect">
            <a:avLst/>
          </a:prstGeom>
        </p:spPr>
        <p:txBody>
          <a:bodyPr>
            <a:normAutofit lnSpcReduction="1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just"/>
            <a:r>
              <a:rPr lang="en-US" sz="2000" dirty="0"/>
              <a:t>Synergistic heat and plasma load testing performed in PSI-2. Crack networks, fuzz formation, bubble formation and recrystallization were observed on tungsten samples. PIM-W alloys were also tested and showed better damage resistance than reference W</a:t>
            </a:r>
          </a:p>
          <a:p>
            <a:pPr algn="just"/>
            <a:endParaRPr lang="en-US" sz="2000" dirty="0"/>
          </a:p>
          <a:p>
            <a:pPr algn="just"/>
            <a:r>
              <a:rPr lang="de-DE" sz="2000" dirty="0"/>
              <a:t>Deuterium </a:t>
            </a:r>
            <a:r>
              <a:rPr lang="de-DE" sz="2000" dirty="0" err="1"/>
              <a:t>retention</a:t>
            </a:r>
            <a:r>
              <a:rPr lang="de-DE" sz="2000" dirty="0"/>
              <a:t> in PIM-W </a:t>
            </a:r>
            <a:r>
              <a:rPr lang="de-DE" sz="2000" dirty="0" err="1"/>
              <a:t>alloys</a:t>
            </a:r>
            <a:r>
              <a:rPr lang="de-DE" sz="2000" dirty="0"/>
              <a:t> and </a:t>
            </a:r>
            <a:r>
              <a:rPr lang="de-DE" sz="2000" dirty="0" err="1"/>
              <a:t>standard</a:t>
            </a:r>
            <a:r>
              <a:rPr lang="de-DE" sz="2000" dirty="0"/>
              <a:t> W was </a:t>
            </a:r>
            <a:r>
              <a:rPr lang="de-DE" sz="2000" dirty="0" err="1"/>
              <a:t>performed</a:t>
            </a:r>
            <a:r>
              <a:rPr lang="de-DE" sz="2000" dirty="0"/>
              <a:t> and </a:t>
            </a:r>
            <a:r>
              <a:rPr lang="de-DE" sz="2000" dirty="0" err="1"/>
              <a:t>compared</a:t>
            </a:r>
            <a:r>
              <a:rPr lang="de-DE" sz="2000" dirty="0"/>
              <a:t> </a:t>
            </a:r>
            <a:r>
              <a:rPr lang="de-DE" sz="2000" dirty="0" err="1"/>
              <a:t>with</a:t>
            </a:r>
            <a:r>
              <a:rPr lang="de-DE" sz="2000" dirty="0"/>
              <a:t> LIBS, NRA and TDS. Most </a:t>
            </a:r>
            <a:r>
              <a:rPr lang="de-DE" sz="2000" dirty="0" err="1"/>
              <a:t>alloys</a:t>
            </a:r>
            <a:r>
              <a:rPr lang="de-DE" sz="2000" dirty="0"/>
              <a:t> </a:t>
            </a:r>
            <a:r>
              <a:rPr lang="de-DE" sz="2000" dirty="0" err="1"/>
              <a:t>showed</a:t>
            </a:r>
            <a:r>
              <a:rPr lang="de-DE" sz="2000" dirty="0"/>
              <a:t> </a:t>
            </a:r>
            <a:r>
              <a:rPr lang="de-DE" sz="2000" dirty="0" err="1"/>
              <a:t>higher</a:t>
            </a:r>
            <a:r>
              <a:rPr lang="de-DE" sz="2000" dirty="0"/>
              <a:t> D </a:t>
            </a:r>
            <a:r>
              <a:rPr lang="de-DE" sz="2000" dirty="0" err="1"/>
              <a:t>retention</a:t>
            </a:r>
            <a:r>
              <a:rPr lang="de-DE" sz="2000" dirty="0"/>
              <a:t> </a:t>
            </a:r>
            <a:r>
              <a:rPr lang="de-DE" sz="2000" dirty="0" err="1"/>
              <a:t>than</a:t>
            </a:r>
            <a:r>
              <a:rPr lang="de-DE" sz="2000" dirty="0"/>
              <a:t> pure W</a:t>
            </a:r>
          </a:p>
          <a:p>
            <a:pPr algn="just"/>
            <a:endParaRPr lang="en-US" sz="2000" dirty="0"/>
          </a:p>
          <a:p>
            <a:pPr algn="just"/>
            <a:r>
              <a:rPr lang="en-US" sz="2000" dirty="0"/>
              <a:t>Effects of off-normal thermal loads were tested on W. Samples affected by off-normal events show faster damage evolution than as-received samples</a:t>
            </a:r>
          </a:p>
          <a:p>
            <a:pPr algn="just"/>
            <a:endParaRPr lang="en-US" sz="2000" dirty="0"/>
          </a:p>
          <a:p>
            <a:pPr algn="just"/>
            <a:r>
              <a:rPr lang="en-US" sz="2000" dirty="0"/>
              <a:t>HHF tests on COMPASS-U tungsten tiles, all W tiles sustained the HHF tests with no macroscopic damages</a:t>
            </a:r>
          </a:p>
          <a:p>
            <a:pPr algn="just"/>
            <a:endParaRPr lang="en-US" sz="2000" dirty="0"/>
          </a:p>
          <a:p>
            <a:pPr algn="just"/>
            <a:r>
              <a:rPr lang="en-US" sz="2000" dirty="0"/>
              <a:t>Fuzz formation during AUG He campaign was successfully replicated in PSI-2 under similar conditions.</a:t>
            </a:r>
          </a:p>
          <a:p>
            <a:endParaRPr lang="en-US" sz="2600" dirty="0"/>
          </a:p>
          <a:p>
            <a:endParaRPr lang="en-US" sz="26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9257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6"/>
          <p:cNvSpPr/>
          <p:nvPr/>
        </p:nvSpPr>
        <p:spPr>
          <a:xfrm>
            <a:off x="335360" y="979200"/>
            <a:ext cx="11521280" cy="5472608"/>
          </a:xfrm>
          <a:prstGeom prst="rect">
            <a:avLst/>
          </a:prstGeom>
          <a:solidFill>
            <a:srgbClr val="0D3F75"/>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 name="Freeform 670"/>
          <p:cNvSpPr>
            <a:spLocks/>
          </p:cNvSpPr>
          <p:nvPr/>
        </p:nvSpPr>
        <p:spPr bwMode="auto">
          <a:xfrm>
            <a:off x="5084195"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4" name="Freeform 670"/>
          <p:cNvSpPr>
            <a:spLocks/>
          </p:cNvSpPr>
          <p:nvPr/>
        </p:nvSpPr>
        <p:spPr bwMode="auto">
          <a:xfrm>
            <a:off x="6192127"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5" name="Freeform 670"/>
          <p:cNvSpPr>
            <a:spLocks/>
          </p:cNvSpPr>
          <p:nvPr/>
        </p:nvSpPr>
        <p:spPr bwMode="auto">
          <a:xfrm>
            <a:off x="7300059"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6" name="Freeform 670"/>
          <p:cNvSpPr>
            <a:spLocks/>
          </p:cNvSpPr>
          <p:nvPr/>
        </p:nvSpPr>
        <p:spPr bwMode="auto">
          <a:xfrm>
            <a:off x="840799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7" name="Freeform 670"/>
          <p:cNvSpPr>
            <a:spLocks/>
          </p:cNvSpPr>
          <p:nvPr/>
        </p:nvSpPr>
        <p:spPr bwMode="auto">
          <a:xfrm>
            <a:off x="951592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8" name="Freeform 670"/>
          <p:cNvSpPr>
            <a:spLocks/>
          </p:cNvSpPr>
          <p:nvPr/>
        </p:nvSpPr>
        <p:spPr bwMode="auto">
          <a:xfrm>
            <a:off x="286833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9" name="Freeform 670"/>
          <p:cNvSpPr>
            <a:spLocks/>
          </p:cNvSpPr>
          <p:nvPr/>
        </p:nvSpPr>
        <p:spPr bwMode="auto">
          <a:xfrm>
            <a:off x="1760399"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0" name="Freeform 670"/>
          <p:cNvSpPr>
            <a:spLocks/>
          </p:cNvSpPr>
          <p:nvPr/>
        </p:nvSpPr>
        <p:spPr bwMode="auto">
          <a:xfrm>
            <a:off x="5084195"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1" name="Freeform 670"/>
          <p:cNvSpPr>
            <a:spLocks/>
          </p:cNvSpPr>
          <p:nvPr/>
        </p:nvSpPr>
        <p:spPr bwMode="auto">
          <a:xfrm>
            <a:off x="6192127"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2" name="Freeform 670"/>
          <p:cNvSpPr>
            <a:spLocks/>
          </p:cNvSpPr>
          <p:nvPr/>
        </p:nvSpPr>
        <p:spPr bwMode="auto">
          <a:xfrm>
            <a:off x="7300059"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3" name="Freeform 670"/>
          <p:cNvSpPr>
            <a:spLocks/>
          </p:cNvSpPr>
          <p:nvPr/>
        </p:nvSpPr>
        <p:spPr bwMode="auto">
          <a:xfrm>
            <a:off x="9515921"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4" name="Freeform 670"/>
          <p:cNvSpPr>
            <a:spLocks/>
          </p:cNvSpPr>
          <p:nvPr/>
        </p:nvSpPr>
        <p:spPr bwMode="auto">
          <a:xfrm>
            <a:off x="3976263"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5" name="Freeform 670"/>
          <p:cNvSpPr>
            <a:spLocks/>
          </p:cNvSpPr>
          <p:nvPr/>
        </p:nvSpPr>
        <p:spPr bwMode="auto">
          <a:xfrm>
            <a:off x="2868331"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6" name="Freeform 670"/>
          <p:cNvSpPr>
            <a:spLocks/>
          </p:cNvSpPr>
          <p:nvPr/>
        </p:nvSpPr>
        <p:spPr bwMode="auto">
          <a:xfrm>
            <a:off x="1760399"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7" name="Freeform 670"/>
          <p:cNvSpPr>
            <a:spLocks/>
          </p:cNvSpPr>
          <p:nvPr/>
        </p:nvSpPr>
        <p:spPr bwMode="auto">
          <a:xfrm>
            <a:off x="5084195"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8" name="Freeform 670"/>
          <p:cNvSpPr>
            <a:spLocks/>
          </p:cNvSpPr>
          <p:nvPr/>
        </p:nvSpPr>
        <p:spPr bwMode="auto">
          <a:xfrm>
            <a:off x="6192127"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9" name="Freeform 670"/>
          <p:cNvSpPr>
            <a:spLocks/>
          </p:cNvSpPr>
          <p:nvPr/>
        </p:nvSpPr>
        <p:spPr bwMode="auto">
          <a:xfrm>
            <a:off x="7300059"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0" name="Freeform 670"/>
          <p:cNvSpPr>
            <a:spLocks/>
          </p:cNvSpPr>
          <p:nvPr/>
        </p:nvSpPr>
        <p:spPr bwMode="auto">
          <a:xfrm>
            <a:off x="9515921"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1" name="Freeform 670"/>
          <p:cNvSpPr>
            <a:spLocks/>
          </p:cNvSpPr>
          <p:nvPr/>
        </p:nvSpPr>
        <p:spPr bwMode="auto">
          <a:xfrm>
            <a:off x="1760399"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2" name="Freeform 670"/>
          <p:cNvSpPr>
            <a:spLocks/>
          </p:cNvSpPr>
          <p:nvPr/>
        </p:nvSpPr>
        <p:spPr bwMode="auto">
          <a:xfrm>
            <a:off x="6192127"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3" name="Freeform 670"/>
          <p:cNvSpPr>
            <a:spLocks/>
          </p:cNvSpPr>
          <p:nvPr/>
        </p:nvSpPr>
        <p:spPr bwMode="auto">
          <a:xfrm>
            <a:off x="7300059"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4" name="Freeform 670"/>
          <p:cNvSpPr>
            <a:spLocks/>
          </p:cNvSpPr>
          <p:nvPr/>
        </p:nvSpPr>
        <p:spPr bwMode="auto">
          <a:xfrm>
            <a:off x="3976263"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5" name="Freeform 670"/>
          <p:cNvSpPr>
            <a:spLocks/>
          </p:cNvSpPr>
          <p:nvPr/>
        </p:nvSpPr>
        <p:spPr bwMode="auto">
          <a:xfrm>
            <a:off x="2868331"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6" name="Freeform 670"/>
          <p:cNvSpPr>
            <a:spLocks/>
          </p:cNvSpPr>
          <p:nvPr/>
        </p:nvSpPr>
        <p:spPr bwMode="auto">
          <a:xfrm>
            <a:off x="1760399"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pic>
        <p:nvPicPr>
          <p:cNvPr id="27" name="Picture 39" descr="LPP.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8272" y="1282144"/>
            <a:ext cx="576064" cy="576064"/>
          </a:xfrm>
          <a:prstGeom prst="rect">
            <a:avLst/>
          </a:prstGeom>
        </p:spPr>
      </p:pic>
      <p:pic>
        <p:nvPicPr>
          <p:cNvPr id="28" name="Picture 43" descr="DTU UK B2 emblem only CMYK.eps"/>
          <p:cNvPicPr>
            <a:picLocks noChangeAspect="1"/>
          </p:cNvPicPr>
          <p:nvPr/>
        </p:nvPicPr>
        <p:blipFill>
          <a:blip r:embed="rId3"/>
          <a:stretch>
            <a:fillRect/>
          </a:stretch>
        </p:blipFill>
        <p:spPr>
          <a:xfrm>
            <a:off x="7595715" y="1282144"/>
            <a:ext cx="423292" cy="618657"/>
          </a:xfrm>
          <a:prstGeom prst="rect">
            <a:avLst/>
          </a:prstGeom>
        </p:spPr>
      </p:pic>
      <p:pic>
        <p:nvPicPr>
          <p:cNvPr id="29" name="Picture 44" descr="TY_logo_ring_jooneta_sinine.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6280" y="1282144"/>
            <a:ext cx="648072" cy="665854"/>
          </a:xfrm>
          <a:prstGeom prst="rect">
            <a:avLst/>
          </a:prstGeom>
        </p:spPr>
      </p:pic>
      <p:pic>
        <p:nvPicPr>
          <p:cNvPr id="30" name="Picture 46" descr="CEA_GB_logotype_4c.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4617" y="2616388"/>
            <a:ext cx="653470" cy="533400"/>
          </a:xfrm>
          <a:prstGeom prst="rect">
            <a:avLst/>
          </a:prstGeom>
        </p:spPr>
      </p:pic>
      <p:pic>
        <p:nvPicPr>
          <p:cNvPr id="31" name="Picture 48" descr="kit_logo_en_4c_positiv.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8109" y="2866320"/>
            <a:ext cx="865763" cy="400993"/>
          </a:xfrm>
          <a:prstGeom prst="rect">
            <a:avLst/>
          </a:prstGeom>
        </p:spPr>
      </p:pic>
      <p:pic>
        <p:nvPicPr>
          <p:cNvPr id="32" name="Picture 50" descr="Greece.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8312" y="2578288"/>
            <a:ext cx="609600" cy="609600"/>
          </a:xfrm>
          <a:prstGeom prst="rect">
            <a:avLst/>
          </a:prstGeom>
        </p:spPr>
      </p:pic>
      <p:pic>
        <p:nvPicPr>
          <p:cNvPr id="33" name="Picture 29" descr="IPPascr.eps"/>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8915" y="1354152"/>
            <a:ext cx="825500" cy="393700"/>
          </a:xfrm>
          <a:prstGeom prst="rect">
            <a:avLst/>
          </a:prstGeom>
        </p:spPr>
      </p:pic>
      <p:pic>
        <p:nvPicPr>
          <p:cNvPr id="34" name="Picture 21" descr="CCFE 4c.t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6008" y="5485384"/>
            <a:ext cx="936104" cy="310522"/>
          </a:xfrm>
          <a:prstGeom prst="rect">
            <a:avLst/>
          </a:prstGeom>
        </p:spPr>
      </p:pic>
      <p:pic>
        <p:nvPicPr>
          <p:cNvPr id="35" name="Picture 22" descr="ENEA-Logo.eps"/>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02051" y="2816911"/>
            <a:ext cx="884775" cy="265433"/>
          </a:xfrm>
          <a:prstGeom prst="rect">
            <a:avLst/>
          </a:prstGeom>
        </p:spPr>
      </p:pic>
      <p:pic>
        <p:nvPicPr>
          <p:cNvPr id="36" name="Picture 25" descr="Logo_Asocjacji_PL.t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66725" y="4018448"/>
            <a:ext cx="911695" cy="377851"/>
          </a:xfrm>
          <a:prstGeom prst="rect">
            <a:avLst/>
          </a:prstGeom>
        </p:spPr>
      </p:pic>
      <p:pic>
        <p:nvPicPr>
          <p:cNvPr id="37" name="Picture 28" descr="ifa von MEdC_1 KLEIN.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81086" y="3946440"/>
            <a:ext cx="697640" cy="594792"/>
          </a:xfrm>
          <a:prstGeom prst="rect">
            <a:avLst/>
          </a:prstGeom>
        </p:spPr>
      </p:pic>
      <p:pic>
        <p:nvPicPr>
          <p:cNvPr id="38" name="Picture 32" descr="IJS_logo.eps"/>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77697" y="4018448"/>
            <a:ext cx="926865" cy="440826"/>
          </a:xfrm>
          <a:prstGeom prst="rect">
            <a:avLst/>
          </a:prstGeom>
        </p:spPr>
      </p:pic>
      <p:pic>
        <p:nvPicPr>
          <p:cNvPr id="39" name="Picture 34" descr="VR_LOGO EMBLEM.eps"/>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93546" y="5170576"/>
            <a:ext cx="554182" cy="665575"/>
          </a:xfrm>
          <a:prstGeom prst="rect">
            <a:avLst/>
          </a:prstGeom>
        </p:spPr>
      </p:pic>
      <p:pic>
        <p:nvPicPr>
          <p:cNvPr id="40" name="Picture 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7528" y="1552398"/>
            <a:ext cx="871735" cy="377818"/>
          </a:xfrm>
          <a:prstGeom prst="rect">
            <a:avLst/>
          </a:prstGeom>
        </p:spPr>
      </p:pic>
      <p:pic>
        <p:nvPicPr>
          <p:cNvPr id="41"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35611" y="2596144"/>
            <a:ext cx="805641" cy="591744"/>
          </a:xfrm>
          <a:prstGeom prst="rect">
            <a:avLst/>
          </a:prstGeom>
        </p:spPr>
      </p:pic>
      <p:pic>
        <p:nvPicPr>
          <p:cNvPr id="42" name="Picture 2" descr="\\de-ews-fs01\efdawork\PI team\PICTURES AND GRAPHICS\LOGOS\Logos Consortium Members\Logos Consortium Members as on Users Website\Croatia (IRB).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31904" y="1354152"/>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de-ews-fs01\efdawork\PI team\PICTURES AND GRAPHICS\LOGOS\Logos Consortium Members\Logos Consortium Members as on Users Website\Ukraine.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22665" y="5170576"/>
            <a:ext cx="609439" cy="6603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2075"/>
          <p:cNvSpPr txBox="1"/>
          <p:nvPr/>
        </p:nvSpPr>
        <p:spPr>
          <a:xfrm>
            <a:off x="1761048" y="2083113"/>
            <a:ext cx="1044000" cy="215444"/>
          </a:xfrm>
          <a:prstGeom prst="rect">
            <a:avLst/>
          </a:prstGeom>
          <a:noFill/>
        </p:spPr>
        <p:txBody>
          <a:bodyPr wrap="none" rtlCol="0">
            <a:noAutofit/>
          </a:bodyPr>
          <a:lstStyle/>
          <a:p>
            <a:pPr algn="ctr"/>
            <a:r>
              <a:rPr lang="en-US" sz="800" b="1"/>
              <a:t>AUSTRIA</a:t>
            </a:r>
            <a:endParaRPr lang="en-GB" sz="800" b="1"/>
          </a:p>
        </p:txBody>
      </p:sp>
      <p:sp>
        <p:nvSpPr>
          <p:cNvPr id="45" name="TextBox 2076"/>
          <p:cNvSpPr txBox="1"/>
          <p:nvPr/>
        </p:nvSpPr>
        <p:spPr>
          <a:xfrm>
            <a:off x="2869848" y="2083113"/>
            <a:ext cx="1044000" cy="215444"/>
          </a:xfrm>
          <a:prstGeom prst="rect">
            <a:avLst/>
          </a:prstGeom>
          <a:noFill/>
        </p:spPr>
        <p:txBody>
          <a:bodyPr wrap="none" rtlCol="0">
            <a:noAutofit/>
          </a:bodyPr>
          <a:lstStyle/>
          <a:p>
            <a:pPr algn="ctr"/>
            <a:r>
              <a:rPr lang="en-US" sz="800" b="1"/>
              <a:t>BELGIUM</a:t>
            </a:r>
            <a:endParaRPr lang="en-GB" sz="800" b="1"/>
          </a:p>
        </p:txBody>
      </p:sp>
      <p:sp>
        <p:nvSpPr>
          <p:cNvPr id="46" name="TextBox 2077"/>
          <p:cNvSpPr txBox="1"/>
          <p:nvPr/>
        </p:nvSpPr>
        <p:spPr>
          <a:xfrm>
            <a:off x="2869848" y="1900019"/>
            <a:ext cx="1044000" cy="246221"/>
          </a:xfrm>
          <a:prstGeom prst="rect">
            <a:avLst/>
          </a:prstGeom>
          <a:noFill/>
        </p:spPr>
        <p:txBody>
          <a:bodyPr wrap="none" rtlCol="0">
            <a:spAutoFit/>
          </a:bodyPr>
          <a:lstStyle/>
          <a:p>
            <a:pPr algn="ctr"/>
            <a:r>
              <a:rPr lang="en-US" sz="500" err="1">
                <a:latin typeface="Arial" panose="020B0604020202020204" pitchFamily="34" charset="0"/>
                <a:cs typeface="Arial" panose="020B0604020202020204" pitchFamily="34" charset="0"/>
              </a:rPr>
              <a:t>Ecole</a:t>
            </a:r>
            <a:r>
              <a:rPr lang="en-US" sz="500">
                <a:latin typeface="Arial" panose="020B0604020202020204" pitchFamily="34" charset="0"/>
                <a:cs typeface="Arial" panose="020B0604020202020204" pitchFamily="34" charset="0"/>
              </a:rPr>
              <a:t> Royale </a:t>
            </a:r>
            <a:r>
              <a:rPr lang="en-US" sz="500" err="1">
                <a:latin typeface="Arial" panose="020B0604020202020204" pitchFamily="34" charset="0"/>
                <a:cs typeface="Arial" panose="020B0604020202020204" pitchFamily="34" charset="0"/>
              </a:rPr>
              <a:t>Militaire</a:t>
            </a:r>
            <a:endParaRPr lang="en-US" sz="500">
              <a:latin typeface="Arial" panose="020B0604020202020204" pitchFamily="34" charset="0"/>
              <a:cs typeface="Arial" panose="020B0604020202020204" pitchFamily="34" charset="0"/>
            </a:endParaRPr>
          </a:p>
          <a:p>
            <a:pPr algn="ctr"/>
            <a:r>
              <a:rPr lang="en-US" sz="500">
                <a:latin typeface="Arial" panose="020B0604020202020204" pitchFamily="34" charset="0"/>
                <a:cs typeface="Arial" panose="020B0604020202020204" pitchFamily="34" charset="0"/>
              </a:rPr>
              <a:t>Laboratory for Plasma Physics</a:t>
            </a:r>
            <a:endParaRPr lang="en-GB" sz="500">
              <a:latin typeface="Arial" panose="020B0604020202020204" pitchFamily="34" charset="0"/>
              <a:cs typeface="Arial" panose="020B0604020202020204" pitchFamily="34" charset="0"/>
            </a:endParaRPr>
          </a:p>
        </p:txBody>
      </p:sp>
      <p:sp>
        <p:nvSpPr>
          <p:cNvPr id="47" name="TextBox 2079"/>
          <p:cNvSpPr txBox="1"/>
          <p:nvPr/>
        </p:nvSpPr>
        <p:spPr>
          <a:xfrm>
            <a:off x="5083848" y="2083113"/>
            <a:ext cx="1044000" cy="215444"/>
          </a:xfrm>
          <a:prstGeom prst="rect">
            <a:avLst/>
          </a:prstGeom>
          <a:noFill/>
        </p:spPr>
        <p:txBody>
          <a:bodyPr wrap="none" rtlCol="0">
            <a:noAutofit/>
          </a:bodyPr>
          <a:lstStyle/>
          <a:p>
            <a:pPr algn="ctr"/>
            <a:r>
              <a:rPr lang="en-US" sz="800" b="1"/>
              <a:t>CROATIA</a:t>
            </a:r>
            <a:endParaRPr lang="en-GB" sz="800" b="1"/>
          </a:p>
        </p:txBody>
      </p:sp>
      <p:sp>
        <p:nvSpPr>
          <p:cNvPr id="48" name="TextBox 2081"/>
          <p:cNvSpPr txBox="1"/>
          <p:nvPr/>
        </p:nvSpPr>
        <p:spPr>
          <a:xfrm>
            <a:off x="6192648" y="2083113"/>
            <a:ext cx="1044000" cy="215444"/>
          </a:xfrm>
          <a:prstGeom prst="rect">
            <a:avLst/>
          </a:prstGeom>
          <a:noFill/>
        </p:spPr>
        <p:txBody>
          <a:bodyPr wrap="none" rtlCol="0">
            <a:noAutofit/>
          </a:bodyPr>
          <a:lstStyle/>
          <a:p>
            <a:pPr algn="ctr"/>
            <a:r>
              <a:rPr lang="en-US" sz="800" b="1"/>
              <a:t>CZECH REPUBLIC</a:t>
            </a:r>
            <a:endParaRPr lang="en-GB" sz="800" b="1"/>
          </a:p>
        </p:txBody>
      </p:sp>
      <p:sp>
        <p:nvSpPr>
          <p:cNvPr id="49" name="TextBox 2082"/>
          <p:cNvSpPr txBox="1"/>
          <p:nvPr/>
        </p:nvSpPr>
        <p:spPr>
          <a:xfrm>
            <a:off x="7301448" y="2083113"/>
            <a:ext cx="1044000" cy="215444"/>
          </a:xfrm>
          <a:prstGeom prst="rect">
            <a:avLst/>
          </a:prstGeom>
          <a:noFill/>
        </p:spPr>
        <p:txBody>
          <a:bodyPr wrap="none" rtlCol="0">
            <a:noAutofit/>
          </a:bodyPr>
          <a:lstStyle/>
          <a:p>
            <a:pPr algn="ctr"/>
            <a:r>
              <a:rPr lang="en-US" sz="800" b="1"/>
              <a:t>DENMARK</a:t>
            </a:r>
            <a:endParaRPr lang="en-GB" sz="800" b="1"/>
          </a:p>
        </p:txBody>
      </p:sp>
      <p:sp>
        <p:nvSpPr>
          <p:cNvPr id="50" name="TextBox 2083"/>
          <p:cNvSpPr txBox="1"/>
          <p:nvPr/>
        </p:nvSpPr>
        <p:spPr>
          <a:xfrm>
            <a:off x="8406648" y="2083113"/>
            <a:ext cx="1044000" cy="215444"/>
          </a:xfrm>
          <a:prstGeom prst="rect">
            <a:avLst/>
          </a:prstGeom>
          <a:noFill/>
        </p:spPr>
        <p:txBody>
          <a:bodyPr wrap="none" rtlCol="0">
            <a:noAutofit/>
          </a:bodyPr>
          <a:lstStyle/>
          <a:p>
            <a:pPr algn="ctr"/>
            <a:r>
              <a:rPr lang="en-US" sz="800" b="1"/>
              <a:t>ESTONIA</a:t>
            </a:r>
            <a:endParaRPr lang="en-GB" sz="800" b="1"/>
          </a:p>
        </p:txBody>
      </p:sp>
      <p:sp>
        <p:nvSpPr>
          <p:cNvPr id="51" name="TextBox 2085"/>
          <p:cNvSpPr txBox="1"/>
          <p:nvPr/>
        </p:nvSpPr>
        <p:spPr>
          <a:xfrm>
            <a:off x="9515448" y="2078932"/>
            <a:ext cx="1044000" cy="215444"/>
          </a:xfrm>
          <a:prstGeom prst="rect">
            <a:avLst/>
          </a:prstGeom>
          <a:noFill/>
        </p:spPr>
        <p:txBody>
          <a:bodyPr wrap="none" rtlCol="0">
            <a:noAutofit/>
          </a:bodyPr>
          <a:lstStyle/>
          <a:p>
            <a:pPr algn="ctr"/>
            <a:r>
              <a:rPr lang="en-US" sz="800" b="1"/>
              <a:t>FINLAND</a:t>
            </a:r>
            <a:endParaRPr lang="en-GB" sz="800" b="1"/>
          </a:p>
        </p:txBody>
      </p:sp>
      <p:sp>
        <p:nvSpPr>
          <p:cNvPr id="52" name="TextBox 2086"/>
          <p:cNvSpPr txBox="1"/>
          <p:nvPr/>
        </p:nvSpPr>
        <p:spPr>
          <a:xfrm>
            <a:off x="1761048" y="3396798"/>
            <a:ext cx="1044000" cy="215444"/>
          </a:xfrm>
          <a:prstGeom prst="rect">
            <a:avLst/>
          </a:prstGeom>
          <a:noFill/>
        </p:spPr>
        <p:txBody>
          <a:bodyPr wrap="none" rtlCol="0">
            <a:noAutofit/>
          </a:bodyPr>
          <a:lstStyle/>
          <a:p>
            <a:pPr algn="ctr"/>
            <a:r>
              <a:rPr lang="en-US" sz="800" b="1"/>
              <a:t>FRANCE</a:t>
            </a:r>
            <a:endParaRPr lang="en-GB" sz="800" b="1"/>
          </a:p>
        </p:txBody>
      </p:sp>
      <p:sp>
        <p:nvSpPr>
          <p:cNvPr id="53" name="TextBox 2087"/>
          <p:cNvSpPr txBox="1"/>
          <p:nvPr/>
        </p:nvSpPr>
        <p:spPr>
          <a:xfrm>
            <a:off x="2869848" y="3396798"/>
            <a:ext cx="1044000" cy="215444"/>
          </a:xfrm>
          <a:prstGeom prst="rect">
            <a:avLst/>
          </a:prstGeom>
          <a:noFill/>
        </p:spPr>
        <p:txBody>
          <a:bodyPr wrap="none" rtlCol="0">
            <a:noAutofit/>
          </a:bodyPr>
          <a:lstStyle/>
          <a:p>
            <a:pPr algn="ctr"/>
            <a:r>
              <a:rPr lang="en-US" sz="800" b="1"/>
              <a:t>GERMANY</a:t>
            </a:r>
            <a:endParaRPr lang="en-GB" sz="800" b="1"/>
          </a:p>
        </p:txBody>
      </p:sp>
      <p:sp>
        <p:nvSpPr>
          <p:cNvPr id="54" name="TextBox 2088"/>
          <p:cNvSpPr txBox="1"/>
          <p:nvPr/>
        </p:nvSpPr>
        <p:spPr>
          <a:xfrm>
            <a:off x="3975048" y="3396798"/>
            <a:ext cx="1044000" cy="215444"/>
          </a:xfrm>
          <a:prstGeom prst="rect">
            <a:avLst/>
          </a:prstGeom>
          <a:noFill/>
        </p:spPr>
        <p:txBody>
          <a:bodyPr wrap="none" rtlCol="0">
            <a:noAutofit/>
          </a:bodyPr>
          <a:lstStyle/>
          <a:p>
            <a:pPr algn="ctr"/>
            <a:r>
              <a:rPr lang="en-US" sz="800" b="1"/>
              <a:t>GERMANY</a:t>
            </a:r>
            <a:endParaRPr lang="en-GB" sz="800" b="1"/>
          </a:p>
        </p:txBody>
      </p:sp>
      <p:sp>
        <p:nvSpPr>
          <p:cNvPr id="55" name="TextBox 2089"/>
          <p:cNvSpPr txBox="1"/>
          <p:nvPr/>
        </p:nvSpPr>
        <p:spPr>
          <a:xfrm>
            <a:off x="5083848" y="3396798"/>
            <a:ext cx="1044000" cy="215444"/>
          </a:xfrm>
          <a:prstGeom prst="rect">
            <a:avLst/>
          </a:prstGeom>
          <a:noFill/>
        </p:spPr>
        <p:txBody>
          <a:bodyPr wrap="none" rtlCol="0">
            <a:noAutofit/>
          </a:bodyPr>
          <a:lstStyle/>
          <a:p>
            <a:pPr algn="ctr"/>
            <a:r>
              <a:rPr lang="en-US" sz="800" b="1"/>
              <a:t>GERMANY</a:t>
            </a:r>
            <a:endParaRPr lang="en-GB" sz="800" b="1"/>
          </a:p>
        </p:txBody>
      </p:sp>
      <p:sp>
        <p:nvSpPr>
          <p:cNvPr id="56" name="TextBox 2090"/>
          <p:cNvSpPr txBox="1"/>
          <p:nvPr/>
        </p:nvSpPr>
        <p:spPr>
          <a:xfrm>
            <a:off x="6192648" y="3396798"/>
            <a:ext cx="1044000" cy="215444"/>
          </a:xfrm>
          <a:prstGeom prst="rect">
            <a:avLst/>
          </a:prstGeom>
          <a:noFill/>
        </p:spPr>
        <p:txBody>
          <a:bodyPr wrap="none" rtlCol="0">
            <a:noAutofit/>
          </a:bodyPr>
          <a:lstStyle/>
          <a:p>
            <a:pPr algn="ctr"/>
            <a:r>
              <a:rPr lang="en-US" sz="800" b="1"/>
              <a:t>GREECE</a:t>
            </a:r>
            <a:endParaRPr lang="en-GB" sz="800" b="1"/>
          </a:p>
        </p:txBody>
      </p:sp>
      <p:sp>
        <p:nvSpPr>
          <p:cNvPr id="57" name="TextBox 2091"/>
          <p:cNvSpPr txBox="1"/>
          <p:nvPr/>
        </p:nvSpPr>
        <p:spPr>
          <a:xfrm>
            <a:off x="7301448" y="3396798"/>
            <a:ext cx="1044000" cy="215444"/>
          </a:xfrm>
          <a:prstGeom prst="rect">
            <a:avLst/>
          </a:prstGeom>
          <a:noFill/>
        </p:spPr>
        <p:txBody>
          <a:bodyPr wrap="none" rtlCol="0">
            <a:noAutofit/>
          </a:bodyPr>
          <a:lstStyle/>
          <a:p>
            <a:pPr algn="ctr"/>
            <a:r>
              <a:rPr lang="en-US" sz="800" b="1"/>
              <a:t>HUNGARY</a:t>
            </a:r>
            <a:endParaRPr lang="en-GB" sz="800" b="1"/>
          </a:p>
        </p:txBody>
      </p:sp>
      <p:sp>
        <p:nvSpPr>
          <p:cNvPr id="58" name="TextBox 2093"/>
          <p:cNvSpPr txBox="1"/>
          <p:nvPr/>
        </p:nvSpPr>
        <p:spPr>
          <a:xfrm>
            <a:off x="9515448" y="3384672"/>
            <a:ext cx="1044000" cy="215444"/>
          </a:xfrm>
          <a:prstGeom prst="rect">
            <a:avLst/>
          </a:prstGeom>
          <a:noFill/>
        </p:spPr>
        <p:txBody>
          <a:bodyPr wrap="none" rtlCol="0">
            <a:noAutofit/>
          </a:bodyPr>
          <a:lstStyle/>
          <a:p>
            <a:pPr algn="ctr"/>
            <a:r>
              <a:rPr lang="en-US" sz="800" b="1"/>
              <a:t>ITALY</a:t>
            </a:r>
            <a:endParaRPr lang="en-GB" sz="800" b="1"/>
          </a:p>
        </p:txBody>
      </p:sp>
      <p:sp>
        <p:nvSpPr>
          <p:cNvPr id="59" name="TextBox 2094"/>
          <p:cNvSpPr txBox="1"/>
          <p:nvPr/>
        </p:nvSpPr>
        <p:spPr>
          <a:xfrm>
            <a:off x="1761048" y="4666520"/>
            <a:ext cx="1044000" cy="215444"/>
          </a:xfrm>
          <a:prstGeom prst="rect">
            <a:avLst/>
          </a:prstGeom>
          <a:noFill/>
        </p:spPr>
        <p:txBody>
          <a:bodyPr wrap="none" rtlCol="0">
            <a:noAutofit/>
          </a:bodyPr>
          <a:lstStyle/>
          <a:p>
            <a:pPr algn="ctr"/>
            <a:r>
              <a:rPr lang="en-US" sz="800" b="1"/>
              <a:t>LATVIA</a:t>
            </a:r>
            <a:endParaRPr lang="en-GB" sz="800" b="1"/>
          </a:p>
        </p:txBody>
      </p:sp>
      <p:sp>
        <p:nvSpPr>
          <p:cNvPr id="60" name="TextBox 2096"/>
          <p:cNvSpPr txBox="1"/>
          <p:nvPr/>
        </p:nvSpPr>
        <p:spPr>
          <a:xfrm>
            <a:off x="5083848" y="4692356"/>
            <a:ext cx="1044000" cy="215444"/>
          </a:xfrm>
          <a:prstGeom prst="rect">
            <a:avLst/>
          </a:prstGeom>
          <a:noFill/>
        </p:spPr>
        <p:txBody>
          <a:bodyPr wrap="none" rtlCol="0">
            <a:noAutofit/>
          </a:bodyPr>
          <a:lstStyle/>
          <a:p>
            <a:pPr algn="ctr"/>
            <a:r>
              <a:rPr lang="en-US" sz="800" b="1"/>
              <a:t>POLAND</a:t>
            </a:r>
            <a:endParaRPr lang="en-GB" sz="800" b="1"/>
          </a:p>
        </p:txBody>
      </p:sp>
      <p:sp>
        <p:nvSpPr>
          <p:cNvPr id="61" name="TextBox 2097"/>
          <p:cNvSpPr txBox="1"/>
          <p:nvPr/>
        </p:nvSpPr>
        <p:spPr>
          <a:xfrm>
            <a:off x="6192648" y="4692356"/>
            <a:ext cx="1044000" cy="215444"/>
          </a:xfrm>
          <a:prstGeom prst="rect">
            <a:avLst/>
          </a:prstGeom>
          <a:noFill/>
        </p:spPr>
        <p:txBody>
          <a:bodyPr wrap="none" rtlCol="0">
            <a:noAutofit/>
          </a:bodyPr>
          <a:lstStyle/>
          <a:p>
            <a:pPr algn="ctr"/>
            <a:r>
              <a:rPr lang="en-US" sz="800" b="1"/>
              <a:t>PORTUGAL</a:t>
            </a:r>
            <a:endParaRPr lang="en-GB" sz="800" b="1"/>
          </a:p>
        </p:txBody>
      </p:sp>
      <p:sp>
        <p:nvSpPr>
          <p:cNvPr id="62" name="TextBox 2098"/>
          <p:cNvSpPr txBox="1"/>
          <p:nvPr/>
        </p:nvSpPr>
        <p:spPr>
          <a:xfrm>
            <a:off x="7301448" y="4692356"/>
            <a:ext cx="1044000" cy="215444"/>
          </a:xfrm>
          <a:prstGeom prst="rect">
            <a:avLst/>
          </a:prstGeom>
          <a:noFill/>
        </p:spPr>
        <p:txBody>
          <a:bodyPr wrap="none" rtlCol="0">
            <a:noAutofit/>
          </a:bodyPr>
          <a:lstStyle/>
          <a:p>
            <a:pPr algn="ctr"/>
            <a:r>
              <a:rPr lang="en-US" sz="800" b="1"/>
              <a:t>ROMANIA</a:t>
            </a:r>
            <a:endParaRPr lang="en-GB" sz="800" b="1"/>
          </a:p>
        </p:txBody>
      </p:sp>
      <p:sp>
        <p:nvSpPr>
          <p:cNvPr id="63" name="TextBox 2100"/>
          <p:cNvSpPr txBox="1"/>
          <p:nvPr/>
        </p:nvSpPr>
        <p:spPr>
          <a:xfrm>
            <a:off x="9515448" y="4692356"/>
            <a:ext cx="1044000" cy="215444"/>
          </a:xfrm>
          <a:prstGeom prst="rect">
            <a:avLst/>
          </a:prstGeom>
          <a:noFill/>
        </p:spPr>
        <p:txBody>
          <a:bodyPr wrap="none" rtlCol="0">
            <a:noAutofit/>
          </a:bodyPr>
          <a:lstStyle/>
          <a:p>
            <a:pPr algn="ctr"/>
            <a:r>
              <a:rPr lang="en-US" sz="800" b="1"/>
              <a:t>SLOVENIA</a:t>
            </a:r>
            <a:endParaRPr lang="en-GB" sz="800" b="1"/>
          </a:p>
        </p:txBody>
      </p:sp>
      <p:sp>
        <p:nvSpPr>
          <p:cNvPr id="64" name="TextBox 2101"/>
          <p:cNvSpPr txBox="1"/>
          <p:nvPr/>
        </p:nvSpPr>
        <p:spPr>
          <a:xfrm>
            <a:off x="1761048" y="5989086"/>
            <a:ext cx="1044000" cy="215444"/>
          </a:xfrm>
          <a:prstGeom prst="rect">
            <a:avLst/>
          </a:prstGeom>
          <a:noFill/>
        </p:spPr>
        <p:txBody>
          <a:bodyPr wrap="none" rtlCol="0">
            <a:noAutofit/>
          </a:bodyPr>
          <a:lstStyle/>
          <a:p>
            <a:pPr algn="ctr"/>
            <a:r>
              <a:rPr lang="en-US" sz="800" b="1"/>
              <a:t>SPAIN</a:t>
            </a:r>
            <a:endParaRPr lang="en-GB" sz="800" b="1"/>
          </a:p>
        </p:txBody>
      </p:sp>
      <p:sp>
        <p:nvSpPr>
          <p:cNvPr id="65" name="TextBox 2102"/>
          <p:cNvSpPr txBox="1"/>
          <p:nvPr/>
        </p:nvSpPr>
        <p:spPr>
          <a:xfrm>
            <a:off x="2869848" y="5988500"/>
            <a:ext cx="1044000" cy="215444"/>
          </a:xfrm>
          <a:prstGeom prst="rect">
            <a:avLst/>
          </a:prstGeom>
          <a:noFill/>
        </p:spPr>
        <p:txBody>
          <a:bodyPr wrap="none" rtlCol="0">
            <a:noAutofit/>
          </a:bodyPr>
          <a:lstStyle/>
          <a:p>
            <a:pPr algn="ctr"/>
            <a:r>
              <a:rPr lang="en-US" sz="800" b="1"/>
              <a:t>SWEDEN</a:t>
            </a:r>
            <a:endParaRPr lang="en-GB" sz="800" b="1"/>
          </a:p>
        </p:txBody>
      </p:sp>
      <p:sp>
        <p:nvSpPr>
          <p:cNvPr id="66" name="TextBox 2103"/>
          <p:cNvSpPr txBox="1"/>
          <p:nvPr/>
        </p:nvSpPr>
        <p:spPr>
          <a:xfrm>
            <a:off x="3975048" y="5988500"/>
            <a:ext cx="1044000" cy="215444"/>
          </a:xfrm>
          <a:prstGeom prst="rect">
            <a:avLst/>
          </a:prstGeom>
          <a:noFill/>
        </p:spPr>
        <p:txBody>
          <a:bodyPr wrap="none" rtlCol="0">
            <a:noAutofit/>
          </a:bodyPr>
          <a:lstStyle/>
          <a:p>
            <a:pPr algn="ctr"/>
            <a:r>
              <a:rPr lang="en-US" sz="800" b="1"/>
              <a:t>SWITZERLAND</a:t>
            </a:r>
            <a:endParaRPr lang="en-GB" sz="800" b="1"/>
          </a:p>
        </p:txBody>
      </p:sp>
      <p:sp>
        <p:nvSpPr>
          <p:cNvPr id="67" name="TextBox 2105"/>
          <p:cNvSpPr txBox="1"/>
          <p:nvPr/>
        </p:nvSpPr>
        <p:spPr>
          <a:xfrm>
            <a:off x="6192648" y="5988500"/>
            <a:ext cx="1044000" cy="215444"/>
          </a:xfrm>
          <a:prstGeom prst="rect">
            <a:avLst/>
          </a:prstGeom>
          <a:noFill/>
        </p:spPr>
        <p:txBody>
          <a:bodyPr wrap="none" rtlCol="0">
            <a:noAutofit/>
          </a:bodyPr>
          <a:lstStyle/>
          <a:p>
            <a:pPr algn="ctr"/>
            <a:r>
              <a:rPr lang="en-US" sz="800" b="1"/>
              <a:t>UKRAINE</a:t>
            </a:r>
            <a:endParaRPr lang="en-GB" sz="800" b="1"/>
          </a:p>
        </p:txBody>
      </p:sp>
      <p:sp>
        <p:nvSpPr>
          <p:cNvPr id="68" name="TextBox 2106"/>
          <p:cNvSpPr txBox="1"/>
          <p:nvPr/>
        </p:nvSpPr>
        <p:spPr>
          <a:xfrm>
            <a:off x="7301448" y="5988500"/>
            <a:ext cx="1044000" cy="215444"/>
          </a:xfrm>
          <a:prstGeom prst="rect">
            <a:avLst/>
          </a:prstGeom>
          <a:noFill/>
        </p:spPr>
        <p:txBody>
          <a:bodyPr wrap="none" rtlCol="0">
            <a:noAutofit/>
          </a:bodyPr>
          <a:lstStyle/>
          <a:p>
            <a:pPr algn="ctr"/>
            <a:r>
              <a:rPr lang="en-US" sz="800" b="1"/>
              <a:t>UNITED KINGDOM</a:t>
            </a:r>
            <a:endParaRPr lang="en-GB" sz="800" b="1"/>
          </a:p>
        </p:txBody>
      </p:sp>
      <p:sp>
        <p:nvSpPr>
          <p:cNvPr id="69" name="TextBox 2110"/>
          <p:cNvSpPr txBox="1"/>
          <p:nvPr/>
        </p:nvSpPr>
        <p:spPr>
          <a:xfrm>
            <a:off x="5098610" y="1976963"/>
            <a:ext cx="1016624" cy="184666"/>
          </a:xfrm>
          <a:prstGeom prst="rect">
            <a:avLst/>
          </a:prstGeom>
          <a:noFill/>
        </p:spPr>
        <p:txBody>
          <a:bodyPr wrap="none" rtlCol="0">
            <a:spAutoFit/>
          </a:bodyPr>
          <a:lstStyle/>
          <a:p>
            <a:pPr algn="ctr"/>
            <a:r>
              <a:rPr lang="vi-VN" sz="600">
                <a:latin typeface="Arial" panose="020B0604020202020204" pitchFamily="34" charset="0"/>
                <a:cs typeface="Arial" panose="020B0604020202020204" pitchFamily="34" charset="0"/>
              </a:rPr>
              <a:t>Ruđer Bošković Institute</a:t>
            </a:r>
            <a:endParaRPr lang="en-GB" sz="600">
              <a:latin typeface="Arial" panose="020B0604020202020204" pitchFamily="34" charset="0"/>
              <a:cs typeface="Arial" panose="020B0604020202020204" pitchFamily="34" charset="0"/>
            </a:endParaRPr>
          </a:p>
        </p:txBody>
      </p:sp>
      <p:sp>
        <p:nvSpPr>
          <p:cNvPr id="70" name="TextBox 2112"/>
          <p:cNvSpPr txBox="1"/>
          <p:nvPr/>
        </p:nvSpPr>
        <p:spPr>
          <a:xfrm>
            <a:off x="6259756" y="1823075"/>
            <a:ext cx="992579" cy="323165"/>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of Plasma Physics</a:t>
            </a:r>
          </a:p>
          <a:p>
            <a:pPr algn="ctr"/>
            <a:r>
              <a:rPr lang="en-US" sz="500">
                <a:latin typeface="Arial" panose="020B0604020202020204" pitchFamily="34" charset="0"/>
                <a:cs typeface="Arial" panose="020B0604020202020204" pitchFamily="34" charset="0"/>
              </a:rPr>
              <a:t>Academy of Sciences of the </a:t>
            </a:r>
          </a:p>
          <a:p>
            <a:pPr algn="ctr"/>
            <a:r>
              <a:rPr lang="en-US" sz="500">
                <a:latin typeface="Arial" panose="020B0604020202020204" pitchFamily="34" charset="0"/>
                <a:cs typeface="Arial" panose="020B0604020202020204" pitchFamily="34" charset="0"/>
              </a:rPr>
              <a:t>Czech Republic</a:t>
            </a:r>
            <a:endParaRPr lang="en-GB" sz="200">
              <a:latin typeface="Arial" panose="020B0604020202020204" pitchFamily="34" charset="0"/>
              <a:cs typeface="Arial" panose="020B0604020202020204" pitchFamily="34" charset="0"/>
            </a:endParaRPr>
          </a:p>
        </p:txBody>
      </p:sp>
      <p:sp>
        <p:nvSpPr>
          <p:cNvPr id="71" name="TextBox 2113"/>
          <p:cNvSpPr txBox="1"/>
          <p:nvPr/>
        </p:nvSpPr>
        <p:spPr>
          <a:xfrm>
            <a:off x="7484603" y="1900019"/>
            <a:ext cx="75533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Technical University</a:t>
            </a:r>
          </a:p>
          <a:p>
            <a:pPr algn="ctr"/>
            <a:r>
              <a:rPr lang="en-US" sz="500">
                <a:latin typeface="Arial" panose="020B0604020202020204" pitchFamily="34" charset="0"/>
                <a:cs typeface="Arial" panose="020B0604020202020204" pitchFamily="34" charset="0"/>
              </a:rPr>
              <a:t>of Denmark</a:t>
            </a:r>
            <a:endParaRPr lang="en-GB" sz="200">
              <a:latin typeface="Arial" panose="020B0604020202020204" pitchFamily="34" charset="0"/>
              <a:cs typeface="Arial" panose="020B0604020202020204" pitchFamily="34" charset="0"/>
            </a:endParaRPr>
          </a:p>
        </p:txBody>
      </p:sp>
      <p:sp>
        <p:nvSpPr>
          <p:cNvPr id="72" name="TextBox 2114"/>
          <p:cNvSpPr txBox="1"/>
          <p:nvPr/>
        </p:nvSpPr>
        <p:spPr>
          <a:xfrm>
            <a:off x="8476028" y="1976963"/>
            <a:ext cx="1019831" cy="215444"/>
          </a:xfrm>
          <a:prstGeom prst="rect">
            <a:avLst/>
          </a:prstGeom>
          <a:noFill/>
        </p:spPr>
        <p:txBody>
          <a:bodyPr wrap="none" rtlCol="0">
            <a:spAutoFit/>
          </a:bodyPr>
          <a:lstStyle/>
          <a:p>
            <a:pPr algn="ctr"/>
            <a:r>
              <a:rPr lang="en-US" sz="800">
                <a:latin typeface="Arial" panose="020B0604020202020204" pitchFamily="34" charset="0"/>
                <a:cs typeface="Arial" panose="020B0604020202020204" pitchFamily="34" charset="0"/>
              </a:rPr>
              <a:t>University of Tartu</a:t>
            </a:r>
            <a:endParaRPr lang="en-GB" sz="800">
              <a:latin typeface="Arial" panose="020B0604020202020204" pitchFamily="34" charset="0"/>
              <a:cs typeface="Arial" panose="020B0604020202020204" pitchFamily="34" charset="0"/>
            </a:endParaRPr>
          </a:p>
        </p:txBody>
      </p:sp>
      <p:sp>
        <p:nvSpPr>
          <p:cNvPr id="73" name="TextBox 2115"/>
          <p:cNvSpPr txBox="1"/>
          <p:nvPr/>
        </p:nvSpPr>
        <p:spPr>
          <a:xfrm>
            <a:off x="9552384" y="1907908"/>
            <a:ext cx="955711"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Technical Research Centre</a:t>
            </a:r>
          </a:p>
          <a:p>
            <a:pPr algn="ctr"/>
            <a:r>
              <a:rPr lang="en-US" sz="500">
                <a:latin typeface="Arial" panose="020B0604020202020204" pitchFamily="34" charset="0"/>
                <a:cs typeface="Arial" panose="020B0604020202020204" pitchFamily="34" charset="0"/>
              </a:rPr>
              <a:t>of Finland</a:t>
            </a:r>
            <a:endParaRPr lang="en-GB" sz="500">
              <a:latin typeface="Arial" panose="020B0604020202020204" pitchFamily="34" charset="0"/>
              <a:cs typeface="Arial" panose="020B0604020202020204" pitchFamily="34" charset="0"/>
            </a:endParaRPr>
          </a:p>
        </p:txBody>
      </p:sp>
      <p:sp>
        <p:nvSpPr>
          <p:cNvPr id="74" name="TextBox 2116"/>
          <p:cNvSpPr txBox="1"/>
          <p:nvPr/>
        </p:nvSpPr>
        <p:spPr>
          <a:xfrm>
            <a:off x="1791053" y="3154352"/>
            <a:ext cx="992579" cy="323165"/>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The French Alternative</a:t>
            </a:r>
          </a:p>
          <a:p>
            <a:pPr algn="ctr"/>
            <a:r>
              <a:rPr lang="en-US" sz="500">
                <a:latin typeface="Arial" panose="020B0604020202020204" pitchFamily="34" charset="0"/>
                <a:cs typeface="Arial" panose="020B0604020202020204" pitchFamily="34" charset="0"/>
              </a:rPr>
              <a:t>Energies and Atomic Energy</a:t>
            </a:r>
          </a:p>
          <a:p>
            <a:pPr algn="ctr"/>
            <a:r>
              <a:rPr lang="en-US" sz="500">
                <a:latin typeface="Arial" panose="020B0604020202020204" pitchFamily="34" charset="0"/>
                <a:cs typeface="Arial" panose="020B0604020202020204" pitchFamily="34" charset="0"/>
              </a:rPr>
              <a:t>Commission</a:t>
            </a:r>
            <a:endParaRPr lang="en-GB" sz="500">
              <a:latin typeface="Arial" panose="020B0604020202020204" pitchFamily="34" charset="0"/>
              <a:cs typeface="Arial" panose="020B0604020202020204" pitchFamily="34" charset="0"/>
            </a:endParaRPr>
          </a:p>
        </p:txBody>
      </p:sp>
      <p:sp>
        <p:nvSpPr>
          <p:cNvPr id="75" name="TextBox 2117"/>
          <p:cNvSpPr txBox="1"/>
          <p:nvPr/>
        </p:nvSpPr>
        <p:spPr>
          <a:xfrm>
            <a:off x="6117658" y="3176665"/>
            <a:ext cx="1164101" cy="276999"/>
          </a:xfrm>
          <a:prstGeom prst="rect">
            <a:avLst/>
          </a:prstGeom>
          <a:noFill/>
        </p:spPr>
        <p:txBody>
          <a:bodyPr wrap="none" rtlCol="0">
            <a:spAutoFit/>
          </a:bodyPr>
          <a:lstStyle/>
          <a:p>
            <a:pPr algn="ctr"/>
            <a:r>
              <a:rPr lang="en-US" sz="600">
                <a:latin typeface="Arial" panose="020B0604020202020204" pitchFamily="34" charset="0"/>
                <a:cs typeface="Arial" panose="020B0604020202020204" pitchFamily="34" charset="0"/>
              </a:rPr>
              <a:t>National Centre for Scientific</a:t>
            </a:r>
          </a:p>
          <a:p>
            <a:pPr algn="ctr"/>
            <a:r>
              <a:rPr lang="en-US" sz="600">
                <a:latin typeface="Arial" panose="020B0604020202020204" pitchFamily="34" charset="0"/>
                <a:cs typeface="Arial" panose="020B0604020202020204" pitchFamily="34" charset="0"/>
              </a:rPr>
              <a:t>Research “</a:t>
            </a:r>
            <a:r>
              <a:rPr lang="en-US" sz="600" err="1">
                <a:latin typeface="Arial" panose="020B0604020202020204" pitchFamily="34" charset="0"/>
                <a:cs typeface="Arial" panose="020B0604020202020204" pitchFamily="34" charset="0"/>
              </a:rPr>
              <a:t>Demokritos</a:t>
            </a:r>
            <a:r>
              <a:rPr lang="en-US" sz="600">
                <a:latin typeface="Arial" panose="020B0604020202020204" pitchFamily="34" charset="0"/>
                <a:cs typeface="Arial" panose="020B0604020202020204" pitchFamily="34" charset="0"/>
              </a:rPr>
              <a:t>”</a:t>
            </a:r>
            <a:endParaRPr lang="en-GB" sz="600">
              <a:latin typeface="Arial" panose="020B0604020202020204" pitchFamily="34" charset="0"/>
              <a:cs typeface="Arial" panose="020B0604020202020204" pitchFamily="34" charset="0"/>
            </a:endParaRPr>
          </a:p>
        </p:txBody>
      </p:sp>
      <p:sp>
        <p:nvSpPr>
          <p:cNvPr id="76" name="TextBox 2118"/>
          <p:cNvSpPr txBox="1"/>
          <p:nvPr/>
        </p:nvSpPr>
        <p:spPr>
          <a:xfrm>
            <a:off x="7245116" y="3226360"/>
            <a:ext cx="1146468" cy="184666"/>
          </a:xfrm>
          <a:prstGeom prst="rect">
            <a:avLst/>
          </a:prstGeom>
          <a:noFill/>
        </p:spPr>
        <p:txBody>
          <a:bodyPr wrap="none" rtlCol="0">
            <a:spAutoFit/>
          </a:bodyPr>
          <a:lstStyle/>
          <a:p>
            <a:pPr algn="ctr"/>
            <a:r>
              <a:rPr lang="en-US" sz="600">
                <a:latin typeface="Arial" panose="020B0604020202020204" pitchFamily="34" charset="0"/>
                <a:cs typeface="Arial" panose="020B0604020202020204" pitchFamily="34" charset="0"/>
              </a:rPr>
              <a:t>Centre for Energy Research</a:t>
            </a:r>
            <a:endParaRPr lang="en-GB" sz="600">
              <a:latin typeface="Arial" panose="020B0604020202020204" pitchFamily="34" charset="0"/>
              <a:cs typeface="Arial" panose="020B0604020202020204" pitchFamily="34" charset="0"/>
            </a:endParaRPr>
          </a:p>
        </p:txBody>
      </p:sp>
      <p:sp>
        <p:nvSpPr>
          <p:cNvPr id="77" name="TextBox 2120"/>
          <p:cNvSpPr txBox="1"/>
          <p:nvPr/>
        </p:nvSpPr>
        <p:spPr>
          <a:xfrm>
            <a:off x="9552384" y="3067258"/>
            <a:ext cx="957313" cy="400110"/>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Italian National Agency for</a:t>
            </a:r>
          </a:p>
          <a:p>
            <a:pPr algn="ctr"/>
            <a:r>
              <a:rPr lang="en-US" sz="500">
                <a:latin typeface="Arial" panose="020B0604020202020204" pitchFamily="34" charset="0"/>
                <a:cs typeface="Arial" panose="020B0604020202020204" pitchFamily="34" charset="0"/>
              </a:rPr>
              <a:t>New Technologies, Energy</a:t>
            </a:r>
          </a:p>
          <a:p>
            <a:pPr algn="ctr"/>
            <a:r>
              <a:rPr lang="en-US" sz="500">
                <a:latin typeface="Arial" panose="020B0604020202020204" pitchFamily="34" charset="0"/>
                <a:cs typeface="Arial" panose="020B0604020202020204" pitchFamily="34" charset="0"/>
              </a:rPr>
              <a:t>and Sustainable Economic </a:t>
            </a:r>
          </a:p>
          <a:p>
            <a:pPr algn="ctr"/>
            <a:r>
              <a:rPr lang="en-US" sz="500">
                <a:latin typeface="Arial" panose="020B0604020202020204" pitchFamily="34" charset="0"/>
                <a:cs typeface="Arial" panose="020B0604020202020204" pitchFamily="34" charset="0"/>
              </a:rPr>
              <a:t>Development</a:t>
            </a:r>
            <a:endParaRPr lang="en-GB" sz="500">
              <a:latin typeface="Arial" panose="020B0604020202020204" pitchFamily="34" charset="0"/>
              <a:cs typeface="Arial" panose="020B0604020202020204" pitchFamily="34" charset="0"/>
            </a:endParaRPr>
          </a:p>
        </p:txBody>
      </p:sp>
      <p:sp>
        <p:nvSpPr>
          <p:cNvPr id="78" name="TextBox 2122"/>
          <p:cNvSpPr txBox="1"/>
          <p:nvPr/>
        </p:nvSpPr>
        <p:spPr>
          <a:xfrm>
            <a:off x="5148305" y="4492307"/>
            <a:ext cx="94769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of Plasma Physics</a:t>
            </a:r>
          </a:p>
          <a:p>
            <a:pPr algn="ctr"/>
            <a:r>
              <a:rPr lang="en-US" sz="500">
                <a:latin typeface="Arial" panose="020B0604020202020204" pitchFamily="34" charset="0"/>
                <a:cs typeface="Arial" panose="020B0604020202020204" pitchFamily="34" charset="0"/>
              </a:rPr>
              <a:t>And Laser </a:t>
            </a:r>
            <a:r>
              <a:rPr lang="en-US" sz="500" err="1">
                <a:latin typeface="Arial" panose="020B0604020202020204" pitchFamily="34" charset="0"/>
                <a:cs typeface="Arial" panose="020B0604020202020204" pitchFamily="34" charset="0"/>
              </a:rPr>
              <a:t>Microfusion</a:t>
            </a:r>
            <a:endParaRPr lang="en-GB" sz="500">
              <a:latin typeface="Arial" panose="020B0604020202020204" pitchFamily="34" charset="0"/>
              <a:cs typeface="Arial" panose="020B0604020202020204" pitchFamily="34" charset="0"/>
            </a:endParaRPr>
          </a:p>
        </p:txBody>
      </p:sp>
      <p:pic>
        <p:nvPicPr>
          <p:cNvPr id="79" name="Picture 3" descr="\\de-ews-fs01\efdawork\PI team\PICTURES AND GRAPHICS\LOGOS\Logos Consortium Members\Logos Consortium Members as on Users Website\Portugal (ipfn).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240008" y="4186059"/>
            <a:ext cx="972000" cy="25496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124"/>
          <p:cNvSpPr txBox="1"/>
          <p:nvPr/>
        </p:nvSpPr>
        <p:spPr>
          <a:xfrm>
            <a:off x="7371855" y="4569251"/>
            <a:ext cx="904415" cy="169277"/>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for Atom Physics</a:t>
            </a:r>
            <a:endParaRPr lang="en-GB" sz="500">
              <a:latin typeface="Arial" panose="020B0604020202020204" pitchFamily="34" charset="0"/>
              <a:cs typeface="Arial" panose="020B0604020202020204" pitchFamily="34" charset="0"/>
            </a:endParaRPr>
          </a:p>
        </p:txBody>
      </p:sp>
      <p:sp>
        <p:nvSpPr>
          <p:cNvPr id="81" name="TextBox 2126"/>
          <p:cNvSpPr txBox="1"/>
          <p:nvPr/>
        </p:nvSpPr>
        <p:spPr>
          <a:xfrm>
            <a:off x="9637099" y="4569251"/>
            <a:ext cx="779381" cy="169277"/>
          </a:xfrm>
          <a:prstGeom prst="rect">
            <a:avLst/>
          </a:prstGeom>
          <a:noFill/>
        </p:spPr>
        <p:txBody>
          <a:bodyPr wrap="none" rtlCol="0">
            <a:spAutoFit/>
          </a:bodyPr>
          <a:lstStyle/>
          <a:p>
            <a:r>
              <a:rPr lang="en-GB" sz="500" err="1">
                <a:latin typeface="Arial" panose="020B0604020202020204" pitchFamily="34" charset="0"/>
                <a:cs typeface="Arial" panose="020B0604020202020204" pitchFamily="34" charset="0"/>
              </a:rPr>
              <a:t>Jožef</a:t>
            </a:r>
            <a:r>
              <a:rPr lang="en-GB" sz="500">
                <a:latin typeface="Arial" panose="020B0604020202020204" pitchFamily="34" charset="0"/>
                <a:cs typeface="Arial" panose="020B0604020202020204" pitchFamily="34" charset="0"/>
              </a:rPr>
              <a:t> Stefan Institute</a:t>
            </a:r>
          </a:p>
        </p:txBody>
      </p:sp>
      <p:pic>
        <p:nvPicPr>
          <p:cNvPr id="82" name="Picture 4" descr="\\de-ews-fs01\efdawork\PI team\PICTURES AND GRAPHICS\LOGOS\Logos Consortium Members\Logos Consortium Members as on Users Website\Spain (Ciemat).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775520" y="5242584"/>
            <a:ext cx="1011665" cy="537447"/>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2128"/>
          <p:cNvSpPr txBox="1"/>
          <p:nvPr/>
        </p:nvSpPr>
        <p:spPr>
          <a:xfrm>
            <a:off x="1752836" y="5818648"/>
            <a:ext cx="1079142"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Centre for Energy, Environment</a:t>
            </a:r>
          </a:p>
          <a:p>
            <a:pPr algn="ctr"/>
            <a:r>
              <a:rPr lang="en-US" sz="500">
                <a:latin typeface="Arial" panose="020B0604020202020204" pitchFamily="34" charset="0"/>
                <a:cs typeface="Arial" panose="020B0604020202020204" pitchFamily="34" charset="0"/>
              </a:rPr>
              <a:t>And Technology Research</a:t>
            </a:r>
            <a:endParaRPr lang="en-GB" sz="500">
              <a:latin typeface="Arial" panose="020B0604020202020204" pitchFamily="34" charset="0"/>
              <a:cs typeface="Arial" panose="020B0604020202020204" pitchFamily="34" charset="0"/>
            </a:endParaRPr>
          </a:p>
        </p:txBody>
      </p:sp>
      <p:sp>
        <p:nvSpPr>
          <p:cNvPr id="84" name="TextBox 2129"/>
          <p:cNvSpPr txBox="1"/>
          <p:nvPr/>
        </p:nvSpPr>
        <p:spPr>
          <a:xfrm>
            <a:off x="2924999" y="5890656"/>
            <a:ext cx="947695" cy="169277"/>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Swedish Research Council</a:t>
            </a:r>
            <a:endParaRPr lang="en-GB" sz="500">
              <a:latin typeface="Arial" panose="020B0604020202020204" pitchFamily="34" charset="0"/>
              <a:cs typeface="Arial" panose="020B0604020202020204" pitchFamily="34" charset="0"/>
            </a:endParaRPr>
          </a:p>
        </p:txBody>
      </p:sp>
      <p:sp>
        <p:nvSpPr>
          <p:cNvPr id="85" name="TextBox 2130"/>
          <p:cNvSpPr txBox="1"/>
          <p:nvPr/>
        </p:nvSpPr>
        <p:spPr>
          <a:xfrm>
            <a:off x="6235814" y="5818327"/>
            <a:ext cx="96853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Kharkov Institute of Physics</a:t>
            </a:r>
          </a:p>
          <a:p>
            <a:pPr algn="ctr"/>
            <a:r>
              <a:rPr lang="en-US" sz="500">
                <a:latin typeface="Arial" panose="020B0604020202020204" pitchFamily="34" charset="0"/>
                <a:cs typeface="Arial" panose="020B0604020202020204" pitchFamily="34" charset="0"/>
              </a:rPr>
              <a:t>and Technology</a:t>
            </a:r>
            <a:endParaRPr lang="en-GB" sz="500">
              <a:latin typeface="Arial" panose="020B0604020202020204" pitchFamily="34" charset="0"/>
              <a:cs typeface="Arial" panose="020B0604020202020204" pitchFamily="34" charset="0"/>
            </a:endParaRPr>
          </a:p>
        </p:txBody>
      </p:sp>
      <p:pic>
        <p:nvPicPr>
          <p:cNvPr id="86" name="Picture 2" descr="\\de-ews-fs01\efdawork\PI team\PICTURES AND GRAPHICS\LOGOS\Logos Consortium Members\Logos Consortium Members as on Users Website\Finland (VTT).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541401" y="1320222"/>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986431" y="5386600"/>
            <a:ext cx="1029449" cy="445531"/>
          </a:xfrm>
          <a:prstGeom prst="rect">
            <a:avLst/>
          </a:prstGeom>
        </p:spPr>
      </p:pic>
      <p:pic>
        <p:nvPicPr>
          <p:cNvPr id="88" name="Picture 8"/>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927648" y="2870240"/>
            <a:ext cx="893862" cy="259786"/>
          </a:xfrm>
          <a:prstGeom prst="rect">
            <a:avLst/>
          </a:prstGeom>
        </p:spPr>
      </p:pic>
      <p:pic>
        <p:nvPicPr>
          <p:cNvPr id="89" name="Picture 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02879" y="4189049"/>
            <a:ext cx="966448" cy="194089"/>
          </a:xfrm>
          <a:prstGeom prst="rect">
            <a:avLst/>
          </a:prstGeom>
        </p:spPr>
      </p:pic>
      <p:pic>
        <p:nvPicPr>
          <p:cNvPr id="92" name="Grafik 91"/>
          <p:cNvPicPr>
            <a:picLocks noChangeAspect="1"/>
          </p:cNvPicPr>
          <p:nvPr/>
        </p:nvPicPr>
        <p:blipFill rotWithShape="1">
          <a:blip r:embed="rId25" cstate="print">
            <a:extLst>
              <a:ext uri="{28A0092B-C50C-407E-A947-70E740481C1C}">
                <a14:useLocalDpi xmlns:a14="http://schemas.microsoft.com/office/drawing/2010/main" val="0"/>
              </a:ext>
            </a:extLst>
          </a:blip>
          <a:srcRect l="3488" t="24637" r="10311" b="29815"/>
          <a:stretch/>
        </p:blipFill>
        <p:spPr>
          <a:xfrm>
            <a:off x="5087235" y="2859496"/>
            <a:ext cx="1044000" cy="376649"/>
          </a:xfrm>
          <a:prstGeom prst="rect">
            <a:avLst/>
          </a:prstGeom>
        </p:spPr>
      </p:pic>
      <p:sp>
        <p:nvSpPr>
          <p:cNvPr id="90" name="Textplatzhalter 89"/>
          <p:cNvSpPr>
            <a:spLocks noGrp="1"/>
          </p:cNvSpPr>
          <p:nvPr>
            <p:ph type="body" sz="quarter" idx="10"/>
          </p:nvPr>
        </p:nvSpPr>
        <p:spPr/>
        <p:txBody>
          <a:bodyPr/>
          <a:lstStyle/>
          <a:p>
            <a:r>
              <a:rPr lang="de-DE"/>
              <a:t>WPMAT / WPPRD-MAT Members</a:t>
            </a:r>
          </a:p>
        </p:txBody>
      </p:sp>
    </p:spTree>
    <p:extLst>
      <p:ext uri="{BB962C8B-B14F-4D97-AF65-F5344CB8AC3E}">
        <p14:creationId xmlns:p14="http://schemas.microsoft.com/office/powerpoint/2010/main" val="331239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Experimental devices</a:t>
            </a:r>
          </a:p>
        </p:txBody>
      </p:sp>
      <p:sp>
        <p:nvSpPr>
          <p:cNvPr id="25" name="Textfeld 24"/>
          <p:cNvSpPr txBox="1">
            <a:spLocks noChangeArrowheads="1"/>
          </p:cNvSpPr>
          <p:nvPr/>
        </p:nvSpPr>
        <p:spPr bwMode="auto">
          <a:xfrm>
            <a:off x="2237656"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JUDITH 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26" name="Textfeld 4"/>
          <p:cNvSpPr txBox="1">
            <a:spLocks noChangeArrowheads="1"/>
          </p:cNvSpPr>
          <p:nvPr/>
        </p:nvSpPr>
        <p:spPr bwMode="auto">
          <a:xfrm>
            <a:off x="8109775"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PSI-2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27" name="Textfeld 26"/>
          <p:cNvSpPr txBox="1"/>
          <p:nvPr/>
        </p:nvSpPr>
        <p:spPr>
          <a:xfrm>
            <a:off x="395536" y="4509120"/>
            <a:ext cx="2492369" cy="1816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46800">
            <a:spAutoFit/>
          </a:bodyPr>
          <a:lstStyle/>
          <a:p>
            <a:pPr defTabSz="914400" fontAlgn="base">
              <a:spcBef>
                <a:spcPct val="0"/>
              </a:spcBef>
              <a:spcAft>
                <a:spcPct val="0"/>
              </a:spcAft>
              <a:defRPr/>
            </a:pPr>
            <a:r>
              <a:rPr lang="en-US" sz="1400" b="1" u="sng">
                <a:solidFill>
                  <a:srgbClr val="000000"/>
                </a:solidFill>
                <a:latin typeface="Arial" charset="0"/>
                <a:cs typeface="Arial" pitchFamily="34" charset="0"/>
              </a:rPr>
              <a:t>Machine parameters</a:t>
            </a:r>
            <a:r>
              <a:rPr lang="en-US" sz="1400">
                <a:solidFill>
                  <a:srgbClr val="000000"/>
                </a:solidFill>
                <a:latin typeface="Arial" charset="0"/>
                <a:cs typeface="Arial" pitchFamily="34" charset="0"/>
              </a:rPr>
              <a:t> </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Total power:	200 kW</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Acc. voltage:	40 – 60 kV</a:t>
            </a:r>
          </a:p>
          <a:p>
            <a:pPr defTabSz="914400" fontAlgn="base">
              <a:spcBef>
                <a:spcPct val="0"/>
              </a:spcBef>
              <a:spcAft>
                <a:spcPct val="0"/>
              </a:spcAft>
              <a:tabLst>
                <a:tab pos="1347788" algn="l"/>
              </a:tabLst>
              <a:defRPr/>
            </a:pPr>
            <a:r>
              <a:rPr lang="en-US" sz="1400" err="1">
                <a:solidFill>
                  <a:srgbClr val="000000"/>
                </a:solidFill>
                <a:latin typeface="Arial" charset="0"/>
                <a:cs typeface="Arial" pitchFamily="34" charset="0"/>
              </a:rPr>
              <a:t>Irrad</a:t>
            </a:r>
            <a:r>
              <a:rPr lang="en-US" sz="1400">
                <a:solidFill>
                  <a:srgbClr val="000000"/>
                </a:solidFill>
                <a:latin typeface="Arial" charset="0"/>
                <a:cs typeface="Arial" pitchFamily="34" charset="0"/>
              </a:rPr>
              <a:t>. area:	40 × 40 cm</a:t>
            </a:r>
            <a:r>
              <a:rPr lang="en-US" sz="1400" baseline="30000">
                <a:solidFill>
                  <a:srgbClr val="000000"/>
                </a:solidFill>
                <a:latin typeface="Arial" charset="0"/>
                <a:cs typeface="Arial" pitchFamily="34" charset="0"/>
              </a:rPr>
              <a:t>2</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Power density:	≤ 2 GWm</a:t>
            </a:r>
            <a:r>
              <a:rPr lang="en-US" sz="1400" baseline="30000">
                <a:solidFill>
                  <a:srgbClr val="000000"/>
                </a:solidFill>
                <a:latin typeface="Arial" charset="0"/>
                <a:cs typeface="Arial" pitchFamily="34" charset="0"/>
              </a:rPr>
              <a:t>-2</a:t>
            </a:r>
            <a:endParaRPr lang="en-US" sz="140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Pulse length:	5 µs – cont. </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Beam FWHM:	3 – 12 mm</a:t>
            </a:r>
          </a:p>
          <a:p>
            <a:pPr defTabSz="914400" fontAlgn="base">
              <a:spcBef>
                <a:spcPct val="0"/>
              </a:spcBef>
              <a:spcAft>
                <a:spcPct val="0"/>
              </a:spcAft>
              <a:tabLst>
                <a:tab pos="984250" algn="l"/>
              </a:tabLst>
              <a:defRPr/>
            </a:pPr>
            <a:r>
              <a:rPr lang="en-US" sz="1400">
                <a:solidFill>
                  <a:srgbClr val="000000"/>
                </a:solidFill>
                <a:latin typeface="Arial" charset="0"/>
                <a:cs typeface="Arial" pitchFamily="34" charset="0"/>
              </a:rPr>
              <a:t>	(typ. 8 – 10 mm)</a:t>
            </a:r>
          </a:p>
        </p:txBody>
      </p:sp>
      <p:pic>
        <p:nvPicPr>
          <p:cNvPr id="28" name="Picture 3" descr="JUDI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05856"/>
            <a:ext cx="2722638" cy="250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IMG_3370_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46" r="9946" b="26273"/>
          <a:stretch/>
        </p:blipFill>
        <p:spPr bwMode="auto">
          <a:xfrm>
            <a:off x="3143672" y="1505858"/>
            <a:ext cx="2540242" cy="350731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https://ars.els-cdn.com/content/image/1-s2.0-S2352179115301186-gr1_l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1534305"/>
            <a:ext cx="3312368" cy="2264027"/>
          </a:xfrm>
          <a:prstGeom prst="rect">
            <a:avLst/>
          </a:prstGeom>
          <a:noFill/>
          <a:extLst>
            <a:ext uri="{909E8E84-426E-40DD-AFC4-6F175D3DCCD1}">
              <a14:hiddenFill xmlns:a14="http://schemas.microsoft.com/office/drawing/2010/main">
                <a:solidFill>
                  <a:srgbClr val="FFFFFF"/>
                </a:solidFill>
              </a14:hiddenFill>
            </a:ext>
          </a:extLst>
        </p:spPr>
      </p:pic>
      <p:sp>
        <p:nvSpPr>
          <p:cNvPr id="31" name="Textfeld 30"/>
          <p:cNvSpPr txBox="1"/>
          <p:nvPr/>
        </p:nvSpPr>
        <p:spPr>
          <a:xfrm>
            <a:off x="9359289" y="1505856"/>
            <a:ext cx="2540242" cy="22467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defRPr/>
            </a:pPr>
            <a:r>
              <a:rPr lang="en-US" sz="1400" b="1" u="sng" kern="0">
                <a:solidFill>
                  <a:srgbClr val="000000"/>
                </a:solidFill>
                <a:latin typeface="Arial" pitchFamily="34" charset="0"/>
                <a:cs typeface="Arial" pitchFamily="34" charset="0"/>
              </a:rPr>
              <a:t>Stationary loads</a:t>
            </a:r>
            <a:endParaRPr lang="en-US" sz="1400" kern="0">
              <a:solidFill>
                <a:srgbClr val="000000"/>
              </a:solidFill>
              <a:latin typeface="Arial" pitchFamily="34" charset="0"/>
              <a:cs typeface="Arial" pitchFamily="34" charset="0"/>
            </a:endParaRPr>
          </a:p>
          <a:p>
            <a:pPr defTabSz="914400" fontAlgn="base">
              <a:spcBef>
                <a:spcPct val="0"/>
              </a:spcBef>
              <a:spcAft>
                <a:spcPct val="0"/>
              </a:spcAft>
              <a:defRPr/>
            </a:pPr>
            <a:r>
              <a:rPr lang="en-US" sz="1400" kern="0">
                <a:solidFill>
                  <a:srgbClr val="000000"/>
                </a:solidFill>
                <a:latin typeface="Arial" pitchFamily="34" charset="0"/>
                <a:cs typeface="Arial" pitchFamily="34" charset="0"/>
              </a:rPr>
              <a:t>D, He, </a:t>
            </a:r>
            <a:r>
              <a:rPr lang="en-US" sz="1400" kern="0" err="1">
                <a:solidFill>
                  <a:srgbClr val="000000"/>
                </a:solidFill>
                <a:latin typeface="Arial" pitchFamily="34" charset="0"/>
                <a:cs typeface="Arial" pitchFamily="34" charset="0"/>
              </a:rPr>
              <a:t>Ar</a:t>
            </a:r>
            <a:r>
              <a:rPr lang="en-US" sz="1400" kern="0">
                <a:solidFill>
                  <a:srgbClr val="000000"/>
                </a:solidFill>
                <a:latin typeface="Arial" pitchFamily="34" charset="0"/>
                <a:cs typeface="Arial" pitchFamily="34" charset="0"/>
              </a:rPr>
              <a:t>, N plasma</a:t>
            </a:r>
          </a:p>
          <a:p>
            <a:pPr defTabSz="914400" fontAlgn="base">
              <a:spcBef>
                <a:spcPct val="0"/>
              </a:spcBef>
              <a:spcAft>
                <a:spcPct val="0"/>
              </a:spcAft>
              <a:defRPr/>
            </a:pPr>
            <a:r>
              <a:rPr lang="en-US" sz="1400" kern="0">
                <a:solidFill>
                  <a:srgbClr val="000000"/>
                </a:solidFill>
                <a:latin typeface="Arial" pitchFamily="34" charset="0"/>
                <a:cs typeface="Arial" pitchFamily="34" charset="0"/>
              </a:rPr>
              <a:t>Plasma column Ø 60 mm</a:t>
            </a:r>
          </a:p>
          <a:p>
            <a:pPr defTabSz="914400" fontAlgn="base">
              <a:spcBef>
                <a:spcPct val="0"/>
              </a:spcBef>
              <a:spcAft>
                <a:spcPct val="0"/>
              </a:spcAft>
              <a:defRPr/>
            </a:pPr>
            <a:r>
              <a:rPr lang="en-US" sz="1400" kern="0">
                <a:solidFill>
                  <a:srgbClr val="000000"/>
                </a:solidFill>
                <a:latin typeface="Arial" pitchFamily="34" charset="0"/>
                <a:cs typeface="Arial" pitchFamily="34" charset="0"/>
              </a:rPr>
              <a:t>Ion flux ≤ 10</a:t>
            </a:r>
            <a:r>
              <a:rPr lang="en-US" sz="1400" kern="0" baseline="30000">
                <a:solidFill>
                  <a:srgbClr val="000000"/>
                </a:solidFill>
                <a:latin typeface="Arial" pitchFamily="34" charset="0"/>
                <a:cs typeface="Arial" pitchFamily="34" charset="0"/>
              </a:rPr>
              <a:t>23</a:t>
            </a:r>
            <a:r>
              <a:rPr lang="en-US" sz="1400" kern="0">
                <a:solidFill>
                  <a:srgbClr val="000000"/>
                </a:solidFill>
                <a:latin typeface="Arial" pitchFamily="34" charset="0"/>
                <a:cs typeface="Arial" pitchFamily="34" charset="0"/>
              </a:rPr>
              <a:t> m</a:t>
            </a:r>
            <a:r>
              <a:rPr lang="en-US" sz="1400" kern="0" baseline="30000">
                <a:solidFill>
                  <a:srgbClr val="000000"/>
                </a:solidFill>
                <a:latin typeface="Arial" pitchFamily="34" charset="0"/>
                <a:cs typeface="Arial" pitchFamily="34" charset="0"/>
              </a:rPr>
              <a:t>-2</a:t>
            </a:r>
            <a:r>
              <a:rPr lang="en-US" sz="1400" kern="0">
                <a:solidFill>
                  <a:srgbClr val="000000"/>
                </a:solidFill>
                <a:latin typeface="Arial" pitchFamily="34" charset="0"/>
                <a:cs typeface="Arial" pitchFamily="34" charset="0"/>
              </a:rPr>
              <a:t>s</a:t>
            </a:r>
            <a:r>
              <a:rPr lang="en-US" sz="1400" kern="0" baseline="30000">
                <a:solidFill>
                  <a:srgbClr val="000000"/>
                </a:solidFill>
                <a:latin typeface="Arial" pitchFamily="34" charset="0"/>
                <a:cs typeface="Arial" pitchFamily="34" charset="0"/>
              </a:rPr>
              <a:t>-1</a:t>
            </a:r>
          </a:p>
          <a:p>
            <a:pPr defTabSz="914400" fontAlgn="base">
              <a:spcBef>
                <a:spcPct val="0"/>
              </a:spcBef>
              <a:spcAft>
                <a:spcPct val="0"/>
              </a:spcAft>
              <a:defRPr/>
            </a:pPr>
            <a:r>
              <a:rPr lang="en-US" sz="1400" kern="0">
                <a:solidFill>
                  <a:srgbClr val="000000"/>
                </a:solidFill>
                <a:latin typeface="Arial" pitchFamily="34" charset="0"/>
                <a:cs typeface="Arial" pitchFamily="34" charset="0"/>
              </a:rPr>
              <a:t>Incident E</a:t>
            </a:r>
            <a:r>
              <a:rPr lang="en-US" sz="1400" kern="0" baseline="-25000">
                <a:solidFill>
                  <a:srgbClr val="000000"/>
                </a:solidFill>
                <a:latin typeface="Arial" pitchFamily="34" charset="0"/>
                <a:cs typeface="Arial" pitchFamily="34" charset="0"/>
              </a:rPr>
              <a:t>i</a:t>
            </a:r>
            <a:r>
              <a:rPr lang="en-US" sz="1400" kern="0">
                <a:solidFill>
                  <a:srgbClr val="000000"/>
                </a:solidFill>
                <a:latin typeface="Arial" pitchFamily="34" charset="0"/>
                <a:cs typeface="Arial" pitchFamily="34" charset="0"/>
              </a:rPr>
              <a:t> (bias) 10 – 300 eV</a:t>
            </a:r>
          </a:p>
          <a:p>
            <a:pPr defTabSz="914400" fontAlgn="base">
              <a:spcBef>
                <a:spcPct val="0"/>
              </a:spcBef>
              <a:spcAft>
                <a:spcPct val="0"/>
              </a:spcAft>
              <a:defRPr/>
            </a:pPr>
            <a:r>
              <a:rPr lang="en-US" sz="1400" kern="0">
                <a:solidFill>
                  <a:srgbClr val="000000"/>
                </a:solidFill>
                <a:latin typeface="Arial" pitchFamily="34" charset="0"/>
                <a:cs typeface="Arial" pitchFamily="34" charset="0"/>
              </a:rPr>
              <a:t>Base temp. ≤ 1000 °C</a:t>
            </a:r>
          </a:p>
          <a:p>
            <a:pPr defTabSz="914400" fontAlgn="base">
              <a:spcBef>
                <a:spcPct val="0"/>
              </a:spcBef>
              <a:spcAft>
                <a:spcPct val="0"/>
              </a:spcAft>
              <a:defRPr/>
            </a:pPr>
            <a:endParaRPr lang="en-US" sz="1400" kern="0">
              <a:solidFill>
                <a:srgbClr val="000000"/>
              </a:solidFill>
              <a:latin typeface="Arial" pitchFamily="34" charset="0"/>
              <a:cs typeface="Arial" pitchFamily="34" charset="0"/>
            </a:endParaRPr>
          </a:p>
          <a:p>
            <a:pPr defTabSz="914400" fontAlgn="base">
              <a:spcBef>
                <a:spcPct val="0"/>
              </a:spcBef>
              <a:spcAft>
                <a:spcPct val="0"/>
              </a:spcAft>
              <a:defRPr/>
            </a:pPr>
            <a:r>
              <a:rPr lang="en-US" sz="1400" b="1" u="sng" kern="0">
                <a:solidFill>
                  <a:srgbClr val="000000"/>
                </a:solidFill>
                <a:latin typeface="Arial" pitchFamily="34" charset="0"/>
                <a:cs typeface="Arial" pitchFamily="34" charset="0"/>
              </a:rPr>
              <a:t>ELM-like heat pulse</a:t>
            </a:r>
          </a:p>
          <a:p>
            <a:pPr defTabSz="914400" fontAlgn="base">
              <a:spcBef>
                <a:spcPct val="0"/>
              </a:spcBef>
              <a:spcAft>
                <a:spcPct val="0"/>
              </a:spcAft>
              <a:defRPr/>
            </a:pPr>
            <a:r>
              <a:rPr lang="en-US" sz="1400" kern="0" err="1">
                <a:solidFill>
                  <a:srgbClr val="000000"/>
                </a:solidFill>
                <a:latin typeface="Arial" pitchFamily="34" charset="0"/>
                <a:cs typeface="Arial" pitchFamily="34" charset="0"/>
              </a:rPr>
              <a:t>Nd:YAG</a:t>
            </a:r>
            <a:r>
              <a:rPr lang="en-US" sz="1400" kern="0">
                <a:solidFill>
                  <a:srgbClr val="000000"/>
                </a:solidFill>
                <a:latin typeface="Arial" pitchFamily="34" charset="0"/>
                <a:cs typeface="Arial" pitchFamily="34" charset="0"/>
              </a:rPr>
              <a:t> laser </a:t>
            </a:r>
            <a:r>
              <a:rPr lang="en-US" sz="1400" kern="0">
                <a:solidFill>
                  <a:srgbClr val="000000"/>
                </a:solidFill>
                <a:latin typeface="Symbol" panose="05050102010706020507" pitchFamily="18" charset="2"/>
                <a:cs typeface="Arial" pitchFamily="34" charset="0"/>
              </a:rPr>
              <a:t>l</a:t>
            </a:r>
            <a:r>
              <a:rPr lang="en-US" sz="1400" kern="0">
                <a:solidFill>
                  <a:srgbClr val="000000"/>
                </a:solidFill>
                <a:latin typeface="Arial" pitchFamily="34" charset="0"/>
                <a:cs typeface="Arial" pitchFamily="34" charset="0"/>
              </a:rPr>
              <a:t> 1064 nm</a:t>
            </a:r>
          </a:p>
          <a:p>
            <a:pPr defTabSz="914400" fontAlgn="base">
              <a:spcBef>
                <a:spcPct val="0"/>
              </a:spcBef>
              <a:spcAft>
                <a:spcPct val="0"/>
              </a:spcAft>
              <a:defRPr/>
            </a:pPr>
            <a:r>
              <a:rPr lang="en-US" sz="1400" kern="0">
                <a:solidFill>
                  <a:srgbClr val="000000"/>
                </a:solidFill>
                <a:latin typeface="Arial" pitchFamily="34" charset="0"/>
                <a:cs typeface="Arial" pitchFamily="34" charset="0"/>
              </a:rPr>
              <a:t>laser energy ≤ 72 J</a:t>
            </a:r>
          </a:p>
        </p:txBody>
      </p:sp>
      <p:pic>
        <p:nvPicPr>
          <p:cNvPr id="3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029" b="36970"/>
          <a:stretch/>
        </p:blipFill>
        <p:spPr bwMode="auto">
          <a:xfrm>
            <a:off x="5951984" y="4219596"/>
            <a:ext cx="5899758" cy="21617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3143672" y="4995243"/>
            <a:ext cx="2540242" cy="13860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46800">
            <a:spAutoFit/>
          </a:bodyPr>
          <a:lstStyle/>
          <a:p>
            <a:pPr defTabSz="914400" fontAlgn="base">
              <a:spcBef>
                <a:spcPct val="0"/>
              </a:spcBef>
              <a:spcAft>
                <a:spcPct val="0"/>
              </a:spcAft>
              <a:defRPr/>
            </a:pPr>
            <a:r>
              <a:rPr lang="en-US" sz="1400" b="1" u="sng" dirty="0">
                <a:solidFill>
                  <a:srgbClr val="000000"/>
                </a:solidFill>
                <a:latin typeface="Arial" charset="0"/>
                <a:cs typeface="Arial" pitchFamily="34" charset="0"/>
              </a:rPr>
              <a:t>Cooling circuit</a:t>
            </a:r>
            <a:endParaRPr lang="en-US" sz="1400" dirty="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Temperature:	20 – 120 °C Max. pressure:	4 MPa</a:t>
            </a: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Max. flow:	200 l/min</a:t>
            </a:r>
            <a:endParaRPr lang="en-US" sz="1400" baseline="30000" dirty="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Cooling power:	≤ 150 kW</a:t>
            </a: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Monitoring of water quality</a:t>
            </a:r>
          </a:p>
        </p:txBody>
      </p:sp>
      <p:pic>
        <p:nvPicPr>
          <p:cNvPr id="35" name="Picture 2" descr="Sehr gifti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426" y="1505856"/>
            <a:ext cx="319811" cy="31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a:t>Sample geometries</a:t>
            </a:r>
          </a:p>
        </p:txBody>
      </p:sp>
      <p:pic>
        <p:nvPicPr>
          <p:cNvPr id="3" name="Grafik 2"/>
          <p:cNvPicPr>
            <a:picLocks noChangeAspect="1"/>
          </p:cNvPicPr>
          <p:nvPr/>
        </p:nvPicPr>
        <p:blipFill>
          <a:blip r:embed="rId2"/>
          <a:stretch>
            <a:fillRect/>
          </a:stretch>
        </p:blipFill>
        <p:spPr>
          <a:xfrm>
            <a:off x="7896200" y="3016264"/>
            <a:ext cx="2445884" cy="1587222"/>
          </a:xfrm>
          <a:prstGeom prst="rect">
            <a:avLst/>
          </a:prstGeom>
        </p:spPr>
      </p:pic>
      <p:sp>
        <p:nvSpPr>
          <p:cNvPr id="4" name="Textfeld 3"/>
          <p:cNvSpPr txBox="1"/>
          <p:nvPr/>
        </p:nvSpPr>
        <p:spPr>
          <a:xfrm>
            <a:off x="7464152" y="5322043"/>
            <a:ext cx="3900264" cy="307777"/>
          </a:xfrm>
          <a:prstGeom prst="rect">
            <a:avLst/>
          </a:prstGeom>
          <a:noFill/>
        </p:spPr>
        <p:txBody>
          <a:bodyPr wrap="square" rtlCol="0">
            <a:spAutoFit/>
          </a:bodyPr>
          <a:lstStyle/>
          <a:p>
            <a:r>
              <a:rPr lang="de-DE" sz="1400" b="1">
                <a:solidFill>
                  <a:srgbClr val="FF0000"/>
                </a:solidFill>
                <a:effectLst>
                  <a:outerShdw blurRad="38100" dist="12700" dir="2700000" algn="tl">
                    <a:srgbClr val="000000">
                      <a:alpha val="43137"/>
                    </a:srgbClr>
                  </a:outerShdw>
                </a:effectLst>
              </a:rPr>
              <a:t>A: 10 mm; B: 2 mm; C: 3 mm; D: 1 mm</a:t>
            </a:r>
            <a:endParaRPr lang="en-US" sz="1400">
              <a:solidFill>
                <a:srgbClr val="FF0000"/>
              </a:solidFill>
              <a:effectLst>
                <a:outerShdw blurRad="38100" dist="12700" dir="2700000" algn="tl">
                  <a:srgbClr val="000000">
                    <a:alpha val="43137"/>
                  </a:srgbClr>
                </a:outerShdw>
              </a:effectLst>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2049049"/>
            <a:ext cx="2232248" cy="1546663"/>
          </a:xfrm>
          <a:prstGeom prst="rect">
            <a:avLst/>
          </a:prstGeom>
          <a:effectLst>
            <a:outerShdw blurRad="50800" dist="38100" dir="2700000" algn="tl" rotWithShape="0">
              <a:prstClr val="black">
                <a:alpha val="40000"/>
              </a:prstClr>
            </a:outerShdw>
          </a:effectLst>
        </p:spPr>
      </p:pic>
      <p:sp>
        <p:nvSpPr>
          <p:cNvPr id="6" name="Textfeld 5"/>
          <p:cNvSpPr txBox="1"/>
          <p:nvPr/>
        </p:nvSpPr>
        <p:spPr>
          <a:xfrm>
            <a:off x="2639616" y="1700808"/>
            <a:ext cx="4248472" cy="308867"/>
          </a:xfrm>
          <a:prstGeom prst="rect">
            <a:avLst/>
          </a:prstGeom>
          <a:solidFill>
            <a:srgbClr val="BFBFBF"/>
          </a:solidFill>
        </p:spPr>
        <p:txBody>
          <a:bodyPr wrap="square" bIns="46800">
            <a:spAutoFit/>
          </a:bodyPr>
          <a:lstStyle/>
          <a:p>
            <a:pPr>
              <a:defRPr/>
            </a:pPr>
            <a:r>
              <a:rPr lang="en-US" sz="1400">
                <a:solidFill>
                  <a:srgbClr val="000000"/>
                </a:solidFill>
                <a:latin typeface="Arial" charset="0"/>
              </a:rPr>
              <a:t>Thermal shock (typical geometry): 12 × 12 × 5 mm³</a:t>
            </a:r>
          </a:p>
        </p:txBody>
      </p:sp>
      <p:pic>
        <p:nvPicPr>
          <p:cNvPr id="7" name="Grafik 6"/>
          <p:cNvPicPr>
            <a:picLocks noChangeAspect="1"/>
          </p:cNvPicPr>
          <p:nvPr/>
        </p:nvPicPr>
        <p:blipFill rotWithShape="1">
          <a:blip r:embed="rId4"/>
          <a:srcRect l="8348" t="4905" b="14162"/>
          <a:stretch/>
        </p:blipFill>
        <p:spPr>
          <a:xfrm>
            <a:off x="805864" y="3729746"/>
            <a:ext cx="3160557" cy="1900074"/>
          </a:xfrm>
          <a:prstGeom prst="rect">
            <a:avLst/>
          </a:prstGeom>
          <a:effectLst>
            <a:outerShdw blurRad="50800" dist="38100" dir="2700000" algn="tl" rotWithShape="0">
              <a:prstClr val="black">
                <a:alpha val="40000"/>
              </a:prstClr>
            </a:outerShdw>
          </a:effectLst>
        </p:spPr>
      </p:pic>
      <p:sp>
        <p:nvSpPr>
          <p:cNvPr id="8" name="Textfeld 7"/>
          <p:cNvSpPr txBox="1"/>
          <p:nvPr/>
        </p:nvSpPr>
        <p:spPr>
          <a:xfrm>
            <a:off x="620502" y="5683819"/>
            <a:ext cx="3531281" cy="524311"/>
          </a:xfrm>
          <a:prstGeom prst="rect">
            <a:avLst/>
          </a:prstGeom>
          <a:solidFill>
            <a:srgbClr val="BFBFBF"/>
          </a:solidFill>
        </p:spPr>
        <p:txBody>
          <a:bodyPr wrap="square" bIns="46800">
            <a:spAutoFit/>
          </a:bodyPr>
          <a:lstStyle/>
          <a:p>
            <a:pPr algn="ctr">
              <a:defRPr/>
            </a:pPr>
            <a:r>
              <a:rPr lang="en-US" sz="1400">
                <a:solidFill>
                  <a:srgbClr val="000000"/>
                </a:solidFill>
                <a:latin typeface="Arial" charset="0"/>
              </a:rPr>
              <a:t>Cooling connectors: pipes of 18 or 15 mm diameter or holes of 12 mm diameter</a:t>
            </a:r>
          </a:p>
        </p:txBody>
      </p:sp>
      <p:sp>
        <p:nvSpPr>
          <p:cNvPr id="9" name="Textfeld 8"/>
          <p:cNvSpPr txBox="1">
            <a:spLocks noChangeArrowheads="1"/>
          </p:cNvSpPr>
          <p:nvPr/>
        </p:nvSpPr>
        <p:spPr bwMode="auto">
          <a:xfrm>
            <a:off x="2237656"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JUDITH 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10" name="Textfeld 4"/>
          <p:cNvSpPr txBox="1">
            <a:spLocks noChangeArrowheads="1"/>
          </p:cNvSpPr>
          <p:nvPr/>
        </p:nvSpPr>
        <p:spPr bwMode="auto">
          <a:xfrm>
            <a:off x="8109775"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PSI-2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121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9468FB6-DB5A-E48E-3859-A2C993EEF928}"/>
              </a:ext>
            </a:extLst>
          </p:cNvPr>
          <p:cNvSpPr>
            <a:spLocks noGrp="1"/>
          </p:cNvSpPr>
          <p:nvPr>
            <p:ph type="body" sz="quarter" idx="10"/>
          </p:nvPr>
        </p:nvSpPr>
        <p:spPr/>
        <p:txBody>
          <a:bodyPr/>
          <a:lstStyle/>
          <a:p>
            <a:r>
              <a:rPr lang="de-DE" dirty="0"/>
              <a:t>IGP-W High pulse </a:t>
            </a:r>
            <a:r>
              <a:rPr lang="de-DE" dirty="0" err="1"/>
              <a:t>number</a:t>
            </a:r>
            <a:r>
              <a:rPr lang="de-DE" dirty="0"/>
              <a:t>, </a:t>
            </a:r>
            <a:r>
              <a:rPr lang="de-DE" dirty="0" err="1"/>
              <a:t>synergistic</a:t>
            </a:r>
            <a:r>
              <a:rPr lang="de-DE" dirty="0"/>
              <a:t> </a:t>
            </a:r>
            <a:r>
              <a:rPr lang="de-DE" dirty="0" err="1"/>
              <a:t>effects</a:t>
            </a:r>
            <a:r>
              <a:rPr lang="de-DE" dirty="0"/>
              <a:t> </a:t>
            </a:r>
            <a:r>
              <a:rPr lang="de-DE" dirty="0" err="1"/>
              <a:t>tests</a:t>
            </a:r>
            <a:endParaRPr lang="de-DE" dirty="0"/>
          </a:p>
        </p:txBody>
      </p:sp>
      <p:grpSp>
        <p:nvGrpSpPr>
          <p:cNvPr id="33" name="Gruppieren 32">
            <a:extLst>
              <a:ext uri="{FF2B5EF4-FFF2-40B4-BE49-F238E27FC236}">
                <a16:creationId xmlns:a16="http://schemas.microsoft.com/office/drawing/2014/main" id="{68BAD0F6-A48D-9D3C-ED4C-8F1B210BDC69}"/>
              </a:ext>
            </a:extLst>
          </p:cNvPr>
          <p:cNvGrpSpPr/>
          <p:nvPr/>
        </p:nvGrpSpPr>
        <p:grpSpPr>
          <a:xfrm>
            <a:off x="262376" y="1738932"/>
            <a:ext cx="7269393" cy="3755490"/>
            <a:chOff x="1377302" y="1097246"/>
            <a:chExt cx="7878467" cy="4253583"/>
          </a:xfrm>
        </p:grpSpPr>
        <p:grpSp>
          <p:nvGrpSpPr>
            <p:cNvPr id="15" name="Group 17">
              <a:extLst>
                <a:ext uri="{FF2B5EF4-FFF2-40B4-BE49-F238E27FC236}">
                  <a16:creationId xmlns:a16="http://schemas.microsoft.com/office/drawing/2014/main" id="{DA307B57-F782-A3F6-C77D-CF0CC9810462}"/>
                </a:ext>
              </a:extLst>
            </p:cNvPr>
            <p:cNvGrpSpPr>
              <a:grpSpLocks noChangeAspect="1"/>
            </p:cNvGrpSpPr>
            <p:nvPr/>
          </p:nvGrpSpPr>
          <p:grpSpPr>
            <a:xfrm>
              <a:off x="1413959" y="1634800"/>
              <a:ext cx="1057625" cy="588469"/>
              <a:chOff x="10467045" y="20128135"/>
              <a:chExt cx="3365489" cy="1872574"/>
            </a:xfrm>
          </p:grpSpPr>
          <p:pic>
            <p:nvPicPr>
              <p:cNvPr id="16" name="Grafik 30">
                <a:extLst>
                  <a:ext uri="{FF2B5EF4-FFF2-40B4-BE49-F238E27FC236}">
                    <a16:creationId xmlns:a16="http://schemas.microsoft.com/office/drawing/2014/main" id="{CA82ECA9-C6E5-2D69-733A-6DFE96834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1905" y="20128135"/>
                <a:ext cx="2015861" cy="1207008"/>
              </a:xfrm>
              <a:prstGeom prst="rect">
                <a:avLst/>
              </a:prstGeom>
            </p:spPr>
          </p:pic>
          <p:sp>
            <p:nvSpPr>
              <p:cNvPr id="17" name="Text Box 200">
                <a:extLst>
                  <a:ext uri="{FF2B5EF4-FFF2-40B4-BE49-F238E27FC236}">
                    <a16:creationId xmlns:a16="http://schemas.microsoft.com/office/drawing/2014/main" id="{BFB45757-C705-0CCB-A2EA-A6FD9B4567AC}"/>
                  </a:ext>
                </a:extLst>
              </p:cNvPr>
              <p:cNvSpPr txBox="1">
                <a:spLocks noChangeArrowheads="1"/>
              </p:cNvSpPr>
              <p:nvPr/>
            </p:nvSpPr>
            <p:spPr bwMode="auto">
              <a:xfrm>
                <a:off x="10467045" y="21335143"/>
                <a:ext cx="3365489" cy="66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GB" altLang="de-DE" sz="1200" b="1" dirty="0">
                    <a:latin typeface="+mn-lt"/>
                  </a:rPr>
                  <a:t>transversal</a:t>
                </a:r>
                <a:endParaRPr lang="en-GB" altLang="de-DE" sz="2400" b="1" dirty="0">
                  <a:latin typeface="+mn-lt"/>
                </a:endParaRPr>
              </a:p>
            </p:txBody>
          </p:sp>
        </p:grpSp>
        <p:grpSp>
          <p:nvGrpSpPr>
            <p:cNvPr id="18" name="Group 20">
              <a:extLst>
                <a:ext uri="{FF2B5EF4-FFF2-40B4-BE49-F238E27FC236}">
                  <a16:creationId xmlns:a16="http://schemas.microsoft.com/office/drawing/2014/main" id="{3042C093-D0CC-D0EC-A4C1-3FF264C02ADF}"/>
                </a:ext>
              </a:extLst>
            </p:cNvPr>
            <p:cNvGrpSpPr>
              <a:grpSpLocks noChangeAspect="1"/>
            </p:cNvGrpSpPr>
            <p:nvPr/>
          </p:nvGrpSpPr>
          <p:grpSpPr>
            <a:xfrm>
              <a:off x="1377302" y="3429004"/>
              <a:ext cx="1405788" cy="598231"/>
              <a:chOff x="2594641" y="20118184"/>
              <a:chExt cx="4788343" cy="2037675"/>
            </a:xfrm>
          </p:grpSpPr>
          <p:pic>
            <p:nvPicPr>
              <p:cNvPr id="19" name="Picture 21">
                <a:extLst>
                  <a:ext uri="{FF2B5EF4-FFF2-40B4-BE49-F238E27FC236}">
                    <a16:creationId xmlns:a16="http://schemas.microsoft.com/office/drawing/2014/main" id="{F0FDBB08-481F-F100-917C-5A1913DD84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19501" y="20118184"/>
                <a:ext cx="2000762" cy="120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00">
                <a:extLst>
                  <a:ext uri="{FF2B5EF4-FFF2-40B4-BE49-F238E27FC236}">
                    <a16:creationId xmlns:a16="http://schemas.microsoft.com/office/drawing/2014/main" id="{2E6C4960-3427-29EE-E638-20FFB5BDB9AE}"/>
                  </a:ext>
                </a:extLst>
              </p:cNvPr>
              <p:cNvSpPr txBox="1">
                <a:spLocks noChangeArrowheads="1"/>
              </p:cNvSpPr>
              <p:nvPr/>
            </p:nvSpPr>
            <p:spPr bwMode="auto">
              <a:xfrm>
                <a:off x="2594641" y="21443430"/>
                <a:ext cx="4788343" cy="71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a:spcBef>
                    <a:spcPct val="0"/>
                  </a:spcBef>
                  <a:defRPr>
                    <a:solidFill>
                      <a:schemeClr val="tx1"/>
                    </a:solidFill>
                    <a:latin typeface="Arial" pitchFamily="34" charset="0"/>
                    <a:cs typeface="Arial" pitchFamily="34" charset="0"/>
                  </a:defRPr>
                </a:lvl1pPr>
                <a:lvl2pPr>
                  <a:spcBef>
                    <a:spcPct val="0"/>
                  </a:spcBef>
                  <a:defRPr>
                    <a:solidFill>
                      <a:schemeClr val="tx1"/>
                    </a:solidFill>
                    <a:latin typeface="Arial" pitchFamily="34" charset="0"/>
                    <a:cs typeface="Arial" pitchFamily="34" charset="0"/>
                  </a:defRPr>
                </a:lvl2pPr>
                <a:lvl3pPr>
                  <a:spcBef>
                    <a:spcPct val="0"/>
                  </a:spcBef>
                  <a:defRPr>
                    <a:solidFill>
                      <a:schemeClr val="tx1"/>
                    </a:solidFill>
                    <a:latin typeface="Arial" pitchFamily="34" charset="0"/>
                    <a:cs typeface="Arial" pitchFamily="34" charset="0"/>
                  </a:defRPr>
                </a:lvl3pPr>
                <a:lvl4pPr>
                  <a:spcBef>
                    <a:spcPct val="0"/>
                  </a:spcBef>
                  <a:defRPr>
                    <a:solidFill>
                      <a:schemeClr val="tx1"/>
                    </a:solidFill>
                    <a:latin typeface="Arial" pitchFamily="34" charset="0"/>
                    <a:cs typeface="Arial" pitchFamily="34" charset="0"/>
                  </a:defRPr>
                </a:lvl4pPr>
                <a:lvl5pPr>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GB" altLang="de-DE" sz="1200" b="1" dirty="0">
                    <a:latin typeface="+mn-lt"/>
                  </a:rPr>
                  <a:t>recrystallized</a:t>
                </a:r>
                <a:endParaRPr lang="en-GB" altLang="de-DE" sz="1400" b="1" dirty="0">
                  <a:latin typeface="+mn-lt"/>
                </a:endParaRPr>
              </a:p>
            </p:txBody>
          </p:sp>
        </p:grpSp>
        <p:sp>
          <p:nvSpPr>
            <p:cNvPr id="21" name="TextBox 23">
              <a:extLst>
                <a:ext uri="{FF2B5EF4-FFF2-40B4-BE49-F238E27FC236}">
                  <a16:creationId xmlns:a16="http://schemas.microsoft.com/office/drawing/2014/main" id="{B7FB9CF9-0CE0-0DA5-57B8-5AB54EE0632D}"/>
                </a:ext>
              </a:extLst>
            </p:cNvPr>
            <p:cNvSpPr txBox="1"/>
            <p:nvPr/>
          </p:nvSpPr>
          <p:spPr>
            <a:xfrm>
              <a:off x="2622886" y="4556765"/>
              <a:ext cx="3536758" cy="794064"/>
            </a:xfrm>
            <a:prstGeom prst="rect">
              <a:avLst/>
            </a:prstGeom>
            <a:noFill/>
          </p:spPr>
          <p:txBody>
            <a:bodyPr wrap="square" rtlCol="0">
              <a:spAutoFit/>
            </a:bodyPr>
            <a:lstStyle/>
            <a:p>
              <a:pPr>
                <a:lnSpc>
                  <a:spcPct val="95000"/>
                </a:lnSpc>
              </a:pPr>
              <a:r>
                <a:rPr lang="en-US" sz="1600" b="1" dirty="0"/>
                <a:t>Base temp.: 700 °C</a:t>
              </a:r>
            </a:p>
            <a:p>
              <a:pPr>
                <a:lnSpc>
                  <a:spcPct val="95000"/>
                </a:lnSpc>
              </a:pPr>
              <a:r>
                <a:rPr lang="en-US" sz="1600" b="1" dirty="0"/>
                <a:t>10</a:t>
              </a:r>
              <a:r>
                <a:rPr lang="en-US" sz="1600" b="1" baseline="30000" dirty="0"/>
                <a:t>6 </a:t>
              </a:r>
              <a:r>
                <a:rPr lang="en-US" sz="1600" b="1" dirty="0"/>
                <a:t>pulses, 25 Hz freq., 0.5 </a:t>
              </a:r>
              <a:r>
                <a:rPr lang="en-US" sz="1600" b="1" dirty="0" err="1"/>
                <a:t>ms</a:t>
              </a:r>
              <a:r>
                <a:rPr lang="en-US" sz="1600" b="1" dirty="0"/>
                <a:t> pulses</a:t>
              </a:r>
            </a:p>
            <a:p>
              <a:pPr>
                <a:lnSpc>
                  <a:spcPct val="95000"/>
                </a:lnSpc>
              </a:pPr>
              <a:r>
                <a:rPr lang="en-US" sz="1600" b="1" dirty="0"/>
                <a:t>Power dens. = 0.2 GWm</a:t>
              </a:r>
              <a:r>
                <a:rPr lang="en-US" sz="1600" b="1" baseline="30000" dirty="0"/>
                <a:t>-2</a:t>
              </a:r>
            </a:p>
          </p:txBody>
        </p:sp>
        <p:sp>
          <p:nvSpPr>
            <p:cNvPr id="22" name="TextBox 24">
              <a:extLst>
                <a:ext uri="{FF2B5EF4-FFF2-40B4-BE49-F238E27FC236}">
                  <a16:creationId xmlns:a16="http://schemas.microsoft.com/office/drawing/2014/main" id="{52F024A1-72FE-3002-3493-5E69D90ECDA5}"/>
                </a:ext>
              </a:extLst>
            </p:cNvPr>
            <p:cNvSpPr txBox="1"/>
            <p:nvPr/>
          </p:nvSpPr>
          <p:spPr>
            <a:xfrm>
              <a:off x="6096000" y="4556765"/>
              <a:ext cx="3159769" cy="794064"/>
            </a:xfrm>
            <a:prstGeom prst="rect">
              <a:avLst/>
            </a:prstGeom>
            <a:noFill/>
          </p:spPr>
          <p:txBody>
            <a:bodyPr wrap="square" rtlCol="0">
              <a:spAutoFit/>
            </a:bodyPr>
            <a:lstStyle/>
            <a:p>
              <a:pPr algn="l">
                <a:lnSpc>
                  <a:spcPct val="95000"/>
                </a:lnSpc>
              </a:pPr>
              <a:r>
                <a:rPr lang="en-US" sz="1600" b="1" dirty="0"/>
                <a:t>D/He(6%) plasma</a:t>
              </a:r>
            </a:p>
            <a:p>
              <a:pPr algn="l">
                <a:lnSpc>
                  <a:spcPct val="95000"/>
                </a:lnSpc>
              </a:pPr>
              <a:r>
                <a:rPr lang="en-US" sz="1600" b="1" dirty="0"/>
                <a:t>Flux = ~ 3.8·10</a:t>
              </a:r>
              <a:r>
                <a:rPr lang="en-US" sz="1600" b="1" baseline="30000" dirty="0"/>
                <a:t>21</a:t>
              </a:r>
              <a:r>
                <a:rPr lang="en-US" sz="1600" b="1" dirty="0"/>
                <a:t> m</a:t>
              </a:r>
              <a:r>
                <a:rPr lang="en-US" sz="1600" b="1" baseline="30000" dirty="0"/>
                <a:t>-2</a:t>
              </a:r>
              <a:r>
                <a:rPr lang="en-US" sz="1600" b="1" dirty="0"/>
                <a:t>s</a:t>
              </a:r>
              <a:r>
                <a:rPr lang="en-US" sz="1600" b="1" baseline="30000" dirty="0"/>
                <a:t>-1</a:t>
              </a:r>
            </a:p>
            <a:p>
              <a:pPr>
                <a:lnSpc>
                  <a:spcPct val="95000"/>
                </a:lnSpc>
              </a:pPr>
              <a:r>
                <a:rPr lang="en-US" sz="1600" b="1" dirty="0"/>
                <a:t>Fluence = ~ 2·10</a:t>
              </a:r>
              <a:r>
                <a:rPr lang="en-US" sz="1600" b="1" baseline="30000" dirty="0"/>
                <a:t>26</a:t>
              </a:r>
              <a:r>
                <a:rPr lang="en-US" sz="1600" b="1" dirty="0"/>
                <a:t> m</a:t>
              </a:r>
              <a:r>
                <a:rPr lang="en-US" sz="1600" b="1" baseline="30000" dirty="0"/>
                <a:t>-2</a:t>
              </a:r>
              <a:endParaRPr lang="en-US" sz="1600" b="1" dirty="0"/>
            </a:p>
          </p:txBody>
        </p:sp>
        <p:pic>
          <p:nvPicPr>
            <p:cNvPr id="32" name="Grafik 31" descr="Ein Bild, das Riff, Schwarzweiß, Pflanze, monochrom enthält.&#10;&#10;KI-generierte Inhalte können fehlerhaft sein.">
              <a:extLst>
                <a:ext uri="{FF2B5EF4-FFF2-40B4-BE49-F238E27FC236}">
                  <a16:creationId xmlns:a16="http://schemas.microsoft.com/office/drawing/2014/main" id="{4317C108-09FA-6699-ADEE-FC643B591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316" y="1097246"/>
              <a:ext cx="6825957" cy="3459519"/>
            </a:xfrm>
            <a:prstGeom prst="rect">
              <a:avLst/>
            </a:prstGeom>
          </p:spPr>
        </p:pic>
      </p:grpSp>
      <p:pic>
        <p:nvPicPr>
          <p:cNvPr id="35" name="Grafik 34" descr="Ein Bild, das Karte, Text, Screenshot enthält.&#10;&#10;KI-generierte Inhalte können fehlerhaft sein.">
            <a:extLst>
              <a:ext uri="{FF2B5EF4-FFF2-40B4-BE49-F238E27FC236}">
                <a16:creationId xmlns:a16="http://schemas.microsoft.com/office/drawing/2014/main" id="{A56A2DE3-B05F-134F-9368-AFAF42CC0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996" y="2213539"/>
            <a:ext cx="4365004" cy="1787450"/>
          </a:xfrm>
          <a:prstGeom prst="rect">
            <a:avLst/>
          </a:prstGeom>
        </p:spPr>
      </p:pic>
      <p:sp>
        <p:nvSpPr>
          <p:cNvPr id="36" name="Textfeld 35">
            <a:extLst>
              <a:ext uri="{FF2B5EF4-FFF2-40B4-BE49-F238E27FC236}">
                <a16:creationId xmlns:a16="http://schemas.microsoft.com/office/drawing/2014/main" id="{B24222AB-CBBE-4F49-38EC-E4D6CC12B6A4}"/>
              </a:ext>
            </a:extLst>
          </p:cNvPr>
          <p:cNvSpPr txBox="1"/>
          <p:nvPr/>
        </p:nvSpPr>
        <p:spPr>
          <a:xfrm>
            <a:off x="8248877" y="4377844"/>
            <a:ext cx="3521242" cy="1569660"/>
          </a:xfrm>
          <a:prstGeom prst="rect">
            <a:avLst/>
          </a:prstGeom>
          <a:noFill/>
        </p:spPr>
        <p:txBody>
          <a:bodyPr wrap="square" rtlCol="0">
            <a:spAutoFit/>
          </a:bodyPr>
          <a:lstStyle/>
          <a:p>
            <a:pPr marL="285750" indent="-285750">
              <a:buFont typeface="Arial" panose="020B0604020202020204" pitchFamily="34" charset="0"/>
              <a:buChar char="•"/>
            </a:pPr>
            <a:r>
              <a:rPr lang="de-DE" sz="1600" dirty="0" err="1"/>
              <a:t>Similar</a:t>
            </a:r>
            <a:r>
              <a:rPr lang="de-DE" sz="1600" dirty="0"/>
              <a:t> </a:t>
            </a:r>
            <a:r>
              <a:rPr lang="de-DE" sz="1600" dirty="0" err="1"/>
              <a:t>behavior</a:t>
            </a:r>
            <a:r>
              <a:rPr lang="de-DE" sz="1600" dirty="0"/>
              <a:t> </a:t>
            </a:r>
            <a:r>
              <a:rPr lang="de-DE" sz="1600" dirty="0" err="1"/>
              <a:t>between</a:t>
            </a:r>
            <a:r>
              <a:rPr lang="de-DE" sz="1600" dirty="0"/>
              <a:t> transversal and </a:t>
            </a:r>
            <a:r>
              <a:rPr lang="de-DE" sz="1600" dirty="0" err="1"/>
              <a:t>recrystallized</a:t>
            </a:r>
            <a:r>
              <a:rPr lang="de-DE" sz="1600" dirty="0"/>
              <a:t> material</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But </a:t>
            </a:r>
            <a:r>
              <a:rPr lang="de-DE" sz="1600" dirty="0" err="1"/>
              <a:t>less</a:t>
            </a:r>
            <a:r>
              <a:rPr lang="de-DE" sz="1600" dirty="0"/>
              <a:t> </a:t>
            </a:r>
            <a:r>
              <a:rPr lang="de-DE" sz="1600" dirty="0" err="1"/>
              <a:t>cracking</a:t>
            </a:r>
            <a:r>
              <a:rPr lang="de-DE" sz="1600" dirty="0"/>
              <a:t> on </a:t>
            </a:r>
            <a:r>
              <a:rPr lang="de-DE" sz="1600" dirty="0" err="1"/>
              <a:t>recrystallized</a:t>
            </a:r>
            <a:r>
              <a:rPr lang="de-DE" sz="1600" dirty="0"/>
              <a:t> sample</a:t>
            </a:r>
          </a:p>
        </p:txBody>
      </p:sp>
      <p:sp>
        <p:nvSpPr>
          <p:cNvPr id="38" name="Textfeld 37">
            <a:extLst>
              <a:ext uri="{FF2B5EF4-FFF2-40B4-BE49-F238E27FC236}">
                <a16:creationId xmlns:a16="http://schemas.microsoft.com/office/drawing/2014/main" id="{A3DB211C-9834-C524-F47A-2E8D5C9D4A7D}"/>
              </a:ext>
            </a:extLst>
          </p:cNvPr>
          <p:cNvSpPr txBox="1"/>
          <p:nvPr/>
        </p:nvSpPr>
        <p:spPr>
          <a:xfrm>
            <a:off x="62914" y="5957283"/>
            <a:ext cx="8920663" cy="461665"/>
          </a:xfrm>
          <a:prstGeom prst="rect">
            <a:avLst/>
          </a:prstGeom>
          <a:noFill/>
        </p:spPr>
        <p:txBody>
          <a:bodyPr wrap="square">
            <a:spAutoFit/>
          </a:bodyPr>
          <a:lstStyle/>
          <a:p>
            <a:r>
              <a:rPr lang="de-DE" sz="1200" dirty="0"/>
              <a:t>Gago, M., Kreter, A., Unterberg, B., &amp; Wirtz, M. (</a:t>
            </a:r>
            <a:r>
              <a:rPr lang="de-DE" sz="1200" b="1" dirty="0"/>
              <a:t>2021</a:t>
            </a:r>
            <a:r>
              <a:rPr lang="de-DE" sz="1200" dirty="0"/>
              <a:t>). </a:t>
            </a:r>
            <a:r>
              <a:rPr lang="de-DE" sz="1200" dirty="0" err="1"/>
              <a:t>Synergistic</a:t>
            </a:r>
            <a:r>
              <a:rPr lang="de-DE" sz="1200" dirty="0"/>
              <a:t> and separate </a:t>
            </a:r>
            <a:r>
              <a:rPr lang="de-DE" sz="1200" dirty="0" err="1"/>
              <a:t>effects</a:t>
            </a:r>
            <a:r>
              <a:rPr lang="de-DE" sz="1200" dirty="0"/>
              <a:t> </a:t>
            </a:r>
            <a:r>
              <a:rPr lang="de-DE" sz="1200" dirty="0" err="1"/>
              <a:t>of</a:t>
            </a:r>
            <a:r>
              <a:rPr lang="de-DE" sz="1200" dirty="0"/>
              <a:t> </a:t>
            </a:r>
            <a:r>
              <a:rPr lang="de-DE" sz="1200" dirty="0" err="1"/>
              <a:t>plasma</a:t>
            </a:r>
            <a:r>
              <a:rPr lang="de-DE" sz="1200" dirty="0"/>
              <a:t> and transient </a:t>
            </a:r>
            <a:r>
              <a:rPr lang="de-DE" sz="1200" dirty="0" err="1"/>
              <a:t>heat</a:t>
            </a:r>
            <a:r>
              <a:rPr lang="de-DE" sz="1200" dirty="0"/>
              <a:t> </a:t>
            </a:r>
            <a:r>
              <a:rPr lang="de-DE" sz="1200" dirty="0" err="1"/>
              <a:t>loads</a:t>
            </a:r>
            <a:r>
              <a:rPr lang="de-DE" sz="1200" dirty="0"/>
              <a:t> on </a:t>
            </a:r>
            <a:r>
              <a:rPr lang="de-DE" sz="1200" dirty="0" err="1"/>
              <a:t>the</a:t>
            </a:r>
            <a:r>
              <a:rPr lang="de-DE" sz="1200" dirty="0"/>
              <a:t> </a:t>
            </a:r>
            <a:r>
              <a:rPr lang="de-DE" sz="1200" dirty="0" err="1"/>
              <a:t>microstructure</a:t>
            </a:r>
            <a:r>
              <a:rPr lang="de-DE" sz="1200" dirty="0"/>
              <a:t> and </a:t>
            </a:r>
            <a:r>
              <a:rPr lang="de-DE" sz="1200" dirty="0" err="1"/>
              <a:t>physical</a:t>
            </a:r>
            <a:r>
              <a:rPr lang="de-DE" sz="1200" dirty="0"/>
              <a:t> </a:t>
            </a:r>
            <a:r>
              <a:rPr lang="de-DE" sz="1200" dirty="0" err="1"/>
              <a:t>properties</a:t>
            </a:r>
            <a:r>
              <a:rPr lang="de-DE" sz="1200" dirty="0"/>
              <a:t> </a:t>
            </a:r>
            <a:r>
              <a:rPr lang="de-DE" sz="1200" dirty="0" err="1"/>
              <a:t>of</a:t>
            </a:r>
            <a:r>
              <a:rPr lang="de-DE" sz="1200" dirty="0"/>
              <a:t> ITER-grade </a:t>
            </a:r>
            <a:r>
              <a:rPr lang="de-DE" sz="1200" dirty="0" err="1"/>
              <a:t>tungsten</a:t>
            </a:r>
            <a:r>
              <a:rPr lang="de-DE" sz="1200" dirty="0"/>
              <a:t>; </a:t>
            </a:r>
            <a:r>
              <a:rPr lang="de-DE" sz="1200" i="1" dirty="0" err="1"/>
              <a:t>Physica</a:t>
            </a:r>
            <a:r>
              <a:rPr lang="de-DE" sz="1200" i="1" dirty="0"/>
              <a:t> Scripta</a:t>
            </a:r>
            <a:r>
              <a:rPr lang="de-DE" sz="1200" dirty="0"/>
              <a:t>, 96(12), 124052. </a:t>
            </a:r>
            <a:r>
              <a:rPr lang="de-DE" sz="1200" dirty="0">
                <a:hlinkClick r:id="rId6"/>
              </a:rPr>
              <a:t>https://doi.org/10.1088/1402-4896/AC326C</a:t>
            </a:r>
            <a:endParaRPr lang="de-DE" sz="1200" dirty="0"/>
          </a:p>
        </p:txBody>
      </p:sp>
    </p:spTree>
    <p:extLst>
      <p:ext uri="{BB962C8B-B14F-4D97-AF65-F5344CB8AC3E}">
        <p14:creationId xmlns:p14="http://schemas.microsoft.com/office/powerpoint/2010/main" val="252693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F6250F-CDFD-6381-FCCC-12C94244A114}"/>
              </a:ext>
            </a:extLst>
          </p:cNvPr>
          <p:cNvSpPr>
            <a:spLocks noGrp="1"/>
          </p:cNvSpPr>
          <p:nvPr>
            <p:ph type="body" sz="quarter" idx="10"/>
          </p:nvPr>
        </p:nvSpPr>
        <p:spPr/>
        <p:txBody>
          <a:bodyPr/>
          <a:lstStyle/>
          <a:p>
            <a:r>
              <a:rPr lang="de-DE" dirty="0"/>
              <a:t>IGP-W High pulse </a:t>
            </a:r>
            <a:r>
              <a:rPr lang="de-DE" dirty="0" err="1"/>
              <a:t>number</a:t>
            </a:r>
            <a:r>
              <a:rPr lang="de-DE" dirty="0"/>
              <a:t>, </a:t>
            </a:r>
            <a:r>
              <a:rPr lang="de-DE" dirty="0" err="1"/>
              <a:t>synergistic</a:t>
            </a:r>
            <a:r>
              <a:rPr lang="de-DE" dirty="0"/>
              <a:t> </a:t>
            </a:r>
            <a:r>
              <a:rPr lang="de-DE" dirty="0" err="1"/>
              <a:t>effects</a:t>
            </a:r>
            <a:r>
              <a:rPr lang="de-DE" dirty="0"/>
              <a:t> </a:t>
            </a:r>
            <a:r>
              <a:rPr lang="de-DE" dirty="0" err="1"/>
              <a:t>tests</a:t>
            </a:r>
            <a:endParaRPr lang="de-DE" dirty="0"/>
          </a:p>
          <a:p>
            <a:endParaRPr lang="de-DE" dirty="0"/>
          </a:p>
        </p:txBody>
      </p:sp>
      <p:pic>
        <p:nvPicPr>
          <p:cNvPr id="3074" name="Picture 2">
            <a:extLst>
              <a:ext uri="{FF2B5EF4-FFF2-40B4-BE49-F238E27FC236}">
                <a16:creationId xmlns:a16="http://schemas.microsoft.com/office/drawing/2014/main" id="{4785E27A-EF2A-967F-BC9B-52DCAEFD04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864" y="1018672"/>
            <a:ext cx="4760874" cy="5037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0CBCF8-3A06-37C0-8A44-0297B4FD5E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34" t="49294" r="24293" b="-238"/>
          <a:stretch>
            <a:fillRect/>
          </a:stretch>
        </p:blipFill>
        <p:spPr bwMode="auto">
          <a:xfrm>
            <a:off x="8758988" y="3722392"/>
            <a:ext cx="2221831" cy="1724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2B62CA2-5066-678B-DF41-FA33166CD744}"/>
              </a:ext>
            </a:extLst>
          </p:cNvPr>
          <p:cNvSpPr txBox="1"/>
          <p:nvPr/>
        </p:nvSpPr>
        <p:spPr>
          <a:xfrm>
            <a:off x="6096000" y="1067195"/>
            <a:ext cx="4676274" cy="1569660"/>
          </a:xfrm>
          <a:prstGeom prst="rect">
            <a:avLst/>
          </a:prstGeom>
          <a:noFill/>
        </p:spPr>
        <p:txBody>
          <a:bodyPr wrap="square" rtlCol="0">
            <a:spAutoFit/>
          </a:bodyPr>
          <a:lstStyle/>
          <a:p>
            <a:pPr marL="285750" indent="-285750">
              <a:buFont typeface="Arial" panose="020B0604020202020204" pitchFamily="34" charset="0"/>
              <a:buChar char="•"/>
            </a:pPr>
            <a:r>
              <a:rPr lang="de-DE" sz="1600" dirty="0"/>
              <a:t>Bubble </a:t>
            </a:r>
            <a:r>
              <a:rPr lang="de-DE" sz="1600" dirty="0" err="1"/>
              <a:t>formation</a:t>
            </a:r>
            <a:r>
              <a:rPr lang="de-DE" sz="1600" dirty="0"/>
              <a:t> </a:t>
            </a:r>
            <a:r>
              <a:rPr lang="de-DE" sz="1600" dirty="0" err="1"/>
              <a:t>highly</a:t>
            </a:r>
            <a:r>
              <a:rPr lang="de-DE" sz="1600" dirty="0"/>
              <a:t> </a:t>
            </a:r>
            <a:r>
              <a:rPr lang="de-DE" sz="1600" dirty="0" err="1"/>
              <a:t>influenced</a:t>
            </a:r>
            <a:r>
              <a:rPr lang="de-DE" sz="1600" dirty="0"/>
              <a:t> </a:t>
            </a:r>
            <a:r>
              <a:rPr lang="de-DE" sz="1600" dirty="0" err="1"/>
              <a:t>by</a:t>
            </a:r>
            <a:r>
              <a:rPr lang="de-DE" sz="1600" dirty="0"/>
              <a:t> </a:t>
            </a:r>
            <a:r>
              <a:rPr lang="de-DE" sz="1600" dirty="0" err="1"/>
              <a:t>plasma</a:t>
            </a:r>
            <a:r>
              <a:rPr lang="de-DE" sz="1600" dirty="0"/>
              <a:t> </a:t>
            </a:r>
            <a:r>
              <a:rPr lang="de-DE" sz="1600" dirty="0" err="1"/>
              <a:t>flux</a:t>
            </a:r>
            <a:r>
              <a:rPr lang="de-DE" sz="1600" dirty="0"/>
              <a:t> and </a:t>
            </a:r>
            <a:r>
              <a:rPr lang="de-DE" sz="1600" dirty="0" err="1"/>
              <a:t>laser</a:t>
            </a:r>
            <a:r>
              <a:rPr lang="de-DE" sz="1600" dirty="0"/>
              <a:t> power </a:t>
            </a:r>
            <a:r>
              <a:rPr lang="de-DE" sz="1600" dirty="0" err="1"/>
              <a:t>density</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Bubble </a:t>
            </a:r>
            <a:r>
              <a:rPr lang="de-DE" sz="1600" dirty="0" err="1"/>
              <a:t>formation</a:t>
            </a:r>
            <a:r>
              <a:rPr lang="de-DE" sz="1600" dirty="0"/>
              <a:t> </a:t>
            </a:r>
            <a:r>
              <a:rPr lang="de-DE" sz="1600" dirty="0" err="1"/>
              <a:t>only</a:t>
            </a:r>
            <a:r>
              <a:rPr lang="de-DE" sz="1600" dirty="0"/>
              <a:t> </a:t>
            </a:r>
            <a:r>
              <a:rPr lang="de-DE" sz="1600" dirty="0" err="1"/>
              <a:t>occurs</a:t>
            </a:r>
            <a:r>
              <a:rPr lang="de-DE" sz="1600" dirty="0"/>
              <a:t> </a:t>
            </a:r>
            <a:r>
              <a:rPr lang="de-DE" sz="1600" dirty="0" err="1"/>
              <a:t>when</a:t>
            </a:r>
            <a:r>
              <a:rPr lang="de-DE" sz="1600" dirty="0"/>
              <a:t> </a:t>
            </a:r>
            <a:r>
              <a:rPr lang="de-DE" sz="1600" dirty="0" err="1"/>
              <a:t>helium</a:t>
            </a:r>
            <a:r>
              <a:rPr lang="de-DE" sz="1600" dirty="0"/>
              <a:t> </a:t>
            </a:r>
            <a:r>
              <a:rPr lang="de-DE" sz="1600" dirty="0" err="1"/>
              <a:t>plasma</a:t>
            </a:r>
            <a:r>
              <a:rPr lang="de-DE" sz="1600" dirty="0"/>
              <a:t> </a:t>
            </a:r>
            <a:r>
              <a:rPr lang="de-DE" sz="1600" dirty="0" err="1"/>
              <a:t>is</a:t>
            </a:r>
            <a:r>
              <a:rPr lang="de-DE" sz="1600" dirty="0"/>
              <a:t> </a:t>
            </a:r>
            <a:r>
              <a:rPr lang="de-DE" sz="1600" dirty="0" err="1"/>
              <a:t>used</a:t>
            </a:r>
            <a:r>
              <a:rPr lang="de-DE" sz="1600" dirty="0"/>
              <a:t>, </a:t>
            </a:r>
            <a:r>
              <a:rPr lang="de-DE" sz="1600" dirty="0" err="1"/>
              <a:t>deuterium-only</a:t>
            </a:r>
            <a:r>
              <a:rPr lang="de-DE" sz="1600" dirty="0"/>
              <a:t> </a:t>
            </a:r>
            <a:r>
              <a:rPr lang="de-DE" sz="1600" dirty="0" err="1"/>
              <a:t>plasma</a:t>
            </a:r>
            <a:r>
              <a:rPr lang="de-DE" sz="1600" dirty="0"/>
              <a:t> </a:t>
            </a:r>
            <a:r>
              <a:rPr lang="de-DE" sz="1600" dirty="0" err="1"/>
              <a:t>shows</a:t>
            </a:r>
            <a:r>
              <a:rPr lang="de-DE" sz="1600" dirty="0"/>
              <a:t> </a:t>
            </a:r>
            <a:r>
              <a:rPr lang="de-DE" sz="1600" dirty="0" err="1"/>
              <a:t>no</a:t>
            </a:r>
            <a:r>
              <a:rPr lang="de-DE" sz="1600" dirty="0"/>
              <a:t> </a:t>
            </a:r>
            <a:r>
              <a:rPr lang="de-DE" sz="1600" dirty="0" err="1"/>
              <a:t>bubble</a:t>
            </a:r>
            <a:r>
              <a:rPr lang="de-DE" sz="1600" dirty="0"/>
              <a:t> </a:t>
            </a:r>
            <a:r>
              <a:rPr lang="de-DE" sz="1600" dirty="0" err="1"/>
              <a:t>formation</a:t>
            </a:r>
            <a:endParaRPr lang="de-DE" sz="1600" dirty="0"/>
          </a:p>
        </p:txBody>
      </p:sp>
      <p:sp>
        <p:nvSpPr>
          <p:cNvPr id="4" name="Textfeld 3">
            <a:extLst>
              <a:ext uri="{FF2B5EF4-FFF2-40B4-BE49-F238E27FC236}">
                <a16:creationId xmlns:a16="http://schemas.microsoft.com/office/drawing/2014/main" id="{67358189-A43D-C60C-4F7F-F52A76D01D49}"/>
              </a:ext>
            </a:extLst>
          </p:cNvPr>
          <p:cNvSpPr txBox="1"/>
          <p:nvPr/>
        </p:nvSpPr>
        <p:spPr>
          <a:xfrm>
            <a:off x="9319111" y="3383838"/>
            <a:ext cx="1101584" cy="338554"/>
          </a:xfrm>
          <a:prstGeom prst="rect">
            <a:avLst/>
          </a:prstGeom>
          <a:noFill/>
        </p:spPr>
        <p:txBody>
          <a:bodyPr wrap="none" rtlCol="0">
            <a:spAutoFit/>
          </a:bodyPr>
          <a:lstStyle/>
          <a:p>
            <a:r>
              <a:rPr lang="de-DE" sz="1600" dirty="0" err="1"/>
              <a:t>No</a:t>
            </a:r>
            <a:r>
              <a:rPr lang="de-DE" sz="1600" dirty="0"/>
              <a:t> </a:t>
            </a:r>
            <a:r>
              <a:rPr lang="de-DE" sz="1600" dirty="0" err="1"/>
              <a:t>helium</a:t>
            </a:r>
            <a:r>
              <a:rPr lang="de-DE" sz="1600" dirty="0"/>
              <a:t>:</a:t>
            </a:r>
          </a:p>
        </p:txBody>
      </p:sp>
      <p:sp>
        <p:nvSpPr>
          <p:cNvPr id="5" name="TextBox 23">
            <a:extLst>
              <a:ext uri="{FF2B5EF4-FFF2-40B4-BE49-F238E27FC236}">
                <a16:creationId xmlns:a16="http://schemas.microsoft.com/office/drawing/2014/main" id="{EFC8E798-26EA-384E-0417-AF2FE6B9019B}"/>
              </a:ext>
            </a:extLst>
          </p:cNvPr>
          <p:cNvSpPr txBox="1"/>
          <p:nvPr/>
        </p:nvSpPr>
        <p:spPr>
          <a:xfrm>
            <a:off x="4509560" y="4996741"/>
            <a:ext cx="3392904" cy="794064"/>
          </a:xfrm>
          <a:prstGeom prst="rect">
            <a:avLst/>
          </a:prstGeom>
          <a:noFill/>
        </p:spPr>
        <p:txBody>
          <a:bodyPr wrap="square" rtlCol="0">
            <a:spAutoFit/>
          </a:bodyPr>
          <a:lstStyle/>
          <a:p>
            <a:pPr>
              <a:lnSpc>
                <a:spcPct val="95000"/>
              </a:lnSpc>
            </a:pPr>
            <a:r>
              <a:rPr lang="en-US" sz="1600" b="1" dirty="0"/>
              <a:t>Base temp.: 700 °C</a:t>
            </a:r>
          </a:p>
          <a:p>
            <a:pPr>
              <a:lnSpc>
                <a:spcPct val="95000"/>
              </a:lnSpc>
            </a:pPr>
            <a:r>
              <a:rPr lang="en-US" sz="1600" b="1" dirty="0"/>
              <a:t>10</a:t>
            </a:r>
            <a:r>
              <a:rPr lang="en-US" sz="1600" b="1" baseline="30000" dirty="0"/>
              <a:t>5 </a:t>
            </a:r>
            <a:r>
              <a:rPr lang="en-US" sz="1600" b="1" dirty="0"/>
              <a:t>pulses, 10 Hz freq., 0.5 </a:t>
            </a:r>
            <a:r>
              <a:rPr lang="en-US" sz="1600" b="1" dirty="0" err="1"/>
              <a:t>ms</a:t>
            </a:r>
            <a:r>
              <a:rPr lang="en-US" sz="1600" b="1" dirty="0"/>
              <a:t> pulses</a:t>
            </a:r>
          </a:p>
          <a:p>
            <a:pPr>
              <a:lnSpc>
                <a:spcPct val="95000"/>
              </a:lnSpc>
            </a:pPr>
            <a:r>
              <a:rPr lang="en-US" sz="1600" b="1" dirty="0"/>
              <a:t>D/He(6%) plasma</a:t>
            </a:r>
          </a:p>
        </p:txBody>
      </p:sp>
      <p:sp>
        <p:nvSpPr>
          <p:cNvPr id="6" name="Textfeld 5">
            <a:extLst>
              <a:ext uri="{FF2B5EF4-FFF2-40B4-BE49-F238E27FC236}">
                <a16:creationId xmlns:a16="http://schemas.microsoft.com/office/drawing/2014/main" id="{99663ED4-F0E5-60F0-7F6F-B19A0F221479}"/>
              </a:ext>
            </a:extLst>
          </p:cNvPr>
          <p:cNvSpPr txBox="1"/>
          <p:nvPr/>
        </p:nvSpPr>
        <p:spPr>
          <a:xfrm>
            <a:off x="119063" y="6198552"/>
            <a:ext cx="10147883" cy="461665"/>
          </a:xfrm>
          <a:prstGeom prst="rect">
            <a:avLst/>
          </a:prstGeom>
          <a:noFill/>
        </p:spPr>
        <p:txBody>
          <a:bodyPr wrap="square">
            <a:spAutoFit/>
          </a:bodyPr>
          <a:lstStyle/>
          <a:p>
            <a:r>
              <a:rPr lang="de-DE" sz="1200" dirty="0"/>
              <a:t>Gago, M.; Kreter, A.; Unterberg, B.; Wirtz, M. Bubble Formation in ITER-Grade Tungsten after </a:t>
            </a:r>
            <a:r>
              <a:rPr lang="de-DE" sz="1200" dirty="0" err="1"/>
              <a:t>Exposure</a:t>
            </a:r>
            <a:r>
              <a:rPr lang="de-DE" sz="1200" dirty="0"/>
              <a:t> </a:t>
            </a:r>
            <a:r>
              <a:rPr lang="de-DE" sz="1200" dirty="0" err="1"/>
              <a:t>to</a:t>
            </a:r>
            <a:r>
              <a:rPr lang="de-DE" sz="1200" dirty="0"/>
              <a:t> </a:t>
            </a:r>
            <a:r>
              <a:rPr lang="de-DE" sz="1200" dirty="0" err="1"/>
              <a:t>Stationary</a:t>
            </a:r>
            <a:r>
              <a:rPr lang="de-DE" sz="1200" dirty="0"/>
              <a:t> D/He Plasma and ELM-like Thermal Shocks   </a:t>
            </a:r>
            <a:r>
              <a:rPr lang="de-DE" sz="1200" i="1" dirty="0"/>
              <a:t>J. </a:t>
            </a:r>
            <a:r>
              <a:rPr lang="de-DE" sz="1200" i="1" dirty="0" err="1"/>
              <a:t>Nucl</a:t>
            </a:r>
            <a:r>
              <a:rPr lang="de-DE" sz="1200" i="1" dirty="0"/>
              <a:t>. Eng.</a:t>
            </a:r>
            <a:r>
              <a:rPr lang="de-DE" sz="1200" dirty="0"/>
              <a:t> </a:t>
            </a:r>
            <a:r>
              <a:rPr lang="de-DE" sz="1200" b="1" dirty="0"/>
              <a:t>2023</a:t>
            </a:r>
            <a:r>
              <a:rPr lang="de-DE" sz="1200" dirty="0"/>
              <a:t>, </a:t>
            </a:r>
            <a:r>
              <a:rPr lang="de-DE" sz="1200" i="1" dirty="0"/>
              <a:t>4</a:t>
            </a:r>
            <a:r>
              <a:rPr lang="de-DE" sz="1200" dirty="0"/>
              <a:t>, 204-212. </a:t>
            </a:r>
            <a:r>
              <a:rPr lang="de-DE" sz="1200" dirty="0">
                <a:hlinkClick r:id="rId4"/>
              </a:rPr>
              <a:t>https://doi.org/10.3390/jne4010016</a:t>
            </a:r>
            <a:r>
              <a:rPr lang="de-DE" sz="1200" dirty="0"/>
              <a:t> </a:t>
            </a:r>
          </a:p>
        </p:txBody>
      </p:sp>
    </p:spTree>
    <p:extLst>
      <p:ext uri="{BB962C8B-B14F-4D97-AF65-F5344CB8AC3E}">
        <p14:creationId xmlns:p14="http://schemas.microsoft.com/office/powerpoint/2010/main" val="236540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47C797-A1A6-A4D0-65DC-18DDDFACD6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79" y="1957137"/>
            <a:ext cx="5317966" cy="480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a:extLst>
              <a:ext uri="{FF2B5EF4-FFF2-40B4-BE49-F238E27FC236}">
                <a16:creationId xmlns:a16="http://schemas.microsoft.com/office/drawing/2014/main" id="{08EBD118-081E-F277-D672-D77AC5F75109}"/>
              </a:ext>
            </a:extLst>
          </p:cNvPr>
          <p:cNvSpPr>
            <a:spLocks noGrp="1"/>
          </p:cNvSpPr>
          <p:nvPr>
            <p:ph type="body" sz="quarter" idx="10"/>
          </p:nvPr>
        </p:nvSpPr>
        <p:spPr/>
        <p:txBody>
          <a:bodyPr/>
          <a:lstStyle/>
          <a:p>
            <a:r>
              <a:rPr lang="de-DE" dirty="0"/>
              <a:t>PIM-W </a:t>
            </a:r>
            <a:r>
              <a:rPr lang="de-DE" dirty="0" err="1"/>
              <a:t>samples</a:t>
            </a:r>
            <a:r>
              <a:rPr lang="de-DE" dirty="0"/>
              <a:t>, high pulse </a:t>
            </a:r>
            <a:r>
              <a:rPr lang="de-DE" dirty="0" err="1"/>
              <a:t>number</a:t>
            </a:r>
            <a:r>
              <a:rPr lang="de-DE" dirty="0"/>
              <a:t>, </a:t>
            </a:r>
            <a:r>
              <a:rPr lang="de-DE" dirty="0" err="1"/>
              <a:t>synergistic</a:t>
            </a:r>
            <a:r>
              <a:rPr lang="de-DE" dirty="0"/>
              <a:t> </a:t>
            </a:r>
            <a:r>
              <a:rPr lang="de-DE" dirty="0" err="1"/>
              <a:t>effect</a:t>
            </a:r>
            <a:r>
              <a:rPr lang="de-DE" dirty="0"/>
              <a:t> </a:t>
            </a:r>
            <a:r>
              <a:rPr lang="de-DE" dirty="0" err="1"/>
              <a:t>tests</a:t>
            </a:r>
            <a:endParaRPr lang="de-DE" dirty="0"/>
          </a:p>
        </p:txBody>
      </p:sp>
      <p:sp>
        <p:nvSpPr>
          <p:cNvPr id="13" name="TextBox 4">
            <a:extLst>
              <a:ext uri="{FF2B5EF4-FFF2-40B4-BE49-F238E27FC236}">
                <a16:creationId xmlns:a16="http://schemas.microsoft.com/office/drawing/2014/main" id="{81C19868-0CE7-8095-DA53-D6F7B9F71C52}"/>
              </a:ext>
            </a:extLst>
          </p:cNvPr>
          <p:cNvSpPr txBox="1"/>
          <p:nvPr/>
        </p:nvSpPr>
        <p:spPr>
          <a:xfrm>
            <a:off x="482100" y="766562"/>
            <a:ext cx="2859204" cy="355482"/>
          </a:xfrm>
          <a:prstGeom prst="rect">
            <a:avLst/>
          </a:prstGeom>
          <a:noFill/>
        </p:spPr>
        <p:txBody>
          <a:bodyPr wrap="square" rtlCol="0">
            <a:spAutoFit/>
          </a:bodyPr>
          <a:lstStyle/>
          <a:p>
            <a:pPr>
              <a:lnSpc>
                <a:spcPct val="95000"/>
              </a:lnSpc>
            </a:pPr>
            <a:r>
              <a:rPr lang="en-US" sz="1800" b="1" dirty="0"/>
              <a:t>Samples produced at KIT</a:t>
            </a:r>
          </a:p>
        </p:txBody>
      </p:sp>
      <p:grpSp>
        <p:nvGrpSpPr>
          <p:cNvPr id="14" name="Group 6">
            <a:extLst>
              <a:ext uri="{FF2B5EF4-FFF2-40B4-BE49-F238E27FC236}">
                <a16:creationId xmlns:a16="http://schemas.microsoft.com/office/drawing/2014/main" id="{D0D2B221-8579-FE58-09EB-D5AAEC2A238C}"/>
              </a:ext>
            </a:extLst>
          </p:cNvPr>
          <p:cNvGrpSpPr>
            <a:grpSpLocks noChangeAspect="1"/>
          </p:cNvGrpSpPr>
          <p:nvPr/>
        </p:nvGrpSpPr>
        <p:grpSpPr bwMode="auto">
          <a:xfrm>
            <a:off x="3284990" y="821075"/>
            <a:ext cx="4666931" cy="964820"/>
            <a:chOff x="2071" y="689"/>
            <a:chExt cx="3207" cy="663"/>
          </a:xfrm>
        </p:grpSpPr>
        <p:sp>
          <p:nvSpPr>
            <p:cNvPr id="15" name="AutoShape 5">
              <a:extLst>
                <a:ext uri="{FF2B5EF4-FFF2-40B4-BE49-F238E27FC236}">
                  <a16:creationId xmlns:a16="http://schemas.microsoft.com/office/drawing/2014/main" id="{0C8255CD-991F-390B-9F8B-C759E03F23D8}"/>
                </a:ext>
              </a:extLst>
            </p:cNvPr>
            <p:cNvSpPr>
              <a:spLocks noChangeAspect="1" noChangeArrowheads="1" noTextEdit="1"/>
            </p:cNvSpPr>
            <p:nvPr/>
          </p:nvSpPr>
          <p:spPr bwMode="auto">
            <a:xfrm>
              <a:off x="2071" y="689"/>
              <a:ext cx="3159"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07">
              <a:extLst>
                <a:ext uri="{FF2B5EF4-FFF2-40B4-BE49-F238E27FC236}">
                  <a16:creationId xmlns:a16="http://schemas.microsoft.com/office/drawing/2014/main" id="{9B098533-9AA2-D753-1085-5841BD4FF553}"/>
                </a:ext>
              </a:extLst>
            </p:cNvPr>
            <p:cNvGrpSpPr>
              <a:grpSpLocks/>
            </p:cNvGrpSpPr>
            <p:nvPr/>
          </p:nvGrpSpPr>
          <p:grpSpPr bwMode="auto">
            <a:xfrm>
              <a:off x="4218" y="894"/>
              <a:ext cx="873" cy="380"/>
              <a:chOff x="4218" y="894"/>
              <a:chExt cx="873" cy="380"/>
            </a:xfrm>
          </p:grpSpPr>
          <p:sp>
            <p:nvSpPr>
              <p:cNvPr id="180" name="Rectangle 7">
                <a:extLst>
                  <a:ext uri="{FF2B5EF4-FFF2-40B4-BE49-F238E27FC236}">
                    <a16:creationId xmlns:a16="http://schemas.microsoft.com/office/drawing/2014/main" id="{6847D7D6-9348-705E-A227-BE48DC5745AA}"/>
                  </a:ext>
                </a:extLst>
              </p:cNvPr>
              <p:cNvSpPr>
                <a:spLocks noChangeArrowheads="1"/>
              </p:cNvSpPr>
              <p:nvPr/>
            </p:nvSpPr>
            <p:spPr bwMode="auto">
              <a:xfrm>
                <a:off x="4218" y="1187"/>
                <a:ext cx="30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~2000 °C</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81" name="Freeform 8">
                <a:extLst>
                  <a:ext uri="{FF2B5EF4-FFF2-40B4-BE49-F238E27FC236}">
                    <a16:creationId xmlns:a16="http://schemas.microsoft.com/office/drawing/2014/main" id="{41480FFA-1FCC-11C2-9038-7A8BCB304934}"/>
                  </a:ext>
                </a:extLst>
              </p:cNvPr>
              <p:cNvSpPr>
                <a:spLocks/>
              </p:cNvSpPr>
              <p:nvPr/>
            </p:nvSpPr>
            <p:spPr bwMode="auto">
              <a:xfrm>
                <a:off x="4987" y="911"/>
                <a:ext cx="66" cy="38"/>
              </a:xfrm>
              <a:custGeom>
                <a:avLst/>
                <a:gdLst>
                  <a:gd name="T0" fmla="*/ 775 w 775"/>
                  <a:gd name="T1" fmla="*/ 82 h 451"/>
                  <a:gd name="T2" fmla="*/ 508 w 775"/>
                  <a:gd name="T3" fmla="*/ 15 h 451"/>
                  <a:gd name="T4" fmla="*/ 51 w 775"/>
                  <a:gd name="T5" fmla="*/ 245 h 451"/>
                  <a:gd name="T6" fmla="*/ 254 w 775"/>
                  <a:gd name="T7" fmla="*/ 401 h 451"/>
                  <a:gd name="T8" fmla="*/ 475 w 775"/>
                  <a:gd name="T9" fmla="*/ 434 h 451"/>
                  <a:gd name="T10" fmla="*/ 775 w 775"/>
                  <a:gd name="T11" fmla="*/ 82 h 451"/>
                </a:gdLst>
                <a:ahLst/>
                <a:cxnLst>
                  <a:cxn ang="0">
                    <a:pos x="T0" y="T1"/>
                  </a:cxn>
                  <a:cxn ang="0">
                    <a:pos x="T2" y="T3"/>
                  </a:cxn>
                  <a:cxn ang="0">
                    <a:pos x="T4" y="T5"/>
                  </a:cxn>
                  <a:cxn ang="0">
                    <a:pos x="T6" y="T7"/>
                  </a:cxn>
                  <a:cxn ang="0">
                    <a:pos x="T8" y="T9"/>
                  </a:cxn>
                  <a:cxn ang="0">
                    <a:pos x="T10" y="T11"/>
                  </a:cxn>
                </a:cxnLst>
                <a:rect l="0" t="0" r="r" b="b"/>
                <a:pathLst>
                  <a:path w="775" h="451">
                    <a:moveTo>
                      <a:pt x="775" y="82"/>
                    </a:moveTo>
                    <a:cubicBezTo>
                      <a:pt x="749" y="26"/>
                      <a:pt x="648" y="0"/>
                      <a:pt x="508" y="15"/>
                    </a:cubicBezTo>
                    <a:cubicBezTo>
                      <a:pt x="310" y="37"/>
                      <a:pt x="106" y="140"/>
                      <a:pt x="51" y="245"/>
                    </a:cubicBezTo>
                    <a:cubicBezTo>
                      <a:pt x="0" y="344"/>
                      <a:pt x="79" y="411"/>
                      <a:pt x="254" y="401"/>
                    </a:cubicBezTo>
                    <a:cubicBezTo>
                      <a:pt x="312" y="434"/>
                      <a:pt x="397" y="451"/>
                      <a:pt x="475" y="434"/>
                    </a:cubicBezTo>
                    <a:cubicBezTo>
                      <a:pt x="650" y="394"/>
                      <a:pt x="775" y="239"/>
                      <a:pt x="775" y="82"/>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
                <a:extLst>
                  <a:ext uri="{FF2B5EF4-FFF2-40B4-BE49-F238E27FC236}">
                    <a16:creationId xmlns:a16="http://schemas.microsoft.com/office/drawing/2014/main" id="{EC496C7A-AB4B-7DB4-F1BB-AAD20A46A0D2}"/>
                  </a:ext>
                </a:extLst>
              </p:cNvPr>
              <p:cNvSpPr>
                <a:spLocks/>
              </p:cNvSpPr>
              <p:nvPr/>
            </p:nvSpPr>
            <p:spPr bwMode="auto">
              <a:xfrm>
                <a:off x="4789" y="894"/>
                <a:ext cx="302" cy="142"/>
              </a:xfrm>
              <a:custGeom>
                <a:avLst/>
                <a:gdLst>
                  <a:gd name="T0" fmla="*/ 0 w 3585"/>
                  <a:gd name="T1" fmla="*/ 786 h 1679"/>
                  <a:gd name="T2" fmla="*/ 1284 w 3585"/>
                  <a:gd name="T3" fmla="*/ 0 h 1679"/>
                  <a:gd name="T4" fmla="*/ 3585 w 3585"/>
                  <a:gd name="T5" fmla="*/ 0 h 1679"/>
                  <a:gd name="T6" fmla="*/ 2301 w 3585"/>
                  <a:gd name="T7" fmla="*/ 786 h 1679"/>
                  <a:gd name="T8" fmla="*/ 2301 w 3585"/>
                  <a:gd name="T9" fmla="*/ 1679 h 1679"/>
                  <a:gd name="T10" fmla="*/ 3585 w 3585"/>
                  <a:gd name="T11" fmla="*/ 893 h 1679"/>
                  <a:gd name="T12" fmla="*/ 3585 w 3585"/>
                  <a:gd name="T13" fmla="*/ 0 h 1679"/>
                </a:gdLst>
                <a:ahLst/>
                <a:cxnLst>
                  <a:cxn ang="0">
                    <a:pos x="T0" y="T1"/>
                  </a:cxn>
                  <a:cxn ang="0">
                    <a:pos x="T2" y="T3"/>
                  </a:cxn>
                  <a:cxn ang="0">
                    <a:pos x="T4" y="T5"/>
                  </a:cxn>
                  <a:cxn ang="0">
                    <a:pos x="T6" y="T7"/>
                  </a:cxn>
                  <a:cxn ang="0">
                    <a:pos x="T8" y="T9"/>
                  </a:cxn>
                  <a:cxn ang="0">
                    <a:pos x="T10" y="T11"/>
                  </a:cxn>
                  <a:cxn ang="0">
                    <a:pos x="T12" y="T13"/>
                  </a:cxn>
                </a:cxnLst>
                <a:rect l="0" t="0" r="r" b="b"/>
                <a:pathLst>
                  <a:path w="3585" h="1679">
                    <a:moveTo>
                      <a:pt x="0" y="786"/>
                    </a:moveTo>
                    <a:lnTo>
                      <a:pt x="1284" y="0"/>
                    </a:lnTo>
                    <a:lnTo>
                      <a:pt x="3585" y="0"/>
                    </a:lnTo>
                    <a:lnTo>
                      <a:pt x="2301" y="786"/>
                    </a:lnTo>
                    <a:lnTo>
                      <a:pt x="2301" y="1679"/>
                    </a:lnTo>
                    <a:lnTo>
                      <a:pt x="3585" y="893"/>
                    </a:lnTo>
                    <a:lnTo>
                      <a:pt x="3585" y="0"/>
                    </a:lnTo>
                  </a:path>
                </a:pathLst>
              </a:custGeom>
              <a:noFill/>
              <a:ln w="4763"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0">
                <a:extLst>
                  <a:ext uri="{FF2B5EF4-FFF2-40B4-BE49-F238E27FC236}">
                    <a16:creationId xmlns:a16="http://schemas.microsoft.com/office/drawing/2014/main" id="{F30FEB8D-A33D-3CC7-A5A1-2768F7ABBC4F}"/>
                  </a:ext>
                </a:extLst>
              </p:cNvPr>
              <p:cNvSpPr>
                <a:spLocks noChangeArrowheads="1"/>
              </p:cNvSpPr>
              <p:nvPr/>
            </p:nvSpPr>
            <p:spPr bwMode="auto">
              <a:xfrm>
                <a:off x="4789" y="960"/>
                <a:ext cx="194" cy="76"/>
              </a:xfrm>
              <a:prstGeom prst="rect">
                <a:avLst/>
              </a:prstGeom>
              <a:noFill/>
              <a:ln w="4763"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11">
                <a:extLst>
                  <a:ext uri="{FF2B5EF4-FFF2-40B4-BE49-F238E27FC236}">
                    <a16:creationId xmlns:a16="http://schemas.microsoft.com/office/drawing/2014/main" id="{86C054FB-30C2-96FC-7111-C06BE2C5713C}"/>
                  </a:ext>
                </a:extLst>
              </p:cNvPr>
              <p:cNvSpPr>
                <a:spLocks/>
              </p:cNvSpPr>
              <p:nvPr/>
            </p:nvSpPr>
            <p:spPr bwMode="auto">
              <a:xfrm>
                <a:off x="4882" y="946"/>
                <a:ext cx="52" cy="14"/>
              </a:xfrm>
              <a:custGeom>
                <a:avLst/>
                <a:gdLst>
                  <a:gd name="T0" fmla="*/ 523 w 617"/>
                  <a:gd name="T1" fmla="*/ 169 h 169"/>
                  <a:gd name="T2" fmla="*/ 477 w 617"/>
                  <a:gd name="T3" fmla="*/ 0 h 169"/>
                  <a:gd name="T4" fmla="*/ 0 w 617"/>
                  <a:gd name="T5" fmla="*/ 169 h 169"/>
                  <a:gd name="T6" fmla="*/ 523 w 617"/>
                  <a:gd name="T7" fmla="*/ 169 h 169"/>
                </a:gdLst>
                <a:ahLst/>
                <a:cxnLst>
                  <a:cxn ang="0">
                    <a:pos x="T0" y="T1"/>
                  </a:cxn>
                  <a:cxn ang="0">
                    <a:pos x="T2" y="T3"/>
                  </a:cxn>
                  <a:cxn ang="0">
                    <a:pos x="T4" y="T5"/>
                  </a:cxn>
                  <a:cxn ang="0">
                    <a:pos x="T6" y="T7"/>
                  </a:cxn>
                </a:cxnLst>
                <a:rect l="0" t="0" r="r" b="b"/>
                <a:pathLst>
                  <a:path w="617" h="169">
                    <a:moveTo>
                      <a:pt x="523" y="169"/>
                    </a:moveTo>
                    <a:cubicBezTo>
                      <a:pt x="617" y="69"/>
                      <a:pt x="598" y="0"/>
                      <a:pt x="477" y="0"/>
                    </a:cubicBezTo>
                    <a:cubicBezTo>
                      <a:pt x="356" y="0"/>
                      <a:pt x="161" y="69"/>
                      <a:pt x="0" y="169"/>
                    </a:cubicBezTo>
                    <a:cubicBezTo>
                      <a:pt x="91" y="168"/>
                      <a:pt x="523" y="169"/>
                      <a:pt x="523" y="169"/>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Oval 12">
                <a:extLst>
                  <a:ext uri="{FF2B5EF4-FFF2-40B4-BE49-F238E27FC236}">
                    <a16:creationId xmlns:a16="http://schemas.microsoft.com/office/drawing/2014/main" id="{CEE6BD5C-4B17-1406-B350-C5D8DB07D8C6}"/>
                  </a:ext>
                </a:extLst>
              </p:cNvPr>
              <p:cNvSpPr>
                <a:spLocks noChangeArrowheads="1"/>
              </p:cNvSpPr>
              <p:nvPr/>
            </p:nvSpPr>
            <p:spPr bwMode="auto">
              <a:xfrm>
                <a:off x="4831" y="986"/>
                <a:ext cx="43" cy="39"/>
              </a:xfrm>
              <a:prstGeom prst="ellipse">
                <a:avLst/>
              </a:pr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3">
                <a:extLst>
                  <a:ext uri="{FF2B5EF4-FFF2-40B4-BE49-F238E27FC236}">
                    <a16:creationId xmlns:a16="http://schemas.microsoft.com/office/drawing/2014/main" id="{ED1FE85B-A80C-9A9A-88CD-AAE7A25A95E5}"/>
                  </a:ext>
                </a:extLst>
              </p:cNvPr>
              <p:cNvSpPr>
                <a:spLocks/>
              </p:cNvSpPr>
              <p:nvPr/>
            </p:nvSpPr>
            <p:spPr bwMode="auto">
              <a:xfrm>
                <a:off x="4789" y="997"/>
                <a:ext cx="44" cy="39"/>
              </a:xfrm>
              <a:custGeom>
                <a:avLst/>
                <a:gdLst>
                  <a:gd name="T0" fmla="*/ 341 w 518"/>
                  <a:gd name="T1" fmla="*/ 455 h 455"/>
                  <a:gd name="T2" fmla="*/ 170 w 518"/>
                  <a:gd name="T3" fmla="*/ 453 h 455"/>
                  <a:gd name="T4" fmla="*/ 0 w 518"/>
                  <a:gd name="T5" fmla="*/ 233 h 455"/>
                  <a:gd name="T6" fmla="*/ 259 w 518"/>
                  <a:gd name="T7" fmla="*/ 0 h 455"/>
                  <a:gd name="T8" fmla="*/ 518 w 518"/>
                  <a:gd name="T9" fmla="*/ 233 h 455"/>
                  <a:gd name="T10" fmla="*/ 341 w 518"/>
                  <a:gd name="T11" fmla="*/ 455 h 455"/>
                </a:gdLst>
                <a:ahLst/>
                <a:cxnLst>
                  <a:cxn ang="0">
                    <a:pos x="T0" y="T1"/>
                  </a:cxn>
                  <a:cxn ang="0">
                    <a:pos x="T2" y="T3"/>
                  </a:cxn>
                  <a:cxn ang="0">
                    <a:pos x="T4" y="T5"/>
                  </a:cxn>
                  <a:cxn ang="0">
                    <a:pos x="T6" y="T7"/>
                  </a:cxn>
                  <a:cxn ang="0">
                    <a:pos x="T8" y="T9"/>
                  </a:cxn>
                  <a:cxn ang="0">
                    <a:pos x="T10" y="T11"/>
                  </a:cxn>
                </a:cxnLst>
                <a:rect l="0" t="0" r="r" b="b"/>
                <a:pathLst>
                  <a:path w="518" h="455">
                    <a:moveTo>
                      <a:pt x="341" y="455"/>
                    </a:moveTo>
                    <a:lnTo>
                      <a:pt x="170" y="453"/>
                    </a:lnTo>
                    <a:cubicBezTo>
                      <a:pt x="68" y="419"/>
                      <a:pt x="0" y="332"/>
                      <a:pt x="0" y="233"/>
                    </a:cubicBezTo>
                    <a:cubicBezTo>
                      <a:pt x="0" y="105"/>
                      <a:pt x="116" y="0"/>
                      <a:pt x="259" y="0"/>
                    </a:cubicBezTo>
                    <a:cubicBezTo>
                      <a:pt x="402" y="0"/>
                      <a:pt x="518" y="105"/>
                      <a:pt x="518" y="233"/>
                    </a:cubicBezTo>
                    <a:cubicBezTo>
                      <a:pt x="518" y="334"/>
                      <a:pt x="447" y="423"/>
                      <a:pt x="341" y="455"/>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4">
                <a:extLst>
                  <a:ext uri="{FF2B5EF4-FFF2-40B4-BE49-F238E27FC236}">
                    <a16:creationId xmlns:a16="http://schemas.microsoft.com/office/drawing/2014/main" id="{F7796203-8F59-9226-50F7-12F69A3F8AB7}"/>
                  </a:ext>
                </a:extLst>
              </p:cNvPr>
              <p:cNvSpPr>
                <a:spLocks/>
              </p:cNvSpPr>
              <p:nvPr/>
            </p:nvSpPr>
            <p:spPr bwMode="auto">
              <a:xfrm>
                <a:off x="4839" y="960"/>
                <a:ext cx="44" cy="27"/>
              </a:xfrm>
              <a:custGeom>
                <a:avLst/>
                <a:gdLst>
                  <a:gd name="T0" fmla="*/ 20 w 518"/>
                  <a:gd name="T1" fmla="*/ 4 h 329"/>
                  <a:gd name="T2" fmla="*/ 496 w 518"/>
                  <a:gd name="T3" fmla="*/ 0 h 329"/>
                  <a:gd name="T4" fmla="*/ 518 w 518"/>
                  <a:gd name="T5" fmla="*/ 95 h 329"/>
                  <a:gd name="T6" fmla="*/ 259 w 518"/>
                  <a:gd name="T7" fmla="*/ 329 h 329"/>
                  <a:gd name="T8" fmla="*/ 0 w 518"/>
                  <a:gd name="T9" fmla="*/ 95 h 329"/>
                  <a:gd name="T10" fmla="*/ 20 w 518"/>
                  <a:gd name="T11" fmla="*/ 4 h 329"/>
                </a:gdLst>
                <a:ahLst/>
                <a:cxnLst>
                  <a:cxn ang="0">
                    <a:pos x="T0" y="T1"/>
                  </a:cxn>
                  <a:cxn ang="0">
                    <a:pos x="T2" y="T3"/>
                  </a:cxn>
                  <a:cxn ang="0">
                    <a:pos x="T4" y="T5"/>
                  </a:cxn>
                  <a:cxn ang="0">
                    <a:pos x="T6" y="T7"/>
                  </a:cxn>
                  <a:cxn ang="0">
                    <a:pos x="T8" y="T9"/>
                  </a:cxn>
                  <a:cxn ang="0">
                    <a:pos x="T10" y="T11"/>
                  </a:cxn>
                </a:cxnLst>
                <a:rect l="0" t="0" r="r" b="b"/>
                <a:pathLst>
                  <a:path w="518" h="329">
                    <a:moveTo>
                      <a:pt x="20" y="4"/>
                    </a:moveTo>
                    <a:lnTo>
                      <a:pt x="496" y="0"/>
                    </a:lnTo>
                    <a:cubicBezTo>
                      <a:pt x="511" y="30"/>
                      <a:pt x="518" y="63"/>
                      <a:pt x="518" y="95"/>
                    </a:cubicBezTo>
                    <a:cubicBezTo>
                      <a:pt x="518" y="224"/>
                      <a:pt x="402" y="329"/>
                      <a:pt x="259" y="329"/>
                    </a:cubicBezTo>
                    <a:cubicBezTo>
                      <a:pt x="116" y="329"/>
                      <a:pt x="0" y="224"/>
                      <a:pt x="0" y="95"/>
                    </a:cubicBezTo>
                    <a:cubicBezTo>
                      <a:pt x="0" y="64"/>
                      <a:pt x="7" y="33"/>
                      <a:pt x="20" y="4"/>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Oval 15">
                <a:extLst>
                  <a:ext uri="{FF2B5EF4-FFF2-40B4-BE49-F238E27FC236}">
                    <a16:creationId xmlns:a16="http://schemas.microsoft.com/office/drawing/2014/main" id="{B16B7017-30EE-2E3B-4023-7F6C87D0EEC5}"/>
                  </a:ext>
                </a:extLst>
              </p:cNvPr>
              <p:cNvSpPr>
                <a:spLocks noChangeArrowheads="1"/>
              </p:cNvSpPr>
              <p:nvPr/>
            </p:nvSpPr>
            <p:spPr bwMode="auto">
              <a:xfrm>
                <a:off x="4873" y="975"/>
                <a:ext cx="44" cy="39"/>
              </a:xfrm>
              <a:prstGeom prst="ellipse">
                <a:avLst/>
              </a:pr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6">
                <a:extLst>
                  <a:ext uri="{FF2B5EF4-FFF2-40B4-BE49-F238E27FC236}">
                    <a16:creationId xmlns:a16="http://schemas.microsoft.com/office/drawing/2014/main" id="{1D93016F-96DA-EEC2-BA34-20F25A0F1503}"/>
                  </a:ext>
                </a:extLst>
              </p:cNvPr>
              <p:cNvSpPr>
                <a:spLocks/>
              </p:cNvSpPr>
              <p:nvPr/>
            </p:nvSpPr>
            <p:spPr bwMode="auto">
              <a:xfrm>
                <a:off x="4884" y="960"/>
                <a:ext cx="42" cy="15"/>
              </a:xfrm>
              <a:custGeom>
                <a:avLst/>
                <a:gdLst>
                  <a:gd name="T0" fmla="*/ 0 w 503"/>
                  <a:gd name="T1" fmla="*/ 12 h 182"/>
                  <a:gd name="T2" fmla="*/ 503 w 503"/>
                  <a:gd name="T3" fmla="*/ 0 h 182"/>
                  <a:gd name="T4" fmla="*/ 250 w 503"/>
                  <a:gd name="T5" fmla="*/ 182 h 182"/>
                  <a:gd name="T6" fmla="*/ 0 w 503"/>
                  <a:gd name="T7" fmla="*/ 12 h 182"/>
                </a:gdLst>
                <a:ahLst/>
                <a:cxnLst>
                  <a:cxn ang="0">
                    <a:pos x="T0" y="T1"/>
                  </a:cxn>
                  <a:cxn ang="0">
                    <a:pos x="T2" y="T3"/>
                  </a:cxn>
                  <a:cxn ang="0">
                    <a:pos x="T4" y="T5"/>
                  </a:cxn>
                  <a:cxn ang="0">
                    <a:pos x="T6" y="T7"/>
                  </a:cxn>
                </a:cxnLst>
                <a:rect l="0" t="0" r="r" b="b"/>
                <a:pathLst>
                  <a:path w="503" h="182">
                    <a:moveTo>
                      <a:pt x="0" y="12"/>
                    </a:moveTo>
                    <a:lnTo>
                      <a:pt x="503" y="0"/>
                    </a:lnTo>
                    <a:cubicBezTo>
                      <a:pt x="476" y="106"/>
                      <a:pt x="371" y="182"/>
                      <a:pt x="250" y="182"/>
                    </a:cubicBezTo>
                    <a:cubicBezTo>
                      <a:pt x="134" y="182"/>
                      <a:pt x="32" y="112"/>
                      <a:pt x="0" y="12"/>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Oval 17">
                <a:extLst>
                  <a:ext uri="{FF2B5EF4-FFF2-40B4-BE49-F238E27FC236}">
                    <a16:creationId xmlns:a16="http://schemas.microsoft.com/office/drawing/2014/main" id="{481973B6-F7EA-D524-1291-D6A92293FA27}"/>
                  </a:ext>
                </a:extLst>
              </p:cNvPr>
              <p:cNvSpPr>
                <a:spLocks noChangeArrowheads="1"/>
              </p:cNvSpPr>
              <p:nvPr/>
            </p:nvSpPr>
            <p:spPr bwMode="auto">
              <a:xfrm>
                <a:off x="4917" y="962"/>
                <a:ext cx="44" cy="40"/>
              </a:xfrm>
              <a:prstGeom prst="ellipse">
                <a:avLst/>
              </a:pr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8">
                <a:extLst>
                  <a:ext uri="{FF2B5EF4-FFF2-40B4-BE49-F238E27FC236}">
                    <a16:creationId xmlns:a16="http://schemas.microsoft.com/office/drawing/2014/main" id="{75AA3909-6270-D185-DBD9-98EC2164815D}"/>
                  </a:ext>
                </a:extLst>
              </p:cNvPr>
              <p:cNvSpPr>
                <a:spLocks/>
              </p:cNvSpPr>
              <p:nvPr/>
            </p:nvSpPr>
            <p:spPr bwMode="auto">
              <a:xfrm>
                <a:off x="4958" y="960"/>
                <a:ext cx="25" cy="28"/>
              </a:xfrm>
              <a:custGeom>
                <a:avLst/>
                <a:gdLst>
                  <a:gd name="T0" fmla="*/ 296 w 296"/>
                  <a:gd name="T1" fmla="*/ 0 h 331"/>
                  <a:gd name="T2" fmla="*/ 296 w 296"/>
                  <a:gd name="T3" fmla="*/ 326 h 331"/>
                  <a:gd name="T4" fmla="*/ 259 w 296"/>
                  <a:gd name="T5" fmla="*/ 329 h 331"/>
                  <a:gd name="T6" fmla="*/ 0 w 296"/>
                  <a:gd name="T7" fmla="*/ 96 h 331"/>
                  <a:gd name="T8" fmla="*/ 21 w 296"/>
                  <a:gd name="T9" fmla="*/ 0 h 331"/>
                  <a:gd name="T10" fmla="*/ 296 w 296"/>
                  <a:gd name="T11" fmla="*/ 0 h 331"/>
                </a:gdLst>
                <a:ahLst/>
                <a:cxnLst>
                  <a:cxn ang="0">
                    <a:pos x="T0" y="T1"/>
                  </a:cxn>
                  <a:cxn ang="0">
                    <a:pos x="T2" y="T3"/>
                  </a:cxn>
                  <a:cxn ang="0">
                    <a:pos x="T4" y="T5"/>
                  </a:cxn>
                  <a:cxn ang="0">
                    <a:pos x="T6" y="T7"/>
                  </a:cxn>
                  <a:cxn ang="0">
                    <a:pos x="T8" y="T9"/>
                  </a:cxn>
                  <a:cxn ang="0">
                    <a:pos x="T10" y="T11"/>
                  </a:cxn>
                </a:cxnLst>
                <a:rect l="0" t="0" r="r" b="b"/>
                <a:pathLst>
                  <a:path w="296" h="331">
                    <a:moveTo>
                      <a:pt x="296" y="0"/>
                    </a:moveTo>
                    <a:cubicBezTo>
                      <a:pt x="293" y="0"/>
                      <a:pt x="296" y="276"/>
                      <a:pt x="296" y="326"/>
                    </a:cubicBezTo>
                    <a:cubicBezTo>
                      <a:pt x="272" y="331"/>
                      <a:pt x="272" y="329"/>
                      <a:pt x="259" y="329"/>
                    </a:cubicBezTo>
                    <a:cubicBezTo>
                      <a:pt x="116" y="329"/>
                      <a:pt x="0" y="225"/>
                      <a:pt x="0" y="96"/>
                    </a:cubicBezTo>
                    <a:cubicBezTo>
                      <a:pt x="0" y="65"/>
                      <a:pt x="7" y="28"/>
                      <a:pt x="21" y="0"/>
                    </a:cubicBezTo>
                    <a:cubicBezTo>
                      <a:pt x="85" y="0"/>
                      <a:pt x="294" y="4"/>
                      <a:pt x="296"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9">
                <a:extLst>
                  <a:ext uri="{FF2B5EF4-FFF2-40B4-BE49-F238E27FC236}">
                    <a16:creationId xmlns:a16="http://schemas.microsoft.com/office/drawing/2014/main" id="{6B08EBE8-14CE-BD1D-EC20-8F73482D6CD0}"/>
                  </a:ext>
                </a:extLst>
              </p:cNvPr>
              <p:cNvSpPr>
                <a:spLocks/>
              </p:cNvSpPr>
              <p:nvPr/>
            </p:nvSpPr>
            <p:spPr bwMode="auto">
              <a:xfrm>
                <a:off x="4862" y="1013"/>
                <a:ext cx="44" cy="23"/>
              </a:xfrm>
              <a:custGeom>
                <a:avLst/>
                <a:gdLst>
                  <a:gd name="T0" fmla="*/ 515 w 519"/>
                  <a:gd name="T1" fmla="*/ 274 h 278"/>
                  <a:gd name="T2" fmla="*/ 5 w 519"/>
                  <a:gd name="T3" fmla="*/ 278 h 278"/>
                  <a:gd name="T4" fmla="*/ 0 w 519"/>
                  <a:gd name="T5" fmla="*/ 233 h 278"/>
                  <a:gd name="T6" fmla="*/ 259 w 519"/>
                  <a:gd name="T7" fmla="*/ 0 h 278"/>
                  <a:gd name="T8" fmla="*/ 519 w 519"/>
                  <a:gd name="T9" fmla="*/ 233 h 278"/>
                  <a:gd name="T10" fmla="*/ 515 w 519"/>
                  <a:gd name="T11" fmla="*/ 274 h 278"/>
                </a:gdLst>
                <a:ahLst/>
                <a:cxnLst>
                  <a:cxn ang="0">
                    <a:pos x="T0" y="T1"/>
                  </a:cxn>
                  <a:cxn ang="0">
                    <a:pos x="T2" y="T3"/>
                  </a:cxn>
                  <a:cxn ang="0">
                    <a:pos x="T4" y="T5"/>
                  </a:cxn>
                  <a:cxn ang="0">
                    <a:pos x="T6" y="T7"/>
                  </a:cxn>
                  <a:cxn ang="0">
                    <a:pos x="T8" y="T9"/>
                  </a:cxn>
                  <a:cxn ang="0">
                    <a:pos x="T10" y="T11"/>
                  </a:cxn>
                </a:cxnLst>
                <a:rect l="0" t="0" r="r" b="b"/>
                <a:pathLst>
                  <a:path w="519" h="278">
                    <a:moveTo>
                      <a:pt x="515" y="274"/>
                    </a:moveTo>
                    <a:lnTo>
                      <a:pt x="5" y="278"/>
                    </a:lnTo>
                    <a:cubicBezTo>
                      <a:pt x="1" y="263"/>
                      <a:pt x="0" y="248"/>
                      <a:pt x="0" y="233"/>
                    </a:cubicBezTo>
                    <a:cubicBezTo>
                      <a:pt x="0" y="104"/>
                      <a:pt x="116" y="0"/>
                      <a:pt x="259" y="0"/>
                    </a:cubicBezTo>
                    <a:cubicBezTo>
                      <a:pt x="402" y="0"/>
                      <a:pt x="519" y="104"/>
                      <a:pt x="519" y="233"/>
                    </a:cubicBezTo>
                    <a:cubicBezTo>
                      <a:pt x="519" y="247"/>
                      <a:pt x="517" y="260"/>
                      <a:pt x="515" y="274"/>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0">
                <a:extLst>
                  <a:ext uri="{FF2B5EF4-FFF2-40B4-BE49-F238E27FC236}">
                    <a16:creationId xmlns:a16="http://schemas.microsoft.com/office/drawing/2014/main" id="{7D6BD414-DBF8-CF2A-72C6-D540B2EC9691}"/>
                  </a:ext>
                </a:extLst>
              </p:cNvPr>
              <p:cNvSpPr>
                <a:spLocks/>
              </p:cNvSpPr>
              <p:nvPr/>
            </p:nvSpPr>
            <p:spPr bwMode="auto">
              <a:xfrm>
                <a:off x="4823" y="1025"/>
                <a:ext cx="39" cy="11"/>
              </a:xfrm>
              <a:custGeom>
                <a:avLst/>
                <a:gdLst>
                  <a:gd name="T0" fmla="*/ 463 w 463"/>
                  <a:gd name="T1" fmla="*/ 131 h 131"/>
                  <a:gd name="T2" fmla="*/ 0 w 463"/>
                  <a:gd name="T3" fmla="*/ 125 h 131"/>
                  <a:gd name="T4" fmla="*/ 230 w 463"/>
                  <a:gd name="T5" fmla="*/ 0 h 131"/>
                  <a:gd name="T6" fmla="*/ 463 w 463"/>
                  <a:gd name="T7" fmla="*/ 131 h 131"/>
                </a:gdLst>
                <a:ahLst/>
                <a:cxnLst>
                  <a:cxn ang="0">
                    <a:pos x="T0" y="T1"/>
                  </a:cxn>
                  <a:cxn ang="0">
                    <a:pos x="T2" y="T3"/>
                  </a:cxn>
                  <a:cxn ang="0">
                    <a:pos x="T4" y="T5"/>
                  </a:cxn>
                  <a:cxn ang="0">
                    <a:pos x="T6" y="T7"/>
                  </a:cxn>
                </a:cxnLst>
                <a:rect l="0" t="0" r="r" b="b"/>
                <a:pathLst>
                  <a:path w="463" h="131">
                    <a:moveTo>
                      <a:pt x="463" y="131"/>
                    </a:moveTo>
                    <a:lnTo>
                      <a:pt x="0" y="125"/>
                    </a:lnTo>
                    <a:cubicBezTo>
                      <a:pt x="44" y="48"/>
                      <a:pt x="133" y="0"/>
                      <a:pt x="230" y="0"/>
                    </a:cubicBezTo>
                    <a:cubicBezTo>
                      <a:pt x="329" y="0"/>
                      <a:pt x="420" y="51"/>
                      <a:pt x="463" y="131"/>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1">
                <a:extLst>
                  <a:ext uri="{FF2B5EF4-FFF2-40B4-BE49-F238E27FC236}">
                    <a16:creationId xmlns:a16="http://schemas.microsoft.com/office/drawing/2014/main" id="{26D6B132-F6A1-5E90-C700-8B5806F531D7}"/>
                  </a:ext>
                </a:extLst>
              </p:cNvPr>
              <p:cNvSpPr>
                <a:spLocks/>
              </p:cNvSpPr>
              <p:nvPr/>
            </p:nvSpPr>
            <p:spPr bwMode="auto">
              <a:xfrm>
                <a:off x="4905" y="1003"/>
                <a:ext cx="44" cy="33"/>
              </a:xfrm>
              <a:custGeom>
                <a:avLst/>
                <a:gdLst>
                  <a:gd name="T0" fmla="*/ 452 w 519"/>
                  <a:gd name="T1" fmla="*/ 390 h 394"/>
                  <a:gd name="T2" fmla="*/ 71 w 519"/>
                  <a:gd name="T3" fmla="*/ 394 h 394"/>
                  <a:gd name="T4" fmla="*/ 0 w 519"/>
                  <a:gd name="T5" fmla="*/ 233 h 394"/>
                  <a:gd name="T6" fmla="*/ 259 w 519"/>
                  <a:gd name="T7" fmla="*/ 0 h 394"/>
                  <a:gd name="T8" fmla="*/ 519 w 519"/>
                  <a:gd name="T9" fmla="*/ 233 h 394"/>
                  <a:gd name="T10" fmla="*/ 452 w 519"/>
                  <a:gd name="T11" fmla="*/ 390 h 394"/>
                </a:gdLst>
                <a:ahLst/>
                <a:cxnLst>
                  <a:cxn ang="0">
                    <a:pos x="T0" y="T1"/>
                  </a:cxn>
                  <a:cxn ang="0">
                    <a:pos x="T2" y="T3"/>
                  </a:cxn>
                  <a:cxn ang="0">
                    <a:pos x="T4" y="T5"/>
                  </a:cxn>
                  <a:cxn ang="0">
                    <a:pos x="T6" y="T7"/>
                  </a:cxn>
                  <a:cxn ang="0">
                    <a:pos x="T8" y="T9"/>
                  </a:cxn>
                  <a:cxn ang="0">
                    <a:pos x="T10" y="T11"/>
                  </a:cxn>
                </a:cxnLst>
                <a:rect l="0" t="0" r="r" b="b"/>
                <a:pathLst>
                  <a:path w="519" h="394">
                    <a:moveTo>
                      <a:pt x="452" y="390"/>
                    </a:moveTo>
                    <a:lnTo>
                      <a:pt x="71" y="394"/>
                    </a:lnTo>
                    <a:cubicBezTo>
                      <a:pt x="25" y="350"/>
                      <a:pt x="0" y="293"/>
                      <a:pt x="0" y="233"/>
                    </a:cubicBezTo>
                    <a:cubicBezTo>
                      <a:pt x="0" y="104"/>
                      <a:pt x="116" y="0"/>
                      <a:pt x="259" y="0"/>
                    </a:cubicBezTo>
                    <a:cubicBezTo>
                      <a:pt x="402" y="0"/>
                      <a:pt x="519" y="104"/>
                      <a:pt x="519" y="233"/>
                    </a:cubicBezTo>
                    <a:cubicBezTo>
                      <a:pt x="519" y="291"/>
                      <a:pt x="495" y="347"/>
                      <a:pt x="452" y="39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2">
                <a:extLst>
                  <a:ext uri="{FF2B5EF4-FFF2-40B4-BE49-F238E27FC236}">
                    <a16:creationId xmlns:a16="http://schemas.microsoft.com/office/drawing/2014/main" id="{E505F745-338E-EFEB-F5AC-D476019F6708}"/>
                  </a:ext>
                </a:extLst>
              </p:cNvPr>
              <p:cNvSpPr>
                <a:spLocks/>
              </p:cNvSpPr>
              <p:nvPr/>
            </p:nvSpPr>
            <p:spPr bwMode="auto">
              <a:xfrm>
                <a:off x="4948" y="989"/>
                <a:ext cx="35" cy="40"/>
              </a:xfrm>
              <a:custGeom>
                <a:avLst/>
                <a:gdLst>
                  <a:gd name="T0" fmla="*/ 412 w 412"/>
                  <a:gd name="T1" fmla="*/ 44 h 467"/>
                  <a:gd name="T2" fmla="*/ 411 w 412"/>
                  <a:gd name="T3" fmla="*/ 423 h 467"/>
                  <a:gd name="T4" fmla="*/ 260 w 412"/>
                  <a:gd name="T5" fmla="*/ 467 h 467"/>
                  <a:gd name="T6" fmla="*/ 0 w 412"/>
                  <a:gd name="T7" fmla="*/ 233 h 467"/>
                  <a:gd name="T8" fmla="*/ 260 w 412"/>
                  <a:gd name="T9" fmla="*/ 0 h 467"/>
                  <a:gd name="T10" fmla="*/ 412 w 412"/>
                  <a:gd name="T11" fmla="*/ 44 h 467"/>
                </a:gdLst>
                <a:ahLst/>
                <a:cxnLst>
                  <a:cxn ang="0">
                    <a:pos x="T0" y="T1"/>
                  </a:cxn>
                  <a:cxn ang="0">
                    <a:pos x="T2" y="T3"/>
                  </a:cxn>
                  <a:cxn ang="0">
                    <a:pos x="T4" y="T5"/>
                  </a:cxn>
                  <a:cxn ang="0">
                    <a:pos x="T6" y="T7"/>
                  </a:cxn>
                  <a:cxn ang="0">
                    <a:pos x="T8" y="T9"/>
                  </a:cxn>
                  <a:cxn ang="0">
                    <a:pos x="T10" y="T11"/>
                  </a:cxn>
                </a:cxnLst>
                <a:rect l="0" t="0" r="r" b="b"/>
                <a:pathLst>
                  <a:path w="412" h="467">
                    <a:moveTo>
                      <a:pt x="412" y="44"/>
                    </a:moveTo>
                    <a:lnTo>
                      <a:pt x="411" y="423"/>
                    </a:lnTo>
                    <a:cubicBezTo>
                      <a:pt x="367" y="451"/>
                      <a:pt x="314" y="467"/>
                      <a:pt x="260" y="467"/>
                    </a:cubicBezTo>
                    <a:cubicBezTo>
                      <a:pt x="117" y="467"/>
                      <a:pt x="0" y="362"/>
                      <a:pt x="0" y="233"/>
                    </a:cubicBezTo>
                    <a:cubicBezTo>
                      <a:pt x="0" y="104"/>
                      <a:pt x="117" y="0"/>
                      <a:pt x="260" y="0"/>
                    </a:cubicBezTo>
                    <a:cubicBezTo>
                      <a:pt x="314" y="0"/>
                      <a:pt x="368" y="15"/>
                      <a:pt x="412" y="44"/>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3">
                <a:extLst>
                  <a:ext uri="{FF2B5EF4-FFF2-40B4-BE49-F238E27FC236}">
                    <a16:creationId xmlns:a16="http://schemas.microsoft.com/office/drawing/2014/main" id="{31791AE6-0E03-91BE-9B69-F210B0DAF554}"/>
                  </a:ext>
                </a:extLst>
              </p:cNvPr>
              <p:cNvSpPr>
                <a:spLocks/>
              </p:cNvSpPr>
              <p:nvPr/>
            </p:nvSpPr>
            <p:spPr bwMode="auto">
              <a:xfrm>
                <a:off x="4944" y="1027"/>
                <a:ext cx="36" cy="9"/>
              </a:xfrm>
              <a:custGeom>
                <a:avLst/>
                <a:gdLst>
                  <a:gd name="T0" fmla="*/ 430 w 430"/>
                  <a:gd name="T1" fmla="*/ 106 h 106"/>
                  <a:gd name="T2" fmla="*/ 0 w 430"/>
                  <a:gd name="T3" fmla="*/ 101 h 106"/>
                  <a:gd name="T4" fmla="*/ 213 w 430"/>
                  <a:gd name="T5" fmla="*/ 0 h 106"/>
                  <a:gd name="T6" fmla="*/ 430 w 430"/>
                  <a:gd name="T7" fmla="*/ 106 h 106"/>
                </a:gdLst>
                <a:ahLst/>
                <a:cxnLst>
                  <a:cxn ang="0">
                    <a:pos x="T0" y="T1"/>
                  </a:cxn>
                  <a:cxn ang="0">
                    <a:pos x="T2" y="T3"/>
                  </a:cxn>
                  <a:cxn ang="0">
                    <a:pos x="T4" y="T5"/>
                  </a:cxn>
                  <a:cxn ang="0">
                    <a:pos x="T6" y="T7"/>
                  </a:cxn>
                </a:cxnLst>
                <a:rect l="0" t="0" r="r" b="b"/>
                <a:pathLst>
                  <a:path w="430" h="106">
                    <a:moveTo>
                      <a:pt x="430" y="106"/>
                    </a:moveTo>
                    <a:lnTo>
                      <a:pt x="0" y="101"/>
                    </a:lnTo>
                    <a:cubicBezTo>
                      <a:pt x="48" y="38"/>
                      <a:pt x="128" y="0"/>
                      <a:pt x="213" y="0"/>
                    </a:cubicBezTo>
                    <a:cubicBezTo>
                      <a:pt x="300" y="0"/>
                      <a:pt x="382" y="40"/>
                      <a:pt x="430" y="106"/>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4">
                <a:extLst>
                  <a:ext uri="{FF2B5EF4-FFF2-40B4-BE49-F238E27FC236}">
                    <a16:creationId xmlns:a16="http://schemas.microsoft.com/office/drawing/2014/main" id="{8269C994-7BEF-028D-0B48-FFEB896AD2C9}"/>
                  </a:ext>
                </a:extLst>
              </p:cNvPr>
              <p:cNvSpPr>
                <a:spLocks/>
              </p:cNvSpPr>
              <p:nvPr/>
            </p:nvSpPr>
            <p:spPr bwMode="auto">
              <a:xfrm>
                <a:off x="4983" y="950"/>
                <a:ext cx="23" cy="38"/>
              </a:xfrm>
              <a:custGeom>
                <a:avLst/>
                <a:gdLst>
                  <a:gd name="T0" fmla="*/ 0 w 277"/>
                  <a:gd name="T1" fmla="*/ 448 h 448"/>
                  <a:gd name="T2" fmla="*/ 17 w 277"/>
                  <a:gd name="T3" fmla="*/ 445 h 448"/>
                  <a:gd name="T4" fmla="*/ 277 w 277"/>
                  <a:gd name="T5" fmla="*/ 152 h 448"/>
                  <a:gd name="T6" fmla="*/ 194 w 277"/>
                  <a:gd name="T7" fmla="*/ 0 h 448"/>
                  <a:gd name="T8" fmla="*/ 0 w 277"/>
                  <a:gd name="T9" fmla="*/ 119 h 448"/>
                  <a:gd name="T10" fmla="*/ 0 w 277"/>
                  <a:gd name="T11" fmla="*/ 448 h 448"/>
                </a:gdLst>
                <a:ahLst/>
                <a:cxnLst>
                  <a:cxn ang="0">
                    <a:pos x="T0" y="T1"/>
                  </a:cxn>
                  <a:cxn ang="0">
                    <a:pos x="T2" y="T3"/>
                  </a:cxn>
                  <a:cxn ang="0">
                    <a:pos x="T4" y="T5"/>
                  </a:cxn>
                  <a:cxn ang="0">
                    <a:pos x="T6" y="T7"/>
                  </a:cxn>
                  <a:cxn ang="0">
                    <a:pos x="T8" y="T9"/>
                  </a:cxn>
                  <a:cxn ang="0">
                    <a:pos x="T10" y="T11"/>
                  </a:cxn>
                </a:cxnLst>
                <a:rect l="0" t="0" r="r" b="b"/>
                <a:pathLst>
                  <a:path w="277" h="448">
                    <a:moveTo>
                      <a:pt x="0" y="448"/>
                    </a:moveTo>
                    <a:cubicBezTo>
                      <a:pt x="9" y="447"/>
                      <a:pt x="8" y="447"/>
                      <a:pt x="17" y="445"/>
                    </a:cubicBezTo>
                    <a:cubicBezTo>
                      <a:pt x="160" y="412"/>
                      <a:pt x="277" y="281"/>
                      <a:pt x="277" y="152"/>
                    </a:cubicBezTo>
                    <a:cubicBezTo>
                      <a:pt x="277" y="85"/>
                      <a:pt x="251" y="32"/>
                      <a:pt x="194" y="0"/>
                    </a:cubicBezTo>
                    <a:cubicBezTo>
                      <a:pt x="140" y="33"/>
                      <a:pt x="0" y="119"/>
                      <a:pt x="0" y="119"/>
                    </a:cubicBezTo>
                    <a:lnTo>
                      <a:pt x="0" y="448"/>
                    </a:ln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5">
                <a:extLst>
                  <a:ext uri="{FF2B5EF4-FFF2-40B4-BE49-F238E27FC236}">
                    <a16:creationId xmlns:a16="http://schemas.microsoft.com/office/drawing/2014/main" id="{EC717A3D-AC8D-7E80-B92B-1D1AD331B2AD}"/>
                  </a:ext>
                </a:extLst>
              </p:cNvPr>
              <p:cNvSpPr>
                <a:spLocks/>
              </p:cNvSpPr>
              <p:nvPr/>
            </p:nvSpPr>
            <p:spPr bwMode="auto">
              <a:xfrm>
                <a:off x="4983" y="994"/>
                <a:ext cx="9" cy="31"/>
              </a:xfrm>
              <a:custGeom>
                <a:avLst/>
                <a:gdLst>
                  <a:gd name="T0" fmla="*/ 0 w 112"/>
                  <a:gd name="T1" fmla="*/ 373 h 373"/>
                  <a:gd name="T2" fmla="*/ 112 w 112"/>
                  <a:gd name="T3" fmla="*/ 166 h 373"/>
                  <a:gd name="T4" fmla="*/ 1 w 112"/>
                  <a:gd name="T5" fmla="*/ 0 h 373"/>
                  <a:gd name="T6" fmla="*/ 0 w 112"/>
                  <a:gd name="T7" fmla="*/ 373 h 373"/>
                </a:gdLst>
                <a:ahLst/>
                <a:cxnLst>
                  <a:cxn ang="0">
                    <a:pos x="T0" y="T1"/>
                  </a:cxn>
                  <a:cxn ang="0">
                    <a:pos x="T2" y="T3"/>
                  </a:cxn>
                  <a:cxn ang="0">
                    <a:pos x="T4" y="T5"/>
                  </a:cxn>
                  <a:cxn ang="0">
                    <a:pos x="T6" y="T7"/>
                  </a:cxn>
                </a:cxnLst>
                <a:rect l="0" t="0" r="r" b="b"/>
                <a:pathLst>
                  <a:path w="112" h="373">
                    <a:moveTo>
                      <a:pt x="0" y="373"/>
                    </a:moveTo>
                    <a:cubicBezTo>
                      <a:pt x="63" y="315"/>
                      <a:pt x="112" y="238"/>
                      <a:pt x="112" y="166"/>
                    </a:cubicBezTo>
                    <a:cubicBezTo>
                      <a:pt x="112" y="90"/>
                      <a:pt x="71" y="28"/>
                      <a:pt x="1" y="0"/>
                    </a:cubicBezTo>
                    <a:cubicBezTo>
                      <a:pt x="0" y="143"/>
                      <a:pt x="0" y="373"/>
                      <a:pt x="0" y="373"/>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26">
                <a:extLst>
                  <a:ext uri="{FF2B5EF4-FFF2-40B4-BE49-F238E27FC236}">
                    <a16:creationId xmlns:a16="http://schemas.microsoft.com/office/drawing/2014/main" id="{8B134C6B-E94A-A2AE-A302-3CF6664CF8BA}"/>
                  </a:ext>
                </a:extLst>
              </p:cNvPr>
              <p:cNvSpPr>
                <a:spLocks/>
              </p:cNvSpPr>
              <p:nvPr/>
            </p:nvSpPr>
            <p:spPr bwMode="auto">
              <a:xfrm>
                <a:off x="4992" y="970"/>
                <a:ext cx="42" cy="42"/>
              </a:xfrm>
              <a:custGeom>
                <a:avLst/>
                <a:gdLst>
                  <a:gd name="T0" fmla="*/ 249 w 498"/>
                  <a:gd name="T1" fmla="*/ 30 h 503"/>
                  <a:gd name="T2" fmla="*/ 498 w 498"/>
                  <a:gd name="T3" fmla="*/ 195 h 503"/>
                  <a:gd name="T4" fmla="*/ 249 w 498"/>
                  <a:gd name="T5" fmla="*/ 472 h 503"/>
                  <a:gd name="T6" fmla="*/ 0 w 498"/>
                  <a:gd name="T7" fmla="*/ 307 h 503"/>
                  <a:gd name="T8" fmla="*/ 249 w 498"/>
                  <a:gd name="T9" fmla="*/ 30 h 503"/>
                </a:gdLst>
                <a:ahLst/>
                <a:cxnLst>
                  <a:cxn ang="0">
                    <a:pos x="T0" y="T1"/>
                  </a:cxn>
                  <a:cxn ang="0">
                    <a:pos x="T2" y="T3"/>
                  </a:cxn>
                  <a:cxn ang="0">
                    <a:pos x="T4" y="T5"/>
                  </a:cxn>
                  <a:cxn ang="0">
                    <a:pos x="T6" y="T7"/>
                  </a:cxn>
                  <a:cxn ang="0">
                    <a:pos x="T8" y="T9"/>
                  </a:cxn>
                </a:cxnLst>
                <a:rect l="0" t="0" r="r" b="b"/>
                <a:pathLst>
                  <a:path w="498" h="503">
                    <a:moveTo>
                      <a:pt x="249" y="30"/>
                    </a:moveTo>
                    <a:cubicBezTo>
                      <a:pt x="387" y="0"/>
                      <a:pt x="498" y="73"/>
                      <a:pt x="498" y="195"/>
                    </a:cubicBezTo>
                    <a:cubicBezTo>
                      <a:pt x="498" y="317"/>
                      <a:pt x="387" y="441"/>
                      <a:pt x="249" y="472"/>
                    </a:cubicBezTo>
                    <a:cubicBezTo>
                      <a:pt x="111" y="503"/>
                      <a:pt x="0" y="429"/>
                      <a:pt x="0" y="307"/>
                    </a:cubicBezTo>
                    <a:cubicBezTo>
                      <a:pt x="0" y="185"/>
                      <a:pt x="111" y="61"/>
                      <a:pt x="249" y="3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27">
                <a:extLst>
                  <a:ext uri="{FF2B5EF4-FFF2-40B4-BE49-F238E27FC236}">
                    <a16:creationId xmlns:a16="http://schemas.microsoft.com/office/drawing/2014/main" id="{0BB22093-9715-5D65-3AB6-CF64CEF4D158}"/>
                  </a:ext>
                </a:extLst>
              </p:cNvPr>
              <p:cNvSpPr>
                <a:spLocks/>
              </p:cNvSpPr>
              <p:nvPr/>
            </p:nvSpPr>
            <p:spPr bwMode="auto">
              <a:xfrm>
                <a:off x="4983" y="1011"/>
                <a:ext cx="36" cy="25"/>
              </a:xfrm>
              <a:custGeom>
                <a:avLst/>
                <a:gdLst>
                  <a:gd name="T0" fmla="*/ 432 w 432"/>
                  <a:gd name="T1" fmla="*/ 25 h 289"/>
                  <a:gd name="T2" fmla="*/ 269 w 432"/>
                  <a:gd name="T3" fmla="*/ 15 h 289"/>
                  <a:gd name="T4" fmla="*/ 0 w 432"/>
                  <a:gd name="T5" fmla="*/ 289 h 289"/>
                  <a:gd name="T6" fmla="*/ 432 w 432"/>
                  <a:gd name="T7" fmla="*/ 25 h 289"/>
                </a:gdLst>
                <a:ahLst/>
                <a:cxnLst>
                  <a:cxn ang="0">
                    <a:pos x="T0" y="T1"/>
                  </a:cxn>
                  <a:cxn ang="0">
                    <a:pos x="T2" y="T3"/>
                  </a:cxn>
                  <a:cxn ang="0">
                    <a:pos x="T4" y="T5"/>
                  </a:cxn>
                  <a:cxn ang="0">
                    <a:pos x="T6" y="T7"/>
                  </a:cxn>
                </a:cxnLst>
                <a:rect l="0" t="0" r="r" b="b"/>
                <a:pathLst>
                  <a:path w="432" h="289">
                    <a:moveTo>
                      <a:pt x="432" y="25"/>
                    </a:moveTo>
                    <a:cubicBezTo>
                      <a:pt x="385" y="0"/>
                      <a:pt x="330" y="1"/>
                      <a:pt x="269" y="15"/>
                    </a:cubicBezTo>
                    <a:cubicBezTo>
                      <a:pt x="135" y="46"/>
                      <a:pt x="0" y="165"/>
                      <a:pt x="0" y="289"/>
                    </a:cubicBezTo>
                    <a:cubicBezTo>
                      <a:pt x="2" y="288"/>
                      <a:pt x="432" y="25"/>
                      <a:pt x="432" y="25"/>
                    </a:cubicBezTo>
                    <a:close/>
                  </a:path>
                </a:pathLst>
              </a:custGeom>
              <a:solidFill>
                <a:srgbClr val="C3C4C4"/>
              </a:solidFill>
              <a:ln w="4763"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28">
                <a:extLst>
                  <a:ext uri="{FF2B5EF4-FFF2-40B4-BE49-F238E27FC236}">
                    <a16:creationId xmlns:a16="http://schemas.microsoft.com/office/drawing/2014/main" id="{CB1A1291-00BA-3E6C-2618-E71BD27FCB26}"/>
                  </a:ext>
                </a:extLst>
              </p:cNvPr>
              <p:cNvSpPr>
                <a:spLocks/>
              </p:cNvSpPr>
              <p:nvPr/>
            </p:nvSpPr>
            <p:spPr bwMode="auto">
              <a:xfrm>
                <a:off x="5052" y="915"/>
                <a:ext cx="37" cy="38"/>
              </a:xfrm>
              <a:custGeom>
                <a:avLst/>
                <a:gdLst>
                  <a:gd name="T0" fmla="*/ 440 w 440"/>
                  <a:gd name="T1" fmla="*/ 176 h 450"/>
                  <a:gd name="T2" fmla="*/ 220 w 440"/>
                  <a:gd name="T3" fmla="*/ 423 h 450"/>
                  <a:gd name="T4" fmla="*/ 0 w 440"/>
                  <a:gd name="T5" fmla="*/ 275 h 450"/>
                  <a:gd name="T6" fmla="*/ 220 w 440"/>
                  <a:gd name="T7" fmla="*/ 27 h 450"/>
                  <a:gd name="T8" fmla="*/ 440 w 440"/>
                  <a:gd name="T9" fmla="*/ 175 h 450"/>
                  <a:gd name="T10" fmla="*/ 440 w 440"/>
                  <a:gd name="T11" fmla="*/ 176 h 450"/>
                </a:gdLst>
                <a:ahLst/>
                <a:cxnLst>
                  <a:cxn ang="0">
                    <a:pos x="T0" y="T1"/>
                  </a:cxn>
                  <a:cxn ang="0">
                    <a:pos x="T2" y="T3"/>
                  </a:cxn>
                  <a:cxn ang="0">
                    <a:pos x="T4" y="T5"/>
                  </a:cxn>
                  <a:cxn ang="0">
                    <a:pos x="T6" y="T7"/>
                  </a:cxn>
                  <a:cxn ang="0">
                    <a:pos x="T8" y="T9"/>
                  </a:cxn>
                  <a:cxn ang="0">
                    <a:pos x="T10" y="T11"/>
                  </a:cxn>
                </a:cxnLst>
                <a:rect l="0" t="0" r="r" b="b"/>
                <a:pathLst>
                  <a:path w="440" h="450">
                    <a:moveTo>
                      <a:pt x="440" y="176"/>
                    </a:moveTo>
                    <a:cubicBezTo>
                      <a:pt x="439" y="285"/>
                      <a:pt x="341" y="395"/>
                      <a:pt x="220" y="423"/>
                    </a:cubicBezTo>
                    <a:cubicBezTo>
                      <a:pt x="99" y="450"/>
                      <a:pt x="0" y="384"/>
                      <a:pt x="0" y="275"/>
                    </a:cubicBezTo>
                    <a:cubicBezTo>
                      <a:pt x="0" y="166"/>
                      <a:pt x="99" y="55"/>
                      <a:pt x="220" y="27"/>
                    </a:cubicBezTo>
                    <a:cubicBezTo>
                      <a:pt x="342" y="0"/>
                      <a:pt x="440" y="66"/>
                      <a:pt x="440" y="175"/>
                    </a:cubicBezTo>
                    <a:cubicBezTo>
                      <a:pt x="440" y="175"/>
                      <a:pt x="440" y="176"/>
                      <a:pt x="440" y="176"/>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9">
                <a:extLst>
                  <a:ext uri="{FF2B5EF4-FFF2-40B4-BE49-F238E27FC236}">
                    <a16:creationId xmlns:a16="http://schemas.microsoft.com/office/drawing/2014/main" id="{B3B51865-A983-FEAE-8536-D1B138F60C6A}"/>
                  </a:ext>
                </a:extLst>
              </p:cNvPr>
              <p:cNvSpPr>
                <a:spLocks/>
              </p:cNvSpPr>
              <p:nvPr/>
            </p:nvSpPr>
            <p:spPr bwMode="auto">
              <a:xfrm>
                <a:off x="5033" y="949"/>
                <a:ext cx="45" cy="45"/>
              </a:xfrm>
              <a:custGeom>
                <a:avLst/>
                <a:gdLst>
                  <a:gd name="T0" fmla="*/ 216 w 536"/>
                  <a:gd name="T1" fmla="*/ 531 h 534"/>
                  <a:gd name="T2" fmla="*/ 0 w 536"/>
                  <a:gd name="T3" fmla="*/ 336 h 534"/>
                  <a:gd name="T4" fmla="*/ 268 w 536"/>
                  <a:gd name="T5" fmla="*/ 34 h 534"/>
                  <a:gd name="T6" fmla="*/ 536 w 536"/>
                  <a:gd name="T7" fmla="*/ 214 h 534"/>
                  <a:gd name="T8" fmla="*/ 500 w 536"/>
                  <a:gd name="T9" fmla="*/ 357 h 534"/>
                  <a:gd name="T10" fmla="*/ 216 w 536"/>
                  <a:gd name="T11" fmla="*/ 531 h 534"/>
                </a:gdLst>
                <a:ahLst/>
                <a:cxnLst>
                  <a:cxn ang="0">
                    <a:pos x="T0" y="T1"/>
                  </a:cxn>
                  <a:cxn ang="0">
                    <a:pos x="T2" y="T3"/>
                  </a:cxn>
                  <a:cxn ang="0">
                    <a:pos x="T4" y="T5"/>
                  </a:cxn>
                  <a:cxn ang="0">
                    <a:pos x="T6" y="T7"/>
                  </a:cxn>
                  <a:cxn ang="0">
                    <a:pos x="T8" y="T9"/>
                  </a:cxn>
                  <a:cxn ang="0">
                    <a:pos x="T10" y="T11"/>
                  </a:cxn>
                </a:cxnLst>
                <a:rect l="0" t="0" r="r" b="b"/>
                <a:pathLst>
                  <a:path w="536" h="534">
                    <a:moveTo>
                      <a:pt x="216" y="531"/>
                    </a:moveTo>
                    <a:cubicBezTo>
                      <a:pt x="94" y="534"/>
                      <a:pt x="0" y="450"/>
                      <a:pt x="0" y="336"/>
                    </a:cubicBezTo>
                    <a:cubicBezTo>
                      <a:pt x="0" y="203"/>
                      <a:pt x="120" y="67"/>
                      <a:pt x="268" y="34"/>
                    </a:cubicBezTo>
                    <a:cubicBezTo>
                      <a:pt x="416" y="0"/>
                      <a:pt x="536" y="81"/>
                      <a:pt x="536" y="214"/>
                    </a:cubicBezTo>
                    <a:cubicBezTo>
                      <a:pt x="536" y="260"/>
                      <a:pt x="531" y="315"/>
                      <a:pt x="500" y="357"/>
                    </a:cubicBezTo>
                    <a:cubicBezTo>
                      <a:pt x="454" y="385"/>
                      <a:pt x="216" y="531"/>
                      <a:pt x="216" y="531"/>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0">
                <a:extLst>
                  <a:ext uri="{FF2B5EF4-FFF2-40B4-BE49-F238E27FC236}">
                    <a16:creationId xmlns:a16="http://schemas.microsoft.com/office/drawing/2014/main" id="{9E2A0F74-C835-12C4-D321-3F73A7782683}"/>
                  </a:ext>
                </a:extLst>
              </p:cNvPr>
              <p:cNvSpPr>
                <a:spLocks/>
              </p:cNvSpPr>
              <p:nvPr/>
            </p:nvSpPr>
            <p:spPr bwMode="auto">
              <a:xfrm>
                <a:off x="4794" y="960"/>
                <a:ext cx="44" cy="38"/>
              </a:xfrm>
              <a:custGeom>
                <a:avLst/>
                <a:gdLst>
                  <a:gd name="T0" fmla="*/ 162 w 519"/>
                  <a:gd name="T1" fmla="*/ 1 h 447"/>
                  <a:gd name="T2" fmla="*/ 354 w 519"/>
                  <a:gd name="T3" fmla="*/ 0 h 447"/>
                  <a:gd name="T4" fmla="*/ 519 w 519"/>
                  <a:gd name="T5" fmla="*/ 216 h 447"/>
                  <a:gd name="T6" fmla="*/ 260 w 519"/>
                  <a:gd name="T7" fmla="*/ 447 h 447"/>
                  <a:gd name="T8" fmla="*/ 0 w 519"/>
                  <a:gd name="T9" fmla="*/ 216 h 447"/>
                  <a:gd name="T10" fmla="*/ 162 w 519"/>
                  <a:gd name="T11" fmla="*/ 1 h 447"/>
                </a:gdLst>
                <a:ahLst/>
                <a:cxnLst>
                  <a:cxn ang="0">
                    <a:pos x="T0" y="T1"/>
                  </a:cxn>
                  <a:cxn ang="0">
                    <a:pos x="T2" y="T3"/>
                  </a:cxn>
                  <a:cxn ang="0">
                    <a:pos x="T4" y="T5"/>
                  </a:cxn>
                  <a:cxn ang="0">
                    <a:pos x="T6" y="T7"/>
                  </a:cxn>
                  <a:cxn ang="0">
                    <a:pos x="T8" y="T9"/>
                  </a:cxn>
                  <a:cxn ang="0">
                    <a:pos x="T10" y="T11"/>
                  </a:cxn>
                </a:cxnLst>
                <a:rect l="0" t="0" r="r" b="b"/>
                <a:pathLst>
                  <a:path w="519" h="447">
                    <a:moveTo>
                      <a:pt x="162" y="1"/>
                    </a:moveTo>
                    <a:lnTo>
                      <a:pt x="354" y="0"/>
                    </a:lnTo>
                    <a:cubicBezTo>
                      <a:pt x="454" y="35"/>
                      <a:pt x="519" y="120"/>
                      <a:pt x="519" y="216"/>
                    </a:cubicBezTo>
                    <a:cubicBezTo>
                      <a:pt x="519" y="344"/>
                      <a:pt x="403" y="447"/>
                      <a:pt x="260" y="447"/>
                    </a:cubicBezTo>
                    <a:cubicBezTo>
                      <a:pt x="116" y="447"/>
                      <a:pt x="0" y="344"/>
                      <a:pt x="0" y="216"/>
                    </a:cubicBezTo>
                    <a:cubicBezTo>
                      <a:pt x="0" y="121"/>
                      <a:pt x="64" y="36"/>
                      <a:pt x="162" y="1"/>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31">
                <a:extLst>
                  <a:ext uri="{FF2B5EF4-FFF2-40B4-BE49-F238E27FC236}">
                    <a16:creationId xmlns:a16="http://schemas.microsoft.com/office/drawing/2014/main" id="{692F3629-6A91-81D7-F088-78E48A575470}"/>
                  </a:ext>
                </a:extLst>
              </p:cNvPr>
              <p:cNvSpPr>
                <a:spLocks/>
              </p:cNvSpPr>
              <p:nvPr/>
            </p:nvSpPr>
            <p:spPr bwMode="auto">
              <a:xfrm>
                <a:off x="4840" y="945"/>
                <a:ext cx="49" cy="15"/>
              </a:xfrm>
              <a:custGeom>
                <a:avLst/>
                <a:gdLst>
                  <a:gd name="T0" fmla="*/ 492 w 589"/>
                  <a:gd name="T1" fmla="*/ 169 h 177"/>
                  <a:gd name="T2" fmla="*/ 447 w 589"/>
                  <a:gd name="T3" fmla="*/ 0 h 177"/>
                  <a:gd name="T4" fmla="*/ 0 w 589"/>
                  <a:gd name="T5" fmla="*/ 177 h 177"/>
                  <a:gd name="T6" fmla="*/ 492 w 589"/>
                  <a:gd name="T7" fmla="*/ 169 h 177"/>
                </a:gdLst>
                <a:ahLst/>
                <a:cxnLst>
                  <a:cxn ang="0">
                    <a:pos x="T0" y="T1"/>
                  </a:cxn>
                  <a:cxn ang="0">
                    <a:pos x="T2" y="T3"/>
                  </a:cxn>
                  <a:cxn ang="0">
                    <a:pos x="T4" y="T5"/>
                  </a:cxn>
                  <a:cxn ang="0">
                    <a:pos x="T6" y="T7"/>
                  </a:cxn>
                </a:cxnLst>
                <a:rect l="0" t="0" r="r" b="b"/>
                <a:pathLst>
                  <a:path w="589" h="177">
                    <a:moveTo>
                      <a:pt x="492" y="169"/>
                    </a:moveTo>
                    <a:cubicBezTo>
                      <a:pt x="589" y="73"/>
                      <a:pt x="570" y="0"/>
                      <a:pt x="447" y="0"/>
                    </a:cubicBezTo>
                    <a:cubicBezTo>
                      <a:pt x="319" y="0"/>
                      <a:pt x="126" y="76"/>
                      <a:pt x="0" y="177"/>
                    </a:cubicBezTo>
                    <a:cubicBezTo>
                      <a:pt x="43" y="177"/>
                      <a:pt x="492" y="169"/>
                      <a:pt x="492" y="169"/>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32">
                <a:extLst>
                  <a:ext uri="{FF2B5EF4-FFF2-40B4-BE49-F238E27FC236}">
                    <a16:creationId xmlns:a16="http://schemas.microsoft.com/office/drawing/2014/main" id="{ED2E4985-FE8E-9302-86B0-4FB4598006EF}"/>
                  </a:ext>
                </a:extLst>
              </p:cNvPr>
              <p:cNvSpPr>
                <a:spLocks/>
              </p:cNvSpPr>
              <p:nvPr/>
            </p:nvSpPr>
            <p:spPr bwMode="auto">
              <a:xfrm>
                <a:off x="4958" y="944"/>
                <a:ext cx="42" cy="16"/>
              </a:xfrm>
              <a:custGeom>
                <a:avLst/>
                <a:gdLst>
                  <a:gd name="T0" fmla="*/ 492 w 492"/>
                  <a:gd name="T1" fmla="*/ 67 h 189"/>
                  <a:gd name="T2" fmla="*/ 0 w 492"/>
                  <a:gd name="T3" fmla="*/ 183 h 189"/>
                  <a:gd name="T4" fmla="*/ 293 w 492"/>
                  <a:gd name="T5" fmla="*/ 189 h 189"/>
                  <a:gd name="T6" fmla="*/ 492 w 492"/>
                  <a:gd name="T7" fmla="*/ 67 h 189"/>
                </a:gdLst>
                <a:ahLst/>
                <a:cxnLst>
                  <a:cxn ang="0">
                    <a:pos x="T0" y="T1"/>
                  </a:cxn>
                  <a:cxn ang="0">
                    <a:pos x="T2" y="T3"/>
                  </a:cxn>
                  <a:cxn ang="0">
                    <a:pos x="T4" y="T5"/>
                  </a:cxn>
                  <a:cxn ang="0">
                    <a:pos x="T6" y="T7"/>
                  </a:cxn>
                </a:cxnLst>
                <a:rect l="0" t="0" r="r" b="b"/>
                <a:pathLst>
                  <a:path w="492" h="189">
                    <a:moveTo>
                      <a:pt x="492" y="67"/>
                    </a:moveTo>
                    <a:cubicBezTo>
                      <a:pt x="398" y="0"/>
                      <a:pt x="95" y="107"/>
                      <a:pt x="0" y="183"/>
                    </a:cubicBezTo>
                    <a:cubicBezTo>
                      <a:pt x="129" y="185"/>
                      <a:pt x="293" y="189"/>
                      <a:pt x="293" y="189"/>
                    </a:cubicBezTo>
                    <a:lnTo>
                      <a:pt x="492" y="67"/>
                    </a:ln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3">
                <a:extLst>
                  <a:ext uri="{FF2B5EF4-FFF2-40B4-BE49-F238E27FC236}">
                    <a16:creationId xmlns:a16="http://schemas.microsoft.com/office/drawing/2014/main" id="{D4BF77D4-32CF-437E-9BB6-1A64BA6C0849}"/>
                  </a:ext>
                </a:extLst>
              </p:cNvPr>
              <p:cNvSpPr>
                <a:spLocks/>
              </p:cNvSpPr>
              <p:nvPr/>
            </p:nvSpPr>
            <p:spPr bwMode="auto">
              <a:xfrm>
                <a:off x="5006" y="947"/>
                <a:ext cx="32" cy="26"/>
              </a:xfrm>
              <a:custGeom>
                <a:avLst/>
                <a:gdLst>
                  <a:gd name="T0" fmla="*/ 173 w 385"/>
                  <a:gd name="T1" fmla="*/ 34 h 317"/>
                  <a:gd name="T2" fmla="*/ 375 w 385"/>
                  <a:gd name="T3" fmla="*/ 97 h 317"/>
                  <a:gd name="T4" fmla="*/ 213 w 385"/>
                  <a:gd name="T5" fmla="*/ 283 h 317"/>
                  <a:gd name="T6" fmla="*/ 11 w 385"/>
                  <a:gd name="T7" fmla="*/ 220 h 317"/>
                  <a:gd name="T8" fmla="*/ 173 w 385"/>
                  <a:gd name="T9" fmla="*/ 34 h 317"/>
                </a:gdLst>
                <a:ahLst/>
                <a:cxnLst>
                  <a:cxn ang="0">
                    <a:pos x="T0" y="T1"/>
                  </a:cxn>
                  <a:cxn ang="0">
                    <a:pos x="T2" y="T3"/>
                  </a:cxn>
                  <a:cxn ang="0">
                    <a:pos x="T4" y="T5"/>
                  </a:cxn>
                  <a:cxn ang="0">
                    <a:pos x="T6" y="T7"/>
                  </a:cxn>
                  <a:cxn ang="0">
                    <a:pos x="T8" y="T9"/>
                  </a:cxn>
                </a:cxnLst>
                <a:rect l="0" t="0" r="r" b="b"/>
                <a:pathLst>
                  <a:path w="385" h="317">
                    <a:moveTo>
                      <a:pt x="173" y="34"/>
                    </a:moveTo>
                    <a:cubicBezTo>
                      <a:pt x="273" y="0"/>
                      <a:pt x="364" y="29"/>
                      <a:pt x="375" y="97"/>
                    </a:cubicBezTo>
                    <a:cubicBezTo>
                      <a:pt x="385" y="166"/>
                      <a:pt x="313" y="249"/>
                      <a:pt x="213" y="283"/>
                    </a:cubicBezTo>
                    <a:cubicBezTo>
                      <a:pt x="113" y="317"/>
                      <a:pt x="22" y="289"/>
                      <a:pt x="11" y="220"/>
                    </a:cubicBezTo>
                    <a:cubicBezTo>
                      <a:pt x="0" y="151"/>
                      <a:pt x="73" y="68"/>
                      <a:pt x="173" y="34"/>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34">
                <a:extLst>
                  <a:ext uri="{FF2B5EF4-FFF2-40B4-BE49-F238E27FC236}">
                    <a16:creationId xmlns:a16="http://schemas.microsoft.com/office/drawing/2014/main" id="{E48E208F-C5A4-1EDA-7699-F94F608DC7E7}"/>
                  </a:ext>
                </a:extLst>
              </p:cNvPr>
              <p:cNvSpPr>
                <a:spLocks/>
              </p:cNvSpPr>
              <p:nvPr/>
            </p:nvSpPr>
            <p:spPr bwMode="auto">
              <a:xfrm>
                <a:off x="5063" y="894"/>
                <a:ext cx="28" cy="26"/>
              </a:xfrm>
              <a:custGeom>
                <a:avLst/>
                <a:gdLst>
                  <a:gd name="T0" fmla="*/ 333 w 333"/>
                  <a:gd name="T1" fmla="*/ 200 h 304"/>
                  <a:gd name="T2" fmla="*/ 0 w 333"/>
                  <a:gd name="T3" fmla="*/ 201 h 304"/>
                  <a:gd name="T4" fmla="*/ 333 w 333"/>
                  <a:gd name="T5" fmla="*/ 0 h 304"/>
                  <a:gd name="T6" fmla="*/ 333 w 333"/>
                  <a:gd name="T7" fmla="*/ 200 h 304"/>
                </a:gdLst>
                <a:ahLst/>
                <a:cxnLst>
                  <a:cxn ang="0">
                    <a:pos x="T0" y="T1"/>
                  </a:cxn>
                  <a:cxn ang="0">
                    <a:pos x="T2" y="T3"/>
                  </a:cxn>
                  <a:cxn ang="0">
                    <a:pos x="T4" y="T5"/>
                  </a:cxn>
                  <a:cxn ang="0">
                    <a:pos x="T6" y="T7"/>
                  </a:cxn>
                </a:cxnLst>
                <a:rect l="0" t="0" r="r" b="b"/>
                <a:pathLst>
                  <a:path w="333" h="304">
                    <a:moveTo>
                      <a:pt x="333" y="200"/>
                    </a:moveTo>
                    <a:cubicBezTo>
                      <a:pt x="250" y="304"/>
                      <a:pt x="67" y="234"/>
                      <a:pt x="0" y="201"/>
                    </a:cubicBezTo>
                    <a:cubicBezTo>
                      <a:pt x="157" y="108"/>
                      <a:pt x="333" y="0"/>
                      <a:pt x="333" y="0"/>
                    </a:cubicBezTo>
                    <a:lnTo>
                      <a:pt x="333" y="200"/>
                    </a:ln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35">
                <a:extLst>
                  <a:ext uri="{FF2B5EF4-FFF2-40B4-BE49-F238E27FC236}">
                    <a16:creationId xmlns:a16="http://schemas.microsoft.com/office/drawing/2014/main" id="{2AFBBE51-614B-FEBC-EFE5-57D796585A36}"/>
                  </a:ext>
                </a:extLst>
              </p:cNvPr>
              <p:cNvSpPr>
                <a:spLocks/>
              </p:cNvSpPr>
              <p:nvPr/>
            </p:nvSpPr>
            <p:spPr bwMode="auto">
              <a:xfrm>
                <a:off x="5032" y="894"/>
                <a:ext cx="59" cy="18"/>
              </a:xfrm>
              <a:custGeom>
                <a:avLst/>
                <a:gdLst>
                  <a:gd name="T0" fmla="*/ 367 w 697"/>
                  <a:gd name="T1" fmla="*/ 202 h 211"/>
                  <a:gd name="T2" fmla="*/ 245 w 697"/>
                  <a:gd name="T3" fmla="*/ 211 h 211"/>
                  <a:gd name="T4" fmla="*/ 53 w 697"/>
                  <a:gd name="T5" fmla="*/ 84 h 211"/>
                  <a:gd name="T6" fmla="*/ 189 w 697"/>
                  <a:gd name="T7" fmla="*/ 0 h 211"/>
                  <a:gd name="T8" fmla="*/ 697 w 697"/>
                  <a:gd name="T9" fmla="*/ 0 h 211"/>
                  <a:gd name="T10" fmla="*/ 367 w 697"/>
                  <a:gd name="T11" fmla="*/ 202 h 211"/>
                </a:gdLst>
                <a:ahLst/>
                <a:cxnLst>
                  <a:cxn ang="0">
                    <a:pos x="T0" y="T1"/>
                  </a:cxn>
                  <a:cxn ang="0">
                    <a:pos x="T2" y="T3"/>
                  </a:cxn>
                  <a:cxn ang="0">
                    <a:pos x="T4" y="T5"/>
                  </a:cxn>
                  <a:cxn ang="0">
                    <a:pos x="T6" y="T7"/>
                  </a:cxn>
                  <a:cxn ang="0">
                    <a:pos x="T8" y="T9"/>
                  </a:cxn>
                  <a:cxn ang="0">
                    <a:pos x="T10" y="T11"/>
                  </a:cxn>
                </a:cxnLst>
                <a:rect l="0" t="0" r="r" b="b"/>
                <a:pathLst>
                  <a:path w="697" h="211">
                    <a:moveTo>
                      <a:pt x="367" y="202"/>
                    </a:moveTo>
                    <a:cubicBezTo>
                      <a:pt x="327" y="209"/>
                      <a:pt x="284" y="211"/>
                      <a:pt x="245" y="211"/>
                    </a:cubicBezTo>
                    <a:cubicBezTo>
                      <a:pt x="87" y="211"/>
                      <a:pt x="0" y="154"/>
                      <a:pt x="53" y="84"/>
                    </a:cubicBezTo>
                    <a:cubicBezTo>
                      <a:pt x="76" y="53"/>
                      <a:pt x="124" y="23"/>
                      <a:pt x="189" y="0"/>
                    </a:cubicBezTo>
                    <a:cubicBezTo>
                      <a:pt x="265" y="0"/>
                      <a:pt x="697" y="0"/>
                      <a:pt x="697" y="0"/>
                    </a:cubicBezTo>
                    <a:lnTo>
                      <a:pt x="367" y="202"/>
                    </a:ln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36">
                <a:extLst>
                  <a:ext uri="{FF2B5EF4-FFF2-40B4-BE49-F238E27FC236}">
                    <a16:creationId xmlns:a16="http://schemas.microsoft.com/office/drawing/2014/main" id="{257445E2-6AE3-AAE9-2BDC-CEA18083B54A}"/>
                  </a:ext>
                </a:extLst>
              </p:cNvPr>
              <p:cNvSpPr>
                <a:spLocks/>
              </p:cNvSpPr>
              <p:nvPr/>
            </p:nvSpPr>
            <p:spPr bwMode="auto">
              <a:xfrm>
                <a:off x="4928" y="937"/>
                <a:ext cx="56" cy="20"/>
              </a:xfrm>
              <a:custGeom>
                <a:avLst/>
                <a:gdLst>
                  <a:gd name="T0" fmla="*/ 424 w 664"/>
                  <a:gd name="T1" fmla="*/ 0 h 246"/>
                  <a:gd name="T2" fmla="*/ 612 w 664"/>
                  <a:gd name="T3" fmla="*/ 123 h 246"/>
                  <a:gd name="T4" fmla="*/ 239 w 664"/>
                  <a:gd name="T5" fmla="*/ 246 h 246"/>
                  <a:gd name="T6" fmla="*/ 51 w 664"/>
                  <a:gd name="T7" fmla="*/ 123 h 246"/>
                  <a:gd name="T8" fmla="*/ 424 w 664"/>
                  <a:gd name="T9" fmla="*/ 0 h 246"/>
                </a:gdLst>
                <a:ahLst/>
                <a:cxnLst>
                  <a:cxn ang="0">
                    <a:pos x="T0" y="T1"/>
                  </a:cxn>
                  <a:cxn ang="0">
                    <a:pos x="T2" y="T3"/>
                  </a:cxn>
                  <a:cxn ang="0">
                    <a:pos x="T4" y="T5"/>
                  </a:cxn>
                  <a:cxn ang="0">
                    <a:pos x="T6" y="T7"/>
                  </a:cxn>
                  <a:cxn ang="0">
                    <a:pos x="T8" y="T9"/>
                  </a:cxn>
                </a:cxnLst>
                <a:rect l="0" t="0" r="r" b="b"/>
                <a:pathLst>
                  <a:path w="664" h="246">
                    <a:moveTo>
                      <a:pt x="424" y="0"/>
                    </a:moveTo>
                    <a:cubicBezTo>
                      <a:pt x="579" y="0"/>
                      <a:pt x="664" y="55"/>
                      <a:pt x="612" y="123"/>
                    </a:cubicBezTo>
                    <a:cubicBezTo>
                      <a:pt x="561" y="191"/>
                      <a:pt x="394" y="246"/>
                      <a:pt x="239" y="246"/>
                    </a:cubicBezTo>
                    <a:cubicBezTo>
                      <a:pt x="84" y="246"/>
                      <a:pt x="0" y="191"/>
                      <a:pt x="51" y="123"/>
                    </a:cubicBezTo>
                    <a:cubicBezTo>
                      <a:pt x="102" y="55"/>
                      <a:pt x="269" y="0"/>
                      <a:pt x="424"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37">
                <a:extLst>
                  <a:ext uri="{FF2B5EF4-FFF2-40B4-BE49-F238E27FC236}">
                    <a16:creationId xmlns:a16="http://schemas.microsoft.com/office/drawing/2014/main" id="{B6DBE413-0AD1-C2E0-3529-BB5A2BAEFF6A}"/>
                  </a:ext>
                </a:extLst>
              </p:cNvPr>
              <p:cNvSpPr>
                <a:spLocks/>
              </p:cNvSpPr>
              <p:nvPr/>
            </p:nvSpPr>
            <p:spPr bwMode="auto">
              <a:xfrm>
                <a:off x="4789" y="940"/>
                <a:ext cx="63" cy="21"/>
              </a:xfrm>
              <a:custGeom>
                <a:avLst/>
                <a:gdLst>
                  <a:gd name="T0" fmla="*/ 439 w 742"/>
                  <a:gd name="T1" fmla="*/ 240 h 240"/>
                  <a:gd name="T2" fmla="*/ 689 w 742"/>
                  <a:gd name="T3" fmla="*/ 126 h 240"/>
                  <a:gd name="T4" fmla="*/ 497 w 742"/>
                  <a:gd name="T5" fmla="*/ 0 h 240"/>
                  <a:gd name="T6" fmla="*/ 370 w 742"/>
                  <a:gd name="T7" fmla="*/ 11 h 240"/>
                  <a:gd name="T8" fmla="*/ 0 w 742"/>
                  <a:gd name="T9" fmla="*/ 238 h 240"/>
                  <a:gd name="T10" fmla="*/ 439 w 742"/>
                  <a:gd name="T11" fmla="*/ 240 h 240"/>
                </a:gdLst>
                <a:ahLst/>
                <a:cxnLst>
                  <a:cxn ang="0">
                    <a:pos x="T0" y="T1"/>
                  </a:cxn>
                  <a:cxn ang="0">
                    <a:pos x="T2" y="T3"/>
                  </a:cxn>
                  <a:cxn ang="0">
                    <a:pos x="T4" y="T5"/>
                  </a:cxn>
                  <a:cxn ang="0">
                    <a:pos x="T6" y="T7"/>
                  </a:cxn>
                  <a:cxn ang="0">
                    <a:pos x="T8" y="T9"/>
                  </a:cxn>
                  <a:cxn ang="0">
                    <a:pos x="T10" y="T11"/>
                  </a:cxn>
                </a:cxnLst>
                <a:rect l="0" t="0" r="r" b="b"/>
                <a:pathLst>
                  <a:path w="742" h="240">
                    <a:moveTo>
                      <a:pt x="439" y="240"/>
                    </a:moveTo>
                    <a:cubicBezTo>
                      <a:pt x="555" y="220"/>
                      <a:pt x="653" y="175"/>
                      <a:pt x="689" y="126"/>
                    </a:cubicBezTo>
                    <a:cubicBezTo>
                      <a:pt x="742" y="56"/>
                      <a:pt x="655" y="0"/>
                      <a:pt x="497" y="0"/>
                    </a:cubicBezTo>
                    <a:cubicBezTo>
                      <a:pt x="455" y="0"/>
                      <a:pt x="414" y="3"/>
                      <a:pt x="370" y="11"/>
                    </a:cubicBezTo>
                    <a:cubicBezTo>
                      <a:pt x="325" y="40"/>
                      <a:pt x="0" y="238"/>
                      <a:pt x="0" y="238"/>
                    </a:cubicBezTo>
                    <a:lnTo>
                      <a:pt x="439" y="240"/>
                    </a:ln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38">
                <a:extLst>
                  <a:ext uri="{FF2B5EF4-FFF2-40B4-BE49-F238E27FC236}">
                    <a16:creationId xmlns:a16="http://schemas.microsoft.com/office/drawing/2014/main" id="{BAC32EFD-2CAF-1C03-6778-8E4A8AF24F47}"/>
                  </a:ext>
                </a:extLst>
              </p:cNvPr>
              <p:cNvSpPr>
                <a:spLocks/>
              </p:cNvSpPr>
              <p:nvPr/>
            </p:nvSpPr>
            <p:spPr bwMode="auto">
              <a:xfrm>
                <a:off x="4836" y="918"/>
                <a:ext cx="57" cy="26"/>
              </a:xfrm>
              <a:custGeom>
                <a:avLst/>
                <a:gdLst>
                  <a:gd name="T0" fmla="*/ 434 w 679"/>
                  <a:gd name="T1" fmla="*/ 0 h 308"/>
                  <a:gd name="T2" fmla="*/ 626 w 679"/>
                  <a:gd name="T3" fmla="*/ 154 h 308"/>
                  <a:gd name="T4" fmla="*/ 245 w 679"/>
                  <a:gd name="T5" fmla="*/ 308 h 308"/>
                  <a:gd name="T6" fmla="*/ 53 w 679"/>
                  <a:gd name="T7" fmla="*/ 154 h 308"/>
                  <a:gd name="T8" fmla="*/ 434 w 679"/>
                  <a:gd name="T9" fmla="*/ 0 h 308"/>
                </a:gdLst>
                <a:ahLst/>
                <a:cxnLst>
                  <a:cxn ang="0">
                    <a:pos x="T0" y="T1"/>
                  </a:cxn>
                  <a:cxn ang="0">
                    <a:pos x="T2" y="T3"/>
                  </a:cxn>
                  <a:cxn ang="0">
                    <a:pos x="T4" y="T5"/>
                  </a:cxn>
                  <a:cxn ang="0">
                    <a:pos x="T6" y="T7"/>
                  </a:cxn>
                  <a:cxn ang="0">
                    <a:pos x="T8" y="T9"/>
                  </a:cxn>
                </a:cxnLst>
                <a:rect l="0" t="0" r="r" b="b"/>
                <a:pathLst>
                  <a:path w="679" h="308">
                    <a:moveTo>
                      <a:pt x="434" y="0"/>
                    </a:moveTo>
                    <a:cubicBezTo>
                      <a:pt x="593" y="0"/>
                      <a:pt x="679" y="69"/>
                      <a:pt x="626" y="154"/>
                    </a:cubicBezTo>
                    <a:cubicBezTo>
                      <a:pt x="574" y="239"/>
                      <a:pt x="403" y="308"/>
                      <a:pt x="245" y="308"/>
                    </a:cubicBezTo>
                    <a:cubicBezTo>
                      <a:pt x="87" y="308"/>
                      <a:pt x="0" y="239"/>
                      <a:pt x="53" y="154"/>
                    </a:cubicBezTo>
                    <a:cubicBezTo>
                      <a:pt x="105" y="69"/>
                      <a:pt x="276" y="0"/>
                      <a:pt x="434"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39">
                <a:extLst>
                  <a:ext uri="{FF2B5EF4-FFF2-40B4-BE49-F238E27FC236}">
                    <a16:creationId xmlns:a16="http://schemas.microsoft.com/office/drawing/2014/main" id="{6C53471A-B965-6BEB-5D9F-294B131D8B3C}"/>
                  </a:ext>
                </a:extLst>
              </p:cNvPr>
              <p:cNvSpPr>
                <a:spLocks/>
              </p:cNvSpPr>
              <p:nvPr/>
            </p:nvSpPr>
            <p:spPr bwMode="auto">
              <a:xfrm>
                <a:off x="4878" y="897"/>
                <a:ext cx="57" cy="21"/>
              </a:xfrm>
              <a:custGeom>
                <a:avLst/>
                <a:gdLst>
                  <a:gd name="T0" fmla="*/ 435 w 680"/>
                  <a:gd name="T1" fmla="*/ 0 h 253"/>
                  <a:gd name="T2" fmla="*/ 627 w 680"/>
                  <a:gd name="T3" fmla="*/ 127 h 253"/>
                  <a:gd name="T4" fmla="*/ 245 w 680"/>
                  <a:gd name="T5" fmla="*/ 253 h 253"/>
                  <a:gd name="T6" fmla="*/ 52 w 680"/>
                  <a:gd name="T7" fmla="*/ 127 h 253"/>
                  <a:gd name="T8" fmla="*/ 435 w 680"/>
                  <a:gd name="T9" fmla="*/ 0 h 253"/>
                </a:gdLst>
                <a:ahLst/>
                <a:cxnLst>
                  <a:cxn ang="0">
                    <a:pos x="T0" y="T1"/>
                  </a:cxn>
                  <a:cxn ang="0">
                    <a:pos x="T2" y="T3"/>
                  </a:cxn>
                  <a:cxn ang="0">
                    <a:pos x="T4" y="T5"/>
                  </a:cxn>
                  <a:cxn ang="0">
                    <a:pos x="T6" y="T7"/>
                  </a:cxn>
                  <a:cxn ang="0">
                    <a:pos x="T8" y="T9"/>
                  </a:cxn>
                </a:cxnLst>
                <a:rect l="0" t="0" r="r" b="b"/>
                <a:pathLst>
                  <a:path w="680" h="253">
                    <a:moveTo>
                      <a:pt x="435" y="0"/>
                    </a:moveTo>
                    <a:cubicBezTo>
                      <a:pt x="593" y="0"/>
                      <a:pt x="680" y="57"/>
                      <a:pt x="627" y="127"/>
                    </a:cubicBezTo>
                    <a:cubicBezTo>
                      <a:pt x="575" y="196"/>
                      <a:pt x="404" y="253"/>
                      <a:pt x="245" y="253"/>
                    </a:cubicBezTo>
                    <a:cubicBezTo>
                      <a:pt x="86" y="253"/>
                      <a:pt x="0" y="196"/>
                      <a:pt x="52" y="127"/>
                    </a:cubicBezTo>
                    <a:cubicBezTo>
                      <a:pt x="105" y="57"/>
                      <a:pt x="276" y="0"/>
                      <a:pt x="435"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40">
                <a:extLst>
                  <a:ext uri="{FF2B5EF4-FFF2-40B4-BE49-F238E27FC236}">
                    <a16:creationId xmlns:a16="http://schemas.microsoft.com/office/drawing/2014/main" id="{FD94F45A-B4D0-87EC-5895-7909EAD2781B}"/>
                  </a:ext>
                </a:extLst>
              </p:cNvPr>
              <p:cNvSpPr>
                <a:spLocks/>
              </p:cNvSpPr>
              <p:nvPr/>
            </p:nvSpPr>
            <p:spPr bwMode="auto">
              <a:xfrm>
                <a:off x="4883" y="919"/>
                <a:ext cx="66" cy="24"/>
              </a:xfrm>
              <a:custGeom>
                <a:avLst/>
                <a:gdLst>
                  <a:gd name="T0" fmla="*/ 498 w 779"/>
                  <a:gd name="T1" fmla="*/ 0 h 290"/>
                  <a:gd name="T2" fmla="*/ 719 w 779"/>
                  <a:gd name="T3" fmla="*/ 145 h 290"/>
                  <a:gd name="T4" fmla="*/ 281 w 779"/>
                  <a:gd name="T5" fmla="*/ 290 h 290"/>
                  <a:gd name="T6" fmla="*/ 60 w 779"/>
                  <a:gd name="T7" fmla="*/ 145 h 290"/>
                  <a:gd name="T8" fmla="*/ 498 w 779"/>
                  <a:gd name="T9" fmla="*/ 0 h 290"/>
                </a:gdLst>
                <a:ahLst/>
                <a:cxnLst>
                  <a:cxn ang="0">
                    <a:pos x="T0" y="T1"/>
                  </a:cxn>
                  <a:cxn ang="0">
                    <a:pos x="T2" y="T3"/>
                  </a:cxn>
                  <a:cxn ang="0">
                    <a:pos x="T4" y="T5"/>
                  </a:cxn>
                  <a:cxn ang="0">
                    <a:pos x="T6" y="T7"/>
                  </a:cxn>
                  <a:cxn ang="0">
                    <a:pos x="T8" y="T9"/>
                  </a:cxn>
                </a:cxnLst>
                <a:rect l="0" t="0" r="r" b="b"/>
                <a:pathLst>
                  <a:path w="779" h="290">
                    <a:moveTo>
                      <a:pt x="498" y="0"/>
                    </a:moveTo>
                    <a:cubicBezTo>
                      <a:pt x="680" y="0"/>
                      <a:pt x="779" y="65"/>
                      <a:pt x="719" y="145"/>
                    </a:cubicBezTo>
                    <a:cubicBezTo>
                      <a:pt x="659" y="225"/>
                      <a:pt x="463" y="290"/>
                      <a:pt x="281" y="290"/>
                    </a:cubicBezTo>
                    <a:cubicBezTo>
                      <a:pt x="99" y="290"/>
                      <a:pt x="0" y="225"/>
                      <a:pt x="60" y="145"/>
                    </a:cubicBezTo>
                    <a:cubicBezTo>
                      <a:pt x="120" y="65"/>
                      <a:pt x="316" y="0"/>
                      <a:pt x="498"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41">
                <a:extLst>
                  <a:ext uri="{FF2B5EF4-FFF2-40B4-BE49-F238E27FC236}">
                    <a16:creationId xmlns:a16="http://schemas.microsoft.com/office/drawing/2014/main" id="{F3AD6A5A-DC93-953F-4576-49719BA2F70C}"/>
                  </a:ext>
                </a:extLst>
              </p:cNvPr>
              <p:cNvSpPr>
                <a:spLocks/>
              </p:cNvSpPr>
              <p:nvPr/>
            </p:nvSpPr>
            <p:spPr bwMode="auto">
              <a:xfrm>
                <a:off x="4941" y="915"/>
                <a:ext cx="57" cy="22"/>
              </a:xfrm>
              <a:custGeom>
                <a:avLst/>
                <a:gdLst>
                  <a:gd name="T0" fmla="*/ 434 w 679"/>
                  <a:gd name="T1" fmla="*/ 0 h 252"/>
                  <a:gd name="T2" fmla="*/ 627 w 679"/>
                  <a:gd name="T3" fmla="*/ 126 h 252"/>
                  <a:gd name="T4" fmla="*/ 245 w 679"/>
                  <a:gd name="T5" fmla="*/ 252 h 252"/>
                  <a:gd name="T6" fmla="*/ 52 w 679"/>
                  <a:gd name="T7" fmla="*/ 126 h 252"/>
                  <a:gd name="T8" fmla="*/ 434 w 679"/>
                  <a:gd name="T9" fmla="*/ 0 h 252"/>
                </a:gdLst>
                <a:ahLst/>
                <a:cxnLst>
                  <a:cxn ang="0">
                    <a:pos x="T0" y="T1"/>
                  </a:cxn>
                  <a:cxn ang="0">
                    <a:pos x="T2" y="T3"/>
                  </a:cxn>
                  <a:cxn ang="0">
                    <a:pos x="T4" y="T5"/>
                  </a:cxn>
                  <a:cxn ang="0">
                    <a:pos x="T6" y="T7"/>
                  </a:cxn>
                  <a:cxn ang="0">
                    <a:pos x="T8" y="T9"/>
                  </a:cxn>
                </a:cxnLst>
                <a:rect l="0" t="0" r="r" b="b"/>
                <a:pathLst>
                  <a:path w="679" h="252">
                    <a:moveTo>
                      <a:pt x="434" y="0"/>
                    </a:moveTo>
                    <a:cubicBezTo>
                      <a:pt x="593" y="0"/>
                      <a:pt x="679" y="56"/>
                      <a:pt x="627" y="126"/>
                    </a:cubicBezTo>
                    <a:cubicBezTo>
                      <a:pt x="575" y="196"/>
                      <a:pt x="404" y="252"/>
                      <a:pt x="245" y="252"/>
                    </a:cubicBezTo>
                    <a:cubicBezTo>
                      <a:pt x="86" y="252"/>
                      <a:pt x="0" y="196"/>
                      <a:pt x="52" y="126"/>
                    </a:cubicBezTo>
                    <a:cubicBezTo>
                      <a:pt x="105" y="56"/>
                      <a:pt x="276" y="0"/>
                      <a:pt x="434"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42">
                <a:extLst>
                  <a:ext uri="{FF2B5EF4-FFF2-40B4-BE49-F238E27FC236}">
                    <a16:creationId xmlns:a16="http://schemas.microsoft.com/office/drawing/2014/main" id="{758AFC89-4A42-2790-D4F0-63F47DFEACE5}"/>
                  </a:ext>
                </a:extLst>
              </p:cNvPr>
              <p:cNvSpPr>
                <a:spLocks/>
              </p:cNvSpPr>
              <p:nvPr/>
            </p:nvSpPr>
            <p:spPr bwMode="auto">
              <a:xfrm>
                <a:off x="4927" y="896"/>
                <a:ext cx="57" cy="21"/>
              </a:xfrm>
              <a:custGeom>
                <a:avLst/>
                <a:gdLst>
                  <a:gd name="T0" fmla="*/ 435 w 680"/>
                  <a:gd name="T1" fmla="*/ 0 h 252"/>
                  <a:gd name="T2" fmla="*/ 627 w 680"/>
                  <a:gd name="T3" fmla="*/ 126 h 252"/>
                  <a:gd name="T4" fmla="*/ 245 w 680"/>
                  <a:gd name="T5" fmla="*/ 252 h 252"/>
                  <a:gd name="T6" fmla="*/ 52 w 680"/>
                  <a:gd name="T7" fmla="*/ 126 h 252"/>
                  <a:gd name="T8" fmla="*/ 435 w 680"/>
                  <a:gd name="T9" fmla="*/ 0 h 252"/>
                </a:gdLst>
                <a:ahLst/>
                <a:cxnLst>
                  <a:cxn ang="0">
                    <a:pos x="T0" y="T1"/>
                  </a:cxn>
                  <a:cxn ang="0">
                    <a:pos x="T2" y="T3"/>
                  </a:cxn>
                  <a:cxn ang="0">
                    <a:pos x="T4" y="T5"/>
                  </a:cxn>
                  <a:cxn ang="0">
                    <a:pos x="T6" y="T7"/>
                  </a:cxn>
                  <a:cxn ang="0">
                    <a:pos x="T8" y="T9"/>
                  </a:cxn>
                </a:cxnLst>
                <a:rect l="0" t="0" r="r" b="b"/>
                <a:pathLst>
                  <a:path w="680" h="252">
                    <a:moveTo>
                      <a:pt x="435" y="0"/>
                    </a:moveTo>
                    <a:cubicBezTo>
                      <a:pt x="593" y="0"/>
                      <a:pt x="680" y="56"/>
                      <a:pt x="627" y="126"/>
                    </a:cubicBezTo>
                    <a:cubicBezTo>
                      <a:pt x="575" y="196"/>
                      <a:pt x="404" y="252"/>
                      <a:pt x="245" y="252"/>
                    </a:cubicBezTo>
                    <a:cubicBezTo>
                      <a:pt x="86" y="252"/>
                      <a:pt x="0" y="196"/>
                      <a:pt x="52" y="126"/>
                    </a:cubicBezTo>
                    <a:cubicBezTo>
                      <a:pt x="105" y="56"/>
                      <a:pt x="276" y="0"/>
                      <a:pt x="435"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43">
                <a:extLst>
                  <a:ext uri="{FF2B5EF4-FFF2-40B4-BE49-F238E27FC236}">
                    <a16:creationId xmlns:a16="http://schemas.microsoft.com/office/drawing/2014/main" id="{EB288786-1AC3-097E-2331-E57AC60B751C}"/>
                  </a:ext>
                </a:extLst>
              </p:cNvPr>
              <p:cNvSpPr>
                <a:spLocks/>
              </p:cNvSpPr>
              <p:nvPr/>
            </p:nvSpPr>
            <p:spPr bwMode="auto">
              <a:xfrm>
                <a:off x="4976" y="896"/>
                <a:ext cx="57" cy="21"/>
              </a:xfrm>
              <a:custGeom>
                <a:avLst/>
                <a:gdLst>
                  <a:gd name="T0" fmla="*/ 434 w 679"/>
                  <a:gd name="T1" fmla="*/ 0 h 253"/>
                  <a:gd name="T2" fmla="*/ 627 w 679"/>
                  <a:gd name="T3" fmla="*/ 127 h 253"/>
                  <a:gd name="T4" fmla="*/ 245 w 679"/>
                  <a:gd name="T5" fmla="*/ 253 h 253"/>
                  <a:gd name="T6" fmla="*/ 52 w 679"/>
                  <a:gd name="T7" fmla="*/ 127 h 253"/>
                  <a:gd name="T8" fmla="*/ 434 w 679"/>
                  <a:gd name="T9" fmla="*/ 0 h 253"/>
                </a:gdLst>
                <a:ahLst/>
                <a:cxnLst>
                  <a:cxn ang="0">
                    <a:pos x="T0" y="T1"/>
                  </a:cxn>
                  <a:cxn ang="0">
                    <a:pos x="T2" y="T3"/>
                  </a:cxn>
                  <a:cxn ang="0">
                    <a:pos x="T4" y="T5"/>
                  </a:cxn>
                  <a:cxn ang="0">
                    <a:pos x="T6" y="T7"/>
                  </a:cxn>
                  <a:cxn ang="0">
                    <a:pos x="T8" y="T9"/>
                  </a:cxn>
                </a:cxnLst>
                <a:rect l="0" t="0" r="r" b="b"/>
                <a:pathLst>
                  <a:path w="679" h="253">
                    <a:moveTo>
                      <a:pt x="434" y="0"/>
                    </a:moveTo>
                    <a:cubicBezTo>
                      <a:pt x="593" y="0"/>
                      <a:pt x="679" y="57"/>
                      <a:pt x="627" y="127"/>
                    </a:cubicBezTo>
                    <a:cubicBezTo>
                      <a:pt x="575" y="197"/>
                      <a:pt x="403" y="253"/>
                      <a:pt x="245" y="253"/>
                    </a:cubicBezTo>
                    <a:cubicBezTo>
                      <a:pt x="86" y="253"/>
                      <a:pt x="0" y="197"/>
                      <a:pt x="52" y="127"/>
                    </a:cubicBezTo>
                    <a:cubicBezTo>
                      <a:pt x="104" y="57"/>
                      <a:pt x="275" y="0"/>
                      <a:pt x="434" y="0"/>
                    </a:cubicBezTo>
                    <a:close/>
                  </a:path>
                </a:pathLst>
              </a:custGeom>
              <a:solidFill>
                <a:srgbClr val="C3C4C4"/>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44">
                <a:extLst>
                  <a:ext uri="{FF2B5EF4-FFF2-40B4-BE49-F238E27FC236}">
                    <a16:creationId xmlns:a16="http://schemas.microsoft.com/office/drawing/2014/main" id="{25086965-73D4-D0BB-A65E-145211FDE231}"/>
                  </a:ext>
                </a:extLst>
              </p:cNvPr>
              <p:cNvSpPr>
                <a:spLocks noChangeArrowheads="1"/>
              </p:cNvSpPr>
              <p:nvPr/>
            </p:nvSpPr>
            <p:spPr bwMode="auto">
              <a:xfrm>
                <a:off x="4277" y="1127"/>
                <a:ext cx="172" cy="41"/>
              </a:xfrm>
              <a:prstGeom prst="rect">
                <a:avLst/>
              </a:prstGeom>
              <a:solidFill>
                <a:srgbClr val="DD2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45">
                <a:extLst>
                  <a:ext uri="{FF2B5EF4-FFF2-40B4-BE49-F238E27FC236}">
                    <a16:creationId xmlns:a16="http://schemas.microsoft.com/office/drawing/2014/main" id="{CBA87A25-6326-ED1D-C26C-D628E81DCA7A}"/>
                  </a:ext>
                </a:extLst>
              </p:cNvPr>
              <p:cNvSpPr>
                <a:spLocks noChangeArrowheads="1"/>
              </p:cNvSpPr>
              <p:nvPr/>
            </p:nvSpPr>
            <p:spPr bwMode="auto">
              <a:xfrm>
                <a:off x="4277" y="1127"/>
                <a:ext cx="172" cy="1"/>
              </a:xfrm>
              <a:prstGeom prst="rect">
                <a:avLst/>
              </a:prstGeom>
              <a:solidFill>
                <a:srgbClr val="DD2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46">
                <a:extLst>
                  <a:ext uri="{FF2B5EF4-FFF2-40B4-BE49-F238E27FC236}">
                    <a16:creationId xmlns:a16="http://schemas.microsoft.com/office/drawing/2014/main" id="{97B143BF-A05D-7671-732D-1E7B15AD88E6}"/>
                  </a:ext>
                </a:extLst>
              </p:cNvPr>
              <p:cNvSpPr>
                <a:spLocks noChangeArrowheads="1"/>
              </p:cNvSpPr>
              <p:nvPr/>
            </p:nvSpPr>
            <p:spPr bwMode="auto">
              <a:xfrm>
                <a:off x="4277" y="1126"/>
                <a:ext cx="172" cy="1"/>
              </a:xfrm>
              <a:prstGeom prst="rect">
                <a:avLst/>
              </a:prstGeom>
              <a:solidFill>
                <a:srgbClr val="DD2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47">
                <a:extLst>
                  <a:ext uri="{FF2B5EF4-FFF2-40B4-BE49-F238E27FC236}">
                    <a16:creationId xmlns:a16="http://schemas.microsoft.com/office/drawing/2014/main" id="{A2A12143-1C52-BA74-1397-844B8EA8F6FD}"/>
                  </a:ext>
                </a:extLst>
              </p:cNvPr>
              <p:cNvSpPr>
                <a:spLocks noChangeArrowheads="1"/>
              </p:cNvSpPr>
              <p:nvPr/>
            </p:nvSpPr>
            <p:spPr bwMode="auto">
              <a:xfrm>
                <a:off x="4277" y="1125"/>
                <a:ext cx="172" cy="1"/>
              </a:xfrm>
              <a:prstGeom prst="rect">
                <a:avLst/>
              </a:prstGeom>
              <a:solidFill>
                <a:srgbClr val="DE2D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48">
                <a:extLst>
                  <a:ext uri="{FF2B5EF4-FFF2-40B4-BE49-F238E27FC236}">
                    <a16:creationId xmlns:a16="http://schemas.microsoft.com/office/drawing/2014/main" id="{B4E211E3-E844-81AB-F11C-5F403AB9F15B}"/>
                  </a:ext>
                </a:extLst>
              </p:cNvPr>
              <p:cNvSpPr>
                <a:spLocks noChangeArrowheads="1"/>
              </p:cNvSpPr>
              <p:nvPr/>
            </p:nvSpPr>
            <p:spPr bwMode="auto">
              <a:xfrm>
                <a:off x="4277" y="1125"/>
                <a:ext cx="172" cy="1"/>
              </a:xfrm>
              <a:prstGeom prst="rect">
                <a:avLst/>
              </a:prstGeom>
              <a:solidFill>
                <a:srgbClr val="DE2E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49">
                <a:extLst>
                  <a:ext uri="{FF2B5EF4-FFF2-40B4-BE49-F238E27FC236}">
                    <a16:creationId xmlns:a16="http://schemas.microsoft.com/office/drawing/2014/main" id="{9BB10BC9-EBF2-F158-406A-D0E6B581A9D5}"/>
                  </a:ext>
                </a:extLst>
              </p:cNvPr>
              <p:cNvSpPr>
                <a:spLocks noChangeArrowheads="1"/>
              </p:cNvSpPr>
              <p:nvPr/>
            </p:nvSpPr>
            <p:spPr bwMode="auto">
              <a:xfrm>
                <a:off x="4277" y="1124"/>
                <a:ext cx="172" cy="1"/>
              </a:xfrm>
              <a:prstGeom prst="rect">
                <a:avLst/>
              </a:prstGeom>
              <a:solidFill>
                <a:srgbClr val="DE2F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50">
                <a:extLst>
                  <a:ext uri="{FF2B5EF4-FFF2-40B4-BE49-F238E27FC236}">
                    <a16:creationId xmlns:a16="http://schemas.microsoft.com/office/drawing/2014/main" id="{DAEAC9B9-A5AD-A8E3-76E0-205C7EAFA271}"/>
                  </a:ext>
                </a:extLst>
              </p:cNvPr>
              <p:cNvSpPr>
                <a:spLocks noChangeArrowheads="1"/>
              </p:cNvSpPr>
              <p:nvPr/>
            </p:nvSpPr>
            <p:spPr bwMode="auto">
              <a:xfrm>
                <a:off x="4277" y="1123"/>
                <a:ext cx="172" cy="1"/>
              </a:xfrm>
              <a:prstGeom prst="rect">
                <a:avLst/>
              </a:prstGeom>
              <a:solidFill>
                <a:srgbClr val="DE30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51">
                <a:extLst>
                  <a:ext uri="{FF2B5EF4-FFF2-40B4-BE49-F238E27FC236}">
                    <a16:creationId xmlns:a16="http://schemas.microsoft.com/office/drawing/2014/main" id="{BE0942B3-7D19-5B32-157F-E2AFA565811D}"/>
                  </a:ext>
                </a:extLst>
              </p:cNvPr>
              <p:cNvSpPr>
                <a:spLocks noChangeArrowheads="1"/>
              </p:cNvSpPr>
              <p:nvPr/>
            </p:nvSpPr>
            <p:spPr bwMode="auto">
              <a:xfrm>
                <a:off x="4277" y="1122"/>
                <a:ext cx="172" cy="2"/>
              </a:xfrm>
              <a:prstGeom prst="rect">
                <a:avLst/>
              </a:prstGeom>
              <a:solidFill>
                <a:srgbClr val="DF31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52">
                <a:extLst>
                  <a:ext uri="{FF2B5EF4-FFF2-40B4-BE49-F238E27FC236}">
                    <a16:creationId xmlns:a16="http://schemas.microsoft.com/office/drawing/2014/main" id="{CAEE144C-C657-B20C-2B1C-4AC26FB9B0E5}"/>
                  </a:ext>
                </a:extLst>
              </p:cNvPr>
              <p:cNvSpPr>
                <a:spLocks noChangeArrowheads="1"/>
              </p:cNvSpPr>
              <p:nvPr/>
            </p:nvSpPr>
            <p:spPr bwMode="auto">
              <a:xfrm>
                <a:off x="4277" y="1122"/>
                <a:ext cx="172" cy="1"/>
              </a:xfrm>
              <a:prstGeom prst="rect">
                <a:avLst/>
              </a:prstGeom>
              <a:solidFill>
                <a:srgbClr val="DF32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53">
                <a:extLst>
                  <a:ext uri="{FF2B5EF4-FFF2-40B4-BE49-F238E27FC236}">
                    <a16:creationId xmlns:a16="http://schemas.microsoft.com/office/drawing/2014/main" id="{A4A13C47-4E3A-95FA-89F5-6E3DF12FE133}"/>
                  </a:ext>
                </a:extLst>
              </p:cNvPr>
              <p:cNvSpPr>
                <a:spLocks noChangeArrowheads="1"/>
              </p:cNvSpPr>
              <p:nvPr/>
            </p:nvSpPr>
            <p:spPr bwMode="auto">
              <a:xfrm>
                <a:off x="4277" y="1121"/>
                <a:ext cx="172" cy="1"/>
              </a:xfrm>
              <a:prstGeom prst="rect">
                <a:avLst/>
              </a:prstGeom>
              <a:solidFill>
                <a:srgbClr val="DF34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54">
                <a:extLst>
                  <a:ext uri="{FF2B5EF4-FFF2-40B4-BE49-F238E27FC236}">
                    <a16:creationId xmlns:a16="http://schemas.microsoft.com/office/drawing/2014/main" id="{CD2D3AAD-6B0F-1323-2260-0A0793EA0CA6}"/>
                  </a:ext>
                </a:extLst>
              </p:cNvPr>
              <p:cNvSpPr>
                <a:spLocks noChangeArrowheads="1"/>
              </p:cNvSpPr>
              <p:nvPr/>
            </p:nvSpPr>
            <p:spPr bwMode="auto">
              <a:xfrm>
                <a:off x="4277" y="1120"/>
                <a:ext cx="172" cy="1"/>
              </a:xfrm>
              <a:prstGeom prst="rect">
                <a:avLst/>
              </a:prstGeom>
              <a:solidFill>
                <a:srgbClr val="DF35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55">
                <a:extLst>
                  <a:ext uri="{FF2B5EF4-FFF2-40B4-BE49-F238E27FC236}">
                    <a16:creationId xmlns:a16="http://schemas.microsoft.com/office/drawing/2014/main" id="{2C52948C-7EF8-AA89-85C9-D3AD5145EFF4}"/>
                  </a:ext>
                </a:extLst>
              </p:cNvPr>
              <p:cNvSpPr>
                <a:spLocks noChangeArrowheads="1"/>
              </p:cNvSpPr>
              <p:nvPr/>
            </p:nvSpPr>
            <p:spPr bwMode="auto">
              <a:xfrm>
                <a:off x="4277" y="1120"/>
                <a:ext cx="172" cy="1"/>
              </a:xfrm>
              <a:prstGeom prst="rect">
                <a:avLst/>
              </a:prstGeom>
              <a:solidFill>
                <a:srgbClr val="DF36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56">
                <a:extLst>
                  <a:ext uri="{FF2B5EF4-FFF2-40B4-BE49-F238E27FC236}">
                    <a16:creationId xmlns:a16="http://schemas.microsoft.com/office/drawing/2014/main" id="{5131B0AD-020D-0C24-CAB6-22816715BDB6}"/>
                  </a:ext>
                </a:extLst>
              </p:cNvPr>
              <p:cNvSpPr>
                <a:spLocks noChangeArrowheads="1"/>
              </p:cNvSpPr>
              <p:nvPr/>
            </p:nvSpPr>
            <p:spPr bwMode="auto">
              <a:xfrm>
                <a:off x="4277" y="1119"/>
                <a:ext cx="172" cy="1"/>
              </a:xfrm>
              <a:prstGeom prst="rect">
                <a:avLst/>
              </a:prstGeom>
              <a:solidFill>
                <a:srgbClr val="E037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57">
                <a:extLst>
                  <a:ext uri="{FF2B5EF4-FFF2-40B4-BE49-F238E27FC236}">
                    <a16:creationId xmlns:a16="http://schemas.microsoft.com/office/drawing/2014/main" id="{A37B4687-761C-B5BD-6827-354C5AC83C0B}"/>
                  </a:ext>
                </a:extLst>
              </p:cNvPr>
              <p:cNvSpPr>
                <a:spLocks noChangeArrowheads="1"/>
              </p:cNvSpPr>
              <p:nvPr/>
            </p:nvSpPr>
            <p:spPr bwMode="auto">
              <a:xfrm>
                <a:off x="4277" y="1118"/>
                <a:ext cx="172" cy="1"/>
              </a:xfrm>
              <a:prstGeom prst="rect">
                <a:avLst/>
              </a:prstGeom>
              <a:solidFill>
                <a:srgbClr val="E038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58">
                <a:extLst>
                  <a:ext uri="{FF2B5EF4-FFF2-40B4-BE49-F238E27FC236}">
                    <a16:creationId xmlns:a16="http://schemas.microsoft.com/office/drawing/2014/main" id="{D61256FA-E7B8-6455-9C9B-EFA3DC182574}"/>
                  </a:ext>
                </a:extLst>
              </p:cNvPr>
              <p:cNvSpPr>
                <a:spLocks noChangeArrowheads="1"/>
              </p:cNvSpPr>
              <p:nvPr/>
            </p:nvSpPr>
            <p:spPr bwMode="auto">
              <a:xfrm>
                <a:off x="4277" y="1118"/>
                <a:ext cx="172" cy="1"/>
              </a:xfrm>
              <a:prstGeom prst="rect">
                <a:avLst/>
              </a:prstGeom>
              <a:solidFill>
                <a:srgbClr val="E039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59">
                <a:extLst>
                  <a:ext uri="{FF2B5EF4-FFF2-40B4-BE49-F238E27FC236}">
                    <a16:creationId xmlns:a16="http://schemas.microsoft.com/office/drawing/2014/main" id="{8DD5B44B-2B32-E1AA-BCA6-5988F25B269A}"/>
                  </a:ext>
                </a:extLst>
              </p:cNvPr>
              <p:cNvSpPr>
                <a:spLocks noChangeArrowheads="1"/>
              </p:cNvSpPr>
              <p:nvPr/>
            </p:nvSpPr>
            <p:spPr bwMode="auto">
              <a:xfrm>
                <a:off x="4277" y="1117"/>
                <a:ext cx="172" cy="1"/>
              </a:xfrm>
              <a:prstGeom prst="rect">
                <a:avLst/>
              </a:prstGeom>
              <a:solidFill>
                <a:srgbClr val="E03A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60">
                <a:extLst>
                  <a:ext uri="{FF2B5EF4-FFF2-40B4-BE49-F238E27FC236}">
                    <a16:creationId xmlns:a16="http://schemas.microsoft.com/office/drawing/2014/main" id="{D17B5171-E6BF-410B-16C1-862795F770BA}"/>
                  </a:ext>
                </a:extLst>
              </p:cNvPr>
              <p:cNvSpPr>
                <a:spLocks noChangeArrowheads="1"/>
              </p:cNvSpPr>
              <p:nvPr/>
            </p:nvSpPr>
            <p:spPr bwMode="auto">
              <a:xfrm>
                <a:off x="4277" y="1116"/>
                <a:ext cx="172" cy="1"/>
              </a:xfrm>
              <a:prstGeom prst="rect">
                <a:avLst/>
              </a:prstGeom>
              <a:solidFill>
                <a:srgbClr val="E13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61">
                <a:extLst>
                  <a:ext uri="{FF2B5EF4-FFF2-40B4-BE49-F238E27FC236}">
                    <a16:creationId xmlns:a16="http://schemas.microsoft.com/office/drawing/2014/main" id="{24812DE9-C19A-4B1F-CEE3-B8184165393B}"/>
                  </a:ext>
                </a:extLst>
              </p:cNvPr>
              <p:cNvSpPr>
                <a:spLocks noChangeArrowheads="1"/>
              </p:cNvSpPr>
              <p:nvPr/>
            </p:nvSpPr>
            <p:spPr bwMode="auto">
              <a:xfrm>
                <a:off x="4277" y="1116"/>
                <a:ext cx="172" cy="1"/>
              </a:xfrm>
              <a:prstGeom prst="rect">
                <a:avLst/>
              </a:prstGeom>
              <a:solidFill>
                <a:srgbClr val="E13C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62">
                <a:extLst>
                  <a:ext uri="{FF2B5EF4-FFF2-40B4-BE49-F238E27FC236}">
                    <a16:creationId xmlns:a16="http://schemas.microsoft.com/office/drawing/2014/main" id="{A188F133-E124-F0CD-9585-202961284581}"/>
                  </a:ext>
                </a:extLst>
              </p:cNvPr>
              <p:cNvSpPr>
                <a:spLocks noChangeArrowheads="1"/>
              </p:cNvSpPr>
              <p:nvPr/>
            </p:nvSpPr>
            <p:spPr bwMode="auto">
              <a:xfrm>
                <a:off x="4277" y="1115"/>
                <a:ext cx="172" cy="1"/>
              </a:xfrm>
              <a:prstGeom prst="rect">
                <a:avLst/>
              </a:prstGeom>
              <a:solidFill>
                <a:srgbClr val="E13D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63">
                <a:extLst>
                  <a:ext uri="{FF2B5EF4-FFF2-40B4-BE49-F238E27FC236}">
                    <a16:creationId xmlns:a16="http://schemas.microsoft.com/office/drawing/2014/main" id="{7AB0A39A-1B00-BC55-9A5A-DA398FA09AE6}"/>
                  </a:ext>
                </a:extLst>
              </p:cNvPr>
              <p:cNvSpPr>
                <a:spLocks noChangeArrowheads="1"/>
              </p:cNvSpPr>
              <p:nvPr/>
            </p:nvSpPr>
            <p:spPr bwMode="auto">
              <a:xfrm>
                <a:off x="4277" y="1114"/>
                <a:ext cx="172" cy="1"/>
              </a:xfrm>
              <a:prstGeom prst="rect">
                <a:avLst/>
              </a:prstGeom>
              <a:solidFill>
                <a:srgbClr val="E13E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64">
                <a:extLst>
                  <a:ext uri="{FF2B5EF4-FFF2-40B4-BE49-F238E27FC236}">
                    <a16:creationId xmlns:a16="http://schemas.microsoft.com/office/drawing/2014/main" id="{73A5344D-B3E0-78CD-5BCF-0009FE0BA245}"/>
                  </a:ext>
                </a:extLst>
              </p:cNvPr>
              <p:cNvSpPr>
                <a:spLocks noChangeArrowheads="1"/>
              </p:cNvSpPr>
              <p:nvPr/>
            </p:nvSpPr>
            <p:spPr bwMode="auto">
              <a:xfrm>
                <a:off x="4277" y="1114"/>
                <a:ext cx="172" cy="1"/>
              </a:xfrm>
              <a:prstGeom prst="rect">
                <a:avLst/>
              </a:prstGeom>
              <a:solidFill>
                <a:srgbClr val="E13F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65">
                <a:extLst>
                  <a:ext uri="{FF2B5EF4-FFF2-40B4-BE49-F238E27FC236}">
                    <a16:creationId xmlns:a16="http://schemas.microsoft.com/office/drawing/2014/main" id="{90737849-FC9E-D2CE-501B-92768284943D}"/>
                  </a:ext>
                </a:extLst>
              </p:cNvPr>
              <p:cNvSpPr>
                <a:spLocks noChangeArrowheads="1"/>
              </p:cNvSpPr>
              <p:nvPr/>
            </p:nvSpPr>
            <p:spPr bwMode="auto">
              <a:xfrm>
                <a:off x="4277" y="1113"/>
                <a:ext cx="172" cy="1"/>
              </a:xfrm>
              <a:prstGeom prst="rect">
                <a:avLst/>
              </a:prstGeom>
              <a:solidFill>
                <a:srgbClr val="E240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66">
                <a:extLst>
                  <a:ext uri="{FF2B5EF4-FFF2-40B4-BE49-F238E27FC236}">
                    <a16:creationId xmlns:a16="http://schemas.microsoft.com/office/drawing/2014/main" id="{9BFBAE1B-9E9E-2BF2-E28D-E804F060F77B}"/>
                  </a:ext>
                </a:extLst>
              </p:cNvPr>
              <p:cNvSpPr>
                <a:spLocks noChangeArrowheads="1"/>
              </p:cNvSpPr>
              <p:nvPr/>
            </p:nvSpPr>
            <p:spPr bwMode="auto">
              <a:xfrm>
                <a:off x="4277" y="1112"/>
                <a:ext cx="172" cy="1"/>
              </a:xfrm>
              <a:prstGeom prst="rect">
                <a:avLst/>
              </a:prstGeom>
              <a:solidFill>
                <a:srgbClr val="E24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67">
                <a:extLst>
                  <a:ext uri="{FF2B5EF4-FFF2-40B4-BE49-F238E27FC236}">
                    <a16:creationId xmlns:a16="http://schemas.microsoft.com/office/drawing/2014/main" id="{7E309F98-DAB6-B446-D2F7-0C1BD06B8773}"/>
                  </a:ext>
                </a:extLst>
              </p:cNvPr>
              <p:cNvSpPr>
                <a:spLocks noChangeArrowheads="1"/>
              </p:cNvSpPr>
              <p:nvPr/>
            </p:nvSpPr>
            <p:spPr bwMode="auto">
              <a:xfrm>
                <a:off x="4277" y="1112"/>
                <a:ext cx="172" cy="1"/>
              </a:xfrm>
              <a:prstGeom prst="rect">
                <a:avLst/>
              </a:prstGeom>
              <a:solidFill>
                <a:srgbClr val="E242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68">
                <a:extLst>
                  <a:ext uri="{FF2B5EF4-FFF2-40B4-BE49-F238E27FC236}">
                    <a16:creationId xmlns:a16="http://schemas.microsoft.com/office/drawing/2014/main" id="{833BDB26-A9C3-EFB8-118D-C3783CE091FE}"/>
                  </a:ext>
                </a:extLst>
              </p:cNvPr>
              <p:cNvSpPr>
                <a:spLocks noChangeArrowheads="1"/>
              </p:cNvSpPr>
              <p:nvPr/>
            </p:nvSpPr>
            <p:spPr bwMode="auto">
              <a:xfrm>
                <a:off x="4277" y="1111"/>
                <a:ext cx="172" cy="1"/>
              </a:xfrm>
              <a:prstGeom prst="rect">
                <a:avLst/>
              </a:prstGeom>
              <a:solidFill>
                <a:srgbClr val="E243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69">
                <a:extLst>
                  <a:ext uri="{FF2B5EF4-FFF2-40B4-BE49-F238E27FC236}">
                    <a16:creationId xmlns:a16="http://schemas.microsoft.com/office/drawing/2014/main" id="{D791F131-C6AC-3EFC-EB28-2A163C6DBB8A}"/>
                  </a:ext>
                </a:extLst>
              </p:cNvPr>
              <p:cNvSpPr>
                <a:spLocks noChangeArrowheads="1"/>
              </p:cNvSpPr>
              <p:nvPr/>
            </p:nvSpPr>
            <p:spPr bwMode="auto">
              <a:xfrm>
                <a:off x="4277" y="1110"/>
                <a:ext cx="172" cy="1"/>
              </a:xfrm>
              <a:prstGeom prst="rect">
                <a:avLst/>
              </a:prstGeom>
              <a:solidFill>
                <a:srgbClr val="E244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70">
                <a:extLst>
                  <a:ext uri="{FF2B5EF4-FFF2-40B4-BE49-F238E27FC236}">
                    <a16:creationId xmlns:a16="http://schemas.microsoft.com/office/drawing/2014/main" id="{5CC99E70-60BB-DE51-5DD7-230FBCA98419}"/>
                  </a:ext>
                </a:extLst>
              </p:cNvPr>
              <p:cNvSpPr>
                <a:spLocks noChangeArrowheads="1"/>
              </p:cNvSpPr>
              <p:nvPr/>
            </p:nvSpPr>
            <p:spPr bwMode="auto">
              <a:xfrm>
                <a:off x="4277" y="1110"/>
                <a:ext cx="172" cy="1"/>
              </a:xfrm>
              <a:prstGeom prst="rect">
                <a:avLst/>
              </a:prstGeom>
              <a:solidFill>
                <a:srgbClr val="E346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71">
                <a:extLst>
                  <a:ext uri="{FF2B5EF4-FFF2-40B4-BE49-F238E27FC236}">
                    <a16:creationId xmlns:a16="http://schemas.microsoft.com/office/drawing/2014/main" id="{D2525FDE-8EB2-9988-CF08-62ABD38E67E6}"/>
                  </a:ext>
                </a:extLst>
              </p:cNvPr>
              <p:cNvSpPr>
                <a:spLocks noChangeArrowheads="1"/>
              </p:cNvSpPr>
              <p:nvPr/>
            </p:nvSpPr>
            <p:spPr bwMode="auto">
              <a:xfrm>
                <a:off x="4277" y="1109"/>
                <a:ext cx="172" cy="1"/>
              </a:xfrm>
              <a:prstGeom prst="rect">
                <a:avLst/>
              </a:prstGeom>
              <a:solidFill>
                <a:srgbClr val="E347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72">
                <a:extLst>
                  <a:ext uri="{FF2B5EF4-FFF2-40B4-BE49-F238E27FC236}">
                    <a16:creationId xmlns:a16="http://schemas.microsoft.com/office/drawing/2014/main" id="{7667E5AA-265C-093C-F9F9-BB25A5B8710B}"/>
                  </a:ext>
                </a:extLst>
              </p:cNvPr>
              <p:cNvSpPr>
                <a:spLocks noChangeArrowheads="1"/>
              </p:cNvSpPr>
              <p:nvPr/>
            </p:nvSpPr>
            <p:spPr bwMode="auto">
              <a:xfrm>
                <a:off x="4277" y="1108"/>
                <a:ext cx="172" cy="1"/>
              </a:xfrm>
              <a:prstGeom prst="rect">
                <a:avLst/>
              </a:prstGeom>
              <a:solidFill>
                <a:srgbClr val="E348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73">
                <a:extLst>
                  <a:ext uri="{FF2B5EF4-FFF2-40B4-BE49-F238E27FC236}">
                    <a16:creationId xmlns:a16="http://schemas.microsoft.com/office/drawing/2014/main" id="{55BA930E-33C0-A7CD-F696-06483F5C773D}"/>
                  </a:ext>
                </a:extLst>
              </p:cNvPr>
              <p:cNvSpPr>
                <a:spLocks noChangeArrowheads="1"/>
              </p:cNvSpPr>
              <p:nvPr/>
            </p:nvSpPr>
            <p:spPr bwMode="auto">
              <a:xfrm>
                <a:off x="4277" y="1108"/>
                <a:ext cx="172" cy="1"/>
              </a:xfrm>
              <a:prstGeom prst="rect">
                <a:avLst/>
              </a:prstGeom>
              <a:solidFill>
                <a:srgbClr val="E349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74">
                <a:extLst>
                  <a:ext uri="{FF2B5EF4-FFF2-40B4-BE49-F238E27FC236}">
                    <a16:creationId xmlns:a16="http://schemas.microsoft.com/office/drawing/2014/main" id="{0431A80D-48FB-AD33-25F8-73FFF75FD1B8}"/>
                  </a:ext>
                </a:extLst>
              </p:cNvPr>
              <p:cNvSpPr>
                <a:spLocks noChangeArrowheads="1"/>
              </p:cNvSpPr>
              <p:nvPr/>
            </p:nvSpPr>
            <p:spPr bwMode="auto">
              <a:xfrm>
                <a:off x="4277" y="1107"/>
                <a:ext cx="172" cy="1"/>
              </a:xfrm>
              <a:prstGeom prst="rect">
                <a:avLst/>
              </a:prstGeom>
              <a:solidFill>
                <a:srgbClr val="E44A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75">
                <a:extLst>
                  <a:ext uri="{FF2B5EF4-FFF2-40B4-BE49-F238E27FC236}">
                    <a16:creationId xmlns:a16="http://schemas.microsoft.com/office/drawing/2014/main" id="{BB6A6A2B-3265-1C0F-7054-6B26F6FCA994}"/>
                  </a:ext>
                </a:extLst>
              </p:cNvPr>
              <p:cNvSpPr>
                <a:spLocks noChangeArrowheads="1"/>
              </p:cNvSpPr>
              <p:nvPr/>
            </p:nvSpPr>
            <p:spPr bwMode="auto">
              <a:xfrm>
                <a:off x="4277" y="1106"/>
                <a:ext cx="172" cy="1"/>
              </a:xfrm>
              <a:prstGeom prst="rect">
                <a:avLst/>
              </a:prstGeom>
              <a:solidFill>
                <a:srgbClr val="E44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76">
                <a:extLst>
                  <a:ext uri="{FF2B5EF4-FFF2-40B4-BE49-F238E27FC236}">
                    <a16:creationId xmlns:a16="http://schemas.microsoft.com/office/drawing/2014/main" id="{0EC69878-A64C-6FAB-6904-18322B7DEA94}"/>
                  </a:ext>
                </a:extLst>
              </p:cNvPr>
              <p:cNvSpPr>
                <a:spLocks noChangeArrowheads="1"/>
              </p:cNvSpPr>
              <p:nvPr/>
            </p:nvSpPr>
            <p:spPr bwMode="auto">
              <a:xfrm>
                <a:off x="4277" y="1106"/>
                <a:ext cx="172" cy="1"/>
              </a:xfrm>
              <a:prstGeom prst="rect">
                <a:avLst/>
              </a:prstGeom>
              <a:solidFill>
                <a:srgbClr val="E44C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77">
                <a:extLst>
                  <a:ext uri="{FF2B5EF4-FFF2-40B4-BE49-F238E27FC236}">
                    <a16:creationId xmlns:a16="http://schemas.microsoft.com/office/drawing/2014/main" id="{744DEA45-D992-9D0A-1454-AF4C094C7C95}"/>
                  </a:ext>
                </a:extLst>
              </p:cNvPr>
              <p:cNvSpPr>
                <a:spLocks noChangeArrowheads="1"/>
              </p:cNvSpPr>
              <p:nvPr/>
            </p:nvSpPr>
            <p:spPr bwMode="auto">
              <a:xfrm>
                <a:off x="4277" y="1105"/>
                <a:ext cx="172" cy="1"/>
              </a:xfrm>
              <a:prstGeom prst="rect">
                <a:avLst/>
              </a:prstGeom>
              <a:solidFill>
                <a:srgbClr val="E44D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78">
                <a:extLst>
                  <a:ext uri="{FF2B5EF4-FFF2-40B4-BE49-F238E27FC236}">
                    <a16:creationId xmlns:a16="http://schemas.microsoft.com/office/drawing/2014/main" id="{D878FD68-A855-B2B6-1450-F2A46773496D}"/>
                  </a:ext>
                </a:extLst>
              </p:cNvPr>
              <p:cNvSpPr>
                <a:spLocks noChangeArrowheads="1"/>
              </p:cNvSpPr>
              <p:nvPr/>
            </p:nvSpPr>
            <p:spPr bwMode="auto">
              <a:xfrm>
                <a:off x="4277" y="1104"/>
                <a:ext cx="172" cy="1"/>
              </a:xfrm>
              <a:prstGeom prst="rect">
                <a:avLst/>
              </a:prstGeom>
              <a:solidFill>
                <a:srgbClr val="E44E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79">
                <a:extLst>
                  <a:ext uri="{FF2B5EF4-FFF2-40B4-BE49-F238E27FC236}">
                    <a16:creationId xmlns:a16="http://schemas.microsoft.com/office/drawing/2014/main" id="{47A1D010-5D29-E4DC-A4EB-377ACBB09657}"/>
                  </a:ext>
                </a:extLst>
              </p:cNvPr>
              <p:cNvSpPr>
                <a:spLocks noChangeArrowheads="1"/>
              </p:cNvSpPr>
              <p:nvPr/>
            </p:nvSpPr>
            <p:spPr bwMode="auto">
              <a:xfrm>
                <a:off x="4277" y="1104"/>
                <a:ext cx="172" cy="1"/>
              </a:xfrm>
              <a:prstGeom prst="rect">
                <a:avLst/>
              </a:prstGeom>
              <a:solidFill>
                <a:srgbClr val="E54F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80">
                <a:extLst>
                  <a:ext uri="{FF2B5EF4-FFF2-40B4-BE49-F238E27FC236}">
                    <a16:creationId xmlns:a16="http://schemas.microsoft.com/office/drawing/2014/main" id="{F6B45B77-72B3-3BA7-52B1-007C1CE2FA80}"/>
                  </a:ext>
                </a:extLst>
              </p:cNvPr>
              <p:cNvSpPr>
                <a:spLocks noChangeArrowheads="1"/>
              </p:cNvSpPr>
              <p:nvPr/>
            </p:nvSpPr>
            <p:spPr bwMode="auto">
              <a:xfrm>
                <a:off x="4277" y="1103"/>
                <a:ext cx="172" cy="1"/>
              </a:xfrm>
              <a:prstGeom prst="rect">
                <a:avLst/>
              </a:prstGeom>
              <a:solidFill>
                <a:srgbClr val="E550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81">
                <a:extLst>
                  <a:ext uri="{FF2B5EF4-FFF2-40B4-BE49-F238E27FC236}">
                    <a16:creationId xmlns:a16="http://schemas.microsoft.com/office/drawing/2014/main" id="{C680DCC9-162D-80AB-C6D0-C10645BCF08B}"/>
                  </a:ext>
                </a:extLst>
              </p:cNvPr>
              <p:cNvSpPr>
                <a:spLocks noChangeArrowheads="1"/>
              </p:cNvSpPr>
              <p:nvPr/>
            </p:nvSpPr>
            <p:spPr bwMode="auto">
              <a:xfrm>
                <a:off x="4277" y="1102"/>
                <a:ext cx="172" cy="1"/>
              </a:xfrm>
              <a:prstGeom prst="rect">
                <a:avLst/>
              </a:prstGeom>
              <a:solidFill>
                <a:srgbClr val="E55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82">
                <a:extLst>
                  <a:ext uri="{FF2B5EF4-FFF2-40B4-BE49-F238E27FC236}">
                    <a16:creationId xmlns:a16="http://schemas.microsoft.com/office/drawing/2014/main" id="{53513407-C0F4-BCFB-0582-685EAAD052CA}"/>
                  </a:ext>
                </a:extLst>
              </p:cNvPr>
              <p:cNvSpPr>
                <a:spLocks noChangeArrowheads="1"/>
              </p:cNvSpPr>
              <p:nvPr/>
            </p:nvSpPr>
            <p:spPr bwMode="auto">
              <a:xfrm>
                <a:off x="4277" y="1102"/>
                <a:ext cx="172" cy="1"/>
              </a:xfrm>
              <a:prstGeom prst="rect">
                <a:avLst/>
              </a:prstGeom>
              <a:solidFill>
                <a:srgbClr val="E552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83">
                <a:extLst>
                  <a:ext uri="{FF2B5EF4-FFF2-40B4-BE49-F238E27FC236}">
                    <a16:creationId xmlns:a16="http://schemas.microsoft.com/office/drawing/2014/main" id="{3C26C9E2-B9FE-D33D-4376-10F57C447F66}"/>
                  </a:ext>
                </a:extLst>
              </p:cNvPr>
              <p:cNvSpPr>
                <a:spLocks noChangeArrowheads="1"/>
              </p:cNvSpPr>
              <p:nvPr/>
            </p:nvSpPr>
            <p:spPr bwMode="auto">
              <a:xfrm>
                <a:off x="4277" y="1101"/>
                <a:ext cx="172" cy="1"/>
              </a:xfrm>
              <a:prstGeom prst="rect">
                <a:avLst/>
              </a:prstGeom>
              <a:solidFill>
                <a:srgbClr val="E653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84">
                <a:extLst>
                  <a:ext uri="{FF2B5EF4-FFF2-40B4-BE49-F238E27FC236}">
                    <a16:creationId xmlns:a16="http://schemas.microsoft.com/office/drawing/2014/main" id="{2F4E63BF-F7F5-497B-4D27-7682958AC795}"/>
                  </a:ext>
                </a:extLst>
              </p:cNvPr>
              <p:cNvSpPr>
                <a:spLocks noChangeArrowheads="1"/>
              </p:cNvSpPr>
              <p:nvPr/>
            </p:nvSpPr>
            <p:spPr bwMode="auto">
              <a:xfrm>
                <a:off x="4277" y="1100"/>
                <a:ext cx="172" cy="1"/>
              </a:xfrm>
              <a:prstGeom prst="rect">
                <a:avLst/>
              </a:prstGeom>
              <a:solidFill>
                <a:srgbClr val="E654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85">
                <a:extLst>
                  <a:ext uri="{FF2B5EF4-FFF2-40B4-BE49-F238E27FC236}">
                    <a16:creationId xmlns:a16="http://schemas.microsoft.com/office/drawing/2014/main" id="{DDBED081-5164-30F9-2FD4-EE6DEBA5BDDB}"/>
                  </a:ext>
                </a:extLst>
              </p:cNvPr>
              <p:cNvSpPr>
                <a:spLocks noChangeArrowheads="1"/>
              </p:cNvSpPr>
              <p:nvPr/>
            </p:nvSpPr>
            <p:spPr bwMode="auto">
              <a:xfrm>
                <a:off x="4277" y="1100"/>
                <a:ext cx="172" cy="1"/>
              </a:xfrm>
              <a:prstGeom prst="rect">
                <a:avLst/>
              </a:prstGeom>
              <a:solidFill>
                <a:srgbClr val="E65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86">
                <a:extLst>
                  <a:ext uri="{FF2B5EF4-FFF2-40B4-BE49-F238E27FC236}">
                    <a16:creationId xmlns:a16="http://schemas.microsoft.com/office/drawing/2014/main" id="{526749D1-EA31-A87C-33EB-2C30E7AE83F7}"/>
                  </a:ext>
                </a:extLst>
              </p:cNvPr>
              <p:cNvSpPr>
                <a:spLocks noChangeArrowheads="1"/>
              </p:cNvSpPr>
              <p:nvPr/>
            </p:nvSpPr>
            <p:spPr bwMode="auto">
              <a:xfrm>
                <a:off x="4277" y="1099"/>
                <a:ext cx="172" cy="1"/>
              </a:xfrm>
              <a:prstGeom prst="rect">
                <a:avLst/>
              </a:prstGeom>
              <a:solidFill>
                <a:srgbClr val="E656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87">
                <a:extLst>
                  <a:ext uri="{FF2B5EF4-FFF2-40B4-BE49-F238E27FC236}">
                    <a16:creationId xmlns:a16="http://schemas.microsoft.com/office/drawing/2014/main" id="{F05E13A8-5C73-DB26-BCB1-F7B29CDB7C95}"/>
                  </a:ext>
                </a:extLst>
              </p:cNvPr>
              <p:cNvSpPr>
                <a:spLocks noChangeArrowheads="1"/>
              </p:cNvSpPr>
              <p:nvPr/>
            </p:nvSpPr>
            <p:spPr bwMode="auto">
              <a:xfrm>
                <a:off x="4277" y="1098"/>
                <a:ext cx="172" cy="1"/>
              </a:xfrm>
              <a:prstGeom prst="rect">
                <a:avLst/>
              </a:prstGeom>
              <a:solidFill>
                <a:srgbClr val="E658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88">
                <a:extLst>
                  <a:ext uri="{FF2B5EF4-FFF2-40B4-BE49-F238E27FC236}">
                    <a16:creationId xmlns:a16="http://schemas.microsoft.com/office/drawing/2014/main" id="{40DCB639-B995-8C5D-8311-DF8B7A73467A}"/>
                  </a:ext>
                </a:extLst>
              </p:cNvPr>
              <p:cNvSpPr>
                <a:spLocks noChangeArrowheads="1"/>
              </p:cNvSpPr>
              <p:nvPr/>
            </p:nvSpPr>
            <p:spPr bwMode="auto">
              <a:xfrm>
                <a:off x="4277" y="1098"/>
                <a:ext cx="172" cy="1"/>
              </a:xfrm>
              <a:prstGeom prst="rect">
                <a:avLst/>
              </a:prstGeom>
              <a:solidFill>
                <a:srgbClr val="E75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89">
                <a:extLst>
                  <a:ext uri="{FF2B5EF4-FFF2-40B4-BE49-F238E27FC236}">
                    <a16:creationId xmlns:a16="http://schemas.microsoft.com/office/drawing/2014/main" id="{B889F401-E57F-DD5E-4139-4A71C0570E5E}"/>
                  </a:ext>
                </a:extLst>
              </p:cNvPr>
              <p:cNvSpPr>
                <a:spLocks noChangeArrowheads="1"/>
              </p:cNvSpPr>
              <p:nvPr/>
            </p:nvSpPr>
            <p:spPr bwMode="auto">
              <a:xfrm>
                <a:off x="4277" y="1097"/>
                <a:ext cx="172" cy="1"/>
              </a:xfrm>
              <a:prstGeom prst="rect">
                <a:avLst/>
              </a:prstGeom>
              <a:solidFill>
                <a:srgbClr val="E75A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90">
                <a:extLst>
                  <a:ext uri="{FF2B5EF4-FFF2-40B4-BE49-F238E27FC236}">
                    <a16:creationId xmlns:a16="http://schemas.microsoft.com/office/drawing/2014/main" id="{6577BA4E-2FCD-D542-9A03-AB24D5395CD3}"/>
                  </a:ext>
                </a:extLst>
              </p:cNvPr>
              <p:cNvSpPr>
                <a:spLocks noChangeArrowheads="1"/>
              </p:cNvSpPr>
              <p:nvPr/>
            </p:nvSpPr>
            <p:spPr bwMode="auto">
              <a:xfrm>
                <a:off x="4277" y="1096"/>
                <a:ext cx="172" cy="1"/>
              </a:xfrm>
              <a:prstGeom prst="rect">
                <a:avLst/>
              </a:prstGeom>
              <a:solidFill>
                <a:srgbClr val="E75B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91">
                <a:extLst>
                  <a:ext uri="{FF2B5EF4-FFF2-40B4-BE49-F238E27FC236}">
                    <a16:creationId xmlns:a16="http://schemas.microsoft.com/office/drawing/2014/main" id="{9A81A8C9-232B-A4B4-D942-B20C736E567A}"/>
                  </a:ext>
                </a:extLst>
              </p:cNvPr>
              <p:cNvSpPr>
                <a:spLocks noChangeArrowheads="1"/>
              </p:cNvSpPr>
              <p:nvPr/>
            </p:nvSpPr>
            <p:spPr bwMode="auto">
              <a:xfrm>
                <a:off x="4277" y="1096"/>
                <a:ext cx="172" cy="1"/>
              </a:xfrm>
              <a:prstGeom prst="rect">
                <a:avLst/>
              </a:prstGeom>
              <a:solidFill>
                <a:srgbClr val="E75C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92">
                <a:extLst>
                  <a:ext uri="{FF2B5EF4-FFF2-40B4-BE49-F238E27FC236}">
                    <a16:creationId xmlns:a16="http://schemas.microsoft.com/office/drawing/2014/main" id="{A64F9983-9490-6C29-CB37-3368D6023333}"/>
                  </a:ext>
                </a:extLst>
              </p:cNvPr>
              <p:cNvSpPr>
                <a:spLocks noChangeArrowheads="1"/>
              </p:cNvSpPr>
              <p:nvPr/>
            </p:nvSpPr>
            <p:spPr bwMode="auto">
              <a:xfrm>
                <a:off x="4277" y="1095"/>
                <a:ext cx="172" cy="1"/>
              </a:xfrm>
              <a:prstGeom prst="rect">
                <a:avLst/>
              </a:prstGeom>
              <a:solidFill>
                <a:srgbClr val="E85D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93">
                <a:extLst>
                  <a:ext uri="{FF2B5EF4-FFF2-40B4-BE49-F238E27FC236}">
                    <a16:creationId xmlns:a16="http://schemas.microsoft.com/office/drawing/2014/main" id="{89298506-BE3D-8419-1A44-7B2B5F3F8C30}"/>
                  </a:ext>
                </a:extLst>
              </p:cNvPr>
              <p:cNvSpPr>
                <a:spLocks noChangeArrowheads="1"/>
              </p:cNvSpPr>
              <p:nvPr/>
            </p:nvSpPr>
            <p:spPr bwMode="auto">
              <a:xfrm>
                <a:off x="4277" y="1094"/>
                <a:ext cx="172" cy="1"/>
              </a:xfrm>
              <a:prstGeom prst="rect">
                <a:avLst/>
              </a:prstGeom>
              <a:solidFill>
                <a:srgbClr val="E85E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94">
                <a:extLst>
                  <a:ext uri="{FF2B5EF4-FFF2-40B4-BE49-F238E27FC236}">
                    <a16:creationId xmlns:a16="http://schemas.microsoft.com/office/drawing/2014/main" id="{3C5C1FC1-E5EA-3FF4-2443-D254A54FB66E}"/>
                  </a:ext>
                </a:extLst>
              </p:cNvPr>
              <p:cNvSpPr>
                <a:spLocks noChangeArrowheads="1"/>
              </p:cNvSpPr>
              <p:nvPr/>
            </p:nvSpPr>
            <p:spPr bwMode="auto">
              <a:xfrm>
                <a:off x="4277" y="1093"/>
                <a:ext cx="172" cy="1"/>
              </a:xfrm>
              <a:prstGeom prst="rect">
                <a:avLst/>
              </a:prstGeom>
              <a:solidFill>
                <a:srgbClr val="E85F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95">
                <a:extLst>
                  <a:ext uri="{FF2B5EF4-FFF2-40B4-BE49-F238E27FC236}">
                    <a16:creationId xmlns:a16="http://schemas.microsoft.com/office/drawing/2014/main" id="{3901FB69-A39F-48D4-DBA5-F1F31424F252}"/>
                  </a:ext>
                </a:extLst>
              </p:cNvPr>
              <p:cNvSpPr>
                <a:spLocks noChangeArrowheads="1"/>
              </p:cNvSpPr>
              <p:nvPr/>
            </p:nvSpPr>
            <p:spPr bwMode="auto">
              <a:xfrm>
                <a:off x="4277" y="1093"/>
                <a:ext cx="172" cy="1"/>
              </a:xfrm>
              <a:prstGeom prst="rect">
                <a:avLst/>
              </a:prstGeom>
              <a:solidFill>
                <a:srgbClr val="E860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96">
                <a:extLst>
                  <a:ext uri="{FF2B5EF4-FFF2-40B4-BE49-F238E27FC236}">
                    <a16:creationId xmlns:a16="http://schemas.microsoft.com/office/drawing/2014/main" id="{FB66503B-9BB2-EE21-3ADC-8CE8814290DD}"/>
                  </a:ext>
                </a:extLst>
              </p:cNvPr>
              <p:cNvSpPr>
                <a:spLocks noChangeArrowheads="1"/>
              </p:cNvSpPr>
              <p:nvPr/>
            </p:nvSpPr>
            <p:spPr bwMode="auto">
              <a:xfrm>
                <a:off x="4277" y="1092"/>
                <a:ext cx="172" cy="1"/>
              </a:xfrm>
              <a:prstGeom prst="rect">
                <a:avLst/>
              </a:prstGeom>
              <a:solidFill>
                <a:srgbClr val="E86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97">
                <a:extLst>
                  <a:ext uri="{FF2B5EF4-FFF2-40B4-BE49-F238E27FC236}">
                    <a16:creationId xmlns:a16="http://schemas.microsoft.com/office/drawing/2014/main" id="{035CC98F-C1B1-A418-5100-EC5A5B2DAB0A}"/>
                  </a:ext>
                </a:extLst>
              </p:cNvPr>
              <p:cNvSpPr>
                <a:spLocks noChangeArrowheads="1"/>
              </p:cNvSpPr>
              <p:nvPr/>
            </p:nvSpPr>
            <p:spPr bwMode="auto">
              <a:xfrm>
                <a:off x="4277" y="1091"/>
                <a:ext cx="172" cy="1"/>
              </a:xfrm>
              <a:prstGeom prst="rect">
                <a:avLst/>
              </a:prstGeom>
              <a:solidFill>
                <a:srgbClr val="E962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98">
                <a:extLst>
                  <a:ext uri="{FF2B5EF4-FFF2-40B4-BE49-F238E27FC236}">
                    <a16:creationId xmlns:a16="http://schemas.microsoft.com/office/drawing/2014/main" id="{9B195F01-7161-F26A-5450-40D1F2332EBD}"/>
                  </a:ext>
                </a:extLst>
              </p:cNvPr>
              <p:cNvSpPr>
                <a:spLocks noChangeArrowheads="1"/>
              </p:cNvSpPr>
              <p:nvPr/>
            </p:nvSpPr>
            <p:spPr bwMode="auto">
              <a:xfrm>
                <a:off x="4277" y="1091"/>
                <a:ext cx="172" cy="1"/>
              </a:xfrm>
              <a:prstGeom prst="rect">
                <a:avLst/>
              </a:prstGeom>
              <a:solidFill>
                <a:srgbClr val="E963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99">
                <a:extLst>
                  <a:ext uri="{FF2B5EF4-FFF2-40B4-BE49-F238E27FC236}">
                    <a16:creationId xmlns:a16="http://schemas.microsoft.com/office/drawing/2014/main" id="{5CF296D7-3C86-10A0-9E3C-663A17153B10}"/>
                  </a:ext>
                </a:extLst>
              </p:cNvPr>
              <p:cNvSpPr>
                <a:spLocks noChangeArrowheads="1"/>
              </p:cNvSpPr>
              <p:nvPr/>
            </p:nvSpPr>
            <p:spPr bwMode="auto">
              <a:xfrm>
                <a:off x="4277" y="1090"/>
                <a:ext cx="172" cy="1"/>
              </a:xfrm>
              <a:prstGeom prst="rect">
                <a:avLst/>
              </a:prstGeom>
              <a:solidFill>
                <a:srgbClr val="E96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00">
                <a:extLst>
                  <a:ext uri="{FF2B5EF4-FFF2-40B4-BE49-F238E27FC236}">
                    <a16:creationId xmlns:a16="http://schemas.microsoft.com/office/drawing/2014/main" id="{51A83B26-AC6C-5B6E-2FCA-5D094DB5BCF1}"/>
                  </a:ext>
                </a:extLst>
              </p:cNvPr>
              <p:cNvSpPr>
                <a:spLocks noChangeArrowheads="1"/>
              </p:cNvSpPr>
              <p:nvPr/>
            </p:nvSpPr>
            <p:spPr bwMode="auto">
              <a:xfrm>
                <a:off x="4277" y="1089"/>
                <a:ext cx="172" cy="1"/>
              </a:xfrm>
              <a:prstGeom prst="rect">
                <a:avLst/>
              </a:prstGeom>
              <a:solidFill>
                <a:srgbClr val="E965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01">
                <a:extLst>
                  <a:ext uri="{FF2B5EF4-FFF2-40B4-BE49-F238E27FC236}">
                    <a16:creationId xmlns:a16="http://schemas.microsoft.com/office/drawing/2014/main" id="{D4D1B243-C3AF-8AF2-84BA-E5CC8B4F292D}"/>
                  </a:ext>
                </a:extLst>
              </p:cNvPr>
              <p:cNvSpPr>
                <a:spLocks noChangeArrowheads="1"/>
              </p:cNvSpPr>
              <p:nvPr/>
            </p:nvSpPr>
            <p:spPr bwMode="auto">
              <a:xfrm>
                <a:off x="4277" y="1089"/>
                <a:ext cx="172" cy="1"/>
              </a:xfrm>
              <a:prstGeom prst="rect">
                <a:avLst/>
              </a:prstGeom>
              <a:solidFill>
                <a:srgbClr val="EA66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02">
                <a:extLst>
                  <a:ext uri="{FF2B5EF4-FFF2-40B4-BE49-F238E27FC236}">
                    <a16:creationId xmlns:a16="http://schemas.microsoft.com/office/drawing/2014/main" id="{CF766B52-B505-39BB-7C7D-0E65AA6E0746}"/>
                  </a:ext>
                </a:extLst>
              </p:cNvPr>
              <p:cNvSpPr>
                <a:spLocks noChangeArrowheads="1"/>
              </p:cNvSpPr>
              <p:nvPr/>
            </p:nvSpPr>
            <p:spPr bwMode="auto">
              <a:xfrm>
                <a:off x="4277" y="1088"/>
                <a:ext cx="172" cy="1"/>
              </a:xfrm>
              <a:prstGeom prst="rect">
                <a:avLst/>
              </a:prstGeom>
              <a:solidFill>
                <a:srgbClr val="EA67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03">
                <a:extLst>
                  <a:ext uri="{FF2B5EF4-FFF2-40B4-BE49-F238E27FC236}">
                    <a16:creationId xmlns:a16="http://schemas.microsoft.com/office/drawing/2014/main" id="{53E42991-8A48-9B9F-B079-805A85C9BA16}"/>
                  </a:ext>
                </a:extLst>
              </p:cNvPr>
              <p:cNvSpPr>
                <a:spLocks noChangeArrowheads="1"/>
              </p:cNvSpPr>
              <p:nvPr/>
            </p:nvSpPr>
            <p:spPr bwMode="auto">
              <a:xfrm>
                <a:off x="4277" y="1087"/>
                <a:ext cx="172" cy="1"/>
              </a:xfrm>
              <a:prstGeom prst="rect">
                <a:avLst/>
              </a:prstGeom>
              <a:solidFill>
                <a:srgbClr val="EA68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104">
                <a:extLst>
                  <a:ext uri="{FF2B5EF4-FFF2-40B4-BE49-F238E27FC236}">
                    <a16:creationId xmlns:a16="http://schemas.microsoft.com/office/drawing/2014/main" id="{17419E9A-F7F6-A28B-0BA3-AE3AA9F9C03D}"/>
                  </a:ext>
                </a:extLst>
              </p:cNvPr>
              <p:cNvSpPr>
                <a:spLocks noChangeArrowheads="1"/>
              </p:cNvSpPr>
              <p:nvPr/>
            </p:nvSpPr>
            <p:spPr bwMode="auto">
              <a:xfrm>
                <a:off x="4277" y="1087"/>
                <a:ext cx="172" cy="1"/>
              </a:xfrm>
              <a:prstGeom prst="rect">
                <a:avLst/>
              </a:prstGeom>
              <a:solidFill>
                <a:srgbClr val="EA6A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05">
                <a:extLst>
                  <a:ext uri="{FF2B5EF4-FFF2-40B4-BE49-F238E27FC236}">
                    <a16:creationId xmlns:a16="http://schemas.microsoft.com/office/drawing/2014/main" id="{BBEB68D2-373C-BD92-673A-3B8284463D63}"/>
                  </a:ext>
                </a:extLst>
              </p:cNvPr>
              <p:cNvSpPr>
                <a:spLocks noChangeArrowheads="1"/>
              </p:cNvSpPr>
              <p:nvPr/>
            </p:nvSpPr>
            <p:spPr bwMode="auto">
              <a:xfrm>
                <a:off x="4277" y="1086"/>
                <a:ext cx="172" cy="1"/>
              </a:xfrm>
              <a:prstGeom prst="rect">
                <a:avLst/>
              </a:prstGeom>
              <a:solidFill>
                <a:srgbClr val="EA6B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06">
                <a:extLst>
                  <a:ext uri="{FF2B5EF4-FFF2-40B4-BE49-F238E27FC236}">
                    <a16:creationId xmlns:a16="http://schemas.microsoft.com/office/drawing/2014/main" id="{FB892BF5-A1A0-F1CE-FAF2-7FB4D8F72FAE}"/>
                  </a:ext>
                </a:extLst>
              </p:cNvPr>
              <p:cNvSpPr>
                <a:spLocks noChangeArrowheads="1"/>
              </p:cNvSpPr>
              <p:nvPr/>
            </p:nvSpPr>
            <p:spPr bwMode="auto">
              <a:xfrm>
                <a:off x="4277" y="1085"/>
                <a:ext cx="172" cy="1"/>
              </a:xfrm>
              <a:prstGeom prst="rect">
                <a:avLst/>
              </a:prstGeom>
              <a:solidFill>
                <a:srgbClr val="EB6C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107">
                <a:extLst>
                  <a:ext uri="{FF2B5EF4-FFF2-40B4-BE49-F238E27FC236}">
                    <a16:creationId xmlns:a16="http://schemas.microsoft.com/office/drawing/2014/main" id="{5CA18E32-D87D-EB8C-CBD8-828D4A627A79}"/>
                  </a:ext>
                </a:extLst>
              </p:cNvPr>
              <p:cNvSpPr>
                <a:spLocks noChangeArrowheads="1"/>
              </p:cNvSpPr>
              <p:nvPr/>
            </p:nvSpPr>
            <p:spPr bwMode="auto">
              <a:xfrm>
                <a:off x="4277" y="1085"/>
                <a:ext cx="172" cy="1"/>
              </a:xfrm>
              <a:prstGeom prst="rect">
                <a:avLst/>
              </a:prstGeom>
              <a:solidFill>
                <a:srgbClr val="EB6D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08">
                <a:extLst>
                  <a:ext uri="{FF2B5EF4-FFF2-40B4-BE49-F238E27FC236}">
                    <a16:creationId xmlns:a16="http://schemas.microsoft.com/office/drawing/2014/main" id="{1534CAEB-195B-8E4B-28A7-E42C2B95C7F9}"/>
                  </a:ext>
                </a:extLst>
              </p:cNvPr>
              <p:cNvSpPr>
                <a:spLocks noChangeArrowheads="1"/>
              </p:cNvSpPr>
              <p:nvPr/>
            </p:nvSpPr>
            <p:spPr bwMode="auto">
              <a:xfrm>
                <a:off x="4277" y="1084"/>
                <a:ext cx="172" cy="1"/>
              </a:xfrm>
              <a:prstGeom prst="rect">
                <a:avLst/>
              </a:prstGeom>
              <a:solidFill>
                <a:srgbClr val="EB6E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09">
                <a:extLst>
                  <a:ext uri="{FF2B5EF4-FFF2-40B4-BE49-F238E27FC236}">
                    <a16:creationId xmlns:a16="http://schemas.microsoft.com/office/drawing/2014/main" id="{B10944DA-649D-DF0D-1FA4-8B369FD2D61B}"/>
                  </a:ext>
                </a:extLst>
              </p:cNvPr>
              <p:cNvSpPr>
                <a:spLocks noChangeArrowheads="1"/>
              </p:cNvSpPr>
              <p:nvPr/>
            </p:nvSpPr>
            <p:spPr bwMode="auto">
              <a:xfrm>
                <a:off x="4277" y="1083"/>
                <a:ext cx="172" cy="1"/>
              </a:xfrm>
              <a:prstGeom prst="rect">
                <a:avLst/>
              </a:prstGeom>
              <a:solidFill>
                <a:srgbClr val="EB6F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10">
                <a:extLst>
                  <a:ext uri="{FF2B5EF4-FFF2-40B4-BE49-F238E27FC236}">
                    <a16:creationId xmlns:a16="http://schemas.microsoft.com/office/drawing/2014/main" id="{39BE2BA0-E944-5996-98DE-2CD7210AC41E}"/>
                  </a:ext>
                </a:extLst>
              </p:cNvPr>
              <p:cNvSpPr>
                <a:spLocks noChangeArrowheads="1"/>
              </p:cNvSpPr>
              <p:nvPr/>
            </p:nvSpPr>
            <p:spPr bwMode="auto">
              <a:xfrm>
                <a:off x="4277" y="1083"/>
                <a:ext cx="172" cy="1"/>
              </a:xfrm>
              <a:prstGeom prst="rect">
                <a:avLst/>
              </a:prstGeom>
              <a:solidFill>
                <a:srgbClr val="EB7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11">
                <a:extLst>
                  <a:ext uri="{FF2B5EF4-FFF2-40B4-BE49-F238E27FC236}">
                    <a16:creationId xmlns:a16="http://schemas.microsoft.com/office/drawing/2014/main" id="{6737ED93-DCC3-3AE5-68F2-54847BAB8193}"/>
                  </a:ext>
                </a:extLst>
              </p:cNvPr>
              <p:cNvSpPr>
                <a:spLocks noChangeArrowheads="1"/>
              </p:cNvSpPr>
              <p:nvPr/>
            </p:nvSpPr>
            <p:spPr bwMode="auto">
              <a:xfrm>
                <a:off x="4277" y="1082"/>
                <a:ext cx="172" cy="1"/>
              </a:xfrm>
              <a:prstGeom prst="rect">
                <a:avLst/>
              </a:prstGeom>
              <a:solidFill>
                <a:srgbClr val="EC7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12">
                <a:extLst>
                  <a:ext uri="{FF2B5EF4-FFF2-40B4-BE49-F238E27FC236}">
                    <a16:creationId xmlns:a16="http://schemas.microsoft.com/office/drawing/2014/main" id="{FC38097B-911B-E6BC-DD13-64A5F94404F8}"/>
                  </a:ext>
                </a:extLst>
              </p:cNvPr>
              <p:cNvSpPr>
                <a:spLocks noChangeArrowheads="1"/>
              </p:cNvSpPr>
              <p:nvPr/>
            </p:nvSpPr>
            <p:spPr bwMode="auto">
              <a:xfrm>
                <a:off x="4277" y="1081"/>
                <a:ext cx="172" cy="1"/>
              </a:xfrm>
              <a:prstGeom prst="rect">
                <a:avLst/>
              </a:prstGeom>
              <a:solidFill>
                <a:srgbClr val="EC72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13">
                <a:extLst>
                  <a:ext uri="{FF2B5EF4-FFF2-40B4-BE49-F238E27FC236}">
                    <a16:creationId xmlns:a16="http://schemas.microsoft.com/office/drawing/2014/main" id="{D8F116F5-60F4-04A9-D410-D98508B05ECE}"/>
                  </a:ext>
                </a:extLst>
              </p:cNvPr>
              <p:cNvSpPr>
                <a:spLocks noChangeArrowheads="1"/>
              </p:cNvSpPr>
              <p:nvPr/>
            </p:nvSpPr>
            <p:spPr bwMode="auto">
              <a:xfrm>
                <a:off x="4277" y="1081"/>
                <a:ext cx="172" cy="1"/>
              </a:xfrm>
              <a:prstGeom prst="rect">
                <a:avLst/>
              </a:prstGeom>
              <a:solidFill>
                <a:srgbClr val="EC73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14">
                <a:extLst>
                  <a:ext uri="{FF2B5EF4-FFF2-40B4-BE49-F238E27FC236}">
                    <a16:creationId xmlns:a16="http://schemas.microsoft.com/office/drawing/2014/main" id="{CF70C181-63C8-C470-3731-81DC4EA60465}"/>
                  </a:ext>
                </a:extLst>
              </p:cNvPr>
              <p:cNvSpPr>
                <a:spLocks noChangeArrowheads="1"/>
              </p:cNvSpPr>
              <p:nvPr/>
            </p:nvSpPr>
            <p:spPr bwMode="auto">
              <a:xfrm>
                <a:off x="4277" y="1080"/>
                <a:ext cx="172" cy="1"/>
              </a:xfrm>
              <a:prstGeom prst="rect">
                <a:avLst/>
              </a:prstGeom>
              <a:solidFill>
                <a:srgbClr val="EC74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15">
                <a:extLst>
                  <a:ext uri="{FF2B5EF4-FFF2-40B4-BE49-F238E27FC236}">
                    <a16:creationId xmlns:a16="http://schemas.microsoft.com/office/drawing/2014/main" id="{AD2D6685-7C4B-A0E3-A071-7BA49B5EE4EC}"/>
                  </a:ext>
                </a:extLst>
              </p:cNvPr>
              <p:cNvSpPr>
                <a:spLocks noChangeArrowheads="1"/>
              </p:cNvSpPr>
              <p:nvPr/>
            </p:nvSpPr>
            <p:spPr bwMode="auto">
              <a:xfrm>
                <a:off x="4277" y="1079"/>
                <a:ext cx="172" cy="1"/>
              </a:xfrm>
              <a:prstGeom prst="rect">
                <a:avLst/>
              </a:prstGeom>
              <a:solidFill>
                <a:srgbClr val="ED75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16">
                <a:extLst>
                  <a:ext uri="{FF2B5EF4-FFF2-40B4-BE49-F238E27FC236}">
                    <a16:creationId xmlns:a16="http://schemas.microsoft.com/office/drawing/2014/main" id="{47625BDA-E89B-9962-0B65-5E0733E5E9EC}"/>
                  </a:ext>
                </a:extLst>
              </p:cNvPr>
              <p:cNvSpPr>
                <a:spLocks noChangeArrowheads="1"/>
              </p:cNvSpPr>
              <p:nvPr/>
            </p:nvSpPr>
            <p:spPr bwMode="auto">
              <a:xfrm>
                <a:off x="4277" y="1079"/>
                <a:ext cx="172" cy="1"/>
              </a:xfrm>
              <a:prstGeom prst="rect">
                <a:avLst/>
              </a:prstGeom>
              <a:solidFill>
                <a:srgbClr val="ED76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17">
                <a:extLst>
                  <a:ext uri="{FF2B5EF4-FFF2-40B4-BE49-F238E27FC236}">
                    <a16:creationId xmlns:a16="http://schemas.microsoft.com/office/drawing/2014/main" id="{B2BC00D8-37E1-B903-C7D1-836F586A06B1}"/>
                  </a:ext>
                </a:extLst>
              </p:cNvPr>
              <p:cNvSpPr>
                <a:spLocks noChangeArrowheads="1"/>
              </p:cNvSpPr>
              <p:nvPr/>
            </p:nvSpPr>
            <p:spPr bwMode="auto">
              <a:xfrm>
                <a:off x="4277" y="1078"/>
                <a:ext cx="172" cy="1"/>
              </a:xfrm>
              <a:prstGeom prst="rect">
                <a:avLst/>
              </a:prstGeom>
              <a:solidFill>
                <a:srgbClr val="ED77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18">
                <a:extLst>
                  <a:ext uri="{FF2B5EF4-FFF2-40B4-BE49-F238E27FC236}">
                    <a16:creationId xmlns:a16="http://schemas.microsoft.com/office/drawing/2014/main" id="{1D000D24-37C6-6692-E2C4-5E1B86C83F67}"/>
                  </a:ext>
                </a:extLst>
              </p:cNvPr>
              <p:cNvSpPr>
                <a:spLocks noChangeArrowheads="1"/>
              </p:cNvSpPr>
              <p:nvPr/>
            </p:nvSpPr>
            <p:spPr bwMode="auto">
              <a:xfrm>
                <a:off x="4277" y="1077"/>
                <a:ext cx="172" cy="1"/>
              </a:xfrm>
              <a:prstGeom prst="rect">
                <a:avLst/>
              </a:prstGeom>
              <a:solidFill>
                <a:srgbClr val="ED78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19">
                <a:extLst>
                  <a:ext uri="{FF2B5EF4-FFF2-40B4-BE49-F238E27FC236}">
                    <a16:creationId xmlns:a16="http://schemas.microsoft.com/office/drawing/2014/main" id="{5E565A2E-1F0B-4849-A953-2A5938DE6D86}"/>
                  </a:ext>
                </a:extLst>
              </p:cNvPr>
              <p:cNvSpPr>
                <a:spLocks noChangeArrowheads="1"/>
              </p:cNvSpPr>
              <p:nvPr/>
            </p:nvSpPr>
            <p:spPr bwMode="auto">
              <a:xfrm>
                <a:off x="4277" y="1077"/>
                <a:ext cx="172" cy="1"/>
              </a:xfrm>
              <a:prstGeom prst="rect">
                <a:avLst/>
              </a:prstGeom>
              <a:solidFill>
                <a:srgbClr val="ED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20">
                <a:extLst>
                  <a:ext uri="{FF2B5EF4-FFF2-40B4-BE49-F238E27FC236}">
                    <a16:creationId xmlns:a16="http://schemas.microsoft.com/office/drawing/2014/main" id="{147F2B8D-EA6D-FE18-2B9F-C47BB039448D}"/>
                  </a:ext>
                </a:extLst>
              </p:cNvPr>
              <p:cNvSpPr>
                <a:spLocks noChangeArrowheads="1"/>
              </p:cNvSpPr>
              <p:nvPr/>
            </p:nvSpPr>
            <p:spPr bwMode="auto">
              <a:xfrm>
                <a:off x="4277" y="1076"/>
                <a:ext cx="172" cy="1"/>
              </a:xfrm>
              <a:prstGeom prst="rect">
                <a:avLst/>
              </a:prstGeom>
              <a:solidFill>
                <a:srgbClr val="EE7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21">
                <a:extLst>
                  <a:ext uri="{FF2B5EF4-FFF2-40B4-BE49-F238E27FC236}">
                    <a16:creationId xmlns:a16="http://schemas.microsoft.com/office/drawing/2014/main" id="{B6EB09B8-80C2-6225-1BE9-F86A4DB2FF43}"/>
                  </a:ext>
                </a:extLst>
              </p:cNvPr>
              <p:cNvSpPr>
                <a:spLocks noChangeArrowheads="1"/>
              </p:cNvSpPr>
              <p:nvPr/>
            </p:nvSpPr>
            <p:spPr bwMode="auto">
              <a:xfrm>
                <a:off x="4277" y="1075"/>
                <a:ext cx="172" cy="1"/>
              </a:xfrm>
              <a:prstGeom prst="rect">
                <a:avLst/>
              </a:prstGeom>
              <a:solidFill>
                <a:srgbClr val="EE7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22">
                <a:extLst>
                  <a:ext uri="{FF2B5EF4-FFF2-40B4-BE49-F238E27FC236}">
                    <a16:creationId xmlns:a16="http://schemas.microsoft.com/office/drawing/2014/main" id="{C8E93A93-A7CF-41D4-FEA7-437F302A63A0}"/>
                  </a:ext>
                </a:extLst>
              </p:cNvPr>
              <p:cNvSpPr>
                <a:spLocks noChangeArrowheads="1"/>
              </p:cNvSpPr>
              <p:nvPr/>
            </p:nvSpPr>
            <p:spPr bwMode="auto">
              <a:xfrm>
                <a:off x="4277" y="1075"/>
                <a:ext cx="172" cy="1"/>
              </a:xfrm>
              <a:prstGeom prst="rect">
                <a:avLst/>
              </a:prstGeom>
              <a:solidFill>
                <a:srgbClr val="EE7D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23">
                <a:extLst>
                  <a:ext uri="{FF2B5EF4-FFF2-40B4-BE49-F238E27FC236}">
                    <a16:creationId xmlns:a16="http://schemas.microsoft.com/office/drawing/2014/main" id="{ABC83675-28F6-9228-112E-2680396623AB}"/>
                  </a:ext>
                </a:extLst>
              </p:cNvPr>
              <p:cNvSpPr>
                <a:spLocks noChangeArrowheads="1"/>
              </p:cNvSpPr>
              <p:nvPr/>
            </p:nvSpPr>
            <p:spPr bwMode="auto">
              <a:xfrm>
                <a:off x="4277" y="1074"/>
                <a:ext cx="172" cy="1"/>
              </a:xfrm>
              <a:prstGeom prst="rect">
                <a:avLst/>
              </a:prstGeom>
              <a:solidFill>
                <a:srgbClr val="EE7E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24">
                <a:extLst>
                  <a:ext uri="{FF2B5EF4-FFF2-40B4-BE49-F238E27FC236}">
                    <a16:creationId xmlns:a16="http://schemas.microsoft.com/office/drawing/2014/main" id="{882F198A-3463-6A8E-A17B-B3E50F63A0E2}"/>
                  </a:ext>
                </a:extLst>
              </p:cNvPr>
              <p:cNvSpPr>
                <a:spLocks noChangeArrowheads="1"/>
              </p:cNvSpPr>
              <p:nvPr/>
            </p:nvSpPr>
            <p:spPr bwMode="auto">
              <a:xfrm>
                <a:off x="4277" y="1073"/>
                <a:ext cx="172" cy="1"/>
              </a:xfrm>
              <a:prstGeom prst="rect">
                <a:avLst/>
              </a:prstGeom>
              <a:solidFill>
                <a:srgbClr val="EF7F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25">
                <a:extLst>
                  <a:ext uri="{FF2B5EF4-FFF2-40B4-BE49-F238E27FC236}">
                    <a16:creationId xmlns:a16="http://schemas.microsoft.com/office/drawing/2014/main" id="{AC43E1C6-4F36-5C90-1C1B-A43C865339EB}"/>
                  </a:ext>
                </a:extLst>
              </p:cNvPr>
              <p:cNvSpPr>
                <a:spLocks noChangeArrowheads="1"/>
              </p:cNvSpPr>
              <p:nvPr/>
            </p:nvSpPr>
            <p:spPr bwMode="auto">
              <a:xfrm>
                <a:off x="4277" y="1073"/>
                <a:ext cx="172" cy="1"/>
              </a:xfrm>
              <a:prstGeom prst="rect">
                <a:avLst/>
              </a:prstGeom>
              <a:solidFill>
                <a:srgbClr val="EF80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26">
                <a:extLst>
                  <a:ext uri="{FF2B5EF4-FFF2-40B4-BE49-F238E27FC236}">
                    <a16:creationId xmlns:a16="http://schemas.microsoft.com/office/drawing/2014/main" id="{F55BAAD6-1154-AE2E-FC2A-BE51AD4E24FA}"/>
                  </a:ext>
                </a:extLst>
              </p:cNvPr>
              <p:cNvSpPr>
                <a:spLocks noChangeArrowheads="1"/>
              </p:cNvSpPr>
              <p:nvPr/>
            </p:nvSpPr>
            <p:spPr bwMode="auto">
              <a:xfrm>
                <a:off x="4277" y="1072"/>
                <a:ext cx="172" cy="1"/>
              </a:xfrm>
              <a:prstGeom prst="rect">
                <a:avLst/>
              </a:prstGeom>
              <a:solidFill>
                <a:srgbClr val="EF81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27">
                <a:extLst>
                  <a:ext uri="{FF2B5EF4-FFF2-40B4-BE49-F238E27FC236}">
                    <a16:creationId xmlns:a16="http://schemas.microsoft.com/office/drawing/2014/main" id="{6C9BF567-6133-7CE3-56EF-D68168AAFA0F}"/>
                  </a:ext>
                </a:extLst>
              </p:cNvPr>
              <p:cNvSpPr>
                <a:spLocks noChangeArrowheads="1"/>
              </p:cNvSpPr>
              <p:nvPr/>
            </p:nvSpPr>
            <p:spPr bwMode="auto">
              <a:xfrm>
                <a:off x="4277" y="1071"/>
                <a:ext cx="172" cy="1"/>
              </a:xfrm>
              <a:prstGeom prst="rect">
                <a:avLst/>
              </a:prstGeom>
              <a:solidFill>
                <a:srgbClr val="EF82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28">
                <a:extLst>
                  <a:ext uri="{FF2B5EF4-FFF2-40B4-BE49-F238E27FC236}">
                    <a16:creationId xmlns:a16="http://schemas.microsoft.com/office/drawing/2014/main" id="{72B4C7E0-367F-59F5-1A0B-64014F2AFF84}"/>
                  </a:ext>
                </a:extLst>
              </p:cNvPr>
              <p:cNvSpPr>
                <a:spLocks noChangeArrowheads="1"/>
              </p:cNvSpPr>
              <p:nvPr/>
            </p:nvSpPr>
            <p:spPr bwMode="auto">
              <a:xfrm>
                <a:off x="4277" y="1071"/>
                <a:ext cx="172" cy="1"/>
              </a:xfrm>
              <a:prstGeom prst="rect">
                <a:avLst/>
              </a:prstGeom>
              <a:solidFill>
                <a:srgbClr val="EF83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29">
                <a:extLst>
                  <a:ext uri="{FF2B5EF4-FFF2-40B4-BE49-F238E27FC236}">
                    <a16:creationId xmlns:a16="http://schemas.microsoft.com/office/drawing/2014/main" id="{597806E2-7B69-2D4C-C0F6-E1EDBAA5E3EF}"/>
                  </a:ext>
                </a:extLst>
              </p:cNvPr>
              <p:cNvSpPr>
                <a:spLocks noChangeArrowheads="1"/>
              </p:cNvSpPr>
              <p:nvPr/>
            </p:nvSpPr>
            <p:spPr bwMode="auto">
              <a:xfrm>
                <a:off x="4277" y="1070"/>
                <a:ext cx="172" cy="1"/>
              </a:xfrm>
              <a:prstGeom prst="rect">
                <a:avLst/>
              </a:prstGeom>
              <a:solidFill>
                <a:srgbClr val="F084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30">
                <a:extLst>
                  <a:ext uri="{FF2B5EF4-FFF2-40B4-BE49-F238E27FC236}">
                    <a16:creationId xmlns:a16="http://schemas.microsoft.com/office/drawing/2014/main" id="{62AAB36C-EF9B-E363-9A8C-E77552BC0322}"/>
                  </a:ext>
                </a:extLst>
              </p:cNvPr>
              <p:cNvSpPr>
                <a:spLocks noChangeArrowheads="1"/>
              </p:cNvSpPr>
              <p:nvPr/>
            </p:nvSpPr>
            <p:spPr bwMode="auto">
              <a:xfrm>
                <a:off x="4277" y="1069"/>
                <a:ext cx="172" cy="1"/>
              </a:xfrm>
              <a:prstGeom prst="rect">
                <a:avLst/>
              </a:prstGeom>
              <a:solidFill>
                <a:srgbClr val="F085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31">
                <a:extLst>
                  <a:ext uri="{FF2B5EF4-FFF2-40B4-BE49-F238E27FC236}">
                    <a16:creationId xmlns:a16="http://schemas.microsoft.com/office/drawing/2014/main" id="{F7D35E37-D17F-76A6-2E2D-80014B3BEE6F}"/>
                  </a:ext>
                </a:extLst>
              </p:cNvPr>
              <p:cNvSpPr>
                <a:spLocks noChangeArrowheads="1"/>
              </p:cNvSpPr>
              <p:nvPr/>
            </p:nvSpPr>
            <p:spPr bwMode="auto">
              <a:xfrm>
                <a:off x="4277" y="1069"/>
                <a:ext cx="172" cy="1"/>
              </a:xfrm>
              <a:prstGeom prst="rect">
                <a:avLst/>
              </a:prstGeom>
              <a:solidFill>
                <a:srgbClr val="F086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32">
                <a:extLst>
                  <a:ext uri="{FF2B5EF4-FFF2-40B4-BE49-F238E27FC236}">
                    <a16:creationId xmlns:a16="http://schemas.microsoft.com/office/drawing/2014/main" id="{52A5DB00-F394-BFFD-305E-B3FBC287EA75}"/>
                  </a:ext>
                </a:extLst>
              </p:cNvPr>
              <p:cNvSpPr>
                <a:spLocks noChangeArrowheads="1"/>
              </p:cNvSpPr>
              <p:nvPr/>
            </p:nvSpPr>
            <p:spPr bwMode="auto">
              <a:xfrm>
                <a:off x="4277" y="1068"/>
                <a:ext cx="172" cy="1"/>
              </a:xfrm>
              <a:prstGeom prst="rect">
                <a:avLst/>
              </a:prstGeom>
              <a:solidFill>
                <a:srgbClr val="F08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33">
                <a:extLst>
                  <a:ext uri="{FF2B5EF4-FFF2-40B4-BE49-F238E27FC236}">
                    <a16:creationId xmlns:a16="http://schemas.microsoft.com/office/drawing/2014/main" id="{3F3D0E53-C718-EAEC-7526-C3A4E70402B6}"/>
                  </a:ext>
                </a:extLst>
              </p:cNvPr>
              <p:cNvSpPr>
                <a:spLocks noChangeArrowheads="1"/>
              </p:cNvSpPr>
              <p:nvPr/>
            </p:nvSpPr>
            <p:spPr bwMode="auto">
              <a:xfrm>
                <a:off x="4277" y="1067"/>
                <a:ext cx="172" cy="1"/>
              </a:xfrm>
              <a:prstGeom prst="rect">
                <a:avLst/>
              </a:prstGeom>
              <a:solidFill>
                <a:srgbClr val="F18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34">
                <a:extLst>
                  <a:ext uri="{FF2B5EF4-FFF2-40B4-BE49-F238E27FC236}">
                    <a16:creationId xmlns:a16="http://schemas.microsoft.com/office/drawing/2014/main" id="{DEB29953-BDA7-E027-ABDB-2F0A3746CA15}"/>
                  </a:ext>
                </a:extLst>
              </p:cNvPr>
              <p:cNvSpPr>
                <a:spLocks noChangeArrowheads="1"/>
              </p:cNvSpPr>
              <p:nvPr/>
            </p:nvSpPr>
            <p:spPr bwMode="auto">
              <a:xfrm>
                <a:off x="4277" y="1067"/>
                <a:ext cx="172" cy="1"/>
              </a:xfrm>
              <a:prstGeom prst="rect">
                <a:avLst/>
              </a:prstGeom>
              <a:solidFill>
                <a:srgbClr val="F18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35">
                <a:extLst>
                  <a:ext uri="{FF2B5EF4-FFF2-40B4-BE49-F238E27FC236}">
                    <a16:creationId xmlns:a16="http://schemas.microsoft.com/office/drawing/2014/main" id="{111F0884-F56C-815B-DBAB-53EFB413AE03}"/>
                  </a:ext>
                </a:extLst>
              </p:cNvPr>
              <p:cNvSpPr>
                <a:spLocks noChangeArrowheads="1"/>
              </p:cNvSpPr>
              <p:nvPr/>
            </p:nvSpPr>
            <p:spPr bwMode="auto">
              <a:xfrm>
                <a:off x="4277" y="1066"/>
                <a:ext cx="172" cy="1"/>
              </a:xfrm>
              <a:prstGeom prst="rect">
                <a:avLst/>
              </a:prstGeom>
              <a:solidFill>
                <a:srgbClr val="F18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36">
                <a:extLst>
                  <a:ext uri="{FF2B5EF4-FFF2-40B4-BE49-F238E27FC236}">
                    <a16:creationId xmlns:a16="http://schemas.microsoft.com/office/drawing/2014/main" id="{99EB20F0-283C-6B04-197D-AA9BA83639F4}"/>
                  </a:ext>
                </a:extLst>
              </p:cNvPr>
              <p:cNvSpPr>
                <a:spLocks noChangeArrowheads="1"/>
              </p:cNvSpPr>
              <p:nvPr/>
            </p:nvSpPr>
            <p:spPr bwMode="auto">
              <a:xfrm>
                <a:off x="4277" y="1065"/>
                <a:ext cx="172" cy="1"/>
              </a:xfrm>
              <a:prstGeom prst="rect">
                <a:avLst/>
              </a:prstGeom>
              <a:solidFill>
                <a:srgbClr val="F18B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37">
                <a:extLst>
                  <a:ext uri="{FF2B5EF4-FFF2-40B4-BE49-F238E27FC236}">
                    <a16:creationId xmlns:a16="http://schemas.microsoft.com/office/drawing/2014/main" id="{EAD197CD-D093-0EBE-2517-1B84285E8B10}"/>
                  </a:ext>
                </a:extLst>
              </p:cNvPr>
              <p:cNvSpPr>
                <a:spLocks noChangeArrowheads="1"/>
              </p:cNvSpPr>
              <p:nvPr/>
            </p:nvSpPr>
            <p:spPr bwMode="auto">
              <a:xfrm>
                <a:off x="4277" y="1064"/>
                <a:ext cx="172" cy="1"/>
              </a:xfrm>
              <a:prstGeom prst="rect">
                <a:avLst/>
              </a:prstGeom>
              <a:solidFill>
                <a:srgbClr val="F18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38">
                <a:extLst>
                  <a:ext uri="{FF2B5EF4-FFF2-40B4-BE49-F238E27FC236}">
                    <a16:creationId xmlns:a16="http://schemas.microsoft.com/office/drawing/2014/main" id="{B74A3900-8592-4159-C0ED-42FF1CFE3CAE}"/>
                  </a:ext>
                </a:extLst>
              </p:cNvPr>
              <p:cNvSpPr>
                <a:spLocks noChangeArrowheads="1"/>
              </p:cNvSpPr>
              <p:nvPr/>
            </p:nvSpPr>
            <p:spPr bwMode="auto">
              <a:xfrm>
                <a:off x="4277" y="1064"/>
                <a:ext cx="172" cy="1"/>
              </a:xfrm>
              <a:prstGeom prst="rect">
                <a:avLst/>
              </a:prstGeom>
              <a:solidFill>
                <a:srgbClr val="F28E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39">
                <a:extLst>
                  <a:ext uri="{FF2B5EF4-FFF2-40B4-BE49-F238E27FC236}">
                    <a16:creationId xmlns:a16="http://schemas.microsoft.com/office/drawing/2014/main" id="{8B7183DE-F761-DB9F-6CEE-C662DC503CB9}"/>
                  </a:ext>
                </a:extLst>
              </p:cNvPr>
              <p:cNvSpPr>
                <a:spLocks noChangeArrowheads="1"/>
              </p:cNvSpPr>
              <p:nvPr/>
            </p:nvSpPr>
            <p:spPr bwMode="auto">
              <a:xfrm>
                <a:off x="4277" y="1063"/>
                <a:ext cx="172" cy="1"/>
              </a:xfrm>
              <a:prstGeom prst="rect">
                <a:avLst/>
              </a:prstGeom>
              <a:solidFill>
                <a:srgbClr val="F28F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40">
                <a:extLst>
                  <a:ext uri="{FF2B5EF4-FFF2-40B4-BE49-F238E27FC236}">
                    <a16:creationId xmlns:a16="http://schemas.microsoft.com/office/drawing/2014/main" id="{E882F5B2-F7B1-C4F3-26CC-D1B501900952}"/>
                  </a:ext>
                </a:extLst>
              </p:cNvPr>
              <p:cNvSpPr>
                <a:spLocks noChangeArrowheads="1"/>
              </p:cNvSpPr>
              <p:nvPr/>
            </p:nvSpPr>
            <p:spPr bwMode="auto">
              <a:xfrm>
                <a:off x="4277" y="1062"/>
                <a:ext cx="172" cy="1"/>
              </a:xfrm>
              <a:prstGeom prst="rect">
                <a:avLst/>
              </a:prstGeom>
              <a:solidFill>
                <a:srgbClr val="F290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141">
                <a:extLst>
                  <a:ext uri="{FF2B5EF4-FFF2-40B4-BE49-F238E27FC236}">
                    <a16:creationId xmlns:a16="http://schemas.microsoft.com/office/drawing/2014/main" id="{28789217-2181-8F5D-4DA3-3B18A39441C2}"/>
                  </a:ext>
                </a:extLst>
              </p:cNvPr>
              <p:cNvSpPr>
                <a:spLocks noChangeArrowheads="1"/>
              </p:cNvSpPr>
              <p:nvPr/>
            </p:nvSpPr>
            <p:spPr bwMode="auto">
              <a:xfrm>
                <a:off x="4277" y="1062"/>
                <a:ext cx="172" cy="1"/>
              </a:xfrm>
              <a:prstGeom prst="rect">
                <a:avLst/>
              </a:prstGeom>
              <a:solidFill>
                <a:srgbClr val="F29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142">
                <a:extLst>
                  <a:ext uri="{FF2B5EF4-FFF2-40B4-BE49-F238E27FC236}">
                    <a16:creationId xmlns:a16="http://schemas.microsoft.com/office/drawing/2014/main" id="{1782F0C5-762E-B7F6-F5FA-539A6F5D79E9}"/>
                  </a:ext>
                </a:extLst>
              </p:cNvPr>
              <p:cNvSpPr>
                <a:spLocks noChangeArrowheads="1"/>
              </p:cNvSpPr>
              <p:nvPr/>
            </p:nvSpPr>
            <p:spPr bwMode="auto">
              <a:xfrm>
                <a:off x="4277" y="1061"/>
                <a:ext cx="172" cy="1"/>
              </a:xfrm>
              <a:prstGeom prst="rect">
                <a:avLst/>
              </a:prstGeom>
              <a:solidFill>
                <a:srgbClr val="F392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143">
                <a:extLst>
                  <a:ext uri="{FF2B5EF4-FFF2-40B4-BE49-F238E27FC236}">
                    <a16:creationId xmlns:a16="http://schemas.microsoft.com/office/drawing/2014/main" id="{7B5CBD20-59B5-0C7A-659E-09C0415D4F18}"/>
                  </a:ext>
                </a:extLst>
              </p:cNvPr>
              <p:cNvSpPr>
                <a:spLocks noChangeArrowheads="1"/>
              </p:cNvSpPr>
              <p:nvPr/>
            </p:nvSpPr>
            <p:spPr bwMode="auto">
              <a:xfrm>
                <a:off x="4277" y="1060"/>
                <a:ext cx="172" cy="1"/>
              </a:xfrm>
              <a:prstGeom prst="rect">
                <a:avLst/>
              </a:prstGeom>
              <a:solidFill>
                <a:srgbClr val="F393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144">
                <a:extLst>
                  <a:ext uri="{FF2B5EF4-FFF2-40B4-BE49-F238E27FC236}">
                    <a16:creationId xmlns:a16="http://schemas.microsoft.com/office/drawing/2014/main" id="{835A1CD0-6C35-75CD-D7D9-60DAA8F13374}"/>
                  </a:ext>
                </a:extLst>
              </p:cNvPr>
              <p:cNvSpPr>
                <a:spLocks noChangeArrowheads="1"/>
              </p:cNvSpPr>
              <p:nvPr/>
            </p:nvSpPr>
            <p:spPr bwMode="auto">
              <a:xfrm>
                <a:off x="4277" y="1060"/>
                <a:ext cx="172" cy="1"/>
              </a:xfrm>
              <a:prstGeom prst="rect">
                <a:avLst/>
              </a:prstGeom>
              <a:solidFill>
                <a:srgbClr val="F394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145">
                <a:extLst>
                  <a:ext uri="{FF2B5EF4-FFF2-40B4-BE49-F238E27FC236}">
                    <a16:creationId xmlns:a16="http://schemas.microsoft.com/office/drawing/2014/main" id="{6BFE7A64-BE4E-BB39-4726-A54EBE41968B}"/>
                  </a:ext>
                </a:extLst>
              </p:cNvPr>
              <p:cNvSpPr>
                <a:spLocks noChangeArrowheads="1"/>
              </p:cNvSpPr>
              <p:nvPr/>
            </p:nvSpPr>
            <p:spPr bwMode="auto">
              <a:xfrm>
                <a:off x="4277" y="1059"/>
                <a:ext cx="172" cy="1"/>
              </a:xfrm>
              <a:prstGeom prst="rect">
                <a:avLst/>
              </a:prstGeom>
              <a:solidFill>
                <a:srgbClr val="F395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146">
                <a:extLst>
                  <a:ext uri="{FF2B5EF4-FFF2-40B4-BE49-F238E27FC236}">
                    <a16:creationId xmlns:a16="http://schemas.microsoft.com/office/drawing/2014/main" id="{634D2181-1313-5F49-DC5B-B26C1380009E}"/>
                  </a:ext>
                </a:extLst>
              </p:cNvPr>
              <p:cNvSpPr>
                <a:spLocks noChangeArrowheads="1"/>
              </p:cNvSpPr>
              <p:nvPr/>
            </p:nvSpPr>
            <p:spPr bwMode="auto">
              <a:xfrm>
                <a:off x="4277" y="1058"/>
                <a:ext cx="172" cy="1"/>
              </a:xfrm>
              <a:prstGeom prst="rect">
                <a:avLst/>
              </a:prstGeom>
              <a:solidFill>
                <a:srgbClr val="F396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47">
                <a:extLst>
                  <a:ext uri="{FF2B5EF4-FFF2-40B4-BE49-F238E27FC236}">
                    <a16:creationId xmlns:a16="http://schemas.microsoft.com/office/drawing/2014/main" id="{04A7392C-B2D1-0E85-F3D6-AF14FFD8DD7E}"/>
                  </a:ext>
                </a:extLst>
              </p:cNvPr>
              <p:cNvSpPr>
                <a:spLocks noChangeArrowheads="1"/>
              </p:cNvSpPr>
              <p:nvPr/>
            </p:nvSpPr>
            <p:spPr bwMode="auto">
              <a:xfrm>
                <a:off x="4277" y="1058"/>
                <a:ext cx="172" cy="1"/>
              </a:xfrm>
              <a:prstGeom prst="rect">
                <a:avLst/>
              </a:prstGeom>
              <a:solidFill>
                <a:srgbClr val="F49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148">
                <a:extLst>
                  <a:ext uri="{FF2B5EF4-FFF2-40B4-BE49-F238E27FC236}">
                    <a16:creationId xmlns:a16="http://schemas.microsoft.com/office/drawing/2014/main" id="{3F07D9F8-7DA7-062B-EC1E-1F71EB67F7A3}"/>
                  </a:ext>
                </a:extLst>
              </p:cNvPr>
              <p:cNvSpPr>
                <a:spLocks noChangeArrowheads="1"/>
              </p:cNvSpPr>
              <p:nvPr/>
            </p:nvSpPr>
            <p:spPr bwMode="auto">
              <a:xfrm>
                <a:off x="4277" y="1057"/>
                <a:ext cx="172" cy="1"/>
              </a:xfrm>
              <a:prstGeom prst="rect">
                <a:avLst/>
              </a:prstGeom>
              <a:solidFill>
                <a:srgbClr val="F498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49">
                <a:extLst>
                  <a:ext uri="{FF2B5EF4-FFF2-40B4-BE49-F238E27FC236}">
                    <a16:creationId xmlns:a16="http://schemas.microsoft.com/office/drawing/2014/main" id="{9B777E6D-4538-8FBB-C347-CEFCE3876D2C}"/>
                  </a:ext>
                </a:extLst>
              </p:cNvPr>
              <p:cNvSpPr>
                <a:spLocks noChangeArrowheads="1"/>
              </p:cNvSpPr>
              <p:nvPr/>
            </p:nvSpPr>
            <p:spPr bwMode="auto">
              <a:xfrm>
                <a:off x="4277" y="1056"/>
                <a:ext cx="172" cy="1"/>
              </a:xfrm>
              <a:prstGeom prst="rect">
                <a:avLst/>
              </a:prstGeom>
              <a:solidFill>
                <a:srgbClr val="F49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50">
                <a:extLst>
                  <a:ext uri="{FF2B5EF4-FFF2-40B4-BE49-F238E27FC236}">
                    <a16:creationId xmlns:a16="http://schemas.microsoft.com/office/drawing/2014/main" id="{47363644-BD2F-ABC5-2447-A0BC5AA69957}"/>
                  </a:ext>
                </a:extLst>
              </p:cNvPr>
              <p:cNvSpPr>
                <a:spLocks noChangeArrowheads="1"/>
              </p:cNvSpPr>
              <p:nvPr/>
            </p:nvSpPr>
            <p:spPr bwMode="auto">
              <a:xfrm>
                <a:off x="4277" y="1056"/>
                <a:ext cx="172" cy="1"/>
              </a:xfrm>
              <a:prstGeom prst="rect">
                <a:avLst/>
              </a:prstGeom>
              <a:solidFill>
                <a:srgbClr val="F49A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151">
                <a:extLst>
                  <a:ext uri="{FF2B5EF4-FFF2-40B4-BE49-F238E27FC236}">
                    <a16:creationId xmlns:a16="http://schemas.microsoft.com/office/drawing/2014/main" id="{981C6D97-7628-1E1F-33D1-E446B22429A2}"/>
                  </a:ext>
                </a:extLst>
              </p:cNvPr>
              <p:cNvSpPr>
                <a:spLocks noChangeArrowheads="1"/>
              </p:cNvSpPr>
              <p:nvPr/>
            </p:nvSpPr>
            <p:spPr bwMode="auto">
              <a:xfrm>
                <a:off x="4277" y="1055"/>
                <a:ext cx="172" cy="1"/>
              </a:xfrm>
              <a:prstGeom prst="rect">
                <a:avLst/>
              </a:prstGeom>
              <a:solidFill>
                <a:srgbClr val="F49B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52">
                <a:extLst>
                  <a:ext uri="{FF2B5EF4-FFF2-40B4-BE49-F238E27FC236}">
                    <a16:creationId xmlns:a16="http://schemas.microsoft.com/office/drawing/2014/main" id="{1C57AFE1-4780-881E-4E25-E82DB6364B95}"/>
                  </a:ext>
                </a:extLst>
              </p:cNvPr>
              <p:cNvSpPr>
                <a:spLocks noChangeArrowheads="1"/>
              </p:cNvSpPr>
              <p:nvPr/>
            </p:nvSpPr>
            <p:spPr bwMode="auto">
              <a:xfrm>
                <a:off x="4277" y="1054"/>
                <a:ext cx="172" cy="1"/>
              </a:xfrm>
              <a:prstGeom prst="rect">
                <a:avLst/>
              </a:prstGeom>
              <a:solidFill>
                <a:srgbClr val="F59C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153">
                <a:extLst>
                  <a:ext uri="{FF2B5EF4-FFF2-40B4-BE49-F238E27FC236}">
                    <a16:creationId xmlns:a16="http://schemas.microsoft.com/office/drawing/2014/main" id="{5F3500E5-49F1-7226-0B7B-9E903A511025}"/>
                  </a:ext>
                </a:extLst>
              </p:cNvPr>
              <p:cNvSpPr>
                <a:spLocks noChangeArrowheads="1"/>
              </p:cNvSpPr>
              <p:nvPr/>
            </p:nvSpPr>
            <p:spPr bwMode="auto">
              <a:xfrm>
                <a:off x="4277" y="1054"/>
                <a:ext cx="172" cy="1"/>
              </a:xfrm>
              <a:prstGeom prst="rect">
                <a:avLst/>
              </a:prstGeom>
              <a:solidFill>
                <a:srgbClr val="F59D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154">
                <a:extLst>
                  <a:ext uri="{FF2B5EF4-FFF2-40B4-BE49-F238E27FC236}">
                    <a16:creationId xmlns:a16="http://schemas.microsoft.com/office/drawing/2014/main" id="{772FA298-AAAB-AEE0-761D-4DBC6F90DB33}"/>
                  </a:ext>
                </a:extLst>
              </p:cNvPr>
              <p:cNvSpPr>
                <a:spLocks noChangeArrowheads="1"/>
              </p:cNvSpPr>
              <p:nvPr/>
            </p:nvSpPr>
            <p:spPr bwMode="auto">
              <a:xfrm>
                <a:off x="4277" y="1053"/>
                <a:ext cx="172" cy="1"/>
              </a:xfrm>
              <a:prstGeom prst="rect">
                <a:avLst/>
              </a:prstGeom>
              <a:solidFill>
                <a:srgbClr val="F59E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155">
                <a:extLst>
                  <a:ext uri="{FF2B5EF4-FFF2-40B4-BE49-F238E27FC236}">
                    <a16:creationId xmlns:a16="http://schemas.microsoft.com/office/drawing/2014/main" id="{DC9465F6-7D2D-0C63-8318-92500E4FC430}"/>
                  </a:ext>
                </a:extLst>
              </p:cNvPr>
              <p:cNvSpPr>
                <a:spLocks noChangeArrowheads="1"/>
              </p:cNvSpPr>
              <p:nvPr/>
            </p:nvSpPr>
            <p:spPr bwMode="auto">
              <a:xfrm>
                <a:off x="4277" y="1052"/>
                <a:ext cx="172" cy="1"/>
              </a:xfrm>
              <a:prstGeom prst="rect">
                <a:avLst/>
              </a:prstGeom>
              <a:solidFill>
                <a:srgbClr val="F5A0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156">
                <a:extLst>
                  <a:ext uri="{FF2B5EF4-FFF2-40B4-BE49-F238E27FC236}">
                    <a16:creationId xmlns:a16="http://schemas.microsoft.com/office/drawing/2014/main" id="{742EF796-86B8-90DF-27DD-565FCF1FC788}"/>
                  </a:ext>
                </a:extLst>
              </p:cNvPr>
              <p:cNvSpPr>
                <a:spLocks noChangeArrowheads="1"/>
              </p:cNvSpPr>
              <p:nvPr/>
            </p:nvSpPr>
            <p:spPr bwMode="auto">
              <a:xfrm>
                <a:off x="4277" y="1052"/>
                <a:ext cx="172" cy="1"/>
              </a:xfrm>
              <a:prstGeom prst="rect">
                <a:avLst/>
              </a:prstGeom>
              <a:solidFill>
                <a:srgbClr val="F6A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157">
                <a:extLst>
                  <a:ext uri="{FF2B5EF4-FFF2-40B4-BE49-F238E27FC236}">
                    <a16:creationId xmlns:a16="http://schemas.microsoft.com/office/drawing/2014/main" id="{E08B3908-8C6E-26D1-F430-379B0D7167AA}"/>
                  </a:ext>
                </a:extLst>
              </p:cNvPr>
              <p:cNvSpPr>
                <a:spLocks noChangeArrowheads="1"/>
              </p:cNvSpPr>
              <p:nvPr/>
            </p:nvSpPr>
            <p:spPr bwMode="auto">
              <a:xfrm>
                <a:off x="4277" y="1051"/>
                <a:ext cx="172" cy="1"/>
              </a:xfrm>
              <a:prstGeom prst="rect">
                <a:avLst/>
              </a:prstGeom>
              <a:solidFill>
                <a:srgbClr val="F6A2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158">
                <a:extLst>
                  <a:ext uri="{FF2B5EF4-FFF2-40B4-BE49-F238E27FC236}">
                    <a16:creationId xmlns:a16="http://schemas.microsoft.com/office/drawing/2014/main" id="{909490F5-F137-D288-05B7-27294B4FC281}"/>
                  </a:ext>
                </a:extLst>
              </p:cNvPr>
              <p:cNvSpPr>
                <a:spLocks noChangeArrowheads="1"/>
              </p:cNvSpPr>
              <p:nvPr/>
            </p:nvSpPr>
            <p:spPr bwMode="auto">
              <a:xfrm>
                <a:off x="4277" y="1050"/>
                <a:ext cx="172" cy="1"/>
              </a:xfrm>
              <a:prstGeom prst="rect">
                <a:avLst/>
              </a:prstGeom>
              <a:solidFill>
                <a:srgbClr val="F6A3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159">
                <a:extLst>
                  <a:ext uri="{FF2B5EF4-FFF2-40B4-BE49-F238E27FC236}">
                    <a16:creationId xmlns:a16="http://schemas.microsoft.com/office/drawing/2014/main" id="{4A2B222E-C701-2A0F-4068-A5D3267B768F}"/>
                  </a:ext>
                </a:extLst>
              </p:cNvPr>
              <p:cNvSpPr>
                <a:spLocks noChangeArrowheads="1"/>
              </p:cNvSpPr>
              <p:nvPr/>
            </p:nvSpPr>
            <p:spPr bwMode="auto">
              <a:xfrm>
                <a:off x="4277" y="1050"/>
                <a:ext cx="172" cy="1"/>
              </a:xfrm>
              <a:prstGeom prst="rect">
                <a:avLst/>
              </a:prstGeom>
              <a:solidFill>
                <a:srgbClr val="F6A4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160">
                <a:extLst>
                  <a:ext uri="{FF2B5EF4-FFF2-40B4-BE49-F238E27FC236}">
                    <a16:creationId xmlns:a16="http://schemas.microsoft.com/office/drawing/2014/main" id="{0349CEED-4D98-7991-77A4-723F6EC935E7}"/>
                  </a:ext>
                </a:extLst>
              </p:cNvPr>
              <p:cNvSpPr>
                <a:spLocks noChangeArrowheads="1"/>
              </p:cNvSpPr>
              <p:nvPr/>
            </p:nvSpPr>
            <p:spPr bwMode="auto">
              <a:xfrm>
                <a:off x="4277" y="1049"/>
                <a:ext cx="172" cy="1"/>
              </a:xfrm>
              <a:prstGeom prst="rect">
                <a:avLst/>
              </a:prstGeom>
              <a:solidFill>
                <a:srgbClr val="F6A5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61">
                <a:extLst>
                  <a:ext uri="{FF2B5EF4-FFF2-40B4-BE49-F238E27FC236}">
                    <a16:creationId xmlns:a16="http://schemas.microsoft.com/office/drawing/2014/main" id="{8A4228D1-7E4E-1D46-49C4-72B7B615808E}"/>
                  </a:ext>
                </a:extLst>
              </p:cNvPr>
              <p:cNvSpPr>
                <a:spLocks noChangeArrowheads="1"/>
              </p:cNvSpPr>
              <p:nvPr/>
            </p:nvSpPr>
            <p:spPr bwMode="auto">
              <a:xfrm>
                <a:off x="4277" y="1048"/>
                <a:ext cx="172" cy="1"/>
              </a:xfrm>
              <a:prstGeom prst="rect">
                <a:avLst/>
              </a:prstGeom>
              <a:solidFill>
                <a:srgbClr val="F7A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162">
                <a:extLst>
                  <a:ext uri="{FF2B5EF4-FFF2-40B4-BE49-F238E27FC236}">
                    <a16:creationId xmlns:a16="http://schemas.microsoft.com/office/drawing/2014/main" id="{F47CAE90-0A99-F526-AD52-39A6098CBB3D}"/>
                  </a:ext>
                </a:extLst>
              </p:cNvPr>
              <p:cNvSpPr>
                <a:spLocks noChangeArrowheads="1"/>
              </p:cNvSpPr>
              <p:nvPr/>
            </p:nvSpPr>
            <p:spPr bwMode="auto">
              <a:xfrm>
                <a:off x="4277" y="1048"/>
                <a:ext cx="172" cy="1"/>
              </a:xfrm>
              <a:prstGeom prst="rect">
                <a:avLst/>
              </a:prstGeom>
              <a:solidFill>
                <a:srgbClr val="F7A7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163">
                <a:extLst>
                  <a:ext uri="{FF2B5EF4-FFF2-40B4-BE49-F238E27FC236}">
                    <a16:creationId xmlns:a16="http://schemas.microsoft.com/office/drawing/2014/main" id="{2D04F789-FBE3-A49C-9FD2-6BB83E4B4EDE}"/>
                  </a:ext>
                </a:extLst>
              </p:cNvPr>
              <p:cNvSpPr>
                <a:spLocks noChangeArrowheads="1"/>
              </p:cNvSpPr>
              <p:nvPr/>
            </p:nvSpPr>
            <p:spPr bwMode="auto">
              <a:xfrm>
                <a:off x="4277" y="1047"/>
                <a:ext cx="172" cy="1"/>
              </a:xfrm>
              <a:prstGeom prst="rect">
                <a:avLst/>
              </a:prstGeom>
              <a:solidFill>
                <a:srgbClr val="F7A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164">
                <a:extLst>
                  <a:ext uri="{FF2B5EF4-FFF2-40B4-BE49-F238E27FC236}">
                    <a16:creationId xmlns:a16="http://schemas.microsoft.com/office/drawing/2014/main" id="{886D70B2-EDEF-37C9-8E81-F94284636F83}"/>
                  </a:ext>
                </a:extLst>
              </p:cNvPr>
              <p:cNvSpPr>
                <a:spLocks noChangeArrowheads="1"/>
              </p:cNvSpPr>
              <p:nvPr/>
            </p:nvSpPr>
            <p:spPr bwMode="auto">
              <a:xfrm>
                <a:off x="4277" y="1046"/>
                <a:ext cx="172" cy="1"/>
              </a:xfrm>
              <a:prstGeom prst="rect">
                <a:avLst/>
              </a:prstGeom>
              <a:solidFill>
                <a:srgbClr val="F7A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165">
                <a:extLst>
                  <a:ext uri="{FF2B5EF4-FFF2-40B4-BE49-F238E27FC236}">
                    <a16:creationId xmlns:a16="http://schemas.microsoft.com/office/drawing/2014/main" id="{676AF8A5-56A7-A592-50B0-332FEC7B0DC5}"/>
                  </a:ext>
                </a:extLst>
              </p:cNvPr>
              <p:cNvSpPr>
                <a:spLocks noChangeArrowheads="1"/>
              </p:cNvSpPr>
              <p:nvPr/>
            </p:nvSpPr>
            <p:spPr bwMode="auto">
              <a:xfrm>
                <a:off x="4277" y="1046"/>
                <a:ext cx="172" cy="1"/>
              </a:xfrm>
              <a:prstGeom prst="rect">
                <a:avLst/>
              </a:prstGeom>
              <a:solidFill>
                <a:srgbClr val="F8AA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166">
                <a:extLst>
                  <a:ext uri="{FF2B5EF4-FFF2-40B4-BE49-F238E27FC236}">
                    <a16:creationId xmlns:a16="http://schemas.microsoft.com/office/drawing/2014/main" id="{1230810E-38F6-634C-81A4-BB0479448B15}"/>
                  </a:ext>
                </a:extLst>
              </p:cNvPr>
              <p:cNvSpPr>
                <a:spLocks noChangeArrowheads="1"/>
              </p:cNvSpPr>
              <p:nvPr/>
            </p:nvSpPr>
            <p:spPr bwMode="auto">
              <a:xfrm>
                <a:off x="4277" y="1045"/>
                <a:ext cx="172" cy="1"/>
              </a:xfrm>
              <a:prstGeom prst="rect">
                <a:avLst/>
              </a:prstGeom>
              <a:solidFill>
                <a:srgbClr val="F8AB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167">
                <a:extLst>
                  <a:ext uri="{FF2B5EF4-FFF2-40B4-BE49-F238E27FC236}">
                    <a16:creationId xmlns:a16="http://schemas.microsoft.com/office/drawing/2014/main" id="{77104A47-D466-ECCB-1ED2-61EAD487B020}"/>
                  </a:ext>
                </a:extLst>
              </p:cNvPr>
              <p:cNvSpPr>
                <a:spLocks noChangeArrowheads="1"/>
              </p:cNvSpPr>
              <p:nvPr/>
            </p:nvSpPr>
            <p:spPr bwMode="auto">
              <a:xfrm>
                <a:off x="4277" y="1044"/>
                <a:ext cx="172" cy="1"/>
              </a:xfrm>
              <a:prstGeom prst="rect">
                <a:avLst/>
              </a:prstGeom>
              <a:solidFill>
                <a:srgbClr val="F8A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168">
                <a:extLst>
                  <a:ext uri="{FF2B5EF4-FFF2-40B4-BE49-F238E27FC236}">
                    <a16:creationId xmlns:a16="http://schemas.microsoft.com/office/drawing/2014/main" id="{086F8468-D299-E008-6E15-B4B91C2C3A73}"/>
                  </a:ext>
                </a:extLst>
              </p:cNvPr>
              <p:cNvSpPr>
                <a:spLocks noChangeArrowheads="1"/>
              </p:cNvSpPr>
              <p:nvPr/>
            </p:nvSpPr>
            <p:spPr bwMode="auto">
              <a:xfrm>
                <a:off x="4277" y="1044"/>
                <a:ext cx="172" cy="1"/>
              </a:xfrm>
              <a:prstGeom prst="rect">
                <a:avLst/>
              </a:prstGeom>
              <a:solidFill>
                <a:srgbClr val="F8AD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169">
                <a:extLst>
                  <a:ext uri="{FF2B5EF4-FFF2-40B4-BE49-F238E27FC236}">
                    <a16:creationId xmlns:a16="http://schemas.microsoft.com/office/drawing/2014/main" id="{C4F12117-58BE-75AE-0AF4-7F09FAC9EBB8}"/>
                  </a:ext>
                </a:extLst>
              </p:cNvPr>
              <p:cNvSpPr>
                <a:spLocks noChangeArrowheads="1"/>
              </p:cNvSpPr>
              <p:nvPr/>
            </p:nvSpPr>
            <p:spPr bwMode="auto">
              <a:xfrm>
                <a:off x="4277" y="1043"/>
                <a:ext cx="172" cy="1"/>
              </a:xfrm>
              <a:prstGeom prst="rect">
                <a:avLst/>
              </a:prstGeom>
              <a:solidFill>
                <a:srgbClr val="F8A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170">
                <a:extLst>
                  <a:ext uri="{FF2B5EF4-FFF2-40B4-BE49-F238E27FC236}">
                    <a16:creationId xmlns:a16="http://schemas.microsoft.com/office/drawing/2014/main" id="{93A467C1-C020-8D0D-29B4-EAAF01C5FB2F}"/>
                  </a:ext>
                </a:extLst>
              </p:cNvPr>
              <p:cNvSpPr>
                <a:spLocks noChangeArrowheads="1"/>
              </p:cNvSpPr>
              <p:nvPr/>
            </p:nvSpPr>
            <p:spPr bwMode="auto">
              <a:xfrm>
                <a:off x="4277" y="1042"/>
                <a:ext cx="172" cy="1"/>
              </a:xfrm>
              <a:prstGeom prst="rect">
                <a:avLst/>
              </a:prstGeom>
              <a:solidFill>
                <a:srgbClr val="F9AF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171">
                <a:extLst>
                  <a:ext uri="{FF2B5EF4-FFF2-40B4-BE49-F238E27FC236}">
                    <a16:creationId xmlns:a16="http://schemas.microsoft.com/office/drawing/2014/main" id="{3D3913A0-5365-B4F7-E6FF-CA316E5CAC75}"/>
                  </a:ext>
                </a:extLst>
              </p:cNvPr>
              <p:cNvSpPr>
                <a:spLocks noChangeArrowheads="1"/>
              </p:cNvSpPr>
              <p:nvPr/>
            </p:nvSpPr>
            <p:spPr bwMode="auto">
              <a:xfrm>
                <a:off x="4277" y="1042"/>
                <a:ext cx="172" cy="1"/>
              </a:xfrm>
              <a:prstGeom prst="rect">
                <a:avLst/>
              </a:prstGeom>
              <a:solidFill>
                <a:srgbClr val="F9B0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172">
                <a:extLst>
                  <a:ext uri="{FF2B5EF4-FFF2-40B4-BE49-F238E27FC236}">
                    <a16:creationId xmlns:a16="http://schemas.microsoft.com/office/drawing/2014/main" id="{6D7661BD-9932-B56C-CF23-494FEDE1BEC2}"/>
                  </a:ext>
                </a:extLst>
              </p:cNvPr>
              <p:cNvSpPr>
                <a:spLocks noChangeArrowheads="1"/>
              </p:cNvSpPr>
              <p:nvPr/>
            </p:nvSpPr>
            <p:spPr bwMode="auto">
              <a:xfrm>
                <a:off x="4277" y="1041"/>
                <a:ext cx="172" cy="1"/>
              </a:xfrm>
              <a:prstGeom prst="rect">
                <a:avLst/>
              </a:prstGeom>
              <a:solidFill>
                <a:srgbClr val="F9B1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173">
                <a:extLst>
                  <a:ext uri="{FF2B5EF4-FFF2-40B4-BE49-F238E27FC236}">
                    <a16:creationId xmlns:a16="http://schemas.microsoft.com/office/drawing/2014/main" id="{E600B8A1-CFD7-B74D-CF2D-6D1FEB54E3C8}"/>
                  </a:ext>
                </a:extLst>
              </p:cNvPr>
              <p:cNvSpPr>
                <a:spLocks noChangeArrowheads="1"/>
              </p:cNvSpPr>
              <p:nvPr/>
            </p:nvSpPr>
            <p:spPr bwMode="auto">
              <a:xfrm>
                <a:off x="4277" y="1040"/>
                <a:ext cx="172" cy="1"/>
              </a:xfrm>
              <a:prstGeom prst="rect">
                <a:avLst/>
              </a:prstGeom>
              <a:solidFill>
                <a:srgbClr val="F9B2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174">
                <a:extLst>
                  <a:ext uri="{FF2B5EF4-FFF2-40B4-BE49-F238E27FC236}">
                    <a16:creationId xmlns:a16="http://schemas.microsoft.com/office/drawing/2014/main" id="{E4057928-5B88-268E-384C-D344DB6C6623}"/>
                  </a:ext>
                </a:extLst>
              </p:cNvPr>
              <p:cNvSpPr>
                <a:spLocks noChangeArrowheads="1"/>
              </p:cNvSpPr>
              <p:nvPr/>
            </p:nvSpPr>
            <p:spPr bwMode="auto">
              <a:xfrm>
                <a:off x="4277" y="1040"/>
                <a:ext cx="172" cy="1"/>
              </a:xfrm>
              <a:prstGeom prst="rect">
                <a:avLst/>
              </a:prstGeom>
              <a:solidFill>
                <a:srgbClr val="F9B2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175">
                <a:extLst>
                  <a:ext uri="{FF2B5EF4-FFF2-40B4-BE49-F238E27FC236}">
                    <a16:creationId xmlns:a16="http://schemas.microsoft.com/office/drawing/2014/main" id="{416E5CE5-EAB1-2E86-B0D7-FA09DFA8B0A3}"/>
                  </a:ext>
                </a:extLst>
              </p:cNvPr>
              <p:cNvSpPr>
                <a:spLocks noChangeArrowheads="1"/>
              </p:cNvSpPr>
              <p:nvPr/>
            </p:nvSpPr>
            <p:spPr bwMode="auto">
              <a:xfrm>
                <a:off x="4277" y="1039"/>
                <a:ext cx="172" cy="1"/>
              </a:xfrm>
              <a:prstGeom prst="rect">
                <a:avLst/>
              </a:prstGeom>
              <a:solidFill>
                <a:srgbClr val="F9B2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176">
                <a:extLst>
                  <a:ext uri="{FF2B5EF4-FFF2-40B4-BE49-F238E27FC236}">
                    <a16:creationId xmlns:a16="http://schemas.microsoft.com/office/drawing/2014/main" id="{67F6D6A5-8EE1-C23C-AA59-F4FB92486376}"/>
                  </a:ext>
                </a:extLst>
              </p:cNvPr>
              <p:cNvSpPr>
                <a:spLocks noChangeArrowheads="1"/>
              </p:cNvSpPr>
              <p:nvPr/>
            </p:nvSpPr>
            <p:spPr bwMode="auto">
              <a:xfrm>
                <a:off x="4277" y="1038"/>
                <a:ext cx="172" cy="1"/>
              </a:xfrm>
              <a:prstGeom prst="rect">
                <a:avLst/>
              </a:prstGeom>
              <a:solidFill>
                <a:srgbClr val="F9B3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177">
                <a:extLst>
                  <a:ext uri="{FF2B5EF4-FFF2-40B4-BE49-F238E27FC236}">
                    <a16:creationId xmlns:a16="http://schemas.microsoft.com/office/drawing/2014/main" id="{D361E7F7-ECB8-FB6F-579F-76C42A6D0E07}"/>
                  </a:ext>
                </a:extLst>
              </p:cNvPr>
              <p:cNvSpPr>
                <a:spLocks noChangeArrowheads="1"/>
              </p:cNvSpPr>
              <p:nvPr/>
            </p:nvSpPr>
            <p:spPr bwMode="auto">
              <a:xfrm>
                <a:off x="4277" y="1037"/>
                <a:ext cx="172" cy="2"/>
              </a:xfrm>
              <a:prstGeom prst="rect">
                <a:avLst/>
              </a:prstGeom>
              <a:solidFill>
                <a:srgbClr val="F9B3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178">
                <a:extLst>
                  <a:ext uri="{FF2B5EF4-FFF2-40B4-BE49-F238E27FC236}">
                    <a16:creationId xmlns:a16="http://schemas.microsoft.com/office/drawing/2014/main" id="{2E28A559-2FD3-8270-5FA7-E0E75CB41482}"/>
                  </a:ext>
                </a:extLst>
              </p:cNvPr>
              <p:cNvSpPr>
                <a:spLocks noChangeArrowheads="1"/>
              </p:cNvSpPr>
              <p:nvPr/>
            </p:nvSpPr>
            <p:spPr bwMode="auto">
              <a:xfrm>
                <a:off x="4277" y="1037"/>
                <a:ext cx="172" cy="1"/>
              </a:xfrm>
              <a:prstGeom prst="rect">
                <a:avLst/>
              </a:prstGeom>
              <a:solidFill>
                <a:srgbClr val="F9B3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179">
                <a:extLst>
                  <a:ext uri="{FF2B5EF4-FFF2-40B4-BE49-F238E27FC236}">
                    <a16:creationId xmlns:a16="http://schemas.microsoft.com/office/drawing/2014/main" id="{DA07C4D9-0EF4-7DDD-17D7-FCCFE2ED720F}"/>
                  </a:ext>
                </a:extLst>
              </p:cNvPr>
              <p:cNvSpPr>
                <a:spLocks noChangeArrowheads="1"/>
              </p:cNvSpPr>
              <p:nvPr/>
            </p:nvSpPr>
            <p:spPr bwMode="auto">
              <a:xfrm>
                <a:off x="4277" y="1036"/>
                <a:ext cx="172" cy="1"/>
              </a:xfrm>
              <a:prstGeom prst="rect">
                <a:avLst/>
              </a:prstGeom>
              <a:solidFill>
                <a:srgbClr val="F9B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180">
                <a:extLst>
                  <a:ext uri="{FF2B5EF4-FFF2-40B4-BE49-F238E27FC236}">
                    <a16:creationId xmlns:a16="http://schemas.microsoft.com/office/drawing/2014/main" id="{58972711-1CEE-A1F3-E45C-12874528BBE5}"/>
                  </a:ext>
                </a:extLst>
              </p:cNvPr>
              <p:cNvSpPr>
                <a:spLocks noChangeArrowheads="1"/>
              </p:cNvSpPr>
              <p:nvPr/>
            </p:nvSpPr>
            <p:spPr bwMode="auto">
              <a:xfrm>
                <a:off x="4277" y="1035"/>
                <a:ext cx="172" cy="1"/>
              </a:xfrm>
              <a:prstGeom prst="rect">
                <a:avLst/>
              </a:prstGeom>
              <a:solidFill>
                <a:srgbClr val="F9B4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181">
                <a:extLst>
                  <a:ext uri="{FF2B5EF4-FFF2-40B4-BE49-F238E27FC236}">
                    <a16:creationId xmlns:a16="http://schemas.microsoft.com/office/drawing/2014/main" id="{A76DD6C3-283A-B978-8BCD-D224116EB7BF}"/>
                  </a:ext>
                </a:extLst>
              </p:cNvPr>
              <p:cNvSpPr>
                <a:spLocks noChangeArrowheads="1"/>
              </p:cNvSpPr>
              <p:nvPr/>
            </p:nvSpPr>
            <p:spPr bwMode="auto">
              <a:xfrm>
                <a:off x="4277" y="1035"/>
                <a:ext cx="172" cy="1"/>
              </a:xfrm>
              <a:prstGeom prst="rect">
                <a:avLst/>
              </a:prstGeom>
              <a:solidFill>
                <a:srgbClr val="F9B5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182">
                <a:extLst>
                  <a:ext uri="{FF2B5EF4-FFF2-40B4-BE49-F238E27FC236}">
                    <a16:creationId xmlns:a16="http://schemas.microsoft.com/office/drawing/2014/main" id="{6A0B37FE-56BF-736C-60A8-5D7669A1DE26}"/>
                  </a:ext>
                </a:extLst>
              </p:cNvPr>
              <p:cNvSpPr>
                <a:spLocks noChangeArrowheads="1"/>
              </p:cNvSpPr>
              <p:nvPr/>
            </p:nvSpPr>
            <p:spPr bwMode="auto">
              <a:xfrm>
                <a:off x="4277" y="1034"/>
                <a:ext cx="172" cy="1"/>
              </a:xfrm>
              <a:prstGeom prst="rect">
                <a:avLst/>
              </a:prstGeom>
              <a:solidFill>
                <a:srgbClr val="F9B5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183">
                <a:extLst>
                  <a:ext uri="{FF2B5EF4-FFF2-40B4-BE49-F238E27FC236}">
                    <a16:creationId xmlns:a16="http://schemas.microsoft.com/office/drawing/2014/main" id="{AEB85D07-FF45-01B9-5C32-295F252F8F43}"/>
                  </a:ext>
                </a:extLst>
              </p:cNvPr>
              <p:cNvSpPr>
                <a:spLocks noChangeArrowheads="1"/>
              </p:cNvSpPr>
              <p:nvPr/>
            </p:nvSpPr>
            <p:spPr bwMode="auto">
              <a:xfrm>
                <a:off x="4277" y="1033"/>
                <a:ext cx="172" cy="1"/>
              </a:xfrm>
              <a:prstGeom prst="rect">
                <a:avLst/>
              </a:prstGeom>
              <a:solidFill>
                <a:srgbClr val="F9B5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184">
                <a:extLst>
                  <a:ext uri="{FF2B5EF4-FFF2-40B4-BE49-F238E27FC236}">
                    <a16:creationId xmlns:a16="http://schemas.microsoft.com/office/drawing/2014/main" id="{79C5AA78-5B07-30B0-92D6-B5DCD30D5BCC}"/>
                  </a:ext>
                </a:extLst>
              </p:cNvPr>
              <p:cNvSpPr>
                <a:spLocks noChangeArrowheads="1"/>
              </p:cNvSpPr>
              <p:nvPr/>
            </p:nvSpPr>
            <p:spPr bwMode="auto">
              <a:xfrm>
                <a:off x="4277" y="1033"/>
                <a:ext cx="172" cy="1"/>
              </a:xfrm>
              <a:prstGeom prst="rect">
                <a:avLst/>
              </a:prstGeom>
              <a:solidFill>
                <a:srgbClr val="F9B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185">
                <a:extLst>
                  <a:ext uri="{FF2B5EF4-FFF2-40B4-BE49-F238E27FC236}">
                    <a16:creationId xmlns:a16="http://schemas.microsoft.com/office/drawing/2014/main" id="{1D706B7F-4EC4-23ED-EA56-B4ACAFE695A7}"/>
                  </a:ext>
                </a:extLst>
              </p:cNvPr>
              <p:cNvSpPr>
                <a:spLocks noChangeArrowheads="1"/>
              </p:cNvSpPr>
              <p:nvPr/>
            </p:nvSpPr>
            <p:spPr bwMode="auto">
              <a:xfrm>
                <a:off x="4277" y="1032"/>
                <a:ext cx="172" cy="1"/>
              </a:xfrm>
              <a:prstGeom prst="rect">
                <a:avLst/>
              </a:prstGeom>
              <a:solidFill>
                <a:srgbClr val="F9B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186">
                <a:extLst>
                  <a:ext uri="{FF2B5EF4-FFF2-40B4-BE49-F238E27FC236}">
                    <a16:creationId xmlns:a16="http://schemas.microsoft.com/office/drawing/2014/main" id="{9CD1F9B3-1C8E-8742-6EED-096FAAEC21BB}"/>
                  </a:ext>
                </a:extLst>
              </p:cNvPr>
              <p:cNvSpPr>
                <a:spLocks noChangeArrowheads="1"/>
              </p:cNvSpPr>
              <p:nvPr/>
            </p:nvSpPr>
            <p:spPr bwMode="auto">
              <a:xfrm>
                <a:off x="4277" y="1031"/>
                <a:ext cx="172" cy="1"/>
              </a:xfrm>
              <a:prstGeom prst="rect">
                <a:avLst/>
              </a:prstGeom>
              <a:solidFill>
                <a:srgbClr val="F9B6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187">
                <a:extLst>
                  <a:ext uri="{FF2B5EF4-FFF2-40B4-BE49-F238E27FC236}">
                    <a16:creationId xmlns:a16="http://schemas.microsoft.com/office/drawing/2014/main" id="{48A42824-AC92-C1B8-76AD-C337DB2C56CF}"/>
                  </a:ext>
                </a:extLst>
              </p:cNvPr>
              <p:cNvSpPr>
                <a:spLocks noChangeArrowheads="1"/>
              </p:cNvSpPr>
              <p:nvPr/>
            </p:nvSpPr>
            <p:spPr bwMode="auto">
              <a:xfrm>
                <a:off x="4277" y="1031"/>
                <a:ext cx="172" cy="1"/>
              </a:xfrm>
              <a:prstGeom prst="rect">
                <a:avLst/>
              </a:prstGeom>
              <a:solidFill>
                <a:srgbClr val="F9B7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188">
                <a:extLst>
                  <a:ext uri="{FF2B5EF4-FFF2-40B4-BE49-F238E27FC236}">
                    <a16:creationId xmlns:a16="http://schemas.microsoft.com/office/drawing/2014/main" id="{6D226D4E-584B-292B-A7A2-9A48B8E7E440}"/>
                  </a:ext>
                </a:extLst>
              </p:cNvPr>
              <p:cNvSpPr>
                <a:spLocks noChangeArrowheads="1"/>
              </p:cNvSpPr>
              <p:nvPr/>
            </p:nvSpPr>
            <p:spPr bwMode="auto">
              <a:xfrm>
                <a:off x="4277" y="1030"/>
                <a:ext cx="172" cy="1"/>
              </a:xfrm>
              <a:prstGeom prst="rect">
                <a:avLst/>
              </a:prstGeom>
              <a:solidFill>
                <a:srgbClr val="F9B7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Rectangle 189">
                <a:extLst>
                  <a:ext uri="{FF2B5EF4-FFF2-40B4-BE49-F238E27FC236}">
                    <a16:creationId xmlns:a16="http://schemas.microsoft.com/office/drawing/2014/main" id="{57FC09C0-BCF8-89F5-6421-E06BD8DD3C08}"/>
                  </a:ext>
                </a:extLst>
              </p:cNvPr>
              <p:cNvSpPr>
                <a:spLocks noChangeArrowheads="1"/>
              </p:cNvSpPr>
              <p:nvPr/>
            </p:nvSpPr>
            <p:spPr bwMode="auto">
              <a:xfrm>
                <a:off x="4277" y="1029"/>
                <a:ext cx="172" cy="1"/>
              </a:xfrm>
              <a:prstGeom prst="rect">
                <a:avLst/>
              </a:prstGeom>
              <a:solidFill>
                <a:srgbClr val="F9B7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Rectangle 190">
                <a:extLst>
                  <a:ext uri="{FF2B5EF4-FFF2-40B4-BE49-F238E27FC236}">
                    <a16:creationId xmlns:a16="http://schemas.microsoft.com/office/drawing/2014/main" id="{5FF6826C-AE5D-9C53-D9AC-60A1D0865BC2}"/>
                  </a:ext>
                </a:extLst>
              </p:cNvPr>
              <p:cNvSpPr>
                <a:spLocks noChangeArrowheads="1"/>
              </p:cNvSpPr>
              <p:nvPr/>
            </p:nvSpPr>
            <p:spPr bwMode="auto">
              <a:xfrm>
                <a:off x="4277" y="1029"/>
                <a:ext cx="172" cy="1"/>
              </a:xfrm>
              <a:prstGeom prst="rect">
                <a:avLst/>
              </a:prstGeom>
              <a:solidFill>
                <a:srgbClr val="F9B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191">
                <a:extLst>
                  <a:ext uri="{FF2B5EF4-FFF2-40B4-BE49-F238E27FC236}">
                    <a16:creationId xmlns:a16="http://schemas.microsoft.com/office/drawing/2014/main" id="{AC9E482E-5DE8-7732-B8EA-CF507AE3ABFA}"/>
                  </a:ext>
                </a:extLst>
              </p:cNvPr>
              <p:cNvSpPr>
                <a:spLocks noChangeArrowheads="1"/>
              </p:cNvSpPr>
              <p:nvPr/>
            </p:nvSpPr>
            <p:spPr bwMode="auto">
              <a:xfrm>
                <a:off x="4277" y="1028"/>
                <a:ext cx="172" cy="1"/>
              </a:xfrm>
              <a:prstGeom prst="rect">
                <a:avLst/>
              </a:prstGeom>
              <a:solidFill>
                <a:srgbClr val="F9B8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Rectangle 192">
                <a:extLst>
                  <a:ext uri="{FF2B5EF4-FFF2-40B4-BE49-F238E27FC236}">
                    <a16:creationId xmlns:a16="http://schemas.microsoft.com/office/drawing/2014/main" id="{91381FB2-8988-CD30-6E8E-C02BD377A565}"/>
                  </a:ext>
                </a:extLst>
              </p:cNvPr>
              <p:cNvSpPr>
                <a:spLocks noChangeArrowheads="1"/>
              </p:cNvSpPr>
              <p:nvPr/>
            </p:nvSpPr>
            <p:spPr bwMode="auto">
              <a:xfrm>
                <a:off x="4277" y="1027"/>
                <a:ext cx="172" cy="1"/>
              </a:xfrm>
              <a:prstGeom prst="rect">
                <a:avLst/>
              </a:prstGeom>
              <a:solidFill>
                <a:srgbClr val="F9B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193">
                <a:extLst>
                  <a:ext uri="{FF2B5EF4-FFF2-40B4-BE49-F238E27FC236}">
                    <a16:creationId xmlns:a16="http://schemas.microsoft.com/office/drawing/2014/main" id="{32871441-523C-C90D-6ACA-A64E4FE6DB26}"/>
                  </a:ext>
                </a:extLst>
              </p:cNvPr>
              <p:cNvSpPr>
                <a:spLocks noChangeArrowheads="1"/>
              </p:cNvSpPr>
              <p:nvPr/>
            </p:nvSpPr>
            <p:spPr bwMode="auto">
              <a:xfrm>
                <a:off x="4277" y="1027"/>
                <a:ext cx="172" cy="1"/>
              </a:xfrm>
              <a:prstGeom prst="rect">
                <a:avLst/>
              </a:prstGeom>
              <a:solidFill>
                <a:srgbClr val="F9B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194">
                <a:extLst>
                  <a:ext uri="{FF2B5EF4-FFF2-40B4-BE49-F238E27FC236}">
                    <a16:creationId xmlns:a16="http://schemas.microsoft.com/office/drawing/2014/main" id="{1360C6B6-69C4-F2A4-30F3-72D99253CFFD}"/>
                  </a:ext>
                </a:extLst>
              </p:cNvPr>
              <p:cNvSpPr>
                <a:spLocks noChangeArrowheads="1"/>
              </p:cNvSpPr>
              <p:nvPr/>
            </p:nvSpPr>
            <p:spPr bwMode="auto">
              <a:xfrm>
                <a:off x="4277" y="1026"/>
                <a:ext cx="172" cy="1"/>
              </a:xfrm>
              <a:prstGeom prst="rect">
                <a:avLst/>
              </a:prstGeom>
              <a:solidFill>
                <a:srgbClr val="F9B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195">
                <a:extLst>
                  <a:ext uri="{FF2B5EF4-FFF2-40B4-BE49-F238E27FC236}">
                    <a16:creationId xmlns:a16="http://schemas.microsoft.com/office/drawing/2014/main" id="{182D6758-14F3-7416-ECBE-6F03862D1722}"/>
                  </a:ext>
                </a:extLst>
              </p:cNvPr>
              <p:cNvSpPr>
                <a:spLocks noChangeArrowheads="1"/>
              </p:cNvSpPr>
              <p:nvPr/>
            </p:nvSpPr>
            <p:spPr bwMode="auto">
              <a:xfrm>
                <a:off x="4277" y="1025"/>
                <a:ext cx="172" cy="1"/>
              </a:xfrm>
              <a:prstGeom prst="rect">
                <a:avLst/>
              </a:prstGeom>
              <a:solidFill>
                <a:srgbClr val="F9BA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196">
                <a:extLst>
                  <a:ext uri="{FF2B5EF4-FFF2-40B4-BE49-F238E27FC236}">
                    <a16:creationId xmlns:a16="http://schemas.microsoft.com/office/drawing/2014/main" id="{59D48090-9FE4-D8F6-E66D-D3A71D28CF38}"/>
                  </a:ext>
                </a:extLst>
              </p:cNvPr>
              <p:cNvSpPr>
                <a:spLocks noChangeArrowheads="1"/>
              </p:cNvSpPr>
              <p:nvPr/>
            </p:nvSpPr>
            <p:spPr bwMode="auto">
              <a:xfrm>
                <a:off x="4277" y="1025"/>
                <a:ext cx="172" cy="1"/>
              </a:xfrm>
              <a:prstGeom prst="rect">
                <a:avLst/>
              </a:prstGeom>
              <a:solidFill>
                <a:srgbClr val="F9BA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Rectangle 197">
                <a:extLst>
                  <a:ext uri="{FF2B5EF4-FFF2-40B4-BE49-F238E27FC236}">
                    <a16:creationId xmlns:a16="http://schemas.microsoft.com/office/drawing/2014/main" id="{6B3D8C2A-4EB8-1230-252E-1F78C0A123FE}"/>
                  </a:ext>
                </a:extLst>
              </p:cNvPr>
              <p:cNvSpPr>
                <a:spLocks noChangeArrowheads="1"/>
              </p:cNvSpPr>
              <p:nvPr/>
            </p:nvSpPr>
            <p:spPr bwMode="auto">
              <a:xfrm>
                <a:off x="4277" y="1024"/>
                <a:ext cx="172" cy="1"/>
              </a:xfrm>
              <a:prstGeom prst="rect">
                <a:avLst/>
              </a:prstGeom>
              <a:solidFill>
                <a:srgbClr val="F9BA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Rectangle 198">
                <a:extLst>
                  <a:ext uri="{FF2B5EF4-FFF2-40B4-BE49-F238E27FC236}">
                    <a16:creationId xmlns:a16="http://schemas.microsoft.com/office/drawing/2014/main" id="{2930F550-74BE-C1C7-79A5-238DB7B9CBB6}"/>
                  </a:ext>
                </a:extLst>
              </p:cNvPr>
              <p:cNvSpPr>
                <a:spLocks noChangeArrowheads="1"/>
              </p:cNvSpPr>
              <p:nvPr/>
            </p:nvSpPr>
            <p:spPr bwMode="auto">
              <a:xfrm>
                <a:off x="4277" y="1023"/>
                <a:ext cx="172" cy="1"/>
              </a:xfrm>
              <a:prstGeom prst="rect">
                <a:avLst/>
              </a:prstGeom>
              <a:solidFill>
                <a:srgbClr val="F9BB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Rectangle 199">
                <a:extLst>
                  <a:ext uri="{FF2B5EF4-FFF2-40B4-BE49-F238E27FC236}">
                    <a16:creationId xmlns:a16="http://schemas.microsoft.com/office/drawing/2014/main" id="{E70E80C0-AD1C-0D79-0135-D2CA9BB67479}"/>
                  </a:ext>
                </a:extLst>
              </p:cNvPr>
              <p:cNvSpPr>
                <a:spLocks noChangeArrowheads="1"/>
              </p:cNvSpPr>
              <p:nvPr/>
            </p:nvSpPr>
            <p:spPr bwMode="auto">
              <a:xfrm>
                <a:off x="4277" y="1023"/>
                <a:ext cx="172" cy="1"/>
              </a:xfrm>
              <a:prstGeom prst="rect">
                <a:avLst/>
              </a:prstGeom>
              <a:solidFill>
                <a:srgbClr val="F9BB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200">
                <a:extLst>
                  <a:ext uri="{FF2B5EF4-FFF2-40B4-BE49-F238E27FC236}">
                    <a16:creationId xmlns:a16="http://schemas.microsoft.com/office/drawing/2014/main" id="{45D9D7E5-C4F1-C0DC-A9FE-F17868F1AF03}"/>
                  </a:ext>
                </a:extLst>
              </p:cNvPr>
              <p:cNvSpPr>
                <a:spLocks noChangeArrowheads="1"/>
              </p:cNvSpPr>
              <p:nvPr/>
            </p:nvSpPr>
            <p:spPr bwMode="auto">
              <a:xfrm>
                <a:off x="4277" y="1022"/>
                <a:ext cx="172" cy="1"/>
              </a:xfrm>
              <a:prstGeom prst="rect">
                <a:avLst/>
              </a:prstGeom>
              <a:solidFill>
                <a:srgbClr val="F9B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201">
                <a:extLst>
                  <a:ext uri="{FF2B5EF4-FFF2-40B4-BE49-F238E27FC236}">
                    <a16:creationId xmlns:a16="http://schemas.microsoft.com/office/drawing/2014/main" id="{A5EB8E64-DC6C-F8C0-5CE0-CAFEC144FE96}"/>
                  </a:ext>
                </a:extLst>
              </p:cNvPr>
              <p:cNvSpPr>
                <a:spLocks noChangeArrowheads="1"/>
              </p:cNvSpPr>
              <p:nvPr/>
            </p:nvSpPr>
            <p:spPr bwMode="auto">
              <a:xfrm>
                <a:off x="4277" y="1021"/>
                <a:ext cx="172" cy="1"/>
              </a:xfrm>
              <a:prstGeom prst="rect">
                <a:avLst/>
              </a:prstGeom>
              <a:solidFill>
                <a:srgbClr val="F9B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202">
                <a:extLst>
                  <a:ext uri="{FF2B5EF4-FFF2-40B4-BE49-F238E27FC236}">
                    <a16:creationId xmlns:a16="http://schemas.microsoft.com/office/drawing/2014/main" id="{49AE7E08-63C1-25A7-24F4-5694E0D229D8}"/>
                  </a:ext>
                </a:extLst>
              </p:cNvPr>
              <p:cNvSpPr>
                <a:spLocks noChangeArrowheads="1"/>
              </p:cNvSpPr>
              <p:nvPr/>
            </p:nvSpPr>
            <p:spPr bwMode="auto">
              <a:xfrm>
                <a:off x="4277" y="1021"/>
                <a:ext cx="172" cy="1"/>
              </a:xfrm>
              <a:prstGeom prst="rect">
                <a:avLst/>
              </a:prstGeom>
              <a:solidFill>
                <a:srgbClr val="F9B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203">
                <a:extLst>
                  <a:ext uri="{FF2B5EF4-FFF2-40B4-BE49-F238E27FC236}">
                    <a16:creationId xmlns:a16="http://schemas.microsoft.com/office/drawing/2014/main" id="{A5C995E1-BC2E-1B60-AE0A-DAC1CF22167F}"/>
                  </a:ext>
                </a:extLst>
              </p:cNvPr>
              <p:cNvSpPr>
                <a:spLocks noChangeArrowheads="1"/>
              </p:cNvSpPr>
              <p:nvPr/>
            </p:nvSpPr>
            <p:spPr bwMode="auto">
              <a:xfrm>
                <a:off x="4277" y="1020"/>
                <a:ext cx="172" cy="1"/>
              </a:xfrm>
              <a:prstGeom prst="rect">
                <a:avLst/>
              </a:prstGeom>
              <a:solidFill>
                <a:srgbClr val="F9BD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204">
                <a:extLst>
                  <a:ext uri="{FF2B5EF4-FFF2-40B4-BE49-F238E27FC236}">
                    <a16:creationId xmlns:a16="http://schemas.microsoft.com/office/drawing/2014/main" id="{8D0B5567-3AF4-0100-8797-3C93D8DB0784}"/>
                  </a:ext>
                </a:extLst>
              </p:cNvPr>
              <p:cNvSpPr>
                <a:spLocks noChangeArrowheads="1"/>
              </p:cNvSpPr>
              <p:nvPr/>
            </p:nvSpPr>
            <p:spPr bwMode="auto">
              <a:xfrm>
                <a:off x="4277" y="1019"/>
                <a:ext cx="172" cy="1"/>
              </a:xfrm>
              <a:prstGeom prst="rect">
                <a:avLst/>
              </a:prstGeom>
              <a:solidFill>
                <a:srgbClr val="F9BD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205">
                <a:extLst>
                  <a:ext uri="{FF2B5EF4-FFF2-40B4-BE49-F238E27FC236}">
                    <a16:creationId xmlns:a16="http://schemas.microsoft.com/office/drawing/2014/main" id="{891328EC-AAD0-4599-31A6-0307AF0BCFF4}"/>
                  </a:ext>
                </a:extLst>
              </p:cNvPr>
              <p:cNvSpPr>
                <a:spLocks noChangeArrowheads="1"/>
              </p:cNvSpPr>
              <p:nvPr/>
            </p:nvSpPr>
            <p:spPr bwMode="auto">
              <a:xfrm>
                <a:off x="4277" y="1019"/>
                <a:ext cx="172" cy="1"/>
              </a:xfrm>
              <a:prstGeom prst="rect">
                <a:avLst/>
              </a:prstGeom>
              <a:solidFill>
                <a:srgbClr val="F9BD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206">
                <a:extLst>
                  <a:ext uri="{FF2B5EF4-FFF2-40B4-BE49-F238E27FC236}">
                    <a16:creationId xmlns:a16="http://schemas.microsoft.com/office/drawing/2014/main" id="{D96E18C7-42CB-2EB8-508D-BE700DC05C11}"/>
                  </a:ext>
                </a:extLst>
              </p:cNvPr>
              <p:cNvSpPr>
                <a:spLocks noChangeArrowheads="1"/>
              </p:cNvSpPr>
              <p:nvPr/>
            </p:nvSpPr>
            <p:spPr bwMode="auto">
              <a:xfrm>
                <a:off x="4277" y="1018"/>
                <a:ext cx="172" cy="1"/>
              </a:xfrm>
              <a:prstGeom prst="rect">
                <a:avLst/>
              </a:prstGeom>
              <a:solidFill>
                <a:srgbClr val="F9B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208">
              <a:extLst>
                <a:ext uri="{FF2B5EF4-FFF2-40B4-BE49-F238E27FC236}">
                  <a16:creationId xmlns:a16="http://schemas.microsoft.com/office/drawing/2014/main" id="{F31E72B9-811A-F2EB-50A8-A778DF23F198}"/>
                </a:ext>
              </a:extLst>
            </p:cNvPr>
            <p:cNvSpPr>
              <a:spLocks noChangeArrowheads="1"/>
            </p:cNvSpPr>
            <p:nvPr/>
          </p:nvSpPr>
          <p:spPr bwMode="auto">
            <a:xfrm>
              <a:off x="4277" y="1017"/>
              <a:ext cx="172" cy="1"/>
            </a:xfrm>
            <a:prstGeom prst="rect">
              <a:avLst/>
            </a:prstGeom>
            <a:solidFill>
              <a:srgbClr val="F9B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09">
              <a:extLst>
                <a:ext uri="{FF2B5EF4-FFF2-40B4-BE49-F238E27FC236}">
                  <a16:creationId xmlns:a16="http://schemas.microsoft.com/office/drawing/2014/main" id="{D1ED0400-C710-20D3-C985-3A08B63E71B2}"/>
                </a:ext>
              </a:extLst>
            </p:cNvPr>
            <p:cNvSpPr>
              <a:spLocks noChangeArrowheads="1"/>
            </p:cNvSpPr>
            <p:nvPr/>
          </p:nvSpPr>
          <p:spPr bwMode="auto">
            <a:xfrm>
              <a:off x="4277" y="1017"/>
              <a:ext cx="172" cy="1"/>
            </a:xfrm>
            <a:prstGeom prst="rect">
              <a:avLst/>
            </a:prstGeom>
            <a:solidFill>
              <a:srgbClr val="F9B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0">
              <a:extLst>
                <a:ext uri="{FF2B5EF4-FFF2-40B4-BE49-F238E27FC236}">
                  <a16:creationId xmlns:a16="http://schemas.microsoft.com/office/drawing/2014/main" id="{EB4FA788-9C98-2532-E11B-A3BCF0D3C733}"/>
                </a:ext>
              </a:extLst>
            </p:cNvPr>
            <p:cNvSpPr>
              <a:spLocks noChangeArrowheads="1"/>
            </p:cNvSpPr>
            <p:nvPr/>
          </p:nvSpPr>
          <p:spPr bwMode="auto">
            <a:xfrm>
              <a:off x="4277" y="1016"/>
              <a:ext cx="172" cy="1"/>
            </a:xfrm>
            <a:prstGeom prst="rect">
              <a:avLst/>
            </a:prstGeom>
            <a:solidFill>
              <a:srgbClr val="F9B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1">
              <a:extLst>
                <a:ext uri="{FF2B5EF4-FFF2-40B4-BE49-F238E27FC236}">
                  <a16:creationId xmlns:a16="http://schemas.microsoft.com/office/drawing/2014/main" id="{3BE48C11-68D2-A8DA-30D9-A662824E0579}"/>
                </a:ext>
              </a:extLst>
            </p:cNvPr>
            <p:cNvSpPr>
              <a:spLocks noChangeArrowheads="1"/>
            </p:cNvSpPr>
            <p:nvPr/>
          </p:nvSpPr>
          <p:spPr bwMode="auto">
            <a:xfrm>
              <a:off x="4277" y="1015"/>
              <a:ext cx="172" cy="1"/>
            </a:xfrm>
            <a:prstGeom prst="rect">
              <a:avLst/>
            </a:prstGeom>
            <a:solidFill>
              <a:srgbClr val="F9B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2">
              <a:extLst>
                <a:ext uri="{FF2B5EF4-FFF2-40B4-BE49-F238E27FC236}">
                  <a16:creationId xmlns:a16="http://schemas.microsoft.com/office/drawing/2014/main" id="{288E14DD-799C-034B-5612-B495B508FCE5}"/>
                </a:ext>
              </a:extLst>
            </p:cNvPr>
            <p:cNvSpPr>
              <a:spLocks noChangeArrowheads="1"/>
            </p:cNvSpPr>
            <p:nvPr/>
          </p:nvSpPr>
          <p:spPr bwMode="auto">
            <a:xfrm>
              <a:off x="4277" y="1015"/>
              <a:ext cx="172" cy="1"/>
            </a:xfrm>
            <a:prstGeom prst="rect">
              <a:avLst/>
            </a:prstGeom>
            <a:solidFill>
              <a:srgbClr val="F9C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3">
              <a:extLst>
                <a:ext uri="{FF2B5EF4-FFF2-40B4-BE49-F238E27FC236}">
                  <a16:creationId xmlns:a16="http://schemas.microsoft.com/office/drawing/2014/main" id="{1646E589-E6AC-B860-A7C2-B540E2AA912F}"/>
                </a:ext>
              </a:extLst>
            </p:cNvPr>
            <p:cNvSpPr>
              <a:spLocks noChangeArrowheads="1"/>
            </p:cNvSpPr>
            <p:nvPr/>
          </p:nvSpPr>
          <p:spPr bwMode="auto">
            <a:xfrm>
              <a:off x="4277" y="1014"/>
              <a:ext cx="172" cy="1"/>
            </a:xfrm>
            <a:prstGeom prst="rect">
              <a:avLst/>
            </a:prstGeom>
            <a:solidFill>
              <a:srgbClr val="F9C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4">
              <a:extLst>
                <a:ext uri="{FF2B5EF4-FFF2-40B4-BE49-F238E27FC236}">
                  <a16:creationId xmlns:a16="http://schemas.microsoft.com/office/drawing/2014/main" id="{E5830B73-BA4A-62BA-C2DE-19B1A81AF2AC}"/>
                </a:ext>
              </a:extLst>
            </p:cNvPr>
            <p:cNvSpPr>
              <a:spLocks noChangeArrowheads="1"/>
            </p:cNvSpPr>
            <p:nvPr/>
          </p:nvSpPr>
          <p:spPr bwMode="auto">
            <a:xfrm>
              <a:off x="4277" y="1013"/>
              <a:ext cx="172" cy="1"/>
            </a:xfrm>
            <a:prstGeom prst="rect">
              <a:avLst/>
            </a:prstGeom>
            <a:solidFill>
              <a:srgbClr val="F9C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5">
              <a:extLst>
                <a:ext uri="{FF2B5EF4-FFF2-40B4-BE49-F238E27FC236}">
                  <a16:creationId xmlns:a16="http://schemas.microsoft.com/office/drawing/2014/main" id="{DF764CB9-A5C1-3190-9C08-72282E5D401D}"/>
                </a:ext>
              </a:extLst>
            </p:cNvPr>
            <p:cNvSpPr>
              <a:spLocks noChangeArrowheads="1"/>
            </p:cNvSpPr>
            <p:nvPr/>
          </p:nvSpPr>
          <p:spPr bwMode="auto">
            <a:xfrm>
              <a:off x="4277" y="1013"/>
              <a:ext cx="172" cy="1"/>
            </a:xfrm>
            <a:prstGeom prst="rect">
              <a:avLst/>
            </a:prstGeom>
            <a:solidFill>
              <a:srgbClr val="F9C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6">
              <a:extLst>
                <a:ext uri="{FF2B5EF4-FFF2-40B4-BE49-F238E27FC236}">
                  <a16:creationId xmlns:a16="http://schemas.microsoft.com/office/drawing/2014/main" id="{06047755-2829-8EBA-AA14-5FCE355AC7D7}"/>
                </a:ext>
              </a:extLst>
            </p:cNvPr>
            <p:cNvSpPr>
              <a:spLocks noChangeArrowheads="1"/>
            </p:cNvSpPr>
            <p:nvPr/>
          </p:nvSpPr>
          <p:spPr bwMode="auto">
            <a:xfrm>
              <a:off x="4277" y="1012"/>
              <a:ext cx="172" cy="1"/>
            </a:xfrm>
            <a:prstGeom prst="rect">
              <a:avLst/>
            </a:prstGeom>
            <a:solidFill>
              <a:srgbClr val="F9C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7">
              <a:extLst>
                <a:ext uri="{FF2B5EF4-FFF2-40B4-BE49-F238E27FC236}">
                  <a16:creationId xmlns:a16="http://schemas.microsoft.com/office/drawing/2014/main" id="{0DD9EC8B-CD1B-875A-DDC4-1F9013482F03}"/>
                </a:ext>
              </a:extLst>
            </p:cNvPr>
            <p:cNvSpPr>
              <a:spLocks noChangeArrowheads="1"/>
            </p:cNvSpPr>
            <p:nvPr/>
          </p:nvSpPr>
          <p:spPr bwMode="auto">
            <a:xfrm>
              <a:off x="4277" y="1011"/>
              <a:ext cx="172" cy="1"/>
            </a:xfrm>
            <a:prstGeom prst="rect">
              <a:avLst/>
            </a:prstGeom>
            <a:solidFill>
              <a:srgbClr val="F9C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8">
              <a:extLst>
                <a:ext uri="{FF2B5EF4-FFF2-40B4-BE49-F238E27FC236}">
                  <a16:creationId xmlns:a16="http://schemas.microsoft.com/office/drawing/2014/main" id="{42B89488-A504-EF9B-5718-58E3E3B68D59}"/>
                </a:ext>
              </a:extLst>
            </p:cNvPr>
            <p:cNvSpPr>
              <a:spLocks noChangeArrowheads="1"/>
            </p:cNvSpPr>
            <p:nvPr/>
          </p:nvSpPr>
          <p:spPr bwMode="auto">
            <a:xfrm>
              <a:off x="4277" y="1011"/>
              <a:ext cx="172" cy="1"/>
            </a:xfrm>
            <a:prstGeom prst="rect">
              <a:avLst/>
            </a:prstGeom>
            <a:solidFill>
              <a:srgbClr val="F9C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9">
              <a:extLst>
                <a:ext uri="{FF2B5EF4-FFF2-40B4-BE49-F238E27FC236}">
                  <a16:creationId xmlns:a16="http://schemas.microsoft.com/office/drawing/2014/main" id="{8855F085-58C4-3110-ED25-B10E37068328}"/>
                </a:ext>
              </a:extLst>
            </p:cNvPr>
            <p:cNvSpPr>
              <a:spLocks noChangeArrowheads="1"/>
            </p:cNvSpPr>
            <p:nvPr/>
          </p:nvSpPr>
          <p:spPr bwMode="auto">
            <a:xfrm>
              <a:off x="4277" y="1010"/>
              <a:ext cx="172" cy="1"/>
            </a:xfrm>
            <a:prstGeom prst="rect">
              <a:avLst/>
            </a:prstGeom>
            <a:solidFill>
              <a:srgbClr val="F9C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0">
              <a:extLst>
                <a:ext uri="{FF2B5EF4-FFF2-40B4-BE49-F238E27FC236}">
                  <a16:creationId xmlns:a16="http://schemas.microsoft.com/office/drawing/2014/main" id="{B26ED70D-61BA-9AB1-3CCB-897B95E711EF}"/>
                </a:ext>
              </a:extLst>
            </p:cNvPr>
            <p:cNvSpPr>
              <a:spLocks noChangeArrowheads="1"/>
            </p:cNvSpPr>
            <p:nvPr/>
          </p:nvSpPr>
          <p:spPr bwMode="auto">
            <a:xfrm>
              <a:off x="4277" y="1009"/>
              <a:ext cx="172" cy="1"/>
            </a:xfrm>
            <a:prstGeom prst="rect">
              <a:avLst/>
            </a:prstGeom>
            <a:solidFill>
              <a:srgbClr val="F9C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21">
              <a:extLst>
                <a:ext uri="{FF2B5EF4-FFF2-40B4-BE49-F238E27FC236}">
                  <a16:creationId xmlns:a16="http://schemas.microsoft.com/office/drawing/2014/main" id="{04F78C81-C0C2-3930-981E-E8D5DABB23CE}"/>
                </a:ext>
              </a:extLst>
            </p:cNvPr>
            <p:cNvSpPr>
              <a:spLocks noChangeArrowheads="1"/>
            </p:cNvSpPr>
            <p:nvPr/>
          </p:nvSpPr>
          <p:spPr bwMode="auto">
            <a:xfrm>
              <a:off x="4277" y="1009"/>
              <a:ext cx="172" cy="1"/>
            </a:xfrm>
            <a:prstGeom prst="rect">
              <a:avLst/>
            </a:prstGeom>
            <a:solidFill>
              <a:srgbClr val="F9C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2">
              <a:extLst>
                <a:ext uri="{FF2B5EF4-FFF2-40B4-BE49-F238E27FC236}">
                  <a16:creationId xmlns:a16="http://schemas.microsoft.com/office/drawing/2014/main" id="{7275C6D1-8FC8-7ABA-5C8C-67F90BA301F6}"/>
                </a:ext>
              </a:extLst>
            </p:cNvPr>
            <p:cNvSpPr>
              <a:spLocks noChangeArrowheads="1"/>
            </p:cNvSpPr>
            <p:nvPr/>
          </p:nvSpPr>
          <p:spPr bwMode="auto">
            <a:xfrm>
              <a:off x="4277" y="1008"/>
              <a:ext cx="172" cy="1"/>
            </a:xfrm>
            <a:prstGeom prst="rect">
              <a:avLst/>
            </a:prstGeom>
            <a:solidFill>
              <a:srgbClr val="F9C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3">
              <a:extLst>
                <a:ext uri="{FF2B5EF4-FFF2-40B4-BE49-F238E27FC236}">
                  <a16:creationId xmlns:a16="http://schemas.microsoft.com/office/drawing/2014/main" id="{0D97B0E9-2418-FE1F-8D30-05F183FCE9E2}"/>
                </a:ext>
              </a:extLst>
            </p:cNvPr>
            <p:cNvSpPr>
              <a:spLocks noChangeArrowheads="1"/>
            </p:cNvSpPr>
            <p:nvPr/>
          </p:nvSpPr>
          <p:spPr bwMode="auto">
            <a:xfrm>
              <a:off x="4277" y="1007"/>
              <a:ext cx="172" cy="1"/>
            </a:xfrm>
            <a:prstGeom prst="rect">
              <a:avLst/>
            </a:prstGeom>
            <a:solidFill>
              <a:srgbClr val="F9C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4">
              <a:extLst>
                <a:ext uri="{FF2B5EF4-FFF2-40B4-BE49-F238E27FC236}">
                  <a16:creationId xmlns:a16="http://schemas.microsoft.com/office/drawing/2014/main" id="{4B7F1CF2-190E-0C31-287B-D46D382030EF}"/>
                </a:ext>
              </a:extLst>
            </p:cNvPr>
            <p:cNvSpPr>
              <a:spLocks noChangeArrowheads="1"/>
            </p:cNvSpPr>
            <p:nvPr/>
          </p:nvSpPr>
          <p:spPr bwMode="auto">
            <a:xfrm>
              <a:off x="4277" y="1007"/>
              <a:ext cx="172" cy="1"/>
            </a:xfrm>
            <a:prstGeom prst="rect">
              <a:avLst/>
            </a:prstGeom>
            <a:solidFill>
              <a:srgbClr val="F9C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25">
              <a:extLst>
                <a:ext uri="{FF2B5EF4-FFF2-40B4-BE49-F238E27FC236}">
                  <a16:creationId xmlns:a16="http://schemas.microsoft.com/office/drawing/2014/main" id="{5E0D2069-BE5A-97AB-8523-B46647E52AE5}"/>
                </a:ext>
              </a:extLst>
            </p:cNvPr>
            <p:cNvSpPr>
              <a:spLocks noChangeArrowheads="1"/>
            </p:cNvSpPr>
            <p:nvPr/>
          </p:nvSpPr>
          <p:spPr bwMode="auto">
            <a:xfrm>
              <a:off x="4277" y="1006"/>
              <a:ext cx="172" cy="1"/>
            </a:xfrm>
            <a:prstGeom prst="rect">
              <a:avLst/>
            </a:prstGeom>
            <a:solidFill>
              <a:srgbClr val="F9C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6">
              <a:extLst>
                <a:ext uri="{FF2B5EF4-FFF2-40B4-BE49-F238E27FC236}">
                  <a16:creationId xmlns:a16="http://schemas.microsoft.com/office/drawing/2014/main" id="{8DF3DAD4-F74F-B053-E854-8F4A88326D88}"/>
                </a:ext>
              </a:extLst>
            </p:cNvPr>
            <p:cNvSpPr>
              <a:spLocks noChangeArrowheads="1"/>
            </p:cNvSpPr>
            <p:nvPr/>
          </p:nvSpPr>
          <p:spPr bwMode="auto">
            <a:xfrm>
              <a:off x="4277" y="1005"/>
              <a:ext cx="172" cy="1"/>
            </a:xfrm>
            <a:prstGeom prst="rect">
              <a:avLst/>
            </a:prstGeom>
            <a:solidFill>
              <a:srgbClr val="F9C5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27">
              <a:extLst>
                <a:ext uri="{FF2B5EF4-FFF2-40B4-BE49-F238E27FC236}">
                  <a16:creationId xmlns:a16="http://schemas.microsoft.com/office/drawing/2014/main" id="{D563E072-52B1-E038-B101-5456807FB4CE}"/>
                </a:ext>
              </a:extLst>
            </p:cNvPr>
            <p:cNvSpPr>
              <a:spLocks noChangeArrowheads="1"/>
            </p:cNvSpPr>
            <p:nvPr/>
          </p:nvSpPr>
          <p:spPr bwMode="auto">
            <a:xfrm>
              <a:off x="4277" y="1005"/>
              <a:ext cx="172" cy="1"/>
            </a:xfrm>
            <a:prstGeom prst="rect">
              <a:avLst/>
            </a:prstGeom>
            <a:solidFill>
              <a:srgbClr val="F9C5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28">
              <a:extLst>
                <a:ext uri="{FF2B5EF4-FFF2-40B4-BE49-F238E27FC236}">
                  <a16:creationId xmlns:a16="http://schemas.microsoft.com/office/drawing/2014/main" id="{24D5871D-B361-2705-CBD4-766B6B655CAB}"/>
                </a:ext>
              </a:extLst>
            </p:cNvPr>
            <p:cNvSpPr>
              <a:spLocks noChangeArrowheads="1"/>
            </p:cNvSpPr>
            <p:nvPr/>
          </p:nvSpPr>
          <p:spPr bwMode="auto">
            <a:xfrm>
              <a:off x="4277" y="1004"/>
              <a:ext cx="172" cy="1"/>
            </a:xfrm>
            <a:prstGeom prst="rect">
              <a:avLst/>
            </a:prstGeom>
            <a:solidFill>
              <a:srgbClr val="F9C5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29">
              <a:extLst>
                <a:ext uri="{FF2B5EF4-FFF2-40B4-BE49-F238E27FC236}">
                  <a16:creationId xmlns:a16="http://schemas.microsoft.com/office/drawing/2014/main" id="{BB821141-C6FC-387A-4897-B73AF9A3C7AC}"/>
                </a:ext>
              </a:extLst>
            </p:cNvPr>
            <p:cNvSpPr>
              <a:spLocks noChangeArrowheads="1"/>
            </p:cNvSpPr>
            <p:nvPr/>
          </p:nvSpPr>
          <p:spPr bwMode="auto">
            <a:xfrm>
              <a:off x="4277" y="1003"/>
              <a:ext cx="172" cy="1"/>
            </a:xfrm>
            <a:prstGeom prst="rect">
              <a:avLst/>
            </a:prstGeom>
            <a:solidFill>
              <a:srgbClr val="F9C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30">
              <a:extLst>
                <a:ext uri="{FF2B5EF4-FFF2-40B4-BE49-F238E27FC236}">
                  <a16:creationId xmlns:a16="http://schemas.microsoft.com/office/drawing/2014/main" id="{D1DFC86E-C1D5-C689-4BDE-537D5B4FE72C}"/>
                </a:ext>
              </a:extLst>
            </p:cNvPr>
            <p:cNvSpPr>
              <a:spLocks noChangeArrowheads="1"/>
            </p:cNvSpPr>
            <p:nvPr/>
          </p:nvSpPr>
          <p:spPr bwMode="auto">
            <a:xfrm>
              <a:off x="4277" y="1003"/>
              <a:ext cx="172" cy="1"/>
            </a:xfrm>
            <a:prstGeom prst="rect">
              <a:avLst/>
            </a:prstGeom>
            <a:solidFill>
              <a:srgbClr val="F9C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31">
              <a:extLst>
                <a:ext uri="{FF2B5EF4-FFF2-40B4-BE49-F238E27FC236}">
                  <a16:creationId xmlns:a16="http://schemas.microsoft.com/office/drawing/2014/main" id="{659447ED-B585-B497-01B1-B4C169B69429}"/>
                </a:ext>
              </a:extLst>
            </p:cNvPr>
            <p:cNvSpPr>
              <a:spLocks noChangeArrowheads="1"/>
            </p:cNvSpPr>
            <p:nvPr/>
          </p:nvSpPr>
          <p:spPr bwMode="auto">
            <a:xfrm>
              <a:off x="4277" y="1002"/>
              <a:ext cx="172" cy="1"/>
            </a:xfrm>
            <a:prstGeom prst="rect">
              <a:avLst/>
            </a:prstGeom>
            <a:solidFill>
              <a:srgbClr val="F9C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32">
              <a:extLst>
                <a:ext uri="{FF2B5EF4-FFF2-40B4-BE49-F238E27FC236}">
                  <a16:creationId xmlns:a16="http://schemas.microsoft.com/office/drawing/2014/main" id="{ED8F1879-386F-4D24-6A17-234B791F01F2}"/>
                </a:ext>
              </a:extLst>
            </p:cNvPr>
            <p:cNvSpPr>
              <a:spLocks noChangeArrowheads="1"/>
            </p:cNvSpPr>
            <p:nvPr/>
          </p:nvSpPr>
          <p:spPr bwMode="auto">
            <a:xfrm>
              <a:off x="4277" y="1001"/>
              <a:ext cx="172" cy="1"/>
            </a:xfrm>
            <a:prstGeom prst="rect">
              <a:avLst/>
            </a:prstGeom>
            <a:solidFill>
              <a:srgbClr val="F9C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33">
              <a:extLst>
                <a:ext uri="{FF2B5EF4-FFF2-40B4-BE49-F238E27FC236}">
                  <a16:creationId xmlns:a16="http://schemas.microsoft.com/office/drawing/2014/main" id="{50E221C4-D3E5-14C4-4A73-DE688252F145}"/>
                </a:ext>
              </a:extLst>
            </p:cNvPr>
            <p:cNvSpPr>
              <a:spLocks noChangeArrowheads="1"/>
            </p:cNvSpPr>
            <p:nvPr/>
          </p:nvSpPr>
          <p:spPr bwMode="auto">
            <a:xfrm>
              <a:off x="4277" y="1000"/>
              <a:ext cx="172" cy="1"/>
            </a:xfrm>
            <a:prstGeom prst="rect">
              <a:avLst/>
            </a:prstGeom>
            <a:solidFill>
              <a:srgbClr val="F9C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4">
              <a:extLst>
                <a:ext uri="{FF2B5EF4-FFF2-40B4-BE49-F238E27FC236}">
                  <a16:creationId xmlns:a16="http://schemas.microsoft.com/office/drawing/2014/main" id="{64BCA2EF-6A65-9B11-5477-596949A9B59D}"/>
                </a:ext>
              </a:extLst>
            </p:cNvPr>
            <p:cNvSpPr>
              <a:spLocks noChangeArrowheads="1"/>
            </p:cNvSpPr>
            <p:nvPr/>
          </p:nvSpPr>
          <p:spPr bwMode="auto">
            <a:xfrm>
              <a:off x="4277" y="1000"/>
              <a:ext cx="172" cy="1"/>
            </a:xfrm>
            <a:prstGeom prst="rect">
              <a:avLst/>
            </a:prstGeom>
            <a:solidFill>
              <a:srgbClr val="F9C8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35">
              <a:extLst>
                <a:ext uri="{FF2B5EF4-FFF2-40B4-BE49-F238E27FC236}">
                  <a16:creationId xmlns:a16="http://schemas.microsoft.com/office/drawing/2014/main" id="{3D8AE9C4-9F0E-B9A5-07C5-BBC4C781FD14}"/>
                </a:ext>
              </a:extLst>
            </p:cNvPr>
            <p:cNvSpPr>
              <a:spLocks noChangeArrowheads="1"/>
            </p:cNvSpPr>
            <p:nvPr/>
          </p:nvSpPr>
          <p:spPr bwMode="auto">
            <a:xfrm>
              <a:off x="4277" y="999"/>
              <a:ext cx="172" cy="1"/>
            </a:xfrm>
            <a:prstGeom prst="rect">
              <a:avLst/>
            </a:prstGeom>
            <a:solidFill>
              <a:srgbClr val="F9C8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6">
              <a:extLst>
                <a:ext uri="{FF2B5EF4-FFF2-40B4-BE49-F238E27FC236}">
                  <a16:creationId xmlns:a16="http://schemas.microsoft.com/office/drawing/2014/main" id="{2E9E48C4-62FB-42F6-BA1C-1784D79E0849}"/>
                </a:ext>
              </a:extLst>
            </p:cNvPr>
            <p:cNvSpPr>
              <a:spLocks noChangeArrowheads="1"/>
            </p:cNvSpPr>
            <p:nvPr/>
          </p:nvSpPr>
          <p:spPr bwMode="auto">
            <a:xfrm>
              <a:off x="4277" y="998"/>
              <a:ext cx="172" cy="1"/>
            </a:xfrm>
            <a:prstGeom prst="rect">
              <a:avLst/>
            </a:prstGeom>
            <a:solidFill>
              <a:srgbClr val="F9C8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7">
              <a:extLst>
                <a:ext uri="{FF2B5EF4-FFF2-40B4-BE49-F238E27FC236}">
                  <a16:creationId xmlns:a16="http://schemas.microsoft.com/office/drawing/2014/main" id="{6CE27EBD-C229-C243-E330-E62CA5DE58E4}"/>
                </a:ext>
              </a:extLst>
            </p:cNvPr>
            <p:cNvSpPr>
              <a:spLocks noChangeArrowheads="1"/>
            </p:cNvSpPr>
            <p:nvPr/>
          </p:nvSpPr>
          <p:spPr bwMode="auto">
            <a:xfrm>
              <a:off x="4277" y="998"/>
              <a:ext cx="172" cy="1"/>
            </a:xfrm>
            <a:prstGeom prst="rect">
              <a:avLst/>
            </a:prstGeom>
            <a:solidFill>
              <a:srgbClr val="FAC9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38">
              <a:extLst>
                <a:ext uri="{FF2B5EF4-FFF2-40B4-BE49-F238E27FC236}">
                  <a16:creationId xmlns:a16="http://schemas.microsoft.com/office/drawing/2014/main" id="{33CA602B-BF8E-FB7C-4E1A-F2DAC29A1FEB}"/>
                </a:ext>
              </a:extLst>
            </p:cNvPr>
            <p:cNvSpPr>
              <a:spLocks noChangeArrowheads="1"/>
            </p:cNvSpPr>
            <p:nvPr/>
          </p:nvSpPr>
          <p:spPr bwMode="auto">
            <a:xfrm>
              <a:off x="4277" y="997"/>
              <a:ext cx="172" cy="1"/>
            </a:xfrm>
            <a:prstGeom prst="rect">
              <a:avLst/>
            </a:prstGeom>
            <a:solidFill>
              <a:srgbClr val="FAC9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39">
              <a:extLst>
                <a:ext uri="{FF2B5EF4-FFF2-40B4-BE49-F238E27FC236}">
                  <a16:creationId xmlns:a16="http://schemas.microsoft.com/office/drawing/2014/main" id="{8085EA30-4ABE-60BE-80A4-AFB95CFBEE0C}"/>
                </a:ext>
              </a:extLst>
            </p:cNvPr>
            <p:cNvSpPr>
              <a:spLocks noChangeArrowheads="1"/>
            </p:cNvSpPr>
            <p:nvPr/>
          </p:nvSpPr>
          <p:spPr bwMode="auto">
            <a:xfrm>
              <a:off x="4277" y="996"/>
              <a:ext cx="172" cy="1"/>
            </a:xfrm>
            <a:prstGeom prst="rect">
              <a:avLst/>
            </a:prstGeom>
            <a:solidFill>
              <a:srgbClr val="FACA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40">
              <a:extLst>
                <a:ext uri="{FF2B5EF4-FFF2-40B4-BE49-F238E27FC236}">
                  <a16:creationId xmlns:a16="http://schemas.microsoft.com/office/drawing/2014/main" id="{C5E0FAC4-0056-F48F-CE7A-BBE9106CDD70}"/>
                </a:ext>
              </a:extLst>
            </p:cNvPr>
            <p:cNvSpPr>
              <a:spLocks noChangeArrowheads="1"/>
            </p:cNvSpPr>
            <p:nvPr/>
          </p:nvSpPr>
          <p:spPr bwMode="auto">
            <a:xfrm>
              <a:off x="4277" y="996"/>
              <a:ext cx="172" cy="1"/>
            </a:xfrm>
            <a:prstGeom prst="rect">
              <a:avLst/>
            </a:prstGeom>
            <a:solidFill>
              <a:srgbClr val="FACA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41">
              <a:extLst>
                <a:ext uri="{FF2B5EF4-FFF2-40B4-BE49-F238E27FC236}">
                  <a16:creationId xmlns:a16="http://schemas.microsoft.com/office/drawing/2014/main" id="{13D50D9C-4AB0-8B65-EF13-CDCB58459E6D}"/>
                </a:ext>
              </a:extLst>
            </p:cNvPr>
            <p:cNvSpPr>
              <a:spLocks noChangeArrowheads="1"/>
            </p:cNvSpPr>
            <p:nvPr/>
          </p:nvSpPr>
          <p:spPr bwMode="auto">
            <a:xfrm>
              <a:off x="4277" y="995"/>
              <a:ext cx="172" cy="1"/>
            </a:xfrm>
            <a:prstGeom prst="rect">
              <a:avLst/>
            </a:prstGeom>
            <a:solidFill>
              <a:srgbClr val="FACA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42">
              <a:extLst>
                <a:ext uri="{FF2B5EF4-FFF2-40B4-BE49-F238E27FC236}">
                  <a16:creationId xmlns:a16="http://schemas.microsoft.com/office/drawing/2014/main" id="{A6A6778D-0A4B-85E7-DB37-67FD4765B9DD}"/>
                </a:ext>
              </a:extLst>
            </p:cNvPr>
            <p:cNvSpPr>
              <a:spLocks noChangeArrowheads="1"/>
            </p:cNvSpPr>
            <p:nvPr/>
          </p:nvSpPr>
          <p:spPr bwMode="auto">
            <a:xfrm>
              <a:off x="4277" y="994"/>
              <a:ext cx="172" cy="1"/>
            </a:xfrm>
            <a:prstGeom prst="rect">
              <a:avLst/>
            </a:prstGeom>
            <a:solidFill>
              <a:srgbClr val="FACB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43">
              <a:extLst>
                <a:ext uri="{FF2B5EF4-FFF2-40B4-BE49-F238E27FC236}">
                  <a16:creationId xmlns:a16="http://schemas.microsoft.com/office/drawing/2014/main" id="{87AC4EA9-2EBE-DEA3-F364-134DB32680BA}"/>
                </a:ext>
              </a:extLst>
            </p:cNvPr>
            <p:cNvSpPr>
              <a:spLocks noChangeArrowheads="1"/>
            </p:cNvSpPr>
            <p:nvPr/>
          </p:nvSpPr>
          <p:spPr bwMode="auto">
            <a:xfrm>
              <a:off x="4277" y="994"/>
              <a:ext cx="172" cy="1"/>
            </a:xfrm>
            <a:prstGeom prst="rect">
              <a:avLst/>
            </a:prstGeom>
            <a:solidFill>
              <a:srgbClr val="FACB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4">
              <a:extLst>
                <a:ext uri="{FF2B5EF4-FFF2-40B4-BE49-F238E27FC236}">
                  <a16:creationId xmlns:a16="http://schemas.microsoft.com/office/drawing/2014/main" id="{BE8F7F27-DD25-C3DA-A313-9E3EEB7C43E5}"/>
                </a:ext>
              </a:extLst>
            </p:cNvPr>
            <p:cNvSpPr>
              <a:spLocks noChangeArrowheads="1"/>
            </p:cNvSpPr>
            <p:nvPr/>
          </p:nvSpPr>
          <p:spPr bwMode="auto">
            <a:xfrm>
              <a:off x="4277" y="993"/>
              <a:ext cx="172" cy="1"/>
            </a:xfrm>
            <a:prstGeom prst="rect">
              <a:avLst/>
            </a:prstGeom>
            <a:solidFill>
              <a:srgbClr val="FACB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45">
              <a:extLst>
                <a:ext uri="{FF2B5EF4-FFF2-40B4-BE49-F238E27FC236}">
                  <a16:creationId xmlns:a16="http://schemas.microsoft.com/office/drawing/2014/main" id="{1566DBE1-F2DA-B16B-B88F-3EEED188CA17}"/>
                </a:ext>
              </a:extLst>
            </p:cNvPr>
            <p:cNvSpPr>
              <a:spLocks noChangeArrowheads="1"/>
            </p:cNvSpPr>
            <p:nvPr/>
          </p:nvSpPr>
          <p:spPr bwMode="auto">
            <a:xfrm>
              <a:off x="4277" y="992"/>
              <a:ext cx="172" cy="1"/>
            </a:xfrm>
            <a:prstGeom prst="rect">
              <a:avLst/>
            </a:prstGeom>
            <a:solidFill>
              <a:srgbClr val="FAC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46">
              <a:extLst>
                <a:ext uri="{FF2B5EF4-FFF2-40B4-BE49-F238E27FC236}">
                  <a16:creationId xmlns:a16="http://schemas.microsoft.com/office/drawing/2014/main" id="{049850A4-9C3E-1705-FE9A-E17B3E5B7A73}"/>
                </a:ext>
              </a:extLst>
            </p:cNvPr>
            <p:cNvSpPr>
              <a:spLocks noChangeArrowheads="1"/>
            </p:cNvSpPr>
            <p:nvPr/>
          </p:nvSpPr>
          <p:spPr bwMode="auto">
            <a:xfrm>
              <a:off x="4277" y="992"/>
              <a:ext cx="172" cy="1"/>
            </a:xfrm>
            <a:prstGeom prst="rect">
              <a:avLst/>
            </a:prstGeom>
            <a:solidFill>
              <a:srgbClr val="FAC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47">
              <a:extLst>
                <a:ext uri="{FF2B5EF4-FFF2-40B4-BE49-F238E27FC236}">
                  <a16:creationId xmlns:a16="http://schemas.microsoft.com/office/drawing/2014/main" id="{935EF63F-D82C-9B24-1CF0-2F6E92C6BEAB}"/>
                </a:ext>
              </a:extLst>
            </p:cNvPr>
            <p:cNvSpPr>
              <a:spLocks noChangeArrowheads="1"/>
            </p:cNvSpPr>
            <p:nvPr/>
          </p:nvSpPr>
          <p:spPr bwMode="auto">
            <a:xfrm>
              <a:off x="4277" y="991"/>
              <a:ext cx="172" cy="1"/>
            </a:xfrm>
            <a:prstGeom prst="rect">
              <a:avLst/>
            </a:prstGeom>
            <a:solidFill>
              <a:srgbClr val="FAC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48">
              <a:extLst>
                <a:ext uri="{FF2B5EF4-FFF2-40B4-BE49-F238E27FC236}">
                  <a16:creationId xmlns:a16="http://schemas.microsoft.com/office/drawing/2014/main" id="{2454A367-4CD7-5BF4-5A84-FB3DEFC37906}"/>
                </a:ext>
              </a:extLst>
            </p:cNvPr>
            <p:cNvSpPr>
              <a:spLocks noChangeArrowheads="1"/>
            </p:cNvSpPr>
            <p:nvPr/>
          </p:nvSpPr>
          <p:spPr bwMode="auto">
            <a:xfrm>
              <a:off x="4277" y="990"/>
              <a:ext cx="172" cy="1"/>
            </a:xfrm>
            <a:prstGeom prst="rect">
              <a:avLst/>
            </a:prstGeom>
            <a:solidFill>
              <a:srgbClr val="FACD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1DEE6D28-7222-98C2-D397-12FE425ED53F}"/>
                </a:ext>
              </a:extLst>
            </p:cNvPr>
            <p:cNvSpPr>
              <a:spLocks noChangeArrowheads="1"/>
            </p:cNvSpPr>
            <p:nvPr/>
          </p:nvSpPr>
          <p:spPr bwMode="auto">
            <a:xfrm>
              <a:off x="4277" y="990"/>
              <a:ext cx="172" cy="1"/>
            </a:xfrm>
            <a:prstGeom prst="rect">
              <a:avLst/>
            </a:prstGeom>
            <a:solidFill>
              <a:srgbClr val="FACD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05A5E628-DA6E-F6A4-E114-190ECF2EAA92}"/>
                </a:ext>
              </a:extLst>
            </p:cNvPr>
            <p:cNvSpPr>
              <a:spLocks noChangeArrowheads="1"/>
            </p:cNvSpPr>
            <p:nvPr/>
          </p:nvSpPr>
          <p:spPr bwMode="auto">
            <a:xfrm>
              <a:off x="4277" y="989"/>
              <a:ext cx="172" cy="1"/>
            </a:xfrm>
            <a:prstGeom prst="rect">
              <a:avLst/>
            </a:prstGeom>
            <a:solidFill>
              <a:srgbClr val="FAC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51">
              <a:extLst>
                <a:ext uri="{FF2B5EF4-FFF2-40B4-BE49-F238E27FC236}">
                  <a16:creationId xmlns:a16="http://schemas.microsoft.com/office/drawing/2014/main" id="{B52E72CD-E109-A818-7102-2AC493574D45}"/>
                </a:ext>
              </a:extLst>
            </p:cNvPr>
            <p:cNvSpPr>
              <a:spLocks noChangeArrowheads="1"/>
            </p:cNvSpPr>
            <p:nvPr/>
          </p:nvSpPr>
          <p:spPr bwMode="auto">
            <a:xfrm>
              <a:off x="4277" y="988"/>
              <a:ext cx="172" cy="1"/>
            </a:xfrm>
            <a:prstGeom prst="rect">
              <a:avLst/>
            </a:prstGeom>
            <a:solidFill>
              <a:srgbClr val="FAC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52">
              <a:extLst>
                <a:ext uri="{FF2B5EF4-FFF2-40B4-BE49-F238E27FC236}">
                  <a16:creationId xmlns:a16="http://schemas.microsoft.com/office/drawing/2014/main" id="{371AB23C-8B9F-469C-7C2E-C51BEBEA5ECC}"/>
                </a:ext>
              </a:extLst>
            </p:cNvPr>
            <p:cNvSpPr>
              <a:spLocks noChangeArrowheads="1"/>
            </p:cNvSpPr>
            <p:nvPr/>
          </p:nvSpPr>
          <p:spPr bwMode="auto">
            <a:xfrm>
              <a:off x="4277" y="988"/>
              <a:ext cx="172" cy="1"/>
            </a:xfrm>
            <a:prstGeom prst="rect">
              <a:avLst/>
            </a:prstGeom>
            <a:solidFill>
              <a:srgbClr val="FACE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3">
              <a:extLst>
                <a:ext uri="{FF2B5EF4-FFF2-40B4-BE49-F238E27FC236}">
                  <a16:creationId xmlns:a16="http://schemas.microsoft.com/office/drawing/2014/main" id="{93CD137A-5EA0-A29C-2CA7-BF7CA66DB71C}"/>
                </a:ext>
              </a:extLst>
            </p:cNvPr>
            <p:cNvSpPr>
              <a:spLocks noChangeArrowheads="1"/>
            </p:cNvSpPr>
            <p:nvPr/>
          </p:nvSpPr>
          <p:spPr bwMode="auto">
            <a:xfrm>
              <a:off x="4277" y="987"/>
              <a:ext cx="172" cy="1"/>
            </a:xfrm>
            <a:prstGeom prst="rect">
              <a:avLst/>
            </a:prstGeom>
            <a:solidFill>
              <a:srgbClr val="FAC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54">
              <a:extLst>
                <a:ext uri="{FF2B5EF4-FFF2-40B4-BE49-F238E27FC236}">
                  <a16:creationId xmlns:a16="http://schemas.microsoft.com/office/drawing/2014/main" id="{63FD9D0F-C899-8BFF-59AB-9718CAF018F0}"/>
                </a:ext>
              </a:extLst>
            </p:cNvPr>
            <p:cNvSpPr>
              <a:spLocks noChangeArrowheads="1"/>
            </p:cNvSpPr>
            <p:nvPr/>
          </p:nvSpPr>
          <p:spPr bwMode="auto">
            <a:xfrm>
              <a:off x="4277" y="986"/>
              <a:ext cx="172" cy="1"/>
            </a:xfrm>
            <a:prstGeom prst="rect">
              <a:avLst/>
            </a:prstGeom>
            <a:solidFill>
              <a:srgbClr val="FAC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255">
              <a:extLst>
                <a:ext uri="{FF2B5EF4-FFF2-40B4-BE49-F238E27FC236}">
                  <a16:creationId xmlns:a16="http://schemas.microsoft.com/office/drawing/2014/main" id="{8F0A39CC-2DEE-5F34-7FF7-19617F9F7994}"/>
                </a:ext>
              </a:extLst>
            </p:cNvPr>
            <p:cNvSpPr>
              <a:spLocks noChangeArrowheads="1"/>
            </p:cNvSpPr>
            <p:nvPr/>
          </p:nvSpPr>
          <p:spPr bwMode="auto">
            <a:xfrm>
              <a:off x="4277" y="986"/>
              <a:ext cx="172" cy="1"/>
            </a:xfrm>
            <a:prstGeom prst="rect">
              <a:avLst/>
            </a:prstGeom>
            <a:solidFill>
              <a:srgbClr val="FACF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56">
              <a:extLst>
                <a:ext uri="{FF2B5EF4-FFF2-40B4-BE49-F238E27FC236}">
                  <a16:creationId xmlns:a16="http://schemas.microsoft.com/office/drawing/2014/main" id="{D8F8E677-0FC0-5C72-5FF6-17AF28F97CBF}"/>
                </a:ext>
              </a:extLst>
            </p:cNvPr>
            <p:cNvSpPr>
              <a:spLocks noChangeArrowheads="1"/>
            </p:cNvSpPr>
            <p:nvPr/>
          </p:nvSpPr>
          <p:spPr bwMode="auto">
            <a:xfrm>
              <a:off x="4277" y="985"/>
              <a:ext cx="172" cy="1"/>
            </a:xfrm>
            <a:prstGeom prst="rect">
              <a:avLst/>
            </a:prstGeom>
            <a:solidFill>
              <a:srgbClr val="FAD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57">
              <a:extLst>
                <a:ext uri="{FF2B5EF4-FFF2-40B4-BE49-F238E27FC236}">
                  <a16:creationId xmlns:a16="http://schemas.microsoft.com/office/drawing/2014/main" id="{6366B8AA-6125-61A6-DAA6-D3E3027C4378}"/>
                </a:ext>
              </a:extLst>
            </p:cNvPr>
            <p:cNvSpPr>
              <a:spLocks noChangeArrowheads="1"/>
            </p:cNvSpPr>
            <p:nvPr/>
          </p:nvSpPr>
          <p:spPr bwMode="auto">
            <a:xfrm>
              <a:off x="4277" y="984"/>
              <a:ext cx="172" cy="1"/>
            </a:xfrm>
            <a:prstGeom prst="rect">
              <a:avLst/>
            </a:prstGeom>
            <a:solidFill>
              <a:srgbClr val="FAD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58">
              <a:extLst>
                <a:ext uri="{FF2B5EF4-FFF2-40B4-BE49-F238E27FC236}">
                  <a16:creationId xmlns:a16="http://schemas.microsoft.com/office/drawing/2014/main" id="{7720FAAD-304E-4764-2B95-0099C3024CF3}"/>
                </a:ext>
              </a:extLst>
            </p:cNvPr>
            <p:cNvSpPr>
              <a:spLocks noChangeArrowheads="1"/>
            </p:cNvSpPr>
            <p:nvPr/>
          </p:nvSpPr>
          <p:spPr bwMode="auto">
            <a:xfrm>
              <a:off x="4277" y="984"/>
              <a:ext cx="172" cy="1"/>
            </a:xfrm>
            <a:prstGeom prst="rect">
              <a:avLst/>
            </a:prstGeom>
            <a:solidFill>
              <a:srgbClr val="FAD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59">
              <a:extLst>
                <a:ext uri="{FF2B5EF4-FFF2-40B4-BE49-F238E27FC236}">
                  <a16:creationId xmlns:a16="http://schemas.microsoft.com/office/drawing/2014/main" id="{7857A687-788C-0F2A-9408-3164FB8D47C4}"/>
                </a:ext>
              </a:extLst>
            </p:cNvPr>
            <p:cNvSpPr>
              <a:spLocks noChangeArrowheads="1"/>
            </p:cNvSpPr>
            <p:nvPr/>
          </p:nvSpPr>
          <p:spPr bwMode="auto">
            <a:xfrm>
              <a:off x="4277" y="983"/>
              <a:ext cx="172" cy="1"/>
            </a:xfrm>
            <a:prstGeom prst="rect">
              <a:avLst/>
            </a:prstGeom>
            <a:solidFill>
              <a:srgbClr val="FAD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60">
              <a:extLst>
                <a:ext uri="{FF2B5EF4-FFF2-40B4-BE49-F238E27FC236}">
                  <a16:creationId xmlns:a16="http://schemas.microsoft.com/office/drawing/2014/main" id="{82DEB067-6036-5A5D-8F15-4617C1897E5E}"/>
                </a:ext>
              </a:extLst>
            </p:cNvPr>
            <p:cNvSpPr>
              <a:spLocks noChangeArrowheads="1"/>
            </p:cNvSpPr>
            <p:nvPr/>
          </p:nvSpPr>
          <p:spPr bwMode="auto">
            <a:xfrm>
              <a:off x="4277" y="982"/>
              <a:ext cx="172" cy="1"/>
            </a:xfrm>
            <a:prstGeom prst="rect">
              <a:avLst/>
            </a:prstGeom>
            <a:solidFill>
              <a:srgbClr val="FAD1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61">
              <a:extLst>
                <a:ext uri="{FF2B5EF4-FFF2-40B4-BE49-F238E27FC236}">
                  <a16:creationId xmlns:a16="http://schemas.microsoft.com/office/drawing/2014/main" id="{3F9BD303-6A9E-B467-D38B-3EC43324567E}"/>
                </a:ext>
              </a:extLst>
            </p:cNvPr>
            <p:cNvSpPr>
              <a:spLocks noChangeArrowheads="1"/>
            </p:cNvSpPr>
            <p:nvPr/>
          </p:nvSpPr>
          <p:spPr bwMode="auto">
            <a:xfrm>
              <a:off x="4277" y="982"/>
              <a:ext cx="172" cy="1"/>
            </a:xfrm>
            <a:prstGeom prst="rect">
              <a:avLst/>
            </a:prstGeom>
            <a:solidFill>
              <a:srgbClr val="FAD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62">
              <a:extLst>
                <a:ext uri="{FF2B5EF4-FFF2-40B4-BE49-F238E27FC236}">
                  <a16:creationId xmlns:a16="http://schemas.microsoft.com/office/drawing/2014/main" id="{83AAEB72-1618-0E19-41AD-36A8AE3EA8AE}"/>
                </a:ext>
              </a:extLst>
            </p:cNvPr>
            <p:cNvSpPr>
              <a:spLocks noChangeArrowheads="1"/>
            </p:cNvSpPr>
            <p:nvPr/>
          </p:nvSpPr>
          <p:spPr bwMode="auto">
            <a:xfrm>
              <a:off x="4277" y="981"/>
              <a:ext cx="172" cy="1"/>
            </a:xfrm>
            <a:prstGeom prst="rect">
              <a:avLst/>
            </a:prstGeom>
            <a:solidFill>
              <a:srgbClr val="FAD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63">
              <a:extLst>
                <a:ext uri="{FF2B5EF4-FFF2-40B4-BE49-F238E27FC236}">
                  <a16:creationId xmlns:a16="http://schemas.microsoft.com/office/drawing/2014/main" id="{98F6CD41-7F06-F91E-B71E-22A09EEEAAEA}"/>
                </a:ext>
              </a:extLst>
            </p:cNvPr>
            <p:cNvSpPr>
              <a:spLocks noChangeArrowheads="1"/>
            </p:cNvSpPr>
            <p:nvPr/>
          </p:nvSpPr>
          <p:spPr bwMode="auto">
            <a:xfrm>
              <a:off x="4277" y="980"/>
              <a:ext cx="172" cy="1"/>
            </a:xfrm>
            <a:prstGeom prst="rect">
              <a:avLst/>
            </a:prstGeom>
            <a:solidFill>
              <a:srgbClr val="FAD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4">
              <a:extLst>
                <a:ext uri="{FF2B5EF4-FFF2-40B4-BE49-F238E27FC236}">
                  <a16:creationId xmlns:a16="http://schemas.microsoft.com/office/drawing/2014/main" id="{DA0D12B6-6BA0-6FDE-95C3-EE54AB27279C}"/>
                </a:ext>
              </a:extLst>
            </p:cNvPr>
            <p:cNvSpPr>
              <a:spLocks noChangeArrowheads="1"/>
            </p:cNvSpPr>
            <p:nvPr/>
          </p:nvSpPr>
          <p:spPr bwMode="auto">
            <a:xfrm>
              <a:off x="4277" y="980"/>
              <a:ext cx="172" cy="1"/>
            </a:xfrm>
            <a:prstGeom prst="rect">
              <a:avLst/>
            </a:prstGeom>
            <a:solidFill>
              <a:srgbClr val="FAD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65">
              <a:extLst>
                <a:ext uri="{FF2B5EF4-FFF2-40B4-BE49-F238E27FC236}">
                  <a16:creationId xmlns:a16="http://schemas.microsoft.com/office/drawing/2014/main" id="{1E6FA8FB-751F-4BA5-CA79-6D32F18AB881}"/>
                </a:ext>
              </a:extLst>
            </p:cNvPr>
            <p:cNvSpPr>
              <a:spLocks noChangeArrowheads="1"/>
            </p:cNvSpPr>
            <p:nvPr/>
          </p:nvSpPr>
          <p:spPr bwMode="auto">
            <a:xfrm>
              <a:off x="4277" y="979"/>
              <a:ext cx="172" cy="1"/>
            </a:xfrm>
            <a:prstGeom prst="rect">
              <a:avLst/>
            </a:prstGeom>
            <a:solidFill>
              <a:srgbClr val="FAD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66">
              <a:extLst>
                <a:ext uri="{FF2B5EF4-FFF2-40B4-BE49-F238E27FC236}">
                  <a16:creationId xmlns:a16="http://schemas.microsoft.com/office/drawing/2014/main" id="{57D8506B-D5DF-8984-4916-BFDBF8D6563F}"/>
                </a:ext>
              </a:extLst>
            </p:cNvPr>
            <p:cNvSpPr>
              <a:spLocks noChangeArrowheads="1"/>
            </p:cNvSpPr>
            <p:nvPr/>
          </p:nvSpPr>
          <p:spPr bwMode="auto">
            <a:xfrm>
              <a:off x="4277" y="978"/>
              <a:ext cx="172" cy="1"/>
            </a:xfrm>
            <a:prstGeom prst="rect">
              <a:avLst/>
            </a:prstGeom>
            <a:solidFill>
              <a:srgbClr val="FAD3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67">
              <a:extLst>
                <a:ext uri="{FF2B5EF4-FFF2-40B4-BE49-F238E27FC236}">
                  <a16:creationId xmlns:a16="http://schemas.microsoft.com/office/drawing/2014/main" id="{BB378945-CFD8-1D5A-13EB-925A75CEB691}"/>
                </a:ext>
              </a:extLst>
            </p:cNvPr>
            <p:cNvSpPr>
              <a:spLocks noChangeArrowheads="1"/>
            </p:cNvSpPr>
            <p:nvPr/>
          </p:nvSpPr>
          <p:spPr bwMode="auto">
            <a:xfrm>
              <a:off x="4277" y="978"/>
              <a:ext cx="172" cy="1"/>
            </a:xfrm>
            <a:prstGeom prst="rect">
              <a:avLst/>
            </a:prstGeom>
            <a:solidFill>
              <a:srgbClr val="FAD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68">
              <a:extLst>
                <a:ext uri="{FF2B5EF4-FFF2-40B4-BE49-F238E27FC236}">
                  <a16:creationId xmlns:a16="http://schemas.microsoft.com/office/drawing/2014/main" id="{71E0E40A-9653-494E-3472-226D49DC4F58}"/>
                </a:ext>
              </a:extLst>
            </p:cNvPr>
            <p:cNvSpPr>
              <a:spLocks noChangeArrowheads="1"/>
            </p:cNvSpPr>
            <p:nvPr/>
          </p:nvSpPr>
          <p:spPr bwMode="auto">
            <a:xfrm>
              <a:off x="4277" y="977"/>
              <a:ext cx="172" cy="1"/>
            </a:xfrm>
            <a:prstGeom prst="rect">
              <a:avLst/>
            </a:prstGeom>
            <a:solidFill>
              <a:srgbClr val="FAD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269">
              <a:extLst>
                <a:ext uri="{FF2B5EF4-FFF2-40B4-BE49-F238E27FC236}">
                  <a16:creationId xmlns:a16="http://schemas.microsoft.com/office/drawing/2014/main" id="{BCEC7ED4-356F-F492-75E0-6E99716639E3}"/>
                </a:ext>
              </a:extLst>
            </p:cNvPr>
            <p:cNvSpPr>
              <a:spLocks noChangeArrowheads="1"/>
            </p:cNvSpPr>
            <p:nvPr/>
          </p:nvSpPr>
          <p:spPr bwMode="auto">
            <a:xfrm>
              <a:off x="4277" y="976"/>
              <a:ext cx="172" cy="1"/>
            </a:xfrm>
            <a:prstGeom prst="rect">
              <a:avLst/>
            </a:prstGeom>
            <a:solidFill>
              <a:srgbClr val="FAD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70">
              <a:extLst>
                <a:ext uri="{FF2B5EF4-FFF2-40B4-BE49-F238E27FC236}">
                  <a16:creationId xmlns:a16="http://schemas.microsoft.com/office/drawing/2014/main" id="{A4FBE821-D04F-BE6A-E59B-371617C74CE9}"/>
                </a:ext>
              </a:extLst>
            </p:cNvPr>
            <p:cNvSpPr>
              <a:spLocks noChangeArrowheads="1"/>
            </p:cNvSpPr>
            <p:nvPr/>
          </p:nvSpPr>
          <p:spPr bwMode="auto">
            <a:xfrm>
              <a:off x="4277" y="976"/>
              <a:ext cx="172" cy="1"/>
            </a:xfrm>
            <a:prstGeom prst="rect">
              <a:avLst/>
            </a:prstGeom>
            <a:solidFill>
              <a:srgbClr val="FAD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71">
              <a:extLst>
                <a:ext uri="{FF2B5EF4-FFF2-40B4-BE49-F238E27FC236}">
                  <a16:creationId xmlns:a16="http://schemas.microsoft.com/office/drawing/2014/main" id="{F3870B77-5020-6C93-BD28-82097EA4E823}"/>
                </a:ext>
              </a:extLst>
            </p:cNvPr>
            <p:cNvSpPr>
              <a:spLocks noChangeArrowheads="1"/>
            </p:cNvSpPr>
            <p:nvPr/>
          </p:nvSpPr>
          <p:spPr bwMode="auto">
            <a:xfrm>
              <a:off x="4277" y="975"/>
              <a:ext cx="172" cy="1"/>
            </a:xfrm>
            <a:prstGeom prst="rect">
              <a:avLst/>
            </a:prstGeom>
            <a:solidFill>
              <a:srgbClr val="FAD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72">
              <a:extLst>
                <a:ext uri="{FF2B5EF4-FFF2-40B4-BE49-F238E27FC236}">
                  <a16:creationId xmlns:a16="http://schemas.microsoft.com/office/drawing/2014/main" id="{2450B411-EB1E-0B9A-58CF-764D27E5A082}"/>
                </a:ext>
              </a:extLst>
            </p:cNvPr>
            <p:cNvSpPr>
              <a:spLocks noChangeArrowheads="1"/>
            </p:cNvSpPr>
            <p:nvPr/>
          </p:nvSpPr>
          <p:spPr bwMode="auto">
            <a:xfrm>
              <a:off x="4277" y="974"/>
              <a:ext cx="172" cy="1"/>
            </a:xfrm>
            <a:prstGeom prst="rect">
              <a:avLst/>
            </a:prstGeom>
            <a:solidFill>
              <a:srgbClr val="FAD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73">
              <a:extLst>
                <a:ext uri="{FF2B5EF4-FFF2-40B4-BE49-F238E27FC236}">
                  <a16:creationId xmlns:a16="http://schemas.microsoft.com/office/drawing/2014/main" id="{B209958D-8973-1B70-76C7-F372E88D60E4}"/>
                </a:ext>
              </a:extLst>
            </p:cNvPr>
            <p:cNvSpPr>
              <a:spLocks noChangeArrowheads="1"/>
            </p:cNvSpPr>
            <p:nvPr/>
          </p:nvSpPr>
          <p:spPr bwMode="auto">
            <a:xfrm>
              <a:off x="4277" y="973"/>
              <a:ext cx="172" cy="2"/>
            </a:xfrm>
            <a:prstGeom prst="rect">
              <a:avLst/>
            </a:prstGeom>
            <a:solidFill>
              <a:srgbClr val="FAD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74">
              <a:extLst>
                <a:ext uri="{FF2B5EF4-FFF2-40B4-BE49-F238E27FC236}">
                  <a16:creationId xmlns:a16="http://schemas.microsoft.com/office/drawing/2014/main" id="{89CD9A7B-24AB-E4C0-9517-745E4A16C04E}"/>
                </a:ext>
              </a:extLst>
            </p:cNvPr>
            <p:cNvSpPr>
              <a:spLocks noChangeArrowheads="1"/>
            </p:cNvSpPr>
            <p:nvPr/>
          </p:nvSpPr>
          <p:spPr bwMode="auto">
            <a:xfrm>
              <a:off x="4277" y="973"/>
              <a:ext cx="172" cy="1"/>
            </a:xfrm>
            <a:prstGeom prst="rect">
              <a:avLst/>
            </a:prstGeom>
            <a:solidFill>
              <a:srgbClr val="FAD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275">
              <a:extLst>
                <a:ext uri="{FF2B5EF4-FFF2-40B4-BE49-F238E27FC236}">
                  <a16:creationId xmlns:a16="http://schemas.microsoft.com/office/drawing/2014/main" id="{0C66ABF5-A5A1-1900-5C57-2CA66C19DF6C}"/>
                </a:ext>
              </a:extLst>
            </p:cNvPr>
            <p:cNvSpPr>
              <a:spLocks noChangeArrowheads="1"/>
            </p:cNvSpPr>
            <p:nvPr/>
          </p:nvSpPr>
          <p:spPr bwMode="auto">
            <a:xfrm>
              <a:off x="4277" y="972"/>
              <a:ext cx="172" cy="1"/>
            </a:xfrm>
            <a:prstGeom prst="rect">
              <a:avLst/>
            </a:prstGeom>
            <a:solidFill>
              <a:srgbClr val="FAD7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76">
              <a:extLst>
                <a:ext uri="{FF2B5EF4-FFF2-40B4-BE49-F238E27FC236}">
                  <a16:creationId xmlns:a16="http://schemas.microsoft.com/office/drawing/2014/main" id="{FE4D4E9D-28DF-B82A-68AE-8053D7A9E5B5}"/>
                </a:ext>
              </a:extLst>
            </p:cNvPr>
            <p:cNvSpPr>
              <a:spLocks noChangeArrowheads="1"/>
            </p:cNvSpPr>
            <p:nvPr/>
          </p:nvSpPr>
          <p:spPr bwMode="auto">
            <a:xfrm>
              <a:off x="4277" y="971"/>
              <a:ext cx="172" cy="1"/>
            </a:xfrm>
            <a:prstGeom prst="rect">
              <a:avLst/>
            </a:prstGeom>
            <a:solidFill>
              <a:srgbClr val="FAD7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77">
              <a:extLst>
                <a:ext uri="{FF2B5EF4-FFF2-40B4-BE49-F238E27FC236}">
                  <a16:creationId xmlns:a16="http://schemas.microsoft.com/office/drawing/2014/main" id="{38685D33-0CC3-E634-A0BC-816D5D871965}"/>
                </a:ext>
              </a:extLst>
            </p:cNvPr>
            <p:cNvSpPr>
              <a:spLocks noChangeArrowheads="1"/>
            </p:cNvSpPr>
            <p:nvPr/>
          </p:nvSpPr>
          <p:spPr bwMode="auto">
            <a:xfrm>
              <a:off x="4277" y="971"/>
              <a:ext cx="172" cy="1"/>
            </a:xfrm>
            <a:prstGeom prst="rect">
              <a:avLst/>
            </a:prstGeom>
            <a:solidFill>
              <a:srgbClr val="FAD8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278">
              <a:extLst>
                <a:ext uri="{FF2B5EF4-FFF2-40B4-BE49-F238E27FC236}">
                  <a16:creationId xmlns:a16="http://schemas.microsoft.com/office/drawing/2014/main" id="{F66FDBF4-9343-20CF-65DE-4925BB559CBE}"/>
                </a:ext>
              </a:extLst>
            </p:cNvPr>
            <p:cNvSpPr>
              <a:spLocks noChangeArrowheads="1"/>
            </p:cNvSpPr>
            <p:nvPr/>
          </p:nvSpPr>
          <p:spPr bwMode="auto">
            <a:xfrm>
              <a:off x="4277" y="970"/>
              <a:ext cx="172" cy="1"/>
            </a:xfrm>
            <a:prstGeom prst="rect">
              <a:avLst/>
            </a:prstGeom>
            <a:solidFill>
              <a:srgbClr val="FAD8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279">
              <a:extLst>
                <a:ext uri="{FF2B5EF4-FFF2-40B4-BE49-F238E27FC236}">
                  <a16:creationId xmlns:a16="http://schemas.microsoft.com/office/drawing/2014/main" id="{53987F0A-22F1-AA09-2011-1C1875935190}"/>
                </a:ext>
              </a:extLst>
            </p:cNvPr>
            <p:cNvSpPr>
              <a:spLocks noChangeArrowheads="1"/>
            </p:cNvSpPr>
            <p:nvPr/>
          </p:nvSpPr>
          <p:spPr bwMode="auto">
            <a:xfrm>
              <a:off x="4277" y="969"/>
              <a:ext cx="172" cy="1"/>
            </a:xfrm>
            <a:prstGeom prst="rect">
              <a:avLst/>
            </a:prstGeom>
            <a:solidFill>
              <a:srgbClr val="FAD8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80">
              <a:extLst>
                <a:ext uri="{FF2B5EF4-FFF2-40B4-BE49-F238E27FC236}">
                  <a16:creationId xmlns:a16="http://schemas.microsoft.com/office/drawing/2014/main" id="{0A8BB439-2860-98D8-8287-B9C61ACF0AA0}"/>
                </a:ext>
              </a:extLst>
            </p:cNvPr>
            <p:cNvSpPr>
              <a:spLocks noChangeArrowheads="1"/>
            </p:cNvSpPr>
            <p:nvPr/>
          </p:nvSpPr>
          <p:spPr bwMode="auto">
            <a:xfrm>
              <a:off x="4277" y="969"/>
              <a:ext cx="172" cy="1"/>
            </a:xfrm>
            <a:prstGeom prst="rect">
              <a:avLst/>
            </a:prstGeom>
            <a:solidFill>
              <a:srgbClr val="FAD9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81">
              <a:extLst>
                <a:ext uri="{FF2B5EF4-FFF2-40B4-BE49-F238E27FC236}">
                  <a16:creationId xmlns:a16="http://schemas.microsoft.com/office/drawing/2014/main" id="{53E02E43-9D59-D30D-76BE-37E1A010A053}"/>
                </a:ext>
              </a:extLst>
            </p:cNvPr>
            <p:cNvSpPr>
              <a:spLocks noChangeArrowheads="1"/>
            </p:cNvSpPr>
            <p:nvPr/>
          </p:nvSpPr>
          <p:spPr bwMode="auto">
            <a:xfrm>
              <a:off x="4277" y="968"/>
              <a:ext cx="172" cy="1"/>
            </a:xfrm>
            <a:prstGeom prst="rect">
              <a:avLst/>
            </a:prstGeom>
            <a:solidFill>
              <a:srgbClr val="FAD9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82">
              <a:extLst>
                <a:ext uri="{FF2B5EF4-FFF2-40B4-BE49-F238E27FC236}">
                  <a16:creationId xmlns:a16="http://schemas.microsoft.com/office/drawing/2014/main" id="{F1711389-D674-1A83-B0F6-8E66A263CB8A}"/>
                </a:ext>
              </a:extLst>
            </p:cNvPr>
            <p:cNvSpPr>
              <a:spLocks noChangeArrowheads="1"/>
            </p:cNvSpPr>
            <p:nvPr/>
          </p:nvSpPr>
          <p:spPr bwMode="auto">
            <a:xfrm>
              <a:off x="4277" y="967"/>
              <a:ext cx="172" cy="1"/>
            </a:xfrm>
            <a:prstGeom prst="rect">
              <a:avLst/>
            </a:prstGeom>
            <a:solidFill>
              <a:srgbClr val="FAD9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83">
              <a:extLst>
                <a:ext uri="{FF2B5EF4-FFF2-40B4-BE49-F238E27FC236}">
                  <a16:creationId xmlns:a16="http://schemas.microsoft.com/office/drawing/2014/main" id="{C962CFCF-087E-B9CC-D452-253C0C3F9B9C}"/>
                </a:ext>
              </a:extLst>
            </p:cNvPr>
            <p:cNvSpPr>
              <a:spLocks noChangeArrowheads="1"/>
            </p:cNvSpPr>
            <p:nvPr/>
          </p:nvSpPr>
          <p:spPr bwMode="auto">
            <a:xfrm>
              <a:off x="4277" y="967"/>
              <a:ext cx="172" cy="1"/>
            </a:xfrm>
            <a:prstGeom prst="rect">
              <a:avLst/>
            </a:prstGeom>
            <a:solidFill>
              <a:srgbClr val="FADA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284">
              <a:extLst>
                <a:ext uri="{FF2B5EF4-FFF2-40B4-BE49-F238E27FC236}">
                  <a16:creationId xmlns:a16="http://schemas.microsoft.com/office/drawing/2014/main" id="{ABFD3CEC-B2C2-4027-20CE-2DEF4A006620}"/>
                </a:ext>
              </a:extLst>
            </p:cNvPr>
            <p:cNvSpPr>
              <a:spLocks noChangeArrowheads="1"/>
            </p:cNvSpPr>
            <p:nvPr/>
          </p:nvSpPr>
          <p:spPr bwMode="auto">
            <a:xfrm>
              <a:off x="4277" y="966"/>
              <a:ext cx="172" cy="1"/>
            </a:xfrm>
            <a:prstGeom prst="rect">
              <a:avLst/>
            </a:prstGeom>
            <a:solidFill>
              <a:srgbClr val="FADA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285">
              <a:extLst>
                <a:ext uri="{FF2B5EF4-FFF2-40B4-BE49-F238E27FC236}">
                  <a16:creationId xmlns:a16="http://schemas.microsoft.com/office/drawing/2014/main" id="{2D917454-ECDE-6D73-82A4-7A8E56173CF8}"/>
                </a:ext>
              </a:extLst>
            </p:cNvPr>
            <p:cNvSpPr>
              <a:spLocks noChangeArrowheads="1"/>
            </p:cNvSpPr>
            <p:nvPr/>
          </p:nvSpPr>
          <p:spPr bwMode="auto">
            <a:xfrm>
              <a:off x="4277" y="965"/>
              <a:ext cx="172" cy="1"/>
            </a:xfrm>
            <a:prstGeom prst="rect">
              <a:avLst/>
            </a:prstGeom>
            <a:solidFill>
              <a:srgbClr val="FADA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86">
              <a:extLst>
                <a:ext uri="{FF2B5EF4-FFF2-40B4-BE49-F238E27FC236}">
                  <a16:creationId xmlns:a16="http://schemas.microsoft.com/office/drawing/2014/main" id="{69FA0FEF-38B4-E7F0-4B4D-B2224772D353}"/>
                </a:ext>
              </a:extLst>
            </p:cNvPr>
            <p:cNvSpPr>
              <a:spLocks noChangeArrowheads="1"/>
            </p:cNvSpPr>
            <p:nvPr/>
          </p:nvSpPr>
          <p:spPr bwMode="auto">
            <a:xfrm>
              <a:off x="4277" y="965"/>
              <a:ext cx="172" cy="1"/>
            </a:xfrm>
            <a:prstGeom prst="rect">
              <a:avLst/>
            </a:prstGeom>
            <a:solidFill>
              <a:srgbClr val="FADB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287">
              <a:extLst>
                <a:ext uri="{FF2B5EF4-FFF2-40B4-BE49-F238E27FC236}">
                  <a16:creationId xmlns:a16="http://schemas.microsoft.com/office/drawing/2014/main" id="{779C1B44-491B-F2B3-F745-6E1B9301E134}"/>
                </a:ext>
              </a:extLst>
            </p:cNvPr>
            <p:cNvSpPr>
              <a:spLocks noChangeArrowheads="1"/>
            </p:cNvSpPr>
            <p:nvPr/>
          </p:nvSpPr>
          <p:spPr bwMode="auto">
            <a:xfrm>
              <a:off x="4277" y="964"/>
              <a:ext cx="172" cy="1"/>
            </a:xfrm>
            <a:prstGeom prst="rect">
              <a:avLst/>
            </a:prstGeom>
            <a:solidFill>
              <a:srgbClr val="FADB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288">
              <a:extLst>
                <a:ext uri="{FF2B5EF4-FFF2-40B4-BE49-F238E27FC236}">
                  <a16:creationId xmlns:a16="http://schemas.microsoft.com/office/drawing/2014/main" id="{6B09FDBB-F89E-86C0-D47C-A1D1A0FAC3E8}"/>
                </a:ext>
              </a:extLst>
            </p:cNvPr>
            <p:cNvSpPr>
              <a:spLocks noChangeArrowheads="1"/>
            </p:cNvSpPr>
            <p:nvPr/>
          </p:nvSpPr>
          <p:spPr bwMode="auto">
            <a:xfrm>
              <a:off x="4277" y="963"/>
              <a:ext cx="172" cy="1"/>
            </a:xfrm>
            <a:prstGeom prst="rect">
              <a:avLst/>
            </a:prstGeom>
            <a:solidFill>
              <a:srgbClr val="FADC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289">
              <a:extLst>
                <a:ext uri="{FF2B5EF4-FFF2-40B4-BE49-F238E27FC236}">
                  <a16:creationId xmlns:a16="http://schemas.microsoft.com/office/drawing/2014/main" id="{97DC089F-B9D7-37D2-C378-C85C5E086B01}"/>
                </a:ext>
              </a:extLst>
            </p:cNvPr>
            <p:cNvSpPr>
              <a:spLocks noChangeArrowheads="1"/>
            </p:cNvSpPr>
            <p:nvPr/>
          </p:nvSpPr>
          <p:spPr bwMode="auto">
            <a:xfrm>
              <a:off x="4277" y="963"/>
              <a:ext cx="172" cy="1"/>
            </a:xfrm>
            <a:prstGeom prst="rect">
              <a:avLst/>
            </a:prstGeom>
            <a:solidFill>
              <a:srgbClr val="FADC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290">
              <a:extLst>
                <a:ext uri="{FF2B5EF4-FFF2-40B4-BE49-F238E27FC236}">
                  <a16:creationId xmlns:a16="http://schemas.microsoft.com/office/drawing/2014/main" id="{568159F8-5A1B-7645-570E-D9FB95DAF38E}"/>
                </a:ext>
              </a:extLst>
            </p:cNvPr>
            <p:cNvSpPr>
              <a:spLocks noChangeArrowheads="1"/>
            </p:cNvSpPr>
            <p:nvPr/>
          </p:nvSpPr>
          <p:spPr bwMode="auto">
            <a:xfrm>
              <a:off x="4277" y="962"/>
              <a:ext cx="172" cy="1"/>
            </a:xfrm>
            <a:prstGeom prst="rect">
              <a:avLst/>
            </a:prstGeom>
            <a:solidFill>
              <a:srgbClr val="FADC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291">
              <a:extLst>
                <a:ext uri="{FF2B5EF4-FFF2-40B4-BE49-F238E27FC236}">
                  <a16:creationId xmlns:a16="http://schemas.microsoft.com/office/drawing/2014/main" id="{0EA0C5BB-D003-E5D6-E1C3-DBA4A16B0F14}"/>
                </a:ext>
              </a:extLst>
            </p:cNvPr>
            <p:cNvSpPr>
              <a:spLocks noChangeArrowheads="1"/>
            </p:cNvSpPr>
            <p:nvPr/>
          </p:nvSpPr>
          <p:spPr bwMode="auto">
            <a:xfrm>
              <a:off x="4277" y="961"/>
              <a:ext cx="172" cy="1"/>
            </a:xfrm>
            <a:prstGeom prst="rect">
              <a:avLst/>
            </a:prstGeom>
            <a:solidFill>
              <a:srgbClr val="FADD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92">
              <a:extLst>
                <a:ext uri="{FF2B5EF4-FFF2-40B4-BE49-F238E27FC236}">
                  <a16:creationId xmlns:a16="http://schemas.microsoft.com/office/drawing/2014/main" id="{0E9606C6-3B71-97FD-BEE5-D850EEDE8B6C}"/>
                </a:ext>
              </a:extLst>
            </p:cNvPr>
            <p:cNvSpPr>
              <a:spLocks noChangeArrowheads="1"/>
            </p:cNvSpPr>
            <p:nvPr/>
          </p:nvSpPr>
          <p:spPr bwMode="auto">
            <a:xfrm>
              <a:off x="4277" y="961"/>
              <a:ext cx="172" cy="1"/>
            </a:xfrm>
            <a:prstGeom prst="rect">
              <a:avLst/>
            </a:prstGeom>
            <a:solidFill>
              <a:srgbClr val="FADD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293">
              <a:extLst>
                <a:ext uri="{FF2B5EF4-FFF2-40B4-BE49-F238E27FC236}">
                  <a16:creationId xmlns:a16="http://schemas.microsoft.com/office/drawing/2014/main" id="{EB7414B5-1D1C-4A4B-C9C9-F6F2D9C9D25B}"/>
                </a:ext>
              </a:extLst>
            </p:cNvPr>
            <p:cNvSpPr>
              <a:spLocks noChangeArrowheads="1"/>
            </p:cNvSpPr>
            <p:nvPr/>
          </p:nvSpPr>
          <p:spPr bwMode="auto">
            <a:xfrm>
              <a:off x="4277" y="960"/>
              <a:ext cx="172" cy="1"/>
            </a:xfrm>
            <a:prstGeom prst="rect">
              <a:avLst/>
            </a:prstGeom>
            <a:solidFill>
              <a:srgbClr val="FADD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294">
              <a:extLst>
                <a:ext uri="{FF2B5EF4-FFF2-40B4-BE49-F238E27FC236}">
                  <a16:creationId xmlns:a16="http://schemas.microsoft.com/office/drawing/2014/main" id="{4D310EA8-BF8C-8182-11CB-589787A8CCD4}"/>
                </a:ext>
              </a:extLst>
            </p:cNvPr>
            <p:cNvSpPr>
              <a:spLocks noChangeArrowheads="1"/>
            </p:cNvSpPr>
            <p:nvPr/>
          </p:nvSpPr>
          <p:spPr bwMode="auto">
            <a:xfrm>
              <a:off x="4277" y="959"/>
              <a:ext cx="172" cy="1"/>
            </a:xfrm>
            <a:prstGeom prst="rect">
              <a:avLst/>
            </a:prstGeom>
            <a:solidFill>
              <a:srgbClr val="FAD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295">
              <a:extLst>
                <a:ext uri="{FF2B5EF4-FFF2-40B4-BE49-F238E27FC236}">
                  <a16:creationId xmlns:a16="http://schemas.microsoft.com/office/drawing/2014/main" id="{1BBA7BAB-C287-9408-F1DD-F2DDB10713AF}"/>
                </a:ext>
              </a:extLst>
            </p:cNvPr>
            <p:cNvSpPr>
              <a:spLocks noChangeArrowheads="1"/>
            </p:cNvSpPr>
            <p:nvPr/>
          </p:nvSpPr>
          <p:spPr bwMode="auto">
            <a:xfrm>
              <a:off x="4277" y="959"/>
              <a:ext cx="172" cy="1"/>
            </a:xfrm>
            <a:prstGeom prst="rect">
              <a:avLst/>
            </a:prstGeom>
            <a:solidFill>
              <a:srgbClr val="FADE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296">
              <a:extLst>
                <a:ext uri="{FF2B5EF4-FFF2-40B4-BE49-F238E27FC236}">
                  <a16:creationId xmlns:a16="http://schemas.microsoft.com/office/drawing/2014/main" id="{BDEDFCDE-C3CF-D5A3-0EEC-828A448984CF}"/>
                </a:ext>
              </a:extLst>
            </p:cNvPr>
            <p:cNvSpPr>
              <a:spLocks noChangeArrowheads="1"/>
            </p:cNvSpPr>
            <p:nvPr/>
          </p:nvSpPr>
          <p:spPr bwMode="auto">
            <a:xfrm>
              <a:off x="4277" y="958"/>
              <a:ext cx="172" cy="1"/>
            </a:xfrm>
            <a:prstGeom prst="rect">
              <a:avLst/>
            </a:prstGeom>
            <a:solidFill>
              <a:srgbClr val="FAD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297">
              <a:extLst>
                <a:ext uri="{FF2B5EF4-FFF2-40B4-BE49-F238E27FC236}">
                  <a16:creationId xmlns:a16="http://schemas.microsoft.com/office/drawing/2014/main" id="{7989FA98-0CC5-B68E-5534-BFCE4DBEF178}"/>
                </a:ext>
              </a:extLst>
            </p:cNvPr>
            <p:cNvSpPr>
              <a:spLocks noChangeArrowheads="1"/>
            </p:cNvSpPr>
            <p:nvPr/>
          </p:nvSpPr>
          <p:spPr bwMode="auto">
            <a:xfrm>
              <a:off x="4277" y="957"/>
              <a:ext cx="172" cy="1"/>
            </a:xfrm>
            <a:prstGeom prst="rect">
              <a:avLst/>
            </a:prstGeom>
            <a:solidFill>
              <a:srgbClr val="FAD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98">
              <a:extLst>
                <a:ext uri="{FF2B5EF4-FFF2-40B4-BE49-F238E27FC236}">
                  <a16:creationId xmlns:a16="http://schemas.microsoft.com/office/drawing/2014/main" id="{2C4AD2C5-342E-8C93-784C-FD973B5F6C94}"/>
                </a:ext>
              </a:extLst>
            </p:cNvPr>
            <p:cNvSpPr>
              <a:spLocks noChangeArrowheads="1"/>
            </p:cNvSpPr>
            <p:nvPr/>
          </p:nvSpPr>
          <p:spPr bwMode="auto">
            <a:xfrm>
              <a:off x="4277" y="957"/>
              <a:ext cx="172" cy="1"/>
            </a:xfrm>
            <a:prstGeom prst="rect">
              <a:avLst/>
            </a:prstGeom>
            <a:solidFill>
              <a:srgbClr val="FAD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299">
              <a:extLst>
                <a:ext uri="{FF2B5EF4-FFF2-40B4-BE49-F238E27FC236}">
                  <a16:creationId xmlns:a16="http://schemas.microsoft.com/office/drawing/2014/main" id="{3FB9DB51-065E-44E5-E52F-4841D6505647}"/>
                </a:ext>
              </a:extLst>
            </p:cNvPr>
            <p:cNvSpPr>
              <a:spLocks noChangeArrowheads="1"/>
            </p:cNvSpPr>
            <p:nvPr/>
          </p:nvSpPr>
          <p:spPr bwMode="auto">
            <a:xfrm>
              <a:off x="4277" y="956"/>
              <a:ext cx="172" cy="1"/>
            </a:xfrm>
            <a:prstGeom prst="rect">
              <a:avLst/>
            </a:prstGeom>
            <a:solidFill>
              <a:srgbClr val="FAE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300">
              <a:extLst>
                <a:ext uri="{FF2B5EF4-FFF2-40B4-BE49-F238E27FC236}">
                  <a16:creationId xmlns:a16="http://schemas.microsoft.com/office/drawing/2014/main" id="{36148F0A-B7E7-9F2F-5D26-B1EFD51AC617}"/>
                </a:ext>
              </a:extLst>
            </p:cNvPr>
            <p:cNvSpPr>
              <a:spLocks noChangeArrowheads="1"/>
            </p:cNvSpPr>
            <p:nvPr/>
          </p:nvSpPr>
          <p:spPr bwMode="auto">
            <a:xfrm>
              <a:off x="4277" y="916"/>
              <a:ext cx="172" cy="40"/>
            </a:xfrm>
            <a:prstGeom prst="rect">
              <a:avLst/>
            </a:prstGeom>
            <a:solidFill>
              <a:srgbClr val="FAE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301">
              <a:extLst>
                <a:ext uri="{FF2B5EF4-FFF2-40B4-BE49-F238E27FC236}">
                  <a16:creationId xmlns:a16="http://schemas.microsoft.com/office/drawing/2014/main" id="{08ACC55C-B23D-1771-551B-6EDEE83DEB7B}"/>
                </a:ext>
              </a:extLst>
            </p:cNvPr>
            <p:cNvSpPr>
              <a:spLocks noChangeArrowheads="1"/>
            </p:cNvSpPr>
            <p:nvPr/>
          </p:nvSpPr>
          <p:spPr bwMode="auto">
            <a:xfrm>
              <a:off x="4231" y="791"/>
              <a:ext cx="264" cy="377"/>
            </a:xfrm>
            <a:prstGeom prst="rect">
              <a:avLst/>
            </a:prstGeom>
            <a:noFill/>
            <a:ln w="12700" cap="flat">
              <a:solidFill>
                <a:srgbClr val="14151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302">
              <a:extLst>
                <a:ext uri="{FF2B5EF4-FFF2-40B4-BE49-F238E27FC236}">
                  <a16:creationId xmlns:a16="http://schemas.microsoft.com/office/drawing/2014/main" id="{000470CC-B059-319B-4041-3714C6D29683}"/>
                </a:ext>
              </a:extLst>
            </p:cNvPr>
            <p:cNvSpPr>
              <a:spLocks/>
            </p:cNvSpPr>
            <p:nvPr/>
          </p:nvSpPr>
          <p:spPr bwMode="auto">
            <a:xfrm>
              <a:off x="4253" y="809"/>
              <a:ext cx="104" cy="48"/>
            </a:xfrm>
            <a:custGeom>
              <a:avLst/>
              <a:gdLst>
                <a:gd name="T0" fmla="*/ 0 w 1232"/>
                <a:gd name="T1" fmla="*/ 270 h 576"/>
                <a:gd name="T2" fmla="*/ 441 w 1232"/>
                <a:gd name="T3" fmla="*/ 0 h 576"/>
                <a:gd name="T4" fmla="*/ 1232 w 1232"/>
                <a:gd name="T5" fmla="*/ 0 h 576"/>
                <a:gd name="T6" fmla="*/ 791 w 1232"/>
                <a:gd name="T7" fmla="*/ 270 h 576"/>
                <a:gd name="T8" fmla="*/ 791 w 1232"/>
                <a:gd name="T9" fmla="*/ 576 h 576"/>
                <a:gd name="T10" fmla="*/ 1232 w 1232"/>
                <a:gd name="T11" fmla="*/ 307 h 576"/>
                <a:gd name="T12" fmla="*/ 1232 w 1232"/>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32" h="576">
                  <a:moveTo>
                    <a:pt x="0" y="270"/>
                  </a:moveTo>
                  <a:lnTo>
                    <a:pt x="441" y="0"/>
                  </a:lnTo>
                  <a:lnTo>
                    <a:pt x="1232" y="0"/>
                  </a:lnTo>
                  <a:lnTo>
                    <a:pt x="791" y="270"/>
                  </a:lnTo>
                  <a:lnTo>
                    <a:pt x="791" y="576"/>
                  </a:lnTo>
                  <a:lnTo>
                    <a:pt x="1232" y="307"/>
                  </a:lnTo>
                  <a:lnTo>
                    <a:pt x="1232" y="0"/>
                  </a:lnTo>
                </a:path>
              </a:pathLst>
            </a:custGeom>
            <a:noFill/>
            <a:ln w="635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Rectangle 303">
              <a:extLst>
                <a:ext uri="{FF2B5EF4-FFF2-40B4-BE49-F238E27FC236}">
                  <a16:creationId xmlns:a16="http://schemas.microsoft.com/office/drawing/2014/main" id="{872ABD54-3FBE-401A-1A7C-36E9281C2EE4}"/>
                </a:ext>
              </a:extLst>
            </p:cNvPr>
            <p:cNvSpPr>
              <a:spLocks noChangeArrowheads="1"/>
            </p:cNvSpPr>
            <p:nvPr/>
          </p:nvSpPr>
          <p:spPr bwMode="auto">
            <a:xfrm>
              <a:off x="4253" y="832"/>
              <a:ext cx="67" cy="25"/>
            </a:xfrm>
            <a:prstGeom prst="rect">
              <a:avLst/>
            </a:prstGeom>
            <a:solidFill>
              <a:srgbClr val="FEFEFE"/>
            </a:solidFill>
            <a:ln w="6350"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04">
              <a:extLst>
                <a:ext uri="{FF2B5EF4-FFF2-40B4-BE49-F238E27FC236}">
                  <a16:creationId xmlns:a16="http://schemas.microsoft.com/office/drawing/2014/main" id="{7A5D49B0-3E4C-34BE-E421-420D75BB2AD6}"/>
                </a:ext>
              </a:extLst>
            </p:cNvPr>
            <p:cNvSpPr>
              <a:spLocks/>
            </p:cNvSpPr>
            <p:nvPr/>
          </p:nvSpPr>
          <p:spPr bwMode="auto">
            <a:xfrm>
              <a:off x="4257" y="889"/>
              <a:ext cx="103" cy="48"/>
            </a:xfrm>
            <a:custGeom>
              <a:avLst/>
              <a:gdLst>
                <a:gd name="T0" fmla="*/ 0 w 1232"/>
                <a:gd name="T1" fmla="*/ 269 h 576"/>
                <a:gd name="T2" fmla="*/ 441 w 1232"/>
                <a:gd name="T3" fmla="*/ 0 h 576"/>
                <a:gd name="T4" fmla="*/ 1232 w 1232"/>
                <a:gd name="T5" fmla="*/ 0 h 576"/>
                <a:gd name="T6" fmla="*/ 790 w 1232"/>
                <a:gd name="T7" fmla="*/ 269 h 576"/>
                <a:gd name="T8" fmla="*/ 790 w 1232"/>
                <a:gd name="T9" fmla="*/ 576 h 576"/>
                <a:gd name="T10" fmla="*/ 1232 w 1232"/>
                <a:gd name="T11" fmla="*/ 306 h 576"/>
                <a:gd name="T12" fmla="*/ 1232 w 1232"/>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32" h="576">
                  <a:moveTo>
                    <a:pt x="0" y="269"/>
                  </a:moveTo>
                  <a:lnTo>
                    <a:pt x="441" y="0"/>
                  </a:lnTo>
                  <a:lnTo>
                    <a:pt x="1232" y="0"/>
                  </a:lnTo>
                  <a:lnTo>
                    <a:pt x="790" y="269"/>
                  </a:lnTo>
                  <a:lnTo>
                    <a:pt x="790" y="576"/>
                  </a:lnTo>
                  <a:lnTo>
                    <a:pt x="1232" y="306"/>
                  </a:lnTo>
                  <a:lnTo>
                    <a:pt x="1232" y="0"/>
                  </a:lnTo>
                </a:path>
              </a:pathLst>
            </a:custGeom>
            <a:noFill/>
            <a:ln w="635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05">
              <a:extLst>
                <a:ext uri="{FF2B5EF4-FFF2-40B4-BE49-F238E27FC236}">
                  <a16:creationId xmlns:a16="http://schemas.microsoft.com/office/drawing/2014/main" id="{FC5CC890-7CD5-C2B8-3035-24E26B3A019F}"/>
                </a:ext>
              </a:extLst>
            </p:cNvPr>
            <p:cNvSpPr>
              <a:spLocks noChangeArrowheads="1"/>
            </p:cNvSpPr>
            <p:nvPr/>
          </p:nvSpPr>
          <p:spPr bwMode="auto">
            <a:xfrm>
              <a:off x="4257" y="912"/>
              <a:ext cx="66" cy="25"/>
            </a:xfrm>
            <a:prstGeom prst="rect">
              <a:avLst/>
            </a:prstGeom>
            <a:solidFill>
              <a:srgbClr val="FEFEFE"/>
            </a:solidFill>
            <a:ln w="6350"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06">
              <a:extLst>
                <a:ext uri="{FF2B5EF4-FFF2-40B4-BE49-F238E27FC236}">
                  <a16:creationId xmlns:a16="http://schemas.microsoft.com/office/drawing/2014/main" id="{F018AA76-4D3D-6ACA-01E2-C520D71837C4}"/>
                </a:ext>
              </a:extLst>
            </p:cNvPr>
            <p:cNvSpPr>
              <a:spLocks/>
            </p:cNvSpPr>
            <p:nvPr/>
          </p:nvSpPr>
          <p:spPr bwMode="auto">
            <a:xfrm>
              <a:off x="4371" y="889"/>
              <a:ext cx="104" cy="48"/>
            </a:xfrm>
            <a:custGeom>
              <a:avLst/>
              <a:gdLst>
                <a:gd name="T0" fmla="*/ 0 w 1231"/>
                <a:gd name="T1" fmla="*/ 269 h 576"/>
                <a:gd name="T2" fmla="*/ 441 w 1231"/>
                <a:gd name="T3" fmla="*/ 0 h 576"/>
                <a:gd name="T4" fmla="*/ 1231 w 1231"/>
                <a:gd name="T5" fmla="*/ 0 h 576"/>
                <a:gd name="T6" fmla="*/ 790 w 1231"/>
                <a:gd name="T7" fmla="*/ 269 h 576"/>
                <a:gd name="T8" fmla="*/ 790 w 1231"/>
                <a:gd name="T9" fmla="*/ 576 h 576"/>
                <a:gd name="T10" fmla="*/ 1231 w 1231"/>
                <a:gd name="T11" fmla="*/ 306 h 576"/>
                <a:gd name="T12" fmla="*/ 1231 w 1231"/>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31" h="576">
                  <a:moveTo>
                    <a:pt x="0" y="269"/>
                  </a:moveTo>
                  <a:lnTo>
                    <a:pt x="441" y="0"/>
                  </a:lnTo>
                  <a:lnTo>
                    <a:pt x="1231" y="0"/>
                  </a:lnTo>
                  <a:lnTo>
                    <a:pt x="790" y="269"/>
                  </a:lnTo>
                  <a:lnTo>
                    <a:pt x="790" y="576"/>
                  </a:lnTo>
                  <a:lnTo>
                    <a:pt x="1231" y="306"/>
                  </a:lnTo>
                  <a:lnTo>
                    <a:pt x="1231" y="0"/>
                  </a:lnTo>
                </a:path>
              </a:pathLst>
            </a:custGeom>
            <a:noFill/>
            <a:ln w="635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07">
              <a:extLst>
                <a:ext uri="{FF2B5EF4-FFF2-40B4-BE49-F238E27FC236}">
                  <a16:creationId xmlns:a16="http://schemas.microsoft.com/office/drawing/2014/main" id="{7E4D38B6-DAA4-849C-03C9-69302F6CFBAC}"/>
                </a:ext>
              </a:extLst>
            </p:cNvPr>
            <p:cNvSpPr>
              <a:spLocks noChangeArrowheads="1"/>
            </p:cNvSpPr>
            <p:nvPr/>
          </p:nvSpPr>
          <p:spPr bwMode="auto">
            <a:xfrm>
              <a:off x="4371" y="912"/>
              <a:ext cx="67" cy="25"/>
            </a:xfrm>
            <a:prstGeom prst="rect">
              <a:avLst/>
            </a:prstGeom>
            <a:solidFill>
              <a:srgbClr val="FEFEFE"/>
            </a:solidFill>
            <a:ln w="6350"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308">
              <a:extLst>
                <a:ext uri="{FF2B5EF4-FFF2-40B4-BE49-F238E27FC236}">
                  <a16:creationId xmlns:a16="http://schemas.microsoft.com/office/drawing/2014/main" id="{6F19CBAA-7052-2B2C-FFB6-EA7BF68F89C5}"/>
                </a:ext>
              </a:extLst>
            </p:cNvPr>
            <p:cNvSpPr>
              <a:spLocks/>
            </p:cNvSpPr>
            <p:nvPr/>
          </p:nvSpPr>
          <p:spPr bwMode="auto">
            <a:xfrm>
              <a:off x="4311" y="846"/>
              <a:ext cx="104" cy="48"/>
            </a:xfrm>
            <a:custGeom>
              <a:avLst/>
              <a:gdLst>
                <a:gd name="T0" fmla="*/ 0 w 1231"/>
                <a:gd name="T1" fmla="*/ 270 h 577"/>
                <a:gd name="T2" fmla="*/ 441 w 1231"/>
                <a:gd name="T3" fmla="*/ 0 h 577"/>
                <a:gd name="T4" fmla="*/ 1231 w 1231"/>
                <a:gd name="T5" fmla="*/ 0 h 577"/>
                <a:gd name="T6" fmla="*/ 790 w 1231"/>
                <a:gd name="T7" fmla="*/ 270 h 577"/>
                <a:gd name="T8" fmla="*/ 790 w 1231"/>
                <a:gd name="T9" fmla="*/ 577 h 577"/>
                <a:gd name="T10" fmla="*/ 1231 w 1231"/>
                <a:gd name="T11" fmla="*/ 307 h 577"/>
                <a:gd name="T12" fmla="*/ 1231 w 1231"/>
                <a:gd name="T13" fmla="*/ 0 h 577"/>
              </a:gdLst>
              <a:ahLst/>
              <a:cxnLst>
                <a:cxn ang="0">
                  <a:pos x="T0" y="T1"/>
                </a:cxn>
                <a:cxn ang="0">
                  <a:pos x="T2" y="T3"/>
                </a:cxn>
                <a:cxn ang="0">
                  <a:pos x="T4" y="T5"/>
                </a:cxn>
                <a:cxn ang="0">
                  <a:pos x="T6" y="T7"/>
                </a:cxn>
                <a:cxn ang="0">
                  <a:pos x="T8" y="T9"/>
                </a:cxn>
                <a:cxn ang="0">
                  <a:pos x="T10" y="T11"/>
                </a:cxn>
                <a:cxn ang="0">
                  <a:pos x="T12" y="T13"/>
                </a:cxn>
              </a:cxnLst>
              <a:rect l="0" t="0" r="r" b="b"/>
              <a:pathLst>
                <a:path w="1231" h="577">
                  <a:moveTo>
                    <a:pt x="0" y="270"/>
                  </a:moveTo>
                  <a:lnTo>
                    <a:pt x="441" y="0"/>
                  </a:lnTo>
                  <a:lnTo>
                    <a:pt x="1231" y="0"/>
                  </a:lnTo>
                  <a:lnTo>
                    <a:pt x="790" y="270"/>
                  </a:lnTo>
                  <a:lnTo>
                    <a:pt x="790" y="577"/>
                  </a:lnTo>
                  <a:lnTo>
                    <a:pt x="1231" y="307"/>
                  </a:lnTo>
                  <a:lnTo>
                    <a:pt x="1231" y="0"/>
                  </a:lnTo>
                </a:path>
              </a:pathLst>
            </a:custGeom>
            <a:noFill/>
            <a:ln w="635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09">
              <a:extLst>
                <a:ext uri="{FF2B5EF4-FFF2-40B4-BE49-F238E27FC236}">
                  <a16:creationId xmlns:a16="http://schemas.microsoft.com/office/drawing/2014/main" id="{7337EB9B-BBCE-D23F-6B6E-320A8C9329B6}"/>
                </a:ext>
              </a:extLst>
            </p:cNvPr>
            <p:cNvSpPr>
              <a:spLocks noChangeArrowheads="1"/>
            </p:cNvSpPr>
            <p:nvPr/>
          </p:nvSpPr>
          <p:spPr bwMode="auto">
            <a:xfrm>
              <a:off x="4311" y="868"/>
              <a:ext cx="67" cy="26"/>
            </a:xfrm>
            <a:prstGeom prst="rect">
              <a:avLst/>
            </a:prstGeom>
            <a:solidFill>
              <a:srgbClr val="FEFEFE"/>
            </a:solidFill>
            <a:ln w="6350"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310">
              <a:extLst>
                <a:ext uri="{FF2B5EF4-FFF2-40B4-BE49-F238E27FC236}">
                  <a16:creationId xmlns:a16="http://schemas.microsoft.com/office/drawing/2014/main" id="{BFABC667-A2B3-4AEC-6A60-F3BB872FF3E5}"/>
                </a:ext>
              </a:extLst>
            </p:cNvPr>
            <p:cNvSpPr>
              <a:spLocks/>
            </p:cNvSpPr>
            <p:nvPr/>
          </p:nvSpPr>
          <p:spPr bwMode="auto">
            <a:xfrm>
              <a:off x="4375" y="809"/>
              <a:ext cx="103" cy="48"/>
            </a:xfrm>
            <a:custGeom>
              <a:avLst/>
              <a:gdLst>
                <a:gd name="T0" fmla="*/ 0 w 1231"/>
                <a:gd name="T1" fmla="*/ 270 h 576"/>
                <a:gd name="T2" fmla="*/ 441 w 1231"/>
                <a:gd name="T3" fmla="*/ 0 h 576"/>
                <a:gd name="T4" fmla="*/ 1231 w 1231"/>
                <a:gd name="T5" fmla="*/ 0 h 576"/>
                <a:gd name="T6" fmla="*/ 790 w 1231"/>
                <a:gd name="T7" fmla="*/ 270 h 576"/>
                <a:gd name="T8" fmla="*/ 790 w 1231"/>
                <a:gd name="T9" fmla="*/ 576 h 576"/>
                <a:gd name="T10" fmla="*/ 1231 w 1231"/>
                <a:gd name="T11" fmla="*/ 307 h 576"/>
                <a:gd name="T12" fmla="*/ 1231 w 1231"/>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31" h="576">
                  <a:moveTo>
                    <a:pt x="0" y="270"/>
                  </a:moveTo>
                  <a:lnTo>
                    <a:pt x="441" y="0"/>
                  </a:lnTo>
                  <a:lnTo>
                    <a:pt x="1231" y="0"/>
                  </a:lnTo>
                  <a:lnTo>
                    <a:pt x="790" y="270"/>
                  </a:lnTo>
                  <a:lnTo>
                    <a:pt x="790" y="576"/>
                  </a:lnTo>
                  <a:lnTo>
                    <a:pt x="1231" y="307"/>
                  </a:lnTo>
                  <a:lnTo>
                    <a:pt x="1231" y="0"/>
                  </a:lnTo>
                </a:path>
              </a:pathLst>
            </a:custGeom>
            <a:noFill/>
            <a:ln w="635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11">
              <a:extLst>
                <a:ext uri="{FF2B5EF4-FFF2-40B4-BE49-F238E27FC236}">
                  <a16:creationId xmlns:a16="http://schemas.microsoft.com/office/drawing/2014/main" id="{399CC479-5E56-D8C1-CBDB-39A571B3C35A}"/>
                </a:ext>
              </a:extLst>
            </p:cNvPr>
            <p:cNvSpPr>
              <a:spLocks noChangeArrowheads="1"/>
            </p:cNvSpPr>
            <p:nvPr/>
          </p:nvSpPr>
          <p:spPr bwMode="auto">
            <a:xfrm>
              <a:off x="4375" y="832"/>
              <a:ext cx="66" cy="25"/>
            </a:xfrm>
            <a:prstGeom prst="rect">
              <a:avLst/>
            </a:prstGeom>
            <a:solidFill>
              <a:srgbClr val="FEFEFE"/>
            </a:solidFill>
            <a:ln w="6350" cap="flat">
              <a:solidFill>
                <a:srgbClr val="14151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1" name="Picture 312">
              <a:extLst>
                <a:ext uri="{FF2B5EF4-FFF2-40B4-BE49-F238E27FC236}">
                  <a16:creationId xmlns:a16="http://schemas.microsoft.com/office/drawing/2014/main" id="{0C2F871E-F8A8-2A86-45C2-0B5207E2E3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5" y="1126"/>
              <a:ext cx="1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313">
              <a:extLst>
                <a:ext uri="{FF2B5EF4-FFF2-40B4-BE49-F238E27FC236}">
                  <a16:creationId xmlns:a16="http://schemas.microsoft.com/office/drawing/2014/main" id="{4325DE4F-FFF3-567F-E630-E066E04067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126"/>
              <a:ext cx="21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314">
              <a:extLst>
                <a:ext uri="{FF2B5EF4-FFF2-40B4-BE49-F238E27FC236}">
                  <a16:creationId xmlns:a16="http://schemas.microsoft.com/office/drawing/2014/main" id="{6899A262-D8CA-6DFB-B088-A3F92B3A9F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3" y="1126"/>
              <a:ext cx="3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315">
              <a:extLst>
                <a:ext uri="{FF2B5EF4-FFF2-40B4-BE49-F238E27FC236}">
                  <a16:creationId xmlns:a16="http://schemas.microsoft.com/office/drawing/2014/main" id="{6D8B04F4-4024-79FD-2BE7-B65DC0CFAF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5" y="1058"/>
              <a:ext cx="1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316">
              <a:extLst>
                <a:ext uri="{FF2B5EF4-FFF2-40B4-BE49-F238E27FC236}">
                  <a16:creationId xmlns:a16="http://schemas.microsoft.com/office/drawing/2014/main" id="{B3D00122-E780-19E2-9035-043B9F8252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7" y="1058"/>
              <a:ext cx="21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317">
              <a:extLst>
                <a:ext uri="{FF2B5EF4-FFF2-40B4-BE49-F238E27FC236}">
                  <a16:creationId xmlns:a16="http://schemas.microsoft.com/office/drawing/2014/main" id="{0727D31C-FF4E-1A2C-6B94-EB94E31659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3" y="1058"/>
              <a:ext cx="3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318">
              <a:extLst>
                <a:ext uri="{FF2B5EF4-FFF2-40B4-BE49-F238E27FC236}">
                  <a16:creationId xmlns:a16="http://schemas.microsoft.com/office/drawing/2014/main" id="{45165AAB-BF2E-554D-F66B-A3098D41A66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3" y="1053"/>
              <a:ext cx="29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319">
              <a:extLst>
                <a:ext uri="{FF2B5EF4-FFF2-40B4-BE49-F238E27FC236}">
                  <a16:creationId xmlns:a16="http://schemas.microsoft.com/office/drawing/2014/main" id="{B7A98EC7-A2FA-1094-3049-D6007F0CC3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5" y="762"/>
              <a:ext cx="18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320">
              <a:extLst>
                <a:ext uri="{FF2B5EF4-FFF2-40B4-BE49-F238E27FC236}">
                  <a16:creationId xmlns:a16="http://schemas.microsoft.com/office/drawing/2014/main" id="{525D27F7-7004-A4CC-1AEA-27FB246A91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 y="762"/>
              <a:ext cx="16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321">
              <a:extLst>
                <a:ext uri="{FF2B5EF4-FFF2-40B4-BE49-F238E27FC236}">
                  <a16:creationId xmlns:a16="http://schemas.microsoft.com/office/drawing/2014/main" id="{7A3986BE-A94B-C12D-54B3-78CF3010E1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5" y="698"/>
              <a:ext cx="18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322">
              <a:extLst>
                <a:ext uri="{FF2B5EF4-FFF2-40B4-BE49-F238E27FC236}">
                  <a16:creationId xmlns:a16="http://schemas.microsoft.com/office/drawing/2014/main" id="{AB6ED8A1-2C6B-5596-E4D6-2791E689051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 y="698"/>
              <a:ext cx="16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323">
              <a:extLst>
                <a:ext uri="{FF2B5EF4-FFF2-40B4-BE49-F238E27FC236}">
                  <a16:creationId xmlns:a16="http://schemas.microsoft.com/office/drawing/2014/main" id="{813A3385-EA41-DB4A-A4C1-E16A0E4673A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79" y="762"/>
              <a:ext cx="1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324">
              <a:extLst>
                <a:ext uri="{FF2B5EF4-FFF2-40B4-BE49-F238E27FC236}">
                  <a16:creationId xmlns:a16="http://schemas.microsoft.com/office/drawing/2014/main" id="{014EBFD4-BE84-160C-FB96-82C22FD63D2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59" y="762"/>
              <a:ext cx="1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325">
              <a:extLst>
                <a:ext uri="{FF2B5EF4-FFF2-40B4-BE49-F238E27FC236}">
                  <a16:creationId xmlns:a16="http://schemas.microsoft.com/office/drawing/2014/main" id="{373E8409-DD79-A94C-6D8D-4F8E985FDE4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79" y="694"/>
              <a:ext cx="1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326">
              <a:extLst>
                <a:ext uri="{FF2B5EF4-FFF2-40B4-BE49-F238E27FC236}">
                  <a16:creationId xmlns:a16="http://schemas.microsoft.com/office/drawing/2014/main" id="{EC1F0BB6-F054-33DD-FED9-B4663F2010C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9" y="694"/>
              <a:ext cx="12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327">
              <a:extLst>
                <a:ext uri="{FF2B5EF4-FFF2-40B4-BE49-F238E27FC236}">
                  <a16:creationId xmlns:a16="http://schemas.microsoft.com/office/drawing/2014/main" id="{EE599044-A061-DA61-9EF4-58C814DA52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6" y="762"/>
              <a:ext cx="17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28">
              <a:extLst>
                <a:ext uri="{FF2B5EF4-FFF2-40B4-BE49-F238E27FC236}">
                  <a16:creationId xmlns:a16="http://schemas.microsoft.com/office/drawing/2014/main" id="{071587DB-E4FC-7660-B0AF-1634837444E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73" y="762"/>
              <a:ext cx="143"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329">
              <a:extLst>
                <a:ext uri="{FF2B5EF4-FFF2-40B4-BE49-F238E27FC236}">
                  <a16:creationId xmlns:a16="http://schemas.microsoft.com/office/drawing/2014/main" id="{31C96B21-01BE-D02E-CA00-332437C9A97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16" y="691"/>
              <a:ext cx="177"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330">
              <a:extLst>
                <a:ext uri="{FF2B5EF4-FFF2-40B4-BE49-F238E27FC236}">
                  <a16:creationId xmlns:a16="http://schemas.microsoft.com/office/drawing/2014/main" id="{355B8F72-8936-4B43-06C1-3E3E63DFD12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73" y="691"/>
              <a:ext cx="143"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Rectangle 331">
              <a:extLst>
                <a:ext uri="{FF2B5EF4-FFF2-40B4-BE49-F238E27FC236}">
                  <a16:creationId xmlns:a16="http://schemas.microsoft.com/office/drawing/2014/main" id="{A91B6757-3A9E-1BF0-735D-33971FE5B794}"/>
                </a:ext>
              </a:extLst>
            </p:cNvPr>
            <p:cNvSpPr>
              <a:spLocks noChangeArrowheads="1"/>
            </p:cNvSpPr>
            <p:nvPr/>
          </p:nvSpPr>
          <p:spPr bwMode="auto">
            <a:xfrm>
              <a:off x="2110" y="973"/>
              <a:ext cx="11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Powder   +   Binder   =  Feedstock</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1" name="Rectangle 332">
              <a:extLst>
                <a:ext uri="{FF2B5EF4-FFF2-40B4-BE49-F238E27FC236}">
                  <a16:creationId xmlns:a16="http://schemas.microsoft.com/office/drawing/2014/main" id="{6CBCF49B-0BE4-5F83-4CAC-2E43975F7473}"/>
                </a:ext>
              </a:extLst>
            </p:cNvPr>
            <p:cNvSpPr>
              <a:spLocks noChangeArrowheads="1"/>
            </p:cNvSpPr>
            <p:nvPr/>
          </p:nvSpPr>
          <p:spPr bwMode="auto">
            <a:xfrm>
              <a:off x="2366" y="1060"/>
              <a:ext cx="37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Simulation</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2" name="Rectangle 333">
              <a:extLst>
                <a:ext uri="{FF2B5EF4-FFF2-40B4-BE49-F238E27FC236}">
                  <a16:creationId xmlns:a16="http://schemas.microsoft.com/office/drawing/2014/main" id="{04F29809-FFB9-633B-04B8-B0D30AFE6F21}"/>
                </a:ext>
              </a:extLst>
            </p:cNvPr>
            <p:cNvSpPr>
              <a:spLocks noChangeArrowheads="1"/>
            </p:cNvSpPr>
            <p:nvPr/>
          </p:nvSpPr>
          <p:spPr bwMode="auto">
            <a:xfrm>
              <a:off x="2498" y="1265"/>
              <a:ext cx="28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PIM</a:t>
              </a:r>
              <a:r>
                <a:rPr kumimoji="0" lang="en-US" altLang="en-US" sz="900" b="0" i="0" u="none" strike="noStrike" cap="none" normalizeH="0" baseline="0" dirty="0">
                  <a:ln>
                    <a:noFill/>
                  </a:ln>
                  <a:solidFill>
                    <a:srgbClr val="141515"/>
                  </a:solidFill>
                  <a:effectLst/>
                  <a:latin typeface="Arial" panose="020B0604020202020204" pitchFamily="34" charset="0"/>
                </a:rPr>
                <a:t> </a:t>
              </a:r>
              <a:r>
                <a:rPr kumimoji="0" lang="en-US" altLang="en-US" sz="900" b="1" i="0" u="none" strike="noStrike" cap="none" normalizeH="0" baseline="0" dirty="0">
                  <a:ln>
                    <a:noFill/>
                  </a:ln>
                  <a:solidFill>
                    <a:srgbClr val="141515"/>
                  </a:solidFill>
                  <a:effectLst/>
                  <a:latin typeface="Arial" panose="020B0604020202020204" pitchFamily="34" charset="0"/>
                </a:rPr>
                <a:t>tool</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143" name="Picture 334">
              <a:extLst>
                <a:ext uri="{FF2B5EF4-FFF2-40B4-BE49-F238E27FC236}">
                  <a16:creationId xmlns:a16="http://schemas.microsoft.com/office/drawing/2014/main" id="{D6F20433-8FE7-19B1-281B-0B571DDC6DF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23" y="1163"/>
              <a:ext cx="9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335">
              <a:extLst>
                <a:ext uri="{FF2B5EF4-FFF2-40B4-BE49-F238E27FC236}">
                  <a16:creationId xmlns:a16="http://schemas.microsoft.com/office/drawing/2014/main" id="{1476E360-B074-3618-E3EC-81965A521B5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14" y="1163"/>
              <a:ext cx="10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336">
              <a:extLst>
                <a:ext uri="{FF2B5EF4-FFF2-40B4-BE49-F238E27FC236}">
                  <a16:creationId xmlns:a16="http://schemas.microsoft.com/office/drawing/2014/main" id="{BAD18EBC-385B-ECCC-0BB4-C3184EBFF0E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05" y="1163"/>
              <a:ext cx="10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337">
              <a:extLst>
                <a:ext uri="{FF2B5EF4-FFF2-40B4-BE49-F238E27FC236}">
                  <a16:creationId xmlns:a16="http://schemas.microsoft.com/office/drawing/2014/main" id="{62F078CB-88FF-67C5-1AC5-C879FCC4431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596" y="1163"/>
              <a:ext cx="10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338">
              <a:extLst>
                <a:ext uri="{FF2B5EF4-FFF2-40B4-BE49-F238E27FC236}">
                  <a16:creationId xmlns:a16="http://schemas.microsoft.com/office/drawing/2014/main" id="{33677500-65AD-5008-D42C-6E1CAAFEA57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87" y="1163"/>
              <a:ext cx="10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339">
              <a:extLst>
                <a:ext uri="{FF2B5EF4-FFF2-40B4-BE49-F238E27FC236}">
                  <a16:creationId xmlns:a16="http://schemas.microsoft.com/office/drawing/2014/main" id="{1872F48D-595B-8886-A497-93BBE4EBB0F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464" y="1163"/>
              <a:ext cx="2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340">
              <a:extLst>
                <a:ext uri="{FF2B5EF4-FFF2-40B4-BE49-F238E27FC236}">
                  <a16:creationId xmlns:a16="http://schemas.microsoft.com/office/drawing/2014/main" id="{BC8D56B1-EA37-3CF6-9FD5-A3C116602A1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23" y="1053"/>
              <a:ext cx="9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341">
              <a:extLst>
                <a:ext uri="{FF2B5EF4-FFF2-40B4-BE49-F238E27FC236}">
                  <a16:creationId xmlns:a16="http://schemas.microsoft.com/office/drawing/2014/main" id="{728E0598-A882-DE8B-9106-15985F8001B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814" y="105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342">
              <a:extLst>
                <a:ext uri="{FF2B5EF4-FFF2-40B4-BE49-F238E27FC236}">
                  <a16:creationId xmlns:a16="http://schemas.microsoft.com/office/drawing/2014/main" id="{A8A25A43-753E-679E-EEA5-D47A27FCA3E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05" y="105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343">
              <a:extLst>
                <a:ext uri="{FF2B5EF4-FFF2-40B4-BE49-F238E27FC236}">
                  <a16:creationId xmlns:a16="http://schemas.microsoft.com/office/drawing/2014/main" id="{A6885700-E59A-BEF0-A07D-4C9BFA41B456}"/>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96" y="105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344">
              <a:extLst>
                <a:ext uri="{FF2B5EF4-FFF2-40B4-BE49-F238E27FC236}">
                  <a16:creationId xmlns:a16="http://schemas.microsoft.com/office/drawing/2014/main" id="{F95023F2-0614-CB03-55D5-D2FBA0D6BBA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487" y="1053"/>
              <a:ext cx="10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345">
              <a:extLst>
                <a:ext uri="{FF2B5EF4-FFF2-40B4-BE49-F238E27FC236}">
                  <a16:creationId xmlns:a16="http://schemas.microsoft.com/office/drawing/2014/main" id="{2810F7E9-749D-4731-B18B-D2522A25CEB2}"/>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464" y="1053"/>
              <a:ext cx="2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346">
              <a:extLst>
                <a:ext uri="{FF2B5EF4-FFF2-40B4-BE49-F238E27FC236}">
                  <a16:creationId xmlns:a16="http://schemas.microsoft.com/office/drawing/2014/main" id="{48965E9B-9C03-EA72-6F7D-1A4278C5059F}"/>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923" y="944"/>
              <a:ext cx="9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347">
              <a:extLst>
                <a:ext uri="{FF2B5EF4-FFF2-40B4-BE49-F238E27FC236}">
                  <a16:creationId xmlns:a16="http://schemas.microsoft.com/office/drawing/2014/main" id="{0B584DCD-E8B7-5779-422F-D0419D459BCD}"/>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814" y="944"/>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348">
              <a:extLst>
                <a:ext uri="{FF2B5EF4-FFF2-40B4-BE49-F238E27FC236}">
                  <a16:creationId xmlns:a16="http://schemas.microsoft.com/office/drawing/2014/main" id="{570CF14C-F557-421A-4A60-F0F1E7840C4D}"/>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705" y="944"/>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349">
              <a:extLst>
                <a:ext uri="{FF2B5EF4-FFF2-40B4-BE49-F238E27FC236}">
                  <a16:creationId xmlns:a16="http://schemas.microsoft.com/office/drawing/2014/main" id="{E6140E7E-BB54-A0D6-0C27-9F2D08B0AF76}"/>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596" y="944"/>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350">
              <a:extLst>
                <a:ext uri="{FF2B5EF4-FFF2-40B4-BE49-F238E27FC236}">
                  <a16:creationId xmlns:a16="http://schemas.microsoft.com/office/drawing/2014/main" id="{08F7BC79-7F4B-FDB8-E8DC-5184B44C3DB4}"/>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487" y="944"/>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351">
              <a:extLst>
                <a:ext uri="{FF2B5EF4-FFF2-40B4-BE49-F238E27FC236}">
                  <a16:creationId xmlns:a16="http://schemas.microsoft.com/office/drawing/2014/main" id="{D1907A76-5BA9-9BFD-D031-14A254CADDE7}"/>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64" y="944"/>
              <a:ext cx="2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352">
              <a:extLst>
                <a:ext uri="{FF2B5EF4-FFF2-40B4-BE49-F238E27FC236}">
                  <a16:creationId xmlns:a16="http://schemas.microsoft.com/office/drawing/2014/main" id="{DE077E4B-44DF-9623-0639-CAC174EBF08C}"/>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923" y="835"/>
              <a:ext cx="9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353">
              <a:extLst>
                <a:ext uri="{FF2B5EF4-FFF2-40B4-BE49-F238E27FC236}">
                  <a16:creationId xmlns:a16="http://schemas.microsoft.com/office/drawing/2014/main" id="{2C70CD5F-6566-FF11-DB25-4B7B6B3269EA}"/>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814" y="835"/>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354">
              <a:extLst>
                <a:ext uri="{FF2B5EF4-FFF2-40B4-BE49-F238E27FC236}">
                  <a16:creationId xmlns:a16="http://schemas.microsoft.com/office/drawing/2014/main" id="{11D8DF3E-22F0-E5BD-4E5B-A68BACF2293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705" y="835"/>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355">
              <a:extLst>
                <a:ext uri="{FF2B5EF4-FFF2-40B4-BE49-F238E27FC236}">
                  <a16:creationId xmlns:a16="http://schemas.microsoft.com/office/drawing/2014/main" id="{787DD9E4-94A2-5C33-F975-D06B6829AEE2}"/>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596" y="835"/>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356">
              <a:extLst>
                <a:ext uri="{FF2B5EF4-FFF2-40B4-BE49-F238E27FC236}">
                  <a16:creationId xmlns:a16="http://schemas.microsoft.com/office/drawing/2014/main" id="{EA7A0418-3691-F628-B85F-823884C679D0}"/>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487" y="835"/>
              <a:ext cx="1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357">
              <a:extLst>
                <a:ext uri="{FF2B5EF4-FFF2-40B4-BE49-F238E27FC236}">
                  <a16:creationId xmlns:a16="http://schemas.microsoft.com/office/drawing/2014/main" id="{A1C67653-1B20-3FAA-AEA9-8AFF0765DA16}"/>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464" y="835"/>
              <a:ext cx="2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358">
              <a:extLst>
                <a:ext uri="{FF2B5EF4-FFF2-40B4-BE49-F238E27FC236}">
                  <a16:creationId xmlns:a16="http://schemas.microsoft.com/office/drawing/2014/main" id="{34BBEE57-4840-A916-7CFB-6E44E0555F05}"/>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923" y="782"/>
              <a:ext cx="9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359">
              <a:extLst>
                <a:ext uri="{FF2B5EF4-FFF2-40B4-BE49-F238E27FC236}">
                  <a16:creationId xmlns:a16="http://schemas.microsoft.com/office/drawing/2014/main" id="{FAD4117E-3160-7AAA-F0F2-AA96BE9C6AD0}"/>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814" y="782"/>
              <a:ext cx="109"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360">
              <a:extLst>
                <a:ext uri="{FF2B5EF4-FFF2-40B4-BE49-F238E27FC236}">
                  <a16:creationId xmlns:a16="http://schemas.microsoft.com/office/drawing/2014/main" id="{99040A1D-FF06-0A5F-5006-9245827C1353}"/>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705" y="782"/>
              <a:ext cx="109"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361">
              <a:extLst>
                <a:ext uri="{FF2B5EF4-FFF2-40B4-BE49-F238E27FC236}">
                  <a16:creationId xmlns:a16="http://schemas.microsoft.com/office/drawing/2014/main" id="{139BC746-065B-676A-8767-97553807D8DE}"/>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596" y="782"/>
              <a:ext cx="109"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362">
              <a:extLst>
                <a:ext uri="{FF2B5EF4-FFF2-40B4-BE49-F238E27FC236}">
                  <a16:creationId xmlns:a16="http://schemas.microsoft.com/office/drawing/2014/main" id="{1B47FE54-B25F-25CA-ED97-A30A6FEDC436}"/>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487" y="782"/>
              <a:ext cx="109"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363">
              <a:extLst>
                <a:ext uri="{FF2B5EF4-FFF2-40B4-BE49-F238E27FC236}">
                  <a16:creationId xmlns:a16="http://schemas.microsoft.com/office/drawing/2014/main" id="{62D7F79D-A5FE-ECA1-4F7C-6119A4991AA2}"/>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3464" y="782"/>
              <a:ext cx="2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Rectangle 364">
              <a:extLst>
                <a:ext uri="{FF2B5EF4-FFF2-40B4-BE49-F238E27FC236}">
                  <a16:creationId xmlns:a16="http://schemas.microsoft.com/office/drawing/2014/main" id="{FCB39A4C-DDF8-BBBB-C9C4-5183501F4860}"/>
                </a:ext>
              </a:extLst>
            </p:cNvPr>
            <p:cNvSpPr>
              <a:spLocks noChangeArrowheads="1"/>
            </p:cNvSpPr>
            <p:nvPr/>
          </p:nvSpPr>
          <p:spPr bwMode="auto">
            <a:xfrm>
              <a:off x="3316" y="1233"/>
              <a:ext cx="87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Fabrication of </a:t>
              </a:r>
              <a:r>
                <a:rPr kumimoji="0" lang="en-US" altLang="en-US" sz="900" b="1" i="0" u="none" strike="noStrike" cap="none" normalizeH="0" baseline="0" dirty="0" err="1">
                  <a:ln>
                    <a:noFill/>
                  </a:ln>
                  <a:solidFill>
                    <a:srgbClr val="141515"/>
                  </a:solidFill>
                  <a:effectLst/>
                  <a:latin typeface="Arial" panose="020B0604020202020204" pitchFamily="34" charset="0"/>
                </a:rPr>
                <a:t>greenparts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74" name="Freeform 365">
              <a:extLst>
                <a:ext uri="{FF2B5EF4-FFF2-40B4-BE49-F238E27FC236}">
                  <a16:creationId xmlns:a16="http://schemas.microsoft.com/office/drawing/2014/main" id="{B6DDDE23-052A-C950-299B-63D8C393BEBE}"/>
                </a:ext>
              </a:extLst>
            </p:cNvPr>
            <p:cNvSpPr>
              <a:spLocks noEditPoints="1"/>
            </p:cNvSpPr>
            <p:nvPr/>
          </p:nvSpPr>
          <p:spPr bwMode="auto">
            <a:xfrm>
              <a:off x="3263" y="976"/>
              <a:ext cx="130" cy="75"/>
            </a:xfrm>
            <a:custGeom>
              <a:avLst/>
              <a:gdLst>
                <a:gd name="T0" fmla="*/ 0 w 1544"/>
                <a:gd name="T1" fmla="*/ 625 h 893"/>
                <a:gd name="T2" fmla="*/ 1049 w 1544"/>
                <a:gd name="T3" fmla="*/ 625 h 893"/>
                <a:gd name="T4" fmla="*/ 1049 w 1544"/>
                <a:gd name="T5" fmla="*/ 893 h 893"/>
                <a:gd name="T6" fmla="*/ 1544 w 1544"/>
                <a:gd name="T7" fmla="*/ 447 h 893"/>
                <a:gd name="T8" fmla="*/ 1049 w 1544"/>
                <a:gd name="T9" fmla="*/ 0 h 893"/>
                <a:gd name="T10" fmla="*/ 1049 w 1544"/>
                <a:gd name="T11" fmla="*/ 268 h 893"/>
                <a:gd name="T12" fmla="*/ 0 w 1544"/>
                <a:gd name="T13" fmla="*/ 268 h 893"/>
                <a:gd name="T14" fmla="*/ 0 w 1544"/>
                <a:gd name="T15" fmla="*/ 625 h 893"/>
                <a:gd name="T16" fmla="*/ 0 w 1544"/>
                <a:gd name="T17" fmla="*/ 44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4" h="893">
                  <a:moveTo>
                    <a:pt x="0" y="625"/>
                  </a:moveTo>
                  <a:lnTo>
                    <a:pt x="1049" y="625"/>
                  </a:lnTo>
                  <a:lnTo>
                    <a:pt x="1049" y="893"/>
                  </a:lnTo>
                  <a:lnTo>
                    <a:pt x="1544" y="447"/>
                  </a:lnTo>
                  <a:lnTo>
                    <a:pt x="1049" y="0"/>
                  </a:lnTo>
                  <a:lnTo>
                    <a:pt x="1049" y="268"/>
                  </a:lnTo>
                  <a:lnTo>
                    <a:pt x="0" y="268"/>
                  </a:lnTo>
                  <a:lnTo>
                    <a:pt x="0" y="625"/>
                  </a:lnTo>
                  <a:close/>
                  <a:moveTo>
                    <a:pt x="0" y="447"/>
                  </a:moveTo>
                </a:path>
              </a:pathLst>
            </a:custGeom>
            <a:solidFill>
              <a:srgbClr val="EBEBEB"/>
            </a:solidFill>
            <a:ln w="6350"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366">
              <a:extLst>
                <a:ext uri="{FF2B5EF4-FFF2-40B4-BE49-F238E27FC236}">
                  <a16:creationId xmlns:a16="http://schemas.microsoft.com/office/drawing/2014/main" id="{84C4B552-E43F-BF31-6FDA-9D1A563BC82D}"/>
                </a:ext>
              </a:extLst>
            </p:cNvPr>
            <p:cNvSpPr>
              <a:spLocks noEditPoints="1"/>
            </p:cNvSpPr>
            <p:nvPr/>
          </p:nvSpPr>
          <p:spPr bwMode="auto">
            <a:xfrm>
              <a:off x="4537" y="976"/>
              <a:ext cx="129" cy="76"/>
            </a:xfrm>
            <a:custGeom>
              <a:avLst/>
              <a:gdLst>
                <a:gd name="T0" fmla="*/ 0 w 1544"/>
                <a:gd name="T1" fmla="*/ 625 h 893"/>
                <a:gd name="T2" fmla="*/ 1049 w 1544"/>
                <a:gd name="T3" fmla="*/ 625 h 893"/>
                <a:gd name="T4" fmla="*/ 1049 w 1544"/>
                <a:gd name="T5" fmla="*/ 893 h 893"/>
                <a:gd name="T6" fmla="*/ 1544 w 1544"/>
                <a:gd name="T7" fmla="*/ 446 h 893"/>
                <a:gd name="T8" fmla="*/ 1049 w 1544"/>
                <a:gd name="T9" fmla="*/ 0 h 893"/>
                <a:gd name="T10" fmla="*/ 1049 w 1544"/>
                <a:gd name="T11" fmla="*/ 268 h 893"/>
                <a:gd name="T12" fmla="*/ 0 w 1544"/>
                <a:gd name="T13" fmla="*/ 268 h 893"/>
                <a:gd name="T14" fmla="*/ 0 w 1544"/>
                <a:gd name="T15" fmla="*/ 625 h 893"/>
                <a:gd name="T16" fmla="*/ 0 w 1544"/>
                <a:gd name="T17" fmla="*/ 44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4" h="893">
                  <a:moveTo>
                    <a:pt x="0" y="625"/>
                  </a:moveTo>
                  <a:lnTo>
                    <a:pt x="1049" y="625"/>
                  </a:lnTo>
                  <a:lnTo>
                    <a:pt x="1049" y="893"/>
                  </a:lnTo>
                  <a:lnTo>
                    <a:pt x="1544" y="446"/>
                  </a:lnTo>
                  <a:lnTo>
                    <a:pt x="1049" y="0"/>
                  </a:lnTo>
                  <a:lnTo>
                    <a:pt x="1049" y="268"/>
                  </a:lnTo>
                  <a:lnTo>
                    <a:pt x="0" y="268"/>
                  </a:lnTo>
                  <a:lnTo>
                    <a:pt x="0" y="625"/>
                  </a:lnTo>
                  <a:close/>
                  <a:moveTo>
                    <a:pt x="0" y="446"/>
                  </a:moveTo>
                </a:path>
              </a:pathLst>
            </a:custGeom>
            <a:solidFill>
              <a:srgbClr val="EBEBEB"/>
            </a:solidFill>
            <a:ln w="6350"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367">
              <a:extLst>
                <a:ext uri="{FF2B5EF4-FFF2-40B4-BE49-F238E27FC236}">
                  <a16:creationId xmlns:a16="http://schemas.microsoft.com/office/drawing/2014/main" id="{C215AD85-621F-1452-49E8-D467BAB57FC7}"/>
                </a:ext>
              </a:extLst>
            </p:cNvPr>
            <p:cNvSpPr>
              <a:spLocks noEditPoints="1"/>
            </p:cNvSpPr>
            <p:nvPr/>
          </p:nvSpPr>
          <p:spPr bwMode="auto">
            <a:xfrm>
              <a:off x="4053" y="974"/>
              <a:ext cx="130" cy="76"/>
            </a:xfrm>
            <a:custGeom>
              <a:avLst/>
              <a:gdLst>
                <a:gd name="T0" fmla="*/ 0 w 1543"/>
                <a:gd name="T1" fmla="*/ 625 h 893"/>
                <a:gd name="T2" fmla="*/ 1048 w 1543"/>
                <a:gd name="T3" fmla="*/ 625 h 893"/>
                <a:gd name="T4" fmla="*/ 1048 w 1543"/>
                <a:gd name="T5" fmla="*/ 893 h 893"/>
                <a:gd name="T6" fmla="*/ 1543 w 1543"/>
                <a:gd name="T7" fmla="*/ 447 h 893"/>
                <a:gd name="T8" fmla="*/ 1048 w 1543"/>
                <a:gd name="T9" fmla="*/ 0 h 893"/>
                <a:gd name="T10" fmla="*/ 1048 w 1543"/>
                <a:gd name="T11" fmla="*/ 268 h 893"/>
                <a:gd name="T12" fmla="*/ 0 w 1543"/>
                <a:gd name="T13" fmla="*/ 268 h 893"/>
                <a:gd name="T14" fmla="*/ 0 w 1543"/>
                <a:gd name="T15" fmla="*/ 625 h 893"/>
                <a:gd name="T16" fmla="*/ 0 w 1543"/>
                <a:gd name="T17" fmla="*/ 44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3" h="893">
                  <a:moveTo>
                    <a:pt x="0" y="625"/>
                  </a:moveTo>
                  <a:lnTo>
                    <a:pt x="1048" y="625"/>
                  </a:lnTo>
                  <a:lnTo>
                    <a:pt x="1048" y="893"/>
                  </a:lnTo>
                  <a:lnTo>
                    <a:pt x="1543" y="447"/>
                  </a:lnTo>
                  <a:lnTo>
                    <a:pt x="1048" y="0"/>
                  </a:lnTo>
                  <a:lnTo>
                    <a:pt x="1048" y="268"/>
                  </a:lnTo>
                  <a:lnTo>
                    <a:pt x="0" y="268"/>
                  </a:lnTo>
                  <a:lnTo>
                    <a:pt x="0" y="625"/>
                  </a:lnTo>
                  <a:close/>
                  <a:moveTo>
                    <a:pt x="0" y="447"/>
                  </a:moveTo>
                </a:path>
              </a:pathLst>
            </a:custGeom>
            <a:solidFill>
              <a:srgbClr val="EBEBEB"/>
            </a:solidFill>
            <a:ln w="6350"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368">
              <a:extLst>
                <a:ext uri="{FF2B5EF4-FFF2-40B4-BE49-F238E27FC236}">
                  <a16:creationId xmlns:a16="http://schemas.microsoft.com/office/drawing/2014/main" id="{1FA415CF-C958-2952-D7F9-C46AE851903B}"/>
                </a:ext>
              </a:extLst>
            </p:cNvPr>
            <p:cNvSpPr>
              <a:spLocks noChangeArrowheads="1"/>
            </p:cNvSpPr>
            <p:nvPr/>
          </p:nvSpPr>
          <p:spPr bwMode="auto">
            <a:xfrm>
              <a:off x="4676" y="1062"/>
              <a:ext cx="60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surface polishing</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78" name="Rectangle 369">
              <a:extLst>
                <a:ext uri="{FF2B5EF4-FFF2-40B4-BE49-F238E27FC236}">
                  <a16:creationId xmlns:a16="http://schemas.microsoft.com/office/drawing/2014/main" id="{8328B502-198E-20C1-90FB-DBC37A81B448}"/>
                </a:ext>
              </a:extLst>
            </p:cNvPr>
            <p:cNvSpPr>
              <a:spLocks noChangeArrowheads="1"/>
            </p:cNvSpPr>
            <p:nvPr/>
          </p:nvSpPr>
          <p:spPr bwMode="auto">
            <a:xfrm>
              <a:off x="5211" y="1062"/>
              <a:ext cx="5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141515"/>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 name="Rectangle 370">
              <a:extLst>
                <a:ext uri="{FF2B5EF4-FFF2-40B4-BE49-F238E27FC236}">
                  <a16:creationId xmlns:a16="http://schemas.microsoft.com/office/drawing/2014/main" id="{31901D17-A632-DC2D-0778-811BF17082C5}"/>
                </a:ext>
              </a:extLst>
            </p:cNvPr>
            <p:cNvSpPr>
              <a:spLocks noChangeArrowheads="1"/>
            </p:cNvSpPr>
            <p:nvPr/>
          </p:nvSpPr>
          <p:spPr bwMode="auto">
            <a:xfrm>
              <a:off x="4717" y="1142"/>
              <a:ext cx="51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141515"/>
                  </a:solidFill>
                  <a:effectLst/>
                  <a:latin typeface="Arial" panose="020B0604020202020204" pitchFamily="34" charset="0"/>
                </a:rPr>
                <a:t>to mirror finish</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pic>
        <p:nvPicPr>
          <p:cNvPr id="387" name="Picture 48" descr="kit_logo_en_4c_positiv.tif">
            <a:extLst>
              <a:ext uri="{FF2B5EF4-FFF2-40B4-BE49-F238E27FC236}">
                <a16:creationId xmlns:a16="http://schemas.microsoft.com/office/drawing/2014/main" id="{A7537A9E-55AE-4153-7CD5-DDBDF70F1994}"/>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125546" y="1095972"/>
            <a:ext cx="977470" cy="452732"/>
          </a:xfrm>
          <a:prstGeom prst="rect">
            <a:avLst/>
          </a:prstGeom>
        </p:spPr>
      </p:pic>
      <p:sp>
        <p:nvSpPr>
          <p:cNvPr id="388" name="Textfeld 387">
            <a:extLst>
              <a:ext uri="{FF2B5EF4-FFF2-40B4-BE49-F238E27FC236}">
                <a16:creationId xmlns:a16="http://schemas.microsoft.com/office/drawing/2014/main" id="{E0D0A423-2B94-715A-97E2-583E256B7AF2}"/>
              </a:ext>
            </a:extLst>
          </p:cNvPr>
          <p:cNvSpPr txBox="1"/>
          <p:nvPr/>
        </p:nvSpPr>
        <p:spPr>
          <a:xfrm>
            <a:off x="5519738" y="5644462"/>
            <a:ext cx="6181473" cy="646331"/>
          </a:xfrm>
          <a:prstGeom prst="rect">
            <a:avLst/>
          </a:prstGeom>
          <a:noFill/>
        </p:spPr>
        <p:txBody>
          <a:bodyPr wrap="square">
            <a:spAutoFit/>
          </a:bodyPr>
          <a:lstStyle/>
          <a:p>
            <a:r>
              <a:rPr lang="de-DE" sz="1200" dirty="0"/>
              <a:t>Gago, M.; Antusch, S.; Klein, A.; Kreter, A.; Linsmeier, C.; Rieth, M.; Unterberg, B.; Wirtz, M. Thermal Shock and </a:t>
            </a:r>
            <a:r>
              <a:rPr lang="de-DE" sz="1200" dirty="0" err="1"/>
              <a:t>Synergistic</a:t>
            </a:r>
            <a:r>
              <a:rPr lang="de-DE" sz="1200" dirty="0"/>
              <a:t> Plasma and Heat Load </a:t>
            </a:r>
            <a:r>
              <a:rPr lang="de-DE" sz="1200" dirty="0" err="1"/>
              <a:t>Testing</a:t>
            </a:r>
            <a:r>
              <a:rPr lang="de-DE" sz="1200" dirty="0"/>
              <a:t> </a:t>
            </a:r>
            <a:r>
              <a:rPr lang="de-DE" sz="1200" dirty="0" err="1"/>
              <a:t>of</a:t>
            </a:r>
            <a:r>
              <a:rPr lang="de-DE" sz="1200" dirty="0"/>
              <a:t> Powder </a:t>
            </a:r>
            <a:r>
              <a:rPr lang="de-DE" sz="1200" dirty="0" err="1"/>
              <a:t>Injection</a:t>
            </a:r>
            <a:r>
              <a:rPr lang="de-DE" sz="1200" dirty="0"/>
              <a:t> </a:t>
            </a:r>
            <a:r>
              <a:rPr lang="de-DE" sz="1200" dirty="0" err="1"/>
              <a:t>Molding</a:t>
            </a:r>
            <a:r>
              <a:rPr lang="de-DE" sz="1200" dirty="0"/>
              <a:t> Tungsten-</a:t>
            </a:r>
            <a:r>
              <a:rPr lang="de-DE" sz="1200" dirty="0" err="1"/>
              <a:t>Based</a:t>
            </a:r>
            <a:r>
              <a:rPr lang="de-DE" sz="1200" dirty="0"/>
              <a:t> </a:t>
            </a:r>
            <a:r>
              <a:rPr lang="de-DE" sz="1200" dirty="0" err="1"/>
              <a:t>Alloys</a:t>
            </a:r>
            <a:r>
              <a:rPr lang="de-DE" sz="1200" dirty="0"/>
              <a:t>. </a:t>
            </a:r>
            <a:r>
              <a:rPr lang="de-DE" sz="1200" i="1" dirty="0"/>
              <a:t>J. </a:t>
            </a:r>
            <a:r>
              <a:rPr lang="de-DE" sz="1200" i="1" dirty="0" err="1"/>
              <a:t>Nucl</a:t>
            </a:r>
            <a:r>
              <a:rPr lang="de-DE" sz="1200" i="1" dirty="0"/>
              <a:t>. Eng.</a:t>
            </a:r>
            <a:r>
              <a:rPr lang="de-DE" sz="1200" dirty="0"/>
              <a:t> </a:t>
            </a:r>
            <a:r>
              <a:rPr lang="de-DE" sz="1200" b="1" dirty="0"/>
              <a:t>2025</a:t>
            </a:r>
            <a:r>
              <a:rPr lang="de-DE" sz="1200" dirty="0"/>
              <a:t>, 6, 25. </a:t>
            </a:r>
            <a:r>
              <a:rPr lang="de-DE" sz="1200" dirty="0">
                <a:hlinkClick r:id="rId53"/>
              </a:rPr>
              <a:t>https://doi.org/10.3390/jne6030025</a:t>
            </a:r>
            <a:r>
              <a:rPr lang="de-DE" sz="1200" dirty="0"/>
              <a:t> </a:t>
            </a:r>
          </a:p>
        </p:txBody>
      </p:sp>
      <p:sp>
        <p:nvSpPr>
          <p:cNvPr id="389" name="Textfeld 388">
            <a:extLst>
              <a:ext uri="{FF2B5EF4-FFF2-40B4-BE49-F238E27FC236}">
                <a16:creationId xmlns:a16="http://schemas.microsoft.com/office/drawing/2014/main" id="{1A2AA13E-ACA4-424D-6068-950259D41053}"/>
              </a:ext>
            </a:extLst>
          </p:cNvPr>
          <p:cNvSpPr txBox="1"/>
          <p:nvPr/>
        </p:nvSpPr>
        <p:spPr>
          <a:xfrm>
            <a:off x="6569243" y="4467726"/>
            <a:ext cx="4988930" cy="338554"/>
          </a:xfrm>
          <a:prstGeom prst="rect">
            <a:avLst/>
          </a:prstGeom>
          <a:noFill/>
        </p:spPr>
        <p:txBody>
          <a:bodyPr wrap="none" rtlCol="0">
            <a:spAutoFit/>
          </a:bodyPr>
          <a:lstStyle/>
          <a:p>
            <a:pPr marL="342900" indent="-342900">
              <a:buFont typeface="Arial" panose="020B0604020202020204" pitchFamily="34" charset="0"/>
              <a:buChar char="•"/>
            </a:pPr>
            <a:r>
              <a:rPr lang="de-DE" sz="1600" dirty="0"/>
              <a:t>Much </a:t>
            </a:r>
            <a:r>
              <a:rPr lang="de-DE" sz="1600" dirty="0" err="1"/>
              <a:t>better</a:t>
            </a:r>
            <a:r>
              <a:rPr lang="de-DE" sz="1600" dirty="0"/>
              <a:t> </a:t>
            </a:r>
            <a:r>
              <a:rPr lang="de-DE" sz="1600" dirty="0" err="1"/>
              <a:t>resistance</a:t>
            </a:r>
            <a:r>
              <a:rPr lang="de-DE" sz="1600" dirty="0"/>
              <a:t> </a:t>
            </a:r>
            <a:r>
              <a:rPr lang="de-DE" sz="1600" dirty="0" err="1"/>
              <a:t>to</a:t>
            </a:r>
            <a:r>
              <a:rPr lang="de-DE" sz="1600" dirty="0"/>
              <a:t> thermal </a:t>
            </a:r>
            <a:r>
              <a:rPr lang="de-DE" sz="1600" dirty="0" err="1"/>
              <a:t>shocks</a:t>
            </a:r>
            <a:r>
              <a:rPr lang="de-DE" sz="1600" dirty="0"/>
              <a:t> </a:t>
            </a:r>
            <a:r>
              <a:rPr lang="de-DE" sz="1600" dirty="0" err="1"/>
              <a:t>than</a:t>
            </a:r>
            <a:r>
              <a:rPr lang="de-DE" sz="1600" dirty="0"/>
              <a:t> IGP-W</a:t>
            </a:r>
          </a:p>
        </p:txBody>
      </p:sp>
      <p:sp>
        <p:nvSpPr>
          <p:cNvPr id="390" name="TextBox 23">
            <a:extLst>
              <a:ext uri="{FF2B5EF4-FFF2-40B4-BE49-F238E27FC236}">
                <a16:creationId xmlns:a16="http://schemas.microsoft.com/office/drawing/2014/main" id="{7C56F5B1-4AB4-8DBF-055D-14E9F7F10CE9}"/>
              </a:ext>
            </a:extLst>
          </p:cNvPr>
          <p:cNvSpPr txBox="1"/>
          <p:nvPr/>
        </p:nvSpPr>
        <p:spPr>
          <a:xfrm>
            <a:off x="6218045" y="2305006"/>
            <a:ext cx="3392904" cy="1495794"/>
          </a:xfrm>
          <a:prstGeom prst="rect">
            <a:avLst/>
          </a:prstGeom>
          <a:noFill/>
        </p:spPr>
        <p:txBody>
          <a:bodyPr wrap="square" rtlCol="0">
            <a:spAutoFit/>
          </a:bodyPr>
          <a:lstStyle/>
          <a:p>
            <a:pPr>
              <a:lnSpc>
                <a:spcPct val="95000"/>
              </a:lnSpc>
            </a:pPr>
            <a:r>
              <a:rPr lang="en-US" sz="1600" b="1" dirty="0"/>
              <a:t>Base temp.: 700 °C</a:t>
            </a:r>
          </a:p>
          <a:p>
            <a:pPr>
              <a:lnSpc>
                <a:spcPct val="95000"/>
              </a:lnSpc>
            </a:pPr>
            <a:r>
              <a:rPr lang="en-US" sz="1600" b="1" dirty="0"/>
              <a:t>10</a:t>
            </a:r>
            <a:r>
              <a:rPr lang="en-US" sz="1600" b="1" baseline="30000" dirty="0"/>
              <a:t>5 </a:t>
            </a:r>
            <a:r>
              <a:rPr lang="en-US" sz="1600" b="1" dirty="0"/>
              <a:t>pulses, 10 Hz freq., 0.5 </a:t>
            </a:r>
            <a:r>
              <a:rPr lang="en-US" sz="1600" b="1" dirty="0" err="1"/>
              <a:t>ms</a:t>
            </a:r>
            <a:r>
              <a:rPr lang="en-US" sz="1600" b="1" dirty="0"/>
              <a:t> pulses</a:t>
            </a:r>
          </a:p>
          <a:p>
            <a:pPr>
              <a:lnSpc>
                <a:spcPct val="95000"/>
              </a:lnSpc>
            </a:pPr>
            <a:r>
              <a:rPr lang="en-US" sz="1600" b="1" dirty="0"/>
              <a:t>Power dens. = 0.4 GWm</a:t>
            </a:r>
            <a:r>
              <a:rPr lang="en-US" sz="1600" b="1" baseline="30000" dirty="0"/>
              <a:t>-2</a:t>
            </a:r>
          </a:p>
          <a:p>
            <a:pPr>
              <a:lnSpc>
                <a:spcPct val="95000"/>
              </a:lnSpc>
            </a:pPr>
            <a:r>
              <a:rPr lang="en-US" sz="1600" b="1" dirty="0"/>
              <a:t>D/He(6%) plasma</a:t>
            </a:r>
          </a:p>
          <a:p>
            <a:pPr>
              <a:lnSpc>
                <a:spcPct val="95000"/>
              </a:lnSpc>
            </a:pPr>
            <a:r>
              <a:rPr lang="en-US" sz="1600" b="1" dirty="0"/>
              <a:t>Flux = ~ 4·10</a:t>
            </a:r>
            <a:r>
              <a:rPr lang="en-US" sz="1600" b="1" baseline="30000" dirty="0"/>
              <a:t>21</a:t>
            </a:r>
            <a:r>
              <a:rPr lang="en-US" sz="1600" b="1" dirty="0"/>
              <a:t> m</a:t>
            </a:r>
            <a:r>
              <a:rPr lang="en-US" sz="1600" b="1" baseline="30000" dirty="0"/>
              <a:t>-2</a:t>
            </a:r>
            <a:r>
              <a:rPr lang="en-US" sz="1600" b="1" dirty="0"/>
              <a:t>s</a:t>
            </a:r>
            <a:r>
              <a:rPr lang="en-US" sz="1600" b="1" baseline="30000" dirty="0"/>
              <a:t>-1</a:t>
            </a:r>
          </a:p>
          <a:p>
            <a:pPr>
              <a:lnSpc>
                <a:spcPct val="95000"/>
              </a:lnSpc>
            </a:pPr>
            <a:r>
              <a:rPr lang="en-US" sz="1600" b="1" dirty="0"/>
              <a:t>Fluence = ~ 4·10</a:t>
            </a:r>
            <a:r>
              <a:rPr lang="en-US" sz="1600" b="1" baseline="30000" dirty="0"/>
              <a:t>25</a:t>
            </a:r>
            <a:r>
              <a:rPr lang="en-US" sz="1600" b="1" dirty="0"/>
              <a:t> m</a:t>
            </a:r>
            <a:r>
              <a:rPr lang="en-US" sz="1600" b="1" baseline="30000" dirty="0"/>
              <a:t>-2</a:t>
            </a:r>
            <a:endParaRPr lang="en-US" sz="1600" b="1" dirty="0"/>
          </a:p>
        </p:txBody>
      </p:sp>
    </p:spTree>
    <p:extLst>
      <p:ext uri="{BB962C8B-B14F-4D97-AF65-F5344CB8AC3E}">
        <p14:creationId xmlns:p14="http://schemas.microsoft.com/office/powerpoint/2010/main" val="3273082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Deuterium </a:t>
            </a:r>
            <a:r>
              <a:rPr lang="de-DE" dirty="0" err="1"/>
              <a:t>retention</a:t>
            </a:r>
            <a:r>
              <a:rPr lang="de-DE" dirty="0"/>
              <a:t> in PIM-W </a:t>
            </a:r>
            <a:r>
              <a:rPr lang="de-DE" dirty="0" err="1"/>
              <a:t>alloys</a:t>
            </a:r>
            <a:endParaRPr lang="de-DE" dirty="0"/>
          </a:p>
        </p:txBody>
      </p:sp>
      <p:sp>
        <p:nvSpPr>
          <p:cNvPr id="3" name="TextBox 133"/>
          <p:cNvSpPr txBox="1"/>
          <p:nvPr/>
        </p:nvSpPr>
        <p:spPr>
          <a:xfrm>
            <a:off x="119063" y="1054390"/>
            <a:ext cx="11345056" cy="5863144"/>
          </a:xfrm>
          <a:prstGeom prst="rect">
            <a:avLst/>
          </a:prstGeom>
          <a:noFill/>
        </p:spPr>
        <p:txBody>
          <a:bodyPr wrap="square" rtlCol="0">
            <a:spAutoFit/>
          </a:bodyPr>
          <a:lstStyle/>
          <a:p>
            <a:pPr marL="457200" indent="-457200" algn="just">
              <a:spcBef>
                <a:spcPts val="1800"/>
              </a:spcBef>
              <a:buFont typeface="Arial" panose="020B0604020202020204" pitchFamily="34" charset="0"/>
              <a:buChar char="•"/>
            </a:pPr>
            <a:r>
              <a:rPr lang="en-US" sz="2000" dirty="0"/>
              <a:t>PIM-W samples were exposed to </a:t>
            </a:r>
            <a:r>
              <a:rPr lang="en-US" sz="2000" b="1" dirty="0"/>
              <a:t>deuterium plasma with a flux of 3.0 · 10</a:t>
            </a:r>
            <a:r>
              <a:rPr lang="en-US" sz="2000" b="1" baseline="30000" dirty="0"/>
              <a:t>21</a:t>
            </a:r>
            <a:r>
              <a:rPr lang="en-US" sz="2000" b="1" dirty="0"/>
              <a:t> </a:t>
            </a:r>
            <a:r>
              <a:rPr lang="de-DE" sz="2000" b="1" dirty="0">
                <a:cs typeface="Calibri" panose="020F0502020204030204" pitchFamily="34" charset="0"/>
              </a:rPr>
              <a:t>m</a:t>
            </a:r>
            <a:r>
              <a:rPr lang="de-DE" sz="2000" b="1" baseline="30000" dirty="0">
                <a:cs typeface="Calibri" panose="020F0502020204030204" pitchFamily="34" charset="0"/>
              </a:rPr>
              <a:t>-2</a:t>
            </a:r>
            <a:r>
              <a:rPr lang="de-DE" sz="2000" b="1" dirty="0">
                <a:cs typeface="Calibri" panose="020F0502020204030204" pitchFamily="34" charset="0"/>
              </a:rPr>
              <a:t> s</a:t>
            </a:r>
            <a:r>
              <a:rPr lang="de-DE" sz="2000" b="1" baseline="30000" dirty="0">
                <a:cs typeface="Calibri" panose="020F0502020204030204" pitchFamily="34" charset="0"/>
              </a:rPr>
              <a:t>-1</a:t>
            </a:r>
            <a:r>
              <a:rPr lang="en-US" sz="2000" b="1" dirty="0"/>
              <a:t> </a:t>
            </a:r>
            <a:r>
              <a:rPr lang="en-US" sz="2000" dirty="0"/>
              <a:t>for 85 minutes at a temperature of 280 °C in the PSI-2. Total </a:t>
            </a:r>
            <a:r>
              <a:rPr lang="en-US" sz="2000" b="1" dirty="0"/>
              <a:t>D fluence of 15.3 · 10</a:t>
            </a:r>
            <a:r>
              <a:rPr lang="en-US" sz="2000" b="1" baseline="30000" dirty="0"/>
              <a:t>25</a:t>
            </a:r>
            <a:r>
              <a:rPr lang="en-US" sz="2000" b="1" dirty="0"/>
              <a:t> </a:t>
            </a:r>
            <a:r>
              <a:rPr lang="de-DE" sz="2000" b="1" dirty="0">
                <a:cs typeface="Calibri" panose="020F0502020204030204" pitchFamily="34" charset="0"/>
              </a:rPr>
              <a:t>m</a:t>
            </a:r>
            <a:r>
              <a:rPr lang="de-DE" sz="2000" b="1" baseline="30000" dirty="0">
                <a:cs typeface="Calibri" panose="020F0502020204030204" pitchFamily="34" charset="0"/>
              </a:rPr>
              <a:t>-2</a:t>
            </a:r>
            <a:endParaRPr lang="en-US" sz="2000" dirty="0"/>
          </a:p>
          <a:p>
            <a:pPr marL="457200" indent="-457200" algn="just">
              <a:spcBef>
                <a:spcPts val="1800"/>
              </a:spcBef>
              <a:buFont typeface="Arial" panose="020B0604020202020204" pitchFamily="34" charset="0"/>
              <a:buChar char="•"/>
            </a:pPr>
            <a:r>
              <a:rPr lang="en-US" sz="2000" dirty="0"/>
              <a:t>Deuterium retention of the material was measured </a:t>
            </a:r>
            <a:r>
              <a:rPr lang="en-US" sz="2000" b="1" i="1" dirty="0"/>
              <a:t>in-situ</a:t>
            </a:r>
            <a:r>
              <a:rPr lang="en-US" sz="2000" dirty="0"/>
              <a:t> via LIBS and then ex-situ via NRA and TDS</a:t>
            </a:r>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r>
              <a:rPr lang="en-US" sz="2000" dirty="0"/>
              <a:t>Most of the deuterium retention is in the top layer, with a significant drop in retention after the first  1.5 µm. Some alloys increase D retention significantly</a:t>
            </a:r>
          </a:p>
          <a:p>
            <a:pPr marL="457200" indent="-457200" algn="just">
              <a:spcBef>
                <a:spcPts val="1800"/>
              </a:spcBef>
              <a:buFont typeface="Arial" panose="020B0604020202020204" pitchFamily="34" charset="0"/>
              <a:buChar char="•"/>
            </a:pPr>
            <a:endParaRPr lang="en-US" sz="2000" dirty="0"/>
          </a:p>
          <a:p>
            <a:pPr marL="457200" indent="-457200" algn="just">
              <a:spcBef>
                <a:spcPts val="1800"/>
              </a:spcBef>
              <a:buFont typeface="Arial" panose="020B0604020202020204" pitchFamily="34" charset="0"/>
              <a:buChar char="•"/>
            </a:pPr>
            <a:endParaRPr lang="en-US" sz="2000" dirty="0"/>
          </a:p>
        </p:txBody>
      </p:sp>
      <p:pic>
        <p:nvPicPr>
          <p:cNvPr id="7" name="Grafik 6" descr="Ein Bild, das Text, Diagramm, Screenshot, Reihe enthält.&#10;&#10;KI-generierte Inhalte können fehlerhaft sein.">
            <a:extLst>
              <a:ext uri="{FF2B5EF4-FFF2-40B4-BE49-F238E27FC236}">
                <a16:creationId xmlns:a16="http://schemas.microsoft.com/office/drawing/2014/main" id="{623BC2B3-7F9A-884B-EAA8-1492E345EF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83" y="2300885"/>
            <a:ext cx="3914681" cy="2727531"/>
          </a:xfrm>
          <a:prstGeom prst="rect">
            <a:avLst/>
          </a:prstGeom>
        </p:spPr>
      </p:pic>
      <p:pic>
        <p:nvPicPr>
          <p:cNvPr id="9" name="Grafik 8" descr="Ein Bild, das Text, Screenshot, Diagramm, Farbigkeit enthält.&#10;&#10;KI-generierte Inhalte können fehlerhaft sein.">
            <a:extLst>
              <a:ext uri="{FF2B5EF4-FFF2-40B4-BE49-F238E27FC236}">
                <a16:creationId xmlns:a16="http://schemas.microsoft.com/office/drawing/2014/main" id="{90D36EA0-43CA-6A45-3621-D2D9065FF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364" y="2300885"/>
            <a:ext cx="3525547" cy="2727531"/>
          </a:xfrm>
          <a:prstGeom prst="rect">
            <a:avLst/>
          </a:prstGeom>
        </p:spPr>
      </p:pic>
    </p:spTree>
    <p:extLst>
      <p:ext uri="{BB962C8B-B14F-4D97-AF65-F5344CB8AC3E}">
        <p14:creationId xmlns:p14="http://schemas.microsoft.com/office/powerpoint/2010/main" val="204460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89D5D36-CBFE-8019-4DCD-C9C9A4527928}"/>
              </a:ext>
            </a:extLst>
          </p:cNvPr>
          <p:cNvSpPr>
            <a:spLocks noGrp="1"/>
          </p:cNvSpPr>
          <p:nvPr>
            <p:ph type="body" sz="quarter" idx="10"/>
          </p:nvPr>
        </p:nvSpPr>
        <p:spPr/>
        <p:txBody>
          <a:bodyPr/>
          <a:lstStyle/>
          <a:p>
            <a:r>
              <a:rPr lang="en-US" dirty="0"/>
              <a:t>Off-Normal Loads for ITER</a:t>
            </a:r>
            <a:endParaRPr lang="de-DE" dirty="0"/>
          </a:p>
        </p:txBody>
      </p:sp>
      <p:sp>
        <p:nvSpPr>
          <p:cNvPr id="3" name="Textfeld 26">
            <a:extLst>
              <a:ext uri="{FF2B5EF4-FFF2-40B4-BE49-F238E27FC236}">
                <a16:creationId xmlns:a16="http://schemas.microsoft.com/office/drawing/2014/main" id="{C497E61E-F030-FA87-E72B-27518C596EE1}"/>
              </a:ext>
            </a:extLst>
          </p:cNvPr>
          <p:cNvSpPr txBox="1">
            <a:spLocks noChangeArrowheads="1"/>
          </p:cNvSpPr>
          <p:nvPr/>
        </p:nvSpPr>
        <p:spPr bwMode="auto">
          <a:xfrm>
            <a:off x="294667" y="982552"/>
            <a:ext cx="12081411" cy="33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120000"/>
              </a:lnSpc>
              <a:spcBef>
                <a:spcPts val="0"/>
              </a:spcBef>
              <a:buClr>
                <a:srgbClr val="005B82"/>
              </a:buClr>
            </a:pPr>
            <a:r>
              <a:rPr lang="en-GB" altLang="de-DE" sz="2200" b="1" dirty="0"/>
              <a:t>Full W fist wall for ITER - Qualification of W first wall components under VDE-like loads</a:t>
            </a:r>
          </a:p>
          <a:p>
            <a:pPr>
              <a:lnSpc>
                <a:spcPct val="120000"/>
              </a:lnSpc>
              <a:spcBef>
                <a:spcPts val="0"/>
              </a:spcBef>
              <a:buClr>
                <a:srgbClr val="005B82"/>
              </a:buClr>
            </a:pPr>
            <a:endParaRPr lang="en-GB" altLang="de-DE" sz="2200" b="1" dirty="0"/>
          </a:p>
          <a:p>
            <a:pPr>
              <a:lnSpc>
                <a:spcPct val="120000"/>
              </a:lnSpc>
              <a:spcBef>
                <a:spcPts val="0"/>
              </a:spcBef>
              <a:buClr>
                <a:srgbClr val="005B82"/>
              </a:buClr>
            </a:pPr>
            <a:r>
              <a:rPr lang="en-GB" altLang="de-DE" sz="2200" b="1" dirty="0"/>
              <a:t>First experiments have been performed in PSI-2</a:t>
            </a:r>
          </a:p>
          <a:p>
            <a:pPr marL="342900" indent="-342900">
              <a:lnSpc>
                <a:spcPct val="120000"/>
              </a:lnSpc>
              <a:spcBef>
                <a:spcPts val="0"/>
              </a:spcBef>
              <a:buClr>
                <a:srgbClr val="005B82"/>
              </a:buClr>
              <a:buFont typeface="Arial" panose="020B0604020202020204" pitchFamily="34" charset="0"/>
              <a:buChar char="•"/>
            </a:pPr>
            <a:r>
              <a:rPr lang="en-GB" altLang="de-DE" sz="2200" dirty="0"/>
              <a:t>IGP WT reference material</a:t>
            </a:r>
          </a:p>
          <a:p>
            <a:pPr marL="342900" indent="-342900">
              <a:lnSpc>
                <a:spcPct val="120000"/>
              </a:lnSpc>
              <a:spcBef>
                <a:spcPts val="0"/>
              </a:spcBef>
              <a:buClr>
                <a:srgbClr val="005B82"/>
              </a:buClr>
              <a:buFont typeface="Arial" panose="020B0604020202020204" pitchFamily="34" charset="0"/>
              <a:buChar char="•"/>
            </a:pPr>
            <a:r>
              <a:rPr lang="en-GB" altLang="de-DE" sz="2200" dirty="0"/>
              <a:t>Base temperature 1000 °C</a:t>
            </a:r>
          </a:p>
          <a:p>
            <a:pPr marL="342900" indent="-342900">
              <a:lnSpc>
                <a:spcPct val="120000"/>
              </a:lnSpc>
              <a:spcBef>
                <a:spcPts val="0"/>
              </a:spcBef>
              <a:buClr>
                <a:srgbClr val="005B82"/>
              </a:buClr>
              <a:buFont typeface="Arial" panose="020B0604020202020204" pitchFamily="34" charset="0"/>
              <a:buChar char="•"/>
            </a:pPr>
            <a:r>
              <a:rPr lang="en-GB" altLang="de-DE" sz="2200" dirty="0"/>
              <a:t>Melting event 1.6 GW/m² for 2 </a:t>
            </a:r>
            <a:r>
              <a:rPr lang="en-GB" altLang="de-DE" sz="2200" dirty="0" err="1"/>
              <a:t>ms</a:t>
            </a:r>
            <a:r>
              <a:rPr lang="en-GB" altLang="de-DE" sz="2200" dirty="0"/>
              <a:t> and pulse number of 1, 10, 100 </a:t>
            </a:r>
          </a:p>
          <a:p>
            <a:pPr marL="342900" indent="-342900">
              <a:lnSpc>
                <a:spcPct val="120000"/>
              </a:lnSpc>
              <a:spcBef>
                <a:spcPts val="0"/>
              </a:spcBef>
              <a:buClr>
                <a:srgbClr val="005B82"/>
              </a:buClr>
              <a:buFont typeface="Arial" panose="020B0604020202020204" pitchFamily="34" charset="0"/>
              <a:buChar char="•"/>
            </a:pPr>
            <a:r>
              <a:rPr lang="en-GB" altLang="de-DE" sz="2200" dirty="0"/>
              <a:t>ELM-like event 0.38 GW/m² for 1 </a:t>
            </a:r>
            <a:r>
              <a:rPr lang="en-GB" altLang="de-DE" sz="2200" dirty="0" err="1"/>
              <a:t>ms</a:t>
            </a:r>
            <a:r>
              <a:rPr lang="en-GB" altLang="de-DE" sz="2200" dirty="0"/>
              <a:t> and pulse number of 1000, repetition 0.5 Hz </a:t>
            </a:r>
          </a:p>
          <a:p>
            <a:pPr>
              <a:lnSpc>
                <a:spcPct val="120000"/>
              </a:lnSpc>
              <a:spcBef>
                <a:spcPts val="0"/>
              </a:spcBef>
              <a:buClr>
                <a:srgbClr val="005B82"/>
              </a:buClr>
            </a:pPr>
            <a:endParaRPr lang="en-GB" altLang="de-DE" sz="2200" b="1" dirty="0"/>
          </a:p>
        </p:txBody>
      </p:sp>
      <p:pic>
        <p:nvPicPr>
          <p:cNvPr id="4" name="Grafik 3">
            <a:extLst>
              <a:ext uri="{FF2B5EF4-FFF2-40B4-BE49-F238E27FC236}">
                <a16:creationId xmlns:a16="http://schemas.microsoft.com/office/drawing/2014/main" id="{F620987B-8EF0-7D2E-32AA-5CB7F0BB8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005" y="4006344"/>
            <a:ext cx="2775587" cy="2081690"/>
          </a:xfrm>
          <a:prstGeom prst="rect">
            <a:avLst/>
          </a:prstGeom>
        </p:spPr>
      </p:pic>
      <p:pic>
        <p:nvPicPr>
          <p:cNvPr id="5" name="Grafik 4">
            <a:extLst>
              <a:ext uri="{FF2B5EF4-FFF2-40B4-BE49-F238E27FC236}">
                <a16:creationId xmlns:a16="http://schemas.microsoft.com/office/drawing/2014/main" id="{DF86BB67-529C-85E8-76F1-2FA060A5D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336" y="4006344"/>
            <a:ext cx="2775587" cy="2081690"/>
          </a:xfrm>
          <a:prstGeom prst="rect">
            <a:avLst/>
          </a:prstGeom>
        </p:spPr>
      </p:pic>
      <p:pic>
        <p:nvPicPr>
          <p:cNvPr id="6" name="Grafik 5">
            <a:extLst>
              <a:ext uri="{FF2B5EF4-FFF2-40B4-BE49-F238E27FC236}">
                <a16:creationId xmlns:a16="http://schemas.microsoft.com/office/drawing/2014/main" id="{57850210-7005-4F9C-038C-9637A8632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667" y="3993041"/>
            <a:ext cx="2775587" cy="2081690"/>
          </a:xfrm>
          <a:prstGeom prst="rect">
            <a:avLst/>
          </a:prstGeom>
        </p:spPr>
      </p:pic>
      <p:sp>
        <p:nvSpPr>
          <p:cNvPr id="7" name="Textfeld 6">
            <a:extLst>
              <a:ext uri="{FF2B5EF4-FFF2-40B4-BE49-F238E27FC236}">
                <a16:creationId xmlns:a16="http://schemas.microsoft.com/office/drawing/2014/main" id="{31410339-C7F6-A8B2-AC43-8664AF32D623}"/>
              </a:ext>
            </a:extLst>
          </p:cNvPr>
          <p:cNvSpPr txBox="1"/>
          <p:nvPr/>
        </p:nvSpPr>
        <p:spPr>
          <a:xfrm>
            <a:off x="294667" y="4006344"/>
            <a:ext cx="1729952" cy="297004"/>
          </a:xfrm>
          <a:prstGeom prst="rect">
            <a:avLst/>
          </a:prstGeom>
          <a:noFill/>
        </p:spPr>
        <p:txBody>
          <a:bodyPr wrap="square" rtlCol="0">
            <a:spAutoFit/>
          </a:bodyPr>
          <a:lstStyle/>
          <a:p>
            <a:pPr algn="l">
              <a:lnSpc>
                <a:spcPct val="95000"/>
              </a:lnSpc>
            </a:pPr>
            <a:r>
              <a:rPr lang="de-DE" sz="1400" b="1" dirty="0" err="1"/>
              <a:t>no</a:t>
            </a:r>
            <a:r>
              <a:rPr lang="de-DE" sz="1400" b="1" dirty="0"/>
              <a:t> </a:t>
            </a:r>
            <a:r>
              <a:rPr lang="de-DE" sz="1400" b="1" dirty="0" err="1"/>
              <a:t>melting</a:t>
            </a:r>
            <a:r>
              <a:rPr lang="de-DE" sz="1400" b="1" dirty="0"/>
              <a:t> </a:t>
            </a:r>
            <a:r>
              <a:rPr lang="de-DE" sz="1400" b="1" dirty="0" err="1"/>
              <a:t>events</a:t>
            </a:r>
            <a:endParaRPr lang="en-US" sz="1400" b="1" dirty="0" err="1"/>
          </a:p>
        </p:txBody>
      </p:sp>
      <p:sp>
        <p:nvSpPr>
          <p:cNvPr id="8" name="Textfeld 7">
            <a:extLst>
              <a:ext uri="{FF2B5EF4-FFF2-40B4-BE49-F238E27FC236}">
                <a16:creationId xmlns:a16="http://schemas.microsoft.com/office/drawing/2014/main" id="{0B406E90-68B1-7C31-BA2E-9B139F343B95}"/>
              </a:ext>
            </a:extLst>
          </p:cNvPr>
          <p:cNvSpPr txBox="1"/>
          <p:nvPr/>
        </p:nvSpPr>
        <p:spPr>
          <a:xfrm>
            <a:off x="3198336" y="4006344"/>
            <a:ext cx="1729952" cy="297004"/>
          </a:xfrm>
          <a:prstGeom prst="rect">
            <a:avLst/>
          </a:prstGeom>
          <a:noFill/>
        </p:spPr>
        <p:txBody>
          <a:bodyPr wrap="square" rtlCol="0">
            <a:spAutoFit/>
          </a:bodyPr>
          <a:lstStyle/>
          <a:p>
            <a:pPr algn="l">
              <a:lnSpc>
                <a:spcPct val="95000"/>
              </a:lnSpc>
            </a:pPr>
            <a:r>
              <a:rPr lang="de-DE" sz="1400" b="1" dirty="0"/>
              <a:t>1 </a:t>
            </a:r>
            <a:r>
              <a:rPr lang="de-DE" sz="1400" b="1" dirty="0" err="1"/>
              <a:t>melting</a:t>
            </a:r>
            <a:r>
              <a:rPr lang="de-DE" sz="1400" b="1" dirty="0"/>
              <a:t> </a:t>
            </a:r>
            <a:r>
              <a:rPr lang="de-DE" sz="1400" b="1" dirty="0" err="1"/>
              <a:t>event</a:t>
            </a:r>
            <a:endParaRPr lang="en-US" sz="1400" b="1" dirty="0" err="1"/>
          </a:p>
        </p:txBody>
      </p:sp>
      <p:sp>
        <p:nvSpPr>
          <p:cNvPr id="9" name="Textfeld 8">
            <a:extLst>
              <a:ext uri="{FF2B5EF4-FFF2-40B4-BE49-F238E27FC236}">
                <a16:creationId xmlns:a16="http://schemas.microsoft.com/office/drawing/2014/main" id="{8D5AC485-5256-50C8-4341-B456EA8CC16A}"/>
              </a:ext>
            </a:extLst>
          </p:cNvPr>
          <p:cNvSpPr txBox="1"/>
          <p:nvPr/>
        </p:nvSpPr>
        <p:spPr>
          <a:xfrm>
            <a:off x="6213296" y="4020183"/>
            <a:ext cx="1729952" cy="297004"/>
          </a:xfrm>
          <a:prstGeom prst="rect">
            <a:avLst/>
          </a:prstGeom>
          <a:noFill/>
        </p:spPr>
        <p:txBody>
          <a:bodyPr wrap="square" rtlCol="0">
            <a:spAutoFit/>
          </a:bodyPr>
          <a:lstStyle/>
          <a:p>
            <a:pPr algn="l">
              <a:lnSpc>
                <a:spcPct val="95000"/>
              </a:lnSpc>
            </a:pPr>
            <a:r>
              <a:rPr lang="de-DE" sz="1400" b="1" dirty="0"/>
              <a:t>100 </a:t>
            </a:r>
            <a:r>
              <a:rPr lang="de-DE" sz="1400" b="1" dirty="0" err="1"/>
              <a:t>melting</a:t>
            </a:r>
            <a:r>
              <a:rPr lang="de-DE" sz="1400" b="1" dirty="0"/>
              <a:t> </a:t>
            </a:r>
            <a:r>
              <a:rPr lang="de-DE" sz="1400" b="1" dirty="0" err="1"/>
              <a:t>events</a:t>
            </a:r>
            <a:endParaRPr lang="en-US" sz="1400" b="1" dirty="0" err="1"/>
          </a:p>
        </p:txBody>
      </p:sp>
    </p:spTree>
    <p:extLst>
      <p:ext uri="{BB962C8B-B14F-4D97-AF65-F5344CB8AC3E}">
        <p14:creationId xmlns:p14="http://schemas.microsoft.com/office/powerpoint/2010/main" val="402218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2686</Words>
  <Application>Microsoft Office PowerPoint</Application>
  <PresentationFormat>Breitbild</PresentationFormat>
  <Paragraphs>360</Paragraphs>
  <Slides>24</Slides>
  <Notes>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Calibri</vt:lpstr>
      <vt:lpstr>Symbol</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FZJ</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Thorsten Loewenhoff</dc:creator>
  <cp:lastModifiedBy>Dorow-Gerspach, Daniel</cp:lastModifiedBy>
  <cp:revision>24</cp:revision>
  <cp:lastPrinted>2014-10-16T14:51:28Z</cp:lastPrinted>
  <dcterms:created xsi:type="dcterms:W3CDTF">2021-12-22T14:29:37Z</dcterms:created>
  <dcterms:modified xsi:type="dcterms:W3CDTF">2025-11-14T14:36:15Z</dcterms:modified>
</cp:coreProperties>
</file>