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  <p:sldMasterId id="2147483676" r:id="rId3"/>
    <p:sldMasterId id="2147483685" r:id="rId4"/>
  </p:sldMasterIdLst>
  <p:notesMasterIdLst>
    <p:notesMasterId r:id="rId29"/>
  </p:notesMasterIdLst>
  <p:sldIdLst>
    <p:sldId id="257" r:id="rId5"/>
    <p:sldId id="278" r:id="rId6"/>
    <p:sldId id="317" r:id="rId7"/>
    <p:sldId id="289" r:id="rId8"/>
    <p:sldId id="316" r:id="rId9"/>
    <p:sldId id="290" r:id="rId10"/>
    <p:sldId id="291" r:id="rId11"/>
    <p:sldId id="292" r:id="rId12"/>
    <p:sldId id="293" r:id="rId13"/>
    <p:sldId id="318" r:id="rId14"/>
    <p:sldId id="320" r:id="rId15"/>
    <p:sldId id="319" r:id="rId16"/>
    <p:sldId id="311" r:id="rId17"/>
    <p:sldId id="312" r:id="rId18"/>
    <p:sldId id="323" r:id="rId19"/>
    <p:sldId id="322" r:id="rId20"/>
    <p:sldId id="324" r:id="rId21"/>
    <p:sldId id="314" r:id="rId22"/>
    <p:sldId id="273" r:id="rId23"/>
    <p:sldId id="261" r:id="rId24"/>
    <p:sldId id="315" r:id="rId25"/>
    <p:sldId id="264" r:id="rId26"/>
    <p:sldId id="265" r:id="rId27"/>
    <p:sldId id="325" r:id="rId28"/>
  </p:sldIdLst>
  <p:sldSz cx="12192000" cy="6858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671887-DD05-5212-73C9-D8F82A75A19F}" name="Thomas Morgan" initials="TM" userId="S::morgan@differ.nl::2c6a8985-6dd3-459b-a758-610d517d0e3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ert Nijsen" initials="GN" lastIdx="47" clrIdx="0">
    <p:extLst>
      <p:ext uri="{19B8F6BF-5375-455C-9EA6-DF929625EA0E}">
        <p15:presenceInfo xmlns:p15="http://schemas.microsoft.com/office/powerpoint/2012/main" userId="S::geert@o2communicatie.nl::fb4c12ae-5a84-4618-a7c7-551b4906f8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napToObjects="1" showGuides="1">
      <p:cViewPr varScale="1">
        <p:scale>
          <a:sx n="72" d="100"/>
          <a:sy n="72" d="100"/>
        </p:scale>
        <p:origin x="460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Morgan" userId="2c6a8985-6dd3-459b-a758-610d517d0e3a" providerId="ADAL" clId="{71090659-0FD6-4777-9E1D-D15E5B121BA0}"/>
    <pc:docChg chg="delSld">
      <pc:chgData name="Thomas Morgan" userId="2c6a8985-6dd3-459b-a758-610d517d0e3a" providerId="ADAL" clId="{71090659-0FD6-4777-9E1D-D15E5B121BA0}" dt="2025-11-18T16:01:42.961" v="0" actId="47"/>
      <pc:docMkLst>
        <pc:docMk/>
      </pc:docMkLst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1569703635" sldId="260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4223690991" sldId="262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0" sldId="263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0" sldId="266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1568377735" sldId="279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199008997" sldId="294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491897414" sldId="297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1278095884" sldId="305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3725342219" sldId="307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810101582" sldId="308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818532775" sldId="309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527428018" sldId="310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3515734873" sldId="313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97622076" sldId="327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3882497429" sldId="328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494726089" sldId="329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3069059081" sldId="330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20933403" sldId="333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3280412847" sldId="334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947242165" sldId="335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1288834679" sldId="336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161502483" sldId="337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1447589417" sldId="338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741748306" sldId="339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817277194" sldId="340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139304524" sldId="341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734362863" sldId="342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154791911" sldId="343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2547802209" sldId="344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3710834680" sldId="345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418830012" sldId="346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376808669" sldId="670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1171891127" sldId="671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4185988702" sldId="672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3791460095" sldId="673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815278517" sldId="675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4168286222" sldId="676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1617822061" sldId="677"/>
        </pc:sldMkLst>
      </pc:sldChg>
      <pc:sldChg chg="del">
        <pc:chgData name="Thomas Morgan" userId="2c6a8985-6dd3-459b-a758-610d517d0e3a" providerId="ADAL" clId="{71090659-0FD6-4777-9E1D-D15E5B121BA0}" dt="2025-11-18T16:01:42.961" v="0" actId="47"/>
        <pc:sldMkLst>
          <pc:docMk/>
          <pc:sldMk cId="0" sldId="6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DE06-D79E-4B2D-B90A-65608204DC48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DEF54-6215-4A11-85A8-65559263180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32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each re-attachment event in ITER will constitute a thermal cycle</a:t>
            </a:r>
          </a:p>
          <a:p>
            <a:r>
              <a:rPr lang="en-US" dirty="0"/>
              <a:t>In DEMO </a:t>
            </a:r>
            <a:r>
              <a:rPr lang="en-US" dirty="0" err="1"/>
              <a:t>strikepoint</a:t>
            </a:r>
            <a:r>
              <a:rPr lang="en-US" dirty="0"/>
              <a:t> sweeping at 0.5 – 5 Hz and 50-400 mm under consideration, so each </a:t>
            </a:r>
            <a:r>
              <a:rPr lang="en-US" dirty="0" err="1"/>
              <a:t>reattachement</a:t>
            </a:r>
            <a:r>
              <a:rPr lang="en-US" dirty="0"/>
              <a:t> event can induce up to 50 cycles (at 5Hz)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783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focus of this slide is the sensitivity of fatigue </a:t>
            </a:r>
            <a:r>
              <a:rPr lang="en-US" dirty="0" err="1"/>
              <a:t>behaviour</a:t>
            </a:r>
            <a:r>
              <a:rPr lang="en-US" dirty="0"/>
              <a:t> to surface conditions, due to stress concentrators (pits, roughness, scratches </a:t>
            </a:r>
            <a:r>
              <a:rPr lang="en-US" dirty="0" err="1"/>
              <a:t>etc</a:t>
            </a:r>
            <a:r>
              <a:rPr lang="en-US" dirty="0"/>
              <a:t>).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EF54-6215-4A11-85A8-65559263180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5825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 of approach – use FEA to scale reattachment thermal load (Q</a:t>
            </a:r>
            <a:r>
              <a:rPr lang="en-US" baseline="-25000"/>
              <a:t>re</a:t>
            </a:r>
            <a:r>
              <a:rPr lang="en-US"/>
              <a:t>) and sweeping frequency (f</a:t>
            </a:r>
            <a:r>
              <a:rPr lang="en-US" baseline="-25000"/>
              <a:t>SW</a:t>
            </a:r>
            <a:r>
              <a:rPr lang="en-US"/>
              <a:t>) and amplitude (A</a:t>
            </a:r>
            <a:r>
              <a:rPr lang="en-US" baseline="-25000"/>
              <a:t>sw</a:t>
            </a:r>
            <a:r>
              <a:rPr lang="en-US"/>
              <a:t>) on a monoblock to a Magnum-PSI target, determining experiment parameters. Do exposure in Magnum-PSI, and assess number of cycles (</a:t>
            </a:r>
            <a:r>
              <a:rPr lang="en-US" i="1"/>
              <a:t>N</a:t>
            </a:r>
            <a:r>
              <a:rPr lang="en-US"/>
              <a:t>) to failure.</a:t>
            </a:r>
            <a:endParaRPr/>
          </a:p>
        </p:txBody>
      </p:sp>
      <p:sp>
        <p:nvSpPr>
          <p:cNvPr id="438" name="Google Shape;43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IFF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1203F8B5-AD8A-4768-A6A3-D70AF8516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r="19211" b="444"/>
          <a:stretch/>
        </p:blipFill>
        <p:spPr>
          <a:xfrm>
            <a:off x="0" y="1"/>
            <a:ext cx="7442480" cy="6866912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6228B1B6-3BA3-497C-95ED-C5D9105C2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31282"/>
          <a:stretch/>
        </p:blipFill>
        <p:spPr>
          <a:xfrm>
            <a:off x="7442481" y="-8913"/>
            <a:ext cx="4749520" cy="68669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919639-1D0D-4ED2-8C87-3E7DAE5960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6356" y="2991645"/>
            <a:ext cx="877268" cy="8747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28AED6-AB27-4CD6-9A3E-9E8C200584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221" y="824654"/>
            <a:ext cx="6956245" cy="1410070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2D422B-081F-4C4B-8A3F-40615718DB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221" y="2314631"/>
            <a:ext cx="6956245" cy="1063093"/>
          </a:xfrm>
        </p:spPr>
        <p:txBody>
          <a:bodyPr lIns="9000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subtitle style</a:t>
            </a:r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C42F8C46-8E51-4D21-9D5D-2B7BD9692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220" y="4230432"/>
            <a:ext cx="6956245" cy="365125"/>
          </a:xfrm>
        </p:spPr>
        <p:txBody>
          <a:bodyPr vert="horz" lIns="91440" tIns="45720" rIns="0" bIns="45720" rtlCol="0" anchor="ctr">
            <a:noAutofit/>
          </a:bodyPr>
          <a:lstStyle>
            <a:lvl1pPr>
              <a:lnSpc>
                <a:spcPct val="100000"/>
              </a:lnSpc>
              <a:defRPr lang="nl-NL" sz="2200" spc="-4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author/presenter + congress/event name</a:t>
            </a:r>
            <a:endParaRPr lang="en-GB" noProof="0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834D921-AC8F-463B-AA39-12AC9CC520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91" y="5862229"/>
            <a:ext cx="400070" cy="64800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612B797-2D80-458A-8656-9BC30F61DB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9" y="5813031"/>
            <a:ext cx="2857924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A49957-3299-4F03-B241-99EC4585C3DA}"/>
              </a:ext>
            </a:extLst>
          </p:cNvPr>
          <p:cNvSpPr/>
          <p:nvPr userDrawn="1"/>
        </p:nvSpPr>
        <p:spPr bwMode="white">
          <a:xfrm>
            <a:off x="0" y="1285875"/>
            <a:ext cx="5019675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485BF142-D638-4EBB-AB36-3469E8988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337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7" y="2936468"/>
            <a:ext cx="2003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6A7AFC-0BFF-4326-92F2-FBD304D78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22" name="Tijdelijke aanduiding voor voettekst 4">
            <a:extLst>
              <a:ext uri="{FF2B5EF4-FFF2-40B4-BE49-F238E27FC236}">
                <a16:creationId xmlns:a16="http://schemas.microsoft.com/office/drawing/2014/main" id="{ADC7F66D-F36F-492D-A05F-5609FEEA0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A6643CE8-9E95-432D-AD84-B69882409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43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doubl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6" y="2936468"/>
            <a:ext cx="2003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6ECAADAA-732D-415C-BE88-CB4CF471B1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3630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2593C75-0B83-496C-AD43-97F0D2310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3630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0AC5434D-34E9-4EF0-BD6E-C8A52665C9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3630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36409ACF-7972-4356-B1FF-D8179ABF5B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3630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0A26D9E9-60D9-4D09-A959-AEB7AD4F7D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549394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44204517-0982-4153-9351-AFB7D5091FF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1578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Tijdelijke aanduiding voor afbeelding 18">
            <a:extLst>
              <a:ext uri="{FF2B5EF4-FFF2-40B4-BE49-F238E27FC236}">
                <a16:creationId xmlns:a16="http://schemas.microsoft.com/office/drawing/2014/main" id="{4C903E3F-09F5-4E54-A204-1B2229781F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074276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B304E090-E952-43BC-8713-5C707786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24" name="Tijdelijke aanduiding voor voettekst 4">
            <a:extLst>
              <a:ext uri="{FF2B5EF4-FFF2-40B4-BE49-F238E27FC236}">
                <a16:creationId xmlns:a16="http://schemas.microsoft.com/office/drawing/2014/main" id="{BAF70B27-795C-49B8-BB4F-179CFA035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72D5D7E5-F68A-4E2B-96E6-5913C5149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76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new paragraph)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B0EFD-C6A4-4FE8-94AC-5B8FF1CEE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515" y="1746657"/>
            <a:ext cx="10515600" cy="68135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Section #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5B27B1-0D9B-4237-AEB3-87C3CB41AE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515" y="2333760"/>
            <a:ext cx="10515600" cy="1500187"/>
          </a:xfrm>
        </p:spPr>
        <p:txBody>
          <a:bodyPr lIns="9000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section title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31C6895-BDED-4B71-85F9-6EBE31CB538D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12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A692-14AE-4628-BC7A-01FC2AED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468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 dirty="0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E38F0-AFEB-4D48-9A07-6D7D2F9A84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6563" y="1769063"/>
            <a:ext cx="10160237" cy="4136437"/>
          </a:xfrm>
        </p:spPr>
        <p:txBody>
          <a:bodyPr/>
          <a:lstStyle>
            <a:lvl1pPr marL="203200" indent="-203200">
              <a:buFont typeface="Arial" panose="020B0604020202020204" pitchFamily="34" charset="0"/>
              <a:buChar char="•"/>
              <a:defRPr/>
            </a:lvl1pPr>
            <a:lvl2pPr>
              <a:spcBef>
                <a:spcPts val="4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F0A7AD9-B193-4370-A272-82CC0E4D2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2F2E84F-DD97-4AC0-9CAA-832539904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F68FB522-1C33-417C-92A3-4C78D238D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56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1F32-867F-46A9-B664-8BB4BA6D2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51485D-5529-40FE-AC0A-1F1A0FDAEA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46562" y="1769063"/>
            <a:ext cx="4917646" cy="4136437"/>
          </a:xfrm>
        </p:spPr>
        <p:txBody>
          <a:bodyPr/>
          <a:lstStyle>
            <a:lvl1pPr marL="201613" indent="-201613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EE300B-333D-45D7-837A-C03E0FB00B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99642" y="1769063"/>
            <a:ext cx="4917646" cy="4136437"/>
          </a:xfrm>
        </p:spPr>
        <p:txBody>
          <a:bodyPr vert="horz" lIns="0" tIns="0" rIns="0" bIns="0" rtlCol="0">
            <a:normAutofit/>
          </a:bodyPr>
          <a:lstStyle>
            <a:lvl1pPr marL="201613" indent="-201613">
              <a:buFont typeface="Arial" panose="020B0604020202020204" pitchFamily="34" charset="0"/>
              <a:buChar char="•"/>
              <a:defRPr lang="nl-NL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56AB5621-E96B-4384-B52A-EC825F37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F852A9B-659B-4074-BB47-3E200FF1C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EB5A2B4-55D0-415D-A0E6-970CFB3FA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132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7F8F6A0A-DB51-496A-B322-96F3A382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61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A49957-3299-4F03-B241-99EC4585C3DA}"/>
              </a:ext>
            </a:extLst>
          </p:cNvPr>
          <p:cNvSpPr/>
          <p:nvPr userDrawn="1"/>
        </p:nvSpPr>
        <p:spPr bwMode="white">
          <a:xfrm>
            <a:off x="0" y="1285875"/>
            <a:ext cx="5019675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46FCB212-BFCD-49F8-AE60-B1CCEF8B1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51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BF3AD0B-E69A-4458-9F2F-AD15935C1A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62038" y="1769428"/>
            <a:ext cx="2372582" cy="795412"/>
          </a:xfrm>
          <a:noFill/>
        </p:spPr>
        <p:txBody>
          <a:bodyPr wrap="none">
            <a:no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C8E78EFF-E989-4EC0-9E44-4B28DF5A2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4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A8D39DDD-3D97-4A34-B6D6-9417C2BD99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4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D2A320F7-B8BA-45ED-B010-00A28E14E0A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631214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960BBEB0-6377-4589-A0D6-1BB179B8E0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3670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07F64D3D-FEE5-4062-B7F0-B078A5217D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3670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6" name="Tijdelijke aanduiding voor afbeelding 9">
            <a:extLst>
              <a:ext uri="{FF2B5EF4-FFF2-40B4-BE49-F238E27FC236}">
                <a16:creationId xmlns:a16="http://schemas.microsoft.com/office/drawing/2014/main" id="{777967D8-B4C1-4300-A05E-758CBF91175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00390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FC9E14B9-F9C9-4B55-AB71-FE509614A5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2846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7F010A67-086B-4E83-8AC9-20AB0EF7E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2846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F5214B3F-6926-41BB-A7DE-36C5F643E1B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769565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FBA8D7-C002-45DC-89EC-1AF125D468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72021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EDADE4CC-7044-4908-BAE8-9E0AD087E5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72021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8BA0F05-82F7-4C2D-9600-F9321E098595}"/>
              </a:ext>
            </a:extLst>
          </p:cNvPr>
          <p:cNvSpPr txBox="1"/>
          <p:nvPr userDrawn="1"/>
        </p:nvSpPr>
        <p:spPr>
          <a:xfrm>
            <a:off x="12520337" y="2091690"/>
            <a:ext cx="1726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Logos must be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374 x 126 pixels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(or related format).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Placeholder is center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orientated.</a:t>
            </a:r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id="{A08F0DDA-5D3F-4819-94AF-8330BEBEF856}"/>
              </a:ext>
            </a:extLst>
          </p:cNvPr>
          <p:cNvSpPr/>
          <p:nvPr userDrawn="1"/>
        </p:nvSpPr>
        <p:spPr>
          <a:xfrm rot="16200000">
            <a:off x="12306037" y="2192392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637EF967-CFA0-4E11-A0CC-B7FAF3537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4494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BA7CEBE3-BB56-47FF-9C55-2F74E5B2F5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64494" y="3514597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3C8E40A6-A30D-451C-99AE-D083B7D6A3B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4494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640C99D7-A8E7-40DA-B959-F9BDC24500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64494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45" name="Tijdelijke aanduiding voor tekst 9">
            <a:extLst>
              <a:ext uri="{FF2B5EF4-FFF2-40B4-BE49-F238E27FC236}">
                <a16:creationId xmlns:a16="http://schemas.microsoft.com/office/drawing/2014/main" id="{E7B067DC-073D-406B-8C80-FA5C851C995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4494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46" name="Tijdelijke aanduiding voor tekst 9">
            <a:extLst>
              <a:ext uri="{FF2B5EF4-FFF2-40B4-BE49-F238E27FC236}">
                <a16:creationId xmlns:a16="http://schemas.microsoft.com/office/drawing/2014/main" id="{EAF66210-C7FF-4DFB-B27F-105DE2D041B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64494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3" name="Tijdelijke aanduiding voor tekst 9">
            <a:extLst>
              <a:ext uri="{FF2B5EF4-FFF2-40B4-BE49-F238E27FC236}">
                <a16:creationId xmlns:a16="http://schemas.microsoft.com/office/drawing/2014/main" id="{10733809-7E39-4633-B244-47E2750FE5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64494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1647D52-3CFE-447C-8B09-938C7450B4C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64494" y="5322996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1" name="Tijdelijke aanduiding voor tekst 9">
            <a:extLst>
              <a:ext uri="{FF2B5EF4-FFF2-40B4-BE49-F238E27FC236}">
                <a16:creationId xmlns:a16="http://schemas.microsoft.com/office/drawing/2014/main" id="{99F5AD62-7811-4C21-A6CA-411B856BD8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33670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2" name="Tijdelijke aanduiding voor tekst 9">
            <a:extLst>
              <a:ext uri="{FF2B5EF4-FFF2-40B4-BE49-F238E27FC236}">
                <a16:creationId xmlns:a16="http://schemas.microsoft.com/office/drawing/2014/main" id="{4BFF88FB-8A8E-4124-83FB-3ABC05F08F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33670" y="3514597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3" name="Tijdelijke aanduiding voor tekst 9">
            <a:extLst>
              <a:ext uri="{FF2B5EF4-FFF2-40B4-BE49-F238E27FC236}">
                <a16:creationId xmlns:a16="http://schemas.microsoft.com/office/drawing/2014/main" id="{85024BBE-78C0-4CAA-9DAA-29D037B65B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33670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4" name="Tijdelijke aanduiding voor tekst 9">
            <a:extLst>
              <a:ext uri="{FF2B5EF4-FFF2-40B4-BE49-F238E27FC236}">
                <a16:creationId xmlns:a16="http://schemas.microsoft.com/office/drawing/2014/main" id="{C6C5D9D2-3038-4FC3-A99D-B078060F56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33670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5" name="Tijdelijke aanduiding voor tekst 9">
            <a:extLst>
              <a:ext uri="{FF2B5EF4-FFF2-40B4-BE49-F238E27FC236}">
                <a16:creationId xmlns:a16="http://schemas.microsoft.com/office/drawing/2014/main" id="{1A553C12-1E5D-447D-877E-F561A41F26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33670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6" name="Tijdelijke aanduiding voor tekst 9">
            <a:extLst>
              <a:ext uri="{FF2B5EF4-FFF2-40B4-BE49-F238E27FC236}">
                <a16:creationId xmlns:a16="http://schemas.microsoft.com/office/drawing/2014/main" id="{59118EC4-F3DF-443D-85E2-3E9A8BD9EC2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33670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7" name="Tijdelijke aanduiding voor tekst 9">
            <a:extLst>
              <a:ext uri="{FF2B5EF4-FFF2-40B4-BE49-F238E27FC236}">
                <a16:creationId xmlns:a16="http://schemas.microsoft.com/office/drawing/2014/main" id="{430AF363-341D-4CEA-948D-A05F98C874F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33670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8" name="Tijdelijke aanduiding voor tekst 9">
            <a:extLst>
              <a:ext uri="{FF2B5EF4-FFF2-40B4-BE49-F238E27FC236}">
                <a16:creationId xmlns:a16="http://schemas.microsoft.com/office/drawing/2014/main" id="{ECDB0934-71DC-4938-95FF-8D6FDA0670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33670" y="5322996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9" name="Tijdelijke aanduiding voor tekst 9">
            <a:extLst>
              <a:ext uri="{FF2B5EF4-FFF2-40B4-BE49-F238E27FC236}">
                <a16:creationId xmlns:a16="http://schemas.microsoft.com/office/drawing/2014/main" id="{60590D66-8154-4433-86A7-164BA3A741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02846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0" name="Tijdelijke aanduiding voor tekst 9">
            <a:extLst>
              <a:ext uri="{FF2B5EF4-FFF2-40B4-BE49-F238E27FC236}">
                <a16:creationId xmlns:a16="http://schemas.microsoft.com/office/drawing/2014/main" id="{AF64A3CF-C0EB-459D-95B0-9E65CEA911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2846" y="3514597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1" name="Tijdelijke aanduiding voor tekst 9">
            <a:extLst>
              <a:ext uri="{FF2B5EF4-FFF2-40B4-BE49-F238E27FC236}">
                <a16:creationId xmlns:a16="http://schemas.microsoft.com/office/drawing/2014/main" id="{BBF28777-D4CA-4843-A3E2-76290495210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02846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2" name="Tijdelijke aanduiding voor tekst 9">
            <a:extLst>
              <a:ext uri="{FF2B5EF4-FFF2-40B4-BE49-F238E27FC236}">
                <a16:creationId xmlns:a16="http://schemas.microsoft.com/office/drawing/2014/main" id="{A546279E-EFBE-44A5-9DF1-F5681DE2C06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02846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3" name="Tijdelijke aanduiding voor tekst 9">
            <a:extLst>
              <a:ext uri="{FF2B5EF4-FFF2-40B4-BE49-F238E27FC236}">
                <a16:creationId xmlns:a16="http://schemas.microsoft.com/office/drawing/2014/main" id="{774410CC-6370-4C11-9837-235F49846D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02846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1133B606-5217-4275-8EBE-1D3F8AC772A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02846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5" name="Tijdelijke aanduiding voor tekst 9">
            <a:extLst>
              <a:ext uri="{FF2B5EF4-FFF2-40B4-BE49-F238E27FC236}">
                <a16:creationId xmlns:a16="http://schemas.microsoft.com/office/drawing/2014/main" id="{AF31008E-2295-4ABE-B74C-B448EB6214E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02846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7774C7BC-FC98-452A-9DAB-F1B4882B798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02846" y="5322996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045B2691-2D95-4964-A7AA-2F1F3303C39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72021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50A10DC5-3B79-46D1-8627-9F59BB15C9D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872021" y="3514597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9" name="Tijdelijke aanduiding voor tekst 9">
            <a:extLst>
              <a:ext uri="{FF2B5EF4-FFF2-40B4-BE49-F238E27FC236}">
                <a16:creationId xmlns:a16="http://schemas.microsoft.com/office/drawing/2014/main" id="{6E76ADAF-B370-468A-99FD-AB2E062B47C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872021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0" name="Tijdelijke aanduiding voor tekst 9">
            <a:extLst>
              <a:ext uri="{FF2B5EF4-FFF2-40B4-BE49-F238E27FC236}">
                <a16:creationId xmlns:a16="http://schemas.microsoft.com/office/drawing/2014/main" id="{58285513-0CDA-4BE1-A074-507A6B20AB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72021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1" name="Tijdelijke aanduiding voor tekst 9">
            <a:extLst>
              <a:ext uri="{FF2B5EF4-FFF2-40B4-BE49-F238E27FC236}">
                <a16:creationId xmlns:a16="http://schemas.microsoft.com/office/drawing/2014/main" id="{D629EB20-5778-4B9E-9B14-199130F9809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72021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2" name="Tijdelijke aanduiding voor tekst 9">
            <a:extLst>
              <a:ext uri="{FF2B5EF4-FFF2-40B4-BE49-F238E27FC236}">
                <a16:creationId xmlns:a16="http://schemas.microsoft.com/office/drawing/2014/main" id="{5869BA4C-24F5-491B-9549-44562AEFA3D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872021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3" name="Tijdelijke aanduiding voor tekst 9">
            <a:extLst>
              <a:ext uri="{FF2B5EF4-FFF2-40B4-BE49-F238E27FC236}">
                <a16:creationId xmlns:a16="http://schemas.microsoft.com/office/drawing/2014/main" id="{202DA70C-6FC9-4E4A-9BB0-BF0114062E4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872021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4" name="Tijdelijke aanduiding voor tekst 9">
            <a:extLst>
              <a:ext uri="{FF2B5EF4-FFF2-40B4-BE49-F238E27FC236}">
                <a16:creationId xmlns:a16="http://schemas.microsoft.com/office/drawing/2014/main" id="{F0316C87-FEAF-4E79-966E-0B5173C3EB6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872021" y="5322996"/>
            <a:ext cx="2448000" cy="20478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2" name="Tijdelijke aanduiding voor datum 3">
            <a:extLst>
              <a:ext uri="{FF2B5EF4-FFF2-40B4-BE49-F238E27FC236}">
                <a16:creationId xmlns:a16="http://schemas.microsoft.com/office/drawing/2014/main" id="{D9EAFB24-AE70-4F10-B766-C55CFEA83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5" name="Tijdelijke aanduiding voor voettekst 4">
            <a:extLst>
              <a:ext uri="{FF2B5EF4-FFF2-40B4-BE49-F238E27FC236}">
                <a16:creationId xmlns:a16="http://schemas.microsoft.com/office/drawing/2014/main" id="{1E27E025-9B4F-4EE6-8475-FA6BDED00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58" name="Tijdelijke aanduiding voor dianummer 5">
            <a:extLst>
              <a:ext uri="{FF2B5EF4-FFF2-40B4-BE49-F238E27FC236}">
                <a16:creationId xmlns:a16="http://schemas.microsoft.com/office/drawing/2014/main" id="{714B544D-F631-407A-AC4C-580B04CE4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38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7" y="2936468"/>
            <a:ext cx="2003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6A7AFC-0BFF-4326-92F2-FBD304D78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22" name="Tijdelijke aanduiding voor voettekst 4">
            <a:extLst>
              <a:ext uri="{FF2B5EF4-FFF2-40B4-BE49-F238E27FC236}">
                <a16:creationId xmlns:a16="http://schemas.microsoft.com/office/drawing/2014/main" id="{ADC7F66D-F36F-492D-A05F-5609FEEA0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0C3E6948-16A7-49BA-8907-5297DAB67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12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D24B0FD2-50B1-4E9E-B581-60D0B43C0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t="1" r="19211" b="573"/>
          <a:stretch/>
        </p:blipFill>
        <p:spPr>
          <a:xfrm>
            <a:off x="0" y="1"/>
            <a:ext cx="7442480" cy="6857997"/>
          </a:xfrm>
          <a:prstGeom prst="rect">
            <a:avLst/>
          </a:prstGeom>
        </p:spPr>
      </p:pic>
      <p:sp>
        <p:nvSpPr>
          <p:cNvPr id="13" name="Tijdelijke aanduiding voor afbeelding 13">
            <a:extLst>
              <a:ext uri="{FF2B5EF4-FFF2-40B4-BE49-F238E27FC236}">
                <a16:creationId xmlns:a16="http://schemas.microsoft.com/office/drawing/2014/main" id="{8348C8AD-30F2-4959-B764-735D70C0CE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42480" y="2"/>
            <a:ext cx="4748475" cy="6857996"/>
          </a:xfrm>
          <a:solidFill>
            <a:schemeClr val="accent6">
              <a:lumMod val="40000"/>
              <a:lumOff val="60000"/>
            </a:schemeClr>
          </a:solidFill>
        </p:spPr>
        <p:txBody>
          <a:bodyPr bIns="972000" anchor="ctr"/>
          <a:lstStyle>
            <a:lvl1pPr algn="ctr">
              <a:defRPr/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28AED6-AB27-4CD6-9A3E-9E8C200584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221" y="824654"/>
            <a:ext cx="6955200" cy="1410070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2D422B-081F-4C4B-8A3F-40615718DB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221" y="2314631"/>
            <a:ext cx="6955200" cy="1063093"/>
          </a:xfrm>
        </p:spPr>
        <p:txBody>
          <a:bodyPr lIns="9000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subtitle style</a:t>
            </a:r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3193C12A-70D9-45BF-8613-5D1F7A788A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5124" y="2991643"/>
            <a:ext cx="874713" cy="87471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34" t="-1034" r="-1034" b="-1034"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C42F8C46-8E51-4D21-9D5D-2B7BD9692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221" y="4230432"/>
            <a:ext cx="6955200" cy="365125"/>
          </a:xfrm>
        </p:spPr>
        <p:txBody>
          <a:bodyPr vert="horz" lIns="91440" tIns="45720" rIns="0" bIns="45720" rtlCol="0" anchor="ctr">
            <a:noAutofit/>
          </a:bodyPr>
          <a:lstStyle>
            <a:lvl1pPr>
              <a:lnSpc>
                <a:spcPct val="100000"/>
              </a:lnSpc>
              <a:defRPr lang="nl-NL" sz="2200" spc="-4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author/presenter + congress/event name</a:t>
            </a:r>
            <a:endParaRPr lang="en-GB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73C954B-EDA7-46C1-8124-37023E7C4094}"/>
              </a:ext>
            </a:extLst>
          </p:cNvPr>
          <p:cNvSpPr txBox="1"/>
          <p:nvPr userDrawn="1"/>
        </p:nvSpPr>
        <p:spPr>
          <a:xfrm>
            <a:off x="12520337" y="2091690"/>
            <a:ext cx="2535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>
                <a:solidFill>
                  <a:schemeClr val="bg2"/>
                </a:solidFill>
              </a:rPr>
              <a:t>After replacing a new image:</a:t>
            </a:r>
            <a:br>
              <a:rPr lang="en-US" sz="1400" noProof="0" dirty="0">
                <a:solidFill>
                  <a:schemeClr val="bg2"/>
                </a:solidFill>
              </a:rPr>
            </a:br>
            <a:r>
              <a:rPr lang="en-US" sz="1400" noProof="0" dirty="0">
                <a:solidFill>
                  <a:schemeClr val="bg2"/>
                </a:solidFill>
              </a:rPr>
              <a:t>make sure to arrange the image</a:t>
            </a:r>
            <a:br>
              <a:rPr lang="en-US" sz="1400" noProof="0" dirty="0">
                <a:solidFill>
                  <a:schemeClr val="bg2"/>
                </a:solidFill>
              </a:rPr>
            </a:br>
            <a:r>
              <a:rPr lang="en-US" sz="1400" noProof="0" dirty="0">
                <a:solidFill>
                  <a:schemeClr val="bg2"/>
                </a:solidFill>
              </a:rPr>
              <a:t>to the background</a:t>
            </a: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F644F6F0-F868-4D96-BF15-2A9A62232E43}"/>
              </a:ext>
            </a:extLst>
          </p:cNvPr>
          <p:cNvSpPr/>
          <p:nvPr userDrawn="1"/>
        </p:nvSpPr>
        <p:spPr>
          <a:xfrm rot="16200000">
            <a:off x="12306037" y="2192392"/>
            <a:ext cx="217170" cy="18721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1A12CD1-BB55-41C1-88B2-DD14F67E56B8}"/>
              </a:ext>
            </a:extLst>
          </p:cNvPr>
          <p:cNvSpPr txBox="1"/>
          <p:nvPr userDrawn="1"/>
        </p:nvSpPr>
        <p:spPr>
          <a:xfrm>
            <a:off x="12520337" y="3268980"/>
            <a:ext cx="1939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Don’t add an image,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in the circle placeholder</a:t>
            </a:r>
          </a:p>
        </p:txBody>
      </p:sp>
      <p:sp>
        <p:nvSpPr>
          <p:cNvPr id="20" name="Gelijkbenige driehoek 19">
            <a:extLst>
              <a:ext uri="{FF2B5EF4-FFF2-40B4-BE49-F238E27FC236}">
                <a16:creationId xmlns:a16="http://schemas.microsoft.com/office/drawing/2014/main" id="{C313B7F9-D3D7-4F9D-8883-C8DA1FE9DA02}"/>
              </a:ext>
            </a:extLst>
          </p:cNvPr>
          <p:cNvSpPr/>
          <p:nvPr userDrawn="1"/>
        </p:nvSpPr>
        <p:spPr>
          <a:xfrm rot="16200000">
            <a:off x="12306037" y="3369682"/>
            <a:ext cx="217170" cy="18721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348F064-CFEC-45FC-8150-01B695E81D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91" y="5862229"/>
            <a:ext cx="400070" cy="6480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510A7D72-80B0-491B-BC56-6C96FFA593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9" y="5813031"/>
            <a:ext cx="2857924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doubl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6" y="2936468"/>
            <a:ext cx="2003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6ECAADAA-732D-415C-BE88-CB4CF471B1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3630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2593C75-0B83-496C-AD43-97F0D2310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3630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0AC5434D-34E9-4EF0-BD6E-C8A52665C9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3630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36409ACF-7972-4356-B1FF-D8179ABF5B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3630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0A26D9E9-60D9-4D09-A959-AEB7AD4F7D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549394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44204517-0982-4153-9351-AFB7D5091FF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1578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0" name="Tijdelijke aanduiding voor afbeelding 18">
            <a:extLst>
              <a:ext uri="{FF2B5EF4-FFF2-40B4-BE49-F238E27FC236}">
                <a16:creationId xmlns:a16="http://schemas.microsoft.com/office/drawing/2014/main" id="{4C903E3F-09F5-4E54-A204-1B2229781F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074276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B304E090-E952-43BC-8713-5C707786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24" name="Tijdelijke aanduiding voor voettekst 4">
            <a:extLst>
              <a:ext uri="{FF2B5EF4-FFF2-40B4-BE49-F238E27FC236}">
                <a16:creationId xmlns:a16="http://schemas.microsoft.com/office/drawing/2014/main" id="{BAF70B27-795C-49B8-BB4F-179CFA035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20156E2D-7C1C-4B77-B5B6-F1D3F348F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91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new paragraph)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B0EFD-C6A4-4FE8-94AC-5B8FF1CEE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515" y="1746657"/>
            <a:ext cx="10515600" cy="68135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Section #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5B27B1-0D9B-4237-AEB3-87C3CB41AE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515" y="2333760"/>
            <a:ext cx="10515600" cy="1500187"/>
          </a:xfrm>
        </p:spPr>
        <p:txBody>
          <a:bodyPr lIns="9000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section title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31C6895-BDED-4B71-85F9-6EBE31CB538D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6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A692-14AE-4628-BC7A-01FC2AED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468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 dirty="0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E38F0-AFEB-4D48-9A07-6D7D2F9A84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6563" y="1769063"/>
            <a:ext cx="10160237" cy="4136437"/>
          </a:xfrm>
        </p:spPr>
        <p:txBody>
          <a:bodyPr/>
          <a:lstStyle>
            <a:lvl1pPr marL="203200" indent="-203200">
              <a:buFont typeface="Arial" panose="020B0604020202020204" pitchFamily="34" charset="0"/>
              <a:buChar char="•"/>
              <a:defRPr/>
            </a:lvl1pPr>
            <a:lvl2pPr>
              <a:spcBef>
                <a:spcPts val="4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F0A7AD9-B193-4370-A272-82CC0E4D2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2F2E84F-DD97-4AC0-9CAA-832539904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553E26FA-3773-470A-AAAD-81C91C275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53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1F32-867F-46A9-B664-8BB4BA6D2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51485D-5529-40FE-AC0A-1F1A0FDAEA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46562" y="1769063"/>
            <a:ext cx="4917646" cy="4136437"/>
          </a:xfrm>
        </p:spPr>
        <p:txBody>
          <a:bodyPr/>
          <a:lstStyle>
            <a:lvl1pPr marL="201613" indent="-201613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EE300B-333D-45D7-837A-C03E0FB00B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99642" y="1769063"/>
            <a:ext cx="4917646" cy="4136437"/>
          </a:xfrm>
        </p:spPr>
        <p:txBody>
          <a:bodyPr vert="horz" lIns="0" tIns="0" rIns="0" bIns="0" rtlCol="0">
            <a:normAutofit/>
          </a:bodyPr>
          <a:lstStyle>
            <a:lvl1pPr marL="201613" indent="-201613">
              <a:buFont typeface="Arial" panose="020B0604020202020204" pitchFamily="34" charset="0"/>
              <a:buChar char="•"/>
              <a:defRPr lang="nl-NL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56AB5621-E96B-4384-B52A-EC825F37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F852A9B-659B-4074-BB47-3E200FF1C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59EEB36E-3627-4A84-A3BA-9AA3D876B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283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5DA73902-F8F9-4FA5-9AB3-2C3A9B42F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49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A49957-3299-4F03-B241-99EC4585C3DA}"/>
              </a:ext>
            </a:extLst>
          </p:cNvPr>
          <p:cNvSpPr/>
          <p:nvPr userDrawn="1"/>
        </p:nvSpPr>
        <p:spPr bwMode="white">
          <a:xfrm>
            <a:off x="0" y="1285875"/>
            <a:ext cx="5019675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7F5603FA-107F-400E-9786-33F773174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59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BF3AD0B-E69A-4458-9F2F-AD15935C1A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62038" y="1769428"/>
            <a:ext cx="2372582" cy="795412"/>
          </a:xfrm>
          <a:noFill/>
        </p:spPr>
        <p:txBody>
          <a:bodyPr wrap="none">
            <a:no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C8E78EFF-E989-4EC0-9E44-4B28DF5A2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4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A8D39DDD-3D97-4A34-B6D6-9417C2BD99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4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D2A320F7-B8BA-45ED-B010-00A28E14E0A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631214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960BBEB0-6377-4589-A0D6-1BB179B8E0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3670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07F64D3D-FEE5-4062-B7F0-B078A5217D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3670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6" name="Tijdelijke aanduiding voor afbeelding 9">
            <a:extLst>
              <a:ext uri="{FF2B5EF4-FFF2-40B4-BE49-F238E27FC236}">
                <a16:creationId xmlns:a16="http://schemas.microsoft.com/office/drawing/2014/main" id="{777967D8-B4C1-4300-A05E-758CBF91175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00390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FC9E14B9-F9C9-4B55-AB71-FE509614A5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2846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7F010A67-086B-4E83-8AC9-20AB0EF7E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2846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F5214B3F-6926-41BB-A7DE-36C5F643E1B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769565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FBA8D7-C002-45DC-89EC-1AF125D468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72021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EDADE4CC-7044-4908-BAE8-9E0AD087E5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72021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8BA0F05-82F7-4C2D-9600-F9321E098595}"/>
              </a:ext>
            </a:extLst>
          </p:cNvPr>
          <p:cNvSpPr txBox="1"/>
          <p:nvPr userDrawn="1"/>
        </p:nvSpPr>
        <p:spPr>
          <a:xfrm>
            <a:off x="12520337" y="2091690"/>
            <a:ext cx="1726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Logos must be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374 x 126 pixels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(or related format).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Placeholder is center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orientated.</a:t>
            </a:r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id="{A08F0DDA-5D3F-4819-94AF-8330BEBEF856}"/>
              </a:ext>
            </a:extLst>
          </p:cNvPr>
          <p:cNvSpPr/>
          <p:nvPr userDrawn="1"/>
        </p:nvSpPr>
        <p:spPr>
          <a:xfrm rot="16200000">
            <a:off x="12306037" y="2192392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637EF967-CFA0-4E11-A0CC-B7FAF3537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4494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BA7CEBE3-BB56-47FF-9C55-2F74E5B2F5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64494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3C8E40A6-A30D-451C-99AE-D083B7D6A3B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4494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640C99D7-A8E7-40DA-B959-F9BDC24500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64494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45" name="Tijdelijke aanduiding voor tekst 9">
            <a:extLst>
              <a:ext uri="{FF2B5EF4-FFF2-40B4-BE49-F238E27FC236}">
                <a16:creationId xmlns:a16="http://schemas.microsoft.com/office/drawing/2014/main" id="{E7B067DC-073D-406B-8C80-FA5C851C995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4494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46" name="Tijdelijke aanduiding voor tekst 9">
            <a:extLst>
              <a:ext uri="{FF2B5EF4-FFF2-40B4-BE49-F238E27FC236}">
                <a16:creationId xmlns:a16="http://schemas.microsoft.com/office/drawing/2014/main" id="{EAF66210-C7FF-4DFB-B27F-105DE2D041B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64494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3" name="Tijdelijke aanduiding voor tekst 9">
            <a:extLst>
              <a:ext uri="{FF2B5EF4-FFF2-40B4-BE49-F238E27FC236}">
                <a16:creationId xmlns:a16="http://schemas.microsoft.com/office/drawing/2014/main" id="{10733809-7E39-4633-B244-47E2750FE5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64494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1647D52-3CFE-447C-8B09-938C7450B4C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64494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1" name="Tijdelijke aanduiding voor tekst 9">
            <a:extLst>
              <a:ext uri="{FF2B5EF4-FFF2-40B4-BE49-F238E27FC236}">
                <a16:creationId xmlns:a16="http://schemas.microsoft.com/office/drawing/2014/main" id="{99F5AD62-7811-4C21-A6CA-411B856BD8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33670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2" name="Tijdelijke aanduiding voor tekst 9">
            <a:extLst>
              <a:ext uri="{FF2B5EF4-FFF2-40B4-BE49-F238E27FC236}">
                <a16:creationId xmlns:a16="http://schemas.microsoft.com/office/drawing/2014/main" id="{4BFF88FB-8A8E-4124-83FB-3ABC05F08F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33670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3" name="Tijdelijke aanduiding voor tekst 9">
            <a:extLst>
              <a:ext uri="{FF2B5EF4-FFF2-40B4-BE49-F238E27FC236}">
                <a16:creationId xmlns:a16="http://schemas.microsoft.com/office/drawing/2014/main" id="{85024BBE-78C0-4CAA-9DAA-29D037B65B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33670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4" name="Tijdelijke aanduiding voor tekst 9">
            <a:extLst>
              <a:ext uri="{FF2B5EF4-FFF2-40B4-BE49-F238E27FC236}">
                <a16:creationId xmlns:a16="http://schemas.microsoft.com/office/drawing/2014/main" id="{C6C5D9D2-3038-4FC3-A99D-B078060F56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33670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5" name="Tijdelijke aanduiding voor tekst 9">
            <a:extLst>
              <a:ext uri="{FF2B5EF4-FFF2-40B4-BE49-F238E27FC236}">
                <a16:creationId xmlns:a16="http://schemas.microsoft.com/office/drawing/2014/main" id="{1A553C12-1E5D-447D-877E-F561A41F26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33670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6" name="Tijdelijke aanduiding voor tekst 9">
            <a:extLst>
              <a:ext uri="{FF2B5EF4-FFF2-40B4-BE49-F238E27FC236}">
                <a16:creationId xmlns:a16="http://schemas.microsoft.com/office/drawing/2014/main" id="{59118EC4-F3DF-443D-85E2-3E9A8BD9EC2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33670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7" name="Tijdelijke aanduiding voor tekst 9">
            <a:extLst>
              <a:ext uri="{FF2B5EF4-FFF2-40B4-BE49-F238E27FC236}">
                <a16:creationId xmlns:a16="http://schemas.microsoft.com/office/drawing/2014/main" id="{430AF363-341D-4CEA-948D-A05F98C874F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33670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8" name="Tijdelijke aanduiding voor tekst 9">
            <a:extLst>
              <a:ext uri="{FF2B5EF4-FFF2-40B4-BE49-F238E27FC236}">
                <a16:creationId xmlns:a16="http://schemas.microsoft.com/office/drawing/2014/main" id="{ECDB0934-71DC-4938-95FF-8D6FDA0670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33670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9" name="Tijdelijke aanduiding voor tekst 9">
            <a:extLst>
              <a:ext uri="{FF2B5EF4-FFF2-40B4-BE49-F238E27FC236}">
                <a16:creationId xmlns:a16="http://schemas.microsoft.com/office/drawing/2014/main" id="{60590D66-8154-4433-86A7-164BA3A741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02846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0" name="Tijdelijke aanduiding voor tekst 9">
            <a:extLst>
              <a:ext uri="{FF2B5EF4-FFF2-40B4-BE49-F238E27FC236}">
                <a16:creationId xmlns:a16="http://schemas.microsoft.com/office/drawing/2014/main" id="{AF64A3CF-C0EB-459D-95B0-9E65CEA911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2846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1" name="Tijdelijke aanduiding voor tekst 9">
            <a:extLst>
              <a:ext uri="{FF2B5EF4-FFF2-40B4-BE49-F238E27FC236}">
                <a16:creationId xmlns:a16="http://schemas.microsoft.com/office/drawing/2014/main" id="{BBF28777-D4CA-4843-A3E2-76290495210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02846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2" name="Tijdelijke aanduiding voor tekst 9">
            <a:extLst>
              <a:ext uri="{FF2B5EF4-FFF2-40B4-BE49-F238E27FC236}">
                <a16:creationId xmlns:a16="http://schemas.microsoft.com/office/drawing/2014/main" id="{A546279E-EFBE-44A5-9DF1-F5681DE2C06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02846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3" name="Tijdelijke aanduiding voor tekst 9">
            <a:extLst>
              <a:ext uri="{FF2B5EF4-FFF2-40B4-BE49-F238E27FC236}">
                <a16:creationId xmlns:a16="http://schemas.microsoft.com/office/drawing/2014/main" id="{774410CC-6370-4C11-9837-235F49846D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02846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1133B606-5217-4275-8EBE-1D3F8AC772A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02846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5" name="Tijdelijke aanduiding voor tekst 9">
            <a:extLst>
              <a:ext uri="{FF2B5EF4-FFF2-40B4-BE49-F238E27FC236}">
                <a16:creationId xmlns:a16="http://schemas.microsoft.com/office/drawing/2014/main" id="{AF31008E-2295-4ABE-B74C-B448EB6214E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02846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7774C7BC-FC98-452A-9DAB-F1B4882B798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02846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045B2691-2D95-4964-A7AA-2F1F3303C39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72021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50A10DC5-3B79-46D1-8627-9F59BB15C9D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872021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9" name="Tijdelijke aanduiding voor tekst 9">
            <a:extLst>
              <a:ext uri="{FF2B5EF4-FFF2-40B4-BE49-F238E27FC236}">
                <a16:creationId xmlns:a16="http://schemas.microsoft.com/office/drawing/2014/main" id="{6E76ADAF-B370-468A-99FD-AB2E062B47C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872021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0" name="Tijdelijke aanduiding voor tekst 9">
            <a:extLst>
              <a:ext uri="{FF2B5EF4-FFF2-40B4-BE49-F238E27FC236}">
                <a16:creationId xmlns:a16="http://schemas.microsoft.com/office/drawing/2014/main" id="{58285513-0CDA-4BE1-A074-507A6B20AB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72021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1" name="Tijdelijke aanduiding voor tekst 9">
            <a:extLst>
              <a:ext uri="{FF2B5EF4-FFF2-40B4-BE49-F238E27FC236}">
                <a16:creationId xmlns:a16="http://schemas.microsoft.com/office/drawing/2014/main" id="{D629EB20-5778-4B9E-9B14-199130F9809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72021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2" name="Tijdelijke aanduiding voor tekst 9">
            <a:extLst>
              <a:ext uri="{FF2B5EF4-FFF2-40B4-BE49-F238E27FC236}">
                <a16:creationId xmlns:a16="http://schemas.microsoft.com/office/drawing/2014/main" id="{5869BA4C-24F5-491B-9549-44562AEFA3D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872021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3" name="Tijdelijke aanduiding voor tekst 9">
            <a:extLst>
              <a:ext uri="{FF2B5EF4-FFF2-40B4-BE49-F238E27FC236}">
                <a16:creationId xmlns:a16="http://schemas.microsoft.com/office/drawing/2014/main" id="{202DA70C-6FC9-4E4A-9BB0-BF0114062E4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872021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4" name="Tijdelijke aanduiding voor tekst 9">
            <a:extLst>
              <a:ext uri="{FF2B5EF4-FFF2-40B4-BE49-F238E27FC236}">
                <a16:creationId xmlns:a16="http://schemas.microsoft.com/office/drawing/2014/main" id="{F0316C87-FEAF-4E79-966E-0B5173C3EB6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872021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2" name="Tijdelijke aanduiding voor datum 3">
            <a:extLst>
              <a:ext uri="{FF2B5EF4-FFF2-40B4-BE49-F238E27FC236}">
                <a16:creationId xmlns:a16="http://schemas.microsoft.com/office/drawing/2014/main" id="{D9EAFB24-AE70-4F10-B766-C55CFEA83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5" name="Tijdelijke aanduiding voor voettekst 4">
            <a:extLst>
              <a:ext uri="{FF2B5EF4-FFF2-40B4-BE49-F238E27FC236}">
                <a16:creationId xmlns:a16="http://schemas.microsoft.com/office/drawing/2014/main" id="{1E27E025-9B4F-4EE6-8475-FA6BDED00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58" name="Tijdelijke aanduiding voor dianummer 5">
            <a:extLst>
              <a:ext uri="{FF2B5EF4-FFF2-40B4-BE49-F238E27FC236}">
                <a16:creationId xmlns:a16="http://schemas.microsoft.com/office/drawing/2014/main" id="{C8319D7B-AEDB-49D5-8483-7ACABB4C0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16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7" y="2936468"/>
            <a:ext cx="2003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6A7AFC-0BFF-4326-92F2-FBD304D78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22" name="Tijdelijke aanduiding voor voettekst 4">
            <a:extLst>
              <a:ext uri="{FF2B5EF4-FFF2-40B4-BE49-F238E27FC236}">
                <a16:creationId xmlns:a16="http://schemas.microsoft.com/office/drawing/2014/main" id="{ADC7F66D-F36F-492D-A05F-5609FEEA0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3978C832-D700-4C81-A864-D2FEAF5A6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103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doubl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6" y="2936468"/>
            <a:ext cx="2003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6ECAADAA-732D-415C-BE88-CB4CF471B1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3630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2593C75-0B83-496C-AD43-97F0D2310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3630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0AC5434D-34E9-4EF0-BD6E-C8A52665C9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3630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36409ACF-7972-4356-B1FF-D8179ABF5B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3630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0A26D9E9-60D9-4D09-A959-AEB7AD4F7D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549394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44204517-0982-4153-9351-AFB7D5091FF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1578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0" name="Tijdelijke aanduiding voor afbeelding 18">
            <a:extLst>
              <a:ext uri="{FF2B5EF4-FFF2-40B4-BE49-F238E27FC236}">
                <a16:creationId xmlns:a16="http://schemas.microsoft.com/office/drawing/2014/main" id="{4C903E3F-09F5-4E54-A204-1B2229781F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074276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B304E090-E952-43BC-8713-5C707786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24" name="Tijdelijke aanduiding voor voettekst 4">
            <a:extLst>
              <a:ext uri="{FF2B5EF4-FFF2-40B4-BE49-F238E27FC236}">
                <a16:creationId xmlns:a16="http://schemas.microsoft.com/office/drawing/2014/main" id="{BAF70B27-795C-49B8-BB4F-179CFA035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4337D4DD-E23F-408B-91D8-E287810B5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93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new paragraph)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B0EFD-C6A4-4FE8-94AC-5B8FF1CEE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515" y="1746657"/>
            <a:ext cx="10515600" cy="68135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Section #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5B27B1-0D9B-4237-AEB3-87C3CB41AE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515" y="2333760"/>
            <a:ext cx="10515600" cy="1500187"/>
          </a:xfrm>
        </p:spPr>
        <p:txBody>
          <a:bodyPr lIns="9000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section title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31C6895-BDED-4B71-85F9-6EBE31CB538D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DIFF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2512E1A9-7D7F-4934-B6A5-91A80978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52" r="22941"/>
          <a:stretch/>
        </p:blipFill>
        <p:spPr>
          <a:xfrm flipV="1">
            <a:off x="3782576" y="-1"/>
            <a:ext cx="8414444" cy="6858001"/>
          </a:xfrm>
          <a:prstGeom prst="rect">
            <a:avLst/>
          </a:prstGeom>
        </p:spPr>
      </p:pic>
      <p:pic>
        <p:nvPicPr>
          <p:cNvPr id="23" name="Afbeelding 22" descr="Afbeelding met persoon, man, binnen, muziek&#10;&#10;Automatisch gegenereerde beschrijving">
            <a:extLst>
              <a:ext uri="{FF2B5EF4-FFF2-40B4-BE49-F238E27FC236}">
                <a16:creationId xmlns:a16="http://schemas.microsoft.com/office/drawing/2014/main" id="{6228B1B6-3BA3-497C-95ED-C5D9105C2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130" r="5952" b="130"/>
          <a:stretch/>
        </p:blipFill>
        <p:spPr>
          <a:xfrm>
            <a:off x="-86424" y="0"/>
            <a:ext cx="3869000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5DAF324-4755-455F-AB75-12704855F7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220" y="2826242"/>
            <a:ext cx="877268" cy="8747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28AED6-AB27-4CD6-9A3E-9E8C200584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4248" y="1174120"/>
            <a:ext cx="7011815" cy="1410070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take home message (one line)</a:t>
            </a:r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2D422B-081F-4C4B-8A3F-40615718DB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248" y="2659093"/>
            <a:ext cx="7011815" cy="1063093"/>
          </a:xfrm>
        </p:spPr>
        <p:txBody>
          <a:bodyPr lIns="9000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key information</a:t>
            </a:r>
            <a:br>
              <a:rPr lang="en-US" dirty="0"/>
            </a:br>
            <a:r>
              <a:rPr lang="en-US" dirty="0"/>
              <a:t>to be displayed as final slide during discussion </a:t>
            </a:r>
            <a:endParaRPr lang="nl-NL" dirty="0"/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C42F8C46-8E51-4D21-9D5D-2B7BD9692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757" y="4156198"/>
            <a:ext cx="7001305" cy="365125"/>
          </a:xfrm>
        </p:spPr>
        <p:txBody>
          <a:bodyPr vert="horz" lIns="91440" tIns="45720" rIns="0" bIns="45720" rtlCol="0" anchor="ctr">
            <a:noAutofit/>
          </a:bodyPr>
          <a:lstStyle>
            <a:lvl1pPr>
              <a:lnSpc>
                <a:spcPct val="100000"/>
              </a:lnSpc>
              <a:defRPr lang="nl-NL" sz="2200" spc="-4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author/presenter</a:t>
            </a:r>
            <a:endParaRPr lang="en-GB" noProof="0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612B797-2D80-458A-8656-9BC30F61DB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8" y="5813031"/>
            <a:ext cx="2857924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A692-14AE-4628-BC7A-01FC2AED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468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 dirty="0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E38F0-AFEB-4D48-9A07-6D7D2F9A84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6563" y="1769063"/>
            <a:ext cx="10160237" cy="4136437"/>
          </a:xfrm>
        </p:spPr>
        <p:txBody>
          <a:bodyPr/>
          <a:lstStyle>
            <a:lvl1pPr marL="203200" indent="-203200">
              <a:buFont typeface="Arial" panose="020B0604020202020204" pitchFamily="34" charset="0"/>
              <a:buChar char="•"/>
              <a:defRPr/>
            </a:lvl1pPr>
            <a:lvl2pPr>
              <a:spcBef>
                <a:spcPts val="4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F0A7AD9-B193-4370-A272-82CC0E4D2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2F2E84F-DD97-4AC0-9CAA-832539904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E527BFBC-FC6A-4F68-B9A0-4F0883FFF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40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1F32-867F-46A9-B664-8BB4BA6D2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51485D-5529-40FE-AC0A-1F1A0FDAEA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46562" y="1769063"/>
            <a:ext cx="4917646" cy="4136437"/>
          </a:xfrm>
        </p:spPr>
        <p:txBody>
          <a:bodyPr/>
          <a:lstStyle>
            <a:lvl1pPr marL="201613" indent="-201613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EE300B-333D-45D7-837A-C03E0FB00B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99642" y="1769063"/>
            <a:ext cx="4917646" cy="4136437"/>
          </a:xfrm>
        </p:spPr>
        <p:txBody>
          <a:bodyPr vert="horz" lIns="0" tIns="0" rIns="0" bIns="0" rtlCol="0">
            <a:normAutofit/>
          </a:bodyPr>
          <a:lstStyle>
            <a:lvl1pPr marL="201613" indent="-201613">
              <a:buFont typeface="Arial" panose="020B0604020202020204" pitchFamily="34" charset="0"/>
              <a:buChar char="•"/>
              <a:defRPr lang="nl-NL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56AB5621-E96B-4384-B52A-EC825F37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F852A9B-659B-4074-BB47-3E200FF1C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57305E4-6A9B-4D6F-9D85-6F15BCF09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37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259D74ED-1BAB-4FBA-8486-79411567B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97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A49957-3299-4F03-B241-99EC4585C3DA}"/>
              </a:ext>
            </a:extLst>
          </p:cNvPr>
          <p:cNvSpPr/>
          <p:nvPr userDrawn="1"/>
        </p:nvSpPr>
        <p:spPr bwMode="white">
          <a:xfrm>
            <a:off x="0" y="1285875"/>
            <a:ext cx="5019675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116F3EBB-D968-46B8-B673-0C5961440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23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BF3AD0B-E69A-4458-9F2F-AD15935C1A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62038" y="1769428"/>
            <a:ext cx="2372582" cy="795412"/>
          </a:xfrm>
          <a:noFill/>
        </p:spPr>
        <p:txBody>
          <a:bodyPr wrap="none">
            <a:no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C8E78EFF-E989-4EC0-9E44-4B28DF5A2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4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A8D39DDD-3D97-4A34-B6D6-9417C2BD99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4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D2A320F7-B8BA-45ED-B010-00A28E14E0A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631214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960BBEB0-6377-4589-A0D6-1BB179B8E0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3670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07F64D3D-FEE5-4062-B7F0-B078A5217D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3670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6" name="Tijdelijke aanduiding voor afbeelding 9">
            <a:extLst>
              <a:ext uri="{FF2B5EF4-FFF2-40B4-BE49-F238E27FC236}">
                <a16:creationId xmlns:a16="http://schemas.microsoft.com/office/drawing/2014/main" id="{777967D8-B4C1-4300-A05E-758CBF91175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00390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FC9E14B9-F9C9-4B55-AB71-FE509614A5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2846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7F010A67-086B-4E83-8AC9-20AB0EF7E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2846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F5214B3F-6926-41BB-A7DE-36C5F643E1B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769565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FBA8D7-C002-45DC-89EC-1AF125D468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72021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EDADE4CC-7044-4908-BAE8-9E0AD087E5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72021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8BA0F05-82F7-4C2D-9600-F9321E098595}"/>
              </a:ext>
            </a:extLst>
          </p:cNvPr>
          <p:cNvSpPr txBox="1"/>
          <p:nvPr userDrawn="1"/>
        </p:nvSpPr>
        <p:spPr>
          <a:xfrm>
            <a:off x="12520337" y="2091690"/>
            <a:ext cx="1726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Logos must be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374 x 126 pixels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(or related format).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Placeholder is center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orientated.</a:t>
            </a:r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id="{A08F0DDA-5D3F-4819-94AF-8330BEBEF856}"/>
              </a:ext>
            </a:extLst>
          </p:cNvPr>
          <p:cNvSpPr/>
          <p:nvPr userDrawn="1"/>
        </p:nvSpPr>
        <p:spPr>
          <a:xfrm rot="16200000">
            <a:off x="12306037" y="2192392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637EF967-CFA0-4E11-A0CC-B7FAF3537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4494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BA7CEBE3-BB56-47FF-9C55-2F74E5B2F5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64494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3C8E40A6-A30D-451C-99AE-D083B7D6A3B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4494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640C99D7-A8E7-40DA-B959-F9BDC24500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64494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45" name="Tijdelijke aanduiding voor tekst 9">
            <a:extLst>
              <a:ext uri="{FF2B5EF4-FFF2-40B4-BE49-F238E27FC236}">
                <a16:creationId xmlns:a16="http://schemas.microsoft.com/office/drawing/2014/main" id="{E7B067DC-073D-406B-8C80-FA5C851C995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4494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46" name="Tijdelijke aanduiding voor tekst 9">
            <a:extLst>
              <a:ext uri="{FF2B5EF4-FFF2-40B4-BE49-F238E27FC236}">
                <a16:creationId xmlns:a16="http://schemas.microsoft.com/office/drawing/2014/main" id="{EAF66210-C7FF-4DFB-B27F-105DE2D041B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64494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3" name="Tijdelijke aanduiding voor tekst 9">
            <a:extLst>
              <a:ext uri="{FF2B5EF4-FFF2-40B4-BE49-F238E27FC236}">
                <a16:creationId xmlns:a16="http://schemas.microsoft.com/office/drawing/2014/main" id="{10733809-7E39-4633-B244-47E2750FE5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64494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1647D52-3CFE-447C-8B09-938C7450B4C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64494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1" name="Tijdelijke aanduiding voor tekst 9">
            <a:extLst>
              <a:ext uri="{FF2B5EF4-FFF2-40B4-BE49-F238E27FC236}">
                <a16:creationId xmlns:a16="http://schemas.microsoft.com/office/drawing/2014/main" id="{99F5AD62-7811-4C21-A6CA-411B856BD8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33670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2" name="Tijdelijke aanduiding voor tekst 9">
            <a:extLst>
              <a:ext uri="{FF2B5EF4-FFF2-40B4-BE49-F238E27FC236}">
                <a16:creationId xmlns:a16="http://schemas.microsoft.com/office/drawing/2014/main" id="{4BFF88FB-8A8E-4124-83FB-3ABC05F08F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33670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3" name="Tijdelijke aanduiding voor tekst 9">
            <a:extLst>
              <a:ext uri="{FF2B5EF4-FFF2-40B4-BE49-F238E27FC236}">
                <a16:creationId xmlns:a16="http://schemas.microsoft.com/office/drawing/2014/main" id="{85024BBE-78C0-4CAA-9DAA-29D037B65B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33670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4" name="Tijdelijke aanduiding voor tekst 9">
            <a:extLst>
              <a:ext uri="{FF2B5EF4-FFF2-40B4-BE49-F238E27FC236}">
                <a16:creationId xmlns:a16="http://schemas.microsoft.com/office/drawing/2014/main" id="{C6C5D9D2-3038-4FC3-A99D-B078060F56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33670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5" name="Tijdelijke aanduiding voor tekst 9">
            <a:extLst>
              <a:ext uri="{FF2B5EF4-FFF2-40B4-BE49-F238E27FC236}">
                <a16:creationId xmlns:a16="http://schemas.microsoft.com/office/drawing/2014/main" id="{1A553C12-1E5D-447D-877E-F561A41F26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33670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6" name="Tijdelijke aanduiding voor tekst 9">
            <a:extLst>
              <a:ext uri="{FF2B5EF4-FFF2-40B4-BE49-F238E27FC236}">
                <a16:creationId xmlns:a16="http://schemas.microsoft.com/office/drawing/2014/main" id="{59118EC4-F3DF-443D-85E2-3E9A8BD9EC2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33670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7" name="Tijdelijke aanduiding voor tekst 9">
            <a:extLst>
              <a:ext uri="{FF2B5EF4-FFF2-40B4-BE49-F238E27FC236}">
                <a16:creationId xmlns:a16="http://schemas.microsoft.com/office/drawing/2014/main" id="{430AF363-341D-4CEA-948D-A05F98C874F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33670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8" name="Tijdelijke aanduiding voor tekst 9">
            <a:extLst>
              <a:ext uri="{FF2B5EF4-FFF2-40B4-BE49-F238E27FC236}">
                <a16:creationId xmlns:a16="http://schemas.microsoft.com/office/drawing/2014/main" id="{ECDB0934-71DC-4938-95FF-8D6FDA0670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33670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9" name="Tijdelijke aanduiding voor tekst 9">
            <a:extLst>
              <a:ext uri="{FF2B5EF4-FFF2-40B4-BE49-F238E27FC236}">
                <a16:creationId xmlns:a16="http://schemas.microsoft.com/office/drawing/2014/main" id="{60590D66-8154-4433-86A7-164BA3A741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02846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0" name="Tijdelijke aanduiding voor tekst 9">
            <a:extLst>
              <a:ext uri="{FF2B5EF4-FFF2-40B4-BE49-F238E27FC236}">
                <a16:creationId xmlns:a16="http://schemas.microsoft.com/office/drawing/2014/main" id="{AF64A3CF-C0EB-459D-95B0-9E65CEA911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2846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1" name="Tijdelijke aanduiding voor tekst 9">
            <a:extLst>
              <a:ext uri="{FF2B5EF4-FFF2-40B4-BE49-F238E27FC236}">
                <a16:creationId xmlns:a16="http://schemas.microsoft.com/office/drawing/2014/main" id="{BBF28777-D4CA-4843-A3E2-76290495210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02846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2" name="Tijdelijke aanduiding voor tekst 9">
            <a:extLst>
              <a:ext uri="{FF2B5EF4-FFF2-40B4-BE49-F238E27FC236}">
                <a16:creationId xmlns:a16="http://schemas.microsoft.com/office/drawing/2014/main" id="{A546279E-EFBE-44A5-9DF1-F5681DE2C06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02846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3" name="Tijdelijke aanduiding voor tekst 9">
            <a:extLst>
              <a:ext uri="{FF2B5EF4-FFF2-40B4-BE49-F238E27FC236}">
                <a16:creationId xmlns:a16="http://schemas.microsoft.com/office/drawing/2014/main" id="{774410CC-6370-4C11-9837-235F49846D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02846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1133B606-5217-4275-8EBE-1D3F8AC772A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02846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5" name="Tijdelijke aanduiding voor tekst 9">
            <a:extLst>
              <a:ext uri="{FF2B5EF4-FFF2-40B4-BE49-F238E27FC236}">
                <a16:creationId xmlns:a16="http://schemas.microsoft.com/office/drawing/2014/main" id="{AF31008E-2295-4ABE-B74C-B448EB6214E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02846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7774C7BC-FC98-452A-9DAB-F1B4882B798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02846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045B2691-2D95-4964-A7AA-2F1F3303C39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72021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50A10DC5-3B79-46D1-8627-9F59BB15C9D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872021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9" name="Tijdelijke aanduiding voor tekst 9">
            <a:extLst>
              <a:ext uri="{FF2B5EF4-FFF2-40B4-BE49-F238E27FC236}">
                <a16:creationId xmlns:a16="http://schemas.microsoft.com/office/drawing/2014/main" id="{6E76ADAF-B370-468A-99FD-AB2E062B47C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872021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0" name="Tijdelijke aanduiding voor tekst 9">
            <a:extLst>
              <a:ext uri="{FF2B5EF4-FFF2-40B4-BE49-F238E27FC236}">
                <a16:creationId xmlns:a16="http://schemas.microsoft.com/office/drawing/2014/main" id="{58285513-0CDA-4BE1-A074-507A6B20AB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72021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1" name="Tijdelijke aanduiding voor tekst 9">
            <a:extLst>
              <a:ext uri="{FF2B5EF4-FFF2-40B4-BE49-F238E27FC236}">
                <a16:creationId xmlns:a16="http://schemas.microsoft.com/office/drawing/2014/main" id="{D629EB20-5778-4B9E-9B14-199130F9809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72021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2" name="Tijdelijke aanduiding voor tekst 9">
            <a:extLst>
              <a:ext uri="{FF2B5EF4-FFF2-40B4-BE49-F238E27FC236}">
                <a16:creationId xmlns:a16="http://schemas.microsoft.com/office/drawing/2014/main" id="{5869BA4C-24F5-491B-9549-44562AEFA3D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872021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3" name="Tijdelijke aanduiding voor tekst 9">
            <a:extLst>
              <a:ext uri="{FF2B5EF4-FFF2-40B4-BE49-F238E27FC236}">
                <a16:creationId xmlns:a16="http://schemas.microsoft.com/office/drawing/2014/main" id="{202DA70C-6FC9-4E4A-9BB0-BF0114062E4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872021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4" name="Tijdelijke aanduiding voor tekst 9">
            <a:extLst>
              <a:ext uri="{FF2B5EF4-FFF2-40B4-BE49-F238E27FC236}">
                <a16:creationId xmlns:a16="http://schemas.microsoft.com/office/drawing/2014/main" id="{F0316C87-FEAF-4E79-966E-0B5173C3EB6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872021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2" name="Tijdelijke aanduiding voor datum 3">
            <a:extLst>
              <a:ext uri="{FF2B5EF4-FFF2-40B4-BE49-F238E27FC236}">
                <a16:creationId xmlns:a16="http://schemas.microsoft.com/office/drawing/2014/main" id="{D9EAFB24-AE70-4F10-B766-C55CFEA83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5" name="Tijdelijke aanduiding voor voettekst 4">
            <a:extLst>
              <a:ext uri="{FF2B5EF4-FFF2-40B4-BE49-F238E27FC236}">
                <a16:creationId xmlns:a16="http://schemas.microsoft.com/office/drawing/2014/main" id="{1E27E025-9B4F-4EE6-8475-FA6BDED00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58" name="Tijdelijke aanduiding voor dianummer 5">
            <a:extLst>
              <a:ext uri="{FF2B5EF4-FFF2-40B4-BE49-F238E27FC236}">
                <a16:creationId xmlns:a16="http://schemas.microsoft.com/office/drawing/2014/main" id="{C8C03DB3-583B-4DF1-A71C-17CDE9EF0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20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2700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7" y="2936468"/>
            <a:ext cx="2003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6A7AFC-0BFF-4326-92F2-FBD304D78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22" name="Tijdelijke aanduiding voor voettekst 4">
            <a:extLst>
              <a:ext uri="{FF2B5EF4-FFF2-40B4-BE49-F238E27FC236}">
                <a16:creationId xmlns:a16="http://schemas.microsoft.com/office/drawing/2014/main" id="{ADC7F66D-F36F-492D-A05F-5609FEEA0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1D9815BA-2AEB-4847-B651-32EF7071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5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- doubl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78E4DE6E-9449-41AE-952D-686BA328C49E}"/>
              </a:ext>
            </a:extLst>
          </p:cNvPr>
          <p:cNvSpPr txBox="1"/>
          <p:nvPr userDrawn="1"/>
        </p:nvSpPr>
        <p:spPr>
          <a:xfrm>
            <a:off x="360000" y="76813"/>
            <a:ext cx="57360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dirty="0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1384729-1BED-47BF-AF7D-AD8987DED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95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76F4613-38AE-49BF-9B9B-E10EBC79F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5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E7B90223-530A-4AD1-8ED6-253465155A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495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89610FB0-700D-4488-9A59-6E878A9CE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495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CD254B0F-B54E-453F-8C75-BA33B58742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0259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6" name="Tijdelijke aanduiding voor afbeelding 14">
            <a:extLst>
              <a:ext uri="{FF2B5EF4-FFF2-40B4-BE49-F238E27FC236}">
                <a16:creationId xmlns:a16="http://schemas.microsoft.com/office/drawing/2014/main" id="{ACA9458E-1A07-4EF8-A596-9C13C54A77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52443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E6C7F07-3403-4EE0-A592-D3B3E8315F6A}"/>
              </a:ext>
            </a:extLst>
          </p:cNvPr>
          <p:cNvSpPr txBox="1"/>
          <p:nvPr userDrawn="1"/>
        </p:nvSpPr>
        <p:spPr>
          <a:xfrm>
            <a:off x="1164495" y="3605385"/>
            <a:ext cx="3149067" cy="83099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600" b="1" noProof="0" dirty="0">
                <a:solidFill>
                  <a:schemeClr val="tx1"/>
                </a:solidFill>
              </a:rPr>
              <a:t>DIFFER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>
                <a:solidFill>
                  <a:schemeClr val="tx1"/>
                </a:solidFill>
              </a:rPr>
              <a:t>Eindhoven, The Netherlands</a:t>
            </a:r>
            <a:br>
              <a:rPr lang="en-GB" sz="1600" noProof="0" dirty="0">
                <a:solidFill>
                  <a:schemeClr val="tx1"/>
                </a:solidFill>
              </a:rPr>
            </a:br>
            <a:r>
              <a:rPr lang="en-GB" sz="1600" noProof="0" dirty="0" err="1">
                <a:solidFill>
                  <a:schemeClr val="tx1"/>
                </a:solidFill>
              </a:rPr>
              <a:t>info@differ.nl</a:t>
            </a:r>
            <a:r>
              <a:rPr lang="en-GB" sz="1600" noProof="0" dirty="0">
                <a:solidFill>
                  <a:schemeClr val="tx1"/>
                </a:solidFill>
              </a:rPr>
              <a:t>   |   </a:t>
            </a:r>
            <a:r>
              <a:rPr lang="en-GB" sz="1600" noProof="0" dirty="0" err="1">
                <a:solidFill>
                  <a:schemeClr val="tx1"/>
                </a:solidFill>
              </a:rPr>
              <a:t>www.differ.nl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5D66D3FE-BFC2-43D3-989D-D0BAB3FBA2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5141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8600F9E-390C-4B33-90FB-553A50B6A3DF}"/>
              </a:ext>
            </a:extLst>
          </p:cNvPr>
          <p:cNvSpPr txBox="1"/>
          <p:nvPr userDrawn="1"/>
        </p:nvSpPr>
        <p:spPr>
          <a:xfrm>
            <a:off x="-2413986" y="2936468"/>
            <a:ext cx="2003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solidFill>
                  <a:schemeClr val="bg2"/>
                </a:solidFill>
              </a:rPr>
              <a:t>No LinkedIn</a:t>
            </a:r>
            <a:br>
              <a:rPr lang="nl-NL" sz="1400" b="1" dirty="0">
                <a:solidFill>
                  <a:schemeClr val="bg2"/>
                </a:solidFill>
              </a:rPr>
            </a:br>
            <a:r>
              <a:rPr lang="nl-NL" sz="1400" b="1" dirty="0" err="1">
                <a:solidFill>
                  <a:schemeClr val="bg2"/>
                </a:solidFill>
              </a:rPr>
              <a:t>and</a:t>
            </a:r>
            <a:r>
              <a:rPr lang="nl-NL" sz="1400" b="1" dirty="0">
                <a:solidFill>
                  <a:schemeClr val="bg2"/>
                </a:solidFill>
              </a:rPr>
              <a:t>/or Twitter account?</a:t>
            </a:r>
          </a:p>
          <a:p>
            <a:pPr algn="r"/>
            <a:r>
              <a:rPr lang="nl-NL" sz="1400" dirty="0">
                <a:solidFill>
                  <a:schemeClr val="bg2"/>
                </a:solidFill>
              </a:rPr>
              <a:t>Just select the icon </a:t>
            </a:r>
            <a:r>
              <a:rPr lang="nl-NL" sz="1400" dirty="0" err="1">
                <a:solidFill>
                  <a:schemeClr val="bg2"/>
                </a:solidFill>
              </a:rPr>
              <a:t>and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delete the icon.</a:t>
            </a:r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826FE8B4-A708-46EF-8A0B-48767A054ABD}"/>
              </a:ext>
            </a:extLst>
          </p:cNvPr>
          <p:cNvSpPr/>
          <p:nvPr userDrawn="1"/>
        </p:nvSpPr>
        <p:spPr>
          <a:xfrm rot="5400000" flipH="1">
            <a:off x="-343163" y="3037170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6ECAADAA-732D-415C-BE88-CB4CF471B1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3630" y="1771836"/>
            <a:ext cx="333375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2593C75-0B83-496C-AD43-97F0D2310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3630" y="2044858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0AC5434D-34E9-4EF0-BD6E-C8A52665C9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3630" y="2317744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Phone number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36409ACF-7972-4356-B1FF-D8179ABF5B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3630" y="2590630"/>
            <a:ext cx="3333750" cy="20478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GB" noProof="0"/>
              <a:t>E-mail address</a:t>
            </a:r>
          </a:p>
        </p:txBody>
      </p:sp>
      <p:sp>
        <p:nvSpPr>
          <p:cNvPr id="28" name="Tijdelijke aanduiding voor afbeelding 14">
            <a:extLst>
              <a:ext uri="{FF2B5EF4-FFF2-40B4-BE49-F238E27FC236}">
                <a16:creationId xmlns:a16="http://schemas.microsoft.com/office/drawing/2014/main" id="{0A26D9E9-60D9-4D09-A959-AEB7AD4F7D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549394" y="2944444"/>
            <a:ext cx="333375" cy="3333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29" name="Tijdelijke aanduiding voor afbeelding 14">
            <a:extLst>
              <a:ext uri="{FF2B5EF4-FFF2-40B4-BE49-F238E27FC236}">
                <a16:creationId xmlns:a16="http://schemas.microsoft.com/office/drawing/2014/main" id="{44204517-0982-4153-9351-AFB7D5091FF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1578" y="2944444"/>
            <a:ext cx="333375" cy="3333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0" name="Tijdelijke aanduiding voor afbeelding 18">
            <a:extLst>
              <a:ext uri="{FF2B5EF4-FFF2-40B4-BE49-F238E27FC236}">
                <a16:creationId xmlns:a16="http://schemas.microsoft.com/office/drawing/2014/main" id="{4C903E3F-09F5-4E54-A204-1B2229781F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074276" y="1771048"/>
            <a:ext cx="1243012" cy="1243012"/>
          </a:xfrm>
          <a:prstGeom prst="ellipse">
            <a:avLst/>
          </a:prstGeom>
          <a:noFill/>
        </p:spPr>
        <p:txBody>
          <a:bodyPr bIns="612000" anchor="ctr">
            <a:noAutofit/>
          </a:bodyPr>
          <a:lstStyle>
            <a:lvl1pPr algn="ctr">
              <a:defRPr sz="1000"/>
            </a:lvl1pPr>
          </a:lstStyle>
          <a:p>
            <a:r>
              <a:rPr lang="en-GB" noProof="0" dirty="0"/>
              <a:t>Click to add</a:t>
            </a:r>
            <a:br>
              <a:rPr lang="en-GB" noProof="0" dirty="0"/>
            </a:br>
            <a:r>
              <a:rPr lang="en-GB" noProof="0" dirty="0"/>
              <a:t>portrait</a:t>
            </a:r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B304E090-E952-43BC-8713-5C707786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24" name="Tijdelijke aanduiding voor voettekst 4">
            <a:extLst>
              <a:ext uri="{FF2B5EF4-FFF2-40B4-BE49-F238E27FC236}">
                <a16:creationId xmlns:a16="http://schemas.microsoft.com/office/drawing/2014/main" id="{BAF70B27-795C-49B8-BB4F-179CFA035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8AF31FF6-EA75-4888-8D6D-52972ED6A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66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vrouw, natuur&#10;&#10;Automatisch gegenereerde beschrijving">
            <a:extLst>
              <a:ext uri="{FF2B5EF4-FFF2-40B4-BE49-F238E27FC236}">
                <a16:creationId xmlns:a16="http://schemas.microsoft.com/office/drawing/2014/main" id="{87718275-8A91-4D74-8351-1490F1B47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52" r="22941"/>
          <a:stretch/>
        </p:blipFill>
        <p:spPr>
          <a:xfrm flipV="1">
            <a:off x="3782576" y="-2"/>
            <a:ext cx="8414444" cy="6858001"/>
          </a:xfrm>
          <a:prstGeom prst="rect">
            <a:avLst/>
          </a:prstGeom>
        </p:spPr>
      </p:pic>
      <p:sp>
        <p:nvSpPr>
          <p:cNvPr id="10" name="Tijdelijke aanduiding voor afbeelding 13">
            <a:extLst>
              <a:ext uri="{FF2B5EF4-FFF2-40B4-BE49-F238E27FC236}">
                <a16:creationId xmlns:a16="http://schemas.microsoft.com/office/drawing/2014/main" id="{01026610-305B-4E94-B322-4ED0CB17B6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782576" cy="6857999"/>
          </a:xfrm>
          <a:solidFill>
            <a:schemeClr val="accent6">
              <a:lumMod val="40000"/>
              <a:lumOff val="60000"/>
            </a:schemeClr>
          </a:solidFill>
        </p:spPr>
        <p:txBody>
          <a:bodyPr bIns="972000" anchor="ctr"/>
          <a:lstStyle>
            <a:lvl1pPr algn="ctr">
              <a:defRPr/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28AED6-AB27-4CD6-9A3E-9E8C200584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4248" y="1174120"/>
            <a:ext cx="7011815" cy="1410070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take home message (one line)</a:t>
            </a:r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2D422B-081F-4C4B-8A3F-40615718DB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248" y="2659093"/>
            <a:ext cx="7011815" cy="1063093"/>
          </a:xfrm>
        </p:spPr>
        <p:txBody>
          <a:bodyPr lIns="9000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key information</a:t>
            </a:r>
            <a:br>
              <a:rPr lang="en-US" dirty="0"/>
            </a:br>
            <a:r>
              <a:rPr lang="en-US" dirty="0"/>
              <a:t>to be displayed as final slide during discussion </a:t>
            </a:r>
            <a:endParaRPr lang="nl-NL" dirty="0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3193C12A-70D9-45BF-8613-5D1F7A788A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5220" y="2826242"/>
            <a:ext cx="874713" cy="87471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34" t="-1034" r="-1034" b="-1034"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C42F8C46-8E51-4D21-9D5D-2B7BD96928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4758" y="4156198"/>
            <a:ext cx="7011814" cy="365125"/>
          </a:xfrm>
        </p:spPr>
        <p:txBody>
          <a:bodyPr vert="horz" lIns="91440" tIns="45720" rIns="0" bIns="45720" rtlCol="0" anchor="ctr">
            <a:noAutofit/>
          </a:bodyPr>
          <a:lstStyle>
            <a:lvl1pPr>
              <a:lnSpc>
                <a:spcPct val="100000"/>
              </a:lnSpc>
              <a:defRPr lang="nl-NL" sz="2200" spc="-4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author/presenter</a:t>
            </a:r>
            <a:endParaRPr lang="en-GB" noProof="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42E7C8E-4FEA-4866-8D67-3D0CA3CC4ECF}"/>
              </a:ext>
            </a:extLst>
          </p:cNvPr>
          <p:cNvSpPr txBox="1"/>
          <p:nvPr userDrawn="1"/>
        </p:nvSpPr>
        <p:spPr>
          <a:xfrm>
            <a:off x="-3541100" y="2091690"/>
            <a:ext cx="25359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noProof="0" dirty="0">
                <a:solidFill>
                  <a:schemeClr val="bg2"/>
                </a:solidFill>
              </a:rPr>
              <a:t>After replacing a new image:</a:t>
            </a:r>
            <a:br>
              <a:rPr lang="en-US" sz="1400" noProof="0" dirty="0">
                <a:solidFill>
                  <a:schemeClr val="bg2"/>
                </a:solidFill>
              </a:rPr>
            </a:br>
            <a:r>
              <a:rPr lang="en-US" sz="1400" noProof="0" dirty="0">
                <a:solidFill>
                  <a:schemeClr val="bg2"/>
                </a:solidFill>
              </a:rPr>
              <a:t>make sure to arrange the image</a:t>
            </a:r>
            <a:br>
              <a:rPr lang="en-US" sz="1400" noProof="0" dirty="0">
                <a:solidFill>
                  <a:schemeClr val="bg2"/>
                </a:solidFill>
              </a:rPr>
            </a:br>
            <a:r>
              <a:rPr lang="en-US" sz="1400" noProof="0" dirty="0">
                <a:solidFill>
                  <a:schemeClr val="bg2"/>
                </a:solidFill>
              </a:rPr>
              <a:t>to the background</a:t>
            </a:r>
          </a:p>
        </p:txBody>
      </p:sp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C9D9E286-C0FC-4596-85E8-38564247CDC5}"/>
              </a:ext>
            </a:extLst>
          </p:cNvPr>
          <p:cNvSpPr/>
          <p:nvPr userDrawn="1"/>
        </p:nvSpPr>
        <p:spPr>
          <a:xfrm rot="5400000" flipH="1">
            <a:off x="-1005157" y="2192392"/>
            <a:ext cx="217170" cy="18721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60C74DA-30F0-4253-B617-8A070B7777C2}"/>
              </a:ext>
            </a:extLst>
          </p:cNvPr>
          <p:cNvSpPr txBox="1"/>
          <p:nvPr userDrawn="1"/>
        </p:nvSpPr>
        <p:spPr>
          <a:xfrm>
            <a:off x="-2945103" y="3268980"/>
            <a:ext cx="1939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noProof="0" dirty="0">
                <a:solidFill>
                  <a:schemeClr val="bg2"/>
                </a:solidFill>
              </a:rPr>
              <a:t>Don’t add an image,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in the circle placeholder</a:t>
            </a:r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2B710E17-039F-48FA-84AA-5509F0041060}"/>
              </a:ext>
            </a:extLst>
          </p:cNvPr>
          <p:cNvSpPr/>
          <p:nvPr userDrawn="1"/>
        </p:nvSpPr>
        <p:spPr>
          <a:xfrm rot="5400000" flipH="1">
            <a:off x="-1005157" y="3369682"/>
            <a:ext cx="217170" cy="187216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1099820C-86C2-49E4-8747-4C2BF8D10E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8" y="5813031"/>
            <a:ext cx="2857924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BF3AD0B-E69A-4458-9F2F-AD15935C1A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62038" y="1769428"/>
            <a:ext cx="2372582" cy="795412"/>
          </a:xfrm>
          <a:noFill/>
        </p:spPr>
        <p:txBody>
          <a:bodyPr wrap="none">
            <a:no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C8E78EFF-E989-4EC0-9E44-4B28DF5A2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4494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A8D39DDD-3D97-4A34-B6D6-9417C2BD99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3213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D2A320F7-B8BA-45ED-B010-00A28E14E0A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631214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960BBEB0-6377-4589-A0D6-1BB179B8E0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3670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07F64D3D-FEE5-4062-B7F0-B078A5217D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2389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6" name="Tijdelijke aanduiding voor afbeelding 9">
            <a:extLst>
              <a:ext uri="{FF2B5EF4-FFF2-40B4-BE49-F238E27FC236}">
                <a16:creationId xmlns:a16="http://schemas.microsoft.com/office/drawing/2014/main" id="{777967D8-B4C1-4300-A05E-758CBF91175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00390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FC9E14B9-F9C9-4B55-AB71-FE509614A5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2846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7F010A67-086B-4E83-8AC9-20AB0EF7E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1565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F5214B3F-6926-41BB-A7DE-36C5F643E1B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769565" y="1769428"/>
            <a:ext cx="2372582" cy="795412"/>
          </a:xfrm>
          <a:noFill/>
        </p:spPr>
        <p:txBody>
          <a:bodyPr wrap="none">
            <a:normAutofit/>
          </a:bodyPr>
          <a:lstStyle>
            <a:lvl1pPr algn="ctr">
              <a:defRPr sz="1200"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logo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FBA8D7-C002-45DC-89EC-1AF125D468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72021" y="26330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EDADE4CC-7044-4908-BAE8-9E0AD087E5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90740" y="29060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8BA0F05-82F7-4C2D-9600-F9321E098595}"/>
              </a:ext>
            </a:extLst>
          </p:cNvPr>
          <p:cNvSpPr txBox="1"/>
          <p:nvPr userDrawn="1"/>
        </p:nvSpPr>
        <p:spPr>
          <a:xfrm>
            <a:off x="12520337" y="2091690"/>
            <a:ext cx="17267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Logos must be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374 x 126 pixels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(or related format).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Placeholder is center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orientated.</a:t>
            </a:r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id="{A08F0DDA-5D3F-4819-94AF-8330BEBEF856}"/>
              </a:ext>
            </a:extLst>
          </p:cNvPr>
          <p:cNvSpPr/>
          <p:nvPr userDrawn="1"/>
        </p:nvSpPr>
        <p:spPr>
          <a:xfrm rot="16200000">
            <a:off x="12306037" y="2192392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637EF967-CFA0-4E11-A0CC-B7FAF3537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4494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BA7CEBE3-BB56-47FF-9C55-2F74E5B2F5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83213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3C8E40A6-A30D-451C-99AE-D083B7D6A3B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4494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640C99D7-A8E7-40DA-B959-F9BDC24500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83213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45" name="Tijdelijke aanduiding voor tekst 9">
            <a:extLst>
              <a:ext uri="{FF2B5EF4-FFF2-40B4-BE49-F238E27FC236}">
                <a16:creationId xmlns:a16="http://schemas.microsoft.com/office/drawing/2014/main" id="{E7B067DC-073D-406B-8C80-FA5C851C995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4494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46" name="Tijdelijke aanduiding voor tekst 9">
            <a:extLst>
              <a:ext uri="{FF2B5EF4-FFF2-40B4-BE49-F238E27FC236}">
                <a16:creationId xmlns:a16="http://schemas.microsoft.com/office/drawing/2014/main" id="{EAF66210-C7FF-4DFB-B27F-105DE2D041B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64494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3" name="Tijdelijke aanduiding voor tekst 9">
            <a:extLst>
              <a:ext uri="{FF2B5EF4-FFF2-40B4-BE49-F238E27FC236}">
                <a16:creationId xmlns:a16="http://schemas.microsoft.com/office/drawing/2014/main" id="{10733809-7E39-4633-B244-47E2750FE55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64494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1647D52-3CFE-447C-8B09-938C7450B4C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64494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1" name="Tijdelijke aanduiding voor tekst 9">
            <a:extLst>
              <a:ext uri="{FF2B5EF4-FFF2-40B4-BE49-F238E27FC236}">
                <a16:creationId xmlns:a16="http://schemas.microsoft.com/office/drawing/2014/main" id="{99F5AD62-7811-4C21-A6CA-411B856BD84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33670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2" name="Tijdelijke aanduiding voor tekst 9">
            <a:extLst>
              <a:ext uri="{FF2B5EF4-FFF2-40B4-BE49-F238E27FC236}">
                <a16:creationId xmlns:a16="http://schemas.microsoft.com/office/drawing/2014/main" id="{4BFF88FB-8A8E-4124-83FB-3ABC05F08F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52389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3" name="Tijdelijke aanduiding voor tekst 9">
            <a:extLst>
              <a:ext uri="{FF2B5EF4-FFF2-40B4-BE49-F238E27FC236}">
                <a16:creationId xmlns:a16="http://schemas.microsoft.com/office/drawing/2014/main" id="{85024BBE-78C0-4CAA-9DAA-29D037B65B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33670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4" name="Tijdelijke aanduiding voor tekst 9">
            <a:extLst>
              <a:ext uri="{FF2B5EF4-FFF2-40B4-BE49-F238E27FC236}">
                <a16:creationId xmlns:a16="http://schemas.microsoft.com/office/drawing/2014/main" id="{C6C5D9D2-3038-4FC3-A99D-B078060F565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52389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5" name="Tijdelijke aanduiding voor tekst 9">
            <a:extLst>
              <a:ext uri="{FF2B5EF4-FFF2-40B4-BE49-F238E27FC236}">
                <a16:creationId xmlns:a16="http://schemas.microsoft.com/office/drawing/2014/main" id="{1A553C12-1E5D-447D-877E-F561A41F26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33670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6" name="Tijdelijke aanduiding voor tekst 9">
            <a:extLst>
              <a:ext uri="{FF2B5EF4-FFF2-40B4-BE49-F238E27FC236}">
                <a16:creationId xmlns:a16="http://schemas.microsoft.com/office/drawing/2014/main" id="{59118EC4-F3DF-443D-85E2-3E9A8BD9EC2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33670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7" name="Tijdelijke aanduiding voor tekst 9">
            <a:extLst>
              <a:ext uri="{FF2B5EF4-FFF2-40B4-BE49-F238E27FC236}">
                <a16:creationId xmlns:a16="http://schemas.microsoft.com/office/drawing/2014/main" id="{430AF363-341D-4CEA-948D-A05F98C874F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33670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68" name="Tijdelijke aanduiding voor tekst 9">
            <a:extLst>
              <a:ext uri="{FF2B5EF4-FFF2-40B4-BE49-F238E27FC236}">
                <a16:creationId xmlns:a16="http://schemas.microsoft.com/office/drawing/2014/main" id="{ECDB0934-71DC-4938-95FF-8D6FDA0670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33670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69" name="Tijdelijke aanduiding voor tekst 9">
            <a:extLst>
              <a:ext uri="{FF2B5EF4-FFF2-40B4-BE49-F238E27FC236}">
                <a16:creationId xmlns:a16="http://schemas.microsoft.com/office/drawing/2014/main" id="{60590D66-8154-4433-86A7-164BA3A741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02846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0" name="Tijdelijke aanduiding voor tekst 9">
            <a:extLst>
              <a:ext uri="{FF2B5EF4-FFF2-40B4-BE49-F238E27FC236}">
                <a16:creationId xmlns:a16="http://schemas.microsoft.com/office/drawing/2014/main" id="{AF64A3CF-C0EB-459D-95B0-9E65CEA911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21565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1" name="Tijdelijke aanduiding voor tekst 9">
            <a:extLst>
              <a:ext uri="{FF2B5EF4-FFF2-40B4-BE49-F238E27FC236}">
                <a16:creationId xmlns:a16="http://schemas.microsoft.com/office/drawing/2014/main" id="{BBF28777-D4CA-4843-A3E2-76290495210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02846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2" name="Tijdelijke aanduiding voor tekst 9">
            <a:extLst>
              <a:ext uri="{FF2B5EF4-FFF2-40B4-BE49-F238E27FC236}">
                <a16:creationId xmlns:a16="http://schemas.microsoft.com/office/drawing/2014/main" id="{A546279E-EFBE-44A5-9DF1-F5681DE2C06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21565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3" name="Tijdelijke aanduiding voor tekst 9">
            <a:extLst>
              <a:ext uri="{FF2B5EF4-FFF2-40B4-BE49-F238E27FC236}">
                <a16:creationId xmlns:a16="http://schemas.microsoft.com/office/drawing/2014/main" id="{774410CC-6370-4C11-9837-235F49846D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02846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1133B606-5217-4275-8EBE-1D3F8AC772A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21565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5" name="Tijdelijke aanduiding voor tekst 9">
            <a:extLst>
              <a:ext uri="{FF2B5EF4-FFF2-40B4-BE49-F238E27FC236}">
                <a16:creationId xmlns:a16="http://schemas.microsoft.com/office/drawing/2014/main" id="{AF31008E-2295-4ABE-B74C-B448EB6214E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02846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7774C7BC-FC98-452A-9DAB-F1B4882B798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02846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045B2691-2D95-4964-A7AA-2F1F3303C39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72021" y="324157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50A10DC5-3B79-46D1-8627-9F59BB15C9D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890740" y="351459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79" name="Tijdelijke aanduiding voor tekst 9">
            <a:extLst>
              <a:ext uri="{FF2B5EF4-FFF2-40B4-BE49-F238E27FC236}">
                <a16:creationId xmlns:a16="http://schemas.microsoft.com/office/drawing/2014/main" id="{6E76ADAF-B370-468A-99FD-AB2E062B47C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872021" y="3844169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0" name="Tijdelijke aanduiding voor tekst 9">
            <a:extLst>
              <a:ext uri="{FF2B5EF4-FFF2-40B4-BE49-F238E27FC236}">
                <a16:creationId xmlns:a16="http://schemas.microsoft.com/office/drawing/2014/main" id="{58285513-0CDA-4BE1-A074-507A6B20AB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90740" y="4117191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1" name="Tijdelijke aanduiding voor tekst 9">
            <a:extLst>
              <a:ext uri="{FF2B5EF4-FFF2-40B4-BE49-F238E27FC236}">
                <a16:creationId xmlns:a16="http://schemas.microsoft.com/office/drawing/2014/main" id="{D629EB20-5778-4B9E-9B14-199130F9809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72021" y="4447635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2" name="Tijdelijke aanduiding voor tekst 9">
            <a:extLst>
              <a:ext uri="{FF2B5EF4-FFF2-40B4-BE49-F238E27FC236}">
                <a16:creationId xmlns:a16="http://schemas.microsoft.com/office/drawing/2014/main" id="{5869BA4C-24F5-491B-9549-44562AEFA3D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890740" y="4720657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83" name="Tijdelijke aanduiding voor tekst 9">
            <a:extLst>
              <a:ext uri="{FF2B5EF4-FFF2-40B4-BE49-F238E27FC236}">
                <a16:creationId xmlns:a16="http://schemas.microsoft.com/office/drawing/2014/main" id="{202DA70C-6FC9-4E4A-9BB0-BF0114062E4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872021" y="5049974"/>
            <a:ext cx="2448000" cy="204788"/>
          </a:xfrm>
        </p:spPr>
        <p:txBody>
          <a:bodyPr>
            <a:noAutofit/>
          </a:bodyPr>
          <a:lstStyle>
            <a:lvl1pPr>
              <a:defRPr sz="1600" b="1"/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4" name="Tijdelijke aanduiding voor tekst 9">
            <a:extLst>
              <a:ext uri="{FF2B5EF4-FFF2-40B4-BE49-F238E27FC236}">
                <a16:creationId xmlns:a16="http://schemas.microsoft.com/office/drawing/2014/main" id="{F0316C87-FEAF-4E79-966E-0B5173C3EB6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872021" y="5322996"/>
            <a:ext cx="2448000" cy="20478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52" name="Tijdelijke aanduiding voor datum 3">
            <a:extLst>
              <a:ext uri="{FF2B5EF4-FFF2-40B4-BE49-F238E27FC236}">
                <a16:creationId xmlns:a16="http://schemas.microsoft.com/office/drawing/2014/main" id="{D9EAFB24-AE70-4F10-B766-C55CFEA83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5" name="Tijdelijke aanduiding voor voettekst 4">
            <a:extLst>
              <a:ext uri="{FF2B5EF4-FFF2-40B4-BE49-F238E27FC236}">
                <a16:creationId xmlns:a16="http://schemas.microsoft.com/office/drawing/2014/main" id="{1E27E025-9B4F-4EE6-8475-FA6BDED00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57" name="Tijdelijke aanduiding voor dianummer 5">
            <a:extLst>
              <a:ext uri="{FF2B5EF4-FFF2-40B4-BE49-F238E27FC236}">
                <a16:creationId xmlns:a16="http://schemas.microsoft.com/office/drawing/2014/main" id="{8A3ADC05-9821-42E9-BA7B-62837F2E0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12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new paragraph)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B0EFD-C6A4-4FE8-94AC-5B8FF1CEE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515" y="1746657"/>
            <a:ext cx="10515600" cy="68135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Section #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5B27B1-0D9B-4237-AEB3-87C3CB41AE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515" y="2333760"/>
            <a:ext cx="10515600" cy="1500187"/>
          </a:xfrm>
        </p:spPr>
        <p:txBody>
          <a:bodyPr lIns="90000">
            <a:no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section title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31C6895-BDED-4B71-85F9-6EBE31CB538D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9A692-14AE-4628-BC7A-01FC2AED4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46800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 dirty="0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E38F0-AFEB-4D48-9A07-6D7D2F9A84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6563" y="1769063"/>
            <a:ext cx="10160237" cy="4136437"/>
          </a:xfrm>
        </p:spPr>
        <p:txBody>
          <a:bodyPr/>
          <a:lstStyle>
            <a:lvl1pPr marL="203200" indent="-203200">
              <a:buFont typeface="Arial" panose="020B0604020202020204" pitchFamily="34" charset="0"/>
              <a:buChar char="•"/>
              <a:defRPr/>
            </a:lvl1pPr>
            <a:lvl2pPr>
              <a:spcBef>
                <a:spcPts val="4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F0A7AD9-B193-4370-A272-82CC0E4D2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2F2E84F-DD97-4AC0-9CAA-832539904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A00A7BDA-065E-4DB2-8FCC-E1F72517F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9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slide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1F32-867F-46A9-B664-8BB4BA6D2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nl-NL"/>
            </a:lvl1pPr>
          </a:lstStyle>
          <a:p>
            <a:pPr lvl="0"/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51485D-5529-40FE-AC0A-1F1A0FDAEA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46562" y="1769063"/>
            <a:ext cx="4917646" cy="4136437"/>
          </a:xfrm>
        </p:spPr>
        <p:txBody>
          <a:bodyPr/>
          <a:lstStyle>
            <a:lvl1pPr marL="201613" indent="-201613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EE300B-333D-45D7-837A-C03E0FB00B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99642" y="1769063"/>
            <a:ext cx="4917646" cy="4136437"/>
          </a:xfrm>
        </p:spPr>
        <p:txBody>
          <a:bodyPr vert="horz" lIns="0" tIns="0" rIns="0" bIns="0" rtlCol="0">
            <a:normAutofit/>
          </a:bodyPr>
          <a:lstStyle>
            <a:lvl1pPr marL="201613" indent="-201613">
              <a:buFont typeface="Arial" panose="020B0604020202020204" pitchFamily="34" charset="0"/>
              <a:buChar char="•"/>
              <a:defRPr lang="nl-NL" smtClean="0"/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56AB5621-E96B-4384-B52A-EC825F37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F852A9B-659B-4074-BB47-3E200FF1C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F802402-6354-4277-ACE2-B6F3163C4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76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7ACB4-EFEF-4B9C-B3B8-8EF287C9C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F09CF8D3-9DF8-4E6C-84EB-B613F779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B0A235F7-B785-4FB8-9057-16D0AEF5A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90EC1D06-D0D6-43A4-9CEF-30FB79B34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08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1.jp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5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B1E6E1-D838-4D74-BB40-D99B32CF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06" y="76813"/>
            <a:ext cx="10958582" cy="1130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BF839-02E3-4C7D-9EAD-E3D6CEF9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102" y="1769062"/>
            <a:ext cx="10153650" cy="4131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F128D9-473A-4F7D-8DD5-6600F5056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CDA788-C8BC-43C9-A581-03D0E049D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0B0E81-3B52-4998-8953-800B819F0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70F396-9D15-4057-A7C2-58B08A3372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939" y="0"/>
            <a:ext cx="160720" cy="1331683"/>
          </a:xfrm>
          <a:prstGeom prst="rect">
            <a:avLst/>
          </a:prstGeom>
        </p:spPr>
      </p:pic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AE83F09-AB9A-4A63-9E26-72CDB273A38F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Afbeelding 1029">
            <a:extLst>
              <a:ext uri="{FF2B5EF4-FFF2-40B4-BE49-F238E27FC236}">
                <a16:creationId xmlns:a16="http://schemas.microsoft.com/office/drawing/2014/main" id="{65CF8843-DEAD-43E7-A688-E9E1996CE95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1" y="6138000"/>
            <a:ext cx="501968" cy="49387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E9E0087-4B1F-49F6-840E-E51EFCB56C9B}"/>
              </a:ext>
            </a:extLst>
          </p:cNvPr>
          <p:cNvSpPr txBox="1"/>
          <p:nvPr userDrawn="1"/>
        </p:nvSpPr>
        <p:spPr>
          <a:xfrm>
            <a:off x="-2208343" y="16975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Colours you can use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from the colour palette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EBB7260-3041-4FA8-804F-1508C5166B67}"/>
              </a:ext>
            </a:extLst>
          </p:cNvPr>
          <p:cNvSpPr txBox="1"/>
          <p:nvPr userDrawn="1"/>
        </p:nvSpPr>
        <p:spPr>
          <a:xfrm>
            <a:off x="-1773141" y="74415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230 / 130 / 0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4A7630-8387-41C4-9F4C-9F495A494852}"/>
              </a:ext>
            </a:extLst>
          </p:cNvPr>
          <p:cNvSpPr/>
          <p:nvPr userDrawn="1"/>
        </p:nvSpPr>
        <p:spPr>
          <a:xfrm>
            <a:off x="-2053071" y="790518"/>
            <a:ext cx="215048" cy="21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68FF990-6680-4B40-A836-1BD155BA7663}"/>
              </a:ext>
            </a:extLst>
          </p:cNvPr>
          <p:cNvSpPr txBox="1"/>
          <p:nvPr userDrawn="1"/>
        </p:nvSpPr>
        <p:spPr>
          <a:xfrm>
            <a:off x="-1773141" y="1103105"/>
            <a:ext cx="1110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66 / 103 / 127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CAA715D-60D7-445E-950C-A9C64264646D}"/>
              </a:ext>
            </a:extLst>
          </p:cNvPr>
          <p:cNvSpPr/>
          <p:nvPr userDrawn="1"/>
        </p:nvSpPr>
        <p:spPr>
          <a:xfrm>
            <a:off x="-2053071" y="1149469"/>
            <a:ext cx="215048" cy="215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375ACB5-9D43-4919-8788-A29540D290B1}"/>
              </a:ext>
            </a:extLst>
          </p:cNvPr>
          <p:cNvSpPr txBox="1"/>
          <p:nvPr userDrawn="1"/>
        </p:nvSpPr>
        <p:spPr>
          <a:xfrm>
            <a:off x="-1773141" y="1462056"/>
            <a:ext cx="947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94 / 179 / 5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31353075-2B89-4C0B-876D-DD1CD854E32C}"/>
              </a:ext>
            </a:extLst>
          </p:cNvPr>
          <p:cNvSpPr/>
          <p:nvPr userDrawn="1"/>
        </p:nvSpPr>
        <p:spPr>
          <a:xfrm>
            <a:off x="-2053071" y="1508420"/>
            <a:ext cx="215048" cy="215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62EC549-450B-40B7-80B7-2E5B787B0F74}"/>
              </a:ext>
            </a:extLst>
          </p:cNvPr>
          <p:cNvSpPr txBox="1"/>
          <p:nvPr userDrawn="1"/>
        </p:nvSpPr>
        <p:spPr>
          <a:xfrm>
            <a:off x="-1773141" y="1821007"/>
            <a:ext cx="101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57 / 87 / 163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CCE84B7-282D-4BA5-AA3B-3BBA12C0BAC9}"/>
              </a:ext>
            </a:extLst>
          </p:cNvPr>
          <p:cNvSpPr/>
          <p:nvPr userDrawn="1"/>
        </p:nvSpPr>
        <p:spPr>
          <a:xfrm>
            <a:off x="-2053071" y="1867371"/>
            <a:ext cx="215048" cy="215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13F1C8B-D55C-46D5-8E94-3BC739783825}"/>
              </a:ext>
            </a:extLst>
          </p:cNvPr>
          <p:cNvSpPr txBox="1"/>
          <p:nvPr userDrawn="1"/>
        </p:nvSpPr>
        <p:spPr>
          <a:xfrm>
            <a:off x="-1773141" y="2179958"/>
            <a:ext cx="110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69 / 133 / 136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442A86BD-59A5-48A2-9F87-F628C4659469}"/>
              </a:ext>
            </a:extLst>
          </p:cNvPr>
          <p:cNvSpPr/>
          <p:nvPr userDrawn="1"/>
        </p:nvSpPr>
        <p:spPr>
          <a:xfrm>
            <a:off x="-2053071" y="2226322"/>
            <a:ext cx="215048" cy="215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E98A86A-946A-481C-AD49-4ECB4466EFFD}"/>
              </a:ext>
            </a:extLst>
          </p:cNvPr>
          <p:cNvGrpSpPr/>
          <p:nvPr userDrawn="1"/>
        </p:nvGrpSpPr>
        <p:grpSpPr>
          <a:xfrm>
            <a:off x="-2274277" y="136525"/>
            <a:ext cx="2126134" cy="2463669"/>
            <a:chOff x="-1989269" y="136525"/>
            <a:chExt cx="1710726" cy="2463669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A2CA6ED0-99F3-4BD1-A890-99F5A0A7475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136525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4F9DBFAC-9644-4491-BD6D-DB9F32B9D22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692107"/>
              <a:ext cx="1710726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C62C0298-2532-4B79-B7D6-9120FFAF5FE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2600194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kstvak 26">
            <a:extLst>
              <a:ext uri="{FF2B5EF4-FFF2-40B4-BE49-F238E27FC236}">
                <a16:creationId xmlns:a16="http://schemas.microsoft.com/office/drawing/2014/main" id="{3604120A-74F3-4913-9C0C-C316E84178BC}"/>
              </a:ext>
            </a:extLst>
          </p:cNvPr>
          <p:cNvSpPr txBox="1"/>
          <p:nvPr userDrawn="1"/>
        </p:nvSpPr>
        <p:spPr>
          <a:xfrm>
            <a:off x="12520337" y="5719982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below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29" name="Gelijkbenige driehoek 28">
            <a:extLst>
              <a:ext uri="{FF2B5EF4-FFF2-40B4-BE49-F238E27FC236}">
                <a16:creationId xmlns:a16="http://schemas.microsoft.com/office/drawing/2014/main" id="{35426E9F-4CB0-4951-8E6D-27D9E43F8FB0}"/>
              </a:ext>
            </a:extLst>
          </p:cNvPr>
          <p:cNvSpPr/>
          <p:nvPr userDrawn="1"/>
        </p:nvSpPr>
        <p:spPr>
          <a:xfrm rot="16200000">
            <a:off x="12306037" y="5820684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19F5D8FD-2232-476F-899E-0FBB35A1C3F0}"/>
              </a:ext>
            </a:extLst>
          </p:cNvPr>
          <p:cNvSpPr txBox="1"/>
          <p:nvPr userDrawn="1"/>
        </p:nvSpPr>
        <p:spPr>
          <a:xfrm>
            <a:off x="3360008" y="6917696"/>
            <a:ext cx="7481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To edit </a:t>
            </a:r>
            <a:r>
              <a:rPr lang="en-US" sz="1400" b="1" dirty="0">
                <a:solidFill>
                  <a:schemeClr val="bg2"/>
                </a:solidFill>
              </a:rPr>
              <a:t>Name Surname | Congress/event </a:t>
            </a:r>
            <a:r>
              <a:rPr lang="en-US" sz="1400" dirty="0">
                <a:solidFill>
                  <a:schemeClr val="bg2"/>
                </a:solidFill>
              </a:rPr>
              <a:t>- go to: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Insert &gt; Header and Footer text &gt; Edit the text next to the checked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Footer box &gt; Click ‘Apply to all’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Don't want a date and </a:t>
            </a:r>
            <a:r>
              <a:rPr lang="en-US" sz="1400" b="1" dirty="0" err="1">
                <a:solidFill>
                  <a:schemeClr val="bg2"/>
                </a:solidFill>
              </a:rPr>
              <a:t>footertext</a:t>
            </a:r>
            <a:r>
              <a:rPr lang="en-US" sz="1400" b="1" dirty="0">
                <a:solidFill>
                  <a:schemeClr val="bg2"/>
                </a:solidFill>
              </a:rPr>
              <a:t>?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Uncheck the footer and date box in the Header and Footer-dialogue &gt; Click 'Apply to all'</a:t>
            </a:r>
          </a:p>
        </p:txBody>
      </p:sp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E3E96BB4-7614-450E-A4BD-346FBF89C3E4}"/>
              </a:ext>
            </a:extLst>
          </p:cNvPr>
          <p:cNvSpPr/>
          <p:nvPr userDrawn="1"/>
        </p:nvSpPr>
        <p:spPr>
          <a:xfrm>
            <a:off x="3145708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D347FC8-28AB-41E4-A90B-6F8EEFC490AC}"/>
              </a:ext>
            </a:extLst>
          </p:cNvPr>
          <p:cNvSpPr txBox="1"/>
          <p:nvPr userDrawn="1"/>
        </p:nvSpPr>
        <p:spPr>
          <a:xfrm>
            <a:off x="12520337" y="1575523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above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D86B6D5B-55CD-4151-B10E-963BB875D274}"/>
              </a:ext>
            </a:extLst>
          </p:cNvPr>
          <p:cNvSpPr/>
          <p:nvPr userDrawn="1"/>
        </p:nvSpPr>
        <p:spPr>
          <a:xfrm rot="16200000">
            <a:off x="12306037" y="1676225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BA6D357D-42B5-4F74-BF68-3C7A3C465779}"/>
              </a:ext>
            </a:extLst>
          </p:cNvPr>
          <p:cNvSpPr txBox="1"/>
          <p:nvPr userDrawn="1"/>
        </p:nvSpPr>
        <p:spPr>
          <a:xfrm>
            <a:off x="11415467" y="6917696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No content right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3" name="Gelijkbenige driehoek 32">
            <a:extLst>
              <a:ext uri="{FF2B5EF4-FFF2-40B4-BE49-F238E27FC236}">
                <a16:creationId xmlns:a16="http://schemas.microsoft.com/office/drawing/2014/main" id="{D146617A-6150-4561-B7DD-A9E3AEA248B7}"/>
              </a:ext>
            </a:extLst>
          </p:cNvPr>
          <p:cNvSpPr/>
          <p:nvPr userDrawn="1"/>
        </p:nvSpPr>
        <p:spPr>
          <a:xfrm>
            <a:off x="11201167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73B3C80-1F73-4C4B-A2F0-4C9C6D141AD1}"/>
              </a:ext>
            </a:extLst>
          </p:cNvPr>
          <p:cNvSpPr txBox="1"/>
          <p:nvPr userDrawn="1"/>
        </p:nvSpPr>
        <p:spPr>
          <a:xfrm>
            <a:off x="-239746" y="6917696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2"/>
                </a:solidFill>
              </a:rPr>
              <a:t>No content left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5" name="Gelijkbenige driehoek 34">
            <a:extLst>
              <a:ext uri="{FF2B5EF4-FFF2-40B4-BE49-F238E27FC236}">
                <a16:creationId xmlns:a16="http://schemas.microsoft.com/office/drawing/2014/main" id="{7B1373FE-CCE9-4943-A741-874426342C29}"/>
              </a:ext>
            </a:extLst>
          </p:cNvPr>
          <p:cNvSpPr/>
          <p:nvPr userDrawn="1"/>
        </p:nvSpPr>
        <p:spPr>
          <a:xfrm>
            <a:off x="1058833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37E0D2-8AAE-4042-97F8-7B885754870A}"/>
              </a:ext>
            </a:extLst>
          </p:cNvPr>
          <p:cNvSpPr txBox="1"/>
          <p:nvPr userDrawn="1"/>
        </p:nvSpPr>
        <p:spPr>
          <a:xfrm>
            <a:off x="11420230" y="6073200"/>
            <a:ext cx="486019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>
              <a:defRPr sz="13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 algn="l"/>
            <a:r>
              <a:rPr lang="nl-NL" sz="1100" dirty="0"/>
              <a:t>/12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F3618288-10B5-4ECD-B4E2-6F446368A160}"/>
              </a:ext>
            </a:extLst>
          </p:cNvPr>
          <p:cNvSpPr txBox="1"/>
          <p:nvPr userDrawn="1"/>
        </p:nvSpPr>
        <p:spPr>
          <a:xfrm>
            <a:off x="12520337" y="6211117"/>
            <a:ext cx="1446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2"/>
                </a:solidFill>
              </a:rPr>
              <a:t>Manually</a:t>
            </a:r>
            <a:r>
              <a:rPr lang="nl-NL" sz="1400" dirty="0">
                <a:solidFill>
                  <a:schemeClr val="bg2"/>
                </a:solidFill>
              </a:rPr>
              <a:t> change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/12 to the correct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total</a:t>
            </a:r>
            <a:r>
              <a:rPr lang="nl-NL" sz="1400" dirty="0">
                <a:solidFill>
                  <a:schemeClr val="bg2"/>
                </a:solidFill>
              </a:rPr>
              <a:t> # of slides</a:t>
            </a: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D72BD59B-0D58-4FD7-A1E5-ED24FCF5142B}"/>
              </a:ext>
            </a:extLst>
          </p:cNvPr>
          <p:cNvSpPr/>
          <p:nvPr userDrawn="1"/>
        </p:nvSpPr>
        <p:spPr>
          <a:xfrm rot="16200000">
            <a:off x="12306037" y="6311819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916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9" r:id="rId3"/>
    <p:sldLayoutId id="2147483660" r:id="rId4"/>
    <p:sldLayoutId id="2147483661" r:id="rId5"/>
    <p:sldLayoutId id="2147483651" r:id="rId6"/>
    <p:sldLayoutId id="2147483650" r:id="rId7"/>
    <p:sldLayoutId id="2147483652" r:id="rId8"/>
    <p:sldLayoutId id="2147483654" r:id="rId9"/>
    <p:sldLayoutId id="2147483694" r:id="rId10"/>
    <p:sldLayoutId id="2147483658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85763" indent="-1857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984250" indent="-15398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598613" indent="-1603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209800" indent="-15875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6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6" orient="horz" pos="3720" userDrawn="1">
          <p15:clr>
            <a:srgbClr val="F26B43"/>
          </p15:clr>
        </p15:guide>
        <p15:guide id="8" orient="horz" pos="111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B1E6E1-D838-4D74-BB40-D99B32CF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06" y="76813"/>
            <a:ext cx="10958582" cy="1130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BF839-02E3-4C7D-9EAD-E3D6CEF9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102" y="1769062"/>
            <a:ext cx="10153650" cy="4131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F128D9-473A-4F7D-8DD5-6600F5056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CDA788-C8BC-43C9-A581-03D0E049D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70F396-9D15-4057-A7C2-58B08A3372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3939" y="1"/>
            <a:ext cx="160720" cy="1331680"/>
          </a:xfrm>
          <a:prstGeom prst="rect">
            <a:avLst/>
          </a:prstGeom>
        </p:spPr>
      </p:pic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AE83F09-AB9A-4A63-9E26-72CDB273A38F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Afbeelding 1029">
            <a:extLst>
              <a:ext uri="{FF2B5EF4-FFF2-40B4-BE49-F238E27FC236}">
                <a16:creationId xmlns:a16="http://schemas.microsoft.com/office/drawing/2014/main" id="{65CF8843-DEAD-43E7-A688-E9E1996CE95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1" y="6138000"/>
            <a:ext cx="501968" cy="493871"/>
          </a:xfrm>
          <a:prstGeom prst="rect">
            <a:avLst/>
          </a:prstGeom>
        </p:spPr>
      </p:pic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E3E96BB4-7614-450E-A4BD-346FBF89C3E4}"/>
              </a:ext>
            </a:extLst>
          </p:cNvPr>
          <p:cNvSpPr/>
          <p:nvPr userDrawn="1"/>
        </p:nvSpPr>
        <p:spPr>
          <a:xfrm>
            <a:off x="3145708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D347FC8-28AB-41E4-A90B-6F8EEFC490AC}"/>
              </a:ext>
            </a:extLst>
          </p:cNvPr>
          <p:cNvSpPr txBox="1"/>
          <p:nvPr userDrawn="1"/>
        </p:nvSpPr>
        <p:spPr>
          <a:xfrm>
            <a:off x="12520337" y="1575523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above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D86B6D5B-55CD-4151-B10E-963BB875D274}"/>
              </a:ext>
            </a:extLst>
          </p:cNvPr>
          <p:cNvSpPr/>
          <p:nvPr userDrawn="1"/>
        </p:nvSpPr>
        <p:spPr>
          <a:xfrm rot="16200000">
            <a:off x="12306037" y="1676225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65662232-35B8-4B75-9B38-6D60B467A78B}"/>
              </a:ext>
            </a:extLst>
          </p:cNvPr>
          <p:cNvSpPr txBox="1"/>
          <p:nvPr userDrawn="1"/>
        </p:nvSpPr>
        <p:spPr>
          <a:xfrm>
            <a:off x="11415467" y="6917696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No content right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88CC8A62-FBB8-4488-8B6A-3D03730563BF}"/>
              </a:ext>
            </a:extLst>
          </p:cNvPr>
          <p:cNvSpPr/>
          <p:nvPr userDrawn="1"/>
        </p:nvSpPr>
        <p:spPr>
          <a:xfrm>
            <a:off x="11201167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06AEA005-9735-4990-8D13-42ABAD6E1C27}"/>
              </a:ext>
            </a:extLst>
          </p:cNvPr>
          <p:cNvSpPr txBox="1"/>
          <p:nvPr userDrawn="1"/>
        </p:nvSpPr>
        <p:spPr>
          <a:xfrm>
            <a:off x="-239746" y="6917696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2"/>
                </a:solidFill>
              </a:rPr>
              <a:t>No content left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4" name="Gelijkbenige driehoek 43">
            <a:extLst>
              <a:ext uri="{FF2B5EF4-FFF2-40B4-BE49-F238E27FC236}">
                <a16:creationId xmlns:a16="http://schemas.microsoft.com/office/drawing/2014/main" id="{8A61E96C-C91A-4FE0-AA88-1E5D09ACBC22}"/>
              </a:ext>
            </a:extLst>
          </p:cNvPr>
          <p:cNvSpPr/>
          <p:nvPr userDrawn="1"/>
        </p:nvSpPr>
        <p:spPr>
          <a:xfrm>
            <a:off x="1058833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8F7A53D1-31BF-4631-B5E2-371F5C5128E4}"/>
              </a:ext>
            </a:extLst>
          </p:cNvPr>
          <p:cNvSpPr txBox="1"/>
          <p:nvPr userDrawn="1"/>
        </p:nvSpPr>
        <p:spPr>
          <a:xfrm>
            <a:off x="11420230" y="6073200"/>
            <a:ext cx="531137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>
              <a:defRPr sz="13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 algn="l"/>
            <a:r>
              <a:rPr lang="nl-NL" sz="1100" dirty="0"/>
              <a:t>/12</a:t>
            </a:r>
          </a:p>
        </p:txBody>
      </p:sp>
      <p:sp>
        <p:nvSpPr>
          <p:cNvPr id="45" name="Tijdelijke aanduiding voor dianummer 5">
            <a:extLst>
              <a:ext uri="{FF2B5EF4-FFF2-40B4-BE49-F238E27FC236}">
                <a16:creationId xmlns:a16="http://schemas.microsoft.com/office/drawing/2014/main" id="{8D47B8E5-4584-427D-89B6-F0A8EECB6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4311A79A-368E-406B-8827-98156CFDAC53}"/>
              </a:ext>
            </a:extLst>
          </p:cNvPr>
          <p:cNvSpPr txBox="1"/>
          <p:nvPr userDrawn="1"/>
        </p:nvSpPr>
        <p:spPr>
          <a:xfrm>
            <a:off x="12520337" y="5719982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below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47" name="Gelijkbenige driehoek 46">
            <a:extLst>
              <a:ext uri="{FF2B5EF4-FFF2-40B4-BE49-F238E27FC236}">
                <a16:creationId xmlns:a16="http://schemas.microsoft.com/office/drawing/2014/main" id="{51CD1C24-5024-4CFC-AFDC-F41D0C33828D}"/>
              </a:ext>
            </a:extLst>
          </p:cNvPr>
          <p:cNvSpPr/>
          <p:nvPr userDrawn="1"/>
        </p:nvSpPr>
        <p:spPr>
          <a:xfrm rot="16200000">
            <a:off x="12306037" y="5820684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916D1EBF-D309-4BF3-94AB-FE2F3C91CAB2}"/>
              </a:ext>
            </a:extLst>
          </p:cNvPr>
          <p:cNvSpPr txBox="1"/>
          <p:nvPr userDrawn="1"/>
        </p:nvSpPr>
        <p:spPr>
          <a:xfrm>
            <a:off x="12520337" y="6211117"/>
            <a:ext cx="1446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2"/>
                </a:solidFill>
              </a:rPr>
              <a:t>Manually</a:t>
            </a:r>
            <a:r>
              <a:rPr lang="nl-NL" sz="1400" dirty="0">
                <a:solidFill>
                  <a:schemeClr val="bg2"/>
                </a:solidFill>
              </a:rPr>
              <a:t> change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/12 to the correct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total</a:t>
            </a:r>
            <a:r>
              <a:rPr lang="nl-NL" sz="1400" dirty="0">
                <a:solidFill>
                  <a:schemeClr val="bg2"/>
                </a:solidFill>
              </a:rPr>
              <a:t> # of slides</a:t>
            </a:r>
          </a:p>
        </p:txBody>
      </p:sp>
      <p:sp>
        <p:nvSpPr>
          <p:cNvPr id="49" name="Gelijkbenige driehoek 48">
            <a:extLst>
              <a:ext uri="{FF2B5EF4-FFF2-40B4-BE49-F238E27FC236}">
                <a16:creationId xmlns:a16="http://schemas.microsoft.com/office/drawing/2014/main" id="{65096C4E-8338-4BC4-9317-072A824911A7}"/>
              </a:ext>
            </a:extLst>
          </p:cNvPr>
          <p:cNvSpPr/>
          <p:nvPr userDrawn="1"/>
        </p:nvSpPr>
        <p:spPr>
          <a:xfrm rot="16200000">
            <a:off x="12306037" y="6311819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AC252D11-3125-4414-A394-07D78A75915A}"/>
              </a:ext>
            </a:extLst>
          </p:cNvPr>
          <p:cNvSpPr txBox="1"/>
          <p:nvPr userDrawn="1"/>
        </p:nvSpPr>
        <p:spPr>
          <a:xfrm>
            <a:off x="3360008" y="6917696"/>
            <a:ext cx="7481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To edit </a:t>
            </a:r>
            <a:r>
              <a:rPr lang="en-US" sz="1400" b="1" dirty="0">
                <a:solidFill>
                  <a:schemeClr val="bg2"/>
                </a:solidFill>
              </a:rPr>
              <a:t>Name Surname | Congress/event </a:t>
            </a:r>
            <a:r>
              <a:rPr lang="en-US" sz="1400" dirty="0">
                <a:solidFill>
                  <a:schemeClr val="bg2"/>
                </a:solidFill>
              </a:rPr>
              <a:t>- go to: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Insert &gt; Header and Footer text &gt; Edit the text next to the checked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Footer box &gt; Click ‘Apply to all’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Don't want a date and </a:t>
            </a:r>
            <a:r>
              <a:rPr lang="en-US" sz="1400" b="1" dirty="0" err="1">
                <a:solidFill>
                  <a:schemeClr val="bg2"/>
                </a:solidFill>
              </a:rPr>
              <a:t>footertext</a:t>
            </a:r>
            <a:r>
              <a:rPr lang="en-US" sz="1400" b="1" dirty="0">
                <a:solidFill>
                  <a:schemeClr val="bg2"/>
                </a:solidFill>
              </a:rPr>
              <a:t>?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Uncheck the footer and date box in the Header and Footer-dialogue &gt; Click 'Apply to all'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F5DE2D96-C0C2-49D6-BC7A-C2CC1AF57C11}"/>
              </a:ext>
            </a:extLst>
          </p:cNvPr>
          <p:cNvSpPr txBox="1"/>
          <p:nvPr userDrawn="1"/>
        </p:nvSpPr>
        <p:spPr>
          <a:xfrm>
            <a:off x="-2208343" y="16975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Colours you can use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from the colour palette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922266E2-D53C-4099-99F2-3B04692355DD}"/>
              </a:ext>
            </a:extLst>
          </p:cNvPr>
          <p:cNvSpPr txBox="1"/>
          <p:nvPr userDrawn="1"/>
        </p:nvSpPr>
        <p:spPr>
          <a:xfrm>
            <a:off x="-1773141" y="74415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230 / 130 / 0</a:t>
            </a:r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ADF6AC97-EF5C-4EA9-A1D3-C9AE8D75CC76}"/>
              </a:ext>
            </a:extLst>
          </p:cNvPr>
          <p:cNvSpPr/>
          <p:nvPr userDrawn="1"/>
        </p:nvSpPr>
        <p:spPr>
          <a:xfrm>
            <a:off x="-2053071" y="790518"/>
            <a:ext cx="215048" cy="21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E9922080-8859-4509-8C21-9C1063A1ADDB}"/>
              </a:ext>
            </a:extLst>
          </p:cNvPr>
          <p:cNvSpPr txBox="1"/>
          <p:nvPr userDrawn="1"/>
        </p:nvSpPr>
        <p:spPr>
          <a:xfrm>
            <a:off x="-1773141" y="1103105"/>
            <a:ext cx="1110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66 / 103 / 127</a:t>
            </a: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8D9C65DC-5BF4-4803-AE2E-2089A4633B10}"/>
              </a:ext>
            </a:extLst>
          </p:cNvPr>
          <p:cNvSpPr/>
          <p:nvPr userDrawn="1"/>
        </p:nvSpPr>
        <p:spPr>
          <a:xfrm>
            <a:off x="-2053071" y="1149469"/>
            <a:ext cx="215048" cy="215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9AE110ED-5D75-46D9-A2E2-A34A11AC8435}"/>
              </a:ext>
            </a:extLst>
          </p:cNvPr>
          <p:cNvSpPr txBox="1"/>
          <p:nvPr userDrawn="1"/>
        </p:nvSpPr>
        <p:spPr>
          <a:xfrm>
            <a:off x="-1773141" y="1462056"/>
            <a:ext cx="947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94 / 179 / 5</a:t>
            </a:r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C385C11D-9584-4B73-B4F6-61945CE24A41}"/>
              </a:ext>
            </a:extLst>
          </p:cNvPr>
          <p:cNvSpPr/>
          <p:nvPr userDrawn="1"/>
        </p:nvSpPr>
        <p:spPr>
          <a:xfrm>
            <a:off x="-2053071" y="1508420"/>
            <a:ext cx="215048" cy="215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89A37689-D6F5-43DD-8C04-CAE1D8E3D83F}"/>
              </a:ext>
            </a:extLst>
          </p:cNvPr>
          <p:cNvSpPr txBox="1"/>
          <p:nvPr userDrawn="1"/>
        </p:nvSpPr>
        <p:spPr>
          <a:xfrm>
            <a:off x="-1773141" y="1821007"/>
            <a:ext cx="101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57 / 87 / 163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EF609B4F-AD1F-45D5-AAAF-F98951815648}"/>
              </a:ext>
            </a:extLst>
          </p:cNvPr>
          <p:cNvSpPr/>
          <p:nvPr userDrawn="1"/>
        </p:nvSpPr>
        <p:spPr>
          <a:xfrm>
            <a:off x="-2053071" y="1867371"/>
            <a:ext cx="215048" cy="215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Tekstvak 72">
            <a:extLst>
              <a:ext uri="{FF2B5EF4-FFF2-40B4-BE49-F238E27FC236}">
                <a16:creationId xmlns:a16="http://schemas.microsoft.com/office/drawing/2014/main" id="{914E35EC-CB17-4B9F-888B-1F016DBB9A0A}"/>
              </a:ext>
            </a:extLst>
          </p:cNvPr>
          <p:cNvSpPr txBox="1"/>
          <p:nvPr userDrawn="1"/>
        </p:nvSpPr>
        <p:spPr>
          <a:xfrm>
            <a:off x="-1773141" y="2179958"/>
            <a:ext cx="110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69 / 133 / 136</a:t>
            </a:r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14CF6F96-25A3-44B9-9D8C-EDCFEE501769}"/>
              </a:ext>
            </a:extLst>
          </p:cNvPr>
          <p:cNvSpPr/>
          <p:nvPr userDrawn="1"/>
        </p:nvSpPr>
        <p:spPr>
          <a:xfrm>
            <a:off x="-2053071" y="2226322"/>
            <a:ext cx="215048" cy="215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63F830B9-CF1E-4B0D-82A4-AF8620C7649B}"/>
              </a:ext>
            </a:extLst>
          </p:cNvPr>
          <p:cNvGrpSpPr/>
          <p:nvPr userDrawn="1"/>
        </p:nvGrpSpPr>
        <p:grpSpPr>
          <a:xfrm>
            <a:off x="-2274277" y="136525"/>
            <a:ext cx="2126134" cy="2463669"/>
            <a:chOff x="-1989269" y="136525"/>
            <a:chExt cx="1710726" cy="2463669"/>
          </a:xfrm>
        </p:grpSpPr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7E8E1357-3D2F-4EB7-8D75-C168029C0B2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136525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8339A351-E498-403E-8E2F-80F63C0A469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692107"/>
              <a:ext cx="1710726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85ACB323-45A6-446C-9514-36FF0ACAC57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2600194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785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95" r:id="rId5"/>
    <p:sldLayoutId id="2147483668" r:id="rId6"/>
    <p:sldLayoutId id="2147483674" r:id="rId7"/>
    <p:sldLayoutId id="214748367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85763" indent="-1857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984250" indent="-15398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598613" indent="-1603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209800" indent="-15875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6">
          <p15:clr>
            <a:srgbClr val="F26B43"/>
          </p15:clr>
        </p15:guide>
        <p15:guide id="4" pos="7129">
          <p15:clr>
            <a:srgbClr val="F26B43"/>
          </p15:clr>
        </p15:guide>
        <p15:guide id="6" orient="horz" pos="3720">
          <p15:clr>
            <a:srgbClr val="F26B43"/>
          </p15:clr>
        </p15:guide>
        <p15:guide id="8" orient="horz" pos="111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B1E6E1-D838-4D74-BB40-D99B32CF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06" y="76813"/>
            <a:ext cx="10958582" cy="1130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BF839-02E3-4C7D-9EAD-E3D6CEF9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102" y="1769062"/>
            <a:ext cx="10153650" cy="4131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F128D9-473A-4F7D-8DD5-6600F5056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CDA788-C8BC-43C9-A581-03D0E049D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70F396-9D15-4057-A7C2-58B08A3372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3939" y="1"/>
            <a:ext cx="160720" cy="1331680"/>
          </a:xfrm>
          <a:prstGeom prst="rect">
            <a:avLst/>
          </a:prstGeom>
        </p:spPr>
      </p:pic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AE83F09-AB9A-4A63-9E26-72CDB273A38F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Afbeelding 1029">
            <a:extLst>
              <a:ext uri="{FF2B5EF4-FFF2-40B4-BE49-F238E27FC236}">
                <a16:creationId xmlns:a16="http://schemas.microsoft.com/office/drawing/2014/main" id="{65CF8843-DEAD-43E7-A688-E9E1996CE95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1" y="6138000"/>
            <a:ext cx="501968" cy="493871"/>
          </a:xfrm>
          <a:prstGeom prst="rect">
            <a:avLst/>
          </a:prstGeom>
        </p:spPr>
      </p:pic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E3E96BB4-7614-450E-A4BD-346FBF89C3E4}"/>
              </a:ext>
            </a:extLst>
          </p:cNvPr>
          <p:cNvSpPr/>
          <p:nvPr userDrawn="1"/>
        </p:nvSpPr>
        <p:spPr>
          <a:xfrm>
            <a:off x="3145708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D347FC8-28AB-41E4-A90B-6F8EEFC490AC}"/>
              </a:ext>
            </a:extLst>
          </p:cNvPr>
          <p:cNvSpPr txBox="1"/>
          <p:nvPr userDrawn="1"/>
        </p:nvSpPr>
        <p:spPr>
          <a:xfrm>
            <a:off x="12520337" y="1575523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above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D86B6D5B-55CD-4151-B10E-963BB875D274}"/>
              </a:ext>
            </a:extLst>
          </p:cNvPr>
          <p:cNvSpPr/>
          <p:nvPr userDrawn="1"/>
        </p:nvSpPr>
        <p:spPr>
          <a:xfrm rot="16200000">
            <a:off x="12306037" y="1676225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B53C04F6-991D-40A1-9552-3FA1755C9479}"/>
              </a:ext>
            </a:extLst>
          </p:cNvPr>
          <p:cNvSpPr txBox="1"/>
          <p:nvPr userDrawn="1"/>
        </p:nvSpPr>
        <p:spPr>
          <a:xfrm>
            <a:off x="11415467" y="6917696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No content right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E1FB83F0-47A4-4A31-AA40-34FC20FF3496}"/>
              </a:ext>
            </a:extLst>
          </p:cNvPr>
          <p:cNvSpPr/>
          <p:nvPr userDrawn="1"/>
        </p:nvSpPr>
        <p:spPr>
          <a:xfrm>
            <a:off x="11201167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95C9865E-BAC7-43B4-B4E9-B36A4A0B95BC}"/>
              </a:ext>
            </a:extLst>
          </p:cNvPr>
          <p:cNvSpPr txBox="1"/>
          <p:nvPr userDrawn="1"/>
        </p:nvSpPr>
        <p:spPr>
          <a:xfrm>
            <a:off x="-239746" y="6917696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2"/>
                </a:solidFill>
              </a:rPr>
              <a:t>No content left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4" name="Gelijkbenige driehoek 43">
            <a:extLst>
              <a:ext uri="{FF2B5EF4-FFF2-40B4-BE49-F238E27FC236}">
                <a16:creationId xmlns:a16="http://schemas.microsoft.com/office/drawing/2014/main" id="{B68F15BC-845E-4757-B84B-05E93469FF5E}"/>
              </a:ext>
            </a:extLst>
          </p:cNvPr>
          <p:cNvSpPr/>
          <p:nvPr userDrawn="1"/>
        </p:nvSpPr>
        <p:spPr>
          <a:xfrm>
            <a:off x="1058833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F9EB2526-3303-4C3A-9EB6-AECD250B96D8}"/>
              </a:ext>
            </a:extLst>
          </p:cNvPr>
          <p:cNvSpPr txBox="1"/>
          <p:nvPr userDrawn="1"/>
        </p:nvSpPr>
        <p:spPr>
          <a:xfrm>
            <a:off x="11420230" y="6073200"/>
            <a:ext cx="483747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>
              <a:defRPr sz="13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 algn="l"/>
            <a:r>
              <a:rPr lang="nl-NL" sz="1100" dirty="0"/>
              <a:t>/12</a:t>
            </a:r>
          </a:p>
        </p:txBody>
      </p:sp>
      <p:sp>
        <p:nvSpPr>
          <p:cNvPr id="45" name="Tijdelijke aanduiding voor dianummer 5">
            <a:extLst>
              <a:ext uri="{FF2B5EF4-FFF2-40B4-BE49-F238E27FC236}">
                <a16:creationId xmlns:a16="http://schemas.microsoft.com/office/drawing/2014/main" id="{8CA430C7-1173-4F45-A37B-DD80EE00A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9C2C22B5-54F9-4941-BE55-A094F9B58E51}"/>
              </a:ext>
            </a:extLst>
          </p:cNvPr>
          <p:cNvSpPr txBox="1"/>
          <p:nvPr userDrawn="1"/>
        </p:nvSpPr>
        <p:spPr>
          <a:xfrm>
            <a:off x="12520337" y="5719982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below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47" name="Gelijkbenige driehoek 46">
            <a:extLst>
              <a:ext uri="{FF2B5EF4-FFF2-40B4-BE49-F238E27FC236}">
                <a16:creationId xmlns:a16="http://schemas.microsoft.com/office/drawing/2014/main" id="{27366388-5760-409C-BA64-4942721E48FA}"/>
              </a:ext>
            </a:extLst>
          </p:cNvPr>
          <p:cNvSpPr/>
          <p:nvPr userDrawn="1"/>
        </p:nvSpPr>
        <p:spPr>
          <a:xfrm rot="16200000">
            <a:off x="12306037" y="5820684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1AE98557-3ECC-4F27-9AFF-756A12E4ABA7}"/>
              </a:ext>
            </a:extLst>
          </p:cNvPr>
          <p:cNvSpPr txBox="1"/>
          <p:nvPr userDrawn="1"/>
        </p:nvSpPr>
        <p:spPr>
          <a:xfrm>
            <a:off x="12520337" y="6211117"/>
            <a:ext cx="1446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2"/>
                </a:solidFill>
              </a:rPr>
              <a:t>Manually</a:t>
            </a:r>
            <a:r>
              <a:rPr lang="nl-NL" sz="1400" dirty="0">
                <a:solidFill>
                  <a:schemeClr val="bg2"/>
                </a:solidFill>
              </a:rPr>
              <a:t> change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/12 to the correct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total</a:t>
            </a:r>
            <a:r>
              <a:rPr lang="nl-NL" sz="1400" dirty="0">
                <a:solidFill>
                  <a:schemeClr val="bg2"/>
                </a:solidFill>
              </a:rPr>
              <a:t> # of slides</a:t>
            </a:r>
          </a:p>
        </p:txBody>
      </p:sp>
      <p:sp>
        <p:nvSpPr>
          <p:cNvPr id="49" name="Gelijkbenige driehoek 48">
            <a:extLst>
              <a:ext uri="{FF2B5EF4-FFF2-40B4-BE49-F238E27FC236}">
                <a16:creationId xmlns:a16="http://schemas.microsoft.com/office/drawing/2014/main" id="{2D988863-848C-4E57-B61C-A03C67A7CB04}"/>
              </a:ext>
            </a:extLst>
          </p:cNvPr>
          <p:cNvSpPr/>
          <p:nvPr userDrawn="1"/>
        </p:nvSpPr>
        <p:spPr>
          <a:xfrm rot="16200000">
            <a:off x="12306037" y="6311819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7D82EF0C-5524-468F-8F09-403395F2F94A}"/>
              </a:ext>
            </a:extLst>
          </p:cNvPr>
          <p:cNvSpPr txBox="1"/>
          <p:nvPr userDrawn="1"/>
        </p:nvSpPr>
        <p:spPr>
          <a:xfrm>
            <a:off x="3360008" y="6917696"/>
            <a:ext cx="7481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To edit </a:t>
            </a:r>
            <a:r>
              <a:rPr lang="en-US" sz="1400" b="1" dirty="0">
                <a:solidFill>
                  <a:schemeClr val="bg2"/>
                </a:solidFill>
              </a:rPr>
              <a:t>Name Surname | Congress/event </a:t>
            </a:r>
            <a:r>
              <a:rPr lang="en-US" sz="1400" dirty="0">
                <a:solidFill>
                  <a:schemeClr val="bg2"/>
                </a:solidFill>
              </a:rPr>
              <a:t>- go to: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Insert &gt; Header and Footer text &gt; Edit the text next to the checked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Footer box &gt; Click ‘Apply to all’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Don't want a date and </a:t>
            </a:r>
            <a:r>
              <a:rPr lang="en-US" sz="1400" b="1" dirty="0" err="1">
                <a:solidFill>
                  <a:schemeClr val="bg2"/>
                </a:solidFill>
              </a:rPr>
              <a:t>footertext</a:t>
            </a:r>
            <a:r>
              <a:rPr lang="en-US" sz="1400" b="1" dirty="0">
                <a:solidFill>
                  <a:schemeClr val="bg2"/>
                </a:solidFill>
              </a:rPr>
              <a:t>?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Uncheck the footer and date box in the Header and Footer-dialogue &gt; Click 'Apply to all'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4D40B6D1-C812-45B6-8A21-FA05EB07E710}"/>
              </a:ext>
            </a:extLst>
          </p:cNvPr>
          <p:cNvSpPr txBox="1"/>
          <p:nvPr userDrawn="1"/>
        </p:nvSpPr>
        <p:spPr>
          <a:xfrm>
            <a:off x="-2208343" y="16975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Colours you can use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from the colour palette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8C8FD228-8436-485F-A221-1AB054A110BC}"/>
              </a:ext>
            </a:extLst>
          </p:cNvPr>
          <p:cNvSpPr txBox="1"/>
          <p:nvPr userDrawn="1"/>
        </p:nvSpPr>
        <p:spPr>
          <a:xfrm>
            <a:off x="-1773141" y="74415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230 / 130 / 0</a:t>
            </a:r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863035FA-33BE-4971-8D53-40DAD9477E77}"/>
              </a:ext>
            </a:extLst>
          </p:cNvPr>
          <p:cNvSpPr/>
          <p:nvPr userDrawn="1"/>
        </p:nvSpPr>
        <p:spPr>
          <a:xfrm>
            <a:off x="-2053071" y="790518"/>
            <a:ext cx="215048" cy="21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3531498C-2C0A-4E32-B70F-C13F87FCB6A4}"/>
              </a:ext>
            </a:extLst>
          </p:cNvPr>
          <p:cNvSpPr txBox="1"/>
          <p:nvPr userDrawn="1"/>
        </p:nvSpPr>
        <p:spPr>
          <a:xfrm>
            <a:off x="-1773141" y="1103105"/>
            <a:ext cx="1110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66 / 103 / 127</a:t>
            </a: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649F0B2F-63C3-4CBE-9204-D78CA455A20C}"/>
              </a:ext>
            </a:extLst>
          </p:cNvPr>
          <p:cNvSpPr/>
          <p:nvPr userDrawn="1"/>
        </p:nvSpPr>
        <p:spPr>
          <a:xfrm>
            <a:off x="-2053071" y="1149469"/>
            <a:ext cx="215048" cy="215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4A6D1FE4-7614-43DE-A960-3AB5FB28436E}"/>
              </a:ext>
            </a:extLst>
          </p:cNvPr>
          <p:cNvSpPr txBox="1"/>
          <p:nvPr userDrawn="1"/>
        </p:nvSpPr>
        <p:spPr>
          <a:xfrm>
            <a:off x="-1773141" y="1462056"/>
            <a:ext cx="947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94 / 179 / 5</a:t>
            </a:r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1C2F1567-D262-42ED-9D3B-8F88D623FD82}"/>
              </a:ext>
            </a:extLst>
          </p:cNvPr>
          <p:cNvSpPr/>
          <p:nvPr userDrawn="1"/>
        </p:nvSpPr>
        <p:spPr>
          <a:xfrm>
            <a:off x="-2053071" y="1508420"/>
            <a:ext cx="215048" cy="215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7E3E9355-5E9C-44F2-A3C9-E0EDD5894B11}"/>
              </a:ext>
            </a:extLst>
          </p:cNvPr>
          <p:cNvSpPr txBox="1"/>
          <p:nvPr userDrawn="1"/>
        </p:nvSpPr>
        <p:spPr>
          <a:xfrm>
            <a:off x="-1773141" y="1821007"/>
            <a:ext cx="101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57 / 87 / 163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83D37270-BAE3-491B-87AC-5D6C2C6B194B}"/>
              </a:ext>
            </a:extLst>
          </p:cNvPr>
          <p:cNvSpPr/>
          <p:nvPr userDrawn="1"/>
        </p:nvSpPr>
        <p:spPr>
          <a:xfrm>
            <a:off x="-2053071" y="1867371"/>
            <a:ext cx="215048" cy="215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Tekstvak 72">
            <a:extLst>
              <a:ext uri="{FF2B5EF4-FFF2-40B4-BE49-F238E27FC236}">
                <a16:creationId xmlns:a16="http://schemas.microsoft.com/office/drawing/2014/main" id="{D9BC3601-233F-4A3D-9D48-B24E6E9476FC}"/>
              </a:ext>
            </a:extLst>
          </p:cNvPr>
          <p:cNvSpPr txBox="1"/>
          <p:nvPr userDrawn="1"/>
        </p:nvSpPr>
        <p:spPr>
          <a:xfrm>
            <a:off x="-1773141" y="2179958"/>
            <a:ext cx="110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69 / 133 / 136</a:t>
            </a:r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D2D86E38-AF35-49CF-AFEA-A1C956C5E5FE}"/>
              </a:ext>
            </a:extLst>
          </p:cNvPr>
          <p:cNvSpPr/>
          <p:nvPr userDrawn="1"/>
        </p:nvSpPr>
        <p:spPr>
          <a:xfrm>
            <a:off x="-2053071" y="2226322"/>
            <a:ext cx="215048" cy="215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B3C0F30C-53CD-4956-9E62-5BF94FAA8CCD}"/>
              </a:ext>
            </a:extLst>
          </p:cNvPr>
          <p:cNvGrpSpPr/>
          <p:nvPr userDrawn="1"/>
        </p:nvGrpSpPr>
        <p:grpSpPr>
          <a:xfrm>
            <a:off x="-2274277" y="136525"/>
            <a:ext cx="2126134" cy="2463669"/>
            <a:chOff x="-1989269" y="136525"/>
            <a:chExt cx="1710726" cy="2463669"/>
          </a:xfrm>
        </p:grpSpPr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497F2677-F757-4180-B7EC-4241D4886F8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136525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2CDD460C-E827-4BE4-9AF6-AC4ACF716CC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692107"/>
              <a:ext cx="1710726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B7CB7C18-6AFA-4E34-AAB1-78025DCC9E7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2600194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746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96" r:id="rId5"/>
    <p:sldLayoutId id="2147483682" r:id="rId6"/>
    <p:sldLayoutId id="2147483683" r:id="rId7"/>
    <p:sldLayoutId id="214748368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85763" indent="-1857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984250" indent="-15398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598613" indent="-1603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209800" indent="-15875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6">
          <p15:clr>
            <a:srgbClr val="F26B43"/>
          </p15:clr>
        </p15:guide>
        <p15:guide id="4" pos="7129">
          <p15:clr>
            <a:srgbClr val="F26B43"/>
          </p15:clr>
        </p15:guide>
        <p15:guide id="6" orient="horz" pos="3720">
          <p15:clr>
            <a:srgbClr val="F26B43"/>
          </p15:clr>
        </p15:guide>
        <p15:guide id="8" orient="horz" pos="111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B1E6E1-D838-4D74-BB40-D99B32CF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06" y="76813"/>
            <a:ext cx="10958582" cy="1130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 dirty="0"/>
              <a:t>Click to edit title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BF839-02E3-4C7D-9EAD-E3D6CEF9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102" y="1769062"/>
            <a:ext cx="10153650" cy="4131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text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F128D9-473A-4F7D-8DD5-6600F5056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CDA788-C8BC-43C9-A581-03D0E049D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l-NL"/>
              <a:t>Name Surname  |  Congress/event</a:t>
            </a:r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70F396-9D15-4057-A7C2-58B08A3372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3939" y="1"/>
            <a:ext cx="160720" cy="1331680"/>
          </a:xfrm>
          <a:prstGeom prst="rect">
            <a:avLst/>
          </a:prstGeom>
        </p:spPr>
      </p:pic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AE83F09-AB9A-4A63-9E26-72CDB273A38F}"/>
              </a:ext>
            </a:extLst>
          </p:cNvPr>
          <p:cNvCxnSpPr/>
          <p:nvPr userDrawn="1"/>
        </p:nvCxnSpPr>
        <p:spPr>
          <a:xfrm>
            <a:off x="0" y="1327950"/>
            <a:ext cx="4980562" cy="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Afbeelding 1029">
            <a:extLst>
              <a:ext uri="{FF2B5EF4-FFF2-40B4-BE49-F238E27FC236}">
                <a16:creationId xmlns:a16="http://schemas.microsoft.com/office/drawing/2014/main" id="{65CF8843-DEAD-43E7-A688-E9E1996CE95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1" y="6138000"/>
            <a:ext cx="501968" cy="493871"/>
          </a:xfrm>
          <a:prstGeom prst="rect">
            <a:avLst/>
          </a:prstGeom>
        </p:spPr>
      </p:pic>
      <p:sp>
        <p:nvSpPr>
          <p:cNvPr id="43" name="Gelijkbenige driehoek 42">
            <a:extLst>
              <a:ext uri="{FF2B5EF4-FFF2-40B4-BE49-F238E27FC236}">
                <a16:creationId xmlns:a16="http://schemas.microsoft.com/office/drawing/2014/main" id="{E3E96BB4-7614-450E-A4BD-346FBF89C3E4}"/>
              </a:ext>
            </a:extLst>
          </p:cNvPr>
          <p:cNvSpPr/>
          <p:nvPr userDrawn="1"/>
        </p:nvSpPr>
        <p:spPr>
          <a:xfrm>
            <a:off x="3145708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D347FC8-28AB-41E4-A90B-6F8EEFC490AC}"/>
              </a:ext>
            </a:extLst>
          </p:cNvPr>
          <p:cNvSpPr txBox="1"/>
          <p:nvPr userDrawn="1"/>
        </p:nvSpPr>
        <p:spPr>
          <a:xfrm>
            <a:off x="12520337" y="1575523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above</a:t>
            </a:r>
            <a:r>
              <a:rPr lang="nl-NL" sz="1400" dirty="0">
                <a:solidFill>
                  <a:schemeClr val="bg2"/>
                </a:solidFill>
              </a:rPr>
              <a:t>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D86B6D5B-55CD-4151-B10E-963BB875D274}"/>
              </a:ext>
            </a:extLst>
          </p:cNvPr>
          <p:cNvSpPr/>
          <p:nvPr userDrawn="1"/>
        </p:nvSpPr>
        <p:spPr>
          <a:xfrm rot="16200000">
            <a:off x="12306037" y="1676225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61D766B-AE05-41F6-97D7-B0D68CF50C9E}"/>
              </a:ext>
            </a:extLst>
          </p:cNvPr>
          <p:cNvSpPr txBox="1"/>
          <p:nvPr userDrawn="1"/>
        </p:nvSpPr>
        <p:spPr>
          <a:xfrm>
            <a:off x="11415467" y="6917696"/>
            <a:ext cx="141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No content right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5F08617F-AF79-47A7-B9C2-84315053016A}"/>
              </a:ext>
            </a:extLst>
          </p:cNvPr>
          <p:cNvSpPr/>
          <p:nvPr userDrawn="1"/>
        </p:nvSpPr>
        <p:spPr>
          <a:xfrm>
            <a:off x="11201167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7AB32B94-2EA3-4D0C-92C5-F3EAA06F889B}"/>
              </a:ext>
            </a:extLst>
          </p:cNvPr>
          <p:cNvSpPr txBox="1"/>
          <p:nvPr userDrawn="1"/>
        </p:nvSpPr>
        <p:spPr>
          <a:xfrm>
            <a:off x="-239746" y="6917696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2"/>
                </a:solidFill>
              </a:rPr>
              <a:t>No content left</a:t>
            </a:r>
            <a:br>
              <a:rPr lang="en-US" sz="1400" b="0" dirty="0">
                <a:solidFill>
                  <a:schemeClr val="bg2"/>
                </a:solidFill>
              </a:rPr>
            </a:br>
            <a:r>
              <a:rPr lang="en-US" sz="1400" b="0" dirty="0">
                <a:solidFill>
                  <a:schemeClr val="bg2"/>
                </a:solidFill>
              </a:rPr>
              <a:t>of this line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4" name="Gelijkbenige driehoek 43">
            <a:extLst>
              <a:ext uri="{FF2B5EF4-FFF2-40B4-BE49-F238E27FC236}">
                <a16:creationId xmlns:a16="http://schemas.microsoft.com/office/drawing/2014/main" id="{52398A7D-4F24-45BA-93B0-39BC7BF6D0F1}"/>
              </a:ext>
            </a:extLst>
          </p:cNvPr>
          <p:cNvSpPr/>
          <p:nvPr userDrawn="1"/>
        </p:nvSpPr>
        <p:spPr>
          <a:xfrm>
            <a:off x="1058833" y="7018398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85115A94-F044-472C-A9DA-DDFCEA712593}"/>
              </a:ext>
            </a:extLst>
          </p:cNvPr>
          <p:cNvSpPr txBox="1"/>
          <p:nvPr userDrawn="1"/>
        </p:nvSpPr>
        <p:spPr>
          <a:xfrm>
            <a:off x="11420230" y="6073200"/>
            <a:ext cx="457189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>
              <a:defRPr sz="13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 algn="l"/>
            <a:r>
              <a:rPr lang="nl-NL" sz="1100" dirty="0"/>
              <a:t>/12</a:t>
            </a:r>
          </a:p>
        </p:txBody>
      </p:sp>
      <p:sp>
        <p:nvSpPr>
          <p:cNvPr id="45" name="Tijdelijke aanduiding voor dianummer 5">
            <a:extLst>
              <a:ext uri="{FF2B5EF4-FFF2-40B4-BE49-F238E27FC236}">
                <a16:creationId xmlns:a16="http://schemas.microsoft.com/office/drawing/2014/main" id="{FD0C8193-8990-4BF8-8E41-F2CC01470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F26CF14-CA55-4C05-9804-096C821AFF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4CDEF40A-C79D-43E4-A5DD-7AF2819FC024}"/>
              </a:ext>
            </a:extLst>
          </p:cNvPr>
          <p:cNvSpPr txBox="1"/>
          <p:nvPr userDrawn="1"/>
        </p:nvSpPr>
        <p:spPr>
          <a:xfrm>
            <a:off x="12520337" y="5719982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No content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below </a:t>
            </a:r>
            <a:r>
              <a:rPr lang="nl-NL" sz="1400" dirty="0" err="1">
                <a:solidFill>
                  <a:schemeClr val="bg2"/>
                </a:solidFill>
              </a:rPr>
              <a:t>this</a:t>
            </a:r>
            <a:r>
              <a:rPr lang="nl-NL" sz="1400" dirty="0">
                <a:solidFill>
                  <a:schemeClr val="bg2"/>
                </a:solidFill>
              </a:rPr>
              <a:t> line</a:t>
            </a:r>
          </a:p>
        </p:txBody>
      </p:sp>
      <p:sp>
        <p:nvSpPr>
          <p:cNvPr id="47" name="Gelijkbenige driehoek 46">
            <a:extLst>
              <a:ext uri="{FF2B5EF4-FFF2-40B4-BE49-F238E27FC236}">
                <a16:creationId xmlns:a16="http://schemas.microsoft.com/office/drawing/2014/main" id="{4A408EF7-1008-4EAD-A953-EAA369C7BE98}"/>
              </a:ext>
            </a:extLst>
          </p:cNvPr>
          <p:cNvSpPr/>
          <p:nvPr userDrawn="1"/>
        </p:nvSpPr>
        <p:spPr>
          <a:xfrm rot="16200000">
            <a:off x="12306037" y="5820684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95C52140-402F-4CB9-83D1-72C44AD1C68D}"/>
              </a:ext>
            </a:extLst>
          </p:cNvPr>
          <p:cNvSpPr txBox="1"/>
          <p:nvPr userDrawn="1"/>
        </p:nvSpPr>
        <p:spPr>
          <a:xfrm>
            <a:off x="12520337" y="6211117"/>
            <a:ext cx="1446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chemeClr val="bg2"/>
                </a:solidFill>
              </a:rPr>
              <a:t>Manually</a:t>
            </a:r>
            <a:r>
              <a:rPr lang="nl-NL" sz="1400" dirty="0">
                <a:solidFill>
                  <a:schemeClr val="bg2"/>
                </a:solidFill>
              </a:rPr>
              <a:t> change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/12 to the correct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 err="1">
                <a:solidFill>
                  <a:schemeClr val="bg2"/>
                </a:solidFill>
              </a:rPr>
              <a:t>total</a:t>
            </a:r>
            <a:r>
              <a:rPr lang="nl-NL" sz="1400" dirty="0">
                <a:solidFill>
                  <a:schemeClr val="bg2"/>
                </a:solidFill>
              </a:rPr>
              <a:t> # of slides</a:t>
            </a:r>
          </a:p>
        </p:txBody>
      </p:sp>
      <p:sp>
        <p:nvSpPr>
          <p:cNvPr id="49" name="Gelijkbenige driehoek 48">
            <a:extLst>
              <a:ext uri="{FF2B5EF4-FFF2-40B4-BE49-F238E27FC236}">
                <a16:creationId xmlns:a16="http://schemas.microsoft.com/office/drawing/2014/main" id="{87729A79-CE9B-4356-AA9D-1D4C33F5740A}"/>
              </a:ext>
            </a:extLst>
          </p:cNvPr>
          <p:cNvSpPr/>
          <p:nvPr userDrawn="1"/>
        </p:nvSpPr>
        <p:spPr>
          <a:xfrm rot="16200000">
            <a:off x="12306037" y="6311819"/>
            <a:ext cx="217170" cy="18721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D9E35370-AC98-4476-B408-02EC5A5E2BF6}"/>
              </a:ext>
            </a:extLst>
          </p:cNvPr>
          <p:cNvSpPr txBox="1"/>
          <p:nvPr userDrawn="1"/>
        </p:nvSpPr>
        <p:spPr>
          <a:xfrm>
            <a:off x="3360008" y="6917696"/>
            <a:ext cx="7481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To edit </a:t>
            </a:r>
            <a:r>
              <a:rPr lang="en-US" sz="1400" b="1" dirty="0">
                <a:solidFill>
                  <a:schemeClr val="bg2"/>
                </a:solidFill>
              </a:rPr>
              <a:t>Name Surname | Congress/event </a:t>
            </a:r>
            <a:r>
              <a:rPr lang="en-US" sz="1400" dirty="0">
                <a:solidFill>
                  <a:schemeClr val="bg2"/>
                </a:solidFill>
              </a:rPr>
              <a:t>- go to: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Insert &gt; Header and Footer text &gt; Edit the text next to the checked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Footer box &gt; Click ‘Apply to all’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Don't want a date and </a:t>
            </a:r>
            <a:r>
              <a:rPr lang="en-US" sz="1400" b="1" dirty="0" err="1">
                <a:solidFill>
                  <a:schemeClr val="bg2"/>
                </a:solidFill>
              </a:rPr>
              <a:t>footertext</a:t>
            </a:r>
            <a:r>
              <a:rPr lang="en-US" sz="1400" b="1" dirty="0">
                <a:solidFill>
                  <a:schemeClr val="bg2"/>
                </a:solidFill>
              </a:rPr>
              <a:t>?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Uncheck the footer and date box in the Header and Footer-dialogue &gt; Click 'Apply to all'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3E3502B5-52AB-4717-9DC0-7504C6474EFD}"/>
              </a:ext>
            </a:extLst>
          </p:cNvPr>
          <p:cNvSpPr txBox="1"/>
          <p:nvPr userDrawn="1"/>
        </p:nvSpPr>
        <p:spPr>
          <a:xfrm>
            <a:off x="-2208343" y="16975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bg2"/>
                </a:solidFill>
              </a:rPr>
              <a:t>Colours you can use</a:t>
            </a:r>
            <a:br>
              <a:rPr lang="en-GB" sz="1400" noProof="0" dirty="0">
                <a:solidFill>
                  <a:schemeClr val="bg2"/>
                </a:solidFill>
              </a:rPr>
            </a:br>
            <a:r>
              <a:rPr lang="en-GB" sz="1400" noProof="0" dirty="0">
                <a:solidFill>
                  <a:schemeClr val="bg2"/>
                </a:solidFill>
              </a:rPr>
              <a:t>from the colour palette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8DD7F41B-9F49-4A30-A3DF-C1B20D3A7E7F}"/>
              </a:ext>
            </a:extLst>
          </p:cNvPr>
          <p:cNvSpPr txBox="1"/>
          <p:nvPr userDrawn="1"/>
        </p:nvSpPr>
        <p:spPr>
          <a:xfrm>
            <a:off x="-1773141" y="74415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230 / 130 / 0</a:t>
            </a:r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73BCD98D-9689-43EE-8DD1-7C9E2F819DE4}"/>
              </a:ext>
            </a:extLst>
          </p:cNvPr>
          <p:cNvSpPr/>
          <p:nvPr userDrawn="1"/>
        </p:nvSpPr>
        <p:spPr>
          <a:xfrm>
            <a:off x="-2053071" y="790518"/>
            <a:ext cx="215048" cy="21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79897CEA-C547-478F-9288-7B28CCA48883}"/>
              </a:ext>
            </a:extLst>
          </p:cNvPr>
          <p:cNvSpPr txBox="1"/>
          <p:nvPr userDrawn="1"/>
        </p:nvSpPr>
        <p:spPr>
          <a:xfrm>
            <a:off x="-1773141" y="1103105"/>
            <a:ext cx="1110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66 / 103 / 127</a:t>
            </a: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E32C9BCB-1A9C-4555-A917-C79D10979920}"/>
              </a:ext>
            </a:extLst>
          </p:cNvPr>
          <p:cNvSpPr/>
          <p:nvPr userDrawn="1"/>
        </p:nvSpPr>
        <p:spPr>
          <a:xfrm>
            <a:off x="-2053071" y="1149469"/>
            <a:ext cx="215048" cy="215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F07A4A04-C70A-489B-AA2E-6D101B570847}"/>
              </a:ext>
            </a:extLst>
          </p:cNvPr>
          <p:cNvSpPr txBox="1"/>
          <p:nvPr userDrawn="1"/>
        </p:nvSpPr>
        <p:spPr>
          <a:xfrm>
            <a:off x="-1773141" y="1462056"/>
            <a:ext cx="947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94 / 179 / 5</a:t>
            </a:r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0E32B463-21AB-4019-9A6E-C1042D891657}"/>
              </a:ext>
            </a:extLst>
          </p:cNvPr>
          <p:cNvSpPr/>
          <p:nvPr userDrawn="1"/>
        </p:nvSpPr>
        <p:spPr>
          <a:xfrm>
            <a:off x="-2053071" y="1508420"/>
            <a:ext cx="215048" cy="215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B7547B45-7840-498A-8292-91123A400E2E}"/>
              </a:ext>
            </a:extLst>
          </p:cNvPr>
          <p:cNvSpPr txBox="1"/>
          <p:nvPr userDrawn="1"/>
        </p:nvSpPr>
        <p:spPr>
          <a:xfrm>
            <a:off x="-1773141" y="1821007"/>
            <a:ext cx="101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57 / 87 / 163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0A62BBFC-1240-419F-9A17-35F3D1D9FC4F}"/>
              </a:ext>
            </a:extLst>
          </p:cNvPr>
          <p:cNvSpPr/>
          <p:nvPr userDrawn="1"/>
        </p:nvSpPr>
        <p:spPr>
          <a:xfrm>
            <a:off x="-2053071" y="1867371"/>
            <a:ext cx="215048" cy="215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Tekstvak 72">
            <a:extLst>
              <a:ext uri="{FF2B5EF4-FFF2-40B4-BE49-F238E27FC236}">
                <a16:creationId xmlns:a16="http://schemas.microsoft.com/office/drawing/2014/main" id="{4DB68B3A-7A65-4A83-9FE7-5F81F5989BFA}"/>
              </a:ext>
            </a:extLst>
          </p:cNvPr>
          <p:cNvSpPr txBox="1"/>
          <p:nvPr userDrawn="1"/>
        </p:nvSpPr>
        <p:spPr>
          <a:xfrm>
            <a:off x="-1773141" y="2179958"/>
            <a:ext cx="110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400" dirty="0">
                <a:solidFill>
                  <a:schemeClr val="bg2"/>
                </a:solidFill>
              </a:rPr>
              <a:t>69 / 133 / 136</a:t>
            </a:r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661E0014-6475-444A-BC6B-3270A09E1A84}"/>
              </a:ext>
            </a:extLst>
          </p:cNvPr>
          <p:cNvSpPr/>
          <p:nvPr userDrawn="1"/>
        </p:nvSpPr>
        <p:spPr>
          <a:xfrm>
            <a:off x="-2053071" y="2226322"/>
            <a:ext cx="215048" cy="215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3B922B2E-D787-42B1-B397-BEFFFA737309}"/>
              </a:ext>
            </a:extLst>
          </p:cNvPr>
          <p:cNvGrpSpPr/>
          <p:nvPr userDrawn="1"/>
        </p:nvGrpSpPr>
        <p:grpSpPr>
          <a:xfrm>
            <a:off x="-2274277" y="136525"/>
            <a:ext cx="2126134" cy="2463669"/>
            <a:chOff x="-1989269" y="136525"/>
            <a:chExt cx="1710726" cy="2463669"/>
          </a:xfrm>
        </p:grpSpPr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B352AFEE-FC7C-4495-94DD-323D4599A20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136525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DECD8D1E-D8CB-4B16-88BD-54A15B09BC5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692107"/>
              <a:ext cx="1710726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4F25046E-561D-4008-83C8-6A2015BA5A0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989269" y="2600194"/>
              <a:ext cx="1710726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033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7" r:id="rId5"/>
    <p:sldLayoutId id="2147483691" r:id="rId6"/>
    <p:sldLayoutId id="2147483692" r:id="rId7"/>
    <p:sldLayoutId id="214748369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85763" indent="-1857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984250" indent="-15398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598613" indent="-160338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209800" indent="-15875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­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6">
          <p15:clr>
            <a:srgbClr val="F26B43"/>
          </p15:clr>
        </p15:guide>
        <p15:guide id="4" pos="7129">
          <p15:clr>
            <a:srgbClr val="F26B43"/>
          </p15:clr>
        </p15:guide>
        <p15:guide id="6" orient="horz" pos="3720">
          <p15:clr>
            <a:srgbClr val="F26B43"/>
          </p15:clr>
        </p15:guide>
        <p15:guide id="8" orient="horz" pos="11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tif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11" Type="http://schemas.openxmlformats.org/officeDocument/2006/relationships/image" Target="../media/image48.tif"/><Relationship Id="rId5" Type="http://schemas.openxmlformats.org/officeDocument/2006/relationships/image" Target="../media/image42.tif"/><Relationship Id="rId10" Type="http://schemas.openxmlformats.org/officeDocument/2006/relationships/image" Target="../media/image47.jpeg"/><Relationship Id="rId4" Type="http://schemas.openxmlformats.org/officeDocument/2006/relationships/image" Target="../media/image41.tif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16/j.fusengdes.2017.04.10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D662AF3C-8711-452C-A160-D08F8F85F3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200" dirty="0"/>
              <a:t>DIFFER SPA </a:t>
            </a:r>
            <a:r>
              <a:rPr lang="nl-NL" sz="4200" dirty="0" err="1"/>
              <a:t>highlights</a:t>
            </a:r>
            <a:br>
              <a:rPr lang="nl-NL" sz="4200" dirty="0"/>
            </a:br>
            <a:r>
              <a:rPr lang="nl-NL" sz="4200" dirty="0"/>
              <a:t>2020-2025</a:t>
            </a:r>
          </a:p>
        </p:txBody>
      </p:sp>
      <p:sp>
        <p:nvSpPr>
          <p:cNvPr id="9" name="Ondertitel 8">
            <a:extLst>
              <a:ext uri="{FF2B5EF4-FFF2-40B4-BE49-F238E27FC236}">
                <a16:creationId xmlns:a16="http://schemas.microsoft.com/office/drawing/2014/main" id="{E368232D-70F5-46FD-976B-B6E666A9F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221" y="2320505"/>
            <a:ext cx="6956245" cy="1063093"/>
          </a:xfrm>
        </p:spPr>
        <p:txBody>
          <a:bodyPr>
            <a:normAutofit/>
          </a:bodyPr>
          <a:lstStyle/>
          <a:p>
            <a:r>
              <a:rPr lang="nl-NL" sz="2200" dirty="0"/>
              <a:t>T.W. Morgan</a:t>
            </a:r>
            <a:r>
              <a:rPr lang="nl-NL" sz="2200" baseline="30000" dirty="0"/>
              <a:t>1,2</a:t>
            </a:r>
            <a:r>
              <a:rPr lang="nl-NL" sz="2200" dirty="0"/>
              <a:t>, G. Dose</a:t>
            </a:r>
            <a:r>
              <a:rPr lang="nl-NL" sz="2200" baseline="30000" dirty="0"/>
              <a:t>3</a:t>
            </a:r>
            <a:r>
              <a:rPr lang="nl-NL" sz="2200" dirty="0"/>
              <a:t>, J. Hargreaves</a:t>
            </a:r>
            <a:r>
              <a:rPr lang="nl-NL" sz="2200" baseline="30000" dirty="0"/>
              <a:t>1</a:t>
            </a:r>
            <a:r>
              <a:rPr lang="nl-NL" sz="2200" dirty="0"/>
              <a:t>, Th. Loewenhoff</a:t>
            </a:r>
            <a:r>
              <a:rPr lang="nl-NL" sz="2200" baseline="30000" dirty="0"/>
              <a:t>4</a:t>
            </a:r>
            <a:r>
              <a:rPr lang="nl-NL" sz="2200" dirty="0"/>
              <a:t>, S. Rocella</a:t>
            </a:r>
            <a:r>
              <a:rPr lang="nl-NL" sz="2200" baseline="30000" dirty="0"/>
              <a:t>5</a:t>
            </a:r>
            <a:r>
              <a:rPr lang="nl-NL" sz="2200" dirty="0"/>
              <a:t>, </a:t>
            </a:r>
            <a:r>
              <a:rPr lang="en-GB" dirty="0"/>
              <a:t>M. Balden</a:t>
            </a:r>
            <a:r>
              <a:rPr lang="en-GB" baseline="30000" dirty="0"/>
              <a:t>6</a:t>
            </a:r>
            <a:r>
              <a:rPr lang="en-GB" dirty="0"/>
              <a:t>, J.G.A. Scholte</a:t>
            </a:r>
            <a:r>
              <a:rPr lang="en-GB" baseline="30000" dirty="0"/>
              <a:t>1,2</a:t>
            </a:r>
            <a:r>
              <a:rPr lang="en-GB" dirty="0"/>
              <a:t>,  </a:t>
            </a:r>
            <a:r>
              <a:rPr lang="en-US" dirty="0"/>
              <a:t>J.H. You</a:t>
            </a:r>
            <a:r>
              <a:rPr lang="en-US" baseline="30000" dirty="0"/>
              <a:t>6</a:t>
            </a:r>
            <a:endParaRPr lang="nl-NL" sz="2200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8845AE1-787A-485C-8672-F3347293FD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220" y="4497132"/>
            <a:ext cx="6956245" cy="3651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nl-NL" sz="1400" i="1" baseline="30000" dirty="0"/>
              <a:t>1</a:t>
            </a:r>
            <a:r>
              <a:rPr lang="nl-NL" sz="1400" i="1" dirty="0"/>
              <a:t>Dutch </a:t>
            </a:r>
            <a:r>
              <a:rPr lang="nl-NL" sz="1400" i="1" dirty="0" err="1"/>
              <a:t>Institute</a:t>
            </a:r>
            <a:r>
              <a:rPr lang="nl-NL" sz="1400" i="1" dirty="0"/>
              <a:t> </a:t>
            </a:r>
            <a:r>
              <a:rPr lang="nl-NL" sz="1400" i="1" dirty="0" err="1"/>
              <a:t>for</a:t>
            </a:r>
            <a:r>
              <a:rPr lang="nl-NL" sz="1400" i="1" dirty="0"/>
              <a:t> </a:t>
            </a:r>
            <a:r>
              <a:rPr lang="nl-NL" sz="1400" i="1" dirty="0" err="1"/>
              <a:t>Fundamental</a:t>
            </a:r>
            <a:r>
              <a:rPr lang="nl-NL" sz="1400" i="1" dirty="0"/>
              <a:t> Energy Research,  Eindhoven, The Netherlands</a:t>
            </a:r>
          </a:p>
          <a:p>
            <a:pPr>
              <a:spcBef>
                <a:spcPts val="600"/>
              </a:spcBef>
            </a:pPr>
            <a:r>
              <a:rPr lang="nl-NL" sz="1400" i="1" baseline="30000" dirty="0"/>
              <a:t>2</a:t>
            </a:r>
            <a:r>
              <a:rPr lang="nl-NL" sz="1400" i="1" dirty="0"/>
              <a:t>Eindhoven University of Technology, The Netherlands</a:t>
            </a:r>
          </a:p>
          <a:p>
            <a:pPr>
              <a:spcBef>
                <a:spcPts val="600"/>
              </a:spcBef>
            </a:pPr>
            <a:r>
              <a:rPr lang="nl-NL" sz="1400" i="1" baseline="30000" dirty="0"/>
              <a:t>3</a:t>
            </a:r>
            <a:r>
              <a:rPr lang="nl-NL" sz="1400" i="1" dirty="0"/>
              <a:t>U</a:t>
            </a:r>
            <a:r>
              <a:rPr lang="en-US" sz="1400" i="1" dirty="0" err="1"/>
              <a:t>niversity</a:t>
            </a:r>
            <a:r>
              <a:rPr lang="en-US" sz="1400" i="1" dirty="0"/>
              <a:t> of Rome "Tor </a:t>
            </a:r>
            <a:r>
              <a:rPr lang="en-US" sz="1400" i="1" dirty="0" err="1"/>
              <a:t>Vergata</a:t>
            </a:r>
            <a:r>
              <a:rPr lang="en-US" sz="1400" i="1" dirty="0"/>
              <a:t>", Rome, Italy</a:t>
            </a:r>
            <a:endParaRPr lang="nl-NL" sz="1400" i="1" dirty="0"/>
          </a:p>
          <a:p>
            <a:pPr>
              <a:spcBef>
                <a:spcPts val="600"/>
              </a:spcBef>
            </a:pPr>
            <a:r>
              <a:rPr lang="de-DE" sz="1400" i="1" baseline="30000" dirty="0"/>
              <a:t>4</a:t>
            </a:r>
            <a:r>
              <a:rPr lang="de-DE" sz="1400" i="1" dirty="0"/>
              <a:t>Forschungszentrum Jülich, Jülich, Germany</a:t>
            </a:r>
            <a:endParaRPr lang="nl-NL" sz="1400" i="1" dirty="0"/>
          </a:p>
          <a:p>
            <a:pPr>
              <a:spcBef>
                <a:spcPts val="600"/>
              </a:spcBef>
            </a:pPr>
            <a:r>
              <a:rPr lang="nl-NL" sz="1400" i="1" baseline="30000" dirty="0"/>
              <a:t>5</a:t>
            </a:r>
            <a:r>
              <a:rPr lang="en-US" sz="1400" i="1" dirty="0"/>
              <a:t>ENEA, Frascati, Italy</a:t>
            </a:r>
          </a:p>
          <a:p>
            <a:pPr>
              <a:spcBef>
                <a:spcPts val="600"/>
              </a:spcBef>
            </a:pPr>
            <a:r>
              <a:rPr lang="nl-NL" sz="1400" i="1" baseline="30000" dirty="0"/>
              <a:t>6</a:t>
            </a:r>
            <a:r>
              <a:rPr lang="nl-NL" sz="1400" i="1" dirty="0"/>
              <a:t>Max Planck </a:t>
            </a:r>
            <a:r>
              <a:rPr lang="nl-NL" sz="1400" i="1" dirty="0" err="1"/>
              <a:t>Institute</a:t>
            </a:r>
            <a:r>
              <a:rPr lang="nl-NL" sz="1400" i="1" dirty="0"/>
              <a:t> </a:t>
            </a:r>
            <a:r>
              <a:rPr lang="nl-NL" sz="1400" i="1" dirty="0" err="1"/>
              <a:t>for</a:t>
            </a:r>
            <a:r>
              <a:rPr lang="nl-NL" sz="1400" i="1" dirty="0"/>
              <a:t> Plasma </a:t>
            </a:r>
            <a:r>
              <a:rPr lang="nl-NL" sz="1400" i="1" dirty="0" err="1"/>
              <a:t>Physics</a:t>
            </a:r>
            <a:r>
              <a:rPr lang="nl-NL" sz="1400" i="1" dirty="0"/>
              <a:t>, </a:t>
            </a:r>
            <a:r>
              <a:rPr lang="nl-NL" sz="1400" i="1" dirty="0" err="1"/>
              <a:t>Garching</a:t>
            </a:r>
            <a:r>
              <a:rPr lang="nl-NL" sz="1400" i="1" dirty="0"/>
              <a:t>, Germany</a:t>
            </a:r>
          </a:p>
          <a:p>
            <a:pPr>
              <a:spcBef>
                <a:spcPts val="600"/>
              </a:spcBef>
            </a:pPr>
            <a:endParaRPr lang="nl-NL" sz="1400" i="1" dirty="0"/>
          </a:p>
        </p:txBody>
      </p:sp>
      <p:pic>
        <p:nvPicPr>
          <p:cNvPr id="5" name="Picture 4" descr="A logo with blue circles&#10;&#10;AI-generated content may be incorrect.">
            <a:extLst>
              <a:ext uri="{FF2B5EF4-FFF2-40B4-BE49-F238E27FC236}">
                <a16:creationId xmlns:a16="http://schemas.microsoft.com/office/drawing/2014/main" id="{695A192C-BC4D-2334-7E5C-FDF7A9259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5" b="31959"/>
          <a:stretch>
            <a:fillRect/>
          </a:stretch>
        </p:blipFill>
        <p:spPr>
          <a:xfrm>
            <a:off x="3648075" y="5840157"/>
            <a:ext cx="2466975" cy="674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D1F8C-667B-F16F-DB24-69C9891CE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86910-9D13-455F-1454-F58CF6C6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for deformation: creep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36794B-9688-9420-41E1-001ECC483A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6563" y="1591800"/>
                <a:ext cx="10294746" cy="4136437"/>
              </a:xfrm>
            </p:spPr>
            <p:txBody>
              <a:bodyPr/>
              <a:lstStyle/>
              <a:p>
                <a:r>
                  <a:rPr lang="en-US" dirty="0"/>
                  <a:t>Monotonic compressive stress towards </a:t>
                </a:r>
                <a:r>
                  <a:rPr lang="en-US" dirty="0" err="1"/>
                  <a:t>centre</a:t>
                </a:r>
                <a:r>
                  <a:rPr lang="en-US" dirty="0"/>
                  <a:t> (temperature gradient) leads to deformation</a:t>
                </a:r>
              </a:p>
              <a:p>
                <a:r>
                  <a:rPr lang="en-US" dirty="0"/>
                  <a:t>Stress can lead to intergranular cracking effect (GB motion)</a:t>
                </a:r>
              </a:p>
              <a:p>
                <a:r>
                  <a:rPr lang="en-US" dirty="0"/>
                  <a:t>Monotonic creep (simple model) fits: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−2/3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36794B-9688-9420-41E1-001ECC483A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6563" y="1591800"/>
                <a:ext cx="10294746" cy="4136437"/>
              </a:xfrm>
              <a:blipFill>
                <a:blip r:embed="rId2"/>
                <a:stretch>
                  <a:fillRect l="-1539" t="-33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5F01-9317-2DB3-E305-1884D991B8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79F47-B134-DE63-93A4-8C33FCFD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79944-CCD2-285C-E047-CB367E510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B5337-676C-5C1D-F067-609B9441A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882" y="2181681"/>
            <a:ext cx="2140060" cy="2654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F032C9-715C-7E6E-6B7A-D5E437B267CD}"/>
              </a:ext>
            </a:extLst>
          </p:cNvPr>
          <p:cNvSpPr txBox="1"/>
          <p:nvPr/>
        </p:nvSpPr>
        <p:spPr>
          <a:xfrm>
            <a:off x="7505647" y="4843243"/>
            <a:ext cx="2830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H.C. Chang and N.J. Grant, Mechanisms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of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Intercrystalline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Fracture, Trans. Am.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Inst. Min. Metall. Eng., Vol 206 (No. 5),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1956, p 545–551</a:t>
            </a:r>
            <a:endParaRPr lang="en-GB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30E136E-C506-3BE2-620F-69044FC0E2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373479"/>
              </p:ext>
            </p:extLst>
          </p:nvPr>
        </p:nvGraphicFramePr>
        <p:xfrm>
          <a:off x="1732946" y="2506088"/>
          <a:ext cx="4660344" cy="356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045" imgH="7502273" progId="Origin95.Graph">
                  <p:embed/>
                </p:oleObj>
              </mc:Choice>
              <mc:Fallback>
                <p:oleObj name="Graph" r:id="rId4" imgW="9802045" imgH="7502273" progId="Origin95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30E136E-C506-3BE2-620F-69044FC0E2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2946" y="2506088"/>
                        <a:ext cx="4660344" cy="3567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03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22C67-5EF4-0C8F-E14E-71C958D5B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8B96E4-6D26-09C6-7B79-C0FA5A36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ELM-loading combined with Steady state ‘slow transient’ loading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B1B0-299D-2BB5-1F6C-6B19524AC9C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18250"/>
            <a:ext cx="1747838" cy="365125"/>
          </a:xfrm>
        </p:spPr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DD4B3-2C04-5359-4355-C70680CEF9C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073775"/>
            <a:ext cx="4760913" cy="365125"/>
          </a:xfrm>
        </p:spPr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8264D-AF80-7A01-B0A3-A193DC9CF5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04600" y="6073775"/>
            <a:ext cx="787400" cy="365125"/>
          </a:xfrm>
        </p:spPr>
        <p:txBody>
          <a:bodyPr/>
          <a:lstStyle/>
          <a:p>
            <a:fld id="{CF26CF14-CA55-4C05-9804-096C821AFF5B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98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A738-D46F-4B1C-926B-8EFDDCF7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ELM-like loading with high power laser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F5D26C-D944-AFC4-1EF0-3B885648AE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06422" y="1866717"/>
                <a:ext cx="4542016" cy="4136437"/>
              </a:xfrm>
            </p:spPr>
            <p:txBody>
              <a:bodyPr/>
              <a:lstStyle/>
              <a:p>
                <a:r>
                  <a:rPr lang="en-US" dirty="0"/>
                  <a:t>Vary plasma species (H, H + He, Ne or </a:t>
                </a:r>
                <a:r>
                  <a:rPr lang="en-US" dirty="0" err="1"/>
                  <a:t>Ar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Include some biasing (sputter/effect by impurity)</a:t>
                </a:r>
              </a:p>
              <a:p>
                <a:r>
                  <a:rPr lang="en-US" dirty="0"/>
                  <a:t>T</a:t>
                </a:r>
                <a:r>
                  <a:rPr lang="en-US" baseline="-25000" dirty="0"/>
                  <a:t>surf</a:t>
                </a:r>
                <a:r>
                  <a:rPr lang="en-US" dirty="0"/>
                  <a:t>~2050 °C</a:t>
                </a:r>
              </a:p>
              <a:p>
                <a:r>
                  <a:rPr lang="en-US" dirty="0" err="1"/>
                  <a:t>N</a:t>
                </a:r>
                <a:r>
                  <a:rPr lang="en-US" baseline="-25000" dirty="0" err="1"/>
                  <a:t>pulses</a:t>
                </a:r>
                <a:r>
                  <a:rPr lang="en-US" dirty="0"/>
                  <a:t> = 10</a:t>
                </a:r>
                <a:r>
                  <a:rPr lang="en-US" baseline="30000" dirty="0"/>
                  <a:t>5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GB" dirty="0"/>
                  <a:t> either small or large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F5D26C-D944-AFC4-1EF0-3B885648AE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06422" y="1866717"/>
                <a:ext cx="4542016" cy="4136437"/>
              </a:xfrm>
              <a:blipFill>
                <a:blip r:embed="rId2"/>
                <a:stretch>
                  <a:fillRect l="-3490" t="-3387" r="-3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84161-862A-9691-26FC-83A1F54FAE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57253-C6E1-195B-B860-089EAFAAC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2F8C9-0F50-50FC-35FD-C32D3DBAA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12</a:t>
            </a:fld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BDA504-BC3C-8F14-F807-8AC2B193E7E8}"/>
              </a:ext>
            </a:extLst>
          </p:cNvPr>
          <p:cNvGrpSpPr/>
          <p:nvPr/>
        </p:nvGrpSpPr>
        <p:grpSpPr>
          <a:xfrm>
            <a:off x="478768" y="2421695"/>
            <a:ext cx="4670281" cy="2425514"/>
            <a:chOff x="5978457" y="1513923"/>
            <a:chExt cx="5428980" cy="2454778"/>
          </a:xfrm>
        </p:grpSpPr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28DAEF59-747A-8085-0384-CB1ED584D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 b="39463"/>
            <a:stretch/>
          </p:blipFill>
          <p:spPr>
            <a:xfrm>
              <a:off x="5978457" y="1513923"/>
              <a:ext cx="5428980" cy="24547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35213D-231D-549C-E045-6FE6FD6ACF49}"/>
                </a:ext>
              </a:extLst>
            </p:cNvPr>
            <p:cNvSpPr/>
            <p:nvPr/>
          </p:nvSpPr>
          <p:spPr>
            <a:xfrm>
              <a:off x="5987982" y="1513923"/>
              <a:ext cx="298124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AB50CBE-8ACF-6095-0321-E5CA75C66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078" y="4187926"/>
            <a:ext cx="5784704" cy="14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6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D1FA4-C8D6-4D1A-A717-2858D761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spots: roughness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301D9-C5DD-4BCF-99EF-82F2956D86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355F7FF-E9D2-4BED-BF00-28763F319AF6}" type="datetime1">
              <a:rPr lang="en-GB" smtClean="0"/>
              <a:t>18/11/2025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BA388-56AB-4B35-B1F9-49107C45C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Thomas Morgan  |  PSI Conference | Marseilles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4D1BA-28AF-47C1-90D3-DE8830080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13</a:t>
            </a:fld>
            <a:endParaRPr lang="nl-NL" dirty="0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5FD11DD-2426-4DD6-AB45-4CBA8B97EA1B}"/>
              </a:ext>
            </a:extLst>
          </p:cNvPr>
          <p:cNvGrpSpPr/>
          <p:nvPr/>
        </p:nvGrpSpPr>
        <p:grpSpPr>
          <a:xfrm>
            <a:off x="314145" y="1959828"/>
            <a:ext cx="11504833" cy="3734381"/>
            <a:chOff x="365301" y="1578880"/>
            <a:chExt cx="13191587" cy="4281888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86CDBEB3-6D63-46A1-B8DF-5986380CA21A}"/>
                </a:ext>
              </a:extLst>
            </p:cNvPr>
            <p:cNvGrpSpPr/>
            <p:nvPr/>
          </p:nvGrpSpPr>
          <p:grpSpPr>
            <a:xfrm>
              <a:off x="365301" y="1578880"/>
              <a:ext cx="9137023" cy="4279935"/>
              <a:chOff x="622779" y="1123775"/>
              <a:chExt cx="11455448" cy="5365924"/>
            </a:xfrm>
          </p:grpSpPr>
          <p:grpSp>
            <p:nvGrpSpPr>
              <p:cNvPr id="96" name="Gruppieren 44">
                <a:extLst>
                  <a:ext uri="{FF2B5EF4-FFF2-40B4-BE49-F238E27FC236}">
                    <a16:creationId xmlns:a16="http://schemas.microsoft.com/office/drawing/2014/main" id="{78FD3AF8-9892-43B0-BB64-B080F4881861}"/>
                  </a:ext>
                </a:extLst>
              </p:cNvPr>
              <p:cNvGrpSpPr/>
              <p:nvPr/>
            </p:nvGrpSpPr>
            <p:grpSpPr>
              <a:xfrm>
                <a:off x="6252862" y="1363492"/>
                <a:ext cx="3600000" cy="2700000"/>
                <a:chOff x="6304673" y="-84446"/>
                <a:chExt cx="3600000" cy="2700000"/>
              </a:xfrm>
            </p:grpSpPr>
            <p:pic>
              <p:nvPicPr>
                <p:cNvPr id="97" name="Grafik 19">
                  <a:extLst>
                    <a:ext uri="{FF2B5EF4-FFF2-40B4-BE49-F238E27FC236}">
                      <a16:creationId xmlns:a16="http://schemas.microsoft.com/office/drawing/2014/main" id="{D39CAED1-1EDB-4A64-BDD0-8B74D83520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4673" y="-84446"/>
                  <a:ext cx="3600000" cy="2700000"/>
                </a:xfrm>
                <a:prstGeom prst="rect">
                  <a:avLst/>
                </a:prstGeom>
              </p:spPr>
            </p:pic>
            <p:sp>
              <p:nvSpPr>
                <p:cNvPr id="99" name="Textfeld 43">
                  <a:extLst>
                    <a:ext uri="{FF2B5EF4-FFF2-40B4-BE49-F238E27FC236}">
                      <a16:creationId xmlns:a16="http://schemas.microsoft.com/office/drawing/2014/main" id="{45647D2A-5FD2-408C-A232-F67418FBF0B6}"/>
                    </a:ext>
                  </a:extLst>
                </p:cNvPr>
                <p:cNvSpPr txBox="1"/>
                <p:nvPr/>
              </p:nvSpPr>
              <p:spPr>
                <a:xfrm>
                  <a:off x="6304673" y="-84446"/>
                  <a:ext cx="316820" cy="273793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ts val="2300"/>
                    </a:lnSpc>
                    <a:spcBef>
                      <a:spcPts val="1150"/>
                    </a:spcBef>
                  </a:pPr>
                  <a:r>
                    <a:rPr lang="de-DE" b="1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100" name="Gruppieren 39">
                <a:extLst>
                  <a:ext uri="{FF2B5EF4-FFF2-40B4-BE49-F238E27FC236}">
                    <a16:creationId xmlns:a16="http://schemas.microsoft.com/office/drawing/2014/main" id="{5499D941-DEE7-41E5-8B39-1210EF253990}"/>
                  </a:ext>
                </a:extLst>
              </p:cNvPr>
              <p:cNvGrpSpPr/>
              <p:nvPr/>
            </p:nvGrpSpPr>
            <p:grpSpPr>
              <a:xfrm>
                <a:off x="622779" y="1366485"/>
                <a:ext cx="3600000" cy="2700000"/>
                <a:chOff x="-1104675" y="-67132"/>
                <a:chExt cx="3600000" cy="2700000"/>
              </a:xfrm>
            </p:grpSpPr>
            <p:pic>
              <p:nvPicPr>
                <p:cNvPr id="101" name="Grafik 15">
                  <a:extLst>
                    <a:ext uri="{FF2B5EF4-FFF2-40B4-BE49-F238E27FC236}">
                      <a16:creationId xmlns:a16="http://schemas.microsoft.com/office/drawing/2014/main" id="{0F63DD76-3119-446B-9E2D-7C5A271C37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104675" y="-67132"/>
                  <a:ext cx="3600000" cy="2700000"/>
                </a:xfrm>
                <a:prstGeom prst="rect">
                  <a:avLst/>
                </a:prstGeom>
              </p:spPr>
            </p:pic>
            <p:sp>
              <p:nvSpPr>
                <p:cNvPr id="103" name="Textfeld 37">
                  <a:extLst>
                    <a:ext uri="{FF2B5EF4-FFF2-40B4-BE49-F238E27FC236}">
                      <a16:creationId xmlns:a16="http://schemas.microsoft.com/office/drawing/2014/main" id="{AC73430A-8A93-441E-88C8-E3BC3DFD1614}"/>
                    </a:ext>
                  </a:extLst>
                </p:cNvPr>
                <p:cNvSpPr txBox="1"/>
                <p:nvPr/>
              </p:nvSpPr>
              <p:spPr>
                <a:xfrm>
                  <a:off x="-1104675" y="-67132"/>
                  <a:ext cx="316820" cy="273793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ts val="2300"/>
                    </a:lnSpc>
                    <a:spcBef>
                      <a:spcPts val="1150"/>
                    </a:spcBef>
                  </a:pPr>
                  <a:r>
                    <a:rPr lang="de-DE" b="1" dirty="0">
                      <a:solidFill>
                        <a:srgbClr val="FF0000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04" name="Gruppieren 42">
                <a:extLst>
                  <a:ext uri="{FF2B5EF4-FFF2-40B4-BE49-F238E27FC236}">
                    <a16:creationId xmlns:a16="http://schemas.microsoft.com/office/drawing/2014/main" id="{465703D2-037C-42D5-B15B-4352594C9898}"/>
                  </a:ext>
                </a:extLst>
              </p:cNvPr>
              <p:cNvGrpSpPr/>
              <p:nvPr/>
            </p:nvGrpSpPr>
            <p:grpSpPr>
              <a:xfrm>
                <a:off x="1176143" y="3789699"/>
                <a:ext cx="3600000" cy="2700000"/>
                <a:chOff x="2585998" y="-168803"/>
                <a:chExt cx="3600000" cy="2700000"/>
              </a:xfrm>
            </p:grpSpPr>
            <p:pic>
              <p:nvPicPr>
                <p:cNvPr id="105" name="Grafik 18">
                  <a:extLst>
                    <a:ext uri="{FF2B5EF4-FFF2-40B4-BE49-F238E27FC236}">
                      <a16:creationId xmlns:a16="http://schemas.microsoft.com/office/drawing/2014/main" id="{232DB428-9794-4235-B5E1-3AB598FCC2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5998" y="-168803"/>
                  <a:ext cx="3600000" cy="2700000"/>
                </a:xfrm>
                <a:prstGeom prst="rect">
                  <a:avLst/>
                </a:prstGeom>
              </p:spPr>
            </p:pic>
            <p:sp>
              <p:nvSpPr>
                <p:cNvPr id="107" name="Textfeld 40">
                  <a:extLst>
                    <a:ext uri="{FF2B5EF4-FFF2-40B4-BE49-F238E27FC236}">
                      <a16:creationId xmlns:a16="http://schemas.microsoft.com/office/drawing/2014/main" id="{5958256D-3EE6-44B9-BCF3-2011D960D5DD}"/>
                    </a:ext>
                  </a:extLst>
                </p:cNvPr>
                <p:cNvSpPr txBox="1"/>
                <p:nvPr/>
              </p:nvSpPr>
              <p:spPr>
                <a:xfrm>
                  <a:off x="2585998" y="-168803"/>
                  <a:ext cx="316820" cy="273793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ts val="2300"/>
                    </a:lnSpc>
                    <a:spcBef>
                      <a:spcPts val="1150"/>
                    </a:spcBef>
                  </a:pPr>
                  <a:r>
                    <a:rPr lang="de-DE" b="1" dirty="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08" name="Gruppieren 46">
                <a:extLst>
                  <a:ext uri="{FF2B5EF4-FFF2-40B4-BE49-F238E27FC236}">
                    <a16:creationId xmlns:a16="http://schemas.microsoft.com/office/drawing/2014/main" id="{7A20058D-2DC3-43C0-89ED-89773B22B632}"/>
                  </a:ext>
                </a:extLst>
              </p:cNvPr>
              <p:cNvGrpSpPr/>
              <p:nvPr/>
            </p:nvGrpSpPr>
            <p:grpSpPr>
              <a:xfrm>
                <a:off x="6841839" y="3779119"/>
                <a:ext cx="3600000" cy="2700000"/>
                <a:chOff x="10107083" y="528446"/>
                <a:chExt cx="3600000" cy="2700000"/>
              </a:xfrm>
            </p:grpSpPr>
            <p:pic>
              <p:nvPicPr>
                <p:cNvPr id="109" name="Grafik 34">
                  <a:extLst>
                    <a:ext uri="{FF2B5EF4-FFF2-40B4-BE49-F238E27FC236}">
                      <a16:creationId xmlns:a16="http://schemas.microsoft.com/office/drawing/2014/main" id="{36F9BD55-084B-4ADF-836E-DC7BDB174F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07083" y="528446"/>
                  <a:ext cx="3600000" cy="2700000"/>
                </a:xfrm>
                <a:prstGeom prst="rect">
                  <a:avLst/>
                </a:prstGeom>
              </p:spPr>
            </p:pic>
            <p:sp>
              <p:nvSpPr>
                <p:cNvPr id="111" name="Textfeld 45">
                  <a:extLst>
                    <a:ext uri="{FF2B5EF4-FFF2-40B4-BE49-F238E27FC236}">
                      <a16:creationId xmlns:a16="http://schemas.microsoft.com/office/drawing/2014/main" id="{B392B5BD-52BF-4E71-A78D-C314C53BB49A}"/>
                    </a:ext>
                  </a:extLst>
                </p:cNvPr>
                <p:cNvSpPr txBox="1"/>
                <p:nvPr/>
              </p:nvSpPr>
              <p:spPr>
                <a:xfrm>
                  <a:off x="10107083" y="528446"/>
                  <a:ext cx="316820" cy="273793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ts val="2300"/>
                    </a:lnSpc>
                    <a:spcBef>
                      <a:spcPts val="1150"/>
                    </a:spcBef>
                  </a:pPr>
                  <a:r>
                    <a:rPr lang="de-DE" b="1" dirty="0">
                      <a:solidFill>
                        <a:srgbClr val="FF0000"/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112" name="Gruppieren 52">
                <a:extLst>
                  <a:ext uri="{FF2B5EF4-FFF2-40B4-BE49-F238E27FC236}">
                    <a16:creationId xmlns:a16="http://schemas.microsoft.com/office/drawing/2014/main" id="{EE4341FB-5D8B-4A49-80C0-D7B165FA7F27}"/>
                  </a:ext>
                </a:extLst>
              </p:cNvPr>
              <p:cNvGrpSpPr/>
              <p:nvPr/>
            </p:nvGrpSpPr>
            <p:grpSpPr>
              <a:xfrm>
                <a:off x="3899498" y="1810138"/>
                <a:ext cx="1800000" cy="1812695"/>
                <a:chOff x="2691014" y="1"/>
                <a:chExt cx="1800000" cy="1812695"/>
              </a:xfrm>
            </p:grpSpPr>
            <p:pic>
              <p:nvPicPr>
                <p:cNvPr id="113" name="Grafik 53">
                  <a:extLst>
                    <a:ext uri="{FF2B5EF4-FFF2-40B4-BE49-F238E27FC236}">
                      <a16:creationId xmlns:a16="http://schemas.microsoft.com/office/drawing/2014/main" id="{7FBA0848-FF76-4412-8D9E-26AB15202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1014" y="1"/>
                  <a:ext cx="1800000" cy="1812695"/>
                </a:xfrm>
                <a:prstGeom prst="rect">
                  <a:avLst/>
                </a:prstGeom>
              </p:spPr>
            </p:pic>
            <p:sp>
              <p:nvSpPr>
                <p:cNvPr id="114" name="Textfeld 54">
                  <a:extLst>
                    <a:ext uri="{FF2B5EF4-FFF2-40B4-BE49-F238E27FC236}">
                      <a16:creationId xmlns:a16="http://schemas.microsoft.com/office/drawing/2014/main" id="{68280566-A0F7-473D-83AA-630F4A260D5B}"/>
                    </a:ext>
                  </a:extLst>
                </p:cNvPr>
                <p:cNvSpPr txBox="1"/>
                <p:nvPr/>
              </p:nvSpPr>
              <p:spPr>
                <a:xfrm>
                  <a:off x="2764487" y="1"/>
                  <a:ext cx="1653053" cy="3703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ts val="2300"/>
                    </a:lnSpc>
                    <a:spcBef>
                      <a:spcPts val="1150"/>
                    </a:spcBef>
                  </a:pPr>
                  <a:r>
                    <a:rPr lang="en-GB" sz="1100" b="1" dirty="0">
                      <a:solidFill>
                        <a:schemeClr val="bg1">
                          <a:lumMod val="95000"/>
                        </a:schemeClr>
                      </a:solidFill>
                    </a:rPr>
                    <a:t> H-scale: 690 µm</a:t>
                  </a:r>
                </a:p>
              </p:txBody>
            </p:sp>
          </p:grpSp>
          <p:grpSp>
            <p:nvGrpSpPr>
              <p:cNvPr id="115" name="Gruppieren 24">
                <a:extLst>
                  <a:ext uri="{FF2B5EF4-FFF2-40B4-BE49-F238E27FC236}">
                    <a16:creationId xmlns:a16="http://schemas.microsoft.com/office/drawing/2014/main" id="{94D9E524-8655-49B2-A6B1-A31AA15C09BA}"/>
                  </a:ext>
                </a:extLst>
              </p:cNvPr>
              <p:cNvGrpSpPr/>
              <p:nvPr/>
            </p:nvGrpSpPr>
            <p:grpSpPr>
              <a:xfrm>
                <a:off x="4400436" y="4233352"/>
                <a:ext cx="1800000" cy="1812695"/>
                <a:chOff x="4323436" y="4233351"/>
                <a:chExt cx="1800000" cy="1812695"/>
              </a:xfrm>
            </p:grpSpPr>
            <p:pic>
              <p:nvPicPr>
                <p:cNvPr id="116" name="Grafik 56">
                  <a:extLst>
                    <a:ext uri="{FF2B5EF4-FFF2-40B4-BE49-F238E27FC236}">
                      <a16:creationId xmlns:a16="http://schemas.microsoft.com/office/drawing/2014/main" id="{75881EB4-6607-4176-819D-343B7A129D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3436" y="4233351"/>
                  <a:ext cx="1800000" cy="1812695"/>
                </a:xfrm>
                <a:prstGeom prst="rect">
                  <a:avLst/>
                </a:prstGeom>
              </p:spPr>
            </p:pic>
            <p:sp>
              <p:nvSpPr>
                <p:cNvPr id="117" name="Textfeld 57">
                  <a:extLst>
                    <a:ext uri="{FF2B5EF4-FFF2-40B4-BE49-F238E27FC236}">
                      <a16:creationId xmlns:a16="http://schemas.microsoft.com/office/drawing/2014/main" id="{1A6CC392-FFC2-4531-ADB9-005114D741E3}"/>
                    </a:ext>
                  </a:extLst>
                </p:cNvPr>
                <p:cNvSpPr txBox="1"/>
                <p:nvPr/>
              </p:nvSpPr>
              <p:spPr>
                <a:xfrm>
                  <a:off x="4396909" y="4233351"/>
                  <a:ext cx="1653053" cy="3703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ts val="2300"/>
                    </a:lnSpc>
                    <a:spcBef>
                      <a:spcPts val="1150"/>
                    </a:spcBef>
                  </a:pPr>
                  <a:r>
                    <a:rPr lang="en-GB" sz="1100" b="1" dirty="0">
                      <a:solidFill>
                        <a:schemeClr val="bg1">
                          <a:lumMod val="95000"/>
                        </a:schemeClr>
                      </a:solidFill>
                    </a:rPr>
                    <a:t> H-scale: 700 µm</a:t>
                  </a:r>
                </a:p>
              </p:txBody>
            </p:sp>
          </p:grpSp>
          <p:grpSp>
            <p:nvGrpSpPr>
              <p:cNvPr id="118" name="Gruppieren 33">
                <a:extLst>
                  <a:ext uri="{FF2B5EF4-FFF2-40B4-BE49-F238E27FC236}">
                    <a16:creationId xmlns:a16="http://schemas.microsoft.com/office/drawing/2014/main" id="{E564FCA9-43AE-437F-9BD2-EA848F1CFFF9}"/>
                  </a:ext>
                </a:extLst>
              </p:cNvPr>
              <p:cNvGrpSpPr/>
              <p:nvPr/>
            </p:nvGrpSpPr>
            <p:grpSpPr>
              <a:xfrm>
                <a:off x="9579699" y="1807723"/>
                <a:ext cx="1800000" cy="1811539"/>
                <a:chOff x="9579699" y="1648433"/>
                <a:chExt cx="1800000" cy="1811539"/>
              </a:xfrm>
            </p:grpSpPr>
            <p:pic>
              <p:nvPicPr>
                <p:cNvPr id="119" name="Grafik 58">
                  <a:extLst>
                    <a:ext uri="{FF2B5EF4-FFF2-40B4-BE49-F238E27FC236}">
                      <a16:creationId xmlns:a16="http://schemas.microsoft.com/office/drawing/2014/main" id="{9AC18524-7373-47B4-8D76-AF165F09D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79699" y="1648433"/>
                  <a:ext cx="1800000" cy="1811539"/>
                </a:xfrm>
                <a:prstGeom prst="rect">
                  <a:avLst/>
                </a:prstGeom>
              </p:spPr>
            </p:pic>
            <p:sp>
              <p:nvSpPr>
                <p:cNvPr id="120" name="Textfeld 55">
                  <a:extLst>
                    <a:ext uri="{FF2B5EF4-FFF2-40B4-BE49-F238E27FC236}">
                      <a16:creationId xmlns:a16="http://schemas.microsoft.com/office/drawing/2014/main" id="{49FF7EDB-4599-4560-BC11-59B90F218D23}"/>
                    </a:ext>
                  </a:extLst>
                </p:cNvPr>
                <p:cNvSpPr txBox="1"/>
                <p:nvPr/>
              </p:nvSpPr>
              <p:spPr>
                <a:xfrm>
                  <a:off x="9653172" y="1648433"/>
                  <a:ext cx="1653053" cy="3703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ts val="2300"/>
                    </a:lnSpc>
                    <a:spcBef>
                      <a:spcPts val="1150"/>
                    </a:spcBef>
                  </a:pPr>
                  <a:r>
                    <a:rPr lang="en-GB" sz="1100" b="1" dirty="0">
                      <a:solidFill>
                        <a:schemeClr val="bg1">
                          <a:lumMod val="95000"/>
                        </a:schemeClr>
                      </a:solidFill>
                    </a:rPr>
                    <a:t> H-scale: 700 µm</a:t>
                  </a:r>
                </a:p>
              </p:txBody>
            </p:sp>
          </p:grpSp>
          <p:grpSp>
            <p:nvGrpSpPr>
              <p:cNvPr id="121" name="Gruppieren 36">
                <a:extLst>
                  <a:ext uri="{FF2B5EF4-FFF2-40B4-BE49-F238E27FC236}">
                    <a16:creationId xmlns:a16="http://schemas.microsoft.com/office/drawing/2014/main" id="{E44ACD72-2B72-4883-88AB-71C126F32A91}"/>
                  </a:ext>
                </a:extLst>
              </p:cNvPr>
              <p:cNvGrpSpPr/>
              <p:nvPr/>
            </p:nvGrpSpPr>
            <p:grpSpPr>
              <a:xfrm>
                <a:off x="10077552" y="4222384"/>
                <a:ext cx="1800000" cy="1813470"/>
                <a:chOff x="10345960" y="4052912"/>
                <a:chExt cx="1800000" cy="1813470"/>
              </a:xfrm>
            </p:grpSpPr>
            <p:pic>
              <p:nvPicPr>
                <p:cNvPr id="122" name="Grafik 60">
                  <a:extLst>
                    <a:ext uri="{FF2B5EF4-FFF2-40B4-BE49-F238E27FC236}">
                      <a16:creationId xmlns:a16="http://schemas.microsoft.com/office/drawing/2014/main" id="{F234B63F-FCB4-48B4-9631-5DC8975F3E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45960" y="4052912"/>
                  <a:ext cx="1800000" cy="1813470"/>
                </a:xfrm>
                <a:prstGeom prst="rect">
                  <a:avLst/>
                </a:prstGeom>
              </p:spPr>
            </p:pic>
            <p:sp>
              <p:nvSpPr>
                <p:cNvPr id="123" name="Textfeld 59">
                  <a:extLst>
                    <a:ext uri="{FF2B5EF4-FFF2-40B4-BE49-F238E27FC236}">
                      <a16:creationId xmlns:a16="http://schemas.microsoft.com/office/drawing/2014/main" id="{6C9A7D45-59B4-40B8-A25B-52DF50F91AB2}"/>
                    </a:ext>
                  </a:extLst>
                </p:cNvPr>
                <p:cNvSpPr txBox="1"/>
                <p:nvPr/>
              </p:nvSpPr>
              <p:spPr>
                <a:xfrm>
                  <a:off x="10419433" y="4052912"/>
                  <a:ext cx="1653053" cy="3703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ts val="2300"/>
                    </a:lnSpc>
                    <a:spcBef>
                      <a:spcPts val="1150"/>
                    </a:spcBef>
                  </a:pPr>
                  <a:r>
                    <a:rPr lang="en-GB" sz="1100" b="1" dirty="0">
                      <a:solidFill>
                        <a:schemeClr val="bg1">
                          <a:lumMod val="95000"/>
                        </a:schemeClr>
                      </a:solidFill>
                    </a:rPr>
                    <a:t> H-scale: 700 µm</a:t>
                  </a:r>
                </a:p>
              </p:txBody>
            </p:sp>
          </p:grpSp>
          <p:grpSp>
            <p:nvGrpSpPr>
              <p:cNvPr id="124" name="Gruppieren 1">
                <a:extLst>
                  <a:ext uri="{FF2B5EF4-FFF2-40B4-BE49-F238E27FC236}">
                    <a16:creationId xmlns:a16="http://schemas.microsoft.com/office/drawing/2014/main" id="{D41A59C0-596B-4302-8FC0-EDBD21F2E6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21438" y="1123775"/>
                <a:ext cx="956789" cy="1507699"/>
                <a:chOff x="3267353" y="2625681"/>
                <a:chExt cx="956570" cy="1508650"/>
              </a:xfrm>
            </p:grpSpPr>
            <p:sp>
              <p:nvSpPr>
                <p:cNvPr id="125" name="Textfeld 22">
                  <a:extLst>
                    <a:ext uri="{FF2B5EF4-FFF2-40B4-BE49-F238E27FC236}">
                      <a16:creationId xmlns:a16="http://schemas.microsoft.com/office/drawing/2014/main" id="{534CC4DE-2DBC-4D08-B962-7117B4C9E4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7353" y="2625681"/>
                  <a:ext cx="956570" cy="365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050" b="1" dirty="0">
                      <a:solidFill>
                        <a:schemeClr val="tx2"/>
                      </a:solidFill>
                      <a:latin typeface="Arial" panose="020B0604020202020204" pitchFamily="34" charset="0"/>
                    </a:rPr>
                    <a:t>H-</a:t>
                  </a:r>
                  <a:r>
                    <a:rPr lang="de-DE" altLang="de-DE" sz="1050" b="1" dirty="0" err="1">
                      <a:solidFill>
                        <a:schemeClr val="tx2"/>
                      </a:solidFill>
                      <a:latin typeface="Arial" panose="020B0604020202020204" pitchFamily="34" charset="0"/>
                    </a:rPr>
                    <a:t>scale</a:t>
                  </a:r>
                  <a:endParaRPr lang="de-DE" altLang="de-DE" sz="1050" b="1" dirty="0">
                    <a:solidFill>
                      <a:schemeClr val="tx2"/>
                    </a:solidFill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26" name="Picture 5" descr="X:\Mico-Data-zw\2012\farbscala100.jpeg">
                  <a:extLst>
                    <a:ext uri="{FF2B5EF4-FFF2-40B4-BE49-F238E27FC236}">
                      <a16:creationId xmlns:a16="http://schemas.microsoft.com/office/drawing/2014/main" id="{74B64D46-EBE7-47AE-9C60-CD1D34BA8B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39" t="57297" r="47762" b="26759"/>
                <a:stretch>
                  <a:fillRect/>
                </a:stretch>
              </p:blipFill>
              <p:spPr bwMode="auto">
                <a:xfrm flipH="1">
                  <a:off x="3683176" y="3001307"/>
                  <a:ext cx="204727" cy="886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7" name="Textfeld 22">
                  <a:extLst>
                    <a:ext uri="{FF2B5EF4-FFF2-40B4-BE49-F238E27FC236}">
                      <a16:creationId xmlns:a16="http://schemas.microsoft.com/office/drawing/2014/main" id="{30BE5AF6-6F05-4456-9859-F2106B7708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57940" y="3888110"/>
                  <a:ext cx="25519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000" b="1" dirty="0">
                      <a:latin typeface="Arial" panose="020B0604020202020204" pitchFamily="34" charset="0"/>
                    </a:rPr>
                    <a:t>0</a:t>
                  </a:r>
                </a:p>
              </p:txBody>
            </p:sp>
          </p:grp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2A45708-7EA8-4A49-922D-0B2E616A6F8B}"/>
                </a:ext>
              </a:extLst>
            </p:cNvPr>
            <p:cNvGrpSpPr/>
            <p:nvPr/>
          </p:nvGrpSpPr>
          <p:grpSpPr>
            <a:xfrm>
              <a:off x="9502323" y="3705258"/>
              <a:ext cx="4054565" cy="2155510"/>
              <a:chOff x="10182115" y="2565200"/>
              <a:chExt cx="5078763" cy="2700000"/>
            </a:xfrm>
          </p:grpSpPr>
          <p:grpSp>
            <p:nvGrpSpPr>
              <p:cNvPr id="134" name="Gruppieren 49">
                <a:extLst>
                  <a:ext uri="{FF2B5EF4-FFF2-40B4-BE49-F238E27FC236}">
                    <a16:creationId xmlns:a16="http://schemas.microsoft.com/office/drawing/2014/main" id="{2F994A9B-58EB-4C68-8190-D1928457F34C}"/>
                  </a:ext>
                </a:extLst>
              </p:cNvPr>
              <p:cNvGrpSpPr/>
              <p:nvPr/>
            </p:nvGrpSpPr>
            <p:grpSpPr>
              <a:xfrm>
                <a:off x="10182115" y="2565200"/>
                <a:ext cx="3600000" cy="2700000"/>
                <a:chOff x="4260281" y="5992806"/>
                <a:chExt cx="3600000" cy="2700000"/>
              </a:xfrm>
            </p:grpSpPr>
            <p:pic>
              <p:nvPicPr>
                <p:cNvPr id="135" name="Grafik 12">
                  <a:extLst>
                    <a:ext uri="{FF2B5EF4-FFF2-40B4-BE49-F238E27FC236}">
                      <a16:creationId xmlns:a16="http://schemas.microsoft.com/office/drawing/2014/main" id="{7B8ECC6E-7CA9-4771-8621-D691B3368F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60281" y="5992806"/>
                  <a:ext cx="3600000" cy="2700000"/>
                </a:xfrm>
                <a:prstGeom prst="rect">
                  <a:avLst/>
                </a:prstGeom>
              </p:spPr>
            </p:pic>
            <p:sp>
              <p:nvSpPr>
                <p:cNvPr id="137" name="Textfeld 31">
                  <a:extLst>
                    <a:ext uri="{FF2B5EF4-FFF2-40B4-BE49-F238E27FC236}">
                      <a16:creationId xmlns:a16="http://schemas.microsoft.com/office/drawing/2014/main" id="{1FD4339F-48B1-4258-9E1D-638C36BD0FBC}"/>
                    </a:ext>
                  </a:extLst>
                </p:cNvPr>
                <p:cNvSpPr txBox="1"/>
                <p:nvPr/>
              </p:nvSpPr>
              <p:spPr>
                <a:xfrm>
                  <a:off x="4260281" y="5992806"/>
                  <a:ext cx="362745" cy="294953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ts val="2300"/>
                    </a:lnSpc>
                    <a:spcBef>
                      <a:spcPts val="1150"/>
                    </a:spcBef>
                  </a:pPr>
                  <a:r>
                    <a:rPr lang="de-DE" b="1" dirty="0">
                      <a:solidFill>
                        <a:srgbClr val="FF0000"/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138" name="Gruppieren 55">
                <a:extLst>
                  <a:ext uri="{FF2B5EF4-FFF2-40B4-BE49-F238E27FC236}">
                    <a16:creationId xmlns:a16="http://schemas.microsoft.com/office/drawing/2014/main" id="{53E2D2EE-573A-4300-9138-67DA7E8EA80F}"/>
                  </a:ext>
                </a:extLst>
              </p:cNvPr>
              <p:cNvGrpSpPr/>
              <p:nvPr/>
            </p:nvGrpSpPr>
            <p:grpSpPr>
              <a:xfrm>
                <a:off x="13460878" y="3007920"/>
                <a:ext cx="1800000" cy="1814561"/>
                <a:chOff x="9579699" y="1648433"/>
                <a:chExt cx="1800000" cy="1814561"/>
              </a:xfrm>
            </p:grpSpPr>
            <p:pic>
              <p:nvPicPr>
                <p:cNvPr id="139" name="Grafik 56">
                  <a:extLst>
                    <a:ext uri="{FF2B5EF4-FFF2-40B4-BE49-F238E27FC236}">
                      <a16:creationId xmlns:a16="http://schemas.microsoft.com/office/drawing/2014/main" id="{EEE6D7FE-17B4-4884-BFD4-5F3FBE6E7B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79699" y="1648433"/>
                  <a:ext cx="1800000" cy="1814561"/>
                </a:xfrm>
                <a:prstGeom prst="rect">
                  <a:avLst/>
                </a:prstGeom>
              </p:spPr>
            </p:pic>
            <p:sp>
              <p:nvSpPr>
                <p:cNvPr id="140" name="Textfeld 57">
                  <a:extLst>
                    <a:ext uri="{FF2B5EF4-FFF2-40B4-BE49-F238E27FC236}">
                      <a16:creationId xmlns:a16="http://schemas.microsoft.com/office/drawing/2014/main" id="{EC404A14-8424-480C-A888-9679EBD9BEAC}"/>
                    </a:ext>
                  </a:extLst>
                </p:cNvPr>
                <p:cNvSpPr txBox="1"/>
                <p:nvPr/>
              </p:nvSpPr>
              <p:spPr>
                <a:xfrm>
                  <a:off x="9607943" y="1648433"/>
                  <a:ext cx="1726527" cy="3700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ts val="2300"/>
                    </a:lnSpc>
                    <a:spcBef>
                      <a:spcPts val="1150"/>
                    </a:spcBef>
                  </a:pPr>
                  <a:r>
                    <a:rPr lang="en-GB" sz="1100" b="1" dirty="0">
                      <a:solidFill>
                        <a:schemeClr val="bg1">
                          <a:lumMod val="95000"/>
                        </a:schemeClr>
                      </a:solidFill>
                    </a:rPr>
                    <a:t> H-scale: 1100 µm</a:t>
                  </a:r>
                </a:p>
              </p:txBody>
            </p:sp>
          </p:grpSp>
        </p:grp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F9C219AD-229B-4EB4-B202-C604BE119F31}"/>
              </a:ext>
            </a:extLst>
          </p:cNvPr>
          <p:cNvSpPr txBox="1"/>
          <p:nvPr/>
        </p:nvSpPr>
        <p:spPr>
          <a:xfrm>
            <a:off x="8226167" y="2294096"/>
            <a:ext cx="370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2"/>
                </a:solidFill>
              </a:rPr>
              <a:t>Observations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Very roughened/cracked laser spots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Crack surrounding laser spot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Localized melting</a:t>
            </a:r>
          </a:p>
        </p:txBody>
      </p:sp>
      <p:sp>
        <p:nvSpPr>
          <p:cNvPr id="46" name="Textfeld 17">
            <a:extLst>
              <a:ext uri="{FF2B5EF4-FFF2-40B4-BE49-F238E27FC236}">
                <a16:creationId xmlns:a16="http://schemas.microsoft.com/office/drawing/2014/main" id="{565DF854-BAF3-47A7-BB89-8EAA0E60406E}"/>
              </a:ext>
            </a:extLst>
          </p:cNvPr>
          <p:cNvSpPr txBox="1"/>
          <p:nvPr/>
        </p:nvSpPr>
        <p:spPr>
          <a:xfrm>
            <a:off x="1294992" y="1841334"/>
            <a:ext cx="373500" cy="72308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GB" sz="1600" dirty="0">
                <a:solidFill>
                  <a:schemeClr val="tx2"/>
                </a:solidFill>
              </a:rPr>
              <a:t>H, </a:t>
            </a:r>
            <a:r>
              <a:rPr lang="en-GB" sz="1600" dirty="0" err="1">
                <a:solidFill>
                  <a:schemeClr val="tx2"/>
                </a:solidFill>
              </a:rPr>
              <a:t>fl</a:t>
            </a:r>
            <a:endParaRPr lang="en-GB" sz="1600" dirty="0">
              <a:solidFill>
                <a:schemeClr val="tx2"/>
              </a:solidFill>
            </a:endParaRPr>
          </a:p>
          <a:p>
            <a:pPr algn="l">
              <a:lnSpc>
                <a:spcPts val="2300"/>
              </a:lnSpc>
              <a:spcBef>
                <a:spcPts val="1150"/>
              </a:spcBef>
            </a:pP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47" name="Textfeld 19">
            <a:extLst>
              <a:ext uri="{FF2B5EF4-FFF2-40B4-BE49-F238E27FC236}">
                <a16:creationId xmlns:a16="http://schemas.microsoft.com/office/drawing/2014/main" id="{EB5E811F-689F-4546-B85F-3CE2B8EAEB22}"/>
              </a:ext>
            </a:extLst>
          </p:cNvPr>
          <p:cNvSpPr txBox="1"/>
          <p:nvPr/>
        </p:nvSpPr>
        <p:spPr>
          <a:xfrm>
            <a:off x="1582890" y="5731011"/>
            <a:ext cx="756617" cy="27424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GB" sz="1600" dirty="0" err="1">
                <a:solidFill>
                  <a:schemeClr val="tx2"/>
                </a:solidFill>
              </a:rPr>
              <a:t>H+He</a:t>
            </a:r>
            <a:r>
              <a:rPr lang="en-GB" sz="1600" dirty="0">
                <a:solidFill>
                  <a:schemeClr val="tx2"/>
                </a:solidFill>
              </a:rPr>
              <a:t>, </a:t>
            </a:r>
            <a:r>
              <a:rPr lang="en-GB" sz="1600" dirty="0" err="1">
                <a:solidFill>
                  <a:schemeClr val="tx2"/>
                </a:solidFill>
              </a:rPr>
              <a:t>fl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48" name="Textfeld 20">
            <a:extLst>
              <a:ext uri="{FF2B5EF4-FFF2-40B4-BE49-F238E27FC236}">
                <a16:creationId xmlns:a16="http://schemas.microsoft.com/office/drawing/2014/main" id="{F806B79B-F817-4B32-9968-D33F5BD5FF17}"/>
              </a:ext>
            </a:extLst>
          </p:cNvPr>
          <p:cNvSpPr txBox="1"/>
          <p:nvPr/>
        </p:nvSpPr>
        <p:spPr>
          <a:xfrm>
            <a:off x="9103574" y="5731011"/>
            <a:ext cx="1005083" cy="27424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GB" sz="1600" dirty="0">
                <a:solidFill>
                  <a:schemeClr val="tx2"/>
                </a:solidFill>
              </a:rPr>
              <a:t>H+He,-25V</a:t>
            </a:r>
          </a:p>
        </p:txBody>
      </p:sp>
      <p:sp>
        <p:nvSpPr>
          <p:cNvPr id="49" name="Textfeld 21">
            <a:extLst>
              <a:ext uri="{FF2B5EF4-FFF2-40B4-BE49-F238E27FC236}">
                <a16:creationId xmlns:a16="http://schemas.microsoft.com/office/drawing/2014/main" id="{6D868AF2-ED1B-4D28-B6DC-C51EDE1BE636}"/>
              </a:ext>
            </a:extLst>
          </p:cNvPr>
          <p:cNvSpPr txBox="1"/>
          <p:nvPr/>
        </p:nvSpPr>
        <p:spPr>
          <a:xfrm>
            <a:off x="5189444" y="1802188"/>
            <a:ext cx="761427" cy="56919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GB" sz="1600" dirty="0" err="1">
                <a:solidFill>
                  <a:schemeClr val="tx2"/>
                </a:solidFill>
              </a:rPr>
              <a:t>H+Ne</a:t>
            </a:r>
            <a:r>
              <a:rPr lang="en-GB" sz="1600" dirty="0">
                <a:solidFill>
                  <a:schemeClr val="tx2"/>
                </a:solidFill>
              </a:rPr>
              <a:t>, </a:t>
            </a:r>
            <a:r>
              <a:rPr lang="en-GB" sz="1600" dirty="0" err="1">
                <a:solidFill>
                  <a:schemeClr val="tx2"/>
                </a:solidFill>
              </a:rPr>
              <a:t>fl</a:t>
            </a:r>
            <a:br>
              <a:rPr lang="en-GB" sz="1600" dirty="0">
                <a:solidFill>
                  <a:schemeClr val="tx2"/>
                </a:solidFill>
              </a:rPr>
            </a:br>
            <a:r>
              <a:rPr lang="en-GB" sz="1600" dirty="0">
                <a:solidFill>
                  <a:schemeClr val="tx2"/>
                </a:solidFill>
                <a:sym typeface="Wingdings" panose="05000000000000000000" pitchFamily="2" charset="2"/>
              </a:rPr>
              <a:t>      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0" name="Textfeld 23">
            <a:extLst>
              <a:ext uri="{FF2B5EF4-FFF2-40B4-BE49-F238E27FC236}">
                <a16:creationId xmlns:a16="http://schemas.microsoft.com/office/drawing/2014/main" id="{5CB80ACB-DBB0-4D9E-88DA-13A07633FCC6}"/>
              </a:ext>
            </a:extLst>
          </p:cNvPr>
          <p:cNvSpPr txBox="1"/>
          <p:nvPr/>
        </p:nvSpPr>
        <p:spPr>
          <a:xfrm>
            <a:off x="5540553" y="5731011"/>
            <a:ext cx="703719" cy="27424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GB" sz="1600" dirty="0" err="1">
                <a:solidFill>
                  <a:schemeClr val="tx2"/>
                </a:solidFill>
              </a:rPr>
              <a:t>H+Ar</a:t>
            </a:r>
            <a:r>
              <a:rPr lang="en-GB" sz="1600" dirty="0">
                <a:solidFill>
                  <a:schemeClr val="tx2"/>
                </a:solidFill>
              </a:rPr>
              <a:t>, </a:t>
            </a:r>
            <a:r>
              <a:rPr lang="en-GB" sz="1600" dirty="0" err="1">
                <a:solidFill>
                  <a:schemeClr val="tx2"/>
                </a:solidFill>
              </a:rPr>
              <a:t>fl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BC63CA6-DA07-C9E1-E22C-B8B5A0C851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1132" y="377298"/>
            <a:ext cx="4227782" cy="128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1A9C-7D2D-4F5B-A3E3-FAFCDD079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Roughness comparison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EE7B8-A2A5-4411-9594-F94C8E8893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CC3FBE8-7B8E-4265-8656-264555EA1FDE}" type="datetime1">
              <a:rPr lang="en-GB" smtClean="0"/>
              <a:t>18/11/2025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C9F7E-54B8-4ABA-AA60-6A1689F4A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Thomas Morgan  |  PSI Conference | Marseilles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5B1EF-EBD1-42FE-B738-9A7C8CBB4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14</a:t>
            </a:fld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FF36EC-AD42-4BB1-AA9C-A33455BE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50" y="1723318"/>
            <a:ext cx="4306363" cy="3745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5D651A-646F-467F-A7B9-1AF93DA8C7C8}"/>
              </a:ext>
            </a:extLst>
          </p:cNvPr>
          <p:cNvSpPr txBox="1"/>
          <p:nvPr/>
        </p:nvSpPr>
        <p:spPr>
          <a:xfrm>
            <a:off x="2438400" y="5562929"/>
            <a:ext cx="113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chemeClr val="bg2"/>
                </a:solidFill>
              </a:rPr>
              <a:t>T</a:t>
            </a:r>
            <a:r>
              <a:rPr lang="en-US" sz="1200" baseline="-25000" dirty="0" err="1">
                <a:solidFill>
                  <a:schemeClr val="bg2"/>
                </a:solidFill>
              </a:rPr>
              <a:t>base</a:t>
            </a:r>
            <a:r>
              <a:rPr lang="en-US" sz="1200" dirty="0">
                <a:solidFill>
                  <a:schemeClr val="bg2"/>
                </a:solidFill>
              </a:rPr>
              <a:t> + </a:t>
            </a:r>
            <a:r>
              <a:rPr lang="el-GR" sz="1200" dirty="0">
                <a:solidFill>
                  <a:schemeClr val="bg2"/>
                </a:solidFill>
              </a:rPr>
              <a:t>Δ</a:t>
            </a:r>
            <a:r>
              <a:rPr lang="en-US" sz="1200" dirty="0">
                <a:solidFill>
                  <a:schemeClr val="bg2"/>
                </a:solidFill>
              </a:rPr>
              <a:t>T (</a:t>
            </a:r>
            <a:r>
              <a:rPr lang="el-GR" sz="1200" dirty="0">
                <a:solidFill>
                  <a:schemeClr val="bg2"/>
                </a:solidFill>
              </a:rPr>
              <a:t>°</a:t>
            </a:r>
            <a:r>
              <a:rPr lang="en-US" sz="1200" dirty="0">
                <a:solidFill>
                  <a:schemeClr val="bg2"/>
                </a:solidFill>
              </a:rPr>
              <a:t>C)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193DA9-AE31-46C3-9779-94B3C8246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20" y="3733734"/>
            <a:ext cx="4203380" cy="25220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2F76F4-89F8-477E-9D2F-D9510910C848}"/>
              </a:ext>
            </a:extLst>
          </p:cNvPr>
          <p:cNvSpPr txBox="1"/>
          <p:nvPr/>
        </p:nvSpPr>
        <p:spPr>
          <a:xfrm>
            <a:off x="5732207" y="1582994"/>
            <a:ext cx="55850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2"/>
                </a:solidFill>
              </a:rPr>
              <a:t>Strong deformation for very small ELM-like loads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(F</a:t>
            </a:r>
            <a:r>
              <a:rPr lang="en-US" sz="1600" baseline="-25000" dirty="0">
                <a:solidFill>
                  <a:schemeClr val="bg2"/>
                </a:solidFill>
              </a:rPr>
              <a:t>HF</a:t>
            </a:r>
            <a:r>
              <a:rPr lang="en-US" sz="1600" dirty="0">
                <a:solidFill>
                  <a:schemeClr val="bg2"/>
                </a:solidFill>
              </a:rPr>
              <a:t>~3-6 MW m</a:t>
            </a:r>
            <a:r>
              <a:rPr lang="en-US" sz="1600" baseline="30000" dirty="0">
                <a:solidFill>
                  <a:schemeClr val="bg2"/>
                </a:solidFill>
              </a:rPr>
              <a:t>-2</a:t>
            </a:r>
            <a:r>
              <a:rPr lang="en-US" sz="1600" dirty="0">
                <a:solidFill>
                  <a:schemeClr val="bg2"/>
                </a:solidFill>
              </a:rPr>
              <a:t> </a:t>
            </a:r>
            <a:r>
              <a:rPr lang="en-US" sz="1600" baseline="30000" dirty="0">
                <a:solidFill>
                  <a:schemeClr val="bg2"/>
                </a:solidFill>
              </a:rPr>
              <a:t>0.5</a:t>
            </a:r>
            <a:r>
              <a:rPr lang="en-US" sz="1600" dirty="0">
                <a:solidFill>
                  <a:schemeClr val="bg2"/>
                </a:solidFill>
              </a:rPr>
              <a:t>)</a:t>
            </a:r>
          </a:p>
          <a:p>
            <a:pPr algn="l"/>
            <a:endParaRPr lang="en-US" sz="1600" dirty="0">
              <a:solidFill>
                <a:schemeClr val="bg2"/>
              </a:solidFill>
            </a:endParaRPr>
          </a:p>
          <a:p>
            <a:pPr algn="l"/>
            <a:r>
              <a:rPr lang="en-US" sz="1600" dirty="0">
                <a:solidFill>
                  <a:schemeClr val="bg2"/>
                </a:solidFill>
              </a:rPr>
              <a:t>No significant difference between different seeding options but significantly larger compared to lower </a:t>
            </a:r>
            <a:r>
              <a:rPr lang="en-US" sz="1600" dirty="0" err="1">
                <a:solidFill>
                  <a:schemeClr val="bg2"/>
                </a:solidFill>
              </a:rPr>
              <a:t>T</a:t>
            </a:r>
            <a:r>
              <a:rPr lang="en-US" sz="1600" baseline="-25000" dirty="0" err="1">
                <a:solidFill>
                  <a:schemeClr val="bg2"/>
                </a:solidFill>
              </a:rPr>
              <a:t>base</a:t>
            </a:r>
            <a:endParaRPr lang="en-US" sz="1600" baseline="-25000" dirty="0">
              <a:solidFill>
                <a:schemeClr val="bg2"/>
              </a:solidFill>
            </a:endParaRPr>
          </a:p>
          <a:p>
            <a:pPr algn="l"/>
            <a:endParaRPr lang="en-US" sz="1600" dirty="0">
              <a:solidFill>
                <a:schemeClr val="bg2"/>
              </a:solidFill>
            </a:endParaRPr>
          </a:p>
          <a:p>
            <a:pPr algn="l"/>
            <a:r>
              <a:rPr lang="en-US" sz="1600" dirty="0" err="1">
                <a:solidFill>
                  <a:schemeClr val="bg2"/>
                </a:solidFill>
              </a:rPr>
              <a:t>Strikepoint</a:t>
            </a:r>
            <a:r>
              <a:rPr lang="en-US" sz="1600" dirty="0">
                <a:solidFill>
                  <a:schemeClr val="bg2"/>
                </a:solidFill>
              </a:rPr>
              <a:t> protrusion = erosion/melting risk?</a:t>
            </a:r>
          </a:p>
        </p:txBody>
      </p:sp>
    </p:spTree>
    <p:extLst>
      <p:ext uri="{BB962C8B-B14F-4D97-AF65-F5344CB8AC3E}">
        <p14:creationId xmlns:p14="http://schemas.microsoft.com/office/powerpoint/2010/main" val="37188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5E84-9782-1996-E0AA-3CAEB4E3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ELM-like effects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D40E9-9DD6-782D-92FE-9311C8756A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FC0E4-3D67-BB7C-FA7E-493FC10E4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39BBB-974B-726E-5A0A-D954DF15C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15</a:t>
            </a:fld>
            <a:endParaRPr lang="nl-NL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DEB3B4-7A5E-6653-7850-27FC28D33DFA}"/>
              </a:ext>
            </a:extLst>
          </p:cNvPr>
          <p:cNvGrpSpPr/>
          <p:nvPr/>
        </p:nvGrpSpPr>
        <p:grpSpPr>
          <a:xfrm>
            <a:off x="6274716" y="1601744"/>
            <a:ext cx="5917284" cy="3019372"/>
            <a:chOff x="5697100" y="607559"/>
            <a:chExt cx="6587934" cy="33615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481638-5387-6B3F-B064-598EF337B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084"/>
            <a:stretch/>
          </p:blipFill>
          <p:spPr>
            <a:xfrm>
              <a:off x="5697100" y="1192538"/>
              <a:ext cx="4798939" cy="27766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8AB8A8-37A4-DB44-A2CA-633C8F4624F3}"/>
                </a:ext>
              </a:extLst>
            </p:cNvPr>
            <p:cNvSpPr txBox="1"/>
            <p:nvPr/>
          </p:nvSpPr>
          <p:spPr>
            <a:xfrm>
              <a:off x="10090298" y="2957771"/>
              <a:ext cx="2194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 err="1">
                  <a:solidFill>
                    <a:schemeClr val="tx2"/>
                  </a:solidFill>
                </a:rPr>
                <a:t>UTS</a:t>
              </a:r>
              <a:r>
                <a:rPr lang="en-US" sz="1400" baseline="-25000" dirty="0" err="1">
                  <a:solidFill>
                    <a:schemeClr val="tx2"/>
                  </a:solidFill>
                </a:rPr>
                <a:t>av</a:t>
              </a:r>
              <a:r>
                <a:rPr lang="en-US" sz="1400" dirty="0">
                  <a:solidFill>
                    <a:schemeClr val="tx2"/>
                  </a:solidFill>
                </a:rPr>
                <a:t> (R</a:t>
              </a:r>
              <a:r>
                <a:rPr lang="en-US" sz="1400" baseline="-25000" dirty="0">
                  <a:solidFill>
                    <a:schemeClr val="tx2"/>
                  </a:solidFill>
                </a:rPr>
                <a:t>x</a:t>
              </a:r>
              <a:r>
                <a:rPr lang="en-US" sz="1400" dirty="0">
                  <a:solidFill>
                    <a:schemeClr val="tx2"/>
                  </a:solidFill>
                </a:rPr>
                <a:t>) 1200 °C*</a:t>
              </a:r>
              <a:endParaRPr lang="en-NL" sz="1400" dirty="0">
                <a:solidFill>
                  <a:schemeClr val="tx2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CD1F53-E6C9-C678-3AA1-E6DE925E14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7749" y="2339143"/>
              <a:ext cx="3728834" cy="19626"/>
            </a:xfrm>
            <a:prstGeom prst="line">
              <a:avLst/>
            </a:prstGeom>
            <a:ln w="1905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8437D7-DDC4-7EAA-8A7C-02DFF46782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7750" y="3149529"/>
              <a:ext cx="3728833" cy="19626"/>
            </a:xfrm>
            <a:prstGeom prst="line">
              <a:avLst/>
            </a:prstGeom>
            <a:ln w="1905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35F910-EFAD-6BF1-B7A0-3D80C9CBE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752" y="3465395"/>
              <a:ext cx="3740831" cy="19689"/>
            </a:xfrm>
            <a:prstGeom prst="line">
              <a:avLst/>
            </a:prstGeom>
            <a:ln w="1905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8095-528C-59BF-B706-0F4B39966998}"/>
                </a:ext>
              </a:extLst>
            </p:cNvPr>
            <p:cNvSpPr txBox="1"/>
            <p:nvPr/>
          </p:nvSpPr>
          <p:spPr>
            <a:xfrm>
              <a:off x="10090298" y="3302888"/>
              <a:ext cx="2194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 err="1">
                  <a:solidFill>
                    <a:schemeClr val="tx2"/>
                  </a:solidFill>
                </a:rPr>
                <a:t>UTS</a:t>
              </a:r>
              <a:r>
                <a:rPr lang="en-US" sz="1400" baseline="-25000" dirty="0" err="1">
                  <a:solidFill>
                    <a:schemeClr val="tx2"/>
                  </a:solidFill>
                </a:rPr>
                <a:t>av</a:t>
              </a:r>
              <a:r>
                <a:rPr lang="en-US" sz="1400" dirty="0">
                  <a:solidFill>
                    <a:schemeClr val="tx2"/>
                  </a:solidFill>
                </a:rPr>
                <a:t> (R</a:t>
              </a:r>
              <a:r>
                <a:rPr lang="en-US" sz="1400" baseline="-25000" dirty="0">
                  <a:solidFill>
                    <a:schemeClr val="tx2"/>
                  </a:solidFill>
                </a:rPr>
                <a:t>x</a:t>
              </a:r>
              <a:r>
                <a:rPr lang="en-US" sz="1400" dirty="0">
                  <a:solidFill>
                    <a:schemeClr val="tx2"/>
                  </a:solidFill>
                </a:rPr>
                <a:t>) 2000 °C**</a:t>
              </a:r>
              <a:endParaRPr lang="en-NL" sz="1400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BD9634-FB83-DF22-B984-78D5077E188F}"/>
                </a:ext>
              </a:extLst>
            </p:cNvPr>
            <p:cNvSpPr txBox="1"/>
            <p:nvPr/>
          </p:nvSpPr>
          <p:spPr>
            <a:xfrm>
              <a:off x="10069320" y="2167364"/>
              <a:ext cx="2194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 err="1">
                  <a:solidFill>
                    <a:schemeClr val="tx2"/>
                  </a:solidFill>
                </a:rPr>
                <a:t>UTS</a:t>
              </a:r>
              <a:r>
                <a:rPr lang="en-US" sz="1400" baseline="-25000" dirty="0" err="1">
                  <a:solidFill>
                    <a:schemeClr val="tx2"/>
                  </a:solidFill>
                </a:rPr>
                <a:t>av</a:t>
              </a:r>
              <a:r>
                <a:rPr lang="en-US" sz="1400" dirty="0">
                  <a:solidFill>
                    <a:schemeClr val="tx2"/>
                  </a:solidFill>
                </a:rPr>
                <a:t> (non R</a:t>
              </a:r>
              <a:r>
                <a:rPr lang="en-US" sz="1400" baseline="-25000" dirty="0">
                  <a:solidFill>
                    <a:schemeClr val="tx2"/>
                  </a:solidFill>
                </a:rPr>
                <a:t>x</a:t>
              </a:r>
              <a:r>
                <a:rPr lang="en-US" sz="1400" dirty="0">
                  <a:solidFill>
                    <a:schemeClr val="tx2"/>
                  </a:solidFill>
                </a:rPr>
                <a:t>) 800 °C*</a:t>
              </a:r>
              <a:endParaRPr lang="en-NL" sz="1400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2623F1-46D9-5B30-8669-F4C93000048A}"/>
                </a:ext>
              </a:extLst>
            </p:cNvPr>
            <p:cNvSpPr txBox="1"/>
            <p:nvPr/>
          </p:nvSpPr>
          <p:spPr>
            <a:xfrm>
              <a:off x="8853677" y="607559"/>
              <a:ext cx="2978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* ITER materials handbook</a:t>
              </a:r>
            </a:p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**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</a:rPr>
                <a:t>Nogami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 Fusion Eng. Des. 120 (2017)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401E3C5-EB8D-45EE-5CC4-C38444F1152B}"/>
              </a:ext>
            </a:extLst>
          </p:cNvPr>
          <p:cNvSpPr txBox="1"/>
          <p:nvPr/>
        </p:nvSpPr>
        <p:spPr>
          <a:xfrm>
            <a:off x="3113648" y="3885005"/>
            <a:ext cx="39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>
                <a:solidFill>
                  <a:schemeClr val="tx2"/>
                </a:solidFill>
              </a:rPr>
              <a:t>Deformation enhancement: 400 </a:t>
            </a:r>
            <a:endParaRPr lang="en-NL" sz="1400" i="1" dirty="0">
              <a:solidFill>
                <a:schemeClr val="tx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F8B52F-E29C-5003-9F2C-B0B6DCA55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99" y="4168653"/>
            <a:ext cx="2536893" cy="17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8AB731-E78A-D9C8-1394-33F9456902CE}"/>
              </a:ext>
            </a:extLst>
          </p:cNvPr>
          <p:cNvSpPr txBox="1"/>
          <p:nvPr/>
        </p:nvSpPr>
        <p:spPr>
          <a:xfrm>
            <a:off x="149352" y="1466193"/>
            <a:ext cx="5547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Stress field modelled in ANSYS for single ELM-like cycle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Stress predominantly </a:t>
            </a:r>
            <a:r>
              <a:rPr lang="el-GR" dirty="0">
                <a:solidFill>
                  <a:schemeClr val="bg2"/>
                </a:solidFill>
              </a:rPr>
              <a:t>σ</a:t>
            </a:r>
            <a:r>
              <a:rPr lang="en-US" baseline="-25000" dirty="0" err="1">
                <a:solidFill>
                  <a:schemeClr val="bg2"/>
                </a:solidFill>
              </a:rPr>
              <a:t>zz</a:t>
            </a:r>
            <a:endParaRPr lang="en-US" baseline="-25000" dirty="0">
              <a:solidFill>
                <a:schemeClr val="bg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For all cases exceed yield strength by ~comparison to UTS engineering stress early in pulse compared to lower </a:t>
            </a:r>
            <a:r>
              <a:rPr lang="en-US" dirty="0" err="1">
                <a:solidFill>
                  <a:schemeClr val="bg2"/>
                </a:solidFill>
              </a:rPr>
              <a:t>T</a:t>
            </a:r>
            <a:r>
              <a:rPr lang="en-US" baseline="-25000" dirty="0" err="1">
                <a:solidFill>
                  <a:schemeClr val="bg2"/>
                </a:solidFill>
              </a:rPr>
              <a:t>base</a:t>
            </a:r>
            <a:endParaRPr lang="en-US" baseline="-25000" dirty="0">
              <a:solidFill>
                <a:schemeClr val="bg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Expect to readily see large-scale plastic deformation and cracking even for small </a:t>
            </a:r>
            <a:r>
              <a:rPr lang="en-US" dirty="0" err="1">
                <a:solidFill>
                  <a:schemeClr val="bg2"/>
                </a:solidFill>
              </a:rPr>
              <a:t>N</a:t>
            </a:r>
            <a:r>
              <a:rPr lang="en-US" baseline="-25000" dirty="0" err="1">
                <a:solidFill>
                  <a:schemeClr val="bg2"/>
                </a:solidFill>
              </a:rPr>
              <a:t>pulses</a:t>
            </a:r>
            <a:endParaRPr lang="en-US" baseline="-25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97135-E84C-E911-63C7-BD2107538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7957E7C-7526-AA26-537D-46FF54B4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plasma effects on cyclical ‘slow transient’ loading (</a:t>
            </a:r>
            <a:r>
              <a:rPr lang="en-US" dirty="0" err="1"/>
              <a:t>strikepoint</a:t>
            </a:r>
            <a:r>
              <a:rPr lang="en-US" dirty="0"/>
              <a:t> sweeping)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78A97-D596-08E1-8DDE-0FE21DC9336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18250"/>
            <a:ext cx="1747838" cy="365125"/>
          </a:xfrm>
        </p:spPr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EFA0F-79D5-22E2-0960-74C64EEA517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073775"/>
            <a:ext cx="4760913" cy="365125"/>
          </a:xfrm>
        </p:spPr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E7155-EF5F-0A6E-CC30-1156136E25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04600" y="6073775"/>
            <a:ext cx="787400" cy="365125"/>
          </a:xfrm>
        </p:spPr>
        <p:txBody>
          <a:bodyPr/>
          <a:lstStyle/>
          <a:p>
            <a:fld id="{CF26CF14-CA55-4C05-9804-096C821AFF5B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80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761DE724-B517-4AC9-9A3F-3D86791A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Divertor Reattachment Events in DEMO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6F3875-36C7-4F9D-B192-DEDC335B8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1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D918A8-017D-4049-A805-C70382B54E93}" type="datetime4">
              <a:rPr lang="en-GB" smtClean="0"/>
              <a:t>18 November 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8DE4A7-C6DC-4C67-9849-A301DB60C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1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Thomas Morgan | SPA2 DIFFER Midterm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3B2A0D-171A-4BC9-9999-A169E6314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26CF14-CA55-4C05-9804-096C821AFF5B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EA091-7609-D9D1-EB85-0C51CD1D6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12" t="2888" r="23226" b="44735"/>
          <a:stretch/>
        </p:blipFill>
        <p:spPr>
          <a:xfrm>
            <a:off x="6675556" y="2092812"/>
            <a:ext cx="1019354" cy="2875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F358E8-969A-7082-9D40-E5D7232B7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2" t="54029" r="49680"/>
          <a:stretch/>
        </p:blipFill>
        <p:spPr>
          <a:xfrm>
            <a:off x="7763204" y="1873903"/>
            <a:ext cx="3461247" cy="3034449"/>
          </a:xfrm>
          <a:prstGeom prst="rect">
            <a:avLst/>
          </a:prstGeom>
        </p:spPr>
      </p:pic>
      <p:sp>
        <p:nvSpPr>
          <p:cNvPr id="7" name="Rechteck 9">
            <a:extLst>
              <a:ext uri="{FF2B5EF4-FFF2-40B4-BE49-F238E27FC236}">
                <a16:creationId xmlns:a16="http://schemas.microsoft.com/office/drawing/2014/main" id="{21F6300A-76FD-DDF8-51A7-F589C212799A}"/>
              </a:ext>
            </a:extLst>
          </p:cNvPr>
          <p:cNvSpPr/>
          <p:nvPr/>
        </p:nvSpPr>
        <p:spPr>
          <a:xfrm>
            <a:off x="6452153" y="1452013"/>
            <a:ext cx="485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i="1" dirty="0" err="1">
                <a:solidFill>
                  <a:schemeClr val="bg2"/>
                </a:solidFill>
              </a:rPr>
              <a:t>Recrystalisation</a:t>
            </a:r>
            <a:r>
              <a:rPr lang="en-US" altLang="ko-KR" sz="1200" i="1" dirty="0">
                <a:solidFill>
                  <a:schemeClr val="bg2"/>
                </a:solidFill>
              </a:rPr>
              <a:t> and surface roughening of ITER-like W </a:t>
            </a:r>
            <a:r>
              <a:rPr lang="en-US" altLang="ko-KR" sz="1200" i="1" dirty="0" err="1">
                <a:solidFill>
                  <a:schemeClr val="bg2"/>
                </a:solidFill>
              </a:rPr>
              <a:t>monoblocks</a:t>
            </a:r>
            <a:r>
              <a:rPr lang="en-US" altLang="ko-KR" sz="1200" i="1" dirty="0">
                <a:solidFill>
                  <a:schemeClr val="bg2"/>
                </a:solidFill>
              </a:rPr>
              <a:t> under ITER reattachment loading (</a:t>
            </a:r>
            <a:r>
              <a:rPr lang="nl-NL" sz="1200" i="1" dirty="0">
                <a:solidFill>
                  <a:schemeClr val="bg2"/>
                </a:solidFill>
              </a:rPr>
              <a:t>J.H. </a:t>
            </a:r>
            <a:r>
              <a:rPr lang="nl-NL" sz="1200" i="1" dirty="0" err="1">
                <a:solidFill>
                  <a:schemeClr val="bg2"/>
                </a:solidFill>
              </a:rPr>
              <a:t>You</a:t>
            </a:r>
            <a:r>
              <a:rPr lang="nl-NL" sz="1200" i="1" dirty="0">
                <a:solidFill>
                  <a:schemeClr val="bg2"/>
                </a:solidFill>
              </a:rPr>
              <a:t> et. al. 2022)</a:t>
            </a:r>
            <a:endParaRPr lang="en-US" altLang="ko-KR" sz="1200" i="1" dirty="0">
              <a:solidFill>
                <a:schemeClr val="bg2"/>
              </a:solidFill>
            </a:endParaRPr>
          </a:p>
        </p:txBody>
      </p:sp>
      <p:pic>
        <p:nvPicPr>
          <p:cNvPr id="8" name="Picture 7" descr="A close up of a circle&#10;&#10;Description automatically generated">
            <a:extLst>
              <a:ext uri="{FF2B5EF4-FFF2-40B4-BE49-F238E27FC236}">
                <a16:creationId xmlns:a16="http://schemas.microsoft.com/office/drawing/2014/main" id="{B688ABF4-87B3-5C2C-97DA-B4C5B67E6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49" y="5115176"/>
            <a:ext cx="2743200" cy="954860"/>
          </a:xfrm>
          <a:prstGeom prst="rect">
            <a:avLst/>
          </a:prstGeom>
        </p:spPr>
      </p:pic>
      <p:sp>
        <p:nvSpPr>
          <p:cNvPr id="9" name="Rechteck 9">
            <a:extLst>
              <a:ext uri="{FF2B5EF4-FFF2-40B4-BE49-F238E27FC236}">
                <a16:creationId xmlns:a16="http://schemas.microsoft.com/office/drawing/2014/main" id="{82642ADE-7123-C36B-48FE-5C245018070B}"/>
              </a:ext>
            </a:extLst>
          </p:cNvPr>
          <p:cNvSpPr/>
          <p:nvPr/>
        </p:nvSpPr>
        <p:spPr>
          <a:xfrm>
            <a:off x="6590102" y="5180068"/>
            <a:ext cx="1613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i="1" dirty="0">
                <a:solidFill>
                  <a:schemeClr val="bg2"/>
                </a:solidFill>
              </a:rPr>
              <a:t>Deep cracking of a W monoblock after 300 cycles of 20 MW m</a:t>
            </a:r>
            <a:r>
              <a:rPr lang="en-US" altLang="ko-KR" sz="1200" i="1" baseline="30000" dirty="0">
                <a:solidFill>
                  <a:schemeClr val="bg2"/>
                </a:solidFill>
              </a:rPr>
              <a:t>-2</a:t>
            </a:r>
            <a:r>
              <a:rPr lang="en-US" altLang="ko-KR" sz="1200" i="1" dirty="0">
                <a:solidFill>
                  <a:schemeClr val="bg2"/>
                </a:solidFill>
              </a:rPr>
              <a:t> </a:t>
            </a:r>
            <a:br>
              <a:rPr lang="en-US" altLang="ko-KR" sz="1200" i="1" dirty="0">
                <a:solidFill>
                  <a:schemeClr val="bg2"/>
                </a:solidFill>
              </a:rPr>
            </a:br>
            <a:r>
              <a:rPr lang="en-US" altLang="ko-KR" sz="1200" i="1" dirty="0">
                <a:solidFill>
                  <a:schemeClr val="bg2"/>
                </a:solidFill>
              </a:rPr>
              <a:t>(M. Li et. al, </a:t>
            </a:r>
            <a:r>
              <a:rPr lang="nl-NL" sz="1200" i="1" dirty="0">
                <a:solidFill>
                  <a:schemeClr val="bg2"/>
                </a:solidFill>
              </a:rPr>
              <a:t>2015)</a:t>
            </a:r>
            <a:endParaRPr lang="en-US" altLang="ko-KR" sz="1200" i="1" dirty="0">
              <a:solidFill>
                <a:schemeClr val="bg2"/>
              </a:solidFill>
            </a:endParaRPr>
          </a:p>
        </p:txBody>
      </p:sp>
      <p:sp>
        <p:nvSpPr>
          <p:cNvPr id="13" name="Tijdelijke aanduiding voor inhoud 15">
            <a:extLst>
              <a:ext uri="{FF2B5EF4-FFF2-40B4-BE49-F238E27FC236}">
                <a16:creationId xmlns:a16="http://schemas.microsoft.com/office/drawing/2014/main" id="{6433E2CA-E95A-4258-8CE3-1936F0A25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200" y="1512960"/>
            <a:ext cx="5732393" cy="8609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altLang="ko-KR" dirty="0"/>
              <a:t>Divertor re-attachment events (slow transients) proposed to be mitigated in DEMO by </a:t>
            </a:r>
            <a:r>
              <a:rPr lang="en-US" altLang="ko-KR" dirty="0" err="1"/>
              <a:t>strikepoint</a:t>
            </a:r>
            <a:r>
              <a:rPr lang="en-US" altLang="ko-KR" dirty="0"/>
              <a:t> sweeping </a:t>
            </a:r>
          </a:p>
          <a:p>
            <a:pPr marL="0" indent="0" algn="just">
              <a:buNone/>
            </a:pPr>
            <a:r>
              <a:rPr lang="en-US" altLang="ko-KR" dirty="0"/>
              <a:t>This will impose </a:t>
            </a:r>
            <a:r>
              <a:rPr lang="en-US" altLang="ko-KR" b="1" dirty="0"/>
              <a:t>cyclic thermal loads </a:t>
            </a:r>
            <a:r>
              <a:rPr lang="en-US" altLang="ko-KR" dirty="0"/>
              <a:t>on the divertor of DEMO, giving rise to </a:t>
            </a:r>
            <a:r>
              <a:rPr lang="en-US" altLang="ko-KR" b="1" dirty="0"/>
              <a:t>thermal</a:t>
            </a:r>
            <a:r>
              <a:rPr lang="en-US" altLang="ko-KR" dirty="0"/>
              <a:t> </a:t>
            </a:r>
            <a:r>
              <a:rPr lang="en-US" altLang="ko-KR" b="1" dirty="0"/>
              <a:t>fatigue</a:t>
            </a:r>
            <a:r>
              <a:rPr lang="en-US" altLang="ko-KR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4C1355-6A1E-F0BA-E456-5BACD6DE05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54" t="11809" r="52717" b="50730"/>
          <a:stretch/>
        </p:blipFill>
        <p:spPr>
          <a:xfrm>
            <a:off x="1819777" y="3038224"/>
            <a:ext cx="2743200" cy="2554382"/>
          </a:xfrm>
          <a:prstGeom prst="rect">
            <a:avLst/>
          </a:prstGeom>
        </p:spPr>
      </p:pic>
      <p:sp>
        <p:nvSpPr>
          <p:cNvPr id="17" name="Rechteck 9">
            <a:extLst>
              <a:ext uri="{FF2B5EF4-FFF2-40B4-BE49-F238E27FC236}">
                <a16:creationId xmlns:a16="http://schemas.microsoft.com/office/drawing/2014/main" id="{EBF8415E-3EA9-515C-CED5-64B2CDA4C73E}"/>
              </a:ext>
            </a:extLst>
          </p:cNvPr>
          <p:cNvSpPr/>
          <p:nvPr/>
        </p:nvSpPr>
        <p:spPr>
          <a:xfrm>
            <a:off x="1229394" y="5608371"/>
            <a:ext cx="4489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i="1" dirty="0">
                <a:solidFill>
                  <a:schemeClr val="bg2"/>
                </a:solidFill>
              </a:rPr>
              <a:t>predicted monoblock temperature reduction achieved by </a:t>
            </a:r>
            <a:r>
              <a:rPr lang="en-US" altLang="ko-KR" sz="1200" i="1" dirty="0" err="1">
                <a:solidFill>
                  <a:schemeClr val="bg2"/>
                </a:solidFill>
              </a:rPr>
              <a:t>strikepoint</a:t>
            </a:r>
            <a:r>
              <a:rPr lang="en-US" altLang="ko-KR" sz="1200" i="1" dirty="0">
                <a:solidFill>
                  <a:schemeClr val="bg2"/>
                </a:solidFill>
              </a:rPr>
              <a:t> sweeping in DEMO (F. </a:t>
            </a:r>
            <a:r>
              <a:rPr lang="en-US" altLang="ko-KR" sz="1200" i="1" dirty="0" err="1">
                <a:solidFill>
                  <a:schemeClr val="bg2"/>
                </a:solidFill>
              </a:rPr>
              <a:t>Maviglia</a:t>
            </a:r>
            <a:r>
              <a:rPr lang="en-US" altLang="ko-KR" sz="1200" i="1" dirty="0">
                <a:solidFill>
                  <a:schemeClr val="bg2"/>
                </a:solidFill>
              </a:rPr>
              <a:t> et. al. 2021</a:t>
            </a:r>
            <a:r>
              <a:rPr lang="nl-NL" sz="1200" i="1" dirty="0">
                <a:solidFill>
                  <a:schemeClr val="bg2"/>
                </a:solidFill>
              </a:rPr>
              <a:t>)</a:t>
            </a:r>
            <a:endParaRPr lang="en-US" altLang="ko-KR" sz="1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E4A9-7937-CB0B-7D13-31619AA19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primer on thermal fatigue and creep-fatigue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7F2C9-5855-495B-E908-3675C3C9BA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14F3EDA-5A7A-47F2-B0A2-927D5EEA1F56}" type="datetime4">
              <a:rPr lang="en-GB" smtClean="0"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2F33B-6D0C-7117-D904-3A626646E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J. Hargreaves  | ITPA </a:t>
            </a:r>
            <a:r>
              <a:rPr lang="nl-NL" dirty="0" err="1"/>
              <a:t>DivSOL</a:t>
            </a:r>
            <a:r>
              <a:rPr lang="nl-NL" dirty="0"/>
              <a:t>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C8B65-866F-5F59-B86B-D692D6690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BF268-FA16-7347-9D67-84B200A57D5C}"/>
              </a:ext>
            </a:extLst>
          </p:cNvPr>
          <p:cNvSpPr txBox="1"/>
          <p:nvPr/>
        </p:nvSpPr>
        <p:spPr>
          <a:xfrm>
            <a:off x="360001" y="1415564"/>
            <a:ext cx="114884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i="1" dirty="0">
                <a:solidFill>
                  <a:schemeClr val="bg2"/>
                </a:solidFill>
              </a:rPr>
              <a:t>Thermal fatigue:</a:t>
            </a:r>
            <a:r>
              <a:rPr lang="en-US" altLang="ko-KR" b="1" dirty="0">
                <a:solidFill>
                  <a:schemeClr val="bg2"/>
                </a:solidFill>
              </a:rPr>
              <a:t> </a:t>
            </a:r>
            <a:r>
              <a:rPr lang="en-US" altLang="ko-KR" i="1" dirty="0">
                <a:solidFill>
                  <a:schemeClr val="bg2"/>
                </a:solidFill>
              </a:rPr>
              <a:t>The Initiation and propagation of cracks due to cycles of thermal expansion and contraction.</a:t>
            </a:r>
          </a:p>
          <a:p>
            <a:endParaRPr lang="en-US" altLang="ko-KR" i="1" dirty="0">
              <a:solidFill>
                <a:schemeClr val="bg2"/>
              </a:solidFill>
            </a:endParaRPr>
          </a:p>
          <a:p>
            <a:r>
              <a:rPr lang="en-US" altLang="ko-KR" dirty="0">
                <a:solidFill>
                  <a:schemeClr val="bg2"/>
                </a:solidFill>
              </a:rPr>
              <a:t> Low-cycle thermal fatigue (LCF) progresses via 5 stages, across multiple length scales:</a:t>
            </a:r>
          </a:p>
          <a:p>
            <a:pPr marL="457200" indent="-457200">
              <a:buFont typeface="+mj-lt"/>
              <a:buAutoNum type="arabicPeriod"/>
            </a:pPr>
            <a:endParaRPr lang="en-US" altLang="ko-KR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5A30F-3128-A5CB-6AF6-227C27CDDAC8}"/>
              </a:ext>
            </a:extLst>
          </p:cNvPr>
          <p:cNvSpPr txBox="1"/>
          <p:nvPr/>
        </p:nvSpPr>
        <p:spPr>
          <a:xfrm>
            <a:off x="7051432" y="2602798"/>
            <a:ext cx="47805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dirty="0">
                <a:solidFill>
                  <a:schemeClr val="bg2"/>
                </a:solidFill>
              </a:rPr>
              <a:t>Fatigue cracks tend to nucleate at surfaces, on </a:t>
            </a:r>
            <a:r>
              <a:rPr lang="en-US" altLang="ko-KR" b="1" dirty="0">
                <a:solidFill>
                  <a:schemeClr val="bg2"/>
                </a:solidFill>
              </a:rPr>
              <a:t>stress concentrators </a:t>
            </a:r>
            <a:r>
              <a:rPr lang="en-US" altLang="ko-KR" dirty="0">
                <a:solidFill>
                  <a:schemeClr val="bg2"/>
                </a:solidFill>
              </a:rPr>
              <a:t>such as scratches, pits, roughness and indentations. </a:t>
            </a:r>
          </a:p>
          <a:p>
            <a:pPr algn="just"/>
            <a:endParaRPr lang="en-US" altLang="ko-KR" dirty="0">
              <a:solidFill>
                <a:schemeClr val="bg2"/>
              </a:solidFill>
            </a:endParaRPr>
          </a:p>
          <a:p>
            <a:pPr algn="just"/>
            <a:r>
              <a:rPr lang="en-US" altLang="ko-KR" dirty="0">
                <a:solidFill>
                  <a:schemeClr val="bg2"/>
                </a:solidFill>
              </a:rPr>
              <a:t>Fatigue crack propagation can also be accelerated by creep (creep-fatigue).</a:t>
            </a:r>
          </a:p>
          <a:p>
            <a:pPr algn="just"/>
            <a:endParaRPr lang="en-US" altLang="ko-KR" dirty="0">
              <a:solidFill>
                <a:schemeClr val="bg2"/>
              </a:solidFill>
            </a:endParaRPr>
          </a:p>
          <a:p>
            <a:pPr algn="just"/>
            <a:endParaRPr lang="en-US" altLang="ko-KR" dirty="0">
              <a:solidFill>
                <a:schemeClr val="bg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266E1-3665-527D-D3AC-FA3B1C3F1F13}"/>
              </a:ext>
            </a:extLst>
          </p:cNvPr>
          <p:cNvGrpSpPr/>
          <p:nvPr/>
        </p:nvGrpSpPr>
        <p:grpSpPr>
          <a:xfrm>
            <a:off x="510488" y="2615893"/>
            <a:ext cx="6246326" cy="2936912"/>
            <a:chOff x="510488" y="2615893"/>
            <a:chExt cx="6246326" cy="293691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023841E-1045-6495-8F12-082ACF02F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88" y="2615893"/>
              <a:ext cx="6246326" cy="2936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0A4FCC-0E38-C48D-1336-39EA6D29CACA}"/>
                </a:ext>
              </a:extLst>
            </p:cNvPr>
            <p:cNvSpPr txBox="1"/>
            <p:nvPr/>
          </p:nvSpPr>
          <p:spPr>
            <a:xfrm>
              <a:off x="5907748" y="3433184"/>
              <a:ext cx="7142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i="1" dirty="0">
                  <a:solidFill>
                    <a:schemeClr val="bg2"/>
                  </a:solidFill>
                </a:rPr>
                <a:t>K &gt; K</a:t>
              </a:r>
              <a:r>
                <a:rPr lang="en-US" sz="1400" i="1" baseline="-25000" dirty="0">
                  <a:solidFill>
                    <a:schemeClr val="bg2"/>
                  </a:solidFill>
                </a:rPr>
                <a:t>IC</a:t>
              </a:r>
              <a:endParaRPr lang="nl-NL" sz="1400" i="1" baseline="-25000" dirty="0">
                <a:solidFill>
                  <a:schemeClr val="bg2"/>
                </a:solidFill>
              </a:endParaRPr>
            </a:p>
          </p:txBody>
        </p:sp>
      </p:grpSp>
      <p:sp>
        <p:nvSpPr>
          <p:cNvPr id="7" name="Rechteck 9">
            <a:extLst>
              <a:ext uri="{FF2B5EF4-FFF2-40B4-BE49-F238E27FC236}">
                <a16:creationId xmlns:a16="http://schemas.microsoft.com/office/drawing/2014/main" id="{61FD615B-03D4-AEE9-CD7F-C2E2B17164D6}"/>
              </a:ext>
            </a:extLst>
          </p:cNvPr>
          <p:cNvSpPr/>
          <p:nvPr/>
        </p:nvSpPr>
        <p:spPr>
          <a:xfrm>
            <a:off x="2261796" y="5552805"/>
            <a:ext cx="3503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i="1" dirty="0">
                <a:solidFill>
                  <a:schemeClr val="bg2"/>
                </a:solidFill>
              </a:rPr>
              <a:t>The 5 stages of fatigue failure (F. </a:t>
            </a:r>
            <a:r>
              <a:rPr lang="en-US" altLang="ko-KR" sz="1200" i="1" dirty="0" err="1">
                <a:solidFill>
                  <a:schemeClr val="bg2"/>
                </a:solidFill>
              </a:rPr>
              <a:t>Ellyin</a:t>
            </a:r>
            <a:r>
              <a:rPr lang="en-US" altLang="ko-KR" sz="1200" i="1" dirty="0">
                <a:solidFill>
                  <a:schemeClr val="bg2"/>
                </a:solidFill>
              </a:rPr>
              <a:t> et. al. 1997)</a:t>
            </a:r>
          </a:p>
        </p:txBody>
      </p:sp>
      <p:pic>
        <p:nvPicPr>
          <p:cNvPr id="12" name="Picture 11" descr="A close-up of a crack&#10;&#10;Description automatically generated">
            <a:extLst>
              <a:ext uri="{FF2B5EF4-FFF2-40B4-BE49-F238E27FC236}">
                <a16:creationId xmlns:a16="http://schemas.microsoft.com/office/drawing/2014/main" id="{A1FF2A1E-582E-C48E-75F7-922D7BF4B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88"/>
          <a:stretch/>
        </p:blipFill>
        <p:spPr>
          <a:xfrm>
            <a:off x="7365737" y="4343679"/>
            <a:ext cx="4151958" cy="1668412"/>
          </a:xfrm>
          <a:prstGeom prst="rect">
            <a:avLst/>
          </a:prstGeom>
        </p:spPr>
      </p:pic>
      <p:sp>
        <p:nvSpPr>
          <p:cNvPr id="14" name="Rechteck 9">
            <a:extLst>
              <a:ext uri="{FF2B5EF4-FFF2-40B4-BE49-F238E27FC236}">
                <a16:creationId xmlns:a16="http://schemas.microsoft.com/office/drawing/2014/main" id="{0185BF64-B291-2B22-AC11-D5AE7B86E1D6}"/>
              </a:ext>
            </a:extLst>
          </p:cNvPr>
          <p:cNvSpPr/>
          <p:nvPr/>
        </p:nvSpPr>
        <p:spPr>
          <a:xfrm>
            <a:off x="7691385" y="6012091"/>
            <a:ext cx="3503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i="1" dirty="0">
                <a:solidFill>
                  <a:schemeClr val="bg2"/>
                </a:solidFill>
              </a:rPr>
              <a:t>Inter-granular creep cracking of 0.5CrMoV steel </a:t>
            </a:r>
            <a:br>
              <a:rPr lang="en-US" altLang="ko-KR" sz="1200" i="1" dirty="0">
                <a:solidFill>
                  <a:schemeClr val="bg2"/>
                </a:solidFill>
              </a:rPr>
            </a:br>
            <a:r>
              <a:rPr lang="en-US" altLang="ko-KR" sz="1200" i="1" dirty="0">
                <a:solidFill>
                  <a:schemeClr val="bg2"/>
                </a:solidFill>
              </a:rPr>
              <a:t>(L. Zhao et. al. 2017)</a:t>
            </a:r>
          </a:p>
        </p:txBody>
      </p:sp>
    </p:spTree>
    <p:extLst>
      <p:ext uri="{BB962C8B-B14F-4D97-AF65-F5344CB8AC3E}">
        <p14:creationId xmlns:p14="http://schemas.microsoft.com/office/powerpoint/2010/main" val="12844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"/>
          <p:cNvSpPr txBox="1">
            <a:spLocks noGrp="1"/>
          </p:cNvSpPr>
          <p:nvPr>
            <p:ph type="title"/>
          </p:nvPr>
        </p:nvSpPr>
        <p:spPr>
          <a:xfrm>
            <a:off x="370923" y="478240"/>
            <a:ext cx="10946800" cy="69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</a:pPr>
            <a:r>
              <a:rPr lang="en-US" dirty="0"/>
              <a:t>Some theories on the effects of implanted H on PSB formation</a:t>
            </a:r>
            <a:br>
              <a:rPr lang="en-US" dirty="0"/>
            </a:br>
            <a:r>
              <a:rPr lang="en-US" sz="2000" i="1" dirty="0"/>
              <a:t>Adapted from H embrittlement theory</a:t>
            </a:r>
            <a:endParaRPr i="1" dirty="0"/>
          </a:p>
        </p:txBody>
      </p:sp>
      <p:sp>
        <p:nvSpPr>
          <p:cNvPr id="616" name="Google Shape;616;p19"/>
          <p:cNvSpPr txBox="1">
            <a:spLocks noGrp="1"/>
          </p:cNvSpPr>
          <p:nvPr>
            <p:ph type="dt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C7B47DB7-851B-4D53-ACEC-0F231C949DC8}" type="datetime4">
              <a:rPr lang="en-GB" smtClean="0"/>
              <a:pPr/>
              <a:t>18 November 2025</a:t>
            </a:fld>
            <a:endParaRPr/>
          </a:p>
        </p:txBody>
      </p:sp>
      <p:sp>
        <p:nvSpPr>
          <p:cNvPr id="617" name="Google Shape;617;p19"/>
          <p:cNvSpPr txBox="1">
            <a:spLocks noGrp="1"/>
          </p:cNvSpPr>
          <p:nvPr>
            <p:ph type="ftr" idx="11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Thomas Morgan | SPA2 DIFFER Midterm</a:t>
            </a:r>
            <a:endParaRPr/>
          </a:p>
        </p:txBody>
      </p:sp>
      <p:sp>
        <p:nvSpPr>
          <p:cNvPr id="618" name="Google Shape;618;p19"/>
          <p:cNvSpPr txBox="1">
            <a:spLocks noGrp="1"/>
          </p:cNvSpPr>
          <p:nvPr>
            <p:ph type="sldNum" idx="12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619" name="Google Shape;619;p19"/>
          <p:cNvSpPr/>
          <p:nvPr/>
        </p:nvSpPr>
        <p:spPr>
          <a:xfrm>
            <a:off x="370923" y="1478209"/>
            <a:ext cx="3616252" cy="4052153"/>
          </a:xfrm>
          <a:prstGeom prst="rect">
            <a:avLst/>
          </a:prstGeom>
          <a:solidFill>
            <a:schemeClr val="accent1">
              <a:alpha val="49803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4106008" y="1478211"/>
            <a:ext cx="3616252" cy="2926736"/>
          </a:xfrm>
          <a:prstGeom prst="rect">
            <a:avLst/>
          </a:prstGeom>
          <a:solidFill>
            <a:schemeClr val="accent2">
              <a:alpha val="49803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7852016" y="1478211"/>
            <a:ext cx="3746008" cy="3278427"/>
          </a:xfrm>
          <a:prstGeom prst="rect">
            <a:avLst/>
          </a:prstGeom>
          <a:solidFill>
            <a:schemeClr val="accent3">
              <a:alpha val="49803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2" name="Google Shape;622;p19"/>
          <p:cNvSpPr txBox="1">
            <a:spLocks noGrp="1"/>
          </p:cNvSpPr>
          <p:nvPr>
            <p:ph type="body" idx="1"/>
          </p:nvPr>
        </p:nvSpPr>
        <p:spPr>
          <a:xfrm>
            <a:off x="478833" y="1619768"/>
            <a:ext cx="3530460" cy="413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None/>
            </a:pPr>
            <a:r>
              <a:rPr lang="en-US" b="1"/>
              <a:t>H enhanced local plasticity (HELP)</a:t>
            </a:r>
            <a:br>
              <a:rPr lang="en-US"/>
            </a:br>
            <a:endParaRPr/>
          </a:p>
          <a:p>
            <a:pPr marL="2032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/>
              <a:t>H preferentially migrates to dislocation cores, forming a local ‘Cottrell’ H atmosphere</a:t>
            </a:r>
            <a:endParaRPr/>
          </a:p>
          <a:p>
            <a:pPr marL="2032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/>
              <a:t>Cottrell atmosphere reduces lattice stresses imposed by the dislocation (elastic shielding effect)</a:t>
            </a:r>
            <a:endParaRPr/>
          </a:p>
          <a:p>
            <a:pPr marL="2032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/>
              <a:t>Less dislocation entanglement and pile up, more glide</a:t>
            </a:r>
            <a:endParaRPr/>
          </a:p>
          <a:p>
            <a:pPr marL="2032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 b="1"/>
              <a:t>Promotes PSB formation</a:t>
            </a:r>
            <a:endParaRPr b="1"/>
          </a:p>
        </p:txBody>
      </p:sp>
      <p:sp>
        <p:nvSpPr>
          <p:cNvPr id="623" name="Google Shape;623;p19"/>
          <p:cNvSpPr txBox="1"/>
          <p:nvPr/>
        </p:nvSpPr>
        <p:spPr>
          <a:xfrm>
            <a:off x="4224841" y="1619767"/>
            <a:ext cx="3530460" cy="413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None/>
            </a:pPr>
            <a:r>
              <a:rPr lang="en-US" sz="18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H enhanced decohesion (HEDE)</a:t>
            </a:r>
            <a:b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03200" marR="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Interstitial H distorts crystal lattice, reducing energy needed to break atomic bonds</a:t>
            </a:r>
            <a:endParaRPr/>
          </a:p>
          <a:p>
            <a:pPr marL="203200" marR="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In turn, energy barrier for dislocation glide is reduced</a:t>
            </a:r>
            <a:endParaRPr/>
          </a:p>
          <a:p>
            <a:pPr marL="203200" marR="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 sz="18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Promotes PSB formation</a:t>
            </a:r>
            <a:endParaRPr sz="180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4" name="Google Shape;624;p19"/>
          <p:cNvSpPr txBox="1"/>
          <p:nvPr/>
        </p:nvSpPr>
        <p:spPr>
          <a:xfrm>
            <a:off x="7970849" y="1619766"/>
            <a:ext cx="3530460" cy="337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None/>
            </a:pPr>
            <a:r>
              <a:rPr lang="en-US" sz="18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H induced dislocation pinning (HIDP)</a:t>
            </a:r>
            <a:b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03200" marR="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Formation of HELP-like </a:t>
            </a:r>
            <a:b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Cottrell H atmospheres</a:t>
            </a:r>
            <a:endParaRPr/>
          </a:p>
          <a:p>
            <a:pPr marL="203200" marR="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But, H atmospheres must diffuse along with dislocations </a:t>
            </a:r>
            <a:endParaRPr/>
          </a:p>
          <a:p>
            <a:pPr marL="203200" marR="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Solute drag effect results in reduced dislocation glide</a:t>
            </a:r>
            <a:endParaRPr/>
          </a:p>
          <a:p>
            <a:pPr marL="203200" marR="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</a:pPr>
            <a:r>
              <a:rPr lang="en-US" sz="18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Inhibits PSB formation</a:t>
            </a:r>
            <a:endParaRPr sz="180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5" name="Google Shape;625;p19" descr="A close-up of a graph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8839" y="4454207"/>
            <a:ext cx="3643421" cy="1714551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19"/>
          <p:cNvSpPr txBox="1"/>
          <p:nvPr/>
        </p:nvSpPr>
        <p:spPr>
          <a:xfrm>
            <a:off x="7894911" y="4994909"/>
            <a:ext cx="3818256" cy="945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20000"/>
              <a:buFont typeface="Arial"/>
              <a:buNone/>
            </a:pPr>
            <a: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Interplay of these mechanisms affected by: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ct val="120000"/>
              <a:buFont typeface="Arial"/>
              <a:buNone/>
            </a:pPr>
            <a:r>
              <a:rPr lang="en-US" sz="18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Dislocation density</a:t>
            </a:r>
            <a:r>
              <a:rPr lang="en-US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, temperature, H concentration, applied stress/strain, microstructure (e.g. grain size, etc.)</a:t>
            </a:r>
            <a:endParaRPr sz="18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761DE724-B517-4AC9-9A3F-3D86791A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SPA </a:t>
            </a:r>
            <a:r>
              <a:rPr lang="nl-NL" dirty="0" err="1"/>
              <a:t>overview</a:t>
            </a:r>
            <a:r>
              <a:rPr lang="nl-NL" dirty="0"/>
              <a:t>: </a:t>
            </a:r>
            <a:r>
              <a:rPr lang="nl-NL" dirty="0" err="1"/>
              <a:t>investigate</a:t>
            </a:r>
            <a:r>
              <a:rPr lang="nl-NL" dirty="0"/>
              <a:t> </a:t>
            </a:r>
            <a:r>
              <a:rPr lang="nl-NL" dirty="0" err="1"/>
              <a:t>combination</a:t>
            </a:r>
            <a:r>
              <a:rPr lang="nl-NL" dirty="0"/>
              <a:t> HHF, plasma, </a:t>
            </a:r>
            <a:r>
              <a:rPr lang="nl-NL" dirty="0" err="1"/>
              <a:t>transients</a:t>
            </a:r>
            <a:r>
              <a:rPr lang="nl-NL" dirty="0"/>
              <a:t> on W, </a:t>
            </a:r>
            <a:r>
              <a:rPr lang="nl-NL" dirty="0" err="1"/>
              <a:t>advanced</a:t>
            </a:r>
            <a:r>
              <a:rPr lang="nl-NL" dirty="0"/>
              <a:t> </a:t>
            </a:r>
            <a:r>
              <a:rPr lang="nl-NL" dirty="0" err="1"/>
              <a:t>materials</a:t>
            </a:r>
            <a:r>
              <a:rPr lang="nl-NL" dirty="0"/>
              <a:t>, co-</a:t>
            </a:r>
            <a:r>
              <a:rPr lang="nl-NL" dirty="0" err="1"/>
              <a:t>deposits</a:t>
            </a:r>
            <a:r>
              <a:rPr lang="nl-NL" dirty="0"/>
              <a:t> Magnum-PSI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1F7EF69-18E6-7BB8-72B8-F13A36F64C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5697122"/>
              </p:ext>
            </p:extLst>
          </p:nvPr>
        </p:nvGraphicFramePr>
        <p:xfrm>
          <a:off x="909108" y="1473008"/>
          <a:ext cx="10159998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333">
                  <a:extLst>
                    <a:ext uri="{9D8B030D-6E8A-4147-A177-3AD203B41FA5}">
                      <a16:colId xmlns:a16="http://schemas.microsoft.com/office/drawing/2014/main" val="1248822909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val="627535824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val="3444878795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val="453212918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val="835478694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val="24949550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46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SPA1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Pre-crack damage evolution I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Pre-crack damage evolution II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Pre-crack damage evolution III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Stability W re-deposits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Stability W re-deposits with ELMs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721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SPA2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Steady-state ‘slow transient’ loading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Steady state ‘slow transient’ loading w/ ELMs I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Steady state ‘slow transient’ loading w/ ELMs I</a:t>
                      </a:r>
                      <a:r>
                        <a:rPr lang="en-GB" dirty="0">
                          <a:solidFill>
                            <a:schemeClr val="bg2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Fatigue </a:t>
                      </a:r>
                      <a:r>
                        <a:rPr lang="en-US" dirty="0" err="1">
                          <a:solidFill>
                            <a:schemeClr val="bg2"/>
                          </a:solidFill>
                        </a:rPr>
                        <a:t>behaviour</a:t>
                      </a: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 W under ‘</a:t>
                      </a:r>
                      <a:r>
                        <a:rPr lang="en-US" dirty="0" err="1">
                          <a:solidFill>
                            <a:schemeClr val="bg2"/>
                          </a:solidFill>
                        </a:rPr>
                        <a:t>strikepoint</a:t>
                      </a: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 sweeping’ I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Fatigue </a:t>
                      </a:r>
                      <a:r>
                        <a:rPr lang="en-US" dirty="0" err="1">
                          <a:solidFill>
                            <a:schemeClr val="bg2"/>
                          </a:solidFill>
                        </a:rPr>
                        <a:t>behaviour</a:t>
                      </a: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 W under ‘</a:t>
                      </a:r>
                      <a:r>
                        <a:rPr lang="en-US" dirty="0" err="1">
                          <a:solidFill>
                            <a:schemeClr val="bg2"/>
                          </a:solidFill>
                        </a:rPr>
                        <a:t>strikepoint</a:t>
                      </a: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 sweeping’</a:t>
                      </a:r>
                      <a:r>
                        <a:rPr lang="en-GB" dirty="0">
                          <a:solidFill>
                            <a:schemeClr val="bg2"/>
                          </a:solidFill>
                        </a:rPr>
                        <a:t>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482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SPA3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Thermal shock CVD-W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Performance </a:t>
                      </a:r>
                      <a:r>
                        <a:rPr lang="en-US" dirty="0" err="1">
                          <a:solidFill>
                            <a:schemeClr val="bg2"/>
                          </a:solidFill>
                        </a:rPr>
                        <a:t>WfW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Performance UHTCs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RAFM steels under ‘disruption’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W-coated RAFM steels under ‘disruption’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38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SPA5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COMPASS-U W grades I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COMPASS-U W grades II</a:t>
                      </a:r>
                      <a:endParaRPr lang="en-GB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534612"/>
                  </a:ext>
                </a:extLst>
              </a:tr>
            </a:tbl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6F3875-36C7-4F9D-B192-DEDC335B87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8DE4A7-C6DC-4C67-9849-A301DB60C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3B2A0D-171A-4BC9-9999-A169E6314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BE3D8-D5F6-85F9-2CD4-4EBC0CC4ABA2}"/>
              </a:ext>
            </a:extLst>
          </p:cNvPr>
          <p:cNvSpPr/>
          <p:nvPr/>
        </p:nvSpPr>
        <p:spPr>
          <a:xfrm>
            <a:off x="2654422" y="1860420"/>
            <a:ext cx="4971495" cy="8723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Influence of ELM damage on W lifetime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444F3C-A86E-85EF-4A67-5CBE266073DF}"/>
              </a:ext>
            </a:extLst>
          </p:cNvPr>
          <p:cNvSpPr/>
          <p:nvPr/>
        </p:nvSpPr>
        <p:spPr>
          <a:xfrm>
            <a:off x="2654423" y="2802731"/>
            <a:ext cx="4971495" cy="14113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 lifetime at high temperatures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1AF5AB-5709-05A8-A244-1ECFBB935F1B}"/>
              </a:ext>
            </a:extLst>
          </p:cNvPr>
          <p:cNvSpPr/>
          <p:nvPr/>
        </p:nvSpPr>
        <p:spPr>
          <a:xfrm>
            <a:off x="2654423" y="4262761"/>
            <a:ext cx="8414683" cy="11222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Study advanced W and steels with high-flux plasma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84205F-618B-D87A-1B4D-D8ACD90DD9C3}"/>
              </a:ext>
            </a:extLst>
          </p:cNvPr>
          <p:cNvSpPr/>
          <p:nvPr/>
        </p:nvSpPr>
        <p:spPr>
          <a:xfrm>
            <a:off x="7669944" y="5384993"/>
            <a:ext cx="3399162" cy="6650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Qualify COMPASS-U W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40002C-E572-EA0C-ED96-A11A02C6BBC4}"/>
              </a:ext>
            </a:extLst>
          </p:cNvPr>
          <p:cNvSpPr/>
          <p:nvPr/>
        </p:nvSpPr>
        <p:spPr>
          <a:xfrm>
            <a:off x="7669945" y="1860420"/>
            <a:ext cx="3399162" cy="8723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 re-deposit </a:t>
            </a:r>
            <a:r>
              <a:rPr lang="en-US" dirty="0" err="1"/>
              <a:t>behaviour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642636-49C0-6523-4CAD-9E152540F2CB}"/>
              </a:ext>
            </a:extLst>
          </p:cNvPr>
          <p:cNvSpPr/>
          <p:nvPr/>
        </p:nvSpPr>
        <p:spPr>
          <a:xfrm>
            <a:off x="7669945" y="2822234"/>
            <a:ext cx="3399161" cy="13918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 fatigue (high temperature)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11DF3E-385D-3FED-DF13-82993B6536FD}"/>
              </a:ext>
            </a:extLst>
          </p:cNvPr>
          <p:cNvSpPr/>
          <p:nvPr/>
        </p:nvSpPr>
        <p:spPr>
          <a:xfrm>
            <a:off x="909108" y="2768600"/>
            <a:ext cx="10159998" cy="14224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7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"/>
          <p:cNvSpPr/>
          <p:nvPr/>
        </p:nvSpPr>
        <p:spPr>
          <a:xfrm>
            <a:off x="5618758" y="2241216"/>
            <a:ext cx="3912134" cy="1379349"/>
          </a:xfrm>
          <a:prstGeom prst="roundRect">
            <a:avLst>
              <a:gd name="adj" fmla="val 16667"/>
            </a:avLst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1354647" y="2254962"/>
            <a:ext cx="3842654" cy="1379349"/>
          </a:xfrm>
          <a:prstGeom prst="roundRect">
            <a:avLst>
              <a:gd name="adj" fmla="val 16667"/>
            </a:avLst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2" name="Google Shape;442;p6"/>
          <p:cNvSpPr txBox="1">
            <a:spLocks noGrp="1"/>
          </p:cNvSpPr>
          <p:nvPr>
            <p:ph type="title"/>
          </p:nvPr>
        </p:nvSpPr>
        <p:spPr>
          <a:xfrm>
            <a:off x="360000" y="76813"/>
            <a:ext cx="109468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Open Sans"/>
              <a:buNone/>
            </a:pPr>
            <a:r>
              <a:rPr lang="en-US"/>
              <a:t>Method overview</a:t>
            </a:r>
            <a:br>
              <a:rPr lang="en-US"/>
            </a:br>
            <a:r>
              <a:rPr lang="en-US" sz="2000" b="1" i="1" u="none" strike="noStrike" cap="none">
                <a:solidFill>
                  <a:srgbClr val="42677F"/>
                </a:solidFill>
                <a:latin typeface="Open Sans"/>
                <a:ea typeface="Open Sans"/>
                <a:cs typeface="Open Sans"/>
                <a:sym typeface="Open Sans"/>
              </a:rPr>
              <a:t>Using Magnum-PSI to explore PMI effects on W fatigue behaviour</a:t>
            </a:r>
            <a:endParaRPr/>
          </a:p>
        </p:txBody>
      </p:sp>
      <p:sp>
        <p:nvSpPr>
          <p:cNvPr id="444" name="Google Shape;444;p6"/>
          <p:cNvSpPr txBox="1">
            <a:spLocks noGrp="1"/>
          </p:cNvSpPr>
          <p:nvPr>
            <p:ph type="dt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C7B47DB7-851B-4D53-ACEC-0F231C949DC8}" type="datetime4">
              <a:rPr lang="en-GB" smtClean="0"/>
              <a:pPr/>
              <a:t>18 November 2025</a:t>
            </a:fld>
            <a:endParaRPr/>
          </a:p>
        </p:txBody>
      </p:sp>
      <p:sp>
        <p:nvSpPr>
          <p:cNvPr id="445" name="Google Shape;445;p6"/>
          <p:cNvSpPr txBox="1">
            <a:spLocks noGrp="1"/>
          </p:cNvSpPr>
          <p:nvPr>
            <p:ph type="ftr" idx="11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Thomas Morgan | SPA2 DIFFER Midterm</a:t>
            </a:r>
            <a:endParaRPr/>
          </a:p>
        </p:txBody>
      </p:sp>
      <p:sp>
        <p:nvSpPr>
          <p:cNvPr id="446" name="Google Shape;446;p6"/>
          <p:cNvSpPr txBox="1">
            <a:spLocks noGrp="1"/>
          </p:cNvSpPr>
          <p:nvPr>
            <p:ph type="sldNum" idx="12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1420445" y="2703314"/>
            <a:ext cx="1590848" cy="8059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613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Monoblock FEA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3534671" y="2703314"/>
            <a:ext cx="1590849" cy="8059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613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M-PSI target FEA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5771988" y="2703314"/>
            <a:ext cx="1590849" cy="8059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274B0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Thermal cycling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9952349" y="1452013"/>
            <a:ext cx="1797421" cy="8059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274B0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Quantitative SEM image analysis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10092674" y="3383410"/>
            <a:ext cx="1590849" cy="87895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2700" cap="flat" cmpd="sng">
            <a:solidFill>
              <a:srgbClr val="1D38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Uniaxial fatigue data</a:t>
            </a:r>
            <a:b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(Δε</a:t>
            </a:r>
            <a:r>
              <a:rPr lang="en-US" sz="1800" i="1" baseline="-25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zz</a:t>
            </a:r>
            <a:r>
              <a:rPr lang="en-US" sz="18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vs N</a:t>
            </a:r>
            <a:r>
              <a:rPr lang="en-US" sz="1800" i="1" baseline="-25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</a:t>
            </a:r>
            <a:r>
              <a:rPr lang="en-US" sz="18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800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084620" y="3043696"/>
            <a:ext cx="376723" cy="1879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12700" cap="flat" cmpd="sng">
            <a:solidFill>
              <a:srgbClr val="1B2B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3" name="Google Shape;453;p6"/>
          <p:cNvSpPr txBox="1"/>
          <p:nvPr/>
        </p:nvSpPr>
        <p:spPr>
          <a:xfrm>
            <a:off x="3005127" y="2672834"/>
            <a:ext cx="5792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Δε</a:t>
            </a:r>
            <a:r>
              <a:rPr lang="en-US" sz="1800" i="1" baseline="-25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zz</a:t>
            </a:r>
            <a:endParaRPr sz="1800" i="1" baseline="-250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5242035" y="3086607"/>
            <a:ext cx="376723" cy="1879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12700" cap="flat" cmpd="sng">
            <a:solidFill>
              <a:srgbClr val="1B2B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5" name="Google Shape;455;p6"/>
          <p:cNvSpPr txBox="1"/>
          <p:nvPr/>
        </p:nvSpPr>
        <p:spPr>
          <a:xfrm>
            <a:off x="5169247" y="2722496"/>
            <a:ext cx="5792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ΔT</a:t>
            </a: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621781" y="3701854"/>
            <a:ext cx="3470894" cy="1879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12700" cap="flat" cmpd="sng">
            <a:solidFill>
              <a:srgbClr val="1B2B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7" name="Google Shape;457;p6"/>
          <p:cNvSpPr txBox="1"/>
          <p:nvPr/>
        </p:nvSpPr>
        <p:spPr>
          <a:xfrm>
            <a:off x="8296268" y="3893030"/>
            <a:ext cx="4409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1800" i="1" baseline="-25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f</a:t>
            </a:r>
            <a:endParaRPr sz="1800" i="1" baseline="-250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8" name="Google Shape;458;p6"/>
          <p:cNvSpPr txBox="1"/>
          <p:nvPr/>
        </p:nvSpPr>
        <p:spPr>
          <a:xfrm>
            <a:off x="5718225" y="2293043"/>
            <a:ext cx="36778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Magnum-PSI sweeping exposures</a:t>
            </a:r>
            <a:endParaRPr/>
          </a:p>
        </p:txBody>
      </p:sp>
      <p:sp>
        <p:nvSpPr>
          <p:cNvPr id="459" name="Google Shape;459;p6"/>
          <p:cNvSpPr txBox="1"/>
          <p:nvPr/>
        </p:nvSpPr>
        <p:spPr>
          <a:xfrm>
            <a:off x="1489771" y="2288328"/>
            <a:ext cx="3095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Supporting FEA</a:t>
            </a: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883046" y="3067945"/>
            <a:ext cx="376723" cy="1879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12700" cap="flat" cmpd="sng">
            <a:solidFill>
              <a:srgbClr val="1B2B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Google Shape;461;p6"/>
          <p:cNvSpPr txBox="1"/>
          <p:nvPr/>
        </p:nvSpPr>
        <p:spPr>
          <a:xfrm>
            <a:off x="431801" y="2633573"/>
            <a:ext cx="57924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Q</a:t>
            </a:r>
            <a:r>
              <a:rPr lang="en-US" sz="1800" i="1" baseline="-25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re</a:t>
            </a:r>
            <a:r>
              <a:rPr lang="en-US" sz="18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f</a:t>
            </a:r>
            <a:r>
              <a:rPr lang="en-US" sz="1800" i="1" baseline="-25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SW</a:t>
            </a:r>
            <a:r>
              <a:rPr lang="en-US" sz="18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A</a:t>
            </a:r>
            <a:r>
              <a:rPr lang="en-US" sz="1800" i="1" baseline="-25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SW</a:t>
            </a: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7805264" y="2688872"/>
            <a:ext cx="1590849" cy="8059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274B0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Plasma-material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interactions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394848" y="2977783"/>
            <a:ext cx="405628" cy="405628"/>
          </a:xfrm>
          <a:prstGeom prst="mathPlus">
            <a:avLst>
              <a:gd name="adj1" fmla="val 23520"/>
            </a:avLst>
          </a:prstGeom>
          <a:solidFill>
            <a:schemeClr val="accent5"/>
          </a:solidFill>
          <a:ln w="12700" cap="flat" cmpd="sng">
            <a:solidFill>
              <a:srgbClr val="1B2B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6507480" y="3634311"/>
            <a:ext cx="190500" cy="2199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12700" cap="flat" cmpd="sng">
            <a:solidFill>
              <a:srgbClr val="1B2B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10792848" y="2275332"/>
            <a:ext cx="190500" cy="110807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12700" cap="flat" cmpd="sng">
            <a:solidFill>
              <a:srgbClr val="1B2B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50B9F-66CA-22D9-123D-6E6CB03B6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980" y="4262361"/>
            <a:ext cx="4178095" cy="2578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5D54AA-75CC-3356-9173-1F9D0CCB43FE}"/>
              </a:ext>
            </a:extLst>
          </p:cNvPr>
          <p:cNvSpPr txBox="1"/>
          <p:nvPr/>
        </p:nvSpPr>
        <p:spPr>
          <a:xfrm>
            <a:off x="7779379" y="3869194"/>
            <a:ext cx="1085554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S:N data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34BB6-34EA-411E-0754-A89009968095}"/>
              </a:ext>
            </a:extLst>
          </p:cNvPr>
          <p:cNvSpPr txBox="1"/>
          <p:nvPr/>
        </p:nvSpPr>
        <p:spPr>
          <a:xfrm>
            <a:off x="1275961" y="5295431"/>
            <a:ext cx="5532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effectLst/>
              </a:rPr>
              <a:t>Nogami, Shuhei, Michitoshi Toyota, </a:t>
            </a:r>
            <a:r>
              <a:rPr lang="en-GB" sz="1000" dirty="0" err="1">
                <a:effectLst/>
              </a:rPr>
              <a:t>Wenhai</a:t>
            </a:r>
            <a:r>
              <a:rPr lang="en-GB" sz="1000" dirty="0">
                <a:effectLst/>
              </a:rPr>
              <a:t> Guan, Akira Hasegawa, and Yoshio Ueda. “Degradation of Tungsten Monoblock Divertor under Cyclic High Heat Flux Loading.” </a:t>
            </a:r>
            <a:r>
              <a:rPr lang="en-GB" sz="1000" i="1" dirty="0">
                <a:effectLst/>
              </a:rPr>
              <a:t>Fusion Engineering and Design</a:t>
            </a:r>
            <a:r>
              <a:rPr lang="en-GB" sz="1000" dirty="0">
                <a:effectLst/>
              </a:rPr>
              <a:t> 120 (July 1, 2017): 49–60. </a:t>
            </a:r>
            <a:r>
              <a:rPr lang="en-GB" sz="1000" dirty="0">
                <a:effectLst/>
                <a:hlinkClick r:id="rId4"/>
              </a:rPr>
              <a:t>https://doi.org/10.1016/j.fusengdes.2017.04.102</a:t>
            </a:r>
            <a:r>
              <a:rPr lang="en-GB" sz="1000" dirty="0">
                <a:effectLst/>
              </a:rPr>
              <a:t>.</a:t>
            </a:r>
          </a:p>
          <a:p>
            <a:pPr algn="r"/>
            <a:endParaRPr lang="en-GB" sz="1000" dirty="0">
              <a:solidFill>
                <a:schemeClr val="tx2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4626B9D-54DB-EF4B-226B-3DAAA83A9942}"/>
              </a:ext>
            </a:extLst>
          </p:cNvPr>
          <p:cNvSpPr/>
          <p:nvPr/>
        </p:nvSpPr>
        <p:spPr>
          <a:xfrm rot="7207122">
            <a:off x="10464106" y="4369593"/>
            <a:ext cx="348791" cy="2891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39D2-21E5-89A2-425E-A0F0B4D4D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Emulating </a:t>
            </a:r>
            <a:r>
              <a:rPr lang="en-US" dirty="0" err="1"/>
              <a:t>stikepoint</a:t>
            </a:r>
            <a:r>
              <a:rPr lang="en-US" dirty="0"/>
              <a:t> sweeping</a:t>
            </a:r>
            <a:br>
              <a:rPr lang="en-US" dirty="0"/>
            </a:br>
            <a:r>
              <a:rPr lang="en-US" dirty="0"/>
              <a:t>using Magnum-PSI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FAFDA-748B-5199-9F71-0AE6E910F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6563" y="6255762"/>
            <a:ext cx="1747752" cy="365125"/>
          </a:xfrm>
        </p:spPr>
        <p:txBody>
          <a:bodyPr/>
          <a:lstStyle/>
          <a:p>
            <a:fld id="{A2C03344-2E65-4FBF-8250-2F79288C7921}" type="datetime4">
              <a:rPr lang="en-GB" smtClean="0"/>
              <a:t>18 November 2025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C2380-A5B8-043E-0D10-E98E8B286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J. Hargreaves  | ITPA </a:t>
            </a:r>
            <a:r>
              <a:rPr lang="nl-NL" dirty="0" err="1"/>
              <a:t>DivSOL</a:t>
            </a:r>
            <a:r>
              <a:rPr lang="nl-NL" dirty="0"/>
              <a:t>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95105-9165-F890-92F7-737EE2685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6" name="Rechteck 9">
            <a:extLst>
              <a:ext uri="{FF2B5EF4-FFF2-40B4-BE49-F238E27FC236}">
                <a16:creationId xmlns:a16="http://schemas.microsoft.com/office/drawing/2014/main" id="{32B8774F-F8A8-ABAB-505D-4FA076009951}"/>
              </a:ext>
            </a:extLst>
          </p:cNvPr>
          <p:cNvSpPr/>
          <p:nvPr/>
        </p:nvSpPr>
        <p:spPr>
          <a:xfrm>
            <a:off x="161764" y="1452013"/>
            <a:ext cx="6733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bg2"/>
                </a:solidFill>
              </a:rPr>
              <a:t>Testing shows that current modulation is capable of replicating the range of </a:t>
            </a:r>
            <a:r>
              <a:rPr lang="en-US" altLang="ko-KR" dirty="0" err="1">
                <a:solidFill>
                  <a:schemeClr val="bg2"/>
                </a:solidFill>
              </a:rPr>
              <a:t>strikepoint</a:t>
            </a:r>
            <a:r>
              <a:rPr lang="en-US" altLang="ko-KR" dirty="0">
                <a:solidFill>
                  <a:schemeClr val="bg2"/>
                </a:solidFill>
              </a:rPr>
              <a:t> sweeping frequencies under consideration for DEMO (</a:t>
            </a:r>
            <a:r>
              <a:rPr lang="en-US" altLang="ko-KR" i="1" dirty="0">
                <a:solidFill>
                  <a:schemeClr val="bg2"/>
                </a:solidFill>
              </a:rPr>
              <a:t>0.5 – 5Hz</a:t>
            </a:r>
            <a:r>
              <a:rPr lang="en-US" altLang="ko-KR" dirty="0">
                <a:solidFill>
                  <a:schemeClr val="bg2"/>
                </a:solidFill>
              </a:rPr>
              <a:t>)</a:t>
            </a:r>
            <a:r>
              <a:rPr lang="en-US" altLang="ko-KR" i="1" dirty="0">
                <a:solidFill>
                  <a:schemeClr val="bg2"/>
                </a:solidFill>
              </a:rPr>
              <a:t>.</a:t>
            </a:r>
          </a:p>
          <a:p>
            <a:endParaRPr lang="en-US" altLang="ko-KR" i="1" dirty="0">
              <a:solidFill>
                <a:schemeClr val="bg2"/>
              </a:solidFill>
            </a:endParaRPr>
          </a:p>
          <a:p>
            <a:r>
              <a:rPr lang="en-US" altLang="ko-KR" dirty="0">
                <a:solidFill>
                  <a:schemeClr val="bg2"/>
                </a:solidFill>
              </a:rPr>
              <a:t>Pre-expose some targets to H plasma to induce blistering on targets and compare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bg2"/>
              </a:solidFill>
            </a:endParaRPr>
          </a:p>
        </p:txBody>
      </p:sp>
      <p:pic>
        <p:nvPicPr>
          <p:cNvPr id="7" name="strikepoint_sweeping_in_magnum_psi_-_vis (1080p)">
            <a:hlinkClick r:id="" action="ppaction://media"/>
            <a:extLst>
              <a:ext uri="{FF2B5EF4-FFF2-40B4-BE49-F238E27FC236}">
                <a16:creationId xmlns:a16="http://schemas.microsoft.com/office/drawing/2014/main" id="{C03C7B12-F259-9B49-3CA3-485CDB586B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0"/>
                </p14:media>
              </p:ext>
            </p:extLst>
          </p:nvPr>
        </p:nvPicPr>
        <p:blipFill rotWithShape="1">
          <a:blip r:embed="rId4"/>
          <a:srcRect r="34217"/>
          <a:stretch/>
        </p:blipFill>
        <p:spPr>
          <a:xfrm>
            <a:off x="7943111" y="73018"/>
            <a:ext cx="2717689" cy="248602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A568B42-142D-FC49-EDEE-E92169C7A508}"/>
              </a:ext>
            </a:extLst>
          </p:cNvPr>
          <p:cNvSpPr/>
          <p:nvPr/>
        </p:nvSpPr>
        <p:spPr>
          <a:xfrm>
            <a:off x="7963647" y="2542945"/>
            <a:ext cx="6707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i="1" dirty="0">
                <a:solidFill>
                  <a:schemeClr val="bg2"/>
                </a:solidFill>
              </a:rPr>
              <a:t>video of plasma during loading cycles</a:t>
            </a:r>
          </a:p>
        </p:txBody>
      </p:sp>
      <p:sp>
        <p:nvSpPr>
          <p:cNvPr id="13" name="Rechteck 9">
            <a:extLst>
              <a:ext uri="{FF2B5EF4-FFF2-40B4-BE49-F238E27FC236}">
                <a16:creationId xmlns:a16="http://schemas.microsoft.com/office/drawing/2014/main" id="{8F56FFF2-07DD-437B-1581-54A0B0418307}"/>
              </a:ext>
            </a:extLst>
          </p:cNvPr>
          <p:cNvSpPr/>
          <p:nvPr/>
        </p:nvSpPr>
        <p:spPr>
          <a:xfrm>
            <a:off x="4653612" y="5560110"/>
            <a:ext cx="2959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i="1" dirty="0">
                <a:solidFill>
                  <a:schemeClr val="bg2"/>
                </a:solidFill>
              </a:rPr>
              <a:t>Synchronous TS measurements of </a:t>
            </a:r>
            <a:r>
              <a:rPr lang="en-US" altLang="ko-KR" sz="1200" i="1" dirty="0" err="1">
                <a:solidFill>
                  <a:schemeClr val="bg2"/>
                </a:solidFill>
              </a:rPr>
              <a:t>T</a:t>
            </a:r>
            <a:r>
              <a:rPr lang="en-US" altLang="ko-KR" sz="1200" i="1" baseline="-25000" dirty="0" err="1">
                <a:solidFill>
                  <a:schemeClr val="bg2"/>
                </a:solidFill>
              </a:rPr>
              <a:t>e</a:t>
            </a:r>
            <a:r>
              <a:rPr lang="en-US" altLang="ko-KR" sz="1200" i="1" dirty="0">
                <a:solidFill>
                  <a:schemeClr val="bg2"/>
                </a:solidFill>
              </a:rPr>
              <a:t> (left) and n</a:t>
            </a:r>
            <a:r>
              <a:rPr lang="en-US" altLang="ko-KR" sz="1200" i="1" baseline="-25000" dirty="0">
                <a:solidFill>
                  <a:schemeClr val="bg2"/>
                </a:solidFill>
              </a:rPr>
              <a:t>e</a:t>
            </a:r>
            <a:r>
              <a:rPr lang="en-US" altLang="ko-KR" sz="1200" i="1" dirty="0">
                <a:solidFill>
                  <a:schemeClr val="bg2"/>
                </a:solidFill>
              </a:rPr>
              <a:t> (right) during H plasma pulsing,</a:t>
            </a:r>
          </a:p>
          <a:p>
            <a:r>
              <a:rPr lang="en-US" altLang="ko-KR" sz="1200" i="1" dirty="0">
                <a:solidFill>
                  <a:schemeClr val="bg2"/>
                </a:solidFill>
              </a:rPr>
              <a:t>Est. peak thermal flux = 40 MW m</a:t>
            </a:r>
            <a:r>
              <a:rPr lang="en-US" altLang="ko-KR" sz="1200" i="1" baseline="30000" dirty="0">
                <a:solidFill>
                  <a:schemeClr val="bg2"/>
                </a:solidFill>
              </a:rPr>
              <a:t>-2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ED4160-1A58-EFA3-F220-05BEACED2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14" y="2847456"/>
            <a:ext cx="3924923" cy="3689150"/>
          </a:xfrm>
          <a:prstGeom prst="rect">
            <a:avLst/>
          </a:prstGeom>
        </p:spPr>
      </p:pic>
      <p:pic>
        <p:nvPicPr>
          <p:cNvPr id="8" name="Google Shape;491;p8">
            <a:extLst>
              <a:ext uri="{FF2B5EF4-FFF2-40B4-BE49-F238E27FC236}">
                <a16:creationId xmlns:a16="http://schemas.microsoft.com/office/drawing/2014/main" id="{F4DEC30F-BEC2-8FAA-C9BB-065A17EAB1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778" y="3914174"/>
            <a:ext cx="5547748" cy="11212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92;p8">
            <a:extLst>
              <a:ext uri="{FF2B5EF4-FFF2-40B4-BE49-F238E27FC236}">
                <a16:creationId xmlns:a16="http://schemas.microsoft.com/office/drawing/2014/main" id="{8DB5BFA1-C6C2-8166-A9F7-DA51FA03F12C}"/>
              </a:ext>
            </a:extLst>
          </p:cNvPr>
          <p:cNvSpPr/>
          <p:nvPr/>
        </p:nvSpPr>
        <p:spPr>
          <a:xfrm>
            <a:off x="198880" y="3330927"/>
            <a:ext cx="563264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Targets were notched via EDM prior to exposure to induce cracking at the target </a:t>
            </a:r>
            <a:r>
              <a:rPr lang="en-US" sz="1800" dirty="0" err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centre</a:t>
            </a: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800" baseline="300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751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9"/>
          <p:cNvSpPr txBox="1">
            <a:spLocks noGrp="1"/>
          </p:cNvSpPr>
          <p:nvPr>
            <p:ph type="title"/>
          </p:nvPr>
        </p:nvSpPr>
        <p:spPr>
          <a:xfrm>
            <a:off x="360000" y="76813"/>
            <a:ext cx="5062043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Open Sans"/>
              <a:buNone/>
            </a:pPr>
            <a:r>
              <a:rPr lang="en-US"/>
              <a:t>W targets with &amp; without prior H implantation</a:t>
            </a:r>
            <a:endParaRPr/>
          </a:p>
        </p:txBody>
      </p:sp>
      <p:sp>
        <p:nvSpPr>
          <p:cNvPr id="499" name="Google Shape;499;p9"/>
          <p:cNvSpPr txBox="1">
            <a:spLocks noGrp="1"/>
          </p:cNvSpPr>
          <p:nvPr>
            <p:ph type="dt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41E24E4F-AF9F-44C1-A2CA-69FDE71F5E31}" type="datetime4">
              <a:rPr lang="en-GB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18 November 2025</a:t>
            </a:fld>
            <a:endParaRPr/>
          </a:p>
        </p:txBody>
      </p:sp>
      <p:sp>
        <p:nvSpPr>
          <p:cNvPr id="500" name="Google Shape;500;p9"/>
          <p:cNvSpPr txBox="1">
            <a:spLocks noGrp="1"/>
          </p:cNvSpPr>
          <p:nvPr>
            <p:ph type="ftr" idx="11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Thomas Morgan | SPA2 DIFFER Midterm</a:t>
            </a:r>
            <a:endParaRPr/>
          </a:p>
        </p:txBody>
      </p:sp>
      <p:sp>
        <p:nvSpPr>
          <p:cNvPr id="501" name="Google Shape;501;p9"/>
          <p:cNvSpPr txBox="1">
            <a:spLocks noGrp="1"/>
          </p:cNvSpPr>
          <p:nvPr>
            <p:ph type="sldNum" idx="12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502" name="Google Shape;502;p9"/>
          <p:cNvSpPr/>
          <p:nvPr/>
        </p:nvSpPr>
        <p:spPr>
          <a:xfrm>
            <a:off x="245700" y="1452013"/>
            <a:ext cx="500634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pen Sans"/>
              <a:buChar char="-"/>
            </a:pP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mm-scale inter-granular cracking observed in </a:t>
            </a:r>
            <a:r>
              <a:rPr lang="en-US" sz="1800" i="1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all</a:t>
            </a: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targets without prior H. 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 baseline="300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pen Sans"/>
              <a:buChar char="-"/>
            </a:pP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No mm-scale cracking observed in Prior H targets until </a:t>
            </a:r>
            <a:r>
              <a:rPr lang="en-US" sz="1800" i="1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= 600 cycles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pen Sans"/>
              <a:buChar char="-"/>
            </a:pPr>
            <a:r>
              <a:rPr lang="en-US" sz="1800" b="1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Fatigue cracking inhibited by prior H implantation</a:t>
            </a:r>
            <a:b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 baseline="300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3" name="Google Shape;50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1254" y="223862"/>
            <a:ext cx="6420746" cy="541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2043" y="5613052"/>
            <a:ext cx="6487430" cy="70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9" descr="A grey surface with whit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6563" y="3730779"/>
            <a:ext cx="2923246" cy="2368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0919C7-6BF6-0581-2011-905EED2378C8}"/>
              </a:ext>
            </a:extLst>
          </p:cNvPr>
          <p:cNvSpPr/>
          <p:nvPr/>
        </p:nvSpPr>
        <p:spPr>
          <a:xfrm>
            <a:off x="5422043" y="226577"/>
            <a:ext cx="6487430" cy="3626093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1CFF04-9DD4-D447-3E6D-406189386DCC}"/>
              </a:ext>
            </a:extLst>
          </p:cNvPr>
          <p:cNvSpPr/>
          <p:nvPr/>
        </p:nvSpPr>
        <p:spPr>
          <a:xfrm>
            <a:off x="1063101" y="3680204"/>
            <a:ext cx="3096205" cy="2502111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0CE088-6A0A-FA94-FA09-4F4BAF365C5A}"/>
              </a:ext>
            </a:extLst>
          </p:cNvPr>
          <p:cNvSpPr/>
          <p:nvPr/>
        </p:nvSpPr>
        <p:spPr>
          <a:xfrm>
            <a:off x="5422043" y="3852670"/>
            <a:ext cx="6487430" cy="1860307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B00FC-53A1-4101-7EDB-936C212471BC}"/>
              </a:ext>
            </a:extLst>
          </p:cNvPr>
          <p:cNvSpPr txBox="1"/>
          <p:nvPr/>
        </p:nvSpPr>
        <p:spPr>
          <a:xfrm>
            <a:off x="4272290" y="3496691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No prior H</a:t>
            </a:r>
            <a:r>
              <a:rPr lang="en-US" b="1" baseline="30000" dirty="0">
                <a:solidFill>
                  <a:schemeClr val="accent1"/>
                </a:solidFill>
              </a:rPr>
              <a:t>+</a:t>
            </a:r>
            <a:endParaRPr lang="en-GB" b="1" baseline="300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08D15-B125-016F-387D-F9EE2F2FB512}"/>
              </a:ext>
            </a:extLst>
          </p:cNvPr>
          <p:cNvSpPr txBox="1"/>
          <p:nvPr/>
        </p:nvSpPr>
        <p:spPr>
          <a:xfrm>
            <a:off x="4433392" y="4555827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prior H</a:t>
            </a:r>
            <a:r>
              <a:rPr lang="en-US" b="1" baseline="30000" dirty="0">
                <a:solidFill>
                  <a:schemeClr val="accent2"/>
                </a:solidFill>
              </a:rPr>
              <a:t>+</a:t>
            </a:r>
            <a:endParaRPr lang="en-GB" b="1" baseline="30000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5D8DDC-2DC0-4754-7BFA-EC45DC87A975}"/>
              </a:ext>
            </a:extLst>
          </p:cNvPr>
          <p:cNvCxnSpPr>
            <a:cxnSpLocks/>
          </p:cNvCxnSpPr>
          <p:nvPr/>
        </p:nvCxnSpPr>
        <p:spPr>
          <a:xfrm flipV="1">
            <a:off x="5138593" y="3301550"/>
            <a:ext cx="272661" cy="1743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7DA19B-D9C6-AB0D-2E2A-BA36C9412BEE}"/>
              </a:ext>
            </a:extLst>
          </p:cNvPr>
          <p:cNvCxnSpPr>
            <a:cxnSpLocks/>
          </p:cNvCxnSpPr>
          <p:nvPr/>
        </p:nvCxnSpPr>
        <p:spPr>
          <a:xfrm flipH="1">
            <a:off x="4159306" y="3796911"/>
            <a:ext cx="274086" cy="1877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0F7637-3F17-98AD-4C85-273598E69A3D}"/>
              </a:ext>
            </a:extLst>
          </p:cNvPr>
          <p:cNvCxnSpPr>
            <a:cxnSpLocks/>
          </p:cNvCxnSpPr>
          <p:nvPr/>
        </p:nvCxnSpPr>
        <p:spPr>
          <a:xfrm flipV="1">
            <a:off x="5137168" y="4408581"/>
            <a:ext cx="272661" cy="17439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0"/>
          <p:cNvSpPr txBox="1">
            <a:spLocks noGrp="1"/>
          </p:cNvSpPr>
          <p:nvPr>
            <p:ph type="title"/>
          </p:nvPr>
        </p:nvSpPr>
        <p:spPr>
          <a:xfrm>
            <a:off x="360000" y="76813"/>
            <a:ext cx="10957288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Open Sans"/>
              <a:buNone/>
            </a:pPr>
            <a:r>
              <a:rPr lang="en-US"/>
              <a:t>H implantation case hardening effect</a:t>
            </a:r>
            <a:endParaRPr/>
          </a:p>
        </p:txBody>
      </p:sp>
      <p:sp>
        <p:nvSpPr>
          <p:cNvPr id="511" name="Google Shape;511;p10"/>
          <p:cNvSpPr txBox="1">
            <a:spLocks noGrp="1"/>
          </p:cNvSpPr>
          <p:nvPr>
            <p:ph type="dt" idx="10"/>
          </p:nvPr>
        </p:nvSpPr>
        <p:spPr>
          <a:xfrm>
            <a:off x="1146563" y="6318000"/>
            <a:ext cx="17477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41E24E4F-AF9F-44C1-A2CA-69FDE71F5E31}" type="datetime4">
              <a:rPr lang="en-GB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18 November 2025</a:t>
            </a:fld>
            <a:endParaRPr/>
          </a:p>
        </p:txBody>
      </p:sp>
      <p:sp>
        <p:nvSpPr>
          <p:cNvPr id="512" name="Google Shape;512;p10"/>
          <p:cNvSpPr txBox="1">
            <a:spLocks noGrp="1"/>
          </p:cNvSpPr>
          <p:nvPr>
            <p:ph type="ftr" idx="11"/>
          </p:nvPr>
        </p:nvSpPr>
        <p:spPr>
          <a:xfrm>
            <a:off x="1146563" y="6073200"/>
            <a:ext cx="47611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Thomas Morgan | SPA2 DIFFER Midterm</a:t>
            </a:r>
            <a:endParaRPr/>
          </a:p>
        </p:txBody>
      </p:sp>
      <p:sp>
        <p:nvSpPr>
          <p:cNvPr id="513" name="Google Shape;513;p10"/>
          <p:cNvSpPr txBox="1">
            <a:spLocks noGrp="1"/>
          </p:cNvSpPr>
          <p:nvPr>
            <p:ph type="sldNum" idx="12"/>
          </p:nvPr>
        </p:nvSpPr>
        <p:spPr>
          <a:xfrm>
            <a:off x="10800609" y="6073200"/>
            <a:ext cx="7878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AAC4D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pic>
        <p:nvPicPr>
          <p:cNvPr id="514" name="Google Shape;51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0793" y="1316879"/>
            <a:ext cx="6991207" cy="354994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10"/>
          <p:cNvSpPr txBox="1"/>
          <p:nvPr/>
        </p:nvSpPr>
        <p:spPr>
          <a:xfrm>
            <a:off x="6208410" y="5784079"/>
            <a:ext cx="1511568" cy="52411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/>
          </a:p>
        </p:txBody>
      </p:sp>
      <p:sp>
        <p:nvSpPr>
          <p:cNvPr id="516" name="Google Shape;516;p10"/>
          <p:cNvSpPr txBox="1"/>
          <p:nvPr/>
        </p:nvSpPr>
        <p:spPr>
          <a:xfrm>
            <a:off x="9156385" y="5772305"/>
            <a:ext cx="1544077" cy="51821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/>
          </a:p>
        </p:txBody>
      </p:sp>
      <p:pic>
        <p:nvPicPr>
          <p:cNvPr id="517" name="Google Shape;51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1180" y="192772"/>
            <a:ext cx="4124901" cy="112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9651" y="5030133"/>
            <a:ext cx="6306430" cy="59063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10"/>
          <p:cNvSpPr/>
          <p:nvPr/>
        </p:nvSpPr>
        <p:spPr>
          <a:xfrm>
            <a:off x="245699" y="1452013"/>
            <a:ext cx="5103135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Proposed mechanism: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pen Sans"/>
              <a:buAutoNum type="arabicPeriod"/>
            </a:pP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H plasma induces voids/blisters near H super-saturated surface</a:t>
            </a: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sz="18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pen Sans"/>
              <a:buAutoNum type="arabicPeriod"/>
            </a:pP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Dislocation density greatly increased</a:t>
            </a: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sz="18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pen Sans"/>
              <a:buAutoNum type="arabicPeriod"/>
            </a:pP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More dislocation self-entanglement</a:t>
            </a: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sz="18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pen Sans"/>
              <a:buAutoNum type="arabicPeriod"/>
            </a:pP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PSB formation suppressed</a:t>
            </a: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sz="18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pen Sans"/>
              <a:buAutoNum type="arabicPeriod"/>
            </a:pPr>
            <a:r>
              <a:rPr lang="en-US" sz="1800" dirty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Crack initiation delayed</a:t>
            </a:r>
            <a:endParaRPr dirty="0"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0" name="Google Shape;520;p10" descr="A close-up of a blister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 t="36116"/>
          <a:stretch/>
        </p:blipFill>
        <p:spPr>
          <a:xfrm>
            <a:off x="1963297" y="4949016"/>
            <a:ext cx="3456354" cy="1825082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10"/>
          <p:cNvSpPr/>
          <p:nvPr/>
        </p:nvSpPr>
        <p:spPr>
          <a:xfrm>
            <a:off x="169601" y="5030133"/>
            <a:ext cx="277065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H-induced </a:t>
            </a:r>
            <a:br>
              <a:rPr lang="en-US" sz="12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2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dislocation loops in W</a:t>
            </a:r>
            <a:br>
              <a:rPr lang="en-US" sz="12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200" i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(Chen et. al. 2020)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A692-F922-90D3-8603-2280BCF3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CAEF4B-2A91-E747-E1D1-3E01DB18D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Magnum-PSI used to explore the performance of W under ‘slow transient’ conditions under SPA2 work-package in years 2021-2025</a:t>
            </a:r>
          </a:p>
          <a:p>
            <a:r>
              <a:rPr lang="en-US" dirty="0"/>
              <a:t>For 20 MW m</a:t>
            </a:r>
            <a:r>
              <a:rPr lang="en-US" baseline="30000" dirty="0"/>
              <a:t>-2</a:t>
            </a:r>
            <a:r>
              <a:rPr lang="en-US" dirty="0"/>
              <a:t> loading, strong creep effects may be expected to lead to plastic deformation and intergranular cracking</a:t>
            </a:r>
          </a:p>
          <a:p>
            <a:r>
              <a:rPr lang="en-US" dirty="0"/>
              <a:t>Under ELM-like loading even very small ELM-like loads lead to strong deformation and cracking, localized melting on isolated regions</a:t>
            </a:r>
          </a:p>
          <a:p>
            <a:r>
              <a:rPr lang="en-US" dirty="0"/>
              <a:t>Slow transients could be mitigated by </a:t>
            </a:r>
            <a:r>
              <a:rPr lang="en-US" dirty="0" err="1"/>
              <a:t>strikepoint</a:t>
            </a:r>
            <a:r>
              <a:rPr lang="en-US" dirty="0"/>
              <a:t> sweeping, but this increases the chance of fatigue cracking</a:t>
            </a:r>
          </a:p>
          <a:p>
            <a:r>
              <a:rPr lang="en-US" dirty="0"/>
              <a:t>Prior H-plasma implantation leads to delay in cracking </a:t>
            </a:r>
            <a:r>
              <a:rPr lang="en-US" dirty="0" err="1"/>
              <a:t>behaviour</a:t>
            </a:r>
            <a:r>
              <a:rPr lang="en-US" dirty="0"/>
              <a:t>, likely due to ‘case hardening’ effect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08A439-D31C-E5B1-FDE5-F39E626680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D5A0A-1612-3D23-36D6-9971A1B60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E2045-193A-9BC8-3568-D155BB50F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57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5FA37F-F957-A5CE-823E-36C9BDCD5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Steady state ‘slow transient’ loading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D0637D-FFA4-88F4-2F9C-B99AFCCEF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6E853-20E9-B8A8-5C4D-35CD25299AF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18250"/>
            <a:ext cx="1747838" cy="365125"/>
          </a:xfrm>
        </p:spPr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08A03-AFE4-1988-9A09-A99E01E0885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073775"/>
            <a:ext cx="4760913" cy="365125"/>
          </a:xfrm>
        </p:spPr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1EA03-EF02-C9B9-D753-2B79C432F1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04600" y="6073775"/>
            <a:ext cx="787400" cy="365125"/>
          </a:xfrm>
        </p:spPr>
        <p:txBody>
          <a:bodyPr/>
          <a:lstStyle/>
          <a:p>
            <a:fld id="{CF26CF14-CA55-4C05-9804-096C821AFF5B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38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761DE724-B517-4AC9-9A3F-3D86791A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Beyond </a:t>
            </a:r>
            <a:r>
              <a:rPr lang="nl-NL" dirty="0" err="1"/>
              <a:t>nominal</a:t>
            </a:r>
            <a:r>
              <a:rPr lang="nl-NL" dirty="0"/>
              <a:t>: slow </a:t>
            </a:r>
            <a:r>
              <a:rPr lang="nl-NL" dirty="0" err="1"/>
              <a:t>transients</a:t>
            </a:r>
            <a:endParaRPr lang="nl-NL" dirty="0"/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6433E2CA-E95A-4258-8CE3-1936F0A25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881" y="1431056"/>
            <a:ext cx="10160237" cy="4136437"/>
          </a:xfrm>
        </p:spPr>
        <p:txBody>
          <a:bodyPr/>
          <a:lstStyle/>
          <a:p>
            <a:r>
              <a:rPr lang="nl-NL" dirty="0" err="1"/>
              <a:t>Expect</a:t>
            </a:r>
            <a:r>
              <a:rPr lang="nl-NL" dirty="0"/>
              <a:t> slow </a:t>
            </a:r>
            <a:r>
              <a:rPr lang="nl-NL" dirty="0" err="1"/>
              <a:t>transients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lead </a:t>
            </a:r>
            <a:r>
              <a:rPr lang="nl-NL" dirty="0" err="1"/>
              <a:t>to</a:t>
            </a:r>
            <a:r>
              <a:rPr lang="nl-NL" dirty="0"/>
              <a:t> 20 MW m</a:t>
            </a:r>
            <a:r>
              <a:rPr lang="nl-NL" baseline="30000" dirty="0"/>
              <a:t>-2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10 s, </a:t>
            </a:r>
            <a:r>
              <a:rPr lang="nl-NL" dirty="0" err="1"/>
              <a:t>leading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temp up </a:t>
            </a:r>
            <a:r>
              <a:rPr lang="nl-NL" dirty="0" err="1"/>
              <a:t>to</a:t>
            </a:r>
            <a:r>
              <a:rPr lang="nl-NL" dirty="0"/>
              <a:t> ~2100 °C</a:t>
            </a:r>
          </a:p>
          <a:p>
            <a:r>
              <a:rPr lang="nl-NL" dirty="0"/>
              <a:t>Up til </a:t>
            </a:r>
            <a:r>
              <a:rPr lang="nl-NL" dirty="0" err="1"/>
              <a:t>now</a:t>
            </a:r>
            <a:r>
              <a:rPr lang="nl-NL" dirty="0"/>
              <a:t> tests </a:t>
            </a:r>
            <a:r>
              <a:rPr lang="nl-NL" dirty="0" err="1"/>
              <a:t>mainly</a:t>
            </a:r>
            <a:r>
              <a:rPr lang="nl-NL" dirty="0"/>
              <a:t> </a:t>
            </a:r>
            <a:r>
              <a:rPr lang="nl-NL" dirty="0" err="1"/>
              <a:t>carried</a:t>
            </a:r>
            <a:r>
              <a:rPr lang="nl-NL" dirty="0"/>
              <a:t> out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electron</a:t>
            </a:r>
            <a:r>
              <a:rPr lang="nl-NL" dirty="0"/>
              <a:t> </a:t>
            </a:r>
            <a:r>
              <a:rPr lang="nl-NL" dirty="0" err="1"/>
              <a:t>beam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neutral</a:t>
            </a:r>
            <a:r>
              <a:rPr lang="nl-NL" dirty="0"/>
              <a:t> </a:t>
            </a:r>
            <a:r>
              <a:rPr lang="nl-NL" dirty="0" err="1"/>
              <a:t>beam</a:t>
            </a:r>
            <a:r>
              <a:rPr lang="nl-NL" dirty="0"/>
              <a:t> (GLADIS)</a:t>
            </a:r>
          </a:p>
          <a:p>
            <a:r>
              <a:rPr lang="nl-NL" dirty="0"/>
              <a:t>Strong plastic </a:t>
            </a:r>
            <a:r>
              <a:rPr lang="nl-NL" dirty="0" err="1"/>
              <a:t>deformation</a:t>
            </a:r>
            <a:r>
              <a:rPr lang="nl-NL" dirty="0"/>
              <a:t> </a:t>
            </a:r>
            <a:r>
              <a:rPr lang="nl-NL" dirty="0" err="1"/>
              <a:t>behaviour</a:t>
            </a:r>
            <a:r>
              <a:rPr lang="nl-NL" dirty="0"/>
              <a:t> </a:t>
            </a:r>
            <a:r>
              <a:rPr lang="nl-NL" dirty="0" err="1"/>
              <a:t>seen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cyclical</a:t>
            </a:r>
            <a:r>
              <a:rPr lang="nl-NL" dirty="0"/>
              <a:t> </a:t>
            </a:r>
            <a:r>
              <a:rPr lang="nl-NL" dirty="0" err="1"/>
              <a:t>loading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GLADIS- </a:t>
            </a:r>
            <a:r>
              <a:rPr lang="nl-NL" dirty="0" err="1"/>
              <a:t>what</a:t>
            </a:r>
            <a:r>
              <a:rPr lang="nl-NL" dirty="0"/>
              <a:t> is driver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?</a:t>
            </a:r>
          </a:p>
          <a:p>
            <a:r>
              <a:rPr lang="nl-NL" dirty="0" err="1"/>
              <a:t>Sometimes</a:t>
            </a:r>
            <a:r>
              <a:rPr lang="nl-NL" dirty="0"/>
              <a:t> </a:t>
            </a:r>
            <a:r>
              <a:rPr lang="nl-NL" dirty="0" err="1"/>
              <a:t>macrocracking</a:t>
            </a:r>
            <a:r>
              <a:rPr lang="nl-NL" dirty="0"/>
              <a:t> </a:t>
            </a:r>
            <a:r>
              <a:rPr lang="nl-NL" dirty="0" err="1"/>
              <a:t>observed</a:t>
            </a:r>
            <a:r>
              <a:rPr lang="nl-NL" dirty="0"/>
              <a:t> –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case here?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6F3875-36C7-4F9D-B192-DEDC335B87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8DE4A7-C6DC-4C67-9849-A301DB60C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3B2A0D-171A-4BC9-9999-A169E6314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797C3B-DE1D-4146-B711-4AA2B2ABB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97" y="3477003"/>
            <a:ext cx="3141560" cy="2183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F39DA6-98CA-4571-B8F4-4EE60D7D001D}"/>
              </a:ext>
            </a:extLst>
          </p:cNvPr>
          <p:cNvSpPr txBox="1"/>
          <p:nvPr/>
        </p:nvSpPr>
        <p:spPr>
          <a:xfrm>
            <a:off x="1643369" y="5707421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Visca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FED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737601-6980-9140-7AA3-56D2BF663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609" y="3541504"/>
            <a:ext cx="3219615" cy="1854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F27B96-26F8-4A9D-982A-F1F3B09DB93A}"/>
              </a:ext>
            </a:extLst>
          </p:cNvPr>
          <p:cNvSpPr txBox="1"/>
          <p:nvPr/>
        </p:nvSpPr>
        <p:spPr>
          <a:xfrm>
            <a:off x="5082992" y="5202650"/>
            <a:ext cx="1101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You FED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A2C9E3-5276-42A4-8450-E61543EB16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636"/>
          <a:stretch>
            <a:fillRect/>
          </a:stretch>
        </p:blipFill>
        <p:spPr>
          <a:xfrm>
            <a:off x="7622476" y="3984345"/>
            <a:ext cx="3857006" cy="13678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09C653-831B-40CA-B369-A064DAF272A2}"/>
              </a:ext>
            </a:extLst>
          </p:cNvPr>
          <p:cNvSpPr txBox="1"/>
          <p:nvPr/>
        </p:nvSpPr>
        <p:spPr>
          <a:xfrm>
            <a:off x="7069046" y="5383388"/>
            <a:ext cx="5210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Pintsuk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International Journal of Refractory Metals &amp; Hard Materials (2018)</a:t>
            </a:r>
          </a:p>
        </p:txBody>
      </p:sp>
    </p:spTree>
    <p:extLst>
      <p:ext uri="{BB962C8B-B14F-4D97-AF65-F5344CB8AC3E}">
        <p14:creationId xmlns:p14="http://schemas.microsoft.com/office/powerpoint/2010/main" val="10727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1FD0-501B-A2BD-8E20-D0EFD2A70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Magnum-PSI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C8E47-9EDD-0C8A-8723-DB126F324A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6D64C-F3CF-20AE-8514-2F04B7119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EDC03-38EA-336B-94EC-88D14B5D0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30D5F4A1-28C2-6A5A-AAF2-33A299D79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7" y="1452013"/>
            <a:ext cx="5675838" cy="3975409"/>
          </a:xfrm>
          <a:prstGeom prst="rect">
            <a:avLst/>
          </a:prstGeom>
        </p:spPr>
      </p:pic>
      <p:pic>
        <p:nvPicPr>
          <p:cNvPr id="8" name="Afbeelding 19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73ABFC72-DB80-8CF9-0441-C45B19422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87" y="2325621"/>
            <a:ext cx="4539413" cy="1989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5C8CF3-682B-EB1B-F4DE-DB52FE76A646}"/>
              </a:ext>
            </a:extLst>
          </p:cNvPr>
          <p:cNvSpPr txBox="1"/>
          <p:nvPr/>
        </p:nvSpPr>
        <p:spPr>
          <a:xfrm>
            <a:off x="3623198" y="5189040"/>
            <a:ext cx="8050345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Go to ‘slow transient’ conditions with Magnum-PSI (equiv. 20 MW m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Compare plasma loading with e-beam loading without cycling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D461B7-DE5C-3749-9C9C-AC0CF76DD321}"/>
              </a:ext>
            </a:extLst>
          </p:cNvPr>
          <p:cNvSpPr/>
          <p:nvPr/>
        </p:nvSpPr>
        <p:spPr>
          <a:xfrm>
            <a:off x="6835806" y="3439717"/>
            <a:ext cx="4394446" cy="30666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9CC55E-1EFB-E62F-E53B-CDECBD73713E}"/>
              </a:ext>
            </a:extLst>
          </p:cNvPr>
          <p:cNvSpPr/>
          <p:nvPr/>
        </p:nvSpPr>
        <p:spPr>
          <a:xfrm>
            <a:off x="6835806" y="3984206"/>
            <a:ext cx="4394446" cy="30666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14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6BF6C-D297-4987-B42F-CB78D196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approach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B5411-C691-47B1-9295-D1D9695BC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63" y="1769063"/>
            <a:ext cx="5271329" cy="4136437"/>
          </a:xfrm>
        </p:spPr>
        <p:txBody>
          <a:bodyPr/>
          <a:lstStyle/>
          <a:p>
            <a:r>
              <a:rPr lang="en-US" dirty="0"/>
              <a:t>Identical loading conditions were applied in JUDITH-II and Magnum-PSI</a:t>
            </a:r>
          </a:p>
          <a:p>
            <a:r>
              <a:rPr lang="en-US" dirty="0"/>
              <a:t>2x 4 block chains (2 grades)</a:t>
            </a:r>
          </a:p>
          <a:p>
            <a:endParaRPr lang="en-US" dirty="0"/>
          </a:p>
          <a:p>
            <a:r>
              <a:rPr lang="en-US" b="1" dirty="0"/>
              <a:t>Steady state loading </a:t>
            </a:r>
            <a:r>
              <a:rPr lang="en-US" dirty="0"/>
              <a:t>at JUDITH-2 / Magnum-PSI at constant temperature, but </a:t>
            </a:r>
            <a:r>
              <a:rPr lang="en-US" b="1" dirty="0"/>
              <a:t>different time of exposure for each block</a:t>
            </a:r>
            <a:r>
              <a:rPr lang="en-US" dirty="0"/>
              <a:t>. </a:t>
            </a:r>
          </a:p>
          <a:p>
            <a:r>
              <a:rPr lang="en-US" b="1" dirty="0"/>
              <a:t>Both Gaussian beam </a:t>
            </a:r>
            <a:r>
              <a:rPr lang="en-US" dirty="0"/>
              <a:t>shape at center of blocks, </a:t>
            </a:r>
            <a:r>
              <a:rPr lang="en-US" b="1" dirty="0"/>
              <a:t>FWHM ~ 10 mm </a:t>
            </a:r>
            <a:r>
              <a:rPr lang="en-US" dirty="0"/>
              <a:t>(match beam shape)</a:t>
            </a:r>
          </a:p>
          <a:p>
            <a:r>
              <a:rPr lang="en-US" b="1" dirty="0" err="1"/>
              <a:t>Tmax</a:t>
            </a:r>
            <a:r>
              <a:rPr lang="en-US" b="1" dirty="0"/>
              <a:t> ~ 2250 °C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A4519-E6EF-4A7A-8DC1-886312A809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6D851-BE73-4A5B-A88F-0D4751B0B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875A3-E204-4F46-BE84-9FEEBFAA5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524C7-37D5-A88C-3DE1-EF6BDC580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/>
          <a:stretch/>
        </p:blipFill>
        <p:spPr>
          <a:xfrm>
            <a:off x="6605899" y="1528445"/>
            <a:ext cx="4700901" cy="4460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3D155-A483-500A-FEF8-B8F099DEB194}"/>
              </a:ext>
            </a:extLst>
          </p:cNvPr>
          <p:cNvSpPr txBox="1"/>
          <p:nvPr/>
        </p:nvSpPr>
        <p:spPr>
          <a:xfrm>
            <a:off x="7314869" y="230836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180 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460E0-7188-3F2D-3188-90405C415943}"/>
              </a:ext>
            </a:extLst>
          </p:cNvPr>
          <p:cNvSpPr txBox="1"/>
          <p:nvPr/>
        </p:nvSpPr>
        <p:spPr>
          <a:xfrm>
            <a:off x="7051976" y="318126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18000 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B1DE0-6763-21C6-5C9B-59711BA6BBFA}"/>
              </a:ext>
            </a:extLst>
          </p:cNvPr>
          <p:cNvSpPr txBox="1"/>
          <p:nvPr/>
        </p:nvSpPr>
        <p:spPr>
          <a:xfrm>
            <a:off x="7410247" y="4960223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40 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14F68-D531-C328-180B-4579E5BBCCCB}"/>
              </a:ext>
            </a:extLst>
          </p:cNvPr>
          <p:cNvSpPr txBox="1"/>
          <p:nvPr/>
        </p:nvSpPr>
        <p:spPr>
          <a:xfrm>
            <a:off x="7183423" y="3995635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1800 s</a:t>
            </a:r>
          </a:p>
        </p:txBody>
      </p:sp>
    </p:spTree>
    <p:extLst>
      <p:ext uri="{BB962C8B-B14F-4D97-AF65-F5344CB8AC3E}">
        <p14:creationId xmlns:p14="http://schemas.microsoft.com/office/powerpoint/2010/main" val="38618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4E21-1A43-17CB-07D6-DA937DEF4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plastic deformation in plasma and e-beam </a:t>
            </a:r>
            <a:r>
              <a:rPr lang="en-US" dirty="0" err="1"/>
              <a:t>centre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B408C-89A9-04D8-C32C-EBFFB6322F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6A614-CB60-2914-17DB-53E16A686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7584-2850-5EE7-108D-5A20D6E42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E117C1-054A-74B8-C495-BB213C79F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52" y="1755277"/>
            <a:ext cx="3047229" cy="1449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4B971-4260-88C6-6B43-9AED49896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477" y="1807601"/>
            <a:ext cx="3190448" cy="1449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10DF3A-484C-B81B-1B13-6C2CDAF8E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1" y="3973881"/>
            <a:ext cx="3106360" cy="1469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B0E4A8-D29D-A7EB-B78F-EAE294D99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477" y="3973881"/>
            <a:ext cx="3167024" cy="15198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15916D-8D3C-0A03-24A4-AC747D9DE848}"/>
              </a:ext>
            </a:extLst>
          </p:cNvPr>
          <p:cNvSpPr txBox="1"/>
          <p:nvPr/>
        </p:nvSpPr>
        <p:spPr>
          <a:xfrm>
            <a:off x="501671" y="1372502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H plasma ALMT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A1677-A064-D81A-5FE1-F75FBAAE760A}"/>
              </a:ext>
            </a:extLst>
          </p:cNvPr>
          <p:cNvSpPr txBox="1"/>
          <p:nvPr/>
        </p:nvSpPr>
        <p:spPr>
          <a:xfrm>
            <a:off x="1250676" y="3324114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40 s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438FC-3E68-0CE7-F4EA-CB3A1BF5F079}"/>
              </a:ext>
            </a:extLst>
          </p:cNvPr>
          <p:cNvSpPr txBox="1"/>
          <p:nvPr/>
        </p:nvSpPr>
        <p:spPr>
          <a:xfrm>
            <a:off x="4539819" y="3324114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180 s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FBD2A9-947B-28FC-7757-D9ABAB35406D}"/>
              </a:ext>
            </a:extLst>
          </p:cNvPr>
          <p:cNvSpPr txBox="1"/>
          <p:nvPr/>
        </p:nvSpPr>
        <p:spPr>
          <a:xfrm>
            <a:off x="1196782" y="5559211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1800 s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04DED-FEC7-C238-1FA3-6D83543DA34F}"/>
              </a:ext>
            </a:extLst>
          </p:cNvPr>
          <p:cNvSpPr txBox="1"/>
          <p:nvPr/>
        </p:nvSpPr>
        <p:spPr>
          <a:xfrm>
            <a:off x="4451653" y="5552629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18000 s</a:t>
            </a:r>
            <a:endParaRPr lang="en-GB" sz="2400" b="1" dirty="0">
              <a:solidFill>
                <a:schemeClr val="tx2"/>
              </a:solidFill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EE980EE-C334-9EFD-F543-8829C484F3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492588"/>
              </p:ext>
            </p:extLst>
          </p:nvPr>
        </p:nvGraphicFramePr>
        <p:xfrm>
          <a:off x="6861097" y="1839514"/>
          <a:ext cx="4859693" cy="3719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802045" imgH="7502273" progId="Origin95.Graph">
                  <p:embed/>
                </p:oleObj>
              </mc:Choice>
              <mc:Fallback>
                <p:oleObj name="Graph" r:id="rId6" imgW="9802045" imgH="7502273" progId="Origin95.Grap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EE980EE-C334-9EFD-F543-8829C484F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61097" y="1839514"/>
                        <a:ext cx="4859693" cy="3719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83ACEC-FC11-8DE4-1963-9D52595C7F3B}"/>
                  </a:ext>
                </a:extLst>
              </p:cNvPr>
              <p:cNvSpPr txBox="1"/>
              <p:nvPr/>
            </p:nvSpPr>
            <p:spPr>
              <a:xfrm>
                <a:off x="8026764" y="2888501"/>
                <a:ext cx="1564083" cy="372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0.72±0.11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83ACEC-FC11-8DE4-1963-9D52595C7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764" y="2888501"/>
                <a:ext cx="1564083" cy="372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3F8C89-9BAC-744C-D826-B493D7125F72}"/>
              </a:ext>
            </a:extLst>
          </p:cNvPr>
          <p:cNvCxnSpPr/>
          <p:nvPr/>
        </p:nvCxnSpPr>
        <p:spPr>
          <a:xfrm>
            <a:off x="9496398" y="3174676"/>
            <a:ext cx="499858" cy="149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17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12CB2-6598-4725-8600-EFB880FA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Magnum-PSI SEM: cracks, Rx, increasingly bigger structures and protrusions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1B4D6-1E99-413E-5151-8696589F0A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B4077-0E27-E022-DFB7-97B2C1557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F9A55-7396-D850-08CF-334D2CBC1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061500-CCF5-75BE-06E5-A3D704F94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86" y="1932787"/>
            <a:ext cx="10001764" cy="41404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EF1448-2F0A-1914-979D-FD84A3179EA3}"/>
              </a:ext>
            </a:extLst>
          </p:cNvPr>
          <p:cNvSpPr txBox="1"/>
          <p:nvPr/>
        </p:nvSpPr>
        <p:spPr>
          <a:xfrm>
            <a:off x="633157" y="1364057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H plasma ALMT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4085A-69F4-D444-9732-97682247BCD2}"/>
              </a:ext>
            </a:extLst>
          </p:cNvPr>
          <p:cNvSpPr txBox="1"/>
          <p:nvPr/>
        </p:nvSpPr>
        <p:spPr>
          <a:xfrm>
            <a:off x="2589142" y="1685884"/>
            <a:ext cx="187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recrystallization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D0371-C7C0-FCFA-F5D1-185F387A8E93}"/>
              </a:ext>
            </a:extLst>
          </p:cNvPr>
          <p:cNvSpPr txBox="1"/>
          <p:nvPr/>
        </p:nvSpPr>
        <p:spPr>
          <a:xfrm>
            <a:off x="6834148" y="1685884"/>
            <a:ext cx="360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Cracking, increasing roughening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A5DFB-FE42-85AA-2E6E-73D2C8A5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Judith 2 SEM: Same qualitative results but significantly more cracking and roughening (raster effect?)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4B7E5-7FA4-FE51-2BF0-1D41B5E884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291A81-DEA1-4C17-9184-9516051FEBCC}" type="datetime4">
              <a:rPr lang="nl-NL" smtClean="0"/>
              <a:pPr/>
              <a:t>18 november 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D891B-74A1-3240-4422-A2874C7DE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Name Surname  |  Congress/event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02F7D-6C42-B8A5-3D07-5CA4E9E4F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26CF14-CA55-4C05-9804-096C821AFF5B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35019-B600-A7B6-DF9E-F049C547A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40" y="1921771"/>
            <a:ext cx="10046216" cy="4102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E6B724-47E2-CCA4-F712-278825B89B39}"/>
              </a:ext>
            </a:extLst>
          </p:cNvPr>
          <p:cNvSpPr txBox="1"/>
          <p:nvPr/>
        </p:nvSpPr>
        <p:spPr>
          <a:xfrm>
            <a:off x="834290" y="1503321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e-beam ALMT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ffer Petrol">
  <a:themeElements>
    <a:clrScheme name="Differ">
      <a:dk1>
        <a:srgbClr val="A0A0A0"/>
      </a:dk1>
      <a:lt1>
        <a:srgbClr val="FFFFFF"/>
      </a:lt1>
      <a:dk2>
        <a:srgbClr val="42677F"/>
      </a:dk2>
      <a:lt2>
        <a:srgbClr val="000000"/>
      </a:lt2>
      <a:accent1>
        <a:srgbClr val="E68200"/>
      </a:accent1>
      <a:accent2>
        <a:srgbClr val="5EB305"/>
      </a:accent2>
      <a:accent3>
        <a:srgbClr val="458588"/>
      </a:accent3>
      <a:accent4>
        <a:srgbClr val="3957A3"/>
      </a:accent4>
      <a:accent5>
        <a:srgbClr val="42677F"/>
      </a:accent5>
      <a:accent6>
        <a:srgbClr val="898989"/>
      </a:accent6>
      <a:hlink>
        <a:srgbClr val="7C69DD"/>
      </a:hlink>
      <a:folHlink>
        <a:srgbClr val="5B43D5"/>
      </a:folHlink>
    </a:clrScheme>
    <a:fontScheme name="Differ -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171E269-B2DB-4C23-9A35-65B9B07CEAC7}" vid="{985ECDCD-2A27-41E4-A702-B2E542682666}"/>
    </a:ext>
  </a:extLst>
</a:theme>
</file>

<file path=ppt/theme/theme2.xml><?xml version="1.0" encoding="utf-8"?>
<a:theme xmlns:a="http://schemas.openxmlformats.org/drawingml/2006/main" name="DIFFER RedOrange">
  <a:themeElements>
    <a:clrScheme name="Differ">
      <a:dk1>
        <a:srgbClr val="A0A0A0"/>
      </a:dk1>
      <a:lt1>
        <a:srgbClr val="FFFFFF"/>
      </a:lt1>
      <a:dk2>
        <a:srgbClr val="42677F"/>
      </a:dk2>
      <a:lt2>
        <a:srgbClr val="000000"/>
      </a:lt2>
      <a:accent1>
        <a:srgbClr val="E68200"/>
      </a:accent1>
      <a:accent2>
        <a:srgbClr val="5EB305"/>
      </a:accent2>
      <a:accent3>
        <a:srgbClr val="458588"/>
      </a:accent3>
      <a:accent4>
        <a:srgbClr val="3957A3"/>
      </a:accent4>
      <a:accent5>
        <a:srgbClr val="42677F"/>
      </a:accent5>
      <a:accent6>
        <a:srgbClr val="898989"/>
      </a:accent6>
      <a:hlink>
        <a:srgbClr val="7C69DD"/>
      </a:hlink>
      <a:folHlink>
        <a:srgbClr val="5B43D5"/>
      </a:folHlink>
    </a:clrScheme>
    <a:fontScheme name="Differ -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171E269-B2DB-4C23-9A35-65B9B07CEAC7}" vid="{67630685-A650-448E-A4F8-3DAAAD711B9A}"/>
    </a:ext>
  </a:extLst>
</a:theme>
</file>

<file path=ppt/theme/theme3.xml><?xml version="1.0" encoding="utf-8"?>
<a:theme xmlns:a="http://schemas.openxmlformats.org/drawingml/2006/main" name="DIFFER DarkBlueCyaan">
  <a:themeElements>
    <a:clrScheme name="Differ">
      <a:dk1>
        <a:srgbClr val="A0A0A0"/>
      </a:dk1>
      <a:lt1>
        <a:srgbClr val="FFFFFF"/>
      </a:lt1>
      <a:dk2>
        <a:srgbClr val="42677F"/>
      </a:dk2>
      <a:lt2>
        <a:srgbClr val="000000"/>
      </a:lt2>
      <a:accent1>
        <a:srgbClr val="E68200"/>
      </a:accent1>
      <a:accent2>
        <a:srgbClr val="5EB305"/>
      </a:accent2>
      <a:accent3>
        <a:srgbClr val="458588"/>
      </a:accent3>
      <a:accent4>
        <a:srgbClr val="3957A3"/>
      </a:accent4>
      <a:accent5>
        <a:srgbClr val="42677F"/>
      </a:accent5>
      <a:accent6>
        <a:srgbClr val="898989"/>
      </a:accent6>
      <a:hlink>
        <a:srgbClr val="7C69DD"/>
      </a:hlink>
      <a:folHlink>
        <a:srgbClr val="5B43D5"/>
      </a:folHlink>
    </a:clrScheme>
    <a:fontScheme name="Differ -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171E269-B2DB-4C23-9A35-65B9B07CEAC7}" vid="{F5BA4319-0463-4600-9A3E-3697DFF03313}"/>
    </a:ext>
  </a:extLst>
</a:theme>
</file>

<file path=ppt/theme/theme4.xml><?xml version="1.0" encoding="utf-8"?>
<a:theme xmlns:a="http://schemas.openxmlformats.org/drawingml/2006/main" name="DIFFER GreenYellow">
  <a:themeElements>
    <a:clrScheme name="Differ">
      <a:dk1>
        <a:srgbClr val="A0A0A0"/>
      </a:dk1>
      <a:lt1>
        <a:srgbClr val="FFFFFF"/>
      </a:lt1>
      <a:dk2>
        <a:srgbClr val="42677F"/>
      </a:dk2>
      <a:lt2>
        <a:srgbClr val="000000"/>
      </a:lt2>
      <a:accent1>
        <a:srgbClr val="E68200"/>
      </a:accent1>
      <a:accent2>
        <a:srgbClr val="5EB305"/>
      </a:accent2>
      <a:accent3>
        <a:srgbClr val="458588"/>
      </a:accent3>
      <a:accent4>
        <a:srgbClr val="3957A3"/>
      </a:accent4>
      <a:accent5>
        <a:srgbClr val="42677F"/>
      </a:accent5>
      <a:accent6>
        <a:srgbClr val="898989"/>
      </a:accent6>
      <a:hlink>
        <a:srgbClr val="7C69DD"/>
      </a:hlink>
      <a:folHlink>
        <a:srgbClr val="5B43D5"/>
      </a:folHlink>
    </a:clrScheme>
    <a:fontScheme name="Differ - 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171E269-B2DB-4C23-9A35-65B9B07CEAC7}" vid="{B194DDCF-1B80-4648-8560-6C0EBC9D64C6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DIFFER presentation template modified twm</Template>
  <TotalTime>0</TotalTime>
  <Words>1958</Words>
  <Application>Microsoft Office PowerPoint</Application>
  <PresentationFormat>Widescreen</PresentationFormat>
  <Paragraphs>297</Paragraphs>
  <Slides>24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Open Sans</vt:lpstr>
      <vt:lpstr>Wingdings</vt:lpstr>
      <vt:lpstr>Calibri</vt:lpstr>
      <vt:lpstr>Arial</vt:lpstr>
      <vt:lpstr>Cambria Math</vt:lpstr>
      <vt:lpstr>Differ Petrol</vt:lpstr>
      <vt:lpstr>DIFFER RedOrange</vt:lpstr>
      <vt:lpstr>DIFFER DarkBlueCyaan</vt:lpstr>
      <vt:lpstr>DIFFER GreenYellow</vt:lpstr>
      <vt:lpstr>Origin Project</vt:lpstr>
      <vt:lpstr>DIFFER SPA highlights 2020-2025</vt:lpstr>
      <vt:lpstr>SPA overview: investigate combination HHF, plasma, transients on W, advanced materials, co-deposits Magnum-PSI</vt:lpstr>
      <vt:lpstr>Steady state ‘slow transient’ loading</vt:lpstr>
      <vt:lpstr>Beyond nominal: slow transients</vt:lpstr>
      <vt:lpstr>Magnum-PSI</vt:lpstr>
      <vt:lpstr>Experimental approach overview</vt:lpstr>
      <vt:lpstr>See plastic deformation in plasma and e-beam centre</vt:lpstr>
      <vt:lpstr>Magnum-PSI SEM: cracks, Rx, increasingly bigger structures and protrusions</vt:lpstr>
      <vt:lpstr>Judith 2 SEM: Same qualitative results but significantly more cracking and roughening (raster effect?)</vt:lpstr>
      <vt:lpstr>Mechanism for deformation: creep</vt:lpstr>
      <vt:lpstr>ELM-loading combined with Steady state ‘slow transient’ loading</vt:lpstr>
      <vt:lpstr>Create ELM-like loading with high power laser</vt:lpstr>
      <vt:lpstr>Laser spots: roughness</vt:lpstr>
      <vt:lpstr>Roughness comparison</vt:lpstr>
      <vt:lpstr>Mechanism of ELM-like effects</vt:lpstr>
      <vt:lpstr>H plasma effects on cyclical ‘slow transient’ loading (strikepoint sweeping)</vt:lpstr>
      <vt:lpstr>Motivation: Divertor Reattachment Events in DEMO</vt:lpstr>
      <vt:lpstr>A short primer on thermal fatigue and creep-fatigue</vt:lpstr>
      <vt:lpstr>Some theories on the effects of implanted H on PSB formation Adapted from H embrittlement theory</vt:lpstr>
      <vt:lpstr>Method overview Using Magnum-PSI to explore PMI effects on W fatigue behaviour</vt:lpstr>
      <vt:lpstr>Emulating stikepoint sweeping using Magnum-PSI</vt:lpstr>
      <vt:lpstr>W targets with &amp; without prior H implantation</vt:lpstr>
      <vt:lpstr>H implantation case hardening effect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Morgan</dc:creator>
  <cp:lastModifiedBy>Thomas Morgan</cp:lastModifiedBy>
  <cp:revision>2</cp:revision>
  <dcterms:created xsi:type="dcterms:W3CDTF">2025-11-14T15:36:50Z</dcterms:created>
  <dcterms:modified xsi:type="dcterms:W3CDTF">2025-11-18T16:01:44Z</dcterms:modified>
</cp:coreProperties>
</file>