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89" r:id="rId3"/>
    <p:sldMasterId id="2147483727" r:id="rId4"/>
  </p:sldMasterIdLst>
  <p:notesMasterIdLst>
    <p:notesMasterId r:id="rId24"/>
  </p:notesMasterIdLst>
  <p:handoutMasterIdLst>
    <p:handoutMasterId r:id="rId25"/>
  </p:handoutMasterIdLst>
  <p:sldIdLst>
    <p:sldId id="4039" r:id="rId5"/>
    <p:sldId id="4038" r:id="rId6"/>
    <p:sldId id="4036" r:id="rId7"/>
    <p:sldId id="4040" r:id="rId8"/>
    <p:sldId id="4042" r:id="rId9"/>
    <p:sldId id="4043" r:id="rId10"/>
    <p:sldId id="4044" r:id="rId11"/>
    <p:sldId id="4045" r:id="rId12"/>
    <p:sldId id="4046" r:id="rId13"/>
    <p:sldId id="4056" r:id="rId14"/>
    <p:sldId id="4048" r:id="rId15"/>
    <p:sldId id="4050" r:id="rId16"/>
    <p:sldId id="4051" r:id="rId17"/>
    <p:sldId id="4052" r:id="rId18"/>
    <p:sldId id="4053" r:id="rId19"/>
    <p:sldId id="4055" r:id="rId20"/>
    <p:sldId id="314" r:id="rId21"/>
    <p:sldId id="308" r:id="rId22"/>
    <p:sldId id="261" r:id="rId23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56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66CC"/>
    <a:srgbClr val="E3E3E3"/>
    <a:srgbClr val="FFFF66"/>
    <a:srgbClr val="385D8A"/>
    <a:srgbClr val="FF24FF"/>
    <a:srgbClr val="77933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9" autoAdjust="0"/>
    <p:restoredTop sz="93673" autoAdjust="0"/>
  </p:normalViewPr>
  <p:slideViewPr>
    <p:cSldViewPr showGuides="1">
      <p:cViewPr varScale="1">
        <p:scale>
          <a:sx n="100" d="100"/>
          <a:sy n="100" d="100"/>
        </p:scale>
        <p:origin x="1066" y="72"/>
      </p:cViewPr>
      <p:guideLst>
        <p:guide orient="horz" pos="2935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19/11/2025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41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4256315" y="0"/>
            <a:ext cx="488768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363392" y="2990850"/>
            <a:ext cx="261938" cy="261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9144001" cy="7308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1716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4075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363392" y="2990850"/>
            <a:ext cx="261938" cy="261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9144001" cy="4438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1716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9295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363392" y="2990850"/>
            <a:ext cx="261938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9144001" cy="4438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1716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3917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72045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6942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9" y="1035844"/>
            <a:ext cx="3915000" cy="3399235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0122" y="1035844"/>
            <a:ext cx="3915000" cy="3399235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04649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879" y="1013222"/>
            <a:ext cx="3915000" cy="617934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79" y="1724026"/>
            <a:ext cx="3915000" cy="29182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0122" y="1013222"/>
            <a:ext cx="3915000" cy="617934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80122" y="1724026"/>
            <a:ext cx="3915000" cy="29182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71591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2372453"/>
            <a:ext cx="9144000" cy="3985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9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0122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094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2372453"/>
            <a:ext cx="9144000" cy="398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9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0122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235528"/>
            <a:ext cx="8046244" cy="6538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229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61613" y="0"/>
            <a:ext cx="4468067" cy="51435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9" y="1035844"/>
            <a:ext cx="4588993" cy="339923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80" y="235528"/>
            <a:ext cx="4588992" cy="6538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856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pl-PL" dirty="0"/>
              <a:t>Ma</a:t>
            </a:r>
            <a:r>
              <a:rPr lang="fr-FR" dirty="0" err="1"/>
              <a:t>thilde</a:t>
            </a:r>
            <a:r>
              <a:rPr lang="pl-PL" dirty="0"/>
              <a:t> </a:t>
            </a:r>
            <a:r>
              <a:rPr lang="fr-FR" dirty="0"/>
              <a:t>DIEZ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 PWIE 2025 Final Meeting </a:t>
            </a:r>
            <a:r>
              <a:rPr lang="en-GB" dirty="0"/>
              <a:t>| 19 November 202</a:t>
            </a:r>
            <a:r>
              <a:rPr lang="fr-FR" dirty="0"/>
              <a:t>5</a:t>
            </a:r>
            <a:r>
              <a:rPr lang="en-GB" dirty="0"/>
              <a:t>  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5377543" y="2372453"/>
            <a:ext cx="3766457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88" y="1035844"/>
            <a:ext cx="4484435" cy="339923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791" y="235528"/>
            <a:ext cx="4482331" cy="6538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3978867" cy="51435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2204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9" y="2536372"/>
            <a:ext cx="8127206" cy="18987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239486"/>
            <a:ext cx="8046244" cy="8131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20764"/>
            <a:ext cx="9064958" cy="1806214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82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35" y="1035844"/>
            <a:ext cx="8058388" cy="155495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5148" y="2868028"/>
            <a:ext cx="8768852" cy="1767566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4261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67726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56181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84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8595123" y="2372453"/>
            <a:ext cx="54887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6654" y="4757738"/>
            <a:ext cx="762000" cy="273844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26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5438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263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5351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5526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95438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75263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85351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86966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5399314" y="2372453"/>
            <a:ext cx="3744686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6654" y="4757738"/>
            <a:ext cx="762000" cy="273844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00326" y="1156097"/>
            <a:ext cx="5994797" cy="61793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0326" y="1809750"/>
            <a:ext cx="5994797" cy="26253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9351" y="1093384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85361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245769" y="1161030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7027200" y="0"/>
            <a:ext cx="2116801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1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245769" y="1161030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7027200" y="0"/>
            <a:ext cx="2116801" cy="1856509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84693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8386762" y="2372453"/>
            <a:ext cx="75723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79" y="1990725"/>
            <a:ext cx="3970734" cy="1190626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879" y="3196828"/>
            <a:ext cx="3970734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9" y="546497"/>
            <a:ext cx="1352700" cy="1352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054722" y="-1"/>
            <a:ext cx="2089278" cy="183572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563372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245769" y="1161030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054722" y="-1"/>
            <a:ext cx="2089278" cy="1835728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18278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245769" y="1161030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7027200" y="0"/>
            <a:ext cx="2116801" cy="1856509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60795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4000" cy="51435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2744" y="3526972"/>
            <a:ext cx="6242956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2744" y="1285875"/>
            <a:ext cx="6242956" cy="2143125"/>
          </a:xfrm>
        </p:spPr>
        <p:txBody>
          <a:bodyPr tIns="468000" anchor="b">
            <a:normAutofit/>
          </a:bodyPr>
          <a:lstStyle>
            <a:lvl1pPr marL="428625" indent="-428625">
              <a:buSzPct val="200000"/>
              <a:buFont typeface="Arial Black" panose="020B0A04020102020204" pitchFamily="34" charset="0"/>
              <a:buChar char="“"/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1751081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27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858" y="1230085"/>
            <a:ext cx="8680142" cy="2579915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615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681780" y="1400176"/>
            <a:ext cx="1057274" cy="1057275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16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2342332" y="1400176"/>
            <a:ext cx="1057274" cy="1057275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8468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002883" y="1400176"/>
            <a:ext cx="1057274" cy="1057275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9020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663435" y="1400176"/>
            <a:ext cx="1057274" cy="1057275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9571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323986" y="1400176"/>
            <a:ext cx="1057274" cy="1057275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10122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1168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548878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166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8024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81766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1080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0141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181736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3825479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5414792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040142" y="1187618"/>
            <a:ext cx="1239299" cy="12393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50547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78" y="2587228"/>
            <a:ext cx="1819275" cy="527447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9" y="546497"/>
            <a:ext cx="1352700" cy="13527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879" y="3426278"/>
            <a:ext cx="4923234" cy="36004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054722" y="-1"/>
            <a:ext cx="2089278" cy="183572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51" y="3381375"/>
            <a:ext cx="2251472" cy="14478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637286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78" y="2587228"/>
            <a:ext cx="1819275" cy="527447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9" y="546497"/>
            <a:ext cx="1352700" cy="1352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7027200" y="0"/>
            <a:ext cx="2116801" cy="1856509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879" y="3426278"/>
            <a:ext cx="4923234" cy="36004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51" y="3381375"/>
            <a:ext cx="2251472" cy="14478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63684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878" y="3829219"/>
            <a:ext cx="3488531" cy="1133134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48878" y="544549"/>
            <a:ext cx="1354649" cy="1354649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7027200" y="0"/>
            <a:ext cx="2116801" cy="1856509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6951" y="4419600"/>
            <a:ext cx="2518172" cy="419100"/>
          </a:xfrm>
        </p:spPr>
        <p:txBody>
          <a:bodyPr rIns="0">
            <a:normAutofit/>
          </a:bodyPr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9379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79" y="1990725"/>
            <a:ext cx="3970734" cy="1190626"/>
          </a:xfrm>
        </p:spPr>
        <p:txBody>
          <a:bodyPr lIns="0"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879" y="3196828"/>
            <a:ext cx="3970734" cy="1241822"/>
          </a:xfrm>
        </p:spPr>
        <p:txBody>
          <a:bodyPr rIns="0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9" y="546497"/>
            <a:ext cx="1352700" cy="1352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2939" y="-1191"/>
            <a:ext cx="15479" cy="233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6700" y="0"/>
            <a:ext cx="5067300" cy="51435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394298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8386762" y="2372453"/>
            <a:ext cx="75723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548879" y="1990725"/>
            <a:ext cx="3970734" cy="1190626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48879" y="3196828"/>
            <a:ext cx="3970734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 sz="1350"/>
          </a:p>
        </p:txBody>
      </p:sp>
      <p:pic>
        <p:nvPicPr>
          <p:cNvPr id="11" name="PATTERN CARRE DECAL"/>
          <p:cNvPicPr>
            <a:picLocks noChangeAspect="1"/>
          </p:cNvPicPr>
          <p:nvPr/>
        </p:nvPicPr>
        <p:blipFill>
          <a:blip r:embed="rId2"/>
          <a:srcRect t="19705" r="39861" b="-1"/>
          <a:stretch/>
        </p:blipFill>
        <p:spPr bwMode="auto">
          <a:xfrm>
            <a:off x="7054722" y="-1"/>
            <a:ext cx="2089278" cy="183572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  <p:pic>
        <p:nvPicPr>
          <p:cNvPr id="9" name="Logo CEA lite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0922" y="546498"/>
            <a:ext cx="3036111" cy="13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47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r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548879" y="1990725"/>
            <a:ext cx="3970734" cy="1190626"/>
          </a:xfrm>
        </p:spPr>
        <p:txBody>
          <a:bodyPr lIns="0"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48879" y="3196828"/>
            <a:ext cx="3970734" cy="1241822"/>
          </a:xfrm>
        </p:spPr>
        <p:txBody>
          <a:bodyPr rIns="0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  <a:endParaRPr sz="1350"/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>
            <a:off x="5332939" y="-1191"/>
            <a:ext cx="15479" cy="233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076700" y="0"/>
            <a:ext cx="5067300" cy="51435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 extrusionOk="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  <p:pic>
        <p:nvPicPr>
          <p:cNvPr id="9" name="Logo CEA lite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50922" y="546498"/>
            <a:ext cx="3036111" cy="13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8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re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548879" y="1990725"/>
            <a:ext cx="3970734" cy="1190626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48879" y="3196828"/>
            <a:ext cx="3970734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4" name="ZoneTexte 3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CEA liten</a:t>
            </a:r>
          </a:p>
        </p:txBody>
      </p:sp>
      <p:pic>
        <p:nvPicPr>
          <p:cNvPr id="5" name="Logo CEA liten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0922" y="546498"/>
            <a:ext cx="3036111" cy="13537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386762" y="2372453"/>
            <a:ext cx="75723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pic>
        <p:nvPicPr>
          <p:cNvPr id="11" name="PATTERN CARRE DECAL"/>
          <p:cNvPicPr>
            <a:picLocks noChangeAspect="1"/>
          </p:cNvPicPr>
          <p:nvPr/>
        </p:nvPicPr>
        <p:blipFill>
          <a:blip r:embed="rId3"/>
          <a:srcRect t="19705" r="39861" b="-1"/>
          <a:stretch/>
        </p:blipFill>
        <p:spPr bwMode="auto">
          <a:xfrm>
            <a:off x="7054722" y="-1"/>
            <a:ext cx="2089278" cy="18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54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548878" y="1035844"/>
            <a:ext cx="6247209" cy="3596879"/>
          </a:xfrm>
        </p:spPr>
        <p:txBody>
          <a:bodyPr lIns="0"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  <a:endParaRPr sz="1350"/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48879" y="235527"/>
            <a:ext cx="8046244" cy="65387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t="3666" r="82853" b="2802"/>
          <a:stretch/>
        </p:blipFill>
        <p:spPr bwMode="auto">
          <a:xfrm>
            <a:off x="8735957" y="-1"/>
            <a:ext cx="408042" cy="51435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248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545307" y="1323975"/>
            <a:ext cx="6494859" cy="3111104"/>
          </a:xfrm>
        </p:spPr>
        <p:txBody>
          <a:bodyPr lIns="0"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45308" y="235527"/>
            <a:ext cx="8049815" cy="65387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rcRect t="3666" r="82842" b="2802"/>
          <a:stretch/>
        </p:blipFill>
        <p:spPr bwMode="auto">
          <a:xfrm>
            <a:off x="8735957" y="0"/>
            <a:ext cx="408042" cy="51435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121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91715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/>
        </p:nvSpPr>
        <p:spPr bwMode="auto">
          <a:xfrm>
            <a:off x="2363392" y="2990850"/>
            <a:ext cx="261938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  <a:endParaRPr sz="1350"/>
          </a:p>
        </p:txBody>
      </p:sp>
      <p:pic>
        <p:nvPicPr>
          <p:cNvPr id="26" name="PATTERN 14"/>
          <p:cNvPicPr>
            <a:picLocks noChangeAspect="1"/>
          </p:cNvPicPr>
          <p:nvPr/>
        </p:nvPicPr>
        <p:blipFill>
          <a:blip r:embed="rId2"/>
          <a:srcRect l="1642" t="81597" r="4284" b="-1066"/>
          <a:stretch/>
        </p:blipFill>
        <p:spPr bwMode="auto">
          <a:xfrm>
            <a:off x="0" y="0"/>
            <a:ext cx="9144001" cy="443889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Rectangle 13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3" name="Freeform 15"/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1491371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256315" y="0"/>
            <a:ext cx="488768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5" name="Rectangle 24"/>
          <p:cNvSpPr/>
          <p:nvPr/>
        </p:nvSpPr>
        <p:spPr bwMode="auto">
          <a:xfrm>
            <a:off x="2363392" y="2990850"/>
            <a:ext cx="261938" cy="261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  <a:endParaRPr sz="1350"/>
          </a:p>
        </p:txBody>
      </p:sp>
      <p:pic>
        <p:nvPicPr>
          <p:cNvPr id="8" name="PATTERN 14"/>
          <p:cNvPicPr>
            <a:picLocks noChangeAspect="1"/>
          </p:cNvPicPr>
          <p:nvPr/>
        </p:nvPicPr>
        <p:blipFill>
          <a:blip r:embed="rId2"/>
          <a:srcRect l="3065" t="80145" r="2858" b="-12212"/>
          <a:stretch/>
        </p:blipFill>
        <p:spPr bwMode="auto">
          <a:xfrm>
            <a:off x="0" y="0"/>
            <a:ext cx="9144001" cy="7308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91715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7924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363392" y="2990850"/>
            <a:ext cx="261938" cy="261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  <a:endParaRPr sz="1350"/>
          </a:p>
        </p:txBody>
      </p:sp>
      <p:pic>
        <p:nvPicPr>
          <p:cNvPr id="14" name="Logo CE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9144001" cy="4438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91715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3067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Ble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363392" y="2990850"/>
            <a:ext cx="261938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  <a:endParaRPr sz="1350"/>
          </a:p>
        </p:txBody>
      </p:sp>
      <p:pic>
        <p:nvPicPr>
          <p:cNvPr id="13" name="Logo CE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9144001" cy="4438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391715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0845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 sz="1350"/>
          </a:p>
        </p:txBody>
      </p:sp>
      <p:pic>
        <p:nvPicPr>
          <p:cNvPr id="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227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79" y="1990725"/>
            <a:ext cx="3970734" cy="1190626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879" y="3196828"/>
            <a:ext cx="3970734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9" y="546498"/>
            <a:ext cx="3040200" cy="1353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8386762" y="2372453"/>
            <a:ext cx="75723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054722" y="-1"/>
            <a:ext cx="2089278" cy="18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6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numCol="2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  <a:endParaRPr sz="1350"/>
          </a:p>
        </p:txBody>
      </p:sp>
      <p:pic>
        <p:nvPicPr>
          <p:cNvPr id="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55059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  <a:endParaRPr sz="135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879" y="1035844"/>
            <a:ext cx="3915000" cy="3399235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035844"/>
            <a:ext cx="3915000" cy="3399235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6012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48879" y="1013222"/>
            <a:ext cx="3915000" cy="617934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548879" y="1724026"/>
            <a:ext cx="3915000" cy="291822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80122" y="1013222"/>
            <a:ext cx="3915000" cy="617934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80122" y="1724026"/>
            <a:ext cx="3915000" cy="291822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  <a:endParaRPr sz="1350"/>
          </a:p>
        </p:txBody>
      </p:sp>
      <p:pic>
        <p:nvPicPr>
          <p:cNvPr id="12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84018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Fond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372453"/>
            <a:ext cx="9144000" cy="398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8" name="ZoneTexte 7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  <a:endParaRPr sz="135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879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Logo CE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70997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rou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372453"/>
            <a:ext cx="9144000" cy="398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8" name="ZoneTexte 7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  <a:endParaRPr sz="135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879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035844"/>
            <a:ext cx="3915000" cy="339923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 bwMode="auto">
          <a:xfrm>
            <a:off x="548879" y="235527"/>
            <a:ext cx="8046244" cy="6538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42617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+ visu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61613" y="0"/>
            <a:ext cx="4468067" cy="51435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 extrusionOk="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879" y="1035844"/>
            <a:ext cx="4588993" cy="3399235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548880" y="235527"/>
            <a:ext cx="4588992" cy="6538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52844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 bwMode="auto"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 sz="1350"/>
            </a:p>
          </p:txBody>
        </p:sp>
        <p:pic>
          <p:nvPicPr>
            <p:cNvPr id="22" name="Logo CEA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0" y="0"/>
            <a:ext cx="3978867" cy="51435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 extrusionOk="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8" name="Rectangle 7"/>
          <p:cNvSpPr/>
          <p:nvPr/>
        </p:nvSpPr>
        <p:spPr bwMode="auto">
          <a:xfrm>
            <a:off x="5377543" y="2372453"/>
            <a:ext cx="3766457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110688" y="1035844"/>
            <a:ext cx="4484435" cy="3399235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4112791" y="235527"/>
            <a:ext cx="4482331" cy="6538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</p:spTree>
    <p:extLst>
      <p:ext uri="{BB962C8B-B14F-4D97-AF65-F5344CB8AC3E}">
        <p14:creationId xmlns:p14="http://schemas.microsoft.com/office/powerpoint/2010/main" val="2321073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haut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-26655" y="-20807"/>
            <a:ext cx="9094454" cy="1806281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879" y="2536372"/>
            <a:ext cx="8127206" cy="1898707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 sz="1350"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548879" y="239486"/>
            <a:ext cx="8046244" cy="8131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98925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 Bas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36735" y="1035844"/>
            <a:ext cx="8058388" cy="1554956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 sz="1350"/>
          </a:p>
        </p:txBody>
      </p:sp>
      <p:sp>
        <p:nvSpPr>
          <p:cNvPr id="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5148" y="2867891"/>
            <a:ext cx="8824270" cy="1767749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25864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 sz="1350"/>
          </a:p>
        </p:txBody>
      </p:sp>
      <p:pic>
        <p:nvPicPr>
          <p:cNvPr id="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85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79" y="1990725"/>
            <a:ext cx="3970734" cy="1190626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879" y="3196828"/>
            <a:ext cx="3970734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79" y="546498"/>
            <a:ext cx="3040199" cy="13537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8386762" y="2372453"/>
            <a:ext cx="75723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054722" y="-1"/>
            <a:ext cx="2089278" cy="18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  <a:endParaRPr sz="1350"/>
          </a:p>
        </p:txBody>
      </p:sp>
      <p:pic>
        <p:nvPicPr>
          <p:cNvPr id="8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9610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  <a:endParaRPr sz="1350"/>
          </a:p>
        </p:txBody>
      </p:sp>
      <p:pic>
        <p:nvPicPr>
          <p:cNvPr id="7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72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8595123" y="2372453"/>
            <a:ext cx="548878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6" name="ZoneTexte 5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  <a:endParaRPr sz="135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406654" y="4757738"/>
            <a:ext cx="762000" cy="273844"/>
          </a:xfrm>
        </p:spPr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05526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495438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875263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685351" y="3437353"/>
            <a:ext cx="1944216" cy="682210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05526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495438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6875263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685351" y="1364848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6" name="ZoneTexte 35"/>
          <p:cNvSpPr txBox="1"/>
          <p:nvPr/>
        </p:nvSpPr>
        <p:spPr bwMode="auto"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 sz="1350"/>
          </a:p>
        </p:txBody>
      </p:sp>
      <p:pic>
        <p:nvPicPr>
          <p:cNvPr id="18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36223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 / C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5399314" y="2372453"/>
            <a:ext cx="3744686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 sz="1350"/>
          </a:p>
        </p:txBody>
      </p:sp>
      <p:sp>
        <p:nvSpPr>
          <p:cNvPr id="6" name="ZoneTexte 5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  <a:endParaRPr sz="135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406654" y="4757738"/>
            <a:ext cx="762000" cy="273844"/>
          </a:xfrm>
        </p:spPr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>
            <a:off x="-76200" y="51435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 sz="135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2600326" y="1156097"/>
            <a:ext cx="5994797" cy="61793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Fonction/titre</a:t>
            </a:r>
            <a:endParaRPr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 bwMode="auto">
          <a:xfrm>
            <a:off x="2600326" y="1809750"/>
            <a:ext cx="5994797" cy="2625329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29351" y="1093384"/>
            <a:ext cx="1931964" cy="1932131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634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COEX 		Task Force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45769" y="1161029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rcRect t="19791" r="39816"/>
          <a:stretch/>
        </p:blipFill>
        <p:spPr bwMode="auto">
          <a:xfrm>
            <a:off x="7027200" y="0"/>
            <a:ext cx="2116801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9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Bleu fonc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45769" y="1161029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 sz="1350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rcRect t="19791" r="39816"/>
          <a:stretch/>
        </p:blipFill>
        <p:spPr bwMode="auto">
          <a:xfrm>
            <a:off x="7027200" y="0"/>
            <a:ext cx="2116801" cy="1856509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0588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 sz="1350"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45769" y="1161029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tx2"/>
                </a:solidFill>
                <a:latin typeface="+mj-lt"/>
              </a:rPr>
              <a:t>“</a:t>
            </a:r>
            <a:endParaRPr sz="1350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/>
        </p:nvPicPr>
        <p:blipFill>
          <a:blip r:embed="rId2"/>
          <a:srcRect t="19705" r="39861" b="-1"/>
          <a:stretch/>
        </p:blipFill>
        <p:spPr bwMode="auto">
          <a:xfrm>
            <a:off x="7054722" y="-1"/>
            <a:ext cx="2089278" cy="1835728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4209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45769" y="1161029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 sz="1350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rcRect t="19791" r="39816"/>
          <a:stretch/>
        </p:blipFill>
        <p:spPr bwMode="auto">
          <a:xfrm>
            <a:off x="7027200" y="0"/>
            <a:ext cx="2116801" cy="1856509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300844" y="3526972"/>
            <a:ext cx="5535000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00844" y="1628775"/>
            <a:ext cx="5535000" cy="180022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1851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 bwMode="auto"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 sz="1350"/>
            </a:p>
          </p:txBody>
        </p:sp>
        <p:pic>
          <p:nvPicPr>
            <p:cNvPr id="21" name="Logo CEA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" y="0"/>
            <a:ext cx="9144000" cy="51435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526972"/>
            <a:ext cx="6242956" cy="378279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285875"/>
            <a:ext cx="6242956" cy="2143125"/>
          </a:xfrm>
        </p:spPr>
        <p:txBody>
          <a:bodyPr tIns="468000" anchor="b">
            <a:normAutofit/>
          </a:bodyPr>
          <a:lstStyle>
            <a:lvl1pPr marL="428625" indent="-428625">
              <a:buSzPct val="200000"/>
              <a:buFont typeface="Arial Black"/>
              <a:buChar char="“"/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 sz="1350"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 sz="1350"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840566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 bwMode="auto"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 sz="1350"/>
            </a:p>
          </p:txBody>
        </p:sp>
        <p:pic>
          <p:nvPicPr>
            <p:cNvPr id="13" name="Logo CEA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9144000" cy="51435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8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35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878" y="1035844"/>
            <a:ext cx="6247209" cy="3596879"/>
          </a:xfrm>
        </p:spPr>
        <p:txBody>
          <a:bodyPr lIns="0"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235528"/>
            <a:ext cx="8046244" cy="65387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53" b="2802"/>
          <a:stretch/>
        </p:blipFill>
        <p:spPr>
          <a:xfrm>
            <a:off x="8735958" y="-1"/>
            <a:ext cx="408042" cy="51435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33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 +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 bwMode="auto">
          <a:xfrm>
            <a:off x="154780" y="4666413"/>
            <a:ext cx="351000" cy="462210"/>
            <a:chOff x="206373" y="6221884"/>
            <a:chExt cx="468000" cy="61628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06373" y="6221884"/>
              <a:ext cx="468000" cy="6162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 sz="1350"/>
            </a:p>
          </p:txBody>
        </p:sp>
        <p:pic>
          <p:nvPicPr>
            <p:cNvPr id="17" name="Logo CEA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9144000" cy="51435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63858" y="1230085"/>
            <a:ext cx="8680142" cy="2579915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 extrusionOk="0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fr-FR"/>
              <a:t>Cliquez pour modifier les styles du texte du masque 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9063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  <a:endParaRPr sz="1350"/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681780" y="1400176"/>
            <a:ext cx="1057274" cy="1057275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67916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 bwMode="auto">
          <a:xfrm>
            <a:off x="2342332" y="1400176"/>
            <a:ext cx="1057274" cy="1057275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128468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 bwMode="auto">
          <a:xfrm>
            <a:off x="4002883" y="1400176"/>
            <a:ext cx="1057274" cy="1057275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789020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 bwMode="auto">
          <a:xfrm>
            <a:off x="5663435" y="1400176"/>
            <a:ext cx="1057274" cy="1057275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5449571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7323986" y="1400176"/>
            <a:ext cx="1057274" cy="1057275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7110122" y="2645568"/>
            <a:ext cx="1485000" cy="1789510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 sz="1350"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 sz="1350"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 sz="1350"/>
          </a:p>
        </p:txBody>
      </p:sp>
      <p:pic>
        <p:nvPicPr>
          <p:cNvPr id="1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03556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548878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-76200" y="514350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 sz="1350"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 sz="1350"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 sz="1350"/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505166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138024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3781766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5371080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7040141" y="2645568"/>
            <a:ext cx="1485000" cy="178951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 bwMode="auto">
          <a:xfrm>
            <a:off x="2181736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 bwMode="auto">
          <a:xfrm>
            <a:off x="3825479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 bwMode="auto">
          <a:xfrm>
            <a:off x="5414792" y="1187617"/>
            <a:ext cx="1620000" cy="1238549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7040142" y="1187618"/>
            <a:ext cx="1239299" cy="12393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/>
        </p:nvPicPr>
        <p:blipFill>
          <a:blip r:embed="rId2"/>
          <a:srcRect l="17494" t="76060" r="18769" b="-33262"/>
          <a:stretch/>
        </p:blipFill>
        <p:spPr bwMode="auto">
          <a:xfrm>
            <a:off x="7219950" y="-1"/>
            <a:ext cx="1924050" cy="11364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29264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48878" y="2587228"/>
            <a:ext cx="1819275" cy="527447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6" name="Logo CE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8879" y="546497"/>
            <a:ext cx="1352700" cy="13527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8879" y="3426278"/>
            <a:ext cx="4923234" cy="360045"/>
          </a:xfrm>
        </p:spPr>
        <p:txBody>
          <a:bodyPr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050" b="1"/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/>
        </p:nvPicPr>
        <p:blipFill>
          <a:blip r:embed="rId3"/>
          <a:srcRect t="19705" r="39861" b="-1"/>
          <a:stretch/>
        </p:blipFill>
        <p:spPr bwMode="auto">
          <a:xfrm>
            <a:off x="7054722" y="-1"/>
            <a:ext cx="2089278" cy="183572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43651" y="3381375"/>
            <a:ext cx="2251472" cy="14478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1095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FIN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48878" y="2587228"/>
            <a:ext cx="1819275" cy="527447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8879" y="3426278"/>
            <a:ext cx="4923234" cy="360045"/>
          </a:xfrm>
        </p:spPr>
        <p:txBody>
          <a:bodyPr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050" b="1"/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/>
        </p:nvPicPr>
        <p:blipFill>
          <a:blip r:embed="rId2"/>
          <a:srcRect t="19705" r="39861" b="-1"/>
          <a:stretch/>
        </p:blipFill>
        <p:spPr bwMode="auto">
          <a:xfrm>
            <a:off x="7054722" y="-1"/>
            <a:ext cx="2089278" cy="183572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43651" y="3381375"/>
            <a:ext cx="2251472" cy="14478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015" y="555923"/>
            <a:ext cx="3012618" cy="1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030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FI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  <a:endParaRPr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48878" y="2587228"/>
            <a:ext cx="1819275" cy="527447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5" name="Logo CE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8879" y="546497"/>
            <a:ext cx="1352700" cy="13527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 t="19791" r="39816"/>
          <a:stretch/>
        </p:blipFill>
        <p:spPr bwMode="auto">
          <a:xfrm>
            <a:off x="7027200" y="0"/>
            <a:ext cx="2116801" cy="1856509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8879" y="3426278"/>
            <a:ext cx="4923234" cy="360045"/>
          </a:xfrm>
        </p:spPr>
        <p:txBody>
          <a:bodyPr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05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43651" y="3381375"/>
            <a:ext cx="2251472" cy="14478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7212" y="4419600"/>
            <a:ext cx="4933950" cy="4191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3564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  <a:endParaRPr sz="135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48878" y="3829219"/>
            <a:ext cx="3488531" cy="1133134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-76200" y="51435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</a:t>
            </a:r>
            <a:endParaRPr sz="1350"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548878" y="544549"/>
            <a:ext cx="1354649" cy="1354649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rcRect t="19791" r="39816"/>
          <a:stretch/>
        </p:blipFill>
        <p:spPr bwMode="auto">
          <a:xfrm>
            <a:off x="7027200" y="0"/>
            <a:ext cx="2116801" cy="1856509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076951" y="4419600"/>
            <a:ext cx="2518172" cy="419100"/>
          </a:xfrm>
        </p:spPr>
        <p:txBody>
          <a:bodyPr rIns="0">
            <a:normAutofit/>
          </a:bodyPr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070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267A0-2D88-4F13-9F28-CACD7FF64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CC471E-8857-4E44-84EE-435A65BF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3B05B6-B75B-4465-A1B7-40F85B5F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DF54FC-5F55-4FBF-A484-05F3D190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144458-5414-4D19-9195-EE1AB89C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587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983DC-722F-45F1-ADB5-1A0EC2D1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201F27-2AF4-417C-BB61-F0FA7B1D3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6CF1C2-C6DB-4021-9648-32E45E79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08FED-BC34-4ACE-AE73-055E1108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DEBDFA-4BAA-4E1D-A7B4-EA816F09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780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7685C-AAA7-4250-B88B-F7E3C6C1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9834B5-42D8-4C0B-AD50-B4849AF25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9DAE77-2581-4C8F-84A9-BC1EB5E7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FD0E5-629C-4E2A-81D7-1C09FC52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6F576-3525-47C1-9125-CB0DE63F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08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5307" y="1323975"/>
            <a:ext cx="6494859" cy="3111104"/>
          </a:xfrm>
        </p:spPr>
        <p:txBody>
          <a:bodyPr lIns="0"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76200" y="-2077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76200" y="51435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08" y="235528"/>
            <a:ext cx="8049815" cy="65387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8735958" y="0"/>
            <a:ext cx="408042" cy="51435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475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7FCB9-DF3E-44B7-BE8A-B1FFC9A3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6E4563-C7DD-4970-8D48-02ACC61F0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E09B27-7138-4550-AA4F-C840872A3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D250B4-C8D4-4FDC-A1F1-F78A125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E4DF52-CFCB-43E3-BF0F-3D524523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0EE6ED-0378-40BD-8C4C-ECE2A2351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4502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5168D-CF65-4918-9ED2-5EF1C324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909366-7744-417E-B642-F99003B2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357A7C-1AFC-4A6F-A46C-C94429FB7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FE441F-E9B4-4334-AFA0-FE35E3D1E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F8AAE1-89EC-434B-84A1-AB5407393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F9F68E-C481-4C94-A490-06FB8E04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6E866E-0C3F-43B9-B511-77A45CE9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FEC852-A678-4639-9DC0-4368674D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194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F1494-0AA3-470B-B474-6FEE7077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301C32-EEE4-4A39-B008-83962DB3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A53B4D-B711-4901-9BF3-05E3935E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071BED-0F42-45FC-BC0E-FCF0BCAA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88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99408-702A-4E70-84FF-29F3B94D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EDE9CD-E7CA-44C3-9256-FF3DF47F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CC8081-8131-4F58-B79E-B9D10A15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29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DAA0-87B6-479F-B242-BF755AF3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136411-26EA-4A2B-970D-101860CF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AA7305-BA58-462C-8A98-D3D9E239C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466244-D7BD-4EF5-B159-E9403BB3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5C652E-67C3-438F-B8DD-18D0FF13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0D8FEF-6BBE-48CF-9838-23486FCB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207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CBC13-B957-49F0-AAFC-1E4645A9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CFABC2-0900-450E-B1C7-37A76195D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8A6325-17B5-4002-9A8C-44D1B8D4E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220C9C-72F0-464B-95DD-912E951C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028789-FD6B-4034-BE63-FCE1027A1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DF1F66-4728-4A4A-8191-A6A861B1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873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F1266-B174-4B2A-8394-4ED4375F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603CD3-069A-432A-8FCC-3EE499D5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E2D9B-08D5-42A6-B379-E41F0508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189B9-8D85-4EC3-AAC7-56731A5D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FFF2C4-6447-4CC9-82AE-6A93A6D0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9897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CAD875-7858-45A1-90EA-64335FF34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C81ADC-DE52-4D71-8B84-1D7FEB72E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13658D-BCAD-44AE-9DC5-D91E0E9A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96FE5-EE09-46D2-BC79-A4081182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AED714-BD30-4C84-B006-B91A273F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65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8926" y="1628776"/>
            <a:ext cx="5766197" cy="1793081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8926" y="3526971"/>
            <a:ext cx="5766197" cy="104026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1716" y="1619250"/>
            <a:ext cx="1909763" cy="2005013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363392" y="2990850"/>
            <a:ext cx="261938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76200" y="-207749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9144001" cy="443889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0145" y="4757738"/>
            <a:ext cx="237530" cy="237530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303419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image" Target="../media/image5.emf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image" Target="../media/image6.emf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image" Target="../media/image5.emf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image" Target="../media/image6.emf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235528"/>
            <a:ext cx="8046244" cy="65387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879" y="1035844"/>
            <a:ext cx="8046244" cy="33992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9950" y="4757738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450" y="4757738"/>
            <a:ext cx="662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9500" y="4757738"/>
            <a:ext cx="5203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5584825" y="0"/>
            <a:ext cx="3559175" cy="31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3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48879" y="235527"/>
            <a:ext cx="8046244" cy="65387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48879" y="1035844"/>
            <a:ext cx="8046244" cy="33992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219950" y="4757738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06/02/2023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552450" y="4757738"/>
            <a:ext cx="662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WEST News - J.Hillairet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249500" y="4757738"/>
            <a:ext cx="5203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pPr algn="ctr">
              <a:defRPr/>
            </a:pPr>
            <a:fld id="{53F0B3ED-4F75-49BF-B028-1A262D3A6E64}" type="slidenum">
              <a:rPr lang="fr-FR" sz="75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Logo CEA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193423" y="4757738"/>
            <a:ext cx="274493" cy="274493"/>
          </a:xfrm>
          <a:prstGeom prst="rect">
            <a:avLst/>
          </a:prstGeom>
        </p:spPr>
      </p:pic>
      <p:pic>
        <p:nvPicPr>
          <p:cNvPr id="10" name="PATTERN CARRE DECAL" hidden="1"/>
          <p:cNvPicPr>
            <a:picLocks noChangeAspect="1"/>
          </p:cNvPicPr>
          <p:nvPr/>
        </p:nvPicPr>
        <p:blipFill>
          <a:blip r:embed="rId40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9705" r="39861" b="-1"/>
          <a:stretch/>
        </p:blipFill>
        <p:spPr bwMode="auto">
          <a:xfrm>
            <a:off x="5584825" y="0"/>
            <a:ext cx="3559175" cy="31272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1"/>
          <a:stretch/>
        </p:blipFill>
        <p:spPr bwMode="auto">
          <a:xfrm>
            <a:off x="6355151" y="4757738"/>
            <a:ext cx="731024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  <p:sldLayoutId id="2147483725" r:id="rId36"/>
    <p:sldLayoutId id="2147483726" r:id="rId37"/>
  </p:sldLayoutIdLst>
  <p:hf hdr="0"/>
  <p:txStyles>
    <p:titleStyle>
      <a:lvl1pPr algn="l" defTabSz="685800">
        <a:lnSpc>
          <a:spcPct val="90000"/>
        </a:lnSpc>
        <a:spcBef>
          <a:spcPts val="0"/>
        </a:spcBef>
        <a:buNone/>
        <a:defRPr sz="2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/>
        <a:buNone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/>
        <a:buChar char="■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>
        <a:lnSpc>
          <a:spcPct val="100000"/>
        </a:lnSpc>
        <a:spcBef>
          <a:spcPts val="375"/>
        </a:spcBef>
        <a:buSzPct val="90000"/>
        <a:buFont typeface="Arial"/>
        <a:buChar char="■"/>
        <a:defRPr sz="21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>
        <a:lnSpc>
          <a:spcPct val="100000"/>
        </a:lnSpc>
        <a:spcBef>
          <a:spcPts val="375"/>
        </a:spcBef>
        <a:buSzPct val="90000"/>
        <a:buFont typeface="Arial"/>
        <a:buChar char="■"/>
        <a:defRPr sz="210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>
        <a:lnSpc>
          <a:spcPct val="100000"/>
        </a:lnSpc>
        <a:spcBef>
          <a:spcPts val="375"/>
        </a:spcBef>
        <a:buSzPct val="90000"/>
        <a:buFont typeface="Arial"/>
        <a:buChar char="■"/>
        <a:defRPr sz="21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8AB78B-0909-4D53-95FE-092545E9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7E4B0B-8CE8-42F4-AFB3-65C3AA2D2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49812A-237C-4A0F-ABB9-8D3CC145A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5FB29-FA49-48D2-BA44-A7121BE49785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BD9DC-C728-40D3-BC37-9A5FF6A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F7F5B5-23F9-456A-9AAE-4EB030173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116E-344E-4D30-AA4E-4A4B995C14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15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microsoft.com/office/2007/relationships/hdphoto" Target="../media/hdphoto4.wdp"/><Relationship Id="rId10" Type="http://schemas.openxmlformats.org/officeDocument/2006/relationships/image" Target="../media/image72.jpeg"/><Relationship Id="rId4" Type="http://schemas.openxmlformats.org/officeDocument/2006/relationships/image" Target="../media/image69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9.jpeg"/><Relationship Id="rId4" Type="http://schemas.openxmlformats.org/officeDocument/2006/relationships/image" Target="../media/image4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>
            <a:extLst>
              <a:ext uri="{FF2B5EF4-FFF2-40B4-BE49-F238E27FC236}">
                <a16:creationId xmlns:a16="http://schemas.microsoft.com/office/drawing/2014/main" id="{1EC89FA1-B328-44DF-B59D-0ACCF70C0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M. Diez et al.</a:t>
            </a:r>
          </a:p>
          <a:p>
            <a:r>
              <a:rPr lang="fr-FR" dirty="0" err="1"/>
              <a:t>November</a:t>
            </a:r>
            <a:r>
              <a:rPr lang="fr-FR" dirty="0"/>
              <a:t> 19, 2025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C3C529C-7001-4C55-A799-87EA28E457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16165"/>
          <a:stretch>
            <a:fillRect/>
          </a:stretch>
        </p:blipFill>
        <p:spPr/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68D42458-731E-4E42-AD23-A79ACCD0A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45" y="2006202"/>
            <a:ext cx="3970734" cy="1190626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 and redeposition on WEST PFUs phase 2</a:t>
            </a:r>
            <a:br>
              <a:rPr lang="de-DE" sz="2400" b="1" dirty="0"/>
            </a:br>
            <a:endParaRPr lang="fr-FR" sz="2000" b="1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9F394B46-3F1C-4E55-81CD-A3F32A5D7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0" y="4094546"/>
            <a:ext cx="3627746" cy="7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4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24520FE2-0B03-442A-8EA4-7C5DBCE1E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07" y="1323975"/>
            <a:ext cx="7704193" cy="3111104"/>
          </a:xfrm>
        </p:spPr>
        <p:txBody>
          <a:bodyPr numCol="1"/>
          <a:lstStyle/>
          <a:p>
            <a:r>
              <a:rPr lang="fr-FR" dirty="0"/>
              <a:t> Erosion of the </a:t>
            </a:r>
            <a:r>
              <a:rPr lang="fr-FR" dirty="0" err="1"/>
              <a:t>lower</a:t>
            </a:r>
            <a:r>
              <a:rPr lang="fr-FR" dirty="0"/>
              <a:t> divertor</a:t>
            </a:r>
          </a:p>
          <a:p>
            <a:r>
              <a:rPr lang="fr-FR" dirty="0"/>
              <a:t> </a:t>
            </a:r>
            <a:r>
              <a:rPr lang="fr-FR" dirty="0" err="1"/>
              <a:t>Redeposited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on the HFS of the divertor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F98C83B-6747-445A-ABB5-DAF2820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395F328-2B90-4CDD-8BF6-CAB57E2D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10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47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44570F-811D-41CD-AC1F-78BC7EA6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11</a:t>
            </a:fld>
            <a:endParaRPr lang="fr-FR" sz="75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96289C0-C3EC-4794-8201-3F9BC1B8869D}"/>
              </a:ext>
            </a:extLst>
          </p:cNvPr>
          <p:cNvSpPr/>
          <p:nvPr/>
        </p:nvSpPr>
        <p:spPr>
          <a:xfrm>
            <a:off x="4699074" y="837990"/>
            <a:ext cx="4265414" cy="41935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0A870A9-7BA4-4B05-B8F7-E1952EF8AED9}"/>
              </a:ext>
            </a:extLst>
          </p:cNvPr>
          <p:cNvSpPr/>
          <p:nvPr/>
        </p:nvSpPr>
        <p:spPr>
          <a:xfrm>
            <a:off x="179513" y="837990"/>
            <a:ext cx="4176464" cy="41935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4D6C1CA-8127-4662-943B-38DF124B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627534"/>
            <a:ext cx="3915000" cy="617934"/>
          </a:xfrm>
        </p:spPr>
        <p:txBody>
          <a:bodyPr>
            <a:normAutofit/>
          </a:bodyPr>
          <a:lstStyle/>
          <a:p>
            <a:r>
              <a:rPr lang="fr-FR" dirty="0"/>
              <a:t>WEST phase 1 (2016-2020)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49B6780-0464-499A-A82E-958AFC8A3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818084"/>
            <a:ext cx="3915000" cy="2918222"/>
          </a:xfrm>
        </p:spPr>
        <p:txBody>
          <a:bodyPr>
            <a:norm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kern="0" dirty="0"/>
              <a:t>~ 50 µm </a:t>
            </a:r>
            <a:r>
              <a:rPr lang="fr-FR" sz="1400" kern="0" dirty="0" err="1"/>
              <a:t>deposits</a:t>
            </a:r>
            <a:r>
              <a:rPr lang="fr-FR" sz="1400" kern="0" dirty="0"/>
              <a:t> </a:t>
            </a:r>
            <a:r>
              <a:rPr lang="fr-FR" sz="1400" kern="0" dirty="0" err="1"/>
              <a:t>after</a:t>
            </a:r>
            <a:r>
              <a:rPr lang="fr-FR" sz="1400" kern="0" dirty="0"/>
              <a:t> 7 </a:t>
            </a:r>
            <a:r>
              <a:rPr lang="fr-FR" sz="1400" kern="0" dirty="0" err="1"/>
              <a:t>hours</a:t>
            </a:r>
            <a:r>
              <a:rPr lang="fr-FR" sz="1400" kern="0" dirty="0"/>
              <a:t> of plasma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kern="0" dirty="0" err="1"/>
              <a:t>Complex</a:t>
            </a:r>
            <a:r>
              <a:rPr lang="fr-FR" sz="1400" kern="0" dirty="0"/>
              <a:t> structure, multi </a:t>
            </a:r>
            <a:r>
              <a:rPr lang="fr-FR" sz="1400" kern="0" dirty="0" err="1"/>
              <a:t>layers</a:t>
            </a:r>
            <a:r>
              <a:rPr lang="fr-FR" sz="1400" kern="0" dirty="0"/>
              <a:t> / </a:t>
            </a:r>
            <a:r>
              <a:rPr lang="fr-FR" sz="1400" kern="0" dirty="0" err="1"/>
              <a:t>difficult</a:t>
            </a:r>
            <a:r>
              <a:rPr lang="fr-FR" sz="1400" kern="0" dirty="0"/>
              <a:t> to relate </a:t>
            </a:r>
            <a:r>
              <a:rPr lang="fr-FR" sz="1400" kern="0" dirty="0" err="1"/>
              <a:t>with</a:t>
            </a:r>
            <a:r>
              <a:rPr lang="fr-FR" sz="1400" kern="0" dirty="0"/>
              <a:t> plasma </a:t>
            </a:r>
            <a:r>
              <a:rPr lang="fr-FR" sz="1400" kern="0" dirty="0" err="1"/>
              <a:t>history</a:t>
            </a:r>
            <a:r>
              <a:rPr lang="fr-FR" sz="1400" kern="0" dirty="0"/>
              <a:t>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kern="0" dirty="0" err="1"/>
              <a:t>Mainly</a:t>
            </a:r>
            <a:r>
              <a:rPr lang="fr-FR" sz="1400" kern="0" dirty="0"/>
              <a:t> W + traces of Mo, Fe, Cu, O, B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Main source of D </a:t>
            </a:r>
            <a:r>
              <a:rPr lang="fr-FR" sz="1400" dirty="0" err="1"/>
              <a:t>retention</a:t>
            </a:r>
            <a:endParaRPr lang="fr-FR" sz="1400" kern="0" dirty="0"/>
          </a:p>
          <a:p>
            <a:pPr marL="179388" indent="-179388">
              <a:buFont typeface="Wingdings" panose="05000000000000000000" pitchFamily="2" charset="2"/>
              <a:buChar char="§"/>
            </a:pPr>
            <a:endParaRPr lang="fr-FR" sz="1400" dirty="0"/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A40221E-7015-4594-9382-2B5C35ED3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8424" y="627534"/>
            <a:ext cx="3915000" cy="617934"/>
          </a:xfrm>
        </p:spPr>
        <p:txBody>
          <a:bodyPr/>
          <a:lstStyle/>
          <a:p>
            <a:r>
              <a:rPr lang="fr-FR" dirty="0"/>
              <a:t>WEST phase 2 (2021- </a:t>
            </a:r>
            <a:r>
              <a:rPr lang="fr-FR" dirty="0" err="1"/>
              <a:t>now</a:t>
            </a:r>
            <a:r>
              <a:rPr lang="fr-FR" dirty="0"/>
              <a:t>)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F7E36E-9D8F-4CF1-921C-78BF100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Introduction / </a:t>
            </a:r>
            <a:r>
              <a:rPr lang="fr-FR" sz="2400" dirty="0" err="1"/>
              <a:t>Context</a:t>
            </a:r>
            <a:r>
              <a:rPr lang="fr-FR" sz="2400" dirty="0"/>
              <a:t> / Objectives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EAF7AD-288E-4CF6-B65F-8D763A1DCED2}"/>
              </a:ext>
            </a:extLst>
          </p:cNvPr>
          <p:cNvSpPr txBox="1"/>
          <p:nvPr/>
        </p:nvSpPr>
        <p:spPr>
          <a:xfrm>
            <a:off x="1568454" y="1342558"/>
            <a:ext cx="254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66CC"/>
                </a:solidFill>
              </a:rPr>
              <a:t>W-</a:t>
            </a:r>
            <a:r>
              <a:rPr lang="fr-FR" sz="1100" b="1" dirty="0" err="1">
                <a:solidFill>
                  <a:srgbClr val="0066CC"/>
                </a:solidFill>
              </a:rPr>
              <a:t>coated</a:t>
            </a:r>
            <a:r>
              <a:rPr lang="fr-FR" sz="1100" b="1" dirty="0">
                <a:solidFill>
                  <a:srgbClr val="0066CC"/>
                </a:solidFill>
              </a:rPr>
              <a:t> graphite </a:t>
            </a:r>
            <a:r>
              <a:rPr lang="fr-FR" sz="1100" b="1" dirty="0" err="1">
                <a:solidFill>
                  <a:srgbClr val="0066CC"/>
                </a:solidFill>
              </a:rPr>
              <a:t>PFUs</a:t>
            </a:r>
            <a:endParaRPr lang="fr-FR" sz="1100" b="1" dirty="0">
              <a:solidFill>
                <a:srgbClr val="0066CC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0E9058-8576-40E3-87CC-9A7A374916DD}"/>
              </a:ext>
            </a:extLst>
          </p:cNvPr>
          <p:cNvSpPr txBox="1"/>
          <p:nvPr/>
        </p:nvSpPr>
        <p:spPr>
          <a:xfrm>
            <a:off x="6156176" y="1342558"/>
            <a:ext cx="19380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66CC"/>
                </a:solidFill>
              </a:rPr>
              <a:t>Bulk W ITER-like </a:t>
            </a:r>
            <a:r>
              <a:rPr lang="fr-FR" sz="1100" b="1" dirty="0" err="1">
                <a:solidFill>
                  <a:srgbClr val="0066CC"/>
                </a:solidFill>
              </a:rPr>
              <a:t>PFUs</a:t>
            </a:r>
            <a:endParaRPr lang="fr-FR" sz="1100" b="1" dirty="0">
              <a:solidFill>
                <a:srgbClr val="0066CC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EFAD264-EB37-4DB8-86C1-EAFDB83D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44" y="859530"/>
            <a:ext cx="816245" cy="8469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B0BE1B-1DE0-49E3-B661-9BCA0A28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48" y="841451"/>
            <a:ext cx="1025052" cy="76271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7608D3F-EC8A-439A-BFAD-5051590F89DE}"/>
              </a:ext>
            </a:extLst>
          </p:cNvPr>
          <p:cNvSpPr txBox="1"/>
          <p:nvPr/>
        </p:nvSpPr>
        <p:spPr>
          <a:xfrm>
            <a:off x="2434849" y="3993763"/>
            <a:ext cx="32892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[C. Martin Phys. Scripta 2021]</a:t>
            </a:r>
          </a:p>
          <a:p>
            <a:r>
              <a:rPr lang="fr-FR" sz="1000" dirty="0"/>
              <a:t>[M. Balden Phys. Scripta 2021]</a:t>
            </a:r>
          </a:p>
          <a:p>
            <a:r>
              <a:rPr lang="fr-FR" sz="1000" dirty="0"/>
              <a:t>[A. Hakola NME 2025]</a:t>
            </a:r>
          </a:p>
          <a:p>
            <a:r>
              <a:rPr lang="fr-FR" sz="1000" dirty="0"/>
              <a:t>[R. Mateus PFMC 2025]</a:t>
            </a:r>
          </a:p>
          <a:p>
            <a:r>
              <a:rPr lang="fr-FR" sz="1000" dirty="0"/>
              <a:t>[I. </a:t>
            </a:r>
            <a:r>
              <a:rPr lang="fr-FR" sz="1000" dirty="0" err="1"/>
              <a:t>Jogi</a:t>
            </a:r>
            <a:r>
              <a:rPr lang="fr-FR" sz="1000" dirty="0"/>
              <a:t> JNE 2023</a:t>
            </a:r>
          </a:p>
          <a:p>
            <a:r>
              <a:rPr lang="fr-FR" sz="1000" dirty="0"/>
              <a:t>[I. </a:t>
            </a:r>
            <a:r>
              <a:rPr lang="fr-FR" sz="1000" dirty="0" err="1"/>
              <a:t>Jogi</a:t>
            </a:r>
            <a:r>
              <a:rPr lang="fr-FR" sz="1000" dirty="0"/>
              <a:t> NME 2025]</a:t>
            </a:r>
          </a:p>
          <a:p>
            <a:endParaRPr lang="fr-FR" sz="1000" dirty="0"/>
          </a:p>
        </p:txBody>
      </p:sp>
      <p:pic>
        <p:nvPicPr>
          <p:cNvPr id="22" name="Grafik 14">
            <a:extLst>
              <a:ext uri="{FF2B5EF4-FFF2-40B4-BE49-F238E27FC236}">
                <a16:creationId xmlns:a16="http://schemas.microsoft.com/office/drawing/2014/main" id="{DEF1514F-4D79-40A3-90D8-2EA0266FA745}"/>
              </a:ext>
            </a:extLst>
          </p:cNvPr>
          <p:cNvPicPr/>
          <p:nvPr/>
        </p:nvPicPr>
        <p:blipFill rotWithShape="1">
          <a:blip r:embed="rId4"/>
          <a:srcRect l="4460" t="46673" r="16162" b="6610"/>
          <a:stretch/>
        </p:blipFill>
        <p:spPr>
          <a:xfrm>
            <a:off x="228431" y="3586744"/>
            <a:ext cx="2255337" cy="1244597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3AFF961-9950-4D2E-BF29-D1A9381FBFBA}"/>
              </a:ext>
            </a:extLst>
          </p:cNvPr>
          <p:cNvSpPr txBox="1">
            <a:spLocks/>
          </p:cNvSpPr>
          <p:nvPr/>
        </p:nvSpPr>
        <p:spPr>
          <a:xfrm>
            <a:off x="4860032" y="1814624"/>
            <a:ext cx="4027068" cy="2105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fr-FR" sz="1400" dirty="0" err="1"/>
              <a:t>Layers</a:t>
            </a:r>
            <a:r>
              <a:rPr lang="fr-FR" sz="1400" dirty="0"/>
              <a:t> </a:t>
            </a:r>
            <a:r>
              <a:rPr lang="fr-FR" sz="1400" dirty="0" err="1"/>
              <a:t>may</a:t>
            </a:r>
            <a:r>
              <a:rPr lang="fr-FR" sz="1400" dirty="0"/>
              <a:t> not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much</a:t>
            </a:r>
            <a:r>
              <a:rPr lang="fr-FR" sz="1400" dirty="0"/>
              <a:t>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those</a:t>
            </a:r>
            <a:r>
              <a:rPr lang="fr-FR" sz="1400" dirty="0"/>
              <a:t> of phase 1 BUT: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 err="1"/>
              <a:t>Same</a:t>
            </a:r>
            <a:r>
              <a:rPr lang="fr-FR" sz="1400" dirty="0"/>
              <a:t> </a:t>
            </a:r>
            <a:r>
              <a:rPr lang="fr-FR" sz="1400" dirty="0" err="1"/>
              <a:t>deposition</a:t>
            </a:r>
            <a:r>
              <a:rPr lang="fr-FR" sz="1400" dirty="0"/>
              <a:t> rate as </a:t>
            </a:r>
            <a:r>
              <a:rPr lang="fr-FR" sz="1400" dirty="0" err="1"/>
              <a:t>during</a:t>
            </a:r>
            <a:r>
              <a:rPr lang="fr-FR" sz="1400" dirty="0"/>
              <a:t> phase 1 ?</a:t>
            </a:r>
          </a:p>
          <a:p>
            <a:pPr marL="0" indent="0">
              <a:buClr>
                <a:srgbClr val="FF0000"/>
              </a:buClr>
              <a:buNone/>
            </a:pPr>
            <a:endParaRPr lang="fr-FR" sz="500" dirty="0"/>
          </a:p>
          <a:p>
            <a:pPr marL="0" indent="0">
              <a:buClr>
                <a:srgbClr val="FF0000"/>
              </a:buClr>
              <a:buNone/>
            </a:pPr>
            <a:r>
              <a:rPr lang="fr-FR" sz="500" dirty="0"/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 err="1"/>
              <a:t>Effect</a:t>
            </a:r>
            <a:r>
              <a:rPr lang="fr-FR" sz="1400" dirty="0"/>
              <a:t> of the </a:t>
            </a:r>
            <a:r>
              <a:rPr lang="fr-FR" sz="1400" dirty="0" err="1"/>
              <a:t>ripple</a:t>
            </a:r>
            <a:r>
              <a:rPr lang="fr-FR" sz="1400" dirty="0"/>
              <a:t> on the </a:t>
            </a:r>
            <a:r>
              <a:rPr lang="fr-FR" sz="1400" dirty="0" err="1"/>
              <a:t>deposited</a:t>
            </a:r>
            <a:r>
              <a:rPr lang="fr-FR" sz="1400" dirty="0"/>
              <a:t> </a:t>
            </a:r>
            <a:r>
              <a:rPr lang="fr-FR" sz="1400" dirty="0" err="1"/>
              <a:t>layers</a:t>
            </a:r>
            <a:r>
              <a:rPr lang="fr-FR" sz="1400" dirty="0"/>
              <a:t> ?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5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 err="1"/>
              <a:t>Effect</a:t>
            </a:r>
            <a:r>
              <a:rPr lang="fr-FR" sz="1400" dirty="0"/>
              <a:t> of the </a:t>
            </a:r>
            <a:r>
              <a:rPr lang="fr-FR" sz="1400" dirty="0" err="1"/>
              <a:t>toroidal</a:t>
            </a:r>
            <a:r>
              <a:rPr lang="fr-FR" sz="1400" dirty="0"/>
              <a:t> </a:t>
            </a:r>
            <a:r>
              <a:rPr lang="fr-FR" sz="1400" dirty="0" err="1"/>
              <a:t>bevel</a:t>
            </a:r>
            <a:r>
              <a:rPr lang="fr-FR" sz="1400" dirty="0"/>
              <a:t> on the </a:t>
            </a:r>
            <a:r>
              <a:rPr lang="fr-FR" sz="1400" dirty="0" err="1"/>
              <a:t>deposited</a:t>
            </a:r>
            <a:r>
              <a:rPr lang="fr-FR" sz="1400" dirty="0"/>
              <a:t> </a:t>
            </a:r>
            <a:r>
              <a:rPr lang="fr-FR" sz="1400" dirty="0" err="1"/>
              <a:t>layers</a:t>
            </a:r>
            <a:r>
              <a:rPr lang="fr-FR" sz="1400" dirty="0"/>
              <a:t>?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5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14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3E85A4A-EF72-4255-940F-BD5191284CA6}"/>
              </a:ext>
            </a:extLst>
          </p:cNvPr>
          <p:cNvSpPr txBox="1"/>
          <p:nvPr/>
        </p:nvSpPr>
        <p:spPr>
          <a:xfrm>
            <a:off x="7401046" y="4431418"/>
            <a:ext cx="16969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[J. Gaspar NME 2024]</a:t>
            </a:r>
          </a:p>
          <a:p>
            <a:r>
              <a:rPr lang="fr-FR" sz="1000" dirty="0"/>
              <a:t>[C. Martin NME 2024]</a:t>
            </a:r>
          </a:p>
          <a:p>
            <a:r>
              <a:rPr lang="fr-FR" sz="1000" dirty="0"/>
              <a:t>[A. Marin JNM 2025]</a:t>
            </a:r>
          </a:p>
        </p:txBody>
      </p:sp>
    </p:spTree>
    <p:extLst>
      <p:ext uri="{BB962C8B-B14F-4D97-AF65-F5344CB8AC3E}">
        <p14:creationId xmlns:p14="http://schemas.microsoft.com/office/powerpoint/2010/main" val="40268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build="p"/>
      <p:bldP spid="13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E34478-ABE7-4749-A608-8ADB2783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8" y="195486"/>
            <a:ext cx="8046244" cy="653870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procedure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5C7160-C9A1-429B-853A-78F6494C3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58" y="2944251"/>
            <a:ext cx="3566930" cy="21482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5A42BE-FBEE-49B4-8835-66095B96E517}"/>
              </a:ext>
            </a:extLst>
          </p:cNvPr>
          <p:cNvSpPr txBox="1"/>
          <p:nvPr/>
        </p:nvSpPr>
        <p:spPr>
          <a:xfrm>
            <a:off x="4212213" y="625860"/>
            <a:ext cx="4908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Laser cleaning of the divertor for scientific purposes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Sector Q1A : completely cleaned, except for 2 PFUs that were partially cleaned in order to study deposition</a:t>
            </a:r>
          </a:p>
          <a:p>
            <a:pPr marL="1001713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ZA" sz="1400" i="1" dirty="0">
                <a:latin typeface="Arial" panose="020B0604020202020204" pitchFamily="34" charset="0"/>
                <a:cs typeface="Arial" panose="020B0604020202020204" pitchFamily="34" charset="0"/>
              </a:rPr>
              <a:t>1 divertor target at min ISP (#391)</a:t>
            </a:r>
          </a:p>
          <a:p>
            <a:pPr marL="1001713" indent="-285750"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22300" algn="l"/>
              </a:tabLst>
            </a:pPr>
            <a:r>
              <a:rPr lang="en-ZA" sz="1400" i="1" dirty="0">
                <a:latin typeface="Arial" panose="020B0604020202020204" pitchFamily="34" charset="0"/>
                <a:cs typeface="Arial" panose="020B0604020202020204" pitchFamily="34" charset="0"/>
              </a:rPr>
              <a:t>1 divertor target at max ISP (#419)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Evaluation of the thickness of the deposited layers using confocal microscopy</a:t>
            </a:r>
          </a:p>
          <a:p>
            <a:pPr marL="900113" indent="-1841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MB 1 to MB 12 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 radial profile</a:t>
            </a:r>
          </a:p>
          <a:p>
            <a:pPr marL="900113" indent="-1841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3 measurements / MB 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 toroidal profile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6B6674-1B99-4355-9FA0-A3B4B7BC61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 b="6109"/>
          <a:stretch/>
        </p:blipFill>
        <p:spPr>
          <a:xfrm>
            <a:off x="503158" y="638542"/>
            <a:ext cx="3566930" cy="210873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92F790F-385A-4EFA-825C-2F0692367E5E}"/>
              </a:ext>
            </a:extLst>
          </p:cNvPr>
          <p:cNvSpPr/>
          <p:nvPr/>
        </p:nvSpPr>
        <p:spPr>
          <a:xfrm rot="456542">
            <a:off x="827584" y="1126205"/>
            <a:ext cx="864096" cy="37353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FA8750B-4695-4090-9D49-7C1CF672C451}"/>
              </a:ext>
            </a:extLst>
          </p:cNvPr>
          <p:cNvSpPr/>
          <p:nvPr/>
        </p:nvSpPr>
        <p:spPr>
          <a:xfrm rot="21082972">
            <a:off x="2848158" y="1150459"/>
            <a:ext cx="864096" cy="37353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C935306-DC62-4FEE-B18A-0D9F5A03AA39}"/>
              </a:ext>
            </a:extLst>
          </p:cNvPr>
          <p:cNvSpPr/>
          <p:nvPr/>
        </p:nvSpPr>
        <p:spPr>
          <a:xfrm rot="456542">
            <a:off x="832703" y="3344558"/>
            <a:ext cx="864096" cy="37353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2FB908D-F3A2-44CB-87DE-00C7C54BA3D7}"/>
              </a:ext>
            </a:extLst>
          </p:cNvPr>
          <p:cNvSpPr/>
          <p:nvPr/>
        </p:nvSpPr>
        <p:spPr>
          <a:xfrm rot="21082972">
            <a:off x="2853277" y="3368812"/>
            <a:ext cx="864096" cy="37353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8A2E70-33DB-415A-8F42-7B89D4B345B8}"/>
              </a:ext>
            </a:extLst>
          </p:cNvPr>
          <p:cNvSpPr/>
          <p:nvPr/>
        </p:nvSpPr>
        <p:spPr>
          <a:xfrm>
            <a:off x="2093817" y="3684736"/>
            <a:ext cx="608723" cy="365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68005A-CB6C-4EC3-A07B-0F1AA0B53CD3}"/>
              </a:ext>
            </a:extLst>
          </p:cNvPr>
          <p:cNvSpPr txBox="1"/>
          <p:nvPr/>
        </p:nvSpPr>
        <p:spPr>
          <a:xfrm>
            <a:off x="1997573" y="3621061"/>
            <a:ext cx="8012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#391</a:t>
            </a:r>
          </a:p>
          <a:p>
            <a:pPr algn="ctr"/>
            <a:r>
              <a:rPr lang="fr-FR" sz="1100" dirty="0"/>
              <a:t>(min ISP)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D543D9-80E4-4D36-814B-EA7D914F8679}"/>
              </a:ext>
            </a:extLst>
          </p:cNvPr>
          <p:cNvSpPr/>
          <p:nvPr/>
        </p:nvSpPr>
        <p:spPr>
          <a:xfrm>
            <a:off x="3088206" y="3638567"/>
            <a:ext cx="608723" cy="365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C36083-C2D9-4A33-A534-26A80D54DBBA}"/>
              </a:ext>
            </a:extLst>
          </p:cNvPr>
          <p:cNvSpPr txBox="1"/>
          <p:nvPr/>
        </p:nvSpPr>
        <p:spPr>
          <a:xfrm>
            <a:off x="2952556" y="3576948"/>
            <a:ext cx="88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#419</a:t>
            </a:r>
          </a:p>
          <a:p>
            <a:pPr algn="ctr"/>
            <a:r>
              <a:rPr lang="fr-FR" sz="1100" dirty="0"/>
              <a:t>(max ISP)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8463765-04A6-4FCA-80FA-6C6F82485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39291" r="71817" b="30202"/>
          <a:stretch/>
        </p:blipFill>
        <p:spPr>
          <a:xfrm rot="16200000">
            <a:off x="5845042" y="1528087"/>
            <a:ext cx="1311929" cy="27010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DFE809-F1F4-4AD4-88B2-A348655DB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211" y="2277081"/>
            <a:ext cx="143875" cy="11246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B04DDD-1464-40C8-930D-7C619EC5A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128" y="2290240"/>
            <a:ext cx="149584" cy="11246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BE1BDA-B4FE-44D5-B2AD-24C707D3BF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00"/>
          <a:stretch/>
        </p:blipFill>
        <p:spPr>
          <a:xfrm>
            <a:off x="7148248" y="2290240"/>
            <a:ext cx="136848" cy="112469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286323F-BBBA-48D6-99E0-B9D1C7E11452}"/>
              </a:ext>
            </a:extLst>
          </p:cNvPr>
          <p:cNvSpPr txBox="1"/>
          <p:nvPr/>
        </p:nvSpPr>
        <p:spPr>
          <a:xfrm>
            <a:off x="8297951" y="3580194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B8FBDE1-BD2D-4822-A8D7-230E2D069D98}"/>
              </a:ext>
            </a:extLst>
          </p:cNvPr>
          <p:cNvSpPr txBox="1"/>
          <p:nvPr/>
        </p:nvSpPr>
        <p:spPr>
          <a:xfrm rot="16200000">
            <a:off x="5906425" y="2790053"/>
            <a:ext cx="98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46 µm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BD423BB-FAA9-493D-A2BC-616004D54F83}"/>
              </a:ext>
            </a:extLst>
          </p:cNvPr>
          <p:cNvSpPr txBox="1"/>
          <p:nvPr/>
        </p:nvSpPr>
        <p:spPr>
          <a:xfrm rot="16200000">
            <a:off x="5237869" y="2846057"/>
            <a:ext cx="98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110 µm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76CDA9-830E-446D-96F0-AEEC2DC3D713}"/>
              </a:ext>
            </a:extLst>
          </p:cNvPr>
          <p:cNvSpPr txBox="1"/>
          <p:nvPr/>
        </p:nvSpPr>
        <p:spPr>
          <a:xfrm rot="16200000">
            <a:off x="6556356" y="2776062"/>
            <a:ext cx="98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42 µm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C5B6D2F-3ADC-49A8-B549-8D097A2B0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767" y="1900201"/>
            <a:ext cx="367267" cy="190477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79F13E7-2043-469F-930D-03131C799043}"/>
              </a:ext>
            </a:extLst>
          </p:cNvPr>
          <p:cNvSpPr txBox="1"/>
          <p:nvPr/>
        </p:nvSpPr>
        <p:spPr>
          <a:xfrm>
            <a:off x="8332597" y="2777795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9C7A2A0-74AF-4F6B-8FC9-633E9FD44D26}"/>
              </a:ext>
            </a:extLst>
          </p:cNvPr>
          <p:cNvSpPr txBox="1"/>
          <p:nvPr/>
        </p:nvSpPr>
        <p:spPr>
          <a:xfrm>
            <a:off x="8297951" y="2064728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2F59E7-32D9-43D0-9280-39F0DC586827}"/>
              </a:ext>
            </a:extLst>
          </p:cNvPr>
          <p:cNvSpPr txBox="1"/>
          <p:nvPr/>
        </p:nvSpPr>
        <p:spPr>
          <a:xfrm>
            <a:off x="0" y="638542"/>
            <a:ext cx="2411761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E" sz="1100" b="1" dirty="0">
                <a:solidFill>
                  <a:schemeClr val="bg1"/>
                </a:solidFill>
              </a:rPr>
              <a:t>Q1A, before cleaning, </a:t>
            </a:r>
            <a:r>
              <a:rPr lang="en-AE" sz="1100" b="1" dirty="0" err="1">
                <a:solidFill>
                  <a:schemeClr val="bg1"/>
                </a:solidFill>
              </a:rPr>
              <a:t>june</a:t>
            </a:r>
            <a:r>
              <a:rPr lang="en-AE" sz="1100" b="1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C324587-002A-48C3-8486-93B67F6EE8C6}"/>
              </a:ext>
            </a:extLst>
          </p:cNvPr>
          <p:cNvSpPr txBox="1"/>
          <p:nvPr/>
        </p:nvSpPr>
        <p:spPr>
          <a:xfrm>
            <a:off x="0" y="2834575"/>
            <a:ext cx="2231269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E" sz="1100" b="1" dirty="0">
                <a:solidFill>
                  <a:schemeClr val="bg1"/>
                </a:solidFill>
              </a:rPr>
              <a:t>Q1A, after cleaning, </a:t>
            </a:r>
            <a:r>
              <a:rPr lang="en-AE" sz="1100" b="1" dirty="0" err="1">
                <a:solidFill>
                  <a:schemeClr val="bg1"/>
                </a:solidFill>
              </a:rPr>
              <a:t>july</a:t>
            </a:r>
            <a:r>
              <a:rPr lang="en-AE" sz="1100" b="1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9B7F867-D75B-480D-A402-28883E0F1DD5}"/>
              </a:ext>
            </a:extLst>
          </p:cNvPr>
          <p:cNvSpPr txBox="1"/>
          <p:nvPr/>
        </p:nvSpPr>
        <p:spPr>
          <a:xfrm>
            <a:off x="4027129" y="3013644"/>
            <a:ext cx="118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MB 6 </a:t>
            </a:r>
          </a:p>
          <a:p>
            <a:pPr algn="r"/>
            <a:r>
              <a:rPr lang="fr-FR" sz="1200" dirty="0"/>
              <a:t>PFU#419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6A22183-64ED-498E-8E37-BA9C9F3A9769}"/>
              </a:ext>
            </a:extLst>
          </p:cNvPr>
          <p:cNvCxnSpPr/>
          <p:nvPr/>
        </p:nvCxnSpPr>
        <p:spPr>
          <a:xfrm>
            <a:off x="4972015" y="3646743"/>
            <a:ext cx="29969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014BA7B-03B5-4B52-9389-F8C89ED2E936}"/>
              </a:ext>
            </a:extLst>
          </p:cNvPr>
          <p:cNvCxnSpPr/>
          <p:nvPr/>
        </p:nvCxnSpPr>
        <p:spPr>
          <a:xfrm>
            <a:off x="5908119" y="3576948"/>
            <a:ext cx="0" cy="1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B6143B3-28F8-4FAF-9EB6-0F5F7533D649}"/>
              </a:ext>
            </a:extLst>
          </p:cNvPr>
          <p:cNvCxnSpPr/>
          <p:nvPr/>
        </p:nvCxnSpPr>
        <p:spPr>
          <a:xfrm>
            <a:off x="6551270" y="3576948"/>
            <a:ext cx="0" cy="1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3B8FABA-710C-4327-9B94-C5079F063866}"/>
              </a:ext>
            </a:extLst>
          </p:cNvPr>
          <p:cNvCxnSpPr/>
          <p:nvPr/>
        </p:nvCxnSpPr>
        <p:spPr>
          <a:xfrm>
            <a:off x="7240742" y="3591637"/>
            <a:ext cx="0" cy="1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6F35580-94F2-4D59-ABC0-4C8F5B50846C}"/>
              </a:ext>
            </a:extLst>
          </p:cNvPr>
          <p:cNvSpPr txBox="1"/>
          <p:nvPr/>
        </p:nvSpPr>
        <p:spPr>
          <a:xfrm>
            <a:off x="5623449" y="3665442"/>
            <a:ext cx="745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-7 mm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080FC16-612C-4FEE-A169-DA0A58BDC55C}"/>
              </a:ext>
            </a:extLst>
          </p:cNvPr>
          <p:cNvSpPr txBox="1"/>
          <p:nvPr/>
        </p:nvSpPr>
        <p:spPr>
          <a:xfrm>
            <a:off x="6318194" y="3684736"/>
            <a:ext cx="745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0 mm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1104595-B197-4CC9-AEAB-37A8A6F528F0}"/>
              </a:ext>
            </a:extLst>
          </p:cNvPr>
          <p:cNvSpPr txBox="1"/>
          <p:nvPr/>
        </p:nvSpPr>
        <p:spPr>
          <a:xfrm>
            <a:off x="7055987" y="3712964"/>
            <a:ext cx="745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7 mm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334C6A-C209-4F65-9B18-6DDB893A5F2B}"/>
              </a:ext>
            </a:extLst>
          </p:cNvPr>
          <p:cNvSpPr txBox="1"/>
          <p:nvPr/>
        </p:nvSpPr>
        <p:spPr>
          <a:xfrm>
            <a:off x="7025736" y="437932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[</a:t>
            </a:r>
            <a:r>
              <a:rPr lang="fr-FR" sz="1100" dirty="0" err="1"/>
              <a:t>M.Firdaouss</a:t>
            </a:r>
            <a:r>
              <a:rPr lang="fr-FR" sz="1100" dirty="0"/>
              <a:t> ICFRM 2025] </a:t>
            </a:r>
          </a:p>
        </p:txBody>
      </p:sp>
    </p:spTree>
    <p:extLst>
      <p:ext uri="{BB962C8B-B14F-4D97-AF65-F5344CB8AC3E}">
        <p14:creationId xmlns:p14="http://schemas.microsoft.com/office/powerpoint/2010/main" val="483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3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1DFCAE-8A1F-4D54-B512-82D7F7C6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– </a:t>
            </a:r>
            <a:r>
              <a:rPr lang="fr-FR" dirty="0" err="1"/>
              <a:t>thickness</a:t>
            </a:r>
            <a:r>
              <a:rPr lang="fr-FR" dirty="0"/>
              <a:t> of the </a:t>
            </a:r>
            <a:r>
              <a:rPr lang="fr-FR" dirty="0" err="1"/>
              <a:t>layers</a:t>
            </a: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7ADC08-BF9B-4894-AEBF-009DB4075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634" y="625521"/>
            <a:ext cx="3447635" cy="29201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680E29-B505-4826-B8C7-79C9546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733030"/>
            <a:ext cx="3312368" cy="28855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EAD99D-89FD-433E-AD29-C294460901CB}"/>
              </a:ext>
            </a:extLst>
          </p:cNvPr>
          <p:cNvSpPr txBox="1"/>
          <p:nvPr/>
        </p:nvSpPr>
        <p:spPr>
          <a:xfrm>
            <a:off x="311782" y="3617289"/>
            <a:ext cx="644532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CA" sz="1400" dirty="0">
                <a:solidFill>
                  <a:srgbClr val="0000FF"/>
                </a:solidFill>
              </a:rPr>
              <a:t>Clear effect of the ripple </a:t>
            </a:r>
            <a:r>
              <a:rPr lang="en-CA" sz="1400" dirty="0"/>
              <a:t>: thicker layers at max ripple (~100µm)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CA" sz="1100" dirty="0"/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CA" sz="1400" dirty="0">
                <a:solidFill>
                  <a:srgbClr val="0000FF"/>
                </a:solidFill>
              </a:rPr>
              <a:t>Clear effect of the toroidal bevel </a:t>
            </a:r>
            <a:r>
              <a:rPr lang="en-CA" sz="1400" dirty="0"/>
              <a:t>: non uniform thickness</a:t>
            </a:r>
          </a:p>
          <a:p>
            <a:pPr marL="742950" lvl="1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CA" sz="1400" dirty="0"/>
              <a:t>very thin on the magnetically shadowed area</a:t>
            </a:r>
          </a:p>
          <a:p>
            <a:pPr marL="742950" lvl="1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CA" sz="1400" dirty="0"/>
              <a:t>grow linearly toward the exposed area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CA" sz="1100" dirty="0"/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CA" sz="1400" dirty="0"/>
              <a:t>Maximum thickness on MB 8 and MB 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78C257-4909-4658-B15A-9C3D78653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t="39353" r="16275" b="38801"/>
          <a:stretch/>
        </p:blipFill>
        <p:spPr>
          <a:xfrm rot="5400000">
            <a:off x="3754334" y="1658521"/>
            <a:ext cx="2572529" cy="5571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DC8637-C133-4961-993F-2A493FF50D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t="43774" r="16327" b="37400"/>
          <a:stretch/>
        </p:blipFill>
        <p:spPr>
          <a:xfrm rot="5400000">
            <a:off x="-908832" y="1667170"/>
            <a:ext cx="2572530" cy="5398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32C0618-6892-4C66-B4A9-23E67EFEDFC5}"/>
              </a:ext>
            </a:extLst>
          </p:cNvPr>
          <p:cNvSpPr txBox="1"/>
          <p:nvPr/>
        </p:nvSpPr>
        <p:spPr>
          <a:xfrm>
            <a:off x="5194930" y="671233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9754CF-712E-435A-87E5-87DB29174023}"/>
              </a:ext>
            </a:extLst>
          </p:cNvPr>
          <p:cNvSpPr txBox="1"/>
          <p:nvPr/>
        </p:nvSpPr>
        <p:spPr>
          <a:xfrm>
            <a:off x="5194930" y="1359117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B7A06C-16CE-45A3-8AE9-13444CBB09CC}"/>
              </a:ext>
            </a:extLst>
          </p:cNvPr>
          <p:cNvSpPr txBox="1"/>
          <p:nvPr/>
        </p:nvSpPr>
        <p:spPr>
          <a:xfrm>
            <a:off x="5195460" y="2961750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19998D-6060-47D5-92A5-D6FF1271AB29}"/>
              </a:ext>
            </a:extLst>
          </p:cNvPr>
          <p:cNvSpPr txBox="1"/>
          <p:nvPr/>
        </p:nvSpPr>
        <p:spPr>
          <a:xfrm>
            <a:off x="5194930" y="2262073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16A43A-8C6F-4092-9B7F-B222FE0D4A2F}"/>
              </a:ext>
            </a:extLst>
          </p:cNvPr>
          <p:cNvSpPr txBox="1"/>
          <p:nvPr/>
        </p:nvSpPr>
        <p:spPr>
          <a:xfrm>
            <a:off x="514940" y="669232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47556A-D19B-4CAF-B393-1BACC6FD2C9C}"/>
              </a:ext>
            </a:extLst>
          </p:cNvPr>
          <p:cNvSpPr txBox="1"/>
          <p:nvPr/>
        </p:nvSpPr>
        <p:spPr>
          <a:xfrm>
            <a:off x="514940" y="1357116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37F7D3-E914-4EFF-8B02-E7203003AB70}"/>
              </a:ext>
            </a:extLst>
          </p:cNvPr>
          <p:cNvSpPr txBox="1"/>
          <p:nvPr/>
        </p:nvSpPr>
        <p:spPr>
          <a:xfrm>
            <a:off x="515470" y="2959749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3427C0-F942-44BA-974E-2FA401B05E00}"/>
              </a:ext>
            </a:extLst>
          </p:cNvPr>
          <p:cNvSpPr txBox="1"/>
          <p:nvPr/>
        </p:nvSpPr>
        <p:spPr>
          <a:xfrm>
            <a:off x="514940" y="2260072"/>
            <a:ext cx="1248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MB 10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EF538A5-D436-4D19-B939-E168C0102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557" y="753492"/>
            <a:ext cx="539341" cy="14985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2A324B-6435-45FE-8B58-99BEE5135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783" y="587103"/>
            <a:ext cx="539341" cy="149851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9BF1882-9ACD-49CA-96BD-2DE275EB2C25}"/>
              </a:ext>
            </a:extLst>
          </p:cNvPr>
          <p:cNvSpPr txBox="1"/>
          <p:nvPr/>
        </p:nvSpPr>
        <p:spPr>
          <a:xfrm>
            <a:off x="2077116" y="650834"/>
            <a:ext cx="1077439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#391</a:t>
            </a:r>
          </a:p>
          <a:p>
            <a:pPr algn="ctr"/>
            <a:r>
              <a:rPr lang="fr-FR" sz="1400" b="1" dirty="0"/>
              <a:t>(min ISP)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C5A41C7-DEF5-4AC2-B1A2-3D70A3814A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07602" y="3897119"/>
            <a:ext cx="1893398" cy="861739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DF69E968-1AF9-4C94-8CC0-68306A706A13}"/>
              </a:ext>
            </a:extLst>
          </p:cNvPr>
          <p:cNvSpPr/>
          <p:nvPr/>
        </p:nvSpPr>
        <p:spPr>
          <a:xfrm>
            <a:off x="6139944" y="3840884"/>
            <a:ext cx="736312" cy="195289"/>
          </a:xfrm>
          <a:custGeom>
            <a:avLst/>
            <a:gdLst>
              <a:gd name="connsiteX0" fmla="*/ 883546 w 883546"/>
              <a:gd name="connsiteY0" fmla="*/ 235612 h 235612"/>
              <a:gd name="connsiteX1" fmla="*/ 743300 w 883546"/>
              <a:gd name="connsiteY1" fmla="*/ 193538 h 235612"/>
              <a:gd name="connsiteX2" fmla="*/ 628299 w 883546"/>
              <a:gd name="connsiteY2" fmla="*/ 168294 h 235612"/>
              <a:gd name="connsiteX3" fmla="*/ 530127 w 883546"/>
              <a:gd name="connsiteY3" fmla="*/ 140245 h 235612"/>
              <a:gd name="connsiteX4" fmla="*/ 409516 w 883546"/>
              <a:gd name="connsiteY4" fmla="*/ 112196 h 235612"/>
              <a:gd name="connsiteX5" fmla="*/ 294515 w 883546"/>
              <a:gd name="connsiteY5" fmla="*/ 75732 h 235612"/>
              <a:gd name="connsiteX6" fmla="*/ 187928 w 883546"/>
              <a:gd name="connsiteY6" fmla="*/ 44878 h 235612"/>
              <a:gd name="connsiteX7" fmla="*/ 103781 w 883546"/>
              <a:gd name="connsiteY7" fmla="*/ 25244 h 235612"/>
              <a:gd name="connsiteX8" fmla="*/ 44878 w 883546"/>
              <a:gd name="connsiteY8" fmla="*/ 16829 h 235612"/>
              <a:gd name="connsiteX9" fmla="*/ 0 w 883546"/>
              <a:gd name="connsiteY9" fmla="*/ 0 h 235612"/>
              <a:gd name="connsiteX10" fmla="*/ 2804 w 883546"/>
              <a:gd name="connsiteY10" fmla="*/ 70123 h 235612"/>
              <a:gd name="connsiteX11" fmla="*/ 2804 w 883546"/>
              <a:gd name="connsiteY11" fmla="*/ 106586 h 235612"/>
              <a:gd name="connsiteX12" fmla="*/ 2804 w 883546"/>
              <a:gd name="connsiteY12" fmla="*/ 109391 h 235612"/>
              <a:gd name="connsiteX13" fmla="*/ 2804 w 883546"/>
              <a:gd name="connsiteY13" fmla="*/ 112196 h 235612"/>
              <a:gd name="connsiteX14" fmla="*/ 883546 w 883546"/>
              <a:gd name="connsiteY14" fmla="*/ 235612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3546" h="235612">
                <a:moveTo>
                  <a:pt x="883546" y="235612"/>
                </a:moveTo>
                <a:lnTo>
                  <a:pt x="743300" y="193538"/>
                </a:lnTo>
                <a:lnTo>
                  <a:pt x="628299" y="168294"/>
                </a:lnTo>
                <a:lnTo>
                  <a:pt x="530127" y="140245"/>
                </a:lnTo>
                <a:lnTo>
                  <a:pt x="409516" y="112196"/>
                </a:lnTo>
                <a:lnTo>
                  <a:pt x="294515" y="75732"/>
                </a:lnTo>
                <a:lnTo>
                  <a:pt x="187928" y="44878"/>
                </a:lnTo>
                <a:lnTo>
                  <a:pt x="103781" y="25244"/>
                </a:lnTo>
                <a:lnTo>
                  <a:pt x="44878" y="16829"/>
                </a:lnTo>
                <a:lnTo>
                  <a:pt x="0" y="0"/>
                </a:lnTo>
                <a:lnTo>
                  <a:pt x="2804" y="70123"/>
                </a:lnTo>
                <a:lnTo>
                  <a:pt x="2804" y="106586"/>
                </a:lnTo>
                <a:lnTo>
                  <a:pt x="2804" y="109391"/>
                </a:lnTo>
                <a:lnTo>
                  <a:pt x="2804" y="112196"/>
                </a:lnTo>
                <a:lnTo>
                  <a:pt x="883546" y="235612"/>
                </a:lnTo>
                <a:close/>
              </a:path>
            </a:pathLst>
          </a:custGeom>
          <a:pattFill prst="trellis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D2E7BB4-64B6-4A9F-8F6F-3683982967BA}"/>
              </a:ext>
            </a:extLst>
          </p:cNvPr>
          <p:cNvCxnSpPr>
            <a:cxnSpLocks/>
          </p:cNvCxnSpPr>
          <p:nvPr/>
        </p:nvCxnSpPr>
        <p:spPr>
          <a:xfrm flipH="1">
            <a:off x="6838982" y="3840884"/>
            <a:ext cx="506469" cy="1384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9860EB8-D9DA-44D8-B153-6835A5ABC666}"/>
              </a:ext>
            </a:extLst>
          </p:cNvPr>
          <p:cNvSpPr txBox="1"/>
          <p:nvPr/>
        </p:nvSpPr>
        <p:spPr>
          <a:xfrm>
            <a:off x="6980864" y="361728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plasma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689A5B-2C4C-457C-BD7B-AF38929C9FB5}"/>
              </a:ext>
            </a:extLst>
          </p:cNvPr>
          <p:cNvSpPr txBox="1"/>
          <p:nvPr/>
        </p:nvSpPr>
        <p:spPr>
          <a:xfrm>
            <a:off x="7066884" y="603306"/>
            <a:ext cx="1077439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#419</a:t>
            </a:r>
          </a:p>
          <a:p>
            <a:pPr algn="ctr"/>
            <a:r>
              <a:rPr lang="fr-FR" sz="1400" b="1" dirty="0"/>
              <a:t>(max ISP)</a:t>
            </a:r>
          </a:p>
        </p:txBody>
      </p:sp>
    </p:spTree>
    <p:extLst>
      <p:ext uri="{BB962C8B-B14F-4D97-AF65-F5344CB8AC3E}">
        <p14:creationId xmlns:p14="http://schemas.microsoft.com/office/powerpoint/2010/main" val="133815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1DFCAE-8A1F-4D54-B512-82D7F7C6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–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redeposition</a:t>
            </a:r>
            <a:r>
              <a:rPr lang="fr-FR" dirty="0"/>
              <a:t> on the divertor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FE345C-8CD7-4412-A6B3-CBDB762D2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73" b="27591"/>
          <a:stretch/>
        </p:blipFill>
        <p:spPr>
          <a:xfrm>
            <a:off x="899592" y="993180"/>
            <a:ext cx="7444242" cy="2131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DCCE34-6F48-413A-AE07-F16F1F3B9752}"/>
              </a:ext>
            </a:extLst>
          </p:cNvPr>
          <p:cNvSpPr/>
          <p:nvPr/>
        </p:nvSpPr>
        <p:spPr>
          <a:xfrm rot="875209">
            <a:off x="3092978" y="1560539"/>
            <a:ext cx="155640" cy="621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922A4-FF70-4C88-865D-3D08146D33B7}"/>
              </a:ext>
            </a:extLst>
          </p:cNvPr>
          <p:cNvSpPr/>
          <p:nvPr/>
        </p:nvSpPr>
        <p:spPr>
          <a:xfrm rot="333676">
            <a:off x="4174483" y="1754272"/>
            <a:ext cx="133859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C2F344-B49F-4F8D-BE2F-C98ECD33DAB1}"/>
              </a:ext>
            </a:extLst>
          </p:cNvPr>
          <p:cNvSpPr txBox="1"/>
          <p:nvPr/>
        </p:nvSpPr>
        <p:spPr>
          <a:xfrm>
            <a:off x="3606791" y="2356899"/>
            <a:ext cx="1192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highlight>
                  <a:srgbClr val="E3E3E3"/>
                </a:highlight>
              </a:rPr>
              <a:t>121 mm</a:t>
            </a:r>
            <a:r>
              <a:rPr lang="fr-FR" sz="1600" baseline="30000" dirty="0">
                <a:highlight>
                  <a:srgbClr val="E3E3E3"/>
                </a:highlight>
              </a:rPr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7DCDA1-1BB9-42B5-868A-01A9FEC71021}"/>
              </a:ext>
            </a:extLst>
          </p:cNvPr>
          <p:cNvSpPr txBox="1"/>
          <p:nvPr/>
        </p:nvSpPr>
        <p:spPr>
          <a:xfrm>
            <a:off x="899592" y="3252263"/>
            <a:ext cx="7992888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Volume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redeposited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over a 1/2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ripple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pattern ~ 0,98 cm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Over 1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ripple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pattern ~1,9 cm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1,9 cm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x 19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ripple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patterns = 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divertor ~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cm</a:t>
            </a:r>
            <a:r>
              <a:rPr lang="fr-FR" sz="16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*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1600" b="1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divertor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large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fr-F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HFS!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2CEB1-0A51-4531-A615-BF3465BFD3BD}"/>
              </a:ext>
            </a:extLst>
          </p:cNvPr>
          <p:cNvSpPr txBox="1"/>
          <p:nvPr/>
        </p:nvSpPr>
        <p:spPr>
          <a:xfrm>
            <a:off x="179512" y="4764191"/>
            <a:ext cx="656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 </a:t>
            </a:r>
            <a:r>
              <a:rPr lang="fr-FR" sz="1200" i="1" dirty="0" err="1"/>
              <a:t>Layers</a:t>
            </a:r>
            <a:r>
              <a:rPr lang="fr-FR" sz="1200" i="1" dirty="0"/>
              <a:t> </a:t>
            </a:r>
            <a:r>
              <a:rPr lang="fr-FR" sz="1200" i="1" dirty="0" err="1"/>
              <a:t>formed</a:t>
            </a:r>
            <a:r>
              <a:rPr lang="fr-FR" sz="1200" i="1" dirty="0"/>
              <a:t> </a:t>
            </a:r>
            <a:r>
              <a:rPr lang="fr-FR" sz="1200" i="1" dirty="0" err="1"/>
              <a:t>between</a:t>
            </a:r>
            <a:r>
              <a:rPr lang="fr-FR" sz="1200" i="1" dirty="0"/>
              <a:t> C6-C11 (18 </a:t>
            </a:r>
            <a:r>
              <a:rPr lang="fr-FR" sz="1200" i="1" dirty="0" err="1"/>
              <a:t>hours</a:t>
            </a:r>
            <a:r>
              <a:rPr lang="fr-FR" sz="1200" i="1" dirty="0"/>
              <a:t> of plasma) </a:t>
            </a:r>
            <a:r>
              <a:rPr lang="fr-FR" sz="1200" i="1" dirty="0" err="1"/>
              <a:t>with</a:t>
            </a:r>
            <a:r>
              <a:rPr lang="fr-FR" sz="1200" i="1" dirty="0"/>
              <a:t> </a:t>
            </a:r>
            <a:r>
              <a:rPr lang="fr-FR" sz="1200" i="1" u="sng" dirty="0"/>
              <a:t>partial </a:t>
            </a:r>
            <a:r>
              <a:rPr lang="fr-FR" sz="1200" i="1" u="sng" dirty="0" err="1"/>
              <a:t>cleaning</a:t>
            </a:r>
            <a:r>
              <a:rPr lang="fr-FR" sz="1200" i="1" u="sng" dirty="0"/>
              <a:t> </a:t>
            </a:r>
            <a:r>
              <a:rPr lang="fr-FR" sz="1200" i="1" u="sng" dirty="0" err="1"/>
              <a:t>after</a:t>
            </a:r>
            <a:r>
              <a:rPr lang="fr-FR" sz="1200" i="1" u="sng" dirty="0"/>
              <a:t> C7 and C9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A719D40-EF11-4EF9-AB2B-B3EC52FF86B6}"/>
              </a:ext>
            </a:extLst>
          </p:cNvPr>
          <p:cNvCxnSpPr>
            <a:cxnSpLocks/>
          </p:cNvCxnSpPr>
          <p:nvPr/>
        </p:nvCxnSpPr>
        <p:spPr>
          <a:xfrm flipH="1">
            <a:off x="2805564" y="1171112"/>
            <a:ext cx="478108" cy="1794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8E51BF7-E6C4-4215-B1D6-08B16B79A445}"/>
              </a:ext>
            </a:extLst>
          </p:cNvPr>
          <p:cNvCxnSpPr>
            <a:cxnSpLocks/>
          </p:cNvCxnSpPr>
          <p:nvPr/>
        </p:nvCxnSpPr>
        <p:spPr>
          <a:xfrm>
            <a:off x="5046258" y="1371165"/>
            <a:ext cx="143876" cy="18167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A36C24-EE2D-41B9-87E0-70DD98A24696}"/>
              </a:ext>
            </a:extLst>
          </p:cNvPr>
          <p:cNvSpPr txBox="1"/>
          <p:nvPr/>
        </p:nvSpPr>
        <p:spPr>
          <a:xfrm rot="305078">
            <a:off x="3086798" y="1035257"/>
            <a:ext cx="223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</a:rPr>
              <a:t>1 </a:t>
            </a:r>
            <a:r>
              <a:rPr lang="fr-FR" sz="1400" i="1" dirty="0" err="1">
                <a:solidFill>
                  <a:srgbClr val="0070C0"/>
                </a:solidFill>
              </a:rPr>
              <a:t>ripple</a:t>
            </a:r>
            <a:r>
              <a:rPr lang="fr-FR" sz="1400" i="1" dirty="0">
                <a:solidFill>
                  <a:srgbClr val="0070C0"/>
                </a:solidFill>
              </a:rPr>
              <a:t> pattern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A52CFB1-F953-4DEF-9D03-44597CB2D5F0}"/>
              </a:ext>
            </a:extLst>
          </p:cNvPr>
          <p:cNvCxnSpPr/>
          <p:nvPr/>
        </p:nvCxnSpPr>
        <p:spPr>
          <a:xfrm>
            <a:off x="3273347" y="1233447"/>
            <a:ext cx="1783237" cy="16748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2B651A2-0DD5-436B-B846-91A718F9C567}"/>
              </a:ext>
            </a:extLst>
          </p:cNvPr>
          <p:cNvSpPr txBox="1"/>
          <p:nvPr/>
        </p:nvSpPr>
        <p:spPr>
          <a:xfrm>
            <a:off x="2535338" y="2152015"/>
            <a:ext cx="10020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highlight>
                  <a:srgbClr val="E3E3E3"/>
                </a:highlight>
              </a:rPr>
              <a:t>42 mm</a:t>
            </a:r>
            <a:r>
              <a:rPr lang="fr-FR" sz="1600" baseline="30000" dirty="0">
                <a:highlight>
                  <a:srgbClr val="E3E3E3"/>
                </a:highlight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D0D1D9-45E7-489E-85C9-654230ED4AFA}"/>
              </a:ext>
            </a:extLst>
          </p:cNvPr>
          <p:cNvSpPr txBox="1"/>
          <p:nvPr/>
        </p:nvSpPr>
        <p:spPr>
          <a:xfrm>
            <a:off x="3768930" y="1513959"/>
            <a:ext cx="1097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Max ISP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EE25BA-06D2-4790-BD1C-9BAEE39368F8}"/>
              </a:ext>
            </a:extLst>
          </p:cNvPr>
          <p:cNvSpPr txBox="1"/>
          <p:nvPr/>
        </p:nvSpPr>
        <p:spPr>
          <a:xfrm>
            <a:off x="2806744" y="1298412"/>
            <a:ext cx="1097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Min ISP</a:t>
            </a:r>
          </a:p>
        </p:txBody>
      </p:sp>
    </p:spTree>
    <p:extLst>
      <p:ext uri="{BB962C8B-B14F-4D97-AF65-F5344CB8AC3E}">
        <p14:creationId xmlns:p14="http://schemas.microsoft.com/office/powerpoint/2010/main" val="622567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B0F7088-B1FB-47A0-9A81-052AE3833322}"/>
              </a:ext>
            </a:extLst>
          </p:cNvPr>
          <p:cNvSpPr/>
          <p:nvPr/>
        </p:nvSpPr>
        <p:spPr>
          <a:xfrm>
            <a:off x="5796136" y="3684444"/>
            <a:ext cx="3168352" cy="81760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ADA6A7A-D478-491D-9F15-1661CBE6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72132"/>
            <a:ext cx="8046244" cy="339923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500" b="1" dirty="0" err="1">
                <a:solidFill>
                  <a:schemeClr val="tx2"/>
                </a:solidFill>
              </a:rPr>
              <a:t>With</a:t>
            </a:r>
            <a:r>
              <a:rPr lang="fr-FR" sz="1500" b="1" dirty="0">
                <a:solidFill>
                  <a:schemeClr val="tx2"/>
                </a:solidFill>
              </a:rPr>
              <a:t> partial </a:t>
            </a:r>
            <a:r>
              <a:rPr lang="fr-FR" sz="1500" b="1" dirty="0" err="1">
                <a:solidFill>
                  <a:schemeClr val="tx2"/>
                </a:solidFill>
              </a:rPr>
              <a:t>cleaning</a:t>
            </a:r>
            <a:r>
              <a:rPr lang="fr-FR" sz="1500" b="1" dirty="0">
                <a:solidFill>
                  <a:schemeClr val="tx2"/>
                </a:solidFill>
              </a:rPr>
              <a:t> ~100 µm </a:t>
            </a:r>
            <a:r>
              <a:rPr lang="fr-FR" sz="1500" b="1" dirty="0" err="1">
                <a:solidFill>
                  <a:schemeClr val="tx2"/>
                </a:solidFill>
              </a:rPr>
              <a:t>thick</a:t>
            </a:r>
            <a:r>
              <a:rPr lang="fr-FR" sz="1500" b="1" dirty="0">
                <a:solidFill>
                  <a:schemeClr val="tx2"/>
                </a:solidFill>
              </a:rPr>
              <a:t> </a:t>
            </a:r>
            <a:r>
              <a:rPr lang="fr-FR" sz="1500" b="1" dirty="0" err="1">
                <a:solidFill>
                  <a:schemeClr val="tx2"/>
                </a:solidFill>
              </a:rPr>
              <a:t>layers</a:t>
            </a:r>
            <a:r>
              <a:rPr lang="fr-FR" sz="1500" b="1" dirty="0">
                <a:solidFill>
                  <a:schemeClr val="tx2"/>
                </a:solidFill>
              </a:rPr>
              <a:t> – 37 cm</a:t>
            </a:r>
            <a:r>
              <a:rPr lang="fr-FR" sz="1500" b="1" baseline="30000" dirty="0">
                <a:solidFill>
                  <a:schemeClr val="tx2"/>
                </a:solidFill>
              </a:rPr>
              <a:t>3</a:t>
            </a:r>
          </a:p>
          <a:p>
            <a:pPr marL="896938">
              <a:buFont typeface="Wingdings" panose="05000000000000000000" pitchFamily="2" charset="2"/>
              <a:buChar char="ü"/>
            </a:pPr>
            <a:r>
              <a:rPr lang="fr-FR" sz="1600" dirty="0"/>
              <a:t> If </a:t>
            </a:r>
            <a:r>
              <a:rPr lang="fr-FR" sz="1600" dirty="0" err="1"/>
              <a:t>layers</a:t>
            </a:r>
            <a:r>
              <a:rPr lang="fr-FR" sz="1600" dirty="0"/>
              <a:t> 100% dense and made of W </a:t>
            </a:r>
            <a:r>
              <a:rPr lang="fr-FR" sz="1600" dirty="0">
                <a:sym typeface="Wingdings" panose="05000000000000000000" pitchFamily="2" charset="2"/>
              </a:rPr>
              <a:t></a:t>
            </a:r>
            <a:r>
              <a:rPr lang="fr-FR" sz="1600" dirty="0"/>
              <a:t> 714 g of W </a:t>
            </a:r>
          </a:p>
          <a:p>
            <a:pPr marL="896938">
              <a:buFont typeface="Wingdings" panose="05000000000000000000" pitchFamily="2" charset="2"/>
              <a:buChar char="ü"/>
            </a:pPr>
            <a:r>
              <a:rPr lang="fr-FR" sz="1600" dirty="0"/>
              <a:t> If </a:t>
            </a:r>
            <a:r>
              <a:rPr lang="fr-FR" sz="1600" dirty="0" err="1"/>
              <a:t>layers</a:t>
            </a:r>
            <a:r>
              <a:rPr lang="fr-FR" sz="1600" dirty="0"/>
              <a:t> 80% made of W </a:t>
            </a:r>
            <a:r>
              <a:rPr lang="fr-FR" sz="1600" dirty="0">
                <a:sym typeface="Wingdings" panose="05000000000000000000" pitchFamily="2" charset="2"/>
              </a:rPr>
              <a:t></a:t>
            </a:r>
            <a:r>
              <a:rPr lang="fr-FR" sz="1600" dirty="0"/>
              <a:t> 573 g of W</a:t>
            </a:r>
          </a:p>
          <a:p>
            <a:pPr marL="896938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0000FF"/>
                </a:solidFill>
              </a:rPr>
              <a:t> If </a:t>
            </a:r>
            <a:r>
              <a:rPr lang="fr-FR" sz="1600" dirty="0" err="1">
                <a:solidFill>
                  <a:srgbClr val="0000FF"/>
                </a:solidFill>
              </a:rPr>
              <a:t>layers</a:t>
            </a:r>
            <a:r>
              <a:rPr lang="fr-FR" sz="1600" dirty="0">
                <a:solidFill>
                  <a:srgbClr val="0000FF"/>
                </a:solidFill>
              </a:rPr>
              <a:t> 50% made of W </a:t>
            </a:r>
            <a:r>
              <a:rPr lang="fr-FR" sz="1600" dirty="0">
                <a:solidFill>
                  <a:srgbClr val="0000FF"/>
                </a:solidFill>
                <a:sym typeface="Wingdings" panose="05000000000000000000" pitchFamily="2" charset="2"/>
              </a:rPr>
              <a:t> 357 g of W</a:t>
            </a:r>
            <a:endParaRPr lang="fr-FR" sz="1600" dirty="0">
              <a:solidFill>
                <a:srgbClr val="0000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200" u="sng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500" b="1" dirty="0">
                <a:solidFill>
                  <a:schemeClr val="tx2"/>
                </a:solidFill>
              </a:rPr>
              <a:t>No </a:t>
            </a:r>
            <a:r>
              <a:rPr lang="fr-FR" sz="1500" b="1" dirty="0" err="1">
                <a:solidFill>
                  <a:schemeClr val="tx2"/>
                </a:solidFill>
              </a:rPr>
              <a:t>cleaning</a:t>
            </a:r>
            <a:r>
              <a:rPr lang="fr-FR" sz="1500" b="1" dirty="0">
                <a:solidFill>
                  <a:schemeClr val="tx2"/>
                </a:solidFill>
              </a:rPr>
              <a:t> at all  ~ 300 µm </a:t>
            </a:r>
            <a:r>
              <a:rPr lang="fr-FR" sz="1500" b="1" dirty="0" err="1">
                <a:solidFill>
                  <a:schemeClr val="tx2"/>
                </a:solidFill>
              </a:rPr>
              <a:t>thick</a:t>
            </a:r>
            <a:r>
              <a:rPr lang="fr-FR" sz="1500" b="1" dirty="0">
                <a:solidFill>
                  <a:schemeClr val="tx2"/>
                </a:solidFill>
              </a:rPr>
              <a:t> </a:t>
            </a:r>
            <a:r>
              <a:rPr lang="fr-FR" sz="1500" b="1" dirty="0" err="1">
                <a:solidFill>
                  <a:schemeClr val="tx2"/>
                </a:solidFill>
              </a:rPr>
              <a:t>layers</a:t>
            </a:r>
            <a:endParaRPr lang="fr-FR" sz="1500" b="1" dirty="0">
              <a:solidFill>
                <a:schemeClr val="tx2"/>
              </a:solidFill>
            </a:endParaRPr>
          </a:p>
          <a:p>
            <a:pPr marL="748904" lvl="2" indent="-342900">
              <a:buFont typeface="Wingdings" panose="05000000000000000000" pitchFamily="2" charset="2"/>
              <a:buChar char="Ø"/>
            </a:pP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9DF662-7C9E-439A-8808-ADADF4494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35" y="692693"/>
            <a:ext cx="1525698" cy="17829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AF7372-D53C-4A4E-B9D3-F1ECD9CF8888}"/>
              </a:ext>
            </a:extLst>
          </p:cNvPr>
          <p:cNvSpPr txBox="1"/>
          <p:nvPr/>
        </p:nvSpPr>
        <p:spPr>
          <a:xfrm>
            <a:off x="7004585" y="2458874"/>
            <a:ext cx="2542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[C. Martin et al., NME 2024]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5D9179-5E45-4823-B6AA-6B912B391E27}"/>
              </a:ext>
            </a:extLst>
          </p:cNvPr>
          <p:cNvSpPr txBox="1"/>
          <p:nvPr/>
        </p:nvSpPr>
        <p:spPr>
          <a:xfrm>
            <a:off x="7537923" y="4925405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W </a:t>
            </a:r>
            <a:r>
              <a:rPr lang="fr-FR" sz="1050" dirty="0" err="1"/>
              <a:t>density</a:t>
            </a:r>
            <a:r>
              <a:rPr lang="fr-FR" sz="1050" dirty="0"/>
              <a:t> : 19,3 g/cm3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A2C04A-4A02-4CD9-AA5F-8A8E06E9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7744" r="7053" b="6900"/>
          <a:stretch/>
        </p:blipFill>
        <p:spPr>
          <a:xfrm>
            <a:off x="3470529" y="3003798"/>
            <a:ext cx="1902655" cy="20514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83BA5A-B4A3-43BC-814E-DA4AC78A3A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1774" r="20369"/>
          <a:stretch/>
        </p:blipFill>
        <p:spPr>
          <a:xfrm>
            <a:off x="1538810" y="3040351"/>
            <a:ext cx="1822612" cy="19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46057C-67B6-48DF-8DFC-B9B54CF4A4E6}"/>
              </a:ext>
            </a:extLst>
          </p:cNvPr>
          <p:cNvSpPr/>
          <p:nvPr/>
        </p:nvSpPr>
        <p:spPr>
          <a:xfrm>
            <a:off x="1650139" y="4693373"/>
            <a:ext cx="504056" cy="23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337FA-3143-45C8-8186-4EC2AD19EBCB}"/>
              </a:ext>
            </a:extLst>
          </p:cNvPr>
          <p:cNvSpPr/>
          <p:nvPr/>
        </p:nvSpPr>
        <p:spPr>
          <a:xfrm>
            <a:off x="1734913" y="4868706"/>
            <a:ext cx="328376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0032C1-519C-4C31-A258-4211DEEE0E37}"/>
              </a:ext>
            </a:extLst>
          </p:cNvPr>
          <p:cNvSpPr txBox="1"/>
          <p:nvPr/>
        </p:nvSpPr>
        <p:spPr>
          <a:xfrm>
            <a:off x="1612164" y="461762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 mm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DAD11D8-76EF-4E99-8359-DB32962D8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5"/>
          <a:stretch/>
        </p:blipFill>
        <p:spPr>
          <a:xfrm>
            <a:off x="5444698" y="2735873"/>
            <a:ext cx="184789" cy="24511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7FBEBB-C311-4F09-9B1C-1D2BDB14620A}"/>
              </a:ext>
            </a:extLst>
          </p:cNvPr>
          <p:cNvSpPr txBox="1"/>
          <p:nvPr/>
        </p:nvSpPr>
        <p:spPr>
          <a:xfrm>
            <a:off x="5444699" y="3747105"/>
            <a:ext cx="35917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/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If no cleaning performed </a:t>
            </a:r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kg of W on the lower divertor of WEST after 18h of plasma?</a:t>
            </a:r>
          </a:p>
          <a:p>
            <a:endParaRPr lang="en-ZA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42F51072-CADB-4F86-80E1-67EBF9A2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235527"/>
            <a:ext cx="8046244" cy="653870"/>
          </a:xfrm>
        </p:spPr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–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redeposition</a:t>
            </a:r>
            <a:r>
              <a:rPr lang="fr-FR" dirty="0"/>
              <a:t> on the divertor</a:t>
            </a:r>
          </a:p>
        </p:txBody>
      </p:sp>
    </p:spTree>
    <p:extLst>
      <p:ext uri="{BB962C8B-B14F-4D97-AF65-F5344CB8AC3E}">
        <p14:creationId xmlns:p14="http://schemas.microsoft.com/office/powerpoint/2010/main" val="19166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0F4476-D977-4A3E-B748-C7A9114E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8" y="2587228"/>
            <a:ext cx="2582962" cy="527447"/>
          </a:xfrm>
        </p:spPr>
        <p:txBody>
          <a:bodyPr>
            <a:normAutofit/>
          </a:bodyPr>
          <a:lstStyle/>
          <a:p>
            <a:r>
              <a:rPr lang="fr-FR" dirty="0" err="1"/>
              <a:t>Thank</a:t>
            </a:r>
            <a:r>
              <a:rPr lang="fr-FR" dirty="0"/>
              <a:t> you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A90D8E-A99D-4447-827B-C9FB19497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1942A3-155A-4233-AB67-1A83642B1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1C068AD-9E48-4041-BA30-B656A9F8D7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97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ED31F6-16AB-4071-B945-B077C453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BC77A0-1F4E-42FF-9FFC-F45C3A64AF90}" type="slidenum">
              <a:rPr lang="fr-FR">
                <a:solidFill>
                  <a:srgbClr val="E50019"/>
                </a:solidFill>
                <a:latin typeface="Poppins"/>
              </a:rPr>
              <a:pPr defTabSz="685800"/>
              <a:t>17</a:t>
            </a:fld>
            <a:endParaRPr lang="fr-FR">
              <a:solidFill>
                <a:srgbClr val="E50019"/>
              </a:solidFill>
              <a:latin typeface="Poppin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1D7728E-ABDB-49DC-A1DF-A5AB3BB9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Optical images – PFU#357 min ISP,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016F30-0D8E-4DF0-AB75-FD5A1A393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85" y="683830"/>
            <a:ext cx="2780164" cy="2085123"/>
          </a:xfrm>
          <a:prstGeom prst="rect">
            <a:avLst/>
          </a:prstGeom>
          <a:ln w="19050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616A0F-F30D-4854-B407-2C74CD53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85" y="2855538"/>
            <a:ext cx="2780164" cy="2085123"/>
          </a:xfrm>
          <a:prstGeom prst="rect">
            <a:avLst/>
          </a:prstGeom>
          <a:ln w="19050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BD8C58-78E6-4A24-969B-DBD302687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70" y="2855538"/>
            <a:ext cx="2780164" cy="2085123"/>
          </a:xfrm>
          <a:prstGeom prst="rect">
            <a:avLst/>
          </a:prstGeom>
          <a:ln w="1905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37C9DA-B047-49C2-B0D0-25A4FD0440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6" y="684169"/>
            <a:ext cx="2780164" cy="20851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8B228AA-857C-42BE-A130-8C17AF74D6D0}"/>
              </a:ext>
            </a:extLst>
          </p:cNvPr>
          <p:cNvSpPr txBox="1"/>
          <p:nvPr/>
        </p:nvSpPr>
        <p:spPr>
          <a:xfrm>
            <a:off x="6167685" y="691284"/>
            <a:ext cx="69484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dirty="0">
                <a:solidFill>
                  <a:srgbClr val="262626"/>
                </a:solidFill>
                <a:latin typeface="Poppins"/>
              </a:rPr>
              <a:t>MB 15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D28638-7936-430F-ABD5-B1E621BB6199}"/>
              </a:ext>
            </a:extLst>
          </p:cNvPr>
          <p:cNvSpPr txBox="1"/>
          <p:nvPr/>
        </p:nvSpPr>
        <p:spPr>
          <a:xfrm>
            <a:off x="4424070" y="2855249"/>
            <a:ext cx="78266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dirty="0">
                <a:solidFill>
                  <a:srgbClr val="262626"/>
                </a:solidFill>
                <a:latin typeface="Poppins"/>
              </a:rPr>
              <a:t>MB 28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3B7D94E-6B1D-4DBC-A1D5-6D17D150B2B8}"/>
              </a:ext>
            </a:extLst>
          </p:cNvPr>
          <p:cNvSpPr txBox="1"/>
          <p:nvPr/>
        </p:nvSpPr>
        <p:spPr>
          <a:xfrm>
            <a:off x="1556085" y="2855249"/>
            <a:ext cx="78266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dirty="0">
                <a:solidFill>
                  <a:srgbClr val="262626"/>
                </a:solidFill>
                <a:latin typeface="Poppins"/>
              </a:rPr>
              <a:t>MB 26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B1CF64-D695-40FC-A404-455BC5978514}"/>
              </a:ext>
            </a:extLst>
          </p:cNvPr>
          <p:cNvSpPr txBox="1"/>
          <p:nvPr/>
        </p:nvSpPr>
        <p:spPr>
          <a:xfrm>
            <a:off x="356405" y="684169"/>
            <a:ext cx="69484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dirty="0">
                <a:solidFill>
                  <a:srgbClr val="262626"/>
                </a:solidFill>
                <a:latin typeface="Poppins"/>
              </a:rPr>
              <a:t>REF</a:t>
            </a:r>
          </a:p>
        </p:txBody>
      </p:sp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8DFA6DBE-8A82-4421-8A84-355C03F00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56" y="684168"/>
            <a:ext cx="2779713" cy="2084785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0AB95E-0031-433F-8C3F-A3D66D884CB4}"/>
              </a:ext>
            </a:extLst>
          </p:cNvPr>
          <p:cNvSpPr txBox="1"/>
          <p:nvPr/>
        </p:nvSpPr>
        <p:spPr>
          <a:xfrm>
            <a:off x="3204356" y="691284"/>
            <a:ext cx="69484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dirty="0">
                <a:solidFill>
                  <a:srgbClr val="262626"/>
                </a:solidFill>
                <a:latin typeface="Poppins"/>
              </a:rPr>
              <a:t>MB 13</a:t>
            </a:r>
          </a:p>
        </p:txBody>
      </p:sp>
    </p:spTree>
    <p:extLst>
      <p:ext uri="{BB962C8B-B14F-4D97-AF65-F5344CB8AC3E}">
        <p14:creationId xmlns:p14="http://schemas.microsoft.com/office/powerpoint/2010/main" val="308032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04B65472-761F-4CD2-8940-B5D41EEC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61" y="1563653"/>
            <a:ext cx="4079979" cy="340145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0A8A81-E2CF-48EB-BA52-99358D1C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pl-PL" dirty="0"/>
              <a:t>Ma</a:t>
            </a:r>
            <a:r>
              <a:rPr lang="fr-FR" dirty="0" err="1"/>
              <a:t>thilde</a:t>
            </a:r>
            <a:r>
              <a:rPr lang="pl-PL" dirty="0"/>
              <a:t> </a:t>
            </a:r>
            <a:r>
              <a:rPr lang="fr-FR" dirty="0"/>
              <a:t>DIEZ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 PWIE 2025 Final Meeting </a:t>
            </a:r>
            <a:r>
              <a:rPr lang="en-GB" dirty="0"/>
              <a:t>| 19 November 202</a:t>
            </a:r>
            <a:r>
              <a:rPr lang="fr-FR" dirty="0"/>
              <a:t>5</a:t>
            </a:r>
            <a:r>
              <a:rPr lang="en-GB" dirty="0"/>
              <a:t> 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9E021A-B546-4BD1-8816-0A2965A0C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7744" r="7053" b="6900"/>
          <a:stretch/>
        </p:blipFill>
        <p:spPr>
          <a:xfrm>
            <a:off x="6851611" y="1622065"/>
            <a:ext cx="1902655" cy="2051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C93FBC-0DD2-4BF3-858E-48055F6D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1774" r="20369"/>
          <a:stretch/>
        </p:blipFill>
        <p:spPr>
          <a:xfrm>
            <a:off x="4919892" y="1658618"/>
            <a:ext cx="1822612" cy="19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C669CD-0AD4-40D6-B903-80F9E087F58D}"/>
              </a:ext>
            </a:extLst>
          </p:cNvPr>
          <p:cNvSpPr txBox="1"/>
          <p:nvPr/>
        </p:nvSpPr>
        <p:spPr>
          <a:xfrm>
            <a:off x="534380" y="684306"/>
            <a:ext cx="7992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The layers grow with plasma time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ZA" sz="1200" u="sng" dirty="0">
                <a:latin typeface="Arial" panose="020B0604020202020204" pitchFamily="34" charset="0"/>
                <a:cs typeface="Arial" panose="020B0604020202020204" pitchFamily="34" charset="0"/>
              </a:rPr>
              <a:t>end of phase 1: </a:t>
            </a: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50 µm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ZA" sz="1200" u="sng" dirty="0">
                <a:latin typeface="Arial" panose="020B0604020202020204" pitchFamily="34" charset="0"/>
                <a:cs typeface="Arial" panose="020B0604020202020204" pitchFamily="34" charset="0"/>
              </a:rPr>
              <a:t>phase 2 </a:t>
            </a: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: &gt; 100 µm when cleaning is performed but </a:t>
            </a:r>
            <a:r>
              <a:rPr lang="en-ZA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reach &gt; 300 µm with no cleaning</a:t>
            </a:r>
          </a:p>
          <a:p>
            <a:endParaRPr lang="en-ZA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0E54C2F-418E-4495-81D3-D6A6940782D4}"/>
              </a:ext>
            </a:extLst>
          </p:cNvPr>
          <p:cNvSpPr/>
          <p:nvPr/>
        </p:nvSpPr>
        <p:spPr>
          <a:xfrm>
            <a:off x="3686291" y="2103131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F8BA132-36FC-4E53-BE37-EE0FB444F543}"/>
              </a:ext>
            </a:extLst>
          </p:cNvPr>
          <p:cNvCxnSpPr>
            <a:stCxn id="14" idx="6"/>
          </p:cNvCxnSpPr>
          <p:nvPr/>
        </p:nvCxnSpPr>
        <p:spPr>
          <a:xfrm flipV="1">
            <a:off x="4406371" y="2248371"/>
            <a:ext cx="447859" cy="17879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C6EEC26-B8C0-47F3-89AB-ACDB1542DAE3}"/>
              </a:ext>
            </a:extLst>
          </p:cNvPr>
          <p:cNvSpPr txBox="1"/>
          <p:nvPr/>
        </p:nvSpPr>
        <p:spPr>
          <a:xfrm>
            <a:off x="4875934" y="3940979"/>
            <a:ext cx="40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/>
            <a:r>
              <a:rPr lang="en-ZA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 kg of W after 18 hours of plasma when no cleaning is performed ?</a:t>
            </a:r>
          </a:p>
          <a:p>
            <a:endParaRPr lang="en-ZA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2A3132-A669-4F11-8B05-7A1AF6FA5971}"/>
              </a:ext>
            </a:extLst>
          </p:cNvPr>
          <p:cNvSpPr/>
          <p:nvPr/>
        </p:nvSpPr>
        <p:spPr>
          <a:xfrm>
            <a:off x="6156176" y="3356955"/>
            <a:ext cx="504056" cy="23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9F360-F77C-4565-AC96-48F0EDCCE7FE}"/>
              </a:ext>
            </a:extLst>
          </p:cNvPr>
          <p:cNvSpPr/>
          <p:nvPr/>
        </p:nvSpPr>
        <p:spPr>
          <a:xfrm>
            <a:off x="6240950" y="3532288"/>
            <a:ext cx="328376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377ABD-5FE5-460F-A56C-F52E1AA006C0}"/>
              </a:ext>
            </a:extLst>
          </p:cNvPr>
          <p:cNvSpPr txBox="1"/>
          <p:nvPr/>
        </p:nvSpPr>
        <p:spPr>
          <a:xfrm>
            <a:off x="6118201" y="328121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 mm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E5E4A663-8275-46EB-BADC-E5DEE703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147248" cy="342900"/>
          </a:xfrm>
        </p:spPr>
        <p:txBody>
          <a:bodyPr/>
          <a:lstStyle/>
          <a:p>
            <a:r>
              <a:rPr lang="fr-FR" sz="2400" dirty="0" err="1"/>
              <a:t>Results</a:t>
            </a:r>
            <a:r>
              <a:rPr lang="fr-FR" sz="2400" dirty="0"/>
              <a:t> – </a:t>
            </a:r>
            <a:r>
              <a:rPr lang="fr-FR" sz="2400" dirty="0" err="1"/>
              <a:t>evolution</a:t>
            </a:r>
            <a:r>
              <a:rPr lang="fr-FR" sz="2400" dirty="0"/>
              <a:t> of </a:t>
            </a:r>
            <a:r>
              <a:rPr lang="fr-FR" sz="2400" dirty="0" err="1"/>
              <a:t>layers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plasma time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08712CA-C837-4F55-B926-8F1B40454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5"/>
          <a:stretch/>
        </p:blipFill>
        <p:spPr>
          <a:xfrm>
            <a:off x="8827321" y="905364"/>
            <a:ext cx="261824" cy="34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8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A7CE205-E5DD-43F1-A260-1EBC8D155177}"/>
              </a:ext>
            </a:extLst>
          </p:cNvPr>
          <p:cNvSpPr txBox="1"/>
          <p:nvPr/>
        </p:nvSpPr>
        <p:spPr>
          <a:xfrm>
            <a:off x="311727" y="256309"/>
            <a:ext cx="18495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PFU 355 MB10 -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depots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1D39FE-C5E9-415E-A0BC-176E79EF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39" y="365232"/>
            <a:ext cx="4737735" cy="45891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FEB4E4-FFD9-4D45-BD93-6183745F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7"/>
          <a:stretch/>
        </p:blipFill>
        <p:spPr>
          <a:xfrm>
            <a:off x="465502" y="754984"/>
            <a:ext cx="4047505" cy="38096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97EE8F-DCDF-4C66-9249-658DEE7499AA}"/>
              </a:ext>
            </a:extLst>
          </p:cNvPr>
          <p:cNvSpPr txBox="1"/>
          <p:nvPr/>
        </p:nvSpPr>
        <p:spPr>
          <a:xfrm>
            <a:off x="3526972" y="62982"/>
            <a:ext cx="32120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Desalignement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06742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24520FE2-0B03-442A-8EA4-7C5DBCE1E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07" y="1323975"/>
            <a:ext cx="7704193" cy="3111104"/>
          </a:xfrm>
        </p:spPr>
        <p:txBody>
          <a:bodyPr numCol="1"/>
          <a:lstStyle/>
          <a:p>
            <a:r>
              <a:rPr lang="fr-FR" dirty="0"/>
              <a:t> Erosion of the </a:t>
            </a:r>
            <a:r>
              <a:rPr lang="fr-FR" dirty="0" err="1"/>
              <a:t>lower</a:t>
            </a:r>
            <a:r>
              <a:rPr lang="fr-FR" dirty="0"/>
              <a:t> divertor</a:t>
            </a:r>
          </a:p>
          <a:p>
            <a:r>
              <a:rPr lang="fr-FR" dirty="0"/>
              <a:t> </a:t>
            </a:r>
            <a:r>
              <a:rPr lang="fr-FR" dirty="0" err="1"/>
              <a:t>Redeposited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on the HFS of the divertor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F98C83B-6747-445A-ABB5-DAF2820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395F328-2B90-4CDD-8BF6-CAB57E2D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2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96289C0-C3EC-4794-8201-3F9BC1B8869D}"/>
              </a:ext>
            </a:extLst>
          </p:cNvPr>
          <p:cNvSpPr/>
          <p:nvPr/>
        </p:nvSpPr>
        <p:spPr>
          <a:xfrm>
            <a:off x="4699074" y="837990"/>
            <a:ext cx="4265414" cy="41935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0A870A9-7BA4-4B05-B8F7-E1952EF8AED9}"/>
              </a:ext>
            </a:extLst>
          </p:cNvPr>
          <p:cNvSpPr/>
          <p:nvPr/>
        </p:nvSpPr>
        <p:spPr>
          <a:xfrm>
            <a:off x="179513" y="837990"/>
            <a:ext cx="4176464" cy="41935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4D6C1CA-8127-4662-943B-38DF124B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627534"/>
            <a:ext cx="3915000" cy="617934"/>
          </a:xfrm>
        </p:spPr>
        <p:txBody>
          <a:bodyPr>
            <a:normAutofit/>
          </a:bodyPr>
          <a:lstStyle/>
          <a:p>
            <a:r>
              <a:rPr lang="fr-FR" dirty="0"/>
              <a:t>WEST phase 1 (2016-2020)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49B6780-0464-499A-A82E-958AFC8A3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707654"/>
            <a:ext cx="3915000" cy="2918222"/>
          </a:xfrm>
        </p:spPr>
        <p:txBody>
          <a:bodyPr>
            <a:norm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Erosion </a:t>
            </a:r>
            <a:r>
              <a:rPr lang="fr-FR" sz="1400" dirty="0" err="1"/>
              <a:t>depends</a:t>
            </a:r>
            <a:r>
              <a:rPr lang="fr-FR" sz="1400" dirty="0"/>
              <a:t> on </a:t>
            </a:r>
            <a:r>
              <a:rPr lang="fr-FR" sz="1400" dirty="0" err="1"/>
              <a:t>toroidal</a:t>
            </a:r>
            <a:r>
              <a:rPr lang="fr-FR" sz="1400" dirty="0"/>
              <a:t> position (</a:t>
            </a:r>
            <a:r>
              <a:rPr lang="fr-FR" sz="1400" dirty="0" err="1"/>
              <a:t>ripple</a:t>
            </a:r>
            <a:r>
              <a:rPr lang="fr-FR" sz="1400" dirty="0"/>
              <a:t>)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Erosion in the </a:t>
            </a:r>
            <a:r>
              <a:rPr lang="fr-FR" sz="1400" dirty="0" err="1"/>
              <a:t>orders</a:t>
            </a:r>
            <a:r>
              <a:rPr lang="fr-FR" sz="1400" dirty="0"/>
              <a:t> of 10µm</a:t>
            </a:r>
          </a:p>
          <a:p>
            <a:pPr marL="379413" lvl="1" indent="-179388">
              <a:buFont typeface="Wingdings" panose="05000000000000000000" pitchFamily="2" charset="2"/>
              <a:buChar char="§"/>
            </a:pPr>
            <a:r>
              <a:rPr lang="fr-FR" sz="1200" dirty="0"/>
              <a:t>8µm at ISP &gt; 6 µm et OSP</a:t>
            </a:r>
          </a:p>
          <a:p>
            <a:pPr marL="379413" lvl="1" indent="-179388">
              <a:buFont typeface="Wingdings" panose="05000000000000000000" pitchFamily="2" charset="2"/>
              <a:buChar char="§"/>
            </a:pPr>
            <a:r>
              <a:rPr lang="fr-FR" sz="1200" dirty="0" err="1"/>
              <a:t>eroded</a:t>
            </a:r>
            <a:r>
              <a:rPr lang="fr-FR" sz="1200" dirty="0"/>
              <a:t> area at OSP &gt; </a:t>
            </a:r>
            <a:r>
              <a:rPr lang="fr-FR" sz="1200" dirty="0" err="1"/>
              <a:t>eroded</a:t>
            </a:r>
            <a:r>
              <a:rPr lang="fr-FR" sz="1200" dirty="0"/>
              <a:t> area at ISP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Total </a:t>
            </a:r>
            <a:r>
              <a:rPr lang="fr-FR" sz="1400" dirty="0" err="1"/>
              <a:t>eroded</a:t>
            </a:r>
            <a:r>
              <a:rPr lang="fr-FR" sz="1400" dirty="0"/>
              <a:t> volume ~2,5 cm</a:t>
            </a:r>
            <a:r>
              <a:rPr lang="fr-FR" sz="1400" baseline="30000" dirty="0"/>
              <a:t>3</a:t>
            </a:r>
            <a:r>
              <a:rPr lang="fr-FR" sz="1400" dirty="0"/>
              <a:t> over the </a:t>
            </a:r>
            <a:r>
              <a:rPr lang="fr-FR" sz="1400" dirty="0" err="1"/>
              <a:t>whole</a:t>
            </a:r>
            <a:r>
              <a:rPr lang="fr-FR" sz="1400" dirty="0"/>
              <a:t> divertor </a:t>
            </a:r>
            <a:r>
              <a:rPr lang="fr-FR" sz="1400" dirty="0" err="1"/>
              <a:t>after</a:t>
            </a:r>
            <a:r>
              <a:rPr lang="fr-FR" sz="1400" dirty="0"/>
              <a:t> 7h of plasma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A40221E-7015-4594-9382-2B5C35ED3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32040" y="627534"/>
            <a:ext cx="3915000" cy="617934"/>
          </a:xfrm>
        </p:spPr>
        <p:txBody>
          <a:bodyPr/>
          <a:lstStyle/>
          <a:p>
            <a:r>
              <a:rPr lang="fr-FR" dirty="0"/>
              <a:t>WEST phase 2 (2021-present)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BFF74D17-9D3D-434F-8C24-C1A47D477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2040" y="1818084"/>
            <a:ext cx="3915000" cy="2918222"/>
          </a:xfrm>
        </p:spPr>
        <p:txBody>
          <a:bodyPr>
            <a:norm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Erosion </a:t>
            </a:r>
            <a:r>
              <a:rPr lang="fr-FR" sz="1400" dirty="0" err="1"/>
              <a:t>behaviour</a:t>
            </a:r>
            <a:r>
              <a:rPr lang="fr-FR" sz="1400" dirty="0"/>
              <a:t> of W </a:t>
            </a:r>
            <a:r>
              <a:rPr lang="fr-FR" sz="1400" dirty="0" err="1"/>
              <a:t>coating</a:t>
            </a:r>
            <a:r>
              <a:rPr lang="fr-FR" sz="1400" dirty="0"/>
              <a:t> vs bulk W ?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Erosion rate phase 1 vs phase 2 ?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400" dirty="0"/>
              <a:t>No marker </a:t>
            </a:r>
            <a:r>
              <a:rPr lang="fr-FR" sz="1400" dirty="0" err="1"/>
              <a:t>layers</a:t>
            </a:r>
            <a:r>
              <a:rPr lang="fr-FR" sz="1400" dirty="0"/>
              <a:t> on </a:t>
            </a:r>
            <a:r>
              <a:rPr lang="fr-FR" sz="1400" dirty="0" err="1"/>
              <a:t>PFUs</a:t>
            </a:r>
            <a:r>
              <a:rPr lang="fr-FR" sz="1400" dirty="0"/>
              <a:t> phase 2</a:t>
            </a:r>
          </a:p>
          <a:p>
            <a:pPr marL="823913" indent="-285750">
              <a:buFont typeface="Wingdings" panose="05000000000000000000" pitchFamily="2" charset="2"/>
              <a:buChar char="à"/>
            </a:pPr>
            <a:r>
              <a:rPr lang="fr-FR" sz="1400" b="1" u="sng" dirty="0"/>
              <a:t>how to </a:t>
            </a:r>
            <a:r>
              <a:rPr lang="fr-FR" sz="1400" b="1" u="sng" dirty="0" err="1"/>
              <a:t>measure</a:t>
            </a:r>
            <a:r>
              <a:rPr lang="fr-FR" sz="1400" b="1" u="sng" dirty="0"/>
              <a:t> </a:t>
            </a:r>
            <a:r>
              <a:rPr lang="fr-FR" sz="1400" b="1" u="sng" dirty="0" err="1"/>
              <a:t>erosion</a:t>
            </a:r>
            <a:r>
              <a:rPr lang="fr-FR" sz="1400" b="1" u="sng" dirty="0"/>
              <a:t> ?</a:t>
            </a:r>
          </a:p>
          <a:p>
            <a:endParaRPr lang="fr-FR" sz="11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44570F-811D-41CD-AC1F-78BC7EA6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3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F7E36E-9D8F-4CF1-921C-78BF100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Introduction / </a:t>
            </a:r>
            <a:r>
              <a:rPr lang="fr-FR" sz="2400" dirty="0" err="1"/>
              <a:t>Context</a:t>
            </a:r>
            <a:r>
              <a:rPr lang="fr-FR" sz="2400" dirty="0"/>
              <a:t> / Objectives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EAF7AD-288E-4CF6-B65F-8D763A1DCED2}"/>
              </a:ext>
            </a:extLst>
          </p:cNvPr>
          <p:cNvSpPr txBox="1"/>
          <p:nvPr/>
        </p:nvSpPr>
        <p:spPr>
          <a:xfrm>
            <a:off x="1568454" y="1342558"/>
            <a:ext cx="254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66CC"/>
                </a:solidFill>
              </a:rPr>
              <a:t>W-</a:t>
            </a:r>
            <a:r>
              <a:rPr lang="fr-FR" sz="1100" b="1" dirty="0" err="1">
                <a:solidFill>
                  <a:srgbClr val="0066CC"/>
                </a:solidFill>
              </a:rPr>
              <a:t>coated</a:t>
            </a:r>
            <a:r>
              <a:rPr lang="fr-FR" sz="1100" b="1" dirty="0">
                <a:solidFill>
                  <a:srgbClr val="0066CC"/>
                </a:solidFill>
              </a:rPr>
              <a:t> graphite </a:t>
            </a:r>
            <a:r>
              <a:rPr lang="fr-FR" sz="1100" b="1" dirty="0" err="1">
                <a:solidFill>
                  <a:srgbClr val="0066CC"/>
                </a:solidFill>
              </a:rPr>
              <a:t>PFUs</a:t>
            </a:r>
            <a:endParaRPr lang="fr-FR" sz="1100" b="1" dirty="0">
              <a:solidFill>
                <a:srgbClr val="0066CC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0E9058-8576-40E3-87CC-9A7A374916DD}"/>
              </a:ext>
            </a:extLst>
          </p:cNvPr>
          <p:cNvSpPr txBox="1"/>
          <p:nvPr/>
        </p:nvSpPr>
        <p:spPr>
          <a:xfrm>
            <a:off x="6156176" y="1342558"/>
            <a:ext cx="19380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66CC"/>
                </a:solidFill>
              </a:rPr>
              <a:t>Bulk W ITER-like </a:t>
            </a:r>
            <a:r>
              <a:rPr lang="fr-FR" sz="1100" b="1" dirty="0" err="1">
                <a:solidFill>
                  <a:srgbClr val="0066CC"/>
                </a:solidFill>
              </a:rPr>
              <a:t>PFUs</a:t>
            </a:r>
            <a:endParaRPr lang="fr-FR" sz="1100" b="1" dirty="0">
              <a:solidFill>
                <a:srgbClr val="0066CC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EFAD264-EB37-4DB8-86C1-EAFDB83D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44" y="859530"/>
            <a:ext cx="816245" cy="8469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B0BE1B-1DE0-49E3-B661-9BCA0A28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48" y="841451"/>
            <a:ext cx="1025052" cy="762717"/>
          </a:xfrm>
          <a:prstGeom prst="rect">
            <a:avLst/>
          </a:prstGeom>
        </p:spPr>
      </p:pic>
      <p:pic>
        <p:nvPicPr>
          <p:cNvPr id="16" name="Grafik 1">
            <a:extLst>
              <a:ext uri="{FF2B5EF4-FFF2-40B4-BE49-F238E27FC236}">
                <a16:creationId xmlns:a16="http://schemas.microsoft.com/office/drawing/2014/main" id="{DC3FB5E9-46DC-410A-B2A1-C8560741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9" y="3280987"/>
            <a:ext cx="2448272" cy="186251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7608D3F-EC8A-439A-BFAD-5051590F89DE}"/>
              </a:ext>
            </a:extLst>
          </p:cNvPr>
          <p:cNvSpPr txBox="1"/>
          <p:nvPr/>
        </p:nvSpPr>
        <p:spPr>
          <a:xfrm>
            <a:off x="2433100" y="428397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[M. Balden Phys. Scripta 2021]</a:t>
            </a:r>
          </a:p>
          <a:p>
            <a:r>
              <a:rPr lang="fr-FR" sz="1000" dirty="0"/>
              <a:t>[M. Balden PFMC 2025]</a:t>
            </a:r>
          </a:p>
          <a:p>
            <a:r>
              <a:rPr lang="fr-FR" sz="1000" dirty="0"/>
              <a:t>[A. Huart PFMC 2025]</a:t>
            </a:r>
          </a:p>
          <a:p>
            <a:r>
              <a:rPr lang="fr-FR" sz="1000" dirty="0"/>
              <a:t>[A. Hakola IAEA 2025]</a:t>
            </a:r>
          </a:p>
        </p:txBody>
      </p:sp>
    </p:spTree>
    <p:extLst>
      <p:ext uri="{BB962C8B-B14F-4D97-AF65-F5344CB8AC3E}">
        <p14:creationId xmlns:p14="http://schemas.microsoft.com/office/powerpoint/2010/main" val="27001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build="p"/>
      <p:bldP spid="11" grpId="0" build="p"/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C0D2D66-58B1-4460-8D94-876821BC45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4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7B9EA9E-0246-4A4B-BCD0-6C0C31E0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Indentations </a:t>
            </a:r>
            <a:r>
              <a:rPr lang="fr-FR" sz="2400" dirty="0" err="1"/>
              <a:t>used</a:t>
            </a:r>
            <a:r>
              <a:rPr lang="fr-FR" sz="2400" dirty="0"/>
              <a:t> as </a:t>
            </a:r>
            <a:r>
              <a:rPr lang="fr-FR" sz="2400" dirty="0" err="1"/>
              <a:t>erosion</a:t>
            </a:r>
            <a:r>
              <a:rPr lang="fr-FR" sz="2400" dirty="0"/>
              <a:t> markers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7B58BD5-6A32-47A1-A507-569E3D23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/>
          <a:stretch/>
        </p:blipFill>
        <p:spPr>
          <a:xfrm>
            <a:off x="3737837" y="785103"/>
            <a:ext cx="5299410" cy="37238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B0B4415-B929-426E-AFD5-DAEE6E2A99B0}"/>
              </a:ext>
            </a:extLst>
          </p:cNvPr>
          <p:cNvSpPr txBox="1"/>
          <p:nvPr/>
        </p:nvSpPr>
        <p:spPr>
          <a:xfrm>
            <a:off x="4732313" y="3822075"/>
            <a:ext cx="39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prstClr val="white"/>
                </a:solidFill>
                <a:latin typeface="Calibri"/>
              </a:rPr>
              <a:t>#21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91B0-E777-4C4A-9E5C-C655DC68A5DB}"/>
              </a:ext>
            </a:extLst>
          </p:cNvPr>
          <p:cNvSpPr txBox="1"/>
          <p:nvPr/>
        </p:nvSpPr>
        <p:spPr>
          <a:xfrm>
            <a:off x="4929993" y="395288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prstClr val="white"/>
                </a:solidFill>
                <a:latin typeface="Calibri"/>
              </a:rPr>
              <a:t>#22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D34226-61E4-46B6-B027-83D69669B828}"/>
              </a:ext>
            </a:extLst>
          </p:cNvPr>
          <p:cNvSpPr txBox="1"/>
          <p:nvPr/>
        </p:nvSpPr>
        <p:spPr>
          <a:xfrm>
            <a:off x="6739569" y="395916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prstClr val="white"/>
                </a:solidFill>
                <a:latin typeface="Calibri"/>
              </a:rPr>
              <a:t>#31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FA5F3F-C264-4F16-9FA1-9D8ACC0F8656}"/>
              </a:ext>
            </a:extLst>
          </p:cNvPr>
          <p:cNvSpPr txBox="1"/>
          <p:nvPr/>
        </p:nvSpPr>
        <p:spPr>
          <a:xfrm>
            <a:off x="6982116" y="4068129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prstClr val="white"/>
                </a:solidFill>
                <a:latin typeface="Calibri"/>
              </a:rPr>
              <a:t>#32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1DF5A68-F935-4546-B6D7-B3E0BAD6ADBF}"/>
              </a:ext>
            </a:extLst>
          </p:cNvPr>
          <p:cNvSpPr/>
          <p:nvPr/>
        </p:nvSpPr>
        <p:spPr>
          <a:xfrm rot="330467">
            <a:off x="4543577" y="2227328"/>
            <a:ext cx="1412853" cy="6189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6314CE4-D556-4364-9ABD-A5D35B0713FC}"/>
              </a:ext>
            </a:extLst>
          </p:cNvPr>
          <p:cNvSpPr/>
          <p:nvPr/>
        </p:nvSpPr>
        <p:spPr>
          <a:xfrm>
            <a:off x="6359096" y="3357616"/>
            <a:ext cx="1505539" cy="6124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EE0188-A368-4753-A867-B6DEF7CA80ED}"/>
              </a:ext>
            </a:extLst>
          </p:cNvPr>
          <p:cNvSpPr txBox="1"/>
          <p:nvPr/>
        </p:nvSpPr>
        <p:spPr>
          <a:xfrm>
            <a:off x="8176375" y="631214"/>
            <a:ext cx="755577" cy="307777"/>
          </a:xfrm>
          <a:prstGeom prst="rect">
            <a:avLst/>
          </a:prstGeom>
          <a:solidFill>
            <a:srgbClr val="4BACC6">
              <a:lumMod val="75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Q3B</a:t>
            </a:r>
          </a:p>
        </p:txBody>
      </p:sp>
      <p:sp>
        <p:nvSpPr>
          <p:cNvPr id="20" name="Losange 19">
            <a:extLst>
              <a:ext uri="{FF2B5EF4-FFF2-40B4-BE49-F238E27FC236}">
                <a16:creationId xmlns:a16="http://schemas.microsoft.com/office/drawing/2014/main" id="{B8F10521-FECE-4BE5-84D4-4E6FB88D96EC}"/>
              </a:ext>
            </a:extLst>
          </p:cNvPr>
          <p:cNvSpPr/>
          <p:nvPr/>
        </p:nvSpPr>
        <p:spPr>
          <a:xfrm>
            <a:off x="5198456" y="143946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osange 20">
            <a:extLst>
              <a:ext uri="{FF2B5EF4-FFF2-40B4-BE49-F238E27FC236}">
                <a16:creationId xmlns:a16="http://schemas.microsoft.com/office/drawing/2014/main" id="{D613FC62-405A-4D47-9345-68EAEA084D62}"/>
              </a:ext>
            </a:extLst>
          </p:cNvPr>
          <p:cNvSpPr/>
          <p:nvPr/>
        </p:nvSpPr>
        <p:spPr>
          <a:xfrm>
            <a:off x="5359890" y="144655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osange 21">
            <a:extLst>
              <a:ext uri="{FF2B5EF4-FFF2-40B4-BE49-F238E27FC236}">
                <a16:creationId xmlns:a16="http://schemas.microsoft.com/office/drawing/2014/main" id="{2779B875-24C6-48E1-B469-15611781F80E}"/>
              </a:ext>
            </a:extLst>
          </p:cNvPr>
          <p:cNvSpPr/>
          <p:nvPr/>
        </p:nvSpPr>
        <p:spPr>
          <a:xfrm>
            <a:off x="5257252" y="229111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Losange 22">
            <a:extLst>
              <a:ext uri="{FF2B5EF4-FFF2-40B4-BE49-F238E27FC236}">
                <a16:creationId xmlns:a16="http://schemas.microsoft.com/office/drawing/2014/main" id="{E5A3AC22-E4AF-4688-8F94-DAEFD159E5B8}"/>
              </a:ext>
            </a:extLst>
          </p:cNvPr>
          <p:cNvSpPr/>
          <p:nvPr/>
        </p:nvSpPr>
        <p:spPr>
          <a:xfrm>
            <a:off x="5247396" y="2375258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Losange 23">
            <a:extLst>
              <a:ext uri="{FF2B5EF4-FFF2-40B4-BE49-F238E27FC236}">
                <a16:creationId xmlns:a16="http://schemas.microsoft.com/office/drawing/2014/main" id="{DDE7DA67-E886-40C8-AF75-F0E5E3B3F8AA}"/>
              </a:ext>
            </a:extLst>
          </p:cNvPr>
          <p:cNvSpPr/>
          <p:nvPr/>
        </p:nvSpPr>
        <p:spPr>
          <a:xfrm>
            <a:off x="5232751" y="244905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Losange 24">
            <a:extLst>
              <a:ext uri="{FF2B5EF4-FFF2-40B4-BE49-F238E27FC236}">
                <a16:creationId xmlns:a16="http://schemas.microsoft.com/office/drawing/2014/main" id="{BFF96355-021F-4DE5-AC9A-845DF1DA82C0}"/>
              </a:ext>
            </a:extLst>
          </p:cNvPr>
          <p:cNvSpPr/>
          <p:nvPr/>
        </p:nvSpPr>
        <p:spPr>
          <a:xfrm>
            <a:off x="5227775" y="2527735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osange 25">
            <a:extLst>
              <a:ext uri="{FF2B5EF4-FFF2-40B4-BE49-F238E27FC236}">
                <a16:creationId xmlns:a16="http://schemas.microsoft.com/office/drawing/2014/main" id="{C499321A-2D44-4D2F-8105-C7E5A74C58C8}"/>
              </a:ext>
            </a:extLst>
          </p:cNvPr>
          <p:cNvSpPr/>
          <p:nvPr/>
        </p:nvSpPr>
        <p:spPr>
          <a:xfrm>
            <a:off x="5213342" y="2606609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osange 26">
            <a:extLst>
              <a:ext uri="{FF2B5EF4-FFF2-40B4-BE49-F238E27FC236}">
                <a16:creationId xmlns:a16="http://schemas.microsoft.com/office/drawing/2014/main" id="{F1C64BC9-433D-449F-838B-5FC73AEF0621}"/>
              </a:ext>
            </a:extLst>
          </p:cNvPr>
          <p:cNvSpPr/>
          <p:nvPr/>
        </p:nvSpPr>
        <p:spPr>
          <a:xfrm>
            <a:off x="5200992" y="269036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osange 27">
            <a:extLst>
              <a:ext uri="{FF2B5EF4-FFF2-40B4-BE49-F238E27FC236}">
                <a16:creationId xmlns:a16="http://schemas.microsoft.com/office/drawing/2014/main" id="{BB8BBFA3-1A1D-4515-B396-6F4FDEAA714B}"/>
              </a:ext>
            </a:extLst>
          </p:cNvPr>
          <p:cNvSpPr/>
          <p:nvPr/>
        </p:nvSpPr>
        <p:spPr>
          <a:xfrm>
            <a:off x="5082730" y="2276365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osange 28">
            <a:extLst>
              <a:ext uri="{FF2B5EF4-FFF2-40B4-BE49-F238E27FC236}">
                <a16:creationId xmlns:a16="http://schemas.microsoft.com/office/drawing/2014/main" id="{9DD4896F-7775-45B0-9D18-6DC2819BCA7A}"/>
              </a:ext>
            </a:extLst>
          </p:cNvPr>
          <p:cNvSpPr/>
          <p:nvPr/>
        </p:nvSpPr>
        <p:spPr>
          <a:xfrm>
            <a:off x="5053253" y="251298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Losange 29">
            <a:extLst>
              <a:ext uri="{FF2B5EF4-FFF2-40B4-BE49-F238E27FC236}">
                <a16:creationId xmlns:a16="http://schemas.microsoft.com/office/drawing/2014/main" id="{15205A14-C748-4A00-AD32-BA106C2E8D48}"/>
              </a:ext>
            </a:extLst>
          </p:cNvPr>
          <p:cNvSpPr/>
          <p:nvPr/>
        </p:nvSpPr>
        <p:spPr>
          <a:xfrm>
            <a:off x="5038820" y="2591861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osange 30">
            <a:extLst>
              <a:ext uri="{FF2B5EF4-FFF2-40B4-BE49-F238E27FC236}">
                <a16:creationId xmlns:a16="http://schemas.microsoft.com/office/drawing/2014/main" id="{42CD53C5-3C74-4F69-9503-B772E0E939B1}"/>
              </a:ext>
            </a:extLst>
          </p:cNvPr>
          <p:cNvSpPr/>
          <p:nvPr/>
        </p:nvSpPr>
        <p:spPr>
          <a:xfrm>
            <a:off x="5026253" y="266687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Losange 31">
            <a:extLst>
              <a:ext uri="{FF2B5EF4-FFF2-40B4-BE49-F238E27FC236}">
                <a16:creationId xmlns:a16="http://schemas.microsoft.com/office/drawing/2014/main" id="{73DF4448-F5CE-4F20-B394-65D0DAAED584}"/>
              </a:ext>
            </a:extLst>
          </p:cNvPr>
          <p:cNvSpPr/>
          <p:nvPr/>
        </p:nvSpPr>
        <p:spPr>
          <a:xfrm>
            <a:off x="5070415" y="235805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Losange 32">
            <a:extLst>
              <a:ext uri="{FF2B5EF4-FFF2-40B4-BE49-F238E27FC236}">
                <a16:creationId xmlns:a16="http://schemas.microsoft.com/office/drawing/2014/main" id="{4A8D6C2E-E471-401E-AB6D-1ABCA8D992E9}"/>
              </a:ext>
            </a:extLst>
          </p:cNvPr>
          <p:cNvSpPr/>
          <p:nvPr/>
        </p:nvSpPr>
        <p:spPr>
          <a:xfrm>
            <a:off x="5060627" y="2431871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Losange 33">
            <a:extLst>
              <a:ext uri="{FF2B5EF4-FFF2-40B4-BE49-F238E27FC236}">
                <a16:creationId xmlns:a16="http://schemas.microsoft.com/office/drawing/2014/main" id="{33D3EFED-3015-4AF0-81A4-24CC1E91DCC7}"/>
              </a:ext>
            </a:extLst>
          </p:cNvPr>
          <p:cNvSpPr/>
          <p:nvPr/>
        </p:nvSpPr>
        <p:spPr>
          <a:xfrm>
            <a:off x="7026578" y="150443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Losange 34">
            <a:extLst>
              <a:ext uri="{FF2B5EF4-FFF2-40B4-BE49-F238E27FC236}">
                <a16:creationId xmlns:a16="http://schemas.microsoft.com/office/drawing/2014/main" id="{E9EEF387-D0F0-494C-8289-81A84AFE7DBF}"/>
              </a:ext>
            </a:extLst>
          </p:cNvPr>
          <p:cNvSpPr/>
          <p:nvPr/>
        </p:nvSpPr>
        <p:spPr>
          <a:xfrm>
            <a:off x="5037668" y="3372370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Losange 35">
            <a:extLst>
              <a:ext uri="{FF2B5EF4-FFF2-40B4-BE49-F238E27FC236}">
                <a16:creationId xmlns:a16="http://schemas.microsoft.com/office/drawing/2014/main" id="{ADE5592F-FFFE-41A9-AE8E-22D7C8019316}"/>
              </a:ext>
            </a:extLst>
          </p:cNvPr>
          <p:cNvSpPr/>
          <p:nvPr/>
        </p:nvSpPr>
        <p:spPr>
          <a:xfrm>
            <a:off x="5006627" y="3602475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Losange 36">
            <a:extLst>
              <a:ext uri="{FF2B5EF4-FFF2-40B4-BE49-F238E27FC236}">
                <a16:creationId xmlns:a16="http://schemas.microsoft.com/office/drawing/2014/main" id="{66DC41F4-F6AF-441E-85D1-B81FC6FF37D0}"/>
              </a:ext>
            </a:extLst>
          </p:cNvPr>
          <p:cNvSpPr/>
          <p:nvPr/>
        </p:nvSpPr>
        <p:spPr>
          <a:xfrm>
            <a:off x="5000090" y="3683834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osange 37">
            <a:extLst>
              <a:ext uri="{FF2B5EF4-FFF2-40B4-BE49-F238E27FC236}">
                <a16:creationId xmlns:a16="http://schemas.microsoft.com/office/drawing/2014/main" id="{0DDA3EAA-4DF8-412C-8E01-26F1D3EA9883}"/>
              </a:ext>
            </a:extLst>
          </p:cNvPr>
          <p:cNvSpPr/>
          <p:nvPr/>
        </p:nvSpPr>
        <p:spPr>
          <a:xfrm>
            <a:off x="4983650" y="375550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osange 38">
            <a:extLst>
              <a:ext uri="{FF2B5EF4-FFF2-40B4-BE49-F238E27FC236}">
                <a16:creationId xmlns:a16="http://schemas.microsoft.com/office/drawing/2014/main" id="{13672C4E-AF85-4279-A260-05D3D529B5B8}"/>
              </a:ext>
            </a:extLst>
          </p:cNvPr>
          <p:cNvSpPr/>
          <p:nvPr/>
        </p:nvSpPr>
        <p:spPr>
          <a:xfrm>
            <a:off x="5025353" y="3449141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osange 39">
            <a:extLst>
              <a:ext uri="{FF2B5EF4-FFF2-40B4-BE49-F238E27FC236}">
                <a16:creationId xmlns:a16="http://schemas.microsoft.com/office/drawing/2014/main" id="{EA5F5737-24CA-42A2-8C8C-9F8DBB5DA3D2}"/>
              </a:ext>
            </a:extLst>
          </p:cNvPr>
          <p:cNvSpPr/>
          <p:nvPr/>
        </p:nvSpPr>
        <p:spPr>
          <a:xfrm>
            <a:off x="5015699" y="352202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osange 40">
            <a:extLst>
              <a:ext uri="{FF2B5EF4-FFF2-40B4-BE49-F238E27FC236}">
                <a16:creationId xmlns:a16="http://schemas.microsoft.com/office/drawing/2014/main" id="{59B5A1E9-BE16-418B-BAD0-0852F45E3B6B}"/>
              </a:ext>
            </a:extLst>
          </p:cNvPr>
          <p:cNvSpPr/>
          <p:nvPr/>
        </p:nvSpPr>
        <p:spPr>
          <a:xfrm>
            <a:off x="5236916" y="3395141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osange 41">
            <a:extLst>
              <a:ext uri="{FF2B5EF4-FFF2-40B4-BE49-F238E27FC236}">
                <a16:creationId xmlns:a16="http://schemas.microsoft.com/office/drawing/2014/main" id="{AEE46333-CBB0-4626-A5B5-99BD408101C0}"/>
              </a:ext>
            </a:extLst>
          </p:cNvPr>
          <p:cNvSpPr/>
          <p:nvPr/>
        </p:nvSpPr>
        <p:spPr>
          <a:xfrm>
            <a:off x="5205875" y="362524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osange 42">
            <a:extLst>
              <a:ext uri="{FF2B5EF4-FFF2-40B4-BE49-F238E27FC236}">
                <a16:creationId xmlns:a16="http://schemas.microsoft.com/office/drawing/2014/main" id="{89CC29AD-39AC-40DA-8290-B7BC93B877CF}"/>
              </a:ext>
            </a:extLst>
          </p:cNvPr>
          <p:cNvSpPr/>
          <p:nvPr/>
        </p:nvSpPr>
        <p:spPr>
          <a:xfrm>
            <a:off x="5199338" y="3706605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osange 43">
            <a:extLst>
              <a:ext uri="{FF2B5EF4-FFF2-40B4-BE49-F238E27FC236}">
                <a16:creationId xmlns:a16="http://schemas.microsoft.com/office/drawing/2014/main" id="{B284882F-3F8A-4C6A-98DF-5C49C77DFA18}"/>
              </a:ext>
            </a:extLst>
          </p:cNvPr>
          <p:cNvSpPr/>
          <p:nvPr/>
        </p:nvSpPr>
        <p:spPr>
          <a:xfrm>
            <a:off x="5182898" y="377827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osange 44">
            <a:extLst>
              <a:ext uri="{FF2B5EF4-FFF2-40B4-BE49-F238E27FC236}">
                <a16:creationId xmlns:a16="http://schemas.microsoft.com/office/drawing/2014/main" id="{744A077B-F87A-4110-9BEA-8830C8AB1602}"/>
              </a:ext>
            </a:extLst>
          </p:cNvPr>
          <p:cNvSpPr/>
          <p:nvPr/>
        </p:nvSpPr>
        <p:spPr>
          <a:xfrm>
            <a:off x="5222521" y="347282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osange 45">
            <a:extLst>
              <a:ext uri="{FF2B5EF4-FFF2-40B4-BE49-F238E27FC236}">
                <a16:creationId xmlns:a16="http://schemas.microsoft.com/office/drawing/2014/main" id="{0D967DA7-003F-418D-A66E-F49E3965FCB5}"/>
              </a:ext>
            </a:extLst>
          </p:cNvPr>
          <p:cNvSpPr/>
          <p:nvPr/>
        </p:nvSpPr>
        <p:spPr>
          <a:xfrm>
            <a:off x="5212867" y="3545711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osange 46">
            <a:extLst>
              <a:ext uri="{FF2B5EF4-FFF2-40B4-BE49-F238E27FC236}">
                <a16:creationId xmlns:a16="http://schemas.microsoft.com/office/drawing/2014/main" id="{8C13BC9E-AE11-4708-8447-7E5B23CA2DF4}"/>
              </a:ext>
            </a:extLst>
          </p:cNvPr>
          <p:cNvSpPr/>
          <p:nvPr/>
        </p:nvSpPr>
        <p:spPr>
          <a:xfrm>
            <a:off x="6975525" y="3489599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Losange 47">
            <a:extLst>
              <a:ext uri="{FF2B5EF4-FFF2-40B4-BE49-F238E27FC236}">
                <a16:creationId xmlns:a16="http://schemas.microsoft.com/office/drawing/2014/main" id="{1DBE3A7A-2B3D-4FB3-A44A-80D19A4A2CAE}"/>
              </a:ext>
            </a:extLst>
          </p:cNvPr>
          <p:cNvSpPr/>
          <p:nvPr/>
        </p:nvSpPr>
        <p:spPr>
          <a:xfrm>
            <a:off x="6973003" y="372850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Losange 48">
            <a:extLst>
              <a:ext uri="{FF2B5EF4-FFF2-40B4-BE49-F238E27FC236}">
                <a16:creationId xmlns:a16="http://schemas.microsoft.com/office/drawing/2014/main" id="{81B6D093-39B3-4852-A823-1FE36318C757}"/>
              </a:ext>
            </a:extLst>
          </p:cNvPr>
          <p:cNvSpPr/>
          <p:nvPr/>
        </p:nvSpPr>
        <p:spPr>
          <a:xfrm>
            <a:off x="6972578" y="381019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osange 49">
            <a:extLst>
              <a:ext uri="{FF2B5EF4-FFF2-40B4-BE49-F238E27FC236}">
                <a16:creationId xmlns:a16="http://schemas.microsoft.com/office/drawing/2014/main" id="{0037BDFE-1BF5-4C19-AD28-8DE9D3AEB92B}"/>
              </a:ext>
            </a:extLst>
          </p:cNvPr>
          <p:cNvSpPr/>
          <p:nvPr/>
        </p:nvSpPr>
        <p:spPr>
          <a:xfrm>
            <a:off x="6973003" y="3891880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Losange 50">
            <a:extLst>
              <a:ext uri="{FF2B5EF4-FFF2-40B4-BE49-F238E27FC236}">
                <a16:creationId xmlns:a16="http://schemas.microsoft.com/office/drawing/2014/main" id="{4619BD78-B3D7-4184-B98F-C6C1BF37EBF8}"/>
              </a:ext>
            </a:extLst>
          </p:cNvPr>
          <p:cNvSpPr/>
          <p:nvPr/>
        </p:nvSpPr>
        <p:spPr>
          <a:xfrm>
            <a:off x="6973003" y="3572340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Losange 51">
            <a:extLst>
              <a:ext uri="{FF2B5EF4-FFF2-40B4-BE49-F238E27FC236}">
                <a16:creationId xmlns:a16="http://schemas.microsoft.com/office/drawing/2014/main" id="{29066FD6-5E6D-4239-A00C-3E9F6C0713C6}"/>
              </a:ext>
            </a:extLst>
          </p:cNvPr>
          <p:cNvSpPr/>
          <p:nvPr/>
        </p:nvSpPr>
        <p:spPr>
          <a:xfrm>
            <a:off x="6973003" y="364559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Losange 52">
            <a:extLst>
              <a:ext uri="{FF2B5EF4-FFF2-40B4-BE49-F238E27FC236}">
                <a16:creationId xmlns:a16="http://schemas.microsoft.com/office/drawing/2014/main" id="{A4F85277-6774-49E6-B904-D019BB4901B2}"/>
              </a:ext>
            </a:extLst>
          </p:cNvPr>
          <p:cNvSpPr/>
          <p:nvPr/>
        </p:nvSpPr>
        <p:spPr>
          <a:xfrm>
            <a:off x="7171140" y="348946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Losange 53">
            <a:extLst>
              <a:ext uri="{FF2B5EF4-FFF2-40B4-BE49-F238E27FC236}">
                <a16:creationId xmlns:a16="http://schemas.microsoft.com/office/drawing/2014/main" id="{09748CD3-666A-4283-A07F-B85EC4ECC436}"/>
              </a:ext>
            </a:extLst>
          </p:cNvPr>
          <p:cNvSpPr/>
          <p:nvPr/>
        </p:nvSpPr>
        <p:spPr>
          <a:xfrm>
            <a:off x="7176171" y="373537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Losange 54">
            <a:extLst>
              <a:ext uri="{FF2B5EF4-FFF2-40B4-BE49-F238E27FC236}">
                <a16:creationId xmlns:a16="http://schemas.microsoft.com/office/drawing/2014/main" id="{97145AC5-3E1D-4B68-B9A1-EA20A458312D}"/>
              </a:ext>
            </a:extLst>
          </p:cNvPr>
          <p:cNvSpPr/>
          <p:nvPr/>
        </p:nvSpPr>
        <p:spPr>
          <a:xfrm>
            <a:off x="7176171" y="380527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8937EE2C-7696-491B-A9A6-9FB37F587E2F}"/>
              </a:ext>
            </a:extLst>
          </p:cNvPr>
          <p:cNvSpPr/>
          <p:nvPr/>
        </p:nvSpPr>
        <p:spPr>
          <a:xfrm>
            <a:off x="7171140" y="388926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osange 56">
            <a:extLst>
              <a:ext uri="{FF2B5EF4-FFF2-40B4-BE49-F238E27FC236}">
                <a16:creationId xmlns:a16="http://schemas.microsoft.com/office/drawing/2014/main" id="{AC2378A0-A788-467B-B343-1BE4E6125CC6}"/>
              </a:ext>
            </a:extLst>
          </p:cNvPr>
          <p:cNvSpPr/>
          <p:nvPr/>
        </p:nvSpPr>
        <p:spPr>
          <a:xfrm>
            <a:off x="7171978" y="3568478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Losange 57">
            <a:extLst>
              <a:ext uri="{FF2B5EF4-FFF2-40B4-BE49-F238E27FC236}">
                <a16:creationId xmlns:a16="http://schemas.microsoft.com/office/drawing/2014/main" id="{8C970E02-2F4D-406B-89C7-19B0D05D7297}"/>
              </a:ext>
            </a:extLst>
          </p:cNvPr>
          <p:cNvSpPr/>
          <p:nvPr/>
        </p:nvSpPr>
        <p:spPr>
          <a:xfrm>
            <a:off x="7171140" y="365211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Losange 58">
            <a:extLst>
              <a:ext uri="{FF2B5EF4-FFF2-40B4-BE49-F238E27FC236}">
                <a16:creationId xmlns:a16="http://schemas.microsoft.com/office/drawing/2014/main" id="{BF4C1061-D931-4586-B798-804E6F7C67F6}"/>
              </a:ext>
            </a:extLst>
          </p:cNvPr>
          <p:cNvSpPr/>
          <p:nvPr/>
        </p:nvSpPr>
        <p:spPr>
          <a:xfrm>
            <a:off x="6868842" y="2374015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Losange 59">
            <a:extLst>
              <a:ext uri="{FF2B5EF4-FFF2-40B4-BE49-F238E27FC236}">
                <a16:creationId xmlns:a16="http://schemas.microsoft.com/office/drawing/2014/main" id="{0B3E7200-2FF1-4039-A547-ACCCB606E3BB}"/>
              </a:ext>
            </a:extLst>
          </p:cNvPr>
          <p:cNvSpPr/>
          <p:nvPr/>
        </p:nvSpPr>
        <p:spPr>
          <a:xfrm>
            <a:off x="6866320" y="261292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Losange 60">
            <a:extLst>
              <a:ext uri="{FF2B5EF4-FFF2-40B4-BE49-F238E27FC236}">
                <a16:creationId xmlns:a16="http://schemas.microsoft.com/office/drawing/2014/main" id="{9224D992-6636-409D-8276-698A5440F36E}"/>
              </a:ext>
            </a:extLst>
          </p:cNvPr>
          <p:cNvSpPr/>
          <p:nvPr/>
        </p:nvSpPr>
        <p:spPr>
          <a:xfrm>
            <a:off x="6865895" y="2694609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Losange 61">
            <a:extLst>
              <a:ext uri="{FF2B5EF4-FFF2-40B4-BE49-F238E27FC236}">
                <a16:creationId xmlns:a16="http://schemas.microsoft.com/office/drawing/2014/main" id="{7B5B6F6D-F88B-40DE-98D5-0FD72467B630}"/>
              </a:ext>
            </a:extLst>
          </p:cNvPr>
          <p:cNvSpPr/>
          <p:nvPr/>
        </p:nvSpPr>
        <p:spPr>
          <a:xfrm>
            <a:off x="6866320" y="277629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Losange 62">
            <a:extLst>
              <a:ext uri="{FF2B5EF4-FFF2-40B4-BE49-F238E27FC236}">
                <a16:creationId xmlns:a16="http://schemas.microsoft.com/office/drawing/2014/main" id="{32FC4602-B2D5-49F1-A3F9-858A51F8C0AE}"/>
              </a:ext>
            </a:extLst>
          </p:cNvPr>
          <p:cNvSpPr/>
          <p:nvPr/>
        </p:nvSpPr>
        <p:spPr>
          <a:xfrm>
            <a:off x="6866320" y="2456756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Losange 63">
            <a:extLst>
              <a:ext uri="{FF2B5EF4-FFF2-40B4-BE49-F238E27FC236}">
                <a16:creationId xmlns:a16="http://schemas.microsoft.com/office/drawing/2014/main" id="{C8B2D0E4-9B3E-4D15-B49C-3036E38C9D05}"/>
              </a:ext>
            </a:extLst>
          </p:cNvPr>
          <p:cNvSpPr/>
          <p:nvPr/>
        </p:nvSpPr>
        <p:spPr>
          <a:xfrm>
            <a:off x="6866320" y="253001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Losange 64">
            <a:extLst>
              <a:ext uri="{FF2B5EF4-FFF2-40B4-BE49-F238E27FC236}">
                <a16:creationId xmlns:a16="http://schemas.microsoft.com/office/drawing/2014/main" id="{B3BF1CA1-7109-4826-AE16-E4CE52B109A9}"/>
              </a:ext>
            </a:extLst>
          </p:cNvPr>
          <p:cNvSpPr/>
          <p:nvPr/>
        </p:nvSpPr>
        <p:spPr>
          <a:xfrm>
            <a:off x="7064457" y="2373879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Losange 65">
            <a:extLst>
              <a:ext uri="{FF2B5EF4-FFF2-40B4-BE49-F238E27FC236}">
                <a16:creationId xmlns:a16="http://schemas.microsoft.com/office/drawing/2014/main" id="{B179E7F1-7F63-4051-AF34-2A0B2DB400C0}"/>
              </a:ext>
            </a:extLst>
          </p:cNvPr>
          <p:cNvSpPr/>
          <p:nvPr/>
        </p:nvSpPr>
        <p:spPr>
          <a:xfrm>
            <a:off x="7069488" y="261979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Losange 66">
            <a:extLst>
              <a:ext uri="{FF2B5EF4-FFF2-40B4-BE49-F238E27FC236}">
                <a16:creationId xmlns:a16="http://schemas.microsoft.com/office/drawing/2014/main" id="{80514AB3-F8FF-4598-B498-89403ACD3737}"/>
              </a:ext>
            </a:extLst>
          </p:cNvPr>
          <p:cNvSpPr/>
          <p:nvPr/>
        </p:nvSpPr>
        <p:spPr>
          <a:xfrm>
            <a:off x="7069488" y="2689693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Losange 67">
            <a:extLst>
              <a:ext uri="{FF2B5EF4-FFF2-40B4-BE49-F238E27FC236}">
                <a16:creationId xmlns:a16="http://schemas.microsoft.com/office/drawing/2014/main" id="{33075BD1-74C0-4774-91E1-E3B93395638A}"/>
              </a:ext>
            </a:extLst>
          </p:cNvPr>
          <p:cNvSpPr/>
          <p:nvPr/>
        </p:nvSpPr>
        <p:spPr>
          <a:xfrm>
            <a:off x="7064457" y="2773682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osange 68">
            <a:extLst>
              <a:ext uri="{FF2B5EF4-FFF2-40B4-BE49-F238E27FC236}">
                <a16:creationId xmlns:a16="http://schemas.microsoft.com/office/drawing/2014/main" id="{C5B1D5AC-D1D9-4936-B433-377F6A211B79}"/>
              </a:ext>
            </a:extLst>
          </p:cNvPr>
          <p:cNvSpPr/>
          <p:nvPr/>
        </p:nvSpPr>
        <p:spPr>
          <a:xfrm>
            <a:off x="7065295" y="2452894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osange 69">
            <a:extLst>
              <a:ext uri="{FF2B5EF4-FFF2-40B4-BE49-F238E27FC236}">
                <a16:creationId xmlns:a16="http://schemas.microsoft.com/office/drawing/2014/main" id="{39D81403-99EE-4540-90EA-78A16C817D81}"/>
              </a:ext>
            </a:extLst>
          </p:cNvPr>
          <p:cNvSpPr/>
          <p:nvPr/>
        </p:nvSpPr>
        <p:spPr>
          <a:xfrm>
            <a:off x="7064457" y="2536528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Losange 70">
            <a:extLst>
              <a:ext uri="{FF2B5EF4-FFF2-40B4-BE49-F238E27FC236}">
                <a16:creationId xmlns:a16="http://schemas.microsoft.com/office/drawing/2014/main" id="{48222F51-1589-41A3-A6AC-BEC7B5688B50}"/>
              </a:ext>
            </a:extLst>
          </p:cNvPr>
          <p:cNvSpPr/>
          <p:nvPr/>
        </p:nvSpPr>
        <p:spPr>
          <a:xfrm>
            <a:off x="6852486" y="1508317"/>
            <a:ext cx="54000" cy="54000"/>
          </a:xfrm>
          <a:prstGeom prst="diamond">
            <a:avLst/>
          </a:prstGeom>
          <a:solidFill>
            <a:srgbClr val="FF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66FE907-2E6C-44D7-AE43-EB8B025014B5}"/>
              </a:ext>
            </a:extLst>
          </p:cNvPr>
          <p:cNvSpPr txBox="1"/>
          <p:nvPr/>
        </p:nvSpPr>
        <p:spPr>
          <a:xfrm>
            <a:off x="3816804" y="2673793"/>
            <a:ext cx="1019694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Max ISP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E71B1BD-4E25-48EB-9624-B036E0BBD2D0}"/>
              </a:ext>
            </a:extLst>
          </p:cNvPr>
          <p:cNvSpPr txBox="1"/>
          <p:nvPr/>
        </p:nvSpPr>
        <p:spPr>
          <a:xfrm>
            <a:off x="7454120" y="3943266"/>
            <a:ext cx="1019694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Max OSP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6AD788ED-DEAC-44EE-9F14-58AB67D80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3991" y="304211"/>
            <a:ext cx="1074160" cy="2455223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6E835A2-DE19-4920-90AC-E587095E9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/>
          <a:stretch/>
        </p:blipFill>
        <p:spPr>
          <a:xfrm>
            <a:off x="275110" y="2236601"/>
            <a:ext cx="1286923" cy="107416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6" name="Flèche : droite 75">
            <a:extLst>
              <a:ext uri="{FF2B5EF4-FFF2-40B4-BE49-F238E27FC236}">
                <a16:creationId xmlns:a16="http://schemas.microsoft.com/office/drawing/2014/main" id="{FC9138C1-37EC-4923-93E0-639FF2CBE86C}"/>
              </a:ext>
            </a:extLst>
          </p:cNvPr>
          <p:cNvSpPr/>
          <p:nvPr/>
        </p:nvSpPr>
        <p:spPr>
          <a:xfrm rot="9866364">
            <a:off x="2776489" y="1144402"/>
            <a:ext cx="383479" cy="162130"/>
          </a:xfrm>
          <a:prstGeom prst="rightArrow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B23FCC4-5220-4BAC-9D41-964028F5729A}"/>
              </a:ext>
            </a:extLst>
          </p:cNvPr>
          <p:cNvSpPr txBox="1"/>
          <p:nvPr/>
        </p:nvSpPr>
        <p:spPr>
          <a:xfrm>
            <a:off x="283418" y="839133"/>
            <a:ext cx="174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dirty="0">
                <a:highlight>
                  <a:srgbClr val="FFFF00"/>
                </a:highlight>
                <a:latin typeface="Calibri" panose="020F0502020204030204"/>
              </a:rPr>
              <a:t>Plasma-</a:t>
            </a:r>
            <a:r>
              <a:rPr lang="fr-FR" sz="1200" b="1" dirty="0" err="1">
                <a:highlight>
                  <a:srgbClr val="FFFF00"/>
                </a:highlight>
                <a:latin typeface="Calibri" panose="020F0502020204030204"/>
              </a:rPr>
              <a:t>exposed</a:t>
            </a:r>
            <a:r>
              <a:rPr lang="fr-FR" sz="1200" b="1" dirty="0">
                <a:highlight>
                  <a:srgbClr val="FFFF00"/>
                </a:highlight>
                <a:latin typeface="Calibri" panose="020F0502020204030204"/>
              </a:rPr>
              <a:t> area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A5D7452-9419-478C-A8DD-CC4D70D6892D}"/>
              </a:ext>
            </a:extLst>
          </p:cNvPr>
          <p:cNvSpPr txBox="1"/>
          <p:nvPr/>
        </p:nvSpPr>
        <p:spPr>
          <a:xfrm rot="16200000">
            <a:off x="6273922" y="1549460"/>
            <a:ext cx="130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Calibri"/>
              </a:rPr>
              <a:t>PFU#357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43B60EF-E100-4550-9DA3-901032D93B76}"/>
              </a:ext>
            </a:extLst>
          </p:cNvPr>
          <p:cNvSpPr txBox="1"/>
          <p:nvPr/>
        </p:nvSpPr>
        <p:spPr>
          <a:xfrm rot="16200000">
            <a:off x="6459829" y="1545883"/>
            <a:ext cx="130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Calibri"/>
              </a:rPr>
              <a:t>PFU#361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3779BFF8-74DE-431E-970C-18D6464D14AB}"/>
              </a:ext>
            </a:extLst>
          </p:cNvPr>
          <p:cNvSpPr txBox="1"/>
          <p:nvPr/>
        </p:nvSpPr>
        <p:spPr>
          <a:xfrm rot="16596473">
            <a:off x="4587831" y="1442841"/>
            <a:ext cx="130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Calibri"/>
              </a:rPr>
              <a:t>PFU#356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C9BFC9CF-B901-41E8-9B71-C20401623AC9}"/>
              </a:ext>
            </a:extLst>
          </p:cNvPr>
          <p:cNvSpPr txBox="1"/>
          <p:nvPr/>
        </p:nvSpPr>
        <p:spPr>
          <a:xfrm rot="16596473">
            <a:off x="4761854" y="1451677"/>
            <a:ext cx="130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  <a:latin typeface="Calibri"/>
              </a:rPr>
              <a:t>PFU#355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0540C3-0B6C-4614-A9F8-91E2FC85BC8D}"/>
              </a:ext>
            </a:extLst>
          </p:cNvPr>
          <p:cNvSpPr/>
          <p:nvPr/>
        </p:nvSpPr>
        <p:spPr>
          <a:xfrm>
            <a:off x="493733" y="1395519"/>
            <a:ext cx="252000" cy="252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C8F60791-87DE-42D6-A9C4-34FA112A1B57}"/>
              </a:ext>
            </a:extLst>
          </p:cNvPr>
          <p:cNvCxnSpPr>
            <a:cxnSpLocks/>
          </p:cNvCxnSpPr>
          <p:nvPr/>
        </p:nvCxnSpPr>
        <p:spPr>
          <a:xfrm flipH="1">
            <a:off x="275109" y="1395307"/>
            <a:ext cx="209186" cy="96586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0E2E8920-80C8-42CA-BBFD-752621DA0D33}"/>
              </a:ext>
            </a:extLst>
          </p:cNvPr>
          <p:cNvCxnSpPr>
            <a:cxnSpLocks/>
          </p:cNvCxnSpPr>
          <p:nvPr/>
        </p:nvCxnSpPr>
        <p:spPr>
          <a:xfrm>
            <a:off x="745733" y="1397244"/>
            <a:ext cx="820328" cy="95112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592F66A7-D692-4DF8-8DC7-4540276A6B16}"/>
              </a:ext>
            </a:extLst>
          </p:cNvPr>
          <p:cNvSpPr txBox="1"/>
          <p:nvPr/>
        </p:nvSpPr>
        <p:spPr>
          <a:xfrm>
            <a:off x="1580254" y="2303365"/>
            <a:ext cx="178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indentation</a:t>
            </a:r>
          </a:p>
          <a:p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350 µm</a:t>
            </a:r>
          </a:p>
          <a:p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50 µm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1212148-0E55-47E7-8547-8FDCDBA1DD04}"/>
              </a:ext>
            </a:extLst>
          </p:cNvPr>
          <p:cNvSpPr txBox="1"/>
          <p:nvPr/>
        </p:nvSpPr>
        <p:spPr>
          <a:xfrm>
            <a:off x="2835733" y="827820"/>
            <a:ext cx="9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Calibri"/>
              </a:rPr>
              <a:t>plasma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77F6CA5C-585B-418E-95F1-6F66F89000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9" t="30317" r="39790" b="65636"/>
          <a:stretch/>
        </p:blipFill>
        <p:spPr>
          <a:xfrm rot="5400000">
            <a:off x="1913616" y="1516133"/>
            <a:ext cx="216024" cy="99387"/>
          </a:xfrm>
          <a:prstGeom prst="rect">
            <a:avLst/>
          </a:prstGeom>
        </p:spPr>
      </p:pic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EDE996A4-B96B-4D32-9468-75B09B2ADE11}"/>
              </a:ext>
            </a:extLst>
          </p:cNvPr>
          <p:cNvCxnSpPr>
            <a:cxnSpLocks/>
          </p:cNvCxnSpPr>
          <p:nvPr/>
        </p:nvCxnSpPr>
        <p:spPr>
          <a:xfrm>
            <a:off x="407829" y="1225467"/>
            <a:ext cx="1496135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270B23E7-D6C1-4483-9C6D-8CF8991CD866}"/>
              </a:ext>
            </a:extLst>
          </p:cNvPr>
          <p:cNvSpPr txBox="1"/>
          <p:nvPr/>
        </p:nvSpPr>
        <p:spPr>
          <a:xfrm>
            <a:off x="3777644" y="3420045"/>
            <a:ext cx="1019694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 OSP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CD2DA13C-553A-4CBA-8A09-65E15CBA5774}"/>
              </a:ext>
            </a:extLst>
          </p:cNvPr>
          <p:cNvSpPr txBox="1"/>
          <p:nvPr/>
        </p:nvSpPr>
        <p:spPr>
          <a:xfrm>
            <a:off x="7374280" y="2351862"/>
            <a:ext cx="1019694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 ISP</a:t>
            </a:r>
          </a:p>
        </p:txBody>
      </p:sp>
      <p:sp>
        <p:nvSpPr>
          <p:cNvPr id="95" name="Espace réservé du contenu 13">
            <a:extLst>
              <a:ext uri="{FF2B5EF4-FFF2-40B4-BE49-F238E27FC236}">
                <a16:creationId xmlns:a16="http://schemas.microsoft.com/office/drawing/2014/main" id="{21EDF673-EDF3-46BC-8233-4708D4A27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58" y="3449304"/>
            <a:ext cx="3483722" cy="173957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Markers on the plasma-exposed are of the monoblocks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Change of morphology (depth, shape)                 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information about erosion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Hardness machine to make the markers (indentations)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/>
              <a:t>4 PFUs equipped with « erosion markers » installed in sector Q3B</a:t>
            </a:r>
          </a:p>
        </p:txBody>
      </p:sp>
    </p:spTree>
    <p:extLst>
      <p:ext uri="{BB962C8B-B14F-4D97-AF65-F5344CB8AC3E}">
        <p14:creationId xmlns:p14="http://schemas.microsoft.com/office/powerpoint/2010/main" val="252728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27D5CE-6AFB-47E8-81F0-03E3680C168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19950" y="4757738"/>
            <a:ext cx="762000" cy="273844"/>
          </a:xfrm>
        </p:spPr>
        <p:txBody>
          <a:bodyPr/>
          <a:lstStyle/>
          <a:p>
            <a:pPr>
              <a:defRPr/>
            </a:pPr>
            <a:r>
              <a:rPr lang="fr-FR"/>
              <a:t>09/02/2023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B8C628-6A1C-4E26-AB74-06CD235280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5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5ACA7CF-053E-41FD-BD61-B8BEA964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Erosion monitoring </a:t>
            </a:r>
            <a:r>
              <a:rPr lang="fr-FR" dirty="0" err="1"/>
              <a:t>directly</a:t>
            </a:r>
            <a:r>
              <a:rPr lang="fr-FR" dirty="0"/>
              <a:t> on divertor </a:t>
            </a:r>
            <a:r>
              <a:rPr lang="fr-FR" dirty="0" err="1"/>
              <a:t>sector</a:t>
            </a:r>
            <a:endParaRPr lang="fr-FR" dirty="0"/>
          </a:p>
        </p:txBody>
      </p:sp>
      <p:sp>
        <p:nvSpPr>
          <p:cNvPr id="10" name="Espace réservé du contenu 13">
            <a:extLst>
              <a:ext uri="{FF2B5EF4-FFF2-40B4-BE49-F238E27FC236}">
                <a16:creationId xmlns:a16="http://schemas.microsoft.com/office/drawing/2014/main" id="{EAA730E3-BA66-4FDE-811F-80DCB9B5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7" y="721306"/>
            <a:ext cx="7623523" cy="121873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At each shutdown the sector is put on the confocal microscopy bench to acquire 3D mapping of each indentation (no PFUs removal + non destructive)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84EADB-A43A-4452-A2ED-15ADABD3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8" b="-400"/>
          <a:stretch/>
        </p:blipFill>
        <p:spPr>
          <a:xfrm rot="16200000">
            <a:off x="-135700" y="1721260"/>
            <a:ext cx="2890718" cy="22666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3DFAAD-AC41-455D-8A3A-EE5DA707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" b="7616"/>
          <a:stretch/>
        </p:blipFill>
        <p:spPr>
          <a:xfrm>
            <a:off x="2094485" y="3185861"/>
            <a:ext cx="2823795" cy="195763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D8D715-A092-47FE-9375-A9B1FF6B1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52" y="1225484"/>
            <a:ext cx="4395664" cy="29304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E76FE4-78CF-4D80-9BF4-9798040D0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29" y="3638611"/>
            <a:ext cx="2095469" cy="13969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510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A5F134-AC43-4593-9D8F-36449B0BF5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6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C21F6DB4-7941-4EC5-822C-947CD9065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34950"/>
            <a:ext cx="8045450" cy="654050"/>
          </a:xfrm>
        </p:spPr>
        <p:txBody>
          <a:bodyPr/>
          <a:lstStyle/>
          <a:p>
            <a:r>
              <a:rPr lang="fr-FR" dirty="0"/>
              <a:t>Erosion monitoring </a:t>
            </a:r>
            <a:r>
              <a:rPr lang="fr-FR" dirty="0" err="1"/>
              <a:t>directly</a:t>
            </a:r>
            <a:r>
              <a:rPr lang="fr-FR" dirty="0"/>
              <a:t> on divertor </a:t>
            </a:r>
            <a:r>
              <a:rPr lang="fr-FR" dirty="0" err="1"/>
              <a:t>sector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FFB53B4-3686-438F-9BC2-43C5DF757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t="19168" r="38084" b="54286"/>
          <a:stretch/>
        </p:blipFill>
        <p:spPr bwMode="auto">
          <a:xfrm>
            <a:off x="304082" y="3179553"/>
            <a:ext cx="3783089" cy="1696453"/>
          </a:xfrm>
          <a:prstGeom prst="rect">
            <a:avLst/>
          </a:prstGeom>
        </p:spPr>
      </p:pic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7A2F65BC-1C7C-4032-B441-AB4BF49E23B0}"/>
              </a:ext>
            </a:extLst>
          </p:cNvPr>
          <p:cNvSpPr txBox="1">
            <a:spLocks/>
          </p:cNvSpPr>
          <p:nvPr/>
        </p:nvSpPr>
        <p:spPr>
          <a:xfrm>
            <a:off x="6395135" y="455182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C089B0-7E12-4C1B-9A06-649F4653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19" y="3270866"/>
            <a:ext cx="1677761" cy="1457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ED30BA-9F55-47E2-8A31-318E07E3E8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38772" r="35692" b="36742"/>
          <a:stretch/>
        </p:blipFill>
        <p:spPr>
          <a:xfrm>
            <a:off x="4898175" y="3030212"/>
            <a:ext cx="3704885" cy="17954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06F4E1-4726-4975-9EEC-C42BFAB17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65" y="3096845"/>
            <a:ext cx="1677761" cy="1626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64D6D28-BC7E-478F-8F63-10454788026E}"/>
              </a:ext>
            </a:extLst>
          </p:cNvPr>
          <p:cNvSpPr txBox="1"/>
          <p:nvPr/>
        </p:nvSpPr>
        <p:spPr>
          <a:xfrm>
            <a:off x="4662728" y="2803448"/>
            <a:ext cx="25191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</a:rPr>
              <a:t>2025</a:t>
            </a:r>
            <a:r>
              <a:rPr lang="fr-FR" sz="1200" b="1" dirty="0">
                <a:solidFill>
                  <a:srgbClr val="0000FF"/>
                </a:solidFill>
              </a:rPr>
              <a:t> - </a:t>
            </a:r>
            <a:r>
              <a:rPr lang="fr-FR" sz="1200" dirty="0"/>
              <a:t>PFU356, MB14 - Post C11 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0E7D09-7DA4-478B-B1D2-972199818EF0}"/>
              </a:ext>
            </a:extLst>
          </p:cNvPr>
          <p:cNvSpPr txBox="1"/>
          <p:nvPr/>
        </p:nvSpPr>
        <p:spPr>
          <a:xfrm>
            <a:off x="194195" y="3019472"/>
            <a:ext cx="243358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</a:rPr>
              <a:t>2024</a:t>
            </a:r>
            <a:r>
              <a:rPr lang="fr-FR" sz="1200" b="1" dirty="0">
                <a:solidFill>
                  <a:srgbClr val="0000FF"/>
                </a:solidFill>
              </a:rPr>
              <a:t> - </a:t>
            </a:r>
            <a:r>
              <a:rPr lang="fr-FR" sz="1200" dirty="0"/>
              <a:t>PFU356, MB14 - Post C9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D9D746-365F-4FFC-AD1C-472763910F4E}"/>
              </a:ext>
            </a:extLst>
          </p:cNvPr>
          <p:cNvSpPr/>
          <p:nvPr/>
        </p:nvSpPr>
        <p:spPr>
          <a:xfrm>
            <a:off x="5987064" y="3685305"/>
            <a:ext cx="234616" cy="3985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9AFD0F-45B0-4C4A-BF31-BBB57E411BA4}"/>
              </a:ext>
            </a:extLst>
          </p:cNvPr>
          <p:cNvSpPr/>
          <p:nvPr/>
        </p:nvSpPr>
        <p:spPr>
          <a:xfrm>
            <a:off x="1364788" y="3842511"/>
            <a:ext cx="234616" cy="3985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D3DDF52-D363-4736-A559-6B9761739688}"/>
              </a:ext>
            </a:extLst>
          </p:cNvPr>
          <p:cNvCxnSpPr/>
          <p:nvPr/>
        </p:nvCxnSpPr>
        <p:spPr>
          <a:xfrm flipV="1">
            <a:off x="1364788" y="3345859"/>
            <a:ext cx="791736" cy="587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1497201-C66E-4407-8A53-66675173859D}"/>
              </a:ext>
            </a:extLst>
          </p:cNvPr>
          <p:cNvCxnSpPr>
            <a:cxnSpLocks/>
          </p:cNvCxnSpPr>
          <p:nvPr/>
        </p:nvCxnSpPr>
        <p:spPr>
          <a:xfrm>
            <a:off x="1364788" y="4156226"/>
            <a:ext cx="830838" cy="5556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A0B0DB-B488-4E96-9B4D-6A210A51F1D4}"/>
              </a:ext>
            </a:extLst>
          </p:cNvPr>
          <p:cNvCxnSpPr>
            <a:cxnSpLocks/>
          </p:cNvCxnSpPr>
          <p:nvPr/>
        </p:nvCxnSpPr>
        <p:spPr>
          <a:xfrm flipV="1">
            <a:off x="5987064" y="3102742"/>
            <a:ext cx="850802" cy="667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F7905D8-BD45-47A0-8B46-8A95A18B54C7}"/>
              </a:ext>
            </a:extLst>
          </p:cNvPr>
          <p:cNvCxnSpPr>
            <a:cxnSpLocks/>
          </p:cNvCxnSpPr>
          <p:nvPr/>
        </p:nvCxnSpPr>
        <p:spPr>
          <a:xfrm>
            <a:off x="5987064" y="3992887"/>
            <a:ext cx="850802" cy="7304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D8CEFE5F-10A3-475B-8EC3-238A80873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3907" r="33621" b="2712"/>
          <a:stretch/>
        </p:blipFill>
        <p:spPr>
          <a:xfrm rot="5400000">
            <a:off x="1145983" y="225525"/>
            <a:ext cx="1780696" cy="32753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8A4310-E2FD-4226-B587-9DE4E08A5D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39" r="12970"/>
          <a:stretch/>
        </p:blipFill>
        <p:spPr>
          <a:xfrm>
            <a:off x="2364066" y="1206895"/>
            <a:ext cx="1395787" cy="1356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7EF8061-25CB-45AC-8ACB-0A90B9863FE7}"/>
              </a:ext>
            </a:extLst>
          </p:cNvPr>
          <p:cNvSpPr txBox="1"/>
          <p:nvPr/>
        </p:nvSpPr>
        <p:spPr>
          <a:xfrm>
            <a:off x="222151" y="853506"/>
            <a:ext cx="23336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</a:rPr>
              <a:t>2022</a:t>
            </a:r>
            <a:r>
              <a:rPr lang="fr-FR" sz="1200" b="1" dirty="0">
                <a:solidFill>
                  <a:srgbClr val="0000FF"/>
                </a:solidFill>
              </a:rPr>
              <a:t> - </a:t>
            </a:r>
            <a:r>
              <a:rPr lang="fr-FR" sz="1200" dirty="0"/>
              <a:t>PFU356, MB14 – initial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A0C9BB-C208-4ACD-AACB-112958A1BD9F}"/>
              </a:ext>
            </a:extLst>
          </p:cNvPr>
          <p:cNvSpPr/>
          <p:nvPr/>
        </p:nvSpPr>
        <p:spPr>
          <a:xfrm>
            <a:off x="627438" y="1681803"/>
            <a:ext cx="234616" cy="3985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3450AFC-8104-427C-9034-1124B797ADCA}"/>
              </a:ext>
            </a:extLst>
          </p:cNvPr>
          <p:cNvCxnSpPr>
            <a:cxnSpLocks/>
          </p:cNvCxnSpPr>
          <p:nvPr/>
        </p:nvCxnSpPr>
        <p:spPr>
          <a:xfrm flipV="1">
            <a:off x="627438" y="1185150"/>
            <a:ext cx="1749214" cy="587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1B2FA61-50AB-4538-9893-1F6A03601CBB}"/>
              </a:ext>
            </a:extLst>
          </p:cNvPr>
          <p:cNvCxnSpPr>
            <a:cxnSpLocks/>
          </p:cNvCxnSpPr>
          <p:nvPr/>
        </p:nvCxnSpPr>
        <p:spPr>
          <a:xfrm>
            <a:off x="627438" y="1995517"/>
            <a:ext cx="1749214" cy="5263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1B4EFA92-EA26-47AF-9F2C-595CEE5B545D}"/>
              </a:ext>
            </a:extLst>
          </p:cNvPr>
          <p:cNvSpPr/>
          <p:nvPr/>
        </p:nvSpPr>
        <p:spPr bwMode="auto">
          <a:xfrm rot="10270055">
            <a:off x="3508832" y="3523652"/>
            <a:ext cx="360807" cy="162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22D7B9B0-26FA-4F63-A40F-DFDD7CD8BDCA}"/>
              </a:ext>
            </a:extLst>
          </p:cNvPr>
          <p:cNvSpPr/>
          <p:nvPr/>
        </p:nvSpPr>
        <p:spPr bwMode="auto">
          <a:xfrm rot="10270055">
            <a:off x="8111605" y="3395724"/>
            <a:ext cx="360807" cy="162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2C2685D-B7DD-4F1F-A3CE-DF280B25E141}"/>
              </a:ext>
            </a:extLst>
          </p:cNvPr>
          <p:cNvSpPr txBox="1"/>
          <p:nvPr/>
        </p:nvSpPr>
        <p:spPr>
          <a:xfrm>
            <a:off x="7708203" y="3066642"/>
            <a:ext cx="1569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plasma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8EA9BE2-D239-46EF-851D-DA608D1D39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9" t="16074" r="41758" b="48442"/>
          <a:stretch/>
        </p:blipFill>
        <p:spPr>
          <a:xfrm rot="16200000">
            <a:off x="5899165" y="131427"/>
            <a:ext cx="1559808" cy="342037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2F3FBA-760F-45B1-A175-821A31DEC1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27" t="9672" r="9711" b="9672"/>
          <a:stretch/>
        </p:blipFill>
        <p:spPr>
          <a:xfrm>
            <a:off x="6920903" y="1161283"/>
            <a:ext cx="1385451" cy="1375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A4C01DC-C857-44C7-A8A5-D15982C7EA88}"/>
              </a:ext>
            </a:extLst>
          </p:cNvPr>
          <p:cNvSpPr/>
          <p:nvPr/>
        </p:nvSpPr>
        <p:spPr>
          <a:xfrm>
            <a:off x="5997066" y="1648460"/>
            <a:ext cx="216000" cy="3985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96FC2C-1B7C-4544-8C83-731FAAADA794}"/>
              </a:ext>
            </a:extLst>
          </p:cNvPr>
          <p:cNvCxnSpPr>
            <a:cxnSpLocks/>
          </p:cNvCxnSpPr>
          <p:nvPr/>
        </p:nvCxnSpPr>
        <p:spPr>
          <a:xfrm flipV="1">
            <a:off x="5997066" y="1151004"/>
            <a:ext cx="912240" cy="5884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5CD75DE-75AE-414E-9F2A-EB410191D468}"/>
              </a:ext>
            </a:extLst>
          </p:cNvPr>
          <p:cNvCxnSpPr>
            <a:cxnSpLocks/>
          </p:cNvCxnSpPr>
          <p:nvPr/>
        </p:nvCxnSpPr>
        <p:spPr>
          <a:xfrm>
            <a:off x="5997066" y="1956041"/>
            <a:ext cx="912240" cy="573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0A27CC39-9C31-4297-BC57-F2E55401F5FB}"/>
              </a:ext>
            </a:extLst>
          </p:cNvPr>
          <p:cNvSpPr txBox="1"/>
          <p:nvPr/>
        </p:nvSpPr>
        <p:spPr>
          <a:xfrm>
            <a:off x="4748002" y="860496"/>
            <a:ext cx="24338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</a:rPr>
              <a:t>2023</a:t>
            </a:r>
            <a:r>
              <a:rPr lang="fr-FR" sz="1200" b="1" dirty="0">
                <a:solidFill>
                  <a:srgbClr val="0000FF"/>
                </a:solidFill>
              </a:rPr>
              <a:t> - </a:t>
            </a:r>
            <a:r>
              <a:rPr lang="fr-FR" sz="1200" dirty="0"/>
              <a:t>PFU356, MB14 - Post C7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7FF5CE87-72F1-4E54-854F-67C48690FED5}"/>
              </a:ext>
            </a:extLst>
          </p:cNvPr>
          <p:cNvSpPr/>
          <p:nvPr/>
        </p:nvSpPr>
        <p:spPr bwMode="auto">
          <a:xfrm rot="10270055">
            <a:off x="7885588" y="1410144"/>
            <a:ext cx="360807" cy="162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4172EDE-6C93-4AEF-9661-DD68640A23DE}"/>
              </a:ext>
            </a:extLst>
          </p:cNvPr>
          <p:cNvSpPr txBox="1"/>
          <p:nvPr/>
        </p:nvSpPr>
        <p:spPr>
          <a:xfrm>
            <a:off x="3055752" y="3220203"/>
            <a:ext cx="1569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plasma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1FE06DA-B650-4A3B-912F-B175974D0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832" y="909424"/>
            <a:ext cx="252805" cy="190752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46C9938-2C6E-4032-9961-27355E402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2812" y="2878000"/>
            <a:ext cx="252805" cy="190752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BD56696-E789-4525-B4C8-C8053FAB2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310" y="909949"/>
            <a:ext cx="252805" cy="190752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51E47E4-5FBB-4F23-ADB1-E476203A5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3060" y="2930840"/>
            <a:ext cx="252805" cy="190752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3112302-6F24-4ADF-8C2A-5961CDA30C15}"/>
              </a:ext>
            </a:extLst>
          </p:cNvPr>
          <p:cNvSpPr/>
          <p:nvPr/>
        </p:nvSpPr>
        <p:spPr bwMode="auto">
          <a:xfrm flipH="1" flipV="1">
            <a:off x="3359363" y="2491639"/>
            <a:ext cx="270000" cy="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2D81CA3-DE1F-41FB-BA95-D6DF35CF3B1C}"/>
              </a:ext>
            </a:extLst>
          </p:cNvPr>
          <p:cNvSpPr txBox="1"/>
          <p:nvPr/>
        </p:nvSpPr>
        <p:spPr>
          <a:xfrm>
            <a:off x="3208315" y="2301072"/>
            <a:ext cx="605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100 µm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C7B783-C0C2-461F-862D-633F8B5DC1FA}"/>
              </a:ext>
            </a:extLst>
          </p:cNvPr>
          <p:cNvSpPr/>
          <p:nvPr/>
        </p:nvSpPr>
        <p:spPr bwMode="auto">
          <a:xfrm flipH="1" flipV="1">
            <a:off x="7950682" y="2455533"/>
            <a:ext cx="270000" cy="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5ACF98F-E3D6-49E6-BDAC-D728EF885636}"/>
              </a:ext>
            </a:extLst>
          </p:cNvPr>
          <p:cNvSpPr txBox="1"/>
          <p:nvPr/>
        </p:nvSpPr>
        <p:spPr>
          <a:xfrm>
            <a:off x="7799634" y="2264966"/>
            <a:ext cx="605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100 µm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3B7CDC-C601-477B-B3A7-59E3447776E0}"/>
              </a:ext>
            </a:extLst>
          </p:cNvPr>
          <p:cNvSpPr/>
          <p:nvPr/>
        </p:nvSpPr>
        <p:spPr bwMode="auto">
          <a:xfrm flipH="1" flipV="1">
            <a:off x="3527386" y="4630113"/>
            <a:ext cx="270000" cy="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47E6E52-34D5-4EB9-AC0D-34003D6C5355}"/>
              </a:ext>
            </a:extLst>
          </p:cNvPr>
          <p:cNvSpPr txBox="1"/>
          <p:nvPr/>
        </p:nvSpPr>
        <p:spPr>
          <a:xfrm>
            <a:off x="3376338" y="4439546"/>
            <a:ext cx="605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100 µm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856ACD2-9B00-4DB0-BEA6-D51D417E6306}"/>
              </a:ext>
            </a:extLst>
          </p:cNvPr>
          <p:cNvSpPr/>
          <p:nvPr/>
        </p:nvSpPr>
        <p:spPr bwMode="auto">
          <a:xfrm flipH="1" flipV="1">
            <a:off x="8158598" y="4644560"/>
            <a:ext cx="270000" cy="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DE6226E-64DF-43C0-8B37-0700928DD069}"/>
              </a:ext>
            </a:extLst>
          </p:cNvPr>
          <p:cNvSpPr txBox="1"/>
          <p:nvPr/>
        </p:nvSpPr>
        <p:spPr>
          <a:xfrm>
            <a:off x="8007550" y="4453993"/>
            <a:ext cx="605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100 µm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60D5BC1-D603-44FD-9E14-EEBB04FB0AC6}"/>
              </a:ext>
            </a:extLst>
          </p:cNvPr>
          <p:cNvSpPr txBox="1"/>
          <p:nvPr/>
        </p:nvSpPr>
        <p:spPr>
          <a:xfrm>
            <a:off x="7620480" y="1070677"/>
            <a:ext cx="1569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plasma</a:t>
            </a:r>
          </a:p>
        </p:txBody>
      </p:sp>
    </p:spTree>
    <p:extLst>
      <p:ext uri="{BB962C8B-B14F-4D97-AF65-F5344CB8AC3E}">
        <p14:creationId xmlns:p14="http://schemas.microsoft.com/office/powerpoint/2010/main" val="427958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F3C9D5-BA39-412C-9806-4125AB6FD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7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95EC09A-5296-4B0A-9337-DF2469D3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determined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Python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CEAD25-0CE1-439A-BAD3-1F9CE06A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23678"/>
            <a:ext cx="2977702" cy="226213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C384E70-AF88-4907-AE7C-47DE2B29087D}"/>
              </a:ext>
            </a:extLst>
          </p:cNvPr>
          <p:cNvCxnSpPr/>
          <p:nvPr/>
        </p:nvCxnSpPr>
        <p:spPr>
          <a:xfrm>
            <a:off x="1907704" y="2411129"/>
            <a:ext cx="0" cy="147600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4FA543F-EAA8-4D9D-8730-D741B70AFB4F}"/>
              </a:ext>
            </a:extLst>
          </p:cNvPr>
          <p:cNvSpPr txBox="1"/>
          <p:nvPr/>
        </p:nvSpPr>
        <p:spPr>
          <a:xfrm>
            <a:off x="193986" y="3067801"/>
            <a:ext cx="2009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b="1" i="1" dirty="0"/>
              <a:t>Average depth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7EA2F2-AA19-4045-BCD4-6C362C41A2F2}"/>
              </a:ext>
            </a:extLst>
          </p:cNvPr>
          <p:cNvSpPr txBox="1"/>
          <p:nvPr/>
        </p:nvSpPr>
        <p:spPr>
          <a:xfrm>
            <a:off x="82856" y="2157186"/>
            <a:ext cx="200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1600" dirty="0"/>
              <a:t>3D mean plane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5EF922-6677-441C-94E5-F9BE014A9FE4}"/>
              </a:ext>
            </a:extLst>
          </p:cNvPr>
          <p:cNvSpPr txBox="1"/>
          <p:nvPr/>
        </p:nvSpPr>
        <p:spPr>
          <a:xfrm>
            <a:off x="479344" y="3670204"/>
            <a:ext cx="200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1600" dirty="0"/>
              <a:t>lowest point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375273B-4583-4775-A58D-56CF98BC8EAD}"/>
              </a:ext>
            </a:extLst>
          </p:cNvPr>
          <p:cNvCxnSpPr/>
          <p:nvPr/>
        </p:nvCxnSpPr>
        <p:spPr>
          <a:xfrm>
            <a:off x="1763688" y="3867894"/>
            <a:ext cx="1424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F1948EA-B576-4725-B082-F9E3859811FE}"/>
              </a:ext>
            </a:extLst>
          </p:cNvPr>
          <p:cNvSpPr txBox="1"/>
          <p:nvPr/>
        </p:nvSpPr>
        <p:spPr>
          <a:xfrm>
            <a:off x="88516" y="842354"/>
            <a:ext cx="916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CLSM 3d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post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Python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the indentation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554573-3035-44C1-8364-D9A42D5E1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0"/>
          <a:stretch/>
        </p:blipFill>
        <p:spPr>
          <a:xfrm>
            <a:off x="4825502" y="1548417"/>
            <a:ext cx="3848478" cy="31320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32F4FA-DC0C-4E72-8856-28A534ECD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64" y="2161762"/>
            <a:ext cx="560606" cy="5467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9E3546-E32A-49F0-8056-B3C888A9E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971" y="2003139"/>
            <a:ext cx="560606" cy="489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C9BB07-E2AC-4E0A-A3BE-B8962CE6C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39" r="12970"/>
          <a:stretch/>
        </p:blipFill>
        <p:spPr>
          <a:xfrm>
            <a:off x="5569862" y="1348500"/>
            <a:ext cx="536082" cy="5239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51A390-5A52-4B50-B77F-595425242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27" t="9672" r="9711" b="9672"/>
          <a:stretch/>
        </p:blipFill>
        <p:spPr>
          <a:xfrm>
            <a:off x="6322278" y="1651081"/>
            <a:ext cx="560606" cy="55980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2837C6-2E7F-439F-BF74-FFD0E8A6BC52}"/>
              </a:ext>
            </a:extLst>
          </p:cNvPr>
          <p:cNvCxnSpPr/>
          <p:nvPr/>
        </p:nvCxnSpPr>
        <p:spPr>
          <a:xfrm>
            <a:off x="6258894" y="2210889"/>
            <a:ext cx="0" cy="18461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BB4C2DF-35BC-41ED-8857-DD619565B571}"/>
              </a:ext>
            </a:extLst>
          </p:cNvPr>
          <p:cNvCxnSpPr/>
          <p:nvPr/>
        </p:nvCxnSpPr>
        <p:spPr>
          <a:xfrm>
            <a:off x="6952508" y="2411129"/>
            <a:ext cx="0" cy="16495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EA91AAF-3477-432F-B480-35546324B861}"/>
              </a:ext>
            </a:extLst>
          </p:cNvPr>
          <p:cNvCxnSpPr/>
          <p:nvPr/>
        </p:nvCxnSpPr>
        <p:spPr>
          <a:xfrm>
            <a:off x="7779440" y="2708477"/>
            <a:ext cx="0" cy="13601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379AF8A-A285-4901-A13C-1F2F11330C46}"/>
              </a:ext>
            </a:extLst>
          </p:cNvPr>
          <p:cNvSpPr txBox="1"/>
          <p:nvPr/>
        </p:nvSpPr>
        <p:spPr>
          <a:xfrm>
            <a:off x="5454702" y="3252467"/>
            <a:ext cx="769780" cy="27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C6-C7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DA6650-CB28-40D0-94E9-5963C9C76E2B}"/>
              </a:ext>
            </a:extLst>
          </p:cNvPr>
          <p:cNvSpPr txBox="1"/>
          <p:nvPr/>
        </p:nvSpPr>
        <p:spPr>
          <a:xfrm>
            <a:off x="6228184" y="3252468"/>
            <a:ext cx="769780" cy="27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C8-C9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6A46594-22E1-4C75-B31D-9669F8571FDB}"/>
              </a:ext>
            </a:extLst>
          </p:cNvPr>
          <p:cNvSpPr txBox="1"/>
          <p:nvPr/>
        </p:nvSpPr>
        <p:spPr>
          <a:xfrm>
            <a:off x="6922506" y="3254773"/>
            <a:ext cx="1249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C10-C11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4E71FDF-CD5E-425B-AEFB-E64922163FE7}"/>
              </a:ext>
            </a:extLst>
          </p:cNvPr>
          <p:cNvSpPr txBox="1"/>
          <p:nvPr/>
        </p:nvSpPr>
        <p:spPr>
          <a:xfrm rot="16200000">
            <a:off x="5725866" y="3514330"/>
            <a:ext cx="89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2023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F4358B-354D-4711-B9A0-BC1EEA7AF278}"/>
              </a:ext>
            </a:extLst>
          </p:cNvPr>
          <p:cNvSpPr txBox="1"/>
          <p:nvPr/>
        </p:nvSpPr>
        <p:spPr>
          <a:xfrm rot="16200000">
            <a:off x="6422496" y="3514329"/>
            <a:ext cx="89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2024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B645E86-6A73-4F85-AE3F-D1B81A1B66B4}"/>
              </a:ext>
            </a:extLst>
          </p:cNvPr>
          <p:cNvSpPr txBox="1"/>
          <p:nvPr/>
        </p:nvSpPr>
        <p:spPr>
          <a:xfrm rot="16200000">
            <a:off x="7238589" y="3504737"/>
            <a:ext cx="89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8973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4800BC-2135-49D9-84C0-88FD182906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8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01B6603-40DA-4178-AFD7-3E6BBCD0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A95BBE-6C47-4D92-8185-E436875F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2" r="55863" b="30018"/>
          <a:stretch/>
        </p:blipFill>
        <p:spPr>
          <a:xfrm>
            <a:off x="97146" y="728538"/>
            <a:ext cx="2483767" cy="21348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548B02-2F5B-4A45-B70E-1C92B70AA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146" y="1635646"/>
            <a:ext cx="2913257" cy="2043978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AAC9B00-BD36-4A88-9531-C85F95F1C300}"/>
              </a:ext>
            </a:extLst>
          </p:cNvPr>
          <p:cNvSpPr txBox="1">
            <a:spLocks/>
          </p:cNvSpPr>
          <p:nvPr/>
        </p:nvSpPr>
        <p:spPr>
          <a:xfrm>
            <a:off x="2764645" y="622496"/>
            <a:ext cx="3836770" cy="829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err="1">
                <a:solidFill>
                  <a:schemeClr val="tx2"/>
                </a:solidFill>
                <a:latin typeface="+mn-lt"/>
                <a:cs typeface="+mn-cs"/>
              </a:rPr>
              <a:t>Results</a:t>
            </a:r>
            <a:r>
              <a:rPr lang="fr-FR" sz="1600" b="1" dirty="0">
                <a:solidFill>
                  <a:schemeClr val="tx2"/>
                </a:solidFill>
                <a:latin typeface="+mn-lt"/>
                <a:cs typeface="+mn-cs"/>
              </a:rPr>
              <a:t> at ISP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300" dirty="0">
                <a:solidFill>
                  <a:srgbClr val="0000FF"/>
                </a:solidFill>
              </a:rPr>
              <a:t>No </a:t>
            </a:r>
            <a:r>
              <a:rPr lang="fr-FR" sz="1300" dirty="0" err="1">
                <a:solidFill>
                  <a:srgbClr val="0000FF"/>
                </a:solidFill>
              </a:rPr>
              <a:t>erosion</a:t>
            </a:r>
            <a:r>
              <a:rPr lang="fr-FR" sz="1300" dirty="0">
                <a:solidFill>
                  <a:srgbClr val="0000FF"/>
                </a:solidFill>
              </a:rPr>
              <a:t> on MB 17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300" dirty="0">
                <a:solidFill>
                  <a:srgbClr val="0000FF"/>
                </a:solidFill>
              </a:rPr>
              <a:t>Erosion MB 14 &gt; MB 15 &gt; MB 16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300" dirty="0">
                <a:solidFill>
                  <a:srgbClr val="0000FF"/>
                </a:solidFill>
              </a:rPr>
              <a:t>15-20 µm of </a:t>
            </a:r>
            <a:r>
              <a:rPr lang="fr-FR" sz="1300" dirty="0" err="1">
                <a:solidFill>
                  <a:srgbClr val="0000FF"/>
                </a:solidFill>
              </a:rPr>
              <a:t>erosion</a:t>
            </a:r>
            <a:r>
              <a:rPr lang="fr-FR" sz="1300" dirty="0">
                <a:solidFill>
                  <a:srgbClr val="0000FF"/>
                </a:solidFill>
              </a:rPr>
              <a:t> ? </a:t>
            </a:r>
          </a:p>
          <a:p>
            <a:pPr marL="823913" indent="-285750">
              <a:buFont typeface="Wingdings" panose="05000000000000000000" pitchFamily="2" charset="2"/>
              <a:buChar char="à"/>
            </a:pPr>
            <a:endParaRPr lang="fr-FR" sz="1200" dirty="0">
              <a:solidFill>
                <a:srgbClr val="0000FF"/>
              </a:solidFill>
            </a:endParaRPr>
          </a:p>
          <a:p>
            <a:pPr marL="179388" indent="-179388">
              <a:buFont typeface="Wingdings" panose="05000000000000000000" pitchFamily="2" charset="2"/>
              <a:buChar char="§"/>
            </a:pPr>
            <a:endParaRPr lang="fr-FR" sz="1200" dirty="0">
              <a:solidFill>
                <a:srgbClr val="0000FF"/>
              </a:solidFill>
            </a:endParaRPr>
          </a:p>
          <a:p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41AE0E8-51D6-49FB-941D-FDE03E7D0AE0}"/>
              </a:ext>
            </a:extLst>
          </p:cNvPr>
          <p:cNvSpPr txBox="1">
            <a:spLocks/>
          </p:cNvSpPr>
          <p:nvPr/>
        </p:nvSpPr>
        <p:spPr>
          <a:xfrm>
            <a:off x="2705241" y="3922902"/>
            <a:ext cx="3836770" cy="82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fr-FR" sz="1500" b="1" dirty="0" err="1">
                <a:solidFill>
                  <a:schemeClr val="tx2"/>
                </a:solidFill>
                <a:latin typeface="+mn-lt"/>
                <a:cs typeface="+mn-cs"/>
              </a:rPr>
              <a:t>Results</a:t>
            </a:r>
            <a:r>
              <a:rPr lang="fr-FR" sz="1500" b="1" dirty="0">
                <a:solidFill>
                  <a:schemeClr val="tx2"/>
                </a:solidFill>
                <a:latin typeface="+mn-lt"/>
                <a:cs typeface="+mn-cs"/>
              </a:rPr>
              <a:t> at OSP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FF"/>
                </a:solidFill>
              </a:rPr>
              <a:t>Erosion MB 26 &gt; MB 27 &gt; MB 28, MB 29 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FF"/>
                </a:solidFill>
              </a:rPr>
              <a:t>Erosion at max OSP (30 µm) &gt; min OSP (20µm) ?</a:t>
            </a:r>
          </a:p>
          <a:p>
            <a:pPr marL="823913" indent="-285750">
              <a:buFont typeface="Wingdings" panose="05000000000000000000" pitchFamily="2" charset="2"/>
              <a:buChar char="à"/>
            </a:pPr>
            <a:endParaRPr lang="fr-FR" sz="1200" dirty="0">
              <a:solidFill>
                <a:srgbClr val="0000FF"/>
              </a:solidFill>
            </a:endParaRPr>
          </a:p>
          <a:p>
            <a:pPr marL="179388" indent="-179388">
              <a:buFont typeface="Wingdings" panose="05000000000000000000" pitchFamily="2" charset="2"/>
              <a:buChar char="§"/>
            </a:pPr>
            <a:endParaRPr lang="fr-FR" sz="1200" dirty="0">
              <a:solidFill>
                <a:srgbClr val="0000FF"/>
              </a:solidFill>
            </a:endParaRPr>
          </a:p>
          <a:p>
            <a:endParaRPr lang="fr-FR" sz="1400" dirty="0">
              <a:solidFill>
                <a:srgbClr val="0000FF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294CB14-8407-41A3-BD9C-62B9BBFD41FA}"/>
              </a:ext>
            </a:extLst>
          </p:cNvPr>
          <p:cNvCxnSpPr>
            <a:cxnSpLocks/>
          </p:cNvCxnSpPr>
          <p:nvPr/>
        </p:nvCxnSpPr>
        <p:spPr>
          <a:xfrm flipH="1" flipV="1">
            <a:off x="2483768" y="1995686"/>
            <a:ext cx="928716" cy="46902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2CB04B-79CE-4FAA-AEEA-89EB121F0DFF}"/>
              </a:ext>
            </a:extLst>
          </p:cNvPr>
          <p:cNvCxnSpPr>
            <a:cxnSpLocks/>
          </p:cNvCxnSpPr>
          <p:nvPr/>
        </p:nvCxnSpPr>
        <p:spPr>
          <a:xfrm flipH="1">
            <a:off x="2524802" y="3163832"/>
            <a:ext cx="899314" cy="29686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A0622A0-8F51-4E49-AE40-4798DD2C608A}"/>
              </a:ext>
            </a:extLst>
          </p:cNvPr>
          <p:cNvCxnSpPr>
            <a:cxnSpLocks/>
          </p:cNvCxnSpPr>
          <p:nvPr/>
        </p:nvCxnSpPr>
        <p:spPr>
          <a:xfrm flipV="1">
            <a:off x="4857118" y="2181586"/>
            <a:ext cx="1371066" cy="42084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08DDFDC-A762-4A73-B8E9-839C61BA2894}"/>
              </a:ext>
            </a:extLst>
          </p:cNvPr>
          <p:cNvCxnSpPr>
            <a:cxnSpLocks/>
          </p:cNvCxnSpPr>
          <p:nvPr/>
        </p:nvCxnSpPr>
        <p:spPr>
          <a:xfrm>
            <a:off x="4938853" y="3250276"/>
            <a:ext cx="1289331" cy="10946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2586B4C1-6D92-4345-8842-12E541867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2" t="38800" r="6245" b="29877"/>
          <a:stretch/>
        </p:blipFill>
        <p:spPr>
          <a:xfrm>
            <a:off x="6400383" y="642376"/>
            <a:ext cx="2642507" cy="22528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D369E5-BB6C-49FB-86D9-2058377EA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1" r="55691"/>
          <a:stretch/>
        </p:blipFill>
        <p:spPr>
          <a:xfrm>
            <a:off x="127550" y="3060346"/>
            <a:ext cx="2351513" cy="195611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D8B18C0-AB14-4B77-BFB4-0895558A19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450" r="7216"/>
          <a:stretch/>
        </p:blipFill>
        <p:spPr>
          <a:xfrm>
            <a:off x="6495559" y="3060346"/>
            <a:ext cx="2338916" cy="19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C47887-84DF-40A5-BFF6-2DCB7FDECB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49500" y="4757738"/>
            <a:ext cx="520304" cy="273844"/>
          </a:xfrm>
        </p:spPr>
        <p:txBody>
          <a:bodyPr/>
          <a:lstStyle/>
          <a:p>
            <a:pPr algn="ctr">
              <a:defRPr/>
            </a:pPr>
            <a:fld id="{53F0B3ED-4F75-49BF-B028-1A262D3A6E64}" type="slidenum">
              <a:rPr lang="fr-FR" sz="75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9</a:t>
            </a:fld>
            <a:endParaRPr lang="fr-FR" sz="75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8CC0576-7F97-4C9E-94A8-9D9A02A0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Future </a:t>
            </a:r>
            <a:r>
              <a:rPr lang="fr-FR" dirty="0" err="1"/>
              <a:t>steps</a:t>
            </a:r>
            <a:r>
              <a:rPr lang="fr-FR" dirty="0"/>
              <a:t> (2026)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1D6D1F-8388-4CBA-9734-4E80E55E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22" y="1327582"/>
            <a:ext cx="7252126" cy="13431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9F58A6-645A-4E2D-9808-DD5467C628B3}"/>
              </a:ext>
            </a:extLst>
          </p:cNvPr>
          <p:cNvSpPr txBox="1"/>
          <p:nvPr/>
        </p:nvSpPr>
        <p:spPr>
          <a:xfrm>
            <a:off x="88516" y="842354"/>
            <a:ext cx="916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How can we be sure that a change of depth necessarily represents erosion ?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4971BAC2-6559-47E8-8A6F-DD711C250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80" y="2843157"/>
            <a:ext cx="1553286" cy="1164965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61BADE-AB63-43CD-8EB7-7403D8E81B51}"/>
              </a:ext>
            </a:extLst>
          </p:cNvPr>
          <p:cNvSpPr txBox="1"/>
          <p:nvPr/>
        </p:nvSpPr>
        <p:spPr>
          <a:xfrm>
            <a:off x="3728635" y="3658858"/>
            <a:ext cx="101196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MB 15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FFB04B8-52F3-4B1F-B248-818B5625C70D}"/>
              </a:ext>
            </a:extLst>
          </p:cNvPr>
          <p:cNvSpPr txBox="1"/>
          <p:nvPr/>
        </p:nvSpPr>
        <p:spPr>
          <a:xfrm>
            <a:off x="4213680" y="3095521"/>
            <a:ext cx="50405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fr-FR" sz="1400" u="sng" dirty="0" err="1"/>
              <a:t>Analysis</a:t>
            </a:r>
            <a:r>
              <a:rPr lang="fr-FR" sz="1400" u="sng" dirty="0"/>
              <a:t> plan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sz="600" u="sng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1 PFU </a:t>
            </a:r>
            <a:r>
              <a:rPr lang="fr-FR" sz="1400" dirty="0" err="1"/>
              <a:t>removed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</a:t>
            </a:r>
            <a:r>
              <a:rPr lang="fr-FR" sz="1400" dirty="0" err="1"/>
              <a:t>sector</a:t>
            </a:r>
            <a:r>
              <a:rPr lang="fr-FR" sz="1400" dirty="0"/>
              <a:t> </a:t>
            </a:r>
            <a:r>
              <a:rPr lang="fr-FR" sz="1400" dirty="0" err="1"/>
              <a:t>after</a:t>
            </a:r>
            <a:r>
              <a:rPr lang="fr-FR" sz="1400" dirty="0"/>
              <a:t> C9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PFU </a:t>
            </a:r>
            <a:r>
              <a:rPr lang="fr-FR" sz="1400" dirty="0" err="1"/>
              <a:t>cut</a:t>
            </a:r>
            <a:r>
              <a:rPr lang="fr-FR" sz="1400" dirty="0"/>
              <a:t> </a:t>
            </a:r>
            <a:r>
              <a:rPr lang="fr-FR" sz="1400" dirty="0" err="1"/>
              <a:t>into</a:t>
            </a:r>
            <a:r>
              <a:rPr lang="fr-FR" sz="1400" dirty="0"/>
              <a:t> </a:t>
            </a:r>
            <a:r>
              <a:rPr lang="fr-FR" sz="1400" dirty="0" err="1"/>
              <a:t>samples</a:t>
            </a:r>
            <a:endParaRPr lang="fr-FR" sz="14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High magnification observation of the indentations </a:t>
            </a:r>
            <a:r>
              <a:rPr lang="fr-FR" sz="1400" dirty="0">
                <a:solidFill>
                  <a:srgbClr val="0000FF"/>
                </a:solidFill>
              </a:rPr>
              <a:t>(CEA)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HR CLSM </a:t>
            </a:r>
            <a:r>
              <a:rPr lang="fr-FR" sz="1400" dirty="0">
                <a:solidFill>
                  <a:srgbClr val="0000FF"/>
                </a:solidFill>
              </a:rPr>
              <a:t>(MPG)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Destructive </a:t>
            </a:r>
            <a:r>
              <a:rPr lang="fr-FR" sz="1400" dirty="0" err="1"/>
              <a:t>analysis</a:t>
            </a:r>
            <a:r>
              <a:rPr lang="fr-FR" sz="1400" dirty="0"/>
              <a:t> (FIB) to observe the cross section of the indentations and </a:t>
            </a:r>
            <a:r>
              <a:rPr lang="fr-FR" sz="1400" dirty="0" err="1"/>
              <a:t>see</a:t>
            </a:r>
            <a:r>
              <a:rPr lang="fr-FR" sz="1400" dirty="0"/>
              <a:t> </a:t>
            </a:r>
            <a:r>
              <a:rPr lang="fr-FR" sz="1400" dirty="0" err="1"/>
              <a:t>whether</a:t>
            </a:r>
            <a:r>
              <a:rPr lang="fr-FR" sz="1400" dirty="0"/>
              <a:t> </a:t>
            </a:r>
            <a:r>
              <a:rPr lang="fr-FR" sz="1400" dirty="0" err="1"/>
              <a:t>there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deposited</a:t>
            </a:r>
            <a:r>
              <a:rPr lang="fr-FR" sz="1400" dirty="0"/>
              <a:t> </a:t>
            </a:r>
            <a:r>
              <a:rPr lang="fr-FR" sz="1400" dirty="0" err="1"/>
              <a:t>layers</a:t>
            </a:r>
            <a:r>
              <a:rPr lang="fr-FR" sz="1400" dirty="0"/>
              <a:t> </a:t>
            </a:r>
            <a:r>
              <a:rPr lang="fr-FR" sz="1400" dirty="0" err="1"/>
              <a:t>inside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0000FF"/>
                </a:solidFill>
              </a:rPr>
              <a:t>(MPG)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9E2D86-BA47-4EAF-BCCC-D4C9B1708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67894"/>
            <a:ext cx="1261646" cy="125802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4D9211F-9CF9-431F-9551-C52CA98D8E89}"/>
              </a:ext>
            </a:extLst>
          </p:cNvPr>
          <p:cNvSpPr txBox="1"/>
          <p:nvPr/>
        </p:nvSpPr>
        <p:spPr>
          <a:xfrm>
            <a:off x="2140838" y="2626740"/>
            <a:ext cx="101196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MB 13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AB53D7-4992-4299-B92D-09364D35674D}"/>
              </a:ext>
            </a:extLst>
          </p:cNvPr>
          <p:cNvSpPr txBox="1"/>
          <p:nvPr/>
        </p:nvSpPr>
        <p:spPr>
          <a:xfrm>
            <a:off x="2123728" y="4864308"/>
            <a:ext cx="101196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[C. Martin]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89BE80-1171-4F87-BA6F-4CDBD7535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8017" r="33229" b="2178"/>
          <a:stretch/>
        </p:blipFill>
        <p:spPr>
          <a:xfrm rot="5400000">
            <a:off x="48269" y="2975927"/>
            <a:ext cx="2041058" cy="19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2" grpId="1"/>
      <p:bldP spid="14" grpId="0"/>
      <p:bldP spid="14" grpId="1"/>
      <p:bldP spid="23" grpId="0" animBg="1"/>
      <p:bldP spid="23" grpId="1"/>
      <p:bldP spid="24" grpId="0" animBg="1"/>
      <p:bldP spid="2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3.xml><?xml version="1.0" encoding="utf-8"?>
<a:theme xmlns:a="http://schemas.openxmlformats.org/drawingml/2006/main" name="Thème IRFM 2023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19816</TotalTime>
  <Words>1216</Words>
  <Application>Microsoft Office PowerPoint</Application>
  <PresentationFormat>Affichage à l'écran (16:9)</PresentationFormat>
  <Paragraphs>235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19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Courier New</vt:lpstr>
      <vt:lpstr>Poppins</vt:lpstr>
      <vt:lpstr>Poppins Black</vt:lpstr>
      <vt:lpstr>Wingdings</vt:lpstr>
      <vt:lpstr>Office Theme</vt:lpstr>
      <vt:lpstr>Thème Office</vt:lpstr>
      <vt:lpstr>Thème IRFM 2023</vt:lpstr>
      <vt:lpstr>1_Thème Office</vt:lpstr>
      <vt:lpstr>Erosion and redeposition on WEST PFUs phase 2 </vt:lpstr>
      <vt:lpstr>Outline</vt:lpstr>
      <vt:lpstr>Introduction / Context / Objectives</vt:lpstr>
      <vt:lpstr>Indentations used as erosion markers</vt:lpstr>
      <vt:lpstr>Erosion monitoring directly on divertor sector</vt:lpstr>
      <vt:lpstr>Erosion monitoring directly on divertor sector</vt:lpstr>
      <vt:lpstr>The average depth is determined using Python</vt:lpstr>
      <vt:lpstr>Results</vt:lpstr>
      <vt:lpstr>Future steps (2026)</vt:lpstr>
      <vt:lpstr>Outline</vt:lpstr>
      <vt:lpstr>Introduction / Context / Objectives</vt:lpstr>
      <vt:lpstr>Experimental procedure</vt:lpstr>
      <vt:lpstr>Results – thickness of the layers </vt:lpstr>
      <vt:lpstr>Results – amount of redeposition on the divertor</vt:lpstr>
      <vt:lpstr>Results – amount of redeposition on the divertor</vt:lpstr>
      <vt:lpstr>Thank you</vt:lpstr>
      <vt:lpstr>Optical images – PFU#357 min ISP, 2024</vt:lpstr>
      <vt:lpstr>Results – evolution of layers with plasma time</vt:lpstr>
      <vt:lpstr>Présentation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DIEZ Mathilde</cp:lastModifiedBy>
  <cp:revision>346</cp:revision>
  <cp:lastPrinted>2014-10-16T14:51:28Z</cp:lastPrinted>
  <dcterms:created xsi:type="dcterms:W3CDTF">2021-12-22T14:29:37Z</dcterms:created>
  <dcterms:modified xsi:type="dcterms:W3CDTF">2025-11-19T12:31:47Z</dcterms:modified>
</cp:coreProperties>
</file>