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4"/>
  </p:notesMasterIdLst>
  <p:sldIdLst>
    <p:sldId id="256" r:id="rId5"/>
    <p:sldId id="289" r:id="rId6"/>
    <p:sldId id="292" r:id="rId7"/>
    <p:sldId id="293" r:id="rId8"/>
    <p:sldId id="294" r:id="rId9"/>
    <p:sldId id="295" r:id="rId10"/>
    <p:sldId id="296" r:id="rId11"/>
    <p:sldId id="291" r:id="rId12"/>
    <p:sldId id="258" r:id="rId13"/>
    <p:sldId id="297" r:id="rId14"/>
    <p:sldId id="298" r:id="rId15"/>
    <p:sldId id="299" r:id="rId16"/>
    <p:sldId id="305" r:id="rId17"/>
    <p:sldId id="290" r:id="rId18"/>
    <p:sldId id="300" r:id="rId19"/>
    <p:sldId id="301" r:id="rId20"/>
    <p:sldId id="302" r:id="rId21"/>
    <p:sldId id="303" r:id="rId22"/>
    <p:sldId id="304" r:id="rId2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uardo Pitthan Filho" initials="EPF" lastIdx="2" clrIdx="0">
    <p:extLst>
      <p:ext uri="{19B8F6BF-5375-455C-9EA6-DF929625EA0E}">
        <p15:presenceInfo xmlns:p15="http://schemas.microsoft.com/office/powerpoint/2012/main" userId="S-1-5-21-1774431583-4023024350-2099909138-7579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FF00"/>
    <a:srgbClr val="FF0000"/>
    <a:srgbClr val="FFFF00"/>
    <a:srgbClr val="364BA1"/>
    <a:srgbClr val="818181"/>
    <a:srgbClr val="0F24C0"/>
    <a:srgbClr val="515151"/>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varScale="1">
        <p:scale>
          <a:sx n="82" d="100"/>
          <a:sy n="82" d="100"/>
        </p:scale>
        <p:origin x="81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981" cy="513694"/>
          </a:xfrm>
          <a:prstGeom prst="rect">
            <a:avLst/>
          </a:prstGeom>
        </p:spPr>
        <p:txBody>
          <a:bodyPr vert="horz" lIns="94787" tIns="47393" rIns="94787" bIns="47393" rtlCol="0"/>
          <a:lstStyle>
            <a:lvl1pPr algn="l">
              <a:defRPr sz="1200"/>
            </a:lvl1pPr>
          </a:lstStyle>
          <a:p>
            <a:endParaRPr lang="en-US"/>
          </a:p>
        </p:txBody>
      </p:sp>
      <p:sp>
        <p:nvSpPr>
          <p:cNvPr id="3" name="Date Placeholder 2"/>
          <p:cNvSpPr>
            <a:spLocks noGrp="1"/>
          </p:cNvSpPr>
          <p:nvPr>
            <p:ph type="dt" idx="1"/>
          </p:nvPr>
        </p:nvSpPr>
        <p:spPr>
          <a:xfrm>
            <a:off x="4023423" y="0"/>
            <a:ext cx="3078981" cy="513694"/>
          </a:xfrm>
          <a:prstGeom prst="rect">
            <a:avLst/>
          </a:prstGeom>
        </p:spPr>
        <p:txBody>
          <a:bodyPr vert="horz" lIns="94787" tIns="47393" rIns="94787" bIns="47393" rtlCol="0"/>
          <a:lstStyle>
            <a:lvl1pPr algn="r">
              <a:defRPr sz="1200"/>
            </a:lvl1pPr>
          </a:lstStyle>
          <a:p>
            <a:fld id="{29AE831B-6F88-40AF-B263-33F4CD48A784}" type="datetimeFigureOut">
              <a:rPr lang="en-US" smtClean="0"/>
              <a:t>11/18/2025</a:t>
            </a:fld>
            <a:endParaRPr lang="en-US"/>
          </a:p>
        </p:txBody>
      </p:sp>
      <p:sp>
        <p:nvSpPr>
          <p:cNvPr id="4" name="Slide Image Placeholder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4787" tIns="47393" rIns="94787" bIns="47393" rtlCol="0" anchor="ctr"/>
          <a:lstStyle/>
          <a:p>
            <a:endParaRPr lang="en-US"/>
          </a:p>
        </p:txBody>
      </p:sp>
      <p:sp>
        <p:nvSpPr>
          <p:cNvPr id="5" name="Notes Placeholder 4"/>
          <p:cNvSpPr>
            <a:spLocks noGrp="1"/>
          </p:cNvSpPr>
          <p:nvPr>
            <p:ph type="body" sz="quarter" idx="3"/>
          </p:nvPr>
        </p:nvSpPr>
        <p:spPr>
          <a:xfrm>
            <a:off x="710407" y="4925899"/>
            <a:ext cx="5683250" cy="4029388"/>
          </a:xfrm>
          <a:prstGeom prst="rect">
            <a:avLst/>
          </a:prstGeom>
        </p:spPr>
        <p:txBody>
          <a:bodyPr vert="horz" lIns="94787" tIns="47393" rIns="94787" bIns="4739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720920"/>
            <a:ext cx="3078981" cy="513694"/>
          </a:xfrm>
          <a:prstGeom prst="rect">
            <a:avLst/>
          </a:prstGeom>
        </p:spPr>
        <p:txBody>
          <a:bodyPr vert="horz" lIns="94787" tIns="47393" rIns="94787" bIns="47393" rtlCol="0" anchor="b"/>
          <a:lstStyle>
            <a:lvl1pPr algn="l">
              <a:defRPr sz="1200"/>
            </a:lvl1pPr>
          </a:lstStyle>
          <a:p>
            <a:endParaRPr lang="en-US"/>
          </a:p>
        </p:txBody>
      </p:sp>
      <p:sp>
        <p:nvSpPr>
          <p:cNvPr id="7" name="Slide Number Placeholder 6"/>
          <p:cNvSpPr>
            <a:spLocks noGrp="1"/>
          </p:cNvSpPr>
          <p:nvPr>
            <p:ph type="sldNum" sz="quarter" idx="5"/>
          </p:nvPr>
        </p:nvSpPr>
        <p:spPr>
          <a:xfrm>
            <a:off x="4023423" y="9720920"/>
            <a:ext cx="3078981" cy="513694"/>
          </a:xfrm>
          <a:prstGeom prst="rect">
            <a:avLst/>
          </a:prstGeom>
        </p:spPr>
        <p:txBody>
          <a:bodyPr vert="horz" lIns="94787" tIns="47393" rIns="94787" bIns="47393" rtlCol="0" anchor="b"/>
          <a:lstStyle>
            <a:lvl1pPr algn="r">
              <a:defRPr sz="1200"/>
            </a:lvl1pPr>
          </a:lstStyle>
          <a:p>
            <a:fld id="{0DF1F8CA-59F7-4CBD-8E32-B6E07BF84F30}" type="slidenum">
              <a:rPr lang="en-US" smtClean="0"/>
              <a:t>‹#›</a:t>
            </a:fld>
            <a:endParaRPr lang="en-US"/>
          </a:p>
        </p:txBody>
      </p:sp>
    </p:spTree>
    <p:extLst>
      <p:ext uri="{BB962C8B-B14F-4D97-AF65-F5344CB8AC3E}">
        <p14:creationId xmlns:p14="http://schemas.microsoft.com/office/powerpoint/2010/main" val="305527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E. Pitthan | WPPWIE Review Meeting | Jülich | 19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E. Pitthan | WPPWIE Review Meeting | Jülich | 19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US">
                <a:solidFill>
                  <a:prstClr val="white"/>
                </a:solidFill>
              </a:rPr>
              <a:t>E. Pitthan | WPPWIE Review Meeting | Jülich | 19 November 2025</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30.wmf"/><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29.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oleObject" Target="../embeddings/oleObject8.bin"/><Relationship Id="rId10" Type="http://schemas.openxmlformats.org/officeDocument/2006/relationships/image" Target="../media/image36.wmf"/><Relationship Id="rId4" Type="http://schemas.openxmlformats.org/officeDocument/2006/relationships/image" Target="../media/image33.wmf"/><Relationship Id="rId9"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39.wm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oleObject" Target="../embeddings/oleObject12.bin"/><Relationship Id="rId5" Type="http://schemas.openxmlformats.org/officeDocument/2006/relationships/image" Target="../media/image38.w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13.bin"/><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oleObject" Target="../embeddings/oleObject14.bin"/></Relationships>
</file>

<file path=ppt/slides/_rels/slide16.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4.wmf"/><Relationship Id="rId2" Type="http://schemas.openxmlformats.org/officeDocument/2006/relationships/oleObject" Target="../embeddings/oleObject15.bin"/><Relationship Id="rId1" Type="http://schemas.openxmlformats.org/officeDocument/2006/relationships/slideLayout" Target="../slideLayouts/slideLayout2.xml"/><Relationship Id="rId6" Type="http://schemas.openxmlformats.org/officeDocument/2006/relationships/oleObject" Target="../embeddings/oleObject17.bin"/><Relationship Id="rId5" Type="http://schemas.openxmlformats.org/officeDocument/2006/relationships/image" Target="../media/image43.wmf"/><Relationship Id="rId4" Type="http://schemas.openxmlformats.org/officeDocument/2006/relationships/oleObject" Target="../embeddings/oleObject16.bin"/></Relationships>
</file>

<file path=ppt/slides/_rels/slide1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18.bin"/><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oleObject" Target="../embeddings/oleObject19.bin"/></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8" y="2850659"/>
            <a:ext cx="11057138" cy="620251"/>
          </a:xfrm>
        </p:spPr>
        <p:txBody>
          <a:bodyPr>
            <a:normAutofit fontScale="90000"/>
          </a:bodyPr>
          <a:lstStyle/>
          <a:p>
            <a:r>
              <a:rPr lang="en-US" dirty="0"/>
              <a:t>Ion-beam analyses of boronization samples originating from WEST</a:t>
            </a:r>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693074"/>
            <a:ext cx="11453954" cy="466186"/>
          </a:xfrm>
        </p:spPr>
        <p:txBody>
          <a:bodyPr>
            <a:normAutofit/>
          </a:bodyPr>
          <a:lstStyle/>
          <a:p>
            <a:r>
              <a:rPr lang="en-US" sz="1800" dirty="0"/>
              <a:t>E. Pitthan</a:t>
            </a:r>
            <a:r>
              <a:rPr lang="en-US" sz="1800" baseline="30000" dirty="0"/>
              <a:t>1</a:t>
            </a:r>
            <a:r>
              <a:rPr lang="en-US" sz="1800" dirty="0"/>
              <a:t>, P. Petersson</a:t>
            </a:r>
            <a:r>
              <a:rPr lang="en-US" sz="1800" baseline="30000" dirty="0"/>
              <a:t>2</a:t>
            </a:r>
            <a:r>
              <a:rPr lang="en-US" sz="1800" dirty="0"/>
              <a:t>, D. Gautam</a:t>
            </a:r>
            <a:r>
              <a:rPr lang="en-US" sz="1800" baseline="30000" dirty="0"/>
              <a:t>1</a:t>
            </a:r>
            <a:r>
              <a:rPr lang="en-US" sz="1800" dirty="0"/>
              <a:t>, M. Rubel</a:t>
            </a:r>
            <a:r>
              <a:rPr lang="en-US" sz="1800" baseline="30000" dirty="0"/>
              <a:t>1,2</a:t>
            </a:r>
            <a:r>
              <a:rPr lang="en-US" sz="1800" dirty="0"/>
              <a:t>,</a:t>
            </a:r>
            <a:r>
              <a:rPr lang="en-US" sz="1800" baseline="30000" dirty="0"/>
              <a:t> </a:t>
            </a:r>
            <a:r>
              <a:rPr lang="en-US" sz="1800" dirty="0"/>
              <a:t>D. Primetzhofer</a:t>
            </a:r>
            <a:r>
              <a:rPr lang="en-US" sz="1800" baseline="30000" dirty="0"/>
              <a:t>1</a:t>
            </a:r>
            <a:r>
              <a:rPr lang="en-US" sz="1800" dirty="0"/>
              <a:t>, M. Diez</a:t>
            </a:r>
            <a:r>
              <a:rPr lang="en-US" sz="1800" baseline="30000" dirty="0"/>
              <a:t>3</a:t>
            </a:r>
          </a:p>
          <a:p>
            <a:endParaRPr lang="en-US" baseline="30000" dirty="0"/>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159259"/>
            <a:ext cx="11057138" cy="1534175"/>
          </a:xfrm>
        </p:spPr>
        <p:txBody>
          <a:bodyPr>
            <a:normAutofit/>
          </a:bodyPr>
          <a:lstStyle/>
          <a:p>
            <a:r>
              <a:rPr lang="en-US" sz="1400" baseline="30000" dirty="0"/>
              <a:t>1</a:t>
            </a:r>
            <a:r>
              <a:rPr lang="en-US" sz="1400" dirty="0"/>
              <a:t>Department of Physics and Astronomy, Uppsala University, 751 20 Uppsala, Sweden</a:t>
            </a:r>
          </a:p>
          <a:p>
            <a:r>
              <a:rPr lang="en-US" sz="1400" baseline="30000" dirty="0"/>
              <a:t>2</a:t>
            </a:r>
            <a:r>
              <a:rPr lang="en-US" sz="1400" dirty="0"/>
              <a:t>Department of Fusion Plasma Physics, KTH Royal Institute of Technology, 100 44 Stockholm, Sweden</a:t>
            </a:r>
          </a:p>
          <a:p>
            <a:r>
              <a:rPr lang="en-US" sz="1400" baseline="30000" dirty="0"/>
              <a:t>3</a:t>
            </a:r>
            <a:r>
              <a:rPr lang="fr-FR" sz="1400" dirty="0"/>
              <a:t>CEA, IRFM, F-13108 Saint-Paul-Lez-Durance, France</a:t>
            </a:r>
            <a:endParaRPr lang="en-US" sz="1400" dirty="0"/>
          </a:p>
          <a:p>
            <a:r>
              <a:rPr lang="en-US" sz="1800" b="1" dirty="0" err="1"/>
              <a:t>Jülich</a:t>
            </a:r>
            <a:r>
              <a:rPr lang="en-US" sz="1800" b="1" dirty="0"/>
              <a:t>, 19</a:t>
            </a:r>
            <a:r>
              <a:rPr lang="en-US" sz="1800" b="1" baseline="30000" dirty="0"/>
              <a:t>th</a:t>
            </a:r>
            <a:r>
              <a:rPr lang="en-US" sz="1800" b="1" dirty="0"/>
              <a:t> of November, 2025</a:t>
            </a:r>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a:xfrm>
            <a:off x="407368" y="1650286"/>
            <a:ext cx="7356406" cy="338554"/>
          </a:xfrm>
        </p:spPr>
        <p:txBody>
          <a:bodyPr>
            <a:normAutofit/>
          </a:bodyPr>
          <a:lstStyle/>
          <a:p>
            <a:r>
              <a:rPr lang="en-US" dirty="0"/>
              <a:t>WPPWIE Review Meeting 2025</a:t>
            </a:r>
          </a:p>
          <a:p>
            <a:endParaRPr lang="en-US" dirty="0"/>
          </a:p>
        </p:txBody>
      </p:sp>
      <p:pic>
        <p:nvPicPr>
          <p:cNvPr id="6" name="Picture 4" descr="Fil:UU logo.jpg – Wikipedia">
            <a:extLst>
              <a:ext uri="{FF2B5EF4-FFF2-40B4-BE49-F238E27FC236}">
                <a16:creationId xmlns:a16="http://schemas.microsoft.com/office/drawing/2014/main" id="{063C450E-CD23-4066-8452-F1D20E7947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93100" y="5827648"/>
            <a:ext cx="965796" cy="9217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TH Royal Institute of Technology - Wikipedia">
            <a:extLst>
              <a:ext uri="{FF2B5EF4-FFF2-40B4-BE49-F238E27FC236}">
                <a16:creationId xmlns:a16="http://schemas.microsoft.com/office/drawing/2014/main" id="{64EB3838-2A11-4BF7-B85A-5B6857CE0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285" y="5827648"/>
            <a:ext cx="921702" cy="921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14D84A-812B-4C9A-A59B-0A64BAAEE290}"/>
              </a:ext>
            </a:extLst>
          </p:cNvPr>
          <p:cNvPicPr>
            <a:picLocks noChangeAspect="1"/>
          </p:cNvPicPr>
          <p:nvPr/>
        </p:nvPicPr>
        <p:blipFill>
          <a:blip r:embed="rId4"/>
          <a:stretch>
            <a:fillRect/>
          </a:stretch>
        </p:blipFill>
        <p:spPr>
          <a:xfrm>
            <a:off x="10353724" y="5827648"/>
            <a:ext cx="1626324" cy="921702"/>
          </a:xfrm>
          <a:prstGeom prst="rect">
            <a:avLst/>
          </a:prstGeom>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62A4634-E163-4E63-AFAB-EAEE1F677494}"/>
              </a:ext>
            </a:extLst>
          </p:cNvPr>
          <p:cNvSpPr/>
          <p:nvPr/>
        </p:nvSpPr>
        <p:spPr>
          <a:xfrm>
            <a:off x="5581650" y="1409700"/>
            <a:ext cx="5191125" cy="421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Ion Beam Analysis of boronization samples from WEST: PIXE</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graphicFrame>
        <p:nvGraphicFramePr>
          <p:cNvPr id="32" name="Object 31">
            <a:extLst>
              <a:ext uri="{FF2B5EF4-FFF2-40B4-BE49-F238E27FC236}">
                <a16:creationId xmlns:a16="http://schemas.microsoft.com/office/drawing/2014/main" id="{0D69F295-A18D-4901-B8AA-C26B7D4A75F5}"/>
              </a:ext>
            </a:extLst>
          </p:cNvPr>
          <p:cNvGraphicFramePr>
            <a:graphicFrameLocks noChangeAspect="1"/>
          </p:cNvGraphicFramePr>
          <p:nvPr>
            <p:extLst>
              <p:ext uri="{D42A27DB-BD31-4B8C-83A1-F6EECF244321}">
                <p14:modId xmlns:p14="http://schemas.microsoft.com/office/powerpoint/2010/main" val="2760526604"/>
              </p:ext>
            </p:extLst>
          </p:nvPr>
        </p:nvGraphicFramePr>
        <p:xfrm>
          <a:off x="4216527" y="737062"/>
          <a:ext cx="7649126" cy="5852975"/>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2" name="Object 1">
                        <a:extLst>
                          <a:ext uri="{FF2B5EF4-FFF2-40B4-BE49-F238E27FC236}">
                            <a16:creationId xmlns:a16="http://schemas.microsoft.com/office/drawing/2014/main" id="{81D66F7A-A02A-4E8A-8F9D-6DF4D5905911}"/>
                          </a:ext>
                        </a:extLst>
                      </p:cNvPr>
                      <p:cNvPicPr/>
                      <p:nvPr/>
                    </p:nvPicPr>
                    <p:blipFill>
                      <a:blip r:embed="rId3"/>
                      <a:stretch>
                        <a:fillRect/>
                      </a:stretch>
                    </p:blipFill>
                    <p:spPr>
                      <a:xfrm>
                        <a:off x="4216527" y="737062"/>
                        <a:ext cx="7649126" cy="5852975"/>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D373F01C-3DF0-404A-8E1A-E6D35F3C3E84}"/>
              </a:ext>
            </a:extLst>
          </p:cNvPr>
          <p:cNvSpPr txBox="1"/>
          <p:nvPr/>
        </p:nvSpPr>
        <p:spPr>
          <a:xfrm>
            <a:off x="360040" y="1512129"/>
            <a:ext cx="3856487" cy="3693319"/>
          </a:xfrm>
          <a:prstGeom prst="rect">
            <a:avLst/>
          </a:prstGeom>
          <a:noFill/>
        </p:spPr>
        <p:txBody>
          <a:bodyPr wrap="square" rtlCol="0">
            <a:spAutoFit/>
          </a:bodyPr>
          <a:lstStyle/>
          <a:p>
            <a:pPr algn="just"/>
            <a:r>
              <a:rPr lang="en-US" b="1" dirty="0"/>
              <a:t>PIXE results: Identify main element (medium and high-Z) in samples</a:t>
            </a:r>
            <a:endParaRPr lang="en-US" dirty="0"/>
          </a:p>
          <a:p>
            <a:pPr algn="just"/>
            <a:endParaRPr lang="en-US" dirty="0"/>
          </a:p>
          <a:p>
            <a:pPr algn="just"/>
            <a:endParaRPr lang="en-US" dirty="0"/>
          </a:p>
          <a:p>
            <a:pPr algn="just"/>
            <a:r>
              <a:rPr lang="en-US" dirty="0"/>
              <a:t>Fe was identified as most common element from substrate (Fe was used as substrate component in </a:t>
            </a:r>
            <a:r>
              <a:rPr lang="en-US" dirty="0" err="1"/>
              <a:t>ToF</a:t>
            </a:r>
            <a:r>
              <a:rPr lang="en-US" dirty="0"/>
              <a:t>-ERDA results); followed by Cr and Ni.</a:t>
            </a:r>
          </a:p>
          <a:p>
            <a:pPr algn="just"/>
            <a:endParaRPr lang="en-US" dirty="0"/>
          </a:p>
          <a:p>
            <a:pPr algn="just"/>
            <a:r>
              <a:rPr lang="en-US" dirty="0"/>
              <a:t>Au, Si, and  was also identified in samples.</a:t>
            </a:r>
          </a:p>
          <a:p>
            <a:pPr algn="just"/>
            <a:endParaRPr lang="en-US" dirty="0"/>
          </a:p>
          <a:p>
            <a:pPr algn="just"/>
            <a:r>
              <a:rPr lang="en-US" dirty="0" err="1"/>
              <a:t>Ar</a:t>
            </a:r>
            <a:r>
              <a:rPr lang="en-US" dirty="0"/>
              <a:t> was observed in samples H1 and A4.</a:t>
            </a:r>
          </a:p>
        </p:txBody>
      </p:sp>
    </p:spTree>
    <p:extLst>
      <p:ext uri="{BB962C8B-B14F-4D97-AF65-F5344CB8AC3E}">
        <p14:creationId xmlns:p14="http://schemas.microsoft.com/office/powerpoint/2010/main" val="2165439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56BCC7-1D8A-4597-B823-642A1A65C404}"/>
              </a:ext>
            </a:extLst>
          </p:cNvPr>
          <p:cNvSpPr/>
          <p:nvPr/>
        </p:nvSpPr>
        <p:spPr>
          <a:xfrm>
            <a:off x="8137227" y="2774157"/>
            <a:ext cx="3822910" cy="307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2" y="192515"/>
            <a:ext cx="10618018" cy="457200"/>
          </a:xfrm>
        </p:spPr>
        <p:txBody>
          <a:bodyPr/>
          <a:lstStyle/>
          <a:p>
            <a:r>
              <a:rPr lang="en-US" dirty="0"/>
              <a:t>Ion Beam Analysis of boronization samples from WEST: </a:t>
            </a:r>
            <a:r>
              <a:rPr lang="en-US" dirty="0" err="1"/>
              <a:t>ToF</a:t>
            </a:r>
            <a:r>
              <a:rPr lang="en-US" dirty="0"/>
              <a:t>-ERDA</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dirty="0">
              <a:solidFill>
                <a:prstClr val="white"/>
              </a:solidFill>
            </a:endParaRPr>
          </a:p>
        </p:txBody>
      </p:sp>
      <p:graphicFrame>
        <p:nvGraphicFramePr>
          <p:cNvPr id="8" name="Object 7">
            <a:extLst>
              <a:ext uri="{FF2B5EF4-FFF2-40B4-BE49-F238E27FC236}">
                <a16:creationId xmlns:a16="http://schemas.microsoft.com/office/drawing/2014/main" id="{18F7DD90-CF47-4732-BEF8-ADFE4F09EB74}"/>
              </a:ext>
            </a:extLst>
          </p:cNvPr>
          <p:cNvGraphicFramePr>
            <a:graphicFrameLocks noChangeAspect="1"/>
          </p:cNvGraphicFramePr>
          <p:nvPr>
            <p:extLst>
              <p:ext uri="{D42A27DB-BD31-4B8C-83A1-F6EECF244321}">
                <p14:modId xmlns:p14="http://schemas.microsoft.com/office/powerpoint/2010/main" val="1574532903"/>
              </p:ext>
            </p:extLst>
          </p:nvPr>
        </p:nvGraphicFramePr>
        <p:xfrm>
          <a:off x="30932" y="752386"/>
          <a:ext cx="3921125" cy="3000375"/>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2" name="Object 1">
                        <a:extLst>
                          <a:ext uri="{FF2B5EF4-FFF2-40B4-BE49-F238E27FC236}">
                            <a16:creationId xmlns:a16="http://schemas.microsoft.com/office/drawing/2014/main" id="{6DD95C40-035A-4FE3-A268-30B11ADA2A9F}"/>
                          </a:ext>
                        </a:extLst>
                      </p:cNvPr>
                      <p:cNvPicPr/>
                      <p:nvPr/>
                    </p:nvPicPr>
                    <p:blipFill>
                      <a:blip r:embed="rId3"/>
                      <a:stretch>
                        <a:fillRect/>
                      </a:stretch>
                    </p:blipFill>
                    <p:spPr>
                      <a:xfrm>
                        <a:off x="30932" y="752386"/>
                        <a:ext cx="3921125" cy="30003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07E80BA-AE0A-4786-8362-58AAE515DCD7}"/>
              </a:ext>
            </a:extLst>
          </p:cNvPr>
          <p:cNvGraphicFramePr>
            <a:graphicFrameLocks noChangeAspect="1"/>
          </p:cNvGraphicFramePr>
          <p:nvPr>
            <p:extLst>
              <p:ext uri="{D42A27DB-BD31-4B8C-83A1-F6EECF244321}">
                <p14:modId xmlns:p14="http://schemas.microsoft.com/office/powerpoint/2010/main" val="2279160813"/>
              </p:ext>
            </p:extLst>
          </p:nvPr>
        </p:nvGraphicFramePr>
        <p:xfrm>
          <a:off x="30932" y="3452724"/>
          <a:ext cx="3921125" cy="3000375"/>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3" name="Object 2">
                        <a:extLst>
                          <a:ext uri="{FF2B5EF4-FFF2-40B4-BE49-F238E27FC236}">
                            <a16:creationId xmlns:a16="http://schemas.microsoft.com/office/drawing/2014/main" id="{FDC54487-2994-4F77-88D8-437CBB1BE0E6}"/>
                          </a:ext>
                        </a:extLst>
                      </p:cNvPr>
                      <p:cNvPicPr/>
                      <p:nvPr/>
                    </p:nvPicPr>
                    <p:blipFill>
                      <a:blip r:embed="rId5"/>
                      <a:stretch>
                        <a:fillRect/>
                      </a:stretch>
                    </p:blipFill>
                    <p:spPr>
                      <a:xfrm>
                        <a:off x="30932" y="3452724"/>
                        <a:ext cx="3921125" cy="30003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87A3C250-7329-4241-8748-F2A1ADCB2BE9}"/>
              </a:ext>
            </a:extLst>
          </p:cNvPr>
          <p:cNvSpPr txBox="1"/>
          <p:nvPr/>
        </p:nvSpPr>
        <p:spPr>
          <a:xfrm>
            <a:off x="983432" y="723811"/>
            <a:ext cx="1872116" cy="369332"/>
          </a:xfrm>
          <a:prstGeom prst="rect">
            <a:avLst/>
          </a:prstGeom>
          <a:noFill/>
        </p:spPr>
        <p:txBody>
          <a:bodyPr wrap="none" rtlCol="0">
            <a:spAutoFit/>
          </a:bodyPr>
          <a:lstStyle/>
          <a:p>
            <a:pPr algn="l"/>
            <a:r>
              <a:rPr lang="en-US" b="1" dirty="0"/>
              <a:t>Depth profile (t</a:t>
            </a:r>
            <a:r>
              <a:rPr lang="en-US" b="1" baseline="-25000" dirty="0"/>
              <a:t>0</a:t>
            </a:r>
            <a:r>
              <a:rPr lang="en-US" b="1" dirty="0"/>
              <a:t>):</a:t>
            </a:r>
          </a:p>
        </p:txBody>
      </p:sp>
      <p:sp>
        <p:nvSpPr>
          <p:cNvPr id="11" name="TextBox 10">
            <a:extLst>
              <a:ext uri="{FF2B5EF4-FFF2-40B4-BE49-F238E27FC236}">
                <a16:creationId xmlns:a16="http://schemas.microsoft.com/office/drawing/2014/main" id="{A33A3EE7-DDF3-449E-9E4D-CB2834889B45}"/>
              </a:ext>
            </a:extLst>
          </p:cNvPr>
          <p:cNvSpPr txBox="1"/>
          <p:nvPr/>
        </p:nvSpPr>
        <p:spPr>
          <a:xfrm>
            <a:off x="3613239" y="1081386"/>
            <a:ext cx="7953375" cy="1692771"/>
          </a:xfrm>
          <a:prstGeom prst="rect">
            <a:avLst/>
          </a:prstGeom>
          <a:noFill/>
        </p:spPr>
        <p:txBody>
          <a:bodyPr wrap="square" rtlCol="0">
            <a:spAutoFit/>
          </a:bodyPr>
          <a:lstStyle/>
          <a:p>
            <a:r>
              <a:rPr lang="en-US" dirty="0"/>
              <a:t>Fe was used as representative element from substrate (confirmed by PIXE). </a:t>
            </a:r>
          </a:p>
          <a:p>
            <a:r>
              <a:rPr lang="en-US" b="1" dirty="0"/>
              <a:t>Boron layer in samples A4-H4 significantly thicker than A1-H1.</a:t>
            </a:r>
          </a:p>
          <a:p>
            <a:endParaRPr lang="en-US" dirty="0"/>
          </a:p>
          <a:p>
            <a:r>
              <a:rPr lang="en-US" dirty="0"/>
              <a:t>Indication of intermixing between Au/B layer and B/316L from depth profiles is a known pitfall from multiple scattering effects for heavy atoms*.</a:t>
            </a:r>
          </a:p>
          <a:p>
            <a:r>
              <a:rPr lang="en-US" sz="1400" i="1" dirty="0"/>
              <a:t>*E. Pitthan et al., Surface &amp;Coatings Technology, 417, 127188 (2021).</a:t>
            </a:r>
          </a:p>
        </p:txBody>
      </p:sp>
      <p:graphicFrame>
        <p:nvGraphicFramePr>
          <p:cNvPr id="12" name="Object 11">
            <a:extLst>
              <a:ext uri="{FF2B5EF4-FFF2-40B4-BE49-F238E27FC236}">
                <a16:creationId xmlns:a16="http://schemas.microsoft.com/office/drawing/2014/main" id="{9592C2A9-65B9-4A31-9EEC-D2EB63A4C054}"/>
              </a:ext>
            </a:extLst>
          </p:cNvPr>
          <p:cNvGraphicFramePr>
            <a:graphicFrameLocks noChangeAspect="1"/>
          </p:cNvGraphicFramePr>
          <p:nvPr>
            <p:extLst>
              <p:ext uri="{D42A27DB-BD31-4B8C-83A1-F6EECF244321}">
                <p14:modId xmlns:p14="http://schemas.microsoft.com/office/powerpoint/2010/main" val="2452083524"/>
              </p:ext>
            </p:extLst>
          </p:nvPr>
        </p:nvGraphicFramePr>
        <p:xfrm>
          <a:off x="7150011" y="2314465"/>
          <a:ext cx="5595412" cy="4281509"/>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11" name="Object 10">
                        <a:extLst>
                          <a:ext uri="{FF2B5EF4-FFF2-40B4-BE49-F238E27FC236}">
                            <a16:creationId xmlns:a16="http://schemas.microsoft.com/office/drawing/2014/main" id="{28C532DC-4649-403D-B6C4-516068C672ED}"/>
                          </a:ext>
                        </a:extLst>
                      </p:cNvPr>
                      <p:cNvPicPr/>
                      <p:nvPr/>
                    </p:nvPicPr>
                    <p:blipFill>
                      <a:blip r:embed="rId7"/>
                      <a:stretch>
                        <a:fillRect/>
                      </a:stretch>
                    </p:blipFill>
                    <p:spPr>
                      <a:xfrm>
                        <a:off x="7150011" y="2314465"/>
                        <a:ext cx="5595412" cy="4281509"/>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B54A8B24-86D3-4C59-BD1A-B8572E08C87D}"/>
              </a:ext>
            </a:extLst>
          </p:cNvPr>
          <p:cNvSpPr/>
          <p:nvPr/>
        </p:nvSpPr>
        <p:spPr>
          <a:xfrm>
            <a:off x="3691342" y="3194100"/>
            <a:ext cx="3822910" cy="2031325"/>
          </a:xfrm>
          <a:prstGeom prst="rect">
            <a:avLst/>
          </a:prstGeom>
        </p:spPr>
        <p:txBody>
          <a:bodyPr wrap="square">
            <a:spAutoFit/>
          </a:bodyPr>
          <a:lstStyle/>
          <a:p>
            <a:pPr algn="just"/>
            <a:r>
              <a:rPr lang="en-US" b="1" dirty="0"/>
              <a:t>RBS does not indicate significant roughness nor intermixing in layers</a:t>
            </a:r>
            <a:r>
              <a:rPr lang="en-US" dirty="0"/>
              <a:t>: </a:t>
            </a:r>
          </a:p>
          <a:p>
            <a:pPr algn="just"/>
            <a:r>
              <a:rPr lang="en-US" dirty="0"/>
              <a:t>well-defined shift in Fe signal in boron layer in comparison to reference. </a:t>
            </a:r>
          </a:p>
          <a:p>
            <a:endParaRPr lang="en-US" dirty="0"/>
          </a:p>
          <a:p>
            <a:r>
              <a:rPr lang="en-US" dirty="0"/>
              <a:t>H and D loss during measurements are possible: comparison with </a:t>
            </a:r>
            <a:r>
              <a:rPr lang="en-US" baseline="30000" dirty="0"/>
              <a:t>3</a:t>
            </a:r>
            <a:r>
              <a:rPr lang="en-US" dirty="0"/>
              <a:t>He NRA.</a:t>
            </a:r>
          </a:p>
        </p:txBody>
      </p:sp>
    </p:spTree>
    <p:extLst>
      <p:ext uri="{BB962C8B-B14F-4D97-AF65-F5344CB8AC3E}">
        <p14:creationId xmlns:p14="http://schemas.microsoft.com/office/powerpoint/2010/main" val="411681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3F9F4D-32A8-4B90-8FC0-7CC17D3ACF5D}"/>
              </a:ext>
            </a:extLst>
          </p:cNvPr>
          <p:cNvSpPr/>
          <p:nvPr/>
        </p:nvSpPr>
        <p:spPr>
          <a:xfrm>
            <a:off x="7010884" y="2181949"/>
            <a:ext cx="4304816" cy="3447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2" y="192515"/>
            <a:ext cx="10618018" cy="457200"/>
          </a:xfrm>
        </p:spPr>
        <p:txBody>
          <a:bodyPr/>
          <a:lstStyle/>
          <a:p>
            <a:r>
              <a:rPr lang="en-US" dirty="0"/>
              <a:t>Ion Beam Analysis of boronization samples from WEST: </a:t>
            </a:r>
            <a:r>
              <a:rPr lang="en-US" dirty="0" err="1"/>
              <a:t>ToF</a:t>
            </a:r>
            <a:r>
              <a:rPr lang="en-US" dirty="0"/>
              <a:t>-ERDA</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p:graphicFrame>
        <p:nvGraphicFramePr>
          <p:cNvPr id="14" name="Object 13">
            <a:extLst>
              <a:ext uri="{FF2B5EF4-FFF2-40B4-BE49-F238E27FC236}">
                <a16:creationId xmlns:a16="http://schemas.microsoft.com/office/drawing/2014/main" id="{1B3BA7EA-A925-4A35-B80B-B07277158C76}"/>
              </a:ext>
            </a:extLst>
          </p:cNvPr>
          <p:cNvGraphicFramePr>
            <a:graphicFrameLocks noChangeAspect="1"/>
          </p:cNvGraphicFramePr>
          <p:nvPr>
            <p:extLst>
              <p:ext uri="{D42A27DB-BD31-4B8C-83A1-F6EECF244321}">
                <p14:modId xmlns:p14="http://schemas.microsoft.com/office/powerpoint/2010/main" val="1977271076"/>
              </p:ext>
            </p:extLst>
          </p:nvPr>
        </p:nvGraphicFramePr>
        <p:xfrm>
          <a:off x="156948" y="1612592"/>
          <a:ext cx="6334703" cy="4847202"/>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2" name="Object 1">
                        <a:extLst>
                          <a:ext uri="{FF2B5EF4-FFF2-40B4-BE49-F238E27FC236}">
                            <a16:creationId xmlns:a16="http://schemas.microsoft.com/office/drawing/2014/main" id="{6410EB46-71D0-4AD7-AB78-6FF4FB03DF35}"/>
                          </a:ext>
                        </a:extLst>
                      </p:cNvPr>
                      <p:cNvPicPr/>
                      <p:nvPr/>
                    </p:nvPicPr>
                    <p:blipFill>
                      <a:blip r:embed="rId3"/>
                      <a:stretch>
                        <a:fillRect/>
                      </a:stretch>
                    </p:blipFill>
                    <p:spPr>
                      <a:xfrm>
                        <a:off x="156948" y="1612592"/>
                        <a:ext cx="6334703" cy="484720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20075E4-A99A-4E23-8D0C-458BC2A234C2}"/>
              </a:ext>
            </a:extLst>
          </p:cNvPr>
          <p:cNvGraphicFramePr>
            <a:graphicFrameLocks noChangeAspect="1"/>
          </p:cNvGraphicFramePr>
          <p:nvPr>
            <p:extLst>
              <p:ext uri="{D42A27DB-BD31-4B8C-83A1-F6EECF244321}">
                <p14:modId xmlns:p14="http://schemas.microsoft.com/office/powerpoint/2010/main" val="3230758355"/>
              </p:ext>
            </p:extLst>
          </p:nvPr>
        </p:nvGraphicFramePr>
        <p:xfrm>
          <a:off x="5895416" y="1612592"/>
          <a:ext cx="6316252" cy="4833084"/>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3" name="Object 2">
                        <a:extLst>
                          <a:ext uri="{FF2B5EF4-FFF2-40B4-BE49-F238E27FC236}">
                            <a16:creationId xmlns:a16="http://schemas.microsoft.com/office/drawing/2014/main" id="{8A91A9AD-1DEE-4177-89A8-D6DD07E8434F}"/>
                          </a:ext>
                        </a:extLst>
                      </p:cNvPr>
                      <p:cNvPicPr/>
                      <p:nvPr/>
                    </p:nvPicPr>
                    <p:blipFill>
                      <a:blip r:embed="rId5"/>
                      <a:stretch>
                        <a:fillRect/>
                      </a:stretch>
                    </p:blipFill>
                    <p:spPr>
                      <a:xfrm>
                        <a:off x="5895416" y="1612592"/>
                        <a:ext cx="6316252" cy="4833084"/>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4E6DCE2A-5DDF-4CB3-956D-F0300B5B8148}"/>
              </a:ext>
            </a:extLst>
          </p:cNvPr>
          <p:cNvSpPr/>
          <p:nvPr/>
        </p:nvSpPr>
        <p:spPr>
          <a:xfrm>
            <a:off x="7010884" y="1793567"/>
            <a:ext cx="1813317" cy="369332"/>
          </a:xfrm>
          <a:prstGeom prst="rect">
            <a:avLst/>
          </a:prstGeom>
        </p:spPr>
        <p:txBody>
          <a:bodyPr wrap="none">
            <a:spAutoFit/>
          </a:bodyPr>
          <a:lstStyle/>
          <a:p>
            <a:r>
              <a:rPr lang="en-US" b="1" dirty="0"/>
              <a:t>H+D+O region:</a:t>
            </a:r>
          </a:p>
        </p:txBody>
      </p:sp>
      <p:sp>
        <p:nvSpPr>
          <p:cNvPr id="7" name="Rectangle 6">
            <a:extLst>
              <a:ext uri="{FF2B5EF4-FFF2-40B4-BE49-F238E27FC236}">
                <a16:creationId xmlns:a16="http://schemas.microsoft.com/office/drawing/2014/main" id="{57DF7726-C4F8-4D59-B8A4-3AE7EB404A35}"/>
              </a:ext>
            </a:extLst>
          </p:cNvPr>
          <p:cNvSpPr/>
          <p:nvPr/>
        </p:nvSpPr>
        <p:spPr>
          <a:xfrm>
            <a:off x="983431" y="745691"/>
            <a:ext cx="10856143" cy="923330"/>
          </a:xfrm>
          <a:prstGeom prst="rect">
            <a:avLst/>
          </a:prstGeom>
        </p:spPr>
        <p:txBody>
          <a:bodyPr wrap="square">
            <a:spAutoFit/>
          </a:bodyPr>
          <a:lstStyle/>
          <a:p>
            <a:r>
              <a:rPr lang="en-US" b="1" dirty="0"/>
              <a:t>Sample A4 – comparison between measurements in different days with beam spots separated by 2 mm:</a:t>
            </a:r>
          </a:p>
          <a:p>
            <a:pPr marL="285750" indent="-285750">
              <a:buFont typeface="Arial" panose="020B0604020202020204" pitchFamily="34" charset="0"/>
              <a:buChar char="•"/>
            </a:pPr>
            <a:r>
              <a:rPr lang="en-US" b="1" dirty="0"/>
              <a:t>Oxygen presence mainly around B/substrate region.</a:t>
            </a:r>
          </a:p>
          <a:p>
            <a:pPr marL="285750" indent="-285750">
              <a:buFont typeface="Arial" panose="020B0604020202020204" pitchFamily="34" charset="0"/>
              <a:buChar char="•"/>
            </a:pPr>
            <a:r>
              <a:rPr lang="en-US" b="1" dirty="0"/>
              <a:t>No indication of change in composition 1 week after open of packages (t0 + 9 days in vacuum).</a:t>
            </a:r>
          </a:p>
        </p:txBody>
      </p:sp>
    </p:spTree>
    <p:extLst>
      <p:ext uri="{BB962C8B-B14F-4D97-AF65-F5344CB8AC3E}">
        <p14:creationId xmlns:p14="http://schemas.microsoft.com/office/powerpoint/2010/main" val="200077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798A67-D198-4A1D-8C1C-11D1BE769B76}"/>
              </a:ext>
            </a:extLst>
          </p:cNvPr>
          <p:cNvSpPr/>
          <p:nvPr/>
        </p:nvSpPr>
        <p:spPr>
          <a:xfrm>
            <a:off x="5005237" y="0"/>
            <a:ext cx="7186763" cy="6463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Ion Beam Analysis of boronization samples from WEST: </a:t>
            </a:r>
            <a:r>
              <a:rPr lang="en-US" dirty="0" err="1"/>
              <a:t>ToF</a:t>
            </a:r>
            <a:r>
              <a:rPr lang="en-US" dirty="0"/>
              <a:t>-ERDA</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dirty="0">
              <a:solidFill>
                <a:prstClr val="white"/>
              </a:solidFill>
            </a:endParaRPr>
          </a:p>
        </p:txBody>
      </p:sp>
      <p:grpSp>
        <p:nvGrpSpPr>
          <p:cNvPr id="53" name="Group 52">
            <a:extLst>
              <a:ext uri="{FF2B5EF4-FFF2-40B4-BE49-F238E27FC236}">
                <a16:creationId xmlns:a16="http://schemas.microsoft.com/office/drawing/2014/main" id="{06353395-BEC3-438A-9854-987F44336894}"/>
              </a:ext>
            </a:extLst>
          </p:cNvPr>
          <p:cNvGrpSpPr/>
          <p:nvPr/>
        </p:nvGrpSpPr>
        <p:grpSpPr>
          <a:xfrm>
            <a:off x="14291" y="1882926"/>
            <a:ext cx="3742183" cy="3344383"/>
            <a:chOff x="287637" y="1265267"/>
            <a:chExt cx="5146545" cy="4599461"/>
          </a:xfrm>
        </p:grpSpPr>
        <p:pic>
          <p:nvPicPr>
            <p:cNvPr id="55" name="Image 2">
              <a:extLst>
                <a:ext uri="{FF2B5EF4-FFF2-40B4-BE49-F238E27FC236}">
                  <a16:creationId xmlns:a16="http://schemas.microsoft.com/office/drawing/2014/main" id="{421B15F9-6861-44AE-8B55-668D48F3299D}"/>
                </a:ext>
              </a:extLst>
            </p:cNvPr>
            <p:cNvPicPr>
              <a:picLocks noChangeAspect="1"/>
            </p:cNvPicPr>
            <p:nvPr/>
          </p:nvPicPr>
          <p:blipFill>
            <a:blip r:embed="rId2"/>
            <a:stretch>
              <a:fillRect/>
            </a:stretch>
          </p:blipFill>
          <p:spPr>
            <a:xfrm>
              <a:off x="355610" y="1693043"/>
              <a:ext cx="5078572" cy="4171685"/>
            </a:xfrm>
            <a:prstGeom prst="rect">
              <a:avLst/>
            </a:prstGeom>
          </p:spPr>
        </p:pic>
        <p:sp>
          <p:nvSpPr>
            <p:cNvPr id="56" name="Ellipse 41">
              <a:extLst>
                <a:ext uri="{FF2B5EF4-FFF2-40B4-BE49-F238E27FC236}">
                  <a16:creationId xmlns:a16="http://schemas.microsoft.com/office/drawing/2014/main" id="{54EF61A6-2B55-48E0-AA43-A928E3E01000}"/>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58" name="Ellipse 50">
              <a:extLst>
                <a:ext uri="{FF2B5EF4-FFF2-40B4-BE49-F238E27FC236}">
                  <a16:creationId xmlns:a16="http://schemas.microsoft.com/office/drawing/2014/main" id="{CFB1907D-7B93-4E48-A7A4-BA1D098BD42E}"/>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3834BE5C-3361-48E4-A475-29BB9EF3D095}"/>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0" name="Rectangle 59">
              <a:extLst>
                <a:ext uri="{FF2B5EF4-FFF2-40B4-BE49-F238E27FC236}">
                  <a16:creationId xmlns:a16="http://schemas.microsoft.com/office/drawing/2014/main" id="{7373C620-225B-41F3-B438-2C3C10BDD931}"/>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1" name="Rectangle 60">
              <a:extLst>
                <a:ext uri="{FF2B5EF4-FFF2-40B4-BE49-F238E27FC236}">
                  <a16:creationId xmlns:a16="http://schemas.microsoft.com/office/drawing/2014/main" id="{03E7F0B3-2D94-4CE9-B2A4-D33883B1F4C7}"/>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3" name="Rectangle 62">
              <a:extLst>
                <a:ext uri="{FF2B5EF4-FFF2-40B4-BE49-F238E27FC236}">
                  <a16:creationId xmlns:a16="http://schemas.microsoft.com/office/drawing/2014/main" id="{64EEFECE-281B-4824-9D11-B8BBB5DDC788}"/>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7" name="ZoneTexte 56">
              <a:extLst>
                <a:ext uri="{FF2B5EF4-FFF2-40B4-BE49-F238E27FC236}">
                  <a16:creationId xmlns:a16="http://schemas.microsoft.com/office/drawing/2014/main" id="{3677BB33-96AB-48FF-ADF6-8AFBB24F3120}"/>
                </a:ext>
              </a:extLst>
            </p:cNvPr>
            <p:cNvSpPr txBox="1"/>
            <p:nvPr/>
          </p:nvSpPr>
          <p:spPr>
            <a:xfrm>
              <a:off x="2667125" y="1933452"/>
              <a:ext cx="792511" cy="369333"/>
            </a:xfrm>
            <a:prstGeom prst="rect">
              <a:avLst/>
            </a:prstGeom>
            <a:noFill/>
            <a:ln>
              <a:noFill/>
            </a:ln>
          </p:spPr>
          <p:txBody>
            <a:bodyPr wrap="square" rtlCol="0">
              <a:spAutoFit/>
            </a:bodyPr>
            <a:lstStyle/>
            <a:p>
              <a:r>
                <a:rPr lang="fr-FR" sz="1800" dirty="0"/>
                <a:t>Q3</a:t>
              </a:r>
            </a:p>
          </p:txBody>
        </p:sp>
        <p:sp>
          <p:nvSpPr>
            <p:cNvPr id="69" name="Ellipse 60">
              <a:extLst>
                <a:ext uri="{FF2B5EF4-FFF2-40B4-BE49-F238E27FC236}">
                  <a16:creationId xmlns:a16="http://schemas.microsoft.com/office/drawing/2014/main" id="{2511147B-1B45-4C3F-903A-A944349B1AE5}"/>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4AA085D-953E-4799-821C-177A9F09FCE6}"/>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3" name="Rectangle 72">
              <a:extLst>
                <a:ext uri="{FF2B5EF4-FFF2-40B4-BE49-F238E27FC236}">
                  <a16:creationId xmlns:a16="http://schemas.microsoft.com/office/drawing/2014/main" id="{47C51711-3407-48A1-A83E-0F1DC1847919}"/>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4" name="Rectangle 73">
              <a:extLst>
                <a:ext uri="{FF2B5EF4-FFF2-40B4-BE49-F238E27FC236}">
                  <a16:creationId xmlns:a16="http://schemas.microsoft.com/office/drawing/2014/main" id="{FB77C386-D75A-4815-99D3-E67DCFC16961}"/>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5" name="Rectangle 74">
              <a:extLst>
                <a:ext uri="{FF2B5EF4-FFF2-40B4-BE49-F238E27FC236}">
                  <a16:creationId xmlns:a16="http://schemas.microsoft.com/office/drawing/2014/main" id="{462F5698-83C6-465E-914F-DB40DE404125}"/>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6" name="ZoneTexte 65">
              <a:extLst>
                <a:ext uri="{FF2B5EF4-FFF2-40B4-BE49-F238E27FC236}">
                  <a16:creationId xmlns:a16="http://schemas.microsoft.com/office/drawing/2014/main" id="{DB3FBB04-5FE5-4430-B49C-D16D9B019DB2}"/>
                </a:ext>
              </a:extLst>
            </p:cNvPr>
            <p:cNvSpPr txBox="1"/>
            <p:nvPr/>
          </p:nvSpPr>
          <p:spPr>
            <a:xfrm>
              <a:off x="769918" y="2966293"/>
              <a:ext cx="792511" cy="369333"/>
            </a:xfrm>
            <a:prstGeom prst="rect">
              <a:avLst/>
            </a:prstGeom>
            <a:noFill/>
            <a:ln>
              <a:noFill/>
            </a:ln>
          </p:spPr>
          <p:txBody>
            <a:bodyPr wrap="square" rtlCol="0">
              <a:spAutoFit/>
            </a:bodyPr>
            <a:lstStyle/>
            <a:p>
              <a:r>
                <a:rPr lang="fr-FR" sz="1800" dirty="0"/>
                <a:t>Q4</a:t>
              </a:r>
            </a:p>
          </p:txBody>
        </p:sp>
        <p:sp>
          <p:nvSpPr>
            <p:cNvPr id="77" name="ZoneTexte 52">
              <a:extLst>
                <a:ext uri="{FF2B5EF4-FFF2-40B4-BE49-F238E27FC236}">
                  <a16:creationId xmlns:a16="http://schemas.microsoft.com/office/drawing/2014/main" id="{FA210A2B-6F60-4AEE-9379-7ED902702EBC}"/>
                </a:ext>
              </a:extLst>
            </p:cNvPr>
            <p:cNvSpPr txBox="1"/>
            <p:nvPr/>
          </p:nvSpPr>
          <p:spPr>
            <a:xfrm>
              <a:off x="2131307" y="166578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78" name="ZoneTexte 51">
              <a:extLst>
                <a:ext uri="{FF2B5EF4-FFF2-40B4-BE49-F238E27FC236}">
                  <a16:creationId xmlns:a16="http://schemas.microsoft.com/office/drawing/2014/main" id="{054068CD-3748-4263-B96E-3D97A7E9C4E4}"/>
                </a:ext>
              </a:extLst>
            </p:cNvPr>
            <p:cNvSpPr txBox="1"/>
            <p:nvPr/>
          </p:nvSpPr>
          <p:spPr>
            <a:xfrm>
              <a:off x="2897341" y="126526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79" name="ZoneTexte 53">
              <a:extLst>
                <a:ext uri="{FF2B5EF4-FFF2-40B4-BE49-F238E27FC236}">
                  <a16:creationId xmlns:a16="http://schemas.microsoft.com/office/drawing/2014/main" id="{AD3F1279-B0C2-466E-B65B-7B23D047B278}"/>
                </a:ext>
              </a:extLst>
            </p:cNvPr>
            <p:cNvSpPr txBox="1"/>
            <p:nvPr/>
          </p:nvSpPr>
          <p:spPr>
            <a:xfrm>
              <a:off x="2494968" y="2406848"/>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80" name="ZoneTexte 54">
              <a:extLst>
                <a:ext uri="{FF2B5EF4-FFF2-40B4-BE49-F238E27FC236}">
                  <a16:creationId xmlns:a16="http://schemas.microsoft.com/office/drawing/2014/main" id="{C763CF43-4373-4E4E-9EE2-67275CCC760C}"/>
                </a:ext>
              </a:extLst>
            </p:cNvPr>
            <p:cNvSpPr txBox="1"/>
            <p:nvPr/>
          </p:nvSpPr>
          <p:spPr>
            <a:xfrm>
              <a:off x="3206973" y="2201821"/>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81" name="ZoneTexte 66">
              <a:extLst>
                <a:ext uri="{FF2B5EF4-FFF2-40B4-BE49-F238E27FC236}">
                  <a16:creationId xmlns:a16="http://schemas.microsoft.com/office/drawing/2014/main" id="{BF1FDEA0-81F5-42BD-9592-2E0F4F0B3072}"/>
                </a:ext>
              </a:extLst>
            </p:cNvPr>
            <p:cNvSpPr txBox="1"/>
            <p:nvPr/>
          </p:nvSpPr>
          <p:spPr>
            <a:xfrm>
              <a:off x="287637" y="2740727"/>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82" name="ZoneTexte 67">
              <a:extLst>
                <a:ext uri="{FF2B5EF4-FFF2-40B4-BE49-F238E27FC236}">
                  <a16:creationId xmlns:a16="http://schemas.microsoft.com/office/drawing/2014/main" id="{171154DE-6D52-49D6-A8C9-2B13E8094D0B}"/>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83" name="ZoneTexte 69">
              <a:extLst>
                <a:ext uri="{FF2B5EF4-FFF2-40B4-BE49-F238E27FC236}">
                  <a16:creationId xmlns:a16="http://schemas.microsoft.com/office/drawing/2014/main" id="{24B98D76-FD21-404C-96F0-5F054059A41A}"/>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84" name="ZoneTexte 70">
              <a:extLst>
                <a:ext uri="{FF2B5EF4-FFF2-40B4-BE49-F238E27FC236}">
                  <a16:creationId xmlns:a16="http://schemas.microsoft.com/office/drawing/2014/main" id="{EFDB7067-C196-4F63-8999-8824AC92C4B7}"/>
                </a:ext>
              </a:extLst>
            </p:cNvPr>
            <p:cNvSpPr txBox="1"/>
            <p:nvPr/>
          </p:nvSpPr>
          <p:spPr>
            <a:xfrm>
              <a:off x="1041972" y="2398017"/>
              <a:ext cx="368939" cy="65608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85" name="TextBox 84">
            <a:extLst>
              <a:ext uri="{FF2B5EF4-FFF2-40B4-BE49-F238E27FC236}">
                <a16:creationId xmlns:a16="http://schemas.microsoft.com/office/drawing/2014/main" id="{2B10D0CE-CB74-41BA-8C9C-71914B8C3656}"/>
              </a:ext>
            </a:extLst>
          </p:cNvPr>
          <p:cNvSpPr txBox="1"/>
          <p:nvPr/>
        </p:nvSpPr>
        <p:spPr>
          <a:xfrm>
            <a:off x="441940" y="1194677"/>
            <a:ext cx="2756076" cy="769441"/>
          </a:xfrm>
          <a:prstGeom prst="rect">
            <a:avLst/>
          </a:prstGeom>
          <a:noFill/>
        </p:spPr>
        <p:txBody>
          <a:bodyPr wrap="none" rtlCol="0">
            <a:spAutoFit/>
          </a:bodyPr>
          <a:lstStyle/>
          <a:p>
            <a:pPr algn="ctr"/>
            <a:r>
              <a:rPr lang="en-US" sz="2200" b="1" dirty="0"/>
              <a:t>Non-uniform</a:t>
            </a:r>
          </a:p>
          <a:p>
            <a:pPr algn="ctr"/>
            <a:r>
              <a:rPr lang="en-US" sz="2200" b="1" dirty="0"/>
              <a:t>Boronization in WEST:</a:t>
            </a:r>
          </a:p>
        </p:txBody>
      </p:sp>
      <p:sp>
        <p:nvSpPr>
          <p:cNvPr id="88" name="Rectangle 87">
            <a:extLst>
              <a:ext uri="{FF2B5EF4-FFF2-40B4-BE49-F238E27FC236}">
                <a16:creationId xmlns:a16="http://schemas.microsoft.com/office/drawing/2014/main" id="{3AB0D8A6-5576-4D1F-98B2-CFFFCF5F9305}"/>
              </a:ext>
            </a:extLst>
          </p:cNvPr>
          <p:cNvSpPr/>
          <p:nvPr/>
        </p:nvSpPr>
        <p:spPr>
          <a:xfrm>
            <a:off x="8911144" y="627096"/>
            <a:ext cx="1434303" cy="338554"/>
          </a:xfrm>
          <a:prstGeom prst="rect">
            <a:avLst/>
          </a:prstGeom>
        </p:spPr>
        <p:txBody>
          <a:bodyPr wrap="none">
            <a:spAutoFit/>
          </a:bodyPr>
          <a:lstStyle/>
          <a:p>
            <a:r>
              <a:rPr lang="en-US" sz="1600" b="1" dirty="0"/>
              <a:t>H+D+O region:</a:t>
            </a:r>
          </a:p>
        </p:txBody>
      </p:sp>
      <p:sp>
        <p:nvSpPr>
          <p:cNvPr id="3" name="Rectangle 2">
            <a:extLst>
              <a:ext uri="{FF2B5EF4-FFF2-40B4-BE49-F238E27FC236}">
                <a16:creationId xmlns:a16="http://schemas.microsoft.com/office/drawing/2014/main" id="{4072B6E1-88B2-4EC9-8CB1-69A2484F69A5}"/>
              </a:ext>
            </a:extLst>
          </p:cNvPr>
          <p:cNvSpPr/>
          <p:nvPr/>
        </p:nvSpPr>
        <p:spPr>
          <a:xfrm>
            <a:off x="3392773" y="1348987"/>
            <a:ext cx="1649492" cy="584775"/>
          </a:xfrm>
          <a:prstGeom prst="rect">
            <a:avLst/>
          </a:prstGeom>
        </p:spPr>
        <p:txBody>
          <a:bodyPr wrap="square">
            <a:spAutoFit/>
          </a:bodyPr>
          <a:lstStyle/>
          <a:p>
            <a:pPr algn="ctr"/>
            <a:r>
              <a:rPr lang="fr-FR" sz="1600" b="1" dirty="0"/>
              <a:t>Q3 </a:t>
            </a:r>
          </a:p>
          <a:p>
            <a:pPr algn="ctr"/>
            <a:r>
              <a:rPr lang="fr-FR" sz="1600" b="1" i="1" dirty="0"/>
              <a:t>(B-</a:t>
            </a:r>
            <a:r>
              <a:rPr lang="fr-FR" sz="1600" b="1" i="1" dirty="0" err="1"/>
              <a:t>rich</a:t>
            </a:r>
            <a:r>
              <a:rPr lang="fr-FR" sz="1600" b="1" i="1" dirty="0"/>
              <a:t> </a:t>
            </a:r>
            <a:r>
              <a:rPr lang="fr-FR" sz="1600" b="1" i="1" dirty="0" err="1"/>
              <a:t>region</a:t>
            </a:r>
            <a:r>
              <a:rPr lang="fr-FR" sz="1600" b="1" i="1" dirty="0"/>
              <a:t>)</a:t>
            </a:r>
          </a:p>
        </p:txBody>
      </p:sp>
      <p:sp>
        <p:nvSpPr>
          <p:cNvPr id="95" name="Rectangle 94">
            <a:extLst>
              <a:ext uri="{FF2B5EF4-FFF2-40B4-BE49-F238E27FC236}">
                <a16:creationId xmlns:a16="http://schemas.microsoft.com/office/drawing/2014/main" id="{DB05BD9F-1FE1-4BE6-9B6F-E6EF1A68FC5D}"/>
              </a:ext>
            </a:extLst>
          </p:cNvPr>
          <p:cNvSpPr/>
          <p:nvPr/>
        </p:nvSpPr>
        <p:spPr>
          <a:xfrm>
            <a:off x="3124598" y="4540917"/>
            <a:ext cx="1803377" cy="830997"/>
          </a:xfrm>
          <a:prstGeom prst="rect">
            <a:avLst/>
          </a:prstGeom>
        </p:spPr>
        <p:txBody>
          <a:bodyPr wrap="square">
            <a:spAutoFit/>
          </a:bodyPr>
          <a:lstStyle/>
          <a:p>
            <a:pPr algn="r"/>
            <a:r>
              <a:rPr lang="fr-FR" sz="1600" b="1" dirty="0"/>
              <a:t>Q4 </a:t>
            </a:r>
          </a:p>
          <a:p>
            <a:pPr algn="r"/>
            <a:r>
              <a:rPr lang="fr-FR" sz="1600" b="1" i="1" dirty="0"/>
              <a:t>(B-</a:t>
            </a:r>
            <a:r>
              <a:rPr lang="fr-FR" sz="1600" b="1" i="1" dirty="0" err="1"/>
              <a:t>depleted</a:t>
            </a:r>
            <a:r>
              <a:rPr lang="fr-FR" sz="1600" b="1" i="1" dirty="0"/>
              <a:t> </a:t>
            </a:r>
            <a:r>
              <a:rPr lang="fr-FR" sz="1600" b="1" i="1" dirty="0" err="1"/>
              <a:t>region</a:t>
            </a:r>
            <a:r>
              <a:rPr lang="fr-FR" sz="1600" b="1" i="1" dirty="0"/>
              <a:t>)</a:t>
            </a:r>
          </a:p>
        </p:txBody>
      </p:sp>
      <p:graphicFrame>
        <p:nvGraphicFramePr>
          <p:cNvPr id="96" name="Object 95">
            <a:extLst>
              <a:ext uri="{FF2B5EF4-FFF2-40B4-BE49-F238E27FC236}">
                <a16:creationId xmlns:a16="http://schemas.microsoft.com/office/drawing/2014/main" id="{58750974-E6AB-477D-ADB0-D91A2209FF62}"/>
              </a:ext>
            </a:extLst>
          </p:cNvPr>
          <p:cNvGraphicFramePr>
            <a:graphicFrameLocks noChangeAspect="1"/>
          </p:cNvGraphicFramePr>
          <p:nvPr>
            <p:extLst>
              <p:ext uri="{D42A27DB-BD31-4B8C-83A1-F6EECF244321}">
                <p14:modId xmlns:p14="http://schemas.microsoft.com/office/powerpoint/2010/main" val="625115356"/>
              </p:ext>
            </p:extLst>
          </p:nvPr>
        </p:nvGraphicFramePr>
        <p:xfrm>
          <a:off x="4856793" y="3463604"/>
          <a:ext cx="3921125" cy="3000375"/>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2" name="Object 11">
                        <a:extLst>
                          <a:ext uri="{FF2B5EF4-FFF2-40B4-BE49-F238E27FC236}">
                            <a16:creationId xmlns:a16="http://schemas.microsoft.com/office/drawing/2014/main" id="{BD6B522D-EC3D-487C-9CBA-A838B87D8B30}"/>
                          </a:ext>
                        </a:extLst>
                      </p:cNvPr>
                      <p:cNvPicPr/>
                      <p:nvPr/>
                    </p:nvPicPr>
                    <p:blipFill>
                      <a:blip r:embed="rId4"/>
                      <a:stretch>
                        <a:fillRect/>
                      </a:stretch>
                    </p:blipFill>
                    <p:spPr>
                      <a:xfrm>
                        <a:off x="4856793" y="3463604"/>
                        <a:ext cx="3921125" cy="3000375"/>
                      </a:xfrm>
                      <a:prstGeom prst="rect">
                        <a:avLst/>
                      </a:prstGeom>
                    </p:spPr>
                  </p:pic>
                </p:oleObj>
              </mc:Fallback>
            </mc:AlternateContent>
          </a:graphicData>
        </a:graphic>
      </p:graphicFrame>
      <p:graphicFrame>
        <p:nvGraphicFramePr>
          <p:cNvPr id="97" name="Object 96">
            <a:extLst>
              <a:ext uri="{FF2B5EF4-FFF2-40B4-BE49-F238E27FC236}">
                <a16:creationId xmlns:a16="http://schemas.microsoft.com/office/drawing/2014/main" id="{B8D7760D-76BA-4DD8-B6F3-6B042F92A993}"/>
              </a:ext>
            </a:extLst>
          </p:cNvPr>
          <p:cNvGraphicFramePr>
            <a:graphicFrameLocks noChangeAspect="1"/>
          </p:cNvGraphicFramePr>
          <p:nvPr>
            <p:extLst>
              <p:ext uri="{D42A27DB-BD31-4B8C-83A1-F6EECF244321}">
                <p14:modId xmlns:p14="http://schemas.microsoft.com/office/powerpoint/2010/main" val="1133767462"/>
              </p:ext>
            </p:extLst>
          </p:nvPr>
        </p:nvGraphicFramePr>
        <p:xfrm>
          <a:off x="4856792" y="751739"/>
          <a:ext cx="3921125" cy="3000375"/>
        </p:xfrm>
        <a:graphic>
          <a:graphicData uri="http://schemas.openxmlformats.org/presentationml/2006/ole">
            <mc:AlternateContent xmlns:mc="http://schemas.openxmlformats.org/markup-compatibility/2006">
              <mc:Choice xmlns:v="urn:schemas-microsoft-com:vml" Requires="v">
                <p:oleObj name="Graph" r:id="rId5" imgW="3920760" imgH="3000960" progId="Origin95.Graph">
                  <p:embed/>
                </p:oleObj>
              </mc:Choice>
              <mc:Fallback>
                <p:oleObj name="Graph" r:id="rId5" imgW="3920760" imgH="3000960" progId="Origin95.Graph">
                  <p:embed/>
                  <p:pic>
                    <p:nvPicPr>
                      <p:cNvPr id="3" name="Object 2">
                        <a:extLst>
                          <a:ext uri="{FF2B5EF4-FFF2-40B4-BE49-F238E27FC236}">
                            <a16:creationId xmlns:a16="http://schemas.microsoft.com/office/drawing/2014/main" id="{FDC54487-2994-4F77-88D8-437CBB1BE0E6}"/>
                          </a:ext>
                        </a:extLst>
                      </p:cNvPr>
                      <p:cNvPicPr/>
                      <p:nvPr/>
                    </p:nvPicPr>
                    <p:blipFill>
                      <a:blip r:embed="rId6"/>
                      <a:stretch>
                        <a:fillRect/>
                      </a:stretch>
                    </p:blipFill>
                    <p:spPr>
                      <a:xfrm>
                        <a:off x="4856792" y="751739"/>
                        <a:ext cx="3921125" cy="3000375"/>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2F20C838-F1B5-47BE-884B-546D025D488A}"/>
              </a:ext>
            </a:extLst>
          </p:cNvPr>
          <p:cNvGraphicFramePr>
            <a:graphicFrameLocks noChangeAspect="1"/>
          </p:cNvGraphicFramePr>
          <p:nvPr>
            <p:extLst>
              <p:ext uri="{D42A27DB-BD31-4B8C-83A1-F6EECF244321}">
                <p14:modId xmlns:p14="http://schemas.microsoft.com/office/powerpoint/2010/main" val="1866659145"/>
              </p:ext>
            </p:extLst>
          </p:nvPr>
        </p:nvGraphicFramePr>
        <p:xfrm>
          <a:off x="8224331" y="3456228"/>
          <a:ext cx="3921125" cy="3000375"/>
        </p:xfrm>
        <a:graphic>
          <a:graphicData uri="http://schemas.openxmlformats.org/presentationml/2006/ole">
            <mc:AlternateContent xmlns:mc="http://schemas.openxmlformats.org/markup-compatibility/2006">
              <mc:Choice xmlns:v="urn:schemas-microsoft-com:vml" Requires="v">
                <p:oleObj name="Graph" r:id="rId7" imgW="3920760" imgH="3000960" progId="Origin95.Graph">
                  <p:embed/>
                </p:oleObj>
              </mc:Choice>
              <mc:Fallback>
                <p:oleObj name="Graph" r:id="rId7" imgW="3920760" imgH="3000960" progId="Origin95.Graph">
                  <p:embed/>
                  <p:pic>
                    <p:nvPicPr>
                      <p:cNvPr id="96" name="Object 95">
                        <a:extLst>
                          <a:ext uri="{FF2B5EF4-FFF2-40B4-BE49-F238E27FC236}">
                            <a16:creationId xmlns:a16="http://schemas.microsoft.com/office/drawing/2014/main" id="{58750974-E6AB-477D-ADB0-D91A2209FF62}"/>
                          </a:ext>
                        </a:extLst>
                      </p:cNvPr>
                      <p:cNvPicPr/>
                      <p:nvPr/>
                    </p:nvPicPr>
                    <p:blipFill>
                      <a:blip r:embed="rId8"/>
                      <a:stretch>
                        <a:fillRect/>
                      </a:stretch>
                    </p:blipFill>
                    <p:spPr>
                      <a:xfrm>
                        <a:off x="8224331" y="3456228"/>
                        <a:ext cx="3921125" cy="3000375"/>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BFD89684-6003-4307-8ABD-26ABCECD63A0}"/>
              </a:ext>
            </a:extLst>
          </p:cNvPr>
          <p:cNvGraphicFramePr>
            <a:graphicFrameLocks noChangeAspect="1"/>
          </p:cNvGraphicFramePr>
          <p:nvPr>
            <p:extLst>
              <p:ext uri="{D42A27DB-BD31-4B8C-83A1-F6EECF244321}">
                <p14:modId xmlns:p14="http://schemas.microsoft.com/office/powerpoint/2010/main" val="3478184332"/>
              </p:ext>
            </p:extLst>
          </p:nvPr>
        </p:nvGraphicFramePr>
        <p:xfrm>
          <a:off x="8224330" y="744363"/>
          <a:ext cx="3921125" cy="3000375"/>
        </p:xfrm>
        <a:graphic>
          <a:graphicData uri="http://schemas.openxmlformats.org/presentationml/2006/ole">
            <mc:AlternateContent xmlns:mc="http://schemas.openxmlformats.org/markup-compatibility/2006">
              <mc:Choice xmlns:v="urn:schemas-microsoft-com:vml" Requires="v">
                <p:oleObj name="Graph" r:id="rId9" imgW="3920760" imgH="3000960" progId="Origin95.Graph">
                  <p:embed/>
                </p:oleObj>
              </mc:Choice>
              <mc:Fallback>
                <p:oleObj name="Graph" r:id="rId9" imgW="3920760" imgH="3000960" progId="Origin95.Graph">
                  <p:embed/>
                  <p:pic>
                    <p:nvPicPr>
                      <p:cNvPr id="97" name="Object 96">
                        <a:extLst>
                          <a:ext uri="{FF2B5EF4-FFF2-40B4-BE49-F238E27FC236}">
                            <a16:creationId xmlns:a16="http://schemas.microsoft.com/office/drawing/2014/main" id="{B8D7760D-76BA-4DD8-B6F3-6B042F92A993}"/>
                          </a:ext>
                        </a:extLst>
                      </p:cNvPr>
                      <p:cNvPicPr/>
                      <p:nvPr/>
                    </p:nvPicPr>
                    <p:blipFill>
                      <a:blip r:embed="rId10"/>
                      <a:stretch>
                        <a:fillRect/>
                      </a:stretch>
                    </p:blipFill>
                    <p:spPr>
                      <a:xfrm>
                        <a:off x="8224330" y="744363"/>
                        <a:ext cx="3921125" cy="3000375"/>
                      </a:xfrm>
                      <a:prstGeom prst="rect">
                        <a:avLst/>
                      </a:prstGeom>
                    </p:spPr>
                  </p:pic>
                </p:oleObj>
              </mc:Fallback>
            </mc:AlternateContent>
          </a:graphicData>
        </a:graphic>
      </p:graphicFrame>
    </p:spTree>
    <p:extLst>
      <p:ext uri="{BB962C8B-B14F-4D97-AF65-F5344CB8AC3E}">
        <p14:creationId xmlns:p14="http://schemas.microsoft.com/office/powerpoint/2010/main" val="109721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C34FCACD-6CBB-44A8-A5E2-DFF11BB163E4}"/>
              </a:ext>
            </a:extLst>
          </p:cNvPr>
          <p:cNvSpPr/>
          <p:nvPr/>
        </p:nvSpPr>
        <p:spPr>
          <a:xfrm>
            <a:off x="5720335" y="3938300"/>
            <a:ext cx="2660350" cy="2099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921EB3-A190-4D0A-9A41-AA0D8072BF2E}"/>
              </a:ext>
            </a:extLst>
          </p:cNvPr>
          <p:cNvSpPr/>
          <p:nvPr/>
        </p:nvSpPr>
        <p:spPr>
          <a:xfrm>
            <a:off x="5720335" y="1068308"/>
            <a:ext cx="2660350" cy="2099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Ion Beam Analysis of boronization samples from WEST: </a:t>
            </a:r>
            <a:r>
              <a:rPr lang="en-US" dirty="0" err="1"/>
              <a:t>ToF</a:t>
            </a:r>
            <a:r>
              <a:rPr lang="en-US" dirty="0"/>
              <a:t>-ERDA</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dirty="0">
              <a:solidFill>
                <a:prstClr val="white"/>
              </a:solidFill>
            </a:endParaRPr>
          </a:p>
        </p:txBody>
      </p:sp>
      <p:pic>
        <p:nvPicPr>
          <p:cNvPr id="31" name="Image 8">
            <a:extLst>
              <a:ext uri="{FF2B5EF4-FFF2-40B4-BE49-F238E27FC236}">
                <a16:creationId xmlns:a16="http://schemas.microsoft.com/office/drawing/2014/main" id="{5A12C00B-406B-4D00-A2B6-F772A9917D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saturation sat="0"/>
                    </a14:imgEffect>
                    <a14:imgEffect>
                      <a14:brightnessContrast bright="50000" contrast="51000"/>
                    </a14:imgEffect>
                  </a14:imgLayer>
                </a14:imgProps>
              </a:ext>
            </a:extLst>
          </a:blip>
          <a:stretch>
            <a:fillRect/>
          </a:stretch>
        </p:blipFill>
        <p:spPr>
          <a:xfrm rot="16200000">
            <a:off x="2949662" y="2992850"/>
            <a:ext cx="3249132" cy="716559"/>
          </a:xfrm>
          <a:prstGeom prst="rect">
            <a:avLst/>
          </a:prstGeom>
        </p:spPr>
      </p:pic>
      <p:sp>
        <p:nvSpPr>
          <p:cNvPr id="32" name="Cube 31">
            <a:extLst>
              <a:ext uri="{FF2B5EF4-FFF2-40B4-BE49-F238E27FC236}">
                <a16:creationId xmlns:a16="http://schemas.microsoft.com/office/drawing/2014/main" id="{46B0AB6A-3CE7-47D7-BA75-65D46FFEB810}"/>
              </a:ext>
            </a:extLst>
          </p:cNvPr>
          <p:cNvSpPr/>
          <p:nvPr/>
        </p:nvSpPr>
        <p:spPr>
          <a:xfrm>
            <a:off x="4281789" y="2803499"/>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41" name="Cube 40">
            <a:extLst>
              <a:ext uri="{FF2B5EF4-FFF2-40B4-BE49-F238E27FC236}">
                <a16:creationId xmlns:a16="http://schemas.microsoft.com/office/drawing/2014/main" id="{D7FF880A-E438-4063-8E88-DC651D91DA67}"/>
              </a:ext>
            </a:extLst>
          </p:cNvPr>
          <p:cNvSpPr/>
          <p:nvPr/>
        </p:nvSpPr>
        <p:spPr>
          <a:xfrm>
            <a:off x="4266318" y="4063512"/>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42" name="ZoneTexte 30">
            <a:extLst>
              <a:ext uri="{FF2B5EF4-FFF2-40B4-BE49-F238E27FC236}">
                <a16:creationId xmlns:a16="http://schemas.microsoft.com/office/drawing/2014/main" id="{42CF8D98-B19F-488A-9DC0-A5C06EE925EB}"/>
              </a:ext>
            </a:extLst>
          </p:cNvPr>
          <p:cNvSpPr txBox="1"/>
          <p:nvPr/>
        </p:nvSpPr>
        <p:spPr>
          <a:xfrm>
            <a:off x="4573649" y="2777205"/>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1</a:t>
            </a:r>
          </a:p>
        </p:txBody>
      </p:sp>
      <p:sp>
        <p:nvSpPr>
          <p:cNvPr id="43" name="ZoneTexte 31">
            <a:extLst>
              <a:ext uri="{FF2B5EF4-FFF2-40B4-BE49-F238E27FC236}">
                <a16:creationId xmlns:a16="http://schemas.microsoft.com/office/drawing/2014/main" id="{8571C248-A8A4-4A15-9C3D-272343C07C5C}"/>
              </a:ext>
            </a:extLst>
          </p:cNvPr>
          <p:cNvSpPr txBox="1"/>
          <p:nvPr/>
        </p:nvSpPr>
        <p:spPr>
          <a:xfrm>
            <a:off x="4602204" y="40374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4</a:t>
            </a:r>
          </a:p>
        </p:txBody>
      </p:sp>
      <p:sp>
        <p:nvSpPr>
          <p:cNvPr id="44" name="ZoneTexte 32">
            <a:extLst>
              <a:ext uri="{FF2B5EF4-FFF2-40B4-BE49-F238E27FC236}">
                <a16:creationId xmlns:a16="http://schemas.microsoft.com/office/drawing/2014/main" id="{D0CFCCC2-E179-4325-9380-8E96BEF85797}"/>
              </a:ext>
            </a:extLst>
          </p:cNvPr>
          <p:cNvSpPr txBox="1"/>
          <p:nvPr/>
        </p:nvSpPr>
        <p:spPr>
          <a:xfrm>
            <a:off x="3627514" y="2771741"/>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sp>
        <p:nvSpPr>
          <p:cNvPr id="45" name="ZoneTexte 33">
            <a:extLst>
              <a:ext uri="{FF2B5EF4-FFF2-40B4-BE49-F238E27FC236}">
                <a16:creationId xmlns:a16="http://schemas.microsoft.com/office/drawing/2014/main" id="{2E6589C2-3608-4FB8-871A-B78F5297CC0E}"/>
              </a:ext>
            </a:extLst>
          </p:cNvPr>
          <p:cNvSpPr txBox="1"/>
          <p:nvPr/>
        </p:nvSpPr>
        <p:spPr>
          <a:xfrm>
            <a:off x="3639738" y="40374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graphicFrame>
        <p:nvGraphicFramePr>
          <p:cNvPr id="48" name="Object 47">
            <a:extLst>
              <a:ext uri="{FF2B5EF4-FFF2-40B4-BE49-F238E27FC236}">
                <a16:creationId xmlns:a16="http://schemas.microsoft.com/office/drawing/2014/main" id="{41476449-F565-45D0-9869-5ABB66D4843B}"/>
              </a:ext>
            </a:extLst>
          </p:cNvPr>
          <p:cNvGraphicFramePr>
            <a:graphicFrameLocks noChangeAspect="1"/>
          </p:cNvGraphicFramePr>
          <p:nvPr>
            <p:extLst>
              <p:ext uri="{D42A27DB-BD31-4B8C-83A1-F6EECF244321}">
                <p14:modId xmlns:p14="http://schemas.microsoft.com/office/powerpoint/2010/main" val="755042803"/>
              </p:ext>
            </p:extLst>
          </p:nvPr>
        </p:nvGraphicFramePr>
        <p:xfrm>
          <a:off x="5019973" y="725227"/>
          <a:ext cx="3921125" cy="3000375"/>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6" name="Object 5">
                        <a:extLst>
                          <a:ext uri="{FF2B5EF4-FFF2-40B4-BE49-F238E27FC236}">
                            <a16:creationId xmlns:a16="http://schemas.microsoft.com/office/drawing/2014/main" id="{A67B48D5-773D-4E19-B314-626195AC128F}"/>
                          </a:ext>
                        </a:extLst>
                      </p:cNvPr>
                      <p:cNvPicPr/>
                      <p:nvPr/>
                    </p:nvPicPr>
                    <p:blipFill>
                      <a:blip r:embed="rId5"/>
                      <a:stretch>
                        <a:fillRect/>
                      </a:stretch>
                    </p:blipFill>
                    <p:spPr>
                      <a:xfrm>
                        <a:off x="5019973" y="725227"/>
                        <a:ext cx="3921125" cy="3000375"/>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65DE7CB4-0527-47C4-9378-249159B64D21}"/>
              </a:ext>
            </a:extLst>
          </p:cNvPr>
          <p:cNvGraphicFramePr>
            <a:graphicFrameLocks noChangeAspect="1"/>
          </p:cNvGraphicFramePr>
          <p:nvPr>
            <p:extLst>
              <p:ext uri="{D42A27DB-BD31-4B8C-83A1-F6EECF244321}">
                <p14:modId xmlns:p14="http://schemas.microsoft.com/office/powerpoint/2010/main" val="3463135377"/>
              </p:ext>
            </p:extLst>
          </p:nvPr>
        </p:nvGraphicFramePr>
        <p:xfrm>
          <a:off x="5019973" y="3572007"/>
          <a:ext cx="3921125" cy="3000375"/>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9" name="Object 8">
                        <a:extLst>
                          <a:ext uri="{FF2B5EF4-FFF2-40B4-BE49-F238E27FC236}">
                            <a16:creationId xmlns:a16="http://schemas.microsoft.com/office/drawing/2014/main" id="{3AD02C17-505F-405E-B2A4-E4E91C0D3369}"/>
                          </a:ext>
                        </a:extLst>
                      </p:cNvPr>
                      <p:cNvPicPr/>
                      <p:nvPr/>
                    </p:nvPicPr>
                    <p:blipFill>
                      <a:blip r:embed="rId7"/>
                      <a:stretch>
                        <a:fillRect/>
                      </a:stretch>
                    </p:blipFill>
                    <p:spPr>
                      <a:xfrm>
                        <a:off x="5019973" y="3572007"/>
                        <a:ext cx="3921125" cy="3000375"/>
                      </a:xfrm>
                      <a:prstGeom prst="rect">
                        <a:avLst/>
                      </a:prstGeom>
                    </p:spPr>
                  </p:pic>
                </p:oleObj>
              </mc:Fallback>
            </mc:AlternateContent>
          </a:graphicData>
        </a:graphic>
      </p:graphicFrame>
      <p:sp>
        <p:nvSpPr>
          <p:cNvPr id="51" name="Rectangle 50">
            <a:extLst>
              <a:ext uri="{FF2B5EF4-FFF2-40B4-BE49-F238E27FC236}">
                <a16:creationId xmlns:a16="http://schemas.microsoft.com/office/drawing/2014/main" id="{738296E7-D54D-474F-B28D-7C44EDC52565}"/>
              </a:ext>
            </a:extLst>
          </p:cNvPr>
          <p:cNvSpPr/>
          <p:nvPr/>
        </p:nvSpPr>
        <p:spPr>
          <a:xfrm>
            <a:off x="5720335" y="725227"/>
            <a:ext cx="2083006" cy="369332"/>
          </a:xfrm>
          <a:prstGeom prst="rect">
            <a:avLst/>
          </a:prstGeom>
        </p:spPr>
        <p:txBody>
          <a:bodyPr wrap="none">
            <a:spAutoFit/>
          </a:bodyPr>
          <a:lstStyle/>
          <a:p>
            <a:r>
              <a:rPr lang="en-US" b="1" dirty="0"/>
              <a:t>Row 1 (thin layers): </a:t>
            </a:r>
            <a:endParaRPr lang="en-US" dirty="0"/>
          </a:p>
        </p:txBody>
      </p:sp>
      <p:sp>
        <p:nvSpPr>
          <p:cNvPr id="52" name="Rectangle 51">
            <a:extLst>
              <a:ext uri="{FF2B5EF4-FFF2-40B4-BE49-F238E27FC236}">
                <a16:creationId xmlns:a16="http://schemas.microsoft.com/office/drawing/2014/main" id="{0F0E81AF-66A8-44D1-BB98-521E8B2EBE38}"/>
              </a:ext>
            </a:extLst>
          </p:cNvPr>
          <p:cNvSpPr/>
          <p:nvPr/>
        </p:nvSpPr>
        <p:spPr>
          <a:xfrm>
            <a:off x="5716040" y="3568968"/>
            <a:ext cx="2166362" cy="369332"/>
          </a:xfrm>
          <a:prstGeom prst="rect">
            <a:avLst/>
          </a:prstGeom>
        </p:spPr>
        <p:txBody>
          <a:bodyPr wrap="none">
            <a:spAutoFit/>
          </a:bodyPr>
          <a:lstStyle/>
          <a:p>
            <a:r>
              <a:rPr lang="en-US" b="1" dirty="0"/>
              <a:t>Row 4 (thick layers): </a:t>
            </a:r>
            <a:endParaRPr lang="en-US" dirty="0"/>
          </a:p>
        </p:txBody>
      </p:sp>
      <p:cxnSp>
        <p:nvCxnSpPr>
          <p:cNvPr id="54" name="Straight Arrow Connector 53">
            <a:extLst>
              <a:ext uri="{FF2B5EF4-FFF2-40B4-BE49-F238E27FC236}">
                <a16:creationId xmlns:a16="http://schemas.microsoft.com/office/drawing/2014/main" id="{62660D6A-42BD-4547-B97E-D70C03B03503}"/>
              </a:ext>
            </a:extLst>
          </p:cNvPr>
          <p:cNvCxnSpPr>
            <a:cxnSpLocks/>
          </p:cNvCxnSpPr>
          <p:nvPr/>
        </p:nvCxnSpPr>
        <p:spPr>
          <a:xfrm flipV="1">
            <a:off x="5004353" y="2365304"/>
            <a:ext cx="270958" cy="493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CB04ED5-5E54-4CB2-A1D8-8DFEE8C8746B}"/>
              </a:ext>
            </a:extLst>
          </p:cNvPr>
          <p:cNvCxnSpPr>
            <a:cxnSpLocks/>
          </p:cNvCxnSpPr>
          <p:nvPr/>
        </p:nvCxnSpPr>
        <p:spPr>
          <a:xfrm>
            <a:off x="5021155" y="4369229"/>
            <a:ext cx="244382" cy="463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C2D5BB1A-9348-474B-A974-00D5C478EFE9}"/>
              </a:ext>
            </a:extLst>
          </p:cNvPr>
          <p:cNvSpPr/>
          <p:nvPr/>
        </p:nvSpPr>
        <p:spPr>
          <a:xfrm>
            <a:off x="8492880" y="1104720"/>
            <a:ext cx="3671882" cy="5293757"/>
          </a:xfrm>
          <a:prstGeom prst="rect">
            <a:avLst/>
          </a:prstGeom>
        </p:spPr>
        <p:txBody>
          <a:bodyPr wrap="square">
            <a:spAutoFit/>
          </a:bodyPr>
          <a:lstStyle/>
          <a:p>
            <a:r>
              <a:rPr lang="en-US" b="1" dirty="0"/>
              <a:t>Main observations:</a:t>
            </a:r>
          </a:p>
          <a:p>
            <a:pPr marL="285750" indent="-285750">
              <a:buFont typeface="Arial" panose="020B0604020202020204" pitchFamily="34" charset="0"/>
              <a:buChar char="•"/>
            </a:pPr>
            <a:r>
              <a:rPr lang="en-US" dirty="0"/>
              <a:t> Boron layer in row 4 (A4-H4) significantly thicker than </a:t>
            </a:r>
            <a:br>
              <a:rPr lang="en-US" dirty="0"/>
            </a:br>
            <a:r>
              <a:rPr lang="en-US" dirty="0"/>
              <a:t>row 1 (A1-H1):</a:t>
            </a:r>
          </a:p>
          <a:p>
            <a:pPr algn="ctr"/>
            <a:r>
              <a:rPr lang="en-US" b="1" dirty="0"/>
              <a:t>Row 1: 9.8 nm*.</a:t>
            </a:r>
          </a:p>
          <a:p>
            <a:pPr algn="ctr"/>
            <a:r>
              <a:rPr lang="en-US" b="1" dirty="0"/>
              <a:t>Row 4: 34.4 nm*.</a:t>
            </a:r>
          </a:p>
          <a:p>
            <a:pPr algn="just"/>
            <a:r>
              <a:rPr lang="en-US" sz="1400" i="1" dirty="0"/>
              <a:t>*Assuming a density of 2.351 g/cm</a:t>
            </a:r>
            <a:r>
              <a:rPr lang="en-US" sz="1400" i="1" baseline="30000" dirty="0"/>
              <a:t>3</a:t>
            </a:r>
            <a:r>
              <a:rPr lang="en-US" sz="1400" i="1"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Slightly thicker boron layers in Q3 samples (A-D).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Higher oxygen + hydrogen and lower deuterium in Q4 samples (E-H).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Inverse correlation between boron and oxygen.</a:t>
            </a:r>
          </a:p>
          <a:p>
            <a:pPr marL="285750" indent="-285750">
              <a:buFont typeface="Arial" panose="020B0604020202020204" pitchFamily="34" charset="0"/>
              <a:buChar char="•"/>
            </a:pPr>
            <a:endParaRPr lang="en-US" dirty="0"/>
          </a:p>
          <a:p>
            <a:endParaRPr lang="en-US" dirty="0"/>
          </a:p>
        </p:txBody>
      </p:sp>
      <p:cxnSp>
        <p:nvCxnSpPr>
          <p:cNvPr id="64" name="Straight Connector 63">
            <a:extLst>
              <a:ext uri="{FF2B5EF4-FFF2-40B4-BE49-F238E27FC236}">
                <a16:creationId xmlns:a16="http://schemas.microsoft.com/office/drawing/2014/main" id="{ED194073-4173-47D3-9313-E5769EA89CDF}"/>
              </a:ext>
            </a:extLst>
          </p:cNvPr>
          <p:cNvCxnSpPr/>
          <p:nvPr/>
        </p:nvCxnSpPr>
        <p:spPr>
          <a:xfrm flipV="1">
            <a:off x="6923072" y="3929374"/>
            <a:ext cx="0" cy="21088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A125BA5-06C5-4E9D-AB82-89C7BE6BE997}"/>
              </a:ext>
            </a:extLst>
          </p:cNvPr>
          <p:cNvCxnSpPr/>
          <p:nvPr/>
        </p:nvCxnSpPr>
        <p:spPr>
          <a:xfrm flipV="1">
            <a:off x="6921563" y="1087917"/>
            <a:ext cx="0" cy="210885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9CAECBD-682F-4F4B-A047-24E5C2E9DF0C}"/>
              </a:ext>
            </a:extLst>
          </p:cNvPr>
          <p:cNvCxnSpPr>
            <a:cxnSpLocks/>
          </p:cNvCxnSpPr>
          <p:nvPr/>
        </p:nvCxnSpPr>
        <p:spPr>
          <a:xfrm flipV="1">
            <a:off x="8026086" y="5513560"/>
            <a:ext cx="0" cy="533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54BA55-502C-4B1D-9BBC-432ADE395B4D}"/>
              </a:ext>
            </a:extLst>
          </p:cNvPr>
          <p:cNvCxnSpPr>
            <a:cxnSpLocks/>
          </p:cNvCxnSpPr>
          <p:nvPr/>
        </p:nvCxnSpPr>
        <p:spPr>
          <a:xfrm flipV="1">
            <a:off x="8026086" y="3938300"/>
            <a:ext cx="0" cy="98442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718A6D-353B-4650-9CC0-C1D572913F89}"/>
              </a:ext>
            </a:extLst>
          </p:cNvPr>
          <p:cNvCxnSpPr>
            <a:cxnSpLocks/>
          </p:cNvCxnSpPr>
          <p:nvPr/>
        </p:nvCxnSpPr>
        <p:spPr>
          <a:xfrm flipV="1">
            <a:off x="8023069" y="2679980"/>
            <a:ext cx="0" cy="53359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3772E12-20A4-413D-9012-9BA9555A5665}"/>
              </a:ext>
            </a:extLst>
          </p:cNvPr>
          <p:cNvCxnSpPr>
            <a:cxnSpLocks/>
          </p:cNvCxnSpPr>
          <p:nvPr/>
        </p:nvCxnSpPr>
        <p:spPr>
          <a:xfrm flipV="1">
            <a:off x="8023069" y="1104720"/>
            <a:ext cx="0" cy="98442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06353395-BEC3-438A-9854-987F44336894}"/>
              </a:ext>
            </a:extLst>
          </p:cNvPr>
          <p:cNvGrpSpPr/>
          <p:nvPr/>
        </p:nvGrpSpPr>
        <p:grpSpPr>
          <a:xfrm>
            <a:off x="14291" y="1882926"/>
            <a:ext cx="3742183" cy="3344383"/>
            <a:chOff x="287637" y="1265267"/>
            <a:chExt cx="5146545" cy="4599461"/>
          </a:xfrm>
        </p:grpSpPr>
        <p:pic>
          <p:nvPicPr>
            <p:cNvPr id="55" name="Image 2">
              <a:extLst>
                <a:ext uri="{FF2B5EF4-FFF2-40B4-BE49-F238E27FC236}">
                  <a16:creationId xmlns:a16="http://schemas.microsoft.com/office/drawing/2014/main" id="{421B15F9-6861-44AE-8B55-668D48F3299D}"/>
                </a:ext>
              </a:extLst>
            </p:cNvPr>
            <p:cNvPicPr>
              <a:picLocks noChangeAspect="1"/>
            </p:cNvPicPr>
            <p:nvPr/>
          </p:nvPicPr>
          <p:blipFill>
            <a:blip r:embed="rId8"/>
            <a:stretch>
              <a:fillRect/>
            </a:stretch>
          </p:blipFill>
          <p:spPr>
            <a:xfrm>
              <a:off x="355610" y="1693043"/>
              <a:ext cx="5078572" cy="4171685"/>
            </a:xfrm>
            <a:prstGeom prst="rect">
              <a:avLst/>
            </a:prstGeom>
          </p:spPr>
        </p:pic>
        <p:sp>
          <p:nvSpPr>
            <p:cNvPr id="56" name="Ellipse 41">
              <a:extLst>
                <a:ext uri="{FF2B5EF4-FFF2-40B4-BE49-F238E27FC236}">
                  <a16:creationId xmlns:a16="http://schemas.microsoft.com/office/drawing/2014/main" id="{54EF61A6-2B55-48E0-AA43-A928E3E01000}"/>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58" name="Ellipse 50">
              <a:extLst>
                <a:ext uri="{FF2B5EF4-FFF2-40B4-BE49-F238E27FC236}">
                  <a16:creationId xmlns:a16="http://schemas.microsoft.com/office/drawing/2014/main" id="{CFB1907D-7B93-4E48-A7A4-BA1D098BD42E}"/>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3834BE5C-3361-48E4-A475-29BB9EF3D095}"/>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0" name="Rectangle 59">
              <a:extLst>
                <a:ext uri="{FF2B5EF4-FFF2-40B4-BE49-F238E27FC236}">
                  <a16:creationId xmlns:a16="http://schemas.microsoft.com/office/drawing/2014/main" id="{7373C620-225B-41F3-B438-2C3C10BDD931}"/>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1" name="Rectangle 60">
              <a:extLst>
                <a:ext uri="{FF2B5EF4-FFF2-40B4-BE49-F238E27FC236}">
                  <a16:creationId xmlns:a16="http://schemas.microsoft.com/office/drawing/2014/main" id="{03E7F0B3-2D94-4CE9-B2A4-D33883B1F4C7}"/>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3" name="Rectangle 62">
              <a:extLst>
                <a:ext uri="{FF2B5EF4-FFF2-40B4-BE49-F238E27FC236}">
                  <a16:creationId xmlns:a16="http://schemas.microsoft.com/office/drawing/2014/main" id="{64EEFECE-281B-4824-9D11-B8BBB5DDC788}"/>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7" name="ZoneTexte 56">
              <a:extLst>
                <a:ext uri="{FF2B5EF4-FFF2-40B4-BE49-F238E27FC236}">
                  <a16:creationId xmlns:a16="http://schemas.microsoft.com/office/drawing/2014/main" id="{3677BB33-96AB-48FF-ADF6-8AFBB24F3120}"/>
                </a:ext>
              </a:extLst>
            </p:cNvPr>
            <p:cNvSpPr txBox="1"/>
            <p:nvPr/>
          </p:nvSpPr>
          <p:spPr>
            <a:xfrm>
              <a:off x="2667125" y="1933452"/>
              <a:ext cx="792511" cy="369333"/>
            </a:xfrm>
            <a:prstGeom prst="rect">
              <a:avLst/>
            </a:prstGeom>
            <a:noFill/>
            <a:ln>
              <a:noFill/>
            </a:ln>
          </p:spPr>
          <p:txBody>
            <a:bodyPr wrap="square" rtlCol="0">
              <a:spAutoFit/>
            </a:bodyPr>
            <a:lstStyle/>
            <a:p>
              <a:r>
                <a:rPr lang="fr-FR" sz="1800" dirty="0"/>
                <a:t>Q3</a:t>
              </a:r>
            </a:p>
          </p:txBody>
        </p:sp>
        <p:sp>
          <p:nvSpPr>
            <p:cNvPr id="69" name="Ellipse 60">
              <a:extLst>
                <a:ext uri="{FF2B5EF4-FFF2-40B4-BE49-F238E27FC236}">
                  <a16:creationId xmlns:a16="http://schemas.microsoft.com/office/drawing/2014/main" id="{2511147B-1B45-4C3F-903A-A944349B1AE5}"/>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4AA085D-953E-4799-821C-177A9F09FCE6}"/>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3" name="Rectangle 72">
              <a:extLst>
                <a:ext uri="{FF2B5EF4-FFF2-40B4-BE49-F238E27FC236}">
                  <a16:creationId xmlns:a16="http://schemas.microsoft.com/office/drawing/2014/main" id="{47C51711-3407-48A1-A83E-0F1DC1847919}"/>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4" name="Rectangle 73">
              <a:extLst>
                <a:ext uri="{FF2B5EF4-FFF2-40B4-BE49-F238E27FC236}">
                  <a16:creationId xmlns:a16="http://schemas.microsoft.com/office/drawing/2014/main" id="{FB77C386-D75A-4815-99D3-E67DCFC16961}"/>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5" name="Rectangle 74">
              <a:extLst>
                <a:ext uri="{FF2B5EF4-FFF2-40B4-BE49-F238E27FC236}">
                  <a16:creationId xmlns:a16="http://schemas.microsoft.com/office/drawing/2014/main" id="{462F5698-83C6-465E-914F-DB40DE404125}"/>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6" name="ZoneTexte 65">
              <a:extLst>
                <a:ext uri="{FF2B5EF4-FFF2-40B4-BE49-F238E27FC236}">
                  <a16:creationId xmlns:a16="http://schemas.microsoft.com/office/drawing/2014/main" id="{DB3FBB04-5FE5-4430-B49C-D16D9B019DB2}"/>
                </a:ext>
              </a:extLst>
            </p:cNvPr>
            <p:cNvSpPr txBox="1"/>
            <p:nvPr/>
          </p:nvSpPr>
          <p:spPr>
            <a:xfrm>
              <a:off x="769918" y="2966293"/>
              <a:ext cx="792511" cy="369333"/>
            </a:xfrm>
            <a:prstGeom prst="rect">
              <a:avLst/>
            </a:prstGeom>
            <a:noFill/>
            <a:ln>
              <a:noFill/>
            </a:ln>
          </p:spPr>
          <p:txBody>
            <a:bodyPr wrap="square" rtlCol="0">
              <a:spAutoFit/>
            </a:bodyPr>
            <a:lstStyle/>
            <a:p>
              <a:r>
                <a:rPr lang="fr-FR" sz="1800" dirty="0"/>
                <a:t>Q4</a:t>
              </a:r>
            </a:p>
          </p:txBody>
        </p:sp>
        <p:sp>
          <p:nvSpPr>
            <p:cNvPr id="77" name="ZoneTexte 52">
              <a:extLst>
                <a:ext uri="{FF2B5EF4-FFF2-40B4-BE49-F238E27FC236}">
                  <a16:creationId xmlns:a16="http://schemas.microsoft.com/office/drawing/2014/main" id="{FA210A2B-6F60-4AEE-9379-7ED902702EBC}"/>
                </a:ext>
              </a:extLst>
            </p:cNvPr>
            <p:cNvSpPr txBox="1"/>
            <p:nvPr/>
          </p:nvSpPr>
          <p:spPr>
            <a:xfrm>
              <a:off x="2131307" y="166578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78" name="ZoneTexte 51">
              <a:extLst>
                <a:ext uri="{FF2B5EF4-FFF2-40B4-BE49-F238E27FC236}">
                  <a16:creationId xmlns:a16="http://schemas.microsoft.com/office/drawing/2014/main" id="{054068CD-3748-4263-B96E-3D97A7E9C4E4}"/>
                </a:ext>
              </a:extLst>
            </p:cNvPr>
            <p:cNvSpPr txBox="1"/>
            <p:nvPr/>
          </p:nvSpPr>
          <p:spPr>
            <a:xfrm>
              <a:off x="2897341" y="126526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79" name="ZoneTexte 53">
              <a:extLst>
                <a:ext uri="{FF2B5EF4-FFF2-40B4-BE49-F238E27FC236}">
                  <a16:creationId xmlns:a16="http://schemas.microsoft.com/office/drawing/2014/main" id="{AD3F1279-B0C2-466E-B65B-7B23D047B278}"/>
                </a:ext>
              </a:extLst>
            </p:cNvPr>
            <p:cNvSpPr txBox="1"/>
            <p:nvPr/>
          </p:nvSpPr>
          <p:spPr>
            <a:xfrm>
              <a:off x="2494968" y="2406848"/>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80" name="ZoneTexte 54">
              <a:extLst>
                <a:ext uri="{FF2B5EF4-FFF2-40B4-BE49-F238E27FC236}">
                  <a16:creationId xmlns:a16="http://schemas.microsoft.com/office/drawing/2014/main" id="{C763CF43-4373-4E4E-9EE2-67275CCC760C}"/>
                </a:ext>
              </a:extLst>
            </p:cNvPr>
            <p:cNvSpPr txBox="1"/>
            <p:nvPr/>
          </p:nvSpPr>
          <p:spPr>
            <a:xfrm>
              <a:off x="3206973" y="2201821"/>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81" name="ZoneTexte 66">
              <a:extLst>
                <a:ext uri="{FF2B5EF4-FFF2-40B4-BE49-F238E27FC236}">
                  <a16:creationId xmlns:a16="http://schemas.microsoft.com/office/drawing/2014/main" id="{BF1FDEA0-81F5-42BD-9592-2E0F4F0B3072}"/>
                </a:ext>
              </a:extLst>
            </p:cNvPr>
            <p:cNvSpPr txBox="1"/>
            <p:nvPr/>
          </p:nvSpPr>
          <p:spPr>
            <a:xfrm>
              <a:off x="287637" y="2740727"/>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82" name="ZoneTexte 67">
              <a:extLst>
                <a:ext uri="{FF2B5EF4-FFF2-40B4-BE49-F238E27FC236}">
                  <a16:creationId xmlns:a16="http://schemas.microsoft.com/office/drawing/2014/main" id="{171154DE-6D52-49D6-A8C9-2B13E8094D0B}"/>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83" name="ZoneTexte 69">
              <a:extLst>
                <a:ext uri="{FF2B5EF4-FFF2-40B4-BE49-F238E27FC236}">
                  <a16:creationId xmlns:a16="http://schemas.microsoft.com/office/drawing/2014/main" id="{24B98D76-FD21-404C-96F0-5F054059A41A}"/>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84" name="ZoneTexte 70">
              <a:extLst>
                <a:ext uri="{FF2B5EF4-FFF2-40B4-BE49-F238E27FC236}">
                  <a16:creationId xmlns:a16="http://schemas.microsoft.com/office/drawing/2014/main" id="{EFDB7067-C196-4F63-8999-8824AC92C4B7}"/>
                </a:ext>
              </a:extLst>
            </p:cNvPr>
            <p:cNvSpPr txBox="1"/>
            <p:nvPr/>
          </p:nvSpPr>
          <p:spPr>
            <a:xfrm>
              <a:off x="1041972" y="2398017"/>
              <a:ext cx="368939" cy="65608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85" name="TextBox 84">
            <a:extLst>
              <a:ext uri="{FF2B5EF4-FFF2-40B4-BE49-F238E27FC236}">
                <a16:creationId xmlns:a16="http://schemas.microsoft.com/office/drawing/2014/main" id="{2B10D0CE-CB74-41BA-8C9C-71914B8C3656}"/>
              </a:ext>
            </a:extLst>
          </p:cNvPr>
          <p:cNvSpPr txBox="1"/>
          <p:nvPr/>
        </p:nvSpPr>
        <p:spPr>
          <a:xfrm>
            <a:off x="441940" y="1194677"/>
            <a:ext cx="2756076" cy="769441"/>
          </a:xfrm>
          <a:prstGeom prst="rect">
            <a:avLst/>
          </a:prstGeom>
          <a:noFill/>
        </p:spPr>
        <p:txBody>
          <a:bodyPr wrap="none" rtlCol="0">
            <a:spAutoFit/>
          </a:bodyPr>
          <a:lstStyle/>
          <a:p>
            <a:pPr algn="ctr"/>
            <a:r>
              <a:rPr lang="en-US" sz="2200" b="1" dirty="0"/>
              <a:t>Non-uniform</a:t>
            </a:r>
          </a:p>
          <a:p>
            <a:pPr algn="ctr"/>
            <a:r>
              <a:rPr lang="en-US" sz="2200" b="1" dirty="0"/>
              <a:t>Boronization in WEST:</a:t>
            </a:r>
          </a:p>
        </p:txBody>
      </p:sp>
      <p:sp>
        <p:nvSpPr>
          <p:cNvPr id="89" name="ZoneTexte 32">
            <a:extLst>
              <a:ext uri="{FF2B5EF4-FFF2-40B4-BE49-F238E27FC236}">
                <a16:creationId xmlns:a16="http://schemas.microsoft.com/office/drawing/2014/main" id="{0917BB46-38B3-440B-AD29-72A627AE82AC}"/>
              </a:ext>
            </a:extLst>
          </p:cNvPr>
          <p:cNvSpPr txBox="1"/>
          <p:nvPr/>
        </p:nvSpPr>
        <p:spPr>
          <a:xfrm>
            <a:off x="5970098" y="2301285"/>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Q3</a:t>
            </a:r>
          </a:p>
        </p:txBody>
      </p:sp>
      <p:sp>
        <p:nvSpPr>
          <p:cNvPr id="90" name="ZoneTexte 32">
            <a:extLst>
              <a:ext uri="{FF2B5EF4-FFF2-40B4-BE49-F238E27FC236}">
                <a16:creationId xmlns:a16="http://schemas.microsoft.com/office/drawing/2014/main" id="{C21B41D5-AE35-4E0F-AEC0-FECA393501D8}"/>
              </a:ext>
            </a:extLst>
          </p:cNvPr>
          <p:cNvSpPr txBox="1"/>
          <p:nvPr/>
        </p:nvSpPr>
        <p:spPr>
          <a:xfrm>
            <a:off x="6980535" y="2310810"/>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Q4</a:t>
            </a:r>
          </a:p>
        </p:txBody>
      </p:sp>
      <p:sp>
        <p:nvSpPr>
          <p:cNvPr id="91" name="ZoneTexte 32">
            <a:extLst>
              <a:ext uri="{FF2B5EF4-FFF2-40B4-BE49-F238E27FC236}">
                <a16:creationId xmlns:a16="http://schemas.microsoft.com/office/drawing/2014/main" id="{3467B178-BE85-4A24-AEA1-99855B2693A3}"/>
              </a:ext>
            </a:extLst>
          </p:cNvPr>
          <p:cNvSpPr txBox="1"/>
          <p:nvPr/>
        </p:nvSpPr>
        <p:spPr>
          <a:xfrm>
            <a:off x="5979623" y="4949235"/>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Q3</a:t>
            </a:r>
          </a:p>
        </p:txBody>
      </p:sp>
      <p:sp>
        <p:nvSpPr>
          <p:cNvPr id="92" name="ZoneTexte 32">
            <a:extLst>
              <a:ext uri="{FF2B5EF4-FFF2-40B4-BE49-F238E27FC236}">
                <a16:creationId xmlns:a16="http://schemas.microsoft.com/office/drawing/2014/main" id="{9C96D2EE-7EB6-4B7A-BBB1-0DD365D75749}"/>
              </a:ext>
            </a:extLst>
          </p:cNvPr>
          <p:cNvSpPr txBox="1"/>
          <p:nvPr/>
        </p:nvSpPr>
        <p:spPr>
          <a:xfrm>
            <a:off x="6990060" y="4958760"/>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Q4</a:t>
            </a:r>
          </a:p>
        </p:txBody>
      </p:sp>
    </p:spTree>
    <p:extLst>
      <p:ext uri="{BB962C8B-B14F-4D97-AF65-F5344CB8AC3E}">
        <p14:creationId xmlns:p14="http://schemas.microsoft.com/office/powerpoint/2010/main" val="153257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Ion Beam Analysis of boronization samples from WEST: p-NRA/EBS</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graphicFrame>
        <p:nvGraphicFramePr>
          <p:cNvPr id="86" name="Object 85">
            <a:extLst>
              <a:ext uri="{FF2B5EF4-FFF2-40B4-BE49-F238E27FC236}">
                <a16:creationId xmlns:a16="http://schemas.microsoft.com/office/drawing/2014/main" id="{D0607E80-B51A-41E9-8452-8CF6598C89DE}"/>
              </a:ext>
            </a:extLst>
          </p:cNvPr>
          <p:cNvGraphicFramePr>
            <a:graphicFrameLocks noChangeAspect="1"/>
          </p:cNvGraphicFramePr>
          <p:nvPr>
            <p:extLst>
              <p:ext uri="{D42A27DB-BD31-4B8C-83A1-F6EECF244321}">
                <p14:modId xmlns:p14="http://schemas.microsoft.com/office/powerpoint/2010/main" val="6408598"/>
              </p:ext>
            </p:extLst>
          </p:nvPr>
        </p:nvGraphicFramePr>
        <p:xfrm>
          <a:off x="275358" y="476961"/>
          <a:ext cx="4428360" cy="3388503"/>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2" name="Object 1">
                        <a:extLst>
                          <a:ext uri="{FF2B5EF4-FFF2-40B4-BE49-F238E27FC236}">
                            <a16:creationId xmlns:a16="http://schemas.microsoft.com/office/drawing/2014/main" id="{245B9A6A-ABE4-4C78-AF08-9DEF72766E95}"/>
                          </a:ext>
                        </a:extLst>
                      </p:cNvPr>
                      <p:cNvPicPr/>
                      <p:nvPr/>
                    </p:nvPicPr>
                    <p:blipFill>
                      <a:blip r:embed="rId3"/>
                      <a:stretch>
                        <a:fillRect/>
                      </a:stretch>
                    </p:blipFill>
                    <p:spPr>
                      <a:xfrm>
                        <a:off x="275358" y="476961"/>
                        <a:ext cx="4428360" cy="3388503"/>
                      </a:xfrm>
                      <a:prstGeom prst="rect">
                        <a:avLst/>
                      </a:prstGeom>
                    </p:spPr>
                  </p:pic>
                </p:oleObj>
              </mc:Fallback>
            </mc:AlternateContent>
          </a:graphicData>
        </a:graphic>
      </p:graphicFrame>
      <p:graphicFrame>
        <p:nvGraphicFramePr>
          <p:cNvPr id="87" name="Object 86">
            <a:extLst>
              <a:ext uri="{FF2B5EF4-FFF2-40B4-BE49-F238E27FC236}">
                <a16:creationId xmlns:a16="http://schemas.microsoft.com/office/drawing/2014/main" id="{7EFE08EE-4099-490F-B0DC-6472BA4A18A8}"/>
              </a:ext>
            </a:extLst>
          </p:cNvPr>
          <p:cNvGraphicFramePr>
            <a:graphicFrameLocks noChangeAspect="1"/>
          </p:cNvGraphicFramePr>
          <p:nvPr>
            <p:extLst>
              <p:ext uri="{D42A27DB-BD31-4B8C-83A1-F6EECF244321}">
                <p14:modId xmlns:p14="http://schemas.microsoft.com/office/powerpoint/2010/main" val="959106707"/>
              </p:ext>
            </p:extLst>
          </p:nvPr>
        </p:nvGraphicFramePr>
        <p:xfrm>
          <a:off x="275350" y="3333351"/>
          <a:ext cx="4437078" cy="3395174"/>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3" name="Object 2">
                        <a:extLst>
                          <a:ext uri="{FF2B5EF4-FFF2-40B4-BE49-F238E27FC236}">
                            <a16:creationId xmlns:a16="http://schemas.microsoft.com/office/drawing/2014/main" id="{935B8EBE-F95C-4A7F-A168-79DDEE1B4D2B}"/>
                          </a:ext>
                        </a:extLst>
                      </p:cNvPr>
                      <p:cNvPicPr/>
                      <p:nvPr/>
                    </p:nvPicPr>
                    <p:blipFill>
                      <a:blip r:embed="rId5"/>
                      <a:stretch>
                        <a:fillRect/>
                      </a:stretch>
                    </p:blipFill>
                    <p:spPr>
                      <a:xfrm>
                        <a:off x="275350" y="3333351"/>
                        <a:ext cx="4437078" cy="3395174"/>
                      </a:xfrm>
                      <a:prstGeom prst="rect">
                        <a:avLst/>
                      </a:prstGeom>
                    </p:spPr>
                  </p:pic>
                </p:oleObj>
              </mc:Fallback>
            </mc:AlternateContent>
          </a:graphicData>
        </a:graphic>
      </p:graphicFrame>
      <p:sp>
        <p:nvSpPr>
          <p:cNvPr id="88" name="TextBox 87">
            <a:extLst>
              <a:ext uri="{FF2B5EF4-FFF2-40B4-BE49-F238E27FC236}">
                <a16:creationId xmlns:a16="http://schemas.microsoft.com/office/drawing/2014/main" id="{94684A60-2858-4726-AFF1-5158946A3A84}"/>
              </a:ext>
            </a:extLst>
          </p:cNvPr>
          <p:cNvSpPr txBox="1"/>
          <p:nvPr/>
        </p:nvSpPr>
        <p:spPr>
          <a:xfrm>
            <a:off x="4712428" y="1052833"/>
            <a:ext cx="6723014" cy="4524315"/>
          </a:xfrm>
          <a:prstGeom prst="rect">
            <a:avLst/>
          </a:prstGeom>
          <a:noFill/>
        </p:spPr>
        <p:txBody>
          <a:bodyPr wrap="square" rtlCol="0">
            <a:spAutoFit/>
          </a:bodyPr>
          <a:lstStyle/>
          <a:p>
            <a:pPr algn="just"/>
            <a:r>
              <a:rPr lang="en-US" b="1" dirty="0"/>
              <a:t>Proton beam 2.6 MeV used for quantification of boron and comparison to </a:t>
            </a:r>
            <a:r>
              <a:rPr lang="en-US" b="1" dirty="0" err="1"/>
              <a:t>ToF</a:t>
            </a:r>
            <a:r>
              <a:rPr lang="en-US" b="1" dirty="0"/>
              <a:t>-ERDA results.</a:t>
            </a:r>
          </a:p>
          <a:p>
            <a:pPr algn="just"/>
            <a:endParaRPr lang="en-US" dirty="0"/>
          </a:p>
          <a:p>
            <a:pPr algn="just"/>
            <a:r>
              <a:rPr lang="en-US" dirty="0"/>
              <a:t>Incident at 0° with the surface normal and scattering angle of 170°.</a:t>
            </a:r>
          </a:p>
          <a:p>
            <a:pPr algn="just"/>
            <a:r>
              <a:rPr lang="en-US" dirty="0"/>
              <a:t> Simulation using SIMNRA. </a:t>
            </a:r>
          </a:p>
          <a:p>
            <a:pPr algn="just"/>
            <a:endParaRPr lang="en-US" dirty="0"/>
          </a:p>
          <a:p>
            <a:pPr algn="just"/>
            <a:r>
              <a:rPr lang="en-US" dirty="0"/>
              <a:t>Cross sections used in SIMNRA: M. Mayer 1998.</a:t>
            </a:r>
          </a:p>
          <a:p>
            <a:pPr algn="just"/>
            <a:endParaRPr lang="en-US" dirty="0"/>
          </a:p>
          <a:p>
            <a:pPr algn="just"/>
            <a:r>
              <a:rPr lang="en-US" b="1" dirty="0"/>
              <a:t>Gold thickness </a:t>
            </a:r>
            <a:r>
              <a:rPr lang="en-US" dirty="0"/>
              <a:t>varies from 60-100×10</a:t>
            </a:r>
            <a:r>
              <a:rPr lang="en-US" baseline="30000" dirty="0"/>
              <a:t>15</a:t>
            </a:r>
            <a:r>
              <a:rPr lang="en-US" dirty="0"/>
              <a:t> atoms/cm</a:t>
            </a:r>
            <a:r>
              <a:rPr lang="en-US" baseline="30000" dirty="0"/>
              <a:t>2 </a:t>
            </a:r>
            <a:r>
              <a:rPr lang="en-US" dirty="0"/>
              <a:t>with average at 85.5×10</a:t>
            </a:r>
            <a:r>
              <a:rPr lang="en-US" baseline="30000" dirty="0"/>
              <a:t>15</a:t>
            </a:r>
            <a:r>
              <a:rPr lang="en-US" dirty="0"/>
              <a:t> atoms/cm</a:t>
            </a:r>
            <a:r>
              <a:rPr lang="en-US" baseline="30000" dirty="0"/>
              <a:t>2</a:t>
            </a:r>
            <a:r>
              <a:rPr lang="en-US" dirty="0"/>
              <a:t>,</a:t>
            </a:r>
            <a:r>
              <a:rPr lang="en-US" baseline="30000" dirty="0"/>
              <a:t> </a:t>
            </a:r>
            <a:r>
              <a:rPr lang="en-US" b="1" dirty="0"/>
              <a:t>corresponding to 14.5 nm </a:t>
            </a:r>
            <a:r>
              <a:rPr lang="en-US" dirty="0"/>
              <a:t>assuming density of 19.31 g/cm</a:t>
            </a:r>
            <a:r>
              <a:rPr lang="en-US" baseline="30000" dirty="0"/>
              <a:t>3</a:t>
            </a:r>
            <a:r>
              <a:rPr lang="en-US" dirty="0"/>
              <a:t>. </a:t>
            </a:r>
          </a:p>
          <a:p>
            <a:pPr algn="just"/>
            <a:endParaRPr lang="en-US" dirty="0">
              <a:highlight>
                <a:srgbClr val="FFFF00"/>
              </a:highlight>
            </a:endParaRPr>
          </a:p>
          <a:p>
            <a:pPr algn="just"/>
            <a:r>
              <a:rPr lang="en-US" b="1" dirty="0"/>
              <a:t>Overall agreement between </a:t>
            </a:r>
            <a:r>
              <a:rPr lang="en-US" b="1" dirty="0" err="1"/>
              <a:t>ToF</a:t>
            </a:r>
            <a:r>
              <a:rPr lang="en-US" b="1" dirty="0"/>
              <a:t>-ERDA and EBS/NRA.</a:t>
            </a:r>
          </a:p>
          <a:p>
            <a:pPr algn="just"/>
            <a:endParaRPr lang="en-US" dirty="0"/>
          </a:p>
          <a:p>
            <a:pPr algn="just"/>
            <a:r>
              <a:rPr lang="en-US" dirty="0"/>
              <a:t>High background (EBS) and low statistics (NRA) hinders quantification for samples with low amounts of boron (A1-H1).</a:t>
            </a:r>
          </a:p>
        </p:txBody>
      </p:sp>
      <p:cxnSp>
        <p:nvCxnSpPr>
          <p:cNvPr id="89" name="Straight Connector 88">
            <a:extLst>
              <a:ext uri="{FF2B5EF4-FFF2-40B4-BE49-F238E27FC236}">
                <a16:creationId xmlns:a16="http://schemas.microsoft.com/office/drawing/2014/main" id="{1A906B5A-31B7-4854-ABC3-8D8E13A422BE}"/>
              </a:ext>
            </a:extLst>
          </p:cNvPr>
          <p:cNvCxnSpPr>
            <a:cxnSpLocks/>
          </p:cNvCxnSpPr>
          <p:nvPr/>
        </p:nvCxnSpPr>
        <p:spPr>
          <a:xfrm flipV="1">
            <a:off x="2581856" y="4648200"/>
            <a:ext cx="0" cy="147336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ZoneTexte 32">
            <a:extLst>
              <a:ext uri="{FF2B5EF4-FFF2-40B4-BE49-F238E27FC236}">
                <a16:creationId xmlns:a16="http://schemas.microsoft.com/office/drawing/2014/main" id="{B3C017D3-1DF1-4499-9176-338E866BAF7C}"/>
              </a:ext>
            </a:extLst>
          </p:cNvPr>
          <p:cNvSpPr txBox="1"/>
          <p:nvPr/>
        </p:nvSpPr>
        <p:spPr>
          <a:xfrm>
            <a:off x="1405360" y="5254658"/>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Q3</a:t>
            </a:r>
          </a:p>
        </p:txBody>
      </p:sp>
      <p:sp>
        <p:nvSpPr>
          <p:cNvPr id="91" name="ZoneTexte 32">
            <a:extLst>
              <a:ext uri="{FF2B5EF4-FFF2-40B4-BE49-F238E27FC236}">
                <a16:creationId xmlns:a16="http://schemas.microsoft.com/office/drawing/2014/main" id="{A8F26645-2480-41F9-B83C-4B88B3B7A84F}"/>
              </a:ext>
            </a:extLst>
          </p:cNvPr>
          <p:cNvSpPr txBox="1"/>
          <p:nvPr/>
        </p:nvSpPr>
        <p:spPr>
          <a:xfrm>
            <a:off x="3089418" y="5254658"/>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Q4</a:t>
            </a:r>
          </a:p>
        </p:txBody>
      </p:sp>
      <p:sp>
        <p:nvSpPr>
          <p:cNvPr id="6" name="Slide Number Placeholder 5">
            <a:extLst>
              <a:ext uri="{FF2B5EF4-FFF2-40B4-BE49-F238E27FC236}">
                <a16:creationId xmlns:a16="http://schemas.microsoft.com/office/drawing/2014/main" id="{D098501A-4FD5-4BA8-AB3F-91CC0BA30937}"/>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dirty="0">
              <a:solidFill>
                <a:prstClr val="white"/>
              </a:solidFill>
            </a:endParaRPr>
          </a:p>
        </p:txBody>
      </p:sp>
    </p:spTree>
    <p:extLst>
      <p:ext uri="{BB962C8B-B14F-4D97-AF65-F5344CB8AC3E}">
        <p14:creationId xmlns:p14="http://schemas.microsoft.com/office/powerpoint/2010/main" val="3828021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B27583-2258-4C1A-B978-72EA3301F0A7}"/>
              </a:ext>
            </a:extLst>
          </p:cNvPr>
          <p:cNvSpPr/>
          <p:nvPr/>
        </p:nvSpPr>
        <p:spPr>
          <a:xfrm>
            <a:off x="8286750" y="3083926"/>
            <a:ext cx="3590925" cy="2897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Ion Beam Analysis of boronization samples from WEST: </a:t>
            </a:r>
            <a:r>
              <a:rPr lang="en-US" baseline="30000" dirty="0"/>
              <a:t>3</a:t>
            </a:r>
            <a:r>
              <a:rPr lang="en-US" dirty="0"/>
              <a:t>He-NRA</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88" name="TextBox 87">
            <a:extLst>
              <a:ext uri="{FF2B5EF4-FFF2-40B4-BE49-F238E27FC236}">
                <a16:creationId xmlns:a16="http://schemas.microsoft.com/office/drawing/2014/main" id="{94684A60-2858-4726-AFF1-5158946A3A84}"/>
              </a:ext>
            </a:extLst>
          </p:cNvPr>
          <p:cNvSpPr txBox="1"/>
          <p:nvPr/>
        </p:nvSpPr>
        <p:spPr>
          <a:xfrm>
            <a:off x="4381500" y="730895"/>
            <a:ext cx="7458074" cy="2400657"/>
          </a:xfrm>
          <a:prstGeom prst="rect">
            <a:avLst/>
          </a:prstGeom>
          <a:noFill/>
        </p:spPr>
        <p:txBody>
          <a:bodyPr wrap="square" rtlCol="0">
            <a:spAutoFit/>
          </a:bodyPr>
          <a:lstStyle/>
          <a:p>
            <a:pPr algn="just"/>
            <a:r>
              <a:rPr lang="en-US" b="1" baseline="30000" dirty="0"/>
              <a:t>3</a:t>
            </a:r>
            <a:r>
              <a:rPr lang="en-US" b="1" dirty="0"/>
              <a:t>He beam 2.5 MeV used for quantification of deuterium and comparison to </a:t>
            </a:r>
            <a:r>
              <a:rPr lang="en-US" b="1" dirty="0" err="1"/>
              <a:t>ToF</a:t>
            </a:r>
            <a:r>
              <a:rPr lang="en-US" b="1" dirty="0"/>
              <a:t>-ERDA results</a:t>
            </a:r>
            <a:r>
              <a:rPr lang="en-US" dirty="0"/>
              <a:t>. Incident at 12.5° with the surface normal and scattering angle of 135°. Simulation using SIMNRA. </a:t>
            </a:r>
          </a:p>
          <a:p>
            <a:pPr algn="just"/>
            <a:endParaRPr lang="en-US" sz="1200" dirty="0"/>
          </a:p>
          <a:p>
            <a:pPr algn="just"/>
            <a:r>
              <a:rPr lang="en-US" dirty="0"/>
              <a:t>Cross sections used in SIMNRA: B. </a:t>
            </a:r>
            <a:r>
              <a:rPr lang="en-US" dirty="0" err="1"/>
              <a:t>Wielunska</a:t>
            </a:r>
            <a:r>
              <a:rPr lang="en-US" dirty="0"/>
              <a:t> 2015.</a:t>
            </a:r>
          </a:p>
          <a:p>
            <a:pPr algn="just"/>
            <a:endParaRPr lang="en-US" sz="1200" dirty="0"/>
          </a:p>
          <a:p>
            <a:pPr algn="just"/>
            <a:r>
              <a:rPr lang="en-US" dirty="0"/>
              <a:t>Higher amounts of D in comparison to </a:t>
            </a:r>
            <a:r>
              <a:rPr lang="en-US" dirty="0" err="1"/>
              <a:t>ToF</a:t>
            </a:r>
            <a:r>
              <a:rPr lang="en-US" dirty="0"/>
              <a:t>-ERDA due to higher probing depths and D loss against the beam in </a:t>
            </a:r>
            <a:r>
              <a:rPr lang="en-US" dirty="0" err="1"/>
              <a:t>ToF</a:t>
            </a:r>
            <a:r>
              <a:rPr lang="en-US" dirty="0"/>
              <a:t>-ERDA.</a:t>
            </a:r>
          </a:p>
          <a:p>
            <a:pPr algn="just"/>
            <a:endParaRPr lang="en-US" dirty="0"/>
          </a:p>
        </p:txBody>
      </p:sp>
      <p:graphicFrame>
        <p:nvGraphicFramePr>
          <p:cNvPr id="7" name="Object 6">
            <a:extLst>
              <a:ext uri="{FF2B5EF4-FFF2-40B4-BE49-F238E27FC236}">
                <a16:creationId xmlns:a16="http://schemas.microsoft.com/office/drawing/2014/main" id="{CA5288F2-2445-477A-AEA2-EFF3EA18F7A9}"/>
              </a:ext>
            </a:extLst>
          </p:cNvPr>
          <p:cNvGraphicFramePr>
            <a:graphicFrameLocks noChangeAspect="1"/>
          </p:cNvGraphicFramePr>
          <p:nvPr>
            <p:extLst>
              <p:ext uri="{D42A27DB-BD31-4B8C-83A1-F6EECF244321}">
                <p14:modId xmlns:p14="http://schemas.microsoft.com/office/powerpoint/2010/main" val="3238023868"/>
              </p:ext>
            </p:extLst>
          </p:nvPr>
        </p:nvGraphicFramePr>
        <p:xfrm>
          <a:off x="179337" y="379806"/>
          <a:ext cx="4455933" cy="3409601"/>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5" name="Object 4">
                        <a:extLst>
                          <a:ext uri="{FF2B5EF4-FFF2-40B4-BE49-F238E27FC236}">
                            <a16:creationId xmlns:a16="http://schemas.microsoft.com/office/drawing/2014/main" id="{ADF40A9F-139E-4912-B62E-DD6F5DC8FD24}"/>
                          </a:ext>
                        </a:extLst>
                      </p:cNvPr>
                      <p:cNvPicPr/>
                      <p:nvPr/>
                    </p:nvPicPr>
                    <p:blipFill>
                      <a:blip r:embed="rId3"/>
                      <a:stretch>
                        <a:fillRect/>
                      </a:stretch>
                    </p:blipFill>
                    <p:spPr>
                      <a:xfrm>
                        <a:off x="179337" y="379806"/>
                        <a:ext cx="4455933" cy="340960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D18B9C38-735E-4BC4-8D9D-45A356335F19}"/>
              </a:ext>
            </a:extLst>
          </p:cNvPr>
          <p:cNvGraphicFramePr>
            <a:graphicFrameLocks noChangeAspect="1"/>
          </p:cNvGraphicFramePr>
          <p:nvPr>
            <p:extLst>
              <p:ext uri="{D42A27DB-BD31-4B8C-83A1-F6EECF244321}">
                <p14:modId xmlns:p14="http://schemas.microsoft.com/office/powerpoint/2010/main" val="1904379309"/>
              </p:ext>
            </p:extLst>
          </p:nvPr>
        </p:nvGraphicFramePr>
        <p:xfrm>
          <a:off x="180297" y="3255885"/>
          <a:ext cx="4455931" cy="3409600"/>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7" name="Object 6">
                        <a:extLst>
                          <a:ext uri="{FF2B5EF4-FFF2-40B4-BE49-F238E27FC236}">
                            <a16:creationId xmlns:a16="http://schemas.microsoft.com/office/drawing/2014/main" id="{0EA27F0E-191C-4C61-B34A-17299C406FE0}"/>
                          </a:ext>
                        </a:extLst>
                      </p:cNvPr>
                      <p:cNvPicPr/>
                      <p:nvPr/>
                    </p:nvPicPr>
                    <p:blipFill>
                      <a:blip r:embed="rId5"/>
                      <a:stretch>
                        <a:fillRect/>
                      </a:stretch>
                    </p:blipFill>
                    <p:spPr>
                      <a:xfrm>
                        <a:off x="180297" y="3255885"/>
                        <a:ext cx="4455931" cy="34096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73BA8E5-05CE-43E0-933E-2C94A7F33B9F}"/>
              </a:ext>
            </a:extLst>
          </p:cNvPr>
          <p:cNvGraphicFramePr>
            <a:graphicFrameLocks noChangeAspect="1"/>
          </p:cNvGraphicFramePr>
          <p:nvPr>
            <p:extLst>
              <p:ext uri="{D42A27DB-BD31-4B8C-83A1-F6EECF244321}">
                <p14:modId xmlns:p14="http://schemas.microsoft.com/office/powerpoint/2010/main" val="2231601009"/>
              </p:ext>
            </p:extLst>
          </p:nvPr>
        </p:nvGraphicFramePr>
        <p:xfrm>
          <a:off x="7370556" y="2619375"/>
          <a:ext cx="5250427" cy="4017535"/>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8" name="Object 7">
                        <a:extLst>
                          <a:ext uri="{FF2B5EF4-FFF2-40B4-BE49-F238E27FC236}">
                            <a16:creationId xmlns:a16="http://schemas.microsoft.com/office/drawing/2014/main" id="{BD930813-7299-423A-B736-92A4500286DF}"/>
                          </a:ext>
                        </a:extLst>
                      </p:cNvPr>
                      <p:cNvPicPr/>
                      <p:nvPr/>
                    </p:nvPicPr>
                    <p:blipFill>
                      <a:blip r:embed="rId7"/>
                      <a:stretch>
                        <a:fillRect/>
                      </a:stretch>
                    </p:blipFill>
                    <p:spPr>
                      <a:xfrm>
                        <a:off x="7370556" y="2619375"/>
                        <a:ext cx="5250427" cy="4017535"/>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A8EC0A13-94F5-4202-B968-BBD2134EE425}"/>
              </a:ext>
            </a:extLst>
          </p:cNvPr>
          <p:cNvSpPr/>
          <p:nvPr/>
        </p:nvSpPr>
        <p:spPr>
          <a:xfrm>
            <a:off x="4381500" y="3058270"/>
            <a:ext cx="3400424" cy="2031325"/>
          </a:xfrm>
          <a:prstGeom prst="rect">
            <a:avLst/>
          </a:prstGeom>
        </p:spPr>
        <p:txBody>
          <a:bodyPr wrap="square">
            <a:spAutoFit/>
          </a:bodyPr>
          <a:lstStyle/>
          <a:p>
            <a:r>
              <a:rPr lang="en-US" b="1" dirty="0"/>
              <a:t>Combination of </a:t>
            </a:r>
            <a:r>
              <a:rPr lang="en-US" b="1" baseline="30000" dirty="0"/>
              <a:t>3</a:t>
            </a:r>
            <a:r>
              <a:rPr lang="en-US" b="1" dirty="0"/>
              <a:t>He-NRA (D) and </a:t>
            </a:r>
            <a:br>
              <a:rPr lang="en-US" b="1" dirty="0"/>
            </a:br>
            <a:r>
              <a:rPr lang="en-US" b="1" dirty="0"/>
              <a:t>p-NRA/EBS (B) to obtain average D/B ratios:</a:t>
            </a:r>
          </a:p>
          <a:p>
            <a:r>
              <a:rPr lang="en-US" dirty="0"/>
              <a:t> </a:t>
            </a:r>
          </a:p>
          <a:p>
            <a:r>
              <a:rPr lang="en-US" b="1" dirty="0"/>
              <a:t>A-D samples (Q3): </a:t>
            </a:r>
            <a:r>
              <a:rPr lang="en-US" dirty="0"/>
              <a:t>0.32. </a:t>
            </a:r>
          </a:p>
          <a:p>
            <a:endParaRPr lang="en-US" dirty="0"/>
          </a:p>
          <a:p>
            <a:r>
              <a:rPr lang="en-US" b="1" dirty="0"/>
              <a:t>E-H samples (Q4): </a:t>
            </a:r>
            <a:r>
              <a:rPr lang="en-US" dirty="0"/>
              <a:t>0.13.</a:t>
            </a:r>
          </a:p>
        </p:txBody>
      </p:sp>
      <p:cxnSp>
        <p:nvCxnSpPr>
          <p:cNvPr id="12" name="Straight Connector 11">
            <a:extLst>
              <a:ext uri="{FF2B5EF4-FFF2-40B4-BE49-F238E27FC236}">
                <a16:creationId xmlns:a16="http://schemas.microsoft.com/office/drawing/2014/main" id="{1589B4D4-5947-4673-9212-D7B40E38CE1E}"/>
              </a:ext>
            </a:extLst>
          </p:cNvPr>
          <p:cNvCxnSpPr>
            <a:cxnSpLocks/>
          </p:cNvCxnSpPr>
          <p:nvPr/>
        </p:nvCxnSpPr>
        <p:spPr>
          <a:xfrm flipV="1">
            <a:off x="2581856" y="4219575"/>
            <a:ext cx="0" cy="190199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ZoneTexte 32">
            <a:extLst>
              <a:ext uri="{FF2B5EF4-FFF2-40B4-BE49-F238E27FC236}">
                <a16:creationId xmlns:a16="http://schemas.microsoft.com/office/drawing/2014/main" id="{0FFAF993-752C-4261-9649-B0D2F0F31549}"/>
              </a:ext>
            </a:extLst>
          </p:cNvPr>
          <p:cNvSpPr txBox="1"/>
          <p:nvPr/>
        </p:nvSpPr>
        <p:spPr>
          <a:xfrm>
            <a:off x="1395835" y="4911758"/>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Q3</a:t>
            </a:r>
          </a:p>
        </p:txBody>
      </p:sp>
      <p:sp>
        <p:nvSpPr>
          <p:cNvPr id="14" name="ZoneTexte 32">
            <a:extLst>
              <a:ext uri="{FF2B5EF4-FFF2-40B4-BE49-F238E27FC236}">
                <a16:creationId xmlns:a16="http://schemas.microsoft.com/office/drawing/2014/main" id="{BA632E60-4B0C-4F1B-9647-F7C652E121B0}"/>
              </a:ext>
            </a:extLst>
          </p:cNvPr>
          <p:cNvSpPr txBox="1"/>
          <p:nvPr/>
        </p:nvSpPr>
        <p:spPr>
          <a:xfrm>
            <a:off x="2832243" y="4911758"/>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Q4</a:t>
            </a:r>
          </a:p>
        </p:txBody>
      </p:sp>
      <p:cxnSp>
        <p:nvCxnSpPr>
          <p:cNvPr id="16" name="Straight Connector 15">
            <a:extLst>
              <a:ext uri="{FF2B5EF4-FFF2-40B4-BE49-F238E27FC236}">
                <a16:creationId xmlns:a16="http://schemas.microsoft.com/office/drawing/2014/main" id="{7016003C-6134-46C8-899C-B27A86278F10}"/>
              </a:ext>
            </a:extLst>
          </p:cNvPr>
          <p:cNvCxnSpPr>
            <a:cxnSpLocks/>
          </p:cNvCxnSpPr>
          <p:nvPr/>
        </p:nvCxnSpPr>
        <p:spPr>
          <a:xfrm flipV="1">
            <a:off x="10086105" y="3789407"/>
            <a:ext cx="0" cy="21282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ZoneTexte 32">
            <a:extLst>
              <a:ext uri="{FF2B5EF4-FFF2-40B4-BE49-F238E27FC236}">
                <a16:creationId xmlns:a16="http://schemas.microsoft.com/office/drawing/2014/main" id="{0320C508-DE47-4FAC-8A18-E61ABD99D369}"/>
              </a:ext>
            </a:extLst>
          </p:cNvPr>
          <p:cNvSpPr txBox="1"/>
          <p:nvPr/>
        </p:nvSpPr>
        <p:spPr>
          <a:xfrm>
            <a:off x="8947709" y="3907750"/>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Q3</a:t>
            </a:r>
          </a:p>
        </p:txBody>
      </p:sp>
      <p:sp>
        <p:nvSpPr>
          <p:cNvPr id="18" name="ZoneTexte 32">
            <a:extLst>
              <a:ext uri="{FF2B5EF4-FFF2-40B4-BE49-F238E27FC236}">
                <a16:creationId xmlns:a16="http://schemas.microsoft.com/office/drawing/2014/main" id="{2A12D194-A7E8-4C3B-8E67-0EDB6337951F}"/>
              </a:ext>
            </a:extLst>
          </p:cNvPr>
          <p:cNvSpPr txBox="1"/>
          <p:nvPr/>
        </p:nvSpPr>
        <p:spPr>
          <a:xfrm>
            <a:off x="10384117" y="3907750"/>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Q4</a:t>
            </a:r>
          </a:p>
        </p:txBody>
      </p:sp>
      <p:sp>
        <p:nvSpPr>
          <p:cNvPr id="11" name="Slide Number Placeholder 10">
            <a:extLst>
              <a:ext uri="{FF2B5EF4-FFF2-40B4-BE49-F238E27FC236}">
                <a16:creationId xmlns:a16="http://schemas.microsoft.com/office/drawing/2014/main" id="{DAC7738D-298E-49F8-B999-375B37C0FEC7}"/>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dirty="0">
              <a:solidFill>
                <a:prstClr val="white"/>
              </a:solidFill>
            </a:endParaRPr>
          </a:p>
        </p:txBody>
      </p:sp>
    </p:spTree>
    <p:extLst>
      <p:ext uri="{BB962C8B-B14F-4D97-AF65-F5344CB8AC3E}">
        <p14:creationId xmlns:p14="http://schemas.microsoft.com/office/powerpoint/2010/main" val="87488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D8789F-632B-41A5-B8D4-B5DF9B302A44}"/>
              </a:ext>
            </a:extLst>
          </p:cNvPr>
          <p:cNvSpPr/>
          <p:nvPr/>
        </p:nvSpPr>
        <p:spPr>
          <a:xfrm>
            <a:off x="6600825" y="2583333"/>
            <a:ext cx="4181475" cy="3388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Stability in air: </a:t>
            </a:r>
            <a:r>
              <a:rPr lang="en-US" dirty="0" err="1"/>
              <a:t>ToF</a:t>
            </a:r>
            <a:r>
              <a:rPr lang="en-US" dirty="0"/>
              <a:t>-ERDA after 51 days in air </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graphicFrame>
        <p:nvGraphicFramePr>
          <p:cNvPr id="10" name="Object 9">
            <a:extLst>
              <a:ext uri="{FF2B5EF4-FFF2-40B4-BE49-F238E27FC236}">
                <a16:creationId xmlns:a16="http://schemas.microsoft.com/office/drawing/2014/main" id="{2683BB8A-D767-4F55-B73B-BF1CA330C441}"/>
              </a:ext>
            </a:extLst>
          </p:cNvPr>
          <p:cNvGraphicFramePr>
            <a:graphicFrameLocks noChangeAspect="1"/>
          </p:cNvGraphicFramePr>
          <p:nvPr>
            <p:extLst>
              <p:ext uri="{D42A27DB-BD31-4B8C-83A1-F6EECF244321}">
                <p14:modId xmlns:p14="http://schemas.microsoft.com/office/powerpoint/2010/main" val="3898608712"/>
              </p:ext>
            </p:extLst>
          </p:nvPr>
        </p:nvGraphicFramePr>
        <p:xfrm>
          <a:off x="98007" y="2040806"/>
          <a:ext cx="6177998" cy="4727294"/>
        </p:xfrm>
        <a:graphic>
          <a:graphicData uri="http://schemas.openxmlformats.org/presentationml/2006/ole">
            <mc:AlternateContent xmlns:mc="http://schemas.openxmlformats.org/markup-compatibility/2006">
              <mc:Choice xmlns:v="urn:schemas-microsoft-com:vml" Requires="v">
                <p:oleObj name="Graph" r:id="rId2" imgW="3920760" imgH="3000960" progId="Origin95.Graph">
                  <p:embed/>
                </p:oleObj>
              </mc:Choice>
              <mc:Fallback>
                <p:oleObj name="Graph" r:id="rId2" imgW="3920760" imgH="3000960" progId="Origin95.Graph">
                  <p:embed/>
                  <p:pic>
                    <p:nvPicPr>
                      <p:cNvPr id="6" name="Object 5">
                        <a:extLst>
                          <a:ext uri="{FF2B5EF4-FFF2-40B4-BE49-F238E27FC236}">
                            <a16:creationId xmlns:a16="http://schemas.microsoft.com/office/drawing/2014/main" id="{F6907B27-E89F-4ED2-905C-EA534C699D86}"/>
                          </a:ext>
                        </a:extLst>
                      </p:cNvPr>
                      <p:cNvPicPr/>
                      <p:nvPr/>
                    </p:nvPicPr>
                    <p:blipFill>
                      <a:blip r:embed="rId3"/>
                      <a:stretch>
                        <a:fillRect/>
                      </a:stretch>
                    </p:blipFill>
                    <p:spPr>
                      <a:xfrm>
                        <a:off x="98007" y="2040806"/>
                        <a:ext cx="6177998" cy="472729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912F743-FF91-40E9-B1E6-EFB8FB75D40A}"/>
              </a:ext>
            </a:extLst>
          </p:cNvPr>
          <p:cNvGraphicFramePr>
            <a:graphicFrameLocks noChangeAspect="1"/>
          </p:cNvGraphicFramePr>
          <p:nvPr>
            <p:extLst>
              <p:ext uri="{D42A27DB-BD31-4B8C-83A1-F6EECF244321}">
                <p14:modId xmlns:p14="http://schemas.microsoft.com/office/powerpoint/2010/main" val="4136492324"/>
              </p:ext>
            </p:extLst>
          </p:nvPr>
        </p:nvGraphicFramePr>
        <p:xfrm>
          <a:off x="5499423" y="2036010"/>
          <a:ext cx="6177998" cy="4727294"/>
        </p:xfrm>
        <a:graphic>
          <a:graphicData uri="http://schemas.openxmlformats.org/presentationml/2006/ole">
            <mc:AlternateContent xmlns:mc="http://schemas.openxmlformats.org/markup-compatibility/2006">
              <mc:Choice xmlns:v="urn:schemas-microsoft-com:vml" Requires="v">
                <p:oleObj name="Graph" r:id="rId4" imgW="3920760" imgH="3000960" progId="Origin95.Graph">
                  <p:embed/>
                </p:oleObj>
              </mc:Choice>
              <mc:Fallback>
                <p:oleObj name="Graph" r:id="rId4" imgW="3920760" imgH="3000960" progId="Origin95.Graph">
                  <p:embed/>
                  <p:pic>
                    <p:nvPicPr>
                      <p:cNvPr id="8" name="Object 7">
                        <a:extLst>
                          <a:ext uri="{FF2B5EF4-FFF2-40B4-BE49-F238E27FC236}">
                            <a16:creationId xmlns:a16="http://schemas.microsoft.com/office/drawing/2014/main" id="{B87541DE-FC40-4C37-B33F-8FF277D80901}"/>
                          </a:ext>
                        </a:extLst>
                      </p:cNvPr>
                      <p:cNvPicPr/>
                      <p:nvPr/>
                    </p:nvPicPr>
                    <p:blipFill>
                      <a:blip r:embed="rId5"/>
                      <a:stretch>
                        <a:fillRect/>
                      </a:stretch>
                    </p:blipFill>
                    <p:spPr>
                      <a:xfrm>
                        <a:off x="5499423" y="2036010"/>
                        <a:ext cx="6177998" cy="4727294"/>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B592F5E-E4E1-4C30-85DF-533951E644BF}"/>
              </a:ext>
            </a:extLst>
          </p:cNvPr>
          <p:cNvSpPr/>
          <p:nvPr/>
        </p:nvSpPr>
        <p:spPr>
          <a:xfrm>
            <a:off x="825622" y="672231"/>
            <a:ext cx="10265593" cy="1415772"/>
          </a:xfrm>
          <a:prstGeom prst="rect">
            <a:avLst/>
          </a:prstGeom>
        </p:spPr>
        <p:txBody>
          <a:bodyPr wrap="square">
            <a:spAutoFit/>
          </a:bodyPr>
          <a:lstStyle/>
          <a:p>
            <a:r>
              <a:rPr lang="en-US" b="1" dirty="0"/>
              <a:t>Average at. composition (%) in films – (t0 + 9 days in vacuum + 51 days in air):</a:t>
            </a:r>
          </a:p>
          <a:p>
            <a:r>
              <a:rPr lang="en-US" sz="1200" i="1" dirty="0"/>
              <a:t>Average composition in thin layers (A-H 1): from 50 to 200×10</a:t>
            </a:r>
            <a:r>
              <a:rPr lang="en-US" sz="1200" i="1" baseline="30000" dirty="0"/>
              <a:t>15</a:t>
            </a:r>
            <a:r>
              <a:rPr lang="en-US" sz="1200" i="1" dirty="0"/>
              <a:t> atoms/cm</a:t>
            </a:r>
            <a:r>
              <a:rPr lang="en-US" sz="1200" i="1" baseline="30000" dirty="0"/>
              <a:t>2</a:t>
            </a:r>
          </a:p>
          <a:p>
            <a:r>
              <a:rPr lang="en-US" sz="1200" i="1" dirty="0"/>
              <a:t>Average composition in thicker layers (A-H 4): from 200 to 400×10</a:t>
            </a:r>
            <a:r>
              <a:rPr lang="en-US" sz="1200" i="1" baseline="30000" dirty="0"/>
              <a:t>15</a:t>
            </a:r>
            <a:r>
              <a:rPr lang="en-US" sz="1200" i="1" dirty="0"/>
              <a:t> atoms/cm</a:t>
            </a:r>
            <a:r>
              <a:rPr lang="en-US" sz="1200" i="1" baseline="30000" dirty="0"/>
              <a:t>2</a:t>
            </a:r>
          </a:p>
          <a:p>
            <a:endParaRPr lang="en-US" sz="1200" i="1" baseline="30000" dirty="0"/>
          </a:p>
          <a:p>
            <a:r>
              <a:rPr lang="en-US" b="1" dirty="0"/>
              <a:t>Slight increase of (O+H)/B ratio in Samples E4-H4 (Q4, row 4).</a:t>
            </a:r>
          </a:p>
          <a:p>
            <a:r>
              <a:rPr lang="en-US" b="1" dirty="0"/>
              <a:t>No consistent effect in deuterium/boron loss, or oxygen in air. </a:t>
            </a:r>
          </a:p>
        </p:txBody>
      </p:sp>
      <p:sp>
        <p:nvSpPr>
          <p:cNvPr id="12" name="Rectangle 11">
            <a:extLst>
              <a:ext uri="{FF2B5EF4-FFF2-40B4-BE49-F238E27FC236}">
                <a16:creationId xmlns:a16="http://schemas.microsoft.com/office/drawing/2014/main" id="{2C803C19-18A8-4130-A5C3-8EEA37C10050}"/>
              </a:ext>
            </a:extLst>
          </p:cNvPr>
          <p:cNvSpPr/>
          <p:nvPr/>
        </p:nvSpPr>
        <p:spPr>
          <a:xfrm>
            <a:off x="1197097" y="2204476"/>
            <a:ext cx="9061328" cy="369332"/>
          </a:xfrm>
          <a:prstGeom prst="rect">
            <a:avLst/>
          </a:prstGeom>
        </p:spPr>
        <p:txBody>
          <a:bodyPr wrap="square">
            <a:spAutoFit/>
          </a:bodyPr>
          <a:lstStyle/>
          <a:p>
            <a:r>
              <a:rPr lang="en-US" b="1" i="1" dirty="0"/>
              <a:t>Average composition in films subtracting Fe and Au contribution:</a:t>
            </a:r>
          </a:p>
        </p:txBody>
      </p:sp>
      <p:sp>
        <p:nvSpPr>
          <p:cNvPr id="14" name="Slide Number Placeholder 13">
            <a:extLst>
              <a:ext uri="{FF2B5EF4-FFF2-40B4-BE49-F238E27FC236}">
                <a16:creationId xmlns:a16="http://schemas.microsoft.com/office/drawing/2014/main" id="{CBBEB7F6-2E7D-44A7-8947-7C9BFEB4DF36}"/>
              </a:ext>
            </a:extLst>
          </p:cNvPr>
          <p:cNvSpPr>
            <a:spLocks noGrp="1"/>
          </p:cNvSpPr>
          <p:nvPr>
            <p:ph type="sldNum" sz="quarter" idx="12"/>
          </p:nvPr>
        </p:nvSpPr>
        <p:spPr/>
        <p:txBody>
          <a:bodyPr/>
          <a:lstStyle/>
          <a:p>
            <a:fld id="{6A6D9FA1-99C7-4910-8E32-B85D378B0060}" type="slidenum">
              <a:rPr lang="en-GB" smtClean="0">
                <a:solidFill>
                  <a:prstClr val="white"/>
                </a:solidFill>
              </a:rPr>
              <a:pPr/>
              <a:t>17</a:t>
            </a:fld>
            <a:endParaRPr lang="en-GB" dirty="0">
              <a:solidFill>
                <a:prstClr val="white"/>
              </a:solidFill>
            </a:endParaRPr>
          </a:p>
        </p:txBody>
      </p:sp>
    </p:spTree>
    <p:extLst>
      <p:ext uri="{BB962C8B-B14F-4D97-AF65-F5344CB8AC3E}">
        <p14:creationId xmlns:p14="http://schemas.microsoft.com/office/powerpoint/2010/main" val="3122292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Conclusions:</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3" name="TextBox 2">
            <a:extLst>
              <a:ext uri="{FF2B5EF4-FFF2-40B4-BE49-F238E27FC236}">
                <a16:creationId xmlns:a16="http://schemas.microsoft.com/office/drawing/2014/main" id="{A0854BC4-5220-4EAC-9F24-080CC67B4963}"/>
              </a:ext>
            </a:extLst>
          </p:cNvPr>
          <p:cNvSpPr txBox="1"/>
          <p:nvPr/>
        </p:nvSpPr>
        <p:spPr>
          <a:xfrm>
            <a:off x="5138774" y="1218710"/>
            <a:ext cx="6989509" cy="3724096"/>
          </a:xfrm>
          <a:prstGeom prst="rect">
            <a:avLst/>
          </a:prstGeom>
          <a:noFill/>
        </p:spPr>
        <p:txBody>
          <a:bodyPr wrap="square" rtlCol="0">
            <a:spAutoFit/>
          </a:bodyPr>
          <a:lstStyle/>
          <a:p>
            <a:r>
              <a:rPr lang="en-US" b="1" dirty="0"/>
              <a:t>Vertical direction: </a:t>
            </a:r>
            <a:r>
              <a:rPr lang="en-US" dirty="0"/>
              <a:t>Boron layer in samples A4-H4 (row 4) significantly thicker than A1-H1 (row 1). </a:t>
            </a:r>
          </a:p>
          <a:p>
            <a:endParaRPr lang="en-US" sz="1000" dirty="0"/>
          </a:p>
          <a:p>
            <a:r>
              <a:rPr lang="en-US" b="1" dirty="0"/>
              <a:t>Toroidal position: </a:t>
            </a:r>
            <a:r>
              <a:rPr lang="en-US" dirty="0"/>
              <a:t>Slightly thicker boron layers collected in Q3 in comparison to Q4.</a:t>
            </a:r>
          </a:p>
          <a:p>
            <a:pPr marL="457200" indent="-457200">
              <a:buFont typeface="Arial" panose="020B0604020202020204" pitchFamily="34" charset="0"/>
              <a:buChar char="•"/>
            </a:pPr>
            <a:endParaRPr lang="en-US" sz="1000" dirty="0"/>
          </a:p>
          <a:p>
            <a:r>
              <a:rPr lang="en-US" b="1" dirty="0"/>
              <a:t>Chemical composition: </a:t>
            </a:r>
            <a:r>
              <a:rPr lang="en-US" dirty="0"/>
              <a:t>Higher contamination (O+H) and lower deuterium in E-H samples (Q4).</a:t>
            </a:r>
          </a:p>
          <a:p>
            <a:pPr marL="457200" indent="-457200">
              <a:buFont typeface="Arial" panose="020B0604020202020204" pitchFamily="34" charset="0"/>
              <a:buChar char="•"/>
            </a:pPr>
            <a:endParaRPr lang="en-US" sz="1200" dirty="0"/>
          </a:p>
          <a:p>
            <a:r>
              <a:rPr lang="en-US" b="1" dirty="0"/>
              <a:t>D/B ratios:</a:t>
            </a:r>
            <a:r>
              <a:rPr lang="en-US" dirty="0"/>
              <a:t> 0.32 for A-D (Q3) samples and 0.13 for E-H (Q4) samples.</a:t>
            </a:r>
          </a:p>
          <a:p>
            <a:pPr marL="457200" indent="-457200">
              <a:buFont typeface="Arial" panose="020B0604020202020204" pitchFamily="34" charset="0"/>
              <a:buChar char="•"/>
            </a:pPr>
            <a:endParaRPr lang="en-US" sz="1200" dirty="0"/>
          </a:p>
          <a:p>
            <a:r>
              <a:rPr lang="en-US" b="1" dirty="0"/>
              <a:t>Presence of He: </a:t>
            </a:r>
            <a:r>
              <a:rPr lang="en-US" dirty="0"/>
              <a:t>Indication of He in some samples but in very low concentrations (≤0.1 at.%).</a:t>
            </a:r>
          </a:p>
          <a:p>
            <a:pPr marL="457200" indent="-457200">
              <a:buFont typeface="Arial" panose="020B0604020202020204" pitchFamily="34" charset="0"/>
              <a:buChar char="•"/>
            </a:pPr>
            <a:endParaRPr lang="en-US" sz="1200" dirty="0"/>
          </a:p>
          <a:p>
            <a:r>
              <a:rPr lang="en-US" b="1" dirty="0"/>
              <a:t>Stability in air: </a:t>
            </a:r>
            <a:r>
              <a:rPr lang="en-US" dirty="0"/>
              <a:t>No consistent effect in deuterium/boron loss, or oxygen.</a:t>
            </a:r>
            <a:endParaRPr lang="en-US" sz="1200" dirty="0"/>
          </a:p>
        </p:txBody>
      </p:sp>
      <p:pic>
        <p:nvPicPr>
          <p:cNvPr id="14" name="Image 8">
            <a:extLst>
              <a:ext uri="{FF2B5EF4-FFF2-40B4-BE49-F238E27FC236}">
                <a16:creationId xmlns:a16="http://schemas.microsoft.com/office/drawing/2014/main" id="{46420F49-35D6-485F-AC5D-C9AC7700CD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saturation sat="0"/>
                    </a14:imgEffect>
                    <a14:imgEffect>
                      <a14:brightnessContrast bright="50000" contrast="51000"/>
                    </a14:imgEffect>
                  </a14:imgLayer>
                </a14:imgProps>
              </a:ext>
            </a:extLst>
          </a:blip>
          <a:stretch>
            <a:fillRect/>
          </a:stretch>
        </p:blipFill>
        <p:spPr>
          <a:xfrm rot="16200000">
            <a:off x="2949662" y="2548350"/>
            <a:ext cx="3249132" cy="716559"/>
          </a:xfrm>
          <a:prstGeom prst="rect">
            <a:avLst/>
          </a:prstGeom>
        </p:spPr>
      </p:pic>
      <p:sp>
        <p:nvSpPr>
          <p:cNvPr id="15" name="Cube 14">
            <a:extLst>
              <a:ext uri="{FF2B5EF4-FFF2-40B4-BE49-F238E27FC236}">
                <a16:creationId xmlns:a16="http://schemas.microsoft.com/office/drawing/2014/main" id="{9CBCFD03-2D82-49D7-9452-3A2BC22C21BC}"/>
              </a:ext>
            </a:extLst>
          </p:cNvPr>
          <p:cNvSpPr/>
          <p:nvPr/>
        </p:nvSpPr>
        <p:spPr>
          <a:xfrm>
            <a:off x="4281789" y="2320899"/>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6" name="Cube 15">
            <a:extLst>
              <a:ext uri="{FF2B5EF4-FFF2-40B4-BE49-F238E27FC236}">
                <a16:creationId xmlns:a16="http://schemas.microsoft.com/office/drawing/2014/main" id="{94047C37-77E5-4F5B-8D16-0CAE96B8CAFE}"/>
              </a:ext>
            </a:extLst>
          </p:cNvPr>
          <p:cNvSpPr/>
          <p:nvPr/>
        </p:nvSpPr>
        <p:spPr>
          <a:xfrm>
            <a:off x="4266318" y="3580912"/>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7" name="ZoneTexte 30">
            <a:extLst>
              <a:ext uri="{FF2B5EF4-FFF2-40B4-BE49-F238E27FC236}">
                <a16:creationId xmlns:a16="http://schemas.microsoft.com/office/drawing/2014/main" id="{F609B183-D7C0-4305-A6D8-D0BC106C68E4}"/>
              </a:ext>
            </a:extLst>
          </p:cNvPr>
          <p:cNvSpPr txBox="1"/>
          <p:nvPr/>
        </p:nvSpPr>
        <p:spPr>
          <a:xfrm>
            <a:off x="4573649" y="2294605"/>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1</a:t>
            </a:r>
          </a:p>
        </p:txBody>
      </p:sp>
      <p:sp>
        <p:nvSpPr>
          <p:cNvPr id="18" name="ZoneTexte 31">
            <a:extLst>
              <a:ext uri="{FF2B5EF4-FFF2-40B4-BE49-F238E27FC236}">
                <a16:creationId xmlns:a16="http://schemas.microsoft.com/office/drawing/2014/main" id="{197E2740-3F4A-4000-8864-108D3B0F1E9D}"/>
              </a:ext>
            </a:extLst>
          </p:cNvPr>
          <p:cNvSpPr txBox="1"/>
          <p:nvPr/>
        </p:nvSpPr>
        <p:spPr>
          <a:xfrm>
            <a:off x="4602204" y="35421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4</a:t>
            </a:r>
          </a:p>
        </p:txBody>
      </p:sp>
      <p:sp>
        <p:nvSpPr>
          <p:cNvPr id="19" name="ZoneTexte 32">
            <a:extLst>
              <a:ext uri="{FF2B5EF4-FFF2-40B4-BE49-F238E27FC236}">
                <a16:creationId xmlns:a16="http://schemas.microsoft.com/office/drawing/2014/main" id="{E00F2956-3F28-4CA0-B209-93DF002E45E2}"/>
              </a:ext>
            </a:extLst>
          </p:cNvPr>
          <p:cNvSpPr txBox="1"/>
          <p:nvPr/>
        </p:nvSpPr>
        <p:spPr>
          <a:xfrm>
            <a:off x="3627514" y="2289141"/>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sp>
        <p:nvSpPr>
          <p:cNvPr id="20" name="ZoneTexte 33">
            <a:extLst>
              <a:ext uri="{FF2B5EF4-FFF2-40B4-BE49-F238E27FC236}">
                <a16:creationId xmlns:a16="http://schemas.microsoft.com/office/drawing/2014/main" id="{2FF54867-3ADF-4665-A0EE-54C47C3DB7ED}"/>
              </a:ext>
            </a:extLst>
          </p:cNvPr>
          <p:cNvSpPr txBox="1"/>
          <p:nvPr/>
        </p:nvSpPr>
        <p:spPr>
          <a:xfrm>
            <a:off x="3639738" y="35548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grpSp>
        <p:nvGrpSpPr>
          <p:cNvPr id="21" name="Group 20">
            <a:extLst>
              <a:ext uri="{FF2B5EF4-FFF2-40B4-BE49-F238E27FC236}">
                <a16:creationId xmlns:a16="http://schemas.microsoft.com/office/drawing/2014/main" id="{14196B2B-21C5-4D8E-A3BE-BFD49D2D12E5}"/>
              </a:ext>
            </a:extLst>
          </p:cNvPr>
          <p:cNvGrpSpPr/>
          <p:nvPr/>
        </p:nvGrpSpPr>
        <p:grpSpPr>
          <a:xfrm>
            <a:off x="14291" y="1400326"/>
            <a:ext cx="3742183" cy="3344383"/>
            <a:chOff x="287637" y="1265267"/>
            <a:chExt cx="5146545" cy="4599461"/>
          </a:xfrm>
        </p:grpSpPr>
        <p:pic>
          <p:nvPicPr>
            <p:cNvPr id="22" name="Image 2">
              <a:extLst>
                <a:ext uri="{FF2B5EF4-FFF2-40B4-BE49-F238E27FC236}">
                  <a16:creationId xmlns:a16="http://schemas.microsoft.com/office/drawing/2014/main" id="{52CC29AC-98DF-4668-93BB-0F4C223123A0}"/>
                </a:ext>
              </a:extLst>
            </p:cNvPr>
            <p:cNvPicPr>
              <a:picLocks noChangeAspect="1"/>
            </p:cNvPicPr>
            <p:nvPr/>
          </p:nvPicPr>
          <p:blipFill>
            <a:blip r:embed="rId4"/>
            <a:stretch>
              <a:fillRect/>
            </a:stretch>
          </p:blipFill>
          <p:spPr>
            <a:xfrm>
              <a:off x="355610" y="1693043"/>
              <a:ext cx="5078572" cy="4171685"/>
            </a:xfrm>
            <a:prstGeom prst="rect">
              <a:avLst/>
            </a:prstGeom>
          </p:spPr>
        </p:pic>
        <p:sp>
          <p:nvSpPr>
            <p:cNvPr id="23" name="Ellipse 41">
              <a:extLst>
                <a:ext uri="{FF2B5EF4-FFF2-40B4-BE49-F238E27FC236}">
                  <a16:creationId xmlns:a16="http://schemas.microsoft.com/office/drawing/2014/main" id="{6AB67A1F-FD7C-4B83-8E6B-34EC700A175E}"/>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24" name="Ellipse 50">
              <a:extLst>
                <a:ext uri="{FF2B5EF4-FFF2-40B4-BE49-F238E27FC236}">
                  <a16:creationId xmlns:a16="http://schemas.microsoft.com/office/drawing/2014/main" id="{76D3FBAC-D838-481C-A4AB-50D640EECF55}"/>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AEDD71F-1AD6-4FC1-9BBB-532F0AE651B6}"/>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6" name="Rectangle 25">
              <a:extLst>
                <a:ext uri="{FF2B5EF4-FFF2-40B4-BE49-F238E27FC236}">
                  <a16:creationId xmlns:a16="http://schemas.microsoft.com/office/drawing/2014/main" id="{C2D21C4B-3DE8-4CEF-A60E-34BCBAE39B14}"/>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7" name="Rectangle 26">
              <a:extLst>
                <a:ext uri="{FF2B5EF4-FFF2-40B4-BE49-F238E27FC236}">
                  <a16:creationId xmlns:a16="http://schemas.microsoft.com/office/drawing/2014/main" id="{22B4F297-6979-4833-BF71-4BE34DB0C652}"/>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8" name="Rectangle 27">
              <a:extLst>
                <a:ext uri="{FF2B5EF4-FFF2-40B4-BE49-F238E27FC236}">
                  <a16:creationId xmlns:a16="http://schemas.microsoft.com/office/drawing/2014/main" id="{7CEB0DC4-E99B-4349-ABDA-797368001CEC}"/>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9" name="ZoneTexte 56">
              <a:extLst>
                <a:ext uri="{FF2B5EF4-FFF2-40B4-BE49-F238E27FC236}">
                  <a16:creationId xmlns:a16="http://schemas.microsoft.com/office/drawing/2014/main" id="{25987D12-32E7-44D7-9346-DC22A1E1F895}"/>
                </a:ext>
              </a:extLst>
            </p:cNvPr>
            <p:cNvSpPr txBox="1"/>
            <p:nvPr/>
          </p:nvSpPr>
          <p:spPr>
            <a:xfrm>
              <a:off x="2667125" y="1933452"/>
              <a:ext cx="792511" cy="369333"/>
            </a:xfrm>
            <a:prstGeom prst="rect">
              <a:avLst/>
            </a:prstGeom>
            <a:noFill/>
            <a:ln>
              <a:noFill/>
            </a:ln>
          </p:spPr>
          <p:txBody>
            <a:bodyPr wrap="square" rtlCol="0">
              <a:spAutoFit/>
            </a:bodyPr>
            <a:lstStyle/>
            <a:p>
              <a:r>
                <a:rPr lang="fr-FR" sz="1800" dirty="0"/>
                <a:t>Q3</a:t>
              </a:r>
            </a:p>
          </p:txBody>
        </p:sp>
        <p:sp>
          <p:nvSpPr>
            <p:cNvPr id="30" name="Ellipse 60">
              <a:extLst>
                <a:ext uri="{FF2B5EF4-FFF2-40B4-BE49-F238E27FC236}">
                  <a16:creationId xmlns:a16="http://schemas.microsoft.com/office/drawing/2014/main" id="{491D747E-3C07-48D9-BF4F-7ECB8B3E4409}"/>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A0B6E15-05B9-452D-B51F-D8CB3899120C}"/>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2" name="Rectangle 31">
              <a:extLst>
                <a:ext uri="{FF2B5EF4-FFF2-40B4-BE49-F238E27FC236}">
                  <a16:creationId xmlns:a16="http://schemas.microsoft.com/office/drawing/2014/main" id="{FA44819B-B70C-4A27-9D7E-BF41A9034183}"/>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3" name="Rectangle 32">
              <a:extLst>
                <a:ext uri="{FF2B5EF4-FFF2-40B4-BE49-F238E27FC236}">
                  <a16:creationId xmlns:a16="http://schemas.microsoft.com/office/drawing/2014/main" id="{0346722D-DCC2-4815-8669-40232806835F}"/>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4" name="Rectangle 33">
              <a:extLst>
                <a:ext uri="{FF2B5EF4-FFF2-40B4-BE49-F238E27FC236}">
                  <a16:creationId xmlns:a16="http://schemas.microsoft.com/office/drawing/2014/main" id="{1AEEB298-087D-4077-A91C-5FF8FB09B289}"/>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5" name="ZoneTexte 65">
              <a:extLst>
                <a:ext uri="{FF2B5EF4-FFF2-40B4-BE49-F238E27FC236}">
                  <a16:creationId xmlns:a16="http://schemas.microsoft.com/office/drawing/2014/main" id="{DBE2A9DC-1C4E-4EA6-9E74-481B1E53C43A}"/>
                </a:ext>
              </a:extLst>
            </p:cNvPr>
            <p:cNvSpPr txBox="1"/>
            <p:nvPr/>
          </p:nvSpPr>
          <p:spPr>
            <a:xfrm>
              <a:off x="769918" y="2966293"/>
              <a:ext cx="792511" cy="369333"/>
            </a:xfrm>
            <a:prstGeom prst="rect">
              <a:avLst/>
            </a:prstGeom>
            <a:noFill/>
            <a:ln>
              <a:noFill/>
            </a:ln>
          </p:spPr>
          <p:txBody>
            <a:bodyPr wrap="square" rtlCol="0">
              <a:spAutoFit/>
            </a:bodyPr>
            <a:lstStyle/>
            <a:p>
              <a:r>
                <a:rPr lang="fr-FR" sz="1800" dirty="0"/>
                <a:t>Q4</a:t>
              </a:r>
            </a:p>
          </p:txBody>
        </p:sp>
        <p:sp>
          <p:nvSpPr>
            <p:cNvPr id="36" name="ZoneTexte 52">
              <a:extLst>
                <a:ext uri="{FF2B5EF4-FFF2-40B4-BE49-F238E27FC236}">
                  <a16:creationId xmlns:a16="http://schemas.microsoft.com/office/drawing/2014/main" id="{2BE62747-3587-441E-8A83-490FF458C744}"/>
                </a:ext>
              </a:extLst>
            </p:cNvPr>
            <p:cNvSpPr txBox="1"/>
            <p:nvPr/>
          </p:nvSpPr>
          <p:spPr>
            <a:xfrm>
              <a:off x="2131307" y="166578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37" name="ZoneTexte 51">
              <a:extLst>
                <a:ext uri="{FF2B5EF4-FFF2-40B4-BE49-F238E27FC236}">
                  <a16:creationId xmlns:a16="http://schemas.microsoft.com/office/drawing/2014/main" id="{8F130907-1569-403F-9091-7A15DA125F54}"/>
                </a:ext>
              </a:extLst>
            </p:cNvPr>
            <p:cNvSpPr txBox="1"/>
            <p:nvPr/>
          </p:nvSpPr>
          <p:spPr>
            <a:xfrm>
              <a:off x="2897341" y="126526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38" name="ZoneTexte 53">
              <a:extLst>
                <a:ext uri="{FF2B5EF4-FFF2-40B4-BE49-F238E27FC236}">
                  <a16:creationId xmlns:a16="http://schemas.microsoft.com/office/drawing/2014/main" id="{7A3326B4-5455-4499-96F3-E1B5098886C2}"/>
                </a:ext>
              </a:extLst>
            </p:cNvPr>
            <p:cNvSpPr txBox="1"/>
            <p:nvPr/>
          </p:nvSpPr>
          <p:spPr>
            <a:xfrm>
              <a:off x="2494968" y="2406848"/>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39" name="ZoneTexte 54">
              <a:extLst>
                <a:ext uri="{FF2B5EF4-FFF2-40B4-BE49-F238E27FC236}">
                  <a16:creationId xmlns:a16="http://schemas.microsoft.com/office/drawing/2014/main" id="{A0C74962-F4B0-4D4E-B642-856A3D852993}"/>
                </a:ext>
              </a:extLst>
            </p:cNvPr>
            <p:cNvSpPr txBox="1"/>
            <p:nvPr/>
          </p:nvSpPr>
          <p:spPr>
            <a:xfrm>
              <a:off x="3206973" y="2201821"/>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40" name="ZoneTexte 66">
              <a:extLst>
                <a:ext uri="{FF2B5EF4-FFF2-40B4-BE49-F238E27FC236}">
                  <a16:creationId xmlns:a16="http://schemas.microsoft.com/office/drawing/2014/main" id="{E26BB8E6-CE89-4CDE-96CC-728AF597BFD6}"/>
                </a:ext>
              </a:extLst>
            </p:cNvPr>
            <p:cNvSpPr txBox="1"/>
            <p:nvPr/>
          </p:nvSpPr>
          <p:spPr>
            <a:xfrm>
              <a:off x="287637" y="2740727"/>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41" name="ZoneTexte 67">
              <a:extLst>
                <a:ext uri="{FF2B5EF4-FFF2-40B4-BE49-F238E27FC236}">
                  <a16:creationId xmlns:a16="http://schemas.microsoft.com/office/drawing/2014/main" id="{5341C4C9-E777-4DCD-BAE4-BAB42F39C0EC}"/>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42" name="ZoneTexte 69">
              <a:extLst>
                <a:ext uri="{FF2B5EF4-FFF2-40B4-BE49-F238E27FC236}">
                  <a16:creationId xmlns:a16="http://schemas.microsoft.com/office/drawing/2014/main" id="{AC9922D3-DB31-48AB-B6E1-B52EF3935F15}"/>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43" name="ZoneTexte 70">
              <a:extLst>
                <a:ext uri="{FF2B5EF4-FFF2-40B4-BE49-F238E27FC236}">
                  <a16:creationId xmlns:a16="http://schemas.microsoft.com/office/drawing/2014/main" id="{21FDB29D-643F-4C5F-93B0-3C4702DF42DF}"/>
                </a:ext>
              </a:extLst>
            </p:cNvPr>
            <p:cNvSpPr txBox="1"/>
            <p:nvPr/>
          </p:nvSpPr>
          <p:spPr>
            <a:xfrm>
              <a:off x="1041972" y="2398017"/>
              <a:ext cx="368939" cy="65608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44" name="TextBox 43">
            <a:extLst>
              <a:ext uri="{FF2B5EF4-FFF2-40B4-BE49-F238E27FC236}">
                <a16:creationId xmlns:a16="http://schemas.microsoft.com/office/drawing/2014/main" id="{381CB1EA-6A80-4B85-8FC3-54E34379DF9B}"/>
              </a:ext>
            </a:extLst>
          </p:cNvPr>
          <p:cNvSpPr txBox="1"/>
          <p:nvPr/>
        </p:nvSpPr>
        <p:spPr>
          <a:xfrm>
            <a:off x="441940" y="788277"/>
            <a:ext cx="2756076" cy="769441"/>
          </a:xfrm>
          <a:prstGeom prst="rect">
            <a:avLst/>
          </a:prstGeom>
          <a:noFill/>
        </p:spPr>
        <p:txBody>
          <a:bodyPr wrap="none" rtlCol="0">
            <a:spAutoFit/>
          </a:bodyPr>
          <a:lstStyle/>
          <a:p>
            <a:pPr algn="ctr"/>
            <a:r>
              <a:rPr lang="en-US" sz="2200" b="1" dirty="0"/>
              <a:t>Non-uniform</a:t>
            </a:r>
          </a:p>
          <a:p>
            <a:pPr algn="ctr"/>
            <a:r>
              <a:rPr lang="en-US" sz="2200" b="1" dirty="0"/>
              <a:t>Boronization in WEST:</a:t>
            </a:r>
          </a:p>
        </p:txBody>
      </p:sp>
      <p:sp>
        <p:nvSpPr>
          <p:cNvPr id="7" name="Slide Number Placeholder 6">
            <a:extLst>
              <a:ext uri="{FF2B5EF4-FFF2-40B4-BE49-F238E27FC236}">
                <a16:creationId xmlns:a16="http://schemas.microsoft.com/office/drawing/2014/main" id="{40CEB671-BCD6-45A6-BC01-619AE3CED3DC}"/>
              </a:ext>
            </a:extLst>
          </p:cNvPr>
          <p:cNvSpPr>
            <a:spLocks noGrp="1"/>
          </p:cNvSpPr>
          <p:nvPr>
            <p:ph type="sldNum" sz="quarter" idx="12"/>
          </p:nvPr>
        </p:nvSpPr>
        <p:spPr/>
        <p:txBody>
          <a:bodyPr/>
          <a:lstStyle/>
          <a:p>
            <a:fld id="{6A6D9FA1-99C7-4910-8E32-B85D378B0060}" type="slidenum">
              <a:rPr lang="en-GB" smtClean="0">
                <a:solidFill>
                  <a:prstClr val="white"/>
                </a:solidFill>
              </a:rPr>
              <a:pPr/>
              <a:t>18</a:t>
            </a:fld>
            <a:endParaRPr lang="en-GB" dirty="0">
              <a:solidFill>
                <a:prstClr val="white"/>
              </a:solidFill>
            </a:endParaRPr>
          </a:p>
        </p:txBody>
      </p:sp>
    </p:spTree>
    <p:extLst>
      <p:ext uri="{BB962C8B-B14F-4D97-AF65-F5344CB8AC3E}">
        <p14:creationId xmlns:p14="http://schemas.microsoft.com/office/powerpoint/2010/main" val="3748194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1" y="192515"/>
            <a:ext cx="10265593" cy="457200"/>
          </a:xfrm>
        </p:spPr>
        <p:txBody>
          <a:bodyPr/>
          <a:lstStyle/>
          <a:p>
            <a:r>
              <a:rPr lang="en-US" dirty="0"/>
              <a:t>Open questions and future work:</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pic>
        <p:nvPicPr>
          <p:cNvPr id="14" name="Image 8">
            <a:extLst>
              <a:ext uri="{FF2B5EF4-FFF2-40B4-BE49-F238E27FC236}">
                <a16:creationId xmlns:a16="http://schemas.microsoft.com/office/drawing/2014/main" id="{46420F49-35D6-485F-AC5D-C9AC7700CD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saturation sat="0"/>
                    </a14:imgEffect>
                    <a14:imgEffect>
                      <a14:brightnessContrast bright="50000" contrast="51000"/>
                    </a14:imgEffect>
                  </a14:imgLayer>
                </a14:imgProps>
              </a:ext>
            </a:extLst>
          </a:blip>
          <a:stretch>
            <a:fillRect/>
          </a:stretch>
        </p:blipFill>
        <p:spPr>
          <a:xfrm rot="16200000">
            <a:off x="2949662" y="2548350"/>
            <a:ext cx="3249132" cy="716559"/>
          </a:xfrm>
          <a:prstGeom prst="rect">
            <a:avLst/>
          </a:prstGeom>
        </p:spPr>
      </p:pic>
      <p:sp>
        <p:nvSpPr>
          <p:cNvPr id="15" name="Cube 14">
            <a:extLst>
              <a:ext uri="{FF2B5EF4-FFF2-40B4-BE49-F238E27FC236}">
                <a16:creationId xmlns:a16="http://schemas.microsoft.com/office/drawing/2014/main" id="{9CBCFD03-2D82-49D7-9452-3A2BC22C21BC}"/>
              </a:ext>
            </a:extLst>
          </p:cNvPr>
          <p:cNvSpPr/>
          <p:nvPr/>
        </p:nvSpPr>
        <p:spPr>
          <a:xfrm>
            <a:off x="4281789" y="2320899"/>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6" name="Cube 15">
            <a:extLst>
              <a:ext uri="{FF2B5EF4-FFF2-40B4-BE49-F238E27FC236}">
                <a16:creationId xmlns:a16="http://schemas.microsoft.com/office/drawing/2014/main" id="{94047C37-77E5-4F5B-8D16-0CAE96B8CAFE}"/>
              </a:ext>
            </a:extLst>
          </p:cNvPr>
          <p:cNvSpPr/>
          <p:nvPr/>
        </p:nvSpPr>
        <p:spPr>
          <a:xfrm>
            <a:off x="4266318" y="3580912"/>
            <a:ext cx="307910" cy="317241"/>
          </a:xfrm>
          <a:prstGeom prst="cube">
            <a:avLst>
              <a:gd name="adj" fmla="val 12879"/>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7" name="ZoneTexte 30">
            <a:extLst>
              <a:ext uri="{FF2B5EF4-FFF2-40B4-BE49-F238E27FC236}">
                <a16:creationId xmlns:a16="http://schemas.microsoft.com/office/drawing/2014/main" id="{F609B183-D7C0-4305-A6D8-D0BC106C68E4}"/>
              </a:ext>
            </a:extLst>
          </p:cNvPr>
          <p:cNvSpPr txBox="1"/>
          <p:nvPr/>
        </p:nvSpPr>
        <p:spPr>
          <a:xfrm>
            <a:off x="4573649" y="2294605"/>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1</a:t>
            </a:r>
          </a:p>
        </p:txBody>
      </p:sp>
      <p:sp>
        <p:nvSpPr>
          <p:cNvPr id="18" name="ZoneTexte 31">
            <a:extLst>
              <a:ext uri="{FF2B5EF4-FFF2-40B4-BE49-F238E27FC236}">
                <a16:creationId xmlns:a16="http://schemas.microsoft.com/office/drawing/2014/main" id="{197E2740-3F4A-4000-8864-108D3B0F1E9D}"/>
              </a:ext>
            </a:extLst>
          </p:cNvPr>
          <p:cNvSpPr txBox="1"/>
          <p:nvPr/>
        </p:nvSpPr>
        <p:spPr>
          <a:xfrm>
            <a:off x="4602204" y="35421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4</a:t>
            </a:r>
          </a:p>
        </p:txBody>
      </p:sp>
      <p:sp>
        <p:nvSpPr>
          <p:cNvPr id="19" name="ZoneTexte 32">
            <a:extLst>
              <a:ext uri="{FF2B5EF4-FFF2-40B4-BE49-F238E27FC236}">
                <a16:creationId xmlns:a16="http://schemas.microsoft.com/office/drawing/2014/main" id="{E00F2956-3F28-4CA0-B209-93DF002E45E2}"/>
              </a:ext>
            </a:extLst>
          </p:cNvPr>
          <p:cNvSpPr txBox="1"/>
          <p:nvPr/>
        </p:nvSpPr>
        <p:spPr>
          <a:xfrm>
            <a:off x="3627514" y="2289141"/>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sp>
        <p:nvSpPr>
          <p:cNvPr id="20" name="ZoneTexte 33">
            <a:extLst>
              <a:ext uri="{FF2B5EF4-FFF2-40B4-BE49-F238E27FC236}">
                <a16:creationId xmlns:a16="http://schemas.microsoft.com/office/drawing/2014/main" id="{2FF54867-3ADF-4665-A0EE-54C47C3DB7ED}"/>
              </a:ext>
            </a:extLst>
          </p:cNvPr>
          <p:cNvSpPr txBox="1"/>
          <p:nvPr/>
        </p:nvSpPr>
        <p:spPr>
          <a:xfrm>
            <a:off x="3639738" y="3554866"/>
            <a:ext cx="716560"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t>A-H</a:t>
            </a:r>
          </a:p>
        </p:txBody>
      </p:sp>
      <p:grpSp>
        <p:nvGrpSpPr>
          <p:cNvPr id="21" name="Group 20">
            <a:extLst>
              <a:ext uri="{FF2B5EF4-FFF2-40B4-BE49-F238E27FC236}">
                <a16:creationId xmlns:a16="http://schemas.microsoft.com/office/drawing/2014/main" id="{14196B2B-21C5-4D8E-A3BE-BFD49D2D12E5}"/>
              </a:ext>
            </a:extLst>
          </p:cNvPr>
          <p:cNvGrpSpPr/>
          <p:nvPr/>
        </p:nvGrpSpPr>
        <p:grpSpPr>
          <a:xfrm>
            <a:off x="14291" y="1400326"/>
            <a:ext cx="3742183" cy="3344383"/>
            <a:chOff x="287637" y="1265267"/>
            <a:chExt cx="5146545" cy="4599461"/>
          </a:xfrm>
        </p:grpSpPr>
        <p:pic>
          <p:nvPicPr>
            <p:cNvPr id="22" name="Image 2">
              <a:extLst>
                <a:ext uri="{FF2B5EF4-FFF2-40B4-BE49-F238E27FC236}">
                  <a16:creationId xmlns:a16="http://schemas.microsoft.com/office/drawing/2014/main" id="{52CC29AC-98DF-4668-93BB-0F4C223123A0}"/>
                </a:ext>
              </a:extLst>
            </p:cNvPr>
            <p:cNvPicPr>
              <a:picLocks noChangeAspect="1"/>
            </p:cNvPicPr>
            <p:nvPr/>
          </p:nvPicPr>
          <p:blipFill>
            <a:blip r:embed="rId4"/>
            <a:stretch>
              <a:fillRect/>
            </a:stretch>
          </p:blipFill>
          <p:spPr>
            <a:xfrm>
              <a:off x="355610" y="1693043"/>
              <a:ext cx="5078572" cy="4171685"/>
            </a:xfrm>
            <a:prstGeom prst="rect">
              <a:avLst/>
            </a:prstGeom>
          </p:spPr>
        </p:pic>
        <p:sp>
          <p:nvSpPr>
            <p:cNvPr id="23" name="Ellipse 41">
              <a:extLst>
                <a:ext uri="{FF2B5EF4-FFF2-40B4-BE49-F238E27FC236}">
                  <a16:creationId xmlns:a16="http://schemas.microsoft.com/office/drawing/2014/main" id="{6AB67A1F-FD7C-4B83-8E6B-34EC700A175E}"/>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24" name="Ellipse 50">
              <a:extLst>
                <a:ext uri="{FF2B5EF4-FFF2-40B4-BE49-F238E27FC236}">
                  <a16:creationId xmlns:a16="http://schemas.microsoft.com/office/drawing/2014/main" id="{76D3FBAC-D838-481C-A4AB-50D640EECF55}"/>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AEDD71F-1AD6-4FC1-9BBB-532F0AE651B6}"/>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6" name="Rectangle 25">
              <a:extLst>
                <a:ext uri="{FF2B5EF4-FFF2-40B4-BE49-F238E27FC236}">
                  <a16:creationId xmlns:a16="http://schemas.microsoft.com/office/drawing/2014/main" id="{C2D21C4B-3DE8-4CEF-A60E-34BCBAE39B14}"/>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7" name="Rectangle 26">
              <a:extLst>
                <a:ext uri="{FF2B5EF4-FFF2-40B4-BE49-F238E27FC236}">
                  <a16:creationId xmlns:a16="http://schemas.microsoft.com/office/drawing/2014/main" id="{22B4F297-6979-4833-BF71-4BE34DB0C652}"/>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8" name="Rectangle 27">
              <a:extLst>
                <a:ext uri="{FF2B5EF4-FFF2-40B4-BE49-F238E27FC236}">
                  <a16:creationId xmlns:a16="http://schemas.microsoft.com/office/drawing/2014/main" id="{7CEB0DC4-E99B-4349-ABDA-797368001CEC}"/>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9" name="ZoneTexte 56">
              <a:extLst>
                <a:ext uri="{FF2B5EF4-FFF2-40B4-BE49-F238E27FC236}">
                  <a16:creationId xmlns:a16="http://schemas.microsoft.com/office/drawing/2014/main" id="{25987D12-32E7-44D7-9346-DC22A1E1F895}"/>
                </a:ext>
              </a:extLst>
            </p:cNvPr>
            <p:cNvSpPr txBox="1"/>
            <p:nvPr/>
          </p:nvSpPr>
          <p:spPr>
            <a:xfrm>
              <a:off x="2667125" y="1933452"/>
              <a:ext cx="792511" cy="369333"/>
            </a:xfrm>
            <a:prstGeom prst="rect">
              <a:avLst/>
            </a:prstGeom>
            <a:noFill/>
            <a:ln>
              <a:noFill/>
            </a:ln>
          </p:spPr>
          <p:txBody>
            <a:bodyPr wrap="square" rtlCol="0">
              <a:spAutoFit/>
            </a:bodyPr>
            <a:lstStyle/>
            <a:p>
              <a:r>
                <a:rPr lang="fr-FR" sz="1800" dirty="0"/>
                <a:t>Q3</a:t>
              </a:r>
            </a:p>
          </p:txBody>
        </p:sp>
        <p:sp>
          <p:nvSpPr>
            <p:cNvPr id="30" name="Ellipse 60">
              <a:extLst>
                <a:ext uri="{FF2B5EF4-FFF2-40B4-BE49-F238E27FC236}">
                  <a16:creationId xmlns:a16="http://schemas.microsoft.com/office/drawing/2014/main" id="{491D747E-3C07-48D9-BF4F-7ECB8B3E4409}"/>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7A0B6E15-05B9-452D-B51F-D8CB3899120C}"/>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2" name="Rectangle 31">
              <a:extLst>
                <a:ext uri="{FF2B5EF4-FFF2-40B4-BE49-F238E27FC236}">
                  <a16:creationId xmlns:a16="http://schemas.microsoft.com/office/drawing/2014/main" id="{FA44819B-B70C-4A27-9D7E-BF41A9034183}"/>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3" name="Rectangle 32">
              <a:extLst>
                <a:ext uri="{FF2B5EF4-FFF2-40B4-BE49-F238E27FC236}">
                  <a16:creationId xmlns:a16="http://schemas.microsoft.com/office/drawing/2014/main" id="{0346722D-DCC2-4815-8669-40232806835F}"/>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4" name="Rectangle 33">
              <a:extLst>
                <a:ext uri="{FF2B5EF4-FFF2-40B4-BE49-F238E27FC236}">
                  <a16:creationId xmlns:a16="http://schemas.microsoft.com/office/drawing/2014/main" id="{1AEEB298-087D-4077-A91C-5FF8FB09B289}"/>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5" name="ZoneTexte 65">
              <a:extLst>
                <a:ext uri="{FF2B5EF4-FFF2-40B4-BE49-F238E27FC236}">
                  <a16:creationId xmlns:a16="http://schemas.microsoft.com/office/drawing/2014/main" id="{DBE2A9DC-1C4E-4EA6-9E74-481B1E53C43A}"/>
                </a:ext>
              </a:extLst>
            </p:cNvPr>
            <p:cNvSpPr txBox="1"/>
            <p:nvPr/>
          </p:nvSpPr>
          <p:spPr>
            <a:xfrm>
              <a:off x="769918" y="2966293"/>
              <a:ext cx="792511" cy="369333"/>
            </a:xfrm>
            <a:prstGeom prst="rect">
              <a:avLst/>
            </a:prstGeom>
            <a:noFill/>
            <a:ln>
              <a:noFill/>
            </a:ln>
          </p:spPr>
          <p:txBody>
            <a:bodyPr wrap="square" rtlCol="0">
              <a:spAutoFit/>
            </a:bodyPr>
            <a:lstStyle/>
            <a:p>
              <a:r>
                <a:rPr lang="fr-FR" sz="1800" dirty="0"/>
                <a:t>Q4</a:t>
              </a:r>
            </a:p>
          </p:txBody>
        </p:sp>
        <p:sp>
          <p:nvSpPr>
            <p:cNvPr id="36" name="ZoneTexte 52">
              <a:extLst>
                <a:ext uri="{FF2B5EF4-FFF2-40B4-BE49-F238E27FC236}">
                  <a16:creationId xmlns:a16="http://schemas.microsoft.com/office/drawing/2014/main" id="{2BE62747-3587-441E-8A83-490FF458C744}"/>
                </a:ext>
              </a:extLst>
            </p:cNvPr>
            <p:cNvSpPr txBox="1"/>
            <p:nvPr/>
          </p:nvSpPr>
          <p:spPr>
            <a:xfrm>
              <a:off x="2131307" y="166578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37" name="ZoneTexte 51">
              <a:extLst>
                <a:ext uri="{FF2B5EF4-FFF2-40B4-BE49-F238E27FC236}">
                  <a16:creationId xmlns:a16="http://schemas.microsoft.com/office/drawing/2014/main" id="{8F130907-1569-403F-9091-7A15DA125F54}"/>
                </a:ext>
              </a:extLst>
            </p:cNvPr>
            <p:cNvSpPr txBox="1"/>
            <p:nvPr/>
          </p:nvSpPr>
          <p:spPr>
            <a:xfrm>
              <a:off x="2897341" y="126526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38" name="ZoneTexte 53">
              <a:extLst>
                <a:ext uri="{FF2B5EF4-FFF2-40B4-BE49-F238E27FC236}">
                  <a16:creationId xmlns:a16="http://schemas.microsoft.com/office/drawing/2014/main" id="{7A3326B4-5455-4499-96F3-E1B5098886C2}"/>
                </a:ext>
              </a:extLst>
            </p:cNvPr>
            <p:cNvSpPr txBox="1"/>
            <p:nvPr/>
          </p:nvSpPr>
          <p:spPr>
            <a:xfrm>
              <a:off x="2494968" y="2406848"/>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39" name="ZoneTexte 54">
              <a:extLst>
                <a:ext uri="{FF2B5EF4-FFF2-40B4-BE49-F238E27FC236}">
                  <a16:creationId xmlns:a16="http://schemas.microsoft.com/office/drawing/2014/main" id="{A0C74962-F4B0-4D4E-B642-856A3D852993}"/>
                </a:ext>
              </a:extLst>
            </p:cNvPr>
            <p:cNvSpPr txBox="1"/>
            <p:nvPr/>
          </p:nvSpPr>
          <p:spPr>
            <a:xfrm>
              <a:off x="3206973" y="2201821"/>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40" name="ZoneTexte 66">
              <a:extLst>
                <a:ext uri="{FF2B5EF4-FFF2-40B4-BE49-F238E27FC236}">
                  <a16:creationId xmlns:a16="http://schemas.microsoft.com/office/drawing/2014/main" id="{E26BB8E6-CE89-4CDE-96CC-728AF597BFD6}"/>
                </a:ext>
              </a:extLst>
            </p:cNvPr>
            <p:cNvSpPr txBox="1"/>
            <p:nvPr/>
          </p:nvSpPr>
          <p:spPr>
            <a:xfrm>
              <a:off x="287637" y="2740727"/>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41" name="ZoneTexte 67">
              <a:extLst>
                <a:ext uri="{FF2B5EF4-FFF2-40B4-BE49-F238E27FC236}">
                  <a16:creationId xmlns:a16="http://schemas.microsoft.com/office/drawing/2014/main" id="{5341C4C9-E777-4DCD-BAE4-BAB42F39C0EC}"/>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42" name="ZoneTexte 69">
              <a:extLst>
                <a:ext uri="{FF2B5EF4-FFF2-40B4-BE49-F238E27FC236}">
                  <a16:creationId xmlns:a16="http://schemas.microsoft.com/office/drawing/2014/main" id="{AC9922D3-DB31-48AB-B6E1-B52EF3935F15}"/>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43" name="ZoneTexte 70">
              <a:extLst>
                <a:ext uri="{FF2B5EF4-FFF2-40B4-BE49-F238E27FC236}">
                  <a16:creationId xmlns:a16="http://schemas.microsoft.com/office/drawing/2014/main" id="{21FDB29D-643F-4C5F-93B0-3C4702DF42DF}"/>
                </a:ext>
              </a:extLst>
            </p:cNvPr>
            <p:cNvSpPr txBox="1"/>
            <p:nvPr/>
          </p:nvSpPr>
          <p:spPr>
            <a:xfrm>
              <a:off x="1041972" y="2398017"/>
              <a:ext cx="368939" cy="65608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grpSp>
      <p:sp>
        <p:nvSpPr>
          <p:cNvPr id="44" name="TextBox 43">
            <a:extLst>
              <a:ext uri="{FF2B5EF4-FFF2-40B4-BE49-F238E27FC236}">
                <a16:creationId xmlns:a16="http://schemas.microsoft.com/office/drawing/2014/main" id="{381CB1EA-6A80-4B85-8FC3-54E34379DF9B}"/>
              </a:ext>
            </a:extLst>
          </p:cNvPr>
          <p:cNvSpPr txBox="1"/>
          <p:nvPr/>
        </p:nvSpPr>
        <p:spPr>
          <a:xfrm>
            <a:off x="441940" y="788277"/>
            <a:ext cx="2756076" cy="769441"/>
          </a:xfrm>
          <a:prstGeom prst="rect">
            <a:avLst/>
          </a:prstGeom>
          <a:noFill/>
        </p:spPr>
        <p:txBody>
          <a:bodyPr wrap="none" rtlCol="0">
            <a:spAutoFit/>
          </a:bodyPr>
          <a:lstStyle/>
          <a:p>
            <a:pPr algn="ctr"/>
            <a:r>
              <a:rPr lang="en-US" sz="2200" b="1" dirty="0"/>
              <a:t>Non-uniform</a:t>
            </a:r>
          </a:p>
          <a:p>
            <a:pPr algn="ctr"/>
            <a:r>
              <a:rPr lang="en-US" sz="2200" b="1" dirty="0"/>
              <a:t>Boronization in WEST:</a:t>
            </a:r>
          </a:p>
        </p:txBody>
      </p:sp>
      <p:sp>
        <p:nvSpPr>
          <p:cNvPr id="5" name="Rectangle 4">
            <a:extLst>
              <a:ext uri="{FF2B5EF4-FFF2-40B4-BE49-F238E27FC236}">
                <a16:creationId xmlns:a16="http://schemas.microsoft.com/office/drawing/2014/main" id="{F25E168E-171E-4CC5-AD93-8BC453143BE5}"/>
              </a:ext>
            </a:extLst>
          </p:cNvPr>
          <p:cNvSpPr/>
          <p:nvPr/>
        </p:nvSpPr>
        <p:spPr>
          <a:xfrm>
            <a:off x="5138775" y="1533459"/>
            <a:ext cx="6533184" cy="3693319"/>
          </a:xfrm>
          <a:prstGeom prst="rect">
            <a:avLst/>
          </a:prstGeom>
        </p:spPr>
        <p:txBody>
          <a:bodyPr wrap="square">
            <a:spAutoFit/>
          </a:bodyPr>
          <a:lstStyle/>
          <a:p>
            <a:pPr marL="285750" indent="-285750">
              <a:buFont typeface="Arial" panose="020B0604020202020204" pitchFamily="34" charset="0"/>
              <a:buChar char="•"/>
            </a:pPr>
            <a:r>
              <a:rPr lang="en-US" dirty="0"/>
              <a:t>Effect of homogeneity in vertical direction just from geometrical effect (higher field close to the tip of probe)?</a:t>
            </a:r>
          </a:p>
          <a:p>
            <a:endParaRPr lang="en-US" dirty="0"/>
          </a:p>
          <a:p>
            <a:pPr marL="285750" indent="-285750">
              <a:buFont typeface="Arial" panose="020B0604020202020204" pitchFamily="34" charset="0"/>
              <a:buChar char="•"/>
            </a:pPr>
            <a:r>
              <a:rPr lang="en-US" dirty="0"/>
              <a:t>Why samples further from B</a:t>
            </a:r>
            <a:r>
              <a:rPr lang="en-US" baseline="-25000" dirty="0"/>
              <a:t>2</a:t>
            </a:r>
            <a:r>
              <a:rPr lang="en-US" dirty="0"/>
              <a:t>D</a:t>
            </a:r>
            <a:r>
              <a:rPr lang="en-US" baseline="-25000" dirty="0"/>
              <a:t>6</a:t>
            </a:r>
            <a:r>
              <a:rPr lang="en-US" dirty="0"/>
              <a:t> feed locations present different chemical composition? Lower porosity?</a:t>
            </a:r>
          </a:p>
          <a:p>
            <a:endParaRPr lang="en-US" dirty="0"/>
          </a:p>
          <a:p>
            <a:pPr marL="285750" indent="-285750">
              <a:buFont typeface="Arial" panose="020B0604020202020204" pitchFamily="34" charset="0"/>
              <a:buChar char="•"/>
            </a:pPr>
            <a:r>
              <a:rPr lang="en-US" dirty="0"/>
              <a:t>Can the O/B ratio be used as measure of the efficiency of oxygen gettering properties? Effect from air exposure (entire time-line)?</a:t>
            </a:r>
          </a:p>
          <a:p>
            <a:endParaRPr lang="en-US" dirty="0"/>
          </a:p>
          <a:p>
            <a:pPr marL="285750" indent="-285750">
              <a:buFont typeface="Arial" panose="020B0604020202020204" pitchFamily="34" charset="0"/>
              <a:buChar char="•"/>
            </a:pPr>
            <a:r>
              <a:rPr lang="en-US" dirty="0"/>
              <a:t>Inverse correlation between boron and oxygen suggests that use of thinner layers can also be efficiency. Ideal B thickness?</a:t>
            </a:r>
          </a:p>
          <a:p>
            <a:endParaRPr lang="en-US" dirty="0"/>
          </a:p>
          <a:p>
            <a:pPr marL="285750" indent="-285750">
              <a:buFont typeface="Arial" panose="020B0604020202020204" pitchFamily="34" charset="0"/>
              <a:buChar char="•"/>
            </a:pPr>
            <a:r>
              <a:rPr lang="en-US" dirty="0"/>
              <a:t>Comparison with uniform boronization (future work).</a:t>
            </a:r>
          </a:p>
        </p:txBody>
      </p:sp>
      <p:sp>
        <p:nvSpPr>
          <p:cNvPr id="7" name="Slide Number Placeholder 6">
            <a:extLst>
              <a:ext uri="{FF2B5EF4-FFF2-40B4-BE49-F238E27FC236}">
                <a16:creationId xmlns:a16="http://schemas.microsoft.com/office/drawing/2014/main" id="{40CEB671-BCD6-45A6-BC01-619AE3CED3DC}"/>
              </a:ext>
            </a:extLst>
          </p:cNvPr>
          <p:cNvSpPr>
            <a:spLocks noGrp="1"/>
          </p:cNvSpPr>
          <p:nvPr>
            <p:ph type="sldNum" sz="quarter" idx="12"/>
          </p:nvPr>
        </p:nvSpPr>
        <p:spPr/>
        <p:txBody>
          <a:bodyPr/>
          <a:lstStyle/>
          <a:p>
            <a:fld id="{6A6D9FA1-99C7-4910-8E32-B85D378B0060}" type="slidenum">
              <a:rPr lang="en-GB" smtClean="0">
                <a:solidFill>
                  <a:prstClr val="white"/>
                </a:solidFill>
              </a:rPr>
              <a:pPr/>
              <a:t>19</a:t>
            </a:fld>
            <a:endParaRPr lang="en-GB" dirty="0">
              <a:solidFill>
                <a:prstClr val="white"/>
              </a:solidFill>
            </a:endParaRPr>
          </a:p>
        </p:txBody>
      </p:sp>
    </p:spTree>
    <p:extLst>
      <p:ext uri="{BB962C8B-B14F-4D97-AF65-F5344CB8AC3E}">
        <p14:creationId xmlns:p14="http://schemas.microsoft.com/office/powerpoint/2010/main" val="3229999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Spatially non uniform B layer predicted for ITER</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dirty="0">
              <a:solidFill>
                <a:prstClr val="white"/>
              </a:solidFill>
            </a:endParaRPr>
          </a:p>
        </p:txBody>
      </p:sp>
      <p:pic>
        <p:nvPicPr>
          <p:cNvPr id="3" name="Picture 2">
            <a:extLst>
              <a:ext uri="{FF2B5EF4-FFF2-40B4-BE49-F238E27FC236}">
                <a16:creationId xmlns:a16="http://schemas.microsoft.com/office/drawing/2014/main" id="{EA4FEF16-06D4-40BB-AA4C-6AB2B2A643CB}"/>
              </a:ext>
            </a:extLst>
          </p:cNvPr>
          <p:cNvPicPr>
            <a:picLocks noChangeAspect="1"/>
          </p:cNvPicPr>
          <p:nvPr/>
        </p:nvPicPr>
        <p:blipFill>
          <a:blip r:embed="rId2"/>
          <a:stretch>
            <a:fillRect/>
          </a:stretch>
        </p:blipFill>
        <p:spPr>
          <a:xfrm>
            <a:off x="6495125" y="1066799"/>
            <a:ext cx="5390450" cy="4447325"/>
          </a:xfrm>
          <a:prstGeom prst="rect">
            <a:avLst/>
          </a:prstGeom>
        </p:spPr>
      </p:pic>
      <p:sp>
        <p:nvSpPr>
          <p:cNvPr id="6" name="TextBox 5">
            <a:extLst>
              <a:ext uri="{FF2B5EF4-FFF2-40B4-BE49-F238E27FC236}">
                <a16:creationId xmlns:a16="http://schemas.microsoft.com/office/drawing/2014/main" id="{BFBA467A-1516-4A15-A4C2-E5EEBA9040EB}"/>
              </a:ext>
            </a:extLst>
          </p:cNvPr>
          <p:cNvSpPr txBox="1"/>
          <p:nvPr/>
        </p:nvSpPr>
        <p:spPr>
          <a:xfrm>
            <a:off x="6574645" y="716517"/>
            <a:ext cx="5067606" cy="461665"/>
          </a:xfrm>
          <a:prstGeom prst="rect">
            <a:avLst/>
          </a:prstGeom>
          <a:noFill/>
        </p:spPr>
        <p:txBody>
          <a:bodyPr wrap="none" rtlCol="0">
            <a:spAutoFit/>
          </a:bodyPr>
          <a:lstStyle/>
          <a:p>
            <a:pPr algn="l"/>
            <a:r>
              <a:rPr lang="en-US" sz="2400" b="1" dirty="0"/>
              <a:t>Normalized B</a:t>
            </a:r>
            <a:r>
              <a:rPr lang="en-US" sz="2400" b="1" baseline="-25000" dirty="0"/>
              <a:t>2</a:t>
            </a:r>
            <a:r>
              <a:rPr lang="en-US" sz="2400" b="1" dirty="0"/>
              <a:t>D</a:t>
            </a:r>
            <a:r>
              <a:rPr lang="en-US" sz="2400" b="1" baseline="-25000" dirty="0"/>
              <a:t>6</a:t>
            </a:r>
            <a:r>
              <a:rPr lang="en-US" sz="2400" b="1" dirty="0"/>
              <a:t> reaction distribution:</a:t>
            </a:r>
          </a:p>
        </p:txBody>
      </p:sp>
      <p:sp>
        <p:nvSpPr>
          <p:cNvPr id="42" name="TextBox 41">
            <a:extLst>
              <a:ext uri="{FF2B5EF4-FFF2-40B4-BE49-F238E27FC236}">
                <a16:creationId xmlns:a16="http://schemas.microsoft.com/office/drawing/2014/main" id="{DA6D2954-02DF-421B-98C0-01BAEA660B9A}"/>
              </a:ext>
            </a:extLst>
          </p:cNvPr>
          <p:cNvSpPr txBox="1"/>
          <p:nvPr/>
        </p:nvSpPr>
        <p:spPr>
          <a:xfrm>
            <a:off x="8039100" y="2501900"/>
            <a:ext cx="1803251" cy="1384995"/>
          </a:xfrm>
          <a:prstGeom prst="rect">
            <a:avLst/>
          </a:prstGeom>
          <a:noFill/>
        </p:spPr>
        <p:txBody>
          <a:bodyPr wrap="none" rtlCol="0">
            <a:spAutoFit/>
          </a:bodyPr>
          <a:lstStyle/>
          <a:p>
            <a:pPr algn="ctr"/>
            <a:r>
              <a:rPr lang="en-US" sz="2800" b="1" dirty="0"/>
              <a:t>ITER </a:t>
            </a:r>
          </a:p>
          <a:p>
            <a:pPr algn="ctr"/>
            <a:r>
              <a:rPr lang="en-US" sz="2800" b="1" dirty="0"/>
              <a:t>equatorial </a:t>
            </a:r>
          </a:p>
          <a:p>
            <a:pPr algn="ctr"/>
            <a:r>
              <a:rPr lang="en-US" sz="2800" b="1" dirty="0"/>
              <a:t>plane</a:t>
            </a:r>
          </a:p>
        </p:txBody>
      </p:sp>
      <p:sp>
        <p:nvSpPr>
          <p:cNvPr id="44" name="TextBox 43">
            <a:extLst>
              <a:ext uri="{FF2B5EF4-FFF2-40B4-BE49-F238E27FC236}">
                <a16:creationId xmlns:a16="http://schemas.microsoft.com/office/drawing/2014/main" id="{D910B16D-F0D2-4311-99B5-C7B0249414E4}"/>
              </a:ext>
            </a:extLst>
          </p:cNvPr>
          <p:cNvSpPr txBox="1"/>
          <p:nvPr/>
        </p:nvSpPr>
        <p:spPr>
          <a:xfrm>
            <a:off x="177800" y="1384300"/>
            <a:ext cx="6159776" cy="4585871"/>
          </a:xfrm>
          <a:prstGeom prst="rect">
            <a:avLst/>
          </a:prstGeom>
          <a:noFill/>
        </p:spPr>
        <p:txBody>
          <a:bodyPr wrap="square" rtlCol="0">
            <a:spAutoFit/>
          </a:bodyPr>
          <a:lstStyle/>
          <a:p>
            <a:r>
              <a:rPr lang="en-US" sz="2200" b="1" dirty="0"/>
              <a:t>Recent simulations suggest strongly non-uniform B</a:t>
            </a:r>
            <a:r>
              <a:rPr lang="en-US" sz="2200" b="1" baseline="-25000" dirty="0"/>
              <a:t>2</a:t>
            </a:r>
            <a:r>
              <a:rPr lang="en-US" sz="2200" b="1" dirty="0"/>
              <a:t>D</a:t>
            </a:r>
            <a:r>
              <a:rPr lang="en-US" sz="2200" b="1" baseline="-25000" dirty="0"/>
              <a:t>6</a:t>
            </a:r>
            <a:r>
              <a:rPr lang="en-US" sz="2200" b="1" dirty="0"/>
              <a:t> reaction distribution:</a:t>
            </a:r>
          </a:p>
          <a:p>
            <a:pPr marL="342900" indent="-342900">
              <a:buFont typeface="Arial" panose="020B0604020202020204" pitchFamily="34" charset="0"/>
              <a:buChar char="•"/>
            </a:pPr>
            <a:r>
              <a:rPr lang="en-US" sz="2200" dirty="0"/>
              <a:t>0.3 Pa with 88 % He and 12 % D</a:t>
            </a:r>
            <a:r>
              <a:rPr lang="en-US" sz="2200" baseline="-25000" dirty="0"/>
              <a:t>2</a:t>
            </a:r>
          </a:p>
          <a:p>
            <a:r>
              <a:rPr lang="en-US" sz="2200" dirty="0">
                <a:solidFill>
                  <a:srgbClr val="FF0000"/>
                </a:solidFill>
              </a:rPr>
              <a:t>      Diborane molecules injection points</a:t>
            </a:r>
          </a:p>
          <a:p>
            <a:r>
              <a:rPr lang="en-US" sz="2200" dirty="0">
                <a:solidFill>
                  <a:srgbClr val="00FF00"/>
                </a:solidFill>
              </a:rPr>
              <a:t>      4 anodes in the equatorial plane (30 A/anode)</a:t>
            </a:r>
          </a:p>
          <a:p>
            <a:pPr marL="342900" indent="-342900">
              <a:buFont typeface="Arial" panose="020B0604020202020204" pitchFamily="34" charset="0"/>
              <a:buChar char="•"/>
            </a:pPr>
            <a:endParaRPr lang="en-US" sz="2200" dirty="0">
              <a:solidFill>
                <a:srgbClr val="00FF00"/>
              </a:solidFill>
            </a:endParaRPr>
          </a:p>
          <a:p>
            <a:r>
              <a:rPr lang="en-US" sz="2200" dirty="0"/>
              <a:t>Non-uniform B layer formation?</a:t>
            </a:r>
          </a:p>
          <a:p>
            <a:r>
              <a:rPr lang="en-US" sz="2200" dirty="0"/>
              <a:t>Enough for ITER commissioning with full-W environment?</a:t>
            </a:r>
          </a:p>
          <a:p>
            <a:endParaRPr lang="en-US" sz="2200" dirty="0"/>
          </a:p>
          <a:p>
            <a:r>
              <a:rPr lang="en-US" sz="2200" b="1" dirty="0"/>
              <a:t>Non-uniform boronization in WEST with 3/6 feed location (February 2025)</a:t>
            </a:r>
          </a:p>
          <a:p>
            <a:endParaRPr lang="en-US" sz="2800" b="1" dirty="0">
              <a:solidFill>
                <a:srgbClr val="FF0000"/>
              </a:solidFill>
            </a:endParaRPr>
          </a:p>
        </p:txBody>
      </p:sp>
      <p:sp>
        <p:nvSpPr>
          <p:cNvPr id="45" name="TextBox 44">
            <a:extLst>
              <a:ext uri="{FF2B5EF4-FFF2-40B4-BE49-F238E27FC236}">
                <a16:creationId xmlns:a16="http://schemas.microsoft.com/office/drawing/2014/main" id="{B5F6D36D-4242-4805-95CF-165CFCA93A5C}"/>
              </a:ext>
            </a:extLst>
          </p:cNvPr>
          <p:cNvSpPr txBox="1"/>
          <p:nvPr/>
        </p:nvSpPr>
        <p:spPr>
          <a:xfrm>
            <a:off x="7012650" y="5555526"/>
            <a:ext cx="4629601" cy="369332"/>
          </a:xfrm>
          <a:prstGeom prst="rect">
            <a:avLst/>
          </a:prstGeom>
          <a:noFill/>
        </p:spPr>
        <p:txBody>
          <a:bodyPr wrap="none" rtlCol="0">
            <a:spAutoFit/>
          </a:bodyPr>
          <a:lstStyle/>
          <a:p>
            <a:pPr algn="l"/>
            <a:r>
              <a:rPr lang="en-US" i="1" dirty="0"/>
              <a:t>T. </a:t>
            </a:r>
            <a:r>
              <a:rPr lang="en-US" i="1" dirty="0" err="1"/>
              <a:t>Wauters</a:t>
            </a:r>
            <a:r>
              <a:rPr lang="en-US" i="1" dirty="0"/>
              <a:t> et al. </a:t>
            </a:r>
            <a:r>
              <a:rPr lang="en-US" i="1" dirty="0" err="1"/>
              <a:t>Nucl</a:t>
            </a:r>
            <a:r>
              <a:rPr lang="en-US" i="1" dirty="0"/>
              <a:t>. Mater. Energy, (2025) 42 </a:t>
            </a:r>
          </a:p>
        </p:txBody>
      </p:sp>
      <p:sp>
        <p:nvSpPr>
          <p:cNvPr id="46" name="Rectangle 45">
            <a:extLst>
              <a:ext uri="{FF2B5EF4-FFF2-40B4-BE49-F238E27FC236}">
                <a16:creationId xmlns:a16="http://schemas.microsoft.com/office/drawing/2014/main" id="{9435FC32-B377-4A78-9DEE-16F46866AC4D}"/>
              </a:ext>
            </a:extLst>
          </p:cNvPr>
          <p:cNvSpPr/>
          <p:nvPr/>
        </p:nvSpPr>
        <p:spPr>
          <a:xfrm>
            <a:off x="239750" y="2857500"/>
            <a:ext cx="152400" cy="152400"/>
          </a:xfrm>
          <a:prstGeom prst="rect">
            <a:avLst/>
          </a:prstGeom>
          <a:solidFill>
            <a:srgbClr val="00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ecision 46">
            <a:extLst>
              <a:ext uri="{FF2B5EF4-FFF2-40B4-BE49-F238E27FC236}">
                <a16:creationId xmlns:a16="http://schemas.microsoft.com/office/drawing/2014/main" id="{F6AC6B9B-F999-4352-BBFA-2C85C8A0F417}"/>
              </a:ext>
            </a:extLst>
          </p:cNvPr>
          <p:cNvSpPr/>
          <p:nvPr/>
        </p:nvSpPr>
        <p:spPr>
          <a:xfrm>
            <a:off x="206412" y="2466332"/>
            <a:ext cx="219075" cy="285750"/>
          </a:xfrm>
          <a:prstGeom prst="flowChartDecisi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69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Non uniform boronization performed in WEST</a:t>
            </a:r>
            <a:br>
              <a:rPr lang="en-US" dirty="0"/>
            </a:br>
            <a:r>
              <a:rPr lang="en-US" dirty="0"/>
              <a:t>(04 February 2025)</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dirty="0">
              <a:solidFill>
                <a:prstClr val="white"/>
              </a:solidFill>
            </a:endParaRPr>
          </a:p>
        </p:txBody>
      </p:sp>
      <p:sp>
        <p:nvSpPr>
          <p:cNvPr id="10" name="ZoneTexte 19">
            <a:extLst>
              <a:ext uri="{FF2B5EF4-FFF2-40B4-BE49-F238E27FC236}">
                <a16:creationId xmlns:a16="http://schemas.microsoft.com/office/drawing/2014/main" id="{63B7338F-AFAE-4825-9461-07CCAE7748FD}"/>
              </a:ext>
            </a:extLst>
          </p:cNvPr>
          <p:cNvSpPr txBox="1"/>
          <p:nvPr/>
        </p:nvSpPr>
        <p:spPr>
          <a:xfrm>
            <a:off x="384664" y="1281051"/>
            <a:ext cx="8206886" cy="1631216"/>
          </a:xfrm>
          <a:prstGeom prst="rect">
            <a:avLst/>
          </a:prstGeom>
          <a:noFill/>
        </p:spPr>
        <p:txBody>
          <a:bodyPr wrap="square">
            <a:spAutoFit/>
          </a:bodyPr>
          <a:lstStyle/>
          <a:p>
            <a:pPr marL="342900" indent="-342900">
              <a:buFont typeface="Wingdings" panose="05000000000000000000" pitchFamily="2" charset="2"/>
              <a:buChar char="§"/>
            </a:pPr>
            <a:r>
              <a:rPr lang="en-US" sz="2000" b="0" i="0" u="none" strike="noStrike" baseline="0" dirty="0">
                <a:solidFill>
                  <a:srgbClr val="000000"/>
                </a:solidFill>
                <a:latin typeface="Arial" panose="020B0604020202020204" pitchFamily="34" charset="0"/>
              </a:rPr>
              <a:t>Spatially </a:t>
            </a:r>
            <a:r>
              <a:rPr lang="en-US" sz="2000" i="0" u="none" strike="noStrike" baseline="0" dirty="0">
                <a:solidFill>
                  <a:srgbClr val="000000"/>
                </a:solidFill>
                <a:latin typeface="Arial" panose="020B0604020202020204" pitchFamily="34" charset="0"/>
              </a:rPr>
              <a:t>non-uniform boronization </a:t>
            </a:r>
            <a:r>
              <a:rPr lang="en-US" sz="2000" b="0" i="0" u="none" strike="noStrike" baseline="0" dirty="0">
                <a:solidFill>
                  <a:srgbClr val="000000"/>
                </a:solidFill>
                <a:latin typeface="Arial" panose="020B0604020202020204" pitchFamily="34" charset="0"/>
              </a:rPr>
              <a:t>tested in WEST</a:t>
            </a:r>
          </a:p>
          <a:p>
            <a:r>
              <a:rPr lang="en-US" sz="2000" dirty="0">
                <a:solidFill>
                  <a:srgbClr val="000000"/>
                </a:solidFill>
                <a:latin typeface="Arial" panose="020B0604020202020204" pitchFamily="34" charset="0"/>
              </a:rPr>
              <a:t>	</a:t>
            </a:r>
            <a:r>
              <a:rPr lang="en-US" sz="2000" dirty="0">
                <a:solidFill>
                  <a:srgbClr val="000000"/>
                </a:solidFill>
                <a:latin typeface="Arial" panose="020B0604020202020204" pitchFamily="34" charset="0"/>
                <a:sym typeface="Wingdings" panose="05000000000000000000" pitchFamily="2" charset="2"/>
              </a:rPr>
              <a:t></a:t>
            </a:r>
            <a:r>
              <a:rPr lang="en-US" sz="2000" dirty="0">
                <a:solidFill>
                  <a:srgbClr val="000000"/>
                </a:solidFill>
                <a:latin typeface="Arial" panose="020B0604020202020204" pitchFamily="34" charset="0"/>
              </a:rPr>
              <a:t> 6 glow electrodes (anodes) on top</a:t>
            </a:r>
          </a:p>
          <a:p>
            <a:r>
              <a:rPr lang="en-US" sz="2000" b="0" i="0" u="none" strike="noStrike" baseline="0" dirty="0">
                <a:solidFill>
                  <a:srgbClr val="000000"/>
                </a:solidFill>
                <a:latin typeface="Arial" panose="020B0604020202020204" pitchFamily="34" charset="0"/>
              </a:rPr>
              <a:t>	</a:t>
            </a:r>
            <a:r>
              <a:rPr lang="en-US" sz="2000" dirty="0">
                <a:solidFill>
                  <a:srgbClr val="000000"/>
                </a:solidFill>
                <a:latin typeface="Arial" panose="020B0604020202020204" pitchFamily="34" charset="0"/>
                <a:sym typeface="Wingdings" panose="05000000000000000000" pitchFamily="2" charset="2"/>
              </a:rPr>
              <a:t></a:t>
            </a:r>
            <a:r>
              <a:rPr lang="en-US" sz="2000" b="0" i="0" u="none" strike="noStrike" baseline="0" dirty="0">
                <a:solidFill>
                  <a:srgbClr val="000000"/>
                </a:solidFill>
                <a:latin typeface="Arial" panose="020B0604020202020204" pitchFamily="34" charset="0"/>
              </a:rPr>
              <a:t> </a:t>
            </a:r>
            <a:r>
              <a:rPr lang="en-US" sz="2000" i="0" u="none" strike="noStrike" baseline="0" dirty="0">
                <a:solidFill>
                  <a:srgbClr val="000000"/>
                </a:solidFill>
                <a:latin typeface="Arial" panose="020B0604020202020204" pitchFamily="34" charset="0"/>
              </a:rPr>
              <a:t>3 (out of 6) diborane B</a:t>
            </a:r>
            <a:r>
              <a:rPr lang="en-US" sz="2000" i="0" u="none" strike="noStrike" baseline="-25000" dirty="0">
                <a:solidFill>
                  <a:srgbClr val="000000"/>
                </a:solidFill>
                <a:latin typeface="Arial" panose="020B0604020202020204" pitchFamily="34" charset="0"/>
              </a:rPr>
              <a:t>2</a:t>
            </a:r>
            <a:r>
              <a:rPr lang="en-US" sz="2000" i="0" u="none" strike="noStrike" baseline="0" dirty="0">
                <a:solidFill>
                  <a:srgbClr val="000000"/>
                </a:solidFill>
                <a:latin typeface="Arial" panose="020B0604020202020204" pitchFamily="34" charset="0"/>
              </a:rPr>
              <a:t>D</a:t>
            </a:r>
            <a:r>
              <a:rPr lang="en-US" sz="2000" i="0" u="none" strike="noStrike" baseline="-25000" dirty="0">
                <a:solidFill>
                  <a:srgbClr val="000000"/>
                </a:solidFill>
                <a:latin typeface="Arial" panose="020B0604020202020204" pitchFamily="34" charset="0"/>
              </a:rPr>
              <a:t>6</a:t>
            </a:r>
            <a:r>
              <a:rPr lang="en-US" sz="2000" i="0" u="none" strike="noStrike" baseline="0" dirty="0">
                <a:solidFill>
                  <a:srgbClr val="000000"/>
                </a:solidFill>
                <a:latin typeface="Arial" panose="020B0604020202020204" pitchFamily="34" charset="0"/>
              </a:rPr>
              <a:t> feed locations </a:t>
            </a:r>
            <a:r>
              <a:rPr lang="en-US" sz="2000" dirty="0">
                <a:solidFill>
                  <a:srgbClr val="000000"/>
                </a:solidFill>
                <a:latin typeface="Arial" panose="020B0604020202020204" pitchFamily="34" charset="0"/>
              </a:rPr>
              <a:t>		</a:t>
            </a:r>
          </a:p>
          <a:p>
            <a:r>
              <a:rPr lang="en-US" sz="2000" dirty="0">
                <a:solidFill>
                  <a:srgbClr val="000000"/>
                </a:solidFill>
                <a:latin typeface="Arial" panose="020B0604020202020204" pitchFamily="34" charset="0"/>
              </a:rPr>
              <a:t>			bottom LFS Q1, Q2, Q3 (half of the torus)</a:t>
            </a:r>
          </a:p>
          <a:p>
            <a:endParaRPr lang="fr-FR" sz="2000" dirty="0"/>
          </a:p>
        </p:txBody>
      </p:sp>
      <p:pic>
        <p:nvPicPr>
          <p:cNvPr id="11" name="Image 3">
            <a:extLst>
              <a:ext uri="{FF2B5EF4-FFF2-40B4-BE49-F238E27FC236}">
                <a16:creationId xmlns:a16="http://schemas.microsoft.com/office/drawing/2014/main" id="{A26DE9B7-B8CF-4A6C-ACFA-6FB6314D8B90}"/>
              </a:ext>
            </a:extLst>
          </p:cNvPr>
          <p:cNvPicPr>
            <a:picLocks noChangeAspect="1"/>
          </p:cNvPicPr>
          <p:nvPr/>
        </p:nvPicPr>
        <p:blipFill>
          <a:blip r:embed="rId2"/>
          <a:stretch>
            <a:fillRect/>
          </a:stretch>
        </p:blipFill>
        <p:spPr>
          <a:xfrm>
            <a:off x="8245821" y="86929"/>
            <a:ext cx="3862702" cy="3563010"/>
          </a:xfrm>
          <a:prstGeom prst="rect">
            <a:avLst/>
          </a:prstGeom>
        </p:spPr>
      </p:pic>
      <p:pic>
        <p:nvPicPr>
          <p:cNvPr id="12" name="Image 7">
            <a:extLst>
              <a:ext uri="{FF2B5EF4-FFF2-40B4-BE49-F238E27FC236}">
                <a16:creationId xmlns:a16="http://schemas.microsoft.com/office/drawing/2014/main" id="{A3251AB8-3757-467D-B193-DE2B90D850A3}"/>
              </a:ext>
            </a:extLst>
          </p:cNvPr>
          <p:cNvPicPr>
            <a:picLocks noChangeAspect="1"/>
          </p:cNvPicPr>
          <p:nvPr/>
        </p:nvPicPr>
        <p:blipFill>
          <a:blip r:embed="rId3"/>
          <a:stretch>
            <a:fillRect/>
          </a:stretch>
        </p:blipFill>
        <p:spPr>
          <a:xfrm>
            <a:off x="6393186" y="3461855"/>
            <a:ext cx="1864266" cy="1438532"/>
          </a:xfrm>
          <a:prstGeom prst="rect">
            <a:avLst/>
          </a:prstGeom>
          <a:ln w="28575">
            <a:solidFill>
              <a:srgbClr val="FF00FF"/>
            </a:solidFill>
          </a:ln>
          <a:effectLst>
            <a:outerShdw blurRad="292100" dist="139700" dir="2700000" algn="tl" rotWithShape="0">
              <a:srgbClr val="333333">
                <a:alpha val="65000"/>
              </a:srgbClr>
            </a:outerShdw>
          </a:effectLst>
        </p:spPr>
      </p:pic>
      <p:pic>
        <p:nvPicPr>
          <p:cNvPr id="13" name="Image 6">
            <a:extLst>
              <a:ext uri="{FF2B5EF4-FFF2-40B4-BE49-F238E27FC236}">
                <a16:creationId xmlns:a16="http://schemas.microsoft.com/office/drawing/2014/main" id="{E80160D2-05E8-41E9-A284-FDCD64C9D30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5240" y="3731823"/>
            <a:ext cx="3466975" cy="2775033"/>
          </a:xfrm>
          <a:prstGeom prst="rect">
            <a:avLst/>
          </a:prstGeom>
          <a:noFill/>
        </p:spPr>
      </p:pic>
      <p:sp>
        <p:nvSpPr>
          <p:cNvPr id="14" name="Ellipse 8">
            <a:extLst>
              <a:ext uri="{FF2B5EF4-FFF2-40B4-BE49-F238E27FC236}">
                <a16:creationId xmlns:a16="http://schemas.microsoft.com/office/drawing/2014/main" id="{48009E1E-B81A-4F47-A49B-26BE276E877B}"/>
              </a:ext>
            </a:extLst>
          </p:cNvPr>
          <p:cNvSpPr/>
          <p:nvPr/>
        </p:nvSpPr>
        <p:spPr>
          <a:xfrm>
            <a:off x="8593630" y="5020425"/>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15" name="Ellipse 9">
            <a:extLst>
              <a:ext uri="{FF2B5EF4-FFF2-40B4-BE49-F238E27FC236}">
                <a16:creationId xmlns:a16="http://schemas.microsoft.com/office/drawing/2014/main" id="{25DC01FB-33C2-42B4-A6E7-EE985789C703}"/>
              </a:ext>
            </a:extLst>
          </p:cNvPr>
          <p:cNvSpPr/>
          <p:nvPr/>
        </p:nvSpPr>
        <p:spPr>
          <a:xfrm>
            <a:off x="9320725" y="4043330"/>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16" name="Ellipse 10">
            <a:extLst>
              <a:ext uri="{FF2B5EF4-FFF2-40B4-BE49-F238E27FC236}">
                <a16:creationId xmlns:a16="http://schemas.microsoft.com/office/drawing/2014/main" id="{29692E6D-37B9-4B8F-855D-0A2AB7D3FA37}"/>
              </a:ext>
            </a:extLst>
          </p:cNvPr>
          <p:cNvSpPr/>
          <p:nvPr/>
        </p:nvSpPr>
        <p:spPr>
          <a:xfrm>
            <a:off x="10663992" y="4126338"/>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17" name="Ellipse 11">
            <a:extLst>
              <a:ext uri="{FF2B5EF4-FFF2-40B4-BE49-F238E27FC236}">
                <a16:creationId xmlns:a16="http://schemas.microsoft.com/office/drawing/2014/main" id="{8564BF2A-627D-499D-B86F-F718EA4217A7}"/>
              </a:ext>
            </a:extLst>
          </p:cNvPr>
          <p:cNvSpPr/>
          <p:nvPr/>
        </p:nvSpPr>
        <p:spPr>
          <a:xfrm>
            <a:off x="9470685" y="5795234"/>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18" name="Ellipse 12">
            <a:extLst>
              <a:ext uri="{FF2B5EF4-FFF2-40B4-BE49-F238E27FC236}">
                <a16:creationId xmlns:a16="http://schemas.microsoft.com/office/drawing/2014/main" id="{FA0AE52B-BE79-46B5-BFCF-24A3F71802DA}"/>
              </a:ext>
            </a:extLst>
          </p:cNvPr>
          <p:cNvSpPr/>
          <p:nvPr/>
        </p:nvSpPr>
        <p:spPr>
          <a:xfrm>
            <a:off x="10755719" y="5749696"/>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19" name="Ellipse 13">
            <a:extLst>
              <a:ext uri="{FF2B5EF4-FFF2-40B4-BE49-F238E27FC236}">
                <a16:creationId xmlns:a16="http://schemas.microsoft.com/office/drawing/2014/main" id="{E149A0B3-80C3-417D-8B29-0F12527A852F}"/>
              </a:ext>
            </a:extLst>
          </p:cNvPr>
          <p:cNvSpPr/>
          <p:nvPr/>
        </p:nvSpPr>
        <p:spPr>
          <a:xfrm>
            <a:off x="11425873" y="4974692"/>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20" name="Cylindre 16">
            <a:extLst>
              <a:ext uri="{FF2B5EF4-FFF2-40B4-BE49-F238E27FC236}">
                <a16:creationId xmlns:a16="http://schemas.microsoft.com/office/drawing/2014/main" id="{4EE02B38-42A8-4C43-8058-841A9DE5B182}"/>
              </a:ext>
            </a:extLst>
          </p:cNvPr>
          <p:cNvSpPr/>
          <p:nvPr/>
        </p:nvSpPr>
        <p:spPr>
          <a:xfrm>
            <a:off x="9385201" y="5289746"/>
            <a:ext cx="120164"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1" name="Cylindre 17">
            <a:extLst>
              <a:ext uri="{FF2B5EF4-FFF2-40B4-BE49-F238E27FC236}">
                <a16:creationId xmlns:a16="http://schemas.microsoft.com/office/drawing/2014/main" id="{06E58039-7D20-4E61-9D45-AD21FAEFBDC7}"/>
              </a:ext>
            </a:extLst>
          </p:cNvPr>
          <p:cNvSpPr/>
          <p:nvPr/>
        </p:nvSpPr>
        <p:spPr>
          <a:xfrm>
            <a:off x="9265037" y="4465849"/>
            <a:ext cx="120164"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2" name="ZoneTexte 20">
            <a:extLst>
              <a:ext uri="{FF2B5EF4-FFF2-40B4-BE49-F238E27FC236}">
                <a16:creationId xmlns:a16="http://schemas.microsoft.com/office/drawing/2014/main" id="{663B4FFE-35CC-4625-B2B8-D688A91C19E2}"/>
              </a:ext>
            </a:extLst>
          </p:cNvPr>
          <p:cNvSpPr txBox="1"/>
          <p:nvPr/>
        </p:nvSpPr>
        <p:spPr>
          <a:xfrm>
            <a:off x="170054" y="3439978"/>
            <a:ext cx="6169686" cy="2800767"/>
          </a:xfrm>
          <a:prstGeom prst="rect">
            <a:avLst/>
          </a:prstGeom>
          <a:noFill/>
        </p:spPr>
        <p:txBody>
          <a:bodyPr wrap="square">
            <a:spAutoFit/>
          </a:bodyPr>
          <a:lstStyle/>
          <a:p>
            <a:pPr marL="342900" indent="-342900">
              <a:buFont typeface="Wingdings" panose="05000000000000000000" pitchFamily="2" charset="2"/>
              <a:buChar char="§"/>
            </a:pPr>
            <a:r>
              <a:rPr lang="en-US" sz="2000" dirty="0">
                <a:solidFill>
                  <a:srgbClr val="000000"/>
                </a:solidFill>
                <a:latin typeface="Arial" panose="020B0604020202020204" pitchFamily="34" charset="0"/>
              </a:rPr>
              <a:t>Boronization of ~5h, 70°C</a:t>
            </a:r>
          </a:p>
          <a:p>
            <a:pPr marL="342900" indent="-342900">
              <a:buFont typeface="Wingdings" panose="05000000000000000000" pitchFamily="2" charset="2"/>
              <a:buChar char="§"/>
            </a:pPr>
            <a:r>
              <a:rPr lang="en-US" sz="1800" b="0" i="0" u="none" strike="noStrike" baseline="0" dirty="0">
                <a:solidFill>
                  <a:srgbClr val="000000"/>
                </a:solidFill>
                <a:latin typeface="Arial" panose="020B0604020202020204" pitchFamily="34" charset="0"/>
              </a:rPr>
              <a:t>&gt;85% He / &lt;15% B</a:t>
            </a:r>
            <a:r>
              <a:rPr lang="en-US" sz="1800" b="0" i="0" u="none" strike="noStrike" baseline="-25000" dirty="0">
                <a:solidFill>
                  <a:srgbClr val="000000"/>
                </a:solidFill>
                <a:latin typeface="Arial" panose="020B0604020202020204" pitchFamily="34" charset="0"/>
              </a:rPr>
              <a:t>2</a:t>
            </a:r>
            <a:r>
              <a:rPr lang="en-US" sz="1800" b="0" i="0" u="none" strike="noStrike" baseline="0" dirty="0">
                <a:solidFill>
                  <a:srgbClr val="000000"/>
                </a:solidFill>
                <a:latin typeface="Arial" panose="020B0604020202020204" pitchFamily="34" charset="0"/>
              </a:rPr>
              <a:t>D</a:t>
            </a:r>
            <a:r>
              <a:rPr lang="en-US" sz="1800" b="0" i="0" u="none" strike="noStrike" baseline="-25000" dirty="0">
                <a:solidFill>
                  <a:srgbClr val="000000"/>
                </a:solidFill>
                <a:latin typeface="Arial" panose="020B0604020202020204" pitchFamily="34" charset="0"/>
              </a:rPr>
              <a:t>6</a:t>
            </a:r>
            <a:r>
              <a:rPr lang="en-US" sz="1800" b="0" i="0" u="none" strike="noStrike" baseline="0" dirty="0">
                <a:solidFill>
                  <a:srgbClr val="000000"/>
                </a:solidFill>
                <a:latin typeface="Arial" panose="020B0604020202020204" pitchFamily="34" charset="0"/>
              </a:rPr>
              <a:t>, 0.5 Pa, 10 g of B</a:t>
            </a:r>
          </a:p>
          <a:p>
            <a:pPr marL="342900" indent="-342900">
              <a:buFont typeface="Wingdings" panose="05000000000000000000" pitchFamily="2" charset="2"/>
              <a:buChar char="§"/>
            </a:pPr>
            <a:endParaRPr lang="en-US" sz="18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r>
              <a:rPr lang="en-US" sz="2000" dirty="0">
                <a:solidFill>
                  <a:srgbClr val="000000"/>
                </a:solidFill>
                <a:latin typeface="Arial" panose="020B0604020202020204" pitchFamily="34" charset="0"/>
              </a:rPr>
              <a:t>Two collector probes (cathodes) with 42 samples (W and SS) located in:</a:t>
            </a:r>
          </a:p>
          <a:p>
            <a:pPr lvl="2"/>
            <a:r>
              <a:rPr lang="en-US" sz="2000" dirty="0">
                <a:solidFill>
                  <a:srgbClr val="000000"/>
                </a:solidFill>
                <a:latin typeface="Arial" panose="020B0604020202020204" pitchFamily="34" charset="0"/>
              </a:rPr>
              <a:t>Q3 (B-rich region)</a:t>
            </a:r>
            <a:endParaRPr lang="fr-FR" sz="1800" dirty="0"/>
          </a:p>
          <a:p>
            <a:pPr lvl="2"/>
            <a:r>
              <a:rPr lang="en-US" sz="2000" dirty="0">
                <a:solidFill>
                  <a:srgbClr val="000000"/>
                </a:solidFill>
                <a:latin typeface="Arial" panose="020B0604020202020204" pitchFamily="34" charset="0"/>
              </a:rPr>
              <a:t>Q4 (B-depleted region)</a:t>
            </a:r>
          </a:p>
          <a:p>
            <a:pPr marL="342900" indent="-342900">
              <a:buFont typeface="Wingdings" panose="05000000000000000000" pitchFamily="2" charset="2"/>
              <a:buChar char="§"/>
            </a:pPr>
            <a:endParaRPr lang="fr-FR" sz="2000" dirty="0"/>
          </a:p>
        </p:txBody>
      </p:sp>
      <p:sp>
        <p:nvSpPr>
          <p:cNvPr id="23" name="Rectangle 22">
            <a:extLst>
              <a:ext uri="{FF2B5EF4-FFF2-40B4-BE49-F238E27FC236}">
                <a16:creationId xmlns:a16="http://schemas.microsoft.com/office/drawing/2014/main" id="{495DE641-631A-44CD-BDB5-91609ABEED3A}"/>
              </a:ext>
            </a:extLst>
          </p:cNvPr>
          <p:cNvSpPr/>
          <p:nvPr/>
        </p:nvSpPr>
        <p:spPr>
          <a:xfrm>
            <a:off x="9294784" y="4547410"/>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4" name="Rectangle 23">
            <a:extLst>
              <a:ext uri="{FF2B5EF4-FFF2-40B4-BE49-F238E27FC236}">
                <a16:creationId xmlns:a16="http://schemas.microsoft.com/office/drawing/2014/main" id="{26862292-825A-4E71-BB97-AABE13E3F3F0}"/>
              </a:ext>
            </a:extLst>
          </p:cNvPr>
          <p:cNvSpPr/>
          <p:nvPr/>
        </p:nvSpPr>
        <p:spPr>
          <a:xfrm>
            <a:off x="9294784" y="4638397"/>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5" name="Rectangle 24">
            <a:extLst>
              <a:ext uri="{FF2B5EF4-FFF2-40B4-BE49-F238E27FC236}">
                <a16:creationId xmlns:a16="http://schemas.microsoft.com/office/drawing/2014/main" id="{C68181E2-CAC3-45EA-A46D-DDC30905D87F}"/>
              </a:ext>
            </a:extLst>
          </p:cNvPr>
          <p:cNvSpPr/>
          <p:nvPr/>
        </p:nvSpPr>
        <p:spPr>
          <a:xfrm>
            <a:off x="9294784" y="4725607"/>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6" name="Rectangle 25">
            <a:extLst>
              <a:ext uri="{FF2B5EF4-FFF2-40B4-BE49-F238E27FC236}">
                <a16:creationId xmlns:a16="http://schemas.microsoft.com/office/drawing/2014/main" id="{2E74A464-59F7-4244-9111-EA579233217B}"/>
              </a:ext>
            </a:extLst>
          </p:cNvPr>
          <p:cNvSpPr/>
          <p:nvPr/>
        </p:nvSpPr>
        <p:spPr>
          <a:xfrm>
            <a:off x="9415762" y="5383730"/>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7" name="Rectangle 26">
            <a:extLst>
              <a:ext uri="{FF2B5EF4-FFF2-40B4-BE49-F238E27FC236}">
                <a16:creationId xmlns:a16="http://schemas.microsoft.com/office/drawing/2014/main" id="{42C25207-AE04-4784-A7EC-A4A2D1EF7F47}"/>
              </a:ext>
            </a:extLst>
          </p:cNvPr>
          <p:cNvSpPr/>
          <p:nvPr/>
        </p:nvSpPr>
        <p:spPr>
          <a:xfrm>
            <a:off x="9415762" y="5471575"/>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8" name="Rectangle 27">
            <a:extLst>
              <a:ext uri="{FF2B5EF4-FFF2-40B4-BE49-F238E27FC236}">
                <a16:creationId xmlns:a16="http://schemas.microsoft.com/office/drawing/2014/main" id="{59BDC905-60A8-45E6-BD2B-4722ECC453C4}"/>
              </a:ext>
            </a:extLst>
          </p:cNvPr>
          <p:cNvSpPr/>
          <p:nvPr/>
        </p:nvSpPr>
        <p:spPr>
          <a:xfrm>
            <a:off x="9415762" y="5561927"/>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29" name="Connecteur droit avec flèche 33">
            <a:extLst>
              <a:ext uri="{FF2B5EF4-FFF2-40B4-BE49-F238E27FC236}">
                <a16:creationId xmlns:a16="http://schemas.microsoft.com/office/drawing/2014/main" id="{1A54313D-F701-4356-B8CF-C6E86385C18B}"/>
              </a:ext>
            </a:extLst>
          </p:cNvPr>
          <p:cNvCxnSpPr/>
          <p:nvPr/>
        </p:nvCxnSpPr>
        <p:spPr>
          <a:xfrm flipV="1">
            <a:off x="10807992" y="4437401"/>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Connecteur droit avec flèche 34">
            <a:extLst>
              <a:ext uri="{FF2B5EF4-FFF2-40B4-BE49-F238E27FC236}">
                <a16:creationId xmlns:a16="http://schemas.microsoft.com/office/drawing/2014/main" id="{8B17EEE2-AE25-4A41-BFBF-80E050D5F096}"/>
              </a:ext>
            </a:extLst>
          </p:cNvPr>
          <p:cNvCxnSpPr/>
          <p:nvPr/>
        </p:nvCxnSpPr>
        <p:spPr>
          <a:xfrm flipV="1">
            <a:off x="9601113" y="4419193"/>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Connecteur droit avec flèche 35">
            <a:extLst>
              <a:ext uri="{FF2B5EF4-FFF2-40B4-BE49-F238E27FC236}">
                <a16:creationId xmlns:a16="http://schemas.microsoft.com/office/drawing/2014/main" id="{AC85A52E-5485-4E39-A63C-549A3AF4C39E}"/>
              </a:ext>
            </a:extLst>
          </p:cNvPr>
          <p:cNvCxnSpPr/>
          <p:nvPr/>
        </p:nvCxnSpPr>
        <p:spPr>
          <a:xfrm flipV="1">
            <a:off x="11382331" y="5152058"/>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ZoneTexte 42">
            <a:extLst>
              <a:ext uri="{FF2B5EF4-FFF2-40B4-BE49-F238E27FC236}">
                <a16:creationId xmlns:a16="http://schemas.microsoft.com/office/drawing/2014/main" id="{04D705D9-4B41-46D5-8C5F-6579F9CBF226}"/>
              </a:ext>
            </a:extLst>
          </p:cNvPr>
          <p:cNvSpPr txBox="1"/>
          <p:nvPr/>
        </p:nvSpPr>
        <p:spPr>
          <a:xfrm>
            <a:off x="11499500" y="4563735"/>
            <a:ext cx="792512" cy="477054"/>
          </a:xfrm>
          <a:prstGeom prst="rect">
            <a:avLst/>
          </a:prstGeom>
          <a:noFill/>
        </p:spPr>
        <p:txBody>
          <a:bodyPr wrap="square" rtlCol="0">
            <a:spAutoFit/>
          </a:bodyPr>
          <a:lstStyle/>
          <a:p>
            <a:r>
              <a:rPr lang="fr-FR" dirty="0"/>
              <a:t>Q1</a:t>
            </a:r>
          </a:p>
        </p:txBody>
      </p:sp>
      <p:sp>
        <p:nvSpPr>
          <p:cNvPr id="33" name="ZoneTexte 43">
            <a:extLst>
              <a:ext uri="{FF2B5EF4-FFF2-40B4-BE49-F238E27FC236}">
                <a16:creationId xmlns:a16="http://schemas.microsoft.com/office/drawing/2014/main" id="{834F69CF-F665-4188-AD40-AC8C49AB041F}"/>
              </a:ext>
            </a:extLst>
          </p:cNvPr>
          <p:cNvSpPr txBox="1"/>
          <p:nvPr/>
        </p:nvSpPr>
        <p:spPr>
          <a:xfrm>
            <a:off x="10241232" y="3493296"/>
            <a:ext cx="792512" cy="477054"/>
          </a:xfrm>
          <a:prstGeom prst="rect">
            <a:avLst/>
          </a:prstGeom>
          <a:noFill/>
        </p:spPr>
        <p:txBody>
          <a:bodyPr wrap="square" rtlCol="0">
            <a:spAutoFit/>
          </a:bodyPr>
          <a:lstStyle/>
          <a:p>
            <a:r>
              <a:rPr lang="fr-FR" dirty="0"/>
              <a:t>Q2</a:t>
            </a:r>
          </a:p>
        </p:txBody>
      </p:sp>
      <p:sp>
        <p:nvSpPr>
          <p:cNvPr id="34" name="ZoneTexte 44">
            <a:extLst>
              <a:ext uri="{FF2B5EF4-FFF2-40B4-BE49-F238E27FC236}">
                <a16:creationId xmlns:a16="http://schemas.microsoft.com/office/drawing/2014/main" id="{05DBC035-4204-41A6-96F1-89DCCF2DEE49}"/>
              </a:ext>
            </a:extLst>
          </p:cNvPr>
          <p:cNvSpPr txBox="1"/>
          <p:nvPr/>
        </p:nvSpPr>
        <p:spPr>
          <a:xfrm>
            <a:off x="8454039" y="3869403"/>
            <a:ext cx="668214" cy="477054"/>
          </a:xfrm>
          <a:prstGeom prst="rect">
            <a:avLst/>
          </a:prstGeom>
          <a:solidFill>
            <a:schemeClr val="bg1"/>
          </a:solidFill>
        </p:spPr>
        <p:txBody>
          <a:bodyPr wrap="square" rtlCol="0">
            <a:spAutoFit/>
          </a:bodyPr>
          <a:lstStyle/>
          <a:p>
            <a:r>
              <a:rPr lang="fr-FR" dirty="0"/>
              <a:t>Q3</a:t>
            </a:r>
          </a:p>
        </p:txBody>
      </p:sp>
      <p:sp>
        <p:nvSpPr>
          <p:cNvPr id="35" name="ZoneTexte 45">
            <a:extLst>
              <a:ext uri="{FF2B5EF4-FFF2-40B4-BE49-F238E27FC236}">
                <a16:creationId xmlns:a16="http://schemas.microsoft.com/office/drawing/2014/main" id="{3D4FCE87-2E66-4FD7-828A-A5419A4ABC98}"/>
              </a:ext>
            </a:extLst>
          </p:cNvPr>
          <p:cNvSpPr txBox="1"/>
          <p:nvPr/>
        </p:nvSpPr>
        <p:spPr>
          <a:xfrm>
            <a:off x="8245821" y="5729129"/>
            <a:ext cx="792512" cy="477054"/>
          </a:xfrm>
          <a:prstGeom prst="rect">
            <a:avLst/>
          </a:prstGeom>
          <a:noFill/>
        </p:spPr>
        <p:txBody>
          <a:bodyPr wrap="square" rtlCol="0">
            <a:spAutoFit/>
          </a:bodyPr>
          <a:lstStyle/>
          <a:p>
            <a:r>
              <a:rPr lang="fr-FR" dirty="0"/>
              <a:t>Q4</a:t>
            </a:r>
          </a:p>
        </p:txBody>
      </p:sp>
      <p:sp>
        <p:nvSpPr>
          <p:cNvPr id="36" name="ZoneTexte 47">
            <a:extLst>
              <a:ext uri="{FF2B5EF4-FFF2-40B4-BE49-F238E27FC236}">
                <a16:creationId xmlns:a16="http://schemas.microsoft.com/office/drawing/2014/main" id="{9D9ACB08-20FC-425F-8328-166FBD23A90C}"/>
              </a:ext>
            </a:extLst>
          </p:cNvPr>
          <p:cNvSpPr txBox="1"/>
          <p:nvPr/>
        </p:nvSpPr>
        <p:spPr>
          <a:xfrm>
            <a:off x="11310062" y="5673647"/>
            <a:ext cx="792512" cy="477054"/>
          </a:xfrm>
          <a:prstGeom prst="rect">
            <a:avLst/>
          </a:prstGeom>
          <a:noFill/>
        </p:spPr>
        <p:txBody>
          <a:bodyPr wrap="square" rtlCol="0">
            <a:spAutoFit/>
          </a:bodyPr>
          <a:lstStyle/>
          <a:p>
            <a:r>
              <a:rPr lang="fr-FR" dirty="0"/>
              <a:t>Q6</a:t>
            </a:r>
          </a:p>
        </p:txBody>
      </p:sp>
      <p:cxnSp>
        <p:nvCxnSpPr>
          <p:cNvPr id="37" name="Connecteur droit avec flèche 49">
            <a:extLst>
              <a:ext uri="{FF2B5EF4-FFF2-40B4-BE49-F238E27FC236}">
                <a16:creationId xmlns:a16="http://schemas.microsoft.com/office/drawing/2014/main" id="{10E464E1-D9C0-40ED-A084-444B8B86BA00}"/>
              </a:ext>
            </a:extLst>
          </p:cNvPr>
          <p:cNvCxnSpPr>
            <a:cxnSpLocks/>
          </p:cNvCxnSpPr>
          <p:nvPr/>
        </p:nvCxnSpPr>
        <p:spPr>
          <a:xfrm flipH="1" flipV="1">
            <a:off x="7942834" y="4770898"/>
            <a:ext cx="668214" cy="312818"/>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8" name="Cylindre 51">
            <a:extLst>
              <a:ext uri="{FF2B5EF4-FFF2-40B4-BE49-F238E27FC236}">
                <a16:creationId xmlns:a16="http://schemas.microsoft.com/office/drawing/2014/main" id="{C6F1653A-9E33-4650-B0F8-B2363E041453}"/>
              </a:ext>
            </a:extLst>
          </p:cNvPr>
          <p:cNvSpPr/>
          <p:nvPr/>
        </p:nvSpPr>
        <p:spPr>
          <a:xfrm>
            <a:off x="4382637" y="5446281"/>
            <a:ext cx="204082" cy="487574"/>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39" name="Rectangle 38">
            <a:extLst>
              <a:ext uri="{FF2B5EF4-FFF2-40B4-BE49-F238E27FC236}">
                <a16:creationId xmlns:a16="http://schemas.microsoft.com/office/drawing/2014/main" id="{522CF00F-46CF-4E5D-A653-2D584516104E}"/>
              </a:ext>
            </a:extLst>
          </p:cNvPr>
          <p:cNvSpPr/>
          <p:nvPr/>
        </p:nvSpPr>
        <p:spPr>
          <a:xfrm>
            <a:off x="4452204" y="5587939"/>
            <a:ext cx="72000" cy="731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0" name="Rectangle 39">
            <a:extLst>
              <a:ext uri="{FF2B5EF4-FFF2-40B4-BE49-F238E27FC236}">
                <a16:creationId xmlns:a16="http://schemas.microsoft.com/office/drawing/2014/main" id="{7099D306-2CD7-442E-932F-4F8F908C3912}"/>
              </a:ext>
            </a:extLst>
          </p:cNvPr>
          <p:cNvSpPr/>
          <p:nvPr/>
        </p:nvSpPr>
        <p:spPr>
          <a:xfrm>
            <a:off x="4452204" y="5693119"/>
            <a:ext cx="72000" cy="731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1" name="Rectangle 40">
            <a:extLst>
              <a:ext uri="{FF2B5EF4-FFF2-40B4-BE49-F238E27FC236}">
                <a16:creationId xmlns:a16="http://schemas.microsoft.com/office/drawing/2014/main" id="{C0C6943F-64D2-4F36-8FB5-8BFD2E9FFF09}"/>
              </a:ext>
            </a:extLst>
          </p:cNvPr>
          <p:cNvSpPr/>
          <p:nvPr/>
        </p:nvSpPr>
        <p:spPr>
          <a:xfrm>
            <a:off x="4452116" y="5808368"/>
            <a:ext cx="72000" cy="72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3" name="Étoile : 5 branches 1">
            <a:extLst>
              <a:ext uri="{FF2B5EF4-FFF2-40B4-BE49-F238E27FC236}">
                <a16:creationId xmlns:a16="http://schemas.microsoft.com/office/drawing/2014/main" id="{F9C232B1-A328-474A-A999-FE3276E4F4B8}"/>
              </a:ext>
            </a:extLst>
          </p:cNvPr>
          <p:cNvSpPr/>
          <p:nvPr/>
        </p:nvSpPr>
        <p:spPr>
          <a:xfrm>
            <a:off x="4006890" y="5098627"/>
            <a:ext cx="251209" cy="268882"/>
          </a:xfrm>
          <a:prstGeom prst="star5">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46" name="ZoneTexte 55">
            <a:extLst>
              <a:ext uri="{FF2B5EF4-FFF2-40B4-BE49-F238E27FC236}">
                <a16:creationId xmlns:a16="http://schemas.microsoft.com/office/drawing/2014/main" id="{C3EC6A71-7C6F-4958-9A88-1EF818B2E618}"/>
              </a:ext>
            </a:extLst>
          </p:cNvPr>
          <p:cNvSpPr txBox="1"/>
          <p:nvPr/>
        </p:nvSpPr>
        <p:spPr>
          <a:xfrm>
            <a:off x="6353740" y="4942033"/>
            <a:ext cx="1393252" cy="276999"/>
          </a:xfrm>
          <a:prstGeom prst="rect">
            <a:avLst/>
          </a:prstGeom>
          <a:noFill/>
        </p:spPr>
        <p:txBody>
          <a:bodyPr wrap="square">
            <a:spAutoFit/>
          </a:bodyPr>
          <a:lstStyle/>
          <a:p>
            <a:r>
              <a:rPr lang="fr-FR" sz="1200" b="1" i="0" u="none" strike="noStrike" baseline="0" dirty="0" err="1">
                <a:solidFill>
                  <a:srgbClr val="000000"/>
                </a:solidFill>
                <a:latin typeface="Arial" panose="020B0604020202020204" pitchFamily="34" charset="0"/>
              </a:rPr>
              <a:t>Glow</a:t>
            </a:r>
            <a:r>
              <a:rPr lang="fr-FR" sz="1200" b="1" i="0" u="none" strike="noStrike" baseline="0" dirty="0">
                <a:solidFill>
                  <a:srgbClr val="000000"/>
                </a:solidFill>
                <a:latin typeface="Arial" panose="020B0604020202020204" pitchFamily="34" charset="0"/>
              </a:rPr>
              <a:t> </a:t>
            </a:r>
            <a:r>
              <a:rPr lang="fr-FR" sz="1200" b="1" i="0" u="none" strike="noStrike" baseline="0" dirty="0" err="1">
                <a:solidFill>
                  <a:srgbClr val="000000"/>
                </a:solidFill>
                <a:latin typeface="Arial" panose="020B0604020202020204" pitchFamily="34" charset="0"/>
              </a:rPr>
              <a:t>electrode</a:t>
            </a:r>
            <a:endParaRPr lang="fr-FR" sz="1200" dirty="0"/>
          </a:p>
        </p:txBody>
      </p:sp>
      <p:cxnSp>
        <p:nvCxnSpPr>
          <p:cNvPr id="8" name="Straight Arrow Connector 7">
            <a:extLst>
              <a:ext uri="{FF2B5EF4-FFF2-40B4-BE49-F238E27FC236}">
                <a16:creationId xmlns:a16="http://schemas.microsoft.com/office/drawing/2014/main" id="{D4292C9A-BD30-4AA9-B43D-EB0B71228B20}"/>
              </a:ext>
            </a:extLst>
          </p:cNvPr>
          <p:cNvCxnSpPr>
            <a:cxnSpLocks/>
          </p:cNvCxnSpPr>
          <p:nvPr/>
        </p:nvCxnSpPr>
        <p:spPr>
          <a:xfrm flipV="1">
            <a:off x="6391952" y="1930421"/>
            <a:ext cx="0" cy="288206"/>
          </a:xfrm>
          <a:prstGeom prst="straightConnector1">
            <a:avLst/>
          </a:prstGeom>
          <a:ln w="38100">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7772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4875714" y="116315"/>
            <a:ext cx="7240086" cy="457200"/>
          </a:xfrm>
        </p:spPr>
        <p:txBody>
          <a:bodyPr/>
          <a:lstStyle/>
          <a:p>
            <a:r>
              <a:rPr lang="en-US" dirty="0"/>
              <a:t>Non uniform boronization performed in WEST</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dirty="0">
              <a:solidFill>
                <a:prstClr val="white"/>
              </a:solidFill>
            </a:endParaRPr>
          </a:p>
        </p:txBody>
      </p:sp>
      <p:pic>
        <p:nvPicPr>
          <p:cNvPr id="45" name="Image 7">
            <a:extLst>
              <a:ext uri="{FF2B5EF4-FFF2-40B4-BE49-F238E27FC236}">
                <a16:creationId xmlns:a16="http://schemas.microsoft.com/office/drawing/2014/main" id="{D1696894-7CE0-42AD-AC5E-68A54D9C0779}"/>
              </a:ext>
            </a:extLst>
          </p:cNvPr>
          <p:cNvPicPr>
            <a:picLocks noChangeAspect="1"/>
          </p:cNvPicPr>
          <p:nvPr/>
        </p:nvPicPr>
        <p:blipFill rotWithShape="1">
          <a:blip r:embed="rId2">
            <a:extLst>
              <a:ext uri="{28A0092B-C50C-407E-A947-70E740481C1C}">
                <a14:useLocalDpi xmlns:a14="http://schemas.microsoft.com/office/drawing/2010/main" val="0"/>
              </a:ext>
            </a:extLst>
          </a:blip>
          <a:srcRect b="5730"/>
          <a:stretch/>
        </p:blipFill>
        <p:spPr>
          <a:xfrm>
            <a:off x="190701" y="58266"/>
            <a:ext cx="4494312" cy="6355162"/>
          </a:xfrm>
          <a:prstGeom prst="rect">
            <a:avLst/>
          </a:prstGeom>
        </p:spPr>
      </p:pic>
      <p:sp>
        <p:nvSpPr>
          <p:cNvPr id="47" name="Forme libre : forme 8">
            <a:extLst>
              <a:ext uri="{FF2B5EF4-FFF2-40B4-BE49-F238E27FC236}">
                <a16:creationId xmlns:a16="http://schemas.microsoft.com/office/drawing/2014/main" id="{B06A0D9E-1980-4EB4-B8B4-190C01ED33CD}"/>
              </a:ext>
            </a:extLst>
          </p:cNvPr>
          <p:cNvSpPr/>
          <p:nvPr/>
        </p:nvSpPr>
        <p:spPr>
          <a:xfrm>
            <a:off x="2580516" y="4966369"/>
            <a:ext cx="106022" cy="404446"/>
          </a:xfrm>
          <a:custGeom>
            <a:avLst/>
            <a:gdLst>
              <a:gd name="connsiteX0" fmla="*/ 106022 w 106022"/>
              <a:gd name="connsiteY0" fmla="*/ 404446 h 404446"/>
              <a:gd name="connsiteX1" fmla="*/ 9306 w 106022"/>
              <a:gd name="connsiteY1" fmla="*/ 202223 h 404446"/>
              <a:gd name="connsiteX2" fmla="*/ 9306 w 106022"/>
              <a:gd name="connsiteY2" fmla="*/ 0 h 404446"/>
            </a:gdLst>
            <a:ahLst/>
            <a:cxnLst>
              <a:cxn ang="0">
                <a:pos x="connsiteX0" y="connsiteY0"/>
              </a:cxn>
              <a:cxn ang="0">
                <a:pos x="connsiteX1" y="connsiteY1"/>
              </a:cxn>
              <a:cxn ang="0">
                <a:pos x="connsiteX2" y="connsiteY2"/>
              </a:cxn>
            </a:cxnLst>
            <a:rect l="l" t="t" r="r" b="b"/>
            <a:pathLst>
              <a:path w="106022" h="404446">
                <a:moveTo>
                  <a:pt x="106022" y="404446"/>
                </a:moveTo>
                <a:cubicBezTo>
                  <a:pt x="65723" y="337038"/>
                  <a:pt x="25425" y="269631"/>
                  <a:pt x="9306" y="202223"/>
                </a:cubicBezTo>
                <a:cubicBezTo>
                  <a:pt x="-6813" y="134815"/>
                  <a:pt x="1246" y="67407"/>
                  <a:pt x="9306" y="0"/>
                </a:cubicBezTo>
              </a:path>
            </a:pathLst>
          </a:custGeom>
          <a:noFill/>
          <a:ln w="38100">
            <a:solidFill>
              <a:schemeClr val="bg2">
                <a:lumMod val="9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D5"/>
              </a:solidFill>
            </a:endParaRPr>
          </a:p>
        </p:txBody>
      </p:sp>
      <p:sp>
        <p:nvSpPr>
          <p:cNvPr id="48" name="ZoneTexte 9">
            <a:extLst>
              <a:ext uri="{FF2B5EF4-FFF2-40B4-BE49-F238E27FC236}">
                <a16:creationId xmlns:a16="http://schemas.microsoft.com/office/drawing/2014/main" id="{FAF1C4A2-ABC0-4F1F-9163-B12274575013}"/>
              </a:ext>
            </a:extLst>
          </p:cNvPr>
          <p:cNvSpPr txBox="1"/>
          <p:nvPr/>
        </p:nvSpPr>
        <p:spPr>
          <a:xfrm>
            <a:off x="2249985" y="4489315"/>
            <a:ext cx="1037493" cy="477054"/>
          </a:xfrm>
          <a:prstGeom prst="rect">
            <a:avLst/>
          </a:prstGeom>
          <a:noFill/>
        </p:spPr>
        <p:txBody>
          <a:bodyPr wrap="square" rtlCol="0">
            <a:spAutoFit/>
          </a:bodyPr>
          <a:lstStyle/>
          <a:p>
            <a:r>
              <a:rPr lang="fr-FR" sz="2400" dirty="0">
                <a:solidFill>
                  <a:srgbClr val="EAEAEA"/>
                </a:solidFill>
              </a:rPr>
              <a:t>B</a:t>
            </a:r>
            <a:r>
              <a:rPr lang="fr-FR" sz="2400" baseline="-25000" dirty="0">
                <a:solidFill>
                  <a:srgbClr val="EAEAEA"/>
                </a:solidFill>
              </a:rPr>
              <a:t>2</a:t>
            </a:r>
            <a:r>
              <a:rPr lang="fr-FR" sz="2400" dirty="0">
                <a:solidFill>
                  <a:srgbClr val="EAEAEA"/>
                </a:solidFill>
              </a:rPr>
              <a:t>D</a:t>
            </a:r>
            <a:r>
              <a:rPr lang="fr-FR" sz="2400" baseline="-25000" dirty="0">
                <a:solidFill>
                  <a:srgbClr val="EAEAEA"/>
                </a:solidFill>
              </a:rPr>
              <a:t>6</a:t>
            </a:r>
          </a:p>
        </p:txBody>
      </p:sp>
      <p:sp>
        <p:nvSpPr>
          <p:cNvPr id="49" name="ZoneTexte 10">
            <a:extLst>
              <a:ext uri="{FF2B5EF4-FFF2-40B4-BE49-F238E27FC236}">
                <a16:creationId xmlns:a16="http://schemas.microsoft.com/office/drawing/2014/main" id="{9DFD22A5-1FB0-4CAE-A68B-6AA2A2176851}"/>
              </a:ext>
            </a:extLst>
          </p:cNvPr>
          <p:cNvSpPr txBox="1"/>
          <p:nvPr/>
        </p:nvSpPr>
        <p:spPr>
          <a:xfrm>
            <a:off x="835364" y="1524468"/>
            <a:ext cx="2002011" cy="707886"/>
          </a:xfrm>
          <a:prstGeom prst="rect">
            <a:avLst/>
          </a:prstGeom>
          <a:noFill/>
        </p:spPr>
        <p:txBody>
          <a:bodyPr wrap="square" rtlCol="0">
            <a:spAutoFit/>
          </a:bodyPr>
          <a:lstStyle/>
          <a:p>
            <a:pPr algn="ctr"/>
            <a:r>
              <a:rPr lang="en-IN" sz="2000">
                <a:solidFill>
                  <a:srgbClr val="FFFF00"/>
                </a:solidFill>
              </a:rPr>
              <a:t>Glow electrode</a:t>
            </a:r>
          </a:p>
          <a:p>
            <a:pPr algn="ctr"/>
            <a:r>
              <a:rPr lang="en-IN" sz="2000">
                <a:solidFill>
                  <a:srgbClr val="FFFF00"/>
                </a:solidFill>
              </a:rPr>
              <a:t>(anode)</a:t>
            </a:r>
            <a:endParaRPr lang="en-IN" sz="2000" baseline="-25000">
              <a:solidFill>
                <a:srgbClr val="FFFF00"/>
              </a:solidFill>
            </a:endParaRPr>
          </a:p>
        </p:txBody>
      </p:sp>
      <p:sp>
        <p:nvSpPr>
          <p:cNvPr id="50" name="Ellipse 11">
            <a:extLst>
              <a:ext uri="{FF2B5EF4-FFF2-40B4-BE49-F238E27FC236}">
                <a16:creationId xmlns:a16="http://schemas.microsoft.com/office/drawing/2014/main" id="{8E08A3CC-8E16-4177-862B-8AFA5E7C42F7}"/>
              </a:ext>
            </a:extLst>
          </p:cNvPr>
          <p:cNvSpPr/>
          <p:nvPr/>
        </p:nvSpPr>
        <p:spPr>
          <a:xfrm>
            <a:off x="2038342" y="2152867"/>
            <a:ext cx="799033" cy="79007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51" name="ZoneTexte 12">
            <a:extLst>
              <a:ext uri="{FF2B5EF4-FFF2-40B4-BE49-F238E27FC236}">
                <a16:creationId xmlns:a16="http://schemas.microsoft.com/office/drawing/2014/main" id="{E5BA7822-5582-47DF-9A78-9DAD9F588158}"/>
              </a:ext>
            </a:extLst>
          </p:cNvPr>
          <p:cNvSpPr txBox="1"/>
          <p:nvPr/>
        </p:nvSpPr>
        <p:spPr>
          <a:xfrm>
            <a:off x="3183626" y="1928039"/>
            <a:ext cx="1291321" cy="646331"/>
          </a:xfrm>
          <a:prstGeom prst="rect">
            <a:avLst/>
          </a:prstGeom>
          <a:noFill/>
          <a:ln>
            <a:noFill/>
          </a:ln>
        </p:spPr>
        <p:txBody>
          <a:bodyPr wrap="square" rtlCol="0">
            <a:spAutoFit/>
          </a:bodyPr>
          <a:lstStyle/>
          <a:p>
            <a:pPr algn="ctr"/>
            <a:r>
              <a:rPr lang="fr-FR" sz="1800" dirty="0">
                <a:solidFill>
                  <a:srgbClr val="FFFF00"/>
                </a:solidFill>
                <a:effectLst>
                  <a:glow rad="228600">
                    <a:schemeClr val="tx1">
                      <a:lumMod val="90000"/>
                      <a:lumOff val="10000"/>
                      <a:alpha val="40000"/>
                    </a:schemeClr>
                  </a:glow>
                </a:effectLst>
              </a:rPr>
              <a:t>Q4 probe</a:t>
            </a:r>
          </a:p>
          <a:p>
            <a:pPr algn="ctr"/>
            <a:r>
              <a:rPr lang="fr-FR" sz="1800" dirty="0">
                <a:solidFill>
                  <a:srgbClr val="FFFF00"/>
                </a:solidFill>
                <a:effectLst>
                  <a:glow rad="228600">
                    <a:schemeClr val="tx1">
                      <a:lumMod val="90000"/>
                      <a:lumOff val="10000"/>
                      <a:alpha val="40000"/>
                    </a:schemeClr>
                  </a:glow>
                </a:effectLst>
              </a:rPr>
              <a:t>(cathode)</a:t>
            </a:r>
          </a:p>
        </p:txBody>
      </p:sp>
      <p:pic>
        <p:nvPicPr>
          <p:cNvPr id="52" name="Image 14">
            <a:extLst>
              <a:ext uri="{FF2B5EF4-FFF2-40B4-BE49-F238E27FC236}">
                <a16:creationId xmlns:a16="http://schemas.microsoft.com/office/drawing/2014/main" id="{DD568964-E2D1-4345-AE13-276BC98A9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242" y="653525"/>
            <a:ext cx="3793417" cy="5690125"/>
          </a:xfrm>
          <a:prstGeom prst="rect">
            <a:avLst/>
          </a:prstGeom>
          <a:ln>
            <a:solidFill>
              <a:srgbClr val="FFFF00"/>
            </a:solidFill>
          </a:ln>
        </p:spPr>
      </p:pic>
      <p:sp>
        <p:nvSpPr>
          <p:cNvPr id="53" name="ZoneTexte 15">
            <a:extLst>
              <a:ext uri="{FF2B5EF4-FFF2-40B4-BE49-F238E27FC236}">
                <a16:creationId xmlns:a16="http://schemas.microsoft.com/office/drawing/2014/main" id="{B07A355F-C098-4C29-BFD9-16A8E1F08AF8}"/>
              </a:ext>
            </a:extLst>
          </p:cNvPr>
          <p:cNvSpPr txBox="1"/>
          <p:nvPr/>
        </p:nvSpPr>
        <p:spPr>
          <a:xfrm>
            <a:off x="8186334" y="2500082"/>
            <a:ext cx="489760" cy="2985433"/>
          </a:xfrm>
          <a:prstGeom prst="rect">
            <a:avLst/>
          </a:prstGeom>
          <a:noFill/>
        </p:spPr>
        <p:txBody>
          <a:bodyPr wrap="square" rtlCol="0">
            <a:spAutoFit/>
          </a:bodyPr>
          <a:lstStyle/>
          <a:p>
            <a:r>
              <a:rPr lang="fr-FR" dirty="0">
                <a:solidFill>
                  <a:srgbClr val="FFFF00"/>
                </a:solidFill>
              </a:rPr>
              <a:t>1</a:t>
            </a:r>
          </a:p>
          <a:p>
            <a:endParaRPr lang="fr-FR" sz="1100" dirty="0">
              <a:solidFill>
                <a:srgbClr val="FFFF00"/>
              </a:solidFill>
            </a:endParaRPr>
          </a:p>
          <a:p>
            <a:r>
              <a:rPr lang="fr-FR" dirty="0">
                <a:solidFill>
                  <a:srgbClr val="FFFF00"/>
                </a:solidFill>
              </a:rPr>
              <a:t>2</a:t>
            </a:r>
          </a:p>
          <a:p>
            <a:endParaRPr lang="fr-FR" sz="1100" dirty="0">
              <a:solidFill>
                <a:srgbClr val="FFFF00"/>
              </a:solidFill>
            </a:endParaRPr>
          </a:p>
          <a:p>
            <a:r>
              <a:rPr lang="fr-FR" dirty="0">
                <a:solidFill>
                  <a:srgbClr val="FFFF00"/>
                </a:solidFill>
              </a:rPr>
              <a:t>3</a:t>
            </a:r>
          </a:p>
          <a:p>
            <a:endParaRPr lang="fr-FR" sz="1600" dirty="0">
              <a:solidFill>
                <a:srgbClr val="FFFF00"/>
              </a:solidFill>
            </a:endParaRPr>
          </a:p>
          <a:p>
            <a:r>
              <a:rPr lang="fr-FR" dirty="0">
                <a:solidFill>
                  <a:srgbClr val="FFFF00"/>
                </a:solidFill>
              </a:rPr>
              <a:t>4</a:t>
            </a:r>
          </a:p>
          <a:p>
            <a:endParaRPr lang="fr-FR" sz="1800" dirty="0">
              <a:solidFill>
                <a:srgbClr val="FFFF00"/>
              </a:solidFill>
            </a:endParaRPr>
          </a:p>
          <a:p>
            <a:r>
              <a:rPr lang="fr-FR" dirty="0">
                <a:solidFill>
                  <a:srgbClr val="FFFF00"/>
                </a:solidFill>
              </a:rPr>
              <a:t>5</a:t>
            </a:r>
          </a:p>
        </p:txBody>
      </p:sp>
      <p:cxnSp>
        <p:nvCxnSpPr>
          <p:cNvPr id="54" name="Connecteur droit 5">
            <a:extLst>
              <a:ext uri="{FF2B5EF4-FFF2-40B4-BE49-F238E27FC236}">
                <a16:creationId xmlns:a16="http://schemas.microsoft.com/office/drawing/2014/main" id="{D23F11FA-47A0-4A3D-8921-A8F7B6C5F2F3}"/>
              </a:ext>
            </a:extLst>
          </p:cNvPr>
          <p:cNvCxnSpPr/>
          <p:nvPr/>
        </p:nvCxnSpPr>
        <p:spPr>
          <a:xfrm>
            <a:off x="3375498" y="2655651"/>
            <a:ext cx="3258744" cy="368799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Connecteur droit 16">
            <a:extLst>
              <a:ext uri="{FF2B5EF4-FFF2-40B4-BE49-F238E27FC236}">
                <a16:creationId xmlns:a16="http://schemas.microsoft.com/office/drawing/2014/main" id="{D51A40FB-E199-4C4F-A212-7E0E9714DC9F}"/>
              </a:ext>
            </a:extLst>
          </p:cNvPr>
          <p:cNvCxnSpPr>
            <a:cxnSpLocks/>
          </p:cNvCxnSpPr>
          <p:nvPr/>
        </p:nvCxnSpPr>
        <p:spPr>
          <a:xfrm flipV="1">
            <a:off x="3386172" y="653525"/>
            <a:ext cx="3248070" cy="93147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6" name="ZoneTexte 13">
            <a:extLst>
              <a:ext uri="{FF2B5EF4-FFF2-40B4-BE49-F238E27FC236}">
                <a16:creationId xmlns:a16="http://schemas.microsoft.com/office/drawing/2014/main" id="{AAF5B6ED-77F8-4D7C-9F1F-35C85A29BF2E}"/>
              </a:ext>
            </a:extLst>
          </p:cNvPr>
          <p:cNvSpPr txBox="1"/>
          <p:nvPr/>
        </p:nvSpPr>
        <p:spPr>
          <a:xfrm>
            <a:off x="-88704" y="5893786"/>
            <a:ext cx="5053122" cy="461665"/>
          </a:xfrm>
          <a:prstGeom prst="rect">
            <a:avLst/>
          </a:prstGeom>
          <a:noFill/>
        </p:spPr>
        <p:txBody>
          <a:bodyPr wrap="square" rtlCol="0">
            <a:spAutoFit/>
          </a:bodyPr>
          <a:lstStyle/>
          <a:p>
            <a:pPr algn="ctr"/>
            <a:r>
              <a:rPr lang="en-AE" sz="1200" dirty="0">
                <a:solidFill>
                  <a:schemeClr val="bg1"/>
                </a:solidFill>
              </a:rPr>
              <a:t>no diborane injection at this location during the experiment</a:t>
            </a:r>
          </a:p>
          <a:p>
            <a:pPr algn="ctr"/>
            <a:r>
              <a:rPr lang="en-AE" sz="1200" dirty="0">
                <a:solidFill>
                  <a:schemeClr val="bg1"/>
                </a:solidFill>
              </a:rPr>
              <a:t>- for illustration purposes only -</a:t>
            </a:r>
          </a:p>
        </p:txBody>
      </p:sp>
      <p:sp>
        <p:nvSpPr>
          <p:cNvPr id="57" name="ZoneTexte 17">
            <a:extLst>
              <a:ext uri="{FF2B5EF4-FFF2-40B4-BE49-F238E27FC236}">
                <a16:creationId xmlns:a16="http://schemas.microsoft.com/office/drawing/2014/main" id="{6E8A2814-4991-469A-A960-0B203DE2A147}"/>
              </a:ext>
            </a:extLst>
          </p:cNvPr>
          <p:cNvSpPr txBox="1"/>
          <p:nvPr/>
        </p:nvSpPr>
        <p:spPr>
          <a:xfrm>
            <a:off x="7918329" y="2447470"/>
            <a:ext cx="230317" cy="307777"/>
          </a:xfrm>
          <a:prstGeom prst="rect">
            <a:avLst/>
          </a:prstGeom>
          <a:noFill/>
        </p:spPr>
        <p:txBody>
          <a:bodyPr wrap="square" rtlCol="0">
            <a:spAutoFit/>
          </a:bodyPr>
          <a:lstStyle/>
          <a:p>
            <a:r>
              <a:rPr lang="fr-FR" sz="1400" dirty="0">
                <a:solidFill>
                  <a:srgbClr val="FFFF00"/>
                </a:solidFill>
              </a:rPr>
              <a:t>H</a:t>
            </a:r>
          </a:p>
        </p:txBody>
      </p:sp>
      <p:sp>
        <p:nvSpPr>
          <p:cNvPr id="58" name="ZoneTexte 18">
            <a:extLst>
              <a:ext uri="{FF2B5EF4-FFF2-40B4-BE49-F238E27FC236}">
                <a16:creationId xmlns:a16="http://schemas.microsoft.com/office/drawing/2014/main" id="{79ACEB15-37ED-4D72-BCAB-1D1A59A36CAF}"/>
              </a:ext>
            </a:extLst>
          </p:cNvPr>
          <p:cNvSpPr txBox="1"/>
          <p:nvPr/>
        </p:nvSpPr>
        <p:spPr>
          <a:xfrm>
            <a:off x="7614659" y="2447469"/>
            <a:ext cx="230317" cy="307777"/>
          </a:xfrm>
          <a:prstGeom prst="rect">
            <a:avLst/>
          </a:prstGeom>
          <a:noFill/>
        </p:spPr>
        <p:txBody>
          <a:bodyPr wrap="square" rtlCol="0">
            <a:spAutoFit/>
          </a:bodyPr>
          <a:lstStyle/>
          <a:p>
            <a:r>
              <a:rPr lang="fr-FR" sz="1400" dirty="0">
                <a:solidFill>
                  <a:srgbClr val="FFFF00"/>
                </a:solidFill>
              </a:rPr>
              <a:t>G</a:t>
            </a:r>
          </a:p>
        </p:txBody>
      </p:sp>
    </p:spTree>
    <p:extLst>
      <p:ext uri="{BB962C8B-B14F-4D97-AF65-F5344CB8AC3E}">
        <p14:creationId xmlns:p14="http://schemas.microsoft.com/office/powerpoint/2010/main" val="237814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42 samples strategically positioned on the probes</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dirty="0">
              <a:solidFill>
                <a:prstClr val="white"/>
              </a:solidFill>
            </a:endParaRPr>
          </a:p>
        </p:txBody>
      </p:sp>
      <p:sp>
        <p:nvSpPr>
          <p:cNvPr id="42" name="Espace réservé du numéro de diapositive 3">
            <a:extLst>
              <a:ext uri="{FF2B5EF4-FFF2-40B4-BE49-F238E27FC236}">
                <a16:creationId xmlns:a16="http://schemas.microsoft.com/office/drawing/2014/main" id="{98E02C3B-1B45-4417-8FD1-40EF0B6D3810}"/>
              </a:ext>
            </a:extLst>
          </p:cNvPr>
          <p:cNvSpPr txBox="1">
            <a:spLocks/>
          </p:cNvSpPr>
          <p:nvPr/>
        </p:nvSpPr>
        <p:spPr>
          <a:xfrm>
            <a:off x="8465871" y="6067714"/>
            <a:ext cx="69373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38617">
              <a:defRPr/>
            </a:pPr>
            <a:fld id="{53F0B3ED-4F75-49BF-B028-1A262D3A6E64}" type="slidenum">
              <a:rPr lang="fr-FR" sz="1000" b="1" smtClean="0">
                <a:solidFill>
                  <a:prstClr val="white"/>
                </a:solidFill>
                <a:latin typeface="Arial" charset="0"/>
                <a:ea typeface="Arial" charset="0"/>
                <a:cs typeface="Arial" charset="0"/>
              </a:rPr>
              <a:pPr algn="ctr" defTabSz="638617">
                <a:defRPr/>
              </a:pPr>
              <a:t>5</a:t>
            </a:fld>
            <a:endParaRPr lang="fr-FR" sz="1000" b="1" dirty="0">
              <a:solidFill>
                <a:prstClr val="white"/>
              </a:solidFill>
              <a:latin typeface="Arial" charset="0"/>
              <a:ea typeface="Arial" charset="0"/>
              <a:cs typeface="Arial" charset="0"/>
            </a:endParaRPr>
          </a:p>
        </p:txBody>
      </p:sp>
      <p:sp>
        <p:nvSpPr>
          <p:cNvPr id="44" name="ZoneTexte 6">
            <a:extLst>
              <a:ext uri="{FF2B5EF4-FFF2-40B4-BE49-F238E27FC236}">
                <a16:creationId xmlns:a16="http://schemas.microsoft.com/office/drawing/2014/main" id="{87FF66E3-2DF2-4D57-B614-733CEFB0B01F}"/>
              </a:ext>
            </a:extLst>
          </p:cNvPr>
          <p:cNvSpPr txBox="1"/>
          <p:nvPr/>
        </p:nvSpPr>
        <p:spPr>
          <a:xfrm>
            <a:off x="10547488" y="2226766"/>
            <a:ext cx="1305140" cy="338554"/>
          </a:xfrm>
          <a:prstGeom prst="rect">
            <a:avLst/>
          </a:prstGeom>
          <a:noFill/>
        </p:spPr>
        <p:txBody>
          <a:bodyPr wrap="square" rtlCol="0">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2626"/>
                </a:solidFill>
                <a:effectLst/>
                <a:uLnTx/>
                <a:uFillTx/>
                <a:latin typeface="Arial"/>
                <a:ea typeface="+mn-ea"/>
                <a:cs typeface="+mn-cs"/>
              </a:rPr>
              <a:t>W</a:t>
            </a:r>
          </a:p>
        </p:txBody>
      </p:sp>
      <p:pic>
        <p:nvPicPr>
          <p:cNvPr id="45" name="Image 7">
            <a:extLst>
              <a:ext uri="{FF2B5EF4-FFF2-40B4-BE49-F238E27FC236}">
                <a16:creationId xmlns:a16="http://schemas.microsoft.com/office/drawing/2014/main" id="{6E5636A4-31E2-42AE-A329-E45BF0539A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48" t="10330" r="22492" b="13115"/>
          <a:stretch/>
        </p:blipFill>
        <p:spPr>
          <a:xfrm>
            <a:off x="10547488" y="4890020"/>
            <a:ext cx="1305139" cy="1306402"/>
          </a:xfrm>
          <a:prstGeom prst="rect">
            <a:avLst/>
          </a:prstGeom>
        </p:spPr>
      </p:pic>
      <p:sp>
        <p:nvSpPr>
          <p:cNvPr id="47" name="ZoneTexte 8">
            <a:extLst>
              <a:ext uri="{FF2B5EF4-FFF2-40B4-BE49-F238E27FC236}">
                <a16:creationId xmlns:a16="http://schemas.microsoft.com/office/drawing/2014/main" id="{DF1F2B5E-341D-4925-A558-2AEC4F64C61F}"/>
              </a:ext>
            </a:extLst>
          </p:cNvPr>
          <p:cNvSpPr txBox="1"/>
          <p:nvPr/>
        </p:nvSpPr>
        <p:spPr>
          <a:xfrm>
            <a:off x="10400581" y="4540962"/>
            <a:ext cx="1662212" cy="338554"/>
          </a:xfrm>
          <a:prstGeom prst="rect">
            <a:avLst/>
          </a:prstGeom>
          <a:noFill/>
        </p:spPr>
        <p:txBody>
          <a:bodyPr wrap="square" rtlCol="0">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262626"/>
                </a:solidFill>
                <a:effectLst/>
                <a:uLnTx/>
                <a:uFillTx/>
                <a:latin typeface="Arial"/>
                <a:ea typeface="+mn-ea"/>
                <a:cs typeface="+mn-cs"/>
              </a:rPr>
              <a:t>low</a:t>
            </a:r>
            <a:r>
              <a:rPr kumimoji="0" lang="fr-FR" sz="1600" b="1" i="0" u="none" strike="noStrike" kern="1200" cap="none" spc="0" normalizeH="0" baseline="0" noProof="0" dirty="0">
                <a:ln>
                  <a:noFill/>
                </a:ln>
                <a:solidFill>
                  <a:srgbClr val="262626"/>
                </a:solidFill>
                <a:effectLst/>
                <a:uLnTx/>
                <a:uFillTx/>
                <a:latin typeface="Arial"/>
                <a:ea typeface="+mn-ea"/>
                <a:cs typeface="+mn-cs"/>
              </a:rPr>
              <a:t> cobalt SS</a:t>
            </a:r>
          </a:p>
        </p:txBody>
      </p:sp>
      <p:pic>
        <p:nvPicPr>
          <p:cNvPr id="48" name="Image 9">
            <a:extLst>
              <a:ext uri="{FF2B5EF4-FFF2-40B4-BE49-F238E27FC236}">
                <a16:creationId xmlns:a16="http://schemas.microsoft.com/office/drawing/2014/main" id="{4226A930-8465-4586-9119-165DAF87E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41" t="8866" r="16302" b="12775"/>
          <a:stretch/>
        </p:blipFill>
        <p:spPr>
          <a:xfrm>
            <a:off x="10529788" y="2553920"/>
            <a:ext cx="1343910" cy="1306402"/>
          </a:xfrm>
          <a:prstGeom prst="rect">
            <a:avLst/>
          </a:prstGeom>
        </p:spPr>
      </p:pic>
      <p:sp>
        <p:nvSpPr>
          <p:cNvPr id="49" name="ZoneTexte 10">
            <a:extLst>
              <a:ext uri="{FF2B5EF4-FFF2-40B4-BE49-F238E27FC236}">
                <a16:creationId xmlns:a16="http://schemas.microsoft.com/office/drawing/2014/main" id="{2DABEFF3-A42F-4482-9B12-829D5C69C964}"/>
              </a:ext>
            </a:extLst>
          </p:cNvPr>
          <p:cNvSpPr txBox="1"/>
          <p:nvPr/>
        </p:nvSpPr>
        <p:spPr>
          <a:xfrm>
            <a:off x="5018510" y="3913187"/>
            <a:ext cx="75895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pic>
        <p:nvPicPr>
          <p:cNvPr id="50" name="Image 22">
            <a:extLst>
              <a:ext uri="{FF2B5EF4-FFF2-40B4-BE49-F238E27FC236}">
                <a16:creationId xmlns:a16="http://schemas.microsoft.com/office/drawing/2014/main" id="{F13B5F1A-E6E7-4B5B-A93C-F30EA2C7026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6984681" y="4319655"/>
            <a:ext cx="3586208" cy="790897"/>
          </a:xfrm>
          <a:prstGeom prst="rect">
            <a:avLst/>
          </a:prstGeom>
        </p:spPr>
      </p:pic>
      <p:sp>
        <p:nvSpPr>
          <p:cNvPr id="51" name="ZoneTexte 24">
            <a:extLst>
              <a:ext uri="{FF2B5EF4-FFF2-40B4-BE49-F238E27FC236}">
                <a16:creationId xmlns:a16="http://schemas.microsoft.com/office/drawing/2014/main" id="{A20BC23A-32FD-4AD7-BBC5-1B5495FA4821}"/>
              </a:ext>
            </a:extLst>
          </p:cNvPr>
          <p:cNvSpPr txBox="1"/>
          <p:nvPr/>
        </p:nvSpPr>
        <p:spPr>
          <a:xfrm>
            <a:off x="10410715" y="3810627"/>
            <a:ext cx="1582057" cy="276999"/>
          </a:xfrm>
          <a:prstGeom prst="rect">
            <a:avLst/>
          </a:prstGeom>
          <a:noFill/>
        </p:spPr>
        <p:txBody>
          <a:bodyPr wrap="square">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262626"/>
                </a:solidFill>
                <a:effectLst/>
                <a:uLnTx/>
                <a:uFillTx/>
                <a:latin typeface="Arial"/>
                <a:ea typeface="+mn-ea"/>
                <a:cs typeface="+mn-cs"/>
              </a:rPr>
              <a:t>Ra=0,65 µm</a:t>
            </a:r>
          </a:p>
        </p:txBody>
      </p:sp>
      <p:sp>
        <p:nvSpPr>
          <p:cNvPr id="52" name="ZoneTexte 26">
            <a:extLst>
              <a:ext uri="{FF2B5EF4-FFF2-40B4-BE49-F238E27FC236}">
                <a16:creationId xmlns:a16="http://schemas.microsoft.com/office/drawing/2014/main" id="{115E6497-A4F4-49AF-9627-F89926D1D741}"/>
              </a:ext>
            </a:extLst>
          </p:cNvPr>
          <p:cNvSpPr txBox="1"/>
          <p:nvPr/>
        </p:nvSpPr>
        <p:spPr>
          <a:xfrm>
            <a:off x="10452791" y="6148517"/>
            <a:ext cx="1557791" cy="276999"/>
          </a:xfrm>
          <a:prstGeom prst="rect">
            <a:avLst/>
          </a:prstGeom>
          <a:noFill/>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200" b="0" i="1" u="none" strike="noStrike" cap="none" spc="0" normalizeH="0" baseline="0">
                <a:ln>
                  <a:noFill/>
                </a:ln>
                <a:solidFill>
                  <a:srgbClr val="262626"/>
                </a:solidFill>
                <a:effectLst/>
                <a:uLnTx/>
                <a:uFillTx/>
                <a:latin typeface="Arial"/>
              </a:defRPr>
            </a:lvl1pPr>
          </a:lstStyle>
          <a:p>
            <a:r>
              <a:rPr lang="fr-FR" dirty="0"/>
              <a:t>Ra=0,28 µm</a:t>
            </a:r>
          </a:p>
        </p:txBody>
      </p:sp>
      <p:pic>
        <p:nvPicPr>
          <p:cNvPr id="53" name="Image 27">
            <a:extLst>
              <a:ext uri="{FF2B5EF4-FFF2-40B4-BE49-F238E27FC236}">
                <a16:creationId xmlns:a16="http://schemas.microsoft.com/office/drawing/2014/main" id="{FF7AA1A8-57A4-481E-A314-EA89893DA3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4967680" y="4319655"/>
            <a:ext cx="3586208" cy="790897"/>
          </a:xfrm>
          <a:prstGeom prst="rect">
            <a:avLst/>
          </a:prstGeom>
        </p:spPr>
      </p:pic>
      <p:sp>
        <p:nvSpPr>
          <p:cNvPr id="54" name="Forme libre 22">
            <a:extLst>
              <a:ext uri="{FF2B5EF4-FFF2-40B4-BE49-F238E27FC236}">
                <a16:creationId xmlns:a16="http://schemas.microsoft.com/office/drawing/2014/main" id="{7AF90FE5-D458-470B-A958-4EF93059019C}"/>
              </a:ext>
            </a:extLst>
          </p:cNvPr>
          <p:cNvSpPr/>
          <p:nvPr/>
        </p:nvSpPr>
        <p:spPr>
          <a:xfrm>
            <a:off x="8594712" y="4215429"/>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Forme libre 22">
            <a:extLst>
              <a:ext uri="{FF2B5EF4-FFF2-40B4-BE49-F238E27FC236}">
                <a16:creationId xmlns:a16="http://schemas.microsoft.com/office/drawing/2014/main" id="{874259EB-FDD8-41F6-97D6-AB1CCE81D077}"/>
              </a:ext>
            </a:extLst>
          </p:cNvPr>
          <p:cNvSpPr/>
          <p:nvPr/>
        </p:nvSpPr>
        <p:spPr>
          <a:xfrm>
            <a:off x="8594712" y="559046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Forme libre 22">
            <a:extLst>
              <a:ext uri="{FF2B5EF4-FFF2-40B4-BE49-F238E27FC236}">
                <a16:creationId xmlns:a16="http://schemas.microsoft.com/office/drawing/2014/main" id="{F2AF9183-E118-4937-82BE-B28F240B030A}"/>
              </a:ext>
            </a:extLst>
          </p:cNvPr>
          <p:cNvSpPr/>
          <p:nvPr/>
        </p:nvSpPr>
        <p:spPr>
          <a:xfrm>
            <a:off x="8594712" y="4671410"/>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orme libre 22">
            <a:extLst>
              <a:ext uri="{FF2B5EF4-FFF2-40B4-BE49-F238E27FC236}">
                <a16:creationId xmlns:a16="http://schemas.microsoft.com/office/drawing/2014/main" id="{9CDC5A79-B958-4912-9B5E-CB98CA359D65}"/>
              </a:ext>
            </a:extLst>
          </p:cNvPr>
          <p:cNvSpPr/>
          <p:nvPr/>
        </p:nvSpPr>
        <p:spPr>
          <a:xfrm>
            <a:off x="8594712" y="6049856"/>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orme libre 22">
            <a:extLst>
              <a:ext uri="{FF2B5EF4-FFF2-40B4-BE49-F238E27FC236}">
                <a16:creationId xmlns:a16="http://schemas.microsoft.com/office/drawing/2014/main" id="{309DD264-82A6-4F1A-A754-9C9DB485472F}"/>
              </a:ext>
            </a:extLst>
          </p:cNvPr>
          <p:cNvSpPr/>
          <p:nvPr/>
        </p:nvSpPr>
        <p:spPr>
          <a:xfrm>
            <a:off x="6587705" y="4216182"/>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orme libre 22">
            <a:extLst>
              <a:ext uri="{FF2B5EF4-FFF2-40B4-BE49-F238E27FC236}">
                <a16:creationId xmlns:a16="http://schemas.microsoft.com/office/drawing/2014/main" id="{87A2CF94-2324-4A24-AB14-E7365A8EEE92}"/>
              </a:ext>
            </a:extLst>
          </p:cNvPr>
          <p:cNvSpPr/>
          <p:nvPr/>
        </p:nvSpPr>
        <p:spPr>
          <a:xfrm>
            <a:off x="6587705" y="559122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Forme libre 22">
            <a:extLst>
              <a:ext uri="{FF2B5EF4-FFF2-40B4-BE49-F238E27FC236}">
                <a16:creationId xmlns:a16="http://schemas.microsoft.com/office/drawing/2014/main" id="{E448DB0A-C0D4-4132-BFD3-C8A0BADF06F0}"/>
              </a:ext>
            </a:extLst>
          </p:cNvPr>
          <p:cNvSpPr/>
          <p:nvPr/>
        </p:nvSpPr>
        <p:spPr>
          <a:xfrm>
            <a:off x="6587705" y="467216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orme libre 22">
            <a:extLst>
              <a:ext uri="{FF2B5EF4-FFF2-40B4-BE49-F238E27FC236}">
                <a16:creationId xmlns:a16="http://schemas.microsoft.com/office/drawing/2014/main" id="{2078915E-7A6C-49EC-83E4-A0F638A82F3E}"/>
              </a:ext>
            </a:extLst>
          </p:cNvPr>
          <p:cNvSpPr/>
          <p:nvPr/>
        </p:nvSpPr>
        <p:spPr>
          <a:xfrm>
            <a:off x="6587705" y="6050609"/>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ZoneTexte 13">
            <a:extLst>
              <a:ext uri="{FF2B5EF4-FFF2-40B4-BE49-F238E27FC236}">
                <a16:creationId xmlns:a16="http://schemas.microsoft.com/office/drawing/2014/main" id="{2235B223-E6B2-4F4D-A43E-9B49B62A899C}"/>
              </a:ext>
            </a:extLst>
          </p:cNvPr>
          <p:cNvSpPr txBox="1"/>
          <p:nvPr/>
        </p:nvSpPr>
        <p:spPr>
          <a:xfrm>
            <a:off x="8689707" y="4154197"/>
            <a:ext cx="1194181" cy="2200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63" name="Parallélogramme 42">
            <a:extLst>
              <a:ext uri="{FF2B5EF4-FFF2-40B4-BE49-F238E27FC236}">
                <a16:creationId xmlns:a16="http://schemas.microsoft.com/office/drawing/2014/main" id="{A5241B32-C843-46CE-9BFE-235D2853BED2}"/>
              </a:ext>
            </a:extLst>
          </p:cNvPr>
          <p:cNvSpPr/>
          <p:nvPr/>
        </p:nvSpPr>
        <p:spPr>
          <a:xfrm>
            <a:off x="8728916" y="6275704"/>
            <a:ext cx="194112" cy="88900"/>
          </a:xfrm>
          <a:prstGeom prst="parallelogram">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Parallélogramme 43">
            <a:extLst>
              <a:ext uri="{FF2B5EF4-FFF2-40B4-BE49-F238E27FC236}">
                <a16:creationId xmlns:a16="http://schemas.microsoft.com/office/drawing/2014/main" id="{D20DDE36-EAB4-4B17-B34F-7AC3EF99459D}"/>
              </a:ext>
            </a:extLst>
          </p:cNvPr>
          <p:cNvSpPr/>
          <p:nvPr/>
        </p:nvSpPr>
        <p:spPr>
          <a:xfrm>
            <a:off x="6724839" y="6284621"/>
            <a:ext cx="194112" cy="88900"/>
          </a:xfrm>
          <a:prstGeom prst="parallelogram">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ZoneTexte 44">
            <a:extLst>
              <a:ext uri="{FF2B5EF4-FFF2-40B4-BE49-F238E27FC236}">
                <a16:creationId xmlns:a16="http://schemas.microsoft.com/office/drawing/2014/main" id="{3D45A5D3-62D4-4857-92E1-6238D123E75D}"/>
              </a:ext>
            </a:extLst>
          </p:cNvPr>
          <p:cNvSpPr txBox="1"/>
          <p:nvPr/>
        </p:nvSpPr>
        <p:spPr>
          <a:xfrm>
            <a:off x="6688526" y="4154197"/>
            <a:ext cx="1194181" cy="2200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5</a:t>
            </a:r>
          </a:p>
        </p:txBody>
      </p:sp>
      <p:sp>
        <p:nvSpPr>
          <p:cNvPr id="66" name="ZoneTexte 45">
            <a:extLst>
              <a:ext uri="{FF2B5EF4-FFF2-40B4-BE49-F238E27FC236}">
                <a16:creationId xmlns:a16="http://schemas.microsoft.com/office/drawing/2014/main" id="{EA1247DA-1909-4D10-B4AB-A28A2F303846}"/>
              </a:ext>
            </a:extLst>
          </p:cNvPr>
          <p:cNvSpPr txBox="1"/>
          <p:nvPr/>
        </p:nvSpPr>
        <p:spPr>
          <a:xfrm>
            <a:off x="7721622" y="3258675"/>
            <a:ext cx="2043483" cy="584775"/>
          </a:xfrm>
          <a:prstGeom prst="rect">
            <a:avLst/>
          </a:prstGeom>
          <a:solidFill>
            <a:schemeClr val="bg1"/>
          </a:solidFill>
          <a:ln>
            <a:noFill/>
          </a:ln>
        </p:spPr>
        <p:txBody>
          <a:bodyPr wrap="square" rtlCol="0">
            <a:spAutoFit/>
          </a:bodyP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2626"/>
                </a:solidFill>
                <a:effectLst/>
                <a:uLnTx/>
                <a:uFillTx/>
                <a:latin typeface="Arial"/>
                <a:ea typeface="+mn-ea"/>
                <a:cs typeface="+mn-cs"/>
              </a:rPr>
              <a:t>Q4 probe</a:t>
            </a:r>
          </a:p>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2626"/>
                </a:solidFill>
                <a:effectLst/>
                <a:uLnTx/>
                <a:uFillTx/>
                <a:latin typeface="Arial"/>
                <a:ea typeface="+mn-ea"/>
                <a:cs typeface="+mn-cs"/>
              </a:rPr>
              <a:t>(E,F,G,H)</a:t>
            </a:r>
          </a:p>
        </p:txBody>
      </p:sp>
      <p:sp>
        <p:nvSpPr>
          <p:cNvPr id="67" name="ZoneTexte 46">
            <a:extLst>
              <a:ext uri="{FF2B5EF4-FFF2-40B4-BE49-F238E27FC236}">
                <a16:creationId xmlns:a16="http://schemas.microsoft.com/office/drawing/2014/main" id="{050C061A-C17F-442D-BF47-B2413F2C71EE}"/>
              </a:ext>
            </a:extLst>
          </p:cNvPr>
          <p:cNvSpPr txBox="1"/>
          <p:nvPr/>
        </p:nvSpPr>
        <p:spPr>
          <a:xfrm>
            <a:off x="6078203" y="3258675"/>
            <a:ext cx="1524345" cy="584775"/>
          </a:xfrm>
          <a:prstGeom prst="rect">
            <a:avLst/>
          </a:prstGeom>
          <a:solidFill>
            <a:schemeClr val="bg1"/>
          </a:solidFill>
          <a:ln>
            <a:noFill/>
          </a:ln>
        </p:spPr>
        <p:txBody>
          <a:bodyPr wrap="square" rtlCol="0">
            <a:spAutoFit/>
          </a:bodyPr>
          <a:lstStyle>
            <a:defPPr>
              <a:defRPr lang="en-US"/>
            </a:defPPr>
            <a:lvl1pPr algn="ctr">
              <a:defRPr sz="1600" b="1"/>
            </a:lvl1pPr>
          </a:lstStyle>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2626"/>
                </a:solidFill>
                <a:effectLst/>
                <a:uLnTx/>
                <a:uFillTx/>
                <a:latin typeface="Arial"/>
                <a:ea typeface="+mn-ea"/>
                <a:cs typeface="+mn-cs"/>
              </a:rPr>
              <a:t>Q3 probe</a:t>
            </a:r>
          </a:p>
          <a:p>
            <a:pPr marL="0" marR="0" lvl="0" indent="0" algn="ctr" defTabSz="638617"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62626"/>
                </a:solidFill>
                <a:effectLst/>
                <a:uLnTx/>
                <a:uFillTx/>
                <a:latin typeface="Arial"/>
                <a:ea typeface="+mn-ea"/>
                <a:cs typeface="+mn-cs"/>
              </a:rPr>
              <a:t>(A,B,C,D)</a:t>
            </a:r>
          </a:p>
        </p:txBody>
      </p:sp>
      <p:pic>
        <p:nvPicPr>
          <p:cNvPr id="68" name="Image 2">
            <a:extLst>
              <a:ext uri="{FF2B5EF4-FFF2-40B4-BE49-F238E27FC236}">
                <a16:creationId xmlns:a16="http://schemas.microsoft.com/office/drawing/2014/main" id="{16A1880C-76D7-4C95-9B83-F8717D312F37}"/>
              </a:ext>
            </a:extLst>
          </p:cNvPr>
          <p:cNvPicPr>
            <a:picLocks noChangeAspect="1"/>
          </p:cNvPicPr>
          <p:nvPr/>
        </p:nvPicPr>
        <p:blipFill>
          <a:blip r:embed="rId6"/>
          <a:stretch>
            <a:fillRect/>
          </a:stretch>
        </p:blipFill>
        <p:spPr>
          <a:xfrm>
            <a:off x="355610" y="1693043"/>
            <a:ext cx="5078572" cy="4171685"/>
          </a:xfrm>
          <a:prstGeom prst="rect">
            <a:avLst/>
          </a:prstGeom>
        </p:spPr>
      </p:pic>
      <p:sp>
        <p:nvSpPr>
          <p:cNvPr id="69" name="Ellipse 41">
            <a:extLst>
              <a:ext uri="{FF2B5EF4-FFF2-40B4-BE49-F238E27FC236}">
                <a16:creationId xmlns:a16="http://schemas.microsoft.com/office/drawing/2014/main" id="{C31F2835-07DB-4F00-962E-AF609E8164FD}"/>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0" name="Ellipse 50">
            <a:extLst>
              <a:ext uri="{FF2B5EF4-FFF2-40B4-BE49-F238E27FC236}">
                <a16:creationId xmlns:a16="http://schemas.microsoft.com/office/drawing/2014/main" id="{C47CF6E8-CCEA-4D86-BAD3-0C47E322C33E}"/>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56D2C3EB-B9BD-4715-AAE1-4DC11EE104A3}"/>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2" name="Rectangle 71">
            <a:extLst>
              <a:ext uri="{FF2B5EF4-FFF2-40B4-BE49-F238E27FC236}">
                <a16:creationId xmlns:a16="http://schemas.microsoft.com/office/drawing/2014/main" id="{41CD1A7F-2675-466F-BEBA-ACC4A1A18B5B}"/>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3" name="Rectangle 72">
            <a:extLst>
              <a:ext uri="{FF2B5EF4-FFF2-40B4-BE49-F238E27FC236}">
                <a16:creationId xmlns:a16="http://schemas.microsoft.com/office/drawing/2014/main" id="{2CE4F69D-C580-4026-A105-66A64F84F94E}"/>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4" name="Rectangle 73">
            <a:extLst>
              <a:ext uri="{FF2B5EF4-FFF2-40B4-BE49-F238E27FC236}">
                <a16:creationId xmlns:a16="http://schemas.microsoft.com/office/drawing/2014/main" id="{ADE0FAE7-813D-43EC-8E98-49FE28CCCF94}"/>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5" name="ZoneTexte 56">
            <a:extLst>
              <a:ext uri="{FF2B5EF4-FFF2-40B4-BE49-F238E27FC236}">
                <a16:creationId xmlns:a16="http://schemas.microsoft.com/office/drawing/2014/main" id="{46E25F83-C86A-4D64-9B37-E5C99E55BD75}"/>
              </a:ext>
            </a:extLst>
          </p:cNvPr>
          <p:cNvSpPr txBox="1"/>
          <p:nvPr/>
        </p:nvSpPr>
        <p:spPr>
          <a:xfrm>
            <a:off x="2706354" y="1985758"/>
            <a:ext cx="792512" cy="369332"/>
          </a:xfrm>
          <a:prstGeom prst="rect">
            <a:avLst/>
          </a:prstGeom>
          <a:noFill/>
          <a:ln>
            <a:noFill/>
          </a:ln>
        </p:spPr>
        <p:txBody>
          <a:bodyPr wrap="square" rtlCol="0">
            <a:spAutoFit/>
          </a:bodyPr>
          <a:lstStyle/>
          <a:p>
            <a:r>
              <a:rPr lang="fr-FR" sz="1800" dirty="0"/>
              <a:t>Q3</a:t>
            </a:r>
          </a:p>
        </p:txBody>
      </p:sp>
      <p:sp>
        <p:nvSpPr>
          <p:cNvPr id="76" name="Ellipse 60">
            <a:extLst>
              <a:ext uri="{FF2B5EF4-FFF2-40B4-BE49-F238E27FC236}">
                <a16:creationId xmlns:a16="http://schemas.microsoft.com/office/drawing/2014/main" id="{00CCE71D-24AB-47C7-9D95-47FC3B14CCF6}"/>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29D3540D-7F2E-4BA6-8BAE-01CE7C6FC567}"/>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8" name="Rectangle 77">
            <a:extLst>
              <a:ext uri="{FF2B5EF4-FFF2-40B4-BE49-F238E27FC236}">
                <a16:creationId xmlns:a16="http://schemas.microsoft.com/office/drawing/2014/main" id="{1544260E-991D-488B-8F4B-9D5F27427224}"/>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9" name="Rectangle 78">
            <a:extLst>
              <a:ext uri="{FF2B5EF4-FFF2-40B4-BE49-F238E27FC236}">
                <a16:creationId xmlns:a16="http://schemas.microsoft.com/office/drawing/2014/main" id="{4F1799D3-1483-4680-BA3E-1CF506F23B99}"/>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0" name="Rectangle 79">
            <a:extLst>
              <a:ext uri="{FF2B5EF4-FFF2-40B4-BE49-F238E27FC236}">
                <a16:creationId xmlns:a16="http://schemas.microsoft.com/office/drawing/2014/main" id="{CC263099-97A7-4F64-A66A-68443C47FAA1}"/>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1" name="ZoneTexte 65">
            <a:extLst>
              <a:ext uri="{FF2B5EF4-FFF2-40B4-BE49-F238E27FC236}">
                <a16:creationId xmlns:a16="http://schemas.microsoft.com/office/drawing/2014/main" id="{E55A7A07-AF2D-40D7-8606-E9C16829592D}"/>
              </a:ext>
            </a:extLst>
          </p:cNvPr>
          <p:cNvSpPr txBox="1"/>
          <p:nvPr/>
        </p:nvSpPr>
        <p:spPr>
          <a:xfrm>
            <a:off x="822224" y="3044752"/>
            <a:ext cx="792512" cy="369332"/>
          </a:xfrm>
          <a:prstGeom prst="rect">
            <a:avLst/>
          </a:prstGeom>
          <a:noFill/>
          <a:ln>
            <a:noFill/>
          </a:ln>
        </p:spPr>
        <p:txBody>
          <a:bodyPr wrap="square" rtlCol="0">
            <a:spAutoFit/>
          </a:bodyPr>
          <a:lstStyle/>
          <a:p>
            <a:r>
              <a:rPr lang="fr-FR" sz="1800" dirty="0"/>
              <a:t>Q4</a:t>
            </a:r>
          </a:p>
        </p:txBody>
      </p:sp>
      <p:sp>
        <p:nvSpPr>
          <p:cNvPr id="82" name="ZoneTexte 52">
            <a:extLst>
              <a:ext uri="{FF2B5EF4-FFF2-40B4-BE49-F238E27FC236}">
                <a16:creationId xmlns:a16="http://schemas.microsoft.com/office/drawing/2014/main" id="{DAEBCBB7-75C4-40CA-A66D-EEE98E5D88C1}"/>
              </a:ext>
            </a:extLst>
          </p:cNvPr>
          <p:cNvSpPr txBox="1"/>
          <p:nvPr/>
        </p:nvSpPr>
        <p:spPr>
          <a:xfrm>
            <a:off x="2314700" y="1652686"/>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83" name="ZoneTexte 51">
            <a:extLst>
              <a:ext uri="{FF2B5EF4-FFF2-40B4-BE49-F238E27FC236}">
                <a16:creationId xmlns:a16="http://schemas.microsoft.com/office/drawing/2014/main" id="{73468C7C-E395-4174-8F84-00094E0E6D74}"/>
              </a:ext>
            </a:extLst>
          </p:cNvPr>
          <p:cNvSpPr txBox="1"/>
          <p:nvPr/>
        </p:nvSpPr>
        <p:spPr>
          <a:xfrm>
            <a:off x="3002137" y="139626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84" name="ZoneTexte 53">
            <a:extLst>
              <a:ext uri="{FF2B5EF4-FFF2-40B4-BE49-F238E27FC236}">
                <a16:creationId xmlns:a16="http://schemas.microsoft.com/office/drawing/2014/main" id="{D700AE1B-945A-48B3-BEF4-70128530D9A7}"/>
              </a:ext>
            </a:extLst>
          </p:cNvPr>
          <p:cNvSpPr txBox="1"/>
          <p:nvPr/>
        </p:nvSpPr>
        <p:spPr>
          <a:xfrm>
            <a:off x="2586665" y="2446146"/>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85" name="ZoneTexte 54">
            <a:extLst>
              <a:ext uri="{FF2B5EF4-FFF2-40B4-BE49-F238E27FC236}">
                <a16:creationId xmlns:a16="http://schemas.microsoft.com/office/drawing/2014/main" id="{9E151C1B-05BB-461A-8258-14F638D5DC9B}"/>
              </a:ext>
            </a:extLst>
          </p:cNvPr>
          <p:cNvSpPr txBox="1"/>
          <p:nvPr/>
        </p:nvSpPr>
        <p:spPr>
          <a:xfrm>
            <a:off x="3193874" y="233281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86" name="ZoneTexte 66">
            <a:extLst>
              <a:ext uri="{FF2B5EF4-FFF2-40B4-BE49-F238E27FC236}">
                <a16:creationId xmlns:a16="http://schemas.microsoft.com/office/drawing/2014/main" id="{0026785D-F073-42E2-9D10-0656C4ED8D51}"/>
              </a:ext>
            </a:extLst>
          </p:cNvPr>
          <p:cNvSpPr txBox="1"/>
          <p:nvPr/>
        </p:nvSpPr>
        <p:spPr>
          <a:xfrm>
            <a:off x="287637" y="2806225"/>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87" name="ZoneTexte 67">
            <a:extLst>
              <a:ext uri="{FF2B5EF4-FFF2-40B4-BE49-F238E27FC236}">
                <a16:creationId xmlns:a16="http://schemas.microsoft.com/office/drawing/2014/main" id="{0030D2DD-9907-487E-86AD-99DDC4B1D474}"/>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88" name="ZoneTexte 69">
            <a:extLst>
              <a:ext uri="{FF2B5EF4-FFF2-40B4-BE49-F238E27FC236}">
                <a16:creationId xmlns:a16="http://schemas.microsoft.com/office/drawing/2014/main" id="{3ECA24CF-AB9D-41F2-9A2C-1BEF35CAB4A6}"/>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89" name="ZoneTexte 70">
            <a:extLst>
              <a:ext uri="{FF2B5EF4-FFF2-40B4-BE49-F238E27FC236}">
                <a16:creationId xmlns:a16="http://schemas.microsoft.com/office/drawing/2014/main" id="{98EA58DB-D297-43F1-91B9-15F859CDA8C8}"/>
              </a:ext>
            </a:extLst>
          </p:cNvPr>
          <p:cNvSpPr txBox="1"/>
          <p:nvPr/>
        </p:nvSpPr>
        <p:spPr>
          <a:xfrm>
            <a:off x="1081271" y="2502813"/>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sp>
        <p:nvSpPr>
          <p:cNvPr id="90" name="ZoneTexte 21">
            <a:extLst>
              <a:ext uri="{FF2B5EF4-FFF2-40B4-BE49-F238E27FC236}">
                <a16:creationId xmlns:a16="http://schemas.microsoft.com/office/drawing/2014/main" id="{1EC028CA-B37E-4ED2-A9A2-F7C51097E9ED}"/>
              </a:ext>
            </a:extLst>
          </p:cNvPr>
          <p:cNvSpPr txBox="1"/>
          <p:nvPr/>
        </p:nvSpPr>
        <p:spPr>
          <a:xfrm>
            <a:off x="5178370" y="661609"/>
            <a:ext cx="7418248" cy="3170099"/>
          </a:xfrm>
          <a:prstGeom prst="rect">
            <a:avLst/>
          </a:prstGeom>
          <a:noFill/>
        </p:spPr>
        <p:txBody>
          <a:bodyPr wrap="square">
            <a:spAutoFit/>
          </a:bodyPr>
          <a:lstStyle/>
          <a:p>
            <a:pPr marL="342900" marR="0" lvl="0" indent="-342900" algn="l" defTabSz="63861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Samples distributed over the 4 sides of the probes</a:t>
            </a:r>
          </a:p>
          <a:p>
            <a:pPr lvl="1"/>
            <a:r>
              <a:rPr lang="en-US" sz="2000" dirty="0">
                <a:solidFill>
                  <a:srgbClr val="000000"/>
                </a:solidFill>
                <a:latin typeface="Arial" panose="020B0604020202020204" pitchFamily="34" charset="0"/>
              </a:rPr>
              <a:t>A,B,C,D (Q3 probe)</a:t>
            </a:r>
          </a:p>
          <a:p>
            <a:pPr lvl="1"/>
            <a:r>
              <a:rPr lang="en-US" sz="2000" dirty="0">
                <a:solidFill>
                  <a:srgbClr val="000000"/>
                </a:solidFill>
                <a:latin typeface="Arial" panose="020B0604020202020204" pitchFamily="34" charset="0"/>
              </a:rPr>
              <a:t>E,F,G,H (Q4 probe)</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638617"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638617"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21 samples / probe</a:t>
            </a:r>
          </a:p>
          <a:p>
            <a:pPr marL="638617" marR="0" lvl="1" indent="0" algn="l" defTabSz="63861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 #1,4 : SS</a:t>
            </a:r>
          </a:p>
          <a:p>
            <a:pPr marL="638617" marR="0" lvl="1" indent="0" algn="l" defTabSz="63861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 #2,5,bottom : W</a:t>
            </a:r>
          </a:p>
          <a:p>
            <a:pPr marL="638617" marR="0" lvl="1" indent="0" algn="l" defTabSz="63861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Row #3: mix of SS and W</a:t>
            </a:r>
          </a:p>
          <a:p>
            <a:pPr marL="638617" marR="0" lvl="1" indent="0" algn="l" defTabSz="63861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638617"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262626"/>
              </a:solidFill>
              <a:effectLst/>
              <a:uLnTx/>
              <a:uFillTx/>
              <a:latin typeface="Arial"/>
              <a:ea typeface="+mn-ea"/>
              <a:cs typeface="+mn-cs"/>
            </a:endParaRPr>
          </a:p>
        </p:txBody>
      </p:sp>
      <p:sp>
        <p:nvSpPr>
          <p:cNvPr id="91" name="Forme libre 22">
            <a:extLst>
              <a:ext uri="{FF2B5EF4-FFF2-40B4-BE49-F238E27FC236}">
                <a16:creationId xmlns:a16="http://schemas.microsoft.com/office/drawing/2014/main" id="{69150144-C098-418F-84B7-C83DD4059EE0}"/>
              </a:ext>
            </a:extLst>
          </p:cNvPr>
          <p:cNvSpPr/>
          <p:nvPr/>
        </p:nvSpPr>
        <p:spPr>
          <a:xfrm>
            <a:off x="7660423" y="229183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orme libre 22">
            <a:extLst>
              <a:ext uri="{FF2B5EF4-FFF2-40B4-BE49-F238E27FC236}">
                <a16:creationId xmlns:a16="http://schemas.microsoft.com/office/drawing/2014/main" id="{B71CE31A-B05E-4240-9066-F9D0469318CC}"/>
              </a:ext>
            </a:extLst>
          </p:cNvPr>
          <p:cNvSpPr/>
          <p:nvPr/>
        </p:nvSpPr>
        <p:spPr>
          <a:xfrm>
            <a:off x="8354017" y="259987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0000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207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2" y="192515"/>
            <a:ext cx="8541568" cy="457200"/>
          </a:xfrm>
        </p:spPr>
        <p:txBody>
          <a:bodyPr/>
          <a:lstStyle/>
          <a:p>
            <a:r>
              <a:rPr lang="en-US" dirty="0"/>
              <a:t>Visual observation of the probes and samples after the non-uniform boronization</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dirty="0">
              <a:solidFill>
                <a:prstClr val="white"/>
              </a:solidFill>
            </a:endParaRPr>
          </a:p>
        </p:txBody>
      </p:sp>
      <p:pic>
        <p:nvPicPr>
          <p:cNvPr id="93" name="Image 3">
            <a:extLst>
              <a:ext uri="{FF2B5EF4-FFF2-40B4-BE49-F238E27FC236}">
                <a16:creationId xmlns:a16="http://schemas.microsoft.com/office/drawing/2014/main" id="{7F151136-FCED-4726-8744-CC820F516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93" r="8428"/>
          <a:stretch/>
        </p:blipFill>
        <p:spPr>
          <a:xfrm rot="5400000">
            <a:off x="784829" y="1699435"/>
            <a:ext cx="4325542" cy="2743727"/>
          </a:xfrm>
          <a:prstGeom prst="rect">
            <a:avLst/>
          </a:prstGeom>
        </p:spPr>
      </p:pic>
      <p:pic>
        <p:nvPicPr>
          <p:cNvPr id="94" name="Image 4">
            <a:extLst>
              <a:ext uri="{FF2B5EF4-FFF2-40B4-BE49-F238E27FC236}">
                <a16:creationId xmlns:a16="http://schemas.microsoft.com/office/drawing/2014/main" id="{5F42A348-0DBD-48EA-A387-33E1356478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340" r="28679"/>
          <a:stretch/>
        </p:blipFill>
        <p:spPr>
          <a:xfrm rot="5400000">
            <a:off x="2382685" y="4046270"/>
            <a:ext cx="1011891" cy="3351889"/>
          </a:xfrm>
          <a:prstGeom prst="rect">
            <a:avLst/>
          </a:prstGeom>
        </p:spPr>
      </p:pic>
      <p:sp>
        <p:nvSpPr>
          <p:cNvPr id="95" name="ZoneTexte 6">
            <a:extLst>
              <a:ext uri="{FF2B5EF4-FFF2-40B4-BE49-F238E27FC236}">
                <a16:creationId xmlns:a16="http://schemas.microsoft.com/office/drawing/2014/main" id="{E07373C4-7D47-461C-9F70-370527227E10}"/>
              </a:ext>
            </a:extLst>
          </p:cNvPr>
          <p:cNvSpPr txBox="1"/>
          <p:nvPr/>
        </p:nvSpPr>
        <p:spPr>
          <a:xfrm>
            <a:off x="112542" y="3854929"/>
            <a:ext cx="2043483" cy="646331"/>
          </a:xfrm>
          <a:prstGeom prst="rect">
            <a:avLst/>
          </a:prstGeom>
          <a:solidFill>
            <a:schemeClr val="bg1"/>
          </a:solidFill>
          <a:ln>
            <a:solidFill>
              <a:schemeClr val="tx1"/>
            </a:solidFill>
          </a:ln>
        </p:spPr>
        <p:txBody>
          <a:bodyPr wrap="square" rtlCol="0">
            <a:spAutoFit/>
          </a:bodyPr>
          <a:lstStyle/>
          <a:p>
            <a:pPr algn="r"/>
            <a:r>
              <a:rPr lang="fr-FR" sz="2000" dirty="0"/>
              <a:t>Q4 probe</a:t>
            </a:r>
          </a:p>
          <a:p>
            <a:pPr algn="r"/>
            <a:r>
              <a:rPr lang="fr-FR" sz="1600" i="1" dirty="0"/>
              <a:t>(B-</a:t>
            </a:r>
            <a:r>
              <a:rPr lang="fr-FR" sz="1600" i="1" dirty="0" err="1"/>
              <a:t>depleted</a:t>
            </a:r>
            <a:r>
              <a:rPr lang="fr-FR" sz="1600" i="1" dirty="0"/>
              <a:t> </a:t>
            </a:r>
            <a:r>
              <a:rPr lang="fr-FR" sz="1600" i="1" dirty="0" err="1"/>
              <a:t>region</a:t>
            </a:r>
            <a:r>
              <a:rPr lang="fr-FR" sz="1600" i="1" dirty="0"/>
              <a:t>)</a:t>
            </a:r>
          </a:p>
        </p:txBody>
      </p:sp>
      <p:pic>
        <p:nvPicPr>
          <p:cNvPr id="96" name="Image 11">
            <a:extLst>
              <a:ext uri="{FF2B5EF4-FFF2-40B4-BE49-F238E27FC236}">
                <a16:creationId xmlns:a16="http://schemas.microsoft.com/office/drawing/2014/main" id="{9B8A5CAA-B3F4-44BA-B3CB-CF8C487C23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05" t="34681" r="17862" b="28002"/>
          <a:stretch/>
        </p:blipFill>
        <p:spPr>
          <a:xfrm rot="5400000">
            <a:off x="4155259" y="2690909"/>
            <a:ext cx="4588031" cy="1751017"/>
          </a:xfrm>
          <a:prstGeom prst="rect">
            <a:avLst/>
          </a:prstGeom>
        </p:spPr>
      </p:pic>
      <p:sp>
        <p:nvSpPr>
          <p:cNvPr id="97" name="ZoneTexte 1">
            <a:extLst>
              <a:ext uri="{FF2B5EF4-FFF2-40B4-BE49-F238E27FC236}">
                <a16:creationId xmlns:a16="http://schemas.microsoft.com/office/drawing/2014/main" id="{B536AE02-0D56-4605-9248-E8AD4328D5C3}"/>
              </a:ext>
            </a:extLst>
          </p:cNvPr>
          <p:cNvSpPr txBox="1"/>
          <p:nvPr/>
        </p:nvSpPr>
        <p:spPr>
          <a:xfrm>
            <a:off x="5635066" y="1720691"/>
            <a:ext cx="1194030" cy="338554"/>
          </a:xfrm>
          <a:prstGeom prst="rect">
            <a:avLst/>
          </a:prstGeom>
          <a:noFill/>
        </p:spPr>
        <p:txBody>
          <a:bodyPr wrap="square" rtlCol="0">
            <a:spAutoFit/>
          </a:bodyPr>
          <a:lstStyle/>
          <a:p>
            <a:r>
              <a:rPr lang="fr-FR" sz="1600" b="1" dirty="0">
                <a:solidFill>
                  <a:srgbClr val="FFFF00"/>
                </a:solidFill>
              </a:rPr>
              <a:t>316L</a:t>
            </a:r>
          </a:p>
        </p:txBody>
      </p:sp>
      <p:sp>
        <p:nvSpPr>
          <p:cNvPr id="98" name="ZoneTexte 15">
            <a:extLst>
              <a:ext uri="{FF2B5EF4-FFF2-40B4-BE49-F238E27FC236}">
                <a16:creationId xmlns:a16="http://schemas.microsoft.com/office/drawing/2014/main" id="{F683E8D2-31BE-4DDE-8A0B-C426E0572F26}"/>
              </a:ext>
            </a:extLst>
          </p:cNvPr>
          <p:cNvSpPr txBox="1"/>
          <p:nvPr/>
        </p:nvSpPr>
        <p:spPr>
          <a:xfrm>
            <a:off x="5766582" y="3227863"/>
            <a:ext cx="1468315" cy="338554"/>
          </a:xfrm>
          <a:prstGeom prst="rect">
            <a:avLst/>
          </a:prstGeom>
          <a:noFill/>
        </p:spPr>
        <p:txBody>
          <a:bodyPr wrap="square" rtlCol="0">
            <a:spAutoFit/>
          </a:bodyPr>
          <a:lstStyle/>
          <a:p>
            <a:r>
              <a:rPr lang="fr-FR" sz="1600" b="1" dirty="0">
                <a:solidFill>
                  <a:srgbClr val="FFFF00"/>
                </a:solidFill>
              </a:rPr>
              <a:t>316L</a:t>
            </a:r>
          </a:p>
        </p:txBody>
      </p:sp>
      <p:sp>
        <p:nvSpPr>
          <p:cNvPr id="99" name="ZoneTexte 16">
            <a:extLst>
              <a:ext uri="{FF2B5EF4-FFF2-40B4-BE49-F238E27FC236}">
                <a16:creationId xmlns:a16="http://schemas.microsoft.com/office/drawing/2014/main" id="{1A8F4741-60FB-4A83-9910-904564B10D5C}"/>
              </a:ext>
            </a:extLst>
          </p:cNvPr>
          <p:cNvSpPr txBox="1"/>
          <p:nvPr/>
        </p:nvSpPr>
        <p:spPr>
          <a:xfrm>
            <a:off x="5905975" y="2447642"/>
            <a:ext cx="762067" cy="338554"/>
          </a:xfrm>
          <a:prstGeom prst="rect">
            <a:avLst/>
          </a:prstGeom>
          <a:noFill/>
        </p:spPr>
        <p:txBody>
          <a:bodyPr wrap="square" rtlCol="0">
            <a:spAutoFit/>
          </a:bodyPr>
          <a:lstStyle/>
          <a:p>
            <a:r>
              <a:rPr lang="fr-FR" sz="1600" b="1" dirty="0">
                <a:solidFill>
                  <a:srgbClr val="FFFF00"/>
                </a:solidFill>
              </a:rPr>
              <a:t>W</a:t>
            </a:r>
          </a:p>
        </p:txBody>
      </p:sp>
      <p:sp>
        <p:nvSpPr>
          <p:cNvPr id="100" name="ZoneTexte 17">
            <a:extLst>
              <a:ext uri="{FF2B5EF4-FFF2-40B4-BE49-F238E27FC236}">
                <a16:creationId xmlns:a16="http://schemas.microsoft.com/office/drawing/2014/main" id="{95D1FD47-B23E-4123-9893-EF80B6C5EF13}"/>
              </a:ext>
            </a:extLst>
          </p:cNvPr>
          <p:cNvSpPr txBox="1"/>
          <p:nvPr/>
        </p:nvSpPr>
        <p:spPr>
          <a:xfrm>
            <a:off x="5919044" y="5064793"/>
            <a:ext cx="762067" cy="338554"/>
          </a:xfrm>
          <a:prstGeom prst="rect">
            <a:avLst/>
          </a:prstGeom>
          <a:noFill/>
        </p:spPr>
        <p:txBody>
          <a:bodyPr wrap="square" rtlCol="0">
            <a:spAutoFit/>
          </a:bodyPr>
          <a:lstStyle/>
          <a:p>
            <a:r>
              <a:rPr lang="fr-FR" sz="1600" b="1" dirty="0">
                <a:solidFill>
                  <a:srgbClr val="FFFF00"/>
                </a:solidFill>
              </a:rPr>
              <a:t>W</a:t>
            </a:r>
          </a:p>
        </p:txBody>
      </p:sp>
      <p:sp>
        <p:nvSpPr>
          <p:cNvPr id="101" name="ZoneTexte 19">
            <a:extLst>
              <a:ext uri="{FF2B5EF4-FFF2-40B4-BE49-F238E27FC236}">
                <a16:creationId xmlns:a16="http://schemas.microsoft.com/office/drawing/2014/main" id="{FC5043DE-75E7-404B-8978-51E498E58DF2}"/>
              </a:ext>
            </a:extLst>
          </p:cNvPr>
          <p:cNvSpPr txBox="1"/>
          <p:nvPr/>
        </p:nvSpPr>
        <p:spPr>
          <a:xfrm>
            <a:off x="3784538" y="3854929"/>
            <a:ext cx="1517579" cy="646331"/>
          </a:xfrm>
          <a:prstGeom prst="rect">
            <a:avLst/>
          </a:prstGeom>
          <a:solidFill>
            <a:schemeClr val="bg1"/>
          </a:solidFill>
          <a:ln>
            <a:solidFill>
              <a:schemeClr val="tx1"/>
            </a:solidFill>
          </a:ln>
        </p:spPr>
        <p:txBody>
          <a:bodyPr wrap="square" rtlCol="0">
            <a:spAutoFit/>
          </a:bodyPr>
          <a:lstStyle/>
          <a:p>
            <a:r>
              <a:rPr lang="fr-FR" sz="2000" dirty="0"/>
              <a:t>Q3 probe</a:t>
            </a:r>
          </a:p>
          <a:p>
            <a:r>
              <a:rPr lang="fr-FR" sz="1600" i="1" dirty="0"/>
              <a:t>(B-</a:t>
            </a:r>
            <a:r>
              <a:rPr lang="fr-FR" sz="1600" i="1" dirty="0" err="1"/>
              <a:t>rich</a:t>
            </a:r>
            <a:r>
              <a:rPr lang="fr-FR" sz="1600" i="1" dirty="0"/>
              <a:t> </a:t>
            </a:r>
            <a:r>
              <a:rPr lang="fr-FR" sz="1600" i="1" dirty="0" err="1"/>
              <a:t>region</a:t>
            </a:r>
            <a:r>
              <a:rPr lang="fr-FR" sz="1600" i="1" dirty="0"/>
              <a:t>)</a:t>
            </a:r>
          </a:p>
        </p:txBody>
      </p:sp>
      <p:sp>
        <p:nvSpPr>
          <p:cNvPr id="102" name="ZoneTexte 20">
            <a:extLst>
              <a:ext uri="{FF2B5EF4-FFF2-40B4-BE49-F238E27FC236}">
                <a16:creationId xmlns:a16="http://schemas.microsoft.com/office/drawing/2014/main" id="{5DB57C18-AD87-4402-B5A0-683EFD814715}"/>
              </a:ext>
            </a:extLst>
          </p:cNvPr>
          <p:cNvSpPr txBox="1"/>
          <p:nvPr/>
        </p:nvSpPr>
        <p:spPr>
          <a:xfrm>
            <a:off x="7761290" y="1272402"/>
            <a:ext cx="4203070" cy="4093428"/>
          </a:xfrm>
          <a:prstGeom prst="rect">
            <a:avLst/>
          </a:prstGeom>
          <a:noFill/>
        </p:spPr>
        <p:txBody>
          <a:bodyPr wrap="square">
            <a:spAutoFit/>
          </a:bodyPr>
          <a:lstStyle/>
          <a:p>
            <a:pPr marL="342900" indent="-342900">
              <a:buFont typeface="Wingdings" panose="05000000000000000000" pitchFamily="2" charset="2"/>
              <a:buChar char="§"/>
            </a:pPr>
            <a:r>
              <a:rPr lang="en-US" sz="2000" b="0" i="0" u="none" strike="noStrike" baseline="0" dirty="0">
                <a:solidFill>
                  <a:srgbClr val="000000"/>
                </a:solidFill>
                <a:latin typeface="Arial" panose="020B0604020202020204" pitchFamily="34" charset="0"/>
              </a:rPr>
              <a:t>Higher color contrast on the probe located near the injection point (Q3)</a:t>
            </a: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r>
              <a:rPr lang="en-US" sz="2000" dirty="0">
                <a:solidFill>
                  <a:srgbClr val="000000"/>
                </a:solidFill>
                <a:latin typeface="Arial" panose="020B0604020202020204" pitchFamily="34" charset="0"/>
              </a:rPr>
              <a:t>Color gradient visible both on the probes and on the samples</a:t>
            </a: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endParaRPr lang="fr-FR" sz="2000" dirty="0"/>
          </a:p>
        </p:txBody>
      </p:sp>
      <p:sp>
        <p:nvSpPr>
          <p:cNvPr id="103" name="ZoneTexte 23">
            <a:extLst>
              <a:ext uri="{FF2B5EF4-FFF2-40B4-BE49-F238E27FC236}">
                <a16:creationId xmlns:a16="http://schemas.microsoft.com/office/drawing/2014/main" id="{08C51E89-1BB3-4A6A-9D7A-7528127A8DCB}"/>
              </a:ext>
            </a:extLst>
          </p:cNvPr>
          <p:cNvSpPr txBox="1"/>
          <p:nvPr/>
        </p:nvSpPr>
        <p:spPr>
          <a:xfrm>
            <a:off x="5715116" y="4115295"/>
            <a:ext cx="1468315" cy="338554"/>
          </a:xfrm>
          <a:prstGeom prst="rect">
            <a:avLst/>
          </a:prstGeom>
          <a:noFill/>
        </p:spPr>
        <p:txBody>
          <a:bodyPr wrap="square" rtlCol="0">
            <a:spAutoFit/>
          </a:bodyPr>
          <a:lstStyle/>
          <a:p>
            <a:r>
              <a:rPr lang="fr-FR" sz="1600" b="1" dirty="0">
                <a:solidFill>
                  <a:srgbClr val="FFFF00"/>
                </a:solidFill>
              </a:rPr>
              <a:t>316L</a:t>
            </a:r>
          </a:p>
        </p:txBody>
      </p:sp>
      <p:pic>
        <p:nvPicPr>
          <p:cNvPr id="104" name="Image 25">
            <a:extLst>
              <a:ext uri="{FF2B5EF4-FFF2-40B4-BE49-F238E27FC236}">
                <a16:creationId xmlns:a16="http://schemas.microsoft.com/office/drawing/2014/main" id="{86C0C440-150B-44A6-897D-ED313168113A}"/>
              </a:ext>
            </a:extLst>
          </p:cNvPr>
          <p:cNvPicPr>
            <a:picLocks noChangeAspect="1"/>
          </p:cNvPicPr>
          <p:nvPr/>
        </p:nvPicPr>
        <p:blipFill rotWithShape="1">
          <a:blip r:embed="rId5">
            <a:extLst>
              <a:ext uri="{28A0092B-C50C-407E-A947-70E740481C1C}">
                <a14:useLocalDpi xmlns:a14="http://schemas.microsoft.com/office/drawing/2010/main" val="0"/>
              </a:ext>
            </a:extLst>
          </a:blip>
          <a:srcRect l="18992" t="31924" r="25219" b="40781"/>
          <a:stretch/>
        </p:blipFill>
        <p:spPr>
          <a:xfrm>
            <a:off x="7707642" y="3863230"/>
            <a:ext cx="4256718" cy="1540117"/>
          </a:xfrm>
          <a:prstGeom prst="rect">
            <a:avLst/>
          </a:prstGeom>
        </p:spPr>
      </p:pic>
      <p:sp>
        <p:nvSpPr>
          <p:cNvPr id="105" name="ZoneTexte 26">
            <a:extLst>
              <a:ext uri="{FF2B5EF4-FFF2-40B4-BE49-F238E27FC236}">
                <a16:creationId xmlns:a16="http://schemas.microsoft.com/office/drawing/2014/main" id="{35281659-0DC6-4F77-9E73-4FC50B4DBC29}"/>
              </a:ext>
            </a:extLst>
          </p:cNvPr>
          <p:cNvSpPr txBox="1"/>
          <p:nvPr/>
        </p:nvSpPr>
        <p:spPr>
          <a:xfrm>
            <a:off x="7967514" y="5391013"/>
            <a:ext cx="3736973" cy="461665"/>
          </a:xfrm>
          <a:prstGeom prst="rect">
            <a:avLst/>
          </a:prstGeom>
          <a:noFill/>
        </p:spPr>
        <p:txBody>
          <a:bodyPr wrap="square">
            <a:spAutoFit/>
          </a:bodyPr>
          <a:lstStyle/>
          <a:p>
            <a:pPr algn="ctr"/>
            <a:r>
              <a:rPr lang="fr-FR" sz="1200" b="1" i="0" u="none" strike="noStrike" baseline="0" dirty="0" err="1">
                <a:solidFill>
                  <a:srgbClr val="000000"/>
                </a:solidFill>
                <a:latin typeface="Arial" panose="020B0604020202020204" pitchFamily="34" charset="0"/>
              </a:rPr>
              <a:t>Samples</a:t>
            </a:r>
            <a:r>
              <a:rPr lang="fr-FR" sz="1200" b="1" i="0" u="none" strike="noStrike" baseline="0" dirty="0">
                <a:solidFill>
                  <a:srgbClr val="000000"/>
                </a:solidFill>
                <a:latin typeface="Arial" panose="020B0604020202020204" pitchFamily="34" charset="0"/>
              </a:rPr>
              <a:t> </a:t>
            </a:r>
            <a:r>
              <a:rPr lang="fr-FR" sz="1200" b="1" i="0" u="none" strike="noStrike" baseline="0" dirty="0" err="1">
                <a:solidFill>
                  <a:srgbClr val="000000"/>
                </a:solidFill>
                <a:latin typeface="Arial" panose="020B0604020202020204" pitchFamily="34" charset="0"/>
              </a:rPr>
              <a:t>extracted</a:t>
            </a:r>
            <a:r>
              <a:rPr lang="fr-FR" sz="1200" b="1" i="0" u="none" strike="noStrike" baseline="0" dirty="0">
                <a:solidFill>
                  <a:srgbClr val="000000"/>
                </a:solidFill>
                <a:latin typeface="Arial" panose="020B0604020202020204" pitchFamily="34" charset="0"/>
              </a:rPr>
              <a:t> </a:t>
            </a:r>
            <a:r>
              <a:rPr lang="fr-FR" sz="1200" b="1" i="0" u="none" strike="noStrike" baseline="0" dirty="0" err="1">
                <a:solidFill>
                  <a:srgbClr val="000000"/>
                </a:solidFill>
                <a:latin typeface="Arial" panose="020B0604020202020204" pitchFamily="34" charset="0"/>
              </a:rPr>
              <a:t>from</a:t>
            </a:r>
            <a:r>
              <a:rPr lang="fr-FR" sz="1200" b="1" i="0" u="none" strike="noStrike" baseline="0" dirty="0">
                <a:solidFill>
                  <a:srgbClr val="000000"/>
                </a:solidFill>
                <a:latin typeface="Arial" panose="020B0604020202020204" pitchFamily="34" charset="0"/>
              </a:rPr>
              <a:t> Q4 probe </a:t>
            </a:r>
            <a:r>
              <a:rPr lang="fr-FR" sz="1200" b="1" i="0" u="none" strike="noStrike" baseline="0" dirty="0" err="1">
                <a:solidFill>
                  <a:srgbClr val="000000"/>
                </a:solidFill>
                <a:latin typeface="Arial" panose="020B0604020202020204" pitchFamily="34" charset="0"/>
              </a:rPr>
              <a:t>after</a:t>
            </a:r>
            <a:r>
              <a:rPr lang="fr-FR" sz="1200" b="1" i="0" u="none" strike="noStrike" baseline="0" dirty="0">
                <a:solidFill>
                  <a:srgbClr val="000000"/>
                </a:solidFill>
                <a:latin typeface="Arial" panose="020B0604020202020204" pitchFamily="34" charset="0"/>
              </a:rPr>
              <a:t> boronization</a:t>
            </a:r>
            <a:endParaRPr lang="fr-FR" sz="1200" dirty="0"/>
          </a:p>
        </p:txBody>
      </p:sp>
      <p:sp>
        <p:nvSpPr>
          <p:cNvPr id="106" name="ZoneTexte 27">
            <a:extLst>
              <a:ext uri="{FF2B5EF4-FFF2-40B4-BE49-F238E27FC236}">
                <a16:creationId xmlns:a16="http://schemas.microsoft.com/office/drawing/2014/main" id="{FFBF3719-18B4-4FFA-B3DE-9EC405A3079B}"/>
              </a:ext>
            </a:extLst>
          </p:cNvPr>
          <p:cNvSpPr txBox="1"/>
          <p:nvPr/>
        </p:nvSpPr>
        <p:spPr>
          <a:xfrm>
            <a:off x="5372880" y="5835293"/>
            <a:ext cx="2053415" cy="461665"/>
          </a:xfrm>
          <a:prstGeom prst="rect">
            <a:avLst/>
          </a:prstGeom>
          <a:noFill/>
        </p:spPr>
        <p:txBody>
          <a:bodyPr wrap="square">
            <a:spAutoFit/>
          </a:bodyPr>
          <a:lstStyle/>
          <a:p>
            <a:pPr algn="ctr"/>
            <a:r>
              <a:rPr lang="fr-FR" sz="1200" b="1" i="0" u="none" strike="noStrike" baseline="0" dirty="0">
                <a:solidFill>
                  <a:srgbClr val="000000"/>
                </a:solidFill>
                <a:latin typeface="Arial" panose="020B0604020202020204" pitchFamily="34" charset="0"/>
              </a:rPr>
              <a:t>Q3 probe </a:t>
            </a:r>
            <a:r>
              <a:rPr lang="fr-FR" sz="1200" b="1" i="0" u="none" strike="noStrike" baseline="0" dirty="0" err="1">
                <a:solidFill>
                  <a:srgbClr val="000000"/>
                </a:solidFill>
                <a:latin typeface="Arial" panose="020B0604020202020204" pitchFamily="34" charset="0"/>
              </a:rPr>
              <a:t>after</a:t>
            </a:r>
            <a:r>
              <a:rPr lang="fr-FR" sz="1200" b="1" i="0" u="none" strike="noStrike" baseline="0" dirty="0">
                <a:solidFill>
                  <a:srgbClr val="000000"/>
                </a:solidFill>
                <a:latin typeface="Arial" panose="020B0604020202020204" pitchFamily="34" charset="0"/>
              </a:rPr>
              <a:t> boronization</a:t>
            </a:r>
            <a:endParaRPr lang="fr-FR" sz="1200" dirty="0"/>
          </a:p>
        </p:txBody>
      </p:sp>
    </p:spTree>
    <p:extLst>
      <p:ext uri="{BB962C8B-B14F-4D97-AF65-F5344CB8AC3E}">
        <p14:creationId xmlns:p14="http://schemas.microsoft.com/office/powerpoint/2010/main" val="3223212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a:xfrm>
            <a:off x="983432" y="192515"/>
            <a:ext cx="8541568" cy="457200"/>
          </a:xfrm>
        </p:spPr>
        <p:txBody>
          <a:bodyPr/>
          <a:lstStyle/>
          <a:p>
            <a:r>
              <a:rPr lang="en-US" dirty="0"/>
              <a:t>Post mortem analysis of the exposed samples</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dirty="0">
              <a:solidFill>
                <a:prstClr val="white"/>
              </a:solidFill>
            </a:endParaRPr>
          </a:p>
        </p:txBody>
      </p:sp>
      <p:sp>
        <p:nvSpPr>
          <p:cNvPr id="19" name="Espace réservé du numéro de diapositive 3">
            <a:extLst>
              <a:ext uri="{FF2B5EF4-FFF2-40B4-BE49-F238E27FC236}">
                <a16:creationId xmlns:a16="http://schemas.microsoft.com/office/drawing/2014/main" id="{922ACA2B-E7E2-4236-816F-ABE5AAAC0F5A}"/>
              </a:ext>
            </a:extLst>
          </p:cNvPr>
          <p:cNvSpPr txBox="1">
            <a:spLocks/>
          </p:cNvSpPr>
          <p:nvPr/>
        </p:nvSpPr>
        <p:spPr>
          <a:xfrm>
            <a:off x="10999334" y="5848350"/>
            <a:ext cx="693738" cy="365125"/>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F0B3ED-4F75-49BF-B028-1A262D3A6E64}" type="slidenum">
              <a:rPr lang="fr-FR" sz="1000" smtClean="0">
                <a:latin typeface="Arial" charset="0"/>
                <a:ea typeface="Arial" charset="0"/>
                <a:cs typeface="Arial" charset="0"/>
              </a:rPr>
              <a:pPr algn="ctr"/>
              <a:t>7</a:t>
            </a:fld>
            <a:endParaRPr lang="fr-FR" sz="1000" dirty="0">
              <a:latin typeface="Arial" charset="0"/>
              <a:ea typeface="Arial" charset="0"/>
              <a:cs typeface="Arial" charset="0"/>
            </a:endParaRPr>
          </a:p>
        </p:txBody>
      </p:sp>
      <p:pic>
        <p:nvPicPr>
          <p:cNvPr id="20" name="Image 6">
            <a:extLst>
              <a:ext uri="{FF2B5EF4-FFF2-40B4-BE49-F238E27FC236}">
                <a16:creationId xmlns:a16="http://schemas.microsoft.com/office/drawing/2014/main" id="{5B23AF14-3382-4BF9-9236-057DD84A1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798" y="4110126"/>
            <a:ext cx="2804465" cy="2103349"/>
          </a:xfrm>
          <a:prstGeom prst="rect">
            <a:avLst/>
          </a:prstGeom>
        </p:spPr>
      </p:pic>
      <p:sp>
        <p:nvSpPr>
          <p:cNvPr id="21" name="ZoneTexte 8">
            <a:extLst>
              <a:ext uri="{FF2B5EF4-FFF2-40B4-BE49-F238E27FC236}">
                <a16:creationId xmlns:a16="http://schemas.microsoft.com/office/drawing/2014/main" id="{00B5FC38-AB7F-481D-8B08-680F28EDD7CB}"/>
              </a:ext>
            </a:extLst>
          </p:cNvPr>
          <p:cNvSpPr txBox="1"/>
          <p:nvPr/>
        </p:nvSpPr>
        <p:spPr>
          <a:xfrm>
            <a:off x="237143" y="1027378"/>
            <a:ext cx="6554683" cy="4401205"/>
          </a:xfrm>
          <a:prstGeom prst="rect">
            <a:avLst/>
          </a:prstGeom>
          <a:noFill/>
        </p:spPr>
        <p:txBody>
          <a:bodyPr wrap="square">
            <a:spAutoFit/>
          </a:bodyPr>
          <a:lstStyle/>
          <a:p>
            <a:pPr marL="342900" indent="-342900">
              <a:buFont typeface="Wingdings" panose="05000000000000000000" pitchFamily="2" charset="2"/>
              <a:buChar char="§"/>
            </a:pPr>
            <a:r>
              <a:rPr lang="en-US" sz="2000" b="0" i="0" u="none" strike="noStrike" baseline="0" dirty="0">
                <a:solidFill>
                  <a:srgbClr val="000000"/>
                </a:solidFill>
                <a:latin typeface="Arial" panose="020B0604020202020204" pitchFamily="34" charset="0"/>
              </a:rPr>
              <a:t>Gold coating applied on the sample surface (25 nm) to protect the</a:t>
            </a:r>
            <a:r>
              <a:rPr lang="en-US" sz="2000" dirty="0">
                <a:solidFill>
                  <a:srgbClr val="000000"/>
                </a:solidFill>
                <a:latin typeface="Arial" panose="020B0604020202020204" pitchFamily="34" charset="0"/>
              </a:rPr>
              <a:t>m from oxidation</a:t>
            </a:r>
          </a:p>
          <a:p>
            <a:pPr marL="342900" indent="-342900">
              <a:buFont typeface="Wingdings" panose="05000000000000000000" pitchFamily="2" charset="2"/>
              <a:buChar char="§"/>
            </a:pPr>
            <a:endParaRPr lang="en-US" sz="2000" b="0" i="0" u="none" strike="noStrike" baseline="0" dirty="0">
              <a:solidFill>
                <a:srgbClr val="000000"/>
              </a:solidFill>
              <a:latin typeface="Arial" panose="020B0604020202020204" pitchFamily="34" charset="0"/>
            </a:endParaRPr>
          </a:p>
          <a:p>
            <a:pPr marL="342900" indent="-342900">
              <a:buFont typeface="Wingdings" panose="05000000000000000000" pitchFamily="2" charset="2"/>
              <a:buChar char="§"/>
            </a:pPr>
            <a:r>
              <a:rPr lang="en-US" sz="2000" dirty="0">
                <a:solidFill>
                  <a:srgbClr val="000000"/>
                </a:solidFill>
                <a:latin typeface="Arial" panose="020B0604020202020204" pitchFamily="34" charset="0"/>
              </a:rPr>
              <a:t>3 batches of samples (division made by substrates and location)</a:t>
            </a:r>
          </a:p>
          <a:p>
            <a:pPr marL="342900" indent="-342900">
              <a:buFont typeface="Wingdings" panose="05000000000000000000" pitchFamily="2" charset="2"/>
              <a:buChar char="§"/>
            </a:pPr>
            <a:endParaRPr lang="en-US" sz="2000" dirty="0">
              <a:solidFill>
                <a:srgbClr val="000000"/>
              </a:solidFill>
              <a:latin typeface="Arial" panose="020B0604020202020204" pitchFamily="34" charset="0"/>
            </a:endParaRPr>
          </a:p>
          <a:p>
            <a:pPr marL="342900" indent="-342900">
              <a:buFont typeface="Wingdings" panose="05000000000000000000" pitchFamily="2" charset="2"/>
              <a:buChar char="§"/>
            </a:pPr>
            <a:r>
              <a:rPr lang="en-US" sz="2000" dirty="0">
                <a:solidFill>
                  <a:srgbClr val="000000"/>
                </a:solidFill>
                <a:latin typeface="Arial" panose="020B0604020202020204" pitchFamily="34" charset="0"/>
              </a:rPr>
              <a:t>Characterization at regular intervals to determine the evolution of B layers over time </a:t>
            </a:r>
          </a:p>
          <a:p>
            <a:endParaRPr lang="fr-FR" sz="2000" dirty="0"/>
          </a:p>
          <a:p>
            <a:pPr marL="342900" indent="-342900">
              <a:buFont typeface="Wingdings" panose="05000000000000000000" pitchFamily="2" charset="2"/>
              <a:buChar char="§"/>
            </a:pPr>
            <a:r>
              <a:rPr lang="en-US" sz="2000" b="1" u="sng" dirty="0">
                <a:solidFill>
                  <a:srgbClr val="000000"/>
                </a:solidFill>
                <a:latin typeface="Arial" panose="020B0604020202020204" pitchFamily="34" charset="0"/>
              </a:rPr>
              <a:t>IBA</a:t>
            </a:r>
            <a:r>
              <a:rPr lang="en-US" sz="2000" dirty="0">
                <a:solidFill>
                  <a:srgbClr val="000000"/>
                </a:solidFill>
                <a:latin typeface="Arial" panose="020B0604020202020204" pitchFamily="34" charset="0"/>
              </a:rPr>
              <a:t> + SEM/FIB (+ SIMS + XPS) </a:t>
            </a:r>
          </a:p>
          <a:p>
            <a:pPr marL="342900" indent="-342900">
              <a:buFont typeface="Wingdings" panose="05000000000000000000" pitchFamily="2" charset="2"/>
              <a:buChar char="§"/>
            </a:pPr>
            <a:endParaRPr lang="en-US" sz="1000" dirty="0">
              <a:solidFill>
                <a:srgbClr val="000000"/>
              </a:solidFill>
              <a:latin typeface="Arial" panose="020B0604020202020204" pitchFamily="34" charset="0"/>
            </a:endParaRPr>
          </a:p>
          <a:p>
            <a:pPr marL="444500">
              <a:buFont typeface="Wingdings" panose="05000000000000000000" pitchFamily="2" charset="2"/>
              <a:buChar char="ü"/>
              <a:tabLst>
                <a:tab pos="360363" algn="l"/>
                <a:tab pos="806450" algn="l"/>
              </a:tabLst>
            </a:pPr>
            <a:r>
              <a:rPr lang="fr-FR" sz="2000" dirty="0"/>
              <a:t>	</a:t>
            </a:r>
            <a:r>
              <a:rPr lang="fr-FR" sz="2000" b="1" u="sng" dirty="0"/>
              <a:t>VR (16 SS </a:t>
            </a:r>
            <a:r>
              <a:rPr lang="fr-FR" sz="2000" b="1" u="sng" dirty="0" err="1"/>
              <a:t>samples</a:t>
            </a:r>
            <a:r>
              <a:rPr lang="fr-FR" sz="2000" b="1" u="sng" dirty="0"/>
              <a:t> + 1 </a:t>
            </a:r>
            <a:r>
              <a:rPr lang="fr-FR" sz="2000" b="1" u="sng" dirty="0" err="1"/>
              <a:t>ref</a:t>
            </a:r>
            <a:r>
              <a:rPr lang="fr-FR" sz="2000" b="1" u="sng" dirty="0"/>
              <a:t>. </a:t>
            </a:r>
            <a:r>
              <a:rPr lang="fr-FR" sz="2000" b="1" u="sng" dirty="0" err="1"/>
              <a:t>sample</a:t>
            </a:r>
            <a:r>
              <a:rPr lang="fr-FR" sz="2000" b="1" u="sng" dirty="0"/>
              <a:t>)</a:t>
            </a:r>
          </a:p>
          <a:p>
            <a:pPr marL="444500">
              <a:buFont typeface="Wingdings" panose="05000000000000000000" pitchFamily="2" charset="2"/>
              <a:buChar char="ü"/>
              <a:tabLst>
                <a:tab pos="360363" algn="l"/>
                <a:tab pos="806450" algn="l"/>
                <a:tab pos="985838" algn="l"/>
              </a:tabLst>
            </a:pPr>
            <a:r>
              <a:rPr lang="fr-FR" sz="2000" dirty="0"/>
              <a:t>	</a:t>
            </a:r>
            <a:r>
              <a:rPr lang="fr-FR" sz="2000" dirty="0" err="1"/>
              <a:t>Demokritos</a:t>
            </a:r>
            <a:r>
              <a:rPr lang="fr-FR" sz="2000" dirty="0"/>
              <a:t> (18 W </a:t>
            </a:r>
            <a:r>
              <a:rPr lang="fr-FR" sz="2000" dirty="0" err="1"/>
              <a:t>samples</a:t>
            </a:r>
            <a:r>
              <a:rPr lang="fr-FR" sz="2000" dirty="0"/>
              <a:t> + 1 </a:t>
            </a:r>
            <a:r>
              <a:rPr lang="fr-FR" sz="2000" dirty="0" err="1"/>
              <a:t>ref</a:t>
            </a:r>
            <a:r>
              <a:rPr lang="fr-FR" sz="2000" dirty="0"/>
              <a:t>. </a:t>
            </a:r>
            <a:r>
              <a:rPr lang="fr-FR" sz="2000" dirty="0" err="1"/>
              <a:t>sample</a:t>
            </a:r>
            <a:r>
              <a:rPr lang="fr-FR" sz="2000" dirty="0"/>
              <a:t>)</a:t>
            </a:r>
          </a:p>
          <a:p>
            <a:pPr marL="444500">
              <a:buFont typeface="Wingdings" panose="05000000000000000000" pitchFamily="2" charset="2"/>
              <a:buChar char="ü"/>
              <a:tabLst>
                <a:tab pos="360363" algn="l"/>
                <a:tab pos="806450" algn="l"/>
                <a:tab pos="985838" algn="l"/>
              </a:tabLst>
            </a:pPr>
            <a:r>
              <a:rPr lang="fr-FR" sz="2000" dirty="0"/>
              <a:t>	MPG (3 W + 2 SS </a:t>
            </a:r>
            <a:r>
              <a:rPr lang="fr-FR" sz="2000" dirty="0" err="1"/>
              <a:t>samples</a:t>
            </a:r>
            <a:r>
              <a:rPr lang="fr-FR" sz="2000" dirty="0"/>
              <a:t>)</a:t>
            </a:r>
          </a:p>
        </p:txBody>
      </p:sp>
      <p:pic>
        <p:nvPicPr>
          <p:cNvPr id="22" name="Image 13">
            <a:extLst>
              <a:ext uri="{FF2B5EF4-FFF2-40B4-BE49-F238E27FC236}">
                <a16:creationId xmlns:a16="http://schemas.microsoft.com/office/drawing/2014/main" id="{9F46F2B7-88E2-4525-AB60-755876AF063C}"/>
              </a:ext>
            </a:extLst>
          </p:cNvPr>
          <p:cNvPicPr>
            <a:picLocks noChangeAspect="1"/>
          </p:cNvPicPr>
          <p:nvPr/>
        </p:nvPicPr>
        <p:blipFill rotWithShape="1">
          <a:blip r:embed="rId3">
            <a:extLst>
              <a:ext uri="{28A0092B-C50C-407E-A947-70E740481C1C}">
                <a14:useLocalDpi xmlns:a14="http://schemas.microsoft.com/office/drawing/2010/main" val="0"/>
              </a:ext>
            </a:extLst>
          </a:blip>
          <a:srcRect l="9402" r="8605"/>
          <a:stretch/>
        </p:blipFill>
        <p:spPr>
          <a:xfrm>
            <a:off x="6967430" y="721133"/>
            <a:ext cx="3386245" cy="2323099"/>
          </a:xfrm>
          <a:prstGeom prst="rect">
            <a:avLst/>
          </a:prstGeom>
        </p:spPr>
      </p:pic>
      <p:pic>
        <p:nvPicPr>
          <p:cNvPr id="23" name="Image 11">
            <a:extLst>
              <a:ext uri="{FF2B5EF4-FFF2-40B4-BE49-F238E27FC236}">
                <a16:creationId xmlns:a16="http://schemas.microsoft.com/office/drawing/2014/main" id="{B1309B68-71D9-493D-8D3D-39AFCC77E8F2}"/>
              </a:ext>
            </a:extLst>
          </p:cNvPr>
          <p:cNvPicPr>
            <a:picLocks noChangeAspect="1"/>
          </p:cNvPicPr>
          <p:nvPr/>
        </p:nvPicPr>
        <p:blipFill rotWithShape="1">
          <a:blip r:embed="rId4">
            <a:extLst>
              <a:ext uri="{28A0092B-C50C-407E-A947-70E740481C1C}">
                <a14:useLocalDpi xmlns:a14="http://schemas.microsoft.com/office/drawing/2010/main" val="0"/>
              </a:ext>
            </a:extLst>
          </a:blip>
          <a:srcRect l="9896"/>
          <a:stretch/>
        </p:blipFill>
        <p:spPr>
          <a:xfrm>
            <a:off x="9380630" y="2619642"/>
            <a:ext cx="2608776" cy="2171467"/>
          </a:xfrm>
          <a:prstGeom prst="rect">
            <a:avLst/>
          </a:prstGeom>
        </p:spPr>
      </p:pic>
      <p:sp>
        <p:nvSpPr>
          <p:cNvPr id="24" name="ZoneTexte 15">
            <a:extLst>
              <a:ext uri="{FF2B5EF4-FFF2-40B4-BE49-F238E27FC236}">
                <a16:creationId xmlns:a16="http://schemas.microsoft.com/office/drawing/2014/main" id="{E3C6F51B-735F-43B2-BFCB-D2472243D8AC}"/>
              </a:ext>
            </a:extLst>
          </p:cNvPr>
          <p:cNvSpPr txBox="1"/>
          <p:nvPr/>
        </p:nvSpPr>
        <p:spPr>
          <a:xfrm>
            <a:off x="10043059" y="2127407"/>
            <a:ext cx="1680176" cy="461665"/>
          </a:xfrm>
          <a:prstGeom prst="rect">
            <a:avLst/>
          </a:prstGeom>
          <a:noFill/>
        </p:spPr>
        <p:txBody>
          <a:bodyPr wrap="square">
            <a:spAutoFit/>
          </a:bodyPr>
          <a:lstStyle/>
          <a:p>
            <a:pPr algn="ctr"/>
            <a:r>
              <a:rPr lang="fr-FR" sz="1200" b="1" i="0" u="none" strike="noStrike" baseline="0" dirty="0">
                <a:solidFill>
                  <a:srgbClr val="000000"/>
                </a:solidFill>
                <a:latin typeface="Arial" panose="020B0604020202020204" pitchFamily="34" charset="0"/>
              </a:rPr>
              <a:t>Gold </a:t>
            </a:r>
            <a:r>
              <a:rPr lang="fr-FR" sz="1200" b="1" i="0" u="none" strike="noStrike" baseline="0" dirty="0" err="1">
                <a:solidFill>
                  <a:srgbClr val="000000"/>
                </a:solidFill>
                <a:latin typeface="Arial" panose="020B0604020202020204" pitchFamily="34" charset="0"/>
              </a:rPr>
              <a:t>coating</a:t>
            </a:r>
            <a:r>
              <a:rPr lang="fr-FR" sz="1200" b="1" i="0" u="none" strike="noStrike" baseline="0" dirty="0">
                <a:solidFill>
                  <a:srgbClr val="000000"/>
                </a:solidFill>
                <a:latin typeface="Arial" panose="020B0604020202020204" pitchFamily="34" charset="0"/>
              </a:rPr>
              <a:t> process</a:t>
            </a:r>
            <a:endParaRPr lang="fr-FR" sz="1200" dirty="0"/>
          </a:p>
        </p:txBody>
      </p:sp>
      <p:sp>
        <p:nvSpPr>
          <p:cNvPr id="25" name="ZoneTexte 17">
            <a:extLst>
              <a:ext uri="{FF2B5EF4-FFF2-40B4-BE49-F238E27FC236}">
                <a16:creationId xmlns:a16="http://schemas.microsoft.com/office/drawing/2014/main" id="{0FD8D0A3-26B6-45D6-A2AB-B63CB99FB43D}"/>
              </a:ext>
            </a:extLst>
          </p:cNvPr>
          <p:cNvSpPr txBox="1"/>
          <p:nvPr/>
        </p:nvSpPr>
        <p:spPr>
          <a:xfrm>
            <a:off x="9343354" y="5833704"/>
            <a:ext cx="2116809" cy="461665"/>
          </a:xfrm>
          <a:prstGeom prst="rect">
            <a:avLst/>
          </a:prstGeom>
          <a:noFill/>
        </p:spPr>
        <p:txBody>
          <a:bodyPr wrap="square">
            <a:spAutoFit/>
          </a:bodyPr>
          <a:lstStyle/>
          <a:p>
            <a:pPr algn="ctr"/>
            <a:r>
              <a:rPr lang="fr-FR" sz="1200" b="1" i="0" u="none" strike="noStrike" baseline="0" dirty="0">
                <a:solidFill>
                  <a:srgbClr val="000000"/>
                </a:solidFill>
                <a:latin typeface="Arial" panose="020B0604020202020204" pitchFamily="34" charset="0"/>
              </a:rPr>
              <a:t>Transportation </a:t>
            </a:r>
            <a:r>
              <a:rPr lang="fr-FR" sz="1200" b="1" i="0" u="none" strike="noStrike" baseline="0" dirty="0" err="1">
                <a:solidFill>
                  <a:srgbClr val="000000"/>
                </a:solidFill>
                <a:latin typeface="Arial" panose="020B0604020202020204" pitchFamily="34" charset="0"/>
              </a:rPr>
              <a:t>under</a:t>
            </a:r>
            <a:r>
              <a:rPr lang="fr-FR" sz="1200" b="1" i="0" u="none" strike="noStrike" baseline="0" dirty="0">
                <a:solidFill>
                  <a:srgbClr val="000000"/>
                </a:solidFill>
                <a:latin typeface="Arial" panose="020B0604020202020204" pitchFamily="34" charset="0"/>
              </a:rPr>
              <a:t> vacuum </a:t>
            </a:r>
            <a:r>
              <a:rPr lang="fr-FR" sz="1200" b="1" i="0" u="none" strike="noStrike" baseline="0" dirty="0" err="1">
                <a:solidFill>
                  <a:srgbClr val="000000"/>
                </a:solidFill>
                <a:latin typeface="Arial" panose="020B0604020202020204" pitchFamily="34" charset="0"/>
              </a:rPr>
              <a:t>sealed</a:t>
            </a:r>
            <a:r>
              <a:rPr lang="fr-FR" sz="1200" b="1" i="0" u="none" strike="noStrike" baseline="0" dirty="0">
                <a:solidFill>
                  <a:srgbClr val="000000"/>
                </a:solidFill>
                <a:latin typeface="Arial" panose="020B0604020202020204" pitchFamily="34" charset="0"/>
              </a:rPr>
              <a:t> </a:t>
            </a:r>
            <a:r>
              <a:rPr lang="fr-FR" sz="1200" b="1" i="0" u="none" strike="noStrike" baseline="0" dirty="0" err="1">
                <a:solidFill>
                  <a:srgbClr val="000000"/>
                </a:solidFill>
                <a:latin typeface="Arial" panose="020B0604020202020204" pitchFamily="34" charset="0"/>
              </a:rPr>
              <a:t>bags</a:t>
            </a:r>
            <a:endParaRPr lang="fr-FR" sz="1200" dirty="0"/>
          </a:p>
        </p:txBody>
      </p:sp>
      <p:sp>
        <p:nvSpPr>
          <p:cNvPr id="26" name="ZoneTexte 14">
            <a:extLst>
              <a:ext uri="{FF2B5EF4-FFF2-40B4-BE49-F238E27FC236}">
                <a16:creationId xmlns:a16="http://schemas.microsoft.com/office/drawing/2014/main" id="{AA8A32C8-A333-4BE9-966F-8356FE421EA2}"/>
              </a:ext>
            </a:extLst>
          </p:cNvPr>
          <p:cNvSpPr txBox="1"/>
          <p:nvPr/>
        </p:nvSpPr>
        <p:spPr>
          <a:xfrm>
            <a:off x="1086375" y="5288344"/>
            <a:ext cx="2466474" cy="369332"/>
          </a:xfrm>
          <a:prstGeom prst="rect">
            <a:avLst/>
          </a:prstGeom>
          <a:noFill/>
        </p:spPr>
        <p:txBody>
          <a:bodyPr wrap="square" rtlCol="0">
            <a:spAutoFit/>
          </a:bodyPr>
          <a:lstStyle/>
          <a:p>
            <a:r>
              <a:rPr lang="fr-FR" b="1" u="sng" dirty="0"/>
              <a:t>This </a:t>
            </a:r>
            <a:r>
              <a:rPr lang="fr-FR" b="1" u="sng" dirty="0" err="1"/>
              <a:t>presentation</a:t>
            </a:r>
            <a:endParaRPr lang="fr-FR" b="1" u="sng" dirty="0"/>
          </a:p>
        </p:txBody>
      </p:sp>
    </p:spTree>
    <p:extLst>
      <p:ext uri="{BB962C8B-B14F-4D97-AF65-F5344CB8AC3E}">
        <p14:creationId xmlns:p14="http://schemas.microsoft.com/office/powerpoint/2010/main" val="3133840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Ion Beam Analysis of boronization samples from WEST</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dirty="0">
              <a:solidFill>
                <a:prstClr val="white"/>
              </a:solidFill>
            </a:endParaRPr>
          </a:p>
        </p:txBody>
      </p:sp>
      <p:pic>
        <p:nvPicPr>
          <p:cNvPr id="7" name="Image 56">
            <a:extLst>
              <a:ext uri="{FF2B5EF4-FFF2-40B4-BE49-F238E27FC236}">
                <a16:creationId xmlns:a16="http://schemas.microsoft.com/office/drawing/2014/main" id="{B849E62F-8528-403F-A0BD-7BE96ABDC27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4779509" y="3260362"/>
            <a:ext cx="3990213" cy="879996"/>
          </a:xfrm>
          <a:prstGeom prst="rect">
            <a:avLst/>
          </a:prstGeom>
        </p:spPr>
      </p:pic>
      <p:pic>
        <p:nvPicPr>
          <p:cNvPr id="8" name="Image 55">
            <a:extLst>
              <a:ext uri="{FF2B5EF4-FFF2-40B4-BE49-F238E27FC236}">
                <a16:creationId xmlns:a16="http://schemas.microsoft.com/office/drawing/2014/main" id="{BFE076B3-5AB7-4F9E-B0BB-8E92F4A58E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3148406" y="3260362"/>
            <a:ext cx="3990213" cy="879996"/>
          </a:xfrm>
          <a:prstGeom prst="rect">
            <a:avLst/>
          </a:prstGeom>
        </p:spPr>
      </p:pic>
      <p:sp>
        <p:nvSpPr>
          <p:cNvPr id="9" name="ZoneTexte 5">
            <a:extLst>
              <a:ext uri="{FF2B5EF4-FFF2-40B4-BE49-F238E27FC236}">
                <a16:creationId xmlns:a16="http://schemas.microsoft.com/office/drawing/2014/main" id="{8BBB5714-93E3-48A8-B2E0-A003245B9F58}"/>
              </a:ext>
            </a:extLst>
          </p:cNvPr>
          <p:cNvSpPr txBox="1"/>
          <p:nvPr/>
        </p:nvSpPr>
        <p:spPr>
          <a:xfrm>
            <a:off x="4864593" y="1707346"/>
            <a:ext cx="969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Q3</a:t>
            </a:r>
          </a:p>
        </p:txBody>
      </p:sp>
      <p:sp>
        <p:nvSpPr>
          <p:cNvPr id="10" name="ZoneTexte 6">
            <a:extLst>
              <a:ext uri="{FF2B5EF4-FFF2-40B4-BE49-F238E27FC236}">
                <a16:creationId xmlns:a16="http://schemas.microsoft.com/office/drawing/2014/main" id="{E37B79CC-208B-41A7-9C90-A74F9868EDB4}"/>
              </a:ext>
            </a:extLst>
          </p:cNvPr>
          <p:cNvSpPr txBox="1"/>
          <p:nvPr/>
        </p:nvSpPr>
        <p:spPr>
          <a:xfrm>
            <a:off x="6439479" y="1656664"/>
            <a:ext cx="9692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Q4</a:t>
            </a:r>
          </a:p>
        </p:txBody>
      </p:sp>
      <p:sp>
        <p:nvSpPr>
          <p:cNvPr id="11" name="ZoneTexte 11">
            <a:extLst>
              <a:ext uri="{FF2B5EF4-FFF2-40B4-BE49-F238E27FC236}">
                <a16:creationId xmlns:a16="http://schemas.microsoft.com/office/drawing/2014/main" id="{69683747-B11B-4A42-93C4-0ED26803CE05}"/>
              </a:ext>
            </a:extLst>
          </p:cNvPr>
          <p:cNvSpPr txBox="1"/>
          <p:nvPr/>
        </p:nvSpPr>
        <p:spPr>
          <a:xfrm>
            <a:off x="6520283" y="2470316"/>
            <a:ext cx="758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sp>
        <p:nvSpPr>
          <p:cNvPr id="12" name="ZoneTexte 15">
            <a:extLst>
              <a:ext uri="{FF2B5EF4-FFF2-40B4-BE49-F238E27FC236}">
                <a16:creationId xmlns:a16="http://schemas.microsoft.com/office/drawing/2014/main" id="{F82474F5-BADE-42BF-ADFC-E9310E08B7E8}"/>
              </a:ext>
            </a:extLst>
          </p:cNvPr>
          <p:cNvSpPr txBox="1"/>
          <p:nvPr/>
        </p:nvSpPr>
        <p:spPr>
          <a:xfrm>
            <a:off x="5074565" y="3051698"/>
            <a:ext cx="75895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3" name="Forme libre 22">
            <a:extLst>
              <a:ext uri="{FF2B5EF4-FFF2-40B4-BE49-F238E27FC236}">
                <a16:creationId xmlns:a16="http://schemas.microsoft.com/office/drawing/2014/main" id="{321C26AF-AF31-4410-9618-8938ABB64E5D}"/>
              </a:ext>
            </a:extLst>
          </p:cNvPr>
          <p:cNvSpPr/>
          <p:nvPr/>
        </p:nvSpPr>
        <p:spPr>
          <a:xfrm>
            <a:off x="4945733" y="315567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orme libre 23">
            <a:extLst>
              <a:ext uri="{FF2B5EF4-FFF2-40B4-BE49-F238E27FC236}">
                <a16:creationId xmlns:a16="http://schemas.microsoft.com/office/drawing/2014/main" id="{A7B0144F-D54B-418E-A4A2-7C6DAAE2FB18}"/>
              </a:ext>
            </a:extLst>
          </p:cNvPr>
          <p:cNvSpPr/>
          <p:nvPr/>
        </p:nvSpPr>
        <p:spPr>
          <a:xfrm>
            <a:off x="4945733" y="4685189"/>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ZoneTexte 32">
            <a:extLst>
              <a:ext uri="{FF2B5EF4-FFF2-40B4-BE49-F238E27FC236}">
                <a16:creationId xmlns:a16="http://schemas.microsoft.com/office/drawing/2014/main" id="{918A88E7-C0C3-4CE9-ACFE-9AABEF567FFD}"/>
              </a:ext>
            </a:extLst>
          </p:cNvPr>
          <p:cNvSpPr txBox="1"/>
          <p:nvPr/>
        </p:nvSpPr>
        <p:spPr>
          <a:xfrm>
            <a:off x="4093762" y="2997262"/>
            <a:ext cx="1194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316L</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orme libre 48">
            <a:extLst>
              <a:ext uri="{FF2B5EF4-FFF2-40B4-BE49-F238E27FC236}">
                <a16:creationId xmlns:a16="http://schemas.microsoft.com/office/drawing/2014/main" id="{F250C6DB-7841-4699-95CA-9EE7A7D62C4C}"/>
              </a:ext>
            </a:extLst>
          </p:cNvPr>
          <p:cNvSpPr/>
          <p:nvPr/>
        </p:nvSpPr>
        <p:spPr>
          <a:xfrm>
            <a:off x="6597752" y="314514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orme libre 49">
            <a:extLst>
              <a:ext uri="{FF2B5EF4-FFF2-40B4-BE49-F238E27FC236}">
                <a16:creationId xmlns:a16="http://schemas.microsoft.com/office/drawing/2014/main" id="{98CD31F0-7828-48BB-8A8F-F0388AED6570}"/>
              </a:ext>
            </a:extLst>
          </p:cNvPr>
          <p:cNvSpPr/>
          <p:nvPr/>
        </p:nvSpPr>
        <p:spPr>
          <a:xfrm>
            <a:off x="6597752" y="4674654"/>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ZoneTexte 58">
            <a:extLst>
              <a:ext uri="{FF2B5EF4-FFF2-40B4-BE49-F238E27FC236}">
                <a16:creationId xmlns:a16="http://schemas.microsoft.com/office/drawing/2014/main" id="{C730A38E-3D31-4F8F-BEF6-3D8E5C287358}"/>
              </a:ext>
            </a:extLst>
          </p:cNvPr>
          <p:cNvSpPr txBox="1"/>
          <p:nvPr/>
        </p:nvSpPr>
        <p:spPr>
          <a:xfrm>
            <a:off x="4117745" y="4556780"/>
            <a:ext cx="1493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316L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ZoneTexte 68">
            <a:extLst>
              <a:ext uri="{FF2B5EF4-FFF2-40B4-BE49-F238E27FC236}">
                <a16:creationId xmlns:a16="http://schemas.microsoft.com/office/drawing/2014/main" id="{8EA06C78-621A-4376-AA0B-144F985DCC68}"/>
              </a:ext>
            </a:extLst>
          </p:cNvPr>
          <p:cNvSpPr txBox="1"/>
          <p:nvPr/>
        </p:nvSpPr>
        <p:spPr>
          <a:xfrm>
            <a:off x="5720919" y="3003014"/>
            <a:ext cx="1493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316L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ZoneTexte 70">
            <a:extLst>
              <a:ext uri="{FF2B5EF4-FFF2-40B4-BE49-F238E27FC236}">
                <a16:creationId xmlns:a16="http://schemas.microsoft.com/office/drawing/2014/main" id="{EF6C1B7C-F003-4EE3-A689-7722F58468CD}"/>
              </a:ext>
            </a:extLst>
          </p:cNvPr>
          <p:cNvSpPr txBox="1"/>
          <p:nvPr/>
        </p:nvSpPr>
        <p:spPr>
          <a:xfrm>
            <a:off x="5720919" y="4512783"/>
            <a:ext cx="1493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316L</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1" name="Forme libre 62">
            <a:extLst>
              <a:ext uri="{FF2B5EF4-FFF2-40B4-BE49-F238E27FC236}">
                <a16:creationId xmlns:a16="http://schemas.microsoft.com/office/drawing/2014/main" id="{3A295E0E-A8EE-4EF1-9749-B25F9B06A161}"/>
              </a:ext>
            </a:extLst>
          </p:cNvPr>
          <p:cNvSpPr/>
          <p:nvPr/>
        </p:nvSpPr>
        <p:spPr>
          <a:xfrm flipV="1">
            <a:off x="5291945" y="4674654"/>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orme libre 74">
            <a:extLst>
              <a:ext uri="{FF2B5EF4-FFF2-40B4-BE49-F238E27FC236}">
                <a16:creationId xmlns:a16="http://schemas.microsoft.com/office/drawing/2014/main" id="{A1873718-9578-44E0-BB96-7B4CA80E1CB5}"/>
              </a:ext>
            </a:extLst>
          </p:cNvPr>
          <p:cNvSpPr/>
          <p:nvPr/>
        </p:nvSpPr>
        <p:spPr>
          <a:xfrm flipV="1">
            <a:off x="4974445" y="299370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orme libre 75">
            <a:extLst>
              <a:ext uri="{FF2B5EF4-FFF2-40B4-BE49-F238E27FC236}">
                <a16:creationId xmlns:a16="http://schemas.microsoft.com/office/drawing/2014/main" id="{A8A498E1-F020-439B-8221-B56DE286AE0B}"/>
              </a:ext>
            </a:extLst>
          </p:cNvPr>
          <p:cNvSpPr/>
          <p:nvPr/>
        </p:nvSpPr>
        <p:spPr>
          <a:xfrm>
            <a:off x="5217054" y="300418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73">
            <a:extLst>
              <a:ext uri="{FF2B5EF4-FFF2-40B4-BE49-F238E27FC236}">
                <a16:creationId xmlns:a16="http://schemas.microsoft.com/office/drawing/2014/main" id="{1B18DE82-C5BB-422C-80C1-A970093B92EF}"/>
              </a:ext>
            </a:extLst>
          </p:cNvPr>
          <p:cNvSpPr/>
          <p:nvPr/>
        </p:nvSpPr>
        <p:spPr>
          <a:xfrm flipV="1">
            <a:off x="5315667" y="3124290"/>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orme libre 76">
            <a:extLst>
              <a:ext uri="{FF2B5EF4-FFF2-40B4-BE49-F238E27FC236}">
                <a16:creationId xmlns:a16="http://schemas.microsoft.com/office/drawing/2014/main" id="{CE80CBCB-B7CA-49BA-9D54-72E06EDBC7EF}"/>
              </a:ext>
            </a:extLst>
          </p:cNvPr>
          <p:cNvSpPr/>
          <p:nvPr/>
        </p:nvSpPr>
        <p:spPr>
          <a:xfrm flipV="1">
            <a:off x="4995017" y="4525290"/>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77">
            <a:extLst>
              <a:ext uri="{FF2B5EF4-FFF2-40B4-BE49-F238E27FC236}">
                <a16:creationId xmlns:a16="http://schemas.microsoft.com/office/drawing/2014/main" id="{3B7B4440-94E8-4991-AACA-15362E38B9EA}"/>
              </a:ext>
            </a:extLst>
          </p:cNvPr>
          <p:cNvSpPr/>
          <p:nvPr/>
        </p:nvSpPr>
        <p:spPr>
          <a:xfrm>
            <a:off x="5237626" y="4535772"/>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orme libre 78">
            <a:extLst>
              <a:ext uri="{FF2B5EF4-FFF2-40B4-BE49-F238E27FC236}">
                <a16:creationId xmlns:a16="http://schemas.microsoft.com/office/drawing/2014/main" id="{F7236085-FD6F-479B-BAC0-5FA3FF216814}"/>
              </a:ext>
            </a:extLst>
          </p:cNvPr>
          <p:cNvSpPr/>
          <p:nvPr/>
        </p:nvSpPr>
        <p:spPr>
          <a:xfrm flipV="1">
            <a:off x="6947491" y="3124290"/>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orme libre 79">
            <a:extLst>
              <a:ext uri="{FF2B5EF4-FFF2-40B4-BE49-F238E27FC236}">
                <a16:creationId xmlns:a16="http://schemas.microsoft.com/office/drawing/2014/main" id="{B0F5D012-EED0-4F00-BE4C-26E5C0A64D25}"/>
              </a:ext>
            </a:extLst>
          </p:cNvPr>
          <p:cNvSpPr/>
          <p:nvPr/>
        </p:nvSpPr>
        <p:spPr>
          <a:xfrm flipV="1">
            <a:off x="6951608" y="4666324"/>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orme libre 80">
            <a:extLst>
              <a:ext uri="{FF2B5EF4-FFF2-40B4-BE49-F238E27FC236}">
                <a16:creationId xmlns:a16="http://schemas.microsoft.com/office/drawing/2014/main" id="{54093EF9-E84F-4015-B1D0-CEFCA92F0F9A}"/>
              </a:ext>
            </a:extLst>
          </p:cNvPr>
          <p:cNvSpPr/>
          <p:nvPr/>
        </p:nvSpPr>
        <p:spPr>
          <a:xfrm rot="-60000" flipV="1">
            <a:off x="6618293" y="452398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orme libre 81">
            <a:extLst>
              <a:ext uri="{FF2B5EF4-FFF2-40B4-BE49-F238E27FC236}">
                <a16:creationId xmlns:a16="http://schemas.microsoft.com/office/drawing/2014/main" id="{ECC47427-38ED-4C06-AA67-0CC434C38111}"/>
              </a:ext>
            </a:extLst>
          </p:cNvPr>
          <p:cNvSpPr/>
          <p:nvPr/>
        </p:nvSpPr>
        <p:spPr>
          <a:xfrm rot="-60000" flipV="1">
            <a:off x="6625756" y="2971012"/>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orme libre 82">
            <a:extLst>
              <a:ext uri="{FF2B5EF4-FFF2-40B4-BE49-F238E27FC236}">
                <a16:creationId xmlns:a16="http://schemas.microsoft.com/office/drawing/2014/main" id="{69E23C62-9F3E-4541-966A-B0068130BB74}"/>
              </a:ext>
            </a:extLst>
          </p:cNvPr>
          <p:cNvSpPr/>
          <p:nvPr/>
        </p:nvSpPr>
        <p:spPr>
          <a:xfrm>
            <a:off x="6890211" y="2985977"/>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orme libre 83">
            <a:extLst>
              <a:ext uri="{FF2B5EF4-FFF2-40B4-BE49-F238E27FC236}">
                <a16:creationId xmlns:a16="http://schemas.microsoft.com/office/drawing/2014/main" id="{8A291C7C-2389-4F94-ACEB-FD78B1FBB3E4}"/>
              </a:ext>
            </a:extLst>
          </p:cNvPr>
          <p:cNvSpPr/>
          <p:nvPr/>
        </p:nvSpPr>
        <p:spPr>
          <a:xfrm>
            <a:off x="6866831" y="453321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rgbClr val="FF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ZoneTexte 51">
            <a:extLst>
              <a:ext uri="{FF2B5EF4-FFF2-40B4-BE49-F238E27FC236}">
                <a16:creationId xmlns:a16="http://schemas.microsoft.com/office/drawing/2014/main" id="{D62C02A0-F66A-4991-8877-DAAB5E0E326E}"/>
              </a:ext>
            </a:extLst>
          </p:cNvPr>
          <p:cNvSpPr txBox="1"/>
          <p:nvPr/>
        </p:nvSpPr>
        <p:spPr>
          <a:xfrm>
            <a:off x="5313850" y="5760029"/>
            <a:ext cx="2327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+1 </a:t>
            </a:r>
            <a:r>
              <a:rPr kumimoji="0" lang="fr-FR" sz="1800" b="0" i="0" u="none" strike="noStrike" kern="1200" cap="none" spc="0" normalizeH="0" baseline="0" noProof="0" dirty="0" err="1">
                <a:ln>
                  <a:noFill/>
                </a:ln>
                <a:solidFill>
                  <a:srgbClr val="FF0000"/>
                </a:solidFill>
                <a:effectLst/>
                <a:uLnTx/>
                <a:uFillTx/>
                <a:latin typeface="Calibri" panose="020F0502020204030204"/>
                <a:ea typeface="+mn-ea"/>
                <a:cs typeface="+mn-cs"/>
              </a:rPr>
              <a:t>ref</a:t>
            </a:r>
            <a:r>
              <a:rPr kumimoji="0" lang="fr-FR" sz="1800" b="0" i="0" u="none" strike="noStrike" kern="1200" cap="none" spc="0" normalizeH="0" baseline="0" noProof="0" dirty="0">
                <a:ln>
                  <a:noFill/>
                </a:ln>
                <a:solidFill>
                  <a:srgbClr val="FF0000"/>
                </a:solidFill>
                <a:effectLst/>
                <a:uLnTx/>
                <a:uFillTx/>
                <a:latin typeface="Calibri" panose="020F0502020204030204"/>
                <a:ea typeface="+mn-ea"/>
                <a:cs typeface="+mn-cs"/>
              </a:rPr>
              <a:t> Au/316</a:t>
            </a:r>
          </a:p>
        </p:txBody>
      </p:sp>
      <p:sp>
        <p:nvSpPr>
          <p:cNvPr id="34" name="TextBox 33">
            <a:extLst>
              <a:ext uri="{FF2B5EF4-FFF2-40B4-BE49-F238E27FC236}">
                <a16:creationId xmlns:a16="http://schemas.microsoft.com/office/drawing/2014/main" id="{1FAAE87E-A967-47C3-8F26-2B121B4D1F41}"/>
              </a:ext>
            </a:extLst>
          </p:cNvPr>
          <p:cNvSpPr txBox="1"/>
          <p:nvPr/>
        </p:nvSpPr>
        <p:spPr>
          <a:xfrm>
            <a:off x="441940" y="1194677"/>
            <a:ext cx="2756076" cy="769441"/>
          </a:xfrm>
          <a:prstGeom prst="rect">
            <a:avLst/>
          </a:prstGeom>
          <a:noFill/>
        </p:spPr>
        <p:txBody>
          <a:bodyPr wrap="none" rtlCol="0">
            <a:spAutoFit/>
          </a:bodyPr>
          <a:lstStyle/>
          <a:p>
            <a:pPr algn="ctr"/>
            <a:r>
              <a:rPr lang="en-US" sz="2200" b="1" dirty="0"/>
              <a:t>Non-uniform</a:t>
            </a:r>
          </a:p>
          <a:p>
            <a:pPr algn="ctr"/>
            <a:r>
              <a:rPr lang="en-US" sz="2200" b="1" dirty="0"/>
              <a:t>Boronization in WEST:</a:t>
            </a:r>
          </a:p>
        </p:txBody>
      </p:sp>
      <p:sp>
        <p:nvSpPr>
          <p:cNvPr id="40" name="TextBox 39">
            <a:extLst>
              <a:ext uri="{FF2B5EF4-FFF2-40B4-BE49-F238E27FC236}">
                <a16:creationId xmlns:a16="http://schemas.microsoft.com/office/drawing/2014/main" id="{E116D7A5-F6B8-4E07-9E8B-6239B1CE7B29}"/>
              </a:ext>
            </a:extLst>
          </p:cNvPr>
          <p:cNvSpPr txBox="1"/>
          <p:nvPr/>
        </p:nvSpPr>
        <p:spPr>
          <a:xfrm>
            <a:off x="3487259" y="1201779"/>
            <a:ext cx="4819140" cy="430887"/>
          </a:xfrm>
          <a:prstGeom prst="rect">
            <a:avLst/>
          </a:prstGeom>
          <a:noFill/>
        </p:spPr>
        <p:txBody>
          <a:bodyPr wrap="none" rtlCol="0">
            <a:spAutoFit/>
          </a:bodyPr>
          <a:lstStyle/>
          <a:p>
            <a:r>
              <a:rPr lang="en-US" sz="2200" b="1" dirty="0"/>
              <a:t>Samples received: </a:t>
            </a:r>
            <a:r>
              <a:rPr lang="en-US" sz="2200" dirty="0"/>
              <a:t>Au/boron layer/316L </a:t>
            </a:r>
          </a:p>
        </p:txBody>
      </p:sp>
      <p:sp>
        <p:nvSpPr>
          <p:cNvPr id="41" name="Rectangle 40">
            <a:extLst>
              <a:ext uri="{FF2B5EF4-FFF2-40B4-BE49-F238E27FC236}">
                <a16:creationId xmlns:a16="http://schemas.microsoft.com/office/drawing/2014/main" id="{6A80B892-0C37-4F67-8F8A-657632D757EC}"/>
              </a:ext>
            </a:extLst>
          </p:cNvPr>
          <p:cNvSpPr/>
          <p:nvPr/>
        </p:nvSpPr>
        <p:spPr>
          <a:xfrm>
            <a:off x="7301302" y="1907180"/>
            <a:ext cx="4819140" cy="3693319"/>
          </a:xfrm>
          <a:prstGeom prst="rect">
            <a:avLst/>
          </a:prstGeom>
        </p:spPr>
        <p:txBody>
          <a:bodyPr wrap="square">
            <a:spAutoFit/>
          </a:bodyPr>
          <a:lstStyle/>
          <a:p>
            <a:pPr marL="285750" indent="-285750">
              <a:buFont typeface="Arial" panose="020B0604020202020204" pitchFamily="34" charset="0"/>
              <a:buChar char="•"/>
            </a:pPr>
            <a:r>
              <a:rPr lang="en-US" dirty="0"/>
              <a:t>Evaluate the uniformity of B layers in WEST:</a:t>
            </a:r>
          </a:p>
          <a:p>
            <a:pPr marL="742950" lvl="1" indent="-285750">
              <a:buFont typeface="Arial" panose="020B0604020202020204" pitchFamily="34" charset="0"/>
              <a:buChar char="•"/>
            </a:pPr>
            <a:r>
              <a:rPr lang="en-US" dirty="0"/>
              <a:t>Homogeneity in toroidal position </a:t>
            </a:r>
            <a:br>
              <a:rPr lang="en-US" dirty="0"/>
            </a:br>
            <a:r>
              <a:rPr lang="en-US" dirty="0"/>
              <a:t>(Q3A and Q4B).</a:t>
            </a:r>
          </a:p>
          <a:p>
            <a:pPr marL="742950" lvl="1" indent="-285750">
              <a:buFont typeface="Arial" panose="020B0604020202020204" pitchFamily="34" charset="0"/>
              <a:buChar char="•"/>
            </a:pPr>
            <a:r>
              <a:rPr lang="en-US" dirty="0"/>
              <a:t>Homogeneity along Z direction </a:t>
            </a:r>
            <a:br>
              <a:rPr lang="en-US" dirty="0"/>
            </a:br>
            <a:r>
              <a:rPr lang="en-US" dirty="0"/>
              <a:t>(vertical direction).</a:t>
            </a:r>
          </a:p>
          <a:p>
            <a:pPr marL="742950" lvl="1" indent="-285750">
              <a:buFont typeface="Arial" panose="020B0604020202020204" pitchFamily="34" charset="0"/>
              <a:buChar char="•"/>
            </a:pPr>
            <a:r>
              <a:rPr lang="en-US" dirty="0"/>
              <a:t>Homogeneity in 4 toroidal directions.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Determine the amount of oxygen trapped in the boron layers and study how to desorb it.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Presence of He in layers?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Stability of layers in air?</a:t>
            </a:r>
          </a:p>
        </p:txBody>
      </p:sp>
      <p:grpSp>
        <p:nvGrpSpPr>
          <p:cNvPr id="6" name="Group 5">
            <a:extLst>
              <a:ext uri="{FF2B5EF4-FFF2-40B4-BE49-F238E27FC236}">
                <a16:creationId xmlns:a16="http://schemas.microsoft.com/office/drawing/2014/main" id="{27E6F601-806B-44CD-BAB5-7FCC30CBB81C}"/>
              </a:ext>
            </a:extLst>
          </p:cNvPr>
          <p:cNvGrpSpPr/>
          <p:nvPr/>
        </p:nvGrpSpPr>
        <p:grpSpPr>
          <a:xfrm>
            <a:off x="95436" y="1944787"/>
            <a:ext cx="4067676" cy="3531741"/>
            <a:chOff x="287637" y="1396265"/>
            <a:chExt cx="5146545" cy="4468463"/>
          </a:xfrm>
        </p:grpSpPr>
        <p:pic>
          <p:nvPicPr>
            <p:cNvPr id="65" name="Image 2">
              <a:extLst>
                <a:ext uri="{FF2B5EF4-FFF2-40B4-BE49-F238E27FC236}">
                  <a16:creationId xmlns:a16="http://schemas.microsoft.com/office/drawing/2014/main" id="{8A875895-010E-4E48-B9EE-BB92A3AFFF87}"/>
                </a:ext>
              </a:extLst>
            </p:cNvPr>
            <p:cNvPicPr>
              <a:picLocks noChangeAspect="1"/>
            </p:cNvPicPr>
            <p:nvPr/>
          </p:nvPicPr>
          <p:blipFill>
            <a:blip r:embed="rId4"/>
            <a:stretch>
              <a:fillRect/>
            </a:stretch>
          </p:blipFill>
          <p:spPr>
            <a:xfrm>
              <a:off x="355610" y="1693043"/>
              <a:ext cx="5078572" cy="4171685"/>
            </a:xfrm>
            <a:prstGeom prst="rect">
              <a:avLst/>
            </a:prstGeom>
          </p:spPr>
        </p:pic>
        <p:sp>
          <p:nvSpPr>
            <p:cNvPr id="66" name="Ellipse 41">
              <a:extLst>
                <a:ext uri="{FF2B5EF4-FFF2-40B4-BE49-F238E27FC236}">
                  <a16:creationId xmlns:a16="http://schemas.microsoft.com/office/drawing/2014/main" id="{E0845DB5-D106-4363-A755-FF52281FFE9E}"/>
                </a:ext>
              </a:extLst>
            </p:cNvPr>
            <p:cNvSpPr/>
            <p:nvPr/>
          </p:nvSpPr>
          <p:spPr>
            <a:xfrm>
              <a:off x="714920" y="1748175"/>
              <a:ext cx="3744000" cy="3744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67" name="Ellipse 50">
              <a:extLst>
                <a:ext uri="{FF2B5EF4-FFF2-40B4-BE49-F238E27FC236}">
                  <a16:creationId xmlns:a16="http://schemas.microsoft.com/office/drawing/2014/main" id="{9F177903-7187-4F52-82BF-860A250AD059}"/>
                </a:ext>
              </a:extLst>
            </p:cNvPr>
            <p:cNvSpPr/>
            <p:nvPr/>
          </p:nvSpPr>
          <p:spPr>
            <a:xfrm>
              <a:off x="2615968" y="1856237"/>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1AD457B0-3B44-4B47-9D83-1E33DDD5F2D1}"/>
                </a:ext>
              </a:extLst>
            </p:cNvPr>
            <p:cNvSpPr/>
            <p:nvPr/>
          </p:nvSpPr>
          <p:spPr>
            <a:xfrm rot="1057430">
              <a:off x="2900930" y="183202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9" name="Rectangle 68">
              <a:extLst>
                <a:ext uri="{FF2B5EF4-FFF2-40B4-BE49-F238E27FC236}">
                  <a16:creationId xmlns:a16="http://schemas.microsoft.com/office/drawing/2014/main" id="{E8746F66-044A-49AD-AB48-4992172E4143}"/>
                </a:ext>
              </a:extLst>
            </p:cNvPr>
            <p:cNvSpPr/>
            <p:nvPr/>
          </p:nvSpPr>
          <p:spPr>
            <a:xfrm rot="1057430">
              <a:off x="2697289" y="238601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0" name="Rectangle 69">
              <a:extLst>
                <a:ext uri="{FF2B5EF4-FFF2-40B4-BE49-F238E27FC236}">
                  <a16:creationId xmlns:a16="http://schemas.microsoft.com/office/drawing/2014/main" id="{324E7FE5-C5AC-4399-9C06-83248DDC842A}"/>
                </a:ext>
              </a:extLst>
            </p:cNvPr>
            <p:cNvSpPr/>
            <p:nvPr/>
          </p:nvSpPr>
          <p:spPr>
            <a:xfrm rot="6763719">
              <a:off x="2521093" y="2002147"/>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1" name="Rectangle 70">
              <a:extLst>
                <a:ext uri="{FF2B5EF4-FFF2-40B4-BE49-F238E27FC236}">
                  <a16:creationId xmlns:a16="http://schemas.microsoft.com/office/drawing/2014/main" id="{859F745C-879B-48F8-83A5-8EE59D86628B}"/>
                </a:ext>
              </a:extLst>
            </p:cNvPr>
            <p:cNvSpPr/>
            <p:nvPr/>
          </p:nvSpPr>
          <p:spPr>
            <a:xfrm rot="6763719">
              <a:off x="3071006" y="2208772"/>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2" name="ZoneTexte 56">
              <a:extLst>
                <a:ext uri="{FF2B5EF4-FFF2-40B4-BE49-F238E27FC236}">
                  <a16:creationId xmlns:a16="http://schemas.microsoft.com/office/drawing/2014/main" id="{FD0B80AC-56D3-4055-A30F-D4A28E4F2436}"/>
                </a:ext>
              </a:extLst>
            </p:cNvPr>
            <p:cNvSpPr txBox="1"/>
            <p:nvPr/>
          </p:nvSpPr>
          <p:spPr>
            <a:xfrm>
              <a:off x="2667125" y="1933452"/>
              <a:ext cx="792511" cy="369333"/>
            </a:xfrm>
            <a:prstGeom prst="rect">
              <a:avLst/>
            </a:prstGeom>
            <a:noFill/>
            <a:ln>
              <a:noFill/>
            </a:ln>
          </p:spPr>
          <p:txBody>
            <a:bodyPr wrap="square" rtlCol="0">
              <a:spAutoFit/>
            </a:bodyPr>
            <a:lstStyle/>
            <a:p>
              <a:r>
                <a:rPr lang="fr-FR" sz="1800" dirty="0"/>
                <a:t>Q3</a:t>
              </a:r>
            </a:p>
          </p:txBody>
        </p:sp>
        <p:sp>
          <p:nvSpPr>
            <p:cNvPr id="73" name="Ellipse 60">
              <a:extLst>
                <a:ext uri="{FF2B5EF4-FFF2-40B4-BE49-F238E27FC236}">
                  <a16:creationId xmlns:a16="http://schemas.microsoft.com/office/drawing/2014/main" id="{126BE99F-784B-4E03-B80C-8D38452B9CE0}"/>
                </a:ext>
              </a:extLst>
            </p:cNvPr>
            <p:cNvSpPr/>
            <p:nvPr/>
          </p:nvSpPr>
          <p:spPr>
            <a:xfrm>
              <a:off x="731838" y="2915231"/>
              <a:ext cx="648000" cy="6480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38617" rtl="0" eaLnBrk="1" fontAlgn="auto" latinLnBrk="0" hangingPunct="1">
                <a:lnSpc>
                  <a:spcPct val="100000"/>
                </a:lnSpc>
                <a:spcBef>
                  <a:spcPts val="0"/>
                </a:spcBef>
                <a:spcAft>
                  <a:spcPts val="0"/>
                </a:spcAft>
                <a:buClrTx/>
                <a:buSzTx/>
                <a:buFontTx/>
                <a:buNone/>
                <a:tabLst/>
                <a:defRPr/>
              </a:pPr>
              <a:endParaRPr kumimoji="0" lang="fr-FR" sz="25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A853898B-45D4-41D9-BE17-EFE67448B6CA}"/>
                </a:ext>
              </a:extLst>
            </p:cNvPr>
            <p:cNvSpPr/>
            <p:nvPr/>
          </p:nvSpPr>
          <p:spPr>
            <a:xfrm rot="1057430">
              <a:off x="1016800" y="289101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5" name="Rectangle 74">
              <a:extLst>
                <a:ext uri="{FF2B5EF4-FFF2-40B4-BE49-F238E27FC236}">
                  <a16:creationId xmlns:a16="http://schemas.microsoft.com/office/drawing/2014/main" id="{59CB3969-1C25-49F0-8FD5-AC213E9AC790}"/>
                </a:ext>
              </a:extLst>
            </p:cNvPr>
            <p:cNvSpPr/>
            <p:nvPr/>
          </p:nvSpPr>
          <p:spPr>
            <a:xfrm rot="1057430">
              <a:off x="813159" y="3445005"/>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6" name="Rectangle 75">
              <a:extLst>
                <a:ext uri="{FF2B5EF4-FFF2-40B4-BE49-F238E27FC236}">
                  <a16:creationId xmlns:a16="http://schemas.microsoft.com/office/drawing/2014/main" id="{256F18B5-6695-4F25-83A6-925D2C31CFB1}"/>
                </a:ext>
              </a:extLst>
            </p:cNvPr>
            <p:cNvSpPr/>
            <p:nvPr/>
          </p:nvSpPr>
          <p:spPr>
            <a:xfrm rot="6763719">
              <a:off x="636963" y="3061141"/>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7" name="Rectangle 76">
              <a:extLst>
                <a:ext uri="{FF2B5EF4-FFF2-40B4-BE49-F238E27FC236}">
                  <a16:creationId xmlns:a16="http://schemas.microsoft.com/office/drawing/2014/main" id="{13D554DB-1B60-4E4A-A51E-CA3F21A415AC}"/>
                </a:ext>
              </a:extLst>
            </p:cNvPr>
            <p:cNvSpPr/>
            <p:nvPr/>
          </p:nvSpPr>
          <p:spPr>
            <a:xfrm rot="6763719">
              <a:off x="1186876" y="3267766"/>
              <a:ext cx="324000" cy="144000"/>
            </a:xfrm>
            <a:prstGeom prst="rect">
              <a:avLst/>
            </a:prstGeom>
            <a:solidFill>
              <a:schemeClr val="tx1"/>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8" name="ZoneTexte 65">
              <a:extLst>
                <a:ext uri="{FF2B5EF4-FFF2-40B4-BE49-F238E27FC236}">
                  <a16:creationId xmlns:a16="http://schemas.microsoft.com/office/drawing/2014/main" id="{BA6649DA-970F-464D-8E0D-FF29F107F485}"/>
                </a:ext>
              </a:extLst>
            </p:cNvPr>
            <p:cNvSpPr txBox="1"/>
            <p:nvPr/>
          </p:nvSpPr>
          <p:spPr>
            <a:xfrm>
              <a:off x="769918" y="2966293"/>
              <a:ext cx="792511" cy="369333"/>
            </a:xfrm>
            <a:prstGeom prst="rect">
              <a:avLst/>
            </a:prstGeom>
            <a:noFill/>
            <a:ln>
              <a:noFill/>
            </a:ln>
          </p:spPr>
          <p:txBody>
            <a:bodyPr wrap="square" rtlCol="0">
              <a:spAutoFit/>
            </a:bodyPr>
            <a:lstStyle/>
            <a:p>
              <a:r>
                <a:rPr lang="fr-FR" sz="1800" dirty="0"/>
                <a:t>Q4</a:t>
              </a:r>
            </a:p>
          </p:txBody>
        </p:sp>
        <p:sp>
          <p:nvSpPr>
            <p:cNvPr id="79" name="ZoneTexte 52">
              <a:extLst>
                <a:ext uri="{FF2B5EF4-FFF2-40B4-BE49-F238E27FC236}">
                  <a16:creationId xmlns:a16="http://schemas.microsoft.com/office/drawing/2014/main" id="{5DA14274-1543-4CCD-A07A-57C1D0238593}"/>
                </a:ext>
              </a:extLst>
            </p:cNvPr>
            <p:cNvSpPr txBox="1"/>
            <p:nvPr/>
          </p:nvSpPr>
          <p:spPr>
            <a:xfrm>
              <a:off x="2314700" y="1652686"/>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glow rad="139700">
                      <a:schemeClr val="bg1">
                        <a:alpha val="40000"/>
                      </a:schemeClr>
                    </a:glow>
                  </a:effectLst>
                  <a:uLnTx/>
                  <a:uFillTx/>
                  <a:latin typeface="Arial"/>
                  <a:ea typeface="+mn-ea"/>
                  <a:cs typeface="+mn-cs"/>
                </a:rPr>
                <a:t>B</a:t>
              </a:r>
            </a:p>
          </p:txBody>
        </p:sp>
        <p:sp>
          <p:nvSpPr>
            <p:cNvPr id="80" name="ZoneTexte 51">
              <a:extLst>
                <a:ext uri="{FF2B5EF4-FFF2-40B4-BE49-F238E27FC236}">
                  <a16:creationId xmlns:a16="http://schemas.microsoft.com/office/drawing/2014/main" id="{9C6241AD-7051-4B58-A497-8045A6F88EDB}"/>
                </a:ext>
              </a:extLst>
            </p:cNvPr>
            <p:cNvSpPr txBox="1"/>
            <p:nvPr/>
          </p:nvSpPr>
          <p:spPr>
            <a:xfrm>
              <a:off x="3002137" y="1396265"/>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A</a:t>
              </a:r>
            </a:p>
          </p:txBody>
        </p:sp>
        <p:sp>
          <p:nvSpPr>
            <p:cNvPr id="81" name="ZoneTexte 53">
              <a:extLst>
                <a:ext uri="{FF2B5EF4-FFF2-40B4-BE49-F238E27FC236}">
                  <a16:creationId xmlns:a16="http://schemas.microsoft.com/office/drawing/2014/main" id="{FDD234C4-8F18-4572-B004-7F71EF409175}"/>
                </a:ext>
              </a:extLst>
            </p:cNvPr>
            <p:cNvSpPr txBox="1"/>
            <p:nvPr/>
          </p:nvSpPr>
          <p:spPr>
            <a:xfrm>
              <a:off x="2586665" y="2446146"/>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C</a:t>
              </a:r>
            </a:p>
          </p:txBody>
        </p:sp>
        <p:sp>
          <p:nvSpPr>
            <p:cNvPr id="82" name="ZoneTexte 54">
              <a:extLst>
                <a:ext uri="{FF2B5EF4-FFF2-40B4-BE49-F238E27FC236}">
                  <a16:creationId xmlns:a16="http://schemas.microsoft.com/office/drawing/2014/main" id="{EEE0CE17-F342-4C74-BEEE-16CA16917671}"/>
                </a:ext>
              </a:extLst>
            </p:cNvPr>
            <p:cNvSpPr txBox="1"/>
            <p:nvPr/>
          </p:nvSpPr>
          <p:spPr>
            <a:xfrm>
              <a:off x="3193874" y="2332817"/>
              <a:ext cx="483080"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D</a:t>
              </a:r>
            </a:p>
          </p:txBody>
        </p:sp>
        <p:sp>
          <p:nvSpPr>
            <p:cNvPr id="83" name="ZoneTexte 66">
              <a:extLst>
                <a:ext uri="{FF2B5EF4-FFF2-40B4-BE49-F238E27FC236}">
                  <a16:creationId xmlns:a16="http://schemas.microsoft.com/office/drawing/2014/main" id="{B1587BB3-BEBD-4139-95CD-974E3F6EF511}"/>
                </a:ext>
              </a:extLst>
            </p:cNvPr>
            <p:cNvSpPr txBox="1"/>
            <p:nvPr/>
          </p:nvSpPr>
          <p:spPr>
            <a:xfrm>
              <a:off x="287637" y="2806225"/>
              <a:ext cx="368939" cy="477054"/>
            </a:xfrm>
            <a:prstGeom prst="rect">
              <a:avLst/>
            </a:prstGeom>
            <a:solidFill>
              <a:schemeClr val="bg1"/>
            </a:solid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E</a:t>
              </a:r>
            </a:p>
          </p:txBody>
        </p:sp>
        <p:sp>
          <p:nvSpPr>
            <p:cNvPr id="84" name="ZoneTexte 67">
              <a:extLst>
                <a:ext uri="{FF2B5EF4-FFF2-40B4-BE49-F238E27FC236}">
                  <a16:creationId xmlns:a16="http://schemas.microsoft.com/office/drawing/2014/main" id="{0C36FD06-2847-4627-81C8-35129FFD6A73}"/>
                </a:ext>
              </a:extLst>
            </p:cNvPr>
            <p:cNvSpPr txBox="1"/>
            <p:nvPr/>
          </p:nvSpPr>
          <p:spPr>
            <a:xfrm>
              <a:off x="712332" y="3510981"/>
              <a:ext cx="368939" cy="477054"/>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F</a:t>
              </a:r>
            </a:p>
          </p:txBody>
        </p:sp>
        <p:sp>
          <p:nvSpPr>
            <p:cNvPr id="85" name="ZoneTexte 69">
              <a:extLst>
                <a:ext uri="{FF2B5EF4-FFF2-40B4-BE49-F238E27FC236}">
                  <a16:creationId xmlns:a16="http://schemas.microsoft.com/office/drawing/2014/main" id="{438BDE05-3D37-4B5E-B4C5-5F60B77CE72F}"/>
                </a:ext>
              </a:extLst>
            </p:cNvPr>
            <p:cNvSpPr txBox="1"/>
            <p:nvPr/>
          </p:nvSpPr>
          <p:spPr>
            <a:xfrm>
              <a:off x="1328873" y="3225106"/>
              <a:ext cx="282509" cy="483832"/>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F0000"/>
                  </a:solidFill>
                  <a:effectLst/>
                  <a:uLnTx/>
                  <a:uFillTx/>
                  <a:latin typeface="Arial"/>
                  <a:ea typeface="+mn-ea"/>
                  <a:cs typeface="+mn-cs"/>
                </a:rPr>
                <a:t>G</a:t>
              </a:r>
            </a:p>
          </p:txBody>
        </p:sp>
        <p:sp>
          <p:nvSpPr>
            <p:cNvPr id="86" name="ZoneTexte 70">
              <a:extLst>
                <a:ext uri="{FF2B5EF4-FFF2-40B4-BE49-F238E27FC236}">
                  <a16:creationId xmlns:a16="http://schemas.microsoft.com/office/drawing/2014/main" id="{29F04840-76C7-47E8-8D02-4C514C5A1EE4}"/>
                </a:ext>
              </a:extLst>
            </p:cNvPr>
            <p:cNvSpPr txBox="1"/>
            <p:nvPr/>
          </p:nvSpPr>
          <p:spPr>
            <a:xfrm>
              <a:off x="1021015" y="2430505"/>
              <a:ext cx="368938" cy="603583"/>
            </a:xfrm>
            <a:prstGeom prst="rect">
              <a:avLst/>
            </a:prstGeom>
            <a:noFill/>
          </p:spPr>
          <p:txBody>
            <a:bodyPr wrap="square" rtlCol="0">
              <a:spAutoFit/>
            </a:bodyPr>
            <a:lstStyle/>
            <a:p>
              <a:pPr marL="0" marR="0" lvl="0" indent="0" algn="l" defTabSz="638617" rtl="0" eaLnBrk="1" fontAlgn="auto" latinLnBrk="0" hangingPunct="1">
                <a:lnSpc>
                  <a:spcPct val="100000"/>
                </a:lnSpc>
                <a:spcBef>
                  <a:spcPts val="0"/>
                </a:spcBef>
                <a:spcAft>
                  <a:spcPts val="0"/>
                </a:spcAft>
                <a:buClrTx/>
                <a:buSzTx/>
                <a:buFontTx/>
                <a:buNone/>
                <a:tabLst/>
                <a:defRPr/>
              </a:pPr>
              <a:r>
                <a:rPr lang="fr-FR" sz="2500" b="1" dirty="0">
                  <a:solidFill>
                    <a:srgbClr val="FF0000"/>
                  </a:solidFill>
                  <a:latin typeface="Arial"/>
                </a:rPr>
                <a:t>H</a:t>
              </a:r>
              <a:endParaRPr kumimoji="0" lang="fr-FR" sz="2500" b="1" i="0" u="none" strike="noStrike" kern="1200" cap="none" spc="0" normalizeH="0" baseline="0" noProof="0" dirty="0">
                <a:ln>
                  <a:noFill/>
                </a:ln>
                <a:solidFill>
                  <a:srgbClr val="FF0000"/>
                </a:solidFill>
                <a:effectLst/>
                <a:uLnTx/>
                <a:uFillTx/>
                <a:latin typeface="Arial"/>
                <a:ea typeface="+mn-ea"/>
                <a:cs typeface="+mn-cs"/>
              </a:endParaRPr>
            </a:p>
          </p:txBody>
        </p:sp>
      </p:grpSp>
    </p:spTree>
    <p:extLst>
      <p:ext uri="{BB962C8B-B14F-4D97-AF65-F5344CB8AC3E}">
        <p14:creationId xmlns:p14="http://schemas.microsoft.com/office/powerpoint/2010/main" val="2493943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E5D1-62A0-4209-AA9E-CF0D34B7AADB}"/>
              </a:ext>
            </a:extLst>
          </p:cNvPr>
          <p:cNvSpPr>
            <a:spLocks noGrp="1"/>
          </p:cNvSpPr>
          <p:nvPr>
            <p:ph type="title"/>
          </p:nvPr>
        </p:nvSpPr>
        <p:spPr/>
        <p:txBody>
          <a:bodyPr/>
          <a:lstStyle/>
          <a:p>
            <a:r>
              <a:rPr lang="en-US" dirty="0"/>
              <a:t>Ion Beam Analysis of boronization samples from WEST</a:t>
            </a:r>
          </a:p>
        </p:txBody>
      </p:sp>
      <p:sp>
        <p:nvSpPr>
          <p:cNvPr id="4" name="Footer Placeholder 3">
            <a:extLst>
              <a:ext uri="{FF2B5EF4-FFF2-40B4-BE49-F238E27FC236}">
                <a16:creationId xmlns:a16="http://schemas.microsoft.com/office/drawing/2014/main" id="{FDCCA03C-88E1-4F84-A9BF-B0360FD36427}"/>
              </a:ext>
            </a:extLst>
          </p:cNvPr>
          <p:cNvSpPr>
            <a:spLocks noGrp="1"/>
          </p:cNvSpPr>
          <p:nvPr>
            <p:ph type="ftr" sz="quarter" idx="11"/>
          </p:nvPr>
        </p:nvSpPr>
        <p:spPr>
          <a:xfrm>
            <a:off x="825623" y="6555770"/>
            <a:ext cx="4568413" cy="329614"/>
          </a:xfrm>
        </p:spPr>
        <p:txBody>
          <a:bodyPr/>
          <a:lstStyle/>
          <a:p>
            <a:r>
              <a:rPr lang="en-US">
                <a:solidFill>
                  <a:prstClr val="white"/>
                </a:solidFill>
              </a:rPr>
              <a:t>E. Pitthan | WPPWIE Review Meeting | Jülich | 19 November 2025</a:t>
            </a:r>
            <a:endParaRPr lang="en-GB" dirty="0">
              <a:solidFill>
                <a:prstClr val="white"/>
              </a:solidFill>
            </a:endParaRPr>
          </a:p>
        </p:txBody>
      </p:sp>
      <p:sp>
        <p:nvSpPr>
          <p:cNvPr id="5" name="Slide Number Placeholder 4">
            <a:extLst>
              <a:ext uri="{FF2B5EF4-FFF2-40B4-BE49-F238E27FC236}">
                <a16:creationId xmlns:a16="http://schemas.microsoft.com/office/drawing/2014/main" id="{C82CF1BB-8073-4B11-BD6E-A9B0822AE783}"/>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dirty="0">
              <a:solidFill>
                <a:prstClr val="white"/>
              </a:solidFill>
            </a:endParaRPr>
          </a:p>
        </p:txBody>
      </p:sp>
      <p:sp>
        <p:nvSpPr>
          <p:cNvPr id="3" name="Rectangle 2">
            <a:extLst>
              <a:ext uri="{FF2B5EF4-FFF2-40B4-BE49-F238E27FC236}">
                <a16:creationId xmlns:a16="http://schemas.microsoft.com/office/drawing/2014/main" id="{147292AB-15D5-41AD-A9B0-EAB62775FBEA}"/>
              </a:ext>
            </a:extLst>
          </p:cNvPr>
          <p:cNvSpPr/>
          <p:nvPr/>
        </p:nvSpPr>
        <p:spPr>
          <a:xfrm>
            <a:off x="5885644" y="856330"/>
            <a:ext cx="6306356" cy="3416320"/>
          </a:xfrm>
          <a:prstGeom prst="rect">
            <a:avLst/>
          </a:prstGeom>
        </p:spPr>
        <p:txBody>
          <a:bodyPr wrap="square">
            <a:spAutoFit/>
          </a:bodyPr>
          <a:lstStyle/>
          <a:p>
            <a:r>
              <a:rPr lang="en-US" b="1" dirty="0"/>
              <a:t>IBA measurements at </a:t>
            </a:r>
            <a:r>
              <a:rPr lang="en-US" b="1" dirty="0" err="1"/>
              <a:t>Tandemlab</a:t>
            </a:r>
            <a:r>
              <a:rPr lang="en-US" b="1" dirty="0"/>
              <a:t>-UU (VR):</a:t>
            </a:r>
          </a:p>
          <a:p>
            <a:endParaRPr lang="en-US" b="1" dirty="0"/>
          </a:p>
          <a:p>
            <a:r>
              <a:rPr lang="en-US" b="1" dirty="0"/>
              <a:t>2025-04-28 (t</a:t>
            </a:r>
            <a:r>
              <a:rPr lang="en-US" b="1" baseline="-25000" dirty="0"/>
              <a:t>0</a:t>
            </a:r>
            <a:r>
              <a:rPr lang="en-US" b="1" dirty="0"/>
              <a:t>):</a:t>
            </a:r>
          </a:p>
          <a:p>
            <a:pPr marL="285750" indent="-285750">
              <a:buFont typeface="Arial" panose="020B0604020202020204" pitchFamily="34" charset="0"/>
              <a:buChar char="•"/>
            </a:pPr>
            <a:r>
              <a:rPr lang="en-US" b="1" dirty="0"/>
              <a:t>1</a:t>
            </a:r>
            <a:r>
              <a:rPr lang="en-US" b="1" baseline="30000" dirty="0"/>
              <a:t>st</a:t>
            </a:r>
            <a:r>
              <a:rPr lang="en-US" b="1" dirty="0"/>
              <a:t>: </a:t>
            </a:r>
            <a:r>
              <a:rPr lang="en-US" dirty="0"/>
              <a:t>EBS+NRA+PIXE using H</a:t>
            </a:r>
            <a:r>
              <a:rPr lang="en-US" baseline="30000" dirty="0"/>
              <a:t>+</a:t>
            </a:r>
            <a:r>
              <a:rPr lang="en-US" dirty="0"/>
              <a:t> 2.6 MeV (higher sensitivity to B).</a:t>
            </a:r>
          </a:p>
          <a:p>
            <a:pPr marL="285750" indent="-285750">
              <a:buFont typeface="Arial" panose="020B0604020202020204" pitchFamily="34" charset="0"/>
              <a:buChar char="•"/>
            </a:pPr>
            <a:r>
              <a:rPr lang="en-US" b="1" dirty="0"/>
              <a:t>2</a:t>
            </a:r>
            <a:r>
              <a:rPr lang="en-US" b="1" baseline="30000" dirty="0"/>
              <a:t>nd</a:t>
            </a:r>
            <a:r>
              <a:rPr lang="en-US" b="1" dirty="0"/>
              <a:t>: </a:t>
            </a:r>
            <a:r>
              <a:rPr lang="en-US" dirty="0" err="1"/>
              <a:t>ToF</a:t>
            </a:r>
            <a:r>
              <a:rPr lang="en-US" dirty="0"/>
              <a:t>-ERDA I 36 MeV (depth profile of all isotopes).</a:t>
            </a:r>
          </a:p>
          <a:p>
            <a:r>
              <a:rPr lang="en-US" dirty="0"/>
              <a:t> </a:t>
            </a:r>
          </a:p>
          <a:p>
            <a:r>
              <a:rPr lang="en-US" b="1" dirty="0"/>
              <a:t>2025-05-07 (t</a:t>
            </a:r>
            <a:r>
              <a:rPr lang="en-US" b="1" baseline="-25000" dirty="0"/>
              <a:t>0 </a:t>
            </a:r>
            <a:r>
              <a:rPr lang="en-US" b="1" dirty="0"/>
              <a:t>+ 9 days in vacuum):</a:t>
            </a:r>
          </a:p>
          <a:p>
            <a:pPr marL="285750" indent="-285750">
              <a:buFont typeface="Arial" panose="020B0604020202020204" pitchFamily="34" charset="0"/>
              <a:buChar char="•"/>
            </a:pPr>
            <a:r>
              <a:rPr lang="en-US" b="1" dirty="0"/>
              <a:t>1</a:t>
            </a:r>
            <a:r>
              <a:rPr lang="en-US" b="1" baseline="30000" dirty="0"/>
              <a:t>st</a:t>
            </a:r>
            <a:r>
              <a:rPr lang="en-US" b="1" dirty="0"/>
              <a:t>: </a:t>
            </a:r>
            <a:r>
              <a:rPr lang="en-US" dirty="0"/>
              <a:t>EBS+NRA+PIXE </a:t>
            </a:r>
            <a:r>
              <a:rPr lang="en-US" baseline="30000" dirty="0"/>
              <a:t>3</a:t>
            </a:r>
            <a:r>
              <a:rPr lang="en-US" dirty="0"/>
              <a:t>He 2.5 MeV (higher sensitivity to D).</a:t>
            </a:r>
          </a:p>
          <a:p>
            <a:pPr marL="285750" indent="-285750">
              <a:buFont typeface="Arial" panose="020B0604020202020204" pitchFamily="34" charset="0"/>
              <a:buChar char="•"/>
            </a:pPr>
            <a:r>
              <a:rPr lang="en-US" b="1" dirty="0"/>
              <a:t>2</a:t>
            </a:r>
            <a:r>
              <a:rPr lang="en-US" b="1" baseline="30000" dirty="0"/>
              <a:t>nd</a:t>
            </a:r>
            <a:r>
              <a:rPr lang="en-US" b="1" dirty="0"/>
              <a:t>: </a:t>
            </a:r>
            <a:r>
              <a:rPr lang="en-US" dirty="0" err="1"/>
              <a:t>ToF</a:t>
            </a:r>
            <a:r>
              <a:rPr lang="en-US" dirty="0"/>
              <a:t>-ERDA I 36 MeV.</a:t>
            </a:r>
          </a:p>
          <a:p>
            <a:endParaRPr lang="en-US" dirty="0"/>
          </a:p>
          <a:p>
            <a:r>
              <a:rPr lang="en-US" b="1" dirty="0"/>
              <a:t>2025-06-26 (t</a:t>
            </a:r>
            <a:r>
              <a:rPr lang="en-US" b="1" baseline="-25000" dirty="0"/>
              <a:t>0</a:t>
            </a:r>
            <a:r>
              <a:rPr lang="en-US" b="1" dirty="0"/>
              <a:t> + 9 days in vacuum + 51 days in air):</a:t>
            </a:r>
          </a:p>
          <a:p>
            <a:pPr marL="285750" indent="-285750">
              <a:buFont typeface="Arial" panose="020B0604020202020204" pitchFamily="34" charset="0"/>
              <a:buChar char="•"/>
            </a:pPr>
            <a:r>
              <a:rPr lang="en-US" b="1" dirty="0"/>
              <a:t>Single measurement: </a:t>
            </a:r>
            <a:r>
              <a:rPr lang="en-US" dirty="0" err="1"/>
              <a:t>ToF</a:t>
            </a:r>
            <a:r>
              <a:rPr lang="en-US" dirty="0"/>
              <a:t>-ERDA </a:t>
            </a:r>
            <a:r>
              <a:rPr lang="en-US" baseline="30000" dirty="0"/>
              <a:t>79</a:t>
            </a:r>
            <a:r>
              <a:rPr lang="en-US" dirty="0"/>
              <a:t>Br</a:t>
            </a:r>
            <a:r>
              <a:rPr lang="en-US" baseline="30000" dirty="0"/>
              <a:t>9+ </a:t>
            </a:r>
            <a:r>
              <a:rPr lang="en-US" dirty="0"/>
              <a:t>28 MeV</a:t>
            </a:r>
          </a:p>
        </p:txBody>
      </p:sp>
      <p:pic>
        <p:nvPicPr>
          <p:cNvPr id="7" name="Picture 6">
            <a:extLst>
              <a:ext uri="{FF2B5EF4-FFF2-40B4-BE49-F238E27FC236}">
                <a16:creationId xmlns:a16="http://schemas.microsoft.com/office/drawing/2014/main" id="{57801077-C1A5-4903-A609-329D5EB7134B}"/>
              </a:ext>
            </a:extLst>
          </p:cNvPr>
          <p:cNvPicPr>
            <a:picLocks noChangeAspect="1"/>
          </p:cNvPicPr>
          <p:nvPr/>
        </p:nvPicPr>
        <p:blipFill>
          <a:blip r:embed="rId2"/>
          <a:stretch>
            <a:fillRect/>
          </a:stretch>
        </p:blipFill>
        <p:spPr>
          <a:xfrm>
            <a:off x="51662" y="1401815"/>
            <a:ext cx="5800392" cy="4364180"/>
          </a:xfrm>
          <a:prstGeom prst="rect">
            <a:avLst/>
          </a:prstGeom>
        </p:spPr>
      </p:pic>
      <p:sp>
        <p:nvSpPr>
          <p:cNvPr id="8" name="TextBox 7">
            <a:extLst>
              <a:ext uri="{FF2B5EF4-FFF2-40B4-BE49-F238E27FC236}">
                <a16:creationId xmlns:a16="http://schemas.microsoft.com/office/drawing/2014/main" id="{FB474E82-C59A-4008-AA6A-670B84A3171B}"/>
              </a:ext>
            </a:extLst>
          </p:cNvPr>
          <p:cNvSpPr txBox="1"/>
          <p:nvPr/>
        </p:nvSpPr>
        <p:spPr>
          <a:xfrm>
            <a:off x="5337199" y="1375149"/>
            <a:ext cx="340158" cy="369332"/>
          </a:xfrm>
          <a:prstGeom prst="rect">
            <a:avLst/>
          </a:prstGeom>
          <a:noFill/>
        </p:spPr>
        <p:txBody>
          <a:bodyPr wrap="none" rtlCol="0">
            <a:spAutoFit/>
          </a:bodyPr>
          <a:lstStyle/>
          <a:p>
            <a:r>
              <a:rPr lang="en-US" dirty="0"/>
              <a:t>t</a:t>
            </a:r>
            <a:r>
              <a:rPr lang="en-US" baseline="-25000" dirty="0"/>
              <a:t>0</a:t>
            </a:r>
          </a:p>
        </p:txBody>
      </p:sp>
      <p:sp>
        <p:nvSpPr>
          <p:cNvPr id="9" name="TextBox 8">
            <a:extLst>
              <a:ext uri="{FF2B5EF4-FFF2-40B4-BE49-F238E27FC236}">
                <a16:creationId xmlns:a16="http://schemas.microsoft.com/office/drawing/2014/main" id="{71454114-8C4B-4BDC-A957-A4A0FE230F58}"/>
              </a:ext>
            </a:extLst>
          </p:cNvPr>
          <p:cNvSpPr txBox="1"/>
          <p:nvPr/>
        </p:nvSpPr>
        <p:spPr>
          <a:xfrm>
            <a:off x="630019" y="1429049"/>
            <a:ext cx="328936" cy="369332"/>
          </a:xfrm>
          <a:prstGeom prst="rect">
            <a:avLst/>
          </a:prstGeom>
          <a:noFill/>
        </p:spPr>
        <p:txBody>
          <a:bodyPr wrap="none" rtlCol="0">
            <a:spAutoFit/>
          </a:bodyPr>
          <a:lstStyle/>
          <a:p>
            <a:r>
              <a:rPr lang="en-US" b="1" dirty="0"/>
              <a:t>H</a:t>
            </a:r>
          </a:p>
        </p:txBody>
      </p:sp>
      <p:sp>
        <p:nvSpPr>
          <p:cNvPr id="10" name="TextBox 9">
            <a:extLst>
              <a:ext uri="{FF2B5EF4-FFF2-40B4-BE49-F238E27FC236}">
                <a16:creationId xmlns:a16="http://schemas.microsoft.com/office/drawing/2014/main" id="{684F9338-820E-4262-8157-87E080BD8394}"/>
              </a:ext>
            </a:extLst>
          </p:cNvPr>
          <p:cNvSpPr txBox="1"/>
          <p:nvPr/>
        </p:nvSpPr>
        <p:spPr>
          <a:xfrm>
            <a:off x="843293" y="1421429"/>
            <a:ext cx="328936" cy="369332"/>
          </a:xfrm>
          <a:prstGeom prst="rect">
            <a:avLst/>
          </a:prstGeom>
          <a:noFill/>
        </p:spPr>
        <p:txBody>
          <a:bodyPr wrap="none" rtlCol="0">
            <a:spAutoFit/>
          </a:bodyPr>
          <a:lstStyle/>
          <a:p>
            <a:r>
              <a:rPr lang="en-US" b="1" dirty="0"/>
              <a:t>D</a:t>
            </a:r>
          </a:p>
        </p:txBody>
      </p:sp>
      <p:cxnSp>
        <p:nvCxnSpPr>
          <p:cNvPr id="11" name="Straight Arrow Connector 10">
            <a:extLst>
              <a:ext uri="{FF2B5EF4-FFF2-40B4-BE49-F238E27FC236}">
                <a16:creationId xmlns:a16="http://schemas.microsoft.com/office/drawing/2014/main" id="{5FDC3A8E-83E7-4CFA-98A4-398F4DD7ACB9}"/>
              </a:ext>
            </a:extLst>
          </p:cNvPr>
          <p:cNvCxnSpPr>
            <a:cxnSpLocks/>
          </p:cNvCxnSpPr>
          <p:nvPr/>
        </p:nvCxnSpPr>
        <p:spPr>
          <a:xfrm flipH="1">
            <a:off x="566822" y="1720711"/>
            <a:ext cx="164468" cy="26555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2" name="Straight Arrow Connector 11">
            <a:extLst>
              <a:ext uri="{FF2B5EF4-FFF2-40B4-BE49-F238E27FC236}">
                <a16:creationId xmlns:a16="http://schemas.microsoft.com/office/drawing/2014/main" id="{394F2063-D400-4857-9EEB-03B388C896AA}"/>
              </a:ext>
            </a:extLst>
          </p:cNvPr>
          <p:cNvCxnSpPr>
            <a:cxnSpLocks/>
          </p:cNvCxnSpPr>
          <p:nvPr/>
        </p:nvCxnSpPr>
        <p:spPr>
          <a:xfrm flipH="1">
            <a:off x="741159" y="1744481"/>
            <a:ext cx="164468" cy="26555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58F052B8-BE29-4E05-B64A-EC5CD75505D6}"/>
              </a:ext>
            </a:extLst>
          </p:cNvPr>
          <p:cNvCxnSpPr>
            <a:cxnSpLocks/>
          </p:cNvCxnSpPr>
          <p:nvPr/>
        </p:nvCxnSpPr>
        <p:spPr>
          <a:xfrm flipH="1">
            <a:off x="1808882" y="1892882"/>
            <a:ext cx="93659" cy="17105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20BD949F-92CD-4FC8-A114-E65BF816059D}"/>
              </a:ext>
            </a:extLst>
          </p:cNvPr>
          <p:cNvCxnSpPr>
            <a:cxnSpLocks/>
          </p:cNvCxnSpPr>
          <p:nvPr/>
        </p:nvCxnSpPr>
        <p:spPr>
          <a:xfrm flipH="1">
            <a:off x="2022156" y="1798381"/>
            <a:ext cx="164468" cy="26555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6" name="Straight Arrow Connector 15">
            <a:extLst>
              <a:ext uri="{FF2B5EF4-FFF2-40B4-BE49-F238E27FC236}">
                <a16:creationId xmlns:a16="http://schemas.microsoft.com/office/drawing/2014/main" id="{0CA77466-8F3A-4C9A-8DC7-03757D15BF76}"/>
              </a:ext>
            </a:extLst>
          </p:cNvPr>
          <p:cNvCxnSpPr>
            <a:cxnSpLocks/>
          </p:cNvCxnSpPr>
          <p:nvPr/>
        </p:nvCxnSpPr>
        <p:spPr>
          <a:xfrm flipH="1">
            <a:off x="2072638" y="1807021"/>
            <a:ext cx="207848" cy="33578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AF11E250-9ADE-4FF9-8CE2-74063C3443BE}"/>
              </a:ext>
            </a:extLst>
          </p:cNvPr>
          <p:cNvCxnSpPr>
            <a:cxnSpLocks/>
          </p:cNvCxnSpPr>
          <p:nvPr/>
        </p:nvCxnSpPr>
        <p:spPr>
          <a:xfrm flipH="1">
            <a:off x="2178338" y="1790761"/>
            <a:ext cx="266627" cy="39823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E49CAE3F-8BA5-4743-A098-F96D76F27D7F}"/>
              </a:ext>
            </a:extLst>
          </p:cNvPr>
          <p:cNvCxnSpPr>
            <a:cxnSpLocks/>
          </p:cNvCxnSpPr>
          <p:nvPr/>
        </p:nvCxnSpPr>
        <p:spPr>
          <a:xfrm flipH="1">
            <a:off x="2518532" y="1798381"/>
            <a:ext cx="225811" cy="3206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786FF7BF-2248-49B5-A709-38A4BF211485}"/>
              </a:ext>
            </a:extLst>
          </p:cNvPr>
          <p:cNvSpPr txBox="1"/>
          <p:nvPr/>
        </p:nvSpPr>
        <p:spPr>
          <a:xfrm>
            <a:off x="1615847" y="1613715"/>
            <a:ext cx="471604" cy="369332"/>
          </a:xfrm>
          <a:prstGeom prst="rect">
            <a:avLst/>
          </a:prstGeom>
          <a:noFill/>
        </p:spPr>
        <p:txBody>
          <a:bodyPr wrap="none" rtlCol="0">
            <a:spAutoFit/>
          </a:bodyPr>
          <a:lstStyle/>
          <a:p>
            <a:r>
              <a:rPr lang="en-US" b="1" baseline="30000" dirty="0"/>
              <a:t>10</a:t>
            </a:r>
            <a:r>
              <a:rPr lang="en-US" b="1" dirty="0"/>
              <a:t>B</a:t>
            </a:r>
          </a:p>
        </p:txBody>
      </p:sp>
      <p:sp>
        <p:nvSpPr>
          <p:cNvPr id="20" name="TextBox 19">
            <a:extLst>
              <a:ext uri="{FF2B5EF4-FFF2-40B4-BE49-F238E27FC236}">
                <a16:creationId xmlns:a16="http://schemas.microsoft.com/office/drawing/2014/main" id="{A0DBD789-3B86-4E3D-B27C-29C97383B525}"/>
              </a:ext>
            </a:extLst>
          </p:cNvPr>
          <p:cNvSpPr txBox="1"/>
          <p:nvPr/>
        </p:nvSpPr>
        <p:spPr>
          <a:xfrm>
            <a:off x="1882449" y="1504780"/>
            <a:ext cx="471604" cy="369332"/>
          </a:xfrm>
          <a:prstGeom prst="rect">
            <a:avLst/>
          </a:prstGeom>
          <a:noFill/>
        </p:spPr>
        <p:txBody>
          <a:bodyPr wrap="none" rtlCol="0">
            <a:spAutoFit/>
          </a:bodyPr>
          <a:lstStyle/>
          <a:p>
            <a:r>
              <a:rPr lang="en-US" b="1" baseline="30000" dirty="0"/>
              <a:t>11</a:t>
            </a:r>
            <a:r>
              <a:rPr lang="en-US" b="1" dirty="0"/>
              <a:t>B</a:t>
            </a:r>
          </a:p>
        </p:txBody>
      </p:sp>
      <p:sp>
        <p:nvSpPr>
          <p:cNvPr id="21" name="TextBox 20">
            <a:extLst>
              <a:ext uri="{FF2B5EF4-FFF2-40B4-BE49-F238E27FC236}">
                <a16:creationId xmlns:a16="http://schemas.microsoft.com/office/drawing/2014/main" id="{E5523902-1F9D-4733-8F9D-9F61B77C0871}"/>
              </a:ext>
            </a:extLst>
          </p:cNvPr>
          <p:cNvSpPr txBox="1"/>
          <p:nvPr/>
        </p:nvSpPr>
        <p:spPr>
          <a:xfrm>
            <a:off x="2214368" y="1500305"/>
            <a:ext cx="306494" cy="369332"/>
          </a:xfrm>
          <a:prstGeom prst="rect">
            <a:avLst/>
          </a:prstGeom>
          <a:noFill/>
        </p:spPr>
        <p:txBody>
          <a:bodyPr wrap="none" rtlCol="0">
            <a:spAutoFit/>
          </a:bodyPr>
          <a:lstStyle/>
          <a:p>
            <a:r>
              <a:rPr lang="en-US" b="1" dirty="0"/>
              <a:t>C</a:t>
            </a:r>
          </a:p>
        </p:txBody>
      </p:sp>
      <p:sp>
        <p:nvSpPr>
          <p:cNvPr id="22" name="TextBox 21">
            <a:extLst>
              <a:ext uri="{FF2B5EF4-FFF2-40B4-BE49-F238E27FC236}">
                <a16:creationId xmlns:a16="http://schemas.microsoft.com/office/drawing/2014/main" id="{23053444-F563-4E45-9748-F972E0EF7C63}"/>
              </a:ext>
            </a:extLst>
          </p:cNvPr>
          <p:cNvSpPr txBox="1"/>
          <p:nvPr/>
        </p:nvSpPr>
        <p:spPr>
          <a:xfrm>
            <a:off x="2388671" y="1500720"/>
            <a:ext cx="336952" cy="369332"/>
          </a:xfrm>
          <a:prstGeom prst="rect">
            <a:avLst/>
          </a:prstGeom>
          <a:noFill/>
        </p:spPr>
        <p:txBody>
          <a:bodyPr wrap="none" rtlCol="0">
            <a:spAutoFit/>
          </a:bodyPr>
          <a:lstStyle/>
          <a:p>
            <a:r>
              <a:rPr lang="en-US" b="1" dirty="0"/>
              <a:t>N</a:t>
            </a:r>
          </a:p>
        </p:txBody>
      </p:sp>
      <p:sp>
        <p:nvSpPr>
          <p:cNvPr id="23" name="TextBox 22">
            <a:extLst>
              <a:ext uri="{FF2B5EF4-FFF2-40B4-BE49-F238E27FC236}">
                <a16:creationId xmlns:a16="http://schemas.microsoft.com/office/drawing/2014/main" id="{53A28283-C9D7-4E7B-8621-B6EBDB04D73A}"/>
              </a:ext>
            </a:extLst>
          </p:cNvPr>
          <p:cNvSpPr txBox="1"/>
          <p:nvPr/>
        </p:nvSpPr>
        <p:spPr>
          <a:xfrm>
            <a:off x="2658427" y="1507925"/>
            <a:ext cx="336952" cy="369332"/>
          </a:xfrm>
          <a:prstGeom prst="rect">
            <a:avLst/>
          </a:prstGeom>
          <a:noFill/>
        </p:spPr>
        <p:txBody>
          <a:bodyPr wrap="none" rtlCol="0">
            <a:spAutoFit/>
          </a:bodyPr>
          <a:lstStyle/>
          <a:p>
            <a:r>
              <a:rPr lang="en-US" b="1" dirty="0"/>
              <a:t>O</a:t>
            </a:r>
          </a:p>
        </p:txBody>
      </p:sp>
      <p:sp>
        <p:nvSpPr>
          <p:cNvPr id="24" name="TextBox 23">
            <a:extLst>
              <a:ext uri="{FF2B5EF4-FFF2-40B4-BE49-F238E27FC236}">
                <a16:creationId xmlns:a16="http://schemas.microsoft.com/office/drawing/2014/main" id="{1B401723-18EC-4485-800A-0E7FB76E5D1F}"/>
              </a:ext>
            </a:extLst>
          </p:cNvPr>
          <p:cNvSpPr txBox="1"/>
          <p:nvPr/>
        </p:nvSpPr>
        <p:spPr>
          <a:xfrm>
            <a:off x="3509549" y="2180293"/>
            <a:ext cx="1210588" cy="369332"/>
          </a:xfrm>
          <a:prstGeom prst="rect">
            <a:avLst/>
          </a:prstGeom>
          <a:noFill/>
        </p:spPr>
        <p:txBody>
          <a:bodyPr wrap="none" rtlCol="0">
            <a:spAutoFit/>
          </a:bodyPr>
          <a:lstStyle/>
          <a:p>
            <a:r>
              <a:rPr lang="en-US" b="1" dirty="0" err="1"/>
              <a:t>Fe+Cr+Ni</a:t>
            </a:r>
            <a:endParaRPr lang="en-US" b="1" dirty="0"/>
          </a:p>
        </p:txBody>
      </p:sp>
      <p:sp>
        <p:nvSpPr>
          <p:cNvPr id="25" name="TextBox 24">
            <a:extLst>
              <a:ext uri="{FF2B5EF4-FFF2-40B4-BE49-F238E27FC236}">
                <a16:creationId xmlns:a16="http://schemas.microsoft.com/office/drawing/2014/main" id="{11FE4C41-604E-4210-9371-FB8721C7849F}"/>
              </a:ext>
            </a:extLst>
          </p:cNvPr>
          <p:cNvSpPr txBox="1"/>
          <p:nvPr/>
        </p:nvSpPr>
        <p:spPr>
          <a:xfrm>
            <a:off x="4360775" y="2461414"/>
            <a:ext cx="1202252" cy="369332"/>
          </a:xfrm>
          <a:prstGeom prst="rect">
            <a:avLst/>
          </a:prstGeom>
          <a:noFill/>
        </p:spPr>
        <p:txBody>
          <a:bodyPr wrap="none" rtlCol="0">
            <a:spAutoFit/>
          </a:bodyPr>
          <a:lstStyle/>
          <a:p>
            <a:r>
              <a:rPr lang="en-US" b="1" dirty="0"/>
              <a:t>Scattered I</a:t>
            </a:r>
          </a:p>
        </p:txBody>
      </p:sp>
      <p:sp>
        <p:nvSpPr>
          <p:cNvPr id="26" name="TextBox 25">
            <a:extLst>
              <a:ext uri="{FF2B5EF4-FFF2-40B4-BE49-F238E27FC236}">
                <a16:creationId xmlns:a16="http://schemas.microsoft.com/office/drawing/2014/main" id="{B87B545C-34E1-40CB-9785-538793A583CF}"/>
              </a:ext>
            </a:extLst>
          </p:cNvPr>
          <p:cNvSpPr txBox="1"/>
          <p:nvPr/>
        </p:nvSpPr>
        <p:spPr>
          <a:xfrm>
            <a:off x="3655915" y="3647130"/>
            <a:ext cx="447558" cy="369332"/>
          </a:xfrm>
          <a:prstGeom prst="rect">
            <a:avLst/>
          </a:prstGeom>
          <a:noFill/>
        </p:spPr>
        <p:txBody>
          <a:bodyPr wrap="none" rtlCol="0">
            <a:spAutoFit/>
          </a:bodyPr>
          <a:lstStyle/>
          <a:p>
            <a:r>
              <a:rPr lang="en-US" b="1" dirty="0"/>
              <a:t>Au</a:t>
            </a:r>
          </a:p>
        </p:txBody>
      </p:sp>
      <p:sp>
        <p:nvSpPr>
          <p:cNvPr id="27" name="Rectangle 26">
            <a:extLst>
              <a:ext uri="{FF2B5EF4-FFF2-40B4-BE49-F238E27FC236}">
                <a16:creationId xmlns:a16="http://schemas.microsoft.com/office/drawing/2014/main" id="{24345916-049A-4C77-B9A1-44070E95FCA4}"/>
              </a:ext>
            </a:extLst>
          </p:cNvPr>
          <p:cNvSpPr/>
          <p:nvPr/>
        </p:nvSpPr>
        <p:spPr>
          <a:xfrm>
            <a:off x="421118" y="1383858"/>
            <a:ext cx="5421616" cy="4072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DD4C2AF-4A9A-4E63-A98D-39B7E3685018}"/>
              </a:ext>
            </a:extLst>
          </p:cNvPr>
          <p:cNvSpPr txBox="1"/>
          <p:nvPr/>
        </p:nvSpPr>
        <p:spPr>
          <a:xfrm>
            <a:off x="868782" y="1810961"/>
            <a:ext cx="479618" cy="369332"/>
          </a:xfrm>
          <a:prstGeom prst="rect">
            <a:avLst/>
          </a:prstGeom>
          <a:noFill/>
        </p:spPr>
        <p:txBody>
          <a:bodyPr wrap="none" rtlCol="0">
            <a:spAutoFit/>
          </a:bodyPr>
          <a:lstStyle/>
          <a:p>
            <a:r>
              <a:rPr lang="en-US" b="1" dirty="0"/>
              <a:t>He</a:t>
            </a:r>
          </a:p>
        </p:txBody>
      </p:sp>
      <p:sp>
        <p:nvSpPr>
          <p:cNvPr id="29" name="TextBox 28">
            <a:extLst>
              <a:ext uri="{FF2B5EF4-FFF2-40B4-BE49-F238E27FC236}">
                <a16:creationId xmlns:a16="http://schemas.microsoft.com/office/drawing/2014/main" id="{4D73C8C7-F1EB-46AD-9855-1ECE44748DF6}"/>
              </a:ext>
            </a:extLst>
          </p:cNvPr>
          <p:cNvSpPr txBox="1"/>
          <p:nvPr/>
        </p:nvSpPr>
        <p:spPr>
          <a:xfrm>
            <a:off x="2775665" y="2044372"/>
            <a:ext cx="768159" cy="369332"/>
          </a:xfrm>
          <a:prstGeom prst="rect">
            <a:avLst/>
          </a:prstGeom>
          <a:noFill/>
        </p:spPr>
        <p:txBody>
          <a:bodyPr wrap="none" rtlCol="0">
            <a:spAutoFit/>
          </a:bodyPr>
          <a:lstStyle/>
          <a:p>
            <a:r>
              <a:rPr lang="en-US" b="1" dirty="0" err="1"/>
              <a:t>Si+Al</a:t>
            </a:r>
            <a:endParaRPr lang="en-US" b="1" dirty="0"/>
          </a:p>
        </p:txBody>
      </p:sp>
      <p:sp>
        <p:nvSpPr>
          <p:cNvPr id="6" name="Rectangle 5">
            <a:extLst>
              <a:ext uri="{FF2B5EF4-FFF2-40B4-BE49-F238E27FC236}">
                <a16:creationId xmlns:a16="http://schemas.microsoft.com/office/drawing/2014/main" id="{45CDB0DB-6DA6-4FE4-966A-15112D9854C9}"/>
              </a:ext>
            </a:extLst>
          </p:cNvPr>
          <p:cNvSpPr/>
          <p:nvPr/>
        </p:nvSpPr>
        <p:spPr>
          <a:xfrm>
            <a:off x="375328" y="946147"/>
            <a:ext cx="2586029" cy="369332"/>
          </a:xfrm>
          <a:prstGeom prst="rect">
            <a:avLst/>
          </a:prstGeom>
        </p:spPr>
        <p:txBody>
          <a:bodyPr wrap="none">
            <a:spAutoFit/>
          </a:bodyPr>
          <a:lstStyle/>
          <a:p>
            <a:r>
              <a:rPr lang="en-US" b="1" dirty="0" err="1"/>
              <a:t>ToF</a:t>
            </a:r>
            <a:r>
              <a:rPr lang="en-US" b="1" dirty="0"/>
              <a:t>-ERDA for sample B4: </a:t>
            </a:r>
            <a:endParaRPr lang="en-US" dirty="0"/>
          </a:p>
        </p:txBody>
      </p:sp>
      <p:pic>
        <p:nvPicPr>
          <p:cNvPr id="30" name="Image 7">
            <a:extLst>
              <a:ext uri="{FF2B5EF4-FFF2-40B4-BE49-F238E27FC236}">
                <a16:creationId xmlns:a16="http://schemas.microsoft.com/office/drawing/2014/main" id="{C0BB4D19-D368-425D-BF11-B680BA1B36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48" t="10330" r="22492" b="13115"/>
          <a:stretch/>
        </p:blipFill>
        <p:spPr>
          <a:xfrm>
            <a:off x="10406633" y="4563974"/>
            <a:ext cx="1098657" cy="1099720"/>
          </a:xfrm>
          <a:prstGeom prst="rect">
            <a:avLst/>
          </a:prstGeom>
        </p:spPr>
      </p:pic>
      <p:sp>
        <p:nvSpPr>
          <p:cNvPr id="14" name="Rectangle 13">
            <a:extLst>
              <a:ext uri="{FF2B5EF4-FFF2-40B4-BE49-F238E27FC236}">
                <a16:creationId xmlns:a16="http://schemas.microsoft.com/office/drawing/2014/main" id="{BAAD8D8E-CE47-41D6-AB9B-0F5469A86C97}"/>
              </a:ext>
            </a:extLst>
          </p:cNvPr>
          <p:cNvSpPr/>
          <p:nvPr/>
        </p:nvSpPr>
        <p:spPr>
          <a:xfrm>
            <a:off x="5885644" y="4809719"/>
            <a:ext cx="4568413" cy="646331"/>
          </a:xfrm>
          <a:prstGeom prst="rect">
            <a:avLst/>
          </a:prstGeom>
        </p:spPr>
        <p:txBody>
          <a:bodyPr wrap="square">
            <a:spAutoFit/>
          </a:bodyPr>
          <a:lstStyle/>
          <a:p>
            <a:r>
              <a:rPr lang="en-US" b="1" dirty="0"/>
              <a:t>Measurements in different days at different spots separated by ~2 mm from each other.</a:t>
            </a:r>
          </a:p>
        </p:txBody>
      </p:sp>
      <p:sp>
        <p:nvSpPr>
          <p:cNvPr id="31" name="TextBox 30">
            <a:extLst>
              <a:ext uri="{FF2B5EF4-FFF2-40B4-BE49-F238E27FC236}">
                <a16:creationId xmlns:a16="http://schemas.microsoft.com/office/drawing/2014/main" id="{57068222-9531-40F7-947B-DA006B6C5020}"/>
              </a:ext>
            </a:extLst>
          </p:cNvPr>
          <p:cNvSpPr txBox="1"/>
          <p:nvPr/>
        </p:nvSpPr>
        <p:spPr>
          <a:xfrm>
            <a:off x="10563866" y="4863951"/>
            <a:ext cx="784189" cy="461665"/>
          </a:xfrm>
          <a:prstGeom prst="rect">
            <a:avLst/>
          </a:prstGeom>
          <a:noFill/>
        </p:spPr>
        <p:txBody>
          <a:bodyPr wrap="none" rtlCol="0">
            <a:spAutoFit/>
          </a:bodyPr>
          <a:lstStyle/>
          <a:p>
            <a:pPr algn="l"/>
            <a:r>
              <a:rPr lang="en-US" sz="2400" dirty="0">
                <a:solidFill>
                  <a:srgbClr val="FF0000"/>
                </a:solidFill>
              </a:rPr>
              <a:t>× × ×</a:t>
            </a:r>
          </a:p>
        </p:txBody>
      </p:sp>
    </p:spTree>
    <p:extLst>
      <p:ext uri="{BB962C8B-B14F-4D97-AF65-F5344CB8AC3E}">
        <p14:creationId xmlns:p14="http://schemas.microsoft.com/office/powerpoint/2010/main" val="148598403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E1581EFF-75CA-400B-8B14-07B3BB5FE4A6}">
  <ds:schemaRef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e5ba6352-0726-4226-96e7-82f7f1c59ac0"/>
    <ds:schemaRef ds:uri="cbbfa1f3-60c2-42de-b5b6-3ee8cb87d964"/>
  </ds:schemaRefs>
</ds:datastoreItem>
</file>

<file path=docProps/app.xml><?xml version="1.0" encoding="utf-8"?>
<Properties xmlns="http://schemas.openxmlformats.org/officeDocument/2006/extended-properties" xmlns:vt="http://schemas.openxmlformats.org/officeDocument/2006/docPropsVTypes">
  <Template/>
  <TotalTime>52903</TotalTime>
  <Words>2138</Words>
  <Application>Microsoft Office PowerPoint</Application>
  <PresentationFormat>Widescreen</PresentationFormat>
  <Paragraphs>425</Paragraphs>
  <Slides>19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4" baseType="lpstr">
      <vt:lpstr>Arial</vt:lpstr>
      <vt:lpstr>Calibri</vt:lpstr>
      <vt:lpstr>Wingdings</vt:lpstr>
      <vt:lpstr>EUROfusion.1line_5_3_2019</vt:lpstr>
      <vt:lpstr>Graph</vt:lpstr>
      <vt:lpstr>Ion-beam analyses of boronization samples originating from WEST</vt:lpstr>
      <vt:lpstr>Spatially non uniform B layer predicted for ITER</vt:lpstr>
      <vt:lpstr>Non uniform boronization performed in WEST (04 February 2025)</vt:lpstr>
      <vt:lpstr>Non uniform boronization performed in WEST</vt:lpstr>
      <vt:lpstr>42 samples strategically positioned on the probes</vt:lpstr>
      <vt:lpstr>Visual observation of the probes and samples after the non-uniform boronization</vt:lpstr>
      <vt:lpstr>Post mortem analysis of the exposed samples</vt:lpstr>
      <vt:lpstr>Ion Beam Analysis of boronization samples from WEST</vt:lpstr>
      <vt:lpstr>Ion Beam Analysis of boronization samples from WEST</vt:lpstr>
      <vt:lpstr>Ion Beam Analysis of boronization samples from WEST: PIXE</vt:lpstr>
      <vt:lpstr>Ion Beam Analysis of boronization samples from WEST: ToF-ERDA</vt:lpstr>
      <vt:lpstr>Ion Beam Analysis of boronization samples from WEST: ToF-ERDA</vt:lpstr>
      <vt:lpstr>Ion Beam Analysis of boronization samples from WEST: ToF-ERDA</vt:lpstr>
      <vt:lpstr>Ion Beam Analysis of boronization samples from WEST: ToF-ERDA</vt:lpstr>
      <vt:lpstr>Ion Beam Analysis of boronization samples from WEST: p-NRA/EBS</vt:lpstr>
      <vt:lpstr>Ion Beam Analysis of boronization samples from WEST: 3He-NRA</vt:lpstr>
      <vt:lpstr>Stability in air: ToF-ERDA after 51 days in air </vt:lpstr>
      <vt:lpstr>Conclusions:</vt:lpstr>
      <vt:lpstr>Open questions and 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Eduardo Pitthan Filho</cp:lastModifiedBy>
  <cp:revision>332</cp:revision>
  <cp:lastPrinted>2025-11-12T07:18:10Z</cp:lastPrinted>
  <dcterms:created xsi:type="dcterms:W3CDTF">2023-11-15T09:40:03Z</dcterms:created>
  <dcterms:modified xsi:type="dcterms:W3CDTF">2025-11-19T07:07:32Z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