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20"/>
  </p:notesMasterIdLst>
  <p:handoutMasterIdLst>
    <p:handoutMasterId r:id="rId21"/>
  </p:handoutMasterIdLst>
  <p:sldIdLst>
    <p:sldId id="256" r:id="rId3"/>
    <p:sldId id="278" r:id="rId4"/>
    <p:sldId id="316" r:id="rId5"/>
    <p:sldId id="375" r:id="rId6"/>
    <p:sldId id="320" r:id="rId7"/>
    <p:sldId id="380" r:id="rId8"/>
    <p:sldId id="374" r:id="rId9"/>
    <p:sldId id="377" r:id="rId10"/>
    <p:sldId id="376" r:id="rId11"/>
    <p:sldId id="378" r:id="rId12"/>
    <p:sldId id="379" r:id="rId13"/>
    <p:sldId id="381" r:id="rId14"/>
    <p:sldId id="382" r:id="rId15"/>
    <p:sldId id="383" r:id="rId16"/>
    <p:sldId id="384" r:id="rId17"/>
    <p:sldId id="295" r:id="rId18"/>
    <p:sldId id="282" r:id="rId19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7" userDrawn="1">
          <p15:clr>
            <a:srgbClr val="A4A3A4"/>
          </p15:clr>
        </p15:guide>
        <p15:guide id="2" pos="56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2" autoAdjust="0"/>
    <p:restoredTop sz="91509" autoAdjust="0"/>
  </p:normalViewPr>
  <p:slideViewPr>
    <p:cSldViewPr showGuides="1">
      <p:cViewPr>
        <p:scale>
          <a:sx n="125" d="100"/>
          <a:sy n="125" d="100"/>
        </p:scale>
        <p:origin x="1620" y="516"/>
      </p:cViewPr>
      <p:guideLst>
        <p:guide orient="horz" pos="667"/>
        <p:guide pos="56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19/11/2025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19/11/2025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043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237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13.10.2021</a:t>
            </a:r>
          </a:p>
        </p:txBody>
      </p:sp>
    </p:spTree>
    <p:extLst>
      <p:ext uri="{BB962C8B-B14F-4D97-AF65-F5344CB8AC3E}">
        <p14:creationId xmlns:p14="http://schemas.microsoft.com/office/powerpoint/2010/main" val="253331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894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pl-PL" dirty="0"/>
              <a:t>Marcin Rasiński </a:t>
            </a:r>
            <a:r>
              <a:rPr lang="en-GB" dirty="0"/>
              <a:t>| </a:t>
            </a:r>
            <a:r>
              <a:rPr lang="en-US" dirty="0"/>
              <a:t>WP PWIE 2022 Reporting Meeting / 2023 Planning Meeting </a:t>
            </a:r>
            <a:r>
              <a:rPr lang="en-GB" dirty="0"/>
              <a:t>| </a:t>
            </a:r>
            <a:r>
              <a:rPr lang="pl-PL" dirty="0"/>
              <a:t>6</a:t>
            </a:r>
            <a:r>
              <a:rPr lang="en-GB" dirty="0"/>
              <a:t> </a:t>
            </a:r>
            <a:r>
              <a:rPr lang="pl-PL" dirty="0"/>
              <a:t>February</a:t>
            </a:r>
            <a:r>
              <a:rPr lang="en-GB" dirty="0"/>
              <a:t> 202</a:t>
            </a:r>
            <a:r>
              <a:rPr lang="pl-PL" dirty="0"/>
              <a:t>3</a:t>
            </a:r>
            <a:r>
              <a:rPr lang="en-GB" dirty="0"/>
              <a:t> 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256500"/>
            <a:ext cx="9144000" cy="3800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880" y="403008"/>
            <a:ext cx="8046242" cy="467553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8878" y="1833144"/>
            <a:ext cx="8046244" cy="387567"/>
          </a:xfrm>
        </p:spPr>
        <p:txBody>
          <a:bodyPr/>
          <a:lstStyle>
            <a:lvl1pPr marL="0" indent="0" algn="l">
              <a:buNone/>
              <a:defRPr sz="1200" cap="all" spc="45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878" y="816555"/>
            <a:ext cx="8046244" cy="54537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4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715" y="4817464"/>
            <a:ext cx="1728000" cy="67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92" y="4504014"/>
            <a:ext cx="1411485" cy="41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66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256500"/>
            <a:ext cx="9144000" cy="3800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880" y="403008"/>
            <a:ext cx="8046242" cy="467553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8879" y="1995162"/>
            <a:ext cx="8046243" cy="387567"/>
          </a:xfrm>
        </p:spPr>
        <p:txBody>
          <a:bodyPr/>
          <a:lstStyle>
            <a:lvl1pPr marL="0" indent="0" algn="l">
              <a:buNone/>
              <a:defRPr sz="1200" cap="all" spc="45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879" y="843558"/>
            <a:ext cx="8046244" cy="102135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35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92" y="4504014"/>
            <a:ext cx="1411485" cy="411641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715" y="4817464"/>
            <a:ext cx="1728000" cy="675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5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6382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06" y="1183732"/>
            <a:ext cx="8586788" cy="3143000"/>
          </a:xfrm>
        </p:spPr>
        <p:txBody>
          <a:bodyPr/>
          <a:lstStyle>
            <a:lvl1pPr marL="133350" indent="-133350">
              <a:defRPr sz="1350"/>
            </a:lvl1pPr>
            <a:lvl2pPr marL="271463" indent="-138113">
              <a:defRPr sz="1350"/>
            </a:lvl2pPr>
            <a:lvl3pPr marL="404813" indent="-133350">
              <a:defRPr sz="1350"/>
            </a:lvl3pPr>
            <a:lvl4pPr marL="538163" indent="-133350">
              <a:defRPr sz="1350"/>
            </a:lvl4pPr>
            <a:lvl5pPr marL="671513" indent="-133350">
              <a:defRPr sz="1350"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7D71F0B-7DEE-4210-ACFF-5A16D05B329B}" type="datetime1">
              <a:rPr lang="de-DE" noProof="0" smtClean="0"/>
              <a:t>19.11.2025</a:t>
            </a:fld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081" y="704089"/>
            <a:ext cx="8586787" cy="382496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336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899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8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/>
          </a:p>
        </p:txBody>
      </p: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1"/>
            <a:ext cx="3456384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9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1" indent="-285743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2" indent="-228594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5" y="4908928"/>
            <a:ext cx="8240228" cy="20110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/>
              <a:t>WP PWIE Midterm Meeting 2023</a:t>
            </a:r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7" y="70181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2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243000"/>
            <a:ext cx="8586788" cy="843585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00" y="1172358"/>
            <a:ext cx="8586788" cy="3160691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noProof="0"/>
              <a:t>00. Monat 2017</a:t>
            </a:r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081" y="704089"/>
            <a:ext cx="8586787" cy="382496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3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057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19/11/2025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606" y="1172358"/>
            <a:ext cx="8586788" cy="31606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32079" y="4785996"/>
            <a:ext cx="1200381" cy="165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97E1A6E1-BD26-4A75-9731-2D585FF5DF1C}" type="datetime1">
              <a:rPr lang="de-DE" noProof="0" smtClean="0"/>
              <a:t>19.11.2025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3718" y="4785996"/>
            <a:ext cx="540000" cy="1658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606" y="243000"/>
            <a:ext cx="8586788" cy="843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92" y="4504014"/>
            <a:ext cx="1411485" cy="4116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1" y="4818572"/>
            <a:ext cx="1727665" cy="6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5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</p:sldLayoutIdLst>
  <p:hf sldNum="0" hdr="0"/>
  <p:txStyles>
    <p:titleStyle>
      <a:lvl1pPr algn="l" defTabSz="685800" rtl="0" eaLnBrk="1" latinLnBrk="0" hangingPunct="1">
        <a:lnSpc>
          <a:spcPct val="114000"/>
        </a:lnSpc>
        <a:spcBef>
          <a:spcPct val="0"/>
        </a:spcBef>
        <a:buNone/>
        <a:defRPr sz="2400" b="1" kern="1200" cap="all" spc="75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4000"/>
        </a:lnSpc>
        <a:spcBef>
          <a:spcPts val="0"/>
        </a:spcBef>
        <a:spcAft>
          <a:spcPts val="450"/>
        </a:spcAft>
        <a:buFont typeface="Calibri" panose="020F050202020403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38138" indent="-176213" algn="l" defTabSz="685800" rtl="0" eaLnBrk="1" latinLnBrk="0" hangingPunct="1">
        <a:lnSpc>
          <a:spcPct val="114000"/>
        </a:lnSpc>
        <a:spcBef>
          <a:spcPts val="0"/>
        </a:spcBef>
        <a:spcAft>
          <a:spcPts val="450"/>
        </a:spcAft>
        <a:buFont typeface="Calibri" panose="020F050202020403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500063" indent="-161925" algn="l" defTabSz="685800" rtl="0" eaLnBrk="1" latinLnBrk="0" hangingPunct="1">
        <a:lnSpc>
          <a:spcPct val="114000"/>
        </a:lnSpc>
        <a:spcBef>
          <a:spcPts val="0"/>
        </a:spcBef>
        <a:spcAft>
          <a:spcPts val="450"/>
        </a:spcAft>
        <a:buFont typeface="Calibri" panose="020F050202020403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671513" indent="-161925" algn="l" defTabSz="685800" rtl="0" eaLnBrk="1" latinLnBrk="0" hangingPunct="1">
        <a:lnSpc>
          <a:spcPct val="114000"/>
        </a:lnSpc>
        <a:spcBef>
          <a:spcPts val="0"/>
        </a:spcBef>
        <a:spcAft>
          <a:spcPts val="450"/>
        </a:spcAft>
        <a:buFont typeface="Calibri" panose="020F050202020403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838200" indent="-161925" algn="l" defTabSz="685800" rtl="0" eaLnBrk="1" latinLnBrk="0" hangingPunct="1">
        <a:lnSpc>
          <a:spcPct val="114000"/>
        </a:lnSpc>
        <a:spcBef>
          <a:spcPts val="0"/>
        </a:spcBef>
        <a:spcAft>
          <a:spcPts val="450"/>
        </a:spcAft>
        <a:buFont typeface="Calibri" panose="020F050202020403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tif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iff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240" y="3313687"/>
            <a:ext cx="5753928" cy="432048"/>
          </a:xfrm>
        </p:spPr>
        <p:txBody>
          <a:bodyPr>
            <a:noAutofit/>
          </a:bodyPr>
          <a:lstStyle/>
          <a:p>
            <a:r>
              <a:rPr lang="en-US" sz="1600" dirty="0"/>
              <a:t>M. Rasinski, Ch. Baumann, K. Krieger, R. Dux, A. Hakola, J. Karhunen, V. Rohde, S. Samuli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5220072" y="4299942"/>
            <a:ext cx="3890885" cy="68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0" y="4295410"/>
            <a:ext cx="3627746" cy="7441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80" y="1642962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 erosion and redeposition in </a:t>
            </a:r>
            <a:br>
              <a:rPr lang="en-US" sz="2800" b="1" dirty="0"/>
            </a:br>
            <a:r>
              <a:rPr lang="en-US" sz="2800" b="1" dirty="0"/>
              <a:t>AUG Ne seeded experiment</a:t>
            </a:r>
            <a:endParaRPr lang="de-DE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7A100-0FCE-BA9E-F448-69739F508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131" y="4220202"/>
            <a:ext cx="948029" cy="844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9891" t="22081" r="56397" b="66702"/>
          <a:stretch/>
        </p:blipFill>
        <p:spPr>
          <a:xfrm>
            <a:off x="3577313" y="4197774"/>
            <a:ext cx="994687" cy="93942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2D204F8-A224-4AE3-BDDC-83C09316A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26724"/>
            <a:ext cx="2171121" cy="63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98F55-658B-55A2-7C9A-DB4C8B444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cap="none" dirty="0">
                <a:solidFill>
                  <a:prstClr val="black"/>
                </a:solidFill>
              </a:rPr>
              <a:t>L-mode results</a:t>
            </a:r>
            <a:endParaRPr lang="en-DE" sz="2800" cap="none" dirty="0">
              <a:solidFill>
                <a:prstClr val="black"/>
              </a:solidFill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C2DD31E6-662D-2A1E-44D1-3126950A7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8">
            <a:off x="-1152854" y="2031909"/>
            <a:ext cx="4101691" cy="14369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8AA950-59ED-5757-537B-BF994459956B}"/>
              </a:ext>
            </a:extLst>
          </p:cNvPr>
          <p:cNvCxnSpPr>
            <a:cxnSpLocks/>
          </p:cNvCxnSpPr>
          <p:nvPr/>
        </p:nvCxnSpPr>
        <p:spPr>
          <a:xfrm>
            <a:off x="203604" y="3589363"/>
            <a:ext cx="1574052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9438D9-CF1D-3164-7111-951E365E1BB2}"/>
              </a:ext>
            </a:extLst>
          </p:cNvPr>
          <p:cNvSpPr txBox="1">
            <a:spLocks/>
          </p:cNvSpPr>
          <p:nvPr/>
        </p:nvSpPr>
        <p:spPr>
          <a:xfrm>
            <a:off x="0" y="3273172"/>
            <a:ext cx="918830" cy="32393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GB" sz="1400" b="1" dirty="0"/>
              <a:t>L-mode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D6A34-E01F-7718-7EA0-F12A063B0256}"/>
              </a:ext>
            </a:extLst>
          </p:cNvPr>
          <p:cNvSpPr txBox="1"/>
          <p:nvPr/>
        </p:nvSpPr>
        <p:spPr>
          <a:xfrm>
            <a:off x="510415" y="723403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5FCCA-C70B-ECE2-60DE-98A281B10B00}"/>
              </a:ext>
            </a:extLst>
          </p:cNvPr>
          <p:cNvSpPr txBox="1"/>
          <p:nvPr/>
        </p:nvSpPr>
        <p:spPr>
          <a:xfrm>
            <a:off x="1334021" y="731307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9A41B9-80DF-13E6-B4C9-AEC8FD6F326E}"/>
              </a:ext>
            </a:extLst>
          </p:cNvPr>
          <p:cNvGrpSpPr/>
          <p:nvPr/>
        </p:nvGrpSpPr>
        <p:grpSpPr>
          <a:xfrm>
            <a:off x="1876497" y="1846537"/>
            <a:ext cx="2832092" cy="2954696"/>
            <a:chOff x="2164141" y="1269086"/>
            <a:chExt cx="2832092" cy="2954696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F096945F-500F-9221-BFBF-00FAC6A97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6644" t="30067" r="58778" b="4788"/>
            <a:stretch>
              <a:fillRect/>
            </a:stretch>
          </p:blipFill>
          <p:spPr bwMode="auto">
            <a:xfrm rot="16199998">
              <a:off x="2090494" y="1382235"/>
              <a:ext cx="2946791" cy="273630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245F3E-CAF9-8ACB-8DD4-C03DBB3B3338}"/>
                </a:ext>
              </a:extLst>
            </p:cNvPr>
            <p:cNvSpPr txBox="1"/>
            <p:nvPr/>
          </p:nvSpPr>
          <p:spPr>
            <a:xfrm>
              <a:off x="2164141" y="1269086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W</a:t>
              </a:r>
              <a:endParaRPr lang="en-DE" b="1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FAC666-D1FE-ED24-FA09-0F333E4930CF}"/>
                </a:ext>
              </a:extLst>
            </p:cNvPr>
            <p:cNvSpPr txBox="1"/>
            <p:nvPr/>
          </p:nvSpPr>
          <p:spPr>
            <a:xfrm>
              <a:off x="4486157" y="1276990"/>
              <a:ext cx="510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Mo</a:t>
              </a:r>
              <a:endParaRPr lang="en-DE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9" name="Picture 18" descr="A blurry image of a forest&#10;&#10;AI-generated content may be incorrect.">
            <a:extLst>
              <a:ext uri="{FF2B5EF4-FFF2-40B4-BE49-F238E27FC236}">
                <a16:creationId xmlns:a16="http://schemas.microsoft.com/office/drawing/2014/main" id="{0E5996B2-CADF-E332-783B-46B29DD96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84" y="322399"/>
            <a:ext cx="2880000" cy="216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0949EE4-33B4-A6B2-929D-5790426766F1}"/>
              </a:ext>
            </a:extLst>
          </p:cNvPr>
          <p:cNvSpPr txBox="1"/>
          <p:nvPr/>
        </p:nvSpPr>
        <p:spPr>
          <a:xfrm>
            <a:off x="6885156" y="1516468"/>
            <a:ext cx="1768883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230 nm</a:t>
            </a:r>
            <a:endParaRPr lang="en-DE" sz="2400" dirty="0" err="1"/>
          </a:p>
        </p:txBody>
      </p:sp>
      <p:pic>
        <p:nvPicPr>
          <p:cNvPr id="22" name="Picture 21" descr="A blurry image of a mountain range&#10;&#10;AI-generated content may be incorrect.">
            <a:extLst>
              <a:ext uri="{FF2B5EF4-FFF2-40B4-BE49-F238E27FC236}">
                <a16:creationId xmlns:a16="http://schemas.microsoft.com/office/drawing/2014/main" id="{E9E94309-C989-A39E-8A20-6F83B80391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84" y="2623469"/>
            <a:ext cx="2880000" cy="21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87F446-942A-9D2E-CECB-5C3CEE022ABC}"/>
              </a:ext>
            </a:extLst>
          </p:cNvPr>
          <p:cNvSpPr txBox="1"/>
          <p:nvPr/>
        </p:nvSpPr>
        <p:spPr>
          <a:xfrm>
            <a:off x="6888691" y="3805948"/>
            <a:ext cx="1768883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170 nm</a:t>
            </a:r>
            <a:endParaRPr lang="en-DE" sz="2400" dirty="0" err="1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EB6FC9D-DFCD-725B-C2C4-89F20AC0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FB8F6-07EB-0EA1-2247-B71ACCE29CF6}"/>
              </a:ext>
            </a:extLst>
          </p:cNvPr>
          <p:cNvSpPr txBox="1"/>
          <p:nvPr/>
        </p:nvSpPr>
        <p:spPr>
          <a:xfrm>
            <a:off x="2292628" y="3108896"/>
            <a:ext cx="367408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/>
              <a:t>a)</a:t>
            </a:r>
            <a:endParaRPr lang="en-DE" sz="1600" b="1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CBBD3-ECEF-E743-A3B7-CEBA5CF0C1D1}"/>
              </a:ext>
            </a:extLst>
          </p:cNvPr>
          <p:cNvSpPr txBox="1"/>
          <p:nvPr/>
        </p:nvSpPr>
        <p:spPr>
          <a:xfrm>
            <a:off x="3452726" y="3093109"/>
            <a:ext cx="378630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/>
              <a:t>b)</a:t>
            </a:r>
            <a:endParaRPr lang="en-DE" sz="1600" b="1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04494-FF7E-91BE-3547-7F5882A0E4A6}"/>
              </a:ext>
            </a:extLst>
          </p:cNvPr>
          <p:cNvSpPr txBox="1"/>
          <p:nvPr/>
        </p:nvSpPr>
        <p:spPr>
          <a:xfrm>
            <a:off x="5106145" y="338186"/>
            <a:ext cx="38985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/>
              <a:t>a)</a:t>
            </a:r>
            <a:endParaRPr lang="en-DE" b="1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4FF7F1-1232-431B-A490-B5D83E6278D9}"/>
              </a:ext>
            </a:extLst>
          </p:cNvPr>
          <p:cNvSpPr txBox="1"/>
          <p:nvPr/>
        </p:nvSpPr>
        <p:spPr>
          <a:xfrm>
            <a:off x="5106145" y="2678540"/>
            <a:ext cx="402674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/>
              <a:t>b)</a:t>
            </a:r>
            <a:endParaRPr lang="en-DE" b="1" dirty="0" err="1"/>
          </a:p>
        </p:txBody>
      </p:sp>
    </p:spTree>
    <p:extLst>
      <p:ext uri="{BB962C8B-B14F-4D97-AF65-F5344CB8AC3E}">
        <p14:creationId xmlns:p14="http://schemas.microsoft.com/office/powerpoint/2010/main" val="3116679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49BC6D0-08C6-E354-CBBB-3BDDC872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  <p:pic>
        <p:nvPicPr>
          <p:cNvPr id="5" name="Picture 4" descr="A blurry image of a forest&#10;&#10;AI-generated content may be incorrect.">
            <a:extLst>
              <a:ext uri="{FF2B5EF4-FFF2-40B4-BE49-F238E27FC236}">
                <a16:creationId xmlns:a16="http://schemas.microsoft.com/office/drawing/2014/main" id="{073C2282-570D-CF93-78BB-DAE2DABD7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4206"/>
            <a:ext cx="5576193" cy="4182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B9A5F-4F4D-7DED-B71F-40AB02482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r>
              <a:rPr lang="en-US" sz="2800" cap="none" dirty="0">
                <a:solidFill>
                  <a:prstClr val="black"/>
                </a:solidFill>
              </a:rPr>
              <a:t>L-mode results</a:t>
            </a:r>
            <a:endParaRPr lang="en-DE" sz="2800" cap="none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1D94A8-C221-DC37-562B-EDBF9C545A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436333" y="1882397"/>
            <a:ext cx="3672000" cy="145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4F6DC6-66FC-4762-B70F-D108D58FE2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960262" y="1885443"/>
            <a:ext cx="3672000" cy="145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3D0597-9087-70C5-E72F-37DA67AC5E5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452948" y="1879484"/>
            <a:ext cx="3672000" cy="145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228FEB-0A43-E7BB-A407-A733D72C9FF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54252" y="1879484"/>
            <a:ext cx="3672000" cy="145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5DA3AB-D0F1-232E-7352-186F1B54DCA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1967870" y="1879484"/>
            <a:ext cx="3672000" cy="145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23D676-3122-3184-7969-B8FE1AAA9662}"/>
              </a:ext>
            </a:extLst>
          </p:cNvPr>
          <p:cNvCxnSpPr/>
          <p:nvPr/>
        </p:nvCxnSpPr>
        <p:spPr>
          <a:xfrm>
            <a:off x="755576" y="987574"/>
            <a:ext cx="0" cy="29523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2C36865-F872-C3EB-40B4-A25D7FBCAB9A}"/>
              </a:ext>
            </a:extLst>
          </p:cNvPr>
          <p:cNvSpPr txBox="1"/>
          <p:nvPr/>
        </p:nvSpPr>
        <p:spPr>
          <a:xfrm>
            <a:off x="1542247" y="80964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Pt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E5776-F4FD-FF61-1C71-50A16962C070}"/>
              </a:ext>
            </a:extLst>
          </p:cNvPr>
          <p:cNvSpPr txBox="1"/>
          <p:nvPr/>
        </p:nvSpPr>
        <p:spPr>
          <a:xfrm>
            <a:off x="7549245" y="80290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125BAE-0478-273C-A94D-514E2080635B}"/>
              </a:ext>
            </a:extLst>
          </p:cNvPr>
          <p:cNvSpPr txBox="1"/>
          <p:nvPr/>
        </p:nvSpPr>
        <p:spPr>
          <a:xfrm>
            <a:off x="6021992" y="80290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E0FBE2-81F7-2975-D7B7-A986401EA42A}"/>
              </a:ext>
            </a:extLst>
          </p:cNvPr>
          <p:cNvSpPr txBox="1"/>
          <p:nvPr/>
        </p:nvSpPr>
        <p:spPr>
          <a:xfrm>
            <a:off x="4609388" y="78337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7CDA03-E1CC-46F9-B31A-95E103A6FFCB}"/>
              </a:ext>
            </a:extLst>
          </p:cNvPr>
          <p:cNvSpPr txBox="1"/>
          <p:nvPr/>
        </p:nvSpPr>
        <p:spPr>
          <a:xfrm>
            <a:off x="3055865" y="802908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16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500" dirty="0" err="1"/>
              <a:t>Sp</a:t>
            </a:r>
            <a:r>
              <a:rPr lang="en-US" sz="1500" dirty="0"/>
              <a:t> B.1 Exposure of W-</a:t>
            </a:r>
            <a:r>
              <a:rPr lang="en-US" sz="1500" dirty="0" err="1"/>
              <a:t>nano</a:t>
            </a:r>
            <a:r>
              <a:rPr lang="en-US" sz="1500" dirty="0"/>
              <a:t> samples to PSI-2 plasmas</a:t>
            </a:r>
            <a:br>
              <a:rPr lang="de-DE" dirty="0"/>
            </a:br>
            <a:r>
              <a:rPr lang="en-US" dirty="0"/>
              <a:t> 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5" name="Rechteck 4"/>
          <p:cNvSpPr/>
          <p:nvPr/>
        </p:nvSpPr>
        <p:spPr>
          <a:xfrm>
            <a:off x="89502" y="2455026"/>
            <a:ext cx="8856984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350" u="sng" dirty="0"/>
              <a:t>O. Marchuk</a:t>
            </a:r>
            <a:r>
              <a:rPr lang="de-DE" sz="1350" dirty="0"/>
              <a:t>, M. </a:t>
            </a:r>
            <a:r>
              <a:rPr lang="de-DE" sz="1350" dirty="0" err="1"/>
              <a:t>Sackers</a:t>
            </a:r>
            <a:r>
              <a:rPr lang="de-DE" sz="1350" dirty="0"/>
              <a:t>, M. </a:t>
            </a:r>
            <a:r>
              <a:rPr lang="de-DE" sz="1350" dirty="0" err="1"/>
              <a:t>Rasinski</a:t>
            </a:r>
            <a:r>
              <a:rPr lang="de-DE" sz="1350" dirty="0"/>
              <a:t>, S. Brezinsek, A. Houben, M. Klein and A. Kreter </a:t>
            </a:r>
          </a:p>
          <a:p>
            <a:endParaRPr lang="de-DE" sz="135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en-GB" sz="135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de-DE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Forschungszentrum Jülich GmbH – Institute </a:t>
            </a:r>
            <a:r>
              <a:rPr lang="de-DE" sz="1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Fusion Energy and </a:t>
            </a:r>
            <a:r>
              <a:rPr lang="de-DE" sz="1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Nuclear</a:t>
            </a:r>
            <a:r>
              <a:rPr lang="de-DE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Waste</a:t>
            </a:r>
            <a:r>
              <a:rPr lang="de-DE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Management - Plasmaphysik,</a:t>
            </a:r>
          </a:p>
          <a:p>
            <a:r>
              <a:rPr lang="en-US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Partner of the Trilateral </a:t>
            </a:r>
            <a:r>
              <a:rPr lang="en-US" sz="1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Euregio</a:t>
            </a:r>
            <a:r>
              <a:rPr lang="en-US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Cluster (TEC), 52425 </a:t>
            </a:r>
            <a:r>
              <a:rPr lang="en-US" sz="1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Jülich</a:t>
            </a:r>
            <a:r>
              <a:rPr lang="en-US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Germany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14" y="4299942"/>
            <a:ext cx="1658946" cy="4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70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9E864-1CAE-4823-A3A7-F9D9E4FB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Setup </a:t>
            </a:r>
            <a:r>
              <a:rPr lang="de-DE" dirty="0" err="1"/>
              <a:t>of</a:t>
            </a:r>
            <a:r>
              <a:rPr lang="de-DE" dirty="0"/>
              <a:t> Psi-2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6092E5-6B71-4C2E-ABFC-1DA4A58DC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09" y="684363"/>
            <a:ext cx="4850090" cy="20483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F6C2E08-12EB-400C-B7B8-07E050A78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366" y="2788474"/>
            <a:ext cx="2889115" cy="215954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255474B-E412-4006-87F6-FDA49B0D31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72" y="865855"/>
            <a:ext cx="2700300" cy="179689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3F679AD-08AD-404F-ADC4-F35BDDE7B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12" y="2863912"/>
            <a:ext cx="4581981" cy="215954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2B3B666-0CBC-40F1-9816-32E9909F81BA}"/>
              </a:ext>
            </a:extLst>
          </p:cNvPr>
          <p:cNvSpPr/>
          <p:nvPr/>
        </p:nvSpPr>
        <p:spPr>
          <a:xfrm>
            <a:off x="3000287" y="3567050"/>
            <a:ext cx="864096" cy="75326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dirty="0" err="1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4D2E72C-B95C-33BC-8C2A-2A46576A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96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r Verbinder 9"/>
          <p:cNvCxnSpPr/>
          <p:nvPr/>
        </p:nvCxnSpPr>
        <p:spPr>
          <a:xfrm flipH="1">
            <a:off x="4475987" y="536354"/>
            <a:ext cx="1281" cy="437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100" dirty="0" err="1"/>
              <a:t>Spectroscopic</a:t>
            </a:r>
            <a:r>
              <a:rPr lang="de-DE" sz="2100" dirty="0"/>
              <a:t> </a:t>
            </a:r>
            <a:r>
              <a:rPr lang="de-DE" sz="2100" dirty="0" err="1"/>
              <a:t>studies</a:t>
            </a:r>
            <a:r>
              <a:rPr lang="de-DE" sz="2100" dirty="0"/>
              <a:t> on W-</a:t>
            </a:r>
            <a:r>
              <a:rPr lang="de-DE" sz="2100" dirty="0" err="1"/>
              <a:t>nano</a:t>
            </a:r>
            <a:r>
              <a:rPr lang="de-DE" sz="2100" dirty="0"/>
              <a:t> in PSI-2</a:t>
            </a:r>
            <a:br>
              <a:rPr lang="en-US" sz="3300" dirty="0"/>
            </a:b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59" y="533901"/>
            <a:ext cx="3513894" cy="2660260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>
          <a:xfrm flipH="1">
            <a:off x="3945621" y="1787288"/>
            <a:ext cx="424307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4069260" y="1465746"/>
            <a:ext cx="312906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/>
              <a:t>5</a:t>
            </a:r>
            <a:endParaRPr lang="en-US" dirty="0" err="1"/>
          </a:p>
        </p:txBody>
      </p:sp>
      <p:sp>
        <p:nvSpPr>
          <p:cNvPr id="14" name="Freihandform 13"/>
          <p:cNvSpPr/>
          <p:nvPr/>
        </p:nvSpPr>
        <p:spPr>
          <a:xfrm>
            <a:off x="3340440" y="1302071"/>
            <a:ext cx="1131548" cy="1035844"/>
          </a:xfrm>
          <a:custGeom>
            <a:avLst/>
            <a:gdLst>
              <a:gd name="connsiteX0" fmla="*/ 1203930 w 1508730"/>
              <a:gd name="connsiteY0" fmla="*/ 0 h 1381125"/>
              <a:gd name="connsiteX1" fmla="*/ 1156305 w 1508730"/>
              <a:gd name="connsiteY1" fmla="*/ 28575 h 1381125"/>
              <a:gd name="connsiteX2" fmla="*/ 1070580 w 1508730"/>
              <a:gd name="connsiteY2" fmla="*/ 104775 h 1381125"/>
              <a:gd name="connsiteX3" fmla="*/ 1022955 w 1508730"/>
              <a:gd name="connsiteY3" fmla="*/ 133350 h 1381125"/>
              <a:gd name="connsiteX4" fmla="*/ 889605 w 1508730"/>
              <a:gd name="connsiteY4" fmla="*/ 190500 h 1381125"/>
              <a:gd name="connsiteX5" fmla="*/ 756255 w 1508730"/>
              <a:gd name="connsiteY5" fmla="*/ 219075 h 1381125"/>
              <a:gd name="connsiteX6" fmla="*/ 594330 w 1508730"/>
              <a:gd name="connsiteY6" fmla="*/ 314325 h 1381125"/>
              <a:gd name="connsiteX7" fmla="*/ 451455 w 1508730"/>
              <a:gd name="connsiteY7" fmla="*/ 352425 h 1381125"/>
              <a:gd name="connsiteX8" fmla="*/ 232380 w 1508730"/>
              <a:gd name="connsiteY8" fmla="*/ 428625 h 1381125"/>
              <a:gd name="connsiteX9" fmla="*/ 118080 w 1508730"/>
              <a:gd name="connsiteY9" fmla="*/ 504825 h 1381125"/>
              <a:gd name="connsiteX10" fmla="*/ 108555 w 1508730"/>
              <a:gd name="connsiteY10" fmla="*/ 533400 h 1381125"/>
              <a:gd name="connsiteX11" fmla="*/ 60930 w 1508730"/>
              <a:gd name="connsiteY11" fmla="*/ 600075 h 1381125"/>
              <a:gd name="connsiteX12" fmla="*/ 41880 w 1508730"/>
              <a:gd name="connsiteY12" fmla="*/ 666750 h 1381125"/>
              <a:gd name="connsiteX13" fmla="*/ 13305 w 1508730"/>
              <a:gd name="connsiteY13" fmla="*/ 742950 h 1381125"/>
              <a:gd name="connsiteX14" fmla="*/ 60930 w 1508730"/>
              <a:gd name="connsiteY14" fmla="*/ 1104900 h 1381125"/>
              <a:gd name="connsiteX15" fmla="*/ 89505 w 1508730"/>
              <a:gd name="connsiteY15" fmla="*/ 1114425 h 1381125"/>
              <a:gd name="connsiteX16" fmla="*/ 194280 w 1508730"/>
              <a:gd name="connsiteY16" fmla="*/ 1200150 h 1381125"/>
              <a:gd name="connsiteX17" fmla="*/ 241905 w 1508730"/>
              <a:gd name="connsiteY17" fmla="*/ 1238250 h 1381125"/>
              <a:gd name="connsiteX18" fmla="*/ 346680 w 1508730"/>
              <a:gd name="connsiteY18" fmla="*/ 1276350 h 1381125"/>
              <a:gd name="connsiteX19" fmla="*/ 384780 w 1508730"/>
              <a:gd name="connsiteY19" fmla="*/ 1295400 h 1381125"/>
              <a:gd name="connsiteX20" fmla="*/ 451455 w 1508730"/>
              <a:gd name="connsiteY20" fmla="*/ 1333500 h 1381125"/>
              <a:gd name="connsiteX21" fmla="*/ 527655 w 1508730"/>
              <a:gd name="connsiteY21" fmla="*/ 1352550 h 1381125"/>
              <a:gd name="connsiteX22" fmla="*/ 613380 w 1508730"/>
              <a:gd name="connsiteY22" fmla="*/ 1381125 h 1381125"/>
              <a:gd name="connsiteX23" fmla="*/ 727680 w 1508730"/>
              <a:gd name="connsiteY23" fmla="*/ 1371600 h 1381125"/>
              <a:gd name="connsiteX24" fmla="*/ 756255 w 1508730"/>
              <a:gd name="connsiteY24" fmla="*/ 1343025 h 1381125"/>
              <a:gd name="connsiteX25" fmla="*/ 803880 w 1508730"/>
              <a:gd name="connsiteY25" fmla="*/ 1314450 h 1381125"/>
              <a:gd name="connsiteX26" fmla="*/ 851505 w 1508730"/>
              <a:gd name="connsiteY26" fmla="*/ 1295400 h 1381125"/>
              <a:gd name="connsiteX27" fmla="*/ 908655 w 1508730"/>
              <a:gd name="connsiteY27" fmla="*/ 1257300 h 1381125"/>
              <a:gd name="connsiteX28" fmla="*/ 984855 w 1508730"/>
              <a:gd name="connsiteY28" fmla="*/ 1200150 h 1381125"/>
              <a:gd name="connsiteX29" fmla="*/ 1013430 w 1508730"/>
              <a:gd name="connsiteY29" fmla="*/ 1171575 h 1381125"/>
              <a:gd name="connsiteX30" fmla="*/ 1032480 w 1508730"/>
              <a:gd name="connsiteY30" fmla="*/ 1143000 h 1381125"/>
              <a:gd name="connsiteX31" fmla="*/ 1080105 w 1508730"/>
              <a:gd name="connsiteY31" fmla="*/ 1076325 h 1381125"/>
              <a:gd name="connsiteX32" fmla="*/ 1089630 w 1508730"/>
              <a:gd name="connsiteY32" fmla="*/ 1047750 h 1381125"/>
              <a:gd name="connsiteX33" fmla="*/ 1146780 w 1508730"/>
              <a:gd name="connsiteY33" fmla="*/ 1019175 h 1381125"/>
              <a:gd name="connsiteX34" fmla="*/ 1222980 w 1508730"/>
              <a:gd name="connsiteY34" fmla="*/ 942975 h 1381125"/>
              <a:gd name="connsiteX35" fmla="*/ 1289655 w 1508730"/>
              <a:gd name="connsiteY35" fmla="*/ 895350 h 1381125"/>
              <a:gd name="connsiteX36" fmla="*/ 1327755 w 1508730"/>
              <a:gd name="connsiteY36" fmla="*/ 876300 h 1381125"/>
              <a:gd name="connsiteX37" fmla="*/ 1356330 w 1508730"/>
              <a:gd name="connsiteY37" fmla="*/ 847725 h 1381125"/>
              <a:gd name="connsiteX38" fmla="*/ 1413480 w 1508730"/>
              <a:gd name="connsiteY38" fmla="*/ 809625 h 1381125"/>
              <a:gd name="connsiteX39" fmla="*/ 1432530 w 1508730"/>
              <a:gd name="connsiteY39" fmla="*/ 752475 h 1381125"/>
              <a:gd name="connsiteX40" fmla="*/ 1489680 w 1508730"/>
              <a:gd name="connsiteY40" fmla="*/ 676275 h 1381125"/>
              <a:gd name="connsiteX41" fmla="*/ 1508730 w 1508730"/>
              <a:gd name="connsiteY41" fmla="*/ 609600 h 1381125"/>
              <a:gd name="connsiteX42" fmla="*/ 1499205 w 1508730"/>
              <a:gd name="connsiteY42" fmla="*/ 219075 h 1381125"/>
              <a:gd name="connsiteX43" fmla="*/ 1461105 w 1508730"/>
              <a:gd name="connsiteY43" fmla="*/ 161925 h 1381125"/>
              <a:gd name="connsiteX44" fmla="*/ 1394430 w 1508730"/>
              <a:gd name="connsiteY44" fmla="*/ 114300 h 1381125"/>
              <a:gd name="connsiteX45" fmla="*/ 1327755 w 1508730"/>
              <a:gd name="connsiteY45" fmla="*/ 85725 h 1381125"/>
              <a:gd name="connsiteX46" fmla="*/ 1280130 w 1508730"/>
              <a:gd name="connsiteY46" fmla="*/ 66675 h 1381125"/>
              <a:gd name="connsiteX47" fmla="*/ 1203930 w 1508730"/>
              <a:gd name="connsiteY47" fmla="*/ 57150 h 1381125"/>
              <a:gd name="connsiteX48" fmla="*/ 1146780 w 1508730"/>
              <a:gd name="connsiteY48" fmla="*/ 47625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508730" h="1381125">
                <a:moveTo>
                  <a:pt x="1203930" y="0"/>
                </a:moveTo>
                <a:cubicBezTo>
                  <a:pt x="1188055" y="9525"/>
                  <a:pt x="1170761" y="17010"/>
                  <a:pt x="1156305" y="28575"/>
                </a:cubicBezTo>
                <a:cubicBezTo>
                  <a:pt x="1058730" y="106635"/>
                  <a:pt x="1154023" y="49146"/>
                  <a:pt x="1070580" y="104775"/>
                </a:cubicBezTo>
                <a:cubicBezTo>
                  <a:pt x="1055176" y="115044"/>
                  <a:pt x="1039255" y="124573"/>
                  <a:pt x="1022955" y="133350"/>
                </a:cubicBezTo>
                <a:cubicBezTo>
                  <a:pt x="975705" y="158793"/>
                  <a:pt x="940525" y="177770"/>
                  <a:pt x="889605" y="190500"/>
                </a:cubicBezTo>
                <a:cubicBezTo>
                  <a:pt x="845503" y="201525"/>
                  <a:pt x="800705" y="209550"/>
                  <a:pt x="756255" y="219075"/>
                </a:cubicBezTo>
                <a:cubicBezTo>
                  <a:pt x="699678" y="261508"/>
                  <a:pt x="675951" y="282259"/>
                  <a:pt x="594330" y="314325"/>
                </a:cubicBezTo>
                <a:cubicBezTo>
                  <a:pt x="548454" y="332348"/>
                  <a:pt x="498456" y="337582"/>
                  <a:pt x="451455" y="352425"/>
                </a:cubicBezTo>
                <a:cubicBezTo>
                  <a:pt x="377728" y="375707"/>
                  <a:pt x="232380" y="428625"/>
                  <a:pt x="232380" y="428625"/>
                </a:cubicBezTo>
                <a:cubicBezTo>
                  <a:pt x="144821" y="494294"/>
                  <a:pt x="184578" y="471576"/>
                  <a:pt x="118080" y="504825"/>
                </a:cubicBezTo>
                <a:cubicBezTo>
                  <a:pt x="114905" y="514350"/>
                  <a:pt x="113536" y="524683"/>
                  <a:pt x="108555" y="533400"/>
                </a:cubicBezTo>
                <a:cubicBezTo>
                  <a:pt x="91297" y="563601"/>
                  <a:pt x="75672" y="570591"/>
                  <a:pt x="60930" y="600075"/>
                </a:cubicBezTo>
                <a:cubicBezTo>
                  <a:pt x="51757" y="618421"/>
                  <a:pt x="47984" y="648439"/>
                  <a:pt x="41880" y="666750"/>
                </a:cubicBezTo>
                <a:cubicBezTo>
                  <a:pt x="33302" y="692485"/>
                  <a:pt x="22830" y="717550"/>
                  <a:pt x="13305" y="742950"/>
                </a:cubicBezTo>
                <a:cubicBezTo>
                  <a:pt x="16918" y="862183"/>
                  <a:pt x="-41386" y="1017200"/>
                  <a:pt x="60930" y="1104900"/>
                </a:cubicBezTo>
                <a:cubicBezTo>
                  <a:pt x="68553" y="1111434"/>
                  <a:pt x="79980" y="1111250"/>
                  <a:pt x="89505" y="1114425"/>
                </a:cubicBezTo>
                <a:cubicBezTo>
                  <a:pt x="139328" y="1197463"/>
                  <a:pt x="91340" y="1136803"/>
                  <a:pt x="194280" y="1200150"/>
                </a:cubicBezTo>
                <a:cubicBezTo>
                  <a:pt x="211594" y="1210805"/>
                  <a:pt x="223721" y="1229158"/>
                  <a:pt x="241905" y="1238250"/>
                </a:cubicBezTo>
                <a:cubicBezTo>
                  <a:pt x="275144" y="1254870"/>
                  <a:pt x="312176" y="1262548"/>
                  <a:pt x="346680" y="1276350"/>
                </a:cubicBezTo>
                <a:cubicBezTo>
                  <a:pt x="359863" y="1281623"/>
                  <a:pt x="372315" y="1288601"/>
                  <a:pt x="384780" y="1295400"/>
                </a:cubicBezTo>
                <a:cubicBezTo>
                  <a:pt x="407252" y="1307657"/>
                  <a:pt x="427688" y="1323993"/>
                  <a:pt x="451455" y="1333500"/>
                </a:cubicBezTo>
                <a:cubicBezTo>
                  <a:pt x="475764" y="1343224"/>
                  <a:pt x="502537" y="1345162"/>
                  <a:pt x="527655" y="1352550"/>
                </a:cubicBezTo>
                <a:cubicBezTo>
                  <a:pt x="556552" y="1361049"/>
                  <a:pt x="584805" y="1371600"/>
                  <a:pt x="613380" y="1381125"/>
                </a:cubicBezTo>
                <a:cubicBezTo>
                  <a:pt x="651480" y="1377950"/>
                  <a:pt x="690739" y="1381451"/>
                  <a:pt x="727680" y="1371600"/>
                </a:cubicBezTo>
                <a:cubicBezTo>
                  <a:pt x="740696" y="1368129"/>
                  <a:pt x="745479" y="1351107"/>
                  <a:pt x="756255" y="1343025"/>
                </a:cubicBezTo>
                <a:cubicBezTo>
                  <a:pt x="771066" y="1331917"/>
                  <a:pt x="787321" y="1322729"/>
                  <a:pt x="803880" y="1314450"/>
                </a:cubicBezTo>
                <a:cubicBezTo>
                  <a:pt x="819173" y="1306804"/>
                  <a:pt x="836495" y="1303587"/>
                  <a:pt x="851505" y="1295400"/>
                </a:cubicBezTo>
                <a:cubicBezTo>
                  <a:pt x="871605" y="1284437"/>
                  <a:pt x="889605" y="1270000"/>
                  <a:pt x="908655" y="1257300"/>
                </a:cubicBezTo>
                <a:cubicBezTo>
                  <a:pt x="942679" y="1234617"/>
                  <a:pt x="948654" y="1231826"/>
                  <a:pt x="984855" y="1200150"/>
                </a:cubicBezTo>
                <a:cubicBezTo>
                  <a:pt x="994992" y="1191280"/>
                  <a:pt x="1004806" y="1181923"/>
                  <a:pt x="1013430" y="1171575"/>
                </a:cubicBezTo>
                <a:cubicBezTo>
                  <a:pt x="1020759" y="1162781"/>
                  <a:pt x="1025826" y="1152315"/>
                  <a:pt x="1032480" y="1143000"/>
                </a:cubicBezTo>
                <a:cubicBezTo>
                  <a:pt x="1039671" y="1132933"/>
                  <a:pt x="1072622" y="1091290"/>
                  <a:pt x="1080105" y="1076325"/>
                </a:cubicBezTo>
                <a:cubicBezTo>
                  <a:pt x="1084595" y="1067345"/>
                  <a:pt x="1083358" y="1055590"/>
                  <a:pt x="1089630" y="1047750"/>
                </a:cubicBezTo>
                <a:cubicBezTo>
                  <a:pt x="1103059" y="1030964"/>
                  <a:pt x="1127956" y="1025450"/>
                  <a:pt x="1146780" y="1019175"/>
                </a:cubicBezTo>
                <a:cubicBezTo>
                  <a:pt x="1172180" y="993775"/>
                  <a:pt x="1190851" y="959039"/>
                  <a:pt x="1222980" y="942975"/>
                </a:cubicBezTo>
                <a:cubicBezTo>
                  <a:pt x="1327400" y="890765"/>
                  <a:pt x="1199553" y="959709"/>
                  <a:pt x="1289655" y="895350"/>
                </a:cubicBezTo>
                <a:cubicBezTo>
                  <a:pt x="1301209" y="887097"/>
                  <a:pt x="1316201" y="884553"/>
                  <a:pt x="1327755" y="876300"/>
                </a:cubicBezTo>
                <a:cubicBezTo>
                  <a:pt x="1338716" y="868470"/>
                  <a:pt x="1345697" y="855995"/>
                  <a:pt x="1356330" y="847725"/>
                </a:cubicBezTo>
                <a:cubicBezTo>
                  <a:pt x="1374402" y="833669"/>
                  <a:pt x="1413480" y="809625"/>
                  <a:pt x="1413480" y="809625"/>
                </a:cubicBezTo>
                <a:cubicBezTo>
                  <a:pt x="1419830" y="790575"/>
                  <a:pt x="1422914" y="770104"/>
                  <a:pt x="1432530" y="752475"/>
                </a:cubicBezTo>
                <a:cubicBezTo>
                  <a:pt x="1474587" y="675371"/>
                  <a:pt x="1461152" y="733332"/>
                  <a:pt x="1489680" y="676275"/>
                </a:cubicBezTo>
                <a:cubicBezTo>
                  <a:pt x="1496512" y="662610"/>
                  <a:pt x="1505678" y="621807"/>
                  <a:pt x="1508730" y="609600"/>
                </a:cubicBezTo>
                <a:cubicBezTo>
                  <a:pt x="1505555" y="479425"/>
                  <a:pt x="1512980" y="348558"/>
                  <a:pt x="1499205" y="219075"/>
                </a:cubicBezTo>
                <a:cubicBezTo>
                  <a:pt x="1496783" y="196308"/>
                  <a:pt x="1473805" y="180975"/>
                  <a:pt x="1461105" y="161925"/>
                </a:cubicBezTo>
                <a:cubicBezTo>
                  <a:pt x="1430929" y="116660"/>
                  <a:pt x="1455137" y="141281"/>
                  <a:pt x="1394430" y="114300"/>
                </a:cubicBezTo>
                <a:cubicBezTo>
                  <a:pt x="1274009" y="60779"/>
                  <a:pt x="1421660" y="120939"/>
                  <a:pt x="1327755" y="85725"/>
                </a:cubicBezTo>
                <a:cubicBezTo>
                  <a:pt x="1311746" y="79722"/>
                  <a:pt x="1296790" y="70520"/>
                  <a:pt x="1280130" y="66675"/>
                </a:cubicBezTo>
                <a:cubicBezTo>
                  <a:pt x="1255188" y="60919"/>
                  <a:pt x="1229179" y="61358"/>
                  <a:pt x="1203930" y="57150"/>
                </a:cubicBezTo>
                <a:cubicBezTo>
                  <a:pt x="1137539" y="46085"/>
                  <a:pt x="1189656" y="47625"/>
                  <a:pt x="1146780" y="4762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reihandform 14"/>
          <p:cNvSpPr/>
          <p:nvPr/>
        </p:nvSpPr>
        <p:spPr>
          <a:xfrm>
            <a:off x="1260703" y="2448657"/>
            <a:ext cx="1202291" cy="906601"/>
          </a:xfrm>
          <a:custGeom>
            <a:avLst/>
            <a:gdLst>
              <a:gd name="connsiteX0" fmla="*/ 698468 w 1603054"/>
              <a:gd name="connsiteY0" fmla="*/ 28930 h 1208801"/>
              <a:gd name="connsiteX1" fmla="*/ 609978 w 1603054"/>
              <a:gd name="connsiteY1" fmla="*/ 38763 h 1208801"/>
              <a:gd name="connsiteX2" fmla="*/ 580481 w 1603054"/>
              <a:gd name="connsiteY2" fmla="*/ 58427 h 1208801"/>
              <a:gd name="connsiteX3" fmla="*/ 442830 w 1603054"/>
              <a:gd name="connsiteY3" fmla="*/ 97756 h 1208801"/>
              <a:gd name="connsiteX4" fmla="*/ 334675 w 1603054"/>
              <a:gd name="connsiteY4" fmla="*/ 137085 h 1208801"/>
              <a:gd name="connsiteX5" fmla="*/ 275681 w 1603054"/>
              <a:gd name="connsiteY5" fmla="*/ 166582 h 1208801"/>
              <a:gd name="connsiteX6" fmla="*/ 236352 w 1603054"/>
              <a:gd name="connsiteY6" fmla="*/ 196079 h 1208801"/>
              <a:gd name="connsiteX7" fmla="*/ 177359 w 1603054"/>
              <a:gd name="connsiteY7" fmla="*/ 255072 h 1208801"/>
              <a:gd name="connsiteX8" fmla="*/ 157694 w 1603054"/>
              <a:gd name="connsiteY8" fmla="*/ 294401 h 1208801"/>
              <a:gd name="connsiteX9" fmla="*/ 118365 w 1603054"/>
              <a:gd name="connsiteY9" fmla="*/ 353395 h 1208801"/>
              <a:gd name="connsiteX10" fmla="*/ 98701 w 1603054"/>
              <a:gd name="connsiteY10" fmla="*/ 402556 h 1208801"/>
              <a:gd name="connsiteX11" fmla="*/ 29875 w 1603054"/>
              <a:gd name="connsiteY11" fmla="*/ 491047 h 1208801"/>
              <a:gd name="connsiteX12" fmla="*/ 378 w 1603054"/>
              <a:gd name="connsiteY12" fmla="*/ 609034 h 1208801"/>
              <a:gd name="connsiteX13" fmla="*/ 10210 w 1603054"/>
              <a:gd name="connsiteY13" fmla="*/ 805679 h 1208801"/>
              <a:gd name="connsiteX14" fmla="*/ 20043 w 1603054"/>
              <a:gd name="connsiteY14" fmla="*/ 962995 h 1208801"/>
              <a:gd name="connsiteX15" fmla="*/ 29875 w 1603054"/>
              <a:gd name="connsiteY15" fmla="*/ 992492 h 1208801"/>
              <a:gd name="connsiteX16" fmla="*/ 69204 w 1603054"/>
              <a:gd name="connsiteY16" fmla="*/ 1061318 h 1208801"/>
              <a:gd name="connsiteX17" fmla="*/ 98701 w 1603054"/>
              <a:gd name="connsiteY17" fmla="*/ 1120311 h 1208801"/>
              <a:gd name="connsiteX18" fmla="*/ 138030 w 1603054"/>
              <a:gd name="connsiteY18" fmla="*/ 1149808 h 1208801"/>
              <a:gd name="connsiteX19" fmla="*/ 167527 w 1603054"/>
              <a:gd name="connsiteY19" fmla="*/ 1179305 h 1208801"/>
              <a:gd name="connsiteX20" fmla="*/ 246185 w 1603054"/>
              <a:gd name="connsiteY20" fmla="*/ 1198969 h 1208801"/>
              <a:gd name="connsiteX21" fmla="*/ 275681 w 1603054"/>
              <a:gd name="connsiteY21" fmla="*/ 1208801 h 1208801"/>
              <a:gd name="connsiteX22" fmla="*/ 1475217 w 1603054"/>
              <a:gd name="connsiteY22" fmla="*/ 1189137 h 1208801"/>
              <a:gd name="connsiteX23" fmla="*/ 1544043 w 1603054"/>
              <a:gd name="connsiteY23" fmla="*/ 1139976 h 1208801"/>
              <a:gd name="connsiteX24" fmla="*/ 1583372 w 1603054"/>
              <a:gd name="connsiteY24" fmla="*/ 1031821 h 1208801"/>
              <a:gd name="connsiteX25" fmla="*/ 1593204 w 1603054"/>
              <a:gd name="connsiteY25" fmla="*/ 953163 h 1208801"/>
              <a:gd name="connsiteX26" fmla="*/ 1603036 w 1603054"/>
              <a:gd name="connsiteY26" fmla="*/ 913834 h 1208801"/>
              <a:gd name="connsiteX27" fmla="*/ 1553875 w 1603054"/>
              <a:gd name="connsiteY27" fmla="*/ 343563 h 1208801"/>
              <a:gd name="connsiteX28" fmla="*/ 1544043 w 1603054"/>
              <a:gd name="connsiteY28" fmla="*/ 274737 h 1208801"/>
              <a:gd name="connsiteX29" fmla="*/ 1534210 w 1603054"/>
              <a:gd name="connsiteY29" fmla="*/ 235408 h 1208801"/>
              <a:gd name="connsiteX30" fmla="*/ 1504714 w 1603054"/>
              <a:gd name="connsiteY30" fmla="*/ 215743 h 1208801"/>
              <a:gd name="connsiteX31" fmla="*/ 1475217 w 1603054"/>
              <a:gd name="connsiteY31" fmla="*/ 156750 h 1208801"/>
              <a:gd name="connsiteX32" fmla="*/ 1445720 w 1603054"/>
              <a:gd name="connsiteY32" fmla="*/ 127253 h 1208801"/>
              <a:gd name="connsiteX33" fmla="*/ 1426056 w 1603054"/>
              <a:gd name="connsiteY33" fmla="*/ 97756 h 1208801"/>
              <a:gd name="connsiteX34" fmla="*/ 1357230 w 1603054"/>
              <a:gd name="connsiteY34" fmla="*/ 58427 h 1208801"/>
              <a:gd name="connsiteX35" fmla="*/ 1190081 w 1603054"/>
              <a:gd name="connsiteY35" fmla="*/ 48595 h 1208801"/>
              <a:gd name="connsiteX36" fmla="*/ 403501 w 1603054"/>
              <a:gd name="connsiteY36" fmla="*/ 28930 h 120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03054" h="1208801">
                <a:moveTo>
                  <a:pt x="698468" y="28930"/>
                </a:moveTo>
                <a:cubicBezTo>
                  <a:pt x="668971" y="32208"/>
                  <a:pt x="638770" y="31565"/>
                  <a:pt x="609978" y="38763"/>
                </a:cubicBezTo>
                <a:cubicBezTo>
                  <a:pt x="598514" y="41629"/>
                  <a:pt x="591239" y="53537"/>
                  <a:pt x="580481" y="58427"/>
                </a:cubicBezTo>
                <a:cubicBezTo>
                  <a:pt x="510047" y="90442"/>
                  <a:pt x="510301" y="86511"/>
                  <a:pt x="442830" y="97756"/>
                </a:cubicBezTo>
                <a:cubicBezTo>
                  <a:pt x="415303" y="106932"/>
                  <a:pt x="362033" y="123406"/>
                  <a:pt x="334675" y="137085"/>
                </a:cubicBezTo>
                <a:cubicBezTo>
                  <a:pt x="258434" y="175205"/>
                  <a:pt x="349822" y="141869"/>
                  <a:pt x="275681" y="166582"/>
                </a:cubicBezTo>
                <a:cubicBezTo>
                  <a:pt x="262571" y="176414"/>
                  <a:pt x="248532" y="185117"/>
                  <a:pt x="236352" y="196079"/>
                </a:cubicBezTo>
                <a:cubicBezTo>
                  <a:pt x="215681" y="214683"/>
                  <a:pt x="177359" y="255072"/>
                  <a:pt x="177359" y="255072"/>
                </a:cubicBezTo>
                <a:cubicBezTo>
                  <a:pt x="170804" y="268182"/>
                  <a:pt x="165235" y="281833"/>
                  <a:pt x="157694" y="294401"/>
                </a:cubicBezTo>
                <a:cubicBezTo>
                  <a:pt x="145534" y="314667"/>
                  <a:pt x="127142" y="331451"/>
                  <a:pt x="118365" y="353395"/>
                </a:cubicBezTo>
                <a:cubicBezTo>
                  <a:pt x="111810" y="369782"/>
                  <a:pt x="108245" y="387710"/>
                  <a:pt x="98701" y="402556"/>
                </a:cubicBezTo>
                <a:cubicBezTo>
                  <a:pt x="78494" y="433990"/>
                  <a:pt x="29875" y="491047"/>
                  <a:pt x="29875" y="491047"/>
                </a:cubicBezTo>
                <a:cubicBezTo>
                  <a:pt x="17570" y="527962"/>
                  <a:pt x="1642" y="572373"/>
                  <a:pt x="378" y="609034"/>
                </a:cubicBezTo>
                <a:cubicBezTo>
                  <a:pt x="-1884" y="674625"/>
                  <a:pt x="6569" y="740150"/>
                  <a:pt x="10210" y="805679"/>
                </a:cubicBezTo>
                <a:cubicBezTo>
                  <a:pt x="13125" y="858139"/>
                  <a:pt x="14543" y="910743"/>
                  <a:pt x="20043" y="962995"/>
                </a:cubicBezTo>
                <a:cubicBezTo>
                  <a:pt x="21128" y="973302"/>
                  <a:pt x="25792" y="982966"/>
                  <a:pt x="29875" y="992492"/>
                </a:cubicBezTo>
                <a:cubicBezTo>
                  <a:pt x="58621" y="1059568"/>
                  <a:pt x="38347" y="1005776"/>
                  <a:pt x="69204" y="1061318"/>
                </a:cubicBezTo>
                <a:cubicBezTo>
                  <a:pt x="79881" y="1080537"/>
                  <a:pt x="85203" y="1102957"/>
                  <a:pt x="98701" y="1120311"/>
                </a:cubicBezTo>
                <a:cubicBezTo>
                  <a:pt x="108762" y="1133246"/>
                  <a:pt x="125588" y="1139143"/>
                  <a:pt x="138030" y="1149808"/>
                </a:cubicBezTo>
                <a:cubicBezTo>
                  <a:pt x="148587" y="1158857"/>
                  <a:pt x="154868" y="1173551"/>
                  <a:pt x="167527" y="1179305"/>
                </a:cubicBezTo>
                <a:cubicBezTo>
                  <a:pt x="192131" y="1190488"/>
                  <a:pt x="220111" y="1191858"/>
                  <a:pt x="246185" y="1198969"/>
                </a:cubicBezTo>
                <a:cubicBezTo>
                  <a:pt x="256184" y="1201696"/>
                  <a:pt x="265849" y="1205524"/>
                  <a:pt x="275681" y="1208801"/>
                </a:cubicBezTo>
                <a:lnTo>
                  <a:pt x="1475217" y="1189137"/>
                </a:lnTo>
                <a:cubicBezTo>
                  <a:pt x="1507380" y="1188365"/>
                  <a:pt x="1524080" y="1159939"/>
                  <a:pt x="1544043" y="1139976"/>
                </a:cubicBezTo>
                <a:cubicBezTo>
                  <a:pt x="1569288" y="1064238"/>
                  <a:pt x="1556008" y="1100228"/>
                  <a:pt x="1583372" y="1031821"/>
                </a:cubicBezTo>
                <a:cubicBezTo>
                  <a:pt x="1586649" y="1005602"/>
                  <a:pt x="1588860" y="979227"/>
                  <a:pt x="1593204" y="953163"/>
                </a:cubicBezTo>
                <a:cubicBezTo>
                  <a:pt x="1595425" y="939834"/>
                  <a:pt x="1603486" y="927340"/>
                  <a:pt x="1603036" y="913834"/>
                </a:cubicBezTo>
                <a:cubicBezTo>
                  <a:pt x="1599959" y="821530"/>
                  <a:pt x="1560948" y="412524"/>
                  <a:pt x="1553875" y="343563"/>
                </a:cubicBezTo>
                <a:cubicBezTo>
                  <a:pt x="1551510" y="320509"/>
                  <a:pt x="1548189" y="297538"/>
                  <a:pt x="1544043" y="274737"/>
                </a:cubicBezTo>
                <a:cubicBezTo>
                  <a:pt x="1541626" y="261442"/>
                  <a:pt x="1541706" y="246652"/>
                  <a:pt x="1534210" y="235408"/>
                </a:cubicBezTo>
                <a:cubicBezTo>
                  <a:pt x="1527655" y="225576"/>
                  <a:pt x="1514546" y="222298"/>
                  <a:pt x="1504714" y="215743"/>
                </a:cubicBezTo>
                <a:cubicBezTo>
                  <a:pt x="1494860" y="186183"/>
                  <a:pt x="1496393" y="182162"/>
                  <a:pt x="1475217" y="156750"/>
                </a:cubicBezTo>
                <a:cubicBezTo>
                  <a:pt x="1466315" y="146068"/>
                  <a:pt x="1454622" y="137935"/>
                  <a:pt x="1445720" y="127253"/>
                </a:cubicBezTo>
                <a:cubicBezTo>
                  <a:pt x="1438155" y="118175"/>
                  <a:pt x="1434412" y="106112"/>
                  <a:pt x="1426056" y="97756"/>
                </a:cubicBezTo>
                <a:cubicBezTo>
                  <a:pt x="1417341" y="89041"/>
                  <a:pt x="1366224" y="59712"/>
                  <a:pt x="1357230" y="58427"/>
                </a:cubicBezTo>
                <a:cubicBezTo>
                  <a:pt x="1301978" y="50534"/>
                  <a:pt x="1245797" y="51872"/>
                  <a:pt x="1190081" y="48595"/>
                </a:cubicBezTo>
                <a:cubicBezTo>
                  <a:pt x="901006" y="-47767"/>
                  <a:pt x="1151816" y="28930"/>
                  <a:pt x="403501" y="2893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feld 15"/>
          <p:cNvSpPr txBox="1"/>
          <p:nvPr/>
        </p:nvSpPr>
        <p:spPr>
          <a:xfrm>
            <a:off x="99936" y="3035555"/>
            <a:ext cx="3828292" cy="662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endParaRPr lang="de-DE" sz="1050" dirty="0"/>
          </a:p>
          <a:p>
            <a:pPr algn="l">
              <a:lnSpc>
                <a:spcPct val="95000"/>
              </a:lnSpc>
            </a:pPr>
            <a:r>
              <a:rPr lang="de-DE" sz="1050" dirty="0"/>
              <a:t>Front </a:t>
            </a:r>
            <a:r>
              <a:rPr lang="de-DE" sz="1050" dirty="0" err="1"/>
              <a:t>optics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LOS (#5,  </a:t>
            </a:r>
            <a:r>
              <a:rPr lang="de-DE" sz="1050" dirty="0" err="1"/>
              <a:t>along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normal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target</a:t>
            </a:r>
            <a:r>
              <a:rPr lang="de-DE" sz="1050" dirty="0"/>
              <a:t>) : </a:t>
            </a:r>
          </a:p>
          <a:p>
            <a:pPr algn="l">
              <a:lnSpc>
                <a:spcPct val="95000"/>
              </a:lnSpc>
            </a:pPr>
            <a:endParaRPr lang="en-US" dirty="0" err="1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107" y="690089"/>
            <a:ext cx="2137894" cy="1647825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7713930" y="1715247"/>
            <a:ext cx="317392" cy="108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dirty="0" err="1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B79BE17-2221-4BB4-B29D-E4AB317285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4" t="36317" r="25033" b="14009"/>
          <a:stretch/>
        </p:blipFill>
        <p:spPr>
          <a:xfrm rot="10800000">
            <a:off x="4860952" y="958047"/>
            <a:ext cx="1865900" cy="15107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800F353-1F00-408F-8AB9-D98E03671A8C}"/>
              </a:ext>
            </a:extLst>
          </p:cNvPr>
          <p:cNvSpPr txBox="1"/>
          <p:nvPr/>
        </p:nvSpPr>
        <p:spPr>
          <a:xfrm>
            <a:off x="4572000" y="545223"/>
            <a:ext cx="2094978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50" dirty="0"/>
              <a:t>A3 sample (B on W sample) was </a:t>
            </a:r>
            <a:r>
              <a:rPr lang="de-DE" sz="1050" dirty="0" err="1"/>
              <a:t>put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top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8BD52A-D236-401B-8EC0-89E7E3C1FE30}"/>
              </a:ext>
            </a:extLst>
          </p:cNvPr>
          <p:cNvSpPr txBox="1"/>
          <p:nvPr/>
        </p:nvSpPr>
        <p:spPr>
          <a:xfrm>
            <a:off x="4590706" y="2693483"/>
            <a:ext cx="4606902" cy="311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500" dirty="0"/>
              <a:t>The A3 sample was </a:t>
            </a:r>
            <a:r>
              <a:rPr lang="de-DE" sz="1500" dirty="0" err="1"/>
              <a:t>exposed</a:t>
            </a:r>
            <a:r>
              <a:rPr lang="de-DE" sz="1500" dirty="0"/>
              <a:t> </a:t>
            </a:r>
            <a:r>
              <a:rPr lang="de-DE" sz="1500" dirty="0" err="1"/>
              <a:t>to</a:t>
            </a:r>
            <a:r>
              <a:rPr lang="de-DE" sz="1500" dirty="0"/>
              <a:t> 25 </a:t>
            </a:r>
            <a:r>
              <a:rPr lang="de-DE" sz="1500" dirty="0" err="1"/>
              <a:t>minutes</a:t>
            </a:r>
            <a:r>
              <a:rPr lang="de-DE" sz="1500" dirty="0"/>
              <a:t> in Ar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33C369-9745-4349-9091-789C7D3D8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358" y="3124810"/>
            <a:ext cx="2393710" cy="178824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FD0EFE2-DCFA-48EE-ACB7-9BAC8C8C9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" y="3527120"/>
            <a:ext cx="2659897" cy="138372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9CE00B1C-C88F-4C2B-807F-4D0D9EF04B59}"/>
              </a:ext>
            </a:extLst>
          </p:cNvPr>
          <p:cNvSpPr txBox="1"/>
          <p:nvPr/>
        </p:nvSpPr>
        <p:spPr>
          <a:xfrm>
            <a:off x="2771122" y="3959877"/>
            <a:ext cx="1577996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/>
              <a:t>Two</a:t>
            </a:r>
            <a:r>
              <a:rPr lang="de-DE" sz="1200" dirty="0"/>
              <a:t> type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lines</a:t>
            </a:r>
            <a:r>
              <a:rPr lang="de-DE" sz="1200" dirty="0"/>
              <a:t>:</a:t>
            </a:r>
          </a:p>
          <a:p>
            <a:pPr algn="l">
              <a:lnSpc>
                <a:spcPct val="95000"/>
              </a:lnSpc>
            </a:pPr>
            <a:endParaRPr lang="de-DE" sz="1200" dirty="0"/>
          </a:p>
          <a:p>
            <a:pPr marL="214313" indent="-214313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200" dirty="0" err="1"/>
              <a:t>direct</a:t>
            </a:r>
            <a:r>
              <a:rPr lang="de-DE" sz="1200" dirty="0"/>
              <a:t> </a:t>
            </a:r>
            <a:r>
              <a:rPr lang="de-DE" sz="1200" dirty="0" err="1"/>
              <a:t>photons</a:t>
            </a:r>
            <a:endParaRPr lang="de-DE" sz="1200" dirty="0"/>
          </a:p>
          <a:p>
            <a:pPr marL="214313" indent="-214313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1200" dirty="0" err="1"/>
              <a:t>reflected</a:t>
            </a:r>
            <a:r>
              <a:rPr lang="de-DE" sz="1200" dirty="0"/>
              <a:t> </a:t>
            </a:r>
            <a:r>
              <a:rPr lang="de-DE" sz="1200" dirty="0" err="1"/>
              <a:t>photons</a:t>
            </a:r>
            <a:endParaRPr lang="de-DE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36252-5C08-69CF-CC72-A4A32F4D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4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B04223-EE7D-4500-AF28-42802BB93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09323"/>
            <a:ext cx="7543800" cy="342900"/>
          </a:xfrm>
        </p:spPr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results</a:t>
            </a:r>
            <a:r>
              <a:rPr lang="de-DE" dirty="0"/>
              <a:t> (A3)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9C5E3B-DA80-4E06-85ED-B8889283A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3" y="1772237"/>
            <a:ext cx="4678358" cy="23355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39A39B5-B168-4028-94A1-85F5BD17AE98}"/>
              </a:ext>
            </a:extLst>
          </p:cNvPr>
          <p:cNvSpPr txBox="1"/>
          <p:nvPr/>
        </p:nvSpPr>
        <p:spPr>
          <a:xfrm>
            <a:off x="1916446" y="4098118"/>
            <a:ext cx="1288238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/>
              <a:t>Wavelength</a:t>
            </a:r>
            <a:r>
              <a:rPr lang="de-DE" sz="1200" dirty="0"/>
              <a:t>, </a:t>
            </a:r>
            <a:r>
              <a:rPr lang="de-DE" sz="1200" dirty="0" err="1"/>
              <a:t>nm</a:t>
            </a:r>
            <a:endParaRPr lang="de-DE" sz="1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706B30-8542-4A71-B290-8A3F563B4FA4}"/>
              </a:ext>
            </a:extLst>
          </p:cNvPr>
          <p:cNvSpPr txBox="1"/>
          <p:nvPr/>
        </p:nvSpPr>
        <p:spPr>
          <a:xfrm>
            <a:off x="197514" y="808995"/>
            <a:ext cx="4723281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Variation in </a:t>
            </a:r>
            <a:r>
              <a:rPr lang="de-DE" dirty="0" err="1"/>
              <a:t>intensity</a:t>
            </a:r>
            <a:r>
              <a:rPr lang="de-DE" dirty="0"/>
              <a:t> /</a:t>
            </a:r>
            <a:r>
              <a:rPr lang="de-DE" dirty="0" err="1"/>
              <a:t>Sputtering</a:t>
            </a:r>
            <a:r>
              <a:rPr lang="de-DE" dirty="0"/>
              <a:t> </a:t>
            </a:r>
            <a:r>
              <a:rPr lang="de-DE" dirty="0" err="1"/>
              <a:t>yield</a:t>
            </a:r>
            <a:endParaRPr lang="de-DE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Variation in </a:t>
            </a:r>
            <a:r>
              <a:rPr lang="de-DE" dirty="0" err="1"/>
              <a:t>reflectance</a:t>
            </a:r>
            <a:r>
              <a:rPr lang="de-DE" dirty="0"/>
              <a:t> /</a:t>
            </a:r>
            <a:r>
              <a:rPr lang="de-DE" dirty="0" err="1"/>
              <a:t>optical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4DCC277-9334-4018-96FC-C933FCB3C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47" y="109323"/>
            <a:ext cx="2993703" cy="2245278"/>
          </a:xfrm>
          <a:prstGeom prst="rect">
            <a:avLst/>
          </a:prstGeom>
        </p:spPr>
      </p:pic>
      <p:pic>
        <p:nvPicPr>
          <p:cNvPr id="3" name="Picture 2" descr="A close up of a snow&#10;&#10;AI-generated content may be incorrect.">
            <a:extLst>
              <a:ext uri="{FF2B5EF4-FFF2-40B4-BE49-F238E27FC236}">
                <a16:creationId xmlns:a16="http://schemas.microsoft.com/office/drawing/2014/main" id="{C8C34CF1-3B02-F66C-AC98-F6B69ECE5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40" y="2548837"/>
            <a:ext cx="2064000" cy="1548000"/>
          </a:xfrm>
          <a:prstGeom prst="rect">
            <a:avLst/>
          </a:prstGeom>
        </p:spPr>
      </p:pic>
      <p:pic>
        <p:nvPicPr>
          <p:cNvPr id="9" name="Picture 8" descr="A close-up of a rock&#10;&#10;AI-generated content may be incorrect.">
            <a:extLst>
              <a:ext uri="{FF2B5EF4-FFF2-40B4-BE49-F238E27FC236}">
                <a16:creationId xmlns:a16="http://schemas.microsoft.com/office/drawing/2014/main" id="{3BC695BB-0C5F-0097-7A18-C999E13BAF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63" y="2486512"/>
            <a:ext cx="2064000" cy="154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EF0ADF-E429-71CA-6D3F-CA9F483EBC79}"/>
              </a:ext>
            </a:extLst>
          </p:cNvPr>
          <p:cNvSpPr txBox="1"/>
          <p:nvPr/>
        </p:nvSpPr>
        <p:spPr>
          <a:xfrm>
            <a:off x="4785055" y="4109542"/>
            <a:ext cx="435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SEM image of the surface and cross-section after PSI-2 exposure. Spot with coating leftover presents lower erosion rate as compared to bulk surrounding. </a:t>
            </a:r>
            <a:endParaRPr lang="en-DE" sz="1200" i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52D462-1BC5-8270-B9A2-A754FE0AA133}"/>
              </a:ext>
            </a:extLst>
          </p:cNvPr>
          <p:cNvCxnSpPr>
            <a:cxnSpLocks/>
          </p:cNvCxnSpPr>
          <p:nvPr/>
        </p:nvCxnSpPr>
        <p:spPr>
          <a:xfrm>
            <a:off x="7229880" y="3187321"/>
            <a:ext cx="1008112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E94D4B-A4E6-4B4C-1E42-B1FECACD16F8}"/>
              </a:ext>
            </a:extLst>
          </p:cNvPr>
          <p:cNvCxnSpPr>
            <a:cxnSpLocks/>
          </p:cNvCxnSpPr>
          <p:nvPr/>
        </p:nvCxnSpPr>
        <p:spPr>
          <a:xfrm>
            <a:off x="8316416" y="3339537"/>
            <a:ext cx="720080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CE6CC15-E233-4F7F-F3E3-CCE740C6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918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A59C8-27FF-F388-65E4-DB38CA8CA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AC006AF-069C-6D51-580C-B083466BF6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9911" y="83418"/>
            <a:ext cx="8586787" cy="382496"/>
          </a:xfrm>
        </p:spPr>
        <p:txBody>
          <a:bodyPr/>
          <a:lstStyle/>
          <a:p>
            <a:r>
              <a:rPr lang="en-US" sz="2400" dirty="0">
                <a:solidFill>
                  <a:srgbClr val="7030A0"/>
                </a:solidFill>
              </a:rPr>
              <a:t>Example of Molecular spectroscopy: BD A-X (B on W)</a:t>
            </a:r>
            <a:endParaRPr lang="de-DE" sz="2400" dirty="0">
              <a:solidFill>
                <a:srgbClr val="7030A0"/>
              </a:solidFill>
            </a:endParaRPr>
          </a:p>
        </p:txBody>
      </p:sp>
      <p:pic>
        <p:nvPicPr>
          <p:cNvPr id="15" name="Grafik 14" descr="Ein Bild, das Text, Diagramm, Reihe, Schrift enthält.&#10;&#10;KI-generierte Inhalte können fehlerhaft sein.">
            <a:extLst>
              <a:ext uri="{FF2B5EF4-FFF2-40B4-BE49-F238E27FC236}">
                <a16:creationId xmlns:a16="http://schemas.microsoft.com/office/drawing/2014/main" id="{B7E57292-91DE-BDAC-6F91-240DEEDF6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49" y="3137482"/>
            <a:ext cx="2494432" cy="1385795"/>
          </a:xfrm>
          <a:prstGeom prst="rect">
            <a:avLst/>
          </a:prstGeom>
        </p:spPr>
      </p:pic>
      <p:pic>
        <p:nvPicPr>
          <p:cNvPr id="17" name="Grafik 16" descr="Ein Bild, das Text, Screenshot, Reihe, Schrift enthält.&#10;&#10;KI-generierte Inhalte können fehlerhaft sein.">
            <a:extLst>
              <a:ext uri="{FF2B5EF4-FFF2-40B4-BE49-F238E27FC236}">
                <a16:creationId xmlns:a16="http://schemas.microsoft.com/office/drawing/2014/main" id="{7EE08DA7-339B-075D-CBD8-902DFFE6D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49" y="1738152"/>
            <a:ext cx="2494432" cy="1385795"/>
          </a:xfrm>
          <a:prstGeom prst="rect">
            <a:avLst/>
          </a:prstGeom>
        </p:spPr>
      </p:pic>
      <p:pic>
        <p:nvPicPr>
          <p:cNvPr id="19" name="Grafik 18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D9F079C9-76C0-4615-1425-740A0F06B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8"/>
          <a:stretch>
            <a:fillRect/>
          </a:stretch>
        </p:blipFill>
        <p:spPr>
          <a:xfrm>
            <a:off x="6344041" y="3137664"/>
            <a:ext cx="2494433" cy="1333174"/>
          </a:xfrm>
          <a:prstGeom prst="rect">
            <a:avLst/>
          </a:prstGeom>
        </p:spPr>
      </p:pic>
      <p:pic>
        <p:nvPicPr>
          <p:cNvPr id="21" name="Grafik 20" descr="Ein Bild, das Text, Screenshot, Schrift, Reihe enthält.&#10;&#10;KI-generierte Inhalte können fehlerhaft sein.">
            <a:extLst>
              <a:ext uri="{FF2B5EF4-FFF2-40B4-BE49-F238E27FC236}">
                <a16:creationId xmlns:a16="http://schemas.microsoft.com/office/drawing/2014/main" id="{8FCFBC5C-1D9E-2BBF-B8D3-96EAC4E23B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41" y="1710757"/>
            <a:ext cx="2494433" cy="138579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3CCD917-04DD-941D-E2A4-CA71ABA1CE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1" b="37434"/>
          <a:stretch>
            <a:fillRect/>
          </a:stretch>
        </p:blipFill>
        <p:spPr>
          <a:xfrm>
            <a:off x="6392643" y="936315"/>
            <a:ext cx="2435675" cy="77444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024A982-7E26-A896-A601-74855772FAF8}"/>
              </a:ext>
            </a:extLst>
          </p:cNvPr>
          <p:cNvSpPr txBox="1"/>
          <p:nvPr/>
        </p:nvSpPr>
        <p:spPr>
          <a:xfrm>
            <a:off x="7140984" y="1472383"/>
            <a:ext cx="16778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289800"/>
                </a:solidFill>
              </a:rPr>
              <a:t>High-resolution </a:t>
            </a:r>
            <a:r>
              <a:rPr lang="de-DE" sz="1200" dirty="0" err="1">
                <a:solidFill>
                  <a:srgbClr val="289800"/>
                </a:solidFill>
              </a:rPr>
              <a:t>Littrow</a:t>
            </a:r>
            <a:endParaRPr lang="de-DE" sz="1200" dirty="0">
              <a:solidFill>
                <a:srgbClr val="28980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C76677-FB7D-E115-7B0A-8CE17AB2D5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20969" b="35954"/>
          <a:stretch/>
        </p:blipFill>
        <p:spPr>
          <a:xfrm>
            <a:off x="3758607" y="944257"/>
            <a:ext cx="2433573" cy="80148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D94B71C-1DA1-B5CB-A7AE-07DCEA9F05F1}"/>
              </a:ext>
            </a:extLst>
          </p:cNvPr>
          <p:cNvSpPr txBox="1"/>
          <p:nvPr/>
        </p:nvSpPr>
        <p:spPr>
          <a:xfrm>
            <a:off x="4870081" y="1491826"/>
            <a:ext cx="13220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F0000"/>
                </a:solidFill>
              </a:rPr>
              <a:t>Overview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Littrow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99C0BD1-9191-FA18-62E1-A10D12E52831}"/>
              </a:ext>
            </a:extLst>
          </p:cNvPr>
          <p:cNvSpPr/>
          <p:nvPr/>
        </p:nvSpPr>
        <p:spPr>
          <a:xfrm>
            <a:off x="3761910" y="944258"/>
            <a:ext cx="2430270" cy="35069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dirty="0" err="1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DB4A48A-0C46-76FE-9062-2754F1E2F6A9}"/>
              </a:ext>
            </a:extLst>
          </p:cNvPr>
          <p:cNvSpPr/>
          <p:nvPr/>
        </p:nvSpPr>
        <p:spPr>
          <a:xfrm>
            <a:off x="6398048" y="936315"/>
            <a:ext cx="2430270" cy="3506985"/>
          </a:xfrm>
          <a:prstGeom prst="rect">
            <a:avLst/>
          </a:prstGeom>
          <a:noFill/>
          <a:ln w="28575">
            <a:solidFill>
              <a:srgbClr val="2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dirty="0" err="1">
              <a:solidFill>
                <a:srgbClr val="FF0000"/>
              </a:solidFill>
            </a:endParaRPr>
          </a:p>
        </p:txBody>
      </p:sp>
      <p:pic>
        <p:nvPicPr>
          <p:cNvPr id="6" name="Grafik 5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3B13E879-8A42-A548-926A-1566CF520F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6" y="1038523"/>
            <a:ext cx="3402379" cy="1417658"/>
          </a:xfrm>
          <a:prstGeom prst="rect">
            <a:avLst/>
          </a:prstGeom>
        </p:spPr>
      </p:pic>
      <p:pic>
        <p:nvPicPr>
          <p:cNvPr id="10" name="Grafik 9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A401D319-B60E-526B-DBC7-A1CE046941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6" y="2658703"/>
            <a:ext cx="3402379" cy="141765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1526391-2152-4104-0063-9516A49AE303}"/>
              </a:ext>
            </a:extLst>
          </p:cNvPr>
          <p:cNvSpPr txBox="1"/>
          <p:nvPr/>
        </p:nvSpPr>
        <p:spPr>
          <a:xfrm>
            <a:off x="1304637" y="656128"/>
            <a:ext cx="135015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Calibration</a:t>
            </a:r>
            <a:endParaRPr lang="de-DE" dirty="0"/>
          </a:p>
        </p:txBody>
      </p:sp>
      <p:pic>
        <p:nvPicPr>
          <p:cNvPr id="18" name="Grafik 17" descr="Ein Bild, das Pfeife Flöte Rohr, Maschine, Industrie, Metall enthält.&#10;&#10;KI-generierte Inhalte können fehlerhaft sein.">
            <a:extLst>
              <a:ext uri="{FF2B5EF4-FFF2-40B4-BE49-F238E27FC236}">
                <a16:creationId xmlns:a16="http://schemas.microsoft.com/office/drawing/2014/main" id="{EA67269D-9F87-2FBE-F899-7EE86A1F3C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33200" r="6685" b="23750"/>
          <a:stretch>
            <a:fillRect/>
          </a:stretch>
        </p:blipFill>
        <p:spPr>
          <a:xfrm>
            <a:off x="5144327" y="539991"/>
            <a:ext cx="2217424" cy="775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AE2352A9-49E3-117F-FE9E-BE78FE0EC72B}"/>
              </a:ext>
            </a:extLst>
          </p:cNvPr>
          <p:cNvSpPr txBox="1"/>
          <p:nvPr/>
        </p:nvSpPr>
        <p:spPr>
          <a:xfrm>
            <a:off x="5966000" y="357504"/>
            <a:ext cx="756084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/>
              <a:t>PSI-2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2024FAB-8E0C-0B4D-C318-9ECC7202122C}"/>
              </a:ext>
            </a:extLst>
          </p:cNvPr>
          <p:cNvSpPr/>
          <p:nvPr/>
        </p:nvSpPr>
        <p:spPr>
          <a:xfrm>
            <a:off x="1655676" y="1630171"/>
            <a:ext cx="108012" cy="555980"/>
          </a:xfrm>
          <a:prstGeom prst="rect">
            <a:avLst/>
          </a:prstGeom>
          <a:noFill/>
          <a:ln w="38100">
            <a:solidFill>
              <a:srgbClr val="2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1C95B7D-8B9A-A22D-0456-84DF61A6798B}"/>
              </a:ext>
            </a:extLst>
          </p:cNvPr>
          <p:cNvSpPr/>
          <p:nvPr/>
        </p:nvSpPr>
        <p:spPr>
          <a:xfrm>
            <a:off x="188162" y="2661360"/>
            <a:ext cx="3357725" cy="1415001"/>
          </a:xfrm>
          <a:prstGeom prst="rect">
            <a:avLst/>
          </a:prstGeom>
          <a:noFill/>
          <a:ln w="38100">
            <a:solidFill>
              <a:srgbClr val="2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dirty="0" err="1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497AB942-C3BE-4905-2DE6-DD67DEA049EC}"/>
              </a:ext>
            </a:extLst>
          </p:cNvPr>
          <p:cNvCxnSpPr>
            <a:cxnSpLocks/>
          </p:cNvCxnSpPr>
          <p:nvPr/>
        </p:nvCxnSpPr>
        <p:spPr>
          <a:xfrm flipH="1">
            <a:off x="229911" y="2186151"/>
            <a:ext cx="1425766" cy="472552"/>
          </a:xfrm>
          <a:prstGeom prst="line">
            <a:avLst/>
          </a:prstGeom>
          <a:ln w="38100">
            <a:solidFill>
              <a:srgbClr val="28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EF16258-FC3A-C2ED-C64E-F94FEDD2F415}"/>
              </a:ext>
            </a:extLst>
          </p:cNvPr>
          <p:cNvCxnSpPr>
            <a:cxnSpLocks/>
          </p:cNvCxnSpPr>
          <p:nvPr/>
        </p:nvCxnSpPr>
        <p:spPr>
          <a:xfrm>
            <a:off x="1763688" y="2175867"/>
            <a:ext cx="1782199" cy="480179"/>
          </a:xfrm>
          <a:prstGeom prst="line">
            <a:avLst/>
          </a:prstGeom>
          <a:ln w="38100">
            <a:solidFill>
              <a:srgbClr val="28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F35C6D68-1161-786D-0055-F348F45AC22F}"/>
              </a:ext>
            </a:extLst>
          </p:cNvPr>
          <p:cNvSpPr txBox="1"/>
          <p:nvPr/>
        </p:nvSpPr>
        <p:spPr>
          <a:xfrm>
            <a:off x="539937" y="4185785"/>
            <a:ext cx="2634036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500" dirty="0" err="1"/>
              <a:t>Excellent</a:t>
            </a:r>
            <a:r>
              <a:rPr lang="de-DE" sz="1500" dirty="0"/>
              <a:t> </a:t>
            </a:r>
            <a:r>
              <a:rPr lang="de-DE" sz="1500" dirty="0" err="1"/>
              <a:t>agreement</a:t>
            </a:r>
            <a:r>
              <a:rPr lang="de-DE" sz="1500" dirty="0"/>
              <a:t> at </a:t>
            </a:r>
            <a:r>
              <a:rPr lang="de-DE" sz="1500" dirty="0" err="1"/>
              <a:t>several</a:t>
            </a:r>
            <a:r>
              <a:rPr lang="de-DE" sz="1500" dirty="0"/>
              <a:t> </a:t>
            </a:r>
            <a:r>
              <a:rPr lang="de-DE" sz="1500" dirty="0" err="1"/>
              <a:t>spectral</a:t>
            </a:r>
            <a:r>
              <a:rPr lang="de-DE" sz="1500" dirty="0"/>
              <a:t> </a:t>
            </a:r>
            <a:r>
              <a:rPr lang="de-DE" sz="1500" dirty="0" err="1"/>
              <a:t>resolutions</a:t>
            </a:r>
            <a:endParaRPr lang="de-DE" sz="15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650AB7-41F2-4871-BBE1-A369F21B94D4}"/>
              </a:ext>
            </a:extLst>
          </p:cNvPr>
          <p:cNvSpPr txBox="1"/>
          <p:nvPr/>
        </p:nvSpPr>
        <p:spPr>
          <a:xfrm>
            <a:off x="5139137" y="1816561"/>
            <a:ext cx="380232" cy="289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350" dirty="0"/>
              <a:t>H</a:t>
            </a:r>
            <a:r>
              <a:rPr lang="de-DE" sz="1350" dirty="0">
                <a:sym typeface="Symbol" panose="05050102010706020507" pitchFamily="18" charset="2"/>
              </a:rPr>
              <a:t></a:t>
            </a:r>
            <a:endParaRPr lang="de-DE" sz="1350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5B7E847-DCB0-1977-BD5A-F7F6BD537A9B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95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6" grpId="0" animBg="1"/>
      <p:bldP spid="11" grpId="0"/>
      <p:bldP spid="23" grpId="0"/>
      <p:bldP spid="25" grpId="0" animBg="1"/>
      <p:bldP spid="26" grpId="0" animBg="1"/>
      <p:bldP spid="3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79B28-C962-1EDC-2AF2-E50E45730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8472089-2C44-6581-7751-A386019D1C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9081" y="299044"/>
            <a:ext cx="8586787" cy="382496"/>
          </a:xfrm>
        </p:spPr>
        <p:txBody>
          <a:bodyPr/>
          <a:lstStyle/>
          <a:p>
            <a:r>
              <a:rPr lang="de-DE" sz="2400" dirty="0" err="1">
                <a:solidFill>
                  <a:srgbClr val="7030A0"/>
                </a:solidFill>
              </a:rPr>
              <a:t>Molecular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spectroscopy</a:t>
            </a:r>
            <a:r>
              <a:rPr lang="de-DE" sz="2400" dirty="0">
                <a:solidFill>
                  <a:srgbClr val="7030A0"/>
                </a:solidFill>
              </a:rPr>
              <a:t>: time-resolution</a:t>
            </a:r>
            <a:endParaRPr lang="de-DE" sz="2400" b="0" dirty="0">
              <a:solidFill>
                <a:srgbClr val="7030A0"/>
              </a:solidFill>
            </a:endParaRPr>
          </a:p>
        </p:txBody>
      </p:sp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EDCD7B4E-2E68-9C63-3C0C-7300B6511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557" y="755030"/>
            <a:ext cx="7349606" cy="24498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4742F37-CC6C-F70D-295D-0353C0A09B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1" y="3163536"/>
            <a:ext cx="3220301" cy="1610151"/>
          </a:xfrm>
          <a:prstGeom prst="rect">
            <a:avLst/>
          </a:prstGeom>
        </p:spPr>
      </p:pic>
      <p:pic>
        <p:nvPicPr>
          <p:cNvPr id="4" name="Grafik 3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D759E90E-D77A-0701-EAC9-F7648A1B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5"/>
          <a:stretch/>
        </p:blipFill>
        <p:spPr>
          <a:xfrm>
            <a:off x="791238" y="3163536"/>
            <a:ext cx="3220301" cy="156081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A579344-75F8-E616-77A7-1F5FD4BF243E}"/>
              </a:ext>
            </a:extLst>
          </p:cNvPr>
          <p:cNvSpPr txBox="1"/>
          <p:nvPr/>
        </p:nvSpPr>
        <p:spPr>
          <a:xfrm>
            <a:off x="1493658" y="3278388"/>
            <a:ext cx="145816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/>
              <a:t>B I 250 </a:t>
            </a:r>
            <a:r>
              <a:rPr lang="de-DE" dirty="0" err="1"/>
              <a:t>nm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739431E-8DA5-8E44-9368-647A928B4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988" y="3209932"/>
            <a:ext cx="2942569" cy="1555687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40CE73F-4645-7E41-FA01-72CB72831A09}"/>
              </a:ext>
            </a:extLst>
          </p:cNvPr>
          <p:cNvSpPr txBox="1">
            <a:spLocks/>
          </p:cNvSpPr>
          <p:nvPr/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100" dirty="0">
                <a:latin typeface="Arial" panose="020B0604020202020204" pitchFamily="34" charset="0"/>
                <a:cs typeface="Arial" panose="020B0604020202020204" pitchFamily="34" charset="0"/>
              </a:rPr>
              <a:t>Marcin </a:t>
            </a:r>
            <a:r>
              <a:rPr lang="pl-PL" sz="1100" dirty="0" err="1">
                <a:latin typeface="Arial" panose="020B0604020202020204" pitchFamily="34" charset="0"/>
                <a:cs typeface="Arial" panose="020B0604020202020204" pitchFamily="34" charset="0"/>
              </a:rPr>
              <a:t>Rasiński</a:t>
            </a:r>
            <a:r>
              <a:rPr lang="pl-P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WPPWIE Review Meeting 2025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| Page </a:t>
            </a:r>
            <a:fld id="{6A6D9FA1-99C7-4910-8E32-B85D378B0060}" type="slidenum">
              <a:rPr lang="en-GB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17</a:t>
            </a:fld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8FCA6-AF5F-94FB-6D7E-02681E70C166}"/>
              </a:ext>
            </a:extLst>
          </p:cNvPr>
          <p:cNvSpPr txBox="1"/>
          <p:nvPr/>
        </p:nvSpPr>
        <p:spPr>
          <a:xfrm>
            <a:off x="6716346" y="473221"/>
            <a:ext cx="24371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/>
              <a:t>Sackers M et al, NME 45 (2025)</a:t>
            </a:r>
          </a:p>
        </p:txBody>
      </p:sp>
    </p:spTree>
    <p:extLst>
      <p:ext uri="{BB962C8B-B14F-4D97-AF65-F5344CB8AC3E}">
        <p14:creationId xmlns:p14="http://schemas.microsoft.com/office/powerpoint/2010/main" val="35395017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12030B0-EF64-7298-9077-C977F950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787208" cy="282352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Preparation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64081" y="2759246"/>
            <a:ext cx="4245469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On each sample </a:t>
            </a:r>
            <a:r>
              <a:rPr lang="en-US" sz="1400" b="1" dirty="0"/>
              <a:t>2-4 FIB </a:t>
            </a:r>
            <a:r>
              <a:rPr lang="en-US" sz="1600" b="1" dirty="0"/>
              <a:t>cross-sections</a:t>
            </a:r>
            <a:r>
              <a:rPr lang="en-US" sz="1400" b="1" dirty="0"/>
              <a:t> </a:t>
            </a:r>
            <a:r>
              <a:rPr lang="en-US" sz="1400" dirty="0"/>
              <a:t>with line marking were pr</a:t>
            </a:r>
            <a:r>
              <a:rPr lang="pl-PL" sz="1400" dirty="0"/>
              <a:t>e</a:t>
            </a:r>
            <a:r>
              <a:rPr lang="en-US" sz="1400" dirty="0"/>
              <a:t>pared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Cross-section examined </a:t>
            </a:r>
            <a:r>
              <a:rPr lang="en-US" sz="1400" b="1" dirty="0"/>
              <a:t>after AUG Ne</a:t>
            </a:r>
            <a:r>
              <a:rPr lang="en-US" sz="1400" dirty="0"/>
              <a:t> campaign to determine the erosion and redeposition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Results will be used for ERO 2.0 modeling 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algn="l">
              <a:lnSpc>
                <a:spcPct val="95000"/>
              </a:lnSpc>
            </a:pPr>
            <a:r>
              <a:rPr lang="en-US" sz="1400" dirty="0"/>
              <a:t>AUG exposure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H-mode and L-mode D plasma with Ne seeding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Set of W and Mo samples for each experiment</a:t>
            </a:r>
          </a:p>
        </p:txBody>
      </p:sp>
      <p:pic>
        <p:nvPicPr>
          <p:cNvPr id="43" name="Picture 42" descr="A black rectangular object with white lines&#10;&#10;AI-generated content may be incorrect.">
            <a:extLst>
              <a:ext uri="{FF2B5EF4-FFF2-40B4-BE49-F238E27FC236}">
                <a16:creationId xmlns:a16="http://schemas.microsoft.com/office/drawing/2014/main" id="{EF9B1FF3-CB24-9D4D-485F-71266D57DF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841335"/>
            <a:ext cx="2352000" cy="1764000"/>
          </a:xfrm>
          <a:prstGeom prst="rect">
            <a:avLst/>
          </a:prstGeom>
        </p:spPr>
      </p:pic>
      <p:pic>
        <p:nvPicPr>
          <p:cNvPr id="74" name="Picture 73" descr="A close-up of a snow&#10;&#10;AI-generated content may be incorrect.">
            <a:extLst>
              <a:ext uri="{FF2B5EF4-FFF2-40B4-BE49-F238E27FC236}">
                <a16:creationId xmlns:a16="http://schemas.microsoft.com/office/drawing/2014/main" id="{3250F117-F8D0-E3BC-2232-59688C1CA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65" y="841335"/>
            <a:ext cx="2352000" cy="1764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8866CF34-AA87-4AE4-44B7-6077052E4893}"/>
              </a:ext>
            </a:extLst>
          </p:cNvPr>
          <p:cNvGrpSpPr/>
          <p:nvPr/>
        </p:nvGrpSpPr>
        <p:grpSpPr>
          <a:xfrm>
            <a:off x="5117584" y="793542"/>
            <a:ext cx="1768801" cy="3568579"/>
            <a:chOff x="5393585" y="862122"/>
            <a:chExt cx="1768801" cy="3568579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6603636" y="2673938"/>
              <a:ext cx="8056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17mm</a:t>
              </a:r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 flipH="1" flipV="1">
              <a:off x="6104044" y="4294861"/>
              <a:ext cx="516002" cy="599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588193" y="4122924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6 mm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6605057" y="3464585"/>
              <a:ext cx="737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2.5mm 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 rot="5400000">
              <a:off x="4581202" y="1674505"/>
              <a:ext cx="3033720" cy="1408954"/>
              <a:chOff x="5934074" y="4524375"/>
              <a:chExt cx="3476626" cy="1133475"/>
            </a:xfrm>
            <a:solidFill>
              <a:schemeClr val="bg2">
                <a:lumMod val="75000"/>
              </a:schemeClr>
            </a:solidFill>
          </p:grpSpPr>
          <p:sp>
            <p:nvSpPr>
              <p:cNvPr id="34" name="Rectangle 33"/>
              <p:cNvSpPr/>
              <p:nvPr/>
            </p:nvSpPr>
            <p:spPr>
              <a:xfrm>
                <a:off x="5934074" y="4524375"/>
                <a:ext cx="3476625" cy="113347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934075" y="4676000"/>
                <a:ext cx="3476625" cy="83022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5400000">
              <a:off x="5977835" y="2227341"/>
              <a:ext cx="240725" cy="154554"/>
              <a:chOff x="5238748" y="3558176"/>
              <a:chExt cx="790575" cy="40957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6" name="Trapezoid 25"/>
              <p:cNvSpPr/>
              <p:nvPr/>
            </p:nvSpPr>
            <p:spPr>
              <a:xfrm rot="10800000">
                <a:off x="5238748" y="3558176"/>
                <a:ext cx="790575" cy="409575"/>
              </a:xfrm>
              <a:prstGeom prst="trapezoid">
                <a:avLst>
                  <a:gd name="adj" fmla="val 31977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5357813" y="3967752"/>
                <a:ext cx="557212" cy="0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5992286" y="2166276"/>
              <a:ext cx="1918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</a:t>
              </a:r>
            </a:p>
          </p:txBody>
        </p:sp>
        <p:cxnSp>
          <p:nvCxnSpPr>
            <p:cNvPr id="36" name="Straight Arrow Connector 35"/>
            <p:cNvCxnSpPr>
              <a:cxnSpLocks/>
            </p:cNvCxnSpPr>
            <p:nvPr/>
          </p:nvCxnSpPr>
          <p:spPr>
            <a:xfrm flipV="1">
              <a:off x="7088043" y="3641104"/>
              <a:ext cx="0" cy="21145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cxnSpLocks/>
            </p:cNvCxnSpPr>
            <p:nvPr/>
          </p:nvCxnSpPr>
          <p:spPr>
            <a:xfrm flipV="1">
              <a:off x="7162386" y="2331850"/>
              <a:ext cx="0" cy="156623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cxnSpLocks/>
            </p:cNvCxnSpPr>
            <p:nvPr/>
          </p:nvCxnSpPr>
          <p:spPr>
            <a:xfrm flipH="1">
              <a:off x="6098061" y="4168588"/>
              <a:ext cx="52409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6F838DE-9700-1C79-2F7C-84F958088865}"/>
                </a:ext>
              </a:extLst>
            </p:cNvPr>
            <p:cNvGrpSpPr/>
            <p:nvPr/>
          </p:nvGrpSpPr>
          <p:grpSpPr>
            <a:xfrm rot="5400000">
              <a:off x="5977835" y="3465536"/>
              <a:ext cx="240725" cy="154554"/>
              <a:chOff x="5238748" y="3558176"/>
              <a:chExt cx="790575" cy="409576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76" name="Trapezoid 75">
                <a:extLst>
                  <a:ext uri="{FF2B5EF4-FFF2-40B4-BE49-F238E27FC236}">
                    <a16:creationId xmlns:a16="http://schemas.microsoft.com/office/drawing/2014/main" id="{61AB91AD-27D7-DFA9-421D-368D983833FB}"/>
                  </a:ext>
                </a:extLst>
              </p:cNvPr>
              <p:cNvSpPr/>
              <p:nvPr/>
            </p:nvSpPr>
            <p:spPr>
              <a:xfrm rot="10800000">
                <a:off x="5238748" y="3558176"/>
                <a:ext cx="790575" cy="409575"/>
              </a:xfrm>
              <a:prstGeom prst="trapezoid">
                <a:avLst>
                  <a:gd name="adj" fmla="val 31977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87D7F37-3EF9-5D47-4699-A8CFF9495172}"/>
                  </a:ext>
                </a:extLst>
              </p:cNvPr>
              <p:cNvCxnSpPr/>
              <p:nvPr/>
            </p:nvCxnSpPr>
            <p:spPr>
              <a:xfrm flipH="1">
                <a:off x="5357813" y="3967752"/>
                <a:ext cx="557212" cy="0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9766CC3-8280-B203-C95F-66398894DDFD}"/>
                </a:ext>
              </a:extLst>
            </p:cNvPr>
            <p:cNvSpPr txBox="1"/>
            <p:nvPr/>
          </p:nvSpPr>
          <p:spPr>
            <a:xfrm>
              <a:off x="5992286" y="3404471"/>
              <a:ext cx="1918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3D3345D-00F6-89D2-258D-5D14C9DB4E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8169"/>
          <a:stretch>
            <a:fillRect/>
          </a:stretch>
        </p:blipFill>
        <p:spPr>
          <a:xfrm>
            <a:off x="7011312" y="17846"/>
            <a:ext cx="20587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6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graph with numbers and dots&#10;&#10;AI-generated content may be incorrect.">
            <a:extLst>
              <a:ext uri="{FF2B5EF4-FFF2-40B4-BE49-F238E27FC236}">
                <a16:creationId xmlns:a16="http://schemas.microsoft.com/office/drawing/2014/main" id="{397ED005-1D76-BE34-C799-264670FAE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60620" y="1184985"/>
            <a:ext cx="5030970" cy="3759761"/>
          </a:xfrm>
          <a:prstGeom prst="rect">
            <a:avLst/>
          </a:prstGeom>
        </p:spPr>
      </p:pic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29131D6C-C144-F4C0-8C5D-FF98871E20C1}"/>
              </a:ext>
            </a:extLst>
          </p:cNvPr>
          <p:cNvCxnSpPr/>
          <p:nvPr/>
        </p:nvCxnSpPr>
        <p:spPr bwMode="auto">
          <a:xfrm>
            <a:off x="4434094" y="2557422"/>
            <a:ext cx="0" cy="1861906"/>
          </a:xfrm>
          <a:prstGeom prst="line">
            <a:avLst/>
          </a:prstGeom>
          <a:ln w="25400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5">
            <a:extLst>
              <a:ext uri="{FF2B5EF4-FFF2-40B4-BE49-F238E27FC236}">
                <a16:creationId xmlns:a16="http://schemas.microsoft.com/office/drawing/2014/main" id="{AFF0A908-6C34-29D9-ED40-93768051044F}"/>
              </a:ext>
            </a:extLst>
          </p:cNvPr>
          <p:cNvSpPr txBox="1"/>
          <p:nvPr/>
        </p:nvSpPr>
        <p:spPr bwMode="auto">
          <a:xfrm>
            <a:off x="4434094" y="4007585"/>
            <a:ext cx="617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 b="1" dirty="0">
                <a:solidFill>
                  <a:srgbClr val="FF0000"/>
                </a:solidFill>
              </a:rPr>
              <a:t>OSP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23CE9-E524-2890-7744-44C2B9CB0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H-mode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A28BEE-2D46-2B70-1F3F-EB3A48D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BBD7F-AF54-643F-8A30-9EFE3BD7DDD4}"/>
              </a:ext>
            </a:extLst>
          </p:cNvPr>
          <p:cNvGrpSpPr>
            <a:grpSpLocks noChangeAspect="1"/>
          </p:cNvGrpSpPr>
          <p:nvPr/>
        </p:nvGrpSpPr>
        <p:grpSpPr>
          <a:xfrm>
            <a:off x="323528" y="342353"/>
            <a:ext cx="1729069" cy="4602393"/>
            <a:chOff x="1508487" y="-420885"/>
            <a:chExt cx="2199417" cy="5854353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46700F6E-7B93-E2E5-2C80-F27D21385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rot="16199999">
              <a:off x="-41517" y="1789370"/>
              <a:ext cx="5400000" cy="1888196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97A52E71-348C-1D51-044D-A49CB40D0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691680" y="33468"/>
              <a:ext cx="1910901" cy="5400000"/>
            </a:xfrm>
            <a:prstGeom prst="rect">
              <a:avLst/>
            </a:prstGeom>
          </p:spPr>
        </p:pic>
        <p:cxnSp>
          <p:nvCxnSpPr>
            <p:cNvPr id="8" name="Straight Connector 15">
              <a:extLst>
                <a:ext uri="{FF2B5EF4-FFF2-40B4-BE49-F238E27FC236}">
                  <a16:creationId xmlns:a16="http://schemas.microsoft.com/office/drawing/2014/main" id="{F76CA246-1229-9A5E-D507-B57F76637D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14384" y="3899764"/>
              <a:ext cx="932746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38AFFE08-6D5B-B87C-60BA-AFB3AA959AE8}"/>
                </a:ext>
              </a:extLst>
            </p:cNvPr>
            <p:cNvSpPr txBox="1"/>
            <p:nvPr/>
          </p:nvSpPr>
          <p:spPr bwMode="auto">
            <a:xfrm>
              <a:off x="1508487" y="3468254"/>
              <a:ext cx="746569" cy="3523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sz="1200" b="1" i="0" u="none" strike="noStrike" cap="none" spc="40" dirty="0">
                  <a:ln>
                    <a:noFill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OSP</a:t>
              </a:r>
              <a:endParaRPr sz="11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A328CD20-C05A-F2F3-7AF8-353F9EFEF090}"/>
                </a:ext>
              </a:extLst>
            </p:cNvPr>
            <p:cNvSpPr txBox="1"/>
            <p:nvPr/>
          </p:nvSpPr>
          <p:spPr bwMode="auto">
            <a:xfrm>
              <a:off x="2906004" y="388784"/>
              <a:ext cx="611529" cy="3523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sz="1200" b="1" i="0" u="none" strike="noStrike" cap="none" spc="40" dirty="0">
                  <a:ln>
                    <a:noFill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VIS</a:t>
              </a:r>
              <a:endParaRPr sz="11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30">
              <a:extLst>
                <a:ext uri="{FF2B5EF4-FFF2-40B4-BE49-F238E27FC236}">
                  <a16:creationId xmlns:a16="http://schemas.microsoft.com/office/drawing/2014/main" id="{3C9475A8-F178-5ED1-EC5F-03FA589CA80A}"/>
                </a:ext>
              </a:extLst>
            </p:cNvPr>
            <p:cNvSpPr txBox="1"/>
            <p:nvPr/>
          </p:nvSpPr>
          <p:spPr bwMode="auto">
            <a:xfrm>
              <a:off x="2385073" y="-404029"/>
              <a:ext cx="746974" cy="469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b="1" i="0" u="none" strike="noStrike" cap="none" spc="40" dirty="0">
                  <a:ln>
                    <a:noFill/>
                  </a:ln>
                  <a:solidFill>
                    <a:srgbClr val="00B0F0"/>
                  </a:solidFill>
                  <a:latin typeface="Arial"/>
                  <a:ea typeface="Arial"/>
                  <a:cs typeface="Arial"/>
                </a:rPr>
                <a:t>W</a:t>
              </a:r>
              <a:endParaRPr sz="1600" dirty="0">
                <a:solidFill>
                  <a:srgbClr val="00B0F0"/>
                </a:solidFill>
              </a:endParaRPr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32227233-F20E-0422-44E3-013DB9EE62AB}"/>
                </a:ext>
              </a:extLst>
            </p:cNvPr>
            <p:cNvSpPr txBox="1"/>
            <p:nvPr/>
          </p:nvSpPr>
          <p:spPr bwMode="auto">
            <a:xfrm>
              <a:off x="2851505" y="-420885"/>
              <a:ext cx="856399" cy="469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b="1" i="0" u="none" strike="noStrike" cap="none" spc="40" dirty="0">
                  <a:ln>
                    <a:noFill/>
                  </a:ln>
                  <a:solidFill>
                    <a:srgbClr val="00B050"/>
                  </a:solidFill>
                  <a:latin typeface="Arial"/>
                  <a:ea typeface="Arial"/>
                  <a:cs typeface="Arial"/>
                </a:rPr>
                <a:t>Mo</a:t>
              </a:r>
              <a:endParaRPr sz="16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B534CB2F-5791-5BDF-5289-91793653053F}"/>
              </a:ext>
            </a:extLst>
          </p:cNvPr>
          <p:cNvSpPr txBox="1">
            <a:spLocks/>
          </p:cNvSpPr>
          <p:nvPr/>
        </p:nvSpPr>
        <p:spPr bwMode="auto">
          <a:xfrm>
            <a:off x="2638328" y="817880"/>
            <a:ext cx="6516313" cy="333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sz="2000" b="0" dirty="0"/>
              <a:t>H-mode </a:t>
            </a:r>
            <a:r>
              <a:rPr lang="de-DE" sz="2000" b="0" dirty="0" err="1"/>
              <a:t>series</a:t>
            </a:r>
            <a:r>
              <a:rPr lang="de-DE" sz="2000" b="0" dirty="0"/>
              <a:t> – Mo I </a:t>
            </a:r>
            <a:r>
              <a:rPr lang="de-DE" sz="2000" b="0" dirty="0" err="1"/>
              <a:t>line</a:t>
            </a:r>
            <a:r>
              <a:rPr lang="de-DE" sz="2000" b="0" dirty="0"/>
              <a:t> </a:t>
            </a:r>
            <a:r>
              <a:rPr lang="de-DE" sz="2000" b="0" dirty="0" err="1"/>
              <a:t>intensity</a:t>
            </a:r>
            <a:r>
              <a:rPr lang="de-DE" sz="2000" b="0" dirty="0"/>
              <a:t> (5528 A) </a:t>
            </a:r>
          </a:p>
        </p:txBody>
      </p:sp>
    </p:spTree>
    <p:extLst>
      <p:ext uri="{BB962C8B-B14F-4D97-AF65-F5344CB8AC3E}">
        <p14:creationId xmlns:p14="http://schemas.microsoft.com/office/powerpoint/2010/main" val="3890769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6417D-36F7-26E0-18FF-6F5672C07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8543039E-8456-DCA5-3E61-39276D9AE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59" y="2821432"/>
            <a:ext cx="2400000" cy="1800000"/>
          </a:xfrm>
          <a:prstGeom prst="rect">
            <a:avLst/>
          </a:prstGeom>
        </p:spPr>
      </p:pic>
      <p:pic>
        <p:nvPicPr>
          <p:cNvPr id="25" name="Picture 24" descr="A close-up of a snow&#10;&#10;AI-generated content may be incorrect.">
            <a:extLst>
              <a:ext uri="{FF2B5EF4-FFF2-40B4-BE49-F238E27FC236}">
                <a16:creationId xmlns:a16="http://schemas.microsoft.com/office/drawing/2014/main" id="{B88A76A5-0D03-9CD3-CE7E-0E4573CA8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84591"/>
            <a:ext cx="2400000" cy="1800000"/>
          </a:xfrm>
          <a:prstGeom prst="rect">
            <a:avLst/>
          </a:prstGeom>
        </p:spPr>
      </p:pic>
      <p:pic>
        <p:nvPicPr>
          <p:cNvPr id="6" name="Picture 5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C4FE7406-163A-4F41-533D-B06E6592E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59" y="875287"/>
            <a:ext cx="2400000" cy="1800000"/>
          </a:xfrm>
          <a:prstGeom prst="rect">
            <a:avLst/>
          </a:prstGeom>
        </p:spPr>
      </p:pic>
      <p:pic>
        <p:nvPicPr>
          <p:cNvPr id="12" name="Picture 11" descr="A close-up of a grey and white background&#10;&#10;AI-generated content may be incorrect.">
            <a:extLst>
              <a:ext uri="{FF2B5EF4-FFF2-40B4-BE49-F238E27FC236}">
                <a16:creationId xmlns:a16="http://schemas.microsoft.com/office/drawing/2014/main" id="{EF645B37-E586-CF8E-2A38-E2A18A7E27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01" y="867479"/>
            <a:ext cx="2400000" cy="1800000"/>
          </a:xfrm>
          <a:prstGeom prst="rect">
            <a:avLst/>
          </a:prstGeom>
        </p:spPr>
      </p:pic>
      <p:pic>
        <p:nvPicPr>
          <p:cNvPr id="41" name="Picture 19">
            <a:extLst>
              <a:ext uri="{FF2B5EF4-FFF2-40B4-BE49-F238E27FC236}">
                <a16:creationId xmlns:a16="http://schemas.microsoft.com/office/drawing/2014/main" id="{33601CE1-FF3B-2859-3D89-EE7090CF3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6199998">
            <a:off x="6241201" y="1977614"/>
            <a:ext cx="4110347" cy="14180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B0C1C1-8392-4040-59D8-3FA39FCB3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787208" cy="282352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H-mode results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E92B1D-955C-1401-BD5C-2D61432FBD2C}"/>
              </a:ext>
            </a:extLst>
          </p:cNvPr>
          <p:cNvCxnSpPr>
            <a:cxnSpLocks/>
          </p:cNvCxnSpPr>
          <p:nvPr/>
        </p:nvCxnSpPr>
        <p:spPr>
          <a:xfrm>
            <a:off x="7510059" y="3535467"/>
            <a:ext cx="1574052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3590E5F-401D-D5FB-F8F0-4CDD6CAC60CE}"/>
              </a:ext>
            </a:extLst>
          </p:cNvPr>
          <p:cNvSpPr txBox="1">
            <a:spLocks/>
          </p:cNvSpPr>
          <p:nvPr/>
        </p:nvSpPr>
        <p:spPr>
          <a:xfrm>
            <a:off x="7423207" y="3219276"/>
            <a:ext cx="802078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GB" sz="1400" b="1" dirty="0"/>
              <a:t>H-mode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DF047F-79C1-F379-7283-73A37D248D78}"/>
              </a:ext>
            </a:extLst>
          </p:cNvPr>
          <p:cNvSpPr txBox="1"/>
          <p:nvPr/>
        </p:nvSpPr>
        <p:spPr>
          <a:xfrm flipV="1">
            <a:off x="8134257" y="3370127"/>
            <a:ext cx="281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6CFFDE-EA95-1B5E-9F58-90224CB5EC31}"/>
              </a:ext>
            </a:extLst>
          </p:cNvPr>
          <p:cNvSpPr txBox="1"/>
          <p:nvPr/>
        </p:nvSpPr>
        <p:spPr>
          <a:xfrm>
            <a:off x="3159378" y="400799"/>
            <a:ext cx="102226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14C7DC-86B6-0BBD-8F38-FD9E34CEC6A8}"/>
              </a:ext>
            </a:extLst>
          </p:cNvPr>
          <p:cNvSpPr txBox="1"/>
          <p:nvPr/>
        </p:nvSpPr>
        <p:spPr>
          <a:xfrm>
            <a:off x="5732058" y="388650"/>
            <a:ext cx="80118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after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B03B49-BCD5-F5A6-4431-CA22DA9A31A5}"/>
              </a:ext>
            </a:extLst>
          </p:cNvPr>
          <p:cNvSpPr txBox="1"/>
          <p:nvPr/>
        </p:nvSpPr>
        <p:spPr>
          <a:xfrm>
            <a:off x="97972" y="1046743"/>
            <a:ext cx="23416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W</a:t>
            </a:r>
          </a:p>
          <a:p>
            <a:pPr algn="l">
              <a:lnSpc>
                <a:spcPct val="95000"/>
              </a:lnSpc>
            </a:pPr>
            <a:r>
              <a:rPr lang="en-US" sz="1600" dirty="0"/>
              <a:t>Erosion– not possible to measure due to technique sensitivity</a:t>
            </a:r>
            <a:br>
              <a:rPr lang="en-US" sz="1600" dirty="0"/>
            </a:br>
            <a:endParaRPr lang="en-US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	</a:t>
            </a:r>
          </a:p>
          <a:p>
            <a:pPr algn="l">
              <a:lnSpc>
                <a:spcPct val="95000"/>
              </a:lnSpc>
            </a:pPr>
            <a:endParaRPr lang="en-US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Mo</a:t>
            </a:r>
          </a:p>
          <a:p>
            <a:pPr algn="l">
              <a:lnSpc>
                <a:spcPct val="95000"/>
              </a:lnSpc>
            </a:pPr>
            <a:r>
              <a:rPr lang="en-US" sz="1600" dirty="0"/>
              <a:t>Erosion ~ 80 nm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pl-PL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7D6516-8CBD-1AC1-0C5A-6E5D53C82208}"/>
              </a:ext>
            </a:extLst>
          </p:cNvPr>
          <p:cNvSpPr txBox="1"/>
          <p:nvPr/>
        </p:nvSpPr>
        <p:spPr>
          <a:xfrm>
            <a:off x="7816870" y="66950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AC1C90-CE43-4FBF-E2DD-204D95C48721}"/>
              </a:ext>
            </a:extLst>
          </p:cNvPr>
          <p:cNvSpPr txBox="1"/>
          <p:nvPr/>
        </p:nvSpPr>
        <p:spPr>
          <a:xfrm>
            <a:off x="8640476" y="677411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AFEFD-232A-05D2-A2C0-D1B996E8EEF0}"/>
              </a:ext>
            </a:extLst>
          </p:cNvPr>
          <p:cNvSpPr txBox="1"/>
          <p:nvPr/>
        </p:nvSpPr>
        <p:spPr>
          <a:xfrm flipV="1">
            <a:off x="8540570" y="3388110"/>
            <a:ext cx="281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F305BE-0CEE-E7E6-2E6C-FD6C0AD85ED7}"/>
              </a:ext>
            </a:extLst>
          </p:cNvPr>
          <p:cNvCxnSpPr/>
          <p:nvPr/>
        </p:nvCxnSpPr>
        <p:spPr>
          <a:xfrm>
            <a:off x="2515138" y="3933129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2D21CD-33CC-6C71-9177-77BA3754C29D}"/>
              </a:ext>
            </a:extLst>
          </p:cNvPr>
          <p:cNvCxnSpPr/>
          <p:nvPr/>
        </p:nvCxnSpPr>
        <p:spPr>
          <a:xfrm>
            <a:off x="2515138" y="3548340"/>
            <a:ext cx="4431262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73F113-53BF-3F3F-302F-0B90B26C7A0B}"/>
              </a:ext>
            </a:extLst>
          </p:cNvPr>
          <p:cNvCxnSpPr/>
          <p:nvPr/>
        </p:nvCxnSpPr>
        <p:spPr>
          <a:xfrm>
            <a:off x="2500280" y="4381052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349D1E-D872-99D0-AD87-306E80EE149A}"/>
              </a:ext>
            </a:extLst>
          </p:cNvPr>
          <p:cNvCxnSpPr/>
          <p:nvPr/>
        </p:nvCxnSpPr>
        <p:spPr>
          <a:xfrm>
            <a:off x="2529996" y="1979301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9B5913-50B9-75AC-2220-51763BDE6494}"/>
              </a:ext>
            </a:extLst>
          </p:cNvPr>
          <p:cNvCxnSpPr>
            <a:cxnSpLocks/>
          </p:cNvCxnSpPr>
          <p:nvPr/>
        </p:nvCxnSpPr>
        <p:spPr>
          <a:xfrm>
            <a:off x="2529996" y="1448772"/>
            <a:ext cx="5066340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619B12-DDD6-E524-F9EB-989679154874}"/>
              </a:ext>
            </a:extLst>
          </p:cNvPr>
          <p:cNvCxnSpPr/>
          <p:nvPr/>
        </p:nvCxnSpPr>
        <p:spPr>
          <a:xfrm>
            <a:off x="2515138" y="2427224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624A5AF-B071-5072-E427-6835F5C396BF}"/>
              </a:ext>
            </a:extLst>
          </p:cNvPr>
          <p:cNvSpPr txBox="1"/>
          <p:nvPr/>
        </p:nvSpPr>
        <p:spPr>
          <a:xfrm>
            <a:off x="2526980" y="800526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F3AA3F-1B1A-5637-819E-578598B43015}"/>
              </a:ext>
            </a:extLst>
          </p:cNvPr>
          <p:cNvSpPr txBox="1"/>
          <p:nvPr/>
        </p:nvSpPr>
        <p:spPr>
          <a:xfrm>
            <a:off x="2515138" y="275946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038F7BA-26BF-AF6A-8526-868D4BB3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868386-B090-19F2-5258-4AC6D790070C}"/>
              </a:ext>
            </a:extLst>
          </p:cNvPr>
          <p:cNvSpPr txBox="1"/>
          <p:nvPr/>
        </p:nvSpPr>
        <p:spPr>
          <a:xfrm>
            <a:off x="5975209" y="3244922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80 nm</a:t>
            </a:r>
            <a:endParaRPr lang="en-DE" sz="120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73E4C6-D0C0-602A-F968-B45098CC6786}"/>
              </a:ext>
            </a:extLst>
          </p:cNvPr>
          <p:cNvCxnSpPr/>
          <p:nvPr/>
        </p:nvCxnSpPr>
        <p:spPr>
          <a:xfrm>
            <a:off x="5111545" y="4564171"/>
            <a:ext cx="1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23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C1150-2C5B-99D3-F51E-05AF20C13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9">
            <a:extLst>
              <a:ext uri="{FF2B5EF4-FFF2-40B4-BE49-F238E27FC236}">
                <a16:creationId xmlns:a16="http://schemas.microsoft.com/office/drawing/2014/main" id="{A876A0C4-D131-36EF-DE86-1D84C0F5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8">
            <a:off x="6241201" y="1977614"/>
            <a:ext cx="4110347" cy="1418021"/>
          </a:xfrm>
          <a:prstGeom prst="rect">
            <a:avLst/>
          </a:prstGeom>
        </p:spPr>
      </p:pic>
      <p:pic>
        <p:nvPicPr>
          <p:cNvPr id="23" name="Picture 22" descr="A close-up of a greyscale image&#10;&#10;AI-generated content may be incorrect.">
            <a:extLst>
              <a:ext uri="{FF2B5EF4-FFF2-40B4-BE49-F238E27FC236}">
                <a16:creationId xmlns:a16="http://schemas.microsoft.com/office/drawing/2014/main" id="{32C2EF28-4EA1-05A9-922B-5DB0A79BB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46" y="833979"/>
            <a:ext cx="2400000" cy="1800000"/>
          </a:xfrm>
          <a:prstGeom prst="rect">
            <a:avLst/>
          </a:prstGeom>
        </p:spPr>
      </p:pic>
      <p:pic>
        <p:nvPicPr>
          <p:cNvPr id="26" name="Picture 25" descr="A close-up of a grey and white background&#10;&#10;AI-generated content may be incorrect.">
            <a:extLst>
              <a:ext uri="{FF2B5EF4-FFF2-40B4-BE49-F238E27FC236}">
                <a16:creationId xmlns:a16="http://schemas.microsoft.com/office/drawing/2014/main" id="{ECE6E21B-3269-429A-6FC8-87F0ECEBF9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90" y="869958"/>
            <a:ext cx="2400000" cy="1800000"/>
          </a:xfrm>
          <a:prstGeom prst="rect">
            <a:avLst/>
          </a:prstGeom>
        </p:spPr>
      </p:pic>
      <p:pic>
        <p:nvPicPr>
          <p:cNvPr id="4" name="Picture 3" descr="A close-up of a snow covered surface&#10;&#10;AI-generated content may be incorrect.">
            <a:extLst>
              <a:ext uri="{FF2B5EF4-FFF2-40B4-BE49-F238E27FC236}">
                <a16:creationId xmlns:a16="http://schemas.microsoft.com/office/drawing/2014/main" id="{1CE1EDFD-7BA8-7DE7-9826-ABA6F5DC08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26" y="2788654"/>
            <a:ext cx="2400000" cy="1800000"/>
          </a:xfrm>
          <a:prstGeom prst="rect">
            <a:avLst/>
          </a:prstGeom>
        </p:spPr>
      </p:pic>
      <p:pic>
        <p:nvPicPr>
          <p:cNvPr id="8" name="Picture 7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4137BBEC-E5BD-D2DA-AB17-107C703C3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53" y="2793550"/>
            <a:ext cx="2400000" cy="180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86DB56-99C1-A5C0-0F7A-67719B8C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7122"/>
            <a:ext cx="7787208" cy="282352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H-mode results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395D66-5A32-A5A0-D196-5264951E3553}"/>
              </a:ext>
            </a:extLst>
          </p:cNvPr>
          <p:cNvCxnSpPr>
            <a:cxnSpLocks/>
          </p:cNvCxnSpPr>
          <p:nvPr/>
        </p:nvCxnSpPr>
        <p:spPr>
          <a:xfrm>
            <a:off x="7510059" y="3535467"/>
            <a:ext cx="1574052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DB2B7F9-6A3C-6182-A1EB-7F61C316743D}"/>
              </a:ext>
            </a:extLst>
          </p:cNvPr>
          <p:cNvSpPr txBox="1">
            <a:spLocks/>
          </p:cNvSpPr>
          <p:nvPr/>
        </p:nvSpPr>
        <p:spPr>
          <a:xfrm>
            <a:off x="7423207" y="3219276"/>
            <a:ext cx="802078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GB" sz="1400" b="1" dirty="0"/>
              <a:t>H-mode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5A7510-0738-CCEF-DCE3-722D69C6E187}"/>
              </a:ext>
            </a:extLst>
          </p:cNvPr>
          <p:cNvSpPr txBox="1"/>
          <p:nvPr/>
        </p:nvSpPr>
        <p:spPr>
          <a:xfrm flipV="1">
            <a:off x="8134257" y="2758672"/>
            <a:ext cx="281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9A64E8-BA04-3825-90CA-14396E47F774}"/>
              </a:ext>
            </a:extLst>
          </p:cNvPr>
          <p:cNvSpPr txBox="1"/>
          <p:nvPr/>
        </p:nvSpPr>
        <p:spPr>
          <a:xfrm>
            <a:off x="3159378" y="400799"/>
            <a:ext cx="102226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601683-2EE7-0D36-E02A-9CECECD8E222}"/>
              </a:ext>
            </a:extLst>
          </p:cNvPr>
          <p:cNvSpPr txBox="1"/>
          <p:nvPr/>
        </p:nvSpPr>
        <p:spPr>
          <a:xfrm>
            <a:off x="5732058" y="388650"/>
            <a:ext cx="80118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after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9FC454-06E7-9C1A-6AA0-1343E6E300DB}"/>
              </a:ext>
            </a:extLst>
          </p:cNvPr>
          <p:cNvSpPr txBox="1"/>
          <p:nvPr/>
        </p:nvSpPr>
        <p:spPr>
          <a:xfrm>
            <a:off x="133496" y="1058863"/>
            <a:ext cx="23416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W</a:t>
            </a:r>
          </a:p>
          <a:p>
            <a:pPr algn="l">
              <a:lnSpc>
                <a:spcPct val="95000"/>
              </a:lnSpc>
            </a:pPr>
            <a:r>
              <a:rPr lang="en-US" sz="1600" dirty="0"/>
              <a:t>Erosion below 50 nm – not possible to measure due to technique sensitivity</a:t>
            </a:r>
          </a:p>
          <a:p>
            <a:pPr algn="l">
              <a:lnSpc>
                <a:spcPct val="95000"/>
              </a:lnSpc>
            </a:pPr>
            <a:endParaRPr lang="en-US" sz="1600" dirty="0"/>
          </a:p>
          <a:p>
            <a:pPr algn="l">
              <a:lnSpc>
                <a:spcPct val="95000"/>
              </a:lnSpc>
            </a:pPr>
            <a:endParaRPr lang="en-US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Mo</a:t>
            </a:r>
          </a:p>
          <a:p>
            <a:pPr algn="l">
              <a:lnSpc>
                <a:spcPct val="95000"/>
              </a:lnSpc>
            </a:pPr>
            <a:r>
              <a:rPr lang="en-US" sz="1600" dirty="0"/>
              <a:t>Erosion ~ 50 nm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pl-PL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7C3EBE-A1AC-978E-4C07-124B58CAA8A5}"/>
              </a:ext>
            </a:extLst>
          </p:cNvPr>
          <p:cNvSpPr txBox="1"/>
          <p:nvPr/>
        </p:nvSpPr>
        <p:spPr>
          <a:xfrm>
            <a:off x="7816870" y="66950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07C0BB-B976-ADD2-3A17-7A6D0F365C79}"/>
              </a:ext>
            </a:extLst>
          </p:cNvPr>
          <p:cNvSpPr txBox="1"/>
          <p:nvPr/>
        </p:nvSpPr>
        <p:spPr>
          <a:xfrm>
            <a:off x="8640476" y="677411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F4A43E-A6EF-106D-6575-5EA68CA1FC13}"/>
              </a:ext>
            </a:extLst>
          </p:cNvPr>
          <p:cNvSpPr txBox="1"/>
          <p:nvPr/>
        </p:nvSpPr>
        <p:spPr>
          <a:xfrm flipV="1">
            <a:off x="8540570" y="2776655"/>
            <a:ext cx="281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B7FBF5-408A-5183-374F-CA983D281CEC}"/>
              </a:ext>
            </a:extLst>
          </p:cNvPr>
          <p:cNvCxnSpPr/>
          <p:nvPr/>
        </p:nvCxnSpPr>
        <p:spPr>
          <a:xfrm>
            <a:off x="2515138" y="3933129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CA3B5E-9042-5CA7-CF86-7E2A86DC5145}"/>
              </a:ext>
            </a:extLst>
          </p:cNvPr>
          <p:cNvCxnSpPr/>
          <p:nvPr/>
        </p:nvCxnSpPr>
        <p:spPr>
          <a:xfrm>
            <a:off x="2515138" y="3505473"/>
            <a:ext cx="4431262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64B8F3-A485-73AC-58F4-CF9D540E9344}"/>
              </a:ext>
            </a:extLst>
          </p:cNvPr>
          <p:cNvCxnSpPr/>
          <p:nvPr/>
        </p:nvCxnSpPr>
        <p:spPr>
          <a:xfrm>
            <a:off x="2500280" y="4381052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1253A3-E130-26FE-8E2F-F194E6F2B816}"/>
              </a:ext>
            </a:extLst>
          </p:cNvPr>
          <p:cNvCxnSpPr/>
          <p:nvPr/>
        </p:nvCxnSpPr>
        <p:spPr>
          <a:xfrm>
            <a:off x="2529996" y="1979301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E90EC1-6847-ABD1-8EAD-A2A46ADDCBBB}"/>
              </a:ext>
            </a:extLst>
          </p:cNvPr>
          <p:cNvCxnSpPr/>
          <p:nvPr/>
        </p:nvCxnSpPr>
        <p:spPr>
          <a:xfrm>
            <a:off x="2529996" y="1630883"/>
            <a:ext cx="4431262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1B524E-80AF-565D-224D-6E84D5D29831}"/>
              </a:ext>
            </a:extLst>
          </p:cNvPr>
          <p:cNvCxnSpPr/>
          <p:nvPr/>
        </p:nvCxnSpPr>
        <p:spPr>
          <a:xfrm>
            <a:off x="2515138" y="2427224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970B3E2-2AD4-1C8C-A878-E40D34F013D6}"/>
              </a:ext>
            </a:extLst>
          </p:cNvPr>
          <p:cNvSpPr txBox="1"/>
          <p:nvPr/>
        </p:nvSpPr>
        <p:spPr>
          <a:xfrm>
            <a:off x="2526980" y="800526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486440-C9FF-EEC2-5F6C-74843029A080}"/>
              </a:ext>
            </a:extLst>
          </p:cNvPr>
          <p:cNvSpPr txBox="1"/>
          <p:nvPr/>
        </p:nvSpPr>
        <p:spPr>
          <a:xfrm>
            <a:off x="2515138" y="275946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92F47E0-2873-7F70-2A60-41A20E529BD7}"/>
              </a:ext>
            </a:extLst>
          </p:cNvPr>
          <p:cNvCxnSpPr/>
          <p:nvPr/>
        </p:nvCxnSpPr>
        <p:spPr>
          <a:xfrm>
            <a:off x="5940152" y="3508375"/>
            <a:ext cx="0" cy="27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F6883A7-E4A0-87D1-E8C5-63EC7AECFA56}"/>
              </a:ext>
            </a:extLst>
          </p:cNvPr>
          <p:cNvSpPr txBox="1"/>
          <p:nvPr/>
        </p:nvSpPr>
        <p:spPr>
          <a:xfrm>
            <a:off x="5975209" y="3244922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50 nm</a:t>
            </a:r>
            <a:endParaRPr lang="en-DE" sz="1200" b="1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D99B596-B6ED-6CEC-FB0C-627AB7C0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71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7D1C2-6827-2381-AC3E-BFCB70BE1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9">
            <a:extLst>
              <a:ext uri="{FF2B5EF4-FFF2-40B4-BE49-F238E27FC236}">
                <a16:creationId xmlns:a16="http://schemas.microsoft.com/office/drawing/2014/main" id="{AFCC378F-B703-6B7B-267C-F13E3DABB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8">
            <a:off x="6241201" y="1977614"/>
            <a:ext cx="4110347" cy="14180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67EEB4-FAC4-FF15-19B1-EE7563DA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787208" cy="282352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H-mode results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FC783F-2A9B-8B01-D4CB-A90AD8E94AAE}"/>
              </a:ext>
            </a:extLst>
          </p:cNvPr>
          <p:cNvCxnSpPr>
            <a:cxnSpLocks/>
          </p:cNvCxnSpPr>
          <p:nvPr/>
        </p:nvCxnSpPr>
        <p:spPr>
          <a:xfrm>
            <a:off x="7510059" y="3535467"/>
            <a:ext cx="1574052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8D2E53D-16CA-FD6C-B958-771DB63FF020}"/>
              </a:ext>
            </a:extLst>
          </p:cNvPr>
          <p:cNvSpPr txBox="1">
            <a:spLocks/>
          </p:cNvSpPr>
          <p:nvPr/>
        </p:nvSpPr>
        <p:spPr>
          <a:xfrm>
            <a:off x="7423207" y="3219276"/>
            <a:ext cx="802078" cy="3379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GB" sz="1400" b="1" dirty="0"/>
              <a:t>H-mode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8543F2-2451-5C5E-309D-1D85D51808D1}"/>
              </a:ext>
            </a:extLst>
          </p:cNvPr>
          <p:cNvSpPr txBox="1"/>
          <p:nvPr/>
        </p:nvSpPr>
        <p:spPr>
          <a:xfrm flipV="1">
            <a:off x="8134257" y="2758672"/>
            <a:ext cx="281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95D174-AE37-D298-6C2C-ED14E6B36F68}"/>
              </a:ext>
            </a:extLst>
          </p:cNvPr>
          <p:cNvSpPr txBox="1"/>
          <p:nvPr/>
        </p:nvSpPr>
        <p:spPr>
          <a:xfrm>
            <a:off x="138613" y="1031492"/>
            <a:ext cx="2341648" cy="336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pl-PL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Deposition – thin layer of deposition present on the surface of W, at location above the OSP</a:t>
            </a:r>
          </a:p>
          <a:p>
            <a:pPr algn="l">
              <a:lnSpc>
                <a:spcPct val="95000"/>
              </a:lnSpc>
            </a:pPr>
            <a:endParaRPr lang="en-US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The thickness is too thin for detailed analysis using FIB sectioning.</a:t>
            </a:r>
            <a:br>
              <a:rPr lang="en-US" sz="1600" dirty="0"/>
            </a:br>
            <a:endParaRPr lang="en-US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TEM lamella preparation in progress in order to assess the thickness and composition.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C76B93-1068-AC86-6FC7-708A4B330F74}"/>
              </a:ext>
            </a:extLst>
          </p:cNvPr>
          <p:cNvSpPr txBox="1"/>
          <p:nvPr/>
        </p:nvSpPr>
        <p:spPr>
          <a:xfrm>
            <a:off x="7816870" y="66950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94D2BA-810F-0F94-372D-C3B2D0F9E9CC}"/>
              </a:ext>
            </a:extLst>
          </p:cNvPr>
          <p:cNvSpPr txBox="1"/>
          <p:nvPr/>
        </p:nvSpPr>
        <p:spPr>
          <a:xfrm>
            <a:off x="8640476" y="677411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pic>
        <p:nvPicPr>
          <p:cNvPr id="6" name="Picture 5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956795C9-BF4E-6019-6CCD-09E4C7AB1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95" y="555526"/>
            <a:ext cx="2064000" cy="1548000"/>
          </a:xfrm>
          <a:prstGeom prst="rect">
            <a:avLst/>
          </a:prstGeom>
        </p:spPr>
      </p:pic>
      <p:pic>
        <p:nvPicPr>
          <p:cNvPr id="9" name="Picture 8" descr="A close-up of a screen&#10;&#10;AI-generated content may be incorrect.">
            <a:extLst>
              <a:ext uri="{FF2B5EF4-FFF2-40B4-BE49-F238E27FC236}">
                <a16:creationId xmlns:a16="http://schemas.microsoft.com/office/drawing/2014/main" id="{A3286C22-8719-202C-8F39-E3F1DF459A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72" y="555526"/>
            <a:ext cx="2064000" cy="1548000"/>
          </a:xfrm>
          <a:prstGeom prst="rect">
            <a:avLst/>
          </a:prstGeom>
        </p:spPr>
      </p:pic>
      <p:pic>
        <p:nvPicPr>
          <p:cNvPr id="13" name="Picture 12" descr="A greyscale shot of a white wall&#10;&#10;AI-generated content may be incorrect.">
            <a:extLst>
              <a:ext uri="{FF2B5EF4-FFF2-40B4-BE49-F238E27FC236}">
                <a16:creationId xmlns:a16="http://schemas.microsoft.com/office/drawing/2014/main" id="{23E45BB9-FAA7-1DB6-BA66-C6EDFC5EEE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79" y="2131704"/>
            <a:ext cx="3705584" cy="2779188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E0B7980-8B17-87F9-09D1-EDDD2671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495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97A0A-2825-27B4-4F9C-8CC4E5CC8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>
            <a:extLst>
              <a:ext uri="{FF2B5EF4-FFF2-40B4-BE49-F238E27FC236}">
                <a16:creationId xmlns:a16="http://schemas.microsoft.com/office/drawing/2014/main" id="{32EBC078-19A3-2DA6-1D5F-7C119A17D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8">
            <a:off x="-911868" y="2104479"/>
            <a:ext cx="4237129" cy="14844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C1EA828-17D4-EB68-3195-8C2A5FCFC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63" y="1189342"/>
            <a:ext cx="5024729" cy="37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5AFBCA61-2A6E-EE42-9C63-AEBFFCC1B9BB}"/>
              </a:ext>
            </a:extLst>
          </p:cNvPr>
          <p:cNvCxnSpPr/>
          <p:nvPr/>
        </p:nvCxnSpPr>
        <p:spPr bwMode="auto">
          <a:xfrm>
            <a:off x="4434094" y="2557422"/>
            <a:ext cx="0" cy="1861906"/>
          </a:xfrm>
          <a:prstGeom prst="line">
            <a:avLst/>
          </a:prstGeom>
          <a:ln w="25400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5">
            <a:extLst>
              <a:ext uri="{FF2B5EF4-FFF2-40B4-BE49-F238E27FC236}">
                <a16:creationId xmlns:a16="http://schemas.microsoft.com/office/drawing/2014/main" id="{29E090D8-E0F0-8280-BE43-CDE19FA51382}"/>
              </a:ext>
            </a:extLst>
          </p:cNvPr>
          <p:cNvSpPr txBox="1"/>
          <p:nvPr/>
        </p:nvSpPr>
        <p:spPr bwMode="auto">
          <a:xfrm>
            <a:off x="4434094" y="4007585"/>
            <a:ext cx="617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 b="1" dirty="0">
                <a:solidFill>
                  <a:srgbClr val="FF0000"/>
                </a:solidFill>
              </a:rPr>
              <a:t>OSP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C6B88-19EB-F3C2-A421-0051E89F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L-mode</a:t>
            </a:r>
            <a:endParaRPr lang="en-DE" dirty="0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70FCDDA2-3446-10F8-A337-1A17B671F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5061" y="702538"/>
            <a:ext cx="1502252" cy="4245204"/>
          </a:xfrm>
          <a:prstGeom prst="rect">
            <a:avLst/>
          </a:prstGeom>
        </p:spPr>
      </p:pic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695792B8-08B8-E184-03E6-6FDF3BCAA12C}"/>
              </a:ext>
            </a:extLst>
          </p:cNvPr>
          <p:cNvCxnSpPr>
            <a:cxnSpLocks/>
          </p:cNvCxnSpPr>
          <p:nvPr/>
        </p:nvCxnSpPr>
        <p:spPr bwMode="auto">
          <a:xfrm>
            <a:off x="485394" y="3739026"/>
            <a:ext cx="733277" cy="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9">
            <a:extLst>
              <a:ext uri="{FF2B5EF4-FFF2-40B4-BE49-F238E27FC236}">
                <a16:creationId xmlns:a16="http://schemas.microsoft.com/office/drawing/2014/main" id="{95A2D3B6-25E6-0363-98D3-D9E9F808CDA2}"/>
              </a:ext>
            </a:extLst>
          </p:cNvPr>
          <p:cNvSpPr txBox="1"/>
          <p:nvPr/>
        </p:nvSpPr>
        <p:spPr bwMode="auto">
          <a:xfrm>
            <a:off x="323528" y="3399795"/>
            <a:ext cx="586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sz="1200" b="1" i="0" u="none" strike="noStrike" cap="none" spc="40" dirty="0">
                <a:ln>
                  <a:noFill/>
                </a:ln>
                <a:solidFill>
                  <a:srgbClr val="FF0000"/>
                </a:solidFill>
                <a:latin typeface="Arial"/>
                <a:ea typeface="Arial"/>
                <a:cs typeface="Arial"/>
              </a:rPr>
              <a:t>OSP</a:t>
            </a:r>
            <a:endParaRPr sz="1100" dirty="0">
              <a:solidFill>
                <a:srgbClr val="FF0000"/>
              </a:solidFill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2B97B761-79CC-50AC-EE1A-F2E599D23FEC}"/>
              </a:ext>
            </a:extLst>
          </p:cNvPr>
          <p:cNvSpPr txBox="1"/>
          <p:nvPr/>
        </p:nvSpPr>
        <p:spPr bwMode="auto">
          <a:xfrm>
            <a:off x="1422184" y="978873"/>
            <a:ext cx="4807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sz="1200" b="1" i="0" u="none" strike="noStrike" cap="none" spc="40" dirty="0">
                <a:ln>
                  <a:noFill/>
                </a:ln>
                <a:solidFill>
                  <a:srgbClr val="FF0000"/>
                </a:solidFill>
                <a:latin typeface="Arial"/>
                <a:ea typeface="Arial"/>
                <a:cs typeface="Arial"/>
              </a:rPr>
              <a:t>VIS</a:t>
            </a:r>
            <a:endParaRPr sz="1100" dirty="0">
              <a:solidFill>
                <a:srgbClr val="FF0000"/>
              </a:solidFill>
            </a:endParaRP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D97DEF06-0924-C03E-8160-12DE89190AE8}"/>
              </a:ext>
            </a:extLst>
          </p:cNvPr>
          <p:cNvSpPr txBox="1"/>
          <p:nvPr/>
        </p:nvSpPr>
        <p:spPr bwMode="auto">
          <a:xfrm>
            <a:off x="1012655" y="355604"/>
            <a:ext cx="587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b="1" i="0" u="none" strike="noStrike" cap="none" spc="40" dirty="0">
                <a:ln>
                  <a:noFill/>
                </a:ln>
                <a:solidFill>
                  <a:srgbClr val="00B0F0"/>
                </a:solidFill>
                <a:latin typeface="Arial"/>
                <a:ea typeface="Arial"/>
                <a:cs typeface="Arial"/>
              </a:rPr>
              <a:t>W</a:t>
            </a:r>
            <a:endParaRPr sz="1600" dirty="0">
              <a:solidFill>
                <a:srgbClr val="00B0F0"/>
              </a:solidFill>
            </a:endParaRP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659CC0A5-7AB5-60F1-330B-88704451E32B}"/>
              </a:ext>
            </a:extLst>
          </p:cNvPr>
          <p:cNvSpPr txBox="1"/>
          <p:nvPr/>
        </p:nvSpPr>
        <p:spPr bwMode="auto">
          <a:xfrm>
            <a:off x="1379340" y="342353"/>
            <a:ext cx="673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b="1" i="0" u="none" strike="noStrike" cap="none" spc="40" dirty="0">
                <a:ln>
                  <a:noFill/>
                </a:ln>
                <a:solidFill>
                  <a:srgbClr val="00B050"/>
                </a:solidFill>
                <a:latin typeface="Arial"/>
                <a:ea typeface="Arial"/>
                <a:cs typeface="Arial"/>
              </a:rPr>
              <a:t>Mo</a:t>
            </a:r>
            <a:endParaRPr sz="1600" dirty="0">
              <a:solidFill>
                <a:srgbClr val="00B050"/>
              </a:solidFill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3394F591-1E54-07DE-B6A2-C9758B4B200A}"/>
              </a:ext>
            </a:extLst>
          </p:cNvPr>
          <p:cNvSpPr txBox="1">
            <a:spLocks/>
          </p:cNvSpPr>
          <p:nvPr/>
        </p:nvSpPr>
        <p:spPr bwMode="auto">
          <a:xfrm>
            <a:off x="2638328" y="817880"/>
            <a:ext cx="6516313" cy="333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sz="2000" b="0" dirty="0"/>
              <a:t>L-mode </a:t>
            </a:r>
            <a:r>
              <a:rPr lang="de-DE" sz="2000" b="0" dirty="0" err="1"/>
              <a:t>series</a:t>
            </a:r>
            <a:r>
              <a:rPr lang="de-DE" sz="2000" b="0" dirty="0"/>
              <a:t> – Mo I </a:t>
            </a:r>
            <a:r>
              <a:rPr lang="de-DE" sz="2000" b="0" dirty="0" err="1"/>
              <a:t>line</a:t>
            </a:r>
            <a:r>
              <a:rPr lang="de-DE" sz="2000" b="0" dirty="0"/>
              <a:t> </a:t>
            </a:r>
            <a:r>
              <a:rPr lang="de-DE" sz="2000" b="0" dirty="0" err="1"/>
              <a:t>intensity</a:t>
            </a:r>
            <a:r>
              <a:rPr lang="de-DE" sz="2000" b="0" dirty="0"/>
              <a:t> (5528 A) 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BA53774-4D95-27D4-4230-3D10FFECA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13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3CB69-E2FE-6F95-ADD4-C7D4C08A9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22D7E6C4-36B6-668C-42C0-067F6D6CC6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20" y="2812357"/>
            <a:ext cx="2400000" cy="1800000"/>
          </a:xfrm>
          <a:prstGeom prst="rect">
            <a:avLst/>
          </a:prstGeom>
        </p:spPr>
      </p:pic>
      <p:pic>
        <p:nvPicPr>
          <p:cNvPr id="25" name="Picture 24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09BA165B-2655-6146-2DAC-2EC4DC1CD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35" y="2809584"/>
            <a:ext cx="2400000" cy="1800000"/>
          </a:xfrm>
          <a:prstGeom prst="rect">
            <a:avLst/>
          </a:prstGeom>
        </p:spPr>
      </p:pic>
      <p:pic>
        <p:nvPicPr>
          <p:cNvPr id="9" name="Picture 8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2402E80B-5836-70B0-788B-1B2336F3B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27" y="825525"/>
            <a:ext cx="2400000" cy="1800000"/>
          </a:xfrm>
          <a:prstGeom prst="rect">
            <a:avLst/>
          </a:prstGeom>
        </p:spPr>
      </p:pic>
      <p:pic>
        <p:nvPicPr>
          <p:cNvPr id="13" name="Picture 12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9C9A38E1-E852-37DC-E17B-56EADE492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63" y="843997"/>
            <a:ext cx="2400000" cy="1800000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AC934613-4573-9F9B-3352-BF95EF590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6199998">
            <a:off x="6268974" y="1963803"/>
            <a:ext cx="4101691" cy="14369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A7A259-CAC9-2679-B531-D677DE83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787208" cy="282352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L-mode results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0F55E4-5B6C-C5D2-B45E-C4D5AFB7E170}"/>
              </a:ext>
            </a:extLst>
          </p:cNvPr>
          <p:cNvCxnSpPr>
            <a:cxnSpLocks/>
          </p:cNvCxnSpPr>
          <p:nvPr/>
        </p:nvCxnSpPr>
        <p:spPr>
          <a:xfrm>
            <a:off x="7510059" y="3535467"/>
            <a:ext cx="1574052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E5498BB-A308-60FD-A700-7AB5870F35FA}"/>
              </a:ext>
            </a:extLst>
          </p:cNvPr>
          <p:cNvSpPr txBox="1">
            <a:spLocks/>
          </p:cNvSpPr>
          <p:nvPr/>
        </p:nvSpPr>
        <p:spPr>
          <a:xfrm>
            <a:off x="7423207" y="3219276"/>
            <a:ext cx="802078" cy="32393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GB" sz="1400" b="1" dirty="0"/>
              <a:t>L-mode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71904C-CC40-9E94-4F8D-B0ADD3C89375}"/>
              </a:ext>
            </a:extLst>
          </p:cNvPr>
          <p:cNvSpPr txBox="1"/>
          <p:nvPr/>
        </p:nvSpPr>
        <p:spPr>
          <a:xfrm flipV="1">
            <a:off x="8134257" y="2758672"/>
            <a:ext cx="281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FA7C31-EA01-446D-D085-66078A4048C3}"/>
              </a:ext>
            </a:extLst>
          </p:cNvPr>
          <p:cNvSpPr txBox="1"/>
          <p:nvPr/>
        </p:nvSpPr>
        <p:spPr>
          <a:xfrm>
            <a:off x="3159378" y="400799"/>
            <a:ext cx="102226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814865-DF57-7054-0AA5-079319E2CF57}"/>
              </a:ext>
            </a:extLst>
          </p:cNvPr>
          <p:cNvSpPr txBox="1"/>
          <p:nvPr/>
        </p:nvSpPr>
        <p:spPr>
          <a:xfrm>
            <a:off x="5732058" y="388650"/>
            <a:ext cx="80118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after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C592F12-59DD-CB98-B36F-19874F629B29}"/>
              </a:ext>
            </a:extLst>
          </p:cNvPr>
          <p:cNvSpPr txBox="1"/>
          <p:nvPr/>
        </p:nvSpPr>
        <p:spPr>
          <a:xfrm>
            <a:off x="97972" y="1046743"/>
            <a:ext cx="2341648" cy="313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W</a:t>
            </a:r>
          </a:p>
          <a:p>
            <a:pPr>
              <a:lnSpc>
                <a:spcPct val="95000"/>
              </a:lnSpc>
            </a:pPr>
            <a:r>
              <a:rPr lang="en-US" sz="1600" dirty="0"/>
              <a:t>Erosion – not possible to measure due to technique sensitivity</a:t>
            </a:r>
          </a:p>
          <a:p>
            <a:pPr algn="l">
              <a:lnSpc>
                <a:spcPct val="95000"/>
              </a:lnSpc>
            </a:pPr>
            <a:endParaRPr lang="en-US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Mo</a:t>
            </a:r>
          </a:p>
          <a:p>
            <a:pPr>
              <a:lnSpc>
                <a:spcPct val="95000"/>
              </a:lnSpc>
            </a:pPr>
            <a:r>
              <a:rPr lang="en-US" sz="1600" dirty="0"/>
              <a:t>Erosion – not possible to measure due to technique sensitivity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pl-PL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No visible surface modification on both W and Mo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6B470A-3595-B16A-47E0-0A0F6C955864}"/>
              </a:ext>
            </a:extLst>
          </p:cNvPr>
          <p:cNvSpPr txBox="1"/>
          <p:nvPr/>
        </p:nvSpPr>
        <p:spPr>
          <a:xfrm>
            <a:off x="7816870" y="66950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D206F1-02F6-18C3-5A80-D7024D72CDCE}"/>
              </a:ext>
            </a:extLst>
          </p:cNvPr>
          <p:cNvSpPr txBox="1"/>
          <p:nvPr/>
        </p:nvSpPr>
        <p:spPr>
          <a:xfrm>
            <a:off x="8640476" y="677411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63EEC5-230E-4BE2-DD03-1BCCFD08A0F0}"/>
              </a:ext>
            </a:extLst>
          </p:cNvPr>
          <p:cNvSpPr txBox="1"/>
          <p:nvPr/>
        </p:nvSpPr>
        <p:spPr>
          <a:xfrm flipV="1">
            <a:off x="8540570" y="2776655"/>
            <a:ext cx="281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470ADB-E21C-82E1-8A19-20DF948C98A3}"/>
              </a:ext>
            </a:extLst>
          </p:cNvPr>
          <p:cNvCxnSpPr/>
          <p:nvPr/>
        </p:nvCxnSpPr>
        <p:spPr>
          <a:xfrm>
            <a:off x="2515138" y="3933129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BAE36-204D-9CF6-A0D4-3514E909D046}"/>
              </a:ext>
            </a:extLst>
          </p:cNvPr>
          <p:cNvCxnSpPr/>
          <p:nvPr/>
        </p:nvCxnSpPr>
        <p:spPr>
          <a:xfrm>
            <a:off x="2515138" y="3435846"/>
            <a:ext cx="4431262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D02F5A-58F3-50E3-A862-A90C19A01292}"/>
              </a:ext>
            </a:extLst>
          </p:cNvPr>
          <p:cNvCxnSpPr/>
          <p:nvPr/>
        </p:nvCxnSpPr>
        <p:spPr>
          <a:xfrm>
            <a:off x="2500280" y="4381052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EDAB69-8201-41ED-B98F-DCE82299A504}"/>
              </a:ext>
            </a:extLst>
          </p:cNvPr>
          <p:cNvCxnSpPr/>
          <p:nvPr/>
        </p:nvCxnSpPr>
        <p:spPr>
          <a:xfrm>
            <a:off x="2529996" y="1979301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9AB1DE-7EFD-F88B-19AC-97E7F4318F04}"/>
              </a:ext>
            </a:extLst>
          </p:cNvPr>
          <p:cNvCxnSpPr/>
          <p:nvPr/>
        </p:nvCxnSpPr>
        <p:spPr>
          <a:xfrm>
            <a:off x="2529996" y="1513855"/>
            <a:ext cx="4431262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C68C55-8531-A0AF-42C4-838526F5E4D4}"/>
              </a:ext>
            </a:extLst>
          </p:cNvPr>
          <p:cNvCxnSpPr/>
          <p:nvPr/>
        </p:nvCxnSpPr>
        <p:spPr>
          <a:xfrm>
            <a:off x="2515138" y="2449449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D406FB0-EC2B-AAA2-8AC0-7CD3BBCFC485}"/>
              </a:ext>
            </a:extLst>
          </p:cNvPr>
          <p:cNvSpPr txBox="1"/>
          <p:nvPr/>
        </p:nvSpPr>
        <p:spPr>
          <a:xfrm>
            <a:off x="2526980" y="800526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7C170B-EDE6-8C0E-63A7-92110E520A81}"/>
              </a:ext>
            </a:extLst>
          </p:cNvPr>
          <p:cNvSpPr txBox="1"/>
          <p:nvPr/>
        </p:nvSpPr>
        <p:spPr>
          <a:xfrm>
            <a:off x="2515138" y="275946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F0664-4263-CFF2-B700-D694E65BC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80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CEED3-6B62-2B8E-7AE7-277C94551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D5C680A3-CCB3-B779-76A7-4CB3CECB1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59" y="838712"/>
            <a:ext cx="2400000" cy="1800000"/>
          </a:xfrm>
          <a:prstGeom prst="rect">
            <a:avLst/>
          </a:prstGeom>
        </p:spPr>
      </p:pic>
      <p:pic>
        <p:nvPicPr>
          <p:cNvPr id="31" name="Picture 30" descr="A close-up of a cloud&#10;&#10;AI-generated content may be incorrect.">
            <a:extLst>
              <a:ext uri="{FF2B5EF4-FFF2-40B4-BE49-F238E27FC236}">
                <a16:creationId xmlns:a16="http://schemas.microsoft.com/office/drawing/2014/main" id="{F2E0468B-85A6-674D-8106-3346D05A2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70" y="913970"/>
            <a:ext cx="2400000" cy="1800000"/>
          </a:xfrm>
          <a:prstGeom prst="rect">
            <a:avLst/>
          </a:prstGeom>
        </p:spPr>
      </p:pic>
      <p:pic>
        <p:nvPicPr>
          <p:cNvPr id="13" name="Picture 12" descr="A close-up of a grey and white background&#10;&#10;AI-generated content may be incorrect.">
            <a:extLst>
              <a:ext uri="{FF2B5EF4-FFF2-40B4-BE49-F238E27FC236}">
                <a16:creationId xmlns:a16="http://schemas.microsoft.com/office/drawing/2014/main" id="{DE6A7624-5CB0-BF9B-5109-51318B6A6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20" y="2819524"/>
            <a:ext cx="2400000" cy="1800000"/>
          </a:xfrm>
          <a:prstGeom prst="rect">
            <a:avLst/>
          </a:prstGeom>
        </p:spPr>
      </p:pic>
      <p:pic>
        <p:nvPicPr>
          <p:cNvPr id="7" name="Picture 6" descr="A close-up of a snow&#10;&#10;AI-generated content may be incorrect.">
            <a:extLst>
              <a:ext uri="{FF2B5EF4-FFF2-40B4-BE49-F238E27FC236}">
                <a16:creationId xmlns:a16="http://schemas.microsoft.com/office/drawing/2014/main" id="{889DF469-53C8-6E9E-4C56-E62E39B1C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90" y="2810921"/>
            <a:ext cx="2400000" cy="1800000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AB7710C7-EE78-8205-6A35-1B2F01638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6199998">
            <a:off x="6262832" y="1966628"/>
            <a:ext cx="4110345" cy="14399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758696-90EF-89D6-7B6E-D734B1C0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7787208" cy="282352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L-mode results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D1BDCE-9A7A-4DF5-19FE-5F04C82C57E3}"/>
              </a:ext>
            </a:extLst>
          </p:cNvPr>
          <p:cNvCxnSpPr>
            <a:cxnSpLocks/>
          </p:cNvCxnSpPr>
          <p:nvPr/>
        </p:nvCxnSpPr>
        <p:spPr>
          <a:xfrm>
            <a:off x="7510059" y="3535467"/>
            <a:ext cx="1574052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C5C04DE-BE99-4078-F71A-5392EAFD5CA4}"/>
              </a:ext>
            </a:extLst>
          </p:cNvPr>
          <p:cNvSpPr txBox="1">
            <a:spLocks/>
          </p:cNvSpPr>
          <p:nvPr/>
        </p:nvSpPr>
        <p:spPr>
          <a:xfrm>
            <a:off x="7423207" y="3219276"/>
            <a:ext cx="802078" cy="32393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GB" sz="1400" b="1" dirty="0"/>
              <a:t>L-mode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DBCF17-0909-952C-2901-526BBFEB1321}"/>
              </a:ext>
            </a:extLst>
          </p:cNvPr>
          <p:cNvSpPr txBox="1"/>
          <p:nvPr/>
        </p:nvSpPr>
        <p:spPr>
          <a:xfrm flipV="1">
            <a:off x="8134257" y="3370127"/>
            <a:ext cx="281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4C6632-84AE-2466-64A1-59470D3BE707}"/>
              </a:ext>
            </a:extLst>
          </p:cNvPr>
          <p:cNvSpPr txBox="1"/>
          <p:nvPr/>
        </p:nvSpPr>
        <p:spPr>
          <a:xfrm>
            <a:off x="3159378" y="400799"/>
            <a:ext cx="102226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CADE54-139F-1514-520B-74C5C2CBA438}"/>
              </a:ext>
            </a:extLst>
          </p:cNvPr>
          <p:cNvSpPr txBox="1"/>
          <p:nvPr/>
        </p:nvSpPr>
        <p:spPr>
          <a:xfrm>
            <a:off x="5732058" y="388650"/>
            <a:ext cx="80118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after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7E7CED-0D17-ECAA-83FC-67D58E7D0737}"/>
              </a:ext>
            </a:extLst>
          </p:cNvPr>
          <p:cNvSpPr txBox="1"/>
          <p:nvPr/>
        </p:nvSpPr>
        <p:spPr>
          <a:xfrm>
            <a:off x="97972" y="1046743"/>
            <a:ext cx="2341648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W</a:t>
            </a:r>
          </a:p>
          <a:p>
            <a:pPr algn="l">
              <a:lnSpc>
                <a:spcPct val="95000"/>
              </a:lnSpc>
            </a:pPr>
            <a:r>
              <a:rPr lang="en-US" sz="1600" dirty="0"/>
              <a:t>Erosion – not possible to measure due to technique sensitivity</a:t>
            </a:r>
          </a:p>
          <a:p>
            <a:pPr algn="l">
              <a:lnSpc>
                <a:spcPct val="95000"/>
              </a:lnSpc>
            </a:pPr>
            <a:endParaRPr lang="en-US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Mo</a:t>
            </a:r>
          </a:p>
          <a:p>
            <a:pPr>
              <a:lnSpc>
                <a:spcPct val="95000"/>
              </a:lnSpc>
            </a:pPr>
            <a:r>
              <a:rPr lang="en-US" sz="1600" dirty="0"/>
              <a:t>Erosion – not possible to measure due to technique sensitivity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pl-PL" sz="1600" dirty="0"/>
          </a:p>
          <a:p>
            <a:pPr algn="l">
              <a:lnSpc>
                <a:spcPct val="95000"/>
              </a:lnSpc>
            </a:pPr>
            <a:r>
              <a:rPr lang="en-US" sz="1600" dirty="0"/>
              <a:t>Deposition – present due to disruptions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083972-D396-A5C4-9D89-9C6B46077779}"/>
              </a:ext>
            </a:extLst>
          </p:cNvPr>
          <p:cNvSpPr txBox="1"/>
          <p:nvPr/>
        </p:nvSpPr>
        <p:spPr>
          <a:xfrm>
            <a:off x="7816870" y="66950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20230B-4447-3246-7B55-3FB6268E3404}"/>
              </a:ext>
            </a:extLst>
          </p:cNvPr>
          <p:cNvSpPr txBox="1"/>
          <p:nvPr/>
        </p:nvSpPr>
        <p:spPr>
          <a:xfrm>
            <a:off x="8640476" y="677411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17FE7-5F7D-F188-33E9-18C6A3546AB7}"/>
              </a:ext>
            </a:extLst>
          </p:cNvPr>
          <p:cNvSpPr txBox="1"/>
          <p:nvPr/>
        </p:nvSpPr>
        <p:spPr>
          <a:xfrm flipV="1">
            <a:off x="8540570" y="3388110"/>
            <a:ext cx="28132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E7F628-3A4B-7034-D373-59302D833DC2}"/>
              </a:ext>
            </a:extLst>
          </p:cNvPr>
          <p:cNvCxnSpPr/>
          <p:nvPr/>
        </p:nvCxnSpPr>
        <p:spPr>
          <a:xfrm>
            <a:off x="2515138" y="3933129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9FE233-31E9-7EA8-86B2-003CE783A985}"/>
              </a:ext>
            </a:extLst>
          </p:cNvPr>
          <p:cNvCxnSpPr/>
          <p:nvPr/>
        </p:nvCxnSpPr>
        <p:spPr>
          <a:xfrm>
            <a:off x="2515138" y="3385046"/>
            <a:ext cx="4431262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3A7092-B87C-42C0-528F-1B85F9B586BF}"/>
              </a:ext>
            </a:extLst>
          </p:cNvPr>
          <p:cNvCxnSpPr/>
          <p:nvPr/>
        </p:nvCxnSpPr>
        <p:spPr>
          <a:xfrm>
            <a:off x="2500280" y="4381052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D4C4B8-26F3-3FAD-0E33-B37A8C868F55}"/>
              </a:ext>
            </a:extLst>
          </p:cNvPr>
          <p:cNvCxnSpPr/>
          <p:nvPr/>
        </p:nvCxnSpPr>
        <p:spPr>
          <a:xfrm>
            <a:off x="2529996" y="1979301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B58C58-1C72-DE64-8F56-77DD4F44E55A}"/>
              </a:ext>
            </a:extLst>
          </p:cNvPr>
          <p:cNvCxnSpPr/>
          <p:nvPr/>
        </p:nvCxnSpPr>
        <p:spPr>
          <a:xfrm>
            <a:off x="2529996" y="1504330"/>
            <a:ext cx="4431262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CC19BD-BC4A-2955-F1CF-9D79CEF62264}"/>
              </a:ext>
            </a:extLst>
          </p:cNvPr>
          <p:cNvCxnSpPr/>
          <p:nvPr/>
        </p:nvCxnSpPr>
        <p:spPr>
          <a:xfrm>
            <a:off x="2515138" y="2427224"/>
            <a:ext cx="4431262" cy="0"/>
          </a:xfrm>
          <a:prstGeom prst="line">
            <a:avLst/>
          </a:prstGeom>
          <a:ln w="9525" cap="sq" cmpd="sng" algn="ctr">
            <a:solidFill>
              <a:schemeClr val="accent6"/>
            </a:solidFill>
            <a:prstDash val="sysDot"/>
            <a:bevel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71ED2F7-9DA1-EC6F-9446-DB36896CBA19}"/>
              </a:ext>
            </a:extLst>
          </p:cNvPr>
          <p:cNvSpPr txBox="1"/>
          <p:nvPr/>
        </p:nvSpPr>
        <p:spPr>
          <a:xfrm>
            <a:off x="2526980" y="800526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46160C-8152-00CC-9528-7891D21BE5F9}"/>
              </a:ext>
            </a:extLst>
          </p:cNvPr>
          <p:cNvSpPr txBox="1"/>
          <p:nvPr/>
        </p:nvSpPr>
        <p:spPr>
          <a:xfrm>
            <a:off x="2515138" y="275946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</a:t>
            </a:r>
            <a:endParaRPr lang="en-DE" b="1" dirty="0">
              <a:solidFill>
                <a:srgbClr val="0070C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12A26-156B-8E68-3366-93BB04285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/>
          <a:p>
            <a:pPr algn="r"/>
            <a:r>
              <a:rPr lang="pl-PL" dirty="0"/>
              <a:t>Marcin </a:t>
            </a:r>
            <a:r>
              <a:rPr lang="pl-PL" dirty="0" err="1"/>
              <a:t>Rasiński</a:t>
            </a:r>
            <a:r>
              <a:rPr lang="pl-PL" dirty="0"/>
              <a:t> </a:t>
            </a:r>
            <a:r>
              <a:rPr lang="en-GB" dirty="0"/>
              <a:t>| </a:t>
            </a:r>
            <a:r>
              <a:rPr lang="en-US" dirty="0"/>
              <a:t>WPPWIE Review Meeting 2025 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078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19360</TotalTime>
  <Words>726</Words>
  <Application>Microsoft Office PowerPoint</Application>
  <PresentationFormat>On-screen Show (16:9)</PresentationFormat>
  <Paragraphs>176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Symbol</vt:lpstr>
      <vt:lpstr>Office Theme</vt:lpstr>
      <vt:lpstr>Jülich</vt:lpstr>
      <vt:lpstr>PowerPoint Presentation</vt:lpstr>
      <vt:lpstr>Preparation</vt:lpstr>
      <vt:lpstr>H-mode</vt:lpstr>
      <vt:lpstr>H-mode results</vt:lpstr>
      <vt:lpstr>H-mode results</vt:lpstr>
      <vt:lpstr>H-mode results</vt:lpstr>
      <vt:lpstr>L-mode</vt:lpstr>
      <vt:lpstr>L-mode results</vt:lpstr>
      <vt:lpstr>L-mode results</vt:lpstr>
      <vt:lpstr>L-mode results</vt:lpstr>
      <vt:lpstr>L-mode results</vt:lpstr>
      <vt:lpstr>Sp B.1 Exposure of W-nano samples to PSI-2 plasmas   </vt:lpstr>
      <vt:lpstr>Setup of Psi-2</vt:lpstr>
      <vt:lpstr>Spectroscopic studies on W-nano in PSI-2 </vt:lpstr>
      <vt:lpstr>First results (A3)</vt:lpstr>
      <vt:lpstr>PowerPoint Presentation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Beaton,Will</dc:creator>
  <cp:lastModifiedBy>Rasinski, Marcin</cp:lastModifiedBy>
  <cp:revision>185</cp:revision>
  <cp:lastPrinted>2014-10-16T14:51:28Z</cp:lastPrinted>
  <dcterms:created xsi:type="dcterms:W3CDTF">2021-12-22T14:29:37Z</dcterms:created>
  <dcterms:modified xsi:type="dcterms:W3CDTF">2025-11-19T08:50:05Z</dcterms:modified>
</cp:coreProperties>
</file>