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642" r:id="rId2"/>
    <p:sldId id="598" r:id="rId3"/>
    <p:sldId id="599" r:id="rId4"/>
    <p:sldId id="562" r:id="rId5"/>
    <p:sldId id="600" r:id="rId6"/>
    <p:sldId id="601" r:id="rId7"/>
    <p:sldId id="603" r:id="rId8"/>
    <p:sldId id="608" r:id="rId9"/>
    <p:sldId id="602" r:id="rId10"/>
    <p:sldId id="607" r:id="rId11"/>
    <p:sldId id="610" r:id="rId12"/>
    <p:sldId id="611" r:id="rId13"/>
    <p:sldId id="616" r:id="rId14"/>
    <p:sldId id="617" r:id="rId15"/>
    <p:sldId id="618" r:id="rId16"/>
    <p:sldId id="609" r:id="rId17"/>
    <p:sldId id="620" r:id="rId18"/>
    <p:sldId id="627" r:id="rId19"/>
    <p:sldId id="633" r:id="rId20"/>
    <p:sldId id="634" r:id="rId21"/>
    <p:sldId id="649" r:id="rId22"/>
    <p:sldId id="640" r:id="rId23"/>
    <p:sldId id="641" r:id="rId24"/>
    <p:sldId id="477" r:id="rId25"/>
    <p:sldId id="621" r:id="rId26"/>
    <p:sldId id="628" r:id="rId27"/>
    <p:sldId id="629" r:id="rId28"/>
    <p:sldId id="626" r:id="rId29"/>
    <p:sldId id="650" r:id="rId30"/>
    <p:sldId id="651" r:id="rId31"/>
    <p:sldId id="653" r:id="rId32"/>
    <p:sldId id="654" r:id="rId33"/>
    <p:sldId id="656" r:id="rId34"/>
    <p:sldId id="485" r:id="rId35"/>
    <p:sldId id="513" r:id="rId36"/>
    <p:sldId id="588" r:id="rId37"/>
    <p:sldId id="510" r:id="rId38"/>
    <p:sldId id="619" r:id="rId39"/>
    <p:sldId id="647" r:id="rId40"/>
    <p:sldId id="655" r:id="rId41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>
          <p15:clr>
            <a:srgbClr val="A4A3A4"/>
          </p15:clr>
        </p15:guide>
        <p15:guide id="2" pos="7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895DB"/>
    <a:srgbClr val="008000"/>
    <a:srgbClr val="000066"/>
    <a:srgbClr val="996633"/>
    <a:srgbClr val="5F5F5F"/>
    <a:srgbClr val="003399"/>
    <a:srgbClr val="7A9FCC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6395" autoAdjust="0"/>
  </p:normalViewPr>
  <p:slideViewPr>
    <p:cSldViewPr showGuides="1">
      <p:cViewPr varScale="1">
        <p:scale>
          <a:sx n="65" d="100"/>
          <a:sy n="65" d="100"/>
        </p:scale>
        <p:origin x="1228" y="40"/>
      </p:cViewPr>
      <p:guideLst>
        <p:guide orient="horz" pos="3748"/>
        <p:guide pos="7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472"/>
    </p:cViewPr>
  </p:sorterViewPr>
  <p:notesViewPr>
    <p:cSldViewPr showGuides="1">
      <p:cViewPr varScale="1">
        <p:scale>
          <a:sx n="58" d="100"/>
          <a:sy n="58" d="100"/>
        </p:scale>
        <p:origin x="-3259" y="-5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18/11/2025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18/11/2025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54" tIns="47627" rIns="95254" bIns="4762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5254" tIns="47627" rIns="95254" bIns="47627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60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9360320-7E63-4EF1-B7AD-46BCE0D8C17E}" type="slidenum">
              <a:rPr lang="en-GB" altLang="en-US" smtClean="0"/>
              <a:pPr/>
              <a:t>12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74019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4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61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8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744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22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51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694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668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21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This looks good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authors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EUROFUSION PowerPoint Master Inhalt.png"/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32" b="10632"/>
          <a:stretch/>
        </p:blipFill>
        <p:spPr>
          <a:xfrm>
            <a:off x="-199" y="298"/>
            <a:ext cx="9144306" cy="9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93"/>
            <a:ext cx="7427168" cy="891216"/>
          </a:xfrm>
        </p:spPr>
        <p:txBody>
          <a:bodyPr>
            <a:noAutofit/>
          </a:bodyPr>
          <a:lstStyle>
            <a:lvl1pPr algn="l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0000"/>
              </a:lnSpc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 sz="18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4856-4876-417F-B0E3-9C70601A7B2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A8BC0-071F-4D42-9E04-C12744BE59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710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456"/>
            <a:ext cx="9144000" cy="66385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Test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691683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16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18/11/2025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2.emf"/><Relationship Id="rId7" Type="http://schemas.openxmlformats.org/officeDocument/2006/relationships/image" Target="../media/image59.wmf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gif"/><Relationship Id="rId7" Type="http://schemas.openxmlformats.org/officeDocument/2006/relationships/image" Target="../media/image6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11" Type="http://schemas.microsoft.com/office/2007/relationships/hdphoto" Target="../media/hdphoto3.wdp"/><Relationship Id="rId5" Type="http://schemas.openxmlformats.org/officeDocument/2006/relationships/image" Target="../media/image67.gif"/><Relationship Id="rId10" Type="http://schemas.openxmlformats.org/officeDocument/2006/relationships/image" Target="../media/image71.png"/><Relationship Id="rId4" Type="http://schemas.openxmlformats.org/officeDocument/2006/relationships/image" Target="../media/image66.gif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emf"/><Relationship Id="rId5" Type="http://schemas.openxmlformats.org/officeDocument/2006/relationships/image" Target="../media/image73.jpeg"/><Relationship Id="rId4" Type="http://schemas.openxmlformats.org/officeDocument/2006/relationships/image" Target="../media/image7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tiff"/><Relationship Id="rId3" Type="http://schemas.openxmlformats.org/officeDocument/2006/relationships/image" Target="../media/image96.png"/><Relationship Id="rId7" Type="http://schemas.openxmlformats.org/officeDocument/2006/relationships/image" Target="../media/image100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iff"/><Relationship Id="rId5" Type="http://schemas.openxmlformats.org/officeDocument/2006/relationships/image" Target="../media/image98.tiff"/><Relationship Id="rId10" Type="http://schemas.openxmlformats.org/officeDocument/2006/relationships/image" Target="../media/image103.tiff"/><Relationship Id="rId4" Type="http://schemas.openxmlformats.org/officeDocument/2006/relationships/image" Target="../media/image97.tiff"/><Relationship Id="rId9" Type="http://schemas.openxmlformats.org/officeDocument/2006/relationships/image" Target="../media/image10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gif"/><Relationship Id="rId12" Type="http://schemas.openxmlformats.org/officeDocument/2006/relationships/image" Target="../media/image13.emf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emf"/><Relationship Id="rId24" Type="http://schemas.openxmlformats.org/officeDocument/2006/relationships/image" Target="../media/image24.pn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gif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jpeg"/><Relationship Id="rId22" Type="http://schemas.openxmlformats.org/officeDocument/2006/relationships/hyperlink" Target="http://qweb.qst.go.jp/HomePage/Honbu/Keiei/kouhou/logo/logodata.pptx" TargetMode="External"/><Relationship Id="rId27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iff"/><Relationship Id="rId3" Type="http://schemas.openxmlformats.org/officeDocument/2006/relationships/image" Target="../media/image101.tiff"/><Relationship Id="rId7" Type="http://schemas.openxmlformats.org/officeDocument/2006/relationships/image" Target="../media/image10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iff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1.tiff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6.tiff"/><Relationship Id="rId4" Type="http://schemas.openxmlformats.org/officeDocument/2006/relationships/image" Target="../media/image10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emf"/><Relationship Id="rId4" Type="http://schemas.openxmlformats.org/officeDocument/2006/relationships/image" Target="../media/image1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em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jpe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4.wmf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tiff"/><Relationship Id="rId5" Type="http://schemas.openxmlformats.org/officeDocument/2006/relationships/image" Target="../media/image142.png"/><Relationship Id="rId4" Type="http://schemas.openxmlformats.org/officeDocument/2006/relationships/image" Target="../media/image14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5.jpeg"/><Relationship Id="rId7" Type="http://schemas.openxmlformats.org/officeDocument/2006/relationships/image" Target="../media/image44.wmf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0.emf"/><Relationship Id="rId5" Type="http://schemas.microsoft.com/office/2007/relationships/hdphoto" Target="../media/hdphoto1.wdp"/><Relationship Id="rId10" Type="http://schemas.openxmlformats.org/officeDocument/2006/relationships/image" Target="../media/image49.tiff"/><Relationship Id="rId4" Type="http://schemas.openxmlformats.org/officeDocument/2006/relationships/image" Target="../media/image46.png"/><Relationship Id="rId9" Type="http://schemas.openxmlformats.org/officeDocument/2006/relationships/image" Target="../media/image4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8880"/>
            <a:ext cx="9144000" cy="129614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Review of previous characterization of collected dust particles from different machines</a:t>
            </a:r>
            <a:endParaRPr lang="en-GB" sz="3200" b="1" dirty="0">
              <a:ea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8208912" cy="122413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de-DE" sz="3200" dirty="0"/>
              <a:t>Marek Rubel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de-DE" sz="2400" i="1" dirty="0" err="1"/>
              <a:t>With</a:t>
            </a:r>
            <a:r>
              <a:rPr lang="de-DE" sz="2400" i="1" dirty="0"/>
              <a:t> </a:t>
            </a:r>
            <a:r>
              <a:rPr lang="de-DE" sz="2400" i="1" dirty="0" err="1"/>
              <a:t>very</a:t>
            </a:r>
            <a:r>
              <a:rPr lang="de-DE" sz="2400" i="1" dirty="0"/>
              <a:t> </a:t>
            </a:r>
            <a:r>
              <a:rPr lang="de-DE" sz="2400" i="1" dirty="0" err="1"/>
              <a:t>important</a:t>
            </a:r>
            <a:r>
              <a:rPr lang="de-DE" sz="2400" i="1" dirty="0"/>
              <a:t> </a:t>
            </a:r>
            <a:r>
              <a:rPr lang="de-DE" sz="2400" i="1" dirty="0" err="1"/>
              <a:t>contributions</a:t>
            </a:r>
            <a:r>
              <a:rPr lang="de-DE" sz="2400" i="1" dirty="0"/>
              <a:t> </a:t>
            </a:r>
            <a:r>
              <a:rPr lang="de-DE" sz="2400" i="1" dirty="0" err="1"/>
              <a:t>from</a:t>
            </a:r>
            <a:r>
              <a:rPr lang="de-DE" sz="2400" i="1" dirty="0"/>
              <a:t>  </a:t>
            </a:r>
            <a:r>
              <a:rPr lang="de-DE" sz="2400" i="1" dirty="0" err="1"/>
              <a:t>nearly</a:t>
            </a:r>
            <a:r>
              <a:rPr lang="de-DE" sz="2400" i="1" dirty="0"/>
              <a:t> 70 </a:t>
            </a:r>
            <a:r>
              <a:rPr lang="de-DE" sz="2400" i="1" dirty="0" err="1"/>
              <a:t>colleagues</a:t>
            </a:r>
            <a:r>
              <a:rPr lang="de-DE" sz="2400" i="1" dirty="0"/>
              <a:t> </a:t>
            </a:r>
            <a:r>
              <a:rPr lang="de-DE" sz="2400" i="1" dirty="0" err="1"/>
              <a:t>coworking</a:t>
            </a:r>
            <a:r>
              <a:rPr lang="de-DE" sz="2400" i="1" dirty="0"/>
              <a:t> on </a:t>
            </a:r>
            <a:r>
              <a:rPr lang="de-DE" sz="2400" i="1" dirty="0" err="1"/>
              <a:t>the</a:t>
            </a:r>
            <a:r>
              <a:rPr lang="de-DE" sz="2400" i="1" dirty="0"/>
              <a:t> </a:t>
            </a:r>
            <a:r>
              <a:rPr lang="de-DE" sz="2400" i="1" dirty="0" err="1"/>
              <a:t>topic</a:t>
            </a:r>
            <a:r>
              <a:rPr lang="de-DE" sz="2400" i="1" dirty="0"/>
              <a:t> </a:t>
            </a:r>
            <a:r>
              <a:rPr lang="de-DE" sz="2400" i="1" dirty="0" err="1"/>
              <a:t>for</a:t>
            </a:r>
            <a:r>
              <a:rPr lang="de-DE" sz="2400" i="1" dirty="0"/>
              <a:t> </a:t>
            </a:r>
            <a:r>
              <a:rPr lang="de-DE" sz="2400" i="1" dirty="0" err="1"/>
              <a:t>over</a:t>
            </a:r>
            <a:r>
              <a:rPr lang="de-DE" sz="2400" i="1" dirty="0"/>
              <a:t> 40 </a:t>
            </a:r>
            <a:r>
              <a:rPr lang="de-DE" sz="2400" i="1" dirty="0" err="1"/>
              <a:t>years</a:t>
            </a:r>
            <a:endParaRPr 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23755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5893"/>
            <a:ext cx="8784976" cy="891216"/>
          </a:xfrm>
        </p:spPr>
        <p:txBody>
          <a:bodyPr/>
          <a:lstStyle/>
          <a:p>
            <a:r>
              <a:rPr lang="sv-SE" dirty="0" smtClean="0"/>
              <a:t>TEXTOR plasma: </a:t>
            </a:r>
            <a:r>
              <a:rPr lang="sv-SE" dirty="0" err="1" smtClean="0"/>
              <a:t>detachment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co-</a:t>
            </a:r>
            <a:r>
              <a:rPr lang="sv-SE" dirty="0" err="1" smtClean="0"/>
              <a:t>deposits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623"/>
          <a:stretch/>
        </p:blipFill>
        <p:spPr>
          <a:xfrm>
            <a:off x="-24904" y="2334515"/>
            <a:ext cx="1966588" cy="3571838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42698" y="220651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sz="135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42698" y="220294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sz="135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042698" y="219222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sz="1350"/>
          </a:p>
        </p:txBody>
      </p:sp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2042698" y="259227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sz="1350"/>
          </a:p>
        </p:txBody>
      </p:sp>
      <p:sp>
        <p:nvSpPr>
          <p:cNvPr id="17" name="Rectangle 66"/>
          <p:cNvSpPr>
            <a:spLocks noChangeArrowheads="1"/>
          </p:cNvSpPr>
          <p:nvPr/>
        </p:nvSpPr>
        <p:spPr bwMode="auto">
          <a:xfrm>
            <a:off x="2042698" y="259227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sz="1350"/>
          </a:p>
        </p:txBody>
      </p:sp>
      <p:sp>
        <p:nvSpPr>
          <p:cNvPr id="18" name="Rectangle 68"/>
          <p:cNvSpPr>
            <a:spLocks noChangeArrowheads="1"/>
          </p:cNvSpPr>
          <p:nvPr/>
        </p:nvSpPr>
        <p:spPr bwMode="auto">
          <a:xfrm>
            <a:off x="2042698" y="259227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sz="1350"/>
          </a:p>
        </p:txBody>
      </p: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2042698" y="259227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sz="1350"/>
          </a:p>
        </p:txBody>
      </p: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2008718" y="2354730"/>
            <a:ext cx="3644504" cy="3505186"/>
            <a:chOff x="0" y="618"/>
            <a:chExt cx="3584" cy="3337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3219" y="2720"/>
              <a:ext cx="23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sv-SE" sz="1500">
                  <a:solidFill>
                    <a:srgbClr val="FFFFFF"/>
                  </a:solidFill>
                  <a:latin typeface="Arial" panose="020B0604020202020204" pitchFamily="34" charset="0"/>
                </a:rPr>
                <a:t>(b)</a:t>
              </a:r>
              <a:endParaRPr lang="de-DE" altLang="sv-SE" sz="135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2" name="Object 63"/>
            <p:cNvGraphicFramePr>
              <a:graphicFrameLocks noChangeAspect="1"/>
            </p:cNvGraphicFramePr>
            <p:nvPr/>
          </p:nvGraphicFramePr>
          <p:xfrm>
            <a:off x="0" y="618"/>
            <a:ext cx="1770" cy="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6" name="Picture" r:id="rId4" imgW="3310128" imgH="2615184" progId="Word.Picture.8">
                    <p:embed/>
                  </p:oleObj>
                </mc:Choice>
                <mc:Fallback>
                  <p:oleObj name="Picture" r:id="rId4" imgW="3310128" imgH="2615184" progId="Word.Picture.8">
                    <p:embed/>
                    <p:pic>
                      <p:nvPicPr>
                        <p:cNvPr id="60479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230"/>
                        <a:stretch>
                          <a:fillRect/>
                        </a:stretch>
                      </p:blipFill>
                      <p:spPr bwMode="auto">
                        <a:xfrm>
                          <a:off x="0" y="618"/>
                          <a:ext cx="1770" cy="16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65"/>
            <p:cNvGraphicFramePr>
              <a:graphicFrameLocks noChangeAspect="1"/>
            </p:cNvGraphicFramePr>
            <p:nvPr/>
          </p:nvGraphicFramePr>
          <p:xfrm>
            <a:off x="1814" y="618"/>
            <a:ext cx="1770" cy="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7" name="Picture" r:id="rId6" imgW="3310128" imgH="2615184" progId="Word.Picture.8">
                    <p:embed/>
                  </p:oleObj>
                </mc:Choice>
                <mc:Fallback>
                  <p:oleObj name="Picture" r:id="rId6" imgW="3310128" imgH="2615184" progId="Word.Picture.8">
                    <p:embed/>
                    <p:pic>
                      <p:nvPicPr>
                        <p:cNvPr id="60481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230"/>
                        <a:stretch>
                          <a:fillRect/>
                        </a:stretch>
                      </p:blipFill>
                      <p:spPr bwMode="auto">
                        <a:xfrm>
                          <a:off x="1814" y="618"/>
                          <a:ext cx="1770" cy="16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8313943"/>
                </p:ext>
              </p:extLst>
            </p:nvPr>
          </p:nvGraphicFramePr>
          <p:xfrm>
            <a:off x="0" y="2305"/>
            <a:ext cx="1770" cy="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8" name="Picture" r:id="rId8" imgW="3310128" imgH="2615184" progId="Word.Picture.8">
                    <p:embed/>
                  </p:oleObj>
                </mc:Choice>
                <mc:Fallback>
                  <p:oleObj name="Picture" r:id="rId8" imgW="3310128" imgH="2615184" progId="Word.Picture.8">
                    <p:embed/>
                    <p:pic>
                      <p:nvPicPr>
                        <p:cNvPr id="60483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230"/>
                        <a:stretch>
                          <a:fillRect/>
                        </a:stretch>
                      </p:blipFill>
                      <p:spPr bwMode="auto">
                        <a:xfrm>
                          <a:off x="0" y="2305"/>
                          <a:ext cx="1770" cy="16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2258172"/>
                </p:ext>
              </p:extLst>
            </p:nvPr>
          </p:nvGraphicFramePr>
          <p:xfrm>
            <a:off x="1814" y="2305"/>
            <a:ext cx="1769" cy="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9" name="Picture" r:id="rId10" imgW="3310128" imgH="2615184" progId="Word.Picture.8">
                    <p:embed/>
                  </p:oleObj>
                </mc:Choice>
                <mc:Fallback>
                  <p:oleObj name="Picture" r:id="rId10" imgW="3310128" imgH="2615184" progId="Word.Picture.8">
                    <p:embed/>
                    <p:pic>
                      <p:nvPicPr>
                        <p:cNvPr id="60485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230" r="47"/>
                        <a:stretch>
                          <a:fillRect/>
                        </a:stretch>
                      </p:blipFill>
                      <p:spPr bwMode="auto">
                        <a:xfrm>
                          <a:off x="1814" y="2305"/>
                          <a:ext cx="1769" cy="16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 Box 71"/>
            <p:cNvSpPr txBox="1">
              <a:spLocks noChangeArrowheads="1"/>
            </p:cNvSpPr>
            <p:nvPr/>
          </p:nvSpPr>
          <p:spPr bwMode="auto">
            <a:xfrm>
              <a:off x="0" y="618"/>
              <a:ext cx="588" cy="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sv-SE" sz="1350"/>
                <a:t>4.64 s</a:t>
              </a:r>
              <a:endParaRPr lang="en-US" altLang="sv-SE" sz="1350"/>
            </a:p>
          </p:txBody>
        </p:sp>
        <p:sp>
          <p:nvSpPr>
            <p:cNvPr id="27" name="Text Box 72"/>
            <p:cNvSpPr txBox="1">
              <a:spLocks noChangeArrowheads="1"/>
            </p:cNvSpPr>
            <p:nvPr/>
          </p:nvSpPr>
          <p:spPr bwMode="auto">
            <a:xfrm>
              <a:off x="0" y="2330"/>
              <a:ext cx="588" cy="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sv-SE" sz="1350"/>
                <a:t>4.70 s</a:t>
              </a:r>
              <a:endParaRPr lang="en-US" altLang="sv-SE" sz="1350"/>
            </a:p>
          </p:txBody>
        </p:sp>
        <p:sp>
          <p:nvSpPr>
            <p:cNvPr id="28" name="Text Box 73"/>
            <p:cNvSpPr txBox="1">
              <a:spLocks noChangeArrowheads="1"/>
            </p:cNvSpPr>
            <p:nvPr/>
          </p:nvSpPr>
          <p:spPr bwMode="auto">
            <a:xfrm>
              <a:off x="1847" y="2362"/>
              <a:ext cx="588" cy="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sv-SE" sz="1350" dirty="0"/>
                <a:t>4.74 s</a:t>
              </a:r>
              <a:endParaRPr lang="en-US" altLang="sv-SE" sz="1350" dirty="0"/>
            </a:p>
          </p:txBody>
        </p:sp>
        <p:sp>
          <p:nvSpPr>
            <p:cNvPr id="29" name="Text Box 74"/>
            <p:cNvSpPr txBox="1">
              <a:spLocks noChangeArrowheads="1"/>
            </p:cNvSpPr>
            <p:nvPr/>
          </p:nvSpPr>
          <p:spPr bwMode="auto">
            <a:xfrm>
              <a:off x="1814" y="618"/>
              <a:ext cx="588" cy="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sv-SE" sz="1350"/>
                <a:t>4.66 s</a:t>
              </a:r>
              <a:endParaRPr lang="en-US" altLang="sv-SE" sz="1350"/>
            </a:p>
          </p:txBody>
        </p:sp>
      </p:grpSp>
      <p:pic>
        <p:nvPicPr>
          <p:cNvPr id="30" name="Picture 76" descr="fig0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884096"/>
            <a:ext cx="349567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78"/>
          <p:cNvSpPr>
            <a:spLocks noChangeShapeType="1"/>
          </p:cNvSpPr>
          <p:nvPr/>
        </p:nvSpPr>
        <p:spPr bwMode="auto">
          <a:xfrm flipV="1">
            <a:off x="8293894" y="5152237"/>
            <a:ext cx="0" cy="43219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2" name="Line 80"/>
          <p:cNvSpPr>
            <a:spLocks noChangeShapeType="1"/>
          </p:cNvSpPr>
          <p:nvPr/>
        </p:nvSpPr>
        <p:spPr bwMode="auto">
          <a:xfrm flipV="1">
            <a:off x="7970044" y="5152237"/>
            <a:ext cx="0" cy="43219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3" name="Text Box 77"/>
          <p:cNvSpPr txBox="1">
            <a:spLocks noChangeArrowheads="1"/>
          </p:cNvSpPr>
          <p:nvPr/>
        </p:nvSpPr>
        <p:spPr bwMode="auto">
          <a:xfrm>
            <a:off x="1988795" y="1353026"/>
            <a:ext cx="36396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 altLang="sv-SE" dirty="0" err="1">
                <a:latin typeface="Arial" panose="020B0604020202020204" pitchFamily="34" charset="0"/>
              </a:rPr>
              <a:t>Time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sequence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showing</a:t>
            </a:r>
            <a:r>
              <a:rPr lang="sv-SE" altLang="sv-SE" dirty="0">
                <a:latin typeface="Arial" panose="020B0604020202020204" pitchFamily="34" charset="0"/>
              </a:rPr>
              <a:t> a </a:t>
            </a:r>
            <a:r>
              <a:rPr lang="sv-SE" altLang="sv-SE" dirty="0" err="1">
                <a:latin typeface="Arial" panose="020B0604020202020204" pitchFamily="34" charset="0"/>
              </a:rPr>
              <a:t>cloud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of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 smtClean="0">
                <a:latin typeface="Arial" panose="020B0604020202020204" pitchFamily="34" charset="0"/>
              </a:rPr>
              <a:t>particles</a:t>
            </a:r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0152" y="2052153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release is </a:t>
            </a:r>
            <a:r>
              <a:rPr lang="sv-S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  <a:r>
              <a:rPr lang="sv-S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v-S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v-S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etected</a:t>
            </a:r>
            <a:r>
              <a:rPr lang="sv-S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sv-S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sv-S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379" y="1421911"/>
            <a:ext cx="1941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debris motion caused by the rocket effect.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  <p:bldP spid="17" grpId="0"/>
      <p:bldP spid="18" grpId="0"/>
      <p:bldP spid="19" grpId="0"/>
      <p:bldP spid="31" grpId="0" animBg="1"/>
      <p:bldP spid="32" grpId="0" animBg="1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62" y="1340768"/>
            <a:ext cx="66151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7"/>
          <p:cNvSpPr txBox="1">
            <a:spLocks noChangeArrowheads="1"/>
          </p:cNvSpPr>
          <p:nvPr/>
        </p:nvSpPr>
        <p:spPr bwMode="auto">
          <a:xfrm rot="16200000">
            <a:off x="850702" y="3187899"/>
            <a:ext cx="77986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350" b="1"/>
              <a:t>#84832</a:t>
            </a:r>
            <a:endParaRPr lang="en-GB" altLang="en-US" sz="12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22"/>
            <a:ext cx="8316416" cy="891216"/>
          </a:xfrm>
        </p:spPr>
        <p:txBody>
          <a:bodyPr/>
          <a:lstStyle/>
          <a:p>
            <a:r>
              <a:rPr lang="sv-SE" dirty="0" smtClean="0"/>
              <a:t>JET-ILW: Beryllium </a:t>
            </a:r>
            <a:r>
              <a:rPr lang="sv-SE" dirty="0" err="1"/>
              <a:t>melting</a:t>
            </a:r>
            <a:r>
              <a:rPr lang="sv-SE" dirty="0"/>
              <a:t> and </a:t>
            </a:r>
            <a:r>
              <a:rPr lang="sv-SE" dirty="0" err="1" smtClean="0"/>
              <a:t>splashing</a:t>
            </a:r>
            <a:r>
              <a:rPr lang="sv-SE" dirty="0"/>
              <a:t>.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A </a:t>
            </a:r>
            <a:r>
              <a:rPr lang="sv-SE" dirty="0" err="1"/>
              <a:t>rain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 smtClean="0"/>
              <a:t>droplets</a:t>
            </a:r>
            <a:r>
              <a:rPr lang="sv-SE" dirty="0" smtClean="0"/>
              <a:t> from the </a:t>
            </a:r>
            <a:r>
              <a:rPr lang="sv-SE" dirty="0" err="1" smtClean="0"/>
              <a:t>upper</a:t>
            </a:r>
            <a:r>
              <a:rPr lang="sv-SE" dirty="0" smtClean="0"/>
              <a:t> limiters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04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77629"/>
            <a:ext cx="468153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70" y="974935"/>
            <a:ext cx="5235178" cy="285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961648"/>
            <a:ext cx="440412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itle 7"/>
          <p:cNvSpPr txBox="1">
            <a:spLocks noChangeArrowheads="1"/>
          </p:cNvSpPr>
          <p:nvPr/>
        </p:nvSpPr>
        <p:spPr bwMode="auto">
          <a:xfrm>
            <a:off x="7246609" y="1619519"/>
            <a:ext cx="781050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350" b="1"/>
              <a:t>#84832</a:t>
            </a:r>
            <a:endParaRPr lang="en-GB" altLang="en-US" sz="1200" b="1"/>
          </a:p>
        </p:txBody>
      </p:sp>
      <p:sp>
        <p:nvSpPr>
          <p:cNvPr id="45062" name="Title 7"/>
          <p:cNvSpPr txBox="1">
            <a:spLocks noChangeArrowheads="1"/>
          </p:cNvSpPr>
          <p:nvPr/>
        </p:nvSpPr>
        <p:spPr bwMode="auto">
          <a:xfrm>
            <a:off x="4381277" y="906239"/>
            <a:ext cx="779859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350" b="1" dirty="0"/>
              <a:t>#85807</a:t>
            </a:r>
            <a:endParaRPr lang="en-GB" altLang="en-US" sz="1200" b="1" dirty="0"/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541923"/>
            <a:ext cx="4563666" cy="249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93"/>
            <a:ext cx="7427168" cy="799212"/>
          </a:xfrm>
        </p:spPr>
        <p:txBody>
          <a:bodyPr/>
          <a:lstStyle/>
          <a:p>
            <a:r>
              <a:rPr lang="sv-SE" dirty="0" smtClean="0"/>
              <a:t>Beryllium </a:t>
            </a:r>
            <a:r>
              <a:rPr lang="sv-SE" dirty="0" err="1" smtClean="0"/>
              <a:t>splashes</a:t>
            </a:r>
            <a:endParaRPr lang="sv-SE" dirty="0"/>
          </a:p>
        </p:txBody>
      </p:sp>
      <p:pic>
        <p:nvPicPr>
          <p:cNvPr id="11" name="Picture 2" descr="E:\MYDOCS-2015-10-12-Limited-from\JET-WPJET2\Dust-Warsaw\WUT-SEM-FIB-EDX\Dust-Collectors-Si-wafers-2016-2017\In-vessel-dust-2017-02-03-JG\In vessel Dust_3-02-2017_particle 1_m01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7" b="14354"/>
          <a:stretch/>
        </p:blipFill>
        <p:spPr bwMode="auto">
          <a:xfrm>
            <a:off x="6184794" y="1328041"/>
            <a:ext cx="2637867" cy="138387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7407863" y="1871265"/>
            <a:ext cx="125210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15370" y="1424408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8</a:t>
            </a:r>
            <a:r>
              <a:rPr lang="sv-SE" sz="2400" b="1" dirty="0" smtClean="0">
                <a:solidFill>
                  <a:schemeClr val="bg1"/>
                </a:solidFill>
              </a:rPr>
              <a:t>0 </a:t>
            </a:r>
            <a:r>
              <a:rPr lang="sv-SE" sz="2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sv-SE" sz="2400" b="1" dirty="0" smtClean="0">
                <a:solidFill>
                  <a:schemeClr val="bg1"/>
                </a:solidFill>
              </a:rPr>
              <a:t>m</a:t>
            </a:r>
            <a:endParaRPr lang="sv-SE" sz="2400" b="1" dirty="0">
              <a:solidFill>
                <a:schemeClr val="bg1"/>
              </a:solidFill>
            </a:endParaRPr>
          </a:p>
        </p:txBody>
      </p:sp>
      <p:pic>
        <p:nvPicPr>
          <p:cNvPr id="19" name="Obraz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1991" b="7205"/>
          <a:stretch/>
        </p:blipFill>
        <p:spPr>
          <a:xfrm>
            <a:off x="6354457" y="4738108"/>
            <a:ext cx="2114000" cy="16745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7564871" y="6131071"/>
            <a:ext cx="88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74999" y="576173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3</a:t>
            </a:r>
            <a:r>
              <a:rPr lang="sv-SE" b="1" dirty="0" smtClean="0"/>
              <a:t>0 µm</a:t>
            </a:r>
            <a:endParaRPr lang="sv-SE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54457" y="45699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5978" y="1001065"/>
            <a:ext cx="184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00FF"/>
                </a:solidFill>
              </a:rPr>
              <a:t>O</a:t>
            </a:r>
            <a:r>
              <a:rPr lang="sv-SE" dirty="0" smtClean="0">
                <a:solidFill>
                  <a:srgbClr val="0000FF"/>
                </a:solidFill>
              </a:rPr>
              <a:t>n dust monitors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4921" y="4410960"/>
            <a:ext cx="263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00FF"/>
                </a:solidFill>
              </a:rPr>
              <a:t>O</a:t>
            </a:r>
            <a:r>
              <a:rPr lang="sv-SE" dirty="0" smtClean="0">
                <a:solidFill>
                  <a:srgbClr val="0000FF"/>
                </a:solidFill>
              </a:rPr>
              <a:t>n the </a:t>
            </a:r>
            <a:r>
              <a:rPr lang="sv-SE" dirty="0" err="1" smtClean="0">
                <a:solidFill>
                  <a:srgbClr val="0000FF"/>
                </a:solidFill>
              </a:rPr>
              <a:t>outer</a:t>
            </a:r>
            <a:r>
              <a:rPr lang="sv-SE" dirty="0" smtClean="0">
                <a:solidFill>
                  <a:srgbClr val="0000FF"/>
                </a:solidFill>
              </a:rPr>
              <a:t> </a:t>
            </a:r>
            <a:r>
              <a:rPr lang="sv-SE" dirty="0" err="1" smtClean="0">
                <a:solidFill>
                  <a:srgbClr val="0000FF"/>
                </a:solidFill>
              </a:rPr>
              <a:t>divertor</a:t>
            </a:r>
            <a:r>
              <a:rPr lang="sv-SE" dirty="0" smtClean="0">
                <a:solidFill>
                  <a:srgbClr val="0000FF"/>
                </a:solidFill>
              </a:rPr>
              <a:t> </a:t>
            </a:r>
            <a:r>
              <a:rPr lang="sv-SE" dirty="0" err="1" smtClean="0">
                <a:solidFill>
                  <a:srgbClr val="0000FF"/>
                </a:solidFill>
              </a:rPr>
              <a:t>tiles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6156012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b="1" u="sng" dirty="0" smtClean="0">
                <a:solidFill>
                  <a:srgbClr val="006600"/>
                </a:solidFill>
              </a:rPr>
              <a:t>Messages: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31640" y="6093296"/>
            <a:ext cx="7796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i="1" dirty="0">
                <a:solidFill>
                  <a:srgbClr val="006600"/>
                </a:solidFill>
              </a:rPr>
              <a:t>Be </a:t>
            </a:r>
            <a:r>
              <a:rPr lang="sv-SE" sz="1600" i="1" dirty="0" err="1">
                <a:solidFill>
                  <a:srgbClr val="006600"/>
                </a:solidFill>
              </a:rPr>
              <a:t>droplets</a:t>
            </a:r>
            <a:r>
              <a:rPr lang="sv-SE" sz="1600" i="1" dirty="0">
                <a:solidFill>
                  <a:srgbClr val="006600"/>
                </a:solidFill>
              </a:rPr>
              <a:t> and </a:t>
            </a:r>
            <a:r>
              <a:rPr lang="sv-SE" sz="1600" i="1" dirty="0" err="1">
                <a:solidFill>
                  <a:srgbClr val="006600"/>
                </a:solidFill>
              </a:rPr>
              <a:t>splashes</a:t>
            </a:r>
            <a:r>
              <a:rPr lang="sv-SE" sz="1600" i="1" dirty="0">
                <a:solidFill>
                  <a:srgbClr val="006600"/>
                </a:solidFill>
              </a:rPr>
              <a:t> </a:t>
            </a:r>
            <a:r>
              <a:rPr lang="sv-SE" sz="1600" i="1" dirty="0" err="1">
                <a:solidFill>
                  <a:srgbClr val="006600"/>
                </a:solidFill>
              </a:rPr>
              <a:t>adhere</a:t>
            </a:r>
            <a:r>
              <a:rPr lang="sv-SE" sz="1600" i="1" dirty="0">
                <a:solidFill>
                  <a:srgbClr val="006600"/>
                </a:solidFill>
              </a:rPr>
              <a:t> </a:t>
            </a:r>
            <a:r>
              <a:rPr lang="sv-SE" sz="1600" i="1" dirty="0" err="1">
                <a:solidFill>
                  <a:srgbClr val="006600"/>
                </a:solidFill>
              </a:rPr>
              <a:t>fairly</a:t>
            </a:r>
            <a:r>
              <a:rPr lang="sv-SE" sz="1600" i="1" dirty="0">
                <a:solidFill>
                  <a:srgbClr val="006600"/>
                </a:solidFill>
              </a:rPr>
              <a:t> </a:t>
            </a:r>
            <a:r>
              <a:rPr lang="sv-SE" sz="1600" i="1" dirty="0" err="1">
                <a:solidFill>
                  <a:srgbClr val="006600"/>
                </a:solidFill>
              </a:rPr>
              <a:t>well</a:t>
            </a:r>
            <a:r>
              <a:rPr lang="sv-SE" sz="1600" i="1" dirty="0">
                <a:solidFill>
                  <a:srgbClr val="006600"/>
                </a:solidFill>
              </a:rPr>
              <a:t> </a:t>
            </a:r>
            <a:r>
              <a:rPr lang="sv-SE" sz="1600" i="1" dirty="0" err="1">
                <a:solidFill>
                  <a:srgbClr val="006600"/>
                </a:solidFill>
              </a:rPr>
              <a:t>to</a:t>
            </a:r>
            <a:r>
              <a:rPr lang="sv-SE" sz="1600" i="1" dirty="0">
                <a:solidFill>
                  <a:srgbClr val="006600"/>
                </a:solidFill>
              </a:rPr>
              <a:t> </a:t>
            </a:r>
            <a:r>
              <a:rPr lang="sv-SE" sz="1600" i="1" dirty="0" err="1">
                <a:solidFill>
                  <a:srgbClr val="006600"/>
                </a:solidFill>
              </a:rPr>
              <a:t>surfaces</a:t>
            </a:r>
            <a:r>
              <a:rPr lang="sv-SE" sz="1600" i="1" dirty="0">
                <a:solidFill>
                  <a:srgbClr val="0066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i="1" dirty="0" err="1" smtClean="0">
                <a:solidFill>
                  <a:srgbClr val="006600"/>
                </a:solidFill>
              </a:rPr>
              <a:t>Splashes</a:t>
            </a:r>
            <a:r>
              <a:rPr lang="sv-SE" sz="1600" i="1" dirty="0" smtClean="0">
                <a:solidFill>
                  <a:srgbClr val="006600"/>
                </a:solidFill>
              </a:rPr>
              <a:t> </a:t>
            </a:r>
            <a:r>
              <a:rPr lang="sv-SE" sz="1600" i="1" dirty="0" err="1">
                <a:solidFill>
                  <a:srgbClr val="006600"/>
                </a:solidFill>
              </a:rPr>
              <a:t>are</a:t>
            </a:r>
            <a:r>
              <a:rPr lang="sv-SE" sz="1600" i="1" dirty="0">
                <a:solidFill>
                  <a:srgbClr val="006600"/>
                </a:solidFill>
              </a:rPr>
              <a:t> </a:t>
            </a:r>
            <a:r>
              <a:rPr lang="sv-SE" sz="1600" i="1" dirty="0" err="1">
                <a:solidFill>
                  <a:srgbClr val="006600"/>
                </a:solidFill>
              </a:rPr>
              <a:t>mostly</a:t>
            </a:r>
            <a:r>
              <a:rPr lang="sv-SE" sz="1600" i="1" dirty="0">
                <a:solidFill>
                  <a:srgbClr val="006600"/>
                </a:solidFill>
              </a:rPr>
              <a:t> </a:t>
            </a:r>
            <a:r>
              <a:rPr lang="sv-SE" sz="1600" i="1" dirty="0" smtClean="0">
                <a:solidFill>
                  <a:srgbClr val="006600"/>
                </a:solidFill>
              </a:rPr>
              <a:t>round and </a:t>
            </a:r>
            <a:r>
              <a:rPr lang="sv-SE" sz="1600" i="1" dirty="0" err="1" smtClean="0">
                <a:solidFill>
                  <a:srgbClr val="006600"/>
                </a:solidFill>
              </a:rPr>
              <a:t>only</a:t>
            </a:r>
            <a:r>
              <a:rPr lang="sv-SE" sz="1600" i="1" dirty="0" smtClean="0">
                <a:solidFill>
                  <a:srgbClr val="006600"/>
                </a:solidFill>
              </a:rPr>
              <a:t> </a:t>
            </a:r>
            <a:r>
              <a:rPr lang="sv-SE" sz="1600" i="1" dirty="0" err="1" smtClean="0">
                <a:solidFill>
                  <a:srgbClr val="006600"/>
                </a:solidFill>
              </a:rPr>
              <a:t>very</a:t>
            </a:r>
            <a:r>
              <a:rPr lang="sv-SE" sz="1600" i="1" dirty="0" smtClean="0">
                <a:solidFill>
                  <a:srgbClr val="006600"/>
                </a:solidFill>
              </a:rPr>
              <a:t> </a:t>
            </a:r>
            <a:r>
              <a:rPr lang="sv-SE" sz="1600" i="1" dirty="0" err="1" smtClean="0">
                <a:solidFill>
                  <a:srgbClr val="006600"/>
                </a:solidFill>
              </a:rPr>
              <a:t>thinly</a:t>
            </a:r>
            <a:r>
              <a:rPr lang="sv-SE" sz="1600" i="1" dirty="0" smtClean="0">
                <a:solidFill>
                  <a:srgbClr val="006600"/>
                </a:solidFill>
              </a:rPr>
              <a:t> </a:t>
            </a:r>
            <a:r>
              <a:rPr lang="sv-SE" sz="1600" i="1" dirty="0" err="1" smtClean="0">
                <a:solidFill>
                  <a:srgbClr val="006600"/>
                </a:solidFill>
              </a:rPr>
              <a:t>coated</a:t>
            </a:r>
            <a:r>
              <a:rPr lang="sv-SE" sz="1600" i="1" dirty="0" smtClean="0">
                <a:solidFill>
                  <a:srgbClr val="006600"/>
                </a:solidFill>
              </a:rPr>
              <a:t> by </a:t>
            </a:r>
            <a:r>
              <a:rPr lang="sv-SE" sz="1600" i="1" dirty="0" err="1" smtClean="0">
                <a:solidFill>
                  <a:srgbClr val="006600"/>
                </a:solidFill>
              </a:rPr>
              <a:t>deposits</a:t>
            </a:r>
            <a:r>
              <a:rPr lang="sv-SE" sz="1600" i="1" dirty="0" smtClean="0">
                <a:solidFill>
                  <a:srgbClr val="006600"/>
                </a:solidFill>
              </a:rPr>
              <a:t> </a:t>
            </a:r>
            <a:r>
              <a:rPr lang="sv-SE" sz="1600" i="1" dirty="0" smtClean="0">
                <a:solidFill>
                  <a:srgbClr val="006600"/>
                </a:solidFill>
                <a:sym typeface="Wingdings" panose="05000000000000000000" pitchFamily="2" charset="2"/>
              </a:rPr>
              <a:t> ”</a:t>
            </a:r>
            <a:r>
              <a:rPr lang="sv-SE" sz="1600" i="1" dirty="0" err="1" smtClean="0">
                <a:solidFill>
                  <a:srgbClr val="006600"/>
                </a:solidFill>
              </a:rPr>
              <a:t>rain</a:t>
            </a:r>
            <a:r>
              <a:rPr lang="sv-SE" sz="1600" i="1" dirty="0" smtClean="0">
                <a:solidFill>
                  <a:srgbClr val="006600"/>
                </a:solidFill>
              </a:rPr>
              <a:t>” </a:t>
            </a:r>
            <a:r>
              <a:rPr lang="sv-SE" sz="1600" i="1" dirty="0" err="1" smtClean="0">
                <a:solidFill>
                  <a:srgbClr val="006600"/>
                </a:solidFill>
              </a:rPr>
              <a:t>of</a:t>
            </a:r>
            <a:r>
              <a:rPr lang="sv-SE" sz="1600" i="1" dirty="0" smtClean="0">
                <a:solidFill>
                  <a:srgbClr val="006600"/>
                </a:solidFill>
              </a:rPr>
              <a:t> fine </a:t>
            </a:r>
            <a:r>
              <a:rPr lang="sv-SE" sz="1600" i="1" dirty="0" err="1" smtClean="0">
                <a:solidFill>
                  <a:srgbClr val="006600"/>
                </a:solidFill>
              </a:rPr>
              <a:t>droplets</a:t>
            </a:r>
            <a:r>
              <a:rPr lang="sv-SE" sz="1600" i="1" dirty="0" smtClean="0">
                <a:solidFill>
                  <a:srgbClr val="006600"/>
                </a:solidFill>
              </a:rPr>
              <a:t> at right </a:t>
            </a:r>
            <a:r>
              <a:rPr lang="sv-SE" sz="1600" i="1" dirty="0" err="1" smtClean="0">
                <a:solidFill>
                  <a:srgbClr val="006600"/>
                </a:solidFill>
              </a:rPr>
              <a:t>angle</a:t>
            </a:r>
            <a:r>
              <a:rPr lang="sv-SE" sz="1600" i="1" dirty="0" smtClean="0">
                <a:solidFill>
                  <a:srgbClr val="006600"/>
                </a:solidFill>
              </a:rPr>
              <a:t> from </a:t>
            </a:r>
            <a:r>
              <a:rPr lang="sv-SE" sz="1600" i="1" dirty="0" err="1" smtClean="0">
                <a:solidFill>
                  <a:srgbClr val="006600"/>
                </a:solidFill>
              </a:rPr>
              <a:t>dump</a:t>
            </a:r>
            <a:r>
              <a:rPr lang="sv-SE" sz="1600" i="1" dirty="0" smtClean="0">
                <a:solidFill>
                  <a:srgbClr val="006600"/>
                </a:solidFill>
              </a:rPr>
              <a:t> </a:t>
            </a:r>
            <a:r>
              <a:rPr lang="sv-SE" sz="1600" i="1" dirty="0" err="1" smtClean="0">
                <a:solidFill>
                  <a:srgbClr val="006600"/>
                </a:solidFill>
              </a:rPr>
              <a:t>plates</a:t>
            </a:r>
            <a:r>
              <a:rPr lang="sv-SE" sz="1600" i="1" dirty="0" smtClean="0">
                <a:solidFill>
                  <a:srgbClr val="006600"/>
                </a:solidFill>
              </a:rPr>
              <a:t> in the run-</a:t>
            </a:r>
            <a:r>
              <a:rPr lang="sv-SE" sz="1600" i="1" dirty="0" err="1" smtClean="0">
                <a:solidFill>
                  <a:srgbClr val="006600"/>
                </a:solidFill>
              </a:rPr>
              <a:t>away</a:t>
            </a:r>
            <a:r>
              <a:rPr lang="sv-SE" sz="1600" i="1" dirty="0" smtClean="0">
                <a:solidFill>
                  <a:srgbClr val="006600"/>
                </a:solidFill>
              </a:rPr>
              <a:t> experiment, last in ILW-2.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8" t="10802" r="60839" b="31534"/>
          <a:stretch/>
        </p:blipFill>
        <p:spPr>
          <a:xfrm rot="5400000">
            <a:off x="6703158" y="2648250"/>
            <a:ext cx="1462837" cy="216024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H="1">
            <a:off x="6560301" y="4300784"/>
            <a:ext cx="14455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65266" y="396029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500 µm</a:t>
            </a:r>
            <a:endParaRPr lang="sv-SE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315178" y="2694607"/>
            <a:ext cx="22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00FF"/>
                </a:solidFill>
              </a:rPr>
              <a:t>O</a:t>
            </a:r>
            <a:r>
              <a:rPr lang="sv-SE" dirty="0" smtClean="0">
                <a:solidFill>
                  <a:srgbClr val="0000FF"/>
                </a:solidFill>
              </a:rPr>
              <a:t>n a </a:t>
            </a:r>
            <a:r>
              <a:rPr lang="sv-SE" dirty="0" err="1" smtClean="0">
                <a:solidFill>
                  <a:srgbClr val="0000FF"/>
                </a:solidFill>
              </a:rPr>
              <a:t>diagnostic</a:t>
            </a:r>
            <a:r>
              <a:rPr lang="sv-SE" dirty="0" smtClean="0">
                <a:solidFill>
                  <a:srgbClr val="0000FF"/>
                </a:solidFill>
              </a:rPr>
              <a:t> </a:t>
            </a:r>
            <a:r>
              <a:rPr lang="sv-SE" dirty="0" err="1" smtClean="0">
                <a:solidFill>
                  <a:srgbClr val="0000FF"/>
                </a:solidFill>
              </a:rPr>
              <a:t>mirror</a:t>
            </a:r>
            <a:endParaRPr lang="sv-S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3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16" grpId="0"/>
      <p:bldP spid="21" grpId="0"/>
      <p:bldP spid="22" grpId="0"/>
      <p:bldP spid="6" grpId="0"/>
      <p:bldP spid="32" grpId="0"/>
      <p:bldP spid="33" grpId="0" animBg="1"/>
      <p:bldP spid="34" grpId="0"/>
      <p:bldP spid="37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93"/>
            <a:ext cx="8003232" cy="891216"/>
          </a:xfrm>
        </p:spPr>
        <p:txBody>
          <a:bodyPr/>
          <a:lstStyle/>
          <a:p>
            <a:r>
              <a:rPr lang="en-GB" altLang="sv-SE" dirty="0"/>
              <a:t>Brittle destruction of carbon by wall locking modes at the EXTRAP-T2  RFP device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188331"/>
              </p:ext>
            </p:extLst>
          </p:nvPr>
        </p:nvGraphicFramePr>
        <p:xfrm>
          <a:off x="0" y="969423"/>
          <a:ext cx="3203848" cy="302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Picture" r:id="rId3" imgW="3548520" imgH="3347640" progId="Word.Picture.8">
                  <p:embed/>
                </p:oleObj>
              </mc:Choice>
              <mc:Fallback>
                <p:oleObj name="Picture" r:id="rId3" imgW="3548520" imgH="3347640" progId="Word.Picture.8">
                  <p:embed/>
                  <p:pic>
                    <p:nvPicPr>
                      <p:cNvPr id="471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69423"/>
                        <a:ext cx="3203848" cy="3023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6024" y="3992662"/>
            <a:ext cx="2971800" cy="2899172"/>
            <a:chOff x="2928" y="1200"/>
            <a:chExt cx="2496" cy="2435"/>
          </a:xfrm>
        </p:grpSpPr>
        <p:pic>
          <p:nvPicPr>
            <p:cNvPr id="6" name="Picture 5" descr="fig05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50"/>
            <a:stretch>
              <a:fillRect/>
            </a:stretch>
          </p:blipFill>
          <p:spPr bwMode="auto">
            <a:xfrm>
              <a:off x="2928" y="1200"/>
              <a:ext cx="2496" cy="2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4320" y="1296"/>
              <a:ext cx="144" cy="288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z="135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4272" y="2784"/>
              <a:ext cx="144" cy="288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z="135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999149"/>
            <a:ext cx="4575240" cy="3054985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19872" y="3992662"/>
            <a:ext cx="5716624" cy="147732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sv-SE" dirty="0"/>
              <a:t>A burst of particles </a:t>
            </a:r>
            <a:r>
              <a:rPr lang="en-GB" altLang="sv-SE" dirty="0" smtClean="0"/>
              <a:t>is caused by wall locking mode </a:t>
            </a:r>
            <a:r>
              <a:rPr lang="en-GB" altLang="sv-SE" dirty="0" smtClean="0">
                <a:sym typeface="Wingdings" panose="05000000000000000000" pitchFamily="2" charset="2"/>
              </a:rPr>
              <a:t> </a:t>
            </a:r>
            <a:r>
              <a:rPr lang="en-GB" altLang="sv-SE" dirty="0" smtClean="0"/>
              <a:t>extreme local energy deposition. </a:t>
            </a:r>
          </a:p>
          <a:p>
            <a:endParaRPr lang="en-GB" altLang="sv-SE" dirty="0"/>
          </a:p>
          <a:p>
            <a:r>
              <a:rPr lang="en-GB" altLang="sv-SE" dirty="0" smtClean="0"/>
              <a:t>Particles’ release from the wall is accompanied </a:t>
            </a:r>
            <a:r>
              <a:rPr lang="en-GB" altLang="sv-SE" dirty="0"/>
              <a:t>by a drastic increase of all spectroscopy signals: </a:t>
            </a:r>
            <a:r>
              <a:rPr lang="en-GB" altLang="sv-SE" i="1" dirty="0"/>
              <a:t>n</a:t>
            </a:r>
            <a:r>
              <a:rPr lang="en-GB" altLang="sv-SE" i="1" baseline="-25000" dirty="0"/>
              <a:t>e</a:t>
            </a:r>
            <a:r>
              <a:rPr lang="en-GB" altLang="sv-SE" i="1" dirty="0"/>
              <a:t>  </a:t>
            </a:r>
            <a:r>
              <a:rPr lang="en-GB" altLang="sv-SE" i="1" dirty="0" err="1"/>
              <a:t>T</a:t>
            </a:r>
            <a:r>
              <a:rPr lang="en-GB" altLang="sv-SE" i="1" baseline="-25000" dirty="0" err="1"/>
              <a:t>e</a:t>
            </a:r>
            <a:r>
              <a:rPr lang="en-GB" altLang="sv-SE" i="1" dirty="0"/>
              <a:t> </a:t>
            </a:r>
            <a:r>
              <a:rPr lang="en-GB" altLang="sv-SE" i="1" dirty="0" err="1"/>
              <a:t>Z</a:t>
            </a:r>
            <a:r>
              <a:rPr lang="en-GB" altLang="sv-SE" i="1" baseline="-25000" dirty="0" err="1"/>
              <a:t>eff</a:t>
            </a:r>
            <a:r>
              <a:rPr lang="en-GB" altLang="sv-SE" i="1" dirty="0"/>
              <a:t> </a:t>
            </a:r>
            <a:r>
              <a:rPr lang="en-GB" altLang="sv-SE" i="1" dirty="0" err="1"/>
              <a:t>n</a:t>
            </a:r>
            <a:r>
              <a:rPr lang="en-GB" altLang="sv-SE" i="1" baseline="-25000" dirty="0" err="1"/>
              <a:t>carbon</a:t>
            </a:r>
            <a:endParaRPr lang="en-GB" altLang="sv-SE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1556792"/>
            <a:ext cx="21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0000FF"/>
                </a:solidFill>
              </a:rPr>
              <a:t>Magnetic </a:t>
            </a:r>
            <a:r>
              <a:rPr lang="sv-SE" dirty="0" err="1" smtClean="0">
                <a:solidFill>
                  <a:srgbClr val="0000FF"/>
                </a:solidFill>
              </a:rPr>
              <a:t>diagnostics</a:t>
            </a:r>
            <a:endParaRPr lang="sv-S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785"/>
            <a:ext cx="8686800" cy="891216"/>
          </a:xfrm>
        </p:spPr>
        <p:txBody>
          <a:bodyPr/>
          <a:lstStyle/>
          <a:p>
            <a:r>
              <a:rPr lang="de-DE" altLang="sv-SE" sz="2600" dirty="0" smtClean="0"/>
              <a:t>Extrap-T2 RFP: </a:t>
            </a:r>
            <a:r>
              <a:rPr lang="de-DE" altLang="sv-SE" sz="2600" dirty="0" err="1" smtClean="0"/>
              <a:t>crystalline</a:t>
            </a:r>
            <a:r>
              <a:rPr lang="de-DE" altLang="sv-SE" sz="2600" dirty="0" smtClean="0"/>
              <a:t> </a:t>
            </a:r>
            <a:r>
              <a:rPr lang="de-DE" altLang="sv-SE" sz="2600" dirty="0" err="1" smtClean="0"/>
              <a:t>debris</a:t>
            </a:r>
            <a:r>
              <a:rPr lang="de-DE" altLang="sv-SE" sz="2600" dirty="0" smtClean="0"/>
              <a:t> </a:t>
            </a:r>
            <a:r>
              <a:rPr lang="de-DE" altLang="sv-SE" sz="2600" dirty="0" err="1" smtClean="0"/>
              <a:t>and</a:t>
            </a:r>
            <a:r>
              <a:rPr lang="de-DE" altLang="sv-SE" sz="2600" dirty="0" smtClean="0"/>
              <a:t> </a:t>
            </a:r>
            <a:r>
              <a:rPr lang="de-DE" altLang="sv-SE" sz="2600" dirty="0" err="1" smtClean="0"/>
              <a:t>co-deposits</a:t>
            </a:r>
            <a:endParaRPr lang="sv-SE" sz="26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617926" y="3081840"/>
            <a:ext cx="2356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sv-SE" sz="1500">
                <a:solidFill>
                  <a:srgbClr val="FFFFFF"/>
                </a:solidFill>
                <a:latin typeface="Arial" panose="020B0604020202020204" pitchFamily="34" charset="0"/>
              </a:rPr>
              <a:t>(b)</a:t>
            </a:r>
            <a:endParaRPr lang="de-DE" altLang="sv-SE" sz="135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5" descr="dust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3" y="1025630"/>
            <a:ext cx="2375297" cy="17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774703" y="1225654"/>
            <a:ext cx="342900" cy="3345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altLang="sv-SE" sz="165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74704" y="2505578"/>
            <a:ext cx="572690" cy="278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altLang="sv-SE" sz="1050" u="sng"/>
              <a:t>15</a:t>
            </a:r>
            <a:r>
              <a:rPr lang="de-DE" altLang="sv-SE" sz="1050" u="sng">
                <a:latin typeface="Arial" panose="020B0604020202020204" pitchFamily="34" charset="0"/>
              </a:rPr>
              <a:t> </a:t>
            </a:r>
            <a:r>
              <a:rPr lang="de-DE" altLang="sv-SE" sz="1050" u="sng">
                <a:latin typeface="Symbol" panose="05050102010706020507" pitchFamily="18" charset="2"/>
              </a:rPr>
              <a:t>m</a:t>
            </a:r>
            <a:r>
              <a:rPr lang="de-DE" altLang="sv-SE" sz="1050" u="sng">
                <a:latin typeface="Arial" panose="020B0604020202020204" pitchFamily="34" charset="0"/>
              </a:rPr>
              <a:t>m</a:t>
            </a:r>
            <a:endParaRPr lang="de-DE" altLang="sv-SE" sz="1350" u="sng">
              <a:latin typeface="Arial" panose="020B0604020202020204" pitchFamily="34" charset="0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74703" y="2861574"/>
            <a:ext cx="2375297" cy="1907381"/>
            <a:chOff x="432" y="2360"/>
            <a:chExt cx="1827" cy="1354"/>
          </a:xfrm>
        </p:grpSpPr>
        <p:pic>
          <p:nvPicPr>
            <p:cNvPr id="20" name="Picture 19" descr="dust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360"/>
              <a:ext cx="1827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432" y="2360"/>
              <a:ext cx="288" cy="2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altLang="sv-SE" sz="1650" dirty="0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432" y="3408"/>
              <a:ext cx="481" cy="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 altLang="sv-SE" sz="1050" u="sng"/>
                <a:t>15</a:t>
              </a:r>
              <a:r>
                <a:rPr lang="de-DE" altLang="sv-SE" sz="1050" u="sng">
                  <a:latin typeface="Arial" panose="020B0604020202020204" pitchFamily="34" charset="0"/>
                </a:rPr>
                <a:t> </a:t>
              </a:r>
              <a:r>
                <a:rPr lang="de-DE" altLang="sv-SE" sz="1050" u="sng">
                  <a:latin typeface="Symbol" panose="05050102010706020507" pitchFamily="18" charset="2"/>
                </a:rPr>
                <a:t>m</a:t>
              </a:r>
              <a:r>
                <a:rPr lang="de-DE" altLang="sv-SE" sz="1050" u="sng">
                  <a:latin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74703" y="4805865"/>
            <a:ext cx="2375297" cy="507831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sv-SE" sz="1350">
                <a:latin typeface="Arial" panose="020B0604020202020204" pitchFamily="34" charset="0"/>
              </a:rPr>
              <a:t>Debris after passing through the plasma.</a:t>
            </a:r>
            <a:endParaRPr lang="de-DE" altLang="sv-SE" sz="1350">
              <a:latin typeface="Times New Roman" panose="02020603050405020304" pitchFamily="18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83" y="1025630"/>
            <a:ext cx="2141647" cy="214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dustdiff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"/>
          <a:stretch/>
        </p:blipFill>
        <p:spPr bwMode="auto">
          <a:xfrm>
            <a:off x="3263324" y="3212976"/>
            <a:ext cx="2155706" cy="208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246759" y="5301028"/>
            <a:ext cx="2172271" cy="92333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sv-SE" sz="1350" dirty="0">
                <a:latin typeface="Arial" panose="020B0604020202020204" pitchFamily="34" charset="0"/>
              </a:rPr>
              <a:t>Dark </a:t>
            </a:r>
            <a:r>
              <a:rPr lang="de-DE" altLang="sv-SE" sz="1350" dirty="0" err="1">
                <a:latin typeface="Arial" panose="020B0604020202020204" pitchFamily="34" charset="0"/>
              </a:rPr>
              <a:t>field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image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of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pl-PL" altLang="sv-SE" sz="1350" dirty="0">
                <a:latin typeface="Arial" panose="020B0604020202020204" pitchFamily="34" charset="0"/>
              </a:rPr>
              <a:t>a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co-deposit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with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embedded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crystallites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smtClean="0">
                <a:latin typeface="Arial" panose="020B0604020202020204" pitchFamily="34" charset="0"/>
              </a:rPr>
              <a:t>(</a:t>
            </a:r>
            <a:r>
              <a:rPr lang="de-DE" altLang="sv-SE" sz="1350" dirty="0" err="1">
                <a:latin typeface="Arial" panose="020B0604020202020204" pitchFamily="34" charset="0"/>
              </a:rPr>
              <a:t>bright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spots</a:t>
            </a:r>
            <a:r>
              <a:rPr lang="de-DE" altLang="sv-SE" sz="1350" dirty="0" smtClean="0">
                <a:latin typeface="Arial" panose="020B0604020202020204" pitchFamily="34" charset="0"/>
              </a:rPr>
              <a:t>) </a:t>
            </a:r>
            <a:r>
              <a:rPr lang="de-DE" altLang="sv-SE" sz="1350" dirty="0" err="1" smtClean="0">
                <a:latin typeface="Arial" panose="020B0604020202020204" pitchFamily="34" charset="0"/>
              </a:rPr>
              <a:t>and</a:t>
            </a:r>
            <a:r>
              <a:rPr lang="de-DE" altLang="sv-SE" sz="1350" dirty="0" smtClean="0">
                <a:latin typeface="Arial" panose="020B0604020202020204" pitchFamily="34" charset="0"/>
              </a:rPr>
              <a:t> a </a:t>
            </a:r>
            <a:r>
              <a:rPr lang="de-DE" altLang="sv-SE" sz="1350" dirty="0" err="1" smtClean="0">
                <a:latin typeface="Arial" panose="020B0604020202020204" pitchFamily="34" charset="0"/>
              </a:rPr>
              <a:t>diffraction</a:t>
            </a:r>
            <a:r>
              <a:rPr lang="de-DE" altLang="sv-SE" sz="1350" dirty="0" smtClean="0">
                <a:latin typeface="Arial" panose="020B0604020202020204" pitchFamily="34" charset="0"/>
              </a:rPr>
              <a:t> </a:t>
            </a:r>
            <a:r>
              <a:rPr lang="de-DE" altLang="sv-SE" sz="1350" dirty="0" err="1" smtClean="0">
                <a:latin typeface="Arial" panose="020B0604020202020204" pitchFamily="34" charset="0"/>
              </a:rPr>
              <a:t>pattern</a:t>
            </a:r>
            <a:r>
              <a:rPr lang="de-DE" altLang="sv-SE" sz="1350" dirty="0" smtClean="0">
                <a:latin typeface="Arial" panose="020B0604020202020204" pitchFamily="34" charset="0"/>
              </a:rPr>
              <a:t>.</a:t>
            </a:r>
            <a:endParaRPr lang="de-DE" altLang="sv-SE" sz="1350" dirty="0">
              <a:latin typeface="Arial" panose="020B0604020202020204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3835900" y="1812076"/>
            <a:ext cx="203582" cy="19442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73" y="1025630"/>
            <a:ext cx="248483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6028653" y="1245896"/>
            <a:ext cx="641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sv-SE" sz="1500" dirty="0" smtClean="0">
                <a:solidFill>
                  <a:srgbClr val="FFFFFF"/>
                </a:solidFill>
                <a:latin typeface="Arial" panose="020B0604020202020204" pitchFamily="34" charset="0"/>
              </a:rPr>
              <a:t>(</a:t>
            </a:r>
            <a:endParaRPr lang="de-DE" altLang="sv-SE" sz="135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5750732" y="2914188"/>
            <a:ext cx="2477067" cy="507831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sv-SE" sz="1350" dirty="0">
                <a:latin typeface="Arial" panose="020B0604020202020204" pitchFamily="34" charset="0"/>
              </a:rPr>
              <a:t>Large </a:t>
            </a:r>
            <a:r>
              <a:rPr lang="de-DE" altLang="sv-SE" sz="1350" dirty="0" err="1">
                <a:latin typeface="Arial" panose="020B0604020202020204" pitchFamily="34" charset="0"/>
              </a:rPr>
              <a:t>graphite</a:t>
            </a:r>
            <a:r>
              <a:rPr lang="de-DE" altLang="sv-SE" sz="1350" dirty="0">
                <a:latin typeface="Arial" panose="020B0604020202020204" pitchFamily="34" charset="0"/>
              </a:rPr>
              <a:t> </a:t>
            </a:r>
            <a:r>
              <a:rPr lang="de-DE" altLang="sv-SE" sz="1350" dirty="0" err="1">
                <a:latin typeface="Arial" panose="020B0604020202020204" pitchFamily="34" charset="0"/>
              </a:rPr>
              <a:t>debris</a:t>
            </a:r>
            <a:r>
              <a:rPr lang="de-DE" altLang="sv-SE" sz="1350" dirty="0">
                <a:latin typeface="Arial" panose="020B0604020202020204" pitchFamily="34" charset="0"/>
              </a:rPr>
              <a:t>  (2 mm) </a:t>
            </a:r>
            <a:r>
              <a:rPr lang="de-DE" altLang="sv-SE" sz="1350" dirty="0" err="1">
                <a:latin typeface="Arial" panose="020B0604020202020204" pitchFamily="34" charset="0"/>
              </a:rPr>
              <a:t>with</a:t>
            </a:r>
            <a:r>
              <a:rPr lang="de-DE" altLang="sv-SE" sz="1350" dirty="0">
                <a:latin typeface="Arial" panose="020B0604020202020204" pitchFamily="34" charset="0"/>
              </a:rPr>
              <a:t> a </a:t>
            </a:r>
            <a:r>
              <a:rPr lang="de-DE" altLang="sv-SE" sz="1350" dirty="0" err="1">
                <a:latin typeface="Arial" panose="020B0604020202020204" pitchFamily="34" charset="0"/>
              </a:rPr>
              <a:t>co-deposit</a:t>
            </a:r>
            <a:r>
              <a:rPr lang="de-DE" altLang="sv-SE" sz="1350" dirty="0">
                <a:latin typeface="Arial" panose="020B0604020202020204" pitchFamily="34" charset="0"/>
              </a:rPr>
              <a:t>.</a:t>
            </a:r>
            <a:endParaRPr lang="de-DE" altLang="sv-SE" sz="135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6" t="69263" r="56852" b="6873"/>
          <a:stretch/>
        </p:blipFill>
        <p:spPr>
          <a:xfrm>
            <a:off x="0" y="980728"/>
            <a:ext cx="2690654" cy="1944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92" t="24519" r="33481" b="51950"/>
          <a:stretch/>
        </p:blipFill>
        <p:spPr>
          <a:xfrm>
            <a:off x="2739152" y="1007819"/>
            <a:ext cx="2608867" cy="19171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1811" y="234824"/>
            <a:ext cx="9126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Carbon-based</a:t>
            </a:r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polymer-like films. Precursors </a:t>
            </a:r>
            <a:r>
              <a:rPr lang="sv-S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co-</a:t>
            </a:r>
            <a:r>
              <a:rPr lang="sv-S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deposits</a:t>
            </a:r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838" t="69263" r="5941" b="6873"/>
          <a:stretch/>
        </p:blipFill>
        <p:spPr>
          <a:xfrm>
            <a:off x="-18784" y="2996952"/>
            <a:ext cx="2709438" cy="194421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40429" r="47163" b="13560"/>
          <a:stretch/>
        </p:blipFill>
        <p:spPr>
          <a:xfrm>
            <a:off x="5379256" y="2852936"/>
            <a:ext cx="3625181" cy="324036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2" b="67173"/>
          <a:stretch/>
        </p:blipFill>
        <p:spPr>
          <a:xfrm>
            <a:off x="5396516" y="980728"/>
            <a:ext cx="3747484" cy="2016224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817105">
            <a:off x="7555253" y="2739500"/>
            <a:ext cx="484632" cy="7479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/>
          <p:nvPr/>
        </p:nvCxnSpPr>
        <p:spPr>
          <a:xfrm>
            <a:off x="4499992" y="2668044"/>
            <a:ext cx="55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87698" y="231752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20 µm</a:t>
            </a:r>
            <a:endParaRPr lang="sv-SE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848973" y="2060848"/>
            <a:ext cx="46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91679" y="1682057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20 µm</a:t>
            </a:r>
            <a:endParaRPr lang="sv-S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05581" y="4368550"/>
            <a:ext cx="46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8287" y="404902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20 µm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502069" y="4987940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0000FF"/>
                </a:solidFill>
              </a:rPr>
              <a:t>EXTRAP-T2</a:t>
            </a:r>
            <a:endParaRPr lang="sv-SE" sz="20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7609" y="2896482"/>
            <a:ext cx="101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0000FF"/>
                </a:solidFill>
              </a:rPr>
              <a:t>TEXTOR</a:t>
            </a:r>
            <a:endParaRPr lang="sv-SE" sz="20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2416" y="6061095"/>
            <a:ext cx="123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0000FF"/>
                </a:solidFill>
              </a:rPr>
              <a:t>COMPASS</a:t>
            </a:r>
            <a:endParaRPr lang="sv-SE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316416" cy="891216"/>
          </a:xfrm>
        </p:spPr>
        <p:txBody>
          <a:bodyPr/>
          <a:lstStyle/>
          <a:p>
            <a:r>
              <a:rPr lang="sv-SE" dirty="0" err="1" smtClean="0"/>
              <a:t>Metal</a:t>
            </a:r>
            <a:r>
              <a:rPr lang="sv-SE" dirty="0" smtClean="0"/>
              <a:t> </a:t>
            </a:r>
            <a:r>
              <a:rPr lang="sv-SE" dirty="0" err="1" smtClean="0"/>
              <a:t>splashes</a:t>
            </a:r>
            <a:r>
              <a:rPr lang="sv-SE" dirty="0" smtClean="0"/>
              <a:t>: JET </a:t>
            </a:r>
            <a:r>
              <a:rPr lang="sv-SE" dirty="0" err="1" smtClean="0"/>
              <a:t>with</a:t>
            </a:r>
            <a:r>
              <a:rPr lang="sv-SE" dirty="0" smtClean="0"/>
              <a:t> full </a:t>
            </a:r>
            <a:r>
              <a:rPr lang="sv-SE" dirty="0" err="1" smtClean="0"/>
              <a:t>metal</a:t>
            </a:r>
            <a:r>
              <a:rPr lang="sv-SE" dirty="0" smtClean="0"/>
              <a:t> </a:t>
            </a:r>
            <a:r>
              <a:rPr lang="sv-SE" dirty="0" err="1" smtClean="0"/>
              <a:t>wall</a:t>
            </a:r>
            <a:r>
              <a:rPr lang="sv-SE" dirty="0" smtClean="0"/>
              <a:t> (1984)</a:t>
            </a:r>
            <a:endParaRPr lang="sv-SE" dirty="0"/>
          </a:p>
        </p:txBody>
      </p:sp>
      <p:pic>
        <p:nvPicPr>
          <p:cNvPr id="4" name="Picture 36" descr="83-6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75" y="932699"/>
            <a:ext cx="3311959" cy="25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1408914" y="1995097"/>
            <a:ext cx="880877" cy="3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576" tIns="19289" rIns="38576" bIns="19289" numCol="1" anchor="t" anchorCtr="0" compatLnSpc="1">
            <a:prstTxWarp prst="textNoShape">
              <a:avLst/>
            </a:prstTxWarp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GB" altLang="sv-SE" b="1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 Black" pitchFamily="34" charset="0"/>
              </a:rPr>
              <a:t>1983</a:t>
            </a:r>
            <a:endParaRPr lang="en-GB" altLang="sv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58007" y="906952"/>
            <a:ext cx="3016836" cy="40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576" tIns="19289" rIns="38576" bIns="19289" numCol="1" anchor="t" anchorCtr="0" compatLnSpc="1">
            <a:prstTxWarp prst="textNoShape">
              <a:avLst/>
            </a:prstTxWarp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sv-SE" b="1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Limiters &amp; wall: all metal</a:t>
            </a:r>
            <a:endParaRPr lang="en-US" altLang="sv-SE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33"/>
          <p:cNvSpPr>
            <a:spLocks noChangeShapeType="1"/>
          </p:cNvSpPr>
          <p:nvPr/>
        </p:nvSpPr>
        <p:spPr bwMode="auto">
          <a:xfrm flipH="1">
            <a:off x="502252" y="1191018"/>
            <a:ext cx="319217" cy="80407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sv-SE" sz="1013"/>
          </a:p>
        </p:txBody>
      </p:sp>
      <p:grpSp>
        <p:nvGrpSpPr>
          <p:cNvPr id="45" name="Group 7"/>
          <p:cNvGrpSpPr>
            <a:grpSpLocks/>
          </p:cNvGrpSpPr>
          <p:nvPr/>
        </p:nvGrpSpPr>
        <p:grpSpPr bwMode="auto">
          <a:xfrm>
            <a:off x="3340329" y="961498"/>
            <a:ext cx="1951751" cy="2537452"/>
            <a:chOff x="140" y="618"/>
            <a:chExt cx="1287" cy="1814"/>
          </a:xfrm>
        </p:grpSpPr>
        <p:pic>
          <p:nvPicPr>
            <p:cNvPr id="46" name="Picture 8" descr="bild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" y="618"/>
              <a:ext cx="1287" cy="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oup 9"/>
            <p:cNvGrpSpPr>
              <a:grpSpLocks/>
            </p:cNvGrpSpPr>
            <p:nvPr/>
          </p:nvGrpSpPr>
          <p:grpSpPr bwMode="auto">
            <a:xfrm>
              <a:off x="612" y="2069"/>
              <a:ext cx="726" cy="233"/>
              <a:chOff x="612" y="2069"/>
              <a:chExt cx="726" cy="233"/>
            </a:xfrm>
          </p:grpSpPr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>
                <a:off x="612" y="2251"/>
                <a:ext cx="7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49" name="Text Box 11"/>
              <p:cNvSpPr txBox="1">
                <a:spLocks noChangeArrowheads="1"/>
              </p:cNvSpPr>
              <p:nvPr/>
            </p:nvSpPr>
            <p:spPr bwMode="auto">
              <a:xfrm>
                <a:off x="657" y="2069"/>
                <a:ext cx="56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/>
                  <a:t>500 </a:t>
                </a:r>
                <a:r>
                  <a:rPr lang="sv-SE" altLang="sv-SE" sz="1200">
                    <a:latin typeface="Symbol" panose="05050102010706020507" pitchFamily="18" charset="2"/>
                  </a:rPr>
                  <a:t>m</a:t>
                </a:r>
                <a:r>
                  <a:rPr lang="sv-SE" altLang="sv-SE" sz="1200"/>
                  <a:t>m</a:t>
                </a:r>
                <a:endParaRPr lang="en-US" altLang="sv-SE" sz="1200"/>
              </a:p>
            </p:txBody>
          </p:sp>
        </p:grpSp>
      </p:grpSp>
      <p:grpSp>
        <p:nvGrpSpPr>
          <p:cNvPr id="50" name="Group 12"/>
          <p:cNvGrpSpPr>
            <a:grpSpLocks/>
          </p:cNvGrpSpPr>
          <p:nvPr/>
        </p:nvGrpSpPr>
        <p:grpSpPr bwMode="auto">
          <a:xfrm>
            <a:off x="5292080" y="966467"/>
            <a:ext cx="1915031" cy="2527513"/>
            <a:chOff x="4262" y="618"/>
            <a:chExt cx="1344" cy="1814"/>
          </a:xfrm>
        </p:grpSpPr>
        <p:pic>
          <p:nvPicPr>
            <p:cNvPr id="51" name="Picture 13" descr="bild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4" t="10924" r="4514" b="4686"/>
            <a:stretch>
              <a:fillRect/>
            </a:stretch>
          </p:blipFill>
          <p:spPr bwMode="auto">
            <a:xfrm>
              <a:off x="4262" y="618"/>
              <a:ext cx="1344" cy="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oup 14"/>
            <p:cNvGrpSpPr>
              <a:grpSpLocks/>
            </p:cNvGrpSpPr>
            <p:nvPr/>
          </p:nvGrpSpPr>
          <p:grpSpPr bwMode="auto">
            <a:xfrm>
              <a:off x="4785" y="2024"/>
              <a:ext cx="726" cy="233"/>
              <a:chOff x="4785" y="2024"/>
              <a:chExt cx="726" cy="233"/>
            </a:xfrm>
          </p:grpSpPr>
          <p:sp>
            <p:nvSpPr>
              <p:cNvPr id="53" name="Line 15"/>
              <p:cNvSpPr>
                <a:spLocks noChangeShapeType="1"/>
              </p:cNvSpPr>
              <p:nvPr/>
            </p:nvSpPr>
            <p:spPr bwMode="auto">
              <a:xfrm>
                <a:off x="4785" y="2206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4830" y="2024"/>
                <a:ext cx="56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>
                    <a:solidFill>
                      <a:srgbClr val="FFFF66"/>
                    </a:solidFill>
                  </a:rPr>
                  <a:t>125 </a:t>
                </a:r>
                <a:r>
                  <a:rPr lang="sv-SE" altLang="sv-SE" sz="1200">
                    <a:solidFill>
                      <a:srgbClr val="FFFF66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sv-SE" altLang="sv-SE" sz="1200">
                    <a:solidFill>
                      <a:srgbClr val="FFFF66"/>
                    </a:solidFill>
                  </a:rPr>
                  <a:t>m</a:t>
                </a:r>
                <a:endParaRPr lang="en-US" altLang="sv-SE" sz="1200">
                  <a:solidFill>
                    <a:srgbClr val="FFFF66"/>
                  </a:solidFill>
                </a:endParaRPr>
              </a:p>
            </p:txBody>
          </p:sp>
        </p:grpSp>
      </p:grpSp>
      <p:grpSp>
        <p:nvGrpSpPr>
          <p:cNvPr id="55" name="Group 17"/>
          <p:cNvGrpSpPr>
            <a:grpSpLocks/>
          </p:cNvGrpSpPr>
          <p:nvPr/>
        </p:nvGrpSpPr>
        <p:grpSpPr bwMode="auto">
          <a:xfrm>
            <a:off x="7164288" y="926588"/>
            <a:ext cx="1997360" cy="2579739"/>
            <a:chOff x="1474" y="618"/>
            <a:chExt cx="1319" cy="1815"/>
          </a:xfrm>
        </p:grpSpPr>
        <p:pic>
          <p:nvPicPr>
            <p:cNvPr id="56" name="Picture 18" descr="bild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618"/>
              <a:ext cx="1319" cy="1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 19"/>
            <p:cNvGrpSpPr>
              <a:grpSpLocks/>
            </p:cNvGrpSpPr>
            <p:nvPr/>
          </p:nvGrpSpPr>
          <p:grpSpPr bwMode="auto">
            <a:xfrm>
              <a:off x="1973" y="2024"/>
              <a:ext cx="726" cy="182"/>
              <a:chOff x="612" y="2069"/>
              <a:chExt cx="726" cy="182"/>
            </a:xfrm>
          </p:grpSpPr>
          <p:sp>
            <p:nvSpPr>
              <p:cNvPr id="58" name="Line 20"/>
              <p:cNvSpPr>
                <a:spLocks noChangeShapeType="1"/>
              </p:cNvSpPr>
              <p:nvPr/>
            </p:nvSpPr>
            <p:spPr bwMode="auto">
              <a:xfrm>
                <a:off x="612" y="2251"/>
                <a:ext cx="7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59" name="Text Box 21"/>
              <p:cNvSpPr txBox="1">
                <a:spLocks noChangeArrowheads="1"/>
              </p:cNvSpPr>
              <p:nvPr/>
            </p:nvSpPr>
            <p:spPr bwMode="auto">
              <a:xfrm>
                <a:off x="657" y="2069"/>
                <a:ext cx="347" cy="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/>
                  <a:t>125 </a:t>
                </a:r>
                <a:r>
                  <a:rPr lang="sv-SE" altLang="sv-SE" sz="1200">
                    <a:latin typeface="Symbol" panose="05050102010706020507" pitchFamily="18" charset="2"/>
                  </a:rPr>
                  <a:t>m</a:t>
                </a:r>
                <a:r>
                  <a:rPr lang="sv-SE" altLang="sv-SE" sz="1200"/>
                  <a:t>m</a:t>
                </a:r>
                <a:endParaRPr lang="en-US" altLang="sv-SE" sz="1200"/>
              </a:p>
            </p:txBody>
          </p:sp>
        </p:grpSp>
      </p:grpSp>
      <p:grpSp>
        <p:nvGrpSpPr>
          <p:cNvPr id="60" name="Group 43"/>
          <p:cNvGrpSpPr>
            <a:grpSpLocks/>
          </p:cNvGrpSpPr>
          <p:nvPr/>
        </p:nvGrpSpPr>
        <p:grpSpPr bwMode="auto">
          <a:xfrm>
            <a:off x="2250689" y="3570691"/>
            <a:ext cx="1896158" cy="2389105"/>
            <a:chOff x="0" y="391"/>
            <a:chExt cx="1456" cy="1905"/>
          </a:xfrm>
        </p:grpSpPr>
        <p:pic>
          <p:nvPicPr>
            <p:cNvPr id="61" name="Picture 5" descr="bild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4" t="4686" r="4514" b="10924"/>
            <a:stretch>
              <a:fillRect/>
            </a:stretch>
          </p:blipFill>
          <p:spPr bwMode="auto">
            <a:xfrm>
              <a:off x="0" y="391"/>
              <a:ext cx="1456" cy="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20"/>
            <p:cNvGrpSpPr>
              <a:grpSpLocks/>
            </p:cNvGrpSpPr>
            <p:nvPr/>
          </p:nvGrpSpPr>
          <p:grpSpPr bwMode="auto">
            <a:xfrm>
              <a:off x="0" y="435"/>
              <a:ext cx="786" cy="233"/>
              <a:chOff x="612" y="2069"/>
              <a:chExt cx="726" cy="222"/>
            </a:xfrm>
          </p:grpSpPr>
          <p:sp>
            <p:nvSpPr>
              <p:cNvPr id="63" name="Line 21"/>
              <p:cNvSpPr>
                <a:spLocks noChangeShapeType="1"/>
              </p:cNvSpPr>
              <p:nvPr/>
            </p:nvSpPr>
            <p:spPr bwMode="auto">
              <a:xfrm>
                <a:off x="612" y="2251"/>
                <a:ext cx="7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64" name="Text Box 22"/>
              <p:cNvSpPr txBox="1">
                <a:spLocks noChangeArrowheads="1"/>
              </p:cNvSpPr>
              <p:nvPr/>
            </p:nvSpPr>
            <p:spPr bwMode="auto">
              <a:xfrm>
                <a:off x="657" y="2069"/>
                <a:ext cx="518" cy="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/>
                  <a:t>600 </a:t>
                </a:r>
                <a:r>
                  <a:rPr lang="sv-SE" altLang="sv-SE" sz="1200">
                    <a:latin typeface="Symbol" panose="05050102010706020507" pitchFamily="18" charset="2"/>
                  </a:rPr>
                  <a:t>m</a:t>
                </a:r>
                <a:r>
                  <a:rPr lang="sv-SE" altLang="sv-SE" sz="1200"/>
                  <a:t>m</a:t>
                </a:r>
                <a:endParaRPr lang="en-US" altLang="sv-SE" sz="1200"/>
              </a:p>
            </p:txBody>
          </p:sp>
        </p:grpSp>
      </p:grpSp>
      <p:grpSp>
        <p:nvGrpSpPr>
          <p:cNvPr id="65" name="Group 41"/>
          <p:cNvGrpSpPr>
            <a:grpSpLocks/>
          </p:cNvGrpSpPr>
          <p:nvPr/>
        </p:nvGrpSpPr>
        <p:grpSpPr bwMode="auto">
          <a:xfrm>
            <a:off x="4206853" y="3564958"/>
            <a:ext cx="1898176" cy="2394838"/>
            <a:chOff x="2200" y="2478"/>
            <a:chExt cx="1213" cy="1723"/>
          </a:xfrm>
        </p:grpSpPr>
        <p:pic>
          <p:nvPicPr>
            <p:cNvPr id="66" name="Picture 8" descr="bild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0" t="10924" r="6770" b="4686"/>
            <a:stretch>
              <a:fillRect/>
            </a:stretch>
          </p:blipFill>
          <p:spPr bwMode="auto">
            <a:xfrm>
              <a:off x="2200" y="2478"/>
              <a:ext cx="1213" cy="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27"/>
            <p:cNvGrpSpPr>
              <a:grpSpLocks/>
            </p:cNvGrpSpPr>
            <p:nvPr/>
          </p:nvGrpSpPr>
          <p:grpSpPr bwMode="auto">
            <a:xfrm>
              <a:off x="2653" y="2523"/>
              <a:ext cx="726" cy="203"/>
              <a:chOff x="4785" y="2024"/>
              <a:chExt cx="726" cy="203"/>
            </a:xfrm>
          </p:grpSpPr>
          <p:sp>
            <p:nvSpPr>
              <p:cNvPr id="68" name="Line 28"/>
              <p:cNvSpPr>
                <a:spLocks noChangeShapeType="1"/>
              </p:cNvSpPr>
              <p:nvPr/>
            </p:nvSpPr>
            <p:spPr bwMode="auto">
              <a:xfrm>
                <a:off x="4785" y="2206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69" name="Text Box 29"/>
              <p:cNvSpPr txBox="1">
                <a:spLocks noChangeArrowheads="1"/>
              </p:cNvSpPr>
              <p:nvPr/>
            </p:nvSpPr>
            <p:spPr bwMode="auto">
              <a:xfrm>
                <a:off x="4830" y="2024"/>
                <a:ext cx="468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>
                    <a:solidFill>
                      <a:srgbClr val="FFFF66"/>
                    </a:solidFill>
                  </a:rPr>
                  <a:t>125 </a:t>
                </a:r>
                <a:r>
                  <a:rPr lang="sv-SE" altLang="sv-SE" sz="1200">
                    <a:solidFill>
                      <a:srgbClr val="FFFF66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sv-SE" altLang="sv-SE" sz="1200">
                    <a:solidFill>
                      <a:srgbClr val="FFFF66"/>
                    </a:solidFill>
                  </a:rPr>
                  <a:t>m</a:t>
                </a:r>
                <a:endParaRPr lang="en-US" altLang="sv-SE" sz="1200">
                  <a:solidFill>
                    <a:srgbClr val="FFFF66"/>
                  </a:solidFill>
                </a:endParaRPr>
              </a:p>
            </p:txBody>
          </p:sp>
        </p:grpSp>
      </p:grpSp>
      <p:grpSp>
        <p:nvGrpSpPr>
          <p:cNvPr id="70" name="Group 42"/>
          <p:cNvGrpSpPr>
            <a:grpSpLocks/>
          </p:cNvGrpSpPr>
          <p:nvPr/>
        </p:nvGrpSpPr>
        <p:grpSpPr bwMode="auto">
          <a:xfrm>
            <a:off x="356749" y="3625872"/>
            <a:ext cx="1781175" cy="2356247"/>
            <a:chOff x="3787" y="2478"/>
            <a:chExt cx="1315" cy="1740"/>
          </a:xfrm>
        </p:grpSpPr>
        <p:pic>
          <p:nvPicPr>
            <p:cNvPr id="71" name="Picture 9" descr="bold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7" t="4686" r="4514" b="10924"/>
            <a:stretch>
              <a:fillRect/>
            </a:stretch>
          </p:blipFill>
          <p:spPr bwMode="auto">
            <a:xfrm>
              <a:off x="3787" y="2478"/>
              <a:ext cx="1315" cy="1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30"/>
            <p:cNvGrpSpPr>
              <a:grpSpLocks/>
            </p:cNvGrpSpPr>
            <p:nvPr/>
          </p:nvGrpSpPr>
          <p:grpSpPr bwMode="auto">
            <a:xfrm>
              <a:off x="3923" y="2523"/>
              <a:ext cx="726" cy="205"/>
              <a:chOff x="4785" y="2024"/>
              <a:chExt cx="726" cy="205"/>
            </a:xfrm>
          </p:grpSpPr>
          <p:sp>
            <p:nvSpPr>
              <p:cNvPr id="73" name="Line 31"/>
              <p:cNvSpPr>
                <a:spLocks noChangeShapeType="1"/>
              </p:cNvSpPr>
              <p:nvPr/>
            </p:nvSpPr>
            <p:spPr bwMode="auto">
              <a:xfrm>
                <a:off x="4785" y="2206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74" name="Text Box 32"/>
              <p:cNvSpPr txBox="1">
                <a:spLocks noChangeArrowheads="1"/>
              </p:cNvSpPr>
              <p:nvPr/>
            </p:nvSpPr>
            <p:spPr bwMode="auto">
              <a:xfrm>
                <a:off x="4830" y="2024"/>
                <a:ext cx="493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>
                    <a:solidFill>
                      <a:srgbClr val="FFFF00"/>
                    </a:solidFill>
                  </a:rPr>
                  <a:t>200 </a:t>
                </a:r>
                <a:r>
                  <a:rPr lang="sv-SE" altLang="sv-SE" sz="1200">
                    <a:solidFill>
                      <a:srgbClr val="FFFF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sv-SE" altLang="sv-SE" sz="1200">
                    <a:solidFill>
                      <a:srgbClr val="FFFF00"/>
                    </a:solidFill>
                  </a:rPr>
                  <a:t>m</a:t>
                </a:r>
                <a:endParaRPr lang="en-US" altLang="sv-SE" sz="120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75" name="Group 40"/>
          <p:cNvGrpSpPr>
            <a:grpSpLocks/>
          </p:cNvGrpSpPr>
          <p:nvPr/>
        </p:nvGrpSpPr>
        <p:grpSpPr bwMode="auto">
          <a:xfrm>
            <a:off x="6146558" y="3556725"/>
            <a:ext cx="1913007" cy="2403071"/>
            <a:chOff x="567" y="2478"/>
            <a:chExt cx="1276" cy="1723"/>
          </a:xfrm>
        </p:grpSpPr>
        <p:pic>
          <p:nvPicPr>
            <p:cNvPr id="76" name="Picture 7" descr="bild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1" t="4686" r="2156" b="10924"/>
            <a:stretch>
              <a:fillRect/>
            </a:stretch>
          </p:blipFill>
          <p:spPr bwMode="auto">
            <a:xfrm>
              <a:off x="567" y="2478"/>
              <a:ext cx="1276" cy="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33"/>
            <p:cNvGrpSpPr>
              <a:grpSpLocks/>
            </p:cNvGrpSpPr>
            <p:nvPr/>
          </p:nvGrpSpPr>
          <p:grpSpPr bwMode="auto">
            <a:xfrm>
              <a:off x="1066" y="2523"/>
              <a:ext cx="726" cy="216"/>
              <a:chOff x="4785" y="2024"/>
              <a:chExt cx="726" cy="216"/>
            </a:xfrm>
          </p:grpSpPr>
          <p:sp>
            <p:nvSpPr>
              <p:cNvPr id="78" name="Line 34"/>
              <p:cNvSpPr>
                <a:spLocks noChangeShapeType="1"/>
              </p:cNvSpPr>
              <p:nvPr/>
            </p:nvSpPr>
            <p:spPr bwMode="auto">
              <a:xfrm>
                <a:off x="4785" y="2206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79" name="Text Box 35"/>
              <p:cNvSpPr txBox="1">
                <a:spLocks noChangeArrowheads="1"/>
              </p:cNvSpPr>
              <p:nvPr/>
            </p:nvSpPr>
            <p:spPr bwMode="auto">
              <a:xfrm>
                <a:off x="4830" y="2024"/>
                <a:ext cx="478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>
                    <a:solidFill>
                      <a:srgbClr val="FFFF66"/>
                    </a:solidFill>
                  </a:rPr>
                  <a:t>125 </a:t>
                </a:r>
                <a:r>
                  <a:rPr lang="sv-SE" altLang="sv-SE" sz="1200">
                    <a:solidFill>
                      <a:srgbClr val="FFFF66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sv-SE" altLang="sv-SE" sz="1200">
                    <a:solidFill>
                      <a:srgbClr val="FFFF66"/>
                    </a:solidFill>
                  </a:rPr>
                  <a:t>m</a:t>
                </a:r>
                <a:endParaRPr lang="en-US" altLang="sv-SE" sz="1200">
                  <a:solidFill>
                    <a:srgbClr val="FFFF66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316416" cy="891216"/>
          </a:xfrm>
        </p:spPr>
        <p:txBody>
          <a:bodyPr/>
          <a:lstStyle/>
          <a:p>
            <a:r>
              <a:rPr lang="sv-SE" dirty="0" err="1" smtClean="0"/>
              <a:t>Metal</a:t>
            </a:r>
            <a:r>
              <a:rPr lang="sv-SE" dirty="0" smtClean="0"/>
              <a:t> </a:t>
            </a:r>
            <a:r>
              <a:rPr lang="sv-SE" dirty="0" err="1" smtClean="0"/>
              <a:t>splashes</a:t>
            </a:r>
            <a:r>
              <a:rPr lang="sv-SE" dirty="0" smtClean="0"/>
              <a:t>: TEXTOR</a:t>
            </a:r>
            <a:endParaRPr lang="sv-SE" dirty="0"/>
          </a:p>
        </p:txBody>
      </p:sp>
      <p:grpSp>
        <p:nvGrpSpPr>
          <p:cNvPr id="5163" name="Group 5162"/>
          <p:cNvGrpSpPr/>
          <p:nvPr/>
        </p:nvGrpSpPr>
        <p:grpSpPr>
          <a:xfrm>
            <a:off x="2915816" y="1916832"/>
            <a:ext cx="3017839" cy="4368801"/>
            <a:chOff x="10332640" y="2244264"/>
            <a:chExt cx="3017839" cy="4368801"/>
          </a:xfrm>
        </p:grpSpPr>
        <p:pic>
          <p:nvPicPr>
            <p:cNvPr id="5150" name="Picture 30" descr="R611f05_resiz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63"/>
            <a:stretch>
              <a:fillRect/>
            </a:stretch>
          </p:blipFill>
          <p:spPr bwMode="auto">
            <a:xfrm>
              <a:off x="10332640" y="4479464"/>
              <a:ext cx="2987676" cy="213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29"/>
            <p:cNvSpPr txBox="1">
              <a:spLocks noChangeArrowheads="1"/>
            </p:cNvSpPr>
            <p:nvPr/>
          </p:nvSpPr>
          <p:spPr bwMode="auto">
            <a:xfrm>
              <a:off x="10800953" y="4552489"/>
              <a:ext cx="2259014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sv-SE" sz="16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Carbon deposits</a:t>
              </a:r>
              <a:r>
                <a:rPr kumimoji="0" lang="de-DE" altLang="sv-SE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de-D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 flipH="1">
              <a:off x="11380391" y="4877927"/>
              <a:ext cx="254000" cy="46672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flipH="1">
              <a:off x="11477228" y="4854114"/>
              <a:ext cx="180975" cy="84772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5146" name="Picture 26" descr="R611f0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61"/>
            <a:stretch>
              <a:fillRect/>
            </a:stretch>
          </p:blipFill>
          <p:spPr bwMode="auto">
            <a:xfrm>
              <a:off x="10332640" y="2247439"/>
              <a:ext cx="3017839" cy="217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10458053" y="2890376"/>
              <a:ext cx="552450" cy="25558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10619978" y="2499851"/>
              <a:ext cx="90488" cy="3873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11042253" y="3042776"/>
              <a:ext cx="1951038" cy="4095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 flipV="1">
              <a:off x="10508853" y="2934826"/>
              <a:ext cx="525463" cy="1079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12993291" y="3452352"/>
              <a:ext cx="273050" cy="53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12026503" y="2896726"/>
              <a:ext cx="1588" cy="36988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prstDash val="dash"/>
              <a:round/>
              <a:headEnd type="arrow" w="med" len="sm"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V="1">
              <a:off x="11799491" y="2553826"/>
              <a:ext cx="498475" cy="1323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 flipV="1">
              <a:off x="12296378" y="2479214"/>
              <a:ext cx="28575" cy="84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 flipV="1">
              <a:off x="11713766" y="3895264"/>
              <a:ext cx="79375" cy="1968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 rot="16200000">
              <a:off x="11548553" y="2507303"/>
              <a:ext cx="1044763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sv-SE" sz="900" b="1" i="0" u="none" strike="noStrike" cap="none" normalizeH="0" baseline="0" dirty="0" smtClean="0">
                  <a:ln>
                    <a:noFill/>
                  </a:ln>
                  <a:solidFill>
                    <a:srgbClr val="00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112 µm</a:t>
              </a:r>
              <a:endParaRPr kumimoji="0" lang="en-US" altLang="sv-S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Freeform 14"/>
            <p:cNvSpPr>
              <a:spLocks/>
            </p:cNvSpPr>
            <p:nvPr/>
          </p:nvSpPr>
          <p:spPr bwMode="auto">
            <a:xfrm rot="60000">
              <a:off x="11045428" y="2842751"/>
              <a:ext cx="1927226" cy="576263"/>
            </a:xfrm>
            <a:custGeom>
              <a:avLst/>
              <a:gdLst>
                <a:gd name="T0" fmla="*/ 0 w 1767"/>
                <a:gd name="T1" fmla="*/ 231 h 594"/>
                <a:gd name="T2" fmla="*/ 918 w 1767"/>
                <a:gd name="T3" fmla="*/ 60 h 594"/>
                <a:gd name="T4" fmla="*/ 1767 w 1767"/>
                <a:gd name="T5" fmla="*/ 594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7" h="594">
                  <a:moveTo>
                    <a:pt x="0" y="231"/>
                  </a:moveTo>
                  <a:cubicBezTo>
                    <a:pt x="312" y="115"/>
                    <a:pt x="624" y="0"/>
                    <a:pt x="918" y="60"/>
                  </a:cubicBezTo>
                  <a:cubicBezTo>
                    <a:pt x="1212" y="120"/>
                    <a:pt x="1639" y="476"/>
                    <a:pt x="1767" y="59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11799491" y="2564939"/>
              <a:ext cx="493713" cy="1322388"/>
            </a:xfrm>
            <a:custGeom>
              <a:avLst/>
              <a:gdLst>
                <a:gd name="T0" fmla="*/ 0 w 489"/>
                <a:gd name="T1" fmla="*/ 1170 h 1170"/>
                <a:gd name="T2" fmla="*/ 231 w 489"/>
                <a:gd name="T3" fmla="*/ 237 h 1170"/>
                <a:gd name="T4" fmla="*/ 489 w 489"/>
                <a:gd name="T5" fmla="*/ 0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9" h="1170">
                  <a:moveTo>
                    <a:pt x="0" y="1170"/>
                  </a:moveTo>
                  <a:cubicBezTo>
                    <a:pt x="75" y="801"/>
                    <a:pt x="150" y="432"/>
                    <a:pt x="231" y="237"/>
                  </a:cubicBezTo>
                  <a:cubicBezTo>
                    <a:pt x="312" y="42"/>
                    <a:pt x="431" y="14"/>
                    <a:pt x="489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AutoShape 12"/>
            <p:cNvSpPr>
              <a:spLocks noChangeArrowheads="1"/>
            </p:cNvSpPr>
            <p:nvPr/>
          </p:nvSpPr>
          <p:spPr bwMode="auto">
            <a:xfrm rot="10381061">
              <a:off x="12031266" y="2715751"/>
              <a:ext cx="1212851" cy="152400"/>
            </a:xfrm>
            <a:prstGeom prst="rightArrow">
              <a:avLst>
                <a:gd name="adj1" fmla="val 50000"/>
                <a:gd name="adj2" fmla="val 198958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52" name="AutoShape 11"/>
            <p:cNvSpPr>
              <a:spLocks noChangeArrowheads="1"/>
            </p:cNvSpPr>
            <p:nvPr/>
          </p:nvSpPr>
          <p:spPr bwMode="auto">
            <a:xfrm rot="16200000">
              <a:off x="12937729" y="2577639"/>
              <a:ext cx="404813" cy="341313"/>
            </a:xfrm>
            <a:prstGeom prst="curvedLeftArrow">
              <a:avLst>
                <a:gd name="adj1" fmla="val 16176"/>
                <a:gd name="adj2" fmla="val 48231"/>
                <a:gd name="adj3" fmla="val 42736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53" name="Line 10"/>
            <p:cNvSpPr>
              <a:spLocks noChangeShapeType="1"/>
            </p:cNvSpPr>
            <p:nvPr/>
          </p:nvSpPr>
          <p:spPr bwMode="auto">
            <a:xfrm>
              <a:off x="12012216" y="4125452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55" name="Text Box 9"/>
            <p:cNvSpPr txBox="1">
              <a:spLocks noChangeArrowheads="1"/>
            </p:cNvSpPr>
            <p:nvPr/>
          </p:nvSpPr>
          <p:spPr bwMode="auto">
            <a:xfrm>
              <a:off x="12647216" y="2344276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sv-SE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endParaRPr kumimoji="0" lang="en-US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6" name="Rectangle 8"/>
            <p:cNvSpPr>
              <a:spLocks noChangeArrowheads="1"/>
            </p:cNvSpPr>
            <p:nvPr/>
          </p:nvSpPr>
          <p:spPr bwMode="auto">
            <a:xfrm>
              <a:off x="12921854" y="2244264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sv-SE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ω</a:t>
              </a:r>
              <a:endParaRPr kumimoji="0" lang="el-GR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7" name="Text Box 7"/>
            <p:cNvSpPr txBox="1">
              <a:spLocks noChangeArrowheads="1"/>
            </p:cNvSpPr>
            <p:nvPr/>
          </p:nvSpPr>
          <p:spPr bwMode="auto">
            <a:xfrm>
              <a:off x="10407253" y="3928602"/>
              <a:ext cx="15446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sv-SE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</a:t>
              </a:r>
              <a:r>
                <a:rPr kumimoji="0" lang="de-DE" altLang="sv-SE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kumimoji="0" lang="de-DE" altLang="sv-SE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endParaRPr kumimoji="0" lang="de-D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8" name="Line 6"/>
            <p:cNvSpPr>
              <a:spLocks noChangeShapeType="1"/>
            </p:cNvSpPr>
            <p:nvPr/>
          </p:nvSpPr>
          <p:spPr bwMode="auto">
            <a:xfrm>
              <a:off x="10407253" y="4301664"/>
              <a:ext cx="990600" cy="127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5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532665" y="4630277"/>
              <a:ext cx="149225" cy="22542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sv-SE" sz="1800" b="1" kern="10" spc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sv-SE" sz="1800" b="1" kern="10" spc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0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3079016" y="3904789"/>
              <a:ext cx="149225" cy="27622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sv-SE" sz="1800" b="1" kern="10" spc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sv-SE" sz="1800" b="1" kern="10" spc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1" name="Line 3"/>
            <p:cNvSpPr>
              <a:spLocks noChangeShapeType="1"/>
            </p:cNvSpPr>
            <p:nvPr/>
          </p:nvSpPr>
          <p:spPr bwMode="auto">
            <a:xfrm>
              <a:off x="11520091" y="3544427"/>
              <a:ext cx="0" cy="10795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62" name="Text Box 2"/>
            <p:cNvSpPr txBox="1">
              <a:spLocks noChangeArrowheads="1"/>
            </p:cNvSpPr>
            <p:nvPr/>
          </p:nvSpPr>
          <p:spPr bwMode="auto">
            <a:xfrm>
              <a:off x="12847241" y="3069764"/>
              <a:ext cx="4572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sv-SE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endParaRPr kumimoji="0" lang="pl-PL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33036" y="899243"/>
            <a:ext cx="4353235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 smtClean="0"/>
              <a:t>Inconel</a:t>
            </a:r>
            <a:r>
              <a:rPr lang="sv-SE" dirty="0" smtClean="0"/>
              <a:t> </a:t>
            </a:r>
            <a:r>
              <a:rPr lang="sv-SE" dirty="0" err="1" smtClean="0"/>
              <a:t>splash</a:t>
            </a:r>
            <a:r>
              <a:rPr lang="sv-SE" dirty="0" smtClean="0"/>
              <a:t> </a:t>
            </a:r>
            <a:r>
              <a:rPr lang="sv-SE" dirty="0"/>
              <a:t>on the </a:t>
            </a:r>
            <a:r>
              <a:rPr lang="sv-SE" dirty="0" err="1"/>
              <a:t>graphite</a:t>
            </a:r>
            <a:r>
              <a:rPr lang="sv-SE" dirty="0"/>
              <a:t> limiter</a:t>
            </a:r>
            <a:r>
              <a:rPr lang="sv-SE" dirty="0" smtClean="0"/>
              <a:t>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 smtClean="0"/>
              <a:t>Origin</a:t>
            </a:r>
            <a:r>
              <a:rPr lang="sv-SE" dirty="0" smtClean="0"/>
              <a:t>: the liner or the ICRH </a:t>
            </a:r>
            <a:r>
              <a:rPr lang="sv-SE" dirty="0" err="1" smtClean="0"/>
              <a:t>antenna</a:t>
            </a:r>
            <a:r>
              <a:rPr lang="sv-SE" dirty="0" smtClean="0"/>
              <a:t> grill.</a:t>
            </a:r>
            <a:endParaRPr lang="sv-SE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505030" y="2742332"/>
            <a:ext cx="1587250" cy="1968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9132" y="2888381"/>
            <a:ext cx="244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>
                <a:solidFill>
                  <a:srgbClr val="FF0000"/>
                </a:solidFill>
              </a:rPr>
              <a:t>Rotation </a:t>
            </a:r>
            <a:r>
              <a:rPr lang="sv-SE" i="1" dirty="0" err="1" smtClean="0">
                <a:solidFill>
                  <a:srgbClr val="FF0000"/>
                </a:solidFill>
              </a:rPr>
              <a:t>of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molten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sv-SE" i="1" dirty="0">
                <a:solidFill>
                  <a:srgbClr val="FF0000"/>
                </a:solidFill>
              </a:rPr>
              <a:t>m</a:t>
            </a:r>
            <a:r>
              <a:rPr lang="sv-SE" i="1" dirty="0" smtClean="0">
                <a:solidFill>
                  <a:srgbClr val="FF0000"/>
                </a:solidFill>
              </a:rPr>
              <a:t>aterial </a:t>
            </a:r>
            <a:r>
              <a:rPr lang="sv-SE" i="1" dirty="0" err="1" smtClean="0">
                <a:solidFill>
                  <a:srgbClr val="FF0000"/>
                </a:solidFill>
              </a:rPr>
              <a:t>after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splashing</a:t>
            </a:r>
            <a:r>
              <a:rPr lang="sv-SE" i="1" dirty="0" smtClean="0">
                <a:solidFill>
                  <a:srgbClr val="FF0000"/>
                </a:solidFill>
              </a:rPr>
              <a:t>.</a:t>
            </a:r>
            <a:endParaRPr lang="sv-SE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8528" y="1903094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 err="1" smtClean="0">
                <a:solidFill>
                  <a:srgbClr val="FF0000"/>
                </a:solidFill>
              </a:rPr>
              <a:t>Arc</a:t>
            </a:r>
            <a:r>
              <a:rPr lang="sv-SE" b="1" i="1" dirty="0" smtClean="0">
                <a:solidFill>
                  <a:srgbClr val="FF0000"/>
                </a:solidFill>
              </a:rPr>
              <a:t> </a:t>
            </a:r>
            <a:r>
              <a:rPr lang="sv-SE" b="1" i="1" dirty="0" err="1" smtClean="0">
                <a:solidFill>
                  <a:srgbClr val="FF0000"/>
                </a:solidFill>
              </a:rPr>
              <a:t>track</a:t>
            </a:r>
            <a:endParaRPr lang="sv-SE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820472" cy="891216"/>
          </a:xfrm>
        </p:spPr>
        <p:txBody>
          <a:bodyPr/>
          <a:lstStyle/>
          <a:p>
            <a:r>
              <a:rPr lang="sv-SE" dirty="0" err="1" smtClean="0"/>
              <a:t>Metal</a:t>
            </a:r>
            <a:r>
              <a:rPr lang="sv-SE" dirty="0" smtClean="0"/>
              <a:t> </a:t>
            </a:r>
            <a:r>
              <a:rPr lang="sv-SE" dirty="0" err="1" smtClean="0"/>
              <a:t>melting</a:t>
            </a:r>
            <a:r>
              <a:rPr lang="sv-SE" dirty="0" smtClean="0"/>
              <a:t> &amp; </a:t>
            </a:r>
            <a:r>
              <a:rPr lang="sv-SE" dirty="0" err="1" smtClean="0"/>
              <a:t>splashes</a:t>
            </a:r>
            <a:r>
              <a:rPr lang="sv-SE" dirty="0" smtClean="0"/>
              <a:t>: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tungsten?</a:t>
            </a:r>
            <a:endParaRPr lang="sv-SE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246" y="1495143"/>
            <a:ext cx="2822394" cy="382428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83689" y="1195061"/>
            <a:ext cx="2538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J.W. </a:t>
            </a:r>
            <a:r>
              <a:rPr lang="sv-SE" sz="1200" dirty="0" err="1"/>
              <a:t>Coenen</a:t>
            </a:r>
            <a:r>
              <a:rPr lang="sv-SE" sz="1200" dirty="0"/>
              <a:t> et al., </a:t>
            </a:r>
            <a:r>
              <a:rPr lang="sv-SE" sz="1200" dirty="0" smtClean="0"/>
              <a:t>JNM </a:t>
            </a:r>
            <a:r>
              <a:rPr lang="sv-SE" sz="1200" dirty="0"/>
              <a:t>463 (2015) 78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760" y="65139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Dedidated</a:t>
            </a:r>
            <a:r>
              <a:rPr lang="sv-SE" b="1" dirty="0" smtClean="0"/>
              <a:t> experiments on W </a:t>
            </a:r>
            <a:r>
              <a:rPr lang="sv-SE" b="1" dirty="0" err="1" smtClean="0"/>
              <a:t>melting</a:t>
            </a:r>
            <a:endParaRPr lang="sv-SE" b="1" dirty="0"/>
          </a:p>
        </p:txBody>
      </p:sp>
      <p:pic>
        <p:nvPicPr>
          <p:cNvPr id="15" name="Picture 4" descr="Dachlimiter 02-dez-2004   DSC_808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r="4849" b="2667"/>
          <a:stretch/>
        </p:blipFill>
        <p:spPr bwMode="auto">
          <a:xfrm>
            <a:off x="86961" y="1082113"/>
            <a:ext cx="2664297" cy="24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02302" y="2337630"/>
            <a:ext cx="22336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sv-SE" sz="1350" dirty="0">
                <a:solidFill>
                  <a:srgbClr val="FF0000"/>
                </a:solidFill>
                <a:latin typeface="Arial" panose="020B0604020202020204" pitchFamily="34" charset="0"/>
              </a:rPr>
              <a:t>W  plate, 2 mm thick</a:t>
            </a:r>
          </a:p>
        </p:txBody>
      </p:sp>
      <p:pic>
        <p:nvPicPr>
          <p:cNvPr id="19" name="Picture 15" descr="Dachlimiter 02-dez-2004   DSC_81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/>
          <a:stretch>
            <a:fillRect/>
          </a:stretch>
        </p:blipFill>
        <p:spPr bwMode="auto">
          <a:xfrm>
            <a:off x="90109" y="3438581"/>
            <a:ext cx="2591990" cy="22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733b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6"/>
          <a:stretch/>
        </p:blipFill>
        <p:spPr bwMode="auto">
          <a:xfrm>
            <a:off x="86961" y="5413776"/>
            <a:ext cx="2595138" cy="15209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5"/>
          <p:cNvSpPr>
            <a:spLocks noChangeAspect="1" noChangeArrowheads="1"/>
          </p:cNvSpPr>
          <p:nvPr/>
        </p:nvSpPr>
        <p:spPr bwMode="auto">
          <a:xfrm>
            <a:off x="1894416" y="5634004"/>
            <a:ext cx="360000" cy="37127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1269294" y="5732578"/>
            <a:ext cx="360000" cy="378714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054542" y="6296209"/>
            <a:ext cx="1019874" cy="322861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sv-SE" sz="1500" dirty="0">
                <a:latin typeface="Arial" panose="020B0604020202020204" pitchFamily="34" charset="0"/>
              </a:rPr>
              <a:t>Melt zone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83569" y="1536761"/>
            <a:ext cx="144015" cy="30430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01912" y="4946383"/>
            <a:ext cx="370171" cy="100289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84144" y="95569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TEXTOR: </a:t>
            </a:r>
            <a:r>
              <a:rPr lang="en-GB" altLang="sv-S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limiter with W plate)</a:t>
            </a:r>
            <a:endParaRPr lang="en-GB" altLang="sv-SE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79171" y="884995"/>
            <a:ext cx="8801" cy="5900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73498" y="918519"/>
            <a:ext cx="4366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JET-ILW: special </a:t>
            </a:r>
            <a:r>
              <a:rPr lang="sv-S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lamella</a:t>
            </a:r>
            <a:r>
              <a:rPr lang="sv-S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bulk W </a:t>
            </a:r>
            <a:r>
              <a:rPr lang="sv-S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sv-S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sv-SE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1467" y="5434720"/>
            <a:ext cx="2436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W </a:t>
            </a:r>
            <a:r>
              <a:rPr lang="sv-SE" dirty="0" err="1" smtClean="0"/>
              <a:t>droplets</a:t>
            </a:r>
            <a:r>
              <a:rPr lang="sv-SE" dirty="0" smtClean="0"/>
              <a:t> in the </a:t>
            </a:r>
            <a:r>
              <a:rPr lang="sv-SE" dirty="0" err="1" smtClean="0"/>
              <a:t>melt</a:t>
            </a:r>
            <a:r>
              <a:rPr lang="sv-SE" dirty="0" smtClean="0"/>
              <a:t> </a:t>
            </a:r>
            <a:r>
              <a:rPr lang="sv-SE" dirty="0" err="1" smtClean="0"/>
              <a:t>zone</a:t>
            </a:r>
            <a:r>
              <a:rPr lang="sv-SE" dirty="0" smtClean="0"/>
              <a:t>.</a:t>
            </a:r>
          </a:p>
          <a:p>
            <a:endParaRPr lang="sv-SE" dirty="0"/>
          </a:p>
          <a:p>
            <a:r>
              <a:rPr lang="sv-SE" dirty="0" smtClean="0"/>
              <a:t>No W </a:t>
            </a:r>
            <a:r>
              <a:rPr lang="sv-SE" dirty="0" err="1" smtClean="0"/>
              <a:t>droplets</a:t>
            </a:r>
            <a:r>
              <a:rPr lang="sv-SE" dirty="0" smtClean="0"/>
              <a:t>  </a:t>
            </a:r>
            <a:r>
              <a:rPr lang="sv-SE" dirty="0" err="1" smtClean="0"/>
              <a:t>found</a:t>
            </a:r>
            <a:r>
              <a:rPr lang="sv-SE" dirty="0" smtClean="0"/>
              <a:t> in the </a:t>
            </a:r>
            <a:r>
              <a:rPr lang="sv-SE" dirty="0" err="1" smtClean="0"/>
              <a:t>collected</a:t>
            </a:r>
            <a:r>
              <a:rPr lang="sv-SE" dirty="0" smtClean="0"/>
              <a:t> </a:t>
            </a:r>
            <a:r>
              <a:rPr lang="sv-SE" dirty="0" err="1" smtClean="0"/>
              <a:t>debris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28" name="TextBox 27"/>
          <p:cNvSpPr txBox="1"/>
          <p:nvPr/>
        </p:nvSpPr>
        <p:spPr>
          <a:xfrm>
            <a:off x="5344284" y="5234129"/>
            <a:ext cx="376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No </a:t>
            </a:r>
            <a:r>
              <a:rPr lang="sv-SE" dirty="0" err="1" smtClean="0"/>
              <a:t>single</a:t>
            </a:r>
            <a:r>
              <a:rPr lang="sv-SE" dirty="0" smtClean="0"/>
              <a:t> </a:t>
            </a:r>
            <a:r>
              <a:rPr lang="sv-SE" dirty="0" err="1" smtClean="0"/>
              <a:t>loose</a:t>
            </a:r>
            <a:r>
              <a:rPr lang="sv-SE" dirty="0" smtClean="0"/>
              <a:t> W </a:t>
            </a:r>
            <a:r>
              <a:rPr lang="sv-SE" dirty="0" err="1" smtClean="0"/>
              <a:t>droplet</a:t>
            </a:r>
            <a:r>
              <a:rPr lang="sv-SE" dirty="0" smtClean="0"/>
              <a:t> has </a:t>
            </a:r>
            <a:r>
              <a:rPr lang="sv-SE" dirty="0" err="1" smtClean="0"/>
              <a:t>been</a:t>
            </a:r>
            <a:r>
              <a:rPr lang="sv-SE" dirty="0" smtClean="0"/>
              <a:t> </a:t>
            </a:r>
            <a:r>
              <a:rPr lang="sv-SE" dirty="0" err="1" smtClean="0"/>
              <a:t>found</a:t>
            </a:r>
            <a:r>
              <a:rPr lang="sv-SE" dirty="0" smtClean="0"/>
              <a:t> on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damaged</a:t>
            </a:r>
            <a:r>
              <a:rPr lang="sv-SE" dirty="0" smtClean="0"/>
              <a:t> </a:t>
            </a:r>
            <a:r>
              <a:rPr lang="sv-SE" dirty="0" err="1" smtClean="0"/>
              <a:t>piece</a:t>
            </a:r>
            <a:r>
              <a:rPr lang="sv-SE" dirty="0" smtClean="0"/>
              <a:t> and on the </a:t>
            </a:r>
            <a:r>
              <a:rPr lang="sv-SE" dirty="0" err="1" smtClean="0"/>
              <a:t>adjacent</a:t>
            </a:r>
            <a:r>
              <a:rPr lang="sv-SE" dirty="0" smtClean="0"/>
              <a:t> </a:t>
            </a:r>
            <a:r>
              <a:rPr lang="sv-SE" dirty="0" err="1" smtClean="0"/>
              <a:t>lamellae</a:t>
            </a:r>
            <a:r>
              <a:rPr lang="sv-SE" dirty="0" smtClean="0"/>
              <a:t>. </a:t>
            </a:r>
          </a:p>
          <a:p>
            <a:r>
              <a:rPr lang="sv-SE" dirty="0" err="1" smtClean="0"/>
              <a:t>Nothing</a:t>
            </a:r>
            <a:r>
              <a:rPr lang="sv-SE" dirty="0" smtClean="0"/>
              <a:t> in </a:t>
            </a:r>
            <a:r>
              <a:rPr lang="sv-SE" dirty="0" err="1" smtClean="0"/>
              <a:t>other</a:t>
            </a:r>
            <a:r>
              <a:rPr lang="sv-SE" dirty="0" smtClean="0"/>
              <a:t> regions </a:t>
            </a:r>
            <a:r>
              <a:rPr lang="sv-SE" dirty="0" err="1" smtClean="0"/>
              <a:t>of</a:t>
            </a:r>
            <a:r>
              <a:rPr lang="sv-SE" dirty="0" smtClean="0"/>
              <a:t> JET-ILW.</a:t>
            </a:r>
            <a:endParaRPr lang="sv-SE" dirty="0"/>
          </a:p>
        </p:txBody>
      </p:sp>
      <p:sp>
        <p:nvSpPr>
          <p:cNvPr id="43" name="Oval 5"/>
          <p:cNvSpPr>
            <a:spLocks noChangeAspect="1" noChangeArrowheads="1"/>
          </p:cNvSpPr>
          <p:nvPr/>
        </p:nvSpPr>
        <p:spPr bwMode="auto">
          <a:xfrm>
            <a:off x="7126056" y="1315685"/>
            <a:ext cx="1358063" cy="4003744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Box 43"/>
          <p:cNvSpPr txBox="1"/>
          <p:nvPr/>
        </p:nvSpPr>
        <p:spPr>
          <a:xfrm>
            <a:off x="2339067" y="1224102"/>
            <a:ext cx="17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G. </a:t>
            </a:r>
            <a:r>
              <a:rPr lang="sv-SE" sz="1200" dirty="0" err="1" smtClean="0"/>
              <a:t>Sergienko</a:t>
            </a:r>
            <a:r>
              <a:rPr lang="sv-SE" sz="1200" dirty="0" smtClean="0"/>
              <a:t> et </a:t>
            </a:r>
            <a:r>
              <a:rPr lang="sv-SE" sz="1200" dirty="0"/>
              <a:t>al., </a:t>
            </a:r>
            <a:endParaRPr lang="sv-SE" sz="1200" dirty="0" smtClean="0"/>
          </a:p>
          <a:p>
            <a:r>
              <a:rPr lang="sv-SE" sz="1200" dirty="0" err="1" smtClean="0"/>
              <a:t>Phys</a:t>
            </a:r>
            <a:r>
              <a:rPr lang="sv-SE" sz="1200" dirty="0" smtClean="0"/>
              <a:t>. </a:t>
            </a:r>
            <a:r>
              <a:rPr lang="sv-SE" sz="1200" dirty="0" err="1" smtClean="0"/>
              <a:t>Scr</a:t>
            </a:r>
            <a:r>
              <a:rPr lang="sv-SE" sz="1200" dirty="0" smtClean="0"/>
              <a:t>. T128 (2007) 81</a:t>
            </a:r>
            <a:endParaRPr lang="sv-SE" sz="1200" dirty="0"/>
          </a:p>
        </p:txBody>
      </p:sp>
      <p:sp>
        <p:nvSpPr>
          <p:cNvPr id="4" name="TextBox 3"/>
          <p:cNvSpPr txBox="1"/>
          <p:nvPr/>
        </p:nvSpPr>
        <p:spPr>
          <a:xfrm rot="5400000">
            <a:off x="6524599" y="3166118"/>
            <a:ext cx="401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Evolution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melt</a:t>
            </a:r>
            <a:r>
              <a:rPr lang="sv-SE" sz="2800" dirty="0"/>
              <a:t> </a:t>
            </a:r>
            <a:r>
              <a:rPr lang="sv-SE" sz="2800" dirty="0" err="1"/>
              <a:t>damage</a:t>
            </a:r>
            <a:r>
              <a:rPr lang="sv-SE" sz="2800" dirty="0" smtClean="0"/>
              <a:t>.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7970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820472" cy="891216"/>
          </a:xfrm>
        </p:spPr>
        <p:txBody>
          <a:bodyPr/>
          <a:lstStyle/>
          <a:p>
            <a:r>
              <a:rPr lang="sv-SE" dirty="0" err="1" smtClean="0"/>
              <a:t>Metal</a:t>
            </a:r>
            <a:r>
              <a:rPr lang="sv-SE" dirty="0" smtClean="0"/>
              <a:t> </a:t>
            </a:r>
            <a:r>
              <a:rPr lang="sv-SE" dirty="0" err="1" smtClean="0"/>
              <a:t>melting</a:t>
            </a:r>
            <a:r>
              <a:rPr lang="sv-SE" dirty="0" smtClean="0"/>
              <a:t> &amp; </a:t>
            </a:r>
            <a:r>
              <a:rPr lang="sv-SE" dirty="0" err="1" smtClean="0"/>
              <a:t>splashes</a:t>
            </a:r>
            <a:r>
              <a:rPr lang="sv-SE" dirty="0" smtClean="0"/>
              <a:t>: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tungsten?</a:t>
            </a:r>
            <a:endParaRPr lang="sv-SE" dirty="0"/>
          </a:p>
        </p:txBody>
      </p:sp>
      <p:pic>
        <p:nvPicPr>
          <p:cNvPr id="35" name="Picture 2" descr="E:\MYDOCS-2015-10-12-Limited-from\JET-WPJET2\Langmuir-Probes-ABW\LP-2017-03-15-2-W-balls-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" y="1014152"/>
            <a:ext cx="3274819" cy="2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E:\MYDOCS-2015-10-12-Limited-from\JET-WPJET2\Langmuir-Probes-ABW\LP-2017-03-15-3-W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43786"/>
            <a:ext cx="2484859" cy="21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" y="5384920"/>
            <a:ext cx="1620000" cy="14048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" y="3898327"/>
            <a:ext cx="1620000" cy="14048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73" y="3898327"/>
            <a:ext cx="1620000" cy="14048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27902"/>
            <a:ext cx="2487370" cy="21570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80" y="3645024"/>
            <a:ext cx="2512816" cy="21006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1760" y="65139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JET-ILW: </a:t>
            </a:r>
            <a:r>
              <a:rPr lang="sv-SE" b="1" dirty="0" err="1" smtClean="0"/>
              <a:t>Langmuir</a:t>
            </a:r>
            <a:r>
              <a:rPr lang="sv-SE" b="1" dirty="0" smtClean="0"/>
              <a:t> </a:t>
            </a:r>
            <a:r>
              <a:rPr lang="sv-SE" b="1" dirty="0" err="1" smtClean="0"/>
              <a:t>probes</a:t>
            </a:r>
            <a:endParaRPr lang="sv-S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75" y="5384920"/>
            <a:ext cx="1620000" cy="1404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80" y="1003791"/>
            <a:ext cx="2529877" cy="2193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3273" y="5661248"/>
            <a:ext cx="27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No </a:t>
            </a:r>
            <a:r>
              <a:rPr lang="sv-SE" b="1" dirty="0" err="1" smtClean="0"/>
              <a:t>single</a:t>
            </a:r>
            <a:r>
              <a:rPr lang="sv-SE" b="1" dirty="0" smtClean="0"/>
              <a:t> </a:t>
            </a:r>
            <a:r>
              <a:rPr lang="sv-SE" b="1" dirty="0" err="1" smtClean="0"/>
              <a:t>loose</a:t>
            </a:r>
            <a:r>
              <a:rPr lang="sv-SE" b="1" dirty="0" smtClean="0"/>
              <a:t> W </a:t>
            </a:r>
            <a:r>
              <a:rPr lang="sv-SE" b="1" dirty="0" err="1" smtClean="0"/>
              <a:t>droplet</a:t>
            </a:r>
            <a:r>
              <a:rPr lang="sv-SE" b="1" dirty="0" smtClean="0"/>
              <a:t> </a:t>
            </a:r>
            <a:r>
              <a:rPr lang="sv-SE" b="1" dirty="0" err="1" smtClean="0"/>
              <a:t>found</a:t>
            </a:r>
            <a:r>
              <a:rPr lang="sv-SE" b="1" dirty="0" smtClean="0"/>
              <a:t> in the </a:t>
            </a:r>
            <a:r>
              <a:rPr lang="sv-SE" b="1" dirty="0" err="1" smtClean="0"/>
              <a:t>matter</a:t>
            </a:r>
            <a:r>
              <a:rPr lang="sv-SE" b="1" dirty="0" smtClean="0"/>
              <a:t> </a:t>
            </a:r>
            <a:r>
              <a:rPr lang="sv-SE" b="1" dirty="0" err="1" smtClean="0"/>
              <a:t>retrieved</a:t>
            </a:r>
            <a:r>
              <a:rPr lang="sv-SE" b="1" dirty="0" smtClean="0"/>
              <a:t> from JET-ILW.</a:t>
            </a:r>
            <a:endParaRPr lang="sv-SE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48426" y="5368893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 smtClean="0">
                <a:solidFill>
                  <a:srgbClr val="FF0000"/>
                </a:solidFill>
              </a:rPr>
              <a:t>Boiling</a:t>
            </a:r>
            <a:r>
              <a:rPr lang="sv-SE" sz="2000" b="1" dirty="0" smtClean="0">
                <a:solidFill>
                  <a:srgbClr val="FF0000"/>
                </a:solidFill>
              </a:rPr>
              <a:t> W</a:t>
            </a:r>
            <a:endParaRPr lang="sv-SE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4650" y="3201568"/>
            <a:ext cx="277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FF0000"/>
                </a:solidFill>
              </a:rPr>
              <a:t>Deficit </a:t>
            </a:r>
            <a:r>
              <a:rPr lang="sv-SE" sz="2000" b="1" dirty="0" err="1" smtClean="0">
                <a:solidFill>
                  <a:srgbClr val="FF0000"/>
                </a:solidFill>
              </a:rPr>
              <a:t>of</a:t>
            </a:r>
            <a:r>
              <a:rPr lang="sv-SE" sz="2000" b="1" dirty="0" smtClean="0">
                <a:solidFill>
                  <a:srgbClr val="FF0000"/>
                </a:solidFill>
              </a:rPr>
              <a:t> W: </a:t>
            </a:r>
            <a:r>
              <a:rPr lang="sv-SE" sz="2000" b="1" dirty="0" err="1" smtClean="0">
                <a:solidFill>
                  <a:srgbClr val="FF0000"/>
                </a:solidFill>
              </a:rPr>
              <a:t>blown</a:t>
            </a:r>
            <a:r>
              <a:rPr lang="sv-SE" sz="2000" b="1" dirty="0" smtClean="0">
                <a:solidFill>
                  <a:srgbClr val="FF0000"/>
                </a:solidFill>
              </a:rPr>
              <a:t> </a:t>
            </a:r>
            <a:r>
              <a:rPr lang="sv-SE" sz="2000" b="1" dirty="0" err="1" smtClean="0">
                <a:solidFill>
                  <a:srgbClr val="FF0000"/>
                </a:solidFill>
              </a:rPr>
              <a:t>out</a:t>
            </a:r>
            <a:r>
              <a:rPr lang="sv-SE" sz="2000" b="1" dirty="0" smtClean="0">
                <a:solidFill>
                  <a:srgbClr val="FF0000"/>
                </a:solidFill>
              </a:rPr>
              <a:t>?</a:t>
            </a:r>
            <a:endParaRPr lang="sv-SE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448" y="5868986"/>
            <a:ext cx="2414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 smtClean="0">
                <a:solidFill>
                  <a:srgbClr val="FF0000"/>
                </a:solidFill>
              </a:rPr>
              <a:t>Exfoliation</a:t>
            </a:r>
            <a:r>
              <a:rPr lang="sv-SE" sz="2000" b="1" dirty="0" smtClean="0">
                <a:solidFill>
                  <a:srgbClr val="FF0000"/>
                </a:solidFill>
              </a:rPr>
              <a:t> </a:t>
            </a:r>
            <a:r>
              <a:rPr lang="sv-SE" sz="2000" b="1" dirty="0" err="1" smtClean="0">
                <a:solidFill>
                  <a:srgbClr val="FF0000"/>
                </a:solidFill>
              </a:rPr>
              <a:t>of</a:t>
            </a:r>
            <a:r>
              <a:rPr lang="sv-SE" sz="2000" b="1" dirty="0" smtClean="0">
                <a:solidFill>
                  <a:srgbClr val="FF0000"/>
                </a:solidFill>
              </a:rPr>
              <a:t> the </a:t>
            </a:r>
          </a:p>
          <a:p>
            <a:r>
              <a:rPr lang="sv-SE" sz="2000" b="1" dirty="0" err="1" smtClean="0">
                <a:solidFill>
                  <a:srgbClr val="FF0000"/>
                </a:solidFill>
              </a:rPr>
              <a:t>overheated</a:t>
            </a:r>
            <a:r>
              <a:rPr lang="sv-SE" sz="2000" b="1" dirty="0" smtClean="0">
                <a:solidFill>
                  <a:srgbClr val="FF0000"/>
                </a:solidFill>
              </a:rPr>
              <a:t>  </a:t>
            </a:r>
            <a:r>
              <a:rPr lang="sv-SE" sz="2000" b="1" dirty="0" err="1" smtClean="0">
                <a:solidFill>
                  <a:srgbClr val="FF0000"/>
                </a:solidFill>
              </a:rPr>
              <a:t>surface</a:t>
            </a:r>
            <a:r>
              <a:rPr lang="sv-SE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468544" y="335699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6143521" y="3898327"/>
            <a:ext cx="3240360" cy="3000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43608" y="4653136"/>
            <a:ext cx="0" cy="1115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462658" y="4306410"/>
            <a:ext cx="1103683" cy="1307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5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2808" y="1087747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dirty="0"/>
              <a:t>B. </a:t>
            </a:r>
            <a:r>
              <a:rPr lang="sv-SE" dirty="0" err="1"/>
              <a:t>Emmoth</a:t>
            </a:r>
            <a:r>
              <a:rPr lang="sv-SE" dirty="0"/>
              <a:t>†, H. Bergsåker, N. Almqvist, J.R. Drake, J. Malmberg, M. </a:t>
            </a:r>
            <a:r>
              <a:rPr lang="sv-SE" dirty="0" err="1"/>
              <a:t>Cecconello</a:t>
            </a:r>
            <a:r>
              <a:rPr lang="sv-SE" dirty="0"/>
              <a:t>, </a:t>
            </a:r>
            <a:r>
              <a:rPr lang="sv-SE" dirty="0" smtClean="0"/>
              <a:t>                             D</a:t>
            </a:r>
            <a:r>
              <a:rPr lang="sv-SE" dirty="0"/>
              <a:t>. </a:t>
            </a:r>
            <a:r>
              <a:rPr lang="sv-SE" dirty="0" err="1"/>
              <a:t>Hasselbrunner</a:t>
            </a:r>
            <a:r>
              <a:rPr lang="sv-SE" dirty="0"/>
              <a:t>†, H. Ferm, </a:t>
            </a:r>
            <a:r>
              <a:rPr lang="sv-SE" dirty="0" smtClean="0"/>
              <a:t>A</a:t>
            </a:r>
            <a:r>
              <a:rPr lang="sv-SE" dirty="0"/>
              <a:t>. Hedqvist, P. Sundelin, P. Petersson, D. </a:t>
            </a:r>
            <a:r>
              <a:rPr lang="sv-SE" dirty="0" err="1"/>
              <a:t>Ivanova</a:t>
            </a:r>
            <a:r>
              <a:rPr lang="sv-SE" dirty="0"/>
              <a:t>, A. </a:t>
            </a:r>
            <a:r>
              <a:rPr lang="sv-SE" dirty="0" err="1"/>
              <a:t>Weckmann</a:t>
            </a:r>
            <a:r>
              <a:rPr lang="sv-SE" dirty="0"/>
              <a:t>, </a:t>
            </a:r>
            <a:r>
              <a:rPr lang="sv-SE" dirty="0" smtClean="0"/>
              <a:t>    P</a:t>
            </a:r>
            <a:r>
              <a:rPr lang="sv-SE" dirty="0"/>
              <a:t>. Ström, A. Garcia-Carrasco, S.W. Moon, L. </a:t>
            </a:r>
            <a:r>
              <a:rPr lang="sv-SE" dirty="0" err="1"/>
              <a:t>Dittrich</a:t>
            </a:r>
            <a:r>
              <a:rPr lang="sv-SE" dirty="0"/>
              <a:t>, E. </a:t>
            </a:r>
            <a:r>
              <a:rPr lang="sv-SE" dirty="0" err="1"/>
              <a:t>Pitthan</a:t>
            </a:r>
            <a:r>
              <a:rPr lang="sv-SE" dirty="0"/>
              <a:t>, D. </a:t>
            </a:r>
            <a:r>
              <a:rPr lang="sv-SE" dirty="0" err="1"/>
              <a:t>Primetzhofer</a:t>
            </a:r>
            <a:r>
              <a:rPr lang="sv-SE" dirty="0"/>
              <a:t>, D. </a:t>
            </a:r>
            <a:r>
              <a:rPr lang="sv-SE" dirty="0" err="1"/>
              <a:t>Gautan</a:t>
            </a:r>
            <a:endParaRPr lang="sv-SE" dirty="0"/>
          </a:p>
          <a:p>
            <a:pPr>
              <a:spcAft>
                <a:spcPts val="1200"/>
              </a:spcAft>
            </a:pPr>
            <a:r>
              <a:rPr lang="sv-SE" dirty="0" smtClean="0"/>
              <a:t>P</a:t>
            </a:r>
            <a:r>
              <a:rPr lang="sv-SE" dirty="0"/>
              <a:t>. </a:t>
            </a:r>
            <a:r>
              <a:rPr lang="sv-SE" dirty="0" err="1"/>
              <a:t>Wienhold</a:t>
            </a:r>
            <a:r>
              <a:rPr lang="sv-SE" dirty="0"/>
              <a:t>, M. </a:t>
            </a:r>
            <a:r>
              <a:rPr lang="sv-SE" dirty="0" err="1"/>
              <a:t>Freisinger</a:t>
            </a:r>
            <a:r>
              <a:rPr lang="sv-SE" dirty="0"/>
              <a:t>, H. Reimer, V. Philipps, G. </a:t>
            </a:r>
            <a:r>
              <a:rPr lang="sv-SE" dirty="0" err="1"/>
              <a:t>Sergienko</a:t>
            </a:r>
            <a:r>
              <a:rPr lang="sv-SE" dirty="0"/>
              <a:t>, A. Huber, E. Wessel, H. </a:t>
            </a:r>
            <a:r>
              <a:rPr lang="sv-SE" dirty="0" err="1"/>
              <a:t>Penkalla</a:t>
            </a:r>
            <a:r>
              <a:rPr lang="sv-SE" dirty="0"/>
              <a:t>, M. </a:t>
            </a:r>
            <a:r>
              <a:rPr lang="sv-SE" dirty="0" err="1"/>
              <a:t>Rödig</a:t>
            </a:r>
            <a:r>
              <a:rPr lang="sv-SE" dirty="0"/>
              <a:t>, W. Biel,    J. Linke, S. </a:t>
            </a:r>
            <a:r>
              <a:rPr lang="sv-SE" dirty="0" err="1" smtClean="0"/>
              <a:t>Brezinsek</a:t>
            </a:r>
            <a:endParaRPr lang="sv-SE" dirty="0" smtClean="0"/>
          </a:p>
          <a:p>
            <a:pPr>
              <a:spcAft>
                <a:spcPts val="1200"/>
              </a:spcAft>
            </a:pPr>
            <a:r>
              <a:rPr lang="sv-SE" dirty="0" smtClean="0"/>
              <a:t>E</a:t>
            </a:r>
            <a:r>
              <a:rPr lang="sv-SE" dirty="0"/>
              <a:t>. Fortuna-</a:t>
            </a:r>
            <a:r>
              <a:rPr lang="sv-SE" dirty="0" err="1"/>
              <a:t>Zaleśna</a:t>
            </a:r>
            <a:r>
              <a:rPr lang="sv-SE" dirty="0"/>
              <a:t>, M. </a:t>
            </a:r>
            <a:r>
              <a:rPr lang="sv-SE" dirty="0" err="1"/>
              <a:t>Psoda</a:t>
            </a:r>
            <a:r>
              <a:rPr lang="sv-SE" dirty="0"/>
              <a:t>†, J. </a:t>
            </a:r>
            <a:r>
              <a:rPr lang="sv-SE" dirty="0" err="1"/>
              <a:t>Grzonka</a:t>
            </a:r>
            <a:r>
              <a:rPr lang="sv-SE" dirty="0"/>
              <a:t>, T. </a:t>
            </a:r>
            <a:r>
              <a:rPr lang="sv-SE" dirty="0" err="1"/>
              <a:t>Płociński</a:t>
            </a:r>
            <a:r>
              <a:rPr lang="sv-SE" dirty="0"/>
              <a:t>, A. </a:t>
            </a:r>
            <a:r>
              <a:rPr lang="sv-SE" dirty="0" err="1"/>
              <a:t>Balcerzak</a:t>
            </a:r>
            <a:endParaRPr lang="sv-SE" dirty="0"/>
          </a:p>
          <a:p>
            <a:pPr>
              <a:spcAft>
                <a:spcPts val="1200"/>
              </a:spcAft>
            </a:pPr>
            <a:r>
              <a:rPr lang="sv-SE" dirty="0"/>
              <a:t>J.P. </a:t>
            </a:r>
            <a:r>
              <a:rPr lang="sv-SE" dirty="0" err="1"/>
              <a:t>Coad</a:t>
            </a:r>
            <a:r>
              <a:rPr lang="sv-SE" dirty="0"/>
              <a:t>, A. </a:t>
            </a:r>
            <a:r>
              <a:rPr lang="sv-SE" dirty="0" err="1"/>
              <a:t>Widdowson</a:t>
            </a:r>
            <a:r>
              <a:rPr lang="sv-SE" dirty="0"/>
              <a:t>, G.F. Matthews, A. Baron-</a:t>
            </a:r>
            <a:r>
              <a:rPr lang="sv-SE" dirty="0" err="1"/>
              <a:t>Wiecheć</a:t>
            </a:r>
            <a:r>
              <a:rPr lang="sv-SE" dirty="0"/>
              <a:t>, I. </a:t>
            </a:r>
            <a:r>
              <a:rPr lang="sv-SE" dirty="0" err="1"/>
              <a:t>Jepu</a:t>
            </a:r>
            <a:r>
              <a:rPr lang="sv-SE" dirty="0"/>
              <a:t>, A. </a:t>
            </a:r>
            <a:r>
              <a:rPr lang="sv-SE" dirty="0" err="1"/>
              <a:t>Zayachuk</a:t>
            </a:r>
            <a:endParaRPr lang="sv-SE" dirty="0"/>
          </a:p>
          <a:p>
            <a:pPr>
              <a:spcAft>
                <a:spcPts val="1200"/>
              </a:spcAft>
            </a:pPr>
            <a:r>
              <a:rPr lang="sv-SE" dirty="0"/>
              <a:t>N. </a:t>
            </a:r>
            <a:r>
              <a:rPr lang="sv-SE" dirty="0" err="1"/>
              <a:t>Ashikawa</a:t>
            </a:r>
            <a:r>
              <a:rPr lang="sv-SE" dirty="0"/>
              <a:t>, T. </a:t>
            </a:r>
            <a:r>
              <a:rPr lang="sv-SE" dirty="0" err="1"/>
              <a:t>Otsuka</a:t>
            </a:r>
            <a:r>
              <a:rPr lang="sv-SE" dirty="0"/>
              <a:t>, Y. </a:t>
            </a:r>
            <a:r>
              <a:rPr lang="sv-SE" dirty="0" err="1"/>
              <a:t>Hatano</a:t>
            </a:r>
            <a:r>
              <a:rPr lang="sv-SE" dirty="0"/>
              <a:t>, Y. </a:t>
            </a:r>
            <a:r>
              <a:rPr lang="sv-SE" dirty="0" err="1"/>
              <a:t>Torikai</a:t>
            </a:r>
            <a:r>
              <a:rPr lang="sv-SE" dirty="0"/>
              <a:t>, S. </a:t>
            </a:r>
            <a:r>
              <a:rPr lang="sv-SE" dirty="0" err="1"/>
              <a:t>Masuzaki</a:t>
            </a:r>
            <a:r>
              <a:rPr lang="sv-SE" dirty="0"/>
              <a:t>, K. </a:t>
            </a:r>
            <a:r>
              <a:rPr lang="sv-SE" dirty="0" err="1"/>
              <a:t>Osobe</a:t>
            </a:r>
            <a:r>
              <a:rPr lang="sv-SE" dirty="0"/>
              <a:t>, M. </a:t>
            </a:r>
            <a:r>
              <a:rPr lang="sv-SE" dirty="0" err="1"/>
              <a:t>Oyaidzu</a:t>
            </a:r>
            <a:r>
              <a:rPr lang="sv-SE" dirty="0"/>
              <a:t>, N. </a:t>
            </a:r>
            <a:r>
              <a:rPr lang="sv-SE" dirty="0" err="1"/>
              <a:t>Asakura</a:t>
            </a:r>
            <a:r>
              <a:rPr lang="sv-SE" dirty="0"/>
              <a:t>, T. Hayashi, M. </a:t>
            </a:r>
            <a:r>
              <a:rPr lang="sv-SE" dirty="0" err="1"/>
              <a:t>Hara</a:t>
            </a:r>
            <a:endParaRPr lang="sv-SE" dirty="0"/>
          </a:p>
          <a:p>
            <a:pPr>
              <a:spcAft>
                <a:spcPts val="1200"/>
              </a:spcAft>
            </a:pPr>
            <a:r>
              <a:rPr lang="sv-SE" dirty="0"/>
              <a:t>B. </a:t>
            </a:r>
            <a:r>
              <a:rPr lang="sv-SE" dirty="0" err="1"/>
              <a:t>Pegourie</a:t>
            </a:r>
            <a:endParaRPr lang="sv-SE" dirty="0"/>
          </a:p>
          <a:p>
            <a:pPr>
              <a:spcAft>
                <a:spcPts val="1200"/>
              </a:spcAft>
            </a:pPr>
            <a:r>
              <a:rPr lang="sv-SE" dirty="0"/>
              <a:t>S. </a:t>
            </a:r>
            <a:r>
              <a:rPr lang="sv-SE" dirty="0" err="1"/>
              <a:t>Fazinić</a:t>
            </a:r>
            <a:r>
              <a:rPr lang="sv-SE" dirty="0"/>
              <a:t>, I. </a:t>
            </a:r>
            <a:r>
              <a:rPr lang="sv-SE" dirty="0" err="1"/>
              <a:t>Božičević</a:t>
            </a:r>
            <a:r>
              <a:rPr lang="sv-SE" dirty="0"/>
              <a:t> </a:t>
            </a:r>
            <a:r>
              <a:rPr lang="sv-SE" dirty="0" err="1"/>
              <a:t>Mihalić</a:t>
            </a:r>
            <a:r>
              <a:rPr lang="sv-SE" dirty="0"/>
              <a:t>, G. </a:t>
            </a:r>
            <a:r>
              <a:rPr lang="sv-SE" dirty="0" err="1"/>
              <a:t>Provatas</a:t>
            </a:r>
            <a:r>
              <a:rPr lang="sv-SE" dirty="0"/>
              <a:t>, T. </a:t>
            </a:r>
            <a:r>
              <a:rPr lang="sv-SE" dirty="0" err="1"/>
              <a:t>Tadić</a:t>
            </a:r>
            <a:endParaRPr lang="sv-SE" dirty="0"/>
          </a:p>
          <a:p>
            <a:pPr>
              <a:spcAft>
                <a:spcPts val="1200"/>
              </a:spcAft>
            </a:pPr>
            <a:r>
              <a:rPr lang="sv-SE" dirty="0"/>
              <a:t>C. </a:t>
            </a:r>
            <a:r>
              <a:rPr lang="sv-SE" dirty="0" err="1"/>
              <a:t>Lungu</a:t>
            </a:r>
            <a:r>
              <a:rPr lang="sv-SE" dirty="0"/>
              <a:t>, C. </a:t>
            </a:r>
            <a:r>
              <a:rPr lang="sv-SE" dirty="0" err="1"/>
              <a:t>Porosnicu</a:t>
            </a:r>
            <a:endParaRPr lang="sv-SE" dirty="0"/>
          </a:p>
          <a:p>
            <a:pPr>
              <a:spcAft>
                <a:spcPts val="1200"/>
              </a:spcAft>
            </a:pPr>
            <a:r>
              <a:rPr lang="sv-SE" dirty="0"/>
              <a:t>J. </a:t>
            </a:r>
            <a:r>
              <a:rPr lang="sv-SE" dirty="0" err="1"/>
              <a:t>Varju</a:t>
            </a:r>
            <a:r>
              <a:rPr lang="sv-SE" dirty="0"/>
              <a:t>, J. </a:t>
            </a:r>
            <a:r>
              <a:rPr lang="sv-SE" dirty="0" err="1"/>
              <a:t>Adamek</a:t>
            </a:r>
            <a:r>
              <a:rPr lang="sv-SE" dirty="0"/>
              <a:t>, M. </a:t>
            </a:r>
            <a:r>
              <a:rPr lang="sv-SE" dirty="0" smtClean="0"/>
              <a:t>Hron</a:t>
            </a:r>
          </a:p>
          <a:p>
            <a:pPr>
              <a:spcAft>
                <a:spcPts val="1200"/>
              </a:spcAft>
            </a:pPr>
            <a:r>
              <a:rPr lang="sv-SE" dirty="0" smtClean="0"/>
              <a:t>L. </a:t>
            </a:r>
            <a:r>
              <a:rPr lang="sv-SE" dirty="0" err="1" smtClean="0"/>
              <a:t>Dittrich</a:t>
            </a:r>
            <a:r>
              <a:rPr lang="sv-SE" dirty="0" smtClean="0"/>
              <a:t>, C.P. </a:t>
            </a:r>
            <a:r>
              <a:rPr lang="sv-SE" dirty="0" err="1" smtClean="0"/>
              <a:t>Dhard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82" y="1013985"/>
            <a:ext cx="381557" cy="424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66" y="2767947"/>
            <a:ext cx="1487318" cy="342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04" y="4050559"/>
            <a:ext cx="1332095" cy="222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877" y="1012179"/>
            <a:ext cx="424636" cy="424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73" y="3466429"/>
            <a:ext cx="753746" cy="250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29" y="2383895"/>
            <a:ext cx="1093500" cy="36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26" y="4366786"/>
            <a:ext cx="943208" cy="346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00" y="2813757"/>
            <a:ext cx="1115975" cy="275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04" y="5047936"/>
            <a:ext cx="460889" cy="65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3972616" y="2313696"/>
            <a:ext cx="351000" cy="49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7994" y="3113698"/>
            <a:ext cx="961200" cy="300375"/>
          </a:xfrm>
          <a:prstGeom prst="rect">
            <a:avLst/>
          </a:prstGeom>
        </p:spPr>
      </p:pic>
      <p:pic>
        <p:nvPicPr>
          <p:cNvPr id="16" name="図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1730" y="3939778"/>
            <a:ext cx="732414" cy="503926"/>
          </a:xfrm>
          <a:prstGeom prst="rect">
            <a:avLst/>
          </a:prstGeom>
        </p:spPr>
      </p:pic>
      <p:pic>
        <p:nvPicPr>
          <p:cNvPr id="18" name="Picture 10" descr="uppsala uniì ëí ì´ë¯¸ì§ ê²ìê²°ê³¼">
            <a:extLst>
              <a:ext uri="{FF2B5EF4-FFF2-40B4-BE49-F238E27FC236}">
                <a16:creationId xmlns:a16="http://schemas.microsoft.com/office/drawing/2014/main" id="{BD609C86-78DD-423E-9DF7-8985069C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428" y="1485543"/>
            <a:ext cx="526925" cy="5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Ibaraki Universit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44" y="3958351"/>
            <a:ext cx="680774" cy="3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black and blue rectangle with a circle in the middle&#10;&#10;AI-generated content may be incorrect.">
            <a:extLst>
              <a:ext uri="{FF2B5EF4-FFF2-40B4-BE49-F238E27FC236}">
                <a16:creationId xmlns:a16="http://schemas.microsoft.com/office/drawing/2014/main" id="{E7F50DF7-1FEE-42C4-68B7-C95E8D06A4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94" y="3137365"/>
            <a:ext cx="564669" cy="563577"/>
          </a:xfrm>
          <a:prstGeom prst="rect">
            <a:avLst/>
          </a:prstGeom>
        </p:spPr>
      </p:pic>
      <p:pic>
        <p:nvPicPr>
          <p:cNvPr id="22" name="図 9">
            <a:extLst>
              <a:ext uri="{FF2B5EF4-FFF2-40B4-BE49-F238E27FC236}">
                <a16:creationId xmlns:a16="http://schemas.microsoft.com/office/drawing/2014/main" id="{FC90704F-73F5-7939-79F9-CFD244D90E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1365" y="4013989"/>
            <a:ext cx="453158" cy="453158"/>
          </a:xfrm>
          <a:prstGeom prst="rect">
            <a:avLst/>
          </a:prstGeom>
        </p:spPr>
      </p:pic>
      <p:pic>
        <p:nvPicPr>
          <p:cNvPr id="24" name="図 13">
            <a:extLst>
              <a:ext uri="{FF2B5EF4-FFF2-40B4-BE49-F238E27FC236}">
                <a16:creationId xmlns:a16="http://schemas.microsoft.com/office/drawing/2014/main" id="{ED185760-0AFD-6540-1A08-CA70A0AC26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3711" y="4033941"/>
            <a:ext cx="320904" cy="447577"/>
          </a:xfrm>
          <a:prstGeom prst="rect">
            <a:avLst/>
          </a:prstGeom>
        </p:spPr>
      </p:pic>
      <p:pic>
        <p:nvPicPr>
          <p:cNvPr id="25" name="図 14">
            <a:extLst>
              <a:ext uri="{FF2B5EF4-FFF2-40B4-BE49-F238E27FC236}">
                <a16:creationId xmlns:a16="http://schemas.microsoft.com/office/drawing/2014/main" id="{AE919DC5-F126-4C0F-3DB3-98FFA5C178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7904" y="4037432"/>
            <a:ext cx="554008" cy="406272"/>
          </a:xfrm>
          <a:prstGeom prst="rect">
            <a:avLst/>
          </a:prstGeom>
        </p:spPr>
      </p:pic>
      <p:pic>
        <p:nvPicPr>
          <p:cNvPr id="26" name="図 15">
            <a:extLst>
              <a:ext uri="{FF2B5EF4-FFF2-40B4-BE49-F238E27FC236}">
                <a16:creationId xmlns:a16="http://schemas.microsoft.com/office/drawing/2014/main" id="{ABC120BC-D119-5C04-E5C3-87FB276751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11306" y="4040836"/>
            <a:ext cx="315493" cy="315493"/>
          </a:xfrm>
          <a:prstGeom prst="rect">
            <a:avLst/>
          </a:prstGeom>
        </p:spPr>
      </p:pic>
      <p:pic>
        <p:nvPicPr>
          <p:cNvPr id="27" name="図 20">
            <a:extLst>
              <a:ext uri="{FF2B5EF4-FFF2-40B4-BE49-F238E27FC236}">
                <a16:creationId xmlns:a16="http://schemas.microsoft.com/office/drawing/2014/main" id="{93004417-D13B-5B25-F624-4995938E6E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17020" y="3991623"/>
            <a:ext cx="507238" cy="504982"/>
          </a:xfrm>
          <a:prstGeom prst="rect">
            <a:avLst/>
          </a:prstGeom>
        </p:spPr>
      </p:pic>
      <p:pic>
        <p:nvPicPr>
          <p:cNvPr id="28" name="図 8" descr="http://qweb.qst.go.jp/HomePage/Honbu/Keiei/kouhou/logo/img/logo_tate%28color%29.jpg">
            <a:hlinkClick r:id="rId22" tgtFrame="&quot;_blank&quot;"/>
            <a:extLst>
              <a:ext uri="{FF2B5EF4-FFF2-40B4-BE49-F238E27FC236}">
                <a16:creationId xmlns:a16="http://schemas.microsoft.com/office/drawing/2014/main" id="{D127A71F-0339-4E67-E6D0-80F36BC16D6D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76" y="3984954"/>
            <a:ext cx="451613" cy="645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3049031" y="5643554"/>
            <a:ext cx="1489521" cy="268846"/>
            <a:chOff x="6547549" y="-132400"/>
            <a:chExt cx="3649510" cy="635735"/>
          </a:xfrm>
        </p:grpSpPr>
        <p:sp>
          <p:nvSpPr>
            <p:cNvPr id="21" name="Rectangle 20"/>
            <p:cNvSpPr/>
            <p:nvPr/>
          </p:nvSpPr>
          <p:spPr>
            <a:xfrm>
              <a:off x="6547549" y="-132400"/>
              <a:ext cx="3649510" cy="635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350"/>
            </a:p>
          </p:txBody>
        </p:sp>
        <p:pic>
          <p:nvPicPr>
            <p:cNvPr id="30" name="Picture 2" descr="https://www.ipp.cas.cz/miranda2/export/sitesavcr/ufp/sys/resource/logo.en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177" y="-43132"/>
              <a:ext cx="352425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0" y="224787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100" b="1" dirty="0" err="1"/>
              <a:t>This</a:t>
            </a:r>
            <a:r>
              <a:rPr lang="sv-SE" sz="2100" b="1" dirty="0"/>
              <a:t> talk </a:t>
            </a:r>
            <a:r>
              <a:rPr lang="sv-SE" sz="2100" b="1" dirty="0" err="1"/>
              <a:t>could</a:t>
            </a:r>
            <a:r>
              <a:rPr lang="sv-SE" sz="2100" b="1" dirty="0"/>
              <a:t> be </a:t>
            </a:r>
            <a:r>
              <a:rPr lang="sv-SE" sz="2100" b="1" dirty="0" err="1"/>
              <a:t>prepared</a:t>
            </a:r>
            <a:r>
              <a:rPr lang="sv-SE" sz="2100" b="1" dirty="0"/>
              <a:t> </a:t>
            </a:r>
            <a:r>
              <a:rPr lang="sv-SE" sz="2100" b="1" dirty="0" err="1"/>
              <a:t>thanks</a:t>
            </a:r>
            <a:r>
              <a:rPr lang="sv-SE" sz="2100" b="1" dirty="0"/>
              <a:t> to the </a:t>
            </a:r>
            <a:r>
              <a:rPr lang="sv-SE" sz="2100" b="1" dirty="0" err="1"/>
              <a:t>work</a:t>
            </a:r>
            <a:r>
              <a:rPr lang="sv-SE" sz="2100" b="1" dirty="0"/>
              <a:t> </a:t>
            </a:r>
            <a:r>
              <a:rPr lang="sv-SE" sz="2100" b="1" dirty="0" err="1"/>
              <a:t>of</a:t>
            </a:r>
            <a:r>
              <a:rPr lang="sv-SE" sz="2100" b="1" dirty="0"/>
              <a:t> </a:t>
            </a:r>
            <a:r>
              <a:rPr lang="sv-SE" sz="2100" b="1" dirty="0" err="1"/>
              <a:t>many</a:t>
            </a:r>
            <a:r>
              <a:rPr lang="sv-SE" sz="2100" b="1" dirty="0"/>
              <a:t>, </a:t>
            </a:r>
            <a:r>
              <a:rPr lang="sv-SE" sz="2100" b="1" dirty="0" err="1"/>
              <a:t>many</a:t>
            </a:r>
            <a:r>
              <a:rPr lang="sv-SE" sz="2100" b="1" dirty="0"/>
              <a:t> </a:t>
            </a:r>
            <a:r>
              <a:rPr lang="sv-SE" sz="2100" b="1" dirty="0" err="1"/>
              <a:t>colleagues</a:t>
            </a:r>
            <a:r>
              <a:rPr lang="sv-SE" sz="2100" b="1" dirty="0"/>
              <a:t>.</a:t>
            </a:r>
          </a:p>
          <a:p>
            <a:r>
              <a:rPr lang="sv-SE" sz="2100" b="1" dirty="0" err="1"/>
              <a:t>Thank</a:t>
            </a:r>
            <a:r>
              <a:rPr lang="sv-SE" sz="2100" b="1" dirty="0"/>
              <a:t> </a:t>
            </a:r>
            <a:r>
              <a:rPr lang="sv-SE" sz="2100" b="1" dirty="0" err="1"/>
              <a:t>you</a:t>
            </a:r>
            <a:r>
              <a:rPr lang="sv-SE" sz="2100" b="1" dirty="0"/>
              <a:t>!</a:t>
            </a:r>
          </a:p>
        </p:txBody>
      </p:sp>
      <p:sp>
        <p:nvSpPr>
          <p:cNvPr id="12289" name="AutoShape 4" descr="Luleå Tekniska Universitet – Swedtrain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sv-SE" sz="1350"/>
          </a:p>
        </p:txBody>
      </p:sp>
      <p:sp>
        <p:nvSpPr>
          <p:cNvPr id="12291" name="AutoShape 6" descr="Luleå Tekniska Universitet – Swedtrain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sv-SE" sz="1350"/>
          </a:p>
        </p:txBody>
      </p:sp>
      <p:pic>
        <p:nvPicPr>
          <p:cNvPr id="12296" name="Picture 8" descr="Machine Learning at LTU | Luleå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69" y="1013985"/>
            <a:ext cx="422830" cy="4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uđer Bošković Institute (RBI) - EOSC Association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b="22228"/>
          <a:stretch/>
        </p:blipFill>
        <p:spPr bwMode="auto">
          <a:xfrm>
            <a:off x="4886490" y="4800106"/>
            <a:ext cx="810000" cy="30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x Planck Institute for Plasma Physics | FuseNet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3" b="28383"/>
          <a:stretch/>
        </p:blipFill>
        <p:spPr bwMode="auto">
          <a:xfrm>
            <a:off x="2240204" y="5974548"/>
            <a:ext cx="1954365" cy="44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4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820472" cy="891216"/>
          </a:xfrm>
        </p:spPr>
        <p:txBody>
          <a:bodyPr/>
          <a:lstStyle/>
          <a:p>
            <a:r>
              <a:rPr lang="sv-SE" dirty="0" err="1" smtClean="0"/>
              <a:t>Metal</a:t>
            </a:r>
            <a:r>
              <a:rPr lang="sv-SE" dirty="0" smtClean="0"/>
              <a:t> </a:t>
            </a:r>
            <a:r>
              <a:rPr lang="sv-SE" dirty="0" err="1" smtClean="0"/>
              <a:t>melting</a:t>
            </a:r>
            <a:r>
              <a:rPr lang="sv-SE" dirty="0" smtClean="0"/>
              <a:t> &amp; </a:t>
            </a:r>
            <a:r>
              <a:rPr lang="sv-SE" dirty="0" err="1" smtClean="0"/>
              <a:t>splashes</a:t>
            </a:r>
            <a:r>
              <a:rPr lang="sv-SE" dirty="0" smtClean="0"/>
              <a:t>: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tungsten?</a:t>
            </a:r>
            <a:endParaRPr lang="sv-SE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7" y="3375629"/>
            <a:ext cx="2712491" cy="23522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1760" y="65139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JET-ILW: </a:t>
            </a:r>
            <a:r>
              <a:rPr lang="sv-SE" b="1" dirty="0" err="1" smtClean="0"/>
              <a:t>Langmuir</a:t>
            </a:r>
            <a:r>
              <a:rPr lang="sv-SE" b="1" dirty="0" smtClean="0"/>
              <a:t> </a:t>
            </a:r>
            <a:r>
              <a:rPr lang="sv-SE" b="1" dirty="0" err="1" smtClean="0"/>
              <a:t>probes</a:t>
            </a:r>
            <a:endParaRPr lang="sv-SE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0" y="950176"/>
            <a:ext cx="2699944" cy="234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50175"/>
            <a:ext cx="2699944" cy="2341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28" y="950176"/>
            <a:ext cx="2624299" cy="2341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20" y="3406960"/>
            <a:ext cx="2640232" cy="228957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835696" y="1268760"/>
            <a:ext cx="2232248" cy="5760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496" y="5972100"/>
            <a:ext cx="9132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1" dirty="0" err="1" smtClean="0">
                <a:solidFill>
                  <a:srgbClr val="FF0000"/>
                </a:solidFill>
              </a:rPr>
              <a:t>Metal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exfoliation</a:t>
            </a:r>
            <a:r>
              <a:rPr lang="sv-SE" b="1" dirty="0" smtClean="0">
                <a:solidFill>
                  <a:srgbClr val="FF0000"/>
                </a:solidFill>
              </a:rPr>
              <a:t> in the </a:t>
            </a:r>
            <a:r>
              <a:rPr lang="sv-SE" b="1" dirty="0" err="1" smtClean="0">
                <a:solidFill>
                  <a:srgbClr val="FF0000"/>
                </a:solidFill>
              </a:rPr>
              <a:t>overheated</a:t>
            </a:r>
            <a:r>
              <a:rPr lang="sv-SE" b="1" dirty="0" smtClean="0">
                <a:solidFill>
                  <a:srgbClr val="FF0000"/>
                </a:solidFill>
              </a:rPr>
              <a:t> region. </a:t>
            </a:r>
            <a:r>
              <a:rPr lang="sv-SE" b="1" dirty="0" err="1" smtClean="0">
                <a:solidFill>
                  <a:srgbClr val="FF0000"/>
                </a:solidFill>
              </a:rPr>
              <a:t>This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may</a:t>
            </a:r>
            <a:r>
              <a:rPr lang="sv-SE" b="1" dirty="0" smtClean="0">
                <a:solidFill>
                  <a:srgbClr val="FF0000"/>
                </a:solidFill>
              </a:rPr>
              <a:t> be a real </a:t>
            </a:r>
            <a:r>
              <a:rPr lang="sv-SE" b="1" dirty="0" err="1" smtClean="0">
                <a:solidFill>
                  <a:srgbClr val="FF0000"/>
                </a:solidFill>
              </a:rPr>
              <a:t>contributor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>
                <a:solidFill>
                  <a:srgbClr val="FF0000"/>
                </a:solidFill>
              </a:rPr>
              <a:t>i</a:t>
            </a:r>
            <a:r>
              <a:rPr lang="sv-SE" b="1" dirty="0" smtClean="0">
                <a:solidFill>
                  <a:srgbClr val="FF0000"/>
                </a:solidFill>
              </a:rPr>
              <a:t>n the W erosion.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1" dirty="0" err="1" smtClean="0">
                <a:solidFill>
                  <a:srgbClr val="FF0000"/>
                </a:solidFill>
              </a:rPr>
              <a:t>Are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these</a:t>
            </a:r>
            <a:r>
              <a:rPr lang="sv-SE" b="1" dirty="0" smtClean="0">
                <a:solidFill>
                  <a:srgbClr val="FF0000"/>
                </a:solidFill>
              </a:rPr>
              <a:t> pure W flakes or …? 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6457607"/>
            <a:ext cx="192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LP26, </a:t>
            </a:r>
            <a:r>
              <a:rPr lang="sv-SE" dirty="0" err="1" smtClean="0"/>
              <a:t>Tile</a:t>
            </a:r>
            <a:r>
              <a:rPr lang="sv-SE" dirty="0" smtClean="0"/>
              <a:t> 6, 16BW</a:t>
            </a:r>
            <a:endParaRPr lang="sv-SE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487696" y="4401498"/>
            <a:ext cx="864096" cy="57606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15519" y="503196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FF00"/>
                </a:solidFill>
              </a:rPr>
              <a:t>&gt; 0.5 µm</a:t>
            </a:r>
            <a:endParaRPr lang="sv-SE" b="1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5" y="3406960"/>
            <a:ext cx="2640232" cy="228957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7544116" y="4494083"/>
            <a:ext cx="864096" cy="57606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71939" y="512455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FF00"/>
                </a:solidFill>
              </a:rPr>
              <a:t>&gt; 0.5 µm</a:t>
            </a:r>
            <a:endParaRPr lang="sv-S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820472" cy="891216"/>
          </a:xfrm>
        </p:spPr>
        <p:txBody>
          <a:bodyPr/>
          <a:lstStyle/>
          <a:p>
            <a:r>
              <a:rPr lang="sv-SE" dirty="0" err="1" smtClean="0"/>
              <a:t>Comparison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W and C </a:t>
            </a:r>
            <a:r>
              <a:rPr lang="sv-SE" dirty="0" err="1" smtClean="0"/>
              <a:t>flaking</a:t>
            </a:r>
            <a:r>
              <a:rPr lang="sv-SE" dirty="0"/>
              <a:t>.</a:t>
            </a:r>
            <a:r>
              <a:rPr lang="sv-SE" dirty="0" smtClean="0"/>
              <a:t> </a:t>
            </a:r>
            <a:r>
              <a:rPr lang="sv-SE" dirty="0" err="1" smtClean="0"/>
              <a:t>Identical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44200"/>
            <a:ext cx="2712491" cy="23522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7" y="944399"/>
            <a:ext cx="2699944" cy="23413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21" y="944400"/>
            <a:ext cx="2624299" cy="2341358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7622131" y="1986642"/>
            <a:ext cx="864096" cy="57606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49954" y="261710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FF00"/>
                </a:solidFill>
              </a:rPr>
              <a:t>&gt; 0.5 µm</a:t>
            </a:r>
            <a:endParaRPr lang="sv-SE" b="1" dirty="0">
              <a:solidFill>
                <a:srgbClr val="FFFF00"/>
              </a:solidFill>
            </a:endParaRPr>
          </a:p>
        </p:txBody>
      </p:sp>
      <p:grpSp>
        <p:nvGrpSpPr>
          <p:cNvPr id="32" name="Group 29"/>
          <p:cNvGrpSpPr>
            <a:grpSpLocks/>
          </p:cNvGrpSpPr>
          <p:nvPr/>
        </p:nvGrpSpPr>
        <p:grpSpPr bwMode="auto">
          <a:xfrm>
            <a:off x="2352365" y="3429000"/>
            <a:ext cx="6000750" cy="3200400"/>
            <a:chOff x="240" y="1200"/>
            <a:chExt cx="5040" cy="2688"/>
          </a:xfrm>
        </p:grpSpPr>
        <p:pic>
          <p:nvPicPr>
            <p:cNvPr id="33" name="Picture 12" descr="L295d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00"/>
              <a:ext cx="1728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3" descr="L295d0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592"/>
              <a:ext cx="1728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3734" y="3319"/>
              <a:ext cx="695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sv-SE" sz="1500">
                  <a:solidFill>
                    <a:schemeClr val="bg1"/>
                  </a:solidFill>
                  <a:latin typeface="Arial" panose="020B0604020202020204" pitchFamily="34" charset="0"/>
                </a:rPr>
                <a:t>170 nm</a:t>
              </a:r>
              <a:endParaRPr lang="en-GB" altLang="sv-SE" sz="1350">
                <a:latin typeface="Times New Roman" panose="02020603050405020304" pitchFamily="18" charset="0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4032" y="3264"/>
              <a:ext cx="192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z="1350"/>
            </a:p>
          </p:txBody>
        </p:sp>
        <p:pic>
          <p:nvPicPr>
            <p:cNvPr id="37" name="Picture 8" descr="L247A07"/>
            <p:cNvPicPr>
              <a:picLocks noChangeAspect="1" noChangeArrowheads="1"/>
            </p:cNvPicPr>
            <p:nvPr/>
          </p:nvPicPr>
          <p:blipFill>
            <a:blip r:embed="rId8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536"/>
              <a:ext cx="2640" cy="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11"/>
            <p:cNvSpPr txBox="1">
              <a:spLocks noChangeArrowheads="1"/>
            </p:cNvSpPr>
            <p:nvPr/>
          </p:nvSpPr>
          <p:spPr bwMode="auto">
            <a:xfrm rot="5325579">
              <a:off x="679" y="2363"/>
              <a:ext cx="60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sv-SE" sz="1500">
                  <a:solidFill>
                    <a:schemeClr val="bg1"/>
                  </a:solidFill>
                  <a:latin typeface="Arial" panose="020B0604020202020204" pitchFamily="34" charset="0"/>
                </a:rPr>
                <a:t>43 </a:t>
              </a:r>
              <a:r>
                <a:rPr lang="en-GB" altLang="sv-SE" sz="150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GB" altLang="sv-SE" sz="1500">
                  <a:solidFill>
                    <a:schemeClr val="bg1"/>
                  </a:solidFill>
                  <a:latin typeface="Arial" panose="020B0604020202020204" pitchFamily="34" charset="0"/>
                </a:rPr>
                <a:t>m</a:t>
              </a:r>
              <a:endParaRPr lang="en-GB" altLang="sv-SE" sz="1350">
                <a:latin typeface="Times New Roman" panose="02020603050405020304" pitchFamily="18" charset="0"/>
              </a:endParaRPr>
            </a:p>
          </p:txBody>
        </p:sp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902" y="3559"/>
              <a:ext cx="1234" cy="2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sv-SE" sz="1500">
                  <a:solidFill>
                    <a:schemeClr val="accent2"/>
                  </a:solidFill>
                  <a:latin typeface="Arial" panose="020B0604020202020204" pitchFamily="34" charset="0"/>
                </a:rPr>
                <a:t>Cross - section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2880" y="1440"/>
              <a:ext cx="672" cy="42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sv-SE" sz="1350">
                  <a:solidFill>
                    <a:schemeClr val="accent2"/>
                  </a:solidFill>
                  <a:latin typeface="Arial" panose="020B0604020202020204" pitchFamily="34" charset="0"/>
                </a:rPr>
                <a:t>   Top surface</a:t>
              </a:r>
              <a:endParaRPr lang="en-GB" altLang="sv-SE" sz="15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2918" y="2743"/>
              <a:ext cx="644" cy="62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sv-SE" sz="150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sv-SE" sz="1350">
                  <a:solidFill>
                    <a:schemeClr val="accent2"/>
                  </a:solidFill>
                  <a:latin typeface="Arial" panose="020B0604020202020204" pitchFamily="34" charset="0"/>
                </a:rPr>
                <a:t>Single </a:t>
              </a:r>
            </a:p>
            <a:p>
              <a:r>
                <a:rPr lang="en-GB" altLang="sv-SE" sz="1350">
                  <a:solidFill>
                    <a:schemeClr val="accent2"/>
                  </a:solidFill>
                  <a:latin typeface="Arial" panose="020B0604020202020204" pitchFamily="34" charset="0"/>
                </a:rPr>
                <a:t>flaking </a:t>
              </a:r>
            </a:p>
            <a:p>
              <a:r>
                <a:rPr lang="en-GB" altLang="sv-SE" sz="1350">
                  <a:solidFill>
                    <a:schemeClr val="accent2"/>
                  </a:solidFill>
                  <a:latin typeface="Arial" panose="020B0604020202020204" pitchFamily="34" charset="0"/>
                </a:rPr>
                <a:t>  layer</a:t>
              </a:r>
              <a:endParaRPr lang="en-GB" altLang="sv-SE" sz="15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Line 22"/>
            <p:cNvSpPr>
              <a:spLocks noChangeShapeType="1"/>
            </p:cNvSpPr>
            <p:nvPr/>
          </p:nvSpPr>
          <p:spPr bwMode="auto">
            <a:xfrm flipH="1">
              <a:off x="1968" y="1632"/>
              <a:ext cx="912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z="1350"/>
            </a:p>
          </p:txBody>
        </p:sp>
        <p:sp>
          <p:nvSpPr>
            <p:cNvPr id="44" name="Line 23"/>
            <p:cNvSpPr>
              <a:spLocks noChangeShapeType="1"/>
            </p:cNvSpPr>
            <p:nvPr/>
          </p:nvSpPr>
          <p:spPr bwMode="auto">
            <a:xfrm>
              <a:off x="3504" y="1632"/>
              <a:ext cx="38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z="1350"/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432" y="1200"/>
              <a:ext cx="2154" cy="252"/>
            </a:xfrm>
            <a:prstGeom prst="rect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sv-SE" sz="1350" i="1">
                  <a:latin typeface="Arial" panose="020B0604020202020204" pitchFamily="34" charset="0"/>
                </a:rPr>
                <a:t>~ 15 000 s of plasma operation</a:t>
              </a:r>
            </a:p>
          </p:txBody>
        </p:sp>
        <p:sp>
          <p:nvSpPr>
            <p:cNvPr id="46" name="Line 25"/>
            <p:cNvSpPr>
              <a:spLocks noChangeShapeType="1"/>
            </p:cNvSpPr>
            <p:nvPr/>
          </p:nvSpPr>
          <p:spPr bwMode="auto">
            <a:xfrm>
              <a:off x="1104" y="2016"/>
              <a:ext cx="0" cy="105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z="1350"/>
            </a:p>
          </p:txBody>
        </p:sp>
        <p:sp>
          <p:nvSpPr>
            <p:cNvPr id="47" name="Line 28"/>
            <p:cNvSpPr>
              <a:spLocks noChangeShapeType="1"/>
            </p:cNvSpPr>
            <p:nvPr/>
          </p:nvSpPr>
          <p:spPr bwMode="auto">
            <a:xfrm flipH="1">
              <a:off x="4848" y="2160"/>
              <a:ext cx="48" cy="91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z="135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1701721"/>
            <a:ext cx="9959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rgbClr val="FF0000"/>
                </a:solidFill>
              </a:rPr>
              <a:t>W</a:t>
            </a:r>
          </a:p>
          <a:p>
            <a:pPr algn="ctr"/>
            <a:r>
              <a:rPr lang="sv-SE" sz="2000" b="1" dirty="0" smtClean="0">
                <a:solidFill>
                  <a:srgbClr val="FF0000"/>
                </a:solidFill>
              </a:rPr>
              <a:t>JET-ILW</a:t>
            </a:r>
            <a:endParaRPr lang="sv-SE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757" y="4437112"/>
            <a:ext cx="9302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rgbClr val="FF0000"/>
                </a:solidFill>
              </a:rPr>
              <a:t>C</a:t>
            </a:r>
          </a:p>
          <a:p>
            <a:pPr algn="ctr"/>
            <a:r>
              <a:rPr lang="sv-SE" b="1" dirty="0" smtClean="0">
                <a:solidFill>
                  <a:srgbClr val="FF0000"/>
                </a:solidFill>
              </a:rPr>
              <a:t>TEXTOR</a:t>
            </a:r>
            <a:endParaRPr lang="sv-S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820472" cy="891216"/>
          </a:xfrm>
        </p:spPr>
        <p:txBody>
          <a:bodyPr/>
          <a:lstStyle/>
          <a:p>
            <a:r>
              <a:rPr lang="sv-SE" dirty="0" smtClean="0"/>
              <a:t>W </a:t>
            </a:r>
            <a:r>
              <a:rPr lang="sv-SE" dirty="0" err="1" smtClean="0"/>
              <a:t>melting</a:t>
            </a:r>
            <a:r>
              <a:rPr lang="sv-SE" dirty="0" smtClean="0"/>
              <a:t>: </a:t>
            </a:r>
            <a:r>
              <a:rPr lang="sv-SE" dirty="0" err="1" smtClean="0"/>
              <a:t>Castellated</a:t>
            </a:r>
            <a:r>
              <a:rPr lang="sv-SE" dirty="0" smtClean="0"/>
              <a:t> W test limiter in TEXTOR</a:t>
            </a:r>
            <a:endParaRPr lang="sv-SE" dirty="0"/>
          </a:p>
        </p:txBody>
      </p:sp>
      <p:sp>
        <p:nvSpPr>
          <p:cNvPr id="12" name="TextBox 11"/>
          <p:cNvSpPr txBox="1"/>
          <p:nvPr/>
        </p:nvSpPr>
        <p:spPr>
          <a:xfrm>
            <a:off x="404865" y="5047951"/>
            <a:ext cx="3457806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3200" b="1" dirty="0" err="1" smtClean="0">
                <a:solidFill>
                  <a:srgbClr val="FF0000"/>
                </a:solidFill>
              </a:rPr>
              <a:t>Deliberate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melting</a:t>
            </a:r>
            <a:r>
              <a:rPr lang="sv-SE" sz="3200" b="1" dirty="0" smtClean="0">
                <a:solidFill>
                  <a:srgbClr val="FF0000"/>
                </a:solidFill>
              </a:rPr>
              <a:t>.</a:t>
            </a:r>
            <a:endParaRPr lang="sv-SE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3" descr="R001035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SC_012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00808"/>
            <a:ext cx="4724400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2209800" y="2615208"/>
            <a:ext cx="3810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85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3"/>
            <a:ext cx="8820472" cy="891216"/>
          </a:xfrm>
        </p:spPr>
        <p:txBody>
          <a:bodyPr/>
          <a:lstStyle/>
          <a:p>
            <a:r>
              <a:rPr lang="sv-SE" dirty="0" smtClean="0"/>
              <a:t>W </a:t>
            </a:r>
            <a:r>
              <a:rPr lang="sv-SE" dirty="0" err="1" smtClean="0"/>
              <a:t>melting</a:t>
            </a:r>
            <a:r>
              <a:rPr lang="sv-SE" dirty="0" smtClean="0"/>
              <a:t>: </a:t>
            </a:r>
            <a:r>
              <a:rPr lang="sv-SE" dirty="0" err="1" smtClean="0"/>
              <a:t>Castellated</a:t>
            </a:r>
            <a:r>
              <a:rPr lang="sv-SE" dirty="0" smtClean="0"/>
              <a:t> W test limiter in TEXTOR</a:t>
            </a:r>
            <a:br>
              <a:rPr lang="sv-SE" dirty="0" smtClean="0"/>
            </a:br>
            <a:r>
              <a:rPr lang="sv-SE" dirty="0" smtClean="0">
                <a:solidFill>
                  <a:srgbClr val="FF0000"/>
                </a:solidFill>
              </a:rPr>
              <a:t>The </a:t>
            </a:r>
            <a:r>
              <a:rPr lang="sv-SE" dirty="0" err="1" smtClean="0">
                <a:solidFill>
                  <a:srgbClr val="FF0000"/>
                </a:solidFill>
              </a:rPr>
              <a:t>role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of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chemistry</a:t>
            </a:r>
            <a:r>
              <a:rPr lang="sv-SE" dirty="0" smtClean="0">
                <a:solidFill>
                  <a:srgbClr val="FF0000"/>
                </a:solidFill>
              </a:rPr>
              <a:t> in W  transport.</a:t>
            </a: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11" name="Picture 5" descr="R812b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4" y="2870979"/>
            <a:ext cx="2225610" cy="16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59419" y="6396335"/>
            <a:ext cx="21547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sv-S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GB" altLang="sv-SE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sv-S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“leaves”</a:t>
            </a:r>
            <a:endParaRPr lang="en-GB" altLang="sv-S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55"/>
          <p:cNvGrpSpPr>
            <a:grpSpLocks/>
          </p:cNvGrpSpPr>
          <p:nvPr/>
        </p:nvGrpSpPr>
        <p:grpSpPr bwMode="auto">
          <a:xfrm>
            <a:off x="2922760" y="949295"/>
            <a:ext cx="5033616" cy="2904775"/>
            <a:chOff x="748" y="818"/>
            <a:chExt cx="3584" cy="2351"/>
          </a:xfrm>
        </p:grpSpPr>
        <p:pic>
          <p:nvPicPr>
            <p:cNvPr id="42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b="8319"/>
            <a:stretch>
              <a:fillRect/>
            </a:stretch>
          </p:blipFill>
          <p:spPr bwMode="auto">
            <a:xfrm>
              <a:off x="1270" y="818"/>
              <a:ext cx="3062" cy="1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25"/>
            <p:cNvSpPr txBox="1">
              <a:spLocks noChangeArrowheads="1"/>
            </p:cNvSpPr>
            <p:nvPr/>
          </p:nvSpPr>
          <p:spPr bwMode="auto">
            <a:xfrm>
              <a:off x="1381" y="1361"/>
              <a:ext cx="3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 sz="1600" b="1"/>
                <a:t>WO</a:t>
              </a:r>
              <a:r>
                <a:rPr lang="pl-PL" altLang="sv-SE" sz="1600" b="1" baseline="-25000"/>
                <a:t>2</a:t>
              </a:r>
            </a:p>
          </p:txBody>
        </p: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3434" y="2449"/>
              <a:ext cx="2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 sz="1600" b="1"/>
                <a:t>Cu</a:t>
              </a:r>
              <a:endParaRPr lang="pl-PL" altLang="sv-SE" sz="1600" b="1" baseline="-25000"/>
            </a:p>
          </p:txBody>
        </p:sp>
        <p:sp>
          <p:nvSpPr>
            <p:cNvPr id="45" name="Text Box 27"/>
            <p:cNvSpPr txBox="1">
              <a:spLocks noChangeArrowheads="1"/>
            </p:cNvSpPr>
            <p:nvPr/>
          </p:nvSpPr>
          <p:spPr bwMode="auto">
            <a:xfrm>
              <a:off x="2836" y="2284"/>
              <a:ext cx="2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 sz="1600" b="1"/>
                <a:t>Cu</a:t>
              </a:r>
              <a:endParaRPr lang="pl-PL" altLang="sv-SE" sz="1600" b="1" baseline="-25000"/>
            </a:p>
          </p:txBody>
        </p:sp>
        <p:sp>
          <p:nvSpPr>
            <p:cNvPr id="46" name="Text Box 28"/>
            <p:cNvSpPr txBox="1">
              <a:spLocks noChangeArrowheads="1"/>
            </p:cNvSpPr>
            <p:nvPr/>
          </p:nvSpPr>
          <p:spPr bwMode="auto">
            <a:xfrm>
              <a:off x="2761" y="1657"/>
              <a:ext cx="3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 sz="1600" b="1"/>
                <a:t>WO</a:t>
              </a:r>
              <a:r>
                <a:rPr lang="pl-PL" altLang="sv-SE" sz="1600" b="1" baseline="-25000"/>
                <a:t>2</a:t>
              </a:r>
            </a:p>
          </p:txBody>
        </p:sp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>
              <a:off x="3660" y="2349"/>
              <a:ext cx="3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 sz="1600" b="1"/>
                <a:t>WO</a:t>
              </a:r>
              <a:r>
                <a:rPr lang="pl-PL" altLang="sv-SE" sz="1600" b="1" baseline="-25000"/>
                <a:t>2</a:t>
              </a:r>
            </a:p>
          </p:txBody>
        </p:sp>
        <p:sp>
          <p:nvSpPr>
            <p:cNvPr id="48" name="Text Box 30"/>
            <p:cNvSpPr txBox="1">
              <a:spLocks noChangeArrowheads="1"/>
            </p:cNvSpPr>
            <p:nvPr/>
          </p:nvSpPr>
          <p:spPr bwMode="auto">
            <a:xfrm>
              <a:off x="2200" y="1294"/>
              <a:ext cx="453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sv-SE" sz="1600" b="1"/>
                <a:t>    </a:t>
              </a:r>
            </a:p>
            <a:p>
              <a:r>
                <a:rPr lang="de-DE" altLang="sv-SE" sz="1600" b="1"/>
                <a:t> </a:t>
              </a:r>
              <a:r>
                <a:rPr lang="pl-PL" altLang="sv-SE" sz="1600" b="1"/>
                <a:t>WO</a:t>
              </a:r>
              <a:r>
                <a:rPr lang="pl-PL" altLang="sv-SE" sz="1600" b="1" baseline="-25000"/>
                <a:t>2</a:t>
              </a:r>
            </a:p>
          </p:txBody>
        </p:sp>
        <p:sp>
          <p:nvSpPr>
            <p:cNvPr id="49" name="Text Box 31"/>
            <p:cNvSpPr txBox="1">
              <a:spLocks noChangeArrowheads="1"/>
            </p:cNvSpPr>
            <p:nvPr/>
          </p:nvSpPr>
          <p:spPr bwMode="auto">
            <a:xfrm>
              <a:off x="3955" y="866"/>
              <a:ext cx="23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 sz="1600" b="1"/>
                <a:t>W</a:t>
              </a:r>
              <a:endParaRPr lang="pl-PL" altLang="sv-SE" sz="1600" b="1" baseline="-25000"/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2761" y="964"/>
              <a:ext cx="23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 sz="1600" b="1"/>
                <a:t>W</a:t>
              </a:r>
              <a:endParaRPr lang="pl-PL" altLang="sv-SE" sz="1600" b="1" baseline="-25000"/>
            </a:p>
          </p:txBody>
        </p:sp>
        <p:sp>
          <p:nvSpPr>
            <p:cNvPr id="51" name="Text Box 33"/>
            <p:cNvSpPr txBox="1">
              <a:spLocks noChangeArrowheads="1"/>
            </p:cNvSpPr>
            <p:nvPr/>
          </p:nvSpPr>
          <p:spPr bwMode="auto">
            <a:xfrm>
              <a:off x="2348" y="2881"/>
              <a:ext cx="9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l-PL" altLang="sv-SE" sz="2400" b="1" dirty="0"/>
                <a:t>2</a:t>
              </a:r>
              <a:r>
                <a:rPr lang="sv-SE" altLang="sv-SE" sz="2400" b="1" dirty="0"/>
                <a:t> </a:t>
              </a:r>
              <a:r>
                <a:rPr lang="pl-PL" altLang="sv-SE" sz="2400" b="1" dirty="0">
                  <a:latin typeface="Symbol" panose="05050102010706020507" pitchFamily="18" charset="2"/>
                </a:rPr>
                <a:t>Q</a:t>
              </a:r>
              <a:r>
                <a:rPr lang="sv-SE" altLang="sv-SE" sz="2400" b="1" dirty="0">
                  <a:latin typeface="Symbol" panose="05050102010706020507" pitchFamily="18" charset="2"/>
                </a:rPr>
                <a:t> </a:t>
              </a:r>
              <a:r>
                <a:rPr lang="sv-SE" altLang="sv-SE" sz="2400" b="1" dirty="0" err="1"/>
                <a:t>scale</a:t>
              </a:r>
              <a:endParaRPr lang="pl-PL" altLang="sv-SE" sz="2400" b="1" dirty="0"/>
            </a:p>
          </p:txBody>
        </p:sp>
        <p:sp>
          <p:nvSpPr>
            <p:cNvPr id="52" name="WordArt 34"/>
            <p:cNvSpPr>
              <a:spLocks noChangeArrowheads="1" noChangeShapeType="1" noTextEdit="1"/>
            </p:cNvSpPr>
            <p:nvPr/>
          </p:nvSpPr>
          <p:spPr bwMode="auto">
            <a:xfrm rot="-5400000">
              <a:off x="559" y="1666"/>
              <a:ext cx="527" cy="1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Intensity</a:t>
              </a:r>
            </a:p>
          </p:txBody>
        </p:sp>
        <p:sp>
          <p:nvSpPr>
            <p:cNvPr id="53" name="Text Box 35"/>
            <p:cNvSpPr txBox="1">
              <a:spLocks noChangeArrowheads="1"/>
            </p:cNvSpPr>
            <p:nvPr/>
          </p:nvSpPr>
          <p:spPr bwMode="auto">
            <a:xfrm>
              <a:off x="933" y="851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/>
                <a:t>1500</a:t>
              </a:r>
            </a:p>
          </p:txBody>
        </p:sp>
        <p:sp>
          <p:nvSpPr>
            <p:cNvPr id="54" name="Text Box 36"/>
            <p:cNvSpPr txBox="1">
              <a:spLocks noChangeArrowheads="1"/>
            </p:cNvSpPr>
            <p:nvPr/>
          </p:nvSpPr>
          <p:spPr bwMode="auto">
            <a:xfrm>
              <a:off x="1010" y="2005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/>
                <a:t>500</a:t>
              </a:r>
            </a:p>
          </p:txBody>
        </p:sp>
        <p:sp>
          <p:nvSpPr>
            <p:cNvPr id="55" name="Text Box 37"/>
            <p:cNvSpPr txBox="1">
              <a:spLocks noChangeArrowheads="1"/>
            </p:cNvSpPr>
            <p:nvPr/>
          </p:nvSpPr>
          <p:spPr bwMode="auto">
            <a:xfrm>
              <a:off x="933" y="1445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/>
                <a:t>1000</a:t>
              </a:r>
            </a:p>
          </p:txBody>
        </p:sp>
        <p:sp>
          <p:nvSpPr>
            <p:cNvPr id="56" name="Text Box 38"/>
            <p:cNvSpPr txBox="1">
              <a:spLocks noChangeArrowheads="1"/>
            </p:cNvSpPr>
            <p:nvPr/>
          </p:nvSpPr>
          <p:spPr bwMode="auto">
            <a:xfrm>
              <a:off x="1158" y="263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/>
                <a:t>0</a:t>
              </a:r>
            </a:p>
          </p:txBody>
        </p:sp>
        <p:sp>
          <p:nvSpPr>
            <p:cNvPr id="57" name="Text Box 39"/>
            <p:cNvSpPr txBox="1">
              <a:spLocks noChangeArrowheads="1"/>
            </p:cNvSpPr>
            <p:nvPr/>
          </p:nvSpPr>
          <p:spPr bwMode="auto">
            <a:xfrm>
              <a:off x="2538" y="2730"/>
              <a:ext cx="3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/>
                <a:t>40</a:t>
              </a:r>
              <a:r>
                <a:rPr lang="de-DE" altLang="sv-SE" baseline="30000"/>
                <a:t>o</a:t>
              </a:r>
              <a:endParaRPr lang="pl-PL" altLang="sv-SE" baseline="30000"/>
            </a:p>
          </p:txBody>
        </p:sp>
        <p:sp>
          <p:nvSpPr>
            <p:cNvPr id="58" name="Text Box 40"/>
            <p:cNvSpPr txBox="1">
              <a:spLocks noChangeArrowheads="1"/>
            </p:cNvSpPr>
            <p:nvPr/>
          </p:nvSpPr>
          <p:spPr bwMode="auto">
            <a:xfrm>
              <a:off x="1680" y="2730"/>
              <a:ext cx="3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/>
                <a:t>30</a:t>
              </a:r>
              <a:r>
                <a:rPr lang="de-DE" altLang="sv-SE" baseline="30000"/>
                <a:t>o</a:t>
              </a:r>
              <a:endParaRPr lang="pl-PL" altLang="sv-SE" baseline="30000"/>
            </a:p>
          </p:txBody>
        </p:sp>
        <p:sp>
          <p:nvSpPr>
            <p:cNvPr id="59" name="Text Box 41"/>
            <p:cNvSpPr txBox="1">
              <a:spLocks noChangeArrowheads="1"/>
            </p:cNvSpPr>
            <p:nvPr/>
          </p:nvSpPr>
          <p:spPr bwMode="auto">
            <a:xfrm>
              <a:off x="3359" y="2730"/>
              <a:ext cx="3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sv-SE"/>
                <a:t>50</a:t>
              </a:r>
              <a:r>
                <a:rPr lang="de-DE" altLang="sv-SE" baseline="30000"/>
                <a:t>o</a:t>
              </a:r>
              <a:endParaRPr lang="pl-PL" altLang="sv-SE" baseline="30000"/>
            </a:p>
          </p:txBody>
        </p:sp>
        <p:sp>
          <p:nvSpPr>
            <p:cNvPr id="60" name="Text Box 46"/>
            <p:cNvSpPr txBox="1">
              <a:spLocks noChangeArrowheads="1"/>
            </p:cNvSpPr>
            <p:nvPr/>
          </p:nvSpPr>
          <p:spPr bwMode="auto">
            <a:xfrm>
              <a:off x="1659" y="1009"/>
              <a:ext cx="210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sv-SE" b="1"/>
                <a:t>b</a:t>
              </a:r>
              <a:endParaRPr lang="en-US" altLang="sv-SE" b="1"/>
            </a:p>
          </p:txBody>
        </p:sp>
        <p:sp>
          <p:nvSpPr>
            <p:cNvPr id="61" name="Rectangle 51"/>
            <p:cNvSpPr>
              <a:spLocks noChangeArrowheads="1"/>
            </p:cNvSpPr>
            <p:nvPr/>
          </p:nvSpPr>
          <p:spPr bwMode="auto">
            <a:xfrm>
              <a:off x="1343" y="845"/>
              <a:ext cx="57" cy="18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62" name="Line 52"/>
            <p:cNvSpPr>
              <a:spLocks noChangeShapeType="1"/>
            </p:cNvSpPr>
            <p:nvPr/>
          </p:nvSpPr>
          <p:spPr bwMode="auto">
            <a:xfrm>
              <a:off x="1343" y="856"/>
              <a:ext cx="0" cy="18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3640" t="3595" r="17012" b="55731"/>
          <a:stretch/>
        </p:blipFill>
        <p:spPr>
          <a:xfrm>
            <a:off x="3756940" y="3865379"/>
            <a:ext cx="3046442" cy="2289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8592" y="5976742"/>
            <a:ext cx="5393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>
                <a:solidFill>
                  <a:srgbClr val="FF0000"/>
                </a:solidFill>
              </a:rPr>
              <a:t>What</a:t>
            </a:r>
            <a:r>
              <a:rPr lang="sv-SE" sz="2400" b="1" dirty="0" smtClean="0">
                <a:solidFill>
                  <a:srgbClr val="FF0000"/>
                </a:solidFill>
              </a:rPr>
              <a:t> is the source </a:t>
            </a:r>
            <a:r>
              <a:rPr lang="sv-SE" sz="2400" b="1" dirty="0" err="1" smtClean="0">
                <a:solidFill>
                  <a:srgbClr val="FF0000"/>
                </a:solidFill>
              </a:rPr>
              <a:t>of</a:t>
            </a:r>
            <a:r>
              <a:rPr lang="sv-SE" sz="2400" b="1" dirty="0" smtClean="0">
                <a:solidFill>
                  <a:srgbClr val="FF0000"/>
                </a:solidFill>
              </a:rPr>
              <a:t> oxygen? </a:t>
            </a:r>
          </a:p>
          <a:p>
            <a:r>
              <a:rPr lang="sv-SE" sz="2400" b="1" dirty="0" smtClean="0">
                <a:solidFill>
                  <a:srgbClr val="FF0000"/>
                </a:solidFill>
              </a:rPr>
              <a:t>O</a:t>
            </a:r>
            <a:r>
              <a:rPr lang="sv-SE" sz="2400" b="1" baseline="-25000" dirty="0" smtClean="0">
                <a:solidFill>
                  <a:srgbClr val="FF0000"/>
                </a:solidFill>
              </a:rPr>
              <a:t>2</a:t>
            </a:r>
            <a:r>
              <a:rPr lang="sv-SE" sz="2400" b="1" dirty="0" smtClean="0">
                <a:solidFill>
                  <a:srgbClr val="FF0000"/>
                </a:solidFill>
              </a:rPr>
              <a:t> or H</a:t>
            </a:r>
            <a:r>
              <a:rPr lang="sv-SE" sz="2400" b="1" baseline="-25000" dirty="0" smtClean="0">
                <a:solidFill>
                  <a:srgbClr val="FF0000"/>
                </a:solidFill>
              </a:rPr>
              <a:t>2</a:t>
            </a:r>
            <a:r>
              <a:rPr lang="sv-SE" sz="2400" b="1" dirty="0" smtClean="0">
                <a:solidFill>
                  <a:srgbClr val="FF0000"/>
                </a:solidFill>
              </a:rPr>
              <a:t>O </a:t>
            </a:r>
            <a:r>
              <a:rPr lang="sv-SE" sz="2400" b="1" dirty="0" err="1" smtClean="0">
                <a:solidFill>
                  <a:srgbClr val="FF0000"/>
                </a:solidFill>
              </a:rPr>
              <a:t>desorption</a:t>
            </a:r>
            <a:r>
              <a:rPr lang="sv-SE" sz="2400" b="1" dirty="0" smtClean="0">
                <a:solidFill>
                  <a:srgbClr val="FF0000"/>
                </a:solidFill>
              </a:rPr>
              <a:t> from bulk Cu or W?</a:t>
            </a:r>
            <a:endParaRPr lang="sv-SE" sz="2400" b="1" dirty="0">
              <a:solidFill>
                <a:srgbClr val="FF0000"/>
              </a:solidFill>
            </a:endParaRPr>
          </a:p>
        </p:txBody>
      </p:sp>
      <p:pic>
        <p:nvPicPr>
          <p:cNvPr id="34" name="Picture 4" descr="R812b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177110"/>
            <a:ext cx="2895600" cy="21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4"/>
          <p:cNvGrpSpPr>
            <a:grpSpLocks/>
          </p:cNvGrpSpPr>
          <p:nvPr/>
        </p:nvGrpSpPr>
        <p:grpSpPr bwMode="auto">
          <a:xfrm>
            <a:off x="441719" y="911386"/>
            <a:ext cx="2186064" cy="2352092"/>
            <a:chOff x="5841" y="1980"/>
            <a:chExt cx="4532" cy="4680"/>
          </a:xfrm>
        </p:grpSpPr>
        <p:grpSp>
          <p:nvGrpSpPr>
            <p:cNvPr id="36" name="Group 5"/>
            <p:cNvGrpSpPr>
              <a:grpSpLocks/>
            </p:cNvGrpSpPr>
            <p:nvPr/>
          </p:nvGrpSpPr>
          <p:grpSpPr bwMode="auto">
            <a:xfrm>
              <a:off x="5841" y="1980"/>
              <a:ext cx="4532" cy="4680"/>
              <a:chOff x="476" y="981"/>
              <a:chExt cx="2268" cy="2359"/>
            </a:xfrm>
          </p:grpSpPr>
          <p:pic>
            <p:nvPicPr>
              <p:cNvPr id="77" name="Picture 6" descr="08-DSC_430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8" t="-19382" r="10008"/>
              <a:stretch>
                <a:fillRect/>
              </a:stretch>
            </p:blipFill>
            <p:spPr bwMode="auto">
              <a:xfrm>
                <a:off x="476" y="981"/>
                <a:ext cx="2268" cy="235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7" descr="R0010362a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50" t="5902" r="8359"/>
              <a:stretch>
                <a:fillRect/>
              </a:stretch>
            </p:blipFill>
            <p:spPr bwMode="auto">
              <a:xfrm>
                <a:off x="1837" y="981"/>
                <a:ext cx="907" cy="67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5861" y="5681"/>
              <a:ext cx="439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8" name="WordArt 9"/>
            <p:cNvSpPr>
              <a:spLocks noChangeArrowheads="1" noChangeShapeType="1" noTextEdit="1"/>
            </p:cNvSpPr>
            <p:nvPr/>
          </p:nvSpPr>
          <p:spPr bwMode="auto">
            <a:xfrm>
              <a:off x="7446" y="5823"/>
              <a:ext cx="1467" cy="2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sz="12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Poloidal direction</a:t>
              </a:r>
            </a:p>
          </p:txBody>
        </p:sp>
        <p:sp>
          <p:nvSpPr>
            <p:cNvPr id="39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7593" y="5114"/>
              <a:ext cx="715" cy="21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Cu base</a:t>
              </a:r>
            </a:p>
          </p:txBody>
        </p:sp>
        <p:sp>
          <p:nvSpPr>
            <p:cNvPr id="4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8755" y="4689"/>
              <a:ext cx="181" cy="2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W</a:t>
              </a:r>
            </a:p>
          </p:txBody>
        </p:sp>
        <p:grpSp>
          <p:nvGrpSpPr>
            <p:cNvPr id="63" name="Group 12"/>
            <p:cNvGrpSpPr>
              <a:grpSpLocks/>
            </p:cNvGrpSpPr>
            <p:nvPr/>
          </p:nvGrpSpPr>
          <p:grpSpPr bwMode="auto">
            <a:xfrm>
              <a:off x="7585" y="4533"/>
              <a:ext cx="842" cy="301"/>
              <a:chOff x="1610" y="1888"/>
              <a:chExt cx="417" cy="153"/>
            </a:xfrm>
          </p:grpSpPr>
          <p:sp>
            <p:nvSpPr>
              <p:cNvPr id="75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10" y="1888"/>
                <a:ext cx="354" cy="10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sv-SE" sz="12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cs typeface="Arial" panose="020B0604020202020204" pitchFamily="34" charset="0"/>
                  </a:rPr>
                  <a:t>W + WO</a:t>
                </a:r>
              </a:p>
            </p:txBody>
          </p:sp>
          <p:sp>
            <p:nvSpPr>
              <p:cNvPr id="76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973" y="1933"/>
                <a:ext cx="54" cy="10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sv-SE" sz="12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64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7592" y="4121"/>
              <a:ext cx="242" cy="2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Cu</a:t>
              </a:r>
            </a:p>
          </p:txBody>
        </p:sp>
        <p:grpSp>
          <p:nvGrpSpPr>
            <p:cNvPr id="65" name="Group 16"/>
            <p:cNvGrpSpPr>
              <a:grpSpLocks/>
            </p:cNvGrpSpPr>
            <p:nvPr/>
          </p:nvGrpSpPr>
          <p:grpSpPr bwMode="auto">
            <a:xfrm>
              <a:off x="7585" y="3824"/>
              <a:ext cx="843" cy="301"/>
              <a:chOff x="1610" y="1888"/>
              <a:chExt cx="417" cy="153"/>
            </a:xfrm>
          </p:grpSpPr>
          <p:sp>
            <p:nvSpPr>
              <p:cNvPr id="73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10" y="1888"/>
                <a:ext cx="354" cy="10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sv-SE" sz="12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cs typeface="Arial" panose="020B0604020202020204" pitchFamily="34" charset="0"/>
                  </a:rPr>
                  <a:t>W + WO</a:t>
                </a:r>
              </a:p>
            </p:txBody>
          </p:sp>
          <p:sp>
            <p:nvSpPr>
              <p:cNvPr id="74" name="WordArt 1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973" y="1933"/>
                <a:ext cx="54" cy="10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sv-SE" sz="12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66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7592" y="3271"/>
              <a:ext cx="181" cy="21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67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6866" y="1994"/>
              <a:ext cx="1066" cy="28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melt zone</a:t>
              </a:r>
            </a:p>
          </p:txBody>
        </p:sp>
        <p:sp>
          <p:nvSpPr>
            <p:cNvPr id="68" name="Line 21"/>
            <p:cNvSpPr>
              <a:spLocks noChangeShapeType="1"/>
            </p:cNvSpPr>
            <p:nvPr/>
          </p:nvSpPr>
          <p:spPr bwMode="auto">
            <a:xfrm>
              <a:off x="8028" y="2122"/>
              <a:ext cx="1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9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6201" y="2700"/>
              <a:ext cx="690" cy="42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sv-SE" sz="12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Toroidal</a:t>
              </a:r>
            </a:p>
            <a:p>
              <a:pPr algn="ctr"/>
              <a:r>
                <a:rPr lang="sv-SE" sz="12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  gap</a:t>
              </a:r>
            </a:p>
          </p:txBody>
        </p:sp>
        <p:sp>
          <p:nvSpPr>
            <p:cNvPr id="70" name="Line 23"/>
            <p:cNvSpPr>
              <a:spLocks noChangeShapeType="1"/>
            </p:cNvSpPr>
            <p:nvPr/>
          </p:nvSpPr>
          <p:spPr bwMode="auto">
            <a:xfrm>
              <a:off x="6561" y="3060"/>
              <a:ext cx="360" cy="6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2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5986" y="2122"/>
              <a:ext cx="159" cy="31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sv-SE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9" name="Line 6"/>
          <p:cNvSpPr>
            <a:spLocks noChangeShapeType="1"/>
          </p:cNvSpPr>
          <p:nvPr/>
        </p:nvSpPr>
        <p:spPr bwMode="auto">
          <a:xfrm>
            <a:off x="1134653" y="1846332"/>
            <a:ext cx="213424" cy="3598886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366274" y="5078504"/>
            <a:ext cx="661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altLang="sv-SE" b="1" dirty="0">
                <a:solidFill>
                  <a:srgbClr val="FFFF00"/>
                </a:solidFill>
              </a:rPr>
              <a:t>WO</a:t>
            </a:r>
            <a:r>
              <a:rPr lang="sv-SE" altLang="sv-SE" b="1" baseline="-25000" dirty="0">
                <a:solidFill>
                  <a:srgbClr val="FFFF00"/>
                </a:solidFill>
              </a:rPr>
              <a:t>2</a:t>
            </a:r>
            <a:endParaRPr lang="en-US" altLang="sv-SE" b="1" baseline="-25000" dirty="0">
              <a:solidFill>
                <a:srgbClr val="FFFF00"/>
              </a:solidFill>
            </a:endParaRPr>
          </a:p>
        </p:txBody>
      </p:sp>
      <p:sp>
        <p:nvSpPr>
          <p:cNvPr id="81" name="Text Box 15"/>
          <p:cNvSpPr txBox="1">
            <a:spLocks noChangeArrowheads="1"/>
          </p:cNvSpPr>
          <p:nvPr/>
        </p:nvSpPr>
        <p:spPr bwMode="auto">
          <a:xfrm>
            <a:off x="451817" y="539538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altLang="sv-SE" b="1" dirty="0">
                <a:solidFill>
                  <a:srgbClr val="FFFF00"/>
                </a:solidFill>
              </a:rPr>
              <a:t>W</a:t>
            </a:r>
            <a:endParaRPr lang="en-US" altLang="sv-SE" b="1" baseline="-25000" dirty="0">
              <a:solidFill>
                <a:srgbClr val="FFFF00"/>
              </a:solidFill>
            </a:endParaRPr>
          </a:p>
        </p:txBody>
      </p:sp>
      <p:sp>
        <p:nvSpPr>
          <p:cNvPr id="82" name="Line 16"/>
          <p:cNvSpPr>
            <a:spLocks noChangeShapeType="1"/>
          </p:cNvSpPr>
          <p:nvPr/>
        </p:nvSpPr>
        <p:spPr bwMode="auto">
          <a:xfrm>
            <a:off x="2028262" y="6122296"/>
            <a:ext cx="792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2003484" y="5762098"/>
            <a:ext cx="836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altLang="sv-SE" b="1" dirty="0">
                <a:solidFill>
                  <a:srgbClr val="FFFF00"/>
                </a:solidFill>
              </a:rPr>
              <a:t>10 </a:t>
            </a:r>
            <a:r>
              <a:rPr lang="sv-SE" altLang="sv-SE" b="1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sv-SE" altLang="sv-SE" b="1" dirty="0">
                <a:solidFill>
                  <a:srgbClr val="FFFF00"/>
                </a:solidFill>
              </a:rPr>
              <a:t>m</a:t>
            </a:r>
            <a:endParaRPr lang="en-US" altLang="sv-SE" b="1" dirty="0">
              <a:solidFill>
                <a:srgbClr val="FFFF00"/>
              </a:solidFill>
            </a:endParaRPr>
          </a:p>
        </p:txBody>
      </p:sp>
      <p:sp>
        <p:nvSpPr>
          <p:cNvPr id="84" name="Line 6"/>
          <p:cNvSpPr>
            <a:spLocks noChangeShapeType="1"/>
          </p:cNvSpPr>
          <p:nvPr/>
        </p:nvSpPr>
        <p:spPr bwMode="auto">
          <a:xfrm>
            <a:off x="1712119" y="2009396"/>
            <a:ext cx="182476" cy="194697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4" name="TextBox 3"/>
          <p:cNvSpPr txBox="1"/>
          <p:nvPr/>
        </p:nvSpPr>
        <p:spPr>
          <a:xfrm>
            <a:off x="6803382" y="4229558"/>
            <a:ext cx="2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0000FF"/>
                </a:solidFill>
              </a:rPr>
              <a:t>Evolution </a:t>
            </a:r>
            <a:r>
              <a:rPr lang="sv-SE" b="1" dirty="0" err="1">
                <a:solidFill>
                  <a:srgbClr val="0000FF"/>
                </a:solidFill>
              </a:rPr>
              <a:t>of</a:t>
            </a:r>
            <a:r>
              <a:rPr lang="sv-SE" b="1" dirty="0">
                <a:solidFill>
                  <a:srgbClr val="0000FF"/>
                </a:solidFill>
              </a:rPr>
              <a:t> signals </a:t>
            </a:r>
            <a:r>
              <a:rPr lang="sv-SE" b="1" dirty="0" err="1">
                <a:solidFill>
                  <a:srgbClr val="0000FF"/>
                </a:solidFill>
              </a:rPr>
              <a:t>when</a:t>
            </a:r>
            <a:r>
              <a:rPr lang="sv-SE" b="1" dirty="0">
                <a:solidFill>
                  <a:srgbClr val="0000FF"/>
                </a:solidFill>
              </a:rPr>
              <a:t> </a:t>
            </a:r>
            <a:r>
              <a:rPr lang="sv-SE" b="1" dirty="0" err="1">
                <a:solidFill>
                  <a:srgbClr val="0000FF"/>
                </a:solidFill>
              </a:rPr>
              <a:t>melting</a:t>
            </a:r>
            <a:r>
              <a:rPr lang="sv-SE" b="1" dirty="0">
                <a:solidFill>
                  <a:srgbClr val="0000FF"/>
                </a:solidFill>
              </a:rPr>
              <a:t> </a:t>
            </a:r>
            <a:r>
              <a:rPr lang="sv-SE" b="1" dirty="0" err="1">
                <a:solidFill>
                  <a:srgbClr val="0000FF"/>
                </a:solidFill>
              </a:rPr>
              <a:t>occured</a:t>
            </a:r>
            <a:r>
              <a:rPr lang="sv-SE" b="1" dirty="0">
                <a:solidFill>
                  <a:srgbClr val="0000FF"/>
                </a:solidFill>
              </a:rPr>
              <a:t> at 2.34 s</a:t>
            </a:r>
            <a:r>
              <a:rPr lang="sv-SE" b="1" dirty="0" smtClean="0">
                <a:solidFill>
                  <a:srgbClr val="0000FF"/>
                </a:solidFill>
              </a:rPr>
              <a:t>.</a:t>
            </a:r>
            <a:endParaRPr lang="sv-SE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2"/>
          <p:cNvSpPr>
            <a:spLocks/>
          </p:cNvSpPr>
          <p:nvPr/>
        </p:nvSpPr>
        <p:spPr bwMode="auto">
          <a:xfrm>
            <a:off x="102196" y="-197485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0" indent="-889000" eaLnBrk="0" hangingPunct="0">
              <a:lnSpc>
                <a:spcPct val="130000"/>
              </a:lnSpc>
              <a:spcBef>
                <a:spcPct val="20000"/>
              </a:spcBef>
            </a:pPr>
            <a:endParaRPr lang="en-GB" altLang="sv-SE" sz="3200" b="1" i="1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1560" y="116632"/>
            <a:ext cx="7389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sv-SE" sz="2800" b="1" i="1" dirty="0" smtClean="0"/>
              <a:t>Categories of dust in JET-ILW</a:t>
            </a:r>
            <a:endParaRPr lang="sv-SE" altLang="sv-SE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3124" y="926156"/>
            <a:ext cx="43548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latin typeface="Arial Black" panose="020B0A04020102020204" pitchFamily="34" charset="0"/>
              </a:rPr>
              <a:t>ITER not relevant</a:t>
            </a:r>
          </a:p>
          <a:p>
            <a:r>
              <a:rPr lang="sv-SE" sz="2000" b="1" dirty="0" smtClean="0"/>
              <a:t>Be flakes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coatings</a:t>
            </a:r>
            <a:r>
              <a:rPr lang="sv-SE" sz="2000" b="1" dirty="0" smtClean="0"/>
              <a:t> from inner </a:t>
            </a:r>
            <a:r>
              <a:rPr lang="sv-SE" sz="2000" b="1" dirty="0" err="1" smtClean="0"/>
              <a:t>wall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cladding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tiles</a:t>
            </a:r>
            <a:endParaRPr lang="sv-SE" sz="2000" b="1" dirty="0"/>
          </a:p>
          <a:p>
            <a:endParaRPr lang="sv-SE" sz="1200" b="1" dirty="0" smtClean="0"/>
          </a:p>
          <a:p>
            <a:r>
              <a:rPr lang="sv-SE" sz="2000" b="1" dirty="0" err="1" smtClean="0"/>
              <a:t>Debris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CFC or BN (</a:t>
            </a:r>
            <a:r>
              <a:rPr lang="sv-SE" sz="2000" b="1" dirty="0" err="1" smtClean="0"/>
              <a:t>probes</a:t>
            </a:r>
            <a:r>
              <a:rPr lang="sv-SE" sz="2000" b="1" dirty="0"/>
              <a:t> </a:t>
            </a:r>
            <a:r>
              <a:rPr lang="sv-SE" sz="2000" b="1" dirty="0" err="1" smtClean="0"/>
              <a:t>heads</a:t>
            </a:r>
            <a:r>
              <a:rPr lang="sv-SE" sz="2000" b="1" dirty="0" smtClean="0"/>
              <a:t>)</a:t>
            </a:r>
          </a:p>
          <a:p>
            <a:endParaRPr lang="sv-SE" sz="1200" dirty="0"/>
          </a:p>
          <a:p>
            <a:r>
              <a:rPr lang="sv-SE" sz="2000" b="1" dirty="0" smtClean="0"/>
              <a:t>W-Mo </a:t>
            </a:r>
            <a:r>
              <a:rPr lang="sv-SE" sz="2000" b="1" dirty="0" err="1" smtClean="0"/>
              <a:t>coatings</a:t>
            </a:r>
            <a:r>
              <a:rPr lang="sv-SE" sz="2000" b="1" dirty="0" smtClean="0"/>
              <a:t> from CFC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b="1" i="1" dirty="0" smtClean="0"/>
              <a:t>Small </a:t>
            </a:r>
            <a:r>
              <a:rPr lang="sv-SE" sz="1900" b="1" i="1" dirty="0" err="1" smtClean="0"/>
              <a:t>debris</a:t>
            </a:r>
            <a:r>
              <a:rPr lang="sv-SE" sz="1900" b="1" i="1" dirty="0" smtClean="0"/>
              <a:t>, flakes not </a:t>
            </a:r>
            <a:r>
              <a:rPr lang="sv-SE" sz="1900" b="1" i="1" dirty="0" err="1" smtClean="0"/>
              <a:t>molten</a:t>
            </a:r>
            <a:r>
              <a:rPr lang="sv-SE" sz="1900" b="1" i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b="1" i="1" dirty="0" err="1" smtClean="0"/>
              <a:t>Partly</a:t>
            </a:r>
            <a:r>
              <a:rPr lang="sv-SE" sz="1900" b="1" i="1" dirty="0" smtClean="0"/>
              <a:t> </a:t>
            </a:r>
            <a:r>
              <a:rPr lang="sv-SE" sz="1900" b="1" i="1" dirty="0" err="1" smtClean="0"/>
              <a:t>molten</a:t>
            </a:r>
            <a:r>
              <a:rPr lang="sv-SE" sz="1900" b="1" i="1" dirty="0"/>
              <a:t> </a:t>
            </a:r>
            <a:r>
              <a:rPr lang="sv-SE" sz="1900" b="1" i="1" dirty="0" smtClean="0"/>
              <a:t>(</a:t>
            </a:r>
            <a:r>
              <a:rPr lang="sv-SE" sz="1900" b="1" i="1" dirty="0" err="1" smtClean="0"/>
              <a:t>glassy</a:t>
            </a:r>
            <a:r>
              <a:rPr lang="sv-SE" sz="1900" b="1" i="1" dirty="0" smtClean="0"/>
              <a:t> </a:t>
            </a:r>
            <a:r>
              <a:rPr lang="sv-SE" sz="1900" b="1" i="1" dirty="0" err="1" smtClean="0"/>
              <a:t>structure</a:t>
            </a:r>
            <a:r>
              <a:rPr lang="sv-SE" sz="1900" b="1" i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b="1" i="1" dirty="0" err="1" smtClean="0"/>
              <a:t>Spheroids</a:t>
            </a:r>
            <a:r>
              <a:rPr lang="sv-SE" sz="1900" b="1" i="1" dirty="0" smtClean="0"/>
              <a:t> by aggregation </a:t>
            </a:r>
            <a:r>
              <a:rPr lang="sv-SE" sz="1900" b="1" i="1" dirty="0" err="1" smtClean="0"/>
              <a:t>of</a:t>
            </a:r>
            <a:r>
              <a:rPr lang="sv-SE" sz="1900" b="1" i="1" dirty="0" smtClean="0"/>
              <a:t> W flakes </a:t>
            </a:r>
            <a:r>
              <a:rPr lang="sv-SE" sz="1900" b="1" i="1" dirty="0"/>
              <a:t>.</a:t>
            </a:r>
            <a:endParaRPr lang="sv-SE" sz="1900" dirty="0"/>
          </a:p>
        </p:txBody>
      </p:sp>
      <p:sp>
        <p:nvSpPr>
          <p:cNvPr id="6" name="TextBox 5"/>
          <p:cNvSpPr txBox="1"/>
          <p:nvPr/>
        </p:nvSpPr>
        <p:spPr>
          <a:xfrm>
            <a:off x="4427985" y="908720"/>
            <a:ext cx="48182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ITER relevant</a:t>
            </a:r>
          </a:p>
          <a:p>
            <a:endParaRPr lang="sv-SE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v-SE" sz="2000" b="1" dirty="0">
                <a:solidFill>
                  <a:srgbClr val="FF0000"/>
                </a:solidFill>
              </a:rPr>
              <a:t>Be-</a:t>
            </a:r>
            <a:r>
              <a:rPr lang="sv-SE" sz="2000" b="1" dirty="0" err="1">
                <a:solidFill>
                  <a:srgbClr val="FF0000"/>
                </a:solidFill>
              </a:rPr>
              <a:t>rich</a:t>
            </a:r>
            <a:r>
              <a:rPr lang="sv-SE" sz="2000" b="1" dirty="0">
                <a:solidFill>
                  <a:srgbClr val="FF0000"/>
                </a:solidFill>
              </a:rPr>
              <a:t> </a:t>
            </a:r>
            <a:r>
              <a:rPr lang="sv-SE" sz="2000" b="1" dirty="0" smtClean="0">
                <a:solidFill>
                  <a:srgbClr val="FF0000"/>
                </a:solidFill>
              </a:rPr>
              <a:t>flakes </a:t>
            </a:r>
            <a:r>
              <a:rPr lang="sv-SE" sz="2000" b="1" dirty="0" err="1" smtClean="0">
                <a:solidFill>
                  <a:srgbClr val="FF0000"/>
                </a:solidFill>
              </a:rPr>
              <a:t>of</a:t>
            </a:r>
            <a:r>
              <a:rPr lang="sv-SE" sz="2000" b="1" dirty="0" smtClean="0">
                <a:solidFill>
                  <a:srgbClr val="FF0000"/>
                </a:solidFill>
              </a:rPr>
              <a:t> co-</a:t>
            </a:r>
            <a:r>
              <a:rPr lang="sv-SE" sz="2000" b="1" dirty="0" err="1" smtClean="0">
                <a:solidFill>
                  <a:srgbClr val="FF0000"/>
                </a:solidFill>
              </a:rPr>
              <a:t>deposited</a:t>
            </a:r>
            <a:r>
              <a:rPr lang="sv-SE" sz="2000" b="1" dirty="0" smtClean="0">
                <a:solidFill>
                  <a:srgbClr val="FF0000"/>
                </a:solidFill>
              </a:rPr>
              <a:t> </a:t>
            </a:r>
            <a:r>
              <a:rPr lang="sv-SE" sz="2000" b="1" dirty="0" err="1" smtClean="0">
                <a:solidFill>
                  <a:srgbClr val="FF0000"/>
                </a:solidFill>
              </a:rPr>
              <a:t>layers</a:t>
            </a:r>
            <a:endParaRPr lang="sv-SE" sz="2000" b="1" dirty="0">
              <a:solidFill>
                <a:srgbClr val="FF0000"/>
              </a:solidFill>
            </a:endParaRPr>
          </a:p>
          <a:p>
            <a:endParaRPr lang="sv-SE" sz="2000" b="1" dirty="0" smtClean="0">
              <a:solidFill>
                <a:srgbClr val="FF0000"/>
              </a:solidFill>
            </a:endParaRPr>
          </a:p>
          <a:p>
            <a:r>
              <a:rPr lang="sv-SE" sz="2000" b="1" dirty="0" smtClean="0">
                <a:solidFill>
                  <a:srgbClr val="FF0000"/>
                </a:solidFill>
              </a:rPr>
              <a:t>Be </a:t>
            </a:r>
            <a:r>
              <a:rPr lang="sv-SE" sz="2000" b="1" dirty="0" err="1" smtClean="0">
                <a:solidFill>
                  <a:srgbClr val="FF0000"/>
                </a:solidFill>
              </a:rPr>
              <a:t>droplets</a:t>
            </a:r>
            <a:r>
              <a:rPr lang="sv-SE" sz="2000" b="1" dirty="0" smtClean="0">
                <a:solidFill>
                  <a:srgbClr val="FF0000"/>
                </a:solidFill>
              </a:rPr>
              <a:t> and </a:t>
            </a:r>
            <a:r>
              <a:rPr lang="sv-SE" sz="2000" b="1" dirty="0" err="1" smtClean="0">
                <a:solidFill>
                  <a:srgbClr val="FF0000"/>
                </a:solidFill>
              </a:rPr>
              <a:t>splashes</a:t>
            </a:r>
            <a:endParaRPr lang="sv-SE" sz="2000" b="1" dirty="0" smtClean="0">
              <a:solidFill>
                <a:srgbClr val="FF0000"/>
              </a:solidFill>
            </a:endParaRPr>
          </a:p>
          <a:p>
            <a:endParaRPr lang="sv-SE" sz="2000" b="1" dirty="0">
              <a:solidFill>
                <a:srgbClr val="FF0000"/>
              </a:solidFill>
            </a:endParaRPr>
          </a:p>
          <a:p>
            <a:r>
              <a:rPr lang="sv-SE" sz="2000" b="1" dirty="0" smtClean="0">
                <a:solidFill>
                  <a:srgbClr val="FF0000"/>
                </a:solidFill>
              </a:rPr>
              <a:t>W </a:t>
            </a:r>
            <a:r>
              <a:rPr lang="sv-SE" sz="2000" b="1" dirty="0" err="1" smtClean="0">
                <a:solidFill>
                  <a:srgbClr val="FF0000"/>
                </a:solidFill>
              </a:rPr>
              <a:t>droplets</a:t>
            </a:r>
            <a:r>
              <a:rPr lang="sv-SE" sz="2000" b="1" dirty="0" smtClean="0">
                <a:solidFill>
                  <a:srgbClr val="FF0000"/>
                </a:solidFill>
              </a:rPr>
              <a:t> and </a:t>
            </a:r>
            <a:r>
              <a:rPr lang="sv-SE" sz="2000" b="1" dirty="0" err="1" smtClean="0">
                <a:solidFill>
                  <a:srgbClr val="FF0000"/>
                </a:solidFill>
              </a:rPr>
              <a:t>splashes</a:t>
            </a:r>
            <a:endParaRPr lang="sv-SE" sz="2000" b="1" dirty="0" smtClean="0">
              <a:solidFill>
                <a:srgbClr val="FF0000"/>
              </a:solidFill>
            </a:endParaRPr>
          </a:p>
          <a:p>
            <a:endParaRPr lang="sv-SE" sz="2000" b="1" dirty="0">
              <a:solidFill>
                <a:srgbClr val="FF0000"/>
              </a:solidFill>
            </a:endParaRPr>
          </a:p>
          <a:p>
            <a:r>
              <a:rPr lang="sv-SE" sz="2000" i="1" dirty="0" smtClean="0">
                <a:solidFill>
                  <a:srgbClr val="FF0000"/>
                </a:solidFill>
              </a:rPr>
              <a:t>Steel (and </a:t>
            </a:r>
            <a:r>
              <a:rPr lang="sv-SE" sz="2000" i="1" dirty="0" err="1" smtClean="0">
                <a:solidFill>
                  <a:srgbClr val="FF0000"/>
                </a:solidFill>
              </a:rPr>
              <a:t>Inconel</a:t>
            </a:r>
            <a:r>
              <a:rPr lang="sv-SE" sz="2000" i="1" dirty="0" smtClean="0">
                <a:solidFill>
                  <a:srgbClr val="FF0000"/>
                </a:solidFill>
              </a:rPr>
              <a:t>) </a:t>
            </a:r>
            <a:r>
              <a:rPr lang="sv-SE" sz="2000" i="1" dirty="0" err="1" smtClean="0">
                <a:solidFill>
                  <a:srgbClr val="FF0000"/>
                </a:solidFill>
              </a:rPr>
              <a:t>droplets</a:t>
            </a:r>
            <a:r>
              <a:rPr lang="sv-SE" sz="2000" i="1" dirty="0" smtClean="0">
                <a:solidFill>
                  <a:srgbClr val="FF0000"/>
                </a:solidFill>
              </a:rPr>
              <a:t> and </a:t>
            </a:r>
            <a:r>
              <a:rPr lang="sv-SE" sz="2000" i="1" dirty="0" err="1" smtClean="0">
                <a:solidFill>
                  <a:srgbClr val="FF0000"/>
                </a:solidFill>
              </a:rPr>
              <a:t>splashes</a:t>
            </a:r>
            <a:r>
              <a:rPr lang="sv-SE" sz="2000" i="1" dirty="0" smtClean="0">
                <a:solidFill>
                  <a:srgbClr val="FF0000"/>
                </a:solidFill>
              </a:rPr>
              <a:t> </a:t>
            </a:r>
            <a:r>
              <a:rPr lang="sv-SE" sz="2000" i="1" dirty="0" err="1" smtClean="0">
                <a:solidFill>
                  <a:srgbClr val="FF0000"/>
                </a:solidFill>
              </a:rPr>
              <a:t>e.g</a:t>
            </a:r>
            <a:r>
              <a:rPr lang="sv-SE" sz="2000" i="1" dirty="0" smtClean="0">
                <a:solidFill>
                  <a:srgbClr val="FF0000"/>
                </a:solidFill>
              </a:rPr>
              <a:t>. from </a:t>
            </a:r>
            <a:r>
              <a:rPr lang="sv-SE" sz="2000" i="1" dirty="0" err="1" smtClean="0">
                <a:solidFill>
                  <a:srgbClr val="FF0000"/>
                </a:solidFill>
              </a:rPr>
              <a:t>antennae</a:t>
            </a:r>
            <a:r>
              <a:rPr lang="sv-SE" sz="2000" i="1" dirty="0" smtClean="0">
                <a:solidFill>
                  <a:srgbClr val="FF0000"/>
                </a:solidFill>
              </a:rPr>
              <a:t> grills</a:t>
            </a:r>
          </a:p>
          <a:p>
            <a:endParaRPr lang="sv-SE" sz="2000" i="1" dirty="0">
              <a:solidFill>
                <a:srgbClr val="FF0000"/>
              </a:solidFill>
            </a:endParaRPr>
          </a:p>
          <a:p>
            <a:r>
              <a:rPr lang="sv-SE" sz="2000" i="1" dirty="0" err="1" smtClean="0">
                <a:solidFill>
                  <a:srgbClr val="FF0000"/>
                </a:solidFill>
              </a:rPr>
              <a:t>Swarf</a:t>
            </a:r>
            <a:r>
              <a:rPr lang="sv-SE" sz="2000" i="1" dirty="0" smtClean="0">
                <a:solidFill>
                  <a:srgbClr val="FF0000"/>
                </a:solidFill>
              </a:rPr>
              <a:t> from in-</a:t>
            </a:r>
            <a:r>
              <a:rPr lang="sv-SE" sz="2000" i="1" dirty="0" err="1" smtClean="0">
                <a:solidFill>
                  <a:srgbClr val="FF0000"/>
                </a:solidFill>
              </a:rPr>
              <a:t>vessel</a:t>
            </a:r>
            <a:r>
              <a:rPr lang="sv-SE" sz="2000" i="1" dirty="0" smtClean="0">
                <a:solidFill>
                  <a:srgbClr val="FF0000"/>
                </a:solidFill>
              </a:rPr>
              <a:t> </a:t>
            </a:r>
            <a:r>
              <a:rPr lang="sv-SE" sz="2000" i="1" dirty="0" err="1" smtClean="0">
                <a:solidFill>
                  <a:srgbClr val="FF0000"/>
                </a:solidFill>
              </a:rPr>
              <a:t>work</a:t>
            </a:r>
            <a:endParaRPr lang="sv-SE" sz="2000" i="1" dirty="0" smtClean="0">
              <a:solidFill>
                <a:srgbClr val="FF0000"/>
              </a:solidFill>
            </a:endParaRPr>
          </a:p>
          <a:p>
            <a:endParaRPr lang="sv-SE" sz="2000" i="1" dirty="0" smtClean="0">
              <a:solidFill>
                <a:srgbClr val="FF0000"/>
              </a:solidFill>
            </a:endParaRPr>
          </a:p>
          <a:p>
            <a:r>
              <a:rPr lang="sv-SE" sz="2000" i="1" dirty="0" smtClean="0">
                <a:solidFill>
                  <a:srgbClr val="FF0000"/>
                </a:solidFill>
              </a:rPr>
              <a:t>Cu </a:t>
            </a:r>
            <a:r>
              <a:rPr lang="sv-SE" sz="2000" i="1" dirty="0" err="1" smtClean="0">
                <a:solidFill>
                  <a:srgbClr val="FF0000"/>
                </a:solidFill>
              </a:rPr>
              <a:t>chunks</a:t>
            </a:r>
            <a:r>
              <a:rPr lang="sv-SE" sz="2000" i="1" dirty="0" smtClean="0">
                <a:solidFill>
                  <a:srgbClr val="FF0000"/>
                </a:solidFill>
              </a:rPr>
              <a:t> from NBI systems, </a:t>
            </a:r>
            <a:r>
              <a:rPr lang="sv-SE" sz="2000" i="1" dirty="0" err="1" smtClean="0">
                <a:solidFill>
                  <a:srgbClr val="FF0000"/>
                </a:solidFill>
              </a:rPr>
              <a:t>etc</a:t>
            </a:r>
            <a:endParaRPr lang="sv-SE" sz="2000" i="1" dirty="0" smtClean="0">
              <a:solidFill>
                <a:srgbClr val="FF0000"/>
              </a:solidFill>
            </a:endParaRPr>
          </a:p>
          <a:p>
            <a:endParaRPr lang="sv-SE" sz="2000" b="1" i="1" dirty="0">
              <a:solidFill>
                <a:srgbClr val="FF0000"/>
              </a:solidFill>
            </a:endParaRPr>
          </a:p>
          <a:p>
            <a:endParaRPr lang="sv-SE" sz="2000" b="1" dirty="0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l="13648" t="10162" r="26081" b="18461"/>
          <a:stretch/>
        </p:blipFill>
        <p:spPr bwMode="auto">
          <a:xfrm>
            <a:off x="17979" y="3861048"/>
            <a:ext cx="2124067" cy="1883229"/>
          </a:xfrm>
          <a:prstGeom prst="rect">
            <a:avLst/>
          </a:prstGeom>
          <a:noFill/>
        </p:spPr>
      </p:pic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73124" y="5604482"/>
            <a:ext cx="1511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88032" y="5172682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5 </a:t>
            </a:r>
            <a:r>
              <a:rPr lang="pl-PL" sz="2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pl-PL" sz="2400" b="1" dirty="0">
                <a:solidFill>
                  <a:schemeClr val="bg1"/>
                </a:solidFill>
              </a:rPr>
              <a:t>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65218" y="3861048"/>
            <a:ext cx="2190758" cy="1883229"/>
            <a:chOff x="2381242" y="3831771"/>
            <a:chExt cx="2190758" cy="1883229"/>
          </a:xfrm>
        </p:grpSpPr>
        <p:pic>
          <p:nvPicPr>
            <p:cNvPr id="11" name="Obraz 6"/>
            <p:cNvPicPr>
              <a:picLocks noChangeAspect="1"/>
            </p:cNvPicPr>
            <p:nvPr/>
          </p:nvPicPr>
          <p:blipFill rotWithShape="1">
            <a:blip r:embed="rId3" cstate="print"/>
            <a:srcRect l="27965" t="30089" r="25992" b="16388"/>
            <a:stretch/>
          </p:blipFill>
          <p:spPr bwMode="auto">
            <a:xfrm>
              <a:off x="2412000" y="3831771"/>
              <a:ext cx="2160000" cy="1883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Łącznik prostoliniowy 14"/>
            <p:cNvCxnSpPr/>
            <p:nvPr/>
          </p:nvCxnSpPr>
          <p:spPr>
            <a:xfrm>
              <a:off x="2381242" y="4013867"/>
              <a:ext cx="1346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ole tekstowe 15"/>
            <p:cNvSpPr txBox="1">
              <a:spLocks noChangeArrowheads="1"/>
            </p:cNvSpPr>
            <p:nvPr/>
          </p:nvSpPr>
          <p:spPr bwMode="auto">
            <a:xfrm>
              <a:off x="2503479" y="4045617"/>
              <a:ext cx="714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>
                  <a:solidFill>
                    <a:schemeClr val="bg1"/>
                  </a:solidFill>
                </a:rPr>
                <a:t>5 </a:t>
              </a:r>
              <a:r>
                <a:rPr lang="pl-PL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pl-PL" b="1">
                  <a:solidFill>
                    <a:schemeClr val="bg1"/>
                  </a:solidFill>
                </a:rPr>
                <a:t>m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427984" y="908720"/>
            <a:ext cx="0" cy="5949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:\2017\2017 03 Dust\EFortuna2-03-2017JET_OU2\2-03-2017JET\OU2_m008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t="24332" r="29669" b="13946"/>
          <a:stretch/>
        </p:blipFill>
        <p:spPr bwMode="auto">
          <a:xfrm>
            <a:off x="214641" y="5777774"/>
            <a:ext cx="1080000" cy="1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94569" y="6468969"/>
            <a:ext cx="734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94569" y="5861022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2</a:t>
            </a:r>
            <a:r>
              <a:rPr lang="pl-PL" sz="2400" b="1" dirty="0" smtClean="0">
                <a:solidFill>
                  <a:schemeClr val="bg1"/>
                </a:solidFill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pl-PL" sz="2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69119" y="5904956"/>
            <a:ext cx="179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 smtClean="0"/>
              <a:t>Formation </a:t>
            </a:r>
            <a:r>
              <a:rPr lang="sv-SE" b="1" i="1" dirty="0" err="1" smtClean="0"/>
              <a:t>phase</a:t>
            </a:r>
            <a:endParaRPr lang="sv-SE" b="1" i="1" dirty="0"/>
          </a:p>
        </p:txBody>
      </p:sp>
    </p:spTree>
    <p:extLst>
      <p:ext uri="{BB962C8B-B14F-4D97-AF65-F5344CB8AC3E}">
        <p14:creationId xmlns:p14="http://schemas.microsoft.com/office/powerpoint/2010/main" val="5131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2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852936"/>
            <a:ext cx="8820472" cy="8912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sv-SE" dirty="0" err="1" smtClean="0">
                <a:solidFill>
                  <a:srgbClr val="FF0000"/>
                </a:solidFill>
              </a:rPr>
              <a:t>Fuel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tracing</a:t>
            </a:r>
            <a:r>
              <a:rPr lang="sv-SE" dirty="0" smtClean="0">
                <a:solidFill>
                  <a:srgbClr val="FF0000"/>
                </a:solidFill>
              </a:rPr>
              <a:t> in </a:t>
            </a:r>
            <a:r>
              <a:rPr lang="sv-SE" dirty="0" err="1" smtClean="0">
                <a:solidFill>
                  <a:srgbClr val="FF0000"/>
                </a:solidFill>
              </a:rPr>
              <a:t>individual</a:t>
            </a:r>
            <a:r>
              <a:rPr lang="sv-SE" dirty="0" smtClean="0">
                <a:solidFill>
                  <a:srgbClr val="FF0000"/>
                </a:solidFill>
              </a:rPr>
              <a:t> dust </a:t>
            </a:r>
            <a:r>
              <a:rPr lang="sv-SE" dirty="0" err="1" smtClean="0">
                <a:solidFill>
                  <a:srgbClr val="FF0000"/>
                </a:solidFill>
              </a:rPr>
              <a:t>particles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24"/>
            <a:ext cx="8820472" cy="891216"/>
          </a:xfrm>
          <a:noFill/>
        </p:spPr>
        <p:txBody>
          <a:bodyPr/>
          <a:lstStyle/>
          <a:p>
            <a:pPr algn="ctr"/>
            <a:r>
              <a:rPr lang="sv-SE" sz="2400" dirty="0" smtClean="0"/>
              <a:t>JET-ILW: Deuterium in </a:t>
            </a:r>
            <a:r>
              <a:rPr lang="sv-SE" sz="2400" dirty="0" err="1" smtClean="0"/>
              <a:t>particles</a:t>
            </a:r>
            <a:r>
              <a:rPr lang="sv-SE" sz="2400" dirty="0" smtClean="0"/>
              <a:t> on dust monitors</a:t>
            </a:r>
            <a:endParaRPr lang="sv-S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352" b="3453"/>
          <a:stretch/>
        </p:blipFill>
        <p:spPr>
          <a:xfrm>
            <a:off x="179512" y="2254389"/>
            <a:ext cx="3188825" cy="1744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132" y="2266094"/>
            <a:ext cx="5208608" cy="3238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944" y="5525070"/>
            <a:ext cx="8197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err="1" smtClean="0">
                <a:solidFill>
                  <a:srgbClr val="006600"/>
                </a:solidFill>
              </a:rPr>
              <a:t>Message</a:t>
            </a:r>
            <a:r>
              <a:rPr lang="sv-SE" sz="2400" b="1" dirty="0" smtClean="0">
                <a:solidFill>
                  <a:srgbClr val="006600"/>
                </a:solidFill>
              </a:rPr>
              <a:t>: </a:t>
            </a:r>
          </a:p>
          <a:p>
            <a:r>
              <a:rPr lang="sv-SE" sz="2400" b="1" i="1" dirty="0" err="1" smtClean="0">
                <a:solidFill>
                  <a:srgbClr val="006600"/>
                </a:solidFill>
              </a:rPr>
              <a:t>Only</a:t>
            </a:r>
            <a:r>
              <a:rPr lang="sv-SE" sz="2400" b="1" i="1" dirty="0" smtClean="0">
                <a:solidFill>
                  <a:srgbClr val="006600"/>
                </a:solidFill>
              </a:rPr>
              <a:t> </a:t>
            </a:r>
            <a:r>
              <a:rPr lang="sv-SE" sz="2400" b="1" i="1" dirty="0" err="1" smtClean="0">
                <a:solidFill>
                  <a:srgbClr val="006600"/>
                </a:solidFill>
              </a:rPr>
              <a:t>traces</a:t>
            </a:r>
            <a:r>
              <a:rPr lang="sv-SE" sz="2400" b="1" i="1" dirty="0" smtClean="0">
                <a:solidFill>
                  <a:srgbClr val="006600"/>
                </a:solidFill>
              </a:rPr>
              <a:t> </a:t>
            </a:r>
            <a:r>
              <a:rPr lang="sv-SE" sz="2400" b="1" i="1" dirty="0" err="1" smtClean="0">
                <a:solidFill>
                  <a:srgbClr val="006600"/>
                </a:solidFill>
              </a:rPr>
              <a:t>of</a:t>
            </a:r>
            <a:r>
              <a:rPr lang="sv-SE" sz="2400" b="1" i="1" dirty="0" smtClean="0">
                <a:solidFill>
                  <a:srgbClr val="006600"/>
                </a:solidFill>
              </a:rPr>
              <a:t> deuterium </a:t>
            </a:r>
            <a:r>
              <a:rPr lang="sv-SE" sz="2400" b="1" i="1" dirty="0" err="1" smtClean="0">
                <a:solidFill>
                  <a:srgbClr val="006600"/>
                </a:solidFill>
              </a:rPr>
              <a:t>detected</a:t>
            </a:r>
            <a:r>
              <a:rPr lang="sv-SE" sz="2400" b="1" i="1" dirty="0" smtClean="0">
                <a:solidFill>
                  <a:srgbClr val="006600"/>
                </a:solidFill>
              </a:rPr>
              <a:t> in/on metallic dust </a:t>
            </a:r>
            <a:r>
              <a:rPr lang="sv-SE" sz="2400" b="1" i="1" dirty="0" err="1" smtClean="0">
                <a:solidFill>
                  <a:srgbClr val="006600"/>
                </a:solidFill>
              </a:rPr>
              <a:t>particles</a:t>
            </a:r>
            <a:endParaRPr lang="sv-SE" sz="2400" b="1" i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412" y="6466274"/>
            <a:ext cx="932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S. </a:t>
            </a:r>
            <a:r>
              <a:rPr lang="sv-SE" sz="1600" i="1" dirty="0" err="1" smtClean="0"/>
              <a:t>Fazini</a:t>
            </a:r>
            <a:r>
              <a:rPr lang="sv-SE" sz="1600" i="1" dirty="0" err="1"/>
              <a:t>ć</a:t>
            </a:r>
            <a:r>
              <a:rPr lang="sv-SE" sz="1600" i="1" dirty="0" smtClean="0"/>
              <a:t> et al., Anal. </a:t>
            </a:r>
            <a:r>
              <a:rPr lang="sv-SE" sz="1600" i="1" dirty="0" err="1" smtClean="0"/>
              <a:t>Chem</a:t>
            </a:r>
            <a:r>
              <a:rPr lang="sv-SE" sz="1600" i="1" dirty="0" smtClean="0"/>
              <a:t>. 90 (2018) 5744; </a:t>
            </a:r>
            <a:r>
              <a:rPr lang="sv-SE" sz="1600" i="1" dirty="0" err="1" smtClean="0"/>
              <a:t>Nucl</a:t>
            </a:r>
            <a:r>
              <a:rPr lang="sv-SE" sz="1600" i="1" dirty="0" smtClean="0"/>
              <a:t>. Fusion 60 (2020) 126061; MDPI Materials 15 (2022) 08353.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093" y="975965"/>
            <a:ext cx="897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Combination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 smtClean="0"/>
              <a:t>several</a:t>
            </a:r>
            <a:r>
              <a:rPr lang="sv-SE" dirty="0" smtClean="0"/>
              <a:t> </a:t>
            </a:r>
            <a:r>
              <a:rPr lang="sv-SE" dirty="0" err="1" smtClean="0"/>
              <a:t>methods</a:t>
            </a:r>
            <a:r>
              <a:rPr lang="sv-SE" dirty="0" smtClean="0"/>
              <a:t>: µ-NRA</a:t>
            </a:r>
            <a:r>
              <a:rPr lang="sv-SE" dirty="0"/>
              <a:t>, </a:t>
            </a:r>
            <a:r>
              <a:rPr lang="sv-SE" dirty="0" smtClean="0"/>
              <a:t>µ-PIXE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/>
              <a:t>SEM and </a:t>
            </a:r>
            <a:r>
              <a:rPr lang="sv-SE" dirty="0" smtClean="0"/>
              <a:t>EDX (different </a:t>
            </a:r>
            <a:r>
              <a:rPr lang="sv-SE" dirty="0" err="1" smtClean="0"/>
              <a:t>laboratories</a:t>
            </a:r>
            <a:r>
              <a:rPr lang="sv-SE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Main </a:t>
            </a:r>
            <a:r>
              <a:rPr lang="sv-SE" dirty="0" err="1" smtClean="0"/>
              <a:t>difficulty</a:t>
            </a:r>
            <a:r>
              <a:rPr lang="sv-SE" dirty="0" smtClean="0"/>
              <a:t>: </a:t>
            </a:r>
            <a:r>
              <a:rPr lang="sv-SE" dirty="0" err="1" smtClean="0"/>
              <a:t>identification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same </a:t>
            </a:r>
            <a:r>
              <a:rPr lang="sv-SE" dirty="0" err="1" smtClean="0"/>
              <a:t>study</a:t>
            </a:r>
            <a:r>
              <a:rPr lang="sv-SE" dirty="0" smtClean="0"/>
              <a:t> </a:t>
            </a:r>
            <a:r>
              <a:rPr lang="sv-SE" dirty="0" err="1" smtClean="0"/>
              <a:t>object</a:t>
            </a:r>
            <a:r>
              <a:rPr lang="sv-SE" dirty="0" smtClean="0"/>
              <a:t> in the </a:t>
            </a:r>
            <a:r>
              <a:rPr lang="sv-SE" dirty="0" err="1" smtClean="0"/>
              <a:t>two</a:t>
            </a:r>
            <a:r>
              <a:rPr lang="sv-SE" dirty="0" smtClean="0"/>
              <a:t> </a:t>
            </a:r>
            <a:r>
              <a:rPr lang="sv-SE" dirty="0" err="1" smtClean="0"/>
              <a:t>labs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44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24"/>
            <a:ext cx="8820472" cy="891216"/>
          </a:xfrm>
          <a:noFill/>
        </p:spPr>
        <p:txBody>
          <a:bodyPr/>
          <a:lstStyle/>
          <a:p>
            <a:pPr algn="ctr"/>
            <a:r>
              <a:rPr lang="sv-SE" sz="2400" dirty="0"/>
              <a:t>JET-ILW: Deuterium in </a:t>
            </a:r>
            <a:r>
              <a:rPr lang="sv-SE" sz="2400" dirty="0" err="1"/>
              <a:t>particles</a:t>
            </a:r>
            <a:r>
              <a:rPr lang="sv-SE" sz="2400" dirty="0"/>
              <a:t> on dust monitors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-61285" y="5929667"/>
            <a:ext cx="969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>
                <a:solidFill>
                  <a:srgbClr val="006600"/>
                </a:solidFill>
              </a:rPr>
              <a:t>Messages</a:t>
            </a:r>
            <a:r>
              <a:rPr lang="sv-SE" b="1" dirty="0" smtClean="0">
                <a:solidFill>
                  <a:srgbClr val="006600"/>
                </a:solidFill>
              </a:rPr>
              <a:t>: </a:t>
            </a:r>
            <a:r>
              <a:rPr lang="sv-SE" b="1" i="1" dirty="0">
                <a:solidFill>
                  <a:srgbClr val="006600"/>
                </a:solidFill>
              </a:rPr>
              <a:t>D</a:t>
            </a:r>
            <a:r>
              <a:rPr lang="sv-SE" b="1" i="1" dirty="0" smtClean="0">
                <a:solidFill>
                  <a:srgbClr val="006600"/>
                </a:solidFill>
              </a:rPr>
              <a:t>euterium </a:t>
            </a:r>
            <a:r>
              <a:rPr lang="sv-SE" b="1" i="1" dirty="0" err="1" smtClean="0">
                <a:solidFill>
                  <a:srgbClr val="006600"/>
                </a:solidFill>
              </a:rPr>
              <a:t>presence</a:t>
            </a:r>
            <a:r>
              <a:rPr lang="sv-SE" b="1" i="1" dirty="0" smtClean="0">
                <a:solidFill>
                  <a:srgbClr val="006600"/>
                </a:solidFill>
              </a:rPr>
              <a:t> is </a:t>
            </a:r>
            <a:r>
              <a:rPr lang="sv-SE" b="1" i="1" dirty="0" err="1" smtClean="0">
                <a:solidFill>
                  <a:srgbClr val="006600"/>
                </a:solidFill>
              </a:rPr>
              <a:t>amainly</a:t>
            </a:r>
            <a:r>
              <a:rPr lang="sv-SE" b="1" i="1" dirty="0" smtClean="0">
                <a:solidFill>
                  <a:srgbClr val="006600"/>
                </a:solidFill>
              </a:rPr>
              <a:t> </a:t>
            </a:r>
            <a:r>
              <a:rPr lang="sv-SE" b="1" i="1" dirty="0" err="1" smtClean="0">
                <a:solidFill>
                  <a:srgbClr val="006600"/>
                </a:solidFill>
              </a:rPr>
              <a:t>associated</a:t>
            </a:r>
            <a:r>
              <a:rPr lang="sv-SE" b="1" i="1" dirty="0" smtClean="0">
                <a:solidFill>
                  <a:srgbClr val="006600"/>
                </a:solidFill>
              </a:rPr>
              <a:t> </a:t>
            </a:r>
            <a:r>
              <a:rPr lang="sv-SE" b="1" i="1" dirty="0" err="1" smtClean="0">
                <a:solidFill>
                  <a:srgbClr val="006600"/>
                </a:solidFill>
              </a:rPr>
              <a:t>with</a:t>
            </a:r>
            <a:r>
              <a:rPr lang="sv-SE" b="1" i="1" dirty="0" smtClean="0">
                <a:solidFill>
                  <a:srgbClr val="006600"/>
                </a:solidFill>
              </a:rPr>
              <a:t> </a:t>
            </a:r>
            <a:r>
              <a:rPr lang="sv-SE" b="1" i="1" dirty="0" err="1" smtClean="0">
                <a:solidFill>
                  <a:srgbClr val="006600"/>
                </a:solidFill>
              </a:rPr>
              <a:t>carbon</a:t>
            </a:r>
            <a:r>
              <a:rPr lang="sv-SE" b="1" i="1" dirty="0" smtClean="0">
                <a:solidFill>
                  <a:srgbClr val="006600"/>
                </a:solidFill>
              </a:rPr>
              <a:t>. </a:t>
            </a:r>
          </a:p>
          <a:p>
            <a:r>
              <a:rPr lang="sv-SE" b="1" i="1" dirty="0" smtClean="0">
                <a:solidFill>
                  <a:srgbClr val="006600"/>
                </a:solidFill>
              </a:rPr>
              <a:t>In </a:t>
            </a:r>
            <a:r>
              <a:rPr lang="sv-SE" b="1" i="1" dirty="0" err="1" smtClean="0">
                <a:solidFill>
                  <a:srgbClr val="006600"/>
                </a:solidFill>
              </a:rPr>
              <a:t>quantitative</a:t>
            </a:r>
            <a:r>
              <a:rPr lang="sv-SE" b="1" i="1" dirty="0" smtClean="0">
                <a:solidFill>
                  <a:srgbClr val="006600"/>
                </a:solidFill>
              </a:rPr>
              <a:t> terms, the D </a:t>
            </a:r>
            <a:r>
              <a:rPr lang="sv-SE" b="1" i="1" dirty="0" err="1" smtClean="0">
                <a:solidFill>
                  <a:srgbClr val="006600"/>
                </a:solidFill>
              </a:rPr>
              <a:t>content</a:t>
            </a:r>
            <a:r>
              <a:rPr lang="sv-SE" b="1" i="1" dirty="0" smtClean="0">
                <a:solidFill>
                  <a:srgbClr val="006600"/>
                </a:solidFill>
              </a:rPr>
              <a:t> </a:t>
            </a:r>
            <a:r>
              <a:rPr lang="sv-SE" b="1" i="1" dirty="0" err="1" smtClean="0">
                <a:solidFill>
                  <a:srgbClr val="006600"/>
                </a:solidFill>
              </a:rPr>
              <a:t>even</a:t>
            </a:r>
            <a:r>
              <a:rPr lang="sv-SE" b="1" i="1" dirty="0" smtClean="0">
                <a:solidFill>
                  <a:srgbClr val="006600"/>
                </a:solidFill>
              </a:rPr>
              <a:t> in C dust is small, 0.01-0.05 </a:t>
            </a:r>
            <a:r>
              <a:rPr lang="sv-SE" sz="1600" i="1" dirty="0" smtClean="0">
                <a:solidFill>
                  <a:srgbClr val="006600"/>
                </a:solidFill>
              </a:rPr>
              <a:t>(</a:t>
            </a:r>
            <a:r>
              <a:rPr lang="sv-SE" sz="1600" i="1" dirty="0" err="1" smtClean="0">
                <a:solidFill>
                  <a:srgbClr val="006600"/>
                </a:solidFill>
              </a:rPr>
              <a:t>also</a:t>
            </a:r>
            <a:r>
              <a:rPr lang="sv-SE" sz="1600" i="1" dirty="0" smtClean="0">
                <a:solidFill>
                  <a:srgbClr val="006600"/>
                </a:solidFill>
              </a:rPr>
              <a:t> </a:t>
            </a:r>
            <a:r>
              <a:rPr lang="sv-SE" sz="1600" i="1" dirty="0" err="1" smtClean="0">
                <a:solidFill>
                  <a:srgbClr val="006600"/>
                </a:solidFill>
              </a:rPr>
              <a:t>experience</a:t>
            </a:r>
            <a:r>
              <a:rPr lang="sv-SE" sz="1600" i="1" dirty="0" smtClean="0">
                <a:solidFill>
                  <a:srgbClr val="006600"/>
                </a:solidFill>
              </a:rPr>
              <a:t> from TEXTOR</a:t>
            </a:r>
            <a:r>
              <a:rPr lang="sv-SE" sz="1600" dirty="0" smtClean="0">
                <a:solidFill>
                  <a:srgbClr val="006600"/>
                </a:solidFill>
              </a:rPr>
              <a:t>)</a:t>
            </a:r>
            <a:r>
              <a:rPr lang="sv-SE" b="1" dirty="0" smtClean="0">
                <a:solidFill>
                  <a:srgbClr val="006600"/>
                </a:solidFill>
              </a:rPr>
              <a:t>  </a:t>
            </a:r>
            <a:endParaRPr lang="sv-SE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7528" y="6519446"/>
            <a:ext cx="932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S. </a:t>
            </a:r>
            <a:r>
              <a:rPr lang="sv-SE" sz="1600" i="1" dirty="0" err="1" smtClean="0"/>
              <a:t>Fazini</a:t>
            </a:r>
            <a:r>
              <a:rPr lang="sv-SE" sz="1600" i="1" dirty="0" err="1"/>
              <a:t>ć</a:t>
            </a:r>
            <a:r>
              <a:rPr lang="sv-SE" sz="1600" i="1" dirty="0" smtClean="0"/>
              <a:t> et al., Anal. </a:t>
            </a:r>
            <a:r>
              <a:rPr lang="sv-SE" sz="1600" i="1" dirty="0" err="1" smtClean="0"/>
              <a:t>Chem</a:t>
            </a:r>
            <a:r>
              <a:rPr lang="sv-SE" sz="1600" i="1" dirty="0" smtClean="0"/>
              <a:t>. 90 (2018) 5744; </a:t>
            </a:r>
            <a:r>
              <a:rPr lang="sv-SE" sz="1600" i="1" dirty="0" err="1" smtClean="0"/>
              <a:t>Nucl</a:t>
            </a:r>
            <a:r>
              <a:rPr lang="sv-SE" sz="1600" i="1" dirty="0" smtClean="0"/>
              <a:t>. Fusion 60 (2020) 126061; MDPI Materials 15 (2022) 08353.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36534"/>
            <a:ext cx="2880320" cy="49724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12439" y="936534"/>
            <a:ext cx="3709334" cy="4841104"/>
            <a:chOff x="4788024" y="1026961"/>
            <a:chExt cx="2786434" cy="32903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b="68919"/>
            <a:stretch/>
          </p:blipFill>
          <p:spPr>
            <a:xfrm>
              <a:off x="4860032" y="1026961"/>
              <a:ext cx="2714426" cy="14659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61616"/>
            <a:stretch/>
          </p:blipFill>
          <p:spPr>
            <a:xfrm>
              <a:off x="4788024" y="2506924"/>
              <a:ext cx="2714426" cy="1810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4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352720" y="828878"/>
            <a:ext cx="6264696" cy="48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Radiography </a:t>
            </a:r>
            <a:r>
              <a:rPr lang="en-GB" altLang="sv-SE" b="1" dirty="0">
                <a:latin typeface="Arial" panose="020B0604020202020204" pitchFamily="34" charset="0"/>
                <a:cs typeface="Arial" panose="020B0604020202020204" pitchFamily="34" charset="0"/>
              </a:rPr>
              <a:t>of T in different particles (ILW-1)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50" y="1252835"/>
            <a:ext cx="2249492" cy="25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98"/>
          <a:stretch/>
        </p:blipFill>
        <p:spPr bwMode="auto">
          <a:xfrm>
            <a:off x="95056" y="1222454"/>
            <a:ext cx="2307283" cy="26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/>
          <a:stretch/>
        </p:blipFill>
        <p:spPr bwMode="auto">
          <a:xfrm>
            <a:off x="172774" y="3827062"/>
            <a:ext cx="2054648" cy="30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6254" y="4851894"/>
            <a:ext cx="288271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endParaRPr lang="sv-SE" sz="375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sz="1350" b="1" i="1" dirty="0">
                <a:latin typeface="Symbol" panose="05050102010706020507" pitchFamily="18" charset="2"/>
              </a:rPr>
              <a:t>b </a:t>
            </a:r>
            <a:r>
              <a:rPr lang="sv-SE" sz="1350" b="1" i="1" baseline="30000" dirty="0"/>
              <a:t>-</a:t>
            </a:r>
            <a:r>
              <a:rPr lang="sv-SE" sz="1350" b="1" i="1" dirty="0"/>
              <a:t> (T) recorded by </a:t>
            </a:r>
            <a:r>
              <a:rPr lang="sv-SE" sz="1350" b="1" i="1" dirty="0" err="1"/>
              <a:t>radiography</a:t>
            </a:r>
            <a:r>
              <a:rPr lang="sv-SE" sz="1350" b="1" i="1" dirty="0"/>
              <a:t>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sv-SE" sz="375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sz="1350" b="1" i="1" dirty="0"/>
              <a:t>Superposition </a:t>
            </a:r>
            <a:r>
              <a:rPr lang="sv-SE" sz="1350" b="1" i="1" dirty="0" err="1"/>
              <a:t>of</a:t>
            </a:r>
            <a:r>
              <a:rPr lang="sv-SE" sz="1350" b="1" i="1" dirty="0"/>
              <a:t> </a:t>
            </a:r>
            <a:r>
              <a:rPr lang="sv-SE" sz="1350" b="1" i="1" dirty="0" err="1"/>
              <a:t>profiles</a:t>
            </a:r>
            <a:r>
              <a:rPr lang="sv-SE" sz="1350" b="1" i="1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19023" y="980728"/>
            <a:ext cx="3036874" cy="5746555"/>
            <a:chOff x="6079065" y="764704"/>
            <a:chExt cx="2800414" cy="6139030"/>
          </a:xfrm>
        </p:grpSpPr>
        <p:pic>
          <p:nvPicPr>
            <p:cNvPr id="5" name="図 7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" t="-2675" r="65582" b="-1104"/>
            <a:stretch/>
          </p:blipFill>
          <p:spPr bwMode="auto">
            <a:xfrm>
              <a:off x="6189133" y="764704"/>
              <a:ext cx="2582334" cy="61390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081121" y="958198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79065" y="472514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4987" y="2780928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663455" y="472514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663455" y="2824891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63455" y="974966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104099" y="1369731"/>
            <a:ext cx="9881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rgbClr val="FF0000"/>
                </a:solidFill>
              </a:rPr>
              <a:t>Beryllium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0993" y="3198731"/>
            <a:ext cx="1047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b="1" dirty="0"/>
              <a:t>Tungsten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0993" y="5010678"/>
            <a:ext cx="8723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b="1" dirty="0" err="1">
                <a:solidFill>
                  <a:srgbClr val="0000FF"/>
                </a:solidFill>
              </a:rPr>
              <a:t>Carbon</a:t>
            </a:r>
            <a:endParaRPr lang="sv-SE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6302731" y="3836862"/>
            <a:ext cx="51189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FF0000"/>
                </a:solidFill>
              </a:rPr>
              <a:t>Note the </a:t>
            </a:r>
            <a:r>
              <a:rPr lang="sv-SE" b="1" dirty="0" err="1" smtClean="0">
                <a:solidFill>
                  <a:srgbClr val="FF0000"/>
                </a:solidFill>
              </a:rPr>
              <a:t>scale</a:t>
            </a:r>
            <a:r>
              <a:rPr lang="sv-SE" b="1" dirty="0" smtClean="0">
                <a:solidFill>
                  <a:srgbClr val="FF0000"/>
                </a:solidFill>
              </a:rPr>
              <a:t>. 100x </a:t>
            </a:r>
            <a:r>
              <a:rPr lang="sv-SE" b="1" dirty="0" err="1" smtClean="0">
                <a:solidFill>
                  <a:srgbClr val="FF0000"/>
                </a:solidFill>
              </a:rPr>
              <a:t>more</a:t>
            </a:r>
            <a:r>
              <a:rPr lang="sv-SE" b="1" dirty="0" smtClean="0">
                <a:solidFill>
                  <a:srgbClr val="FF0000"/>
                </a:solidFill>
              </a:rPr>
              <a:t> in C </a:t>
            </a:r>
            <a:r>
              <a:rPr lang="sv-SE" b="1" dirty="0" err="1" smtClean="0">
                <a:solidFill>
                  <a:srgbClr val="FF0000"/>
                </a:solidFill>
              </a:rPr>
              <a:t>than</a:t>
            </a:r>
            <a:r>
              <a:rPr lang="sv-SE" b="1" dirty="0" smtClean="0">
                <a:solidFill>
                  <a:srgbClr val="FF0000"/>
                </a:solidFill>
              </a:rPr>
              <a:t> in </a:t>
            </a:r>
            <a:r>
              <a:rPr lang="sv-SE" b="1" dirty="0" err="1" smtClean="0">
                <a:solidFill>
                  <a:srgbClr val="FF0000"/>
                </a:solidFill>
              </a:rPr>
              <a:t>metals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761" y="5590363"/>
            <a:ext cx="338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i="1" dirty="0" err="1">
                <a:solidFill>
                  <a:srgbClr val="006600"/>
                </a:solidFill>
              </a:rPr>
              <a:t>Message</a:t>
            </a:r>
            <a:r>
              <a:rPr lang="sv-SE" b="1" i="1" dirty="0" smtClean="0">
                <a:solidFill>
                  <a:srgbClr val="006600"/>
                </a:solidFill>
              </a:rPr>
              <a:t>:</a:t>
            </a:r>
            <a:endParaRPr lang="sv-SE" b="1" dirty="0"/>
          </a:p>
          <a:p>
            <a:r>
              <a:rPr lang="sv-SE" b="1" i="1" dirty="0" smtClean="0">
                <a:solidFill>
                  <a:srgbClr val="006600"/>
                </a:solidFill>
              </a:rPr>
              <a:t>T </a:t>
            </a:r>
            <a:r>
              <a:rPr lang="sv-SE" b="1" i="1" dirty="0" err="1">
                <a:solidFill>
                  <a:srgbClr val="006600"/>
                </a:solidFill>
              </a:rPr>
              <a:t>presence</a:t>
            </a:r>
            <a:r>
              <a:rPr lang="sv-SE" b="1" i="1" dirty="0">
                <a:solidFill>
                  <a:srgbClr val="006600"/>
                </a:solidFill>
              </a:rPr>
              <a:t> </a:t>
            </a:r>
            <a:r>
              <a:rPr lang="sv-SE" b="1" i="1" dirty="0" smtClean="0">
                <a:solidFill>
                  <a:srgbClr val="006600"/>
                </a:solidFill>
              </a:rPr>
              <a:t>is </a:t>
            </a:r>
            <a:r>
              <a:rPr lang="sv-SE" b="1" i="1" dirty="0" err="1" smtClean="0">
                <a:solidFill>
                  <a:srgbClr val="006600"/>
                </a:solidFill>
              </a:rPr>
              <a:t>associated</a:t>
            </a:r>
            <a:r>
              <a:rPr lang="sv-SE" b="1" i="1" dirty="0" smtClean="0">
                <a:solidFill>
                  <a:srgbClr val="006600"/>
                </a:solidFill>
              </a:rPr>
              <a:t> </a:t>
            </a:r>
            <a:r>
              <a:rPr lang="sv-SE" b="1" i="1" dirty="0" err="1">
                <a:solidFill>
                  <a:srgbClr val="006600"/>
                </a:solidFill>
              </a:rPr>
              <a:t>with</a:t>
            </a:r>
            <a:r>
              <a:rPr lang="sv-SE" b="1" i="1" dirty="0">
                <a:solidFill>
                  <a:srgbClr val="006600"/>
                </a:solidFill>
              </a:rPr>
              <a:t> </a:t>
            </a:r>
            <a:r>
              <a:rPr lang="sv-SE" b="1" i="1" dirty="0" smtClean="0">
                <a:solidFill>
                  <a:srgbClr val="006600"/>
                </a:solidFill>
              </a:rPr>
              <a:t>C </a:t>
            </a:r>
            <a:r>
              <a:rPr lang="sv-SE" i="1" dirty="0" smtClean="0">
                <a:solidFill>
                  <a:srgbClr val="006600"/>
                </a:solidFill>
              </a:rPr>
              <a:t>(</a:t>
            </a:r>
            <a:r>
              <a:rPr lang="sv-SE" i="1" dirty="0" err="1" smtClean="0">
                <a:solidFill>
                  <a:srgbClr val="006600"/>
                </a:solidFill>
              </a:rPr>
              <a:t>legacy</a:t>
            </a:r>
            <a:r>
              <a:rPr lang="sv-SE" i="1" dirty="0" smtClean="0">
                <a:solidFill>
                  <a:srgbClr val="006600"/>
                </a:solidFill>
              </a:rPr>
              <a:t> from JET-C)</a:t>
            </a:r>
            <a:endParaRPr lang="sv-SE" i="1" dirty="0">
              <a:solidFill>
                <a:srgbClr val="00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8121" y="6581001"/>
            <a:ext cx="240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i="1" dirty="0"/>
              <a:t>T. </a:t>
            </a:r>
            <a:r>
              <a:rPr lang="sv-SE" sz="1200" b="1" i="1" dirty="0" err="1"/>
              <a:t>Otsuka</a:t>
            </a:r>
            <a:r>
              <a:rPr lang="sv-SE" sz="1200" b="1" i="1" dirty="0"/>
              <a:t>, Osaka-</a:t>
            </a:r>
            <a:r>
              <a:rPr lang="sv-SE" sz="1200" b="1" i="1" dirty="0" err="1"/>
              <a:t>Kindai</a:t>
            </a:r>
            <a:r>
              <a:rPr lang="sv-SE" sz="1200" b="1" i="1" dirty="0"/>
              <a:t> U. / IFERC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9207" y="3938540"/>
            <a:ext cx="3144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sz="1350" b="1" i="1" dirty="0"/>
              <a:t>Dust </a:t>
            </a:r>
            <a:r>
              <a:rPr lang="sv-SE" sz="1350" b="1" i="1" dirty="0" err="1"/>
              <a:t>particles</a:t>
            </a:r>
            <a:r>
              <a:rPr lang="sv-SE" sz="1350" b="1" i="1" dirty="0"/>
              <a:t> </a:t>
            </a:r>
            <a:r>
              <a:rPr lang="sv-SE" sz="1350" b="1" i="1" dirty="0" err="1"/>
              <a:t>are</a:t>
            </a:r>
            <a:r>
              <a:rPr lang="sv-SE" sz="1350" b="1" i="1" dirty="0"/>
              <a:t> </a:t>
            </a:r>
            <a:r>
              <a:rPr lang="sv-SE" sz="1350" b="1" i="1" dirty="0" err="1"/>
              <a:t>placed</a:t>
            </a:r>
            <a:r>
              <a:rPr lang="sv-SE" sz="1350" b="1" i="1" dirty="0"/>
              <a:t> on In disk.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sv-SE" sz="375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sz="1350" b="1" i="1" dirty="0" err="1"/>
              <a:t>Composition</a:t>
            </a:r>
            <a:r>
              <a:rPr lang="sv-SE" sz="1350" b="1" i="1" dirty="0"/>
              <a:t> </a:t>
            </a:r>
            <a:r>
              <a:rPr lang="sv-SE" sz="1350" b="1" i="1" dirty="0" err="1"/>
              <a:t>of</a:t>
            </a:r>
            <a:r>
              <a:rPr lang="sv-SE" sz="1350" b="1" i="1" dirty="0"/>
              <a:t> </a:t>
            </a:r>
            <a:r>
              <a:rPr lang="sv-SE" sz="1350" b="1" i="1" dirty="0" err="1"/>
              <a:t>individual</a:t>
            </a:r>
            <a:r>
              <a:rPr lang="sv-SE" sz="1350" b="1" i="1" dirty="0"/>
              <a:t> </a:t>
            </a:r>
            <a:r>
              <a:rPr lang="sv-SE" sz="1350" b="1" i="1" dirty="0" err="1"/>
              <a:t>particles</a:t>
            </a:r>
            <a:r>
              <a:rPr lang="sv-SE" sz="1350" b="1" i="1" dirty="0"/>
              <a:t> is </a:t>
            </a:r>
            <a:r>
              <a:rPr lang="sv-SE" sz="1350" b="1" i="1" dirty="0" err="1"/>
              <a:t>identified</a:t>
            </a:r>
            <a:r>
              <a:rPr lang="sv-SE" sz="1350" b="1" i="1" dirty="0"/>
              <a:t> </a:t>
            </a:r>
            <a:r>
              <a:rPr lang="sv-SE" sz="1350" b="1" i="1" dirty="0" err="1"/>
              <a:t>with</a:t>
            </a:r>
            <a:r>
              <a:rPr lang="sv-SE" sz="1350" b="1" i="1" dirty="0"/>
              <a:t> EPMA (WDS).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sv-SE" sz="375" b="1" i="1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11124"/>
            <a:ext cx="8820472" cy="891216"/>
          </a:xfrm>
          <a:noFill/>
        </p:spPr>
        <p:txBody>
          <a:bodyPr/>
          <a:lstStyle/>
          <a:p>
            <a:pPr algn="ctr"/>
            <a:r>
              <a:rPr lang="sv-SE" sz="2400" dirty="0" smtClean="0"/>
              <a:t>JET-ILW: Tritium in </a:t>
            </a:r>
            <a:r>
              <a:rPr lang="sv-SE" sz="2400" dirty="0" err="1" smtClean="0"/>
              <a:t>individual</a:t>
            </a:r>
            <a:r>
              <a:rPr lang="sv-SE" sz="2400" dirty="0" smtClean="0"/>
              <a:t> </a:t>
            </a:r>
            <a:r>
              <a:rPr lang="sv-SE" sz="2400" dirty="0" err="1" smtClean="0"/>
              <a:t>particles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6081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8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11124"/>
            <a:ext cx="8820472" cy="891216"/>
          </a:xfrm>
          <a:noFill/>
        </p:spPr>
        <p:txBody>
          <a:bodyPr/>
          <a:lstStyle/>
          <a:p>
            <a:pPr algn="ctr"/>
            <a:r>
              <a:rPr lang="sv-SE" sz="2400" dirty="0" err="1" smtClean="0"/>
              <a:t>Boron</a:t>
            </a:r>
            <a:r>
              <a:rPr lang="sv-SE" sz="2400" dirty="0" smtClean="0"/>
              <a:t> dust </a:t>
            </a:r>
            <a:r>
              <a:rPr lang="sv-SE" sz="2400" dirty="0" err="1" smtClean="0"/>
              <a:t>crystals</a:t>
            </a:r>
            <a:endParaRPr lang="sv-SE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0992" y="1196752"/>
            <a:ext cx="9073008" cy="2641054"/>
            <a:chOff x="1054994" y="2297086"/>
            <a:chExt cx="6857999" cy="1684736"/>
          </a:xfrm>
        </p:grpSpPr>
        <p:pic>
          <p:nvPicPr>
            <p:cNvPr id="24" name="Picture 6" descr="L247c0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098" y="2297087"/>
              <a:ext cx="2268140" cy="1684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7" descr="L295f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994" y="2297086"/>
              <a:ext cx="2240756" cy="168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L247c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84" y="2297088"/>
              <a:ext cx="2132409" cy="166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16"/>
            <p:cNvGrpSpPr>
              <a:grpSpLocks/>
            </p:cNvGrpSpPr>
            <p:nvPr/>
          </p:nvGrpSpPr>
          <p:grpSpPr bwMode="auto">
            <a:xfrm>
              <a:off x="2539705" y="3485328"/>
              <a:ext cx="614363" cy="277415"/>
              <a:chOff x="1247" y="1616"/>
              <a:chExt cx="516" cy="233"/>
            </a:xfrm>
          </p:grpSpPr>
          <p:sp>
            <p:nvSpPr>
              <p:cNvPr id="28" name="Line 10"/>
              <p:cNvSpPr>
                <a:spLocks noChangeShapeType="1"/>
              </p:cNvSpPr>
              <p:nvPr/>
            </p:nvSpPr>
            <p:spPr bwMode="auto">
              <a:xfrm>
                <a:off x="1338" y="1842"/>
                <a:ext cx="317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1247" y="1616"/>
                <a:ext cx="5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>
                    <a:solidFill>
                      <a:srgbClr val="FFFF00"/>
                    </a:solidFill>
                    <a:latin typeface="Arial" panose="020B0604020202020204" pitchFamily="34" charset="0"/>
                  </a:rPr>
                  <a:t>30 </a:t>
                </a:r>
                <a:r>
                  <a:rPr lang="sv-SE" altLang="sv-SE" sz="1200">
                    <a:solidFill>
                      <a:srgbClr val="FFFF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sv-SE" altLang="sv-SE" sz="1200">
                    <a:solidFill>
                      <a:srgbClr val="FFFF00"/>
                    </a:solidFill>
                    <a:latin typeface="Arial" panose="020B0604020202020204" pitchFamily="34" charset="0"/>
                  </a:rPr>
                  <a:t>m</a:t>
                </a:r>
                <a:endParaRPr lang="en-US" altLang="sv-SE" sz="120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" name="Group 17"/>
            <p:cNvGrpSpPr>
              <a:grpSpLocks/>
            </p:cNvGrpSpPr>
            <p:nvPr/>
          </p:nvGrpSpPr>
          <p:grpSpPr bwMode="auto">
            <a:xfrm>
              <a:off x="4916194" y="3485328"/>
              <a:ext cx="614363" cy="277415"/>
              <a:chOff x="3243" y="1616"/>
              <a:chExt cx="516" cy="233"/>
            </a:xfrm>
          </p:grpSpPr>
          <p:sp>
            <p:nvSpPr>
              <p:cNvPr id="31" name="Line 13"/>
              <p:cNvSpPr>
                <a:spLocks noChangeShapeType="1"/>
              </p:cNvSpPr>
              <p:nvPr/>
            </p:nvSpPr>
            <p:spPr bwMode="auto">
              <a:xfrm>
                <a:off x="3334" y="1842"/>
                <a:ext cx="317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32" name="Text Box 14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5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>
                    <a:solidFill>
                      <a:srgbClr val="FFFF00"/>
                    </a:solidFill>
                    <a:latin typeface="Arial" panose="020B0604020202020204" pitchFamily="34" charset="0"/>
                  </a:rPr>
                  <a:t>20 </a:t>
                </a:r>
                <a:r>
                  <a:rPr lang="sv-SE" altLang="sv-SE" sz="1200">
                    <a:solidFill>
                      <a:srgbClr val="FFFF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sv-SE" altLang="sv-SE" sz="1200">
                    <a:solidFill>
                      <a:srgbClr val="FFFF00"/>
                    </a:solidFill>
                    <a:latin typeface="Arial" panose="020B0604020202020204" pitchFamily="34" charset="0"/>
                  </a:rPr>
                  <a:t>m</a:t>
                </a:r>
                <a:endParaRPr lang="en-US" altLang="sv-SE" sz="120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3" name="Group 18"/>
            <p:cNvGrpSpPr>
              <a:grpSpLocks/>
            </p:cNvGrpSpPr>
            <p:nvPr/>
          </p:nvGrpSpPr>
          <p:grpSpPr bwMode="auto">
            <a:xfrm>
              <a:off x="7184326" y="3430565"/>
              <a:ext cx="529828" cy="277416"/>
              <a:chOff x="5148" y="1570"/>
              <a:chExt cx="445" cy="233"/>
            </a:xfrm>
          </p:grpSpPr>
          <p:sp>
            <p:nvSpPr>
              <p:cNvPr id="34" name="Line 11"/>
              <p:cNvSpPr>
                <a:spLocks noChangeShapeType="1"/>
              </p:cNvSpPr>
              <p:nvPr/>
            </p:nvSpPr>
            <p:spPr bwMode="auto">
              <a:xfrm>
                <a:off x="5193" y="1797"/>
                <a:ext cx="363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 sz="1350"/>
              </a:p>
            </p:txBody>
          </p:sp>
          <p:sp>
            <p:nvSpPr>
              <p:cNvPr id="35" name="Text Box 15"/>
              <p:cNvSpPr txBox="1">
                <a:spLocks noChangeArrowheads="1"/>
              </p:cNvSpPr>
              <p:nvPr/>
            </p:nvSpPr>
            <p:spPr bwMode="auto">
              <a:xfrm>
                <a:off x="5148" y="1570"/>
                <a:ext cx="44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sv-SE" altLang="sv-SE" sz="1200">
                    <a:solidFill>
                      <a:srgbClr val="FFFF00"/>
                    </a:solidFill>
                    <a:latin typeface="Arial" panose="020B0604020202020204" pitchFamily="34" charset="0"/>
                  </a:rPr>
                  <a:t>4 </a:t>
                </a:r>
                <a:r>
                  <a:rPr lang="sv-SE" altLang="sv-SE" sz="1200">
                    <a:solidFill>
                      <a:srgbClr val="FFFF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sv-SE" altLang="sv-SE" sz="1200">
                    <a:solidFill>
                      <a:srgbClr val="FFFF00"/>
                    </a:solidFill>
                    <a:latin typeface="Arial" panose="020B0604020202020204" pitchFamily="34" charset="0"/>
                  </a:rPr>
                  <a:t>m</a:t>
                </a:r>
                <a:endParaRPr lang="en-US" altLang="sv-SE" sz="120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251520" y="3916191"/>
            <a:ext cx="756084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sv-SE" altLang="sv-SE" sz="2400" b="1" dirty="0" err="1"/>
              <a:t>Precipitation</a:t>
            </a:r>
            <a:r>
              <a:rPr lang="sv-SE" altLang="sv-SE" sz="2400" b="1" dirty="0"/>
              <a:t> </a:t>
            </a:r>
            <a:r>
              <a:rPr lang="sv-SE" altLang="sv-SE" sz="2400" b="1" dirty="0" err="1"/>
              <a:t>of</a:t>
            </a:r>
            <a:r>
              <a:rPr lang="sv-SE" altLang="sv-SE" sz="2400" b="1" dirty="0"/>
              <a:t> </a:t>
            </a:r>
            <a:r>
              <a:rPr lang="sv-SE" altLang="sv-SE" sz="2400" b="1" dirty="0" err="1"/>
              <a:t>boron</a:t>
            </a:r>
            <a:r>
              <a:rPr lang="sv-SE" altLang="sv-SE" sz="2400" b="1" dirty="0"/>
              <a:t> from </a:t>
            </a:r>
            <a:r>
              <a:rPr lang="sv-SE" altLang="sv-SE" sz="2400" b="1" dirty="0" smtClean="0"/>
              <a:t>co-</a:t>
            </a:r>
            <a:r>
              <a:rPr lang="sv-SE" altLang="sv-SE" sz="2400" b="1" dirty="0" err="1" smtClean="0"/>
              <a:t>deposit</a:t>
            </a:r>
            <a:r>
              <a:rPr lang="sv-SE" altLang="sv-SE" sz="2400" b="1" dirty="0"/>
              <a:t>?</a:t>
            </a:r>
            <a:endParaRPr lang="sv-SE" altLang="sv-SE" sz="2400" b="1" dirty="0"/>
          </a:p>
          <a:p>
            <a:endParaRPr lang="sv-SE" altLang="sv-SE" sz="2400" b="1" dirty="0">
              <a:latin typeface="Arial" panose="020B0604020202020204" pitchFamily="34" charset="0"/>
            </a:endParaRPr>
          </a:p>
          <a:p>
            <a:r>
              <a:rPr lang="sv-SE" altLang="sv-SE" sz="2400" b="1" dirty="0">
                <a:latin typeface="Arial" panose="020B0604020202020204" pitchFamily="34" charset="0"/>
              </a:rPr>
              <a:t>T </a:t>
            </a:r>
            <a:r>
              <a:rPr lang="sv-SE" altLang="sv-SE" sz="2400" b="1" baseline="-25000" dirty="0" err="1">
                <a:latin typeface="Arial" panose="020B0604020202020204" pitchFamily="34" charset="0"/>
              </a:rPr>
              <a:t>plates</a:t>
            </a:r>
            <a:r>
              <a:rPr lang="sv-SE" altLang="sv-SE" sz="2400" b="1" dirty="0">
                <a:latin typeface="Arial" panose="020B0604020202020204" pitchFamily="34" charset="0"/>
              </a:rPr>
              <a:t> ~600 – 700 </a:t>
            </a:r>
            <a:r>
              <a:rPr lang="sv-SE" altLang="sv-SE" sz="2400" b="1" baseline="30000" dirty="0" err="1">
                <a:latin typeface="Arial" panose="020B0604020202020204" pitchFamily="34" charset="0"/>
              </a:rPr>
              <a:t>o</a:t>
            </a:r>
            <a:r>
              <a:rPr lang="sv-SE" altLang="sv-SE" sz="2400" b="1" dirty="0" err="1">
                <a:latin typeface="Arial" panose="020B0604020202020204" pitchFamily="34" charset="0"/>
              </a:rPr>
              <a:t>C</a:t>
            </a:r>
            <a:r>
              <a:rPr lang="sv-SE" altLang="sv-SE" sz="2400" b="1" dirty="0">
                <a:latin typeface="Arial" panose="020B0604020202020204" pitchFamily="34" charset="0"/>
              </a:rPr>
              <a:t> (</a:t>
            </a:r>
            <a:r>
              <a:rPr lang="sv-SE" altLang="sv-SE" sz="2400" i="1" dirty="0" err="1">
                <a:latin typeface="Arial" panose="020B0604020202020204" pitchFamily="34" charset="0"/>
              </a:rPr>
              <a:t>thermocouples</a:t>
            </a:r>
            <a:r>
              <a:rPr lang="sv-SE" altLang="sv-SE" sz="2400" b="1" dirty="0">
                <a:latin typeface="Arial" panose="020B0604020202020204" pitchFamily="34" charset="0"/>
              </a:rPr>
              <a:t>)</a:t>
            </a:r>
          </a:p>
          <a:p>
            <a:endParaRPr lang="sv-SE" altLang="sv-SE" sz="2400" b="1" dirty="0">
              <a:latin typeface="Arial" panose="020B0604020202020204" pitchFamily="34" charset="0"/>
            </a:endParaRPr>
          </a:p>
          <a:p>
            <a:r>
              <a:rPr lang="sv-SE" altLang="sv-SE" sz="2400" b="1" dirty="0">
                <a:latin typeface="Arial" panose="020B0604020202020204" pitchFamily="34" charset="0"/>
              </a:rPr>
              <a:t>T </a:t>
            </a:r>
            <a:r>
              <a:rPr lang="sv-SE" altLang="sv-SE" sz="2400" b="1" baseline="-25000" dirty="0" err="1">
                <a:latin typeface="Arial" panose="020B0604020202020204" pitchFamily="34" charset="0"/>
              </a:rPr>
              <a:t>deposit</a:t>
            </a:r>
            <a:r>
              <a:rPr lang="sv-SE" altLang="sv-SE" sz="2400" b="1" baseline="-25000" dirty="0">
                <a:latin typeface="Arial" panose="020B0604020202020204" pitchFamily="34" charset="0"/>
              </a:rPr>
              <a:t> </a:t>
            </a:r>
            <a:r>
              <a:rPr lang="sv-SE" altLang="sv-SE" sz="2400" b="1" dirty="0">
                <a:latin typeface="Arial" panose="020B0604020202020204" pitchFamily="34" charset="0"/>
              </a:rPr>
              <a:t>&gt;2000 </a:t>
            </a:r>
            <a:r>
              <a:rPr lang="sv-SE" altLang="sv-SE" sz="2400" b="1" baseline="30000" dirty="0" err="1" smtClean="0">
                <a:latin typeface="Arial" panose="020B0604020202020204" pitchFamily="34" charset="0"/>
              </a:rPr>
              <a:t>o</a:t>
            </a:r>
            <a:r>
              <a:rPr lang="sv-SE" altLang="sv-SE" sz="2400" b="1" dirty="0" err="1" smtClean="0">
                <a:latin typeface="Arial" panose="020B0604020202020204" pitchFamily="34" charset="0"/>
              </a:rPr>
              <a:t>C</a:t>
            </a:r>
            <a:r>
              <a:rPr lang="sv-SE" altLang="sv-SE" sz="2400" b="1" dirty="0" smtClean="0">
                <a:latin typeface="Arial" panose="020B0604020202020204" pitchFamily="34" charset="0"/>
              </a:rPr>
              <a:t> (</a:t>
            </a:r>
            <a:r>
              <a:rPr lang="sv-SE" altLang="sv-SE" sz="2400" i="1" dirty="0" smtClean="0">
                <a:latin typeface="Arial" panose="020B0604020202020204" pitchFamily="34" charset="0"/>
              </a:rPr>
              <a:t>still </a:t>
            </a:r>
            <a:r>
              <a:rPr lang="sv-SE" altLang="sv-SE" sz="2400" i="1" dirty="0" err="1" smtClean="0">
                <a:latin typeface="Arial" panose="020B0604020202020204" pitchFamily="34" charset="0"/>
              </a:rPr>
              <a:t>below</a:t>
            </a:r>
            <a:r>
              <a:rPr lang="sv-SE" altLang="sv-SE" sz="2400" i="1" dirty="0" smtClean="0">
                <a:latin typeface="Arial" panose="020B0604020202020204" pitchFamily="34" charset="0"/>
              </a:rPr>
              <a:t> </a:t>
            </a:r>
            <a:r>
              <a:rPr lang="sv-SE" altLang="sv-SE" sz="2400" i="1" dirty="0" err="1" smtClean="0">
                <a:latin typeface="Arial" panose="020B0604020202020204" pitchFamily="34" charset="0"/>
              </a:rPr>
              <a:t>T</a:t>
            </a:r>
            <a:r>
              <a:rPr lang="sv-SE" altLang="sv-SE" sz="2400" i="1" baseline="-25000" dirty="0" err="1" smtClean="0">
                <a:latin typeface="Arial" panose="020B0604020202020204" pitchFamily="34" charset="0"/>
              </a:rPr>
              <a:t>m</a:t>
            </a:r>
            <a:r>
              <a:rPr lang="sv-SE" altLang="sv-SE" sz="2400" i="1" dirty="0" smtClean="0">
                <a:latin typeface="Arial" panose="020B0604020202020204" pitchFamily="34" charset="0"/>
              </a:rPr>
              <a:t> </a:t>
            </a:r>
            <a:r>
              <a:rPr lang="sv-SE" altLang="sv-SE" sz="2400" i="1" dirty="0" err="1" smtClean="0">
                <a:latin typeface="Arial" panose="020B0604020202020204" pitchFamily="34" charset="0"/>
              </a:rPr>
              <a:t>of</a:t>
            </a:r>
            <a:r>
              <a:rPr lang="sv-SE" altLang="sv-SE" sz="2400" i="1" dirty="0" smtClean="0">
                <a:latin typeface="Arial" panose="020B0604020202020204" pitchFamily="34" charset="0"/>
              </a:rPr>
              <a:t> B and/or B</a:t>
            </a:r>
            <a:r>
              <a:rPr lang="sv-SE" altLang="sv-SE" sz="2400" i="1" baseline="-25000" dirty="0" smtClean="0">
                <a:latin typeface="Arial" panose="020B0604020202020204" pitchFamily="34" charset="0"/>
              </a:rPr>
              <a:t>4</a:t>
            </a:r>
            <a:r>
              <a:rPr lang="sv-SE" altLang="sv-SE" sz="2400" i="1" dirty="0" smtClean="0">
                <a:latin typeface="Arial" panose="020B0604020202020204" pitchFamily="34" charset="0"/>
              </a:rPr>
              <a:t>C</a:t>
            </a:r>
            <a:r>
              <a:rPr lang="sv-SE" altLang="sv-SE" sz="2400" b="1" dirty="0" smtClean="0">
                <a:latin typeface="Arial" panose="020B0604020202020204" pitchFamily="34" charset="0"/>
              </a:rPr>
              <a:t>)</a:t>
            </a:r>
            <a:endParaRPr lang="en-US" altLang="sv-SE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93"/>
            <a:ext cx="8609074" cy="891216"/>
          </a:xfrm>
        </p:spPr>
        <p:txBody>
          <a:bodyPr/>
          <a:lstStyle/>
          <a:p>
            <a:r>
              <a:rPr lang="sv-SE" dirty="0" smtClean="0"/>
              <a:t>Studies over the </a:t>
            </a:r>
            <a:r>
              <a:rPr lang="sv-SE" dirty="0" err="1" smtClean="0"/>
              <a:t>years</a:t>
            </a:r>
            <a:r>
              <a:rPr lang="sv-SE" dirty="0" smtClean="0"/>
              <a:t> 1984 - 2025: The </a:t>
            </a:r>
            <a:r>
              <a:rPr lang="sv-SE" dirty="0" err="1" smtClean="0"/>
              <a:t>devices</a:t>
            </a:r>
            <a:endParaRPr lang="sv-SE" dirty="0"/>
          </a:p>
        </p:txBody>
      </p:sp>
      <p:sp>
        <p:nvSpPr>
          <p:cNvPr id="27" name="TextBox 26"/>
          <p:cNvSpPr txBox="1"/>
          <p:nvPr/>
        </p:nvSpPr>
        <p:spPr>
          <a:xfrm>
            <a:off x="45504" y="1395917"/>
            <a:ext cx="952555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700" b="1" dirty="0"/>
              <a:t>JET</a:t>
            </a:r>
          </a:p>
          <a:p>
            <a:endParaRPr lang="sv-SE" sz="2700" b="1" dirty="0"/>
          </a:p>
          <a:p>
            <a:endParaRPr lang="sv-SE" sz="2700" b="1" dirty="0"/>
          </a:p>
          <a:p>
            <a:r>
              <a:rPr lang="sv-SE" sz="2700" b="1" dirty="0"/>
              <a:t>TEXTOR</a:t>
            </a:r>
          </a:p>
          <a:p>
            <a:endParaRPr lang="sv-SE" sz="2700" b="1" dirty="0"/>
          </a:p>
          <a:p>
            <a:endParaRPr lang="sv-SE" sz="2700" b="1" dirty="0"/>
          </a:p>
          <a:p>
            <a:r>
              <a:rPr lang="sv-SE" sz="2700" b="1" dirty="0"/>
              <a:t>EXTRAP-T2</a:t>
            </a:r>
          </a:p>
          <a:p>
            <a:r>
              <a:rPr lang="sv-SE" sz="2700" b="1" dirty="0"/>
              <a:t>	</a:t>
            </a:r>
            <a:r>
              <a:rPr lang="sv-SE" sz="2700" b="1" dirty="0" smtClean="0"/>
              <a:t>					Tore </a:t>
            </a:r>
            <a:r>
              <a:rPr lang="sv-SE" sz="2700" b="1" dirty="0"/>
              <a:t>Supra                             </a:t>
            </a:r>
            <a:endParaRPr lang="sv-SE" sz="2700" b="1" dirty="0" smtClean="0"/>
          </a:p>
          <a:p>
            <a:endParaRPr lang="sv-SE" sz="2700" b="1" dirty="0"/>
          </a:p>
          <a:p>
            <a:r>
              <a:rPr lang="sv-SE" sz="2700" b="1" dirty="0" smtClean="0"/>
              <a:t>COMPASS					</a:t>
            </a:r>
            <a:endParaRPr lang="sv-SE" sz="2700" b="1" dirty="0"/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02" y="5388027"/>
            <a:ext cx="1495000" cy="120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620438" y="1076003"/>
            <a:ext cx="8501722" cy="5043878"/>
            <a:chOff x="620438" y="1076003"/>
            <a:chExt cx="8501722" cy="5043878"/>
          </a:xfrm>
        </p:grpSpPr>
        <p:sp>
          <p:nvSpPr>
            <p:cNvPr id="4" name="AutoShape 47"/>
            <p:cNvSpPr>
              <a:spLocks noChangeAspect="1" noChangeArrowheads="1" noTextEdit="1"/>
            </p:cNvSpPr>
            <p:nvPr/>
          </p:nvSpPr>
          <p:spPr bwMode="auto">
            <a:xfrm>
              <a:off x="2944410" y="1076003"/>
              <a:ext cx="3086100" cy="441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sv-SE" sz="1013"/>
            </a:p>
          </p:txBody>
        </p:sp>
        <p:pic>
          <p:nvPicPr>
            <p:cNvPr id="5" name="Picture 45" descr="87-8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369" y="1198288"/>
              <a:ext cx="1478757" cy="1113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44"/>
            <p:cNvSpPr txBox="1">
              <a:spLocks noChangeArrowheads="1"/>
            </p:cNvSpPr>
            <p:nvPr/>
          </p:nvSpPr>
          <p:spPr bwMode="auto">
            <a:xfrm>
              <a:off x="2089369" y="1191862"/>
              <a:ext cx="482297" cy="1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125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1987</a:t>
              </a:r>
              <a:endParaRPr lang="en-GB" altLang="sv-SE" sz="1125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43"/>
            <p:cNvSpPr txBox="1">
              <a:spLocks noChangeArrowheads="1"/>
            </p:cNvSpPr>
            <p:nvPr/>
          </p:nvSpPr>
          <p:spPr bwMode="auto">
            <a:xfrm>
              <a:off x="2760261" y="1198288"/>
              <a:ext cx="872159" cy="514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675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Graphite cladding and belt limiters</a:t>
              </a:r>
              <a:endParaRPr lang="en-US" altLang="sv-SE" sz="1013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Picture 41" descr="91-48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919" y="1188341"/>
              <a:ext cx="1462256" cy="110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40"/>
            <p:cNvSpPr txBox="1">
              <a:spLocks noChangeArrowheads="1"/>
            </p:cNvSpPr>
            <p:nvPr/>
          </p:nvSpPr>
          <p:spPr bwMode="auto">
            <a:xfrm>
              <a:off x="3645237" y="1220125"/>
              <a:ext cx="978661" cy="153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125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1989-1992</a:t>
              </a:r>
              <a:endParaRPr lang="en-GB" altLang="sv-SE" sz="1125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3912384" y="2024037"/>
              <a:ext cx="1067270" cy="24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algn="ctr"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675" b="1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Beryllium: limiters and open divertor Mk-0</a:t>
              </a:r>
              <a:endParaRPr lang="en-US" altLang="sv-SE" sz="1013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38"/>
            <p:cNvSpPr txBox="1">
              <a:spLocks noChangeArrowheads="1"/>
            </p:cNvSpPr>
            <p:nvPr/>
          </p:nvSpPr>
          <p:spPr bwMode="auto">
            <a:xfrm>
              <a:off x="4090261" y="1445479"/>
              <a:ext cx="533636" cy="24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altLang="sv-SE" sz="675" b="1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Graphite</a:t>
              </a:r>
              <a:endParaRPr lang="sv-SE" altLang="sv-SE" sz="225">
                <a:latin typeface="Arial" pitchFamily="34" charset="0"/>
                <a:cs typeface="Arial" pitchFamily="34" charset="0"/>
              </a:endParaRPr>
            </a:p>
            <a:p>
              <a:pPr defTabSz="5143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sv-SE" altLang="sv-SE" sz="675" b="1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cladding</a:t>
              </a:r>
              <a:endParaRPr lang="sv-SE" altLang="sv-SE" sz="1013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36" descr="83-6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38" y="1210525"/>
              <a:ext cx="1417500" cy="111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35"/>
            <p:cNvSpPr txBox="1">
              <a:spLocks noChangeArrowheads="1"/>
            </p:cNvSpPr>
            <p:nvPr/>
          </p:nvSpPr>
          <p:spPr bwMode="auto">
            <a:xfrm>
              <a:off x="1134788" y="1210525"/>
              <a:ext cx="555427" cy="15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125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1983</a:t>
              </a:r>
              <a:endParaRPr lang="en-GB" altLang="sv-SE" sz="1125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34"/>
            <p:cNvSpPr txBox="1">
              <a:spLocks noChangeArrowheads="1"/>
            </p:cNvSpPr>
            <p:nvPr/>
          </p:nvSpPr>
          <p:spPr bwMode="auto">
            <a:xfrm>
              <a:off x="658853" y="2153305"/>
              <a:ext cx="1285875" cy="15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788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Limiters &amp; wall: all metal</a:t>
              </a:r>
              <a:endParaRPr lang="en-US" altLang="sv-SE" sz="788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H="1" flipV="1">
              <a:off x="877613" y="1718677"/>
              <a:ext cx="64294" cy="4563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sv-SE" sz="1013"/>
            </a:p>
          </p:txBody>
        </p:sp>
        <p:pic>
          <p:nvPicPr>
            <p:cNvPr id="16" name="Picture 32" descr="J9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153" y="1188341"/>
              <a:ext cx="1528723" cy="110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5093152" y="1213075"/>
              <a:ext cx="881713" cy="166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125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1994-1995</a:t>
              </a:r>
              <a:endParaRPr lang="en-GB" altLang="sv-SE" sz="1125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30" descr="J9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076"/>
            <a:stretch/>
          </p:blipFill>
          <p:spPr bwMode="auto">
            <a:xfrm>
              <a:off x="6656784" y="1193376"/>
              <a:ext cx="1194790" cy="110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6777927" y="1250395"/>
              <a:ext cx="989372" cy="1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125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1997-1998</a:t>
              </a:r>
              <a:endParaRPr lang="en-GB" altLang="sv-SE" sz="1125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5015970" y="2030703"/>
              <a:ext cx="523085" cy="26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   Mk-I</a:t>
              </a:r>
              <a:endParaRPr lang="sv-SE" altLang="sv-SE" sz="1013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6621875" y="1950331"/>
              <a:ext cx="729014" cy="26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   Mk-IIA</a:t>
              </a:r>
              <a:endParaRPr lang="sv-SE" altLang="sv-SE" sz="1013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1821481" y="1853528"/>
              <a:ext cx="192881" cy="1929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013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a</a:t>
              </a:r>
              <a:endParaRPr lang="en-GB" altLang="sv-SE" sz="1013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3310505" y="1841562"/>
              <a:ext cx="192881" cy="1929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013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b</a:t>
              </a:r>
              <a:endParaRPr lang="en-GB" altLang="sv-SE" sz="1013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4816963" y="1638443"/>
              <a:ext cx="192881" cy="1929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r>
                <a:rPr lang="sv-SE" sz="1013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6354471" y="1660497"/>
              <a:ext cx="196157" cy="1994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r>
                <a:rPr lang="sv-SE" sz="1013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7486897" y="2069810"/>
              <a:ext cx="198822" cy="1966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r>
                <a:rPr lang="sv-SE" sz="1013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pic>
          <p:nvPicPr>
            <p:cNvPr id="28" name="Picture 26" descr="poloidallimiter_k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662" y="2418498"/>
              <a:ext cx="1415319" cy="12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1535662" y="2445283"/>
              <a:ext cx="390757" cy="16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1982</a:t>
              </a:r>
              <a:endParaRPr lang="en-US" altLang="sv-SE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>
              <a:off x="1894064" y="2605985"/>
              <a:ext cx="746669" cy="290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619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Metal liner and metal poloidal limiters</a:t>
              </a:r>
              <a:endParaRPr lang="en-US" altLang="sv-SE" sz="1013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16" descr="ALT-II_kl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"/>
            <a:stretch/>
          </p:blipFill>
          <p:spPr bwMode="auto">
            <a:xfrm>
              <a:off x="4459835" y="2418497"/>
              <a:ext cx="1638065" cy="12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679919" y="3402733"/>
              <a:ext cx="358445" cy="15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1988</a:t>
              </a:r>
              <a:endParaRPr lang="en-US" altLang="sv-SE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4889878" y="2435053"/>
              <a:ext cx="1226759" cy="28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algn="ctr"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Graphite poloidal &amp; toroidal limiters</a:t>
              </a:r>
              <a:endParaRPr lang="en-US" altLang="sv-SE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2564362" y="2448860"/>
              <a:ext cx="192881" cy="1928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013" b="1">
                  <a:latin typeface="Arial" pitchFamily="34" charset="0"/>
                  <a:ea typeface="Times New Roman" pitchFamily="18" charset="0"/>
                  <a:cs typeface="Arial" pitchFamily="34" charset="0"/>
                </a:rPr>
                <a:t>a</a:t>
              </a:r>
              <a:endParaRPr lang="en-GB" altLang="sv-SE" sz="1013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2" b="5400"/>
            <a:stretch/>
          </p:blipFill>
          <p:spPr bwMode="auto">
            <a:xfrm>
              <a:off x="2959080" y="2418498"/>
              <a:ext cx="1492656" cy="121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3007625" y="2448860"/>
              <a:ext cx="358526" cy="159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 Black" pitchFamily="34" charset="0"/>
                </a:rPr>
                <a:t>1986</a:t>
              </a:r>
              <a:endParaRPr lang="en-US" altLang="sv-SE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3007625" y="3436930"/>
              <a:ext cx="978568" cy="117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900" b="1" dirty="0" err="1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Carbonised</a:t>
              </a: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wall</a:t>
              </a:r>
              <a:endParaRPr lang="en-US" altLang="sv-SE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 Box 1"/>
            <p:cNvSpPr txBox="1">
              <a:spLocks noChangeArrowheads="1"/>
            </p:cNvSpPr>
            <p:nvPr/>
          </p:nvSpPr>
          <p:spPr bwMode="auto">
            <a:xfrm>
              <a:off x="4209656" y="2448860"/>
              <a:ext cx="192881" cy="1928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013" b="1">
                  <a:latin typeface="Arial" pitchFamily="34" charset="0"/>
                  <a:ea typeface="Times New Roman" pitchFamily="18" charset="0"/>
                  <a:cs typeface="Arial" pitchFamily="34" charset="0"/>
                </a:rPr>
                <a:t>b</a:t>
              </a:r>
              <a:endParaRPr lang="en-GB" altLang="sv-SE" sz="1013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 Box 1"/>
            <p:cNvSpPr txBox="1">
              <a:spLocks noChangeArrowheads="1"/>
            </p:cNvSpPr>
            <p:nvPr/>
          </p:nvSpPr>
          <p:spPr bwMode="auto">
            <a:xfrm>
              <a:off x="4508559" y="2461362"/>
              <a:ext cx="192881" cy="1928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013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c</a:t>
              </a:r>
              <a:endParaRPr lang="en-GB" altLang="sv-SE" sz="1013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Picture 2" descr="ALT_4+5_DSC_0296_resize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636" y="2435053"/>
              <a:ext cx="1598283" cy="1198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"/>
            <p:cNvSpPr txBox="1">
              <a:spLocks noChangeArrowheads="1"/>
            </p:cNvSpPr>
            <p:nvPr/>
          </p:nvSpPr>
          <p:spPr bwMode="auto">
            <a:xfrm>
              <a:off x="6149699" y="2455319"/>
              <a:ext cx="195995" cy="1999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sv-SE" sz="1013" b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h</a:t>
              </a:r>
              <a:endParaRPr lang="en-GB" altLang="sv-SE" sz="1013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617" y="3694986"/>
              <a:ext cx="1401992" cy="1113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66586" y="3694987"/>
              <a:ext cx="1076281" cy="1098245"/>
            </a:xfrm>
            <a:prstGeom prst="rect">
              <a:avLst/>
            </a:prstGeom>
          </p:spPr>
        </p:pic>
        <p:pic>
          <p:nvPicPr>
            <p:cNvPr id="44" name="Picture 43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"/>
            <a:stretch/>
          </p:blipFill>
          <p:spPr>
            <a:xfrm>
              <a:off x="2046287" y="4803525"/>
              <a:ext cx="1421912" cy="1316355"/>
            </a:xfrm>
            <a:prstGeom prst="rect">
              <a:avLst/>
            </a:prstGeom>
          </p:spPr>
        </p:pic>
        <p:pic>
          <p:nvPicPr>
            <p:cNvPr id="45" name="Picture 44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33931" y="4970383"/>
              <a:ext cx="1533197" cy="1149498"/>
            </a:xfrm>
            <a:prstGeom prst="rect">
              <a:avLst/>
            </a:prstGeom>
          </p:spPr>
        </p:pic>
        <p:sp>
          <p:nvSpPr>
            <p:cNvPr id="46" name="Text Box 34"/>
            <p:cNvSpPr txBox="1">
              <a:spLocks noChangeArrowheads="1"/>
            </p:cNvSpPr>
            <p:nvPr/>
          </p:nvSpPr>
          <p:spPr bwMode="auto">
            <a:xfrm>
              <a:off x="3598713" y="4541863"/>
              <a:ext cx="626054" cy="15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788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 wall</a:t>
              </a:r>
              <a:endParaRPr lang="en-US" altLang="sv-SE" sz="788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 Box 25"/>
            <p:cNvSpPr txBox="1">
              <a:spLocks noChangeArrowheads="1"/>
            </p:cNvSpPr>
            <p:nvPr/>
          </p:nvSpPr>
          <p:spPr bwMode="auto">
            <a:xfrm>
              <a:off x="7244842" y="3402733"/>
              <a:ext cx="390757" cy="16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2013</a:t>
              </a:r>
              <a:endParaRPr lang="en-US" altLang="sv-SE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14"/>
            <p:cNvSpPr txBox="1">
              <a:spLocks noChangeArrowheads="1"/>
            </p:cNvSpPr>
            <p:nvPr/>
          </p:nvSpPr>
          <p:spPr bwMode="auto">
            <a:xfrm>
              <a:off x="6631462" y="2617495"/>
              <a:ext cx="1226759" cy="28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19" tIns="18260" rIns="36519" bIns="18260" numCol="1" anchor="t" anchorCtr="0" compatLnSpc="1">
              <a:prstTxWarp prst="textNoShape">
                <a:avLst/>
              </a:prstTxWarp>
            </a:bodyPr>
            <a:lstStyle/>
            <a:p>
              <a:pPr algn="ctr" defTabSz="5143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With Dynamic </a:t>
              </a:r>
              <a:r>
                <a:rPr lang="en-US" altLang="sv-SE" sz="900" b="1" dirty="0" err="1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Ergodig</a:t>
              </a:r>
              <a:r>
                <a:rPr lang="en-US" altLang="sv-SE" sz="900" b="1" dirty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altLang="sv-SE" sz="900" b="1" dirty="0" err="1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Divertor</a:t>
              </a:r>
              <a:endParaRPr lang="en-US" altLang="sv-SE" sz="9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2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85"/>
            <a:stretch>
              <a:fillRect/>
            </a:stretch>
          </p:blipFill>
          <p:spPr bwMode="auto">
            <a:xfrm>
              <a:off x="7371947" y="3694986"/>
              <a:ext cx="1373925" cy="108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0" name="Group 49"/>
            <p:cNvGrpSpPr/>
            <p:nvPr/>
          </p:nvGrpSpPr>
          <p:grpSpPr>
            <a:xfrm>
              <a:off x="7858221" y="1195236"/>
              <a:ext cx="1263939" cy="1174656"/>
              <a:chOff x="600857" y="935605"/>
              <a:chExt cx="5314950" cy="6134800"/>
            </a:xfrm>
          </p:grpSpPr>
          <p:pic>
            <p:nvPicPr>
              <p:cNvPr id="51" name="Picture 3" descr="Wide Angle ViewBE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857" y="935605"/>
                <a:ext cx="5314950" cy="5776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Text Box 5"/>
              <p:cNvSpPr txBox="1">
                <a:spLocks noChangeArrowheads="1"/>
              </p:cNvSpPr>
              <p:nvPr/>
            </p:nvSpPr>
            <p:spPr bwMode="auto">
              <a:xfrm>
                <a:off x="2725514" y="5503186"/>
                <a:ext cx="1032731" cy="15672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GB" altLang="sv-SE" sz="1350" b="1" dirty="0">
                    <a:solidFill>
                      <a:srgbClr val="FFFF00"/>
                    </a:solidFill>
                  </a:rPr>
                  <a:t>W</a:t>
                </a:r>
              </a:p>
            </p:txBody>
          </p:sp>
          <p:sp>
            <p:nvSpPr>
              <p:cNvPr id="53" name="Text Box 5"/>
              <p:cNvSpPr txBox="1">
                <a:spLocks noChangeArrowheads="1"/>
              </p:cNvSpPr>
              <p:nvPr/>
            </p:nvSpPr>
            <p:spPr bwMode="auto">
              <a:xfrm>
                <a:off x="797297" y="3845986"/>
                <a:ext cx="1990692" cy="15672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GB" altLang="sv-SE" sz="1350" b="1" dirty="0">
                    <a:solidFill>
                      <a:srgbClr val="FFFF00"/>
                    </a:solidFill>
                  </a:rPr>
                  <a:t>Be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692693" y="957932"/>
                <a:ext cx="5079131" cy="1284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6519" tIns="18260" rIns="36519" bIns="1826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sv-SE" sz="1125" b="1" dirty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itchFamily="18" charset="0"/>
                    <a:cs typeface="Arial" panose="020B0604020202020204" pitchFamily="34" charset="0"/>
                  </a:rPr>
                  <a:t>2011- 2023: ILW</a:t>
                </a:r>
                <a:endParaRPr lang="en-GB" altLang="sv-SE" sz="1125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8889098" y="2065100"/>
              <a:ext cx="198822" cy="1966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r>
                <a:rPr lang="sv-SE" sz="1013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685984" y="5836234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/>
              <a:t>W7-X</a:t>
            </a: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13722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11124"/>
            <a:ext cx="8820472" cy="891216"/>
          </a:xfrm>
          <a:noFill/>
        </p:spPr>
        <p:txBody>
          <a:bodyPr/>
          <a:lstStyle/>
          <a:p>
            <a:pPr algn="ctr"/>
            <a:r>
              <a:rPr lang="sv-SE" sz="2400" dirty="0" err="1" smtClean="0"/>
              <a:t>Boron</a:t>
            </a:r>
            <a:r>
              <a:rPr lang="sv-SE" sz="2400" dirty="0" smtClean="0"/>
              <a:t>/</a:t>
            </a:r>
            <a:r>
              <a:rPr lang="sv-SE" sz="2400" dirty="0" err="1" smtClean="0"/>
              <a:t>Boronisation</a:t>
            </a:r>
            <a:r>
              <a:rPr lang="sv-SE" sz="2400" dirty="0" smtClean="0"/>
              <a:t> as a marker</a:t>
            </a:r>
            <a:endParaRPr lang="sv-SE" sz="2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7784" t="9691" r="52431" b="31147"/>
          <a:stretch/>
        </p:blipFill>
        <p:spPr>
          <a:xfrm>
            <a:off x="107501" y="1031457"/>
            <a:ext cx="4413780" cy="3462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5085184"/>
            <a:ext cx="429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P. </a:t>
            </a:r>
            <a:r>
              <a:rPr lang="sv-SE" dirty="0" err="1" smtClean="0"/>
              <a:t>Wienhold</a:t>
            </a:r>
            <a:r>
              <a:rPr lang="sv-SE" dirty="0" smtClean="0"/>
              <a:t> et al., JNM 313-316 (2003) 311.</a:t>
            </a:r>
            <a:endParaRPr lang="sv-S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1935" t="10936" r="2225" b="23489"/>
          <a:stretch/>
        </p:blipFill>
        <p:spPr>
          <a:xfrm>
            <a:off x="4410236" y="1160682"/>
            <a:ext cx="4202223" cy="3171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07501" y="4364996"/>
            <a:ext cx="8712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A flake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a </a:t>
            </a:r>
            <a:r>
              <a:rPr lang="sv-SE" sz="2000" b="1" dirty="0" err="1" smtClean="0"/>
              <a:t>stratified</a:t>
            </a:r>
            <a:r>
              <a:rPr lang="sv-SE" sz="2000" b="1" dirty="0" smtClean="0"/>
              <a:t> co-</a:t>
            </a:r>
            <a:r>
              <a:rPr lang="sv-SE" sz="2000" b="1" dirty="0" err="1" smtClean="0"/>
              <a:t>deposit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with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three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boronisation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layers</a:t>
            </a:r>
            <a:r>
              <a:rPr lang="sv-SE" sz="2000" b="1" dirty="0" smtClean="0"/>
              <a:t>: SEM and SIMS.  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14888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4">
            <a:extLst>
              <a:ext uri="{FF2B5EF4-FFF2-40B4-BE49-F238E27FC236}">
                <a16:creationId xmlns:a16="http://schemas.microsoft.com/office/drawing/2014/main" id="{DC4CAB6D-16FF-C978-1FAF-AD99E88723F8}"/>
              </a:ext>
            </a:extLst>
          </p:cNvPr>
          <p:cNvSpPr txBox="1"/>
          <p:nvPr/>
        </p:nvSpPr>
        <p:spPr>
          <a:xfrm>
            <a:off x="32713" y="843048"/>
            <a:ext cx="1171496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1600" b="1" dirty="0" smtClean="0">
                <a:cs typeface="Arial" panose="020B0604020202020204" pitchFamily="34" charset="0"/>
              </a:rPr>
              <a:t>Example of data </a:t>
            </a:r>
            <a:r>
              <a:rPr lang="en-US" altLang="en-US" sz="1600" b="1" dirty="0">
                <a:cs typeface="Arial" panose="020B0604020202020204" pitchFamily="34" charset="0"/>
              </a:rPr>
              <a:t>for </a:t>
            </a:r>
            <a:r>
              <a:rPr lang="en-US" altLang="en-US" sz="1600" b="1" dirty="0" smtClean="0">
                <a:cs typeface="Arial" panose="020B0604020202020204" pitchFamily="34" charset="0"/>
              </a:rPr>
              <a:t>from </a:t>
            </a:r>
            <a:r>
              <a:rPr lang="en-US" altLang="en-US" sz="1600" b="1" dirty="0">
                <a:cs typeface="Arial" panose="020B0604020202020204" pitchFamily="34" charset="0"/>
              </a:rPr>
              <a:t>sample 209: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en-US" sz="1600" dirty="0">
                <a:cs typeface="Arial" panose="020B0604020202020204" pitchFamily="34" charset="0"/>
              </a:rPr>
              <a:t>Sample from Module M1, Divertor (DU18).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en-US" sz="1600" dirty="0">
                <a:cs typeface="Arial" panose="020B0604020202020204" pitchFamily="34" charset="0"/>
              </a:rPr>
              <a:t>Identified the presence of B, Fe, Cr, and W in sample. </a:t>
            </a:r>
            <a:r>
              <a:rPr lang="en-US" altLang="en-US" sz="1600" dirty="0" err="1">
                <a:cs typeface="Arial" panose="020B0604020202020204" pitchFamily="34" charset="0"/>
              </a:rPr>
              <a:t>Ti</a:t>
            </a:r>
            <a:r>
              <a:rPr lang="en-US" altLang="en-US" sz="1600" dirty="0">
                <a:cs typeface="Arial" panose="020B0604020202020204" pitchFamily="34" charset="0"/>
              </a:rPr>
              <a:t>, Ni, and Cu also present in tape</a:t>
            </a:r>
            <a:r>
              <a:rPr lang="en-US" altLang="en-US" sz="1600" dirty="0" smtClean="0">
                <a:cs typeface="Arial" panose="020B0604020202020204" pitchFamily="34" charset="0"/>
              </a:rPr>
              <a:t>.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D883A9E-FD4E-DB99-8FEB-BA4E4BAD672D}"/>
              </a:ext>
            </a:extLst>
          </p:cNvPr>
          <p:cNvSpPr txBox="1">
            <a:spLocks/>
          </p:cNvSpPr>
          <p:nvPr/>
        </p:nvSpPr>
        <p:spPr>
          <a:xfrm>
            <a:off x="348596" y="188640"/>
            <a:ext cx="78238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Ion beam analyses of dust from W7-X (VR)</a:t>
            </a:r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33C4F6-0599-4393-AA32-ECE03F722DB1}"/>
              </a:ext>
            </a:extLst>
          </p:cNvPr>
          <p:cNvSpPr txBox="1"/>
          <p:nvPr/>
        </p:nvSpPr>
        <p:spPr bwMode="auto">
          <a:xfrm>
            <a:off x="7251224" y="1556258"/>
            <a:ext cx="33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/>
              <a:t>E. </a:t>
            </a:r>
            <a:r>
              <a:rPr lang="fi-FI" sz="1600" b="1" dirty="0" err="1" smtClean="0"/>
              <a:t>Pitthan</a:t>
            </a:r>
            <a:r>
              <a:rPr lang="fi-FI" sz="1600" b="1" dirty="0"/>
              <a:t> </a:t>
            </a:r>
            <a:r>
              <a:rPr lang="fi-FI" sz="1600" b="1" dirty="0" smtClean="0"/>
              <a:t>et al., VR</a:t>
            </a:r>
            <a:endParaRPr lang="fi-FI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7BB04-6125-4A8F-A0AA-297EC9EF0F96}"/>
              </a:ext>
            </a:extLst>
          </p:cNvPr>
          <p:cNvSpPr txBox="1"/>
          <p:nvPr/>
        </p:nvSpPr>
        <p:spPr>
          <a:xfrm>
            <a:off x="6150113" y="795425"/>
            <a:ext cx="218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Sample-holder at Tandem Laboratory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9547325-E809-4847-9183-83618496E6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51307"/>
              </p:ext>
            </p:extLst>
          </p:nvPr>
        </p:nvGraphicFramePr>
        <p:xfrm>
          <a:off x="135476" y="1657686"/>
          <a:ext cx="4422255" cy="3383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9547325-E809-4847-9183-83618496E6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5476" y="1657686"/>
                        <a:ext cx="4422255" cy="3383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2AAEAE9-13B1-4DB7-BCF6-2DAC4C9D0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148983"/>
              </p:ext>
            </p:extLst>
          </p:nvPr>
        </p:nvGraphicFramePr>
        <p:xfrm>
          <a:off x="5067960" y="1556258"/>
          <a:ext cx="4539287" cy="3473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2AAEAE9-13B1-4DB7-BCF6-2DAC4C9D0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67960" y="1556258"/>
                        <a:ext cx="4539287" cy="3473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2928337" y="3001869"/>
            <a:ext cx="1332161" cy="182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-16604" y="5029639"/>
            <a:ext cx="4660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W </a:t>
            </a:r>
            <a:r>
              <a:rPr lang="sv-SE" sz="2000" b="1" dirty="0" err="1" smtClean="0"/>
              <a:t>originates</a:t>
            </a:r>
            <a:r>
              <a:rPr lang="sv-SE" sz="2000" b="1" dirty="0" smtClean="0"/>
              <a:t> from a marker </a:t>
            </a:r>
            <a:r>
              <a:rPr lang="sv-SE" sz="2000" b="1" dirty="0" err="1" smtClean="0"/>
              <a:t>tile</a:t>
            </a:r>
            <a:r>
              <a:rPr lang="sv-SE" sz="2000" b="1" dirty="0" smtClean="0"/>
              <a:t>.</a:t>
            </a:r>
          </a:p>
          <a:p>
            <a:r>
              <a:rPr lang="sv-SE" sz="2000" b="1" dirty="0" smtClean="0"/>
              <a:t>Dust </a:t>
            </a:r>
            <a:r>
              <a:rPr lang="sv-SE" sz="2000" b="1" dirty="0" err="1" smtClean="0"/>
              <a:t>with</a:t>
            </a:r>
            <a:r>
              <a:rPr lang="sv-SE" sz="2000" b="1" dirty="0" smtClean="0"/>
              <a:t> W is a material transport </a:t>
            </a:r>
            <a:r>
              <a:rPr lang="sv-SE" sz="2000" b="1" dirty="0" err="1" smtClean="0"/>
              <a:t>tracer</a:t>
            </a:r>
            <a:r>
              <a:rPr lang="sv-SE" sz="2000" b="1" dirty="0" smtClean="0"/>
              <a:t>.</a:t>
            </a:r>
            <a:endParaRPr lang="sv-SE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22891" y="502963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Boronisation</a:t>
            </a:r>
            <a:r>
              <a:rPr lang="sv-SE" b="1" dirty="0" smtClean="0"/>
              <a:t> </a:t>
            </a:r>
            <a:r>
              <a:rPr lang="sv-SE" b="1" dirty="0" err="1" smtClean="0"/>
              <a:t>with</a:t>
            </a:r>
            <a:r>
              <a:rPr lang="sv-SE" b="1" dirty="0" smtClean="0"/>
              <a:t> B-10 </a:t>
            </a:r>
            <a:r>
              <a:rPr lang="sv-SE" b="1" dirty="0" err="1" smtClean="0"/>
              <a:t>diborane</a:t>
            </a:r>
            <a:r>
              <a:rPr lang="sv-SE" b="1" dirty="0" smtClean="0"/>
              <a:t> </a:t>
            </a:r>
            <a:r>
              <a:rPr lang="sv-SE" b="1" dirty="0" err="1" smtClean="0"/>
              <a:t>would</a:t>
            </a:r>
            <a:r>
              <a:rPr lang="sv-SE" b="1" dirty="0" smtClean="0"/>
              <a:t> </a:t>
            </a:r>
            <a:r>
              <a:rPr lang="sv-SE" b="1" dirty="0" err="1" smtClean="0"/>
              <a:t>contribute</a:t>
            </a:r>
            <a:r>
              <a:rPr lang="sv-SE" b="1" dirty="0" smtClean="0"/>
              <a:t> to transport studies.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2783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3D883A9E-FD4E-DB99-8FEB-BA4E4BAD672D}"/>
              </a:ext>
            </a:extLst>
          </p:cNvPr>
          <p:cNvSpPr txBox="1">
            <a:spLocks/>
          </p:cNvSpPr>
          <p:nvPr/>
        </p:nvSpPr>
        <p:spPr>
          <a:xfrm>
            <a:off x="348596" y="188640"/>
            <a:ext cx="78238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Outlook: Proposal for studies </a:t>
            </a:r>
            <a:r>
              <a:rPr lang="en-US" dirty="0" smtClean="0"/>
              <a:t>of W7-X dust </a:t>
            </a:r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7BB04-6125-4A8F-A0AA-297EC9EF0F96}"/>
              </a:ext>
            </a:extLst>
          </p:cNvPr>
          <p:cNvSpPr txBox="1"/>
          <p:nvPr/>
        </p:nvSpPr>
        <p:spPr>
          <a:xfrm>
            <a:off x="6150113" y="795425"/>
            <a:ext cx="218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Sample-holder at Tandem Laboratory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84" y="3370717"/>
            <a:ext cx="4834996" cy="3516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704" y="2952153"/>
            <a:ext cx="806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/>
              <a:t>SIGMA </a:t>
            </a:r>
            <a:r>
              <a:rPr lang="sv-SE" sz="2400" b="1" dirty="0" err="1" smtClean="0"/>
              <a:t>apparatus</a:t>
            </a:r>
            <a:r>
              <a:rPr lang="sv-SE" sz="2400" b="1" dirty="0" smtClean="0"/>
              <a:t> for in-situ experiments and </a:t>
            </a:r>
            <a:r>
              <a:rPr lang="sv-SE" sz="2400" b="1" dirty="0" err="1" smtClean="0"/>
              <a:t>measurements</a:t>
            </a:r>
            <a:r>
              <a:rPr lang="sv-SE" sz="2400" b="1" dirty="0" smtClean="0"/>
              <a:t>. </a:t>
            </a:r>
            <a:endParaRPr lang="sv-SE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8596" y="3630783"/>
            <a:ext cx="29272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i="1" dirty="0" smtClean="0">
                <a:solidFill>
                  <a:srgbClr val="0000FF"/>
                </a:solidFill>
              </a:rPr>
              <a:t>IBA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i="1" dirty="0" err="1" smtClean="0">
                <a:solidFill>
                  <a:srgbClr val="0000FF"/>
                </a:solidFill>
              </a:rPr>
              <a:t>Heating</a:t>
            </a:r>
            <a:r>
              <a:rPr lang="sv-SE" sz="2000" b="1" i="1" dirty="0" smtClean="0">
                <a:solidFill>
                  <a:srgbClr val="0000FF"/>
                </a:solidFill>
              </a:rPr>
              <a:t> to 1000 </a:t>
            </a:r>
            <a:r>
              <a:rPr lang="sv-SE" sz="2000" b="1" i="1" baseline="30000" dirty="0" err="1" smtClean="0">
                <a:solidFill>
                  <a:srgbClr val="0000FF"/>
                </a:solidFill>
              </a:rPr>
              <a:t>o</a:t>
            </a:r>
            <a:r>
              <a:rPr lang="sv-SE" sz="2000" b="1" i="1" dirty="0" err="1" smtClean="0">
                <a:solidFill>
                  <a:srgbClr val="0000FF"/>
                </a:solidFill>
              </a:rPr>
              <a:t>C</a:t>
            </a:r>
            <a:r>
              <a:rPr lang="sv-SE" sz="2000" b="1" i="1" dirty="0">
                <a:solidFill>
                  <a:srgbClr val="0000FF"/>
                </a:solidFill>
              </a:rPr>
              <a:t> </a:t>
            </a:r>
            <a:endParaRPr lang="sv-SE" sz="2000" b="1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i="1" dirty="0" smtClean="0">
                <a:solidFill>
                  <a:srgbClr val="0000FF"/>
                </a:solidFill>
              </a:rPr>
              <a:t>QMS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i="1" dirty="0" smtClean="0">
                <a:solidFill>
                  <a:srgbClr val="0000FF"/>
                </a:solidFill>
              </a:rPr>
              <a:t>Gas </a:t>
            </a:r>
            <a:r>
              <a:rPr lang="sv-SE" sz="2000" b="1" i="1" dirty="0" err="1" smtClean="0">
                <a:solidFill>
                  <a:srgbClr val="0000FF"/>
                </a:solidFill>
              </a:rPr>
              <a:t>inlets</a:t>
            </a:r>
            <a:r>
              <a:rPr lang="sv-SE" sz="2000" b="1" i="1" dirty="0" smtClean="0">
                <a:solidFill>
                  <a:srgbClr val="0000FF"/>
                </a:solidFill>
              </a:rPr>
              <a:t> (gas </a:t>
            </a:r>
            <a:r>
              <a:rPr lang="sv-SE" sz="2000" b="1" i="1" dirty="0" err="1" smtClean="0">
                <a:solidFill>
                  <a:srgbClr val="0000FF"/>
                </a:solidFill>
              </a:rPr>
              <a:t>mixing</a:t>
            </a:r>
            <a:r>
              <a:rPr lang="sv-SE" sz="2000" b="1" i="1" dirty="0" smtClean="0">
                <a:solidFill>
                  <a:srgbClr val="0000FF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i="1" dirty="0" smtClean="0">
                <a:solidFill>
                  <a:srgbClr val="0000FF"/>
                </a:solidFill>
              </a:rPr>
              <a:t>Ion source</a:t>
            </a:r>
            <a:endParaRPr lang="sv-SE" sz="20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979093"/>
            <a:ext cx="67898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00FF"/>
                </a:solidFill>
              </a:rPr>
              <a:t>W7-X dust is deuterium </a:t>
            </a:r>
            <a:r>
              <a:rPr lang="sv-SE" sz="2400" b="1" dirty="0" err="1" smtClean="0">
                <a:solidFill>
                  <a:srgbClr val="0000FF"/>
                </a:solidFill>
              </a:rPr>
              <a:t>free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sv-SE" sz="24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good</a:t>
            </a:r>
            <a:r>
              <a:rPr lang="sv-SE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chance</a:t>
            </a:r>
            <a:r>
              <a:rPr lang="sv-SE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stepwise</a:t>
            </a:r>
            <a:r>
              <a:rPr lang="sv-SE" sz="2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sv-SE" sz="24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desorption</a:t>
            </a:r>
            <a:r>
              <a:rPr lang="sv-SE" sz="2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– re-</a:t>
            </a:r>
            <a:r>
              <a:rPr lang="sv-SE" sz="24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saturation</a:t>
            </a:r>
            <a:r>
              <a:rPr lang="sv-SE" sz="2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sv-SE" sz="24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exercise</a:t>
            </a:r>
            <a:r>
              <a:rPr lang="sv-SE" sz="2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H-D </a:t>
            </a:r>
            <a:r>
              <a:rPr lang="sv-SE" sz="24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isotope</a:t>
            </a:r>
            <a:r>
              <a:rPr lang="sv-SE" sz="2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sv-SE" sz="24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exchange</a:t>
            </a:r>
            <a:endParaRPr lang="sv-SE" sz="2400" b="1" i="1" dirty="0" smtClean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…</a:t>
            </a:r>
          </a:p>
          <a:p>
            <a:endParaRPr lang="sv-SE" sz="2400" b="1" dirty="0" smtClean="0"/>
          </a:p>
          <a:p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7975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3D883A9E-FD4E-DB99-8FEB-BA4E4BAD672D}"/>
              </a:ext>
            </a:extLst>
          </p:cNvPr>
          <p:cNvSpPr txBox="1">
            <a:spLocks/>
          </p:cNvSpPr>
          <p:nvPr/>
        </p:nvSpPr>
        <p:spPr>
          <a:xfrm>
            <a:off x="348596" y="188640"/>
            <a:ext cx="78238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Extra slides</a:t>
            </a:r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7BB04-6125-4A8F-A0AA-297EC9EF0F96}"/>
              </a:ext>
            </a:extLst>
          </p:cNvPr>
          <p:cNvSpPr txBox="1"/>
          <p:nvPr/>
        </p:nvSpPr>
        <p:spPr>
          <a:xfrm>
            <a:off x="6150113" y="795425"/>
            <a:ext cx="218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Sample-holder at Tandem Laboratory</a:t>
            </a:r>
          </a:p>
        </p:txBody>
      </p:sp>
    </p:spTree>
    <p:extLst>
      <p:ext uri="{BB962C8B-B14F-4D97-AF65-F5344CB8AC3E}">
        <p14:creationId xmlns:p14="http://schemas.microsoft.com/office/powerpoint/2010/main" val="17061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0" y="-26988"/>
            <a:ext cx="8172450" cy="890588"/>
          </a:xfrm>
        </p:spPr>
        <p:txBody>
          <a:bodyPr/>
          <a:lstStyle/>
          <a:p>
            <a:pPr eaLnBrk="1" hangingPunct="1"/>
            <a:r>
              <a:rPr lang="sv-SE" i="1" dirty="0" smtClean="0">
                <a:latin typeface="Arial" charset="0"/>
                <a:cs typeface="Arial" charset="0"/>
              </a:rPr>
              <a:t>ILW 2011-2012 Dust studies: Beryllium flakes</a:t>
            </a:r>
            <a:endParaRPr lang="en-GB" i="1" dirty="0" smtClean="0">
              <a:latin typeface="Arial" charset="0"/>
              <a:cs typeface="Arial" charset="0"/>
            </a:endParaRPr>
          </a:p>
        </p:txBody>
      </p:sp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8830" y="5764906"/>
            <a:ext cx="41273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M. Rubel et al., Fusion Eng. Design 2018.</a:t>
            </a:r>
            <a:endParaRPr lang="en-GB" sz="1400" i="1" dirty="0" smtClean="0"/>
          </a:p>
          <a:p>
            <a:endParaRPr lang="en-GB" sz="1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-14241" y="560305"/>
            <a:ext cx="9128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0000FF"/>
                </a:solidFill>
              </a:rPr>
              <a:t>Dust removed by vacuum cleaning.  Studies performed at IFERC- </a:t>
            </a:r>
            <a:r>
              <a:rPr lang="en-GB" sz="2200" b="1" dirty="0" err="1" smtClean="0">
                <a:solidFill>
                  <a:srgbClr val="0000FF"/>
                </a:solidFill>
              </a:rPr>
              <a:t>Rokkasho</a:t>
            </a:r>
            <a:endParaRPr lang="en-GB" sz="2200" b="1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7131" y="944876"/>
            <a:ext cx="5617369" cy="5949280"/>
            <a:chOff x="467543" y="908720"/>
            <a:chExt cx="5617369" cy="594928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 rot="16200000">
              <a:off x="2451016" y="3931920"/>
              <a:ext cx="1950720" cy="390144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9" r="34014"/>
            <a:stretch/>
          </p:blipFill>
          <p:spPr>
            <a:xfrm rot="16200000">
              <a:off x="2675602" y="2085038"/>
              <a:ext cx="1501547" cy="390144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8"/>
            <a:stretch/>
          </p:blipFill>
          <p:spPr>
            <a:xfrm rot="16200000">
              <a:off x="2339201" y="117530"/>
              <a:ext cx="2174350" cy="3901440"/>
            </a:xfrm>
            <a:prstGeom prst="rect">
              <a:avLst/>
            </a:prstGeom>
            <a:ln w="76200">
              <a:noFill/>
            </a:ln>
          </p:spPr>
        </p:pic>
        <p:cxnSp>
          <p:nvCxnSpPr>
            <p:cNvPr id="39" name="Straight Arrow Connector 38"/>
            <p:cNvCxnSpPr/>
            <p:nvPr/>
          </p:nvCxnSpPr>
          <p:spPr>
            <a:xfrm flipV="1">
              <a:off x="467544" y="908720"/>
              <a:ext cx="0" cy="58772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475656" y="6021288"/>
              <a:ext cx="14401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2400" b="1" dirty="0" smtClean="0">
                  <a:solidFill>
                    <a:schemeClr val="bg1"/>
                  </a:solidFill>
                </a:rPr>
                <a:t>0.</a:t>
              </a:r>
              <a:r>
                <a:rPr lang="pl-PL" sz="2400" b="1" dirty="0" smtClean="0">
                  <a:solidFill>
                    <a:schemeClr val="bg1"/>
                  </a:solidFill>
                </a:rPr>
                <a:t>4</a:t>
              </a:r>
              <a:r>
                <a:rPr lang="sv-SE" sz="2400" b="1" dirty="0" smtClean="0">
                  <a:solidFill>
                    <a:schemeClr val="bg1"/>
                  </a:solidFill>
                </a:rPr>
                <a:t> </a:t>
              </a:r>
              <a:r>
                <a:rPr lang="sv-SE" sz="2400" b="1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sv-SE" sz="2400" b="1" dirty="0" smtClean="0">
                  <a:solidFill>
                    <a:schemeClr val="bg1"/>
                  </a:solidFill>
                </a:rPr>
                <a:t>m</a:t>
              </a:r>
              <a:endParaRPr lang="sv-SE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5400000">
              <a:off x="-21704" y="2838128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 b="1" dirty="0" smtClean="0">
                  <a:solidFill>
                    <a:srgbClr val="FF0000"/>
                  </a:solidFill>
                </a:rPr>
                <a:t>8</a:t>
              </a:r>
              <a:r>
                <a:rPr lang="pl-PL" sz="2400" b="1" dirty="0" smtClean="0">
                  <a:solidFill>
                    <a:srgbClr val="FF0000"/>
                  </a:solidFill>
                </a:rPr>
                <a:t>.</a:t>
              </a:r>
              <a:r>
                <a:rPr lang="sv-SE" sz="2400" b="1" dirty="0" smtClean="0">
                  <a:solidFill>
                    <a:srgbClr val="FF0000"/>
                  </a:solidFill>
                </a:rPr>
                <a:t>9 </a:t>
              </a:r>
              <a:r>
                <a:rPr lang="sv-SE" sz="24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sv-SE" sz="2400" b="1" dirty="0" smtClean="0">
                  <a:solidFill>
                    <a:srgbClr val="FF0000"/>
                  </a:solidFill>
                </a:rPr>
                <a:t>m</a:t>
              </a:r>
              <a:endParaRPr lang="sv-SE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59807" y="6256067"/>
              <a:ext cx="12618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Bottom</a:t>
              </a:r>
              <a:endPara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92424" y="3232246"/>
              <a:ext cx="353975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Middle</a:t>
              </a:r>
              <a:r>
                <a:rPr lang="sv-SE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1 </a:t>
              </a:r>
              <a:r>
                <a:rPr lang="sv-SE" sz="2400" b="1" dirty="0" smtClean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sv-SE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from </a:t>
              </a:r>
              <a:r>
                <a:rPr lang="sv-SE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endParaRPr lang="sv-S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60576" y="980728"/>
              <a:ext cx="724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endPara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475656" y="5013176"/>
              <a:ext cx="626368" cy="626368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Oval 45"/>
            <p:cNvSpPr/>
            <p:nvPr/>
          </p:nvSpPr>
          <p:spPr>
            <a:xfrm>
              <a:off x="2196480" y="4869160"/>
              <a:ext cx="626368" cy="626368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Oval 46"/>
            <p:cNvSpPr/>
            <p:nvPr/>
          </p:nvSpPr>
          <p:spPr>
            <a:xfrm>
              <a:off x="3636640" y="5013176"/>
              <a:ext cx="626368" cy="626368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Oval 47"/>
            <p:cNvSpPr/>
            <p:nvPr/>
          </p:nvSpPr>
          <p:spPr>
            <a:xfrm>
              <a:off x="828328" y="908720"/>
              <a:ext cx="5094022" cy="2160240"/>
            </a:xfrm>
            <a:prstGeom prst="ellipse">
              <a:avLst/>
            </a:prstGeom>
            <a:noFill/>
            <a:ln w="635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Oval 48"/>
            <p:cNvSpPr/>
            <p:nvPr/>
          </p:nvSpPr>
          <p:spPr>
            <a:xfrm>
              <a:off x="684312" y="3212976"/>
              <a:ext cx="5400600" cy="1584176"/>
            </a:xfrm>
            <a:prstGeom prst="ellipse">
              <a:avLst/>
            </a:prstGeom>
            <a:noFill/>
            <a:ln w="63500">
              <a:solidFill>
                <a:srgbClr val="FFFF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50" name="Łącznik prosty 20"/>
            <p:cNvCxnSpPr/>
            <p:nvPr/>
          </p:nvCxnSpPr>
          <p:spPr>
            <a:xfrm>
              <a:off x="1548408" y="6453336"/>
              <a:ext cx="936104" cy="0"/>
            </a:xfrm>
            <a:prstGeom prst="line">
              <a:avLst/>
            </a:prstGeom>
            <a:ln w="349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574323" y="1698917"/>
            <a:ext cx="32974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Large amount of tiny W particles</a:t>
            </a:r>
            <a:endParaRPr lang="en-GB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741612" y="5734129"/>
            <a:ext cx="21547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Very few W particles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16686" y="1438875"/>
            <a:ext cx="412731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006600"/>
                </a:solidFill>
              </a:rPr>
              <a:t>Messages: </a:t>
            </a:r>
          </a:p>
          <a:p>
            <a:endParaRPr lang="en-GB" b="1" i="1" dirty="0">
              <a:solidFill>
                <a:srgbClr val="0066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TEM Dark </a:t>
            </a:r>
            <a:r>
              <a:rPr lang="en-GB" b="1" dirty="0"/>
              <a:t>F</a:t>
            </a:r>
            <a:r>
              <a:rPr lang="en-GB" b="1" dirty="0" smtClean="0"/>
              <a:t>ield images reveal heavy particles (white) of nm size in deposits.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Particles of nm size identified by EDS as Tungsten.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The amount of particles increases towards the top, i.e. rises with the power of  the JET-ILW operation.</a:t>
            </a:r>
            <a:endParaRPr lang="en-GB" b="1" dirty="0"/>
          </a:p>
        </p:txBody>
      </p:sp>
      <p:cxnSp>
        <p:nvCxnSpPr>
          <p:cNvPr id="53" name="Łącznik prosty 20"/>
          <p:cNvCxnSpPr/>
          <p:nvPr/>
        </p:nvCxnSpPr>
        <p:spPr>
          <a:xfrm>
            <a:off x="1136277" y="6453336"/>
            <a:ext cx="93610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072381" y="6471149"/>
            <a:ext cx="140859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side</a:t>
            </a:r>
            <a:endParaRPr lang="sv-S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-29980" y="66029"/>
            <a:ext cx="8940588" cy="890588"/>
          </a:xfrm>
        </p:spPr>
        <p:txBody>
          <a:bodyPr/>
          <a:lstStyle/>
          <a:p>
            <a:pPr eaLnBrk="1" hangingPunct="1"/>
            <a:r>
              <a:rPr lang="sv-SE" dirty="0" smtClean="0">
                <a:latin typeface="Arial Black" panose="020B0A04020102020204" pitchFamily="34" charset="0"/>
                <a:cs typeface="Arial" charset="0"/>
              </a:rPr>
              <a:t>ILW 2013-2014:  Be </a:t>
            </a:r>
            <a:r>
              <a:rPr lang="sv-SE" dirty="0" err="1" smtClean="0">
                <a:latin typeface="Arial Black" panose="020B0A04020102020204" pitchFamily="34" charset="0"/>
                <a:cs typeface="Arial" charset="0"/>
              </a:rPr>
              <a:t>splashes</a:t>
            </a:r>
            <a:r>
              <a:rPr lang="sv-SE" dirty="0" smtClean="0">
                <a:latin typeface="Arial Black" panose="020B0A04020102020204" pitchFamily="34" charset="0"/>
                <a:cs typeface="Arial" charset="0"/>
              </a:rPr>
              <a:t> on test </a:t>
            </a:r>
            <a:r>
              <a:rPr lang="sv-SE" dirty="0" err="1" smtClean="0">
                <a:latin typeface="Arial Black" panose="020B0A04020102020204" pitchFamily="34" charset="0"/>
                <a:cs typeface="Arial" charset="0"/>
              </a:rPr>
              <a:t>mirrors</a:t>
            </a:r>
            <a:endParaRPr lang="en-GB" dirty="0" smtClean="0"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762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762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120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14782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52400" y="777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C:\Nobackup\alvarogc\Box Sync\184_2\127_2_mcw\IMG_02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t="2835" r="2140" b="662"/>
          <a:stretch/>
        </p:blipFill>
        <p:spPr bwMode="auto">
          <a:xfrm>
            <a:off x="3465264" y="1484784"/>
            <a:ext cx="5688000" cy="44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3667" y="5949280"/>
            <a:ext cx="406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/>
              <a:t>Mirror</a:t>
            </a:r>
            <a:r>
              <a:rPr lang="sv-SE" b="1" dirty="0" smtClean="0"/>
              <a:t> 127, Mo bulk, Main </a:t>
            </a:r>
            <a:r>
              <a:rPr lang="sv-SE" b="1" dirty="0" err="1" smtClean="0"/>
              <a:t>chamber</a:t>
            </a:r>
            <a:r>
              <a:rPr lang="sv-SE" b="1" dirty="0" smtClean="0"/>
              <a:t> </a:t>
            </a:r>
            <a:r>
              <a:rPr lang="sv-SE" b="1" dirty="0" err="1" smtClean="0"/>
              <a:t>wall</a:t>
            </a:r>
            <a:endParaRPr lang="sv-SE" b="1" dirty="0"/>
          </a:p>
        </p:txBody>
      </p:sp>
      <p:pic>
        <p:nvPicPr>
          <p:cNvPr id="43" name="Picture 2" descr="C:\Users\alvarogc\Desktop\alvara\sample 127\sample127_08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869346" y="5426626"/>
            <a:ext cx="338437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2160" y="5426626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 smtClean="0">
                <a:solidFill>
                  <a:srgbClr val="FF0000"/>
                </a:solidFill>
              </a:rPr>
              <a:t>80 </a:t>
            </a:r>
            <a:r>
              <a:rPr lang="sv-SE" sz="3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sv-SE" sz="3600" b="1" dirty="0" smtClean="0">
                <a:solidFill>
                  <a:srgbClr val="FF0000"/>
                </a:solidFill>
              </a:rPr>
              <a:t>m</a:t>
            </a:r>
            <a:endParaRPr lang="sv-SE" sz="36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051720" y="2204864"/>
            <a:ext cx="3096344" cy="19608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56" name="Straight Arrow Connector 45055"/>
          <p:cNvCxnSpPr/>
          <p:nvPr/>
        </p:nvCxnSpPr>
        <p:spPr>
          <a:xfrm>
            <a:off x="52476" y="3151155"/>
            <a:ext cx="62313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0" y="2741539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FF0000"/>
                </a:solidFill>
              </a:rPr>
              <a:t>5 </a:t>
            </a:r>
            <a:r>
              <a:rPr lang="sv-SE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sv-SE" sz="2000" b="1" dirty="0" smtClean="0">
                <a:solidFill>
                  <a:srgbClr val="FF0000"/>
                </a:solidFill>
              </a:rPr>
              <a:t>m</a:t>
            </a:r>
            <a:endParaRPr lang="sv-SE" sz="2000" b="1" dirty="0">
              <a:solidFill>
                <a:srgbClr val="FF0000"/>
              </a:solidFill>
            </a:endParaRPr>
          </a:p>
        </p:txBody>
      </p:sp>
      <p:pic>
        <p:nvPicPr>
          <p:cNvPr id="54" name="Picture 12" descr="M-Rubel-Fig-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6"/>
          <a:stretch/>
        </p:blipFill>
        <p:spPr bwMode="auto">
          <a:xfrm>
            <a:off x="3465264" y="849836"/>
            <a:ext cx="1621200" cy="148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Line 13"/>
          <p:cNvSpPr>
            <a:spLocks noChangeShapeType="1"/>
          </p:cNvSpPr>
          <p:nvPr/>
        </p:nvSpPr>
        <p:spPr bwMode="auto">
          <a:xfrm flipV="1">
            <a:off x="4058310" y="1393605"/>
            <a:ext cx="832328" cy="14176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latin typeface="+mn-lt"/>
            </a:endParaRPr>
          </a:p>
        </p:txBody>
      </p:sp>
      <p:sp>
        <p:nvSpPr>
          <p:cNvPr id="61" name="Text Box 14"/>
          <p:cNvSpPr txBox="1">
            <a:spLocks noChangeArrowheads="1"/>
          </p:cNvSpPr>
          <p:nvPr/>
        </p:nvSpPr>
        <p:spPr bwMode="auto">
          <a:xfrm rot="21057719">
            <a:off x="4039406" y="1135742"/>
            <a:ext cx="801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87425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87425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87425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87425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400" b="1" i="1" dirty="0">
                <a:solidFill>
                  <a:srgbClr val="FF0000"/>
                </a:solidFill>
                <a:latin typeface="+mn-lt"/>
              </a:rPr>
              <a:t>1 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884" y="3429000"/>
            <a:ext cx="32519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 err="1" smtClean="0">
                <a:solidFill>
                  <a:srgbClr val="FF0000"/>
                </a:solidFill>
              </a:rPr>
              <a:t>Droplets</a:t>
            </a:r>
            <a:r>
              <a:rPr lang="sv-SE" sz="2800" b="1" i="1" dirty="0" smtClean="0">
                <a:solidFill>
                  <a:srgbClr val="FF0000"/>
                </a:solidFill>
              </a:rPr>
              <a:t> or </a:t>
            </a:r>
            <a:r>
              <a:rPr lang="sv-SE" sz="2800" b="1" i="1" dirty="0" err="1" smtClean="0">
                <a:solidFill>
                  <a:srgbClr val="FF0000"/>
                </a:solidFill>
              </a:rPr>
              <a:t>bubbles</a:t>
            </a:r>
            <a:r>
              <a:rPr lang="sv-SE" sz="2800" b="1" i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sv-SE" sz="2800" b="1" i="1" dirty="0" smtClean="0">
                <a:solidFill>
                  <a:srgbClr val="FF0000"/>
                </a:solidFill>
              </a:rPr>
              <a:t>(</a:t>
            </a:r>
            <a:r>
              <a:rPr lang="sv-SE" sz="2800" b="1" i="1" dirty="0" err="1" smtClean="0">
                <a:solidFill>
                  <a:srgbClr val="FF0000"/>
                </a:solidFill>
              </a:rPr>
              <a:t>boiling</a:t>
            </a:r>
            <a:r>
              <a:rPr lang="sv-SE" sz="2800" b="1" i="1" dirty="0" smtClean="0">
                <a:solidFill>
                  <a:srgbClr val="FF0000"/>
                </a:solidFill>
              </a:rPr>
              <a:t> beryllium)</a:t>
            </a:r>
            <a:endParaRPr lang="sv-SE" sz="28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8335" y="6309320"/>
            <a:ext cx="56321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 A. </a:t>
            </a:r>
            <a:r>
              <a:rPr lang="en-GB" sz="1600" i="1" dirty="0" smtClean="0"/>
              <a:t>Garcia-Carrasco at al. </a:t>
            </a:r>
            <a:r>
              <a:rPr lang="en-GB" sz="1600" i="1" dirty="0" err="1" smtClean="0"/>
              <a:t>Nucl</a:t>
            </a:r>
            <a:r>
              <a:rPr lang="en-GB" sz="1600" i="1" dirty="0" smtClean="0"/>
              <a:t>. Mater. </a:t>
            </a:r>
            <a:r>
              <a:rPr lang="en-GB" sz="1600" i="1" dirty="0" err="1" smtClean="0"/>
              <a:t>Ener</a:t>
            </a:r>
            <a:r>
              <a:rPr lang="en-GB" sz="1600" i="1" dirty="0" smtClean="0"/>
              <a:t>. 2017 </a:t>
            </a:r>
          </a:p>
          <a:p>
            <a:r>
              <a:rPr lang="en-GB" sz="1600" i="1" dirty="0" smtClean="0"/>
              <a:t>X. </a:t>
            </a:r>
            <a:r>
              <a:rPr lang="en-GB" sz="1600" i="1" dirty="0" err="1" smtClean="0"/>
              <a:t>Litaudon</a:t>
            </a:r>
            <a:r>
              <a:rPr lang="en-GB" sz="1600" i="1" dirty="0" smtClean="0"/>
              <a:t>, IAEA-27, </a:t>
            </a:r>
            <a:r>
              <a:rPr lang="en-GB" sz="1600" i="1" dirty="0" err="1" smtClean="0"/>
              <a:t>Nucl</a:t>
            </a:r>
            <a:r>
              <a:rPr lang="en-GB" sz="1600" i="1" dirty="0" smtClean="0"/>
              <a:t>. Fusion </a:t>
            </a:r>
            <a:r>
              <a:rPr lang="en-GB" sz="1600" i="1" dirty="0"/>
              <a:t> </a:t>
            </a:r>
            <a:r>
              <a:rPr lang="en-GB" sz="1600" i="1" dirty="0" smtClean="0"/>
              <a:t>57 (2017)</a:t>
            </a:r>
            <a:endParaRPr lang="en-GB" sz="1600" i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3492000" cy="26190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9386" y="4881213"/>
            <a:ext cx="1137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7504" y="4442146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2 </a:t>
            </a:r>
            <a:r>
              <a:rPr lang="sv-SE" sz="2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sv-SE" sz="2400" b="1" dirty="0" smtClean="0">
                <a:solidFill>
                  <a:schemeClr val="bg1"/>
                </a:solidFill>
              </a:rPr>
              <a:t>m</a:t>
            </a:r>
            <a:endParaRPr lang="sv-S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827584" y="2708920"/>
            <a:ext cx="7632700" cy="890588"/>
          </a:xfrm>
        </p:spPr>
        <p:txBody>
          <a:bodyPr/>
          <a:lstStyle/>
          <a:p>
            <a:pPr algn="ctr" eaLnBrk="1" hangingPunct="1"/>
            <a:r>
              <a:rPr lang="sv-SE" sz="48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Tungsten:</a:t>
            </a:r>
            <a:br>
              <a:rPr lang="sv-SE" sz="48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sv-SE" sz="4800" i="1" dirty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sv-SE" sz="4800" i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sv-SE" sz="3200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Droplets</a:t>
            </a:r>
            <a:r>
              <a:rPr lang="sv-SE" sz="32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(?)</a:t>
            </a:r>
            <a:endParaRPr lang="en-GB" sz="3200" b="1" i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2"/>
          <p:cNvSpPr>
            <a:spLocks/>
          </p:cNvSpPr>
          <p:nvPr/>
        </p:nvSpPr>
        <p:spPr bwMode="auto">
          <a:xfrm>
            <a:off x="0" y="61595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0" indent="-889000" eaLnBrk="0" hangingPunct="0">
              <a:lnSpc>
                <a:spcPct val="130000"/>
              </a:lnSpc>
              <a:spcBef>
                <a:spcPct val="20000"/>
              </a:spcBef>
            </a:pPr>
            <a:endParaRPr lang="en-GB" altLang="sv-SE" sz="3200" b="1" i="1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0"/>
            <a:ext cx="7389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sv-SE" sz="2800" b="1" dirty="0" smtClean="0">
                <a:latin typeface="Arial Black" panose="020B0A04020102020204" pitchFamily="34" charset="0"/>
              </a:rPr>
              <a:t>W on dust collector (outer </a:t>
            </a:r>
            <a:r>
              <a:rPr lang="en-GB" altLang="sv-SE" sz="2800" b="1" dirty="0" err="1" smtClean="0">
                <a:latin typeface="Arial Black" panose="020B0A04020102020204" pitchFamily="34" charset="0"/>
              </a:rPr>
              <a:t>divertor</a:t>
            </a:r>
            <a:r>
              <a:rPr lang="en-GB" altLang="sv-SE" sz="2800" b="1" dirty="0" smtClean="0">
                <a:latin typeface="Arial Black" panose="020B0A04020102020204" pitchFamily="34" charset="0"/>
              </a:rPr>
              <a:t>) </a:t>
            </a:r>
            <a:endParaRPr lang="sv-SE" altLang="sv-SE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2" descr="H:\2017\2017 03 Dust\EFortuna9-03-2017_OU2\9-03-2017\OU2_m010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22562" r="29030" b="20622"/>
          <a:stretch/>
        </p:blipFill>
        <p:spPr bwMode="auto">
          <a:xfrm>
            <a:off x="0" y="939708"/>
            <a:ext cx="2133260" cy="194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tshållare för innehåll 4"/>
          <p:cNvSpPr txBox="1">
            <a:spLocks/>
          </p:cNvSpPr>
          <p:nvPr/>
        </p:nvSpPr>
        <p:spPr>
          <a:xfrm>
            <a:off x="159727" y="2856799"/>
            <a:ext cx="1531953" cy="6420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55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3900" indent="-3683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3524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5113" indent="-4572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 smtClean="0">
                <a:solidFill>
                  <a:srgbClr val="C00000"/>
                </a:solidFill>
              </a:rPr>
              <a:t>V</a:t>
            </a:r>
            <a:r>
              <a:rPr lang="en-US" sz="1800" dirty="0" smtClean="0">
                <a:solidFill>
                  <a:srgbClr val="C00000"/>
                </a:solidFill>
              </a:rPr>
              <a:t>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</a:rPr>
              <a:t>131</a:t>
            </a:r>
            <a:r>
              <a:rPr lang="en-US" sz="1800" dirty="0" smtClean="0">
                <a:solidFill>
                  <a:srgbClr val="C00000"/>
                </a:solidFill>
              </a:rPr>
              <a:t> µm</a:t>
            </a:r>
            <a:r>
              <a:rPr lang="en-US" sz="1800" baseline="30000" dirty="0" smtClean="0">
                <a:solidFill>
                  <a:srgbClr val="C00000"/>
                </a:solidFill>
              </a:rPr>
              <a:t>3</a:t>
            </a:r>
          </a:p>
          <a:p>
            <a:r>
              <a:rPr lang="sv-SE" sz="1800" dirty="0" smtClean="0">
                <a:solidFill>
                  <a:srgbClr val="C00000"/>
                </a:solidFill>
              </a:rPr>
              <a:t>r</a:t>
            </a:r>
            <a:r>
              <a:rPr lang="en-US" sz="1800" dirty="0" smtClean="0">
                <a:solidFill>
                  <a:srgbClr val="C00000"/>
                </a:solidFill>
              </a:rPr>
              <a:t>:    </a:t>
            </a:r>
            <a:r>
              <a:rPr lang="en-US" sz="1800" b="1" dirty="0" smtClean="0">
                <a:solidFill>
                  <a:srgbClr val="C00000"/>
                </a:solidFill>
              </a:rPr>
              <a:t>3.15</a:t>
            </a:r>
            <a:r>
              <a:rPr lang="en-US" sz="1800" dirty="0" smtClean="0">
                <a:solidFill>
                  <a:srgbClr val="C00000"/>
                </a:solidFill>
              </a:rPr>
              <a:t> µm</a:t>
            </a:r>
          </a:p>
        </p:txBody>
      </p:sp>
      <p:sp>
        <p:nvSpPr>
          <p:cNvPr id="9" name="Oval 8"/>
          <p:cNvSpPr/>
          <p:nvPr/>
        </p:nvSpPr>
        <p:spPr>
          <a:xfrm>
            <a:off x="298339" y="939708"/>
            <a:ext cx="1820332" cy="18203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0118" y="1880564"/>
            <a:ext cx="144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:\2017\2017 03 Dust\EFortuna9-03-2017_OU2\9-03-2017\OU2_m015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1" t="32239" r="31647" b="21077"/>
          <a:stretch/>
        </p:blipFill>
        <p:spPr bwMode="auto">
          <a:xfrm>
            <a:off x="2486329" y="902781"/>
            <a:ext cx="1443878" cy="16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tshållare för innehåll 4"/>
          <p:cNvSpPr txBox="1">
            <a:spLocks/>
          </p:cNvSpPr>
          <p:nvPr/>
        </p:nvSpPr>
        <p:spPr>
          <a:xfrm>
            <a:off x="2699813" y="2573326"/>
            <a:ext cx="1380787" cy="9303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55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3900" indent="-3683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3524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5113" indent="-4572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1" dirty="0" smtClean="0">
                <a:solidFill>
                  <a:srgbClr val="C00000"/>
                </a:solidFill>
              </a:rPr>
              <a:t>V: </a:t>
            </a:r>
            <a:r>
              <a:rPr lang="en-US" sz="1800" b="1" dirty="0" smtClean="0">
                <a:solidFill>
                  <a:srgbClr val="C00000"/>
                </a:solidFill>
              </a:rPr>
              <a:t>0.21 µm</a:t>
            </a:r>
            <a:r>
              <a:rPr lang="en-US" sz="1800" b="1" baseline="30000" dirty="0" smtClean="0">
                <a:solidFill>
                  <a:srgbClr val="C00000"/>
                </a:solidFill>
              </a:rPr>
              <a:t>3</a:t>
            </a:r>
          </a:p>
          <a:p>
            <a:r>
              <a:rPr lang="sv-SE" sz="1800" b="1" dirty="0">
                <a:solidFill>
                  <a:srgbClr val="C00000"/>
                </a:solidFill>
              </a:rPr>
              <a:t>r</a:t>
            </a:r>
            <a:r>
              <a:rPr lang="sv-SE" sz="1800" b="1" dirty="0" smtClean="0">
                <a:solidFill>
                  <a:srgbClr val="C00000"/>
                </a:solidFill>
              </a:rPr>
              <a:t>: </a:t>
            </a:r>
            <a:r>
              <a:rPr lang="en-US" sz="1800" b="1" dirty="0" smtClean="0">
                <a:solidFill>
                  <a:srgbClr val="C00000"/>
                </a:solidFill>
              </a:rPr>
              <a:t>0.37 µm</a:t>
            </a:r>
          </a:p>
        </p:txBody>
      </p:sp>
      <p:sp>
        <p:nvSpPr>
          <p:cNvPr id="14" name="Oval 13"/>
          <p:cNvSpPr/>
          <p:nvPr/>
        </p:nvSpPr>
        <p:spPr>
          <a:xfrm>
            <a:off x="2630007" y="1021458"/>
            <a:ext cx="874932" cy="8749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30007" y="2120090"/>
            <a:ext cx="108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:\2017\2017 03 Dust\EFortuna9-03-2017_OU2\9-03-2017\OU2a_m002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12439" r="26515" b="22161"/>
          <a:stretch/>
        </p:blipFill>
        <p:spPr bwMode="auto">
          <a:xfrm>
            <a:off x="4327335" y="939708"/>
            <a:ext cx="2393065" cy="22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4458025" y="939709"/>
            <a:ext cx="2195730" cy="21957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808290" y="2129832"/>
            <a:ext cx="126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:\2017\2017 03 Dust\EFortuna2-03-2017JET_OU2\2-03-2017JET\OU2_m008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20698" r="27190" b="15463"/>
          <a:stretch/>
        </p:blipFill>
        <p:spPr bwMode="auto">
          <a:xfrm>
            <a:off x="0" y="3501008"/>
            <a:ext cx="2329392" cy="21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172537" y="4604181"/>
            <a:ext cx="14400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43682" y="3650181"/>
            <a:ext cx="1908000" cy="1908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8379" y="191141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5 </a:t>
            </a:r>
            <a:r>
              <a:rPr lang="en-GB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chemeClr val="bg1"/>
                </a:solidFill>
              </a:rPr>
              <a:t>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3904" y="213424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 </a:t>
            </a:r>
            <a:r>
              <a:rPr lang="en-GB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chemeClr val="bg1"/>
                </a:solidFill>
              </a:rPr>
              <a:t>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46775" y="1616769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10 </a:t>
            </a:r>
            <a:r>
              <a:rPr lang="en-GB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chemeClr val="bg1"/>
                </a:solidFill>
              </a:rPr>
              <a:t>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1195" y="4250702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2 </a:t>
            </a:r>
            <a:r>
              <a:rPr lang="en-GB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chemeClr val="bg1"/>
                </a:solidFill>
              </a:rPr>
              <a:t>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Platshållare för innehåll 4"/>
          <p:cNvSpPr txBox="1">
            <a:spLocks/>
          </p:cNvSpPr>
          <p:nvPr/>
        </p:nvSpPr>
        <p:spPr>
          <a:xfrm>
            <a:off x="4722011" y="3182247"/>
            <a:ext cx="1603711" cy="6796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55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3900" indent="-3683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3524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5113" indent="-4572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1" dirty="0" smtClean="0">
                <a:solidFill>
                  <a:srgbClr val="C00000"/>
                </a:solidFill>
              </a:rPr>
              <a:t>V</a:t>
            </a:r>
            <a:r>
              <a:rPr lang="en-US" sz="1800" b="1" dirty="0" smtClean="0">
                <a:solidFill>
                  <a:srgbClr val="C00000"/>
                </a:solidFill>
              </a:rPr>
              <a:t>:  1767 µm</a:t>
            </a:r>
            <a:r>
              <a:rPr lang="en-US" sz="1800" b="1" baseline="30000" dirty="0" smtClean="0">
                <a:solidFill>
                  <a:srgbClr val="C00000"/>
                </a:solidFill>
              </a:rPr>
              <a:t>3</a:t>
            </a:r>
          </a:p>
          <a:p>
            <a:r>
              <a:rPr lang="sv-SE" sz="1800" b="1" dirty="0">
                <a:solidFill>
                  <a:srgbClr val="C00000"/>
                </a:solidFill>
              </a:rPr>
              <a:t>r</a:t>
            </a:r>
            <a:r>
              <a:rPr lang="en-US" sz="1800" b="1" dirty="0" smtClean="0">
                <a:solidFill>
                  <a:srgbClr val="C00000"/>
                </a:solidFill>
              </a:rPr>
              <a:t>:   7.5 µm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72755" y="3789037"/>
            <a:ext cx="6730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Most </a:t>
            </a:r>
            <a:r>
              <a:rPr lang="sv-SE" sz="2000" b="1" dirty="0" err="1" smtClean="0"/>
              <a:t>probably</a:t>
            </a:r>
            <a:r>
              <a:rPr lang="sv-SE" sz="2000" b="1" dirty="0" smtClean="0"/>
              <a:t> ”</a:t>
            </a:r>
            <a:r>
              <a:rPr lang="sv-SE" sz="2000" b="1" dirty="0" err="1" smtClean="0"/>
              <a:t>spheroids</a:t>
            </a:r>
            <a:r>
              <a:rPr lang="sv-SE" sz="2000" b="1" dirty="0" smtClean="0"/>
              <a:t>” </a:t>
            </a:r>
            <a:r>
              <a:rPr lang="sv-SE" sz="2000" i="1" dirty="0" smtClean="0"/>
              <a:t>(</a:t>
            </a:r>
            <a:r>
              <a:rPr lang="sv-SE" sz="2000" i="1" dirty="0" err="1" smtClean="0"/>
              <a:t>shell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with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empty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interior</a:t>
            </a:r>
            <a:r>
              <a:rPr lang="sv-SE" sz="2000" i="1" dirty="0" smtClean="0"/>
              <a:t>) </a:t>
            </a:r>
            <a:r>
              <a:rPr lang="sv-SE" sz="2000" b="1" dirty="0" smtClean="0"/>
              <a:t>in the </a:t>
            </a:r>
            <a:r>
              <a:rPr lang="sv-SE" sz="2000" b="1" dirty="0" err="1" smtClean="0"/>
              <a:t>phase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formation by agglomeration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W flakes </a:t>
            </a:r>
            <a:r>
              <a:rPr lang="sv-SE" sz="2000" b="1" dirty="0" err="1" smtClean="0"/>
              <a:t>detached</a:t>
            </a:r>
            <a:r>
              <a:rPr lang="sv-SE" sz="2000" b="1" dirty="0" smtClean="0"/>
              <a:t> from the </a:t>
            </a:r>
            <a:r>
              <a:rPr lang="sv-SE" sz="2000" b="1" dirty="0" err="1" smtClean="0"/>
              <a:t>coatings</a:t>
            </a:r>
            <a:r>
              <a:rPr lang="sv-SE" sz="2000" b="1" dirty="0" smtClean="0"/>
              <a:t>.</a:t>
            </a:r>
            <a:endParaRPr lang="sv-SE" sz="20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532389" y="4129685"/>
            <a:ext cx="123719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206719" y="2968314"/>
            <a:ext cx="128137" cy="1061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28" name="TextBox 22527"/>
          <p:cNvSpPr txBox="1"/>
          <p:nvPr/>
        </p:nvSpPr>
        <p:spPr>
          <a:xfrm>
            <a:off x="136620" y="5733256"/>
            <a:ext cx="9007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u="sng" dirty="0" err="1" smtClean="0">
                <a:solidFill>
                  <a:srgbClr val="FF0000"/>
                </a:solidFill>
              </a:rPr>
              <a:t>Message</a:t>
            </a:r>
            <a:r>
              <a:rPr lang="sv-SE" sz="2400" b="1" u="sng" dirty="0" smtClean="0">
                <a:solidFill>
                  <a:srgbClr val="FF0000"/>
                </a:solidFill>
              </a:rPr>
              <a:t>:  </a:t>
            </a:r>
            <a:r>
              <a:rPr lang="sv-SE" sz="2400" b="1" dirty="0" err="1" smtClean="0">
                <a:solidFill>
                  <a:srgbClr val="FF0000"/>
                </a:solidFill>
              </a:rPr>
              <a:t>There</a:t>
            </a:r>
            <a:r>
              <a:rPr lang="sv-SE" sz="2400" b="1" dirty="0" smtClean="0">
                <a:solidFill>
                  <a:srgbClr val="FF0000"/>
                </a:solidFill>
              </a:rPr>
              <a:t> is no </a:t>
            </a:r>
            <a:r>
              <a:rPr lang="sv-SE" sz="2400" b="1" dirty="0" err="1" smtClean="0">
                <a:solidFill>
                  <a:srgbClr val="FF0000"/>
                </a:solidFill>
              </a:rPr>
              <a:t>evidence</a:t>
            </a:r>
            <a:r>
              <a:rPr lang="sv-SE" sz="2400" b="1" dirty="0" smtClean="0">
                <a:solidFill>
                  <a:srgbClr val="FF0000"/>
                </a:solidFill>
              </a:rPr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of</a:t>
            </a:r>
            <a:r>
              <a:rPr lang="sv-SE" sz="2400" b="1" dirty="0" smtClean="0">
                <a:solidFill>
                  <a:srgbClr val="FF0000"/>
                </a:solidFill>
              </a:rPr>
              <a:t> W </a:t>
            </a:r>
            <a:r>
              <a:rPr lang="sv-SE" sz="2400" b="1" dirty="0" err="1" smtClean="0">
                <a:solidFill>
                  <a:srgbClr val="FF0000"/>
                </a:solidFill>
              </a:rPr>
              <a:t>droplets</a:t>
            </a:r>
            <a:r>
              <a:rPr lang="sv-SE" sz="2400" b="1" dirty="0" smtClean="0">
                <a:solidFill>
                  <a:srgbClr val="FF0000"/>
                </a:solidFill>
              </a:rPr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which</a:t>
            </a:r>
            <a:r>
              <a:rPr lang="sv-SE" sz="2400" b="1" dirty="0" smtClean="0">
                <a:solidFill>
                  <a:srgbClr val="FF0000"/>
                </a:solidFill>
              </a:rPr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would</a:t>
            </a:r>
            <a:r>
              <a:rPr lang="sv-SE" sz="2400" b="1" dirty="0" smtClean="0">
                <a:solidFill>
                  <a:srgbClr val="FF0000"/>
                </a:solidFill>
              </a:rPr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indicate</a:t>
            </a:r>
            <a:r>
              <a:rPr lang="sv-SE" sz="2400" b="1" dirty="0" smtClean="0">
                <a:solidFill>
                  <a:srgbClr val="FF0000"/>
                </a:solidFill>
              </a:rPr>
              <a:t> tungsten </a:t>
            </a:r>
            <a:r>
              <a:rPr lang="sv-SE" sz="2400" b="1" dirty="0" err="1" smtClean="0">
                <a:solidFill>
                  <a:srgbClr val="FF0000"/>
                </a:solidFill>
              </a:rPr>
              <a:t>melting</a:t>
            </a:r>
            <a:r>
              <a:rPr lang="sv-SE" sz="2400" b="1" dirty="0">
                <a:solidFill>
                  <a:srgbClr val="FF0000"/>
                </a:solidFill>
              </a:rPr>
              <a:t> </a:t>
            </a:r>
            <a:r>
              <a:rPr lang="sv-SE" sz="2400" b="1" dirty="0" smtClean="0">
                <a:solidFill>
                  <a:srgbClr val="FF0000"/>
                </a:solidFill>
              </a:rPr>
              <a:t>(</a:t>
            </a:r>
            <a:r>
              <a:rPr lang="sv-SE" sz="2400" b="1" dirty="0" err="1" smtClean="0">
                <a:solidFill>
                  <a:srgbClr val="FF0000"/>
                </a:solidFill>
              </a:rPr>
              <a:t>either</a:t>
            </a:r>
            <a:r>
              <a:rPr lang="sv-SE" sz="2400" b="1" dirty="0" smtClean="0">
                <a:solidFill>
                  <a:srgbClr val="FF0000"/>
                </a:solidFill>
              </a:rPr>
              <a:t> W </a:t>
            </a:r>
            <a:r>
              <a:rPr lang="sv-SE" sz="2400" b="1" dirty="0" err="1" smtClean="0">
                <a:solidFill>
                  <a:srgbClr val="FF0000"/>
                </a:solidFill>
              </a:rPr>
              <a:t>coatings</a:t>
            </a:r>
            <a:r>
              <a:rPr lang="sv-SE" sz="2400" b="1" dirty="0" smtClean="0">
                <a:solidFill>
                  <a:srgbClr val="FF0000"/>
                </a:solidFill>
              </a:rPr>
              <a:t> or </a:t>
            </a:r>
            <a:r>
              <a:rPr lang="sv-SE" sz="2400" b="1" dirty="0" err="1" smtClean="0">
                <a:solidFill>
                  <a:srgbClr val="FF0000"/>
                </a:solidFill>
              </a:rPr>
              <a:t>Tile</a:t>
            </a:r>
            <a:r>
              <a:rPr lang="sv-SE" sz="2400" b="1" dirty="0" smtClean="0">
                <a:solidFill>
                  <a:srgbClr val="FF0000"/>
                </a:solidFill>
              </a:rPr>
              <a:t> 5). </a:t>
            </a:r>
            <a:endParaRPr lang="sv-SE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4088" y="6505599"/>
            <a:ext cx="37940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E. Fortuna, M. </a:t>
            </a:r>
            <a:r>
              <a:rPr lang="en-GB" sz="1400" i="1" dirty="0" err="1" smtClean="0"/>
              <a:t>Rubel</a:t>
            </a:r>
            <a:r>
              <a:rPr lang="en-GB" sz="1400" i="1" dirty="0" smtClean="0"/>
              <a:t>, Phys. Scr. 2017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2875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 txBox="1">
            <a:spLocks/>
          </p:cNvSpPr>
          <p:nvPr/>
        </p:nvSpPr>
        <p:spPr bwMode="auto">
          <a:xfrm>
            <a:off x="611560" y="188640"/>
            <a:ext cx="7389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sv-SE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LPs in JET</a:t>
            </a:r>
            <a:endParaRPr lang="en-GB" altLang="sv-SE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530" name="Inhaltsplatzhalter 2"/>
          <p:cNvSpPr>
            <a:spLocks/>
          </p:cNvSpPr>
          <p:nvPr/>
        </p:nvSpPr>
        <p:spPr bwMode="auto">
          <a:xfrm>
            <a:off x="0" y="61595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0" indent="-889000" eaLnBrk="0" hangingPunct="0">
              <a:lnSpc>
                <a:spcPct val="130000"/>
              </a:lnSpc>
              <a:spcBef>
                <a:spcPct val="20000"/>
              </a:spcBef>
            </a:pPr>
            <a:endParaRPr lang="en-GB" altLang="sv-SE" sz="3200" b="1" i="1"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424936" cy="56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24"/>
            <a:ext cx="8820472" cy="891216"/>
          </a:xfrm>
          <a:noFill/>
        </p:spPr>
        <p:txBody>
          <a:bodyPr/>
          <a:lstStyle/>
          <a:p>
            <a:pPr algn="ctr"/>
            <a:r>
              <a:rPr lang="sv-SE" dirty="0" smtClean="0"/>
              <a:t>JET-C and JET-ILW: Tritium in dust </a:t>
            </a:r>
            <a:endParaRPr lang="sv-SE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02466"/>
            <a:ext cx="4594265" cy="32888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54994" y="917737"/>
            <a:ext cx="708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Specific T activities in dust from JET-C, ILW-1 and ILW-3 measured by FCM</a:t>
            </a:r>
            <a:r>
              <a:rPr lang="en-US" i="1" dirty="0" smtClean="0"/>
              <a:t>.</a:t>
            </a:r>
            <a:endParaRPr lang="sv-SE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6" y="4941168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STEP 1: </a:t>
            </a:r>
            <a:r>
              <a:rPr lang="sv-SE" b="1" dirty="0" err="1" smtClean="0"/>
              <a:t>Compare</a:t>
            </a:r>
            <a:r>
              <a:rPr lang="sv-SE" b="1" dirty="0" smtClean="0"/>
              <a:t> total </a:t>
            </a:r>
            <a:r>
              <a:rPr lang="sv-SE" b="1" dirty="0" err="1" smtClean="0"/>
              <a:t>amount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dust in the JET-C and JET-ILW </a:t>
            </a:r>
            <a:r>
              <a:rPr lang="sv-SE" b="1" dirty="0" err="1" smtClean="0"/>
              <a:t>campaigns</a:t>
            </a:r>
            <a:r>
              <a:rPr lang="sv-SE" b="1" dirty="0" smtClean="0"/>
              <a:t> </a:t>
            </a:r>
          </a:p>
          <a:p>
            <a:r>
              <a:rPr lang="sv-SE" b="1" dirty="0" smtClean="0"/>
              <a:t>&gt;200 g </a:t>
            </a:r>
            <a:r>
              <a:rPr lang="sv-SE" b="1" dirty="0" err="1" smtClean="0"/>
              <a:t>of</a:t>
            </a:r>
            <a:r>
              <a:rPr lang="sv-SE" b="1" dirty="0" smtClean="0"/>
              <a:t> dust from JET-C </a:t>
            </a:r>
            <a:r>
              <a:rPr lang="sv-SE" b="1" dirty="0" err="1" smtClean="0"/>
              <a:t>versus</a:t>
            </a:r>
            <a:r>
              <a:rPr lang="sv-SE" b="1" dirty="0" smtClean="0"/>
              <a:t> 1 g (total) </a:t>
            </a:r>
            <a:r>
              <a:rPr lang="sv-SE" b="1" dirty="0" err="1" smtClean="0"/>
              <a:t>after</a:t>
            </a:r>
            <a:r>
              <a:rPr lang="sv-SE" b="1" dirty="0" smtClean="0"/>
              <a:t> ILW </a:t>
            </a:r>
            <a:r>
              <a:rPr lang="sv-SE" b="1" dirty="0" err="1" smtClean="0"/>
              <a:t>campaign</a:t>
            </a:r>
            <a:r>
              <a:rPr lang="sv-SE" b="1" dirty="0" smtClean="0"/>
              <a:t>!</a:t>
            </a:r>
          </a:p>
          <a:p>
            <a:endParaRPr lang="sv-SE" b="1" dirty="0"/>
          </a:p>
          <a:p>
            <a:r>
              <a:rPr lang="sv-SE" b="1" dirty="0" smtClean="0"/>
              <a:t>STEP 2: </a:t>
            </a:r>
            <a:r>
              <a:rPr lang="sv-SE" b="1" dirty="0" err="1" smtClean="0"/>
              <a:t>Find</a:t>
            </a:r>
            <a:r>
              <a:rPr lang="sv-SE" b="1" dirty="0" smtClean="0"/>
              <a:t> the </a:t>
            </a:r>
            <a:r>
              <a:rPr lang="sv-SE" b="1" dirty="0" err="1" smtClean="0"/>
              <a:t>location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tritium.</a:t>
            </a:r>
          </a:p>
        </p:txBody>
      </p:sp>
    </p:spTree>
    <p:extLst>
      <p:ext uri="{BB962C8B-B14F-4D97-AF65-F5344CB8AC3E}">
        <p14:creationId xmlns:p14="http://schemas.microsoft.com/office/powerpoint/2010/main" val="15391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 txBox="1">
            <a:spLocks/>
          </p:cNvSpPr>
          <p:nvPr/>
        </p:nvSpPr>
        <p:spPr bwMode="auto">
          <a:xfrm>
            <a:off x="611560" y="188640"/>
            <a:ext cx="7389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sv-SE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Interest in Dust</a:t>
            </a:r>
          </a:p>
        </p:txBody>
      </p:sp>
      <p:sp>
        <p:nvSpPr>
          <p:cNvPr id="22530" name="Inhaltsplatzhalter 2"/>
          <p:cNvSpPr>
            <a:spLocks/>
          </p:cNvSpPr>
          <p:nvPr/>
        </p:nvSpPr>
        <p:spPr bwMode="auto">
          <a:xfrm>
            <a:off x="0" y="61595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0" indent="-889000" eaLnBrk="0" hangingPunct="0">
              <a:lnSpc>
                <a:spcPct val="130000"/>
              </a:lnSpc>
              <a:spcBef>
                <a:spcPct val="20000"/>
              </a:spcBef>
            </a:pPr>
            <a:endParaRPr lang="en-GB" altLang="sv-SE" sz="3200" b="1" i="1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37379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force in studies: </a:t>
            </a:r>
            <a:r>
              <a:rPr lang="en-GB" sz="2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&amp; economy of reactor operation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 hazard: </a:t>
            </a: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ignition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2400" b="1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generation, Be, </a:t>
            </a:r>
            <a:r>
              <a:rPr lang="en-GB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tritiated</a:t>
            </a: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matter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 on operation: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mobilization (disruptions),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egradation of optical diagnostics,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mpact on pumping systems.</a:t>
            </a:r>
          </a:p>
          <a:p>
            <a:pPr lvl="1">
              <a:lnSpc>
                <a:spcPct val="150000"/>
              </a:lnSpc>
            </a:pPr>
            <a:endParaRPr lang="en-GB" sz="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GB" sz="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Dust/metal splashing studies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started in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1984 (e.g. JET),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very systematic studies since 1997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TEXTOR, JET)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points: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GB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quantity and fuel retention properties,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GB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behaviour in plasma.</a:t>
            </a:r>
          </a:p>
        </p:txBody>
      </p:sp>
    </p:spTree>
    <p:extLst>
      <p:ext uri="{BB962C8B-B14F-4D97-AF65-F5344CB8AC3E}">
        <p14:creationId xmlns:p14="http://schemas.microsoft.com/office/powerpoint/2010/main" val="25517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2"/>
          <p:cNvSpPr>
            <a:spLocks/>
          </p:cNvSpPr>
          <p:nvPr/>
        </p:nvSpPr>
        <p:spPr bwMode="auto">
          <a:xfrm>
            <a:off x="102196" y="-197485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0" indent="-889000" eaLnBrk="0" hangingPunct="0">
              <a:lnSpc>
                <a:spcPct val="130000"/>
              </a:lnSpc>
              <a:spcBef>
                <a:spcPct val="20000"/>
              </a:spcBef>
            </a:pPr>
            <a:endParaRPr lang="en-GB" altLang="sv-SE" sz="3200" b="1" i="1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1560" y="116632"/>
            <a:ext cx="7389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sv-SE" sz="2800" b="1" i="1" dirty="0" smtClean="0"/>
              <a:t>Categories of dust in JET-ILW</a:t>
            </a:r>
            <a:endParaRPr lang="sv-SE" altLang="sv-SE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3124" y="926156"/>
            <a:ext cx="43548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latin typeface="Arial Black" panose="020B0A04020102020204" pitchFamily="34" charset="0"/>
              </a:rPr>
              <a:t>ITER not relevant</a:t>
            </a:r>
          </a:p>
          <a:p>
            <a:r>
              <a:rPr lang="sv-SE" sz="2000" b="1" dirty="0" smtClean="0"/>
              <a:t>Be flakes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coatings</a:t>
            </a:r>
            <a:r>
              <a:rPr lang="sv-SE" sz="2000" b="1" dirty="0" smtClean="0"/>
              <a:t> from inner </a:t>
            </a:r>
            <a:r>
              <a:rPr lang="sv-SE" sz="2000" b="1" dirty="0" err="1" smtClean="0"/>
              <a:t>wall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cladding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tiles</a:t>
            </a:r>
            <a:endParaRPr lang="sv-SE" sz="2000" b="1" dirty="0"/>
          </a:p>
          <a:p>
            <a:endParaRPr lang="sv-SE" sz="1200" b="1" dirty="0" smtClean="0"/>
          </a:p>
          <a:p>
            <a:r>
              <a:rPr lang="sv-SE" sz="2000" b="1" dirty="0" err="1" smtClean="0"/>
              <a:t>Debris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CFC or BN (</a:t>
            </a:r>
            <a:r>
              <a:rPr lang="sv-SE" sz="2000" b="1" dirty="0" err="1" smtClean="0"/>
              <a:t>probes</a:t>
            </a:r>
            <a:r>
              <a:rPr lang="sv-SE" sz="2000" b="1" dirty="0"/>
              <a:t> </a:t>
            </a:r>
            <a:r>
              <a:rPr lang="sv-SE" sz="2000" b="1" dirty="0" err="1" smtClean="0"/>
              <a:t>heads</a:t>
            </a:r>
            <a:r>
              <a:rPr lang="sv-SE" sz="2000" b="1" dirty="0" smtClean="0"/>
              <a:t>)</a:t>
            </a:r>
          </a:p>
          <a:p>
            <a:endParaRPr lang="sv-SE" sz="1200" dirty="0"/>
          </a:p>
          <a:p>
            <a:r>
              <a:rPr lang="sv-SE" sz="2000" b="1" dirty="0" smtClean="0"/>
              <a:t>W-Mo </a:t>
            </a:r>
            <a:r>
              <a:rPr lang="sv-SE" sz="2000" b="1" dirty="0" err="1" smtClean="0"/>
              <a:t>coatings</a:t>
            </a:r>
            <a:r>
              <a:rPr lang="sv-SE" sz="2000" b="1" dirty="0" smtClean="0"/>
              <a:t> from CFC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b="1" i="1" dirty="0" smtClean="0"/>
              <a:t>Small </a:t>
            </a:r>
            <a:r>
              <a:rPr lang="sv-SE" sz="1900" b="1" i="1" dirty="0" err="1" smtClean="0"/>
              <a:t>debris</a:t>
            </a:r>
            <a:r>
              <a:rPr lang="sv-SE" sz="1900" b="1" i="1" dirty="0" smtClean="0"/>
              <a:t>, flakes not </a:t>
            </a:r>
            <a:r>
              <a:rPr lang="sv-SE" sz="1900" b="1" i="1" dirty="0" err="1" smtClean="0"/>
              <a:t>molten</a:t>
            </a:r>
            <a:r>
              <a:rPr lang="sv-SE" sz="1900" b="1" i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b="1" i="1" dirty="0" err="1" smtClean="0"/>
              <a:t>Partly</a:t>
            </a:r>
            <a:r>
              <a:rPr lang="sv-SE" sz="1900" b="1" i="1" dirty="0" smtClean="0"/>
              <a:t> </a:t>
            </a:r>
            <a:r>
              <a:rPr lang="sv-SE" sz="1900" b="1" i="1" dirty="0" err="1" smtClean="0"/>
              <a:t>molten</a:t>
            </a:r>
            <a:r>
              <a:rPr lang="sv-SE" sz="1900" b="1" i="1" dirty="0"/>
              <a:t> </a:t>
            </a:r>
            <a:r>
              <a:rPr lang="sv-SE" sz="1900" b="1" i="1" dirty="0" smtClean="0"/>
              <a:t>(</a:t>
            </a:r>
            <a:r>
              <a:rPr lang="sv-SE" sz="1900" b="1" i="1" dirty="0" err="1" smtClean="0"/>
              <a:t>glassy</a:t>
            </a:r>
            <a:r>
              <a:rPr lang="sv-SE" sz="1900" b="1" i="1" dirty="0" smtClean="0"/>
              <a:t> </a:t>
            </a:r>
            <a:r>
              <a:rPr lang="sv-SE" sz="1900" b="1" i="1" dirty="0" err="1" smtClean="0"/>
              <a:t>structure</a:t>
            </a:r>
            <a:r>
              <a:rPr lang="sv-SE" sz="1900" b="1" i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b="1" i="1" dirty="0" err="1" smtClean="0"/>
              <a:t>Spheroids</a:t>
            </a:r>
            <a:r>
              <a:rPr lang="sv-SE" sz="1900" b="1" i="1" dirty="0" smtClean="0"/>
              <a:t> by aggregation </a:t>
            </a:r>
            <a:r>
              <a:rPr lang="sv-SE" sz="1900" b="1" i="1" dirty="0" err="1" smtClean="0"/>
              <a:t>of</a:t>
            </a:r>
            <a:r>
              <a:rPr lang="sv-SE" sz="1900" b="1" i="1" dirty="0" smtClean="0"/>
              <a:t> W flakes </a:t>
            </a:r>
            <a:r>
              <a:rPr lang="sv-SE" sz="1900" b="1" i="1" dirty="0"/>
              <a:t>.</a:t>
            </a:r>
            <a:endParaRPr lang="sv-SE" sz="1900" dirty="0"/>
          </a:p>
        </p:txBody>
      </p:sp>
      <p:sp>
        <p:nvSpPr>
          <p:cNvPr id="6" name="TextBox 5"/>
          <p:cNvSpPr txBox="1"/>
          <p:nvPr/>
        </p:nvSpPr>
        <p:spPr>
          <a:xfrm>
            <a:off x="4427985" y="908720"/>
            <a:ext cx="48182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ITER relevant</a:t>
            </a:r>
          </a:p>
          <a:p>
            <a:endParaRPr lang="sv-SE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v-SE" sz="2000" b="1" dirty="0">
                <a:solidFill>
                  <a:srgbClr val="FF0000"/>
                </a:solidFill>
              </a:rPr>
              <a:t>Be-</a:t>
            </a:r>
            <a:r>
              <a:rPr lang="sv-SE" sz="2000" b="1" dirty="0" err="1">
                <a:solidFill>
                  <a:srgbClr val="FF0000"/>
                </a:solidFill>
              </a:rPr>
              <a:t>rich</a:t>
            </a:r>
            <a:r>
              <a:rPr lang="sv-SE" sz="2000" b="1" dirty="0">
                <a:solidFill>
                  <a:srgbClr val="FF0000"/>
                </a:solidFill>
              </a:rPr>
              <a:t> </a:t>
            </a:r>
            <a:r>
              <a:rPr lang="sv-SE" sz="2000" b="1" dirty="0" smtClean="0">
                <a:solidFill>
                  <a:srgbClr val="FF0000"/>
                </a:solidFill>
              </a:rPr>
              <a:t>flakes </a:t>
            </a:r>
            <a:r>
              <a:rPr lang="sv-SE" sz="2000" b="1" dirty="0" err="1" smtClean="0">
                <a:solidFill>
                  <a:srgbClr val="FF0000"/>
                </a:solidFill>
              </a:rPr>
              <a:t>of</a:t>
            </a:r>
            <a:r>
              <a:rPr lang="sv-SE" sz="2000" b="1" dirty="0" smtClean="0">
                <a:solidFill>
                  <a:srgbClr val="FF0000"/>
                </a:solidFill>
              </a:rPr>
              <a:t> co-</a:t>
            </a:r>
            <a:r>
              <a:rPr lang="sv-SE" sz="2000" b="1" dirty="0" err="1" smtClean="0">
                <a:solidFill>
                  <a:srgbClr val="FF0000"/>
                </a:solidFill>
              </a:rPr>
              <a:t>deposited</a:t>
            </a:r>
            <a:r>
              <a:rPr lang="sv-SE" sz="2000" b="1" dirty="0" smtClean="0">
                <a:solidFill>
                  <a:srgbClr val="FF0000"/>
                </a:solidFill>
              </a:rPr>
              <a:t> </a:t>
            </a:r>
            <a:r>
              <a:rPr lang="sv-SE" sz="2000" b="1" dirty="0" err="1" smtClean="0">
                <a:solidFill>
                  <a:srgbClr val="FF0000"/>
                </a:solidFill>
              </a:rPr>
              <a:t>layers</a:t>
            </a:r>
            <a:endParaRPr lang="sv-SE" sz="2000" b="1" dirty="0">
              <a:solidFill>
                <a:srgbClr val="FF0000"/>
              </a:solidFill>
            </a:endParaRPr>
          </a:p>
          <a:p>
            <a:endParaRPr lang="sv-SE" sz="2000" b="1" dirty="0" smtClean="0">
              <a:solidFill>
                <a:srgbClr val="FF0000"/>
              </a:solidFill>
            </a:endParaRPr>
          </a:p>
          <a:p>
            <a:r>
              <a:rPr lang="sv-SE" sz="2000" b="1" dirty="0" smtClean="0">
                <a:solidFill>
                  <a:srgbClr val="FF0000"/>
                </a:solidFill>
              </a:rPr>
              <a:t>Be </a:t>
            </a:r>
            <a:r>
              <a:rPr lang="sv-SE" sz="2000" b="1" dirty="0" err="1" smtClean="0">
                <a:solidFill>
                  <a:srgbClr val="FF0000"/>
                </a:solidFill>
              </a:rPr>
              <a:t>droplets</a:t>
            </a:r>
            <a:r>
              <a:rPr lang="sv-SE" sz="2000" b="1" dirty="0" smtClean="0">
                <a:solidFill>
                  <a:srgbClr val="FF0000"/>
                </a:solidFill>
              </a:rPr>
              <a:t> and </a:t>
            </a:r>
            <a:r>
              <a:rPr lang="sv-SE" sz="2000" b="1" dirty="0" err="1" smtClean="0">
                <a:solidFill>
                  <a:srgbClr val="FF0000"/>
                </a:solidFill>
              </a:rPr>
              <a:t>splashes</a:t>
            </a:r>
            <a:endParaRPr lang="sv-SE" sz="2000" b="1" dirty="0" smtClean="0">
              <a:solidFill>
                <a:srgbClr val="FF0000"/>
              </a:solidFill>
            </a:endParaRPr>
          </a:p>
          <a:p>
            <a:endParaRPr lang="sv-SE" sz="2000" b="1" dirty="0">
              <a:solidFill>
                <a:srgbClr val="FF0000"/>
              </a:solidFill>
            </a:endParaRPr>
          </a:p>
          <a:p>
            <a:r>
              <a:rPr lang="sv-SE" sz="2000" b="1" dirty="0" smtClean="0">
                <a:solidFill>
                  <a:srgbClr val="FF0000"/>
                </a:solidFill>
              </a:rPr>
              <a:t>W </a:t>
            </a:r>
            <a:r>
              <a:rPr lang="sv-SE" sz="2000" b="1" dirty="0" err="1" smtClean="0">
                <a:solidFill>
                  <a:srgbClr val="FF0000"/>
                </a:solidFill>
              </a:rPr>
              <a:t>droplets</a:t>
            </a:r>
            <a:r>
              <a:rPr lang="sv-SE" sz="2000" b="1" dirty="0" smtClean="0">
                <a:solidFill>
                  <a:srgbClr val="FF0000"/>
                </a:solidFill>
              </a:rPr>
              <a:t> and </a:t>
            </a:r>
            <a:r>
              <a:rPr lang="sv-SE" sz="2000" b="1" dirty="0" err="1" smtClean="0">
                <a:solidFill>
                  <a:srgbClr val="FF0000"/>
                </a:solidFill>
              </a:rPr>
              <a:t>splashes</a:t>
            </a:r>
            <a:endParaRPr lang="sv-SE" sz="2000" b="1" dirty="0" smtClean="0">
              <a:solidFill>
                <a:srgbClr val="FF0000"/>
              </a:solidFill>
            </a:endParaRPr>
          </a:p>
          <a:p>
            <a:endParaRPr lang="sv-SE" sz="2000" b="1" dirty="0">
              <a:solidFill>
                <a:srgbClr val="FF0000"/>
              </a:solidFill>
            </a:endParaRPr>
          </a:p>
          <a:p>
            <a:r>
              <a:rPr lang="sv-SE" sz="2000" i="1" dirty="0" smtClean="0">
                <a:solidFill>
                  <a:srgbClr val="FF0000"/>
                </a:solidFill>
              </a:rPr>
              <a:t>Steel (and </a:t>
            </a:r>
            <a:r>
              <a:rPr lang="sv-SE" sz="2000" i="1" dirty="0" err="1" smtClean="0">
                <a:solidFill>
                  <a:srgbClr val="FF0000"/>
                </a:solidFill>
              </a:rPr>
              <a:t>Inconel</a:t>
            </a:r>
            <a:r>
              <a:rPr lang="sv-SE" sz="2000" i="1" dirty="0" smtClean="0">
                <a:solidFill>
                  <a:srgbClr val="FF0000"/>
                </a:solidFill>
              </a:rPr>
              <a:t>) </a:t>
            </a:r>
            <a:r>
              <a:rPr lang="sv-SE" sz="2000" i="1" dirty="0" err="1" smtClean="0">
                <a:solidFill>
                  <a:srgbClr val="FF0000"/>
                </a:solidFill>
              </a:rPr>
              <a:t>droplets</a:t>
            </a:r>
            <a:r>
              <a:rPr lang="sv-SE" sz="2000" i="1" dirty="0" smtClean="0">
                <a:solidFill>
                  <a:srgbClr val="FF0000"/>
                </a:solidFill>
              </a:rPr>
              <a:t> and </a:t>
            </a:r>
            <a:r>
              <a:rPr lang="sv-SE" sz="2000" i="1" dirty="0" err="1" smtClean="0">
                <a:solidFill>
                  <a:srgbClr val="FF0000"/>
                </a:solidFill>
              </a:rPr>
              <a:t>splashes</a:t>
            </a:r>
            <a:r>
              <a:rPr lang="sv-SE" sz="2000" i="1" dirty="0" smtClean="0">
                <a:solidFill>
                  <a:srgbClr val="FF0000"/>
                </a:solidFill>
              </a:rPr>
              <a:t> </a:t>
            </a:r>
            <a:r>
              <a:rPr lang="sv-SE" sz="2000" i="1" dirty="0" err="1" smtClean="0">
                <a:solidFill>
                  <a:srgbClr val="FF0000"/>
                </a:solidFill>
              </a:rPr>
              <a:t>e.g</a:t>
            </a:r>
            <a:r>
              <a:rPr lang="sv-SE" sz="2000" i="1" dirty="0" smtClean="0">
                <a:solidFill>
                  <a:srgbClr val="FF0000"/>
                </a:solidFill>
              </a:rPr>
              <a:t>. from </a:t>
            </a:r>
            <a:r>
              <a:rPr lang="sv-SE" sz="2000" i="1" dirty="0" err="1" smtClean="0">
                <a:solidFill>
                  <a:srgbClr val="FF0000"/>
                </a:solidFill>
              </a:rPr>
              <a:t>antennae</a:t>
            </a:r>
            <a:r>
              <a:rPr lang="sv-SE" sz="2000" i="1" dirty="0" smtClean="0">
                <a:solidFill>
                  <a:srgbClr val="FF0000"/>
                </a:solidFill>
              </a:rPr>
              <a:t> grills</a:t>
            </a:r>
          </a:p>
          <a:p>
            <a:endParaRPr lang="sv-SE" sz="2000" i="1" dirty="0">
              <a:solidFill>
                <a:srgbClr val="FF0000"/>
              </a:solidFill>
            </a:endParaRPr>
          </a:p>
          <a:p>
            <a:r>
              <a:rPr lang="sv-SE" sz="2000" i="1" dirty="0" err="1" smtClean="0">
                <a:solidFill>
                  <a:srgbClr val="FF0000"/>
                </a:solidFill>
              </a:rPr>
              <a:t>Swarf</a:t>
            </a:r>
            <a:r>
              <a:rPr lang="sv-SE" sz="2000" i="1" dirty="0" smtClean="0">
                <a:solidFill>
                  <a:srgbClr val="FF0000"/>
                </a:solidFill>
              </a:rPr>
              <a:t> from in-</a:t>
            </a:r>
            <a:r>
              <a:rPr lang="sv-SE" sz="2000" i="1" dirty="0" err="1" smtClean="0">
                <a:solidFill>
                  <a:srgbClr val="FF0000"/>
                </a:solidFill>
              </a:rPr>
              <a:t>vessel</a:t>
            </a:r>
            <a:r>
              <a:rPr lang="sv-SE" sz="2000" i="1" dirty="0" smtClean="0">
                <a:solidFill>
                  <a:srgbClr val="FF0000"/>
                </a:solidFill>
              </a:rPr>
              <a:t> </a:t>
            </a:r>
            <a:r>
              <a:rPr lang="sv-SE" sz="2000" i="1" dirty="0" err="1" smtClean="0">
                <a:solidFill>
                  <a:srgbClr val="FF0000"/>
                </a:solidFill>
              </a:rPr>
              <a:t>work</a:t>
            </a:r>
            <a:endParaRPr lang="sv-SE" sz="2000" i="1" dirty="0" smtClean="0">
              <a:solidFill>
                <a:srgbClr val="FF0000"/>
              </a:solidFill>
            </a:endParaRPr>
          </a:p>
          <a:p>
            <a:endParaRPr lang="sv-SE" sz="2000" i="1" dirty="0" smtClean="0">
              <a:solidFill>
                <a:srgbClr val="FF0000"/>
              </a:solidFill>
            </a:endParaRPr>
          </a:p>
          <a:p>
            <a:r>
              <a:rPr lang="sv-SE" sz="2000" i="1" dirty="0" smtClean="0">
                <a:solidFill>
                  <a:srgbClr val="FF0000"/>
                </a:solidFill>
              </a:rPr>
              <a:t>Cu </a:t>
            </a:r>
            <a:r>
              <a:rPr lang="sv-SE" sz="2000" i="1" dirty="0" err="1" smtClean="0">
                <a:solidFill>
                  <a:srgbClr val="FF0000"/>
                </a:solidFill>
              </a:rPr>
              <a:t>chunks</a:t>
            </a:r>
            <a:r>
              <a:rPr lang="sv-SE" sz="2000" i="1" dirty="0" smtClean="0">
                <a:solidFill>
                  <a:srgbClr val="FF0000"/>
                </a:solidFill>
              </a:rPr>
              <a:t> from NBI systems, </a:t>
            </a:r>
            <a:r>
              <a:rPr lang="sv-SE" sz="2000" i="1" dirty="0" err="1" smtClean="0">
                <a:solidFill>
                  <a:srgbClr val="FF0000"/>
                </a:solidFill>
              </a:rPr>
              <a:t>etc</a:t>
            </a:r>
            <a:endParaRPr lang="sv-SE" sz="2000" i="1" dirty="0" smtClean="0">
              <a:solidFill>
                <a:srgbClr val="FF0000"/>
              </a:solidFill>
            </a:endParaRPr>
          </a:p>
          <a:p>
            <a:endParaRPr lang="sv-SE" sz="2000" b="1" i="1" dirty="0">
              <a:solidFill>
                <a:srgbClr val="FF0000"/>
              </a:solidFill>
            </a:endParaRPr>
          </a:p>
          <a:p>
            <a:endParaRPr lang="sv-SE" sz="2000" b="1" dirty="0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l="13648" t="10162" r="26081" b="18461"/>
          <a:stretch/>
        </p:blipFill>
        <p:spPr bwMode="auto">
          <a:xfrm>
            <a:off x="17979" y="3861048"/>
            <a:ext cx="2124067" cy="1883229"/>
          </a:xfrm>
          <a:prstGeom prst="rect">
            <a:avLst/>
          </a:prstGeom>
          <a:noFill/>
        </p:spPr>
      </p:pic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73124" y="5604482"/>
            <a:ext cx="1511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88032" y="5172682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5 </a:t>
            </a:r>
            <a:r>
              <a:rPr lang="pl-PL" sz="2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pl-PL" sz="2400" b="1" dirty="0">
                <a:solidFill>
                  <a:schemeClr val="bg1"/>
                </a:solidFill>
              </a:rPr>
              <a:t>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65218" y="3861048"/>
            <a:ext cx="2190758" cy="1883229"/>
            <a:chOff x="2381242" y="3831771"/>
            <a:chExt cx="2190758" cy="1883229"/>
          </a:xfrm>
        </p:grpSpPr>
        <p:pic>
          <p:nvPicPr>
            <p:cNvPr id="11" name="Obraz 6"/>
            <p:cNvPicPr>
              <a:picLocks noChangeAspect="1"/>
            </p:cNvPicPr>
            <p:nvPr/>
          </p:nvPicPr>
          <p:blipFill rotWithShape="1">
            <a:blip r:embed="rId3" cstate="print"/>
            <a:srcRect l="27965" t="30089" r="25992" b="16388"/>
            <a:stretch/>
          </p:blipFill>
          <p:spPr bwMode="auto">
            <a:xfrm>
              <a:off x="2412000" y="3831771"/>
              <a:ext cx="2160000" cy="1883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Łącznik prostoliniowy 14"/>
            <p:cNvCxnSpPr/>
            <p:nvPr/>
          </p:nvCxnSpPr>
          <p:spPr>
            <a:xfrm>
              <a:off x="2381242" y="4013867"/>
              <a:ext cx="1346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ole tekstowe 15"/>
            <p:cNvSpPr txBox="1">
              <a:spLocks noChangeArrowheads="1"/>
            </p:cNvSpPr>
            <p:nvPr/>
          </p:nvSpPr>
          <p:spPr bwMode="auto">
            <a:xfrm>
              <a:off x="2503479" y="4045617"/>
              <a:ext cx="714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>
                  <a:solidFill>
                    <a:schemeClr val="bg1"/>
                  </a:solidFill>
                </a:rPr>
                <a:t>5 </a:t>
              </a:r>
              <a:r>
                <a:rPr lang="pl-PL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pl-PL" b="1">
                  <a:solidFill>
                    <a:schemeClr val="bg1"/>
                  </a:solidFill>
                </a:rPr>
                <a:t>m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427984" y="908720"/>
            <a:ext cx="0" cy="5949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:\2017\2017 03 Dust\EFortuna2-03-2017JET_OU2\2-03-2017JET\OU2_m008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t="24332" r="29669" b="13946"/>
          <a:stretch/>
        </p:blipFill>
        <p:spPr bwMode="auto">
          <a:xfrm>
            <a:off x="214641" y="5777774"/>
            <a:ext cx="1080000" cy="1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94569" y="6468969"/>
            <a:ext cx="734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94569" y="5861022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2</a:t>
            </a:r>
            <a:r>
              <a:rPr lang="pl-PL" sz="2400" b="1" dirty="0" smtClean="0">
                <a:solidFill>
                  <a:schemeClr val="bg1"/>
                </a:solidFill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pl-PL" sz="2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69119" y="5904956"/>
            <a:ext cx="179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 smtClean="0"/>
              <a:t>Formation </a:t>
            </a:r>
            <a:r>
              <a:rPr lang="sv-SE" b="1" i="1" dirty="0" err="1" smtClean="0"/>
              <a:t>phase</a:t>
            </a:r>
            <a:endParaRPr lang="sv-SE" b="1" i="1" dirty="0"/>
          </a:p>
        </p:txBody>
      </p:sp>
    </p:spTree>
    <p:extLst>
      <p:ext uri="{BB962C8B-B14F-4D97-AF65-F5344CB8AC3E}">
        <p14:creationId xmlns:p14="http://schemas.microsoft.com/office/powerpoint/2010/main" val="16877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2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94" y="5844851"/>
            <a:ext cx="6974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>
                <a:solidFill>
                  <a:srgbClr val="FF0000"/>
                </a:solidFill>
              </a:rPr>
              <a:t>There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will</a:t>
            </a:r>
            <a:r>
              <a:rPr lang="sv-SE" b="1" dirty="0" smtClean="0">
                <a:solidFill>
                  <a:srgbClr val="FF0000"/>
                </a:solidFill>
              </a:rPr>
              <a:t> be </a:t>
            </a:r>
            <a:r>
              <a:rPr lang="sv-SE" b="1" dirty="0" err="1" smtClean="0">
                <a:solidFill>
                  <a:srgbClr val="FF0000"/>
                </a:solidFill>
              </a:rPr>
              <a:t>many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pictures</a:t>
            </a:r>
            <a:r>
              <a:rPr lang="sv-SE" b="1" dirty="0" smtClean="0">
                <a:solidFill>
                  <a:srgbClr val="FF0000"/>
                </a:solidFill>
              </a:rPr>
              <a:t>, </a:t>
            </a:r>
            <a:r>
              <a:rPr lang="sv-SE" b="1" dirty="0" err="1" smtClean="0">
                <a:solidFill>
                  <a:srgbClr val="FF0000"/>
                </a:solidFill>
              </a:rPr>
              <a:t>but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this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work</a:t>
            </a:r>
            <a:r>
              <a:rPr lang="sv-SE" b="1" dirty="0">
                <a:solidFill>
                  <a:srgbClr val="FF0000"/>
                </a:solidFill>
              </a:rPr>
              <a:t> is far </a:t>
            </a:r>
            <a:r>
              <a:rPr lang="sv-SE" b="1" dirty="0" err="1">
                <a:solidFill>
                  <a:srgbClr val="FF0000"/>
                </a:solidFill>
              </a:rPr>
              <a:t>beyond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smtClean="0">
                <a:solidFill>
                  <a:srgbClr val="FF0000"/>
                </a:solidFill>
              </a:rPr>
              <a:t>”</a:t>
            </a:r>
            <a:r>
              <a:rPr lang="sv-SE" b="1" dirty="0" err="1" smtClean="0">
                <a:solidFill>
                  <a:srgbClr val="FF0000"/>
                </a:solidFill>
              </a:rPr>
              <a:t>picturology</a:t>
            </a:r>
            <a:r>
              <a:rPr lang="sv-SE" b="1" dirty="0" smtClean="0">
                <a:solidFill>
                  <a:srgbClr val="FF0000"/>
                </a:solidFill>
              </a:rPr>
              <a:t>”.</a:t>
            </a:r>
          </a:p>
          <a:p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Dust is </a:t>
            </a:r>
            <a:r>
              <a:rPr lang="sv-SE" b="1" dirty="0" err="1" smtClean="0">
                <a:solidFill>
                  <a:srgbClr val="FF0000"/>
                </a:solidFill>
              </a:rPr>
              <a:t>unpleasant</a:t>
            </a:r>
            <a:r>
              <a:rPr lang="sv-SE" b="1" dirty="0" smtClean="0">
                <a:solidFill>
                  <a:srgbClr val="FF0000"/>
                </a:solidFill>
              </a:rPr>
              <a:t>, </a:t>
            </a:r>
            <a:r>
              <a:rPr lang="sv-SE" b="1" dirty="0" err="1" smtClean="0">
                <a:solidFill>
                  <a:srgbClr val="FF0000"/>
                </a:solidFill>
              </a:rPr>
              <a:t>difficult</a:t>
            </a:r>
            <a:r>
              <a:rPr lang="sv-SE" b="1" dirty="0" smtClean="0">
                <a:solidFill>
                  <a:srgbClr val="FF0000"/>
                </a:solidFill>
              </a:rPr>
              <a:t> in handling, in </a:t>
            </a:r>
            <a:r>
              <a:rPr lang="sv-SE" b="1" dirty="0" err="1" smtClean="0">
                <a:solidFill>
                  <a:srgbClr val="FF0000"/>
                </a:solidFill>
              </a:rPr>
              <a:t>many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cases</a:t>
            </a:r>
            <a:r>
              <a:rPr lang="sv-SE" b="1" dirty="0" smtClean="0">
                <a:solidFill>
                  <a:srgbClr val="FF0000"/>
                </a:solidFill>
              </a:rPr>
              <a:t> just </a:t>
            </a:r>
            <a:r>
              <a:rPr lang="sv-SE" b="1" dirty="0" err="1" smtClean="0">
                <a:solidFill>
                  <a:srgbClr val="FF0000"/>
                </a:solidFill>
              </a:rPr>
              <a:t>dangereous</a:t>
            </a:r>
            <a:r>
              <a:rPr lang="sv-SE" b="1" dirty="0" smtClean="0">
                <a:solidFill>
                  <a:srgbClr val="FF0000"/>
                </a:solidFill>
              </a:rPr>
              <a:t>.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936" y="190790"/>
            <a:ext cx="338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latin typeface="Arial" panose="020B0604020202020204" pitchFamily="34" charset="0"/>
                <a:cs typeface="Arial" panose="020B0604020202020204" pitchFamily="34" charset="0"/>
              </a:rPr>
              <a:t>Dust is </a:t>
            </a:r>
            <a:r>
              <a:rPr lang="sv-S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fascinating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308" y="1035831"/>
            <a:ext cx="3218260" cy="2168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85" y="1061898"/>
            <a:ext cx="2856080" cy="2142061"/>
          </a:xfrm>
          <a:prstGeom prst="rect">
            <a:avLst/>
          </a:prstGeom>
        </p:spPr>
      </p:pic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257422"/>
              </p:ext>
            </p:extLst>
          </p:nvPr>
        </p:nvGraphicFramePr>
        <p:xfrm>
          <a:off x="7153791" y="5590525"/>
          <a:ext cx="2203184" cy="123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Presentation" r:id="rId6" imgW="3174840" imgH="1785960" progId="PowerPoint.Show.12">
                  <p:embed/>
                </p:oleObj>
              </mc:Choice>
              <mc:Fallback>
                <p:oleObj name="Presentation" r:id="rId6" imgW="3174840" imgH="1785960" progId="PowerPoint.Show.12">
                  <p:embed/>
                  <p:pic>
                    <p:nvPicPr>
                      <p:cNvPr id="9" name="Object 8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3791" y="5590525"/>
                        <a:ext cx="2203184" cy="1239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9" descr="D:\MYDOCS-2015-10-12-Limited-from\JET-WPJET2\Dust-Warsaw\WUT-SEM-FIB-EDX\EFortuna-JGrzonka-Copy-CD-samples-26\JGrzonka_1-02-2016\JET_26_sponge folder\JET_26_sponge_70000X_0031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3273" y="3501007"/>
            <a:ext cx="2196000" cy="20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:\MYDOCS-2015-10-12-Limited-from\JET-WPJET2\Dust-Warsaw\WUT-SEM-FIB-EDX\EFortuna-JGrzonka-Copy-CD-samples-26\JGrzonka_1-02-2016\JET_26_sponge folder\JET_26_sponge_500000X_0025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1"/>
          <a:stretch/>
        </p:blipFill>
        <p:spPr bwMode="auto">
          <a:xfrm>
            <a:off x="2220020" y="3525781"/>
            <a:ext cx="2196000" cy="20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77530" y="3525781"/>
            <a:ext cx="2614750" cy="1972320"/>
            <a:chOff x="7298580" y="2556210"/>
            <a:chExt cx="3126176" cy="26519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3" t="12368" r="3180" b="10293"/>
            <a:stretch/>
          </p:blipFill>
          <p:spPr>
            <a:xfrm>
              <a:off x="7298580" y="2556210"/>
              <a:ext cx="3126176" cy="265196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8817701" y="4779640"/>
              <a:ext cx="153543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337024" y="4347592"/>
              <a:ext cx="7280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 smtClean="0"/>
                <a:t>2 </a:t>
              </a:r>
              <a:r>
                <a:rPr lang="sv-SE" sz="2000" b="1" dirty="0" smtClean="0">
                  <a:latin typeface="Symbol" panose="05050102010706020507" pitchFamily="18" charset="2"/>
                </a:rPr>
                <a:t>m</a:t>
              </a:r>
              <a:r>
                <a:rPr lang="sv-SE" sz="2000" b="1" dirty="0" smtClean="0"/>
                <a:t>m</a:t>
              </a:r>
              <a:endParaRPr lang="sv-SE" sz="20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836712"/>
            <a:ext cx="2855846" cy="2566479"/>
            <a:chOff x="-38325" y="1043574"/>
            <a:chExt cx="2855846" cy="25664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lum contrast="40000"/>
            </a:blip>
            <a:srcRect t="11647" b="19088"/>
            <a:stretch/>
          </p:blipFill>
          <p:spPr>
            <a:xfrm>
              <a:off x="35567" y="1268760"/>
              <a:ext cx="2736233" cy="208823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38325" y="1043574"/>
              <a:ext cx="2855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500" b="1" dirty="0" smtClean="0"/>
                <a:t>PARTICLE FROM A DIESEL ENGINE</a:t>
              </a:r>
              <a:endParaRPr lang="sv-SE" sz="15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105" y="3302276"/>
              <a:ext cx="2644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Dr. </a:t>
              </a:r>
              <a:r>
                <a:rPr lang="sv-SE" sz="1400" dirty="0" err="1" smtClean="0"/>
                <a:t>Tricard</a:t>
              </a:r>
              <a:r>
                <a:rPr lang="sv-SE" sz="1400" dirty="0" smtClean="0"/>
                <a:t>, ELF </a:t>
              </a:r>
              <a:r>
                <a:rPr lang="sv-SE" sz="1400" dirty="0" err="1" smtClean="0"/>
                <a:t>Acquitaine</a:t>
              </a:r>
              <a:r>
                <a:rPr lang="sv-SE" sz="1400" dirty="0" smtClean="0"/>
                <a:t>, </a:t>
              </a:r>
              <a:r>
                <a:rPr lang="sv-SE" sz="1400" dirty="0" err="1" smtClean="0"/>
                <a:t>France</a:t>
              </a:r>
              <a:endParaRPr lang="sv-SE" sz="1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81582" y="2658326"/>
            <a:ext cx="96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 smtClean="0">
                <a:solidFill>
                  <a:srgbClr val="FFFF00"/>
                </a:solidFill>
              </a:rPr>
              <a:t>Inconel</a:t>
            </a:r>
            <a:endParaRPr lang="sv-SE" sz="20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7710" y="3763321"/>
            <a:ext cx="1590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FFFF00"/>
                </a:solidFill>
              </a:rPr>
              <a:t>Be-</a:t>
            </a:r>
            <a:r>
              <a:rPr lang="sv-SE" sz="2000" b="1" dirty="0" err="1" smtClean="0">
                <a:solidFill>
                  <a:srgbClr val="FFFF00"/>
                </a:solidFill>
              </a:rPr>
              <a:t>rich</a:t>
            </a:r>
            <a:r>
              <a:rPr lang="sv-SE" sz="2000" b="1" dirty="0" smtClean="0">
                <a:solidFill>
                  <a:srgbClr val="FFFF00"/>
                </a:solidFill>
              </a:rPr>
              <a:t> </a:t>
            </a:r>
            <a:r>
              <a:rPr lang="sv-SE" sz="2000" b="1" dirty="0" err="1" smtClean="0">
                <a:solidFill>
                  <a:srgbClr val="FFFF00"/>
                </a:solidFill>
              </a:rPr>
              <a:t>tubes</a:t>
            </a:r>
            <a:endParaRPr lang="sv-SE" sz="20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9236" y="3451304"/>
            <a:ext cx="2080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 smtClean="0">
                <a:solidFill>
                  <a:srgbClr val="FFFF00"/>
                </a:solidFill>
              </a:rPr>
              <a:t>Boiling</a:t>
            </a:r>
            <a:r>
              <a:rPr lang="sv-SE" sz="2000" b="1" dirty="0" smtClean="0">
                <a:solidFill>
                  <a:srgbClr val="FFFF00"/>
                </a:solidFill>
              </a:rPr>
              <a:t> Be ”</a:t>
            </a:r>
            <a:r>
              <a:rPr lang="sv-SE" sz="2000" b="1" dirty="0" err="1" smtClean="0">
                <a:solidFill>
                  <a:srgbClr val="FFFF00"/>
                </a:solidFill>
              </a:rPr>
              <a:t>hives</a:t>
            </a:r>
            <a:r>
              <a:rPr lang="sv-SE" sz="2000" b="1" dirty="0" smtClean="0">
                <a:solidFill>
                  <a:srgbClr val="FFFF00"/>
                </a:solidFill>
              </a:rPr>
              <a:t>”</a:t>
            </a:r>
            <a:endParaRPr lang="sv-SE" sz="20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86517" y="1015171"/>
            <a:ext cx="2264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FFFF00"/>
                </a:solidFill>
              </a:rPr>
              <a:t>A mix </a:t>
            </a:r>
            <a:r>
              <a:rPr lang="sv-SE" sz="2000" b="1" dirty="0" err="1" smtClean="0">
                <a:solidFill>
                  <a:srgbClr val="FFFF00"/>
                </a:solidFill>
              </a:rPr>
              <a:t>of</a:t>
            </a:r>
            <a:r>
              <a:rPr lang="sv-SE" sz="2000" b="1" dirty="0" smtClean="0">
                <a:solidFill>
                  <a:srgbClr val="FFFF00"/>
                </a:solidFill>
              </a:rPr>
              <a:t> </a:t>
            </a:r>
            <a:r>
              <a:rPr lang="sv-SE" sz="2000" b="1" dirty="0" err="1" smtClean="0">
                <a:solidFill>
                  <a:srgbClr val="FFFF00"/>
                </a:solidFill>
              </a:rPr>
              <a:t>everything</a:t>
            </a:r>
            <a:endParaRPr lang="sv-SE" sz="2000" b="1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01358" y="3501007"/>
            <a:ext cx="2042642" cy="2046797"/>
            <a:chOff x="7106448" y="3305265"/>
            <a:chExt cx="2393065" cy="2242539"/>
          </a:xfrm>
        </p:grpSpPr>
        <p:pic>
          <p:nvPicPr>
            <p:cNvPr id="30" name="Picture 2" descr="H:\2017\2017 03 Dust\EFortuna9-03-2017_OU2\9-03-2017\OU2a_m002.bmp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3" t="12439" r="26515" b="22161"/>
            <a:stretch/>
          </p:blipFill>
          <p:spPr bwMode="auto">
            <a:xfrm>
              <a:off x="7106448" y="3305265"/>
              <a:ext cx="2393065" cy="2242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7237138" y="3305266"/>
              <a:ext cx="2195730" cy="219573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7587403" y="4495389"/>
              <a:ext cx="1260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725888" y="3982326"/>
              <a:ext cx="792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10 </a:t>
              </a:r>
              <a:r>
                <a:rPr lang="en-GB" b="1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GB" b="1" dirty="0" smtClean="0">
                  <a:solidFill>
                    <a:schemeClr val="bg1"/>
                  </a:solidFill>
                </a:rPr>
                <a:t>m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Platshållare för innehåll 4"/>
          <p:cNvSpPr txBox="1">
            <a:spLocks/>
          </p:cNvSpPr>
          <p:nvPr/>
        </p:nvSpPr>
        <p:spPr>
          <a:xfrm>
            <a:off x="7144894" y="4948040"/>
            <a:ext cx="2138921" cy="6796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55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3900" indent="-3683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3524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5113" indent="-4572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FF00"/>
                </a:solidFill>
              </a:rPr>
              <a:t>r: 7.5 </a:t>
            </a:r>
            <a:r>
              <a:rPr lang="en-US" sz="1800" b="1" dirty="0">
                <a:solidFill>
                  <a:srgbClr val="FFFF00"/>
                </a:solidFill>
              </a:rPr>
              <a:t>µm</a:t>
            </a:r>
          </a:p>
          <a:p>
            <a:r>
              <a:rPr lang="sv-SE" sz="1800" b="1" dirty="0" smtClean="0">
                <a:solidFill>
                  <a:srgbClr val="FFFF00"/>
                </a:solidFill>
              </a:rPr>
              <a:t>V</a:t>
            </a:r>
            <a:r>
              <a:rPr lang="en-US" sz="1800" b="1" dirty="0" smtClean="0">
                <a:solidFill>
                  <a:srgbClr val="FFFF00"/>
                </a:solidFill>
              </a:rPr>
              <a:t>:  1767 µm</a:t>
            </a:r>
            <a:r>
              <a:rPr lang="en-US" sz="1800" b="1" baseline="30000" dirty="0" smtClean="0">
                <a:solidFill>
                  <a:srgbClr val="FFFF00"/>
                </a:solidFill>
              </a:rPr>
              <a:t>3</a:t>
            </a:r>
            <a:endParaRPr lang="en-US" sz="1800" b="1" dirty="0" smtClean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47178" y="3458286"/>
            <a:ext cx="1560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FFFF00"/>
                </a:solidFill>
              </a:rPr>
              <a:t>W </a:t>
            </a:r>
            <a:r>
              <a:rPr lang="sv-SE" sz="2000" b="1" dirty="0" err="1" smtClean="0">
                <a:solidFill>
                  <a:srgbClr val="FFFF00"/>
                </a:solidFill>
              </a:rPr>
              <a:t>sphere</a:t>
            </a:r>
            <a:r>
              <a:rPr lang="sv-SE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sv-SE" sz="2000" b="1" dirty="0" err="1" smtClean="0">
                <a:solidFill>
                  <a:srgbClr val="FFFF00"/>
                </a:solidFill>
              </a:rPr>
              <a:t>empty</a:t>
            </a:r>
            <a:r>
              <a:rPr lang="sv-SE" sz="2000" b="1" dirty="0" smtClean="0">
                <a:solidFill>
                  <a:srgbClr val="FFFF00"/>
                </a:solidFill>
              </a:rPr>
              <a:t> inside</a:t>
            </a:r>
            <a:endParaRPr lang="sv-SE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4790" y="267700"/>
            <a:ext cx="463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sv-S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Holistic</a:t>
            </a:r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 Approach 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289790" y="2505576"/>
            <a:ext cx="1890000" cy="1890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>
                <a:solidFill>
                  <a:schemeClr val="tx1"/>
                </a:solidFill>
              </a:rPr>
              <a:t>Collection</a:t>
            </a:r>
          </a:p>
          <a:p>
            <a:pPr algn="ctr"/>
            <a:r>
              <a:rPr lang="sv-SE" sz="1500" b="1" dirty="0">
                <a:solidFill>
                  <a:schemeClr val="tx1"/>
                </a:solidFill>
              </a:rPr>
              <a:t>and </a:t>
            </a:r>
            <a:r>
              <a:rPr lang="sv-SE" sz="1500" b="1" dirty="0" err="1">
                <a:solidFill>
                  <a:schemeClr val="tx1"/>
                </a:solidFill>
              </a:rPr>
              <a:t>retrieval</a:t>
            </a:r>
            <a:r>
              <a:rPr lang="sv-SE" sz="1500" b="1" dirty="0">
                <a:solidFill>
                  <a:schemeClr val="tx1"/>
                </a:solidFill>
              </a:rPr>
              <a:t> </a:t>
            </a:r>
            <a:r>
              <a:rPr lang="sv-SE" sz="1500" b="1" dirty="0" err="1">
                <a:solidFill>
                  <a:schemeClr val="tx1"/>
                </a:solidFill>
              </a:rPr>
              <a:t>methods</a:t>
            </a:r>
            <a:endParaRPr lang="sv-SE" sz="15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537155" y="1440001"/>
            <a:ext cx="1890000" cy="189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>
                <a:solidFill>
                  <a:schemeClr val="tx1"/>
                </a:solidFill>
              </a:rPr>
              <a:t>Ex-situ </a:t>
            </a:r>
            <a:r>
              <a:rPr lang="sv-SE" sz="1500" b="1" dirty="0" err="1">
                <a:solidFill>
                  <a:schemeClr val="tx1"/>
                </a:solidFill>
              </a:rPr>
              <a:t>analyses</a:t>
            </a:r>
            <a:endParaRPr lang="sv-SE" sz="15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35670" y="1470860"/>
            <a:ext cx="1890000" cy="1890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>
                <a:solidFill>
                  <a:schemeClr val="tx1"/>
                </a:solidFill>
              </a:rPr>
              <a:t>Dust </a:t>
            </a:r>
            <a:r>
              <a:rPr lang="sv-SE" sz="1500" b="1" dirty="0" err="1">
                <a:solidFill>
                  <a:schemeClr val="tx1"/>
                </a:solidFill>
              </a:rPr>
              <a:t>diagnosis</a:t>
            </a:r>
            <a:r>
              <a:rPr lang="sv-SE" sz="1500" b="1" dirty="0">
                <a:solidFill>
                  <a:schemeClr val="tx1"/>
                </a:solidFill>
              </a:rPr>
              <a:t> in plasma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704956" y="3020768"/>
            <a:ext cx="1890000" cy="189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 err="1">
                <a:solidFill>
                  <a:schemeClr val="tx1"/>
                </a:solidFill>
              </a:rPr>
              <a:t>Fuel</a:t>
            </a:r>
            <a:r>
              <a:rPr lang="sv-SE" sz="1500" b="1" dirty="0">
                <a:solidFill>
                  <a:schemeClr val="tx1"/>
                </a:solidFill>
              </a:rPr>
              <a:t> (tritium)</a:t>
            </a:r>
          </a:p>
          <a:p>
            <a:pPr algn="ctr"/>
            <a:r>
              <a:rPr lang="sv-SE" sz="1500" b="1" dirty="0">
                <a:solidFill>
                  <a:schemeClr val="tx1"/>
                </a:solidFill>
              </a:rPr>
              <a:t>retention studies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685671" y="2228286"/>
            <a:ext cx="1890000" cy="189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 err="1">
                <a:solidFill>
                  <a:schemeClr val="bg1"/>
                </a:solidFill>
              </a:rPr>
              <a:t>Impact</a:t>
            </a:r>
            <a:r>
              <a:rPr lang="sv-SE" sz="1500" b="1" dirty="0">
                <a:solidFill>
                  <a:schemeClr val="bg1"/>
                </a:solidFill>
              </a:rPr>
              <a:t> on </a:t>
            </a:r>
            <a:r>
              <a:rPr lang="sv-SE" sz="1500" b="1" dirty="0" err="1">
                <a:solidFill>
                  <a:schemeClr val="bg1"/>
                </a:solidFill>
              </a:rPr>
              <a:t>diagnostic</a:t>
            </a:r>
            <a:r>
              <a:rPr lang="sv-SE" sz="1500" b="1" dirty="0">
                <a:solidFill>
                  <a:schemeClr val="bg1"/>
                </a:solidFill>
              </a:rPr>
              <a:t>  </a:t>
            </a:r>
            <a:r>
              <a:rPr lang="sv-SE" sz="1500" b="1" dirty="0" err="1">
                <a:solidFill>
                  <a:schemeClr val="bg1"/>
                </a:solidFill>
              </a:rPr>
              <a:t>components</a:t>
            </a:r>
            <a:endParaRPr lang="sv-SE" sz="1500" b="1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289790" y="4016060"/>
            <a:ext cx="1890000" cy="18900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 err="1">
                <a:solidFill>
                  <a:schemeClr val="tx1"/>
                </a:solidFill>
              </a:rPr>
              <a:t>Quantity</a:t>
            </a:r>
            <a:r>
              <a:rPr lang="sv-SE" sz="1500" b="1" dirty="0">
                <a:solidFill>
                  <a:schemeClr val="tx1"/>
                </a:solidFill>
              </a:rPr>
              <a:t> </a:t>
            </a:r>
            <a:r>
              <a:rPr lang="sv-SE" sz="1500" b="1" dirty="0" err="1">
                <a:solidFill>
                  <a:schemeClr val="tx1"/>
                </a:solidFill>
              </a:rPr>
              <a:t>assessment</a:t>
            </a:r>
            <a:endParaRPr lang="sv-SE" sz="15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117371" y="1253774"/>
            <a:ext cx="1890000" cy="189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 err="1">
                <a:solidFill>
                  <a:schemeClr val="bg1"/>
                </a:solidFill>
              </a:rPr>
              <a:t>Dedicated</a:t>
            </a:r>
            <a:endParaRPr lang="sv-SE" sz="1500" b="1" dirty="0">
              <a:solidFill>
                <a:schemeClr val="bg1"/>
              </a:solidFill>
            </a:endParaRPr>
          </a:p>
          <a:p>
            <a:pPr algn="ctr"/>
            <a:r>
              <a:rPr lang="sv-SE" sz="1500" b="1" dirty="0">
                <a:solidFill>
                  <a:schemeClr val="bg1"/>
                </a:solidFill>
              </a:rPr>
              <a:t> in-situ </a:t>
            </a:r>
          </a:p>
          <a:p>
            <a:pPr algn="ctr"/>
            <a:r>
              <a:rPr lang="sv-SE" sz="1500" b="1" dirty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sv-SE" sz="1500" b="1" dirty="0">
                <a:solidFill>
                  <a:schemeClr val="bg1"/>
                </a:solidFill>
              </a:rPr>
              <a:t>ex-situ experiments</a:t>
            </a:r>
          </a:p>
          <a:p>
            <a:pPr algn="ctr"/>
            <a:endParaRPr lang="sv-SE" sz="1500" b="1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156556" y="2450190"/>
            <a:ext cx="1890000" cy="189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 err="1">
                <a:solidFill>
                  <a:schemeClr val="bg1"/>
                </a:solidFill>
              </a:rPr>
              <a:t>Mobility</a:t>
            </a:r>
            <a:r>
              <a:rPr lang="sv-SE" sz="1500" b="1" dirty="0">
                <a:solidFill>
                  <a:schemeClr val="bg1"/>
                </a:solidFill>
              </a:rPr>
              <a:t> under </a:t>
            </a:r>
            <a:r>
              <a:rPr lang="sv-SE" sz="1500" b="1" dirty="0" err="1">
                <a:solidFill>
                  <a:schemeClr val="bg1"/>
                </a:solidFill>
              </a:rPr>
              <a:t>machine</a:t>
            </a:r>
            <a:r>
              <a:rPr lang="sv-SE" sz="15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v-SE" sz="1500" b="1" dirty="0" err="1">
                <a:solidFill>
                  <a:schemeClr val="bg1"/>
                </a:solidFill>
              </a:rPr>
              <a:t>maintenance</a:t>
            </a:r>
            <a:r>
              <a:rPr lang="sv-SE" sz="15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514322" y="4025925"/>
            <a:ext cx="1890000" cy="189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 err="1">
                <a:solidFill>
                  <a:schemeClr val="bg1"/>
                </a:solidFill>
              </a:rPr>
              <a:t>Moisture</a:t>
            </a:r>
            <a:r>
              <a:rPr lang="sv-SE" sz="1500" b="1" dirty="0">
                <a:solidFill>
                  <a:schemeClr val="bg1"/>
                </a:solidFill>
              </a:rPr>
              <a:t> </a:t>
            </a:r>
            <a:r>
              <a:rPr lang="sv-SE" sz="1500" b="1" dirty="0" err="1">
                <a:solidFill>
                  <a:schemeClr val="bg1"/>
                </a:solidFill>
              </a:rPr>
              <a:t>impact</a:t>
            </a:r>
            <a:r>
              <a:rPr lang="sv-SE" sz="1500" b="1" dirty="0">
                <a:solidFill>
                  <a:schemeClr val="bg1"/>
                </a:solidFill>
              </a:rPr>
              <a:t> on dust generation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870006" y="3933564"/>
            <a:ext cx="1890000" cy="189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>
                <a:solidFill>
                  <a:schemeClr val="bg1"/>
                </a:solidFill>
              </a:rPr>
              <a:t>Dust generation under laser </a:t>
            </a:r>
            <a:r>
              <a:rPr lang="sv-SE" sz="1500" b="1" dirty="0" err="1">
                <a:solidFill>
                  <a:schemeClr val="bg1"/>
                </a:solidFill>
              </a:rPr>
              <a:t>impact</a:t>
            </a:r>
            <a:endParaRPr lang="sv-SE" sz="1500" b="1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0051" y="3260818"/>
            <a:ext cx="1890000" cy="189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 err="1" smtClean="0">
                <a:solidFill>
                  <a:schemeClr val="tx1"/>
                </a:solidFill>
              </a:rPr>
              <a:t>Mechanism</a:t>
            </a:r>
            <a:r>
              <a:rPr lang="sv-SE" sz="1500" b="1" dirty="0" smtClean="0">
                <a:solidFill>
                  <a:schemeClr val="tx1"/>
                </a:solidFill>
              </a:rPr>
              <a:t> </a:t>
            </a:r>
            <a:r>
              <a:rPr lang="sv-SE" sz="1500" b="1" dirty="0" err="1" smtClean="0">
                <a:solidFill>
                  <a:schemeClr val="tx1"/>
                </a:solidFill>
              </a:rPr>
              <a:t>of</a:t>
            </a:r>
            <a:r>
              <a:rPr lang="sv-SE" sz="1500" b="1" dirty="0">
                <a:solidFill>
                  <a:schemeClr val="tx1"/>
                </a:solidFill>
              </a:rPr>
              <a:t> </a:t>
            </a:r>
            <a:r>
              <a:rPr lang="sv-SE" sz="1500" b="1" dirty="0" smtClean="0">
                <a:solidFill>
                  <a:schemeClr val="tx1"/>
                </a:solidFill>
              </a:rPr>
              <a:t>formation/</a:t>
            </a:r>
          </a:p>
          <a:p>
            <a:pPr algn="ctr"/>
            <a:r>
              <a:rPr lang="sv-SE" sz="1500" b="1" dirty="0" smtClean="0">
                <a:solidFill>
                  <a:schemeClr val="tx1"/>
                </a:solidFill>
              </a:rPr>
              <a:t>generation</a:t>
            </a:r>
            <a:endParaRPr lang="sv-SE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9837" y="0"/>
            <a:ext cx="9583838" cy="6858000"/>
            <a:chOff x="1143000" y="685800"/>
            <a:chExt cx="7258050" cy="5314950"/>
          </a:xfrm>
        </p:grpSpPr>
        <p:pic>
          <p:nvPicPr>
            <p:cNvPr id="272386" name="Picture 2" descr="mozaika-3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685800"/>
              <a:ext cx="7258050" cy="5314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2398" name="Group 14"/>
            <p:cNvGrpSpPr>
              <a:grpSpLocks/>
            </p:cNvGrpSpPr>
            <p:nvPr/>
          </p:nvGrpSpPr>
          <p:grpSpPr bwMode="auto">
            <a:xfrm>
              <a:off x="2686051" y="1085850"/>
              <a:ext cx="4294585" cy="1504950"/>
              <a:chOff x="1296" y="192"/>
              <a:chExt cx="3607" cy="1264"/>
            </a:xfrm>
          </p:grpSpPr>
          <p:sp>
            <p:nvSpPr>
              <p:cNvPr id="272391" name="AutoShape 7"/>
              <p:cNvSpPr>
                <a:spLocks noChangeArrowheads="1"/>
              </p:cNvSpPr>
              <p:nvPr/>
            </p:nvSpPr>
            <p:spPr bwMode="auto">
              <a:xfrm>
                <a:off x="3696" y="192"/>
                <a:ext cx="1207" cy="1264"/>
              </a:xfrm>
              <a:prstGeom prst="octagon">
                <a:avLst>
                  <a:gd name="adj" fmla="val 29287"/>
                </a:avLst>
              </a:prstGeom>
              <a:solidFill>
                <a:srgbClr val="996633"/>
              </a:solidFill>
              <a:ln w="571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sv-SE" altLang="sv-SE" sz="1350" b="1" i="1" dirty="0"/>
              </a:p>
              <a:p>
                <a:pPr algn="ctr"/>
                <a:r>
                  <a:rPr lang="sv-SE" altLang="sv-SE" sz="1350" b="1" i="1" dirty="0"/>
                  <a:t>In-</a:t>
                </a:r>
                <a:r>
                  <a:rPr lang="sv-SE" altLang="sv-SE" sz="1350" b="1" i="1" dirty="0" err="1"/>
                  <a:t>Vessel</a:t>
                </a:r>
                <a:r>
                  <a:rPr lang="sv-SE" altLang="sv-SE" sz="1350" b="1" i="1" dirty="0"/>
                  <a:t> </a:t>
                </a:r>
              </a:p>
              <a:p>
                <a:pPr algn="ctr"/>
                <a:r>
                  <a:rPr lang="sv-SE" altLang="sv-SE" sz="1350" b="1" i="1" dirty="0"/>
                  <a:t>HR </a:t>
                </a:r>
                <a:r>
                  <a:rPr lang="sv-SE" altLang="sv-SE" sz="1350" b="1" i="1" dirty="0" err="1"/>
                  <a:t>Imaging</a:t>
                </a:r>
                <a:endParaRPr lang="sv-SE" altLang="sv-SE" sz="1350" b="1" i="1" dirty="0"/>
              </a:p>
              <a:p>
                <a:pPr algn="ctr"/>
                <a:endParaRPr lang="sv-SE" altLang="sv-SE" sz="1350" b="1" i="1" dirty="0"/>
              </a:p>
            </p:txBody>
          </p:sp>
          <p:sp>
            <p:nvSpPr>
              <p:cNvPr id="272392" name="AutoShape 8"/>
              <p:cNvSpPr>
                <a:spLocks noChangeArrowheads="1"/>
              </p:cNvSpPr>
              <p:nvPr/>
            </p:nvSpPr>
            <p:spPr bwMode="auto">
              <a:xfrm>
                <a:off x="2496" y="192"/>
                <a:ext cx="1207" cy="1264"/>
              </a:xfrm>
              <a:prstGeom prst="octagon">
                <a:avLst>
                  <a:gd name="adj" fmla="val 29287"/>
                </a:avLst>
              </a:prstGeom>
              <a:solidFill>
                <a:srgbClr val="FF3399"/>
              </a:solidFill>
              <a:ln w="571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sv-SE" altLang="sv-SE" sz="1350" b="1" i="1" dirty="0"/>
              </a:p>
              <a:p>
                <a:pPr algn="ctr"/>
                <a:r>
                  <a:rPr lang="sv-SE" altLang="sv-SE" sz="1350" b="1" i="1" dirty="0"/>
                  <a:t>Fast Cameras</a:t>
                </a:r>
              </a:p>
              <a:p>
                <a:pPr algn="ctr"/>
                <a:endParaRPr lang="sv-SE" altLang="sv-SE" sz="1350" i="1" dirty="0"/>
              </a:p>
            </p:txBody>
          </p:sp>
          <p:sp>
            <p:nvSpPr>
              <p:cNvPr id="272393" name="AutoShape 9"/>
              <p:cNvSpPr>
                <a:spLocks noChangeArrowheads="1"/>
              </p:cNvSpPr>
              <p:nvPr/>
            </p:nvSpPr>
            <p:spPr bwMode="auto">
              <a:xfrm>
                <a:off x="1296" y="192"/>
                <a:ext cx="1206" cy="1264"/>
              </a:xfrm>
              <a:prstGeom prst="octagon">
                <a:avLst>
                  <a:gd name="adj" fmla="val 29287"/>
                </a:avLst>
              </a:prstGeom>
              <a:solidFill>
                <a:srgbClr val="66FFCC"/>
              </a:solidFill>
              <a:ln w="571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sv-SE" altLang="sv-SE" sz="1350" b="1" i="1" dirty="0"/>
                  <a:t>IR Cameras</a:t>
                </a:r>
              </a:p>
            </p:txBody>
          </p:sp>
        </p:grpSp>
        <p:grpSp>
          <p:nvGrpSpPr>
            <p:cNvPr id="272399" name="Group 15"/>
            <p:cNvGrpSpPr>
              <a:grpSpLocks/>
            </p:cNvGrpSpPr>
            <p:nvPr/>
          </p:nvGrpSpPr>
          <p:grpSpPr bwMode="auto">
            <a:xfrm>
              <a:off x="2686051" y="2628900"/>
              <a:ext cx="4294585" cy="3028950"/>
              <a:chOff x="1296" y="1488"/>
              <a:chExt cx="3607" cy="2544"/>
            </a:xfrm>
          </p:grpSpPr>
          <p:sp>
            <p:nvSpPr>
              <p:cNvPr id="272388" name="AutoShape 4"/>
              <p:cNvSpPr>
                <a:spLocks noChangeArrowheads="1"/>
              </p:cNvSpPr>
              <p:nvPr/>
            </p:nvSpPr>
            <p:spPr bwMode="auto">
              <a:xfrm>
                <a:off x="3696" y="2768"/>
                <a:ext cx="1206" cy="1264"/>
              </a:xfrm>
              <a:prstGeom prst="octagon">
                <a:avLst>
                  <a:gd name="adj" fmla="val 29287"/>
                </a:avLst>
              </a:prstGeom>
              <a:solidFill>
                <a:srgbClr val="33CC33"/>
              </a:solidFill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sv-SE" altLang="sv-SE" sz="1350" b="1" i="1" dirty="0" err="1"/>
                  <a:t>Thermocouples</a:t>
                </a:r>
                <a:endParaRPr lang="sv-SE" altLang="sv-SE" sz="1350" b="1" i="1" dirty="0"/>
              </a:p>
            </p:txBody>
          </p:sp>
          <p:sp>
            <p:nvSpPr>
              <p:cNvPr id="272389" name="AutoShape 5"/>
              <p:cNvSpPr>
                <a:spLocks noChangeArrowheads="1"/>
              </p:cNvSpPr>
              <p:nvPr/>
            </p:nvSpPr>
            <p:spPr bwMode="auto">
              <a:xfrm>
                <a:off x="2496" y="2768"/>
                <a:ext cx="1206" cy="1264"/>
              </a:xfrm>
              <a:prstGeom prst="octagon">
                <a:avLst>
                  <a:gd name="adj" fmla="val 29287"/>
                </a:avLst>
              </a:prstGeom>
              <a:solidFill>
                <a:srgbClr val="FFFF00"/>
              </a:solidFill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sv-SE" altLang="sv-SE" sz="1350" b="1" i="1" dirty="0"/>
                  <a:t>Marker </a:t>
                </a:r>
              </a:p>
              <a:p>
                <a:pPr algn="ctr"/>
                <a:r>
                  <a:rPr lang="sv-SE" altLang="sv-SE" sz="1350" b="1" i="1" dirty="0" err="1"/>
                  <a:t>T</a:t>
                </a:r>
                <a:r>
                  <a:rPr lang="sv-SE" altLang="sv-SE" sz="1350" b="1" i="1" dirty="0" err="1" smtClean="0"/>
                  <a:t>echniques</a:t>
                </a:r>
                <a:endParaRPr lang="sv-SE" altLang="sv-SE" sz="1350" b="1" i="1" dirty="0"/>
              </a:p>
            </p:txBody>
          </p:sp>
          <p:sp>
            <p:nvSpPr>
              <p:cNvPr id="272390" name="AutoShape 6"/>
              <p:cNvSpPr>
                <a:spLocks noChangeArrowheads="1"/>
              </p:cNvSpPr>
              <p:nvPr/>
            </p:nvSpPr>
            <p:spPr bwMode="auto">
              <a:xfrm>
                <a:off x="1296" y="2768"/>
                <a:ext cx="1207" cy="1264"/>
              </a:xfrm>
              <a:prstGeom prst="octagon">
                <a:avLst>
                  <a:gd name="adj" fmla="val 29287"/>
                </a:avLst>
              </a:prstGeom>
              <a:solidFill>
                <a:srgbClr val="00CCFF"/>
              </a:solidFill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sv-SE" altLang="sv-SE" sz="1350" b="1" i="1" dirty="0"/>
                  <a:t>Magnetic</a:t>
                </a:r>
              </a:p>
              <a:p>
                <a:pPr algn="ctr"/>
                <a:r>
                  <a:rPr lang="sv-SE" altLang="sv-SE" sz="1350" b="1" i="1" dirty="0" err="1"/>
                  <a:t>Diagnostics</a:t>
                </a:r>
                <a:endParaRPr lang="sv-SE" altLang="sv-SE" sz="1350" b="1" i="1" dirty="0"/>
              </a:p>
            </p:txBody>
          </p:sp>
          <p:sp>
            <p:nvSpPr>
              <p:cNvPr id="272394" name="AutoShape 10"/>
              <p:cNvSpPr>
                <a:spLocks noChangeArrowheads="1"/>
              </p:cNvSpPr>
              <p:nvPr/>
            </p:nvSpPr>
            <p:spPr bwMode="auto">
              <a:xfrm>
                <a:off x="1296" y="1488"/>
                <a:ext cx="1206" cy="1265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sv-SE" altLang="sv-SE" sz="1350" b="1" i="1" dirty="0" err="1"/>
                  <a:t>Optical</a:t>
                </a:r>
                <a:endParaRPr lang="sv-SE" altLang="sv-SE" sz="1350" b="1" i="1" dirty="0"/>
              </a:p>
              <a:p>
                <a:pPr algn="ctr"/>
                <a:r>
                  <a:rPr lang="sv-SE" altLang="sv-SE" sz="1350" b="1" i="1" dirty="0" err="1"/>
                  <a:t>spectroscopy</a:t>
                </a:r>
                <a:endParaRPr lang="sv-SE" altLang="sv-SE" sz="1350" b="1" i="1" dirty="0"/>
              </a:p>
            </p:txBody>
          </p:sp>
          <p:sp>
            <p:nvSpPr>
              <p:cNvPr id="272395" name="AutoShape 11"/>
              <p:cNvSpPr>
                <a:spLocks noChangeArrowheads="1"/>
              </p:cNvSpPr>
              <p:nvPr/>
            </p:nvSpPr>
            <p:spPr bwMode="auto">
              <a:xfrm>
                <a:off x="2496" y="1488"/>
                <a:ext cx="1207" cy="1264"/>
              </a:xfrm>
              <a:prstGeom prst="octagon">
                <a:avLst>
                  <a:gd name="adj" fmla="val 29287"/>
                </a:avLst>
              </a:prstGeom>
              <a:solidFill>
                <a:srgbClr val="99FF99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sv-SE" altLang="sv-SE" sz="1350" b="1" i="1" dirty="0" err="1" smtClean="0"/>
                  <a:t>Performance</a:t>
                </a:r>
                <a:r>
                  <a:rPr lang="sv-SE" altLang="sv-SE" sz="1350" b="1" i="1" dirty="0" smtClean="0"/>
                  <a:t> </a:t>
                </a:r>
                <a:r>
                  <a:rPr lang="sv-SE" altLang="sv-SE" sz="1350" b="1" i="1" dirty="0" err="1" smtClean="0"/>
                  <a:t>of</a:t>
                </a:r>
                <a:r>
                  <a:rPr lang="sv-SE" altLang="sv-SE" sz="1350" b="1" i="1" dirty="0" smtClean="0"/>
                  <a:t> </a:t>
                </a:r>
                <a:r>
                  <a:rPr lang="sv-SE" altLang="sv-SE" sz="1350" b="1" i="1" dirty="0" err="1" smtClean="0"/>
                  <a:t>Optical</a:t>
                </a:r>
                <a:r>
                  <a:rPr lang="sv-SE" altLang="sv-SE" sz="1350" b="1" i="1" dirty="0" smtClean="0"/>
                  <a:t> </a:t>
                </a:r>
                <a:endParaRPr lang="sv-SE" altLang="sv-SE" sz="1350" b="1" i="1" dirty="0"/>
              </a:p>
              <a:p>
                <a:pPr algn="ctr"/>
                <a:r>
                  <a:rPr lang="sv-SE" altLang="sv-SE" sz="1350" b="1" i="1" dirty="0"/>
                  <a:t>Components:</a:t>
                </a:r>
              </a:p>
              <a:p>
                <a:pPr algn="ctr"/>
                <a:r>
                  <a:rPr lang="sv-SE" altLang="sv-SE" sz="1350" i="1" dirty="0" err="1"/>
                  <a:t>Mirrors</a:t>
                </a:r>
                <a:endParaRPr lang="sv-SE" altLang="sv-SE" sz="1350" i="1" dirty="0"/>
              </a:p>
              <a:p>
                <a:pPr algn="ctr"/>
                <a:r>
                  <a:rPr lang="sv-SE" altLang="sv-SE" sz="1350" i="1" dirty="0"/>
                  <a:t>Windows</a:t>
                </a:r>
              </a:p>
              <a:p>
                <a:pPr algn="ctr"/>
                <a:endParaRPr lang="sv-SE" altLang="sv-SE" sz="1350" b="1" i="1" dirty="0"/>
              </a:p>
            </p:txBody>
          </p:sp>
          <p:sp>
            <p:nvSpPr>
              <p:cNvPr id="272396" name="AutoShape 12"/>
              <p:cNvSpPr>
                <a:spLocks noChangeArrowheads="1"/>
              </p:cNvSpPr>
              <p:nvPr/>
            </p:nvSpPr>
            <p:spPr bwMode="auto">
              <a:xfrm>
                <a:off x="3696" y="1488"/>
                <a:ext cx="1207" cy="1264"/>
              </a:xfrm>
              <a:prstGeom prst="octagon">
                <a:avLst>
                  <a:gd name="adj" fmla="val 29287"/>
                </a:avLst>
              </a:prstGeom>
              <a:solidFill>
                <a:srgbClr val="FF0066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sv-SE" altLang="sv-SE" sz="1350" b="1" i="1" dirty="0"/>
                  <a:t>Long </a:t>
                </a:r>
                <a:r>
                  <a:rPr lang="sv-SE" altLang="sv-SE" sz="1350" b="1" i="1" dirty="0" err="1"/>
                  <a:t>Distance</a:t>
                </a:r>
                <a:r>
                  <a:rPr lang="sv-SE" altLang="sv-SE" sz="1350" b="1" i="1" dirty="0"/>
                  <a:t> </a:t>
                </a:r>
              </a:p>
              <a:p>
                <a:pPr algn="ctr"/>
                <a:r>
                  <a:rPr lang="sv-SE" altLang="sv-SE" sz="1350" b="1" i="1" dirty="0" err="1"/>
                  <a:t>Microsccopy</a:t>
                </a:r>
                <a:endParaRPr lang="sv-SE" altLang="sv-SE" sz="1350" b="1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43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116632"/>
            <a:ext cx="8388424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sv-SE" sz="2800" b="1" dirty="0" smtClean="0">
                <a:latin typeface="Arial Black" panose="020B0A04020102020204" pitchFamily="34" charset="0"/>
              </a:rPr>
              <a:t>Dust Collection: </a:t>
            </a:r>
            <a:r>
              <a:rPr lang="en-GB" altLang="sv-SE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Facts, Advantages, Drawbacks</a:t>
            </a:r>
            <a:endParaRPr lang="sv-SE" altLang="sv-SE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9232" r="52926" b="61317"/>
          <a:stretch/>
        </p:blipFill>
        <p:spPr bwMode="auto">
          <a:xfrm>
            <a:off x="107504" y="1335214"/>
            <a:ext cx="2875529" cy="13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9" t="50000" r="18127" b="22755"/>
          <a:stretch/>
        </p:blipFill>
        <p:spPr bwMode="auto">
          <a:xfrm>
            <a:off x="561583" y="2784357"/>
            <a:ext cx="2160000" cy="158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4" r="60904"/>
          <a:stretch/>
        </p:blipFill>
        <p:spPr bwMode="auto">
          <a:xfrm>
            <a:off x="3283437" y="2276872"/>
            <a:ext cx="2814897" cy="204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10221" r="55342" b="59281"/>
          <a:stretch/>
        </p:blipFill>
        <p:spPr bwMode="auto">
          <a:xfrm>
            <a:off x="3111672" y="1144169"/>
            <a:ext cx="3158428" cy="142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3" t="18117" r="34989" b="62308"/>
          <a:stretch/>
        </p:blipFill>
        <p:spPr bwMode="auto">
          <a:xfrm>
            <a:off x="4266000" y="1194603"/>
            <a:ext cx="612000" cy="6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537" y="805607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0000FF"/>
                </a:solidFill>
              </a:rPr>
              <a:t>Vacuum </a:t>
            </a:r>
            <a:r>
              <a:rPr lang="sv-SE" b="1" dirty="0" err="1" smtClean="0">
                <a:solidFill>
                  <a:srgbClr val="0000FF"/>
                </a:solidFill>
              </a:rPr>
              <a:t>cleaning</a:t>
            </a:r>
            <a:r>
              <a:rPr lang="sv-SE" b="1" dirty="0" smtClean="0">
                <a:solidFill>
                  <a:srgbClr val="0000FF"/>
                </a:solidFill>
              </a:rPr>
              <a:t>: 360 </a:t>
            </a:r>
            <a:r>
              <a:rPr lang="sv-SE" b="1" baseline="30000" dirty="0" smtClean="0">
                <a:solidFill>
                  <a:srgbClr val="0000FF"/>
                </a:solidFill>
              </a:rPr>
              <a:t>o</a:t>
            </a:r>
            <a:endParaRPr lang="sv-SE" b="1" baseline="30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805607"/>
            <a:ext cx="274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>
                <a:solidFill>
                  <a:srgbClr val="0000FF"/>
                </a:solidFill>
              </a:rPr>
              <a:t>Local</a:t>
            </a:r>
            <a:r>
              <a:rPr lang="sv-SE" b="1" dirty="0" smtClean="0">
                <a:solidFill>
                  <a:srgbClr val="0000FF"/>
                </a:solidFill>
              </a:rPr>
              <a:t> sampling: </a:t>
            </a:r>
            <a:r>
              <a:rPr lang="sv-SE" b="1" dirty="0" err="1" smtClean="0">
                <a:solidFill>
                  <a:srgbClr val="0000FF"/>
                </a:solidFill>
              </a:rPr>
              <a:t>sticky</a:t>
            </a:r>
            <a:r>
              <a:rPr lang="sv-SE" b="1" dirty="0" smtClean="0">
                <a:solidFill>
                  <a:srgbClr val="0000FF"/>
                </a:solidFill>
              </a:rPr>
              <a:t> </a:t>
            </a:r>
            <a:r>
              <a:rPr lang="sv-SE" b="1" dirty="0" err="1" smtClean="0">
                <a:solidFill>
                  <a:srgbClr val="0000FF"/>
                </a:solidFill>
              </a:rPr>
              <a:t>pads</a:t>
            </a:r>
            <a:endParaRPr lang="sv-SE" b="1" baseline="30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2338" y="429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5" name="TextBox 14"/>
          <p:cNvSpPr txBox="1"/>
          <p:nvPr/>
        </p:nvSpPr>
        <p:spPr>
          <a:xfrm>
            <a:off x="3275856" y="4976589"/>
            <a:ext cx="36004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600" b="1" u="sng" dirty="0" err="1" smtClean="0">
                <a:solidFill>
                  <a:srgbClr val="0000FF"/>
                </a:solidFill>
              </a:rPr>
              <a:t>Advantage</a:t>
            </a:r>
            <a:r>
              <a:rPr lang="sv-SE" sz="1600" b="1" u="sng" dirty="0" smtClean="0">
                <a:solidFill>
                  <a:srgbClr val="0000FF"/>
                </a:solidFill>
              </a:rPr>
              <a:t>:  </a:t>
            </a:r>
            <a:r>
              <a:rPr lang="sv-SE" sz="1600" i="1" dirty="0" err="1" smtClean="0">
                <a:solidFill>
                  <a:srgbClr val="0000FF"/>
                </a:solidFill>
              </a:rPr>
              <a:t>Detailed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local</a:t>
            </a:r>
            <a:r>
              <a:rPr lang="sv-SE" sz="1600" i="1" dirty="0" smtClean="0">
                <a:solidFill>
                  <a:srgbClr val="0000FF"/>
                </a:solidFill>
              </a:rPr>
              <a:t> analyses.</a:t>
            </a:r>
          </a:p>
          <a:p>
            <a:endParaRPr lang="sv-SE" sz="800" i="1" dirty="0" smtClean="0">
              <a:solidFill>
                <a:srgbClr val="0000FF"/>
              </a:solidFill>
            </a:endParaRPr>
          </a:p>
          <a:p>
            <a:r>
              <a:rPr lang="sv-SE" sz="1600" b="1" u="sng" dirty="0" smtClean="0">
                <a:solidFill>
                  <a:srgbClr val="0000FF"/>
                </a:solidFill>
              </a:rPr>
              <a:t>Drawbacks: </a:t>
            </a:r>
          </a:p>
          <a:p>
            <a:r>
              <a:rPr lang="sv-SE" sz="1600" i="1" dirty="0">
                <a:solidFill>
                  <a:srgbClr val="0000FF"/>
                </a:solidFill>
              </a:rPr>
              <a:t>T</a:t>
            </a:r>
            <a:r>
              <a:rPr lang="sv-SE" sz="1600" i="1" dirty="0" smtClean="0">
                <a:solidFill>
                  <a:srgbClr val="0000FF"/>
                </a:solidFill>
              </a:rPr>
              <a:t>he </a:t>
            </a:r>
            <a:r>
              <a:rPr lang="sv-SE" sz="1600" i="1" dirty="0" err="1" smtClean="0">
                <a:solidFill>
                  <a:srgbClr val="0000FF"/>
                </a:solidFill>
              </a:rPr>
              <a:t>top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layer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of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samples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represents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sv-SE" sz="1600" i="1" dirty="0" smtClean="0">
                <a:solidFill>
                  <a:srgbClr val="0000FF"/>
                </a:solidFill>
              </a:rPr>
              <a:t>the </a:t>
            </a:r>
            <a:r>
              <a:rPr lang="sv-SE" sz="1600" i="1" dirty="0" err="1" smtClean="0">
                <a:solidFill>
                  <a:srgbClr val="0000FF"/>
                </a:solidFill>
              </a:rPr>
              <a:t>bottom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of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deposits</a:t>
            </a:r>
            <a:r>
              <a:rPr lang="sv-SE" sz="1600" i="1" dirty="0" smtClean="0">
                <a:solidFill>
                  <a:srgbClr val="0000FF"/>
                </a:solidFill>
              </a:rPr>
              <a:t>.</a:t>
            </a:r>
          </a:p>
          <a:p>
            <a:endParaRPr lang="sv-SE" sz="800" i="1" dirty="0" smtClean="0">
              <a:solidFill>
                <a:srgbClr val="0000FF"/>
              </a:solidFill>
            </a:endParaRPr>
          </a:p>
          <a:p>
            <a:r>
              <a:rPr lang="sv-SE" sz="1600" i="1" dirty="0" smtClean="0">
                <a:solidFill>
                  <a:srgbClr val="0000FF"/>
                </a:solidFill>
              </a:rPr>
              <a:t>Force is </a:t>
            </a:r>
            <a:r>
              <a:rPr lang="sv-SE" sz="1600" i="1" dirty="0" err="1" smtClean="0">
                <a:solidFill>
                  <a:srgbClr val="0000FF"/>
                </a:solidFill>
              </a:rPr>
              <a:t>applied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during</a:t>
            </a:r>
            <a:r>
              <a:rPr lang="sv-SE" sz="1600" i="1" dirty="0" smtClean="0">
                <a:solidFill>
                  <a:srgbClr val="0000FF"/>
                </a:solidFill>
              </a:rPr>
              <a:t> the </a:t>
            </a:r>
            <a:r>
              <a:rPr lang="sv-SE" sz="1600" i="1" dirty="0" err="1" smtClean="0">
                <a:solidFill>
                  <a:srgbClr val="0000FF"/>
                </a:solidFill>
              </a:rPr>
              <a:t>collection</a:t>
            </a:r>
            <a:r>
              <a:rPr lang="sv-SE" sz="1600" i="1" dirty="0" smtClean="0">
                <a:solidFill>
                  <a:srgbClr val="0000FF"/>
                </a:solidFill>
              </a:rPr>
              <a:t>; </a:t>
            </a:r>
            <a:endParaRPr lang="sv-SE" sz="1600" i="1" dirty="0">
              <a:solidFill>
                <a:srgbClr val="0000FF"/>
              </a:solidFill>
            </a:endParaRPr>
          </a:p>
          <a:p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more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than</a:t>
            </a:r>
            <a:r>
              <a:rPr lang="sv-SE" sz="1600" i="1" dirty="0" smtClean="0">
                <a:solidFill>
                  <a:srgbClr val="0000FF"/>
                </a:solidFill>
              </a:rPr>
              <a:t> just dust </a:t>
            </a:r>
            <a:r>
              <a:rPr lang="sv-SE" sz="1600" i="1" dirty="0" err="1" smtClean="0">
                <a:solidFill>
                  <a:srgbClr val="0000FF"/>
                </a:solidFill>
              </a:rPr>
              <a:t>may</a:t>
            </a:r>
            <a:r>
              <a:rPr lang="sv-SE" sz="1600" i="1" dirty="0" smtClean="0">
                <a:solidFill>
                  <a:srgbClr val="0000FF"/>
                </a:solidFill>
              </a:rPr>
              <a:t> be </a:t>
            </a:r>
            <a:r>
              <a:rPr lang="sv-SE" sz="1600" i="1" dirty="0" err="1" smtClean="0">
                <a:solidFill>
                  <a:srgbClr val="0000FF"/>
                </a:solidFill>
              </a:rPr>
              <a:t>collected</a:t>
            </a:r>
            <a:r>
              <a:rPr lang="sv-SE" sz="1600" i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4149080"/>
            <a:ext cx="35917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008000"/>
                </a:solidFill>
              </a:rPr>
              <a:t>Messages: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006600"/>
                </a:solidFill>
              </a:rPr>
              <a:t>Fairly small amount </a:t>
            </a:r>
            <a:r>
              <a:rPr lang="en-GB" sz="1600" b="1" i="1" dirty="0" smtClean="0">
                <a:solidFill>
                  <a:srgbClr val="006600"/>
                </a:solidFill>
              </a:rPr>
              <a:t>sampled. </a:t>
            </a:r>
            <a:endParaRPr lang="en-GB" sz="1600" b="1" i="1" dirty="0">
              <a:solidFill>
                <a:srgbClr val="0066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006600"/>
                </a:solidFill>
                <a:sym typeface="Wingdings" panose="05000000000000000000" pitchFamily="2" charset="2"/>
              </a:rPr>
              <a:t>Good adherence of particles to </a:t>
            </a:r>
            <a:r>
              <a:rPr lang="en-GB" sz="1600" b="1" i="1" dirty="0" smtClean="0">
                <a:solidFill>
                  <a:srgbClr val="006600"/>
                </a:solidFill>
                <a:sym typeface="Wingdings" panose="05000000000000000000" pitchFamily="2" charset="2"/>
              </a:rPr>
              <a:t>tiles.</a:t>
            </a:r>
            <a:endParaRPr lang="en-GB" sz="1600" b="1" i="1" dirty="0">
              <a:solidFill>
                <a:srgbClr val="0066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275856" y="990272"/>
            <a:ext cx="0" cy="5867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60232" y="963612"/>
            <a:ext cx="0" cy="58677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0479" y="819069"/>
            <a:ext cx="153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0000FF"/>
                </a:solidFill>
              </a:rPr>
              <a:t>Dust monitors</a:t>
            </a:r>
            <a:endParaRPr lang="sv-SE" b="1" baseline="30000" dirty="0">
              <a:solidFill>
                <a:srgbClr val="0000FF"/>
              </a:solidFill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73" y="3501008"/>
            <a:ext cx="2160000" cy="145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16878" r="17308" b="7254"/>
          <a:stretch/>
        </p:blipFill>
        <p:spPr>
          <a:xfrm>
            <a:off x="7190883" y="1144169"/>
            <a:ext cx="1440000" cy="1275730"/>
          </a:xfrm>
          <a:prstGeom prst="rect">
            <a:avLst/>
          </a:prstGeom>
        </p:spPr>
      </p:pic>
      <p:pic>
        <p:nvPicPr>
          <p:cNvPr id="24" name="Picture 2" descr="N:\Projects\MajorProjects\IVER - In Vessel Replacements\Work Space\TRS\BeHF_intervention_work\Photos\Dust collectors\Inner collector 4\P10902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43365" r="15220" b="17013"/>
          <a:stretch/>
        </p:blipFill>
        <p:spPr bwMode="auto">
          <a:xfrm>
            <a:off x="6867597" y="2419899"/>
            <a:ext cx="2160000" cy="9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09095" y="2524254"/>
            <a:ext cx="134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FF00"/>
                </a:solidFill>
              </a:rPr>
              <a:t>Silicon </a:t>
            </a:r>
            <a:r>
              <a:rPr lang="sv-SE" b="1" dirty="0" err="1" smtClean="0">
                <a:solidFill>
                  <a:srgbClr val="FFFF00"/>
                </a:solidFill>
              </a:rPr>
              <a:t>plate</a:t>
            </a:r>
            <a:endParaRPr lang="sv-SE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717" y="4976588"/>
            <a:ext cx="250881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600" b="1" u="sng" dirty="0" err="1" smtClean="0">
                <a:solidFill>
                  <a:srgbClr val="006600"/>
                </a:solidFill>
              </a:rPr>
              <a:t>Message</a:t>
            </a:r>
            <a:r>
              <a:rPr lang="sv-SE" sz="1600" b="1" u="sng" dirty="0" smtClean="0">
                <a:solidFill>
                  <a:srgbClr val="006600"/>
                </a:solidFill>
              </a:rPr>
              <a:t>:</a:t>
            </a:r>
          </a:p>
          <a:p>
            <a:r>
              <a:rPr lang="sv-SE" sz="1600" b="1" i="1" dirty="0" err="1" smtClean="0">
                <a:solidFill>
                  <a:srgbClr val="006600"/>
                </a:solidFill>
              </a:rPr>
              <a:t>Tiny</a:t>
            </a:r>
            <a:r>
              <a:rPr lang="sv-SE" sz="1600" b="1" i="1" dirty="0" smtClean="0">
                <a:solidFill>
                  <a:srgbClr val="006600"/>
                </a:solidFill>
              </a:rPr>
              <a:t> </a:t>
            </a:r>
            <a:r>
              <a:rPr lang="sv-SE" sz="1600" b="1" i="1" dirty="0" err="1" smtClean="0">
                <a:solidFill>
                  <a:srgbClr val="006600"/>
                </a:solidFill>
              </a:rPr>
              <a:t>amount</a:t>
            </a:r>
            <a:r>
              <a:rPr lang="sv-SE" sz="1600" b="1" i="1" dirty="0" smtClean="0">
                <a:solidFill>
                  <a:srgbClr val="006600"/>
                </a:solidFill>
              </a:rPr>
              <a:t> </a:t>
            </a:r>
            <a:r>
              <a:rPr lang="sv-SE" sz="1600" b="1" i="1" dirty="0" err="1" smtClean="0">
                <a:solidFill>
                  <a:srgbClr val="006600"/>
                </a:solidFill>
              </a:rPr>
              <a:t>collected</a:t>
            </a:r>
            <a:r>
              <a:rPr lang="sv-SE" sz="1600" b="1" i="1" dirty="0" smtClean="0">
                <a:solidFill>
                  <a:srgbClr val="006600"/>
                </a:solidFill>
              </a:rPr>
              <a:t>.</a:t>
            </a:r>
            <a:endParaRPr lang="sv-SE" sz="1600" b="1" i="1" dirty="0">
              <a:solidFill>
                <a:srgbClr val="006600"/>
              </a:solidFill>
            </a:endParaRPr>
          </a:p>
          <a:p>
            <a:endParaRPr lang="sv-SE" sz="1400" b="1" u="sng" dirty="0" smtClean="0">
              <a:solidFill>
                <a:srgbClr val="0000FF"/>
              </a:solidFill>
            </a:endParaRPr>
          </a:p>
          <a:p>
            <a:r>
              <a:rPr lang="sv-SE" sz="1600" b="1" u="sng" dirty="0" err="1" smtClean="0">
                <a:solidFill>
                  <a:srgbClr val="0000FF"/>
                </a:solidFill>
              </a:rPr>
              <a:t>Advantages</a:t>
            </a:r>
            <a:r>
              <a:rPr lang="sv-SE" sz="1600" b="1" u="sng" dirty="0" smtClean="0">
                <a:solidFill>
                  <a:srgbClr val="0000FF"/>
                </a:solidFill>
              </a:rPr>
              <a:t>:  </a:t>
            </a:r>
          </a:p>
          <a:p>
            <a:r>
              <a:rPr lang="sv-SE" sz="1600" i="1" dirty="0" smtClean="0">
                <a:solidFill>
                  <a:srgbClr val="0000FF"/>
                </a:solidFill>
              </a:rPr>
              <a:t>Collection </a:t>
            </a:r>
            <a:r>
              <a:rPr lang="sv-SE" sz="1600" i="1" dirty="0" err="1" smtClean="0">
                <a:solidFill>
                  <a:srgbClr val="0000FF"/>
                </a:solidFill>
              </a:rPr>
              <a:t>of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undisturbed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mobilized</a:t>
            </a:r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600" i="1" dirty="0" err="1" smtClean="0">
                <a:solidFill>
                  <a:srgbClr val="0000FF"/>
                </a:solidFill>
              </a:rPr>
              <a:t>particles</a:t>
            </a:r>
            <a:r>
              <a:rPr lang="sv-SE" sz="1600" i="1" dirty="0" smtClean="0">
                <a:solidFill>
                  <a:srgbClr val="0000FF"/>
                </a:solidFill>
              </a:rPr>
              <a:t>.</a:t>
            </a:r>
          </a:p>
          <a:p>
            <a:endParaRPr lang="sv-SE" sz="800" i="1" dirty="0">
              <a:solidFill>
                <a:srgbClr val="0000FF"/>
              </a:solidFill>
            </a:endParaRPr>
          </a:p>
          <a:p>
            <a:r>
              <a:rPr lang="sv-SE" sz="1600" i="1" dirty="0" smtClean="0">
                <a:solidFill>
                  <a:srgbClr val="0000FF"/>
                </a:solidFill>
              </a:rPr>
              <a:t>Precise analyses.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2456" y="4372573"/>
            <a:ext cx="3216305" cy="22236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600" b="1" u="sng" dirty="0" err="1">
                <a:solidFill>
                  <a:srgbClr val="008000"/>
                </a:solidFill>
              </a:rPr>
              <a:t>Message</a:t>
            </a:r>
            <a:r>
              <a:rPr lang="sv-SE" sz="1350" b="1" u="sng" dirty="0">
                <a:solidFill>
                  <a:srgbClr val="008000"/>
                </a:solidFill>
              </a:rPr>
              <a:t>:  </a:t>
            </a:r>
          </a:p>
          <a:p>
            <a:r>
              <a:rPr lang="sv-SE" sz="1500" b="1" i="1" u="sng" dirty="0" err="1">
                <a:solidFill>
                  <a:srgbClr val="008000"/>
                </a:solidFill>
              </a:rPr>
              <a:t>Around</a:t>
            </a:r>
            <a:r>
              <a:rPr lang="sv-SE" sz="1500" b="1" i="1" u="sng" dirty="0">
                <a:solidFill>
                  <a:srgbClr val="008000"/>
                </a:solidFill>
              </a:rPr>
              <a:t> 1 g </a:t>
            </a:r>
            <a:r>
              <a:rPr lang="sv-SE" sz="1500" b="1" i="1" u="sng" dirty="0" err="1">
                <a:solidFill>
                  <a:srgbClr val="008000"/>
                </a:solidFill>
              </a:rPr>
              <a:t>found</a:t>
            </a:r>
            <a:r>
              <a:rPr lang="sv-SE" sz="1500" b="1" i="1" u="sng" dirty="0">
                <a:solidFill>
                  <a:srgbClr val="008000"/>
                </a:solidFill>
              </a:rPr>
              <a:t> </a:t>
            </a:r>
            <a:r>
              <a:rPr lang="sv-SE" sz="1500" b="1" i="1" u="sng" dirty="0" err="1">
                <a:solidFill>
                  <a:srgbClr val="008000"/>
                </a:solidFill>
              </a:rPr>
              <a:t>after</a:t>
            </a:r>
            <a:r>
              <a:rPr lang="sv-SE" sz="1500" b="1" i="1" u="sng" dirty="0">
                <a:solidFill>
                  <a:srgbClr val="008000"/>
                </a:solidFill>
              </a:rPr>
              <a:t> </a:t>
            </a:r>
            <a:r>
              <a:rPr lang="sv-SE" sz="1500" b="1" i="1" u="sng" dirty="0" err="1">
                <a:solidFill>
                  <a:srgbClr val="008000"/>
                </a:solidFill>
              </a:rPr>
              <a:t>each</a:t>
            </a:r>
            <a:r>
              <a:rPr lang="sv-SE" sz="1500" b="1" i="1" u="sng" dirty="0">
                <a:solidFill>
                  <a:srgbClr val="008000"/>
                </a:solidFill>
              </a:rPr>
              <a:t> </a:t>
            </a:r>
            <a:r>
              <a:rPr lang="sv-SE" sz="1500" b="1" i="1" u="sng" dirty="0" err="1">
                <a:solidFill>
                  <a:srgbClr val="008000"/>
                </a:solidFill>
              </a:rPr>
              <a:t>campaign</a:t>
            </a:r>
            <a:r>
              <a:rPr lang="sv-SE" sz="1500" b="1" i="1" dirty="0">
                <a:solidFill>
                  <a:srgbClr val="008000"/>
                </a:solidFill>
              </a:rPr>
              <a:t> (20 h </a:t>
            </a:r>
            <a:r>
              <a:rPr lang="sv-SE" sz="1500" b="1" i="1" dirty="0" err="1">
                <a:solidFill>
                  <a:srgbClr val="008000"/>
                </a:solidFill>
              </a:rPr>
              <a:t>of</a:t>
            </a:r>
            <a:r>
              <a:rPr lang="sv-SE" sz="1500" b="1" i="1" dirty="0">
                <a:solidFill>
                  <a:srgbClr val="008000"/>
                </a:solidFill>
              </a:rPr>
              <a:t> plasma)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v-SE" sz="375" b="1" i="1" dirty="0">
              <a:solidFill>
                <a:srgbClr val="008000"/>
              </a:solidFill>
            </a:endParaRPr>
          </a:p>
          <a:p>
            <a:r>
              <a:rPr lang="sv-SE" sz="1600" b="1" u="sng" dirty="0">
                <a:solidFill>
                  <a:srgbClr val="FF0000"/>
                </a:solidFill>
              </a:rPr>
              <a:t>Drawbacks: </a:t>
            </a:r>
          </a:p>
          <a:p>
            <a:r>
              <a:rPr lang="sv-SE" sz="1600" i="1" dirty="0" err="1">
                <a:solidFill>
                  <a:srgbClr val="FF0000"/>
                </a:solidFill>
              </a:rPr>
              <a:t>Composition</a:t>
            </a:r>
            <a:r>
              <a:rPr lang="sv-SE" sz="1600" i="1" dirty="0">
                <a:solidFill>
                  <a:srgbClr val="FF0000"/>
                </a:solidFill>
              </a:rPr>
              <a:t>: a mix </a:t>
            </a:r>
            <a:r>
              <a:rPr lang="sv-SE" sz="1600" i="1" dirty="0" err="1">
                <a:solidFill>
                  <a:srgbClr val="FF0000"/>
                </a:solidFill>
              </a:rPr>
              <a:t>of</a:t>
            </a:r>
            <a:r>
              <a:rPr lang="sv-SE" sz="1600" i="1" dirty="0">
                <a:solidFill>
                  <a:srgbClr val="FF0000"/>
                </a:solidFill>
              </a:rPr>
              <a:t> all </a:t>
            </a:r>
            <a:r>
              <a:rPr lang="sv-SE" sz="1600" i="1" dirty="0" err="1">
                <a:solidFill>
                  <a:srgbClr val="FF0000"/>
                </a:solidFill>
              </a:rPr>
              <a:t>particles</a:t>
            </a:r>
            <a:r>
              <a:rPr lang="sv-SE" sz="1600" i="1" dirty="0">
                <a:solidFill>
                  <a:srgbClr val="FF0000"/>
                </a:solidFill>
              </a:rPr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v-SE" sz="500" i="1" dirty="0">
              <a:solidFill>
                <a:srgbClr val="FF0000"/>
              </a:solidFill>
            </a:endParaRPr>
          </a:p>
          <a:p>
            <a:r>
              <a:rPr lang="sv-SE" sz="1600" i="1" dirty="0">
                <a:solidFill>
                  <a:srgbClr val="FF0000"/>
                </a:solidFill>
              </a:rPr>
              <a:t>Not </a:t>
            </a:r>
            <a:r>
              <a:rPr lang="sv-SE" sz="1600" i="1" dirty="0" err="1">
                <a:solidFill>
                  <a:srgbClr val="FF0000"/>
                </a:solidFill>
              </a:rPr>
              <a:t>possible</a:t>
            </a:r>
            <a:r>
              <a:rPr lang="sv-SE" sz="1600" i="1" dirty="0">
                <a:solidFill>
                  <a:srgbClr val="FF0000"/>
                </a:solidFill>
              </a:rPr>
              <a:t> to </a:t>
            </a:r>
            <a:r>
              <a:rPr lang="sv-SE" sz="1600" i="1" dirty="0" err="1">
                <a:solidFill>
                  <a:srgbClr val="FF0000"/>
                </a:solidFill>
              </a:rPr>
              <a:t>associate</a:t>
            </a:r>
            <a:r>
              <a:rPr lang="sv-SE" sz="1600" i="1" dirty="0">
                <a:solidFill>
                  <a:srgbClr val="FF0000"/>
                </a:solidFill>
              </a:rPr>
              <a:t> dust </a:t>
            </a:r>
            <a:r>
              <a:rPr lang="sv-SE" sz="1600" i="1" dirty="0" err="1">
                <a:solidFill>
                  <a:srgbClr val="FF0000"/>
                </a:solidFill>
              </a:rPr>
              <a:t>morphology</a:t>
            </a:r>
            <a:r>
              <a:rPr lang="sv-SE" sz="1600" i="1" dirty="0">
                <a:solidFill>
                  <a:srgbClr val="FF0000"/>
                </a:solidFill>
              </a:rPr>
              <a:t> </a:t>
            </a:r>
            <a:r>
              <a:rPr lang="sv-SE" sz="1600" i="1" dirty="0" err="1">
                <a:solidFill>
                  <a:srgbClr val="FF0000"/>
                </a:solidFill>
              </a:rPr>
              <a:t>with</a:t>
            </a:r>
            <a:r>
              <a:rPr lang="sv-SE" sz="1600" i="1" dirty="0">
                <a:solidFill>
                  <a:srgbClr val="FF0000"/>
                </a:solidFill>
              </a:rPr>
              <a:t> </a:t>
            </a:r>
            <a:r>
              <a:rPr lang="sv-SE" sz="1600" i="1" dirty="0" smtClean="0">
                <a:solidFill>
                  <a:srgbClr val="FF0000"/>
                </a:solidFill>
              </a:rPr>
              <a:t>a </a:t>
            </a:r>
            <a:r>
              <a:rPr lang="sv-SE" sz="1600" i="1" dirty="0" err="1" smtClean="0">
                <a:solidFill>
                  <a:srgbClr val="FF0000"/>
                </a:solidFill>
              </a:rPr>
              <a:t>place</a:t>
            </a:r>
            <a:r>
              <a:rPr lang="sv-SE" sz="1600" i="1" dirty="0" smtClean="0">
                <a:solidFill>
                  <a:srgbClr val="FF0000"/>
                </a:solidFill>
              </a:rPr>
              <a:t> </a:t>
            </a:r>
            <a:r>
              <a:rPr lang="sv-SE" sz="1600" i="1" dirty="0" err="1" smtClean="0">
                <a:solidFill>
                  <a:srgbClr val="FF0000"/>
                </a:solidFill>
              </a:rPr>
              <a:t>of</a:t>
            </a:r>
            <a:r>
              <a:rPr lang="sv-SE" sz="1600" i="1" dirty="0" smtClean="0">
                <a:solidFill>
                  <a:srgbClr val="FF0000"/>
                </a:solidFill>
              </a:rPr>
              <a:t> </a:t>
            </a:r>
            <a:r>
              <a:rPr lang="sv-SE" sz="1600" i="1" dirty="0" err="1" smtClean="0">
                <a:solidFill>
                  <a:srgbClr val="FF0000"/>
                </a:solidFill>
              </a:rPr>
              <a:t>collection</a:t>
            </a:r>
            <a:r>
              <a:rPr lang="sv-SE" sz="1600" i="1" dirty="0" smtClean="0">
                <a:solidFill>
                  <a:srgbClr val="FF0000"/>
                </a:solidFill>
              </a:rPr>
              <a:t>.</a:t>
            </a:r>
            <a:endParaRPr lang="sv-SE" sz="1600" i="1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v-SE" sz="375" i="1" dirty="0">
              <a:solidFill>
                <a:srgbClr val="008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 rot="16200000">
            <a:off x="1225048" y="3227942"/>
            <a:ext cx="786206" cy="33662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9" name="Oval 28"/>
          <p:cNvSpPr/>
          <p:nvPr/>
        </p:nvSpPr>
        <p:spPr>
          <a:xfrm rot="16200000">
            <a:off x="4846116" y="3181842"/>
            <a:ext cx="442129" cy="32771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0" name="Oval 29"/>
          <p:cNvSpPr/>
          <p:nvPr/>
        </p:nvSpPr>
        <p:spPr>
          <a:xfrm rot="16200000">
            <a:off x="7435939" y="4207554"/>
            <a:ext cx="751547" cy="2211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16730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21" grpId="0"/>
      <p:bldP spid="25" grpId="0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5747" y="248855"/>
            <a:ext cx="9259747" cy="6609145"/>
            <a:chOff x="914400" y="727471"/>
            <a:chExt cx="7486650" cy="5273279"/>
          </a:xfrm>
        </p:grpSpPr>
        <p:pic>
          <p:nvPicPr>
            <p:cNvPr id="271362" name="Picture 2" descr="mozaika-3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727471"/>
              <a:ext cx="7200900" cy="5273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1363" name="AutoShape 3"/>
            <p:cNvSpPr>
              <a:spLocks noChangeArrowheads="1"/>
            </p:cNvSpPr>
            <p:nvPr/>
          </p:nvSpPr>
          <p:spPr bwMode="auto">
            <a:xfrm>
              <a:off x="3093245" y="2989661"/>
              <a:ext cx="1437085" cy="1506140"/>
            </a:xfrm>
            <a:prstGeom prst="octagon">
              <a:avLst>
                <a:gd name="adj" fmla="val 2928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/>
                <a:t>µ-NRA</a:t>
              </a:r>
            </a:p>
          </p:txBody>
        </p:sp>
        <p:sp>
          <p:nvSpPr>
            <p:cNvPr id="271364" name="AutoShape 4"/>
            <p:cNvSpPr>
              <a:spLocks noChangeArrowheads="1"/>
            </p:cNvSpPr>
            <p:nvPr/>
          </p:nvSpPr>
          <p:spPr bwMode="auto">
            <a:xfrm>
              <a:off x="1657351" y="4495800"/>
              <a:ext cx="1435894" cy="1504950"/>
            </a:xfrm>
            <a:prstGeom prst="octagon">
              <a:avLst>
                <a:gd name="adj" fmla="val 29287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SEM</a:t>
              </a:r>
            </a:p>
          </p:txBody>
        </p:sp>
        <p:sp>
          <p:nvSpPr>
            <p:cNvPr id="271365" name="AutoShape 5"/>
            <p:cNvSpPr>
              <a:spLocks noChangeArrowheads="1"/>
            </p:cNvSpPr>
            <p:nvPr/>
          </p:nvSpPr>
          <p:spPr bwMode="auto">
            <a:xfrm>
              <a:off x="1657351" y="2989661"/>
              <a:ext cx="1435894" cy="1506140"/>
            </a:xfrm>
            <a:prstGeom prst="octagon">
              <a:avLst>
                <a:gd name="adj" fmla="val 29287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 err="1" smtClean="0"/>
                <a:t>Radiography</a:t>
              </a:r>
              <a:r>
                <a:rPr lang="sv-SE" altLang="sv-SE" sz="1350" b="1" i="1" dirty="0" smtClean="0"/>
                <a:t>:</a:t>
              </a:r>
            </a:p>
            <a:p>
              <a:pPr algn="ctr"/>
              <a:r>
                <a:rPr lang="sv-SE" altLang="sv-SE" sz="1350" b="1" i="1" dirty="0" err="1" smtClean="0"/>
                <a:t>Imaging</a:t>
              </a:r>
              <a:r>
                <a:rPr lang="sv-SE" altLang="sv-SE" sz="1350" b="1" i="1" dirty="0" smtClean="0"/>
                <a:t> </a:t>
              </a:r>
              <a:r>
                <a:rPr lang="sv-SE" altLang="sv-SE" sz="1350" b="1" i="1" dirty="0" err="1" smtClean="0"/>
                <a:t>plate</a:t>
              </a:r>
              <a:endParaRPr lang="sv-SE" altLang="sv-SE" sz="1350" b="1" i="1" dirty="0"/>
            </a:p>
          </p:txBody>
        </p:sp>
        <p:sp>
          <p:nvSpPr>
            <p:cNvPr id="271366" name="AutoShape 6"/>
            <p:cNvSpPr>
              <a:spLocks noChangeArrowheads="1"/>
            </p:cNvSpPr>
            <p:nvPr/>
          </p:nvSpPr>
          <p:spPr bwMode="auto">
            <a:xfrm>
              <a:off x="1657351" y="1484710"/>
              <a:ext cx="1435894" cy="1504950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 err="1"/>
                <a:t>Radiography</a:t>
              </a:r>
              <a:r>
                <a:rPr lang="sv-SE" altLang="sv-SE" sz="1350" b="1" i="1" dirty="0"/>
                <a:t>:</a:t>
              </a:r>
            </a:p>
            <a:p>
              <a:pPr algn="ctr"/>
              <a:r>
                <a:rPr lang="sv-SE" altLang="sv-SE" sz="1350" b="1" i="1" dirty="0"/>
                <a:t>BIX</a:t>
              </a:r>
            </a:p>
          </p:txBody>
        </p:sp>
        <p:sp>
          <p:nvSpPr>
            <p:cNvPr id="271367" name="AutoShape 7"/>
            <p:cNvSpPr>
              <a:spLocks noChangeArrowheads="1"/>
            </p:cNvSpPr>
            <p:nvPr/>
          </p:nvSpPr>
          <p:spPr bwMode="auto">
            <a:xfrm>
              <a:off x="4400551" y="4114800"/>
              <a:ext cx="1437085" cy="1504950"/>
            </a:xfrm>
            <a:prstGeom prst="octagon">
              <a:avLst>
                <a:gd name="adj" fmla="val 2928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GDMS</a:t>
              </a:r>
            </a:p>
          </p:txBody>
        </p:sp>
        <p:sp>
          <p:nvSpPr>
            <p:cNvPr id="271368" name="AutoShape 8"/>
            <p:cNvSpPr>
              <a:spLocks noChangeArrowheads="1"/>
            </p:cNvSpPr>
            <p:nvPr/>
          </p:nvSpPr>
          <p:spPr bwMode="auto">
            <a:xfrm>
              <a:off x="3093245" y="4495800"/>
              <a:ext cx="1437085" cy="1504950"/>
            </a:xfrm>
            <a:prstGeom prst="octagon">
              <a:avLst>
                <a:gd name="adj" fmla="val 29287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/>
                <a:t>µ-EPS </a:t>
              </a:r>
            </a:p>
          </p:txBody>
        </p:sp>
        <p:sp>
          <p:nvSpPr>
            <p:cNvPr id="271369" name="AutoShape 9"/>
            <p:cNvSpPr>
              <a:spLocks noChangeArrowheads="1"/>
            </p:cNvSpPr>
            <p:nvPr/>
          </p:nvSpPr>
          <p:spPr bwMode="auto">
            <a:xfrm>
              <a:off x="5547122" y="4056460"/>
              <a:ext cx="1437084" cy="1504950"/>
            </a:xfrm>
            <a:prstGeom prst="octagon">
              <a:avLst>
                <a:gd name="adj" fmla="val 29287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/>
                <a:t>µ-PIXE</a:t>
              </a:r>
            </a:p>
          </p:txBody>
        </p:sp>
        <p:sp>
          <p:nvSpPr>
            <p:cNvPr id="271370" name="AutoShape 10"/>
            <p:cNvSpPr>
              <a:spLocks noChangeArrowheads="1"/>
            </p:cNvSpPr>
            <p:nvPr/>
          </p:nvSpPr>
          <p:spPr bwMode="auto">
            <a:xfrm>
              <a:off x="5547122" y="1924050"/>
              <a:ext cx="1437084" cy="1504950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>
                  <a:solidFill>
                    <a:schemeClr val="bg1"/>
                  </a:solidFill>
                </a:rPr>
                <a:t>Full </a:t>
              </a:r>
            </a:p>
            <a:p>
              <a:pPr algn="ctr"/>
              <a:r>
                <a:rPr lang="sv-SE" altLang="sv-SE" sz="1350" b="1" i="1" dirty="0" err="1">
                  <a:solidFill>
                    <a:schemeClr val="bg1"/>
                  </a:solidFill>
                </a:rPr>
                <a:t>Combustion</a:t>
              </a:r>
              <a:endParaRPr lang="sv-SE" altLang="sv-SE" sz="1350" b="1" i="1" dirty="0">
                <a:solidFill>
                  <a:schemeClr val="bg1"/>
                </a:solidFill>
              </a:endParaRPr>
            </a:p>
          </p:txBody>
        </p:sp>
        <p:sp>
          <p:nvSpPr>
            <p:cNvPr id="271371" name="AutoShape 11"/>
            <p:cNvSpPr>
              <a:spLocks noChangeArrowheads="1"/>
            </p:cNvSpPr>
            <p:nvPr/>
          </p:nvSpPr>
          <p:spPr bwMode="auto">
            <a:xfrm>
              <a:off x="4530330" y="857250"/>
              <a:ext cx="1435894" cy="1504950"/>
            </a:xfrm>
            <a:prstGeom prst="octagon">
              <a:avLst>
                <a:gd name="adj" fmla="val 29287"/>
              </a:avLst>
            </a:prstGeom>
            <a:solidFill>
              <a:srgbClr val="66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/>
                <a:t>µ-RBS</a:t>
              </a:r>
            </a:p>
          </p:txBody>
        </p:sp>
        <p:sp>
          <p:nvSpPr>
            <p:cNvPr id="271372" name="AutoShape 12"/>
            <p:cNvSpPr>
              <a:spLocks noChangeArrowheads="1"/>
            </p:cNvSpPr>
            <p:nvPr/>
          </p:nvSpPr>
          <p:spPr bwMode="auto">
            <a:xfrm>
              <a:off x="4530330" y="2989661"/>
              <a:ext cx="1435894" cy="150614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TDS</a:t>
              </a:r>
            </a:p>
          </p:txBody>
        </p:sp>
        <p:sp>
          <p:nvSpPr>
            <p:cNvPr id="271373" name="Rectangle 13"/>
            <p:cNvSpPr>
              <a:spLocks noChangeArrowheads="1"/>
            </p:cNvSpPr>
            <p:nvPr/>
          </p:nvSpPr>
          <p:spPr bwMode="auto">
            <a:xfrm>
              <a:off x="5966222" y="3429001"/>
              <a:ext cx="598884" cy="627460"/>
            </a:xfrm>
            <a:prstGeom prst="rect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AES</a:t>
              </a:r>
            </a:p>
          </p:txBody>
        </p:sp>
        <p:sp>
          <p:nvSpPr>
            <p:cNvPr id="271374" name="AutoShape 14"/>
            <p:cNvSpPr>
              <a:spLocks noChangeArrowheads="1"/>
            </p:cNvSpPr>
            <p:nvPr/>
          </p:nvSpPr>
          <p:spPr bwMode="auto">
            <a:xfrm>
              <a:off x="4051699" y="3993356"/>
              <a:ext cx="953690" cy="1000125"/>
            </a:xfrm>
            <a:prstGeom prst="diamond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AFM</a:t>
              </a:r>
            </a:p>
          </p:txBody>
        </p:sp>
        <p:sp>
          <p:nvSpPr>
            <p:cNvPr id="271375" name="AutoShape 15"/>
            <p:cNvSpPr>
              <a:spLocks noChangeArrowheads="1"/>
            </p:cNvSpPr>
            <p:nvPr/>
          </p:nvSpPr>
          <p:spPr bwMode="auto">
            <a:xfrm>
              <a:off x="4051699" y="2488407"/>
              <a:ext cx="953690" cy="998935"/>
            </a:xfrm>
            <a:prstGeom prst="diamond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STM</a:t>
              </a:r>
            </a:p>
          </p:txBody>
        </p:sp>
        <p:sp>
          <p:nvSpPr>
            <p:cNvPr id="271376" name="AutoShape 16"/>
            <p:cNvSpPr>
              <a:spLocks noChangeArrowheads="1"/>
            </p:cNvSpPr>
            <p:nvPr/>
          </p:nvSpPr>
          <p:spPr bwMode="auto">
            <a:xfrm>
              <a:off x="2614613" y="2488407"/>
              <a:ext cx="953691" cy="998935"/>
            </a:xfrm>
            <a:prstGeom prst="diamond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XPS</a:t>
              </a:r>
            </a:p>
          </p:txBody>
        </p:sp>
        <p:sp>
          <p:nvSpPr>
            <p:cNvPr id="271377" name="Rectangle 17"/>
            <p:cNvSpPr>
              <a:spLocks noChangeArrowheads="1"/>
            </p:cNvSpPr>
            <p:nvPr/>
          </p:nvSpPr>
          <p:spPr bwMode="auto">
            <a:xfrm>
              <a:off x="4949430" y="2362201"/>
              <a:ext cx="597694" cy="627460"/>
            </a:xfrm>
            <a:prstGeom prst="rect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OM</a:t>
              </a:r>
            </a:p>
          </p:txBody>
        </p:sp>
        <p:sp>
          <p:nvSpPr>
            <p:cNvPr id="271378" name="AutoShape 18"/>
            <p:cNvSpPr>
              <a:spLocks noChangeArrowheads="1"/>
            </p:cNvSpPr>
            <p:nvPr/>
          </p:nvSpPr>
          <p:spPr bwMode="auto">
            <a:xfrm rot="20222482">
              <a:off x="4417219" y="1974056"/>
              <a:ext cx="657225" cy="1015604"/>
            </a:xfrm>
            <a:prstGeom prst="diamond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MS</a:t>
              </a:r>
            </a:p>
          </p:txBody>
        </p:sp>
        <p:sp>
          <p:nvSpPr>
            <p:cNvPr id="271379" name="AutoShape 19"/>
            <p:cNvSpPr>
              <a:spLocks noChangeArrowheads="1"/>
            </p:cNvSpPr>
            <p:nvPr/>
          </p:nvSpPr>
          <p:spPr bwMode="auto">
            <a:xfrm>
              <a:off x="2614613" y="3993356"/>
              <a:ext cx="953691" cy="1000125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500" b="1" i="1" dirty="0"/>
                <a:t>FIB</a:t>
              </a:r>
            </a:p>
          </p:txBody>
        </p:sp>
        <p:sp>
          <p:nvSpPr>
            <p:cNvPr id="271380" name="AutoShape 20"/>
            <p:cNvSpPr>
              <a:spLocks noChangeArrowheads="1"/>
            </p:cNvSpPr>
            <p:nvPr/>
          </p:nvSpPr>
          <p:spPr bwMode="auto">
            <a:xfrm>
              <a:off x="6565107" y="2989661"/>
              <a:ext cx="1435894" cy="1506140"/>
            </a:xfrm>
            <a:prstGeom prst="octagon">
              <a:avLst>
                <a:gd name="adj" fmla="val 29287"/>
              </a:avLst>
            </a:prstGeom>
            <a:solidFill>
              <a:srgbClr val="CC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/>
                <a:t>Laser</a:t>
              </a:r>
            </a:p>
            <a:p>
              <a:pPr algn="ctr"/>
              <a:r>
                <a:rPr lang="sv-SE" altLang="sv-SE" sz="1350" b="1" i="1" dirty="0" err="1"/>
                <a:t>Profilometry</a:t>
              </a:r>
              <a:endParaRPr lang="sv-SE" altLang="sv-SE" sz="1350" b="1" i="1" dirty="0"/>
            </a:p>
            <a:p>
              <a:pPr algn="ctr"/>
              <a:endParaRPr lang="sv-SE" altLang="sv-SE" sz="1350" b="1" i="1" dirty="0"/>
            </a:p>
          </p:txBody>
        </p:sp>
        <p:sp>
          <p:nvSpPr>
            <p:cNvPr id="271381" name="AutoShape 21"/>
            <p:cNvSpPr>
              <a:spLocks noChangeArrowheads="1"/>
            </p:cNvSpPr>
            <p:nvPr/>
          </p:nvSpPr>
          <p:spPr bwMode="auto">
            <a:xfrm>
              <a:off x="6565107" y="857250"/>
              <a:ext cx="1435894" cy="1506141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/>
                <a:t>TEM</a:t>
              </a:r>
            </a:p>
            <a:p>
              <a:pPr algn="ctr"/>
              <a:r>
                <a:rPr lang="sv-SE" altLang="sv-SE" sz="1350" b="1" i="1" dirty="0"/>
                <a:t>STEM</a:t>
              </a:r>
            </a:p>
          </p:txBody>
        </p:sp>
        <p:sp>
          <p:nvSpPr>
            <p:cNvPr id="271382" name="AutoShape 22"/>
            <p:cNvSpPr>
              <a:spLocks noChangeArrowheads="1"/>
            </p:cNvSpPr>
            <p:nvPr/>
          </p:nvSpPr>
          <p:spPr bwMode="auto">
            <a:xfrm>
              <a:off x="4514850" y="4972050"/>
              <a:ext cx="1200150" cy="1028700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WDS</a:t>
              </a:r>
            </a:p>
          </p:txBody>
        </p:sp>
        <p:sp>
          <p:nvSpPr>
            <p:cNvPr id="271383" name="AutoShape 23"/>
            <p:cNvSpPr>
              <a:spLocks noChangeArrowheads="1"/>
            </p:cNvSpPr>
            <p:nvPr/>
          </p:nvSpPr>
          <p:spPr bwMode="auto">
            <a:xfrm rot="871446">
              <a:off x="7029450" y="4572000"/>
              <a:ext cx="1371600" cy="558404"/>
            </a:xfrm>
            <a:prstGeom prst="parallelogram">
              <a:avLst>
                <a:gd name="adj" fmla="val 61407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EELS</a:t>
              </a:r>
            </a:p>
          </p:txBody>
        </p:sp>
        <p:sp>
          <p:nvSpPr>
            <p:cNvPr id="271384" name="Rectangle 24"/>
            <p:cNvSpPr>
              <a:spLocks noChangeArrowheads="1"/>
            </p:cNvSpPr>
            <p:nvPr/>
          </p:nvSpPr>
          <p:spPr bwMode="auto">
            <a:xfrm>
              <a:off x="6972300" y="2350008"/>
              <a:ext cx="1028700" cy="6286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 err="1" smtClean="0"/>
                <a:t>Colorimetry</a:t>
              </a:r>
              <a:endParaRPr lang="sv-SE" altLang="sv-SE" sz="1350" b="1" i="1" dirty="0"/>
            </a:p>
          </p:txBody>
        </p:sp>
        <p:sp>
          <p:nvSpPr>
            <p:cNvPr id="271385" name="AutoShape 25"/>
            <p:cNvSpPr>
              <a:spLocks noChangeArrowheads="1"/>
            </p:cNvSpPr>
            <p:nvPr/>
          </p:nvSpPr>
          <p:spPr bwMode="auto">
            <a:xfrm>
              <a:off x="3200400" y="857250"/>
              <a:ext cx="1200150" cy="62865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Raman</a:t>
              </a:r>
            </a:p>
          </p:txBody>
        </p:sp>
        <p:sp>
          <p:nvSpPr>
            <p:cNvPr id="271386" name="Rectangle 26"/>
            <p:cNvSpPr>
              <a:spLocks noChangeArrowheads="1"/>
            </p:cNvSpPr>
            <p:nvPr/>
          </p:nvSpPr>
          <p:spPr bwMode="auto">
            <a:xfrm>
              <a:off x="2057400" y="857250"/>
              <a:ext cx="628650" cy="628650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AMS</a:t>
              </a:r>
            </a:p>
          </p:txBody>
        </p:sp>
        <p:sp>
          <p:nvSpPr>
            <p:cNvPr id="271387" name="Rectangle 27"/>
            <p:cNvSpPr>
              <a:spLocks noChangeArrowheads="1"/>
            </p:cNvSpPr>
            <p:nvPr/>
          </p:nvSpPr>
          <p:spPr bwMode="auto">
            <a:xfrm>
              <a:off x="5943600" y="1257300"/>
              <a:ext cx="628650" cy="68580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LSC</a:t>
              </a:r>
            </a:p>
          </p:txBody>
        </p:sp>
        <p:sp>
          <p:nvSpPr>
            <p:cNvPr id="271388" name="AutoShape 28"/>
            <p:cNvSpPr>
              <a:spLocks noChangeArrowheads="1"/>
            </p:cNvSpPr>
            <p:nvPr/>
          </p:nvSpPr>
          <p:spPr bwMode="auto">
            <a:xfrm rot="871446">
              <a:off x="6743700" y="5086350"/>
              <a:ext cx="1371600" cy="558404"/>
            </a:xfrm>
            <a:prstGeom prst="parallelogram">
              <a:avLst>
                <a:gd name="adj" fmla="val 6140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ERDA</a:t>
              </a:r>
            </a:p>
          </p:txBody>
        </p:sp>
        <p:sp>
          <p:nvSpPr>
            <p:cNvPr id="271389" name="Rectangle 29"/>
            <p:cNvSpPr>
              <a:spLocks noChangeArrowheads="1"/>
            </p:cNvSpPr>
            <p:nvPr/>
          </p:nvSpPr>
          <p:spPr bwMode="auto">
            <a:xfrm>
              <a:off x="5772150" y="5543550"/>
              <a:ext cx="1028700" cy="457200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HIERDA</a:t>
              </a:r>
            </a:p>
          </p:txBody>
        </p:sp>
        <p:sp>
          <p:nvSpPr>
            <p:cNvPr id="271390" name="AutoShape 30"/>
            <p:cNvSpPr>
              <a:spLocks noChangeArrowheads="1"/>
            </p:cNvSpPr>
            <p:nvPr/>
          </p:nvSpPr>
          <p:spPr bwMode="auto">
            <a:xfrm>
              <a:off x="2628900" y="971551"/>
              <a:ext cx="953691" cy="998935"/>
            </a:xfrm>
            <a:prstGeom prst="diamond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 dirty="0"/>
                <a:t>ICPOS</a:t>
              </a:r>
            </a:p>
          </p:txBody>
        </p:sp>
        <p:sp>
          <p:nvSpPr>
            <p:cNvPr id="271391" name="AutoShape 31"/>
            <p:cNvSpPr>
              <a:spLocks noChangeArrowheads="1"/>
            </p:cNvSpPr>
            <p:nvPr/>
          </p:nvSpPr>
          <p:spPr bwMode="auto">
            <a:xfrm>
              <a:off x="3086101" y="1485900"/>
              <a:ext cx="1437085" cy="1504950"/>
            </a:xfrm>
            <a:prstGeom prst="octagon">
              <a:avLst>
                <a:gd name="adj" fmla="val 2928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SIMS</a:t>
              </a:r>
            </a:p>
          </p:txBody>
        </p:sp>
        <p:sp>
          <p:nvSpPr>
            <p:cNvPr id="271392" name="AutoShape 32"/>
            <p:cNvSpPr>
              <a:spLocks noChangeArrowheads="1"/>
            </p:cNvSpPr>
            <p:nvPr/>
          </p:nvSpPr>
          <p:spPr bwMode="auto">
            <a:xfrm rot="1804296">
              <a:off x="914400" y="1143000"/>
              <a:ext cx="1028700" cy="9144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sv-SE" altLang="sv-SE" sz="1350" b="1" i="1"/>
                <a:t>EPMA</a:t>
              </a:r>
            </a:p>
          </p:txBody>
        </p:sp>
        <p:sp>
          <p:nvSpPr>
            <p:cNvPr id="271394" name="AutoShape 34"/>
            <p:cNvSpPr>
              <a:spLocks noChangeArrowheads="1"/>
            </p:cNvSpPr>
            <p:nvPr/>
          </p:nvSpPr>
          <p:spPr bwMode="auto">
            <a:xfrm>
              <a:off x="1143000" y="2511029"/>
              <a:ext cx="953691" cy="1000125"/>
            </a:xfrm>
            <a:prstGeom prst="diamond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l-PL" altLang="sv-SE" sz="1350" b="1" i="1"/>
                <a:t>XRD</a:t>
              </a:r>
              <a:endParaRPr lang="sv-SE" altLang="sv-SE" sz="1350" b="1" i="1"/>
            </a:p>
          </p:txBody>
        </p:sp>
      </p:grpSp>
    </p:spTree>
    <p:extLst>
      <p:ext uri="{BB962C8B-B14F-4D97-AF65-F5344CB8AC3E}">
        <p14:creationId xmlns:p14="http://schemas.microsoft.com/office/powerpoint/2010/main" val="29550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11379</TotalTime>
  <Words>2464</Words>
  <Application>Microsoft Office PowerPoint</Application>
  <PresentationFormat>On-screen Show (4:3)</PresentationFormat>
  <Paragraphs>528</Paragraphs>
  <Slides>40</Slides>
  <Notes>10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Arial Black</vt:lpstr>
      <vt:lpstr>Calibri</vt:lpstr>
      <vt:lpstr>Symbol</vt:lpstr>
      <vt:lpstr>Times New Roman</vt:lpstr>
      <vt:lpstr>Wingdings</vt:lpstr>
      <vt:lpstr>Office Theme</vt:lpstr>
      <vt:lpstr>Graph</vt:lpstr>
      <vt:lpstr>Presentation</vt:lpstr>
      <vt:lpstr>Picture</vt:lpstr>
      <vt:lpstr>Review of previous characterization of collected dust particles from different machines</vt:lpstr>
      <vt:lpstr>PowerPoint Presentation</vt:lpstr>
      <vt:lpstr>Studies over the years 1984 - 2025: The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TEXTOR plasma: detachment of co-deposits</vt:lpstr>
      <vt:lpstr>JET-ILW: Beryllium melting and splashing.  A rain of droplets from the upper limiters</vt:lpstr>
      <vt:lpstr>Beryllium splashes</vt:lpstr>
      <vt:lpstr>Brittle destruction of carbon by wall locking modes at the EXTRAP-T2  RFP device</vt:lpstr>
      <vt:lpstr>Extrap-T2 RFP: crystalline debris and co-deposits</vt:lpstr>
      <vt:lpstr>PowerPoint Presentation</vt:lpstr>
      <vt:lpstr>Metal splashes: JET with full metal wall (1984)</vt:lpstr>
      <vt:lpstr>Metal splashes: TEXTOR</vt:lpstr>
      <vt:lpstr>Metal melting &amp; splashes: What about tungsten?</vt:lpstr>
      <vt:lpstr>Metal melting &amp; splashes: What about tungsten?</vt:lpstr>
      <vt:lpstr>Metal melting &amp; splashes: What about tungsten?</vt:lpstr>
      <vt:lpstr>Comparison of W and C flaking. Identical?</vt:lpstr>
      <vt:lpstr>W melting: Castellated W test limiter in TEXTOR</vt:lpstr>
      <vt:lpstr>W melting: Castellated W test limiter in TEXTOR The role of chemistry in W  transport.</vt:lpstr>
      <vt:lpstr>PowerPoint Presentation</vt:lpstr>
      <vt:lpstr>Fuel tracing in individual dust particles</vt:lpstr>
      <vt:lpstr>JET-ILW: Deuterium in particles on dust monitors</vt:lpstr>
      <vt:lpstr>JET-ILW: Deuterium in particles on dust monitors</vt:lpstr>
      <vt:lpstr>JET-ILW: Tritium in individual particles</vt:lpstr>
      <vt:lpstr>Boron dust crystals</vt:lpstr>
      <vt:lpstr>Boron/Boronisation as a marker</vt:lpstr>
      <vt:lpstr>PowerPoint Presentation</vt:lpstr>
      <vt:lpstr>PowerPoint Presentation</vt:lpstr>
      <vt:lpstr>PowerPoint Presentation</vt:lpstr>
      <vt:lpstr>ILW 2011-2012 Dust studies: Beryllium flakes</vt:lpstr>
      <vt:lpstr>ILW 2013-2014:  Be splashes on test mirrors</vt:lpstr>
      <vt:lpstr>Tungsten:  Droplets (?)</vt:lpstr>
      <vt:lpstr>PowerPoint Presentation</vt:lpstr>
      <vt:lpstr>PowerPoint Presentation</vt:lpstr>
      <vt:lpstr>JET-C and JET-ILW: Tritium in dust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s.brezinsek@fz-juelich.de</dc:creator>
  <cp:lastModifiedBy>Marek Rubel</cp:lastModifiedBy>
  <cp:revision>598</cp:revision>
  <cp:lastPrinted>2017-02-07T10:22:54Z</cp:lastPrinted>
  <dcterms:created xsi:type="dcterms:W3CDTF">2014-10-15T16:57:42Z</dcterms:created>
  <dcterms:modified xsi:type="dcterms:W3CDTF">2025-11-18T13:09:31Z</dcterms:modified>
</cp:coreProperties>
</file>