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267" r:id="rId3"/>
    <p:sldId id="384" r:id="rId4"/>
    <p:sldId id="423" r:id="rId5"/>
    <p:sldId id="385" r:id="rId6"/>
    <p:sldId id="424" r:id="rId7"/>
    <p:sldId id="386" r:id="rId8"/>
    <p:sldId id="340" r:id="rId9"/>
    <p:sldId id="417" r:id="rId10"/>
    <p:sldId id="341" r:id="rId11"/>
    <p:sldId id="393" r:id="rId12"/>
    <p:sldId id="432" r:id="rId13"/>
    <p:sldId id="434" r:id="rId14"/>
    <p:sldId id="343" r:id="rId15"/>
    <p:sldId id="381" r:id="rId16"/>
    <p:sldId id="344" r:id="rId17"/>
    <p:sldId id="346" r:id="rId18"/>
    <p:sldId id="441" r:id="rId19"/>
    <p:sldId id="425" r:id="rId20"/>
    <p:sldId id="443" r:id="rId21"/>
    <p:sldId id="444" r:id="rId22"/>
    <p:sldId id="445" r:id="rId23"/>
    <p:sldId id="347" r:id="rId24"/>
    <p:sldId id="418" r:id="rId25"/>
    <p:sldId id="428" r:id="rId26"/>
    <p:sldId id="429" r:id="rId27"/>
    <p:sldId id="348" r:id="rId28"/>
    <p:sldId id="446" r:id="rId29"/>
    <p:sldId id="447" r:id="rId30"/>
    <p:sldId id="349" r:id="rId31"/>
    <p:sldId id="448" r:id="rId32"/>
    <p:sldId id="350" r:id="rId33"/>
    <p:sldId id="430" r:id="rId34"/>
    <p:sldId id="351" r:id="rId35"/>
    <p:sldId id="352" r:id="rId36"/>
    <p:sldId id="449" r:id="rId37"/>
    <p:sldId id="390" r:id="rId38"/>
    <p:sldId id="456" r:id="rId39"/>
    <p:sldId id="457" r:id="rId40"/>
    <p:sldId id="353" r:id="rId41"/>
    <p:sldId id="419" r:id="rId42"/>
    <p:sldId id="354" r:id="rId43"/>
    <p:sldId id="433" r:id="rId44"/>
    <p:sldId id="355" r:id="rId45"/>
    <p:sldId id="450" r:id="rId46"/>
    <p:sldId id="362" r:id="rId47"/>
    <p:sldId id="356" r:id="rId48"/>
    <p:sldId id="435" r:id="rId49"/>
    <p:sldId id="376" r:id="rId50"/>
    <p:sldId id="451" r:id="rId51"/>
    <p:sldId id="368" r:id="rId52"/>
    <p:sldId id="431" r:id="rId53"/>
    <p:sldId id="400" r:id="rId54"/>
    <p:sldId id="442" r:id="rId55"/>
    <p:sldId id="364" r:id="rId56"/>
    <p:sldId id="420" r:id="rId57"/>
    <p:sldId id="452" r:id="rId58"/>
    <p:sldId id="453" r:id="rId59"/>
    <p:sldId id="454" r:id="rId60"/>
    <p:sldId id="360" r:id="rId61"/>
    <p:sldId id="440" r:id="rId62"/>
    <p:sldId id="383" r:id="rId63"/>
    <p:sldId id="421" r:id="rId64"/>
    <p:sldId id="436" r:id="rId65"/>
    <p:sldId id="437" r:id="rId66"/>
    <p:sldId id="438" r:id="rId67"/>
    <p:sldId id="439" r:id="rId68"/>
    <p:sldId id="426" r:id="rId69"/>
    <p:sldId id="389" r:id="rId70"/>
    <p:sldId id="455" r:id="rId71"/>
    <p:sldId id="458" r:id="rId72"/>
    <p:sldId id="427" r:id="rId73"/>
    <p:sldId id="459" r:id="rId74"/>
    <p:sldId id="416" r:id="rId75"/>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2300" userDrawn="1">
          <p15:clr>
            <a:srgbClr val="A4A3A4"/>
          </p15:clr>
        </p15:guide>
        <p15:guide id="4" pos="113" userDrawn="1">
          <p15:clr>
            <a:srgbClr val="A4A3A4"/>
          </p15:clr>
        </p15:guide>
        <p15:guide id="5" pos="1701"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CC66FF"/>
    <a:srgbClr val="006600"/>
    <a:srgbClr val="FFFF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5" autoAdjust="0"/>
    <p:restoredTop sz="96247" autoAdjust="0"/>
  </p:normalViewPr>
  <p:slideViewPr>
    <p:cSldViewPr showGuides="1">
      <p:cViewPr varScale="1">
        <p:scale>
          <a:sx n="136" d="100"/>
          <a:sy n="136" d="100"/>
        </p:scale>
        <p:origin x="1458" y="168"/>
      </p:cViewPr>
      <p:guideLst>
        <p:guide orient="horz" pos="1620"/>
        <p:guide pos="2880"/>
        <p:guide orient="horz" pos="2300"/>
        <p:guide pos="113"/>
        <p:guide pos="170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9846"/>
    </p:cViewPr>
  </p:sorterViewPr>
  <p:notesViewPr>
    <p:cSldViewPr showGuides="1">
      <p:cViewPr varScale="1">
        <p:scale>
          <a:sx n="85" d="100"/>
          <a:sy n="85" d="100"/>
        </p:scale>
        <p:origin x="-3834"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19/11/2025</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19/11/2025</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376346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155433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B05C0-6894-C3D9-7F57-9E888221EE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95400E-7D5A-47ED-0CBE-A007FDE7719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780EC0-8F34-7B08-80B2-6C507D70A66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9D35A35-43CA-0163-9880-3B8F9E6610C2}"/>
              </a:ext>
            </a:extLst>
          </p:cNvPr>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3567865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4923-8C1D-7113-766E-101DF3C534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B7BD42-D21A-8F56-25B1-AF4BFAEB40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7CB4D3-D911-A195-B10E-B62762E21F8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40CB914-E9A4-88D6-E5B8-A37DCD1032BC}"/>
              </a:ext>
            </a:extLst>
          </p:cNvPr>
          <p:cNvSpPr>
            <a:spLocks noGrp="1"/>
          </p:cNvSpPr>
          <p:nvPr>
            <p:ph type="sldNum" sz="quarter" idx="10"/>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177743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2E780-AA3B-D890-AEDF-9625CCEE0C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311B14-EF84-63E7-E841-BA08FDBBB76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77B77E5-7759-684C-9E7E-D8165E22657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8236D5A-D357-C013-C5F6-B0EE31CFD409}"/>
              </a:ext>
            </a:extLst>
          </p:cNvPr>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2972704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14</a:t>
            </a:fld>
            <a:endParaRPr lang="en-GB" dirty="0"/>
          </a:p>
        </p:txBody>
      </p:sp>
    </p:spTree>
    <p:extLst>
      <p:ext uri="{BB962C8B-B14F-4D97-AF65-F5344CB8AC3E}">
        <p14:creationId xmlns:p14="http://schemas.microsoft.com/office/powerpoint/2010/main" val="309055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30E01-D8C7-02C6-C02D-C73928712B4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67D407-997C-8D91-8506-EDDB81562D1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3899425-D835-F025-B86B-5C182AFCF2B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6CE0ECA-FEF8-8FEB-41D2-921E754AE7C3}"/>
              </a:ext>
            </a:extLst>
          </p:cNvPr>
          <p:cNvSpPr>
            <a:spLocks noGrp="1"/>
          </p:cNvSpPr>
          <p:nvPr>
            <p:ph type="sldNum" sz="quarter" idx="10"/>
          </p:nvPr>
        </p:nvSpPr>
        <p:spPr/>
        <p:txBody>
          <a:bodyPr/>
          <a:lstStyle/>
          <a:p>
            <a:fld id="{49027E0A-1465-4A40-B1D5-9126D49509FC}" type="slidenum">
              <a:rPr lang="en-GB" smtClean="0"/>
              <a:pPr/>
              <a:t>15</a:t>
            </a:fld>
            <a:endParaRPr lang="en-GB" dirty="0"/>
          </a:p>
        </p:txBody>
      </p:sp>
    </p:spTree>
    <p:extLst>
      <p:ext uri="{BB962C8B-B14F-4D97-AF65-F5344CB8AC3E}">
        <p14:creationId xmlns:p14="http://schemas.microsoft.com/office/powerpoint/2010/main" val="1466767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286505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196876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C12A2-219E-6186-29C3-B1E720C858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9D24B4-0D9B-8924-9F02-EC0354E14E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C70F98-D645-8039-CF8D-78E45D03DB5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D9A8F98-5993-DCFD-E42B-6452F117A091}"/>
              </a:ext>
            </a:extLst>
          </p:cNvPr>
          <p:cNvSpPr>
            <a:spLocks noGrp="1"/>
          </p:cNvSpPr>
          <p:nvPr>
            <p:ph type="sldNum" sz="quarter" idx="10"/>
          </p:nvPr>
        </p:nvSpPr>
        <p:spPr/>
        <p:txBody>
          <a:bodyPr/>
          <a:lstStyle/>
          <a:p>
            <a:fld id="{49027E0A-1465-4A40-B1D5-9126D49509FC}" type="slidenum">
              <a:rPr lang="en-GB" smtClean="0"/>
              <a:pPr/>
              <a:t>18</a:t>
            </a:fld>
            <a:endParaRPr lang="en-GB" dirty="0"/>
          </a:p>
        </p:txBody>
      </p:sp>
    </p:spTree>
    <p:extLst>
      <p:ext uri="{BB962C8B-B14F-4D97-AF65-F5344CB8AC3E}">
        <p14:creationId xmlns:p14="http://schemas.microsoft.com/office/powerpoint/2010/main" val="3302277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9469-F155-17B1-7CA2-763BDF261B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C3D551-8AD7-A232-AA14-552CB88428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058523-9CC0-3851-E009-B25E98C1826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98487F1-F731-4EF7-D634-744E08220C73}"/>
              </a:ext>
            </a:extLst>
          </p:cNvPr>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158837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300752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D718F-B524-30B1-DDFD-2C9F1A0F1F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4CF750-3349-0E23-CBC9-A72424AC7F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6AC853-5B35-BACD-A514-398700DC779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E431992-7BCC-E43B-B106-63B9B6D8CE50}"/>
              </a:ext>
            </a:extLst>
          </p:cNvPr>
          <p:cNvSpPr>
            <a:spLocks noGrp="1"/>
          </p:cNvSpPr>
          <p:nvPr>
            <p:ph type="sldNum" sz="quarter" idx="10"/>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2582610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90748-0246-2E21-AAEC-0704257EFB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E7B8EB-B3B7-9EA4-C0F9-EBC348C7DF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2A9B82B-D20F-07FE-2C23-EAADC4058D5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621650E-7FC1-0C69-3E2C-1C3D6D39165A}"/>
              </a:ext>
            </a:extLst>
          </p:cNvPr>
          <p:cNvSpPr>
            <a:spLocks noGrp="1"/>
          </p:cNvSpPr>
          <p:nvPr>
            <p:ph type="sldNum" sz="quarter" idx="10"/>
          </p:nvPr>
        </p:nvSpPr>
        <p:spPr/>
        <p:txBody>
          <a:bodyPr/>
          <a:lstStyle/>
          <a:p>
            <a:fld id="{49027E0A-1465-4A40-B1D5-9126D49509FC}" type="slidenum">
              <a:rPr lang="en-GB" smtClean="0"/>
              <a:pPr/>
              <a:t>21</a:t>
            </a:fld>
            <a:endParaRPr lang="en-GB" dirty="0"/>
          </a:p>
        </p:txBody>
      </p:sp>
    </p:spTree>
    <p:extLst>
      <p:ext uri="{BB962C8B-B14F-4D97-AF65-F5344CB8AC3E}">
        <p14:creationId xmlns:p14="http://schemas.microsoft.com/office/powerpoint/2010/main" val="2581719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62420-07E0-7163-7FAB-5A87CCF690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E7564F-7C5F-1536-ABEA-B2520497D8C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C50CBC4-F48C-E619-9193-A02ABF8EBEF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1C1791D-0018-90D1-6587-BC17D8563073}"/>
              </a:ext>
            </a:extLst>
          </p:cNvPr>
          <p:cNvSpPr>
            <a:spLocks noGrp="1"/>
          </p:cNvSpPr>
          <p:nvPr>
            <p:ph type="sldNum" sz="quarter" idx="10"/>
          </p:nvPr>
        </p:nvSpPr>
        <p:spPr/>
        <p:txBody>
          <a:bodyPr/>
          <a:lstStyle/>
          <a:p>
            <a:fld id="{49027E0A-1465-4A40-B1D5-9126D49509FC}" type="slidenum">
              <a:rPr lang="en-GB" smtClean="0"/>
              <a:pPr/>
              <a:t>22</a:t>
            </a:fld>
            <a:endParaRPr lang="en-GB" dirty="0"/>
          </a:p>
        </p:txBody>
      </p:sp>
    </p:spTree>
    <p:extLst>
      <p:ext uri="{BB962C8B-B14F-4D97-AF65-F5344CB8AC3E}">
        <p14:creationId xmlns:p14="http://schemas.microsoft.com/office/powerpoint/2010/main" val="1578371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23</a:t>
            </a:fld>
            <a:endParaRPr lang="en-GB" dirty="0"/>
          </a:p>
        </p:txBody>
      </p:sp>
    </p:spTree>
    <p:extLst>
      <p:ext uri="{BB962C8B-B14F-4D97-AF65-F5344CB8AC3E}">
        <p14:creationId xmlns:p14="http://schemas.microsoft.com/office/powerpoint/2010/main" val="923942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879F-1A5A-32B9-115C-1FED28CA54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D2151C-4C10-E96D-C0FE-74B4B87907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1673F2-392F-6687-747D-5DFCAB3C872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383BBDA-0016-97DD-0989-26098DAD82C0}"/>
              </a:ext>
            </a:extLst>
          </p:cNvPr>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253318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2373C-5EDD-B45B-024D-3C1CFD0AC7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B34242-A4F1-DE45-222B-70D36FCEC3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297846-15C3-530C-0BF7-D369230D23D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571FE33-D39F-4020-D007-7A26EA9E8160}"/>
              </a:ext>
            </a:extLst>
          </p:cNvPr>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192719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12F5-C5C6-4844-38A9-A7015ABB80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FDF390-DAB9-2B28-7374-26EA103269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E4C631B-7630-256C-5CC3-91F9F52ADB4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2D431FD-E68E-87A1-8E3E-D0258FCED25D}"/>
              </a:ext>
            </a:extLst>
          </p:cNvPr>
          <p:cNvSpPr>
            <a:spLocks noGrp="1"/>
          </p:cNvSpPr>
          <p:nvPr>
            <p:ph type="sldNum" sz="quarter" idx="10"/>
          </p:nvPr>
        </p:nvSpPr>
        <p:spPr/>
        <p:txBody>
          <a:bodyPr/>
          <a:lstStyle/>
          <a:p>
            <a:fld id="{49027E0A-1465-4A40-B1D5-9126D49509FC}" type="slidenum">
              <a:rPr lang="en-GB" smtClean="0"/>
              <a:pPr/>
              <a:t>26</a:t>
            </a:fld>
            <a:endParaRPr lang="en-GB" dirty="0"/>
          </a:p>
        </p:txBody>
      </p:sp>
    </p:spTree>
    <p:extLst>
      <p:ext uri="{BB962C8B-B14F-4D97-AF65-F5344CB8AC3E}">
        <p14:creationId xmlns:p14="http://schemas.microsoft.com/office/powerpoint/2010/main" val="663439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27</a:t>
            </a:fld>
            <a:endParaRPr lang="en-GB" dirty="0"/>
          </a:p>
        </p:txBody>
      </p:sp>
    </p:spTree>
    <p:extLst>
      <p:ext uri="{BB962C8B-B14F-4D97-AF65-F5344CB8AC3E}">
        <p14:creationId xmlns:p14="http://schemas.microsoft.com/office/powerpoint/2010/main" val="2446419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405D-2B01-725B-59F7-BD3F7BEF72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40DE84-EBEB-33BD-1769-35F881058E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18F314-0C2F-C040-11A5-AA248FE6833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CBF5F0A-1E79-B708-DFB4-088E2E03A778}"/>
              </a:ext>
            </a:extLst>
          </p:cNvPr>
          <p:cNvSpPr>
            <a:spLocks noGrp="1"/>
          </p:cNvSpPr>
          <p:nvPr>
            <p:ph type="sldNum" sz="quarter" idx="10"/>
          </p:nvPr>
        </p:nvSpPr>
        <p:spPr/>
        <p:txBody>
          <a:bodyPr/>
          <a:lstStyle/>
          <a:p>
            <a:fld id="{49027E0A-1465-4A40-B1D5-9126D49509FC}" type="slidenum">
              <a:rPr lang="en-GB" smtClean="0"/>
              <a:pPr/>
              <a:t>28</a:t>
            </a:fld>
            <a:endParaRPr lang="en-GB" dirty="0"/>
          </a:p>
        </p:txBody>
      </p:sp>
    </p:spTree>
    <p:extLst>
      <p:ext uri="{BB962C8B-B14F-4D97-AF65-F5344CB8AC3E}">
        <p14:creationId xmlns:p14="http://schemas.microsoft.com/office/powerpoint/2010/main" val="251966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6ED0F-1880-A65C-7B49-752A3466AA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F35317-F0A5-94F4-E581-F961B499A3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AC4410-49CE-722A-BFFD-279735FB1CF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D2AF83A-EDB2-36A8-242A-CB5ECD8E8F39}"/>
              </a:ext>
            </a:extLst>
          </p:cNvPr>
          <p:cNvSpPr>
            <a:spLocks noGrp="1"/>
          </p:cNvSpPr>
          <p:nvPr>
            <p:ph type="sldNum" sz="quarter" idx="10"/>
          </p:nvPr>
        </p:nvSpPr>
        <p:spPr/>
        <p:txBody>
          <a:bodyPr/>
          <a:lstStyle/>
          <a:p>
            <a:fld id="{49027E0A-1465-4A40-B1D5-9126D49509FC}" type="slidenum">
              <a:rPr lang="en-GB" smtClean="0"/>
              <a:pPr/>
              <a:t>29</a:t>
            </a:fld>
            <a:endParaRPr lang="en-GB" dirty="0"/>
          </a:p>
        </p:txBody>
      </p:sp>
    </p:spTree>
    <p:extLst>
      <p:ext uri="{BB962C8B-B14F-4D97-AF65-F5344CB8AC3E}">
        <p14:creationId xmlns:p14="http://schemas.microsoft.com/office/powerpoint/2010/main" val="370785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1B535-2113-913F-09AB-0B2756E253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723183-C176-E850-ABB2-B92D43173DD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2C5C03-2E27-6145-E056-22B6A78E7C7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7579C4B-E441-ECE6-8257-53A5C1FB2296}"/>
              </a:ext>
            </a:extLst>
          </p:cNvPr>
          <p:cNvSpPr>
            <a:spLocks noGrp="1"/>
          </p:cNvSpPr>
          <p:nvPr>
            <p:ph type="sldNum" sz="quarter" idx="10"/>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702118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30</a:t>
            </a:fld>
            <a:endParaRPr lang="en-GB" dirty="0"/>
          </a:p>
        </p:txBody>
      </p:sp>
    </p:spTree>
    <p:extLst>
      <p:ext uri="{BB962C8B-B14F-4D97-AF65-F5344CB8AC3E}">
        <p14:creationId xmlns:p14="http://schemas.microsoft.com/office/powerpoint/2010/main" val="2764517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3D875-0D0D-81AC-6D69-76F49C1155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505722-9462-56D0-DB07-1B04D1B24E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2F4D84-F83D-676A-44FB-F4D6646C696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4E9E662-20EA-F2CB-5B54-F6E9B7643CB2}"/>
              </a:ext>
            </a:extLst>
          </p:cNvPr>
          <p:cNvSpPr>
            <a:spLocks noGrp="1"/>
          </p:cNvSpPr>
          <p:nvPr>
            <p:ph type="sldNum" sz="quarter" idx="10"/>
          </p:nvPr>
        </p:nvSpPr>
        <p:spPr/>
        <p:txBody>
          <a:bodyPr/>
          <a:lstStyle/>
          <a:p>
            <a:fld id="{49027E0A-1465-4A40-B1D5-9126D49509FC}" type="slidenum">
              <a:rPr lang="en-GB" smtClean="0"/>
              <a:pPr/>
              <a:t>31</a:t>
            </a:fld>
            <a:endParaRPr lang="en-GB" dirty="0"/>
          </a:p>
        </p:txBody>
      </p:sp>
    </p:spTree>
    <p:extLst>
      <p:ext uri="{BB962C8B-B14F-4D97-AF65-F5344CB8AC3E}">
        <p14:creationId xmlns:p14="http://schemas.microsoft.com/office/powerpoint/2010/main" val="1940950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32</a:t>
            </a:fld>
            <a:endParaRPr lang="en-GB" dirty="0"/>
          </a:p>
        </p:txBody>
      </p:sp>
    </p:spTree>
    <p:extLst>
      <p:ext uri="{BB962C8B-B14F-4D97-AF65-F5344CB8AC3E}">
        <p14:creationId xmlns:p14="http://schemas.microsoft.com/office/powerpoint/2010/main" val="2576752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C126-D243-D2F3-A45A-9E90D8B61E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9DCD61-4484-4CD9-FCC3-09EACC0466B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A0A46E-7139-559C-A097-0579DBBE11F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52A23C8-8E2F-E2CC-5355-6FA4B4DDB653}"/>
              </a:ext>
            </a:extLst>
          </p:cNvPr>
          <p:cNvSpPr>
            <a:spLocks noGrp="1"/>
          </p:cNvSpPr>
          <p:nvPr>
            <p:ph type="sldNum" sz="quarter" idx="10"/>
          </p:nvPr>
        </p:nvSpPr>
        <p:spPr/>
        <p:txBody>
          <a:bodyPr/>
          <a:lstStyle/>
          <a:p>
            <a:fld id="{49027E0A-1465-4A40-B1D5-9126D49509FC}" type="slidenum">
              <a:rPr lang="en-GB" smtClean="0"/>
              <a:pPr/>
              <a:t>33</a:t>
            </a:fld>
            <a:endParaRPr lang="en-GB" dirty="0"/>
          </a:p>
        </p:txBody>
      </p:sp>
    </p:spTree>
    <p:extLst>
      <p:ext uri="{BB962C8B-B14F-4D97-AF65-F5344CB8AC3E}">
        <p14:creationId xmlns:p14="http://schemas.microsoft.com/office/powerpoint/2010/main" val="1350053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34</a:t>
            </a:fld>
            <a:endParaRPr lang="en-GB" dirty="0"/>
          </a:p>
        </p:txBody>
      </p:sp>
    </p:spTree>
    <p:extLst>
      <p:ext uri="{BB962C8B-B14F-4D97-AF65-F5344CB8AC3E}">
        <p14:creationId xmlns:p14="http://schemas.microsoft.com/office/powerpoint/2010/main" val="2025640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35</a:t>
            </a:fld>
            <a:endParaRPr lang="en-GB" dirty="0"/>
          </a:p>
        </p:txBody>
      </p:sp>
    </p:spTree>
    <p:extLst>
      <p:ext uri="{BB962C8B-B14F-4D97-AF65-F5344CB8AC3E}">
        <p14:creationId xmlns:p14="http://schemas.microsoft.com/office/powerpoint/2010/main" val="4102929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435D-F699-DF26-F565-620DE6CADF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A02F42B-E854-5A46-91A4-A70A939290B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6EA5B47-96EA-EC1D-0A13-8FFC7903B92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1C60107-0FD2-B9BA-9697-E9B6C083E82F}"/>
              </a:ext>
            </a:extLst>
          </p:cNvPr>
          <p:cNvSpPr>
            <a:spLocks noGrp="1"/>
          </p:cNvSpPr>
          <p:nvPr>
            <p:ph type="sldNum" sz="quarter" idx="10"/>
          </p:nvPr>
        </p:nvSpPr>
        <p:spPr/>
        <p:txBody>
          <a:bodyPr/>
          <a:lstStyle/>
          <a:p>
            <a:fld id="{49027E0A-1465-4A40-B1D5-9126D49509FC}" type="slidenum">
              <a:rPr lang="en-GB" smtClean="0"/>
              <a:pPr/>
              <a:t>36</a:t>
            </a:fld>
            <a:endParaRPr lang="en-GB" dirty="0"/>
          </a:p>
        </p:txBody>
      </p:sp>
    </p:spTree>
    <p:extLst>
      <p:ext uri="{BB962C8B-B14F-4D97-AF65-F5344CB8AC3E}">
        <p14:creationId xmlns:p14="http://schemas.microsoft.com/office/powerpoint/2010/main" val="535262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0C9A-5342-27C5-7A05-472C8EBFA0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4648D3-E5BD-6D8F-AB51-EF3F486500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B89610-0AA0-3691-7214-8F345EB6E7E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E46770B-50DB-3396-28B0-7EA803B89810}"/>
              </a:ext>
            </a:extLst>
          </p:cNvPr>
          <p:cNvSpPr>
            <a:spLocks noGrp="1"/>
          </p:cNvSpPr>
          <p:nvPr>
            <p:ph type="sldNum" sz="quarter" idx="10"/>
          </p:nvPr>
        </p:nvSpPr>
        <p:spPr/>
        <p:txBody>
          <a:bodyPr/>
          <a:lstStyle/>
          <a:p>
            <a:fld id="{49027E0A-1465-4A40-B1D5-9126D49509FC}" type="slidenum">
              <a:rPr lang="en-GB" smtClean="0"/>
              <a:pPr/>
              <a:t>37</a:t>
            </a:fld>
            <a:endParaRPr lang="en-GB" dirty="0"/>
          </a:p>
        </p:txBody>
      </p:sp>
    </p:spTree>
    <p:extLst>
      <p:ext uri="{BB962C8B-B14F-4D97-AF65-F5344CB8AC3E}">
        <p14:creationId xmlns:p14="http://schemas.microsoft.com/office/powerpoint/2010/main" val="1652573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A41D-2D14-DD63-1537-608B55A699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9473D9-F580-8246-48FF-B9A7562140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91DFBD-B723-BB17-3C2E-5EFFE568DE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EADE40E-108F-B326-84EC-CFDCBAC6C201}"/>
              </a:ext>
            </a:extLst>
          </p:cNvPr>
          <p:cNvSpPr>
            <a:spLocks noGrp="1"/>
          </p:cNvSpPr>
          <p:nvPr>
            <p:ph type="sldNum" sz="quarter" idx="10"/>
          </p:nvPr>
        </p:nvSpPr>
        <p:spPr/>
        <p:txBody>
          <a:bodyPr/>
          <a:lstStyle/>
          <a:p>
            <a:fld id="{49027E0A-1465-4A40-B1D5-9126D49509FC}" type="slidenum">
              <a:rPr lang="en-GB" smtClean="0"/>
              <a:pPr/>
              <a:t>38</a:t>
            </a:fld>
            <a:endParaRPr lang="en-GB" dirty="0"/>
          </a:p>
        </p:txBody>
      </p:sp>
    </p:spTree>
    <p:extLst>
      <p:ext uri="{BB962C8B-B14F-4D97-AF65-F5344CB8AC3E}">
        <p14:creationId xmlns:p14="http://schemas.microsoft.com/office/powerpoint/2010/main" val="2752766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BAD3B-942D-FA37-E1AC-1D9DF8AC0E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710E5F-FB18-C73D-BDE4-3578002715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83061E-CE03-CB2F-760F-9860AE3A0CF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4660F6B-4859-A304-F527-1CCB765866AE}"/>
              </a:ext>
            </a:extLst>
          </p:cNvPr>
          <p:cNvSpPr>
            <a:spLocks noGrp="1"/>
          </p:cNvSpPr>
          <p:nvPr>
            <p:ph type="sldNum" sz="quarter" idx="10"/>
          </p:nvPr>
        </p:nvSpPr>
        <p:spPr/>
        <p:txBody>
          <a:bodyPr/>
          <a:lstStyle/>
          <a:p>
            <a:fld id="{49027E0A-1465-4A40-B1D5-9126D49509FC}" type="slidenum">
              <a:rPr lang="en-GB" smtClean="0"/>
              <a:pPr/>
              <a:t>39</a:t>
            </a:fld>
            <a:endParaRPr lang="en-GB" dirty="0"/>
          </a:p>
        </p:txBody>
      </p:sp>
    </p:spTree>
    <p:extLst>
      <p:ext uri="{BB962C8B-B14F-4D97-AF65-F5344CB8AC3E}">
        <p14:creationId xmlns:p14="http://schemas.microsoft.com/office/powerpoint/2010/main" val="849114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03DD1-2983-B6CC-77CC-3B1A9AEC7E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068053-1674-E151-2556-27DCBD5A5C7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2A53D67-B792-6B17-D45B-76A4FFA0E38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DA7556B-55A5-8085-B20C-AAA73E4573CC}"/>
              </a:ext>
            </a:extLst>
          </p:cNvPr>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347052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40</a:t>
            </a:fld>
            <a:endParaRPr lang="en-GB" dirty="0"/>
          </a:p>
        </p:txBody>
      </p:sp>
    </p:spTree>
    <p:extLst>
      <p:ext uri="{BB962C8B-B14F-4D97-AF65-F5344CB8AC3E}">
        <p14:creationId xmlns:p14="http://schemas.microsoft.com/office/powerpoint/2010/main" val="515839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EC77-5C65-8CD3-B174-14FD2C1EA1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92ED0C5-762B-2D5D-A617-384A740F31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EEE8F2-0EA1-DFF4-0B40-BEDD874E4F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3EF621B-6FD3-23FE-6BD0-4183958D5AB3}"/>
              </a:ext>
            </a:extLst>
          </p:cNvPr>
          <p:cNvSpPr>
            <a:spLocks noGrp="1"/>
          </p:cNvSpPr>
          <p:nvPr>
            <p:ph type="sldNum" sz="quarter" idx="10"/>
          </p:nvPr>
        </p:nvSpPr>
        <p:spPr/>
        <p:txBody>
          <a:bodyPr/>
          <a:lstStyle/>
          <a:p>
            <a:fld id="{49027E0A-1465-4A40-B1D5-9126D49509FC}" type="slidenum">
              <a:rPr lang="en-GB" smtClean="0"/>
              <a:pPr/>
              <a:t>41</a:t>
            </a:fld>
            <a:endParaRPr lang="en-GB" dirty="0"/>
          </a:p>
        </p:txBody>
      </p:sp>
    </p:spTree>
    <p:extLst>
      <p:ext uri="{BB962C8B-B14F-4D97-AF65-F5344CB8AC3E}">
        <p14:creationId xmlns:p14="http://schemas.microsoft.com/office/powerpoint/2010/main" val="3313853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42</a:t>
            </a:fld>
            <a:endParaRPr lang="en-GB" dirty="0"/>
          </a:p>
        </p:txBody>
      </p:sp>
    </p:spTree>
    <p:extLst>
      <p:ext uri="{BB962C8B-B14F-4D97-AF65-F5344CB8AC3E}">
        <p14:creationId xmlns:p14="http://schemas.microsoft.com/office/powerpoint/2010/main" val="2984832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6FD1D-503E-FEB5-392D-D13D227502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192DA4-2067-0982-9766-6049C65558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DF150E-B385-651A-AECA-0F29063673A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E85D530-9CFE-9A11-8D68-45EAC1705F5E}"/>
              </a:ext>
            </a:extLst>
          </p:cNvPr>
          <p:cNvSpPr>
            <a:spLocks noGrp="1"/>
          </p:cNvSpPr>
          <p:nvPr>
            <p:ph type="sldNum" sz="quarter" idx="10"/>
          </p:nvPr>
        </p:nvSpPr>
        <p:spPr/>
        <p:txBody>
          <a:bodyPr/>
          <a:lstStyle/>
          <a:p>
            <a:fld id="{49027E0A-1465-4A40-B1D5-9126D49509FC}" type="slidenum">
              <a:rPr lang="en-GB" smtClean="0"/>
              <a:pPr/>
              <a:t>43</a:t>
            </a:fld>
            <a:endParaRPr lang="en-GB" dirty="0"/>
          </a:p>
        </p:txBody>
      </p:sp>
    </p:spTree>
    <p:extLst>
      <p:ext uri="{BB962C8B-B14F-4D97-AF65-F5344CB8AC3E}">
        <p14:creationId xmlns:p14="http://schemas.microsoft.com/office/powerpoint/2010/main" val="695452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44</a:t>
            </a:fld>
            <a:endParaRPr lang="en-GB" dirty="0"/>
          </a:p>
        </p:txBody>
      </p:sp>
    </p:spTree>
    <p:extLst>
      <p:ext uri="{BB962C8B-B14F-4D97-AF65-F5344CB8AC3E}">
        <p14:creationId xmlns:p14="http://schemas.microsoft.com/office/powerpoint/2010/main" val="910938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97BD-B3CE-5034-975C-04B00C86AD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B32F31-02AF-CDF8-D688-2A70E425B1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7CF9135-858C-7747-7A2C-388DD51E402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E00C973-BBA3-A320-D0F6-195C9FE88A21}"/>
              </a:ext>
            </a:extLst>
          </p:cNvPr>
          <p:cNvSpPr>
            <a:spLocks noGrp="1"/>
          </p:cNvSpPr>
          <p:nvPr>
            <p:ph type="sldNum" sz="quarter" idx="10"/>
          </p:nvPr>
        </p:nvSpPr>
        <p:spPr/>
        <p:txBody>
          <a:bodyPr/>
          <a:lstStyle/>
          <a:p>
            <a:fld id="{49027E0A-1465-4A40-B1D5-9126D49509FC}" type="slidenum">
              <a:rPr lang="en-GB" smtClean="0"/>
              <a:pPr/>
              <a:t>45</a:t>
            </a:fld>
            <a:endParaRPr lang="en-GB" dirty="0"/>
          </a:p>
        </p:txBody>
      </p:sp>
    </p:spTree>
    <p:extLst>
      <p:ext uri="{BB962C8B-B14F-4D97-AF65-F5344CB8AC3E}">
        <p14:creationId xmlns:p14="http://schemas.microsoft.com/office/powerpoint/2010/main" val="2307013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46</a:t>
            </a:fld>
            <a:endParaRPr lang="en-GB" dirty="0"/>
          </a:p>
        </p:txBody>
      </p:sp>
    </p:spTree>
    <p:extLst>
      <p:ext uri="{BB962C8B-B14F-4D97-AF65-F5344CB8AC3E}">
        <p14:creationId xmlns:p14="http://schemas.microsoft.com/office/powerpoint/2010/main" val="124317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47</a:t>
            </a:fld>
            <a:endParaRPr lang="en-GB" dirty="0"/>
          </a:p>
        </p:txBody>
      </p:sp>
    </p:spTree>
    <p:extLst>
      <p:ext uri="{BB962C8B-B14F-4D97-AF65-F5344CB8AC3E}">
        <p14:creationId xmlns:p14="http://schemas.microsoft.com/office/powerpoint/2010/main" val="2393258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28CA1-9DF4-51A6-879B-5C4EE8FC38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04B7AC-E007-9F97-C7EE-80FD62C8212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7C0D5C-5EA2-5C24-0579-A4DE2103E8C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701A39A-9BE1-B69D-6179-A6D00E8C5C94}"/>
              </a:ext>
            </a:extLst>
          </p:cNvPr>
          <p:cNvSpPr>
            <a:spLocks noGrp="1"/>
          </p:cNvSpPr>
          <p:nvPr>
            <p:ph type="sldNum" sz="quarter" idx="10"/>
          </p:nvPr>
        </p:nvSpPr>
        <p:spPr/>
        <p:txBody>
          <a:bodyPr/>
          <a:lstStyle/>
          <a:p>
            <a:fld id="{49027E0A-1465-4A40-B1D5-9126D49509FC}" type="slidenum">
              <a:rPr lang="en-GB" smtClean="0"/>
              <a:pPr/>
              <a:t>48</a:t>
            </a:fld>
            <a:endParaRPr lang="en-GB" dirty="0"/>
          </a:p>
        </p:txBody>
      </p:sp>
    </p:spTree>
    <p:extLst>
      <p:ext uri="{BB962C8B-B14F-4D97-AF65-F5344CB8AC3E}">
        <p14:creationId xmlns:p14="http://schemas.microsoft.com/office/powerpoint/2010/main" val="2402379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49</a:t>
            </a:fld>
            <a:endParaRPr lang="en-GB" dirty="0"/>
          </a:p>
        </p:txBody>
      </p:sp>
    </p:spTree>
    <p:extLst>
      <p:ext uri="{BB962C8B-B14F-4D97-AF65-F5344CB8AC3E}">
        <p14:creationId xmlns:p14="http://schemas.microsoft.com/office/powerpoint/2010/main" val="2153749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0A70-BD7D-B005-7FFC-CB17E13BF2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58B090-E773-DC3B-4855-C24BC07B46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F25361-AFF1-1296-E558-E264CAF1D9D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04E620F-5661-1726-1CA5-62132B3EE57B}"/>
              </a:ext>
            </a:extLst>
          </p:cNvPr>
          <p:cNvSpPr>
            <a:spLocks noGrp="1"/>
          </p:cNvSpPr>
          <p:nvPr>
            <p:ph type="sldNum" sz="quarter" idx="10"/>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71123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AAABF-6C4F-A1B7-C01A-2E5212CA3E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B009A92-09E8-4952-37CE-6D3C832E88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7CCA20C-ACB1-5C61-28DF-9B1310A1B61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E47E631-F5DE-F152-719F-258AC432F896}"/>
              </a:ext>
            </a:extLst>
          </p:cNvPr>
          <p:cNvSpPr>
            <a:spLocks noGrp="1"/>
          </p:cNvSpPr>
          <p:nvPr>
            <p:ph type="sldNum" sz="quarter" idx="10"/>
          </p:nvPr>
        </p:nvSpPr>
        <p:spPr/>
        <p:txBody>
          <a:bodyPr/>
          <a:lstStyle/>
          <a:p>
            <a:fld id="{49027E0A-1465-4A40-B1D5-9126D49509FC}" type="slidenum">
              <a:rPr lang="en-GB" smtClean="0"/>
              <a:pPr/>
              <a:t>50</a:t>
            </a:fld>
            <a:endParaRPr lang="en-GB" dirty="0"/>
          </a:p>
        </p:txBody>
      </p:sp>
    </p:spTree>
    <p:extLst>
      <p:ext uri="{BB962C8B-B14F-4D97-AF65-F5344CB8AC3E}">
        <p14:creationId xmlns:p14="http://schemas.microsoft.com/office/powerpoint/2010/main" val="524054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51</a:t>
            </a:fld>
            <a:endParaRPr lang="en-GB" dirty="0"/>
          </a:p>
        </p:txBody>
      </p:sp>
    </p:spTree>
    <p:extLst>
      <p:ext uri="{BB962C8B-B14F-4D97-AF65-F5344CB8AC3E}">
        <p14:creationId xmlns:p14="http://schemas.microsoft.com/office/powerpoint/2010/main" val="3581850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11D2E-FD39-5C3F-768A-2AFAEF1728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A6F5BD-2F8A-D5CB-9F5C-4947FD1E3C7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67ADB0-A0E8-4ECB-954A-0A7CEA6FB01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CE1EA0D-410F-5580-3AF4-D0D8428AAF6D}"/>
              </a:ext>
            </a:extLst>
          </p:cNvPr>
          <p:cNvSpPr>
            <a:spLocks noGrp="1"/>
          </p:cNvSpPr>
          <p:nvPr>
            <p:ph type="sldNum" sz="quarter" idx="10"/>
          </p:nvPr>
        </p:nvSpPr>
        <p:spPr/>
        <p:txBody>
          <a:bodyPr/>
          <a:lstStyle/>
          <a:p>
            <a:fld id="{49027E0A-1465-4A40-B1D5-9126D49509FC}" type="slidenum">
              <a:rPr lang="en-GB" smtClean="0"/>
              <a:pPr/>
              <a:t>52</a:t>
            </a:fld>
            <a:endParaRPr lang="en-GB" dirty="0"/>
          </a:p>
        </p:txBody>
      </p:sp>
    </p:spTree>
    <p:extLst>
      <p:ext uri="{BB962C8B-B14F-4D97-AF65-F5344CB8AC3E}">
        <p14:creationId xmlns:p14="http://schemas.microsoft.com/office/powerpoint/2010/main" val="3904440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EFFE2-AF87-5CC2-579C-42A5256C0C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2457ABF-EE53-3E82-A02C-5B7BB626BD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1320C46-562C-8BEF-F039-FDE57B85A72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02DE07E-B26B-0029-75DB-6729190BB371}"/>
              </a:ext>
            </a:extLst>
          </p:cNvPr>
          <p:cNvSpPr>
            <a:spLocks noGrp="1"/>
          </p:cNvSpPr>
          <p:nvPr>
            <p:ph type="sldNum" sz="quarter" idx="10"/>
          </p:nvPr>
        </p:nvSpPr>
        <p:spPr/>
        <p:txBody>
          <a:bodyPr/>
          <a:lstStyle/>
          <a:p>
            <a:fld id="{49027E0A-1465-4A40-B1D5-9126D49509FC}" type="slidenum">
              <a:rPr lang="en-GB" smtClean="0"/>
              <a:pPr/>
              <a:t>53</a:t>
            </a:fld>
            <a:endParaRPr lang="en-GB" dirty="0"/>
          </a:p>
        </p:txBody>
      </p:sp>
    </p:spTree>
    <p:extLst>
      <p:ext uri="{BB962C8B-B14F-4D97-AF65-F5344CB8AC3E}">
        <p14:creationId xmlns:p14="http://schemas.microsoft.com/office/powerpoint/2010/main" val="3928163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A4F6A-6D34-131B-4534-B05C01F6919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5261F1-1C82-B73C-3F3A-E549E7B883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7C9B4FB-0878-C03D-31AD-9D09C8BABDB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61CE417-BF94-FA3A-E8A2-8EF7FD385176}"/>
              </a:ext>
            </a:extLst>
          </p:cNvPr>
          <p:cNvSpPr>
            <a:spLocks noGrp="1"/>
          </p:cNvSpPr>
          <p:nvPr>
            <p:ph type="sldNum" sz="quarter" idx="10"/>
          </p:nvPr>
        </p:nvSpPr>
        <p:spPr/>
        <p:txBody>
          <a:bodyPr/>
          <a:lstStyle/>
          <a:p>
            <a:fld id="{49027E0A-1465-4A40-B1D5-9126D49509FC}" type="slidenum">
              <a:rPr lang="en-GB" smtClean="0"/>
              <a:pPr/>
              <a:t>54</a:t>
            </a:fld>
            <a:endParaRPr lang="en-GB" dirty="0"/>
          </a:p>
        </p:txBody>
      </p:sp>
    </p:spTree>
    <p:extLst>
      <p:ext uri="{BB962C8B-B14F-4D97-AF65-F5344CB8AC3E}">
        <p14:creationId xmlns:p14="http://schemas.microsoft.com/office/powerpoint/2010/main" val="1741575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55</a:t>
            </a:fld>
            <a:endParaRPr lang="en-GB" dirty="0"/>
          </a:p>
        </p:txBody>
      </p:sp>
    </p:spTree>
    <p:extLst>
      <p:ext uri="{BB962C8B-B14F-4D97-AF65-F5344CB8AC3E}">
        <p14:creationId xmlns:p14="http://schemas.microsoft.com/office/powerpoint/2010/main" val="220313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2A5EA-8362-858A-AFB6-56DDFE771E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C7E786E-D8E5-9B1C-113C-999BFE8A4D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383443D-1306-157C-376F-3DAAE2025C5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DDC2235-6226-EA7E-756F-299C303F18C0}"/>
              </a:ext>
            </a:extLst>
          </p:cNvPr>
          <p:cNvSpPr>
            <a:spLocks noGrp="1"/>
          </p:cNvSpPr>
          <p:nvPr>
            <p:ph type="sldNum" sz="quarter" idx="10"/>
          </p:nvPr>
        </p:nvSpPr>
        <p:spPr/>
        <p:txBody>
          <a:bodyPr/>
          <a:lstStyle/>
          <a:p>
            <a:fld id="{49027E0A-1465-4A40-B1D5-9126D49509FC}" type="slidenum">
              <a:rPr lang="en-GB" smtClean="0"/>
              <a:pPr/>
              <a:t>56</a:t>
            </a:fld>
            <a:endParaRPr lang="en-GB" dirty="0"/>
          </a:p>
        </p:txBody>
      </p:sp>
    </p:spTree>
    <p:extLst>
      <p:ext uri="{BB962C8B-B14F-4D97-AF65-F5344CB8AC3E}">
        <p14:creationId xmlns:p14="http://schemas.microsoft.com/office/powerpoint/2010/main" val="1339100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D0CB-696F-6631-DD92-DC7C3EDFE0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0CBAAB-A330-A845-8554-AA6C645CDB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1BE915-8AD6-F373-CE94-605EBF71BFD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C05E2D6-9E10-1A0F-D06E-5C68DAC827DF}"/>
              </a:ext>
            </a:extLst>
          </p:cNvPr>
          <p:cNvSpPr>
            <a:spLocks noGrp="1"/>
          </p:cNvSpPr>
          <p:nvPr>
            <p:ph type="sldNum" sz="quarter" idx="10"/>
          </p:nvPr>
        </p:nvSpPr>
        <p:spPr/>
        <p:txBody>
          <a:bodyPr/>
          <a:lstStyle/>
          <a:p>
            <a:fld id="{49027E0A-1465-4A40-B1D5-9126D49509FC}" type="slidenum">
              <a:rPr lang="en-GB" smtClean="0"/>
              <a:pPr/>
              <a:t>57</a:t>
            </a:fld>
            <a:endParaRPr lang="en-GB" dirty="0"/>
          </a:p>
        </p:txBody>
      </p:sp>
    </p:spTree>
    <p:extLst>
      <p:ext uri="{BB962C8B-B14F-4D97-AF65-F5344CB8AC3E}">
        <p14:creationId xmlns:p14="http://schemas.microsoft.com/office/powerpoint/2010/main" val="3525141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F2636-5486-3011-41F3-6F460B52DC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7251E1-7221-B748-888C-284D3E8D3E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6394CB-1DC4-9A6C-58A4-57B7DA7E911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C62DBCA-5C18-25BE-6DAD-55C478439FD7}"/>
              </a:ext>
            </a:extLst>
          </p:cNvPr>
          <p:cNvSpPr>
            <a:spLocks noGrp="1"/>
          </p:cNvSpPr>
          <p:nvPr>
            <p:ph type="sldNum" sz="quarter" idx="10"/>
          </p:nvPr>
        </p:nvSpPr>
        <p:spPr/>
        <p:txBody>
          <a:bodyPr/>
          <a:lstStyle/>
          <a:p>
            <a:fld id="{49027E0A-1465-4A40-B1D5-9126D49509FC}" type="slidenum">
              <a:rPr lang="en-GB" smtClean="0"/>
              <a:pPr/>
              <a:t>58</a:t>
            </a:fld>
            <a:endParaRPr lang="en-GB" dirty="0"/>
          </a:p>
        </p:txBody>
      </p:sp>
    </p:spTree>
    <p:extLst>
      <p:ext uri="{BB962C8B-B14F-4D97-AF65-F5344CB8AC3E}">
        <p14:creationId xmlns:p14="http://schemas.microsoft.com/office/powerpoint/2010/main" val="700856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A3CB-52BA-81E1-03B9-A5F8A43C18D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1B1421-4AA5-EA72-F6A7-C26DC8370DF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5D47C8-FB13-8C57-E19F-1F8C1E079AA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603A338-5E83-48DC-0BF5-B5D20DBF56D5}"/>
              </a:ext>
            </a:extLst>
          </p:cNvPr>
          <p:cNvSpPr>
            <a:spLocks noGrp="1"/>
          </p:cNvSpPr>
          <p:nvPr>
            <p:ph type="sldNum" sz="quarter" idx="10"/>
          </p:nvPr>
        </p:nvSpPr>
        <p:spPr/>
        <p:txBody>
          <a:bodyPr/>
          <a:lstStyle/>
          <a:p>
            <a:fld id="{49027E0A-1465-4A40-B1D5-9126D49509FC}" type="slidenum">
              <a:rPr lang="en-GB" smtClean="0"/>
              <a:pPr/>
              <a:t>59</a:t>
            </a:fld>
            <a:endParaRPr lang="en-GB" dirty="0"/>
          </a:p>
        </p:txBody>
      </p:sp>
    </p:spTree>
    <p:extLst>
      <p:ext uri="{BB962C8B-B14F-4D97-AF65-F5344CB8AC3E}">
        <p14:creationId xmlns:p14="http://schemas.microsoft.com/office/powerpoint/2010/main" val="196255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737B-920B-537D-7950-328E8874B7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CDD0EC-D94E-45C2-5560-10385C95A5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08CB1F1-8A2A-6561-C8C7-8B11B87FACA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EB02B9F-F1C3-FB43-90FB-A426B6A8F1FF}"/>
              </a:ext>
            </a:extLst>
          </p:cNvPr>
          <p:cNvSpPr>
            <a:spLocks noGrp="1"/>
          </p:cNvSpPr>
          <p:nvPr>
            <p:ph type="sldNum" sz="quarter" idx="10"/>
          </p:nvPr>
        </p:nvSpPr>
        <p:spPr/>
        <p:txBody>
          <a:bodyPr/>
          <a:lstStyle/>
          <a:p>
            <a:fld id="{49027E0A-1465-4A40-B1D5-9126D49509FC}" type="slidenum">
              <a:rPr lang="en-GB" smtClean="0"/>
              <a:pPr/>
              <a:t>6</a:t>
            </a:fld>
            <a:endParaRPr lang="en-GB" dirty="0"/>
          </a:p>
        </p:txBody>
      </p:sp>
    </p:spTree>
    <p:extLst>
      <p:ext uri="{BB962C8B-B14F-4D97-AF65-F5344CB8AC3E}">
        <p14:creationId xmlns:p14="http://schemas.microsoft.com/office/powerpoint/2010/main" val="311278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60</a:t>
            </a:fld>
            <a:endParaRPr lang="en-GB" dirty="0"/>
          </a:p>
        </p:txBody>
      </p:sp>
    </p:spTree>
    <p:extLst>
      <p:ext uri="{BB962C8B-B14F-4D97-AF65-F5344CB8AC3E}">
        <p14:creationId xmlns:p14="http://schemas.microsoft.com/office/powerpoint/2010/main" val="31062143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E498-D7DB-9D57-04B4-E243F288C2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C5C14C-684C-7AE7-4944-2C1DF958F4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029DAAA-DFF4-2F9C-53B6-FA11BFBB409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52E2CD-FF55-613C-FF88-D2B83F18E925}"/>
              </a:ext>
            </a:extLst>
          </p:cNvPr>
          <p:cNvSpPr>
            <a:spLocks noGrp="1"/>
          </p:cNvSpPr>
          <p:nvPr>
            <p:ph type="sldNum" sz="quarter" idx="10"/>
          </p:nvPr>
        </p:nvSpPr>
        <p:spPr/>
        <p:txBody>
          <a:bodyPr/>
          <a:lstStyle/>
          <a:p>
            <a:fld id="{49027E0A-1465-4A40-B1D5-9126D49509FC}" type="slidenum">
              <a:rPr lang="en-GB" smtClean="0"/>
              <a:pPr/>
              <a:t>61</a:t>
            </a:fld>
            <a:endParaRPr lang="en-GB" dirty="0"/>
          </a:p>
        </p:txBody>
      </p:sp>
    </p:spTree>
    <p:extLst>
      <p:ext uri="{BB962C8B-B14F-4D97-AF65-F5344CB8AC3E}">
        <p14:creationId xmlns:p14="http://schemas.microsoft.com/office/powerpoint/2010/main" val="451269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0C92-975A-82F8-3ABE-0F175C98E2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FF8135E-C772-CE12-F90B-0031B295D15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612A50-51BB-4B1F-43F3-8B73D3B5A7A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2A0745C-870C-5C8C-CC44-5C3ACC9DFE2E}"/>
              </a:ext>
            </a:extLst>
          </p:cNvPr>
          <p:cNvSpPr>
            <a:spLocks noGrp="1"/>
          </p:cNvSpPr>
          <p:nvPr>
            <p:ph type="sldNum" sz="quarter" idx="10"/>
          </p:nvPr>
        </p:nvSpPr>
        <p:spPr/>
        <p:txBody>
          <a:bodyPr/>
          <a:lstStyle/>
          <a:p>
            <a:fld id="{49027E0A-1465-4A40-B1D5-9126D49509FC}" type="slidenum">
              <a:rPr lang="en-GB" smtClean="0"/>
              <a:pPr/>
              <a:t>62</a:t>
            </a:fld>
            <a:endParaRPr lang="en-GB" dirty="0"/>
          </a:p>
        </p:txBody>
      </p:sp>
    </p:spTree>
    <p:extLst>
      <p:ext uri="{BB962C8B-B14F-4D97-AF65-F5344CB8AC3E}">
        <p14:creationId xmlns:p14="http://schemas.microsoft.com/office/powerpoint/2010/main" val="1076699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B5B3D-A8C1-9BD7-95AF-7A85E8E3EC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5BD137-D224-1122-D28F-222A67164E6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DF3317-D402-BA2F-62BA-665B0FECB64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C02744D-33EB-DC06-1E18-276B1E1F6C55}"/>
              </a:ext>
            </a:extLst>
          </p:cNvPr>
          <p:cNvSpPr>
            <a:spLocks noGrp="1"/>
          </p:cNvSpPr>
          <p:nvPr>
            <p:ph type="sldNum" sz="quarter" idx="10"/>
          </p:nvPr>
        </p:nvSpPr>
        <p:spPr/>
        <p:txBody>
          <a:bodyPr/>
          <a:lstStyle/>
          <a:p>
            <a:fld id="{49027E0A-1465-4A40-B1D5-9126D49509FC}" type="slidenum">
              <a:rPr lang="en-GB" smtClean="0"/>
              <a:pPr/>
              <a:t>63</a:t>
            </a:fld>
            <a:endParaRPr lang="en-GB" dirty="0"/>
          </a:p>
        </p:txBody>
      </p:sp>
    </p:spTree>
    <p:extLst>
      <p:ext uri="{BB962C8B-B14F-4D97-AF65-F5344CB8AC3E}">
        <p14:creationId xmlns:p14="http://schemas.microsoft.com/office/powerpoint/2010/main" val="30975889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E4DCC-07A3-5EF3-CAB2-B5B153C53B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831F11-CCB2-67EA-5E92-D9576128E45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7680F3-9518-EBDB-CE11-9E6667192DE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2C37274-19B2-878D-BE0B-2DDC824CC766}"/>
              </a:ext>
            </a:extLst>
          </p:cNvPr>
          <p:cNvSpPr>
            <a:spLocks noGrp="1"/>
          </p:cNvSpPr>
          <p:nvPr>
            <p:ph type="sldNum" sz="quarter" idx="10"/>
          </p:nvPr>
        </p:nvSpPr>
        <p:spPr/>
        <p:txBody>
          <a:bodyPr/>
          <a:lstStyle/>
          <a:p>
            <a:fld id="{49027E0A-1465-4A40-B1D5-9126D49509FC}" type="slidenum">
              <a:rPr lang="en-GB" smtClean="0"/>
              <a:pPr/>
              <a:t>64</a:t>
            </a:fld>
            <a:endParaRPr lang="en-GB" dirty="0"/>
          </a:p>
        </p:txBody>
      </p:sp>
    </p:spTree>
    <p:extLst>
      <p:ext uri="{BB962C8B-B14F-4D97-AF65-F5344CB8AC3E}">
        <p14:creationId xmlns:p14="http://schemas.microsoft.com/office/powerpoint/2010/main" val="1341389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B2E3C-5AB5-9FE1-786F-C0672EDB66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3205F7-162B-20B9-64E3-3863280D19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996DA3-6FEE-20C8-4B17-483C5D8F16B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6E5A204-A935-0302-545C-DDDFBDA9FB16}"/>
              </a:ext>
            </a:extLst>
          </p:cNvPr>
          <p:cNvSpPr>
            <a:spLocks noGrp="1"/>
          </p:cNvSpPr>
          <p:nvPr>
            <p:ph type="sldNum" sz="quarter" idx="10"/>
          </p:nvPr>
        </p:nvSpPr>
        <p:spPr/>
        <p:txBody>
          <a:bodyPr/>
          <a:lstStyle/>
          <a:p>
            <a:fld id="{49027E0A-1465-4A40-B1D5-9126D49509FC}" type="slidenum">
              <a:rPr lang="en-GB" smtClean="0"/>
              <a:pPr/>
              <a:t>65</a:t>
            </a:fld>
            <a:endParaRPr lang="en-GB" dirty="0"/>
          </a:p>
        </p:txBody>
      </p:sp>
    </p:spTree>
    <p:extLst>
      <p:ext uri="{BB962C8B-B14F-4D97-AF65-F5344CB8AC3E}">
        <p14:creationId xmlns:p14="http://schemas.microsoft.com/office/powerpoint/2010/main" val="3159371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C5DEE-C8DA-3699-1388-469ADFC5DC0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D0D209-FC77-219E-2292-948DC9D110D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DDF61B-F42B-C1E3-86C7-45196BF143A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C8F4D0E-4B61-CE0A-AC9B-50EB2002A7F5}"/>
              </a:ext>
            </a:extLst>
          </p:cNvPr>
          <p:cNvSpPr>
            <a:spLocks noGrp="1"/>
          </p:cNvSpPr>
          <p:nvPr>
            <p:ph type="sldNum" sz="quarter" idx="10"/>
          </p:nvPr>
        </p:nvSpPr>
        <p:spPr/>
        <p:txBody>
          <a:bodyPr/>
          <a:lstStyle/>
          <a:p>
            <a:fld id="{49027E0A-1465-4A40-B1D5-9126D49509FC}" type="slidenum">
              <a:rPr lang="en-GB" smtClean="0"/>
              <a:pPr/>
              <a:t>66</a:t>
            </a:fld>
            <a:endParaRPr lang="en-GB" dirty="0"/>
          </a:p>
        </p:txBody>
      </p:sp>
    </p:spTree>
    <p:extLst>
      <p:ext uri="{BB962C8B-B14F-4D97-AF65-F5344CB8AC3E}">
        <p14:creationId xmlns:p14="http://schemas.microsoft.com/office/powerpoint/2010/main" val="7313019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A4519-25A8-0C44-3649-ED38123C2F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BF5F5D-4DFA-B609-138A-F6B528CBFFA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83EF21-AF09-F806-61AE-79D9C6AB460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AC8A484-B7EE-E266-AD33-7DEDD85F7FC6}"/>
              </a:ext>
            </a:extLst>
          </p:cNvPr>
          <p:cNvSpPr>
            <a:spLocks noGrp="1"/>
          </p:cNvSpPr>
          <p:nvPr>
            <p:ph type="sldNum" sz="quarter" idx="10"/>
          </p:nvPr>
        </p:nvSpPr>
        <p:spPr/>
        <p:txBody>
          <a:bodyPr/>
          <a:lstStyle/>
          <a:p>
            <a:fld id="{49027E0A-1465-4A40-B1D5-9126D49509FC}" type="slidenum">
              <a:rPr lang="en-GB" smtClean="0"/>
              <a:pPr/>
              <a:t>67</a:t>
            </a:fld>
            <a:endParaRPr lang="en-GB" dirty="0"/>
          </a:p>
        </p:txBody>
      </p:sp>
    </p:spTree>
    <p:extLst>
      <p:ext uri="{BB962C8B-B14F-4D97-AF65-F5344CB8AC3E}">
        <p14:creationId xmlns:p14="http://schemas.microsoft.com/office/powerpoint/2010/main" val="2500343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77B0-7CDE-7E5B-E019-8379A0818C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8E55E49-39CD-3BC6-84D2-11CACD5FA2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5453B5-09DD-741D-14B1-09707A199E6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A24106C-2C18-D635-F7A0-1AB4D789751D}"/>
              </a:ext>
            </a:extLst>
          </p:cNvPr>
          <p:cNvSpPr>
            <a:spLocks noGrp="1"/>
          </p:cNvSpPr>
          <p:nvPr>
            <p:ph type="sldNum" sz="quarter" idx="10"/>
          </p:nvPr>
        </p:nvSpPr>
        <p:spPr/>
        <p:txBody>
          <a:bodyPr/>
          <a:lstStyle/>
          <a:p>
            <a:fld id="{49027E0A-1465-4A40-B1D5-9126D49509FC}" type="slidenum">
              <a:rPr lang="en-GB" smtClean="0"/>
              <a:pPr/>
              <a:t>68</a:t>
            </a:fld>
            <a:endParaRPr lang="en-GB" dirty="0"/>
          </a:p>
        </p:txBody>
      </p:sp>
    </p:spTree>
    <p:extLst>
      <p:ext uri="{BB962C8B-B14F-4D97-AF65-F5344CB8AC3E}">
        <p14:creationId xmlns:p14="http://schemas.microsoft.com/office/powerpoint/2010/main" val="1359136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227B7-9434-A73E-3BDA-877F0ADEDD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7F9666-E768-F2D1-E860-51A67D55DD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F8BCA6-A7C8-802F-9ED9-FA78234A7B0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78FCC01-BCF5-9CD8-EC23-47C5B8DDE643}"/>
              </a:ext>
            </a:extLst>
          </p:cNvPr>
          <p:cNvSpPr>
            <a:spLocks noGrp="1"/>
          </p:cNvSpPr>
          <p:nvPr>
            <p:ph type="sldNum" sz="quarter" idx="10"/>
          </p:nvPr>
        </p:nvSpPr>
        <p:spPr/>
        <p:txBody>
          <a:bodyPr/>
          <a:lstStyle/>
          <a:p>
            <a:fld id="{49027E0A-1465-4A40-B1D5-9126D49509FC}" type="slidenum">
              <a:rPr lang="en-GB" smtClean="0"/>
              <a:pPr/>
              <a:t>69</a:t>
            </a:fld>
            <a:endParaRPr lang="en-GB" dirty="0"/>
          </a:p>
        </p:txBody>
      </p:sp>
    </p:spTree>
    <p:extLst>
      <p:ext uri="{BB962C8B-B14F-4D97-AF65-F5344CB8AC3E}">
        <p14:creationId xmlns:p14="http://schemas.microsoft.com/office/powerpoint/2010/main" val="213266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0004D-A59E-9A4F-EBFA-793DF3A72F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39D727-9C5E-BAD1-EFBB-A017098C2B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38A20C1-B25E-340E-B190-3E32C516EBC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31F4855-0F4B-48F5-CACF-AA0CEA7EFDC5}"/>
              </a:ext>
            </a:extLst>
          </p:cNvPr>
          <p:cNvSpPr>
            <a:spLocks noGrp="1"/>
          </p:cNvSpPr>
          <p:nvPr>
            <p:ph type="sldNum" sz="quarter" idx="10"/>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16247772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8E7D6-8E77-D1EF-F4C6-4CD0E27E46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38493BA-F0BA-B1AD-554E-4030044FA3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E84A6B-3F63-1AC4-1952-BEB09A29580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434602-A8CE-519C-7199-2FEC3F62B4ED}"/>
              </a:ext>
            </a:extLst>
          </p:cNvPr>
          <p:cNvSpPr>
            <a:spLocks noGrp="1"/>
          </p:cNvSpPr>
          <p:nvPr>
            <p:ph type="sldNum" sz="quarter" idx="10"/>
          </p:nvPr>
        </p:nvSpPr>
        <p:spPr/>
        <p:txBody>
          <a:bodyPr/>
          <a:lstStyle/>
          <a:p>
            <a:fld id="{49027E0A-1465-4A40-B1D5-9126D49509FC}" type="slidenum">
              <a:rPr lang="en-GB" smtClean="0"/>
              <a:pPr/>
              <a:t>70</a:t>
            </a:fld>
            <a:endParaRPr lang="en-GB" dirty="0"/>
          </a:p>
        </p:txBody>
      </p:sp>
    </p:spTree>
    <p:extLst>
      <p:ext uri="{BB962C8B-B14F-4D97-AF65-F5344CB8AC3E}">
        <p14:creationId xmlns:p14="http://schemas.microsoft.com/office/powerpoint/2010/main" val="2457272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D00A-3DF3-EF7D-DCE0-73A5B95B5C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9743A7-2872-2A78-EA07-D1D31292E9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3E7241-F6F2-3707-34DD-3F3BA34E685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697C928-7001-33D2-53F1-43D650A578E4}"/>
              </a:ext>
            </a:extLst>
          </p:cNvPr>
          <p:cNvSpPr>
            <a:spLocks noGrp="1"/>
          </p:cNvSpPr>
          <p:nvPr>
            <p:ph type="sldNum" sz="quarter" idx="10"/>
          </p:nvPr>
        </p:nvSpPr>
        <p:spPr/>
        <p:txBody>
          <a:bodyPr/>
          <a:lstStyle/>
          <a:p>
            <a:fld id="{49027E0A-1465-4A40-B1D5-9126D49509FC}" type="slidenum">
              <a:rPr lang="en-GB" smtClean="0"/>
              <a:pPr/>
              <a:t>71</a:t>
            </a:fld>
            <a:endParaRPr lang="en-GB" dirty="0"/>
          </a:p>
        </p:txBody>
      </p:sp>
    </p:spTree>
    <p:extLst>
      <p:ext uri="{BB962C8B-B14F-4D97-AF65-F5344CB8AC3E}">
        <p14:creationId xmlns:p14="http://schemas.microsoft.com/office/powerpoint/2010/main" val="3835551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F0C6-234A-B9EF-0C27-16F85B9B88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6635C0-F65C-E590-093A-07F4761644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C716492-4F16-34D7-039C-167477F873E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F3F9438-F732-8B59-A635-31B9508DC66F}"/>
              </a:ext>
            </a:extLst>
          </p:cNvPr>
          <p:cNvSpPr>
            <a:spLocks noGrp="1"/>
          </p:cNvSpPr>
          <p:nvPr>
            <p:ph type="sldNum" sz="quarter" idx="10"/>
          </p:nvPr>
        </p:nvSpPr>
        <p:spPr/>
        <p:txBody>
          <a:bodyPr/>
          <a:lstStyle/>
          <a:p>
            <a:fld id="{49027E0A-1465-4A40-B1D5-9126D49509FC}" type="slidenum">
              <a:rPr lang="en-GB" smtClean="0"/>
              <a:pPr/>
              <a:t>72</a:t>
            </a:fld>
            <a:endParaRPr lang="en-GB" dirty="0"/>
          </a:p>
        </p:txBody>
      </p:sp>
    </p:spTree>
    <p:extLst>
      <p:ext uri="{BB962C8B-B14F-4D97-AF65-F5344CB8AC3E}">
        <p14:creationId xmlns:p14="http://schemas.microsoft.com/office/powerpoint/2010/main" val="12131992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F4329-591D-532A-840C-E8B61FCF1A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2C0122-31ED-D953-580E-76B83295D5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C4F1D83-E7A7-4A55-E828-1E47386F40B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B33D9AF-0E00-A144-BF02-D7C484BD77B5}"/>
              </a:ext>
            </a:extLst>
          </p:cNvPr>
          <p:cNvSpPr>
            <a:spLocks noGrp="1"/>
          </p:cNvSpPr>
          <p:nvPr>
            <p:ph type="sldNum" sz="quarter" idx="10"/>
          </p:nvPr>
        </p:nvSpPr>
        <p:spPr/>
        <p:txBody>
          <a:bodyPr/>
          <a:lstStyle/>
          <a:p>
            <a:fld id="{49027E0A-1465-4A40-B1D5-9126D49509FC}" type="slidenum">
              <a:rPr lang="en-GB" smtClean="0"/>
              <a:pPr/>
              <a:t>73</a:t>
            </a:fld>
            <a:endParaRPr lang="en-GB" dirty="0"/>
          </a:p>
        </p:txBody>
      </p:sp>
    </p:spTree>
    <p:extLst>
      <p:ext uri="{BB962C8B-B14F-4D97-AF65-F5344CB8AC3E}">
        <p14:creationId xmlns:p14="http://schemas.microsoft.com/office/powerpoint/2010/main" val="1423244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4841C-037A-AF16-CEFC-1BDC750156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F9C037-5C8F-D371-1FE3-E8E3071349D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EBE2F5-504B-FE03-700D-572C940B496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9EC22F4-9B22-0F31-D190-814E11303270}"/>
              </a:ext>
            </a:extLst>
          </p:cNvPr>
          <p:cNvSpPr>
            <a:spLocks noGrp="1"/>
          </p:cNvSpPr>
          <p:nvPr>
            <p:ph type="sldNum" sz="quarter" idx="10"/>
          </p:nvPr>
        </p:nvSpPr>
        <p:spPr/>
        <p:txBody>
          <a:bodyPr/>
          <a:lstStyle/>
          <a:p>
            <a:fld id="{49027E0A-1465-4A40-B1D5-9126D49509FC}" type="slidenum">
              <a:rPr lang="en-GB" smtClean="0"/>
              <a:pPr/>
              <a:t>74</a:t>
            </a:fld>
            <a:endParaRPr lang="en-GB" dirty="0"/>
          </a:p>
        </p:txBody>
      </p:sp>
    </p:spTree>
    <p:extLst>
      <p:ext uri="{BB962C8B-B14F-4D97-AF65-F5344CB8AC3E}">
        <p14:creationId xmlns:p14="http://schemas.microsoft.com/office/powerpoint/2010/main" val="30566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2377769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E35-AFAF-3BD0-74C1-776AE36238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7F7DF5-241E-D030-923E-C7BC8FAFA4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02A7FD7-A564-B16B-D5D5-61410ADFE8E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C44B468-8431-0662-6A3A-8DB78BAD6B04}"/>
              </a:ext>
            </a:extLst>
          </p:cNvPr>
          <p:cNvSpPr>
            <a:spLocks noGrp="1"/>
          </p:cNvSpPr>
          <p:nvPr>
            <p:ph type="sldNum" sz="quarter" idx="10"/>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546660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grpSp>
        <p:nvGrpSpPr>
          <p:cNvPr id="4" name="Gruppieren 3">
            <a:extLst>
              <a:ext uri="{FF2B5EF4-FFF2-40B4-BE49-F238E27FC236}">
                <a16:creationId xmlns:a16="http://schemas.microsoft.com/office/drawing/2014/main" id="{693F592A-9BA1-78C1-8ECA-494C305231C1}"/>
              </a:ext>
            </a:extLst>
          </p:cNvPr>
          <p:cNvGrpSpPr/>
          <p:nvPr userDrawn="1"/>
        </p:nvGrpSpPr>
        <p:grpSpPr>
          <a:xfrm>
            <a:off x="4751514" y="4426260"/>
            <a:ext cx="4392486" cy="497899"/>
            <a:chOff x="5735960" y="5717356"/>
            <a:chExt cx="6120674" cy="713924"/>
          </a:xfrm>
        </p:grpSpPr>
        <p:pic>
          <p:nvPicPr>
            <p:cNvPr id="7" name="Grafik 6">
              <a:extLst>
                <a:ext uri="{FF2B5EF4-FFF2-40B4-BE49-F238E27FC236}">
                  <a16:creationId xmlns:a16="http://schemas.microsoft.com/office/drawing/2014/main" id="{CD5AFEE2-07E8-5274-7EC4-862716333825}"/>
                </a:ext>
              </a:extLst>
            </p:cNvPr>
            <p:cNvPicPr preferRelativeResize="0">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8" name="Rechteck 7">
              <a:extLst>
                <a:ext uri="{FF2B5EF4-FFF2-40B4-BE49-F238E27FC236}">
                  <a16:creationId xmlns:a16="http://schemas.microsoft.com/office/drawing/2014/main" id="{C6714354-612B-38B9-0E15-CC7C01CA72DE}"/>
                </a:ext>
              </a:extLst>
            </p:cNvPr>
            <p:cNvSpPr/>
            <p:nvPr userDrawn="1"/>
          </p:nvSpPr>
          <p:spPr>
            <a:xfrm>
              <a:off x="6744069" y="5717356"/>
              <a:ext cx="5112565"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Tree>
    <p:extLst>
      <p:ext uri="{BB962C8B-B14F-4D97-AF65-F5344CB8AC3E}">
        <p14:creationId xmlns:p14="http://schemas.microsoft.com/office/powerpoint/2010/main" val="169429506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900" indent="-342900">
              <a:buFont typeface="Wingdings" panose="05000000000000000000" pitchFamily="2" charset="2"/>
              <a:buChar char="§"/>
              <a:defRPr sz="24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solidFill>
                  <a:srgbClr val="FF0000"/>
                </a:solidFill>
              </a:rPr>
              <a:t>YOUR NAME </a:t>
            </a:r>
            <a:r>
              <a:rPr lang="en-GB" dirty="0"/>
              <a:t>| WPPWIE Project Meeting  | Zoom | 24.01.2022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9" name="Fußzeilenplatzhalter 3"/>
          <p:cNvSpPr>
            <a:spLocks noGrp="1"/>
          </p:cNvSpPr>
          <p:nvPr>
            <p:ph type="ftr" sz="quarter" idx="3"/>
          </p:nvPr>
        </p:nvSpPr>
        <p:spPr>
          <a:xfrm>
            <a:off x="467544" y="4908928"/>
            <a:ext cx="8240228" cy="201104"/>
          </a:xfrm>
          <a:prstGeom prst="rect">
            <a:avLst/>
          </a:prstGeom>
        </p:spPr>
        <p:txBody>
          <a:bodyPr/>
          <a:lstStyle/>
          <a:p>
            <a:pPr algn="r"/>
            <a:r>
              <a:rPr lang="en-GB" dirty="0">
                <a:solidFill>
                  <a:srgbClr val="FF0000"/>
                </a:solidFill>
              </a:rPr>
              <a:t>YOUR NAME</a:t>
            </a:r>
            <a:r>
              <a:rPr lang="en-GB" dirty="0"/>
              <a:t>| Project Board WP PWIE  | Zoom | 22.06.2021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ture.com/articles/s41598-021-81345-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6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7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 D Reporting 2025</a:t>
            </a:r>
            <a:endParaRPr lang="en-US" sz="20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
        <p:nvSpPr>
          <p:cNvPr id="5" name="Subtitle 2"/>
          <p:cNvSpPr>
            <a:spLocks noGrp="1"/>
          </p:cNvSpPr>
          <p:nvPr>
            <p:ph type="subTitle" idx="1"/>
          </p:nvPr>
        </p:nvSpPr>
        <p:spPr>
          <a:xfrm>
            <a:off x="395536" y="3219822"/>
            <a:ext cx="8064896" cy="864096"/>
          </a:xfrm>
        </p:spPr>
        <p:txBody>
          <a:bodyPr>
            <a:normAutofit/>
          </a:bodyPr>
          <a:lstStyle/>
          <a:p>
            <a:r>
              <a:rPr lang="en-US" dirty="0">
                <a:solidFill>
                  <a:schemeClr val="tx1"/>
                </a:solidFill>
              </a:rPr>
              <a:t>Andreas Kirschner &amp; SP D task holders</a:t>
            </a:r>
          </a:p>
          <a:p>
            <a:endParaRPr lang="en-US" dirty="0"/>
          </a:p>
        </p:txBody>
      </p:sp>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DIFFER</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10</a:t>
            </a:fld>
            <a:endParaRPr lang="en-GB" dirty="0"/>
          </a:p>
        </p:txBody>
      </p:sp>
      <p:sp>
        <p:nvSpPr>
          <p:cNvPr id="7" name="TextBox 6"/>
          <p:cNvSpPr txBox="1"/>
          <p:nvPr/>
        </p:nvSpPr>
        <p:spPr>
          <a:xfrm>
            <a:off x="7799638" y="557810"/>
            <a:ext cx="1344362" cy="646331"/>
          </a:xfrm>
          <a:prstGeom prst="rect">
            <a:avLst/>
          </a:prstGeom>
          <a:solidFill>
            <a:srgbClr val="FFFF00"/>
          </a:solidFill>
        </p:spPr>
        <p:txBody>
          <a:bodyPr wrap="square" lIns="0" rIns="0" rtlCol="0">
            <a:spAutoFit/>
          </a:bodyPr>
          <a:lstStyle/>
          <a:p>
            <a:pPr algn="ctr"/>
            <a:r>
              <a:rPr lang="en-US" dirty="0"/>
              <a:t>E. Westerhof, </a:t>
            </a:r>
          </a:p>
          <a:p>
            <a:pPr algn="ctr"/>
            <a:r>
              <a:rPr lang="en-US" dirty="0"/>
              <a:t>H.J. de Blank</a:t>
            </a:r>
          </a:p>
        </p:txBody>
      </p:sp>
      <p:sp>
        <p:nvSpPr>
          <p:cNvPr id="3" name="Textfeld 2">
            <a:extLst>
              <a:ext uri="{FF2B5EF4-FFF2-40B4-BE49-F238E27FC236}">
                <a16:creationId xmlns:a16="http://schemas.microsoft.com/office/drawing/2014/main" id="{981312E5-E3F6-C4A3-9D96-311FF39C2255}"/>
              </a:ext>
            </a:extLst>
          </p:cNvPr>
          <p:cNvSpPr txBox="1"/>
          <p:nvPr/>
        </p:nvSpPr>
        <p:spPr>
          <a:xfrm>
            <a:off x="8650275" y="1214631"/>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8" name="Textfeld 7">
            <a:extLst>
              <a:ext uri="{FF2B5EF4-FFF2-40B4-BE49-F238E27FC236}">
                <a16:creationId xmlns:a16="http://schemas.microsoft.com/office/drawing/2014/main" id="{0EE7F4D7-D40C-F1B4-9C55-3DC2D9349CBB}"/>
              </a:ext>
            </a:extLst>
          </p:cNvPr>
          <p:cNvSpPr txBox="1"/>
          <p:nvPr/>
        </p:nvSpPr>
        <p:spPr>
          <a:xfrm>
            <a:off x="-16299" y="1563638"/>
            <a:ext cx="9173764" cy="2931572"/>
          </a:xfrm>
          <a:prstGeom prst="rect">
            <a:avLst/>
          </a:prstGeom>
          <a:noFill/>
        </p:spPr>
        <p:txBody>
          <a:bodyPr wrap="square">
            <a:spAutoFit/>
          </a:bodyPr>
          <a:lstStyle/>
          <a:p>
            <a:pPr marL="285750" indent="-285750">
              <a:spcAft>
                <a:spcPts val="9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SOLPS-ITER modelling of relevant range of UPP and Magnum-PSI discharges are continuing</a:t>
            </a:r>
          </a:p>
          <a:p>
            <a:pPr marL="285750" indent="-285750">
              <a:spcAft>
                <a:spcPts val="9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Still: SOLPS-ITER modelling of UPP relies on the existence of measurements of radial density and temperature profiles in the Magnum-PSI beam at same source parameters (gas flow and current) and magnetic field …</a:t>
            </a:r>
          </a:p>
          <a:p>
            <a:pPr marL="285750" indent="-285750">
              <a:spcAft>
                <a:spcPts val="9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or adjusting boundary conditions of UPP-simulations iteratively to fit UPP's profile measurements which are halfway the beam, not at the boundary of the computational domain.</a:t>
            </a:r>
          </a:p>
          <a:p>
            <a:pPr marL="285750" indent="-285750">
              <a:spcAft>
                <a:spcPts val="9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Aim: these two approaches should lead to a parametrization of UPP source boundary conditions based on the source parameters and magnetic field.</a:t>
            </a:r>
          </a:p>
        </p:txBody>
      </p:sp>
      <p:sp>
        <p:nvSpPr>
          <p:cNvPr id="9" name="Textfeld 8">
            <a:extLst>
              <a:ext uri="{FF2B5EF4-FFF2-40B4-BE49-F238E27FC236}">
                <a16:creationId xmlns:a16="http://schemas.microsoft.com/office/drawing/2014/main" id="{F56413E4-B90D-D069-E828-FF5BBA45060C}"/>
              </a:ext>
            </a:extLst>
          </p:cNvPr>
          <p:cNvSpPr txBox="1"/>
          <p:nvPr/>
        </p:nvSpPr>
        <p:spPr>
          <a:xfrm>
            <a:off x="9508" y="555526"/>
            <a:ext cx="7883068" cy="430887"/>
          </a:xfrm>
          <a:prstGeom prst="rect">
            <a:avLst/>
          </a:prstGeom>
          <a:noFill/>
        </p:spPr>
        <p:txBody>
          <a:bodyPr wrap="square">
            <a:spAutoFit/>
          </a:bodyPr>
          <a:lstStyle/>
          <a:p>
            <a:r>
              <a:rPr lang="en-US" sz="2200" b="1" dirty="0"/>
              <a:t>SOLPS-ITER modelling for UPP and MAGNUM-PSI</a:t>
            </a:r>
            <a:endParaRPr lang="en-GB" sz="2200" b="1" dirty="0"/>
          </a:p>
        </p:txBody>
      </p:sp>
    </p:spTree>
    <p:extLst>
      <p:ext uri="{BB962C8B-B14F-4D97-AF65-F5344CB8AC3E}">
        <p14:creationId xmlns:p14="http://schemas.microsoft.com/office/powerpoint/2010/main" val="2143021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A6F5-D930-727E-51F4-2829506713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2137B7-61F5-BB09-D28B-5E3D9D31B236}"/>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ENEA</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42850B70-FB3B-3895-49E4-8769A386AC4E}"/>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11</a:t>
            </a:fld>
            <a:endParaRPr lang="en-GB" dirty="0"/>
          </a:p>
        </p:txBody>
      </p:sp>
      <p:sp>
        <p:nvSpPr>
          <p:cNvPr id="7" name="TextBox 6">
            <a:extLst>
              <a:ext uri="{FF2B5EF4-FFF2-40B4-BE49-F238E27FC236}">
                <a16:creationId xmlns:a16="http://schemas.microsoft.com/office/drawing/2014/main" id="{F08148D6-8EFB-45B3-12AB-EB0B45F6187F}"/>
              </a:ext>
            </a:extLst>
          </p:cNvPr>
          <p:cNvSpPr txBox="1"/>
          <p:nvPr/>
        </p:nvSpPr>
        <p:spPr>
          <a:xfrm>
            <a:off x="7941665" y="555625"/>
            <a:ext cx="1192827" cy="369332"/>
          </a:xfrm>
          <a:prstGeom prst="rect">
            <a:avLst/>
          </a:prstGeom>
          <a:solidFill>
            <a:srgbClr val="FFFF00"/>
          </a:solidFill>
        </p:spPr>
        <p:txBody>
          <a:bodyPr wrap="none" rtlCol="0">
            <a:spAutoFit/>
          </a:bodyPr>
          <a:lstStyle/>
          <a:p>
            <a:pPr algn="ctr"/>
            <a:r>
              <a:rPr lang="en-US" dirty="0"/>
              <a:t>M. </a:t>
            </a:r>
            <a:r>
              <a:rPr lang="en-US" dirty="0" err="1"/>
              <a:t>Passoni</a:t>
            </a:r>
            <a:endParaRPr lang="en-US" dirty="0"/>
          </a:p>
        </p:txBody>
      </p:sp>
      <p:sp>
        <p:nvSpPr>
          <p:cNvPr id="3" name="Textfeld 2">
            <a:extLst>
              <a:ext uri="{FF2B5EF4-FFF2-40B4-BE49-F238E27FC236}">
                <a16:creationId xmlns:a16="http://schemas.microsoft.com/office/drawing/2014/main" id="{797DB933-9253-7DD9-8FA3-8B7E683D1DD1}"/>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10" name="Textfeld 9">
            <a:extLst>
              <a:ext uri="{FF2B5EF4-FFF2-40B4-BE49-F238E27FC236}">
                <a16:creationId xmlns:a16="http://schemas.microsoft.com/office/drawing/2014/main" id="{8810B2D7-B88A-9CC6-BE6C-DB2A0EA9B70A}"/>
              </a:ext>
            </a:extLst>
          </p:cNvPr>
          <p:cNvSpPr txBox="1"/>
          <p:nvPr/>
        </p:nvSpPr>
        <p:spPr>
          <a:xfrm>
            <a:off x="9508" y="555526"/>
            <a:ext cx="7883068" cy="430887"/>
          </a:xfrm>
          <a:prstGeom prst="rect">
            <a:avLst/>
          </a:prstGeom>
          <a:noFill/>
        </p:spPr>
        <p:txBody>
          <a:bodyPr wrap="square">
            <a:spAutoFit/>
          </a:bodyPr>
          <a:lstStyle/>
          <a:p>
            <a:r>
              <a:rPr lang="en-US" sz="2200" b="1" dirty="0"/>
              <a:t>SOLPS-ITER modelling of </a:t>
            </a:r>
            <a:r>
              <a:rPr lang="en-US" sz="2200" b="1" dirty="0" err="1"/>
              <a:t>Ar</a:t>
            </a:r>
            <a:r>
              <a:rPr lang="en-US" sz="2200" b="1" dirty="0"/>
              <a:t> plasmas in </a:t>
            </a:r>
            <a:r>
              <a:rPr lang="en-US" sz="2200" b="1" dirty="0" err="1"/>
              <a:t>GyM</a:t>
            </a:r>
            <a:r>
              <a:rPr lang="en-US" sz="2200" b="1" dirty="0"/>
              <a:t> </a:t>
            </a:r>
            <a:endParaRPr lang="en-GB" sz="2200" b="1" dirty="0"/>
          </a:p>
        </p:txBody>
      </p:sp>
      <p:sp>
        <p:nvSpPr>
          <p:cNvPr id="11" name="Textfeld 4">
            <a:extLst>
              <a:ext uri="{FF2B5EF4-FFF2-40B4-BE49-F238E27FC236}">
                <a16:creationId xmlns:a16="http://schemas.microsoft.com/office/drawing/2014/main" id="{8C21C35A-F809-42F0-075A-FF1CC71A3259}"/>
              </a:ext>
            </a:extLst>
          </p:cNvPr>
          <p:cNvSpPr txBox="1"/>
          <p:nvPr/>
        </p:nvSpPr>
        <p:spPr>
          <a:xfrm>
            <a:off x="107950" y="1244326"/>
            <a:ext cx="8892480" cy="3421193"/>
          </a:xfrm>
          <a:prstGeom prst="rect">
            <a:avLst/>
          </a:prstGeom>
          <a:noFill/>
          <a:ln w="12700">
            <a:noFill/>
          </a:ln>
        </p:spPr>
        <p:txBody>
          <a:bodyPr wrap="square" rtlCol="0">
            <a:spAutoFit/>
          </a:bodyPr>
          <a:lstStyle/>
          <a:p>
            <a:pPr algn="just">
              <a:lnSpc>
                <a:spcPct val="113000"/>
              </a:lnSpc>
            </a:pPr>
            <a:r>
              <a:rPr lang="en-GB" sz="1600" b="1" dirty="0">
                <a:solidFill>
                  <a:srgbClr val="0070C0"/>
                </a:solidFill>
                <a:cs typeface="Arial" panose="020B0604020202020204" pitchFamily="34" charset="0"/>
              </a:rPr>
              <a:t>Approach</a:t>
            </a:r>
          </a:p>
          <a:p>
            <a:pPr marL="214313" indent="-214313" algn="just">
              <a:lnSpc>
                <a:spcPct val="113000"/>
              </a:lnSpc>
              <a:buFont typeface="Wingdings" panose="05000000000000000000" pitchFamily="2" charset="2"/>
              <a:buChar char="§"/>
            </a:pPr>
            <a:r>
              <a:rPr lang="en-GB" sz="1600" dirty="0">
                <a:cs typeface="Arial" panose="020B0604020202020204" pitchFamily="34" charset="0"/>
              </a:rPr>
              <a:t>Optimise SOLPS-ITER simulation setup for </a:t>
            </a:r>
            <a:r>
              <a:rPr lang="en-GB" sz="1600" dirty="0" err="1">
                <a:cs typeface="Arial" panose="020B0604020202020204" pitchFamily="34" charset="0"/>
              </a:rPr>
              <a:t>Ar</a:t>
            </a:r>
            <a:r>
              <a:rPr lang="en-GB" sz="1600" dirty="0">
                <a:cs typeface="Arial" panose="020B0604020202020204" pitchFamily="34" charset="0"/>
              </a:rPr>
              <a:t> plasma investigation in </a:t>
            </a:r>
            <a:r>
              <a:rPr lang="en-GB" sz="1600" dirty="0" err="1">
                <a:cs typeface="Arial" panose="020B0604020202020204" pitchFamily="34" charset="0"/>
              </a:rPr>
              <a:t>GyM</a:t>
            </a:r>
            <a:endParaRPr lang="en-GB" sz="1600" dirty="0">
              <a:cs typeface="Arial" panose="020B0604020202020204" pitchFamily="34" charset="0"/>
            </a:endParaRPr>
          </a:p>
          <a:p>
            <a:pPr marL="214313" indent="-214313" algn="just">
              <a:lnSpc>
                <a:spcPct val="113000"/>
              </a:lnSpc>
              <a:buFont typeface="Wingdings" panose="05000000000000000000" pitchFamily="2" charset="2"/>
              <a:buChar char="§"/>
            </a:pPr>
            <a:r>
              <a:rPr lang="en-GB" sz="1600" dirty="0">
                <a:cs typeface="Arial" panose="020B0604020202020204" pitchFamily="34" charset="0"/>
              </a:rPr>
              <a:t>Validate SOLPS-ITER against experimental plasma profiles</a:t>
            </a:r>
          </a:p>
          <a:p>
            <a:pPr marL="214313" indent="-214313" algn="just">
              <a:lnSpc>
                <a:spcPct val="113000"/>
              </a:lnSpc>
              <a:buFont typeface="Wingdings" panose="05000000000000000000" pitchFamily="2" charset="2"/>
              <a:buChar char="§"/>
            </a:pPr>
            <a:r>
              <a:rPr lang="en-GB" sz="1600" dirty="0">
                <a:cs typeface="Arial" panose="020B0604020202020204" pitchFamily="34" charset="0"/>
              </a:rPr>
              <a:t>Exploit validated SOLPS-ITER simulations as a testbed for 0D models</a:t>
            </a:r>
          </a:p>
          <a:p>
            <a:pPr algn="just"/>
            <a:endParaRPr lang="en-GB" sz="1600" b="1" dirty="0">
              <a:solidFill>
                <a:srgbClr val="0070C0"/>
              </a:solidFill>
              <a:cs typeface="Arial" panose="020B0604020202020204" pitchFamily="34" charset="0"/>
            </a:endParaRPr>
          </a:p>
          <a:p>
            <a:pPr algn="just"/>
            <a:r>
              <a:rPr lang="en-GB" sz="1600" b="1" dirty="0">
                <a:solidFill>
                  <a:srgbClr val="0070C0"/>
                </a:solidFill>
                <a:cs typeface="Arial" panose="020B0604020202020204" pitchFamily="34" charset="0"/>
              </a:rPr>
              <a:t>Results</a:t>
            </a:r>
          </a:p>
          <a:p>
            <a:pPr marL="171450" indent="-171450" algn="just">
              <a:buFont typeface="Wingdings" panose="05000000000000000000" pitchFamily="2" charset="2"/>
              <a:buChar char="§"/>
            </a:pPr>
            <a:r>
              <a:rPr lang="en-GB" sz="1600" dirty="0">
                <a:cs typeface="Arial" panose="020B0604020202020204" pitchFamily="34" charset="0"/>
              </a:rPr>
              <a:t>Parametric scan performed: absorbed power identified as main driver for electron density and ionization degree. Pumping speed set to reproduce neutral pressure at </a:t>
            </a:r>
            <a:r>
              <a:rPr lang="en-GB" sz="1600" dirty="0" err="1">
                <a:cs typeface="Arial" panose="020B0604020202020204" pitchFamily="34" charset="0"/>
              </a:rPr>
              <a:t>baratron</a:t>
            </a:r>
            <a:r>
              <a:rPr lang="en-GB" sz="1600" dirty="0">
                <a:cs typeface="Arial" panose="020B0604020202020204" pitchFamily="34" charset="0"/>
              </a:rPr>
              <a:t> position.</a:t>
            </a:r>
          </a:p>
          <a:p>
            <a:pPr marL="171450" indent="-171450" algn="just">
              <a:buFont typeface="Wingdings" panose="05000000000000000000" pitchFamily="2" charset="2"/>
              <a:buChar char="§"/>
            </a:pPr>
            <a:r>
              <a:rPr lang="en-GB" sz="1600" noProof="0" dirty="0">
                <a:cs typeface="Arial" panose="020B0604020202020204" pitchFamily="34" charset="0"/>
              </a:rPr>
              <a:t>Post processing: low-ionized plasma (α ≃ 0.02), dominant ionic species is </a:t>
            </a:r>
            <a:r>
              <a:rPr lang="en-GB" sz="1600" noProof="0" dirty="0" err="1">
                <a:cs typeface="Arial" panose="020B0604020202020204" pitchFamily="34" charset="0"/>
              </a:rPr>
              <a:t>Ar</a:t>
            </a:r>
            <a:r>
              <a:rPr lang="en-GB" sz="1600" baseline="30000" noProof="0" dirty="0">
                <a:cs typeface="Arial" panose="020B0604020202020204" pitchFamily="34" charset="0"/>
              </a:rPr>
              <a:t>+</a:t>
            </a:r>
            <a:r>
              <a:rPr lang="en-GB" sz="1600" noProof="0" dirty="0">
                <a:cs typeface="Arial" panose="020B0604020202020204" pitchFamily="34" charset="0"/>
              </a:rPr>
              <a:t>, complete thermal decoupling between electrons and ions/neutrals.</a:t>
            </a:r>
          </a:p>
          <a:p>
            <a:pPr marL="171450" indent="-171450" algn="just">
              <a:buFont typeface="Wingdings" panose="05000000000000000000" pitchFamily="2" charset="2"/>
              <a:buChar char="§"/>
            </a:pPr>
            <a:r>
              <a:rPr lang="en-GB" sz="1600" noProof="0" dirty="0">
                <a:cs typeface="Arial" panose="020B0604020202020204" pitchFamily="34" charset="0"/>
              </a:rPr>
              <a:t>Tested 0D plasma models provided good agreement </a:t>
            </a:r>
            <a:r>
              <a:rPr lang="en-GB" sz="1600" noProof="0" dirty="0" err="1">
                <a:cs typeface="Arial" panose="020B0604020202020204" pitchFamily="34" charset="0"/>
              </a:rPr>
              <a:t>agains</a:t>
            </a:r>
            <a:r>
              <a:rPr lang="en-GB" sz="1600" dirty="0">
                <a:cs typeface="Arial" panose="020B0604020202020204" pitchFamily="34" charset="0"/>
              </a:rPr>
              <a:t>t optimised SOLPS-ITER simulations </a:t>
            </a:r>
            <a:r>
              <a:rPr lang="en-GB" sz="1600" noProof="0" dirty="0">
                <a:cs typeface="Arial" panose="020B0604020202020204" pitchFamily="34" charset="0"/>
              </a:rPr>
              <a:t>for electron and neutral densities, electron temperature and ionisation degree (deviations &lt; 30%) over a wide parametric scan.</a:t>
            </a:r>
          </a:p>
        </p:txBody>
      </p:sp>
      <p:sp>
        <p:nvSpPr>
          <p:cNvPr id="5" name="Textfeld 4">
            <a:extLst>
              <a:ext uri="{FF2B5EF4-FFF2-40B4-BE49-F238E27FC236}">
                <a16:creationId xmlns:a16="http://schemas.microsoft.com/office/drawing/2014/main" id="{42652D3A-B05C-090A-6829-8F560BDE830B}"/>
              </a:ext>
            </a:extLst>
          </p:cNvPr>
          <p:cNvSpPr txBox="1"/>
          <p:nvPr/>
        </p:nvSpPr>
        <p:spPr>
          <a:xfrm>
            <a:off x="-68383" y="4810970"/>
            <a:ext cx="3107902" cy="369332"/>
          </a:xfrm>
          <a:prstGeom prst="rect">
            <a:avLst/>
          </a:prstGeom>
          <a:noFill/>
        </p:spPr>
        <p:txBody>
          <a:bodyPr wrap="none" rtlCol="0">
            <a:spAutoFit/>
          </a:bodyPr>
          <a:lstStyle/>
          <a:p>
            <a:r>
              <a:rPr lang="en-GB" i="1" dirty="0">
                <a:highlight>
                  <a:srgbClr val="FFFF00"/>
                </a:highlight>
              </a:rPr>
              <a:t>More details: talk by G. Alberti</a:t>
            </a:r>
          </a:p>
        </p:txBody>
      </p:sp>
    </p:spTree>
    <p:extLst>
      <p:ext uri="{BB962C8B-B14F-4D97-AF65-F5344CB8AC3E}">
        <p14:creationId xmlns:p14="http://schemas.microsoft.com/office/powerpoint/2010/main" val="248174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ABAA-C89D-5FC1-6ECD-FFFB6BA819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4A3414-2678-A80B-97A0-8C0077D4E83F}"/>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ENEA</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E1A6A36-ED05-F6BF-A594-B0A653815E71}"/>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12</a:t>
            </a:fld>
            <a:endParaRPr lang="en-GB" dirty="0"/>
          </a:p>
        </p:txBody>
      </p:sp>
      <p:sp>
        <p:nvSpPr>
          <p:cNvPr id="7" name="TextBox 6">
            <a:extLst>
              <a:ext uri="{FF2B5EF4-FFF2-40B4-BE49-F238E27FC236}">
                <a16:creationId xmlns:a16="http://schemas.microsoft.com/office/drawing/2014/main" id="{08F745A4-99FF-35F1-486B-8FFFBF0B223E}"/>
              </a:ext>
            </a:extLst>
          </p:cNvPr>
          <p:cNvSpPr txBox="1"/>
          <p:nvPr/>
        </p:nvSpPr>
        <p:spPr>
          <a:xfrm>
            <a:off x="7941665" y="555625"/>
            <a:ext cx="1192827" cy="369332"/>
          </a:xfrm>
          <a:prstGeom prst="rect">
            <a:avLst/>
          </a:prstGeom>
          <a:solidFill>
            <a:srgbClr val="FFFF00"/>
          </a:solidFill>
        </p:spPr>
        <p:txBody>
          <a:bodyPr wrap="none" rtlCol="0">
            <a:spAutoFit/>
          </a:bodyPr>
          <a:lstStyle/>
          <a:p>
            <a:pPr algn="ctr"/>
            <a:r>
              <a:rPr lang="en-US" dirty="0"/>
              <a:t>M. </a:t>
            </a:r>
            <a:r>
              <a:rPr lang="en-US" dirty="0" err="1"/>
              <a:t>Passoni</a:t>
            </a:r>
            <a:endParaRPr lang="en-US" dirty="0"/>
          </a:p>
        </p:txBody>
      </p:sp>
      <p:sp>
        <p:nvSpPr>
          <p:cNvPr id="8" name="Textfeld 7">
            <a:extLst>
              <a:ext uri="{FF2B5EF4-FFF2-40B4-BE49-F238E27FC236}">
                <a16:creationId xmlns:a16="http://schemas.microsoft.com/office/drawing/2014/main" id="{4BD002D4-EC75-5B47-61B0-C45BCA58E4E9}"/>
              </a:ext>
            </a:extLst>
          </p:cNvPr>
          <p:cNvSpPr txBox="1"/>
          <p:nvPr/>
        </p:nvSpPr>
        <p:spPr>
          <a:xfrm>
            <a:off x="-68383" y="4810970"/>
            <a:ext cx="3107902" cy="369332"/>
          </a:xfrm>
          <a:prstGeom prst="rect">
            <a:avLst/>
          </a:prstGeom>
          <a:noFill/>
        </p:spPr>
        <p:txBody>
          <a:bodyPr wrap="none" rtlCol="0">
            <a:spAutoFit/>
          </a:bodyPr>
          <a:lstStyle/>
          <a:p>
            <a:r>
              <a:rPr lang="en-GB" i="1" dirty="0">
                <a:highlight>
                  <a:srgbClr val="FFFF00"/>
                </a:highlight>
              </a:rPr>
              <a:t>More details: talk by G. Alberti</a:t>
            </a:r>
          </a:p>
        </p:txBody>
      </p:sp>
      <p:sp>
        <p:nvSpPr>
          <p:cNvPr id="10" name="Textfeld 9">
            <a:extLst>
              <a:ext uri="{FF2B5EF4-FFF2-40B4-BE49-F238E27FC236}">
                <a16:creationId xmlns:a16="http://schemas.microsoft.com/office/drawing/2014/main" id="{BFD20158-F06C-6257-2A13-107471643D58}"/>
              </a:ext>
            </a:extLst>
          </p:cNvPr>
          <p:cNvSpPr txBox="1"/>
          <p:nvPr/>
        </p:nvSpPr>
        <p:spPr>
          <a:xfrm>
            <a:off x="9508" y="555526"/>
            <a:ext cx="7883068" cy="430887"/>
          </a:xfrm>
          <a:prstGeom prst="rect">
            <a:avLst/>
          </a:prstGeom>
          <a:noFill/>
        </p:spPr>
        <p:txBody>
          <a:bodyPr wrap="square">
            <a:spAutoFit/>
          </a:bodyPr>
          <a:lstStyle/>
          <a:p>
            <a:r>
              <a:rPr lang="en-US" sz="2200" b="1" dirty="0"/>
              <a:t>SOLPS-ITER modelling of </a:t>
            </a:r>
            <a:r>
              <a:rPr lang="en-US" sz="2200" b="1" dirty="0" err="1"/>
              <a:t>Ar</a:t>
            </a:r>
            <a:r>
              <a:rPr lang="en-US" sz="2200" b="1" dirty="0"/>
              <a:t> plasmas in </a:t>
            </a:r>
            <a:r>
              <a:rPr lang="en-US" sz="2200" b="1" dirty="0" err="1"/>
              <a:t>GyM</a:t>
            </a:r>
            <a:r>
              <a:rPr lang="en-US" sz="2200" b="1" dirty="0"/>
              <a:t> </a:t>
            </a:r>
            <a:endParaRPr lang="en-GB" sz="2200" b="1" dirty="0"/>
          </a:p>
        </p:txBody>
      </p:sp>
      <p:pic>
        <p:nvPicPr>
          <p:cNvPr id="6" name="Grafik 5">
            <a:extLst>
              <a:ext uri="{FF2B5EF4-FFF2-40B4-BE49-F238E27FC236}">
                <a16:creationId xmlns:a16="http://schemas.microsoft.com/office/drawing/2014/main" id="{03B15C74-CBCF-BD3C-838A-D7E2D942108E}"/>
              </a:ext>
            </a:extLst>
          </p:cNvPr>
          <p:cNvPicPr>
            <a:picLocks noChangeAspect="1"/>
          </p:cNvPicPr>
          <p:nvPr/>
        </p:nvPicPr>
        <p:blipFill>
          <a:blip r:embed="rId3"/>
          <a:srcRect t="16056" b="328"/>
          <a:stretch>
            <a:fillRect/>
          </a:stretch>
        </p:blipFill>
        <p:spPr>
          <a:xfrm>
            <a:off x="4604405" y="1062463"/>
            <a:ext cx="4155383" cy="3797757"/>
          </a:xfrm>
          <a:prstGeom prst="rect">
            <a:avLst/>
          </a:prstGeom>
        </p:spPr>
      </p:pic>
      <p:sp>
        <p:nvSpPr>
          <p:cNvPr id="9" name="CasellaDiTesto 22">
            <a:extLst>
              <a:ext uri="{FF2B5EF4-FFF2-40B4-BE49-F238E27FC236}">
                <a16:creationId xmlns:a16="http://schemas.microsoft.com/office/drawing/2014/main" id="{74BB25E3-53A9-19DC-0AC6-C2303A53E4CB}"/>
              </a:ext>
            </a:extLst>
          </p:cNvPr>
          <p:cNvSpPr txBox="1"/>
          <p:nvPr/>
        </p:nvSpPr>
        <p:spPr>
          <a:xfrm>
            <a:off x="142931" y="1176635"/>
            <a:ext cx="4368470" cy="646331"/>
          </a:xfrm>
          <a:prstGeom prst="rect">
            <a:avLst/>
          </a:prstGeom>
          <a:noFill/>
        </p:spPr>
        <p:txBody>
          <a:bodyPr wrap="square" rtlCol="0">
            <a:spAutoFit/>
          </a:bodyPr>
          <a:lstStyle/>
          <a:p>
            <a:r>
              <a:rPr lang="it-IT" i="1" dirty="0" err="1"/>
              <a:t>Comparison</a:t>
            </a:r>
            <a:r>
              <a:rPr lang="it-IT" i="1" dirty="0"/>
              <a:t> </a:t>
            </a:r>
            <a:r>
              <a:rPr lang="it-IT" i="1" dirty="0" err="1"/>
              <a:t>betweeen</a:t>
            </a:r>
            <a:r>
              <a:rPr lang="it-IT" i="1" dirty="0"/>
              <a:t> </a:t>
            </a:r>
            <a:r>
              <a:rPr lang="it-IT" i="1" dirty="0" err="1"/>
              <a:t>Langmuir</a:t>
            </a:r>
            <a:r>
              <a:rPr lang="it-IT" i="1" dirty="0"/>
              <a:t> probe and </a:t>
            </a:r>
            <a:r>
              <a:rPr lang="it-IT" i="1" dirty="0" err="1"/>
              <a:t>optimised</a:t>
            </a:r>
            <a:r>
              <a:rPr lang="it-IT" i="1" dirty="0"/>
              <a:t> SOLPS-ITER </a:t>
            </a:r>
            <a:r>
              <a:rPr lang="it-IT" i="1" dirty="0" err="1"/>
              <a:t>radial</a:t>
            </a:r>
            <a:r>
              <a:rPr lang="it-IT" i="1" dirty="0"/>
              <a:t> plasma </a:t>
            </a:r>
            <a:r>
              <a:rPr lang="it-IT" i="1" dirty="0" err="1"/>
              <a:t>profiles</a:t>
            </a:r>
            <a:r>
              <a:rPr lang="it-IT" i="1" dirty="0"/>
              <a:t> </a:t>
            </a:r>
          </a:p>
        </p:txBody>
      </p:sp>
      <p:sp>
        <p:nvSpPr>
          <p:cNvPr id="12" name="TextBox 9">
            <a:extLst>
              <a:ext uri="{FF2B5EF4-FFF2-40B4-BE49-F238E27FC236}">
                <a16:creationId xmlns:a16="http://schemas.microsoft.com/office/drawing/2014/main" id="{F5ED7443-8410-BC3E-CE73-2585FBB903A4}"/>
              </a:ext>
            </a:extLst>
          </p:cNvPr>
          <p:cNvSpPr txBox="1"/>
          <p:nvPr/>
        </p:nvSpPr>
        <p:spPr bwMode="auto">
          <a:xfrm>
            <a:off x="0" y="4070570"/>
            <a:ext cx="3397696" cy="338554"/>
          </a:xfrm>
          <a:prstGeom prst="rect">
            <a:avLst/>
          </a:prstGeom>
          <a:noFill/>
        </p:spPr>
        <p:txBody>
          <a:bodyPr wrap="square" rtlCol="0">
            <a:spAutoFit/>
          </a:bodyPr>
          <a:lstStyle/>
          <a:p>
            <a:pPr algn="ctr"/>
            <a:r>
              <a:rPr lang="fi-FI" sz="1600" b="1" dirty="0"/>
              <a:t>F. Mombelli, A. Uccello, M. Passoni</a:t>
            </a:r>
          </a:p>
        </p:txBody>
      </p:sp>
      <p:pic>
        <p:nvPicPr>
          <p:cNvPr id="13" name="Grafik 12">
            <a:extLst>
              <a:ext uri="{FF2B5EF4-FFF2-40B4-BE49-F238E27FC236}">
                <a16:creationId xmlns:a16="http://schemas.microsoft.com/office/drawing/2014/main" id="{5420A38E-49FD-91FF-1A21-84564685F079}"/>
              </a:ext>
            </a:extLst>
          </p:cNvPr>
          <p:cNvPicPr>
            <a:picLocks noChangeAspect="1"/>
          </p:cNvPicPr>
          <p:nvPr/>
        </p:nvPicPr>
        <p:blipFill>
          <a:blip r:embed="rId3"/>
          <a:srcRect l="32182" r="25432" b="82596"/>
          <a:stretch>
            <a:fillRect/>
          </a:stretch>
        </p:blipFill>
        <p:spPr>
          <a:xfrm>
            <a:off x="2630526" y="2403226"/>
            <a:ext cx="1996937" cy="896207"/>
          </a:xfrm>
          <a:prstGeom prst="rect">
            <a:avLst/>
          </a:prstGeom>
        </p:spPr>
      </p:pic>
      <p:sp>
        <p:nvSpPr>
          <p:cNvPr id="3" name="Textfeld 2">
            <a:extLst>
              <a:ext uri="{FF2B5EF4-FFF2-40B4-BE49-F238E27FC236}">
                <a16:creationId xmlns:a16="http://schemas.microsoft.com/office/drawing/2014/main" id="{8E50E1FC-AFA3-5EFD-7E94-D281201D6BC8}"/>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D003</a:t>
            </a:r>
          </a:p>
        </p:txBody>
      </p:sp>
    </p:spTree>
    <p:extLst>
      <p:ext uri="{BB962C8B-B14F-4D97-AF65-F5344CB8AC3E}">
        <p14:creationId xmlns:p14="http://schemas.microsoft.com/office/powerpoint/2010/main" val="255782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BB7C6-9B73-C374-4181-C5EA47CBE8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2948CF-596B-9F82-F7B8-0BCFCAAF275D}"/>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FZJ</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798BDBDA-CD6A-5DDB-9759-8BC38437197E}"/>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13</a:t>
            </a:fld>
            <a:endParaRPr lang="en-GB" dirty="0"/>
          </a:p>
        </p:txBody>
      </p:sp>
      <p:sp>
        <p:nvSpPr>
          <p:cNvPr id="7" name="TextBox 6">
            <a:extLst>
              <a:ext uri="{FF2B5EF4-FFF2-40B4-BE49-F238E27FC236}">
                <a16:creationId xmlns:a16="http://schemas.microsoft.com/office/drawing/2014/main" id="{985EF586-2662-A8A3-B445-C1B0DAE9F5F4}"/>
              </a:ext>
            </a:extLst>
          </p:cNvPr>
          <p:cNvSpPr txBox="1"/>
          <p:nvPr/>
        </p:nvSpPr>
        <p:spPr>
          <a:xfrm>
            <a:off x="8505171" y="555526"/>
            <a:ext cx="638829" cy="369332"/>
          </a:xfrm>
          <a:prstGeom prst="rect">
            <a:avLst/>
          </a:prstGeom>
          <a:solidFill>
            <a:srgbClr val="FFFF00"/>
          </a:solidFill>
        </p:spPr>
        <p:txBody>
          <a:bodyPr wrap="none" rtlCol="0">
            <a:spAutoFit/>
          </a:bodyPr>
          <a:lstStyle/>
          <a:p>
            <a:pPr algn="ctr"/>
            <a:r>
              <a:rPr lang="en-US" dirty="0"/>
              <a:t>S. Xu</a:t>
            </a:r>
          </a:p>
        </p:txBody>
      </p:sp>
      <p:sp>
        <p:nvSpPr>
          <p:cNvPr id="8" name="Textfeld 7">
            <a:extLst>
              <a:ext uri="{FF2B5EF4-FFF2-40B4-BE49-F238E27FC236}">
                <a16:creationId xmlns:a16="http://schemas.microsoft.com/office/drawing/2014/main" id="{5492107A-CD22-0F2D-BA83-88FC1B73E120}"/>
              </a:ext>
            </a:extLst>
          </p:cNvPr>
          <p:cNvSpPr txBox="1"/>
          <p:nvPr/>
        </p:nvSpPr>
        <p:spPr>
          <a:xfrm>
            <a:off x="8650274" y="930230"/>
            <a:ext cx="493726" cy="276999"/>
          </a:xfrm>
          <a:prstGeom prst="rect">
            <a:avLst/>
          </a:prstGeom>
          <a:solidFill>
            <a:srgbClr val="00B050"/>
          </a:solidFill>
        </p:spPr>
        <p:txBody>
          <a:bodyPr wrap="none" lIns="0" tIns="0" rIns="0" bIns="0" rtlCol="0">
            <a:spAutoFit/>
          </a:bodyPr>
          <a:lstStyle/>
          <a:p>
            <a:pPr algn="ctr"/>
            <a:r>
              <a:rPr lang="en-GB" dirty="0"/>
              <a:t>D004</a:t>
            </a:r>
          </a:p>
        </p:txBody>
      </p:sp>
      <p:sp>
        <p:nvSpPr>
          <p:cNvPr id="5" name="Textfeld 4">
            <a:extLst>
              <a:ext uri="{FF2B5EF4-FFF2-40B4-BE49-F238E27FC236}">
                <a16:creationId xmlns:a16="http://schemas.microsoft.com/office/drawing/2014/main" id="{609A49B2-B2EE-7DF8-08E3-51F579C0624F}"/>
              </a:ext>
            </a:extLst>
          </p:cNvPr>
          <p:cNvSpPr txBox="1"/>
          <p:nvPr/>
        </p:nvSpPr>
        <p:spPr>
          <a:xfrm>
            <a:off x="0" y="555526"/>
            <a:ext cx="7251954" cy="430887"/>
          </a:xfrm>
          <a:prstGeom prst="rect">
            <a:avLst/>
          </a:prstGeom>
          <a:noFill/>
        </p:spPr>
        <p:txBody>
          <a:bodyPr wrap="square">
            <a:spAutoFit/>
          </a:bodyPr>
          <a:lstStyle/>
          <a:p>
            <a:r>
              <a:rPr lang="en-US" altLang="zh-CN" sz="2200" b="1" dirty="0">
                <a:cs typeface="Arial" panose="020B0604020202020204" pitchFamily="34" charset="0"/>
              </a:rPr>
              <a:t>EMC3-EIRENE plasma backgrounds of W7-X</a:t>
            </a:r>
          </a:p>
        </p:txBody>
      </p:sp>
      <p:sp>
        <p:nvSpPr>
          <p:cNvPr id="6" name="文本框 2">
            <a:extLst>
              <a:ext uri="{FF2B5EF4-FFF2-40B4-BE49-F238E27FC236}">
                <a16:creationId xmlns:a16="http://schemas.microsoft.com/office/drawing/2014/main" id="{6B447C2F-05E3-DE64-1216-DE7E7331B599}"/>
              </a:ext>
            </a:extLst>
          </p:cNvPr>
          <p:cNvSpPr txBox="1"/>
          <p:nvPr/>
        </p:nvSpPr>
        <p:spPr>
          <a:xfrm>
            <a:off x="3744788" y="1203598"/>
            <a:ext cx="5363716" cy="707886"/>
          </a:xfrm>
          <a:prstGeom prst="rect">
            <a:avLst/>
          </a:prstGeom>
          <a:noFill/>
        </p:spPr>
        <p:txBody>
          <a:bodyPr wrap="square">
            <a:spAutoFit/>
          </a:bodyPr>
          <a:lstStyle/>
          <a:p>
            <a:r>
              <a:rPr lang="en-US" altLang="zh-CN" sz="2000" dirty="0">
                <a:latin typeface="+mj-lt"/>
                <a:cs typeface="Arial" panose="020B0604020202020204" pitchFamily="34" charset="0"/>
              </a:rPr>
              <a:t>EMC3-EIRENE modeling with</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Nitrogen</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seeding</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based</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on</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experiments</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in</a:t>
            </a:r>
            <a:r>
              <a:rPr lang="zh-CN" altLang="en-US" sz="2000" dirty="0">
                <a:latin typeface="+mj-lt"/>
                <a:cs typeface="Arial" panose="020B0604020202020204" pitchFamily="34" charset="0"/>
              </a:rPr>
              <a:t> </a:t>
            </a:r>
            <a:r>
              <a:rPr lang="en-US" altLang="zh-CN" sz="2000" dirty="0">
                <a:latin typeface="+mj-lt"/>
                <a:cs typeface="Arial" panose="020B0604020202020204" pitchFamily="34" charset="0"/>
              </a:rPr>
              <a:t>OP2.3.</a:t>
            </a:r>
            <a:r>
              <a:rPr lang="zh-CN" altLang="en-US" sz="2000" dirty="0">
                <a:latin typeface="+mj-lt"/>
                <a:cs typeface="Arial" panose="020B0604020202020204" pitchFamily="34" charset="0"/>
              </a:rPr>
              <a:t> </a:t>
            </a:r>
            <a:r>
              <a:rPr lang="de-DE" altLang="zh-CN" sz="2000" dirty="0">
                <a:latin typeface="+mj-lt"/>
                <a:cs typeface="Arial" panose="020B0604020202020204" pitchFamily="34" charset="0"/>
              </a:rPr>
              <a:t>(</a:t>
            </a:r>
            <a:r>
              <a:rPr lang="en-US" altLang="zh-CN" sz="2000" dirty="0">
                <a:latin typeface="+mj-lt"/>
                <a:cs typeface="Arial" panose="020B0604020202020204" pitchFamily="34" charset="0"/>
              </a:rPr>
              <a:t>#</a:t>
            </a:r>
            <a:r>
              <a:rPr lang="en-US" altLang="zh-CN" sz="2000" b="0" i="0" dirty="0">
                <a:solidFill>
                  <a:srgbClr val="212121"/>
                </a:solidFill>
                <a:effectLst/>
                <a:latin typeface="+mj-lt"/>
              </a:rPr>
              <a:t>XP_20250522</a:t>
            </a:r>
            <a:r>
              <a:rPr lang="en-US" altLang="zh-CN" sz="2000" dirty="0">
                <a:solidFill>
                  <a:srgbClr val="212121"/>
                </a:solidFill>
                <a:latin typeface="+mj-lt"/>
              </a:rPr>
              <a:t>.*)</a:t>
            </a:r>
            <a:r>
              <a:rPr lang="en-US" altLang="zh-CN" sz="2000" dirty="0">
                <a:latin typeface="+mj-lt"/>
                <a:cs typeface="Arial" panose="020B0604020202020204" pitchFamily="34" charset="0"/>
              </a:rPr>
              <a:t> </a:t>
            </a:r>
          </a:p>
        </p:txBody>
      </p:sp>
      <p:pic>
        <p:nvPicPr>
          <p:cNvPr id="13" name="Grafik 12">
            <a:extLst>
              <a:ext uri="{FF2B5EF4-FFF2-40B4-BE49-F238E27FC236}">
                <a16:creationId xmlns:a16="http://schemas.microsoft.com/office/drawing/2014/main" id="{285877E5-3005-80E9-AEE2-721DDEA881D1}"/>
              </a:ext>
            </a:extLst>
          </p:cNvPr>
          <p:cNvPicPr>
            <a:picLocks noChangeAspect="1"/>
          </p:cNvPicPr>
          <p:nvPr/>
        </p:nvPicPr>
        <p:blipFill>
          <a:blip r:embed="rId3"/>
          <a:stretch>
            <a:fillRect/>
          </a:stretch>
        </p:blipFill>
        <p:spPr>
          <a:xfrm>
            <a:off x="0" y="947614"/>
            <a:ext cx="3635896" cy="4195886"/>
          </a:xfrm>
          <a:prstGeom prst="rect">
            <a:avLst/>
          </a:prstGeom>
        </p:spPr>
      </p:pic>
      <p:sp>
        <p:nvSpPr>
          <p:cNvPr id="3" name="文本框 8">
            <a:extLst>
              <a:ext uri="{FF2B5EF4-FFF2-40B4-BE49-F238E27FC236}">
                <a16:creationId xmlns:a16="http://schemas.microsoft.com/office/drawing/2014/main" id="{1CF06166-80DC-5824-F4EC-CCD39A6EF8E8}"/>
              </a:ext>
            </a:extLst>
          </p:cNvPr>
          <p:cNvSpPr txBox="1"/>
          <p:nvPr/>
        </p:nvSpPr>
        <p:spPr>
          <a:xfrm>
            <a:off x="3744788" y="2139702"/>
            <a:ext cx="2208794" cy="1554272"/>
          </a:xfrm>
          <a:prstGeom prst="rect">
            <a:avLst/>
          </a:prstGeom>
          <a:noFill/>
        </p:spPr>
        <p:txBody>
          <a:bodyPr wrap="square">
            <a:spAutoFit/>
          </a:bodyPr>
          <a:lstStyle/>
          <a:p>
            <a:pPr>
              <a:spcAft>
                <a:spcPts val="600"/>
              </a:spcAft>
            </a:pPr>
            <a:r>
              <a:rPr lang="en-US" altLang="zh-CN" b="1" i="1" dirty="0">
                <a:latin typeface="Times New Roman" panose="02020603050405020304" pitchFamily="18" charset="0"/>
                <a:cs typeface="Times New Roman" panose="02020603050405020304" pitchFamily="18" charset="0"/>
              </a:rPr>
              <a:t>Input: </a:t>
            </a:r>
          </a:p>
          <a:p>
            <a:r>
              <a:rPr lang="en-US" altLang="zh-CN" i="1" dirty="0">
                <a:latin typeface="Times New Roman" panose="02020603050405020304" pitchFamily="18" charset="0"/>
                <a:cs typeface="Times New Roman" panose="02020603050405020304" pitchFamily="18" charset="0"/>
              </a:rPr>
              <a:t>P</a:t>
            </a:r>
            <a:r>
              <a:rPr lang="en-US" altLang="zh-CN" i="1" baseline="-25000" dirty="0">
                <a:latin typeface="Times New Roman" panose="02020603050405020304" pitchFamily="18" charset="0"/>
                <a:cs typeface="Times New Roman" panose="02020603050405020304" pitchFamily="18" charset="0"/>
              </a:rPr>
              <a:t>in</a:t>
            </a:r>
            <a:r>
              <a:rPr lang="en-US" altLang="zh-CN" i="1" dirty="0">
                <a:latin typeface="Times New Roman" panose="02020603050405020304" pitchFamily="18" charset="0"/>
                <a:cs typeface="Times New Roman" panose="02020603050405020304" pitchFamily="18" charset="0"/>
              </a:rPr>
              <a:t> = 3.5</a:t>
            </a:r>
            <a:r>
              <a:rPr lang="zh-CN" altLang="en-US" i="1"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MW</a:t>
            </a:r>
          </a:p>
          <a:p>
            <a:r>
              <a:rPr lang="en-US" altLang="zh-CN" i="1" dirty="0">
                <a:latin typeface="Times New Roman" panose="02020603050405020304" pitchFamily="18" charset="0"/>
                <a:cs typeface="Times New Roman" panose="02020603050405020304" pitchFamily="18" charset="0"/>
              </a:rPr>
              <a:t>D</a:t>
            </a:r>
            <a:r>
              <a:rPr lang="zh-CN" altLang="en-US" b="0" i="1" kern="1200" baseline="-25000" dirty="0">
                <a:solidFill>
                  <a:schemeClr val="tx1"/>
                </a:solidFill>
                <a:effectLst/>
                <a:latin typeface="Times New Roman" panose="02020603050405020304" pitchFamily="18" charset="0"/>
                <a:ea typeface="+mn-ea"/>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 = 0.5 m</a:t>
            </a:r>
            <a:r>
              <a:rPr lang="en-US" altLang="zh-CN" i="1" baseline="30000" dirty="0">
                <a:latin typeface="Times New Roman" panose="02020603050405020304" pitchFamily="18" charset="0"/>
                <a:cs typeface="Times New Roman" panose="02020603050405020304" pitchFamily="18" charset="0"/>
              </a:rPr>
              <a:t>2</a:t>
            </a:r>
            <a:r>
              <a:rPr lang="en-US" altLang="zh-CN" i="1" dirty="0">
                <a:latin typeface="Times New Roman" panose="02020603050405020304" pitchFamily="18" charset="0"/>
                <a:cs typeface="Times New Roman" panose="02020603050405020304" pitchFamily="18" charset="0"/>
              </a:rPr>
              <a:t>/s</a:t>
            </a:r>
          </a:p>
          <a:p>
            <a:r>
              <a:rPr lang="en-US" altLang="zh-CN" i="1" dirty="0" err="1">
                <a:latin typeface="Times New Roman" panose="02020603050405020304" pitchFamily="18" charset="0"/>
                <a:cs typeface="Times New Roman" panose="02020603050405020304" pitchFamily="18" charset="0"/>
              </a:rPr>
              <a:t>χ</a:t>
            </a:r>
            <a:r>
              <a:rPr lang="zh-CN" altLang="en-US" b="0" i="1" kern="1200" baseline="-25000" dirty="0">
                <a:solidFill>
                  <a:schemeClr val="tx1"/>
                </a:solidFill>
                <a:effectLst/>
                <a:latin typeface="Times New Roman" panose="02020603050405020304" pitchFamily="18" charset="0"/>
                <a:ea typeface="+mn-ea"/>
                <a:cs typeface="Times New Roman" panose="02020603050405020304" pitchFamily="18" charset="0"/>
              </a:rPr>
              <a:t>⊥</a:t>
            </a:r>
            <a:r>
              <a:rPr lang="en-US" altLang="zh-CN" b="0" i="1" kern="1200" baseline="-25000" dirty="0">
                <a:solidFill>
                  <a:schemeClr val="tx1"/>
                </a:solidFill>
                <a:effectLst/>
                <a:latin typeface="Times New Roman" panose="02020603050405020304" pitchFamily="18" charset="0"/>
                <a:ea typeface="+mn-ea"/>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=1.5 m</a:t>
            </a:r>
            <a:r>
              <a:rPr lang="en-US" altLang="zh-CN" i="1" baseline="30000" dirty="0">
                <a:latin typeface="Times New Roman" panose="02020603050405020304" pitchFamily="18" charset="0"/>
                <a:cs typeface="Times New Roman" panose="02020603050405020304" pitchFamily="18" charset="0"/>
              </a:rPr>
              <a:t>2</a:t>
            </a:r>
            <a:r>
              <a:rPr lang="en-US" altLang="zh-CN" i="1" dirty="0">
                <a:latin typeface="Times New Roman" panose="02020603050405020304" pitchFamily="18" charset="0"/>
                <a:cs typeface="Times New Roman" panose="02020603050405020304" pitchFamily="18" charset="0"/>
              </a:rPr>
              <a:t>/s</a:t>
            </a:r>
          </a:p>
          <a:p>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LCFS</a:t>
            </a:r>
            <a:r>
              <a:rPr lang="en-US" altLang="zh-CN" i="1" dirty="0">
                <a:latin typeface="Times New Roman" panose="02020603050405020304" pitchFamily="18" charset="0"/>
                <a:cs typeface="Times New Roman" panose="02020603050405020304" pitchFamily="18" charset="0"/>
              </a:rPr>
              <a:t>= 2.7E13 cm</a:t>
            </a:r>
            <a:r>
              <a:rPr lang="en-US" altLang="zh-CN" i="1" baseline="30000" dirty="0">
                <a:latin typeface="Times New Roman" panose="02020603050405020304" pitchFamily="18" charset="0"/>
                <a:cs typeface="Times New Roman" panose="02020603050405020304" pitchFamily="18" charset="0"/>
              </a:rPr>
              <a:t>-3</a:t>
            </a:r>
          </a:p>
        </p:txBody>
      </p:sp>
      <p:sp>
        <p:nvSpPr>
          <p:cNvPr id="9" name="文本框 9">
            <a:extLst>
              <a:ext uri="{FF2B5EF4-FFF2-40B4-BE49-F238E27FC236}">
                <a16:creationId xmlns:a16="http://schemas.microsoft.com/office/drawing/2014/main" id="{2A354111-FE17-E63F-4CDF-6DC98944D881}"/>
              </a:ext>
            </a:extLst>
          </p:cNvPr>
          <p:cNvSpPr txBox="1"/>
          <p:nvPr/>
        </p:nvSpPr>
        <p:spPr>
          <a:xfrm>
            <a:off x="3744788" y="3795886"/>
            <a:ext cx="5003676" cy="923330"/>
          </a:xfrm>
          <a:prstGeom prst="rect">
            <a:avLst/>
          </a:prstGeom>
          <a:noFill/>
        </p:spPr>
        <p:txBody>
          <a:bodyPr wrap="square">
            <a:spAutoFit/>
          </a:bodyPr>
          <a:lstStyle/>
          <a:p>
            <a:r>
              <a:rPr lang="en-US" altLang="zh-CN" b="1" i="1" dirty="0">
                <a:latin typeface="Times New Roman" panose="02020603050405020304" pitchFamily="18" charset="0"/>
                <a:cs typeface="Times New Roman" panose="02020603050405020304" pitchFamily="18" charset="0"/>
              </a:rPr>
              <a:t>Impurity: </a:t>
            </a:r>
            <a:endParaRPr lang="en-US" altLang="zh-CN" b="1" i="1" baseline="30000" dirty="0">
              <a:latin typeface="Times New Roman" panose="02020603050405020304" pitchFamily="18" charset="0"/>
              <a:cs typeface="Times New Roman" panose="02020603050405020304" pitchFamily="18" charset="0"/>
            </a:endParaRPr>
          </a:p>
          <a:p>
            <a:r>
              <a:rPr lang="en-US" altLang="zh-CN" i="1" dirty="0">
                <a:latin typeface="Times New Roman" panose="02020603050405020304" pitchFamily="18" charset="0"/>
                <a:cs typeface="Times New Roman" panose="02020603050405020304" pitchFamily="18" charset="0"/>
              </a:rPr>
              <a:t>C from divertor: sputtering yield 4%</a:t>
            </a:r>
          </a:p>
          <a:p>
            <a:r>
              <a:rPr lang="en-US" altLang="zh-CN" i="1" dirty="0">
                <a:latin typeface="Times New Roman" panose="02020603050405020304" pitchFamily="18" charset="0"/>
                <a:cs typeface="Times New Roman" panose="02020603050405020304" pitchFamily="18" charset="0"/>
              </a:rPr>
              <a:t>N from seeding: </a:t>
            </a:r>
            <a:r>
              <a:rPr lang="en-US" altLang="zh-CN" i="1" dirty="0" err="1">
                <a:latin typeface="Times New Roman" panose="02020603050405020304" pitchFamily="18" charset="0"/>
                <a:cs typeface="Times New Roman" panose="02020603050405020304" pitchFamily="18" charset="0"/>
              </a:rPr>
              <a:t>P</a:t>
            </a:r>
            <a:r>
              <a:rPr lang="en-US" altLang="zh-CN" i="1" baseline="-25000" dirty="0" err="1">
                <a:latin typeface="Times New Roman" panose="02020603050405020304" pitchFamily="18" charset="0"/>
                <a:cs typeface="Times New Roman" panose="02020603050405020304" pitchFamily="18" charset="0"/>
              </a:rPr>
              <a:t>_imp_N</a:t>
            </a:r>
            <a:r>
              <a:rPr lang="en-US" altLang="zh-CN" i="1" dirty="0">
                <a:latin typeface="Times New Roman" panose="02020603050405020304" pitchFamily="18" charset="0"/>
                <a:cs typeface="Times New Roman" panose="02020603050405020304" pitchFamily="18" charset="0"/>
              </a:rPr>
              <a:t>= 0 MW, 0.5 MW, 1.0 MW</a:t>
            </a:r>
          </a:p>
        </p:txBody>
      </p:sp>
    </p:spTree>
    <p:extLst>
      <p:ext uri="{BB962C8B-B14F-4D97-AF65-F5344CB8AC3E}">
        <p14:creationId xmlns:p14="http://schemas.microsoft.com/office/powerpoint/2010/main" val="53132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FZJ</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14</a:t>
            </a:fld>
            <a:endParaRPr lang="en-GB" dirty="0"/>
          </a:p>
        </p:txBody>
      </p:sp>
      <p:sp>
        <p:nvSpPr>
          <p:cNvPr id="7" name="TextBox 6"/>
          <p:cNvSpPr txBox="1"/>
          <p:nvPr/>
        </p:nvSpPr>
        <p:spPr>
          <a:xfrm>
            <a:off x="8505171" y="555526"/>
            <a:ext cx="638829" cy="369332"/>
          </a:xfrm>
          <a:prstGeom prst="rect">
            <a:avLst/>
          </a:prstGeom>
          <a:solidFill>
            <a:srgbClr val="FFFF00"/>
          </a:solidFill>
        </p:spPr>
        <p:txBody>
          <a:bodyPr wrap="none" rtlCol="0">
            <a:spAutoFit/>
          </a:bodyPr>
          <a:lstStyle/>
          <a:p>
            <a:pPr algn="ctr"/>
            <a:r>
              <a:rPr lang="en-US" dirty="0"/>
              <a:t>S. Xu</a:t>
            </a:r>
          </a:p>
        </p:txBody>
      </p:sp>
      <p:sp>
        <p:nvSpPr>
          <p:cNvPr id="8" name="Textfeld 7">
            <a:extLst>
              <a:ext uri="{FF2B5EF4-FFF2-40B4-BE49-F238E27FC236}">
                <a16:creationId xmlns:a16="http://schemas.microsoft.com/office/drawing/2014/main" id="{F732BFC5-34E0-2A20-F7ED-E9137809F9C3}"/>
              </a:ext>
            </a:extLst>
          </p:cNvPr>
          <p:cNvSpPr txBox="1"/>
          <p:nvPr/>
        </p:nvSpPr>
        <p:spPr>
          <a:xfrm>
            <a:off x="8650274" y="930230"/>
            <a:ext cx="493726" cy="276999"/>
          </a:xfrm>
          <a:prstGeom prst="rect">
            <a:avLst/>
          </a:prstGeom>
          <a:solidFill>
            <a:srgbClr val="00B050"/>
          </a:solidFill>
        </p:spPr>
        <p:txBody>
          <a:bodyPr wrap="none" lIns="0" tIns="0" rIns="0" bIns="0" rtlCol="0">
            <a:spAutoFit/>
          </a:bodyPr>
          <a:lstStyle/>
          <a:p>
            <a:pPr algn="ctr"/>
            <a:r>
              <a:rPr lang="en-GB" dirty="0"/>
              <a:t>D004</a:t>
            </a:r>
          </a:p>
        </p:txBody>
      </p:sp>
      <p:sp>
        <p:nvSpPr>
          <p:cNvPr id="5" name="Textfeld 4">
            <a:extLst>
              <a:ext uri="{FF2B5EF4-FFF2-40B4-BE49-F238E27FC236}">
                <a16:creationId xmlns:a16="http://schemas.microsoft.com/office/drawing/2014/main" id="{E23D6F0F-BF26-5183-EC88-EBAA55A41CC2}"/>
              </a:ext>
            </a:extLst>
          </p:cNvPr>
          <p:cNvSpPr txBox="1"/>
          <p:nvPr/>
        </p:nvSpPr>
        <p:spPr>
          <a:xfrm>
            <a:off x="0" y="555526"/>
            <a:ext cx="7251954" cy="430887"/>
          </a:xfrm>
          <a:prstGeom prst="rect">
            <a:avLst/>
          </a:prstGeom>
          <a:noFill/>
        </p:spPr>
        <p:txBody>
          <a:bodyPr wrap="square">
            <a:spAutoFit/>
          </a:bodyPr>
          <a:lstStyle/>
          <a:p>
            <a:r>
              <a:rPr lang="en-US" altLang="zh-CN" sz="2200" b="1" dirty="0">
                <a:cs typeface="Arial" panose="020B0604020202020204" pitchFamily="34" charset="0"/>
              </a:rPr>
              <a:t>EMC3-EIRENE plasma backgrounds of W7-X</a:t>
            </a:r>
          </a:p>
        </p:txBody>
      </p:sp>
      <p:pic>
        <p:nvPicPr>
          <p:cNvPr id="16" name="Grafik 15">
            <a:extLst>
              <a:ext uri="{FF2B5EF4-FFF2-40B4-BE49-F238E27FC236}">
                <a16:creationId xmlns:a16="http://schemas.microsoft.com/office/drawing/2014/main" id="{19D9945D-CD07-7646-FA4C-9257B3932759}"/>
              </a:ext>
            </a:extLst>
          </p:cNvPr>
          <p:cNvPicPr>
            <a:picLocks noChangeAspect="1"/>
          </p:cNvPicPr>
          <p:nvPr/>
        </p:nvPicPr>
        <p:blipFill>
          <a:blip r:embed="rId3"/>
          <a:stretch>
            <a:fillRect/>
          </a:stretch>
        </p:blipFill>
        <p:spPr>
          <a:xfrm>
            <a:off x="35496" y="1113277"/>
            <a:ext cx="4176464" cy="4020551"/>
          </a:xfrm>
          <a:prstGeom prst="rect">
            <a:avLst/>
          </a:prstGeom>
        </p:spPr>
      </p:pic>
      <p:sp>
        <p:nvSpPr>
          <p:cNvPr id="17" name="文本框 2">
            <a:extLst>
              <a:ext uri="{FF2B5EF4-FFF2-40B4-BE49-F238E27FC236}">
                <a16:creationId xmlns:a16="http://schemas.microsoft.com/office/drawing/2014/main" id="{F1F5339E-DFED-6BE8-CE05-A05EBF27E31A}"/>
              </a:ext>
            </a:extLst>
          </p:cNvPr>
          <p:cNvSpPr txBox="1"/>
          <p:nvPr/>
        </p:nvSpPr>
        <p:spPr>
          <a:xfrm>
            <a:off x="4718730" y="2704136"/>
            <a:ext cx="3919748" cy="707886"/>
          </a:xfrm>
          <a:prstGeom prst="rect">
            <a:avLst/>
          </a:prstGeom>
          <a:noFill/>
        </p:spPr>
        <p:txBody>
          <a:bodyPr wrap="square">
            <a:spAutoFit/>
          </a:bodyPr>
          <a:lstStyle/>
          <a:p>
            <a:r>
              <a:rPr lang="en-US" altLang="zh-CN" sz="2000" dirty="0">
                <a:latin typeface="+mj-lt"/>
                <a:cs typeface="Arial" panose="020B0604020202020204" pitchFamily="34" charset="0"/>
              </a:rPr>
              <a:t>Heat flux distribution at divertor</a:t>
            </a:r>
          </a:p>
          <a:p>
            <a:r>
              <a:rPr lang="en-US" altLang="zh-CN" sz="2000" dirty="0">
                <a:latin typeface="+mj-lt"/>
                <a:cs typeface="Arial" panose="020B0604020202020204" pitchFamily="34" charset="0"/>
              </a:rPr>
              <a:t>depending on N seeding flux</a:t>
            </a:r>
          </a:p>
        </p:txBody>
      </p:sp>
    </p:spTree>
    <p:extLst>
      <p:ext uri="{BB962C8B-B14F-4D97-AF65-F5344CB8AC3E}">
        <p14:creationId xmlns:p14="http://schemas.microsoft.com/office/powerpoint/2010/main" val="327603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9F61-CFEE-7BFE-48F9-853131ECC7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FA7F31-3588-3786-BC1F-651BF835C0D2}"/>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FZJ</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B7EFAC7-C19B-CFCB-5153-9C8E42AF5679}"/>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15</a:t>
            </a:fld>
            <a:endParaRPr lang="en-GB" dirty="0"/>
          </a:p>
        </p:txBody>
      </p:sp>
      <p:sp>
        <p:nvSpPr>
          <p:cNvPr id="7" name="TextBox 6">
            <a:extLst>
              <a:ext uri="{FF2B5EF4-FFF2-40B4-BE49-F238E27FC236}">
                <a16:creationId xmlns:a16="http://schemas.microsoft.com/office/drawing/2014/main" id="{355FA689-ADEC-6222-6A02-607CF4AB18DF}"/>
              </a:ext>
            </a:extLst>
          </p:cNvPr>
          <p:cNvSpPr txBox="1"/>
          <p:nvPr/>
        </p:nvSpPr>
        <p:spPr>
          <a:xfrm>
            <a:off x="8136800" y="554634"/>
            <a:ext cx="1007200" cy="369332"/>
          </a:xfrm>
          <a:prstGeom prst="rect">
            <a:avLst/>
          </a:prstGeom>
          <a:solidFill>
            <a:srgbClr val="FFFF00"/>
          </a:solidFill>
        </p:spPr>
        <p:txBody>
          <a:bodyPr wrap="none" rtlCol="0">
            <a:spAutoFit/>
          </a:bodyPr>
          <a:lstStyle/>
          <a:p>
            <a:pPr algn="ctr"/>
            <a:r>
              <a:rPr lang="en-US" dirty="0"/>
              <a:t>D. Reiser</a:t>
            </a:r>
          </a:p>
        </p:txBody>
      </p:sp>
      <p:sp>
        <p:nvSpPr>
          <p:cNvPr id="3" name="Textfeld 2">
            <a:extLst>
              <a:ext uri="{FF2B5EF4-FFF2-40B4-BE49-F238E27FC236}">
                <a16:creationId xmlns:a16="http://schemas.microsoft.com/office/drawing/2014/main" id="{DA6F5C50-3A81-F072-F6B8-4C1592490E75}"/>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D004</a:t>
            </a:r>
          </a:p>
        </p:txBody>
      </p:sp>
      <p:sp>
        <p:nvSpPr>
          <p:cNvPr id="5" name="Textfeld 4">
            <a:extLst>
              <a:ext uri="{FF2B5EF4-FFF2-40B4-BE49-F238E27FC236}">
                <a16:creationId xmlns:a16="http://schemas.microsoft.com/office/drawing/2014/main" id="{6D166E91-D678-5ACA-2317-00888A130D8D}"/>
              </a:ext>
            </a:extLst>
          </p:cNvPr>
          <p:cNvSpPr txBox="1"/>
          <p:nvPr/>
        </p:nvSpPr>
        <p:spPr>
          <a:xfrm>
            <a:off x="-68383" y="4810970"/>
            <a:ext cx="3049489" cy="369332"/>
          </a:xfrm>
          <a:prstGeom prst="rect">
            <a:avLst/>
          </a:prstGeom>
          <a:noFill/>
        </p:spPr>
        <p:txBody>
          <a:bodyPr wrap="none" rtlCol="0">
            <a:spAutoFit/>
          </a:bodyPr>
          <a:lstStyle/>
          <a:p>
            <a:r>
              <a:rPr lang="en-GB" i="1" dirty="0">
                <a:highlight>
                  <a:srgbClr val="FFFF00"/>
                </a:highlight>
              </a:rPr>
              <a:t>More details: talk by D. Reiser</a:t>
            </a:r>
          </a:p>
        </p:txBody>
      </p:sp>
      <p:sp>
        <p:nvSpPr>
          <p:cNvPr id="8" name="Textfeld 7">
            <a:extLst>
              <a:ext uri="{FF2B5EF4-FFF2-40B4-BE49-F238E27FC236}">
                <a16:creationId xmlns:a16="http://schemas.microsoft.com/office/drawing/2014/main" id="{AC1BE9E2-F7A1-EF55-28D2-DD5F676BA126}"/>
              </a:ext>
            </a:extLst>
          </p:cNvPr>
          <p:cNvSpPr txBox="1"/>
          <p:nvPr/>
        </p:nvSpPr>
        <p:spPr>
          <a:xfrm>
            <a:off x="0" y="555526"/>
            <a:ext cx="6653310" cy="430887"/>
          </a:xfrm>
          <a:prstGeom prst="rect">
            <a:avLst/>
          </a:prstGeom>
          <a:noFill/>
        </p:spPr>
        <p:txBody>
          <a:bodyPr wrap="square">
            <a:spAutoFit/>
          </a:bodyPr>
          <a:lstStyle/>
          <a:p>
            <a:r>
              <a:rPr lang="en-GB" sz="2200" b="1" i="0" u="none" strike="noStrike" baseline="0" dirty="0">
                <a:latin typeface="+mj-lt"/>
              </a:rPr>
              <a:t>PSI-2 simulations using SOLPS-ITER</a:t>
            </a:r>
          </a:p>
        </p:txBody>
      </p:sp>
      <p:sp>
        <p:nvSpPr>
          <p:cNvPr id="10" name="Textfeld 9">
            <a:extLst>
              <a:ext uri="{FF2B5EF4-FFF2-40B4-BE49-F238E27FC236}">
                <a16:creationId xmlns:a16="http://schemas.microsoft.com/office/drawing/2014/main" id="{0CB07D1B-32A0-279D-BD53-ED98D05FDA84}"/>
              </a:ext>
            </a:extLst>
          </p:cNvPr>
          <p:cNvSpPr txBox="1"/>
          <p:nvPr/>
        </p:nvSpPr>
        <p:spPr>
          <a:xfrm>
            <a:off x="17980" y="1205339"/>
            <a:ext cx="3833940" cy="646331"/>
          </a:xfrm>
          <a:prstGeom prst="rect">
            <a:avLst/>
          </a:prstGeom>
          <a:noFill/>
        </p:spPr>
        <p:txBody>
          <a:bodyPr wrap="square">
            <a:spAutoFit/>
          </a:bodyPr>
          <a:lstStyle/>
          <a:p>
            <a:r>
              <a:rPr lang="en-US" sz="1800" b="1" i="0" u="none" strike="noStrike" baseline="0" dirty="0">
                <a:latin typeface="+mj-lt"/>
              </a:rPr>
              <a:t>Basic Steps to a Running System for PSI-2 Simulations:</a:t>
            </a:r>
            <a:endParaRPr lang="en-GB" b="1" dirty="0">
              <a:latin typeface="+mj-lt"/>
            </a:endParaRPr>
          </a:p>
        </p:txBody>
      </p:sp>
      <p:sp>
        <p:nvSpPr>
          <p:cNvPr id="11" name="Textfeld 10">
            <a:extLst>
              <a:ext uri="{FF2B5EF4-FFF2-40B4-BE49-F238E27FC236}">
                <a16:creationId xmlns:a16="http://schemas.microsoft.com/office/drawing/2014/main" id="{49BB1355-4888-DB0E-F14B-2C5269716FAC}"/>
              </a:ext>
            </a:extLst>
          </p:cNvPr>
          <p:cNvSpPr txBox="1"/>
          <p:nvPr/>
        </p:nvSpPr>
        <p:spPr>
          <a:xfrm>
            <a:off x="27859" y="2082353"/>
            <a:ext cx="3649140" cy="2577629"/>
          </a:xfrm>
          <a:prstGeom prst="rect">
            <a:avLst/>
          </a:prstGeom>
          <a:noFill/>
        </p:spPr>
        <p:txBody>
          <a:bodyPr wrap="none" rtlCol="0">
            <a:spAutoFit/>
          </a:bodyPr>
          <a:lstStyle/>
          <a:p>
            <a:pPr marL="285750" indent="-285750">
              <a:spcAft>
                <a:spcPts val="300"/>
              </a:spcAft>
              <a:buFont typeface="Wingdings" panose="05000000000000000000" pitchFamily="2" charset="2"/>
              <a:buChar char="§"/>
            </a:pPr>
            <a:r>
              <a:rPr lang="en-GB" dirty="0">
                <a:solidFill>
                  <a:srgbClr val="006600"/>
                </a:solidFill>
              </a:rPr>
              <a:t>Installation of Code Package</a:t>
            </a:r>
          </a:p>
          <a:p>
            <a:pPr marL="285750" indent="-285750">
              <a:spcAft>
                <a:spcPts val="300"/>
              </a:spcAft>
              <a:buFont typeface="Wingdings" panose="05000000000000000000" pitchFamily="2" charset="2"/>
              <a:buChar char="§"/>
            </a:pPr>
            <a:r>
              <a:rPr lang="en-GB" dirty="0">
                <a:solidFill>
                  <a:srgbClr val="006600"/>
                </a:solidFill>
              </a:rPr>
              <a:t>Preparing Geometry Input</a:t>
            </a:r>
          </a:p>
          <a:p>
            <a:pPr marL="285750" indent="-285750">
              <a:spcAft>
                <a:spcPts val="300"/>
              </a:spcAft>
              <a:buFont typeface="Wingdings" panose="05000000000000000000" pitchFamily="2" charset="2"/>
              <a:buChar char="§"/>
            </a:pPr>
            <a:r>
              <a:rPr lang="en-GB" dirty="0">
                <a:solidFill>
                  <a:srgbClr val="006600"/>
                </a:solidFill>
              </a:rPr>
              <a:t>Test Run B2.5 Standalone</a:t>
            </a:r>
          </a:p>
          <a:p>
            <a:pPr marL="285750" indent="-285750">
              <a:spcAft>
                <a:spcPts val="300"/>
              </a:spcAft>
              <a:buFont typeface="Wingdings" panose="05000000000000000000" pitchFamily="2" charset="2"/>
              <a:buChar char="§"/>
            </a:pPr>
            <a:r>
              <a:rPr lang="en-GB" dirty="0">
                <a:solidFill>
                  <a:srgbClr val="006600"/>
                </a:solidFill>
              </a:rPr>
              <a:t>Preparing Visualization Tools</a:t>
            </a:r>
          </a:p>
          <a:p>
            <a:pPr marL="285750" indent="-285750">
              <a:spcAft>
                <a:spcPts val="300"/>
              </a:spcAft>
              <a:buFont typeface="Wingdings" panose="05000000000000000000" pitchFamily="2" charset="2"/>
              <a:buChar char="§"/>
            </a:pPr>
            <a:r>
              <a:rPr lang="en-GB" dirty="0">
                <a:solidFill>
                  <a:srgbClr val="FF0000"/>
                </a:solidFill>
              </a:rPr>
              <a:t>Preparing Source Input Files</a:t>
            </a:r>
          </a:p>
          <a:p>
            <a:pPr marL="285750" indent="-285750">
              <a:spcAft>
                <a:spcPts val="300"/>
              </a:spcAft>
              <a:buFont typeface="Wingdings" panose="05000000000000000000" pitchFamily="2" charset="2"/>
              <a:buChar char="§"/>
            </a:pPr>
            <a:r>
              <a:rPr lang="en-GB" dirty="0">
                <a:solidFill>
                  <a:srgbClr val="FF0000"/>
                </a:solidFill>
              </a:rPr>
              <a:t>Adjustment of Physics Parameters</a:t>
            </a:r>
          </a:p>
          <a:p>
            <a:pPr marL="285750" indent="-285750">
              <a:spcAft>
                <a:spcPts val="300"/>
              </a:spcAft>
              <a:buFont typeface="Wingdings" panose="05000000000000000000" pitchFamily="2" charset="2"/>
              <a:buChar char="§"/>
            </a:pPr>
            <a:r>
              <a:rPr lang="en-GB" dirty="0">
                <a:solidFill>
                  <a:srgbClr val="FF0000"/>
                </a:solidFill>
              </a:rPr>
              <a:t>B2.5 Standalone Runs</a:t>
            </a:r>
          </a:p>
          <a:p>
            <a:pPr marL="285750" indent="-285750">
              <a:spcAft>
                <a:spcPts val="300"/>
              </a:spcAft>
              <a:buFont typeface="Wingdings" panose="05000000000000000000" pitchFamily="2" charset="2"/>
              <a:buChar char="§"/>
            </a:pPr>
            <a:r>
              <a:rPr lang="en-GB" dirty="0">
                <a:solidFill>
                  <a:srgbClr val="FF0000"/>
                </a:solidFill>
              </a:rPr>
              <a:t>B2.5-Eirene Runs</a:t>
            </a:r>
          </a:p>
        </p:txBody>
      </p:sp>
      <p:pic>
        <p:nvPicPr>
          <p:cNvPr id="16" name="Grafik 15">
            <a:extLst>
              <a:ext uri="{FF2B5EF4-FFF2-40B4-BE49-F238E27FC236}">
                <a16:creationId xmlns:a16="http://schemas.microsoft.com/office/drawing/2014/main" id="{7E811C9D-AB9F-7A11-EDAF-8FD0CED2240D}"/>
              </a:ext>
            </a:extLst>
          </p:cNvPr>
          <p:cNvPicPr>
            <a:picLocks noChangeAspect="1"/>
          </p:cNvPicPr>
          <p:nvPr/>
        </p:nvPicPr>
        <p:blipFill>
          <a:blip r:embed="rId3"/>
          <a:stretch>
            <a:fillRect/>
          </a:stretch>
        </p:blipFill>
        <p:spPr>
          <a:xfrm>
            <a:off x="4566171" y="1663877"/>
            <a:ext cx="4141601" cy="2528887"/>
          </a:xfrm>
          <a:prstGeom prst="rect">
            <a:avLst/>
          </a:prstGeom>
        </p:spPr>
      </p:pic>
      <p:sp>
        <p:nvSpPr>
          <p:cNvPr id="17" name="Textfeld 16">
            <a:extLst>
              <a:ext uri="{FF2B5EF4-FFF2-40B4-BE49-F238E27FC236}">
                <a16:creationId xmlns:a16="http://schemas.microsoft.com/office/drawing/2014/main" id="{A8C260C5-1472-889E-2C56-D460124554C3}"/>
              </a:ext>
            </a:extLst>
          </p:cNvPr>
          <p:cNvSpPr txBox="1"/>
          <p:nvPr/>
        </p:nvSpPr>
        <p:spPr>
          <a:xfrm>
            <a:off x="4594307" y="1347614"/>
            <a:ext cx="4110285" cy="369332"/>
          </a:xfrm>
          <a:prstGeom prst="rect">
            <a:avLst/>
          </a:prstGeom>
          <a:noFill/>
        </p:spPr>
        <p:txBody>
          <a:bodyPr wrap="square" rtlCol="0">
            <a:spAutoFit/>
          </a:bodyPr>
          <a:lstStyle/>
          <a:p>
            <a:pPr algn="ctr"/>
            <a:r>
              <a:rPr lang="en-GB" b="1" dirty="0"/>
              <a:t>Examples for starting guesses for sheath:</a:t>
            </a:r>
          </a:p>
        </p:txBody>
      </p:sp>
      <p:sp>
        <p:nvSpPr>
          <p:cNvPr id="20" name="Textfeld 19">
            <a:extLst>
              <a:ext uri="{FF2B5EF4-FFF2-40B4-BE49-F238E27FC236}">
                <a16:creationId xmlns:a16="http://schemas.microsoft.com/office/drawing/2014/main" id="{0C50C088-6EB5-23AD-42B4-172C8A27C492}"/>
              </a:ext>
            </a:extLst>
          </p:cNvPr>
          <p:cNvSpPr txBox="1"/>
          <p:nvPr/>
        </p:nvSpPr>
        <p:spPr>
          <a:xfrm>
            <a:off x="4716016" y="4157594"/>
            <a:ext cx="3888432" cy="646331"/>
          </a:xfrm>
          <a:prstGeom prst="rect">
            <a:avLst/>
          </a:prstGeom>
          <a:noFill/>
        </p:spPr>
        <p:txBody>
          <a:bodyPr wrap="square" rtlCol="0">
            <a:spAutoFit/>
          </a:bodyPr>
          <a:lstStyle/>
          <a:p>
            <a:pPr algn="ctr"/>
            <a:r>
              <a:rPr lang="en-GB" dirty="0"/>
              <a:t>Densities vary only about a factor of 2, exception: run3 with negative biasing</a:t>
            </a:r>
          </a:p>
        </p:txBody>
      </p:sp>
    </p:spTree>
    <p:extLst>
      <p:ext uri="{BB962C8B-B14F-4D97-AF65-F5344CB8AC3E}">
        <p14:creationId xmlns:p14="http://schemas.microsoft.com/office/powerpoint/2010/main" val="176291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IPP.CR</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16</a:t>
            </a:fld>
            <a:endParaRPr lang="en-GB" dirty="0"/>
          </a:p>
        </p:txBody>
      </p:sp>
      <p:sp>
        <p:nvSpPr>
          <p:cNvPr id="7" name="TextBox 6"/>
          <p:cNvSpPr txBox="1"/>
          <p:nvPr/>
        </p:nvSpPr>
        <p:spPr>
          <a:xfrm>
            <a:off x="7719315" y="555625"/>
            <a:ext cx="1424685" cy="369332"/>
          </a:xfrm>
          <a:prstGeom prst="rect">
            <a:avLst/>
          </a:prstGeom>
          <a:solidFill>
            <a:srgbClr val="FFFF00"/>
          </a:solidFill>
        </p:spPr>
        <p:txBody>
          <a:bodyPr wrap="none" rtlCol="0">
            <a:spAutoFit/>
          </a:bodyPr>
          <a:lstStyle/>
          <a:p>
            <a:pPr algn="ctr"/>
            <a:r>
              <a:rPr lang="en-US" dirty="0"/>
              <a:t>D. Tskhakaya</a:t>
            </a:r>
          </a:p>
        </p:txBody>
      </p:sp>
      <p:sp>
        <p:nvSpPr>
          <p:cNvPr id="5" name="Textfeld 4">
            <a:extLst>
              <a:ext uri="{FF2B5EF4-FFF2-40B4-BE49-F238E27FC236}">
                <a16:creationId xmlns:a16="http://schemas.microsoft.com/office/drawing/2014/main" id="{8F475C64-24AD-8579-2269-C0D91B764520}"/>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D005</a:t>
            </a:r>
          </a:p>
        </p:txBody>
      </p:sp>
      <p:sp>
        <p:nvSpPr>
          <p:cNvPr id="9" name="Textfeld 8">
            <a:extLst>
              <a:ext uri="{FF2B5EF4-FFF2-40B4-BE49-F238E27FC236}">
                <a16:creationId xmlns:a16="http://schemas.microsoft.com/office/drawing/2014/main" id="{F0794D40-3F6D-542A-0EFE-83DA8AE48ED9}"/>
              </a:ext>
            </a:extLst>
          </p:cNvPr>
          <p:cNvSpPr txBox="1"/>
          <p:nvPr/>
        </p:nvSpPr>
        <p:spPr>
          <a:xfrm>
            <a:off x="0" y="555625"/>
            <a:ext cx="7081146" cy="430887"/>
          </a:xfrm>
          <a:prstGeom prst="rect">
            <a:avLst/>
          </a:prstGeom>
          <a:noFill/>
        </p:spPr>
        <p:txBody>
          <a:bodyPr wrap="square">
            <a:spAutoFit/>
          </a:bodyPr>
          <a:lstStyle/>
          <a:p>
            <a:pPr lvl="0"/>
            <a:r>
              <a:rPr lang="en-US" sz="2200" b="1" dirty="0"/>
              <a:t>Simulations of emissive sheaths in SPICE2</a:t>
            </a:r>
          </a:p>
        </p:txBody>
      </p:sp>
      <p:sp>
        <p:nvSpPr>
          <p:cNvPr id="10" name="TextBox 22">
            <a:extLst>
              <a:ext uri="{FF2B5EF4-FFF2-40B4-BE49-F238E27FC236}">
                <a16:creationId xmlns:a16="http://schemas.microsoft.com/office/drawing/2014/main" id="{B5717C10-E6BF-DC45-B0FA-5EF445F726A7}"/>
              </a:ext>
            </a:extLst>
          </p:cNvPr>
          <p:cNvSpPr txBox="1"/>
          <p:nvPr/>
        </p:nvSpPr>
        <p:spPr>
          <a:xfrm>
            <a:off x="0" y="1182206"/>
            <a:ext cx="9144000" cy="1605568"/>
          </a:xfrm>
          <a:prstGeom prst="rect">
            <a:avLst/>
          </a:prstGeom>
          <a:noFill/>
        </p:spPr>
        <p:txBody>
          <a:bodyPr wrap="square" rtlCol="0">
            <a:spAutoFit/>
          </a:bodyPr>
          <a:lstStyle/>
          <a:p>
            <a:pPr marL="182563" indent="-182563">
              <a:spcBef>
                <a:spcPts val="500"/>
              </a:spcBef>
              <a:buClr>
                <a:schemeClr val="accent2"/>
              </a:buClr>
              <a:buFont typeface="Arial" panose="020B0604020202020204" pitchFamily="34" charset="0"/>
              <a:buChar char="•"/>
            </a:pPr>
            <a:r>
              <a:rPr lang="en-US" dirty="0">
                <a:latin typeface="+mj-lt"/>
              </a:rPr>
              <a:t>Simulations of </a:t>
            </a:r>
            <a:r>
              <a:rPr lang="en-US" b="1" dirty="0">
                <a:solidFill>
                  <a:srgbClr val="0000FF"/>
                </a:solidFill>
                <a:latin typeface="+mj-lt"/>
              </a:rPr>
              <a:t>ITER-relevant intra-ELM plasmas </a:t>
            </a:r>
            <a:r>
              <a:rPr lang="en-US" dirty="0">
                <a:solidFill>
                  <a:schemeClr val="tx1"/>
                </a:solidFill>
                <a:latin typeface="+mj-lt"/>
              </a:rPr>
              <a:t>at </a:t>
            </a:r>
            <a:r>
              <a:rPr lang="en-US" dirty="0">
                <a:latin typeface="+mj-lt"/>
              </a:rPr>
              <a:t>hot W PFCs including electron thermionic emission (</a:t>
            </a:r>
            <a:r>
              <a:rPr lang="en-US" dirty="0">
                <a:solidFill>
                  <a:srgbClr val="0000FF"/>
                </a:solidFill>
                <a:latin typeface="+mj-lt"/>
              </a:rPr>
              <a:t>TE</a:t>
            </a:r>
            <a:r>
              <a:rPr lang="en-US" dirty="0">
                <a:latin typeface="+mj-lt"/>
              </a:rPr>
              <a:t>), secondary electron emission (</a:t>
            </a:r>
            <a:r>
              <a:rPr lang="en-US" dirty="0">
                <a:solidFill>
                  <a:srgbClr val="0000FF"/>
                </a:solidFill>
                <a:latin typeface="+mj-lt"/>
              </a:rPr>
              <a:t>SEE</a:t>
            </a:r>
            <a:r>
              <a:rPr lang="en-US" dirty="0">
                <a:latin typeface="+mj-lt"/>
              </a:rPr>
              <a:t>) and electron back-scattering (</a:t>
            </a:r>
            <a:r>
              <a:rPr lang="en-US" dirty="0">
                <a:solidFill>
                  <a:srgbClr val="0000FF"/>
                </a:solidFill>
                <a:latin typeface="+mj-lt"/>
              </a:rPr>
              <a:t>EBS</a:t>
            </a:r>
            <a:r>
              <a:rPr lang="en-US" dirty="0">
                <a:latin typeface="+mj-lt"/>
              </a:rPr>
              <a:t>)</a:t>
            </a:r>
          </a:p>
          <a:p>
            <a:pPr marL="182563" indent="-182563">
              <a:spcBef>
                <a:spcPts val="500"/>
              </a:spcBef>
              <a:buClr>
                <a:schemeClr val="accent2"/>
              </a:buClr>
              <a:buFont typeface="Arial" panose="020B0604020202020204" pitchFamily="34" charset="0"/>
              <a:buChar char="•"/>
            </a:pPr>
            <a:r>
              <a:rPr lang="en-US" b="1" dirty="0">
                <a:solidFill>
                  <a:srgbClr val="0000FF"/>
                </a:solidFill>
                <a:latin typeface="+mj-lt"/>
              </a:rPr>
              <a:t>The objective</a:t>
            </a:r>
            <a:r>
              <a:rPr lang="en-US" dirty="0">
                <a:latin typeface="+mj-lt"/>
              </a:rPr>
              <a:t>: characterize the magnitude of escaping electron current, which is an important input to </a:t>
            </a:r>
            <a:r>
              <a:rPr lang="en-US" b="1" dirty="0">
                <a:solidFill>
                  <a:srgbClr val="0000FF"/>
                </a:solidFill>
                <a:latin typeface="+mj-lt"/>
              </a:rPr>
              <a:t>MEMENTO</a:t>
            </a:r>
            <a:r>
              <a:rPr lang="en-US" dirty="0">
                <a:latin typeface="+mj-lt"/>
              </a:rPr>
              <a:t> code and </a:t>
            </a:r>
            <a:r>
              <a:rPr lang="en-US" b="1" dirty="0">
                <a:solidFill>
                  <a:srgbClr val="0000FF"/>
                </a:solidFill>
                <a:latin typeface="+mj-lt"/>
              </a:rPr>
              <a:t>better understanding </a:t>
            </a:r>
            <a:r>
              <a:rPr lang="en-US" dirty="0">
                <a:latin typeface="+mj-lt"/>
              </a:rPr>
              <a:t>of the emissive sheath</a:t>
            </a:r>
          </a:p>
          <a:p>
            <a:pPr marL="182563" indent="-182563">
              <a:spcBef>
                <a:spcPts val="500"/>
              </a:spcBef>
              <a:buClr>
                <a:schemeClr val="accent2"/>
              </a:buClr>
              <a:buFont typeface="Arial" panose="020B0604020202020204" pitchFamily="34" charset="0"/>
              <a:buChar char="•"/>
            </a:pPr>
            <a:r>
              <a:rPr lang="en-US" dirty="0">
                <a:latin typeface="+mj-lt"/>
              </a:rPr>
              <a:t>At grazing angles the electron </a:t>
            </a:r>
            <a:r>
              <a:rPr lang="en-US" b="1" dirty="0">
                <a:solidFill>
                  <a:srgbClr val="0000FF"/>
                </a:solidFill>
                <a:latin typeface="+mj-lt"/>
              </a:rPr>
              <a:t>prompt re-deposition </a:t>
            </a:r>
            <a:r>
              <a:rPr lang="en-US" dirty="0">
                <a:latin typeface="+mj-lt"/>
              </a:rPr>
              <a:t>is essential; from </a:t>
            </a:r>
            <a:r>
              <a:rPr lang="en-US" dirty="0">
                <a:solidFill>
                  <a:srgbClr val="FF40FF"/>
                </a:solidFill>
                <a:latin typeface="+mj-lt"/>
                <a:hlinkClick r:id="rId3">
                  <a:extLst>
                    <a:ext uri="{A12FA001-AC4F-418D-AE19-62706E023703}">
                      <ahyp:hlinkClr xmlns:ahyp="http://schemas.microsoft.com/office/drawing/2018/hyperlinkcolor" val="tx"/>
                    </a:ext>
                  </a:extLst>
                </a:hlinkClick>
              </a:rPr>
              <a:t>[Costin </a:t>
            </a:r>
            <a:r>
              <a:rPr lang="en-US" dirty="0" err="1">
                <a:solidFill>
                  <a:srgbClr val="FF40FF"/>
                </a:solidFill>
                <a:latin typeface="+mj-lt"/>
                <a:hlinkClick r:id="rId3">
                  <a:extLst>
                    <a:ext uri="{A12FA001-AC4F-418D-AE19-62706E023703}">
                      <ahyp:hlinkClr xmlns:ahyp="http://schemas.microsoft.com/office/drawing/2018/hyperlinkcolor" val="tx"/>
                    </a:ext>
                  </a:extLst>
                </a:hlinkClick>
              </a:rPr>
              <a:t>SciRep</a:t>
            </a:r>
            <a:r>
              <a:rPr lang="en-US" dirty="0">
                <a:solidFill>
                  <a:srgbClr val="FF40FF"/>
                </a:solidFill>
                <a:latin typeface="+mj-lt"/>
                <a:hlinkClick r:id="rId3">
                  <a:extLst>
                    <a:ext uri="{A12FA001-AC4F-418D-AE19-62706E023703}">
                      <ahyp:hlinkClr xmlns:ahyp="http://schemas.microsoft.com/office/drawing/2018/hyperlinkcolor" val="tx"/>
                    </a:ext>
                  </a:extLst>
                </a:hlinkClick>
              </a:rPr>
              <a:t> 2021]</a:t>
            </a:r>
            <a:endParaRPr lang="en-US" dirty="0">
              <a:latin typeface="+mj-lt"/>
            </a:endParaRPr>
          </a:p>
        </p:txBody>
      </p:sp>
      <p:sp>
        <p:nvSpPr>
          <p:cNvPr id="12" name="Textfeld 11">
            <a:extLst>
              <a:ext uri="{FF2B5EF4-FFF2-40B4-BE49-F238E27FC236}">
                <a16:creationId xmlns:a16="http://schemas.microsoft.com/office/drawing/2014/main" id="{787E72F6-781D-FC9F-A4AA-D1FBDC92DDFE}"/>
              </a:ext>
            </a:extLst>
          </p:cNvPr>
          <p:cNvSpPr txBox="1"/>
          <p:nvPr/>
        </p:nvSpPr>
        <p:spPr>
          <a:xfrm>
            <a:off x="-61610" y="4803158"/>
            <a:ext cx="4100954" cy="338554"/>
          </a:xfrm>
          <a:prstGeom prst="rect">
            <a:avLst/>
          </a:prstGeom>
          <a:noFill/>
        </p:spPr>
        <p:txBody>
          <a:bodyPr wrap="square">
            <a:spAutoFit/>
          </a:bodyPr>
          <a:lstStyle/>
          <a:p>
            <a:pPr lvl="0"/>
            <a:r>
              <a:rPr lang="pl-PL" sz="1600" b="1" dirty="0"/>
              <a:t>M. Komm, S. Ratynskaia, P. Tolias, A. Podolnik</a:t>
            </a:r>
          </a:p>
        </p:txBody>
      </p:sp>
      <p:sp>
        <p:nvSpPr>
          <p:cNvPr id="13" name="Rectangle 39">
            <a:extLst>
              <a:ext uri="{FF2B5EF4-FFF2-40B4-BE49-F238E27FC236}">
                <a16:creationId xmlns:a16="http://schemas.microsoft.com/office/drawing/2014/main" id="{4F7AD9BB-6BC3-D651-F406-9BA2B428ACF2}"/>
              </a:ext>
            </a:extLst>
          </p:cNvPr>
          <p:cNvSpPr/>
          <p:nvPr/>
        </p:nvSpPr>
        <p:spPr>
          <a:xfrm>
            <a:off x="45191" y="3102189"/>
            <a:ext cx="4046207" cy="1631216"/>
          </a:xfrm>
          <a:prstGeom prst="rect">
            <a:avLst/>
          </a:prstGeom>
        </p:spPr>
        <p:txBody>
          <a:bodyPr wrap="square">
            <a:spAutoFit/>
          </a:bodyPr>
          <a:lstStyle/>
          <a:p>
            <a:pPr>
              <a:spcAft>
                <a:spcPts val="600"/>
              </a:spcAft>
            </a:pP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Outcomes: </a:t>
            </a:r>
          </a:p>
          <a:p>
            <a:pPr marL="285750" indent="-285750">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We have </a:t>
            </a:r>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validated the Costin formula</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We </a:t>
            </a:r>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found a semi-empirical relation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between the net electron yield Y and the surface E field</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8">
            <a:extLst>
              <a:ext uri="{FF2B5EF4-FFF2-40B4-BE49-F238E27FC236}">
                <a16:creationId xmlns:a16="http://schemas.microsoft.com/office/drawing/2014/main" id="{7BBB2378-ED9D-A0A3-1153-65F3966B9E2E}"/>
              </a:ext>
            </a:extLst>
          </p:cNvPr>
          <p:cNvPicPr>
            <a:picLocks noChangeAspect="1"/>
          </p:cNvPicPr>
          <p:nvPr/>
        </p:nvPicPr>
        <p:blipFill>
          <a:blip r:embed="rId4"/>
          <a:stretch>
            <a:fillRect/>
          </a:stretch>
        </p:blipFill>
        <p:spPr>
          <a:xfrm>
            <a:off x="4607664" y="2787775"/>
            <a:ext cx="3460662" cy="2329292"/>
          </a:xfrm>
          <a:prstGeom prst="rect">
            <a:avLst/>
          </a:prstGeom>
        </p:spPr>
      </p:pic>
    </p:spTree>
    <p:extLst>
      <p:ext uri="{BB962C8B-B14F-4D97-AF65-F5344CB8AC3E}">
        <p14:creationId xmlns:p14="http://schemas.microsoft.com/office/powerpoint/2010/main" val="190807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VTT / Aalto U</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17</a:t>
            </a:fld>
            <a:endParaRPr lang="en-GB" dirty="0"/>
          </a:p>
        </p:txBody>
      </p:sp>
      <p:sp>
        <p:nvSpPr>
          <p:cNvPr id="7" name="TextBox 6"/>
          <p:cNvSpPr txBox="1"/>
          <p:nvPr/>
        </p:nvSpPr>
        <p:spPr>
          <a:xfrm>
            <a:off x="8108653" y="554585"/>
            <a:ext cx="1035347" cy="369332"/>
          </a:xfrm>
          <a:prstGeom prst="rect">
            <a:avLst/>
          </a:prstGeom>
          <a:solidFill>
            <a:srgbClr val="FFFF00"/>
          </a:solidFill>
        </p:spPr>
        <p:txBody>
          <a:bodyPr wrap="none" rtlCol="0">
            <a:spAutoFit/>
          </a:bodyPr>
          <a:lstStyle/>
          <a:p>
            <a:pPr algn="ctr"/>
            <a:r>
              <a:rPr lang="en-US" dirty="0"/>
              <a:t>M. Groth</a:t>
            </a:r>
          </a:p>
        </p:txBody>
      </p:sp>
      <p:sp>
        <p:nvSpPr>
          <p:cNvPr id="8" name="Textfeld 7">
            <a:extLst>
              <a:ext uri="{FF2B5EF4-FFF2-40B4-BE49-F238E27FC236}">
                <a16:creationId xmlns:a16="http://schemas.microsoft.com/office/drawing/2014/main" id="{E1E580BE-9990-B5DE-E947-BE147B2DE75E}"/>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D006</a:t>
            </a:r>
          </a:p>
        </p:txBody>
      </p:sp>
      <p:sp>
        <p:nvSpPr>
          <p:cNvPr id="6" name="Textfeld 5">
            <a:extLst>
              <a:ext uri="{FF2B5EF4-FFF2-40B4-BE49-F238E27FC236}">
                <a16:creationId xmlns:a16="http://schemas.microsoft.com/office/drawing/2014/main" id="{C941602F-D867-5C04-CF29-B8B74CC7A8E3}"/>
              </a:ext>
            </a:extLst>
          </p:cNvPr>
          <p:cNvSpPr txBox="1"/>
          <p:nvPr/>
        </p:nvSpPr>
        <p:spPr>
          <a:xfrm>
            <a:off x="-1342" y="555526"/>
            <a:ext cx="4737294" cy="430887"/>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ts val="1200"/>
              </a:spcAft>
              <a:buClrTx/>
              <a:buSzTx/>
              <a:tabLst/>
            </a:pPr>
            <a:r>
              <a:rPr kumimoji="0" lang="en-US" altLang="en-US" sz="2200" b="1" i="0" u="none" strike="noStrike" cap="none" normalizeH="0" baseline="0" dirty="0">
                <a:ln>
                  <a:noFill/>
                </a:ln>
                <a:solidFill>
                  <a:schemeClr val="tx1"/>
                </a:solidFill>
                <a:effectLst/>
                <a:latin typeface="+mj-lt"/>
              </a:rPr>
              <a:t>JET He plasmas</a:t>
            </a:r>
          </a:p>
        </p:txBody>
      </p:sp>
      <p:sp>
        <p:nvSpPr>
          <p:cNvPr id="9" name="TextBox 6">
            <a:extLst>
              <a:ext uri="{FF2B5EF4-FFF2-40B4-BE49-F238E27FC236}">
                <a16:creationId xmlns:a16="http://schemas.microsoft.com/office/drawing/2014/main" id="{79C17997-7BFF-5807-2483-7FAA8C8166FB}"/>
              </a:ext>
            </a:extLst>
          </p:cNvPr>
          <p:cNvSpPr txBox="1"/>
          <p:nvPr/>
        </p:nvSpPr>
        <p:spPr>
          <a:xfrm>
            <a:off x="-36512" y="1923678"/>
            <a:ext cx="4737294" cy="1872208"/>
          </a:xfrm>
          <a:prstGeom prst="rect">
            <a:avLst/>
          </a:prstGeom>
          <a:noFill/>
        </p:spPr>
        <p:txBody>
          <a:bodyPr wrap="square" rtlCol="0">
            <a:noAutofit/>
          </a:bodyPr>
          <a:lstStyle/>
          <a:p>
            <a:pPr marL="182563" indent="-182563">
              <a:spcAft>
                <a:spcPts val="600"/>
              </a:spcAft>
              <a:buFont typeface="Wingdings" panose="05000000000000000000" pitchFamily="2" charset="2"/>
              <a:buChar char="§"/>
            </a:pPr>
            <a:r>
              <a:rPr lang="en-GB" dirty="0"/>
              <a:t>Horiz. and vert. target configuration, 1-5 MW → ERO2.0 for W sputtering, transport</a:t>
            </a:r>
          </a:p>
          <a:p>
            <a:pPr marL="182563" indent="-182563">
              <a:spcAft>
                <a:spcPts val="600"/>
              </a:spcAft>
              <a:buFont typeface="Wingdings" panose="05000000000000000000" pitchFamily="2" charset="2"/>
              <a:buChar char="§"/>
            </a:pPr>
            <a:r>
              <a:rPr lang="en-GB" b="1" dirty="0"/>
              <a:t>SOLPS-ITER underpredicts the total radiation (helium emission) by 2x, consequentially, overpredicts total heat flux to low-field side plate by 2-3x </a:t>
            </a:r>
          </a:p>
          <a:p>
            <a:pPr marL="342900" indent="-342900">
              <a:spcAft>
                <a:spcPts val="600"/>
              </a:spcAft>
              <a:buFont typeface="Wingdings" panose="05000000000000000000" pitchFamily="2" charset="2"/>
              <a:buChar char="§"/>
            </a:pPr>
            <a:endParaRPr lang="en-GB" dirty="0"/>
          </a:p>
          <a:p>
            <a:pPr marL="342900" indent="-342900">
              <a:spcAft>
                <a:spcPts val="600"/>
              </a:spcAft>
              <a:buFont typeface="Wingdings" panose="05000000000000000000" pitchFamily="2" charset="2"/>
              <a:buChar char="§"/>
            </a:pPr>
            <a:endParaRPr lang="en-US" dirty="0"/>
          </a:p>
          <a:p>
            <a:pPr marL="342900" indent="-342900">
              <a:spcAft>
                <a:spcPts val="600"/>
              </a:spcAft>
              <a:buFont typeface="Wingdings" panose="05000000000000000000" pitchFamily="2" charset="2"/>
              <a:buChar char="§"/>
            </a:pPr>
            <a:endParaRPr lang="en-GB" dirty="0"/>
          </a:p>
        </p:txBody>
      </p:sp>
      <p:sp>
        <p:nvSpPr>
          <p:cNvPr id="10" name="Textfeld 9">
            <a:extLst>
              <a:ext uri="{FF2B5EF4-FFF2-40B4-BE49-F238E27FC236}">
                <a16:creationId xmlns:a16="http://schemas.microsoft.com/office/drawing/2014/main" id="{66696AF6-79A5-1B73-504D-2EF5C96E42F4}"/>
              </a:ext>
            </a:extLst>
          </p:cNvPr>
          <p:cNvSpPr txBox="1"/>
          <p:nvPr/>
        </p:nvSpPr>
        <p:spPr>
          <a:xfrm>
            <a:off x="5692" y="4825484"/>
            <a:ext cx="810350" cy="338554"/>
          </a:xfrm>
          <a:prstGeom prst="rect">
            <a:avLst/>
          </a:prstGeom>
          <a:noFill/>
        </p:spPr>
        <p:txBody>
          <a:bodyPr wrap="none" rtlCol="0">
            <a:spAutoFit/>
          </a:bodyPr>
          <a:lstStyle/>
          <a:p>
            <a:r>
              <a:rPr lang="en-GB" sz="1600" b="1" dirty="0"/>
              <a:t>D. Rees</a:t>
            </a:r>
          </a:p>
        </p:txBody>
      </p:sp>
      <p:pic>
        <p:nvPicPr>
          <p:cNvPr id="14" name="Grafik 13">
            <a:extLst>
              <a:ext uri="{FF2B5EF4-FFF2-40B4-BE49-F238E27FC236}">
                <a16:creationId xmlns:a16="http://schemas.microsoft.com/office/drawing/2014/main" id="{99CDA06A-330B-4596-AB0C-524C922AA9E7}"/>
              </a:ext>
            </a:extLst>
          </p:cNvPr>
          <p:cNvPicPr>
            <a:picLocks noChangeAspect="1"/>
          </p:cNvPicPr>
          <p:nvPr/>
        </p:nvPicPr>
        <p:blipFill>
          <a:blip r:embed="rId3"/>
          <a:stretch>
            <a:fillRect/>
          </a:stretch>
        </p:blipFill>
        <p:spPr>
          <a:xfrm>
            <a:off x="4788024" y="573139"/>
            <a:ext cx="3557240" cy="4569797"/>
          </a:xfrm>
          <a:prstGeom prst="rect">
            <a:avLst/>
          </a:prstGeom>
        </p:spPr>
      </p:pic>
    </p:spTree>
    <p:extLst>
      <p:ext uri="{BB962C8B-B14F-4D97-AF65-F5344CB8AC3E}">
        <p14:creationId xmlns:p14="http://schemas.microsoft.com/office/powerpoint/2010/main" val="18898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38028-5477-7CD1-0DFB-64FFF816DD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4FB610-0F25-0EBC-A0F0-446C4EF8634A}"/>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VTT / Aalto U</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C5314052-A23E-017B-6742-07435BEC6B5F}"/>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18</a:t>
            </a:fld>
            <a:endParaRPr lang="en-GB" dirty="0"/>
          </a:p>
        </p:txBody>
      </p:sp>
      <p:sp>
        <p:nvSpPr>
          <p:cNvPr id="7" name="TextBox 6">
            <a:extLst>
              <a:ext uri="{FF2B5EF4-FFF2-40B4-BE49-F238E27FC236}">
                <a16:creationId xmlns:a16="http://schemas.microsoft.com/office/drawing/2014/main" id="{F3049AA3-494D-473A-2446-82E9680F8C09}"/>
              </a:ext>
            </a:extLst>
          </p:cNvPr>
          <p:cNvSpPr txBox="1"/>
          <p:nvPr/>
        </p:nvSpPr>
        <p:spPr>
          <a:xfrm>
            <a:off x="8108653" y="554585"/>
            <a:ext cx="1035347" cy="369332"/>
          </a:xfrm>
          <a:prstGeom prst="rect">
            <a:avLst/>
          </a:prstGeom>
          <a:solidFill>
            <a:srgbClr val="FFFF00"/>
          </a:solidFill>
        </p:spPr>
        <p:txBody>
          <a:bodyPr wrap="none" rtlCol="0">
            <a:spAutoFit/>
          </a:bodyPr>
          <a:lstStyle/>
          <a:p>
            <a:pPr algn="ctr"/>
            <a:r>
              <a:rPr lang="en-US" dirty="0"/>
              <a:t>M. Groth</a:t>
            </a:r>
          </a:p>
        </p:txBody>
      </p:sp>
      <p:sp>
        <p:nvSpPr>
          <p:cNvPr id="8" name="Textfeld 7">
            <a:extLst>
              <a:ext uri="{FF2B5EF4-FFF2-40B4-BE49-F238E27FC236}">
                <a16:creationId xmlns:a16="http://schemas.microsoft.com/office/drawing/2014/main" id="{2DA4C6AB-B7D7-3A6B-C8E2-80880B257933}"/>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D006</a:t>
            </a:r>
          </a:p>
        </p:txBody>
      </p:sp>
      <p:sp>
        <p:nvSpPr>
          <p:cNvPr id="6" name="Textfeld 5">
            <a:extLst>
              <a:ext uri="{FF2B5EF4-FFF2-40B4-BE49-F238E27FC236}">
                <a16:creationId xmlns:a16="http://schemas.microsoft.com/office/drawing/2014/main" id="{DC5550D8-997D-A40D-A317-2562C3BA8200}"/>
              </a:ext>
            </a:extLst>
          </p:cNvPr>
          <p:cNvSpPr txBox="1"/>
          <p:nvPr/>
        </p:nvSpPr>
        <p:spPr>
          <a:xfrm>
            <a:off x="-1342" y="555526"/>
            <a:ext cx="4737294" cy="430887"/>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ts val="1200"/>
              </a:spcAft>
              <a:buClrTx/>
              <a:buSzTx/>
              <a:tabLst/>
            </a:pPr>
            <a:r>
              <a:rPr kumimoji="0" lang="en-US" altLang="en-US" sz="2200" b="1" i="0" u="none" strike="noStrike" cap="none" normalizeH="0" baseline="0" dirty="0">
                <a:ln>
                  <a:noFill/>
                </a:ln>
                <a:solidFill>
                  <a:schemeClr val="tx1"/>
                </a:solidFill>
                <a:effectLst/>
                <a:latin typeface="+mj-lt"/>
              </a:rPr>
              <a:t>JET He plasmas</a:t>
            </a:r>
          </a:p>
        </p:txBody>
      </p:sp>
      <p:sp>
        <p:nvSpPr>
          <p:cNvPr id="10" name="Textfeld 9">
            <a:extLst>
              <a:ext uri="{FF2B5EF4-FFF2-40B4-BE49-F238E27FC236}">
                <a16:creationId xmlns:a16="http://schemas.microsoft.com/office/drawing/2014/main" id="{70D8E9D1-4B05-7E1B-E927-DFF4FB554E2C}"/>
              </a:ext>
            </a:extLst>
          </p:cNvPr>
          <p:cNvSpPr txBox="1"/>
          <p:nvPr/>
        </p:nvSpPr>
        <p:spPr>
          <a:xfrm>
            <a:off x="5692" y="4825484"/>
            <a:ext cx="810350" cy="338554"/>
          </a:xfrm>
          <a:prstGeom prst="rect">
            <a:avLst/>
          </a:prstGeom>
          <a:noFill/>
        </p:spPr>
        <p:txBody>
          <a:bodyPr wrap="none" rtlCol="0">
            <a:spAutoFit/>
          </a:bodyPr>
          <a:lstStyle/>
          <a:p>
            <a:r>
              <a:rPr lang="en-GB" sz="1600" b="1" dirty="0"/>
              <a:t>D. Rees</a:t>
            </a:r>
          </a:p>
        </p:txBody>
      </p:sp>
      <p:sp>
        <p:nvSpPr>
          <p:cNvPr id="3" name="Content Placeholder 2">
            <a:extLst>
              <a:ext uri="{FF2B5EF4-FFF2-40B4-BE49-F238E27FC236}">
                <a16:creationId xmlns:a16="http://schemas.microsoft.com/office/drawing/2014/main" id="{46EA882B-0B87-A4CB-05B4-1F1653A63BBE}"/>
              </a:ext>
            </a:extLst>
          </p:cNvPr>
          <p:cNvSpPr>
            <a:spLocks noGrp="1"/>
          </p:cNvSpPr>
          <p:nvPr>
            <p:ph idx="1"/>
          </p:nvPr>
        </p:nvSpPr>
        <p:spPr>
          <a:xfrm>
            <a:off x="250825" y="2262302"/>
            <a:ext cx="8509494" cy="2197525"/>
          </a:xfrm>
        </p:spPr>
        <p:txBody>
          <a:bodyPr wrap="square">
            <a:spAutoFit/>
          </a:bodyPr>
          <a:lstStyle/>
          <a:p>
            <a:pPr marL="400050" indent="-390525"/>
            <a:r>
              <a:rPr lang="en-US" sz="1800" dirty="0">
                <a:latin typeface="+mn-lt"/>
              </a:rPr>
              <a:t>Performed first comparison of measured He</a:t>
            </a:r>
            <a:r>
              <a:rPr lang="en-US" sz="1800" baseline="30000" dirty="0">
                <a:latin typeface="+mn-lt"/>
              </a:rPr>
              <a:t>+</a:t>
            </a:r>
            <a:r>
              <a:rPr lang="en-US" sz="1800" dirty="0">
                <a:latin typeface="+mn-lt"/>
              </a:rPr>
              <a:t> Lyman-alpha emission (dominant radiator) from VUV spectroscopy to SOLPS-ITER / </a:t>
            </a:r>
            <a:r>
              <a:rPr lang="en-US" sz="1800" dirty="0" err="1">
                <a:latin typeface="+mn-lt"/>
              </a:rPr>
              <a:t>Cherab</a:t>
            </a:r>
            <a:r>
              <a:rPr lang="en-US" sz="1800" dirty="0">
                <a:latin typeface="+mn-lt"/>
              </a:rPr>
              <a:t> for helium plasma</a:t>
            </a:r>
          </a:p>
          <a:p>
            <a:pPr marL="400050" indent="-390525">
              <a:buFont typeface="System Font Regular"/>
              <a:buChar char="⇒"/>
            </a:pPr>
            <a:r>
              <a:rPr lang="en-US" sz="1800" dirty="0">
                <a:latin typeface="+mn-lt"/>
              </a:rPr>
              <a:t>Observed same issue as for hydrogenic plasmas: divertor plasma too hot, too sparse? </a:t>
            </a:r>
          </a:p>
          <a:p>
            <a:pPr marL="400050" indent="-390525"/>
            <a:r>
              <a:rPr lang="en-US" sz="1800" dirty="0">
                <a:latin typeface="+mn-lt"/>
              </a:rPr>
              <a:t>Discrepancy in total heat to LFS plate is in part due to lack of radiation and more peaked heat flux profiles in simulations </a:t>
            </a:r>
            <a:endParaRPr lang="en-GB" sz="1800" dirty="0">
              <a:latin typeface="+mn-lt"/>
            </a:endParaRPr>
          </a:p>
          <a:p>
            <a:pPr marL="400050" indent="-390525">
              <a:buFont typeface="System Font Regular"/>
              <a:buChar char="⇒"/>
            </a:pPr>
            <a:r>
              <a:rPr lang="en-GB" sz="1800" b="1" dirty="0">
                <a:latin typeface="+mn-lt"/>
              </a:rPr>
              <a:t>Modification to radial transport for addressing heat flux profiles, analyses to be presented at PSI 2026</a:t>
            </a:r>
            <a:endParaRPr lang="en-US" sz="1800" b="1" dirty="0">
              <a:latin typeface="+mn-lt"/>
            </a:endParaRPr>
          </a:p>
        </p:txBody>
      </p:sp>
      <p:sp>
        <p:nvSpPr>
          <p:cNvPr id="13" name="Textfeld 12">
            <a:extLst>
              <a:ext uri="{FF2B5EF4-FFF2-40B4-BE49-F238E27FC236}">
                <a16:creationId xmlns:a16="http://schemas.microsoft.com/office/drawing/2014/main" id="{E6241A93-4DCA-7EBE-BF00-22F39D8EEF74}"/>
              </a:ext>
            </a:extLst>
          </p:cNvPr>
          <p:cNvSpPr txBox="1"/>
          <p:nvPr/>
        </p:nvSpPr>
        <p:spPr>
          <a:xfrm>
            <a:off x="250825" y="1411658"/>
            <a:ext cx="8509494" cy="646331"/>
          </a:xfrm>
          <a:prstGeom prst="rect">
            <a:avLst/>
          </a:prstGeom>
          <a:noFill/>
        </p:spPr>
        <p:txBody>
          <a:bodyPr wrap="square">
            <a:spAutoFit/>
          </a:bodyPr>
          <a:lstStyle/>
          <a:p>
            <a:pPr>
              <a:spcAft>
                <a:spcPts val="600"/>
              </a:spcAft>
            </a:pPr>
            <a:r>
              <a:rPr lang="en-GB" b="1" dirty="0"/>
              <a:t>SOLPS-ITER underpredicts the total radiation (helium emission) by 2x, consequentially, overpredicts total heat flux to low-field side plate by 2-3x </a:t>
            </a:r>
          </a:p>
        </p:txBody>
      </p:sp>
    </p:spTree>
    <p:extLst>
      <p:ext uri="{BB962C8B-B14F-4D97-AF65-F5344CB8AC3E}">
        <p14:creationId xmlns:p14="http://schemas.microsoft.com/office/powerpoint/2010/main" val="164274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A866-310E-5F14-9C9E-E8AE69384C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18F392-7F3D-4D9D-67B0-02F2B8092A72}"/>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LPP-ERM/KMS</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BA347E9-8AEC-B03F-ECB5-DAA36831CA72}"/>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19</a:t>
            </a:fld>
            <a:endParaRPr lang="en-GB" dirty="0"/>
          </a:p>
        </p:txBody>
      </p:sp>
      <p:sp>
        <p:nvSpPr>
          <p:cNvPr id="7" name="TextBox 6">
            <a:extLst>
              <a:ext uri="{FF2B5EF4-FFF2-40B4-BE49-F238E27FC236}">
                <a16:creationId xmlns:a16="http://schemas.microsoft.com/office/drawing/2014/main" id="{10E5AE75-7E47-81C2-C8DC-47E732DEF28E}"/>
              </a:ext>
            </a:extLst>
          </p:cNvPr>
          <p:cNvSpPr txBox="1"/>
          <p:nvPr/>
        </p:nvSpPr>
        <p:spPr>
          <a:xfrm>
            <a:off x="7812361" y="554585"/>
            <a:ext cx="1331640" cy="369332"/>
          </a:xfrm>
          <a:prstGeom prst="rect">
            <a:avLst/>
          </a:prstGeom>
          <a:solidFill>
            <a:srgbClr val="FFFF00"/>
          </a:solidFill>
        </p:spPr>
        <p:txBody>
          <a:bodyPr wrap="square" rtlCol="0">
            <a:spAutoFit/>
          </a:bodyPr>
          <a:lstStyle/>
          <a:p>
            <a:pPr algn="ctr"/>
            <a:r>
              <a:rPr lang="en-US" dirty="0"/>
              <a:t>W. </a:t>
            </a:r>
            <a:r>
              <a:rPr lang="en-US" dirty="0" err="1"/>
              <a:t>Dekeyser</a:t>
            </a:r>
            <a:endParaRPr lang="en-US" dirty="0"/>
          </a:p>
        </p:txBody>
      </p:sp>
      <p:sp>
        <p:nvSpPr>
          <p:cNvPr id="8" name="Textfeld 7">
            <a:extLst>
              <a:ext uri="{FF2B5EF4-FFF2-40B4-BE49-F238E27FC236}">
                <a16:creationId xmlns:a16="http://schemas.microsoft.com/office/drawing/2014/main" id="{82DEF24B-8D78-B9B9-9A2C-4B14E4E728E1}"/>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98E74D07-4030-B42F-F1D9-B26839C1B73F}"/>
              </a:ext>
            </a:extLst>
          </p:cNvPr>
          <p:cNvSpPr txBox="1"/>
          <p:nvPr/>
        </p:nvSpPr>
        <p:spPr>
          <a:xfrm>
            <a:off x="-14244" y="556687"/>
            <a:ext cx="6098412" cy="430887"/>
          </a:xfrm>
          <a:prstGeom prst="rect">
            <a:avLst/>
          </a:prstGeom>
          <a:noFill/>
        </p:spPr>
        <p:txBody>
          <a:bodyPr wrap="square">
            <a:spAutoFit/>
          </a:bodyPr>
          <a:lstStyle/>
          <a:p>
            <a:r>
              <a:rPr lang="en-GB" sz="2200" b="1" i="0" u="none" strike="noStrike" baseline="0" dirty="0">
                <a:solidFill>
                  <a:srgbClr val="000000"/>
                </a:solidFill>
              </a:rPr>
              <a:t> SOLPS-ITER modelling for JT-60SA W divertor</a:t>
            </a:r>
            <a:endParaRPr lang="en-GB" sz="2200" b="1" dirty="0"/>
          </a:p>
        </p:txBody>
      </p:sp>
      <p:sp>
        <p:nvSpPr>
          <p:cNvPr id="9" name="Textfeld 8">
            <a:extLst>
              <a:ext uri="{FF2B5EF4-FFF2-40B4-BE49-F238E27FC236}">
                <a16:creationId xmlns:a16="http://schemas.microsoft.com/office/drawing/2014/main" id="{0C44EF75-8E43-12D6-4903-FA3B3AC17EEA}"/>
              </a:ext>
            </a:extLst>
          </p:cNvPr>
          <p:cNvSpPr txBox="1"/>
          <p:nvPr/>
        </p:nvSpPr>
        <p:spPr>
          <a:xfrm>
            <a:off x="-49238" y="4854271"/>
            <a:ext cx="4265474" cy="338554"/>
          </a:xfrm>
          <a:prstGeom prst="rect">
            <a:avLst/>
          </a:prstGeom>
          <a:noFill/>
        </p:spPr>
        <p:txBody>
          <a:bodyPr wrap="square">
            <a:spAutoFit/>
          </a:bodyPr>
          <a:lstStyle/>
          <a:p>
            <a:r>
              <a:rPr lang="nl-NL" sz="1600" b="1" i="0" u="none" strike="noStrike" baseline="0" dirty="0">
                <a:solidFill>
                  <a:srgbClr val="000000"/>
                </a:solidFill>
                <a:latin typeface="+mj-lt"/>
              </a:rPr>
              <a:t>W. Van Uytven, S. Van den Kerkhof, W. Dekeyser</a:t>
            </a:r>
            <a:endParaRPr lang="en-GB" sz="1600" b="1" dirty="0">
              <a:latin typeface="+mj-lt"/>
            </a:endParaRPr>
          </a:p>
        </p:txBody>
      </p:sp>
      <p:sp>
        <p:nvSpPr>
          <p:cNvPr id="11" name="Textfeld 10">
            <a:extLst>
              <a:ext uri="{FF2B5EF4-FFF2-40B4-BE49-F238E27FC236}">
                <a16:creationId xmlns:a16="http://schemas.microsoft.com/office/drawing/2014/main" id="{CFEE9F5B-8389-BAFE-6DC3-BDB5FBB2B692}"/>
              </a:ext>
            </a:extLst>
          </p:cNvPr>
          <p:cNvSpPr txBox="1"/>
          <p:nvPr/>
        </p:nvSpPr>
        <p:spPr>
          <a:xfrm>
            <a:off x="0" y="1347788"/>
            <a:ext cx="8172400" cy="3247043"/>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b="0" i="0" u="none" strike="noStrike" baseline="0" dirty="0">
                <a:latin typeface="+mj-lt"/>
              </a:rPr>
              <a:t>Provide support for the possible transition to W divertor through SOLPS-ITER exhaust scenario assessment</a:t>
            </a:r>
          </a:p>
          <a:p>
            <a:pPr marL="285750" indent="-285750">
              <a:spcAft>
                <a:spcPts val="600"/>
              </a:spcAft>
              <a:buFont typeface="Wingdings" panose="05000000000000000000" pitchFamily="2" charset="2"/>
              <a:buChar char="§"/>
            </a:pPr>
            <a:r>
              <a:rPr lang="en-US" b="0" i="0" u="none" strike="noStrike" baseline="0" dirty="0">
                <a:latin typeface="+mj-lt"/>
              </a:rPr>
              <a:t>Previous work (G. Rubino, L. </a:t>
            </a:r>
            <a:r>
              <a:rPr lang="en-US" b="0" i="0" u="none" strike="noStrike" baseline="0" dirty="0" err="1">
                <a:latin typeface="+mj-lt"/>
              </a:rPr>
              <a:t>Balbinot</a:t>
            </a:r>
            <a:r>
              <a:rPr lang="en-US" b="0" i="0" u="none" strike="noStrike" baseline="0" dirty="0">
                <a:latin typeface="+mj-lt"/>
              </a:rPr>
              <a:t>): </a:t>
            </a:r>
            <a:r>
              <a:rPr lang="en-US" b="1" i="0" u="none" strike="noStrike" baseline="0" dirty="0">
                <a:solidFill>
                  <a:srgbClr val="C00000"/>
                </a:solidFill>
                <a:latin typeface="+mj-lt"/>
              </a:rPr>
              <a:t>high temperatures at OT </a:t>
            </a:r>
            <a:r>
              <a:rPr lang="en-US" b="0" i="0" u="none" strike="noStrike" baseline="0" dirty="0">
                <a:latin typeface="+mj-lt"/>
              </a:rPr>
              <a:t>restrictive for current baseline scenario</a:t>
            </a:r>
          </a:p>
          <a:p>
            <a:pPr marL="285750" indent="-285750">
              <a:spcAft>
                <a:spcPts val="600"/>
              </a:spcAft>
              <a:buFont typeface="Wingdings" panose="05000000000000000000" pitchFamily="2" charset="2"/>
              <a:buChar char="§"/>
            </a:pPr>
            <a:r>
              <a:rPr lang="en-US" b="1" i="0" u="none" strike="noStrike" baseline="0" dirty="0">
                <a:solidFill>
                  <a:srgbClr val="C00000"/>
                </a:solidFill>
                <a:latin typeface="+mj-lt"/>
              </a:rPr>
              <a:t>Refine</a:t>
            </a:r>
            <a:r>
              <a:rPr lang="en-US" b="0" i="0" u="none" strike="noStrike" baseline="0" dirty="0">
                <a:latin typeface="+mj-lt"/>
              </a:rPr>
              <a:t> predictions through simulations </a:t>
            </a:r>
            <a:r>
              <a:rPr lang="en-US" b="1" i="0" u="none" strike="noStrike" baseline="0" dirty="0">
                <a:solidFill>
                  <a:srgbClr val="C00000"/>
                </a:solidFill>
                <a:latin typeface="+mj-lt"/>
              </a:rPr>
              <a:t>with drifts</a:t>
            </a:r>
            <a:r>
              <a:rPr lang="en-US" b="0" i="0" u="none" strike="noStrike" baseline="0" dirty="0">
                <a:latin typeface="+mj-lt"/>
              </a:rPr>
              <a:t>, and </a:t>
            </a:r>
            <a:r>
              <a:rPr lang="en-US" b="1" i="0" u="none" strike="noStrike" baseline="0" dirty="0">
                <a:solidFill>
                  <a:srgbClr val="C00000"/>
                </a:solidFill>
                <a:latin typeface="+mj-lt"/>
              </a:rPr>
              <a:t>extending grid </a:t>
            </a:r>
            <a:r>
              <a:rPr lang="en-US" b="0" i="0" u="none" strike="noStrike" baseline="0" dirty="0">
                <a:latin typeface="+mj-lt"/>
              </a:rPr>
              <a:t>up to the full vessel wall (e</a:t>
            </a:r>
            <a:r>
              <a:rPr lang="en-US" dirty="0">
                <a:latin typeface="+mj-lt"/>
              </a:rPr>
              <a:t>xtended grid: technically running but not converged yet …)</a:t>
            </a:r>
            <a:endParaRPr lang="en-US" b="0" i="0" u="none" strike="noStrike" baseline="0" dirty="0">
              <a:latin typeface="+mj-lt"/>
            </a:endParaRPr>
          </a:p>
          <a:p>
            <a:pPr marL="285750" indent="-285750">
              <a:spcAft>
                <a:spcPts val="600"/>
              </a:spcAft>
              <a:buFont typeface="Wingdings" panose="05000000000000000000" pitchFamily="2" charset="2"/>
              <a:buChar char="§"/>
            </a:pPr>
            <a:r>
              <a:rPr lang="en-US" b="0" i="0" u="none" strike="noStrike" baseline="0" dirty="0">
                <a:latin typeface="+mj-lt"/>
              </a:rPr>
              <a:t>Explore whether </a:t>
            </a:r>
            <a:r>
              <a:rPr lang="en-US" b="1" i="0" u="none" strike="noStrike" baseline="0" dirty="0">
                <a:solidFill>
                  <a:srgbClr val="C00000"/>
                </a:solidFill>
                <a:latin typeface="+mj-lt"/>
              </a:rPr>
              <a:t>divertor shape modifications </a:t>
            </a:r>
            <a:r>
              <a:rPr lang="en-US" b="0" i="0" u="none" strike="noStrike" baseline="0" dirty="0">
                <a:latin typeface="+mj-lt"/>
              </a:rPr>
              <a:t>can mitigate this problem</a:t>
            </a:r>
          </a:p>
          <a:p>
            <a:pPr marL="285750" indent="-285750">
              <a:spcAft>
                <a:spcPts val="600"/>
              </a:spcAft>
              <a:buFont typeface="Wingdings" panose="05000000000000000000" pitchFamily="2" charset="2"/>
              <a:buChar char="§"/>
            </a:pPr>
            <a:endParaRPr lang="en-US" b="0" i="0" u="none" strike="noStrike" baseline="0" dirty="0">
              <a:latin typeface="+mj-lt"/>
            </a:endParaRPr>
          </a:p>
          <a:p>
            <a:pPr marL="285750" indent="-285750">
              <a:buFont typeface="Wingdings" panose="05000000000000000000" pitchFamily="2" charset="2"/>
              <a:buChar char="§"/>
            </a:pPr>
            <a:r>
              <a:rPr lang="en-US" i="1" dirty="0"/>
              <a:t>Note: successful backwards compatibility testing with structured code version; small bugs in structured version and model discrepancies identified.</a:t>
            </a:r>
            <a:endParaRPr lang="en-US" b="0" i="0" u="none" strike="noStrike" baseline="0" dirty="0">
              <a:latin typeface="+mj-lt"/>
            </a:endParaRPr>
          </a:p>
        </p:txBody>
      </p:sp>
    </p:spTree>
    <p:extLst>
      <p:ext uri="{BB962C8B-B14F-4D97-AF65-F5344CB8AC3E}">
        <p14:creationId xmlns:p14="http://schemas.microsoft.com/office/powerpoint/2010/main" val="4029974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D </a:t>
            </a:r>
            <a:r>
              <a:rPr lang="de-DE" dirty="0" err="1"/>
              <a:t>Deliverables</a:t>
            </a:r>
            <a:r>
              <a:rPr lang="de-DE" dirty="0"/>
              <a:t> 2025</a:t>
            </a:r>
          </a:p>
        </p:txBody>
      </p:sp>
      <p:sp>
        <p:nvSpPr>
          <p:cNvPr id="4" name="Fußzeilenplatzhalter 3"/>
          <p:cNvSpPr>
            <a:spLocks noGrp="1"/>
          </p:cNvSpPr>
          <p:nvPr>
            <p:ph type="ftr" sz="quarter" idx="11"/>
          </p:nvPr>
        </p:nvSpPr>
        <p:spPr/>
        <p:txBody>
          <a:bodyPr/>
          <a:lstStyle/>
          <a:p>
            <a:pPr algn="r"/>
            <a:r>
              <a:rPr lang="en-GB" dirty="0"/>
              <a:t> WPPWIE Project Reporting | November 2025 | Page </a:t>
            </a:r>
            <a:fld id="{6A6D9FA1-99C7-4910-8E32-B85D378B0060}" type="slidenum">
              <a:rPr lang="en-GB" smtClean="0"/>
              <a:pPr algn="r"/>
              <a:t>2</a:t>
            </a:fld>
            <a:endParaRPr lang="en-GB" dirty="0"/>
          </a:p>
        </p:txBody>
      </p:sp>
      <p:sp>
        <p:nvSpPr>
          <p:cNvPr id="5" name="Textfeld 4">
            <a:extLst>
              <a:ext uri="{FF2B5EF4-FFF2-40B4-BE49-F238E27FC236}">
                <a16:creationId xmlns:a16="http://schemas.microsoft.com/office/drawing/2014/main" id="{2D355E99-DAC0-FE0F-2D4E-3C5A22F6FC95}"/>
              </a:ext>
            </a:extLst>
          </p:cNvPr>
          <p:cNvSpPr txBox="1"/>
          <p:nvPr/>
        </p:nvSpPr>
        <p:spPr>
          <a:xfrm>
            <a:off x="0" y="592976"/>
            <a:ext cx="9144000" cy="4355038"/>
          </a:xfrm>
          <a:prstGeom prst="rect">
            <a:avLst/>
          </a:prstGeom>
          <a:noFill/>
        </p:spPr>
        <p:txBody>
          <a:bodyPr wrap="square">
            <a:spAutoFit/>
          </a:bodyPr>
          <a:lstStyle/>
          <a:p>
            <a:pPr>
              <a:spcAft>
                <a:spcPts val="6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SP D.1 Plasma Boundary Modelling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D001</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Plasma background parameters of </a:t>
            </a:r>
            <a:r>
              <a:rPr lang="en-GB" sz="1600" kern="100" spc="-15"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WEST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for modelling of impurity migration experiments (focus on long-pulse, high fluence discharges, impact of magnetic field ripple and drifts).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(CEA)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D002</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Plasma background parameters of </a:t>
            </a:r>
            <a:r>
              <a:rPr lang="en-GB" sz="1600" kern="100" spc="-15"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MAGNUM-PSI </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and </a:t>
            </a:r>
            <a:r>
              <a:rPr lang="en-GB" sz="1600" kern="100" spc="-15"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UPP</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for modelling of impurity migration experiments (improvement of boundary conditions in particular for UPP).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(DIFFER)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D003</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Plasma background parameters of </a:t>
            </a:r>
            <a:r>
              <a:rPr lang="en-US" sz="1600" dirty="0" err="1">
                <a:solidFill>
                  <a:srgbClr val="C00000"/>
                </a:solidFill>
                <a:latin typeface="Aptos" panose="020B0004020202020204" pitchFamily="34" charset="0"/>
              </a:rPr>
              <a:t>GyM</a:t>
            </a:r>
            <a:r>
              <a:rPr lang="en-US" sz="1600" dirty="0">
                <a:solidFill>
                  <a:srgbClr val="C00000"/>
                </a:solidFill>
                <a:latin typeface="Aptos" panose="020B0004020202020204" pitchFamily="34" charset="0"/>
              </a:rPr>
              <a:t> </a:t>
            </a:r>
            <a:r>
              <a:rPr lang="en-US" sz="1600" dirty="0">
                <a:latin typeface="Aptos" panose="020B0004020202020204" pitchFamily="34" charset="0"/>
              </a:rPr>
              <a:t>for modelling of impurity migration experiments (focus on </a:t>
            </a:r>
            <a:r>
              <a:rPr lang="en-US" sz="1600" dirty="0" err="1">
                <a:latin typeface="Aptos" panose="020B0004020202020204" pitchFamily="34" charset="0"/>
              </a:rPr>
              <a:t>Ar</a:t>
            </a:r>
            <a:r>
              <a:rPr lang="en-US" sz="1600" dirty="0">
                <a:latin typeface="Aptos" panose="020B0004020202020204" pitchFamily="34" charset="0"/>
              </a:rPr>
              <a:t> plasmas, validation against cross-machine experiments under SP B).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(ENEA) 2PM </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D004</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Plasma background parameters of </a:t>
            </a:r>
            <a:r>
              <a:rPr lang="en-US" sz="1600" dirty="0">
                <a:solidFill>
                  <a:srgbClr val="C00000"/>
                </a:solidFill>
                <a:latin typeface="Aptos" panose="020B0004020202020204" pitchFamily="34" charset="0"/>
              </a:rPr>
              <a:t>W7-X</a:t>
            </a:r>
            <a:r>
              <a:rPr lang="en-US" sz="1600" dirty="0">
                <a:latin typeface="Aptos" panose="020B0004020202020204" pitchFamily="34" charset="0"/>
              </a:rPr>
              <a:t> (based on OP2.2 and OP2.3) and linear device </a:t>
            </a:r>
            <a:r>
              <a:rPr lang="en-US" sz="1600" dirty="0">
                <a:solidFill>
                  <a:srgbClr val="C00000"/>
                </a:solidFill>
                <a:latin typeface="Aptos" panose="020B0004020202020204" pitchFamily="34" charset="0"/>
              </a:rPr>
              <a:t>PSI-2</a:t>
            </a:r>
            <a:r>
              <a:rPr lang="en-US" sz="1600" dirty="0">
                <a:latin typeface="Aptos" panose="020B0004020202020204" pitchFamily="34" charset="0"/>
              </a:rPr>
              <a:t> (plasma source, fluid runs, neutral kinetics) for modelling of impurity migration experiments.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(FZJ) 4PM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D005</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PIC modelling: sheath </a:t>
            </a:r>
            <a:r>
              <a:rPr lang="en-US" sz="1600" dirty="0">
                <a:latin typeface="Aptos" panose="020B0004020202020204" pitchFamily="34" charset="0"/>
              </a:rPr>
              <a:t>for collisional boundary conditions, study of inverse sheath.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(IPP.CR) 5PM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D006</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Plasma background parameters for </a:t>
            </a:r>
            <a:r>
              <a:rPr lang="en-US" sz="1600" dirty="0">
                <a:solidFill>
                  <a:srgbClr val="C00000"/>
                </a:solidFill>
                <a:latin typeface="Aptos" panose="020B0004020202020204" pitchFamily="34" charset="0"/>
              </a:rPr>
              <a:t>JET</a:t>
            </a:r>
            <a:r>
              <a:rPr lang="en-US" sz="1600" dirty="0">
                <a:latin typeface="Aptos" panose="020B0004020202020204" pitchFamily="34" charset="0"/>
              </a:rPr>
              <a:t> for impurity migration experiments (consideration of limiter configurations, </a:t>
            </a:r>
            <a:r>
              <a:rPr lang="en-US" sz="1600" dirty="0" err="1">
                <a:latin typeface="Aptos" panose="020B0004020202020204" pitchFamily="34" charset="0"/>
              </a:rPr>
              <a:t>characterisation</a:t>
            </a:r>
            <a:r>
              <a:rPr lang="en-US" sz="1600" dirty="0">
                <a:latin typeface="Aptos" panose="020B0004020202020204" pitchFamily="34" charset="0"/>
              </a:rPr>
              <a:t> of ELMs and SOL flows e.g. for Ni/W migration).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(VTT) 3PM</a:t>
            </a:r>
          </a:p>
          <a:p>
            <a:pPr>
              <a:spcAft>
                <a:spcPts val="600"/>
              </a:spcAft>
            </a:pPr>
            <a:r>
              <a:rPr lang="en-GB" sz="1600" b="1" kern="100" spc="-15" dirty="0">
                <a:highlight>
                  <a:srgbClr val="008000"/>
                </a:highlight>
                <a:latin typeface="Aptos" panose="020B0004020202020204" pitchFamily="34" charset="0"/>
                <a:ea typeface="Aptos" panose="020B0004020202020204" pitchFamily="34" charset="0"/>
                <a:cs typeface="Times New Roman" panose="02020603050405020304" pitchFamily="18" charset="0"/>
              </a:rPr>
              <a:t>D007</a:t>
            </a:r>
            <a:r>
              <a:rPr lang="en-GB" sz="1600" b="1" kern="100" spc="-15" dirty="0">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Parametric SOLPS-ITER simulations, </a:t>
            </a:r>
            <a:r>
              <a:rPr lang="en-US" sz="1600" dirty="0" err="1">
                <a:latin typeface="Aptos" panose="020B0004020202020204" pitchFamily="34" charset="0"/>
              </a:rPr>
              <a:t>optimised</a:t>
            </a:r>
            <a:r>
              <a:rPr lang="en-US" sz="1600" dirty="0">
                <a:latin typeface="Aptos" panose="020B0004020202020204" pitchFamily="34" charset="0"/>
              </a:rPr>
              <a:t> divertor operation point (magnetic field arrangement, geometry, and divertor leg length), and exhaust capabilities compared with reference single null divertor (</a:t>
            </a:r>
            <a:r>
              <a:rPr lang="en-US" sz="1600" dirty="0">
                <a:solidFill>
                  <a:srgbClr val="C00000"/>
                </a:solidFill>
                <a:latin typeface="Aptos" panose="020B0004020202020204" pitchFamily="34" charset="0"/>
              </a:rPr>
              <a:t>JT-60SA</a:t>
            </a:r>
            <a:r>
              <a:rPr lang="en-US" sz="1600" dirty="0">
                <a:latin typeface="Aptos" panose="020B0004020202020204" pitchFamily="34" charset="0"/>
              </a:rPr>
              <a:t> full-C) arrangement. </a:t>
            </a:r>
            <a:r>
              <a:rPr lang="en-US" sz="1600" b="1" dirty="0">
                <a:latin typeface="Aptos" panose="020B0004020202020204" pitchFamily="34" charset="0"/>
              </a:rPr>
              <a:t>(LPP-ERM/KMS) 12PM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5401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3C35-10AD-7017-04A6-4BF88248B9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D1A674-D9AA-0908-F8F8-E5C7EDBDE087}"/>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LPP-ERM/KMS</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B8D0399D-6BEA-5E41-BA75-115142B76E56}"/>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20</a:t>
            </a:fld>
            <a:endParaRPr lang="en-GB" dirty="0"/>
          </a:p>
        </p:txBody>
      </p:sp>
      <p:sp>
        <p:nvSpPr>
          <p:cNvPr id="7" name="TextBox 6">
            <a:extLst>
              <a:ext uri="{FF2B5EF4-FFF2-40B4-BE49-F238E27FC236}">
                <a16:creationId xmlns:a16="http://schemas.microsoft.com/office/drawing/2014/main" id="{9FB90F27-2BDC-4BC6-03A4-D5339F6F4E73}"/>
              </a:ext>
            </a:extLst>
          </p:cNvPr>
          <p:cNvSpPr txBox="1"/>
          <p:nvPr/>
        </p:nvSpPr>
        <p:spPr>
          <a:xfrm>
            <a:off x="7812361" y="554585"/>
            <a:ext cx="1331640" cy="369332"/>
          </a:xfrm>
          <a:prstGeom prst="rect">
            <a:avLst/>
          </a:prstGeom>
          <a:solidFill>
            <a:srgbClr val="FFFF00"/>
          </a:solidFill>
        </p:spPr>
        <p:txBody>
          <a:bodyPr wrap="square" rtlCol="0">
            <a:spAutoFit/>
          </a:bodyPr>
          <a:lstStyle/>
          <a:p>
            <a:pPr algn="ctr"/>
            <a:r>
              <a:rPr lang="en-US" dirty="0"/>
              <a:t>W. </a:t>
            </a:r>
            <a:r>
              <a:rPr lang="en-US" dirty="0" err="1"/>
              <a:t>Dekeyser</a:t>
            </a:r>
            <a:endParaRPr lang="en-US" dirty="0"/>
          </a:p>
        </p:txBody>
      </p:sp>
      <p:sp>
        <p:nvSpPr>
          <p:cNvPr id="8" name="Textfeld 7">
            <a:extLst>
              <a:ext uri="{FF2B5EF4-FFF2-40B4-BE49-F238E27FC236}">
                <a16:creationId xmlns:a16="http://schemas.microsoft.com/office/drawing/2014/main" id="{43AD1E31-3641-738D-817B-91385FF14644}"/>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24E5FA63-3FE6-EB3F-FF90-0605449CCE83}"/>
              </a:ext>
            </a:extLst>
          </p:cNvPr>
          <p:cNvSpPr txBox="1"/>
          <p:nvPr/>
        </p:nvSpPr>
        <p:spPr>
          <a:xfrm>
            <a:off x="-14244" y="556687"/>
            <a:ext cx="6098412" cy="430887"/>
          </a:xfrm>
          <a:prstGeom prst="rect">
            <a:avLst/>
          </a:prstGeom>
          <a:noFill/>
        </p:spPr>
        <p:txBody>
          <a:bodyPr wrap="square">
            <a:spAutoFit/>
          </a:bodyPr>
          <a:lstStyle/>
          <a:p>
            <a:r>
              <a:rPr lang="en-GB" sz="2200" b="1" i="0" u="none" strike="noStrike" baseline="0" dirty="0">
                <a:solidFill>
                  <a:srgbClr val="000000"/>
                </a:solidFill>
              </a:rPr>
              <a:t> SOLPS-ITER modelling for JT-60SA W divertor</a:t>
            </a:r>
            <a:endParaRPr lang="en-GB" sz="2200" b="1" dirty="0"/>
          </a:p>
        </p:txBody>
      </p:sp>
      <p:sp>
        <p:nvSpPr>
          <p:cNvPr id="9" name="Textfeld 8">
            <a:extLst>
              <a:ext uri="{FF2B5EF4-FFF2-40B4-BE49-F238E27FC236}">
                <a16:creationId xmlns:a16="http://schemas.microsoft.com/office/drawing/2014/main" id="{F7F24D7D-9BDD-394F-FADE-78D4D15D882D}"/>
              </a:ext>
            </a:extLst>
          </p:cNvPr>
          <p:cNvSpPr txBox="1"/>
          <p:nvPr/>
        </p:nvSpPr>
        <p:spPr>
          <a:xfrm>
            <a:off x="-49238" y="4854271"/>
            <a:ext cx="4265474" cy="338554"/>
          </a:xfrm>
          <a:prstGeom prst="rect">
            <a:avLst/>
          </a:prstGeom>
          <a:noFill/>
        </p:spPr>
        <p:txBody>
          <a:bodyPr wrap="square">
            <a:spAutoFit/>
          </a:bodyPr>
          <a:lstStyle/>
          <a:p>
            <a:r>
              <a:rPr lang="nl-NL" sz="1600" b="1" i="0" u="none" strike="noStrike" baseline="0" dirty="0">
                <a:solidFill>
                  <a:srgbClr val="000000"/>
                </a:solidFill>
                <a:latin typeface="+mj-lt"/>
              </a:rPr>
              <a:t>W. Van Uytven, S. Van den Kerkhof, W. Dekeyser</a:t>
            </a:r>
            <a:endParaRPr lang="en-GB" sz="1600" b="1" dirty="0">
              <a:latin typeface="+mj-lt"/>
            </a:endParaRPr>
          </a:p>
        </p:txBody>
      </p:sp>
      <p:sp>
        <p:nvSpPr>
          <p:cNvPr id="3" name="Textfeld 2">
            <a:extLst>
              <a:ext uri="{FF2B5EF4-FFF2-40B4-BE49-F238E27FC236}">
                <a16:creationId xmlns:a16="http://schemas.microsoft.com/office/drawing/2014/main" id="{A8B87DEB-E666-1413-E9EA-EB9DE8713E62}"/>
              </a:ext>
            </a:extLst>
          </p:cNvPr>
          <p:cNvSpPr txBox="1"/>
          <p:nvPr/>
        </p:nvSpPr>
        <p:spPr>
          <a:xfrm>
            <a:off x="251209" y="994608"/>
            <a:ext cx="8641597" cy="400110"/>
          </a:xfrm>
          <a:prstGeom prst="rect">
            <a:avLst/>
          </a:prstGeom>
          <a:noFill/>
        </p:spPr>
        <p:txBody>
          <a:bodyPr wrap="none" rtlCol="0">
            <a:spAutoFit/>
          </a:bodyPr>
          <a:lstStyle/>
          <a:p>
            <a:pPr algn="ctr"/>
            <a:r>
              <a:rPr lang="en-GB" sz="2000" b="1" dirty="0"/>
              <a:t>Results from drift simulations: </a:t>
            </a:r>
            <a:r>
              <a:rPr lang="en-GB" sz="2000" i="1" dirty="0"/>
              <a:t>non extended grid, 3 MW input, </a:t>
            </a:r>
            <a:r>
              <a:rPr lang="en-GB" sz="2000" i="1" dirty="0" err="1"/>
              <a:t>n</a:t>
            </a:r>
            <a:r>
              <a:rPr lang="en-GB" sz="2000" i="1" baseline="-25000" dirty="0" err="1"/>
              <a:t>e,sep</a:t>
            </a:r>
            <a:r>
              <a:rPr lang="en-GB" sz="2000" i="1" baseline="-25000" dirty="0"/>
              <a:t> </a:t>
            </a:r>
            <a:r>
              <a:rPr lang="en-GB" sz="2000" i="1" dirty="0"/>
              <a:t>= 2E19m</a:t>
            </a:r>
            <a:r>
              <a:rPr lang="en-GB" sz="2000" i="1" baseline="30000" dirty="0"/>
              <a:t>-3</a:t>
            </a:r>
          </a:p>
        </p:txBody>
      </p:sp>
      <p:sp>
        <p:nvSpPr>
          <p:cNvPr id="10" name="Textfeld 9">
            <a:extLst>
              <a:ext uri="{FF2B5EF4-FFF2-40B4-BE49-F238E27FC236}">
                <a16:creationId xmlns:a16="http://schemas.microsoft.com/office/drawing/2014/main" id="{85C348E8-52B4-739E-2423-BD60182D4103}"/>
              </a:ext>
            </a:extLst>
          </p:cNvPr>
          <p:cNvSpPr txBox="1"/>
          <p:nvPr/>
        </p:nvSpPr>
        <p:spPr>
          <a:xfrm>
            <a:off x="5148064" y="2129301"/>
            <a:ext cx="3888432" cy="1831271"/>
          </a:xfrm>
          <a:prstGeom prst="rect">
            <a:avLst/>
          </a:prstGeom>
          <a:noFill/>
        </p:spPr>
        <p:txBody>
          <a:bodyPr wrap="square">
            <a:spAutoFit/>
          </a:bodyPr>
          <a:lstStyle/>
          <a:p>
            <a:pPr marL="182563" indent="-182563">
              <a:spcAft>
                <a:spcPts val="600"/>
              </a:spcAft>
              <a:buFont typeface="Wingdings" panose="05000000000000000000" pitchFamily="2" charset="2"/>
              <a:buChar char="§"/>
            </a:pPr>
            <a:r>
              <a:rPr lang="en-GB" b="0" i="0" u="none" strike="noStrike" baseline="0" dirty="0">
                <a:latin typeface="+mj-lt"/>
              </a:rPr>
              <a:t>Drifts aggravate situation </a:t>
            </a:r>
            <a:r>
              <a:rPr lang="en-GB" b="0" i="0" u="none" strike="noStrike" baseline="0" dirty="0" err="1">
                <a:latin typeface="+mj-lt"/>
              </a:rPr>
              <a:t>w.r.t.</a:t>
            </a:r>
            <a:r>
              <a:rPr lang="en-GB" b="0" i="0" u="none" strike="noStrike" baseline="0" dirty="0">
                <a:latin typeface="+mj-lt"/>
              </a:rPr>
              <a:t> W sputtering at OT: even higher Ti at outer baffle</a:t>
            </a:r>
          </a:p>
          <a:p>
            <a:pPr marL="182563" indent="-182563">
              <a:spcAft>
                <a:spcPts val="600"/>
              </a:spcAft>
              <a:buFont typeface="Wingdings" panose="05000000000000000000" pitchFamily="2" charset="2"/>
              <a:buChar char="§"/>
              <a:tabLst>
                <a:tab pos="182563" algn="l"/>
              </a:tabLst>
            </a:pPr>
            <a:r>
              <a:rPr lang="en-US" b="0" i="0" u="none" strike="noStrike" baseline="0" dirty="0">
                <a:latin typeface="+mj-lt"/>
              </a:rPr>
              <a:t>To be repeated with feedback on </a:t>
            </a:r>
            <a:r>
              <a:rPr lang="en-US" b="0" i="0" u="none" strike="noStrike" baseline="0" dirty="0" err="1">
                <a:latin typeface="+mj-lt"/>
              </a:rPr>
              <a:t>n</a:t>
            </a:r>
            <a:r>
              <a:rPr lang="en-US" b="0" i="0" u="none" strike="noStrike" baseline="-25000" dirty="0" err="1">
                <a:latin typeface="+mj-lt"/>
              </a:rPr>
              <a:t>e,sep</a:t>
            </a:r>
            <a:r>
              <a:rPr lang="en-US" b="0" i="0" u="none" strike="noStrike" baseline="-25000" dirty="0">
                <a:latin typeface="+mj-lt"/>
              </a:rPr>
              <a:t> </a:t>
            </a:r>
            <a:r>
              <a:rPr lang="en-US" b="0" i="0" u="none" strike="noStrike" baseline="0" dirty="0">
                <a:latin typeface="+mj-lt"/>
              </a:rPr>
              <a:t>to recover exact density from reference case</a:t>
            </a:r>
          </a:p>
        </p:txBody>
      </p:sp>
      <p:pic>
        <p:nvPicPr>
          <p:cNvPr id="15" name="Grafik 14">
            <a:extLst>
              <a:ext uri="{FF2B5EF4-FFF2-40B4-BE49-F238E27FC236}">
                <a16:creationId xmlns:a16="http://schemas.microsoft.com/office/drawing/2014/main" id="{C0A52EB3-D1F6-E5E9-29A9-892C5A7A0F9A}"/>
              </a:ext>
            </a:extLst>
          </p:cNvPr>
          <p:cNvPicPr>
            <a:picLocks noChangeAspect="1"/>
          </p:cNvPicPr>
          <p:nvPr/>
        </p:nvPicPr>
        <p:blipFill>
          <a:blip r:embed="rId3"/>
          <a:srcRect b="1722"/>
          <a:stretch>
            <a:fillRect/>
          </a:stretch>
        </p:blipFill>
        <p:spPr>
          <a:xfrm>
            <a:off x="-4791" y="1394731"/>
            <a:ext cx="5138787" cy="3539215"/>
          </a:xfrm>
          <a:prstGeom prst="rect">
            <a:avLst/>
          </a:prstGeom>
        </p:spPr>
      </p:pic>
    </p:spTree>
    <p:extLst>
      <p:ext uri="{BB962C8B-B14F-4D97-AF65-F5344CB8AC3E}">
        <p14:creationId xmlns:p14="http://schemas.microsoft.com/office/powerpoint/2010/main" val="3906965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E8CFF-2A99-3850-95DD-61CACD3814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EC77A1-8822-DBD2-078A-FB7F1308E319}"/>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LPP-ERM/KMS</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5B420AE-BD89-E18A-5300-7AF0E502D649}"/>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21</a:t>
            </a:fld>
            <a:endParaRPr lang="en-GB" dirty="0"/>
          </a:p>
        </p:txBody>
      </p:sp>
      <p:sp>
        <p:nvSpPr>
          <p:cNvPr id="7" name="TextBox 6">
            <a:extLst>
              <a:ext uri="{FF2B5EF4-FFF2-40B4-BE49-F238E27FC236}">
                <a16:creationId xmlns:a16="http://schemas.microsoft.com/office/drawing/2014/main" id="{EE8ADE21-6A39-9350-6AEB-CEB399EBCF62}"/>
              </a:ext>
            </a:extLst>
          </p:cNvPr>
          <p:cNvSpPr txBox="1"/>
          <p:nvPr/>
        </p:nvSpPr>
        <p:spPr>
          <a:xfrm>
            <a:off x="7812361" y="554585"/>
            <a:ext cx="1331640" cy="369332"/>
          </a:xfrm>
          <a:prstGeom prst="rect">
            <a:avLst/>
          </a:prstGeom>
          <a:solidFill>
            <a:srgbClr val="FFFF00"/>
          </a:solidFill>
        </p:spPr>
        <p:txBody>
          <a:bodyPr wrap="square" rtlCol="0">
            <a:spAutoFit/>
          </a:bodyPr>
          <a:lstStyle/>
          <a:p>
            <a:pPr algn="ctr"/>
            <a:r>
              <a:rPr lang="en-US" dirty="0"/>
              <a:t>W. </a:t>
            </a:r>
            <a:r>
              <a:rPr lang="en-US" dirty="0" err="1"/>
              <a:t>Dekeyser</a:t>
            </a:r>
            <a:endParaRPr lang="en-US" dirty="0"/>
          </a:p>
        </p:txBody>
      </p:sp>
      <p:sp>
        <p:nvSpPr>
          <p:cNvPr id="8" name="Textfeld 7">
            <a:extLst>
              <a:ext uri="{FF2B5EF4-FFF2-40B4-BE49-F238E27FC236}">
                <a16:creationId xmlns:a16="http://schemas.microsoft.com/office/drawing/2014/main" id="{471D1451-E19D-48FA-4068-92B54F433A65}"/>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68F14C4E-FF6B-2894-DC87-524085666138}"/>
              </a:ext>
            </a:extLst>
          </p:cNvPr>
          <p:cNvSpPr txBox="1"/>
          <p:nvPr/>
        </p:nvSpPr>
        <p:spPr>
          <a:xfrm>
            <a:off x="-14244" y="556687"/>
            <a:ext cx="6098412" cy="430887"/>
          </a:xfrm>
          <a:prstGeom prst="rect">
            <a:avLst/>
          </a:prstGeom>
          <a:noFill/>
        </p:spPr>
        <p:txBody>
          <a:bodyPr wrap="square">
            <a:spAutoFit/>
          </a:bodyPr>
          <a:lstStyle/>
          <a:p>
            <a:r>
              <a:rPr lang="en-GB" sz="2200" b="1" i="0" u="none" strike="noStrike" baseline="0" dirty="0">
                <a:solidFill>
                  <a:srgbClr val="000000"/>
                </a:solidFill>
              </a:rPr>
              <a:t> SOLPS-ITER modelling for JT-60SA W divertor</a:t>
            </a:r>
            <a:endParaRPr lang="en-GB" sz="2200" b="1" dirty="0"/>
          </a:p>
        </p:txBody>
      </p:sp>
      <p:sp>
        <p:nvSpPr>
          <p:cNvPr id="9" name="Textfeld 8">
            <a:extLst>
              <a:ext uri="{FF2B5EF4-FFF2-40B4-BE49-F238E27FC236}">
                <a16:creationId xmlns:a16="http://schemas.microsoft.com/office/drawing/2014/main" id="{592E7DFA-C9BC-F28E-C055-7720629E6B67}"/>
              </a:ext>
            </a:extLst>
          </p:cNvPr>
          <p:cNvSpPr txBox="1"/>
          <p:nvPr/>
        </p:nvSpPr>
        <p:spPr>
          <a:xfrm>
            <a:off x="-49238" y="4854271"/>
            <a:ext cx="4265474" cy="338554"/>
          </a:xfrm>
          <a:prstGeom prst="rect">
            <a:avLst/>
          </a:prstGeom>
          <a:noFill/>
        </p:spPr>
        <p:txBody>
          <a:bodyPr wrap="square">
            <a:spAutoFit/>
          </a:bodyPr>
          <a:lstStyle/>
          <a:p>
            <a:r>
              <a:rPr lang="nl-NL" sz="1600" b="1" i="0" u="none" strike="noStrike" baseline="0" dirty="0">
                <a:solidFill>
                  <a:srgbClr val="000000"/>
                </a:solidFill>
                <a:latin typeface="+mj-lt"/>
              </a:rPr>
              <a:t>W. Van Uytven, S. Van den Kerkhof, W. Dekeyser</a:t>
            </a:r>
            <a:endParaRPr lang="en-GB" sz="1600" b="1" dirty="0">
              <a:latin typeface="+mj-lt"/>
            </a:endParaRPr>
          </a:p>
        </p:txBody>
      </p:sp>
      <p:sp>
        <p:nvSpPr>
          <p:cNvPr id="3" name="Textfeld 2">
            <a:extLst>
              <a:ext uri="{FF2B5EF4-FFF2-40B4-BE49-F238E27FC236}">
                <a16:creationId xmlns:a16="http://schemas.microsoft.com/office/drawing/2014/main" id="{AA073331-AAC4-979D-3B28-0D6BA8C1EA26}"/>
              </a:ext>
            </a:extLst>
          </p:cNvPr>
          <p:cNvSpPr txBox="1"/>
          <p:nvPr/>
        </p:nvSpPr>
        <p:spPr>
          <a:xfrm>
            <a:off x="1213011" y="994608"/>
            <a:ext cx="6717993" cy="400110"/>
          </a:xfrm>
          <a:prstGeom prst="rect">
            <a:avLst/>
          </a:prstGeom>
          <a:noFill/>
        </p:spPr>
        <p:txBody>
          <a:bodyPr wrap="none" rtlCol="0">
            <a:spAutoFit/>
          </a:bodyPr>
          <a:lstStyle/>
          <a:p>
            <a:pPr algn="ctr"/>
            <a:r>
              <a:rPr lang="en-GB" sz="2000" b="1" dirty="0"/>
              <a:t>Results from drift simulations: </a:t>
            </a:r>
            <a:r>
              <a:rPr lang="en-GB" sz="2000" i="1" dirty="0"/>
              <a:t>non extended grid, density scan</a:t>
            </a:r>
            <a:endParaRPr lang="en-GB" sz="2000" i="1" baseline="30000" dirty="0"/>
          </a:p>
        </p:txBody>
      </p:sp>
      <p:sp>
        <p:nvSpPr>
          <p:cNvPr id="11" name="Textfeld 10">
            <a:extLst>
              <a:ext uri="{FF2B5EF4-FFF2-40B4-BE49-F238E27FC236}">
                <a16:creationId xmlns:a16="http://schemas.microsoft.com/office/drawing/2014/main" id="{331A8373-75E2-222C-BF69-016EB5FB0CA2}"/>
              </a:ext>
            </a:extLst>
          </p:cNvPr>
          <p:cNvSpPr txBox="1"/>
          <p:nvPr/>
        </p:nvSpPr>
        <p:spPr>
          <a:xfrm>
            <a:off x="4595294" y="2195115"/>
            <a:ext cx="4355707" cy="1831271"/>
          </a:xfrm>
          <a:prstGeom prst="rect">
            <a:avLst/>
          </a:prstGeom>
          <a:noFill/>
        </p:spPr>
        <p:txBody>
          <a:bodyPr wrap="square">
            <a:spAutoFit/>
          </a:bodyPr>
          <a:lstStyle/>
          <a:p>
            <a:pPr marL="182563" indent="-182563">
              <a:spcAft>
                <a:spcPts val="600"/>
              </a:spcAft>
              <a:buFont typeface="Wingdings" panose="05000000000000000000" pitchFamily="2" charset="2"/>
              <a:buChar char="§"/>
            </a:pPr>
            <a:r>
              <a:rPr lang="en-US" b="0" i="0" u="none" strike="noStrike" baseline="0" dirty="0"/>
              <a:t>Pushing separatrix density of reference scenario up to 3.5e19 m</a:t>
            </a:r>
            <a:r>
              <a:rPr lang="en-US" b="0" i="0" u="none" strike="noStrike" baseline="30000" dirty="0"/>
              <a:t>-3</a:t>
            </a:r>
            <a:r>
              <a:rPr lang="en-US" b="0" i="0" u="none" strike="noStrike" baseline="0" dirty="0"/>
              <a:t> at fixed Ne puff of 4.1e20 s</a:t>
            </a:r>
            <a:r>
              <a:rPr lang="en-US" b="0" i="0" u="none" strike="noStrike" baseline="30000" dirty="0"/>
              <a:t>-1</a:t>
            </a:r>
            <a:r>
              <a:rPr lang="en-US" b="0" i="0" u="none" strike="noStrike" baseline="0" dirty="0"/>
              <a:t> still leads to (unacceptably) high OT temperatures</a:t>
            </a:r>
          </a:p>
          <a:p>
            <a:pPr marL="182563" indent="-182563">
              <a:spcAft>
                <a:spcPts val="600"/>
              </a:spcAft>
              <a:buFont typeface="Wingdings" panose="05000000000000000000" pitchFamily="2" charset="2"/>
              <a:buChar char="§"/>
            </a:pPr>
            <a:r>
              <a:rPr lang="en-US" b="0" i="0" u="none" strike="noStrike" baseline="0" dirty="0"/>
              <a:t>Compatibility with core to be investigated for these higher-density cases</a:t>
            </a:r>
          </a:p>
        </p:txBody>
      </p:sp>
      <p:pic>
        <p:nvPicPr>
          <p:cNvPr id="14" name="Grafik 13">
            <a:extLst>
              <a:ext uri="{FF2B5EF4-FFF2-40B4-BE49-F238E27FC236}">
                <a16:creationId xmlns:a16="http://schemas.microsoft.com/office/drawing/2014/main" id="{B3178F06-998E-36BC-037B-56C34309DBF9}"/>
              </a:ext>
            </a:extLst>
          </p:cNvPr>
          <p:cNvPicPr>
            <a:picLocks noChangeAspect="1"/>
          </p:cNvPicPr>
          <p:nvPr/>
        </p:nvPicPr>
        <p:blipFill>
          <a:blip r:embed="rId3"/>
          <a:stretch>
            <a:fillRect/>
          </a:stretch>
        </p:blipFill>
        <p:spPr>
          <a:xfrm>
            <a:off x="90235" y="1397372"/>
            <a:ext cx="4265474" cy="3426758"/>
          </a:xfrm>
          <a:prstGeom prst="rect">
            <a:avLst/>
          </a:prstGeom>
        </p:spPr>
      </p:pic>
    </p:spTree>
    <p:extLst>
      <p:ext uri="{BB962C8B-B14F-4D97-AF65-F5344CB8AC3E}">
        <p14:creationId xmlns:p14="http://schemas.microsoft.com/office/powerpoint/2010/main" val="3435620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85339-581B-029B-92D9-52ED256552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81EBB5-9399-D6C0-0C94-CD04588B53CA}"/>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LPP-ERM/KMS</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1BC5EFF4-F4E4-A4DE-A2ED-0340E7AF3682}"/>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22</a:t>
            </a:fld>
            <a:endParaRPr lang="en-GB" dirty="0"/>
          </a:p>
        </p:txBody>
      </p:sp>
      <p:sp>
        <p:nvSpPr>
          <p:cNvPr id="7" name="TextBox 6">
            <a:extLst>
              <a:ext uri="{FF2B5EF4-FFF2-40B4-BE49-F238E27FC236}">
                <a16:creationId xmlns:a16="http://schemas.microsoft.com/office/drawing/2014/main" id="{A2D23E46-A09F-9068-7169-DAC88ECD7D3B}"/>
              </a:ext>
            </a:extLst>
          </p:cNvPr>
          <p:cNvSpPr txBox="1"/>
          <p:nvPr/>
        </p:nvSpPr>
        <p:spPr>
          <a:xfrm>
            <a:off x="7812361" y="554585"/>
            <a:ext cx="1331640" cy="369332"/>
          </a:xfrm>
          <a:prstGeom prst="rect">
            <a:avLst/>
          </a:prstGeom>
          <a:solidFill>
            <a:srgbClr val="FFFF00"/>
          </a:solidFill>
        </p:spPr>
        <p:txBody>
          <a:bodyPr wrap="square" rtlCol="0">
            <a:spAutoFit/>
          </a:bodyPr>
          <a:lstStyle/>
          <a:p>
            <a:pPr algn="ctr"/>
            <a:r>
              <a:rPr lang="en-US" dirty="0"/>
              <a:t>W. </a:t>
            </a:r>
            <a:r>
              <a:rPr lang="en-US" dirty="0" err="1"/>
              <a:t>Dekeyser</a:t>
            </a:r>
            <a:endParaRPr lang="en-US" dirty="0"/>
          </a:p>
        </p:txBody>
      </p:sp>
      <p:sp>
        <p:nvSpPr>
          <p:cNvPr id="8" name="Textfeld 7">
            <a:extLst>
              <a:ext uri="{FF2B5EF4-FFF2-40B4-BE49-F238E27FC236}">
                <a16:creationId xmlns:a16="http://schemas.microsoft.com/office/drawing/2014/main" id="{6B3E8B8C-0C0A-4F72-78CA-A1111A39EB04}"/>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3839C574-4C2D-F616-C864-FE7C398785CA}"/>
              </a:ext>
            </a:extLst>
          </p:cNvPr>
          <p:cNvSpPr txBox="1"/>
          <p:nvPr/>
        </p:nvSpPr>
        <p:spPr>
          <a:xfrm>
            <a:off x="-14244" y="556687"/>
            <a:ext cx="6098412" cy="430887"/>
          </a:xfrm>
          <a:prstGeom prst="rect">
            <a:avLst/>
          </a:prstGeom>
          <a:noFill/>
        </p:spPr>
        <p:txBody>
          <a:bodyPr wrap="square">
            <a:spAutoFit/>
          </a:bodyPr>
          <a:lstStyle/>
          <a:p>
            <a:r>
              <a:rPr lang="en-GB" sz="2200" b="1" i="0" u="none" strike="noStrike" baseline="0" dirty="0">
                <a:solidFill>
                  <a:srgbClr val="000000"/>
                </a:solidFill>
              </a:rPr>
              <a:t> SOLPS-ITER modelling for JT-60SA W divertor</a:t>
            </a:r>
            <a:endParaRPr lang="en-GB" sz="2200" b="1" dirty="0"/>
          </a:p>
        </p:txBody>
      </p:sp>
      <p:sp>
        <p:nvSpPr>
          <p:cNvPr id="9" name="Textfeld 8">
            <a:extLst>
              <a:ext uri="{FF2B5EF4-FFF2-40B4-BE49-F238E27FC236}">
                <a16:creationId xmlns:a16="http://schemas.microsoft.com/office/drawing/2014/main" id="{87515353-1D6F-0B8A-3DEC-6E34F4F1BDB9}"/>
              </a:ext>
            </a:extLst>
          </p:cNvPr>
          <p:cNvSpPr txBox="1"/>
          <p:nvPr/>
        </p:nvSpPr>
        <p:spPr>
          <a:xfrm>
            <a:off x="-49238" y="4854271"/>
            <a:ext cx="4265474" cy="338554"/>
          </a:xfrm>
          <a:prstGeom prst="rect">
            <a:avLst/>
          </a:prstGeom>
          <a:noFill/>
        </p:spPr>
        <p:txBody>
          <a:bodyPr wrap="square">
            <a:spAutoFit/>
          </a:bodyPr>
          <a:lstStyle/>
          <a:p>
            <a:r>
              <a:rPr lang="nl-NL" sz="1600" b="1" i="0" u="none" strike="noStrike" baseline="0" dirty="0">
                <a:solidFill>
                  <a:srgbClr val="000000"/>
                </a:solidFill>
                <a:latin typeface="+mj-lt"/>
              </a:rPr>
              <a:t>W. Van Uytven, S. Van den Kerkhof, W. Dekeyser</a:t>
            </a:r>
            <a:endParaRPr lang="en-GB" sz="1600" b="1" dirty="0">
              <a:latin typeface="+mj-lt"/>
            </a:endParaRPr>
          </a:p>
        </p:txBody>
      </p:sp>
      <p:sp>
        <p:nvSpPr>
          <p:cNvPr id="3" name="Textfeld 2">
            <a:extLst>
              <a:ext uri="{FF2B5EF4-FFF2-40B4-BE49-F238E27FC236}">
                <a16:creationId xmlns:a16="http://schemas.microsoft.com/office/drawing/2014/main" id="{1DF504C8-7B09-60E3-6BA7-644F04F0736E}"/>
              </a:ext>
            </a:extLst>
          </p:cNvPr>
          <p:cNvSpPr txBox="1"/>
          <p:nvPr/>
        </p:nvSpPr>
        <p:spPr>
          <a:xfrm>
            <a:off x="1669097" y="994608"/>
            <a:ext cx="5805821" cy="400110"/>
          </a:xfrm>
          <a:prstGeom prst="rect">
            <a:avLst/>
          </a:prstGeom>
          <a:noFill/>
        </p:spPr>
        <p:txBody>
          <a:bodyPr wrap="none" rtlCol="0">
            <a:spAutoFit/>
          </a:bodyPr>
          <a:lstStyle/>
          <a:p>
            <a:pPr algn="ctr"/>
            <a:r>
              <a:rPr lang="en-GB" sz="2000" b="1" dirty="0"/>
              <a:t>Results from drift simulations: </a:t>
            </a:r>
            <a:r>
              <a:rPr lang="en-GB" sz="2000" i="1" dirty="0"/>
              <a:t>alternative geometries</a:t>
            </a:r>
            <a:endParaRPr lang="en-GB" sz="2000" i="1" baseline="30000" dirty="0"/>
          </a:p>
        </p:txBody>
      </p:sp>
      <p:sp>
        <p:nvSpPr>
          <p:cNvPr id="10" name="Textfeld 9">
            <a:extLst>
              <a:ext uri="{FF2B5EF4-FFF2-40B4-BE49-F238E27FC236}">
                <a16:creationId xmlns:a16="http://schemas.microsoft.com/office/drawing/2014/main" id="{8613CF11-2C3D-8F21-9D71-238418FD1860}"/>
              </a:ext>
            </a:extLst>
          </p:cNvPr>
          <p:cNvSpPr txBox="1"/>
          <p:nvPr/>
        </p:nvSpPr>
        <p:spPr>
          <a:xfrm>
            <a:off x="711704" y="4157667"/>
            <a:ext cx="7724694" cy="646331"/>
          </a:xfrm>
          <a:prstGeom prst="rect">
            <a:avLst/>
          </a:prstGeom>
          <a:noFill/>
        </p:spPr>
        <p:txBody>
          <a:bodyPr wrap="square">
            <a:spAutoFit/>
          </a:bodyPr>
          <a:lstStyle/>
          <a:p>
            <a:r>
              <a:rPr lang="en-US" sz="1800" b="0" i="0" u="none" strike="noStrike" baseline="0" dirty="0"/>
              <a:t>Need new equilibrium in order to rotate target plate around ‘upper hinge point’ at baffle without moving strike point onto reflector plates</a:t>
            </a:r>
          </a:p>
        </p:txBody>
      </p:sp>
      <p:pic>
        <p:nvPicPr>
          <p:cNvPr id="13" name="Grafik 12">
            <a:extLst>
              <a:ext uri="{FF2B5EF4-FFF2-40B4-BE49-F238E27FC236}">
                <a16:creationId xmlns:a16="http://schemas.microsoft.com/office/drawing/2014/main" id="{A8C4BD35-BC70-B68A-A48C-DB8DF5ABB818}"/>
              </a:ext>
            </a:extLst>
          </p:cNvPr>
          <p:cNvPicPr>
            <a:picLocks noChangeAspect="1"/>
          </p:cNvPicPr>
          <p:nvPr/>
        </p:nvPicPr>
        <p:blipFill>
          <a:blip r:embed="rId3"/>
          <a:stretch>
            <a:fillRect/>
          </a:stretch>
        </p:blipFill>
        <p:spPr>
          <a:xfrm>
            <a:off x="1115568" y="1447758"/>
            <a:ext cx="6912863" cy="2715767"/>
          </a:xfrm>
          <a:prstGeom prst="rect">
            <a:avLst/>
          </a:prstGeom>
        </p:spPr>
      </p:pic>
    </p:spTree>
    <p:extLst>
      <p:ext uri="{BB962C8B-B14F-4D97-AF65-F5344CB8AC3E}">
        <p14:creationId xmlns:p14="http://schemas.microsoft.com/office/powerpoint/2010/main" val="219876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121032"/>
            <a:ext cx="9144000" cy="901435"/>
          </a:xfrm>
        </p:spPr>
        <p:txBody>
          <a:bodyPr/>
          <a:lstStyle/>
          <a:p>
            <a:pPr algn="ct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a:t>
            </a:r>
            <a:b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b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 and Surface Data</a:t>
            </a:r>
            <a:endParaRPr lang="de-DE" sz="36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23</a:t>
            </a:fld>
            <a:endParaRPr lang="en-GB" dirty="0"/>
          </a:p>
        </p:txBody>
      </p:sp>
    </p:spTree>
    <p:extLst>
      <p:ext uri="{BB962C8B-B14F-4D97-AF65-F5344CB8AC3E}">
        <p14:creationId xmlns:p14="http://schemas.microsoft.com/office/powerpoint/2010/main" val="3160915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005D6-40BD-56A9-A9CB-4758EF8042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16C59D-CBB0-2A08-6F88-6B6E86DCD1C1}"/>
              </a:ext>
            </a:extLst>
          </p:cNvPr>
          <p:cNvSpPr>
            <a:spLocks noGrp="1"/>
          </p:cNvSpPr>
          <p:nvPr>
            <p:ph type="title"/>
          </p:nvPr>
        </p:nvSpPr>
        <p:spPr>
          <a:xfrm>
            <a:off x="-61610" y="82253"/>
            <a:ext cx="8594050"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CEA</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18718995-1563-E7CA-6107-C07B88193A98}"/>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24</a:t>
            </a:fld>
            <a:endParaRPr lang="en-GB" dirty="0"/>
          </a:p>
        </p:txBody>
      </p:sp>
      <p:sp>
        <p:nvSpPr>
          <p:cNvPr id="7" name="TextBox 6">
            <a:extLst>
              <a:ext uri="{FF2B5EF4-FFF2-40B4-BE49-F238E27FC236}">
                <a16:creationId xmlns:a16="http://schemas.microsoft.com/office/drawing/2014/main" id="{C51696BD-3840-85F9-577B-E974BFD0102D}"/>
              </a:ext>
            </a:extLst>
          </p:cNvPr>
          <p:cNvSpPr txBox="1"/>
          <p:nvPr/>
        </p:nvSpPr>
        <p:spPr>
          <a:xfrm>
            <a:off x="8012216" y="555625"/>
            <a:ext cx="1131784" cy="369332"/>
          </a:xfrm>
          <a:prstGeom prst="rect">
            <a:avLst/>
          </a:prstGeom>
          <a:solidFill>
            <a:srgbClr val="FFFF00"/>
          </a:solidFill>
        </p:spPr>
        <p:txBody>
          <a:bodyPr wrap="none" rtlCol="0">
            <a:spAutoFit/>
          </a:bodyPr>
          <a:lstStyle/>
          <a:p>
            <a:pPr algn="ctr"/>
            <a:r>
              <a:rPr lang="en-US" dirty="0"/>
              <a:t>A. </a:t>
            </a:r>
            <a:r>
              <a:rPr lang="en-US" dirty="0" err="1"/>
              <a:t>Michau</a:t>
            </a:r>
            <a:endParaRPr lang="en-US" dirty="0"/>
          </a:p>
        </p:txBody>
      </p:sp>
      <p:sp>
        <p:nvSpPr>
          <p:cNvPr id="3" name="Textfeld 2">
            <a:extLst>
              <a:ext uri="{FF2B5EF4-FFF2-40B4-BE49-F238E27FC236}">
                <a16:creationId xmlns:a16="http://schemas.microsoft.com/office/drawing/2014/main" id="{83CAE458-CD2F-2A6A-B3B1-2004781F024A}"/>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19" name="Rectangle 3">
            <a:extLst>
              <a:ext uri="{FF2B5EF4-FFF2-40B4-BE49-F238E27FC236}">
                <a16:creationId xmlns:a16="http://schemas.microsoft.com/office/drawing/2014/main" id="{7AAE095B-B9C1-A737-098C-D266522751F4}"/>
              </a:ext>
            </a:extLst>
          </p:cNvPr>
          <p:cNvSpPr/>
          <p:nvPr/>
        </p:nvSpPr>
        <p:spPr>
          <a:xfrm>
            <a:off x="-59282" y="429749"/>
            <a:ext cx="6768752" cy="5645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nSpc>
                <a:spcPct val="150000"/>
              </a:lnSpc>
              <a:spcBef>
                <a:spcPts val="1191"/>
              </a:spcBef>
              <a:spcAft>
                <a:spcPts val="992"/>
              </a:spcAft>
            </a:pPr>
            <a:r>
              <a:rPr lang="en-US" sz="2200" b="1" u="none" strike="noStrike" dirty="0">
                <a:solidFill>
                  <a:srgbClr val="000000"/>
                </a:solidFill>
                <a:effectLst/>
                <a:uFillTx/>
                <a:latin typeface="Calibri"/>
                <a:ea typeface="Microsoft YaHei"/>
              </a:rPr>
              <a:t>Molecular Dynamics of Neutral Tungsten Cluster Growth </a:t>
            </a:r>
            <a:endParaRPr lang="en-US" sz="2200" b="0" u="none" strike="noStrike" dirty="0">
              <a:solidFill>
                <a:srgbClr val="000000"/>
              </a:solidFill>
              <a:effectLst/>
              <a:uFillTx/>
              <a:latin typeface="Arial"/>
            </a:endParaRPr>
          </a:p>
        </p:txBody>
      </p:sp>
      <p:sp>
        <p:nvSpPr>
          <p:cNvPr id="20" name="Rectangle 4">
            <a:extLst>
              <a:ext uri="{FF2B5EF4-FFF2-40B4-BE49-F238E27FC236}">
                <a16:creationId xmlns:a16="http://schemas.microsoft.com/office/drawing/2014/main" id="{1E6B7155-2BF7-8335-35CD-14A175B1A674}"/>
              </a:ext>
            </a:extLst>
          </p:cNvPr>
          <p:cNvSpPr/>
          <p:nvPr/>
        </p:nvSpPr>
        <p:spPr>
          <a:xfrm>
            <a:off x="107504" y="1282379"/>
            <a:ext cx="762783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342900" indent="-342900">
              <a:lnSpc>
                <a:spcPct val="100000"/>
              </a:lnSpc>
              <a:buFont typeface="+mj-lt"/>
              <a:buAutoNum type="arabicPeriod"/>
            </a:pPr>
            <a:r>
              <a:rPr lang="en-US" b="1" u="none" strike="noStrike" dirty="0">
                <a:solidFill>
                  <a:srgbClr val="000000"/>
                </a:solidFill>
                <a:effectLst/>
                <a:uFillTx/>
              </a:rPr>
              <a:t>Structure of cluster formed by the growth via the reaction: </a:t>
            </a:r>
            <a:r>
              <a:rPr lang="en-US" b="1" u="none" strike="noStrike" dirty="0" err="1">
                <a:solidFill>
                  <a:srgbClr val="000000"/>
                </a:solidFill>
                <a:effectLst/>
                <a:uFillTx/>
              </a:rPr>
              <a:t>W</a:t>
            </a:r>
            <a:r>
              <a:rPr lang="en-US" b="1" u="none" strike="noStrike" baseline="-8000" dirty="0" err="1">
                <a:solidFill>
                  <a:srgbClr val="000000"/>
                </a:solidFill>
                <a:effectLst/>
                <a:uFillTx/>
              </a:rPr>
              <a:t>n</a:t>
            </a:r>
            <a:r>
              <a:rPr lang="en-US" b="1" u="none" strike="noStrike" baseline="-8000" dirty="0">
                <a:solidFill>
                  <a:srgbClr val="000000"/>
                </a:solidFill>
                <a:effectLst/>
                <a:uFillTx/>
              </a:rPr>
              <a:t> </a:t>
            </a:r>
            <a:r>
              <a:rPr lang="en-US" b="1" u="none" strike="noStrike" dirty="0">
                <a:solidFill>
                  <a:srgbClr val="000000"/>
                </a:solidFill>
                <a:effectLst/>
                <a:uFillTx/>
              </a:rPr>
              <a:t>+ W </a:t>
            </a:r>
            <a:r>
              <a:rPr lang="en-US" b="1" u="none" strike="noStrike" dirty="0">
                <a:solidFill>
                  <a:srgbClr val="000000"/>
                </a:solidFill>
                <a:effectLst/>
                <a:uFillTx/>
                <a:ea typeface="Arial"/>
              </a:rPr>
              <a:t>→ W</a:t>
            </a:r>
            <a:r>
              <a:rPr lang="en-US" b="1" u="none" strike="noStrike" baseline="-8000" dirty="0">
                <a:solidFill>
                  <a:srgbClr val="000000"/>
                </a:solidFill>
                <a:effectLst/>
                <a:uFillTx/>
                <a:ea typeface="Arial"/>
              </a:rPr>
              <a:t>n+1</a:t>
            </a:r>
            <a:endParaRPr lang="en-US" b="1" u="none" strike="noStrike" dirty="0">
              <a:solidFill>
                <a:srgbClr val="000000"/>
              </a:solidFill>
              <a:effectLst/>
              <a:uFillTx/>
            </a:endParaRPr>
          </a:p>
        </p:txBody>
      </p:sp>
      <p:sp>
        <p:nvSpPr>
          <p:cNvPr id="27" name="ZoneTexte 12">
            <a:extLst>
              <a:ext uri="{FF2B5EF4-FFF2-40B4-BE49-F238E27FC236}">
                <a16:creationId xmlns:a16="http://schemas.microsoft.com/office/drawing/2014/main" id="{095AE779-7A4C-560D-067F-D0998F8CD424}"/>
              </a:ext>
            </a:extLst>
          </p:cNvPr>
          <p:cNvSpPr txBox="1"/>
          <p:nvPr/>
        </p:nvSpPr>
        <p:spPr>
          <a:xfrm>
            <a:off x="4355976" y="2345245"/>
            <a:ext cx="4141084" cy="1323439"/>
          </a:xfrm>
          <a:prstGeom prst="rect">
            <a:avLst/>
          </a:prstGeom>
          <a:noFill/>
        </p:spPr>
        <p:txBody>
          <a:bodyPr wrap="square" rtlCol="0">
            <a:spAutoFit/>
          </a:bodyPr>
          <a:lstStyle/>
          <a:p>
            <a:r>
              <a:rPr lang="fr-FR" sz="1600" dirty="0" err="1"/>
              <a:t>Computed</a:t>
            </a:r>
            <a:r>
              <a:rPr lang="fr-FR" sz="1600" dirty="0"/>
              <a:t> up to n=40 </a:t>
            </a:r>
            <a:r>
              <a:rPr lang="en-US" sz="1600" dirty="0">
                <a:solidFill>
                  <a:srgbClr val="000000"/>
                </a:solidFill>
              </a:rPr>
              <a:t>using Molecular Dynamics (</a:t>
            </a:r>
            <a:r>
              <a:rPr lang="en-US" sz="1600" dirty="0" err="1">
                <a:solidFill>
                  <a:srgbClr val="000000"/>
                </a:solidFill>
              </a:rPr>
              <a:t>Lammps</a:t>
            </a:r>
            <a:r>
              <a:rPr lang="en-US" sz="1600" dirty="0">
                <a:solidFill>
                  <a:srgbClr val="000000"/>
                </a:solidFill>
              </a:rPr>
              <a:t>, EAM potential) </a:t>
            </a:r>
          </a:p>
          <a:p>
            <a:endParaRPr lang="fr-FR" sz="1600" dirty="0"/>
          </a:p>
          <a:p>
            <a:r>
              <a:rPr lang="fr-FR" sz="1600" dirty="0"/>
              <a:t>plateau </a:t>
            </a:r>
            <a:r>
              <a:rPr lang="fr-FR" sz="1600" dirty="0" err="1"/>
              <a:t>after</a:t>
            </a:r>
            <a:r>
              <a:rPr lang="fr-FR" sz="1600" dirty="0"/>
              <a:t> n=20 </a:t>
            </a:r>
            <a:r>
              <a:rPr lang="fr-FR" sz="1600" dirty="0" err="1"/>
              <a:t>atoms</a:t>
            </a:r>
            <a:r>
              <a:rPr lang="fr-FR" sz="1600" dirty="0"/>
              <a:t> </a:t>
            </a:r>
          </a:p>
          <a:p>
            <a:r>
              <a:rPr lang="fr-FR" sz="1600" b="1" dirty="0"/>
              <a:t>=&gt; Interpolation possible for </a:t>
            </a:r>
            <a:r>
              <a:rPr lang="fr-FR" sz="1600" b="1" dirty="0" err="1"/>
              <a:t>larger</a:t>
            </a:r>
            <a:r>
              <a:rPr lang="fr-FR" sz="1600" b="1" dirty="0"/>
              <a:t> size</a:t>
            </a:r>
          </a:p>
        </p:txBody>
      </p:sp>
      <p:pic>
        <p:nvPicPr>
          <p:cNvPr id="31" name="Grafik 30">
            <a:extLst>
              <a:ext uri="{FF2B5EF4-FFF2-40B4-BE49-F238E27FC236}">
                <a16:creationId xmlns:a16="http://schemas.microsoft.com/office/drawing/2014/main" id="{F9217066-450D-9F6A-6142-2E21FC23EC3A}"/>
              </a:ext>
            </a:extLst>
          </p:cNvPr>
          <p:cNvPicPr>
            <a:picLocks noChangeAspect="1"/>
          </p:cNvPicPr>
          <p:nvPr/>
        </p:nvPicPr>
        <p:blipFill>
          <a:blip r:embed="rId3"/>
          <a:srcRect l="12872" r="19996"/>
          <a:stretch>
            <a:fillRect/>
          </a:stretch>
        </p:blipFill>
        <p:spPr>
          <a:xfrm>
            <a:off x="395536" y="1849190"/>
            <a:ext cx="3751742" cy="2954808"/>
          </a:xfrm>
          <a:prstGeom prst="rect">
            <a:avLst/>
          </a:prstGeom>
        </p:spPr>
      </p:pic>
    </p:spTree>
    <p:extLst>
      <p:ext uri="{BB962C8B-B14F-4D97-AF65-F5344CB8AC3E}">
        <p14:creationId xmlns:p14="http://schemas.microsoft.com/office/powerpoint/2010/main" val="2518232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A6C47-D01B-56DA-3F6D-411E642C75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79BA5A-FA12-A9FF-1919-60FBA3C319EE}"/>
              </a:ext>
            </a:extLst>
          </p:cNvPr>
          <p:cNvSpPr>
            <a:spLocks noGrp="1"/>
          </p:cNvSpPr>
          <p:nvPr>
            <p:ph type="title"/>
          </p:nvPr>
        </p:nvSpPr>
        <p:spPr>
          <a:xfrm>
            <a:off x="-61610" y="82253"/>
            <a:ext cx="8594050"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CEA</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1082C66-C722-897A-5923-3D249A0CE0BF}"/>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25</a:t>
            </a:fld>
            <a:endParaRPr lang="en-GB" dirty="0"/>
          </a:p>
        </p:txBody>
      </p:sp>
      <p:sp>
        <p:nvSpPr>
          <p:cNvPr id="7" name="TextBox 6">
            <a:extLst>
              <a:ext uri="{FF2B5EF4-FFF2-40B4-BE49-F238E27FC236}">
                <a16:creationId xmlns:a16="http://schemas.microsoft.com/office/drawing/2014/main" id="{3CDE094B-156E-B9CD-7225-2B163C2F1841}"/>
              </a:ext>
            </a:extLst>
          </p:cNvPr>
          <p:cNvSpPr txBox="1"/>
          <p:nvPr/>
        </p:nvSpPr>
        <p:spPr>
          <a:xfrm>
            <a:off x="8012216" y="555625"/>
            <a:ext cx="1131784" cy="369332"/>
          </a:xfrm>
          <a:prstGeom prst="rect">
            <a:avLst/>
          </a:prstGeom>
          <a:solidFill>
            <a:srgbClr val="FFFF00"/>
          </a:solidFill>
        </p:spPr>
        <p:txBody>
          <a:bodyPr wrap="none" rtlCol="0">
            <a:spAutoFit/>
          </a:bodyPr>
          <a:lstStyle/>
          <a:p>
            <a:pPr algn="ctr"/>
            <a:r>
              <a:rPr lang="en-US" dirty="0"/>
              <a:t>A. </a:t>
            </a:r>
            <a:r>
              <a:rPr lang="en-US" dirty="0" err="1"/>
              <a:t>Michau</a:t>
            </a:r>
            <a:endParaRPr lang="en-US" dirty="0"/>
          </a:p>
        </p:txBody>
      </p:sp>
      <p:sp>
        <p:nvSpPr>
          <p:cNvPr id="3" name="Textfeld 2">
            <a:extLst>
              <a:ext uri="{FF2B5EF4-FFF2-40B4-BE49-F238E27FC236}">
                <a16:creationId xmlns:a16="http://schemas.microsoft.com/office/drawing/2014/main" id="{B8EA33FB-82E7-00EC-2353-4725997C3907}"/>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8" name="Rectangle 15">
            <a:extLst>
              <a:ext uri="{FF2B5EF4-FFF2-40B4-BE49-F238E27FC236}">
                <a16:creationId xmlns:a16="http://schemas.microsoft.com/office/drawing/2014/main" id="{8EC7A4D5-F35E-889F-FCF2-0FB660EBEC1E}"/>
              </a:ext>
            </a:extLst>
          </p:cNvPr>
          <p:cNvSpPr/>
          <p:nvPr/>
        </p:nvSpPr>
        <p:spPr>
          <a:xfrm>
            <a:off x="467544" y="1749312"/>
            <a:ext cx="3573007" cy="6602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spcBef>
                <a:spcPts val="641"/>
              </a:spcBef>
              <a:buClr>
                <a:srgbClr val="000000"/>
              </a:buClr>
            </a:pPr>
            <a:r>
              <a:rPr lang="en-US" sz="1600" b="0" u="none" strike="noStrike" dirty="0">
                <a:solidFill>
                  <a:schemeClr val="dk1"/>
                </a:solidFill>
                <a:effectLst/>
                <a:uFillTx/>
                <a:latin typeface="Calibri"/>
              </a:rPr>
              <a:t>Thousands of trajectories simulated with</a:t>
            </a:r>
          </a:p>
          <a:p>
            <a:pPr defTabSz="457200">
              <a:lnSpc>
                <a:spcPct val="100000"/>
              </a:lnSpc>
              <a:spcBef>
                <a:spcPts val="641"/>
              </a:spcBef>
              <a:buClr>
                <a:srgbClr val="000000"/>
              </a:buClr>
            </a:pPr>
            <a:r>
              <a:rPr lang="en-US" sz="1600" dirty="0">
                <a:solidFill>
                  <a:schemeClr val="dk1"/>
                </a:solidFill>
                <a:latin typeface="Calibri"/>
              </a:rPr>
              <a:t>d</a:t>
            </a:r>
            <a:r>
              <a:rPr lang="en-US" sz="1600" b="0" u="none" strike="noStrike" dirty="0">
                <a:solidFill>
                  <a:schemeClr val="dk1"/>
                </a:solidFill>
                <a:effectLst/>
                <a:uFillTx/>
                <a:latin typeface="Calibri"/>
              </a:rPr>
              <a:t>ifferent potentials: case of W-W</a:t>
            </a:r>
            <a:r>
              <a:rPr lang="en-US" sz="1600" b="0" u="none" strike="noStrike" baseline="-8000" dirty="0">
                <a:solidFill>
                  <a:schemeClr val="dk1"/>
                </a:solidFill>
                <a:effectLst/>
                <a:uFillTx/>
                <a:latin typeface="Calibri"/>
              </a:rPr>
              <a:t>5</a:t>
            </a:r>
            <a:endParaRPr lang="en-US" sz="1600" b="0" u="none" strike="noStrike" dirty="0">
              <a:solidFill>
                <a:srgbClr val="000000"/>
              </a:solidFill>
              <a:effectLst/>
              <a:uFillTx/>
              <a:latin typeface="Arial"/>
            </a:endParaRPr>
          </a:p>
        </p:txBody>
      </p:sp>
      <p:pic>
        <p:nvPicPr>
          <p:cNvPr id="9" name="Grafik 8">
            <a:extLst>
              <a:ext uri="{FF2B5EF4-FFF2-40B4-BE49-F238E27FC236}">
                <a16:creationId xmlns:a16="http://schemas.microsoft.com/office/drawing/2014/main" id="{F73A4E88-5BC1-7B93-B5DF-C896C9EF6D13}"/>
              </a:ext>
            </a:extLst>
          </p:cNvPr>
          <p:cNvPicPr>
            <a:picLocks noChangeAspect="1"/>
          </p:cNvPicPr>
          <p:nvPr/>
        </p:nvPicPr>
        <p:blipFill>
          <a:blip r:embed="rId3"/>
          <a:stretch>
            <a:fillRect/>
          </a:stretch>
        </p:blipFill>
        <p:spPr>
          <a:xfrm>
            <a:off x="6901196" y="1437092"/>
            <a:ext cx="2222039" cy="1127930"/>
          </a:xfrm>
          <a:prstGeom prst="rect">
            <a:avLst/>
          </a:prstGeom>
        </p:spPr>
      </p:pic>
      <p:pic>
        <p:nvPicPr>
          <p:cNvPr id="10" name="Grafik 9">
            <a:extLst>
              <a:ext uri="{FF2B5EF4-FFF2-40B4-BE49-F238E27FC236}">
                <a16:creationId xmlns:a16="http://schemas.microsoft.com/office/drawing/2014/main" id="{3E8E702E-815F-E33F-477F-0491347803DB}"/>
              </a:ext>
            </a:extLst>
          </p:cNvPr>
          <p:cNvPicPr>
            <a:picLocks noChangeAspect="1"/>
          </p:cNvPicPr>
          <p:nvPr/>
        </p:nvPicPr>
        <p:blipFill>
          <a:blip r:embed="rId4"/>
          <a:stretch>
            <a:fillRect/>
          </a:stretch>
        </p:blipFill>
        <p:spPr>
          <a:xfrm>
            <a:off x="-9420" y="2632663"/>
            <a:ext cx="9163896" cy="2431001"/>
          </a:xfrm>
          <a:prstGeom prst="rect">
            <a:avLst/>
          </a:prstGeom>
        </p:spPr>
      </p:pic>
      <p:sp>
        <p:nvSpPr>
          <p:cNvPr id="5" name="Rectangle 13">
            <a:extLst>
              <a:ext uri="{FF2B5EF4-FFF2-40B4-BE49-F238E27FC236}">
                <a16:creationId xmlns:a16="http://schemas.microsoft.com/office/drawing/2014/main" id="{CAA38745-792B-BDEB-7BE2-E4401EBDFEB4}"/>
              </a:ext>
            </a:extLst>
          </p:cNvPr>
          <p:cNvSpPr/>
          <p:nvPr/>
        </p:nvSpPr>
        <p:spPr>
          <a:xfrm>
            <a:off x="115144" y="1172571"/>
            <a:ext cx="8140134" cy="463075"/>
          </a:xfrm>
          <a:prstGeom prst="rect">
            <a:avLst/>
          </a:prstGeom>
        </p:spPr>
        <p:txBody>
          <a:bodyPr wrap="square">
            <a:spAutoFit/>
          </a:bodyPr>
          <a:lstStyle/>
          <a:p>
            <a:pPr marL="342900" indent="-342900">
              <a:lnSpc>
                <a:spcPct val="150000"/>
              </a:lnSpc>
              <a:spcBef>
                <a:spcPts val="1191"/>
              </a:spcBef>
              <a:spcAft>
                <a:spcPts val="992"/>
              </a:spcAft>
              <a:buFont typeface="+mj-lt"/>
              <a:buAutoNum type="arabicPeriod" startAt="2"/>
            </a:pPr>
            <a:r>
              <a:rPr lang="en-US" b="1" dirty="0">
                <a:solidFill>
                  <a:srgbClr val="000000"/>
                </a:solidFill>
                <a:ea typeface="Microsoft YaHei"/>
                <a:cs typeface="Arial" panose="020B0604020202020204" pitchFamily="34" charset="0"/>
              </a:rPr>
              <a:t>How likely two clusters are to coalesce under collision conditions?</a:t>
            </a:r>
            <a:endParaRPr lang="en-US" b="0" u="none" strike="noStrike" dirty="0">
              <a:solidFill>
                <a:srgbClr val="000000"/>
              </a:solidFill>
              <a:effectLst/>
              <a:uFillTx/>
              <a:cs typeface="Arial" panose="020B0604020202020204" pitchFamily="34" charset="0"/>
            </a:endParaRPr>
          </a:p>
        </p:txBody>
      </p:sp>
      <p:sp>
        <p:nvSpPr>
          <p:cNvPr id="11" name="Rectangle 3">
            <a:extLst>
              <a:ext uri="{FF2B5EF4-FFF2-40B4-BE49-F238E27FC236}">
                <a16:creationId xmlns:a16="http://schemas.microsoft.com/office/drawing/2014/main" id="{F32B46B3-8EE0-EB52-1E52-7D32E173C78E}"/>
              </a:ext>
            </a:extLst>
          </p:cNvPr>
          <p:cNvSpPr/>
          <p:nvPr/>
        </p:nvSpPr>
        <p:spPr>
          <a:xfrm>
            <a:off x="-59282" y="429749"/>
            <a:ext cx="6768752" cy="5645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nSpc>
                <a:spcPct val="150000"/>
              </a:lnSpc>
              <a:spcBef>
                <a:spcPts val="1191"/>
              </a:spcBef>
              <a:spcAft>
                <a:spcPts val="992"/>
              </a:spcAft>
            </a:pPr>
            <a:r>
              <a:rPr lang="en-US" sz="2200" b="1" u="none" strike="noStrike" dirty="0">
                <a:solidFill>
                  <a:srgbClr val="000000"/>
                </a:solidFill>
                <a:effectLst/>
                <a:uFillTx/>
                <a:latin typeface="Calibri"/>
                <a:ea typeface="Microsoft YaHei"/>
              </a:rPr>
              <a:t>Molecular Dynamics of Neutral Tungsten Cluster Growth </a:t>
            </a:r>
            <a:endParaRPr lang="en-US" sz="2200" b="0" u="none" strike="noStrike" dirty="0">
              <a:solidFill>
                <a:srgbClr val="000000"/>
              </a:solidFill>
              <a:effectLst/>
              <a:uFillTx/>
              <a:latin typeface="Arial"/>
            </a:endParaRPr>
          </a:p>
        </p:txBody>
      </p:sp>
    </p:spTree>
    <p:extLst>
      <p:ext uri="{BB962C8B-B14F-4D97-AF65-F5344CB8AC3E}">
        <p14:creationId xmlns:p14="http://schemas.microsoft.com/office/powerpoint/2010/main" val="3537037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5DC1-E989-26E4-30FD-7244EB9CBD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639562-1BB6-8FE6-D07C-C273BB24C234}"/>
              </a:ext>
            </a:extLst>
          </p:cNvPr>
          <p:cNvSpPr>
            <a:spLocks noGrp="1"/>
          </p:cNvSpPr>
          <p:nvPr>
            <p:ph type="title"/>
          </p:nvPr>
        </p:nvSpPr>
        <p:spPr>
          <a:xfrm>
            <a:off x="-61610" y="82253"/>
            <a:ext cx="8594050"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CEA</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B9A0F070-9701-C53B-D263-59C3DE46BE6A}"/>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26</a:t>
            </a:fld>
            <a:endParaRPr lang="en-GB" dirty="0"/>
          </a:p>
        </p:txBody>
      </p:sp>
      <p:sp>
        <p:nvSpPr>
          <p:cNvPr id="7" name="TextBox 6">
            <a:extLst>
              <a:ext uri="{FF2B5EF4-FFF2-40B4-BE49-F238E27FC236}">
                <a16:creationId xmlns:a16="http://schemas.microsoft.com/office/drawing/2014/main" id="{B531A525-149B-CE1A-53E9-6E7A3D5F5040}"/>
              </a:ext>
            </a:extLst>
          </p:cNvPr>
          <p:cNvSpPr txBox="1"/>
          <p:nvPr/>
        </p:nvSpPr>
        <p:spPr>
          <a:xfrm>
            <a:off x="8012216" y="555625"/>
            <a:ext cx="1131784" cy="369332"/>
          </a:xfrm>
          <a:prstGeom prst="rect">
            <a:avLst/>
          </a:prstGeom>
          <a:solidFill>
            <a:srgbClr val="FFFF00"/>
          </a:solidFill>
        </p:spPr>
        <p:txBody>
          <a:bodyPr wrap="none" rtlCol="0">
            <a:spAutoFit/>
          </a:bodyPr>
          <a:lstStyle/>
          <a:p>
            <a:pPr algn="ctr"/>
            <a:r>
              <a:rPr lang="en-US" dirty="0"/>
              <a:t>A. </a:t>
            </a:r>
            <a:r>
              <a:rPr lang="en-US" dirty="0" err="1"/>
              <a:t>Michau</a:t>
            </a:r>
            <a:endParaRPr lang="en-US" dirty="0"/>
          </a:p>
        </p:txBody>
      </p:sp>
      <p:sp>
        <p:nvSpPr>
          <p:cNvPr id="3" name="Textfeld 2">
            <a:extLst>
              <a:ext uri="{FF2B5EF4-FFF2-40B4-BE49-F238E27FC236}">
                <a16:creationId xmlns:a16="http://schemas.microsoft.com/office/drawing/2014/main" id="{253EEE3F-948F-0B13-189E-7EA9125EC21F}"/>
              </a:ext>
            </a:extLst>
          </p:cNvPr>
          <p:cNvSpPr txBox="1"/>
          <p:nvPr/>
        </p:nvSpPr>
        <p:spPr>
          <a:xfrm>
            <a:off x="8650275" y="93023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5" name="Rectangle 1">
            <a:extLst>
              <a:ext uri="{FF2B5EF4-FFF2-40B4-BE49-F238E27FC236}">
                <a16:creationId xmlns:a16="http://schemas.microsoft.com/office/drawing/2014/main" id="{B7AECB22-C36C-8AF8-A89F-BF652677BCC4}"/>
              </a:ext>
            </a:extLst>
          </p:cNvPr>
          <p:cNvSpPr/>
          <p:nvPr/>
        </p:nvSpPr>
        <p:spPr>
          <a:xfrm>
            <a:off x="-80384" y="558141"/>
            <a:ext cx="7668344"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r>
              <a:rPr lang="en-US" sz="2200" b="1" u="none" strike="noStrike" dirty="0">
                <a:solidFill>
                  <a:srgbClr val="000000"/>
                </a:solidFill>
                <a:effectLst/>
                <a:uFillTx/>
                <a:latin typeface="Calibri"/>
                <a:ea typeface="Microsoft YaHei"/>
              </a:rPr>
              <a:t>DFT Investigation of collision between charged tungsten clusters </a:t>
            </a:r>
            <a:endParaRPr lang="en-US" sz="2200" b="0" u="none" strike="noStrike" dirty="0">
              <a:solidFill>
                <a:srgbClr val="000000"/>
              </a:solidFill>
              <a:effectLst/>
              <a:uFillTx/>
              <a:latin typeface="Arial"/>
            </a:endParaRPr>
          </a:p>
        </p:txBody>
      </p:sp>
      <p:pic>
        <p:nvPicPr>
          <p:cNvPr id="6" name="Grafik 5">
            <a:extLst>
              <a:ext uri="{FF2B5EF4-FFF2-40B4-BE49-F238E27FC236}">
                <a16:creationId xmlns:a16="http://schemas.microsoft.com/office/drawing/2014/main" id="{E38B6B30-42DD-5B4D-AEE2-DF17140EA4EF}"/>
              </a:ext>
            </a:extLst>
          </p:cNvPr>
          <p:cNvPicPr>
            <a:picLocks noChangeAspect="1"/>
          </p:cNvPicPr>
          <p:nvPr/>
        </p:nvPicPr>
        <p:blipFill>
          <a:blip r:embed="rId3"/>
          <a:stretch>
            <a:fillRect/>
          </a:stretch>
        </p:blipFill>
        <p:spPr>
          <a:xfrm>
            <a:off x="467544" y="987574"/>
            <a:ext cx="4129709" cy="1745575"/>
          </a:xfrm>
          <a:prstGeom prst="rect">
            <a:avLst/>
          </a:prstGeom>
        </p:spPr>
      </p:pic>
      <p:sp>
        <p:nvSpPr>
          <p:cNvPr id="8" name="Rectangle 7">
            <a:extLst>
              <a:ext uri="{FF2B5EF4-FFF2-40B4-BE49-F238E27FC236}">
                <a16:creationId xmlns:a16="http://schemas.microsoft.com/office/drawing/2014/main" id="{EBD8A018-6596-9AE0-B0FF-039CF35DB0F0}"/>
              </a:ext>
            </a:extLst>
          </p:cNvPr>
          <p:cNvSpPr/>
          <p:nvPr/>
        </p:nvSpPr>
        <p:spPr>
          <a:xfrm>
            <a:off x="5292080" y="1131590"/>
            <a:ext cx="2304256" cy="55254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en-US" sz="1500" b="0" u="none" strike="noStrike" dirty="0">
                <a:solidFill>
                  <a:srgbClr val="000000"/>
                </a:solidFill>
                <a:effectLst/>
                <a:uFillTx/>
                <a:latin typeface="Arial"/>
              </a:rPr>
              <a:t>Thousand trajectories:</a:t>
            </a:r>
          </a:p>
          <a:p>
            <a:pPr algn="ctr">
              <a:lnSpc>
                <a:spcPct val="100000"/>
              </a:lnSpc>
            </a:pPr>
            <a:r>
              <a:rPr lang="en-US" sz="1500" b="0" u="none" strike="noStrike" dirty="0">
                <a:solidFill>
                  <a:srgbClr val="000000"/>
                </a:solidFill>
                <a:effectLst/>
                <a:uFillTx/>
                <a:latin typeface="Arial"/>
              </a:rPr>
              <a:t>highly time-consuming</a:t>
            </a:r>
          </a:p>
        </p:txBody>
      </p:sp>
      <p:pic>
        <p:nvPicPr>
          <p:cNvPr id="10" name="Grafik 9">
            <a:extLst>
              <a:ext uri="{FF2B5EF4-FFF2-40B4-BE49-F238E27FC236}">
                <a16:creationId xmlns:a16="http://schemas.microsoft.com/office/drawing/2014/main" id="{1448FFC6-6DFD-DBEC-6AFB-985193BA9417}"/>
              </a:ext>
            </a:extLst>
          </p:cNvPr>
          <p:cNvPicPr>
            <a:picLocks noChangeAspect="1"/>
          </p:cNvPicPr>
          <p:nvPr/>
        </p:nvPicPr>
        <p:blipFill>
          <a:blip r:embed="rId4"/>
          <a:stretch>
            <a:fillRect/>
          </a:stretch>
        </p:blipFill>
        <p:spPr>
          <a:xfrm>
            <a:off x="6082562" y="1881465"/>
            <a:ext cx="723292" cy="727288"/>
          </a:xfrm>
          <a:prstGeom prst="rect">
            <a:avLst/>
          </a:prstGeom>
        </p:spPr>
      </p:pic>
      <p:pic>
        <p:nvPicPr>
          <p:cNvPr id="11" name="Grafik 10">
            <a:extLst>
              <a:ext uri="{FF2B5EF4-FFF2-40B4-BE49-F238E27FC236}">
                <a16:creationId xmlns:a16="http://schemas.microsoft.com/office/drawing/2014/main" id="{E0D51DA7-C263-FCB2-1B75-1F70911F1D31}"/>
              </a:ext>
            </a:extLst>
          </p:cNvPr>
          <p:cNvPicPr>
            <a:picLocks noChangeAspect="1"/>
          </p:cNvPicPr>
          <p:nvPr/>
        </p:nvPicPr>
        <p:blipFill>
          <a:blip r:embed="rId5"/>
          <a:srcRect b="577"/>
          <a:stretch>
            <a:fillRect/>
          </a:stretch>
        </p:blipFill>
        <p:spPr>
          <a:xfrm>
            <a:off x="-43285" y="2813839"/>
            <a:ext cx="2952328" cy="2336653"/>
          </a:xfrm>
          <a:prstGeom prst="rect">
            <a:avLst/>
          </a:prstGeom>
        </p:spPr>
      </p:pic>
      <p:pic>
        <p:nvPicPr>
          <p:cNvPr id="13" name="Grafik 12">
            <a:extLst>
              <a:ext uri="{FF2B5EF4-FFF2-40B4-BE49-F238E27FC236}">
                <a16:creationId xmlns:a16="http://schemas.microsoft.com/office/drawing/2014/main" id="{8517D32F-14C1-A53C-7D80-3D7175E3C651}"/>
              </a:ext>
            </a:extLst>
          </p:cNvPr>
          <p:cNvPicPr>
            <a:picLocks noChangeAspect="1"/>
          </p:cNvPicPr>
          <p:nvPr/>
        </p:nvPicPr>
        <p:blipFill>
          <a:blip r:embed="rId6"/>
          <a:srcRect b="4526"/>
          <a:stretch>
            <a:fillRect/>
          </a:stretch>
        </p:blipFill>
        <p:spPr>
          <a:xfrm>
            <a:off x="3826358" y="2823076"/>
            <a:ext cx="4240169" cy="2327416"/>
          </a:xfrm>
          <a:prstGeom prst="rect">
            <a:avLst/>
          </a:prstGeom>
        </p:spPr>
      </p:pic>
    </p:spTree>
    <p:extLst>
      <p:ext uri="{BB962C8B-B14F-4D97-AF65-F5344CB8AC3E}">
        <p14:creationId xmlns:p14="http://schemas.microsoft.com/office/powerpoint/2010/main" val="114410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666058" cy="342900"/>
          </a:xfrm>
        </p:spPr>
        <p:txBody>
          <a:bodyPr/>
          <a:lstStyle/>
          <a:p>
            <a:r>
              <a:rPr lang="en-US" sz="2400" spc="-15" dirty="0">
                <a:solidFill>
                  <a:srgbClr val="000000"/>
                </a:solidFill>
                <a:effectLst/>
                <a:latin typeface="Calibri" panose="020F0502020204030204" pitchFamily="34" charset="0"/>
                <a:ea typeface="SimSun" panose="02010600030101010101" pitchFamily="2" charset="-122"/>
              </a:rPr>
              <a:t>SP D.2 Production of Atomic/Molecular and Surface Data: ÖAW</a:t>
            </a:r>
            <a:endParaRPr lang="de-DE" sz="24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27</a:t>
            </a:fld>
            <a:endParaRPr lang="en-GB" dirty="0"/>
          </a:p>
        </p:txBody>
      </p:sp>
      <p:sp>
        <p:nvSpPr>
          <p:cNvPr id="7" name="TextBox 6"/>
          <p:cNvSpPr txBox="1"/>
          <p:nvPr/>
        </p:nvSpPr>
        <p:spPr>
          <a:xfrm>
            <a:off x="6084168" y="555625"/>
            <a:ext cx="3059832" cy="369332"/>
          </a:xfrm>
          <a:prstGeom prst="rect">
            <a:avLst/>
          </a:prstGeom>
          <a:solidFill>
            <a:srgbClr val="FFFF00"/>
          </a:solidFill>
        </p:spPr>
        <p:txBody>
          <a:bodyPr wrap="square" lIns="0" rIns="0" rtlCol="0">
            <a:spAutoFit/>
          </a:bodyPr>
          <a:lstStyle/>
          <a:p>
            <a:pPr algn="ctr"/>
            <a:r>
              <a:rPr lang="en-US" dirty="0">
                <a:latin typeface="+mj-lt"/>
              </a:rPr>
              <a:t>M. Probst, S. </a:t>
            </a:r>
            <a:r>
              <a:rPr lang="de-CH" altLang="en-US" dirty="0" err="1">
                <a:latin typeface="+mj-lt"/>
                <a:ea typeface="DengXian Light" panose="02010600030101010101" pitchFamily="2" charset="-122"/>
                <a:cs typeface="Times New Roman" panose="02020603050405020304" pitchFamily="18" charset="0"/>
              </a:rPr>
              <a:t>Shermukhamedov</a:t>
            </a:r>
            <a:r>
              <a:rPr lang="de-CH" altLang="en-US" dirty="0">
                <a:latin typeface="+mj-lt"/>
                <a:ea typeface="DengXian Light" panose="02010600030101010101" pitchFamily="2" charset="-122"/>
                <a:cs typeface="Times New Roman" panose="02020603050405020304" pitchFamily="18" charset="0"/>
              </a:rPr>
              <a:t> </a:t>
            </a:r>
            <a:endParaRPr lang="en-US" dirty="0">
              <a:latin typeface="+mj-lt"/>
            </a:endParaRPr>
          </a:p>
        </p:txBody>
      </p:sp>
      <p:sp>
        <p:nvSpPr>
          <p:cNvPr id="8" name="Textfeld 7">
            <a:extLst>
              <a:ext uri="{FF2B5EF4-FFF2-40B4-BE49-F238E27FC236}">
                <a16:creationId xmlns:a16="http://schemas.microsoft.com/office/drawing/2014/main" id="{7E6A3AB7-4BD4-BD2B-C8E5-F8279E3C2D8D}"/>
              </a:ext>
            </a:extLst>
          </p:cNvPr>
          <p:cNvSpPr txBox="1"/>
          <p:nvPr/>
        </p:nvSpPr>
        <p:spPr>
          <a:xfrm>
            <a:off x="8650275" y="915566"/>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5" name="Textfeld 4">
            <a:extLst>
              <a:ext uri="{FF2B5EF4-FFF2-40B4-BE49-F238E27FC236}">
                <a16:creationId xmlns:a16="http://schemas.microsoft.com/office/drawing/2014/main" id="{EC9E1C91-677E-F9F5-3B13-C91B48D414FC}"/>
              </a:ext>
            </a:extLst>
          </p:cNvPr>
          <p:cNvSpPr txBox="1"/>
          <p:nvPr/>
        </p:nvSpPr>
        <p:spPr>
          <a:xfrm>
            <a:off x="7360" y="555526"/>
            <a:ext cx="5335563" cy="430887"/>
          </a:xfrm>
          <a:prstGeom prst="rect">
            <a:avLst/>
          </a:prstGeom>
          <a:noFill/>
        </p:spPr>
        <p:txBody>
          <a:bodyPr wrap="none" rtlCol="0">
            <a:spAutoFit/>
          </a:bodyPr>
          <a:lstStyle/>
          <a:p>
            <a:r>
              <a:rPr lang="en-GB" sz="2200" b="1" dirty="0"/>
              <a:t>MD for B surface: </a:t>
            </a:r>
            <a:r>
              <a:rPr lang="en-GB" sz="2200" i="1" dirty="0"/>
              <a:t>sputtering of B by D and B</a:t>
            </a:r>
          </a:p>
        </p:txBody>
      </p:sp>
      <p:pic>
        <p:nvPicPr>
          <p:cNvPr id="15" name="Picture 6">
            <a:extLst>
              <a:ext uri="{FF2B5EF4-FFF2-40B4-BE49-F238E27FC236}">
                <a16:creationId xmlns:a16="http://schemas.microsoft.com/office/drawing/2014/main" id="{0F21F56A-A514-6EBB-A221-850DED31B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3539"/>
            <a:ext cx="2902555" cy="3578878"/>
          </a:xfrm>
          <a:prstGeom prst="rect">
            <a:avLst/>
          </a:prstGeom>
        </p:spPr>
      </p:pic>
      <p:pic>
        <p:nvPicPr>
          <p:cNvPr id="16" name="Picture 7">
            <a:extLst>
              <a:ext uri="{FF2B5EF4-FFF2-40B4-BE49-F238E27FC236}">
                <a16:creationId xmlns:a16="http://schemas.microsoft.com/office/drawing/2014/main" id="{F52E6872-214B-BF38-AC4F-394E4BDC7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745" y="1242834"/>
            <a:ext cx="2792966" cy="3619583"/>
          </a:xfrm>
          <a:prstGeom prst="rect">
            <a:avLst/>
          </a:prstGeom>
        </p:spPr>
      </p:pic>
      <p:sp>
        <p:nvSpPr>
          <p:cNvPr id="10" name="Rectangle 10">
            <a:extLst>
              <a:ext uri="{FF2B5EF4-FFF2-40B4-BE49-F238E27FC236}">
                <a16:creationId xmlns:a16="http://schemas.microsoft.com/office/drawing/2014/main" id="{DF2382D0-089D-8DE1-DE82-A78CC71819E8}"/>
              </a:ext>
            </a:extLst>
          </p:cNvPr>
          <p:cNvSpPr/>
          <p:nvPr/>
        </p:nvSpPr>
        <p:spPr>
          <a:xfrm>
            <a:off x="2494885" y="2547504"/>
            <a:ext cx="936104" cy="400110"/>
          </a:xfrm>
          <a:prstGeom prst="rect">
            <a:avLst/>
          </a:prstGeom>
        </p:spPr>
        <p:txBody>
          <a:bodyPr wrap="square">
            <a:spAutoFit/>
          </a:bodyPr>
          <a:lstStyle/>
          <a:p>
            <a:pPr algn="ctr" eaLnBrk="1" fontAlgn="auto" hangingPunct="1">
              <a:spcBef>
                <a:spcPts val="0"/>
              </a:spcBef>
              <a:spcAft>
                <a:spcPts val="0"/>
              </a:spcAft>
              <a:defRPr/>
            </a:pPr>
            <a:r>
              <a:rPr lang="en-US" sz="2000" b="1" dirty="0">
                <a:latin typeface="+mn-lt"/>
              </a:rPr>
              <a:t>D on B</a:t>
            </a:r>
          </a:p>
        </p:txBody>
      </p:sp>
      <p:sp>
        <p:nvSpPr>
          <p:cNvPr id="13" name="Rectangle 10">
            <a:extLst>
              <a:ext uri="{FF2B5EF4-FFF2-40B4-BE49-F238E27FC236}">
                <a16:creationId xmlns:a16="http://schemas.microsoft.com/office/drawing/2014/main" id="{FB2FF8B0-A299-A760-CBEE-05AFA55219AD}"/>
              </a:ext>
            </a:extLst>
          </p:cNvPr>
          <p:cNvSpPr/>
          <p:nvPr/>
        </p:nvSpPr>
        <p:spPr>
          <a:xfrm>
            <a:off x="6745267" y="2650637"/>
            <a:ext cx="1080120" cy="400110"/>
          </a:xfrm>
          <a:prstGeom prst="rect">
            <a:avLst/>
          </a:prstGeom>
        </p:spPr>
        <p:txBody>
          <a:bodyPr wrap="square">
            <a:spAutoFit/>
          </a:bodyPr>
          <a:lstStyle/>
          <a:p>
            <a:pPr algn="ctr" eaLnBrk="1" fontAlgn="auto" hangingPunct="1">
              <a:spcBef>
                <a:spcPts val="0"/>
              </a:spcBef>
              <a:spcAft>
                <a:spcPts val="0"/>
              </a:spcAft>
              <a:defRPr/>
            </a:pPr>
            <a:r>
              <a:rPr lang="en-US" sz="2000" b="1" dirty="0">
                <a:latin typeface="+mn-lt"/>
              </a:rPr>
              <a:t>B on B</a:t>
            </a:r>
          </a:p>
        </p:txBody>
      </p:sp>
    </p:spTree>
    <p:extLst>
      <p:ext uri="{BB962C8B-B14F-4D97-AF65-F5344CB8AC3E}">
        <p14:creationId xmlns:p14="http://schemas.microsoft.com/office/powerpoint/2010/main" val="3075293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1EA1-4906-9C16-891B-EA96E4468E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5AE057-70ED-B789-5670-A3F12309525F}"/>
              </a:ext>
            </a:extLst>
          </p:cNvPr>
          <p:cNvSpPr>
            <a:spLocks noGrp="1"/>
          </p:cNvSpPr>
          <p:nvPr>
            <p:ph type="title"/>
          </p:nvPr>
        </p:nvSpPr>
        <p:spPr>
          <a:xfrm>
            <a:off x="-61610" y="82253"/>
            <a:ext cx="8666058" cy="342900"/>
          </a:xfrm>
        </p:spPr>
        <p:txBody>
          <a:bodyPr/>
          <a:lstStyle/>
          <a:p>
            <a:r>
              <a:rPr lang="en-US" sz="2400" spc="-15" dirty="0">
                <a:solidFill>
                  <a:srgbClr val="000000"/>
                </a:solidFill>
                <a:effectLst/>
                <a:latin typeface="Calibri" panose="020F0502020204030204" pitchFamily="34" charset="0"/>
                <a:ea typeface="SimSun" panose="02010600030101010101" pitchFamily="2" charset="-122"/>
              </a:rPr>
              <a:t>SP D.2 Production of Atomic/Molecular and Surface Data: ÖAW</a:t>
            </a:r>
            <a:endParaRPr lang="de-DE" sz="24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B5480E7-D216-F199-50AD-AECA60D9B6CD}"/>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28</a:t>
            </a:fld>
            <a:endParaRPr lang="en-GB" dirty="0"/>
          </a:p>
        </p:txBody>
      </p:sp>
      <p:sp>
        <p:nvSpPr>
          <p:cNvPr id="7" name="TextBox 6">
            <a:extLst>
              <a:ext uri="{FF2B5EF4-FFF2-40B4-BE49-F238E27FC236}">
                <a16:creationId xmlns:a16="http://schemas.microsoft.com/office/drawing/2014/main" id="{84D304CE-8133-D1B8-64CD-ED8C8156E511}"/>
              </a:ext>
            </a:extLst>
          </p:cNvPr>
          <p:cNvSpPr txBox="1"/>
          <p:nvPr/>
        </p:nvSpPr>
        <p:spPr>
          <a:xfrm>
            <a:off x="6084168" y="555625"/>
            <a:ext cx="3059832" cy="369332"/>
          </a:xfrm>
          <a:prstGeom prst="rect">
            <a:avLst/>
          </a:prstGeom>
          <a:solidFill>
            <a:srgbClr val="FFFF00"/>
          </a:solidFill>
        </p:spPr>
        <p:txBody>
          <a:bodyPr wrap="square" lIns="0" rIns="0" rtlCol="0">
            <a:spAutoFit/>
          </a:bodyPr>
          <a:lstStyle/>
          <a:p>
            <a:pPr algn="ctr"/>
            <a:r>
              <a:rPr lang="en-US" dirty="0">
                <a:latin typeface="+mj-lt"/>
              </a:rPr>
              <a:t>M. Probst, S. </a:t>
            </a:r>
            <a:r>
              <a:rPr lang="de-CH" altLang="en-US" dirty="0" err="1">
                <a:latin typeface="+mj-lt"/>
                <a:ea typeface="DengXian Light" panose="02010600030101010101" pitchFamily="2" charset="-122"/>
                <a:cs typeface="Times New Roman" panose="02020603050405020304" pitchFamily="18" charset="0"/>
              </a:rPr>
              <a:t>Shermukhamedov</a:t>
            </a:r>
            <a:r>
              <a:rPr lang="de-CH" altLang="en-US" dirty="0">
                <a:latin typeface="+mj-lt"/>
                <a:ea typeface="DengXian Light" panose="02010600030101010101" pitchFamily="2" charset="-122"/>
                <a:cs typeface="Times New Roman" panose="02020603050405020304" pitchFamily="18" charset="0"/>
              </a:rPr>
              <a:t> </a:t>
            </a:r>
            <a:endParaRPr lang="en-US" dirty="0">
              <a:latin typeface="+mj-lt"/>
            </a:endParaRPr>
          </a:p>
        </p:txBody>
      </p:sp>
      <p:sp>
        <p:nvSpPr>
          <p:cNvPr id="8" name="Textfeld 7">
            <a:extLst>
              <a:ext uri="{FF2B5EF4-FFF2-40B4-BE49-F238E27FC236}">
                <a16:creationId xmlns:a16="http://schemas.microsoft.com/office/drawing/2014/main" id="{2B462441-E905-70F9-33A4-DBF5D5966BBB}"/>
              </a:ext>
            </a:extLst>
          </p:cNvPr>
          <p:cNvSpPr txBox="1"/>
          <p:nvPr/>
        </p:nvSpPr>
        <p:spPr>
          <a:xfrm>
            <a:off x="8650275" y="915566"/>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5" name="Textfeld 4">
            <a:extLst>
              <a:ext uri="{FF2B5EF4-FFF2-40B4-BE49-F238E27FC236}">
                <a16:creationId xmlns:a16="http://schemas.microsoft.com/office/drawing/2014/main" id="{29B68A09-9F05-F4A2-B5D4-7D5143AAE5A9}"/>
              </a:ext>
            </a:extLst>
          </p:cNvPr>
          <p:cNvSpPr txBox="1"/>
          <p:nvPr/>
        </p:nvSpPr>
        <p:spPr>
          <a:xfrm>
            <a:off x="7360" y="555526"/>
            <a:ext cx="4554901" cy="430887"/>
          </a:xfrm>
          <a:prstGeom prst="rect">
            <a:avLst/>
          </a:prstGeom>
          <a:noFill/>
        </p:spPr>
        <p:txBody>
          <a:bodyPr wrap="none" rtlCol="0">
            <a:spAutoFit/>
          </a:bodyPr>
          <a:lstStyle/>
          <a:p>
            <a:r>
              <a:rPr lang="en-GB" sz="2200" b="1" dirty="0"/>
              <a:t>MD for B</a:t>
            </a:r>
            <a:r>
              <a:rPr lang="en-GB" sz="2200" b="1" baseline="-25000" dirty="0"/>
              <a:t>2</a:t>
            </a:r>
            <a:r>
              <a:rPr lang="en-GB" sz="2200" b="1" dirty="0"/>
              <a:t>O</a:t>
            </a:r>
            <a:r>
              <a:rPr lang="en-GB" sz="2200" b="1" baseline="-25000" dirty="0"/>
              <a:t>3</a:t>
            </a:r>
            <a:r>
              <a:rPr lang="en-GB" sz="2200" b="1" dirty="0"/>
              <a:t> surface: </a:t>
            </a:r>
            <a:r>
              <a:rPr lang="en-GB" sz="2200" i="1" dirty="0"/>
              <a:t>sputtering by D</a:t>
            </a:r>
          </a:p>
        </p:txBody>
      </p:sp>
      <p:sp>
        <p:nvSpPr>
          <p:cNvPr id="10" name="Rectangle 10">
            <a:extLst>
              <a:ext uri="{FF2B5EF4-FFF2-40B4-BE49-F238E27FC236}">
                <a16:creationId xmlns:a16="http://schemas.microsoft.com/office/drawing/2014/main" id="{335D0E8B-422F-8C36-FD56-BD93C9AD1A33}"/>
              </a:ext>
            </a:extLst>
          </p:cNvPr>
          <p:cNvSpPr/>
          <p:nvPr/>
        </p:nvSpPr>
        <p:spPr>
          <a:xfrm>
            <a:off x="432374" y="1338295"/>
            <a:ext cx="2009042" cy="400110"/>
          </a:xfrm>
          <a:prstGeom prst="rect">
            <a:avLst/>
          </a:prstGeom>
        </p:spPr>
        <p:txBody>
          <a:bodyPr wrap="square">
            <a:spAutoFit/>
          </a:bodyPr>
          <a:lstStyle/>
          <a:p>
            <a:pPr algn="ctr" eaLnBrk="1" fontAlgn="auto" hangingPunct="1">
              <a:spcBef>
                <a:spcPts val="0"/>
              </a:spcBef>
              <a:spcAft>
                <a:spcPts val="0"/>
              </a:spcAft>
              <a:defRPr/>
            </a:pPr>
            <a:r>
              <a:rPr lang="en-US" sz="2000" b="1" dirty="0">
                <a:latin typeface="+mn-lt"/>
              </a:rPr>
              <a:t>Sputtering of B</a:t>
            </a:r>
          </a:p>
        </p:txBody>
      </p:sp>
      <p:pic>
        <p:nvPicPr>
          <p:cNvPr id="3" name="Grafik 2">
            <a:extLst>
              <a:ext uri="{FF2B5EF4-FFF2-40B4-BE49-F238E27FC236}">
                <a16:creationId xmlns:a16="http://schemas.microsoft.com/office/drawing/2014/main" id="{33402615-D5AE-1A17-504D-06010E54E564}"/>
              </a:ext>
            </a:extLst>
          </p:cNvPr>
          <p:cNvPicPr>
            <a:picLocks noChangeAspect="1"/>
          </p:cNvPicPr>
          <p:nvPr/>
        </p:nvPicPr>
        <p:blipFill>
          <a:blip r:embed="rId3"/>
          <a:stretch>
            <a:fillRect/>
          </a:stretch>
        </p:blipFill>
        <p:spPr>
          <a:xfrm>
            <a:off x="326" y="1670659"/>
            <a:ext cx="6360675" cy="3167141"/>
          </a:xfrm>
          <a:prstGeom prst="rect">
            <a:avLst/>
          </a:prstGeom>
        </p:spPr>
      </p:pic>
      <p:sp>
        <p:nvSpPr>
          <p:cNvPr id="6" name="Rectangle 10">
            <a:extLst>
              <a:ext uri="{FF2B5EF4-FFF2-40B4-BE49-F238E27FC236}">
                <a16:creationId xmlns:a16="http://schemas.microsoft.com/office/drawing/2014/main" id="{E00DD9D1-540C-7E38-D2A8-6244615D506E}"/>
              </a:ext>
            </a:extLst>
          </p:cNvPr>
          <p:cNvSpPr/>
          <p:nvPr/>
        </p:nvSpPr>
        <p:spPr>
          <a:xfrm>
            <a:off x="4206742" y="1340404"/>
            <a:ext cx="2009042" cy="400110"/>
          </a:xfrm>
          <a:prstGeom prst="rect">
            <a:avLst/>
          </a:prstGeom>
        </p:spPr>
        <p:txBody>
          <a:bodyPr wrap="square">
            <a:spAutoFit/>
          </a:bodyPr>
          <a:lstStyle/>
          <a:p>
            <a:pPr algn="ctr" eaLnBrk="1" fontAlgn="auto" hangingPunct="1">
              <a:spcBef>
                <a:spcPts val="0"/>
              </a:spcBef>
              <a:spcAft>
                <a:spcPts val="0"/>
              </a:spcAft>
              <a:defRPr/>
            </a:pPr>
            <a:r>
              <a:rPr lang="en-US" sz="2000" b="1" dirty="0">
                <a:latin typeface="+mn-lt"/>
              </a:rPr>
              <a:t>Sputtering of O</a:t>
            </a:r>
          </a:p>
        </p:txBody>
      </p:sp>
      <p:sp>
        <p:nvSpPr>
          <p:cNvPr id="11" name="Textfeld 10">
            <a:extLst>
              <a:ext uri="{FF2B5EF4-FFF2-40B4-BE49-F238E27FC236}">
                <a16:creationId xmlns:a16="http://schemas.microsoft.com/office/drawing/2014/main" id="{F3B1E65D-B4F5-A2AE-9204-AF2C74156511}"/>
              </a:ext>
            </a:extLst>
          </p:cNvPr>
          <p:cNvSpPr txBox="1"/>
          <p:nvPr/>
        </p:nvSpPr>
        <p:spPr>
          <a:xfrm>
            <a:off x="6267787" y="1923678"/>
            <a:ext cx="2911384" cy="2385268"/>
          </a:xfrm>
          <a:prstGeom prst="rect">
            <a:avLst/>
          </a:prstGeom>
          <a:solidFill>
            <a:schemeClr val="bg1"/>
          </a:solidFill>
        </p:spPr>
        <p:txBody>
          <a:bodyPr wrap="square">
            <a:spAutoFit/>
          </a:bodyPr>
          <a:lstStyle/>
          <a:p>
            <a:pPr marL="182563" indent="-182563">
              <a:spcAft>
                <a:spcPts val="600"/>
              </a:spcAft>
              <a:buFont typeface="Wingdings" panose="05000000000000000000" pitchFamily="2" charset="2"/>
              <a:buChar char="§"/>
            </a:pPr>
            <a:r>
              <a:rPr lang="en-US" sz="1800" i="1" dirty="0">
                <a:latin typeface="+mn-lt"/>
                <a:ea typeface="Times New Roman" panose="02020603050405020304" pitchFamily="18" charset="0"/>
              </a:rPr>
              <a:t>Di</a:t>
            </a:r>
            <a:r>
              <a:rPr lang="en-US" sz="1800" i="1" dirty="0">
                <a:effectLst/>
                <a:latin typeface="+mn-lt"/>
                <a:ea typeface="Times New Roman" panose="02020603050405020304" pitchFamily="18" charset="0"/>
              </a:rPr>
              <a:t>fferences between B and O can be attributed to the energy transfer factor </a:t>
            </a:r>
            <a:r>
              <a:rPr lang="en-US" sz="1800" i="1" baseline="30000" dirty="0">
                <a:latin typeface="+mn-lt"/>
                <a:ea typeface="Times New Roman" panose="02020603050405020304" pitchFamily="18" charset="0"/>
              </a:rPr>
              <a:t> </a:t>
            </a:r>
            <a:r>
              <a:rPr lang="en-US" sz="1800" i="1" dirty="0">
                <a:effectLst/>
                <a:latin typeface="+mn-lt"/>
                <a:ea typeface="Times New Roman" panose="02020603050405020304" pitchFamily="18" charset="0"/>
              </a:rPr>
              <a:t>4M</a:t>
            </a:r>
            <a:r>
              <a:rPr lang="en-US" sz="1800" i="1" baseline="-25000" dirty="0">
                <a:effectLst/>
                <a:latin typeface="+mn-lt"/>
                <a:ea typeface="Times New Roman" panose="02020603050405020304" pitchFamily="18" charset="0"/>
              </a:rPr>
              <a:t>1</a:t>
            </a:r>
            <a:r>
              <a:rPr lang="en-US" sz="1800" i="1" dirty="0">
                <a:effectLst/>
                <a:latin typeface="+mn-lt"/>
                <a:ea typeface="Times New Roman" panose="02020603050405020304" pitchFamily="18" charset="0"/>
              </a:rPr>
              <a:t>M</a:t>
            </a:r>
            <a:r>
              <a:rPr lang="en-US" sz="1800" i="1" baseline="-25000" dirty="0">
                <a:effectLst/>
                <a:latin typeface="+mn-lt"/>
                <a:ea typeface="Times New Roman" panose="02020603050405020304" pitchFamily="18" charset="0"/>
              </a:rPr>
              <a:t>2</a:t>
            </a:r>
            <a:r>
              <a:rPr lang="en-US" sz="1800" i="1" dirty="0">
                <a:effectLst/>
                <a:latin typeface="+mn-lt"/>
                <a:ea typeface="Times New Roman" panose="02020603050405020304" pitchFamily="18" charset="0"/>
              </a:rPr>
              <a:t>/(M</a:t>
            </a:r>
            <a:r>
              <a:rPr lang="en-US" sz="1800" i="1" baseline="-25000" dirty="0">
                <a:effectLst/>
                <a:latin typeface="+mn-lt"/>
                <a:ea typeface="Times New Roman" panose="02020603050405020304" pitchFamily="18" charset="0"/>
              </a:rPr>
              <a:t>1</a:t>
            </a:r>
            <a:r>
              <a:rPr lang="en-US" sz="1800" i="1" dirty="0">
                <a:effectLst/>
                <a:latin typeface="+mn-lt"/>
                <a:ea typeface="Times New Roman" panose="02020603050405020304" pitchFamily="18" charset="0"/>
              </a:rPr>
              <a:t> +M</a:t>
            </a:r>
            <a:r>
              <a:rPr lang="en-US" sz="1800" i="1" baseline="-25000" dirty="0">
                <a:effectLst/>
                <a:latin typeface="+mn-lt"/>
                <a:ea typeface="Times New Roman" panose="02020603050405020304" pitchFamily="18" charset="0"/>
              </a:rPr>
              <a:t>2</a:t>
            </a:r>
            <a:r>
              <a:rPr lang="en-US" sz="1800" i="1" dirty="0">
                <a:effectLst/>
                <a:latin typeface="+mn-lt"/>
                <a:ea typeface="Times New Roman" panose="02020603050405020304" pitchFamily="18" charset="0"/>
              </a:rPr>
              <a:t>)</a:t>
            </a:r>
            <a:r>
              <a:rPr lang="en-US" sz="1800" i="1" baseline="30000" dirty="0">
                <a:effectLst/>
                <a:latin typeface="+mn-lt"/>
                <a:ea typeface="Times New Roman" panose="02020603050405020304" pitchFamily="18" charset="0"/>
              </a:rPr>
              <a:t>2</a:t>
            </a:r>
          </a:p>
          <a:p>
            <a:pPr marL="182563" indent="-182563">
              <a:spcAft>
                <a:spcPts val="600"/>
              </a:spcAft>
              <a:buFont typeface="Wingdings" panose="05000000000000000000" pitchFamily="2" charset="2"/>
              <a:buChar char="§"/>
            </a:pPr>
            <a:r>
              <a:rPr lang="en-US" sz="1800" i="1" dirty="0">
                <a:effectLst/>
                <a:latin typeface="+mn-lt"/>
                <a:ea typeface="Times New Roman" panose="02020603050405020304" pitchFamily="18" charset="0"/>
              </a:rPr>
              <a:t>Yields of oxygen atoms increase monotonously with the energies and angles</a:t>
            </a:r>
            <a:r>
              <a:rPr lang="en-US" sz="1800" i="1" baseline="30000" dirty="0">
                <a:effectLst/>
                <a:latin typeface="+mn-lt"/>
                <a:ea typeface="Times New Roman" panose="02020603050405020304" pitchFamily="18" charset="0"/>
              </a:rPr>
              <a:t> </a:t>
            </a:r>
            <a:endParaRPr lang="en-GB" dirty="0"/>
          </a:p>
        </p:txBody>
      </p:sp>
    </p:spTree>
    <p:extLst>
      <p:ext uri="{BB962C8B-B14F-4D97-AF65-F5344CB8AC3E}">
        <p14:creationId xmlns:p14="http://schemas.microsoft.com/office/powerpoint/2010/main" val="2983491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D66A-ACAE-3C44-0526-3D91D91CCB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33709C-E4E4-3D4D-59AE-B776E240A7CD}"/>
              </a:ext>
            </a:extLst>
          </p:cNvPr>
          <p:cNvSpPr>
            <a:spLocks noGrp="1"/>
          </p:cNvSpPr>
          <p:nvPr>
            <p:ph type="title"/>
          </p:nvPr>
        </p:nvSpPr>
        <p:spPr>
          <a:xfrm>
            <a:off x="-61610" y="82253"/>
            <a:ext cx="8666058" cy="342900"/>
          </a:xfrm>
        </p:spPr>
        <p:txBody>
          <a:bodyPr/>
          <a:lstStyle/>
          <a:p>
            <a:r>
              <a:rPr lang="en-US" sz="2400" spc="-15" dirty="0">
                <a:solidFill>
                  <a:srgbClr val="000000"/>
                </a:solidFill>
                <a:effectLst/>
                <a:latin typeface="Calibri" panose="020F0502020204030204" pitchFamily="34" charset="0"/>
                <a:ea typeface="SimSun" panose="02010600030101010101" pitchFamily="2" charset="-122"/>
              </a:rPr>
              <a:t>SP D.2 Production of Atomic/Molecular and Surface Data: ÖAW</a:t>
            </a:r>
            <a:endParaRPr lang="de-DE" sz="24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2CA129A9-A2E5-848B-DDC2-61BF885E06C1}"/>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29</a:t>
            </a:fld>
            <a:endParaRPr lang="en-GB" dirty="0"/>
          </a:p>
        </p:txBody>
      </p:sp>
      <p:sp>
        <p:nvSpPr>
          <p:cNvPr id="7" name="TextBox 6">
            <a:extLst>
              <a:ext uri="{FF2B5EF4-FFF2-40B4-BE49-F238E27FC236}">
                <a16:creationId xmlns:a16="http://schemas.microsoft.com/office/drawing/2014/main" id="{A84F94D5-B7D4-EE91-C9FB-580F1500BFB3}"/>
              </a:ext>
            </a:extLst>
          </p:cNvPr>
          <p:cNvSpPr txBox="1"/>
          <p:nvPr/>
        </p:nvSpPr>
        <p:spPr>
          <a:xfrm>
            <a:off x="6084168" y="555625"/>
            <a:ext cx="3059832" cy="369332"/>
          </a:xfrm>
          <a:prstGeom prst="rect">
            <a:avLst/>
          </a:prstGeom>
          <a:solidFill>
            <a:srgbClr val="FFFF00"/>
          </a:solidFill>
        </p:spPr>
        <p:txBody>
          <a:bodyPr wrap="square" lIns="0" rIns="0" rtlCol="0">
            <a:spAutoFit/>
          </a:bodyPr>
          <a:lstStyle/>
          <a:p>
            <a:pPr algn="ctr"/>
            <a:r>
              <a:rPr lang="en-US" dirty="0">
                <a:latin typeface="+mj-lt"/>
              </a:rPr>
              <a:t>M. Probst, S. </a:t>
            </a:r>
            <a:r>
              <a:rPr lang="de-CH" altLang="en-US" dirty="0" err="1">
                <a:latin typeface="+mj-lt"/>
                <a:ea typeface="DengXian Light" panose="02010600030101010101" pitchFamily="2" charset="-122"/>
                <a:cs typeface="Times New Roman" panose="02020603050405020304" pitchFamily="18" charset="0"/>
              </a:rPr>
              <a:t>Shermukhamedov</a:t>
            </a:r>
            <a:r>
              <a:rPr lang="de-CH" altLang="en-US" dirty="0">
                <a:latin typeface="+mj-lt"/>
                <a:ea typeface="DengXian Light" panose="02010600030101010101" pitchFamily="2" charset="-122"/>
                <a:cs typeface="Times New Roman" panose="02020603050405020304" pitchFamily="18" charset="0"/>
              </a:rPr>
              <a:t> </a:t>
            </a:r>
            <a:endParaRPr lang="en-US" dirty="0">
              <a:latin typeface="+mj-lt"/>
            </a:endParaRPr>
          </a:p>
        </p:txBody>
      </p:sp>
      <p:sp>
        <p:nvSpPr>
          <p:cNvPr id="8" name="Textfeld 7">
            <a:extLst>
              <a:ext uri="{FF2B5EF4-FFF2-40B4-BE49-F238E27FC236}">
                <a16:creationId xmlns:a16="http://schemas.microsoft.com/office/drawing/2014/main" id="{E0E17B3A-A1D0-4EA1-5F42-0898194BE08A}"/>
              </a:ext>
            </a:extLst>
          </p:cNvPr>
          <p:cNvSpPr txBox="1"/>
          <p:nvPr/>
        </p:nvSpPr>
        <p:spPr>
          <a:xfrm>
            <a:off x="8650275" y="915566"/>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5" name="Textfeld 4">
            <a:extLst>
              <a:ext uri="{FF2B5EF4-FFF2-40B4-BE49-F238E27FC236}">
                <a16:creationId xmlns:a16="http://schemas.microsoft.com/office/drawing/2014/main" id="{2C1044C1-7F11-65BC-BC20-EF004321C4B4}"/>
              </a:ext>
            </a:extLst>
          </p:cNvPr>
          <p:cNvSpPr txBox="1"/>
          <p:nvPr/>
        </p:nvSpPr>
        <p:spPr>
          <a:xfrm>
            <a:off x="7360" y="555526"/>
            <a:ext cx="5622308" cy="430887"/>
          </a:xfrm>
          <a:prstGeom prst="rect">
            <a:avLst/>
          </a:prstGeom>
          <a:noFill/>
        </p:spPr>
        <p:txBody>
          <a:bodyPr wrap="none" rtlCol="0">
            <a:spAutoFit/>
          </a:bodyPr>
          <a:lstStyle/>
          <a:p>
            <a:r>
              <a:rPr lang="en-GB" sz="2200" b="1" dirty="0"/>
              <a:t>MD for B</a:t>
            </a:r>
            <a:r>
              <a:rPr lang="en-GB" sz="2200" b="1" baseline="-25000" dirty="0"/>
              <a:t>2</a:t>
            </a:r>
            <a:r>
              <a:rPr lang="en-GB" sz="2200" b="1" dirty="0"/>
              <a:t>O</a:t>
            </a:r>
            <a:r>
              <a:rPr lang="en-GB" sz="2200" b="1" baseline="-25000" dirty="0"/>
              <a:t>3</a:t>
            </a:r>
            <a:r>
              <a:rPr lang="en-GB" sz="2200" b="1" dirty="0"/>
              <a:t> surface: </a:t>
            </a:r>
            <a:r>
              <a:rPr lang="en-GB" sz="2200" i="1" dirty="0"/>
              <a:t>chemical sputtering by D</a:t>
            </a:r>
          </a:p>
        </p:txBody>
      </p:sp>
      <p:pic>
        <p:nvPicPr>
          <p:cNvPr id="9" name="Picture 10">
            <a:extLst>
              <a:ext uri="{FF2B5EF4-FFF2-40B4-BE49-F238E27FC236}">
                <a16:creationId xmlns:a16="http://schemas.microsoft.com/office/drawing/2014/main" id="{6E6F5D32-DC8A-09BB-8A40-38B41B80B07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 y="1468481"/>
            <a:ext cx="5106215" cy="3109169"/>
          </a:xfrm>
          <a:prstGeom prst="rect">
            <a:avLst/>
          </a:prstGeom>
          <a:noFill/>
          <a:ln>
            <a:noFill/>
          </a:ln>
        </p:spPr>
      </p:pic>
      <p:sp>
        <p:nvSpPr>
          <p:cNvPr id="13" name="Textfeld 12">
            <a:extLst>
              <a:ext uri="{FF2B5EF4-FFF2-40B4-BE49-F238E27FC236}">
                <a16:creationId xmlns:a16="http://schemas.microsoft.com/office/drawing/2014/main" id="{54A8F78C-61B2-04FA-C1F9-B375CB81AA38}"/>
              </a:ext>
            </a:extLst>
          </p:cNvPr>
          <p:cNvSpPr txBox="1"/>
          <p:nvPr/>
        </p:nvSpPr>
        <p:spPr>
          <a:xfrm>
            <a:off x="5135141" y="1765721"/>
            <a:ext cx="4142307" cy="2462213"/>
          </a:xfrm>
          <a:prstGeom prst="rect">
            <a:avLst/>
          </a:prstGeom>
          <a:noFill/>
        </p:spPr>
        <p:txBody>
          <a:bodyPr wrap="square">
            <a:spAutoFit/>
          </a:bodyPr>
          <a:lstStyle/>
          <a:p>
            <a:pPr marL="182563" indent="-182563">
              <a:spcAft>
                <a:spcPts val="600"/>
              </a:spcAft>
              <a:buFont typeface="Wingdings" panose="05000000000000000000" pitchFamily="2" charset="2"/>
              <a:buChar char="§"/>
            </a:pPr>
            <a:r>
              <a:rPr lang="en-US" sz="1800" i="1" dirty="0">
                <a:latin typeface="+mn-lt"/>
                <a:ea typeface="Times New Roman" panose="02020603050405020304" pitchFamily="18" charset="0"/>
              </a:rPr>
              <a:t>Ony B-O radicals were detected, no O-D</a:t>
            </a:r>
            <a:endParaRPr lang="en-US" sz="1800" i="1" dirty="0">
              <a:effectLst/>
              <a:latin typeface="+mn-lt"/>
              <a:ea typeface="Times New Roman" panose="02020603050405020304" pitchFamily="18" charset="0"/>
            </a:endParaRPr>
          </a:p>
          <a:p>
            <a:pPr marL="182563" indent="-182563">
              <a:spcAft>
                <a:spcPts val="600"/>
              </a:spcAft>
              <a:buFont typeface="Wingdings" panose="05000000000000000000" pitchFamily="2" charset="2"/>
              <a:buChar char="§"/>
            </a:pPr>
            <a:r>
              <a:rPr lang="en-US" sz="1800" i="1" dirty="0">
                <a:latin typeface="+mn-lt"/>
                <a:ea typeface="Times New Roman" panose="02020603050405020304" pitchFamily="18" charset="0"/>
              </a:rPr>
              <a:t>Different from B surfaces where B-D is formed (however, here </a:t>
            </a:r>
            <a:r>
              <a:rPr lang="en-US" sz="1800" i="1" dirty="0">
                <a:effectLst/>
                <a:latin typeface="+mn-lt"/>
                <a:ea typeface="Times New Roman" panose="02020603050405020304" pitchFamily="18" charset="0"/>
              </a:rPr>
              <a:t>B₂O₃ was sputtered)</a:t>
            </a:r>
          </a:p>
          <a:p>
            <a:pPr marL="182563" indent="-182563">
              <a:spcAft>
                <a:spcPts val="600"/>
              </a:spcAft>
              <a:buFont typeface="Wingdings" panose="05000000000000000000" pitchFamily="2" charset="2"/>
              <a:buChar char="§"/>
            </a:pPr>
            <a:r>
              <a:rPr lang="en-US" sz="1800" i="1" dirty="0">
                <a:latin typeface="+mn-lt"/>
              </a:rPr>
              <a:t>The result might therefore be different for cumulative MD simulations where a coating of adsorbed D might already be present on the surface</a:t>
            </a:r>
            <a:endParaRPr lang="de-AT" sz="1800" i="1" dirty="0">
              <a:latin typeface="+mn-lt"/>
            </a:endParaRPr>
          </a:p>
        </p:txBody>
      </p:sp>
    </p:spTree>
    <p:extLst>
      <p:ext uri="{BB962C8B-B14F-4D97-AF65-F5344CB8AC3E}">
        <p14:creationId xmlns:p14="http://schemas.microsoft.com/office/powerpoint/2010/main" val="3407663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C9C51-641E-DC8C-F4BC-DDF81C8518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FBACB2-5DB2-7954-C7E9-2B5B9B33EF6A}"/>
              </a:ext>
            </a:extLst>
          </p:cNvPr>
          <p:cNvSpPr>
            <a:spLocks noGrp="1"/>
          </p:cNvSpPr>
          <p:nvPr>
            <p:ph type="title"/>
          </p:nvPr>
        </p:nvSpPr>
        <p:spPr/>
        <p:txBody>
          <a:bodyPr/>
          <a:lstStyle/>
          <a:p>
            <a:r>
              <a:rPr lang="de-DE" dirty="0"/>
              <a:t>SP D </a:t>
            </a:r>
            <a:r>
              <a:rPr lang="de-DE" dirty="0" err="1"/>
              <a:t>Deliverables</a:t>
            </a:r>
            <a:r>
              <a:rPr lang="de-DE" dirty="0"/>
              <a:t> 2025</a:t>
            </a:r>
          </a:p>
        </p:txBody>
      </p:sp>
      <p:sp>
        <p:nvSpPr>
          <p:cNvPr id="4" name="Fußzeilenplatzhalter 3">
            <a:extLst>
              <a:ext uri="{FF2B5EF4-FFF2-40B4-BE49-F238E27FC236}">
                <a16:creationId xmlns:a16="http://schemas.microsoft.com/office/drawing/2014/main" id="{70DD6059-F3A3-182E-4F1E-682B4B9B53E0}"/>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a:t>
            </a:fld>
            <a:endParaRPr lang="en-GB" dirty="0"/>
          </a:p>
        </p:txBody>
      </p:sp>
      <p:sp>
        <p:nvSpPr>
          <p:cNvPr id="6" name="Textfeld 5">
            <a:extLst>
              <a:ext uri="{FF2B5EF4-FFF2-40B4-BE49-F238E27FC236}">
                <a16:creationId xmlns:a16="http://schemas.microsoft.com/office/drawing/2014/main" id="{8DE8E63F-6CEC-DFCA-0CD3-A90D2814C4BE}"/>
              </a:ext>
            </a:extLst>
          </p:cNvPr>
          <p:cNvSpPr txBox="1"/>
          <p:nvPr/>
        </p:nvSpPr>
        <p:spPr>
          <a:xfrm>
            <a:off x="0" y="627534"/>
            <a:ext cx="9143999" cy="4201150"/>
          </a:xfrm>
          <a:prstGeom prst="rect">
            <a:avLst/>
          </a:prstGeom>
          <a:noFill/>
        </p:spPr>
        <p:txBody>
          <a:bodyPr wrap="square">
            <a:spAutoFit/>
          </a:bodyPr>
          <a:lstStyle/>
          <a:p>
            <a:pPr>
              <a:spcAft>
                <a:spcPts val="600"/>
              </a:spcAft>
            </a:pPr>
            <a:r>
              <a:rPr lang="en-GB" b="1" kern="100" dirty="0">
                <a:effectLst/>
                <a:latin typeface="Aptos" panose="020B0004020202020204" pitchFamily="34" charset="0"/>
                <a:ea typeface="Aptos" panose="020B0004020202020204" pitchFamily="34" charset="0"/>
                <a:cs typeface="Times New Roman" panose="02020603050405020304" pitchFamily="18" charset="0"/>
              </a:rPr>
              <a:t>SP D.2 Production of Atomic/Molecular and Surface Data</a:t>
            </a: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D001</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Dust production </a:t>
            </a:r>
            <a:r>
              <a:rPr lang="en-US" sz="1600" dirty="0">
                <a:latin typeface="Aptos" panose="020B0004020202020204" pitchFamily="34" charset="0"/>
              </a:rPr>
              <a:t>from anomalous events and detached divertor conditions, identify possible dust formation mechanisms like nucleation in fusion-relevant plasmas. Cross section determination for neutral and charged W clusters. Connection to exp. data (e.g. dust studies in WEST).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(CEA)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D002</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Sputtering and reflection data </a:t>
            </a:r>
            <a:r>
              <a:rPr lang="en-US" sz="1600" dirty="0">
                <a:latin typeface="Aptos" panose="020B0004020202020204" pitchFamily="34" charset="0"/>
              </a:rPr>
              <a:t>for surface systems including boron (e.g. W-B, B-O, and other combinations also containing D), including seeding projectiles (e.g. </a:t>
            </a:r>
            <a:r>
              <a:rPr lang="en-US" sz="1600" dirty="0" err="1">
                <a:latin typeface="Aptos" panose="020B0004020202020204" pitchFamily="34" charset="0"/>
              </a:rPr>
              <a:t>Ar</a:t>
            </a:r>
            <a:r>
              <a:rPr lang="en-US" sz="1600" dirty="0">
                <a:latin typeface="Aptos" panose="020B0004020202020204" pitchFamily="34" charset="0"/>
              </a:rPr>
              <a:t>, Kr, Xe). Development of according interaction potentials.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(ÖAW) 3PM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D003</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Erosion information </a:t>
            </a:r>
            <a:r>
              <a:rPr lang="en-US" sz="1600" dirty="0">
                <a:latin typeface="Aptos" panose="020B0004020202020204" pitchFamily="34" charset="0"/>
              </a:rPr>
              <a:t>(SPRAY code, SDTrimSP-3D) of surfaces including morphology, roughness, fuzz. Influence of structure (oriented vs. random) and porosity. Comparison to experiments (e.g. PSI-2) and MD results.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(ÖAW)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D004</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Modelling of </a:t>
            </a:r>
            <a:r>
              <a:rPr lang="en-US" sz="1600" dirty="0">
                <a:solidFill>
                  <a:srgbClr val="C00000"/>
                </a:solidFill>
                <a:latin typeface="Aptos" panose="020B0004020202020204" pitchFamily="34" charset="0"/>
              </a:rPr>
              <a:t>tungsten gap melting </a:t>
            </a:r>
            <a:r>
              <a:rPr lang="en-US" sz="1600" dirty="0">
                <a:latin typeface="Aptos" panose="020B0004020202020204" pitchFamily="34" charset="0"/>
              </a:rPr>
              <a:t>and bridging including comparison to experiments (e.g. from AUG and WEST). Gap melt scenarios for ITER.</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(VR) 6PM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D005</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Sputtering and reflection yields </a:t>
            </a:r>
            <a:r>
              <a:rPr lang="en-US" sz="1600" dirty="0">
                <a:latin typeface="Aptos" panose="020B0004020202020204" pitchFamily="34" charset="0"/>
              </a:rPr>
              <a:t>from MD for W, W-D(H, T) and W-B surfaces. Application of more advanced (accurate) (ML, AI) interaction potential for tungsten and boron sputtering/reflection modelling. Comparison to BCA.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(VTT) 5PM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39674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z="24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ÖAW</a:t>
            </a:r>
            <a:endParaRPr lang="de-DE"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30</a:t>
            </a:fld>
            <a:endParaRPr lang="en-GB" dirty="0"/>
          </a:p>
        </p:txBody>
      </p:sp>
      <p:sp>
        <p:nvSpPr>
          <p:cNvPr id="7" name="TextBox 6"/>
          <p:cNvSpPr txBox="1"/>
          <p:nvPr/>
        </p:nvSpPr>
        <p:spPr>
          <a:xfrm>
            <a:off x="7308304" y="555625"/>
            <a:ext cx="1835697" cy="338554"/>
          </a:xfrm>
          <a:prstGeom prst="rect">
            <a:avLst/>
          </a:prstGeom>
          <a:solidFill>
            <a:srgbClr val="FFFF00"/>
          </a:solidFill>
        </p:spPr>
        <p:txBody>
          <a:bodyPr wrap="square" lIns="0" rIns="0" rtlCol="0">
            <a:spAutoFit/>
          </a:bodyPr>
          <a:lstStyle/>
          <a:p>
            <a:pPr algn="ctr"/>
            <a:r>
              <a:rPr lang="en-US" sz="1600" dirty="0"/>
              <a:t>F. </a:t>
            </a:r>
            <a:r>
              <a:rPr lang="en-US" sz="1600" dirty="0" err="1"/>
              <a:t>Aumayr</a:t>
            </a:r>
            <a:r>
              <a:rPr lang="en-US" sz="1600" dirty="0"/>
              <a:t>, J. </a:t>
            </a:r>
            <a:r>
              <a:rPr lang="en-US" sz="1600" dirty="0" err="1"/>
              <a:t>Brötzner</a:t>
            </a:r>
            <a:endParaRPr lang="en-US" sz="1600" dirty="0"/>
          </a:p>
        </p:txBody>
      </p:sp>
      <p:sp>
        <p:nvSpPr>
          <p:cNvPr id="8" name="Textfeld 7">
            <a:extLst>
              <a:ext uri="{FF2B5EF4-FFF2-40B4-BE49-F238E27FC236}">
                <a16:creationId xmlns:a16="http://schemas.microsoft.com/office/drawing/2014/main" id="{903A2708-9C82-4CF4-999F-1DA91ED9CBEC}"/>
              </a:ext>
            </a:extLst>
          </p:cNvPr>
          <p:cNvSpPr txBox="1"/>
          <p:nvPr/>
        </p:nvSpPr>
        <p:spPr>
          <a:xfrm>
            <a:off x="8650275" y="896566"/>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3" name="Textfeld 2">
            <a:extLst>
              <a:ext uri="{FF2B5EF4-FFF2-40B4-BE49-F238E27FC236}">
                <a16:creationId xmlns:a16="http://schemas.microsoft.com/office/drawing/2014/main" id="{8580902B-C798-E964-F43D-9C7927C5B3E3}"/>
              </a:ext>
            </a:extLst>
          </p:cNvPr>
          <p:cNvSpPr txBox="1"/>
          <p:nvPr/>
        </p:nvSpPr>
        <p:spPr>
          <a:xfrm>
            <a:off x="7360" y="555526"/>
            <a:ext cx="5735416" cy="430887"/>
          </a:xfrm>
          <a:prstGeom prst="rect">
            <a:avLst/>
          </a:prstGeom>
          <a:noFill/>
        </p:spPr>
        <p:txBody>
          <a:bodyPr wrap="none" rtlCol="0">
            <a:spAutoFit/>
          </a:bodyPr>
          <a:lstStyle/>
          <a:p>
            <a:r>
              <a:rPr lang="en-GB" sz="2200" b="1" dirty="0"/>
              <a:t>Influence of morphology &amp; porosity on erosion</a:t>
            </a:r>
            <a:endParaRPr lang="en-GB" sz="2200" i="1" dirty="0"/>
          </a:p>
        </p:txBody>
      </p:sp>
      <p:sp>
        <p:nvSpPr>
          <p:cNvPr id="5" name="Textfeld 4">
            <a:extLst>
              <a:ext uri="{FF2B5EF4-FFF2-40B4-BE49-F238E27FC236}">
                <a16:creationId xmlns:a16="http://schemas.microsoft.com/office/drawing/2014/main" id="{D7735FE2-FBB0-B0D0-427E-F8D4AA509C7C}"/>
              </a:ext>
            </a:extLst>
          </p:cNvPr>
          <p:cNvSpPr txBox="1"/>
          <p:nvPr/>
        </p:nvSpPr>
        <p:spPr>
          <a:xfrm>
            <a:off x="107504" y="1275606"/>
            <a:ext cx="4824536" cy="3277820"/>
          </a:xfrm>
          <a:prstGeom prst="rect">
            <a:avLst/>
          </a:prstGeom>
          <a:noFill/>
          <a:ln w="12700">
            <a:noFill/>
          </a:ln>
        </p:spPr>
        <p:txBody>
          <a:bodyPr wrap="square" rtlCol="0">
            <a:spAutoFit/>
          </a:bodyPr>
          <a:lstStyle/>
          <a:p>
            <a:pPr marL="179388" indent="-179388">
              <a:spcAft>
                <a:spcPts val="600"/>
              </a:spcAft>
              <a:buFont typeface="Wingdings" panose="05000000000000000000" pitchFamily="2" charset="2"/>
              <a:buChar char="§"/>
            </a:pPr>
            <a:r>
              <a:rPr lang="en-GB" altLang="en-US" sz="1700" dirty="0">
                <a:cs typeface="Arial" panose="020B0604020202020204" pitchFamily="34" charset="0"/>
              </a:rPr>
              <a:t>Generation of fuzzy model surfaces after SEM input data. Variation of the fuzz porosity/volume filling factor. Simulations with SDTrimSP-3D for </a:t>
            </a:r>
            <a:r>
              <a:rPr lang="en-GB" altLang="en-US" sz="1700" dirty="0" err="1">
                <a:cs typeface="Arial" panose="020B0604020202020204" pitchFamily="34" charset="0"/>
              </a:rPr>
              <a:t>Ar</a:t>
            </a:r>
            <a:r>
              <a:rPr lang="en-GB" altLang="en-US" sz="1700" dirty="0">
                <a:cs typeface="Arial" panose="020B0604020202020204" pitchFamily="34" charset="0"/>
              </a:rPr>
              <a:t> and D projectiles. </a:t>
            </a:r>
            <a:endParaRPr lang="en-GB" altLang="en-US" sz="1700" b="1" dirty="0">
              <a:solidFill>
                <a:srgbClr val="0070C0"/>
              </a:solidFill>
              <a:cs typeface="Arial" panose="020B0604020202020204" pitchFamily="34" charset="0"/>
            </a:endParaRPr>
          </a:p>
          <a:p>
            <a:pPr marL="171450" indent="-171450">
              <a:spcAft>
                <a:spcPts val="600"/>
              </a:spcAft>
              <a:buFont typeface="Wingdings" panose="05000000000000000000" pitchFamily="2" charset="2"/>
              <a:buChar char="§"/>
            </a:pPr>
            <a:r>
              <a:rPr lang="en-US" altLang="en-US" sz="1700" dirty="0">
                <a:cs typeface="Arial" panose="020B0604020202020204" pitchFamily="34" charset="0"/>
              </a:rPr>
              <a:t>Suppression of the angular dependence of the sputter yield.</a:t>
            </a:r>
          </a:p>
          <a:p>
            <a:pPr marL="171450" indent="-171450">
              <a:spcAft>
                <a:spcPts val="600"/>
              </a:spcAft>
              <a:buFont typeface="Wingdings" panose="05000000000000000000" pitchFamily="2" charset="2"/>
              <a:buChar char="§"/>
            </a:pPr>
            <a:r>
              <a:rPr lang="en-US" altLang="en-US" sz="1700" dirty="0">
                <a:cs typeface="Arial" panose="020B0604020202020204" pitchFamily="34" charset="0"/>
              </a:rPr>
              <a:t>Decrease in sputter yield over wide range of incidence angles.</a:t>
            </a:r>
          </a:p>
          <a:p>
            <a:pPr marL="171450" indent="-171450">
              <a:spcAft>
                <a:spcPts val="600"/>
              </a:spcAft>
              <a:buFont typeface="Wingdings" panose="05000000000000000000" pitchFamily="2" charset="2"/>
              <a:buChar char="§"/>
            </a:pPr>
            <a:r>
              <a:rPr lang="en-US" altLang="en-US" sz="1700" dirty="0">
                <a:cs typeface="Arial" panose="020B0604020202020204" pitchFamily="34" charset="0"/>
              </a:rPr>
              <a:t>Stronger effect for more porous samples, i.e. lower volume filling factor. </a:t>
            </a:r>
          </a:p>
          <a:p>
            <a:pPr marL="171450" indent="-171450">
              <a:spcAft>
                <a:spcPts val="600"/>
              </a:spcAft>
              <a:buFont typeface="Wingdings" panose="05000000000000000000" pitchFamily="2" charset="2"/>
              <a:buChar char="§"/>
            </a:pPr>
            <a:r>
              <a:rPr lang="en-US" altLang="en-US" sz="1700" dirty="0">
                <a:cs typeface="Arial" panose="020B0604020202020204" pitchFamily="34" charset="0"/>
              </a:rPr>
              <a:t>Observed for all studied projectiles and energies.</a:t>
            </a:r>
          </a:p>
        </p:txBody>
      </p:sp>
      <p:pic>
        <p:nvPicPr>
          <p:cNvPr id="10" name="Grafik 9">
            <a:extLst>
              <a:ext uri="{FF2B5EF4-FFF2-40B4-BE49-F238E27FC236}">
                <a16:creationId xmlns:a16="http://schemas.microsoft.com/office/drawing/2014/main" id="{5EA9A0F0-0AD6-7B13-212E-48A75DA4FEAE}"/>
              </a:ext>
            </a:extLst>
          </p:cNvPr>
          <p:cNvPicPr>
            <a:picLocks noChangeAspect="1"/>
          </p:cNvPicPr>
          <p:nvPr/>
        </p:nvPicPr>
        <p:blipFill>
          <a:blip r:embed="rId3"/>
          <a:stretch>
            <a:fillRect/>
          </a:stretch>
        </p:blipFill>
        <p:spPr>
          <a:xfrm>
            <a:off x="4943030" y="1393132"/>
            <a:ext cx="4093466" cy="3167349"/>
          </a:xfrm>
          <a:prstGeom prst="rect">
            <a:avLst/>
          </a:prstGeom>
        </p:spPr>
      </p:pic>
      <p:sp>
        <p:nvSpPr>
          <p:cNvPr id="6" name="Textfeld 5">
            <a:extLst>
              <a:ext uri="{FF2B5EF4-FFF2-40B4-BE49-F238E27FC236}">
                <a16:creationId xmlns:a16="http://schemas.microsoft.com/office/drawing/2014/main" id="{5116FB80-8078-F726-4A5D-D78FF2B4CFFA}"/>
              </a:ext>
            </a:extLst>
          </p:cNvPr>
          <p:cNvSpPr txBox="1"/>
          <p:nvPr/>
        </p:nvSpPr>
        <p:spPr>
          <a:xfrm>
            <a:off x="5917645" y="1230066"/>
            <a:ext cx="2467087" cy="369332"/>
          </a:xfrm>
          <a:prstGeom prst="rect">
            <a:avLst/>
          </a:prstGeom>
          <a:solidFill>
            <a:schemeClr val="bg1"/>
          </a:solidFill>
          <a:ln>
            <a:solidFill>
              <a:schemeClr val="bg1"/>
            </a:solidFill>
          </a:ln>
        </p:spPr>
        <p:txBody>
          <a:bodyPr wrap="none" rtlCol="0">
            <a:spAutoFit/>
          </a:bodyPr>
          <a:lstStyle/>
          <a:p>
            <a:pPr algn="ctr"/>
            <a:r>
              <a:rPr lang="en-US" altLang="en-US" b="1" dirty="0">
                <a:cs typeface="Arial" panose="020B0604020202020204" pitchFamily="34" charset="0"/>
              </a:rPr>
              <a:t>Example: 1 keV </a:t>
            </a:r>
            <a:r>
              <a:rPr lang="en-US" altLang="en-US" b="1" dirty="0" err="1">
                <a:cs typeface="Arial" panose="020B0604020202020204" pitchFamily="34" charset="0"/>
              </a:rPr>
              <a:t>Ar</a:t>
            </a:r>
            <a:r>
              <a:rPr lang="en-US" altLang="en-US" b="1" dirty="0">
                <a:cs typeface="Arial" panose="020B0604020202020204" pitchFamily="34" charset="0"/>
              </a:rPr>
              <a:t> -&gt; W </a:t>
            </a:r>
            <a:endParaRPr lang="en-GB" b="1" dirty="0"/>
          </a:p>
        </p:txBody>
      </p:sp>
    </p:spTree>
    <p:extLst>
      <p:ext uri="{BB962C8B-B14F-4D97-AF65-F5344CB8AC3E}">
        <p14:creationId xmlns:p14="http://schemas.microsoft.com/office/powerpoint/2010/main" val="1127751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5012-BC92-15DA-AF1E-554E778DFC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4B27FE-1AB3-D292-1590-64DDE3A8B038}"/>
              </a:ext>
            </a:extLst>
          </p:cNvPr>
          <p:cNvSpPr>
            <a:spLocks noGrp="1"/>
          </p:cNvSpPr>
          <p:nvPr>
            <p:ph type="title"/>
          </p:nvPr>
        </p:nvSpPr>
        <p:spPr>
          <a:xfrm>
            <a:off x="-61610" y="82253"/>
            <a:ext cx="8306017" cy="342900"/>
          </a:xfrm>
        </p:spPr>
        <p:txBody>
          <a:bodyPr/>
          <a:lstStyle/>
          <a:p>
            <a:r>
              <a:rPr lang="en-US" sz="24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ÖAW</a:t>
            </a:r>
            <a:endParaRPr lang="de-DE"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B6279B4-07F4-D5A4-F2FC-68013A163CDD}"/>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31</a:t>
            </a:fld>
            <a:endParaRPr lang="en-GB" dirty="0"/>
          </a:p>
        </p:txBody>
      </p:sp>
      <p:sp>
        <p:nvSpPr>
          <p:cNvPr id="7" name="TextBox 6">
            <a:extLst>
              <a:ext uri="{FF2B5EF4-FFF2-40B4-BE49-F238E27FC236}">
                <a16:creationId xmlns:a16="http://schemas.microsoft.com/office/drawing/2014/main" id="{99A31A31-08FE-DDF5-47D9-842FBD7D27C1}"/>
              </a:ext>
            </a:extLst>
          </p:cNvPr>
          <p:cNvSpPr txBox="1"/>
          <p:nvPr/>
        </p:nvSpPr>
        <p:spPr>
          <a:xfrm>
            <a:off x="7308304" y="555625"/>
            <a:ext cx="1835697" cy="338554"/>
          </a:xfrm>
          <a:prstGeom prst="rect">
            <a:avLst/>
          </a:prstGeom>
          <a:solidFill>
            <a:srgbClr val="FFFF00"/>
          </a:solidFill>
        </p:spPr>
        <p:txBody>
          <a:bodyPr wrap="square" lIns="0" rIns="0" rtlCol="0">
            <a:spAutoFit/>
          </a:bodyPr>
          <a:lstStyle/>
          <a:p>
            <a:pPr algn="ctr"/>
            <a:r>
              <a:rPr lang="en-US" sz="1600" dirty="0"/>
              <a:t>F. </a:t>
            </a:r>
            <a:r>
              <a:rPr lang="en-US" sz="1600" dirty="0" err="1"/>
              <a:t>Aumayr</a:t>
            </a:r>
            <a:r>
              <a:rPr lang="en-US" sz="1600" dirty="0"/>
              <a:t>, J. </a:t>
            </a:r>
            <a:r>
              <a:rPr lang="en-US" sz="1600" dirty="0" err="1"/>
              <a:t>Brötzner</a:t>
            </a:r>
            <a:endParaRPr lang="en-US" sz="1600" dirty="0"/>
          </a:p>
        </p:txBody>
      </p:sp>
      <p:sp>
        <p:nvSpPr>
          <p:cNvPr id="8" name="Textfeld 7">
            <a:extLst>
              <a:ext uri="{FF2B5EF4-FFF2-40B4-BE49-F238E27FC236}">
                <a16:creationId xmlns:a16="http://schemas.microsoft.com/office/drawing/2014/main" id="{7C17062F-0336-E356-F2BE-2E9A0A36672F}"/>
              </a:ext>
            </a:extLst>
          </p:cNvPr>
          <p:cNvSpPr txBox="1"/>
          <p:nvPr/>
        </p:nvSpPr>
        <p:spPr>
          <a:xfrm>
            <a:off x="8650275" y="896566"/>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3" name="Textfeld 2">
            <a:extLst>
              <a:ext uri="{FF2B5EF4-FFF2-40B4-BE49-F238E27FC236}">
                <a16:creationId xmlns:a16="http://schemas.microsoft.com/office/drawing/2014/main" id="{13E39FC5-110D-EF6D-BA1E-A8346CAA0533}"/>
              </a:ext>
            </a:extLst>
          </p:cNvPr>
          <p:cNvSpPr txBox="1"/>
          <p:nvPr/>
        </p:nvSpPr>
        <p:spPr>
          <a:xfrm>
            <a:off x="7360" y="555526"/>
            <a:ext cx="5666488" cy="430887"/>
          </a:xfrm>
          <a:prstGeom prst="rect">
            <a:avLst/>
          </a:prstGeom>
          <a:noFill/>
        </p:spPr>
        <p:txBody>
          <a:bodyPr wrap="none" rtlCol="0">
            <a:spAutoFit/>
          </a:bodyPr>
          <a:lstStyle/>
          <a:p>
            <a:r>
              <a:rPr lang="en-GB" sz="2200" b="1" dirty="0"/>
              <a:t>Influence of morphology &amp; porosity on erosion</a:t>
            </a:r>
            <a:endParaRPr lang="en-GB" sz="2200" i="1" dirty="0"/>
          </a:p>
        </p:txBody>
      </p:sp>
      <p:pic>
        <p:nvPicPr>
          <p:cNvPr id="9" name="Grafik 8">
            <a:extLst>
              <a:ext uri="{FF2B5EF4-FFF2-40B4-BE49-F238E27FC236}">
                <a16:creationId xmlns:a16="http://schemas.microsoft.com/office/drawing/2014/main" id="{EAF10866-BB73-CE81-9786-7582D7A755A4}"/>
              </a:ext>
            </a:extLst>
          </p:cNvPr>
          <p:cNvPicPr preferRelativeResize="0">
            <a:picLocks noChangeAspect="1"/>
          </p:cNvPicPr>
          <p:nvPr/>
        </p:nvPicPr>
        <p:blipFill>
          <a:blip r:embed="rId3"/>
          <a:stretch>
            <a:fillRect/>
          </a:stretch>
        </p:blipFill>
        <p:spPr>
          <a:xfrm>
            <a:off x="4644008" y="1358476"/>
            <a:ext cx="4359322" cy="3373514"/>
          </a:xfrm>
          <a:prstGeom prst="rect">
            <a:avLst/>
          </a:prstGeom>
        </p:spPr>
      </p:pic>
      <p:sp>
        <p:nvSpPr>
          <p:cNvPr id="12" name="Textfeld 11">
            <a:extLst>
              <a:ext uri="{FF2B5EF4-FFF2-40B4-BE49-F238E27FC236}">
                <a16:creationId xmlns:a16="http://schemas.microsoft.com/office/drawing/2014/main" id="{9A85D607-7431-E3CB-6FEE-02ED76EB6F93}"/>
              </a:ext>
            </a:extLst>
          </p:cNvPr>
          <p:cNvSpPr txBox="1"/>
          <p:nvPr/>
        </p:nvSpPr>
        <p:spPr>
          <a:xfrm>
            <a:off x="107504" y="1779662"/>
            <a:ext cx="4259773" cy="2339102"/>
          </a:xfrm>
          <a:prstGeom prst="rect">
            <a:avLst/>
          </a:prstGeom>
          <a:noFill/>
        </p:spPr>
        <p:txBody>
          <a:bodyPr wrap="square">
            <a:spAutoFit/>
          </a:bodyPr>
          <a:lstStyle/>
          <a:p>
            <a:pPr marL="214313" indent="-214313">
              <a:spcAft>
                <a:spcPts val="600"/>
              </a:spcAft>
              <a:buFont typeface="Wingdings" panose="05000000000000000000" pitchFamily="2" charset="2"/>
              <a:buChar char="§"/>
            </a:pPr>
            <a:r>
              <a:rPr lang="en-GB" altLang="en-US" sz="1700" dirty="0">
                <a:cs typeface="Arial" panose="020B0604020202020204" pitchFamily="34" charset="0"/>
              </a:rPr>
              <a:t>Sputter yield is a linear function of porosity/volume filling. </a:t>
            </a:r>
          </a:p>
          <a:p>
            <a:pPr marL="214313" indent="-214313">
              <a:spcAft>
                <a:spcPts val="600"/>
              </a:spcAft>
              <a:buFont typeface="Wingdings" panose="05000000000000000000" pitchFamily="2" charset="2"/>
              <a:buChar char="§"/>
            </a:pPr>
            <a:r>
              <a:rPr lang="en-GB" altLang="en-US" sz="1700" dirty="0">
                <a:cs typeface="Arial" panose="020B0604020202020204" pitchFamily="34" charset="0"/>
              </a:rPr>
              <a:t>Intercept with a solid target is not given by the flat sample sputter yield, but rather the rough sample sputter yield when hollows are not considered.</a:t>
            </a:r>
          </a:p>
          <a:p>
            <a:pPr marL="214313" indent="-214313">
              <a:spcAft>
                <a:spcPts val="600"/>
              </a:spcAft>
              <a:buFont typeface="Wingdings" panose="05000000000000000000" pitchFamily="2" charset="2"/>
              <a:buChar char="§"/>
            </a:pPr>
            <a:r>
              <a:rPr lang="en-GB" altLang="en-US" sz="1700" dirty="0">
                <a:cs typeface="Arial" panose="020B0604020202020204" pitchFamily="34" charset="0"/>
              </a:rPr>
              <a:t>Results in line with measured and simulated data for nano-columnar tungsten.</a:t>
            </a:r>
          </a:p>
        </p:txBody>
      </p:sp>
    </p:spTree>
    <p:extLst>
      <p:ext uri="{BB962C8B-B14F-4D97-AF65-F5344CB8AC3E}">
        <p14:creationId xmlns:p14="http://schemas.microsoft.com/office/powerpoint/2010/main" val="1097417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594050" cy="342900"/>
          </a:xfrm>
        </p:spPr>
        <p:txBody>
          <a:bodyPr/>
          <a:lstStyle/>
          <a:p>
            <a:r>
              <a:rPr lang="en-US" sz="2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VR</a:t>
            </a:r>
            <a:endParaRPr lang="de-DE" sz="26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32</a:t>
            </a:fld>
            <a:endParaRPr lang="en-GB" dirty="0"/>
          </a:p>
        </p:txBody>
      </p:sp>
      <p:sp>
        <p:nvSpPr>
          <p:cNvPr id="7" name="TextBox 6"/>
          <p:cNvSpPr txBox="1"/>
          <p:nvPr/>
        </p:nvSpPr>
        <p:spPr>
          <a:xfrm>
            <a:off x="7742334" y="555625"/>
            <a:ext cx="1401666" cy="369332"/>
          </a:xfrm>
          <a:prstGeom prst="rect">
            <a:avLst/>
          </a:prstGeom>
          <a:solidFill>
            <a:srgbClr val="FFFF00"/>
          </a:solidFill>
        </p:spPr>
        <p:txBody>
          <a:bodyPr wrap="none" rtlCol="0">
            <a:spAutoFit/>
          </a:bodyPr>
          <a:lstStyle/>
          <a:p>
            <a:pPr algn="ctr"/>
            <a:r>
              <a:rPr lang="en-US" dirty="0"/>
              <a:t>S. </a:t>
            </a:r>
            <a:r>
              <a:rPr lang="en-US" dirty="0" err="1"/>
              <a:t>Ratynskaia</a:t>
            </a:r>
            <a:endParaRPr lang="en-US" dirty="0"/>
          </a:p>
        </p:txBody>
      </p:sp>
      <p:sp>
        <p:nvSpPr>
          <p:cNvPr id="11" name="Textfeld 10">
            <a:extLst>
              <a:ext uri="{FF2B5EF4-FFF2-40B4-BE49-F238E27FC236}">
                <a16:creationId xmlns:a16="http://schemas.microsoft.com/office/drawing/2014/main" id="{15F39FDE-EC3A-774F-074C-ACE5A87A0AB9}"/>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D004</a:t>
            </a:r>
          </a:p>
        </p:txBody>
      </p:sp>
      <p:sp>
        <p:nvSpPr>
          <p:cNvPr id="3" name="Content Placeholder 2">
            <a:extLst>
              <a:ext uri="{FF2B5EF4-FFF2-40B4-BE49-F238E27FC236}">
                <a16:creationId xmlns:a16="http://schemas.microsoft.com/office/drawing/2014/main" id="{825E5803-CED2-BF39-8AB8-8FC114BA13AC}"/>
              </a:ext>
            </a:extLst>
          </p:cNvPr>
          <p:cNvSpPr>
            <a:spLocks noGrp="1"/>
          </p:cNvSpPr>
          <p:nvPr>
            <p:ph idx="1"/>
          </p:nvPr>
        </p:nvSpPr>
        <p:spPr>
          <a:xfrm>
            <a:off x="0" y="1116787"/>
            <a:ext cx="9144000" cy="3730685"/>
          </a:xfrm>
        </p:spPr>
        <p:txBody>
          <a:bodyPr>
            <a:normAutofit/>
          </a:bodyPr>
          <a:lstStyle/>
          <a:p>
            <a:pPr marL="0" indent="0" algn="ctr">
              <a:buFont typeface="Arial" panose="020B0604020202020204" pitchFamily="34" charset="0"/>
              <a:buNone/>
              <a:defRPr/>
            </a:pPr>
            <a:r>
              <a:rPr lang="en-US" sz="1800" b="1" dirty="0">
                <a:solidFill>
                  <a:srgbClr val="00B050"/>
                </a:solidFill>
              </a:rPr>
              <a:t>Completed</a:t>
            </a:r>
          </a:p>
          <a:p>
            <a:pPr algn="just">
              <a:defRPr/>
            </a:pPr>
            <a:r>
              <a:rPr lang="en-US" sz="1700" dirty="0"/>
              <a:t>Compared Fluent simulations of in-place gap filling scenarios (melt produced symmetrically on both sides of a castellation gap) in JET with experimental observations (see </a:t>
            </a:r>
            <a:r>
              <a:rPr lang="en-US" sz="1700" dirty="0" err="1"/>
              <a:t>pinboard</a:t>
            </a:r>
            <a:r>
              <a:rPr lang="en-US" sz="1700" dirty="0"/>
              <a:t> manuscript #120517)</a:t>
            </a:r>
          </a:p>
          <a:p>
            <a:pPr algn="just">
              <a:defRPr/>
            </a:pPr>
            <a:r>
              <a:rPr lang="en-US" sz="1700" dirty="0"/>
              <a:t>Implementation and testing of volume forces from surface-integrated thermionic emission current in Fluent (necessary for in-place W gap filling scenarios)</a:t>
            </a:r>
          </a:p>
          <a:p>
            <a:pPr algn="just">
              <a:defRPr/>
            </a:pPr>
            <a:r>
              <a:rPr lang="en-US" sz="1700" dirty="0"/>
              <a:t>Carried out first in-place gap filling simulations for an ITER W </a:t>
            </a:r>
            <a:r>
              <a:rPr lang="en-US" sz="1700" dirty="0" err="1"/>
              <a:t>monoblock</a:t>
            </a:r>
            <a:r>
              <a:rPr lang="en-US" sz="1700" dirty="0"/>
              <a:t> gap during unmitigated current quenches, with a large B field inclination angle (i.e. strong driving force from thermionic emission)</a:t>
            </a:r>
          </a:p>
          <a:p>
            <a:pPr marL="0" indent="0" algn="ctr">
              <a:buFont typeface="Arial" panose="020B0604020202020204" pitchFamily="34" charset="0"/>
              <a:buNone/>
              <a:defRPr/>
            </a:pPr>
            <a:endParaRPr lang="en-US" sz="1000" b="1" dirty="0"/>
          </a:p>
          <a:p>
            <a:pPr marL="0" indent="0" algn="ctr">
              <a:buFont typeface="Arial" panose="020B0604020202020204" pitchFamily="34" charset="0"/>
              <a:buNone/>
              <a:defRPr/>
            </a:pPr>
            <a:r>
              <a:rPr lang="en-US" sz="1800" b="1" dirty="0">
                <a:solidFill>
                  <a:srgbClr val="0070C0"/>
                </a:solidFill>
              </a:rPr>
              <a:t>Ongoing until the end of 2025</a:t>
            </a:r>
          </a:p>
          <a:p>
            <a:pPr algn="just">
              <a:defRPr/>
            </a:pPr>
            <a:r>
              <a:rPr lang="en-US" sz="1700" dirty="0"/>
              <a:t>Repeat ITER-like simulations with shallower B field inclinations to sample the relation between driving force and time required to bridge the gap during a single exposure</a:t>
            </a:r>
          </a:p>
        </p:txBody>
      </p:sp>
      <p:sp>
        <p:nvSpPr>
          <p:cNvPr id="5" name="Textfeld 4">
            <a:extLst>
              <a:ext uri="{FF2B5EF4-FFF2-40B4-BE49-F238E27FC236}">
                <a16:creationId xmlns:a16="http://schemas.microsoft.com/office/drawing/2014/main" id="{F0F876E9-56A8-5DA9-06A3-43BF622C7E28}"/>
              </a:ext>
            </a:extLst>
          </p:cNvPr>
          <p:cNvSpPr txBox="1"/>
          <p:nvPr/>
        </p:nvSpPr>
        <p:spPr>
          <a:xfrm>
            <a:off x="0" y="555526"/>
            <a:ext cx="6098937" cy="430887"/>
          </a:xfrm>
          <a:prstGeom prst="rect">
            <a:avLst/>
          </a:prstGeom>
          <a:noFill/>
        </p:spPr>
        <p:txBody>
          <a:bodyPr wrap="square" rtlCol="0">
            <a:spAutoFit/>
          </a:bodyPr>
          <a:lstStyle/>
          <a:p>
            <a:r>
              <a:rPr lang="en-GB" sz="2200" b="1" dirty="0"/>
              <a:t>Gap melting simulations</a:t>
            </a:r>
          </a:p>
        </p:txBody>
      </p:sp>
    </p:spTree>
    <p:extLst>
      <p:ext uri="{BB962C8B-B14F-4D97-AF65-F5344CB8AC3E}">
        <p14:creationId xmlns:p14="http://schemas.microsoft.com/office/powerpoint/2010/main" val="1741678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6FD9A-EB18-E1A5-2E08-0A2E887FAC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87BF9E-BE88-6F5D-15A3-B6DA8B1D1082}"/>
              </a:ext>
            </a:extLst>
          </p:cNvPr>
          <p:cNvSpPr>
            <a:spLocks noGrp="1"/>
          </p:cNvSpPr>
          <p:nvPr>
            <p:ph type="title"/>
          </p:nvPr>
        </p:nvSpPr>
        <p:spPr>
          <a:xfrm>
            <a:off x="-61610" y="82253"/>
            <a:ext cx="8594050" cy="342900"/>
          </a:xfrm>
        </p:spPr>
        <p:txBody>
          <a:bodyPr/>
          <a:lstStyle/>
          <a:p>
            <a:r>
              <a:rPr lang="en-US" sz="2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VR</a:t>
            </a:r>
            <a:endParaRPr lang="de-DE" sz="26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48DADF43-2A38-790A-4249-32F51E651505}"/>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33</a:t>
            </a:fld>
            <a:endParaRPr lang="en-GB" dirty="0"/>
          </a:p>
        </p:txBody>
      </p:sp>
      <p:sp>
        <p:nvSpPr>
          <p:cNvPr id="7" name="TextBox 6">
            <a:extLst>
              <a:ext uri="{FF2B5EF4-FFF2-40B4-BE49-F238E27FC236}">
                <a16:creationId xmlns:a16="http://schemas.microsoft.com/office/drawing/2014/main" id="{DAB5B449-EE5E-D66D-945D-70B17E61F94F}"/>
              </a:ext>
            </a:extLst>
          </p:cNvPr>
          <p:cNvSpPr txBox="1"/>
          <p:nvPr/>
        </p:nvSpPr>
        <p:spPr>
          <a:xfrm>
            <a:off x="7742334" y="555625"/>
            <a:ext cx="1401666" cy="369332"/>
          </a:xfrm>
          <a:prstGeom prst="rect">
            <a:avLst/>
          </a:prstGeom>
          <a:solidFill>
            <a:srgbClr val="FFFF00"/>
          </a:solidFill>
        </p:spPr>
        <p:txBody>
          <a:bodyPr wrap="none" rtlCol="0">
            <a:spAutoFit/>
          </a:bodyPr>
          <a:lstStyle/>
          <a:p>
            <a:pPr algn="ctr"/>
            <a:r>
              <a:rPr lang="en-US" dirty="0"/>
              <a:t>S. </a:t>
            </a:r>
            <a:r>
              <a:rPr lang="en-US" dirty="0" err="1"/>
              <a:t>Ratynskaia</a:t>
            </a:r>
            <a:endParaRPr lang="en-US" dirty="0"/>
          </a:p>
        </p:txBody>
      </p:sp>
      <p:sp>
        <p:nvSpPr>
          <p:cNvPr id="11" name="Textfeld 10">
            <a:extLst>
              <a:ext uri="{FF2B5EF4-FFF2-40B4-BE49-F238E27FC236}">
                <a16:creationId xmlns:a16="http://schemas.microsoft.com/office/drawing/2014/main" id="{904ED260-8A89-E94D-6523-D33F4C20FCA6}"/>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D004</a:t>
            </a:r>
          </a:p>
        </p:txBody>
      </p:sp>
      <p:sp>
        <p:nvSpPr>
          <p:cNvPr id="5" name="Textfeld 4">
            <a:extLst>
              <a:ext uri="{FF2B5EF4-FFF2-40B4-BE49-F238E27FC236}">
                <a16:creationId xmlns:a16="http://schemas.microsoft.com/office/drawing/2014/main" id="{D39280B9-3D52-A677-73F7-4D6C2464539C}"/>
              </a:ext>
            </a:extLst>
          </p:cNvPr>
          <p:cNvSpPr txBox="1"/>
          <p:nvPr/>
        </p:nvSpPr>
        <p:spPr>
          <a:xfrm>
            <a:off x="0" y="555526"/>
            <a:ext cx="6736941" cy="430887"/>
          </a:xfrm>
          <a:prstGeom prst="rect">
            <a:avLst/>
          </a:prstGeom>
          <a:noFill/>
        </p:spPr>
        <p:txBody>
          <a:bodyPr wrap="square" rtlCol="0">
            <a:spAutoFit/>
          </a:bodyPr>
          <a:lstStyle/>
          <a:p>
            <a:r>
              <a:rPr lang="en-GB" sz="2200" b="1" dirty="0"/>
              <a:t>W gap bridging predictions for ITER</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9BC1BFF8-DE7A-7DFD-2720-AA41CFFF628C}"/>
                  </a:ext>
                </a:extLst>
              </p:cNvPr>
              <p:cNvSpPr>
                <a:spLocks noGrp="1"/>
              </p:cNvSpPr>
              <p:nvPr>
                <p:ph idx="1"/>
              </p:nvPr>
            </p:nvSpPr>
            <p:spPr>
              <a:xfrm>
                <a:off x="35496" y="1206695"/>
                <a:ext cx="9217024" cy="2733208"/>
              </a:xfrm>
            </p:spPr>
            <p:txBody>
              <a:bodyPr>
                <a:noAutofit/>
              </a:bodyPr>
              <a:lstStyle/>
              <a:p>
                <a:pPr marL="176213" indent="-176213"/>
                <a:r>
                  <a:rPr lang="en-US" sz="1500" dirty="0">
                    <a:solidFill>
                      <a:schemeClr val="tx1"/>
                    </a:solidFill>
                  </a:rPr>
                  <a:t>500 um wide gap, </a:t>
                </a:r>
                <a14:m>
                  <m:oMath xmlns:m="http://schemas.openxmlformats.org/officeDocument/2006/math">
                    <m:r>
                      <a:rPr lang="sv-SE" sz="1500" b="0" i="1" smtClean="0">
                        <a:solidFill>
                          <a:schemeClr val="tx1"/>
                        </a:solidFill>
                        <a:latin typeface="Cambria Math" panose="02040503050406030204" pitchFamily="18" charset="0"/>
                      </a:rPr>
                      <m:t>𝐹</m:t>
                    </m:r>
                  </m:oMath>
                </a14:m>
                <a:r>
                  <a:rPr lang="en-US" sz="1500" dirty="0">
                    <a:solidFill>
                      <a:schemeClr val="tx1"/>
                    </a:solidFill>
                  </a:rPr>
                  <a:t> computed at every time step from total thermionic current emitted from PFC surface.</a:t>
                </a:r>
              </a:p>
              <a:p>
                <a:pPr marL="176213" indent="-176213" algn="just"/>
                <a:r>
                  <a:rPr lang="en-US" sz="1500" dirty="0">
                    <a:solidFill>
                      <a:schemeClr val="tx1"/>
                    </a:solidFill>
                  </a:rPr>
                  <a:t>B field inclination angle </a:t>
                </a:r>
                <a14:m>
                  <m:oMath xmlns:m="http://schemas.openxmlformats.org/officeDocument/2006/math">
                    <m:r>
                      <a:rPr lang="en-US" sz="1500" i="1" smtClean="0">
                        <a:solidFill>
                          <a:schemeClr val="tx1"/>
                        </a:solidFill>
                        <a:latin typeface="Cambria Math" panose="02040503050406030204" pitchFamily="18" charset="0"/>
                        <a:ea typeface="Cambria Math" panose="02040503050406030204" pitchFamily="18" charset="0"/>
                      </a:rPr>
                      <m:t>𝜃</m:t>
                    </m:r>
                  </m:oMath>
                </a14:m>
                <a:r>
                  <a:rPr lang="en-US" sz="1500" dirty="0">
                    <a:solidFill>
                      <a:schemeClr val="tx1"/>
                    </a:solidFill>
                  </a:rPr>
                  <a:t> varied between 5° (typical value) and 20° (edge of ITER </a:t>
                </a:r>
                <a:r>
                  <a:rPr lang="en-US" sz="1500" dirty="0" err="1">
                    <a:solidFill>
                      <a:schemeClr val="tx1"/>
                    </a:solidFill>
                  </a:rPr>
                  <a:t>divertor</a:t>
                </a:r>
                <a:r>
                  <a:rPr lang="en-US" sz="1500" dirty="0">
                    <a:solidFill>
                      <a:schemeClr val="tx1"/>
                    </a:solidFill>
                  </a:rPr>
                  <a:t> cassettes) while maintaining the normal plasma heat flux at </a:t>
                </a:r>
                <a14:m>
                  <m:oMath xmlns:m="http://schemas.openxmlformats.org/officeDocument/2006/math">
                    <m:sSub>
                      <m:sSubPr>
                        <m:ctrlPr>
                          <a:rPr lang="en-US" sz="1500" i="1" smtClean="0">
                            <a:solidFill>
                              <a:schemeClr val="tx1"/>
                            </a:solidFill>
                            <a:latin typeface="Cambria Math" panose="02040503050406030204" pitchFamily="18" charset="0"/>
                          </a:rPr>
                        </m:ctrlPr>
                      </m:sSubPr>
                      <m:e>
                        <m:r>
                          <a:rPr lang="sv-SE" sz="1500" b="0" i="1" smtClean="0">
                            <a:solidFill>
                              <a:schemeClr val="tx1"/>
                            </a:solidFill>
                            <a:latin typeface="Cambria Math" panose="02040503050406030204" pitchFamily="18" charset="0"/>
                          </a:rPr>
                          <m:t>𝑞</m:t>
                        </m:r>
                      </m:e>
                      <m:sub>
                        <m:r>
                          <m:rPr>
                            <m:sty m:val="p"/>
                          </m:rPr>
                          <a:rPr lang="sv-SE" sz="1500" b="0" i="0" smtClean="0">
                            <a:solidFill>
                              <a:schemeClr val="tx1"/>
                            </a:solidFill>
                            <a:latin typeface="Cambria Math" panose="02040503050406030204" pitchFamily="18" charset="0"/>
                          </a:rPr>
                          <m:t>ext</m:t>
                        </m:r>
                      </m:sub>
                    </m:sSub>
                    <m:r>
                      <a:rPr lang="sv-SE" sz="1500" b="0" i="1" smtClean="0">
                        <a:solidFill>
                          <a:schemeClr val="tx1"/>
                        </a:solidFill>
                        <a:latin typeface="Cambria Math" panose="02040503050406030204" pitchFamily="18" charset="0"/>
                      </a:rPr>
                      <m:t>=</m:t>
                    </m:r>
                  </m:oMath>
                </a14:m>
                <a:r>
                  <a:rPr lang="en-US" sz="1500" dirty="0">
                    <a:solidFill>
                      <a:schemeClr val="tx1"/>
                    </a:solidFill>
                  </a:rPr>
                  <a:t> 250 MW/m</a:t>
                </a:r>
                <a:r>
                  <a:rPr lang="en-US" sz="1500" baseline="30000" dirty="0">
                    <a:solidFill>
                      <a:schemeClr val="tx1"/>
                    </a:solidFill>
                  </a:rPr>
                  <a:t>2</a:t>
                </a:r>
                <a:r>
                  <a:rPr lang="en-US" sz="1500" dirty="0"/>
                  <a:t>.</a:t>
                </a:r>
                <a:endParaRPr lang="en-US" sz="1500" dirty="0">
                  <a:solidFill>
                    <a:schemeClr val="tx1"/>
                  </a:solidFill>
                </a:endParaRPr>
              </a:p>
              <a:p>
                <a:pPr marL="176213" indent="-176213" algn="ctr">
                  <a:buNone/>
                </a:pPr>
                <a:r>
                  <a:rPr lang="en-US" sz="1500" b="1" dirty="0">
                    <a:solidFill>
                      <a:srgbClr val="FF0000"/>
                    </a:solidFill>
                  </a:rPr>
                  <a:t>Results</a:t>
                </a:r>
              </a:p>
              <a:p>
                <a:pPr marL="176213" indent="-176213" algn="just"/>
                <a:r>
                  <a:rPr lang="en-US" sz="1500" dirty="0">
                    <a:solidFill>
                      <a:schemeClr val="tx1"/>
                    </a:solidFill>
                  </a:rPr>
                  <a:t>For shallower inclination angles, bridges take longer to form but are thicker, hence more likely to subsist.</a:t>
                </a:r>
              </a:p>
              <a:p>
                <a:pPr marL="176213" indent="-176213" algn="just"/>
                <a:r>
                  <a:rPr lang="en-US" sz="1500" dirty="0"/>
                  <a:t>Characteristic bridge thickness is consistently larger than typical melt depth, as in Be simulations.</a:t>
                </a:r>
              </a:p>
              <a:p>
                <a:pPr marL="176213" indent="-176213" algn="just"/>
                <a:r>
                  <a:rPr lang="en-US" sz="1500" dirty="0"/>
                  <a:t>When</a:t>
                </a:r>
                <a:r>
                  <a:rPr lang="en-US" sz="1500" dirty="0">
                    <a:solidFill>
                      <a:schemeClr val="tx1"/>
                    </a:solidFill>
                  </a:rPr>
                  <a:t> </a:t>
                </a:r>
                <a14:m>
                  <m:oMath xmlns:m="http://schemas.openxmlformats.org/officeDocument/2006/math">
                    <m:r>
                      <a:rPr lang="en-US" sz="1500" i="1" smtClean="0">
                        <a:solidFill>
                          <a:schemeClr val="tx1"/>
                        </a:solidFill>
                        <a:latin typeface="Cambria Math" panose="02040503050406030204" pitchFamily="18" charset="0"/>
                        <a:ea typeface="Cambria Math" panose="02040503050406030204" pitchFamily="18" charset="0"/>
                      </a:rPr>
                      <m:t>𝜃</m:t>
                    </m:r>
                    <m:r>
                      <a:rPr lang="sv-SE" sz="1500" b="0" i="1" smtClean="0">
                        <a:solidFill>
                          <a:schemeClr val="tx1"/>
                        </a:solidFill>
                        <a:latin typeface="Cambria Math" panose="02040503050406030204" pitchFamily="18" charset="0"/>
                        <a:ea typeface="Cambria Math" panose="02040503050406030204" pitchFamily="18" charset="0"/>
                      </a:rPr>
                      <m:t>=</m:t>
                    </m:r>
                  </m:oMath>
                </a14:m>
                <a:r>
                  <a:rPr lang="en-US" sz="1500" dirty="0">
                    <a:solidFill>
                      <a:schemeClr val="tx1"/>
                    </a:solidFill>
                  </a:rPr>
                  <a:t> 20</a:t>
                </a:r>
                <a:r>
                  <a:rPr lang="en-US" sz="1500" dirty="0"/>
                  <a:t>°, the bridge is unstable because its thickness is comparable to the amplitude of “falling-film” free-surface waves.</a:t>
                </a:r>
                <a:endParaRPr lang="en-US" sz="1500" dirty="0">
                  <a:solidFill>
                    <a:schemeClr val="tx1"/>
                  </a:solidFill>
                </a:endParaRPr>
              </a:p>
            </p:txBody>
          </p:sp>
        </mc:Choice>
        <mc:Fallback xmlns="">
          <p:sp>
            <p:nvSpPr>
              <p:cNvPr id="9" name="Content Placeholder 2">
                <a:extLst>
                  <a:ext uri="{FF2B5EF4-FFF2-40B4-BE49-F238E27FC236}">
                    <a16:creationId xmlns:a16="http://schemas.microsoft.com/office/drawing/2014/main" id="{9BC1BFF8-DE7A-7DFD-2720-AA41CFFF628C}"/>
                  </a:ext>
                </a:extLst>
              </p:cNvPr>
              <p:cNvSpPr>
                <a:spLocks noGrp="1" noRot="1" noChangeAspect="1" noMove="1" noResize="1" noEditPoints="1" noAdjustHandles="1" noChangeArrowheads="1" noChangeShapeType="1" noTextEdit="1"/>
              </p:cNvSpPr>
              <p:nvPr>
                <p:ph idx="1"/>
              </p:nvPr>
            </p:nvSpPr>
            <p:spPr>
              <a:xfrm>
                <a:off x="35496" y="1206695"/>
                <a:ext cx="9217024" cy="2733208"/>
              </a:xfrm>
              <a:blipFill>
                <a:blip r:embed="rId3"/>
                <a:stretch>
                  <a:fillRect l="-198" t="-446" r="-265"/>
                </a:stretch>
              </a:blipFill>
            </p:spPr>
            <p:txBody>
              <a:bodyPr/>
              <a:lstStyle/>
              <a:p>
                <a:r>
                  <a:rPr lang="en-GB">
                    <a:noFill/>
                  </a:rPr>
                  <a:t> </a:t>
                </a:r>
              </a:p>
            </p:txBody>
          </p:sp>
        </mc:Fallback>
      </mc:AlternateContent>
      <p:pic>
        <p:nvPicPr>
          <p:cNvPr id="10" name="Grafik 9">
            <a:extLst>
              <a:ext uri="{FF2B5EF4-FFF2-40B4-BE49-F238E27FC236}">
                <a16:creationId xmlns:a16="http://schemas.microsoft.com/office/drawing/2014/main" id="{7895C864-505C-7F80-574C-035D20696DA1}"/>
              </a:ext>
            </a:extLst>
          </p:cNvPr>
          <p:cNvPicPr>
            <a:picLocks noChangeAspect="1"/>
          </p:cNvPicPr>
          <p:nvPr/>
        </p:nvPicPr>
        <p:blipFill>
          <a:blip r:embed="rId4"/>
          <a:stretch>
            <a:fillRect/>
          </a:stretch>
        </p:blipFill>
        <p:spPr>
          <a:xfrm>
            <a:off x="55485" y="3554674"/>
            <a:ext cx="8881872" cy="1318260"/>
          </a:xfrm>
          <a:prstGeom prst="rect">
            <a:avLst/>
          </a:prstGeom>
        </p:spPr>
      </p:pic>
      <p:sp>
        <p:nvSpPr>
          <p:cNvPr id="3" name="Textfeld 2">
            <a:extLst>
              <a:ext uri="{FF2B5EF4-FFF2-40B4-BE49-F238E27FC236}">
                <a16:creationId xmlns:a16="http://schemas.microsoft.com/office/drawing/2014/main" id="{691B6426-5221-E672-E7DB-EACB6D580DF6}"/>
              </a:ext>
            </a:extLst>
          </p:cNvPr>
          <p:cNvSpPr txBox="1"/>
          <p:nvPr/>
        </p:nvSpPr>
        <p:spPr>
          <a:xfrm>
            <a:off x="2107476" y="3403902"/>
            <a:ext cx="1260994" cy="369332"/>
          </a:xfrm>
          <a:prstGeom prst="rect">
            <a:avLst/>
          </a:prstGeom>
          <a:noFill/>
        </p:spPr>
        <p:txBody>
          <a:bodyPr wrap="square" rtlCol="0">
            <a:spAutoFit/>
          </a:bodyPr>
          <a:lstStyle/>
          <a:p>
            <a:pPr algn="ctr"/>
            <a:r>
              <a:rPr lang="en-GB" b="1" dirty="0" err="1">
                <a:latin typeface="Symbol" panose="05050102010706020507" pitchFamily="18" charset="2"/>
              </a:rPr>
              <a:t>a</a:t>
            </a:r>
            <a:r>
              <a:rPr lang="en-GB" b="1" baseline="-25000" dirty="0" err="1"/>
              <a:t>B</a:t>
            </a:r>
            <a:r>
              <a:rPr lang="en-GB" b="1" dirty="0"/>
              <a:t> = 5°</a:t>
            </a:r>
          </a:p>
        </p:txBody>
      </p:sp>
      <p:sp>
        <p:nvSpPr>
          <p:cNvPr id="6" name="Textfeld 5">
            <a:extLst>
              <a:ext uri="{FF2B5EF4-FFF2-40B4-BE49-F238E27FC236}">
                <a16:creationId xmlns:a16="http://schemas.microsoft.com/office/drawing/2014/main" id="{8AD8E534-5971-C3FE-39B0-DC8C29E157E0}"/>
              </a:ext>
            </a:extLst>
          </p:cNvPr>
          <p:cNvSpPr txBox="1"/>
          <p:nvPr/>
        </p:nvSpPr>
        <p:spPr>
          <a:xfrm>
            <a:off x="6279090" y="3403902"/>
            <a:ext cx="1260994" cy="369332"/>
          </a:xfrm>
          <a:prstGeom prst="rect">
            <a:avLst/>
          </a:prstGeom>
          <a:noFill/>
        </p:spPr>
        <p:txBody>
          <a:bodyPr wrap="square" rtlCol="0">
            <a:spAutoFit/>
          </a:bodyPr>
          <a:lstStyle/>
          <a:p>
            <a:pPr algn="ctr"/>
            <a:r>
              <a:rPr lang="en-GB" b="1" dirty="0" err="1">
                <a:latin typeface="Symbol" panose="05050102010706020507" pitchFamily="18" charset="2"/>
              </a:rPr>
              <a:t>a</a:t>
            </a:r>
            <a:r>
              <a:rPr lang="en-GB" b="1" baseline="-25000" dirty="0" err="1"/>
              <a:t>B</a:t>
            </a:r>
            <a:r>
              <a:rPr lang="en-GB" b="1" dirty="0"/>
              <a:t> = 20°</a:t>
            </a:r>
          </a:p>
        </p:txBody>
      </p:sp>
    </p:spTree>
    <p:extLst>
      <p:ext uri="{BB962C8B-B14F-4D97-AF65-F5344CB8AC3E}">
        <p14:creationId xmlns:p14="http://schemas.microsoft.com/office/powerpoint/2010/main" val="806583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594050"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VTT</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34</a:t>
            </a:fld>
            <a:endParaRPr lang="en-GB" dirty="0"/>
          </a:p>
        </p:txBody>
      </p:sp>
      <p:sp>
        <p:nvSpPr>
          <p:cNvPr id="11" name="TextBox 10"/>
          <p:cNvSpPr txBox="1"/>
          <p:nvPr/>
        </p:nvSpPr>
        <p:spPr>
          <a:xfrm>
            <a:off x="6573168" y="555625"/>
            <a:ext cx="2570832" cy="369332"/>
          </a:xfrm>
          <a:prstGeom prst="rect">
            <a:avLst/>
          </a:prstGeom>
          <a:solidFill>
            <a:srgbClr val="FFFF00"/>
          </a:solidFill>
        </p:spPr>
        <p:txBody>
          <a:bodyPr wrap="none" rtlCol="0">
            <a:spAutoFit/>
          </a:bodyPr>
          <a:lstStyle/>
          <a:p>
            <a:pPr algn="ctr"/>
            <a:r>
              <a:rPr lang="en-US" dirty="0"/>
              <a:t>K. </a:t>
            </a:r>
            <a:r>
              <a:rPr lang="en-US" dirty="0" err="1"/>
              <a:t>Nordlund</a:t>
            </a:r>
            <a:r>
              <a:rPr lang="en-US" dirty="0"/>
              <a:t> / F. Granberg</a:t>
            </a:r>
          </a:p>
        </p:txBody>
      </p:sp>
      <p:sp>
        <p:nvSpPr>
          <p:cNvPr id="3" name="Textfeld 2">
            <a:extLst>
              <a:ext uri="{FF2B5EF4-FFF2-40B4-BE49-F238E27FC236}">
                <a16:creationId xmlns:a16="http://schemas.microsoft.com/office/drawing/2014/main" id="{558650D6-D134-379E-BA4A-243C98DA39AC}"/>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D005</a:t>
            </a:r>
          </a:p>
        </p:txBody>
      </p:sp>
      <p:sp>
        <p:nvSpPr>
          <p:cNvPr id="5" name="Textfeld 4">
            <a:extLst>
              <a:ext uri="{FF2B5EF4-FFF2-40B4-BE49-F238E27FC236}">
                <a16:creationId xmlns:a16="http://schemas.microsoft.com/office/drawing/2014/main" id="{AC40FC4E-E664-A435-C24E-26765D7DD2F4}"/>
              </a:ext>
            </a:extLst>
          </p:cNvPr>
          <p:cNvSpPr txBox="1"/>
          <p:nvPr/>
        </p:nvSpPr>
        <p:spPr>
          <a:xfrm>
            <a:off x="-68383" y="4810970"/>
            <a:ext cx="3322384" cy="369332"/>
          </a:xfrm>
          <a:prstGeom prst="rect">
            <a:avLst/>
          </a:prstGeom>
          <a:noFill/>
        </p:spPr>
        <p:txBody>
          <a:bodyPr wrap="none" rtlCol="0">
            <a:spAutoFit/>
          </a:bodyPr>
          <a:lstStyle/>
          <a:p>
            <a:r>
              <a:rPr lang="en-GB" i="1" dirty="0">
                <a:highlight>
                  <a:srgbClr val="FFFF00"/>
                </a:highlight>
              </a:rPr>
              <a:t>More details: talk by F. Granberg</a:t>
            </a:r>
          </a:p>
        </p:txBody>
      </p:sp>
      <p:sp>
        <p:nvSpPr>
          <p:cNvPr id="6" name="Otsikko 5">
            <a:extLst>
              <a:ext uri="{FF2B5EF4-FFF2-40B4-BE49-F238E27FC236}">
                <a16:creationId xmlns:a16="http://schemas.microsoft.com/office/drawing/2014/main" id="{A621375B-FFA3-05D9-3803-C363F765106C}"/>
              </a:ext>
            </a:extLst>
          </p:cNvPr>
          <p:cNvSpPr txBox="1">
            <a:spLocks/>
          </p:cNvSpPr>
          <p:nvPr/>
        </p:nvSpPr>
        <p:spPr>
          <a:xfrm>
            <a:off x="323528" y="1414992"/>
            <a:ext cx="8496944" cy="2775519"/>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indent="-285750">
              <a:lnSpc>
                <a:spcPct val="100000"/>
              </a:lnSpc>
              <a:spcAft>
                <a:spcPts val="600"/>
              </a:spcAft>
              <a:buFont typeface="Wingdings" panose="05000000000000000000" pitchFamily="2" charset="2"/>
              <a:buChar char="§"/>
            </a:pPr>
            <a:r>
              <a:rPr lang="en-GB" sz="1800" b="0" dirty="0">
                <a:latin typeface="+mn-lt"/>
              </a:rPr>
              <a:t>Development and testing of W-B ML interatomic potential</a:t>
            </a:r>
          </a:p>
          <a:p>
            <a:pPr marL="285750" indent="-285750">
              <a:lnSpc>
                <a:spcPct val="100000"/>
              </a:lnSpc>
              <a:spcAft>
                <a:spcPts val="600"/>
              </a:spcAft>
              <a:buFont typeface="Wingdings" panose="05000000000000000000" pitchFamily="2" charset="2"/>
              <a:buChar char="§"/>
            </a:pPr>
            <a:r>
              <a:rPr lang="en-GB" sz="1800" b="0" dirty="0">
                <a:latin typeface="+mn-lt"/>
              </a:rPr>
              <a:t>Initial sputtering and B deposition simulations successfully done</a:t>
            </a:r>
          </a:p>
          <a:p>
            <a:pPr>
              <a:lnSpc>
                <a:spcPct val="100000"/>
              </a:lnSpc>
              <a:spcAft>
                <a:spcPts val="600"/>
              </a:spcAft>
            </a:pPr>
            <a:endParaRPr lang="en-GB" sz="800" b="0" dirty="0">
              <a:latin typeface="+mn-lt"/>
            </a:endParaRPr>
          </a:p>
          <a:p>
            <a:pPr marL="285750" indent="-285750">
              <a:lnSpc>
                <a:spcPct val="100000"/>
              </a:lnSpc>
              <a:spcAft>
                <a:spcPts val="600"/>
              </a:spcAft>
              <a:buFont typeface="Wingdings" panose="05000000000000000000" pitchFamily="2" charset="2"/>
              <a:buChar char="§"/>
            </a:pPr>
            <a:r>
              <a:rPr lang="en-GB" sz="1800" b="0" dirty="0">
                <a:latin typeface="+mn-lt"/>
              </a:rPr>
              <a:t>W-O-H potential finished within TSVV-7</a:t>
            </a:r>
          </a:p>
          <a:p>
            <a:pPr marL="285750" indent="-285750">
              <a:lnSpc>
                <a:spcPct val="100000"/>
              </a:lnSpc>
              <a:spcAft>
                <a:spcPts val="600"/>
              </a:spcAft>
              <a:buFont typeface="Wingdings" panose="05000000000000000000" pitchFamily="2" charset="2"/>
              <a:buChar char="§"/>
            </a:pPr>
            <a:r>
              <a:rPr lang="en-GB" sz="1800" b="0" dirty="0">
                <a:latin typeface="+mn-lt"/>
              </a:rPr>
              <a:t>It seems that D decoration will increase slightly sputtering of W (D weakens bonds)</a:t>
            </a:r>
          </a:p>
          <a:p>
            <a:pPr marL="285750" indent="-285750">
              <a:lnSpc>
                <a:spcPct val="100000"/>
              </a:lnSpc>
              <a:spcAft>
                <a:spcPts val="600"/>
              </a:spcAft>
              <a:buFont typeface="Wingdings" panose="05000000000000000000" pitchFamily="2" charset="2"/>
              <a:buChar char="§"/>
            </a:pPr>
            <a:endParaRPr lang="en-GB" sz="800" b="0" dirty="0">
              <a:latin typeface="+mn-lt"/>
            </a:endParaRPr>
          </a:p>
          <a:p>
            <a:pPr marL="285750" indent="-285750">
              <a:lnSpc>
                <a:spcPct val="100000"/>
              </a:lnSpc>
              <a:spcAft>
                <a:spcPts val="600"/>
              </a:spcAft>
              <a:buFont typeface="Wingdings" panose="05000000000000000000" pitchFamily="2" charset="2"/>
              <a:buChar char="§"/>
            </a:pPr>
            <a:r>
              <a:rPr lang="en-GB" sz="1800" b="0" dirty="0">
                <a:latin typeface="+mn-lt"/>
              </a:rPr>
              <a:t>Sputtering of alloys (HEAs): preferential sputtering and surface enrichment observed, some increased sputtering for alloys compared to elemental W</a:t>
            </a:r>
          </a:p>
        </p:txBody>
      </p:sp>
      <p:sp>
        <p:nvSpPr>
          <p:cNvPr id="7" name="Textfeld 6">
            <a:extLst>
              <a:ext uri="{FF2B5EF4-FFF2-40B4-BE49-F238E27FC236}">
                <a16:creationId xmlns:a16="http://schemas.microsoft.com/office/drawing/2014/main" id="{263D26EF-14F4-FE1A-85F5-6E84E4A71FF1}"/>
              </a:ext>
            </a:extLst>
          </p:cNvPr>
          <p:cNvSpPr txBox="1"/>
          <p:nvPr/>
        </p:nvSpPr>
        <p:spPr>
          <a:xfrm>
            <a:off x="7360" y="555526"/>
            <a:ext cx="5982087" cy="430887"/>
          </a:xfrm>
          <a:prstGeom prst="rect">
            <a:avLst/>
          </a:prstGeom>
          <a:noFill/>
        </p:spPr>
        <p:txBody>
          <a:bodyPr wrap="none" rtlCol="0">
            <a:spAutoFit/>
          </a:bodyPr>
          <a:lstStyle/>
          <a:p>
            <a:r>
              <a:rPr lang="en-GB" sz="2200" b="1" dirty="0"/>
              <a:t>MD for W surfaces including B, O, H and for alloys</a:t>
            </a:r>
            <a:endParaRPr lang="en-GB" sz="2200" i="1" dirty="0"/>
          </a:p>
        </p:txBody>
      </p:sp>
    </p:spTree>
    <p:extLst>
      <p:ext uri="{BB962C8B-B14F-4D97-AF65-F5344CB8AC3E}">
        <p14:creationId xmlns:p14="http://schemas.microsoft.com/office/powerpoint/2010/main" val="2885938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522042"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a:t>
            </a:r>
            <a:r>
              <a:rPr lang="en-US" sz="2500" spc="-15" dirty="0">
                <a:solidFill>
                  <a:srgbClr val="000000"/>
                </a:solidFill>
                <a:latin typeface="Calibri" panose="020F0502020204030204" pitchFamily="34" charset="0"/>
                <a:ea typeface="SimSun" panose="02010600030101010101" pitchFamily="2" charset="-122"/>
              </a:rPr>
              <a:t>MPG</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35</a:t>
            </a:fld>
            <a:endParaRPr lang="en-GB" dirty="0"/>
          </a:p>
        </p:txBody>
      </p:sp>
      <p:sp>
        <p:nvSpPr>
          <p:cNvPr id="7" name="TextBox 6"/>
          <p:cNvSpPr txBox="1"/>
          <p:nvPr/>
        </p:nvSpPr>
        <p:spPr>
          <a:xfrm>
            <a:off x="7431607" y="555625"/>
            <a:ext cx="1712393" cy="369332"/>
          </a:xfrm>
          <a:prstGeom prst="rect">
            <a:avLst/>
          </a:prstGeom>
          <a:solidFill>
            <a:srgbClr val="FFFF00"/>
          </a:solidFill>
        </p:spPr>
        <p:txBody>
          <a:bodyPr wrap="none" rtlCol="0">
            <a:spAutoFit/>
          </a:bodyPr>
          <a:lstStyle/>
          <a:p>
            <a:pPr algn="ctr"/>
            <a:r>
              <a:rPr lang="en-US" dirty="0"/>
              <a:t>U. von Toussaint</a:t>
            </a:r>
          </a:p>
        </p:txBody>
      </p:sp>
      <p:sp>
        <p:nvSpPr>
          <p:cNvPr id="6" name="Textfeld 5">
            <a:extLst>
              <a:ext uri="{FF2B5EF4-FFF2-40B4-BE49-F238E27FC236}">
                <a16:creationId xmlns:a16="http://schemas.microsoft.com/office/drawing/2014/main" id="{2B7A2030-3B6D-D0CF-B6D0-59035D5DBF49}"/>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D006</a:t>
            </a:r>
          </a:p>
        </p:txBody>
      </p:sp>
      <p:sp>
        <p:nvSpPr>
          <p:cNvPr id="5" name="Textfeld 4">
            <a:extLst>
              <a:ext uri="{FF2B5EF4-FFF2-40B4-BE49-F238E27FC236}">
                <a16:creationId xmlns:a16="http://schemas.microsoft.com/office/drawing/2014/main" id="{1909752D-ED0E-CB53-0056-1977EBC6481D}"/>
              </a:ext>
            </a:extLst>
          </p:cNvPr>
          <p:cNvSpPr txBox="1"/>
          <p:nvPr/>
        </p:nvSpPr>
        <p:spPr>
          <a:xfrm>
            <a:off x="0" y="552304"/>
            <a:ext cx="9144000" cy="430887"/>
          </a:xfrm>
          <a:prstGeom prst="rect">
            <a:avLst/>
          </a:prstGeom>
          <a:noFill/>
        </p:spPr>
        <p:txBody>
          <a:bodyPr wrap="square">
            <a:spAutoFit/>
          </a:bodyPr>
          <a:lstStyle/>
          <a:p>
            <a:r>
              <a:rPr lang="en-GB" sz="2200" b="1" strike="noStrike" spc="-1" noProof="0" dirty="0">
                <a:solidFill>
                  <a:srgbClr val="000000"/>
                </a:solidFill>
                <a:ea typeface="DejaVu Sans"/>
              </a:rPr>
              <a:t>Erosion of surfaces with </a:t>
            </a:r>
            <a:r>
              <a:rPr lang="en-GB" sz="2200" b="1" strike="noStrike" spc="-1" noProof="0" dirty="0" err="1">
                <a:solidFill>
                  <a:srgbClr val="000000"/>
                </a:solidFill>
                <a:ea typeface="DejaVu Sans"/>
              </a:rPr>
              <a:t>SDTrimSP</a:t>
            </a:r>
            <a:r>
              <a:rPr lang="en-GB" sz="2200" b="1" strike="noStrike" spc="-1" noProof="0" dirty="0">
                <a:solidFill>
                  <a:srgbClr val="000000"/>
                </a:solidFill>
                <a:ea typeface="DejaVu Sans"/>
              </a:rPr>
              <a:t>: </a:t>
            </a:r>
            <a:r>
              <a:rPr lang="en-GB" sz="2200" i="1" strike="noStrike" spc="-1" noProof="0" dirty="0">
                <a:solidFill>
                  <a:srgbClr val="000000"/>
                </a:solidFill>
                <a:ea typeface="DejaVu Sans"/>
              </a:rPr>
              <a:t>amorphization</a:t>
            </a:r>
            <a:r>
              <a:rPr lang="en-GB" sz="2200" b="1" strike="noStrike" spc="-1" noProof="0" dirty="0">
                <a:solidFill>
                  <a:srgbClr val="000000"/>
                </a:solidFill>
                <a:ea typeface="DejaVu Sans"/>
              </a:rPr>
              <a:t> </a:t>
            </a:r>
            <a:endParaRPr lang="en-GB" sz="2200" b="1" strike="noStrike" spc="-1" noProof="0" dirty="0">
              <a:solidFill>
                <a:srgbClr val="000000"/>
              </a:solidFill>
            </a:endParaRPr>
          </a:p>
        </p:txBody>
      </p:sp>
      <p:pic>
        <p:nvPicPr>
          <p:cNvPr id="8" name="Grafik 7">
            <a:extLst>
              <a:ext uri="{FF2B5EF4-FFF2-40B4-BE49-F238E27FC236}">
                <a16:creationId xmlns:a16="http://schemas.microsoft.com/office/drawing/2014/main" id="{F73252CF-79D1-7703-6BCE-CE2E7FC4B2A2}"/>
              </a:ext>
            </a:extLst>
          </p:cNvPr>
          <p:cNvPicPr>
            <a:picLocks noChangeAspect="1"/>
          </p:cNvPicPr>
          <p:nvPr/>
        </p:nvPicPr>
        <p:blipFill>
          <a:blip r:embed="rId3"/>
          <a:stretch>
            <a:fillRect/>
          </a:stretch>
        </p:blipFill>
        <p:spPr>
          <a:xfrm>
            <a:off x="107504" y="1347614"/>
            <a:ext cx="4604360" cy="3396967"/>
          </a:xfrm>
          <a:prstGeom prst="rect">
            <a:avLst/>
          </a:prstGeom>
        </p:spPr>
      </p:pic>
      <p:sp>
        <p:nvSpPr>
          <p:cNvPr id="10" name="Textfeld 9">
            <a:extLst>
              <a:ext uri="{FF2B5EF4-FFF2-40B4-BE49-F238E27FC236}">
                <a16:creationId xmlns:a16="http://schemas.microsoft.com/office/drawing/2014/main" id="{EE280401-F172-3071-1706-377521DE66FC}"/>
              </a:ext>
            </a:extLst>
          </p:cNvPr>
          <p:cNvSpPr txBox="1"/>
          <p:nvPr/>
        </p:nvSpPr>
        <p:spPr>
          <a:xfrm>
            <a:off x="4896544" y="1427748"/>
            <a:ext cx="4139952" cy="3016210"/>
          </a:xfrm>
          <a:prstGeom prst="rect">
            <a:avLst/>
          </a:prstGeom>
          <a:noFill/>
        </p:spPr>
        <p:txBody>
          <a:bodyPr wrap="square">
            <a:spAutoFit/>
          </a:bodyPr>
          <a:lstStyle/>
          <a:p>
            <a:pPr marL="179388" lvl="1" indent="-179388">
              <a:spcAft>
                <a:spcPts val="600"/>
              </a:spcAft>
              <a:buClr>
                <a:srgbClr val="000000"/>
              </a:buClr>
              <a:buFont typeface="Arial"/>
              <a:buChar char="•"/>
            </a:pPr>
            <a:r>
              <a:rPr lang="en-GB" b="0" strike="noStrike" spc="-1" noProof="0" dirty="0">
                <a:solidFill>
                  <a:srgbClr val="000000"/>
                </a:solidFill>
                <a:latin typeface="+mj-lt"/>
                <a:ea typeface="DejaVu Sans"/>
              </a:rPr>
              <a:t>Status: </a:t>
            </a:r>
            <a:r>
              <a:rPr lang="en-GB" b="0" strike="noStrike" spc="-1" noProof="0" dirty="0" err="1">
                <a:solidFill>
                  <a:srgbClr val="000000"/>
                </a:solidFill>
                <a:latin typeface="+mj-lt"/>
                <a:ea typeface="DejaVu Sans"/>
              </a:rPr>
              <a:t>SDTrimSP</a:t>
            </a:r>
            <a:r>
              <a:rPr lang="en-GB" b="0" strike="noStrike" spc="-1" noProof="0" dirty="0">
                <a:solidFill>
                  <a:srgbClr val="000000"/>
                </a:solidFill>
                <a:latin typeface="+mj-lt"/>
                <a:ea typeface="DejaVu Sans"/>
              </a:rPr>
              <a:t> capable of handling crystalline structures (calc. erosion yields validated): code </a:t>
            </a:r>
            <a:r>
              <a:rPr lang="en-GB" b="0" strike="noStrike" spc="-1" noProof="0" dirty="0" err="1">
                <a:solidFill>
                  <a:srgbClr val="000000"/>
                </a:solidFill>
                <a:latin typeface="+mj-lt"/>
                <a:ea typeface="DejaVu Sans"/>
              </a:rPr>
              <a:t>diseminated</a:t>
            </a:r>
            <a:r>
              <a:rPr lang="en-GB" b="0" strike="noStrike" spc="-1" noProof="0" dirty="0">
                <a:solidFill>
                  <a:srgbClr val="000000"/>
                </a:solidFill>
                <a:latin typeface="+mj-lt"/>
                <a:ea typeface="DejaVu Sans"/>
              </a:rPr>
              <a:t> and in production use </a:t>
            </a:r>
            <a:endParaRPr lang="en-GB" b="0" strike="noStrike" spc="-1" noProof="0" dirty="0">
              <a:solidFill>
                <a:srgbClr val="000000"/>
              </a:solidFill>
              <a:latin typeface="+mj-lt"/>
            </a:endParaRPr>
          </a:p>
          <a:p>
            <a:pPr marL="179388" lvl="1" indent="-179388">
              <a:spcAft>
                <a:spcPts val="600"/>
              </a:spcAft>
              <a:buClr>
                <a:srgbClr val="000000"/>
              </a:buClr>
              <a:buFont typeface="Arial"/>
              <a:buChar char="•"/>
            </a:pPr>
            <a:r>
              <a:rPr lang="en-GB" b="0" strike="noStrike" spc="-1" noProof="0" dirty="0">
                <a:solidFill>
                  <a:srgbClr val="000000"/>
                </a:solidFill>
                <a:latin typeface="+mj-lt"/>
                <a:ea typeface="DejaVu Sans"/>
              </a:rPr>
              <a:t>Enhancement: </a:t>
            </a:r>
            <a:r>
              <a:rPr lang="en-GB" b="1" strike="noStrike" spc="-1" noProof="0" dirty="0">
                <a:solidFill>
                  <a:srgbClr val="000000"/>
                </a:solidFill>
                <a:latin typeface="+mj-lt"/>
                <a:ea typeface="DejaVu Sans"/>
              </a:rPr>
              <a:t>Amorphization </a:t>
            </a:r>
            <a:r>
              <a:rPr lang="en-GB" b="0" strike="noStrike" spc="-1" noProof="0" dirty="0">
                <a:solidFill>
                  <a:srgbClr val="000000"/>
                </a:solidFill>
                <a:latin typeface="+mj-lt"/>
                <a:ea typeface="DejaVu Sans"/>
              </a:rPr>
              <a:t>of crystalline structures by irradiation (in non-</a:t>
            </a:r>
            <a:r>
              <a:rPr lang="en-GB" b="0" strike="noStrike" spc="-1" noProof="0" dirty="0" err="1">
                <a:solidFill>
                  <a:srgbClr val="000000"/>
                </a:solidFill>
                <a:latin typeface="+mj-lt"/>
                <a:ea typeface="DejaVu Sans"/>
              </a:rPr>
              <a:t>channeling</a:t>
            </a:r>
            <a:r>
              <a:rPr lang="en-GB" b="0" strike="noStrike" spc="-1" noProof="0" dirty="0">
                <a:solidFill>
                  <a:srgbClr val="000000"/>
                </a:solidFill>
                <a:latin typeface="+mj-lt"/>
                <a:ea typeface="DejaVu Sans"/>
              </a:rPr>
              <a:t> regime) (see Fig.)</a:t>
            </a:r>
            <a:endParaRPr lang="en-GB" b="0" strike="noStrike" spc="-1" noProof="0" dirty="0">
              <a:solidFill>
                <a:srgbClr val="000000"/>
              </a:solidFill>
              <a:latin typeface="+mj-lt"/>
            </a:endParaRPr>
          </a:p>
          <a:p>
            <a:pPr marL="179388" lvl="1" indent="-179388">
              <a:spcAft>
                <a:spcPts val="600"/>
              </a:spcAft>
              <a:buClr>
                <a:srgbClr val="000000"/>
              </a:buClr>
              <a:buFont typeface="Arial"/>
              <a:buChar char="•"/>
            </a:pPr>
            <a:r>
              <a:rPr lang="en-GB" b="0" strike="noStrike" spc="-1" noProof="0" dirty="0">
                <a:solidFill>
                  <a:srgbClr val="000000"/>
                </a:solidFill>
                <a:latin typeface="+mj-lt"/>
                <a:ea typeface="DejaVu Sans"/>
              </a:rPr>
              <a:t>Implemented (but still waiting for TD-DFT data on electron density): reduced stopping in channels</a:t>
            </a:r>
            <a:endParaRPr lang="en-GB" b="0" strike="noStrike" spc="-1" noProof="0" dirty="0">
              <a:solidFill>
                <a:srgbClr val="000000"/>
              </a:solidFill>
              <a:latin typeface="+mj-lt"/>
            </a:endParaRPr>
          </a:p>
        </p:txBody>
      </p:sp>
    </p:spTree>
    <p:extLst>
      <p:ext uri="{BB962C8B-B14F-4D97-AF65-F5344CB8AC3E}">
        <p14:creationId xmlns:p14="http://schemas.microsoft.com/office/powerpoint/2010/main" val="3232606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B1E8E-CFC6-B3B1-419F-2BB6FAF8F2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CAB52E-4E08-9D06-70A6-FB32B0117650}"/>
              </a:ext>
            </a:extLst>
          </p:cNvPr>
          <p:cNvSpPr>
            <a:spLocks noGrp="1"/>
          </p:cNvSpPr>
          <p:nvPr>
            <p:ph type="title"/>
          </p:nvPr>
        </p:nvSpPr>
        <p:spPr>
          <a:xfrm>
            <a:off x="-61610" y="82253"/>
            <a:ext cx="8522042"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a:t>
            </a:r>
            <a:r>
              <a:rPr lang="en-US" sz="2500" spc="-15" dirty="0">
                <a:solidFill>
                  <a:srgbClr val="000000"/>
                </a:solidFill>
                <a:latin typeface="Calibri" panose="020F0502020204030204" pitchFamily="34" charset="0"/>
                <a:ea typeface="SimSun" panose="02010600030101010101" pitchFamily="2" charset="-122"/>
              </a:rPr>
              <a:t>MPG</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4101EE1E-D3B0-99AA-B1E0-A92ED7529A8A}"/>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36</a:t>
            </a:fld>
            <a:endParaRPr lang="en-GB" dirty="0"/>
          </a:p>
        </p:txBody>
      </p:sp>
      <p:sp>
        <p:nvSpPr>
          <p:cNvPr id="7" name="TextBox 6">
            <a:extLst>
              <a:ext uri="{FF2B5EF4-FFF2-40B4-BE49-F238E27FC236}">
                <a16:creationId xmlns:a16="http://schemas.microsoft.com/office/drawing/2014/main" id="{A21387D7-82AB-FE8B-6FCC-25F524AEB985}"/>
              </a:ext>
            </a:extLst>
          </p:cNvPr>
          <p:cNvSpPr txBox="1"/>
          <p:nvPr/>
        </p:nvSpPr>
        <p:spPr>
          <a:xfrm>
            <a:off x="7431607" y="555625"/>
            <a:ext cx="1712393" cy="369332"/>
          </a:xfrm>
          <a:prstGeom prst="rect">
            <a:avLst/>
          </a:prstGeom>
          <a:solidFill>
            <a:srgbClr val="FFFF00"/>
          </a:solidFill>
        </p:spPr>
        <p:txBody>
          <a:bodyPr wrap="none" rtlCol="0">
            <a:spAutoFit/>
          </a:bodyPr>
          <a:lstStyle/>
          <a:p>
            <a:pPr algn="ctr"/>
            <a:r>
              <a:rPr lang="en-US" dirty="0"/>
              <a:t>U. von Toussaint</a:t>
            </a:r>
          </a:p>
        </p:txBody>
      </p:sp>
      <p:sp>
        <p:nvSpPr>
          <p:cNvPr id="6" name="Textfeld 5">
            <a:extLst>
              <a:ext uri="{FF2B5EF4-FFF2-40B4-BE49-F238E27FC236}">
                <a16:creationId xmlns:a16="http://schemas.microsoft.com/office/drawing/2014/main" id="{1F6E3C1C-AB50-B6F8-C57A-64D063CFD2C2}"/>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D006</a:t>
            </a:r>
          </a:p>
        </p:txBody>
      </p:sp>
      <p:sp>
        <p:nvSpPr>
          <p:cNvPr id="5" name="Textfeld 4">
            <a:extLst>
              <a:ext uri="{FF2B5EF4-FFF2-40B4-BE49-F238E27FC236}">
                <a16:creationId xmlns:a16="http://schemas.microsoft.com/office/drawing/2014/main" id="{79AD2844-3371-71E5-A7FE-8DCDC99EFBB2}"/>
              </a:ext>
            </a:extLst>
          </p:cNvPr>
          <p:cNvSpPr txBox="1"/>
          <p:nvPr/>
        </p:nvSpPr>
        <p:spPr>
          <a:xfrm>
            <a:off x="0" y="552304"/>
            <a:ext cx="9144000" cy="430887"/>
          </a:xfrm>
          <a:prstGeom prst="rect">
            <a:avLst/>
          </a:prstGeom>
          <a:noFill/>
        </p:spPr>
        <p:txBody>
          <a:bodyPr wrap="square">
            <a:spAutoFit/>
          </a:bodyPr>
          <a:lstStyle/>
          <a:p>
            <a:r>
              <a:rPr lang="en-GB" sz="2200" b="1" strike="noStrike" spc="-1" noProof="0" dirty="0">
                <a:solidFill>
                  <a:srgbClr val="000000"/>
                </a:solidFill>
                <a:ea typeface="DejaVu Sans"/>
              </a:rPr>
              <a:t>Erosion of surfaces with </a:t>
            </a:r>
            <a:r>
              <a:rPr lang="en-GB" sz="2200" b="1" strike="noStrike" spc="-1" noProof="0" dirty="0" err="1">
                <a:solidFill>
                  <a:srgbClr val="000000"/>
                </a:solidFill>
                <a:ea typeface="DejaVu Sans"/>
              </a:rPr>
              <a:t>SDTrimSP</a:t>
            </a:r>
            <a:r>
              <a:rPr lang="en-GB" sz="2200" b="1" strike="noStrike" spc="-1" noProof="0" dirty="0">
                <a:solidFill>
                  <a:srgbClr val="000000"/>
                </a:solidFill>
                <a:ea typeface="DejaVu Sans"/>
              </a:rPr>
              <a:t>: </a:t>
            </a:r>
            <a:r>
              <a:rPr lang="en-GB" sz="2200" i="1" strike="noStrike" spc="-1" noProof="0" dirty="0">
                <a:solidFill>
                  <a:srgbClr val="000000"/>
                </a:solidFill>
                <a:ea typeface="DejaVu Sans"/>
              </a:rPr>
              <a:t>improved potentials</a:t>
            </a:r>
            <a:endParaRPr lang="en-GB" sz="2200" i="1" strike="noStrike" spc="-1" noProof="0" dirty="0">
              <a:solidFill>
                <a:srgbClr val="000000"/>
              </a:solidFill>
            </a:endParaRPr>
          </a:p>
        </p:txBody>
      </p:sp>
      <p:sp>
        <p:nvSpPr>
          <p:cNvPr id="9" name="Textfeld 8">
            <a:extLst>
              <a:ext uri="{FF2B5EF4-FFF2-40B4-BE49-F238E27FC236}">
                <a16:creationId xmlns:a16="http://schemas.microsoft.com/office/drawing/2014/main" id="{F4C5E787-B435-9674-7F22-41509D71972B}"/>
              </a:ext>
            </a:extLst>
          </p:cNvPr>
          <p:cNvSpPr txBox="1"/>
          <p:nvPr/>
        </p:nvSpPr>
        <p:spPr>
          <a:xfrm>
            <a:off x="5129566" y="1365513"/>
            <a:ext cx="4014434" cy="3016210"/>
          </a:xfrm>
          <a:prstGeom prst="rect">
            <a:avLst/>
          </a:prstGeom>
          <a:noFill/>
        </p:spPr>
        <p:txBody>
          <a:bodyPr wrap="square">
            <a:spAutoFit/>
          </a:bodyPr>
          <a:lstStyle/>
          <a:p>
            <a:pPr marL="179388" lvl="1" indent="-179388">
              <a:spcAft>
                <a:spcPts val="600"/>
              </a:spcAft>
              <a:buClr>
                <a:srgbClr val="000000"/>
              </a:buClr>
              <a:buFont typeface="Arial"/>
              <a:buChar char="•"/>
            </a:pPr>
            <a:r>
              <a:rPr lang="en-GB" b="0" strike="noStrike" spc="-1" noProof="0" dirty="0">
                <a:solidFill>
                  <a:srgbClr val="000000"/>
                </a:solidFill>
                <a:latin typeface="+mj-lt"/>
                <a:ea typeface="DejaVu Sans"/>
              </a:rPr>
              <a:t>Status: </a:t>
            </a:r>
            <a:r>
              <a:rPr lang="en-GB" b="0" strike="noStrike" spc="-1" noProof="0" dirty="0" err="1">
                <a:solidFill>
                  <a:srgbClr val="000000"/>
                </a:solidFill>
                <a:latin typeface="+mj-lt"/>
                <a:ea typeface="DejaVu Sans"/>
              </a:rPr>
              <a:t>SDTrimSP</a:t>
            </a:r>
            <a:r>
              <a:rPr lang="en-GB" b="0" strike="noStrike" spc="-1" noProof="0" dirty="0">
                <a:solidFill>
                  <a:srgbClr val="000000"/>
                </a:solidFill>
                <a:latin typeface="+mj-lt"/>
                <a:ea typeface="DejaVu Sans"/>
              </a:rPr>
              <a:t> provides several (semi-) empirical binary collision potentials (KrC, ZBL etc.)  </a:t>
            </a:r>
            <a:endParaRPr lang="en-GB" b="0" strike="noStrike" spc="-1" noProof="0" dirty="0">
              <a:solidFill>
                <a:srgbClr val="000000"/>
              </a:solidFill>
              <a:latin typeface="+mj-lt"/>
            </a:endParaRPr>
          </a:p>
          <a:p>
            <a:pPr marL="179388" lvl="1" indent="-179388">
              <a:spcAft>
                <a:spcPts val="600"/>
              </a:spcAft>
              <a:buClr>
                <a:srgbClr val="000000"/>
              </a:buClr>
              <a:buFont typeface="Arial"/>
              <a:buChar char="•"/>
            </a:pPr>
            <a:r>
              <a:rPr lang="en-GB" b="0" strike="noStrike" spc="-1" noProof="0" dirty="0">
                <a:solidFill>
                  <a:srgbClr val="000000"/>
                </a:solidFill>
                <a:latin typeface="+mj-lt"/>
                <a:ea typeface="DejaVu Sans"/>
              </a:rPr>
              <a:t>Enhancement : Recently complete set of DFT-based pair potentials (NLH, Nordlund et al.) have been published with promise of improved accuracy</a:t>
            </a:r>
            <a:endParaRPr lang="en-GB" b="0" strike="noStrike" spc="-1" noProof="0" dirty="0">
              <a:solidFill>
                <a:srgbClr val="000000"/>
              </a:solidFill>
              <a:latin typeface="+mj-lt"/>
            </a:endParaRPr>
          </a:p>
          <a:p>
            <a:pPr marL="179388" lvl="1" indent="-179388">
              <a:spcAft>
                <a:spcPts val="600"/>
              </a:spcAft>
              <a:buClr>
                <a:srgbClr val="000000"/>
              </a:buClr>
              <a:buFont typeface="Arial"/>
              <a:buChar char="•"/>
            </a:pPr>
            <a:r>
              <a:rPr lang="en-GB" b="0" strike="noStrike" spc="-1" noProof="0" dirty="0">
                <a:solidFill>
                  <a:srgbClr val="000000"/>
                </a:solidFill>
                <a:latin typeface="+mj-lt"/>
                <a:ea typeface="DejaVu Sans"/>
              </a:rPr>
              <a:t>These </a:t>
            </a:r>
            <a:r>
              <a:rPr lang="en-GB" b="1" strike="noStrike" spc="-1" noProof="0" dirty="0">
                <a:solidFill>
                  <a:srgbClr val="000000"/>
                </a:solidFill>
                <a:latin typeface="+mj-lt"/>
                <a:ea typeface="DejaVu Sans"/>
              </a:rPr>
              <a:t>‚ab-initio‘ potentials have been implemented </a:t>
            </a:r>
            <a:r>
              <a:rPr lang="en-GB" b="0" strike="noStrike" spc="-1" noProof="0" dirty="0">
                <a:solidFill>
                  <a:srgbClr val="000000"/>
                </a:solidFill>
                <a:latin typeface="+mj-lt"/>
                <a:ea typeface="DejaVu Sans"/>
              </a:rPr>
              <a:t>and partly evaluated (</a:t>
            </a:r>
            <a:r>
              <a:rPr lang="en-GB" b="0" strike="noStrike" spc="-1" noProof="0" dirty="0" err="1">
                <a:solidFill>
                  <a:srgbClr val="000000"/>
                </a:solidFill>
                <a:latin typeface="+mj-lt"/>
                <a:ea typeface="DejaVu Sans"/>
              </a:rPr>
              <a:t>ie</a:t>
            </a:r>
            <a:r>
              <a:rPr lang="en-GB" b="0" strike="noStrike" spc="-1" noProof="0" dirty="0">
                <a:solidFill>
                  <a:srgbClr val="000000"/>
                </a:solidFill>
                <a:latin typeface="+mj-lt"/>
                <a:ea typeface="DejaVu Sans"/>
              </a:rPr>
              <a:t>. with respect to sputtering)</a:t>
            </a:r>
            <a:endParaRPr lang="en-GB" noProof="0" dirty="0">
              <a:latin typeface="+mj-lt"/>
            </a:endParaRPr>
          </a:p>
        </p:txBody>
      </p:sp>
      <p:pic>
        <p:nvPicPr>
          <p:cNvPr id="11" name="Grafik 10">
            <a:extLst>
              <a:ext uri="{FF2B5EF4-FFF2-40B4-BE49-F238E27FC236}">
                <a16:creationId xmlns:a16="http://schemas.microsoft.com/office/drawing/2014/main" id="{FA742DB4-5CBC-9CBA-F987-757EEAC8E7A6}"/>
              </a:ext>
            </a:extLst>
          </p:cNvPr>
          <p:cNvPicPr>
            <a:picLocks noChangeAspect="1"/>
          </p:cNvPicPr>
          <p:nvPr/>
        </p:nvPicPr>
        <p:blipFill>
          <a:blip r:embed="rId3"/>
          <a:stretch>
            <a:fillRect/>
          </a:stretch>
        </p:blipFill>
        <p:spPr>
          <a:xfrm>
            <a:off x="0" y="1380899"/>
            <a:ext cx="5129422" cy="3711131"/>
          </a:xfrm>
          <a:prstGeom prst="rect">
            <a:avLst/>
          </a:prstGeom>
        </p:spPr>
      </p:pic>
      <p:sp>
        <p:nvSpPr>
          <p:cNvPr id="12" name="Textfeld 11">
            <a:extLst>
              <a:ext uri="{FF2B5EF4-FFF2-40B4-BE49-F238E27FC236}">
                <a16:creationId xmlns:a16="http://schemas.microsoft.com/office/drawing/2014/main" id="{DAE15496-0F02-0330-1E7F-04A0B8E9BE93}"/>
              </a:ext>
            </a:extLst>
          </p:cNvPr>
          <p:cNvSpPr txBox="1"/>
          <p:nvPr/>
        </p:nvSpPr>
        <p:spPr>
          <a:xfrm>
            <a:off x="899592" y="1059582"/>
            <a:ext cx="4104456" cy="369332"/>
          </a:xfrm>
          <a:prstGeom prst="rect">
            <a:avLst/>
          </a:prstGeom>
          <a:noFill/>
        </p:spPr>
        <p:txBody>
          <a:bodyPr wrap="square" rtlCol="0">
            <a:spAutoFit/>
          </a:bodyPr>
          <a:lstStyle/>
          <a:p>
            <a:pPr algn="ctr"/>
            <a:r>
              <a:rPr lang="en-GB" b="1" dirty="0"/>
              <a:t>Example: sputtering of Cu</a:t>
            </a:r>
          </a:p>
        </p:txBody>
      </p:sp>
    </p:spTree>
    <p:extLst>
      <p:ext uri="{BB962C8B-B14F-4D97-AF65-F5344CB8AC3E}">
        <p14:creationId xmlns:p14="http://schemas.microsoft.com/office/powerpoint/2010/main" val="4286874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849AC-2F03-A64F-B3FD-12F0F5E282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DD745F-6FD2-CFCB-3441-68CC4D8E3088}"/>
              </a:ext>
            </a:extLst>
          </p:cNvPr>
          <p:cNvSpPr>
            <a:spLocks noGrp="1"/>
          </p:cNvSpPr>
          <p:nvPr>
            <p:ph type="title"/>
          </p:nvPr>
        </p:nvSpPr>
        <p:spPr>
          <a:xfrm>
            <a:off x="-61610" y="82253"/>
            <a:ext cx="8306017"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VTT</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101D1344-9193-3EEB-A0FC-CEE37122916A}"/>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37</a:t>
            </a:fld>
            <a:endParaRPr lang="en-GB" dirty="0"/>
          </a:p>
        </p:txBody>
      </p:sp>
      <p:sp>
        <p:nvSpPr>
          <p:cNvPr id="11" name="TextBox 10">
            <a:extLst>
              <a:ext uri="{FF2B5EF4-FFF2-40B4-BE49-F238E27FC236}">
                <a16:creationId xmlns:a16="http://schemas.microsoft.com/office/drawing/2014/main" id="{6178437C-AE6E-539D-944C-7C81C3C26A32}"/>
              </a:ext>
            </a:extLst>
          </p:cNvPr>
          <p:cNvSpPr txBox="1"/>
          <p:nvPr/>
        </p:nvSpPr>
        <p:spPr>
          <a:xfrm>
            <a:off x="6365166" y="555625"/>
            <a:ext cx="2811796" cy="369332"/>
          </a:xfrm>
          <a:prstGeom prst="rect">
            <a:avLst/>
          </a:prstGeom>
          <a:solidFill>
            <a:srgbClr val="FFFF00"/>
          </a:solidFill>
        </p:spPr>
        <p:txBody>
          <a:bodyPr wrap="none" rtlCol="0">
            <a:spAutoFit/>
          </a:bodyPr>
          <a:lstStyle/>
          <a:p>
            <a:pPr algn="ctr"/>
            <a:r>
              <a:rPr lang="en-US" dirty="0"/>
              <a:t>A. Sand, </a:t>
            </a:r>
            <a:r>
              <a:rPr lang="en-GB" dirty="0">
                <a:highlight>
                  <a:srgbClr val="FFFF00"/>
                </a:highlight>
              </a:rPr>
              <a:t>N. </a:t>
            </a:r>
            <a:r>
              <a:rPr lang="de-DE" dirty="0" err="1">
                <a:highlight>
                  <a:srgbClr val="FFFF00"/>
                </a:highlight>
              </a:rPr>
              <a:t>Fakhrayi</a:t>
            </a:r>
            <a:r>
              <a:rPr lang="de-DE" dirty="0">
                <a:highlight>
                  <a:srgbClr val="FFFF00"/>
                </a:highlight>
              </a:rPr>
              <a:t> </a:t>
            </a:r>
            <a:r>
              <a:rPr lang="de-DE" dirty="0" err="1">
                <a:highlight>
                  <a:srgbClr val="FFFF00"/>
                </a:highlight>
              </a:rPr>
              <a:t>Mofrad</a:t>
            </a:r>
            <a:endParaRPr lang="en-US" dirty="0"/>
          </a:p>
        </p:txBody>
      </p:sp>
      <p:sp>
        <p:nvSpPr>
          <p:cNvPr id="3" name="Textfeld 2">
            <a:extLst>
              <a:ext uri="{FF2B5EF4-FFF2-40B4-BE49-F238E27FC236}">
                <a16:creationId xmlns:a16="http://schemas.microsoft.com/office/drawing/2014/main" id="{9047084C-AF38-D580-DAFA-B0FF37B869A8}"/>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E27CB6C8-B687-2D7F-0B54-15084A098D91}"/>
              </a:ext>
            </a:extLst>
          </p:cNvPr>
          <p:cNvSpPr txBox="1"/>
          <p:nvPr/>
        </p:nvSpPr>
        <p:spPr>
          <a:xfrm>
            <a:off x="-68383" y="4810970"/>
            <a:ext cx="3960764" cy="369332"/>
          </a:xfrm>
          <a:prstGeom prst="rect">
            <a:avLst/>
          </a:prstGeom>
          <a:noFill/>
        </p:spPr>
        <p:txBody>
          <a:bodyPr wrap="none" rtlCol="0">
            <a:spAutoFit/>
          </a:bodyPr>
          <a:lstStyle/>
          <a:p>
            <a:r>
              <a:rPr lang="en-GB" i="1" dirty="0">
                <a:highlight>
                  <a:srgbClr val="FFFF00"/>
                </a:highlight>
              </a:rPr>
              <a:t>More details: talk by N. </a:t>
            </a:r>
            <a:r>
              <a:rPr lang="de-DE" i="1" dirty="0" err="1">
                <a:highlight>
                  <a:srgbClr val="FFFF00"/>
                </a:highlight>
              </a:rPr>
              <a:t>Fakhrayi</a:t>
            </a:r>
            <a:r>
              <a:rPr lang="de-DE" i="1" dirty="0">
                <a:highlight>
                  <a:srgbClr val="FFFF00"/>
                </a:highlight>
              </a:rPr>
              <a:t> </a:t>
            </a:r>
            <a:r>
              <a:rPr lang="de-DE" i="1" dirty="0" err="1">
                <a:highlight>
                  <a:srgbClr val="FFFF00"/>
                </a:highlight>
              </a:rPr>
              <a:t>Mofrad</a:t>
            </a:r>
            <a:endParaRPr lang="en-GB" i="1" dirty="0">
              <a:highlight>
                <a:srgbClr val="FFFF00"/>
              </a:highlight>
            </a:endParaRPr>
          </a:p>
        </p:txBody>
      </p:sp>
      <p:sp>
        <p:nvSpPr>
          <p:cNvPr id="6" name="Textfeld 5">
            <a:extLst>
              <a:ext uri="{FF2B5EF4-FFF2-40B4-BE49-F238E27FC236}">
                <a16:creationId xmlns:a16="http://schemas.microsoft.com/office/drawing/2014/main" id="{6A890CD8-1CCE-E348-2D08-CB3A23D1701A}"/>
              </a:ext>
            </a:extLst>
          </p:cNvPr>
          <p:cNvSpPr txBox="1"/>
          <p:nvPr/>
        </p:nvSpPr>
        <p:spPr>
          <a:xfrm>
            <a:off x="0" y="552304"/>
            <a:ext cx="4283968" cy="430887"/>
          </a:xfrm>
          <a:prstGeom prst="rect">
            <a:avLst/>
          </a:prstGeom>
          <a:noFill/>
        </p:spPr>
        <p:txBody>
          <a:bodyPr wrap="square">
            <a:spAutoFit/>
          </a:bodyPr>
          <a:lstStyle/>
          <a:p>
            <a:r>
              <a:rPr lang="en-GB" sz="2200" b="1" strike="noStrike" spc="-1" noProof="0" dirty="0">
                <a:solidFill>
                  <a:srgbClr val="000000"/>
                </a:solidFill>
                <a:ea typeface="DejaVu Sans"/>
              </a:rPr>
              <a:t>MD modelling of W surfaces</a:t>
            </a:r>
            <a:endParaRPr lang="en-GB" sz="2200" i="1" strike="noStrike" spc="-1" noProof="0" dirty="0">
              <a:solidFill>
                <a:srgbClr val="000000"/>
              </a:solidFill>
            </a:endParaRPr>
          </a:p>
        </p:txBody>
      </p:sp>
      <p:sp>
        <p:nvSpPr>
          <p:cNvPr id="7" name="TextBox 4">
            <a:extLst>
              <a:ext uri="{FF2B5EF4-FFF2-40B4-BE49-F238E27FC236}">
                <a16:creationId xmlns:a16="http://schemas.microsoft.com/office/drawing/2014/main" id="{1C714D28-F14A-0A90-AD97-9404612808E5}"/>
              </a:ext>
            </a:extLst>
          </p:cNvPr>
          <p:cNvSpPr txBox="1"/>
          <p:nvPr/>
        </p:nvSpPr>
        <p:spPr>
          <a:xfrm>
            <a:off x="-46092" y="1396390"/>
            <a:ext cx="9154595" cy="2831544"/>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Ø"/>
            </a:pPr>
            <a:r>
              <a:rPr lang="en-US" altLang="en-US" sz="2000" b="1" dirty="0">
                <a:solidFill>
                  <a:srgbClr val="000000"/>
                </a:solidFill>
                <a:latin typeface="+mj-lt"/>
                <a:cs typeface="Arial" panose="020B0604020202020204" pitchFamily="34" charset="0"/>
              </a:rPr>
              <a:t>Study of interaction potentials and molecular sputtering</a:t>
            </a:r>
            <a:endParaRPr lang="en-US" sz="2000" b="1" dirty="0">
              <a:latin typeface="+mj-lt"/>
              <a:cs typeface="Arial" panose="020B0604020202020204" pitchFamily="34" charset="0"/>
            </a:endParaRPr>
          </a:p>
          <a:p>
            <a:pPr marL="285840" indent="-285840" algn="just">
              <a:spcAft>
                <a:spcPts val="1200"/>
              </a:spcAft>
              <a:buClr>
                <a:srgbClr val="000000"/>
              </a:buClr>
              <a:buFont typeface="Arial"/>
              <a:buChar char="•"/>
            </a:pPr>
            <a:r>
              <a:rPr lang="en-US" spc="-1" dirty="0">
                <a:solidFill>
                  <a:schemeClr val="dk1"/>
                </a:solidFill>
                <a:latin typeface="+mj-lt"/>
              </a:rPr>
              <a:t>Results of MD sputtering simulations significantly dependent on interatomic potential.</a:t>
            </a:r>
            <a:endParaRPr lang="en-US" spc="-1" dirty="0">
              <a:solidFill>
                <a:srgbClr val="000000"/>
              </a:solidFill>
              <a:latin typeface="+mj-lt"/>
              <a:ea typeface="Noto Sans CJK SC"/>
            </a:endParaRPr>
          </a:p>
          <a:p>
            <a:pPr marL="285750" indent="-285750" algn="just">
              <a:spcAft>
                <a:spcPts val="1200"/>
              </a:spcAft>
              <a:buFont typeface="Arial" panose="020B0604020202020204" pitchFamily="34" charset="0"/>
              <a:buChar char="•"/>
            </a:pPr>
            <a:r>
              <a:rPr lang="en-US" spc="-1" dirty="0">
                <a:solidFill>
                  <a:schemeClr val="dk1"/>
                </a:solidFill>
                <a:latin typeface="+mj-lt"/>
                <a:ea typeface="Noto Sans CJK SC"/>
              </a:rPr>
              <a:t>Compared three potentials capable of describing W-H/D/T molecules:</a:t>
            </a:r>
            <a:endParaRPr lang="en-US" spc="-1" dirty="0">
              <a:solidFill>
                <a:srgbClr val="000000"/>
              </a:solidFill>
              <a:latin typeface="+mj-lt"/>
              <a:ea typeface="Noto Sans CJK SC"/>
            </a:endParaRPr>
          </a:p>
          <a:p>
            <a:pPr marL="742950" lvl="1" indent="-285750" algn="just">
              <a:spcAft>
                <a:spcPts val="1200"/>
              </a:spcAft>
              <a:buFont typeface="Arial" panose="020B0604020202020204" pitchFamily="34" charset="0"/>
              <a:buChar char="•"/>
            </a:pPr>
            <a:r>
              <a:rPr lang="en-US" dirty="0">
                <a:latin typeface="+mj-lt"/>
                <a:cs typeface="Arial" panose="020B0604020202020204" pitchFamily="34" charset="0"/>
              </a:rPr>
              <a:t>Dimer bond strength and distance, surface binding energies, surface energies, cohesive energy elastic constants</a:t>
            </a:r>
          </a:p>
          <a:p>
            <a:pPr marL="742950" lvl="1" indent="-285750" algn="just">
              <a:spcAft>
                <a:spcPts val="1200"/>
              </a:spcAft>
              <a:buFont typeface="Arial" panose="020B0604020202020204" pitchFamily="34" charset="0"/>
              <a:buChar char="•"/>
            </a:pPr>
            <a:r>
              <a:rPr lang="en-US" dirty="0">
                <a:latin typeface="+mj-lt"/>
                <a:cs typeface="Arial" panose="020B0604020202020204" pitchFamily="34" charset="0"/>
              </a:rPr>
              <a:t>Tersoff bond-order potential (BOP-1) performs best</a:t>
            </a:r>
          </a:p>
          <a:p>
            <a:pPr marL="285750" indent="-285750" algn="just">
              <a:spcAft>
                <a:spcPts val="1200"/>
              </a:spcAft>
              <a:buFont typeface="Arial" panose="020B0604020202020204" pitchFamily="34" charset="0"/>
              <a:buChar char="•"/>
            </a:pPr>
            <a:r>
              <a:rPr lang="en-US" spc="-1" dirty="0">
                <a:solidFill>
                  <a:schemeClr val="dk1"/>
                </a:solidFill>
                <a:latin typeface="+mj-lt"/>
              </a:rPr>
              <a:t>Molecular sputtering of W surfaces depends on impact energy and surface temperature</a:t>
            </a:r>
            <a:endParaRPr lang="en-US" dirty="0">
              <a:latin typeface="+mj-lt"/>
              <a:cs typeface="Arial" panose="020B0604020202020204" pitchFamily="34" charset="0"/>
            </a:endParaRPr>
          </a:p>
        </p:txBody>
      </p:sp>
    </p:spTree>
    <p:extLst>
      <p:ext uri="{BB962C8B-B14F-4D97-AF65-F5344CB8AC3E}">
        <p14:creationId xmlns:p14="http://schemas.microsoft.com/office/powerpoint/2010/main" val="2199650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1171-D272-6739-FE5D-41FE3EA784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BA3693-7A3D-3ECA-FEAF-3BCEC566CB92}"/>
              </a:ext>
            </a:extLst>
          </p:cNvPr>
          <p:cNvSpPr>
            <a:spLocks noGrp="1"/>
          </p:cNvSpPr>
          <p:nvPr>
            <p:ph type="title"/>
          </p:nvPr>
        </p:nvSpPr>
        <p:spPr>
          <a:xfrm>
            <a:off x="-61610" y="82253"/>
            <a:ext cx="8306017"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VTT</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B574D0EC-D09E-6969-2DEF-5DB2B49B9705}"/>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38</a:t>
            </a:fld>
            <a:endParaRPr lang="en-GB" dirty="0"/>
          </a:p>
        </p:txBody>
      </p:sp>
      <p:sp>
        <p:nvSpPr>
          <p:cNvPr id="11" name="TextBox 10">
            <a:extLst>
              <a:ext uri="{FF2B5EF4-FFF2-40B4-BE49-F238E27FC236}">
                <a16:creationId xmlns:a16="http://schemas.microsoft.com/office/drawing/2014/main" id="{1CDD477B-7D85-9C7A-2D6D-1C6EDD65BF7E}"/>
              </a:ext>
            </a:extLst>
          </p:cNvPr>
          <p:cNvSpPr txBox="1"/>
          <p:nvPr/>
        </p:nvSpPr>
        <p:spPr>
          <a:xfrm>
            <a:off x="6365166" y="555625"/>
            <a:ext cx="2811796" cy="369332"/>
          </a:xfrm>
          <a:prstGeom prst="rect">
            <a:avLst/>
          </a:prstGeom>
          <a:solidFill>
            <a:srgbClr val="FFFF00"/>
          </a:solidFill>
        </p:spPr>
        <p:txBody>
          <a:bodyPr wrap="none" rtlCol="0">
            <a:spAutoFit/>
          </a:bodyPr>
          <a:lstStyle/>
          <a:p>
            <a:pPr algn="ctr"/>
            <a:r>
              <a:rPr lang="en-US" dirty="0"/>
              <a:t>A. Sand, </a:t>
            </a:r>
            <a:r>
              <a:rPr lang="en-GB" dirty="0">
                <a:highlight>
                  <a:srgbClr val="FFFF00"/>
                </a:highlight>
              </a:rPr>
              <a:t>N. </a:t>
            </a:r>
            <a:r>
              <a:rPr lang="de-DE" dirty="0" err="1">
                <a:highlight>
                  <a:srgbClr val="FFFF00"/>
                </a:highlight>
              </a:rPr>
              <a:t>Fakhrayi</a:t>
            </a:r>
            <a:r>
              <a:rPr lang="de-DE" dirty="0">
                <a:highlight>
                  <a:srgbClr val="FFFF00"/>
                </a:highlight>
              </a:rPr>
              <a:t> </a:t>
            </a:r>
            <a:r>
              <a:rPr lang="de-DE" dirty="0" err="1">
                <a:highlight>
                  <a:srgbClr val="FFFF00"/>
                </a:highlight>
              </a:rPr>
              <a:t>Mofrad</a:t>
            </a:r>
            <a:endParaRPr lang="en-US" dirty="0"/>
          </a:p>
        </p:txBody>
      </p:sp>
      <p:sp>
        <p:nvSpPr>
          <p:cNvPr id="3" name="Textfeld 2">
            <a:extLst>
              <a:ext uri="{FF2B5EF4-FFF2-40B4-BE49-F238E27FC236}">
                <a16:creationId xmlns:a16="http://schemas.microsoft.com/office/drawing/2014/main" id="{A96CFDBC-6DBA-DF31-02AA-847527E3BD7B}"/>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0BA7B615-88E4-103B-D6A1-6A749746801F}"/>
              </a:ext>
            </a:extLst>
          </p:cNvPr>
          <p:cNvSpPr txBox="1"/>
          <p:nvPr/>
        </p:nvSpPr>
        <p:spPr>
          <a:xfrm>
            <a:off x="-68383" y="4810970"/>
            <a:ext cx="3960764" cy="369332"/>
          </a:xfrm>
          <a:prstGeom prst="rect">
            <a:avLst/>
          </a:prstGeom>
          <a:noFill/>
        </p:spPr>
        <p:txBody>
          <a:bodyPr wrap="none" rtlCol="0">
            <a:spAutoFit/>
          </a:bodyPr>
          <a:lstStyle/>
          <a:p>
            <a:r>
              <a:rPr lang="en-GB" i="1" dirty="0">
                <a:highlight>
                  <a:srgbClr val="FFFF00"/>
                </a:highlight>
              </a:rPr>
              <a:t>More details: talk by N. </a:t>
            </a:r>
            <a:r>
              <a:rPr lang="de-DE" i="1" dirty="0" err="1">
                <a:highlight>
                  <a:srgbClr val="FFFF00"/>
                </a:highlight>
              </a:rPr>
              <a:t>Fakhrayi</a:t>
            </a:r>
            <a:r>
              <a:rPr lang="de-DE" i="1" dirty="0">
                <a:highlight>
                  <a:srgbClr val="FFFF00"/>
                </a:highlight>
              </a:rPr>
              <a:t> </a:t>
            </a:r>
            <a:r>
              <a:rPr lang="de-DE" i="1" dirty="0" err="1">
                <a:highlight>
                  <a:srgbClr val="FFFF00"/>
                </a:highlight>
              </a:rPr>
              <a:t>Mofrad</a:t>
            </a:r>
            <a:endParaRPr lang="en-GB" i="1" dirty="0">
              <a:highlight>
                <a:srgbClr val="FFFF00"/>
              </a:highlight>
            </a:endParaRPr>
          </a:p>
        </p:txBody>
      </p:sp>
      <p:sp>
        <p:nvSpPr>
          <p:cNvPr id="6" name="Textfeld 5">
            <a:extLst>
              <a:ext uri="{FF2B5EF4-FFF2-40B4-BE49-F238E27FC236}">
                <a16:creationId xmlns:a16="http://schemas.microsoft.com/office/drawing/2014/main" id="{3C046638-D008-BEDA-7DDC-4155A9E79C8B}"/>
              </a:ext>
            </a:extLst>
          </p:cNvPr>
          <p:cNvSpPr txBox="1"/>
          <p:nvPr/>
        </p:nvSpPr>
        <p:spPr>
          <a:xfrm>
            <a:off x="0" y="552304"/>
            <a:ext cx="4283968" cy="430887"/>
          </a:xfrm>
          <a:prstGeom prst="rect">
            <a:avLst/>
          </a:prstGeom>
          <a:noFill/>
        </p:spPr>
        <p:txBody>
          <a:bodyPr wrap="square">
            <a:spAutoFit/>
          </a:bodyPr>
          <a:lstStyle/>
          <a:p>
            <a:r>
              <a:rPr lang="en-GB" sz="2200" b="1" strike="noStrike" spc="-1" noProof="0" dirty="0">
                <a:solidFill>
                  <a:srgbClr val="000000"/>
                </a:solidFill>
                <a:ea typeface="DejaVu Sans"/>
              </a:rPr>
              <a:t>MD modelling of W surfaces</a:t>
            </a:r>
            <a:endParaRPr lang="en-GB" sz="2200" i="1" strike="noStrike" spc="-1" noProof="0" dirty="0">
              <a:solidFill>
                <a:srgbClr val="000000"/>
              </a:solidFill>
            </a:endParaRPr>
          </a:p>
        </p:txBody>
      </p:sp>
      <p:pic>
        <p:nvPicPr>
          <p:cNvPr id="8" name="Grafik 7">
            <a:extLst>
              <a:ext uri="{FF2B5EF4-FFF2-40B4-BE49-F238E27FC236}">
                <a16:creationId xmlns:a16="http://schemas.microsoft.com/office/drawing/2014/main" id="{73C5FE98-DE30-684A-F6C8-60B5C08BA3FB}"/>
              </a:ext>
            </a:extLst>
          </p:cNvPr>
          <p:cNvPicPr>
            <a:picLocks noChangeAspect="1"/>
          </p:cNvPicPr>
          <p:nvPr/>
        </p:nvPicPr>
        <p:blipFill>
          <a:blip r:embed="rId3"/>
          <a:stretch>
            <a:fillRect/>
          </a:stretch>
        </p:blipFill>
        <p:spPr>
          <a:xfrm>
            <a:off x="958" y="2499742"/>
            <a:ext cx="9144000" cy="1893030"/>
          </a:xfrm>
          <a:prstGeom prst="rect">
            <a:avLst/>
          </a:prstGeom>
        </p:spPr>
      </p:pic>
      <p:sp>
        <p:nvSpPr>
          <p:cNvPr id="10" name="Textfeld 9">
            <a:extLst>
              <a:ext uri="{FF2B5EF4-FFF2-40B4-BE49-F238E27FC236}">
                <a16:creationId xmlns:a16="http://schemas.microsoft.com/office/drawing/2014/main" id="{C9FFDC11-B53F-68B8-3588-C4CD74F27024}"/>
              </a:ext>
            </a:extLst>
          </p:cNvPr>
          <p:cNvSpPr txBox="1"/>
          <p:nvPr/>
        </p:nvSpPr>
        <p:spPr>
          <a:xfrm>
            <a:off x="250825" y="1675294"/>
            <a:ext cx="8718658" cy="369332"/>
          </a:xfrm>
          <a:prstGeom prst="rect">
            <a:avLst/>
          </a:prstGeom>
          <a:noFill/>
        </p:spPr>
        <p:txBody>
          <a:bodyPr wrap="square">
            <a:spAutoFit/>
          </a:bodyPr>
          <a:lstStyle/>
          <a:p>
            <a:pPr algn="ctr">
              <a:spcAft>
                <a:spcPts val="1200"/>
              </a:spcAft>
            </a:pPr>
            <a:r>
              <a:rPr lang="en-US" b="1" spc="-1" dirty="0">
                <a:solidFill>
                  <a:schemeClr val="dk1"/>
                </a:solidFill>
                <a:latin typeface="+mj-lt"/>
              </a:rPr>
              <a:t>Molecular sputtering of W surfaces depends on impact energy and surface temperature</a:t>
            </a:r>
            <a:endParaRPr lang="en-US" b="1" dirty="0">
              <a:latin typeface="+mj-lt"/>
              <a:cs typeface="Arial" panose="020B0604020202020204" pitchFamily="34" charset="0"/>
            </a:endParaRPr>
          </a:p>
        </p:txBody>
      </p:sp>
    </p:spTree>
    <p:extLst>
      <p:ext uri="{BB962C8B-B14F-4D97-AF65-F5344CB8AC3E}">
        <p14:creationId xmlns:p14="http://schemas.microsoft.com/office/powerpoint/2010/main" val="1531969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33C1D-F3DD-738E-1FC8-292EA271F0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A4FFA5-063B-15B8-0A42-156DF80047B9}"/>
              </a:ext>
            </a:extLst>
          </p:cNvPr>
          <p:cNvSpPr>
            <a:spLocks noGrp="1"/>
          </p:cNvSpPr>
          <p:nvPr>
            <p:ph type="title"/>
          </p:nvPr>
        </p:nvSpPr>
        <p:spPr>
          <a:xfrm>
            <a:off x="-61610" y="82253"/>
            <a:ext cx="8306017"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D.2 Production of Atomic/Molecular and Surface Data: VTT</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BEA0EF1-40F9-AB6D-5453-288B2DAD4CCC}"/>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39</a:t>
            </a:fld>
            <a:endParaRPr lang="en-GB" dirty="0"/>
          </a:p>
        </p:txBody>
      </p:sp>
      <p:sp>
        <p:nvSpPr>
          <p:cNvPr id="11" name="TextBox 10">
            <a:extLst>
              <a:ext uri="{FF2B5EF4-FFF2-40B4-BE49-F238E27FC236}">
                <a16:creationId xmlns:a16="http://schemas.microsoft.com/office/drawing/2014/main" id="{A29599C6-800C-225E-7FC7-3806F203563D}"/>
              </a:ext>
            </a:extLst>
          </p:cNvPr>
          <p:cNvSpPr txBox="1"/>
          <p:nvPr/>
        </p:nvSpPr>
        <p:spPr>
          <a:xfrm>
            <a:off x="6365166" y="555625"/>
            <a:ext cx="2811796" cy="369332"/>
          </a:xfrm>
          <a:prstGeom prst="rect">
            <a:avLst/>
          </a:prstGeom>
          <a:solidFill>
            <a:srgbClr val="FFFF00"/>
          </a:solidFill>
        </p:spPr>
        <p:txBody>
          <a:bodyPr wrap="none" rtlCol="0">
            <a:spAutoFit/>
          </a:bodyPr>
          <a:lstStyle/>
          <a:p>
            <a:pPr algn="ctr"/>
            <a:r>
              <a:rPr lang="en-US" dirty="0"/>
              <a:t>A. Sand, </a:t>
            </a:r>
            <a:r>
              <a:rPr lang="en-GB" dirty="0">
                <a:highlight>
                  <a:srgbClr val="FFFF00"/>
                </a:highlight>
              </a:rPr>
              <a:t>N. </a:t>
            </a:r>
            <a:r>
              <a:rPr lang="de-DE" dirty="0" err="1">
                <a:highlight>
                  <a:srgbClr val="FFFF00"/>
                </a:highlight>
              </a:rPr>
              <a:t>Fakhrayi</a:t>
            </a:r>
            <a:r>
              <a:rPr lang="de-DE" dirty="0">
                <a:highlight>
                  <a:srgbClr val="FFFF00"/>
                </a:highlight>
              </a:rPr>
              <a:t> </a:t>
            </a:r>
            <a:r>
              <a:rPr lang="de-DE" dirty="0" err="1">
                <a:highlight>
                  <a:srgbClr val="FFFF00"/>
                </a:highlight>
              </a:rPr>
              <a:t>Mofrad</a:t>
            </a:r>
            <a:endParaRPr lang="en-US" dirty="0"/>
          </a:p>
        </p:txBody>
      </p:sp>
      <p:sp>
        <p:nvSpPr>
          <p:cNvPr id="3" name="Textfeld 2">
            <a:extLst>
              <a:ext uri="{FF2B5EF4-FFF2-40B4-BE49-F238E27FC236}">
                <a16:creationId xmlns:a16="http://schemas.microsoft.com/office/drawing/2014/main" id="{F7EE21B8-A967-EABF-18EC-DD45B054C8A7}"/>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5" name="Textfeld 4">
            <a:extLst>
              <a:ext uri="{FF2B5EF4-FFF2-40B4-BE49-F238E27FC236}">
                <a16:creationId xmlns:a16="http://schemas.microsoft.com/office/drawing/2014/main" id="{EB69535C-C2B0-8CE3-1001-F8C6C2775874}"/>
              </a:ext>
            </a:extLst>
          </p:cNvPr>
          <p:cNvSpPr txBox="1"/>
          <p:nvPr/>
        </p:nvSpPr>
        <p:spPr>
          <a:xfrm>
            <a:off x="-68383" y="4810970"/>
            <a:ext cx="3960764" cy="369332"/>
          </a:xfrm>
          <a:prstGeom prst="rect">
            <a:avLst/>
          </a:prstGeom>
          <a:noFill/>
        </p:spPr>
        <p:txBody>
          <a:bodyPr wrap="none" rtlCol="0">
            <a:spAutoFit/>
          </a:bodyPr>
          <a:lstStyle/>
          <a:p>
            <a:r>
              <a:rPr lang="en-GB" i="1" dirty="0">
                <a:highlight>
                  <a:srgbClr val="FFFF00"/>
                </a:highlight>
              </a:rPr>
              <a:t>More details: talk by N. </a:t>
            </a:r>
            <a:r>
              <a:rPr lang="de-DE" i="1" dirty="0" err="1">
                <a:highlight>
                  <a:srgbClr val="FFFF00"/>
                </a:highlight>
              </a:rPr>
              <a:t>Fakhrayi</a:t>
            </a:r>
            <a:r>
              <a:rPr lang="de-DE" i="1" dirty="0">
                <a:highlight>
                  <a:srgbClr val="FFFF00"/>
                </a:highlight>
              </a:rPr>
              <a:t> </a:t>
            </a:r>
            <a:r>
              <a:rPr lang="de-DE" i="1" dirty="0" err="1">
                <a:highlight>
                  <a:srgbClr val="FFFF00"/>
                </a:highlight>
              </a:rPr>
              <a:t>Mofrad</a:t>
            </a:r>
            <a:endParaRPr lang="en-GB" i="1" dirty="0">
              <a:highlight>
                <a:srgbClr val="FFFF00"/>
              </a:highlight>
            </a:endParaRPr>
          </a:p>
        </p:txBody>
      </p:sp>
      <p:sp>
        <p:nvSpPr>
          <p:cNvPr id="6" name="Textfeld 5">
            <a:extLst>
              <a:ext uri="{FF2B5EF4-FFF2-40B4-BE49-F238E27FC236}">
                <a16:creationId xmlns:a16="http://schemas.microsoft.com/office/drawing/2014/main" id="{15579FAB-1EA6-37D1-6C9A-F51513819BF4}"/>
              </a:ext>
            </a:extLst>
          </p:cNvPr>
          <p:cNvSpPr txBox="1"/>
          <p:nvPr/>
        </p:nvSpPr>
        <p:spPr>
          <a:xfrm>
            <a:off x="0" y="552304"/>
            <a:ext cx="4283968" cy="430887"/>
          </a:xfrm>
          <a:prstGeom prst="rect">
            <a:avLst/>
          </a:prstGeom>
          <a:noFill/>
        </p:spPr>
        <p:txBody>
          <a:bodyPr wrap="square">
            <a:spAutoFit/>
          </a:bodyPr>
          <a:lstStyle/>
          <a:p>
            <a:r>
              <a:rPr lang="en-GB" sz="2200" b="1" strike="noStrike" spc="-1" noProof="0" dirty="0">
                <a:solidFill>
                  <a:srgbClr val="000000"/>
                </a:solidFill>
                <a:ea typeface="DejaVu Sans"/>
              </a:rPr>
              <a:t>MD modelling of W surfaces</a:t>
            </a:r>
            <a:endParaRPr lang="en-GB" sz="2200" i="1" strike="noStrike" spc="-1" noProof="0" dirty="0">
              <a:solidFill>
                <a:srgbClr val="000000"/>
              </a:solidFill>
            </a:endParaRPr>
          </a:p>
        </p:txBody>
      </p:sp>
      <p:sp>
        <p:nvSpPr>
          <p:cNvPr id="7" name="TextBox 8">
            <a:extLst>
              <a:ext uri="{FF2B5EF4-FFF2-40B4-BE49-F238E27FC236}">
                <a16:creationId xmlns:a16="http://schemas.microsoft.com/office/drawing/2014/main" id="{54FEDC66-1736-F82A-0AAD-35D9287AEBF1}"/>
              </a:ext>
            </a:extLst>
          </p:cNvPr>
          <p:cNvSpPr txBox="1"/>
          <p:nvPr/>
        </p:nvSpPr>
        <p:spPr>
          <a:xfrm>
            <a:off x="-14093" y="1451682"/>
            <a:ext cx="4730109" cy="2800767"/>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altLang="en-US" sz="2000" b="1" dirty="0">
                <a:solidFill>
                  <a:srgbClr val="000000"/>
                </a:solidFill>
                <a:cs typeface="Arial" panose="020B0604020202020204" pitchFamily="34" charset="0"/>
              </a:rPr>
              <a:t>Effect of electronic energy losses</a:t>
            </a:r>
            <a:endParaRPr lang="en-US" sz="2000" b="1" dirty="0">
              <a:cs typeface="Arial" panose="020B0604020202020204" pitchFamily="34" charset="0"/>
            </a:endParaRPr>
          </a:p>
          <a:p>
            <a:pPr marL="285840" indent="-285840">
              <a:buClr>
                <a:srgbClr val="000000"/>
              </a:buClr>
              <a:buFont typeface="Arial"/>
              <a:buChar char="•"/>
            </a:pPr>
            <a:r>
              <a:rPr lang="en-US" spc="-1" dirty="0">
                <a:solidFill>
                  <a:schemeClr val="dk1"/>
                </a:solidFill>
              </a:rPr>
              <a:t>Using electronic stopping dependent on local electron density (</a:t>
            </a:r>
            <a:r>
              <a:rPr lang="de-DE" i="1" spc="-1" dirty="0">
                <a:solidFill>
                  <a:schemeClr val="dk1"/>
                </a:solidFill>
                <a:latin typeface="Symbol" panose="05050102010706020507" pitchFamily="18" charset="2"/>
              </a:rPr>
              <a:t>b</a:t>
            </a:r>
            <a:r>
              <a:rPr lang="en-US" spc="-1" dirty="0">
                <a:solidFill>
                  <a:schemeClr val="dk1"/>
                </a:solidFill>
              </a:rPr>
              <a:t>(</a:t>
            </a:r>
            <a:r>
              <a:rPr lang="el-GR" i="1" spc="-1" dirty="0">
                <a:solidFill>
                  <a:schemeClr val="dk1"/>
                </a:solidFill>
              </a:rPr>
              <a:t>ρ</a:t>
            </a:r>
            <a:r>
              <a:rPr lang="en-US" spc="-1" dirty="0">
                <a:solidFill>
                  <a:schemeClr val="dk1"/>
                </a:solidFill>
              </a:rPr>
              <a:t>)) gives a higher sputtering yield compared to SRIM stopping.</a:t>
            </a:r>
            <a:endParaRPr lang="en-US" spc="-1" dirty="0">
              <a:solidFill>
                <a:srgbClr val="000000"/>
              </a:solidFill>
            </a:endParaRPr>
          </a:p>
          <a:p>
            <a:endParaRPr lang="en-US" sz="1000" spc="-1" dirty="0">
              <a:solidFill>
                <a:srgbClr val="000000"/>
              </a:solidFill>
            </a:endParaRPr>
          </a:p>
          <a:p>
            <a:pPr marL="285840" indent="-285840">
              <a:buClr>
                <a:srgbClr val="000000"/>
              </a:buClr>
              <a:buFont typeface="Arial"/>
              <a:buChar char="•"/>
            </a:pPr>
            <a:r>
              <a:rPr lang="de-DE" i="1" spc="-1" dirty="0">
                <a:solidFill>
                  <a:schemeClr val="dk1"/>
                </a:solidFill>
                <a:latin typeface="Symbol" panose="05050102010706020507" pitchFamily="18" charset="2"/>
              </a:rPr>
              <a:t>b</a:t>
            </a:r>
            <a:r>
              <a:rPr lang="en-US" spc="-1" dirty="0">
                <a:solidFill>
                  <a:schemeClr val="dk1"/>
                </a:solidFill>
              </a:rPr>
              <a:t>(</a:t>
            </a:r>
            <a:r>
              <a:rPr lang="el-GR" i="1" spc="-1" dirty="0">
                <a:solidFill>
                  <a:schemeClr val="dk1"/>
                </a:solidFill>
              </a:rPr>
              <a:t>ρ</a:t>
            </a:r>
            <a:r>
              <a:rPr lang="en-US" spc="-1" dirty="0">
                <a:solidFill>
                  <a:schemeClr val="dk1"/>
                </a:solidFill>
              </a:rPr>
              <a:t>) model fitted to TDDFT, generally enhances agreement with experiments.</a:t>
            </a:r>
            <a:endParaRPr lang="en-US" spc="-1" dirty="0">
              <a:solidFill>
                <a:srgbClr val="000000"/>
              </a:solidFill>
            </a:endParaRPr>
          </a:p>
          <a:p>
            <a:endParaRPr lang="en-US" sz="1000" spc="-1" dirty="0">
              <a:solidFill>
                <a:srgbClr val="000000"/>
              </a:solidFill>
            </a:endParaRPr>
          </a:p>
          <a:p>
            <a:pPr marL="285840" indent="-285840">
              <a:buClr>
                <a:srgbClr val="000000"/>
              </a:buClr>
              <a:buFont typeface="Arial"/>
              <a:buChar char="•"/>
            </a:pPr>
            <a:r>
              <a:rPr lang="en-US" spc="-1" dirty="0">
                <a:solidFill>
                  <a:schemeClr val="dk1"/>
                </a:solidFill>
              </a:rPr>
              <a:t>Reason: SRIM overestimates the energy losses for channeling ions.</a:t>
            </a:r>
            <a:endParaRPr lang="en-US" spc="-1" dirty="0">
              <a:solidFill>
                <a:srgbClr val="000000"/>
              </a:solidFill>
            </a:endParaRPr>
          </a:p>
        </p:txBody>
      </p:sp>
      <p:pic>
        <p:nvPicPr>
          <p:cNvPr id="9" name="Grafik 8">
            <a:extLst>
              <a:ext uri="{FF2B5EF4-FFF2-40B4-BE49-F238E27FC236}">
                <a16:creationId xmlns:a16="http://schemas.microsoft.com/office/drawing/2014/main" id="{79B49886-276D-9CF7-0E77-EF01E4F9A3EF}"/>
              </a:ext>
            </a:extLst>
          </p:cNvPr>
          <p:cNvPicPr>
            <a:picLocks noChangeAspect="1"/>
          </p:cNvPicPr>
          <p:nvPr/>
        </p:nvPicPr>
        <p:blipFill>
          <a:blip r:embed="rId3"/>
          <a:stretch>
            <a:fillRect/>
          </a:stretch>
        </p:blipFill>
        <p:spPr>
          <a:xfrm>
            <a:off x="5004048" y="1022915"/>
            <a:ext cx="3049415" cy="3752191"/>
          </a:xfrm>
          <a:prstGeom prst="rect">
            <a:avLst/>
          </a:prstGeom>
        </p:spPr>
      </p:pic>
    </p:spTree>
    <p:extLst>
      <p:ext uri="{BB962C8B-B14F-4D97-AF65-F5344CB8AC3E}">
        <p14:creationId xmlns:p14="http://schemas.microsoft.com/office/powerpoint/2010/main" val="3962887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C9BED-FE0B-6887-8975-FC4DC2C554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8E82CE-BF83-8922-FADC-39971BD54E20}"/>
              </a:ext>
            </a:extLst>
          </p:cNvPr>
          <p:cNvSpPr>
            <a:spLocks noGrp="1"/>
          </p:cNvSpPr>
          <p:nvPr>
            <p:ph type="title"/>
          </p:nvPr>
        </p:nvSpPr>
        <p:spPr/>
        <p:txBody>
          <a:bodyPr/>
          <a:lstStyle/>
          <a:p>
            <a:r>
              <a:rPr lang="de-DE" dirty="0"/>
              <a:t>SP D </a:t>
            </a:r>
            <a:r>
              <a:rPr lang="de-DE" dirty="0" err="1"/>
              <a:t>Deliverables</a:t>
            </a:r>
            <a:r>
              <a:rPr lang="de-DE" dirty="0"/>
              <a:t> 2025</a:t>
            </a:r>
          </a:p>
        </p:txBody>
      </p:sp>
      <p:sp>
        <p:nvSpPr>
          <p:cNvPr id="4" name="Fußzeilenplatzhalter 3">
            <a:extLst>
              <a:ext uri="{FF2B5EF4-FFF2-40B4-BE49-F238E27FC236}">
                <a16:creationId xmlns:a16="http://schemas.microsoft.com/office/drawing/2014/main" id="{9E0D3C62-4E4E-8750-47FB-57E97E54597F}"/>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a:t>
            </a:fld>
            <a:endParaRPr lang="en-GB" dirty="0"/>
          </a:p>
        </p:txBody>
      </p:sp>
      <p:sp>
        <p:nvSpPr>
          <p:cNvPr id="6" name="Textfeld 5">
            <a:extLst>
              <a:ext uri="{FF2B5EF4-FFF2-40B4-BE49-F238E27FC236}">
                <a16:creationId xmlns:a16="http://schemas.microsoft.com/office/drawing/2014/main" id="{AB51DE90-94FF-F128-9FE9-449FCD693300}"/>
              </a:ext>
            </a:extLst>
          </p:cNvPr>
          <p:cNvSpPr txBox="1"/>
          <p:nvPr/>
        </p:nvSpPr>
        <p:spPr>
          <a:xfrm>
            <a:off x="0" y="627534"/>
            <a:ext cx="9143999" cy="2108269"/>
          </a:xfrm>
          <a:prstGeom prst="rect">
            <a:avLst/>
          </a:prstGeom>
          <a:noFill/>
        </p:spPr>
        <p:txBody>
          <a:bodyPr wrap="square">
            <a:spAutoFit/>
          </a:bodyPr>
          <a:lstStyle/>
          <a:p>
            <a:pPr>
              <a:spcAft>
                <a:spcPts val="600"/>
              </a:spcAft>
            </a:pPr>
            <a:r>
              <a:rPr lang="en-GB" b="1" kern="100" dirty="0">
                <a:effectLst/>
                <a:latin typeface="Aptos" panose="020B0004020202020204" pitchFamily="34" charset="0"/>
                <a:ea typeface="Aptos" panose="020B0004020202020204" pitchFamily="34" charset="0"/>
                <a:cs typeface="Times New Roman" panose="02020603050405020304" pitchFamily="18" charset="0"/>
              </a:rPr>
              <a:t>SP D.2 Production of Atomic/Molecular and Surface Data  </a:t>
            </a:r>
            <a:r>
              <a:rPr lang="en-GB" b="1" i="1" kern="100" dirty="0">
                <a:effectLst/>
                <a:latin typeface="Aptos" panose="020B0004020202020204" pitchFamily="34" charset="0"/>
                <a:ea typeface="Aptos" panose="020B0004020202020204" pitchFamily="34" charset="0"/>
                <a:cs typeface="Times New Roman" panose="02020603050405020304" pitchFamily="18" charset="0"/>
              </a:rPr>
              <a:t>… cont´d</a:t>
            </a:r>
          </a:p>
          <a:p>
            <a:pPr>
              <a:spcAft>
                <a:spcPts val="600"/>
              </a:spcAft>
            </a:pPr>
            <a:endParaRPr lang="de-DE" i="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D006</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Reflection/erosion information of 2D/3D surfaces </a:t>
            </a:r>
            <a:r>
              <a:rPr lang="en-US" sz="1600" dirty="0">
                <a:latin typeface="Aptos" panose="020B0004020202020204" pitchFamily="34" charset="0"/>
              </a:rPr>
              <a:t>with focus on lattice effects, comparison to MD simulations and/or experiments.</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(MPG) 2PM</a:t>
            </a:r>
          </a:p>
          <a:p>
            <a:pPr>
              <a:spcAft>
                <a:spcPts val="600"/>
              </a:spcAft>
            </a:pPr>
            <a:r>
              <a:rPr lang="en-GB" sz="1600" b="1" kern="100" spc="-15" dirty="0">
                <a:highlight>
                  <a:srgbClr val="008000"/>
                </a:highlight>
                <a:latin typeface="Aptos" panose="020B0004020202020204" pitchFamily="34" charset="0"/>
                <a:ea typeface="Aptos" panose="020B0004020202020204" pitchFamily="34" charset="0"/>
                <a:cs typeface="Times New Roman" panose="02020603050405020304" pitchFamily="18" charset="0"/>
              </a:rPr>
              <a:t>D007</a:t>
            </a:r>
            <a:r>
              <a:rPr lang="en-GB" sz="1600" b="1" kern="100" spc="-15" dirty="0">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Sputtering of W-D(H, T) </a:t>
            </a:r>
            <a:r>
              <a:rPr lang="en-US" sz="1600" dirty="0">
                <a:latin typeface="Aptos" panose="020B0004020202020204" pitchFamily="34" charset="0"/>
              </a:rPr>
              <a:t>surfaces, release of </a:t>
            </a:r>
            <a:r>
              <a:rPr lang="en-US" sz="1600" dirty="0">
                <a:solidFill>
                  <a:srgbClr val="C00000"/>
                </a:solidFill>
                <a:latin typeface="Aptos" panose="020B0004020202020204" pitchFamily="34" charset="0"/>
              </a:rPr>
              <a:t>W-D molecules </a:t>
            </a:r>
            <a:r>
              <a:rPr lang="en-US" sz="1600" dirty="0">
                <a:latin typeface="Aptos" panose="020B0004020202020204" pitchFamily="34" charset="0"/>
              </a:rPr>
              <a:t>(study of impact energy and surface temperature). Study of interaction potentials: gauge, which is most reliable. </a:t>
            </a:r>
            <a:r>
              <a:rPr lang="en-US" sz="1600" dirty="0" err="1">
                <a:latin typeface="Aptos" panose="020B0004020202020204" pitchFamily="34" charset="0"/>
              </a:rPr>
              <a:t>Analyse</a:t>
            </a:r>
            <a:r>
              <a:rPr lang="en-US" sz="1600" dirty="0">
                <a:latin typeface="Aptos" panose="020B0004020202020204" pitchFamily="34" charset="0"/>
              </a:rPr>
              <a:t> the effect of electronic energy losses. </a:t>
            </a:r>
            <a:r>
              <a:rPr lang="en-US" sz="1600" b="1" dirty="0">
                <a:latin typeface="Aptos" panose="020B0004020202020204" pitchFamily="34" charset="0"/>
              </a:rPr>
              <a:t>(VTT) 3PM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10452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755" y="2012826"/>
            <a:ext cx="8306017" cy="558924"/>
          </a:xfrm>
        </p:spPr>
        <p:txBody>
          <a:bodyPr/>
          <a:lstStyle/>
          <a:p>
            <a:pPr algn="ct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a:t>
            </a:r>
            <a:endParaRPr lang="de-DE" sz="36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40</a:t>
            </a:fld>
            <a:endParaRPr lang="en-GB" dirty="0"/>
          </a:p>
        </p:txBody>
      </p:sp>
    </p:spTree>
    <p:extLst>
      <p:ext uri="{BB962C8B-B14F-4D97-AF65-F5344CB8AC3E}">
        <p14:creationId xmlns:p14="http://schemas.microsoft.com/office/powerpoint/2010/main" val="3951892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874A-B8B5-5B1A-3AE9-90271F4DA7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765229-D78F-FC66-CB25-9E1A5CEA760B}"/>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CEA</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846755E2-8601-9FEF-99C9-340323880DC0}"/>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41</a:t>
            </a:fld>
            <a:endParaRPr lang="en-GB" dirty="0"/>
          </a:p>
        </p:txBody>
      </p:sp>
      <p:sp>
        <p:nvSpPr>
          <p:cNvPr id="7" name="TextBox 6">
            <a:extLst>
              <a:ext uri="{FF2B5EF4-FFF2-40B4-BE49-F238E27FC236}">
                <a16:creationId xmlns:a16="http://schemas.microsoft.com/office/drawing/2014/main" id="{EEE64BAF-122A-8F48-FA26-C2D7CF59CAE1}"/>
              </a:ext>
            </a:extLst>
          </p:cNvPr>
          <p:cNvSpPr txBox="1"/>
          <p:nvPr/>
        </p:nvSpPr>
        <p:spPr>
          <a:xfrm>
            <a:off x="8043955" y="550631"/>
            <a:ext cx="1100045" cy="369332"/>
          </a:xfrm>
          <a:prstGeom prst="rect">
            <a:avLst/>
          </a:prstGeom>
          <a:solidFill>
            <a:srgbClr val="FFFF00"/>
          </a:solidFill>
        </p:spPr>
        <p:txBody>
          <a:bodyPr wrap="none" rtlCol="0">
            <a:spAutoFit/>
          </a:bodyPr>
          <a:lstStyle/>
          <a:p>
            <a:pPr algn="ctr"/>
            <a:r>
              <a:rPr lang="en-US" dirty="0"/>
              <a:t>G. </a:t>
            </a:r>
            <a:r>
              <a:rPr lang="en-US" dirty="0" err="1"/>
              <a:t>Ciraolo</a:t>
            </a:r>
            <a:endParaRPr lang="en-US" dirty="0"/>
          </a:p>
        </p:txBody>
      </p:sp>
      <p:sp>
        <p:nvSpPr>
          <p:cNvPr id="5" name="Textfeld 4">
            <a:extLst>
              <a:ext uri="{FF2B5EF4-FFF2-40B4-BE49-F238E27FC236}">
                <a16:creationId xmlns:a16="http://schemas.microsoft.com/office/drawing/2014/main" id="{11C5C289-F931-A958-EC89-A48029021A7A}"/>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3" name="Textfeld 2">
            <a:extLst>
              <a:ext uri="{FF2B5EF4-FFF2-40B4-BE49-F238E27FC236}">
                <a16:creationId xmlns:a16="http://schemas.microsoft.com/office/drawing/2014/main" id="{ED061F7B-D95B-D562-6CBC-EA3D5A9E5ED2}"/>
              </a:ext>
            </a:extLst>
          </p:cNvPr>
          <p:cNvSpPr txBox="1"/>
          <p:nvPr/>
        </p:nvSpPr>
        <p:spPr>
          <a:xfrm>
            <a:off x="-68383" y="4810970"/>
            <a:ext cx="3929089" cy="369332"/>
          </a:xfrm>
          <a:prstGeom prst="rect">
            <a:avLst/>
          </a:prstGeom>
          <a:noFill/>
        </p:spPr>
        <p:txBody>
          <a:bodyPr wrap="none" rtlCol="0">
            <a:spAutoFit/>
          </a:bodyPr>
          <a:lstStyle/>
          <a:p>
            <a:r>
              <a:rPr lang="en-GB" i="1" dirty="0">
                <a:highlight>
                  <a:srgbClr val="FFFF00"/>
                </a:highlight>
              </a:rPr>
              <a:t>More details: talk by </a:t>
            </a:r>
            <a:r>
              <a:rPr lang="de-DE" i="1" dirty="0">
                <a:highlight>
                  <a:srgbClr val="FFFF00"/>
                </a:highlight>
              </a:rPr>
              <a:t>D. Sales de Oliveira</a:t>
            </a:r>
            <a:endParaRPr lang="en-GB" i="1" dirty="0">
              <a:highlight>
                <a:srgbClr val="FFFF00"/>
              </a:highlight>
            </a:endParaRPr>
          </a:p>
        </p:txBody>
      </p:sp>
      <p:sp>
        <p:nvSpPr>
          <p:cNvPr id="8" name="Textfeld 7">
            <a:extLst>
              <a:ext uri="{FF2B5EF4-FFF2-40B4-BE49-F238E27FC236}">
                <a16:creationId xmlns:a16="http://schemas.microsoft.com/office/drawing/2014/main" id="{A3789E8D-F849-FA46-DB27-7A6E6356EB23}"/>
              </a:ext>
            </a:extLst>
          </p:cNvPr>
          <p:cNvSpPr txBox="1"/>
          <p:nvPr/>
        </p:nvSpPr>
        <p:spPr>
          <a:xfrm>
            <a:off x="0" y="552304"/>
            <a:ext cx="7956376" cy="430887"/>
          </a:xfrm>
          <a:prstGeom prst="rect">
            <a:avLst/>
          </a:prstGeom>
          <a:noFill/>
        </p:spPr>
        <p:txBody>
          <a:bodyPr wrap="square">
            <a:spAutoFit/>
          </a:bodyPr>
          <a:lstStyle/>
          <a:p>
            <a:r>
              <a:rPr lang="en-GB" sz="2200" b="1" strike="noStrike" spc="-1" noProof="0" dirty="0">
                <a:solidFill>
                  <a:srgbClr val="000000"/>
                </a:solidFill>
                <a:ea typeface="DejaVu Sans"/>
              </a:rPr>
              <a:t>SOLEDGE3X + ERO2.0 for WEST erosion/deposition data</a:t>
            </a:r>
            <a:endParaRPr lang="en-GB" sz="2200" i="1" strike="noStrike" spc="-1" noProof="0" dirty="0">
              <a:solidFill>
                <a:srgbClr val="000000"/>
              </a:solidFill>
            </a:endParaRPr>
          </a:p>
        </p:txBody>
      </p:sp>
      <p:sp>
        <p:nvSpPr>
          <p:cNvPr id="10" name="Google Shape;566;g38aa84392f0_0_76">
            <a:extLst>
              <a:ext uri="{FF2B5EF4-FFF2-40B4-BE49-F238E27FC236}">
                <a16:creationId xmlns:a16="http://schemas.microsoft.com/office/drawing/2014/main" id="{6F75066E-280E-7EA3-99F7-DC5C9EB344F2}"/>
              </a:ext>
            </a:extLst>
          </p:cNvPr>
          <p:cNvSpPr txBox="1">
            <a:spLocks/>
          </p:cNvSpPr>
          <p:nvPr/>
        </p:nvSpPr>
        <p:spPr>
          <a:xfrm>
            <a:off x="147901" y="1230907"/>
            <a:ext cx="8848198" cy="854452"/>
          </a:xfrm>
          <a:prstGeom prst="rect">
            <a:avLst/>
          </a:prstGeom>
          <a:noFill/>
          <a:ln>
            <a:noFill/>
          </a:ln>
        </p:spPr>
        <p:txBody>
          <a:bodyPr spcFirstLastPara="1" vert="horz" wrap="square" lIns="0" tIns="45700" rIns="0" bIns="45700" rtlCol="0" anchor="t" anchorCtr="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563" lvl="1" indent="-182563">
              <a:spcBef>
                <a:spcPts val="0"/>
              </a:spcBef>
              <a:spcAft>
                <a:spcPts val="600"/>
              </a:spcAft>
              <a:buSzPct val="100000"/>
            </a:pPr>
            <a:r>
              <a:rPr lang="en-US" sz="1800" dirty="0">
                <a:latin typeface="+mj-lt"/>
              </a:rPr>
              <a:t>Both location and magnitude of the ISP erosion matching the post-mortem analysis</a:t>
            </a:r>
          </a:p>
          <a:p>
            <a:pPr marL="182563" lvl="1" indent="-182563">
              <a:spcBef>
                <a:spcPts val="0"/>
              </a:spcBef>
              <a:spcAft>
                <a:spcPts val="600"/>
              </a:spcAft>
              <a:buSzPct val="100000"/>
            </a:pPr>
            <a:r>
              <a:rPr lang="en-US" sz="1800" dirty="0">
                <a:latin typeface="+mj-lt"/>
              </a:rPr>
              <a:t>Large region with re-deposited W in the ISP far-SOL → weakly predicted in the simulations</a:t>
            </a:r>
          </a:p>
        </p:txBody>
      </p:sp>
      <p:pic>
        <p:nvPicPr>
          <p:cNvPr id="11" name="Grafik 10">
            <a:extLst>
              <a:ext uri="{FF2B5EF4-FFF2-40B4-BE49-F238E27FC236}">
                <a16:creationId xmlns:a16="http://schemas.microsoft.com/office/drawing/2014/main" id="{00B29EED-502C-71C4-26E8-ED46D5C02A45}"/>
              </a:ext>
            </a:extLst>
          </p:cNvPr>
          <p:cNvPicPr>
            <a:picLocks noChangeAspect="1"/>
          </p:cNvPicPr>
          <p:nvPr/>
        </p:nvPicPr>
        <p:blipFill>
          <a:blip r:embed="rId3"/>
          <a:srcRect r="4497"/>
          <a:stretch>
            <a:fillRect/>
          </a:stretch>
        </p:blipFill>
        <p:spPr>
          <a:xfrm>
            <a:off x="164331" y="2225434"/>
            <a:ext cx="8732806" cy="2270865"/>
          </a:xfrm>
          <a:prstGeom prst="rect">
            <a:avLst/>
          </a:prstGeom>
        </p:spPr>
      </p:pic>
    </p:spTree>
    <p:extLst>
      <p:ext uri="{BB962C8B-B14F-4D97-AF65-F5344CB8AC3E}">
        <p14:creationId xmlns:p14="http://schemas.microsoft.com/office/powerpoint/2010/main" val="1914891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ENEA</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42</a:t>
            </a:fld>
            <a:endParaRPr lang="en-GB" dirty="0"/>
          </a:p>
        </p:txBody>
      </p:sp>
      <p:sp>
        <p:nvSpPr>
          <p:cNvPr id="6" name="TextBox 6">
            <a:extLst>
              <a:ext uri="{FF2B5EF4-FFF2-40B4-BE49-F238E27FC236}">
                <a16:creationId xmlns:a16="http://schemas.microsoft.com/office/drawing/2014/main" id="{F010A0ED-B552-7031-4649-25F0FCCCA713}"/>
              </a:ext>
            </a:extLst>
          </p:cNvPr>
          <p:cNvSpPr txBox="1"/>
          <p:nvPr/>
        </p:nvSpPr>
        <p:spPr>
          <a:xfrm>
            <a:off x="7956376" y="550631"/>
            <a:ext cx="1187625" cy="369332"/>
          </a:xfrm>
          <a:prstGeom prst="rect">
            <a:avLst/>
          </a:prstGeom>
          <a:solidFill>
            <a:srgbClr val="FFFF00"/>
          </a:solidFill>
        </p:spPr>
        <p:txBody>
          <a:bodyPr wrap="square" rtlCol="0">
            <a:spAutoFit/>
          </a:bodyPr>
          <a:lstStyle/>
          <a:p>
            <a:pPr algn="ctr"/>
            <a:r>
              <a:rPr lang="en-US" dirty="0"/>
              <a:t>M. </a:t>
            </a:r>
            <a:r>
              <a:rPr lang="en-US" dirty="0" err="1"/>
              <a:t>Passoni</a:t>
            </a:r>
            <a:endParaRPr lang="en-US" dirty="0"/>
          </a:p>
        </p:txBody>
      </p:sp>
      <p:sp>
        <p:nvSpPr>
          <p:cNvPr id="7" name="Textfeld 6">
            <a:extLst>
              <a:ext uri="{FF2B5EF4-FFF2-40B4-BE49-F238E27FC236}">
                <a16:creationId xmlns:a16="http://schemas.microsoft.com/office/drawing/2014/main" id="{EFDD0494-E887-97D6-1180-1C882EA79172}"/>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5" name="Textfeld 4">
            <a:extLst>
              <a:ext uri="{FF2B5EF4-FFF2-40B4-BE49-F238E27FC236}">
                <a16:creationId xmlns:a16="http://schemas.microsoft.com/office/drawing/2014/main" id="{F6F5B5AD-7DF2-5412-22D6-67BFA47B2B83}"/>
              </a:ext>
            </a:extLst>
          </p:cNvPr>
          <p:cNvSpPr txBox="1"/>
          <p:nvPr/>
        </p:nvSpPr>
        <p:spPr>
          <a:xfrm>
            <a:off x="116377" y="799258"/>
            <a:ext cx="9139343" cy="3247620"/>
          </a:xfrm>
          <a:prstGeom prst="rect">
            <a:avLst/>
          </a:prstGeom>
          <a:noFill/>
          <a:ln w="12700">
            <a:noFill/>
          </a:ln>
        </p:spPr>
        <p:txBody>
          <a:bodyPr wrap="square" lIns="91440" tIns="45720" rIns="91440" bIns="45720" rtlCol="0" anchor="t">
            <a:spAutoFit/>
          </a:bodyPr>
          <a:lstStyle/>
          <a:p>
            <a:pPr>
              <a:lnSpc>
                <a:spcPct val="113000"/>
              </a:lnSpc>
            </a:pPr>
            <a:r>
              <a:rPr lang="en-US" altLang="en-US" sz="1600" b="1" dirty="0">
                <a:solidFill>
                  <a:srgbClr val="0070C0"/>
                </a:solidFill>
                <a:cs typeface="Arial"/>
              </a:rPr>
              <a:t>Approach</a:t>
            </a:r>
          </a:p>
          <a:p>
            <a:pPr marL="213995" indent="-213995">
              <a:lnSpc>
                <a:spcPct val="113000"/>
              </a:lnSpc>
              <a:buFont typeface="Wingdings" panose="05000000000000000000" pitchFamily="2" charset="2"/>
              <a:buChar char="§"/>
            </a:pPr>
            <a:r>
              <a:rPr lang="en-GB" altLang="en-US" sz="1600" dirty="0">
                <a:cs typeface="Arial"/>
              </a:rPr>
              <a:t>Migration experiment: </a:t>
            </a:r>
            <a:r>
              <a:rPr lang="en-GB" altLang="en-US" sz="1600" b="1" dirty="0">
                <a:cs typeface="Arial"/>
              </a:rPr>
              <a:t>erosion</a:t>
            </a:r>
            <a:r>
              <a:rPr lang="en-GB" altLang="en-US" sz="1600" dirty="0">
                <a:cs typeface="Arial"/>
              </a:rPr>
              <a:t> of the exposed target and </a:t>
            </a:r>
            <a:r>
              <a:rPr lang="en-GB" altLang="en-US" sz="1600" b="1" dirty="0">
                <a:cs typeface="Arial"/>
              </a:rPr>
              <a:t>re-deposition</a:t>
            </a:r>
            <a:r>
              <a:rPr lang="en-GB" altLang="en-US" sz="1600" dirty="0">
                <a:cs typeface="Arial"/>
              </a:rPr>
              <a:t> on Si wafers </a:t>
            </a:r>
            <a:r>
              <a:rPr lang="en-GB" altLang="en-US" sz="1600" b="1" dirty="0">
                <a:cs typeface="Arial"/>
              </a:rPr>
              <a:t>(catchers)</a:t>
            </a:r>
          </a:p>
          <a:p>
            <a:pPr marL="213995" indent="-213995">
              <a:lnSpc>
                <a:spcPct val="112999"/>
              </a:lnSpc>
              <a:buFont typeface="Wingdings" panose="05000000000000000000" pitchFamily="2" charset="2"/>
              <a:buChar char="§"/>
            </a:pPr>
            <a:r>
              <a:rPr lang="en-GB" altLang="en-US" sz="1600" dirty="0">
                <a:solidFill>
                  <a:srgbClr val="000000"/>
                </a:solidFill>
                <a:cs typeface="Arial"/>
              </a:rPr>
              <a:t>Preliminary simulations using background plasma from SOLPS-ITER SP D.1 activity to optimize the </a:t>
            </a:r>
            <a:r>
              <a:rPr lang="en-GB" altLang="en-US" sz="1600" b="1" dirty="0">
                <a:solidFill>
                  <a:srgbClr val="000000"/>
                </a:solidFill>
                <a:cs typeface="Arial"/>
              </a:rPr>
              <a:t>experimental setup</a:t>
            </a:r>
            <a:r>
              <a:rPr lang="en-GB" altLang="en-US" sz="1600" dirty="0">
                <a:solidFill>
                  <a:srgbClr val="000000"/>
                </a:solidFill>
                <a:cs typeface="Arial"/>
              </a:rPr>
              <a:t> (target material choice, exposure time, biasing voltage, catchers positioning...)</a:t>
            </a:r>
            <a:endParaRPr lang="en-GB" altLang="en-US" sz="1600" dirty="0">
              <a:solidFill>
                <a:srgbClr val="000000"/>
              </a:solidFill>
              <a:cs typeface="Arial" panose="020B0604020202020204" pitchFamily="34" charset="0"/>
            </a:endParaRPr>
          </a:p>
          <a:p>
            <a:pPr marL="213995" indent="-213995">
              <a:lnSpc>
                <a:spcPct val="112999"/>
              </a:lnSpc>
              <a:buFont typeface="Wingdings" panose="05000000000000000000" pitchFamily="2" charset="2"/>
              <a:buChar char="§"/>
            </a:pPr>
            <a:r>
              <a:rPr lang="en-GB" altLang="en-US" sz="1600" dirty="0">
                <a:solidFill>
                  <a:srgbClr val="000000"/>
                </a:solidFill>
                <a:cs typeface="Arial"/>
              </a:rPr>
              <a:t>Experiment performed under SP B.1 and produced erosion/ deposition data are compared to ERO2.0</a:t>
            </a:r>
            <a:endParaRPr lang="en-GB" altLang="en-US" sz="1600" dirty="0">
              <a:solidFill>
                <a:srgbClr val="000000"/>
              </a:solidFill>
              <a:cs typeface="Arial" panose="020B0604020202020204" pitchFamily="34" charset="0"/>
            </a:endParaRPr>
          </a:p>
          <a:p>
            <a:endParaRPr lang="en-GB" altLang="en-US" sz="400" b="1" dirty="0">
              <a:solidFill>
                <a:srgbClr val="0070C0"/>
              </a:solidFill>
              <a:cs typeface="Arial" panose="020B0604020202020204" pitchFamily="34" charset="0"/>
            </a:endParaRPr>
          </a:p>
          <a:p>
            <a:r>
              <a:rPr lang="en-GB" altLang="en-US" sz="1600" b="1" dirty="0">
                <a:solidFill>
                  <a:srgbClr val="0070C0"/>
                </a:solidFill>
                <a:cs typeface="Arial"/>
              </a:rPr>
              <a:t>Results</a:t>
            </a:r>
          </a:p>
          <a:p>
            <a:pPr marL="171450" indent="-171450">
              <a:lnSpc>
                <a:spcPct val="112000"/>
              </a:lnSpc>
              <a:buFont typeface="Wingdings" panose="05000000000000000000" pitchFamily="2" charset="2"/>
              <a:buChar char="§"/>
            </a:pPr>
            <a:r>
              <a:rPr lang="en-US" altLang="en-US" sz="1600" dirty="0">
                <a:cs typeface="Arial"/>
              </a:rPr>
              <a:t>Final experimental setup: two </a:t>
            </a:r>
            <a:r>
              <a:rPr lang="en-US" altLang="en-US" sz="1600" b="1" dirty="0">
                <a:cs typeface="Arial"/>
              </a:rPr>
              <a:t>Cr</a:t>
            </a:r>
            <a:r>
              <a:rPr lang="en-US" altLang="en-US" sz="1600" dirty="0">
                <a:cs typeface="Arial"/>
              </a:rPr>
              <a:t> coatings exposed for 5 hours in total at –70V, with catchers in different positions in </a:t>
            </a:r>
            <a:r>
              <a:rPr lang="en-US" altLang="en-US" sz="1600" b="1" dirty="0">
                <a:cs typeface="Arial"/>
              </a:rPr>
              <a:t>proximity of sample-holder (SH)</a:t>
            </a:r>
          </a:p>
          <a:p>
            <a:pPr marL="171450" indent="-171450">
              <a:lnSpc>
                <a:spcPct val="112000"/>
              </a:lnSpc>
              <a:buFont typeface="Wingdings" panose="05000000000000000000" pitchFamily="2" charset="2"/>
              <a:buChar char="§"/>
            </a:pPr>
            <a:r>
              <a:rPr lang="en-US" altLang="en-US" sz="1600" dirty="0">
                <a:cs typeface="Arial"/>
              </a:rPr>
              <a:t>Factor ~</a:t>
            </a:r>
            <a:r>
              <a:rPr lang="en-US" altLang="en-US" sz="1600" b="1" dirty="0">
                <a:cs typeface="Arial"/>
              </a:rPr>
              <a:t>1.5 higher erosion rate</a:t>
            </a:r>
            <a:r>
              <a:rPr lang="en-US" altLang="en-US" sz="1600" dirty="0">
                <a:cs typeface="Arial"/>
              </a:rPr>
              <a:t> of Cr target in modelling compared to exp, due to higher ion flux on target surface computed by ERO2.0</a:t>
            </a:r>
          </a:p>
          <a:p>
            <a:pPr marL="171450" indent="-171450">
              <a:lnSpc>
                <a:spcPct val="112000"/>
              </a:lnSpc>
              <a:buFont typeface="Wingdings" panose="05000000000000000000" pitchFamily="2" charset="2"/>
              <a:buChar char="§"/>
            </a:pPr>
            <a:r>
              <a:rPr lang="en-US" altLang="en-US" sz="1600" b="1" dirty="0">
                <a:cs typeface="Arial"/>
              </a:rPr>
              <a:t>Good agreement</a:t>
            </a:r>
            <a:r>
              <a:rPr lang="en-US" altLang="en-US" sz="1600" dirty="0">
                <a:cs typeface="Arial"/>
              </a:rPr>
              <a:t> between exp and ERO2.0 </a:t>
            </a:r>
            <a:r>
              <a:rPr lang="en-US" altLang="en-US" sz="1600" b="1" dirty="0">
                <a:cs typeface="Arial"/>
              </a:rPr>
              <a:t>deposited thickness</a:t>
            </a:r>
            <a:r>
              <a:rPr lang="en-US" altLang="en-US" sz="1600" dirty="0">
                <a:cs typeface="Arial"/>
              </a:rPr>
              <a:t> on catcher surface (30-40 nm) </a:t>
            </a:r>
          </a:p>
        </p:txBody>
      </p:sp>
      <p:sp>
        <p:nvSpPr>
          <p:cNvPr id="8" name="Textfeld 7">
            <a:extLst>
              <a:ext uri="{FF2B5EF4-FFF2-40B4-BE49-F238E27FC236}">
                <a16:creationId xmlns:a16="http://schemas.microsoft.com/office/drawing/2014/main" id="{F8195EC9-D862-EDAB-2CF0-F32B5B1475ED}"/>
              </a:ext>
            </a:extLst>
          </p:cNvPr>
          <p:cNvSpPr txBox="1"/>
          <p:nvPr/>
        </p:nvSpPr>
        <p:spPr>
          <a:xfrm>
            <a:off x="0" y="483518"/>
            <a:ext cx="7956376" cy="384721"/>
          </a:xfrm>
          <a:prstGeom prst="rect">
            <a:avLst/>
          </a:prstGeom>
          <a:noFill/>
        </p:spPr>
        <p:txBody>
          <a:bodyPr wrap="square" rtlCol="0">
            <a:spAutoFit/>
          </a:bodyPr>
          <a:lstStyle/>
          <a:p>
            <a:r>
              <a:rPr lang="en-US" altLang="en-US" sz="1900" b="1" dirty="0">
                <a:cs typeface="Arial"/>
              </a:rPr>
              <a:t>Migration experiment design and ERO2.0 code validation in </a:t>
            </a:r>
            <a:r>
              <a:rPr lang="en-US" altLang="en-US" sz="1900" b="1" dirty="0" err="1">
                <a:cs typeface="Arial"/>
              </a:rPr>
              <a:t>GyM</a:t>
            </a:r>
            <a:r>
              <a:rPr lang="en-US" altLang="en-US" sz="1900" b="1" dirty="0">
                <a:cs typeface="Arial"/>
              </a:rPr>
              <a:t> </a:t>
            </a:r>
            <a:r>
              <a:rPr lang="en-US" altLang="en-US" sz="1900" b="1" dirty="0" err="1">
                <a:cs typeface="Arial"/>
              </a:rPr>
              <a:t>Ar</a:t>
            </a:r>
            <a:r>
              <a:rPr lang="en-US" altLang="en-US" sz="1900" b="1" dirty="0">
                <a:cs typeface="Arial"/>
              </a:rPr>
              <a:t> plasma</a:t>
            </a:r>
            <a:endParaRPr lang="en-US" altLang="en-US" sz="1900" b="1" dirty="0">
              <a:cs typeface="Arial" panose="020B0604020202020204" pitchFamily="34" charset="0"/>
            </a:endParaRPr>
          </a:p>
        </p:txBody>
      </p:sp>
      <p:sp>
        <p:nvSpPr>
          <p:cNvPr id="10" name="Textfeld 9">
            <a:extLst>
              <a:ext uri="{FF2B5EF4-FFF2-40B4-BE49-F238E27FC236}">
                <a16:creationId xmlns:a16="http://schemas.microsoft.com/office/drawing/2014/main" id="{F5366819-A9EC-E8CC-E73F-8B871B052E8A}"/>
              </a:ext>
            </a:extLst>
          </p:cNvPr>
          <p:cNvSpPr txBox="1"/>
          <p:nvPr/>
        </p:nvSpPr>
        <p:spPr>
          <a:xfrm>
            <a:off x="117357" y="4028288"/>
            <a:ext cx="8566421" cy="877163"/>
          </a:xfrm>
          <a:prstGeom prst="rect">
            <a:avLst/>
          </a:prstGeom>
          <a:noFill/>
        </p:spPr>
        <p:txBody>
          <a:bodyPr wrap="square">
            <a:spAutoFit/>
          </a:bodyPr>
          <a:lstStyle/>
          <a:p>
            <a:r>
              <a:rPr lang="en-US" sz="1900" b="1" dirty="0">
                <a:cs typeface="Arial"/>
              </a:rPr>
              <a:t>ERO2.0 morphology modelling of </a:t>
            </a:r>
            <a:r>
              <a:rPr lang="en-US" sz="1900" b="1" dirty="0" err="1">
                <a:cs typeface="Arial"/>
              </a:rPr>
              <a:t>Ar</a:t>
            </a:r>
            <a:r>
              <a:rPr lang="en-US" sz="1900" b="1" dirty="0">
                <a:cs typeface="Arial"/>
              </a:rPr>
              <a:t> plasma exposed W samples</a:t>
            </a:r>
          </a:p>
          <a:p>
            <a:r>
              <a:rPr lang="en-GB" sz="1600" b="1" dirty="0">
                <a:solidFill>
                  <a:srgbClr val="0070C0"/>
                </a:solidFill>
                <a:cs typeface="Arial"/>
              </a:rPr>
              <a:t>Results</a:t>
            </a:r>
            <a:endParaRPr lang="en-US" sz="1600" dirty="0">
              <a:cs typeface="Arial"/>
            </a:endParaRPr>
          </a:p>
          <a:p>
            <a:pPr marL="171450" indent="-171450">
              <a:buFont typeface="Wingdings,Sans-Serif"/>
              <a:buChar char="§"/>
            </a:pPr>
            <a:r>
              <a:rPr lang="en-US" sz="1600" dirty="0">
                <a:cs typeface="Arial"/>
              </a:rPr>
              <a:t>Good agreement with exp -&gt; </a:t>
            </a:r>
            <a:r>
              <a:rPr lang="en-US" sz="1600" b="1" dirty="0">
                <a:cs typeface="Arial"/>
              </a:rPr>
              <a:t>lower dynamic retention effect</a:t>
            </a:r>
            <a:r>
              <a:rPr lang="en-US" sz="1600" dirty="0">
                <a:cs typeface="Arial"/>
              </a:rPr>
              <a:t> </a:t>
            </a:r>
            <a:r>
              <a:rPr lang="en-US" sz="1600" dirty="0" err="1">
                <a:cs typeface="Arial"/>
              </a:rPr>
              <a:t>wrt</a:t>
            </a:r>
            <a:r>
              <a:rPr lang="en-US" sz="1600" dirty="0">
                <a:cs typeface="Arial"/>
              </a:rPr>
              <a:t> He plasma</a:t>
            </a:r>
          </a:p>
        </p:txBody>
      </p:sp>
      <p:sp>
        <p:nvSpPr>
          <p:cNvPr id="9" name="Textfeld 8">
            <a:extLst>
              <a:ext uri="{FF2B5EF4-FFF2-40B4-BE49-F238E27FC236}">
                <a16:creationId xmlns:a16="http://schemas.microsoft.com/office/drawing/2014/main" id="{1D491226-645B-29C4-E9EB-456A1F2C0AA7}"/>
              </a:ext>
            </a:extLst>
          </p:cNvPr>
          <p:cNvSpPr txBox="1"/>
          <p:nvPr/>
        </p:nvSpPr>
        <p:spPr>
          <a:xfrm>
            <a:off x="7168701" y="4279844"/>
            <a:ext cx="2051720" cy="584775"/>
          </a:xfrm>
          <a:prstGeom prst="rect">
            <a:avLst/>
          </a:prstGeom>
          <a:noFill/>
        </p:spPr>
        <p:txBody>
          <a:bodyPr wrap="square">
            <a:spAutoFit/>
          </a:bodyPr>
          <a:lstStyle/>
          <a:p>
            <a:pPr algn="r"/>
            <a:r>
              <a:rPr lang="fi-FI" sz="1600" b="1" dirty="0"/>
              <a:t>G. Alberti, C. Tuccari, </a:t>
            </a:r>
            <a:br>
              <a:rPr lang="fi-FI" sz="1600" b="1" dirty="0"/>
            </a:br>
            <a:r>
              <a:rPr lang="fi-FI" sz="1600" b="1" dirty="0"/>
              <a:t>A. Uccello, M. Passoni</a:t>
            </a:r>
            <a:endParaRPr lang="it-IT" sz="1600" b="1" dirty="0"/>
          </a:p>
        </p:txBody>
      </p:sp>
      <p:sp>
        <p:nvSpPr>
          <p:cNvPr id="3" name="Textfeld 2">
            <a:extLst>
              <a:ext uri="{FF2B5EF4-FFF2-40B4-BE49-F238E27FC236}">
                <a16:creationId xmlns:a16="http://schemas.microsoft.com/office/drawing/2014/main" id="{FA5D9982-2DD4-5234-8124-CE53BEE1360D}"/>
              </a:ext>
            </a:extLst>
          </p:cNvPr>
          <p:cNvSpPr txBox="1"/>
          <p:nvPr/>
        </p:nvSpPr>
        <p:spPr>
          <a:xfrm>
            <a:off x="-68383" y="4810970"/>
            <a:ext cx="3107902" cy="369332"/>
          </a:xfrm>
          <a:prstGeom prst="rect">
            <a:avLst/>
          </a:prstGeom>
          <a:noFill/>
        </p:spPr>
        <p:txBody>
          <a:bodyPr wrap="none" rtlCol="0">
            <a:spAutoFit/>
          </a:bodyPr>
          <a:lstStyle/>
          <a:p>
            <a:r>
              <a:rPr lang="en-GB" i="1" dirty="0">
                <a:highlight>
                  <a:srgbClr val="FFFF00"/>
                </a:highlight>
              </a:rPr>
              <a:t>More details: talk by G. Alberti</a:t>
            </a:r>
          </a:p>
        </p:txBody>
      </p:sp>
    </p:spTree>
    <p:extLst>
      <p:ext uri="{BB962C8B-B14F-4D97-AF65-F5344CB8AC3E}">
        <p14:creationId xmlns:p14="http://schemas.microsoft.com/office/powerpoint/2010/main" val="3722032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96905-5028-D22C-2882-24EFEEEE89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6C3DE0-A1E1-C94E-DE7F-D65E47911DD0}"/>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ENEA</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7D015025-B78D-1313-8932-F69910241418}"/>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43</a:t>
            </a:fld>
            <a:endParaRPr lang="en-GB" dirty="0"/>
          </a:p>
        </p:txBody>
      </p:sp>
      <p:sp>
        <p:nvSpPr>
          <p:cNvPr id="6" name="TextBox 6">
            <a:extLst>
              <a:ext uri="{FF2B5EF4-FFF2-40B4-BE49-F238E27FC236}">
                <a16:creationId xmlns:a16="http://schemas.microsoft.com/office/drawing/2014/main" id="{D1CAB93B-0C16-5EFB-D1EE-8F8FF5C3DF53}"/>
              </a:ext>
            </a:extLst>
          </p:cNvPr>
          <p:cNvSpPr txBox="1"/>
          <p:nvPr/>
        </p:nvSpPr>
        <p:spPr>
          <a:xfrm>
            <a:off x="7956376" y="550631"/>
            <a:ext cx="1187625" cy="369332"/>
          </a:xfrm>
          <a:prstGeom prst="rect">
            <a:avLst/>
          </a:prstGeom>
          <a:solidFill>
            <a:srgbClr val="FFFF00"/>
          </a:solidFill>
        </p:spPr>
        <p:txBody>
          <a:bodyPr wrap="square" rtlCol="0">
            <a:spAutoFit/>
          </a:bodyPr>
          <a:lstStyle/>
          <a:p>
            <a:pPr algn="ctr"/>
            <a:r>
              <a:rPr lang="en-US" dirty="0"/>
              <a:t>M. </a:t>
            </a:r>
            <a:r>
              <a:rPr lang="en-US" dirty="0" err="1"/>
              <a:t>Passoni</a:t>
            </a:r>
            <a:endParaRPr lang="en-US" dirty="0"/>
          </a:p>
        </p:txBody>
      </p:sp>
      <p:sp>
        <p:nvSpPr>
          <p:cNvPr id="7" name="Textfeld 6">
            <a:extLst>
              <a:ext uri="{FF2B5EF4-FFF2-40B4-BE49-F238E27FC236}">
                <a16:creationId xmlns:a16="http://schemas.microsoft.com/office/drawing/2014/main" id="{3EA12D8A-BEDB-63A2-ECC1-05710D403AEE}"/>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3" name="Textfeld 2">
            <a:extLst>
              <a:ext uri="{FF2B5EF4-FFF2-40B4-BE49-F238E27FC236}">
                <a16:creationId xmlns:a16="http://schemas.microsoft.com/office/drawing/2014/main" id="{D741737E-F6BF-47D0-9779-BD7A23DC20CC}"/>
              </a:ext>
            </a:extLst>
          </p:cNvPr>
          <p:cNvSpPr txBox="1"/>
          <p:nvPr/>
        </p:nvSpPr>
        <p:spPr>
          <a:xfrm>
            <a:off x="-68383" y="4810970"/>
            <a:ext cx="3107902" cy="369332"/>
          </a:xfrm>
          <a:prstGeom prst="rect">
            <a:avLst/>
          </a:prstGeom>
          <a:noFill/>
        </p:spPr>
        <p:txBody>
          <a:bodyPr wrap="none" rtlCol="0">
            <a:spAutoFit/>
          </a:bodyPr>
          <a:lstStyle/>
          <a:p>
            <a:r>
              <a:rPr lang="en-GB" i="1" dirty="0">
                <a:highlight>
                  <a:srgbClr val="FFFF00"/>
                </a:highlight>
              </a:rPr>
              <a:t>More details: talk by G. Alberti</a:t>
            </a:r>
          </a:p>
        </p:txBody>
      </p:sp>
      <p:sp>
        <p:nvSpPr>
          <p:cNvPr id="11" name="Textfeld 10">
            <a:extLst>
              <a:ext uri="{FF2B5EF4-FFF2-40B4-BE49-F238E27FC236}">
                <a16:creationId xmlns:a16="http://schemas.microsoft.com/office/drawing/2014/main" id="{450F4E68-7F08-CA6E-FE11-0BAA8E341D17}"/>
              </a:ext>
            </a:extLst>
          </p:cNvPr>
          <p:cNvSpPr txBox="1"/>
          <p:nvPr/>
        </p:nvSpPr>
        <p:spPr>
          <a:xfrm>
            <a:off x="0" y="483518"/>
            <a:ext cx="7956375" cy="404534"/>
          </a:xfrm>
          <a:prstGeom prst="rect">
            <a:avLst/>
          </a:prstGeom>
          <a:noFill/>
        </p:spPr>
        <p:txBody>
          <a:bodyPr wrap="square">
            <a:spAutoFit/>
          </a:bodyPr>
          <a:lstStyle/>
          <a:p>
            <a:pPr>
              <a:lnSpc>
                <a:spcPct val="112999"/>
              </a:lnSpc>
            </a:pPr>
            <a:r>
              <a:rPr lang="en-US" altLang="en-US" sz="1900" b="1" dirty="0">
                <a:cs typeface="Arial"/>
              </a:rPr>
              <a:t>Modelling of H-mode He plasma discharges in AUG</a:t>
            </a:r>
            <a:endParaRPr lang="it-IT" sz="1900" b="1" dirty="0"/>
          </a:p>
        </p:txBody>
      </p:sp>
      <p:sp>
        <p:nvSpPr>
          <p:cNvPr id="12" name="Textfeld 11">
            <a:extLst>
              <a:ext uri="{FF2B5EF4-FFF2-40B4-BE49-F238E27FC236}">
                <a16:creationId xmlns:a16="http://schemas.microsoft.com/office/drawing/2014/main" id="{7778DCAC-071B-3C52-EF67-433DF730E203}"/>
              </a:ext>
            </a:extLst>
          </p:cNvPr>
          <p:cNvSpPr txBox="1"/>
          <p:nvPr/>
        </p:nvSpPr>
        <p:spPr>
          <a:xfrm>
            <a:off x="116773" y="1059582"/>
            <a:ext cx="9001000" cy="2960747"/>
          </a:xfrm>
          <a:prstGeom prst="rect">
            <a:avLst/>
          </a:prstGeom>
          <a:noFill/>
        </p:spPr>
        <p:txBody>
          <a:bodyPr wrap="square" rtlCol="0">
            <a:spAutoFit/>
          </a:bodyPr>
          <a:lstStyle/>
          <a:p>
            <a:pPr>
              <a:lnSpc>
                <a:spcPct val="113000"/>
              </a:lnSpc>
            </a:pPr>
            <a:r>
              <a:rPr lang="en-US" altLang="en-US" sz="1600" b="1" dirty="0">
                <a:solidFill>
                  <a:srgbClr val="0070C0"/>
                </a:solidFill>
                <a:cs typeface="Arial"/>
              </a:rPr>
              <a:t>Approach</a:t>
            </a:r>
          </a:p>
          <a:p>
            <a:pPr marL="213995" indent="-213995">
              <a:lnSpc>
                <a:spcPct val="113000"/>
              </a:lnSpc>
              <a:buFont typeface="Wingdings" panose="05000000000000000000" pitchFamily="2" charset="2"/>
              <a:buChar char="§"/>
            </a:pPr>
            <a:r>
              <a:rPr lang="en-GB" altLang="en-US" sz="1600" b="1" dirty="0">
                <a:cs typeface="Arial"/>
              </a:rPr>
              <a:t>SOLPS-ITER background plasma</a:t>
            </a:r>
            <a:r>
              <a:rPr lang="en-GB" altLang="en-US" sz="1600" dirty="0">
                <a:cs typeface="Arial"/>
              </a:rPr>
              <a:t> produced under WP TE and imported in ERO2.0</a:t>
            </a:r>
          </a:p>
          <a:p>
            <a:pPr marL="213995" indent="-213995">
              <a:lnSpc>
                <a:spcPct val="112999"/>
              </a:lnSpc>
              <a:buFont typeface="Wingdings" panose="05000000000000000000" pitchFamily="2" charset="2"/>
              <a:buChar char="§"/>
            </a:pPr>
            <a:r>
              <a:rPr lang="en-GB" altLang="en-US" sz="1600" dirty="0">
                <a:solidFill>
                  <a:srgbClr val="000000"/>
                </a:solidFill>
                <a:cs typeface="Arial"/>
              </a:rPr>
              <a:t>Estimate of the impact of </a:t>
            </a:r>
            <a:r>
              <a:rPr lang="en-GB" altLang="en-US" sz="1600" b="1" dirty="0">
                <a:solidFill>
                  <a:srgbClr val="000000"/>
                </a:solidFill>
                <a:cs typeface="Arial"/>
              </a:rPr>
              <a:t>He</a:t>
            </a:r>
            <a:r>
              <a:rPr lang="en-GB" altLang="en-US" sz="1600" b="1" baseline="30000" dirty="0">
                <a:solidFill>
                  <a:srgbClr val="000000"/>
                </a:solidFill>
                <a:cs typeface="Arial"/>
              </a:rPr>
              <a:t>+/2+</a:t>
            </a:r>
            <a:r>
              <a:rPr lang="en-GB" altLang="en-US" sz="1600" b="1" dirty="0">
                <a:solidFill>
                  <a:srgbClr val="000000"/>
                </a:solidFill>
                <a:cs typeface="Arial"/>
              </a:rPr>
              <a:t> fraction</a:t>
            </a:r>
            <a:r>
              <a:rPr lang="en-GB" altLang="en-US" sz="1600" dirty="0">
                <a:solidFill>
                  <a:srgbClr val="000000"/>
                </a:solidFill>
                <a:cs typeface="Arial"/>
              </a:rPr>
              <a:t>, </a:t>
            </a:r>
            <a:r>
              <a:rPr lang="en-GB" altLang="en-US" sz="1600" b="1" dirty="0">
                <a:solidFill>
                  <a:srgbClr val="000000"/>
                </a:solidFill>
                <a:cs typeface="Arial"/>
              </a:rPr>
              <a:t>H</a:t>
            </a:r>
            <a:r>
              <a:rPr lang="en-GB" altLang="en-US" sz="1600" b="1" baseline="30000" dirty="0">
                <a:solidFill>
                  <a:srgbClr val="000000"/>
                </a:solidFill>
                <a:cs typeface="Arial"/>
              </a:rPr>
              <a:t>+</a:t>
            </a:r>
            <a:r>
              <a:rPr lang="en-GB" altLang="en-US" sz="1600" b="1" dirty="0">
                <a:solidFill>
                  <a:srgbClr val="000000"/>
                </a:solidFill>
                <a:cs typeface="Arial"/>
              </a:rPr>
              <a:t> </a:t>
            </a:r>
            <a:r>
              <a:rPr lang="en-GB" altLang="en-US" sz="1600" dirty="0">
                <a:solidFill>
                  <a:srgbClr val="000000"/>
                </a:solidFill>
                <a:cs typeface="Arial"/>
              </a:rPr>
              <a:t>(as a result of NBI) and </a:t>
            </a:r>
            <a:r>
              <a:rPr lang="en-GB" altLang="en-US" sz="1600" b="1" dirty="0">
                <a:solidFill>
                  <a:srgbClr val="000000"/>
                </a:solidFill>
                <a:cs typeface="Arial"/>
              </a:rPr>
              <a:t>O concentration</a:t>
            </a:r>
            <a:r>
              <a:rPr lang="en-GB" altLang="en-US" sz="1600" dirty="0">
                <a:solidFill>
                  <a:srgbClr val="000000"/>
                </a:solidFill>
                <a:cs typeface="Arial"/>
              </a:rPr>
              <a:t> on divertor erosion in inter-ELM conditions</a:t>
            </a:r>
            <a:endParaRPr lang="en-GB" altLang="en-US" sz="1600" dirty="0">
              <a:solidFill>
                <a:srgbClr val="000000"/>
              </a:solidFill>
              <a:cs typeface="Arial" panose="020B0604020202020204" pitchFamily="34" charset="0"/>
            </a:endParaRPr>
          </a:p>
          <a:p>
            <a:pPr marL="213995" indent="-213995">
              <a:lnSpc>
                <a:spcPct val="112999"/>
              </a:lnSpc>
              <a:buFont typeface="Wingdings" panose="05000000000000000000" pitchFamily="2" charset="2"/>
              <a:buChar char="§"/>
            </a:pPr>
            <a:r>
              <a:rPr lang="en-GB" altLang="en-US" sz="1600" dirty="0">
                <a:solidFill>
                  <a:srgbClr val="000000"/>
                </a:solidFill>
                <a:cs typeface="Arial"/>
              </a:rPr>
              <a:t>Modelling of </a:t>
            </a:r>
            <a:r>
              <a:rPr lang="en-GB" altLang="en-US" sz="1600" b="1" dirty="0">
                <a:solidFill>
                  <a:srgbClr val="000000"/>
                </a:solidFill>
                <a:cs typeface="Arial"/>
              </a:rPr>
              <a:t>ELMs</a:t>
            </a:r>
            <a:r>
              <a:rPr lang="en-GB" altLang="en-US" sz="1600" dirty="0">
                <a:solidFill>
                  <a:srgbClr val="000000"/>
                </a:solidFill>
                <a:cs typeface="Arial"/>
              </a:rPr>
              <a:t> as 1 keV D</a:t>
            </a:r>
            <a:r>
              <a:rPr lang="en-GB" altLang="en-US" sz="1600" baseline="30000" dirty="0">
                <a:solidFill>
                  <a:srgbClr val="000000"/>
                </a:solidFill>
                <a:cs typeface="Arial"/>
              </a:rPr>
              <a:t>+</a:t>
            </a:r>
            <a:r>
              <a:rPr lang="en-GB" altLang="en-US" sz="1600" dirty="0">
                <a:solidFill>
                  <a:srgbClr val="000000"/>
                </a:solidFill>
                <a:cs typeface="Arial"/>
              </a:rPr>
              <a:t> ions impacting in OSP region as a function of impact angle</a:t>
            </a:r>
            <a:endParaRPr lang="en-GB" altLang="en-US" sz="1600" dirty="0">
              <a:solidFill>
                <a:srgbClr val="000000"/>
              </a:solidFill>
              <a:cs typeface="Arial" panose="020B0604020202020204" pitchFamily="34" charset="0"/>
            </a:endParaRP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a:rPr>
              <a:t>Results</a:t>
            </a:r>
          </a:p>
          <a:p>
            <a:pPr marL="171450" indent="-171450">
              <a:buFont typeface="Wingdings" panose="05000000000000000000" pitchFamily="2" charset="2"/>
              <a:buChar char="§"/>
            </a:pPr>
            <a:r>
              <a:rPr lang="en-US" altLang="en-US" sz="1600" dirty="0">
                <a:cs typeface="Arial"/>
              </a:rPr>
              <a:t>No significant effect </a:t>
            </a:r>
            <a:r>
              <a:rPr lang="en-US" sz="1600" dirty="0">
                <a:cs typeface="Arial"/>
              </a:rPr>
              <a:t>on erosion profile</a:t>
            </a:r>
            <a:r>
              <a:rPr lang="en-US" altLang="en-US" sz="1600" dirty="0">
                <a:cs typeface="Arial"/>
              </a:rPr>
              <a:t> of He</a:t>
            </a:r>
            <a:r>
              <a:rPr lang="en-US" altLang="en-US" sz="1600" baseline="30000" dirty="0">
                <a:cs typeface="Arial"/>
              </a:rPr>
              <a:t>+</a:t>
            </a:r>
            <a:r>
              <a:rPr lang="en-US" altLang="en-US" sz="1600" dirty="0">
                <a:cs typeface="Arial"/>
              </a:rPr>
              <a:t> and H</a:t>
            </a:r>
            <a:r>
              <a:rPr lang="en-US" altLang="en-US" sz="1600" baseline="30000" dirty="0">
                <a:cs typeface="Arial"/>
              </a:rPr>
              <a:t>+</a:t>
            </a:r>
            <a:r>
              <a:rPr lang="en-US" altLang="en-US" sz="1600" dirty="0">
                <a:cs typeface="Arial"/>
              </a:rPr>
              <a:t> inclusion  </a:t>
            </a:r>
          </a:p>
          <a:p>
            <a:pPr marL="171450" indent="-171450">
              <a:buFont typeface="Wingdings" panose="05000000000000000000" pitchFamily="2" charset="2"/>
              <a:buChar char="§"/>
            </a:pPr>
            <a:r>
              <a:rPr lang="en-US" sz="1600" dirty="0">
                <a:cs typeface="Arial"/>
              </a:rPr>
              <a:t>Important impact of </a:t>
            </a:r>
            <a:r>
              <a:rPr lang="en-US" sz="1600" b="1" dirty="0">
                <a:cs typeface="Arial"/>
              </a:rPr>
              <a:t>O</a:t>
            </a:r>
            <a:r>
              <a:rPr lang="en-US" sz="1600" b="1" baseline="30000" dirty="0">
                <a:cs typeface="Arial"/>
              </a:rPr>
              <a:t>6+</a:t>
            </a:r>
            <a:r>
              <a:rPr lang="en-US" sz="1600" b="1" dirty="0">
                <a:cs typeface="Arial"/>
              </a:rPr>
              <a:t> inclusion</a:t>
            </a:r>
            <a:r>
              <a:rPr lang="en-US" sz="1600" dirty="0">
                <a:cs typeface="Arial"/>
              </a:rPr>
              <a:t> but far from OSP and </a:t>
            </a:r>
            <a:r>
              <a:rPr lang="en-US" sz="1600" b="1" dirty="0">
                <a:cs typeface="Arial"/>
              </a:rPr>
              <a:t>lower erosion than experiments</a:t>
            </a:r>
            <a:r>
              <a:rPr lang="en-US" sz="1600" dirty="0">
                <a:cs typeface="Arial"/>
              </a:rPr>
              <a:t> (150-250 nm net erosion close to OSP, net deposition in private flux region)</a:t>
            </a:r>
          </a:p>
          <a:p>
            <a:pPr marL="171450" indent="-171450">
              <a:buFont typeface="Wingdings" panose="05000000000000000000" pitchFamily="2" charset="2"/>
              <a:buChar char="§"/>
            </a:pPr>
            <a:r>
              <a:rPr lang="en-US" sz="1600" dirty="0">
                <a:cs typeface="Arial"/>
              </a:rPr>
              <a:t>Good match with experiments considering </a:t>
            </a:r>
            <a:r>
              <a:rPr lang="en-US" sz="1600" b="1" dirty="0">
                <a:cs typeface="Arial"/>
              </a:rPr>
              <a:t>85° ELM impact </a:t>
            </a:r>
            <a:r>
              <a:rPr lang="en-US" sz="1600" dirty="0">
                <a:cs typeface="Arial"/>
              </a:rPr>
              <a:t>in OSP area</a:t>
            </a:r>
          </a:p>
        </p:txBody>
      </p:sp>
      <p:sp>
        <p:nvSpPr>
          <p:cNvPr id="5" name="Textfeld 4">
            <a:extLst>
              <a:ext uri="{FF2B5EF4-FFF2-40B4-BE49-F238E27FC236}">
                <a16:creationId xmlns:a16="http://schemas.microsoft.com/office/drawing/2014/main" id="{10505F8C-DB75-3306-59A6-9535C6C06502}"/>
              </a:ext>
            </a:extLst>
          </p:cNvPr>
          <p:cNvSpPr txBox="1"/>
          <p:nvPr/>
        </p:nvSpPr>
        <p:spPr>
          <a:xfrm>
            <a:off x="7154633" y="4265776"/>
            <a:ext cx="2051720" cy="584775"/>
          </a:xfrm>
          <a:prstGeom prst="rect">
            <a:avLst/>
          </a:prstGeom>
          <a:noFill/>
        </p:spPr>
        <p:txBody>
          <a:bodyPr wrap="square">
            <a:spAutoFit/>
          </a:bodyPr>
          <a:lstStyle/>
          <a:p>
            <a:pPr algn="r"/>
            <a:r>
              <a:rPr lang="fi-FI" sz="1600" b="1" dirty="0"/>
              <a:t>G. Alberti, C. Tuccari, </a:t>
            </a:r>
            <a:br>
              <a:rPr lang="fi-FI" sz="1600" b="1" dirty="0"/>
            </a:br>
            <a:r>
              <a:rPr lang="fi-FI" sz="1600" b="1" dirty="0"/>
              <a:t>A. Uccello, M. Passoni</a:t>
            </a:r>
            <a:endParaRPr lang="it-IT" sz="1600" b="1" dirty="0"/>
          </a:p>
        </p:txBody>
      </p:sp>
    </p:spTree>
    <p:extLst>
      <p:ext uri="{BB962C8B-B14F-4D97-AF65-F5344CB8AC3E}">
        <p14:creationId xmlns:p14="http://schemas.microsoft.com/office/powerpoint/2010/main" val="803088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FZJ</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44</a:t>
            </a:fld>
            <a:endParaRPr lang="en-GB" dirty="0"/>
          </a:p>
        </p:txBody>
      </p:sp>
      <p:sp>
        <p:nvSpPr>
          <p:cNvPr id="6" name="TextBox 6">
            <a:extLst>
              <a:ext uri="{FF2B5EF4-FFF2-40B4-BE49-F238E27FC236}">
                <a16:creationId xmlns:a16="http://schemas.microsoft.com/office/drawing/2014/main" id="{A7F90F6A-0008-282B-2A1D-139E2053DD51}"/>
              </a:ext>
            </a:extLst>
          </p:cNvPr>
          <p:cNvSpPr txBox="1"/>
          <p:nvPr/>
        </p:nvSpPr>
        <p:spPr>
          <a:xfrm>
            <a:off x="7668344" y="550631"/>
            <a:ext cx="1475657" cy="369332"/>
          </a:xfrm>
          <a:prstGeom prst="rect">
            <a:avLst/>
          </a:prstGeom>
          <a:solidFill>
            <a:srgbClr val="FFFF00"/>
          </a:solidFill>
        </p:spPr>
        <p:txBody>
          <a:bodyPr wrap="square" rtlCol="0">
            <a:spAutoFit/>
          </a:bodyPr>
          <a:lstStyle/>
          <a:p>
            <a:pPr algn="ctr"/>
            <a:r>
              <a:rPr lang="en-US" dirty="0"/>
              <a:t>J. </a:t>
            </a:r>
            <a:r>
              <a:rPr lang="en-US" dirty="0" err="1"/>
              <a:t>Romazanov</a:t>
            </a:r>
            <a:endParaRPr lang="en-US" dirty="0"/>
          </a:p>
        </p:txBody>
      </p:sp>
      <p:sp>
        <p:nvSpPr>
          <p:cNvPr id="7" name="Textfeld 6">
            <a:extLst>
              <a:ext uri="{FF2B5EF4-FFF2-40B4-BE49-F238E27FC236}">
                <a16:creationId xmlns:a16="http://schemas.microsoft.com/office/drawing/2014/main" id="{744A5DD0-75CD-809E-9084-8D4CE311CAF5}"/>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3" name="PlaceHolder 2">
            <a:extLst>
              <a:ext uri="{FF2B5EF4-FFF2-40B4-BE49-F238E27FC236}">
                <a16:creationId xmlns:a16="http://schemas.microsoft.com/office/drawing/2014/main" id="{CE3933D6-9D4A-4FE6-BD35-B8DC23E39F9C}"/>
              </a:ext>
            </a:extLst>
          </p:cNvPr>
          <p:cNvSpPr txBox="1">
            <a:spLocks/>
          </p:cNvSpPr>
          <p:nvPr/>
        </p:nvSpPr>
        <p:spPr>
          <a:xfrm>
            <a:off x="52320" y="1408144"/>
            <a:ext cx="8408112" cy="3038259"/>
          </a:xfrm>
          <a:prstGeom prst="rect">
            <a:avLst/>
          </a:prstGeom>
          <a:noFill/>
          <a:ln w="0">
            <a:noFill/>
          </a:ln>
        </p:spPr>
        <p:txBody>
          <a:bodyPr vert="horz" lIns="0" tIns="0" rIns="0" bIns="0" rtlCol="0" anchor="t">
            <a:noAutofit/>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432000" indent="-324000">
              <a:lnSpc>
                <a:spcPct val="100000"/>
              </a:lnSpc>
              <a:spcBef>
                <a:spcPts val="0"/>
              </a:spcBef>
              <a:spcAft>
                <a:spcPts val="900"/>
              </a:spcAft>
              <a:buClr>
                <a:srgbClr val="000000"/>
              </a:buClr>
              <a:buSzPct val="45000"/>
              <a:buFont typeface="Wingdings" charset="2"/>
              <a:buChar char=""/>
            </a:pPr>
            <a:r>
              <a:rPr lang="en-US" sz="2000" b="0" spc="-1" dirty="0">
                <a:solidFill>
                  <a:srgbClr val="000000"/>
                </a:solidFill>
                <a:latin typeface="+mj-lt"/>
              </a:rPr>
              <a:t>W7-X: predictive modelling for full W environment in Ne-seeded plasma.</a:t>
            </a:r>
          </a:p>
          <a:p>
            <a:pPr marL="432000" indent="-324000">
              <a:lnSpc>
                <a:spcPct val="100000"/>
              </a:lnSpc>
              <a:spcBef>
                <a:spcPts val="0"/>
              </a:spcBef>
              <a:spcAft>
                <a:spcPts val="900"/>
              </a:spcAft>
              <a:buClr>
                <a:srgbClr val="000000"/>
              </a:buClr>
              <a:buSzPct val="45000"/>
              <a:buFont typeface="Wingdings" charset="2"/>
              <a:buChar char=""/>
            </a:pPr>
            <a:r>
              <a:rPr lang="en-US" sz="2000" b="0" spc="-1" dirty="0">
                <a:solidFill>
                  <a:srgbClr val="000000"/>
                </a:solidFill>
                <a:latin typeface="+mj-lt"/>
              </a:rPr>
              <a:t>ITER: erosion and deposition on mirrors in remote areas: updated simulations for full-W, </a:t>
            </a:r>
            <a:r>
              <a:rPr lang="en-US" sz="2000" b="0" spc="-1" dirty="0" err="1">
                <a:solidFill>
                  <a:srgbClr val="000000"/>
                </a:solidFill>
                <a:latin typeface="+mj-lt"/>
              </a:rPr>
              <a:t>boronized</a:t>
            </a:r>
            <a:r>
              <a:rPr lang="en-US" sz="2000" b="0" spc="-1" dirty="0">
                <a:solidFill>
                  <a:srgbClr val="000000"/>
                </a:solidFill>
                <a:latin typeface="+mj-lt"/>
              </a:rPr>
              <a:t> ITER.</a:t>
            </a:r>
          </a:p>
          <a:p>
            <a:pPr marL="432000" indent="-324000">
              <a:lnSpc>
                <a:spcPct val="100000"/>
              </a:lnSpc>
              <a:spcBef>
                <a:spcPts val="0"/>
              </a:spcBef>
              <a:spcAft>
                <a:spcPts val="900"/>
              </a:spcAft>
              <a:buClr>
                <a:srgbClr val="000000"/>
              </a:buClr>
              <a:buSzPct val="45000"/>
              <a:buFont typeface="Wingdings" charset="2"/>
              <a:buChar char=""/>
            </a:pPr>
            <a:r>
              <a:rPr lang="en-US" sz="2000" b="0" spc="-1" dirty="0">
                <a:solidFill>
                  <a:srgbClr val="000000"/>
                </a:solidFill>
                <a:latin typeface="+mj-lt"/>
              </a:rPr>
              <a:t>JET:  simulation of tungsten erosion and edge-to-core transport in Ne-seeded JET plasmas.</a:t>
            </a:r>
          </a:p>
          <a:p>
            <a:pPr marL="432000" indent="-324000">
              <a:lnSpc>
                <a:spcPct val="100000"/>
              </a:lnSpc>
              <a:spcBef>
                <a:spcPts val="0"/>
              </a:spcBef>
              <a:spcAft>
                <a:spcPts val="900"/>
              </a:spcAft>
              <a:buClr>
                <a:srgbClr val="000000"/>
              </a:buClr>
              <a:buSzPct val="45000"/>
              <a:buFont typeface="Wingdings" charset="2"/>
              <a:buChar char=""/>
            </a:pPr>
            <a:r>
              <a:rPr lang="en-US" sz="2000" b="0" spc="-1" dirty="0">
                <a:latin typeface="+mj-lt"/>
                <a:ea typeface="Droid Sans Fallback"/>
              </a:rPr>
              <a:t>ITER </a:t>
            </a:r>
            <a:r>
              <a:rPr lang="en-US" sz="2000" b="0" spc="-1" dirty="0">
                <a:latin typeface="+mj-lt"/>
              </a:rPr>
              <a:t>full-W simulations performed with Ne seeded SOLPS-ITER wide-grid plasma backgrounds.</a:t>
            </a:r>
          </a:p>
          <a:p>
            <a:pPr marL="432000" indent="-324000">
              <a:lnSpc>
                <a:spcPct val="100000"/>
              </a:lnSpc>
              <a:spcBef>
                <a:spcPts val="0"/>
              </a:spcBef>
              <a:spcAft>
                <a:spcPts val="900"/>
              </a:spcAft>
              <a:buClr>
                <a:srgbClr val="000000"/>
              </a:buClr>
              <a:buSzPct val="45000"/>
              <a:buFont typeface="Wingdings" charset="2"/>
              <a:buChar char=""/>
            </a:pPr>
            <a:r>
              <a:rPr lang="en-US" sz="2000" b="0" kern="0" spc="-1" dirty="0">
                <a:latin typeface="+mj-lt"/>
              </a:rPr>
              <a:t>ITER ramp-up simulations.</a:t>
            </a:r>
            <a:endParaRPr lang="en-US" sz="2000" kern="0" spc="-1" dirty="0">
              <a:latin typeface="+mj-lt"/>
            </a:endParaRPr>
          </a:p>
        </p:txBody>
      </p:sp>
      <p:sp>
        <p:nvSpPr>
          <p:cNvPr id="5" name="Textfeld 4">
            <a:extLst>
              <a:ext uri="{FF2B5EF4-FFF2-40B4-BE49-F238E27FC236}">
                <a16:creationId xmlns:a16="http://schemas.microsoft.com/office/drawing/2014/main" id="{5EB24997-625F-2EC0-DF90-A70EED2D6809}"/>
              </a:ext>
            </a:extLst>
          </p:cNvPr>
          <p:cNvSpPr txBox="1"/>
          <p:nvPr/>
        </p:nvSpPr>
        <p:spPr>
          <a:xfrm>
            <a:off x="-3148" y="550631"/>
            <a:ext cx="5511252" cy="430887"/>
          </a:xfrm>
          <a:prstGeom prst="rect">
            <a:avLst/>
          </a:prstGeom>
          <a:noFill/>
        </p:spPr>
        <p:txBody>
          <a:bodyPr wrap="none" rtlCol="0">
            <a:spAutoFit/>
          </a:bodyPr>
          <a:lstStyle/>
          <a:p>
            <a:r>
              <a:rPr lang="en-GB" sz="2200" b="1" dirty="0"/>
              <a:t>ERO2.0 (ERO) modelling for W7-X, ITER, JET …</a:t>
            </a:r>
          </a:p>
        </p:txBody>
      </p:sp>
      <p:sp>
        <p:nvSpPr>
          <p:cNvPr id="8" name="Textfeld 7">
            <a:extLst>
              <a:ext uri="{FF2B5EF4-FFF2-40B4-BE49-F238E27FC236}">
                <a16:creationId xmlns:a16="http://schemas.microsoft.com/office/drawing/2014/main" id="{8DF8E920-FE34-7777-049D-B0C8DFA0AA15}"/>
              </a:ext>
            </a:extLst>
          </p:cNvPr>
          <p:cNvSpPr txBox="1"/>
          <p:nvPr/>
        </p:nvSpPr>
        <p:spPr>
          <a:xfrm>
            <a:off x="18327" y="4756074"/>
            <a:ext cx="4533229" cy="338554"/>
          </a:xfrm>
          <a:prstGeom prst="rect">
            <a:avLst/>
          </a:prstGeom>
          <a:noFill/>
        </p:spPr>
        <p:txBody>
          <a:bodyPr wrap="none" rtlCol="0">
            <a:spAutoFit/>
          </a:bodyPr>
          <a:lstStyle/>
          <a:p>
            <a:r>
              <a:rPr lang="en-GB" sz="1600" b="1" dirty="0"/>
              <a:t>C. Baumann, S. Rode, H. Kumpulainen, A. Kirschner</a:t>
            </a:r>
          </a:p>
        </p:txBody>
      </p:sp>
    </p:spTree>
    <p:extLst>
      <p:ext uri="{BB962C8B-B14F-4D97-AF65-F5344CB8AC3E}">
        <p14:creationId xmlns:p14="http://schemas.microsoft.com/office/powerpoint/2010/main" val="1997247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B6DC7-28C0-852F-1F9E-591CF560F5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63E40E-3082-D079-15FB-B5E454C03D60}"/>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FZJ</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702C599-025E-071F-26AB-B045EA408AD0}"/>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45</a:t>
            </a:fld>
            <a:endParaRPr lang="en-GB" dirty="0"/>
          </a:p>
        </p:txBody>
      </p:sp>
      <p:sp>
        <p:nvSpPr>
          <p:cNvPr id="7" name="Textfeld 6">
            <a:extLst>
              <a:ext uri="{FF2B5EF4-FFF2-40B4-BE49-F238E27FC236}">
                <a16:creationId xmlns:a16="http://schemas.microsoft.com/office/drawing/2014/main" id="{8E758BBB-CBA2-D760-E58F-D48B4A80602A}"/>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5" name="Textfeld 4">
            <a:extLst>
              <a:ext uri="{FF2B5EF4-FFF2-40B4-BE49-F238E27FC236}">
                <a16:creationId xmlns:a16="http://schemas.microsoft.com/office/drawing/2014/main" id="{B76F126D-EED7-5D7B-B176-4C79519AF865}"/>
              </a:ext>
            </a:extLst>
          </p:cNvPr>
          <p:cNvSpPr txBox="1"/>
          <p:nvPr/>
        </p:nvSpPr>
        <p:spPr>
          <a:xfrm>
            <a:off x="-3148" y="550631"/>
            <a:ext cx="5511252" cy="430887"/>
          </a:xfrm>
          <a:prstGeom prst="rect">
            <a:avLst/>
          </a:prstGeom>
          <a:noFill/>
        </p:spPr>
        <p:txBody>
          <a:bodyPr wrap="none" rtlCol="0">
            <a:spAutoFit/>
          </a:bodyPr>
          <a:lstStyle/>
          <a:p>
            <a:r>
              <a:rPr lang="en-GB" sz="2200" b="1" dirty="0"/>
              <a:t>ERO2.0 (ERO) modelling for W7-X, ITER, JET …</a:t>
            </a:r>
          </a:p>
        </p:txBody>
      </p:sp>
      <p:sp>
        <p:nvSpPr>
          <p:cNvPr id="8" name="TextBox 6">
            <a:extLst>
              <a:ext uri="{FF2B5EF4-FFF2-40B4-BE49-F238E27FC236}">
                <a16:creationId xmlns:a16="http://schemas.microsoft.com/office/drawing/2014/main" id="{61857272-D602-147F-FC71-25E9D0F5B86A}"/>
              </a:ext>
            </a:extLst>
          </p:cNvPr>
          <p:cNvSpPr txBox="1"/>
          <p:nvPr/>
        </p:nvSpPr>
        <p:spPr>
          <a:xfrm>
            <a:off x="7668344" y="550631"/>
            <a:ext cx="1475657" cy="369332"/>
          </a:xfrm>
          <a:prstGeom prst="rect">
            <a:avLst/>
          </a:prstGeom>
          <a:solidFill>
            <a:srgbClr val="FFFF00"/>
          </a:solidFill>
        </p:spPr>
        <p:txBody>
          <a:bodyPr wrap="square" rtlCol="0">
            <a:spAutoFit/>
          </a:bodyPr>
          <a:lstStyle/>
          <a:p>
            <a:pPr algn="ctr"/>
            <a:r>
              <a:rPr lang="en-US" dirty="0"/>
              <a:t>J. </a:t>
            </a:r>
            <a:r>
              <a:rPr lang="en-US" dirty="0" err="1"/>
              <a:t>Romazanov</a:t>
            </a:r>
            <a:endParaRPr lang="en-US" dirty="0"/>
          </a:p>
        </p:txBody>
      </p:sp>
      <p:pic>
        <p:nvPicPr>
          <p:cNvPr id="9" name="Grafik 8">
            <a:extLst>
              <a:ext uri="{FF2B5EF4-FFF2-40B4-BE49-F238E27FC236}">
                <a16:creationId xmlns:a16="http://schemas.microsoft.com/office/drawing/2014/main" id="{74347FA0-B0F7-BAB0-FB94-05316843CA46}"/>
              </a:ext>
            </a:extLst>
          </p:cNvPr>
          <p:cNvPicPr>
            <a:picLocks noChangeAspect="1"/>
          </p:cNvPicPr>
          <p:nvPr/>
        </p:nvPicPr>
        <p:blipFill>
          <a:blip r:embed="rId3"/>
          <a:stretch>
            <a:fillRect/>
          </a:stretch>
        </p:blipFill>
        <p:spPr>
          <a:xfrm>
            <a:off x="1034737" y="1206695"/>
            <a:ext cx="3056661" cy="1773991"/>
          </a:xfrm>
          <a:prstGeom prst="rect">
            <a:avLst/>
          </a:prstGeom>
        </p:spPr>
      </p:pic>
      <p:pic>
        <p:nvPicPr>
          <p:cNvPr id="10" name="Grafik 9">
            <a:extLst>
              <a:ext uri="{FF2B5EF4-FFF2-40B4-BE49-F238E27FC236}">
                <a16:creationId xmlns:a16="http://schemas.microsoft.com/office/drawing/2014/main" id="{60FD5FAB-4E7D-4D11-ADB6-8F85A2F4FA49}"/>
              </a:ext>
            </a:extLst>
          </p:cNvPr>
          <p:cNvPicPr>
            <a:picLocks noChangeAspect="1"/>
          </p:cNvPicPr>
          <p:nvPr/>
        </p:nvPicPr>
        <p:blipFill>
          <a:blip r:embed="rId4"/>
          <a:stretch>
            <a:fillRect/>
          </a:stretch>
        </p:blipFill>
        <p:spPr>
          <a:xfrm>
            <a:off x="4067830" y="2875878"/>
            <a:ext cx="2808229" cy="2064273"/>
          </a:xfrm>
          <a:prstGeom prst="rect">
            <a:avLst/>
          </a:prstGeom>
        </p:spPr>
      </p:pic>
      <p:pic>
        <p:nvPicPr>
          <p:cNvPr id="11" name="Grafik 10">
            <a:extLst>
              <a:ext uri="{FF2B5EF4-FFF2-40B4-BE49-F238E27FC236}">
                <a16:creationId xmlns:a16="http://schemas.microsoft.com/office/drawing/2014/main" id="{D360E808-EA05-892D-A066-27A693BD8129}"/>
              </a:ext>
            </a:extLst>
          </p:cNvPr>
          <p:cNvPicPr>
            <a:picLocks noChangeAspect="1"/>
          </p:cNvPicPr>
          <p:nvPr/>
        </p:nvPicPr>
        <p:blipFill>
          <a:blip r:embed="rId5"/>
          <a:stretch>
            <a:fillRect/>
          </a:stretch>
        </p:blipFill>
        <p:spPr>
          <a:xfrm>
            <a:off x="-30136" y="3085807"/>
            <a:ext cx="2160240" cy="1993795"/>
          </a:xfrm>
          <a:prstGeom prst="rect">
            <a:avLst/>
          </a:prstGeom>
        </p:spPr>
      </p:pic>
      <p:sp>
        <p:nvSpPr>
          <p:cNvPr id="14" name="Textfeld 13">
            <a:extLst>
              <a:ext uri="{FF2B5EF4-FFF2-40B4-BE49-F238E27FC236}">
                <a16:creationId xmlns:a16="http://schemas.microsoft.com/office/drawing/2014/main" id="{B4A9A5E2-A889-B7DE-984C-FC13F2AC0AAC}"/>
              </a:ext>
            </a:extLst>
          </p:cNvPr>
          <p:cNvSpPr txBox="1"/>
          <p:nvPr/>
        </p:nvSpPr>
        <p:spPr>
          <a:xfrm>
            <a:off x="7045332" y="3952676"/>
            <a:ext cx="2250396" cy="923330"/>
          </a:xfrm>
          <a:prstGeom prst="rect">
            <a:avLst/>
          </a:prstGeom>
          <a:noFill/>
        </p:spPr>
        <p:txBody>
          <a:bodyPr wrap="square" rtlCol="0">
            <a:spAutoFit/>
          </a:bodyPr>
          <a:lstStyle/>
          <a:p>
            <a:pPr algn="ctr"/>
            <a:r>
              <a:rPr lang="en-GB" i="1" dirty="0"/>
              <a:t>Work has been presented at various conferences in 2025</a:t>
            </a:r>
          </a:p>
        </p:txBody>
      </p:sp>
      <p:pic>
        <p:nvPicPr>
          <p:cNvPr id="15" name="Grafik 14">
            <a:extLst>
              <a:ext uri="{FF2B5EF4-FFF2-40B4-BE49-F238E27FC236}">
                <a16:creationId xmlns:a16="http://schemas.microsoft.com/office/drawing/2014/main" id="{0A6ADF96-4D75-F19C-80B2-96E01D45C16C}"/>
              </a:ext>
            </a:extLst>
          </p:cNvPr>
          <p:cNvPicPr>
            <a:picLocks noChangeAspect="1"/>
          </p:cNvPicPr>
          <p:nvPr/>
        </p:nvPicPr>
        <p:blipFill>
          <a:blip r:embed="rId6"/>
          <a:stretch>
            <a:fillRect/>
          </a:stretch>
        </p:blipFill>
        <p:spPr>
          <a:xfrm>
            <a:off x="7045332" y="1147951"/>
            <a:ext cx="2078773" cy="2620503"/>
          </a:xfrm>
          <a:prstGeom prst="rect">
            <a:avLst/>
          </a:prstGeom>
        </p:spPr>
      </p:pic>
    </p:spTree>
    <p:extLst>
      <p:ext uri="{BB962C8B-B14F-4D97-AF65-F5344CB8AC3E}">
        <p14:creationId xmlns:p14="http://schemas.microsoft.com/office/powerpoint/2010/main" val="955283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FZJ</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46</a:t>
            </a:fld>
            <a:endParaRPr lang="en-GB" dirty="0"/>
          </a:p>
        </p:txBody>
      </p:sp>
      <p:sp>
        <p:nvSpPr>
          <p:cNvPr id="7" name="TextBox 6"/>
          <p:cNvSpPr txBox="1"/>
          <p:nvPr/>
        </p:nvSpPr>
        <p:spPr>
          <a:xfrm>
            <a:off x="7838258" y="555625"/>
            <a:ext cx="1305742" cy="369332"/>
          </a:xfrm>
          <a:prstGeom prst="rect">
            <a:avLst/>
          </a:prstGeom>
          <a:solidFill>
            <a:srgbClr val="FFFF00"/>
          </a:solidFill>
        </p:spPr>
        <p:txBody>
          <a:bodyPr wrap="none" rtlCol="0">
            <a:spAutoFit/>
          </a:bodyPr>
          <a:lstStyle/>
          <a:p>
            <a:pPr algn="ctr"/>
            <a:r>
              <a:rPr lang="en-US" dirty="0"/>
              <a:t>A. Kirschner</a:t>
            </a:r>
          </a:p>
        </p:txBody>
      </p:sp>
      <p:sp>
        <p:nvSpPr>
          <p:cNvPr id="9" name="Textfeld 8">
            <a:extLst>
              <a:ext uri="{FF2B5EF4-FFF2-40B4-BE49-F238E27FC236}">
                <a16:creationId xmlns:a16="http://schemas.microsoft.com/office/drawing/2014/main" id="{68382487-95C6-E05B-6FB2-C0F8FFCF1E5A}"/>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5" name="Textfeld 4">
            <a:extLst>
              <a:ext uri="{FF2B5EF4-FFF2-40B4-BE49-F238E27FC236}">
                <a16:creationId xmlns:a16="http://schemas.microsoft.com/office/drawing/2014/main" id="{54A9E7C2-FB49-4F05-342D-399B054FDD92}"/>
              </a:ext>
            </a:extLst>
          </p:cNvPr>
          <p:cNvSpPr txBox="1"/>
          <p:nvPr/>
        </p:nvSpPr>
        <p:spPr>
          <a:xfrm>
            <a:off x="-3148" y="550631"/>
            <a:ext cx="7832144" cy="400110"/>
          </a:xfrm>
          <a:prstGeom prst="rect">
            <a:avLst/>
          </a:prstGeom>
          <a:noFill/>
        </p:spPr>
        <p:txBody>
          <a:bodyPr wrap="none" rtlCol="0">
            <a:spAutoFit/>
          </a:bodyPr>
          <a:lstStyle/>
          <a:p>
            <a:r>
              <a:rPr lang="en-GB" sz="2000" b="1" dirty="0"/>
              <a:t>ERO modelling: </a:t>
            </a:r>
            <a:r>
              <a:rPr lang="en-GB" sz="2000" i="1" dirty="0"/>
              <a:t>W prompt redeposition at inner wall during ITER ramp-up</a:t>
            </a:r>
          </a:p>
        </p:txBody>
      </p:sp>
      <p:sp>
        <p:nvSpPr>
          <p:cNvPr id="6" name="Textfeld 5">
            <a:extLst>
              <a:ext uri="{FF2B5EF4-FFF2-40B4-BE49-F238E27FC236}">
                <a16:creationId xmlns:a16="http://schemas.microsoft.com/office/drawing/2014/main" id="{75E7113F-F05F-0B14-BF4E-C4174E534347}"/>
              </a:ext>
            </a:extLst>
          </p:cNvPr>
          <p:cNvSpPr txBox="1"/>
          <p:nvPr/>
        </p:nvSpPr>
        <p:spPr>
          <a:xfrm>
            <a:off x="0" y="4845265"/>
            <a:ext cx="1619672" cy="353943"/>
          </a:xfrm>
          <a:prstGeom prst="rect">
            <a:avLst/>
          </a:prstGeom>
          <a:noFill/>
        </p:spPr>
        <p:txBody>
          <a:bodyPr wrap="square" rtlCol="0">
            <a:spAutoFit/>
          </a:bodyPr>
          <a:lstStyle/>
          <a:p>
            <a:pPr algn="ctr"/>
            <a:r>
              <a:rPr lang="en-GB" sz="1700" i="1" dirty="0"/>
              <a:t>Accepted NME</a:t>
            </a:r>
          </a:p>
        </p:txBody>
      </p:sp>
      <p:pic>
        <p:nvPicPr>
          <p:cNvPr id="3" name="Grafik 2">
            <a:extLst>
              <a:ext uri="{FF2B5EF4-FFF2-40B4-BE49-F238E27FC236}">
                <a16:creationId xmlns:a16="http://schemas.microsoft.com/office/drawing/2014/main" id="{A047D896-E8F2-A1FA-3BF7-F3913ECCE6FF}"/>
              </a:ext>
            </a:extLst>
          </p:cNvPr>
          <p:cNvPicPr>
            <a:picLocks noChangeAspect="1"/>
          </p:cNvPicPr>
          <p:nvPr/>
        </p:nvPicPr>
        <p:blipFill>
          <a:blip r:embed="rId3"/>
          <a:stretch>
            <a:fillRect/>
          </a:stretch>
        </p:blipFill>
        <p:spPr>
          <a:xfrm>
            <a:off x="344901" y="1612572"/>
            <a:ext cx="8454195" cy="3094060"/>
          </a:xfrm>
          <a:prstGeom prst="rect">
            <a:avLst/>
          </a:prstGeom>
        </p:spPr>
      </p:pic>
      <p:sp>
        <p:nvSpPr>
          <p:cNvPr id="8" name="Textfeld 7">
            <a:extLst>
              <a:ext uri="{FF2B5EF4-FFF2-40B4-BE49-F238E27FC236}">
                <a16:creationId xmlns:a16="http://schemas.microsoft.com/office/drawing/2014/main" id="{3FC76E71-F95E-B73D-099F-261CDC5DF118}"/>
              </a:ext>
            </a:extLst>
          </p:cNvPr>
          <p:cNvSpPr txBox="1"/>
          <p:nvPr/>
        </p:nvSpPr>
        <p:spPr>
          <a:xfrm>
            <a:off x="697669" y="1096480"/>
            <a:ext cx="7748661" cy="369332"/>
          </a:xfrm>
          <a:prstGeom prst="rect">
            <a:avLst/>
          </a:prstGeom>
          <a:noFill/>
        </p:spPr>
        <p:txBody>
          <a:bodyPr wrap="none" rtlCol="0">
            <a:spAutoFit/>
          </a:bodyPr>
          <a:lstStyle/>
          <a:p>
            <a:pPr algn="ctr"/>
            <a:r>
              <a:rPr lang="en-GB" b="1" u="sng" dirty="0"/>
              <a:t>Example:</a:t>
            </a:r>
            <a:r>
              <a:rPr lang="en-GB" b="1" dirty="0"/>
              <a:t> W redeposition profiles for medium density case – influence of </a:t>
            </a:r>
            <a:r>
              <a:rPr lang="en-GB" b="1" dirty="0" err="1"/>
              <a:t>D</a:t>
            </a:r>
            <a:r>
              <a:rPr lang="en-GB" b="1" baseline="-25000" dirty="0" err="1"/>
              <a:t>perp</a:t>
            </a:r>
            <a:endParaRPr lang="en-GB" b="1" baseline="-25000" dirty="0"/>
          </a:p>
        </p:txBody>
      </p:sp>
    </p:spTree>
    <p:extLst>
      <p:ext uri="{BB962C8B-B14F-4D97-AF65-F5344CB8AC3E}">
        <p14:creationId xmlns:p14="http://schemas.microsoft.com/office/powerpoint/2010/main" val="1908082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MPG</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47</a:t>
            </a:fld>
            <a:endParaRPr lang="en-GB" dirty="0"/>
          </a:p>
        </p:txBody>
      </p:sp>
      <p:sp>
        <p:nvSpPr>
          <p:cNvPr id="7" name="TextBox 6"/>
          <p:cNvSpPr txBox="1"/>
          <p:nvPr/>
        </p:nvSpPr>
        <p:spPr>
          <a:xfrm>
            <a:off x="8044019" y="555625"/>
            <a:ext cx="1099981" cy="369332"/>
          </a:xfrm>
          <a:prstGeom prst="rect">
            <a:avLst/>
          </a:prstGeom>
          <a:solidFill>
            <a:srgbClr val="FFFF00"/>
          </a:solidFill>
        </p:spPr>
        <p:txBody>
          <a:bodyPr wrap="none" rtlCol="0">
            <a:spAutoFit/>
          </a:bodyPr>
          <a:lstStyle/>
          <a:p>
            <a:pPr algn="ctr"/>
            <a:r>
              <a:rPr lang="en-US" dirty="0"/>
              <a:t>K. Schmid</a:t>
            </a:r>
          </a:p>
        </p:txBody>
      </p:sp>
      <p:sp>
        <p:nvSpPr>
          <p:cNvPr id="5" name="Textfeld 4">
            <a:extLst>
              <a:ext uri="{FF2B5EF4-FFF2-40B4-BE49-F238E27FC236}">
                <a16:creationId xmlns:a16="http://schemas.microsoft.com/office/drawing/2014/main" id="{E3C6C5DD-6343-AD36-81E4-07EA538276C5}"/>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D004</a:t>
            </a:r>
          </a:p>
        </p:txBody>
      </p:sp>
      <p:sp>
        <p:nvSpPr>
          <p:cNvPr id="3" name="Title 1">
            <a:extLst>
              <a:ext uri="{FF2B5EF4-FFF2-40B4-BE49-F238E27FC236}">
                <a16:creationId xmlns:a16="http://schemas.microsoft.com/office/drawing/2014/main" id="{DBC70B77-C4C7-3D63-7B75-A356645441CB}"/>
              </a:ext>
            </a:extLst>
          </p:cNvPr>
          <p:cNvSpPr txBox="1">
            <a:spLocks/>
          </p:cNvSpPr>
          <p:nvPr/>
        </p:nvSpPr>
        <p:spPr>
          <a:xfrm>
            <a:off x="0" y="644525"/>
            <a:ext cx="8311787"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en-US" sz="2200" dirty="0">
                <a:solidFill>
                  <a:schemeClr val="tx1"/>
                </a:solidFill>
              </a:rPr>
              <a:t>WallDYN3D modelling of B layer lifetime in ITER</a:t>
            </a:r>
          </a:p>
        </p:txBody>
      </p:sp>
      <p:sp>
        <p:nvSpPr>
          <p:cNvPr id="6" name="Textfeld 9">
            <a:extLst>
              <a:ext uri="{FF2B5EF4-FFF2-40B4-BE49-F238E27FC236}">
                <a16:creationId xmlns:a16="http://schemas.microsoft.com/office/drawing/2014/main" id="{66DBF7D1-A611-EA88-C88D-913360C270F5}"/>
              </a:ext>
            </a:extLst>
          </p:cNvPr>
          <p:cNvSpPr txBox="1"/>
          <p:nvPr/>
        </p:nvSpPr>
        <p:spPr>
          <a:xfrm>
            <a:off x="-31855" y="2186808"/>
            <a:ext cx="7416824" cy="369332"/>
          </a:xfrm>
          <a:prstGeom prst="rect">
            <a:avLst/>
          </a:prstGeom>
          <a:noFill/>
        </p:spPr>
        <p:txBody>
          <a:bodyPr wrap="square" rtlCol="0">
            <a:spAutoFit/>
          </a:bodyPr>
          <a:lstStyle/>
          <a:p>
            <a:pPr marL="285750" indent="-285750">
              <a:buFont typeface="Wingdings" panose="05000000000000000000" pitchFamily="2" charset="2"/>
              <a:buChar char="Ø"/>
            </a:pPr>
            <a:r>
              <a:rPr lang="en-US" noProof="0" dirty="0">
                <a:solidFill>
                  <a:srgbClr val="FF0000"/>
                </a:solidFill>
              </a:rPr>
              <a:t>First lifetime estimates were presented in PSI-2024 contribution:</a:t>
            </a:r>
          </a:p>
        </p:txBody>
      </p:sp>
      <p:sp>
        <p:nvSpPr>
          <p:cNvPr id="8" name="Textfeld 4">
            <a:extLst>
              <a:ext uri="{FF2B5EF4-FFF2-40B4-BE49-F238E27FC236}">
                <a16:creationId xmlns:a16="http://schemas.microsoft.com/office/drawing/2014/main" id="{9938F828-4970-E0CF-121B-28B59214F195}"/>
              </a:ext>
            </a:extLst>
          </p:cNvPr>
          <p:cNvSpPr txBox="1"/>
          <p:nvPr/>
        </p:nvSpPr>
        <p:spPr>
          <a:xfrm>
            <a:off x="-31855" y="1227014"/>
            <a:ext cx="8928992" cy="768672"/>
          </a:xfrm>
          <a:prstGeom prst="rect">
            <a:avLst/>
          </a:prstGeom>
          <a:noFill/>
          <a:ln w="12700">
            <a:noFill/>
          </a:ln>
        </p:spPr>
        <p:txBody>
          <a:bodyPr wrap="square" rtlCol="0">
            <a:spAutoFit/>
          </a:bodyPr>
          <a:lstStyle/>
          <a:p>
            <a:pPr marL="214313" indent="-214313">
              <a:lnSpc>
                <a:spcPct val="113000"/>
              </a:lnSpc>
              <a:buFont typeface="Wingdings" panose="05000000000000000000" pitchFamily="2" charset="2"/>
              <a:buChar char="§"/>
            </a:pPr>
            <a:r>
              <a:rPr lang="en-US" sz="2000" noProof="0" dirty="0">
                <a:solidFill>
                  <a:srgbClr val="FF0000"/>
                </a:solidFill>
                <a:latin typeface="+mj-lt"/>
                <a:cs typeface="Arial" panose="020B0604020202020204" pitchFamily="34" charset="0"/>
              </a:rPr>
              <a:t>Lifetime of </a:t>
            </a:r>
            <a:r>
              <a:rPr lang="en-US" sz="2000" noProof="0" dirty="0" err="1">
                <a:solidFill>
                  <a:srgbClr val="FF0000"/>
                </a:solidFill>
                <a:latin typeface="+mj-lt"/>
                <a:cs typeface="Arial" panose="020B0604020202020204" pitchFamily="34" charset="0"/>
              </a:rPr>
              <a:t>boronization</a:t>
            </a:r>
            <a:r>
              <a:rPr lang="en-US" sz="2000" noProof="0" dirty="0">
                <a:solidFill>
                  <a:srgbClr val="FF0000"/>
                </a:solidFill>
                <a:latin typeface="+mj-lt"/>
                <a:cs typeface="Arial" panose="020B0604020202020204" pitchFamily="34" charset="0"/>
              </a:rPr>
              <a:t> layers will determine frequency of </a:t>
            </a:r>
            <a:r>
              <a:rPr lang="en-US" sz="2000" noProof="0" dirty="0" err="1">
                <a:solidFill>
                  <a:srgbClr val="FF0000"/>
                </a:solidFill>
                <a:latin typeface="+mj-lt"/>
                <a:cs typeface="Arial" panose="020B0604020202020204" pitchFamily="34" charset="0"/>
              </a:rPr>
              <a:t>boronizations</a:t>
            </a:r>
            <a:r>
              <a:rPr lang="en-US" sz="2000" noProof="0" dirty="0">
                <a:solidFill>
                  <a:srgbClr val="FF0000"/>
                </a:solidFill>
                <a:latin typeface="+mj-lt"/>
                <a:cs typeface="Arial" panose="020B0604020202020204" pitchFamily="34" charset="0"/>
              </a:rPr>
              <a:t> in ITER </a:t>
            </a:r>
          </a:p>
          <a:p>
            <a:pPr marL="214313" indent="-214313">
              <a:lnSpc>
                <a:spcPct val="113000"/>
              </a:lnSpc>
              <a:buFont typeface="Wingdings" panose="05000000000000000000" pitchFamily="2" charset="2"/>
              <a:buChar char="§"/>
            </a:pPr>
            <a:r>
              <a:rPr lang="en-US" sz="2000" noProof="0" dirty="0">
                <a:solidFill>
                  <a:srgbClr val="FF0000"/>
                </a:solidFill>
                <a:latin typeface="+mj-lt"/>
                <a:cs typeface="Arial" panose="020B0604020202020204" pitchFamily="34" charset="0"/>
              </a:rPr>
              <a:t>How long does a 100 nm B layer survive in ITER?</a:t>
            </a:r>
          </a:p>
        </p:txBody>
      </p:sp>
      <p:sp>
        <p:nvSpPr>
          <p:cNvPr id="9" name="Textfeld 9">
            <a:extLst>
              <a:ext uri="{FF2B5EF4-FFF2-40B4-BE49-F238E27FC236}">
                <a16:creationId xmlns:a16="http://schemas.microsoft.com/office/drawing/2014/main" id="{3CEB4657-000B-A67F-23B2-EE4F3C43C0AD}"/>
              </a:ext>
            </a:extLst>
          </p:cNvPr>
          <p:cNvSpPr txBox="1"/>
          <p:nvPr/>
        </p:nvSpPr>
        <p:spPr>
          <a:xfrm>
            <a:off x="-27231" y="2573491"/>
            <a:ext cx="7416824" cy="646331"/>
          </a:xfrm>
          <a:prstGeom prst="rect">
            <a:avLst/>
          </a:prstGeom>
          <a:noFill/>
        </p:spPr>
        <p:txBody>
          <a:bodyPr wrap="square" rtlCol="0">
            <a:spAutoFit/>
          </a:bodyPr>
          <a:lstStyle/>
          <a:p>
            <a:pPr marL="285750" indent="-285750">
              <a:buFont typeface="Wingdings" panose="05000000000000000000" pitchFamily="2" charset="2"/>
              <a:buChar char="Ø"/>
            </a:pPr>
            <a:r>
              <a:rPr lang="en-US" noProof="0" dirty="0">
                <a:solidFill>
                  <a:srgbClr val="FF0000"/>
                </a:solidFill>
              </a:rPr>
              <a:t>First predictions based on surface concentration but no closed material balance because of simple WallDYN3D surface model</a:t>
            </a:r>
          </a:p>
        </p:txBody>
      </p:sp>
      <p:sp>
        <p:nvSpPr>
          <p:cNvPr id="10" name="Textfeld 9">
            <a:extLst>
              <a:ext uri="{FF2B5EF4-FFF2-40B4-BE49-F238E27FC236}">
                <a16:creationId xmlns:a16="http://schemas.microsoft.com/office/drawing/2014/main" id="{98407F9D-344F-D6C0-B05D-42CE79EC763A}"/>
              </a:ext>
            </a:extLst>
          </p:cNvPr>
          <p:cNvSpPr txBox="1"/>
          <p:nvPr/>
        </p:nvSpPr>
        <p:spPr>
          <a:xfrm>
            <a:off x="-27587" y="3496212"/>
            <a:ext cx="7416824" cy="369332"/>
          </a:xfrm>
          <a:prstGeom prst="rect">
            <a:avLst/>
          </a:prstGeom>
          <a:noFill/>
        </p:spPr>
        <p:txBody>
          <a:bodyPr wrap="square" rtlCol="0">
            <a:spAutoFit/>
          </a:bodyPr>
          <a:lstStyle/>
          <a:p>
            <a:pPr marL="285750" indent="-285750">
              <a:buFont typeface="Wingdings" panose="05000000000000000000" pitchFamily="2" charset="2"/>
              <a:buChar char="Ø"/>
            </a:pPr>
            <a:r>
              <a:rPr lang="en-US" b="1" noProof="0" dirty="0">
                <a:solidFill>
                  <a:srgbClr val="C00000"/>
                </a:solidFill>
              </a:rPr>
              <a:t>New surface model with reservoir layer allows to close material balance</a:t>
            </a:r>
          </a:p>
        </p:txBody>
      </p:sp>
    </p:spTree>
    <p:extLst>
      <p:ext uri="{BB962C8B-B14F-4D97-AF65-F5344CB8AC3E}">
        <p14:creationId xmlns:p14="http://schemas.microsoft.com/office/powerpoint/2010/main" val="977343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B060-03A6-0B34-E8BC-350CC16FF5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5DA0D9-D517-EF28-36AA-ADEA1D563549}"/>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MPG</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30AE1E2E-791E-295C-EBDE-89D72BDA1CBE}"/>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48</a:t>
            </a:fld>
            <a:endParaRPr lang="en-GB" dirty="0"/>
          </a:p>
        </p:txBody>
      </p:sp>
      <p:sp>
        <p:nvSpPr>
          <p:cNvPr id="7" name="TextBox 6">
            <a:extLst>
              <a:ext uri="{FF2B5EF4-FFF2-40B4-BE49-F238E27FC236}">
                <a16:creationId xmlns:a16="http://schemas.microsoft.com/office/drawing/2014/main" id="{B0F6F100-EEB2-C1B5-CBB5-9BE1F0DC3DAB}"/>
              </a:ext>
            </a:extLst>
          </p:cNvPr>
          <p:cNvSpPr txBox="1"/>
          <p:nvPr/>
        </p:nvSpPr>
        <p:spPr>
          <a:xfrm>
            <a:off x="8044019" y="555625"/>
            <a:ext cx="1099981" cy="369332"/>
          </a:xfrm>
          <a:prstGeom prst="rect">
            <a:avLst/>
          </a:prstGeom>
          <a:solidFill>
            <a:srgbClr val="FFFF00"/>
          </a:solidFill>
        </p:spPr>
        <p:txBody>
          <a:bodyPr wrap="none" rtlCol="0">
            <a:spAutoFit/>
          </a:bodyPr>
          <a:lstStyle/>
          <a:p>
            <a:pPr algn="ctr"/>
            <a:r>
              <a:rPr lang="en-US" dirty="0"/>
              <a:t>K. Schmid</a:t>
            </a:r>
          </a:p>
        </p:txBody>
      </p:sp>
      <p:sp>
        <p:nvSpPr>
          <p:cNvPr id="5" name="Textfeld 4">
            <a:extLst>
              <a:ext uri="{FF2B5EF4-FFF2-40B4-BE49-F238E27FC236}">
                <a16:creationId xmlns:a16="http://schemas.microsoft.com/office/drawing/2014/main" id="{1D09E112-A7DA-75F2-57F4-72CA6A6D15CB}"/>
              </a:ext>
            </a:extLst>
          </p:cNvPr>
          <p:cNvSpPr txBox="1"/>
          <p:nvPr/>
        </p:nvSpPr>
        <p:spPr>
          <a:xfrm>
            <a:off x="8650275" y="929696"/>
            <a:ext cx="493725" cy="276999"/>
          </a:xfrm>
          <a:prstGeom prst="rect">
            <a:avLst/>
          </a:prstGeom>
          <a:solidFill>
            <a:srgbClr val="00B050"/>
          </a:solidFill>
        </p:spPr>
        <p:txBody>
          <a:bodyPr wrap="none" lIns="0" tIns="0" rIns="0" bIns="0" rtlCol="0">
            <a:spAutoFit/>
          </a:bodyPr>
          <a:lstStyle/>
          <a:p>
            <a:pPr algn="ctr"/>
            <a:r>
              <a:rPr lang="en-GB" dirty="0"/>
              <a:t>D004</a:t>
            </a:r>
          </a:p>
        </p:txBody>
      </p:sp>
      <p:sp>
        <p:nvSpPr>
          <p:cNvPr id="3" name="Title 1">
            <a:extLst>
              <a:ext uri="{FF2B5EF4-FFF2-40B4-BE49-F238E27FC236}">
                <a16:creationId xmlns:a16="http://schemas.microsoft.com/office/drawing/2014/main" id="{F529ADB7-268A-488E-3463-CE4B6348D032}"/>
              </a:ext>
            </a:extLst>
          </p:cNvPr>
          <p:cNvSpPr txBox="1">
            <a:spLocks/>
          </p:cNvSpPr>
          <p:nvPr/>
        </p:nvSpPr>
        <p:spPr>
          <a:xfrm>
            <a:off x="0" y="644525"/>
            <a:ext cx="8311787"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en-US" sz="2200" dirty="0">
                <a:solidFill>
                  <a:schemeClr val="tx1"/>
                </a:solidFill>
              </a:rPr>
              <a:t>WallDYN3D modelling of B layer lifetime in ITER</a:t>
            </a:r>
          </a:p>
        </p:txBody>
      </p:sp>
      <p:sp>
        <p:nvSpPr>
          <p:cNvPr id="10" name="Textfeld 9">
            <a:extLst>
              <a:ext uri="{FF2B5EF4-FFF2-40B4-BE49-F238E27FC236}">
                <a16:creationId xmlns:a16="http://schemas.microsoft.com/office/drawing/2014/main" id="{0A47DCF4-20D1-E2B9-8329-A55B0E71C5A3}"/>
              </a:ext>
            </a:extLst>
          </p:cNvPr>
          <p:cNvSpPr txBox="1"/>
          <p:nvPr/>
        </p:nvSpPr>
        <p:spPr>
          <a:xfrm>
            <a:off x="-27587" y="987574"/>
            <a:ext cx="7416824" cy="369332"/>
          </a:xfrm>
          <a:prstGeom prst="rect">
            <a:avLst/>
          </a:prstGeom>
          <a:noFill/>
        </p:spPr>
        <p:txBody>
          <a:bodyPr wrap="square" rtlCol="0">
            <a:spAutoFit/>
          </a:bodyPr>
          <a:lstStyle/>
          <a:p>
            <a:pPr marL="285750" indent="-285750">
              <a:buFont typeface="Wingdings" panose="05000000000000000000" pitchFamily="2" charset="2"/>
              <a:buChar char="Ø"/>
            </a:pPr>
            <a:r>
              <a:rPr lang="en-US" b="1" noProof="0" dirty="0">
                <a:solidFill>
                  <a:srgbClr val="C00000"/>
                </a:solidFill>
              </a:rPr>
              <a:t>New surface model with reservoir layer allows to close material balance</a:t>
            </a:r>
          </a:p>
        </p:txBody>
      </p:sp>
      <p:pic>
        <p:nvPicPr>
          <p:cNvPr id="12" name="Grafik 11">
            <a:extLst>
              <a:ext uri="{FF2B5EF4-FFF2-40B4-BE49-F238E27FC236}">
                <a16:creationId xmlns:a16="http://schemas.microsoft.com/office/drawing/2014/main" id="{82F6F71B-14DD-C691-7F7A-15FC6F0F5F19}"/>
              </a:ext>
            </a:extLst>
          </p:cNvPr>
          <p:cNvPicPr>
            <a:picLocks noChangeAspect="1"/>
          </p:cNvPicPr>
          <p:nvPr/>
        </p:nvPicPr>
        <p:blipFill>
          <a:blip r:embed="rId3"/>
          <a:stretch>
            <a:fillRect/>
          </a:stretch>
        </p:blipFill>
        <p:spPr>
          <a:xfrm>
            <a:off x="214122" y="1229126"/>
            <a:ext cx="8715756" cy="3384804"/>
          </a:xfrm>
          <a:prstGeom prst="rect">
            <a:avLst/>
          </a:prstGeom>
        </p:spPr>
      </p:pic>
      <p:sp>
        <p:nvSpPr>
          <p:cNvPr id="13" name="Textfeld 9">
            <a:extLst>
              <a:ext uri="{FF2B5EF4-FFF2-40B4-BE49-F238E27FC236}">
                <a16:creationId xmlns:a16="http://schemas.microsoft.com/office/drawing/2014/main" id="{E259BBE3-0A22-CA53-31F2-9922A9253587}"/>
              </a:ext>
            </a:extLst>
          </p:cNvPr>
          <p:cNvSpPr txBox="1"/>
          <p:nvPr/>
        </p:nvSpPr>
        <p:spPr>
          <a:xfrm>
            <a:off x="107504" y="3651870"/>
            <a:ext cx="7416824"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C00000"/>
                </a:solidFill>
              </a:rPr>
              <a:t>Surface concentration result qualitatively the same…</a:t>
            </a:r>
            <a:endParaRPr lang="en-US" noProof="0" dirty="0">
              <a:solidFill>
                <a:srgbClr val="C00000"/>
              </a:solidFill>
            </a:endParaRPr>
          </a:p>
        </p:txBody>
      </p:sp>
      <p:sp>
        <p:nvSpPr>
          <p:cNvPr id="14" name="Textfeld 9">
            <a:extLst>
              <a:ext uri="{FF2B5EF4-FFF2-40B4-BE49-F238E27FC236}">
                <a16:creationId xmlns:a16="http://schemas.microsoft.com/office/drawing/2014/main" id="{8721150D-A744-0A95-355E-F67CBF9C1675}"/>
              </a:ext>
            </a:extLst>
          </p:cNvPr>
          <p:cNvSpPr txBox="1"/>
          <p:nvPr/>
        </p:nvSpPr>
        <p:spPr>
          <a:xfrm>
            <a:off x="120258" y="3945419"/>
            <a:ext cx="6465146" cy="923330"/>
          </a:xfrm>
          <a:prstGeom prst="rect">
            <a:avLst/>
          </a:prstGeom>
          <a:noFill/>
        </p:spPr>
        <p:txBody>
          <a:bodyPr wrap="square" rtlCol="0">
            <a:spAutoFit/>
          </a:bodyPr>
          <a:lstStyle/>
          <a:p>
            <a:pPr marL="285750" indent="-285750">
              <a:buFont typeface="Wingdings" panose="05000000000000000000" pitchFamily="2" charset="2"/>
              <a:buChar char="Ø"/>
            </a:pPr>
            <a:r>
              <a:rPr lang="en-US" noProof="0" dirty="0">
                <a:solidFill>
                  <a:srgbClr val="C00000"/>
                </a:solidFill>
              </a:rPr>
              <a:t>…but now with closed material balance</a:t>
            </a:r>
          </a:p>
          <a:p>
            <a:pPr marL="285750" indent="-285750">
              <a:buFont typeface="Wingdings" panose="05000000000000000000" pitchFamily="2" charset="2"/>
              <a:buChar char="Ø"/>
            </a:pPr>
            <a:r>
              <a:rPr lang="en-US" dirty="0">
                <a:solidFill>
                  <a:srgbClr val="C00000"/>
                </a:solidFill>
              </a:rPr>
              <a:t>B ends up at inner target but is covered by W once main chamber B source depletes</a:t>
            </a:r>
            <a:endParaRPr lang="en-US" noProof="0" dirty="0">
              <a:solidFill>
                <a:srgbClr val="C00000"/>
              </a:solidFill>
            </a:endParaRPr>
          </a:p>
        </p:txBody>
      </p:sp>
      <p:sp>
        <p:nvSpPr>
          <p:cNvPr id="15" name="Textfeld 14">
            <a:extLst>
              <a:ext uri="{FF2B5EF4-FFF2-40B4-BE49-F238E27FC236}">
                <a16:creationId xmlns:a16="http://schemas.microsoft.com/office/drawing/2014/main" id="{0D8A8A84-A0A8-4E4D-D617-471FCD39194F}"/>
              </a:ext>
            </a:extLst>
          </p:cNvPr>
          <p:cNvSpPr txBox="1"/>
          <p:nvPr/>
        </p:nvSpPr>
        <p:spPr>
          <a:xfrm>
            <a:off x="120258" y="4824814"/>
            <a:ext cx="2190023" cy="369332"/>
          </a:xfrm>
          <a:prstGeom prst="rect">
            <a:avLst/>
          </a:prstGeom>
          <a:noFill/>
        </p:spPr>
        <p:txBody>
          <a:bodyPr wrap="none" rtlCol="0">
            <a:spAutoFit/>
          </a:bodyPr>
          <a:lstStyle/>
          <a:p>
            <a:pPr marL="285750" indent="-285750">
              <a:buFont typeface="Wingdings" panose="05000000000000000000" pitchFamily="2" charset="2"/>
              <a:buChar char="Ø"/>
            </a:pPr>
            <a:r>
              <a:rPr lang="en-GB" i="1" dirty="0"/>
              <a:t>submitted to NME</a:t>
            </a:r>
          </a:p>
        </p:txBody>
      </p:sp>
    </p:spTree>
    <p:extLst>
      <p:ext uri="{BB962C8B-B14F-4D97-AF65-F5344CB8AC3E}">
        <p14:creationId xmlns:p14="http://schemas.microsoft.com/office/powerpoint/2010/main" val="579010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84168" y="555625"/>
            <a:ext cx="3059832" cy="313350"/>
          </a:xfrm>
          <a:prstGeom prst="rect">
            <a:avLst/>
          </a:prstGeom>
          <a:solidFill>
            <a:srgbClr val="FFFF00"/>
          </a:solidFill>
        </p:spPr>
        <p:txBody>
          <a:bodyPr wrap="square" lIns="36000" tIns="18000" rIns="0" bIns="18000" rtlCol="0">
            <a:spAutoFit/>
          </a:bodyPr>
          <a:lstStyle/>
          <a:p>
            <a:pPr algn="ctr"/>
            <a:r>
              <a:rPr lang="en-US" dirty="0"/>
              <a:t>A. Hakola, J. Karhunen, S. Saari</a:t>
            </a:r>
          </a:p>
        </p:txBody>
      </p:sp>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VTT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49</a:t>
            </a:fld>
            <a:endParaRPr lang="en-GB" dirty="0"/>
          </a:p>
        </p:txBody>
      </p:sp>
      <p:sp>
        <p:nvSpPr>
          <p:cNvPr id="6" name="Textfeld 5">
            <a:extLst>
              <a:ext uri="{FF2B5EF4-FFF2-40B4-BE49-F238E27FC236}">
                <a16:creationId xmlns:a16="http://schemas.microsoft.com/office/drawing/2014/main" id="{83B1D21F-894A-EC6B-9E08-F96DE528B215}"/>
              </a:ext>
            </a:extLst>
          </p:cNvPr>
          <p:cNvSpPr txBox="1"/>
          <p:nvPr/>
        </p:nvSpPr>
        <p:spPr>
          <a:xfrm>
            <a:off x="8650275" y="860947"/>
            <a:ext cx="493725" cy="276999"/>
          </a:xfrm>
          <a:prstGeom prst="rect">
            <a:avLst/>
          </a:prstGeom>
          <a:solidFill>
            <a:srgbClr val="00B050"/>
          </a:solidFill>
        </p:spPr>
        <p:txBody>
          <a:bodyPr wrap="none" lIns="0" tIns="0" rIns="0" bIns="0" rtlCol="0">
            <a:spAutoFit/>
          </a:bodyPr>
          <a:lstStyle/>
          <a:p>
            <a:pPr algn="ctr"/>
            <a:r>
              <a:rPr lang="en-GB" dirty="0"/>
              <a:t>D005</a:t>
            </a:r>
          </a:p>
        </p:txBody>
      </p:sp>
      <p:pic>
        <p:nvPicPr>
          <p:cNvPr id="9" name="Grafik 8">
            <a:extLst>
              <a:ext uri="{FF2B5EF4-FFF2-40B4-BE49-F238E27FC236}">
                <a16:creationId xmlns:a16="http://schemas.microsoft.com/office/drawing/2014/main" id="{8158D337-28B9-1436-A39E-A8E93E7B4064}"/>
              </a:ext>
            </a:extLst>
          </p:cNvPr>
          <p:cNvPicPr>
            <a:picLocks noChangeAspect="1"/>
          </p:cNvPicPr>
          <p:nvPr/>
        </p:nvPicPr>
        <p:blipFill>
          <a:blip r:embed="rId3"/>
          <a:stretch>
            <a:fillRect/>
          </a:stretch>
        </p:blipFill>
        <p:spPr>
          <a:xfrm>
            <a:off x="28632" y="1076013"/>
            <a:ext cx="4477587" cy="4067487"/>
          </a:xfrm>
          <a:prstGeom prst="rect">
            <a:avLst/>
          </a:prstGeom>
        </p:spPr>
      </p:pic>
      <p:sp>
        <p:nvSpPr>
          <p:cNvPr id="10" name="Title 1">
            <a:extLst>
              <a:ext uri="{FF2B5EF4-FFF2-40B4-BE49-F238E27FC236}">
                <a16:creationId xmlns:a16="http://schemas.microsoft.com/office/drawing/2014/main" id="{D2BEC32A-D62E-ACA6-D247-A71D922DB6A1}"/>
              </a:ext>
            </a:extLst>
          </p:cNvPr>
          <p:cNvSpPr txBox="1">
            <a:spLocks/>
          </p:cNvSpPr>
          <p:nvPr/>
        </p:nvSpPr>
        <p:spPr>
          <a:xfrm>
            <a:off x="0" y="644525"/>
            <a:ext cx="8311787"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en-US" sz="2200" dirty="0">
                <a:solidFill>
                  <a:schemeClr val="tx1"/>
                </a:solidFill>
              </a:rPr>
              <a:t>ERO2.0 for AUG marker experiments</a:t>
            </a:r>
          </a:p>
        </p:txBody>
      </p:sp>
      <p:pic>
        <p:nvPicPr>
          <p:cNvPr id="12" name="Grafik 11">
            <a:extLst>
              <a:ext uri="{FF2B5EF4-FFF2-40B4-BE49-F238E27FC236}">
                <a16:creationId xmlns:a16="http://schemas.microsoft.com/office/drawing/2014/main" id="{C742933C-FEE6-B6F0-840B-29BCF7ABD9A4}"/>
              </a:ext>
            </a:extLst>
          </p:cNvPr>
          <p:cNvPicPr>
            <a:picLocks noChangeAspect="1"/>
          </p:cNvPicPr>
          <p:nvPr/>
        </p:nvPicPr>
        <p:blipFill>
          <a:blip r:embed="rId4"/>
          <a:stretch>
            <a:fillRect/>
          </a:stretch>
        </p:blipFill>
        <p:spPr>
          <a:xfrm>
            <a:off x="4643537" y="928792"/>
            <a:ext cx="4107162" cy="3980874"/>
          </a:xfrm>
          <a:prstGeom prst="rect">
            <a:avLst/>
          </a:prstGeom>
        </p:spPr>
      </p:pic>
    </p:spTree>
    <p:extLst>
      <p:ext uri="{BB962C8B-B14F-4D97-AF65-F5344CB8AC3E}">
        <p14:creationId xmlns:p14="http://schemas.microsoft.com/office/powerpoint/2010/main" val="303401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DF10C-5B94-A822-D766-655F8988E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241AB8-3F7F-57F4-F6E3-CEAA1C675AAD}"/>
              </a:ext>
            </a:extLst>
          </p:cNvPr>
          <p:cNvSpPr>
            <a:spLocks noGrp="1"/>
          </p:cNvSpPr>
          <p:nvPr>
            <p:ph type="title"/>
          </p:nvPr>
        </p:nvSpPr>
        <p:spPr/>
        <p:txBody>
          <a:bodyPr/>
          <a:lstStyle/>
          <a:p>
            <a:r>
              <a:rPr lang="de-DE" dirty="0"/>
              <a:t>SP D </a:t>
            </a:r>
            <a:r>
              <a:rPr lang="de-DE" dirty="0" err="1"/>
              <a:t>Deliverables</a:t>
            </a:r>
            <a:r>
              <a:rPr lang="de-DE" dirty="0"/>
              <a:t> 2025</a:t>
            </a:r>
          </a:p>
        </p:txBody>
      </p:sp>
      <p:sp>
        <p:nvSpPr>
          <p:cNvPr id="4" name="Fußzeilenplatzhalter 3">
            <a:extLst>
              <a:ext uri="{FF2B5EF4-FFF2-40B4-BE49-F238E27FC236}">
                <a16:creationId xmlns:a16="http://schemas.microsoft.com/office/drawing/2014/main" id="{4D51471D-AD27-7C1A-5BB8-93755C661DAB}"/>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a:t>
            </a:fld>
            <a:endParaRPr lang="en-GB" dirty="0"/>
          </a:p>
        </p:txBody>
      </p:sp>
      <p:sp>
        <p:nvSpPr>
          <p:cNvPr id="6" name="Textfeld 5">
            <a:extLst>
              <a:ext uri="{FF2B5EF4-FFF2-40B4-BE49-F238E27FC236}">
                <a16:creationId xmlns:a16="http://schemas.microsoft.com/office/drawing/2014/main" id="{79114F9E-E4F7-F216-8CE8-2D1CD6A05806}"/>
              </a:ext>
            </a:extLst>
          </p:cNvPr>
          <p:cNvSpPr txBox="1"/>
          <p:nvPr/>
        </p:nvSpPr>
        <p:spPr>
          <a:xfrm>
            <a:off x="0" y="699542"/>
            <a:ext cx="9144000" cy="4047262"/>
          </a:xfrm>
          <a:prstGeom prst="rect">
            <a:avLst/>
          </a:prstGeom>
          <a:noFill/>
        </p:spPr>
        <p:txBody>
          <a:bodyPr wrap="square">
            <a:spAutoFit/>
          </a:bodyPr>
          <a:lstStyle/>
          <a:p>
            <a:pPr>
              <a:spcAft>
                <a:spcPts val="600"/>
              </a:spcAft>
            </a:pPr>
            <a:r>
              <a:rPr lang="en-GB" b="1" kern="100" spc="-15"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SP D.3 Impurity Migration Modelling</a:t>
            </a: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D001</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SOLEDGE3X-ERO2.0 simulations of tungsten transport in </a:t>
            </a:r>
            <a:r>
              <a:rPr lang="en-US" sz="1600" dirty="0">
                <a:solidFill>
                  <a:srgbClr val="C00000"/>
                </a:solidFill>
                <a:latin typeface="Aptos" panose="020B0004020202020204" pitchFamily="34" charset="0"/>
              </a:rPr>
              <a:t>WEST</a:t>
            </a:r>
            <a:r>
              <a:rPr lang="en-US" sz="1600" dirty="0">
                <a:latin typeface="Aptos" panose="020B0004020202020204" pitchFamily="34" charset="0"/>
              </a:rPr>
              <a:t>. Determination of main tungsten sources and core contamination in WEST. Comparison with spectroscopy and post-mortem data. One focus on long-pulse, high-fluence discharges and full 3D treatment (antennae, magnetic field ripple).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(CEA)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D002</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ERO2.0 simulations of tungsten dynamic morphology studies in </a:t>
            </a:r>
            <a:r>
              <a:rPr lang="en-US" sz="1600" dirty="0" err="1">
                <a:solidFill>
                  <a:srgbClr val="C00000"/>
                </a:solidFill>
                <a:latin typeface="Aptos" panose="020B0004020202020204" pitchFamily="34" charset="0"/>
              </a:rPr>
              <a:t>GyM</a:t>
            </a:r>
            <a:r>
              <a:rPr lang="en-US" sz="1600" dirty="0">
                <a:latin typeface="Aptos" panose="020B0004020202020204" pitchFamily="34" charset="0"/>
              </a:rPr>
              <a:t> with </a:t>
            </a:r>
            <a:r>
              <a:rPr lang="en-US" sz="1600" dirty="0" err="1">
                <a:latin typeface="Aptos" panose="020B0004020202020204" pitchFamily="34" charset="0"/>
              </a:rPr>
              <a:t>Ar</a:t>
            </a:r>
            <a:r>
              <a:rPr lang="en-US" sz="1600" dirty="0">
                <a:latin typeface="Aptos" panose="020B0004020202020204" pitchFamily="34" charset="0"/>
              </a:rPr>
              <a:t> (see also SP B). Global ERO2.0 migration simulations in </a:t>
            </a:r>
            <a:r>
              <a:rPr lang="en-US" sz="1600" dirty="0" err="1">
                <a:latin typeface="Aptos" panose="020B0004020202020204" pitchFamily="34" charset="0"/>
              </a:rPr>
              <a:t>GyM</a:t>
            </a:r>
            <a:r>
              <a:rPr lang="en-US" sz="1600" dirty="0">
                <a:latin typeface="Aptos" panose="020B0004020202020204" pitchFamily="34" charset="0"/>
              </a:rPr>
              <a:t>, also for the design of diagnostics. ERO2.0 modelling of global erosion/deposition experiments in AUG He H-mode scenarios (connected to WP TE SOLPS modelling).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(ENEA) 5PM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D003</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ERO modelling of </a:t>
            </a:r>
            <a:r>
              <a:rPr lang="en-US" sz="1600" baseline="30000" dirty="0">
                <a:latin typeface="Aptos" panose="020B0004020202020204" pitchFamily="34" charset="0"/>
              </a:rPr>
              <a:t>13</a:t>
            </a:r>
            <a:r>
              <a:rPr lang="en-US" sz="1600" dirty="0">
                <a:latin typeface="Aptos" panose="020B0004020202020204" pitchFamily="34" charset="0"/>
              </a:rPr>
              <a:t>C injection experiments (local) in comparison to post-mortem data in </a:t>
            </a:r>
            <a:r>
              <a:rPr lang="en-US" sz="1600" dirty="0">
                <a:solidFill>
                  <a:srgbClr val="C00000"/>
                </a:solidFill>
                <a:latin typeface="Aptos" panose="020B0004020202020204" pitchFamily="34" charset="0"/>
              </a:rPr>
              <a:t>W7-X</a:t>
            </a:r>
            <a:r>
              <a:rPr lang="en-US" sz="1600" dirty="0">
                <a:latin typeface="Aptos" panose="020B0004020202020204" pitchFamily="34" charset="0"/>
              </a:rPr>
              <a:t> and steady-state simulations. ERO2.0 predictive modelling for full W environment in W7-X (inclusive role of CX neutrals). ERO and ERO2.0 modelling of W prompt redeposition (focus on </a:t>
            </a:r>
            <a:r>
              <a:rPr lang="en-US" sz="1600" dirty="0">
                <a:solidFill>
                  <a:srgbClr val="C00000"/>
                </a:solidFill>
                <a:latin typeface="Aptos" panose="020B0004020202020204" pitchFamily="34" charset="0"/>
              </a:rPr>
              <a:t>JET</a:t>
            </a:r>
            <a:r>
              <a:rPr lang="en-US" sz="1600" dirty="0">
                <a:latin typeface="Aptos" panose="020B0004020202020204" pitchFamily="34" charset="0"/>
              </a:rPr>
              <a:t> experiment with varying B field), in combination with sheath characteristics from PIC. Initial simulations of </a:t>
            </a:r>
            <a:r>
              <a:rPr lang="en-US" sz="1600" dirty="0">
                <a:solidFill>
                  <a:srgbClr val="C00000"/>
                </a:solidFill>
                <a:latin typeface="Aptos" panose="020B0004020202020204" pitchFamily="34" charset="0"/>
              </a:rPr>
              <a:t>ITER </a:t>
            </a:r>
            <a:r>
              <a:rPr lang="en-US" sz="1600" dirty="0">
                <a:latin typeface="Aptos" panose="020B0004020202020204" pitchFamily="34" charset="0"/>
              </a:rPr>
              <a:t>with full-W plasma-facing components and Ne seeding. Modelling of tungsten (prompt) redeposition at inner wall during ITER ramp-up phases.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(FZJ) 17PM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9133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C9079-E858-46DF-C688-66433938E7A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78EA66-E46D-A2F5-90CB-3EFD223E9D85}"/>
              </a:ext>
            </a:extLst>
          </p:cNvPr>
          <p:cNvSpPr txBox="1"/>
          <p:nvPr/>
        </p:nvSpPr>
        <p:spPr>
          <a:xfrm>
            <a:off x="6084168" y="555625"/>
            <a:ext cx="3059832" cy="313350"/>
          </a:xfrm>
          <a:prstGeom prst="rect">
            <a:avLst/>
          </a:prstGeom>
          <a:solidFill>
            <a:srgbClr val="FFFF00"/>
          </a:solidFill>
        </p:spPr>
        <p:txBody>
          <a:bodyPr wrap="square" lIns="36000" tIns="18000" rIns="0" bIns="18000" rtlCol="0">
            <a:spAutoFit/>
          </a:bodyPr>
          <a:lstStyle/>
          <a:p>
            <a:pPr algn="ctr"/>
            <a:r>
              <a:rPr lang="en-US" dirty="0"/>
              <a:t>A. Hakola, J. Karhunen, S. Saari</a:t>
            </a:r>
          </a:p>
        </p:txBody>
      </p:sp>
      <p:sp>
        <p:nvSpPr>
          <p:cNvPr id="2" name="Titel 1">
            <a:extLst>
              <a:ext uri="{FF2B5EF4-FFF2-40B4-BE49-F238E27FC236}">
                <a16:creationId xmlns:a16="http://schemas.microsoft.com/office/drawing/2014/main" id="{F208AD6B-4888-E1B2-4730-DF61A62C2862}"/>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VTT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DA8A49C-02B2-16C6-C5EB-88D6A5A696A7}"/>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50</a:t>
            </a:fld>
            <a:endParaRPr lang="en-GB" dirty="0"/>
          </a:p>
        </p:txBody>
      </p:sp>
      <p:sp>
        <p:nvSpPr>
          <p:cNvPr id="6" name="Textfeld 5">
            <a:extLst>
              <a:ext uri="{FF2B5EF4-FFF2-40B4-BE49-F238E27FC236}">
                <a16:creationId xmlns:a16="http://schemas.microsoft.com/office/drawing/2014/main" id="{009D6237-D00E-57C1-401D-3159DB60F2D8}"/>
              </a:ext>
            </a:extLst>
          </p:cNvPr>
          <p:cNvSpPr txBox="1"/>
          <p:nvPr/>
        </p:nvSpPr>
        <p:spPr>
          <a:xfrm>
            <a:off x="8650275" y="860947"/>
            <a:ext cx="493725" cy="276999"/>
          </a:xfrm>
          <a:prstGeom prst="rect">
            <a:avLst/>
          </a:prstGeom>
          <a:solidFill>
            <a:srgbClr val="00B050"/>
          </a:solidFill>
        </p:spPr>
        <p:txBody>
          <a:bodyPr wrap="none" lIns="0" tIns="0" rIns="0" bIns="0" rtlCol="0">
            <a:spAutoFit/>
          </a:bodyPr>
          <a:lstStyle/>
          <a:p>
            <a:pPr algn="ctr"/>
            <a:r>
              <a:rPr lang="en-GB" dirty="0"/>
              <a:t>D005</a:t>
            </a:r>
          </a:p>
        </p:txBody>
      </p:sp>
      <p:pic>
        <p:nvPicPr>
          <p:cNvPr id="3" name="Grafik 2">
            <a:extLst>
              <a:ext uri="{FF2B5EF4-FFF2-40B4-BE49-F238E27FC236}">
                <a16:creationId xmlns:a16="http://schemas.microsoft.com/office/drawing/2014/main" id="{7A5D6788-BB50-66A2-C966-D7D25A10435F}"/>
              </a:ext>
            </a:extLst>
          </p:cNvPr>
          <p:cNvPicPr>
            <a:picLocks noChangeAspect="1"/>
          </p:cNvPicPr>
          <p:nvPr/>
        </p:nvPicPr>
        <p:blipFill>
          <a:blip r:embed="rId3"/>
          <a:srcRect l="52364"/>
          <a:stretch>
            <a:fillRect/>
          </a:stretch>
        </p:blipFill>
        <p:spPr>
          <a:xfrm>
            <a:off x="4572000" y="845069"/>
            <a:ext cx="3995936" cy="4087765"/>
          </a:xfrm>
          <a:prstGeom prst="rect">
            <a:avLst/>
          </a:prstGeom>
        </p:spPr>
      </p:pic>
      <p:sp>
        <p:nvSpPr>
          <p:cNvPr id="7" name="Title 1">
            <a:extLst>
              <a:ext uri="{FF2B5EF4-FFF2-40B4-BE49-F238E27FC236}">
                <a16:creationId xmlns:a16="http://schemas.microsoft.com/office/drawing/2014/main" id="{668BDBDC-53B3-065F-391A-049548240449}"/>
              </a:ext>
            </a:extLst>
          </p:cNvPr>
          <p:cNvSpPr txBox="1">
            <a:spLocks/>
          </p:cNvSpPr>
          <p:nvPr/>
        </p:nvSpPr>
        <p:spPr>
          <a:xfrm>
            <a:off x="0" y="644525"/>
            <a:ext cx="8311787"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en-US" sz="2200" dirty="0">
                <a:solidFill>
                  <a:schemeClr val="tx1"/>
                </a:solidFill>
              </a:rPr>
              <a:t>ERO2.0 for AUG marker experiments</a:t>
            </a:r>
          </a:p>
        </p:txBody>
      </p:sp>
      <p:pic>
        <p:nvPicPr>
          <p:cNvPr id="8" name="Grafik 7">
            <a:extLst>
              <a:ext uri="{FF2B5EF4-FFF2-40B4-BE49-F238E27FC236}">
                <a16:creationId xmlns:a16="http://schemas.microsoft.com/office/drawing/2014/main" id="{2D1BF1F7-2D3F-6F72-4FCA-5FDFD17A31BB}"/>
              </a:ext>
            </a:extLst>
          </p:cNvPr>
          <p:cNvPicPr>
            <a:picLocks noChangeAspect="1"/>
          </p:cNvPicPr>
          <p:nvPr/>
        </p:nvPicPr>
        <p:blipFill>
          <a:blip r:embed="rId4"/>
          <a:stretch>
            <a:fillRect/>
          </a:stretch>
        </p:blipFill>
        <p:spPr>
          <a:xfrm>
            <a:off x="-61610" y="1233840"/>
            <a:ext cx="4417586" cy="3354134"/>
          </a:xfrm>
          <a:prstGeom prst="rect">
            <a:avLst/>
          </a:prstGeom>
        </p:spPr>
      </p:pic>
    </p:spTree>
    <p:extLst>
      <p:ext uri="{BB962C8B-B14F-4D97-AF65-F5344CB8AC3E}">
        <p14:creationId xmlns:p14="http://schemas.microsoft.com/office/powerpoint/2010/main" val="3604736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VR</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51</a:t>
            </a:fld>
            <a:endParaRPr lang="en-GB" dirty="0"/>
          </a:p>
        </p:txBody>
      </p:sp>
      <p:sp>
        <p:nvSpPr>
          <p:cNvPr id="7" name="TextBox 6"/>
          <p:cNvSpPr txBox="1"/>
          <p:nvPr/>
        </p:nvSpPr>
        <p:spPr>
          <a:xfrm>
            <a:off x="7740352" y="555625"/>
            <a:ext cx="1403648" cy="369332"/>
          </a:xfrm>
          <a:prstGeom prst="rect">
            <a:avLst/>
          </a:prstGeom>
          <a:solidFill>
            <a:srgbClr val="FFFF00"/>
          </a:solidFill>
        </p:spPr>
        <p:txBody>
          <a:bodyPr wrap="square" rtlCol="0">
            <a:spAutoFit/>
          </a:bodyPr>
          <a:lstStyle/>
          <a:p>
            <a:pPr algn="ctr"/>
            <a:r>
              <a:rPr lang="en-US" dirty="0"/>
              <a:t>S. </a:t>
            </a:r>
            <a:r>
              <a:rPr lang="en-US" dirty="0" err="1"/>
              <a:t>Ratynskaia</a:t>
            </a:r>
            <a:endParaRPr lang="en-US" dirty="0"/>
          </a:p>
        </p:txBody>
      </p:sp>
      <p:sp>
        <p:nvSpPr>
          <p:cNvPr id="6" name="Textfeld 5">
            <a:extLst>
              <a:ext uri="{FF2B5EF4-FFF2-40B4-BE49-F238E27FC236}">
                <a16:creationId xmlns:a16="http://schemas.microsoft.com/office/drawing/2014/main" id="{A06E26B4-827A-2768-66E9-C748E2BC203B}"/>
              </a:ext>
            </a:extLst>
          </p:cNvPr>
          <p:cNvSpPr txBox="1"/>
          <p:nvPr/>
        </p:nvSpPr>
        <p:spPr>
          <a:xfrm>
            <a:off x="8650275" y="916731"/>
            <a:ext cx="493725" cy="276999"/>
          </a:xfrm>
          <a:prstGeom prst="rect">
            <a:avLst/>
          </a:prstGeom>
          <a:solidFill>
            <a:srgbClr val="00B050"/>
          </a:solidFill>
        </p:spPr>
        <p:txBody>
          <a:bodyPr wrap="none" lIns="0" tIns="0" rIns="0" bIns="0" rtlCol="0">
            <a:spAutoFit/>
          </a:bodyPr>
          <a:lstStyle/>
          <a:p>
            <a:pPr algn="ctr"/>
            <a:r>
              <a:rPr lang="en-GB" dirty="0"/>
              <a:t>D006</a:t>
            </a:r>
          </a:p>
        </p:txBody>
      </p:sp>
      <p:sp>
        <p:nvSpPr>
          <p:cNvPr id="5" name="Textfeld 4">
            <a:extLst>
              <a:ext uri="{FF2B5EF4-FFF2-40B4-BE49-F238E27FC236}">
                <a16:creationId xmlns:a16="http://schemas.microsoft.com/office/drawing/2014/main" id="{18AA65E5-5520-7C89-E01C-68CE754EE748}"/>
              </a:ext>
            </a:extLst>
          </p:cNvPr>
          <p:cNvSpPr txBox="1"/>
          <p:nvPr/>
        </p:nvSpPr>
        <p:spPr>
          <a:xfrm>
            <a:off x="0" y="556538"/>
            <a:ext cx="7286577" cy="430887"/>
          </a:xfrm>
          <a:prstGeom prst="rect">
            <a:avLst/>
          </a:prstGeom>
          <a:noFill/>
        </p:spPr>
        <p:txBody>
          <a:bodyPr wrap="square">
            <a:spAutoFit/>
          </a:bodyPr>
          <a:lstStyle/>
          <a:p>
            <a:r>
              <a:rPr lang="en-US" altLang="sv-SE" sz="2200" b="1" dirty="0"/>
              <a:t>Self charging properties of tritiated dust</a:t>
            </a:r>
            <a:endParaRPr lang="en-GB" sz="2200" b="1" dirty="0"/>
          </a:p>
        </p:txBody>
      </p:sp>
      <p:sp>
        <p:nvSpPr>
          <p:cNvPr id="8" name="TextBox 6">
            <a:extLst>
              <a:ext uri="{FF2B5EF4-FFF2-40B4-BE49-F238E27FC236}">
                <a16:creationId xmlns:a16="http://schemas.microsoft.com/office/drawing/2014/main" id="{A0B44CB6-4AFC-333C-E4B0-1ADF2C9C2C59}"/>
              </a:ext>
            </a:extLst>
          </p:cNvPr>
          <p:cNvSpPr txBox="1"/>
          <p:nvPr/>
        </p:nvSpPr>
        <p:spPr>
          <a:xfrm>
            <a:off x="-36512" y="1112277"/>
            <a:ext cx="9297230" cy="3331681"/>
          </a:xfrm>
          <a:prstGeom prst="rect">
            <a:avLst/>
          </a:prstGeom>
          <a:noFill/>
        </p:spPr>
        <p:txBody>
          <a:bodyPr wrap="square">
            <a:spAutoFit/>
          </a:bodyPr>
          <a:lstStyle/>
          <a:p>
            <a:pPr>
              <a:spcAft>
                <a:spcPts val="600"/>
              </a:spcAft>
              <a:defRPr/>
            </a:pPr>
            <a:r>
              <a:rPr lang="en-US" sz="1700" b="1" dirty="0">
                <a:solidFill>
                  <a:srgbClr val="00B050"/>
                </a:solidFill>
                <a:latin typeface="Arial" panose="020B0604020202020204" pitchFamily="34" charset="0"/>
                <a:cs typeface="Arial" panose="020B0604020202020204" pitchFamily="34" charset="0"/>
              </a:rPr>
              <a:t>Completed:</a:t>
            </a:r>
            <a:r>
              <a:rPr lang="en-US" sz="1700" dirty="0">
                <a:latin typeface="Arial" panose="020B0604020202020204" pitchFamily="34" charset="0"/>
                <a:cs typeface="Arial" panose="020B0604020202020204" pitchFamily="34" charset="0"/>
              </a:rPr>
              <a:t> Results for W dust (W is already embedded in </a:t>
            </a:r>
            <a:r>
              <a:rPr lang="en-US" sz="1700" dirty="0" err="1">
                <a:latin typeface="Arial" panose="020B0604020202020204" pitchFamily="34" charset="0"/>
                <a:cs typeface="Arial" panose="020B0604020202020204" pitchFamily="34" charset="0"/>
              </a:rPr>
              <a:t>MicroElec</a:t>
            </a:r>
            <a:r>
              <a:rPr lang="en-US" sz="1700" dirty="0">
                <a:latin typeface="Arial" panose="020B0604020202020204" pitchFamily="34" charset="0"/>
                <a:cs typeface="Arial" panose="020B0604020202020204" pitchFamily="34" charset="0"/>
              </a:rPr>
              <a:t>)</a:t>
            </a:r>
          </a:p>
          <a:p>
            <a:pPr marL="285750" indent="-285750">
              <a:spcAft>
                <a:spcPts val="300"/>
              </a:spcAft>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Tuned the surface barrier model so that experimental results on secondary electron emission and electron backscattering from W are accurately reproduced. </a:t>
            </a:r>
          </a:p>
          <a:p>
            <a:pPr marL="285750" indent="-285750">
              <a:spcAft>
                <a:spcPts val="300"/>
              </a:spcAft>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Added physics list transition from 10 to 20keV, since </a:t>
            </a:r>
            <a:r>
              <a:rPr lang="en-US" sz="1600" dirty="0" err="1">
                <a:latin typeface="Arial" panose="020B0604020202020204" pitchFamily="34" charset="0"/>
                <a:cs typeface="Arial" panose="020B0604020202020204" pitchFamily="34" charset="0"/>
              </a:rPr>
              <a:t>MicroElec</a:t>
            </a:r>
            <a:r>
              <a:rPr lang="en-US" sz="1600" dirty="0">
                <a:latin typeface="Arial" panose="020B0604020202020204" pitchFamily="34" charset="0"/>
                <a:cs typeface="Arial" panose="020B0604020202020204" pitchFamily="34" charset="0"/>
              </a:rPr>
              <a:t> cannot be employed above 10keV.</a:t>
            </a:r>
          </a:p>
          <a:p>
            <a:pPr marL="285750" indent="-285750">
              <a:spcAft>
                <a:spcPts val="300"/>
              </a:spcAft>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Performed extensive simulations including the beta electron angular distribution, the beta electron energy distribution, the depth of implantation and the dust size.</a:t>
            </a:r>
          </a:p>
          <a:p>
            <a:pPr marL="285750" indent="-285750">
              <a:spcAft>
                <a:spcPts val="300"/>
              </a:spcAft>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For each dust size, obtained simple analytical formulas that perfectly fit simulation results for depth resolved β−electron induced emission yields.</a:t>
            </a:r>
          </a:p>
          <a:p>
            <a:pPr marL="285750" indent="-285750">
              <a:spcAft>
                <a:spcPts val="300"/>
              </a:spcAft>
              <a:buFont typeface="Wingdings" panose="05000000000000000000" pitchFamily="2" charset="2"/>
              <a:buChar char="v"/>
              <a:defRPr/>
            </a:pPr>
            <a:r>
              <a:rPr lang="en-US" sz="1600" b="1" dirty="0">
                <a:latin typeface="Arial" panose="020B0604020202020204" pitchFamily="34" charset="0"/>
                <a:cs typeface="Arial" panose="020B0604020202020204" pitchFamily="34" charset="0"/>
              </a:rPr>
              <a:t>Derived a general expression for the self-charging rate that is expressed as a radial integral of the depth resolved β−electron induced emission yields.</a:t>
            </a:r>
          </a:p>
          <a:p>
            <a:pPr marL="285750" indent="-285750">
              <a:spcAft>
                <a:spcPts val="300"/>
              </a:spcAft>
              <a:buFont typeface="Wingdings" panose="05000000000000000000" pitchFamily="2" charset="2"/>
              <a:buChar char="v"/>
              <a:defRPr/>
            </a:pPr>
            <a:r>
              <a:rPr lang="en-US" sz="1600" b="1" dirty="0">
                <a:latin typeface="Arial" panose="020B0604020202020204" pitchFamily="34" charset="0"/>
                <a:cs typeface="Arial" panose="020B0604020202020204" pitchFamily="34" charset="0"/>
              </a:rPr>
              <a:t>Performed comparison between new </a:t>
            </a:r>
            <a:r>
              <a:rPr lang="en-US" sz="1600" b="1" dirty="0" err="1">
                <a:latin typeface="Arial" panose="020B0604020202020204" pitchFamily="34" charset="0"/>
                <a:cs typeface="Arial" panose="020B0604020202020204" pitchFamily="34" charset="0"/>
              </a:rPr>
              <a:t>MicroElec</a:t>
            </a:r>
            <a:r>
              <a:rPr lang="en-US" sz="1600" b="1" dirty="0">
                <a:latin typeface="Arial" panose="020B0604020202020204" pitchFamily="34" charset="0"/>
                <a:cs typeface="Arial" panose="020B0604020202020204" pitchFamily="34" charset="0"/>
              </a:rPr>
              <a:t> results and previous EMOpt4 results, which reveal that EmOpt4 results strongly underestimate W dust self-charging rate</a:t>
            </a:r>
            <a:endParaRPr lang="en-US" sz="1600" b="1" dirty="0">
              <a:solidFill>
                <a:srgbClr val="0070C0"/>
              </a:solidFill>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8B19A42D-A36F-20A7-29D9-1A376DBB6394}"/>
              </a:ext>
            </a:extLst>
          </p:cNvPr>
          <p:cNvSpPr txBox="1">
            <a:spLocks noChangeArrowheads="1"/>
          </p:cNvSpPr>
          <p:nvPr/>
        </p:nvSpPr>
        <p:spPr bwMode="auto">
          <a:xfrm>
            <a:off x="-36512" y="4472094"/>
            <a:ext cx="84257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sv-SE" sz="1700" b="1" dirty="0">
                <a:solidFill>
                  <a:srgbClr val="0070C0"/>
                </a:solidFill>
                <a:cs typeface="Arial" panose="020B0604020202020204" pitchFamily="34" charset="0"/>
              </a:rPr>
              <a:t>Ongoing: </a:t>
            </a:r>
            <a:r>
              <a:rPr lang="en-US" altLang="sv-SE" sz="1700" dirty="0">
                <a:cs typeface="Arial" panose="020B0604020202020204" pitchFamily="34" charset="0"/>
              </a:rPr>
              <a:t>Results for B dust which is not included in the material library of </a:t>
            </a:r>
            <a:r>
              <a:rPr lang="en-US" altLang="sv-SE" sz="1700" dirty="0" err="1">
                <a:cs typeface="Arial" panose="020B0604020202020204" pitchFamily="34" charset="0"/>
              </a:rPr>
              <a:t>MicroElec</a:t>
            </a:r>
            <a:r>
              <a:rPr lang="en-US" altLang="sv-SE" sz="1700" dirty="0">
                <a:cs typeface="Arial" panose="020B0604020202020204" pitchFamily="34" charset="0"/>
              </a:rPr>
              <a:t>.</a:t>
            </a:r>
          </a:p>
        </p:txBody>
      </p:sp>
      <p:sp>
        <p:nvSpPr>
          <p:cNvPr id="3" name="Textfeld 2">
            <a:extLst>
              <a:ext uri="{FF2B5EF4-FFF2-40B4-BE49-F238E27FC236}">
                <a16:creationId xmlns:a16="http://schemas.microsoft.com/office/drawing/2014/main" id="{4EC99E5E-BA63-0883-6466-C1911E6E54A2}"/>
              </a:ext>
            </a:extLst>
          </p:cNvPr>
          <p:cNvSpPr txBox="1"/>
          <p:nvPr/>
        </p:nvSpPr>
        <p:spPr>
          <a:xfrm>
            <a:off x="-68383" y="4810970"/>
            <a:ext cx="2872838" cy="369332"/>
          </a:xfrm>
          <a:prstGeom prst="rect">
            <a:avLst/>
          </a:prstGeom>
          <a:noFill/>
        </p:spPr>
        <p:txBody>
          <a:bodyPr wrap="none" rtlCol="0">
            <a:spAutoFit/>
          </a:bodyPr>
          <a:lstStyle/>
          <a:p>
            <a:r>
              <a:rPr lang="en-GB" i="1" dirty="0">
                <a:highlight>
                  <a:srgbClr val="FFFF00"/>
                </a:highlight>
              </a:rPr>
              <a:t>More details: talk by P. Tolias</a:t>
            </a:r>
          </a:p>
        </p:txBody>
      </p:sp>
    </p:spTree>
    <p:extLst>
      <p:ext uri="{BB962C8B-B14F-4D97-AF65-F5344CB8AC3E}">
        <p14:creationId xmlns:p14="http://schemas.microsoft.com/office/powerpoint/2010/main" val="622942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40B4C-5875-0CA1-884D-5DB0D8D0FD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5276FA-C4CA-D2E8-E044-A24F38C14275}"/>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a:t>
            </a:r>
            <a:r>
              <a:rPr lang="en-US" spc="-15" dirty="0">
                <a:solidFill>
                  <a:srgbClr val="000000"/>
                </a:solidFill>
                <a:latin typeface="Calibri" panose="020F0502020204030204" pitchFamily="34" charset="0"/>
                <a:ea typeface="SimSun" panose="02010600030101010101" pitchFamily="2" charset="-122"/>
              </a:rPr>
              <a:t>VR</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91E65C1F-E037-DC56-2788-BB6D475E065A}"/>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52</a:t>
            </a:fld>
            <a:endParaRPr lang="en-GB" dirty="0"/>
          </a:p>
        </p:txBody>
      </p:sp>
      <p:sp>
        <p:nvSpPr>
          <p:cNvPr id="7" name="TextBox 6">
            <a:extLst>
              <a:ext uri="{FF2B5EF4-FFF2-40B4-BE49-F238E27FC236}">
                <a16:creationId xmlns:a16="http://schemas.microsoft.com/office/drawing/2014/main" id="{AD3DD0CB-02FD-ABDD-6867-21A635FED70B}"/>
              </a:ext>
            </a:extLst>
          </p:cNvPr>
          <p:cNvSpPr txBox="1"/>
          <p:nvPr/>
        </p:nvSpPr>
        <p:spPr>
          <a:xfrm>
            <a:off x="7740352" y="555625"/>
            <a:ext cx="1403648" cy="369332"/>
          </a:xfrm>
          <a:prstGeom prst="rect">
            <a:avLst/>
          </a:prstGeom>
          <a:solidFill>
            <a:srgbClr val="FFFF00"/>
          </a:solidFill>
        </p:spPr>
        <p:txBody>
          <a:bodyPr wrap="square" rtlCol="0">
            <a:spAutoFit/>
          </a:bodyPr>
          <a:lstStyle/>
          <a:p>
            <a:pPr algn="ctr"/>
            <a:r>
              <a:rPr lang="en-US" dirty="0"/>
              <a:t>S. </a:t>
            </a:r>
            <a:r>
              <a:rPr lang="en-US" dirty="0" err="1"/>
              <a:t>Ratynskaia</a:t>
            </a:r>
            <a:endParaRPr lang="en-US" dirty="0"/>
          </a:p>
        </p:txBody>
      </p:sp>
      <p:sp>
        <p:nvSpPr>
          <p:cNvPr id="6" name="Textfeld 5">
            <a:extLst>
              <a:ext uri="{FF2B5EF4-FFF2-40B4-BE49-F238E27FC236}">
                <a16:creationId xmlns:a16="http://schemas.microsoft.com/office/drawing/2014/main" id="{9758E881-09A0-72D9-865F-A0A97FFC2ECE}"/>
              </a:ext>
            </a:extLst>
          </p:cNvPr>
          <p:cNvSpPr txBox="1"/>
          <p:nvPr/>
        </p:nvSpPr>
        <p:spPr>
          <a:xfrm>
            <a:off x="8650275" y="916731"/>
            <a:ext cx="493725" cy="276999"/>
          </a:xfrm>
          <a:prstGeom prst="rect">
            <a:avLst/>
          </a:prstGeom>
          <a:solidFill>
            <a:srgbClr val="00B050"/>
          </a:solidFill>
        </p:spPr>
        <p:txBody>
          <a:bodyPr wrap="none" lIns="0" tIns="0" rIns="0" bIns="0" rtlCol="0">
            <a:spAutoFit/>
          </a:bodyPr>
          <a:lstStyle/>
          <a:p>
            <a:pPr algn="ctr"/>
            <a:r>
              <a:rPr lang="en-GB" dirty="0"/>
              <a:t>D006</a:t>
            </a:r>
          </a:p>
        </p:txBody>
      </p:sp>
      <p:sp>
        <p:nvSpPr>
          <p:cNvPr id="5" name="Textfeld 4">
            <a:extLst>
              <a:ext uri="{FF2B5EF4-FFF2-40B4-BE49-F238E27FC236}">
                <a16:creationId xmlns:a16="http://schemas.microsoft.com/office/drawing/2014/main" id="{401358CF-C1A9-6ED2-AAA1-7F8A333AE720}"/>
              </a:ext>
            </a:extLst>
          </p:cNvPr>
          <p:cNvSpPr txBox="1"/>
          <p:nvPr/>
        </p:nvSpPr>
        <p:spPr>
          <a:xfrm>
            <a:off x="0" y="556538"/>
            <a:ext cx="7286577" cy="430887"/>
          </a:xfrm>
          <a:prstGeom prst="rect">
            <a:avLst/>
          </a:prstGeom>
          <a:noFill/>
        </p:spPr>
        <p:txBody>
          <a:bodyPr wrap="square">
            <a:spAutoFit/>
          </a:bodyPr>
          <a:lstStyle/>
          <a:p>
            <a:r>
              <a:rPr lang="en-US" altLang="sv-SE" sz="2200" b="1" dirty="0"/>
              <a:t>Self charging properties of tritiated dust</a:t>
            </a:r>
            <a:endParaRPr lang="en-GB" sz="2200" b="1" dirty="0"/>
          </a:p>
        </p:txBody>
      </p:sp>
      <p:sp>
        <p:nvSpPr>
          <p:cNvPr id="3" name="Content Placeholder 2">
            <a:extLst>
              <a:ext uri="{FF2B5EF4-FFF2-40B4-BE49-F238E27FC236}">
                <a16:creationId xmlns:a16="http://schemas.microsoft.com/office/drawing/2014/main" id="{24852743-9697-1B0C-F607-1D058894974E}"/>
              </a:ext>
            </a:extLst>
          </p:cNvPr>
          <p:cNvSpPr>
            <a:spLocks noGrp="1"/>
          </p:cNvSpPr>
          <p:nvPr>
            <p:ph idx="1"/>
          </p:nvPr>
        </p:nvSpPr>
        <p:spPr>
          <a:xfrm>
            <a:off x="1" y="1347614"/>
            <a:ext cx="4788024" cy="3479473"/>
          </a:xfrm>
        </p:spPr>
        <p:txBody>
          <a:bodyPr>
            <a:noAutofit/>
          </a:bodyPr>
          <a:lstStyle/>
          <a:p>
            <a:pPr marL="0" indent="0">
              <a:spcBef>
                <a:spcPts val="0"/>
              </a:spcBef>
              <a:spcAft>
                <a:spcPts val="600"/>
              </a:spcAft>
              <a:buFont typeface="Arial" panose="020B0604020202020204" pitchFamily="34" charset="0"/>
              <a:buNone/>
            </a:pPr>
            <a:r>
              <a:rPr lang="en-US" altLang="sv-SE" sz="1600" b="1" dirty="0"/>
              <a:t>Basic physics:</a:t>
            </a:r>
            <a:r>
              <a:rPr lang="en-US" altLang="sv-SE" sz="1600" dirty="0"/>
              <a:t>  </a:t>
            </a:r>
          </a:p>
          <a:p>
            <a:pPr marL="0" indent="0">
              <a:spcBef>
                <a:spcPts val="0"/>
              </a:spcBef>
              <a:spcAft>
                <a:spcPts val="600"/>
              </a:spcAft>
              <a:buFont typeface="Arial" panose="020B0604020202020204" pitchFamily="34" charset="0"/>
              <a:buNone/>
            </a:pPr>
            <a:r>
              <a:rPr lang="en-US" altLang="sv-SE" sz="1600" dirty="0"/>
              <a:t>Tritium radioactivity implies that tritiated dust will self-charge positively due to the continuous loss of fast internal electrons that are generated by the beta-decay. </a:t>
            </a:r>
          </a:p>
          <a:p>
            <a:pPr marL="0" indent="0">
              <a:buFont typeface="Arial" panose="020B0604020202020204" pitchFamily="34" charset="0"/>
              <a:buNone/>
            </a:pPr>
            <a:r>
              <a:rPr lang="en-US" altLang="sv-SE" sz="1600" b="1" dirty="0"/>
              <a:t>Methodology: </a:t>
            </a:r>
          </a:p>
          <a:p>
            <a:pPr marL="0" indent="0">
              <a:buFont typeface="Arial" panose="020B0604020202020204" pitchFamily="34" charset="0"/>
              <a:buNone/>
            </a:pPr>
            <a:r>
              <a:rPr lang="en-US" altLang="sv-SE" sz="1600" dirty="0"/>
              <a:t>The </a:t>
            </a:r>
            <a:r>
              <a:rPr lang="en-US" altLang="sv-SE" sz="1600" dirty="0" err="1"/>
              <a:t>MicroElec</a:t>
            </a:r>
            <a:r>
              <a:rPr lang="en-US" altLang="sv-SE" sz="1600" dirty="0"/>
              <a:t> package of Geant4</a:t>
            </a:r>
            <a:r>
              <a:rPr lang="sv-SE" altLang="sv-SE" sz="1600" dirty="0"/>
              <a:t> (Monte Carlo simulations) </a:t>
            </a:r>
            <a:r>
              <a:rPr lang="en-US" altLang="sv-SE" sz="1600" dirty="0"/>
              <a:t>is the most appropriate being based on single scattering implementations, following the dielectric formalism that well captures secondary electron production and including a surface barrier model.</a:t>
            </a:r>
          </a:p>
        </p:txBody>
      </p:sp>
      <p:pic>
        <p:nvPicPr>
          <p:cNvPr id="10" name="Grafik 9">
            <a:extLst>
              <a:ext uri="{FF2B5EF4-FFF2-40B4-BE49-F238E27FC236}">
                <a16:creationId xmlns:a16="http://schemas.microsoft.com/office/drawing/2014/main" id="{D331F9E9-9A80-29A2-E8C9-DADCF4408C3A}"/>
              </a:ext>
            </a:extLst>
          </p:cNvPr>
          <p:cNvPicPr>
            <a:picLocks noChangeAspect="1"/>
          </p:cNvPicPr>
          <p:nvPr/>
        </p:nvPicPr>
        <p:blipFill>
          <a:blip r:embed="rId3"/>
          <a:stretch>
            <a:fillRect/>
          </a:stretch>
        </p:blipFill>
        <p:spPr>
          <a:xfrm>
            <a:off x="4968603" y="1275571"/>
            <a:ext cx="4139901" cy="3551516"/>
          </a:xfrm>
          <a:prstGeom prst="rect">
            <a:avLst/>
          </a:prstGeom>
        </p:spPr>
      </p:pic>
      <p:sp>
        <p:nvSpPr>
          <p:cNvPr id="11" name="Textfeld 10">
            <a:extLst>
              <a:ext uri="{FF2B5EF4-FFF2-40B4-BE49-F238E27FC236}">
                <a16:creationId xmlns:a16="http://schemas.microsoft.com/office/drawing/2014/main" id="{4615C29F-154D-B059-1398-635CFAC7B0AA}"/>
              </a:ext>
            </a:extLst>
          </p:cNvPr>
          <p:cNvSpPr txBox="1"/>
          <p:nvPr/>
        </p:nvSpPr>
        <p:spPr>
          <a:xfrm>
            <a:off x="-68383" y="4810970"/>
            <a:ext cx="2872838" cy="369332"/>
          </a:xfrm>
          <a:prstGeom prst="rect">
            <a:avLst/>
          </a:prstGeom>
          <a:noFill/>
        </p:spPr>
        <p:txBody>
          <a:bodyPr wrap="none" rtlCol="0">
            <a:spAutoFit/>
          </a:bodyPr>
          <a:lstStyle/>
          <a:p>
            <a:r>
              <a:rPr lang="en-GB" i="1" dirty="0">
                <a:highlight>
                  <a:srgbClr val="FFFF00"/>
                </a:highlight>
              </a:rPr>
              <a:t>More details: talk by P. Tolias</a:t>
            </a:r>
          </a:p>
        </p:txBody>
      </p:sp>
    </p:spTree>
    <p:extLst>
      <p:ext uri="{BB962C8B-B14F-4D97-AF65-F5344CB8AC3E}">
        <p14:creationId xmlns:p14="http://schemas.microsoft.com/office/powerpoint/2010/main" val="2416380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A040-9504-3291-0572-9F109E41993E}"/>
            </a:ext>
          </a:extLst>
        </p:cNvPr>
        <p:cNvGrpSpPr/>
        <p:nvPr/>
      </p:nvGrpSpPr>
      <p:grpSpPr>
        <a:xfrm>
          <a:off x="0" y="0"/>
          <a:ext cx="0" cy="0"/>
          <a:chOff x="0" y="0"/>
          <a:chExt cx="0" cy="0"/>
        </a:xfrm>
      </p:grpSpPr>
      <p:pic>
        <p:nvPicPr>
          <p:cNvPr id="11" name="Picture 6">
            <a:extLst>
              <a:ext uri="{FF2B5EF4-FFF2-40B4-BE49-F238E27FC236}">
                <a16:creationId xmlns:a16="http://schemas.microsoft.com/office/drawing/2014/main" id="{F7D9C6E0-C0A9-8DB7-D2D8-0A5A95F34AA0}"/>
              </a:ext>
            </a:extLst>
          </p:cNvPr>
          <p:cNvPicPr>
            <a:picLocks noChangeAspect="1"/>
          </p:cNvPicPr>
          <p:nvPr/>
        </p:nvPicPr>
        <p:blipFill>
          <a:blip r:embed="rId3"/>
          <a:stretch>
            <a:fillRect/>
          </a:stretch>
        </p:blipFill>
        <p:spPr>
          <a:xfrm>
            <a:off x="9330" y="1117896"/>
            <a:ext cx="3482550" cy="3958079"/>
          </a:xfrm>
          <a:prstGeom prst="rect">
            <a:avLst/>
          </a:prstGeom>
        </p:spPr>
      </p:pic>
      <p:sp>
        <p:nvSpPr>
          <p:cNvPr id="2" name="Titel 1">
            <a:extLst>
              <a:ext uri="{FF2B5EF4-FFF2-40B4-BE49-F238E27FC236}">
                <a16:creationId xmlns:a16="http://schemas.microsoft.com/office/drawing/2014/main" id="{57690FD0-F50F-18BC-3808-27530EC71298}"/>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VTT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72457734-AD59-468C-50DA-EBC95C4A6DC5}"/>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53</a:t>
            </a:fld>
            <a:endParaRPr lang="en-GB" dirty="0"/>
          </a:p>
        </p:txBody>
      </p:sp>
      <p:sp>
        <p:nvSpPr>
          <p:cNvPr id="5" name="TextBox 4">
            <a:extLst>
              <a:ext uri="{FF2B5EF4-FFF2-40B4-BE49-F238E27FC236}">
                <a16:creationId xmlns:a16="http://schemas.microsoft.com/office/drawing/2014/main" id="{4BDE379A-7211-FDE4-CB5F-B835AB8437C5}"/>
              </a:ext>
            </a:extLst>
          </p:cNvPr>
          <p:cNvSpPr txBox="1"/>
          <p:nvPr/>
        </p:nvSpPr>
        <p:spPr>
          <a:xfrm>
            <a:off x="7976980" y="552417"/>
            <a:ext cx="1146416" cy="369332"/>
          </a:xfrm>
          <a:prstGeom prst="rect">
            <a:avLst/>
          </a:prstGeom>
          <a:solidFill>
            <a:srgbClr val="FFFF00"/>
          </a:solidFill>
        </p:spPr>
        <p:txBody>
          <a:bodyPr wrap="square" rtlCol="0">
            <a:spAutoFit/>
          </a:bodyPr>
          <a:lstStyle/>
          <a:p>
            <a:pPr algn="ctr"/>
            <a:r>
              <a:rPr lang="en-US" dirty="0"/>
              <a:t>M. </a:t>
            </a:r>
            <a:r>
              <a:rPr lang="en-US" dirty="0" err="1"/>
              <a:t>Groth</a:t>
            </a:r>
            <a:endParaRPr lang="en-US" dirty="0"/>
          </a:p>
        </p:txBody>
      </p:sp>
      <p:sp>
        <p:nvSpPr>
          <p:cNvPr id="8" name="Textfeld 7">
            <a:extLst>
              <a:ext uri="{FF2B5EF4-FFF2-40B4-BE49-F238E27FC236}">
                <a16:creationId xmlns:a16="http://schemas.microsoft.com/office/drawing/2014/main" id="{3E7AE11D-7850-9282-1C49-7617E61A87B9}"/>
              </a:ext>
            </a:extLst>
          </p:cNvPr>
          <p:cNvSpPr txBox="1"/>
          <p:nvPr/>
        </p:nvSpPr>
        <p:spPr>
          <a:xfrm>
            <a:off x="8629671" y="921749"/>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6" name="Content Placeholder 2">
            <a:extLst>
              <a:ext uri="{FF2B5EF4-FFF2-40B4-BE49-F238E27FC236}">
                <a16:creationId xmlns:a16="http://schemas.microsoft.com/office/drawing/2014/main" id="{0591A441-F3D5-86E4-8601-64D53FE5A6B6}"/>
              </a:ext>
            </a:extLst>
          </p:cNvPr>
          <p:cNvSpPr txBox="1">
            <a:spLocks/>
          </p:cNvSpPr>
          <p:nvPr/>
        </p:nvSpPr>
        <p:spPr>
          <a:xfrm>
            <a:off x="0" y="4832134"/>
            <a:ext cx="1115616" cy="338554"/>
          </a:xfrm>
          <a:prstGeom prst="rect">
            <a:avLst/>
          </a:prstGeom>
        </p:spPr>
        <p:txBody>
          <a:bodyPr vert="horz" wrap="square" lIns="91440" tIns="45720" rIns="91440" bIns="45720" rtlCol="0">
            <a:sp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1600" b="1" dirty="0"/>
              <a:t>P. Virtanen</a:t>
            </a:r>
          </a:p>
        </p:txBody>
      </p:sp>
      <p:sp>
        <p:nvSpPr>
          <p:cNvPr id="9" name="Textfeld 8">
            <a:extLst>
              <a:ext uri="{FF2B5EF4-FFF2-40B4-BE49-F238E27FC236}">
                <a16:creationId xmlns:a16="http://schemas.microsoft.com/office/drawing/2014/main" id="{EE923AAB-F552-4A8F-064A-E0220F995657}"/>
              </a:ext>
            </a:extLst>
          </p:cNvPr>
          <p:cNvSpPr txBox="1"/>
          <p:nvPr/>
        </p:nvSpPr>
        <p:spPr>
          <a:xfrm>
            <a:off x="3722796" y="1851670"/>
            <a:ext cx="5400600" cy="1354217"/>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ts val="1200"/>
              </a:spcAft>
              <a:buClrTx/>
              <a:buSzTx/>
              <a:tabLst/>
            </a:pPr>
            <a:r>
              <a:rPr kumimoji="0" lang="en-US" altLang="en-US" sz="1800" b="0" i="0" u="none" strike="noStrike" cap="none" normalizeH="0" baseline="0" dirty="0">
                <a:ln>
                  <a:noFill/>
                </a:ln>
                <a:solidFill>
                  <a:schemeClr val="tx1"/>
                </a:solidFill>
                <a:effectLst/>
                <a:latin typeface="+mj-lt"/>
              </a:rPr>
              <a:t>JET-ILW scenario simulations for Ni </a:t>
            </a:r>
            <a:r>
              <a:rPr lang="en-GB" sz="1800" dirty="0">
                <a:latin typeface="+mj-lt"/>
              </a:rPr>
              <a:t>→</a:t>
            </a:r>
            <a:r>
              <a:rPr kumimoji="0" lang="en-US" altLang="en-US" sz="1800" b="0" i="0" u="none" strike="noStrike" cap="none" normalizeH="0" baseline="0" dirty="0">
                <a:ln>
                  <a:noFill/>
                </a:ln>
                <a:solidFill>
                  <a:schemeClr val="tx1"/>
                </a:solidFill>
                <a:effectLst/>
                <a:latin typeface="+mj-lt"/>
              </a:rPr>
              <a:t> limiter plasmas</a:t>
            </a:r>
          </a:p>
          <a:p>
            <a:pPr lvl="0" eaLnBrk="0" fontAlgn="base" hangingPunct="0">
              <a:spcBef>
                <a:spcPct val="0"/>
              </a:spcBef>
              <a:spcAft>
                <a:spcPts val="1200"/>
              </a:spcAft>
            </a:pPr>
            <a:r>
              <a:rPr lang="en-GB" dirty="0"/>
              <a:t>For HFS limited plasmas, the ERO2.0 predicted Ni erosion peaks at LFS vessel wall at a rate of 1.12x10</a:t>
            </a:r>
            <a:r>
              <a:rPr lang="en-GB" baseline="30000" dirty="0"/>
              <a:t>20</a:t>
            </a:r>
            <a:r>
              <a:rPr lang="en-GB" dirty="0"/>
              <a:t>/s, similar to low-power diverted scenarios</a:t>
            </a:r>
            <a:endParaRPr kumimoji="0" lang="en-US" altLang="en-US" sz="1800" b="0" i="0" u="none" strike="noStrike" cap="none" normalizeH="0" baseline="0" dirty="0">
              <a:ln>
                <a:noFill/>
              </a:ln>
              <a:solidFill>
                <a:schemeClr val="tx1"/>
              </a:solidFill>
              <a:effectLst/>
              <a:latin typeface="+mj-lt"/>
            </a:endParaRPr>
          </a:p>
        </p:txBody>
      </p:sp>
      <p:sp>
        <p:nvSpPr>
          <p:cNvPr id="10" name="Textfeld 9">
            <a:extLst>
              <a:ext uri="{FF2B5EF4-FFF2-40B4-BE49-F238E27FC236}">
                <a16:creationId xmlns:a16="http://schemas.microsoft.com/office/drawing/2014/main" id="{CC412ADE-8D2D-B5DB-9D5C-8317FD519915}"/>
              </a:ext>
            </a:extLst>
          </p:cNvPr>
          <p:cNvSpPr txBox="1"/>
          <p:nvPr/>
        </p:nvSpPr>
        <p:spPr>
          <a:xfrm>
            <a:off x="9330" y="556538"/>
            <a:ext cx="7436138" cy="430887"/>
          </a:xfrm>
          <a:prstGeom prst="rect">
            <a:avLst/>
          </a:prstGeom>
          <a:noFill/>
        </p:spPr>
        <p:txBody>
          <a:bodyPr wrap="none" rtlCol="0">
            <a:spAutoFit/>
          </a:bodyPr>
          <a:lstStyle/>
          <a:p>
            <a:r>
              <a:rPr lang="en-GB" sz="2200" b="1" dirty="0"/>
              <a:t>Ni erosion and deposition in JET – </a:t>
            </a:r>
            <a:r>
              <a:rPr lang="en-GB" sz="2200" i="1" dirty="0"/>
              <a:t>Ni density in limited plasma</a:t>
            </a:r>
          </a:p>
        </p:txBody>
      </p:sp>
    </p:spTree>
    <p:extLst>
      <p:ext uri="{BB962C8B-B14F-4D97-AF65-F5344CB8AC3E}">
        <p14:creationId xmlns:p14="http://schemas.microsoft.com/office/powerpoint/2010/main" val="262442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1D4B-AE2C-3E6B-B157-EB3A3B32A3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5C9FBD-1688-DBEB-060B-67D1877EF48B}"/>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D.3 Impurity Migration Modelling: VTT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1A13D21-A250-26BC-81BD-85FB4DB6A49E}"/>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54</a:t>
            </a:fld>
            <a:endParaRPr lang="en-GB" dirty="0"/>
          </a:p>
        </p:txBody>
      </p:sp>
      <p:sp>
        <p:nvSpPr>
          <p:cNvPr id="5" name="TextBox 4">
            <a:extLst>
              <a:ext uri="{FF2B5EF4-FFF2-40B4-BE49-F238E27FC236}">
                <a16:creationId xmlns:a16="http://schemas.microsoft.com/office/drawing/2014/main" id="{1D7AC174-9562-16BF-3E7A-84F7E96E38C4}"/>
              </a:ext>
            </a:extLst>
          </p:cNvPr>
          <p:cNvSpPr txBox="1"/>
          <p:nvPr/>
        </p:nvSpPr>
        <p:spPr>
          <a:xfrm>
            <a:off x="7976980" y="552417"/>
            <a:ext cx="1146416" cy="369332"/>
          </a:xfrm>
          <a:prstGeom prst="rect">
            <a:avLst/>
          </a:prstGeom>
          <a:solidFill>
            <a:srgbClr val="FFFF00"/>
          </a:solidFill>
        </p:spPr>
        <p:txBody>
          <a:bodyPr wrap="square" rtlCol="0">
            <a:spAutoFit/>
          </a:bodyPr>
          <a:lstStyle/>
          <a:p>
            <a:pPr algn="ctr"/>
            <a:r>
              <a:rPr lang="en-US" dirty="0"/>
              <a:t>M. </a:t>
            </a:r>
            <a:r>
              <a:rPr lang="en-US" dirty="0" err="1"/>
              <a:t>Groth</a:t>
            </a:r>
            <a:endParaRPr lang="en-US" dirty="0"/>
          </a:p>
        </p:txBody>
      </p:sp>
      <p:sp>
        <p:nvSpPr>
          <p:cNvPr id="8" name="Textfeld 7">
            <a:extLst>
              <a:ext uri="{FF2B5EF4-FFF2-40B4-BE49-F238E27FC236}">
                <a16:creationId xmlns:a16="http://schemas.microsoft.com/office/drawing/2014/main" id="{EC5CFA67-A409-C79A-8644-FC6394C893F7}"/>
              </a:ext>
            </a:extLst>
          </p:cNvPr>
          <p:cNvSpPr txBox="1"/>
          <p:nvPr/>
        </p:nvSpPr>
        <p:spPr>
          <a:xfrm>
            <a:off x="8629671" y="921749"/>
            <a:ext cx="493725" cy="276999"/>
          </a:xfrm>
          <a:prstGeom prst="rect">
            <a:avLst/>
          </a:prstGeom>
          <a:solidFill>
            <a:srgbClr val="00B050"/>
          </a:solidFill>
        </p:spPr>
        <p:txBody>
          <a:bodyPr wrap="none" lIns="0" tIns="0" rIns="0" bIns="0" rtlCol="0">
            <a:spAutoFit/>
          </a:bodyPr>
          <a:lstStyle/>
          <a:p>
            <a:pPr algn="ctr"/>
            <a:r>
              <a:rPr lang="en-GB" dirty="0"/>
              <a:t>D007</a:t>
            </a:r>
          </a:p>
        </p:txBody>
      </p:sp>
      <p:sp>
        <p:nvSpPr>
          <p:cNvPr id="6" name="Content Placeholder 2">
            <a:extLst>
              <a:ext uri="{FF2B5EF4-FFF2-40B4-BE49-F238E27FC236}">
                <a16:creationId xmlns:a16="http://schemas.microsoft.com/office/drawing/2014/main" id="{693E83A7-9F68-DDEF-9774-100A6F6345AE}"/>
              </a:ext>
            </a:extLst>
          </p:cNvPr>
          <p:cNvSpPr txBox="1">
            <a:spLocks/>
          </p:cNvSpPr>
          <p:nvPr/>
        </p:nvSpPr>
        <p:spPr>
          <a:xfrm>
            <a:off x="0" y="4832134"/>
            <a:ext cx="1115616" cy="338554"/>
          </a:xfrm>
          <a:prstGeom prst="rect">
            <a:avLst/>
          </a:prstGeom>
        </p:spPr>
        <p:txBody>
          <a:bodyPr vert="horz" wrap="square" lIns="91440" tIns="45720" rIns="91440" bIns="45720" rtlCol="0">
            <a:sp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1600" b="1" dirty="0"/>
              <a:t>P. Virtanen</a:t>
            </a:r>
          </a:p>
        </p:txBody>
      </p:sp>
      <p:sp>
        <p:nvSpPr>
          <p:cNvPr id="10" name="Textfeld 9">
            <a:extLst>
              <a:ext uri="{FF2B5EF4-FFF2-40B4-BE49-F238E27FC236}">
                <a16:creationId xmlns:a16="http://schemas.microsoft.com/office/drawing/2014/main" id="{7DF7BB3A-AADC-98E9-37D4-3AEFADC71233}"/>
              </a:ext>
            </a:extLst>
          </p:cNvPr>
          <p:cNvSpPr txBox="1"/>
          <p:nvPr/>
        </p:nvSpPr>
        <p:spPr>
          <a:xfrm>
            <a:off x="9330" y="556538"/>
            <a:ext cx="7174208" cy="430887"/>
          </a:xfrm>
          <a:prstGeom prst="rect">
            <a:avLst/>
          </a:prstGeom>
          <a:noFill/>
        </p:spPr>
        <p:txBody>
          <a:bodyPr wrap="none" rtlCol="0">
            <a:spAutoFit/>
          </a:bodyPr>
          <a:lstStyle/>
          <a:p>
            <a:r>
              <a:rPr lang="en-GB" sz="2200" b="1" dirty="0"/>
              <a:t>Ni erosion and deposition in JET – </a:t>
            </a:r>
            <a:r>
              <a:rPr lang="en-GB" sz="2200" i="1" dirty="0"/>
              <a:t>net deposition in divertor</a:t>
            </a:r>
          </a:p>
        </p:txBody>
      </p:sp>
      <p:pic>
        <p:nvPicPr>
          <p:cNvPr id="3" name="Grafik 2">
            <a:extLst>
              <a:ext uri="{FF2B5EF4-FFF2-40B4-BE49-F238E27FC236}">
                <a16:creationId xmlns:a16="http://schemas.microsoft.com/office/drawing/2014/main" id="{8400AB64-94FF-8EF5-14E2-FC43600C2BED}"/>
              </a:ext>
            </a:extLst>
          </p:cNvPr>
          <p:cNvPicPr>
            <a:picLocks noChangeAspect="1"/>
          </p:cNvPicPr>
          <p:nvPr/>
        </p:nvPicPr>
        <p:blipFill>
          <a:blip r:embed="rId3"/>
          <a:stretch>
            <a:fillRect/>
          </a:stretch>
        </p:blipFill>
        <p:spPr>
          <a:xfrm>
            <a:off x="506979" y="991052"/>
            <a:ext cx="8134307" cy="3287633"/>
          </a:xfrm>
          <a:prstGeom prst="rect">
            <a:avLst/>
          </a:prstGeom>
        </p:spPr>
      </p:pic>
      <p:sp>
        <p:nvSpPr>
          <p:cNvPr id="7" name="Title 1">
            <a:extLst>
              <a:ext uri="{FF2B5EF4-FFF2-40B4-BE49-F238E27FC236}">
                <a16:creationId xmlns:a16="http://schemas.microsoft.com/office/drawing/2014/main" id="{34D2473E-7F31-F5BD-6B9C-9BC73DD85AA7}"/>
              </a:ext>
            </a:extLst>
          </p:cNvPr>
          <p:cNvSpPr txBox="1">
            <a:spLocks/>
          </p:cNvSpPr>
          <p:nvPr/>
        </p:nvSpPr>
        <p:spPr>
          <a:xfrm>
            <a:off x="509433" y="4244145"/>
            <a:ext cx="8134306" cy="646331"/>
          </a:xfrm>
          <a:prstGeom prst="rect">
            <a:avLst/>
          </a:prstGeom>
          <a:solidFill>
            <a:srgbClr val="FFFFCC"/>
          </a:solidFill>
        </p:spPr>
        <p:txBody>
          <a:bodyPr vert="horz" wrap="square" lIns="91440" tIns="45720" rIns="91440" bIns="45720" rtlCol="0" anchor="ctr">
            <a:spAutoFit/>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en-GB" sz="1800" dirty="0">
                <a:latin typeface="+mn-lt"/>
              </a:rPr>
              <a:t>For HFS limited plasmas, the net deposition of Ni into the divertor HFS default scenario is negligible compared to diverted phase</a:t>
            </a:r>
            <a:endParaRPr lang="en-US" sz="1800" dirty="0">
              <a:latin typeface="+mn-lt"/>
            </a:endParaRPr>
          </a:p>
        </p:txBody>
      </p:sp>
    </p:spTree>
    <p:extLst>
      <p:ext uri="{BB962C8B-B14F-4D97-AF65-F5344CB8AC3E}">
        <p14:creationId xmlns:p14="http://schemas.microsoft.com/office/powerpoint/2010/main" val="60977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755" y="2040260"/>
            <a:ext cx="8306017" cy="531490"/>
          </a:xfrm>
        </p:spPr>
        <p:txBody>
          <a:bodyPr/>
          <a:lstStyle/>
          <a:p>
            <a:pPr algn="ct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a:t>
            </a:r>
            <a:endParaRPr lang="de-DE" sz="36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55</a:t>
            </a:fld>
            <a:endParaRPr lang="en-GB" dirty="0"/>
          </a:p>
        </p:txBody>
      </p:sp>
    </p:spTree>
    <p:extLst>
      <p:ext uri="{BB962C8B-B14F-4D97-AF65-F5344CB8AC3E}">
        <p14:creationId xmlns:p14="http://schemas.microsoft.com/office/powerpoint/2010/main" val="788613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E2937-5528-00B5-61E8-7320ADBFAE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A9B139-365E-7948-6B63-42388BE44B41}"/>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 </a:t>
            </a:r>
            <a:r>
              <a:rPr lang="en-US" spc="-15" dirty="0">
                <a:solidFill>
                  <a:srgbClr val="000000"/>
                </a:solidFill>
                <a:latin typeface="Calibri" panose="020F0502020204030204" pitchFamily="34" charset="0"/>
                <a:ea typeface="SimSun" panose="02010600030101010101" pitchFamily="2" charset="-122"/>
              </a:rPr>
              <a:t>KIT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7EFC0794-B06C-6307-72DE-2BCD54AE3F34}"/>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56</a:t>
            </a:fld>
            <a:endParaRPr lang="en-GB" dirty="0"/>
          </a:p>
        </p:txBody>
      </p:sp>
      <p:sp>
        <p:nvSpPr>
          <p:cNvPr id="9" name="TextBox 8">
            <a:extLst>
              <a:ext uri="{FF2B5EF4-FFF2-40B4-BE49-F238E27FC236}">
                <a16:creationId xmlns:a16="http://schemas.microsoft.com/office/drawing/2014/main" id="{C30A5CAF-C325-BEC0-9EE4-08382F24B79F}"/>
              </a:ext>
            </a:extLst>
          </p:cNvPr>
          <p:cNvSpPr txBox="1"/>
          <p:nvPr/>
        </p:nvSpPr>
        <p:spPr>
          <a:xfrm>
            <a:off x="7709684" y="555625"/>
            <a:ext cx="1418658" cy="646331"/>
          </a:xfrm>
          <a:prstGeom prst="rect">
            <a:avLst/>
          </a:prstGeom>
          <a:solidFill>
            <a:srgbClr val="FFFF00"/>
          </a:solidFill>
        </p:spPr>
        <p:txBody>
          <a:bodyPr wrap="none" rtlCol="0">
            <a:spAutoFit/>
          </a:bodyPr>
          <a:lstStyle/>
          <a:p>
            <a:pPr algn="r"/>
            <a:r>
              <a:rPr lang="en-US" dirty="0"/>
              <a:t>Ch. Tantos, </a:t>
            </a:r>
          </a:p>
          <a:p>
            <a:pPr algn="r"/>
            <a:r>
              <a:rPr lang="en-US" dirty="0"/>
              <a:t>Th. </a:t>
            </a:r>
            <a:r>
              <a:rPr lang="en-US" dirty="0" err="1"/>
              <a:t>Giegerich</a:t>
            </a:r>
            <a:endParaRPr lang="en-US" dirty="0"/>
          </a:p>
        </p:txBody>
      </p:sp>
      <p:sp>
        <p:nvSpPr>
          <p:cNvPr id="6" name="Textfeld 5">
            <a:extLst>
              <a:ext uri="{FF2B5EF4-FFF2-40B4-BE49-F238E27FC236}">
                <a16:creationId xmlns:a16="http://schemas.microsoft.com/office/drawing/2014/main" id="{664402A1-F681-F061-A680-93708E9EA331}"/>
              </a:ext>
            </a:extLst>
          </p:cNvPr>
          <p:cNvSpPr txBox="1"/>
          <p:nvPr/>
        </p:nvSpPr>
        <p:spPr>
          <a:xfrm>
            <a:off x="8650275" y="119785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5" name="Textfeld 4">
            <a:extLst>
              <a:ext uri="{FF2B5EF4-FFF2-40B4-BE49-F238E27FC236}">
                <a16:creationId xmlns:a16="http://schemas.microsoft.com/office/drawing/2014/main" id="{D253FBE9-785A-2031-99FF-DAD98F5C7D77}"/>
              </a:ext>
            </a:extLst>
          </p:cNvPr>
          <p:cNvSpPr txBox="1"/>
          <p:nvPr/>
        </p:nvSpPr>
        <p:spPr>
          <a:xfrm>
            <a:off x="-68642" y="555625"/>
            <a:ext cx="7731620" cy="769441"/>
          </a:xfrm>
          <a:prstGeom prst="rect">
            <a:avLst/>
          </a:prstGeom>
          <a:noFill/>
        </p:spPr>
        <p:txBody>
          <a:bodyPr wrap="square">
            <a:spAutoFit/>
          </a:bodyPr>
          <a:lstStyle/>
          <a:p>
            <a:r>
              <a:rPr lang="en-GB" sz="2200" b="1" dirty="0">
                <a:cs typeface="Arial" panose="020B0604020202020204" pitchFamily="34" charset="0"/>
              </a:rPr>
              <a:t>DIVGAS modelling: effect of 3D poloidal and toroidal leakages for 2022 DEMO baseline SN divertor case including impurities (He) </a:t>
            </a:r>
            <a:endParaRPr lang="en-GB" sz="2200" b="1" dirty="0"/>
          </a:p>
        </p:txBody>
      </p:sp>
      <p:sp>
        <p:nvSpPr>
          <p:cNvPr id="7" name="Rechteck 7">
            <a:extLst>
              <a:ext uri="{FF2B5EF4-FFF2-40B4-BE49-F238E27FC236}">
                <a16:creationId xmlns:a16="http://schemas.microsoft.com/office/drawing/2014/main" id="{E99060A6-DD92-8989-80B4-B600C7FCD749}"/>
              </a:ext>
            </a:extLst>
          </p:cNvPr>
          <p:cNvSpPr>
            <a:spLocks noChangeArrowheads="1"/>
          </p:cNvSpPr>
          <p:nvPr/>
        </p:nvSpPr>
        <p:spPr bwMode="auto">
          <a:xfrm>
            <a:off x="-76354" y="1423972"/>
            <a:ext cx="9204696"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358775" indent="-179388">
              <a:spcBef>
                <a:spcPct val="20000"/>
              </a:spcBef>
              <a:buFont typeface="Arial" panose="020B0604020202020204" pitchFamily="34" charset="0"/>
              <a:buChar char="–"/>
              <a:defRPr sz="2800">
                <a:solidFill>
                  <a:schemeClr val="tx1"/>
                </a:solidFill>
                <a:latin typeface="Arial" panose="020B0604020202020204" pitchFamily="34" charset="0"/>
              </a:defRPr>
            </a:lvl2pPr>
            <a:lvl3pPr marL="920750" indent="-28575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266700" lvl="1" indent="-174625">
              <a:spcBef>
                <a:spcPts val="0"/>
              </a:spcBef>
              <a:spcAft>
                <a:spcPts val="600"/>
              </a:spcAft>
              <a:buClr>
                <a:schemeClr val="accent1"/>
              </a:buClr>
              <a:buSzPct val="150000"/>
              <a:buFont typeface="Wingdings" panose="05000000000000000000" pitchFamily="2" charset="2"/>
              <a:buChar char="§"/>
            </a:pPr>
            <a:r>
              <a:rPr lang="en-GB" altLang="LID4096" sz="1800" dirty="0">
                <a:latin typeface="+mj-lt"/>
              </a:rPr>
              <a:t>DIVGAS used to simulate flow of </a:t>
            </a:r>
            <a:r>
              <a:rPr lang="en-GB" altLang="LID4096" sz="1800" dirty="0">
                <a:solidFill>
                  <a:srgbClr val="C00000"/>
                </a:solidFill>
                <a:latin typeface="+mj-lt"/>
              </a:rPr>
              <a:t>helium-deuterium mixture </a:t>
            </a:r>
            <a:r>
              <a:rPr lang="en-GB" altLang="LID4096" sz="1800" dirty="0">
                <a:latin typeface="+mj-lt"/>
              </a:rPr>
              <a:t>in DEMO sub-divertor region</a:t>
            </a:r>
          </a:p>
          <a:p>
            <a:pPr marL="266700" lvl="1" indent="-174625">
              <a:spcBef>
                <a:spcPts val="0"/>
              </a:spcBef>
              <a:spcAft>
                <a:spcPts val="600"/>
              </a:spcAft>
              <a:buClr>
                <a:schemeClr val="accent1"/>
              </a:buClr>
              <a:buSzPct val="150000"/>
              <a:buFont typeface="Wingdings" panose="05000000000000000000" pitchFamily="2" charset="2"/>
              <a:buChar char="§"/>
            </a:pPr>
            <a:r>
              <a:rPr lang="en-GB" altLang="LID4096" sz="1800" dirty="0">
                <a:latin typeface="+mj-lt"/>
              </a:rPr>
              <a:t>At divertor entrances, the neutral inlet pressure ranged from 1 to 4 Pa, pumping probability</a:t>
            </a:r>
            <a:r>
              <a:rPr lang="el-GR" altLang="LID4096" sz="1800" dirty="0">
                <a:latin typeface="+mj-lt"/>
              </a:rPr>
              <a:t> (ξ)</a:t>
            </a:r>
            <a:r>
              <a:rPr lang="en-GB" altLang="LID4096" sz="1800" dirty="0">
                <a:latin typeface="+mj-lt"/>
              </a:rPr>
              <a:t> from 1% to 10%, and helium mole fraction from 5% to 10%.</a:t>
            </a:r>
          </a:p>
          <a:p>
            <a:pPr marL="266700" lvl="1" indent="-174625">
              <a:spcBef>
                <a:spcPts val="0"/>
              </a:spcBef>
              <a:spcAft>
                <a:spcPts val="600"/>
              </a:spcAft>
              <a:buClr>
                <a:schemeClr val="accent1"/>
              </a:buClr>
              <a:buSzPct val="150000"/>
              <a:buFont typeface="Wingdings" panose="05000000000000000000" pitchFamily="2" charset="2"/>
              <a:buChar char="§"/>
            </a:pPr>
            <a:r>
              <a:rPr lang="en-GB" altLang="LID4096" sz="1800" dirty="0">
                <a:solidFill>
                  <a:srgbClr val="C00000"/>
                </a:solidFill>
                <a:latin typeface="+mj-lt"/>
              </a:rPr>
              <a:t>As with deuterium, poloidal gaps have stronger effect than toroidal gaps</a:t>
            </a:r>
            <a:r>
              <a:rPr lang="en-GB" altLang="LID4096" sz="1800" dirty="0">
                <a:latin typeface="+mj-lt"/>
              </a:rPr>
              <a:t>, with pumped flux (for inlet divertor pressures up to 10 Pa) expected to remain well below 20% of incoming flux.</a:t>
            </a:r>
          </a:p>
          <a:p>
            <a:pPr marL="266700" lvl="1" indent="-174625">
              <a:spcBef>
                <a:spcPts val="0"/>
              </a:spcBef>
              <a:spcAft>
                <a:spcPts val="600"/>
              </a:spcAft>
              <a:buClr>
                <a:schemeClr val="accent1"/>
              </a:buClr>
              <a:buSzPct val="150000"/>
              <a:buFont typeface="Wingdings" panose="05000000000000000000" pitchFamily="2" charset="2"/>
              <a:buChar char="§"/>
            </a:pPr>
            <a:r>
              <a:rPr lang="en-GB" altLang="LID4096" sz="1800" dirty="0">
                <a:solidFill>
                  <a:srgbClr val="C00000"/>
                </a:solidFill>
                <a:latin typeface="+mj-lt"/>
              </a:rPr>
              <a:t>Helium’s albedo are similar to deuterium’s</a:t>
            </a:r>
            <a:r>
              <a:rPr lang="en-GB" altLang="LID4096" sz="1800" dirty="0">
                <a:latin typeface="+mj-lt"/>
              </a:rPr>
              <a:t>: 0.78 and 0.72 for weak (</a:t>
            </a:r>
            <a:r>
              <a:rPr lang="el-GR" altLang="LID4096" sz="1800" dirty="0">
                <a:latin typeface="+mj-lt"/>
              </a:rPr>
              <a:t>ξ=1%</a:t>
            </a:r>
            <a:r>
              <a:rPr lang="en-GB" altLang="LID4096" sz="1800" dirty="0">
                <a:latin typeface="+mj-lt"/>
              </a:rPr>
              <a:t>) and strong</a:t>
            </a:r>
            <a:r>
              <a:rPr lang="el-GR" altLang="LID4096" sz="1800" dirty="0">
                <a:latin typeface="+mj-lt"/>
              </a:rPr>
              <a:t> </a:t>
            </a:r>
            <a:r>
              <a:rPr lang="en-GB" altLang="LID4096" sz="1800" dirty="0">
                <a:latin typeface="+mj-lt"/>
              </a:rPr>
              <a:t>(</a:t>
            </a:r>
            <a:r>
              <a:rPr lang="el-GR" altLang="LID4096" sz="1800" dirty="0">
                <a:latin typeface="+mj-lt"/>
              </a:rPr>
              <a:t>ξ=10%</a:t>
            </a:r>
            <a:r>
              <a:rPr lang="en-GB" altLang="LID4096" sz="1800" dirty="0">
                <a:latin typeface="+mj-lt"/>
              </a:rPr>
              <a:t>) pumping at 4 Pa.</a:t>
            </a:r>
            <a:r>
              <a:rPr lang="el-GR" altLang="LID4096" sz="1800" dirty="0">
                <a:latin typeface="+mj-lt"/>
              </a:rPr>
              <a:t> </a:t>
            </a:r>
            <a:endParaRPr lang="en-GB" altLang="LID4096" sz="1800" dirty="0">
              <a:latin typeface="+mj-lt"/>
            </a:endParaRPr>
          </a:p>
          <a:p>
            <a:pPr marL="266700" lvl="1" indent="-174625">
              <a:spcBef>
                <a:spcPts val="0"/>
              </a:spcBef>
              <a:spcAft>
                <a:spcPts val="600"/>
              </a:spcAft>
              <a:buClr>
                <a:schemeClr val="accent1"/>
              </a:buClr>
              <a:buSzPct val="150000"/>
              <a:buFont typeface="Wingdings" panose="05000000000000000000" pitchFamily="2" charset="2"/>
              <a:buChar char="§"/>
            </a:pPr>
            <a:r>
              <a:rPr lang="en-GB" altLang="LID4096" sz="1800" dirty="0">
                <a:solidFill>
                  <a:srgbClr val="C00000"/>
                </a:solidFill>
                <a:latin typeface="+mj-lt"/>
              </a:rPr>
              <a:t>The change in helium mole fraction was minor</a:t>
            </a:r>
            <a:r>
              <a:rPr lang="en-GB" altLang="LID4096" sz="1800" dirty="0">
                <a:latin typeface="+mj-lt"/>
              </a:rPr>
              <a:t>, likely due to similar mass, same pumping probability and most probable speed of helium and deuterium. </a:t>
            </a:r>
          </a:p>
          <a:p>
            <a:pPr marL="266700" lvl="1" indent="-174625">
              <a:spcBef>
                <a:spcPts val="0"/>
              </a:spcBef>
              <a:spcAft>
                <a:spcPts val="600"/>
              </a:spcAft>
              <a:buClr>
                <a:schemeClr val="accent1"/>
              </a:buClr>
              <a:buSzPct val="150000"/>
              <a:buFont typeface="Wingdings" panose="05000000000000000000" pitchFamily="2" charset="2"/>
              <a:buChar char="§"/>
            </a:pPr>
            <a:r>
              <a:rPr lang="en-GB" altLang="LID4096" sz="1800" dirty="0">
                <a:latin typeface="+mj-lt"/>
              </a:rPr>
              <a:t>The helium partial pressure was found to range from 0.04 Pa to 0.17 Pa when the overall inlet pressure is 4 Pa and the mole fraction varies from 5% to 10%.</a:t>
            </a:r>
          </a:p>
        </p:txBody>
      </p:sp>
    </p:spTree>
    <p:extLst>
      <p:ext uri="{BB962C8B-B14F-4D97-AF65-F5344CB8AC3E}">
        <p14:creationId xmlns:p14="http://schemas.microsoft.com/office/powerpoint/2010/main" val="1796073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65039-2F61-78D5-4824-380223337F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3B08A4-EDFE-1C62-0CD2-6A90F32038CB}"/>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 </a:t>
            </a:r>
            <a:r>
              <a:rPr lang="en-US" spc="-15" dirty="0">
                <a:solidFill>
                  <a:srgbClr val="000000"/>
                </a:solidFill>
                <a:latin typeface="Calibri" panose="020F0502020204030204" pitchFamily="34" charset="0"/>
                <a:ea typeface="SimSun" panose="02010600030101010101" pitchFamily="2" charset="-122"/>
              </a:rPr>
              <a:t>KIT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EDE1D954-CBF2-1703-9EB3-A7BD80C61604}"/>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57</a:t>
            </a:fld>
            <a:endParaRPr lang="en-GB" dirty="0"/>
          </a:p>
        </p:txBody>
      </p:sp>
      <p:sp>
        <p:nvSpPr>
          <p:cNvPr id="9" name="TextBox 8">
            <a:extLst>
              <a:ext uri="{FF2B5EF4-FFF2-40B4-BE49-F238E27FC236}">
                <a16:creationId xmlns:a16="http://schemas.microsoft.com/office/drawing/2014/main" id="{E2280B61-A670-9CF6-4F5E-B23C8740DA82}"/>
              </a:ext>
            </a:extLst>
          </p:cNvPr>
          <p:cNvSpPr txBox="1"/>
          <p:nvPr/>
        </p:nvSpPr>
        <p:spPr>
          <a:xfrm>
            <a:off x="7709684" y="555625"/>
            <a:ext cx="1418658" cy="646331"/>
          </a:xfrm>
          <a:prstGeom prst="rect">
            <a:avLst/>
          </a:prstGeom>
          <a:solidFill>
            <a:srgbClr val="FFFF00"/>
          </a:solidFill>
        </p:spPr>
        <p:txBody>
          <a:bodyPr wrap="none" rtlCol="0">
            <a:spAutoFit/>
          </a:bodyPr>
          <a:lstStyle/>
          <a:p>
            <a:pPr algn="r"/>
            <a:r>
              <a:rPr lang="en-US" dirty="0"/>
              <a:t>Ch. Tantos, </a:t>
            </a:r>
          </a:p>
          <a:p>
            <a:pPr algn="r"/>
            <a:r>
              <a:rPr lang="en-US" dirty="0"/>
              <a:t>Th. </a:t>
            </a:r>
            <a:r>
              <a:rPr lang="en-US" dirty="0" err="1"/>
              <a:t>Giegerich</a:t>
            </a:r>
            <a:endParaRPr lang="en-US" dirty="0"/>
          </a:p>
        </p:txBody>
      </p:sp>
      <p:sp>
        <p:nvSpPr>
          <p:cNvPr id="6" name="Textfeld 5">
            <a:extLst>
              <a:ext uri="{FF2B5EF4-FFF2-40B4-BE49-F238E27FC236}">
                <a16:creationId xmlns:a16="http://schemas.microsoft.com/office/drawing/2014/main" id="{E457E0D6-E436-97F5-6D4D-5B2470145447}"/>
              </a:ext>
            </a:extLst>
          </p:cNvPr>
          <p:cNvSpPr txBox="1"/>
          <p:nvPr/>
        </p:nvSpPr>
        <p:spPr>
          <a:xfrm>
            <a:off x="8650275" y="119785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5" name="Textfeld 4">
            <a:extLst>
              <a:ext uri="{FF2B5EF4-FFF2-40B4-BE49-F238E27FC236}">
                <a16:creationId xmlns:a16="http://schemas.microsoft.com/office/drawing/2014/main" id="{9EC6AE14-542B-78F5-EDF8-2845ABA76D20}"/>
              </a:ext>
            </a:extLst>
          </p:cNvPr>
          <p:cNvSpPr txBox="1"/>
          <p:nvPr/>
        </p:nvSpPr>
        <p:spPr>
          <a:xfrm>
            <a:off x="-68642" y="555625"/>
            <a:ext cx="7731620" cy="769441"/>
          </a:xfrm>
          <a:prstGeom prst="rect">
            <a:avLst/>
          </a:prstGeom>
          <a:noFill/>
        </p:spPr>
        <p:txBody>
          <a:bodyPr wrap="square">
            <a:spAutoFit/>
          </a:bodyPr>
          <a:lstStyle/>
          <a:p>
            <a:r>
              <a:rPr lang="en-GB" sz="2200" b="1" dirty="0">
                <a:cs typeface="Arial" panose="020B0604020202020204" pitchFamily="34" charset="0"/>
              </a:rPr>
              <a:t>DIVGAS modelling: effect of 3D poloidal and toroidal leakages for 2022 DEMO baseline SN divertor case including impurities (He) </a:t>
            </a:r>
            <a:endParaRPr lang="en-GB" sz="2200" b="1" dirty="0"/>
          </a:p>
        </p:txBody>
      </p:sp>
      <p:pic>
        <p:nvPicPr>
          <p:cNvPr id="18" name="Grafik 17">
            <a:extLst>
              <a:ext uri="{FF2B5EF4-FFF2-40B4-BE49-F238E27FC236}">
                <a16:creationId xmlns:a16="http://schemas.microsoft.com/office/drawing/2014/main" id="{AE1B6AF0-8D90-DD30-35E6-2C50095B6C04}"/>
              </a:ext>
            </a:extLst>
          </p:cNvPr>
          <p:cNvPicPr>
            <a:picLocks noChangeAspect="1"/>
          </p:cNvPicPr>
          <p:nvPr/>
        </p:nvPicPr>
        <p:blipFill>
          <a:blip r:embed="rId3"/>
          <a:stretch>
            <a:fillRect/>
          </a:stretch>
        </p:blipFill>
        <p:spPr>
          <a:xfrm>
            <a:off x="4932040" y="1854767"/>
            <a:ext cx="3616220" cy="2278239"/>
          </a:xfrm>
          <a:prstGeom prst="rect">
            <a:avLst/>
          </a:prstGeom>
        </p:spPr>
      </p:pic>
      <p:pic>
        <p:nvPicPr>
          <p:cNvPr id="19" name="Picture 12">
            <a:extLst>
              <a:ext uri="{FF2B5EF4-FFF2-40B4-BE49-F238E27FC236}">
                <a16:creationId xmlns:a16="http://schemas.microsoft.com/office/drawing/2014/main" id="{041FE103-9B6C-BB3D-B1BB-0F1CDA477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71" y="1559206"/>
            <a:ext cx="4182958" cy="274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eck 7">
            <a:extLst>
              <a:ext uri="{FF2B5EF4-FFF2-40B4-BE49-F238E27FC236}">
                <a16:creationId xmlns:a16="http://schemas.microsoft.com/office/drawing/2014/main" id="{DCC24B59-5119-77C8-5DB9-F1E04992C9D9}"/>
              </a:ext>
            </a:extLst>
          </p:cNvPr>
          <p:cNvSpPr>
            <a:spLocks noChangeArrowheads="1"/>
          </p:cNvSpPr>
          <p:nvPr/>
        </p:nvSpPr>
        <p:spPr bwMode="auto">
          <a:xfrm>
            <a:off x="252340" y="4182113"/>
            <a:ext cx="40712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177800">
              <a:spcBef>
                <a:spcPct val="20000"/>
              </a:spcBef>
              <a:buFont typeface="Arial" panose="020B0604020202020204" pitchFamily="34" charset="0"/>
              <a:buChar char="–"/>
              <a:defRPr sz="2800">
                <a:solidFill>
                  <a:schemeClr val="tx1"/>
                </a:solidFill>
                <a:latin typeface="Arial" panose="020B0604020202020204" pitchFamily="34" charset="0"/>
              </a:defRPr>
            </a:lvl2pPr>
            <a:lvl3pPr marL="920750" indent="-28575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lvl="1" algn="ctr">
              <a:spcBef>
                <a:spcPct val="0"/>
              </a:spcBef>
              <a:buClr>
                <a:schemeClr val="accent1"/>
              </a:buClr>
              <a:buSzPct val="150000"/>
              <a:buFont typeface="Arial" panose="020B0604020202020204" pitchFamily="34" charset="0"/>
              <a:buNone/>
            </a:pPr>
            <a:r>
              <a:rPr lang="en-GB" altLang="LID4096" sz="1600" b="1" dirty="0">
                <a:latin typeface="+mn-lt"/>
              </a:rPr>
              <a:t>Distribution of the overall incoming flux across various gaps and leakages</a:t>
            </a:r>
            <a:endParaRPr lang="en-US" altLang="de-DE" sz="1600" b="1" dirty="0">
              <a:latin typeface="+mn-lt"/>
              <a:cs typeface="Arial" panose="020B0604020202020204" pitchFamily="34" charset="0"/>
            </a:endParaRPr>
          </a:p>
        </p:txBody>
      </p:sp>
    </p:spTree>
    <p:extLst>
      <p:ext uri="{BB962C8B-B14F-4D97-AF65-F5344CB8AC3E}">
        <p14:creationId xmlns:p14="http://schemas.microsoft.com/office/powerpoint/2010/main" val="3174798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D2CB-3B79-0DA4-E21D-2FEC53C737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E1A9A1-A14C-EC9A-2FC5-26CBF00DE984}"/>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 </a:t>
            </a:r>
            <a:r>
              <a:rPr lang="en-US" spc="-15" dirty="0">
                <a:solidFill>
                  <a:srgbClr val="000000"/>
                </a:solidFill>
                <a:latin typeface="Calibri" panose="020F0502020204030204" pitchFamily="34" charset="0"/>
                <a:ea typeface="SimSun" panose="02010600030101010101" pitchFamily="2" charset="-122"/>
              </a:rPr>
              <a:t>KIT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EC92B2F2-B4C9-7011-211F-7D571F378B95}"/>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58</a:t>
            </a:fld>
            <a:endParaRPr lang="en-GB" dirty="0"/>
          </a:p>
        </p:txBody>
      </p:sp>
      <p:sp>
        <p:nvSpPr>
          <p:cNvPr id="9" name="TextBox 8">
            <a:extLst>
              <a:ext uri="{FF2B5EF4-FFF2-40B4-BE49-F238E27FC236}">
                <a16:creationId xmlns:a16="http://schemas.microsoft.com/office/drawing/2014/main" id="{3F40DC9D-444C-1B00-C35D-6F0DD91F8B96}"/>
              </a:ext>
            </a:extLst>
          </p:cNvPr>
          <p:cNvSpPr txBox="1"/>
          <p:nvPr/>
        </p:nvSpPr>
        <p:spPr>
          <a:xfrm>
            <a:off x="7709684" y="555625"/>
            <a:ext cx="1418658" cy="646331"/>
          </a:xfrm>
          <a:prstGeom prst="rect">
            <a:avLst/>
          </a:prstGeom>
          <a:solidFill>
            <a:srgbClr val="FFFF00"/>
          </a:solidFill>
        </p:spPr>
        <p:txBody>
          <a:bodyPr wrap="none" rtlCol="0">
            <a:spAutoFit/>
          </a:bodyPr>
          <a:lstStyle/>
          <a:p>
            <a:pPr algn="r"/>
            <a:r>
              <a:rPr lang="en-US" dirty="0"/>
              <a:t>Ch. Tantos, </a:t>
            </a:r>
          </a:p>
          <a:p>
            <a:pPr algn="r"/>
            <a:r>
              <a:rPr lang="en-US" dirty="0"/>
              <a:t>Th. </a:t>
            </a:r>
            <a:r>
              <a:rPr lang="en-US" dirty="0" err="1"/>
              <a:t>Giegerich</a:t>
            </a:r>
            <a:endParaRPr lang="en-US" dirty="0"/>
          </a:p>
        </p:txBody>
      </p:sp>
      <p:sp>
        <p:nvSpPr>
          <p:cNvPr id="6" name="Textfeld 5">
            <a:extLst>
              <a:ext uri="{FF2B5EF4-FFF2-40B4-BE49-F238E27FC236}">
                <a16:creationId xmlns:a16="http://schemas.microsoft.com/office/drawing/2014/main" id="{9D505EE5-0DD4-17B4-7DDA-43DDE7170ADC}"/>
              </a:ext>
            </a:extLst>
          </p:cNvPr>
          <p:cNvSpPr txBox="1"/>
          <p:nvPr/>
        </p:nvSpPr>
        <p:spPr>
          <a:xfrm>
            <a:off x="8650275" y="119785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5" name="Textfeld 4">
            <a:extLst>
              <a:ext uri="{FF2B5EF4-FFF2-40B4-BE49-F238E27FC236}">
                <a16:creationId xmlns:a16="http://schemas.microsoft.com/office/drawing/2014/main" id="{6E1F22F3-0A96-5809-AF9E-9987D2DF34F3}"/>
              </a:ext>
            </a:extLst>
          </p:cNvPr>
          <p:cNvSpPr txBox="1"/>
          <p:nvPr/>
        </p:nvSpPr>
        <p:spPr>
          <a:xfrm>
            <a:off x="-68642" y="555625"/>
            <a:ext cx="7731620" cy="430887"/>
          </a:xfrm>
          <a:prstGeom prst="rect">
            <a:avLst/>
          </a:prstGeom>
          <a:noFill/>
        </p:spPr>
        <p:txBody>
          <a:bodyPr wrap="square">
            <a:spAutoFit/>
          </a:bodyPr>
          <a:lstStyle/>
          <a:p>
            <a:r>
              <a:rPr lang="en-GB" sz="2200" b="1" dirty="0">
                <a:cs typeface="Arial" panose="020B0604020202020204" pitchFamily="34" charset="0"/>
              </a:rPr>
              <a:t>DIVGAS modelling: gas distribution in JET vessel </a:t>
            </a:r>
            <a:endParaRPr lang="en-GB" sz="2200" b="1" dirty="0"/>
          </a:p>
        </p:txBody>
      </p:sp>
      <p:sp>
        <p:nvSpPr>
          <p:cNvPr id="3" name="Textfeld 2">
            <a:extLst>
              <a:ext uri="{FF2B5EF4-FFF2-40B4-BE49-F238E27FC236}">
                <a16:creationId xmlns:a16="http://schemas.microsoft.com/office/drawing/2014/main" id="{4997B48E-64C6-39D5-5155-2D062C58CD9B}"/>
              </a:ext>
            </a:extLst>
          </p:cNvPr>
          <p:cNvSpPr txBox="1"/>
          <p:nvPr/>
        </p:nvSpPr>
        <p:spPr>
          <a:xfrm>
            <a:off x="-57614" y="1052819"/>
            <a:ext cx="7509934" cy="420884"/>
          </a:xfrm>
          <a:prstGeom prst="rect">
            <a:avLst/>
          </a:prstGeom>
          <a:noFill/>
          <a:ln w="12700">
            <a:noFill/>
          </a:ln>
        </p:spPr>
        <p:txBody>
          <a:bodyPr wrap="square">
            <a:spAutoFit/>
          </a:bodyPr>
          <a:lstStyle/>
          <a:p>
            <a:pPr>
              <a:lnSpc>
                <a:spcPct val="113000"/>
              </a:lnSpc>
              <a:defRPr/>
            </a:pPr>
            <a:r>
              <a:rPr lang="en-GB" sz="2000" b="1" dirty="0">
                <a:latin typeface="+mj-lt"/>
                <a:cs typeface="Arial" panose="020B0604020202020204" pitchFamily="34" charset="0"/>
              </a:rPr>
              <a:t>Aim: </a:t>
            </a:r>
            <a:r>
              <a:rPr lang="en-GB" sz="2000" dirty="0">
                <a:latin typeface="+mj-lt"/>
                <a:cs typeface="Arial" panose="020B0604020202020204" pitchFamily="34" charset="0"/>
              </a:rPr>
              <a:t>support accurate interpretation of the in-vessel </a:t>
            </a:r>
            <a:r>
              <a:rPr lang="en-GB" sz="2000" dirty="0" err="1">
                <a:latin typeface="+mj-lt"/>
                <a:cs typeface="Arial" panose="020B0604020202020204" pitchFamily="34" charset="0"/>
              </a:rPr>
              <a:t>pVT</a:t>
            </a:r>
            <a:r>
              <a:rPr lang="en-GB" sz="2000" dirty="0">
                <a:latin typeface="+mj-lt"/>
                <a:cs typeface="Arial" panose="020B0604020202020204" pitchFamily="34" charset="0"/>
              </a:rPr>
              <a:t> calibration.</a:t>
            </a:r>
            <a:endParaRPr lang="en-US" sz="2000" dirty="0">
              <a:latin typeface="+mj-lt"/>
              <a:cs typeface="Arial" panose="020B0604020202020204" pitchFamily="34" charset="0"/>
            </a:endParaRPr>
          </a:p>
        </p:txBody>
      </p:sp>
      <p:sp>
        <p:nvSpPr>
          <p:cNvPr id="7" name="Rechteck 7">
            <a:extLst>
              <a:ext uri="{FF2B5EF4-FFF2-40B4-BE49-F238E27FC236}">
                <a16:creationId xmlns:a16="http://schemas.microsoft.com/office/drawing/2014/main" id="{CAA74034-6CBA-9898-AFA9-A6CBA25D66D5}"/>
              </a:ext>
            </a:extLst>
          </p:cNvPr>
          <p:cNvSpPr>
            <a:spLocks noChangeArrowheads="1"/>
          </p:cNvSpPr>
          <p:nvPr/>
        </p:nvSpPr>
        <p:spPr bwMode="auto">
          <a:xfrm>
            <a:off x="7658" y="1844181"/>
            <a:ext cx="9120684"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358775" indent="-179388">
              <a:spcBef>
                <a:spcPct val="20000"/>
              </a:spcBef>
              <a:buFont typeface="Arial" panose="020B0604020202020204" pitchFamily="34" charset="0"/>
              <a:buChar char="–"/>
              <a:defRPr sz="2800">
                <a:solidFill>
                  <a:schemeClr val="tx1"/>
                </a:solidFill>
                <a:latin typeface="Arial" panose="020B0604020202020204" pitchFamily="34" charset="0"/>
              </a:defRPr>
            </a:lvl2pPr>
            <a:lvl3pPr marL="920750" indent="-28575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182563" lvl="1" indent="-182563">
              <a:spcBef>
                <a:spcPts val="0"/>
              </a:spcBef>
              <a:spcAft>
                <a:spcPts val="1200"/>
              </a:spcAft>
              <a:buClr>
                <a:schemeClr val="accent1"/>
              </a:buClr>
              <a:buSzPct val="150000"/>
              <a:buFont typeface="Wingdings" panose="05000000000000000000" pitchFamily="2" charset="2"/>
              <a:buChar char="§"/>
            </a:pPr>
            <a:r>
              <a:rPr lang="en-GB" altLang="LID4096" sz="1800" dirty="0">
                <a:latin typeface="+mj-lt"/>
              </a:rPr>
              <a:t>DIVGAS was applied to study neutral gas dynamics in JET, including the sub-divertor and vessel. The effect of the thermal accommodation coefficient was </a:t>
            </a:r>
            <a:r>
              <a:rPr lang="en-GB" altLang="LID4096" sz="1800" dirty="0" err="1">
                <a:latin typeface="+mj-lt"/>
              </a:rPr>
              <a:t>analyzed</a:t>
            </a:r>
            <a:r>
              <a:rPr lang="en-GB" altLang="LID4096" sz="1800" dirty="0">
                <a:latin typeface="+mj-lt"/>
              </a:rPr>
              <a:t> for three pressures (1 Pa, 2.5 Pa, 5 Pa) and two reference temperature conditions.</a:t>
            </a:r>
          </a:p>
          <a:p>
            <a:pPr marL="182563" lvl="1" indent="-182563">
              <a:spcBef>
                <a:spcPts val="0"/>
              </a:spcBef>
              <a:spcAft>
                <a:spcPts val="1200"/>
              </a:spcAft>
              <a:buClr>
                <a:schemeClr val="accent1"/>
              </a:buClr>
              <a:buSzPct val="150000"/>
              <a:buFont typeface="Wingdings" panose="05000000000000000000" pitchFamily="2" charset="2"/>
              <a:buChar char="§"/>
            </a:pPr>
            <a:r>
              <a:rPr lang="en-GB" altLang="LID4096" sz="1800" dirty="0">
                <a:latin typeface="+mj-lt"/>
              </a:rPr>
              <a:t>Macroscopic distributions were found to be insensitive to the thermal accommodation coefficient, due to low Knudsen numbers.</a:t>
            </a:r>
          </a:p>
          <a:p>
            <a:pPr marL="182563" lvl="1" indent="-182563">
              <a:spcBef>
                <a:spcPts val="0"/>
              </a:spcBef>
              <a:spcAft>
                <a:spcPts val="1200"/>
              </a:spcAft>
              <a:buClr>
                <a:schemeClr val="accent1"/>
              </a:buClr>
              <a:buSzPct val="150000"/>
              <a:buFont typeface="Wingdings" panose="05000000000000000000" pitchFamily="2" charset="2"/>
              <a:buChar char="§"/>
            </a:pPr>
            <a:r>
              <a:rPr lang="en-GB" altLang="LID4096" sz="1800" dirty="0">
                <a:latin typeface="+mj-lt"/>
              </a:rPr>
              <a:t>Density increases by a factor of 1.5 from the vacuum vessel to the pipes, with a much larger increase—about fivefold—near the cryopump surface.</a:t>
            </a:r>
          </a:p>
          <a:p>
            <a:pPr marL="182563" lvl="1" indent="-182563">
              <a:spcBef>
                <a:spcPts val="0"/>
              </a:spcBef>
              <a:spcAft>
                <a:spcPts val="1200"/>
              </a:spcAft>
              <a:buClr>
                <a:schemeClr val="accent1"/>
              </a:buClr>
              <a:buSzPct val="150000"/>
              <a:buFont typeface="Wingdings" panose="05000000000000000000" pitchFamily="2" charset="2"/>
              <a:buChar char="§"/>
            </a:pPr>
            <a:r>
              <a:rPr lang="en-GB" altLang="LID4096" sz="1800" dirty="0">
                <a:latin typeface="+mj-lt"/>
              </a:rPr>
              <a:t>Macroscopic distributions remain uniform in lower sub-divertor region and L-shaped pipe.</a:t>
            </a:r>
          </a:p>
        </p:txBody>
      </p:sp>
    </p:spTree>
    <p:extLst>
      <p:ext uri="{BB962C8B-B14F-4D97-AF65-F5344CB8AC3E}">
        <p14:creationId xmlns:p14="http://schemas.microsoft.com/office/powerpoint/2010/main" val="3769555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2C7C7-2175-78E9-AD2A-238A6D2720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74ED06-CE2D-D9AE-73F5-8778D3563505}"/>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 </a:t>
            </a:r>
            <a:r>
              <a:rPr lang="en-US" spc="-15" dirty="0">
                <a:solidFill>
                  <a:srgbClr val="000000"/>
                </a:solidFill>
                <a:latin typeface="Calibri" panose="020F0502020204030204" pitchFamily="34" charset="0"/>
                <a:ea typeface="SimSun" panose="02010600030101010101" pitchFamily="2" charset="-122"/>
              </a:rPr>
              <a:t>KIT</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E018DA10-E5A7-6C28-69E1-2E21AED94C6A}"/>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59</a:t>
            </a:fld>
            <a:endParaRPr lang="en-GB" dirty="0"/>
          </a:p>
        </p:txBody>
      </p:sp>
      <p:sp>
        <p:nvSpPr>
          <p:cNvPr id="9" name="TextBox 8">
            <a:extLst>
              <a:ext uri="{FF2B5EF4-FFF2-40B4-BE49-F238E27FC236}">
                <a16:creationId xmlns:a16="http://schemas.microsoft.com/office/drawing/2014/main" id="{7DB8B4FE-7231-6A60-E5A9-EE5A88B33873}"/>
              </a:ext>
            </a:extLst>
          </p:cNvPr>
          <p:cNvSpPr txBox="1"/>
          <p:nvPr/>
        </p:nvSpPr>
        <p:spPr>
          <a:xfrm>
            <a:off x="7709684" y="555625"/>
            <a:ext cx="1418658" cy="646331"/>
          </a:xfrm>
          <a:prstGeom prst="rect">
            <a:avLst/>
          </a:prstGeom>
          <a:solidFill>
            <a:srgbClr val="FFFF00"/>
          </a:solidFill>
        </p:spPr>
        <p:txBody>
          <a:bodyPr wrap="none" rtlCol="0">
            <a:spAutoFit/>
          </a:bodyPr>
          <a:lstStyle/>
          <a:p>
            <a:pPr algn="r"/>
            <a:r>
              <a:rPr lang="en-US" dirty="0"/>
              <a:t>Ch. Tantos, </a:t>
            </a:r>
          </a:p>
          <a:p>
            <a:pPr algn="r"/>
            <a:r>
              <a:rPr lang="en-US" dirty="0"/>
              <a:t>Th. </a:t>
            </a:r>
            <a:r>
              <a:rPr lang="en-US" dirty="0" err="1"/>
              <a:t>Giegerich</a:t>
            </a:r>
            <a:endParaRPr lang="en-US" dirty="0"/>
          </a:p>
        </p:txBody>
      </p:sp>
      <p:sp>
        <p:nvSpPr>
          <p:cNvPr id="6" name="Textfeld 5">
            <a:extLst>
              <a:ext uri="{FF2B5EF4-FFF2-40B4-BE49-F238E27FC236}">
                <a16:creationId xmlns:a16="http://schemas.microsoft.com/office/drawing/2014/main" id="{8681FD1F-946F-1BE8-241A-A509FDE5FB81}"/>
              </a:ext>
            </a:extLst>
          </p:cNvPr>
          <p:cNvSpPr txBox="1"/>
          <p:nvPr/>
        </p:nvSpPr>
        <p:spPr>
          <a:xfrm>
            <a:off x="8650275" y="1197850"/>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5" name="Textfeld 4">
            <a:extLst>
              <a:ext uri="{FF2B5EF4-FFF2-40B4-BE49-F238E27FC236}">
                <a16:creationId xmlns:a16="http://schemas.microsoft.com/office/drawing/2014/main" id="{9FCBA365-999E-B429-983D-3B8C76B67FA8}"/>
              </a:ext>
            </a:extLst>
          </p:cNvPr>
          <p:cNvSpPr txBox="1"/>
          <p:nvPr/>
        </p:nvSpPr>
        <p:spPr>
          <a:xfrm>
            <a:off x="-68642" y="555625"/>
            <a:ext cx="7731620" cy="430887"/>
          </a:xfrm>
          <a:prstGeom prst="rect">
            <a:avLst/>
          </a:prstGeom>
          <a:noFill/>
        </p:spPr>
        <p:txBody>
          <a:bodyPr wrap="square">
            <a:spAutoFit/>
          </a:bodyPr>
          <a:lstStyle/>
          <a:p>
            <a:r>
              <a:rPr lang="en-GB" sz="2200" b="1" dirty="0">
                <a:cs typeface="Arial" panose="020B0604020202020204" pitchFamily="34" charset="0"/>
              </a:rPr>
              <a:t>DIVGAS modelling: gas distribution in JET vessel </a:t>
            </a:r>
            <a:endParaRPr lang="en-GB" sz="2200" b="1" dirty="0"/>
          </a:p>
        </p:txBody>
      </p:sp>
      <p:sp>
        <p:nvSpPr>
          <p:cNvPr id="3" name="Textfeld 2">
            <a:extLst>
              <a:ext uri="{FF2B5EF4-FFF2-40B4-BE49-F238E27FC236}">
                <a16:creationId xmlns:a16="http://schemas.microsoft.com/office/drawing/2014/main" id="{A43B5446-63D0-D51C-7A26-ABDF19F96326}"/>
              </a:ext>
            </a:extLst>
          </p:cNvPr>
          <p:cNvSpPr txBox="1"/>
          <p:nvPr/>
        </p:nvSpPr>
        <p:spPr>
          <a:xfrm>
            <a:off x="-57614" y="1052819"/>
            <a:ext cx="7509934" cy="420884"/>
          </a:xfrm>
          <a:prstGeom prst="rect">
            <a:avLst/>
          </a:prstGeom>
          <a:noFill/>
          <a:ln w="12700">
            <a:noFill/>
          </a:ln>
        </p:spPr>
        <p:txBody>
          <a:bodyPr wrap="square">
            <a:spAutoFit/>
          </a:bodyPr>
          <a:lstStyle/>
          <a:p>
            <a:pPr>
              <a:lnSpc>
                <a:spcPct val="113000"/>
              </a:lnSpc>
              <a:defRPr/>
            </a:pPr>
            <a:r>
              <a:rPr lang="en-GB" sz="2000" b="1" dirty="0">
                <a:latin typeface="+mj-lt"/>
                <a:cs typeface="Arial" panose="020B0604020202020204" pitchFamily="34" charset="0"/>
              </a:rPr>
              <a:t>Aim: </a:t>
            </a:r>
            <a:r>
              <a:rPr lang="en-GB" sz="2000" dirty="0">
                <a:latin typeface="+mj-lt"/>
                <a:cs typeface="Arial" panose="020B0604020202020204" pitchFamily="34" charset="0"/>
              </a:rPr>
              <a:t>support accurate interpretation of the in-vessel </a:t>
            </a:r>
            <a:r>
              <a:rPr lang="en-GB" sz="2000" dirty="0" err="1">
                <a:latin typeface="+mj-lt"/>
                <a:cs typeface="Arial" panose="020B0604020202020204" pitchFamily="34" charset="0"/>
              </a:rPr>
              <a:t>pVT</a:t>
            </a:r>
            <a:r>
              <a:rPr lang="en-GB" sz="2000" dirty="0">
                <a:latin typeface="+mj-lt"/>
                <a:cs typeface="Arial" panose="020B0604020202020204" pitchFamily="34" charset="0"/>
              </a:rPr>
              <a:t> calibration.</a:t>
            </a:r>
            <a:endParaRPr lang="en-US" sz="2000" dirty="0">
              <a:latin typeface="+mj-lt"/>
              <a:cs typeface="Arial" panose="020B0604020202020204" pitchFamily="34" charset="0"/>
            </a:endParaRPr>
          </a:p>
        </p:txBody>
      </p:sp>
      <p:pic>
        <p:nvPicPr>
          <p:cNvPr id="8" name="Picture 6" descr="A drawing of a balloon&#10;&#10;AI-generated content may be incorrect.">
            <a:extLst>
              <a:ext uri="{FF2B5EF4-FFF2-40B4-BE49-F238E27FC236}">
                <a16:creationId xmlns:a16="http://schemas.microsoft.com/office/drawing/2014/main" id="{CA125229-48DD-DA81-7309-4B443DA3CE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137" t="3305" r="19424" b="648"/>
          <a:stretch>
            <a:fillRect/>
          </a:stretch>
        </p:blipFill>
        <p:spPr bwMode="auto">
          <a:xfrm>
            <a:off x="35496" y="1572015"/>
            <a:ext cx="1728887" cy="296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80AD4718-9454-25EB-7800-D928A8BEFE9E}"/>
              </a:ext>
            </a:extLst>
          </p:cNvPr>
          <p:cNvSpPr txBox="1"/>
          <p:nvPr/>
        </p:nvSpPr>
        <p:spPr>
          <a:xfrm>
            <a:off x="-12042" y="4578559"/>
            <a:ext cx="3448767" cy="584775"/>
          </a:xfrm>
          <a:prstGeom prst="rect">
            <a:avLst/>
          </a:prstGeom>
          <a:noFill/>
        </p:spPr>
        <p:txBody>
          <a:bodyPr wrap="square">
            <a:spAutoFit/>
          </a:bodyPr>
          <a:lstStyle/>
          <a:p>
            <a:r>
              <a:rPr lang="en-GB" altLang="LID4096" sz="1600" dirty="0"/>
              <a:t>DIVGAS JET model, with temperatures indicated by different colours</a:t>
            </a:r>
            <a:endParaRPr lang="en-GB" sz="1600" dirty="0"/>
          </a:p>
        </p:txBody>
      </p:sp>
      <p:sp>
        <p:nvSpPr>
          <p:cNvPr id="12" name="TextBox 20">
            <a:extLst>
              <a:ext uri="{FF2B5EF4-FFF2-40B4-BE49-F238E27FC236}">
                <a16:creationId xmlns:a16="http://schemas.microsoft.com/office/drawing/2014/main" id="{CB5B02B6-BA4F-927F-3D19-1C2947C53199}"/>
              </a:ext>
            </a:extLst>
          </p:cNvPr>
          <p:cNvSpPr txBox="1"/>
          <p:nvPr/>
        </p:nvSpPr>
        <p:spPr>
          <a:xfrm>
            <a:off x="2051720" y="1513392"/>
            <a:ext cx="2648638" cy="2923877"/>
          </a:xfrm>
          <a:prstGeom prst="rect">
            <a:avLst/>
          </a:prstGeom>
          <a:noFill/>
          <a:ln>
            <a:solidFill>
              <a:schemeClr val="tx1"/>
            </a:solidFill>
          </a:ln>
        </p:spPr>
        <p:txBody>
          <a:bodyPr wrap="square">
            <a:spAutoFit/>
          </a:bodyPr>
          <a:lstStyle/>
          <a:p>
            <a:pPr>
              <a:defRPr/>
            </a:pPr>
            <a:r>
              <a:rPr lang="en-US" sz="1600" b="1" dirty="0">
                <a:cs typeface="Arial" panose="020B0604020202020204" pitchFamily="34" charset="0"/>
              </a:rPr>
              <a:t>Temperature conditions (°C)</a:t>
            </a:r>
          </a:p>
          <a:p>
            <a:pPr>
              <a:defRPr/>
            </a:pPr>
            <a:r>
              <a:rPr lang="en-US" sz="1600" dirty="0">
                <a:cs typeface="Arial" panose="020B0604020202020204" pitchFamily="34" charset="0"/>
              </a:rPr>
              <a:t>case A               case B</a:t>
            </a:r>
          </a:p>
          <a:p>
            <a:pPr>
              <a:defRPr/>
            </a:pPr>
            <a:r>
              <a:rPr lang="en-US" sz="1600" dirty="0">
                <a:cs typeface="Arial" panose="020B0604020202020204" pitchFamily="34" charset="0"/>
              </a:rPr>
              <a:t>(standard)        (baking)</a:t>
            </a:r>
          </a:p>
          <a:p>
            <a:pPr eaLnBrk="1" fontAlgn="auto" hangingPunct="1">
              <a:spcBef>
                <a:spcPts val="0"/>
              </a:spcBef>
              <a:spcAft>
                <a:spcPts val="0"/>
              </a:spcAft>
              <a:defRPr/>
            </a:pPr>
            <a:r>
              <a:rPr lang="en-US" sz="1600" dirty="0">
                <a:solidFill>
                  <a:prstClr val="black"/>
                </a:solidFill>
                <a:cs typeface="Arial" panose="020B0604020202020204" pitchFamily="34" charset="0"/>
              </a:rPr>
              <a:t>(nom. 200)       (nom. 320)</a:t>
            </a:r>
          </a:p>
          <a:p>
            <a:pPr>
              <a:defRPr/>
            </a:pPr>
            <a:r>
              <a:rPr lang="en-US" sz="800" dirty="0">
                <a:cs typeface="Arial" panose="020B0604020202020204" pitchFamily="34" charset="0"/>
              </a:rPr>
              <a:t>----------------------------------------------------------------------</a:t>
            </a:r>
          </a:p>
          <a:p>
            <a:pPr>
              <a:defRPr/>
            </a:pPr>
            <a:r>
              <a:rPr lang="en-US" sz="1600" dirty="0">
                <a:solidFill>
                  <a:srgbClr val="FF0000"/>
                </a:solidFill>
                <a:cs typeface="Arial" panose="020B0604020202020204" pitchFamily="34" charset="0"/>
              </a:rPr>
              <a:t>180                       280</a:t>
            </a:r>
          </a:p>
          <a:p>
            <a:pPr eaLnBrk="1" fontAlgn="auto" hangingPunct="1">
              <a:defRPr/>
            </a:pPr>
            <a:r>
              <a:rPr lang="en-US" sz="800" dirty="0">
                <a:solidFill>
                  <a:prstClr val="black"/>
                </a:solidFill>
                <a:cs typeface="Arial" panose="020B0604020202020204" pitchFamily="34" charset="0"/>
              </a:rPr>
              <a:t>----------------------------------------------------------------------</a:t>
            </a:r>
          </a:p>
          <a:p>
            <a:pPr eaLnBrk="1" fontAlgn="auto" hangingPunct="1">
              <a:defRPr/>
            </a:pPr>
            <a:r>
              <a:rPr lang="en-US" sz="1600" dirty="0">
                <a:solidFill>
                  <a:schemeClr val="accent6"/>
                </a:solidFill>
                <a:cs typeface="Arial" panose="020B0604020202020204" pitchFamily="34" charset="0"/>
              </a:rPr>
              <a:t>80                         140</a:t>
            </a:r>
          </a:p>
          <a:p>
            <a:pPr eaLnBrk="1" fontAlgn="auto" hangingPunct="1">
              <a:defRPr/>
            </a:pPr>
            <a:r>
              <a:rPr lang="en-US" sz="800" dirty="0">
                <a:solidFill>
                  <a:prstClr val="black"/>
                </a:solidFill>
                <a:cs typeface="Arial" panose="020B0604020202020204" pitchFamily="34" charset="0"/>
              </a:rPr>
              <a:t>----------------------------------------------------------------------</a:t>
            </a:r>
          </a:p>
          <a:p>
            <a:pPr eaLnBrk="1" fontAlgn="auto" hangingPunct="1">
              <a:defRPr/>
            </a:pPr>
            <a:r>
              <a:rPr lang="en-US" sz="1600" dirty="0">
                <a:solidFill>
                  <a:srgbClr val="0858DA"/>
                </a:solidFill>
                <a:cs typeface="Arial" panose="020B0604020202020204" pitchFamily="34" charset="0"/>
              </a:rPr>
              <a:t>55                         100</a:t>
            </a:r>
          </a:p>
          <a:p>
            <a:pPr eaLnBrk="1" fontAlgn="auto" hangingPunct="1">
              <a:defRPr/>
            </a:pPr>
            <a:r>
              <a:rPr lang="en-US" sz="800" dirty="0">
                <a:solidFill>
                  <a:prstClr val="black"/>
                </a:solidFill>
                <a:cs typeface="Arial" panose="020B0604020202020204" pitchFamily="34" charset="0"/>
              </a:rPr>
              <a:t>----------------------------------------------------------------------</a:t>
            </a:r>
          </a:p>
          <a:p>
            <a:pPr eaLnBrk="1" fontAlgn="auto" hangingPunct="1">
              <a:defRPr/>
            </a:pPr>
            <a:r>
              <a:rPr lang="en-US" sz="1600" dirty="0">
                <a:solidFill>
                  <a:srgbClr val="D71FB0"/>
                </a:solidFill>
                <a:cs typeface="Arial" panose="020B0604020202020204" pitchFamily="34" charset="0"/>
              </a:rPr>
              <a:t>45                          45</a:t>
            </a:r>
          </a:p>
          <a:p>
            <a:pPr eaLnBrk="1" fontAlgn="auto" hangingPunct="1">
              <a:defRPr/>
            </a:pPr>
            <a:r>
              <a:rPr lang="en-US" sz="800" dirty="0">
                <a:solidFill>
                  <a:prstClr val="black"/>
                </a:solidFill>
                <a:cs typeface="Arial" panose="020B0604020202020204" pitchFamily="34" charset="0"/>
              </a:rPr>
              <a:t>----------------------------------------------------------------------</a:t>
            </a:r>
          </a:p>
          <a:p>
            <a:pPr>
              <a:defRPr/>
            </a:pPr>
            <a:r>
              <a:rPr lang="en-US" sz="1600" dirty="0">
                <a:solidFill>
                  <a:srgbClr val="45F715"/>
                </a:solidFill>
                <a:cs typeface="Arial" panose="020B0604020202020204" pitchFamily="34" charset="0"/>
              </a:rPr>
              <a:t>20                          20</a:t>
            </a:r>
          </a:p>
        </p:txBody>
      </p:sp>
      <p:pic>
        <p:nvPicPr>
          <p:cNvPr id="13" name="Grafik 12">
            <a:extLst>
              <a:ext uri="{FF2B5EF4-FFF2-40B4-BE49-F238E27FC236}">
                <a16:creationId xmlns:a16="http://schemas.microsoft.com/office/drawing/2014/main" id="{F4900548-84F9-574A-ACFF-C9E55A012A1C}"/>
              </a:ext>
            </a:extLst>
          </p:cNvPr>
          <p:cNvPicPr>
            <a:picLocks noChangeAspect="1"/>
          </p:cNvPicPr>
          <p:nvPr/>
        </p:nvPicPr>
        <p:blipFill>
          <a:blip r:embed="rId4"/>
          <a:stretch>
            <a:fillRect/>
          </a:stretch>
        </p:blipFill>
        <p:spPr>
          <a:xfrm>
            <a:off x="5076056" y="1518674"/>
            <a:ext cx="1933032" cy="3213316"/>
          </a:xfrm>
          <a:prstGeom prst="rect">
            <a:avLst/>
          </a:prstGeom>
        </p:spPr>
      </p:pic>
      <p:sp>
        <p:nvSpPr>
          <p:cNvPr id="15" name="Textfeld 14">
            <a:extLst>
              <a:ext uri="{FF2B5EF4-FFF2-40B4-BE49-F238E27FC236}">
                <a16:creationId xmlns:a16="http://schemas.microsoft.com/office/drawing/2014/main" id="{6B1918A5-238E-181D-D03F-C1913E8C1E82}"/>
              </a:ext>
            </a:extLst>
          </p:cNvPr>
          <p:cNvSpPr txBox="1"/>
          <p:nvPr/>
        </p:nvSpPr>
        <p:spPr>
          <a:xfrm>
            <a:off x="7024929" y="4048977"/>
            <a:ext cx="1872208" cy="369332"/>
          </a:xfrm>
          <a:prstGeom prst="rect">
            <a:avLst/>
          </a:prstGeom>
          <a:noFill/>
        </p:spPr>
        <p:txBody>
          <a:bodyPr wrap="square">
            <a:spAutoFit/>
          </a:bodyPr>
          <a:lstStyle/>
          <a:p>
            <a:pPr lvl="1" indent="-365125" algn="ctr">
              <a:spcBef>
                <a:spcPct val="0"/>
              </a:spcBef>
              <a:buClr>
                <a:schemeClr val="accent1"/>
              </a:buClr>
              <a:buSzPct val="150000"/>
              <a:buFont typeface="Arial" panose="020B0604020202020204" pitchFamily="34" charset="0"/>
              <a:buNone/>
            </a:pPr>
            <a:r>
              <a:rPr lang="en-GB" altLang="LID4096" sz="1800" dirty="0"/>
              <a:t>Density for 1 Pa</a:t>
            </a:r>
            <a:endParaRPr lang="en-US" altLang="de-DE" sz="1800" dirty="0">
              <a:cs typeface="Arial" panose="020B0604020202020204" pitchFamily="34" charset="0"/>
            </a:endParaRPr>
          </a:p>
        </p:txBody>
      </p:sp>
    </p:spTree>
    <p:extLst>
      <p:ext uri="{BB962C8B-B14F-4D97-AF65-F5344CB8AC3E}">
        <p14:creationId xmlns:p14="http://schemas.microsoft.com/office/powerpoint/2010/main" val="178948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0830-C826-A9DD-ACE3-11BD79AF07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640546-1C92-E845-2811-B1A004CDE6C9}"/>
              </a:ext>
            </a:extLst>
          </p:cNvPr>
          <p:cNvSpPr>
            <a:spLocks noGrp="1"/>
          </p:cNvSpPr>
          <p:nvPr>
            <p:ph type="title"/>
          </p:nvPr>
        </p:nvSpPr>
        <p:spPr/>
        <p:txBody>
          <a:bodyPr/>
          <a:lstStyle/>
          <a:p>
            <a:r>
              <a:rPr lang="de-DE" dirty="0"/>
              <a:t>SP D </a:t>
            </a:r>
            <a:r>
              <a:rPr lang="de-DE" dirty="0" err="1"/>
              <a:t>Deliverables</a:t>
            </a:r>
            <a:r>
              <a:rPr lang="de-DE" dirty="0"/>
              <a:t> 2025</a:t>
            </a:r>
          </a:p>
        </p:txBody>
      </p:sp>
      <p:sp>
        <p:nvSpPr>
          <p:cNvPr id="4" name="Fußzeilenplatzhalter 3">
            <a:extLst>
              <a:ext uri="{FF2B5EF4-FFF2-40B4-BE49-F238E27FC236}">
                <a16:creationId xmlns:a16="http://schemas.microsoft.com/office/drawing/2014/main" id="{D153097D-6C7F-FF8B-ACC2-4E52ED996775}"/>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a:t>
            </a:fld>
            <a:endParaRPr lang="en-GB" dirty="0"/>
          </a:p>
        </p:txBody>
      </p:sp>
      <p:sp>
        <p:nvSpPr>
          <p:cNvPr id="6" name="Textfeld 5">
            <a:extLst>
              <a:ext uri="{FF2B5EF4-FFF2-40B4-BE49-F238E27FC236}">
                <a16:creationId xmlns:a16="http://schemas.microsoft.com/office/drawing/2014/main" id="{B5E555F0-6CC4-FB21-40ED-759A899681FE}"/>
              </a:ext>
            </a:extLst>
          </p:cNvPr>
          <p:cNvSpPr txBox="1"/>
          <p:nvPr/>
        </p:nvSpPr>
        <p:spPr>
          <a:xfrm>
            <a:off x="0" y="699542"/>
            <a:ext cx="9144000" cy="2754600"/>
          </a:xfrm>
          <a:prstGeom prst="rect">
            <a:avLst/>
          </a:prstGeom>
          <a:noFill/>
        </p:spPr>
        <p:txBody>
          <a:bodyPr wrap="square">
            <a:spAutoFit/>
          </a:bodyPr>
          <a:lstStyle/>
          <a:p>
            <a:pPr>
              <a:spcAft>
                <a:spcPts val="600"/>
              </a:spcAft>
            </a:pPr>
            <a:r>
              <a:rPr lang="en-GB" b="1" kern="100" spc="-15"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SP D.3 Impurity Migration Modelling</a:t>
            </a:r>
            <a:r>
              <a:rPr lang="en-GB" b="1" i="1" kern="100" dirty="0">
                <a:latin typeface="Aptos" panose="020B0004020202020204" pitchFamily="34" charset="0"/>
                <a:ea typeface="Aptos" panose="020B0004020202020204" pitchFamily="34" charset="0"/>
                <a:cs typeface="Times New Roman" panose="02020603050405020304" pitchFamily="18" charset="0"/>
              </a:rPr>
              <a:t> … cont´d</a:t>
            </a:r>
          </a:p>
          <a:p>
            <a:pPr>
              <a:spcAft>
                <a:spcPts val="600"/>
              </a:spcAft>
            </a:pP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D004</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Predictive material migration in </a:t>
            </a:r>
            <a:r>
              <a:rPr lang="en-US" sz="1600" dirty="0">
                <a:solidFill>
                  <a:srgbClr val="C00000"/>
                </a:solidFill>
                <a:latin typeface="Aptos" panose="020B0004020202020204" pitchFamily="34" charset="0"/>
              </a:rPr>
              <a:t>full-W ITER </a:t>
            </a:r>
            <a:r>
              <a:rPr lang="en-US" sz="1600" dirty="0">
                <a:latin typeface="Aptos" panose="020B0004020202020204" pitchFamily="34" charset="0"/>
              </a:rPr>
              <a:t>including B transport resulting from </a:t>
            </a:r>
            <a:r>
              <a:rPr lang="en-US" sz="1600" dirty="0" err="1">
                <a:solidFill>
                  <a:srgbClr val="C00000"/>
                </a:solidFill>
                <a:latin typeface="Aptos" panose="020B0004020202020204" pitchFamily="34" charset="0"/>
              </a:rPr>
              <a:t>boronisation</a:t>
            </a:r>
            <a:r>
              <a:rPr lang="en-US" sz="1600" dirty="0">
                <a:latin typeface="Aptos" panose="020B0004020202020204" pitchFamily="34" charset="0"/>
              </a:rPr>
              <a:t> using new SOL plasma solution with self-consistent far SOL.</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(MPG)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D005</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ERO2.0 simulations of </a:t>
            </a:r>
            <a:r>
              <a:rPr lang="en-US" sz="1600" dirty="0">
                <a:solidFill>
                  <a:srgbClr val="C00000"/>
                </a:solidFill>
                <a:latin typeface="Aptos" panose="020B0004020202020204" pitchFamily="34" charset="0"/>
              </a:rPr>
              <a:t>AUG</a:t>
            </a:r>
            <a:r>
              <a:rPr lang="en-US" sz="1600" dirty="0">
                <a:latin typeface="Aptos" panose="020B0004020202020204" pitchFamily="34" charset="0"/>
              </a:rPr>
              <a:t> erosion and migration experiments in L- and H-mode D plasma and comparison with experimental data and former simulations. Assess impact of uncertainty of OSP position and plasma conditions.</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(VTT) 4PM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D006</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Self-charging properties </a:t>
            </a:r>
            <a:r>
              <a:rPr lang="en-US" sz="1600" dirty="0">
                <a:latin typeface="Aptos" panose="020B0004020202020204" pitchFamily="34" charset="0"/>
              </a:rPr>
              <a:t>for (tritiated) boron dust.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(VR) 3PM</a:t>
            </a:r>
          </a:p>
          <a:p>
            <a:pPr>
              <a:spcAft>
                <a:spcPts val="600"/>
              </a:spcAft>
            </a:pPr>
            <a:r>
              <a:rPr lang="en-GB" sz="1600" b="1" kern="100" spc="-15" dirty="0">
                <a:highlight>
                  <a:srgbClr val="008000"/>
                </a:highlight>
                <a:latin typeface="Aptos" panose="020B0004020202020204" pitchFamily="34" charset="0"/>
                <a:ea typeface="Aptos" panose="020B0004020202020204" pitchFamily="34" charset="0"/>
                <a:cs typeface="Times New Roman" panose="02020603050405020304" pitchFamily="18" charset="0"/>
              </a:rPr>
              <a:t>D007</a:t>
            </a:r>
            <a:r>
              <a:rPr lang="en-GB" sz="1600" b="1" kern="100" spc="-15" dirty="0">
                <a:latin typeface="Aptos" panose="020B0004020202020204" pitchFamily="34" charset="0"/>
                <a:ea typeface="Aptos" panose="020B0004020202020204" pitchFamily="34" charset="0"/>
                <a:cs typeface="Times New Roman" panose="02020603050405020304" pitchFamily="18" charset="0"/>
              </a:rPr>
              <a:t>: </a:t>
            </a:r>
            <a:r>
              <a:rPr lang="en-US" sz="1600" dirty="0">
                <a:latin typeface="Aptos" panose="020B0004020202020204" pitchFamily="34" charset="0"/>
              </a:rPr>
              <a:t>ERO2.0 of </a:t>
            </a:r>
            <a:r>
              <a:rPr lang="en-US" sz="1600" dirty="0">
                <a:solidFill>
                  <a:srgbClr val="C00000"/>
                </a:solidFill>
                <a:latin typeface="Aptos" panose="020B0004020202020204" pitchFamily="34" charset="0"/>
              </a:rPr>
              <a:t>Ni/W migration modelling in JET</a:t>
            </a:r>
            <a:r>
              <a:rPr lang="en-US" sz="1600" dirty="0">
                <a:latin typeface="Aptos" panose="020B0004020202020204" pitchFamily="34" charset="0"/>
              </a:rPr>
              <a:t>. </a:t>
            </a:r>
            <a:r>
              <a:rPr lang="en-US" sz="1600" b="1" dirty="0">
                <a:latin typeface="Aptos" panose="020B0004020202020204" pitchFamily="34" charset="0"/>
              </a:rPr>
              <a:t>(VTT)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722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 </a:t>
            </a:r>
            <a:r>
              <a:rPr lang="en-US" spc="-15" dirty="0">
                <a:solidFill>
                  <a:srgbClr val="000000"/>
                </a:solidFill>
                <a:latin typeface="Calibri" panose="020F0502020204030204" pitchFamily="34" charset="0"/>
                <a:ea typeface="SimSun" panose="02010600030101010101" pitchFamily="2" charset="-122"/>
              </a:rPr>
              <a:t>VTT / Aalto U</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60</a:t>
            </a:fld>
            <a:endParaRPr lang="en-GB" dirty="0"/>
          </a:p>
        </p:txBody>
      </p:sp>
      <p:sp>
        <p:nvSpPr>
          <p:cNvPr id="7" name="TextBox 6"/>
          <p:cNvSpPr txBox="1"/>
          <p:nvPr/>
        </p:nvSpPr>
        <p:spPr>
          <a:xfrm>
            <a:off x="8108653" y="555625"/>
            <a:ext cx="1035347" cy="369332"/>
          </a:xfrm>
          <a:prstGeom prst="rect">
            <a:avLst/>
          </a:prstGeom>
          <a:solidFill>
            <a:srgbClr val="FFFF00"/>
          </a:solidFill>
        </p:spPr>
        <p:txBody>
          <a:bodyPr wrap="none" rtlCol="0">
            <a:spAutoFit/>
          </a:bodyPr>
          <a:lstStyle/>
          <a:p>
            <a:pPr algn="ctr"/>
            <a:r>
              <a:rPr lang="en-US" dirty="0"/>
              <a:t>M. Groth</a:t>
            </a:r>
          </a:p>
        </p:txBody>
      </p:sp>
      <p:sp>
        <p:nvSpPr>
          <p:cNvPr id="3" name="Textfeld 2">
            <a:extLst>
              <a:ext uri="{FF2B5EF4-FFF2-40B4-BE49-F238E27FC236}">
                <a16:creationId xmlns:a16="http://schemas.microsoft.com/office/drawing/2014/main" id="{0E8C5377-39D2-FD9D-9D3D-666DB2839430}"/>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6" name="Textfeld 5">
            <a:extLst>
              <a:ext uri="{FF2B5EF4-FFF2-40B4-BE49-F238E27FC236}">
                <a16:creationId xmlns:a16="http://schemas.microsoft.com/office/drawing/2014/main" id="{75514D1A-507A-F8A8-B902-DAAA14FD8B04}"/>
              </a:ext>
            </a:extLst>
          </p:cNvPr>
          <p:cNvSpPr txBox="1"/>
          <p:nvPr/>
        </p:nvSpPr>
        <p:spPr>
          <a:xfrm>
            <a:off x="0" y="569644"/>
            <a:ext cx="6588224" cy="430887"/>
          </a:xfrm>
          <a:prstGeom prst="rect">
            <a:avLst/>
          </a:prstGeom>
          <a:noFill/>
        </p:spPr>
        <p:txBody>
          <a:bodyPr wrap="square">
            <a:spAutoFit/>
          </a:bodyPr>
          <a:lstStyle/>
          <a:p>
            <a:r>
              <a:rPr lang="en-US" sz="2200" b="1" dirty="0"/>
              <a:t>JET neutral dynamics using EIRENE – isotope effect</a:t>
            </a:r>
            <a:endParaRPr lang="en-GB" sz="2200" b="1" dirty="0"/>
          </a:p>
        </p:txBody>
      </p:sp>
      <p:sp>
        <p:nvSpPr>
          <p:cNvPr id="8" name="TextBox 7">
            <a:extLst>
              <a:ext uri="{FF2B5EF4-FFF2-40B4-BE49-F238E27FC236}">
                <a16:creationId xmlns:a16="http://schemas.microsoft.com/office/drawing/2014/main" id="{E0BF952B-64FC-5951-57B3-4603077AB85E}"/>
              </a:ext>
            </a:extLst>
          </p:cNvPr>
          <p:cNvSpPr txBox="1"/>
          <p:nvPr/>
        </p:nvSpPr>
        <p:spPr>
          <a:xfrm>
            <a:off x="4283968" y="2555118"/>
            <a:ext cx="4495812" cy="1096752"/>
          </a:xfrm>
          <a:prstGeom prst="rect">
            <a:avLst/>
          </a:prstGeom>
          <a:solidFill>
            <a:schemeClr val="accent6"/>
          </a:solidFill>
        </p:spPr>
        <p:txBody>
          <a:bodyPr wrap="none" rtlCol="0">
            <a:noAutofit/>
          </a:bodyPr>
          <a:lstStyle/>
          <a:p>
            <a:pPr algn="ctr">
              <a:spcAft>
                <a:spcPts val="600"/>
              </a:spcAft>
            </a:pPr>
            <a:r>
              <a:rPr lang="en-GB" dirty="0"/>
              <a:t>Explore pressure range, sub-divertor geometry </a:t>
            </a:r>
          </a:p>
          <a:p>
            <a:pPr algn="ctr">
              <a:spcAft>
                <a:spcPts val="600"/>
              </a:spcAft>
            </a:pPr>
            <a:r>
              <a:rPr lang="en-GB" b="1" dirty="0"/>
              <a:t>→ effective pumping speed</a:t>
            </a:r>
          </a:p>
          <a:p>
            <a:pPr algn="ctr">
              <a:spcAft>
                <a:spcPts val="600"/>
              </a:spcAft>
            </a:pPr>
            <a:r>
              <a:rPr lang="en-GB" b="1" dirty="0"/>
              <a:t>→ DIVGAS comparison for simplified geometry</a:t>
            </a:r>
          </a:p>
        </p:txBody>
      </p:sp>
      <p:pic>
        <p:nvPicPr>
          <p:cNvPr id="9" name="Grafik 8">
            <a:extLst>
              <a:ext uri="{FF2B5EF4-FFF2-40B4-BE49-F238E27FC236}">
                <a16:creationId xmlns:a16="http://schemas.microsoft.com/office/drawing/2014/main" id="{3C974EBF-607C-770F-D39C-07130DD68B6B}"/>
              </a:ext>
            </a:extLst>
          </p:cNvPr>
          <p:cNvPicPr>
            <a:picLocks noChangeAspect="1"/>
          </p:cNvPicPr>
          <p:nvPr/>
        </p:nvPicPr>
        <p:blipFill>
          <a:blip r:embed="rId3"/>
          <a:stretch>
            <a:fillRect/>
          </a:stretch>
        </p:blipFill>
        <p:spPr>
          <a:xfrm>
            <a:off x="35496" y="1067906"/>
            <a:ext cx="3960440" cy="4096132"/>
          </a:xfrm>
          <a:prstGeom prst="rect">
            <a:avLst/>
          </a:prstGeom>
        </p:spPr>
      </p:pic>
      <p:sp>
        <p:nvSpPr>
          <p:cNvPr id="10" name="Textfeld 9">
            <a:extLst>
              <a:ext uri="{FF2B5EF4-FFF2-40B4-BE49-F238E27FC236}">
                <a16:creationId xmlns:a16="http://schemas.microsoft.com/office/drawing/2014/main" id="{9E98D8E7-BFF5-46B5-58B4-6D1479CC9E2A}"/>
              </a:ext>
            </a:extLst>
          </p:cNvPr>
          <p:cNvSpPr txBox="1"/>
          <p:nvPr/>
        </p:nvSpPr>
        <p:spPr>
          <a:xfrm>
            <a:off x="-73350" y="4877281"/>
            <a:ext cx="808811" cy="338554"/>
          </a:xfrm>
          <a:prstGeom prst="rect">
            <a:avLst/>
          </a:prstGeom>
          <a:noFill/>
        </p:spPr>
        <p:txBody>
          <a:bodyPr wrap="none" rtlCol="0">
            <a:spAutoFit/>
          </a:bodyPr>
          <a:lstStyle/>
          <a:p>
            <a:r>
              <a:rPr lang="en-US" sz="1600" b="1" dirty="0"/>
              <a:t>A. Vesa</a:t>
            </a:r>
            <a:endParaRPr lang="en-GB" sz="1600" b="1" dirty="0"/>
          </a:p>
        </p:txBody>
      </p:sp>
    </p:spTree>
    <p:extLst>
      <p:ext uri="{BB962C8B-B14F-4D97-AF65-F5344CB8AC3E}">
        <p14:creationId xmlns:p14="http://schemas.microsoft.com/office/powerpoint/2010/main" val="2458344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E37E-98E5-5E08-0EC1-BD84E895FB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BF3273-0C5A-82C6-0220-C9774B4D73FD}"/>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D.4 Neutral Particles Modelling: </a:t>
            </a:r>
            <a:r>
              <a:rPr lang="en-US" spc="-15" dirty="0">
                <a:solidFill>
                  <a:srgbClr val="000000"/>
                </a:solidFill>
                <a:latin typeface="Calibri" panose="020F0502020204030204" pitchFamily="34" charset="0"/>
                <a:ea typeface="SimSun" panose="02010600030101010101" pitchFamily="2" charset="-122"/>
              </a:rPr>
              <a:t>VTT / Aalto U</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AE82A209-0863-3F06-7F81-C9DC10CA0AFD}"/>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61</a:t>
            </a:fld>
            <a:endParaRPr lang="en-GB" dirty="0"/>
          </a:p>
        </p:txBody>
      </p:sp>
      <p:sp>
        <p:nvSpPr>
          <p:cNvPr id="7" name="TextBox 6">
            <a:extLst>
              <a:ext uri="{FF2B5EF4-FFF2-40B4-BE49-F238E27FC236}">
                <a16:creationId xmlns:a16="http://schemas.microsoft.com/office/drawing/2014/main" id="{230CAA1E-4E95-9D60-4906-1E1E268097D7}"/>
              </a:ext>
            </a:extLst>
          </p:cNvPr>
          <p:cNvSpPr txBox="1"/>
          <p:nvPr/>
        </p:nvSpPr>
        <p:spPr>
          <a:xfrm>
            <a:off x="8108653" y="555625"/>
            <a:ext cx="1035347" cy="369332"/>
          </a:xfrm>
          <a:prstGeom prst="rect">
            <a:avLst/>
          </a:prstGeom>
          <a:solidFill>
            <a:srgbClr val="FFFF00"/>
          </a:solidFill>
        </p:spPr>
        <p:txBody>
          <a:bodyPr wrap="none" rtlCol="0">
            <a:spAutoFit/>
          </a:bodyPr>
          <a:lstStyle/>
          <a:p>
            <a:pPr algn="ctr"/>
            <a:r>
              <a:rPr lang="en-US" dirty="0"/>
              <a:t>M. Groth</a:t>
            </a:r>
          </a:p>
        </p:txBody>
      </p:sp>
      <p:sp>
        <p:nvSpPr>
          <p:cNvPr id="3" name="Textfeld 2">
            <a:extLst>
              <a:ext uri="{FF2B5EF4-FFF2-40B4-BE49-F238E27FC236}">
                <a16:creationId xmlns:a16="http://schemas.microsoft.com/office/drawing/2014/main" id="{87B8BD97-C8E6-F50E-809A-A5426CED3CA7}"/>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6" name="Textfeld 5">
            <a:extLst>
              <a:ext uri="{FF2B5EF4-FFF2-40B4-BE49-F238E27FC236}">
                <a16:creationId xmlns:a16="http://schemas.microsoft.com/office/drawing/2014/main" id="{2AB2471F-8FA6-C3FC-68C3-851D8EB446C2}"/>
              </a:ext>
            </a:extLst>
          </p:cNvPr>
          <p:cNvSpPr txBox="1"/>
          <p:nvPr/>
        </p:nvSpPr>
        <p:spPr>
          <a:xfrm>
            <a:off x="0" y="569644"/>
            <a:ext cx="6588224" cy="430887"/>
          </a:xfrm>
          <a:prstGeom prst="rect">
            <a:avLst/>
          </a:prstGeom>
          <a:noFill/>
        </p:spPr>
        <p:txBody>
          <a:bodyPr wrap="square">
            <a:spAutoFit/>
          </a:bodyPr>
          <a:lstStyle/>
          <a:p>
            <a:r>
              <a:rPr lang="en-US" sz="2200" b="1" dirty="0"/>
              <a:t>JET neutral dynamics using EIRENE – isotope effect</a:t>
            </a:r>
            <a:endParaRPr lang="en-GB" sz="2200" b="1" dirty="0"/>
          </a:p>
        </p:txBody>
      </p:sp>
      <p:sp>
        <p:nvSpPr>
          <p:cNvPr id="10" name="Textfeld 9">
            <a:extLst>
              <a:ext uri="{FF2B5EF4-FFF2-40B4-BE49-F238E27FC236}">
                <a16:creationId xmlns:a16="http://schemas.microsoft.com/office/drawing/2014/main" id="{E0531C34-3C19-81DC-91AF-FE76105D9520}"/>
              </a:ext>
            </a:extLst>
          </p:cNvPr>
          <p:cNvSpPr txBox="1"/>
          <p:nvPr/>
        </p:nvSpPr>
        <p:spPr>
          <a:xfrm>
            <a:off x="-73350" y="4877281"/>
            <a:ext cx="808811" cy="338554"/>
          </a:xfrm>
          <a:prstGeom prst="rect">
            <a:avLst/>
          </a:prstGeom>
          <a:noFill/>
        </p:spPr>
        <p:txBody>
          <a:bodyPr wrap="none" rtlCol="0">
            <a:spAutoFit/>
          </a:bodyPr>
          <a:lstStyle/>
          <a:p>
            <a:r>
              <a:rPr lang="en-US" sz="1600" b="1" dirty="0"/>
              <a:t>A. Vesa</a:t>
            </a:r>
            <a:endParaRPr lang="en-GB" sz="1600" b="1" dirty="0"/>
          </a:p>
        </p:txBody>
      </p:sp>
      <p:sp>
        <p:nvSpPr>
          <p:cNvPr id="12" name="Title 1">
            <a:extLst>
              <a:ext uri="{FF2B5EF4-FFF2-40B4-BE49-F238E27FC236}">
                <a16:creationId xmlns:a16="http://schemas.microsoft.com/office/drawing/2014/main" id="{610981CF-A1DE-FF97-32F5-D46738AD94DE}"/>
              </a:ext>
            </a:extLst>
          </p:cNvPr>
          <p:cNvSpPr txBox="1">
            <a:spLocks/>
          </p:cNvSpPr>
          <p:nvPr/>
        </p:nvSpPr>
        <p:spPr>
          <a:xfrm>
            <a:off x="562551" y="4216579"/>
            <a:ext cx="8018897" cy="646331"/>
          </a:xfrm>
          <a:prstGeom prst="rect">
            <a:avLst/>
          </a:prstGeom>
          <a:solidFill>
            <a:srgbClr val="FFFFCC"/>
          </a:solidFill>
        </p:spPr>
        <p:txBody>
          <a:bodyPr vert="horz" wrap="square" lIns="91440" tIns="45720" rIns="91440" bIns="45720" rtlCol="0" anchor="ctr">
            <a:spAutoFit/>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en-GB" sz="1800" dirty="0">
                <a:latin typeface="+mn-lt"/>
              </a:rPr>
              <a:t>Time-dependent EIRENE simulations of pumping speed for H</a:t>
            </a:r>
            <a:r>
              <a:rPr lang="en-GB" sz="1800" baseline="-25000" dirty="0">
                <a:latin typeface="+mn-lt"/>
              </a:rPr>
              <a:t>2</a:t>
            </a:r>
            <a:r>
              <a:rPr lang="en-GB" sz="1800" dirty="0">
                <a:latin typeface="+mn-lt"/>
              </a:rPr>
              <a:t>, D</a:t>
            </a:r>
            <a:r>
              <a:rPr lang="en-GB" sz="1800" baseline="-25000" dirty="0">
                <a:latin typeface="+mn-lt"/>
              </a:rPr>
              <a:t>2</a:t>
            </a:r>
            <a:r>
              <a:rPr lang="en-GB" sz="1800" dirty="0">
                <a:latin typeface="+mn-lt"/>
              </a:rPr>
              <a:t>, T</a:t>
            </a:r>
            <a:r>
              <a:rPr lang="en-GB" sz="1800" baseline="-25000" dirty="0">
                <a:latin typeface="+mn-lt"/>
              </a:rPr>
              <a:t>2</a:t>
            </a:r>
            <a:r>
              <a:rPr lang="en-GB" sz="1800" dirty="0">
                <a:latin typeface="+mn-lt"/>
              </a:rPr>
              <a:t> injection into JET empty vessel are within a factor of 2 of the measurements</a:t>
            </a:r>
            <a:endParaRPr lang="en-US" sz="1800" dirty="0">
              <a:latin typeface="+mn-lt"/>
            </a:endParaRPr>
          </a:p>
        </p:txBody>
      </p:sp>
      <p:pic>
        <p:nvPicPr>
          <p:cNvPr id="11" name="Grafik 10">
            <a:extLst>
              <a:ext uri="{FF2B5EF4-FFF2-40B4-BE49-F238E27FC236}">
                <a16:creationId xmlns:a16="http://schemas.microsoft.com/office/drawing/2014/main" id="{90CCA22B-6FD9-A866-B8B6-9F817DCF06A3}"/>
              </a:ext>
            </a:extLst>
          </p:cNvPr>
          <p:cNvPicPr>
            <a:picLocks noChangeAspect="1"/>
          </p:cNvPicPr>
          <p:nvPr/>
        </p:nvPicPr>
        <p:blipFill>
          <a:blip r:embed="rId3"/>
          <a:srcRect l="2115" b="24163"/>
          <a:stretch>
            <a:fillRect/>
          </a:stretch>
        </p:blipFill>
        <p:spPr>
          <a:xfrm>
            <a:off x="0" y="1192241"/>
            <a:ext cx="5022631" cy="2968962"/>
          </a:xfrm>
          <a:prstGeom prst="rect">
            <a:avLst/>
          </a:prstGeom>
        </p:spPr>
      </p:pic>
      <p:sp>
        <p:nvSpPr>
          <p:cNvPr id="13" name="Content Placeholder 2">
            <a:extLst>
              <a:ext uri="{FF2B5EF4-FFF2-40B4-BE49-F238E27FC236}">
                <a16:creationId xmlns:a16="http://schemas.microsoft.com/office/drawing/2014/main" id="{9DD170FC-602C-98AC-8F82-653B83E4CE9C}"/>
              </a:ext>
            </a:extLst>
          </p:cNvPr>
          <p:cNvSpPr>
            <a:spLocks noGrp="1"/>
          </p:cNvSpPr>
          <p:nvPr>
            <p:ph idx="1"/>
          </p:nvPr>
        </p:nvSpPr>
        <p:spPr>
          <a:xfrm>
            <a:off x="5152721" y="1840526"/>
            <a:ext cx="3667751" cy="1609671"/>
          </a:xfrm>
        </p:spPr>
        <p:txBody>
          <a:bodyPr wrap="square">
            <a:spAutoFit/>
          </a:bodyPr>
          <a:lstStyle/>
          <a:p>
            <a:pPr marL="9525" indent="0">
              <a:spcAft>
                <a:spcPts val="600"/>
              </a:spcAft>
              <a:buNone/>
            </a:pPr>
            <a:r>
              <a:rPr lang="en-US" sz="1800" dirty="0">
                <a:latin typeface="+mj-lt"/>
              </a:rPr>
              <a:t>Adjust conductance at sub-divertor entrance to force agreement w/ exp.</a:t>
            </a:r>
          </a:p>
          <a:p>
            <a:pPr marL="9525" indent="0">
              <a:spcAft>
                <a:spcPts val="600"/>
              </a:spcAft>
              <a:buNone/>
            </a:pPr>
            <a:r>
              <a:rPr lang="en-US" sz="1800" dirty="0">
                <a:latin typeface="+mj-lt"/>
              </a:rPr>
              <a:t>⇒ next: replace sub-divertor with calibrated pump surface in divertor corner </a:t>
            </a:r>
          </a:p>
        </p:txBody>
      </p:sp>
    </p:spTree>
    <p:extLst>
      <p:ext uri="{BB962C8B-B14F-4D97-AF65-F5344CB8AC3E}">
        <p14:creationId xmlns:p14="http://schemas.microsoft.com/office/powerpoint/2010/main" val="191793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4CEE3-EC13-8169-A1CD-0ACF98A4BE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CD442B-838B-6D34-7B61-1A060140F635}"/>
              </a:ext>
            </a:extLst>
          </p:cNvPr>
          <p:cNvSpPr>
            <a:spLocks noGrp="1"/>
          </p:cNvSpPr>
          <p:nvPr>
            <p:ph type="title"/>
          </p:nvPr>
        </p:nvSpPr>
        <p:spPr>
          <a:xfrm>
            <a:off x="58951" y="2076264"/>
            <a:ext cx="9026098" cy="990972"/>
          </a:xfrm>
        </p:spPr>
        <p:txBody>
          <a:bodyPr/>
          <a:lstStyle/>
          <a:p>
            <a:pPr algn="ct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t>
            </a:r>
            <a:b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b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and PWI Modelling for COMPASS-U </a:t>
            </a:r>
            <a:endParaRPr lang="de-DE" sz="36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5B4D761-D651-0171-D4F2-B3B5934709F9}"/>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62</a:t>
            </a:fld>
            <a:endParaRPr lang="en-GB" dirty="0"/>
          </a:p>
        </p:txBody>
      </p:sp>
    </p:spTree>
    <p:extLst>
      <p:ext uri="{BB962C8B-B14F-4D97-AF65-F5344CB8AC3E}">
        <p14:creationId xmlns:p14="http://schemas.microsoft.com/office/powerpoint/2010/main" val="1845570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7A03C-D834-228E-02C3-EC171DEDE8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4768A1-7916-87FD-5A75-B730B86252C1}"/>
              </a:ext>
            </a:extLst>
          </p:cNvPr>
          <p:cNvSpPr>
            <a:spLocks noGrp="1"/>
          </p:cNvSpPr>
          <p:nvPr>
            <p:ph type="title"/>
          </p:nvPr>
        </p:nvSpPr>
        <p:spPr>
          <a:xfrm>
            <a:off x="-61610" y="75627"/>
            <a:ext cx="9026098" cy="342900"/>
          </a:xfrm>
        </p:spPr>
        <p:txBody>
          <a:bodyPr/>
          <a:lstStyle/>
          <a:p>
            <a:r>
              <a:rPr lang="en-US" sz="22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IPP.CR </a:t>
            </a:r>
            <a:endParaRPr lang="de-DE" sz="2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4E54039B-E15B-A4F1-6143-520816FC5A0C}"/>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63</a:t>
            </a:fld>
            <a:endParaRPr lang="en-GB" dirty="0"/>
          </a:p>
        </p:txBody>
      </p:sp>
      <p:sp>
        <p:nvSpPr>
          <p:cNvPr id="7" name="TextBox 6">
            <a:extLst>
              <a:ext uri="{FF2B5EF4-FFF2-40B4-BE49-F238E27FC236}">
                <a16:creationId xmlns:a16="http://schemas.microsoft.com/office/drawing/2014/main" id="{F8C04D38-B038-E628-E289-04EDE9E8A7C4}"/>
              </a:ext>
            </a:extLst>
          </p:cNvPr>
          <p:cNvSpPr txBox="1"/>
          <p:nvPr/>
        </p:nvSpPr>
        <p:spPr>
          <a:xfrm>
            <a:off x="7762483" y="555625"/>
            <a:ext cx="1371786" cy="369332"/>
          </a:xfrm>
          <a:prstGeom prst="rect">
            <a:avLst/>
          </a:prstGeom>
          <a:solidFill>
            <a:srgbClr val="FFFF00"/>
          </a:solidFill>
        </p:spPr>
        <p:txBody>
          <a:bodyPr wrap="none" rtlCol="0">
            <a:spAutoFit/>
          </a:bodyPr>
          <a:lstStyle/>
          <a:p>
            <a:pPr algn="ctr"/>
            <a:r>
              <a:rPr lang="en-US" dirty="0"/>
              <a:t>D. </a:t>
            </a:r>
            <a:r>
              <a:rPr lang="en-US" dirty="0" err="1"/>
              <a:t>Tskhakaya</a:t>
            </a:r>
            <a:endParaRPr lang="en-US" dirty="0"/>
          </a:p>
        </p:txBody>
      </p:sp>
      <p:sp>
        <p:nvSpPr>
          <p:cNvPr id="3" name="Textfeld 2">
            <a:extLst>
              <a:ext uri="{FF2B5EF4-FFF2-40B4-BE49-F238E27FC236}">
                <a16:creationId xmlns:a16="http://schemas.microsoft.com/office/drawing/2014/main" id="{93C9B8D0-749E-8583-ECB0-CA6B0695B76B}"/>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6" name="Textfeld 5">
            <a:extLst>
              <a:ext uri="{FF2B5EF4-FFF2-40B4-BE49-F238E27FC236}">
                <a16:creationId xmlns:a16="http://schemas.microsoft.com/office/drawing/2014/main" id="{704858D8-858C-93A9-FA17-C1FC01A39199}"/>
              </a:ext>
            </a:extLst>
          </p:cNvPr>
          <p:cNvSpPr txBox="1"/>
          <p:nvPr/>
        </p:nvSpPr>
        <p:spPr>
          <a:xfrm>
            <a:off x="9731" y="556687"/>
            <a:ext cx="7730621" cy="430887"/>
          </a:xfrm>
          <a:prstGeom prst="rect">
            <a:avLst/>
          </a:prstGeom>
          <a:noFill/>
        </p:spPr>
        <p:txBody>
          <a:bodyPr wrap="square">
            <a:spAutoFit/>
          </a:bodyPr>
          <a:lstStyle/>
          <a:p>
            <a:pPr lvl="0"/>
            <a:r>
              <a:rPr lang="en-US" sz="2200" b="1" dirty="0"/>
              <a:t>Strike point sheath simulations for COMPASS-U </a:t>
            </a:r>
          </a:p>
        </p:txBody>
      </p:sp>
      <p:sp>
        <p:nvSpPr>
          <p:cNvPr id="9" name="Textfeld 8">
            <a:extLst>
              <a:ext uri="{FF2B5EF4-FFF2-40B4-BE49-F238E27FC236}">
                <a16:creationId xmlns:a16="http://schemas.microsoft.com/office/drawing/2014/main" id="{9D063290-DC1F-413A-F678-3ED835E43146}"/>
              </a:ext>
            </a:extLst>
          </p:cNvPr>
          <p:cNvSpPr txBox="1"/>
          <p:nvPr/>
        </p:nvSpPr>
        <p:spPr>
          <a:xfrm>
            <a:off x="72997" y="2072162"/>
            <a:ext cx="9061272" cy="2060564"/>
          </a:xfrm>
          <a:prstGeom prst="rect">
            <a:avLst/>
          </a:prstGeom>
          <a:noFill/>
        </p:spPr>
        <p:txBody>
          <a:bodyPr wrap="square">
            <a:spAutoFit/>
          </a:bodyPr>
          <a:lstStyle/>
          <a:p>
            <a:r>
              <a:rPr lang="de-DE" sz="1700" b="1" dirty="0">
                <a:latin typeface="+mj-lt"/>
              </a:rPr>
              <a:t>(i) </a:t>
            </a:r>
            <a:r>
              <a:rPr lang="cs-CZ" sz="1700" b="1" dirty="0">
                <a:latin typeface="+mj-lt"/>
              </a:rPr>
              <a:t>Simulations of strike-line plasma</a:t>
            </a:r>
            <a:r>
              <a:rPr lang="cs-CZ" sz="1700" dirty="0">
                <a:latin typeface="+mj-lt"/>
              </a:rPr>
              <a:t> w/rt divertor design and sheath physics</a:t>
            </a:r>
            <a:endParaRPr lang="de-DE" sz="1700" dirty="0">
              <a:latin typeface="+mj-lt"/>
            </a:endParaRPr>
          </a:p>
          <a:p>
            <a:pPr marL="285750" lvl="0" indent="-285750">
              <a:lnSpc>
                <a:spcPct val="110000"/>
              </a:lnSpc>
              <a:spcBef>
                <a:spcPts val="600"/>
              </a:spcBef>
              <a:buFont typeface="Wingdings" panose="05000000000000000000" pitchFamily="2" charset="2"/>
              <a:buChar char="§"/>
            </a:pPr>
            <a:r>
              <a:rPr lang="en-US" sz="1700" dirty="0">
                <a:latin typeface="+mj-lt"/>
              </a:rPr>
              <a:t>Simulations with </a:t>
            </a:r>
            <a:r>
              <a:rPr lang="en-US" sz="1700" b="1" dirty="0">
                <a:solidFill>
                  <a:schemeClr val="accent2"/>
                </a:solidFill>
                <a:latin typeface="+mj-lt"/>
              </a:rPr>
              <a:t>reduced parameters finalized</a:t>
            </a:r>
            <a:r>
              <a:rPr lang="en-US" sz="1700" dirty="0">
                <a:latin typeface="+mj-lt"/>
              </a:rPr>
              <a:t> in Q3/2025, full parameters. starting soon (new SOLPS profiles necessary).</a:t>
            </a:r>
          </a:p>
          <a:p>
            <a:pPr marL="285750" lvl="0" indent="-285750">
              <a:lnSpc>
                <a:spcPct val="110000"/>
              </a:lnSpc>
              <a:spcBef>
                <a:spcPts val="600"/>
              </a:spcBef>
              <a:spcAft>
                <a:spcPts val="400"/>
              </a:spcAft>
              <a:buFont typeface="Wingdings" panose="05000000000000000000" pitchFamily="2" charset="2"/>
              <a:buChar char="§"/>
            </a:pPr>
            <a:r>
              <a:rPr lang="en-US" sz="1700" b="1" dirty="0">
                <a:latin typeface="+mj-lt"/>
              </a:rPr>
              <a:t>To be done</a:t>
            </a:r>
            <a:r>
              <a:rPr lang="en-US" sz="1700" dirty="0">
                <a:latin typeface="+mj-lt"/>
              </a:rPr>
              <a:t>: new </a:t>
            </a:r>
            <a:r>
              <a:rPr lang="en-US" sz="1700" b="1" dirty="0">
                <a:latin typeface="+mj-lt"/>
              </a:rPr>
              <a:t>SOLPS profiles upcoming</a:t>
            </a:r>
            <a:r>
              <a:rPr lang="en-US" sz="1700" dirty="0">
                <a:latin typeface="+mj-lt"/>
              </a:rPr>
              <a:t> – re-run few cases</a:t>
            </a:r>
          </a:p>
          <a:p>
            <a:pPr marL="285750" indent="-285750">
              <a:lnSpc>
                <a:spcPct val="110000"/>
              </a:lnSpc>
              <a:spcBef>
                <a:spcPts val="600"/>
              </a:spcBef>
              <a:spcAft>
                <a:spcPts val="400"/>
              </a:spcAft>
              <a:buFont typeface="Wingdings" panose="05000000000000000000" pitchFamily="2" charset="2"/>
              <a:buChar char="§"/>
            </a:pPr>
            <a:r>
              <a:rPr lang="en-US" sz="1700" b="1" dirty="0">
                <a:solidFill>
                  <a:schemeClr val="dk2"/>
                </a:solidFill>
                <a:latin typeface="+mj-lt"/>
                <a:ea typeface="Century Gothic"/>
                <a:cs typeface="Century Gothic"/>
                <a:sym typeface="Century Gothic"/>
              </a:rPr>
              <a:t>Conclusions: </a:t>
            </a:r>
            <a:r>
              <a:rPr lang="en-US" sz="1700" dirty="0">
                <a:solidFill>
                  <a:schemeClr val="dk2"/>
                </a:solidFill>
                <a:latin typeface="+mj-lt"/>
                <a:ea typeface="Century Gothic"/>
                <a:cs typeface="Century Gothic"/>
                <a:sym typeface="Century Gothic"/>
              </a:rPr>
              <a:t>reduction of parameters is too restricting – wider simulations necessary to reduce periodic boundary effects, code updates </a:t>
            </a:r>
            <a:r>
              <a:rPr lang="en-US" sz="1700" b="1" dirty="0">
                <a:solidFill>
                  <a:schemeClr val="dk2"/>
                </a:solidFill>
                <a:latin typeface="+mj-lt"/>
                <a:ea typeface="Century Gothic"/>
                <a:cs typeface="Century Gothic"/>
                <a:sym typeface="Century Gothic"/>
              </a:rPr>
              <a:t>were performed to enable this strategy (2025)</a:t>
            </a:r>
            <a:r>
              <a:rPr lang="en-US" sz="1700" dirty="0">
                <a:solidFill>
                  <a:schemeClr val="dk2"/>
                </a:solidFill>
                <a:latin typeface="+mj-lt"/>
                <a:ea typeface="Century Gothic"/>
                <a:cs typeface="Century Gothic"/>
                <a:sym typeface="Century Gothic"/>
              </a:rPr>
              <a:t>.</a:t>
            </a:r>
            <a:endParaRPr lang="en-US" sz="1700" dirty="0">
              <a:latin typeface="+mj-lt"/>
            </a:endParaRPr>
          </a:p>
        </p:txBody>
      </p:sp>
      <p:sp>
        <p:nvSpPr>
          <p:cNvPr id="10" name="Google Shape;93;p13">
            <a:extLst>
              <a:ext uri="{FF2B5EF4-FFF2-40B4-BE49-F238E27FC236}">
                <a16:creationId xmlns:a16="http://schemas.microsoft.com/office/drawing/2014/main" id="{F293B390-1B52-BC86-C66D-D19BC96415F8}"/>
              </a:ext>
            </a:extLst>
          </p:cNvPr>
          <p:cNvSpPr txBox="1">
            <a:spLocks/>
          </p:cNvSpPr>
          <p:nvPr/>
        </p:nvSpPr>
        <p:spPr>
          <a:xfrm>
            <a:off x="164549" y="1212443"/>
            <a:ext cx="8240228" cy="711235"/>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spcBef>
                <a:spcPts val="600"/>
              </a:spcBef>
              <a:buClr>
                <a:schemeClr val="dk1"/>
              </a:buClr>
              <a:buSzPts val="1100"/>
              <a:buFont typeface="Arial"/>
              <a:buNone/>
            </a:pPr>
            <a:r>
              <a:rPr lang="cs-CZ" sz="1800" dirty="0">
                <a:latin typeface="+mn-lt"/>
              </a:rPr>
              <a:t>SPICE2</a:t>
            </a:r>
            <a:r>
              <a:rPr lang="cs-CZ" sz="1800" b="0" dirty="0">
                <a:latin typeface="+mn-lt"/>
              </a:rPr>
              <a:t> w/nonuniform injection scheme (2D PIC), inputs: </a:t>
            </a:r>
            <a:r>
              <a:rPr lang="cs-CZ" sz="1800" dirty="0">
                <a:latin typeface="+mn-lt"/>
              </a:rPr>
              <a:t>BIT1</a:t>
            </a:r>
            <a:r>
              <a:rPr lang="cs-CZ" sz="1800" b="0" dirty="0">
                <a:latin typeface="+mn-lt"/>
              </a:rPr>
              <a:t> (injection VDF, Tskhakaya) + </a:t>
            </a:r>
            <a:r>
              <a:rPr lang="cs-CZ" sz="1800" dirty="0">
                <a:latin typeface="+mn-lt"/>
              </a:rPr>
              <a:t>SOLPS-ITER</a:t>
            </a:r>
            <a:r>
              <a:rPr lang="cs-CZ" sz="1800" b="0" dirty="0">
                <a:latin typeface="+mn-lt"/>
              </a:rPr>
              <a:t> (target profiles, Shyshkin / Švorc)</a:t>
            </a:r>
          </a:p>
        </p:txBody>
      </p:sp>
      <p:sp>
        <p:nvSpPr>
          <p:cNvPr id="11" name="Textfeld 10">
            <a:extLst>
              <a:ext uri="{FF2B5EF4-FFF2-40B4-BE49-F238E27FC236}">
                <a16:creationId xmlns:a16="http://schemas.microsoft.com/office/drawing/2014/main" id="{0F7792F9-21CE-CBE6-18DE-0D448EB3EEF9}"/>
              </a:ext>
            </a:extLst>
          </p:cNvPr>
          <p:cNvSpPr txBox="1"/>
          <p:nvPr/>
        </p:nvSpPr>
        <p:spPr>
          <a:xfrm>
            <a:off x="72997" y="4299942"/>
            <a:ext cx="8670383" cy="353943"/>
          </a:xfrm>
          <a:prstGeom prst="rect">
            <a:avLst/>
          </a:prstGeom>
          <a:noFill/>
        </p:spPr>
        <p:txBody>
          <a:bodyPr wrap="square" rtlCol="0">
            <a:spAutoFit/>
          </a:bodyPr>
          <a:lstStyle/>
          <a:p>
            <a:r>
              <a:rPr lang="de-DE" sz="1700" b="1" dirty="0"/>
              <a:t>(ii) </a:t>
            </a:r>
            <a:r>
              <a:rPr lang="cs-CZ" sz="1700" b="1" dirty="0"/>
              <a:t>Evaluation</a:t>
            </a:r>
            <a:r>
              <a:rPr lang="cs-CZ" sz="1700" dirty="0"/>
              <a:t> of simulated results, possible </a:t>
            </a:r>
            <a:r>
              <a:rPr lang="cs-CZ" sz="1700" b="1" dirty="0"/>
              <a:t>code updates</a:t>
            </a:r>
            <a:r>
              <a:rPr lang="cs-CZ" sz="1700" dirty="0"/>
              <a:t> for full-scale simulations</a:t>
            </a:r>
            <a:endParaRPr lang="en-GB" sz="1700" dirty="0"/>
          </a:p>
        </p:txBody>
      </p:sp>
      <p:sp>
        <p:nvSpPr>
          <p:cNvPr id="12" name="Textfeld 11">
            <a:extLst>
              <a:ext uri="{FF2B5EF4-FFF2-40B4-BE49-F238E27FC236}">
                <a16:creationId xmlns:a16="http://schemas.microsoft.com/office/drawing/2014/main" id="{7BC59615-DEB9-7765-5644-525835ACAD0B}"/>
              </a:ext>
            </a:extLst>
          </p:cNvPr>
          <p:cNvSpPr txBox="1"/>
          <p:nvPr/>
        </p:nvSpPr>
        <p:spPr>
          <a:xfrm>
            <a:off x="0" y="4840203"/>
            <a:ext cx="1157433" cy="338554"/>
          </a:xfrm>
          <a:prstGeom prst="rect">
            <a:avLst/>
          </a:prstGeom>
          <a:noFill/>
        </p:spPr>
        <p:txBody>
          <a:bodyPr wrap="none" rtlCol="0">
            <a:spAutoFit/>
          </a:bodyPr>
          <a:lstStyle/>
          <a:p>
            <a:r>
              <a:rPr lang="en-GB" sz="1600" b="1" dirty="0"/>
              <a:t>A. </a:t>
            </a:r>
            <a:r>
              <a:rPr lang="en-GB" sz="1600" b="1" dirty="0" err="1"/>
              <a:t>Podolnik</a:t>
            </a:r>
            <a:endParaRPr lang="en-GB" sz="1600" b="1" dirty="0"/>
          </a:p>
        </p:txBody>
      </p:sp>
    </p:spTree>
    <p:extLst>
      <p:ext uri="{BB962C8B-B14F-4D97-AF65-F5344CB8AC3E}">
        <p14:creationId xmlns:p14="http://schemas.microsoft.com/office/powerpoint/2010/main" val="853243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9320-5507-304F-4EF0-1776B3CF4E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C5997B-F6BD-6229-E110-43E0B7463226}"/>
              </a:ext>
            </a:extLst>
          </p:cNvPr>
          <p:cNvSpPr>
            <a:spLocks noGrp="1"/>
          </p:cNvSpPr>
          <p:nvPr>
            <p:ph type="title"/>
          </p:nvPr>
        </p:nvSpPr>
        <p:spPr>
          <a:xfrm>
            <a:off x="-61610" y="75627"/>
            <a:ext cx="9026098" cy="342900"/>
          </a:xfrm>
        </p:spPr>
        <p:txBody>
          <a:bodyPr/>
          <a:lstStyle/>
          <a:p>
            <a:r>
              <a:rPr lang="en-US" sz="22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IPP.CR </a:t>
            </a:r>
            <a:endParaRPr lang="de-DE" sz="2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7EA333D1-7BD2-51F5-E7EE-12DEBFE6BA37}"/>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64</a:t>
            </a:fld>
            <a:endParaRPr lang="en-GB" dirty="0"/>
          </a:p>
        </p:txBody>
      </p:sp>
      <p:sp>
        <p:nvSpPr>
          <p:cNvPr id="7" name="TextBox 6">
            <a:extLst>
              <a:ext uri="{FF2B5EF4-FFF2-40B4-BE49-F238E27FC236}">
                <a16:creationId xmlns:a16="http://schemas.microsoft.com/office/drawing/2014/main" id="{E89615F0-2257-D428-8E0C-A685D7FED41C}"/>
              </a:ext>
            </a:extLst>
          </p:cNvPr>
          <p:cNvSpPr txBox="1"/>
          <p:nvPr/>
        </p:nvSpPr>
        <p:spPr>
          <a:xfrm>
            <a:off x="7762483" y="555625"/>
            <a:ext cx="1371786" cy="369332"/>
          </a:xfrm>
          <a:prstGeom prst="rect">
            <a:avLst/>
          </a:prstGeom>
          <a:solidFill>
            <a:srgbClr val="FFFF00"/>
          </a:solidFill>
        </p:spPr>
        <p:txBody>
          <a:bodyPr wrap="none" rtlCol="0">
            <a:spAutoFit/>
          </a:bodyPr>
          <a:lstStyle/>
          <a:p>
            <a:pPr algn="ctr"/>
            <a:r>
              <a:rPr lang="en-US" dirty="0"/>
              <a:t>D. </a:t>
            </a:r>
            <a:r>
              <a:rPr lang="en-US" dirty="0" err="1"/>
              <a:t>Tskhakaya</a:t>
            </a:r>
            <a:endParaRPr lang="en-US" dirty="0"/>
          </a:p>
        </p:txBody>
      </p:sp>
      <p:sp>
        <p:nvSpPr>
          <p:cNvPr id="3" name="Textfeld 2">
            <a:extLst>
              <a:ext uri="{FF2B5EF4-FFF2-40B4-BE49-F238E27FC236}">
                <a16:creationId xmlns:a16="http://schemas.microsoft.com/office/drawing/2014/main" id="{501167CF-1749-7669-85B5-95F25C973488}"/>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8" name="Textfeld 7">
            <a:extLst>
              <a:ext uri="{FF2B5EF4-FFF2-40B4-BE49-F238E27FC236}">
                <a16:creationId xmlns:a16="http://schemas.microsoft.com/office/drawing/2014/main" id="{82AB352D-F4F1-279A-3DAE-844ABD0CDF72}"/>
              </a:ext>
            </a:extLst>
          </p:cNvPr>
          <p:cNvSpPr txBox="1"/>
          <p:nvPr/>
        </p:nvSpPr>
        <p:spPr>
          <a:xfrm>
            <a:off x="1" y="555625"/>
            <a:ext cx="7762482" cy="430887"/>
          </a:xfrm>
          <a:prstGeom prst="rect">
            <a:avLst/>
          </a:prstGeom>
          <a:noFill/>
        </p:spPr>
        <p:txBody>
          <a:bodyPr wrap="square">
            <a:spAutoFit/>
          </a:bodyPr>
          <a:lstStyle/>
          <a:p>
            <a:pPr marL="0" lvl="0" indent="0" rtl="0">
              <a:spcBef>
                <a:spcPts val="0"/>
              </a:spcBef>
              <a:spcAft>
                <a:spcPts val="0"/>
              </a:spcAft>
              <a:buNone/>
            </a:pPr>
            <a:r>
              <a:rPr lang="en-US" sz="2200" b="1" dirty="0"/>
              <a:t>Kinetic model of the COMPASS-U flux tube in the SOL</a:t>
            </a:r>
          </a:p>
        </p:txBody>
      </p:sp>
      <p:pic>
        <p:nvPicPr>
          <p:cNvPr id="13" name="Picture 26">
            <a:extLst>
              <a:ext uri="{FF2B5EF4-FFF2-40B4-BE49-F238E27FC236}">
                <a16:creationId xmlns:a16="http://schemas.microsoft.com/office/drawing/2014/main" id="{53BA1781-F7CF-3ECD-ED02-EF153955D528}"/>
              </a:ext>
            </a:extLst>
          </p:cNvPr>
          <p:cNvPicPr>
            <a:picLocks noChangeAspect="1"/>
          </p:cNvPicPr>
          <p:nvPr/>
        </p:nvPicPr>
        <p:blipFill>
          <a:blip r:embed="rId3"/>
          <a:srcRect l="4949" r="7208"/>
          <a:stretch>
            <a:fillRect/>
          </a:stretch>
        </p:blipFill>
        <p:spPr>
          <a:xfrm>
            <a:off x="0" y="1957085"/>
            <a:ext cx="4860032" cy="2976641"/>
          </a:xfrm>
          <a:prstGeom prst="rect">
            <a:avLst/>
          </a:prstGeom>
        </p:spPr>
      </p:pic>
      <p:sp>
        <p:nvSpPr>
          <p:cNvPr id="14" name="Google Shape;94;p13">
            <a:extLst>
              <a:ext uri="{FF2B5EF4-FFF2-40B4-BE49-F238E27FC236}">
                <a16:creationId xmlns:a16="http://schemas.microsoft.com/office/drawing/2014/main" id="{2FC97FF2-D3C9-77BE-DAC8-B7BEFD7C6BF1}"/>
              </a:ext>
            </a:extLst>
          </p:cNvPr>
          <p:cNvSpPr txBox="1">
            <a:spLocks/>
          </p:cNvSpPr>
          <p:nvPr/>
        </p:nvSpPr>
        <p:spPr>
          <a:xfrm>
            <a:off x="738523" y="1271066"/>
            <a:ext cx="7092280" cy="553998"/>
          </a:xfrm>
          <a:prstGeom prst="rect">
            <a:avLst/>
          </a:prstGeom>
          <a:noFill/>
          <a:ln>
            <a:noFill/>
          </a:ln>
        </p:spPr>
        <p:txBody>
          <a:bodyPr spcFirstLastPara="1" vert="horz" wrap="square" lIns="0" tIns="0" rIns="0" bIns="0" rtlCol="0" anchor="t" anchorCtr="0">
            <a:sp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Wingdings" panose="05000000000000000000" pitchFamily="2" charset="2"/>
              <a:buNone/>
            </a:pPr>
            <a:r>
              <a:rPr lang="en-US" sz="1800" b="1" dirty="0">
                <a:latin typeface="+mj-lt"/>
              </a:rPr>
              <a:t>Two sets of simulations have been performed #3210 (Ne seeded) and #5400 moderate and high density shots (H-mode)</a:t>
            </a:r>
          </a:p>
        </p:txBody>
      </p:sp>
      <p:sp>
        <p:nvSpPr>
          <p:cNvPr id="16" name="TextBox 18">
            <a:extLst>
              <a:ext uri="{FF2B5EF4-FFF2-40B4-BE49-F238E27FC236}">
                <a16:creationId xmlns:a16="http://schemas.microsoft.com/office/drawing/2014/main" id="{CC85F38A-3BA3-52F9-AA7E-9805A8E4D91D}"/>
              </a:ext>
            </a:extLst>
          </p:cNvPr>
          <p:cNvSpPr txBox="1"/>
          <p:nvPr/>
        </p:nvSpPr>
        <p:spPr>
          <a:xfrm>
            <a:off x="4860032" y="1941676"/>
            <a:ext cx="4385534" cy="2862322"/>
          </a:xfrm>
          <a:prstGeom prst="rect">
            <a:avLst/>
          </a:prstGeom>
          <a:noFill/>
        </p:spPr>
        <p:txBody>
          <a:bodyPr wrap="square" rtlCol="0">
            <a:spAutoFit/>
          </a:bodyPr>
          <a:lstStyle/>
          <a:p>
            <a:pPr marL="182563" indent="-182563">
              <a:spcBef>
                <a:spcPts val="600"/>
              </a:spcBef>
              <a:buClr>
                <a:schemeClr val="accent2"/>
              </a:buClr>
              <a:buFont typeface="Arial" panose="020B0604020202020204" pitchFamily="34" charset="0"/>
              <a:buChar char="•"/>
            </a:pPr>
            <a:r>
              <a:rPr lang="en-US" sz="1700" b="1" dirty="0">
                <a:solidFill>
                  <a:srgbClr val="0000FF"/>
                </a:solidFill>
                <a:latin typeface="+mj-lt"/>
              </a:rPr>
              <a:t>#3210: </a:t>
            </a:r>
            <a:r>
              <a:rPr lang="en-US" sz="1700" dirty="0">
                <a:solidFill>
                  <a:schemeClr val="tx1"/>
                </a:solidFill>
                <a:latin typeface="+mj-lt"/>
              </a:rPr>
              <a:t>completed; Ne </a:t>
            </a:r>
            <a:r>
              <a:rPr lang="en-US" sz="1700" dirty="0">
                <a:latin typeface="+mj-lt"/>
              </a:rPr>
              <a:t>seeded ID and OD are (partially) </a:t>
            </a:r>
            <a:r>
              <a:rPr lang="en-US" sz="1700" b="1" dirty="0">
                <a:solidFill>
                  <a:srgbClr val="0000FF"/>
                </a:solidFill>
                <a:latin typeface="+mj-lt"/>
              </a:rPr>
              <a:t>detached,</a:t>
            </a:r>
            <a:r>
              <a:rPr lang="en-US" sz="1700" dirty="0">
                <a:latin typeface="+mj-lt"/>
              </a:rPr>
              <a:t> with strong reduction of </a:t>
            </a:r>
            <a:r>
              <a:rPr lang="en-US" sz="1700" dirty="0" err="1">
                <a:latin typeface="Symbol" panose="05050102010706020507" pitchFamily="18" charset="2"/>
              </a:rPr>
              <a:t>G</a:t>
            </a:r>
            <a:r>
              <a:rPr lang="en-US" sz="1700" baseline="-25000" dirty="0" err="1">
                <a:latin typeface="+mj-lt"/>
              </a:rPr>
              <a:t>w</a:t>
            </a:r>
            <a:r>
              <a:rPr lang="en-US" sz="1700" baseline="-25000" dirty="0">
                <a:latin typeface="+mj-lt"/>
              </a:rPr>
              <a:t>, net</a:t>
            </a:r>
            <a:r>
              <a:rPr lang="en-US" sz="1700" dirty="0">
                <a:latin typeface="+mj-lt"/>
              </a:rPr>
              <a:t>. </a:t>
            </a:r>
          </a:p>
          <a:p>
            <a:pPr marL="182563" indent="-182563">
              <a:spcBef>
                <a:spcPts val="600"/>
              </a:spcBef>
              <a:buClr>
                <a:schemeClr val="accent2"/>
              </a:buClr>
              <a:buFont typeface="Arial" panose="020B0604020202020204" pitchFamily="34" charset="0"/>
              <a:buChar char="•"/>
            </a:pPr>
            <a:r>
              <a:rPr lang="en-US" sz="1700" b="1" dirty="0">
                <a:solidFill>
                  <a:srgbClr val="0000FF"/>
                </a:solidFill>
                <a:latin typeface="+mj-lt"/>
              </a:rPr>
              <a:t>#5400</a:t>
            </a:r>
            <a:r>
              <a:rPr lang="en-US" sz="1700" dirty="0">
                <a:solidFill>
                  <a:schemeClr val="tx1"/>
                </a:solidFill>
                <a:latin typeface="+mj-lt"/>
              </a:rPr>
              <a:t>: w/o Ne seeding – completed; formation of the </a:t>
            </a:r>
            <a:r>
              <a:rPr lang="en-US" sz="1700" b="1" dirty="0">
                <a:solidFill>
                  <a:srgbClr val="0000FF"/>
                </a:solidFill>
                <a:latin typeface="+mj-lt"/>
              </a:rPr>
              <a:t>collisional sheath </a:t>
            </a:r>
            <a:r>
              <a:rPr lang="en-US" sz="1700" dirty="0">
                <a:solidFill>
                  <a:schemeClr val="tx1"/>
                </a:solidFill>
                <a:latin typeface="+mj-lt"/>
              </a:rPr>
              <a:t>at the ID; </a:t>
            </a:r>
            <a:r>
              <a:rPr lang="en-US" sz="1700" b="1" dirty="0">
                <a:solidFill>
                  <a:srgbClr val="0000FF"/>
                </a:solidFill>
                <a:latin typeface="+mj-lt"/>
              </a:rPr>
              <a:t>significant W outflux</a:t>
            </a:r>
            <a:r>
              <a:rPr lang="en-US" sz="1700" b="1" dirty="0">
                <a:solidFill>
                  <a:schemeClr val="tx1"/>
                </a:solidFill>
                <a:latin typeface="+mj-lt"/>
              </a:rPr>
              <a:t>,</a:t>
            </a:r>
            <a:r>
              <a:rPr lang="en-US" sz="1700" dirty="0">
                <a:solidFill>
                  <a:schemeClr val="tx1"/>
                </a:solidFill>
                <a:latin typeface="+mj-lt"/>
              </a:rPr>
              <a:t> </a:t>
            </a:r>
            <a:r>
              <a:rPr lang="en-US" sz="1700" dirty="0" err="1">
                <a:latin typeface="Symbol" panose="05050102010706020507" pitchFamily="18" charset="2"/>
              </a:rPr>
              <a:t>G</a:t>
            </a:r>
            <a:r>
              <a:rPr lang="en-US" sz="1700" baseline="-25000" dirty="0" err="1">
                <a:latin typeface="+mj-lt"/>
              </a:rPr>
              <a:t>w</a:t>
            </a:r>
            <a:r>
              <a:rPr lang="en-US" sz="1700" baseline="-25000" dirty="0">
                <a:latin typeface="+mj-lt"/>
              </a:rPr>
              <a:t>, net</a:t>
            </a:r>
            <a:r>
              <a:rPr lang="en-US" sz="1700" dirty="0">
                <a:solidFill>
                  <a:schemeClr val="tx1"/>
                </a:solidFill>
                <a:latin typeface="+mj-lt"/>
              </a:rPr>
              <a:t> ~ 10</a:t>
            </a:r>
            <a:r>
              <a:rPr lang="en-US" sz="1700" baseline="30000" dirty="0">
                <a:solidFill>
                  <a:schemeClr val="tx1"/>
                </a:solidFill>
                <a:latin typeface="+mj-lt"/>
              </a:rPr>
              <a:t>20</a:t>
            </a:r>
            <a:r>
              <a:rPr lang="en-US" sz="1700" dirty="0">
                <a:solidFill>
                  <a:schemeClr val="tx1"/>
                </a:solidFill>
                <a:latin typeface="+mj-lt"/>
              </a:rPr>
              <a:t> m</a:t>
            </a:r>
            <a:r>
              <a:rPr lang="en-US" sz="1700" baseline="30000" dirty="0">
                <a:solidFill>
                  <a:schemeClr val="tx1"/>
                </a:solidFill>
                <a:latin typeface="+mj-lt"/>
              </a:rPr>
              <a:t>-2</a:t>
            </a:r>
            <a:r>
              <a:rPr lang="en-US" sz="1700" dirty="0">
                <a:solidFill>
                  <a:schemeClr val="tx1"/>
                </a:solidFill>
                <a:latin typeface="+mj-lt"/>
              </a:rPr>
              <a:t>s</a:t>
            </a:r>
            <a:r>
              <a:rPr lang="en-US" sz="1700" baseline="30000" dirty="0">
                <a:solidFill>
                  <a:schemeClr val="tx1"/>
                </a:solidFill>
                <a:latin typeface="+mj-lt"/>
              </a:rPr>
              <a:t>-1</a:t>
            </a:r>
            <a:r>
              <a:rPr lang="en-US" sz="1700" dirty="0">
                <a:solidFill>
                  <a:schemeClr val="tx1"/>
                </a:solidFill>
                <a:latin typeface="+mj-lt"/>
              </a:rPr>
              <a:t>. Ne seeded – ongoing (2025 – 2026?)</a:t>
            </a:r>
          </a:p>
          <a:p>
            <a:pPr marL="182563" indent="-182563">
              <a:spcBef>
                <a:spcPts val="600"/>
              </a:spcBef>
              <a:buClr>
                <a:schemeClr val="accent2"/>
              </a:buClr>
              <a:buFont typeface="Arial" panose="020B0604020202020204" pitchFamily="34" charset="0"/>
              <a:buChar char="•"/>
            </a:pPr>
            <a:r>
              <a:rPr lang="de-DE" sz="1700" b="1" dirty="0">
                <a:solidFill>
                  <a:srgbClr val="0000FF"/>
                </a:solidFill>
                <a:latin typeface="+mj-lt"/>
              </a:rPr>
              <a:t>F</a:t>
            </a:r>
            <a:r>
              <a:rPr lang="en-US" sz="1700" b="1" dirty="0" err="1">
                <a:solidFill>
                  <a:srgbClr val="0000FF"/>
                </a:solidFill>
                <a:latin typeface="+mj-lt"/>
              </a:rPr>
              <a:t>uture</a:t>
            </a:r>
            <a:r>
              <a:rPr lang="en-US" sz="1700" b="1" dirty="0">
                <a:solidFill>
                  <a:srgbClr val="0000FF"/>
                </a:solidFill>
                <a:latin typeface="+mj-lt"/>
              </a:rPr>
              <a:t> plans </a:t>
            </a:r>
            <a:r>
              <a:rPr lang="en-US" sz="1700" dirty="0">
                <a:solidFill>
                  <a:schemeClr val="tx1"/>
                </a:solidFill>
                <a:latin typeface="+mj-lt"/>
              </a:rPr>
              <a:t>(2026/2027): ELM modeling (started); different injection rates of Ne and </a:t>
            </a:r>
            <a:r>
              <a:rPr lang="en-US" sz="1700" dirty="0" err="1">
                <a:solidFill>
                  <a:schemeClr val="tx1"/>
                </a:solidFill>
                <a:latin typeface="+mj-lt"/>
              </a:rPr>
              <a:t>Ar</a:t>
            </a:r>
            <a:r>
              <a:rPr lang="en-US" sz="1700" dirty="0">
                <a:solidFill>
                  <a:schemeClr val="tx1"/>
                </a:solidFill>
                <a:latin typeface="+mj-lt"/>
              </a:rPr>
              <a:t> </a:t>
            </a:r>
          </a:p>
        </p:txBody>
      </p:sp>
    </p:spTree>
    <p:extLst>
      <p:ext uri="{BB962C8B-B14F-4D97-AF65-F5344CB8AC3E}">
        <p14:creationId xmlns:p14="http://schemas.microsoft.com/office/powerpoint/2010/main" val="544250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C477-6CE1-E17D-302F-36289C481163}"/>
            </a:ext>
          </a:extLst>
        </p:cNvPr>
        <p:cNvGrpSpPr/>
        <p:nvPr/>
      </p:nvGrpSpPr>
      <p:grpSpPr>
        <a:xfrm>
          <a:off x="0" y="0"/>
          <a:ext cx="0" cy="0"/>
          <a:chOff x="0" y="0"/>
          <a:chExt cx="0" cy="0"/>
        </a:xfrm>
      </p:grpSpPr>
      <p:pic>
        <p:nvPicPr>
          <p:cNvPr id="17" name="Grafik 16">
            <a:extLst>
              <a:ext uri="{FF2B5EF4-FFF2-40B4-BE49-F238E27FC236}">
                <a16:creationId xmlns:a16="http://schemas.microsoft.com/office/drawing/2014/main" id="{C4495C61-FCBB-50B7-41B4-5FA7EB356FDC}"/>
              </a:ext>
            </a:extLst>
          </p:cNvPr>
          <p:cNvPicPr>
            <a:picLocks noChangeAspect="1"/>
          </p:cNvPicPr>
          <p:nvPr/>
        </p:nvPicPr>
        <p:blipFill>
          <a:blip r:embed="rId3"/>
          <a:srcRect r="11849"/>
          <a:stretch>
            <a:fillRect/>
          </a:stretch>
        </p:blipFill>
        <p:spPr>
          <a:xfrm>
            <a:off x="7331183" y="1034256"/>
            <a:ext cx="1777321" cy="3695291"/>
          </a:xfrm>
          <a:prstGeom prst="rect">
            <a:avLst/>
          </a:prstGeom>
        </p:spPr>
      </p:pic>
      <p:sp>
        <p:nvSpPr>
          <p:cNvPr id="2" name="Titel 1">
            <a:extLst>
              <a:ext uri="{FF2B5EF4-FFF2-40B4-BE49-F238E27FC236}">
                <a16:creationId xmlns:a16="http://schemas.microsoft.com/office/drawing/2014/main" id="{1734F2B4-0816-151C-A92D-3A8096B23CE2}"/>
              </a:ext>
            </a:extLst>
          </p:cNvPr>
          <p:cNvSpPr>
            <a:spLocks noGrp="1"/>
          </p:cNvSpPr>
          <p:nvPr>
            <p:ph type="title"/>
          </p:nvPr>
        </p:nvSpPr>
        <p:spPr>
          <a:xfrm>
            <a:off x="-61610" y="75627"/>
            <a:ext cx="9026098" cy="342900"/>
          </a:xfrm>
        </p:spPr>
        <p:txBody>
          <a:bodyPr/>
          <a:lstStyle/>
          <a:p>
            <a:r>
              <a:rPr lang="en-US" sz="22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IPP.CR </a:t>
            </a:r>
            <a:endParaRPr lang="de-DE" sz="2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4FC85451-4C85-62B5-B714-7EBA90B031E2}"/>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65</a:t>
            </a:fld>
            <a:endParaRPr lang="en-GB" dirty="0"/>
          </a:p>
        </p:txBody>
      </p:sp>
      <p:sp>
        <p:nvSpPr>
          <p:cNvPr id="7" name="TextBox 6">
            <a:extLst>
              <a:ext uri="{FF2B5EF4-FFF2-40B4-BE49-F238E27FC236}">
                <a16:creationId xmlns:a16="http://schemas.microsoft.com/office/drawing/2014/main" id="{F08B1303-4E26-3DE1-76FB-078962FC1916}"/>
              </a:ext>
            </a:extLst>
          </p:cNvPr>
          <p:cNvSpPr txBox="1"/>
          <p:nvPr/>
        </p:nvSpPr>
        <p:spPr>
          <a:xfrm>
            <a:off x="7762483" y="555625"/>
            <a:ext cx="1371786" cy="369332"/>
          </a:xfrm>
          <a:prstGeom prst="rect">
            <a:avLst/>
          </a:prstGeom>
          <a:solidFill>
            <a:srgbClr val="FFFF00"/>
          </a:solidFill>
        </p:spPr>
        <p:txBody>
          <a:bodyPr wrap="none" rtlCol="0">
            <a:spAutoFit/>
          </a:bodyPr>
          <a:lstStyle/>
          <a:p>
            <a:pPr algn="ctr"/>
            <a:r>
              <a:rPr lang="en-US" dirty="0"/>
              <a:t>D. </a:t>
            </a:r>
            <a:r>
              <a:rPr lang="en-US" dirty="0" err="1"/>
              <a:t>Tskhakaya</a:t>
            </a:r>
            <a:endParaRPr lang="en-US" dirty="0"/>
          </a:p>
        </p:txBody>
      </p:sp>
      <p:sp>
        <p:nvSpPr>
          <p:cNvPr id="3" name="Textfeld 2">
            <a:extLst>
              <a:ext uri="{FF2B5EF4-FFF2-40B4-BE49-F238E27FC236}">
                <a16:creationId xmlns:a16="http://schemas.microsoft.com/office/drawing/2014/main" id="{E2F33C5D-32AC-2F95-CA39-C59B6C7829CF}"/>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6" name="Textfeld 5">
            <a:extLst>
              <a:ext uri="{FF2B5EF4-FFF2-40B4-BE49-F238E27FC236}">
                <a16:creationId xmlns:a16="http://schemas.microsoft.com/office/drawing/2014/main" id="{B1417D22-506B-FAE2-1B04-884B6F72DCC6}"/>
              </a:ext>
            </a:extLst>
          </p:cNvPr>
          <p:cNvSpPr txBox="1"/>
          <p:nvPr/>
        </p:nvSpPr>
        <p:spPr>
          <a:xfrm>
            <a:off x="9731" y="561290"/>
            <a:ext cx="7752752" cy="430887"/>
          </a:xfrm>
          <a:prstGeom prst="rect">
            <a:avLst/>
          </a:prstGeom>
          <a:noFill/>
        </p:spPr>
        <p:txBody>
          <a:bodyPr wrap="square">
            <a:spAutoFit/>
          </a:bodyPr>
          <a:lstStyle/>
          <a:p>
            <a:pPr marL="0" lvl="0" indent="0" rtl="0">
              <a:spcBef>
                <a:spcPts val="0"/>
              </a:spcBef>
              <a:spcAft>
                <a:spcPts val="0"/>
              </a:spcAft>
              <a:buNone/>
            </a:pPr>
            <a:r>
              <a:rPr lang="en-US" sz="2200" b="1" dirty="0"/>
              <a:t>SOLPS-ITER wide-grid modelling of the background plasma</a:t>
            </a:r>
          </a:p>
        </p:txBody>
      </p:sp>
      <p:sp>
        <p:nvSpPr>
          <p:cNvPr id="11" name="Rectangle 1">
            <a:extLst>
              <a:ext uri="{FF2B5EF4-FFF2-40B4-BE49-F238E27FC236}">
                <a16:creationId xmlns:a16="http://schemas.microsoft.com/office/drawing/2014/main" id="{11DF9265-48C0-C635-C225-14F7850C2014}"/>
              </a:ext>
            </a:extLst>
          </p:cNvPr>
          <p:cNvSpPr/>
          <p:nvPr/>
        </p:nvSpPr>
        <p:spPr>
          <a:xfrm>
            <a:off x="0" y="1167901"/>
            <a:ext cx="3307829" cy="646331"/>
          </a:xfrm>
          <a:prstGeom prst="rect">
            <a:avLst/>
          </a:prstGeom>
        </p:spPr>
        <p:txBody>
          <a:bodyPr wrap="none">
            <a:spAutoFit/>
          </a:bodyPr>
          <a:lstStyle/>
          <a:p>
            <a:r>
              <a:rPr lang="cs-CZ" b="1" dirty="0">
                <a:latin typeface="Calibri" panose="020F0502020204030204" pitchFamily="34" charset="0"/>
                <a:ea typeface="Calibri" panose="020F0502020204030204" pitchFamily="34" charset="0"/>
                <a:cs typeface="Calibri" panose="020F0502020204030204" pitchFamily="34" charset="0"/>
              </a:rPr>
              <a:t>#5400</a:t>
            </a:r>
            <a:r>
              <a:rPr lang="de-DE" b="1" dirty="0">
                <a:latin typeface="Calibri" panose="020F0502020204030204" pitchFamily="34" charset="0"/>
                <a:ea typeface="Calibri" panose="020F0502020204030204" pitchFamily="34" charset="0"/>
                <a:cs typeface="Calibri" panose="020F0502020204030204" pitchFamily="34" charset="0"/>
              </a:rPr>
              <a:t> </a:t>
            </a:r>
          </a:p>
          <a:p>
            <a:r>
              <a:rPr lang="de-DE" i="1" dirty="0">
                <a:latin typeface="Calibri" panose="020F0502020204030204" pitchFamily="34" charset="0"/>
                <a:ea typeface="Calibri" panose="020F0502020204030204" pitchFamily="34" charset="0"/>
                <a:cs typeface="Calibri" panose="020F0502020204030204" pitchFamily="34" charset="0"/>
              </a:rPr>
              <a:t>(high density / performance shot)</a:t>
            </a:r>
            <a:endParaRPr lang="en-US" i="1" dirty="0">
              <a:latin typeface="Calibri" panose="020F0502020204030204" pitchFamily="34" charset="0"/>
              <a:ea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4F580D26-E8CF-F56C-089D-134FF78E25D9}"/>
              </a:ext>
            </a:extLst>
          </p:cNvPr>
          <p:cNvSpPr/>
          <p:nvPr/>
        </p:nvSpPr>
        <p:spPr>
          <a:xfrm>
            <a:off x="0" y="2099166"/>
            <a:ext cx="3635896" cy="1708160"/>
          </a:xfrm>
          <a:prstGeom prst="rect">
            <a:avLst/>
          </a:prstGeom>
        </p:spPr>
        <p:txBody>
          <a:bodyPr wrap="square">
            <a:spAutoFit/>
          </a:bodyPr>
          <a:lstStyle/>
          <a:p>
            <a:pPr marL="285750" lvl="0" indent="-285750">
              <a:lnSpc>
                <a:spcPts val="1900"/>
              </a:lnSpc>
              <a:spcBef>
                <a:spcPts val="600"/>
              </a:spcBef>
              <a:buClr>
                <a:schemeClr val="dk2"/>
              </a:buClr>
              <a:buSzPts val="1500"/>
              <a:buFont typeface="Arial"/>
              <a:buChar char="•"/>
            </a:pPr>
            <a:r>
              <a:rPr lang="en-US" sz="1600" dirty="0">
                <a:latin typeface="Calibri" panose="020F0502020204030204" pitchFamily="34" charset="0"/>
                <a:ea typeface="Calibri" panose="020F0502020204030204" pitchFamily="34" charset="0"/>
                <a:cs typeface="Calibri" panose="020F0502020204030204" pitchFamily="34" charset="0"/>
              </a:rPr>
              <a:t>Full vessel mesh</a:t>
            </a:r>
          </a:p>
          <a:p>
            <a:pPr marL="285750" lvl="0" indent="-285750">
              <a:lnSpc>
                <a:spcPts val="1900"/>
              </a:lnSpc>
              <a:spcBef>
                <a:spcPts val="600"/>
              </a:spcBef>
              <a:buClr>
                <a:schemeClr val="dk2"/>
              </a:buClr>
              <a:buSzPts val="1500"/>
              <a:buFont typeface="Arial"/>
              <a:buChar char="•"/>
            </a:pP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Fluid neutrals</a:t>
            </a:r>
            <a:r>
              <a:rPr lang="en-US" sz="1600" dirty="0">
                <a:latin typeface="Calibri" panose="020F0502020204030204" pitchFamily="34" charset="0"/>
                <a:ea typeface="Calibri" panose="020F0502020204030204" pitchFamily="34" charset="0"/>
                <a:cs typeface="Calibri" panose="020F0502020204030204" pitchFamily="34" charset="0"/>
              </a:rPr>
              <a:t>, no currents and drifts, no impurities</a:t>
            </a:r>
          </a:p>
          <a:p>
            <a:pPr marL="285750" lvl="0" indent="-285750">
              <a:lnSpc>
                <a:spcPts val="1900"/>
              </a:lnSpc>
              <a:spcBef>
                <a:spcPts val="600"/>
              </a:spcBef>
              <a:buClr>
                <a:schemeClr val="dk2"/>
              </a:buClr>
              <a:buSzPts val="1500"/>
              <a:buFont typeface="Arial"/>
              <a:buChar char="•"/>
            </a:pPr>
            <a:r>
              <a:rPr lang="en-US" sz="1600" dirty="0">
                <a:latin typeface="Calibri" panose="020F0502020204030204" pitchFamily="34" charset="0"/>
                <a:ea typeface="Calibri" panose="020F0502020204030204" pitchFamily="34" charset="0"/>
                <a:cs typeface="Calibri" panose="020F0502020204030204" pitchFamily="34" charset="0"/>
              </a:rPr>
              <a:t>Good matching of </a:t>
            </a: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P</a:t>
            </a:r>
            <a:r>
              <a:rPr lang="en-US" sz="1600" b="1" baseline="-25000" dirty="0">
                <a:solidFill>
                  <a:srgbClr val="0000FF"/>
                </a:solidFill>
                <a:latin typeface="Calibri" panose="020F0502020204030204" pitchFamily="34" charset="0"/>
                <a:ea typeface="Calibri" panose="020F0502020204030204" pitchFamily="34" charset="0"/>
                <a:cs typeface="Calibri" panose="020F0502020204030204" pitchFamily="34" charset="0"/>
              </a:rPr>
              <a:t>SOL</a:t>
            </a: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0000FF"/>
                </a:solidFill>
                <a:latin typeface="Calibri" panose="020F0502020204030204" pitchFamily="34" charset="0"/>
                <a:ea typeface="Calibri" panose="020F0502020204030204" pitchFamily="34" charset="0"/>
                <a:cs typeface="Calibri" panose="020F0502020204030204" pitchFamily="34" charset="0"/>
              </a:rPr>
              <a:t>T</a:t>
            </a:r>
            <a:r>
              <a:rPr lang="en-US" sz="1600" b="1" baseline="-25000" dirty="0" err="1">
                <a:solidFill>
                  <a:srgbClr val="0000FF"/>
                </a:solidFill>
                <a:latin typeface="Calibri" panose="020F0502020204030204" pitchFamily="34" charset="0"/>
                <a:ea typeface="Calibri" panose="020F0502020204030204" pitchFamily="34" charset="0"/>
                <a:cs typeface="Calibri" panose="020F0502020204030204" pitchFamily="34" charset="0"/>
              </a:rPr>
              <a:t>ped</a:t>
            </a: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0000FF"/>
                </a:solidFill>
                <a:latin typeface="Calibri" panose="020F0502020204030204" pitchFamily="34" charset="0"/>
                <a:ea typeface="Calibri" panose="020F0502020204030204" pitchFamily="34" charset="0"/>
                <a:cs typeface="Calibri" panose="020F0502020204030204" pitchFamily="34" charset="0"/>
              </a:rPr>
              <a:t>n</a:t>
            </a:r>
            <a:r>
              <a:rPr lang="en-US" sz="1600" b="1" baseline="-25000" dirty="0" err="1">
                <a:solidFill>
                  <a:srgbClr val="0000FF"/>
                </a:solidFill>
                <a:latin typeface="Calibri" panose="020F0502020204030204" pitchFamily="34" charset="0"/>
                <a:ea typeface="Calibri" panose="020F0502020204030204" pitchFamily="34" charset="0"/>
                <a:cs typeface="Calibri" panose="020F0502020204030204" pitchFamily="34" charset="0"/>
              </a:rPr>
              <a:t>ped</a:t>
            </a: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from core model (METIS)</a:t>
            </a: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and e-folding lengths based on </a:t>
            </a:r>
            <a:r>
              <a:rPr lang="en-US" sz="1600" b="1" dirty="0" err="1">
                <a:solidFill>
                  <a:srgbClr val="0000FF"/>
                </a:solidFill>
                <a:latin typeface="Calibri" panose="020F0502020204030204" pitchFamily="34" charset="0"/>
                <a:ea typeface="Calibri" panose="020F0502020204030204" pitchFamily="34" charset="0"/>
                <a:cs typeface="Calibri" panose="020F0502020204030204" pitchFamily="34" charset="0"/>
              </a:rPr>
              <a:t>l</a:t>
            </a:r>
            <a:r>
              <a:rPr lang="en-US" sz="1600" b="1" baseline="-25000" dirty="0" err="1">
                <a:solidFill>
                  <a:srgbClr val="0000FF"/>
                </a:solidFill>
                <a:latin typeface="Calibri" panose="020F0502020204030204" pitchFamily="34" charset="0"/>
                <a:ea typeface="Calibri" panose="020F0502020204030204" pitchFamily="34" charset="0"/>
                <a:cs typeface="Calibri" panose="020F0502020204030204" pitchFamily="34" charset="0"/>
              </a:rPr>
              <a:t>q</a:t>
            </a:r>
            <a:r>
              <a:rPr lang="en-US" sz="1600" b="1" dirty="0">
                <a:solidFill>
                  <a:srgbClr val="0000FF"/>
                </a:solidFill>
                <a:latin typeface="Calibri" panose="020F0502020204030204" pitchFamily="34" charset="0"/>
                <a:ea typeface="Calibri" panose="020F0502020204030204" pitchFamily="34" charset="0"/>
                <a:cs typeface="Calibri" panose="020F0502020204030204" pitchFamily="34" charset="0"/>
              </a:rPr>
              <a:t> scaling</a:t>
            </a:r>
          </a:p>
        </p:txBody>
      </p:sp>
      <p:pic>
        <p:nvPicPr>
          <p:cNvPr id="18" name="Grafik 17">
            <a:extLst>
              <a:ext uri="{FF2B5EF4-FFF2-40B4-BE49-F238E27FC236}">
                <a16:creationId xmlns:a16="http://schemas.microsoft.com/office/drawing/2014/main" id="{DF0483CE-615C-3149-4E61-ECC45FC5BD17}"/>
              </a:ext>
            </a:extLst>
          </p:cNvPr>
          <p:cNvPicPr>
            <a:picLocks noChangeAspect="1"/>
          </p:cNvPicPr>
          <p:nvPr/>
        </p:nvPicPr>
        <p:blipFill>
          <a:blip r:embed="rId4"/>
          <a:stretch>
            <a:fillRect/>
          </a:stretch>
        </p:blipFill>
        <p:spPr>
          <a:xfrm>
            <a:off x="3635896" y="1878812"/>
            <a:ext cx="3522854" cy="2737835"/>
          </a:xfrm>
          <a:prstGeom prst="rect">
            <a:avLst/>
          </a:prstGeom>
        </p:spPr>
      </p:pic>
      <p:sp>
        <p:nvSpPr>
          <p:cNvPr id="19" name="Rectangle 6">
            <a:extLst>
              <a:ext uri="{FF2B5EF4-FFF2-40B4-BE49-F238E27FC236}">
                <a16:creationId xmlns:a16="http://schemas.microsoft.com/office/drawing/2014/main" id="{BE9D17E9-D1B0-5E68-8840-10F3DE5EF10A}"/>
              </a:ext>
            </a:extLst>
          </p:cNvPr>
          <p:cNvSpPr/>
          <p:nvPr/>
        </p:nvSpPr>
        <p:spPr>
          <a:xfrm>
            <a:off x="3779912" y="1177130"/>
            <a:ext cx="3244943" cy="656590"/>
          </a:xfrm>
          <a:prstGeom prst="rect">
            <a:avLst/>
          </a:prstGeom>
        </p:spPr>
        <p:txBody>
          <a:bodyPr wrap="square">
            <a:spAutoFit/>
          </a:bodyPr>
          <a:lstStyle/>
          <a:p>
            <a:pPr lvl="0" algn="ctr">
              <a:lnSpc>
                <a:spcPts val="1900"/>
              </a:lnSpc>
              <a:spcAft>
                <a:spcPts val="600"/>
              </a:spcAft>
              <a:buClr>
                <a:schemeClr val="dk2"/>
              </a:buClr>
              <a:buSzPts val="1500"/>
            </a:pPr>
            <a:r>
              <a:rPr lang="de-DE" b="1" i="1" dirty="0" err="1">
                <a:latin typeface="Calibri" panose="020F0502020204030204" pitchFamily="34" charset="0"/>
                <a:ea typeface="Calibri" panose="020F0502020204030204" pitchFamily="34" charset="0"/>
                <a:cs typeface="Calibri" panose="020F0502020204030204" pitchFamily="34" charset="0"/>
              </a:rPr>
              <a:t>Example</a:t>
            </a:r>
            <a:r>
              <a:rPr lang="de-DE" b="1" i="1" dirty="0">
                <a:latin typeface="Calibri" panose="020F0502020204030204" pitchFamily="34" charset="0"/>
                <a:ea typeface="Calibri" panose="020F0502020204030204" pitchFamily="34" charset="0"/>
                <a:cs typeface="Calibri" panose="020F0502020204030204" pitchFamily="34" charset="0"/>
              </a:rPr>
              <a:t>: </a:t>
            </a:r>
          </a:p>
          <a:p>
            <a:pPr lvl="0" algn="ctr">
              <a:lnSpc>
                <a:spcPts val="1900"/>
              </a:lnSpc>
              <a:buClr>
                <a:schemeClr val="dk2"/>
              </a:buClr>
              <a:buSzPts val="1500"/>
            </a:pPr>
            <a:r>
              <a:rPr lang="de-DE" b="1" i="1" dirty="0">
                <a:latin typeface="Calibri" panose="020F0502020204030204" pitchFamily="34" charset="0"/>
                <a:ea typeface="Calibri" panose="020F0502020204030204" pitchFamily="34" charset="0"/>
                <a:cs typeface="Calibri" panose="020F0502020204030204" pitchFamily="34" charset="0"/>
              </a:rPr>
              <a:t>radial </a:t>
            </a:r>
            <a:r>
              <a:rPr lang="de-DE" b="1" i="1" dirty="0" err="1">
                <a:latin typeface="Calibri" panose="020F0502020204030204" pitchFamily="34" charset="0"/>
                <a:ea typeface="Calibri" panose="020F0502020204030204" pitchFamily="34" charset="0"/>
                <a:cs typeface="Calibri" panose="020F0502020204030204" pitchFamily="34" charset="0"/>
              </a:rPr>
              <a:t>profiles</a:t>
            </a:r>
            <a:r>
              <a:rPr lang="de-DE" b="1" i="1" dirty="0">
                <a:latin typeface="Calibri" panose="020F0502020204030204" pitchFamily="34" charset="0"/>
                <a:ea typeface="Calibri" panose="020F0502020204030204" pitchFamily="34" charset="0"/>
                <a:cs typeface="Calibri" panose="020F0502020204030204" pitchFamily="34" charset="0"/>
              </a:rPr>
              <a:t> </a:t>
            </a:r>
            <a:r>
              <a:rPr lang="de-DE" b="1" i="1" dirty="0" err="1">
                <a:latin typeface="Calibri" panose="020F0502020204030204" pitchFamily="34" charset="0"/>
                <a:ea typeface="Calibri" panose="020F0502020204030204" pitchFamily="34" charset="0"/>
                <a:cs typeface="Calibri" panose="020F0502020204030204" pitchFamily="34" charset="0"/>
              </a:rPr>
              <a:t>of</a:t>
            </a:r>
            <a:r>
              <a:rPr lang="de-DE" b="1" i="1" dirty="0">
                <a:latin typeface="Calibri" panose="020F0502020204030204" pitchFamily="34" charset="0"/>
                <a:ea typeface="Calibri" panose="020F0502020204030204" pitchFamily="34" charset="0"/>
                <a:cs typeface="Calibri" panose="020F0502020204030204" pitchFamily="34" charset="0"/>
              </a:rPr>
              <a:t> n</a:t>
            </a:r>
            <a:r>
              <a:rPr lang="de-DE" b="1" i="1" baseline="-25000" dirty="0">
                <a:latin typeface="Calibri" panose="020F0502020204030204" pitchFamily="34" charset="0"/>
                <a:ea typeface="Calibri" panose="020F0502020204030204" pitchFamily="34" charset="0"/>
                <a:cs typeface="Calibri" panose="020F0502020204030204" pitchFamily="34" charset="0"/>
              </a:rPr>
              <a:t>e</a:t>
            </a:r>
            <a:r>
              <a:rPr lang="de-DE" b="1" i="1" dirty="0">
                <a:latin typeface="Calibri" panose="020F0502020204030204" pitchFamily="34" charset="0"/>
                <a:ea typeface="Calibri" panose="020F0502020204030204" pitchFamily="34" charset="0"/>
                <a:cs typeface="Calibri" panose="020F0502020204030204" pitchFamily="34" charset="0"/>
              </a:rPr>
              <a:t> at the OMP</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1">
            <a:extLst>
              <a:ext uri="{FF2B5EF4-FFF2-40B4-BE49-F238E27FC236}">
                <a16:creationId xmlns:a16="http://schemas.microsoft.com/office/drawing/2014/main" id="{44981209-3C97-3D43-F4F1-FD01223D6BC1}"/>
              </a:ext>
            </a:extLst>
          </p:cNvPr>
          <p:cNvSpPr/>
          <p:nvPr/>
        </p:nvSpPr>
        <p:spPr>
          <a:xfrm>
            <a:off x="6649" y="4195106"/>
            <a:ext cx="3331168" cy="969496"/>
          </a:xfrm>
          <a:prstGeom prst="rect">
            <a:avLst/>
          </a:prstGeom>
        </p:spPr>
        <p:txBody>
          <a:bodyPr wrap="none">
            <a:spAutoFit/>
          </a:bodyPr>
          <a:lstStyle/>
          <a:p>
            <a:r>
              <a:rPr lang="cs-CZ" b="1" dirty="0">
                <a:latin typeface="Calibri" panose="020F0502020204030204" pitchFamily="34" charset="0"/>
                <a:ea typeface="Calibri" panose="020F0502020204030204" pitchFamily="34" charset="0"/>
                <a:cs typeface="Calibri" panose="020F0502020204030204" pitchFamily="34" charset="0"/>
              </a:rPr>
              <a:t>#</a:t>
            </a:r>
            <a:r>
              <a:rPr lang="de-DE" b="1" dirty="0">
                <a:latin typeface="Calibri" panose="020F0502020204030204" pitchFamily="34" charset="0"/>
                <a:ea typeface="Calibri" panose="020F0502020204030204" pitchFamily="34" charset="0"/>
                <a:cs typeface="Calibri" panose="020F0502020204030204" pitchFamily="34" charset="0"/>
              </a:rPr>
              <a:t>24300 </a:t>
            </a:r>
          </a:p>
          <a:p>
            <a:pPr>
              <a:spcAft>
                <a:spcPts val="600"/>
              </a:spcAft>
            </a:pPr>
            <a:r>
              <a:rPr lang="de-DE" i="1" dirty="0">
                <a:latin typeface="Calibri" panose="020F0502020204030204" pitchFamily="34" charset="0"/>
                <a:ea typeface="Calibri" panose="020F0502020204030204" pitchFamily="34" charset="0"/>
                <a:cs typeface="Calibri" panose="020F0502020204030204" pitchFamily="34" charset="0"/>
              </a:rPr>
              <a:t>(H </a:t>
            </a:r>
            <a:r>
              <a:rPr lang="de-DE" i="1" dirty="0" err="1">
                <a:latin typeface="Calibri" panose="020F0502020204030204" pitchFamily="34" charset="0"/>
                <a:ea typeface="Calibri" panose="020F0502020204030204" pitchFamily="34" charset="0"/>
                <a:cs typeface="Calibri" panose="020F0502020204030204" pitchFamily="34" charset="0"/>
              </a:rPr>
              <a:t>mode</a:t>
            </a:r>
            <a:r>
              <a:rPr lang="de-DE" i="1" dirty="0">
                <a:latin typeface="Calibri" panose="020F0502020204030204" pitchFamily="34" charset="0"/>
                <a:ea typeface="Calibri" panose="020F0502020204030204" pitchFamily="34" charset="0"/>
                <a:cs typeface="Calibri" panose="020F0502020204030204" pitchFamily="34" charset="0"/>
              </a:rPr>
              <a:t> </a:t>
            </a:r>
            <a:r>
              <a:rPr lang="de-DE" i="1" dirty="0" err="1">
                <a:latin typeface="Calibri" panose="020F0502020204030204" pitchFamily="34" charset="0"/>
                <a:ea typeface="Calibri" panose="020F0502020204030204" pitchFamily="34" charset="0"/>
                <a:cs typeface="Calibri" panose="020F0502020204030204" pitchFamily="34" charset="0"/>
              </a:rPr>
              <a:t>with</a:t>
            </a:r>
            <a:r>
              <a:rPr lang="de-DE" i="1" dirty="0">
                <a:latin typeface="Calibri" panose="020F0502020204030204" pitchFamily="34" charset="0"/>
                <a:ea typeface="Calibri" panose="020F0502020204030204" pitchFamily="34" charset="0"/>
                <a:cs typeface="Calibri" panose="020F0502020204030204" pitchFamily="34" charset="0"/>
              </a:rPr>
              <a:t> moderate </a:t>
            </a:r>
            <a:r>
              <a:rPr lang="de-DE" i="1" dirty="0" err="1">
                <a:latin typeface="Calibri" panose="020F0502020204030204" pitchFamily="34" charset="0"/>
                <a:ea typeface="Calibri" panose="020F0502020204030204" pitchFamily="34" charset="0"/>
                <a:cs typeface="Calibri" panose="020F0502020204030204" pitchFamily="34" charset="0"/>
              </a:rPr>
              <a:t>density</a:t>
            </a:r>
            <a:r>
              <a:rPr lang="de-DE" i="1" dirty="0">
                <a:latin typeface="Calibri" panose="020F0502020204030204" pitchFamily="34" charset="0"/>
                <a:ea typeface="Calibri" panose="020F0502020204030204" pitchFamily="34" charset="0"/>
                <a:cs typeface="Calibri" panose="020F0502020204030204" pitchFamily="34" charset="0"/>
              </a:rPr>
              <a:t>)</a:t>
            </a:r>
          </a:p>
          <a:p>
            <a:pPr marL="285750" indent="-285750">
              <a:spcAft>
                <a:spcPts val="600"/>
              </a:spcAft>
              <a:buFont typeface="Arial" panose="020B0604020202020204" pitchFamily="34" charset="0"/>
              <a:buChar char="•"/>
            </a:pPr>
            <a:r>
              <a:rPr lang="de-DE" sz="1600" i="1" dirty="0" err="1">
                <a:latin typeface="Calibri" panose="020F0502020204030204" pitchFamily="34" charset="0"/>
                <a:ea typeface="Calibri" panose="020F0502020204030204" pitchFamily="34" charset="0"/>
                <a:cs typeface="Calibri" panose="020F0502020204030204" pitchFamily="34" charset="0"/>
              </a:rPr>
              <a:t>Ongoing</a:t>
            </a:r>
            <a:r>
              <a:rPr lang="de-DE" sz="1600" i="1" dirty="0">
                <a:latin typeface="Calibri" panose="020F0502020204030204" pitchFamily="34" charset="0"/>
                <a:ea typeface="Calibri" panose="020F0502020204030204" pitchFamily="34" charset="0"/>
                <a:cs typeface="Calibri" panose="020F0502020204030204" pitchFamily="34" charset="0"/>
              </a:rPr>
              <a:t>, </a:t>
            </a:r>
            <a:r>
              <a:rPr lang="de-DE" sz="1600" i="1" dirty="0" err="1">
                <a:latin typeface="Calibri" panose="020F0502020204030204" pitchFamily="34" charset="0"/>
                <a:ea typeface="Calibri" panose="020F0502020204030204" pitchFamily="34" charset="0"/>
                <a:cs typeface="Calibri" panose="020F0502020204030204" pitchFamily="34" charset="0"/>
              </a:rPr>
              <a:t>convergence</a:t>
            </a:r>
            <a:r>
              <a:rPr lang="de-DE" sz="1600" i="1" dirty="0">
                <a:latin typeface="Calibri" panose="020F0502020204030204" pitchFamily="34" charset="0"/>
                <a:ea typeface="Calibri" panose="020F0502020204030204" pitchFamily="34" charset="0"/>
                <a:cs typeface="Calibri" panose="020F0502020204030204" pitchFamily="34" charset="0"/>
              </a:rPr>
              <a:t> </a:t>
            </a:r>
            <a:r>
              <a:rPr lang="de-DE" sz="1600" i="1" dirty="0" err="1">
                <a:latin typeface="Calibri" panose="020F0502020204030204" pitchFamily="34" charset="0"/>
                <a:ea typeface="Calibri" panose="020F0502020204030204" pitchFamily="34" charset="0"/>
                <a:cs typeface="Calibri" panose="020F0502020204030204" pitchFamily="34" charset="0"/>
              </a:rPr>
              <a:t>problems</a:t>
            </a:r>
            <a:r>
              <a:rPr lang="de-DE" sz="1600" i="1" dirty="0">
                <a:latin typeface="Calibri" panose="020F0502020204030204" pitchFamily="34" charset="0"/>
                <a:ea typeface="Calibri" panose="020F0502020204030204" pitchFamily="34" charset="0"/>
                <a:cs typeface="Calibri" panose="020F0502020204030204" pitchFamily="34" charset="0"/>
              </a:rPr>
              <a:t> …</a:t>
            </a:r>
            <a:endParaRPr lang="en-US" sz="1600" i="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7B5295AA-CE6B-786D-768A-215F694033D3}"/>
              </a:ext>
            </a:extLst>
          </p:cNvPr>
          <p:cNvSpPr txBox="1"/>
          <p:nvPr/>
        </p:nvSpPr>
        <p:spPr>
          <a:xfrm>
            <a:off x="8249683" y="4511221"/>
            <a:ext cx="916178" cy="338554"/>
          </a:xfrm>
          <a:prstGeom prst="rect">
            <a:avLst/>
          </a:prstGeom>
          <a:noFill/>
        </p:spPr>
        <p:txBody>
          <a:bodyPr wrap="square">
            <a:spAutoFit/>
          </a:bodyPr>
          <a:lstStyle/>
          <a:p>
            <a:pPr marL="0" lvl="0" indent="0" rtl="0">
              <a:spcBef>
                <a:spcPts val="0"/>
              </a:spcBef>
              <a:spcAft>
                <a:spcPts val="0"/>
              </a:spcAft>
              <a:buNone/>
            </a:pPr>
            <a:r>
              <a:rPr lang="de-DE" sz="1600" b="1" dirty="0"/>
              <a:t>D. </a:t>
            </a:r>
            <a:r>
              <a:rPr lang="de-DE" sz="1600" b="1" dirty="0" err="1"/>
              <a:t>Svorc</a:t>
            </a:r>
            <a:endParaRPr lang="de-DE" sz="1600" b="1" dirty="0"/>
          </a:p>
        </p:txBody>
      </p:sp>
    </p:spTree>
    <p:extLst>
      <p:ext uri="{BB962C8B-B14F-4D97-AF65-F5344CB8AC3E}">
        <p14:creationId xmlns:p14="http://schemas.microsoft.com/office/powerpoint/2010/main" val="3957976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47EB4-1EF5-D4D9-241B-4106222552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3F8187-5883-645D-0C69-3F1D8F25FEDB}"/>
              </a:ext>
            </a:extLst>
          </p:cNvPr>
          <p:cNvSpPr>
            <a:spLocks noGrp="1"/>
          </p:cNvSpPr>
          <p:nvPr>
            <p:ph type="title"/>
          </p:nvPr>
        </p:nvSpPr>
        <p:spPr>
          <a:xfrm>
            <a:off x="-61610" y="75627"/>
            <a:ext cx="9026098" cy="342900"/>
          </a:xfrm>
        </p:spPr>
        <p:txBody>
          <a:bodyPr/>
          <a:lstStyle/>
          <a:p>
            <a:r>
              <a:rPr lang="en-US" sz="22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IPP.CR </a:t>
            </a:r>
            <a:endParaRPr lang="de-DE" sz="2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F489567E-1541-4E97-2818-2E82E20D718E}"/>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66</a:t>
            </a:fld>
            <a:endParaRPr lang="en-GB" dirty="0"/>
          </a:p>
        </p:txBody>
      </p:sp>
      <p:sp>
        <p:nvSpPr>
          <p:cNvPr id="7" name="TextBox 6">
            <a:extLst>
              <a:ext uri="{FF2B5EF4-FFF2-40B4-BE49-F238E27FC236}">
                <a16:creationId xmlns:a16="http://schemas.microsoft.com/office/drawing/2014/main" id="{1237C77D-A6FD-2AD8-92B3-D5E56A005F19}"/>
              </a:ext>
            </a:extLst>
          </p:cNvPr>
          <p:cNvSpPr txBox="1"/>
          <p:nvPr/>
        </p:nvSpPr>
        <p:spPr>
          <a:xfrm>
            <a:off x="7762483" y="555625"/>
            <a:ext cx="1371786" cy="369332"/>
          </a:xfrm>
          <a:prstGeom prst="rect">
            <a:avLst/>
          </a:prstGeom>
          <a:solidFill>
            <a:srgbClr val="FFFF00"/>
          </a:solidFill>
        </p:spPr>
        <p:txBody>
          <a:bodyPr wrap="none" rtlCol="0">
            <a:spAutoFit/>
          </a:bodyPr>
          <a:lstStyle/>
          <a:p>
            <a:pPr algn="ctr"/>
            <a:r>
              <a:rPr lang="en-US" dirty="0"/>
              <a:t>D. </a:t>
            </a:r>
            <a:r>
              <a:rPr lang="en-US" dirty="0" err="1"/>
              <a:t>Tskhakaya</a:t>
            </a:r>
            <a:endParaRPr lang="en-US" dirty="0"/>
          </a:p>
        </p:txBody>
      </p:sp>
      <p:sp>
        <p:nvSpPr>
          <p:cNvPr id="3" name="Textfeld 2">
            <a:extLst>
              <a:ext uri="{FF2B5EF4-FFF2-40B4-BE49-F238E27FC236}">
                <a16:creationId xmlns:a16="http://schemas.microsoft.com/office/drawing/2014/main" id="{29D43495-EDE0-EF2F-A65A-94C7D700F83F}"/>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10" name="Textfeld 9">
            <a:extLst>
              <a:ext uri="{FF2B5EF4-FFF2-40B4-BE49-F238E27FC236}">
                <a16:creationId xmlns:a16="http://schemas.microsoft.com/office/drawing/2014/main" id="{BF1E578E-7AB5-D14D-14AD-A2F8E4C44CF9}"/>
              </a:ext>
            </a:extLst>
          </p:cNvPr>
          <p:cNvSpPr txBox="1"/>
          <p:nvPr/>
        </p:nvSpPr>
        <p:spPr>
          <a:xfrm>
            <a:off x="-21861" y="4825484"/>
            <a:ext cx="916178" cy="338554"/>
          </a:xfrm>
          <a:prstGeom prst="rect">
            <a:avLst/>
          </a:prstGeom>
          <a:noFill/>
        </p:spPr>
        <p:txBody>
          <a:bodyPr wrap="square">
            <a:spAutoFit/>
          </a:bodyPr>
          <a:lstStyle/>
          <a:p>
            <a:pPr marL="0" lvl="0" indent="0" rtl="0">
              <a:spcBef>
                <a:spcPts val="0"/>
              </a:spcBef>
              <a:spcAft>
                <a:spcPts val="0"/>
              </a:spcAft>
              <a:buNone/>
            </a:pPr>
            <a:r>
              <a:rPr lang="de-DE" sz="1600" b="1" dirty="0"/>
              <a:t>S. Lukes</a:t>
            </a:r>
          </a:p>
        </p:txBody>
      </p:sp>
      <p:sp>
        <p:nvSpPr>
          <p:cNvPr id="5" name="Textfeld 4">
            <a:extLst>
              <a:ext uri="{FF2B5EF4-FFF2-40B4-BE49-F238E27FC236}">
                <a16:creationId xmlns:a16="http://schemas.microsoft.com/office/drawing/2014/main" id="{D9F3BA9B-6E00-8877-D800-43142E928EA1}"/>
              </a:ext>
            </a:extLst>
          </p:cNvPr>
          <p:cNvSpPr txBox="1"/>
          <p:nvPr/>
        </p:nvSpPr>
        <p:spPr>
          <a:xfrm>
            <a:off x="0" y="558881"/>
            <a:ext cx="7812360" cy="430887"/>
          </a:xfrm>
          <a:prstGeom prst="rect">
            <a:avLst/>
          </a:prstGeom>
          <a:noFill/>
        </p:spPr>
        <p:txBody>
          <a:bodyPr wrap="square">
            <a:spAutoFit/>
          </a:bodyPr>
          <a:lstStyle/>
          <a:p>
            <a:pPr marL="0" lvl="0" indent="0" rtl="0">
              <a:spcBef>
                <a:spcPts val="0"/>
              </a:spcBef>
              <a:spcAft>
                <a:spcPts val="0"/>
              </a:spcAft>
              <a:buNone/>
            </a:pPr>
            <a:r>
              <a:rPr lang="en-US" sz="2200" b="1" dirty="0"/>
              <a:t>ERO2.0 modelling of the W transport COMPASS-U </a:t>
            </a:r>
          </a:p>
        </p:txBody>
      </p:sp>
      <p:sp>
        <p:nvSpPr>
          <p:cNvPr id="8" name="Rectangle 1">
            <a:extLst>
              <a:ext uri="{FF2B5EF4-FFF2-40B4-BE49-F238E27FC236}">
                <a16:creationId xmlns:a16="http://schemas.microsoft.com/office/drawing/2014/main" id="{E37FE812-656C-80A0-7BDA-1205D5492D5C}"/>
              </a:ext>
            </a:extLst>
          </p:cNvPr>
          <p:cNvSpPr/>
          <p:nvPr/>
        </p:nvSpPr>
        <p:spPr>
          <a:xfrm>
            <a:off x="27811" y="1478999"/>
            <a:ext cx="8847256" cy="2588401"/>
          </a:xfrm>
          <a:prstGeom prst="rect">
            <a:avLst/>
          </a:prstGeom>
        </p:spPr>
        <p:txBody>
          <a:bodyPr wrap="square">
            <a:spAutoFit/>
          </a:bodyPr>
          <a:lstStyle/>
          <a:p>
            <a:pPr marL="266700" lvl="0" indent="-266700">
              <a:spcBef>
                <a:spcPts val="600"/>
              </a:spcBef>
              <a:buClr>
                <a:schemeClr val="dk2"/>
              </a:buClr>
              <a:buSzPts val="1100"/>
              <a:buFont typeface="Century Gothic"/>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Century Gothic"/>
              </a:rPr>
              <a:t>Q1: A preliminary ERO2.0 parametric study and an investigation of basic dependencies and phenomena </a:t>
            </a:r>
            <a:r>
              <a:rPr lang="en-US" dirty="0">
                <a:solidFill>
                  <a:schemeClr val="accent4"/>
                </a:solidFill>
                <a:latin typeface="Calibri" panose="020F0502020204030204" pitchFamily="34" charset="0"/>
                <a:ea typeface="Calibri" panose="020F0502020204030204" pitchFamily="34" charset="0"/>
                <a:cs typeface="Calibri" panose="020F0502020204030204" pitchFamily="34" charset="0"/>
                <a:sym typeface="Century Gothic"/>
              </a:rPr>
              <a:t>✔ (presented at PET-20)</a:t>
            </a:r>
          </a:p>
          <a:p>
            <a:pPr marL="266700" lvl="0" indent="-266700">
              <a:spcBef>
                <a:spcPts val="600"/>
              </a:spcBef>
              <a:buClr>
                <a:schemeClr val="dk2"/>
              </a:buClr>
              <a:buSzPts val="1100"/>
              <a:buFont typeface="Century Gothic"/>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Century Gothic"/>
              </a:rPr>
              <a:t>Q2: ERO2.0 simulations with liquid metals and their influence on W erosion </a:t>
            </a:r>
            <a:r>
              <a:rPr lang="en-US" dirty="0">
                <a:solidFill>
                  <a:schemeClr val="accent4"/>
                </a:solidFill>
                <a:latin typeface="Calibri" panose="020F0502020204030204" pitchFamily="34" charset="0"/>
                <a:ea typeface="Calibri" panose="020F0502020204030204" pitchFamily="34" charset="0"/>
                <a:cs typeface="Calibri" panose="020F0502020204030204" pitchFamily="34" charset="0"/>
                <a:sym typeface="Century Gothic"/>
              </a:rPr>
              <a:t>✔ (presented at PSI-26)</a:t>
            </a:r>
          </a:p>
          <a:p>
            <a:pPr marL="266700" lvl="0" indent="-266700">
              <a:spcBef>
                <a:spcPts val="600"/>
              </a:spcBef>
              <a:buClr>
                <a:schemeClr val="dk2"/>
              </a:buClr>
              <a:buSzPts val="1100"/>
              <a:buFont typeface="Century Gothic"/>
              <a:buChar char="●"/>
            </a:pPr>
            <a:r>
              <a:rPr lang="de-DE" dirty="0">
                <a:solidFill>
                  <a:schemeClr val="tx1"/>
                </a:solidFill>
                <a:latin typeface="Calibri" panose="020F0502020204030204" pitchFamily="34" charset="0"/>
                <a:ea typeface="Calibri" panose="020F0502020204030204" pitchFamily="34" charset="0"/>
                <a:cs typeface="Calibri" panose="020F0502020204030204" pitchFamily="34" charset="0"/>
                <a:sym typeface="Century Gothic"/>
              </a:rPr>
              <a:t>A</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sym typeface="Century Gothic"/>
              </a:rPr>
              <a:t>ddition</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Century Gothic"/>
              </a:rPr>
              <a:t> of global electric field and thermal force from SOLPS-ITER background plasma</a:t>
            </a:r>
            <a:r>
              <a:rPr lang="en-US" dirty="0">
                <a:solidFill>
                  <a:schemeClr val="accent4"/>
                </a:solidFill>
                <a:latin typeface="Calibri" panose="020F0502020204030204" pitchFamily="34" charset="0"/>
                <a:ea typeface="Calibri" panose="020F0502020204030204" pitchFamily="34" charset="0"/>
                <a:cs typeface="Calibri" panose="020F0502020204030204" pitchFamily="34" charset="0"/>
                <a:sym typeface="Century Gothic"/>
              </a:rPr>
              <a:t>✔</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Century Gothic"/>
            </a:endParaRPr>
          </a:p>
          <a:p>
            <a:pPr marL="266700" lvl="0" indent="-266700">
              <a:spcBef>
                <a:spcPts val="600"/>
              </a:spcBef>
              <a:buClr>
                <a:schemeClr val="dk2"/>
              </a:buClr>
              <a:buSzPts val="1100"/>
              <a:buFont typeface="Century Gothic"/>
              <a:buChar char="●"/>
            </a:pPr>
            <a:r>
              <a:rPr lang="en-US" dirty="0">
                <a:solidFill>
                  <a:schemeClr val="dk2"/>
                </a:solidFill>
                <a:latin typeface="Calibri" panose="020F0502020204030204" pitchFamily="34" charset="0"/>
                <a:ea typeface="Calibri" panose="020F0502020204030204" pitchFamily="34" charset="0"/>
                <a:cs typeface="Calibri" panose="020F0502020204030204" pitchFamily="34" charset="0"/>
                <a:sym typeface="Century Gothic"/>
              </a:rPr>
              <a:t>Q3: W erosion and transport modelling using SOLPS ITER-ext. background plasma </a:t>
            </a:r>
            <a:r>
              <a:rPr lang="en-US" dirty="0">
                <a:solidFill>
                  <a:schemeClr val="accent6"/>
                </a:solidFill>
                <a:latin typeface="Calibri" panose="020F0502020204030204" pitchFamily="34" charset="0"/>
                <a:ea typeface="Calibri" panose="020F0502020204030204" pitchFamily="34" charset="0"/>
                <a:cs typeface="Calibri" panose="020F0502020204030204" pitchFamily="34" charset="0"/>
                <a:sym typeface="Century Gothic"/>
              </a:rPr>
              <a:t>✘ (some delay in SOLPS ITER-</a:t>
            </a:r>
            <a:r>
              <a:rPr lang="en-US" dirty="0" err="1">
                <a:solidFill>
                  <a:schemeClr val="accent6"/>
                </a:solidFill>
                <a:latin typeface="Calibri" panose="020F0502020204030204" pitchFamily="34" charset="0"/>
                <a:ea typeface="Calibri" panose="020F0502020204030204" pitchFamily="34" charset="0"/>
                <a:cs typeface="Calibri" panose="020F0502020204030204" pitchFamily="34" charset="0"/>
                <a:sym typeface="Century Gothic"/>
              </a:rPr>
              <a:t>ext</a:t>
            </a:r>
            <a:r>
              <a:rPr lang="en-US" dirty="0">
                <a:solidFill>
                  <a:schemeClr val="accent6"/>
                </a:solidFill>
                <a:latin typeface="Calibri" panose="020F0502020204030204" pitchFamily="34" charset="0"/>
                <a:ea typeface="Calibri" panose="020F0502020204030204" pitchFamily="34" charset="0"/>
                <a:cs typeface="Calibri" panose="020F0502020204030204" pitchFamily="34" charset="0"/>
                <a:sym typeface="Century Gothic"/>
              </a:rPr>
              <a:t> results)</a:t>
            </a:r>
          </a:p>
          <a:p>
            <a:pPr lvl="0">
              <a:lnSpc>
                <a:spcPct val="90000"/>
              </a:lnSpc>
              <a:spcBef>
                <a:spcPts val="600"/>
              </a:spcBef>
            </a:pP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sym typeface="Century Gothic"/>
              </a:rPr>
              <a:t>We expect all tasks to be finished till the end of 2025</a:t>
            </a:r>
          </a:p>
        </p:txBody>
      </p:sp>
    </p:spTree>
    <p:extLst>
      <p:ext uri="{BB962C8B-B14F-4D97-AF65-F5344CB8AC3E}">
        <p14:creationId xmlns:p14="http://schemas.microsoft.com/office/powerpoint/2010/main" val="1103250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4D77B-DA6D-A91E-81FB-9BD09572B3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74A560-5B92-7210-42F1-33C19A3E2B39}"/>
              </a:ext>
            </a:extLst>
          </p:cNvPr>
          <p:cNvSpPr>
            <a:spLocks noGrp="1"/>
          </p:cNvSpPr>
          <p:nvPr>
            <p:ph type="title"/>
          </p:nvPr>
        </p:nvSpPr>
        <p:spPr>
          <a:xfrm>
            <a:off x="-61610" y="75627"/>
            <a:ext cx="9026098" cy="342900"/>
          </a:xfrm>
        </p:spPr>
        <p:txBody>
          <a:bodyPr/>
          <a:lstStyle/>
          <a:p>
            <a:r>
              <a:rPr lang="en-US" sz="22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IPP.CR </a:t>
            </a:r>
            <a:endParaRPr lang="de-DE" sz="2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0CA5C802-7300-9336-351D-635466770029}"/>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67</a:t>
            </a:fld>
            <a:endParaRPr lang="en-GB" dirty="0"/>
          </a:p>
        </p:txBody>
      </p:sp>
      <p:sp>
        <p:nvSpPr>
          <p:cNvPr id="7" name="TextBox 6">
            <a:extLst>
              <a:ext uri="{FF2B5EF4-FFF2-40B4-BE49-F238E27FC236}">
                <a16:creationId xmlns:a16="http://schemas.microsoft.com/office/drawing/2014/main" id="{248BB936-0F0F-612E-0E87-B9DD154B1410}"/>
              </a:ext>
            </a:extLst>
          </p:cNvPr>
          <p:cNvSpPr txBox="1"/>
          <p:nvPr/>
        </p:nvSpPr>
        <p:spPr>
          <a:xfrm>
            <a:off x="7762483" y="555625"/>
            <a:ext cx="1371786" cy="369332"/>
          </a:xfrm>
          <a:prstGeom prst="rect">
            <a:avLst/>
          </a:prstGeom>
          <a:solidFill>
            <a:srgbClr val="FFFF00"/>
          </a:solidFill>
        </p:spPr>
        <p:txBody>
          <a:bodyPr wrap="none" rtlCol="0">
            <a:spAutoFit/>
          </a:bodyPr>
          <a:lstStyle/>
          <a:p>
            <a:pPr algn="ctr"/>
            <a:r>
              <a:rPr lang="en-US" dirty="0"/>
              <a:t>D. </a:t>
            </a:r>
            <a:r>
              <a:rPr lang="en-US" dirty="0" err="1"/>
              <a:t>Tskhakaya</a:t>
            </a:r>
            <a:endParaRPr lang="en-US" dirty="0"/>
          </a:p>
        </p:txBody>
      </p:sp>
      <p:sp>
        <p:nvSpPr>
          <p:cNvPr id="3" name="Textfeld 2">
            <a:extLst>
              <a:ext uri="{FF2B5EF4-FFF2-40B4-BE49-F238E27FC236}">
                <a16:creationId xmlns:a16="http://schemas.microsoft.com/office/drawing/2014/main" id="{FE011DC4-54CD-676C-464F-CD262B3000EF}"/>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10" name="Textfeld 9">
            <a:extLst>
              <a:ext uri="{FF2B5EF4-FFF2-40B4-BE49-F238E27FC236}">
                <a16:creationId xmlns:a16="http://schemas.microsoft.com/office/drawing/2014/main" id="{9BCC5BB4-F273-E678-A1A8-DB43644D7394}"/>
              </a:ext>
            </a:extLst>
          </p:cNvPr>
          <p:cNvSpPr txBox="1"/>
          <p:nvPr/>
        </p:nvSpPr>
        <p:spPr>
          <a:xfrm>
            <a:off x="-21861" y="4825484"/>
            <a:ext cx="916178" cy="338554"/>
          </a:xfrm>
          <a:prstGeom prst="rect">
            <a:avLst/>
          </a:prstGeom>
          <a:noFill/>
        </p:spPr>
        <p:txBody>
          <a:bodyPr wrap="square">
            <a:spAutoFit/>
          </a:bodyPr>
          <a:lstStyle/>
          <a:p>
            <a:pPr marL="0" lvl="0" indent="0" rtl="0">
              <a:spcBef>
                <a:spcPts val="0"/>
              </a:spcBef>
              <a:spcAft>
                <a:spcPts val="0"/>
              </a:spcAft>
              <a:buNone/>
            </a:pPr>
            <a:r>
              <a:rPr lang="de-DE" sz="1600" b="1" dirty="0"/>
              <a:t>S. Lukes</a:t>
            </a:r>
          </a:p>
        </p:txBody>
      </p:sp>
      <p:sp>
        <p:nvSpPr>
          <p:cNvPr id="5" name="Textfeld 4">
            <a:extLst>
              <a:ext uri="{FF2B5EF4-FFF2-40B4-BE49-F238E27FC236}">
                <a16:creationId xmlns:a16="http://schemas.microsoft.com/office/drawing/2014/main" id="{A42BD912-226A-0C01-F2F5-AF55C0749A47}"/>
              </a:ext>
            </a:extLst>
          </p:cNvPr>
          <p:cNvSpPr txBox="1"/>
          <p:nvPr/>
        </p:nvSpPr>
        <p:spPr>
          <a:xfrm>
            <a:off x="0" y="558881"/>
            <a:ext cx="7812360" cy="430887"/>
          </a:xfrm>
          <a:prstGeom prst="rect">
            <a:avLst/>
          </a:prstGeom>
          <a:noFill/>
        </p:spPr>
        <p:txBody>
          <a:bodyPr wrap="square">
            <a:spAutoFit/>
          </a:bodyPr>
          <a:lstStyle/>
          <a:p>
            <a:pPr marL="0" lvl="0" indent="0" rtl="0">
              <a:spcBef>
                <a:spcPts val="0"/>
              </a:spcBef>
              <a:spcAft>
                <a:spcPts val="0"/>
              </a:spcAft>
              <a:buNone/>
            </a:pPr>
            <a:r>
              <a:rPr lang="en-US" sz="2200" b="1" dirty="0"/>
              <a:t>ERO2.0 modelling of the W transport COMPASS-U </a:t>
            </a:r>
          </a:p>
        </p:txBody>
      </p:sp>
      <p:pic>
        <p:nvPicPr>
          <p:cNvPr id="6" name="Grafik 5">
            <a:extLst>
              <a:ext uri="{FF2B5EF4-FFF2-40B4-BE49-F238E27FC236}">
                <a16:creationId xmlns:a16="http://schemas.microsoft.com/office/drawing/2014/main" id="{2EC21B20-E770-763D-9085-E54408F29537}"/>
              </a:ext>
            </a:extLst>
          </p:cNvPr>
          <p:cNvPicPr>
            <a:picLocks noChangeAspect="1"/>
          </p:cNvPicPr>
          <p:nvPr/>
        </p:nvPicPr>
        <p:blipFill>
          <a:blip r:embed="rId3"/>
          <a:stretch>
            <a:fillRect/>
          </a:stretch>
        </p:blipFill>
        <p:spPr>
          <a:xfrm>
            <a:off x="971601" y="1003349"/>
            <a:ext cx="7114724" cy="4124782"/>
          </a:xfrm>
          <a:prstGeom prst="rect">
            <a:avLst/>
          </a:prstGeom>
        </p:spPr>
      </p:pic>
    </p:spTree>
    <p:extLst>
      <p:ext uri="{BB962C8B-B14F-4D97-AF65-F5344CB8AC3E}">
        <p14:creationId xmlns:p14="http://schemas.microsoft.com/office/powerpoint/2010/main" val="2980752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54B-B168-BE1D-1DDF-1BF0279F3C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FE6EBC-2E88-0B2A-09DD-B8DD1D572D78}"/>
              </a:ext>
            </a:extLst>
          </p:cNvPr>
          <p:cNvSpPr>
            <a:spLocks noGrp="1"/>
          </p:cNvSpPr>
          <p:nvPr>
            <p:ph type="title"/>
          </p:nvPr>
        </p:nvSpPr>
        <p:spPr>
          <a:xfrm>
            <a:off x="-61610" y="75627"/>
            <a:ext cx="9026098" cy="342900"/>
          </a:xfrm>
        </p:spPr>
        <p:txBody>
          <a:bodyPr/>
          <a:lstStyle/>
          <a:p>
            <a:r>
              <a:rPr lang="en-US" sz="23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FZJ </a:t>
            </a:r>
            <a:endParaRPr lang="de-DE" sz="23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C8616034-F468-95A0-3500-822D18A217AC}"/>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68</a:t>
            </a:fld>
            <a:endParaRPr lang="en-GB" dirty="0"/>
          </a:p>
        </p:txBody>
      </p:sp>
      <p:sp>
        <p:nvSpPr>
          <p:cNvPr id="7" name="TextBox 6">
            <a:extLst>
              <a:ext uri="{FF2B5EF4-FFF2-40B4-BE49-F238E27FC236}">
                <a16:creationId xmlns:a16="http://schemas.microsoft.com/office/drawing/2014/main" id="{1D60E53C-F7F2-4B7D-C081-42FB613D92B3}"/>
              </a:ext>
            </a:extLst>
          </p:cNvPr>
          <p:cNvSpPr txBox="1"/>
          <p:nvPr/>
        </p:nvSpPr>
        <p:spPr>
          <a:xfrm>
            <a:off x="7668345" y="555625"/>
            <a:ext cx="1475656" cy="369332"/>
          </a:xfrm>
          <a:prstGeom prst="rect">
            <a:avLst/>
          </a:prstGeom>
          <a:solidFill>
            <a:srgbClr val="FFFF00"/>
          </a:solidFill>
        </p:spPr>
        <p:txBody>
          <a:bodyPr wrap="square" rtlCol="0">
            <a:spAutoFit/>
          </a:bodyPr>
          <a:lstStyle/>
          <a:p>
            <a:pPr algn="ctr"/>
            <a:r>
              <a:rPr lang="en-US" dirty="0"/>
              <a:t>J. </a:t>
            </a:r>
            <a:r>
              <a:rPr lang="en-US" dirty="0" err="1"/>
              <a:t>Romazanov</a:t>
            </a:r>
            <a:endParaRPr lang="en-US" dirty="0"/>
          </a:p>
        </p:txBody>
      </p:sp>
      <p:sp>
        <p:nvSpPr>
          <p:cNvPr id="3" name="Textfeld 2">
            <a:extLst>
              <a:ext uri="{FF2B5EF4-FFF2-40B4-BE49-F238E27FC236}">
                <a16:creationId xmlns:a16="http://schemas.microsoft.com/office/drawing/2014/main" id="{731BE1A8-98CB-97CB-D375-0C3BEC36F705}"/>
              </a:ext>
            </a:extLst>
          </p:cNvPr>
          <p:cNvSpPr txBox="1"/>
          <p:nvPr/>
        </p:nvSpPr>
        <p:spPr>
          <a:xfrm>
            <a:off x="8650275" y="935444"/>
            <a:ext cx="493725" cy="276999"/>
          </a:xfrm>
          <a:prstGeom prst="rect">
            <a:avLst/>
          </a:prstGeom>
          <a:solidFill>
            <a:srgbClr val="00B050"/>
          </a:solidFill>
        </p:spPr>
        <p:txBody>
          <a:bodyPr wrap="none" lIns="0" tIns="0" rIns="0" bIns="0" rtlCol="0">
            <a:spAutoFit/>
          </a:bodyPr>
          <a:lstStyle/>
          <a:p>
            <a:pPr algn="ctr"/>
            <a:r>
              <a:rPr lang="en-GB" dirty="0"/>
              <a:t>D002</a:t>
            </a:r>
          </a:p>
        </p:txBody>
      </p:sp>
      <p:sp>
        <p:nvSpPr>
          <p:cNvPr id="5" name="Textfeld 4">
            <a:extLst>
              <a:ext uri="{FF2B5EF4-FFF2-40B4-BE49-F238E27FC236}">
                <a16:creationId xmlns:a16="http://schemas.microsoft.com/office/drawing/2014/main" id="{D9F34EB2-AADD-CDD0-F56A-68B8A322ED9A}"/>
              </a:ext>
            </a:extLst>
          </p:cNvPr>
          <p:cNvSpPr txBox="1"/>
          <p:nvPr/>
        </p:nvSpPr>
        <p:spPr>
          <a:xfrm>
            <a:off x="3616449" y="4095214"/>
            <a:ext cx="1911101" cy="400110"/>
          </a:xfrm>
          <a:prstGeom prst="rect">
            <a:avLst/>
          </a:prstGeom>
          <a:noFill/>
        </p:spPr>
        <p:txBody>
          <a:bodyPr wrap="none" rtlCol="0">
            <a:spAutoFit/>
          </a:bodyPr>
          <a:lstStyle/>
          <a:p>
            <a:r>
              <a:rPr lang="en-GB" sz="2000" b="1" i="1" dirty="0"/>
              <a:t>Has been done !</a:t>
            </a:r>
          </a:p>
        </p:txBody>
      </p:sp>
      <p:sp>
        <p:nvSpPr>
          <p:cNvPr id="6" name="Textfeld 5">
            <a:extLst>
              <a:ext uri="{FF2B5EF4-FFF2-40B4-BE49-F238E27FC236}">
                <a16:creationId xmlns:a16="http://schemas.microsoft.com/office/drawing/2014/main" id="{5319343F-8563-14D2-971A-1B7944591A71}"/>
              </a:ext>
            </a:extLst>
          </p:cNvPr>
          <p:cNvSpPr txBox="1"/>
          <p:nvPr/>
        </p:nvSpPr>
        <p:spPr>
          <a:xfrm>
            <a:off x="0" y="558881"/>
            <a:ext cx="7812360" cy="430887"/>
          </a:xfrm>
          <a:prstGeom prst="rect">
            <a:avLst/>
          </a:prstGeom>
          <a:noFill/>
        </p:spPr>
        <p:txBody>
          <a:bodyPr wrap="square">
            <a:spAutoFit/>
          </a:bodyPr>
          <a:lstStyle/>
          <a:p>
            <a:pPr marL="0" lvl="0" indent="0" rtl="0">
              <a:spcBef>
                <a:spcPts val="0"/>
              </a:spcBef>
              <a:spcAft>
                <a:spcPts val="0"/>
              </a:spcAft>
              <a:buNone/>
            </a:pPr>
            <a:r>
              <a:rPr lang="en-US" sz="2200" b="1" dirty="0"/>
              <a:t>ERO2.0 support to IPP.CR </a:t>
            </a:r>
          </a:p>
        </p:txBody>
      </p:sp>
      <p:pic>
        <p:nvPicPr>
          <p:cNvPr id="9" name="Grafik 8" descr="Klassenzimmer mit einfarbiger Füllung">
            <a:extLst>
              <a:ext uri="{FF2B5EF4-FFF2-40B4-BE49-F238E27FC236}">
                <a16:creationId xmlns:a16="http://schemas.microsoft.com/office/drawing/2014/main" id="{F831C00B-55C4-94B8-F419-4263989727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3227" y="1271160"/>
            <a:ext cx="2568862" cy="2568862"/>
          </a:xfrm>
          <a:prstGeom prst="rect">
            <a:avLst/>
          </a:prstGeom>
        </p:spPr>
      </p:pic>
    </p:spTree>
    <p:extLst>
      <p:ext uri="{BB962C8B-B14F-4D97-AF65-F5344CB8AC3E}">
        <p14:creationId xmlns:p14="http://schemas.microsoft.com/office/powerpoint/2010/main" val="34526928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2459-D6B6-AEB9-E19A-56B6C1E42F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4CFC03-4AB2-0BAD-391B-E3CCC114197B}"/>
              </a:ext>
            </a:extLst>
          </p:cNvPr>
          <p:cNvSpPr>
            <a:spLocks noGrp="1"/>
          </p:cNvSpPr>
          <p:nvPr>
            <p:ph type="title"/>
          </p:nvPr>
        </p:nvSpPr>
        <p:spPr>
          <a:xfrm>
            <a:off x="-61610" y="82253"/>
            <a:ext cx="9026098" cy="342900"/>
          </a:xfrm>
        </p:spPr>
        <p:txBody>
          <a:bodyPr/>
          <a:lstStyle/>
          <a:p>
            <a:r>
              <a:rPr lang="en-US" sz="23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CEA </a:t>
            </a:r>
            <a:endParaRPr lang="de-DE" sz="23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56F6E50-BED2-B387-EC83-5097D6928AD1}"/>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69</a:t>
            </a:fld>
            <a:endParaRPr lang="en-GB" dirty="0"/>
          </a:p>
        </p:txBody>
      </p:sp>
      <p:sp>
        <p:nvSpPr>
          <p:cNvPr id="7" name="TextBox 6">
            <a:extLst>
              <a:ext uri="{FF2B5EF4-FFF2-40B4-BE49-F238E27FC236}">
                <a16:creationId xmlns:a16="http://schemas.microsoft.com/office/drawing/2014/main" id="{453E231C-D899-A3CF-26D9-C48EFBB940F3}"/>
              </a:ext>
            </a:extLst>
          </p:cNvPr>
          <p:cNvSpPr txBox="1"/>
          <p:nvPr/>
        </p:nvSpPr>
        <p:spPr>
          <a:xfrm>
            <a:off x="8085057" y="558881"/>
            <a:ext cx="1058943" cy="369332"/>
          </a:xfrm>
          <a:prstGeom prst="rect">
            <a:avLst/>
          </a:prstGeom>
          <a:solidFill>
            <a:srgbClr val="FFFF00"/>
          </a:solidFill>
        </p:spPr>
        <p:txBody>
          <a:bodyPr wrap="none" rtlCol="0">
            <a:spAutoFit/>
          </a:bodyPr>
          <a:lstStyle/>
          <a:p>
            <a:pPr algn="ctr"/>
            <a:r>
              <a:rPr lang="en-US" dirty="0"/>
              <a:t>P. </a:t>
            </a:r>
            <a:r>
              <a:rPr lang="en-US" dirty="0" err="1"/>
              <a:t>Tamain</a:t>
            </a:r>
            <a:endParaRPr lang="en-US" dirty="0"/>
          </a:p>
        </p:txBody>
      </p:sp>
      <p:sp>
        <p:nvSpPr>
          <p:cNvPr id="5" name="Textfeld 4">
            <a:extLst>
              <a:ext uri="{FF2B5EF4-FFF2-40B4-BE49-F238E27FC236}">
                <a16:creationId xmlns:a16="http://schemas.microsoft.com/office/drawing/2014/main" id="{43993798-45A4-080B-80EE-47F98CDB4176}"/>
              </a:ext>
            </a:extLst>
          </p:cNvPr>
          <p:cNvSpPr txBox="1"/>
          <p:nvPr/>
        </p:nvSpPr>
        <p:spPr>
          <a:xfrm>
            <a:off x="8650275" y="950238"/>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6" name="Textfeld 5">
            <a:extLst>
              <a:ext uri="{FF2B5EF4-FFF2-40B4-BE49-F238E27FC236}">
                <a16:creationId xmlns:a16="http://schemas.microsoft.com/office/drawing/2014/main" id="{D713B284-38D8-5803-3AC2-D3E24071459C}"/>
              </a:ext>
            </a:extLst>
          </p:cNvPr>
          <p:cNvSpPr txBox="1"/>
          <p:nvPr/>
        </p:nvSpPr>
        <p:spPr>
          <a:xfrm>
            <a:off x="4180" y="555526"/>
            <a:ext cx="8312236" cy="430887"/>
          </a:xfrm>
          <a:prstGeom prst="rect">
            <a:avLst/>
          </a:prstGeom>
          <a:noFill/>
        </p:spPr>
        <p:txBody>
          <a:bodyPr wrap="square">
            <a:spAutoFit/>
          </a:bodyPr>
          <a:lstStyle/>
          <a:p>
            <a:r>
              <a:rPr lang="en-US" sz="2200" b="1" i="0" u="none" strike="noStrike" baseline="0" dirty="0">
                <a:latin typeface="+mj-lt"/>
              </a:rPr>
              <a:t>Simulation of COMPASS-U in L-mode conditions with SOLEDGE3X</a:t>
            </a:r>
            <a:endParaRPr lang="en-GB" sz="2200" b="1" dirty="0">
              <a:latin typeface="+mj-lt"/>
            </a:endParaRPr>
          </a:p>
        </p:txBody>
      </p:sp>
      <p:pic>
        <p:nvPicPr>
          <p:cNvPr id="9" name="Grafik 8">
            <a:extLst>
              <a:ext uri="{FF2B5EF4-FFF2-40B4-BE49-F238E27FC236}">
                <a16:creationId xmlns:a16="http://schemas.microsoft.com/office/drawing/2014/main" id="{9F06A665-CFA2-91BD-B551-AEB86FB488B4}"/>
              </a:ext>
            </a:extLst>
          </p:cNvPr>
          <p:cNvPicPr>
            <a:picLocks noChangeAspect="1"/>
          </p:cNvPicPr>
          <p:nvPr/>
        </p:nvPicPr>
        <p:blipFill>
          <a:blip r:embed="rId3"/>
          <a:stretch>
            <a:fillRect/>
          </a:stretch>
        </p:blipFill>
        <p:spPr>
          <a:xfrm>
            <a:off x="102273" y="1035492"/>
            <a:ext cx="8116050" cy="3891420"/>
          </a:xfrm>
          <a:prstGeom prst="rect">
            <a:avLst/>
          </a:prstGeom>
        </p:spPr>
      </p:pic>
      <p:sp>
        <p:nvSpPr>
          <p:cNvPr id="10" name="Textfeld 9">
            <a:extLst>
              <a:ext uri="{FF2B5EF4-FFF2-40B4-BE49-F238E27FC236}">
                <a16:creationId xmlns:a16="http://schemas.microsoft.com/office/drawing/2014/main" id="{A07B8BEB-0843-10B1-75FD-0FE5B415B379}"/>
              </a:ext>
            </a:extLst>
          </p:cNvPr>
          <p:cNvSpPr txBox="1"/>
          <p:nvPr/>
        </p:nvSpPr>
        <p:spPr>
          <a:xfrm>
            <a:off x="8404200" y="4512174"/>
            <a:ext cx="741934" cy="338554"/>
          </a:xfrm>
          <a:prstGeom prst="rect">
            <a:avLst/>
          </a:prstGeom>
          <a:noFill/>
        </p:spPr>
        <p:txBody>
          <a:bodyPr wrap="none" rtlCol="0">
            <a:spAutoFit/>
          </a:bodyPr>
          <a:lstStyle/>
          <a:p>
            <a:r>
              <a:rPr lang="en-GB" sz="1600" b="1" dirty="0"/>
              <a:t>R. </a:t>
            </a:r>
            <a:r>
              <a:rPr lang="en-GB" sz="1600" b="1" dirty="0" err="1"/>
              <a:t>Düll</a:t>
            </a:r>
            <a:endParaRPr lang="en-GB" sz="1600" b="1" dirty="0"/>
          </a:p>
        </p:txBody>
      </p:sp>
    </p:spTree>
    <p:extLst>
      <p:ext uri="{BB962C8B-B14F-4D97-AF65-F5344CB8AC3E}">
        <p14:creationId xmlns:p14="http://schemas.microsoft.com/office/powerpoint/2010/main" val="37473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46B8-69A3-82B4-3594-07BC5EBE47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317289-567B-30D3-492A-136ECAEA8FFE}"/>
              </a:ext>
            </a:extLst>
          </p:cNvPr>
          <p:cNvSpPr>
            <a:spLocks noGrp="1"/>
          </p:cNvSpPr>
          <p:nvPr>
            <p:ph type="title"/>
          </p:nvPr>
        </p:nvSpPr>
        <p:spPr/>
        <p:txBody>
          <a:bodyPr/>
          <a:lstStyle/>
          <a:p>
            <a:r>
              <a:rPr lang="de-DE" dirty="0"/>
              <a:t>SP D </a:t>
            </a:r>
            <a:r>
              <a:rPr lang="de-DE" dirty="0" err="1"/>
              <a:t>Deliverables</a:t>
            </a:r>
            <a:r>
              <a:rPr lang="de-DE" dirty="0"/>
              <a:t> 2025</a:t>
            </a:r>
          </a:p>
        </p:txBody>
      </p:sp>
      <p:sp>
        <p:nvSpPr>
          <p:cNvPr id="4" name="Fußzeilenplatzhalter 3">
            <a:extLst>
              <a:ext uri="{FF2B5EF4-FFF2-40B4-BE49-F238E27FC236}">
                <a16:creationId xmlns:a16="http://schemas.microsoft.com/office/drawing/2014/main" id="{9802A9A5-9727-D76F-82D6-DD783186B2F3}"/>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7</a:t>
            </a:fld>
            <a:endParaRPr lang="en-GB" dirty="0"/>
          </a:p>
        </p:txBody>
      </p:sp>
      <p:sp>
        <p:nvSpPr>
          <p:cNvPr id="6" name="Textfeld 5">
            <a:extLst>
              <a:ext uri="{FF2B5EF4-FFF2-40B4-BE49-F238E27FC236}">
                <a16:creationId xmlns:a16="http://schemas.microsoft.com/office/drawing/2014/main" id="{7932F985-65AC-6F73-F411-82F1B773362F}"/>
              </a:ext>
            </a:extLst>
          </p:cNvPr>
          <p:cNvSpPr txBox="1"/>
          <p:nvPr/>
        </p:nvSpPr>
        <p:spPr>
          <a:xfrm>
            <a:off x="0" y="645408"/>
            <a:ext cx="9144000" cy="1754326"/>
          </a:xfrm>
          <a:prstGeom prst="rect">
            <a:avLst/>
          </a:prstGeom>
          <a:noFill/>
        </p:spPr>
        <p:txBody>
          <a:bodyPr wrap="square">
            <a:spAutoFit/>
          </a:bodyPr>
          <a:lstStyle/>
          <a:p>
            <a:pPr>
              <a:spcAft>
                <a:spcPts val="600"/>
              </a:spcAft>
            </a:pPr>
            <a:r>
              <a:rPr lang="en-GB" sz="1800" b="1" kern="100" spc="-15"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SP D.4 Neutral Particles Modelling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D001</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DIVGAS </a:t>
            </a:r>
            <a:r>
              <a:rPr lang="en-US" sz="1600" dirty="0">
                <a:latin typeface="Aptos" panose="020B0004020202020204" pitchFamily="34" charset="0"/>
              </a:rPr>
              <a:t>modelling: effect of 3D </a:t>
            </a:r>
            <a:r>
              <a:rPr lang="en-US" sz="1600" dirty="0">
                <a:solidFill>
                  <a:srgbClr val="C00000"/>
                </a:solidFill>
                <a:latin typeface="Aptos" panose="020B0004020202020204" pitchFamily="34" charset="0"/>
              </a:rPr>
              <a:t>poloidal and toroidal leakages for the DEMO </a:t>
            </a:r>
            <a:r>
              <a:rPr lang="en-US" sz="1600" dirty="0">
                <a:latin typeface="Aptos" panose="020B0004020202020204" pitchFamily="34" charset="0"/>
              </a:rPr>
              <a:t>baseline SN divertor case including impurities, </a:t>
            </a:r>
            <a:r>
              <a:rPr lang="en-US" sz="1600" dirty="0" err="1">
                <a:solidFill>
                  <a:srgbClr val="C00000"/>
                </a:solidFill>
                <a:latin typeface="Aptos" panose="020B0004020202020204" pitchFamily="34" charset="0"/>
              </a:rPr>
              <a:t>pVT</a:t>
            </a:r>
            <a:r>
              <a:rPr lang="en-US" sz="1600" dirty="0">
                <a:solidFill>
                  <a:srgbClr val="C00000"/>
                </a:solidFill>
                <a:latin typeface="Aptos" panose="020B0004020202020204" pitchFamily="34" charset="0"/>
              </a:rPr>
              <a:t> </a:t>
            </a:r>
            <a:r>
              <a:rPr lang="en-US" sz="1600" dirty="0">
                <a:latin typeface="Aptos" panose="020B0004020202020204" pitchFamily="34" charset="0"/>
              </a:rPr>
              <a:t>characteristics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(KIT) 4PM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D002</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a:t>
            </a:r>
            <a:r>
              <a:rPr lang="en-GB" sz="1600"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Atomic and molecular fluxes </a:t>
            </a:r>
            <a:r>
              <a:rPr lang="en-US" sz="1600" dirty="0">
                <a:latin typeface="Aptos" panose="020B0004020202020204" pitchFamily="34" charset="0"/>
              </a:rPr>
              <a:t>spatially resolved to the wall surfaces (including divertor) in </a:t>
            </a:r>
            <a:r>
              <a:rPr lang="en-US" sz="1600" dirty="0">
                <a:solidFill>
                  <a:srgbClr val="C00000"/>
                </a:solidFill>
                <a:latin typeface="Aptos" panose="020B0004020202020204" pitchFamily="34" charset="0"/>
              </a:rPr>
              <a:t>JET</a:t>
            </a:r>
            <a:r>
              <a:rPr lang="en-US" sz="1600" dirty="0">
                <a:latin typeface="Aptos" panose="020B0004020202020204" pitchFamily="34" charset="0"/>
              </a:rPr>
              <a:t>. Explore pressure range, sub-divertor geometry and conclusions for </a:t>
            </a:r>
            <a:r>
              <a:rPr lang="en-US" sz="1600" dirty="0">
                <a:solidFill>
                  <a:srgbClr val="C00000"/>
                </a:solidFill>
                <a:latin typeface="Aptos" panose="020B0004020202020204" pitchFamily="34" charset="0"/>
              </a:rPr>
              <a:t>effective pumping speed in JET</a:t>
            </a:r>
            <a:r>
              <a:rPr lang="en-US" sz="1600" dirty="0">
                <a:latin typeface="Aptos" panose="020B0004020202020204" pitchFamily="34" charset="0"/>
              </a:rPr>
              <a:t>. </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(VTT) 2PM</a:t>
            </a:r>
            <a:endParaRPr lang="de-DE"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7E615177-823C-5E76-E63A-68F90097D792}"/>
              </a:ext>
            </a:extLst>
          </p:cNvPr>
          <p:cNvSpPr txBox="1"/>
          <p:nvPr/>
        </p:nvSpPr>
        <p:spPr>
          <a:xfrm>
            <a:off x="0" y="2900719"/>
            <a:ext cx="9144000" cy="1831271"/>
          </a:xfrm>
          <a:prstGeom prst="rect">
            <a:avLst/>
          </a:prstGeom>
          <a:noFill/>
        </p:spPr>
        <p:txBody>
          <a:bodyPr wrap="square">
            <a:spAutoFit/>
          </a:bodyPr>
          <a:lstStyle/>
          <a:p>
            <a:pPr>
              <a:spcAft>
                <a:spcPts val="600"/>
              </a:spcAft>
            </a:pPr>
            <a:r>
              <a:rPr lang="en-GB" sz="1800" b="1" kern="100" spc="-15" dirty="0">
                <a:effectLst/>
                <a:latin typeface="Aptos" panose="020B0004020202020204" pitchFamily="34" charset="0"/>
                <a:ea typeface="Aptos" panose="020B0004020202020204" pitchFamily="34" charset="0"/>
                <a:cs typeface="Times New Roman" panose="02020603050405020304" pitchFamily="18" charset="0"/>
              </a:rPr>
              <a:t>SP D.5 Plasma Background and PWI Modelling for COMPASS-U</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600" b="1" kern="100" spc="-15" dirty="0">
                <a:effectLst/>
                <a:highlight>
                  <a:srgbClr val="008000"/>
                </a:highlight>
                <a:latin typeface="Aptos" panose="020B0004020202020204" pitchFamily="34" charset="0"/>
                <a:ea typeface="Aptos" panose="020B0004020202020204" pitchFamily="34" charset="0"/>
                <a:cs typeface="Times New Roman" panose="02020603050405020304" pitchFamily="18" charset="0"/>
              </a:rPr>
              <a:t>D001</a:t>
            </a:r>
            <a:r>
              <a:rPr lang="en-GB" sz="1600" b="1" kern="100" spc="-15" dirty="0">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rgbClr val="C00000"/>
                </a:solidFill>
                <a:latin typeface="Aptos" panose="020B0004020202020204" pitchFamily="34" charset="0"/>
              </a:rPr>
              <a:t>SOLPS-ITER </a:t>
            </a:r>
            <a:r>
              <a:rPr lang="en-US" sz="1600" dirty="0">
                <a:latin typeface="Aptos" panose="020B0004020202020204" pitchFamily="34" charset="0"/>
              </a:rPr>
              <a:t>plasma backgrounds for full-W COMPASS-U </a:t>
            </a:r>
            <a:r>
              <a:rPr lang="en-US" sz="1600" dirty="0">
                <a:solidFill>
                  <a:srgbClr val="C00000"/>
                </a:solidFill>
                <a:latin typeface="Aptos" panose="020B0004020202020204" pitchFamily="34" charset="0"/>
              </a:rPr>
              <a:t>H-mode scenarios </a:t>
            </a:r>
            <a:r>
              <a:rPr lang="en-US" sz="1600" dirty="0">
                <a:latin typeface="Aptos" panose="020B0004020202020204" pitchFamily="34" charset="0"/>
              </a:rPr>
              <a:t>(gradual consideration of drifts, currents, pump feedback and Ne seeding). </a:t>
            </a:r>
            <a:r>
              <a:rPr lang="en-US" sz="1600" dirty="0">
                <a:solidFill>
                  <a:srgbClr val="C00000"/>
                </a:solidFill>
                <a:latin typeface="Aptos" panose="020B0004020202020204" pitchFamily="34" charset="0"/>
              </a:rPr>
              <a:t>Sheath characteristics </a:t>
            </a:r>
            <a:r>
              <a:rPr lang="en-US" sz="1600" dirty="0">
                <a:latin typeface="Aptos" panose="020B0004020202020204" pitchFamily="34" charset="0"/>
              </a:rPr>
              <a:t>from PIC simulations, strike-line plasmas. </a:t>
            </a:r>
            <a:r>
              <a:rPr lang="en-US" sz="1600" b="1" dirty="0">
                <a:solidFill>
                  <a:srgbClr val="000000"/>
                </a:solidFill>
                <a:effectLst/>
                <a:latin typeface="Aptos" panose="020B0004020202020204" pitchFamily="34" charset="0"/>
                <a:ea typeface="SimSun" panose="02010600030101010101" pitchFamily="2" charset="-122"/>
              </a:rPr>
              <a:t>(IPP.CR) 12 PM</a:t>
            </a:r>
          </a:p>
          <a:p>
            <a:pPr>
              <a:spcAft>
                <a:spcPts val="600"/>
              </a:spcAft>
            </a:pPr>
            <a:r>
              <a:rPr lang="en-US" sz="1600" b="1" kern="100" dirty="0">
                <a:solidFill>
                  <a:srgbClr val="000000"/>
                </a:solidFill>
                <a:highlight>
                  <a:srgbClr val="008000"/>
                </a:highlight>
                <a:latin typeface="Aptos" panose="020B0004020202020204" pitchFamily="34" charset="0"/>
                <a:ea typeface="SimSun" panose="02010600030101010101" pitchFamily="2" charset="-122"/>
                <a:cs typeface="Times New Roman" panose="02020603050405020304" pitchFamily="18" charset="0"/>
              </a:rPr>
              <a:t>D002</a:t>
            </a:r>
            <a:r>
              <a:rPr lang="en-US" sz="1600" b="1" kern="100" dirty="0">
                <a:solidFill>
                  <a:srgbClr val="000000"/>
                </a:solidFill>
                <a:latin typeface="Aptos" panose="020B0004020202020204" pitchFamily="34" charset="0"/>
                <a:ea typeface="SimSun" panose="02010600030101010101" pitchFamily="2" charset="-122"/>
                <a:cs typeface="Times New Roman" panose="02020603050405020304" pitchFamily="18" charset="0"/>
              </a:rPr>
              <a:t>: </a:t>
            </a:r>
            <a:r>
              <a:rPr lang="en-US" sz="1600" kern="100" dirty="0">
                <a:solidFill>
                  <a:srgbClr val="C00000"/>
                </a:solidFill>
                <a:latin typeface="Aptos" panose="020B0004020202020204" pitchFamily="34" charset="0"/>
                <a:ea typeface="SimSun" panose="02010600030101010101" pitchFamily="2" charset="-122"/>
                <a:cs typeface="Times New Roman" panose="02020603050405020304" pitchFamily="18" charset="0"/>
              </a:rPr>
              <a:t>Supervision of ERO2.0 </a:t>
            </a:r>
            <a:r>
              <a:rPr lang="en-US" sz="1600" kern="100" dirty="0">
                <a:solidFill>
                  <a:srgbClr val="000000"/>
                </a:solidFill>
                <a:latin typeface="Aptos" panose="020B0004020202020204" pitchFamily="34" charset="0"/>
                <a:ea typeface="SimSun" panose="02010600030101010101" pitchFamily="2" charset="-122"/>
                <a:cs typeface="Times New Roman" panose="02020603050405020304" pitchFamily="18" charset="0"/>
              </a:rPr>
              <a:t>modelling. </a:t>
            </a:r>
            <a:r>
              <a:rPr lang="en-US" sz="1600" b="1" kern="100" dirty="0">
                <a:solidFill>
                  <a:srgbClr val="000000"/>
                </a:solidFill>
                <a:latin typeface="Aptos" panose="020B0004020202020204" pitchFamily="34" charset="0"/>
                <a:ea typeface="SimSun" panose="02010600030101010101" pitchFamily="2" charset="-122"/>
                <a:cs typeface="Times New Roman" panose="02020603050405020304" pitchFamily="18" charset="0"/>
              </a:rPr>
              <a:t>(FZJ) 1PM</a:t>
            </a:r>
          </a:p>
          <a:p>
            <a:pPr>
              <a:spcAft>
                <a:spcPts val="600"/>
              </a:spcAft>
            </a:pPr>
            <a:r>
              <a:rPr lang="en-US" sz="1600" b="1" kern="100" dirty="0">
                <a:solidFill>
                  <a:srgbClr val="000000"/>
                </a:solidFill>
                <a:effectLst/>
                <a:highlight>
                  <a:srgbClr val="008000"/>
                </a:highlight>
                <a:latin typeface="Aptos" panose="020B0004020202020204" pitchFamily="34" charset="0"/>
                <a:ea typeface="SimSun" panose="02010600030101010101" pitchFamily="2" charset="-122"/>
                <a:cs typeface="Times New Roman" panose="02020603050405020304" pitchFamily="18" charset="0"/>
              </a:rPr>
              <a:t>D003</a:t>
            </a:r>
            <a:r>
              <a:rPr lang="en-US" sz="1600" b="1" kern="100" dirty="0">
                <a:solidFill>
                  <a:srgbClr val="000000"/>
                </a:solidFill>
                <a:effectLst/>
                <a:latin typeface="Aptos" panose="020B0004020202020204" pitchFamily="34" charset="0"/>
                <a:ea typeface="SimSun" panose="02010600030101010101" pitchFamily="2" charset="-122"/>
                <a:cs typeface="Times New Roman" panose="02020603050405020304" pitchFamily="18" charset="0"/>
              </a:rPr>
              <a:t>:</a:t>
            </a:r>
            <a:r>
              <a:rPr lang="en-US" sz="1600" kern="100" dirty="0">
                <a:solidFill>
                  <a:srgbClr val="000000"/>
                </a:solidFill>
                <a:effectLst/>
                <a:latin typeface="Aptos" panose="020B0004020202020204" pitchFamily="34" charset="0"/>
                <a:ea typeface="SimSun" panose="02010600030101010101" pitchFamily="2" charset="-122"/>
                <a:cs typeface="Times New Roman" panose="02020603050405020304" pitchFamily="18" charset="0"/>
              </a:rPr>
              <a:t> </a:t>
            </a:r>
            <a:r>
              <a:rPr lang="en-US" sz="1600" dirty="0">
                <a:solidFill>
                  <a:srgbClr val="C00000"/>
                </a:solidFill>
                <a:latin typeface="Aptos" panose="020B0004020202020204" pitchFamily="34" charset="0"/>
              </a:rPr>
              <a:t>SOLEDGE3X plasma backgrounds </a:t>
            </a:r>
            <a:r>
              <a:rPr lang="en-US" sz="1600" dirty="0">
                <a:latin typeface="Aptos" panose="020B0004020202020204" pitchFamily="34" charset="0"/>
              </a:rPr>
              <a:t>in comparison to SOLPS-ITER.</a:t>
            </a:r>
            <a:r>
              <a:rPr lang="en-US" sz="1600" dirty="0">
                <a:solidFill>
                  <a:srgbClr val="000000"/>
                </a:solidFill>
                <a:effectLst/>
                <a:latin typeface="Aptos" panose="020B0004020202020204" pitchFamily="34" charset="0"/>
                <a:ea typeface="SimSun" panose="02010600030101010101" pitchFamily="2" charset="-122"/>
              </a:rPr>
              <a:t> </a:t>
            </a:r>
            <a:r>
              <a:rPr lang="en-US" sz="1600" b="1" dirty="0">
                <a:solidFill>
                  <a:srgbClr val="000000"/>
                </a:solidFill>
                <a:effectLst/>
                <a:latin typeface="Aptos" panose="020B0004020202020204" pitchFamily="34" charset="0"/>
                <a:ea typeface="SimSun" panose="02010600030101010101" pitchFamily="2" charset="-122"/>
              </a:rPr>
              <a:t>(CEA) 3 PM</a:t>
            </a:r>
          </a:p>
        </p:txBody>
      </p:sp>
    </p:spTree>
    <p:extLst>
      <p:ext uri="{BB962C8B-B14F-4D97-AF65-F5344CB8AC3E}">
        <p14:creationId xmlns:p14="http://schemas.microsoft.com/office/powerpoint/2010/main" val="2072502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28439-9328-CE29-3621-43DF28506B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291143-7EAF-F85A-CAC6-98A645F7C2C6}"/>
              </a:ext>
            </a:extLst>
          </p:cNvPr>
          <p:cNvSpPr>
            <a:spLocks noGrp="1"/>
          </p:cNvSpPr>
          <p:nvPr>
            <p:ph type="title"/>
          </p:nvPr>
        </p:nvSpPr>
        <p:spPr>
          <a:xfrm>
            <a:off x="-61610" y="82253"/>
            <a:ext cx="9026098" cy="342900"/>
          </a:xfrm>
        </p:spPr>
        <p:txBody>
          <a:bodyPr/>
          <a:lstStyle/>
          <a:p>
            <a:r>
              <a:rPr lang="en-US" sz="23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D.5 Plasma background and PWI Modelling for COMPASS-U: CEA </a:t>
            </a:r>
            <a:endParaRPr lang="de-DE" sz="23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F18E5B7-659D-F8A8-9F42-CC6F7DDD6073}"/>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70</a:t>
            </a:fld>
            <a:endParaRPr lang="en-GB" dirty="0"/>
          </a:p>
        </p:txBody>
      </p:sp>
      <p:sp>
        <p:nvSpPr>
          <p:cNvPr id="7" name="TextBox 6">
            <a:extLst>
              <a:ext uri="{FF2B5EF4-FFF2-40B4-BE49-F238E27FC236}">
                <a16:creationId xmlns:a16="http://schemas.microsoft.com/office/drawing/2014/main" id="{09F4124A-1FB1-29C7-33E7-7C4D006BEA7E}"/>
              </a:ext>
            </a:extLst>
          </p:cNvPr>
          <p:cNvSpPr txBox="1"/>
          <p:nvPr/>
        </p:nvSpPr>
        <p:spPr>
          <a:xfrm>
            <a:off x="8085057" y="558881"/>
            <a:ext cx="1058943" cy="369332"/>
          </a:xfrm>
          <a:prstGeom prst="rect">
            <a:avLst/>
          </a:prstGeom>
          <a:solidFill>
            <a:srgbClr val="FFFF00"/>
          </a:solidFill>
        </p:spPr>
        <p:txBody>
          <a:bodyPr wrap="none" rtlCol="0">
            <a:spAutoFit/>
          </a:bodyPr>
          <a:lstStyle/>
          <a:p>
            <a:pPr algn="ctr"/>
            <a:r>
              <a:rPr lang="en-US" dirty="0"/>
              <a:t>P. </a:t>
            </a:r>
            <a:r>
              <a:rPr lang="en-US" dirty="0" err="1"/>
              <a:t>Tamain</a:t>
            </a:r>
            <a:endParaRPr lang="en-US" dirty="0"/>
          </a:p>
        </p:txBody>
      </p:sp>
      <p:sp>
        <p:nvSpPr>
          <p:cNvPr id="5" name="Textfeld 4">
            <a:extLst>
              <a:ext uri="{FF2B5EF4-FFF2-40B4-BE49-F238E27FC236}">
                <a16:creationId xmlns:a16="http://schemas.microsoft.com/office/drawing/2014/main" id="{A6F9ECE2-7DC9-C237-2A2E-AB88023BAA3E}"/>
              </a:ext>
            </a:extLst>
          </p:cNvPr>
          <p:cNvSpPr txBox="1"/>
          <p:nvPr/>
        </p:nvSpPr>
        <p:spPr>
          <a:xfrm>
            <a:off x="8650275" y="950238"/>
            <a:ext cx="493725" cy="276999"/>
          </a:xfrm>
          <a:prstGeom prst="rect">
            <a:avLst/>
          </a:prstGeom>
          <a:solidFill>
            <a:srgbClr val="00B050"/>
          </a:solidFill>
        </p:spPr>
        <p:txBody>
          <a:bodyPr wrap="none" lIns="0" tIns="0" rIns="0" bIns="0" rtlCol="0">
            <a:spAutoFit/>
          </a:bodyPr>
          <a:lstStyle/>
          <a:p>
            <a:pPr algn="ctr"/>
            <a:r>
              <a:rPr lang="en-GB" dirty="0"/>
              <a:t>D003</a:t>
            </a:r>
          </a:p>
        </p:txBody>
      </p:sp>
      <p:sp>
        <p:nvSpPr>
          <p:cNvPr id="6" name="Textfeld 5">
            <a:extLst>
              <a:ext uri="{FF2B5EF4-FFF2-40B4-BE49-F238E27FC236}">
                <a16:creationId xmlns:a16="http://schemas.microsoft.com/office/drawing/2014/main" id="{4EEF9669-AA0F-CDFC-8245-98EE758D1F21}"/>
              </a:ext>
            </a:extLst>
          </p:cNvPr>
          <p:cNvSpPr txBox="1"/>
          <p:nvPr/>
        </p:nvSpPr>
        <p:spPr>
          <a:xfrm>
            <a:off x="4180" y="555526"/>
            <a:ext cx="8312236" cy="430887"/>
          </a:xfrm>
          <a:prstGeom prst="rect">
            <a:avLst/>
          </a:prstGeom>
          <a:noFill/>
        </p:spPr>
        <p:txBody>
          <a:bodyPr wrap="square">
            <a:spAutoFit/>
          </a:bodyPr>
          <a:lstStyle/>
          <a:p>
            <a:r>
              <a:rPr lang="en-US" sz="2200" b="1" i="0" u="none" strike="noStrike" baseline="0" dirty="0">
                <a:latin typeface="+mj-lt"/>
              </a:rPr>
              <a:t>Simulation of COMPASS-U in H-mode conditions with SOLEDGE3X</a:t>
            </a:r>
            <a:endParaRPr lang="en-GB" sz="2200" b="1" dirty="0">
              <a:latin typeface="+mj-lt"/>
            </a:endParaRPr>
          </a:p>
        </p:txBody>
      </p:sp>
      <p:sp>
        <p:nvSpPr>
          <p:cNvPr id="10" name="Textfeld 9">
            <a:extLst>
              <a:ext uri="{FF2B5EF4-FFF2-40B4-BE49-F238E27FC236}">
                <a16:creationId xmlns:a16="http://schemas.microsoft.com/office/drawing/2014/main" id="{EDF417BB-14AB-16AF-9520-5BDEA197ECE0}"/>
              </a:ext>
            </a:extLst>
          </p:cNvPr>
          <p:cNvSpPr txBox="1"/>
          <p:nvPr/>
        </p:nvSpPr>
        <p:spPr>
          <a:xfrm>
            <a:off x="8404200" y="4512174"/>
            <a:ext cx="741934" cy="338554"/>
          </a:xfrm>
          <a:prstGeom prst="rect">
            <a:avLst/>
          </a:prstGeom>
          <a:noFill/>
        </p:spPr>
        <p:txBody>
          <a:bodyPr wrap="none" rtlCol="0">
            <a:spAutoFit/>
          </a:bodyPr>
          <a:lstStyle/>
          <a:p>
            <a:r>
              <a:rPr lang="en-GB" sz="1600" b="1" dirty="0"/>
              <a:t>R. </a:t>
            </a:r>
            <a:r>
              <a:rPr lang="en-GB" sz="1600" b="1" dirty="0" err="1"/>
              <a:t>Düll</a:t>
            </a:r>
            <a:endParaRPr lang="en-GB" sz="1600" b="1" dirty="0"/>
          </a:p>
        </p:txBody>
      </p:sp>
      <p:pic>
        <p:nvPicPr>
          <p:cNvPr id="8" name="Grafik 7">
            <a:extLst>
              <a:ext uri="{FF2B5EF4-FFF2-40B4-BE49-F238E27FC236}">
                <a16:creationId xmlns:a16="http://schemas.microsoft.com/office/drawing/2014/main" id="{11827DFB-4E31-7836-4114-20D3749AA855}"/>
              </a:ext>
            </a:extLst>
          </p:cNvPr>
          <p:cNvPicPr>
            <a:picLocks noChangeAspect="1"/>
          </p:cNvPicPr>
          <p:nvPr/>
        </p:nvPicPr>
        <p:blipFill>
          <a:blip r:embed="rId3"/>
          <a:stretch>
            <a:fillRect/>
          </a:stretch>
        </p:blipFill>
        <p:spPr>
          <a:xfrm>
            <a:off x="1563329" y="1961953"/>
            <a:ext cx="6017342" cy="2654710"/>
          </a:xfrm>
          <a:prstGeom prst="rect">
            <a:avLst/>
          </a:prstGeom>
        </p:spPr>
      </p:pic>
      <p:pic>
        <p:nvPicPr>
          <p:cNvPr id="12" name="Grafik 11">
            <a:extLst>
              <a:ext uri="{FF2B5EF4-FFF2-40B4-BE49-F238E27FC236}">
                <a16:creationId xmlns:a16="http://schemas.microsoft.com/office/drawing/2014/main" id="{C4338BDA-F695-4FB0-2C5D-FF1047C4060B}"/>
              </a:ext>
            </a:extLst>
          </p:cNvPr>
          <p:cNvPicPr>
            <a:picLocks noChangeAspect="1"/>
          </p:cNvPicPr>
          <p:nvPr/>
        </p:nvPicPr>
        <p:blipFill>
          <a:blip r:embed="rId4"/>
          <a:stretch>
            <a:fillRect/>
          </a:stretch>
        </p:blipFill>
        <p:spPr>
          <a:xfrm>
            <a:off x="2959509" y="1373369"/>
            <a:ext cx="3224981" cy="442452"/>
          </a:xfrm>
          <a:prstGeom prst="rect">
            <a:avLst/>
          </a:prstGeom>
        </p:spPr>
      </p:pic>
    </p:spTree>
    <p:extLst>
      <p:ext uri="{BB962C8B-B14F-4D97-AF65-F5344CB8AC3E}">
        <p14:creationId xmlns:p14="http://schemas.microsoft.com/office/powerpoint/2010/main" val="2919696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08224-E929-C54A-4EE5-44BAE15A11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F0D807-7891-82F7-7EDD-722C4977DCFE}"/>
              </a:ext>
            </a:extLst>
          </p:cNvPr>
          <p:cNvSpPr>
            <a:spLocks noGrp="1"/>
          </p:cNvSpPr>
          <p:nvPr>
            <p:ph type="title"/>
          </p:nvPr>
        </p:nvSpPr>
        <p:spPr>
          <a:xfrm>
            <a:off x="-61610" y="82253"/>
            <a:ext cx="9026098"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WP PWIE SP D: </a:t>
            </a:r>
            <a:r>
              <a:rPr lang="en-US" spc="-15" dirty="0">
                <a:solidFill>
                  <a:srgbClr val="000000"/>
                </a:solidFill>
                <a:latin typeface="Calibri" panose="020F0502020204030204" pitchFamily="34" charset="0"/>
                <a:ea typeface="SimSun" panose="02010600030101010101" pitchFamily="2" charset="-122"/>
              </a:rPr>
              <a:t>Plans for 2026/27</a:t>
            </a:r>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 </a:t>
            </a:r>
            <a:endParaRPr lang="de-DE"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4C459269-CB52-1774-6F8A-F917C71EA660}"/>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71</a:t>
            </a:fld>
            <a:endParaRPr lang="en-GB" dirty="0"/>
          </a:p>
        </p:txBody>
      </p:sp>
      <p:pic>
        <p:nvPicPr>
          <p:cNvPr id="8" name="Grafik 7">
            <a:extLst>
              <a:ext uri="{FF2B5EF4-FFF2-40B4-BE49-F238E27FC236}">
                <a16:creationId xmlns:a16="http://schemas.microsoft.com/office/drawing/2014/main" id="{1BF1A00A-45A0-BB0F-6DD8-E5973D86350E}"/>
              </a:ext>
            </a:extLst>
          </p:cNvPr>
          <p:cNvPicPr>
            <a:picLocks noChangeAspect="1"/>
          </p:cNvPicPr>
          <p:nvPr/>
        </p:nvPicPr>
        <p:blipFill>
          <a:blip r:embed="rId3"/>
          <a:srcRect l="8528" b="7399"/>
          <a:stretch>
            <a:fillRect/>
          </a:stretch>
        </p:blipFill>
        <p:spPr>
          <a:xfrm>
            <a:off x="1619672" y="473265"/>
            <a:ext cx="5780872" cy="4518443"/>
          </a:xfrm>
          <a:prstGeom prst="rect">
            <a:avLst/>
          </a:prstGeom>
        </p:spPr>
      </p:pic>
    </p:spTree>
    <p:extLst>
      <p:ext uri="{BB962C8B-B14F-4D97-AF65-F5344CB8AC3E}">
        <p14:creationId xmlns:p14="http://schemas.microsoft.com/office/powerpoint/2010/main" val="3280061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01A3D-8D4E-72D2-3AE2-C2C60E5603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E7FFFB-9615-96A0-1DD1-CFD8E2B74F44}"/>
              </a:ext>
            </a:extLst>
          </p:cNvPr>
          <p:cNvSpPr>
            <a:spLocks noGrp="1"/>
          </p:cNvSpPr>
          <p:nvPr>
            <p:ph type="title"/>
          </p:nvPr>
        </p:nvSpPr>
        <p:spPr>
          <a:xfrm>
            <a:off x="-61610" y="82253"/>
            <a:ext cx="9026098"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WP PWIE SP D: </a:t>
            </a:r>
            <a:r>
              <a:rPr lang="en-US" spc="-15" dirty="0">
                <a:solidFill>
                  <a:srgbClr val="000000"/>
                </a:solidFill>
                <a:latin typeface="Calibri" panose="020F0502020204030204" pitchFamily="34" charset="0"/>
                <a:ea typeface="SimSun" panose="02010600030101010101" pitchFamily="2" charset="-122"/>
              </a:rPr>
              <a:t>Plans for 2026/27</a:t>
            </a:r>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 </a:t>
            </a:r>
            <a:endParaRPr lang="de-DE"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A303EAC3-FC03-F8C9-C72D-8B79D20FC112}"/>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72</a:t>
            </a:fld>
            <a:endParaRPr lang="en-GB" dirty="0"/>
          </a:p>
        </p:txBody>
      </p:sp>
      <p:sp>
        <p:nvSpPr>
          <p:cNvPr id="3" name="Textfeld 2">
            <a:extLst>
              <a:ext uri="{FF2B5EF4-FFF2-40B4-BE49-F238E27FC236}">
                <a16:creationId xmlns:a16="http://schemas.microsoft.com/office/drawing/2014/main" id="{A96E965F-40F9-3BBA-4B07-A34952D20679}"/>
              </a:ext>
            </a:extLst>
          </p:cNvPr>
          <p:cNvSpPr txBox="1"/>
          <p:nvPr/>
        </p:nvSpPr>
        <p:spPr>
          <a:xfrm>
            <a:off x="179512" y="585331"/>
            <a:ext cx="4170116" cy="1985159"/>
          </a:xfrm>
          <a:prstGeom prst="rect">
            <a:avLst/>
          </a:prstGeom>
          <a:solidFill>
            <a:srgbClr val="E3E3E3"/>
          </a:solidFill>
        </p:spPr>
        <p:txBody>
          <a:bodyPr wrap="none" rtlCol="0">
            <a:spAutoFit/>
          </a:bodyPr>
          <a:lstStyle/>
          <a:p>
            <a:pPr>
              <a:spcAft>
                <a:spcPts val="600"/>
              </a:spcAft>
            </a:pPr>
            <a:r>
              <a:rPr lang="en-GB" b="1" dirty="0"/>
              <a:t>SP D1 Plasma background modelling</a:t>
            </a:r>
          </a:p>
          <a:p>
            <a:pPr>
              <a:spcAft>
                <a:spcPts val="600"/>
              </a:spcAft>
            </a:pPr>
            <a:r>
              <a:rPr lang="en-GB" i="1" dirty="0"/>
              <a:t>SOLPS-ITER, SOLEDGE3X, PIC codes, …</a:t>
            </a:r>
          </a:p>
          <a:p>
            <a:r>
              <a:rPr lang="en-GB" i="1" dirty="0"/>
              <a:t>WEST, AUG, JET, COMAPSS-U, ITER</a:t>
            </a:r>
          </a:p>
          <a:p>
            <a:r>
              <a:rPr lang="en-GB" i="1" dirty="0"/>
              <a:t>W7-X</a:t>
            </a:r>
          </a:p>
          <a:p>
            <a:pPr>
              <a:spcAft>
                <a:spcPts val="600"/>
              </a:spcAft>
            </a:pPr>
            <a:r>
              <a:rPr lang="en-GB" i="1" dirty="0"/>
              <a:t>GYM, PSI-2, MAGNUM, UPP</a:t>
            </a:r>
          </a:p>
          <a:p>
            <a:r>
              <a:rPr lang="en-GB" dirty="0"/>
              <a:t>CEA, DIFFER, ENEA, FZJ, IPP.CR, </a:t>
            </a:r>
            <a:r>
              <a:rPr lang="en-GB" dirty="0">
                <a:solidFill>
                  <a:schemeClr val="accent6">
                    <a:lumMod val="75000"/>
                  </a:schemeClr>
                </a:solidFill>
              </a:rPr>
              <a:t>IPP.LM</a:t>
            </a:r>
            <a:r>
              <a:rPr lang="en-GB" dirty="0"/>
              <a:t>, VTT</a:t>
            </a:r>
          </a:p>
        </p:txBody>
      </p:sp>
      <p:sp>
        <p:nvSpPr>
          <p:cNvPr id="5" name="Textfeld 4">
            <a:extLst>
              <a:ext uri="{FF2B5EF4-FFF2-40B4-BE49-F238E27FC236}">
                <a16:creationId xmlns:a16="http://schemas.microsoft.com/office/drawing/2014/main" id="{A51592CC-B589-1369-CBA8-8C0A918AA997}"/>
              </a:ext>
            </a:extLst>
          </p:cNvPr>
          <p:cNvSpPr txBox="1"/>
          <p:nvPr/>
        </p:nvSpPr>
        <p:spPr>
          <a:xfrm>
            <a:off x="5021805" y="586872"/>
            <a:ext cx="4014691" cy="1785104"/>
          </a:xfrm>
          <a:prstGeom prst="rect">
            <a:avLst/>
          </a:prstGeom>
          <a:solidFill>
            <a:srgbClr val="E3E3E3"/>
          </a:solidFill>
        </p:spPr>
        <p:txBody>
          <a:bodyPr wrap="square" rtlCol="0">
            <a:spAutoFit/>
          </a:bodyPr>
          <a:lstStyle/>
          <a:p>
            <a:pPr>
              <a:spcAft>
                <a:spcPts val="600"/>
              </a:spcAft>
            </a:pPr>
            <a:r>
              <a:rPr lang="en-GB" b="1" dirty="0"/>
              <a:t>SP D2 Production of surface data</a:t>
            </a:r>
          </a:p>
          <a:p>
            <a:pPr>
              <a:spcAft>
                <a:spcPts val="600"/>
              </a:spcAft>
            </a:pPr>
            <a:r>
              <a:rPr lang="en-GB" i="1" dirty="0"/>
              <a:t>MD, </a:t>
            </a:r>
            <a:r>
              <a:rPr lang="en-GB" i="1" dirty="0" err="1"/>
              <a:t>SDTrimSP</a:t>
            </a:r>
            <a:r>
              <a:rPr lang="en-GB" i="1" dirty="0"/>
              <a:t>, SPRAY, …</a:t>
            </a:r>
          </a:p>
          <a:p>
            <a:pPr>
              <a:spcAft>
                <a:spcPts val="600"/>
              </a:spcAft>
            </a:pPr>
            <a:r>
              <a:rPr lang="en-GB" i="1" dirty="0"/>
              <a:t>Sputtering, reflection, morphology</a:t>
            </a:r>
          </a:p>
          <a:p>
            <a:pPr>
              <a:spcAft>
                <a:spcPts val="600"/>
              </a:spcAft>
            </a:pPr>
            <a:r>
              <a:rPr lang="en-GB" i="1" dirty="0"/>
              <a:t>W, B, steel, D, seeding species, O, He, …</a:t>
            </a:r>
          </a:p>
          <a:p>
            <a:r>
              <a:rPr lang="en-GB" dirty="0">
                <a:solidFill>
                  <a:schemeClr val="accent6">
                    <a:lumMod val="75000"/>
                  </a:schemeClr>
                </a:solidFill>
              </a:rPr>
              <a:t>CIEMAT</a:t>
            </a:r>
            <a:r>
              <a:rPr lang="en-GB" dirty="0"/>
              <a:t>, </a:t>
            </a:r>
            <a:r>
              <a:rPr lang="en-GB" dirty="0">
                <a:solidFill>
                  <a:schemeClr val="accent6">
                    <a:lumMod val="75000"/>
                  </a:schemeClr>
                </a:solidFill>
              </a:rPr>
              <a:t>ENEA</a:t>
            </a:r>
            <a:r>
              <a:rPr lang="en-GB" dirty="0"/>
              <a:t>, MPG, ÖAW, VTT, </a:t>
            </a:r>
            <a:r>
              <a:rPr lang="en-GB" dirty="0">
                <a:solidFill>
                  <a:srgbClr val="C00000"/>
                </a:solidFill>
              </a:rPr>
              <a:t>UKAEA</a:t>
            </a:r>
          </a:p>
        </p:txBody>
      </p:sp>
      <p:sp>
        <p:nvSpPr>
          <p:cNvPr id="6" name="Textfeld 5">
            <a:extLst>
              <a:ext uri="{FF2B5EF4-FFF2-40B4-BE49-F238E27FC236}">
                <a16:creationId xmlns:a16="http://schemas.microsoft.com/office/drawing/2014/main" id="{82B64E2C-322A-3662-47D3-19CAEB60FABA}"/>
              </a:ext>
            </a:extLst>
          </p:cNvPr>
          <p:cNvSpPr txBox="1"/>
          <p:nvPr/>
        </p:nvSpPr>
        <p:spPr>
          <a:xfrm>
            <a:off x="179512" y="2733171"/>
            <a:ext cx="4170116" cy="1077218"/>
          </a:xfrm>
          <a:prstGeom prst="rect">
            <a:avLst/>
          </a:prstGeom>
          <a:solidFill>
            <a:srgbClr val="E3E3E3"/>
          </a:solidFill>
        </p:spPr>
        <p:txBody>
          <a:bodyPr wrap="square" rtlCol="0">
            <a:spAutoFit/>
          </a:bodyPr>
          <a:lstStyle/>
          <a:p>
            <a:pPr>
              <a:spcAft>
                <a:spcPts val="600"/>
              </a:spcAft>
            </a:pPr>
            <a:r>
              <a:rPr lang="en-GB" b="1" dirty="0"/>
              <a:t>SP D3 Atomic/molecular data</a:t>
            </a:r>
          </a:p>
          <a:p>
            <a:pPr>
              <a:spcAft>
                <a:spcPts val="600"/>
              </a:spcAft>
            </a:pPr>
            <a:r>
              <a:rPr lang="en-GB" i="1" dirty="0"/>
              <a:t>CRM, neutrals</a:t>
            </a:r>
          </a:p>
          <a:p>
            <a:r>
              <a:rPr lang="en-GB" dirty="0">
                <a:solidFill>
                  <a:schemeClr val="accent6">
                    <a:lumMod val="75000"/>
                  </a:schemeClr>
                </a:solidFill>
              </a:rPr>
              <a:t>ENEA</a:t>
            </a:r>
            <a:r>
              <a:rPr lang="en-GB" dirty="0"/>
              <a:t>, </a:t>
            </a:r>
            <a:r>
              <a:rPr lang="en-GB" dirty="0">
                <a:solidFill>
                  <a:schemeClr val="accent6">
                    <a:lumMod val="75000"/>
                  </a:schemeClr>
                </a:solidFill>
              </a:rPr>
              <a:t>FZJ</a:t>
            </a:r>
          </a:p>
        </p:txBody>
      </p:sp>
      <p:sp>
        <p:nvSpPr>
          <p:cNvPr id="9" name="Textfeld 8">
            <a:extLst>
              <a:ext uri="{FF2B5EF4-FFF2-40B4-BE49-F238E27FC236}">
                <a16:creationId xmlns:a16="http://schemas.microsoft.com/office/drawing/2014/main" id="{7EC4814F-9237-29F9-2C67-41620FB587F8}"/>
              </a:ext>
            </a:extLst>
          </p:cNvPr>
          <p:cNvSpPr txBox="1"/>
          <p:nvPr/>
        </p:nvSpPr>
        <p:spPr>
          <a:xfrm>
            <a:off x="5021805" y="2735052"/>
            <a:ext cx="4014691" cy="1985159"/>
          </a:xfrm>
          <a:prstGeom prst="rect">
            <a:avLst/>
          </a:prstGeom>
          <a:solidFill>
            <a:srgbClr val="E3E3E3"/>
          </a:solidFill>
        </p:spPr>
        <p:txBody>
          <a:bodyPr wrap="square" rtlCol="0">
            <a:spAutoFit/>
          </a:bodyPr>
          <a:lstStyle/>
          <a:p>
            <a:pPr>
              <a:spcAft>
                <a:spcPts val="600"/>
              </a:spcAft>
            </a:pPr>
            <a:r>
              <a:rPr lang="en-GB" b="1" dirty="0"/>
              <a:t>SP D4 Impurity migration modelling</a:t>
            </a:r>
          </a:p>
          <a:p>
            <a:pPr>
              <a:spcAft>
                <a:spcPts val="600"/>
              </a:spcAft>
            </a:pPr>
            <a:r>
              <a:rPr lang="en-GB" i="1" dirty="0" err="1"/>
              <a:t>WallDYN</a:t>
            </a:r>
            <a:r>
              <a:rPr lang="en-GB" i="1" dirty="0"/>
              <a:t>, ERO2.0, core modelling</a:t>
            </a:r>
          </a:p>
          <a:p>
            <a:r>
              <a:rPr lang="en-GB" i="1" dirty="0"/>
              <a:t>WEST, AUG, JET, COMAPSS-U, ITER</a:t>
            </a:r>
          </a:p>
          <a:p>
            <a:r>
              <a:rPr lang="en-GB" i="1" dirty="0"/>
              <a:t>W7-X</a:t>
            </a:r>
          </a:p>
          <a:p>
            <a:pPr>
              <a:spcAft>
                <a:spcPts val="600"/>
              </a:spcAft>
            </a:pPr>
            <a:r>
              <a:rPr lang="en-GB" i="1" dirty="0"/>
              <a:t>GYM, PSI-2, MAGNUM, UPP</a:t>
            </a:r>
          </a:p>
          <a:p>
            <a:pPr>
              <a:spcAft>
                <a:spcPts val="600"/>
              </a:spcAft>
            </a:pPr>
            <a:r>
              <a:rPr lang="en-GB" dirty="0"/>
              <a:t>CEA, ENEA, FZJ, IPP.CR, </a:t>
            </a:r>
            <a:r>
              <a:rPr lang="en-GB" dirty="0">
                <a:solidFill>
                  <a:schemeClr val="accent6">
                    <a:lumMod val="75000"/>
                  </a:schemeClr>
                </a:solidFill>
              </a:rPr>
              <a:t>IPP.LM</a:t>
            </a:r>
            <a:r>
              <a:rPr lang="en-GB" dirty="0"/>
              <a:t>, MPG, VTT </a:t>
            </a:r>
          </a:p>
        </p:txBody>
      </p:sp>
      <p:sp>
        <p:nvSpPr>
          <p:cNvPr id="10" name="Textfeld 9">
            <a:extLst>
              <a:ext uri="{FF2B5EF4-FFF2-40B4-BE49-F238E27FC236}">
                <a16:creationId xmlns:a16="http://schemas.microsoft.com/office/drawing/2014/main" id="{91AD09E3-E4CC-E608-1A71-493A9102C83F}"/>
              </a:ext>
            </a:extLst>
          </p:cNvPr>
          <p:cNvSpPr txBox="1"/>
          <p:nvPr/>
        </p:nvSpPr>
        <p:spPr>
          <a:xfrm>
            <a:off x="182003" y="4073880"/>
            <a:ext cx="3597909" cy="646331"/>
          </a:xfrm>
          <a:prstGeom prst="rect">
            <a:avLst/>
          </a:prstGeom>
          <a:solidFill>
            <a:schemeClr val="tx1"/>
          </a:solidFill>
        </p:spPr>
        <p:txBody>
          <a:bodyPr wrap="none" rtlCol="0">
            <a:spAutoFit/>
          </a:bodyPr>
          <a:lstStyle/>
          <a:p>
            <a:pPr algn="ctr"/>
            <a:r>
              <a:rPr lang="en-GB" b="1" dirty="0">
                <a:solidFill>
                  <a:schemeClr val="bg1"/>
                </a:solidFill>
              </a:rPr>
              <a:t>Strong connection to: </a:t>
            </a:r>
          </a:p>
          <a:p>
            <a:pPr algn="ctr"/>
            <a:r>
              <a:rPr lang="en-GB" dirty="0">
                <a:solidFill>
                  <a:schemeClr val="bg1"/>
                </a:solidFill>
              </a:rPr>
              <a:t>ITER, TSVV, SP B, WP TE, WP W7X, …</a:t>
            </a:r>
          </a:p>
        </p:txBody>
      </p:sp>
      <p:sp>
        <p:nvSpPr>
          <p:cNvPr id="11" name="Textfeld 10">
            <a:extLst>
              <a:ext uri="{FF2B5EF4-FFF2-40B4-BE49-F238E27FC236}">
                <a16:creationId xmlns:a16="http://schemas.microsoft.com/office/drawing/2014/main" id="{6E8383F3-1173-68E9-1840-42F98D3D7757}"/>
              </a:ext>
            </a:extLst>
          </p:cNvPr>
          <p:cNvSpPr txBox="1"/>
          <p:nvPr/>
        </p:nvSpPr>
        <p:spPr>
          <a:xfrm>
            <a:off x="3860712" y="585331"/>
            <a:ext cx="488916" cy="246221"/>
          </a:xfrm>
          <a:prstGeom prst="rect">
            <a:avLst/>
          </a:prstGeom>
          <a:noFill/>
        </p:spPr>
        <p:txBody>
          <a:bodyPr wrap="none" lIns="0" tIns="0" rIns="0" bIns="0" rtlCol="0">
            <a:spAutoFit/>
          </a:bodyPr>
          <a:lstStyle/>
          <a:p>
            <a:r>
              <a:rPr lang="en-GB" sz="1600" dirty="0">
                <a:highlight>
                  <a:srgbClr val="FFFF00"/>
                </a:highlight>
              </a:rPr>
              <a:t>37PM</a:t>
            </a:r>
          </a:p>
        </p:txBody>
      </p:sp>
      <p:sp>
        <p:nvSpPr>
          <p:cNvPr id="12" name="Textfeld 11">
            <a:extLst>
              <a:ext uri="{FF2B5EF4-FFF2-40B4-BE49-F238E27FC236}">
                <a16:creationId xmlns:a16="http://schemas.microsoft.com/office/drawing/2014/main" id="{BBBE9E50-96FC-F45F-7B3B-0167057D12AC}"/>
              </a:ext>
            </a:extLst>
          </p:cNvPr>
          <p:cNvSpPr txBox="1"/>
          <p:nvPr/>
        </p:nvSpPr>
        <p:spPr>
          <a:xfrm>
            <a:off x="8547580" y="585330"/>
            <a:ext cx="488916" cy="492443"/>
          </a:xfrm>
          <a:prstGeom prst="rect">
            <a:avLst/>
          </a:prstGeom>
          <a:noFill/>
        </p:spPr>
        <p:txBody>
          <a:bodyPr wrap="none" lIns="0" tIns="0" rIns="0" bIns="0" rtlCol="0">
            <a:spAutoFit/>
          </a:bodyPr>
          <a:lstStyle/>
          <a:p>
            <a:r>
              <a:rPr lang="en-GB" sz="1600" dirty="0">
                <a:highlight>
                  <a:srgbClr val="FFFF00"/>
                </a:highlight>
              </a:rPr>
              <a:t>15PM</a:t>
            </a:r>
          </a:p>
          <a:p>
            <a:r>
              <a:rPr lang="en-GB" sz="1600" dirty="0">
                <a:solidFill>
                  <a:srgbClr val="C00000"/>
                </a:solidFill>
                <a:highlight>
                  <a:srgbClr val="FFFF00"/>
                </a:highlight>
              </a:rPr>
              <a:t>+3PM</a:t>
            </a:r>
          </a:p>
        </p:txBody>
      </p:sp>
      <p:sp>
        <p:nvSpPr>
          <p:cNvPr id="13" name="Textfeld 12">
            <a:extLst>
              <a:ext uri="{FF2B5EF4-FFF2-40B4-BE49-F238E27FC236}">
                <a16:creationId xmlns:a16="http://schemas.microsoft.com/office/drawing/2014/main" id="{33232DA9-ED0A-70C8-138A-02F2D3C4DEFB}"/>
              </a:ext>
            </a:extLst>
          </p:cNvPr>
          <p:cNvSpPr txBox="1"/>
          <p:nvPr/>
        </p:nvSpPr>
        <p:spPr>
          <a:xfrm>
            <a:off x="8547580" y="2744245"/>
            <a:ext cx="488916" cy="246221"/>
          </a:xfrm>
          <a:prstGeom prst="rect">
            <a:avLst/>
          </a:prstGeom>
          <a:noFill/>
        </p:spPr>
        <p:txBody>
          <a:bodyPr wrap="none" lIns="0" tIns="0" rIns="0" bIns="0" rtlCol="0">
            <a:spAutoFit/>
          </a:bodyPr>
          <a:lstStyle/>
          <a:p>
            <a:r>
              <a:rPr lang="en-GB" sz="1600" dirty="0">
                <a:highlight>
                  <a:srgbClr val="FFFF00"/>
                </a:highlight>
              </a:rPr>
              <a:t>32PM</a:t>
            </a:r>
          </a:p>
        </p:txBody>
      </p:sp>
      <p:sp>
        <p:nvSpPr>
          <p:cNvPr id="14" name="Textfeld 13">
            <a:extLst>
              <a:ext uri="{FF2B5EF4-FFF2-40B4-BE49-F238E27FC236}">
                <a16:creationId xmlns:a16="http://schemas.microsoft.com/office/drawing/2014/main" id="{90033734-7E28-4C76-DDA4-B83E0FE39726}"/>
              </a:ext>
            </a:extLst>
          </p:cNvPr>
          <p:cNvSpPr txBox="1"/>
          <p:nvPr/>
        </p:nvSpPr>
        <p:spPr>
          <a:xfrm>
            <a:off x="3964907" y="2737211"/>
            <a:ext cx="384721" cy="246221"/>
          </a:xfrm>
          <a:prstGeom prst="rect">
            <a:avLst/>
          </a:prstGeom>
          <a:noFill/>
        </p:spPr>
        <p:txBody>
          <a:bodyPr wrap="none" lIns="0" tIns="0" rIns="0" bIns="0" rtlCol="0">
            <a:spAutoFit/>
          </a:bodyPr>
          <a:lstStyle/>
          <a:p>
            <a:r>
              <a:rPr lang="en-GB" sz="1600" dirty="0">
                <a:highlight>
                  <a:srgbClr val="FFFF00"/>
                </a:highlight>
              </a:rPr>
              <a:t>4PM</a:t>
            </a:r>
          </a:p>
        </p:txBody>
      </p:sp>
      <p:sp>
        <p:nvSpPr>
          <p:cNvPr id="15" name="Textfeld 14">
            <a:extLst>
              <a:ext uri="{FF2B5EF4-FFF2-40B4-BE49-F238E27FC236}">
                <a16:creationId xmlns:a16="http://schemas.microsoft.com/office/drawing/2014/main" id="{8E7FC12D-0E61-2FA3-7E41-04CC62795869}"/>
              </a:ext>
            </a:extLst>
          </p:cNvPr>
          <p:cNvSpPr txBox="1"/>
          <p:nvPr/>
        </p:nvSpPr>
        <p:spPr>
          <a:xfrm>
            <a:off x="88670" y="4816372"/>
            <a:ext cx="1511952" cy="338554"/>
          </a:xfrm>
          <a:prstGeom prst="rect">
            <a:avLst/>
          </a:prstGeom>
          <a:noFill/>
        </p:spPr>
        <p:txBody>
          <a:bodyPr wrap="none" rtlCol="0">
            <a:spAutoFit/>
          </a:bodyPr>
          <a:lstStyle/>
          <a:p>
            <a:r>
              <a:rPr lang="en-GB" sz="1600" i="1" dirty="0">
                <a:highlight>
                  <a:srgbClr val="FFFF00"/>
                </a:highlight>
              </a:rPr>
              <a:t>PMs per year …</a:t>
            </a:r>
          </a:p>
        </p:txBody>
      </p:sp>
    </p:spTree>
    <p:extLst>
      <p:ext uri="{BB962C8B-B14F-4D97-AF65-F5344CB8AC3E}">
        <p14:creationId xmlns:p14="http://schemas.microsoft.com/office/powerpoint/2010/main" val="1302522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E9B5F-4003-6DAB-863C-1583A836B2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266E7F-8859-0E6C-E88F-E5C66ED4140D}"/>
              </a:ext>
            </a:extLst>
          </p:cNvPr>
          <p:cNvSpPr>
            <a:spLocks noGrp="1"/>
          </p:cNvSpPr>
          <p:nvPr>
            <p:ph type="title"/>
          </p:nvPr>
        </p:nvSpPr>
        <p:spPr>
          <a:xfrm>
            <a:off x="-61610" y="82253"/>
            <a:ext cx="9026098"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WP PWIE SP D: Agenda – SP D Highlight Talks</a:t>
            </a:r>
            <a:endParaRPr lang="de-DE"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DCB3A71B-B666-AF14-780D-57D6C99C829C}"/>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73</a:t>
            </a:fld>
            <a:endParaRPr lang="en-GB" dirty="0"/>
          </a:p>
        </p:txBody>
      </p:sp>
      <p:pic>
        <p:nvPicPr>
          <p:cNvPr id="22" name="Grafik 21">
            <a:extLst>
              <a:ext uri="{FF2B5EF4-FFF2-40B4-BE49-F238E27FC236}">
                <a16:creationId xmlns:a16="http://schemas.microsoft.com/office/drawing/2014/main" id="{94A6862A-036C-0EB0-ED23-DD06C6F52F17}"/>
              </a:ext>
            </a:extLst>
          </p:cNvPr>
          <p:cNvPicPr>
            <a:picLocks noChangeAspect="1"/>
          </p:cNvPicPr>
          <p:nvPr/>
        </p:nvPicPr>
        <p:blipFill>
          <a:blip r:embed="rId3"/>
          <a:srcRect r="1851"/>
          <a:stretch>
            <a:fillRect/>
          </a:stretch>
        </p:blipFill>
        <p:spPr>
          <a:xfrm>
            <a:off x="1730502" y="752442"/>
            <a:ext cx="5577802" cy="4195572"/>
          </a:xfrm>
          <a:prstGeom prst="rect">
            <a:avLst/>
          </a:prstGeom>
        </p:spPr>
      </p:pic>
      <p:sp>
        <p:nvSpPr>
          <p:cNvPr id="23" name="Textfeld 22">
            <a:extLst>
              <a:ext uri="{FF2B5EF4-FFF2-40B4-BE49-F238E27FC236}">
                <a16:creationId xmlns:a16="http://schemas.microsoft.com/office/drawing/2014/main" id="{58956574-FF45-5E07-75CA-C2CA98480510}"/>
              </a:ext>
            </a:extLst>
          </p:cNvPr>
          <p:cNvSpPr txBox="1"/>
          <p:nvPr/>
        </p:nvSpPr>
        <p:spPr>
          <a:xfrm>
            <a:off x="5942" y="703230"/>
            <a:ext cx="1353256" cy="338554"/>
          </a:xfrm>
          <a:prstGeom prst="rect">
            <a:avLst/>
          </a:prstGeom>
          <a:noFill/>
        </p:spPr>
        <p:txBody>
          <a:bodyPr wrap="none" rtlCol="0">
            <a:spAutoFit/>
          </a:bodyPr>
          <a:lstStyle/>
          <a:p>
            <a:r>
              <a:rPr lang="en-GB" sz="1600" b="1" dirty="0"/>
              <a:t>Tue Nov. 18th</a:t>
            </a:r>
          </a:p>
        </p:txBody>
      </p:sp>
      <p:sp>
        <p:nvSpPr>
          <p:cNvPr id="24" name="Textfeld 23">
            <a:extLst>
              <a:ext uri="{FF2B5EF4-FFF2-40B4-BE49-F238E27FC236}">
                <a16:creationId xmlns:a16="http://schemas.microsoft.com/office/drawing/2014/main" id="{FB2C6776-9F4C-89E7-3F7D-D766B31040B1}"/>
              </a:ext>
            </a:extLst>
          </p:cNvPr>
          <p:cNvSpPr txBox="1"/>
          <p:nvPr/>
        </p:nvSpPr>
        <p:spPr>
          <a:xfrm>
            <a:off x="4242" y="1604174"/>
            <a:ext cx="1371786" cy="338554"/>
          </a:xfrm>
          <a:prstGeom prst="rect">
            <a:avLst/>
          </a:prstGeom>
          <a:noFill/>
        </p:spPr>
        <p:txBody>
          <a:bodyPr wrap="none" rtlCol="0">
            <a:spAutoFit/>
          </a:bodyPr>
          <a:lstStyle/>
          <a:p>
            <a:r>
              <a:rPr lang="en-GB" sz="1600" b="1" dirty="0"/>
              <a:t>Thu Nov. 20th</a:t>
            </a:r>
          </a:p>
        </p:txBody>
      </p:sp>
    </p:spTree>
    <p:extLst>
      <p:ext uri="{BB962C8B-B14F-4D97-AF65-F5344CB8AC3E}">
        <p14:creationId xmlns:p14="http://schemas.microsoft.com/office/powerpoint/2010/main" val="1687652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745F9-D96F-3BC7-90CB-48863EE5E4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417A7C-5214-F478-0834-464A82FF56A7}"/>
              </a:ext>
            </a:extLst>
          </p:cNvPr>
          <p:cNvSpPr>
            <a:spLocks noGrp="1"/>
          </p:cNvSpPr>
          <p:nvPr>
            <p:ph type="title"/>
          </p:nvPr>
        </p:nvSpPr>
        <p:spPr>
          <a:xfrm>
            <a:off x="-61610" y="82253"/>
            <a:ext cx="9026098" cy="342900"/>
          </a:xfrm>
        </p:spPr>
        <p:txBody>
          <a:bodyPr/>
          <a:lstStyle/>
          <a:p>
            <a:r>
              <a:rPr lang="en-US" sz="25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WP PWIE: SP D Reporting 2025</a:t>
            </a:r>
            <a:endParaRPr lang="de-DE" sz="25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55D2C0BD-3938-41BA-B72C-9385522B2CA5}"/>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74</a:t>
            </a:fld>
            <a:endParaRPr lang="en-GB" dirty="0"/>
          </a:p>
        </p:txBody>
      </p:sp>
      <p:sp>
        <p:nvSpPr>
          <p:cNvPr id="5" name="Textfeld 4">
            <a:extLst>
              <a:ext uri="{FF2B5EF4-FFF2-40B4-BE49-F238E27FC236}">
                <a16:creationId xmlns:a16="http://schemas.microsoft.com/office/drawing/2014/main" id="{27CB7D85-42F0-42E7-A127-B7F677C39C7A}"/>
              </a:ext>
            </a:extLst>
          </p:cNvPr>
          <p:cNvSpPr txBox="1"/>
          <p:nvPr/>
        </p:nvSpPr>
        <p:spPr>
          <a:xfrm>
            <a:off x="1802523" y="3694261"/>
            <a:ext cx="5538953" cy="461665"/>
          </a:xfrm>
          <a:prstGeom prst="rect">
            <a:avLst/>
          </a:prstGeom>
          <a:noFill/>
        </p:spPr>
        <p:txBody>
          <a:bodyPr wrap="none" rtlCol="0">
            <a:spAutoFit/>
          </a:bodyPr>
          <a:lstStyle/>
          <a:p>
            <a:pPr algn="ctr"/>
            <a:r>
              <a:rPr lang="en-GB" sz="2400" b="1" i="1" dirty="0"/>
              <a:t>Thank you very much for your patience !!!</a:t>
            </a:r>
          </a:p>
        </p:txBody>
      </p:sp>
      <p:pic>
        <p:nvPicPr>
          <p:cNvPr id="6" name="Grafik 5" descr="Fragen mit einfarbiger Füllung">
            <a:extLst>
              <a:ext uri="{FF2B5EF4-FFF2-40B4-BE49-F238E27FC236}">
                <a16:creationId xmlns:a16="http://schemas.microsoft.com/office/drawing/2014/main" id="{7551FCCE-39F7-70D4-B97D-FD728DC28F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4427" y="1180058"/>
            <a:ext cx="2295144" cy="2295144"/>
          </a:xfrm>
          <a:prstGeom prst="rect">
            <a:avLst/>
          </a:prstGeom>
        </p:spPr>
      </p:pic>
    </p:spTree>
    <p:extLst>
      <p:ext uri="{BB962C8B-B14F-4D97-AF65-F5344CB8AC3E}">
        <p14:creationId xmlns:p14="http://schemas.microsoft.com/office/powerpoint/2010/main" val="2117565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8991" y="2015209"/>
            <a:ext cx="8306017" cy="556541"/>
          </a:xfrm>
        </p:spPr>
        <p:txBody>
          <a:bodyPr/>
          <a:lstStyle/>
          <a:p>
            <a:pPr algn="ctr"/>
            <a:r>
              <a:rPr lang="en-US" sz="36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a:t>
            </a:r>
            <a:endParaRPr lang="de-DE" sz="3600" spc="-15"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8</a:t>
            </a:fld>
            <a:endParaRPr lang="en-GB" dirty="0"/>
          </a:p>
        </p:txBody>
      </p:sp>
    </p:spTree>
    <p:extLst>
      <p:ext uri="{BB962C8B-B14F-4D97-AF65-F5344CB8AC3E}">
        <p14:creationId xmlns:p14="http://schemas.microsoft.com/office/powerpoint/2010/main" val="3696888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1EFA2-DDCD-36BB-0366-02ECE43DBB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B057DC-64E5-F977-7CCB-FA76A1FBEDDC}"/>
              </a:ext>
            </a:extLst>
          </p:cNvPr>
          <p:cNvSpPr>
            <a:spLocks noGrp="1"/>
          </p:cNvSpPr>
          <p:nvPr>
            <p:ph type="title"/>
          </p:nvPr>
        </p:nvSpPr>
        <p:spPr>
          <a:xfrm>
            <a:off x="-61610" y="82253"/>
            <a:ext cx="8306017" cy="342900"/>
          </a:xfrm>
        </p:spPr>
        <p:txBody>
          <a:bodyPr/>
          <a:lstStyle/>
          <a:p>
            <a:r>
              <a:rPr lang="en-US"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SP D.1 Plasma Boundary Modelling: CEA</a:t>
            </a:r>
            <a:endParaRPr lang="de-DE" sz="3200" spc="-15" dirty="0">
              <a:solidFill>
                <a:srgbClr val="000000"/>
              </a:solidFill>
              <a:latin typeface="Calibri" panose="020F0502020204030204" pitchFamily="34" charset="0"/>
              <a:ea typeface="SimSun" panose="02010600030101010101" pitchFamily="2" charset="-122"/>
            </a:endParaRPr>
          </a:p>
        </p:txBody>
      </p:sp>
      <p:sp>
        <p:nvSpPr>
          <p:cNvPr id="4" name="Fußzeilenplatzhalter 3">
            <a:extLst>
              <a:ext uri="{FF2B5EF4-FFF2-40B4-BE49-F238E27FC236}">
                <a16:creationId xmlns:a16="http://schemas.microsoft.com/office/drawing/2014/main" id="{33BC9842-A1B3-583F-CB16-2E09AAB6A134}"/>
              </a:ext>
            </a:extLst>
          </p:cNvPr>
          <p:cNvSpPr>
            <a:spLocks noGrp="1"/>
          </p:cNvSpPr>
          <p:nvPr>
            <p:ph type="ftr" sz="quarter" idx="11"/>
          </p:nvPr>
        </p:nvSpPr>
        <p:spPr/>
        <p:txBody>
          <a:bodyPr/>
          <a:lstStyle/>
          <a:p>
            <a:pPr algn="r"/>
            <a:r>
              <a:rPr lang="en-GB" dirty="0"/>
              <a:t>WPPWIE Project Reporting | November 2025 | Page </a:t>
            </a:r>
            <a:fld id="{6A6D9FA1-99C7-4910-8E32-B85D378B0060}" type="slidenum">
              <a:rPr lang="en-GB" smtClean="0"/>
              <a:pPr algn="r"/>
              <a:t>9</a:t>
            </a:fld>
            <a:endParaRPr lang="en-GB" dirty="0"/>
          </a:p>
        </p:txBody>
      </p:sp>
      <p:sp>
        <p:nvSpPr>
          <p:cNvPr id="6" name="TextBox 5">
            <a:extLst>
              <a:ext uri="{FF2B5EF4-FFF2-40B4-BE49-F238E27FC236}">
                <a16:creationId xmlns:a16="http://schemas.microsoft.com/office/drawing/2014/main" id="{34F270BC-00E3-3B61-FB9D-BA63B70A1B3B}"/>
              </a:ext>
            </a:extLst>
          </p:cNvPr>
          <p:cNvSpPr txBox="1"/>
          <p:nvPr/>
        </p:nvSpPr>
        <p:spPr>
          <a:xfrm>
            <a:off x="8043955" y="555625"/>
            <a:ext cx="1100045" cy="369332"/>
          </a:xfrm>
          <a:prstGeom prst="rect">
            <a:avLst/>
          </a:prstGeom>
          <a:solidFill>
            <a:srgbClr val="FFFF00"/>
          </a:solidFill>
        </p:spPr>
        <p:txBody>
          <a:bodyPr wrap="none" rtlCol="0">
            <a:spAutoFit/>
          </a:bodyPr>
          <a:lstStyle/>
          <a:p>
            <a:pPr algn="ctr"/>
            <a:r>
              <a:rPr lang="en-US" dirty="0"/>
              <a:t>G. </a:t>
            </a:r>
            <a:r>
              <a:rPr lang="en-US" dirty="0" err="1"/>
              <a:t>Ciraolo</a:t>
            </a:r>
            <a:endParaRPr lang="en-US" dirty="0"/>
          </a:p>
        </p:txBody>
      </p:sp>
      <p:sp>
        <p:nvSpPr>
          <p:cNvPr id="3" name="Textfeld 2">
            <a:extLst>
              <a:ext uri="{FF2B5EF4-FFF2-40B4-BE49-F238E27FC236}">
                <a16:creationId xmlns:a16="http://schemas.microsoft.com/office/drawing/2014/main" id="{62BC7059-C8C0-5337-82FC-CFEF1CF0B4B5}"/>
              </a:ext>
            </a:extLst>
          </p:cNvPr>
          <p:cNvSpPr txBox="1"/>
          <p:nvPr/>
        </p:nvSpPr>
        <p:spPr>
          <a:xfrm>
            <a:off x="8650275" y="924957"/>
            <a:ext cx="493725" cy="276999"/>
          </a:xfrm>
          <a:prstGeom prst="rect">
            <a:avLst/>
          </a:prstGeom>
          <a:solidFill>
            <a:srgbClr val="00B050"/>
          </a:solidFill>
        </p:spPr>
        <p:txBody>
          <a:bodyPr wrap="none" lIns="0" tIns="0" rIns="0" bIns="0" rtlCol="0">
            <a:spAutoFit/>
          </a:bodyPr>
          <a:lstStyle/>
          <a:p>
            <a:pPr algn="ctr"/>
            <a:r>
              <a:rPr lang="en-GB" dirty="0"/>
              <a:t>D001</a:t>
            </a:r>
          </a:p>
        </p:txBody>
      </p:sp>
      <p:sp>
        <p:nvSpPr>
          <p:cNvPr id="7" name="Textfeld 6">
            <a:extLst>
              <a:ext uri="{FF2B5EF4-FFF2-40B4-BE49-F238E27FC236}">
                <a16:creationId xmlns:a16="http://schemas.microsoft.com/office/drawing/2014/main" id="{F07904AB-D59C-573E-AFC4-819D5F3C2089}"/>
              </a:ext>
            </a:extLst>
          </p:cNvPr>
          <p:cNvSpPr txBox="1"/>
          <p:nvPr/>
        </p:nvSpPr>
        <p:spPr>
          <a:xfrm>
            <a:off x="-68383" y="4810970"/>
            <a:ext cx="3929089" cy="369332"/>
          </a:xfrm>
          <a:prstGeom prst="rect">
            <a:avLst/>
          </a:prstGeom>
          <a:noFill/>
        </p:spPr>
        <p:txBody>
          <a:bodyPr wrap="none" rtlCol="0">
            <a:spAutoFit/>
          </a:bodyPr>
          <a:lstStyle/>
          <a:p>
            <a:r>
              <a:rPr lang="en-GB" i="1" dirty="0">
                <a:highlight>
                  <a:srgbClr val="FFFF00"/>
                </a:highlight>
              </a:rPr>
              <a:t>More details: talk by </a:t>
            </a:r>
            <a:r>
              <a:rPr lang="de-DE" i="1" dirty="0">
                <a:highlight>
                  <a:srgbClr val="FFFF00"/>
                </a:highlight>
              </a:rPr>
              <a:t>D. Sales de Oliveira</a:t>
            </a:r>
            <a:endParaRPr lang="en-GB" i="1" dirty="0">
              <a:highlight>
                <a:srgbClr val="FFFF00"/>
              </a:highlight>
            </a:endParaRPr>
          </a:p>
        </p:txBody>
      </p:sp>
      <p:sp>
        <p:nvSpPr>
          <p:cNvPr id="5" name="Textfeld 4">
            <a:extLst>
              <a:ext uri="{FF2B5EF4-FFF2-40B4-BE49-F238E27FC236}">
                <a16:creationId xmlns:a16="http://schemas.microsoft.com/office/drawing/2014/main" id="{28D0B71A-57C9-B941-4A7C-CFCDB25F3368}"/>
              </a:ext>
            </a:extLst>
          </p:cNvPr>
          <p:cNvSpPr txBox="1"/>
          <p:nvPr/>
        </p:nvSpPr>
        <p:spPr>
          <a:xfrm>
            <a:off x="9508" y="555526"/>
            <a:ext cx="7883068" cy="430887"/>
          </a:xfrm>
          <a:prstGeom prst="rect">
            <a:avLst/>
          </a:prstGeom>
          <a:noFill/>
        </p:spPr>
        <p:txBody>
          <a:bodyPr wrap="square">
            <a:spAutoFit/>
          </a:bodyPr>
          <a:lstStyle/>
          <a:p>
            <a:r>
              <a:rPr lang="en-US" sz="2200" b="1" dirty="0"/>
              <a:t>SOLPS-ITER modelling for WEST</a:t>
            </a:r>
            <a:endParaRPr lang="en-GB" sz="2200" b="1" dirty="0"/>
          </a:p>
        </p:txBody>
      </p:sp>
      <p:sp>
        <p:nvSpPr>
          <p:cNvPr id="10" name="Google Shape;605;p14">
            <a:extLst>
              <a:ext uri="{FF2B5EF4-FFF2-40B4-BE49-F238E27FC236}">
                <a16:creationId xmlns:a16="http://schemas.microsoft.com/office/drawing/2014/main" id="{09C61C90-383E-6D26-ABFE-782C7FDBFEAD}"/>
              </a:ext>
            </a:extLst>
          </p:cNvPr>
          <p:cNvSpPr txBox="1">
            <a:spLocks/>
          </p:cNvSpPr>
          <p:nvPr/>
        </p:nvSpPr>
        <p:spPr>
          <a:xfrm>
            <a:off x="4754" y="1059582"/>
            <a:ext cx="9134492" cy="430888"/>
          </a:xfrm>
          <a:prstGeom prst="rect">
            <a:avLst/>
          </a:prstGeom>
          <a:noFill/>
          <a:ln>
            <a:noFill/>
          </a:ln>
        </p:spPr>
        <p:txBody>
          <a:bodyPr spcFirstLastPara="1" vert="horz" wrap="square" lIns="0" tIns="45700" rIns="0" bIns="45700" rtlCol="0" anchor="t" anchorCtr="0">
            <a:normAutofit fontScale="97500" lnSpcReduction="10000"/>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ct val="120000"/>
              </a:lnSpc>
              <a:spcBef>
                <a:spcPts val="0"/>
              </a:spcBef>
              <a:buClr>
                <a:schemeClr val="dk2"/>
              </a:buClr>
              <a:buSzPts val="3200"/>
            </a:pPr>
            <a:r>
              <a:rPr lang="en-US" sz="2000" dirty="0">
                <a:latin typeface="+mn-lt"/>
              </a:rPr>
              <a:t>3D plasma backgrounds: ripple effect correctly recovered with SOLEDGE3X</a:t>
            </a:r>
          </a:p>
        </p:txBody>
      </p:sp>
      <p:sp>
        <p:nvSpPr>
          <p:cNvPr id="11" name="Google Shape;610;p14">
            <a:extLst>
              <a:ext uri="{FF2B5EF4-FFF2-40B4-BE49-F238E27FC236}">
                <a16:creationId xmlns:a16="http://schemas.microsoft.com/office/drawing/2014/main" id="{E79BF958-E710-3F53-F3EA-A319A1423828}"/>
              </a:ext>
            </a:extLst>
          </p:cNvPr>
          <p:cNvSpPr txBox="1">
            <a:spLocks/>
          </p:cNvSpPr>
          <p:nvPr/>
        </p:nvSpPr>
        <p:spPr>
          <a:xfrm>
            <a:off x="107505" y="1653154"/>
            <a:ext cx="4896543" cy="2790804"/>
          </a:xfrm>
          <a:prstGeom prst="rect">
            <a:avLst/>
          </a:prstGeom>
          <a:noFill/>
          <a:ln>
            <a:noFill/>
          </a:ln>
        </p:spPr>
        <p:txBody>
          <a:bodyPr spcFirstLastPara="1" vert="horz" wrap="square" lIns="0" tIns="45700" rIns="0" bIns="45700" rtlCol="0" anchor="t" anchorCtr="0">
            <a:no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lvl="1">
              <a:spcBef>
                <a:spcPts val="0"/>
              </a:spcBef>
              <a:spcAft>
                <a:spcPts val="600"/>
              </a:spcAft>
              <a:buSzPts val="2000"/>
            </a:pPr>
            <a:r>
              <a:rPr lang="en-US" sz="1800" b="1" dirty="0">
                <a:latin typeface="+mj-lt"/>
              </a:rPr>
              <a:t>New plasma and wall mesh generated </a:t>
            </a:r>
          </a:p>
          <a:p>
            <a:pPr marL="285750" lvl="1">
              <a:spcBef>
                <a:spcPts val="0"/>
              </a:spcBef>
              <a:spcAft>
                <a:spcPts val="600"/>
              </a:spcAft>
              <a:buSzPts val="2000"/>
            </a:pPr>
            <a:r>
              <a:rPr lang="en-US" sz="1800" dirty="0">
                <a:latin typeface="+mj-lt"/>
              </a:rPr>
              <a:t>Power and density scans performed → results close to the experimental values with ripple effect</a:t>
            </a:r>
          </a:p>
          <a:p>
            <a:pPr marL="285750" lvl="1">
              <a:spcBef>
                <a:spcPts val="0"/>
              </a:spcBef>
              <a:spcAft>
                <a:spcPts val="600"/>
              </a:spcAft>
              <a:buSzPts val="2000"/>
            </a:pPr>
            <a:r>
              <a:rPr lang="en-US" sz="1800" b="1" dirty="0">
                <a:latin typeface="+mj-lt"/>
              </a:rPr>
              <a:t>Similar values for </a:t>
            </a:r>
            <a:r>
              <a:rPr lang="en-US" sz="1800" b="1" dirty="0" err="1">
                <a:latin typeface="+mj-lt"/>
              </a:rPr>
              <a:t>T</a:t>
            </a:r>
            <a:r>
              <a:rPr lang="en-US" sz="1800" b="1" baseline="-25000" dirty="0" err="1">
                <a:latin typeface="+mj-lt"/>
              </a:rPr>
              <a:t>e,max</a:t>
            </a:r>
            <a:r>
              <a:rPr lang="en-US" sz="1800" b="1" baseline="-25000" dirty="0">
                <a:latin typeface="+mj-lt"/>
              </a:rPr>
              <a:t> </a:t>
            </a:r>
            <a:r>
              <a:rPr lang="en-US" sz="1800" b="1" dirty="0">
                <a:latin typeface="+mj-lt"/>
              </a:rPr>
              <a:t>in both SP → feature found in experiments </a:t>
            </a:r>
            <a:r>
              <a:rPr lang="en-US" sz="1800" dirty="0">
                <a:latin typeface="+mj-lt"/>
              </a:rPr>
              <a:t>but not present in previous SOLEDGE3X simulations with ripples</a:t>
            </a:r>
          </a:p>
          <a:p>
            <a:pPr marL="285750" lvl="1">
              <a:spcBef>
                <a:spcPts val="0"/>
              </a:spcBef>
              <a:spcAft>
                <a:spcPts val="600"/>
              </a:spcAft>
              <a:buSzPts val="2000"/>
            </a:pPr>
            <a:r>
              <a:rPr lang="en-US" sz="1800" b="1" dirty="0">
                <a:latin typeface="+mj-lt"/>
              </a:rPr>
              <a:t>ERO2.0 data analysis on going </a:t>
            </a:r>
            <a:r>
              <a:rPr lang="en-US" sz="1800" dirty="0">
                <a:latin typeface="+mj-lt"/>
              </a:rPr>
              <a:t>→ post-processing tools generating artifacts with the new meshes</a:t>
            </a:r>
          </a:p>
        </p:txBody>
      </p:sp>
      <p:pic>
        <p:nvPicPr>
          <p:cNvPr id="12" name="Grafik 11">
            <a:extLst>
              <a:ext uri="{FF2B5EF4-FFF2-40B4-BE49-F238E27FC236}">
                <a16:creationId xmlns:a16="http://schemas.microsoft.com/office/drawing/2014/main" id="{CD5D9A98-71CB-A820-F603-4673089AB925}"/>
              </a:ext>
            </a:extLst>
          </p:cNvPr>
          <p:cNvPicPr>
            <a:picLocks noChangeAspect="1"/>
          </p:cNvPicPr>
          <p:nvPr/>
        </p:nvPicPr>
        <p:blipFill>
          <a:blip r:embed="rId3"/>
          <a:stretch>
            <a:fillRect/>
          </a:stretch>
        </p:blipFill>
        <p:spPr>
          <a:xfrm>
            <a:off x="5304339" y="1433690"/>
            <a:ext cx="3489907" cy="3418458"/>
          </a:xfrm>
          <a:prstGeom prst="rect">
            <a:avLst/>
          </a:prstGeom>
        </p:spPr>
      </p:pic>
    </p:spTree>
    <p:extLst>
      <p:ext uri="{BB962C8B-B14F-4D97-AF65-F5344CB8AC3E}">
        <p14:creationId xmlns:p14="http://schemas.microsoft.com/office/powerpoint/2010/main" val="255088486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EUROfusion6x9_5_3_2019</Template>
  <TotalTime>0</TotalTime>
  <Words>7163</Words>
  <Application>Microsoft Office PowerPoint</Application>
  <PresentationFormat>Bildschirmpräsentation (16:9)</PresentationFormat>
  <Paragraphs>758</Paragraphs>
  <Slides>74</Slides>
  <Notes>74</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74</vt:i4>
      </vt:variant>
    </vt:vector>
  </HeadingPairs>
  <TitlesOfParts>
    <vt:vector size="87" baseType="lpstr">
      <vt:lpstr>Microsoft YaHei</vt:lpstr>
      <vt:lpstr>Aptos</vt:lpstr>
      <vt:lpstr>Arial</vt:lpstr>
      <vt:lpstr>Calibri</vt:lpstr>
      <vt:lpstr>Cambria Math</vt:lpstr>
      <vt:lpstr>Century Gothic</vt:lpstr>
      <vt:lpstr>DejaVu Sans</vt:lpstr>
      <vt:lpstr>Symbol</vt:lpstr>
      <vt:lpstr>System Font Regular</vt:lpstr>
      <vt:lpstr>Times New Roman</vt:lpstr>
      <vt:lpstr>Wingdings</vt:lpstr>
      <vt:lpstr>Wingdings,Sans-Serif</vt:lpstr>
      <vt:lpstr>Office</vt:lpstr>
      <vt:lpstr>WP PWIE: SP D Reporting 2025</vt:lpstr>
      <vt:lpstr>SP D Deliverables 2025</vt:lpstr>
      <vt:lpstr>SP D Deliverables 2025</vt:lpstr>
      <vt:lpstr>SP D Deliverables 2025</vt:lpstr>
      <vt:lpstr>SP D Deliverables 2025</vt:lpstr>
      <vt:lpstr>SP D Deliverables 2025</vt:lpstr>
      <vt:lpstr>SP D Deliverables 2025</vt:lpstr>
      <vt:lpstr>SP D.1 Plasma Boundary Modelling</vt:lpstr>
      <vt:lpstr>SP D.1 Plasma Boundary Modelling: CEA</vt:lpstr>
      <vt:lpstr>SP D.1 Plasma Boundary Modelling: DIFFER</vt:lpstr>
      <vt:lpstr>SP D.1 Plasma Boundary Modelling: ENEA</vt:lpstr>
      <vt:lpstr>SP D.1 Plasma Boundary Modelling: ENEA</vt:lpstr>
      <vt:lpstr>SP D.1 Plasma Boundary Modelling: FZJ</vt:lpstr>
      <vt:lpstr>SP D.1 Plasma Boundary Modelling: FZJ</vt:lpstr>
      <vt:lpstr>SP D.1 Plasma Boundary Modelling: FZJ</vt:lpstr>
      <vt:lpstr>SP D.1 Plasma Boundary Modelling: IPP.CR</vt:lpstr>
      <vt:lpstr>SP D.1 Plasma Boundary Modelling: VTT / Aalto U</vt:lpstr>
      <vt:lpstr>SP D.1 Plasma Boundary Modelling: VTT / Aalto U</vt:lpstr>
      <vt:lpstr>SP D.1 Plasma Boundary Modelling: LPP-ERM/KMS</vt:lpstr>
      <vt:lpstr>SP D.1 Plasma Boundary Modelling: LPP-ERM/KMS</vt:lpstr>
      <vt:lpstr>SP D.1 Plasma Boundary Modelling: LPP-ERM/KMS</vt:lpstr>
      <vt:lpstr>SP D.1 Plasma Boundary Modelling: LPP-ERM/KMS</vt:lpstr>
      <vt:lpstr>SP D.2 Production of Atomic/Molecular  and Surface Data</vt:lpstr>
      <vt:lpstr>SP D.2 Production of Atomic/Molecular and Surface Data: CEA</vt:lpstr>
      <vt:lpstr>SP D.2 Production of Atomic/Molecular and Surface Data: CEA</vt:lpstr>
      <vt:lpstr>SP D.2 Production of Atomic/Molecular and Surface Data: CEA</vt:lpstr>
      <vt:lpstr>SP D.2 Production of Atomic/Molecular and Surface Data: ÖAW</vt:lpstr>
      <vt:lpstr>SP D.2 Production of Atomic/Molecular and Surface Data: ÖAW</vt:lpstr>
      <vt:lpstr>SP D.2 Production of Atomic/Molecular and Surface Data: ÖAW</vt:lpstr>
      <vt:lpstr>SP D.2 Production of Atomic/Molecular and Surface Data: ÖAW</vt:lpstr>
      <vt:lpstr>SP D.2 Production of Atomic/Molecular and Surface Data: ÖAW</vt:lpstr>
      <vt:lpstr>SP D.2 Production of Atomic/Molecular and Surface Data: VR</vt:lpstr>
      <vt:lpstr>SP D.2 Production of Atomic/Molecular and Surface Data: VR</vt:lpstr>
      <vt:lpstr>SP D.2 Production of Atomic/Molecular and Surface Data: VTT</vt:lpstr>
      <vt:lpstr>SP D.2 Production of Atomic/Molecular and Surface Data: MPG</vt:lpstr>
      <vt:lpstr>SP D.2 Production of Atomic/Molecular and Surface Data: MPG</vt:lpstr>
      <vt:lpstr>SP D.2 Production of Atomic/Molecular and Surface Data: VTT</vt:lpstr>
      <vt:lpstr>SP D.2 Production of Atomic/Molecular and Surface Data: VTT</vt:lpstr>
      <vt:lpstr>SP D.2 Production of Atomic/Molecular and Surface Data: VTT</vt:lpstr>
      <vt:lpstr>SP D.3 Impurity Migration Modelling</vt:lpstr>
      <vt:lpstr>SP D.3 Impurity Migration Modelling: CEA</vt:lpstr>
      <vt:lpstr>SP D.3 Impurity Migration Modelling: ENEA</vt:lpstr>
      <vt:lpstr>SP D.3 Impurity Migration Modelling: ENEA</vt:lpstr>
      <vt:lpstr>SP D.3 Impurity Migration Modelling: FZJ</vt:lpstr>
      <vt:lpstr>SP D.3 Impurity Migration Modelling: FZJ</vt:lpstr>
      <vt:lpstr>SP D.3 Impurity Migration Modelling: FZJ</vt:lpstr>
      <vt:lpstr>SP D.3 Impurity Migration Modelling: MPG</vt:lpstr>
      <vt:lpstr>SP D.3 Impurity Migration Modelling: MPG</vt:lpstr>
      <vt:lpstr>SP D.3 Impurity Migration Modelling: VTT</vt:lpstr>
      <vt:lpstr>SP D.3 Impurity Migration Modelling: VTT</vt:lpstr>
      <vt:lpstr>SP D.3 Impurity Migration Modelling: VR</vt:lpstr>
      <vt:lpstr>SP D.3 Impurity Migration Modelling: VR</vt:lpstr>
      <vt:lpstr>SP D.3 Impurity Migration Modelling: VTT</vt:lpstr>
      <vt:lpstr>SP D.3 Impurity Migration Modelling: VTT</vt:lpstr>
      <vt:lpstr>SP D.4 Neutral Particles Modelling</vt:lpstr>
      <vt:lpstr>SP D.4 Neutral Particles Modelling: KIT</vt:lpstr>
      <vt:lpstr>SP D.4 Neutral Particles Modelling: KIT</vt:lpstr>
      <vt:lpstr>SP D.4 Neutral Particles Modelling: KIT</vt:lpstr>
      <vt:lpstr>SP D.4 Neutral Particles Modelling: KIT</vt:lpstr>
      <vt:lpstr>SP D.4 Neutral Particles Modelling: VTT / Aalto U</vt:lpstr>
      <vt:lpstr>SP D.4 Neutral Particles Modelling: VTT / Aalto U</vt:lpstr>
      <vt:lpstr>SP D.5 Plasma background  and PWI Modelling for COMPASS-U </vt:lpstr>
      <vt:lpstr>SP D.5 Plasma background and PWI Modelling for COMPASS-U: IPP.CR </vt:lpstr>
      <vt:lpstr>SP D.5 Plasma background and PWI Modelling for COMPASS-U: IPP.CR </vt:lpstr>
      <vt:lpstr>SP D.5 Plasma background and PWI Modelling for COMPASS-U: IPP.CR </vt:lpstr>
      <vt:lpstr>SP D.5 Plasma background and PWI Modelling for COMPASS-U: IPP.CR </vt:lpstr>
      <vt:lpstr>SP D.5 Plasma background and PWI Modelling for COMPASS-U: IPP.CR </vt:lpstr>
      <vt:lpstr>SP D.5 Plasma background and PWI Modelling for COMPASS-U: FZJ </vt:lpstr>
      <vt:lpstr>SP D.5 Plasma background and PWI Modelling for COMPASS-U: CEA </vt:lpstr>
      <vt:lpstr>SP D.5 Plasma background and PWI Modelling for COMPASS-U: CEA </vt:lpstr>
      <vt:lpstr>WP PWIE SP D: Plans for 2026/27 </vt:lpstr>
      <vt:lpstr>WP PWIE SP D: Plans for 2026/27 </vt:lpstr>
      <vt:lpstr>WP PWIE SP D: Agenda – SP D Highlight Talks</vt:lpstr>
      <vt:lpstr>WP PWIE: SP D Reporting 2025</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Kirschner, Andreas</cp:lastModifiedBy>
  <cp:revision>302</cp:revision>
  <cp:lastPrinted>2014-10-16T14:51:28Z</cp:lastPrinted>
  <dcterms:created xsi:type="dcterms:W3CDTF">2020-10-16T13:52:18Z</dcterms:created>
  <dcterms:modified xsi:type="dcterms:W3CDTF">2025-11-19T15:20:26Z</dcterms:modified>
</cp:coreProperties>
</file>