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486" r:id="rId3"/>
    <p:sldId id="487" r:id="rId4"/>
    <p:sldId id="256" r:id="rId5"/>
    <p:sldId id="502" r:id="rId6"/>
    <p:sldId id="503" r:id="rId7"/>
    <p:sldId id="504" r:id="rId8"/>
    <p:sldId id="485" r:id="rId9"/>
    <p:sldId id="499" r:id="rId10"/>
    <p:sldId id="488" r:id="rId11"/>
    <p:sldId id="490" r:id="rId12"/>
    <p:sldId id="492" r:id="rId13"/>
    <p:sldId id="491" r:id="rId14"/>
    <p:sldId id="489" r:id="rId15"/>
    <p:sldId id="493" r:id="rId16"/>
    <p:sldId id="495" r:id="rId17"/>
    <p:sldId id="496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8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0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90530-44A2-4813-B082-31E300693002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85D6E-9816-455C-93CC-73CE02E8B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88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2648B-F06C-F832-876E-EF7D833B8F5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E17F2EF-7D7B-4813-BC7D-F2365781F7FD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D480E-3674-B2AD-12FE-82D813FAA7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978DD-754B-F2CC-E176-A173233252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051E5-F866-1003-2267-E1A024E58B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FD4CD05-A0FB-430A-A4CD-44EEE0E9F212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B547B4-E30A-04DC-32DD-A33382430D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D8EE9-E7CA-C516-1DAA-D13D3CC937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907CD-DBC1-1AD5-22E6-E8E41D19B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E7B07-15FA-3F68-6F1A-254F91D60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49F70-008B-7D7B-B202-EB5C0557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5436A-210F-32C3-6E32-200EADB8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1953-82AE-F141-D215-2995079C1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6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D9D87-1E27-21E3-52BC-281460C0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60AC8-1A0B-35FF-FEAA-3C99764BD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82DBD-A1CA-CFE6-A8DA-31B9B0D93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F52961-2F1E-EF14-B39C-83FBE3DED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71D42-E822-602C-4120-3E1E59E2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06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19591-2C36-3823-3551-2403B54C9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FF565-F469-A443-E824-52490E9A1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40201-7AA1-4FF5-5D12-C35D3446B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55A6B-CD3A-0E4E-42F5-A19D5A089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F7FFF-1952-1E3F-AAF1-799F85A11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3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CA22-F407-81E0-2DE5-9101B058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47A43-AFD0-12A7-5820-F91BF34B6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D3185-AD31-2F9E-0FA7-0EF97B57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EE31E-9406-C3D4-67DA-8CA620B2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19635-3445-4B11-C878-E1372A9E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8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50092-7DA0-268A-BEBB-E6E296EB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40AE3-716F-8F44-4BC9-A81C6621C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76210-BF84-2B61-C2DF-F0C93FB98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BE55C-0BA2-DB4A-E506-0C7A89844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2DFA-DA3C-B933-54DE-1C86FA11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3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41A9-741E-23E3-84BD-4F04CA9C9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6EFA2-1FC3-E06D-C35E-E466A66C46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695B0-CB77-3EFF-5B31-46FA54497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5199C-4D1F-BEC5-1C42-286CC182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1DD5C-0BFB-21EB-DAD6-65D52A3F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C899C-53A5-E7EF-3CC9-830C0330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B706-5AB6-CA0E-06CD-F824D0708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B46F0-E9D2-06B5-7653-922575B4B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65ED0-0F0D-67BF-3665-8AD99C4E6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1DD8B-6184-5737-FA13-17EC2A189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39B17-4DCC-93D4-C639-D18B69C32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0B3358-AEED-6B82-44B1-1E3404C6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3B33A5-5E2E-2119-1670-CB13783A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2B3D54-94FB-DF27-A5EC-DBE3376C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2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78497-6C87-C505-7C64-61670489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9F6CF-AAEA-2F83-343A-E5A327DE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50920-A831-1853-5275-129B050D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77EF22-32E1-2C1E-9235-6797B267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1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6E46B-FCDE-D2C1-AF29-F30050A4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0EE8A3-2C5A-75F1-09A9-6CCB34ABF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EC5A1-D45B-417F-DC26-8FAA0D95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9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C3CCD-6047-91E5-64DF-80F3B75D2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A9EB4-0042-59EF-B511-AEFE040E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4026D-F30E-6304-D449-56A5CD3E4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9679B-640F-C355-01CE-DDA1E6971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31E54-5B16-2A44-E91B-5962F8DC3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BF4D1-A396-36AA-8451-9B53C0B2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3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97D25-9086-6F79-B5A2-B492C10C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40ECBC-1D49-939F-4CF2-BC3851604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C1FB1-EF35-E1B6-312D-89B5B13E0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E407E-EBE0-7238-4D2C-881AF6DCD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20/11/2025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87DC9-4C69-09DC-B042-DFCB89FFC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8B76-B2E4-0512-5EE5-8D45EAF93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3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98D51-84D5-F295-E639-0BC38E2F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11016-3798-4BB8-CEEE-E51CE761D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D21C6-7CC0-F894-A1AB-B509A473E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20/11/2025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E7690-2217-D2A0-2D7A-671573DAD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ECA67-D4D2-28C2-CFBD-C1565874F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DA637-EF64-48DA-AAC9-2387260BA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3.png"/><Relationship Id="rId3" Type="http://schemas.microsoft.com/office/2007/relationships/media" Target="../media/media2.mp4"/><Relationship Id="rId21" Type="http://schemas.openxmlformats.org/officeDocument/2006/relationships/image" Target="../media/image18.png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.png"/><Relationship Id="rId2" Type="http://schemas.openxmlformats.org/officeDocument/2006/relationships/video" Target="../media/media1.mp4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18" Type="http://schemas.openxmlformats.org/officeDocument/2006/relationships/image" Target="../media/image23.png"/><Relationship Id="rId26" Type="http://schemas.openxmlformats.org/officeDocument/2006/relationships/image" Target="../media/image3.png"/><Relationship Id="rId3" Type="http://schemas.microsoft.com/office/2007/relationships/media" Target="../media/media2.mp4"/><Relationship Id="rId21" Type="http://schemas.openxmlformats.org/officeDocument/2006/relationships/image" Target="../media/image18.png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20" Type="http://schemas.openxmlformats.org/officeDocument/2006/relationships/image" Target="../media/image1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media" Target="../media/media3.mp4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18" Type="http://schemas.openxmlformats.org/officeDocument/2006/relationships/image" Target="../media/image23.png"/><Relationship Id="rId26" Type="http://schemas.openxmlformats.org/officeDocument/2006/relationships/image" Target="../media/image3.png"/><Relationship Id="rId3" Type="http://schemas.microsoft.com/office/2007/relationships/media" Target="../media/media2.mp4"/><Relationship Id="rId21" Type="http://schemas.openxmlformats.org/officeDocument/2006/relationships/image" Target="../media/image27.png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microsoft.com/office/2007/relationships/media" Target="../media/media3.mp4"/><Relationship Id="rId15" Type="http://schemas.openxmlformats.org/officeDocument/2006/relationships/image" Target="../media/image24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0.png"/><Relationship Id="rId18" Type="http://schemas.openxmlformats.org/officeDocument/2006/relationships/image" Target="../media/image23.png"/><Relationship Id="rId26" Type="http://schemas.openxmlformats.org/officeDocument/2006/relationships/image" Target="../media/image3.png"/><Relationship Id="rId3" Type="http://schemas.microsoft.com/office/2007/relationships/media" Target="../media/media2.mp4"/><Relationship Id="rId21" Type="http://schemas.openxmlformats.org/officeDocument/2006/relationships/image" Target="../media/image27.png"/><Relationship Id="rId7" Type="http://schemas.microsoft.com/office/2007/relationships/media" Target="../media/media4.mp4"/><Relationship Id="rId12" Type="http://schemas.openxmlformats.org/officeDocument/2006/relationships/image" Target="../media/image9.png"/><Relationship Id="rId17" Type="http://schemas.openxmlformats.org/officeDocument/2006/relationships/image" Target="../media/image28.png"/><Relationship Id="rId25" Type="http://schemas.openxmlformats.org/officeDocument/2006/relationships/image" Target="../media/image2.png"/><Relationship Id="rId2" Type="http://schemas.openxmlformats.org/officeDocument/2006/relationships/video" Target="../media/media1.mp4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24" Type="http://schemas.openxmlformats.org/officeDocument/2006/relationships/image" Target="../media/image31.png"/><Relationship Id="rId5" Type="http://schemas.microsoft.com/office/2007/relationships/media" Target="../media/media3.mp4"/><Relationship Id="rId15" Type="http://schemas.openxmlformats.org/officeDocument/2006/relationships/image" Target="../media/image24.png"/><Relationship Id="rId23" Type="http://schemas.openxmlformats.org/officeDocument/2006/relationships/image" Target="../media/image30.png"/><Relationship Id="rId10" Type="http://schemas.openxmlformats.org/officeDocument/2006/relationships/image" Target="../media/image7.png"/><Relationship Id="rId19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829F3-1640-0480-0196-43C61BAD7A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70000"/>
          </a:blip>
          <a:srcRect/>
          <a:stretch>
            <a:fillRect/>
          </a:stretch>
        </p:blipFill>
        <p:spPr>
          <a:xfrm>
            <a:off x="11099" y="-435"/>
            <a:ext cx="12190817" cy="68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80651E1-5A9C-2607-88A1-11C96689D415}"/>
              </a:ext>
            </a:extLst>
          </p:cNvPr>
          <p:cNvSpPr/>
          <p:nvPr/>
        </p:nvSpPr>
        <p:spPr>
          <a:xfrm flipV="1">
            <a:off x="214" y="0"/>
            <a:ext cx="12175578" cy="68529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square" lIns="108847" tIns="54423" rIns="108847" bIns="54423" anchor="ctr" anchorCtr="0" compatLnSpc="0">
            <a:noAutofit/>
          </a:bodyPr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4CAF5-1E48-A9FE-7E69-FCE4F658D77B}"/>
              </a:ext>
            </a:extLst>
          </p:cNvPr>
          <p:cNvSpPr txBox="1"/>
          <p:nvPr/>
        </p:nvSpPr>
        <p:spPr>
          <a:xfrm>
            <a:off x="43753" y="983447"/>
            <a:ext cx="8935490" cy="1053629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Modelling Plasma–Wall Interactions in Tungsten: Chemical Erosion and Recycling</a:t>
            </a:r>
            <a:endParaRPr lang="en-US" sz="3144" b="1" dirty="0">
              <a:latin typeface="Times New Roman" panose="02020603050405020304" pitchFamily="18" charset="0"/>
              <a:ea typeface="Noto Sans CJK SC" pitchFamily="2"/>
              <a:cs typeface="Times New Roman" panose="02020603050405020304" pitchFamily="18" charset="0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AB12334B-BB82-2B66-A2B3-F154ECCBFECD}"/>
              </a:ext>
            </a:extLst>
          </p:cNvPr>
          <p:cNvSpPr/>
          <p:nvPr/>
        </p:nvSpPr>
        <p:spPr>
          <a:xfrm>
            <a:off x="155212" y="2199140"/>
            <a:ext cx="1105880" cy="0"/>
          </a:xfrm>
          <a:prstGeom prst="line">
            <a:avLst/>
          </a:prstGeom>
          <a:noFill/>
          <a:ln w="76320">
            <a:solidFill>
              <a:srgbClr val="FF0000"/>
            </a:solidFill>
            <a:prstDash val="solid"/>
          </a:ln>
        </p:spPr>
        <p:txBody>
          <a:bodyPr vert="horz" wrap="square" lIns="154998" tIns="100574" rIns="154998" bIns="100574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49984-99FF-7CB8-15EF-90CE36D707FE}"/>
              </a:ext>
            </a:extLst>
          </p:cNvPr>
          <p:cNvSpPr txBox="1"/>
          <p:nvPr/>
        </p:nvSpPr>
        <p:spPr>
          <a:xfrm>
            <a:off x="44624" y="2389966"/>
            <a:ext cx="6949300" cy="65550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1400" u="sng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Nima Fakhrayi Mofrad</a:t>
            </a:r>
            <a:r>
              <a:rPr lang="en-US" sz="1400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Evgeniia</a:t>
            </a:r>
            <a:r>
              <a:rPr lang="en-US" sz="1400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 Ponomareva, Akseli Aro, Antoine Clement, Andrea E. Sand</a:t>
            </a:r>
            <a:endParaRPr lang="en-US" sz="1400" baseline="30000" dirty="0">
              <a:latin typeface="Times New Roman" panose="02020603050405020304" pitchFamily="18" charset="0"/>
              <a:ea typeface="Noto Sans CJK SC" pitchFamily="2"/>
              <a:cs typeface="Times New Roman" panose="02020603050405020304" pitchFamily="18" charset="0"/>
            </a:endParaRPr>
          </a:p>
          <a:p>
            <a:pPr hangingPunct="0"/>
            <a:endParaRPr lang="en-US" sz="1200" baseline="30000" dirty="0">
              <a:latin typeface="Times New Roman" panose="02020603050405020304" pitchFamily="18" charset="0"/>
              <a:ea typeface="Noto Sans CJK SC" pitchFamily="2"/>
              <a:cs typeface="Times New Roman" panose="02020603050405020304" pitchFamily="18" charset="0"/>
            </a:endParaRPr>
          </a:p>
          <a:p>
            <a:pPr hangingPunct="0"/>
            <a:r>
              <a:rPr lang="en-US" sz="1100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Department of Applied Physics, Aalto University, Finland</a:t>
            </a:r>
            <a:endParaRPr lang="en-US" sz="1400" baseline="30000" dirty="0">
              <a:latin typeface="Times New Roman" panose="02020603050405020304" pitchFamily="18" charset="0"/>
              <a:ea typeface="Noto Sans CJK SC" pitchFamily="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761C53-F121-87E5-114F-D962244C2C5E}"/>
              </a:ext>
            </a:extLst>
          </p:cNvPr>
          <p:cNvSpPr txBox="1"/>
          <p:nvPr/>
        </p:nvSpPr>
        <p:spPr>
          <a:xfrm>
            <a:off x="4055185" y="6591221"/>
            <a:ext cx="4102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WPPWIE Review Meeting - 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20.11.2025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ea typeface="Noto Sans CJK SC" pitchFamily="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01059-1AF1-7022-7AA9-16DA6F55A9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823F3B-32E8-B584-3AEA-AF1689F4017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4E2BC-562B-2664-33D2-D1DCA40C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478DE8-99C6-43C9-D2D8-542E3C689BF7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Sputtered W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E4007-A4CE-C367-0DD1-00FB2DA9DB9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26617-B13A-D97C-2B4E-99425F59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aph of different state values&#10;&#10;AI-generated content may be incorrect.">
            <a:extLst>
              <a:ext uri="{FF2B5EF4-FFF2-40B4-BE49-F238E27FC236}">
                <a16:creationId xmlns:a16="http://schemas.microsoft.com/office/drawing/2014/main" id="{A8F4659E-D8DC-C321-236D-642E99536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28" y="1316684"/>
            <a:ext cx="4784477" cy="458435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71DC734-A44E-F8A2-B7B2-6C4A5E2F9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931A3-71C7-AF47-488A-093CF920C9C3}"/>
              </a:ext>
            </a:extLst>
          </p:cNvPr>
          <p:cNvSpPr txBox="1"/>
          <p:nvPr/>
        </p:nvSpPr>
        <p:spPr>
          <a:xfrm>
            <a:off x="295528" y="692150"/>
            <a:ext cx="54067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energy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increase in impact energy leads to a higher molecular sputtering yield.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Moreover, an increased impact energy is associated with a higher number of molecules in vibrational excitation and elevated rotational energy levels.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due to the higher transferred energy from the projectile to the system at higher impact energies.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A8479-5A3B-4DC5-F5F8-0EF05E3C5E9C}"/>
              </a:ext>
            </a:extLst>
          </p:cNvPr>
          <p:cNvSpPr txBox="1"/>
          <p:nvPr/>
        </p:nvSpPr>
        <p:spPr>
          <a:xfrm>
            <a:off x="7618692" y="956959"/>
            <a:ext cx="352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molecules for different impact energies (300 K, normal incidence angle )</a:t>
            </a:r>
          </a:p>
        </p:txBody>
      </p:sp>
    </p:spTree>
    <p:extLst>
      <p:ext uri="{BB962C8B-B14F-4D97-AF65-F5344CB8AC3E}">
        <p14:creationId xmlns:p14="http://schemas.microsoft.com/office/powerpoint/2010/main" val="1590420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597CD-717E-BC50-775D-E66E2541E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C0106-9E9F-5154-1547-36C28BBA347F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Sputtered W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239A6-842D-7A96-777A-77B1DFE0F3B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11519-4CFB-516F-8610-D894488CD8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CBE1E7-14C8-281D-49BB-D536F9E3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728" y="1316684"/>
            <a:ext cx="4784476" cy="458435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401CB01-E265-0E8B-9AAF-89A4167F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E84B25-A8CD-F50F-3D53-62D264F74840}"/>
              </a:ext>
            </a:extLst>
          </p:cNvPr>
          <p:cNvSpPr txBox="1"/>
          <p:nvPr/>
        </p:nvSpPr>
        <p:spPr>
          <a:xfrm>
            <a:off x="295528" y="692150"/>
            <a:ext cx="54067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angle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angle of incidence determines the penetration depth of the projectile.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increase in the impact angle (with respect to the normal of the surface) increases both the total yield of molecular sputtering and their vibrational.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angle of incidence is 45 degrees, a higher fraction of the transferred energy of the projectile will be distributed within the upper layers and near the surface.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5CD55-8AB1-E4F2-ACB5-ABE6CFC90B5C}"/>
              </a:ext>
            </a:extLst>
          </p:cNvPr>
          <p:cNvSpPr txBox="1"/>
          <p:nvPr/>
        </p:nvSpPr>
        <p:spPr>
          <a:xfrm>
            <a:off x="7618692" y="956959"/>
            <a:ext cx="352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molecules for different impact angles (300 K, 1500 eV)</a:t>
            </a:r>
          </a:p>
        </p:txBody>
      </p:sp>
    </p:spTree>
    <p:extLst>
      <p:ext uri="{BB962C8B-B14F-4D97-AF65-F5344CB8AC3E}">
        <p14:creationId xmlns:p14="http://schemas.microsoft.com/office/powerpoint/2010/main" val="612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7D38-736A-BA6E-D109-C3DB0A84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F7C2E9-A846-C4C3-248E-BEE100D5A116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Sputtered W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3B135-60CC-CE0B-8FE5-469923E6F4C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704281-5A97-918D-10FD-DCA380FD99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1D9905-049D-4EA5-717C-322DF2652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728" y="1316684"/>
            <a:ext cx="4784476" cy="458435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F0D4E8A-D3B0-E244-6C99-ECF840BF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86D5D-759B-6EA1-AD33-489A6ADD1AE4}"/>
              </a:ext>
            </a:extLst>
          </p:cNvPr>
          <p:cNvSpPr txBox="1"/>
          <p:nvPr/>
        </p:nvSpPr>
        <p:spPr>
          <a:xfrm>
            <a:off x="295528" y="692150"/>
            <a:ext cx="54067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temperature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increase in surface temperature increases the formation of molecules in the vibrational ground state, while simultaneously reducing the yield of molecules in the excited vibrational states.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is consistent with the experimental findings from the Be limiters within the JET tokamak and our MD simulations of Be surfaces.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DF2AF-0414-AB83-1177-292E2E8B874B}"/>
              </a:ext>
            </a:extLst>
          </p:cNvPr>
          <p:cNvSpPr txBox="1"/>
          <p:nvPr/>
        </p:nvSpPr>
        <p:spPr>
          <a:xfrm>
            <a:off x="7424927" y="956959"/>
            <a:ext cx="391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molecules for different surface temperatures (1500 eV, normal incidence angle )</a:t>
            </a:r>
          </a:p>
        </p:txBody>
      </p:sp>
    </p:spTree>
    <p:extLst>
      <p:ext uri="{BB962C8B-B14F-4D97-AF65-F5344CB8AC3E}">
        <p14:creationId xmlns:p14="http://schemas.microsoft.com/office/powerpoint/2010/main" val="3715086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EAA8E-7166-A5B1-11DC-A00892508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31D38A-B09E-0B23-9557-849102DB00AC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Sputtered W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AEBD2-B760-C216-9C92-020AA97C198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2531D8-9A13-1FE3-B47E-69553D3C8FC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B48E1F-C8BF-3CAF-77A6-68C1AB12D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728" y="1316684"/>
            <a:ext cx="4784476" cy="458435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CBAC174-8F14-EB89-436A-883984BD6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7285DB-3052-59DF-C6A0-3A727F5F27C6}"/>
              </a:ext>
            </a:extLst>
          </p:cNvPr>
          <p:cNvSpPr txBox="1"/>
          <p:nvPr/>
        </p:nvSpPr>
        <p:spPr>
          <a:xfrm>
            <a:off x="295528" y="692150"/>
            <a:ext cx="540677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isotope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increase in isotope mass corresponds to a rise in the number of molecules sputtered, moving from H with no sputtering to T with the highest molecular yield.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because of the significant improvement in the energy transfer efficiency between hydrogen isotopes and W atoms as the mass of the isotope increases.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transfer from a T atom to a W atom is 1.5 times greater than from a D atom and 3 times greater than from an H atom.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A3EF45-7B7E-3F23-614B-CA47E17FEC2F}"/>
              </a:ext>
            </a:extLst>
          </p:cNvPr>
          <p:cNvSpPr txBox="1"/>
          <p:nvPr/>
        </p:nvSpPr>
        <p:spPr>
          <a:xfrm>
            <a:off x="7618692" y="956959"/>
            <a:ext cx="352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 with different hydrogen isotope (300 K, 1500 eV, normal incidence angle )</a:t>
            </a:r>
          </a:p>
        </p:txBody>
      </p:sp>
    </p:spTree>
    <p:extLst>
      <p:ext uri="{BB962C8B-B14F-4D97-AF65-F5344CB8AC3E}">
        <p14:creationId xmlns:p14="http://schemas.microsoft.com/office/powerpoint/2010/main" val="196028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86C20-92AE-5D1E-8B58-BE87C56CF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9B51F-038D-129D-1DAD-E54C5C9EC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03" y="358779"/>
            <a:ext cx="5520123" cy="58881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8273E-5C83-C50D-855A-6B5DDA87120E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Recycled D</a:t>
            </a:r>
            <a:r>
              <a:rPr lang="en-US" sz="2000" b="1" baseline="-25000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A3690-3388-80FE-57BD-376CC40E90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6FF89-B22B-DB6B-9CBE-56D475FF36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2DE0724-69E0-B107-C47B-910F3456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797BF0-2394-397A-909A-52079656A5D1}"/>
              </a:ext>
            </a:extLst>
          </p:cNvPr>
          <p:cNvSpPr txBox="1"/>
          <p:nvPr/>
        </p:nvSpPr>
        <p:spPr>
          <a:xfrm>
            <a:off x="295528" y="692150"/>
            <a:ext cx="54067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impact energy rises from 1 to 100 eV, a corresponding increase in the quantity of recycled molecules and their rotational and vibrational states is observed.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 impact energy reaches 1000 eV, there is a notable reduction in the recycling yield due to the increased penetration depth of the projectile.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recycling yield is significantly increased when the EAM potential is used.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9CB1B-64AB-AFB7-6FD4-F13404F2D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9" b="-135"/>
          <a:stretch/>
        </p:blipFill>
        <p:spPr>
          <a:xfrm>
            <a:off x="2446656" y="4406904"/>
            <a:ext cx="1716900" cy="1831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5A29D-C007-A566-D4CA-7E8AE9F61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32"/>
          <a:stretch/>
        </p:blipFill>
        <p:spPr>
          <a:xfrm>
            <a:off x="617528" y="4418809"/>
            <a:ext cx="1716900" cy="1861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3136AD-5F96-A419-C827-0C691F0E3CEF}"/>
              </a:ext>
            </a:extLst>
          </p:cNvPr>
          <p:cNvSpPr txBox="1"/>
          <p:nvPr/>
        </p:nvSpPr>
        <p:spPr>
          <a:xfrm>
            <a:off x="1120719" y="5624899"/>
            <a:ext cx="772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Tersoff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95B27-B08A-042D-268C-DCE5F0816290}"/>
              </a:ext>
            </a:extLst>
          </p:cNvPr>
          <p:cNvSpPr txBox="1"/>
          <p:nvPr/>
        </p:nvSpPr>
        <p:spPr>
          <a:xfrm>
            <a:off x="2949847" y="5624898"/>
            <a:ext cx="772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35468-B3BC-0B6E-1B4B-FD7E81C94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r="164"/>
          <a:stretch/>
        </p:blipFill>
        <p:spPr>
          <a:xfrm>
            <a:off x="4317690" y="4500487"/>
            <a:ext cx="1843201" cy="18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2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2998-C42A-60AC-2814-34F8AB88C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7274C1B-4EF3-CC4A-6990-CF73B5DE0BD4}"/>
              </a:ext>
            </a:extLst>
          </p:cNvPr>
          <p:cNvGrpSpPr/>
          <p:nvPr/>
        </p:nvGrpSpPr>
        <p:grpSpPr>
          <a:xfrm>
            <a:off x="7100398" y="695793"/>
            <a:ext cx="4587285" cy="5278300"/>
            <a:chOff x="7100398" y="695793"/>
            <a:chExt cx="4587285" cy="52783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57E290D-EAC6-FF30-894B-0DB3518AB620}"/>
                </a:ext>
              </a:extLst>
            </p:cNvPr>
            <p:cNvGrpSpPr/>
            <p:nvPr/>
          </p:nvGrpSpPr>
          <p:grpSpPr>
            <a:xfrm>
              <a:off x="7100399" y="695793"/>
              <a:ext cx="4587284" cy="889118"/>
              <a:chOff x="5702300" y="-196968"/>
              <a:chExt cx="4587284" cy="88911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86DCB6C-E98A-6842-43B5-2F9E84441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163"/>
              <a:stretch/>
            </p:blipFill>
            <p:spPr>
              <a:xfrm>
                <a:off x="5702300" y="-196968"/>
                <a:ext cx="4587284" cy="889118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FEF65FD-3770-CA89-BB47-4917F49D3E9E}"/>
                  </a:ext>
                </a:extLst>
              </p:cNvPr>
              <p:cNvSpPr/>
              <p:nvPr/>
            </p:nvSpPr>
            <p:spPr>
              <a:xfrm>
                <a:off x="6268995" y="281016"/>
                <a:ext cx="1260389" cy="4047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 descr="A graph of a number of points&#10;&#10;AI-generated content may be incorrect.">
              <a:extLst>
                <a:ext uri="{FF2B5EF4-FFF2-40B4-BE49-F238E27FC236}">
                  <a16:creationId xmlns:a16="http://schemas.microsoft.com/office/drawing/2014/main" id="{1D05D321-AAA7-708F-29E9-C32EFEF91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398" y="1587265"/>
              <a:ext cx="4587285" cy="4386828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60179B-ADFD-34D3-4E46-F3755ED582A0}"/>
              </a:ext>
            </a:extLst>
          </p:cNvPr>
          <p:cNvGrpSpPr/>
          <p:nvPr/>
        </p:nvGrpSpPr>
        <p:grpSpPr>
          <a:xfrm>
            <a:off x="7100398" y="695793"/>
            <a:ext cx="4587286" cy="5278300"/>
            <a:chOff x="7100398" y="695793"/>
            <a:chExt cx="4587286" cy="52783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05F47A-F490-530A-DDC4-94AD0A414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163"/>
            <a:stretch/>
          </p:blipFill>
          <p:spPr>
            <a:xfrm>
              <a:off x="7100400" y="695793"/>
              <a:ext cx="4587284" cy="889118"/>
            </a:xfrm>
            <a:prstGeom prst="rect">
              <a:avLst/>
            </a:prstGeom>
          </p:spPr>
        </p:pic>
        <p:pic>
          <p:nvPicPr>
            <p:cNvPr id="17" name="Picture 16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95C92182-883A-7484-B1DB-C505256C4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0398" y="1578575"/>
              <a:ext cx="4587285" cy="4395518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D1432B-BE26-DCA6-42C8-5B5E4A8B5CFC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Recycled D</a:t>
            </a:r>
            <a:r>
              <a:rPr lang="en-US" sz="2000" b="1" baseline="-25000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2304B-5152-C954-0699-E77EF3A3373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4AD89-5B28-D5FD-6D26-4CC8205C3BD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2FDA67A-B14C-181D-CB38-757BCB73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89AE1C-44D0-C987-5911-A40C956A5FD6}"/>
              </a:ext>
            </a:extLst>
          </p:cNvPr>
          <p:cNvCxnSpPr>
            <a:cxnSpLocks/>
          </p:cNvCxnSpPr>
          <p:nvPr/>
        </p:nvCxnSpPr>
        <p:spPr>
          <a:xfrm flipH="1" flipV="1">
            <a:off x="5702300" y="6204178"/>
            <a:ext cx="6477344" cy="1177"/>
          </a:xfrm>
          <a:prstGeom prst="line">
            <a:avLst/>
          </a:prstGeom>
          <a:ln w="28575" cap="rnd" cmpd="dbl">
            <a:solidFill>
              <a:srgbClr val="B4187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805BA3A-E911-7252-56FC-A962A63EA548}"/>
              </a:ext>
            </a:extLst>
          </p:cNvPr>
          <p:cNvSpPr txBox="1"/>
          <p:nvPr/>
        </p:nvSpPr>
        <p:spPr>
          <a:xfrm>
            <a:off x="295528" y="692150"/>
            <a:ext cx="540677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Tersoff potential gives a higher population of vibrational states with respect to the ground state of the D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molecule.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Tersoff potential exhibits better performance compared to the EAM, resulting in populations that align well with the experimental observations.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Tersoff and experiments suggest that when the impact energy increases, there is a subsequent decrease in the number of molecules in excited states, an effect that the EAM potential does not adequately predict.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90FB4-9681-178B-33E3-B68F128CB7D8}"/>
              </a:ext>
            </a:extLst>
          </p:cNvPr>
          <p:cNvSpPr txBox="1"/>
          <p:nvPr/>
        </p:nvSpPr>
        <p:spPr>
          <a:xfrm>
            <a:off x="5733959" y="6204178"/>
            <a:ext cx="4342975" cy="37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G. Sergienko et al, J. Nucl. Mat. 438, S1100–S1103 (2013).</a:t>
            </a:r>
          </a:p>
          <a:p>
            <a:pPr algn="just">
              <a:lnSpc>
                <a:spcPct val="120000"/>
              </a:lnSpc>
            </a:pP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S </a:t>
            </a:r>
            <a:r>
              <a:rPr lang="en-U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Briefi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 and U Fantz, Plasma Sources Sci. and Tech. 29.12 , p. 125019 (2020).</a:t>
            </a:r>
          </a:p>
        </p:txBody>
      </p:sp>
    </p:spTree>
    <p:extLst>
      <p:ext uri="{BB962C8B-B14F-4D97-AF65-F5344CB8AC3E}">
        <p14:creationId xmlns:p14="http://schemas.microsoft.com/office/powerpoint/2010/main" val="13790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DEB02-F127-4E46-0094-DD142A4A0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25BCD0-8614-AD0D-AB3E-3A048CABC34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F3220-9AE2-D632-E144-023036600C4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87FB23B-BF74-12D6-E748-F2A037EF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FAC2C5-F400-D3B7-8F59-EDCE029905E9}"/>
              </a:ext>
            </a:extLst>
          </p:cNvPr>
          <p:cNvSpPr txBox="1"/>
          <p:nvPr/>
        </p:nvSpPr>
        <p:spPr>
          <a:xfrm>
            <a:off x="96833" y="4286413"/>
            <a:ext cx="2291777" cy="195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models (e.g. SRIM) use orientation-averaged stopping, overlooking ion channeling, while </a:t>
            </a:r>
            <a:r>
              <a:rPr lang="en-US" sz="1733" b="1" dirty="0">
                <a:solidFill>
                  <a:srgbClr val="5A1E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approach captures directional effects</a:t>
            </a:r>
            <a:endParaRPr lang="ru-RU" sz="1733" b="1" dirty="0">
              <a:solidFill>
                <a:srgbClr val="5A1E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9">
            <a:extLst>
              <a:ext uri="{FF2B5EF4-FFF2-40B4-BE49-F238E27FC236}">
                <a16:creationId xmlns:a16="http://schemas.microsoft.com/office/drawing/2014/main" id="{1551B114-D758-5002-B8FD-52D701BEE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92" y="1954699"/>
            <a:ext cx="2291777" cy="228242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A864479-03E2-4483-D133-08B1D4353D15}"/>
              </a:ext>
            </a:extLst>
          </p:cNvPr>
          <p:cNvSpPr txBox="1"/>
          <p:nvPr/>
        </p:nvSpPr>
        <p:spPr>
          <a:xfrm>
            <a:off x="1859310" y="951677"/>
            <a:ext cx="6730127" cy="95430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609585" indent="-609585">
              <a:buClr>
                <a:srgbClr val="FF7C8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Pronounced trajectory dependence of electronic stopping even at low ion energies</a:t>
            </a:r>
            <a:br>
              <a:rPr lang="en-US" sz="18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F1D1D0-981F-277D-5872-2D9820EAC274}"/>
              </a:ext>
            </a:extLst>
          </p:cNvPr>
          <p:cNvSpPr txBox="1"/>
          <p:nvPr/>
        </p:nvSpPr>
        <p:spPr>
          <a:xfrm>
            <a:off x="2560540" y="1724346"/>
            <a:ext cx="617966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609585" algn="just">
              <a:buClr>
                <a:srgbClr val="FF7C80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8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Trajectory-dependent Bragg peak position</a:t>
            </a:r>
          </a:p>
        </p:txBody>
      </p:sp>
      <p:grpSp>
        <p:nvGrpSpPr>
          <p:cNvPr id="31" name="Группа 49">
            <a:extLst>
              <a:ext uri="{FF2B5EF4-FFF2-40B4-BE49-F238E27FC236}">
                <a16:creationId xmlns:a16="http://schemas.microsoft.com/office/drawing/2014/main" id="{9217465D-0515-C88B-AEB4-3C61F45B7021}"/>
              </a:ext>
            </a:extLst>
          </p:cNvPr>
          <p:cNvGrpSpPr/>
          <p:nvPr/>
        </p:nvGrpSpPr>
        <p:grpSpPr>
          <a:xfrm>
            <a:off x="8760571" y="164758"/>
            <a:ext cx="3075746" cy="2914475"/>
            <a:chOff x="6348968" y="128313"/>
            <a:chExt cx="2505067" cy="2340575"/>
          </a:xfrm>
        </p:grpSpPr>
        <p:grpSp>
          <p:nvGrpSpPr>
            <p:cNvPr id="32" name="Группа 41">
              <a:extLst>
                <a:ext uri="{FF2B5EF4-FFF2-40B4-BE49-F238E27FC236}">
                  <a16:creationId xmlns:a16="http://schemas.microsoft.com/office/drawing/2014/main" id="{AF6212DE-0208-215E-B9F7-0E7BCB24D6F4}"/>
                </a:ext>
              </a:extLst>
            </p:cNvPr>
            <p:cNvGrpSpPr/>
            <p:nvPr/>
          </p:nvGrpSpPr>
          <p:grpSpPr>
            <a:xfrm>
              <a:off x="6364939" y="225534"/>
              <a:ext cx="2489096" cy="2243354"/>
              <a:chOff x="4888499" y="1721436"/>
              <a:chExt cx="3197666" cy="2929663"/>
            </a:xfrm>
          </p:grpSpPr>
          <p:grpSp>
            <p:nvGrpSpPr>
              <p:cNvPr id="34" name="Группа 42">
                <a:extLst>
                  <a:ext uri="{FF2B5EF4-FFF2-40B4-BE49-F238E27FC236}">
                    <a16:creationId xmlns:a16="http://schemas.microsoft.com/office/drawing/2014/main" id="{FB041CE7-B9B2-F578-6DA7-D48D8A454B23}"/>
                  </a:ext>
                </a:extLst>
              </p:cNvPr>
              <p:cNvGrpSpPr/>
              <p:nvPr/>
            </p:nvGrpSpPr>
            <p:grpSpPr>
              <a:xfrm>
                <a:off x="4888499" y="1721436"/>
                <a:ext cx="3197666" cy="2929663"/>
                <a:chOff x="4888499" y="1721436"/>
                <a:chExt cx="3197666" cy="2929663"/>
              </a:xfrm>
            </p:grpSpPr>
            <p:pic>
              <p:nvPicPr>
                <p:cNvPr id="36" name="Рисунок 44" descr="Изображение выглядит как текст, снимок экрана, линия, График&#10;&#10;Содержимое, созданное искусственным интеллектом, может быть неверным.">
                  <a:extLst>
                    <a:ext uri="{FF2B5EF4-FFF2-40B4-BE49-F238E27FC236}">
                      <a16:creationId xmlns:a16="http://schemas.microsoft.com/office/drawing/2014/main" id="{1878A6FC-CA99-7303-CAD4-28D5F9318A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b="35163"/>
                <a:stretch>
                  <a:fillRect/>
                </a:stretch>
              </p:blipFill>
              <p:spPr>
                <a:xfrm>
                  <a:off x="4888499" y="1721436"/>
                  <a:ext cx="3197666" cy="2846864"/>
                </a:xfrm>
                <a:prstGeom prst="rect">
                  <a:avLst/>
                </a:prstGeom>
              </p:spPr>
            </p:pic>
            <p:sp>
              <p:nvSpPr>
                <p:cNvPr id="37" name="Прямоугольник 45">
                  <a:extLst>
                    <a:ext uri="{FF2B5EF4-FFF2-40B4-BE49-F238E27FC236}">
                      <a16:creationId xmlns:a16="http://schemas.microsoft.com/office/drawing/2014/main" id="{5B2A4A1F-6BD6-A634-BE00-367DCCB06ED1}"/>
                    </a:ext>
                  </a:extLst>
                </p:cNvPr>
                <p:cNvSpPr/>
                <p:nvPr/>
              </p:nvSpPr>
              <p:spPr>
                <a:xfrm>
                  <a:off x="5225143" y="4197531"/>
                  <a:ext cx="226910" cy="4535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/>
                </a:p>
              </p:txBody>
            </p:sp>
          </p:grpSp>
          <p:cxnSp>
            <p:nvCxnSpPr>
              <p:cNvPr id="35" name="Прямая соединительная линия 43">
                <a:extLst>
                  <a:ext uri="{FF2B5EF4-FFF2-40B4-BE49-F238E27FC236}">
                    <a16:creationId xmlns:a16="http://schemas.microsoft.com/office/drawing/2014/main" id="{F3168AE9-5049-E2F7-620E-4333DBABF431}"/>
                  </a:ext>
                </a:extLst>
              </p:cNvPr>
              <p:cNvCxnSpPr/>
              <p:nvPr/>
            </p:nvCxnSpPr>
            <p:spPr>
              <a:xfrm>
                <a:off x="7014754" y="4214947"/>
                <a:ext cx="918754" cy="396203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Прямоугольник 48">
              <a:extLst>
                <a:ext uri="{FF2B5EF4-FFF2-40B4-BE49-F238E27FC236}">
                  <a16:creationId xmlns:a16="http://schemas.microsoft.com/office/drawing/2014/main" id="{15C528E9-4395-AE8F-DF47-B615A51BF935}"/>
                </a:ext>
              </a:extLst>
            </p:cNvPr>
            <p:cNvSpPr/>
            <p:nvPr/>
          </p:nvSpPr>
          <p:spPr>
            <a:xfrm>
              <a:off x="6348968" y="128313"/>
              <a:ext cx="206189" cy="2782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034D0F6-12EA-B814-4387-837FAFC05D0A}"/>
              </a:ext>
            </a:extLst>
          </p:cNvPr>
          <p:cNvSpPr txBox="1"/>
          <p:nvPr/>
        </p:nvSpPr>
        <p:spPr>
          <a:xfrm>
            <a:off x="155191" y="860754"/>
            <a:ext cx="1590547" cy="954300"/>
          </a:xfrm>
          <a:prstGeom prst="rect">
            <a:avLst/>
          </a:prstGeom>
          <a:solidFill>
            <a:srgbClr val="FF7C80">
              <a:alpha val="3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8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insights from TDDFT calculations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390FCC-F9CB-F5AF-AA9A-48E744F0DD9E}"/>
              </a:ext>
            </a:extLst>
          </p:cNvPr>
          <p:cNvSpPr txBox="1"/>
          <p:nvPr/>
        </p:nvSpPr>
        <p:spPr>
          <a:xfrm>
            <a:off x="2581960" y="2402240"/>
            <a:ext cx="6179669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b="1" dirty="0">
                <a:solidFill>
                  <a:srgbClr val="7030A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framework for incorporating electronic effects into MD </a:t>
            </a:r>
            <a:endParaRPr lang="ru-RU" sz="2133" b="1" dirty="0">
              <a:solidFill>
                <a:srgbClr val="7030A0"/>
              </a:solidFill>
            </a:endParaRPr>
          </a:p>
        </p:txBody>
      </p:sp>
      <p:cxnSp>
        <p:nvCxnSpPr>
          <p:cNvPr id="40" name="Прямая соединительная линия 55">
            <a:extLst>
              <a:ext uri="{FF2B5EF4-FFF2-40B4-BE49-F238E27FC236}">
                <a16:creationId xmlns:a16="http://schemas.microsoft.com/office/drawing/2014/main" id="{72DAB5F9-40E4-7396-45B1-A325BEC93C7B}"/>
              </a:ext>
            </a:extLst>
          </p:cNvPr>
          <p:cNvCxnSpPr/>
          <p:nvPr/>
        </p:nvCxnSpPr>
        <p:spPr>
          <a:xfrm>
            <a:off x="2482829" y="2318565"/>
            <a:ext cx="6293241" cy="0"/>
          </a:xfrm>
          <a:prstGeom prst="line">
            <a:avLst/>
          </a:prstGeom>
          <a:ln w="28575">
            <a:solidFill>
              <a:srgbClr val="FFD1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56">
            <a:extLst>
              <a:ext uri="{FF2B5EF4-FFF2-40B4-BE49-F238E27FC236}">
                <a16:creationId xmlns:a16="http://schemas.microsoft.com/office/drawing/2014/main" id="{6D687F2F-6A5C-C689-E585-1F706FDA5DD0}"/>
              </a:ext>
            </a:extLst>
          </p:cNvPr>
          <p:cNvCxnSpPr>
            <a:cxnSpLocks/>
          </p:cNvCxnSpPr>
          <p:nvPr/>
        </p:nvCxnSpPr>
        <p:spPr>
          <a:xfrm>
            <a:off x="1769644" y="879957"/>
            <a:ext cx="6970565" cy="0"/>
          </a:xfrm>
          <a:prstGeom prst="line">
            <a:avLst/>
          </a:prstGeom>
          <a:ln w="28575">
            <a:solidFill>
              <a:srgbClr val="FFD1D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A5F4753-E70B-8A85-6706-E47989DCD941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Trajectory-dependent electronic stopping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8F4D989-392E-FFA0-74BD-7674E75881C8}"/>
              </a:ext>
            </a:extLst>
          </p:cNvPr>
          <p:cNvGrpSpPr/>
          <p:nvPr/>
        </p:nvGrpSpPr>
        <p:grpSpPr>
          <a:xfrm>
            <a:off x="2588919" y="2329762"/>
            <a:ext cx="8377618" cy="3648281"/>
            <a:chOff x="2632675" y="2298081"/>
            <a:chExt cx="8902538" cy="3815374"/>
          </a:xfrm>
        </p:grpSpPr>
        <p:pic>
          <p:nvPicPr>
            <p:cNvPr id="22" name="Рисунок 27" descr="Изображение выглядит как текст, круг, снимок экрана, Графи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F2937AF-DCAD-14F5-D30C-7537BE8B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675" y="2298081"/>
              <a:ext cx="8902538" cy="381537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36C9CE2-9041-1EE5-4771-3D6B1D0B4144}"/>
                </a:ext>
              </a:extLst>
            </p:cNvPr>
            <p:cNvSpPr/>
            <p:nvPr/>
          </p:nvSpPr>
          <p:spPr>
            <a:xfrm>
              <a:off x="8223422" y="5937422"/>
              <a:ext cx="308919" cy="176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990E065-3251-A0F2-214F-88BD4462C1CE}"/>
              </a:ext>
            </a:extLst>
          </p:cNvPr>
          <p:cNvCxnSpPr>
            <a:cxnSpLocks/>
          </p:cNvCxnSpPr>
          <p:nvPr/>
        </p:nvCxnSpPr>
        <p:spPr>
          <a:xfrm flipH="1" flipV="1">
            <a:off x="5702300" y="6204178"/>
            <a:ext cx="6477344" cy="1177"/>
          </a:xfrm>
          <a:prstGeom prst="line">
            <a:avLst/>
          </a:prstGeom>
          <a:ln w="28575" cap="rnd" cmpd="dbl">
            <a:solidFill>
              <a:srgbClr val="B4187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9504D54-61F0-634B-25AF-171F0631DE76}"/>
              </a:ext>
            </a:extLst>
          </p:cNvPr>
          <p:cNvSpPr txBox="1"/>
          <p:nvPr/>
        </p:nvSpPr>
        <p:spPr>
          <a:xfrm>
            <a:off x="5733960" y="6204178"/>
            <a:ext cx="2838540" cy="522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M. Moro et al., </a:t>
            </a:r>
            <a:r>
              <a:rPr lang="en-U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Nucl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. </a:t>
            </a:r>
            <a:r>
              <a:rPr lang="en-U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Instrum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. Methods. B 498, 1 (2021).</a:t>
            </a:r>
          </a:p>
          <a:p>
            <a:pPr algn="just">
              <a:lnSpc>
                <a:spcPct val="120000"/>
              </a:lnSpc>
            </a:pP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J. Shams-Latifi et al., </a:t>
            </a:r>
            <a:r>
              <a:rPr lang="en-U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Nucl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. Mater. Energy 36, 101491 (2023).</a:t>
            </a:r>
          </a:p>
          <a:p>
            <a:pPr algn="just">
              <a:lnSpc>
                <a:spcPct val="120000"/>
              </a:lnSpc>
            </a:pP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Tamm, Artur et al., </a:t>
            </a:r>
            <a:r>
              <a:rPr lang="en-U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Physi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. Rev. Lett. 120.18 (2018): 185501</a:t>
            </a:r>
          </a:p>
        </p:txBody>
      </p:sp>
    </p:spTree>
    <p:extLst>
      <p:ext uri="{BB962C8B-B14F-4D97-AF65-F5344CB8AC3E}">
        <p14:creationId xmlns:p14="http://schemas.microsoft.com/office/powerpoint/2010/main" val="99550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8FC9-A5E3-FC0F-A1D1-94516BD0A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5B3A4C-AB16-E684-3730-BE7AD11C26B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7202C9-08E9-C60B-8A59-F69D828E41B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D72ABE5-7AA8-3B9A-C5B3-291E6EB6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2" name="Рисунок 17" descr="Изображение выглядит как текст, снимок экрана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101127-EBAE-3767-534E-71217D1D1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850" y="652644"/>
            <a:ext cx="2848779" cy="3505033"/>
          </a:xfrm>
          <a:prstGeom prst="rect">
            <a:avLst/>
          </a:prstGeom>
        </p:spPr>
      </p:pic>
      <p:pic>
        <p:nvPicPr>
          <p:cNvPr id="3" name="Рисунок 10" descr="Изображение выглядит как текст, снимок экрана, линия, диаграм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32AB1D0-243F-33F1-14B1-0070CBC4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071" y="652644"/>
            <a:ext cx="2848779" cy="3505033"/>
          </a:xfrm>
          <a:prstGeom prst="rect">
            <a:avLst/>
          </a:prstGeom>
        </p:spPr>
      </p:pic>
      <p:pic>
        <p:nvPicPr>
          <p:cNvPr id="4" name="Рисунок 20">
            <a:extLst>
              <a:ext uri="{FF2B5EF4-FFF2-40B4-BE49-F238E27FC236}">
                <a16:creationId xmlns:a16="http://schemas.microsoft.com/office/drawing/2014/main" id="{5405CA56-6952-DE7D-6842-46ADC78AC0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3"/>
          <a:stretch>
            <a:fillRect/>
          </a:stretch>
        </p:blipFill>
        <p:spPr>
          <a:xfrm>
            <a:off x="6397831" y="4120652"/>
            <a:ext cx="2848779" cy="1781922"/>
          </a:xfrm>
          <a:prstGeom prst="rect">
            <a:avLst/>
          </a:prstGeom>
        </p:spPr>
      </p:pic>
      <p:pic>
        <p:nvPicPr>
          <p:cNvPr id="8" name="Рисунок 21">
            <a:extLst>
              <a:ext uri="{FF2B5EF4-FFF2-40B4-BE49-F238E27FC236}">
                <a16:creationId xmlns:a16="http://schemas.microsoft.com/office/drawing/2014/main" id="{BB526138-4F58-7853-AB01-CBBCCD54F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3"/>
          <a:stretch>
            <a:fillRect/>
          </a:stretch>
        </p:blipFill>
        <p:spPr>
          <a:xfrm>
            <a:off x="9489459" y="4120652"/>
            <a:ext cx="2635524" cy="1781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DC461E-44DA-E528-EC3B-50CA806A304D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Electronic stopping in sputtering simulations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E45265-8714-86CC-989C-952CEBD2F833}"/>
              </a:ext>
            </a:extLst>
          </p:cNvPr>
          <p:cNvCxnSpPr>
            <a:cxnSpLocks/>
          </p:cNvCxnSpPr>
          <p:nvPr/>
        </p:nvCxnSpPr>
        <p:spPr>
          <a:xfrm flipH="1" flipV="1">
            <a:off x="5702300" y="6204178"/>
            <a:ext cx="6477344" cy="1177"/>
          </a:xfrm>
          <a:prstGeom prst="line">
            <a:avLst/>
          </a:prstGeom>
          <a:ln w="28575" cap="rnd" cmpd="dbl">
            <a:solidFill>
              <a:srgbClr val="B4187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405155-58E6-FB8D-C36E-52B51199FE11}"/>
              </a:ext>
            </a:extLst>
          </p:cNvPr>
          <p:cNvSpPr txBox="1"/>
          <p:nvPr/>
        </p:nvSpPr>
        <p:spPr>
          <a:xfrm>
            <a:off x="295528" y="692150"/>
            <a:ext cx="54067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our approach, the predicted sputtering yields for W irradiated by D are elevated and align more closely with experimental results.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comparable trend is evident with He, although it is less pronounced.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Trajectory-dependent electronic stopping generally enhances agreement with experiments.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happens because SRIM overestimates the energy losses for channeling 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AF301-EF35-8B27-3913-70A93AA99520}"/>
              </a:ext>
            </a:extLst>
          </p:cNvPr>
          <p:cNvSpPr txBox="1"/>
          <p:nvPr/>
        </p:nvSpPr>
        <p:spPr>
          <a:xfrm>
            <a:off x="5733960" y="6204178"/>
            <a:ext cx="2838540" cy="670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de-DE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R. </a:t>
            </a:r>
            <a:r>
              <a:rPr lang="de-DE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Behrisch</a:t>
            </a:r>
            <a:r>
              <a:rPr lang="de-DE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 and W. Eckstein, Springer (2007).</a:t>
            </a:r>
          </a:p>
          <a:p>
            <a:pPr algn="just">
              <a:lnSpc>
                <a:spcPct val="120000"/>
              </a:lnSpc>
            </a:pPr>
            <a:r>
              <a:rPr lang="de-DE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Y. </a:t>
            </a:r>
            <a:r>
              <a:rPr lang="de-DE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Yamamura</a:t>
            </a:r>
            <a:r>
              <a:rPr lang="de-DE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 at al., 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National Inst. for Fusion Science (1995).</a:t>
            </a:r>
          </a:p>
          <a:p>
            <a:pPr algn="just">
              <a:lnSpc>
                <a:spcPct val="120000"/>
              </a:lnSpc>
            </a:pP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Sefta et al., J. Nucl. Mat. 438, S493-S496 (2013).</a:t>
            </a:r>
          </a:p>
          <a:p>
            <a:pPr algn="just">
              <a:lnSpc>
                <a:spcPct val="120000"/>
              </a:lnSpc>
            </a:pP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  <a:ea typeface="Open Sauce Light"/>
                <a:cs typeface="Times New Roman" panose="02020603050405020304" pitchFamily="18" charset="0"/>
                <a:sym typeface="Open Sauce Light"/>
              </a:rPr>
              <a:t>J. Jussila et al., Nucl. Mater. Energy 17, 113-122 (2018).</a:t>
            </a:r>
          </a:p>
        </p:txBody>
      </p:sp>
    </p:spTree>
    <p:extLst>
      <p:ext uri="{BB962C8B-B14F-4D97-AF65-F5344CB8AC3E}">
        <p14:creationId xmlns:p14="http://schemas.microsoft.com/office/powerpoint/2010/main" val="388058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4F9A4-F003-C510-E416-773DF716E1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70000"/>
          </a:blip>
          <a:srcRect/>
          <a:stretch>
            <a:fillRect/>
          </a:stretch>
        </p:blipFill>
        <p:spPr>
          <a:xfrm>
            <a:off x="214" y="-435"/>
            <a:ext cx="12190817" cy="68686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059FFC-6E44-A3C8-EBAE-AA985DBA51A2}"/>
              </a:ext>
            </a:extLst>
          </p:cNvPr>
          <p:cNvSpPr/>
          <p:nvPr/>
        </p:nvSpPr>
        <p:spPr>
          <a:xfrm flipH="1">
            <a:off x="-656" y="-435"/>
            <a:ext cx="12175578" cy="68529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square" lIns="108847" tIns="54423" rIns="108847" bIns="54423" anchor="ctr" anchorCtr="0" compatLnSpc="0">
            <a:noAutofit/>
          </a:bodyPr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BA00BAA8-22B4-5790-4D93-F3B5EEC1BD9E}"/>
              </a:ext>
            </a:extLst>
          </p:cNvPr>
          <p:cNvSpPr/>
          <p:nvPr/>
        </p:nvSpPr>
        <p:spPr>
          <a:xfrm>
            <a:off x="6679041" y="4244719"/>
            <a:ext cx="1105881" cy="0"/>
          </a:xfrm>
          <a:prstGeom prst="line">
            <a:avLst/>
          </a:prstGeom>
          <a:noFill/>
          <a:ln w="76320">
            <a:solidFill>
              <a:srgbClr val="FF0000"/>
            </a:solidFill>
            <a:prstDash val="solid"/>
          </a:ln>
        </p:spPr>
        <p:txBody>
          <a:bodyPr vert="horz" wrap="square" lIns="154998" tIns="100574" rIns="154998" bIns="100574" anchor="ctr" anchorCtr="0" compatLnSpc="0"/>
          <a:lstStyle/>
          <a:p>
            <a:pPr hangingPunct="0"/>
            <a:endParaRPr lang="en-US" sz="2177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D5199-6326-75FC-CDC4-D90CCC459D6B}"/>
              </a:ext>
            </a:extLst>
          </p:cNvPr>
          <p:cNvSpPr txBox="1"/>
          <p:nvPr/>
        </p:nvSpPr>
        <p:spPr>
          <a:xfrm>
            <a:off x="6548425" y="3432151"/>
            <a:ext cx="5529406" cy="57349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3144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Thank you for your attention!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210CF-4171-F85F-DF56-A4AB0FC5AE71}"/>
              </a:ext>
            </a:extLst>
          </p:cNvPr>
          <p:cNvSpPr txBox="1"/>
          <p:nvPr/>
        </p:nvSpPr>
        <p:spPr>
          <a:xfrm>
            <a:off x="6590656" y="4400885"/>
            <a:ext cx="451190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nima.fakhrayimofrad@aalto.fi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AE30E-04D5-F71A-81FD-E471518B85B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40A53-E0DE-34B7-DA30-3FB5D27A4B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B5C41-EC7F-6CD1-9336-5D9AB60C9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4CDB62-EB2D-6252-9D36-61CB014C1FC7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Interatomic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379B6-288F-B072-115D-2358FBAC982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74B48-C9C9-BF3A-93B3-D427AE6F3F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0FE98E-4BC4-C283-AE39-22344ABF9BEE}"/>
              </a:ext>
            </a:extLst>
          </p:cNvPr>
          <p:cNvCxnSpPr>
            <a:cxnSpLocks/>
          </p:cNvCxnSpPr>
          <p:nvPr/>
        </p:nvCxnSpPr>
        <p:spPr>
          <a:xfrm flipH="1" flipV="1">
            <a:off x="5702300" y="6204178"/>
            <a:ext cx="6477344" cy="1177"/>
          </a:xfrm>
          <a:prstGeom prst="line">
            <a:avLst/>
          </a:prstGeom>
          <a:ln w="28575" cap="rnd" cmpd="dbl">
            <a:solidFill>
              <a:srgbClr val="B4187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27283B-E8AE-3D95-C9FF-E128B8A9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fld id="{6C6DA637-EF64-48DA-AAC9-2387260BA0F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A9B9E66A-9286-3F1B-A281-21AD6CD07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9351" r="8205"/>
          <a:stretch/>
        </p:blipFill>
        <p:spPr>
          <a:xfrm>
            <a:off x="6051549" y="797718"/>
            <a:ext cx="5911851" cy="518242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FAB693-C813-EB39-36ED-455E85B0824E}"/>
              </a:ext>
            </a:extLst>
          </p:cNvPr>
          <p:cNvSpPr/>
          <p:nvPr/>
        </p:nvSpPr>
        <p:spPr>
          <a:xfrm>
            <a:off x="6159500" y="2010030"/>
            <a:ext cx="5376395" cy="210312"/>
          </a:xfrm>
          <a:prstGeom prst="roundRect">
            <a:avLst/>
          </a:prstGeom>
          <a:noFill/>
          <a:ln>
            <a:solidFill>
              <a:srgbClr val="B418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FAC5D0-51B5-9BC5-4BDF-815ABACD2CC0}"/>
              </a:ext>
            </a:extLst>
          </p:cNvPr>
          <p:cNvSpPr/>
          <p:nvPr/>
        </p:nvSpPr>
        <p:spPr>
          <a:xfrm>
            <a:off x="8588808" y="2860588"/>
            <a:ext cx="2947086" cy="179173"/>
          </a:xfrm>
          <a:prstGeom prst="roundRect">
            <a:avLst/>
          </a:prstGeom>
          <a:noFill/>
          <a:ln>
            <a:solidFill>
              <a:srgbClr val="B418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DF897C-EB7E-1C45-0874-6516094CA5BF}"/>
              </a:ext>
            </a:extLst>
          </p:cNvPr>
          <p:cNvSpPr/>
          <p:nvPr/>
        </p:nvSpPr>
        <p:spPr>
          <a:xfrm>
            <a:off x="7760905" y="3728868"/>
            <a:ext cx="3774989" cy="467679"/>
          </a:xfrm>
          <a:prstGeom prst="roundRect">
            <a:avLst/>
          </a:prstGeom>
          <a:noFill/>
          <a:ln>
            <a:solidFill>
              <a:srgbClr val="B418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3148E9-DABD-7E77-6F17-8441F7FBD4DA}"/>
              </a:ext>
            </a:extLst>
          </p:cNvPr>
          <p:cNvSpPr/>
          <p:nvPr/>
        </p:nvSpPr>
        <p:spPr>
          <a:xfrm>
            <a:off x="7754726" y="4585603"/>
            <a:ext cx="4059196" cy="470370"/>
          </a:xfrm>
          <a:prstGeom prst="roundRect">
            <a:avLst/>
          </a:prstGeom>
          <a:noFill/>
          <a:ln>
            <a:solidFill>
              <a:srgbClr val="B418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32B705-F1F3-9EBB-745F-17F59D558A77}"/>
              </a:ext>
            </a:extLst>
          </p:cNvPr>
          <p:cNvSpPr/>
          <p:nvPr/>
        </p:nvSpPr>
        <p:spPr>
          <a:xfrm>
            <a:off x="7760904" y="5445029"/>
            <a:ext cx="3774989" cy="470370"/>
          </a:xfrm>
          <a:prstGeom prst="roundRect">
            <a:avLst/>
          </a:prstGeom>
          <a:noFill/>
          <a:ln>
            <a:solidFill>
              <a:srgbClr val="B418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39108-EDF9-16D6-FBDF-D3AD9D60BD33}"/>
              </a:ext>
            </a:extLst>
          </p:cNvPr>
          <p:cNvSpPr txBox="1"/>
          <p:nvPr/>
        </p:nvSpPr>
        <p:spPr>
          <a:xfrm>
            <a:off x="295528" y="692150"/>
            <a:ext cx="54067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selection of an interatomic potential critically affects the precision of MD simulations of irradiation.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(110) surface exhibits the lowest surface energy and is thus expected to be the dominant crystal orientation in a real surface.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BOP-1 provides surface binding energy,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values that are more closely aligned with the DFT data.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predictive accuracy of BOP-1 in terms of the cohesive energy,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bond length,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of the dimers is more accurate.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99DE7-4858-2739-4D2E-FC09217AAA94}"/>
              </a:ext>
            </a:extLst>
          </p:cNvPr>
          <p:cNvSpPr txBox="1"/>
          <p:nvPr/>
        </p:nvSpPr>
        <p:spPr>
          <a:xfrm>
            <a:off x="5733960" y="6204178"/>
            <a:ext cx="2838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Juslin et al., J. App. Phys. 98.12 (2005).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Xiao-Chun Li et al., J. Nucl. Mat. 408.1 (2011).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R Mason et al., J. Phys.: Cond. Matter 35.49 (2023). 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C. Ehemann et al., Phys. Rev. B 95 (2017). 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 Vitos et al., Surface Science 411.1 (1998).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7FEF11-A77B-D47A-E71C-1C96FB807720}"/>
              </a:ext>
            </a:extLst>
          </p:cNvPr>
          <p:cNvSpPr txBox="1"/>
          <p:nvPr/>
        </p:nvSpPr>
        <p:spPr>
          <a:xfrm>
            <a:off x="8439150" y="6207865"/>
            <a:ext cx="3599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 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Gyoeroek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J. Nucl. Mat. 472 (2016). 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P. Huber and G. Herzberg, Constants of Diatomic Molecules (1979).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Hideaki Takahashi, J. Phys. B: At. Mol. Opt. Phys. 51 055102 (2018).</a:t>
            </a:r>
          </a:p>
          <a:p>
            <a:r>
              <a:rPr lang="en-US" sz="1050" i="1" baseline="4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Zhongxin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 and K. Balasubramanian., Chemical Physics Letters 181.5, (1991).</a:t>
            </a:r>
          </a:p>
        </p:txBody>
      </p:sp>
      <p:pic>
        <p:nvPicPr>
          <p:cNvPr id="15" name="Picture 14" descr="A graph of a graph showing the energy of a solar cell&#10;&#10;AI-generated content may be incorrect.">
            <a:extLst>
              <a:ext uri="{FF2B5EF4-FFF2-40B4-BE49-F238E27FC236}">
                <a16:creationId xmlns:a16="http://schemas.microsoft.com/office/drawing/2014/main" id="{E34DD7DF-B656-77DC-5308-4696822C2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49" y="281016"/>
            <a:ext cx="5872512" cy="56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97245-0BC5-AB45-14B1-BE8F68DB4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8F4909-D4C5-E519-3A4B-B51A34BF352A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Interatomic potential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CF964-C6ED-050A-32A4-DCF87B61E97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267041-483D-19EC-8E6E-92D3B69A095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77914-F59D-03CE-4B56-C919FF56F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5796" y="2759563"/>
            <a:ext cx="9500408" cy="3203219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DF39273-25B9-1F84-B7AD-7BE77D98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fld id="{6C6DA637-EF64-48DA-AAC9-2387260BA0F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A30A9-6FB8-F70D-5F77-1BE843A844CB}"/>
              </a:ext>
            </a:extLst>
          </p:cNvPr>
          <p:cNvSpPr txBox="1"/>
          <p:nvPr/>
        </p:nvSpPr>
        <p:spPr>
          <a:xfrm>
            <a:off x="295528" y="692150"/>
            <a:ext cx="11286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depiction of pairwise interactions in BOP-1 is also better compared to both BOP-2 and EAM.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primary interatomic potential utilized in this study is BOP-1, which is henceforth called Tersoff.</a:t>
            </a: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highlight the impact of potential on MD simulations, the EAM potential is also applied in some cases.</a:t>
            </a:r>
          </a:p>
        </p:txBody>
      </p:sp>
    </p:spTree>
    <p:extLst>
      <p:ext uri="{BB962C8B-B14F-4D97-AF65-F5344CB8AC3E}">
        <p14:creationId xmlns:p14="http://schemas.microsoft.com/office/powerpoint/2010/main" val="3221940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388E70-6554-6959-A3EF-FD06D03E096E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Approach</a:t>
            </a:r>
          </a:p>
        </p:txBody>
      </p:sp>
      <p:pic>
        <p:nvPicPr>
          <p:cNvPr id="127" name="tot">
            <a:hlinkClick r:id="" action="ppaction://media"/>
            <a:extLst>
              <a:ext uri="{FF2B5EF4-FFF2-40B4-BE49-F238E27FC236}">
                <a16:creationId xmlns:a16="http://schemas.microsoft.com/office/drawing/2014/main" id="{079C8198-139E-CFBB-5A10-7163B03C9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791" y="1854368"/>
            <a:ext cx="4085523" cy="2785584"/>
          </a:xfrm>
          <a:prstGeom prst="rect">
            <a:avLst/>
          </a:prstGeom>
        </p:spPr>
      </p:pic>
      <p:pic>
        <p:nvPicPr>
          <p:cNvPr id="131" name="tot">
            <a:hlinkClick r:id="" action="ppaction://media"/>
            <a:extLst>
              <a:ext uri="{FF2B5EF4-FFF2-40B4-BE49-F238E27FC236}">
                <a16:creationId xmlns:a16="http://schemas.microsoft.com/office/drawing/2014/main" id="{4A1A2535-E31D-8FD0-C5F0-6FFAC55341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0317" y="4985246"/>
            <a:ext cx="758425" cy="517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A2D1AF4-D8FC-A466-2340-AD5703A3C410}"/>
                  </a:ext>
                </a:extLst>
              </p:cNvPr>
              <p:cNvSpPr txBox="1"/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Contributions to the total kinetic energy (E</a:t>
                </a:r>
                <a:r>
                  <a:rPr lang="en-US" sz="1800" b="1" baseline="-25000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kin,total</a:t>
                </a:r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) of a sputtered molecule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kin,total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endPara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4A2D1AF4-D8FC-A466-2340-AD5703A3C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blipFill>
                <a:blip r:embed="rId12"/>
                <a:stretch>
                  <a:fillRect l="-292" t="-3289" r="-175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" name="tot">
            <a:hlinkClick r:id="" action="ppaction://media"/>
            <a:extLst>
              <a:ext uri="{FF2B5EF4-FFF2-40B4-BE49-F238E27FC236}">
                <a16:creationId xmlns:a16="http://schemas.microsoft.com/office/drawing/2014/main" id="{8F5B081A-F43C-5B87-5BC5-7125047D501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0067" y="2597679"/>
            <a:ext cx="1532272" cy="1044731"/>
          </a:xfrm>
          <a:prstGeom prst="rect">
            <a:avLst/>
          </a:prstGeom>
        </p:spPr>
      </p:pic>
      <p:pic>
        <p:nvPicPr>
          <p:cNvPr id="138" name="tot">
            <a:hlinkClick r:id="" action="ppaction://media"/>
            <a:extLst>
              <a:ext uri="{FF2B5EF4-FFF2-40B4-BE49-F238E27FC236}">
                <a16:creationId xmlns:a16="http://schemas.microsoft.com/office/drawing/2014/main" id="{A935D6C8-BDCA-056F-4D02-A9ED323A4A9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04091" y="414023"/>
            <a:ext cx="2782599" cy="1897227"/>
          </a:xfrm>
          <a:prstGeom prst="rect">
            <a:avLst/>
          </a:prstGeom>
        </p:spPr>
      </p:pic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120AF44-FB5D-690B-9E0F-230C3EA7DBDB}"/>
              </a:ext>
            </a:extLst>
          </p:cNvPr>
          <p:cNvCxnSpPr>
            <a:cxnSpLocks/>
            <a:endCxn id="158" idx="1"/>
          </p:cNvCxnSpPr>
          <p:nvPr/>
        </p:nvCxnSpPr>
        <p:spPr>
          <a:xfrm flipV="1">
            <a:off x="4314314" y="1244456"/>
            <a:ext cx="960979" cy="2120131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340F3C79-68D1-2A3F-B16D-59C8987B1CC5}"/>
              </a:ext>
            </a:extLst>
          </p:cNvPr>
          <p:cNvCxnSpPr>
            <a:cxnSpLocks/>
            <a:endCxn id="159" idx="1"/>
          </p:cNvCxnSpPr>
          <p:nvPr/>
        </p:nvCxnSpPr>
        <p:spPr>
          <a:xfrm flipV="1">
            <a:off x="4311863" y="3035032"/>
            <a:ext cx="958204" cy="332857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8A95698-974C-8355-3916-6EE536B8AED7}"/>
              </a:ext>
            </a:extLst>
          </p:cNvPr>
          <p:cNvCxnSpPr>
            <a:cxnSpLocks/>
            <a:endCxn id="160" idx="1"/>
          </p:cNvCxnSpPr>
          <p:nvPr/>
        </p:nvCxnSpPr>
        <p:spPr>
          <a:xfrm>
            <a:off x="4314314" y="3364587"/>
            <a:ext cx="955752" cy="1768066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959FE122-67FA-10EC-D114-86BA95FC097E}"/>
              </a:ext>
            </a:extLst>
          </p:cNvPr>
          <p:cNvSpPr txBox="1"/>
          <p:nvPr/>
        </p:nvSpPr>
        <p:spPr>
          <a:xfrm>
            <a:off x="5270067" y="670838"/>
            <a:ext cx="254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(E</a:t>
            </a:r>
            <a:r>
              <a:rPr lang="en-US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kin,trans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3AB20837-DA46-3FB6-5734-C558C862B34F}"/>
              </a:ext>
            </a:extLst>
          </p:cNvPr>
          <p:cNvSpPr txBox="1"/>
          <p:nvPr/>
        </p:nvSpPr>
        <p:spPr>
          <a:xfrm>
            <a:off x="5319012" y="1960693"/>
            <a:ext cx="26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 (E</a:t>
            </a:r>
            <a:r>
              <a:rPr lang="en-US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kin,rot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DAF325E2-6ADD-1A73-B9EA-AE89D2DA049B}"/>
              </a:ext>
            </a:extLst>
          </p:cNvPr>
          <p:cNvSpPr txBox="1"/>
          <p:nvPr/>
        </p:nvSpPr>
        <p:spPr>
          <a:xfrm>
            <a:off x="5319013" y="4243358"/>
            <a:ext cx="22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 (E</a:t>
            </a:r>
            <a:r>
              <a:rPr lang="en-US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kin,vib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8F6A40C-FAD0-5F9A-1D82-F1D95F5C46B6}"/>
              </a:ext>
            </a:extLst>
          </p:cNvPr>
          <p:cNvSpPr/>
          <p:nvPr/>
        </p:nvSpPr>
        <p:spPr>
          <a:xfrm>
            <a:off x="5275293" y="661696"/>
            <a:ext cx="6738425" cy="1165520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BFBAD85-F6C3-09E9-DB8A-BB6D778204D8}"/>
              </a:ext>
            </a:extLst>
          </p:cNvPr>
          <p:cNvSpPr/>
          <p:nvPr/>
        </p:nvSpPr>
        <p:spPr>
          <a:xfrm>
            <a:off x="5270067" y="1960693"/>
            <a:ext cx="6743972" cy="2148678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AC96A71-05CE-975B-C6D9-3DAE40FBD42C}"/>
              </a:ext>
            </a:extLst>
          </p:cNvPr>
          <p:cNvSpPr/>
          <p:nvPr/>
        </p:nvSpPr>
        <p:spPr>
          <a:xfrm>
            <a:off x="5270066" y="4241471"/>
            <a:ext cx="6743972" cy="1782364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FD05293-30B6-5864-A00E-B51979F5AE15}"/>
                  </a:ext>
                </a:extLst>
              </p:cNvPr>
              <p:cNvSpPr txBox="1"/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Times New Roman" panose="02020603050405020304" pitchFamily="18" charset="0"/>
                            <a:ea typeface="Noto Sans CJK SC" pitchFamily="2"/>
                            <a:cs typeface="Times New Roman" panose="02020603050405020304" pitchFamily="18" charset="0"/>
                          </a:rPr>
                          <m:t>μ</m:t>
                        </m:r>
                      </m:den>
                    </m:f>
                    <m:sSup>
                      <m:sSupPr>
                        <m:ctrlP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FD05293-30B6-5864-A00E-B51979F5A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blipFill>
                <a:blip r:embed="rId15"/>
                <a:stretch>
                  <a:fillRect l="-8812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946C740D-24A3-E7C9-9E00-80E49DF3EE31}"/>
                  </a:ext>
                </a:extLst>
              </p:cNvPr>
              <p:cNvSpPr txBox="1"/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kin,trans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b="1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b="1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b="1" i="1" baseline="-25000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𝒄𝒐𝒎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946C740D-24A3-E7C9-9E00-80E49DF3EE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blipFill>
                <a:blip r:embed="rId16"/>
                <a:stretch>
                  <a:fillRect l="-6417" t="-4545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8ACB16A-E32C-174E-16B4-5D0802A4F3A1}"/>
                  </a:ext>
                </a:extLst>
              </p:cNvPr>
              <p:cNvSpPr txBox="1"/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total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trans</m:t>
                    </m:r>
                  </m:oMath>
                </a14:m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68ACB16A-E32C-174E-16B4-5D0802A4F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blipFill>
                <a:blip r:embed="rId17"/>
                <a:stretch>
                  <a:fillRect l="-4159" t="-28261" r="-271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3D7C4D7-EEFE-BCFD-4575-201B695D005D}"/>
                  </a:ext>
                </a:extLst>
              </p:cNvPr>
              <p:cNvSpPr txBox="1"/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sz="1400" b="1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00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1400" b="1" baseline="-25000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3D7C4D7-EEFE-BCFD-4575-201B695D0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blipFill>
                <a:blip r:embed="rId18"/>
                <a:stretch>
                  <a:fillRect l="-2139" t="-28571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3C18E899-2DAB-669F-57CF-1E43138FCA27}"/>
              </a:ext>
            </a:extLst>
          </p:cNvPr>
          <p:cNvSpPr txBox="1"/>
          <p:nvPr/>
        </p:nvSpPr>
        <p:spPr>
          <a:xfrm>
            <a:off x="8573719" y="1545432"/>
            <a:ext cx="26667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1400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center of mass velocity</a:t>
            </a:r>
            <a:endParaRPr lang="en-US" sz="1400" b="1" baseline="-250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CE4DF42-30F6-EEEC-7170-FBA468F10AD2}"/>
                  </a:ext>
                </a:extLst>
              </p:cNvPr>
              <p:cNvSpPr txBox="1"/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μ</m:t>
                      </m:r>
                      <m:r>
                        <a:rPr lang="en-US" sz="1400" b="1" i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3CE4DF42-30F6-EEEC-7170-FBA468F10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blipFill>
                <a:blip r:embed="rId19"/>
                <a:stretch>
                  <a:fillRect l="-3553" r="-508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1A915C01-84A1-149A-6FD6-AAF115D61250}"/>
                  </a:ext>
                </a:extLst>
              </p:cNvPr>
              <p:cNvSpPr txBox="1"/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400" b="1" i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𝒎𝒗𝒓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baseline="-25000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1A915C01-84A1-149A-6FD6-AAF115D61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blipFill>
                <a:blip r:embed="rId20"/>
                <a:stretch>
                  <a:fillRect l="-204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TextBox 170">
            <a:extLst>
              <a:ext uri="{FF2B5EF4-FFF2-40B4-BE49-F238E27FC236}">
                <a16:creationId xmlns:a16="http://schemas.microsoft.com/office/drawing/2014/main" id="{FB7A375C-55C0-73F5-8777-C902673F2FD4}"/>
              </a:ext>
            </a:extLst>
          </p:cNvPr>
          <p:cNvSpPr txBox="1"/>
          <p:nvPr/>
        </p:nvSpPr>
        <p:spPr>
          <a:xfrm>
            <a:off x="10778470" y="2755235"/>
            <a:ext cx="12023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bond length</a:t>
            </a:r>
            <a:endParaRPr lang="en-US" sz="1400" b="1" baseline="-250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3B2A628-E77C-745C-DBE4-9256E8D8B486}"/>
                  </a:ext>
                </a:extLst>
              </p:cNvPr>
              <p:cNvSpPr txBox="1"/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i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J</m:t>
                      </m:r>
                      <m:r>
                        <a:rPr lang="en-US" sz="1400" b="1" i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 smtClean="0">
                                          <a:solidFill>
                                            <a:schemeClr val="bg2">
                                              <a:lumMod val="9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 smtClean="0">
                                          <a:solidFill>
                                            <a:schemeClr val="bg2">
                                              <a:lumMod val="9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num>
                                        <m:den>
                                          <m:r>
                                            <a:rPr lang="en-US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  <m:r>
                                            <a:rPr lang="el-GR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3B2A628-E77C-745C-DBE4-9256E8D8B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BB564EB-5284-4D6C-FBEA-43ACB177D5DF}"/>
                  </a:ext>
                </a:extLst>
              </p:cNvPr>
              <p:cNvSpPr txBox="1"/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1400" b="1" i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𝒗𝒊𝒃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sty m:val="p"/>
                            </m:rPr>
                            <a:rPr lang="el-GR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CBB564EB-5284-4D6C-FBEA-43ACB177D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blipFill>
                <a:blip r:embed="rId22"/>
                <a:stretch>
                  <a:fillRect l="-1970" r="-344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>
            <a:extLst>
              <a:ext uri="{FF2B5EF4-FFF2-40B4-BE49-F238E27FC236}">
                <a16:creationId xmlns:a16="http://schemas.microsoft.com/office/drawing/2014/main" id="{1CBB55FB-3266-98B3-3A36-675C1004F7AB}"/>
              </a:ext>
            </a:extLst>
          </p:cNvPr>
          <p:cNvSpPr txBox="1"/>
          <p:nvPr/>
        </p:nvSpPr>
        <p:spPr>
          <a:xfrm>
            <a:off x="329767" y="4865758"/>
            <a:ext cx="3883570" cy="69814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US" sz="1330" b="1" dirty="0">
                <a:solidFill>
                  <a:srgbClr val="FF0000"/>
                </a:solidFill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Numbers J and n obtained from the MD simulations are often not integer values, and they are rounded to the closest integer.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CF24C405-4623-E9E0-8A01-50219D11A08B}"/>
                  </a:ext>
                </a:extLst>
              </p:cNvPr>
              <p:cNvSpPr txBox="1"/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pot,1-2</a:t>
                </a:r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CF24C405-4623-E9E0-8A01-50219D11A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blipFill>
                <a:blip r:embed="rId23"/>
                <a:stretch>
                  <a:fillRect l="-4159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876B9CA-34C0-0D64-467C-F74431ED4ECB}"/>
                  </a:ext>
                </a:extLst>
              </p:cNvPr>
              <p:cNvSpPr txBox="1"/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</m:oMath>
                </a14:m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876B9CA-34C0-0D64-467C-F74431ED4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blipFill>
                <a:blip r:embed="rId24"/>
                <a:stretch>
                  <a:fillRect l="-4340" t="-2888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658872F-4421-7EEC-C983-A11EB838B091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AF128C-C91B-C607-8240-A80160A047C1}"/>
              </a:ext>
            </a:extLst>
          </p:cNvPr>
          <p:cNvPicPr>
            <a:picLocks noChangeAspect="1"/>
          </p:cNvPicPr>
          <p:nvPr/>
        </p:nvPicPr>
        <p:blipFill>
          <a:blip r:embed="rId26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100A969-81A5-754C-9B3C-8A1863BC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fld id="{6C6DA637-EF64-48DA-AAC9-2387260BA0FB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8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CE7A3-EDDB-8262-A0E6-CFD5B60AC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CA6D8A-D526-72AF-8EFB-A62E56184E97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Approach</a:t>
            </a:r>
          </a:p>
        </p:txBody>
      </p:sp>
      <p:pic>
        <p:nvPicPr>
          <p:cNvPr id="127" name="tot">
            <a:hlinkClick r:id="" action="ppaction://media"/>
            <a:extLst>
              <a:ext uri="{FF2B5EF4-FFF2-40B4-BE49-F238E27FC236}">
                <a16:creationId xmlns:a16="http://schemas.microsoft.com/office/drawing/2014/main" id="{382EA514-1A9A-82BB-75EE-C595FF9982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791" y="1854368"/>
            <a:ext cx="4085523" cy="2785584"/>
          </a:xfrm>
          <a:prstGeom prst="rect">
            <a:avLst/>
          </a:prstGeom>
        </p:spPr>
      </p:pic>
      <p:pic>
        <p:nvPicPr>
          <p:cNvPr id="131" name="tot">
            <a:hlinkClick r:id="" action="ppaction://media"/>
            <a:extLst>
              <a:ext uri="{FF2B5EF4-FFF2-40B4-BE49-F238E27FC236}">
                <a16:creationId xmlns:a16="http://schemas.microsoft.com/office/drawing/2014/main" id="{19EE118D-92EC-E64D-4044-F2403CA745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0317" y="4985246"/>
            <a:ext cx="758425" cy="517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08D1961-B346-1745-2BC7-332C661388C9}"/>
                  </a:ext>
                </a:extLst>
              </p:cNvPr>
              <p:cNvSpPr txBox="1"/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Contributions to the total kinetic energy (E</a:t>
                </a:r>
                <a:r>
                  <a:rPr lang="en-US" sz="1800" b="1" baseline="-25000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kin,total</a:t>
                </a:r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) of a sputtered molecule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kin,total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endPara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808D1961-B346-1745-2BC7-332C661388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blipFill>
                <a:blip r:embed="rId12"/>
                <a:stretch>
                  <a:fillRect l="-292" t="-3289" r="-175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" name="tot">
            <a:hlinkClick r:id="" action="ppaction://media"/>
            <a:extLst>
              <a:ext uri="{FF2B5EF4-FFF2-40B4-BE49-F238E27FC236}">
                <a16:creationId xmlns:a16="http://schemas.microsoft.com/office/drawing/2014/main" id="{A417918D-47AA-F821-3F8F-26C2739C654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0067" y="2597679"/>
            <a:ext cx="1532272" cy="1044731"/>
          </a:xfrm>
          <a:prstGeom prst="rect">
            <a:avLst/>
          </a:prstGeom>
        </p:spPr>
      </p:pic>
      <p:pic>
        <p:nvPicPr>
          <p:cNvPr id="138" name="tot">
            <a:hlinkClick r:id="" action="ppaction://media"/>
            <a:extLst>
              <a:ext uri="{FF2B5EF4-FFF2-40B4-BE49-F238E27FC236}">
                <a16:creationId xmlns:a16="http://schemas.microsoft.com/office/drawing/2014/main" id="{696A48FD-AB80-9BEB-DD5C-B1AA160F352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4091" y="414023"/>
            <a:ext cx="2782599" cy="1897227"/>
          </a:xfrm>
          <a:prstGeom prst="rect">
            <a:avLst/>
          </a:prstGeom>
        </p:spPr>
      </p:pic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ADC67B59-B146-C987-F1FE-D97CD82E5D68}"/>
              </a:ext>
            </a:extLst>
          </p:cNvPr>
          <p:cNvCxnSpPr>
            <a:cxnSpLocks/>
            <a:endCxn id="158" idx="1"/>
          </p:cNvCxnSpPr>
          <p:nvPr/>
        </p:nvCxnSpPr>
        <p:spPr>
          <a:xfrm flipV="1">
            <a:off x="4314314" y="1244456"/>
            <a:ext cx="960979" cy="21201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3F1A3CF-1E74-9D94-0A12-2D7ED38303BB}"/>
              </a:ext>
            </a:extLst>
          </p:cNvPr>
          <p:cNvCxnSpPr>
            <a:cxnSpLocks/>
            <a:endCxn id="159" idx="1"/>
          </p:cNvCxnSpPr>
          <p:nvPr/>
        </p:nvCxnSpPr>
        <p:spPr>
          <a:xfrm flipV="1">
            <a:off x="4311863" y="3035032"/>
            <a:ext cx="958204" cy="332857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25CAF1DF-799F-5CEA-62D7-95D9716C7FAD}"/>
              </a:ext>
            </a:extLst>
          </p:cNvPr>
          <p:cNvCxnSpPr>
            <a:cxnSpLocks/>
            <a:endCxn id="160" idx="1"/>
          </p:cNvCxnSpPr>
          <p:nvPr/>
        </p:nvCxnSpPr>
        <p:spPr>
          <a:xfrm>
            <a:off x="4314314" y="3364587"/>
            <a:ext cx="955752" cy="1768066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01C8C9B6-4FCD-8F75-D2BF-EA5EE91339B5}"/>
              </a:ext>
            </a:extLst>
          </p:cNvPr>
          <p:cNvSpPr txBox="1"/>
          <p:nvPr/>
        </p:nvSpPr>
        <p:spPr>
          <a:xfrm>
            <a:off x="5270067" y="670838"/>
            <a:ext cx="254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(E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kin,trans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AD2AC65-D7DF-BB4E-F29F-0BF452FE8EE1}"/>
              </a:ext>
            </a:extLst>
          </p:cNvPr>
          <p:cNvSpPr txBox="1"/>
          <p:nvPr/>
        </p:nvSpPr>
        <p:spPr>
          <a:xfrm>
            <a:off x="5319012" y="1960693"/>
            <a:ext cx="26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 (E</a:t>
            </a:r>
            <a:r>
              <a:rPr lang="en-US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kin,rot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F3B545A-C6C3-275E-E089-2ABB963A7987}"/>
              </a:ext>
            </a:extLst>
          </p:cNvPr>
          <p:cNvSpPr txBox="1"/>
          <p:nvPr/>
        </p:nvSpPr>
        <p:spPr>
          <a:xfrm>
            <a:off x="5319013" y="4243358"/>
            <a:ext cx="22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 (E</a:t>
            </a:r>
            <a:r>
              <a:rPr lang="en-US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kin,vib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14999FE9-64F3-AEC2-9015-6F90E9B75F43}"/>
              </a:ext>
            </a:extLst>
          </p:cNvPr>
          <p:cNvSpPr/>
          <p:nvPr/>
        </p:nvSpPr>
        <p:spPr>
          <a:xfrm>
            <a:off x="5275293" y="661696"/>
            <a:ext cx="6738425" cy="116552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6127E8ED-0DA0-5ADA-691F-A0767A0BBB4F}"/>
              </a:ext>
            </a:extLst>
          </p:cNvPr>
          <p:cNvSpPr/>
          <p:nvPr/>
        </p:nvSpPr>
        <p:spPr>
          <a:xfrm>
            <a:off x="5270067" y="1960693"/>
            <a:ext cx="6743972" cy="2148678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1E20CA6-F508-2CDE-6A58-64BBBF665528}"/>
              </a:ext>
            </a:extLst>
          </p:cNvPr>
          <p:cNvSpPr/>
          <p:nvPr/>
        </p:nvSpPr>
        <p:spPr>
          <a:xfrm>
            <a:off x="5270066" y="4241471"/>
            <a:ext cx="6743972" cy="1782364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1D2353A-BD41-31B5-7260-DC6565B6986C}"/>
                  </a:ext>
                </a:extLst>
              </p:cNvPr>
              <p:cNvSpPr txBox="1"/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Times New Roman" panose="02020603050405020304" pitchFamily="18" charset="0"/>
                            <a:ea typeface="Noto Sans CJK SC" pitchFamily="2"/>
                            <a:cs typeface="Times New Roman" panose="02020603050405020304" pitchFamily="18" charset="0"/>
                          </a:rPr>
                          <m:t>μ</m:t>
                        </m:r>
                      </m:den>
                    </m:f>
                    <m:sSup>
                      <m:sSupPr>
                        <m:ctrlP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smtClean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D1D2353A-BD41-31B5-7260-DC6565B69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blipFill>
                <a:blip r:embed="rId15"/>
                <a:stretch>
                  <a:fillRect l="-8812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ABB1001-23AE-DAA5-414F-F3E49F15A6CE}"/>
                  </a:ext>
                </a:extLst>
              </p:cNvPr>
              <p:cNvSpPr txBox="1"/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kin,trans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EABB1001-23AE-DAA5-414F-F3E49F15A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blipFill>
                <a:blip r:embed="rId16"/>
                <a:stretch>
                  <a:fillRect l="-6417" t="-4545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6ECBAB0-96B4-CACC-DA91-DD71A9ED9D10}"/>
                  </a:ext>
                </a:extLst>
              </p:cNvPr>
              <p:cNvSpPr txBox="1"/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total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trans</m:t>
                    </m:r>
                  </m:oMath>
                </a14:m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6ECBAB0-96B4-CACC-DA91-DD71A9ED9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blipFill>
                <a:blip r:embed="rId17"/>
                <a:stretch>
                  <a:fillRect l="-4159" t="-28261" r="-271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6CF48642-F7AE-BCC4-6ED3-2B6DE2E122C5}"/>
                  </a:ext>
                </a:extLst>
              </p:cNvPr>
              <p:cNvSpPr txBox="1"/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14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6CF48642-F7AE-BCC4-6ED3-2B6DE2E12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blipFill>
                <a:blip r:embed="rId18"/>
                <a:stretch>
                  <a:fillRect l="-2139" t="-28571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98623EB0-D2B8-9B49-BC40-297BF172954D}"/>
              </a:ext>
            </a:extLst>
          </p:cNvPr>
          <p:cNvSpPr txBox="1"/>
          <p:nvPr/>
        </p:nvSpPr>
        <p:spPr>
          <a:xfrm>
            <a:off x="8573719" y="1545432"/>
            <a:ext cx="26667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1400" b="1" baseline="-25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center of mass velocity</a:t>
            </a:r>
            <a:endParaRPr lang="en-US" sz="1400" b="1" baseline="-25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A3F1F00-F3B3-EEB5-76FA-0EBED139AE78}"/>
                  </a:ext>
                </a:extLst>
              </p:cNvPr>
              <p:cNvSpPr txBox="1"/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μ</m:t>
                      </m:r>
                      <m:r>
                        <a:rPr lang="en-US" sz="1400" b="1" i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A3F1F00-F3B3-EEB5-76FA-0EBED139A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blipFill>
                <a:blip r:embed="rId19"/>
                <a:stretch>
                  <a:fillRect l="-3553" r="-508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CC0EDA85-E965-0813-4087-A53FFA9D2775}"/>
                  </a:ext>
                </a:extLst>
              </p:cNvPr>
              <p:cNvSpPr txBox="1"/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400" b="1" i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𝒎𝒗𝒓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baseline="-25000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CC0EDA85-E965-0813-4087-A53FFA9D2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blipFill>
                <a:blip r:embed="rId20"/>
                <a:stretch>
                  <a:fillRect l="-204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TextBox 170">
            <a:extLst>
              <a:ext uri="{FF2B5EF4-FFF2-40B4-BE49-F238E27FC236}">
                <a16:creationId xmlns:a16="http://schemas.microsoft.com/office/drawing/2014/main" id="{670F22EF-3C5F-F0E5-D656-27A7786B564A}"/>
              </a:ext>
            </a:extLst>
          </p:cNvPr>
          <p:cNvSpPr txBox="1"/>
          <p:nvPr/>
        </p:nvSpPr>
        <p:spPr>
          <a:xfrm>
            <a:off x="10778470" y="2755235"/>
            <a:ext cx="12023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bond length</a:t>
            </a:r>
            <a:endParaRPr lang="en-US" sz="1400" b="1" baseline="-250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97A6FE1-2EA3-7762-2B83-4486DA981683}"/>
                  </a:ext>
                </a:extLst>
              </p:cNvPr>
              <p:cNvSpPr txBox="1"/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i="0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J</m:t>
                      </m:r>
                      <m:r>
                        <a:rPr lang="en-US" sz="1400" b="1" i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bg2">
                                          <a:lumMod val="9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 smtClean="0">
                                          <a:solidFill>
                                            <a:schemeClr val="bg2">
                                              <a:lumMod val="9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 smtClean="0">
                                          <a:solidFill>
                                            <a:schemeClr val="bg2">
                                              <a:lumMod val="9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num>
                                        <m:den>
                                          <m:r>
                                            <a:rPr lang="en-US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  <m:r>
                                            <a:rPr lang="el-GR" sz="1400" b="1" i="1" smtClean="0">
                                              <a:solidFill>
                                                <a:schemeClr val="bg2">
                                                  <a:lumMod val="9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1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D97A6FE1-2EA3-7762-2B83-4486DA981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7DE40B0-5C13-5D1B-8DB6-366B7DD4B041}"/>
                  </a:ext>
                </a:extLst>
              </p:cNvPr>
              <p:cNvSpPr txBox="1"/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1400" b="1" i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𝒗𝒊𝒃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sty m:val="p"/>
                            </m:rPr>
                            <a:rPr lang="el-GR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E7DE40B0-5C13-5D1B-8DB6-366B7DD4B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blipFill>
                <a:blip r:embed="rId22"/>
                <a:stretch>
                  <a:fillRect l="-1970" r="-344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>
            <a:extLst>
              <a:ext uri="{FF2B5EF4-FFF2-40B4-BE49-F238E27FC236}">
                <a16:creationId xmlns:a16="http://schemas.microsoft.com/office/drawing/2014/main" id="{3A246EAD-4C8E-52F8-C9CE-3622854E2461}"/>
              </a:ext>
            </a:extLst>
          </p:cNvPr>
          <p:cNvSpPr txBox="1"/>
          <p:nvPr/>
        </p:nvSpPr>
        <p:spPr>
          <a:xfrm>
            <a:off x="329767" y="4865758"/>
            <a:ext cx="3883570" cy="69814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US" sz="1330" b="1" dirty="0">
                <a:solidFill>
                  <a:srgbClr val="FF0000"/>
                </a:solidFill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Numbers J and n obtained from the MD simulations are often not integer values, and they are rounded to the closest integer.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82CB98A-185E-C415-1F2E-BB152008F783}"/>
                  </a:ext>
                </a:extLst>
              </p:cNvPr>
              <p:cNvSpPr txBox="1"/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pot,1-2</a:t>
                </a:r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682CB98A-185E-C415-1F2E-BB152008F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blipFill>
                <a:blip r:embed="rId23"/>
                <a:stretch>
                  <a:fillRect l="-4159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A595A9C-BE7B-D3D1-3E81-DB9CDE39AD7E}"/>
                  </a:ext>
                </a:extLst>
              </p:cNvPr>
              <p:cNvSpPr txBox="1"/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</m:oMath>
                </a14:m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A595A9C-BE7B-D3D1-3E81-DB9CDE39A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blipFill>
                <a:blip r:embed="rId24"/>
                <a:stretch>
                  <a:fillRect l="-4340" t="-2888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8ECB841-A5F1-3BED-34B1-0FFAB8AD82D0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5E15D-3AAC-BDD9-898A-86417B35C9C2}"/>
              </a:ext>
            </a:extLst>
          </p:cNvPr>
          <p:cNvPicPr>
            <a:picLocks noChangeAspect="1"/>
          </p:cNvPicPr>
          <p:nvPr/>
        </p:nvPicPr>
        <p:blipFill>
          <a:blip r:embed="rId26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10C060E-7F3D-1755-D45A-BE0434E7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2823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5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1012C-6C80-F00A-9BA3-32CDD01A2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C04FBC-46B1-615C-BEB1-A8565FD7B90B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Approach</a:t>
            </a:r>
          </a:p>
        </p:txBody>
      </p:sp>
      <p:pic>
        <p:nvPicPr>
          <p:cNvPr id="127" name="tot">
            <a:hlinkClick r:id="" action="ppaction://media"/>
            <a:extLst>
              <a:ext uri="{FF2B5EF4-FFF2-40B4-BE49-F238E27FC236}">
                <a16:creationId xmlns:a16="http://schemas.microsoft.com/office/drawing/2014/main" id="{E9E98061-CAFB-9ECC-9179-701EBE378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791" y="1854368"/>
            <a:ext cx="4085523" cy="2785584"/>
          </a:xfrm>
          <a:prstGeom prst="rect">
            <a:avLst/>
          </a:prstGeom>
        </p:spPr>
      </p:pic>
      <p:pic>
        <p:nvPicPr>
          <p:cNvPr id="131" name="tot">
            <a:hlinkClick r:id="" action="ppaction://media"/>
            <a:extLst>
              <a:ext uri="{FF2B5EF4-FFF2-40B4-BE49-F238E27FC236}">
                <a16:creationId xmlns:a16="http://schemas.microsoft.com/office/drawing/2014/main" id="{454AE93D-A7FC-9F8A-D2ED-D4EBAF9F834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50317" y="4985246"/>
            <a:ext cx="758425" cy="517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2B327B-6FCA-5C84-5D2C-BAF1108F67D4}"/>
                  </a:ext>
                </a:extLst>
              </p:cNvPr>
              <p:cNvSpPr txBox="1"/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Contributions to the total kinetic energy (E</a:t>
                </a:r>
                <a:r>
                  <a:rPr lang="en-US" sz="1800" b="1" baseline="-25000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kin,total</a:t>
                </a:r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) of a sputtered molecule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kin,total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endPara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522B327B-6FCA-5C84-5D2C-BAF1108F6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blipFill>
                <a:blip r:embed="rId12"/>
                <a:stretch>
                  <a:fillRect l="-292" t="-3289" r="-175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" name="tot">
            <a:hlinkClick r:id="" action="ppaction://media"/>
            <a:extLst>
              <a:ext uri="{FF2B5EF4-FFF2-40B4-BE49-F238E27FC236}">
                <a16:creationId xmlns:a16="http://schemas.microsoft.com/office/drawing/2014/main" id="{45E75F7C-74CF-90F9-4DCC-5FC980BE8E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70067" y="2597679"/>
            <a:ext cx="1532272" cy="1044731"/>
          </a:xfrm>
          <a:prstGeom prst="rect">
            <a:avLst/>
          </a:prstGeom>
        </p:spPr>
      </p:pic>
      <p:pic>
        <p:nvPicPr>
          <p:cNvPr id="138" name="tot">
            <a:hlinkClick r:id="" action="ppaction://media"/>
            <a:extLst>
              <a:ext uri="{FF2B5EF4-FFF2-40B4-BE49-F238E27FC236}">
                <a16:creationId xmlns:a16="http://schemas.microsoft.com/office/drawing/2014/main" id="{0E7B5853-D476-7EC6-E76C-8B1D2036F6E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4091" y="414023"/>
            <a:ext cx="2782599" cy="1897227"/>
          </a:xfrm>
          <a:prstGeom prst="rect">
            <a:avLst/>
          </a:prstGeom>
        </p:spPr>
      </p:pic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CCC31B4A-40DD-A8F1-13ED-E182810FCFF3}"/>
              </a:ext>
            </a:extLst>
          </p:cNvPr>
          <p:cNvCxnSpPr>
            <a:cxnSpLocks/>
            <a:endCxn id="158" idx="1"/>
          </p:cNvCxnSpPr>
          <p:nvPr/>
        </p:nvCxnSpPr>
        <p:spPr>
          <a:xfrm flipV="1">
            <a:off x="4314314" y="1244456"/>
            <a:ext cx="960979" cy="21201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9B7979B6-0B34-63A7-A8DD-613CC8A0A16B}"/>
              </a:ext>
            </a:extLst>
          </p:cNvPr>
          <p:cNvCxnSpPr>
            <a:cxnSpLocks/>
            <a:endCxn id="159" idx="1"/>
          </p:cNvCxnSpPr>
          <p:nvPr/>
        </p:nvCxnSpPr>
        <p:spPr>
          <a:xfrm flipV="1">
            <a:off x="4311863" y="3035032"/>
            <a:ext cx="958204" cy="3328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C917AED5-0F52-7F86-D1F9-EE32882FC07E}"/>
              </a:ext>
            </a:extLst>
          </p:cNvPr>
          <p:cNvCxnSpPr>
            <a:cxnSpLocks/>
            <a:endCxn id="160" idx="1"/>
          </p:cNvCxnSpPr>
          <p:nvPr/>
        </p:nvCxnSpPr>
        <p:spPr>
          <a:xfrm>
            <a:off x="4314314" y="3364587"/>
            <a:ext cx="955752" cy="1768066"/>
          </a:xfrm>
          <a:prstGeom prst="straightConnector1">
            <a:avLst/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97061E04-AE77-9BEC-887D-93C2D7FE42FB}"/>
              </a:ext>
            </a:extLst>
          </p:cNvPr>
          <p:cNvSpPr txBox="1"/>
          <p:nvPr/>
        </p:nvSpPr>
        <p:spPr>
          <a:xfrm>
            <a:off x="5270067" y="670838"/>
            <a:ext cx="254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(E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kin,trans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D135532E-937B-2AE2-DAAA-6932D93B81C0}"/>
              </a:ext>
            </a:extLst>
          </p:cNvPr>
          <p:cNvSpPr txBox="1"/>
          <p:nvPr/>
        </p:nvSpPr>
        <p:spPr>
          <a:xfrm>
            <a:off x="5319012" y="1960693"/>
            <a:ext cx="26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 (E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kin,rot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DE68430-7FCD-2B2D-904F-84CE9481BAD0}"/>
              </a:ext>
            </a:extLst>
          </p:cNvPr>
          <p:cNvSpPr txBox="1"/>
          <p:nvPr/>
        </p:nvSpPr>
        <p:spPr>
          <a:xfrm>
            <a:off x="5319013" y="4243358"/>
            <a:ext cx="22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 (E</a:t>
            </a:r>
            <a:r>
              <a:rPr lang="en-US" b="1" baseline="-25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kin,vib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9DE01AD-46D4-9949-C131-BD20E58C2FC9}"/>
              </a:ext>
            </a:extLst>
          </p:cNvPr>
          <p:cNvSpPr/>
          <p:nvPr/>
        </p:nvSpPr>
        <p:spPr>
          <a:xfrm>
            <a:off x="5275293" y="661696"/>
            <a:ext cx="6738425" cy="116552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1634301E-939E-BB11-E3A6-BAA38A366E3C}"/>
              </a:ext>
            </a:extLst>
          </p:cNvPr>
          <p:cNvSpPr/>
          <p:nvPr/>
        </p:nvSpPr>
        <p:spPr>
          <a:xfrm>
            <a:off x="5270067" y="1960693"/>
            <a:ext cx="6743972" cy="2148678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E81FC02-8688-2C3A-0649-3D2C91E3A04D}"/>
              </a:ext>
            </a:extLst>
          </p:cNvPr>
          <p:cNvSpPr/>
          <p:nvPr/>
        </p:nvSpPr>
        <p:spPr>
          <a:xfrm>
            <a:off x="5270066" y="4241471"/>
            <a:ext cx="6743972" cy="1782364"/>
          </a:xfrm>
          <a:prstGeom prst="rect">
            <a:avLst/>
          </a:prstGeom>
          <a:noFill/>
          <a:ln w="38100" cap="flat" cmpd="sng" algn="ctr">
            <a:solidFill>
              <a:schemeClr val="bg2">
                <a:lumMod val="9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D0FD5B1-67BF-E853-14B8-FDB8F477F39C}"/>
                  </a:ext>
                </a:extLst>
              </p:cNvPr>
              <p:cNvSpPr txBox="1"/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Noto Sans CJK SC" pitchFamily="2"/>
                            <a:cs typeface="Times New Roman" panose="02020603050405020304" pitchFamily="18" charset="0"/>
                          </a:rPr>
                          <m:t>μ</m:t>
                        </m:r>
                      </m:den>
                    </m:f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D0FD5B1-67BF-E853-14B8-FDB8F477F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blipFill>
                <a:blip r:embed="rId15"/>
                <a:stretch>
                  <a:fillRect l="-8812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AEE15A6E-B29B-A257-6127-817B080E5F36}"/>
                  </a:ext>
                </a:extLst>
              </p:cNvPr>
              <p:cNvSpPr txBox="1"/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kin,trans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AEE15A6E-B29B-A257-6127-817B080E5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blipFill>
                <a:blip r:embed="rId16"/>
                <a:stretch>
                  <a:fillRect l="-6417" t="-4545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97607C2-532A-BCF1-2E02-5972AEC8EF88}"/>
                  </a:ext>
                </a:extLst>
              </p:cNvPr>
              <p:cNvSpPr txBox="1"/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total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trans</m:t>
                    </m:r>
                  </m:oMath>
                </a14:m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97607C2-532A-BCF1-2E02-5972AEC8E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blipFill>
                <a:blip r:embed="rId17"/>
                <a:stretch>
                  <a:fillRect l="-4159" t="-28261" r="-271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7822812E-F74B-934B-3E3C-18AD152CFBA9}"/>
                  </a:ext>
                </a:extLst>
              </p:cNvPr>
              <p:cNvSpPr txBox="1"/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14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7822812E-F74B-934B-3E3C-18AD152CF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blipFill>
                <a:blip r:embed="rId18"/>
                <a:stretch>
                  <a:fillRect l="-2139" t="-28571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B64D9036-E23C-C200-2CED-B7DB678F0C33}"/>
              </a:ext>
            </a:extLst>
          </p:cNvPr>
          <p:cNvSpPr txBox="1"/>
          <p:nvPr/>
        </p:nvSpPr>
        <p:spPr>
          <a:xfrm>
            <a:off x="8573719" y="1545432"/>
            <a:ext cx="26667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1400" b="1" baseline="-25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center of mass velocity</a:t>
            </a:r>
            <a:endParaRPr lang="en-US" sz="1400" b="1" baseline="-25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C2813FB-EDB1-B2F3-7024-F0F82F8FC466}"/>
                  </a:ext>
                </a:extLst>
              </p:cNvPr>
              <p:cNvSpPr txBox="1"/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μ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C2813FB-EDB1-B2F3-7024-F0F82F8FC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blipFill>
                <a:blip r:embed="rId19"/>
                <a:stretch>
                  <a:fillRect l="-3553" r="-508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92DB8AE-0385-7E19-FCA3-E9A699082074}"/>
                  </a:ext>
                </a:extLst>
              </p:cNvPr>
              <p:cNvSpPr txBox="1"/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𝒎𝒗𝒓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F92DB8AE-0385-7E19-FCA3-E9A699082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blipFill>
                <a:blip r:embed="rId20"/>
                <a:stretch>
                  <a:fillRect l="-204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TextBox 170">
            <a:extLst>
              <a:ext uri="{FF2B5EF4-FFF2-40B4-BE49-F238E27FC236}">
                <a16:creationId xmlns:a16="http://schemas.microsoft.com/office/drawing/2014/main" id="{7FC8C9A4-4816-5B2A-D639-CC4A2644C745}"/>
              </a:ext>
            </a:extLst>
          </p:cNvPr>
          <p:cNvSpPr txBox="1"/>
          <p:nvPr/>
        </p:nvSpPr>
        <p:spPr>
          <a:xfrm>
            <a:off x="10778470" y="2755235"/>
            <a:ext cx="12023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bond length</a:t>
            </a:r>
            <a:endParaRPr lang="en-US" sz="1400" b="1" baseline="-25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4CD9460-C038-F8D0-2D30-5F9F10B48D1A}"/>
                  </a:ext>
                </a:extLst>
              </p:cNvPr>
              <p:cNvSpPr txBox="1"/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J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num>
                                        <m:den>
                                          <m: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  <m:r>
                                            <a:rPr lang="el-GR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E4CD9460-C038-F8D0-2D30-5F9F10B48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D03BBA6-A220-7A5B-C264-3EA42BB691EF}"/>
                  </a:ext>
                </a:extLst>
              </p:cNvPr>
              <p:cNvSpPr txBox="1"/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1400" b="1" i="1" dirty="0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𝒗𝒊𝒃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sty m:val="p"/>
                            </m:rPr>
                            <a:rPr lang="el-GR" sz="1400" b="1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sz="1400" b="1" i="1" baseline="-25000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400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DD03BBA6-A220-7A5B-C264-3EA42BB69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blipFill>
                <a:blip r:embed="rId22"/>
                <a:stretch>
                  <a:fillRect l="-1970" r="-344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>
            <a:extLst>
              <a:ext uri="{FF2B5EF4-FFF2-40B4-BE49-F238E27FC236}">
                <a16:creationId xmlns:a16="http://schemas.microsoft.com/office/drawing/2014/main" id="{2A683A82-E3C9-7694-5149-6B71EE2652F1}"/>
              </a:ext>
            </a:extLst>
          </p:cNvPr>
          <p:cNvSpPr txBox="1"/>
          <p:nvPr/>
        </p:nvSpPr>
        <p:spPr>
          <a:xfrm>
            <a:off x="329767" y="4865758"/>
            <a:ext cx="3883570" cy="69814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US" sz="1330" b="1" dirty="0">
                <a:solidFill>
                  <a:srgbClr val="FF0000"/>
                </a:solidFill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Numbers J and n obtained from the MD simulations are often not integer values, and they are rounded to the closest integer.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93A76679-BA32-2857-A243-7DA41942D9B1}"/>
                  </a:ext>
                </a:extLst>
              </p:cNvPr>
              <p:cNvSpPr txBox="1"/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pot,1-2</a:t>
                </a:r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93A76679-BA32-2857-A243-7DA41942D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blipFill>
                <a:blip r:embed="rId23"/>
                <a:stretch>
                  <a:fillRect l="-4159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87249284-B60D-3AF3-EE57-103ADF0BC00D}"/>
                  </a:ext>
                </a:extLst>
              </p:cNvPr>
              <p:cNvSpPr txBox="1"/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vib</a:t>
                </a:r>
                <a:r>
                  <a:rPr lang="en-US" b="1" dirty="0">
                    <a:solidFill>
                      <a:schemeClr val="bg2">
                        <a:lumMod val="9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</m:oMath>
                </a14:m>
                <a:endParaRPr lang="en-US" b="1" dirty="0">
                  <a:solidFill>
                    <a:schemeClr val="bg2">
                      <a:lumMod val="9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87249284-B60D-3AF3-EE57-103ADF0BC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blipFill>
                <a:blip r:embed="rId24"/>
                <a:stretch>
                  <a:fillRect l="-4340" t="-2888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59D247B-02E2-8C70-3FC3-9A87F73A62A7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5F10E-915A-EA9D-5F13-6196D3594EEA}"/>
              </a:ext>
            </a:extLst>
          </p:cNvPr>
          <p:cNvPicPr>
            <a:picLocks noChangeAspect="1"/>
          </p:cNvPicPr>
          <p:nvPr/>
        </p:nvPicPr>
        <p:blipFill>
          <a:blip r:embed="rId26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724F005D-241D-1877-C2D8-F1EC0FF5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885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84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26C1F-7C3B-BB92-DEB7-36BB9CBC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EBC2AE-6DF8-5586-FFE5-7CD77ACD3B29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Approach</a:t>
            </a:r>
          </a:p>
        </p:txBody>
      </p:sp>
      <p:pic>
        <p:nvPicPr>
          <p:cNvPr id="127" name="tot">
            <a:hlinkClick r:id="" action="ppaction://media"/>
            <a:extLst>
              <a:ext uri="{FF2B5EF4-FFF2-40B4-BE49-F238E27FC236}">
                <a16:creationId xmlns:a16="http://schemas.microsoft.com/office/drawing/2014/main" id="{99214935-BB09-534B-A5ED-8180A8D760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791" y="1854368"/>
            <a:ext cx="4085523" cy="2785584"/>
          </a:xfrm>
          <a:prstGeom prst="rect">
            <a:avLst/>
          </a:prstGeom>
        </p:spPr>
      </p:pic>
      <p:pic>
        <p:nvPicPr>
          <p:cNvPr id="131" name="tot">
            <a:hlinkClick r:id="" action="ppaction://media"/>
            <a:extLst>
              <a:ext uri="{FF2B5EF4-FFF2-40B4-BE49-F238E27FC236}">
                <a16:creationId xmlns:a16="http://schemas.microsoft.com/office/drawing/2014/main" id="{BC10F37F-13EF-CB3F-5BF6-005C475DF3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0317" y="4985246"/>
            <a:ext cx="758425" cy="517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1989587-43B8-C020-A882-41A4F99CA4B0}"/>
                  </a:ext>
                </a:extLst>
              </p:cNvPr>
              <p:cNvSpPr txBox="1"/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Contributions to the total kinetic energy (E</a:t>
                </a:r>
                <a:r>
                  <a:rPr lang="en-US" sz="1800" b="1" baseline="-25000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kin,total</a:t>
                </a:r>
                <a:r>
                  <a:rPr lang="en-US" sz="1800" b="1" dirty="0">
                    <a:latin typeface="Times New Roman" panose="02020603050405020304" pitchFamily="18" charset="0"/>
                    <a:ea typeface="Noto Sans CJK SC" pitchFamily="2"/>
                    <a:cs typeface="Times New Roman" panose="02020603050405020304" pitchFamily="18" charset="0"/>
                  </a:rPr>
                  <a:t>) of a sputtered molecule</a:t>
                </a:r>
              </a:p>
              <a:p>
                <a:pPr algn="ctr"/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kin,total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endParaRPr lang="en-US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1989587-43B8-C020-A882-41A4F99CA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59" y="1209385"/>
                <a:ext cx="4174188" cy="923330"/>
              </a:xfrm>
              <a:prstGeom prst="rect">
                <a:avLst/>
              </a:prstGeom>
              <a:blipFill>
                <a:blip r:embed="rId12"/>
                <a:stretch>
                  <a:fillRect l="-292" t="-3289" r="-175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4" name="tot">
            <a:hlinkClick r:id="" action="ppaction://media"/>
            <a:extLst>
              <a:ext uri="{FF2B5EF4-FFF2-40B4-BE49-F238E27FC236}">
                <a16:creationId xmlns:a16="http://schemas.microsoft.com/office/drawing/2014/main" id="{EA44C82F-16F0-DBB0-72E2-7C670F02E71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70067" y="2597679"/>
            <a:ext cx="1532272" cy="1044731"/>
          </a:xfrm>
          <a:prstGeom prst="rect">
            <a:avLst/>
          </a:prstGeom>
        </p:spPr>
      </p:pic>
      <p:pic>
        <p:nvPicPr>
          <p:cNvPr id="138" name="tot">
            <a:hlinkClick r:id="" action="ppaction://media"/>
            <a:extLst>
              <a:ext uri="{FF2B5EF4-FFF2-40B4-BE49-F238E27FC236}">
                <a16:creationId xmlns:a16="http://schemas.microsoft.com/office/drawing/2014/main" id="{F7F6FC93-FA57-6BDC-6F2E-2A8466BBA08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04091" y="414023"/>
            <a:ext cx="2782599" cy="1897227"/>
          </a:xfrm>
          <a:prstGeom prst="rect">
            <a:avLst/>
          </a:prstGeom>
        </p:spPr>
      </p:pic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D7A4CD3-31D8-7539-06B5-C767AD47080B}"/>
              </a:ext>
            </a:extLst>
          </p:cNvPr>
          <p:cNvCxnSpPr>
            <a:cxnSpLocks/>
            <a:endCxn id="158" idx="1"/>
          </p:cNvCxnSpPr>
          <p:nvPr/>
        </p:nvCxnSpPr>
        <p:spPr>
          <a:xfrm flipV="1">
            <a:off x="4314314" y="1244456"/>
            <a:ext cx="960979" cy="21201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C41E7A2E-FE53-2B1D-4F2C-BE73067267B2}"/>
              </a:ext>
            </a:extLst>
          </p:cNvPr>
          <p:cNvCxnSpPr>
            <a:cxnSpLocks/>
            <a:endCxn id="159" idx="1"/>
          </p:cNvCxnSpPr>
          <p:nvPr/>
        </p:nvCxnSpPr>
        <p:spPr>
          <a:xfrm flipV="1">
            <a:off x="4311863" y="3035032"/>
            <a:ext cx="958204" cy="33285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40FBA807-6F5E-B1ED-D201-7C90B67BD244}"/>
              </a:ext>
            </a:extLst>
          </p:cNvPr>
          <p:cNvCxnSpPr>
            <a:cxnSpLocks/>
            <a:endCxn id="160" idx="1"/>
          </p:cNvCxnSpPr>
          <p:nvPr/>
        </p:nvCxnSpPr>
        <p:spPr>
          <a:xfrm>
            <a:off x="4314314" y="3364587"/>
            <a:ext cx="955752" cy="176806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895796D8-6BB1-28B7-BC29-8DC9218DBFF5}"/>
              </a:ext>
            </a:extLst>
          </p:cNvPr>
          <p:cNvSpPr txBox="1"/>
          <p:nvPr/>
        </p:nvSpPr>
        <p:spPr>
          <a:xfrm>
            <a:off x="5270067" y="670838"/>
            <a:ext cx="254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Translational (E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kin,trans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21754B2-4AA6-74E4-A91C-3B2469F96B97}"/>
              </a:ext>
            </a:extLst>
          </p:cNvPr>
          <p:cNvSpPr txBox="1"/>
          <p:nvPr/>
        </p:nvSpPr>
        <p:spPr>
          <a:xfrm>
            <a:off x="5319012" y="1960693"/>
            <a:ext cx="26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Rotational (E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kin,rot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5B90413-A2B9-7390-4191-D68E153FB2C5}"/>
              </a:ext>
            </a:extLst>
          </p:cNvPr>
          <p:cNvSpPr txBox="1"/>
          <p:nvPr/>
        </p:nvSpPr>
        <p:spPr>
          <a:xfrm>
            <a:off x="5319013" y="4243358"/>
            <a:ext cx="223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Vibrational (E</a:t>
            </a:r>
            <a:r>
              <a:rPr lang="en-US" b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kin,vib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904CAA39-6D00-7CBD-7BA9-27628EF37B04}"/>
              </a:ext>
            </a:extLst>
          </p:cNvPr>
          <p:cNvSpPr/>
          <p:nvPr/>
        </p:nvSpPr>
        <p:spPr>
          <a:xfrm>
            <a:off x="5275293" y="661696"/>
            <a:ext cx="6738425" cy="1165520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F385453F-576E-E157-4313-568C4D3A3F50}"/>
              </a:ext>
            </a:extLst>
          </p:cNvPr>
          <p:cNvSpPr/>
          <p:nvPr/>
        </p:nvSpPr>
        <p:spPr>
          <a:xfrm>
            <a:off x="5270067" y="1960693"/>
            <a:ext cx="6743972" cy="2148678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366EEA1-3CAE-7B9B-9A85-716268277106}"/>
              </a:ext>
            </a:extLst>
          </p:cNvPr>
          <p:cNvSpPr/>
          <p:nvPr/>
        </p:nvSpPr>
        <p:spPr>
          <a:xfrm>
            <a:off x="5270066" y="4241471"/>
            <a:ext cx="6743972" cy="1782364"/>
          </a:xfrm>
          <a:prstGeom prst="rect">
            <a:avLst/>
          </a:prstGeom>
          <a:noFill/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8C28B69-5E51-D19C-EB71-9134F3E84A6A}"/>
                  </a:ext>
                </a:extLst>
              </p:cNvPr>
              <p:cNvSpPr txBox="1"/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Noto Sans CJK SC" pitchFamily="2"/>
                            <a:cs typeface="Times New Roman" panose="02020603050405020304" pitchFamily="18" charset="0"/>
                          </a:rPr>
                          <m:t>μ</m:t>
                        </m:r>
                      </m:den>
                    </m:f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num>
                              <m:den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8C28B69-5E51-D19C-EB71-9134F3E84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783" y="2002620"/>
                <a:ext cx="1590885" cy="517770"/>
              </a:xfrm>
              <a:prstGeom prst="rect">
                <a:avLst/>
              </a:prstGeom>
              <a:blipFill>
                <a:blip r:embed="rId15"/>
                <a:stretch>
                  <a:fillRect l="-8812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3C381E2-80CF-5044-C981-E405E5BD4FEE}"/>
                  </a:ext>
                </a:extLst>
              </p:cNvPr>
              <p:cNvSpPr txBox="1"/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kin,trans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𝒄𝒐𝒎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3C381E2-80CF-5044-C981-E405E5BD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678193"/>
                <a:ext cx="2279504" cy="398764"/>
              </a:xfrm>
              <a:prstGeom prst="rect">
                <a:avLst/>
              </a:prstGeom>
              <a:blipFill>
                <a:blip r:embed="rId16"/>
                <a:stretch>
                  <a:fillRect l="-6417" t="-4545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35073AB0-80E8-BBC9-6F6B-33716B986830}"/>
                  </a:ext>
                </a:extLst>
              </p:cNvPr>
              <p:cNvSpPr txBox="1"/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kin,vib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total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trans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kin,rot</a:t>
                </a:r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35073AB0-80E8-BBC9-6F6B-33716B986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2" y="4322586"/>
                <a:ext cx="3372631" cy="276999"/>
              </a:xfrm>
              <a:prstGeom prst="rect">
                <a:avLst/>
              </a:prstGeom>
              <a:blipFill>
                <a:blip r:embed="rId17"/>
                <a:stretch>
                  <a:fillRect l="-4159" t="-28261" r="-271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C0207C6-F7F9-F4B3-A638-8E60E8FD37CC}"/>
                  </a:ext>
                </a:extLst>
              </p:cNvPr>
              <p:cNvSpPr txBox="1"/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𝒕𝒐𝒕</m:t>
                    </m:r>
                    <m:r>
                      <a:rPr lang="en-US" sz="1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400" b="1" i="1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14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8C0207C6-F7F9-F4B3-A638-8E60E8FD3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761" y="1192497"/>
                <a:ext cx="2279504" cy="215444"/>
              </a:xfrm>
              <a:prstGeom prst="rect">
                <a:avLst/>
              </a:prstGeom>
              <a:blipFill>
                <a:blip r:embed="rId18"/>
                <a:stretch>
                  <a:fillRect l="-2139" t="-28571" b="-5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0074328A-43CB-5C3A-D44E-56D924E9F417}"/>
              </a:ext>
            </a:extLst>
          </p:cNvPr>
          <p:cNvSpPr txBox="1"/>
          <p:nvPr/>
        </p:nvSpPr>
        <p:spPr>
          <a:xfrm>
            <a:off x="8573719" y="1545432"/>
            <a:ext cx="26667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US" sz="1400" b="1" baseline="-25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com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center of mass velocity</a:t>
            </a:r>
            <a:endParaRPr lang="en-US" sz="1400" b="1" baseline="-25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B88840D-3EE4-F478-D24A-6D3D39A3EDBE}"/>
                  </a:ext>
                </a:extLst>
              </p:cNvPr>
              <p:cNvSpPr txBox="1"/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μ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CB88840D-3EE4-F478-D24A-6D3D39A3E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3" y="2660615"/>
                <a:ext cx="1202314" cy="386581"/>
              </a:xfrm>
              <a:prstGeom prst="rect">
                <a:avLst/>
              </a:prstGeom>
              <a:blipFill>
                <a:blip r:embed="rId19"/>
                <a:stretch>
                  <a:fillRect l="-3553" r="-508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C41D51CC-4BE3-E19E-507F-F94A997BE0C3}"/>
                  </a:ext>
                </a:extLst>
              </p:cNvPr>
              <p:cNvSpPr txBox="1"/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𝑳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𝒎𝒗𝒓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en-US" sz="1400" b="1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C41D51CC-4BE3-E19E-507F-F94A997BE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23" y="2755235"/>
                <a:ext cx="899045" cy="215444"/>
              </a:xfrm>
              <a:prstGeom prst="rect">
                <a:avLst/>
              </a:prstGeom>
              <a:blipFill>
                <a:blip r:embed="rId20"/>
                <a:stretch>
                  <a:fillRect l="-2041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1" name="TextBox 170">
            <a:extLst>
              <a:ext uri="{FF2B5EF4-FFF2-40B4-BE49-F238E27FC236}">
                <a16:creationId xmlns:a16="http://schemas.microsoft.com/office/drawing/2014/main" id="{258B3202-B236-0FB9-CF21-C1583D654E78}"/>
              </a:ext>
            </a:extLst>
          </p:cNvPr>
          <p:cNvSpPr txBox="1"/>
          <p:nvPr/>
        </p:nvSpPr>
        <p:spPr>
          <a:xfrm>
            <a:off x="10778470" y="2755235"/>
            <a:ext cx="12023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 bond length</a:t>
            </a:r>
            <a:endParaRPr lang="en-US" sz="1400" b="1" baseline="-25000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B9605345-2130-E864-95A5-9FFF0BE367C0}"/>
                  </a:ext>
                </a:extLst>
              </p:cNvPr>
              <p:cNvSpPr txBox="1"/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Noto Sans CJK SC" pitchFamily="2"/>
                          <a:cs typeface="Times New Roman" panose="02020603050405020304" pitchFamily="18" charset="0"/>
                        </a:rPr>
                        <m:t>J</m:t>
                      </m:r>
                      <m:r>
                        <a:rPr lang="en-US" sz="1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𝑳</m:t>
                                      </m:r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𝒉</m:t>
                                          </m:r>
                                        </m:num>
                                        <m:den>
                                          <m:r>
                                            <a:rPr lang="en-US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𝟐</m:t>
                                          </m:r>
                                          <m:r>
                                            <a:rPr lang="el-GR" sz="1400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𝝅</m:t>
                                          </m:r>
                                        </m:den>
                                      </m:f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B9605345-2130-E864-95A5-9FFF0BE367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413" y="3187421"/>
                <a:ext cx="2189801" cy="83817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05F1A169-8D8A-0D2B-46E9-F98BDA707B12}"/>
                  </a:ext>
                </a:extLst>
              </p:cNvPr>
              <p:cNvSpPr txBox="1"/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1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𝒗𝒊𝒃</m:t>
                          </m:r>
                        </m:num>
                        <m:den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  <m:r>
                            <m:rPr>
                              <m:sty m:val="p"/>
                            </m:rPr>
                            <a:rPr lang="el-GR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sz="1400" b="1" i="1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den>
                      </m:f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05F1A169-8D8A-0D2B-46E9-F98BDA707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482020"/>
                <a:ext cx="1236852" cy="404726"/>
              </a:xfrm>
              <a:prstGeom prst="rect">
                <a:avLst/>
              </a:prstGeom>
              <a:blipFill>
                <a:blip r:embed="rId22"/>
                <a:stretch>
                  <a:fillRect l="-1970" r="-3448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7" name="TextBox 176">
            <a:extLst>
              <a:ext uri="{FF2B5EF4-FFF2-40B4-BE49-F238E27FC236}">
                <a16:creationId xmlns:a16="http://schemas.microsoft.com/office/drawing/2014/main" id="{AA94B523-FE2C-43B7-1D3F-28B1AC01EF36}"/>
              </a:ext>
            </a:extLst>
          </p:cNvPr>
          <p:cNvSpPr txBox="1"/>
          <p:nvPr/>
        </p:nvSpPr>
        <p:spPr>
          <a:xfrm>
            <a:off x="329767" y="4865758"/>
            <a:ext cx="3883570" cy="698147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algn="ctr" hangingPunct="0"/>
            <a:r>
              <a:rPr lang="en-US" sz="1330" b="1" dirty="0">
                <a:solidFill>
                  <a:srgbClr val="FF0000"/>
                </a:solidFill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Numbers J and n obtained from the MD simulations are often not integer values, and they are rounded to the closest integer.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E929D96-46BF-284B-8B06-222BA88A27AC}"/>
                  </a:ext>
                </a:extLst>
              </p:cNvPr>
              <p:cNvSpPr txBox="1"/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pot,vib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,1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,2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pot,1-2</a:t>
                </a:r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3E929D96-46BF-284B-8B06-222BA88A2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151" y="4708247"/>
                <a:ext cx="3372631" cy="276999"/>
              </a:xfrm>
              <a:prstGeom prst="rect">
                <a:avLst/>
              </a:prstGeom>
              <a:blipFill>
                <a:blip r:embed="rId23"/>
                <a:stretch>
                  <a:fillRect l="-4159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D1FF46F5-E3E4-86E2-BD5D-70456685B691}"/>
                  </a:ext>
                </a:extLst>
              </p:cNvPr>
              <p:cNvSpPr txBox="1"/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b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vib</a:t>
                </a:r>
                <a:r>
                  <a:rPr 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b="1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pot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en-US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E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kin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b="1" i="0" baseline="-250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vib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D1FF46F5-E3E4-86E2-BD5D-70456685B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370" y="5096359"/>
                <a:ext cx="3372631" cy="276999"/>
              </a:xfrm>
              <a:prstGeom prst="rect">
                <a:avLst/>
              </a:prstGeom>
              <a:blipFill>
                <a:blip r:embed="rId24"/>
                <a:stretch>
                  <a:fillRect l="-4340" t="-28889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E567EB8-BB13-A804-D86E-770B507479ED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EF2C1-E64B-0724-8449-C03AB6B7AF9A}"/>
              </a:ext>
            </a:extLst>
          </p:cNvPr>
          <p:cNvPicPr>
            <a:picLocks noChangeAspect="1"/>
          </p:cNvPicPr>
          <p:nvPr/>
        </p:nvPicPr>
        <p:blipFill>
          <a:blip r:embed="rId26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4E1A880-6E09-D595-ECB5-BB3A3E82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953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0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4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894D2-A210-E3D7-ED7C-342D47334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43918F-C257-CD23-246B-E1C785618363}"/>
              </a:ext>
            </a:extLst>
          </p:cNvPr>
          <p:cNvSpPr txBox="1"/>
          <p:nvPr/>
        </p:nvSpPr>
        <p:spPr>
          <a:xfrm>
            <a:off x="59080" y="78617"/>
            <a:ext cx="5397610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Validation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1CA0A4-349D-78C0-06E9-79640DFA43F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DDBAE-1BA3-A404-C0E8-36A5D91FA57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7114C6-CC2C-8CC4-7E27-72FE4BCBA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150" y="3313002"/>
            <a:ext cx="6598426" cy="2694378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18CA0E3-0E39-DC14-9E21-2F23A1C0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0A83DD9-AE28-C43E-2C16-84C2408632F0}"/>
              </a:ext>
            </a:extLst>
          </p:cNvPr>
          <p:cNvCxnSpPr>
            <a:cxnSpLocks/>
          </p:cNvCxnSpPr>
          <p:nvPr/>
        </p:nvCxnSpPr>
        <p:spPr>
          <a:xfrm flipH="1" flipV="1">
            <a:off x="5702300" y="6204178"/>
            <a:ext cx="6477344" cy="1177"/>
          </a:xfrm>
          <a:prstGeom prst="line">
            <a:avLst/>
          </a:prstGeom>
          <a:ln w="28575" cap="rnd" cmpd="dbl">
            <a:solidFill>
              <a:srgbClr val="B4187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7D1F80-0FAF-6757-A09F-37BE784C4FB4}"/>
              </a:ext>
            </a:extLst>
          </p:cNvPr>
          <p:cNvSpPr txBox="1"/>
          <p:nvPr/>
        </p:nvSpPr>
        <p:spPr>
          <a:xfrm>
            <a:off x="295528" y="692150"/>
            <a:ext cx="10385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Spectroscopic studies of Be limiters revealed that as the wall temperature increases, the vibrational temperature of the BeD molecular band decreases.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examine this phenomenon within the context of our MD simulations, we analyzed two distinct cases.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first scenario, a Be surface without D concentration was subjected to irradiation using 30 eV D atoms.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second scenario, a Be surface with pre-existing D concentration was irradiated by 100 eV D atoms.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6F4BB8-CDFE-5019-12D8-CED2709275EB}"/>
              </a:ext>
            </a:extLst>
          </p:cNvPr>
          <p:cNvSpPr txBox="1"/>
          <p:nvPr/>
        </p:nvSpPr>
        <p:spPr>
          <a:xfrm>
            <a:off x="5733960" y="6204178"/>
            <a:ext cx="2838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Pawelec et al., Physics of Plasmas 31.4 (2024).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C94DE6-2A4C-411F-F3F8-210ABE682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3313002"/>
            <a:ext cx="6598426" cy="2693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1ED9E-8990-D285-EDDB-E70FC804D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7900" y="3379377"/>
            <a:ext cx="2908986" cy="26268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22FEC0-66F3-950D-9B01-5D0152477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9" t="53335" r="696" b="7406"/>
          <a:stretch/>
        </p:blipFill>
        <p:spPr>
          <a:xfrm>
            <a:off x="652622" y="3429000"/>
            <a:ext cx="858678" cy="22199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72E1EC-11D0-F4A2-2FA9-234E451103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9" t="4074" r="696" b="56667"/>
          <a:stretch/>
        </p:blipFill>
        <p:spPr>
          <a:xfrm>
            <a:off x="652622" y="3429000"/>
            <a:ext cx="858678" cy="22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B9226-C94D-80B9-B9ED-4442AD88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46A096-DCCF-5948-E9CC-12D33F42CEF0}"/>
              </a:ext>
            </a:extLst>
          </p:cNvPr>
          <p:cNvSpPr txBox="1"/>
          <p:nvPr/>
        </p:nvSpPr>
        <p:spPr>
          <a:xfrm>
            <a:off x="59079" y="78617"/>
            <a:ext cx="6718649" cy="404798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Ctr="0" compatLnSpc="0">
            <a:spAutoFit/>
          </a:bodyPr>
          <a:lstStyle/>
          <a:p>
            <a:pPr hangingPunct="0"/>
            <a:r>
              <a:rPr lang="en-US" sz="2000" b="1" dirty="0"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Ro-vibrational states: Sputtered W molecules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1F0C53-ED53-14BA-C782-5975DC68C9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141572" y="6552867"/>
            <a:ext cx="1097280" cy="32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3772C-004B-1933-0DAF-D3F6BAE40A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9969" t="23903" r="11818" b="15555"/>
          <a:stretch>
            <a:fillRect/>
          </a:stretch>
        </p:blipFill>
        <p:spPr>
          <a:xfrm>
            <a:off x="-1068" y="6552867"/>
            <a:ext cx="1142640" cy="388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2B29B3E-DDD8-D173-3555-DD51175BB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1783" y="6492875"/>
            <a:ext cx="2743200" cy="36512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AFDFF-05A3-73AD-4D07-6272A9A8E4E3}"/>
              </a:ext>
            </a:extLst>
          </p:cNvPr>
          <p:cNvSpPr txBox="1"/>
          <p:nvPr/>
        </p:nvSpPr>
        <p:spPr>
          <a:xfrm>
            <a:off x="295528" y="692150"/>
            <a:ext cx="580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selecting the best potential and validating our approach we perform irradiation simulations for W.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target is a (110) W surface with pre-existing D concentration ion the upper half of the cell (D/W = 1).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case for perform 10000 simulations to gather sufficient statistics.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74FFA-25A1-7214-BA4F-46F102457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32"/>
          <a:stretch/>
        </p:blipFill>
        <p:spPr>
          <a:xfrm>
            <a:off x="7766492" y="1328854"/>
            <a:ext cx="3230581" cy="35025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C800D9-02EA-815E-03D0-BE8C601CCDB1}"/>
              </a:ext>
            </a:extLst>
          </p:cNvPr>
          <p:cNvSpPr/>
          <p:nvPr/>
        </p:nvSpPr>
        <p:spPr>
          <a:xfrm>
            <a:off x="7466400" y="1231200"/>
            <a:ext cx="468000" cy="29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40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1972</Words>
  <Application>Microsoft Office PowerPoint</Application>
  <PresentationFormat>Widescreen</PresentationFormat>
  <Paragraphs>233</Paragraphs>
  <Slides>18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Liberation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Fakhrayi Mofrad Nima</dc:creator>
  <cp:lastModifiedBy>Fakhrayi Mofrad Nima</cp:lastModifiedBy>
  <cp:revision>37</cp:revision>
  <dcterms:created xsi:type="dcterms:W3CDTF">2025-11-05T11:32:01Z</dcterms:created>
  <dcterms:modified xsi:type="dcterms:W3CDTF">2025-11-19T12:47:13Z</dcterms:modified>
</cp:coreProperties>
</file>