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5" r:id="rId2"/>
    <p:sldId id="286" r:id="rId3"/>
    <p:sldId id="308" r:id="rId4"/>
    <p:sldId id="307" r:id="rId5"/>
    <p:sldId id="317" r:id="rId6"/>
    <p:sldId id="337" r:id="rId7"/>
    <p:sldId id="338" r:id="rId8"/>
    <p:sldId id="339" r:id="rId9"/>
    <p:sldId id="314" r:id="rId10"/>
    <p:sldId id="340" r:id="rId11"/>
    <p:sldId id="335" r:id="rId12"/>
    <p:sldId id="341" r:id="rId13"/>
    <p:sldId id="342" r:id="rId14"/>
    <p:sldId id="325" r:id="rId15"/>
    <p:sldId id="343" r:id="rId16"/>
    <p:sldId id="344" r:id="rId17"/>
    <p:sldId id="345" r:id="rId18"/>
    <p:sldId id="311" r:id="rId19"/>
    <p:sldId id="31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022" userDrawn="1">
          <p15:clr>
            <a:srgbClr val="A4A3A4"/>
          </p15:clr>
        </p15:guide>
        <p15:guide id="4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FF"/>
    <a:srgbClr val="023C6B"/>
    <a:srgbClr val="023D6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9" autoAdjust="0"/>
    <p:restoredTop sz="86425" autoAdjust="0"/>
  </p:normalViewPr>
  <p:slideViewPr>
    <p:cSldViewPr showGuides="1">
      <p:cViewPr varScale="1">
        <p:scale>
          <a:sx n="92" d="100"/>
          <a:sy n="92" d="100"/>
        </p:scale>
        <p:origin x="182" y="72"/>
      </p:cViewPr>
      <p:guideLst>
        <p:guide orient="horz" pos="1026"/>
        <p:guide pos="234"/>
        <p:guide orient="horz" pos="3022"/>
        <p:guide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18.11.2025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38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75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343C5-C001-FD6A-6999-16F687C87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416F3-BB38-4877-6536-491E7F92F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8ED9F-2DA7-A371-8F43-FF39501C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B8E94-6D3C-FA84-6EBF-C958FC5E4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2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C4CE-0DBA-4FAF-B8A8-E4966F32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F956C-ABF4-1FD9-FD38-B754A5673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1FFC8-F80E-AA17-1371-987E2B54C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33684-3FA8-D35C-8AED-FC46ABC38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ABCE-8600-407B-24B5-552A62BC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C2FAB-269A-E1C5-7BAE-5D19DDE07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70496-F33E-1E37-FC82-77F9D922F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EE2E7-75B3-ED10-B7A8-87F74EF9D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3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10779-4EA0-8495-F947-248C0D3C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F7EED-86FD-023D-6E0F-D7F957BAF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6D8D2-3F5C-CF5A-F7B6-F86768CF4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CFD09-414C-41FC-7D68-F9CC6D687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2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F8C0-10FF-B827-1405-EA1EA2F99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2AF0E-1963-61FC-2E5A-2992DDB68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E02F6-974A-76CC-0137-24BCD8DA4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5F81-9E64-9B93-C25A-BB4B95505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64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1FC4-1862-592A-BCF6-C76A98ED8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C2B28-62A5-47FF-64C0-C917DBC87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F31D6-DC90-2570-3560-5526EE308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E76D-E13F-6261-3CCA-0D2EB70B81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5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82C2-E721-BFBF-EB81-B8F07E992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372E6-7DCB-99B3-155E-F51CDF87E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C185E-582B-4BB3-82B5-2D564DB03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52F95-EF76-82AF-3BD2-08D7AB6D4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1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1147-B432-D6E1-5089-D78BA0CC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8C311-9352-FF06-6A92-BC6674EE3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7BD76-134F-80C3-D9B5-C5CC1D152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8511A-F7B3-21D6-BBC8-A9DA0AEDA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7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62E8-5A2F-8777-42DF-F84C21DB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128562-EF7A-C794-B5F2-B84158948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4DCF82-B035-B9DB-3079-2C2F40EA6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1796-7E65-2FD2-A563-DD91E068F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93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AE84-664D-A9A4-1A23-FA0EAA55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0CAF7-9021-B6ED-0618-B532DC7F8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C7666-B22B-DB6A-C977-5CB22C91E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788E1-293E-144E-3A2B-F22DED113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32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731838" y="5667076"/>
            <a:ext cx="9817669" cy="966280"/>
            <a:chOff x="864147" y="40389878"/>
            <a:chExt cx="16456700" cy="1619712"/>
          </a:xfrm>
        </p:grpSpPr>
        <p:grpSp>
          <p:nvGrpSpPr>
            <p:cNvPr id="17" name="Group 16"/>
            <p:cNvGrpSpPr/>
            <p:nvPr/>
          </p:nvGrpSpPr>
          <p:grpSpPr>
            <a:xfrm>
              <a:off x="864147" y="40389878"/>
              <a:ext cx="15001382" cy="1619712"/>
              <a:chOff x="1112277" y="40146741"/>
              <a:chExt cx="13942999" cy="150543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D11F3E-94DF-D834-1EF4-DBADEB6E4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9974" y="40287141"/>
                <a:ext cx="2464834" cy="1334292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1112277" y="40146741"/>
                <a:ext cx="13942999" cy="1505437"/>
                <a:chOff x="-1451583" y="4784320"/>
                <a:chExt cx="10887208" cy="1175504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060800" y="4838465"/>
                  <a:ext cx="1374825" cy="11213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Grafik 9">
                  <a:extLst>
                    <a:ext uri="{FF2B5EF4-FFF2-40B4-BE49-F238E27FC236}">
                      <a16:creationId xmlns:a16="http://schemas.microsoft.com/office/drawing/2014/main" id="{A0BABBA3-207B-428D-8CD0-97794373E0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51583" y="4998472"/>
                  <a:ext cx="2572922" cy="748309"/>
                </a:xfrm>
                <a:prstGeom prst="rect">
                  <a:avLst/>
                </a:prstGeom>
              </p:spPr>
            </p:pic>
            <p:pic>
              <p:nvPicPr>
                <p:cNvPr id="2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379118" y="4784320"/>
                  <a:ext cx="936369" cy="1046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527265" y="4940523"/>
                  <a:ext cx="874161" cy="874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433053" y="4946212"/>
                  <a:ext cx="1760538" cy="829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F7018FA-DB2B-8C29-BFF5-1E61914BB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6841" y="40375188"/>
                <a:ext cx="1897194" cy="80955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769803" y="40622739"/>
              <a:ext cx="928468" cy="107031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16567115" y="40787917"/>
              <a:ext cx="753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Arial Narrow" panose="020B0606020202030204" pitchFamily="34" charset="0"/>
                </a:rPr>
                <a:t>JSI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07368" y="6408790"/>
            <a:ext cx="4248472" cy="22110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/>
              <a:t>(</a:t>
            </a:r>
            <a:fld id="{A52F4D17-1AD6-42D9-B93A-EB002C62F438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23C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23C6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56240" y="6387734"/>
            <a:ext cx="720000" cy="22110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39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CEB6F-AC98-09CF-1C60-20562BA88F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60BDDD4C-8F67-4F01-AA00-5E0E4074DA6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144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10" Type="http://schemas.openxmlformats.org/officeDocument/2006/relationships/image" Target="../media/image12.jpg"/><Relationship Id="rId4" Type="http://schemas.openxmlformats.org/officeDocument/2006/relationships/image" Target="../media/image10.e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60848"/>
            <a:ext cx="11485165" cy="2927660"/>
          </a:xfrm>
        </p:spPr>
        <p:txBody>
          <a:bodyPr/>
          <a:lstStyle/>
          <a:p>
            <a:pPr marL="182563" indent="-182563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“Theory, Simulation, Verification and Validation”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TSVV Task 7: Plasma-Wall Interaction in DEMO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WP PWIE Meeting 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|  20.11.2025</a:t>
            </a:r>
            <a:br>
              <a:rPr lang="en-US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D. </a:t>
            </a:r>
            <a:r>
              <a:rPr lang="en-US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Matveev on behalf of TSVV-7 team</a:t>
            </a:r>
            <a:endParaRPr lang="en-US" sz="400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6" t="-35601" r="-188468"/>
          <a:stretch/>
        </p:blipFill>
        <p:spPr bwMode="auto">
          <a:xfrm>
            <a:off x="0" y="0"/>
            <a:ext cx="12196800" cy="15433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82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7411-E550-DFE5-3D07-F0554B27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0CC700-9FC3-77EB-1091-161D56A63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7213B0BC-D5D2-76B0-A9DB-3BA9AF27E2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noProof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MIGRAIN</a:t>
            </a:r>
            <a:r>
              <a:rPr lang="en-US" cap="none" spc="0" noProof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pc="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cap="none" spc="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n-US" spc="0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 ERO2.0 data exchange framework</a:t>
            </a:r>
            <a:endParaRPr lang="en-US" i="1" spc="0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E0ED9E-8A5C-FC87-090C-ECE7FC50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49EA9EA-6443-C016-7D2B-BB83C21C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D7ED82B-82F0-7FF2-1304-50985AA3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9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7A3C0515-1869-46A0-D409-5F218F24CEB4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noProof="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Dust evaporation maps via IMAS – ITER as setup for testing (same geometry and plasma solution via IMAS)</a:t>
            </a:r>
            <a:endParaRPr lang="en-US" sz="2000" noProof="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diagram of a device&#10;&#10;AI-generated content may be incorrect.">
            <a:extLst>
              <a:ext uri="{FF2B5EF4-FFF2-40B4-BE49-F238E27FC236}">
                <a16:creationId xmlns:a16="http://schemas.microsoft.com/office/drawing/2014/main" id="{95D03EB6-E434-09F0-6C88-FC5688C6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8" y="1336686"/>
            <a:ext cx="2715004" cy="3429479"/>
          </a:xfrm>
          <a:prstGeom prst="rect">
            <a:avLst/>
          </a:prstGeom>
        </p:spPr>
      </p:pic>
      <p:pic>
        <p:nvPicPr>
          <p:cNvPr id="10" name="Picture 9" descr="A computer screen shot of a purple and white hat&#10;&#10;AI-generated content may be incorrect.">
            <a:extLst>
              <a:ext uri="{FF2B5EF4-FFF2-40B4-BE49-F238E27FC236}">
                <a16:creationId xmlns:a16="http://schemas.microsoft.com/office/drawing/2014/main" id="{E4CE54D7-F804-03CB-49B2-2BA78FB86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26948" r="2895" b="3142"/>
          <a:stretch>
            <a:fillRect/>
          </a:stretch>
        </p:blipFill>
        <p:spPr>
          <a:xfrm>
            <a:off x="3215681" y="1475367"/>
            <a:ext cx="4389412" cy="3014266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5DB7ADA4-7437-6058-B952-27D94037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083583"/>
            <a:ext cx="4637038" cy="34777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608C2-72D9-0405-5631-4E2D3B2D5E66}"/>
              </a:ext>
            </a:extLst>
          </p:cNvPr>
          <p:cNvSpPr txBox="1"/>
          <p:nvPr/>
        </p:nvSpPr>
        <p:spPr>
          <a:xfrm>
            <a:off x="521720" y="5301208"/>
            <a:ext cx="904439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 dust re-mobilization source in the divertor → atomic W source due to dust ablation </a:t>
            </a:r>
            <a:br>
              <a:rPr lang="en-US" sz="2000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impurity tracing in plasma → gross deposition 	(the shown case does not account </a:t>
            </a:r>
            <a:br>
              <a:rPr lang="en-US" sz="2000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									  for reflection and re-erosion)</a:t>
            </a:r>
          </a:p>
        </p:txBody>
      </p:sp>
    </p:spTree>
    <p:extLst>
      <p:ext uri="{BB962C8B-B14F-4D97-AF65-F5344CB8AC3E}">
        <p14:creationId xmlns:p14="http://schemas.microsoft.com/office/powerpoint/2010/main" val="331956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D3DA0-A232-FD7E-2366-F70FA6B0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DFD68F1-D5D2-F355-C257-407B428B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85" y="1846885"/>
            <a:ext cx="5284118" cy="225401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DA86A48-8D65-00A1-3059-F296E849B0D7}"/>
              </a:ext>
            </a:extLst>
          </p:cNvPr>
          <p:cNvGrpSpPr/>
          <p:nvPr/>
        </p:nvGrpSpPr>
        <p:grpSpPr>
          <a:xfrm>
            <a:off x="8630149" y="1741305"/>
            <a:ext cx="3466903" cy="2479783"/>
            <a:chOff x="9677" y="4345811"/>
            <a:chExt cx="2838031" cy="2029968"/>
          </a:xfrm>
        </p:grpSpPr>
        <p:pic>
          <p:nvPicPr>
            <p:cNvPr id="35" name="Image 46">
              <a:extLst>
                <a:ext uri="{FF2B5EF4-FFF2-40B4-BE49-F238E27FC236}">
                  <a16:creationId xmlns:a16="http://schemas.microsoft.com/office/drawing/2014/main" id="{F23932D3-DD17-A87C-1B8B-D06A93069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83" r="65676"/>
            <a:stretch>
              <a:fillRect/>
            </a:stretch>
          </p:blipFill>
          <p:spPr>
            <a:xfrm>
              <a:off x="413321" y="4400811"/>
              <a:ext cx="2017906" cy="1974968"/>
            </a:xfrm>
            <a:prstGeom prst="rect">
              <a:avLst/>
            </a:prstGeom>
          </p:spPr>
        </p:pic>
        <p:pic>
          <p:nvPicPr>
            <p:cNvPr id="38" name="Image 49">
              <a:extLst>
                <a:ext uri="{FF2B5EF4-FFF2-40B4-BE49-F238E27FC236}">
                  <a16:creationId xmlns:a16="http://schemas.microsoft.com/office/drawing/2014/main" id="{8C2DAA91-C1B4-4246-4B0E-15F875431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127"/>
            <a:stretch/>
          </p:blipFill>
          <p:spPr>
            <a:xfrm>
              <a:off x="9677" y="4345811"/>
              <a:ext cx="488248" cy="2005381"/>
            </a:xfrm>
            <a:prstGeom prst="rect">
              <a:avLst/>
            </a:prstGeom>
          </p:spPr>
        </p:pic>
        <p:cxnSp>
          <p:nvCxnSpPr>
            <p:cNvPr id="36" name="Connecteur droit avec flèche 47">
              <a:extLst>
                <a:ext uri="{FF2B5EF4-FFF2-40B4-BE49-F238E27FC236}">
                  <a16:creationId xmlns:a16="http://schemas.microsoft.com/office/drawing/2014/main" id="{6F0B3023-E79B-8CA9-4D9E-73CF25734983}"/>
                </a:ext>
              </a:extLst>
            </p:cNvPr>
            <p:cNvCxnSpPr>
              <a:cxnSpLocks/>
            </p:cNvCxnSpPr>
            <p:nvPr/>
          </p:nvCxnSpPr>
          <p:spPr>
            <a:xfrm>
              <a:off x="2423195" y="4622943"/>
              <a:ext cx="0" cy="5781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48">
              <a:extLst>
                <a:ext uri="{FF2B5EF4-FFF2-40B4-BE49-F238E27FC236}">
                  <a16:creationId xmlns:a16="http://schemas.microsoft.com/office/drawing/2014/main" id="{E98889F5-4546-EEF8-2E14-89130E794273}"/>
                </a:ext>
              </a:extLst>
            </p:cNvPr>
            <p:cNvSpPr txBox="1"/>
            <p:nvPr/>
          </p:nvSpPr>
          <p:spPr>
            <a:xfrm>
              <a:off x="2460103" y="4723842"/>
              <a:ext cx="387605" cy="22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x 28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E83D43-0ED1-8B6A-CE5B-EF01C97E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9A596-57D9-7A8D-918A-98486DD79498}"/>
              </a:ext>
            </a:extLst>
          </p:cNvPr>
          <p:cNvSpPr txBox="1"/>
          <p:nvPr/>
        </p:nvSpPr>
        <p:spPr>
          <a:xfrm>
            <a:off x="9428789" y="4220777"/>
            <a:ext cx="1853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Ratio of T inventory </a:t>
            </a:r>
            <a:b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with and without </a:t>
            </a:r>
          </a:p>
          <a:p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n-</a:t>
            </a:r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damage</a:t>
            </a:r>
            <a:endParaRPr lang="LID4096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F0A9F87-D326-1EC5-8EDF-B59898663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FUEL RETENTION ANALYSIS with </a:t>
            </a:r>
            <a:r>
              <a:rPr lang="en-US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festim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F56E079-E8A6-AC3D-6CBE-8F4BA343AD39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2D modelling of n-damaged divertor monoblock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2FCA6B-F26F-C3CD-2539-A9C9BF7B6B73}"/>
              </a:ext>
            </a:extLst>
          </p:cNvPr>
          <p:cNvGrpSpPr/>
          <p:nvPr/>
        </p:nvGrpSpPr>
        <p:grpSpPr>
          <a:xfrm>
            <a:off x="94948" y="1268760"/>
            <a:ext cx="4081340" cy="2664296"/>
            <a:chOff x="716422" y="1246191"/>
            <a:chExt cx="3974873" cy="25947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30">
                  <a:extLst>
                    <a:ext uri="{FF2B5EF4-FFF2-40B4-BE49-F238E27FC236}">
                      <a16:creationId xmlns:a16="http://schemas.microsoft.com/office/drawing/2014/main" id="{E5EE2A8D-DBF2-BC7B-F6E3-7590EFC7A5CC}"/>
                    </a:ext>
                  </a:extLst>
                </p:cNvPr>
                <p:cNvSpPr txBox="1"/>
                <p:nvPr/>
              </p:nvSpPr>
              <p:spPr>
                <a:xfrm>
                  <a:off x="828441" y="1246191"/>
                  <a:ext cx="3862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</a:rPr>
                    <a:t>10 MW/m</a:t>
                  </a:r>
                  <a:r>
                    <a:rPr kumimoji="0" lang="fr-FR" sz="14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</a:rPr>
                    <a:t>2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5.0</a:t>
                  </a:r>
                  <a14:m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10</a:t>
                  </a:r>
                  <a:r>
                    <a:rPr kumimoji="0" lang="en-US" sz="14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23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 T/m</a:t>
                  </a:r>
                  <a:r>
                    <a:rPr kumimoji="0" lang="en-US" sz="14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2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/s, 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rPr>
                    <a:t>115 eV/D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</a:rPr>
                    <a:t>, 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5-100 dpa/</a:t>
                  </a:r>
                  <a:r>
                    <a:rPr kumimoji="0" lang="fr-FR" sz="1400" b="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fpy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9" name="ZoneTexte 30">
                  <a:extLst>
                    <a:ext uri="{FF2B5EF4-FFF2-40B4-BE49-F238E27FC236}">
                      <a16:creationId xmlns:a16="http://schemas.microsoft.com/office/drawing/2014/main" id="{E5EE2A8D-DBF2-BC7B-F6E3-7590EFC7A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441" y="1246191"/>
                  <a:ext cx="3862854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2273" b="-909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9B6CD1-A56D-A708-F098-C8841A1E2B28}"/>
                </a:ext>
              </a:extLst>
            </p:cNvPr>
            <p:cNvSpPr/>
            <p:nvPr/>
          </p:nvSpPr>
          <p:spPr>
            <a:xfrm>
              <a:off x="2272542" y="1774642"/>
              <a:ext cx="7521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1414 K</a:t>
              </a:r>
              <a:endParaRPr kumimoji="0" lang="fr-FR" sz="1400" b="0" i="0" u="none" strike="noStrike" kern="0" cap="none" spc="0" normalizeH="0" baseline="3000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Image 32">
              <a:extLst>
                <a:ext uri="{FF2B5EF4-FFF2-40B4-BE49-F238E27FC236}">
                  <a16:creationId xmlns:a16="http://schemas.microsoft.com/office/drawing/2014/main" id="{7F9FB079-6B47-9E61-D3C9-B08C7A47D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1" r="16105" b="23714"/>
            <a:stretch/>
          </p:blipFill>
          <p:spPr>
            <a:xfrm>
              <a:off x="1616890" y="1913971"/>
              <a:ext cx="2070449" cy="1927015"/>
            </a:xfrm>
            <a:prstGeom prst="rect">
              <a:avLst/>
            </a:prstGeom>
          </p:spPr>
        </p:pic>
        <p:sp>
          <p:nvSpPr>
            <p:cNvPr id="13" name="Flèche vers le bas 58">
              <a:extLst>
                <a:ext uri="{FF2B5EF4-FFF2-40B4-BE49-F238E27FC236}">
                  <a16:creationId xmlns:a16="http://schemas.microsoft.com/office/drawing/2014/main" id="{EE9DDB2F-644C-41EF-14A3-26724E7C6291}"/>
                </a:ext>
              </a:extLst>
            </p:cNvPr>
            <p:cNvSpPr/>
            <p:nvPr/>
          </p:nvSpPr>
          <p:spPr>
            <a:xfrm>
              <a:off x="2093046" y="1792755"/>
              <a:ext cx="287542" cy="245777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4" name="Flèche vers le bas 60">
              <a:extLst>
                <a:ext uri="{FF2B5EF4-FFF2-40B4-BE49-F238E27FC236}">
                  <a16:creationId xmlns:a16="http://schemas.microsoft.com/office/drawing/2014/main" id="{9CAD4B3F-A3E7-2507-456D-F38FF0F1BE02}"/>
                </a:ext>
              </a:extLst>
            </p:cNvPr>
            <p:cNvSpPr/>
            <p:nvPr/>
          </p:nvSpPr>
          <p:spPr>
            <a:xfrm>
              <a:off x="3340542" y="1792755"/>
              <a:ext cx="287542" cy="245777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6" name="Flèche vers le bas 61">
              <a:extLst>
                <a:ext uri="{FF2B5EF4-FFF2-40B4-BE49-F238E27FC236}">
                  <a16:creationId xmlns:a16="http://schemas.microsoft.com/office/drawing/2014/main" id="{2D486C9D-3795-9F8E-7AAF-BB2BAC22D3C0}"/>
                </a:ext>
              </a:extLst>
            </p:cNvPr>
            <p:cNvSpPr/>
            <p:nvPr/>
          </p:nvSpPr>
          <p:spPr>
            <a:xfrm>
              <a:off x="2544334" y="2589555"/>
              <a:ext cx="215534" cy="131042"/>
            </a:xfrm>
            <a:prstGeom prst="downArrow">
              <a:avLst/>
            </a:prstGeom>
            <a:solidFill>
              <a:srgbClr val="96C31E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B4FCD2-7511-DE4A-4521-72E0FD11B91F}"/>
                </a:ext>
              </a:extLst>
            </p:cNvPr>
            <p:cNvSpPr/>
            <p:nvPr/>
          </p:nvSpPr>
          <p:spPr>
            <a:xfrm>
              <a:off x="2334798" y="2662813"/>
              <a:ext cx="6607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Recomb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lèche vers le bas 63">
              <a:extLst>
                <a:ext uri="{FF2B5EF4-FFF2-40B4-BE49-F238E27FC236}">
                  <a16:creationId xmlns:a16="http://schemas.microsoft.com/office/drawing/2014/main" id="{7B467D4F-38F5-E06E-F3CA-728F21BBD488}"/>
                </a:ext>
              </a:extLst>
            </p:cNvPr>
            <p:cNvSpPr/>
            <p:nvPr/>
          </p:nvSpPr>
          <p:spPr>
            <a:xfrm rot="5400000">
              <a:off x="1413346" y="2085079"/>
              <a:ext cx="155416" cy="330339"/>
            </a:xfrm>
            <a:prstGeom prst="downArrow">
              <a:avLst/>
            </a:prstGeom>
            <a:solidFill>
              <a:srgbClr val="0091C3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lèche vers le bas 64">
              <a:extLst>
                <a:ext uri="{FF2B5EF4-FFF2-40B4-BE49-F238E27FC236}">
                  <a16:creationId xmlns:a16="http://schemas.microsoft.com/office/drawing/2014/main" id="{8D373DDE-72F4-384A-5B65-96754693DD3D}"/>
                </a:ext>
              </a:extLst>
            </p:cNvPr>
            <p:cNvSpPr/>
            <p:nvPr/>
          </p:nvSpPr>
          <p:spPr>
            <a:xfrm rot="5400000">
              <a:off x="1413346" y="2404321"/>
              <a:ext cx="155416" cy="330339"/>
            </a:xfrm>
            <a:prstGeom prst="downArrow">
              <a:avLst/>
            </a:prstGeom>
            <a:solidFill>
              <a:srgbClr val="0091C3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lèche vers le bas 65">
              <a:extLst>
                <a:ext uri="{FF2B5EF4-FFF2-40B4-BE49-F238E27FC236}">
                  <a16:creationId xmlns:a16="http://schemas.microsoft.com/office/drawing/2014/main" id="{DF092F0B-C721-BD43-E74B-90B97DD657EC}"/>
                </a:ext>
              </a:extLst>
            </p:cNvPr>
            <p:cNvSpPr/>
            <p:nvPr/>
          </p:nvSpPr>
          <p:spPr>
            <a:xfrm rot="5400000">
              <a:off x="1413346" y="2779818"/>
              <a:ext cx="155416" cy="330339"/>
            </a:xfrm>
            <a:prstGeom prst="downArrow">
              <a:avLst/>
            </a:prstGeom>
            <a:solidFill>
              <a:srgbClr val="0091C3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C5EDD2-36D0-2CAC-79BE-5DDAE219AC16}"/>
                </a:ext>
              </a:extLst>
            </p:cNvPr>
            <p:cNvSpPr/>
            <p:nvPr/>
          </p:nvSpPr>
          <p:spPr>
            <a:xfrm>
              <a:off x="716422" y="2485019"/>
              <a:ext cx="800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Instant.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outgassing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35DCE4-F8DE-06A6-9D7F-82B6F75E85FB}"/>
                </a:ext>
              </a:extLst>
            </p:cNvPr>
            <p:cNvSpPr/>
            <p:nvPr/>
          </p:nvSpPr>
          <p:spPr>
            <a:xfrm>
              <a:off x="2261782" y="2879812"/>
              <a:ext cx="8273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Coolant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 (water)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lèche vers le bas 60">
              <a:extLst>
                <a:ext uri="{FF2B5EF4-FFF2-40B4-BE49-F238E27FC236}">
                  <a16:creationId xmlns:a16="http://schemas.microsoft.com/office/drawing/2014/main" id="{0C0F3F63-1898-1036-5C59-438A2693401F}"/>
                </a:ext>
              </a:extLst>
            </p:cNvPr>
            <p:cNvSpPr/>
            <p:nvPr/>
          </p:nvSpPr>
          <p:spPr>
            <a:xfrm>
              <a:off x="2981150" y="1792755"/>
              <a:ext cx="287542" cy="619502"/>
            </a:xfrm>
            <a:prstGeom prst="down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2"/>
                  </a:solidFill>
                  <a:latin typeface="Arial"/>
                </a:rPr>
                <a:t>n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lèche vers le bas 60">
              <a:extLst>
                <a:ext uri="{FF2B5EF4-FFF2-40B4-BE49-F238E27FC236}">
                  <a16:creationId xmlns:a16="http://schemas.microsoft.com/office/drawing/2014/main" id="{C757025F-0CFC-FA26-80F1-8C4111A7F8C8}"/>
                </a:ext>
              </a:extLst>
            </p:cNvPr>
            <p:cNvSpPr/>
            <p:nvPr/>
          </p:nvSpPr>
          <p:spPr>
            <a:xfrm>
              <a:off x="1761455" y="1792755"/>
              <a:ext cx="287542" cy="619502"/>
            </a:xfrm>
            <a:prstGeom prst="down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2"/>
                  </a:solidFill>
                  <a:latin typeface="Arial"/>
                </a:rPr>
                <a:t>n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ZoneTexte 44">
            <a:extLst>
              <a:ext uri="{FF2B5EF4-FFF2-40B4-BE49-F238E27FC236}">
                <a16:creationId xmlns:a16="http://schemas.microsoft.com/office/drawing/2014/main" id="{6C143647-6C4C-A35E-6CE8-3E49ECA1AD97}"/>
              </a:ext>
            </a:extLst>
          </p:cNvPr>
          <p:cNvSpPr txBox="1"/>
          <p:nvPr/>
        </p:nvSpPr>
        <p:spPr>
          <a:xfrm>
            <a:off x="160688" y="4220777"/>
            <a:ext cx="328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Includes</a:t>
            </a:r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trap </a:t>
            </a:r>
            <a:r>
              <a:rPr lang="fr-FR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creation</a:t>
            </a:r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FR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annealing</a:t>
            </a:r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model by J. </a:t>
            </a:r>
            <a:r>
              <a:rPr lang="fr-FR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Dark</a:t>
            </a:r>
            <a:r>
              <a:rPr lang="fr-FR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al, NF 64 (2024)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C48BFA-BE97-3CC0-EE16-AB9EF0597B48}"/>
              </a:ext>
            </a:extLst>
          </p:cNvPr>
          <p:cNvSpPr txBox="1"/>
          <p:nvPr/>
        </p:nvSpPr>
        <p:spPr>
          <a:xfrm>
            <a:off x="3336709" y="4220777"/>
            <a:ext cx="5235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Tritium retention field after 200,000 s of plasma exposure </a:t>
            </a:r>
            <a:b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different neutron fluxes (damage rates) </a:t>
            </a:r>
            <a:b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undamaged case (0 dpa): resulting damage </a:t>
            </a:r>
            <a:b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 to 0.064 dpa (10 dpa/EFPY), and 0.64 dpa (100 dpa/EFPY)</a:t>
            </a:r>
            <a:endParaRPr lang="LID4096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70BA87-5A7E-8D39-DEB2-2E56C23D8D23}"/>
              </a:ext>
            </a:extLst>
          </p:cNvPr>
          <p:cNvSpPr txBox="1"/>
          <p:nvPr/>
        </p:nvSpPr>
        <p:spPr>
          <a:xfrm>
            <a:off x="839416" y="5844685"/>
            <a:ext cx="208236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E. </a:t>
            </a:r>
            <a:r>
              <a:rPr lang="en-US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Hodille</a:t>
            </a:r>
            <a:r>
              <a:rPr lang="en-US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submitted</a:t>
            </a:r>
            <a:endParaRPr lang="LID4096" i="1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9893-FF43-4BF5-40B6-1A3F0A44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27B01C-A6F5-A6E7-3019-747B6A6E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E605838-B919-2B1C-0EAB-88725AFE1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FUEL RETENTION ANALYSIS with </a:t>
            </a:r>
            <a:r>
              <a:rPr lang="en-US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festim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D34FD0F-3AC8-3379-DC2C-6511CE499075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Modelling of isotope exchange in damaged W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824FD460-3A03-5791-9D9D-493EB6F67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528" y="937555"/>
            <a:ext cx="2835581" cy="5671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ce réservé du contenu 6">
                <a:extLst>
                  <a:ext uri="{FF2B5EF4-FFF2-40B4-BE49-F238E27FC236}">
                    <a16:creationId xmlns:a16="http://schemas.microsoft.com/office/drawing/2014/main" id="{7C50AD77-DC23-293F-692F-B6295440A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720" y="1640406"/>
                <a:ext cx="4897181" cy="3399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Simulating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experiment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from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S.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Markelj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JNM 469 (2016)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Test 2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models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for isotope exchange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Classic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vs multi-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level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fr-F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fr-F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  <m:r>
                      <a:rPr kumimoji="0" lang="fr-F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=1.65, 1.85 </m:t>
                    </m:r>
                    <m:r>
                      <a:rPr kumimoji="0" lang="fr-F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Good agreement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with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experiment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at 600K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Faster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exchange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with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multi-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level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model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Difference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more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pronounced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at </a:t>
                </a:r>
                <a:r>
                  <a:rPr kumimoji="0" lang="fr-F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lower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0" name="Espace réservé du contenu 6">
                <a:extLst>
                  <a:ext uri="{FF2B5EF4-FFF2-40B4-BE49-F238E27FC236}">
                    <a16:creationId xmlns:a16="http://schemas.microsoft.com/office/drawing/2014/main" id="{7C50AD77-DC23-293F-692F-B6295440A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20" y="1640406"/>
                <a:ext cx="4897181" cy="3399235"/>
              </a:xfrm>
              <a:prstGeom prst="rect">
                <a:avLst/>
              </a:prstGeom>
              <a:blipFill>
                <a:blip r:embed="rId5"/>
                <a:stretch>
                  <a:fillRect l="-747" t="-53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9">
            <a:extLst>
              <a:ext uri="{FF2B5EF4-FFF2-40B4-BE49-F238E27FC236}">
                <a16:creationId xmlns:a16="http://schemas.microsoft.com/office/drawing/2014/main" id="{6EEBBF1E-B987-015C-C9BD-B8BA7F79AA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43" y="937555"/>
            <a:ext cx="2835581" cy="56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3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B1AC-AD21-9DDC-8CD5-FD2A1A81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134CD6-6816-54F5-A482-D9FC441C1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60860A66-DCA2-FEFF-A177-51B233F97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FUEL RETENTION ANALYSIS with </a:t>
            </a:r>
            <a:r>
              <a:rPr lang="en-US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festim</a:t>
            </a: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/FENICS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C0B3831-5DA9-F359-0605-7878EF567493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clustering model including dislocations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509DC660-AACC-56BC-DF90-F9B45E0D033D}"/>
              </a:ext>
            </a:extLst>
          </p:cNvPr>
          <p:cNvSpPr txBox="1">
            <a:spLocks/>
          </p:cNvSpPr>
          <p:nvPr/>
        </p:nvSpPr>
        <p:spPr>
          <a:xfrm>
            <a:off x="383326" y="1556792"/>
            <a:ext cx="5496650" cy="3399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Simulations done with 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extented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model from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Delaporte-Mathurin, Scientific Reports 11 (2021)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solved with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FenicsX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Model includes now dislocations and pre-existing vacancies as source of trapping and nucleation of He bubbles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Coagulation and bubble migration are being developed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 submitted to Journal of Physics D: Applied Physics</a:t>
            </a:r>
            <a:br>
              <a:rPr lang="en-US" sz="160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comparison 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experimental data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including the temporal evolution of porosity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\\wsl.localhost\Ubuntu-20.04\home\efrikha\test\fenicsxversion0.9.0\dislo_bubble\bubble\experimental\energie\average_depth.png">
            <a:extLst>
              <a:ext uri="{FF2B5EF4-FFF2-40B4-BE49-F238E27FC236}">
                <a16:creationId xmlns:a16="http://schemas.microsoft.com/office/drawing/2014/main" id="{E29C5A6D-AFFD-9940-03D0-0FF6F3F91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8" r="8433" b="1665"/>
          <a:stretch/>
        </p:blipFill>
        <p:spPr bwMode="auto">
          <a:xfrm>
            <a:off x="7039724" y="2996951"/>
            <a:ext cx="4037019" cy="33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7E971BA4-501F-5F9C-3E37-A86B1E606871}"/>
              </a:ext>
            </a:extLst>
          </p:cNvPr>
          <p:cNvSpPr txBox="1"/>
          <p:nvPr/>
        </p:nvSpPr>
        <p:spPr>
          <a:xfrm>
            <a:off x="6478529" y="2226743"/>
            <a:ext cx="1771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Experiments: </a:t>
            </a:r>
            <a:b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Ialovega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al.  </a:t>
            </a:r>
            <a:b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NF 62 (2022) 126022</a:t>
            </a:r>
            <a:endParaRPr lang="en-US" sz="1400" dirty="0">
              <a:solidFill>
                <a:srgbClr val="EEECE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defTabSz="914400"/>
            <a:endParaRPr lang="fr-FR" sz="14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03A996-4129-2EF0-96A0-629F6E13E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"/>
          <a:stretch/>
        </p:blipFill>
        <p:spPr bwMode="auto">
          <a:xfrm>
            <a:off x="8196110" y="806304"/>
            <a:ext cx="2805353" cy="211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DED7BD-6550-748E-D153-91B3978D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49" y="806305"/>
            <a:ext cx="1673684" cy="142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7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A948AA-348B-DDA5-3364-AC9FBF8E045E}"/>
              </a:ext>
            </a:extLst>
          </p:cNvPr>
          <p:cNvSpPr/>
          <p:nvPr/>
        </p:nvSpPr>
        <p:spPr>
          <a:xfrm>
            <a:off x="393851" y="803861"/>
            <a:ext cx="711376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Thermionic emission scaling laws provided by dedicated PIC simulations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Addressing upper limiter damage under vertical displacement event (VDE)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vapor shielding in the model </a:t>
            </a:r>
            <a:r>
              <a:rPr lang="en-DE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mockup for by capping the heat flux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Thermal quench up to 63 GW/m2 ~10 </a:t>
            </a:r>
            <a:r>
              <a:rPr lang="en-US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Melt velocity ~0.5 m/s, pool lifetime ~5ms </a:t>
            </a:r>
            <a:b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	expected small displacements </a:t>
            </a:r>
            <a:b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compared to characteristic scales of the limiter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 the edge, 60 </a:t>
            </a:r>
            <a:r>
              <a:rPr lang="en-US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μm</a:t>
            </a: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melt depth and 1 cm/s velocity, </a:t>
            </a:r>
            <a:b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Weber number ~5×10⁻⁵ → melt should remain attached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9AFA61A-AEEE-51A8-8CCB-4D1EF42E52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PFC Response to transient events – melting with memento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AE7174-F3CA-0654-CF06-1A49735D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321327"/>
            <a:ext cx="2975356" cy="2215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AFDF05-6089-077B-D76E-F34393A829E7}"/>
              </a:ext>
            </a:extLst>
          </p:cNvPr>
          <p:cNvSpPr txBox="1"/>
          <p:nvPr/>
        </p:nvSpPr>
        <p:spPr>
          <a:xfrm>
            <a:off x="1023571" y="2627940"/>
            <a:ext cx="209121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Melt depth up to ~250 </a:t>
            </a:r>
            <a:r>
              <a:rPr lang="el-GR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endParaRPr lang="LID4096" sz="1400" dirty="0" err="1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40450-3582-6B88-8A0C-0882F3A6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2137048"/>
            <a:ext cx="5375920" cy="2492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51F618-6C00-C28E-B234-8E3C5DED0805}"/>
              </a:ext>
            </a:extLst>
          </p:cNvPr>
          <p:cNvSpPr txBox="1"/>
          <p:nvPr/>
        </p:nvSpPr>
        <p:spPr>
          <a:xfrm>
            <a:off x="5087887" y="1859662"/>
            <a:ext cx="6681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 quench up to 5.6 GW/m</a:t>
            </a:r>
            <a:r>
              <a:rPr lang="en-US" kern="100" spc="-5" baseline="30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kern="1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(10%) or 28 GW/m</a:t>
            </a:r>
            <a:r>
              <a:rPr lang="en-US" kern="100" spc="-5" baseline="30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kern="1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(50%) ~100 </a:t>
            </a:r>
            <a:r>
              <a:rPr lang="en-US" kern="100" spc="-5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endParaRPr lang="en-US" kern="100" spc="-5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29ED7-0E2A-90B8-29BF-3051AE29CFB0}"/>
              </a:ext>
            </a:extLst>
          </p:cNvPr>
          <p:cNvSpPr txBox="1"/>
          <p:nvPr/>
        </p:nvSpPr>
        <p:spPr>
          <a:xfrm>
            <a:off x="5740817" y="2752411"/>
            <a:ext cx="149432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40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60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endParaRPr lang="LID4096" sz="1400" dirty="0" err="1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02DBC-5A59-E8EA-4C50-1589E631DD30}"/>
              </a:ext>
            </a:extLst>
          </p:cNvPr>
          <p:cNvSpPr txBox="1"/>
          <p:nvPr/>
        </p:nvSpPr>
        <p:spPr>
          <a:xfrm>
            <a:off x="8428747" y="2752411"/>
            <a:ext cx="149432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40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60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ms</a:t>
            </a:r>
            <a:endParaRPr lang="LID4096" sz="1400" dirty="0" err="1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0FE02-579E-424E-9A74-471C60026234}"/>
              </a:ext>
            </a:extLst>
          </p:cNvPr>
          <p:cNvSpPr txBox="1"/>
          <p:nvPr/>
        </p:nvSpPr>
        <p:spPr>
          <a:xfrm>
            <a:off x="5904656" y="46561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Instantaneous melt pools up to 0.3 - 0.5 mm depth </a:t>
            </a:r>
            <a:b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Weber number ~10 </a:t>
            </a:r>
            <a:r>
              <a:rPr lang="en-DE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en-US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prone to splashing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8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1B62B-8B26-1FA3-F84A-56C12390F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BE64DD0-6520-C111-5E7B-C46090084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3D0D03DF-BEBD-1A76-D4DC-EEAEA5B55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DEMO-relevant material and plasma sheath physics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1674F7-3DB9-EC8D-4C35-164C3DE39DBA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Sputtering of D-decorated W surfaces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Kuva 9">
            <a:extLst>
              <a:ext uri="{FF2B5EF4-FFF2-40B4-BE49-F238E27FC236}">
                <a16:creationId xmlns:a16="http://schemas.microsoft.com/office/drawing/2014/main" id="{D78ED644-01DB-4430-6AB0-BEF2B210FF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194"/>
          <a:stretch>
            <a:fillRect/>
          </a:stretch>
        </p:blipFill>
        <p:spPr>
          <a:xfrm>
            <a:off x="431415" y="1556792"/>
            <a:ext cx="9120336" cy="2723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710A4-8391-1EBD-4EF2-D26E8C4A918D}"/>
              </a:ext>
            </a:extLst>
          </p:cNvPr>
          <p:cNvSpPr txBox="1"/>
          <p:nvPr/>
        </p:nvSpPr>
        <p:spPr>
          <a:xfrm>
            <a:off x="767408" y="13011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200 eV / (100) surface</a:t>
            </a:r>
          </a:p>
        </p:txBody>
      </p:sp>
      <p:pic>
        <p:nvPicPr>
          <p:cNvPr id="5" name="Kuva 9">
            <a:extLst>
              <a:ext uri="{FF2B5EF4-FFF2-40B4-BE49-F238E27FC236}">
                <a16:creationId xmlns:a16="http://schemas.microsoft.com/office/drawing/2014/main" id="{34BA00D4-0D1F-55E2-1675-4E2C2AFB1C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567"/>
          <a:stretch>
            <a:fillRect/>
          </a:stretch>
        </p:blipFill>
        <p:spPr>
          <a:xfrm>
            <a:off x="771620" y="4340586"/>
            <a:ext cx="2370259" cy="243257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140E02BE-330D-C920-6239-42D6ADCF6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567"/>
          <a:stretch>
            <a:fillRect/>
          </a:stretch>
        </p:blipFill>
        <p:spPr>
          <a:xfrm>
            <a:off x="3182128" y="4340586"/>
            <a:ext cx="2370259" cy="2432575"/>
          </a:xfrm>
          <a:prstGeom prst="rect">
            <a:avLst/>
          </a:prstGeom>
        </p:spPr>
      </p:pic>
      <p:sp>
        <p:nvSpPr>
          <p:cNvPr id="11" name="Tekstiruutu 11">
            <a:extLst>
              <a:ext uri="{FF2B5EF4-FFF2-40B4-BE49-F238E27FC236}">
                <a16:creationId xmlns:a16="http://schemas.microsoft.com/office/drawing/2014/main" id="{B222C16B-A50E-B499-39F5-A271140D9F35}"/>
              </a:ext>
            </a:extLst>
          </p:cNvPr>
          <p:cNvSpPr txBox="1"/>
          <p:nvPr/>
        </p:nvSpPr>
        <p:spPr>
          <a:xfrm>
            <a:off x="5625428" y="5084544"/>
            <a:ext cx="385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 required for sputtering (eV)</a:t>
            </a:r>
          </a:p>
          <a:p>
            <a:r>
              <a:rPr lang="en-US" noProof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Both above and below figure/table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FE53A-5DBB-9E47-DAB5-8C42353FE212}"/>
              </a:ext>
            </a:extLst>
          </p:cNvPr>
          <p:cNvSpPr txBox="1"/>
          <p:nvPr/>
        </p:nvSpPr>
        <p:spPr>
          <a:xfrm>
            <a:off x="7176120" y="5949280"/>
            <a:ext cx="337637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F. </a:t>
            </a:r>
            <a:r>
              <a:rPr lang="en-US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Kporha</a:t>
            </a:r>
            <a:r>
              <a:rPr lang="en-US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JNM 613 (2025) 155856</a:t>
            </a:r>
            <a:endParaRPr lang="LID4096" i="1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D0E89-46BC-A32A-B5EC-7DFA09D5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7CEC8E-F8F0-8662-9978-6119BA8D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669CCC2-9F81-8587-DAE4-8762408709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DEMO-relevant material and plasma sheath physics</a:t>
            </a:r>
            <a:endParaRPr i="1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97A1B95-0ABA-AE92-D7D1-21D5F8315219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Trap equations with physics-informed neutral networks (PINNs)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91B25-0A5B-790C-5A12-CAD30CAF00F4}"/>
              </a:ext>
            </a:extLst>
          </p:cNvPr>
          <p:cNvSpPr txBox="1"/>
          <p:nvPr/>
        </p:nvSpPr>
        <p:spPr>
          <a:xfrm>
            <a:off x="767408" y="1301126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98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Training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RAVETIME-Code : 3-D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Advection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-Diffusion-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Solver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hydrogen (finite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de-D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transport</a:t>
            </a:r>
            <a:r>
              <a:rPr lang="de-D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matter</a:t>
            </a:r>
            <a:endParaRPr lang="en-US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5BBE7-517C-D6C3-4086-84721C59755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31248" y="1596313"/>
            <a:ext cx="3203488" cy="723743"/>
          </a:xfrm>
          <a:prstGeom prst="rect">
            <a:avLst/>
          </a:prstGeom>
          <a:ln w="0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23899-6252-0680-97BA-F63B3938AC4E}"/>
              </a:ext>
            </a:extLst>
          </p:cNvPr>
          <p:cNvSpPr txBox="1"/>
          <p:nvPr/>
        </p:nvSpPr>
        <p:spPr>
          <a:xfrm>
            <a:off x="3898859" y="16657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spcBef>
                <a:spcPts val="99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Vector-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Riccati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Equation</a:t>
            </a:r>
            <a:b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Generalisation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‘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fill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-level’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dependent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traps and multiple isotopes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BE28A-131A-955B-3A25-DCF707451C2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97803" y="2492896"/>
            <a:ext cx="6449056" cy="3861877"/>
          </a:xfrm>
          <a:prstGeom prst="rect">
            <a:avLst/>
          </a:prstGeom>
          <a:ln w="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9FEAA5-D990-D334-F1A9-720543CD2166}"/>
              </a:ext>
            </a:extLst>
          </p:cNvPr>
          <p:cNvSpPr txBox="1"/>
          <p:nvPr/>
        </p:nvSpPr>
        <p:spPr>
          <a:xfrm>
            <a:off x="7464151" y="2924944"/>
            <a:ext cx="42300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Proof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principle</a:t>
            </a:r>
            <a:r>
              <a:rPr lang="de-DE" sz="1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successful</a:t>
            </a:r>
            <a:r>
              <a:rPr lang="de-DE" sz="1600" b="0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far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terms</a:t>
            </a:r>
            <a:endParaRPr lang="de-DE" sz="1600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still on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scale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single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element</a:t>
            </a:r>
            <a:endParaRPr lang="de-DE" sz="1600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less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suited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evolving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scenarios</a:t>
            </a:r>
            <a:endParaRPr lang="de-DE" sz="1600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assessed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joint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de-DE" sz="1600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-diffusion </a:t>
            </a:r>
            <a:endParaRPr lang="LID4096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275C-D910-AF51-2910-8C770E51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8983DB-A46B-2F0D-F403-1C93E1E7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9F907E64-D1BB-9CB2-E347-34EEB221C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DEMO-relevant material and plasma sheath physics</a:t>
            </a:r>
            <a:endParaRPr i="1" spc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953A519-41B8-748B-21F6-7BEE3DD919DD}"/>
              </a:ext>
            </a:extLst>
          </p:cNvPr>
          <p:cNvSpPr txBox="1"/>
          <p:nvPr/>
        </p:nvSpPr>
        <p:spPr>
          <a:xfrm>
            <a:off x="521720" y="806304"/>
            <a:ext cx="107588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2D Particle-in-Cell simulations (e.g. castellated tiles)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" name="Google Shape;94;p13" title="nonuniform-results.png">
            <a:extLst>
              <a:ext uri="{FF2B5EF4-FFF2-40B4-BE49-F238E27FC236}">
                <a16:creationId xmlns:a16="http://schemas.microsoft.com/office/drawing/2014/main" id="{0AE011B8-34AF-7651-D08F-449074E801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760" y="3019116"/>
            <a:ext cx="7889486" cy="355938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01;p13">
            <a:extLst>
              <a:ext uri="{FF2B5EF4-FFF2-40B4-BE49-F238E27FC236}">
                <a16:creationId xmlns:a16="http://schemas.microsoft.com/office/drawing/2014/main" id="{E267C6C4-2D77-8ED1-D659-12F7F2D56E23}"/>
              </a:ext>
            </a:extLst>
          </p:cNvPr>
          <p:cNvSpPr txBox="1">
            <a:spLocks/>
          </p:cNvSpPr>
          <p:nvPr/>
        </p:nvSpPr>
        <p:spPr>
          <a:xfrm>
            <a:off x="514975" y="1196752"/>
            <a:ext cx="11158800" cy="91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99"/>
              <a:buFont typeface="Century Gothic"/>
              <a:buNone/>
              <a:defRPr sz="3599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2024: SPICE2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w/nonuniform injection scheme (2D PIC) routinely applicable;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memory optimization was found to be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9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extremely important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for DEMO-scale</a:t>
            </a:r>
          </a:p>
        </p:txBody>
      </p:sp>
      <p:sp>
        <p:nvSpPr>
          <p:cNvPr id="39" name="Google Shape;105;p13">
            <a:extLst>
              <a:ext uri="{FF2B5EF4-FFF2-40B4-BE49-F238E27FC236}">
                <a16:creationId xmlns:a16="http://schemas.microsoft.com/office/drawing/2014/main" id="{403AB3A6-FA1A-CD7B-CD81-4E0E859152E6}"/>
              </a:ext>
            </a:extLst>
          </p:cNvPr>
          <p:cNvSpPr txBox="1">
            <a:spLocks/>
          </p:cNvSpPr>
          <p:nvPr/>
        </p:nvSpPr>
        <p:spPr>
          <a:xfrm>
            <a:off x="4190625" y="2203400"/>
            <a:ext cx="7483200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None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9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Simulations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performed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with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strikepoint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-like plasma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Increased electric field at the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strikepoint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2267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location observed</a:t>
            </a:r>
          </a:p>
        </p:txBody>
      </p:sp>
      <p:pic>
        <p:nvPicPr>
          <p:cNvPr id="40" name="Google Shape;106;p13">
            <a:extLst>
              <a:ext uri="{FF2B5EF4-FFF2-40B4-BE49-F238E27FC236}">
                <a16:creationId xmlns:a16="http://schemas.microsoft.com/office/drawing/2014/main" id="{42F6857A-7B81-5293-86F9-889F9D2A3B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r="30955"/>
          <a:stretch>
            <a:fillRect/>
          </a:stretch>
        </p:blipFill>
        <p:spPr>
          <a:xfrm>
            <a:off x="541843" y="3212976"/>
            <a:ext cx="2745845" cy="23860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07;p13">
            <a:extLst>
              <a:ext uri="{FF2B5EF4-FFF2-40B4-BE49-F238E27FC236}">
                <a16:creationId xmlns:a16="http://schemas.microsoft.com/office/drawing/2014/main" id="{F533536B-B09E-CCC1-C7B7-22FC1151D1BC}"/>
              </a:ext>
            </a:extLst>
          </p:cNvPr>
          <p:cNvSpPr txBox="1"/>
          <p:nvPr/>
        </p:nvSpPr>
        <p:spPr>
          <a:xfrm>
            <a:off x="514370" y="2203400"/>
            <a:ext cx="3286800" cy="8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914400">
              <a:lnSpc>
                <a:spcPct val="11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cs-CZ" b="1" kern="0" dirty="0">
                <a:solidFill>
                  <a:srgbClr val="FF00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Code updates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</a:t>
            </a:r>
            <a:r>
              <a:rPr lang="cs-CZ" b="1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finalized</a:t>
            </a:r>
            <a:endParaRPr kern="0" dirty="0">
              <a:solidFill>
                <a:srgbClr val="02267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pPr defTabSz="91440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Memory footprint reduction ~ 10</a:t>
            </a:r>
            <a:r>
              <a:rPr lang="en-US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x</a:t>
            </a: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</a:t>
            </a:r>
            <a:br>
              <a:rPr lang="en-US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</a:b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(</a:t>
            </a:r>
            <a:r>
              <a:rPr lang="cs-CZ" sz="1600" b="1" kern="0" dirty="0">
                <a:solidFill>
                  <a:srgbClr val="38761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new</a:t>
            </a: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, </a:t>
            </a:r>
            <a:r>
              <a:rPr lang="cs-CZ" sz="1600" b="1" kern="0" dirty="0">
                <a:solidFill>
                  <a:srgbClr val="1155C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before update</a:t>
            </a: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, </a:t>
            </a:r>
            <a:r>
              <a:rPr lang="cs-CZ" sz="1600" b="1" kern="0" dirty="0">
                <a:solidFill>
                  <a:srgbClr val="F692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intermediate</a:t>
            </a:r>
            <a:r>
              <a:rPr lang="cs-CZ" sz="1600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)</a:t>
            </a:r>
            <a:endParaRPr sz="1600" kern="0" dirty="0">
              <a:solidFill>
                <a:srgbClr val="02267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  <p:sp>
        <p:nvSpPr>
          <p:cNvPr id="42" name="Google Shape;108;p13">
            <a:extLst>
              <a:ext uri="{FF2B5EF4-FFF2-40B4-BE49-F238E27FC236}">
                <a16:creationId xmlns:a16="http://schemas.microsoft.com/office/drawing/2014/main" id="{A5E282D9-5F54-A67A-59F8-AE8200235A37}"/>
              </a:ext>
            </a:extLst>
          </p:cNvPr>
          <p:cNvSpPr txBox="1"/>
          <p:nvPr/>
        </p:nvSpPr>
        <p:spPr>
          <a:xfrm>
            <a:off x="514283" y="5673075"/>
            <a:ext cx="3286800" cy="96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91440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Font typeface="Arial"/>
              <a:buNone/>
            </a:pPr>
            <a:r>
              <a:rPr lang="cs-CZ" b="1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Summary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: Scalability substantially improved, reducing time</a:t>
            </a:r>
            <a:r>
              <a:rPr lang="en-US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 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req</a:t>
            </a:r>
            <a:r>
              <a:rPr lang="en-US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. 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2</a:t>
            </a:r>
            <a:r>
              <a:rPr lang="en-US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-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5</a:t>
            </a:r>
            <a:r>
              <a:rPr lang="en-US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x</a:t>
            </a:r>
            <a:r>
              <a:rPr lang="cs-CZ" kern="0" dirty="0">
                <a:solidFill>
                  <a:srgbClr val="02267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. Down to ~ month per simulation.</a:t>
            </a:r>
            <a:endParaRPr sz="1600" kern="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87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363F4-DA3F-0C4D-A907-B6779B0E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7CB632-FAE2-D88E-D5FA-E62665C172FC}"/>
              </a:ext>
            </a:extLst>
          </p:cNvPr>
          <p:cNvSpPr/>
          <p:nvPr/>
        </p:nvSpPr>
        <p:spPr>
          <a:xfrm>
            <a:off x="358774" y="998433"/>
            <a:ext cx="1106581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en-US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address design and safety relevant information in view of PWI</a:t>
            </a:r>
          </a:p>
          <a:p>
            <a:pPr marL="857250" lvl="1" indent="-4000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W sources and their screening during steady-state operation </a:t>
            </a:r>
            <a:b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as core impurity and wall lifetime concern</a:t>
            </a: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Formation of redeposited layers as undesirable reservoir for fuel retention and potential dust source</a:t>
            </a: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Evolution of dust inventory and its role as impurity source and on impurity redistribution</a:t>
            </a: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Evolution of fuel retention and permeation by implantation and co-deposition, </a:t>
            </a:r>
            <a:b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accounting for neutron-induced damage evolution under realistic plasma operation scenarios </a:t>
            </a:r>
            <a:b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and throughout implementation of fuel removal strategies</a:t>
            </a: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Consequences of transient events in terms of PFC integrity and potential for catastrophic PFC damage,</a:t>
            </a:r>
            <a:b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in particular deep volumetric melting and explosion-like material response to impact of runaway electrons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endParaRPr lang="en-US" b="1" spc="-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en-US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enhance codes capabilities in terms of physics description, framework integration </a:t>
            </a:r>
            <a:br>
              <a:rPr lang="en-US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practical performance requirements</a:t>
            </a: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B141DE-E9B4-2854-3FF7-1F96AF419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9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cap="none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2026-2027 outlook – TSVV-D</a:t>
            </a:r>
            <a:r>
              <a:rPr lang="en-US" cap="none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400" cap="none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 Motivation and context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911C9D0-7967-AE89-ECAF-F157EC2D6108}"/>
              </a:ext>
            </a:extLst>
          </p:cNvPr>
          <p:cNvSpPr/>
          <p:nvPr/>
        </p:nvSpPr>
        <p:spPr>
          <a:xfrm>
            <a:off x="11143813" y="126911"/>
            <a:ext cx="725920" cy="637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6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EE456-B252-905B-4DCE-AFC75771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FED1A19-6293-371C-E9F7-9FB379AE4D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324000"/>
            <a:ext cx="11449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cap="none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2026-2027 outlook – TSVV-D: Summary of scientific tasks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4E23C38-DF73-2894-4F58-1E90A42979EA}"/>
              </a:ext>
            </a:extLst>
          </p:cNvPr>
          <p:cNvSpPr/>
          <p:nvPr/>
        </p:nvSpPr>
        <p:spPr>
          <a:xfrm>
            <a:off x="11143813" y="126911"/>
            <a:ext cx="725920" cy="637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48F2A-653C-2B71-174A-F6D5BE009E2F}"/>
              </a:ext>
            </a:extLst>
          </p:cNvPr>
          <p:cNvSpPr txBox="1"/>
          <p:nvPr/>
        </p:nvSpPr>
        <p:spPr>
          <a:xfrm>
            <a:off x="407368" y="1340768"/>
            <a:ext cx="2894575" cy="335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Steady-state PWI with ERO2.0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Surrogate models for PWI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 to core, 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field-aligned grid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Time-dependent dust </a:t>
            </a:r>
            <a:b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evaporation sources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Validation in AUG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Predictive modelling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comparison (TSVV-E)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07926-66F5-5159-56FF-01E223EF90DC}"/>
              </a:ext>
            </a:extLst>
          </p:cNvPr>
          <p:cNvSpPr txBox="1"/>
          <p:nvPr/>
        </p:nvSpPr>
        <p:spPr>
          <a:xfrm>
            <a:off x="3359696" y="1340768"/>
            <a:ext cx="2564100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Dust transport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Improved electron 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collection model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Remobilization by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plasma-induced forces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Time-dependent dust</a:t>
            </a:r>
            <a:b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evaporation sources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Validation in AUG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Predictive modelling</a:t>
            </a:r>
            <a:endParaRPr lang="LID4096" dirty="0" err="1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BB23A-281F-AC13-7EB2-A755DEA7824D}"/>
              </a:ext>
            </a:extLst>
          </p:cNvPr>
          <p:cNvSpPr txBox="1"/>
          <p:nvPr/>
        </p:nvSpPr>
        <p:spPr>
          <a:xfrm>
            <a:off x="5985745" y="1340768"/>
            <a:ext cx="3062583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Fuel retention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Physics-informed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defect annealing model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Optimization of numerical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convergence (large eq. sys.)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HISP framework: retention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&amp; outgassing (reactor scale)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Validation in AUG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Predictive modelling</a:t>
            </a:r>
            <a:endParaRPr lang="LID4096" dirty="0" err="1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E68A9-21B3-5C5B-27FA-01E7FAF92B79}"/>
              </a:ext>
            </a:extLst>
          </p:cNvPr>
          <p:cNvSpPr txBox="1"/>
          <p:nvPr/>
        </p:nvSpPr>
        <p:spPr>
          <a:xfrm>
            <a:off x="9110277" y="1340768"/>
            <a:ext cx="2700996" cy="3354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Transient events → RE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Surrogate models for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 energy deposition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secondary products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Full thermo-mechanical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response model with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explosive fragmentation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Validation in AUG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Predictive modelling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713EB-9C69-71D2-0231-8FD6C207EAD3}"/>
              </a:ext>
            </a:extLst>
          </p:cNvPr>
          <p:cNvSpPr txBox="1"/>
          <p:nvPr/>
        </p:nvSpPr>
        <p:spPr>
          <a:xfrm>
            <a:off x="2495600" y="5445224"/>
            <a:ext cx="64087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Thank you for your attention!</a:t>
            </a:r>
            <a:endParaRPr lang="LID4096" sz="3200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494A863A-1300-234E-7EDA-378247E9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2896736"/>
            <a:ext cx="856334" cy="4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3AEFF452-A8AE-3E7F-AB0B-10891D1C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19" y="1981755"/>
            <a:ext cx="422747" cy="4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06944" y="1058400"/>
            <a:ext cx="567639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Acknowledgements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7361" y="1412776"/>
            <a:ext cx="10103255" cy="475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Christoph Baumann, Juri Romazanov, Michael Gordon,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Henri Kumpulainen</a:t>
            </a: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Svetlana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Ratynskaia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Ladislas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Vignitchouk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Panagiotis Tolias, </a:t>
            </a: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Konstantinos Paschalidis, Tommaso Rizzi </a:t>
            </a: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Ales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Podolnik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</a:t>
            </a:r>
            <a:r>
              <a:rPr lang="en-US" spc="-5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Tskhakaya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Michael Komm </a:t>
            </a:r>
            <a:endParaRPr lang="en-US" spc="-5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Jonathan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Mougenot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Yann Charles</a:t>
            </a:r>
            <a:b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Etienne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Hodille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Jonathan Dufour</a:t>
            </a:r>
            <a:endParaRPr lang="en-US" spc="-5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Udo von Toussaint, Klaus Schmid</a:t>
            </a: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Faith </a:t>
            </a:r>
            <a:r>
              <a:rPr lang="en-US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Kporha</a:t>
            </a: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Frederic Granberg</a:t>
            </a:r>
            <a:endParaRPr lang="en-US" spc="-5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lvl="0">
              <a:lnSpc>
                <a:spcPts val="3600"/>
              </a:lnSpc>
              <a:spcBef>
                <a:spcPts val="95"/>
              </a:spcBef>
            </a:pPr>
            <a:r>
              <a:rPr lang="en-US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Jernej Kovacic</a:t>
            </a:r>
            <a:endParaRPr lang="en-US" spc="-5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ts val="3600"/>
              </a:lnSpc>
              <a:spcBef>
                <a:spcPts val="95"/>
              </a:spcBef>
            </a:pPr>
            <a:r>
              <a:rPr lang="en-US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DEMO Central Team: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Sven Wiesen, Fabio Subba, Jonathan </a:t>
            </a:r>
            <a:r>
              <a:rPr lang="en-US" spc="-5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Gerardin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Francesco </a:t>
            </a:r>
            <a:r>
              <a:rPr lang="en-US" spc="-5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Maviglia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2700">
              <a:lnSpc>
                <a:spcPts val="3600"/>
              </a:lnSpc>
              <a:spcBef>
                <a:spcPts val="95"/>
              </a:spcBef>
            </a:pPr>
            <a:r>
              <a:rPr lang="en-US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Thrust 2 (WP PWIE) Facilitator: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Sebastijan </a:t>
            </a:r>
            <a:r>
              <a:rPr lang="en-US" spc="-5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Brezinsek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379"/>
          <a:stretch/>
        </p:blipFill>
        <p:spPr>
          <a:xfrm>
            <a:off x="917174" y="1567330"/>
            <a:ext cx="354290" cy="36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tse1.mm.bing.net/th?id=OIP.a_y3Ev8Y3cECbZWJ7xK4hQHaEb&amp;pid=Api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43" y="4945949"/>
            <a:ext cx="437354" cy="2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E3EC-2299-7D5B-1B6A-742712131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9" y="3827988"/>
            <a:ext cx="959107" cy="519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3F5F9-1648-4964-4F25-ED77DD536B9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525729"/>
            <a:ext cx="800256" cy="34147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40ECBD5-89DE-7B19-3204-A13A2D80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44" y="4322480"/>
            <a:ext cx="700432" cy="5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A3F208-5EEA-AE9F-D8E8-0CFA8070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341" y="3393292"/>
            <a:ext cx="403248" cy="4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8AC3DA9D-ECFA-52E6-6B48-A7095619798E}"/>
              </a:ext>
            </a:extLst>
          </p:cNvPr>
          <p:cNvSpPr/>
          <p:nvPr/>
        </p:nvSpPr>
        <p:spPr>
          <a:xfrm>
            <a:off x="11143813" y="126911"/>
            <a:ext cx="725920" cy="6377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35CB973A-A983-81A1-3679-6A7125191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753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</p:spTree>
    <p:extLst>
      <p:ext uri="{BB962C8B-B14F-4D97-AF65-F5344CB8AC3E}">
        <p14:creationId xmlns:p14="http://schemas.microsoft.com/office/powerpoint/2010/main" val="36068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45" y="1058400"/>
            <a:ext cx="232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 of the</a:t>
            </a:r>
            <a:r>
              <a:rPr sz="2000" b="1" spc="-8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b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91" y="3575655"/>
            <a:ext cx="8040205" cy="901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306705" marR="95885">
              <a:spcBef>
                <a:spcPts val="10"/>
              </a:spcBef>
            </a:pP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 and apply modelling capabilities to treat PWI in DEMO-relevant </a:t>
            </a:r>
            <a:br>
              <a:rPr lang="en-US"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transients regarding their impact on PFC</a:t>
            </a:r>
            <a:r>
              <a:rPr sz="2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91" y="2567543"/>
            <a:ext cx="8040205" cy="901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306705" marR="766445">
              <a:spcBef>
                <a:spcPts val="10"/>
              </a:spcBef>
            </a:pP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safety-relevant information for </a:t>
            </a:r>
            <a:r>
              <a:rPr sz="2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DEMO </a:t>
            </a: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reference scenarios </a:t>
            </a:r>
            <a:br>
              <a:rPr lang="en-US"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concerning first-wall erosion, dust, and fuel inventory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91" y="1556792"/>
            <a:ext cx="8040205" cy="901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306705" marR="98425">
              <a:spcBef>
                <a:spcPts val="10"/>
              </a:spcBef>
            </a:pP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 an integrated modelling suite capable to treat complex </a:t>
            </a:r>
            <a:br>
              <a:rPr lang="en-US"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sz="2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3D wall geometry to predict steady-state PWI in</a:t>
            </a:r>
            <a:r>
              <a:rPr sz="2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DEMO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FCEE3AD-F150-6247-CBAE-90758859477B}"/>
              </a:ext>
            </a:extLst>
          </p:cNvPr>
          <p:cNvSpPr/>
          <p:nvPr/>
        </p:nvSpPr>
        <p:spPr>
          <a:xfrm>
            <a:off x="11143813" y="126911"/>
            <a:ext cx="725920" cy="637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79AC223-463B-DC26-3CB9-95827736C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753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</p:spTree>
    <p:extLst>
      <p:ext uri="{BB962C8B-B14F-4D97-AF65-F5344CB8AC3E}">
        <p14:creationId xmlns:p14="http://schemas.microsoft.com/office/powerpoint/2010/main" val="168738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/>
          <p:nvPr/>
        </p:nvSpPr>
        <p:spPr>
          <a:xfrm>
            <a:off x="521130" y="1477857"/>
            <a:ext cx="13087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</a:t>
            </a:r>
            <a:r>
              <a:rPr sz="2000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</a:t>
            </a:r>
            <a:r>
              <a:rPr sz="2000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</a:t>
            </a:r>
            <a:r>
              <a:rPr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</a:t>
            </a:r>
            <a:r>
              <a:rPr sz="2000" b="1" spc="-5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37" y="2016130"/>
            <a:ext cx="48169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i="1" spc="-5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 of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Steady-state W erosion rates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Preferential W re-/co-deposition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locations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Dust mobilization, survival and accumulation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marR="286385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PFC response to transients: </a:t>
            </a:r>
            <a:r>
              <a:rPr lang="en-US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melting,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splashing</a:t>
            </a:r>
          </a:p>
          <a:p>
            <a:pPr marL="180000" marR="286385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W erosion for locations </a:t>
            </a:r>
            <a:r>
              <a:rPr lang="en-US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affected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en-US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transients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Tritium inventory: co-deposition, bulk retention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890" y="1412776"/>
            <a:ext cx="6242873" cy="318538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49897" y="5110983"/>
            <a:ext cx="4116961" cy="116211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overview papers</a:t>
            </a:r>
            <a:br>
              <a:rPr lang="en-US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D. Matveev et al, </a:t>
            </a:r>
            <a:r>
              <a:rPr lang="en-US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Nucl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Fusion 64 (2024) 106043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+ Presented at IAEA FEC 2025, Chengdu, China</a:t>
            </a:r>
            <a:endParaRPr lang="en-US" sz="16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0EC0835-D1DF-FF0A-9B68-9B7DCF502601}"/>
              </a:ext>
            </a:extLst>
          </p:cNvPr>
          <p:cNvSpPr/>
          <p:nvPr/>
        </p:nvSpPr>
        <p:spPr>
          <a:xfrm>
            <a:off x="11143813" y="126911"/>
            <a:ext cx="725920" cy="63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5EBFAA0-1D73-ECE9-38DF-2274107CC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753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TSVV-07 Plasma-Wall Interaction in DEMO</a:t>
            </a:r>
          </a:p>
        </p:txBody>
      </p:sp>
    </p:spTree>
    <p:extLst>
      <p:ext uri="{BB962C8B-B14F-4D97-AF65-F5344CB8AC3E}">
        <p14:creationId xmlns:p14="http://schemas.microsoft.com/office/powerpoint/2010/main" val="224570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DC34BF4-ECA6-D7C9-B4B0-514CFB02F40C}"/>
              </a:ext>
            </a:extLst>
          </p:cNvPr>
          <p:cNvSpPr/>
          <p:nvPr/>
        </p:nvSpPr>
        <p:spPr>
          <a:xfrm>
            <a:off x="7140760" y="1844823"/>
            <a:ext cx="4622987" cy="3937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LID4096" sz="2400" dirty="0" err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5EEEDD-AC00-0362-514C-D82926C03FFA}"/>
              </a:ext>
            </a:extLst>
          </p:cNvPr>
          <p:cNvGrpSpPr/>
          <p:nvPr/>
        </p:nvGrpSpPr>
        <p:grpSpPr>
          <a:xfrm>
            <a:off x="817996" y="2706117"/>
            <a:ext cx="1703577" cy="2833129"/>
            <a:chOff x="4367808" y="1723922"/>
            <a:chExt cx="2611967" cy="4343827"/>
          </a:xfrm>
        </p:grpSpPr>
        <p:pic>
          <p:nvPicPr>
            <p:cNvPr id="27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7808" y="1723922"/>
              <a:ext cx="2583333" cy="434382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5703527" y="4917624"/>
              <a:ext cx="184400" cy="168139"/>
            </a:xfrm>
            <a:prstGeom prst="straightConnector1">
              <a:avLst/>
            </a:prstGeom>
            <a:ln w="28575">
              <a:noFill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846460" y="4976076"/>
              <a:ext cx="1133315" cy="727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>
                  <a:solidFill>
                    <a:srgbClr val="0000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up to </a:t>
              </a:r>
              <a:br>
                <a:rPr lang="en-US" sz="1400" dirty="0">
                  <a:solidFill>
                    <a:srgbClr val="0000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400" dirty="0">
                  <a:solidFill>
                    <a:srgbClr val="0000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80 cm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B84D3-895A-01EA-C8C2-6F326C9716DD}"/>
              </a:ext>
            </a:extLst>
          </p:cNvPr>
          <p:cNvSpPr/>
          <p:nvPr/>
        </p:nvSpPr>
        <p:spPr>
          <a:xfrm>
            <a:off x="428253" y="1844824"/>
            <a:ext cx="2483064" cy="3937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LID4096" sz="2400" dirty="0" err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25" name="object 2"/>
          <p:cNvSpPr txBox="1"/>
          <p:nvPr/>
        </p:nvSpPr>
        <p:spPr>
          <a:xfrm>
            <a:off x="423103" y="1059100"/>
            <a:ext cx="1021359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Brief reminder of challenges for DEMO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Inhaltsplatzhalter 8"/>
          <p:cNvSpPr txBox="1">
            <a:spLocks/>
          </p:cNvSpPr>
          <p:nvPr/>
        </p:nvSpPr>
        <p:spPr>
          <a:xfrm>
            <a:off x="428253" y="1979145"/>
            <a:ext cx="2483064" cy="1083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Large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plasma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extrapolation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volume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A3426B-86A6-D80E-F57B-CC6ADC5D60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ERO2.0 modelling of W erosion, transport and re-deposition</a:t>
            </a:r>
            <a:endParaRPr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05F4A5-4737-2057-92B2-38778170D3C1}"/>
              </a:ext>
            </a:extLst>
          </p:cNvPr>
          <p:cNvGrpSpPr/>
          <p:nvPr/>
        </p:nvGrpSpPr>
        <p:grpSpPr>
          <a:xfrm>
            <a:off x="3211470" y="1847472"/>
            <a:ext cx="3629134" cy="3937526"/>
            <a:chOff x="3103205" y="1831449"/>
            <a:chExt cx="3629134" cy="393752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D0F15A-5FBB-A11D-D5B5-64A52663554F}"/>
                </a:ext>
              </a:extLst>
            </p:cNvPr>
            <p:cNvSpPr/>
            <p:nvPr/>
          </p:nvSpPr>
          <p:spPr>
            <a:xfrm>
              <a:off x="3103206" y="1831449"/>
              <a:ext cx="3629133" cy="39375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LID4096" sz="2400" dirty="0" err="1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57004D-CC01-FDA5-8774-0B7705C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5680" y="2907816"/>
              <a:ext cx="3332034" cy="2681423"/>
            </a:xfrm>
            <a:prstGeom prst="rect">
              <a:avLst/>
            </a:prstGeom>
          </p:spPr>
        </p:pic>
        <p:sp>
          <p:nvSpPr>
            <p:cNvPr id="13" name="Inhaltsplatzhalter 8">
              <a:extLst>
                <a:ext uri="{FF2B5EF4-FFF2-40B4-BE49-F238E27FC236}">
                  <a16:creationId xmlns:a16="http://schemas.microsoft.com/office/drawing/2014/main" id="{49A944A4-9927-542C-DF24-32D98CC3E23D}"/>
                </a:ext>
              </a:extLst>
            </p:cNvPr>
            <p:cNvSpPr txBox="1">
              <a:spLocks/>
            </p:cNvSpPr>
            <p:nvPr/>
          </p:nvSpPr>
          <p:spPr>
            <a:xfrm>
              <a:off x="3103205" y="1989137"/>
              <a:ext cx="3629133" cy="108324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Charge-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state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resolved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impurity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fluxes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to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the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wall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35A4E90-3CCF-9EB0-77F4-D23BC9C5B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136" y="2879343"/>
            <a:ext cx="2952328" cy="2778662"/>
          </a:xfrm>
          <a:prstGeom prst="rect">
            <a:avLst/>
          </a:prstGeom>
        </p:spPr>
      </p:pic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F45D7470-748C-573F-B1F5-9175E9CC927C}"/>
              </a:ext>
            </a:extLst>
          </p:cNvPr>
          <p:cNvSpPr txBox="1">
            <a:spLocks/>
          </p:cNvSpPr>
          <p:nvPr/>
        </p:nvSpPr>
        <p:spPr>
          <a:xfrm>
            <a:off x="7140758" y="1979146"/>
            <a:ext cx="4622987" cy="1083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 and angular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resolved</a:t>
            </a:r>
            <a:b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fluxes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charge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-exchange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neutrals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(CXN)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E170B5-EAFF-6891-CEB2-D236625BF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030" y="3084528"/>
            <a:ext cx="1291218" cy="215883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3BA04F-E714-C36B-3E58-E9D514A508D9}"/>
              </a:ext>
            </a:extLst>
          </p:cNvPr>
          <p:cNvCxnSpPr/>
          <p:nvPr/>
        </p:nvCxnSpPr>
        <p:spPr>
          <a:xfrm>
            <a:off x="1664991" y="4802815"/>
            <a:ext cx="133541" cy="119022"/>
          </a:xfrm>
          <a:prstGeom prst="straightConnector1">
            <a:avLst/>
          </a:prstGeom>
          <a:ln w="127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D89222-61C5-908F-473B-64F682F89AF7}"/>
              </a:ext>
            </a:extLst>
          </p:cNvPr>
          <p:cNvSpPr txBox="1"/>
          <p:nvPr/>
        </p:nvSpPr>
        <p:spPr>
          <a:xfrm>
            <a:off x="3283478" y="5877272"/>
            <a:ext cx="3748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+	common ion sound speed for all 	background species, in agreement 	with SOLPS-ITER modelling</a:t>
            </a:r>
            <a:endParaRPr lang="LID4096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9627AB-A4F4-1AAB-ED05-46FC6D773EF1}"/>
              </a:ext>
            </a:extLst>
          </p:cNvPr>
          <p:cNvSpPr txBox="1"/>
          <p:nvPr/>
        </p:nvSpPr>
        <p:spPr>
          <a:xfrm>
            <a:off x="9003875" y="3366203"/>
            <a:ext cx="922497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b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sputtering</a:t>
            </a:r>
            <a:b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threshold</a:t>
            </a:r>
            <a:endParaRPr lang="LID4096" sz="1400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4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2EBF-659B-0B3A-5607-C3D8BE6E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740075B-D917-9058-8A1B-52BA25C05079}"/>
              </a:ext>
            </a:extLst>
          </p:cNvPr>
          <p:cNvSpPr/>
          <p:nvPr/>
        </p:nvSpPr>
        <p:spPr>
          <a:xfrm>
            <a:off x="7140760" y="1844823"/>
            <a:ext cx="4622987" cy="3937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LID4096" sz="240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3335AF-2A07-30B4-6920-A48668C25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38E239F1-53A0-040A-1BFA-BCA39B5FF753}"/>
              </a:ext>
            </a:extLst>
          </p:cNvPr>
          <p:cNvSpPr txBox="1"/>
          <p:nvPr/>
        </p:nvSpPr>
        <p:spPr>
          <a:xfrm>
            <a:off x="423103" y="1059100"/>
            <a:ext cx="1021359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Brief reminder of challenges for DEMO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AA0955D-177E-06D2-B4AE-F6D5EB454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ERO2.0 modelling of W erosion, transport and re-deposition</a:t>
            </a:r>
            <a:endParaRPr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0F0E4413-7903-AC67-2856-7ECD18D8EFD8}"/>
              </a:ext>
            </a:extLst>
          </p:cNvPr>
          <p:cNvSpPr txBox="1">
            <a:spLocks/>
          </p:cNvSpPr>
          <p:nvPr/>
        </p:nvSpPr>
        <p:spPr>
          <a:xfrm>
            <a:off x="7140758" y="1979146"/>
            <a:ext cx="4622987" cy="1083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 and angular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resolved</a:t>
            </a:r>
            <a:b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fluxes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charge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-exchange </a:t>
            </a:r>
            <a:r>
              <a:rPr lang="de-DE" sz="18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neutrals</a:t>
            </a:r>
            <a:r>
              <a:rPr lang="de-DE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(CXN)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EAE730-8BA3-AF43-7DCD-5AD2C93A5636}"/>
              </a:ext>
            </a:extLst>
          </p:cNvPr>
          <p:cNvGrpSpPr/>
          <p:nvPr/>
        </p:nvGrpSpPr>
        <p:grpSpPr>
          <a:xfrm>
            <a:off x="428253" y="1844824"/>
            <a:ext cx="6412351" cy="3940174"/>
            <a:chOff x="428253" y="1844824"/>
            <a:chExt cx="6412351" cy="3940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40339B-7216-4F14-6EF0-58CD527DB069}"/>
                </a:ext>
              </a:extLst>
            </p:cNvPr>
            <p:cNvGrpSpPr/>
            <p:nvPr/>
          </p:nvGrpSpPr>
          <p:grpSpPr>
            <a:xfrm>
              <a:off x="817996" y="2706117"/>
              <a:ext cx="1703577" cy="2833129"/>
              <a:chOff x="4367808" y="1723922"/>
              <a:chExt cx="2611967" cy="4343827"/>
            </a:xfrm>
          </p:grpSpPr>
          <p:pic>
            <p:nvPicPr>
              <p:cNvPr id="27" name="Grafik 7">
                <a:extLst>
                  <a:ext uri="{FF2B5EF4-FFF2-40B4-BE49-F238E27FC236}">
                    <a16:creationId xmlns:a16="http://schemas.microsoft.com/office/drawing/2014/main" id="{918800CF-96BF-88BE-0FD4-B7023B49E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40000"/>
              </a:blip>
              <a:stretch>
                <a:fillRect/>
              </a:stretch>
            </p:blipFill>
            <p:spPr>
              <a:xfrm>
                <a:off x="4367808" y="1723922"/>
                <a:ext cx="2583333" cy="4343827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0B4CB12-BD5C-8417-6996-207199F26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3527" y="4917624"/>
                <a:ext cx="184400" cy="168139"/>
              </a:xfrm>
              <a:prstGeom prst="straightConnector1">
                <a:avLst/>
              </a:prstGeom>
              <a:ln w="28575">
                <a:noFill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060818-8F8B-D754-BB50-82659D851B17}"/>
                  </a:ext>
                </a:extLst>
              </p:cNvPr>
              <p:cNvSpPr txBox="1"/>
              <p:nvPr/>
            </p:nvSpPr>
            <p:spPr>
              <a:xfrm>
                <a:off x="5846459" y="4976075"/>
                <a:ext cx="1133316" cy="769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>
                    <a:solidFill>
                      <a:srgbClr val="0000FF">
                        <a:alpha val="40000"/>
                      </a:srgb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up to </a:t>
                </a:r>
                <a:br>
                  <a:rPr lang="en-US" sz="1400" dirty="0">
                    <a:solidFill>
                      <a:srgbClr val="0000FF">
                        <a:alpha val="40000"/>
                      </a:srgb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1400" dirty="0">
                    <a:solidFill>
                      <a:srgbClr val="0000FF">
                        <a:alpha val="40000"/>
                      </a:srgb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80 cm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F53BD9-F7F7-0BC5-4142-0C69E993AA9E}"/>
                </a:ext>
              </a:extLst>
            </p:cNvPr>
            <p:cNvSpPr/>
            <p:nvPr/>
          </p:nvSpPr>
          <p:spPr>
            <a:xfrm>
              <a:off x="428253" y="1844824"/>
              <a:ext cx="2483064" cy="3937526"/>
            </a:xfrm>
            <a:prstGeom prst="rect">
              <a:avLst/>
            </a:prstGeom>
            <a:noFill/>
            <a:ln w="38100">
              <a:solidFill>
                <a:srgbClr val="C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LID4096" sz="2400" dirty="0" err="1"/>
            </a:p>
          </p:txBody>
        </p:sp>
        <p:sp>
          <p:nvSpPr>
            <p:cNvPr id="48" name="Inhaltsplatzhalter 8">
              <a:extLst>
                <a:ext uri="{FF2B5EF4-FFF2-40B4-BE49-F238E27FC236}">
                  <a16:creationId xmlns:a16="http://schemas.microsoft.com/office/drawing/2014/main" id="{E3D73696-1CA7-C9BF-D884-3D9F1AFB188E}"/>
                </a:ext>
              </a:extLst>
            </p:cNvPr>
            <p:cNvSpPr txBox="1">
              <a:spLocks/>
            </p:cNvSpPr>
            <p:nvPr/>
          </p:nvSpPr>
          <p:spPr>
            <a:xfrm>
              <a:off x="428253" y="1979145"/>
              <a:ext cx="2483064" cy="108324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Large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plasma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extrapolation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volume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BB6247-4BB6-8654-6114-7ED63E3AB08E}"/>
                </a:ext>
              </a:extLst>
            </p:cNvPr>
            <p:cNvGrpSpPr/>
            <p:nvPr/>
          </p:nvGrpSpPr>
          <p:grpSpPr>
            <a:xfrm>
              <a:off x="3211470" y="1847472"/>
              <a:ext cx="3629134" cy="3937526"/>
              <a:chOff x="3103205" y="1831449"/>
              <a:chExt cx="3629134" cy="39375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13D11A-2F22-0996-9893-A6A347995930}"/>
                  </a:ext>
                </a:extLst>
              </p:cNvPr>
              <p:cNvSpPr/>
              <p:nvPr/>
            </p:nvSpPr>
            <p:spPr>
              <a:xfrm>
                <a:off x="3103206" y="1831449"/>
                <a:ext cx="3629133" cy="3937526"/>
              </a:xfrm>
              <a:prstGeom prst="rect">
                <a:avLst/>
              </a:prstGeom>
              <a:noFill/>
              <a:ln w="38100">
                <a:solidFill>
                  <a:srgbClr val="C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LID4096" sz="2400" dirty="0" err="1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5F3305-FCC7-6626-A30D-2C1BA2636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0000"/>
              </a:blip>
              <a:stretch>
                <a:fillRect/>
              </a:stretch>
            </p:blipFill>
            <p:spPr>
              <a:xfrm>
                <a:off x="3215680" y="2907816"/>
                <a:ext cx="3332034" cy="2681423"/>
              </a:xfrm>
              <a:prstGeom prst="rect">
                <a:avLst/>
              </a:prstGeom>
            </p:spPr>
          </p:pic>
          <p:sp>
            <p:nvSpPr>
              <p:cNvPr id="13" name="Inhaltsplatzhalter 8">
                <a:extLst>
                  <a:ext uri="{FF2B5EF4-FFF2-40B4-BE49-F238E27FC236}">
                    <a16:creationId xmlns:a16="http://schemas.microsoft.com/office/drawing/2014/main" id="{787915D0-1814-AF03-E9C9-F7A969E51F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3205" y="1989137"/>
                <a:ext cx="3629133" cy="108324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Charge-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state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resolved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b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impurity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fluxes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>
                        <a:alpha val="40000"/>
                      </a:srgbClr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wall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>
                      <a:alpha val="40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5DAFDE1-E8C8-2FED-0E34-EDC59FC3F3AA}"/>
                </a:ext>
              </a:extLst>
            </p:cNvPr>
            <p:cNvCxnSpPr/>
            <p:nvPr/>
          </p:nvCxnSpPr>
          <p:spPr>
            <a:xfrm>
              <a:off x="1664991" y="4802815"/>
              <a:ext cx="133541" cy="119022"/>
            </a:xfrm>
            <a:prstGeom prst="straightConnector1">
              <a:avLst/>
            </a:prstGeom>
            <a:ln w="12700">
              <a:solidFill>
                <a:srgbClr val="0000FF">
                  <a:alpha val="40000"/>
                </a:srgb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2">
            <a:extLst>
              <a:ext uri="{FF2B5EF4-FFF2-40B4-BE49-F238E27FC236}">
                <a16:creationId xmlns:a16="http://schemas.microsoft.com/office/drawing/2014/main" id="{51588AA4-13F9-5ACA-2229-5ED001E031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7" t="2260" r="2688"/>
          <a:stretch/>
        </p:blipFill>
        <p:spPr>
          <a:xfrm>
            <a:off x="9901404" y="3265549"/>
            <a:ext cx="1346525" cy="2314068"/>
          </a:xfrm>
          <a:prstGeom prst="rect">
            <a:avLst/>
          </a:prstGeom>
        </p:spPr>
      </p:pic>
      <p:pic>
        <p:nvPicPr>
          <p:cNvPr id="34" name="Grafik 3">
            <a:extLst>
              <a:ext uri="{FF2B5EF4-FFF2-40B4-BE49-F238E27FC236}">
                <a16:creationId xmlns:a16="http://schemas.microsoft.com/office/drawing/2014/main" id="{AF41486E-FEE0-2575-1AC5-D9DB34883A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95"/>
          <a:stretch/>
        </p:blipFill>
        <p:spPr>
          <a:xfrm>
            <a:off x="7946197" y="3265126"/>
            <a:ext cx="1343625" cy="2314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20E8D-70E9-05FE-607E-10FA77AA998D}"/>
              </a:ext>
            </a:extLst>
          </p:cNvPr>
          <p:cNvSpPr txBox="1"/>
          <p:nvPr/>
        </p:nvSpPr>
        <p:spPr>
          <a:xfrm>
            <a:off x="7794397" y="2866810"/>
            <a:ext cx="139794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mean energy</a:t>
            </a:r>
            <a:endParaRPr lang="LID4096" b="1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F7433-8828-CDF3-258E-110E71E26504}"/>
              </a:ext>
            </a:extLst>
          </p:cNvPr>
          <p:cNvSpPr txBox="1"/>
          <p:nvPr/>
        </p:nvSpPr>
        <p:spPr>
          <a:xfrm>
            <a:off x="9591720" y="2866810"/>
            <a:ext cx="190488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 distribution</a:t>
            </a:r>
            <a:endParaRPr lang="LID4096" b="1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9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5853-9E90-E008-6DBB-C986AE83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D5745A-2543-8727-D164-0FB65BE9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6DB2691D-705A-ACDC-549F-BB65B36E105B}"/>
              </a:ext>
            </a:extLst>
          </p:cNvPr>
          <p:cNvSpPr txBox="1"/>
          <p:nvPr/>
        </p:nvSpPr>
        <p:spPr>
          <a:xfrm>
            <a:off x="423103" y="1059100"/>
            <a:ext cx="1021359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 of resulting erosion-deposition maps by species </a:t>
            </a:r>
            <a:r>
              <a:rPr lang="en-US"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(for </a:t>
            </a:r>
            <a:r>
              <a:rPr lang="en-US" sz="2000" b="1" i="1" spc="-1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000" b="1" i="1" spc="-10" baseline="-25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cut-off at 2 eV in the far-SOL)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EF24424-C20E-8F03-A7D4-04F849F83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ERO2.0 modelling of W erosion, transport and re-deposition</a:t>
            </a:r>
            <a:endParaRPr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44DBF-68E5-1BAB-6931-F90B3C58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916832"/>
            <a:ext cx="7124556" cy="331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1AB32-B747-4F21-0604-073F670BD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283" y="1844824"/>
            <a:ext cx="3660325" cy="25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8DAA4-9D3C-D617-FC23-E8A09B322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1F42C7-E760-E003-2FEF-8421A5E4E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0874D90F-45E4-361C-8833-84555E7B095A}"/>
              </a:ext>
            </a:extLst>
          </p:cNvPr>
          <p:cNvSpPr txBox="1"/>
          <p:nvPr/>
        </p:nvSpPr>
        <p:spPr>
          <a:xfrm>
            <a:off x="423103" y="1059100"/>
            <a:ext cx="1021359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of far-SOL extrapolation assumptions </a:t>
            </a:r>
            <a:r>
              <a:rPr lang="en-US"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b="1" i="1" spc="-1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000" b="1" i="1" spc="-10" baseline="-25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000" b="1" spc="-1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cut-off: 2 eV / 5 eV / last plasma grid value)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6C8182E-9E80-6465-3D01-7BDE98C60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ERO2.0 modelling of W erosion, transport and re-deposition</a:t>
            </a:r>
            <a:endParaRPr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085C8-1A4E-3ADA-5774-1850629A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3" y="2071508"/>
            <a:ext cx="4063216" cy="3013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42BBF-6AB5-861B-E0BA-34810C15198E}"/>
              </a:ext>
            </a:extLst>
          </p:cNvPr>
          <p:cNvSpPr txBox="1"/>
          <p:nvPr/>
        </p:nvSpPr>
        <p:spPr>
          <a:xfrm>
            <a:off x="1055440" y="2325638"/>
            <a:ext cx="331648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---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7.68 eV (1</a:t>
            </a:r>
            <a:r>
              <a:rPr lang="en-US" sz="16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 ionization potential)</a:t>
            </a:r>
            <a:endParaRPr lang="LID4096" sz="1600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604B7-8347-31A6-A69B-98CBBFC82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776" y="1935882"/>
            <a:ext cx="5001323" cy="109552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F3D85-7EBF-2954-190D-96788A525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302" y="3031410"/>
            <a:ext cx="4991797" cy="1038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CCF86A-7E07-2515-5263-C3E5675AD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735" y="4058572"/>
            <a:ext cx="5010849" cy="1047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8B9A9D-FC09-EA5F-6378-153DAC0F7CC3}"/>
              </a:ext>
            </a:extLst>
          </p:cNvPr>
          <p:cNvSpPr txBox="1"/>
          <p:nvPr/>
        </p:nvSpPr>
        <p:spPr>
          <a:xfrm>
            <a:off x="5455298" y="2291285"/>
            <a:ext cx="6351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eV</a:t>
            </a:r>
            <a:endParaRPr lang="LID4096" sz="2000" b="1" dirty="0" err="1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C7F60-1130-C6C3-C35B-8CEBBAD1F465}"/>
              </a:ext>
            </a:extLst>
          </p:cNvPr>
          <p:cNvSpPr txBox="1"/>
          <p:nvPr/>
        </p:nvSpPr>
        <p:spPr>
          <a:xfrm>
            <a:off x="5455298" y="3358234"/>
            <a:ext cx="6351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 eV</a:t>
            </a:r>
            <a:endParaRPr lang="LID4096" sz="2000" b="1" dirty="0" err="1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E3966-344D-571E-4AD5-FA8DF69C682E}"/>
              </a:ext>
            </a:extLst>
          </p:cNvPr>
          <p:cNvSpPr txBox="1"/>
          <p:nvPr/>
        </p:nvSpPr>
        <p:spPr>
          <a:xfrm>
            <a:off x="5455298" y="4390159"/>
            <a:ext cx="7304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</a:t>
            </a:r>
            <a:endParaRPr lang="LID4096" sz="2000" b="1" dirty="0" err="1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5C061-0A65-3A47-62DB-4ED31601FC45}"/>
              </a:ext>
            </a:extLst>
          </p:cNvPr>
          <p:cNvSpPr txBox="1"/>
          <p:nvPr/>
        </p:nvSpPr>
        <p:spPr>
          <a:xfrm>
            <a:off x="839416" y="5844685"/>
            <a:ext cx="359976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C. Baumann, NF (2025) under review</a:t>
            </a:r>
            <a:endParaRPr lang="LID4096" i="1" dirty="0" err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96F5FB52-C78B-3A2E-D9F2-AA5034DC51B4}"/>
              </a:ext>
            </a:extLst>
          </p:cNvPr>
          <p:cNvSpPr/>
          <p:nvPr/>
        </p:nvSpPr>
        <p:spPr>
          <a:xfrm rot="1932091">
            <a:off x="4605951" y="4209039"/>
            <a:ext cx="730456" cy="19375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LID4096" sz="2400" dirty="0" err="1"/>
          </a:p>
        </p:txBody>
      </p:sp>
    </p:spTree>
    <p:extLst>
      <p:ext uri="{BB962C8B-B14F-4D97-AF65-F5344CB8AC3E}">
        <p14:creationId xmlns:p14="http://schemas.microsoft.com/office/powerpoint/2010/main" val="219220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57" y="271427"/>
            <a:ext cx="828281" cy="637293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69C4744-4BA4-5B42-27EB-04F4435309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249285"/>
            <a:ext cx="9265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MIGRAIN</a:t>
            </a:r>
            <a:r>
              <a:rPr lang="en-US" cap="none" spc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pc="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modelling of DUST transport and inventory evolution</a:t>
            </a:r>
            <a:endParaRPr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5E7A21-A506-276D-C245-34CE218B9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97273" y="1260664"/>
            <a:ext cx="6534831" cy="206533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5C6F2FB-0FE9-AD27-CAEE-07773324C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7680176" y="1230907"/>
            <a:ext cx="2592288" cy="2079535"/>
          </a:xfrm>
          <a:prstGeom prst="rect">
            <a:avLst/>
          </a:prstGeom>
        </p:spPr>
      </p:pic>
      <p:pic>
        <p:nvPicPr>
          <p:cNvPr id="1026" name="Picture 1609784631">
            <a:extLst>
              <a:ext uri="{FF2B5EF4-FFF2-40B4-BE49-F238E27FC236}">
                <a16:creationId xmlns:a16="http://schemas.microsoft.com/office/drawing/2014/main" id="{BD3908DB-BFC9-B1A1-DB0C-28423E8A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4130051"/>
            <a:ext cx="2506663" cy="2057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5" name="Picture 1609784632">
            <a:extLst>
              <a:ext uri="{FF2B5EF4-FFF2-40B4-BE49-F238E27FC236}">
                <a16:creationId xmlns:a16="http://schemas.microsoft.com/office/drawing/2014/main" id="{D7E05D0B-2895-21F9-5C84-1FE349B4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09" y="4120481"/>
            <a:ext cx="2506663" cy="2065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019EA3C-1C48-B8D8-2ABB-85604E3D4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F735326-BA6E-277D-B69C-43313C3B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85AA4AA-DB39-6A71-8C18-F8E7D584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9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EDE5155-FFC3-BB97-207E-6941D755C0B3}"/>
              </a:ext>
            </a:extLst>
          </p:cNvPr>
          <p:cNvSpPr txBox="1"/>
          <p:nvPr/>
        </p:nvSpPr>
        <p:spPr>
          <a:xfrm>
            <a:off x="521721" y="806304"/>
            <a:ext cx="49262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Dust starting locations and evaporation maps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9B9E0F78-8C4F-4AD5-B7AF-906BBCC61F2B}"/>
              </a:ext>
            </a:extLst>
          </p:cNvPr>
          <p:cNvSpPr txBox="1"/>
          <p:nvPr/>
        </p:nvSpPr>
        <p:spPr>
          <a:xfrm>
            <a:off x="7680176" y="806670"/>
            <a:ext cx="23042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Dust redistribution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A9DFBA6A-1FBC-BD4E-5DFD-244E7A3DC3AA}"/>
              </a:ext>
            </a:extLst>
          </p:cNvPr>
          <p:cNvSpPr txBox="1"/>
          <p:nvPr/>
        </p:nvSpPr>
        <p:spPr>
          <a:xfrm>
            <a:off x="521721" y="3648998"/>
            <a:ext cx="49262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023C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Dust inventory evolution</a:t>
            </a:r>
            <a:endParaRPr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13649"/>
      </p:ext>
    </p:extLst>
  </p:cSld>
  <p:clrMapOvr>
    <a:masterClrMapping/>
  </p:clrMapOvr>
</p:sld>
</file>

<file path=ppt/theme/theme1.xml><?xml version="1.0" encoding="utf-8"?>
<a:theme xmlns:a="http://schemas.openxmlformats.org/drawingml/2006/main" name="2018-02-28_ppt_16x9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12634</TotalTime>
  <Words>1495</Words>
  <Application>Microsoft Office PowerPoint</Application>
  <PresentationFormat>Widescreen</PresentationFormat>
  <Paragraphs>189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 Math</vt:lpstr>
      <vt:lpstr>2018-02-28_ppt_16x9</vt:lpstr>
      <vt:lpstr>“Theory, Simulation, Verification and Validation”  TSVV Task 7: Plasma-Wall Interaction in DEMO   WP PWIE Meeting   |  20.11.2025 D. Matveev on behalf of TSVV-7 team</vt:lpstr>
      <vt:lpstr>TSVV-07 Plasma-Wall Interaction in DEMO</vt:lpstr>
      <vt:lpstr>TSVV-07 Plasma-Wall Interaction in DEMO</vt:lpstr>
      <vt:lpstr>TSVV-07 Plasma-Wall Interaction in DEMO</vt:lpstr>
      <vt:lpstr>ERO2.0 modelling of W erosion, transport and re-deposition</vt:lpstr>
      <vt:lpstr>ERO2.0 modelling of W erosion, transport and re-deposition</vt:lpstr>
      <vt:lpstr>ERO2.0 modelling of W erosion, transport and re-deposition</vt:lpstr>
      <vt:lpstr>ERO2.0 modelling of W erosion, transport and re-deposition</vt:lpstr>
      <vt:lpstr>MIGRAINe modelling of DUST transport and inventory evolution</vt:lpstr>
      <vt:lpstr>MIGRAINe to ERO2.0 data exchange framework</vt:lpstr>
      <vt:lpstr>FUEL RETENTION ANALYSIS with festim</vt:lpstr>
      <vt:lpstr>FUEL RETENTION ANALYSIS with festim</vt:lpstr>
      <vt:lpstr>FUEL RETENTION ANALYSIS with festim/FENICS</vt:lpstr>
      <vt:lpstr>PFC Response to transient events – melting with memento</vt:lpstr>
      <vt:lpstr>DEMO-relevant material and plasma sheath physics</vt:lpstr>
      <vt:lpstr>DEMO-relevant material and plasma sheath physics</vt:lpstr>
      <vt:lpstr>DEMO-relevant material and plasma sheath physics</vt:lpstr>
      <vt:lpstr>2026-2027 outlook – TSVV-D: Motivation and context</vt:lpstr>
      <vt:lpstr>2026-2027 outlook – TSVV-D: Summary of scientific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DM</dc:creator>
  <cp:lastModifiedBy>Matveev, Dmitry</cp:lastModifiedBy>
  <cp:revision>398</cp:revision>
  <dcterms:created xsi:type="dcterms:W3CDTF">2020-05-26T10:21:50Z</dcterms:created>
  <dcterms:modified xsi:type="dcterms:W3CDTF">2025-11-20T08:27:56Z</dcterms:modified>
</cp:coreProperties>
</file>