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1" r:id="rId5"/>
  </p:sldMasterIdLst>
  <p:notesMasterIdLst>
    <p:notesMasterId r:id="rId41"/>
  </p:notesMasterIdLst>
  <p:sldIdLst>
    <p:sldId id="256" r:id="rId6"/>
    <p:sldId id="271" r:id="rId7"/>
    <p:sldId id="279" r:id="rId8"/>
    <p:sldId id="299" r:id="rId9"/>
    <p:sldId id="282" r:id="rId10"/>
    <p:sldId id="300" r:id="rId11"/>
    <p:sldId id="298" r:id="rId12"/>
    <p:sldId id="311" r:id="rId13"/>
    <p:sldId id="310" r:id="rId14"/>
    <p:sldId id="756" r:id="rId15"/>
    <p:sldId id="320" r:id="rId16"/>
    <p:sldId id="309" r:id="rId17"/>
    <p:sldId id="314" r:id="rId18"/>
    <p:sldId id="315" r:id="rId19"/>
    <p:sldId id="283" r:id="rId20"/>
    <p:sldId id="297" r:id="rId21"/>
    <p:sldId id="321" r:id="rId22"/>
    <p:sldId id="747" r:id="rId23"/>
    <p:sldId id="748" r:id="rId24"/>
    <p:sldId id="749" r:id="rId25"/>
    <p:sldId id="304" r:id="rId26"/>
    <p:sldId id="303" r:id="rId27"/>
    <p:sldId id="753" r:id="rId28"/>
    <p:sldId id="302" r:id="rId29"/>
    <p:sldId id="751" r:id="rId30"/>
    <p:sldId id="752" r:id="rId31"/>
    <p:sldId id="306" r:id="rId32"/>
    <p:sldId id="316" r:id="rId33"/>
    <p:sldId id="750" r:id="rId34"/>
    <p:sldId id="755" r:id="rId35"/>
    <p:sldId id="317" r:id="rId36"/>
    <p:sldId id="754" r:id="rId37"/>
    <p:sldId id="318" r:id="rId38"/>
    <p:sldId id="301" r:id="rId39"/>
    <p:sldId id="2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4F82D-39AF-2F97-3CD1-1742504E6FCB}" v="7" dt="2024-12-02T09:45:10.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5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s Szabolics" userId="cd3bfe97-2fa8-411c-81f0-3ee7e59ce51b" providerId="ADAL" clId="{8234C197-AA9D-7B4D-8F1B-2AD2DD247065}"/>
    <pc:docChg chg="undo custSel addSld delSld modSld sldOrd modMainMaster">
      <pc:chgData name="Tamas Szabolics" userId="cd3bfe97-2fa8-411c-81f0-3ee7e59ce51b" providerId="ADAL" clId="{8234C197-AA9D-7B4D-8F1B-2AD2DD247065}" dt="2024-11-25T16:04:47.279" v="742" actId="20578"/>
      <pc:docMkLst>
        <pc:docMk/>
      </pc:docMkLst>
      <pc:sldChg chg="new">
        <pc:chgData name="Tamas Szabolics" userId="cd3bfe97-2fa8-411c-81f0-3ee7e59ce51b" providerId="ADAL" clId="{8234C197-AA9D-7B4D-8F1B-2AD2DD247065}" dt="2024-10-18T07:25:54.830" v="0" actId="680"/>
        <pc:sldMkLst>
          <pc:docMk/>
          <pc:sldMk cId="431817190" sldId="257"/>
        </pc:sldMkLst>
      </pc:sldChg>
      <pc:sldChg chg="new del">
        <pc:chgData name="Tamas Szabolics" userId="cd3bfe97-2fa8-411c-81f0-3ee7e59ce51b" providerId="ADAL" clId="{8234C197-AA9D-7B4D-8F1B-2AD2DD247065}" dt="2024-10-18T08:44:01.810" v="135" actId="2696"/>
        <pc:sldMkLst>
          <pc:docMk/>
          <pc:sldMk cId="2101610814" sldId="258"/>
        </pc:sldMkLst>
      </pc:sldChg>
      <pc:sldChg chg="addSp delSp modSp new del mod">
        <pc:chgData name="Tamas Szabolics" userId="cd3bfe97-2fa8-411c-81f0-3ee7e59ce51b" providerId="ADAL" clId="{8234C197-AA9D-7B4D-8F1B-2AD2DD247065}" dt="2024-11-25T16:04:24.252" v="739" actId="2696"/>
        <pc:sldMkLst>
          <pc:docMk/>
          <pc:sldMk cId="750468423" sldId="259"/>
        </pc:sldMkLst>
      </pc:sldChg>
      <pc:sldChg chg="new del">
        <pc:chgData name="Tamas Szabolics" userId="cd3bfe97-2fa8-411c-81f0-3ee7e59ce51b" providerId="ADAL" clId="{8234C197-AA9D-7B4D-8F1B-2AD2DD247065}" dt="2024-10-18T08:44:05.917" v="138" actId="2696"/>
        <pc:sldMkLst>
          <pc:docMk/>
          <pc:sldMk cId="3389238595" sldId="260"/>
        </pc:sldMkLst>
      </pc:sldChg>
      <pc:sldChg chg="modSp new del mod">
        <pc:chgData name="Tamas Szabolics" userId="cd3bfe97-2fa8-411c-81f0-3ee7e59ce51b" providerId="ADAL" clId="{8234C197-AA9D-7B4D-8F1B-2AD2DD247065}" dt="2024-10-18T08:44:04.015" v="136" actId="2696"/>
        <pc:sldMkLst>
          <pc:docMk/>
          <pc:sldMk cId="1573047952" sldId="261"/>
        </pc:sldMkLst>
      </pc:sldChg>
      <pc:sldChg chg="new del">
        <pc:chgData name="Tamas Szabolics" userId="cd3bfe97-2fa8-411c-81f0-3ee7e59ce51b" providerId="ADAL" clId="{8234C197-AA9D-7B4D-8F1B-2AD2DD247065}" dt="2024-10-18T08:44:05.246" v="137" actId="2696"/>
        <pc:sldMkLst>
          <pc:docMk/>
          <pc:sldMk cId="2691157056" sldId="262"/>
        </pc:sldMkLst>
      </pc:sldChg>
      <pc:sldChg chg="modSp new del mod">
        <pc:chgData name="Tamas Szabolics" userId="cd3bfe97-2fa8-411c-81f0-3ee7e59ce51b" providerId="ADAL" clId="{8234C197-AA9D-7B4D-8F1B-2AD2DD247065}" dt="2024-10-18T08:44:00.854" v="134" actId="2696"/>
        <pc:sldMkLst>
          <pc:docMk/>
          <pc:sldMk cId="994293115" sldId="263"/>
        </pc:sldMkLst>
      </pc:sldChg>
      <pc:sldChg chg="addSp delSp modSp new mod">
        <pc:chgData name="Tamas Szabolics" userId="cd3bfe97-2fa8-411c-81f0-3ee7e59ce51b" providerId="ADAL" clId="{8234C197-AA9D-7B4D-8F1B-2AD2DD247065}" dt="2024-10-23T11:23:30.040" v="194" actId="478"/>
        <pc:sldMkLst>
          <pc:docMk/>
          <pc:sldMk cId="1401760247" sldId="264"/>
        </pc:sldMkLst>
      </pc:sldChg>
      <pc:sldChg chg="new del">
        <pc:chgData name="Tamas Szabolics" userId="cd3bfe97-2fa8-411c-81f0-3ee7e59ce51b" providerId="ADAL" clId="{8234C197-AA9D-7B4D-8F1B-2AD2DD247065}" dt="2024-11-25T15:18:04.631" v="480" actId="2696"/>
        <pc:sldMkLst>
          <pc:docMk/>
          <pc:sldMk cId="881058919" sldId="265"/>
        </pc:sldMkLst>
      </pc:sldChg>
      <pc:sldChg chg="delSp modSp new mod">
        <pc:chgData name="Tamas Szabolics" userId="cd3bfe97-2fa8-411c-81f0-3ee7e59ce51b" providerId="ADAL" clId="{8234C197-AA9D-7B4D-8F1B-2AD2DD247065}" dt="2024-11-25T16:03:06.756" v="730" actId="478"/>
        <pc:sldMkLst>
          <pc:docMk/>
          <pc:sldMk cId="2566406109" sldId="265"/>
        </pc:sldMkLst>
      </pc:sldChg>
      <pc:sldChg chg="modSp new mod ord">
        <pc:chgData name="Tamas Szabolics" userId="cd3bfe97-2fa8-411c-81f0-3ee7e59ce51b" providerId="ADAL" clId="{8234C197-AA9D-7B4D-8F1B-2AD2DD247065}" dt="2024-11-25T16:04:45.997" v="741" actId="20578"/>
        <pc:sldMkLst>
          <pc:docMk/>
          <pc:sldMk cId="796714568" sldId="266"/>
        </pc:sldMkLst>
        <pc:spChg chg="mod">
          <ac:chgData name="Tamas Szabolics" userId="cd3bfe97-2fa8-411c-81f0-3ee7e59ce51b" providerId="ADAL" clId="{8234C197-AA9D-7B4D-8F1B-2AD2DD247065}" dt="2024-11-25T16:00:57.711" v="685" actId="27636"/>
          <ac:spMkLst>
            <pc:docMk/>
            <pc:sldMk cId="796714568" sldId="266"/>
            <ac:spMk id="2" creationId="{2B5668B3-0A4C-492B-F245-5A14D7E752CB}"/>
          </ac:spMkLst>
        </pc:spChg>
      </pc:sldChg>
      <pc:sldChg chg="new ord">
        <pc:chgData name="Tamas Szabolics" userId="cd3bfe97-2fa8-411c-81f0-3ee7e59ce51b" providerId="ADAL" clId="{8234C197-AA9D-7B4D-8F1B-2AD2DD247065}" dt="2024-11-25T16:04:47.279" v="742" actId="20578"/>
        <pc:sldMkLst>
          <pc:docMk/>
          <pc:sldMk cId="714882574" sldId="267"/>
        </pc:sldMkLst>
      </pc:sldChg>
      <pc:sldChg chg="new">
        <pc:chgData name="Tamas Szabolics" userId="cd3bfe97-2fa8-411c-81f0-3ee7e59ce51b" providerId="ADAL" clId="{8234C197-AA9D-7B4D-8F1B-2AD2DD247065}" dt="2024-11-25T16:04:06.222" v="736" actId="680"/>
        <pc:sldMkLst>
          <pc:docMk/>
          <pc:sldMk cId="2857641979" sldId="268"/>
        </pc:sldMkLst>
      </pc:sldChg>
      <pc:sldChg chg="new">
        <pc:chgData name="Tamas Szabolics" userId="cd3bfe97-2fa8-411c-81f0-3ee7e59ce51b" providerId="ADAL" clId="{8234C197-AA9D-7B4D-8F1B-2AD2DD247065}" dt="2024-11-25T16:04:09.187" v="737" actId="680"/>
        <pc:sldMkLst>
          <pc:docMk/>
          <pc:sldMk cId="232290782" sldId="269"/>
        </pc:sldMkLst>
      </pc:sldChg>
      <pc:sldChg chg="new">
        <pc:chgData name="Tamas Szabolics" userId="cd3bfe97-2fa8-411c-81f0-3ee7e59ce51b" providerId="ADAL" clId="{8234C197-AA9D-7B4D-8F1B-2AD2DD247065}" dt="2024-11-25T16:04:12.198" v="738" actId="680"/>
        <pc:sldMkLst>
          <pc:docMk/>
          <pc:sldMk cId="3476055104" sldId="270"/>
        </pc:sldMkLst>
      </pc:sldChg>
      <pc:sldMasterChg chg="modSp addSldLayout modSldLayout sldLayoutOrd">
        <pc:chgData name="Tamas Szabolics" userId="cd3bfe97-2fa8-411c-81f0-3ee7e59ce51b" providerId="ADAL" clId="{8234C197-AA9D-7B4D-8F1B-2AD2DD247065}" dt="2024-11-25T16:04:40.919" v="740" actId="1076"/>
        <pc:sldMasterMkLst>
          <pc:docMk/>
          <pc:sldMasterMk cId="2402646876" sldId="2147483657"/>
        </pc:sldMasterMkLst>
        <pc:sldLayoutChg chg="modSp">
          <pc:chgData name="Tamas Szabolics" userId="cd3bfe97-2fa8-411c-81f0-3ee7e59ce51b" providerId="ADAL" clId="{8234C197-AA9D-7B4D-8F1B-2AD2DD247065}" dt="2024-10-18T07:27:02.160" v="6" actId="735"/>
          <pc:sldLayoutMkLst>
            <pc:docMk/>
            <pc:sldMasterMk cId="2402646876" sldId="2147483657"/>
            <pc:sldLayoutMk cId="640704308" sldId="2147483658"/>
          </pc:sldLayoutMkLst>
        </pc:sldLayoutChg>
        <pc:sldLayoutChg chg="addSp delSp modSp mod">
          <pc:chgData name="Tamas Szabolics" userId="cd3bfe97-2fa8-411c-81f0-3ee7e59ce51b" providerId="ADAL" clId="{8234C197-AA9D-7B4D-8F1B-2AD2DD247065}" dt="2024-10-23T07:28:29.184" v="177" actId="1076"/>
          <pc:sldLayoutMkLst>
            <pc:docMk/>
            <pc:sldMasterMk cId="2402646876" sldId="2147483657"/>
            <pc:sldLayoutMk cId="4285183126" sldId="2147483663"/>
          </pc:sldLayoutMkLst>
          <pc:spChg chg="mod">
            <ac:chgData name="Tamas Szabolics" userId="cd3bfe97-2fa8-411c-81f0-3ee7e59ce51b" providerId="ADAL" clId="{8234C197-AA9D-7B4D-8F1B-2AD2DD247065}" dt="2024-10-18T07:27:49.302" v="7" actId="2085"/>
            <ac:spMkLst>
              <pc:docMk/>
              <pc:sldMasterMk cId="2402646876" sldId="2147483657"/>
              <pc:sldLayoutMk cId="4285183126" sldId="2147483663"/>
              <ac:spMk id="4" creationId="{47ECB478-BAE3-9650-1ED0-40553289DFEC}"/>
            </ac:spMkLst>
          </pc:spChg>
          <pc:picChg chg="mod">
            <ac:chgData name="Tamas Szabolics" userId="cd3bfe97-2fa8-411c-81f0-3ee7e59ce51b" providerId="ADAL" clId="{8234C197-AA9D-7B4D-8F1B-2AD2DD247065}" dt="2024-10-23T07:28:29.184" v="177" actId="1076"/>
            <ac:picMkLst>
              <pc:docMk/>
              <pc:sldMasterMk cId="2402646876" sldId="2147483657"/>
              <pc:sldLayoutMk cId="4285183126" sldId="2147483663"/>
              <ac:picMk id="6" creationId="{40CFE93D-B60A-5519-67CA-2FB5FDAACE49}"/>
            </ac:picMkLst>
          </pc:picChg>
        </pc:sldLayoutChg>
        <pc:sldLayoutChg chg="addSp delSp modSp mod">
          <pc:chgData name="Tamas Szabolics" userId="cd3bfe97-2fa8-411c-81f0-3ee7e59ce51b" providerId="ADAL" clId="{8234C197-AA9D-7B4D-8F1B-2AD2DD247065}" dt="2024-10-23T07:28:36.018" v="181"/>
          <pc:sldLayoutMkLst>
            <pc:docMk/>
            <pc:sldMasterMk cId="2402646876" sldId="2147483657"/>
            <pc:sldLayoutMk cId="1696459684" sldId="2147483664"/>
          </pc:sldLayoutMkLst>
          <pc:spChg chg="mod">
            <ac:chgData name="Tamas Szabolics" userId="cd3bfe97-2fa8-411c-81f0-3ee7e59ce51b" providerId="ADAL" clId="{8234C197-AA9D-7B4D-8F1B-2AD2DD247065}" dt="2024-10-18T07:28:12.842" v="11" actId="2085"/>
            <ac:spMkLst>
              <pc:docMk/>
              <pc:sldMasterMk cId="2402646876" sldId="2147483657"/>
              <pc:sldLayoutMk cId="1696459684" sldId="2147483664"/>
              <ac:spMk id="4" creationId="{47ECB478-BAE3-9650-1ED0-40553289DFEC}"/>
            </ac:spMkLst>
          </pc:spChg>
          <pc:picChg chg="add mod">
            <ac:chgData name="Tamas Szabolics" userId="cd3bfe97-2fa8-411c-81f0-3ee7e59ce51b" providerId="ADAL" clId="{8234C197-AA9D-7B4D-8F1B-2AD2DD247065}" dt="2024-10-23T07:28:36.018" v="181"/>
            <ac:picMkLst>
              <pc:docMk/>
              <pc:sldMasterMk cId="2402646876" sldId="2147483657"/>
              <pc:sldLayoutMk cId="1696459684" sldId="2147483664"/>
              <ac:picMk id="5" creationId="{99801FBB-9E6A-4AE4-3DF9-7243B31E29C4}"/>
            </ac:picMkLst>
          </pc:picChg>
        </pc:sldLayoutChg>
        <pc:sldLayoutChg chg="addSp delSp modSp mod">
          <pc:chgData name="Tamas Szabolics" userId="cd3bfe97-2fa8-411c-81f0-3ee7e59ce51b" providerId="ADAL" clId="{8234C197-AA9D-7B4D-8F1B-2AD2DD247065}" dt="2024-11-18T04:13:53.953" v="479" actId="20577"/>
          <pc:sldLayoutMkLst>
            <pc:docMk/>
            <pc:sldMasterMk cId="2402646876" sldId="2147483657"/>
            <pc:sldLayoutMk cId="1067269772" sldId="2147483665"/>
          </pc:sldLayoutMkLst>
          <pc:spChg chg="add mod">
            <ac:chgData name="Tamas Szabolics" userId="cd3bfe97-2fa8-411c-81f0-3ee7e59ce51b" providerId="ADAL" clId="{8234C197-AA9D-7B4D-8F1B-2AD2DD247065}" dt="2024-11-06T12:26:05.011" v="252" actId="20577"/>
            <ac:spMkLst>
              <pc:docMk/>
              <pc:sldMasterMk cId="2402646876" sldId="2147483657"/>
              <pc:sldLayoutMk cId="1067269772" sldId="2147483665"/>
              <ac:spMk id="3" creationId="{85518383-0A9F-8787-EE49-6ABD1BDB1C74}"/>
            </ac:spMkLst>
          </pc:spChg>
          <pc:spChg chg="mod">
            <ac:chgData name="Tamas Szabolics" userId="cd3bfe97-2fa8-411c-81f0-3ee7e59ce51b" providerId="ADAL" clId="{8234C197-AA9D-7B4D-8F1B-2AD2DD247065}" dt="2024-10-18T07:29:25.196" v="23" actId="2085"/>
            <ac:spMkLst>
              <pc:docMk/>
              <pc:sldMasterMk cId="2402646876" sldId="2147483657"/>
              <pc:sldLayoutMk cId="1067269772" sldId="2147483665"/>
              <ac:spMk id="4" creationId="{47ECB478-BAE3-9650-1ED0-40553289DFEC}"/>
            </ac:spMkLst>
          </pc:spChg>
          <pc:spChg chg="mod">
            <ac:chgData name="Tamas Szabolics" userId="cd3bfe97-2fa8-411c-81f0-3ee7e59ce51b" providerId="ADAL" clId="{8234C197-AA9D-7B4D-8F1B-2AD2DD247065}" dt="2024-10-18T07:29:08.442" v="20" actId="20577"/>
            <ac:spMkLst>
              <pc:docMk/>
              <pc:sldMasterMk cId="2402646876" sldId="2147483657"/>
              <pc:sldLayoutMk cId="1067269772" sldId="2147483665"/>
              <ac:spMk id="8" creationId="{00000000-0000-0000-0000-000000000000}"/>
            </ac:spMkLst>
          </pc:spChg>
          <pc:spChg chg="mod">
            <ac:chgData name="Tamas Szabolics" userId="cd3bfe97-2fa8-411c-81f0-3ee7e59ce51b" providerId="ADAL" clId="{8234C197-AA9D-7B4D-8F1B-2AD2DD247065}" dt="2024-11-18T04:13:53.953" v="479" actId="20577"/>
            <ac:spMkLst>
              <pc:docMk/>
              <pc:sldMasterMk cId="2402646876" sldId="2147483657"/>
              <pc:sldLayoutMk cId="1067269772" sldId="2147483665"/>
              <ac:spMk id="10" creationId="{C85B798E-0E11-AC76-5A3B-7AEDB8476845}"/>
            </ac:spMkLst>
          </pc:spChg>
          <pc:picChg chg="add mod">
            <ac:chgData name="Tamas Szabolics" userId="cd3bfe97-2fa8-411c-81f0-3ee7e59ce51b" providerId="ADAL" clId="{8234C197-AA9D-7B4D-8F1B-2AD2DD247065}" dt="2024-10-23T07:28:47.940" v="186"/>
            <ac:picMkLst>
              <pc:docMk/>
              <pc:sldMasterMk cId="2402646876" sldId="2147483657"/>
              <pc:sldLayoutMk cId="1067269772" sldId="2147483665"/>
              <ac:picMk id="2" creationId="{C3E709DA-A623-E292-E86E-AD6FBCDEE9FD}"/>
            </ac:picMkLst>
          </pc:picChg>
        </pc:sldLayoutChg>
        <pc:sldLayoutChg chg="addSp delSp modSp mod">
          <pc:chgData name="Tamas Szabolics" userId="cd3bfe97-2fa8-411c-81f0-3ee7e59ce51b" providerId="ADAL" clId="{8234C197-AA9D-7B4D-8F1B-2AD2DD247065}" dt="2024-11-06T12:25:33.386" v="239" actId="1038"/>
          <pc:sldLayoutMkLst>
            <pc:docMk/>
            <pc:sldMasterMk cId="2402646876" sldId="2147483657"/>
            <pc:sldLayoutMk cId="4054005621" sldId="2147483666"/>
          </pc:sldLayoutMkLst>
          <pc:spChg chg="mod">
            <ac:chgData name="Tamas Szabolics" userId="cd3bfe97-2fa8-411c-81f0-3ee7e59ce51b" providerId="ADAL" clId="{8234C197-AA9D-7B4D-8F1B-2AD2DD247065}" dt="2024-10-18T07:29:30.225" v="24" actId="2085"/>
            <ac:spMkLst>
              <pc:docMk/>
              <pc:sldMasterMk cId="2402646876" sldId="2147483657"/>
              <pc:sldLayoutMk cId="4054005621" sldId="2147483666"/>
              <ac:spMk id="4" creationId="{47ECB478-BAE3-9650-1ED0-40553289DFEC}"/>
            </ac:spMkLst>
          </pc:spChg>
          <pc:spChg chg="mod">
            <ac:chgData name="Tamas Szabolics" userId="cd3bfe97-2fa8-411c-81f0-3ee7e59ce51b" providerId="ADAL" clId="{8234C197-AA9D-7B4D-8F1B-2AD2DD247065}" dt="2024-10-18T08:39:37.807" v="46" actId="20577"/>
            <ac:spMkLst>
              <pc:docMk/>
              <pc:sldMasterMk cId="2402646876" sldId="2147483657"/>
              <pc:sldLayoutMk cId="4054005621" sldId="2147483666"/>
              <ac:spMk id="8" creationId="{00000000-0000-0000-0000-000000000000}"/>
            </ac:spMkLst>
          </pc:spChg>
          <pc:spChg chg="add mod">
            <ac:chgData name="Tamas Szabolics" userId="cd3bfe97-2fa8-411c-81f0-3ee7e59ce51b" providerId="ADAL" clId="{8234C197-AA9D-7B4D-8F1B-2AD2DD247065}" dt="2024-11-06T12:25:33.386" v="239" actId="1038"/>
            <ac:spMkLst>
              <pc:docMk/>
              <pc:sldMasterMk cId="2402646876" sldId="2147483657"/>
              <pc:sldLayoutMk cId="4054005621" sldId="2147483666"/>
              <ac:spMk id="12" creationId="{C16436CB-AC07-4BBB-7928-069CF8956E3B}"/>
            </ac:spMkLst>
          </pc:spChg>
          <pc:picChg chg="add mod">
            <ac:chgData name="Tamas Szabolics" userId="cd3bfe97-2fa8-411c-81f0-3ee7e59ce51b" providerId="ADAL" clId="{8234C197-AA9D-7B4D-8F1B-2AD2DD247065}" dt="2024-10-23T07:28:54.666" v="188"/>
            <ac:picMkLst>
              <pc:docMk/>
              <pc:sldMasterMk cId="2402646876" sldId="2147483657"/>
              <pc:sldLayoutMk cId="4054005621" sldId="2147483666"/>
              <ac:picMk id="2" creationId="{4B54540B-5211-6405-3954-CAE563B89955}"/>
            </ac:picMkLst>
          </pc:picChg>
          <pc:picChg chg="add mod">
            <ac:chgData name="Tamas Szabolics" userId="cd3bfe97-2fa8-411c-81f0-3ee7e59ce51b" providerId="ADAL" clId="{8234C197-AA9D-7B4D-8F1B-2AD2DD247065}" dt="2024-10-18T07:37:11.614" v="33" actId="14100"/>
            <ac:picMkLst>
              <pc:docMk/>
              <pc:sldMasterMk cId="2402646876" sldId="2147483657"/>
              <pc:sldLayoutMk cId="4054005621" sldId="2147483666"/>
              <ac:picMk id="3" creationId="{E6A79DA8-5CC9-F046-C150-72773BF96224}"/>
            </ac:picMkLst>
          </pc:picChg>
        </pc:sldLayoutChg>
        <pc:sldLayoutChg chg="addSp delSp modSp mod ord">
          <pc:chgData name="Tamas Szabolics" userId="cd3bfe97-2fa8-411c-81f0-3ee7e59ce51b" providerId="ADAL" clId="{8234C197-AA9D-7B4D-8F1B-2AD2DD247065}" dt="2024-11-25T15:29:09.884" v="483" actId="20578"/>
          <pc:sldLayoutMkLst>
            <pc:docMk/>
            <pc:sldMasterMk cId="2402646876" sldId="2147483657"/>
            <pc:sldLayoutMk cId="3048919335" sldId="2147483667"/>
          </pc:sldLayoutMkLst>
          <pc:spChg chg="mod">
            <ac:chgData name="Tamas Szabolics" userId="cd3bfe97-2fa8-411c-81f0-3ee7e59ce51b" providerId="ADAL" clId="{8234C197-AA9D-7B4D-8F1B-2AD2DD247065}" dt="2024-10-23T07:27:57.843" v="175" actId="14100"/>
            <ac:spMkLst>
              <pc:docMk/>
              <pc:sldMasterMk cId="2402646876" sldId="2147483657"/>
              <pc:sldLayoutMk cId="3048919335" sldId="2147483667"/>
              <ac:spMk id="4" creationId="{47ECB478-BAE3-9650-1ED0-40553289DFEC}"/>
            </ac:spMkLst>
          </pc:spChg>
          <pc:spChg chg="add mod">
            <ac:chgData name="Tamas Szabolics" userId="cd3bfe97-2fa8-411c-81f0-3ee7e59ce51b" providerId="ADAL" clId="{8234C197-AA9D-7B4D-8F1B-2AD2DD247065}" dt="2024-11-06T12:25:24.116" v="233" actId="1038"/>
            <ac:spMkLst>
              <pc:docMk/>
              <pc:sldMasterMk cId="2402646876" sldId="2147483657"/>
              <pc:sldLayoutMk cId="3048919335" sldId="2147483667"/>
              <ac:spMk id="5" creationId="{02484EB3-402E-4F49-FFDD-1AF24F678560}"/>
            </ac:spMkLst>
          </pc:spChg>
          <pc:picChg chg="add mod">
            <ac:chgData name="Tamas Szabolics" userId="cd3bfe97-2fa8-411c-81f0-3ee7e59ce51b" providerId="ADAL" clId="{8234C197-AA9D-7B4D-8F1B-2AD2DD247065}" dt="2024-10-23T07:29:12.062" v="192"/>
            <ac:picMkLst>
              <pc:docMk/>
              <pc:sldMasterMk cId="2402646876" sldId="2147483657"/>
              <pc:sldLayoutMk cId="3048919335" sldId="2147483667"/>
              <ac:picMk id="7" creationId="{FC763037-8E92-533F-A2B0-EF01A1FA3FB9}"/>
            </ac:picMkLst>
          </pc:picChg>
          <pc:picChg chg="add mod">
            <ac:chgData name="Tamas Szabolics" userId="cd3bfe97-2fa8-411c-81f0-3ee7e59ce51b" providerId="ADAL" clId="{8234C197-AA9D-7B4D-8F1B-2AD2DD247065}" dt="2024-10-23T14:40:46.486" v="217" actId="1076"/>
            <ac:picMkLst>
              <pc:docMk/>
              <pc:sldMasterMk cId="2402646876" sldId="2147483657"/>
              <pc:sldLayoutMk cId="3048919335" sldId="2147483667"/>
              <ac:picMk id="13" creationId="{03FA7AAB-EA32-20E6-77CB-9DAA1586D8E7}"/>
            </ac:picMkLst>
          </pc:picChg>
        </pc:sldLayoutChg>
        <pc:sldLayoutChg chg="addSp delSp modSp mod">
          <pc:chgData name="Tamas Szabolics" userId="cd3bfe97-2fa8-411c-81f0-3ee7e59ce51b" providerId="ADAL" clId="{8234C197-AA9D-7B4D-8F1B-2AD2DD247065}" dt="2024-11-25T16:04:40.919" v="740" actId="1076"/>
          <pc:sldLayoutMkLst>
            <pc:docMk/>
            <pc:sldMasterMk cId="2402646876" sldId="2147483657"/>
            <pc:sldLayoutMk cId="2045912402" sldId="2147483668"/>
          </pc:sldLayoutMkLst>
          <pc:spChg chg="add mod">
            <ac:chgData name="Tamas Szabolics" userId="cd3bfe97-2fa8-411c-81f0-3ee7e59ce51b" providerId="ADAL" clId="{8234C197-AA9D-7B4D-8F1B-2AD2DD247065}" dt="2024-11-25T16:01:35.230" v="695" actId="14100"/>
            <ac:spMkLst>
              <pc:docMk/>
              <pc:sldMasterMk cId="2402646876" sldId="2147483657"/>
              <pc:sldLayoutMk cId="2045912402" sldId="2147483668"/>
              <ac:spMk id="12" creationId="{C8275B34-5F14-82E5-77B3-EBE27FBE272A}"/>
            </ac:spMkLst>
          </pc:spChg>
          <pc:picChg chg="add mod">
            <ac:chgData name="Tamas Szabolics" userId="cd3bfe97-2fa8-411c-81f0-3ee7e59ce51b" providerId="ADAL" clId="{8234C197-AA9D-7B4D-8F1B-2AD2DD247065}" dt="2024-11-11T14:35:18.902" v="274" actId="1076"/>
            <ac:picMkLst>
              <pc:docMk/>
              <pc:sldMasterMk cId="2402646876" sldId="2147483657"/>
              <pc:sldLayoutMk cId="2045912402" sldId="2147483668"/>
              <ac:picMk id="5" creationId="{73BD9AAF-FD9A-1CC2-D729-3753918186B2}"/>
            </ac:picMkLst>
          </pc:picChg>
          <pc:picChg chg="add mod">
            <ac:chgData name="Tamas Szabolics" userId="cd3bfe97-2fa8-411c-81f0-3ee7e59ce51b" providerId="ADAL" clId="{8234C197-AA9D-7B4D-8F1B-2AD2DD247065}" dt="2024-11-25T16:04:40.919" v="740" actId="1076"/>
            <ac:picMkLst>
              <pc:docMk/>
              <pc:sldMasterMk cId="2402646876" sldId="2147483657"/>
              <pc:sldLayoutMk cId="2045912402" sldId="2147483668"/>
              <ac:picMk id="10" creationId="{D5DD0C48-F720-08EA-F6CF-5E3528E640CC}"/>
            </ac:picMkLst>
          </pc:picChg>
          <pc:picChg chg="add mod">
            <ac:chgData name="Tamas Szabolics" userId="cd3bfe97-2fa8-411c-81f0-3ee7e59ce51b" providerId="ADAL" clId="{8234C197-AA9D-7B4D-8F1B-2AD2DD247065}" dt="2024-11-12T18:31:19.649" v="341" actId="1076"/>
            <ac:picMkLst>
              <pc:docMk/>
              <pc:sldMasterMk cId="2402646876" sldId="2147483657"/>
              <pc:sldLayoutMk cId="2045912402" sldId="2147483668"/>
              <ac:picMk id="11" creationId="{91352402-9C53-2D42-47B4-F358B7FF6AFB}"/>
            </ac:picMkLst>
          </pc:picChg>
          <pc:picChg chg="add mod">
            <ac:chgData name="Tamas Szabolics" userId="cd3bfe97-2fa8-411c-81f0-3ee7e59ce51b" providerId="ADAL" clId="{8234C197-AA9D-7B4D-8F1B-2AD2DD247065}" dt="2024-11-12T18:31:23.253" v="342" actId="1076"/>
            <ac:picMkLst>
              <pc:docMk/>
              <pc:sldMasterMk cId="2402646876" sldId="2147483657"/>
              <pc:sldLayoutMk cId="2045912402" sldId="2147483668"/>
              <ac:picMk id="13" creationId="{7685BD55-BC1C-6498-4299-C61B81575713}"/>
            </ac:picMkLst>
          </pc:picChg>
          <pc:picChg chg="add mod">
            <ac:chgData name="Tamas Szabolics" userId="cd3bfe97-2fa8-411c-81f0-3ee7e59ce51b" providerId="ADAL" clId="{8234C197-AA9D-7B4D-8F1B-2AD2DD247065}" dt="2024-11-12T18:31:46.294" v="348" actId="1076"/>
            <ac:picMkLst>
              <pc:docMk/>
              <pc:sldMasterMk cId="2402646876" sldId="2147483657"/>
              <pc:sldLayoutMk cId="2045912402" sldId="2147483668"/>
              <ac:picMk id="15" creationId="{1874E19B-511F-0030-2D8B-B2ACBF39BADF}"/>
            </ac:picMkLst>
          </pc:picChg>
          <pc:picChg chg="add mod">
            <ac:chgData name="Tamas Szabolics" userId="cd3bfe97-2fa8-411c-81f0-3ee7e59ce51b" providerId="ADAL" clId="{8234C197-AA9D-7B4D-8F1B-2AD2DD247065}" dt="2024-11-12T18:31:42.055" v="347" actId="1076"/>
            <ac:picMkLst>
              <pc:docMk/>
              <pc:sldMasterMk cId="2402646876" sldId="2147483657"/>
              <pc:sldLayoutMk cId="2045912402" sldId="2147483668"/>
              <ac:picMk id="17" creationId="{27268761-FB3D-E1F8-20BB-D829350ED86C}"/>
            </ac:picMkLst>
          </pc:picChg>
          <pc:picChg chg="add mod">
            <ac:chgData name="Tamas Szabolics" userId="cd3bfe97-2fa8-411c-81f0-3ee7e59ce51b" providerId="ADAL" clId="{8234C197-AA9D-7B4D-8F1B-2AD2DD247065}" dt="2024-11-12T18:31:39.085" v="346" actId="1076"/>
            <ac:picMkLst>
              <pc:docMk/>
              <pc:sldMasterMk cId="2402646876" sldId="2147483657"/>
              <pc:sldLayoutMk cId="2045912402" sldId="2147483668"/>
              <ac:picMk id="19" creationId="{D2FCBC92-3D1A-6374-B1CA-E903024761A1}"/>
            </ac:picMkLst>
          </pc:picChg>
          <pc:picChg chg="add mod">
            <ac:chgData name="Tamas Szabolics" userId="cd3bfe97-2fa8-411c-81f0-3ee7e59ce51b" providerId="ADAL" clId="{8234C197-AA9D-7B4D-8F1B-2AD2DD247065}" dt="2024-11-12T18:31:34.398" v="345" actId="1076"/>
            <ac:picMkLst>
              <pc:docMk/>
              <pc:sldMasterMk cId="2402646876" sldId="2147483657"/>
              <pc:sldLayoutMk cId="2045912402" sldId="2147483668"/>
              <ac:picMk id="21" creationId="{2EFD888F-46F1-6AF2-B54A-DB8AED2A23AC}"/>
            </ac:picMkLst>
          </pc:picChg>
          <pc:picChg chg="add mod">
            <ac:chgData name="Tamas Szabolics" userId="cd3bfe97-2fa8-411c-81f0-3ee7e59ce51b" providerId="ADAL" clId="{8234C197-AA9D-7B4D-8F1B-2AD2DD247065}" dt="2024-11-12T18:31:30.872" v="344" actId="1076"/>
            <ac:picMkLst>
              <pc:docMk/>
              <pc:sldMasterMk cId="2402646876" sldId="2147483657"/>
              <pc:sldLayoutMk cId="2045912402" sldId="2147483668"/>
              <ac:picMk id="23" creationId="{A5D099B7-7F0C-F012-4ACA-A9AE1F801CFA}"/>
            </ac:picMkLst>
          </pc:picChg>
          <pc:picChg chg="add mod">
            <ac:chgData name="Tamas Szabolics" userId="cd3bfe97-2fa8-411c-81f0-3ee7e59ce51b" providerId="ADAL" clId="{8234C197-AA9D-7B4D-8F1B-2AD2DD247065}" dt="2024-11-12T18:31:26.558" v="343" actId="1076"/>
            <ac:picMkLst>
              <pc:docMk/>
              <pc:sldMasterMk cId="2402646876" sldId="2147483657"/>
              <pc:sldLayoutMk cId="2045912402" sldId="2147483668"/>
              <ac:picMk id="25" creationId="{3187A4B3-34C9-3C95-62A9-002571104AA5}"/>
            </ac:picMkLst>
          </pc:picChg>
        </pc:sldLayoutChg>
        <pc:sldLayoutChg chg="addSp delSp modSp mod">
          <pc:chgData name="Tamas Szabolics" userId="cd3bfe97-2fa8-411c-81f0-3ee7e59ce51b" providerId="ADAL" clId="{8234C197-AA9D-7B4D-8F1B-2AD2DD247065}" dt="2024-10-23T07:28:41.070" v="183"/>
          <pc:sldLayoutMkLst>
            <pc:docMk/>
            <pc:sldMasterMk cId="2402646876" sldId="2147483657"/>
            <pc:sldLayoutMk cId="1308084676" sldId="2147483669"/>
          </pc:sldLayoutMkLst>
          <pc:spChg chg="mod">
            <ac:chgData name="Tamas Szabolics" userId="cd3bfe97-2fa8-411c-81f0-3ee7e59ce51b" providerId="ADAL" clId="{8234C197-AA9D-7B4D-8F1B-2AD2DD247065}" dt="2024-10-18T07:29:20.067" v="22" actId="2085"/>
            <ac:spMkLst>
              <pc:docMk/>
              <pc:sldMasterMk cId="2402646876" sldId="2147483657"/>
              <pc:sldLayoutMk cId="1308084676" sldId="2147483669"/>
              <ac:spMk id="4" creationId="{47ECB478-BAE3-9650-1ED0-40553289DFEC}"/>
            </ac:spMkLst>
          </pc:spChg>
          <pc:spChg chg="add mod">
            <ac:chgData name="Tamas Szabolics" userId="cd3bfe97-2fa8-411c-81f0-3ee7e59ce51b" providerId="ADAL" clId="{8234C197-AA9D-7B4D-8F1B-2AD2DD247065}" dt="2024-10-18T08:42:43.942" v="132" actId="20577"/>
            <ac:spMkLst>
              <pc:docMk/>
              <pc:sldMasterMk cId="2402646876" sldId="2147483657"/>
              <pc:sldLayoutMk cId="1308084676" sldId="2147483669"/>
              <ac:spMk id="10" creationId="{C4FC0C94-3F09-A426-49C2-6BCA659CC317}"/>
            </ac:spMkLst>
          </pc:spChg>
          <pc:picChg chg="add mod">
            <ac:chgData name="Tamas Szabolics" userId="cd3bfe97-2fa8-411c-81f0-3ee7e59ce51b" providerId="ADAL" clId="{8234C197-AA9D-7B4D-8F1B-2AD2DD247065}" dt="2024-10-23T07:28:41.070" v="183"/>
            <ac:picMkLst>
              <pc:docMk/>
              <pc:sldMasterMk cId="2402646876" sldId="2147483657"/>
              <pc:sldLayoutMk cId="1308084676" sldId="2147483669"/>
              <ac:picMk id="2" creationId="{F84EBC05-6609-C5DD-15BD-05B21625A052}"/>
            </ac:picMkLst>
          </pc:picChg>
        </pc:sldLayoutChg>
        <pc:sldLayoutChg chg="addSp delSp modSp add mod ord modTransition">
          <pc:chgData name="Tamas Szabolics" userId="cd3bfe97-2fa8-411c-81f0-3ee7e59ce51b" providerId="ADAL" clId="{8234C197-AA9D-7B4D-8F1B-2AD2DD247065}" dt="2024-11-25T16:03:31.693" v="734" actId="1076"/>
          <pc:sldLayoutMkLst>
            <pc:docMk/>
            <pc:sldMasterMk cId="2402646876" sldId="2147483657"/>
            <pc:sldLayoutMk cId="955192769" sldId="2147483670"/>
          </pc:sldLayoutMkLst>
          <pc:spChg chg="add mod">
            <ac:chgData name="Tamas Szabolics" userId="cd3bfe97-2fa8-411c-81f0-3ee7e59ce51b" providerId="ADAL" clId="{8234C197-AA9D-7B4D-8F1B-2AD2DD247065}" dt="2024-11-25T15:49:35.308" v="519" actId="1076"/>
            <ac:spMkLst>
              <pc:docMk/>
              <pc:sldMasterMk cId="2402646876" sldId="2147483657"/>
              <pc:sldLayoutMk cId="955192769" sldId="2147483670"/>
              <ac:spMk id="6" creationId="{5966BD16-7752-454F-C58B-251A11EFB1B2}"/>
            </ac:spMkLst>
          </pc:spChg>
          <pc:spChg chg="mod">
            <ac:chgData name="Tamas Szabolics" userId="cd3bfe97-2fa8-411c-81f0-3ee7e59ce51b" providerId="ADAL" clId="{8234C197-AA9D-7B4D-8F1B-2AD2DD247065}" dt="2024-11-25T16:02:30.909" v="729"/>
            <ac:spMkLst>
              <pc:docMk/>
              <pc:sldMasterMk cId="2402646876" sldId="2147483657"/>
              <pc:sldLayoutMk cId="955192769" sldId="2147483670"/>
              <ac:spMk id="8" creationId="{00000000-0000-0000-0000-000000000000}"/>
            </ac:spMkLst>
          </pc:spChg>
          <pc:spChg chg="add mod">
            <ac:chgData name="Tamas Szabolics" userId="cd3bfe97-2fa8-411c-81f0-3ee7e59ce51b" providerId="ADAL" clId="{8234C197-AA9D-7B4D-8F1B-2AD2DD247065}" dt="2024-11-25T15:56:43.175" v="603" actId="1076"/>
            <ac:spMkLst>
              <pc:docMk/>
              <pc:sldMasterMk cId="2402646876" sldId="2147483657"/>
              <pc:sldLayoutMk cId="955192769" sldId="2147483670"/>
              <ac:spMk id="23" creationId="{3F4C3661-F367-DD87-C4F0-0F3D609FF14F}"/>
            </ac:spMkLst>
          </pc:spChg>
          <pc:spChg chg="add mod">
            <ac:chgData name="Tamas Szabolics" userId="cd3bfe97-2fa8-411c-81f0-3ee7e59ce51b" providerId="ADAL" clId="{8234C197-AA9D-7B4D-8F1B-2AD2DD247065}" dt="2024-11-25T15:57:00.826" v="620" actId="20577"/>
            <ac:spMkLst>
              <pc:docMk/>
              <pc:sldMasterMk cId="2402646876" sldId="2147483657"/>
              <pc:sldLayoutMk cId="955192769" sldId="2147483670"/>
              <ac:spMk id="24" creationId="{610AD9B7-CA49-CFD0-EC71-07952B731B92}"/>
            </ac:spMkLst>
          </pc:spChg>
          <pc:spChg chg="add mod">
            <ac:chgData name="Tamas Szabolics" userId="cd3bfe97-2fa8-411c-81f0-3ee7e59ce51b" providerId="ADAL" clId="{8234C197-AA9D-7B4D-8F1B-2AD2DD247065}" dt="2024-11-25T15:57:22.755" v="641" actId="20577"/>
            <ac:spMkLst>
              <pc:docMk/>
              <pc:sldMasterMk cId="2402646876" sldId="2147483657"/>
              <pc:sldLayoutMk cId="955192769" sldId="2147483670"/>
              <ac:spMk id="25" creationId="{037898E9-5B8E-5DA0-DF2B-DC22864A93CC}"/>
            </ac:spMkLst>
          </pc:spChg>
          <pc:spChg chg="add mod">
            <ac:chgData name="Tamas Szabolics" userId="cd3bfe97-2fa8-411c-81f0-3ee7e59ce51b" providerId="ADAL" clId="{8234C197-AA9D-7B4D-8F1B-2AD2DD247065}" dt="2024-11-25T15:57:47.308" v="655" actId="14100"/>
            <ac:spMkLst>
              <pc:docMk/>
              <pc:sldMasterMk cId="2402646876" sldId="2147483657"/>
              <pc:sldLayoutMk cId="955192769" sldId="2147483670"/>
              <ac:spMk id="26" creationId="{36FB1264-C2E8-DD08-2C49-DD49CB0ABAD1}"/>
            </ac:spMkLst>
          </pc:spChg>
          <pc:spChg chg="add mod">
            <ac:chgData name="Tamas Szabolics" userId="cd3bfe97-2fa8-411c-81f0-3ee7e59ce51b" providerId="ADAL" clId="{8234C197-AA9D-7B4D-8F1B-2AD2DD247065}" dt="2024-11-25T15:58:25.071" v="660" actId="20577"/>
            <ac:spMkLst>
              <pc:docMk/>
              <pc:sldMasterMk cId="2402646876" sldId="2147483657"/>
              <pc:sldLayoutMk cId="955192769" sldId="2147483670"/>
              <ac:spMk id="27" creationId="{5307E400-DD53-4AFF-D83E-2882C9D3BCFF}"/>
            </ac:spMkLst>
          </pc:spChg>
          <pc:spChg chg="add mod">
            <ac:chgData name="Tamas Szabolics" userId="cd3bfe97-2fa8-411c-81f0-3ee7e59ce51b" providerId="ADAL" clId="{8234C197-AA9D-7B4D-8F1B-2AD2DD247065}" dt="2024-11-25T15:58:45.439" v="665" actId="14100"/>
            <ac:spMkLst>
              <pc:docMk/>
              <pc:sldMasterMk cId="2402646876" sldId="2147483657"/>
              <pc:sldLayoutMk cId="955192769" sldId="2147483670"/>
              <ac:spMk id="28" creationId="{66A624E3-3044-B88F-1376-898A84380400}"/>
            </ac:spMkLst>
          </pc:spChg>
          <pc:spChg chg="add mod">
            <ac:chgData name="Tamas Szabolics" userId="cd3bfe97-2fa8-411c-81f0-3ee7e59ce51b" providerId="ADAL" clId="{8234C197-AA9D-7B4D-8F1B-2AD2DD247065}" dt="2024-11-25T16:03:31.693" v="734" actId="1076"/>
            <ac:spMkLst>
              <pc:docMk/>
              <pc:sldMasterMk cId="2402646876" sldId="2147483657"/>
              <pc:sldLayoutMk cId="955192769" sldId="2147483670"/>
              <ac:spMk id="29" creationId="{52F7C2E1-47EF-402C-1FD2-5E75EF1540AD}"/>
            </ac:spMkLst>
          </pc:sp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0" creationId="{138A6984-7C86-595B-8E5D-01900B91B6E9}"/>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2" creationId="{D8722D63-74D6-7BF0-51FD-94F45C212BA6}"/>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4" creationId="{A3CAC57B-2782-2657-2AD5-AAE913C19799}"/>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6" creationId="{0F37F52F-AF8C-654D-F3B1-ED83AD4E20FB}"/>
            </ac:picMkLst>
          </pc:picChg>
          <pc:picChg chg="add mod">
            <ac:chgData name="Tamas Szabolics" userId="cd3bfe97-2fa8-411c-81f0-3ee7e59ce51b" providerId="ADAL" clId="{8234C197-AA9D-7B4D-8F1B-2AD2DD247065}" dt="2024-11-25T15:56:04.260" v="576" actId="1076"/>
            <ac:picMkLst>
              <pc:docMk/>
              <pc:sldMasterMk cId="2402646876" sldId="2147483657"/>
              <pc:sldLayoutMk cId="955192769" sldId="2147483670"/>
              <ac:picMk id="20" creationId="{D29BE78D-AA53-704B-61E8-A12E1D569361}"/>
            </ac:picMkLst>
          </pc:picChg>
          <pc:picChg chg="add mod">
            <ac:chgData name="Tamas Szabolics" userId="cd3bfe97-2fa8-411c-81f0-3ee7e59ce51b" providerId="ADAL" clId="{8234C197-AA9D-7B4D-8F1B-2AD2DD247065}" dt="2024-11-25T15:56:02.115" v="575" actId="1076"/>
            <ac:picMkLst>
              <pc:docMk/>
              <pc:sldMasterMk cId="2402646876" sldId="2147483657"/>
              <pc:sldLayoutMk cId="955192769" sldId="2147483670"/>
              <ac:picMk id="22" creationId="{AA77A93C-B0C1-ADE8-6757-95598466950B}"/>
            </ac:picMkLst>
          </pc:picChg>
        </pc:sldLayoutChg>
        <pc:sldLayoutChg chg="modSp add mod modTransition">
          <pc:chgData name="Tamas Szabolics" userId="cd3bfe97-2fa8-411c-81f0-3ee7e59ce51b" providerId="ADAL" clId="{8234C197-AA9D-7B4D-8F1B-2AD2DD247065}" dt="2024-11-12T16:56:24.914" v="304" actId="20577"/>
          <pc:sldLayoutMkLst>
            <pc:docMk/>
            <pc:sldMasterMk cId="2402646876" sldId="2147483657"/>
            <pc:sldLayoutMk cId="2704862446" sldId="2147483670"/>
          </pc:sldLayoutMkLst>
        </pc:sldLayoutChg>
      </pc:sldMasterChg>
    </pc:docChg>
  </pc:docChgLst>
  <pc:docChgLst>
    <pc:chgData name="Eva Belonohy" userId="S::eva.belonohy@euro-fusion.org::3ff31e48-f040-458c-8486-e3c844f61368" providerId="AD" clId="Web-{0A24F82D-39AF-2F97-3CD1-1742504E6FCB}"/>
    <pc:docChg chg="modSld">
      <pc:chgData name="Eva Belonohy" userId="S::eva.belonohy@euro-fusion.org::3ff31e48-f040-458c-8486-e3c844f61368" providerId="AD" clId="Web-{0A24F82D-39AF-2F97-3CD1-1742504E6FCB}" dt="2024-12-02T09:45:10.705" v="6" actId="20577"/>
      <pc:docMkLst>
        <pc:docMk/>
      </pc:docMkLst>
      <pc:sldChg chg="modSp">
        <pc:chgData name="Eva Belonohy" userId="S::eva.belonohy@euro-fusion.org::3ff31e48-f040-458c-8486-e3c844f61368" providerId="AD" clId="Web-{0A24F82D-39AF-2F97-3CD1-1742504E6FCB}" dt="2024-12-02T09:45:10.705" v="6" actId="20577"/>
        <pc:sldMkLst>
          <pc:docMk/>
          <pc:sldMk cId="3476055104" sldId="270"/>
        </pc:sldMkLst>
        <pc:spChg chg="mod">
          <ac:chgData name="Eva Belonohy" userId="S::eva.belonohy@euro-fusion.org::3ff31e48-f040-458c-8486-e3c844f61368" providerId="AD" clId="Web-{0A24F82D-39AF-2F97-3CD1-1742504E6FCB}" dt="2024-12-02T09:45:10.705" v="6" actId="20577"/>
          <ac:spMkLst>
            <pc:docMk/>
            <pc:sldMk cId="3476055104" sldId="270"/>
            <ac:spMk id="4" creationId="{1B2253B3-EB04-3485-955A-35D566CC4A5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70C0"/>
              </a:solidFill>
              <a:round/>
            </a:ln>
            <a:effectLst/>
          </c:spPr>
          <c:marker>
            <c:symbol val="none"/>
          </c:marker>
          <c:yVal>
            <c:numRef>
              <c:f>HP2um!$H$3:$H$102</c:f>
              <c:numCache>
                <c:formatCode>General</c:formatCode>
                <c:ptCount val="100"/>
                <c:pt idx="0">
                  <c:v>0.91096454991523801</c:v>
                </c:pt>
                <c:pt idx="1">
                  <c:v>0.9406602842913494</c:v>
                </c:pt>
                <c:pt idx="2">
                  <c:v>0.79750166963337266</c:v>
                </c:pt>
                <c:pt idx="3">
                  <c:v>0.97313612304320019</c:v>
                </c:pt>
                <c:pt idx="4">
                  <c:v>0.70967618996212323</c:v>
                </c:pt>
                <c:pt idx="5">
                  <c:v>0.42396421839986836</c:v>
                </c:pt>
                <c:pt idx="6">
                  <c:v>0.27753583467611537</c:v>
                </c:pt>
                <c:pt idx="7">
                  <c:v>0.34851454050987429</c:v>
                </c:pt>
                <c:pt idx="8">
                  <c:v>0.33603954640767897</c:v>
                </c:pt>
                <c:pt idx="9">
                  <c:v>0.28659425454854959</c:v>
                </c:pt>
                <c:pt idx="10">
                  <c:v>0.25204833877510729</c:v>
                </c:pt>
                <c:pt idx="11">
                  <c:v>0.34334761167054945</c:v>
                </c:pt>
                <c:pt idx="12">
                  <c:v>0.21171193566046587</c:v>
                </c:pt>
                <c:pt idx="13">
                  <c:v>0.20788061270348773</c:v>
                </c:pt>
                <c:pt idx="14">
                  <c:v>0.18907453267081456</c:v>
                </c:pt>
                <c:pt idx="15">
                  <c:v>0.19256144384035401</c:v>
                </c:pt>
                <c:pt idx="16">
                  <c:v>0.19452109407092494</c:v>
                </c:pt>
                <c:pt idx="17">
                  <c:v>0.18537145422813106</c:v>
                </c:pt>
                <c:pt idx="18">
                  <c:v>3.9769610629120856E-2</c:v>
                </c:pt>
                <c:pt idx="19">
                  <c:v>0.21184504835054563</c:v>
                </c:pt>
                <c:pt idx="20">
                  <c:v>0.1405738328819017</c:v>
                </c:pt>
                <c:pt idx="21">
                  <c:v>0.10162926234244186</c:v>
                </c:pt>
                <c:pt idx="22">
                  <c:v>0.18998685745479676</c:v>
                </c:pt>
                <c:pt idx="23">
                  <c:v>4.258564544633016E-3</c:v>
                </c:pt>
                <c:pt idx="24">
                  <c:v>7.2653475090147676E-2</c:v>
                </c:pt>
                <c:pt idx="25">
                  <c:v>-8.0501654213162941E-3</c:v>
                </c:pt>
                <c:pt idx="26">
                  <c:v>3.2065433553666166E-2</c:v>
                </c:pt>
                <c:pt idx="27">
                  <c:v>3.9649591535706193E-2</c:v>
                </c:pt>
                <c:pt idx="28">
                  <c:v>1.8638080968860344E-3</c:v>
                </c:pt>
                <c:pt idx="29">
                  <c:v>-3.3237644685212599E-2</c:v>
                </c:pt>
                <c:pt idx="30">
                  <c:v>4.5782415236735874E-2</c:v>
                </c:pt>
                <c:pt idx="31">
                  <c:v>4.9584204448933251E-3</c:v>
                </c:pt>
                <c:pt idx="32">
                  <c:v>7.3502400588292332E-3</c:v>
                </c:pt>
                <c:pt idx="33">
                  <c:v>2.6464906867185549E-2</c:v>
                </c:pt>
                <c:pt idx="34">
                  <c:v>-9.157152730855006E-2</c:v>
                </c:pt>
                <c:pt idx="35">
                  <c:v>-0.109724202948298</c:v>
                </c:pt>
                <c:pt idx="36">
                  <c:v>6.770117618105144E-2</c:v>
                </c:pt>
                <c:pt idx="37">
                  <c:v>7.4503536794369191E-2</c:v>
                </c:pt>
                <c:pt idx="38">
                  <c:v>-4.8977466544329697E-2</c:v>
                </c:pt>
                <c:pt idx="39">
                  <c:v>-8.8616708027756577E-2</c:v>
                </c:pt>
                <c:pt idx="40">
                  <c:v>-9.2049978302710625E-2</c:v>
                </c:pt>
                <c:pt idx="41">
                  <c:v>-2.740594305749856E-2</c:v>
                </c:pt>
                <c:pt idx="42">
                  <c:v>4.8585181866010796E-2</c:v>
                </c:pt>
                <c:pt idx="43">
                  <c:v>-1.2922595890901129E-2</c:v>
                </c:pt>
                <c:pt idx="44">
                  <c:v>-5.5312270845744534E-2</c:v>
                </c:pt>
                <c:pt idx="45">
                  <c:v>-6.1413491378722413E-3</c:v>
                </c:pt>
                <c:pt idx="46">
                  <c:v>-9.585744599110857E-2</c:v>
                </c:pt>
                <c:pt idx="47">
                  <c:v>-5.1789179549279881E-3</c:v>
                </c:pt>
                <c:pt idx="48">
                  <c:v>4.5649880289600771E-2</c:v>
                </c:pt>
                <c:pt idx="49">
                  <c:v>7.5895278875722866E-2</c:v>
                </c:pt>
                <c:pt idx="50">
                  <c:v>-4.3347828525827782E-2</c:v>
                </c:pt>
                <c:pt idx="51">
                  <c:v>7.3646589328298817E-2</c:v>
                </c:pt>
                <c:pt idx="52">
                  <c:v>-3.1370350445075156E-2</c:v>
                </c:pt>
                <c:pt idx="53">
                  <c:v>-4.9355886801942944E-2</c:v>
                </c:pt>
                <c:pt idx="54">
                  <c:v>-1.5171140574770713E-2</c:v>
                </c:pt>
                <c:pt idx="55">
                  <c:v>-2.1020041629694421E-2</c:v>
                </c:pt>
                <c:pt idx="56">
                  <c:v>-8.5935233738118635E-2</c:v>
                </c:pt>
                <c:pt idx="57">
                  <c:v>-0.15643956064398976</c:v>
                </c:pt>
                <c:pt idx="58">
                  <c:v>3.2624542382548548E-2</c:v>
                </c:pt>
                <c:pt idx="59">
                  <c:v>-0.10757053906885179</c:v>
                </c:pt>
                <c:pt idx="60">
                  <c:v>4.4261941706001541E-2</c:v>
                </c:pt>
                <c:pt idx="61">
                  <c:v>8.3449358620615449E-2</c:v>
                </c:pt>
                <c:pt idx="62">
                  <c:v>0.14890971096727215</c:v>
                </c:pt>
                <c:pt idx="63">
                  <c:v>6.4614276235800974E-2</c:v>
                </c:pt>
                <c:pt idx="64">
                  <c:v>-8.8632644032100208E-2</c:v>
                </c:pt>
                <c:pt idx="65">
                  <c:v>7.6008048015710941E-2</c:v>
                </c:pt>
                <c:pt idx="66">
                  <c:v>-7.8022018495932377E-2</c:v>
                </c:pt>
                <c:pt idx="67">
                  <c:v>1.9459899951911493E-2</c:v>
                </c:pt>
                <c:pt idx="68">
                  <c:v>5.0941677460121251E-2</c:v>
                </c:pt>
                <c:pt idx="69">
                  <c:v>-5.8531735564749124E-2</c:v>
                </c:pt>
                <c:pt idx="70">
                  <c:v>-0.1343973901036454</c:v>
                </c:pt>
                <c:pt idx="71">
                  <c:v>-4.3259725644424409E-2</c:v>
                </c:pt>
                <c:pt idx="72">
                  <c:v>-0.1279212132706351</c:v>
                </c:pt>
                <c:pt idx="73">
                  <c:v>-6.6891515671745343E-4</c:v>
                </c:pt>
                <c:pt idx="74">
                  <c:v>-8.8828257265388441E-2</c:v>
                </c:pt>
                <c:pt idx="75">
                  <c:v>-1.0550098454901929E-2</c:v>
                </c:pt>
                <c:pt idx="76">
                  <c:v>4.9800454302173759E-2</c:v>
                </c:pt>
                <c:pt idx="77">
                  <c:v>-8.4112622973129852E-2</c:v>
                </c:pt>
                <c:pt idx="78">
                  <c:v>-0.13357431633593905</c:v>
                </c:pt>
                <c:pt idx="79">
                  <c:v>-5.3986396724267638E-2</c:v>
                </c:pt>
                <c:pt idx="80">
                  <c:v>-2.27696946590055E-2</c:v>
                </c:pt>
                <c:pt idx="81">
                  <c:v>5.9653429098697405E-2</c:v>
                </c:pt>
                <c:pt idx="82">
                  <c:v>-0.13792714125688271</c:v>
                </c:pt>
                <c:pt idx="83">
                  <c:v>8.2639181652220881E-2</c:v>
                </c:pt>
                <c:pt idx="84">
                  <c:v>9.5071291218219306E-2</c:v>
                </c:pt>
                <c:pt idx="85">
                  <c:v>3.620803447266302E-2</c:v>
                </c:pt>
                <c:pt idx="86">
                  <c:v>-0.13706071779547288</c:v>
                </c:pt>
                <c:pt idx="87">
                  <c:v>-0.13508732374620935</c:v>
                </c:pt>
                <c:pt idx="88">
                  <c:v>2.726717251247161E-2</c:v>
                </c:pt>
                <c:pt idx="89">
                  <c:v>-3.2511342683479202E-2</c:v>
                </c:pt>
                <c:pt idx="90">
                  <c:v>-5.8408077313464243E-2</c:v>
                </c:pt>
                <c:pt idx="91">
                  <c:v>1.7278281150210628E-2</c:v>
                </c:pt>
                <c:pt idx="92">
                  <c:v>-2.1681209636153033E-2</c:v>
                </c:pt>
                <c:pt idx="93">
                  <c:v>2.4662114786689442E-2</c:v>
                </c:pt>
                <c:pt idx="94">
                  <c:v>-0.11496196493234656</c:v>
                </c:pt>
                <c:pt idx="95">
                  <c:v>-0.25929261319364066</c:v>
                </c:pt>
                <c:pt idx="96">
                  <c:v>-0.15636503818188088</c:v>
                </c:pt>
                <c:pt idx="97">
                  <c:v>-9.5972559159484661E-2</c:v>
                </c:pt>
                <c:pt idx="98">
                  <c:v>-9.1963140711393013E-2</c:v>
                </c:pt>
                <c:pt idx="99">
                  <c:v>-0.13518898551821287</c:v>
                </c:pt>
              </c:numCache>
            </c:numRef>
          </c:yVal>
          <c:smooth val="0"/>
          <c:extLst>
            <c:ext xmlns:c16="http://schemas.microsoft.com/office/drawing/2014/chart" uri="{C3380CC4-5D6E-409C-BE32-E72D297353CC}">
              <c16:uniqueId val="{00000000-3CFE-4E55-83BC-6A45D51F3B0F}"/>
            </c:ext>
          </c:extLst>
        </c:ser>
        <c:ser>
          <c:idx val="1"/>
          <c:order val="1"/>
          <c:spPr>
            <a:ln w="19050" cap="rnd">
              <a:solidFill>
                <a:srgbClr val="FFC000"/>
              </a:solidFill>
              <a:round/>
            </a:ln>
            <a:effectLst/>
          </c:spPr>
          <c:marker>
            <c:symbol val="none"/>
          </c:marker>
          <c:yVal>
            <c:numRef>
              <c:f>HP2um!$Q$3:$Q$102</c:f>
              <c:numCache>
                <c:formatCode>General</c:formatCode>
                <c:ptCount val="100"/>
                <c:pt idx="0">
                  <c:v>5.1754449856166028E-2</c:v>
                </c:pt>
                <c:pt idx="1">
                  <c:v>7.0453795936305588E-2</c:v>
                </c:pt>
                <c:pt idx="2">
                  <c:v>4.8749664308281884E-2</c:v>
                </c:pt>
                <c:pt idx="3">
                  <c:v>7.2259523534326631E-2</c:v>
                </c:pt>
                <c:pt idx="4">
                  <c:v>0.11017231759407972</c:v>
                </c:pt>
                <c:pt idx="5">
                  <c:v>0.19174174083355197</c:v>
                </c:pt>
                <c:pt idx="6">
                  <c:v>0.19815206598550289</c:v>
                </c:pt>
                <c:pt idx="7">
                  <c:v>0.25787351446031731</c:v>
                </c:pt>
                <c:pt idx="8">
                  <c:v>0.31329480974084739</c:v>
                </c:pt>
                <c:pt idx="9">
                  <c:v>0.33686819265608048</c:v>
                </c:pt>
                <c:pt idx="10">
                  <c:v>0.3554491677960519</c:v>
                </c:pt>
                <c:pt idx="11">
                  <c:v>0.41777031736431081</c:v>
                </c:pt>
                <c:pt idx="12">
                  <c:v>0.37909428382142885</c:v>
                </c:pt>
                <c:pt idx="13">
                  <c:v>0.47084292112206999</c:v>
                </c:pt>
                <c:pt idx="14">
                  <c:v>0.44374327745491959</c:v>
                </c:pt>
                <c:pt idx="15">
                  <c:v>0.41082013891868124</c:v>
                </c:pt>
                <c:pt idx="16">
                  <c:v>0.47815631216197269</c:v>
                </c:pt>
                <c:pt idx="17">
                  <c:v>0.4500040429193562</c:v>
                </c:pt>
                <c:pt idx="18">
                  <c:v>0.5311509222616726</c:v>
                </c:pt>
                <c:pt idx="19">
                  <c:v>0.54787820447848679</c:v>
                </c:pt>
                <c:pt idx="20">
                  <c:v>0.42368929460471272</c:v>
                </c:pt>
                <c:pt idx="21">
                  <c:v>0.50723228447870305</c:v>
                </c:pt>
                <c:pt idx="22">
                  <c:v>0.64852572516525109</c:v>
                </c:pt>
                <c:pt idx="23">
                  <c:v>0.66426006219495093</c:v>
                </c:pt>
                <c:pt idx="24">
                  <c:v>0.71502006070169521</c:v>
                </c:pt>
                <c:pt idx="25">
                  <c:v>0.72555238084838169</c:v>
                </c:pt>
                <c:pt idx="26">
                  <c:v>0.7510927612197853</c:v>
                </c:pt>
                <c:pt idx="27">
                  <c:v>0.7027079445997767</c:v>
                </c:pt>
                <c:pt idx="28">
                  <c:v>0.72328441769929763</c:v>
                </c:pt>
                <c:pt idx="29">
                  <c:v>0.81232206375543181</c:v>
                </c:pt>
                <c:pt idx="30">
                  <c:v>0.92128841729784461</c:v>
                </c:pt>
                <c:pt idx="31">
                  <c:v>0.66479149644465374</c:v>
                </c:pt>
                <c:pt idx="32">
                  <c:v>0.90167920654816835</c:v>
                </c:pt>
                <c:pt idx="33">
                  <c:v>0.837200448600805</c:v>
                </c:pt>
                <c:pt idx="34">
                  <c:v>0.88352090377483328</c:v>
                </c:pt>
                <c:pt idx="35">
                  <c:v>0.79758040270913599</c:v>
                </c:pt>
                <c:pt idx="36">
                  <c:v>0.98982272747317557</c:v>
                </c:pt>
                <c:pt idx="37">
                  <c:v>0.80899719746079091</c:v>
                </c:pt>
                <c:pt idx="38">
                  <c:v>0.75163519394227118</c:v>
                </c:pt>
                <c:pt idx="39">
                  <c:v>1.023252420554138</c:v>
                </c:pt>
                <c:pt idx="40">
                  <c:v>0.89564141298269495</c:v>
                </c:pt>
                <c:pt idx="41">
                  <c:v>0.96652581569205442</c:v>
                </c:pt>
                <c:pt idx="42">
                  <c:v>0.95629869244725119</c:v>
                </c:pt>
                <c:pt idx="43">
                  <c:v>0.9805409055936618</c:v>
                </c:pt>
                <c:pt idx="44">
                  <c:v>0.95009676389618958</c:v>
                </c:pt>
                <c:pt idx="45">
                  <c:v>1.0182140091530918</c:v>
                </c:pt>
                <c:pt idx="46">
                  <c:v>1.006041194820755</c:v>
                </c:pt>
                <c:pt idx="47">
                  <c:v>1.0071903631356875</c:v>
                </c:pt>
                <c:pt idx="48">
                  <c:v>1.0050087884751837</c:v>
                </c:pt>
                <c:pt idx="49">
                  <c:v>0.85801500086743909</c:v>
                </c:pt>
                <c:pt idx="50">
                  <c:v>0.85237327114033845</c:v>
                </c:pt>
                <c:pt idx="51">
                  <c:v>1.0554930124721755</c:v>
                </c:pt>
                <c:pt idx="52">
                  <c:v>1.1601687196509851</c:v>
                </c:pt>
                <c:pt idx="53">
                  <c:v>1.1589596002641742</c:v>
                </c:pt>
                <c:pt idx="54">
                  <c:v>0.93964681477485845</c:v>
                </c:pt>
                <c:pt idx="55">
                  <c:v>0.91308727937753642</c:v>
                </c:pt>
                <c:pt idx="56">
                  <c:v>1.061066132935536</c:v>
                </c:pt>
                <c:pt idx="57">
                  <c:v>0.99921635001052289</c:v>
                </c:pt>
                <c:pt idx="58">
                  <c:v>0.97953457957775547</c:v>
                </c:pt>
                <c:pt idx="59">
                  <c:v>0.95559166186592737</c:v>
                </c:pt>
                <c:pt idx="60">
                  <c:v>0.9345483826446046</c:v>
                </c:pt>
                <c:pt idx="61">
                  <c:v>0.94056324995070673</c:v>
                </c:pt>
                <c:pt idx="62">
                  <c:v>0.94221726721497567</c:v>
                </c:pt>
                <c:pt idx="63">
                  <c:v>1.0308470837472112</c:v>
                </c:pt>
                <c:pt idx="64">
                  <c:v>1.087204862410269</c:v>
                </c:pt>
                <c:pt idx="65">
                  <c:v>1.0135849901058589</c:v>
                </c:pt>
                <c:pt idx="66">
                  <c:v>0.83101339161175536</c:v>
                </c:pt>
                <c:pt idx="67">
                  <c:v>0.92379941993156367</c:v>
                </c:pt>
                <c:pt idx="68">
                  <c:v>1.1277190825075274</c:v>
                </c:pt>
                <c:pt idx="69">
                  <c:v>0.87533843061827843</c:v>
                </c:pt>
                <c:pt idx="70">
                  <c:v>1.0431341707443209</c:v>
                </c:pt>
                <c:pt idx="71">
                  <c:v>1.0785451210703818</c:v>
                </c:pt>
                <c:pt idx="72">
                  <c:v>1.0550371391163451</c:v>
                </c:pt>
                <c:pt idx="73">
                  <c:v>0.98613237597684</c:v>
                </c:pt>
                <c:pt idx="74">
                  <c:v>0.9422145275127608</c:v>
                </c:pt>
                <c:pt idx="75">
                  <c:v>0.98165743627601121</c:v>
                </c:pt>
                <c:pt idx="76">
                  <c:v>1.0664084246700245</c:v>
                </c:pt>
                <c:pt idx="77">
                  <c:v>1.1061625569312212</c:v>
                </c:pt>
                <c:pt idx="78">
                  <c:v>1.08660819500494</c:v>
                </c:pt>
                <c:pt idx="79">
                  <c:v>1.0635845337950682</c:v>
                </c:pt>
                <c:pt idx="80">
                  <c:v>0.95184815526326738</c:v>
                </c:pt>
                <c:pt idx="81">
                  <c:v>0.8900537048190118</c:v>
                </c:pt>
                <c:pt idx="82">
                  <c:v>0.89410233094909053</c:v>
                </c:pt>
                <c:pt idx="83">
                  <c:v>1.0748901407432849</c:v>
                </c:pt>
                <c:pt idx="84">
                  <c:v>0.84614801975514764</c:v>
                </c:pt>
                <c:pt idx="85">
                  <c:v>0.9781665354124065</c:v>
                </c:pt>
                <c:pt idx="86">
                  <c:v>0.91484886682512712</c:v>
                </c:pt>
                <c:pt idx="87">
                  <c:v>1.0362861989249184</c:v>
                </c:pt>
                <c:pt idx="88">
                  <c:v>0.97409480145550464</c:v>
                </c:pt>
                <c:pt idx="89">
                  <c:v>0.92519493375486317</c:v>
                </c:pt>
                <c:pt idx="90">
                  <c:v>0.92890395801877768</c:v>
                </c:pt>
                <c:pt idx="91">
                  <c:v>1.1411930250683515</c:v>
                </c:pt>
                <c:pt idx="92">
                  <c:v>1.1260005949081067</c:v>
                </c:pt>
                <c:pt idx="93">
                  <c:v>1.1351207403780967</c:v>
                </c:pt>
                <c:pt idx="94">
                  <c:v>1.0751301038639289</c:v>
                </c:pt>
                <c:pt idx="95">
                  <c:v>0.9426128102780037</c:v>
                </c:pt>
                <c:pt idx="96">
                  <c:v>0.89494077955804374</c:v>
                </c:pt>
                <c:pt idx="97">
                  <c:v>0.91230777010974595</c:v>
                </c:pt>
                <c:pt idx="98">
                  <c:v>1.0662027328348271</c:v>
                </c:pt>
                <c:pt idx="99">
                  <c:v>1.0298901640933633</c:v>
                </c:pt>
              </c:numCache>
            </c:numRef>
          </c:yVal>
          <c:smooth val="0"/>
          <c:extLst>
            <c:ext xmlns:c16="http://schemas.microsoft.com/office/drawing/2014/chart" uri="{C3380CC4-5D6E-409C-BE32-E72D297353CC}">
              <c16:uniqueId val="{00000001-3CFE-4E55-83BC-6A45D51F3B0F}"/>
            </c:ext>
          </c:extLst>
        </c:ser>
        <c:ser>
          <c:idx val="2"/>
          <c:order val="2"/>
          <c:spPr>
            <a:ln w="19050" cap="rnd">
              <a:solidFill>
                <a:srgbClr val="C00000"/>
              </a:solidFill>
              <a:round/>
            </a:ln>
            <a:effectLst/>
          </c:spPr>
          <c:marker>
            <c:symbol val="none"/>
          </c:marker>
          <c:yVal>
            <c:numRef>
              <c:f>HP2um!$Z$3:$Z$102</c:f>
              <c:numCache>
                <c:formatCode>General</c:formatCode>
                <c:ptCount val="100"/>
                <c:pt idx="0">
                  <c:v>0.87836858903272041</c:v>
                </c:pt>
                <c:pt idx="1">
                  <c:v>0.20959684663453718</c:v>
                </c:pt>
                <c:pt idx="2">
                  <c:v>0.14265378126342756</c:v>
                </c:pt>
                <c:pt idx="3">
                  <c:v>5.4289279501569622E-2</c:v>
                </c:pt>
                <c:pt idx="4">
                  <c:v>4.4594698625370126E-2</c:v>
                </c:pt>
                <c:pt idx="5">
                  <c:v>7.4051546990376402E-2</c:v>
                </c:pt>
                <c:pt idx="6">
                  <c:v>0.11212628545411069</c:v>
                </c:pt>
                <c:pt idx="7">
                  <c:v>0.14192742773572395</c:v>
                </c:pt>
                <c:pt idx="8">
                  <c:v>0.13136542420004244</c:v>
                </c:pt>
                <c:pt idx="9">
                  <c:v>0.15898347281892877</c:v>
                </c:pt>
                <c:pt idx="10">
                  <c:v>0.15659312284352483</c:v>
                </c:pt>
                <c:pt idx="11">
                  <c:v>0.1406576510568657</c:v>
                </c:pt>
                <c:pt idx="12">
                  <c:v>0.13718426737270609</c:v>
                </c:pt>
                <c:pt idx="13">
                  <c:v>0.17393362459390274</c:v>
                </c:pt>
                <c:pt idx="14">
                  <c:v>0.14167205835274149</c:v>
                </c:pt>
                <c:pt idx="15">
                  <c:v>0.16044718130322377</c:v>
                </c:pt>
                <c:pt idx="16">
                  <c:v>0.12691037704807695</c:v>
                </c:pt>
                <c:pt idx="17">
                  <c:v>0.12154351625077056</c:v>
                </c:pt>
                <c:pt idx="18">
                  <c:v>0.14800440077441671</c:v>
                </c:pt>
                <c:pt idx="19">
                  <c:v>0.1209959716665243</c:v>
                </c:pt>
                <c:pt idx="20">
                  <c:v>0.10296460333976389</c:v>
                </c:pt>
                <c:pt idx="21">
                  <c:v>0.11765341993366982</c:v>
                </c:pt>
                <c:pt idx="22">
                  <c:v>0.13164657354302664</c:v>
                </c:pt>
                <c:pt idx="23">
                  <c:v>0.10560520312631304</c:v>
                </c:pt>
                <c:pt idx="24">
                  <c:v>7.7924460924763517E-2</c:v>
                </c:pt>
                <c:pt idx="25">
                  <c:v>8.0282467861662349E-2</c:v>
                </c:pt>
                <c:pt idx="26">
                  <c:v>0.1136550788574486</c:v>
                </c:pt>
                <c:pt idx="27">
                  <c:v>0.10137364909686172</c:v>
                </c:pt>
                <c:pt idx="28">
                  <c:v>8.659935730197614E-2</c:v>
                </c:pt>
                <c:pt idx="29">
                  <c:v>9.1319489748095173E-2</c:v>
                </c:pt>
                <c:pt idx="30">
                  <c:v>9.8434163512676753E-2</c:v>
                </c:pt>
                <c:pt idx="31">
                  <c:v>8.7290674458611744E-2</c:v>
                </c:pt>
                <c:pt idx="32">
                  <c:v>0.10341874035382546</c:v>
                </c:pt>
                <c:pt idx="33">
                  <c:v>9.0981943318996422E-2</c:v>
                </c:pt>
                <c:pt idx="34">
                  <c:v>6.4660470955197308E-2</c:v>
                </c:pt>
                <c:pt idx="35">
                  <c:v>7.5459358597111392E-2</c:v>
                </c:pt>
                <c:pt idx="36">
                  <c:v>5.4745812912565882E-2</c:v>
                </c:pt>
                <c:pt idx="37">
                  <c:v>8.8297314066585614E-2</c:v>
                </c:pt>
                <c:pt idx="38">
                  <c:v>0.10505269792505327</c:v>
                </c:pt>
                <c:pt idx="39">
                  <c:v>6.127091037389977E-2</c:v>
                </c:pt>
                <c:pt idx="40">
                  <c:v>4.9800155431771444E-2</c:v>
                </c:pt>
                <c:pt idx="41">
                  <c:v>6.3622975287798561E-2</c:v>
                </c:pt>
                <c:pt idx="42">
                  <c:v>5.7128473594109663E-2</c:v>
                </c:pt>
                <c:pt idx="43">
                  <c:v>8.1405163280787021E-2</c:v>
                </c:pt>
                <c:pt idx="44">
                  <c:v>7.6412024590895314E-2</c:v>
                </c:pt>
                <c:pt idx="45">
                  <c:v>8.6552564417288633E-2</c:v>
                </c:pt>
                <c:pt idx="46">
                  <c:v>6.4527513214284682E-2</c:v>
                </c:pt>
                <c:pt idx="47">
                  <c:v>5.2482586540419068E-2</c:v>
                </c:pt>
                <c:pt idx="48">
                  <c:v>6.5228265538822258E-2</c:v>
                </c:pt>
                <c:pt idx="49">
                  <c:v>6.3016073617222265E-2</c:v>
                </c:pt>
                <c:pt idx="50">
                  <c:v>4.1147732048367122E-2</c:v>
                </c:pt>
                <c:pt idx="51">
                  <c:v>3.6680552836519144E-2</c:v>
                </c:pt>
                <c:pt idx="52">
                  <c:v>3.8063511452281824E-2</c:v>
                </c:pt>
                <c:pt idx="53">
                  <c:v>5.6485664763204546E-2</c:v>
                </c:pt>
                <c:pt idx="54">
                  <c:v>5.3085084922204456E-2</c:v>
                </c:pt>
                <c:pt idx="55">
                  <c:v>5.6773878162423408E-2</c:v>
                </c:pt>
                <c:pt idx="56">
                  <c:v>3.8023136026422724E-2</c:v>
                </c:pt>
                <c:pt idx="57">
                  <c:v>6.3042374205982368E-2</c:v>
                </c:pt>
                <c:pt idx="58">
                  <c:v>6.3515195055440399E-2</c:v>
                </c:pt>
                <c:pt idx="59">
                  <c:v>4.2707532344172849E-2</c:v>
                </c:pt>
                <c:pt idx="60">
                  <c:v>4.4389794552210989E-2</c:v>
                </c:pt>
                <c:pt idx="61">
                  <c:v>3.3235186004929786E-2</c:v>
                </c:pt>
                <c:pt idx="62">
                  <c:v>6.1298328055667338E-2</c:v>
                </c:pt>
                <c:pt idx="63">
                  <c:v>4.4371682663594703E-2</c:v>
                </c:pt>
                <c:pt idx="64">
                  <c:v>4.8307904302081324E-2</c:v>
                </c:pt>
                <c:pt idx="65">
                  <c:v>3.0232313364578215E-2</c:v>
                </c:pt>
                <c:pt idx="66">
                  <c:v>1.5327827676050352E-2</c:v>
                </c:pt>
                <c:pt idx="67">
                  <c:v>1.734953417241571E-2</c:v>
                </c:pt>
                <c:pt idx="68">
                  <c:v>1.3708579893298061E-2</c:v>
                </c:pt>
                <c:pt idx="69">
                  <c:v>4.2661531608383978E-2</c:v>
                </c:pt>
                <c:pt idx="70">
                  <c:v>2.2904215750802124E-2</c:v>
                </c:pt>
                <c:pt idx="71">
                  <c:v>2.032473379483412E-2</c:v>
                </c:pt>
                <c:pt idx="72">
                  <c:v>3.1066436581885348E-2</c:v>
                </c:pt>
                <c:pt idx="73">
                  <c:v>3.7971659306123298E-2</c:v>
                </c:pt>
                <c:pt idx="74">
                  <c:v>3.7481065033406001E-2</c:v>
                </c:pt>
                <c:pt idx="75">
                  <c:v>3.6819445984815249E-2</c:v>
                </c:pt>
                <c:pt idx="76">
                  <c:v>2.4007140166185846E-2</c:v>
                </c:pt>
                <c:pt idx="77">
                  <c:v>2.332279868150227E-2</c:v>
                </c:pt>
                <c:pt idx="78">
                  <c:v>3.6770819300290171E-2</c:v>
                </c:pt>
                <c:pt idx="79">
                  <c:v>2.5322092611836652E-2</c:v>
                </c:pt>
                <c:pt idx="80">
                  <c:v>3.7909838534536798E-2</c:v>
                </c:pt>
                <c:pt idx="81">
                  <c:v>3.0582686881031766E-2</c:v>
                </c:pt>
                <c:pt idx="82">
                  <c:v>3.4795049506272054E-2</c:v>
                </c:pt>
                <c:pt idx="83">
                  <c:v>3.0345681694770161E-2</c:v>
                </c:pt>
                <c:pt idx="84">
                  <c:v>1.7631943457841665E-2</c:v>
                </c:pt>
                <c:pt idx="85">
                  <c:v>3.5712020416647651E-2</c:v>
                </c:pt>
                <c:pt idx="86">
                  <c:v>3.9145411989580242E-2</c:v>
                </c:pt>
                <c:pt idx="87">
                  <c:v>2.1840557196861034E-2</c:v>
                </c:pt>
                <c:pt idx="88">
                  <c:v>3.1264903984874186E-2</c:v>
                </c:pt>
                <c:pt idx="89">
                  <c:v>3.887437400752175E-2</c:v>
                </c:pt>
                <c:pt idx="90">
                  <c:v>1.9846922511007781E-2</c:v>
                </c:pt>
                <c:pt idx="91">
                  <c:v>4.6007489083130293E-2</c:v>
                </c:pt>
                <c:pt idx="92">
                  <c:v>3.4094475414839731E-2</c:v>
                </c:pt>
                <c:pt idx="93">
                  <c:v>9.8294906621045151E-3</c:v>
                </c:pt>
                <c:pt idx="94">
                  <c:v>1.686703638380151E-2</c:v>
                </c:pt>
                <c:pt idx="95">
                  <c:v>2.1949357698462988E-2</c:v>
                </c:pt>
                <c:pt idx="96">
                  <c:v>7.0621671978198051E-3</c:v>
                </c:pt>
                <c:pt idx="97">
                  <c:v>4.2917531663008095E-2</c:v>
                </c:pt>
                <c:pt idx="98">
                  <c:v>1.428996289274866E-2</c:v>
                </c:pt>
                <c:pt idx="99">
                  <c:v>1.5170144490115767E-2</c:v>
                </c:pt>
              </c:numCache>
            </c:numRef>
          </c:yVal>
          <c:smooth val="0"/>
          <c:extLst>
            <c:ext xmlns:c16="http://schemas.microsoft.com/office/drawing/2014/chart" uri="{C3380CC4-5D6E-409C-BE32-E72D297353CC}">
              <c16:uniqueId val="{00000002-3CFE-4E55-83BC-6A45D51F3B0F}"/>
            </c:ext>
          </c:extLst>
        </c:ser>
        <c:dLbls>
          <c:showLegendKey val="0"/>
          <c:showVal val="0"/>
          <c:showCatName val="0"/>
          <c:showSerName val="0"/>
          <c:showPercent val="0"/>
          <c:showBubbleSize val="0"/>
        </c:dLbls>
        <c:axId val="996296943"/>
        <c:axId val="982910751"/>
      </c:scatterChart>
      <c:valAx>
        <c:axId val="996296943"/>
        <c:scaling>
          <c:orientation val="minMax"/>
          <c:max val="40"/>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LIBS shot nr.</a:t>
                </a: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82910751"/>
        <c:crosses val="autoZero"/>
        <c:crossBetween val="midCat"/>
      </c:valAx>
      <c:valAx>
        <c:axId val="982910751"/>
        <c:scaling>
          <c:orientation val="minMax"/>
          <c:max val="1.2"/>
          <c:min val="0"/>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LIBS Intensity (</a:t>
                </a:r>
                <a:r>
                  <a:rPr lang="en-US" b="1" noProof="0" dirty="0" err="1"/>
                  <a:t>a.u</a:t>
                </a:r>
                <a:r>
                  <a:rPr lang="en-US" b="1" noProof="0"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96296943"/>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C00000"/>
              </a:solidFill>
              <a:round/>
            </a:ln>
            <a:effectLst/>
          </c:spPr>
          <c:marker>
            <c:symbol val="none"/>
          </c:marker>
          <c:xVal>
            <c:numRef>
              <c:f>Sheet1!$H$2:$H$9</c:f>
              <c:numCache>
                <c:formatCode>General</c:formatCode>
                <c:ptCount val="8"/>
                <c:pt idx="0">
                  <c:v>0</c:v>
                </c:pt>
                <c:pt idx="1">
                  <c:v>398.88</c:v>
                </c:pt>
                <c:pt idx="2">
                  <c:v>398.88</c:v>
                </c:pt>
                <c:pt idx="3">
                  <c:v>842.07999999999993</c:v>
                </c:pt>
                <c:pt idx="4">
                  <c:v>842.07999999999993</c:v>
                </c:pt>
                <c:pt idx="5">
                  <c:v>1152.32</c:v>
                </c:pt>
                <c:pt idx="6">
                  <c:v>1152.32</c:v>
                </c:pt>
                <c:pt idx="7">
                  <c:v>2000</c:v>
                </c:pt>
              </c:numCache>
            </c:numRef>
          </c:xVal>
          <c:yVal>
            <c:numRef>
              <c:f>Sheet1!$I$2:$I$9</c:f>
              <c:numCache>
                <c:formatCode>General</c:formatCode>
                <c:ptCount val="8"/>
                <c:pt idx="0">
                  <c:v>4</c:v>
                </c:pt>
                <c:pt idx="1">
                  <c:v>4</c:v>
                </c:pt>
                <c:pt idx="2">
                  <c:v>3</c:v>
                </c:pt>
                <c:pt idx="3">
                  <c:v>3</c:v>
                </c:pt>
                <c:pt idx="4">
                  <c:v>1.5</c:v>
                </c:pt>
                <c:pt idx="5">
                  <c:v>1.5</c:v>
                </c:pt>
                <c:pt idx="6">
                  <c:v>0</c:v>
                </c:pt>
                <c:pt idx="7">
                  <c:v>0</c:v>
                </c:pt>
              </c:numCache>
            </c:numRef>
          </c:yVal>
          <c:smooth val="0"/>
          <c:extLst>
            <c:ext xmlns:c16="http://schemas.microsoft.com/office/drawing/2014/chart" uri="{C3380CC4-5D6E-409C-BE32-E72D297353CC}">
              <c16:uniqueId val="{00000000-5BA1-4809-BA3A-BB11079BD47C}"/>
            </c:ext>
          </c:extLst>
        </c:ser>
        <c:dLbls>
          <c:showLegendKey val="0"/>
          <c:showVal val="0"/>
          <c:showCatName val="0"/>
          <c:showSerName val="0"/>
          <c:showPercent val="0"/>
          <c:showBubbleSize val="0"/>
        </c:dLbls>
        <c:axId val="899690528"/>
        <c:axId val="780408576"/>
      </c:scatterChart>
      <c:valAx>
        <c:axId val="899690528"/>
        <c:scaling>
          <c:orientation val="minMax"/>
          <c:max val="2000"/>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Depth (nm)</a:t>
                </a: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80408576"/>
        <c:crosses val="autoZero"/>
        <c:crossBetween val="midCat"/>
      </c:valAx>
      <c:valAx>
        <c:axId val="780408576"/>
        <c:scaling>
          <c:orientation val="minMax"/>
          <c:max val="10"/>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NRA</a:t>
                </a:r>
                <a:r>
                  <a:rPr lang="en-US" b="1" baseline="0" noProof="0" dirty="0"/>
                  <a:t> </a:t>
                </a:r>
                <a:r>
                  <a:rPr lang="en-US" b="1" noProof="0" dirty="0"/>
                  <a:t>D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99690528"/>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NRA</c:v>
          </c:tx>
          <c:spPr>
            <a:solidFill>
              <a:srgbClr val="0070C0"/>
            </a:solidFill>
            <a:ln>
              <a:solidFill>
                <a:srgbClr val="0070C0"/>
              </a:solidFill>
            </a:ln>
            <a:effectLst/>
          </c:spPr>
          <c:invertIfNegative val="0"/>
          <c:cat>
            <c:strRef>
              <c:f>dATA!$B$34:$B$36</c:f>
              <c:strCache>
                <c:ptCount val="3"/>
                <c:pt idx="0">
                  <c:v>1 μm</c:v>
                </c:pt>
                <c:pt idx="1">
                  <c:v>1.5 μm</c:v>
                </c:pt>
                <c:pt idx="2">
                  <c:v>2 μm</c:v>
                </c:pt>
              </c:strCache>
            </c:strRef>
          </c:cat>
          <c:val>
            <c:numRef>
              <c:f>dATA!$C$34:$C$36</c:f>
              <c:numCache>
                <c:formatCode>General</c:formatCode>
                <c:ptCount val="3"/>
                <c:pt idx="0">
                  <c:v>183</c:v>
                </c:pt>
                <c:pt idx="1">
                  <c:v>204</c:v>
                </c:pt>
                <c:pt idx="2">
                  <c:v>380</c:v>
                </c:pt>
              </c:numCache>
            </c:numRef>
          </c:val>
          <c:extLst>
            <c:ext xmlns:c16="http://schemas.microsoft.com/office/drawing/2014/chart" uri="{C3380CC4-5D6E-409C-BE32-E72D297353CC}">
              <c16:uniqueId val="{00000000-5196-40DD-80DA-1B1BA45EB824}"/>
            </c:ext>
          </c:extLst>
        </c:ser>
        <c:ser>
          <c:idx val="1"/>
          <c:order val="1"/>
          <c:tx>
            <c:v>LIBS</c:v>
          </c:tx>
          <c:spPr>
            <a:solidFill>
              <a:schemeClr val="bg1"/>
            </a:solidFill>
            <a:ln w="31750">
              <a:solidFill>
                <a:srgbClr val="0070C0"/>
              </a:solidFill>
            </a:ln>
            <a:effectLst/>
          </c:spPr>
          <c:invertIfNegative val="0"/>
          <c:dPt>
            <c:idx val="2"/>
            <c:invertIfNegative val="0"/>
            <c:bubble3D val="0"/>
            <c:spPr>
              <a:solidFill>
                <a:schemeClr val="bg1"/>
              </a:solidFill>
              <a:ln w="31750">
                <a:solidFill>
                  <a:srgbClr val="0070C0"/>
                </a:solidFill>
              </a:ln>
              <a:effectLst/>
            </c:spPr>
            <c:extLst>
              <c:ext xmlns:c16="http://schemas.microsoft.com/office/drawing/2014/chart" uri="{C3380CC4-5D6E-409C-BE32-E72D297353CC}">
                <c16:uniqueId val="{00000002-5196-40DD-80DA-1B1BA45EB824}"/>
              </c:ext>
            </c:extLst>
          </c:dPt>
          <c:cat>
            <c:strRef>
              <c:f>dATA!$B$34:$B$36</c:f>
              <c:strCache>
                <c:ptCount val="3"/>
                <c:pt idx="0">
                  <c:v>1 μm</c:v>
                </c:pt>
                <c:pt idx="1">
                  <c:v>1.5 μm</c:v>
                </c:pt>
                <c:pt idx="2">
                  <c:v>2 μm</c:v>
                </c:pt>
              </c:strCache>
            </c:strRef>
          </c:cat>
          <c:val>
            <c:numRef>
              <c:f>dATA!$D$34:$D$36</c:f>
              <c:numCache>
                <c:formatCode>General</c:formatCode>
                <c:ptCount val="3"/>
                <c:pt idx="0">
                  <c:v>125.45454545454544</c:v>
                </c:pt>
                <c:pt idx="1">
                  <c:v>222.72727272727272</c:v>
                </c:pt>
                <c:pt idx="2">
                  <c:v>409.99999999999994</c:v>
                </c:pt>
              </c:numCache>
            </c:numRef>
          </c:val>
          <c:extLst>
            <c:ext xmlns:c16="http://schemas.microsoft.com/office/drawing/2014/chart" uri="{C3380CC4-5D6E-409C-BE32-E72D297353CC}">
              <c16:uniqueId val="{00000003-5196-40DD-80DA-1B1BA45EB824}"/>
            </c:ext>
          </c:extLst>
        </c:ser>
        <c:dLbls>
          <c:showLegendKey val="0"/>
          <c:showVal val="0"/>
          <c:showCatName val="0"/>
          <c:showSerName val="0"/>
          <c:showPercent val="0"/>
          <c:showBubbleSize val="0"/>
        </c:dLbls>
        <c:gapWidth val="219"/>
        <c:overlap val="-27"/>
        <c:axId val="1399601808"/>
        <c:axId val="1549512128"/>
      </c:barChart>
      <c:catAx>
        <c:axId val="1399601808"/>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noProof="0" dirty="0"/>
                  <a:t>c-W</a:t>
                </a:r>
                <a:r>
                  <a:rPr lang="en-US" sz="1200" b="1" baseline="0" noProof="0" dirty="0"/>
                  <a:t> thickness</a:t>
                </a:r>
                <a:endParaRPr lang="en-US" sz="1200" b="1" noProof="0" dirty="0"/>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549512128"/>
        <c:crosses val="autoZero"/>
        <c:auto val="1"/>
        <c:lblAlgn val="ctr"/>
        <c:lblOffset val="100"/>
        <c:noMultiLvlLbl val="0"/>
      </c:catAx>
      <c:valAx>
        <c:axId val="1549512128"/>
        <c:scaling>
          <c:orientation val="minMax"/>
          <c:max val="50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noProof="0" dirty="0"/>
                  <a:t>D retention by NRA (10</a:t>
                </a:r>
                <a:r>
                  <a:rPr lang="en-US" sz="1200" b="1" baseline="30000" noProof="0" dirty="0"/>
                  <a:t>15</a:t>
                </a:r>
                <a:r>
                  <a:rPr lang="en-US" sz="1200" b="1" noProof="0" dirty="0"/>
                  <a:t> D/m</a:t>
                </a:r>
                <a:r>
                  <a:rPr lang="en-US" sz="1200" b="1" baseline="30000" noProof="0" dirty="0"/>
                  <a:t>2</a:t>
                </a:r>
                <a:r>
                  <a:rPr lang="en-US" sz="1200" b="1" noProof="0" dirty="0"/>
                  <a:t>)</a:t>
                </a:r>
              </a:p>
              <a:p>
                <a:pPr>
                  <a:defRPr sz="1200" b="1"/>
                </a:pPr>
                <a:r>
                  <a:rPr lang="en-US" sz="1200" b="1" noProof="0" dirty="0"/>
                  <a:t>LIBS</a:t>
                </a:r>
                <a:r>
                  <a:rPr lang="en-US" sz="1200" b="1" baseline="0" noProof="0" dirty="0"/>
                  <a:t> sum (</a:t>
                </a:r>
                <a:r>
                  <a:rPr lang="en-US" sz="1200" b="1" baseline="0" noProof="0" dirty="0" err="1"/>
                  <a:t>a.u</a:t>
                </a:r>
                <a:r>
                  <a:rPr lang="en-US" sz="1200" b="1" baseline="0" noProof="0" dirty="0"/>
                  <a:t>.)</a:t>
                </a:r>
                <a:endParaRPr lang="en-US" sz="1200" b="1" noProof="0" dirty="0"/>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399601808"/>
        <c:crosses val="autoZero"/>
        <c:crossBetween val="between"/>
      </c:valAx>
      <c:spPr>
        <a:solidFill>
          <a:schemeClr val="bg1"/>
        </a:solidFill>
        <a:ln>
          <a:noFill/>
        </a:ln>
        <a:effectLst/>
      </c:spPr>
    </c:plotArea>
    <c:legend>
      <c:legendPos val="b"/>
      <c:layout>
        <c:manualLayout>
          <c:xMode val="edge"/>
          <c:yMode val="edge"/>
          <c:x val="0.24022244094488185"/>
          <c:y val="7.4652230971128566E-2"/>
          <c:w val="0.21814082997906373"/>
          <c:h val="7.8125546806649182E-2"/>
        </c:manualLayout>
      </c:layout>
      <c:overlay val="1"/>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50000"/>
      </a:schemeClr>
    </a:solid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0.64036</cdr:x>
      <cdr:y>0.21971</cdr:y>
    </cdr:from>
    <cdr:to>
      <cdr:x>0.77351</cdr:x>
      <cdr:y>0.34574</cdr:y>
    </cdr:to>
    <cdr:sp macro="" textlink="">
      <cdr:nvSpPr>
        <cdr:cNvPr id="2" name="TextBox 1">
          <a:extLst xmlns:a="http://schemas.openxmlformats.org/drawingml/2006/main">
            <a:ext uri="{FF2B5EF4-FFF2-40B4-BE49-F238E27FC236}">
              <a16:creationId xmlns:a16="http://schemas.microsoft.com/office/drawing/2014/main" id="{B0A9F57F-F5F0-4368-BDFF-5FB416046088}"/>
            </a:ext>
          </a:extLst>
        </cdr:cNvPr>
        <cdr:cNvSpPr txBox="1"/>
      </cdr:nvSpPr>
      <cdr:spPr>
        <a:xfrm xmlns:a="http://schemas.openxmlformats.org/drawingml/2006/main">
          <a:off x="1697080" y="477436"/>
          <a:ext cx="352875" cy="2738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Mo</a:t>
          </a:r>
          <a:endParaRPr lang="en-US" sz="1100" dirty="0"/>
        </a:p>
      </cdr:txBody>
    </cdr:sp>
  </cdr:relSizeAnchor>
  <cdr:relSizeAnchor xmlns:cdr="http://schemas.openxmlformats.org/drawingml/2006/chartDrawing">
    <cdr:from>
      <cdr:x>0.21056</cdr:x>
      <cdr:y>0.07892</cdr:y>
    </cdr:from>
    <cdr:to>
      <cdr:x>0.34371</cdr:x>
      <cdr:y>0.20496</cdr:y>
    </cdr:to>
    <cdr:sp macro="" textlink="">
      <cdr:nvSpPr>
        <cdr:cNvPr id="3" name="TextBox 1">
          <a:extLst xmlns:a="http://schemas.openxmlformats.org/drawingml/2006/main">
            <a:ext uri="{FF2B5EF4-FFF2-40B4-BE49-F238E27FC236}">
              <a16:creationId xmlns:a16="http://schemas.microsoft.com/office/drawing/2014/main" id="{C22BBD51-8E74-4DFC-A84D-A7E2E4200AB9}"/>
            </a:ext>
          </a:extLst>
        </cdr:cNvPr>
        <cdr:cNvSpPr txBox="1"/>
      </cdr:nvSpPr>
      <cdr:spPr>
        <a:xfrm xmlns:a="http://schemas.openxmlformats.org/drawingml/2006/main">
          <a:off x="558023" y="171487"/>
          <a:ext cx="352878" cy="2739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W</a:t>
          </a:r>
          <a:endParaRPr lang="en-US" sz="1100" dirty="0"/>
        </a:p>
      </cdr:txBody>
    </cdr:sp>
  </cdr:relSizeAnchor>
  <cdr:relSizeAnchor xmlns:cdr="http://schemas.openxmlformats.org/drawingml/2006/chartDrawing">
    <cdr:from>
      <cdr:x>0.23015</cdr:x>
      <cdr:y>0.44648</cdr:y>
    </cdr:from>
    <cdr:to>
      <cdr:x>0.3633</cdr:x>
      <cdr:y>0.57252</cdr:y>
    </cdr:to>
    <cdr:sp macro="" textlink="">
      <cdr:nvSpPr>
        <cdr:cNvPr id="4" name="TextBox 1">
          <a:extLst xmlns:a="http://schemas.openxmlformats.org/drawingml/2006/main">
            <a:ext uri="{FF2B5EF4-FFF2-40B4-BE49-F238E27FC236}">
              <a16:creationId xmlns:a16="http://schemas.microsoft.com/office/drawing/2014/main" id="{33F94C5F-4837-49C5-873E-53D0CFB26642}"/>
            </a:ext>
          </a:extLst>
        </cdr:cNvPr>
        <cdr:cNvSpPr txBox="1"/>
      </cdr:nvSpPr>
      <cdr:spPr>
        <a:xfrm xmlns:a="http://schemas.openxmlformats.org/drawingml/2006/main">
          <a:off x="609938" y="970220"/>
          <a:ext cx="352875" cy="27389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D</a:t>
          </a:r>
          <a:endParaRPr lang="en-US" sz="1100" dirty="0"/>
        </a:p>
      </cdr:txBody>
    </cdr:sp>
  </cdr:relSizeAnchor>
  <cdr:relSizeAnchor xmlns:cdr="http://schemas.openxmlformats.org/drawingml/2006/chartDrawing">
    <cdr:from>
      <cdr:x>0.37124</cdr:x>
      <cdr:y>0.07148</cdr:y>
    </cdr:from>
    <cdr:to>
      <cdr:x>0.62876</cdr:x>
      <cdr:y>0.19187</cdr:y>
    </cdr:to>
    <cdr:sp macro="" textlink="">
      <cdr:nvSpPr>
        <cdr:cNvPr id="5" name="TextBox 6">
          <a:extLst xmlns:a="http://schemas.openxmlformats.org/drawingml/2006/main">
            <a:ext uri="{FF2B5EF4-FFF2-40B4-BE49-F238E27FC236}">
              <a16:creationId xmlns:a16="http://schemas.microsoft.com/office/drawing/2014/main" id="{6620A8FE-0779-C88D-F037-BF2A39C6CE14}"/>
            </a:ext>
          </a:extLst>
        </cdr:cNvPr>
        <cdr:cNvSpPr txBox="1"/>
      </cdr:nvSpPr>
      <cdr:spPr>
        <a:xfrm xmlns:a="http://schemas.openxmlformats.org/drawingml/2006/main">
          <a:off x="1063472" y="155334"/>
          <a:ext cx="737702"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t-EE" sz="1100" dirty="0"/>
            <a:t>2 µm c-W</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0.4147</cdr:x>
      <cdr:y>0.08788</cdr:y>
    </cdr:from>
    <cdr:to>
      <cdr:x>0.66926</cdr:x>
      <cdr:y>0.20827</cdr:y>
    </cdr:to>
    <cdr:sp macro="" textlink="">
      <cdr:nvSpPr>
        <cdr:cNvPr id="2" name="TextBox 6">
          <a:extLst xmlns:a="http://schemas.openxmlformats.org/drawingml/2006/main">
            <a:ext uri="{FF2B5EF4-FFF2-40B4-BE49-F238E27FC236}">
              <a16:creationId xmlns:a16="http://schemas.microsoft.com/office/drawing/2014/main" id="{87107325-D289-AE44-0B99-BD707ED37646}"/>
            </a:ext>
          </a:extLst>
        </cdr:cNvPr>
        <cdr:cNvSpPr txBox="1"/>
      </cdr:nvSpPr>
      <cdr:spPr>
        <a:xfrm xmlns:a="http://schemas.openxmlformats.org/drawingml/2006/main">
          <a:off x="1201763" y="190970"/>
          <a:ext cx="737702"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t-EE" sz="1100" dirty="0"/>
            <a:t>2 µm c-W</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47B9C-FA66-3140-BA18-EEBDC97CAF72}" type="datetimeFigureOut">
              <a:rPr lang="en-HU" smtClean="0"/>
              <a:t>11/20/2025</a:t>
            </a:fld>
            <a:endParaRPr lang="en-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3A324-DFA8-D040-9055-3D6CD64BF146}" type="slidenum">
              <a:rPr lang="en-HU" smtClean="0"/>
              <a:t>‹#›</a:t>
            </a:fld>
            <a:endParaRPr lang="en-HU"/>
          </a:p>
        </p:txBody>
      </p:sp>
    </p:spTree>
    <p:extLst>
      <p:ext uri="{BB962C8B-B14F-4D97-AF65-F5344CB8AC3E}">
        <p14:creationId xmlns:p14="http://schemas.microsoft.com/office/powerpoint/2010/main" val="366527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46150" rtl="0" eaLnBrk="1" fontAlgn="base" latinLnBrk="0" hangingPunct="1">
              <a:lnSpc>
                <a:spcPct val="100000"/>
              </a:lnSpc>
              <a:spcBef>
                <a:spcPct val="50000"/>
              </a:spcBef>
              <a:spcAft>
                <a:spcPct val="0"/>
              </a:spcAft>
              <a:buClrTx/>
              <a:buSzTx/>
              <a:buFontTx/>
              <a:buNone/>
              <a:tabLst/>
              <a:defRPr/>
            </a:pPr>
            <a:fld id="{20DAAF05-D3B1-46DA-863B-9386D98C62B6}" type="slidenum">
              <a:rPr kumimoji="0" lang="en-GB" sz="1200" b="0" i="0" u="none" strike="noStrike" kern="1200" cap="none" spc="0" normalizeH="0" baseline="0" noProof="0">
                <a:ln>
                  <a:noFill/>
                </a:ln>
                <a:solidFill>
                  <a:srgbClr val="000000"/>
                </a:solidFill>
                <a:effectLst/>
                <a:uLnTx/>
                <a:uFillTx/>
                <a:latin typeface="Times New Roman" pitchFamily="18" charset="0"/>
                <a:ea typeface="Arial Unicode MS" pitchFamily="34" charset="-128"/>
                <a:sym typeface="Symbol" pitchFamily="18" charset="2"/>
              </a:rPr>
              <a:pPr marL="0" marR="0" lvl="0" indent="0" algn="r" defTabSz="946150" rtl="0" eaLnBrk="1" fontAlgn="base" latinLnBrk="0" hangingPunct="1">
                <a:lnSpc>
                  <a:spcPct val="100000"/>
                </a:lnSpc>
                <a:spcBef>
                  <a:spcPct val="5000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Times New Roman" pitchFamily="18" charset="0"/>
              <a:ea typeface="Arial Unicode MS" pitchFamily="34" charset="-128"/>
              <a:sym typeface="Symbol" pitchFamily="18" charset="2"/>
            </a:endParaRPr>
          </a:p>
        </p:txBody>
      </p:sp>
      <p:sp>
        <p:nvSpPr>
          <p:cNvPr id="68610" name="Rectangle 2"/>
          <p:cNvSpPr>
            <a:spLocks noGrp="1" noRot="1" noChangeAspect="1" noChangeArrowheads="1" noTextEdit="1"/>
          </p:cNvSpPr>
          <p:nvPr>
            <p:ph type="sldImg"/>
          </p:nvPr>
        </p:nvSpPr>
        <p:spPr>
          <a:xfrm>
            <a:off x="117475" y="785813"/>
            <a:ext cx="6837363" cy="3846512"/>
          </a:xfrm>
          <a:ln/>
        </p:spPr>
      </p:sp>
      <p:sp>
        <p:nvSpPr>
          <p:cNvPr id="68611"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www.flaticon.com/" TargetMode="External"/><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908D6-2732-3D4C-F8A9-067D731AC322}"/>
              </a:ext>
            </a:extLst>
          </p:cNvPr>
          <p:cNvSpPr/>
          <p:nvPr userDrawn="1"/>
        </p:nvSpPr>
        <p:spPr>
          <a:xfrm>
            <a:off x="-6430" y="0"/>
            <a:ext cx="12198431" cy="619072"/>
          </a:xfrm>
          <a:prstGeom prst="rect">
            <a:avLst/>
          </a:prstGeom>
          <a:solidFill>
            <a:schemeClr val="bg2">
              <a:lumMod val="75000"/>
              <a:alpha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Image 2">
            <a:extLst>
              <a:ext uri="{FF2B5EF4-FFF2-40B4-BE49-F238E27FC236}">
                <a16:creationId xmlns:a16="http://schemas.microsoft.com/office/drawing/2014/main" id="{1A399152-A9F2-78C9-AE0C-D732AEB09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80" y="28508"/>
            <a:ext cx="1351397" cy="579171"/>
          </a:xfrm>
          <a:prstGeom prst="rect">
            <a:avLst/>
          </a:prstGeom>
          <a:effectLst>
            <a:outerShdw blurRad="50800" dist="38100" dir="2700000" algn="tl" rotWithShape="0">
              <a:prstClr val="black">
                <a:alpha val="40000"/>
              </a:prstClr>
            </a:outerShdw>
          </a:effectLst>
        </p:spPr>
      </p:pic>
      <p:sp>
        <p:nvSpPr>
          <p:cNvPr id="5" name="Espace réservé du numéro de diapositive 3">
            <a:extLst>
              <a:ext uri="{FF2B5EF4-FFF2-40B4-BE49-F238E27FC236}">
                <a16:creationId xmlns:a16="http://schemas.microsoft.com/office/drawing/2014/main" id="{FCB7FCFB-0097-F612-97C4-1A3DA3BA1867}"/>
              </a:ext>
            </a:extLst>
          </p:cNvPr>
          <p:cNvSpPr>
            <a:spLocks noGrp="1"/>
          </p:cNvSpPr>
          <p:nvPr>
            <p:ph type="sldNum" sz="quarter" idx="12"/>
          </p:nvPr>
        </p:nvSpPr>
        <p:spPr>
          <a:xfrm>
            <a:off x="11451472" y="6492712"/>
            <a:ext cx="733872" cy="365125"/>
          </a:xfrm>
        </p:spPr>
        <p:txBody>
          <a:bodyPr/>
          <a:lstStyle>
            <a:lvl1pPr>
              <a:defRPr sz="2133">
                <a:latin typeface="+mn-lt"/>
              </a:defRPr>
            </a:lvl1pPr>
          </a:lstStyle>
          <a:p>
            <a:fld id="{E0199EC6-87E9-49B5-8445-3B737938AB1C}" type="slidenum">
              <a:rPr lang="fr-FR" smtClean="0"/>
              <a:pPr/>
              <a:t>‹#›</a:t>
            </a:fld>
            <a:endParaRPr lang="fr-FR" dirty="0"/>
          </a:p>
        </p:txBody>
      </p:sp>
      <p:sp>
        <p:nvSpPr>
          <p:cNvPr id="6" name="Espace réservé du pied de page 1">
            <a:extLst>
              <a:ext uri="{FF2B5EF4-FFF2-40B4-BE49-F238E27FC236}">
                <a16:creationId xmlns:a16="http://schemas.microsoft.com/office/drawing/2014/main" id="{729A8B95-A806-0671-58A0-03BFBBD98F37}"/>
              </a:ext>
            </a:extLst>
          </p:cNvPr>
          <p:cNvSpPr txBox="1">
            <a:spLocks/>
          </p:cNvSpPr>
          <p:nvPr userDrawn="1"/>
        </p:nvSpPr>
        <p:spPr>
          <a:xfrm>
            <a:off x="6270" y="6492875"/>
            <a:ext cx="3881485" cy="365125"/>
          </a:xfrm>
          <a:prstGeom prst="rect">
            <a:avLst/>
          </a:prstGeom>
        </p:spPr>
        <p:txBody>
          <a:bodyPr/>
          <a:lstStyle>
            <a:defPPr>
              <a:defRPr lang="fr-FR"/>
            </a:defPPr>
            <a:lvl1pPr algn="ctr" rtl="0" fontAlgn="base">
              <a:spcBef>
                <a:spcPct val="50000"/>
              </a:spcBef>
              <a:spcAft>
                <a:spcPct val="0"/>
              </a:spcAft>
              <a:defRPr sz="1400" kern="1200">
                <a:solidFill>
                  <a:schemeClr val="tx1"/>
                </a:solidFill>
                <a:latin typeface="Calibri" pitchFamily="34" charset="0"/>
                <a:ea typeface="Arial Unicode MS" pitchFamily="34" charset="-128"/>
                <a:cs typeface="Calibri" pitchFamily="34" charset="0"/>
                <a:sym typeface="Symbol" pitchFamily="18" charset="2"/>
              </a:defRPr>
            </a:lvl1pPr>
            <a:lvl2pPr marL="4572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2pPr>
            <a:lvl3pPr marL="9144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3pPr>
            <a:lvl4pPr marL="13716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4pPr>
            <a:lvl5pPr marL="18288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5pPr>
            <a:lvl6pPr marL="22860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6pPr>
            <a:lvl7pPr marL="27432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7pPr>
            <a:lvl8pPr marL="32004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8pPr>
            <a:lvl9pPr marL="36576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9pPr>
          </a:lstStyle>
          <a:p>
            <a:pPr algn="l">
              <a:lnSpc>
                <a:spcPts val="1733"/>
              </a:lnSpc>
              <a:spcBef>
                <a:spcPts val="0"/>
              </a:spcBef>
            </a:pPr>
            <a:r>
              <a:rPr lang="fr-FR" sz="1867" dirty="0"/>
              <a:t>PWIE Meeting – Nov. 2025 – </a:t>
            </a:r>
            <a:r>
              <a:rPr lang="fr-FR" sz="1867" b="1" dirty="0"/>
              <a:t>A. </a:t>
            </a:r>
            <a:r>
              <a:rPr lang="fr-FR" sz="1867" b="1" cap="small" baseline="0" dirty="0" err="1"/>
              <a:t>Bultel</a:t>
            </a:r>
            <a:endParaRPr lang="fr-FR" sz="1867" b="1" cap="small" baseline="0" dirty="0"/>
          </a:p>
        </p:txBody>
      </p:sp>
      <p:pic>
        <p:nvPicPr>
          <p:cNvPr id="7" name="Image 6">
            <a:extLst>
              <a:ext uri="{FF2B5EF4-FFF2-40B4-BE49-F238E27FC236}">
                <a16:creationId xmlns:a16="http://schemas.microsoft.com/office/drawing/2014/main" id="{88FAE954-9973-4013-2ED8-F228C6D04F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7989" y="28509"/>
            <a:ext cx="1489660" cy="5793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1522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Classen | WPPWIE Juelich| 21 November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Classen | WPPWIE Prague| 25 March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Values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TextBox 9">
            <a:extLst>
              <a:ext uri="{FF2B5EF4-FFF2-40B4-BE49-F238E27FC236}">
                <a16:creationId xmlns:a16="http://schemas.microsoft.com/office/drawing/2014/main" id="{C4FC0C94-3F09-A426-49C2-6BCA659CC317}"/>
              </a:ext>
            </a:extLst>
          </p:cNvPr>
          <p:cNvSpPr txBox="1"/>
          <p:nvPr userDrawn="1"/>
        </p:nvSpPr>
        <p:spPr>
          <a:xfrm>
            <a:off x="924244" y="132857"/>
            <a:ext cx="4452105"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values</a:t>
            </a:r>
          </a:p>
        </p:txBody>
      </p:sp>
      <p:pic>
        <p:nvPicPr>
          <p:cNvPr id="2" name="Picture 1">
            <a:extLst>
              <a:ext uri="{FF2B5EF4-FFF2-40B4-BE49-F238E27FC236}">
                <a16:creationId xmlns:a16="http://schemas.microsoft.com/office/drawing/2014/main" id="{F84EBC05-6609-C5DD-15BD-05B21625A052}"/>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910563" y="1044063"/>
            <a:ext cx="6574160" cy="5021055"/>
          </a:xfrm>
          <a:prstGeom prst="rect">
            <a:avLst/>
          </a:prstGeom>
          <a:noFill/>
        </p:spPr>
        <p:txBody>
          <a:bodyPr wrap="square">
            <a:spAutoFit/>
          </a:bodyPr>
          <a:lstStyle/>
          <a:p>
            <a:pPr marL="0" indent="0">
              <a:buNone/>
            </a:pPr>
            <a:r>
              <a:rPr lang="en-GB" sz="2400"/>
              <a:t>EUROfusion integrates R&amp;D in fusion science and technology to realize fusion in:</a:t>
            </a:r>
          </a:p>
          <a:p>
            <a:pPr marL="0" indent="0">
              <a:buNone/>
            </a:pPr>
            <a:endParaRPr lang="en-GB" sz="2400"/>
          </a:p>
          <a:p>
            <a:pPr marL="808038" indent="-808038">
              <a:lnSpc>
                <a:spcPct val="150000"/>
              </a:lnSpc>
              <a:buNone/>
            </a:pPr>
            <a:r>
              <a:rPr lang="en-GB" sz="2400" b="1"/>
              <a:t>29</a:t>
            </a:r>
            <a:r>
              <a:rPr lang="en-GB" sz="2400"/>
              <a:t> 	Countries</a:t>
            </a:r>
          </a:p>
          <a:p>
            <a:pPr marL="808038" indent="-808038">
              <a:lnSpc>
                <a:spcPct val="150000"/>
              </a:lnSpc>
              <a:buNone/>
            </a:pPr>
            <a:r>
              <a:rPr lang="en-GB" sz="2400" b="1"/>
              <a:t>31</a:t>
            </a:r>
            <a:r>
              <a:rPr lang="en-GB" sz="2400"/>
              <a:t> 	Research </a:t>
            </a:r>
            <a:r>
              <a:rPr lang="en-GB" sz="2400" err="1"/>
              <a:t>Centers</a:t>
            </a:r>
            <a:r>
              <a:rPr lang="en-GB" sz="2400"/>
              <a:t> and Institutes</a:t>
            </a:r>
          </a:p>
          <a:p>
            <a:pPr marL="0" indent="0">
              <a:lnSpc>
                <a:spcPct val="150000"/>
              </a:lnSpc>
              <a:buNone/>
            </a:pPr>
            <a:r>
              <a:rPr lang="en-GB" sz="2400" b="1"/>
              <a:t>169</a:t>
            </a:r>
            <a:r>
              <a:rPr lang="en-GB" sz="2400"/>
              <a:t>     Universities, industry partners and others</a:t>
            </a:r>
          </a:p>
          <a:p>
            <a:pPr marL="0" indent="0">
              <a:lnSpc>
                <a:spcPct val="150000"/>
              </a:lnSpc>
              <a:buNone/>
            </a:pPr>
            <a:endParaRPr lang="en-GB" sz="2400"/>
          </a:p>
          <a:p>
            <a:pPr marL="0" indent="0">
              <a:lnSpc>
                <a:spcPct val="150000"/>
              </a:lnSpc>
              <a:buNone/>
            </a:pPr>
            <a:r>
              <a:rPr lang="en-GB" sz="2400"/>
              <a:t>And brings together:</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1000</a:t>
            </a:r>
            <a:r>
              <a:rPr lang="en-GB" sz="2400" b="0" i="0" u="none" strike="noStrike">
                <a:solidFill>
                  <a:schemeClr val="tx1"/>
                </a:solidFill>
                <a:effectLst/>
                <a:latin typeface="+mn-lt"/>
              </a:rPr>
              <a:t> MSc and PhD students</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4000</a:t>
            </a:r>
            <a:r>
              <a:rPr lang="en-GB" sz="2400" b="0" i="0" u="none" strike="noStrike">
                <a:solidFill>
                  <a:schemeClr val="tx1"/>
                </a:solidFill>
                <a:effectLst/>
                <a:latin typeface="+mn-lt"/>
              </a:rPr>
              <a:t> Researcher, Engineers &amp; Support Staff</a:t>
            </a:r>
          </a:p>
        </p:txBody>
      </p:sp>
      <p:pic>
        <p:nvPicPr>
          <p:cNvPr id="2" name="Picture 1">
            <a:extLst>
              <a:ext uri="{FF2B5EF4-FFF2-40B4-BE49-F238E27FC236}">
                <a16:creationId xmlns:a16="http://schemas.microsoft.com/office/drawing/2014/main" id="{C3E709DA-A623-E292-E86E-AD6FBCDEE9FD}"/>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3" name="Title 1">
            <a:extLst>
              <a:ext uri="{FF2B5EF4-FFF2-40B4-BE49-F238E27FC236}">
                <a16:creationId xmlns:a16="http://schemas.microsoft.com/office/drawing/2014/main" id="{85518383-0A9F-8787-EE49-6ABD1BDB1C74}"/>
              </a:ext>
            </a:extLst>
          </p:cNvPr>
          <p:cNvSpPr>
            <a:spLocks noGrp="1"/>
          </p:cNvSpPr>
          <p:nvPr>
            <p:ph type="title" hasCustomPrompt="1"/>
          </p:nvPr>
        </p:nvSpPr>
        <p:spPr>
          <a:xfrm>
            <a:off x="910563" y="191331"/>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err="1"/>
              <a:t>EUROfusion</a:t>
            </a:r>
            <a:r>
              <a:rPr lang="en-GB"/>
              <a:t> in numbers</a:t>
            </a:r>
          </a:p>
        </p:txBody>
      </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Organisation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company structure&#10;&#10;Description automatically generated">
            <a:extLst>
              <a:ext uri="{FF2B5EF4-FFF2-40B4-BE49-F238E27FC236}">
                <a16:creationId xmlns:a16="http://schemas.microsoft.com/office/drawing/2014/main" id="{E6A79DA8-5CC9-F046-C150-72773BF96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0" y="637040"/>
            <a:ext cx="10865734" cy="5792565"/>
          </a:xfrm>
          <a:prstGeom prst="rect">
            <a:avLst/>
          </a:prstGeom>
        </p:spPr>
      </p:pic>
      <p:sp>
        <p:nvSpPr>
          <p:cNvPr id="12" name="TextBox 11">
            <a:extLst>
              <a:ext uri="{FF2B5EF4-FFF2-40B4-BE49-F238E27FC236}">
                <a16:creationId xmlns:a16="http://schemas.microsoft.com/office/drawing/2014/main" id="{C16436CB-AC07-4BBB-7928-069CF8956E3B}"/>
              </a:ext>
            </a:extLst>
          </p:cNvPr>
          <p:cNvSpPr txBox="1"/>
          <p:nvPr userDrawn="1"/>
        </p:nvSpPr>
        <p:spPr>
          <a:xfrm>
            <a:off x="904001" y="107476"/>
            <a:ext cx="4452105" cy="523220"/>
          </a:xfrm>
          <a:prstGeom prst="rect">
            <a:avLst/>
          </a:prstGeom>
          <a:noFill/>
        </p:spPr>
        <p:txBody>
          <a:bodyPr wrap="square">
            <a:spAutoFit/>
          </a:bodyPr>
          <a:lstStyle/>
          <a:p>
            <a:pPr marL="0" indent="0">
              <a:buNone/>
            </a:pPr>
            <a:r>
              <a:rPr lang="en-GB" sz="2800" b="1">
                <a:solidFill>
                  <a:schemeClr val="tx2"/>
                </a:solidFill>
              </a:rPr>
              <a:t>Organisation</a:t>
            </a:r>
          </a:p>
        </p:txBody>
      </p:sp>
      <p:pic>
        <p:nvPicPr>
          <p:cNvPr id="2" name="Picture 1">
            <a:extLst>
              <a:ext uri="{FF2B5EF4-FFF2-40B4-BE49-F238E27FC236}">
                <a16:creationId xmlns:a16="http://schemas.microsoft.com/office/drawing/2014/main" id="{4B54540B-5211-6405-3954-CAE563B89955}"/>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054005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members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3BD9AAF-FD9A-1CC2-D729-3753918186B2}"/>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164694" y="130244"/>
            <a:ext cx="4944110" cy="6353175"/>
          </a:xfrm>
          <a:prstGeom prst="rect">
            <a:avLst/>
          </a:prstGeom>
          <a:noFill/>
        </p:spPr>
      </p:pic>
      <p:pic>
        <p:nvPicPr>
          <p:cNvPr id="10" name="Picture 9" descr="A map of europe with yellow dots&#10;&#10;Description automatically generated">
            <a:extLst>
              <a:ext uri="{FF2B5EF4-FFF2-40B4-BE49-F238E27FC236}">
                <a16:creationId xmlns:a16="http://schemas.microsoft.com/office/drawing/2014/main" id="{D5DD0C48-F720-08EA-F6CF-5E3528E64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9849" y="-34528"/>
            <a:ext cx="11634651" cy="6544491"/>
          </a:xfrm>
          <a:prstGeom prst="rect">
            <a:avLst/>
          </a:prstGeom>
        </p:spPr>
      </p:pic>
      <p:pic>
        <p:nvPicPr>
          <p:cNvPr id="11" name="Picture 10">
            <a:extLst>
              <a:ext uri="{FF2B5EF4-FFF2-40B4-BE49-F238E27FC236}">
                <a16:creationId xmlns:a16="http://schemas.microsoft.com/office/drawing/2014/main" id="{91352402-9C53-2D42-47B4-F358B7FF6A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876" y="1032376"/>
            <a:ext cx="3240620" cy="812901"/>
          </a:xfrm>
          <a:prstGeom prst="rect">
            <a:avLst/>
          </a:prstGeom>
        </p:spPr>
      </p:pic>
      <p:pic>
        <p:nvPicPr>
          <p:cNvPr id="13" name="Picture 12">
            <a:extLst>
              <a:ext uri="{FF2B5EF4-FFF2-40B4-BE49-F238E27FC236}">
                <a16:creationId xmlns:a16="http://schemas.microsoft.com/office/drawing/2014/main" id="{7685BD55-BC1C-6498-4299-C61B8157571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9355" y="1973364"/>
            <a:ext cx="3240620" cy="801916"/>
          </a:xfrm>
          <a:prstGeom prst="rect">
            <a:avLst/>
          </a:prstGeom>
        </p:spPr>
      </p:pic>
      <p:pic>
        <p:nvPicPr>
          <p:cNvPr id="15" name="Picture 14">
            <a:extLst>
              <a:ext uri="{FF2B5EF4-FFF2-40B4-BE49-F238E27FC236}">
                <a16:creationId xmlns:a16="http://schemas.microsoft.com/office/drawing/2014/main" id="{1874E19B-511F-0030-2D8B-B2ACBF39BAD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57884" y="2973110"/>
            <a:ext cx="2416734" cy="801916"/>
          </a:xfrm>
          <a:prstGeom prst="rect">
            <a:avLst/>
          </a:prstGeom>
        </p:spPr>
      </p:pic>
      <p:pic>
        <p:nvPicPr>
          <p:cNvPr id="17" name="Picture 16">
            <a:extLst>
              <a:ext uri="{FF2B5EF4-FFF2-40B4-BE49-F238E27FC236}">
                <a16:creationId xmlns:a16="http://schemas.microsoft.com/office/drawing/2014/main" id="{27268761-FB3D-E1F8-20BB-D829350ED8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80194" y="2052019"/>
            <a:ext cx="3251605" cy="801916"/>
          </a:xfrm>
          <a:prstGeom prst="rect">
            <a:avLst/>
          </a:prstGeom>
        </p:spPr>
      </p:pic>
      <p:pic>
        <p:nvPicPr>
          <p:cNvPr id="19" name="Picture 18">
            <a:extLst>
              <a:ext uri="{FF2B5EF4-FFF2-40B4-BE49-F238E27FC236}">
                <a16:creationId xmlns:a16="http://schemas.microsoft.com/office/drawing/2014/main" id="{D2FCBC92-3D1A-6374-B1CA-E903024761A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97658" y="1037437"/>
            <a:ext cx="3240620" cy="812901"/>
          </a:xfrm>
          <a:prstGeom prst="rect">
            <a:avLst/>
          </a:prstGeom>
        </p:spPr>
      </p:pic>
      <p:pic>
        <p:nvPicPr>
          <p:cNvPr id="21" name="Picture 20">
            <a:extLst>
              <a:ext uri="{FF2B5EF4-FFF2-40B4-BE49-F238E27FC236}">
                <a16:creationId xmlns:a16="http://schemas.microsoft.com/office/drawing/2014/main" id="{2EFD888F-46F1-6AF2-B54A-DB8AED2A23A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9849" y="4916690"/>
            <a:ext cx="3240620" cy="812901"/>
          </a:xfrm>
          <a:prstGeom prst="rect">
            <a:avLst/>
          </a:prstGeom>
        </p:spPr>
      </p:pic>
      <p:pic>
        <p:nvPicPr>
          <p:cNvPr id="23" name="Picture 22">
            <a:extLst>
              <a:ext uri="{FF2B5EF4-FFF2-40B4-BE49-F238E27FC236}">
                <a16:creationId xmlns:a16="http://schemas.microsoft.com/office/drawing/2014/main" id="{A5D099B7-7F0C-F012-4ACA-A9AE1F801C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9849" y="3930865"/>
            <a:ext cx="3240620" cy="801916"/>
          </a:xfrm>
          <a:prstGeom prst="rect">
            <a:avLst/>
          </a:prstGeom>
        </p:spPr>
      </p:pic>
      <p:pic>
        <p:nvPicPr>
          <p:cNvPr id="25" name="Picture 24">
            <a:extLst>
              <a:ext uri="{FF2B5EF4-FFF2-40B4-BE49-F238E27FC236}">
                <a16:creationId xmlns:a16="http://schemas.microsoft.com/office/drawing/2014/main" id="{3187A4B3-34C9-3C95-62A9-002571104AA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9355" y="2959189"/>
            <a:ext cx="3240620" cy="801916"/>
          </a:xfrm>
          <a:prstGeom prst="rect">
            <a:avLst/>
          </a:prstGeom>
        </p:spPr>
      </p:pic>
      <p:sp>
        <p:nvSpPr>
          <p:cNvPr id="12" name="TextBox 11">
            <a:extLst>
              <a:ext uri="{FF2B5EF4-FFF2-40B4-BE49-F238E27FC236}">
                <a16:creationId xmlns:a16="http://schemas.microsoft.com/office/drawing/2014/main" id="{C8275B34-5F14-82E5-77B3-EBE27FBE272A}"/>
              </a:ext>
            </a:extLst>
          </p:cNvPr>
          <p:cNvSpPr txBox="1"/>
          <p:nvPr userDrawn="1"/>
        </p:nvSpPr>
        <p:spPr>
          <a:xfrm>
            <a:off x="918170" y="122656"/>
            <a:ext cx="7100415" cy="954107"/>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Consortium Members &amp; Partners</a:t>
            </a:r>
          </a:p>
          <a:p>
            <a:pPr marL="0" indent="0">
              <a:buNone/>
            </a:pPr>
            <a:endParaRPr lang="en-GB" sz="2800" b="1" err="1">
              <a:solidFill>
                <a:schemeClr val="tx2"/>
              </a:solidFill>
            </a:endParaRPr>
          </a:p>
        </p:txBody>
      </p:sp>
    </p:spTree>
    <p:extLst>
      <p:ext uri="{BB962C8B-B14F-4D97-AF65-F5344CB8AC3E}">
        <p14:creationId xmlns:p14="http://schemas.microsoft.com/office/powerpoint/2010/main" val="204591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EUROfusion Internal Organization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84EB3-402E-4F49-FFDD-1AF24F678560}"/>
              </a:ext>
            </a:extLst>
          </p:cNvPr>
          <p:cNvSpPr txBox="1"/>
          <p:nvPr userDrawn="1"/>
        </p:nvSpPr>
        <p:spPr>
          <a:xfrm>
            <a:off x="895294" y="107476"/>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internal organisation</a:t>
            </a:r>
          </a:p>
        </p:txBody>
      </p:sp>
      <p:pic>
        <p:nvPicPr>
          <p:cNvPr id="7" name="Picture 6">
            <a:extLst>
              <a:ext uri="{FF2B5EF4-FFF2-40B4-BE49-F238E27FC236}">
                <a16:creationId xmlns:a16="http://schemas.microsoft.com/office/drawing/2014/main" id="{FC763037-8E92-533F-A2B0-EF01A1FA3FB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pic>
        <p:nvPicPr>
          <p:cNvPr id="13" name="Picture 12" descr="A computer screen shot of a computer&#10;&#10;Description automatically generated">
            <a:extLst>
              <a:ext uri="{FF2B5EF4-FFF2-40B4-BE49-F238E27FC236}">
                <a16:creationId xmlns:a16="http://schemas.microsoft.com/office/drawing/2014/main" id="{03FA7AAB-EA32-20E6-77CB-9DAA1586D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813385"/>
            <a:ext cx="9892333" cy="5509541"/>
          </a:xfrm>
          <a:prstGeom prst="rect">
            <a:avLst/>
          </a:prstGeom>
        </p:spPr>
      </p:pic>
    </p:spTree>
    <p:extLst>
      <p:ext uri="{BB962C8B-B14F-4D97-AF65-F5344CB8AC3E}">
        <p14:creationId xmlns:p14="http://schemas.microsoft.com/office/powerpoint/2010/main" val="3048919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UROfusion_chann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channels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6" name="TextBox 5">
            <a:extLst>
              <a:ext uri="{FF2B5EF4-FFF2-40B4-BE49-F238E27FC236}">
                <a16:creationId xmlns:a16="http://schemas.microsoft.com/office/drawing/2014/main" id="{5966BD16-7752-454F-C58B-251A11EFB1B2}"/>
              </a:ext>
            </a:extLst>
          </p:cNvPr>
          <p:cNvSpPr txBox="1"/>
          <p:nvPr userDrawn="1"/>
        </p:nvSpPr>
        <p:spPr>
          <a:xfrm>
            <a:off x="7670800" y="6031332"/>
            <a:ext cx="4521200" cy="307777"/>
          </a:xfrm>
          <a:prstGeom prst="rect">
            <a:avLst/>
          </a:prstGeom>
          <a:noFill/>
        </p:spPr>
        <p:txBody>
          <a:bodyPr wrap="square">
            <a:spAutoFit/>
          </a:bodyPr>
          <a:lstStyle/>
          <a:p>
            <a:r>
              <a:rPr lang="en-GB" sz="1400" b="0" i="0">
                <a:solidFill>
                  <a:srgbClr val="374957"/>
                </a:solidFill>
                <a:effectLst/>
                <a:latin typeface="Poppins" pitchFamily="2" charset="77"/>
                <a:cs typeface="Poppins" pitchFamily="2" charset="77"/>
              </a:rPr>
              <a:t>"Icon made by </a:t>
            </a:r>
            <a:r>
              <a:rPr lang="en-GB" sz="1400" b="0" i="0" u="none" strike="noStrike" err="1">
                <a:solidFill>
                  <a:srgbClr val="22244E"/>
                </a:solidFill>
                <a:effectLst/>
                <a:latin typeface="Poppins" pitchFamily="2" charset="77"/>
                <a:cs typeface="Poppins" pitchFamily="2" charset="77"/>
              </a:rPr>
              <a:t>Freepik</a:t>
            </a:r>
            <a:r>
              <a:rPr lang="en-GB" sz="1400" b="0" i="0" u="none" strike="noStrike">
                <a:solidFill>
                  <a:srgbClr val="22244E"/>
                </a:solidFill>
                <a:effectLst/>
                <a:latin typeface="Poppins" pitchFamily="2" charset="77"/>
                <a:cs typeface="Poppins" pitchFamily="2" charset="77"/>
              </a:rPr>
              <a:t> </a:t>
            </a:r>
            <a:r>
              <a:rPr lang="en-GB" sz="1400" b="0" i="0">
                <a:solidFill>
                  <a:srgbClr val="374957"/>
                </a:solidFill>
                <a:effectLst/>
                <a:latin typeface="Poppins" pitchFamily="2" charset="77"/>
                <a:cs typeface="Poppins" pitchFamily="2" charset="77"/>
              </a:rPr>
              <a:t>from </a:t>
            </a:r>
            <a:r>
              <a:rPr lang="en-GB" sz="1400" b="0" i="0" u="none" strike="noStrike">
                <a:solidFill>
                  <a:srgbClr val="22244E"/>
                </a:solidFill>
                <a:effectLst/>
                <a:latin typeface="Poppins" pitchFamily="2" charset="77"/>
                <a:cs typeface="Poppins" pitchFamily="2" charset="77"/>
                <a:hlinkClick r:id="rId4"/>
              </a:rPr>
              <a:t>www.flaticon.com</a:t>
            </a:r>
            <a:r>
              <a:rPr lang="en-GB" sz="1400" b="0" i="0">
                <a:solidFill>
                  <a:srgbClr val="374957"/>
                </a:solidFill>
                <a:effectLst/>
                <a:latin typeface="Poppins" pitchFamily="2" charset="77"/>
                <a:cs typeface="Poppins" pitchFamily="2" charset="77"/>
              </a:rPr>
              <a:t>"</a:t>
            </a:r>
            <a:endParaRPr lang="en-HU" sz="1400">
              <a:latin typeface="Poppins" pitchFamily="2" charset="77"/>
              <a:cs typeface="Poppins" pitchFamily="2" charset="77"/>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38A6984-7C86-595B-8E5D-01900B91B6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8031" y="1159085"/>
            <a:ext cx="656521" cy="656521"/>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8722D63-74D6-7BF0-51FD-94F45C212BA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438031" y="2013707"/>
            <a:ext cx="656521" cy="656521"/>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3CAC57B-2782-2657-2AD5-AAE913C197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030" y="2868329"/>
            <a:ext cx="656521" cy="656521"/>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0F37F52F-AF8C-654D-F3B1-ED83AD4E20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9462" y="3722951"/>
            <a:ext cx="665089" cy="665089"/>
          </a:xfrm>
          <a:prstGeom prst="rect">
            <a:avLst/>
          </a:prstGeom>
        </p:spPr>
      </p:pic>
      <p:pic>
        <p:nvPicPr>
          <p:cNvPr id="20" name="Picture 19" descr="A black and white globe&#10;&#10;Description automatically generated">
            <a:extLst>
              <a:ext uri="{FF2B5EF4-FFF2-40B4-BE49-F238E27FC236}">
                <a16:creationId xmlns:a16="http://schemas.microsoft.com/office/drawing/2014/main" id="{D29BE78D-AA53-704B-61E8-A12E1D5693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29461" y="5449331"/>
            <a:ext cx="665088" cy="665088"/>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AA77A93C-B0C1-ADE8-6757-95598466950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29461" y="4586141"/>
            <a:ext cx="665089" cy="665089"/>
          </a:xfrm>
          <a:prstGeom prst="rect">
            <a:avLst/>
          </a:prstGeom>
        </p:spPr>
      </p:pic>
      <p:sp>
        <p:nvSpPr>
          <p:cNvPr id="23" name="TextBox 22">
            <a:extLst>
              <a:ext uri="{FF2B5EF4-FFF2-40B4-BE49-F238E27FC236}">
                <a16:creationId xmlns:a16="http://schemas.microsoft.com/office/drawing/2014/main" id="{3F4C3661-F367-DD87-C4F0-0F3D609FF14F}"/>
              </a:ext>
            </a:extLst>
          </p:cNvPr>
          <p:cNvSpPr txBox="1"/>
          <p:nvPr userDrawn="1"/>
        </p:nvSpPr>
        <p:spPr>
          <a:xfrm>
            <a:off x="2367280" y="5631222"/>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4" name="TextBox 23">
            <a:extLst>
              <a:ext uri="{FF2B5EF4-FFF2-40B4-BE49-F238E27FC236}">
                <a16:creationId xmlns:a16="http://schemas.microsoft.com/office/drawing/2014/main" id="{610AD9B7-CA49-CFD0-EC71-07952B731B92}"/>
              </a:ext>
            </a:extLst>
          </p:cNvPr>
          <p:cNvSpPr txBox="1"/>
          <p:nvPr userDrawn="1"/>
        </p:nvSpPr>
        <p:spPr>
          <a:xfrm>
            <a:off x="2367280" y="4758255"/>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5" name="TextBox 24">
            <a:extLst>
              <a:ext uri="{FF2B5EF4-FFF2-40B4-BE49-F238E27FC236}">
                <a16:creationId xmlns:a16="http://schemas.microsoft.com/office/drawing/2014/main" id="{037898E9-5B8E-5DA0-DF2B-DC22864A93CC}"/>
              </a:ext>
            </a:extLst>
          </p:cNvPr>
          <p:cNvSpPr txBox="1"/>
          <p:nvPr userDrawn="1"/>
        </p:nvSpPr>
        <p:spPr>
          <a:xfrm>
            <a:off x="2367279" y="3885288"/>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FusionInCloseUp</a:t>
            </a:r>
            <a:endParaRPr lang="en-HU" sz="2000">
              <a:latin typeface="Poppins" pitchFamily="2" charset="77"/>
              <a:cs typeface="Poppins" pitchFamily="2" charset="77"/>
            </a:endParaRPr>
          </a:p>
        </p:txBody>
      </p:sp>
      <p:sp>
        <p:nvSpPr>
          <p:cNvPr id="26" name="TextBox 25">
            <a:extLst>
              <a:ext uri="{FF2B5EF4-FFF2-40B4-BE49-F238E27FC236}">
                <a16:creationId xmlns:a16="http://schemas.microsoft.com/office/drawing/2014/main" id="{36FB1264-C2E8-DD08-2C49-DD49CB0ABAD1}"/>
              </a:ext>
            </a:extLst>
          </p:cNvPr>
          <p:cNvSpPr txBox="1"/>
          <p:nvPr userDrawn="1"/>
        </p:nvSpPr>
        <p:spPr>
          <a:xfrm>
            <a:off x="2385719" y="3009022"/>
            <a:ext cx="222692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fusion2050</a:t>
            </a:r>
            <a:endParaRPr lang="en-HU" sz="2000">
              <a:latin typeface="Poppins" pitchFamily="2" charset="77"/>
              <a:cs typeface="Poppins" pitchFamily="2" charset="77"/>
            </a:endParaRPr>
          </a:p>
        </p:txBody>
      </p:sp>
      <p:sp>
        <p:nvSpPr>
          <p:cNvPr id="27" name="TextBox 26">
            <a:extLst>
              <a:ext uri="{FF2B5EF4-FFF2-40B4-BE49-F238E27FC236}">
                <a16:creationId xmlns:a16="http://schemas.microsoft.com/office/drawing/2014/main" id="{5307E400-DD53-4AFF-D83E-2882C9D3BCFF}"/>
              </a:ext>
            </a:extLst>
          </p:cNvPr>
          <p:cNvSpPr txBox="1"/>
          <p:nvPr userDrawn="1"/>
        </p:nvSpPr>
        <p:spPr>
          <a:xfrm>
            <a:off x="2385719" y="2144578"/>
            <a:ext cx="348676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eurofusion_consortium</a:t>
            </a:r>
            <a:endParaRPr lang="en-HU" sz="2000">
              <a:latin typeface="Poppins" pitchFamily="2" charset="77"/>
              <a:cs typeface="Poppins" pitchFamily="2" charset="77"/>
            </a:endParaRPr>
          </a:p>
        </p:txBody>
      </p:sp>
      <p:sp>
        <p:nvSpPr>
          <p:cNvPr id="28" name="TextBox 27">
            <a:extLst>
              <a:ext uri="{FF2B5EF4-FFF2-40B4-BE49-F238E27FC236}">
                <a16:creationId xmlns:a16="http://schemas.microsoft.com/office/drawing/2014/main" id="{66A624E3-3044-B88F-1376-898A84380400}"/>
              </a:ext>
            </a:extLst>
          </p:cNvPr>
          <p:cNvSpPr txBox="1"/>
          <p:nvPr userDrawn="1"/>
        </p:nvSpPr>
        <p:spPr>
          <a:xfrm>
            <a:off x="2385719" y="1280134"/>
            <a:ext cx="2115161" cy="400110"/>
          </a:xfrm>
          <a:prstGeom prst="rect">
            <a:avLst/>
          </a:prstGeom>
          <a:noFill/>
        </p:spPr>
        <p:txBody>
          <a:bodyPr wrap="square">
            <a:spAutoFit/>
          </a:bodyPr>
          <a:lstStyle/>
          <a:p>
            <a:r>
              <a:rPr lang="en-GB" sz="2000" b="0" i="0" err="1">
                <a:solidFill>
                  <a:srgbClr val="374957"/>
                </a:solidFill>
                <a:effectLst/>
                <a:latin typeface="Poppins" pitchFamily="2" charset="77"/>
                <a:cs typeface="Poppins" pitchFamily="2" charset="77"/>
              </a:rPr>
              <a:t>eurofusion</a:t>
            </a:r>
            <a:endParaRPr lang="en-HU" sz="2000">
              <a:latin typeface="Poppins" pitchFamily="2" charset="77"/>
              <a:cs typeface="Poppins" pitchFamily="2" charset="77"/>
            </a:endParaRPr>
          </a:p>
        </p:txBody>
      </p:sp>
      <p:sp>
        <p:nvSpPr>
          <p:cNvPr id="29" name="TextBox 28">
            <a:extLst>
              <a:ext uri="{FF2B5EF4-FFF2-40B4-BE49-F238E27FC236}">
                <a16:creationId xmlns:a16="http://schemas.microsoft.com/office/drawing/2014/main" id="{52F7C2E1-47EF-402C-1FD2-5E75EF1540AD}"/>
              </a:ext>
            </a:extLst>
          </p:cNvPr>
          <p:cNvSpPr txBox="1"/>
          <p:nvPr userDrawn="1"/>
        </p:nvSpPr>
        <p:spPr>
          <a:xfrm>
            <a:off x="959768" y="136177"/>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channels</a:t>
            </a:r>
          </a:p>
        </p:txBody>
      </p:sp>
    </p:spTree>
    <p:extLst>
      <p:ext uri="{BB962C8B-B14F-4D97-AF65-F5344CB8AC3E}">
        <p14:creationId xmlns:p14="http://schemas.microsoft.com/office/powerpoint/2010/main" val="95519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8" r:id="rId7"/>
    <p:sldLayoutId id="2147483667" r:id="rId8"/>
    <p:sldLayoutId id="2147483670" r:id="rId9"/>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fr-FR"/>
              <a:t>ESA Meeting</a:t>
            </a:r>
          </a:p>
          <a:p>
            <a:r>
              <a:rPr lang="fr-FR"/>
              <a:t>Paris, 29-30 september 2011</a:t>
            </a:r>
            <a:endParaRPr lang="fr-FR"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0567E14-ED6C-4582-A1E1-603852997E46}" type="slidenum">
              <a:rPr lang="fr-FR" smtClean="0"/>
              <a:pPr/>
              <a:t>‹#›</a:t>
            </a:fld>
            <a:endParaRPr lang="fr-FR"/>
          </a:p>
        </p:txBody>
      </p:sp>
    </p:spTree>
    <p:extLst>
      <p:ext uri="{BB962C8B-B14F-4D97-AF65-F5344CB8AC3E}">
        <p14:creationId xmlns:p14="http://schemas.microsoft.com/office/powerpoint/2010/main" val="1221969565"/>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hyperlink" Target="mailto:arnaud.bultel@coria.f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doi.org/10.1016/j.jqsrt.2024.109222" TargetMode="External"/><Relationship Id="rId2" Type="http://schemas.openxmlformats.org/officeDocument/2006/relationships/image" Target="../media/image62.png"/><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50.png"/><Relationship Id="rId7" Type="http://schemas.openxmlformats.org/officeDocument/2006/relationships/hyperlink" Target="https://doi.org/10.1088/1402-4896/ad2826" TargetMode="External"/><Relationship Id="rId12"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69.png"/><Relationship Id="rId10" Type="http://schemas.openxmlformats.org/officeDocument/2006/relationships/image" Target="../media/image680.png"/><Relationship Id="rId4" Type="http://schemas.openxmlformats.org/officeDocument/2006/relationships/hyperlink" Target="https://dx.doi.org/10.1016/j.sab.2024.107082" TargetMode="External"/><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1.emf"/></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2.emf"/><Relationship Id="rId4" Type="http://schemas.openxmlformats.org/officeDocument/2006/relationships/image" Target="../media/image91.emf"/></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F34A-EC61-A88D-5B28-ACC03E4B4F65}"/>
              </a:ext>
            </a:extLst>
          </p:cNvPr>
          <p:cNvSpPr>
            <a:spLocks noGrp="1"/>
          </p:cNvSpPr>
          <p:nvPr>
            <p:ph type="title"/>
          </p:nvPr>
        </p:nvSpPr>
        <p:spPr/>
        <p:txBody>
          <a:bodyPr/>
          <a:lstStyle/>
          <a:p>
            <a:r>
              <a:rPr lang="en-US" dirty="0"/>
              <a:t>Update and Plans SPX</a:t>
            </a:r>
          </a:p>
        </p:txBody>
      </p:sp>
      <p:sp>
        <p:nvSpPr>
          <p:cNvPr id="3" name="Text Placeholder 2">
            <a:extLst>
              <a:ext uri="{FF2B5EF4-FFF2-40B4-BE49-F238E27FC236}">
                <a16:creationId xmlns:a16="http://schemas.microsoft.com/office/drawing/2014/main" id="{A1F6F87C-F134-22FF-864D-586BA0A91E4D}"/>
              </a:ext>
            </a:extLst>
          </p:cNvPr>
          <p:cNvSpPr>
            <a:spLocks noGrp="1"/>
          </p:cNvSpPr>
          <p:nvPr>
            <p:ph type="body" sz="quarter" idx="10"/>
          </p:nvPr>
        </p:nvSpPr>
        <p:spPr/>
        <p:txBody>
          <a:bodyPr/>
          <a:lstStyle/>
          <a:p>
            <a:r>
              <a:rPr lang="en-US" dirty="0"/>
              <a:t>Ivo Classen</a:t>
            </a:r>
          </a:p>
        </p:txBody>
      </p:sp>
      <p:sp>
        <p:nvSpPr>
          <p:cNvPr id="4" name="Text Placeholder 3">
            <a:extLst>
              <a:ext uri="{FF2B5EF4-FFF2-40B4-BE49-F238E27FC236}">
                <a16:creationId xmlns:a16="http://schemas.microsoft.com/office/drawing/2014/main" id="{8B53230C-8714-DC33-BDC4-41CD23DCF4A8}"/>
              </a:ext>
            </a:extLst>
          </p:cNvPr>
          <p:cNvSpPr>
            <a:spLocks noGrp="1"/>
          </p:cNvSpPr>
          <p:nvPr>
            <p:ph type="body" sz="quarter" idx="11"/>
          </p:nvPr>
        </p:nvSpPr>
        <p:spPr/>
        <p:txBody>
          <a:bodyPr/>
          <a:lstStyle/>
          <a:p>
            <a:r>
              <a:rPr lang="en-US" dirty="0"/>
              <a:t>DIFFER</a:t>
            </a:r>
          </a:p>
        </p:txBody>
      </p:sp>
    </p:spTree>
    <p:extLst>
      <p:ext uri="{BB962C8B-B14F-4D97-AF65-F5344CB8AC3E}">
        <p14:creationId xmlns:p14="http://schemas.microsoft.com/office/powerpoint/2010/main" val="167461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700E8-A943-3198-C0AA-D79144691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4A3C5-3057-E5F4-29B3-A154A2C91827}"/>
              </a:ext>
            </a:extLst>
          </p:cNvPr>
          <p:cNvSpPr>
            <a:spLocks noGrp="1"/>
          </p:cNvSpPr>
          <p:nvPr>
            <p:ph type="title"/>
          </p:nvPr>
        </p:nvSpPr>
        <p:spPr>
          <a:xfrm>
            <a:off x="983432" y="192514"/>
            <a:ext cx="7348889" cy="620285"/>
          </a:xfrm>
        </p:spPr>
        <p:txBody>
          <a:bodyPr/>
          <a:lstStyle/>
          <a:p>
            <a:r>
              <a:rPr lang="en-US" dirty="0"/>
              <a:t>D002: </a:t>
            </a:r>
            <a:r>
              <a:rPr lang="de-DE" dirty="0"/>
              <a:t>Benchmarking </a:t>
            </a:r>
            <a:r>
              <a:rPr lang="de-DE" dirty="0" err="1"/>
              <a:t>plasma</a:t>
            </a:r>
            <a:r>
              <a:rPr lang="de-DE" dirty="0"/>
              <a:t> </a:t>
            </a:r>
            <a:r>
              <a:rPr lang="de-DE" dirty="0" err="1"/>
              <a:t>chemistry</a:t>
            </a:r>
            <a:r>
              <a:rPr lang="de-DE" dirty="0"/>
              <a:t> at PSI-2</a:t>
            </a:r>
            <a:endParaRPr lang="en-HU" dirty="0"/>
          </a:p>
        </p:txBody>
      </p:sp>
      <p:sp>
        <p:nvSpPr>
          <p:cNvPr id="4" name="Footer Placeholder 3">
            <a:extLst>
              <a:ext uri="{FF2B5EF4-FFF2-40B4-BE49-F238E27FC236}">
                <a16:creationId xmlns:a16="http://schemas.microsoft.com/office/drawing/2014/main" id="{4AC904CC-15FA-8D14-224C-1BDFFBA171A0}"/>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543AE25-D64D-FD4A-B581-1EAE660BC347}"/>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a:solidFill>
                <a:prstClr val="white"/>
              </a:solidFill>
            </a:endParaRPr>
          </a:p>
        </p:txBody>
      </p:sp>
      <p:sp>
        <p:nvSpPr>
          <p:cNvPr id="7" name="TextBox 6">
            <a:extLst>
              <a:ext uri="{FF2B5EF4-FFF2-40B4-BE49-F238E27FC236}">
                <a16:creationId xmlns:a16="http://schemas.microsoft.com/office/drawing/2014/main" id="{8415214B-83F1-EA27-556E-D77F48D6314D}"/>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pic>
        <p:nvPicPr>
          <p:cNvPr id="3" name="Grafik 49" descr="Ein Bild, das Schrift, Logo, Text, Grafiken enthält.&#10;&#10;KI-generierte Inhalte können fehlerhaft sein.">
            <a:extLst>
              <a:ext uri="{FF2B5EF4-FFF2-40B4-BE49-F238E27FC236}">
                <a16:creationId xmlns:a16="http://schemas.microsoft.com/office/drawing/2014/main" id="{BBAE1257-E336-7AE7-4BF7-F2FFFC471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987" y="192514"/>
            <a:ext cx="1573454" cy="521798"/>
          </a:xfrm>
          <a:prstGeom prst="rect">
            <a:avLst/>
          </a:prstGeom>
        </p:spPr>
      </p:pic>
      <p:pic>
        <p:nvPicPr>
          <p:cNvPr id="23" name="Inhaltsplatzhalter 5">
            <a:extLst>
              <a:ext uri="{FF2B5EF4-FFF2-40B4-BE49-F238E27FC236}">
                <a16:creationId xmlns:a16="http://schemas.microsoft.com/office/drawing/2014/main" id="{3E6F357D-23B6-4CFC-AE99-2F36BB078057}"/>
              </a:ext>
            </a:extLst>
          </p:cNvPr>
          <p:cNvPicPr>
            <a:picLocks noGrp="1" noChangeAspect="1"/>
          </p:cNvPicPr>
          <p:nvPr/>
        </p:nvPicPr>
        <p:blipFill>
          <a:blip r:embed="rId3"/>
          <a:stretch>
            <a:fillRect/>
          </a:stretch>
        </p:blipFill>
        <p:spPr>
          <a:xfrm>
            <a:off x="858090" y="1247932"/>
            <a:ext cx="2337472" cy="2615840"/>
          </a:xfrm>
          <a:prstGeom prst="rect">
            <a:avLst/>
          </a:prstGeom>
        </p:spPr>
      </p:pic>
      <p:sp>
        <p:nvSpPr>
          <p:cNvPr id="24" name="Rechteck 6">
            <a:extLst>
              <a:ext uri="{FF2B5EF4-FFF2-40B4-BE49-F238E27FC236}">
                <a16:creationId xmlns:a16="http://schemas.microsoft.com/office/drawing/2014/main" id="{2B781330-BF7A-4DAA-9429-33B5C0DE813F}"/>
              </a:ext>
            </a:extLst>
          </p:cNvPr>
          <p:cNvSpPr/>
          <p:nvPr/>
        </p:nvSpPr>
        <p:spPr>
          <a:xfrm>
            <a:off x="256149" y="3803832"/>
            <a:ext cx="3541354"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 </a:t>
            </a:r>
            <a:r>
              <a:rPr lang="en-US" sz="1100" dirty="0" err="1">
                <a:latin typeface="Arial" panose="020B0604020202020204" pitchFamily="34" charset="0"/>
                <a:cs typeface="Arial" panose="020B0604020202020204" pitchFamily="34" charset="0"/>
              </a:rPr>
              <a:t>Schumack</a:t>
            </a:r>
            <a:r>
              <a:rPr lang="en-US" sz="1100" dirty="0">
                <a:latin typeface="Arial" panose="020B0604020202020204" pitchFamily="34" charset="0"/>
                <a:cs typeface="Arial" panose="020B0604020202020204" pitchFamily="34" charset="0"/>
              </a:rPr>
              <a:t> PHYSICAL REVIEW E </a:t>
            </a:r>
            <a:r>
              <a:rPr lang="en-US" sz="1100" b="1" dirty="0">
                <a:latin typeface="Arial" panose="020B0604020202020204" pitchFamily="34" charset="0"/>
                <a:cs typeface="Arial" panose="020B0604020202020204" pitchFamily="34" charset="0"/>
              </a:rPr>
              <a:t>78</a:t>
            </a:r>
            <a:r>
              <a:rPr lang="en-US" sz="1100" dirty="0">
                <a:latin typeface="Arial" panose="020B0604020202020204" pitchFamily="34" charset="0"/>
                <a:cs typeface="Arial" panose="020B0604020202020204" pitchFamily="34" charset="0"/>
              </a:rPr>
              <a:t>, 046405 2008</a:t>
            </a:r>
            <a:endParaRPr lang="de-DE" sz="1100" dirty="0">
              <a:latin typeface="Arial" panose="020B0604020202020204" pitchFamily="34" charset="0"/>
              <a:cs typeface="Arial" panose="020B0604020202020204" pitchFamily="34" charset="0"/>
            </a:endParaRPr>
          </a:p>
        </p:txBody>
      </p:sp>
      <p:sp>
        <p:nvSpPr>
          <p:cNvPr id="25" name="Textfeld 8">
            <a:extLst>
              <a:ext uri="{FF2B5EF4-FFF2-40B4-BE49-F238E27FC236}">
                <a16:creationId xmlns:a16="http://schemas.microsoft.com/office/drawing/2014/main" id="{0A993C70-6B2A-44A3-9891-C3242B533061}"/>
              </a:ext>
            </a:extLst>
          </p:cNvPr>
          <p:cNvSpPr txBox="1"/>
          <p:nvPr/>
        </p:nvSpPr>
        <p:spPr>
          <a:xfrm>
            <a:off x="993357" y="752663"/>
            <a:ext cx="198907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2400" b="1" dirty="0"/>
              <a:t>MAGNUM-PSI</a:t>
            </a:r>
          </a:p>
        </p:txBody>
      </p:sp>
      <p:sp>
        <p:nvSpPr>
          <p:cNvPr id="26" name="Textfeld 9">
            <a:extLst>
              <a:ext uri="{FF2B5EF4-FFF2-40B4-BE49-F238E27FC236}">
                <a16:creationId xmlns:a16="http://schemas.microsoft.com/office/drawing/2014/main" id="{D2CA3B4F-68BB-45C3-8F24-D5FB29190A0D}"/>
              </a:ext>
            </a:extLst>
          </p:cNvPr>
          <p:cNvSpPr txBox="1"/>
          <p:nvPr/>
        </p:nvSpPr>
        <p:spPr>
          <a:xfrm>
            <a:off x="927250" y="1092581"/>
            <a:ext cx="84830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dirty="0"/>
              <a:t>H</a:t>
            </a:r>
            <a:r>
              <a:rPr lang="el-GR" dirty="0"/>
              <a:t>β</a:t>
            </a:r>
            <a:r>
              <a:rPr lang="de-DE" dirty="0"/>
              <a:t> </a:t>
            </a:r>
            <a:r>
              <a:rPr lang="de-DE" dirty="0" err="1"/>
              <a:t>line</a:t>
            </a:r>
            <a:endParaRPr lang="de-DE" dirty="0"/>
          </a:p>
        </p:txBody>
      </p:sp>
      <p:cxnSp>
        <p:nvCxnSpPr>
          <p:cNvPr id="27" name="Gerader Verbinder 11">
            <a:extLst>
              <a:ext uri="{FF2B5EF4-FFF2-40B4-BE49-F238E27FC236}">
                <a16:creationId xmlns:a16="http://schemas.microsoft.com/office/drawing/2014/main" id="{BEE804FF-8245-4679-9D67-AFE3D98AAA12}"/>
              </a:ext>
            </a:extLst>
          </p:cNvPr>
          <p:cNvCxnSpPr>
            <a:cxnSpLocks/>
          </p:cNvCxnSpPr>
          <p:nvPr/>
        </p:nvCxnSpPr>
        <p:spPr>
          <a:xfrm>
            <a:off x="3672104" y="1032178"/>
            <a:ext cx="53148" cy="524147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feld 12">
            <a:extLst>
              <a:ext uri="{FF2B5EF4-FFF2-40B4-BE49-F238E27FC236}">
                <a16:creationId xmlns:a16="http://schemas.microsoft.com/office/drawing/2014/main" id="{7F33BA73-026E-456F-8D54-683D49782151}"/>
              </a:ext>
            </a:extLst>
          </p:cNvPr>
          <p:cNvSpPr txBox="1"/>
          <p:nvPr/>
        </p:nvSpPr>
        <p:spPr>
          <a:xfrm>
            <a:off x="1559390" y="3985982"/>
            <a:ext cx="93487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2800" b="1" dirty="0"/>
              <a:t>PSI-2</a:t>
            </a:r>
          </a:p>
        </p:txBody>
      </p:sp>
      <p:pic>
        <p:nvPicPr>
          <p:cNvPr id="29" name="Grafik 13">
            <a:extLst>
              <a:ext uri="{FF2B5EF4-FFF2-40B4-BE49-F238E27FC236}">
                <a16:creationId xmlns:a16="http://schemas.microsoft.com/office/drawing/2014/main" id="{587441E1-2CA5-479B-9EB1-613A11240A1F}"/>
              </a:ext>
            </a:extLst>
          </p:cNvPr>
          <p:cNvPicPr>
            <a:picLocks noChangeAspect="1"/>
          </p:cNvPicPr>
          <p:nvPr/>
        </p:nvPicPr>
        <p:blipFill>
          <a:blip r:embed="rId4"/>
          <a:stretch>
            <a:fillRect/>
          </a:stretch>
        </p:blipFill>
        <p:spPr>
          <a:xfrm>
            <a:off x="212709" y="4442213"/>
            <a:ext cx="3459395" cy="1859021"/>
          </a:xfrm>
          <a:prstGeom prst="rect">
            <a:avLst/>
          </a:prstGeom>
        </p:spPr>
      </p:pic>
      <p:sp>
        <p:nvSpPr>
          <p:cNvPr id="30" name="Textfeld 14">
            <a:extLst>
              <a:ext uri="{FF2B5EF4-FFF2-40B4-BE49-F238E27FC236}">
                <a16:creationId xmlns:a16="http://schemas.microsoft.com/office/drawing/2014/main" id="{C38155B8-DE22-48B6-98FF-15DB5D42F323}"/>
              </a:ext>
            </a:extLst>
          </p:cNvPr>
          <p:cNvSpPr txBox="1"/>
          <p:nvPr/>
        </p:nvSpPr>
        <p:spPr>
          <a:xfrm>
            <a:off x="817052" y="6145808"/>
            <a:ext cx="296427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ym typeface="Symbol" panose="05050102010706020507" pitchFamily="18" charset="2"/>
              </a:rPr>
              <a:t>D</a:t>
            </a:r>
            <a:r>
              <a:rPr lang="el-GR" dirty="0">
                <a:sym typeface="Symbol" panose="05050102010706020507" pitchFamily="18" charset="2"/>
              </a:rPr>
              <a:t></a:t>
            </a:r>
            <a:r>
              <a:rPr lang="de-DE" dirty="0"/>
              <a:t> </a:t>
            </a:r>
            <a:r>
              <a:rPr lang="de-DE" dirty="0" err="1"/>
              <a:t>line</a:t>
            </a:r>
            <a:r>
              <a:rPr lang="de-DE" dirty="0"/>
              <a:t>, </a:t>
            </a:r>
            <a:r>
              <a:rPr lang="de-DE" sz="1200" dirty="0" err="1"/>
              <a:t>Klevarova</a:t>
            </a:r>
            <a:r>
              <a:rPr lang="de-DE" sz="1200" dirty="0"/>
              <a:t> V. Masterthesis (2015)</a:t>
            </a:r>
          </a:p>
        </p:txBody>
      </p:sp>
      <p:sp>
        <p:nvSpPr>
          <p:cNvPr id="31" name="Textfeld 17">
            <a:extLst>
              <a:ext uri="{FF2B5EF4-FFF2-40B4-BE49-F238E27FC236}">
                <a16:creationId xmlns:a16="http://schemas.microsoft.com/office/drawing/2014/main" id="{B0E5BF61-6739-4465-951D-5A23BDAFC5E1}"/>
              </a:ext>
            </a:extLst>
          </p:cNvPr>
          <p:cNvSpPr txBox="1"/>
          <p:nvPr/>
        </p:nvSpPr>
        <p:spPr>
          <a:xfrm>
            <a:off x="4010214" y="1247932"/>
            <a:ext cx="8181786" cy="52014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de-DE" sz="2400" dirty="0" err="1"/>
              <a:t>Two</a:t>
            </a:r>
            <a:r>
              <a:rPr lang="de-DE" sz="2400" dirty="0"/>
              <a:t> </a:t>
            </a:r>
            <a:r>
              <a:rPr lang="de-DE" sz="2400" dirty="0" err="1"/>
              <a:t>component</a:t>
            </a:r>
            <a:r>
              <a:rPr lang="de-DE" sz="2400" dirty="0"/>
              <a:t> hydrogen </a:t>
            </a:r>
            <a:r>
              <a:rPr lang="de-DE" sz="2400" dirty="0" err="1"/>
              <a:t>lines</a:t>
            </a:r>
            <a:r>
              <a:rPr lang="de-DE" sz="2400" dirty="0"/>
              <a:t> </a:t>
            </a:r>
            <a:r>
              <a:rPr lang="de-DE" sz="2400" dirty="0" err="1"/>
              <a:t>are</a:t>
            </a:r>
            <a:r>
              <a:rPr lang="de-DE" sz="2400" dirty="0"/>
              <a:t> </a:t>
            </a:r>
            <a:r>
              <a:rPr lang="de-DE" sz="2400" dirty="0" err="1"/>
              <a:t>observed</a:t>
            </a:r>
            <a:r>
              <a:rPr lang="de-DE" sz="2400" dirty="0"/>
              <a:t> at linear </a:t>
            </a:r>
            <a:r>
              <a:rPr lang="de-DE" sz="2400" dirty="0" err="1"/>
              <a:t>plasmas</a:t>
            </a:r>
            <a:br>
              <a:rPr lang="de-DE" sz="2400" dirty="0"/>
            </a:br>
            <a:r>
              <a:rPr lang="de-DE" sz="2400" dirty="0"/>
              <a:t> (MAGNUM-PSI, PSI-2, PISCES-A)</a:t>
            </a:r>
          </a:p>
          <a:p>
            <a:pPr marL="457200" indent="-457200" algn="l">
              <a:buFont typeface="Arial" panose="020B0604020202020204" pitchFamily="34" charset="0"/>
              <a:buChar char="•"/>
            </a:pPr>
            <a:endParaRPr lang="de-DE" sz="2400" dirty="0"/>
          </a:p>
          <a:p>
            <a:pPr marL="457200" indent="-457200" algn="l">
              <a:buFont typeface="Arial" panose="020B0604020202020204" pitchFamily="34" charset="0"/>
              <a:buChar char="•"/>
            </a:pPr>
            <a:r>
              <a:rPr lang="de-DE" sz="2400" dirty="0"/>
              <a:t>The </a:t>
            </a:r>
            <a:r>
              <a:rPr lang="de-DE" sz="2400" dirty="0" err="1"/>
              <a:t>most</a:t>
            </a:r>
            <a:r>
              <a:rPr lang="de-DE" sz="2400" dirty="0"/>
              <a:t> probable </a:t>
            </a:r>
            <a:r>
              <a:rPr lang="de-DE" sz="2400" dirty="0" err="1"/>
              <a:t>sources</a:t>
            </a:r>
            <a:r>
              <a:rPr lang="de-DE" sz="2400" dirty="0"/>
              <a:t> </a:t>
            </a:r>
            <a:r>
              <a:rPr lang="de-DE" sz="2400" dirty="0" err="1"/>
              <a:t>of</a:t>
            </a:r>
            <a:r>
              <a:rPr lang="de-DE" sz="2400" dirty="0"/>
              <a:t> </a:t>
            </a:r>
            <a:r>
              <a:rPr lang="de-DE" sz="2400" dirty="0" err="1"/>
              <a:t>the</a:t>
            </a:r>
            <a:r>
              <a:rPr lang="de-DE" sz="2400" dirty="0"/>
              <a:t> </a:t>
            </a:r>
            <a:r>
              <a:rPr lang="de-DE" sz="2400" dirty="0" err="1"/>
              <a:t>broad</a:t>
            </a:r>
            <a:r>
              <a:rPr lang="de-DE" sz="2400" dirty="0"/>
              <a:t> (</a:t>
            </a:r>
            <a:r>
              <a:rPr lang="de-DE" sz="2400" dirty="0" err="1"/>
              <a:t>rotating</a:t>
            </a:r>
            <a:r>
              <a:rPr lang="de-DE" sz="2400" dirty="0"/>
              <a:t>) </a:t>
            </a:r>
            <a:r>
              <a:rPr lang="de-DE" sz="2400" dirty="0" err="1"/>
              <a:t>component</a:t>
            </a:r>
            <a:r>
              <a:rPr lang="de-DE" sz="2400" dirty="0"/>
              <a:t>:</a:t>
            </a:r>
          </a:p>
          <a:p>
            <a:endParaRPr lang="de-DE" sz="800" dirty="0"/>
          </a:p>
          <a:p>
            <a:pPr lvl="1"/>
            <a:r>
              <a:rPr lang="de-DE" dirty="0"/>
              <a:t>         e + H</a:t>
            </a:r>
            <a:r>
              <a:rPr lang="de-DE" baseline="-25000" dirty="0"/>
              <a:t>2</a:t>
            </a:r>
            <a:r>
              <a:rPr lang="de-DE" baseline="30000" dirty="0"/>
              <a:t>+ </a:t>
            </a:r>
            <a:r>
              <a:rPr lang="de-DE" dirty="0"/>
              <a:t>→ H  + H (n=2,3,4,..)    (</a:t>
            </a:r>
            <a:r>
              <a:rPr lang="de-DE" dirty="0" err="1"/>
              <a:t>dissociative</a:t>
            </a:r>
            <a:r>
              <a:rPr lang="de-DE" dirty="0"/>
              <a:t> </a:t>
            </a:r>
            <a:r>
              <a:rPr lang="de-DE" dirty="0" err="1"/>
              <a:t>recombination</a:t>
            </a:r>
            <a:r>
              <a:rPr lang="de-DE" dirty="0"/>
              <a:t>) </a:t>
            </a:r>
          </a:p>
          <a:p>
            <a:pPr lvl="1"/>
            <a:endParaRPr lang="de-DE" dirty="0"/>
          </a:p>
          <a:p>
            <a:pPr lvl="1"/>
            <a:r>
              <a:rPr lang="de-DE" dirty="0"/>
              <a:t>         e + H</a:t>
            </a:r>
            <a:r>
              <a:rPr lang="de-DE" baseline="-25000" dirty="0"/>
              <a:t>2</a:t>
            </a:r>
            <a:r>
              <a:rPr lang="de-DE" baseline="30000" dirty="0"/>
              <a:t>+ </a:t>
            </a:r>
            <a:r>
              <a:rPr lang="de-DE" dirty="0"/>
              <a:t>→ H  + H (n=2,3,4,..)    (</a:t>
            </a:r>
            <a:r>
              <a:rPr lang="de-DE" dirty="0" err="1"/>
              <a:t>dissociative</a:t>
            </a:r>
            <a:r>
              <a:rPr lang="de-DE" dirty="0"/>
              <a:t> </a:t>
            </a:r>
            <a:r>
              <a:rPr lang="de-DE" dirty="0" err="1"/>
              <a:t>excitation</a:t>
            </a:r>
            <a:r>
              <a:rPr lang="de-DE" dirty="0"/>
              <a:t>)</a:t>
            </a:r>
          </a:p>
          <a:p>
            <a:pPr lvl="1"/>
            <a:endParaRPr lang="de-DE" dirty="0"/>
          </a:p>
          <a:p>
            <a:pPr lvl="1"/>
            <a:r>
              <a:rPr lang="de-DE" dirty="0"/>
              <a:t>        (</a:t>
            </a:r>
            <a:r>
              <a:rPr lang="de-DE" dirty="0" err="1"/>
              <a:t>charge</a:t>
            </a:r>
            <a:r>
              <a:rPr lang="de-DE" dirty="0"/>
              <a:t>-exchange </a:t>
            </a:r>
            <a:r>
              <a:rPr lang="de-DE" dirty="0" err="1"/>
              <a:t>reaction</a:t>
            </a:r>
            <a:r>
              <a:rPr lang="de-DE" dirty="0"/>
              <a:t> </a:t>
            </a:r>
            <a:r>
              <a:rPr lang="de-DE" dirty="0" err="1"/>
              <a:t>is</a:t>
            </a:r>
            <a:r>
              <a:rPr lang="de-DE" dirty="0"/>
              <a:t> </a:t>
            </a:r>
            <a:r>
              <a:rPr lang="de-DE" dirty="0" err="1"/>
              <a:t>too</a:t>
            </a:r>
            <a:r>
              <a:rPr lang="de-DE" dirty="0"/>
              <a:t> </a:t>
            </a:r>
            <a:r>
              <a:rPr lang="de-DE" dirty="0" err="1"/>
              <a:t>weak</a:t>
            </a:r>
            <a:r>
              <a:rPr lang="de-DE" dirty="0"/>
              <a:t>)</a:t>
            </a:r>
          </a:p>
          <a:p>
            <a:pPr lvl="1"/>
            <a:endParaRPr lang="de-DE" dirty="0"/>
          </a:p>
          <a:p>
            <a:pPr marL="285750" indent="-285750">
              <a:buFont typeface="Arial" panose="020B0604020202020204" pitchFamily="34" charset="0"/>
              <a:buChar char="•"/>
            </a:pPr>
            <a:r>
              <a:rPr lang="de-DE" dirty="0"/>
              <a:t>The </a:t>
            </a:r>
            <a:r>
              <a:rPr lang="de-DE" dirty="0" err="1"/>
              <a:t>comparison</a:t>
            </a:r>
            <a:r>
              <a:rPr lang="de-DE" dirty="0"/>
              <a:t> </a:t>
            </a:r>
            <a:r>
              <a:rPr lang="de-DE" dirty="0" err="1"/>
              <a:t>of</a:t>
            </a:r>
            <a:r>
              <a:rPr lang="de-DE" dirty="0"/>
              <a:t> </a:t>
            </a:r>
            <a:r>
              <a:rPr lang="de-DE" dirty="0" err="1"/>
              <a:t>the</a:t>
            </a:r>
            <a:r>
              <a:rPr lang="de-DE" dirty="0"/>
              <a:t> Balmer </a:t>
            </a:r>
            <a:r>
              <a:rPr lang="de-DE" dirty="0" err="1"/>
              <a:t>lines</a:t>
            </a:r>
            <a:r>
              <a:rPr lang="de-DE" dirty="0"/>
              <a:t> </a:t>
            </a:r>
            <a:r>
              <a:rPr lang="de-DE" dirty="0" err="1"/>
              <a:t>emission</a:t>
            </a:r>
            <a:r>
              <a:rPr lang="de-DE" dirty="0"/>
              <a:t> </a:t>
            </a:r>
            <a:r>
              <a:rPr lang="de-DE" dirty="0" err="1"/>
              <a:t>with</a:t>
            </a:r>
            <a:r>
              <a:rPr lang="de-DE" dirty="0"/>
              <a:t> </a:t>
            </a:r>
            <a:r>
              <a:rPr lang="en-GB" dirty="0" err="1">
                <a:latin typeface="Aptos" panose="020B0004020202020204" pitchFamily="34" charset="0"/>
              </a:rPr>
              <a:t>Yakora</a:t>
            </a:r>
            <a:r>
              <a:rPr lang="en-GB" dirty="0">
                <a:latin typeface="Aptos" panose="020B0004020202020204" pitchFamily="34" charset="0"/>
              </a:rPr>
              <a:t> and AMJUEL </a:t>
            </a:r>
          </a:p>
          <a:p>
            <a:r>
              <a:rPr lang="en-GB" dirty="0">
                <a:latin typeface="Aptos" panose="020B0004020202020204" pitchFamily="34" charset="0"/>
              </a:rPr>
              <a:t>codes was performed using the new experimental data from imaging and high resolution spectrometers </a:t>
            </a:r>
            <a:r>
              <a:rPr lang="en-GB" sz="1200" dirty="0">
                <a:latin typeface="Aptos" panose="020B0004020202020204" pitchFamily="34" charset="0"/>
              </a:rPr>
              <a:t>/</a:t>
            </a:r>
            <a:r>
              <a:rPr lang="de-DE" sz="1200" dirty="0" err="1"/>
              <a:t>Kotov</a:t>
            </a:r>
            <a:r>
              <a:rPr lang="de-DE" sz="1200" dirty="0"/>
              <a:t> V, EPS Conference P4.210 (2025)/</a:t>
            </a:r>
            <a:r>
              <a:rPr lang="de-DE" dirty="0"/>
              <a:t>.</a:t>
            </a:r>
          </a:p>
          <a:p>
            <a:endParaRPr lang="de-DE" dirty="0"/>
          </a:p>
        </p:txBody>
      </p:sp>
    </p:spTree>
    <p:extLst>
      <p:ext uri="{BB962C8B-B14F-4D97-AF65-F5344CB8AC3E}">
        <p14:creationId xmlns:p14="http://schemas.microsoft.com/office/powerpoint/2010/main" val="50055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9945-2930-35C9-40FD-738DD4A8153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4456A9-E33C-D507-325A-792E953183E9}"/>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4523B64-95DB-E9C3-979F-8FD6C7E00CEC}"/>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a:solidFill>
                <a:prstClr val="white"/>
              </a:solidFill>
            </a:endParaRPr>
          </a:p>
        </p:txBody>
      </p:sp>
      <p:sp>
        <p:nvSpPr>
          <p:cNvPr id="7" name="TextBox 6">
            <a:extLst>
              <a:ext uri="{FF2B5EF4-FFF2-40B4-BE49-F238E27FC236}">
                <a16:creationId xmlns:a16="http://schemas.microsoft.com/office/drawing/2014/main" id="{F029665D-5AF6-99E7-72E1-DA096BFEA401}"/>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sp>
        <p:nvSpPr>
          <p:cNvPr id="8" name="Title 1">
            <a:extLst>
              <a:ext uri="{FF2B5EF4-FFF2-40B4-BE49-F238E27FC236}">
                <a16:creationId xmlns:a16="http://schemas.microsoft.com/office/drawing/2014/main" id="{D3B6A904-2533-0AF5-DFAD-90E704A0EAB2}"/>
              </a:ext>
            </a:extLst>
          </p:cNvPr>
          <p:cNvSpPr txBox="1">
            <a:spLocks/>
          </p:cNvSpPr>
          <p:nvPr/>
        </p:nvSpPr>
        <p:spPr>
          <a:xfrm>
            <a:off x="825624" y="241757"/>
            <a:ext cx="7737235" cy="620285"/>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US" dirty="0"/>
              <a:t>D002: </a:t>
            </a:r>
            <a:r>
              <a:rPr lang="en-GB" dirty="0"/>
              <a:t>VIS/VUV molecular and atomic spectroscopy on H and D in PSI-2</a:t>
            </a:r>
            <a:endParaRPr lang="en-HU" dirty="0"/>
          </a:p>
        </p:txBody>
      </p:sp>
      <p:pic>
        <p:nvPicPr>
          <p:cNvPr id="9" name="Grafik 49" descr="Ein Bild, das Schrift, Logo, Text, Grafiken enthält.&#10;&#10;KI-generierte Inhalte können fehlerhaft sein.">
            <a:extLst>
              <a:ext uri="{FF2B5EF4-FFF2-40B4-BE49-F238E27FC236}">
                <a16:creationId xmlns:a16="http://schemas.microsoft.com/office/drawing/2014/main" id="{D21B8D83-4B58-F229-D5EB-9440D95EA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218" y="291001"/>
            <a:ext cx="1573454" cy="521798"/>
          </a:xfrm>
          <a:prstGeom prst="rect">
            <a:avLst/>
          </a:prstGeom>
        </p:spPr>
      </p:pic>
      <p:sp>
        <p:nvSpPr>
          <p:cNvPr id="10" name="Textfeld 8">
            <a:extLst>
              <a:ext uri="{FF2B5EF4-FFF2-40B4-BE49-F238E27FC236}">
                <a16:creationId xmlns:a16="http://schemas.microsoft.com/office/drawing/2014/main" id="{89CAB672-EDF5-1F2B-249E-2ED888CBF552}"/>
              </a:ext>
            </a:extLst>
          </p:cNvPr>
          <p:cNvSpPr txBox="1"/>
          <p:nvPr/>
        </p:nvSpPr>
        <p:spPr>
          <a:xfrm>
            <a:off x="360040" y="920885"/>
            <a:ext cx="11542947" cy="5786199"/>
          </a:xfrm>
          <a:prstGeom prst="rect">
            <a:avLst/>
          </a:prstGeom>
          <a:noFill/>
        </p:spPr>
        <p:txBody>
          <a:bodyPr wrap="square" rtlCol="0">
            <a:spAutoFit/>
          </a:bodyPr>
          <a:lstStyle/>
          <a:p>
            <a:pPr>
              <a:buNone/>
            </a:pPr>
            <a:r>
              <a:rPr lang="en-GB" dirty="0">
                <a:latin typeface="Aptos" panose="020B0004020202020204" pitchFamily="34" charset="0"/>
              </a:rPr>
              <a:t>Comparison/verification with CR modelling (</a:t>
            </a:r>
            <a:r>
              <a:rPr lang="en-GB" dirty="0" err="1">
                <a:latin typeface="Aptos" panose="020B0004020202020204" pitchFamily="34" charset="0"/>
              </a:rPr>
              <a:t>Yakora</a:t>
            </a:r>
            <a:r>
              <a:rPr lang="en-GB" dirty="0">
                <a:latin typeface="Aptos" panose="020B0004020202020204" pitchFamily="34" charset="0"/>
              </a:rPr>
              <a:t>, AMJUEL):</a:t>
            </a: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endParaRPr lang="en-GB" dirty="0"/>
          </a:p>
          <a:p>
            <a:r>
              <a:rPr lang="en-GB" dirty="0"/>
              <a:t>Dominant role of excitation due to dissociative recombination of the H</a:t>
            </a:r>
            <a:r>
              <a:rPr lang="en-GB" baseline="-25000" dirty="0"/>
              <a:t>2</a:t>
            </a:r>
            <a:r>
              <a:rPr lang="en-GB" baseline="30000" dirty="0"/>
              <a:t>+</a:t>
            </a:r>
            <a:r>
              <a:rPr lang="en-GB" dirty="0"/>
              <a:t> molecule and dissociation of molecules. Electron excitation and recombination negligible. Contribution of H</a:t>
            </a:r>
            <a:r>
              <a:rPr lang="en-GB" baseline="-25000" dirty="0"/>
              <a:t>2</a:t>
            </a:r>
            <a:r>
              <a:rPr lang="en-GB" baseline="30000" dirty="0"/>
              <a:t>+</a:t>
            </a:r>
            <a:r>
              <a:rPr lang="en-GB" dirty="0"/>
              <a:t> ions to the excitation of the H</a:t>
            </a:r>
            <a:r>
              <a:rPr lang="el-GR" baseline="-25000" dirty="0">
                <a:latin typeface="Aptos" panose="020B0004020202020204" pitchFamily="34" charset="0"/>
              </a:rPr>
              <a:t> α</a:t>
            </a:r>
            <a:r>
              <a:rPr lang="en-GB" baseline="-25000" dirty="0">
                <a:latin typeface="Aptos" panose="020B0004020202020204" pitchFamily="34" charset="0"/>
              </a:rPr>
              <a:t> </a:t>
            </a:r>
            <a:r>
              <a:rPr lang="en-GB" dirty="0"/>
              <a:t>line is ~ 60%. Contribution of H</a:t>
            </a:r>
            <a:r>
              <a:rPr lang="en-GB" baseline="-25000" dirty="0"/>
              <a:t>2</a:t>
            </a:r>
            <a:r>
              <a:rPr lang="en-GB" baseline="30000" dirty="0"/>
              <a:t>+</a:t>
            </a:r>
            <a:r>
              <a:rPr lang="en-GB" dirty="0"/>
              <a:t> ions to the H</a:t>
            </a:r>
            <a:r>
              <a:rPr lang="el-GR" baseline="-25000" dirty="0"/>
              <a:t>β</a:t>
            </a:r>
            <a:r>
              <a:rPr lang="en-GB" dirty="0"/>
              <a:t> line is ~80%. The second strong channel is the H2 dissociation.</a:t>
            </a:r>
            <a:endParaRPr lang="en-GB" dirty="0">
              <a:latin typeface="Aptos" panose="020B0004020202020204" pitchFamily="34" charset="0"/>
            </a:endParaRPr>
          </a:p>
          <a:p>
            <a:pPr>
              <a:buNone/>
            </a:pPr>
            <a:endParaRPr lang="en-GB" dirty="0">
              <a:latin typeface="Aptos" panose="020B0004020202020204" pitchFamily="34" charset="0"/>
            </a:endParaRPr>
          </a:p>
          <a:p>
            <a:pPr>
              <a:buNone/>
            </a:pPr>
            <a:r>
              <a:rPr lang="en-GB" dirty="0">
                <a:latin typeface="Aptos" panose="020B0004020202020204" pitchFamily="34" charset="0"/>
              </a:rPr>
              <a:t>The bands of molecular spectra of H and D measured at the PSI-2 in the VIS and VUV range are going to be </a:t>
            </a:r>
            <a:r>
              <a:rPr lang="en-GB" dirty="0" err="1">
                <a:latin typeface="Aptos" panose="020B0004020202020204" pitchFamily="34" charset="0"/>
              </a:rPr>
              <a:t>analyzed</a:t>
            </a:r>
            <a:r>
              <a:rPr lang="en-GB" dirty="0">
                <a:latin typeface="Aptos" panose="020B0004020202020204" pitchFamily="34" charset="0"/>
              </a:rPr>
              <a:t> until the end of 2025.</a:t>
            </a:r>
          </a:p>
          <a:p>
            <a:pPr algn="l"/>
            <a:endParaRPr lang="en-GB" sz="2800" b="1" dirty="0"/>
          </a:p>
        </p:txBody>
      </p:sp>
      <p:pic>
        <p:nvPicPr>
          <p:cNvPr id="11" name="Grafik 5">
            <a:extLst>
              <a:ext uri="{FF2B5EF4-FFF2-40B4-BE49-F238E27FC236}">
                <a16:creationId xmlns:a16="http://schemas.microsoft.com/office/drawing/2014/main" id="{0F12D24B-450A-94CA-1F93-6ABDBBE3EFA5}"/>
              </a:ext>
            </a:extLst>
          </p:cNvPr>
          <p:cNvPicPr>
            <a:picLocks noChangeAspect="1"/>
          </p:cNvPicPr>
          <p:nvPr/>
        </p:nvPicPr>
        <p:blipFill>
          <a:blip r:embed="rId3"/>
          <a:stretch>
            <a:fillRect/>
          </a:stretch>
        </p:blipFill>
        <p:spPr>
          <a:xfrm>
            <a:off x="635124" y="1279172"/>
            <a:ext cx="3197044" cy="2890738"/>
          </a:xfrm>
          <a:prstGeom prst="rect">
            <a:avLst/>
          </a:prstGeom>
        </p:spPr>
      </p:pic>
      <p:sp>
        <p:nvSpPr>
          <p:cNvPr id="12" name="Textfeld 7">
            <a:extLst>
              <a:ext uri="{FF2B5EF4-FFF2-40B4-BE49-F238E27FC236}">
                <a16:creationId xmlns:a16="http://schemas.microsoft.com/office/drawing/2014/main" id="{008E4A7E-70B8-5AB2-3D28-56F8454ADD77}"/>
              </a:ext>
            </a:extLst>
          </p:cNvPr>
          <p:cNvSpPr txBox="1"/>
          <p:nvPr/>
        </p:nvSpPr>
        <p:spPr>
          <a:xfrm>
            <a:off x="2076772" y="3892911"/>
            <a:ext cx="899798" cy="276999"/>
          </a:xfrm>
          <a:prstGeom prst="rect">
            <a:avLst/>
          </a:prstGeom>
          <a:solidFill>
            <a:schemeClr val="bg1"/>
          </a:solidFill>
        </p:spPr>
        <p:txBody>
          <a:bodyPr wrap="none" rtlCol="0">
            <a:spAutoFit/>
          </a:bodyPr>
          <a:lstStyle/>
          <a:p>
            <a:pPr algn="l"/>
            <a:r>
              <a:rPr lang="de-DE" sz="1200" dirty="0" err="1"/>
              <a:t>height</a:t>
            </a:r>
            <a:r>
              <a:rPr lang="de-DE" sz="1200" dirty="0"/>
              <a:t>, mm</a:t>
            </a:r>
            <a:endParaRPr lang="en-GB" sz="1200" dirty="0"/>
          </a:p>
        </p:txBody>
      </p:sp>
      <p:pic>
        <p:nvPicPr>
          <p:cNvPr id="13" name="Grafik 11">
            <a:extLst>
              <a:ext uri="{FF2B5EF4-FFF2-40B4-BE49-F238E27FC236}">
                <a16:creationId xmlns:a16="http://schemas.microsoft.com/office/drawing/2014/main" id="{87864EB8-6E32-B6E9-021B-DA598977E181}"/>
              </a:ext>
            </a:extLst>
          </p:cNvPr>
          <p:cNvPicPr>
            <a:picLocks noChangeAspect="1"/>
          </p:cNvPicPr>
          <p:nvPr/>
        </p:nvPicPr>
        <p:blipFill>
          <a:blip r:embed="rId4"/>
          <a:stretch>
            <a:fillRect/>
          </a:stretch>
        </p:blipFill>
        <p:spPr>
          <a:xfrm>
            <a:off x="4418218" y="1384300"/>
            <a:ext cx="6628423" cy="2725410"/>
          </a:xfrm>
          <a:prstGeom prst="rect">
            <a:avLst/>
          </a:prstGeom>
        </p:spPr>
      </p:pic>
    </p:spTree>
    <p:extLst>
      <p:ext uri="{BB962C8B-B14F-4D97-AF65-F5344CB8AC3E}">
        <p14:creationId xmlns:p14="http://schemas.microsoft.com/office/powerpoint/2010/main" val="407839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E89D6-F91D-31E6-5E4D-F9137A817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55BC5-FA7D-F444-D7E6-3CCAFE729481}"/>
              </a:ext>
            </a:extLst>
          </p:cNvPr>
          <p:cNvSpPr>
            <a:spLocks noGrp="1"/>
          </p:cNvSpPr>
          <p:nvPr>
            <p:ph type="title"/>
          </p:nvPr>
        </p:nvSpPr>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EB1EE95C-B501-CB7E-E5B9-3392E97E3CBA}"/>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D701FDB-6DC0-B6CA-8D1B-65157DFC9940}"/>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a:solidFill>
                <a:prstClr val="white"/>
              </a:solidFill>
            </a:endParaRPr>
          </a:p>
        </p:txBody>
      </p:sp>
      <p:sp>
        <p:nvSpPr>
          <p:cNvPr id="7" name="TextBox 6">
            <a:extLst>
              <a:ext uri="{FF2B5EF4-FFF2-40B4-BE49-F238E27FC236}">
                <a16:creationId xmlns:a16="http://schemas.microsoft.com/office/drawing/2014/main" id="{18780F4D-BE0E-B5EC-DE1F-C806B32DEDB9}"/>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E29F9403-C195-F264-20AC-416FE03F41BB}"/>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3C589144-B55D-1229-18FD-E1569A262ED6}"/>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4D38564F-6ED9-E64F-7435-6BC83E2C2C49}"/>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F745C9DB-B328-9FC9-A47B-FD98D35C1539}"/>
              </a:ext>
            </a:extLst>
          </p:cNvPr>
          <p:cNvSpPr txBox="1"/>
          <p:nvPr/>
        </p:nvSpPr>
        <p:spPr>
          <a:xfrm>
            <a:off x="658813" y="1126566"/>
            <a:ext cx="11219594" cy="1314078"/>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p:txBody>
      </p:sp>
      <p:pic>
        <p:nvPicPr>
          <p:cNvPr id="10" name="Grafik 19">
            <a:extLst>
              <a:ext uri="{FF2B5EF4-FFF2-40B4-BE49-F238E27FC236}">
                <a16:creationId xmlns:a16="http://schemas.microsoft.com/office/drawing/2014/main" id="{1737433D-6CD8-FE4D-982D-06D5D7EDE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10420009" y="944319"/>
            <a:ext cx="1741298" cy="635925"/>
          </a:xfrm>
          <a:prstGeom prst="rect">
            <a:avLst/>
          </a:prstGeom>
        </p:spPr>
      </p:pic>
      <p:grpSp>
        <p:nvGrpSpPr>
          <p:cNvPr id="14" name="Gruppieren 12">
            <a:extLst>
              <a:ext uri="{FF2B5EF4-FFF2-40B4-BE49-F238E27FC236}">
                <a16:creationId xmlns:a16="http://schemas.microsoft.com/office/drawing/2014/main" id="{71E079DF-72F0-1C6C-0D1E-F9B3CC6989D9}"/>
              </a:ext>
            </a:extLst>
          </p:cNvPr>
          <p:cNvGrpSpPr/>
          <p:nvPr/>
        </p:nvGrpSpPr>
        <p:grpSpPr>
          <a:xfrm>
            <a:off x="5490864" y="125784"/>
            <a:ext cx="6233311" cy="6606432"/>
            <a:chOff x="1122005" y="557748"/>
            <a:chExt cx="6233311" cy="6606432"/>
          </a:xfrm>
        </p:grpSpPr>
        <p:pic>
          <p:nvPicPr>
            <p:cNvPr id="15" name="Grafik 13">
              <a:extLst>
                <a:ext uri="{FF2B5EF4-FFF2-40B4-BE49-F238E27FC236}">
                  <a16:creationId xmlns:a16="http://schemas.microsoft.com/office/drawing/2014/main" id="{6DC6B5FB-D708-8EB1-D59E-9C06AA0E9B89}"/>
                </a:ext>
              </a:extLst>
            </p:cNvPr>
            <p:cNvPicPr>
              <a:picLocks noChangeAspect="1"/>
            </p:cNvPicPr>
            <p:nvPr/>
          </p:nvPicPr>
          <p:blipFill>
            <a:blip r:embed="rId3"/>
            <a:stretch>
              <a:fillRect/>
            </a:stretch>
          </p:blipFill>
          <p:spPr>
            <a:xfrm>
              <a:off x="1122005" y="1346167"/>
              <a:ext cx="4887039" cy="4023425"/>
            </a:xfrm>
            <a:prstGeom prst="rect">
              <a:avLst/>
            </a:prstGeom>
          </p:spPr>
        </p:pic>
        <p:sp>
          <p:nvSpPr>
            <p:cNvPr id="16" name="Rechteck 16">
              <a:extLst>
                <a:ext uri="{FF2B5EF4-FFF2-40B4-BE49-F238E27FC236}">
                  <a16:creationId xmlns:a16="http://schemas.microsoft.com/office/drawing/2014/main" id="{AA24C879-C6E4-25CC-0AE7-C7169167C24D}"/>
                </a:ext>
              </a:extLst>
            </p:cNvPr>
            <p:cNvSpPr/>
            <p:nvPr/>
          </p:nvSpPr>
          <p:spPr>
            <a:xfrm>
              <a:off x="1122005" y="1346167"/>
              <a:ext cx="4888800" cy="4024800"/>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sp>
          <p:nvSpPr>
            <p:cNvPr id="17" name="Textfeld 17">
              <a:extLst>
                <a:ext uri="{FF2B5EF4-FFF2-40B4-BE49-F238E27FC236}">
                  <a16:creationId xmlns:a16="http://schemas.microsoft.com/office/drawing/2014/main" id="{29D21504-AE1E-24D4-697F-5E8A30B7B602}"/>
                </a:ext>
              </a:extLst>
            </p:cNvPr>
            <p:cNvSpPr txBox="1"/>
            <p:nvPr/>
          </p:nvSpPr>
          <p:spPr>
            <a:xfrm>
              <a:off x="1546339" y="558456"/>
              <a:ext cx="1916487" cy="369332"/>
            </a:xfrm>
            <a:prstGeom prst="rect">
              <a:avLst/>
            </a:prstGeom>
            <a:solidFill>
              <a:srgbClr val="4472C4">
                <a:lumMod val="60000"/>
                <a:lumOff val="4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prstClr val="black"/>
                  </a:solidFill>
                  <a:effectLst/>
                  <a:uLnTx/>
                  <a:uFillTx/>
                  <a:latin typeface="Calibri" panose="020F0502020204030204"/>
                </a:rPr>
                <a:t>VUV spectrometer</a:t>
              </a:r>
            </a:p>
          </p:txBody>
        </p:sp>
        <p:sp>
          <p:nvSpPr>
            <p:cNvPr id="18" name="Textfeld 20">
              <a:extLst>
                <a:ext uri="{FF2B5EF4-FFF2-40B4-BE49-F238E27FC236}">
                  <a16:creationId xmlns:a16="http://schemas.microsoft.com/office/drawing/2014/main" id="{7077DE2F-7DE9-1E66-D281-A67090276BF1}"/>
                </a:ext>
              </a:extLst>
            </p:cNvPr>
            <p:cNvSpPr txBox="1"/>
            <p:nvPr/>
          </p:nvSpPr>
          <p:spPr>
            <a:xfrm>
              <a:off x="1474565" y="6343631"/>
              <a:ext cx="1883721" cy="369332"/>
            </a:xfrm>
            <a:prstGeom prst="rect">
              <a:avLst/>
            </a:prstGeom>
            <a:solidFill>
              <a:srgbClr val="70AD47">
                <a:lumMod val="60000"/>
                <a:lumOff val="4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prstClr val="black"/>
                  </a:solidFill>
                  <a:effectLst/>
                  <a:uLnTx/>
                  <a:uFillTx/>
                  <a:latin typeface="Calibri" panose="020F0502020204030204"/>
                </a:rPr>
                <a:t>VUV diode system</a:t>
              </a:r>
            </a:p>
          </p:txBody>
        </p:sp>
        <p:sp>
          <p:nvSpPr>
            <p:cNvPr id="19" name="Textfeld 21">
              <a:extLst>
                <a:ext uri="{FF2B5EF4-FFF2-40B4-BE49-F238E27FC236}">
                  <a16:creationId xmlns:a16="http://schemas.microsoft.com/office/drawing/2014/main" id="{2A90AD62-B1E7-1177-981D-971BE34B242F}"/>
                </a:ext>
              </a:extLst>
            </p:cNvPr>
            <p:cNvSpPr txBox="1"/>
            <p:nvPr/>
          </p:nvSpPr>
          <p:spPr>
            <a:xfrm>
              <a:off x="3988634" y="3019373"/>
              <a:ext cx="1018227"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srgbClr val="4472C4"/>
                  </a:solidFill>
                  <a:effectLst/>
                  <a:uLnTx/>
                  <a:uFillTx/>
                  <a:latin typeface="Calibri" panose="020F0502020204030204"/>
                  <a:sym typeface="Wingdings 3" panose="05040102010807070707" pitchFamily="18" charset="2"/>
                </a:rPr>
                <a:t>Ø 2.1 cm</a:t>
              </a:r>
              <a:endParaRPr kumimoji="0" lang="en-GB" sz="1800" b="0" i="0" u="none" strike="noStrike" kern="0" cap="none" spc="0" normalizeH="0" baseline="0">
                <a:ln>
                  <a:noFill/>
                </a:ln>
                <a:solidFill>
                  <a:srgbClr val="4472C4"/>
                </a:solidFill>
                <a:effectLst/>
                <a:uLnTx/>
                <a:uFillTx/>
                <a:latin typeface="Calibri" panose="020F0502020204030204"/>
              </a:endParaRPr>
            </a:p>
          </p:txBody>
        </p:sp>
        <p:sp>
          <p:nvSpPr>
            <p:cNvPr id="20" name="Textfeld 22">
              <a:extLst>
                <a:ext uri="{FF2B5EF4-FFF2-40B4-BE49-F238E27FC236}">
                  <a16:creationId xmlns:a16="http://schemas.microsoft.com/office/drawing/2014/main" id="{AD7B87B9-6F27-3C6B-568D-1FE89D31A24E}"/>
                </a:ext>
              </a:extLst>
            </p:cNvPr>
            <p:cNvSpPr txBox="1"/>
            <p:nvPr/>
          </p:nvSpPr>
          <p:spPr>
            <a:xfrm>
              <a:off x="4304481" y="3366564"/>
              <a:ext cx="3050835"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srgbClr val="70AD47"/>
                  </a:solidFill>
                  <a:effectLst/>
                  <a:uLnTx/>
                  <a:uFillTx/>
                  <a:latin typeface="Calibri" panose="020F0502020204030204"/>
                  <a:sym typeface="Wingdings 3" panose="05040102010807070707" pitchFamily="18" charset="2"/>
                </a:rPr>
                <a:t>Ø 13 cm  clipped to  ~ 10 cm</a:t>
              </a:r>
              <a:endParaRPr kumimoji="0" lang="en-GB" sz="1800" b="0" i="0" u="none" strike="noStrike" kern="0" cap="none" spc="0" normalizeH="0" baseline="0">
                <a:ln>
                  <a:noFill/>
                </a:ln>
                <a:solidFill>
                  <a:srgbClr val="70AD47"/>
                </a:solidFill>
                <a:effectLst/>
                <a:uLnTx/>
                <a:uFillTx/>
                <a:latin typeface="Calibri" panose="020F0502020204030204"/>
              </a:endParaRPr>
            </a:p>
          </p:txBody>
        </p:sp>
        <p:pic>
          <p:nvPicPr>
            <p:cNvPr id="21" name="Grafik 23">
              <a:extLst>
                <a:ext uri="{FF2B5EF4-FFF2-40B4-BE49-F238E27FC236}">
                  <a16:creationId xmlns:a16="http://schemas.microsoft.com/office/drawing/2014/main" id="{C41AA7C7-5E0A-B363-0EFD-768E259B3E37}"/>
                </a:ext>
              </a:extLst>
            </p:cNvPr>
            <p:cNvPicPr>
              <a:picLocks noChangeAspect="1"/>
            </p:cNvPicPr>
            <p:nvPr/>
          </p:nvPicPr>
          <p:blipFill rotWithShape="1">
            <a:blip r:embed="rId4"/>
            <a:srcRect l="12132" t="28063" b="19075"/>
            <a:stretch/>
          </p:blipFill>
          <p:spPr>
            <a:xfrm>
              <a:off x="3509734" y="6343631"/>
              <a:ext cx="1047082" cy="820549"/>
            </a:xfrm>
            <a:prstGeom prst="rect">
              <a:avLst/>
            </a:prstGeom>
          </p:spPr>
        </p:pic>
        <p:pic>
          <p:nvPicPr>
            <p:cNvPr id="22" name="Grafik 24">
              <a:extLst>
                <a:ext uri="{FF2B5EF4-FFF2-40B4-BE49-F238E27FC236}">
                  <a16:creationId xmlns:a16="http://schemas.microsoft.com/office/drawing/2014/main" id="{11A3D7A8-60EC-3B51-19A2-E204C9247CA4}"/>
                </a:ext>
              </a:extLst>
            </p:cNvPr>
            <p:cNvPicPr>
              <a:picLocks noChangeAspect="1"/>
            </p:cNvPicPr>
            <p:nvPr/>
          </p:nvPicPr>
          <p:blipFill rotWithShape="1">
            <a:blip r:embed="rId5"/>
            <a:srcRect l="30438" t="17806" r="21786" b="17117"/>
            <a:stretch/>
          </p:blipFill>
          <p:spPr>
            <a:xfrm>
              <a:off x="3635935" y="557748"/>
              <a:ext cx="632919" cy="941903"/>
            </a:xfrm>
            <a:prstGeom prst="rect">
              <a:avLst/>
            </a:prstGeom>
          </p:spPr>
        </p:pic>
        <p:sp>
          <p:nvSpPr>
            <p:cNvPr id="23" name="Gleichschenkliges Dreieck 25">
              <a:extLst>
                <a:ext uri="{FF2B5EF4-FFF2-40B4-BE49-F238E27FC236}">
                  <a16:creationId xmlns:a16="http://schemas.microsoft.com/office/drawing/2014/main" id="{D92DE5F0-24D7-0A3C-B07D-1ECF943A9800}"/>
                </a:ext>
              </a:extLst>
            </p:cNvPr>
            <p:cNvSpPr/>
            <p:nvPr/>
          </p:nvSpPr>
          <p:spPr>
            <a:xfrm rot="10800000">
              <a:off x="3626655" y="3397574"/>
              <a:ext cx="612000" cy="3128400"/>
            </a:xfrm>
            <a:prstGeom prst="triangle">
              <a:avLst/>
            </a:prstGeom>
            <a:solidFill>
              <a:srgbClr val="70AD47">
                <a:alpha val="69804"/>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sp>
          <p:nvSpPr>
            <p:cNvPr id="24" name="Gleichschenkliges Dreieck 26">
              <a:extLst>
                <a:ext uri="{FF2B5EF4-FFF2-40B4-BE49-F238E27FC236}">
                  <a16:creationId xmlns:a16="http://schemas.microsoft.com/office/drawing/2014/main" id="{19D1FA91-66BC-FB19-8030-4D10E0CEA666}"/>
                </a:ext>
              </a:extLst>
            </p:cNvPr>
            <p:cNvSpPr/>
            <p:nvPr/>
          </p:nvSpPr>
          <p:spPr>
            <a:xfrm>
              <a:off x="3879135" y="1171841"/>
              <a:ext cx="104400" cy="2228400"/>
            </a:xfrm>
            <a:prstGeom prst="triangle">
              <a:avLst/>
            </a:prstGeom>
            <a:solidFill>
              <a:srgbClr val="4472C4">
                <a:alpha val="69804"/>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59295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748A-F3BC-DA5A-0DA3-6A71FAB97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37578-92F9-B24B-078B-FCEED09E3915}"/>
              </a:ext>
            </a:extLst>
          </p:cNvPr>
          <p:cNvSpPr>
            <a:spLocks noGrp="1"/>
          </p:cNvSpPr>
          <p:nvPr>
            <p:ph type="title"/>
          </p:nvPr>
        </p:nvSpPr>
        <p:spPr>
          <a:xfrm>
            <a:off x="998926" y="217915"/>
            <a:ext cx="9451776" cy="457200"/>
          </a:xfrm>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57175B5D-37AA-D70C-19E7-C1D47992A7D4}"/>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2BE421E-2580-E276-CAF0-ED601B33B810}"/>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a:solidFill>
                <a:prstClr val="white"/>
              </a:solidFill>
            </a:endParaRPr>
          </a:p>
        </p:txBody>
      </p:sp>
      <p:sp>
        <p:nvSpPr>
          <p:cNvPr id="7" name="TextBox 6">
            <a:extLst>
              <a:ext uri="{FF2B5EF4-FFF2-40B4-BE49-F238E27FC236}">
                <a16:creationId xmlns:a16="http://schemas.microsoft.com/office/drawing/2014/main" id="{E5818B8C-DD58-3D0B-51B3-606417226DE7}"/>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02423F56-8DEC-E03A-3755-1A8FB40C9026}"/>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9E39866A-E446-9796-F434-10FD3C376C93}"/>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AA1AA2EC-D5F3-1426-126C-EB31A4822A23}"/>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397CB5F1-3170-F664-7E94-CE2546D7EEB8}"/>
              </a:ext>
            </a:extLst>
          </p:cNvPr>
          <p:cNvSpPr txBox="1"/>
          <p:nvPr/>
        </p:nvSpPr>
        <p:spPr>
          <a:xfrm>
            <a:off x="658813" y="1126566"/>
            <a:ext cx="11219594" cy="4353371"/>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a:p>
            <a:pPr marL="285750" indent="-285750">
              <a:lnSpc>
                <a:spcPts val="2300"/>
              </a:lnSpc>
              <a:spcBef>
                <a:spcPts val="600"/>
              </a:spcBef>
              <a:buFont typeface="Wingdings" panose="05000000000000000000" pitchFamily="2" charset="2"/>
              <a:buChar char="§"/>
            </a:pPr>
            <a:endParaRPr lang="en-GB" sz="1600" dirty="0"/>
          </a:p>
          <a:p>
            <a:pPr marL="285750" indent="-285750">
              <a:lnSpc>
                <a:spcPts val="2300"/>
              </a:lnSpc>
              <a:spcBef>
                <a:spcPts val="600"/>
              </a:spcBef>
              <a:buFont typeface="Wingdings" panose="05000000000000000000" pitchFamily="2" charset="2"/>
              <a:buChar char="Ø"/>
            </a:pPr>
            <a:r>
              <a:rPr lang="en-GB" sz="1600" dirty="0"/>
              <a:t>Absolutely calibrated spectra</a:t>
            </a:r>
          </a:p>
          <a:p>
            <a:pPr marL="285750" indent="-285750">
              <a:lnSpc>
                <a:spcPts val="2300"/>
              </a:lnSpc>
              <a:spcBef>
                <a:spcPts val="600"/>
              </a:spcBef>
              <a:buFont typeface="Wingdings" panose="05000000000000000000" pitchFamily="2" charset="2"/>
              <a:buChar char="Ø"/>
            </a:pPr>
            <a:r>
              <a:rPr lang="en-GB" sz="1600" dirty="0" err="1"/>
              <a:t>Ly</a:t>
            </a:r>
            <a:r>
              <a:rPr lang="en-GB" sz="1600" baseline="-25000" dirty="0" err="1">
                <a:latin typeface="Symbol" panose="05050102010706020507" pitchFamily="18" charset="2"/>
              </a:rPr>
              <a:t>a</a:t>
            </a:r>
            <a:r>
              <a:rPr lang="en-GB" sz="1600" dirty="0"/>
              <a:t> dominates spectrum</a:t>
            </a:r>
          </a:p>
          <a:p>
            <a:pPr marL="285750" indent="-285750">
              <a:lnSpc>
                <a:spcPts val="2300"/>
              </a:lnSpc>
              <a:spcBef>
                <a:spcPts val="600"/>
              </a:spcBef>
              <a:buFont typeface="Wingdings" panose="05000000000000000000" pitchFamily="2" charset="2"/>
              <a:buChar char="Ø"/>
              <a:tabLst>
                <a:tab pos="536575" algn="l"/>
              </a:tabLst>
            </a:pPr>
            <a:r>
              <a:rPr lang="en-GB" sz="1600" dirty="0"/>
              <a:t>Detachment clearly to be seen in spectra (green vs. black):</a:t>
            </a:r>
            <a:br>
              <a:rPr lang="en-GB" sz="1600" dirty="0"/>
            </a:br>
            <a:r>
              <a:rPr lang="en-GB" sz="1600" dirty="0">
                <a:sym typeface="Wingdings 3" panose="05040102010807070707" pitchFamily="18" charset="2"/>
              </a:rPr>
              <a:t>	H</a:t>
            </a:r>
            <a:r>
              <a:rPr lang="en-GB" sz="1600" baseline="-25000" dirty="0">
                <a:sym typeface="Wingdings 3" panose="05040102010807070707" pitchFamily="18" charset="2"/>
              </a:rPr>
              <a:t>2</a:t>
            </a:r>
            <a:r>
              <a:rPr lang="en-GB" sz="1600" dirty="0">
                <a:sym typeface="Wingdings 3" panose="05040102010807070707" pitchFamily="18" charset="2"/>
              </a:rPr>
              <a:t> molecular systems (Lyman band, a-b continuum)</a:t>
            </a:r>
            <a:br>
              <a:rPr lang="en-GB" sz="1600" dirty="0">
                <a:sym typeface="Wingdings 3" panose="05040102010807070707" pitchFamily="18" charset="2"/>
              </a:rPr>
            </a:br>
            <a:r>
              <a:rPr lang="en-GB" sz="1600" dirty="0">
                <a:sym typeface="Wingdings 3" panose="05040102010807070707" pitchFamily="18" charset="2"/>
              </a:rPr>
              <a:t>	decrease</a:t>
            </a:r>
            <a:br>
              <a:rPr lang="en-GB" sz="1600" dirty="0">
                <a:sym typeface="Wingdings 3" panose="05040102010807070707" pitchFamily="18" charset="2"/>
              </a:rPr>
            </a:br>
            <a:r>
              <a:rPr lang="en-GB" sz="1600" dirty="0">
                <a:sym typeface="Wingdings 3" panose="05040102010807070707" pitchFamily="18" charset="2"/>
              </a:rPr>
              <a:t>	Balmer series (n &gt; 6) strongly increases, </a:t>
            </a:r>
            <a:br>
              <a:rPr lang="en-GB" sz="1600" dirty="0">
                <a:sym typeface="Wingdings 3" panose="05040102010807070707" pitchFamily="18" charset="2"/>
              </a:rPr>
            </a:br>
            <a:r>
              <a:rPr lang="en-GB" sz="1600" dirty="0">
                <a:sym typeface="Wingdings 3" panose="05040102010807070707" pitchFamily="18" charset="2"/>
              </a:rPr>
              <a:t>	Balmer continuum appears instead of a-b continuum</a:t>
            </a:r>
          </a:p>
          <a:p>
            <a:pPr marL="285750" indent="-285750">
              <a:lnSpc>
                <a:spcPts val="2300"/>
              </a:lnSpc>
              <a:spcBef>
                <a:spcPts val="600"/>
              </a:spcBef>
              <a:buFont typeface="Wingdings" panose="05000000000000000000" pitchFamily="2" charset="2"/>
              <a:buChar char="Ø"/>
            </a:pPr>
            <a:r>
              <a:rPr lang="en-GB" sz="1600" dirty="0"/>
              <a:t>Werner band + Ly series accessible with diode system</a:t>
            </a:r>
          </a:p>
        </p:txBody>
      </p:sp>
      <p:pic>
        <p:nvPicPr>
          <p:cNvPr id="10" name="Grafik 19">
            <a:extLst>
              <a:ext uri="{FF2B5EF4-FFF2-40B4-BE49-F238E27FC236}">
                <a16:creationId xmlns:a16="http://schemas.microsoft.com/office/drawing/2014/main" id="{9F96ABC0-9AB2-DF71-5C3D-A22B904DCE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8588035" y="116375"/>
            <a:ext cx="1741298" cy="635925"/>
          </a:xfrm>
          <a:prstGeom prst="rect">
            <a:avLst/>
          </a:prstGeom>
        </p:spPr>
      </p:pic>
      <p:pic>
        <p:nvPicPr>
          <p:cNvPr id="19" name="Picture 18">
            <a:extLst>
              <a:ext uri="{FF2B5EF4-FFF2-40B4-BE49-F238E27FC236}">
                <a16:creationId xmlns:a16="http://schemas.microsoft.com/office/drawing/2014/main" id="{3F563312-13AC-A313-DEF7-2049C869F0A6}"/>
              </a:ext>
            </a:extLst>
          </p:cNvPr>
          <p:cNvPicPr>
            <a:picLocks noChangeAspect="1"/>
          </p:cNvPicPr>
          <p:nvPr/>
        </p:nvPicPr>
        <p:blipFill>
          <a:blip r:embed="rId3"/>
          <a:stretch>
            <a:fillRect/>
          </a:stretch>
        </p:blipFill>
        <p:spPr>
          <a:xfrm>
            <a:off x="5880348" y="829485"/>
            <a:ext cx="5845658" cy="5760552"/>
          </a:xfrm>
          <a:prstGeom prst="rect">
            <a:avLst/>
          </a:prstGeom>
        </p:spPr>
      </p:pic>
    </p:spTree>
    <p:extLst>
      <p:ext uri="{BB962C8B-B14F-4D97-AF65-F5344CB8AC3E}">
        <p14:creationId xmlns:p14="http://schemas.microsoft.com/office/powerpoint/2010/main" val="445180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3C78-D228-962D-E4B3-064584B9F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E3555-B188-5D0A-C4CA-DB728AD62ED6}"/>
              </a:ext>
            </a:extLst>
          </p:cNvPr>
          <p:cNvSpPr>
            <a:spLocks noGrp="1"/>
          </p:cNvSpPr>
          <p:nvPr>
            <p:ph type="title"/>
          </p:nvPr>
        </p:nvSpPr>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D55CE1BE-BBCA-97E3-D386-B00B8CCEA97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CD9D191-67DF-4B3D-9975-67207BD01735}"/>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sp>
        <p:nvSpPr>
          <p:cNvPr id="7" name="TextBox 6">
            <a:extLst>
              <a:ext uri="{FF2B5EF4-FFF2-40B4-BE49-F238E27FC236}">
                <a16:creationId xmlns:a16="http://schemas.microsoft.com/office/drawing/2014/main" id="{4C26ED67-7824-A033-FB00-80BA2B068096}"/>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9C8A3F71-2DC4-F2C7-4AEF-A465DE6FABE9}"/>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6AC0EB5A-C559-C62B-FD6F-F060F2AD5F96}"/>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8FD15E9B-0A31-59AD-E74E-818AFEFF2128}"/>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487FCB34-90A6-AC7C-2DC5-1D2261804BFD}"/>
              </a:ext>
            </a:extLst>
          </p:cNvPr>
          <p:cNvSpPr txBox="1"/>
          <p:nvPr/>
        </p:nvSpPr>
        <p:spPr>
          <a:xfrm>
            <a:off x="658813" y="1126566"/>
            <a:ext cx="11219594" cy="5384487"/>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a:p>
            <a:pPr marL="285750" indent="-285750">
              <a:lnSpc>
                <a:spcPts val="2300"/>
              </a:lnSpc>
              <a:spcBef>
                <a:spcPts val="600"/>
              </a:spcBef>
              <a:buFont typeface="Wingdings" panose="05000000000000000000" pitchFamily="2" charset="2"/>
              <a:buChar char="§"/>
            </a:pPr>
            <a:endParaRPr lang="en-GB" sz="1600" dirty="0"/>
          </a:p>
          <a:p>
            <a:pPr marL="285750" indent="-285750">
              <a:lnSpc>
                <a:spcPts val="2300"/>
              </a:lnSpc>
              <a:spcBef>
                <a:spcPts val="600"/>
              </a:spcBef>
              <a:buFont typeface="Wingdings" panose="05000000000000000000" pitchFamily="2" charset="2"/>
              <a:buChar char="Ø"/>
            </a:pPr>
            <a:r>
              <a:rPr lang="en-GB" sz="1600" dirty="0"/>
              <a:t>Absolutely calibrated spectra</a:t>
            </a:r>
          </a:p>
          <a:p>
            <a:pPr marL="285750" indent="-285750">
              <a:lnSpc>
                <a:spcPts val="2300"/>
              </a:lnSpc>
              <a:spcBef>
                <a:spcPts val="600"/>
              </a:spcBef>
              <a:buFont typeface="Wingdings" panose="05000000000000000000" pitchFamily="2" charset="2"/>
              <a:buChar char="Ø"/>
            </a:pPr>
            <a:r>
              <a:rPr lang="en-GB" sz="1600" dirty="0" err="1"/>
              <a:t>Ly</a:t>
            </a:r>
            <a:r>
              <a:rPr lang="en-GB" sz="1600" baseline="-25000" dirty="0" err="1">
                <a:latin typeface="Symbol" panose="05050102010706020507" pitchFamily="18" charset="2"/>
              </a:rPr>
              <a:t>a</a:t>
            </a:r>
            <a:r>
              <a:rPr lang="en-GB" sz="1600" dirty="0"/>
              <a:t> dominates spectrum</a:t>
            </a:r>
          </a:p>
          <a:p>
            <a:pPr marL="285750" indent="-285750">
              <a:lnSpc>
                <a:spcPts val="2300"/>
              </a:lnSpc>
              <a:spcBef>
                <a:spcPts val="600"/>
              </a:spcBef>
              <a:buFont typeface="Wingdings" panose="05000000000000000000" pitchFamily="2" charset="2"/>
              <a:buChar char="Ø"/>
              <a:tabLst>
                <a:tab pos="536575" algn="l"/>
              </a:tabLst>
            </a:pPr>
            <a:r>
              <a:rPr lang="en-GB" sz="1600" dirty="0"/>
              <a:t>Detachment clearly to be seen in spectra (green vs. black):</a:t>
            </a:r>
            <a:br>
              <a:rPr lang="en-GB" sz="1600" dirty="0"/>
            </a:br>
            <a:r>
              <a:rPr lang="en-GB" sz="1600" dirty="0">
                <a:sym typeface="Wingdings 3" panose="05040102010807070707" pitchFamily="18" charset="2"/>
              </a:rPr>
              <a:t>	H</a:t>
            </a:r>
            <a:r>
              <a:rPr lang="en-GB" sz="1600" baseline="-25000" dirty="0">
                <a:sym typeface="Wingdings 3" panose="05040102010807070707" pitchFamily="18" charset="2"/>
              </a:rPr>
              <a:t>2</a:t>
            </a:r>
            <a:r>
              <a:rPr lang="en-GB" sz="1600" dirty="0">
                <a:sym typeface="Wingdings 3" panose="05040102010807070707" pitchFamily="18" charset="2"/>
              </a:rPr>
              <a:t> molecular systems (Lyman band, b-a continuum)</a:t>
            </a:r>
            <a:br>
              <a:rPr lang="en-GB" sz="1600" dirty="0">
                <a:sym typeface="Wingdings 3" panose="05040102010807070707" pitchFamily="18" charset="2"/>
              </a:rPr>
            </a:br>
            <a:r>
              <a:rPr lang="en-GB" sz="1600" dirty="0">
                <a:sym typeface="Wingdings 3" panose="05040102010807070707" pitchFamily="18" charset="2"/>
              </a:rPr>
              <a:t>	decrease</a:t>
            </a:r>
            <a:br>
              <a:rPr lang="en-GB" sz="1600" dirty="0">
                <a:sym typeface="Wingdings 3" panose="05040102010807070707" pitchFamily="18" charset="2"/>
              </a:rPr>
            </a:br>
            <a:r>
              <a:rPr lang="en-GB" sz="1600" dirty="0">
                <a:sym typeface="Wingdings 3" panose="05040102010807070707" pitchFamily="18" charset="2"/>
              </a:rPr>
              <a:t>	Balmer series (n &gt; 6) strongly increases, </a:t>
            </a:r>
            <a:br>
              <a:rPr lang="en-GB" sz="1600" dirty="0">
                <a:sym typeface="Wingdings 3" panose="05040102010807070707" pitchFamily="18" charset="2"/>
              </a:rPr>
            </a:br>
            <a:r>
              <a:rPr lang="en-GB" sz="1600" dirty="0">
                <a:sym typeface="Wingdings 3" panose="05040102010807070707" pitchFamily="18" charset="2"/>
              </a:rPr>
              <a:t>	Balmer continuum appears instead of b-a continuum</a:t>
            </a:r>
          </a:p>
          <a:p>
            <a:pPr marL="285750" indent="-285750">
              <a:lnSpc>
                <a:spcPts val="2300"/>
              </a:lnSpc>
              <a:spcBef>
                <a:spcPts val="600"/>
              </a:spcBef>
              <a:buFont typeface="Wingdings" panose="05000000000000000000" pitchFamily="2" charset="2"/>
              <a:buChar char="Ø"/>
            </a:pPr>
            <a:r>
              <a:rPr lang="en-GB" sz="1600" dirty="0"/>
              <a:t>Werner band + Ly series accessible with diode system</a:t>
            </a:r>
          </a:p>
          <a:p>
            <a:pPr marL="285750" indent="-285750">
              <a:lnSpc>
                <a:spcPts val="2300"/>
              </a:lnSpc>
              <a:spcBef>
                <a:spcPts val="600"/>
              </a:spcBef>
              <a:buFont typeface="Wingdings" panose="05000000000000000000" pitchFamily="2" charset="2"/>
              <a:buChar char="Ø"/>
            </a:pPr>
            <a:r>
              <a:rPr lang="en-GB" sz="1600" dirty="0"/>
              <a:t>Detached regime dominated by atomic radiation</a:t>
            </a:r>
            <a:br>
              <a:rPr lang="en-GB" sz="1600" dirty="0"/>
            </a:br>
            <a:r>
              <a:rPr lang="en-GB" sz="1600" dirty="0">
                <a:sym typeface="Wingdings 3" panose="05040102010807070707" pitchFamily="18" charset="2"/>
              </a:rPr>
              <a:t> </a:t>
            </a:r>
            <a:r>
              <a:rPr lang="en-GB" sz="1600" dirty="0"/>
              <a:t>Lyman series leads to high flux of high-energy photons (&gt; 12 eV) even under detached conditions!</a:t>
            </a:r>
          </a:p>
          <a:p>
            <a:pPr marL="285750" indent="-285750">
              <a:lnSpc>
                <a:spcPts val="2300"/>
              </a:lnSpc>
              <a:spcBef>
                <a:spcPts val="600"/>
              </a:spcBef>
              <a:buFont typeface="Wingdings" panose="05000000000000000000" pitchFamily="2" charset="2"/>
              <a:buChar char="Ø"/>
            </a:pPr>
            <a:r>
              <a:rPr lang="en-US" sz="1600" b="1" dirty="0">
                <a:solidFill>
                  <a:srgbClr val="005555"/>
                </a:solidFill>
              </a:rPr>
              <a:t>VUV applicability demonstrated </a:t>
            </a:r>
            <a:r>
              <a:rPr lang="en-US" sz="1600" b="1" dirty="0">
                <a:solidFill>
                  <a:srgbClr val="005555"/>
                </a:solidFill>
                <a:sym typeface="Wingdings 3" panose="05040102010807070707" pitchFamily="18" charset="2"/>
              </a:rPr>
              <a:t></a:t>
            </a:r>
            <a:r>
              <a:rPr lang="en-US" sz="1600" b="1" dirty="0">
                <a:solidFill>
                  <a:srgbClr val="005555"/>
                </a:solidFill>
              </a:rPr>
              <a:t> Insights into molecular radiation and recombination </a:t>
            </a:r>
            <a:r>
              <a:rPr lang="en-US" sz="1600" b="1" dirty="0" err="1">
                <a:solidFill>
                  <a:srgbClr val="005555"/>
                </a:solidFill>
              </a:rPr>
              <a:t>t.b.d.</a:t>
            </a:r>
            <a:endParaRPr lang="en-GB" sz="1600" b="1" dirty="0">
              <a:solidFill>
                <a:srgbClr val="005555"/>
              </a:solidFill>
            </a:endParaRPr>
          </a:p>
        </p:txBody>
      </p:sp>
      <p:pic>
        <p:nvPicPr>
          <p:cNvPr id="10" name="Grafik 19">
            <a:extLst>
              <a:ext uri="{FF2B5EF4-FFF2-40B4-BE49-F238E27FC236}">
                <a16:creationId xmlns:a16="http://schemas.microsoft.com/office/drawing/2014/main" id="{CCA20F1C-C894-66E3-096E-D69105E89D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10450702" y="922702"/>
            <a:ext cx="1741298" cy="635925"/>
          </a:xfrm>
          <a:prstGeom prst="rect">
            <a:avLst/>
          </a:prstGeom>
        </p:spPr>
      </p:pic>
      <p:graphicFrame>
        <p:nvGraphicFramePr>
          <p:cNvPr id="11" name="Objekt 8">
            <a:extLst>
              <a:ext uri="{FF2B5EF4-FFF2-40B4-BE49-F238E27FC236}">
                <a16:creationId xmlns:a16="http://schemas.microsoft.com/office/drawing/2014/main" id="{1AC3405B-440B-9ACB-6612-DD90D35470F4}"/>
              </a:ext>
            </a:extLst>
          </p:cNvPr>
          <p:cNvGraphicFramePr>
            <a:graphicFrameLocks noChangeAspect="1"/>
          </p:cNvGraphicFramePr>
          <p:nvPr/>
        </p:nvGraphicFramePr>
        <p:xfrm>
          <a:off x="5327428" y="1504454"/>
          <a:ext cx="5881140" cy="4501440"/>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11" name="Objekt 8">
                        <a:extLst>
                          <a:ext uri="{FF2B5EF4-FFF2-40B4-BE49-F238E27FC236}">
                            <a16:creationId xmlns:a16="http://schemas.microsoft.com/office/drawing/2014/main" id="{B5FA6A89-D912-A77A-C183-DE720B291E43}"/>
                          </a:ext>
                        </a:extLst>
                      </p:cNvPr>
                      <p:cNvPicPr/>
                      <p:nvPr/>
                    </p:nvPicPr>
                    <p:blipFill>
                      <a:blip r:embed="rId4"/>
                      <a:stretch>
                        <a:fillRect/>
                      </a:stretch>
                    </p:blipFill>
                    <p:spPr>
                      <a:xfrm>
                        <a:off x="5327428" y="1504454"/>
                        <a:ext cx="5881140" cy="4501440"/>
                      </a:xfrm>
                      <a:prstGeom prst="rect">
                        <a:avLst/>
                      </a:prstGeom>
                    </p:spPr>
                  </p:pic>
                </p:oleObj>
              </mc:Fallback>
            </mc:AlternateContent>
          </a:graphicData>
        </a:graphic>
      </p:graphicFrame>
      <p:pic>
        <p:nvPicPr>
          <p:cNvPr id="12" name="Grafik 15">
            <a:extLst>
              <a:ext uri="{FF2B5EF4-FFF2-40B4-BE49-F238E27FC236}">
                <a16:creationId xmlns:a16="http://schemas.microsoft.com/office/drawing/2014/main" id="{F82BD135-F8E0-E81C-B7F2-74DCF2002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2341" y="814973"/>
            <a:ext cx="1600000" cy="900000"/>
          </a:xfrm>
          <a:prstGeom prst="rect">
            <a:avLst/>
          </a:prstGeom>
        </p:spPr>
      </p:pic>
      <p:pic>
        <p:nvPicPr>
          <p:cNvPr id="13" name="Grafik 16">
            <a:extLst>
              <a:ext uri="{FF2B5EF4-FFF2-40B4-BE49-F238E27FC236}">
                <a16:creationId xmlns:a16="http://schemas.microsoft.com/office/drawing/2014/main" id="{65AB3794-E92B-07F5-FD13-B8025B0DC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9959" y="814973"/>
            <a:ext cx="1600000" cy="900000"/>
          </a:xfrm>
          <a:prstGeom prst="rect">
            <a:avLst/>
          </a:prstGeom>
        </p:spPr>
      </p:pic>
    </p:spTree>
    <p:extLst>
      <p:ext uri="{BB962C8B-B14F-4D97-AF65-F5344CB8AC3E}">
        <p14:creationId xmlns:p14="http://schemas.microsoft.com/office/powerpoint/2010/main" val="3283812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a:solidFill>
                <a:prstClr val="white"/>
              </a:solidFill>
            </a:endParaRPr>
          </a:p>
        </p:txBody>
      </p:sp>
      <p:graphicFrame>
        <p:nvGraphicFramePr>
          <p:cNvPr id="7" name="Table 6">
            <a:extLst>
              <a:ext uri="{FF2B5EF4-FFF2-40B4-BE49-F238E27FC236}">
                <a16:creationId xmlns:a16="http://schemas.microsoft.com/office/drawing/2014/main" id="{91692A6E-9BA7-4D27-B26A-71FE94D2746D}"/>
              </a:ext>
            </a:extLst>
          </p:cNvPr>
          <p:cNvGraphicFramePr>
            <a:graphicFrameLocks noGrp="1"/>
          </p:cNvGraphicFramePr>
          <p:nvPr>
            <p:extLst>
              <p:ext uri="{D42A27DB-BD31-4B8C-83A1-F6EECF244321}">
                <p14:modId xmlns:p14="http://schemas.microsoft.com/office/powerpoint/2010/main" val="2966087061"/>
              </p:ext>
            </p:extLst>
          </p:nvPr>
        </p:nvGraphicFramePr>
        <p:xfrm>
          <a:off x="351574" y="754699"/>
          <a:ext cx="11639320" cy="5526214"/>
        </p:xfrm>
        <a:graphic>
          <a:graphicData uri="http://schemas.openxmlformats.org/drawingml/2006/table">
            <a:tbl>
              <a:tblPr firstRow="1" firstCol="1" bandRow="1">
                <a:tableStyleId>{5C22544A-7EE6-4342-B048-85BDC9FD1C3A}</a:tableStyleId>
              </a:tblPr>
              <a:tblGrid>
                <a:gridCol w="1536493">
                  <a:extLst>
                    <a:ext uri="{9D8B030D-6E8A-4147-A177-3AD203B41FA5}">
                      <a16:colId xmlns:a16="http://schemas.microsoft.com/office/drawing/2014/main" val="280474464"/>
                    </a:ext>
                  </a:extLst>
                </a:gridCol>
                <a:gridCol w="10102827">
                  <a:extLst>
                    <a:ext uri="{9D8B030D-6E8A-4147-A177-3AD203B41FA5}">
                      <a16:colId xmlns:a16="http://schemas.microsoft.com/office/drawing/2014/main" val="3769578451"/>
                    </a:ext>
                  </a:extLst>
                </a:gridCol>
              </a:tblGrid>
              <a:tr h="256354">
                <a:tc>
                  <a:txBody>
                    <a:bodyPr/>
                    <a:lstStyle/>
                    <a:p>
                      <a:pPr>
                        <a:lnSpc>
                          <a:spcPct val="115000"/>
                        </a:lnSpc>
                        <a:spcBef>
                          <a:spcPts val="240"/>
                        </a:spcBef>
                        <a:spcAft>
                          <a:spcPts val="240"/>
                        </a:spcAft>
                        <a:tabLst>
                          <a:tab pos="-914400" algn="l"/>
                          <a:tab pos="228600" algn="l"/>
                        </a:tabLst>
                      </a:pPr>
                      <a:r>
                        <a:rPr lang="en-GB" sz="1200" spc="-15" dirty="0">
                          <a:effectLst/>
                        </a:rPr>
                        <a:t>Deliverable ID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spc="-15" dirty="0">
                          <a:effectLst/>
                        </a:rPr>
                        <a:t>Deliverable 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042816850"/>
                  </a:ext>
                </a:extLst>
              </a:tr>
              <a:tr h="512947">
                <a:tc>
                  <a:txBody>
                    <a:bodyPr/>
                    <a:lstStyle/>
                    <a:p>
                      <a:pPr>
                        <a:lnSpc>
                          <a:spcPct val="115000"/>
                        </a:lnSpc>
                        <a:spcBef>
                          <a:spcPts val="240"/>
                        </a:spcBef>
                        <a:spcAft>
                          <a:spcPts val="240"/>
                        </a:spcAft>
                        <a:tabLst>
                          <a:tab pos="-914400" algn="l"/>
                          <a:tab pos="228600" algn="l"/>
                        </a:tabLst>
                      </a:pPr>
                      <a:r>
                        <a:rPr lang="en-GB" sz="1400" spc="-15" dirty="0">
                          <a:effectLst/>
                        </a:rPr>
                        <a:t>D001   CEA</a:t>
                      </a:r>
                    </a:p>
                    <a:p>
                      <a:pPr>
                        <a:lnSpc>
                          <a:spcPct val="115000"/>
                        </a:lnSpc>
                        <a:spcBef>
                          <a:spcPts val="240"/>
                        </a:spcBef>
                        <a:spcAft>
                          <a:spcPts val="240"/>
                        </a:spcAft>
                        <a:tabLst>
                          <a:tab pos="-914400" algn="l"/>
                          <a:tab pos="2286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of  ps vs. ns LIBS: absolute content and composition. Comparison SP vs. DP LIBS, or alternative LIBS signal enhancement methods: absolute fuel content in W samples and composition (CEA)</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26758794"/>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D002   DIFFER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In-situ LIBS and NRA in Magnum-PSI. Reference measurements of outgassing and retention after D plasma loading: absolute content and composition in W and reference samples (DIFFER)</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4101322"/>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D003   ENEA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SP vs. DP LIBS, or alternative LIBS signal enhancement methods: absolute fuel content in W samples and composition / (CF)-LIBS results on H-D loaded samples and surface modifications. Investigation of the possibility to detect He with LIBS on He-loaded samples at ambient pressure and RT (ENEA)</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7481877"/>
                  </a:ext>
                </a:extLst>
              </a:tr>
              <a:tr h="931068">
                <a:tc>
                  <a:txBody>
                    <a:bodyPr/>
                    <a:lstStyle/>
                    <a:p>
                      <a:pPr>
                        <a:lnSpc>
                          <a:spcPct val="115000"/>
                        </a:lnSpc>
                        <a:spcBef>
                          <a:spcPts val="240"/>
                        </a:spcBef>
                        <a:spcAft>
                          <a:spcPts val="240"/>
                        </a:spcAft>
                        <a:tabLst>
                          <a:tab pos="-914400" algn="l"/>
                          <a:tab pos="228600" algn="l"/>
                        </a:tabLst>
                      </a:pPr>
                      <a:r>
                        <a:rPr lang="en-GB" sz="1400" spc="-15" dirty="0">
                          <a:effectLst/>
                        </a:rPr>
                        <a:t>D004   FZJ</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of  ps vs. ns LIBS: absolute content and composition  /</a:t>
                      </a:r>
                      <a:r>
                        <a:rPr lang="pl-PL" sz="1300" dirty="0">
                          <a:effectLst/>
                          <a:latin typeface="+mn-lt"/>
                          <a:ea typeface="SimSun" panose="02010600030101010101" pitchFamily="2" charset="-122"/>
                          <a:cs typeface="Arial" panose="020B0604020202020204" pitchFamily="34" charset="0"/>
                        </a:rPr>
                        <a:t> </a:t>
                      </a:r>
                      <a:r>
                        <a:rPr lang="pl-PL" sz="1300" dirty="0">
                          <a:effectLst/>
                          <a:latin typeface="+mn-lt"/>
                          <a:ea typeface="Calibri" panose="020F0502020204030204" pitchFamily="34" charset="0"/>
                          <a:cs typeface="Calibri" panose="020F0502020204030204" pitchFamily="34" charset="0"/>
                        </a:rPr>
                        <a:t>Comparison SP vs. DP LIBS, or alternative LIBS signal enhancement methods: absolute fuel content in W samples and composition / Reference measurements of outgassing, recycling, and retention after D plasma loading: absolute content and composition in damaged and undamaged Wsamples / LAMIS measurements and identfication of C and N containing molecules /Explore TALIF and LIBS for H isotope identification (FZJ)</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4366154"/>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D005   IPPLM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a:effectLst/>
                          <a:latin typeface="+mn-lt"/>
                          <a:ea typeface="Times New Roman" panose="02020603050405020304" pitchFamily="18" charset="0"/>
                          <a:cs typeface="Times New Roman" panose="02020603050405020304" pitchFamily="18" charset="0"/>
                        </a:rPr>
                        <a:t>Report on LIBS analysis by application of machine learning algorithm: focus on development of the models for chemical contents estimation and reconstruction of experimental signals. </a:t>
                      </a:r>
                      <a:r>
                        <a:rPr lang="en-GB" sz="1300" spc="-15">
                          <a:effectLst/>
                          <a:latin typeface="+mn-lt"/>
                          <a:ea typeface="SimSun" panose="02010600030101010101" pitchFamily="2" charset="-122"/>
                          <a:cs typeface="Calibri" panose="020F0502020204030204" pitchFamily="34" charset="0"/>
                        </a:rPr>
                        <a:t>(IPPLM)  </a:t>
                      </a:r>
                      <a:endParaRPr lang="en-US" sz="130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39336720"/>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D006   CU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ps/ns LIBS analysis of B, W, (Be) containing coatings. CF quantification and depth profile analysis. Re-excitation of weak ps laser induced plasma by 2nd  ns laser pulse (DP LIBS ). Analysis of JET and ITER related samples. He-loaded and deuterium-exposed coatings with differing surface morphologies. Ablation rate analysis. (CU)</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85431808"/>
                  </a:ext>
                </a:extLst>
              </a:tr>
              <a:tr h="801878">
                <a:tc>
                  <a:txBody>
                    <a:bodyPr/>
                    <a:lstStyle/>
                    <a:p>
                      <a:pPr>
                        <a:lnSpc>
                          <a:spcPct val="115000"/>
                        </a:lnSpc>
                        <a:spcBef>
                          <a:spcPts val="240"/>
                        </a:spcBef>
                        <a:spcAft>
                          <a:spcPts val="240"/>
                        </a:spcAft>
                        <a:tabLst>
                          <a:tab pos="-914400" algn="l"/>
                          <a:tab pos="228600" algn="l"/>
                        </a:tabLst>
                      </a:pPr>
                      <a:r>
                        <a:rPr lang="en-GB" sz="1400" spc="-15" dirty="0">
                          <a:effectLst/>
                        </a:rPr>
                        <a:t>D007   UT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US" sz="1300" kern="1200" dirty="0">
                          <a:solidFill>
                            <a:schemeClr val="dk1"/>
                          </a:solidFill>
                          <a:effectLst/>
                          <a:latin typeface="+mn-lt"/>
                          <a:ea typeface="+mn-ea"/>
                          <a:cs typeface="+mn-cs"/>
                        </a:rPr>
                        <a:t>Analysis of B containing coatings and/or W coatings with (CF)-LIBS: absolute content and composition / (CF)-LIBS results He loaded samples and surface modifications / In-situ LIBS and NRA in Magnum-PSI: Reference measurements of (LIBS induced and natural) outgassing and retention after D plasma loading: absolute content and composition in W based samples. (UT)</a:t>
                      </a:r>
                      <a:endParaRPr lang="en-US" sz="1300" dirty="0">
                        <a:effectLst/>
                        <a:latin typeface="+mn-lt"/>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944807778"/>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D008   ISSP UL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Aft>
                          <a:spcPts val="600"/>
                        </a:spcAft>
                        <a:buNone/>
                      </a:pPr>
                      <a:r>
                        <a:rPr lang="pl-PL" sz="1300" dirty="0">
                          <a:solidFill>
                            <a:srgbClr val="000000"/>
                          </a:solidFill>
                          <a:effectLst/>
                          <a:latin typeface="+mn-lt"/>
                          <a:ea typeface="Times New Roman" panose="02020603050405020304" pitchFamily="18" charset="0"/>
                          <a:cs typeface="Calibri" panose="020F0502020204030204" pitchFamily="34" charset="0"/>
                        </a:rPr>
                        <a:t>Comparison of ps vs. ns LIBS: absolute content and composition / Analysis of B containing coatings and/or W coatings with (CF)-LIBS: absolute content and composition</a:t>
                      </a:r>
                      <a:r>
                        <a:rPr lang="pl-PL" sz="1300" dirty="0">
                          <a:effectLst/>
                          <a:latin typeface="+mn-lt"/>
                          <a:ea typeface="Calibri" panose="020F0502020204030204" pitchFamily="34" charset="0"/>
                          <a:cs typeface="Calibri" panose="020F0502020204030204" pitchFamily="34" charset="0"/>
                        </a:rPr>
                        <a:t> (ISSP-UL)</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16292202"/>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D009   VTT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LIBS measurements on W and Be containing reference layers in support of the SP E.1 activities (VTT)</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21996101"/>
                  </a:ext>
                </a:extLst>
              </a:tr>
            </a:tbl>
          </a:graphicData>
        </a:graphic>
      </p:graphicFrame>
      <p:sp>
        <p:nvSpPr>
          <p:cNvPr id="8" name="Title 1">
            <a:extLst>
              <a:ext uri="{FF2B5EF4-FFF2-40B4-BE49-F238E27FC236}">
                <a16:creationId xmlns:a16="http://schemas.microsoft.com/office/drawing/2014/main" id="{D660E384-0663-431F-A6FE-779F596E95E6}"/>
              </a:ext>
            </a:extLst>
          </p:cNvPr>
          <p:cNvSpPr>
            <a:spLocks noGrp="1"/>
          </p:cNvSpPr>
          <p:nvPr>
            <p:ph type="title"/>
          </p:nvPr>
        </p:nvSpPr>
        <p:spPr>
          <a:xfrm>
            <a:off x="983432" y="192515"/>
            <a:ext cx="9451776" cy="457200"/>
          </a:xfrm>
        </p:spPr>
        <p:txBody>
          <a:bodyPr/>
          <a:lstStyle/>
          <a:p>
            <a:r>
              <a:rPr lang="en-US" dirty="0"/>
              <a:t>SP X.2</a:t>
            </a:r>
            <a:endParaRPr lang="en-HU" dirty="0"/>
          </a:p>
        </p:txBody>
      </p:sp>
      <p:sp>
        <p:nvSpPr>
          <p:cNvPr id="2" name="Footer Placeholder 3">
            <a:extLst>
              <a:ext uri="{FF2B5EF4-FFF2-40B4-BE49-F238E27FC236}">
                <a16:creationId xmlns:a16="http://schemas.microsoft.com/office/drawing/2014/main" id="{DF806A03-49CF-9CBC-EE17-FC3871CF1DF2}"/>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1568249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4E96E-77A1-72E1-378C-35B59B26EE9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6CE29A-2CA1-F1CC-AA8E-18EEB909458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BFA39BD8-E078-88BB-C1CE-3302130A173B}"/>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a:solidFill>
                <a:prstClr val="white"/>
              </a:solidFill>
            </a:endParaRPr>
          </a:p>
        </p:txBody>
      </p:sp>
      <p:graphicFrame>
        <p:nvGraphicFramePr>
          <p:cNvPr id="6" name="Table 5">
            <a:extLst>
              <a:ext uri="{FF2B5EF4-FFF2-40B4-BE49-F238E27FC236}">
                <a16:creationId xmlns:a16="http://schemas.microsoft.com/office/drawing/2014/main" id="{0F9925CC-5430-89F5-A6E3-A9AB5F70721C}"/>
              </a:ext>
            </a:extLst>
          </p:cNvPr>
          <p:cNvGraphicFramePr>
            <a:graphicFrameLocks noGrp="1"/>
          </p:cNvGraphicFramePr>
          <p:nvPr>
            <p:extLst>
              <p:ext uri="{D42A27DB-BD31-4B8C-83A1-F6EECF244321}">
                <p14:modId xmlns:p14="http://schemas.microsoft.com/office/powerpoint/2010/main" val="3919378067"/>
              </p:ext>
            </p:extLst>
          </p:nvPr>
        </p:nvGraphicFramePr>
        <p:xfrm>
          <a:off x="2492954" y="2360102"/>
          <a:ext cx="5899608" cy="1474492"/>
        </p:xfrm>
        <a:graphic>
          <a:graphicData uri="http://schemas.openxmlformats.org/drawingml/2006/table">
            <a:tbl>
              <a:tblPr firstRow="1" firstCol="1" bandRow="1">
                <a:tableStyleId>{5C22544A-7EE6-4342-B048-85BDC9FD1C3A}</a:tableStyleId>
              </a:tblPr>
              <a:tblGrid>
                <a:gridCol w="1326723">
                  <a:extLst>
                    <a:ext uri="{9D8B030D-6E8A-4147-A177-3AD203B41FA5}">
                      <a16:colId xmlns:a16="http://schemas.microsoft.com/office/drawing/2014/main" val="3501185773"/>
                    </a:ext>
                  </a:extLst>
                </a:gridCol>
                <a:gridCol w="1252601">
                  <a:extLst>
                    <a:ext uri="{9D8B030D-6E8A-4147-A177-3AD203B41FA5}">
                      <a16:colId xmlns:a16="http://schemas.microsoft.com/office/drawing/2014/main" val="2375391102"/>
                    </a:ext>
                  </a:extLst>
                </a:gridCol>
                <a:gridCol w="932787">
                  <a:extLst>
                    <a:ext uri="{9D8B030D-6E8A-4147-A177-3AD203B41FA5}">
                      <a16:colId xmlns:a16="http://schemas.microsoft.com/office/drawing/2014/main" val="1471076914"/>
                    </a:ext>
                  </a:extLst>
                </a:gridCol>
                <a:gridCol w="2387497">
                  <a:extLst>
                    <a:ext uri="{9D8B030D-6E8A-4147-A177-3AD203B41FA5}">
                      <a16:colId xmlns:a16="http://schemas.microsoft.com/office/drawing/2014/main" val="1033187890"/>
                    </a:ext>
                  </a:extLst>
                </a:gridCol>
              </a:tblGrid>
              <a:tr h="355012">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Device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Beneficiary</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Days</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  Related Deliverable</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6352828"/>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MAGNUM-PSI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7</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 D007</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4901280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PSI-2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latin typeface="Calibri" panose="020F0502020204030204" pitchFamily="34" charset="0"/>
                          <a:ea typeface="SimSun" panose="02010600030101010101" pitchFamily="2" charset="-122"/>
                          <a:cs typeface="Arial" panose="020B0604020202020204" pitchFamily="34" charset="0"/>
                        </a:rPr>
                        <a:t>15</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9572172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Accelerator</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dirty="0">
                          <a:effectLst/>
                        </a:rPr>
                        <a:t>DIFFER</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latin typeface="Calibri" panose="020F0502020204030204" pitchFamily="34" charset="0"/>
                          <a:ea typeface="SimSun" panose="02010600030101010101" pitchFamily="2" charset="-122"/>
                          <a:cs typeface="Arial" panose="020B0604020202020204" pitchFamily="34" charset="0"/>
                        </a:rPr>
                        <a:t>12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6291482"/>
                  </a:ext>
                </a:extLst>
              </a:tr>
            </a:tbl>
          </a:graphicData>
        </a:graphic>
      </p:graphicFrame>
      <p:sp>
        <p:nvSpPr>
          <p:cNvPr id="10" name="Title 1">
            <a:extLst>
              <a:ext uri="{FF2B5EF4-FFF2-40B4-BE49-F238E27FC236}">
                <a16:creationId xmlns:a16="http://schemas.microsoft.com/office/drawing/2014/main" id="{0B926C9C-ACB7-8D6D-E9F0-BE1791F806F9}"/>
              </a:ext>
            </a:extLst>
          </p:cNvPr>
          <p:cNvSpPr>
            <a:spLocks noGrp="1"/>
          </p:cNvSpPr>
          <p:nvPr>
            <p:ph type="title"/>
          </p:nvPr>
        </p:nvSpPr>
        <p:spPr>
          <a:xfrm>
            <a:off x="983432" y="192515"/>
            <a:ext cx="9451776" cy="457200"/>
          </a:xfrm>
        </p:spPr>
        <p:txBody>
          <a:bodyPr/>
          <a:lstStyle/>
          <a:p>
            <a:r>
              <a:rPr lang="en-US" dirty="0"/>
              <a:t>SP X.2</a:t>
            </a:r>
            <a:endParaRPr lang="en-HU" dirty="0"/>
          </a:p>
        </p:txBody>
      </p:sp>
    </p:spTree>
    <p:extLst>
      <p:ext uri="{BB962C8B-B14F-4D97-AF65-F5344CB8AC3E}">
        <p14:creationId xmlns:p14="http://schemas.microsoft.com/office/powerpoint/2010/main" val="16100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a:xfrm>
            <a:off x="11451472" y="6492712"/>
            <a:ext cx="733872" cy="365125"/>
          </a:xfrm>
          <a:prstGeom prst="rect">
            <a:avLst/>
          </a:prstGeom>
        </p:spPr>
        <p:txBody>
          <a:bodyPr vert="horz" lIns="121920" tIns="60960" rIns="121920" bIns="60960" rtlCol="0" anchor="ctr"/>
          <a:lstStyle>
            <a:defPPr>
              <a:defRPr lang="fr-FR"/>
            </a:defPPr>
            <a:lvl1pPr algn="r" rtl="0" fontAlgn="base">
              <a:spcBef>
                <a:spcPct val="50000"/>
              </a:spcBef>
              <a:spcAft>
                <a:spcPct val="0"/>
              </a:spcAft>
              <a:defRPr sz="2133" kern="1200">
                <a:solidFill>
                  <a:schemeClr val="tx1">
                    <a:tint val="75000"/>
                  </a:schemeClr>
                </a:solidFill>
                <a:latin typeface="+mn-lt"/>
                <a:ea typeface="Arial Unicode MS" pitchFamily="34" charset="-128"/>
                <a:cs typeface="Arial Unicode MS" pitchFamily="34" charset="-128"/>
                <a:sym typeface="Symbol" pitchFamily="18" charset="2"/>
              </a:defRPr>
            </a:lvl1pPr>
            <a:lvl2pPr marL="609585"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2pPr>
            <a:lvl3pPr marL="1219170"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3pPr>
            <a:lvl4pPr marL="1828754"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4pPr>
            <a:lvl5pPr marL="2438339"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5pPr>
            <a:lvl6pPr marL="3047924"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6pPr>
            <a:lvl7pPr marL="3657509"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7pPr>
            <a:lvl8pPr marL="4267093"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8pPr>
            <a:lvl9pPr marL="4876678"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9pPr>
          </a:lstStyle>
          <a:p>
            <a:pPr defTabSz="1219170"/>
            <a:fld id="{E0199EC6-87E9-49B5-8445-3B737938AB1C}" type="slidenum">
              <a:rPr lang="fr-FR">
                <a:solidFill>
                  <a:prstClr val="black">
                    <a:tint val="75000"/>
                  </a:prstClr>
                </a:solidFill>
                <a:latin typeface="Calibri"/>
              </a:rPr>
              <a:pPr defTabSz="1219170"/>
              <a:t>17</a:t>
            </a:fld>
            <a:endParaRPr lang="fr-FR">
              <a:solidFill>
                <a:prstClr val="black">
                  <a:tint val="75000"/>
                </a:prstClr>
              </a:solidFill>
              <a:latin typeface="Calibri" pitchFamily="34" charset="0"/>
              <a:cs typeface="Calibri" pitchFamily="34" charset="0"/>
            </a:endParaRPr>
          </a:p>
        </p:txBody>
      </p:sp>
      <p:sp>
        <p:nvSpPr>
          <p:cNvPr id="2079" name="Text Box 31"/>
          <p:cNvSpPr txBox="1">
            <a:spLocks noChangeArrowheads="1"/>
          </p:cNvSpPr>
          <p:nvPr/>
        </p:nvSpPr>
        <p:spPr bwMode="auto">
          <a:xfrm>
            <a:off x="3051056" y="1470129"/>
            <a:ext cx="6096677" cy="107721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pPr algn="ctr" defTabSz="1219170" fontAlgn="base">
              <a:spcBef>
                <a:spcPts val="1200"/>
              </a:spcBef>
              <a:spcAft>
                <a:spcPct val="0"/>
              </a:spcAft>
            </a:pPr>
            <a:r>
              <a:rPr lang="en-US" altLang="ja-JP" sz="3200" b="1" dirty="0">
                <a:solidFill>
                  <a:srgbClr val="FF0000"/>
                </a:solidFill>
                <a:latin typeface="Calibri" pitchFamily="34" charset="0"/>
                <a:ea typeface="MS Mincho" pitchFamily="49" charset="-128"/>
                <a:cs typeface="Calibri" pitchFamily="34" charset="0"/>
                <a:sym typeface="Symbol" pitchFamily="18" charset="2"/>
              </a:rPr>
              <a:t>LIBS developments</a:t>
            </a:r>
          </a:p>
          <a:p>
            <a:pPr algn="ctr" defTabSz="1219170" fontAlgn="base">
              <a:spcAft>
                <a:spcPct val="0"/>
              </a:spcAft>
            </a:pPr>
            <a:r>
              <a:rPr lang="en-US" altLang="ja-JP" sz="3200" b="1" dirty="0">
                <a:solidFill>
                  <a:srgbClr val="FF0000"/>
                </a:solidFill>
                <a:latin typeface="Calibri" pitchFamily="34" charset="0"/>
                <a:ea typeface="MS Mincho" pitchFamily="49" charset="-128"/>
                <a:cs typeface="Calibri" pitchFamily="34" charset="0"/>
                <a:sym typeface="Symbol" pitchFamily="18" charset="2"/>
              </a:rPr>
              <a:t>of the CORIA-CEA group in 2025</a:t>
            </a:r>
            <a:endParaRPr lang="fr-FR" altLang="ja-JP" sz="2667" b="1" dirty="0">
              <a:solidFill>
                <a:prstClr val="black"/>
              </a:solidFill>
              <a:latin typeface="Calibri" pitchFamily="34" charset="0"/>
              <a:ea typeface="MS Mincho" pitchFamily="49" charset="-128"/>
              <a:cs typeface="Calibri" pitchFamily="34" charset="0"/>
              <a:sym typeface="Symbol" pitchFamily="18" charset="2"/>
            </a:endParaRPr>
          </a:p>
        </p:txBody>
      </p:sp>
      <p:pic>
        <p:nvPicPr>
          <p:cNvPr id="2" name="Image 1">
            <a:extLst>
              <a:ext uri="{FF2B5EF4-FFF2-40B4-BE49-F238E27FC236}">
                <a16:creationId xmlns:a16="http://schemas.microsoft.com/office/drawing/2014/main" id="{9BC9C13F-6591-8098-14D6-8311DA7E2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3576" y="4824735"/>
            <a:ext cx="1610171" cy="626179"/>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6C1218DE-B384-27EA-8F51-280AB5CAAE0A}"/>
              </a:ext>
            </a:extLst>
          </p:cNvPr>
          <p:cNvSpPr/>
          <p:nvPr/>
        </p:nvSpPr>
        <p:spPr>
          <a:xfrm>
            <a:off x="1112681" y="4411607"/>
            <a:ext cx="9968336" cy="379656"/>
          </a:xfrm>
          <a:prstGeom prst="rect">
            <a:avLst/>
          </a:prstGeom>
        </p:spPr>
        <p:txBody>
          <a:bodyPr wrap="square">
            <a:spAutoFit/>
          </a:bodyPr>
          <a:lstStyle/>
          <a:p>
            <a:pPr algn="ctr" defTabSz="1219170" fontAlgn="base">
              <a:spcBef>
                <a:spcPts val="3200"/>
              </a:spcBef>
              <a:spcAft>
                <a:spcPct val="0"/>
              </a:spcAft>
            </a:pPr>
            <a:r>
              <a:rPr lang="fr-FR" sz="1867" b="1" dirty="0">
                <a:solidFill>
                  <a:prstClr val="black"/>
                </a:solidFill>
                <a:latin typeface="Calibri"/>
                <a:ea typeface="Arial Unicode MS" pitchFamily="34" charset="-128"/>
                <a:sym typeface="Symbol" pitchFamily="18" charset="2"/>
              </a:rPr>
              <a:t>Floriane </a:t>
            </a:r>
            <a:r>
              <a:rPr lang="fr-FR" sz="1867" b="1" cap="small" dirty="0">
                <a:solidFill>
                  <a:prstClr val="black"/>
                </a:solidFill>
                <a:latin typeface="Calibri"/>
                <a:ea typeface="Arial Unicode MS" pitchFamily="34" charset="-128"/>
                <a:sym typeface="Symbol" pitchFamily="18" charset="2"/>
              </a:rPr>
              <a:t>Montupet-Leblond</a:t>
            </a:r>
            <a:r>
              <a:rPr lang="fr-FR" sz="1867" b="1" dirty="0">
                <a:solidFill>
                  <a:prstClr val="black"/>
                </a:solidFill>
                <a:latin typeface="Calibri"/>
                <a:ea typeface="Arial Unicode MS" pitchFamily="34" charset="-128"/>
                <a:sym typeface="Symbol" pitchFamily="18" charset="2"/>
              </a:rPr>
              <a:t>, Elodie </a:t>
            </a:r>
            <a:r>
              <a:rPr lang="fr-FR" sz="1867" b="1" cap="small" dirty="0">
                <a:solidFill>
                  <a:prstClr val="black"/>
                </a:solidFill>
                <a:latin typeface="Calibri"/>
                <a:ea typeface="Arial Unicode MS" pitchFamily="34" charset="-128"/>
                <a:sym typeface="Symbol" pitchFamily="18" charset="2"/>
              </a:rPr>
              <a:t>Bernard</a:t>
            </a:r>
            <a:r>
              <a:rPr lang="fr-FR" sz="1867" b="1" dirty="0">
                <a:solidFill>
                  <a:prstClr val="black"/>
                </a:solidFill>
                <a:latin typeface="Calibri"/>
                <a:ea typeface="Arial Unicode MS" pitchFamily="34" charset="-128"/>
                <a:sym typeface="Symbol" pitchFamily="18" charset="2"/>
              </a:rPr>
              <a:t>, Stéphane </a:t>
            </a:r>
            <a:r>
              <a:rPr lang="fr-FR" sz="1867" b="1" cap="small" dirty="0" err="1">
                <a:solidFill>
                  <a:prstClr val="black"/>
                </a:solidFill>
                <a:latin typeface="Calibri"/>
                <a:ea typeface="Arial Unicode MS" pitchFamily="34" charset="-128"/>
                <a:sym typeface="Symbol" pitchFamily="18" charset="2"/>
              </a:rPr>
              <a:t>Vartanian</a:t>
            </a:r>
            <a:r>
              <a:rPr lang="fr-FR" sz="1867" b="1" dirty="0">
                <a:solidFill>
                  <a:prstClr val="black"/>
                </a:solidFill>
                <a:latin typeface="Calibri"/>
                <a:ea typeface="Arial Unicode MS" pitchFamily="34" charset="-128"/>
                <a:sym typeface="Symbol" pitchFamily="18" charset="2"/>
              </a:rPr>
              <a:t>, Marc </a:t>
            </a:r>
            <a:r>
              <a:rPr lang="fr-FR" sz="1867" b="1" cap="small" dirty="0" err="1">
                <a:solidFill>
                  <a:prstClr val="black"/>
                </a:solidFill>
                <a:latin typeface="Calibri"/>
                <a:ea typeface="Arial Unicode MS" pitchFamily="34" charset="-128"/>
                <a:sym typeface="Symbol" pitchFamily="18" charset="2"/>
              </a:rPr>
              <a:t>Missirlian</a:t>
            </a:r>
            <a:r>
              <a:rPr lang="fr-FR" sz="1867" b="1" dirty="0">
                <a:solidFill>
                  <a:prstClr val="black"/>
                </a:solidFill>
                <a:latin typeface="Calibri"/>
                <a:ea typeface="Arial Unicode MS" pitchFamily="34" charset="-128"/>
                <a:sym typeface="Symbol" pitchFamily="18" charset="2"/>
              </a:rPr>
              <a:t>, Christian </a:t>
            </a:r>
            <a:r>
              <a:rPr lang="fr-FR" sz="1867" b="1" cap="small" dirty="0">
                <a:solidFill>
                  <a:prstClr val="black"/>
                </a:solidFill>
                <a:latin typeface="Calibri"/>
                <a:ea typeface="Arial Unicode MS" pitchFamily="34" charset="-128"/>
                <a:sym typeface="Symbol" pitchFamily="18" charset="2"/>
              </a:rPr>
              <a:t>Grisolia</a:t>
            </a:r>
            <a:endParaRPr lang="fr-FR" sz="1867" cap="small" dirty="0">
              <a:solidFill>
                <a:prstClr val="black"/>
              </a:solidFill>
              <a:latin typeface="Calibri"/>
              <a:ea typeface="Arial Unicode MS" pitchFamily="34" charset="-128"/>
              <a:sym typeface="Symbol" pitchFamily="18" charset="2"/>
            </a:endParaRPr>
          </a:p>
        </p:txBody>
      </p:sp>
      <p:grpSp>
        <p:nvGrpSpPr>
          <p:cNvPr id="10" name="Groupe 9">
            <a:extLst>
              <a:ext uri="{FF2B5EF4-FFF2-40B4-BE49-F238E27FC236}">
                <a16:creationId xmlns:a16="http://schemas.microsoft.com/office/drawing/2014/main" id="{195E3369-20E5-97B0-AE13-5F49EF235B8F}"/>
              </a:ext>
            </a:extLst>
          </p:cNvPr>
          <p:cNvGrpSpPr/>
          <p:nvPr/>
        </p:nvGrpSpPr>
        <p:grpSpPr>
          <a:xfrm>
            <a:off x="1478252" y="2792155"/>
            <a:ext cx="9387469" cy="1381227"/>
            <a:chOff x="1108689" y="2094116"/>
            <a:chExt cx="7040602" cy="1035920"/>
          </a:xfrm>
        </p:grpSpPr>
        <p:sp>
          <p:nvSpPr>
            <p:cNvPr id="16" name="Rectangle 15"/>
            <p:cNvSpPr/>
            <p:nvPr/>
          </p:nvSpPr>
          <p:spPr>
            <a:xfrm>
              <a:off x="1252408" y="2094116"/>
              <a:ext cx="6654110" cy="346249"/>
            </a:xfrm>
            <a:prstGeom prst="rect">
              <a:avLst/>
            </a:prstGeom>
          </p:spPr>
          <p:txBody>
            <a:bodyPr wrap="square">
              <a:spAutoFit/>
            </a:bodyPr>
            <a:lstStyle/>
            <a:p>
              <a:pPr algn="ctr" defTabSz="239178" fontAlgn="base">
                <a:spcBef>
                  <a:spcPct val="50000"/>
                </a:spcBef>
                <a:spcAft>
                  <a:spcPct val="0"/>
                </a:spcAft>
                <a:defRPr/>
              </a:pPr>
              <a:r>
                <a:rPr lang="fr-FR" sz="2400" b="1" u="sng" dirty="0">
                  <a:solidFill>
                    <a:prstClr val="black"/>
                  </a:solidFill>
                  <a:latin typeface="Calibri"/>
                  <a:ea typeface="Arial Unicode MS" pitchFamily="34" charset="-128"/>
                  <a:sym typeface="Symbol" pitchFamily="18" charset="2"/>
                </a:rPr>
                <a:t>Arnaud</a:t>
              </a:r>
              <a:r>
                <a:rPr lang="fr-FR" sz="2400" b="1" u="sng" cap="small" dirty="0">
                  <a:solidFill>
                    <a:prstClr val="black"/>
                  </a:solidFill>
                  <a:latin typeface="Calibri"/>
                  <a:ea typeface="Arial Unicode MS" pitchFamily="34" charset="-128"/>
                  <a:sym typeface="Symbol" pitchFamily="18" charset="2"/>
                </a:rPr>
                <a:t> Bultel</a:t>
              </a:r>
              <a:r>
                <a:rPr lang="fr-FR" sz="2400" b="1" cap="small" baseline="30000" dirty="0">
                  <a:solidFill>
                    <a:prstClr val="black"/>
                  </a:solidFill>
                  <a:latin typeface="Calibri"/>
                  <a:ea typeface="Arial Unicode MS" pitchFamily="34" charset="-128"/>
                  <a:sym typeface="Symbol" pitchFamily="18" charset="2"/>
                </a:rPr>
                <a:t>‡</a:t>
              </a:r>
              <a:r>
                <a:rPr lang="fr-FR" sz="2400" b="1" cap="small" dirty="0">
                  <a:solidFill>
                    <a:prstClr val="black"/>
                  </a:solidFill>
                  <a:latin typeface="Calibri"/>
                  <a:ea typeface="Arial Unicode MS" pitchFamily="34" charset="-128"/>
                  <a:sym typeface="Symbol" pitchFamily="18" charset="2"/>
                </a:rPr>
                <a:t>, </a:t>
              </a:r>
              <a:r>
                <a:rPr lang="fr-FR" sz="2400" b="1" dirty="0">
                  <a:solidFill>
                    <a:prstClr val="black"/>
                  </a:solidFill>
                  <a:latin typeface="Calibri"/>
                  <a:ea typeface="Arial Unicode MS" pitchFamily="34" charset="-128"/>
                  <a:sym typeface="Symbol" pitchFamily="18" charset="2"/>
                </a:rPr>
                <a:t>Vincent</a:t>
              </a:r>
              <a:r>
                <a:rPr lang="fr-FR" sz="2400" b="1" cap="small" dirty="0">
                  <a:solidFill>
                    <a:prstClr val="black"/>
                  </a:solidFill>
                  <a:latin typeface="Calibri"/>
                  <a:ea typeface="Arial Unicode MS" pitchFamily="34" charset="-128"/>
                  <a:sym typeface="Symbol" pitchFamily="18" charset="2"/>
                </a:rPr>
                <a:t> Morel, </a:t>
              </a:r>
              <a:r>
                <a:rPr lang="fr-FR" sz="2400" b="1" dirty="0">
                  <a:solidFill>
                    <a:prstClr val="black"/>
                  </a:solidFill>
                  <a:latin typeface="Calibri"/>
                  <a:ea typeface="Arial Unicode MS" pitchFamily="34" charset="-128"/>
                  <a:sym typeface="Symbol" pitchFamily="18" charset="2"/>
                </a:rPr>
                <a:t>Aurélien</a:t>
              </a:r>
              <a:r>
                <a:rPr lang="fr-FR" sz="2400" b="1" cap="small" dirty="0">
                  <a:solidFill>
                    <a:prstClr val="black"/>
                  </a:solidFill>
                  <a:latin typeface="Calibri"/>
                  <a:ea typeface="Arial Unicode MS" pitchFamily="34" charset="-128"/>
                  <a:sym typeface="Symbol" pitchFamily="18" charset="2"/>
                </a:rPr>
                <a:t> Favre, </a:t>
              </a:r>
              <a:r>
                <a:rPr lang="fr-FR" sz="2400" b="1" dirty="0">
                  <a:solidFill>
                    <a:prstClr val="black"/>
                  </a:solidFill>
                  <a:latin typeface="Calibri"/>
                  <a:ea typeface="Arial Unicode MS" pitchFamily="34" charset="-128"/>
                  <a:sym typeface="Symbol" pitchFamily="18" charset="2"/>
                </a:rPr>
                <a:t>Benjamin </a:t>
              </a:r>
              <a:r>
                <a:rPr lang="fr-FR" sz="2400" b="1" cap="small" dirty="0" err="1">
                  <a:solidFill>
                    <a:prstClr val="black"/>
                  </a:solidFill>
                  <a:latin typeface="Calibri"/>
                  <a:ea typeface="Arial Unicode MS" pitchFamily="34" charset="-128"/>
                  <a:sym typeface="Symbol" pitchFamily="18" charset="2"/>
                </a:rPr>
                <a:t>Quevreux</a:t>
              </a:r>
              <a:endParaRPr lang="fr-FR" sz="1600" dirty="0">
                <a:solidFill>
                  <a:prstClr val="black"/>
                </a:solidFill>
                <a:latin typeface="Calibri"/>
                <a:ea typeface="Arial Unicode MS" pitchFamily="34" charset="-128"/>
                <a:sym typeface="Symbol" pitchFamily="18" charset="2"/>
              </a:endParaRPr>
            </a:p>
          </p:txBody>
        </p:sp>
        <p:sp>
          <p:nvSpPr>
            <p:cNvPr id="7" name="Rectangle 6">
              <a:extLst>
                <a:ext uri="{FF2B5EF4-FFF2-40B4-BE49-F238E27FC236}">
                  <a16:creationId xmlns:a16="http://schemas.microsoft.com/office/drawing/2014/main" id="{3020A0F7-2409-A2DA-1824-384FCDAB95B7}"/>
                </a:ext>
              </a:extLst>
            </p:cNvPr>
            <p:cNvSpPr/>
            <p:nvPr/>
          </p:nvSpPr>
          <p:spPr>
            <a:xfrm>
              <a:off x="1215692" y="2583588"/>
              <a:ext cx="6933599" cy="546448"/>
            </a:xfrm>
            <a:prstGeom prst="rect">
              <a:avLst/>
            </a:prstGeom>
          </p:spPr>
          <p:txBody>
            <a:bodyPr wrap="square">
              <a:spAutoFit/>
            </a:bodyPr>
            <a:lstStyle/>
            <a:p>
              <a:pPr algn="ctr" defTabSz="239178" fontAlgn="base">
                <a:spcBef>
                  <a:spcPts val="800"/>
                </a:spcBef>
                <a:spcAft>
                  <a:spcPct val="0"/>
                </a:spcAft>
              </a:pPr>
              <a:r>
                <a:rPr lang="fr-FR" sz="1733" dirty="0">
                  <a:solidFill>
                    <a:prstClr val="black"/>
                  </a:solidFill>
                  <a:latin typeface="Calibri"/>
                  <a:ea typeface="Arial Unicode MS" pitchFamily="34" charset="-128"/>
                  <a:sym typeface="Symbol" pitchFamily="18" charset="2"/>
                </a:rPr>
                <a:t>		CORIA, UMR CNRS 6614, Normandie Université, 76801 Saint-Etienne du Rouvray cedex, </a:t>
              </a:r>
              <a:r>
                <a:rPr lang="fr-FR" sz="1733" cap="small" dirty="0">
                  <a:solidFill>
                    <a:prstClr val="black"/>
                  </a:solidFill>
                  <a:latin typeface="Calibri"/>
                  <a:ea typeface="Arial Unicode MS" pitchFamily="34" charset="-128"/>
                  <a:sym typeface="Symbol" pitchFamily="18" charset="2"/>
                </a:rPr>
                <a:t>France</a:t>
              </a:r>
            </a:p>
            <a:p>
              <a:pPr defTabSz="239178" fontAlgn="base">
                <a:lnSpc>
                  <a:spcPts val="2000"/>
                </a:lnSpc>
                <a:spcBef>
                  <a:spcPct val="50000"/>
                </a:spcBef>
                <a:spcAft>
                  <a:spcPct val="0"/>
                </a:spcAft>
              </a:pPr>
              <a:r>
                <a:rPr lang="fr-FR" sz="1600" b="1" cap="small" baseline="30000" dirty="0">
                  <a:solidFill>
                    <a:prstClr val="black"/>
                  </a:solidFill>
                  <a:latin typeface="Calibri"/>
                  <a:ea typeface="Arial Unicode MS" pitchFamily="34" charset="-128"/>
                  <a:sym typeface="Symbol" pitchFamily="18" charset="2"/>
                </a:rPr>
                <a:t>														‡</a:t>
              </a:r>
              <a:r>
                <a:rPr lang="fr-FR" sz="1600" dirty="0">
                  <a:solidFill>
                    <a:prstClr val="black"/>
                  </a:solidFill>
                  <a:latin typeface="Calibri"/>
                  <a:ea typeface="Arial Unicode MS" pitchFamily="34" charset="-128"/>
                  <a:sym typeface="Symbol" pitchFamily="18" charset="2"/>
                  <a:hlinkClick r:id="rId4"/>
                </a:rPr>
                <a:t>arnaud.bultel@coria.fr</a:t>
              </a:r>
              <a:endParaRPr lang="fr-FR" sz="1600" dirty="0">
                <a:solidFill>
                  <a:prstClr val="black"/>
                </a:solidFill>
                <a:latin typeface="Calibri"/>
                <a:ea typeface="Arial Unicode MS" pitchFamily="34" charset="-128"/>
                <a:sym typeface="Symbol" pitchFamily="18" charset="2"/>
              </a:endParaRPr>
            </a:p>
          </p:txBody>
        </p:sp>
        <p:pic>
          <p:nvPicPr>
            <p:cNvPr id="8" name="Image 7">
              <a:extLst>
                <a:ext uri="{FF2B5EF4-FFF2-40B4-BE49-F238E27FC236}">
                  <a16:creationId xmlns:a16="http://schemas.microsoft.com/office/drawing/2014/main" id="{2C931714-F772-DB9F-801A-103326394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689" y="2608260"/>
              <a:ext cx="540060" cy="231454"/>
            </a:xfrm>
            <a:prstGeom prst="rect">
              <a:avLst/>
            </a:prstGeom>
            <a:effectLst>
              <a:outerShdw blurRad="50800" dist="38100" dir="2700000" algn="tl" rotWithShape="0">
                <a:prstClr val="black">
                  <a:alpha val="40000"/>
                </a:prstClr>
              </a:outerShdw>
            </a:effectLst>
          </p:spPr>
        </p:pic>
      </p:grpSp>
      <p:sp>
        <p:nvSpPr>
          <p:cNvPr id="3" name="TextBox 2">
            <a:extLst>
              <a:ext uri="{FF2B5EF4-FFF2-40B4-BE49-F238E27FC236}">
                <a16:creationId xmlns:a16="http://schemas.microsoft.com/office/drawing/2014/main" id="{A1979DA5-7675-A6B8-08D8-17BB43C3AEA8}"/>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DC4E17E-F665-4C26-A1F4-662F13DCC671}"/>
              </a:ext>
            </a:extLst>
          </p:cNvPr>
          <p:cNvGrpSpPr/>
          <p:nvPr/>
        </p:nvGrpSpPr>
        <p:grpSpPr>
          <a:xfrm>
            <a:off x="3245576" y="3937325"/>
            <a:ext cx="3323946" cy="2920675"/>
            <a:chOff x="5750756" y="1637293"/>
            <a:chExt cx="2492959" cy="2190506"/>
          </a:xfrm>
        </p:grpSpPr>
        <p:grpSp>
          <p:nvGrpSpPr>
            <p:cNvPr id="7" name="Groupe 6">
              <a:extLst>
                <a:ext uri="{FF2B5EF4-FFF2-40B4-BE49-F238E27FC236}">
                  <a16:creationId xmlns:a16="http://schemas.microsoft.com/office/drawing/2014/main" id="{B00B121E-0503-43C4-A0CC-512DE82222F3}"/>
                </a:ext>
              </a:extLst>
            </p:cNvPr>
            <p:cNvGrpSpPr/>
            <p:nvPr/>
          </p:nvGrpSpPr>
          <p:grpSpPr>
            <a:xfrm>
              <a:off x="5750756" y="1637293"/>
              <a:ext cx="2492959" cy="2190506"/>
              <a:chOff x="5750756" y="1637293"/>
              <a:chExt cx="2492959" cy="2190506"/>
            </a:xfrm>
          </p:grpSpPr>
          <p:pic>
            <p:nvPicPr>
              <p:cNvPr id="6" name="Image 5">
                <a:extLst>
                  <a:ext uri="{FF2B5EF4-FFF2-40B4-BE49-F238E27FC236}">
                    <a16:creationId xmlns:a16="http://schemas.microsoft.com/office/drawing/2014/main" id="{CDD7CB78-4DDB-4669-84B8-F8A26A72C4BD}"/>
                  </a:ext>
                </a:extLst>
              </p:cNvPr>
              <p:cNvPicPr>
                <a:picLocks noChangeAspect="1"/>
              </p:cNvPicPr>
              <p:nvPr/>
            </p:nvPicPr>
            <p:blipFill>
              <a:blip r:embed="rId2"/>
              <a:stretch>
                <a:fillRect/>
              </a:stretch>
            </p:blipFill>
            <p:spPr>
              <a:xfrm>
                <a:off x="5976157" y="1637293"/>
                <a:ext cx="2267558" cy="2190506"/>
              </a:xfrm>
              <a:prstGeom prst="rect">
                <a:avLst/>
              </a:prstGeom>
            </p:spPr>
          </p:pic>
          <p:sp>
            <p:nvSpPr>
              <p:cNvPr id="29" name="ZoneTexte 28">
                <a:extLst>
                  <a:ext uri="{FF2B5EF4-FFF2-40B4-BE49-F238E27FC236}">
                    <a16:creationId xmlns:a16="http://schemas.microsoft.com/office/drawing/2014/main" id="{BFFD233B-8965-45D0-ACAF-2C2890C02ED6}"/>
                  </a:ext>
                </a:extLst>
              </p:cNvPr>
              <p:cNvSpPr txBox="1"/>
              <p:nvPr/>
            </p:nvSpPr>
            <p:spPr>
              <a:xfrm rot="16200000">
                <a:off x="5249227" y="2549666"/>
                <a:ext cx="1256974" cy="253915"/>
              </a:xfrm>
              <a:prstGeom prst="rect">
                <a:avLst/>
              </a:prstGeom>
              <a:noFill/>
              <a:effectLst/>
            </p:spPr>
            <p:txBody>
              <a:bodyPr wrap="square" rtlCol="0">
                <a:spAutoFit/>
              </a:bodyPr>
              <a:lstStyle/>
              <a:p>
                <a:pPr algn="ctr" defTabSz="239178">
                  <a:spcBef>
                    <a:spcPts val="400"/>
                  </a:spcBef>
                  <a:defRPr/>
                </a:pP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Temperature</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(K)</a:t>
                </a:r>
              </a:p>
            </p:txBody>
          </p:sp>
        </p:grpSp>
        <p:sp>
          <p:nvSpPr>
            <p:cNvPr id="23" name="ZoneTexte 22">
              <a:extLst>
                <a:ext uri="{FF2B5EF4-FFF2-40B4-BE49-F238E27FC236}">
                  <a16:creationId xmlns:a16="http://schemas.microsoft.com/office/drawing/2014/main" id="{50764DFC-11BA-40C3-9788-A34AA853EDC2}"/>
                </a:ext>
              </a:extLst>
            </p:cNvPr>
            <p:cNvSpPr txBox="1"/>
            <p:nvPr/>
          </p:nvSpPr>
          <p:spPr>
            <a:xfrm>
              <a:off x="7560332" y="1683448"/>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grpSp>
        <p:nvGrpSpPr>
          <p:cNvPr id="10" name="Groupe 9">
            <a:extLst>
              <a:ext uri="{FF2B5EF4-FFF2-40B4-BE49-F238E27FC236}">
                <a16:creationId xmlns:a16="http://schemas.microsoft.com/office/drawing/2014/main" id="{A4B627D4-23E2-4FB2-87F8-72C93378928F}"/>
              </a:ext>
            </a:extLst>
          </p:cNvPr>
          <p:cNvGrpSpPr/>
          <p:nvPr/>
        </p:nvGrpSpPr>
        <p:grpSpPr>
          <a:xfrm>
            <a:off x="76339" y="3878506"/>
            <a:ext cx="3166488" cy="2973817"/>
            <a:chOff x="2964649" y="1615622"/>
            <a:chExt cx="2374866" cy="2230363"/>
          </a:xfrm>
        </p:grpSpPr>
        <p:grpSp>
          <p:nvGrpSpPr>
            <p:cNvPr id="5" name="Groupe 4">
              <a:extLst>
                <a:ext uri="{FF2B5EF4-FFF2-40B4-BE49-F238E27FC236}">
                  <a16:creationId xmlns:a16="http://schemas.microsoft.com/office/drawing/2014/main" id="{0D6FD557-6629-439C-901D-24F556817EAA}"/>
                </a:ext>
              </a:extLst>
            </p:cNvPr>
            <p:cNvGrpSpPr/>
            <p:nvPr/>
          </p:nvGrpSpPr>
          <p:grpSpPr>
            <a:xfrm>
              <a:off x="2964649" y="1615622"/>
              <a:ext cx="2374866" cy="2230363"/>
              <a:chOff x="2964649" y="1615622"/>
              <a:chExt cx="2374866" cy="2230363"/>
            </a:xfrm>
          </p:grpSpPr>
          <p:pic>
            <p:nvPicPr>
              <p:cNvPr id="4" name="Image 3">
                <a:extLst>
                  <a:ext uri="{FF2B5EF4-FFF2-40B4-BE49-F238E27FC236}">
                    <a16:creationId xmlns:a16="http://schemas.microsoft.com/office/drawing/2014/main" id="{CB664A46-D20A-4866-A84A-9FFE951B18C1}"/>
                  </a:ext>
                </a:extLst>
              </p:cNvPr>
              <p:cNvPicPr>
                <a:picLocks noChangeAspect="1"/>
              </p:cNvPicPr>
              <p:nvPr/>
            </p:nvPicPr>
            <p:blipFill>
              <a:blip r:embed="rId3"/>
              <a:stretch>
                <a:fillRect/>
              </a:stretch>
            </p:blipFill>
            <p:spPr>
              <a:xfrm>
                <a:off x="3167845" y="1615622"/>
                <a:ext cx="2171670" cy="2230363"/>
              </a:xfrm>
              <a:prstGeom prst="rect">
                <a:avLst/>
              </a:prstGeom>
            </p:spPr>
          </p:pic>
          <p:sp>
            <p:nvSpPr>
              <p:cNvPr id="28" name="ZoneTexte 27">
                <a:extLst>
                  <a:ext uri="{FF2B5EF4-FFF2-40B4-BE49-F238E27FC236}">
                    <a16:creationId xmlns:a16="http://schemas.microsoft.com/office/drawing/2014/main" id="{3C872F70-70E2-48FB-AE03-5DE7397E8256}"/>
                  </a:ext>
                </a:extLst>
              </p:cNvPr>
              <p:cNvSpPr txBox="1"/>
              <p:nvPr/>
            </p:nvSpPr>
            <p:spPr>
              <a:xfrm rot="16200000">
                <a:off x="2306113" y="2513094"/>
                <a:ext cx="1570988" cy="253916"/>
              </a:xfrm>
              <a:prstGeom prst="rect">
                <a:avLst/>
              </a:prstGeom>
              <a:noFill/>
              <a:effectLst/>
            </p:spPr>
            <p:txBody>
              <a:bodyPr wrap="square" rtlCol="0">
                <a:spAutoFit/>
              </a:bodyPr>
              <a:lstStyle/>
              <a:p>
                <a:pPr algn="ctr" defTabSz="239178">
                  <a:spcBef>
                    <a:spcPts val="400"/>
                  </a:spcBef>
                  <a:defRPr/>
                </a:pPr>
                <a:r>
                  <a:rPr lang="fr-FR" sz="1600" b="1" kern="0" dirty="0">
                    <a:solidFill>
                      <a:prstClr val="black"/>
                    </a:solidFill>
                    <a:latin typeface="Calibri" pitchFamily="34" charset="0"/>
                    <a:ea typeface="Arial Unicode MS" pitchFamily="34" charset="-128"/>
                    <a:cs typeface="Calibri" pitchFamily="34" charset="0"/>
                    <a:sym typeface="Symbol" pitchFamily="18" charset="2"/>
                  </a:rPr>
                  <a:t>Electron </a:t>
                </a: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density</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(m</a:t>
                </a:r>
                <a:r>
                  <a:rPr lang="fr-FR" sz="1600" b="1" kern="0" baseline="30000" dirty="0">
                    <a:solidFill>
                      <a:prstClr val="black"/>
                    </a:solidFill>
                    <a:latin typeface="Calibri" pitchFamily="34" charset="0"/>
                    <a:ea typeface="Arial Unicode MS" pitchFamily="34" charset="-128"/>
                    <a:cs typeface="Calibri" pitchFamily="34" charset="0"/>
                    <a:sym typeface="Symbol" pitchFamily="18" charset="2"/>
                  </a:rPr>
                  <a:t>-3</a:t>
                </a:r>
                <a:r>
                  <a:rPr lang="fr-FR" sz="1600" b="1" kern="0" dirty="0">
                    <a:solidFill>
                      <a:prstClr val="black"/>
                    </a:solidFill>
                    <a:latin typeface="Calibri" pitchFamily="34" charset="0"/>
                    <a:ea typeface="Arial Unicode MS" pitchFamily="34" charset="-128"/>
                    <a:cs typeface="Calibri" pitchFamily="34" charset="0"/>
                    <a:sym typeface="Symbol" pitchFamily="18" charset="2"/>
                  </a:rPr>
                  <a:t>)</a:t>
                </a:r>
              </a:p>
            </p:txBody>
          </p:sp>
        </p:grpSp>
        <p:sp>
          <p:nvSpPr>
            <p:cNvPr id="22" name="ZoneTexte 21">
              <a:extLst>
                <a:ext uri="{FF2B5EF4-FFF2-40B4-BE49-F238E27FC236}">
                  <a16:creationId xmlns:a16="http://schemas.microsoft.com/office/drawing/2014/main" id="{80FE9992-3022-4393-B877-72549EFD96E0}"/>
                </a:ext>
              </a:extLst>
            </p:cNvPr>
            <p:cNvSpPr txBox="1"/>
            <p:nvPr/>
          </p:nvSpPr>
          <p:spPr>
            <a:xfrm>
              <a:off x="4659580" y="1689040"/>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sp>
        <p:nvSpPr>
          <p:cNvPr id="32" name="ZoneTexte 31">
            <a:extLst>
              <a:ext uri="{FF2B5EF4-FFF2-40B4-BE49-F238E27FC236}">
                <a16:creationId xmlns:a16="http://schemas.microsoft.com/office/drawing/2014/main" id="{3AF59DAC-37E9-47AE-9DAF-FC8AA4E159F6}"/>
              </a:ext>
            </a:extLst>
          </p:cNvPr>
          <p:cNvSpPr txBox="1"/>
          <p:nvPr/>
        </p:nvSpPr>
        <p:spPr>
          <a:xfrm>
            <a:off x="8402973" y="664868"/>
            <a:ext cx="2922224" cy="512961"/>
          </a:xfrm>
          <a:prstGeom prst="rect">
            <a:avLst/>
          </a:prstGeom>
          <a:noFill/>
          <a:effectLst/>
        </p:spPr>
        <p:txBody>
          <a:bodyPr wrap="square" rtlCol="0">
            <a:spAutoFit/>
          </a:bodyPr>
          <a:lstStyle/>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On </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Eurofer97</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containing</a:t>
            </a:r>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Fe, Cr, Cu, W, Na, Mn, V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measured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by XRF</a:t>
            </a:r>
          </a:p>
        </p:txBody>
      </p:sp>
      <p:grpSp>
        <p:nvGrpSpPr>
          <p:cNvPr id="9" name="Groupe 8">
            <a:extLst>
              <a:ext uri="{FF2B5EF4-FFF2-40B4-BE49-F238E27FC236}">
                <a16:creationId xmlns:a16="http://schemas.microsoft.com/office/drawing/2014/main" id="{42F5F7F2-FB42-417A-AA2A-26B25A33634A}"/>
              </a:ext>
            </a:extLst>
          </p:cNvPr>
          <p:cNvGrpSpPr/>
          <p:nvPr/>
        </p:nvGrpSpPr>
        <p:grpSpPr>
          <a:xfrm>
            <a:off x="-9702" y="1028734"/>
            <a:ext cx="3243771" cy="2900975"/>
            <a:chOff x="138713" y="1670254"/>
            <a:chExt cx="2432828" cy="2175731"/>
          </a:xfrm>
        </p:grpSpPr>
        <p:grpSp>
          <p:nvGrpSpPr>
            <p:cNvPr id="3" name="Groupe 2">
              <a:extLst>
                <a:ext uri="{FF2B5EF4-FFF2-40B4-BE49-F238E27FC236}">
                  <a16:creationId xmlns:a16="http://schemas.microsoft.com/office/drawing/2014/main" id="{973F88E2-4C67-4196-86E7-6E8E754A3BBA}"/>
                </a:ext>
              </a:extLst>
            </p:cNvPr>
            <p:cNvGrpSpPr/>
            <p:nvPr/>
          </p:nvGrpSpPr>
          <p:grpSpPr>
            <a:xfrm>
              <a:off x="138713" y="1670254"/>
              <a:ext cx="2432828" cy="2175731"/>
              <a:chOff x="138713" y="1670254"/>
              <a:chExt cx="2432828" cy="2175731"/>
            </a:xfrm>
          </p:grpSpPr>
          <p:sp>
            <p:nvSpPr>
              <p:cNvPr id="30" name="ZoneTexte 29">
                <a:extLst>
                  <a:ext uri="{FF2B5EF4-FFF2-40B4-BE49-F238E27FC236}">
                    <a16:creationId xmlns:a16="http://schemas.microsoft.com/office/drawing/2014/main" id="{9A8814F2-10AC-4556-B4B1-75E69E0313FB}"/>
                  </a:ext>
                </a:extLst>
              </p:cNvPr>
              <p:cNvSpPr txBox="1"/>
              <p:nvPr/>
            </p:nvSpPr>
            <p:spPr>
              <a:xfrm rot="16200000">
                <a:off x="-588169" y="2613160"/>
                <a:ext cx="1707679" cy="253916"/>
              </a:xfrm>
              <a:prstGeom prst="rect">
                <a:avLst/>
              </a:prstGeom>
              <a:noFill/>
              <a:effectLst/>
            </p:spPr>
            <p:txBody>
              <a:bodyPr wrap="square" rtlCol="0">
                <a:spAutoFit/>
              </a:bodyPr>
              <a:lstStyle/>
              <a:p>
                <a:pPr algn="ctr" defTabSz="239178">
                  <a:spcBef>
                    <a:spcPts val="400"/>
                  </a:spcBef>
                  <a:defRPr/>
                </a:pPr>
                <a:r>
                  <a:rPr lang="fr-FR" sz="1600" b="1" kern="0" dirty="0">
                    <a:solidFill>
                      <a:prstClr val="black"/>
                    </a:solidFill>
                    <a:latin typeface="Calibri" pitchFamily="34" charset="0"/>
                    <a:ea typeface="Arial Unicode MS" pitchFamily="34" charset="-128"/>
                    <a:cs typeface="Calibri" pitchFamily="34" charset="0"/>
                    <a:sym typeface="Symbol" pitchFamily="18" charset="2"/>
                  </a:rPr>
                  <a:t>Plasma </a:t>
                </a: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thickness</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(mm)</a:t>
                </a:r>
              </a:p>
            </p:txBody>
          </p:sp>
          <p:pic>
            <p:nvPicPr>
              <p:cNvPr id="2" name="Image 1">
                <a:extLst>
                  <a:ext uri="{FF2B5EF4-FFF2-40B4-BE49-F238E27FC236}">
                    <a16:creationId xmlns:a16="http://schemas.microsoft.com/office/drawing/2014/main" id="{5EDC827D-409E-4213-809A-44ADB8126A91}"/>
                  </a:ext>
                </a:extLst>
              </p:cNvPr>
              <p:cNvPicPr>
                <a:picLocks noChangeAspect="1"/>
              </p:cNvPicPr>
              <p:nvPr/>
            </p:nvPicPr>
            <p:blipFill>
              <a:blip r:embed="rId4"/>
              <a:stretch>
                <a:fillRect/>
              </a:stretch>
            </p:blipFill>
            <p:spPr>
              <a:xfrm>
                <a:off x="457974" y="1670254"/>
                <a:ext cx="2113567" cy="2175731"/>
              </a:xfrm>
              <a:prstGeom prst="rect">
                <a:avLst/>
              </a:prstGeom>
            </p:spPr>
          </p:pic>
        </p:grpSp>
        <p:sp>
          <p:nvSpPr>
            <p:cNvPr id="27" name="ZoneTexte 26">
              <a:extLst>
                <a:ext uri="{FF2B5EF4-FFF2-40B4-BE49-F238E27FC236}">
                  <a16:creationId xmlns:a16="http://schemas.microsoft.com/office/drawing/2014/main" id="{781ABCF7-B14E-4B04-842D-2746732DEE73}"/>
                </a:ext>
              </a:extLst>
            </p:cNvPr>
            <p:cNvSpPr txBox="1"/>
            <p:nvPr/>
          </p:nvSpPr>
          <p:spPr>
            <a:xfrm>
              <a:off x="1880375" y="3353711"/>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grpSp>
        <p:nvGrpSpPr>
          <p:cNvPr id="13" name="Groupe 12">
            <a:extLst>
              <a:ext uri="{FF2B5EF4-FFF2-40B4-BE49-F238E27FC236}">
                <a16:creationId xmlns:a16="http://schemas.microsoft.com/office/drawing/2014/main" id="{99F0E860-3049-4B18-9B1B-A3DCB82EF6DC}"/>
              </a:ext>
            </a:extLst>
          </p:cNvPr>
          <p:cNvGrpSpPr/>
          <p:nvPr/>
        </p:nvGrpSpPr>
        <p:grpSpPr>
          <a:xfrm>
            <a:off x="3310711" y="1028733"/>
            <a:ext cx="3207114" cy="2880000"/>
            <a:chOff x="2498625" y="2949302"/>
            <a:chExt cx="2405336" cy="2160000"/>
          </a:xfrm>
        </p:grpSpPr>
        <p:pic>
          <p:nvPicPr>
            <p:cNvPr id="12" name="Image 11">
              <a:extLst>
                <a:ext uri="{FF2B5EF4-FFF2-40B4-BE49-F238E27FC236}">
                  <a16:creationId xmlns:a16="http://schemas.microsoft.com/office/drawing/2014/main" id="{38211705-1FE0-4FAA-9E5B-8309566F8105}"/>
                </a:ext>
              </a:extLst>
            </p:cNvPr>
            <p:cNvPicPr>
              <a:picLocks noChangeAspect="1"/>
            </p:cNvPicPr>
            <p:nvPr/>
          </p:nvPicPr>
          <p:blipFill>
            <a:blip r:embed="rId5"/>
            <a:stretch>
              <a:fillRect/>
            </a:stretch>
          </p:blipFill>
          <p:spPr>
            <a:xfrm>
              <a:off x="2707659" y="2949302"/>
              <a:ext cx="2196302" cy="2160000"/>
            </a:xfrm>
            <a:prstGeom prst="rect">
              <a:avLst/>
            </a:prstGeom>
          </p:spPr>
        </p:pic>
        <p:sp>
          <p:nvSpPr>
            <p:cNvPr id="35" name="ZoneTexte 34">
              <a:extLst>
                <a:ext uri="{FF2B5EF4-FFF2-40B4-BE49-F238E27FC236}">
                  <a16:creationId xmlns:a16="http://schemas.microsoft.com/office/drawing/2014/main" id="{0ABAAACD-8006-4428-9F75-5F57F5058D3B}"/>
                </a:ext>
              </a:extLst>
            </p:cNvPr>
            <p:cNvSpPr txBox="1"/>
            <p:nvPr/>
          </p:nvSpPr>
          <p:spPr>
            <a:xfrm rot="16200000">
              <a:off x="2037951" y="3820212"/>
              <a:ext cx="1113758" cy="192409"/>
            </a:xfrm>
            <a:prstGeom prst="rect">
              <a:avLst/>
            </a:prstGeom>
            <a:noFill/>
            <a:effectLst/>
          </p:spPr>
          <p:txBody>
            <a:bodyPr wrap="square" rtlCol="0">
              <a:spAutoFit/>
            </a:bodyPr>
            <a:lstStyle/>
            <a:p>
              <a:pPr defTabSz="239178">
                <a:spcBef>
                  <a:spcPts val="400"/>
                </a:spcBef>
                <a:defRPr/>
              </a:pPr>
              <a:r>
                <a:rPr lang="fr-FR" sz="1067" b="1" kern="0" dirty="0">
                  <a:solidFill>
                    <a:srgbClr val="022ABE"/>
                  </a:solidFill>
                  <a:latin typeface="Calibri" pitchFamily="34" charset="0"/>
                  <a:ea typeface="Arial Unicode MS" pitchFamily="34" charset="-128"/>
                  <a:cs typeface="Calibri" pitchFamily="34" charset="0"/>
                  <a:sym typeface="Symbol" pitchFamily="18" charset="2"/>
                </a:rPr>
                <a:t>Saha-Boltzmann plot</a:t>
              </a:r>
            </a:p>
          </p:txBody>
        </p:sp>
      </p:grpSp>
      <p:sp>
        <p:nvSpPr>
          <p:cNvPr id="8" name="Rectangle 7">
            <a:extLst>
              <a:ext uri="{FF2B5EF4-FFF2-40B4-BE49-F238E27FC236}">
                <a16:creationId xmlns:a16="http://schemas.microsoft.com/office/drawing/2014/main" id="{BBB3E629-044A-0347-623D-F50EE2FDBCAC}"/>
              </a:ext>
            </a:extLst>
          </p:cNvPr>
          <p:cNvSpPr/>
          <p:nvPr/>
        </p:nvSpPr>
        <p:spPr>
          <a:xfrm>
            <a:off x="1256181" y="549517"/>
            <a:ext cx="5511895" cy="42056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a:solidFill>
                  <a:srgbClr val="FF0000"/>
                </a:solidFill>
                <a:latin typeface="Calibri" pitchFamily="34" charset="0"/>
                <a:ea typeface="MS Mincho" pitchFamily="49" charset="-128"/>
                <a:cs typeface="Calibri" pitchFamily="34" charset="0"/>
                <a:sym typeface="Symbol" pitchFamily="18" charset="2"/>
              </a:rPr>
              <a:t>Validation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of the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MERLIN code</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1600" b="1" dirty="0">
                <a:solidFill>
                  <a:srgbClr val="022ABE"/>
                </a:solidFill>
                <a:latin typeface="Calibri" pitchFamily="34" charset="0"/>
                <a:ea typeface="MS Mincho" pitchFamily="49" charset="-128"/>
                <a:cs typeface="Calibri" pitchFamily="34" charset="0"/>
                <a:sym typeface="Symbol" pitchFamily="18" charset="2"/>
              </a:rPr>
              <a:t>(</a:t>
            </a:r>
            <a:r>
              <a:rPr lang="fr-FR" altLang="ja-JP" sz="1600" b="1" dirty="0" err="1">
                <a:solidFill>
                  <a:srgbClr val="022ABE"/>
                </a:solidFill>
                <a:latin typeface="Calibri" pitchFamily="34" charset="0"/>
                <a:ea typeface="MS Mincho" pitchFamily="49" charset="-128"/>
                <a:cs typeface="Calibri" pitchFamily="34" charset="0"/>
                <a:sym typeface="Symbol" pitchFamily="18" charset="2"/>
              </a:rPr>
              <a:t>spectra</a:t>
            </a:r>
            <a:r>
              <a:rPr lang="fr-FR" altLang="ja-JP" sz="1600" b="1" dirty="0">
                <a:solidFill>
                  <a:srgbClr val="022ABE"/>
                </a:solidFill>
                <a:latin typeface="Calibri" pitchFamily="34" charset="0"/>
                <a:ea typeface="MS Mincho" pitchFamily="49" charset="-128"/>
                <a:cs typeface="Calibri" pitchFamily="34" charset="0"/>
                <a:sym typeface="Symbol" pitchFamily="18" charset="2"/>
              </a:rPr>
              <a:t> </a:t>
            </a:r>
            <a:r>
              <a:rPr lang="fr-FR" altLang="ja-JP" sz="1600" b="1" dirty="0" err="1">
                <a:solidFill>
                  <a:srgbClr val="022ABE"/>
                </a:solidFill>
                <a:latin typeface="Calibri" pitchFamily="34" charset="0"/>
                <a:ea typeface="MS Mincho" pitchFamily="49" charset="-128"/>
                <a:cs typeface="Calibri" pitchFamily="34" charset="0"/>
                <a:sym typeface="Symbol" pitchFamily="18" charset="2"/>
              </a:rPr>
              <a:t>calculations</a:t>
            </a:r>
            <a:r>
              <a:rPr lang="fr-FR" altLang="ja-JP" sz="1600" b="1" dirty="0">
                <a:solidFill>
                  <a:srgbClr val="022ABE"/>
                </a:solidFill>
                <a:latin typeface="Calibri" pitchFamily="34" charset="0"/>
                <a:ea typeface="MS Mincho" pitchFamily="49" charset="-128"/>
                <a:cs typeface="Calibri" pitchFamily="34" charset="0"/>
                <a:sym typeface="Symbol" pitchFamily="18" charset="2"/>
              </a:rPr>
              <a:t>)</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grpSp>
        <p:nvGrpSpPr>
          <p:cNvPr id="49" name="Groupe 48">
            <a:extLst>
              <a:ext uri="{FF2B5EF4-FFF2-40B4-BE49-F238E27FC236}">
                <a16:creationId xmlns:a16="http://schemas.microsoft.com/office/drawing/2014/main" id="{7E9E19F1-FD39-4FF7-A68F-C13627A01A42}"/>
              </a:ext>
            </a:extLst>
          </p:cNvPr>
          <p:cNvGrpSpPr/>
          <p:nvPr/>
        </p:nvGrpSpPr>
        <p:grpSpPr>
          <a:xfrm>
            <a:off x="7008101" y="2228867"/>
            <a:ext cx="4652600" cy="4341101"/>
            <a:chOff x="5256076" y="1671650"/>
            <a:chExt cx="3489450" cy="3255826"/>
          </a:xfrm>
        </p:grpSpPr>
        <p:pic>
          <p:nvPicPr>
            <p:cNvPr id="14" name="Image 13">
              <a:extLst>
                <a:ext uri="{FF2B5EF4-FFF2-40B4-BE49-F238E27FC236}">
                  <a16:creationId xmlns:a16="http://schemas.microsoft.com/office/drawing/2014/main" id="{DB516B98-EC09-4F66-9D72-F37EF736CA2A}"/>
                </a:ext>
              </a:extLst>
            </p:cNvPr>
            <p:cNvPicPr>
              <a:picLocks noChangeAspect="1"/>
            </p:cNvPicPr>
            <p:nvPr/>
          </p:nvPicPr>
          <p:blipFill>
            <a:blip r:embed="rId6"/>
            <a:stretch>
              <a:fillRect/>
            </a:stretch>
          </p:blipFill>
          <p:spPr>
            <a:xfrm>
              <a:off x="5256076" y="1671650"/>
              <a:ext cx="3489450" cy="3255826"/>
            </a:xfrm>
            <a:prstGeom prst="rect">
              <a:avLst/>
            </a:prstGeom>
          </p:spPr>
        </p:pic>
        <p:sp>
          <p:nvSpPr>
            <p:cNvPr id="45" name="ZoneTexte 44">
              <a:extLst>
                <a:ext uri="{FF2B5EF4-FFF2-40B4-BE49-F238E27FC236}">
                  <a16:creationId xmlns:a16="http://schemas.microsoft.com/office/drawing/2014/main" id="{FC6DE88F-0060-4C7D-BE0A-E1E1906860A6}"/>
                </a:ext>
              </a:extLst>
            </p:cNvPr>
            <p:cNvSpPr txBox="1"/>
            <p:nvPr/>
          </p:nvSpPr>
          <p:spPr>
            <a:xfrm rot="16200000">
              <a:off x="5148245" y="3967898"/>
              <a:ext cx="1113758" cy="284597"/>
            </a:xfrm>
            <a:prstGeom prst="rect">
              <a:avLst/>
            </a:prstGeom>
            <a:no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Spectral radiance</a:t>
              </a:r>
            </a:p>
            <a:p>
              <a:pPr algn="ctr" defTabSz="239178">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relative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difference</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sp>
          <p:nvSpPr>
            <p:cNvPr id="48" name="ZoneTexte 47">
              <a:extLst>
                <a:ext uri="{FF2B5EF4-FFF2-40B4-BE49-F238E27FC236}">
                  <a16:creationId xmlns:a16="http://schemas.microsoft.com/office/drawing/2014/main" id="{9C668A2A-37B3-4183-BD2A-C8840D532E8B}"/>
                </a:ext>
              </a:extLst>
            </p:cNvPr>
            <p:cNvSpPr txBox="1"/>
            <p:nvPr/>
          </p:nvSpPr>
          <p:spPr>
            <a:xfrm rot="16200000">
              <a:off x="5076039" y="2977041"/>
              <a:ext cx="858064" cy="176924"/>
            </a:xfrm>
            <a:prstGeom prst="rect">
              <a:avLst/>
            </a:prstGeom>
            <a:no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Spectral radiance</a:t>
              </a:r>
            </a:p>
          </p:txBody>
        </p:sp>
      </p:grpSp>
      <p:sp>
        <p:nvSpPr>
          <p:cNvPr id="47" name="ZoneTexte 46">
            <a:extLst>
              <a:ext uri="{FF2B5EF4-FFF2-40B4-BE49-F238E27FC236}">
                <a16:creationId xmlns:a16="http://schemas.microsoft.com/office/drawing/2014/main" id="{6052711E-B27F-4A14-97D7-50D13E91D171}"/>
              </a:ext>
            </a:extLst>
          </p:cNvPr>
          <p:cNvSpPr txBox="1"/>
          <p:nvPr/>
        </p:nvSpPr>
        <p:spPr>
          <a:xfrm>
            <a:off x="6096000" y="6348471"/>
            <a:ext cx="3199501"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A. Bultel, V. Morel </a:t>
            </a:r>
            <a:r>
              <a:rPr lang="fr-FR" sz="933" b="1" i="1" kern="0" dirty="0">
                <a:solidFill>
                  <a:srgbClr val="022ABE"/>
                </a:solidFill>
                <a:latin typeface="Calibri" pitchFamily="34" charset="0"/>
                <a:ea typeface="Arial Unicode MS" pitchFamily="34" charset="-128"/>
                <a:cs typeface="Calibri" pitchFamily="34" charset="0"/>
                <a:sym typeface="Symbol" pitchFamily="18" charset="2"/>
              </a:rPr>
              <a:t>et al. </a:t>
            </a:r>
            <a:r>
              <a:rPr lang="fr-FR" sz="933" b="1" kern="0" dirty="0">
                <a:solidFill>
                  <a:srgbClr val="022ABE"/>
                </a:solidFill>
                <a:latin typeface="Calibri" pitchFamily="34" charset="0"/>
                <a:ea typeface="Arial Unicode MS" pitchFamily="34" charset="-128"/>
                <a:cs typeface="Calibri" pitchFamily="34" charset="0"/>
                <a:sym typeface="Symbol" pitchFamily="18" charset="2"/>
              </a:rPr>
              <a:t>JQSRT 330 (2025) 109222</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7"/>
              </a:rPr>
              <a:t>https://doi.org/10.1016/j.jqsrt.2024.109222</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grpSp>
        <p:nvGrpSpPr>
          <p:cNvPr id="44" name="Groupe 43">
            <a:extLst>
              <a:ext uri="{FF2B5EF4-FFF2-40B4-BE49-F238E27FC236}">
                <a16:creationId xmlns:a16="http://schemas.microsoft.com/office/drawing/2014/main" id="{9D5F6278-17F1-4760-81CD-377B194D9552}"/>
              </a:ext>
            </a:extLst>
          </p:cNvPr>
          <p:cNvGrpSpPr/>
          <p:nvPr/>
        </p:nvGrpSpPr>
        <p:grpSpPr>
          <a:xfrm>
            <a:off x="8400256" y="1177829"/>
            <a:ext cx="2589437" cy="1066703"/>
            <a:chOff x="6156177" y="937776"/>
            <a:chExt cx="1942078" cy="800027"/>
          </a:xfrm>
        </p:grpSpPr>
        <p:sp>
          <p:nvSpPr>
            <p:cNvPr id="37" name="ZoneTexte 36">
              <a:extLst>
                <a:ext uri="{FF2B5EF4-FFF2-40B4-BE49-F238E27FC236}">
                  <a16:creationId xmlns:a16="http://schemas.microsoft.com/office/drawing/2014/main" id="{83EC8160-5823-436B-96C2-956F5FCE8DF1}"/>
                </a:ext>
              </a:extLst>
            </p:cNvPr>
            <p:cNvSpPr txBox="1"/>
            <p:nvPr/>
          </p:nvSpPr>
          <p:spPr>
            <a:xfrm>
              <a:off x="6156177" y="937776"/>
              <a:ext cx="1942078" cy="800027"/>
            </a:xfrm>
            <a:prstGeom prst="rect">
              <a:avLst/>
            </a:prstGeom>
            <a:solidFill>
              <a:schemeClr val="bg2"/>
            </a:solidFill>
            <a:effectLst/>
          </p:spPr>
          <p:txBody>
            <a:bodyPr wrap="square" rtlCol="0">
              <a:spAutoFit/>
            </a:bodyPr>
            <a:lstStyle/>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At time t = 950 ns:</a:t>
              </a: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experimental</a:t>
              </a: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spectrum</a:t>
              </a:r>
              <a:endParaRPr lang="fr-FR" sz="1333" b="1" kern="0" dirty="0">
                <a:solidFill>
                  <a:srgbClr val="022ABE"/>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reconstruction by MERLIN</a:t>
              </a: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blackbody</a:t>
              </a:r>
              <a:r>
                <a:rPr lang="fr-FR" sz="1333" b="1" kern="0" dirty="0">
                  <a:solidFill>
                    <a:srgbClr val="022ABE"/>
                  </a:solidFill>
                  <a:latin typeface="Calibri" pitchFamily="34" charset="0"/>
                  <a:ea typeface="Arial Unicode MS" pitchFamily="34" charset="-128"/>
                  <a:cs typeface="Calibri" pitchFamily="34" charset="0"/>
                  <a:sym typeface="Symbol" pitchFamily="18" charset="2"/>
                </a:rPr>
                <a:t> radiation</a:t>
              </a:r>
            </a:p>
          </p:txBody>
        </p:sp>
        <p:cxnSp>
          <p:nvCxnSpPr>
            <p:cNvPr id="24" name="Connecteur droit 23">
              <a:extLst>
                <a:ext uri="{FF2B5EF4-FFF2-40B4-BE49-F238E27FC236}">
                  <a16:creationId xmlns:a16="http://schemas.microsoft.com/office/drawing/2014/main" id="{034D2513-539E-4C26-8B80-F68D8106B648}"/>
                </a:ext>
              </a:extLst>
            </p:cNvPr>
            <p:cNvCxnSpPr>
              <a:cxnSpLocks/>
            </p:cNvCxnSpPr>
            <p:nvPr/>
          </p:nvCxnSpPr>
          <p:spPr>
            <a:xfrm>
              <a:off x="6300192" y="1278434"/>
              <a:ext cx="180020" cy="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8D846BE6-4F94-4CCE-8ECB-1F555BE337E8}"/>
                </a:ext>
              </a:extLst>
            </p:cNvPr>
            <p:cNvCxnSpPr>
              <a:cxnSpLocks/>
            </p:cNvCxnSpPr>
            <p:nvPr/>
          </p:nvCxnSpPr>
          <p:spPr>
            <a:xfrm>
              <a:off x="6284868" y="1458702"/>
              <a:ext cx="216000" cy="0"/>
            </a:xfrm>
            <a:prstGeom prst="line">
              <a:avLst/>
            </a:prstGeom>
            <a:ln w="158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BD479A0-75AA-4E78-A518-325D63DDBAF2}"/>
                </a:ext>
              </a:extLst>
            </p:cNvPr>
            <p:cNvCxnSpPr>
              <a:cxnSpLocks/>
            </p:cNvCxnSpPr>
            <p:nvPr/>
          </p:nvCxnSpPr>
          <p:spPr>
            <a:xfrm>
              <a:off x="6284868" y="1648938"/>
              <a:ext cx="216000" cy="0"/>
            </a:xfrm>
            <a:prstGeom prst="line">
              <a:avLst/>
            </a:prstGeom>
            <a:ln w="19050">
              <a:solidFill>
                <a:srgbClr val="022ABE">
                  <a:alpha val="94000"/>
                </a:srgb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51" name="Connecteur droit avec flèche 50">
            <a:extLst>
              <a:ext uri="{FF2B5EF4-FFF2-40B4-BE49-F238E27FC236}">
                <a16:creationId xmlns:a16="http://schemas.microsoft.com/office/drawing/2014/main" id="{CE8F848F-1349-4B13-B3D8-F46204018761}"/>
              </a:ext>
            </a:extLst>
          </p:cNvPr>
          <p:cNvCxnSpPr>
            <a:cxnSpLocks/>
          </p:cNvCxnSpPr>
          <p:nvPr/>
        </p:nvCxnSpPr>
        <p:spPr>
          <a:xfrm>
            <a:off x="3452189" y="3009202"/>
            <a:ext cx="784808" cy="28680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B902921D-5BB3-4065-A30E-DBB4B6B425EB}"/>
              </a:ext>
            </a:extLst>
          </p:cNvPr>
          <p:cNvCxnSpPr>
            <a:cxnSpLocks/>
          </p:cNvCxnSpPr>
          <p:nvPr/>
        </p:nvCxnSpPr>
        <p:spPr>
          <a:xfrm flipH="1">
            <a:off x="4277862" y="2804931"/>
            <a:ext cx="3864461" cy="3275541"/>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5216593-8F34-22DC-4F61-A25747121600}"/>
              </a:ext>
            </a:extLst>
          </p:cNvPr>
          <p:cNvSpPr txBox="1"/>
          <p:nvPr/>
        </p:nvSpPr>
        <p:spPr>
          <a:xfrm>
            <a:off x="10618547" y="29546"/>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extLst>
      <p:ext uri="{BB962C8B-B14F-4D97-AF65-F5344CB8AC3E}">
        <p14:creationId xmlns:p14="http://schemas.microsoft.com/office/powerpoint/2010/main" val="313495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e 78">
            <a:extLst>
              <a:ext uri="{FF2B5EF4-FFF2-40B4-BE49-F238E27FC236}">
                <a16:creationId xmlns:a16="http://schemas.microsoft.com/office/drawing/2014/main" id="{FC994DCE-C8E3-BC66-E15E-FC52519A34DD}"/>
              </a:ext>
            </a:extLst>
          </p:cNvPr>
          <p:cNvGrpSpPr/>
          <p:nvPr/>
        </p:nvGrpSpPr>
        <p:grpSpPr>
          <a:xfrm>
            <a:off x="3695734" y="1324674"/>
            <a:ext cx="2555829" cy="2863535"/>
            <a:chOff x="2771800" y="993505"/>
            <a:chExt cx="1916872" cy="2147651"/>
          </a:xfrm>
        </p:grpSpPr>
        <p:sp>
          <p:nvSpPr>
            <p:cNvPr id="34" name="Rectangle : coins arrondis 33">
              <a:extLst>
                <a:ext uri="{FF2B5EF4-FFF2-40B4-BE49-F238E27FC236}">
                  <a16:creationId xmlns:a16="http://schemas.microsoft.com/office/drawing/2014/main" id="{B0EA16D2-1089-041F-58F6-08491EB6D80E}"/>
                </a:ext>
              </a:extLst>
            </p:cNvPr>
            <p:cNvSpPr/>
            <p:nvPr/>
          </p:nvSpPr>
          <p:spPr>
            <a:xfrm>
              <a:off x="2780672" y="993505"/>
              <a:ext cx="1908000" cy="2147651"/>
            </a:xfrm>
            <a:prstGeom prst="roundRect">
              <a:avLst>
                <a:gd name="adj" fmla="val 8854"/>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35" name="Rectangle 34">
              <a:extLst>
                <a:ext uri="{FF2B5EF4-FFF2-40B4-BE49-F238E27FC236}">
                  <a16:creationId xmlns:a16="http://schemas.microsoft.com/office/drawing/2014/main" id="{25AB133F-408D-396B-9909-D9CE99E962F7}"/>
                </a:ext>
              </a:extLst>
            </p:cNvPr>
            <p:cNvSpPr/>
            <p:nvPr/>
          </p:nvSpPr>
          <p:spPr>
            <a:xfrm rot="16200000">
              <a:off x="2267981" y="1736800"/>
              <a:ext cx="1435527" cy="29203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FLATEN</a:t>
              </a:r>
            </a:p>
          </p:txBody>
        </p:sp>
        <p:sp>
          <p:nvSpPr>
            <p:cNvPr id="36" name="Rectangle 35">
              <a:extLst>
                <a:ext uri="{FF2B5EF4-FFF2-40B4-BE49-F238E27FC236}">
                  <a16:creationId xmlns:a16="http://schemas.microsoft.com/office/drawing/2014/main" id="{7645467B-5EA0-19F3-068B-CEF16AF69158}"/>
                </a:ext>
              </a:extLst>
            </p:cNvPr>
            <p:cNvSpPr/>
            <p:nvPr/>
          </p:nvSpPr>
          <p:spPr>
            <a:xfrm rot="16200000">
              <a:off x="2631597" y="1728997"/>
              <a:ext cx="1435527" cy="29203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DENSE + </a:t>
              </a:r>
              <a:r>
                <a:rPr lang="fr-FR" sz="1867" dirty="0" err="1">
                  <a:solidFill>
                    <a:prstClr val="white"/>
                  </a:solidFill>
                  <a:latin typeface="Calibri"/>
                  <a:sym typeface="Symbol" pitchFamily="18" charset="2"/>
                </a:rPr>
                <a:t>ReLU</a:t>
              </a:r>
              <a:r>
                <a:rPr lang="fr-FR" sz="1867" dirty="0">
                  <a:solidFill>
                    <a:prstClr val="white"/>
                  </a:solidFill>
                  <a:latin typeface="Calibri"/>
                  <a:sym typeface="Symbol" pitchFamily="18" charset="2"/>
                </a:rPr>
                <a:t> x5</a:t>
              </a:r>
            </a:p>
          </p:txBody>
        </p:sp>
        <p:sp>
          <p:nvSpPr>
            <p:cNvPr id="37" name="ZoneTexte 36">
              <a:extLst>
                <a:ext uri="{FF2B5EF4-FFF2-40B4-BE49-F238E27FC236}">
                  <a16:creationId xmlns:a16="http://schemas.microsoft.com/office/drawing/2014/main" id="{888B482E-D098-F6FE-5DE8-505CB3AB4A11}"/>
                </a:ext>
              </a:extLst>
            </p:cNvPr>
            <p:cNvSpPr txBox="1"/>
            <p:nvPr/>
          </p:nvSpPr>
          <p:spPr>
            <a:xfrm>
              <a:off x="2771800" y="2633325"/>
              <a:ext cx="829810" cy="484748"/>
            </a:xfrm>
            <a:prstGeom prst="rect">
              <a:avLst/>
            </a:prstGeom>
            <a:noFill/>
          </p:spPr>
          <p:txBody>
            <a:bodyPr wrap="square">
              <a:spAutoFit/>
            </a:bodyPr>
            <a:lstStyle/>
            <a:p>
              <a:pPr algn="ctr" defTabSz="1219170" fontAlgn="base">
                <a:spcBef>
                  <a:spcPct val="50000"/>
                </a:spcBef>
                <a:spcAft>
                  <a:spcPct val="0"/>
                </a:spcAft>
              </a:pPr>
              <a:r>
                <a:rPr lang="fr-FR" altLang="ja-JP" sz="1200" b="1" dirty="0">
                  <a:solidFill>
                    <a:prstClr val="black"/>
                  </a:solidFill>
                  <a:latin typeface="Calibri" pitchFamily="34" charset="0"/>
                  <a:ea typeface="MS Mincho" pitchFamily="49" charset="-128"/>
                  <a:cs typeface="Calibri" pitchFamily="34" charset="0"/>
                  <a:sym typeface="Symbol" pitchFamily="18" charset="2"/>
                </a:rPr>
                <a:t>Multi-layer perceptrons: </a:t>
              </a:r>
              <a:r>
                <a:rPr lang="fr-FR" altLang="ja-JP" sz="1200" b="1" dirty="0" err="1">
                  <a:solidFill>
                    <a:prstClr val="black"/>
                  </a:solidFill>
                  <a:latin typeface="Calibri" pitchFamily="34" charset="0"/>
                  <a:ea typeface="MS Mincho" pitchFamily="49" charset="-128"/>
                  <a:cs typeface="Calibri" pitchFamily="34" charset="0"/>
                  <a:sym typeface="Symbol" pitchFamily="18" charset="2"/>
                </a:rPr>
                <a:t>decision</a:t>
              </a:r>
              <a:endParaRPr lang="fr-FR" sz="1200" dirty="0">
                <a:solidFill>
                  <a:prstClr val="black"/>
                </a:solidFill>
                <a:latin typeface="Times New Roman" pitchFamily="18" charset="0"/>
                <a:ea typeface="Arial Unicode MS" pitchFamily="34" charset="-128"/>
                <a:sym typeface="Symbol" pitchFamily="18" charset="2"/>
              </a:endParaRPr>
            </a:p>
          </p:txBody>
        </p:sp>
        <p:sp>
          <p:nvSpPr>
            <p:cNvPr id="38" name="Rectangle 37">
              <a:extLst>
                <a:ext uri="{FF2B5EF4-FFF2-40B4-BE49-F238E27FC236}">
                  <a16:creationId xmlns:a16="http://schemas.microsoft.com/office/drawing/2014/main" id="{AFEE4663-C8BD-F990-776C-23FDDFE89814}"/>
                </a:ext>
              </a:extLst>
            </p:cNvPr>
            <p:cNvSpPr/>
            <p:nvPr/>
          </p:nvSpPr>
          <p:spPr>
            <a:xfrm rot="16200000">
              <a:off x="3245607" y="2324904"/>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a:t>
              </a:r>
              <a:r>
                <a:rPr lang="fr-FR" sz="1467" dirty="0" err="1">
                  <a:solidFill>
                    <a:prstClr val="white"/>
                  </a:solidFill>
                  <a:latin typeface="Calibri"/>
                  <a:sym typeface="Symbol" pitchFamily="18" charset="2"/>
                </a:rPr>
                <a:t>Softmax</a:t>
              </a:r>
              <a:endParaRPr lang="fr-FR" sz="1467" dirty="0">
                <a:solidFill>
                  <a:prstClr val="white"/>
                </a:solidFill>
                <a:latin typeface="Calibri"/>
                <a:sym typeface="Symbol" pitchFamily="18" charset="2"/>
              </a:endParaRPr>
            </a:p>
          </p:txBody>
        </p:sp>
        <p:sp>
          <p:nvSpPr>
            <p:cNvPr id="39" name="Rectangle 38">
              <a:extLst>
                <a:ext uri="{FF2B5EF4-FFF2-40B4-BE49-F238E27FC236}">
                  <a16:creationId xmlns:a16="http://schemas.microsoft.com/office/drawing/2014/main" id="{29BE3A1A-747F-82F3-B297-A70932148C53}"/>
                </a:ext>
              </a:extLst>
            </p:cNvPr>
            <p:cNvSpPr/>
            <p:nvPr/>
          </p:nvSpPr>
          <p:spPr>
            <a:xfrm rot="16200000">
              <a:off x="3579726" y="2033985"/>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DENSE</a:t>
              </a:r>
            </a:p>
          </p:txBody>
        </p:sp>
        <p:sp>
          <p:nvSpPr>
            <p:cNvPr id="40" name="Rectangle 39">
              <a:extLst>
                <a:ext uri="{FF2B5EF4-FFF2-40B4-BE49-F238E27FC236}">
                  <a16:creationId xmlns:a16="http://schemas.microsoft.com/office/drawing/2014/main" id="{38B35BC9-126C-A4BF-F1D9-C61C220487FF}"/>
                </a:ext>
              </a:extLst>
            </p:cNvPr>
            <p:cNvSpPr/>
            <p:nvPr/>
          </p:nvSpPr>
          <p:spPr>
            <a:xfrm rot="16200000">
              <a:off x="3909385" y="1602701"/>
              <a:ext cx="1152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DENSE</a:t>
              </a:r>
            </a:p>
          </p:txBody>
        </p:sp>
        <p:sp>
          <p:nvSpPr>
            <p:cNvPr id="41" name="Flèche : droite 40">
              <a:extLst>
                <a:ext uri="{FF2B5EF4-FFF2-40B4-BE49-F238E27FC236}">
                  <a16:creationId xmlns:a16="http://schemas.microsoft.com/office/drawing/2014/main" id="{3EC07678-2875-6FEF-F319-B4DB7B1169D7}"/>
                </a:ext>
              </a:extLst>
            </p:cNvPr>
            <p:cNvSpPr/>
            <p:nvPr/>
          </p:nvSpPr>
          <p:spPr>
            <a:xfrm>
              <a:off x="3459069" y="1299616"/>
              <a:ext cx="880298" cy="194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2" name="Flèche : droite 41">
              <a:extLst>
                <a:ext uri="{FF2B5EF4-FFF2-40B4-BE49-F238E27FC236}">
                  <a16:creationId xmlns:a16="http://schemas.microsoft.com/office/drawing/2014/main" id="{6CC556CE-1FF7-8899-0A06-9C5532C1E5A9}"/>
                </a:ext>
              </a:extLst>
            </p:cNvPr>
            <p:cNvSpPr/>
            <p:nvPr/>
          </p:nvSpPr>
          <p:spPr>
            <a:xfrm>
              <a:off x="3466088" y="1694995"/>
              <a:ext cx="525619" cy="19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3" name="Flèche : droite 42">
              <a:extLst>
                <a:ext uri="{FF2B5EF4-FFF2-40B4-BE49-F238E27FC236}">
                  <a16:creationId xmlns:a16="http://schemas.microsoft.com/office/drawing/2014/main" id="{19994653-9BD0-125A-7D3F-FE35D45F2326}"/>
                </a:ext>
              </a:extLst>
            </p:cNvPr>
            <p:cNvSpPr/>
            <p:nvPr/>
          </p:nvSpPr>
          <p:spPr>
            <a:xfrm>
              <a:off x="3466089" y="201506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78" name="Flèche : droite 77">
              <a:extLst>
                <a:ext uri="{FF2B5EF4-FFF2-40B4-BE49-F238E27FC236}">
                  <a16:creationId xmlns:a16="http://schemas.microsoft.com/office/drawing/2014/main" id="{B6C51D7B-DFEF-36E7-E707-04E8FDED8859}"/>
                </a:ext>
              </a:extLst>
            </p:cNvPr>
            <p:cNvSpPr/>
            <p:nvPr/>
          </p:nvSpPr>
          <p:spPr>
            <a:xfrm>
              <a:off x="3075994" y="182881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pic>
        <p:nvPicPr>
          <p:cNvPr id="55" name="Image 54">
            <a:extLst>
              <a:ext uri="{FF2B5EF4-FFF2-40B4-BE49-F238E27FC236}">
                <a16:creationId xmlns:a16="http://schemas.microsoft.com/office/drawing/2014/main" id="{BA3809D7-A770-FE8D-045B-7B276D3AD204}"/>
              </a:ext>
            </a:extLst>
          </p:cNvPr>
          <p:cNvPicPr>
            <a:picLocks noChangeAspect="1"/>
          </p:cNvPicPr>
          <p:nvPr/>
        </p:nvPicPr>
        <p:blipFill>
          <a:blip r:embed="rId2"/>
          <a:stretch>
            <a:fillRect/>
          </a:stretch>
        </p:blipFill>
        <p:spPr>
          <a:xfrm>
            <a:off x="7399188" y="4679936"/>
            <a:ext cx="2197469" cy="2178065"/>
          </a:xfrm>
          <a:prstGeom prst="rect">
            <a:avLst/>
          </a:prstGeom>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BD80D280-6263-CF14-8D2D-5F20C292382C}"/>
                  </a:ext>
                </a:extLst>
              </p:cNvPr>
              <p:cNvSpPr txBox="1"/>
              <p:nvPr/>
            </p:nvSpPr>
            <p:spPr>
              <a:xfrm>
                <a:off x="50161" y="3467443"/>
                <a:ext cx="1552928" cy="2513509"/>
              </a:xfrm>
              <a:prstGeom prst="rect">
                <a:avLst/>
              </a:prstGeom>
              <a:noFill/>
              <a:effectLst/>
            </p:spPr>
            <p:txBody>
              <a:bodyPr wrap="square" rtlCol="0">
                <a:spAutoFit/>
              </a:bodyPr>
              <a:lstStyle/>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10</a:t>
                </a:r>
                <a:r>
                  <a:rPr lang="fr-FR" sz="1200" b="1" kern="0" baseline="30000" dirty="0">
                    <a:solidFill>
                      <a:prstClr val="black"/>
                    </a:solidFill>
                    <a:latin typeface="Calibri" pitchFamily="34" charset="0"/>
                    <a:ea typeface="Arial Unicode MS" pitchFamily="34" charset="-128"/>
                    <a:cs typeface="Calibri" pitchFamily="34" charset="0"/>
                    <a:sym typeface="Symbol" pitchFamily="18" charset="2"/>
                  </a:rPr>
                  <a:t>5</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spectra</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calculated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by MERLIN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with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12</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parameters</a:t>
                </a:r>
                <a:r>
                  <a:rPr lang="fr-FR" sz="1200" b="1" kern="0" dirty="0">
                    <a:solidFill>
                      <a:prstClr val="black"/>
                    </a:solidFill>
                    <a:latin typeface="Calibri" pitchFamily="34" charset="0"/>
                    <a:ea typeface="Arial Unicode MS" pitchFamily="34" charset="-128"/>
                    <a:cs typeface="Calibri" pitchFamily="34" charset="0"/>
                    <a:sym typeface="Symbol" pitchFamily="18" charset="2"/>
                  </a:rPr>
                  <a:t>:</a:t>
                </a:r>
              </a:p>
              <a:p>
                <a:pPr marL="228594" indent="-228594" defTabSz="239178">
                  <a:spcBef>
                    <a:spcPts val="400"/>
                  </a:spcBef>
                  <a:buFont typeface="Arial" panose="020B0604020202020204" pitchFamily="34" charset="0"/>
                  <a:buChar char="•"/>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mole fraction </a:t>
                </a:r>
                <a14:m>
                  <m:oMath xmlns:m="http://schemas.openxmlformats.org/officeDocument/2006/math">
                    <m:r>
                      <a:rPr lang="fr-FR" sz="1200" b="1" i="1" kern="0" dirty="0">
                        <a:solidFill>
                          <a:srgbClr val="FF0000"/>
                        </a:solidFill>
                        <a:latin typeface="Cambria Math" panose="02040503050406030204" pitchFamily="18" charset="0"/>
                        <a:cs typeface="Calibri" pitchFamily="34" charset="0"/>
                        <a:sym typeface="Symbol" pitchFamily="18" charset="2"/>
                      </a:rPr>
                      <m:t>𝒙</m:t>
                    </m:r>
                  </m:oMath>
                </a14:m>
                <a:r>
                  <a:rPr lang="fr-FR" sz="1200" b="1" kern="0" dirty="0">
                    <a:solidFill>
                      <a:prstClr val="black"/>
                    </a:solidFill>
                    <a:latin typeface="Calibri" pitchFamily="34" charset="0"/>
                    <a:ea typeface="Arial Unicode MS" pitchFamily="34" charset="-128"/>
                    <a:cs typeface="Calibri" pitchFamily="34" charset="0"/>
                    <a:sym typeface="Symbol" pitchFamily="18" charset="2"/>
                  </a:rPr>
                  <a:t> in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Ag</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Ar</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B</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C</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Cu</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Mo</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Ni</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W</a:t>
                </a:r>
              </a:p>
              <a:p>
                <a:pPr marL="228594" indent="-228594" defTabSz="239178">
                  <a:spcBef>
                    <a:spcPts val="400"/>
                  </a:spcBef>
                  <a:buFont typeface="Arial" panose="020B0604020202020204" pitchFamily="34" charset="0"/>
                  <a:buChar char="•"/>
                  <a:defRPr/>
                </a:pP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around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the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wavelength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14:m>
                  <m:oMath xmlns:m="http://schemas.openxmlformats.org/officeDocument/2006/math">
                    <m:sSub>
                      <m:sSubPr>
                        <m:ctrlPr>
                          <a:rPr lang="fr-FR" sz="1200" b="1" i="1" kern="0">
                            <a:solidFill>
                              <a:srgbClr val="FF0000"/>
                            </a:solidFill>
                            <a:latin typeface="Cambria Math" panose="02040503050406030204" pitchFamily="18" charset="0"/>
                            <a:cs typeface="Calibri" pitchFamily="34" charset="0"/>
                            <a:sym typeface="Symbol" pitchFamily="18" charset="2"/>
                          </a:rPr>
                        </m:ctrlPr>
                      </m:sSubPr>
                      <m:e>
                        <m:r>
                          <a:rPr lang="fr-FR" sz="1200" b="1" i="1" kern="0">
                            <a:solidFill>
                              <a:srgbClr val="FF0000"/>
                            </a:solidFill>
                            <a:latin typeface="Cambria Math" panose="02040503050406030204" pitchFamily="18" charset="0"/>
                            <a:ea typeface="Cambria Math" panose="02040503050406030204" pitchFamily="18" charset="0"/>
                            <a:cs typeface="Calibri" pitchFamily="34" charset="0"/>
                            <a:sym typeface="Symbol" pitchFamily="18" charset="2"/>
                          </a:rPr>
                          <m:t>𝝀</m:t>
                        </m:r>
                      </m:e>
                      <m:sub>
                        <m:r>
                          <a:rPr lang="fr-FR" sz="1200" b="1" i="1" kern="0">
                            <a:solidFill>
                              <a:srgbClr val="FF0000"/>
                            </a:solidFill>
                            <a:latin typeface="Cambria Math" panose="02040503050406030204" pitchFamily="18" charset="0"/>
                            <a:cs typeface="Calibri" pitchFamily="34" charset="0"/>
                            <a:sym typeface="Symbol" pitchFamily="18" charset="2"/>
                          </a:rPr>
                          <m:t>𝒄</m:t>
                        </m:r>
                      </m:sub>
                    </m:sSub>
                  </m:oMath>
                </a14:m>
                <a:r>
                  <a:rPr lang="fr-FR" sz="1200" b="1" kern="0" dirty="0">
                    <a:solidFill>
                      <a:srgbClr val="FF0000"/>
                    </a:solidFill>
                    <a:latin typeface="Calibri" pitchFamily="34" charset="0"/>
                    <a:ea typeface="Arial Unicode MS" pitchFamily="34" charset="-128"/>
                    <a:cs typeface="Calibri" pitchFamily="34" charset="0"/>
                    <a:sym typeface="Symbol" pitchFamily="18" charset="2"/>
                  </a:rPr>
                  <a:t> </a:t>
                </a:r>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marL="228594" indent="-228594" defTabSz="239178">
                  <a:spcBef>
                    <a:spcPts val="400"/>
                  </a:spcBef>
                  <a:buFont typeface="Arial" panose="020B0604020202020204" pitchFamily="34" charset="0"/>
                  <a:buChar char="•"/>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at </a:t>
                </a:r>
                <a14:m>
                  <m:oMath xmlns:m="http://schemas.openxmlformats.org/officeDocument/2006/math">
                    <m:d>
                      <m:dPr>
                        <m:ctrlPr>
                          <a:rPr lang="fr-FR" sz="1200" b="1" i="1" kern="0">
                            <a:solidFill>
                              <a:prstClr val="black"/>
                            </a:solidFill>
                            <a:latin typeface="Cambria Math" panose="02040503050406030204" pitchFamily="18" charset="0"/>
                            <a:cs typeface="Calibri" pitchFamily="34" charset="0"/>
                            <a:sym typeface="Symbol" pitchFamily="18" charset="2"/>
                          </a:rPr>
                        </m:ctrlPr>
                      </m:dPr>
                      <m:e>
                        <m:sSub>
                          <m:sSubPr>
                            <m:ctrlPr>
                              <a:rPr lang="fr-FR" sz="1200" b="1" i="1" kern="0">
                                <a:solidFill>
                                  <a:srgbClr val="FF0000"/>
                                </a:solidFill>
                                <a:latin typeface="Cambria Math" panose="02040503050406030204" pitchFamily="18" charset="0"/>
                                <a:cs typeface="Calibri" pitchFamily="34" charset="0"/>
                                <a:sym typeface="Symbol" pitchFamily="18" charset="2"/>
                              </a:rPr>
                            </m:ctrlPr>
                          </m:sSubPr>
                          <m:e>
                            <m:r>
                              <a:rPr lang="fr-FR" sz="1200" b="1" i="1" kern="0">
                                <a:solidFill>
                                  <a:srgbClr val="FF0000"/>
                                </a:solidFill>
                                <a:latin typeface="Cambria Math" panose="02040503050406030204" pitchFamily="18" charset="0"/>
                                <a:cs typeface="Calibri" pitchFamily="34" charset="0"/>
                                <a:sym typeface="Symbol" pitchFamily="18" charset="2"/>
                              </a:rPr>
                              <m:t>𝒏</m:t>
                            </m:r>
                          </m:e>
                          <m:sub>
                            <m:r>
                              <a:rPr lang="fr-FR" sz="1200" b="1" i="1" kern="0">
                                <a:solidFill>
                                  <a:srgbClr val="FF0000"/>
                                </a:solidFill>
                                <a:latin typeface="Cambria Math" panose="02040503050406030204" pitchFamily="18" charset="0"/>
                                <a:cs typeface="Calibri" pitchFamily="34" charset="0"/>
                                <a:sym typeface="Symbol" pitchFamily="18" charset="2"/>
                              </a:rPr>
                              <m:t>𝒆</m:t>
                            </m:r>
                          </m:sub>
                        </m:sSub>
                        <m:r>
                          <a:rPr lang="fr-FR" sz="1200" b="1" i="1" kern="0">
                            <a:solidFill>
                              <a:prstClr val="black"/>
                            </a:solidFill>
                            <a:latin typeface="Cambria Math" panose="02040503050406030204" pitchFamily="18" charset="0"/>
                            <a:cs typeface="Calibri" pitchFamily="34" charset="0"/>
                            <a:sym typeface="Symbol" pitchFamily="18" charset="2"/>
                          </a:rPr>
                          <m:t>, </m:t>
                        </m:r>
                        <m:r>
                          <a:rPr lang="fr-FR" sz="1200" b="1" i="1" kern="0">
                            <a:solidFill>
                              <a:srgbClr val="FF0000"/>
                            </a:solidFill>
                            <a:latin typeface="Cambria Math" panose="02040503050406030204" pitchFamily="18" charset="0"/>
                            <a:cs typeface="Calibri" pitchFamily="34" charset="0"/>
                            <a:sym typeface="Symbol" pitchFamily="18" charset="2"/>
                          </a:rPr>
                          <m:t>𝑻</m:t>
                        </m:r>
                      </m:e>
                    </m:d>
                  </m:oMath>
                </a14:m>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related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to LIBS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measurements</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performed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in WEST</a:t>
                </a:r>
              </a:p>
            </p:txBody>
          </p:sp>
        </mc:Choice>
        <mc:Fallback xmlns="">
          <p:sp>
            <p:nvSpPr>
              <p:cNvPr id="3" name="ZoneTexte 2">
                <a:extLst>
                  <a:ext uri="{FF2B5EF4-FFF2-40B4-BE49-F238E27FC236}">
                    <a16:creationId xmlns:a16="http://schemas.microsoft.com/office/drawing/2014/main" id="{BD80D280-6263-CF14-8D2D-5F20C292382C}"/>
                  </a:ext>
                </a:extLst>
              </p:cNvPr>
              <p:cNvSpPr txBox="1">
                <a:spLocks noRot="1" noChangeAspect="1" noMove="1" noResize="1" noEditPoints="1" noAdjustHandles="1" noChangeArrowheads="1" noChangeShapeType="1" noTextEdit="1"/>
              </p:cNvSpPr>
              <p:nvPr/>
            </p:nvSpPr>
            <p:spPr>
              <a:xfrm>
                <a:off x="50161" y="3467443"/>
                <a:ext cx="1552928" cy="2513509"/>
              </a:xfrm>
              <a:prstGeom prst="rect">
                <a:avLst/>
              </a:prstGeom>
              <a:blipFill>
                <a:blip r:embed="rId3"/>
                <a:stretch>
                  <a:fillRect t="-243" r="-2353" b="-1214"/>
                </a:stretch>
              </a:blipFill>
              <a:effectLst/>
            </p:spPr>
            <p:txBody>
              <a:bodyPr/>
              <a:lstStyle/>
              <a:p>
                <a:r>
                  <a:rPr lang="en-US">
                    <a:noFill/>
                  </a:rPr>
                  <a:t> </a:t>
                </a:r>
              </a:p>
            </p:txBody>
          </p:sp>
        </mc:Fallback>
      </mc:AlternateContent>
      <p:sp>
        <p:nvSpPr>
          <p:cNvPr id="5" name="Rectangle 4">
            <a:extLst>
              <a:ext uri="{FF2B5EF4-FFF2-40B4-BE49-F238E27FC236}">
                <a16:creationId xmlns:a16="http://schemas.microsoft.com/office/drawing/2014/main" id="{4702CBE9-DFD9-DB4C-819A-35508FA53BFF}"/>
              </a:ext>
            </a:extLst>
          </p:cNvPr>
          <p:cNvSpPr/>
          <p:nvPr/>
        </p:nvSpPr>
        <p:spPr>
          <a:xfrm>
            <a:off x="1256181" y="549518"/>
            <a:ext cx="8152188" cy="42056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Coupling</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between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Machine Learning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and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MERLIN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for real time CF-LIBS</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sp>
        <p:nvSpPr>
          <p:cNvPr id="6" name="ZoneTexte 5">
            <a:extLst>
              <a:ext uri="{FF2B5EF4-FFF2-40B4-BE49-F238E27FC236}">
                <a16:creationId xmlns:a16="http://schemas.microsoft.com/office/drawing/2014/main" id="{59380533-1A4F-C754-7364-6E9CCCB4F4B5}"/>
              </a:ext>
            </a:extLst>
          </p:cNvPr>
          <p:cNvSpPr txBox="1"/>
          <p:nvPr/>
        </p:nvSpPr>
        <p:spPr>
          <a:xfrm>
            <a:off x="3606257" y="6366562"/>
            <a:ext cx="3888000"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V. Morel… A. Bultel.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Spectrochim</a:t>
            </a:r>
            <a:r>
              <a:rPr lang="fr-FR" sz="933" b="1" kern="0" dirty="0">
                <a:solidFill>
                  <a:srgbClr val="022ABE"/>
                </a:solidFill>
                <a:latin typeface="Calibri" pitchFamily="34" charset="0"/>
                <a:ea typeface="Arial Unicode MS" pitchFamily="34" charset="-128"/>
                <a:cs typeface="Calibri" pitchFamily="34" charset="0"/>
                <a:sym typeface="Symbol" pitchFamily="18" charset="2"/>
              </a:rPr>
              <a:t>. Acta Part B 224 (2025) 107082</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4"/>
              </a:rPr>
              <a:t>https://dx.doi.org/10.1016/j.sab.2024.107082</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grpSp>
        <p:nvGrpSpPr>
          <p:cNvPr id="32" name="Groupe 31">
            <a:extLst>
              <a:ext uri="{FF2B5EF4-FFF2-40B4-BE49-F238E27FC236}">
                <a16:creationId xmlns:a16="http://schemas.microsoft.com/office/drawing/2014/main" id="{4E8F1948-AA5B-4A23-A88E-F4A0417C5588}"/>
              </a:ext>
            </a:extLst>
          </p:cNvPr>
          <p:cNvGrpSpPr/>
          <p:nvPr/>
        </p:nvGrpSpPr>
        <p:grpSpPr>
          <a:xfrm>
            <a:off x="1376913" y="1139839"/>
            <a:ext cx="2426204" cy="4999948"/>
            <a:chOff x="1282293" y="1045287"/>
            <a:chExt cx="1819653" cy="3749961"/>
          </a:xfrm>
        </p:grpSpPr>
        <p:sp>
          <p:nvSpPr>
            <p:cNvPr id="10" name="Rectangle : coins arrondis 9">
              <a:extLst>
                <a:ext uri="{FF2B5EF4-FFF2-40B4-BE49-F238E27FC236}">
                  <a16:creationId xmlns:a16="http://schemas.microsoft.com/office/drawing/2014/main" id="{F14AD6F7-6916-3EE2-5EC9-F36314CD9265}"/>
                </a:ext>
              </a:extLst>
            </p:cNvPr>
            <p:cNvSpPr/>
            <p:nvPr/>
          </p:nvSpPr>
          <p:spPr>
            <a:xfrm>
              <a:off x="1424278" y="1177373"/>
              <a:ext cx="1548000" cy="3617875"/>
            </a:xfrm>
            <a:prstGeom prst="roundRect">
              <a:avLst>
                <a:gd name="adj" fmla="val 10609"/>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11" name="Rectangle 10">
              <a:extLst>
                <a:ext uri="{FF2B5EF4-FFF2-40B4-BE49-F238E27FC236}">
                  <a16:creationId xmlns:a16="http://schemas.microsoft.com/office/drawing/2014/main" id="{B86163E0-C481-9AAD-780B-8FABAE80AD50}"/>
                </a:ext>
              </a:extLst>
            </p:cNvPr>
            <p:cNvSpPr/>
            <p:nvPr/>
          </p:nvSpPr>
          <p:spPr>
            <a:xfrm>
              <a:off x="1948696" y="1045287"/>
              <a:ext cx="487714" cy="2772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x 6</a:t>
              </a:r>
            </a:p>
          </p:txBody>
        </p:sp>
        <p:grpSp>
          <p:nvGrpSpPr>
            <p:cNvPr id="28" name="Groupe 27">
              <a:extLst>
                <a:ext uri="{FF2B5EF4-FFF2-40B4-BE49-F238E27FC236}">
                  <a16:creationId xmlns:a16="http://schemas.microsoft.com/office/drawing/2014/main" id="{CDB945C1-C233-2405-526A-27256CCE6096}"/>
                </a:ext>
              </a:extLst>
            </p:cNvPr>
            <p:cNvGrpSpPr/>
            <p:nvPr/>
          </p:nvGrpSpPr>
          <p:grpSpPr>
            <a:xfrm>
              <a:off x="1685105" y="1355462"/>
              <a:ext cx="1053970" cy="1435528"/>
              <a:chOff x="1986594" y="1820837"/>
              <a:chExt cx="1053970" cy="1435528"/>
            </a:xfrm>
          </p:grpSpPr>
          <p:sp>
            <p:nvSpPr>
              <p:cNvPr id="12" name="Rectangle 11">
                <a:extLst>
                  <a:ext uri="{FF2B5EF4-FFF2-40B4-BE49-F238E27FC236}">
                    <a16:creationId xmlns:a16="http://schemas.microsoft.com/office/drawing/2014/main" id="{B899B8E7-6D5C-1B11-E69B-9FB75712FAB5}"/>
                  </a:ext>
                </a:extLst>
              </p:cNvPr>
              <p:cNvSpPr/>
              <p:nvPr/>
            </p:nvSpPr>
            <p:spPr>
              <a:xfrm rot="16200000">
                <a:off x="1414848" y="2392583"/>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CONVOLUTION</a:t>
                </a:r>
              </a:p>
            </p:txBody>
          </p:sp>
          <p:sp>
            <p:nvSpPr>
              <p:cNvPr id="13" name="Rectangle 12">
                <a:extLst>
                  <a:ext uri="{FF2B5EF4-FFF2-40B4-BE49-F238E27FC236}">
                    <a16:creationId xmlns:a16="http://schemas.microsoft.com/office/drawing/2014/main" id="{EC4EA4EC-AB30-66A0-5116-9BB5253E14DD}"/>
                  </a:ext>
                </a:extLst>
              </p:cNvPr>
              <p:cNvSpPr/>
              <p:nvPr/>
            </p:nvSpPr>
            <p:spPr>
              <a:xfrm rot="16200000">
                <a:off x="1793470" y="2392583"/>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a:solidFill>
                      <a:prstClr val="white"/>
                    </a:solidFill>
                    <a:latin typeface="Calibri"/>
                    <a:sym typeface="Symbol" pitchFamily="18" charset="2"/>
                  </a:rPr>
                  <a:t>RESIDUAL BLOC x4</a:t>
                </a:r>
              </a:p>
            </p:txBody>
          </p:sp>
          <p:sp>
            <p:nvSpPr>
              <p:cNvPr id="14" name="Rectangle 13">
                <a:extLst>
                  <a:ext uri="{FF2B5EF4-FFF2-40B4-BE49-F238E27FC236}">
                    <a16:creationId xmlns:a16="http://schemas.microsoft.com/office/drawing/2014/main" id="{4C137051-3FBB-31F7-5CFE-20CFA789C303}"/>
                  </a:ext>
                </a:extLst>
              </p:cNvPr>
              <p:cNvSpPr/>
              <p:nvPr/>
            </p:nvSpPr>
            <p:spPr>
              <a:xfrm rot="16200000">
                <a:off x="2176782" y="2392583"/>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MAX POOL</a:t>
                </a:r>
              </a:p>
            </p:txBody>
          </p:sp>
          <p:sp>
            <p:nvSpPr>
              <p:cNvPr id="21" name="Flèche : droite 20">
                <a:extLst>
                  <a:ext uri="{FF2B5EF4-FFF2-40B4-BE49-F238E27FC236}">
                    <a16:creationId xmlns:a16="http://schemas.microsoft.com/office/drawing/2014/main" id="{7C3D253B-DD9F-ED09-0C54-17ED9435C83B}"/>
                  </a:ext>
                </a:extLst>
              </p:cNvPr>
              <p:cNvSpPr/>
              <p:nvPr/>
            </p:nvSpPr>
            <p:spPr>
              <a:xfrm>
                <a:off x="2217041" y="2487444"/>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2" name="Flèche : droite 21">
                <a:extLst>
                  <a:ext uri="{FF2B5EF4-FFF2-40B4-BE49-F238E27FC236}">
                    <a16:creationId xmlns:a16="http://schemas.microsoft.com/office/drawing/2014/main" id="{9C5E8E9F-3263-75ED-5233-9553F75633CD}"/>
                  </a:ext>
                </a:extLst>
              </p:cNvPr>
              <p:cNvSpPr/>
              <p:nvPr/>
            </p:nvSpPr>
            <p:spPr>
              <a:xfrm>
                <a:off x="2627736" y="248174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grpSp>
          <p:nvGrpSpPr>
            <p:cNvPr id="27" name="Groupe 26">
              <a:extLst>
                <a:ext uri="{FF2B5EF4-FFF2-40B4-BE49-F238E27FC236}">
                  <a16:creationId xmlns:a16="http://schemas.microsoft.com/office/drawing/2014/main" id="{991EDBC5-DF0D-DAB9-DB67-0EBFFB87D442}"/>
                </a:ext>
              </a:extLst>
            </p:cNvPr>
            <p:cNvGrpSpPr/>
            <p:nvPr/>
          </p:nvGrpSpPr>
          <p:grpSpPr>
            <a:xfrm>
              <a:off x="1480741" y="2823779"/>
              <a:ext cx="1444479" cy="1593529"/>
              <a:chOff x="1867382" y="3182046"/>
              <a:chExt cx="1444479" cy="1593529"/>
            </a:xfrm>
          </p:grpSpPr>
          <p:sp>
            <p:nvSpPr>
              <p:cNvPr id="15" name="Accolade fermante 14">
                <a:extLst>
                  <a:ext uri="{FF2B5EF4-FFF2-40B4-BE49-F238E27FC236}">
                    <a16:creationId xmlns:a16="http://schemas.microsoft.com/office/drawing/2014/main" id="{04816F28-DDE7-DC34-531C-24272292AF31}"/>
                  </a:ext>
                </a:extLst>
              </p:cNvPr>
              <p:cNvSpPr/>
              <p:nvPr/>
            </p:nvSpPr>
            <p:spPr>
              <a:xfrm rot="16200000">
                <a:off x="2501324" y="2548104"/>
                <a:ext cx="176596" cy="144447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defTabSz="1219170" fontAlgn="base">
                  <a:spcBef>
                    <a:spcPct val="50000"/>
                  </a:spcBef>
                  <a:spcAft>
                    <a:spcPct val="0"/>
                  </a:spcAft>
                </a:pPr>
                <a:endParaRPr lang="fr-FR" sz="1867">
                  <a:solidFill>
                    <a:prstClr val="black"/>
                  </a:solidFill>
                  <a:latin typeface="Calibri"/>
                  <a:sym typeface="Symbol" pitchFamily="18" charset="2"/>
                </a:endParaRPr>
              </a:p>
            </p:txBody>
          </p:sp>
          <p:grpSp>
            <p:nvGrpSpPr>
              <p:cNvPr id="26" name="Groupe 25">
                <a:extLst>
                  <a:ext uri="{FF2B5EF4-FFF2-40B4-BE49-F238E27FC236}">
                    <a16:creationId xmlns:a16="http://schemas.microsoft.com/office/drawing/2014/main" id="{37133D6E-956F-EAE3-14C5-F04CA697742A}"/>
                  </a:ext>
                </a:extLst>
              </p:cNvPr>
              <p:cNvGrpSpPr/>
              <p:nvPr/>
            </p:nvGrpSpPr>
            <p:grpSpPr>
              <a:xfrm>
                <a:off x="1925013" y="3340046"/>
                <a:ext cx="1327295" cy="1435529"/>
                <a:chOff x="2015966" y="3291539"/>
                <a:chExt cx="1327295" cy="1435529"/>
              </a:xfrm>
            </p:grpSpPr>
            <p:sp>
              <p:nvSpPr>
                <p:cNvPr id="16" name="Rectangle 15">
                  <a:extLst>
                    <a:ext uri="{FF2B5EF4-FFF2-40B4-BE49-F238E27FC236}">
                      <a16:creationId xmlns:a16="http://schemas.microsoft.com/office/drawing/2014/main" id="{0E22FFE0-7900-CD80-70CF-7B45CB6A3E06}"/>
                    </a:ext>
                  </a:extLst>
                </p:cNvPr>
                <p:cNvSpPr/>
                <p:nvPr/>
              </p:nvSpPr>
              <p:spPr>
                <a:xfrm rot="16200000">
                  <a:off x="1444220" y="3863285"/>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NORMALISATION</a:t>
                  </a:r>
                </a:p>
              </p:txBody>
            </p:sp>
            <p:sp>
              <p:nvSpPr>
                <p:cNvPr id="17" name="Rectangle 16">
                  <a:extLst>
                    <a:ext uri="{FF2B5EF4-FFF2-40B4-BE49-F238E27FC236}">
                      <a16:creationId xmlns:a16="http://schemas.microsoft.com/office/drawing/2014/main" id="{639A114D-CD2C-14A5-744D-EFD0677B30E8}"/>
                    </a:ext>
                  </a:extLst>
                </p:cNvPr>
                <p:cNvSpPr/>
                <p:nvPr/>
              </p:nvSpPr>
              <p:spPr>
                <a:xfrm rot="16200000">
                  <a:off x="1790735" y="3863286"/>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err="1">
                      <a:solidFill>
                        <a:prstClr val="white"/>
                      </a:solidFill>
                      <a:latin typeface="Calibri"/>
                      <a:sym typeface="Symbol" pitchFamily="18" charset="2"/>
                    </a:rPr>
                    <a:t>ReLU</a:t>
                  </a:r>
                  <a:endParaRPr lang="fr-FR" sz="1600" dirty="0">
                    <a:solidFill>
                      <a:prstClr val="white"/>
                    </a:solidFill>
                    <a:latin typeface="Calibri"/>
                    <a:sym typeface="Symbol" pitchFamily="18" charset="2"/>
                  </a:endParaRPr>
                </a:p>
              </p:txBody>
            </p:sp>
            <p:sp>
              <p:nvSpPr>
                <p:cNvPr id="18" name="Rectangle 17">
                  <a:extLst>
                    <a:ext uri="{FF2B5EF4-FFF2-40B4-BE49-F238E27FC236}">
                      <a16:creationId xmlns:a16="http://schemas.microsoft.com/office/drawing/2014/main" id="{3466FE74-4D90-F79C-C86A-9AE72D5A796E}"/>
                    </a:ext>
                  </a:extLst>
                </p:cNvPr>
                <p:cNvSpPr/>
                <p:nvPr/>
              </p:nvSpPr>
              <p:spPr>
                <a:xfrm rot="16200000">
                  <a:off x="2137252" y="3863285"/>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a:solidFill>
                        <a:prstClr val="white"/>
                      </a:solidFill>
                      <a:latin typeface="Calibri"/>
                      <a:sym typeface="Symbol" pitchFamily="18" charset="2"/>
                    </a:rPr>
                    <a:t>CONVOLUTION</a:t>
                  </a:r>
                </a:p>
              </p:txBody>
            </p:sp>
            <p:sp>
              <p:nvSpPr>
                <p:cNvPr id="19" name="Rectangle 18">
                  <a:extLst>
                    <a:ext uri="{FF2B5EF4-FFF2-40B4-BE49-F238E27FC236}">
                      <a16:creationId xmlns:a16="http://schemas.microsoft.com/office/drawing/2014/main" id="{FBC1A8BC-C128-3284-A12A-F33925DDF8A9}"/>
                    </a:ext>
                  </a:extLst>
                </p:cNvPr>
                <p:cNvSpPr/>
                <p:nvPr/>
              </p:nvSpPr>
              <p:spPr>
                <a:xfrm rot="16200000">
                  <a:off x="2479479" y="3863286"/>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STACK</a:t>
                  </a:r>
                </a:p>
              </p:txBody>
            </p:sp>
            <p:sp>
              <p:nvSpPr>
                <p:cNvPr id="23" name="Flèche : droite 22">
                  <a:extLst>
                    <a:ext uri="{FF2B5EF4-FFF2-40B4-BE49-F238E27FC236}">
                      <a16:creationId xmlns:a16="http://schemas.microsoft.com/office/drawing/2014/main" id="{9A90EA05-9038-6B6F-7211-9B40A3B011D8}"/>
                    </a:ext>
                  </a:extLst>
                </p:cNvPr>
                <p:cNvSpPr/>
                <p:nvPr/>
              </p:nvSpPr>
              <p:spPr>
                <a:xfrm>
                  <a:off x="222278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4" name="Flèche : droite 23">
                  <a:extLst>
                    <a:ext uri="{FF2B5EF4-FFF2-40B4-BE49-F238E27FC236}">
                      <a16:creationId xmlns:a16="http://schemas.microsoft.com/office/drawing/2014/main" id="{AF0F4FD6-FCF7-8229-D934-F677A37468E4}"/>
                    </a:ext>
                  </a:extLst>
                </p:cNvPr>
                <p:cNvSpPr/>
                <p:nvPr/>
              </p:nvSpPr>
              <p:spPr>
                <a:xfrm>
                  <a:off x="258531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5" name="Flèche : droite 24">
                  <a:extLst>
                    <a:ext uri="{FF2B5EF4-FFF2-40B4-BE49-F238E27FC236}">
                      <a16:creationId xmlns:a16="http://schemas.microsoft.com/office/drawing/2014/main" id="{ADDC07AE-6CE2-AF8E-B8AA-71446380D940}"/>
                    </a:ext>
                  </a:extLst>
                </p:cNvPr>
                <p:cNvSpPr/>
                <p:nvPr/>
              </p:nvSpPr>
              <p:spPr>
                <a:xfrm>
                  <a:off x="2927653" y="3914629"/>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grpSp>
        <p:sp>
          <p:nvSpPr>
            <p:cNvPr id="31" name="ZoneTexte 30">
              <a:extLst>
                <a:ext uri="{FF2B5EF4-FFF2-40B4-BE49-F238E27FC236}">
                  <a16:creationId xmlns:a16="http://schemas.microsoft.com/office/drawing/2014/main" id="{BCE5276E-E04E-037D-8D45-749EF18C650D}"/>
                </a:ext>
              </a:extLst>
            </p:cNvPr>
            <p:cNvSpPr txBox="1"/>
            <p:nvPr/>
          </p:nvSpPr>
          <p:spPr>
            <a:xfrm>
              <a:off x="1282293" y="4425916"/>
              <a:ext cx="1819653" cy="346249"/>
            </a:xfrm>
            <a:prstGeom prst="rect">
              <a:avLst/>
            </a:prstGeom>
            <a:noFill/>
          </p:spPr>
          <p:txBody>
            <a:bodyPr wrap="square">
              <a:spAutoFit/>
            </a:bodyPr>
            <a:lstStyle/>
            <a:p>
              <a:pPr algn="ctr" defTabSz="1219170" fontAlgn="base">
                <a:spcBef>
                  <a:spcPct val="50000"/>
                </a:spcBef>
                <a:spcAft>
                  <a:spcPct val="0"/>
                </a:spcAft>
              </a:pPr>
              <a:r>
                <a:rPr lang="fr-FR" altLang="ja-JP" sz="1200" b="1" dirty="0" err="1">
                  <a:solidFill>
                    <a:prstClr val="black"/>
                  </a:solidFill>
                  <a:latin typeface="Calibri" pitchFamily="34" charset="0"/>
                  <a:ea typeface="MS Mincho" pitchFamily="49" charset="-128"/>
                  <a:cs typeface="Calibri" pitchFamily="34" charset="0"/>
                  <a:sym typeface="Symbol" pitchFamily="18" charset="2"/>
                </a:rPr>
                <a:t>Convolutional</a:t>
              </a:r>
              <a:r>
                <a:rPr lang="fr-FR" altLang="ja-JP" sz="1200" b="1" dirty="0">
                  <a:solidFill>
                    <a:prstClr val="black"/>
                  </a:solidFill>
                  <a:latin typeface="Calibri" pitchFamily="34" charset="0"/>
                  <a:ea typeface="MS Mincho" pitchFamily="49" charset="-128"/>
                  <a:cs typeface="Calibri" pitchFamily="34" charset="0"/>
                  <a:sym typeface="Symbol" pitchFamily="18" charset="2"/>
                </a:rPr>
                <a:t> Neural Network: information extraction</a:t>
              </a:r>
              <a:endParaRPr lang="fr-FR" sz="1200" dirty="0">
                <a:solidFill>
                  <a:prstClr val="black"/>
                </a:solidFill>
                <a:latin typeface="Times New Roman" pitchFamily="18" charset="0"/>
                <a:ea typeface="Arial Unicode MS" pitchFamily="34" charset="-128"/>
                <a:sym typeface="Symbol" pitchFamily="18" charset="2"/>
              </a:endParaRPr>
            </a:p>
          </p:txBody>
        </p:sp>
      </p:grpSp>
      <p:grpSp>
        <p:nvGrpSpPr>
          <p:cNvPr id="29" name="Groupe 28">
            <a:extLst>
              <a:ext uri="{FF2B5EF4-FFF2-40B4-BE49-F238E27FC236}">
                <a16:creationId xmlns:a16="http://schemas.microsoft.com/office/drawing/2014/main" id="{12F24E17-666F-AC2A-09D1-0A5807647150}"/>
              </a:ext>
            </a:extLst>
          </p:cNvPr>
          <p:cNvGrpSpPr/>
          <p:nvPr/>
        </p:nvGrpSpPr>
        <p:grpSpPr>
          <a:xfrm>
            <a:off x="114952" y="1848601"/>
            <a:ext cx="1829307" cy="1662499"/>
            <a:chOff x="266234" y="1387700"/>
            <a:chExt cx="1371980" cy="1246874"/>
          </a:xfrm>
        </p:grpSpPr>
        <mc:AlternateContent xmlns:mc="http://schemas.openxmlformats.org/markup-compatibility/2006" xmlns:a14="http://schemas.microsoft.com/office/drawing/2010/main">
          <mc:Choice Requires="a14">
            <p:sp>
              <p:nvSpPr>
                <p:cNvPr id="9" name="Rectangle : coins arrondis 8">
                  <a:extLst>
                    <a:ext uri="{FF2B5EF4-FFF2-40B4-BE49-F238E27FC236}">
                      <a16:creationId xmlns:a16="http://schemas.microsoft.com/office/drawing/2014/main" id="{7F294952-84C8-AA09-4452-D9F6FBFCB4DA}"/>
                    </a:ext>
                  </a:extLst>
                </p:cNvPr>
                <p:cNvSpPr/>
                <p:nvPr/>
              </p:nvSpPr>
              <p:spPr>
                <a:xfrm>
                  <a:off x="266234" y="1387700"/>
                  <a:ext cx="1033358" cy="12468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Input</a:t>
                  </a:r>
                </a:p>
                <a:p>
                  <a:pPr algn="ctr" defTabSz="1219170" fontAlgn="base">
                    <a:spcBef>
                      <a:spcPct val="50000"/>
                    </a:spcBef>
                    <a:spcAft>
                      <a:spcPct val="0"/>
                    </a:spcAft>
                  </a:pPr>
                  <a:r>
                    <a:rPr lang="fr-FR" sz="1467" dirty="0">
                      <a:solidFill>
                        <a:prstClr val="white"/>
                      </a:solidFill>
                      <a:latin typeface="Calibri"/>
                      <a:sym typeface="Symbol" pitchFamily="18" charset="2"/>
                    </a:rPr>
                    <a:t>MERLIN</a:t>
                  </a:r>
                </a:p>
                <a:p>
                  <a:pPr algn="ctr" defTabSz="1219170" fontAlgn="base">
                    <a:spcBef>
                      <a:spcPct val="50000"/>
                    </a:spcBef>
                    <a:spcAft>
                      <a:spcPct val="0"/>
                    </a:spcAft>
                  </a:pPr>
                  <a14:m>
                    <m:oMathPara xmlns:m="http://schemas.openxmlformats.org/officeDocument/2006/math">
                      <m:oMathParaPr>
                        <m:jc m:val="centerGroup"/>
                      </m:oMathParaPr>
                      <m:oMath xmlns:m="http://schemas.openxmlformats.org/officeDocument/2006/math">
                        <m:r>
                          <a:rPr lang="fr-FR" sz="1467" b="1" i="1">
                            <a:solidFill>
                              <a:srgbClr val="FF0000"/>
                            </a:solidFill>
                            <a:latin typeface="Cambria Math" panose="02040503050406030204" pitchFamily="18" charset="0"/>
                            <a:ea typeface="Cambria Math" panose="02040503050406030204" pitchFamily="18" charset="0"/>
                            <a:sym typeface="Symbol" pitchFamily="18" charset="2"/>
                          </a:rPr>
                          <m:t>𝝀</m:t>
                        </m:r>
                        <m:r>
                          <a:rPr lang="fr-FR" sz="1467" b="1" i="1">
                            <a:solidFill>
                              <a:srgbClr val="FF0000"/>
                            </a:solidFill>
                            <a:latin typeface="Cambria Math" panose="02040503050406030204" pitchFamily="18" charset="0"/>
                            <a:ea typeface="Cambria Math" panose="02040503050406030204" pitchFamily="18" charset="0"/>
                            <a:sym typeface="Symbol" pitchFamily="18" charset="2"/>
                          </a:rPr>
                          <m:t>, </m:t>
                        </m:r>
                        <m:sSub>
                          <m:sSubPr>
                            <m:ctrlPr>
                              <a:rPr lang="fr-FR" sz="1467" b="1" i="1">
                                <a:solidFill>
                                  <a:srgbClr val="FF0000"/>
                                </a:solidFill>
                                <a:latin typeface="Cambria Math" panose="02040503050406030204" pitchFamily="18" charset="0"/>
                                <a:ea typeface="Cambria Math" panose="02040503050406030204" pitchFamily="18" charset="0"/>
                                <a:sym typeface="Symbol" pitchFamily="18" charset="2"/>
                              </a:rPr>
                            </m:ctrlPr>
                          </m:sSubPr>
                          <m:e>
                            <m:r>
                              <a:rPr lang="fr-FR" sz="1467" b="1" i="1">
                                <a:solidFill>
                                  <a:srgbClr val="FF0000"/>
                                </a:solidFill>
                                <a:latin typeface="Cambria Math" panose="02040503050406030204" pitchFamily="18" charset="0"/>
                                <a:ea typeface="Cambria Math" panose="02040503050406030204" pitchFamily="18" charset="0"/>
                                <a:sym typeface="Symbol" pitchFamily="18" charset="2"/>
                              </a:rPr>
                              <m:t>𝑳</m:t>
                            </m:r>
                          </m:e>
                          <m:sub>
                            <m:r>
                              <a:rPr lang="fr-FR" sz="1467" b="1" i="1">
                                <a:solidFill>
                                  <a:srgbClr val="FF0000"/>
                                </a:solidFill>
                                <a:latin typeface="Cambria Math" panose="02040503050406030204" pitchFamily="18" charset="0"/>
                                <a:ea typeface="Cambria Math" panose="02040503050406030204" pitchFamily="18" charset="0"/>
                                <a:sym typeface="Symbol" pitchFamily="18" charset="2"/>
                              </a:rPr>
                              <m:t>𝝀</m:t>
                            </m:r>
                          </m:sub>
                        </m:sSub>
                      </m:oMath>
                    </m:oMathPara>
                  </a14:m>
                  <a:endParaRPr lang="fr-FR" sz="1467" b="1" dirty="0">
                    <a:solidFill>
                      <a:srgbClr val="FF0000"/>
                    </a:solidFill>
                    <a:latin typeface="Calibri"/>
                    <a:sym typeface="Symbol" pitchFamily="18" charset="2"/>
                  </a:endParaRPr>
                </a:p>
                <a:p>
                  <a:pPr algn="ctr" defTabSz="1219170" fontAlgn="base">
                    <a:spcBef>
                      <a:spcPct val="50000"/>
                    </a:spcBef>
                    <a:spcAft>
                      <a:spcPct val="0"/>
                    </a:spcAft>
                  </a:pPr>
                  <a:r>
                    <a:rPr lang="fr-FR" sz="1467" dirty="0">
                      <a:solidFill>
                        <a:prstClr val="white"/>
                      </a:solidFill>
                      <a:latin typeface="Calibri"/>
                      <a:sym typeface="Symbol" pitchFamily="18" charset="2"/>
                    </a:rPr>
                    <a:t>(</a:t>
                  </a:r>
                  <a:r>
                    <a:rPr lang="fr-FR" sz="1467" dirty="0" err="1">
                      <a:solidFill>
                        <a:prstClr val="white"/>
                      </a:solidFill>
                      <a:latin typeface="Calibri"/>
                      <a:sym typeface="Symbol" pitchFamily="18" charset="2"/>
                    </a:rPr>
                    <a:t>wavelength</a:t>
                  </a:r>
                  <a:r>
                    <a:rPr lang="fr-FR" sz="1467" dirty="0">
                      <a:solidFill>
                        <a:prstClr val="white"/>
                      </a:solidFill>
                      <a:latin typeface="Calibri"/>
                      <a:sym typeface="Symbol" pitchFamily="18" charset="2"/>
                    </a:rPr>
                    <a:t>, spectral radiance)</a:t>
                  </a:r>
                </a:p>
              </p:txBody>
            </p:sp>
          </mc:Choice>
          <mc:Fallback xmlns="">
            <p:sp>
              <p:nvSpPr>
                <p:cNvPr id="9" name="Rectangle : coins arrondis 8">
                  <a:extLst>
                    <a:ext uri="{FF2B5EF4-FFF2-40B4-BE49-F238E27FC236}">
                      <a16:creationId xmlns:a16="http://schemas.microsoft.com/office/drawing/2014/main" id="{7F294952-84C8-AA09-4452-D9F6FBFCB4DA}"/>
                    </a:ext>
                  </a:extLst>
                </p:cNvPr>
                <p:cNvSpPr>
                  <a:spLocks noRot="1" noChangeAspect="1" noMove="1" noResize="1" noEditPoints="1" noAdjustHandles="1" noChangeArrowheads="1" noChangeShapeType="1" noTextEdit="1"/>
                </p:cNvSpPr>
                <p:nvPr/>
              </p:nvSpPr>
              <p:spPr>
                <a:xfrm>
                  <a:off x="266234" y="1387700"/>
                  <a:ext cx="1033358" cy="1246874"/>
                </a:xfrm>
                <a:prstGeom prst="roundRect">
                  <a:avLst/>
                </a:prstGeom>
                <a:blipFill>
                  <a:blip r:embed="rId6"/>
                  <a:stretch>
                    <a:fillRect b="-2871"/>
                  </a:stretch>
                </a:blipFill>
              </p:spPr>
              <p:txBody>
                <a:bodyPr/>
                <a:lstStyle/>
                <a:p>
                  <a:r>
                    <a:rPr lang="fr-FR">
                      <a:noFill/>
                    </a:rPr>
                    <a:t> </a:t>
                  </a:r>
                </a:p>
              </p:txBody>
            </p:sp>
          </mc:Fallback>
        </mc:AlternateContent>
        <p:sp>
          <p:nvSpPr>
            <p:cNvPr id="20" name="Flèche : droite 19">
              <a:extLst>
                <a:ext uri="{FF2B5EF4-FFF2-40B4-BE49-F238E27FC236}">
                  <a16:creationId xmlns:a16="http://schemas.microsoft.com/office/drawing/2014/main" id="{CB3AE5C6-49C2-FD6C-B075-0E9FE5A930CD}"/>
                </a:ext>
              </a:extLst>
            </p:cNvPr>
            <p:cNvSpPr/>
            <p:nvPr/>
          </p:nvSpPr>
          <p:spPr>
            <a:xfrm>
              <a:off x="1170384" y="1820836"/>
              <a:ext cx="467830"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grpSp>
      <p:sp>
        <p:nvSpPr>
          <p:cNvPr id="33" name="Flèche : droite 32">
            <a:extLst>
              <a:ext uri="{FF2B5EF4-FFF2-40B4-BE49-F238E27FC236}">
                <a16:creationId xmlns:a16="http://schemas.microsoft.com/office/drawing/2014/main" id="{B72A9F8B-9B41-E6E2-FEB3-9450D29AE58B}"/>
              </a:ext>
            </a:extLst>
          </p:cNvPr>
          <p:cNvSpPr/>
          <p:nvPr/>
        </p:nvSpPr>
        <p:spPr>
          <a:xfrm>
            <a:off x="3282051" y="2442185"/>
            <a:ext cx="623773" cy="2400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8" name="ZoneTexte 47">
            <a:extLst>
              <a:ext uri="{FF2B5EF4-FFF2-40B4-BE49-F238E27FC236}">
                <a16:creationId xmlns:a16="http://schemas.microsoft.com/office/drawing/2014/main" id="{8AC7E5BA-61E0-8B85-389D-1165039DB98E}"/>
              </a:ext>
            </a:extLst>
          </p:cNvPr>
          <p:cNvSpPr txBox="1"/>
          <p:nvPr/>
        </p:nvSpPr>
        <p:spPr>
          <a:xfrm>
            <a:off x="183825" y="6231698"/>
            <a:ext cx="3304252"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A. Bultel… V. Morel </a:t>
            </a:r>
            <a:r>
              <a:rPr lang="fr-FR" sz="933" b="1" i="1" kern="0" dirty="0">
                <a:solidFill>
                  <a:srgbClr val="022ABE"/>
                </a:solidFill>
                <a:latin typeface="Calibri" pitchFamily="34" charset="0"/>
                <a:ea typeface="Arial Unicode MS" pitchFamily="34" charset="-128"/>
                <a:cs typeface="Calibri" pitchFamily="34" charset="0"/>
                <a:sym typeface="Symbol" pitchFamily="18" charset="2"/>
              </a:rPr>
              <a:t>et al. </a:t>
            </a:r>
            <a:r>
              <a:rPr lang="fr-FR" sz="933" b="1" kern="0" dirty="0">
                <a:solidFill>
                  <a:srgbClr val="022ABE"/>
                </a:solidFill>
                <a:latin typeface="Calibri" pitchFamily="34" charset="0"/>
                <a:ea typeface="Arial Unicode MS" pitchFamily="34" charset="-128"/>
                <a:cs typeface="Calibri" pitchFamily="34" charset="0"/>
                <a:sym typeface="Symbol" pitchFamily="18" charset="2"/>
              </a:rPr>
              <a:t>Phys.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Scr</a:t>
            </a:r>
            <a:r>
              <a:rPr lang="fr-FR" sz="933" b="1" kern="0" dirty="0">
                <a:solidFill>
                  <a:srgbClr val="022ABE"/>
                </a:solidFill>
                <a:latin typeface="Calibri" pitchFamily="34" charset="0"/>
                <a:ea typeface="Arial Unicode MS" pitchFamily="34" charset="-128"/>
                <a:cs typeface="Calibri" pitchFamily="34" charset="0"/>
                <a:sym typeface="Symbol" pitchFamily="18" charset="2"/>
              </a:rPr>
              <a:t>. 99 (2024) 035609</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7"/>
              </a:rPr>
              <a:t>https://doi.org/10.1088/1402-4896/ad2826</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D4FFE666-CF28-F9FD-E215-E45BE17DA988}"/>
                  </a:ext>
                </a:extLst>
              </p:cNvPr>
              <p:cNvSpPr txBox="1"/>
              <p:nvPr/>
            </p:nvSpPr>
            <p:spPr>
              <a:xfrm>
                <a:off x="3612291" y="5157193"/>
                <a:ext cx="3822997" cy="1228926"/>
              </a:xfrm>
              <a:prstGeom prst="rect">
                <a:avLst/>
              </a:prstGeom>
              <a:noFill/>
            </p:spPr>
            <p:txBody>
              <a:bodyPr wrap="square">
                <a:spAutoFit/>
              </a:bodyPr>
              <a:lstStyle/>
              <a:p>
                <a:pPr defTabSz="1219170" fontAlgn="base">
                  <a:spcBef>
                    <a:spcPct val="50000"/>
                  </a:spcBef>
                  <a:spcAft>
                    <a:spcPct val="0"/>
                  </a:spcAft>
                </a:pPr>
                <a:r>
                  <a:rPr lang="fr-FR" sz="1333" b="1" kern="0" dirty="0">
                    <a:solidFill>
                      <a:prstClr val="black"/>
                    </a:solidFill>
                    <a:latin typeface="Calibri" pitchFamily="34" charset="0"/>
                    <a:ea typeface="Arial Unicode MS" pitchFamily="34" charset="-128"/>
                    <a:cs typeface="Calibri" pitchFamily="34" charset="0"/>
                    <a:sym typeface="Symbol" pitchFamily="18" charset="2"/>
                  </a:rPr>
                  <a:t>Learning  </a:t>
                </a:r>
                <a:r>
                  <a:rPr lang="fr-FR" sz="1333" b="1" kern="0" dirty="0" err="1">
                    <a:solidFill>
                      <a:prstClr val="black"/>
                    </a:solidFill>
                    <a:latin typeface="Calibri" pitchFamily="34" charset="0"/>
                    <a:ea typeface="Arial Unicode MS" pitchFamily="34" charset="-128"/>
                    <a:cs typeface="Calibri" pitchFamily="34" charset="0"/>
                    <a:sym typeface="Symbol" pitchFamily="18" charset="2"/>
                  </a:rPr>
                  <a:t>Loss</a:t>
                </a:r>
                <a:r>
                  <a:rPr lang="fr-FR" sz="1333" b="1" kern="0" dirty="0">
                    <a:solidFill>
                      <a:prstClr val="black"/>
                    </a:solidFill>
                    <a:latin typeface="Calibri" pitchFamily="34" charset="0"/>
                    <a:ea typeface="Arial Unicode MS" pitchFamily="34" charset="-128"/>
                    <a:cs typeface="Calibri" pitchFamily="34" charset="0"/>
                    <a:sym typeface="Symbol" pitchFamily="18" charset="2"/>
                  </a:rPr>
                  <a:t> </a:t>
                </a:r>
                <a:r>
                  <a:rPr lang="fr-FR" sz="1333" b="1" kern="0" dirty="0" err="1">
                    <a:solidFill>
                      <a:prstClr val="black"/>
                    </a:solidFill>
                    <a:latin typeface="Calibri" pitchFamily="34" charset="0"/>
                    <a:ea typeface="Arial Unicode MS" pitchFamily="34" charset="-128"/>
                    <a:cs typeface="Calibri" pitchFamily="34" charset="0"/>
                    <a:sym typeface="Symbol" pitchFamily="18" charset="2"/>
                  </a:rPr>
                  <a:t>function</a:t>
                </a:r>
                <a:r>
                  <a:rPr lang="fr-FR" sz="1333" b="1" kern="0" dirty="0">
                    <a:solidFill>
                      <a:prstClr val="black"/>
                    </a:solidFill>
                    <a:latin typeface="Calibri" pitchFamily="34" charset="0"/>
                    <a:ea typeface="Arial Unicode MS" pitchFamily="34" charset="-128"/>
                    <a:cs typeface="Calibri" pitchFamily="34" charset="0"/>
                    <a:sym typeface="Symbol" pitchFamily="18" charset="2"/>
                  </a:rPr>
                  <a:t>:</a:t>
                </a:r>
              </a:p>
              <a:p>
                <a:pPr defTabSz="1219170" fontAlgn="base">
                  <a:spcBef>
                    <a:spcPct val="50000"/>
                  </a:spcBef>
                  <a:spcAft>
                    <a:spcPct val="0"/>
                  </a:spcAft>
                </a:pPr>
                <a14:m>
                  <m:oMathPara xmlns:m="http://schemas.openxmlformats.org/officeDocument/2006/math">
                    <m:oMathParaPr>
                      <m:jc m:val="centerGroup"/>
                    </m:oMathParaPr>
                    <m:oMath xmlns:m="http://schemas.openxmlformats.org/officeDocument/2006/math">
                      <m:r>
                        <a:rPr lang="fr-FR" sz="1333" i="1">
                          <a:solidFill>
                            <a:prstClr val="black"/>
                          </a:solidFill>
                          <a:latin typeface="Cambria Math" panose="02040503050406030204" pitchFamily="18" charset="0"/>
                          <a:ea typeface="Cambria Math" panose="02040503050406030204" pitchFamily="18" charset="0"/>
                          <a:sym typeface="Symbol" pitchFamily="18" charset="2"/>
                        </a:rPr>
                        <m:t>ℒ</m:t>
                      </m:r>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r>
                            <a:rPr lang="fr-FR" sz="1333" i="1">
                              <a:solidFill>
                                <a:prstClr val="black"/>
                              </a:solidFill>
                              <a:latin typeface="Cambria Math" panose="02040503050406030204" pitchFamily="18" charset="0"/>
                              <a:ea typeface="Cambria Math" panose="02040503050406030204" pitchFamily="18" charset="0"/>
                              <a:sym typeface="Symbol" pitchFamily="18" charset="2"/>
                            </a:rPr>
                            <m:t>𝑝</m:t>
                          </m:r>
                          <m:r>
                            <a:rPr lang="fr-FR" sz="1333" i="1">
                              <a:solidFill>
                                <a:prstClr val="black"/>
                              </a:solidFill>
                              <a:latin typeface="Cambria Math" panose="02040503050406030204" pitchFamily="18" charset="0"/>
                              <a:ea typeface="Cambria Math" panose="02040503050406030204" pitchFamily="18" charset="0"/>
                              <a:sym typeface="Symbol" pitchFamily="18" charset="2"/>
                            </a:rPr>
                            <m:t>,</m:t>
                          </m:r>
                          <m:r>
                            <a:rPr lang="fr-FR" sz="1333" i="1">
                              <a:solidFill>
                                <a:prstClr val="black"/>
                              </a:solidFill>
                              <a:latin typeface="Cambria Math" panose="02040503050406030204" pitchFamily="18" charset="0"/>
                              <a:ea typeface="Cambria Math" panose="02040503050406030204" pitchFamily="18" charset="0"/>
                              <a:sym typeface="Symbol" pitchFamily="18" charset="2"/>
                            </a:rPr>
                            <m:t>𝑡</m:t>
                          </m:r>
                          <m:r>
                            <a:rPr lang="fr-FR" sz="1333" i="1">
                              <a:solidFill>
                                <a:prstClr val="black"/>
                              </a:solidFill>
                              <a:latin typeface="Cambria Math" panose="02040503050406030204" pitchFamily="18" charset="0"/>
                              <a:ea typeface="Cambria Math" panose="02040503050406030204" pitchFamily="18" charset="0"/>
                              <a:sym typeface="Symbol" pitchFamily="18" charset="2"/>
                            </a:rPr>
                            <m:t>,</m:t>
                          </m:r>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d>
                      <m:r>
                        <a:rPr lang="fr-FR" sz="1333" i="1">
                          <a:solidFill>
                            <a:prstClr val="black"/>
                          </a:solidFill>
                          <a:latin typeface="Cambria Math" panose="02040503050406030204" pitchFamily="18" charset="0"/>
                          <a:ea typeface="Cambria Math" panose="02040503050406030204" pitchFamily="18" charset="0"/>
                          <a:sym typeface="Symbol" pitchFamily="18" charset="2"/>
                        </a:rPr>
                        <m:t>=</m:t>
                      </m:r>
                      <m:nary>
                        <m:naryPr>
                          <m:chr m:val="∑"/>
                          <m:limLoc m:val="subSup"/>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naryPr>
                        <m:sub>
                          <m:r>
                            <m:rPr>
                              <m:brk m:alnAt="25"/>
                            </m:rPr>
                            <a:rPr lang="fr-FR" sz="1333" i="1">
                              <a:solidFill>
                                <a:prstClr val="black"/>
                              </a:solidFill>
                              <a:latin typeface="Cambria Math" panose="02040503050406030204" pitchFamily="18" charset="0"/>
                              <a:ea typeface="Cambria Math" panose="02040503050406030204" pitchFamily="18" charset="0"/>
                              <a:sym typeface="Symbol" pitchFamily="18" charset="2"/>
                            </a:rPr>
                            <m:t>1</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12</m:t>
                          </m:r>
                        </m:sup>
                        <m:e>
                          <m:sSubSup>
                            <m:sSub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SupPr>
                            <m:e>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bSup>
                          <m:sSup>
                            <m:s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pPr>
                            <m:e>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𝑝</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r>
                                    <a:rPr lang="fr-FR" sz="1333" i="1">
                                      <a:solidFill>
                                        <a:prstClr val="black"/>
                                      </a:solidFill>
                                      <a:latin typeface="Cambria Math" panose="02040503050406030204" pitchFamily="18" charset="0"/>
                                      <a:ea typeface="Cambria Math" panose="02040503050406030204" pitchFamily="18" charset="0"/>
                                      <a:sym typeface="Symbol" pitchFamily="18" charset="2"/>
                                    </a:rPr>
                                    <m:t>−</m:t>
                                  </m:r>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𝑡</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e>
                              </m:d>
                            </m:e>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p>
                        </m:e>
                      </m:nary>
                      <m:r>
                        <a:rPr lang="fr-FR" sz="1333" i="1">
                          <a:solidFill>
                            <a:prstClr val="black"/>
                          </a:solidFill>
                          <a:latin typeface="Cambria Math" panose="02040503050406030204" pitchFamily="18" charset="0"/>
                          <a:ea typeface="Cambria Math" panose="02040503050406030204" pitchFamily="18" charset="0"/>
                          <a:sym typeface="Symbol" pitchFamily="18" charset="2"/>
                        </a:rPr>
                        <m:t>+</m:t>
                      </m:r>
                      <m:nary>
                        <m:naryPr>
                          <m:chr m:val="∑"/>
                          <m:limLoc m:val="subSup"/>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naryPr>
                        <m:sub>
                          <m:r>
                            <m:rPr>
                              <m:brk m:alnAt="25"/>
                            </m:rPr>
                            <a:rPr lang="fr-FR" sz="1333" i="1">
                              <a:solidFill>
                                <a:prstClr val="black"/>
                              </a:solidFill>
                              <a:latin typeface="Cambria Math" panose="02040503050406030204" pitchFamily="18" charset="0"/>
                              <a:ea typeface="Cambria Math" panose="02040503050406030204" pitchFamily="18" charset="0"/>
                              <a:sym typeface="Symbol" pitchFamily="18" charset="2"/>
                            </a:rPr>
                            <m:t>1</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12</m:t>
                          </m:r>
                        </m:sup>
                        <m:e>
                          <m:sSup>
                            <m:s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pPr>
                            <m:e>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r>
                                    <a:rPr lang="fr-FR" sz="1333" i="1">
                                      <a:solidFill>
                                        <a:prstClr val="black"/>
                                      </a:solidFill>
                                      <a:latin typeface="Cambria Math" panose="02040503050406030204" pitchFamily="18" charset="0"/>
                                      <a:ea typeface="Cambria Math" panose="02040503050406030204" pitchFamily="18" charset="0"/>
                                      <a:sym typeface="Symbol" pitchFamily="18" charset="2"/>
                                    </a:rPr>
                                    <m:t>1−</m:t>
                                  </m:r>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e>
                              </m:d>
                            </m:e>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p>
                        </m:e>
                      </m:nary>
                    </m:oMath>
                  </m:oMathPara>
                </a14:m>
                <a:endParaRPr lang="fr-FR" sz="1333" dirty="0">
                  <a:solidFill>
                    <a:prstClr val="black"/>
                  </a:solidFill>
                  <a:latin typeface="Times New Roman" pitchFamily="18" charset="0"/>
                  <a:ea typeface="Arial Unicode MS" pitchFamily="34" charset="-128"/>
                  <a:sym typeface="Symbol" pitchFamily="18" charset="2"/>
                </a:endParaRPr>
              </a:p>
              <a:p>
                <a:pPr defTabSz="1219170" fontAlgn="base">
                  <a:spcBef>
                    <a:spcPct val="50000"/>
                  </a:spcBef>
                  <a:spcAft>
                    <a:spcPct val="0"/>
                  </a:spcAft>
                </a:pPr>
                <a:r>
                  <a:rPr lang="fr-FR" sz="1333" dirty="0" err="1">
                    <a:solidFill>
                      <a:prstClr val="black"/>
                    </a:solidFill>
                    <a:latin typeface="Calibri"/>
                    <a:ea typeface="Arial Unicode MS" pitchFamily="34" charset="-128"/>
                    <a:sym typeface="Symbol" pitchFamily="18" charset="2"/>
                  </a:rPr>
                  <a:t>where</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𝑝</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a:t>
                </a:r>
                <a:r>
                  <a:rPr lang="fr-FR" sz="1333" dirty="0" err="1">
                    <a:solidFill>
                      <a:prstClr val="black"/>
                    </a:solidFill>
                    <a:latin typeface="Calibri"/>
                    <a:ea typeface="Arial Unicode MS" pitchFamily="34" charset="-128"/>
                    <a:sym typeface="Symbol" pitchFamily="18" charset="2"/>
                  </a:rPr>
                  <a:t>is</a:t>
                </a:r>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prediction</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𝑡</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target</a:t>
                </a:r>
                <a:r>
                  <a:rPr lang="fr-FR" sz="1333" dirty="0">
                    <a:solidFill>
                      <a:prstClr val="black"/>
                    </a:solidFill>
                    <a:latin typeface="Calibri"/>
                    <a:ea typeface="Arial Unicode MS" pitchFamily="34" charset="-128"/>
                    <a:sym typeface="Symbol" pitchFamily="18" charset="2"/>
                  </a:rPr>
                  <a:t> and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prediction</a:t>
                </a:r>
                <a:r>
                  <a:rPr lang="fr-FR" sz="1333" dirty="0">
                    <a:solidFill>
                      <a:prstClr val="black"/>
                    </a:solidFill>
                    <a:latin typeface="Calibri"/>
                    <a:ea typeface="Arial Unicode MS" pitchFamily="34" charset="-128"/>
                    <a:sym typeface="Symbol" pitchFamily="18" charset="2"/>
                  </a:rPr>
                  <a:t> confidence on the </a:t>
                </a:r>
                <a:r>
                  <a:rPr lang="fr-FR" sz="1333" dirty="0" err="1">
                    <a:solidFill>
                      <a:prstClr val="black"/>
                    </a:solidFill>
                    <a:latin typeface="Calibri"/>
                    <a:ea typeface="Arial Unicode MS" pitchFamily="34" charset="-128"/>
                    <a:sym typeface="Symbol" pitchFamily="18" charset="2"/>
                  </a:rPr>
                  <a:t>parameter</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r>
                      <a:rPr lang="fr-FR" sz="1333" i="1" dirty="0">
                        <a:solidFill>
                          <a:prstClr val="black"/>
                        </a:solidFill>
                        <a:latin typeface="Cambria Math" panose="02040503050406030204" pitchFamily="18" charset="0"/>
                        <a:sym typeface="Symbol" pitchFamily="18" charset="2"/>
                      </a:rPr>
                      <m:t>𝑖</m:t>
                    </m:r>
                  </m:oMath>
                </a14:m>
                <a:endParaRPr lang="fr-FR" sz="1333" dirty="0">
                  <a:solidFill>
                    <a:prstClr val="black"/>
                  </a:solidFill>
                  <a:latin typeface="Calibri"/>
                  <a:ea typeface="Arial Unicode MS" pitchFamily="34" charset="-128"/>
                  <a:sym typeface="Symbol" pitchFamily="18" charset="2"/>
                </a:endParaRPr>
              </a:p>
            </p:txBody>
          </p:sp>
        </mc:Choice>
        <mc:Fallback xmlns="">
          <p:sp>
            <p:nvSpPr>
              <p:cNvPr id="51" name="ZoneTexte 50">
                <a:extLst>
                  <a:ext uri="{FF2B5EF4-FFF2-40B4-BE49-F238E27FC236}">
                    <a16:creationId xmlns:a16="http://schemas.microsoft.com/office/drawing/2014/main" id="{D4FFE666-CF28-F9FD-E215-E45BE17DA988}"/>
                  </a:ext>
                </a:extLst>
              </p:cNvPr>
              <p:cNvSpPr txBox="1">
                <a:spLocks noRot="1" noChangeAspect="1" noMove="1" noResize="1" noEditPoints="1" noAdjustHandles="1" noChangeArrowheads="1" noChangeShapeType="1" noTextEdit="1"/>
              </p:cNvSpPr>
              <p:nvPr/>
            </p:nvSpPr>
            <p:spPr>
              <a:xfrm>
                <a:off x="3612291" y="5157193"/>
                <a:ext cx="3822997" cy="1228926"/>
              </a:xfrm>
              <a:prstGeom prst="rect">
                <a:avLst/>
              </a:prstGeom>
              <a:blipFill>
                <a:blip r:embed="rId8"/>
                <a:stretch>
                  <a:fillRect l="-478" t="-42079" r="-5901" b="-45545"/>
                </a:stretch>
              </a:blipFill>
            </p:spPr>
            <p:txBody>
              <a:bodyPr/>
              <a:lstStyle/>
              <a:p>
                <a:r>
                  <a:rPr lang="en-US">
                    <a:noFill/>
                  </a:rPr>
                  <a:t> </a:t>
                </a:r>
              </a:p>
            </p:txBody>
          </p:sp>
        </mc:Fallback>
      </mc:AlternateContent>
      <p:sp>
        <p:nvSpPr>
          <p:cNvPr id="56" name="Flèche : droite 55">
            <a:extLst>
              <a:ext uri="{FF2B5EF4-FFF2-40B4-BE49-F238E27FC236}">
                <a16:creationId xmlns:a16="http://schemas.microsoft.com/office/drawing/2014/main" id="{2FDFA3F6-945C-5EE0-C0B7-230D5710EEE8}"/>
              </a:ext>
            </a:extLst>
          </p:cNvPr>
          <p:cNvSpPr/>
          <p:nvPr/>
        </p:nvSpPr>
        <p:spPr>
          <a:xfrm>
            <a:off x="7158984" y="5589241"/>
            <a:ext cx="276305" cy="124364"/>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fontAlgn="base">
              <a:spcBef>
                <a:spcPct val="50000"/>
              </a:spcBef>
              <a:spcAft>
                <a:spcPct val="0"/>
              </a:spcAft>
            </a:pPr>
            <a:endParaRPr lang="fr-FR" sz="1867">
              <a:solidFill>
                <a:prstClr val="black"/>
              </a:solidFill>
              <a:latin typeface="Calibri"/>
              <a:sym typeface="Symbol" pitchFamily="18" charset="2"/>
            </a:endParaRPr>
          </a:p>
        </p:txBody>
      </p:sp>
      <p:grpSp>
        <p:nvGrpSpPr>
          <p:cNvPr id="66" name="Groupe 65">
            <a:extLst>
              <a:ext uri="{FF2B5EF4-FFF2-40B4-BE49-F238E27FC236}">
                <a16:creationId xmlns:a16="http://schemas.microsoft.com/office/drawing/2014/main" id="{3EF91416-6DDB-DA27-9140-57E4F9AB6694}"/>
              </a:ext>
            </a:extLst>
          </p:cNvPr>
          <p:cNvGrpSpPr/>
          <p:nvPr/>
        </p:nvGrpSpPr>
        <p:grpSpPr>
          <a:xfrm>
            <a:off x="7197214" y="1271433"/>
            <a:ext cx="3784271" cy="3015663"/>
            <a:chOff x="5397910" y="893762"/>
            <a:chExt cx="2838203" cy="2261747"/>
          </a:xfrm>
        </p:grpSpPr>
        <p:pic>
          <p:nvPicPr>
            <p:cNvPr id="58" name="Image 57">
              <a:extLst>
                <a:ext uri="{FF2B5EF4-FFF2-40B4-BE49-F238E27FC236}">
                  <a16:creationId xmlns:a16="http://schemas.microsoft.com/office/drawing/2014/main" id="{DAAB4AAD-BD28-6A67-41A5-2003C366EDDB}"/>
                </a:ext>
              </a:extLst>
            </p:cNvPr>
            <p:cNvPicPr>
              <a:picLocks noChangeAspect="1"/>
            </p:cNvPicPr>
            <p:nvPr/>
          </p:nvPicPr>
          <p:blipFill>
            <a:blip r:embed="rId9"/>
            <a:stretch>
              <a:fillRect/>
            </a:stretch>
          </p:blipFill>
          <p:spPr>
            <a:xfrm>
              <a:off x="5397910" y="893762"/>
              <a:ext cx="2838203" cy="2261747"/>
            </a:xfrm>
            <a:prstGeom prst="rect">
              <a:avLst/>
            </a:prstGeom>
          </p:spPr>
        </p:pic>
        <p:sp>
          <p:nvSpPr>
            <p:cNvPr id="64" name="Rectangle : coins arrondis 63">
              <a:extLst>
                <a:ext uri="{FF2B5EF4-FFF2-40B4-BE49-F238E27FC236}">
                  <a16:creationId xmlns:a16="http://schemas.microsoft.com/office/drawing/2014/main" id="{55A454FB-935A-0FAF-FFCE-FBBDC425EA3F}"/>
                </a:ext>
              </a:extLst>
            </p:cNvPr>
            <p:cNvSpPr/>
            <p:nvPr/>
          </p:nvSpPr>
          <p:spPr>
            <a:xfrm>
              <a:off x="6009729" y="893763"/>
              <a:ext cx="257501" cy="2174094"/>
            </a:xfrm>
            <a:prstGeom prst="roundRect">
              <a:avLst/>
            </a:prstGeom>
            <a:solidFill>
              <a:srgbClr val="FFFF00">
                <a:alpha val="16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sp>
        <p:nvSpPr>
          <p:cNvPr id="65" name="ZoneTexte 64">
            <a:extLst>
              <a:ext uri="{FF2B5EF4-FFF2-40B4-BE49-F238E27FC236}">
                <a16:creationId xmlns:a16="http://schemas.microsoft.com/office/drawing/2014/main" id="{75E05425-1A0E-B915-B2CF-42704428060B}"/>
              </a:ext>
            </a:extLst>
          </p:cNvPr>
          <p:cNvSpPr txBox="1"/>
          <p:nvPr/>
        </p:nvSpPr>
        <p:spPr>
          <a:xfrm>
            <a:off x="8251852" y="1026645"/>
            <a:ext cx="1417043" cy="297454"/>
          </a:xfrm>
          <a:prstGeom prst="rect">
            <a:avLst/>
          </a:prstGeom>
          <a:no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Best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prediction</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a:t>
            </a:r>
            <a:endParaRPr lang="fr-FR" sz="1867" b="1" dirty="0">
              <a:solidFill>
                <a:srgbClr val="FF0000"/>
              </a:solidFill>
              <a:latin typeface="Times New Roman" pitchFamily="18" charset="0"/>
              <a:ea typeface="Arial Unicode MS" pitchFamily="34" charset="-128"/>
              <a:sym typeface="Symbol" pitchFamily="18" charset="2"/>
            </a:endParaRPr>
          </a:p>
        </p:txBody>
      </p:sp>
      <p:sp>
        <p:nvSpPr>
          <p:cNvPr id="63" name="ZoneTexte 62">
            <a:extLst>
              <a:ext uri="{FF2B5EF4-FFF2-40B4-BE49-F238E27FC236}">
                <a16:creationId xmlns:a16="http://schemas.microsoft.com/office/drawing/2014/main" id="{F5DD6F17-4CB9-6192-439B-ED2A05D9EEE6}"/>
              </a:ext>
            </a:extLst>
          </p:cNvPr>
          <p:cNvSpPr txBox="1"/>
          <p:nvPr/>
        </p:nvSpPr>
        <p:spPr>
          <a:xfrm>
            <a:off x="6251563" y="1088199"/>
            <a:ext cx="1303000" cy="502573"/>
          </a:xfrm>
          <a:prstGeom prst="rect">
            <a:avLst/>
          </a:prstGeom>
          <a:noFill/>
        </p:spPr>
        <p:txBody>
          <a:bodyPr wrap="square">
            <a:spAutoFit/>
          </a:bodyPr>
          <a:lstStyle/>
          <a:p>
            <a:pPr algn="r" defTabSz="1219170" fontAlgn="base">
              <a:spcBef>
                <a:spcPct val="50000"/>
              </a:spcBef>
              <a:spcAft>
                <a:spcPct val="0"/>
              </a:spcAft>
            </a:pPr>
            <a:r>
              <a:rPr lang="fr-FR" sz="1333" b="1" kern="0" dirty="0">
                <a:solidFill>
                  <a:prstClr val="black"/>
                </a:solidFill>
                <a:latin typeface="Calibri" pitchFamily="34" charset="0"/>
                <a:ea typeface="Arial Unicode MS" pitchFamily="34" charset="-128"/>
                <a:cs typeface="Calibri" pitchFamily="34" charset="0"/>
                <a:sym typeface="Symbol" pitchFamily="18" charset="2"/>
              </a:rPr>
              <a:t>Tests for the quantification:</a:t>
            </a:r>
            <a:endParaRPr lang="fr-FR" sz="1867" b="1" dirty="0">
              <a:solidFill>
                <a:prstClr val="black"/>
              </a:solidFill>
              <a:latin typeface="Times New Roman" pitchFamily="18" charset="0"/>
              <a:ea typeface="Arial Unicode MS" pitchFamily="34" charset="-128"/>
              <a:sym typeface="Symbol" pitchFamily="18" charset="2"/>
            </a:endParaRPr>
          </a:p>
        </p:txBody>
      </p:sp>
      <mc:AlternateContent xmlns:mc="http://schemas.openxmlformats.org/markup-compatibility/2006" xmlns:a14="http://schemas.microsoft.com/office/drawing/2010/main">
        <mc:Choice Requires="a14">
          <p:sp>
            <p:nvSpPr>
              <p:cNvPr id="45" name="Rectangle : coins arrondis 44">
                <a:extLst>
                  <a:ext uri="{FF2B5EF4-FFF2-40B4-BE49-F238E27FC236}">
                    <a16:creationId xmlns:a16="http://schemas.microsoft.com/office/drawing/2014/main" id="{3D29452B-DC87-C3BC-62FA-399175F232EE}"/>
                  </a:ext>
                </a:extLst>
              </p:cNvPr>
              <p:cNvSpPr/>
              <p:nvPr/>
            </p:nvSpPr>
            <p:spPr>
              <a:xfrm>
                <a:off x="4971864" y="4287095"/>
                <a:ext cx="1953617" cy="934932"/>
              </a:xfrm>
              <a:prstGeom prst="roundRect">
                <a:avLst>
                  <a:gd name="adj" fmla="val 14694"/>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defTabSz="1219170" fontAlgn="base">
                  <a:spcAft>
                    <a:spcPct val="0"/>
                  </a:spcAft>
                </a:pPr>
                <a:r>
                  <a:rPr lang="fr-FR" sz="1467" dirty="0">
                    <a:solidFill>
                      <a:prstClr val="white"/>
                    </a:solidFill>
                    <a:latin typeface="Calibri"/>
                    <a:sym typeface="Symbol" pitchFamily="18" charset="2"/>
                  </a:rPr>
                  <a:t>Outputs:</a:t>
                </a:r>
              </a:p>
              <a:p>
                <a:pPr marL="355591" indent="-112181" defTabSz="1219170" fontAlgn="base">
                  <a:spcAft>
                    <a:spcPct val="0"/>
                  </a:spcAft>
                  <a:buFont typeface="Arial" panose="020B0604020202020204" pitchFamily="34" charset="0"/>
                  <a:buChar char="•"/>
                </a:pPr>
                <a:r>
                  <a:rPr lang="fr-FR" sz="1467" dirty="0">
                    <a:solidFill>
                      <a:prstClr val="white"/>
                    </a:solidFill>
                    <a:latin typeface="Calibri"/>
                    <a:sym typeface="Symbol" pitchFamily="18" charset="2"/>
                  </a:rPr>
                  <a:t>9 mole fractions</a:t>
                </a:r>
              </a:p>
              <a:p>
                <a:pPr marL="355591" indent="-112181" defTabSz="1219170" fontAlgn="base">
                  <a:spcAft>
                    <a:spcPct val="0"/>
                  </a:spcAft>
                  <a:buFont typeface="Arial" panose="020B0604020202020204" pitchFamily="34" charset="0"/>
                  <a:buChar char="•"/>
                </a:pPr>
                <a14:m>
                  <m:oMath xmlns:m="http://schemas.openxmlformats.org/officeDocument/2006/math">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sym typeface="Symbol" pitchFamily="18" charset="2"/>
                          </a:rPr>
                          <m:t>𝑛</m:t>
                        </m:r>
                      </m:e>
                      <m:sub>
                        <m:r>
                          <a:rPr lang="fr-FR" sz="1467" i="1">
                            <a:solidFill>
                              <a:prstClr val="white"/>
                            </a:solidFill>
                            <a:latin typeface="Cambria Math" panose="02040503050406030204" pitchFamily="18" charset="0"/>
                            <a:sym typeface="Symbol" pitchFamily="18" charset="2"/>
                          </a:rPr>
                          <m:t>𝑒</m:t>
                        </m:r>
                      </m:sub>
                    </m:sSub>
                    <m:r>
                      <a:rPr lang="fr-FR" sz="1467" i="1">
                        <a:solidFill>
                          <a:prstClr val="white"/>
                        </a:solidFill>
                        <a:latin typeface="Cambria Math" panose="02040503050406030204" pitchFamily="18" charset="0"/>
                        <a:sym typeface="Symbol" pitchFamily="18" charset="2"/>
                      </a:rPr>
                      <m:t>, </m:t>
                    </m:r>
                    <m:r>
                      <a:rPr lang="fr-FR" sz="1467" i="1">
                        <a:solidFill>
                          <a:prstClr val="white"/>
                        </a:solidFill>
                        <a:latin typeface="Cambria Math" panose="02040503050406030204" pitchFamily="18" charset="0"/>
                        <a:sym typeface="Symbol" pitchFamily="18" charset="2"/>
                      </a:rPr>
                      <m:t>𝑇</m:t>
                    </m:r>
                    <m:r>
                      <a:rPr lang="fr-FR" sz="1467" i="1">
                        <a:solidFill>
                          <a:prstClr val="white"/>
                        </a:solidFill>
                        <a:latin typeface="Cambria Math" panose="02040503050406030204" pitchFamily="18" charset="0"/>
                        <a:sym typeface="Symbol" pitchFamily="18" charset="2"/>
                      </a:rPr>
                      <m:t>, </m:t>
                    </m:r>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ea typeface="Cambria Math" panose="02040503050406030204" pitchFamily="18" charset="0"/>
                            <a:sym typeface="Symbol" pitchFamily="18" charset="2"/>
                          </a:rPr>
                          <m:t>𝜆</m:t>
                        </m:r>
                      </m:e>
                      <m:sub>
                        <m:r>
                          <a:rPr lang="fr-FR" sz="1467" i="1">
                            <a:solidFill>
                              <a:prstClr val="white"/>
                            </a:solidFill>
                            <a:latin typeface="Cambria Math" panose="02040503050406030204" pitchFamily="18" charset="0"/>
                            <a:sym typeface="Symbol" pitchFamily="18" charset="2"/>
                          </a:rPr>
                          <m:t>𝑐</m:t>
                        </m:r>
                      </m:sub>
                    </m:sSub>
                  </m:oMath>
                </a14:m>
                <a:endParaRPr lang="fr-FR" sz="1467" dirty="0">
                  <a:solidFill>
                    <a:prstClr val="white"/>
                  </a:solidFill>
                  <a:latin typeface="Calibri"/>
                  <a:sym typeface="Symbol" pitchFamily="18" charset="2"/>
                </a:endParaRPr>
              </a:p>
              <a:p>
                <a:pPr marL="355591" indent="-112181" defTabSz="1219170" fontAlgn="base">
                  <a:spcAft>
                    <a:spcPct val="0"/>
                  </a:spcAft>
                  <a:buFont typeface="Arial" panose="020B0604020202020204" pitchFamily="34" charset="0"/>
                  <a:buChar char="•"/>
                </a:pPr>
                <a:r>
                  <a:rPr lang="fr-FR" sz="1467" dirty="0">
                    <a:solidFill>
                      <a:prstClr val="white"/>
                    </a:solidFill>
                    <a:latin typeface="Calibri"/>
                    <a:sym typeface="Symbol" pitchFamily="18" charset="2"/>
                  </a:rPr>
                  <a:t>12 x </a:t>
                </a:r>
                <a14:m>
                  <m:oMath xmlns:m="http://schemas.openxmlformats.org/officeDocument/2006/math">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sym typeface="Symbol" pitchFamily="18" charset="2"/>
                          </a:rPr>
                          <m:t>𝑐</m:t>
                        </m:r>
                      </m:e>
                      <m:sub>
                        <m:r>
                          <a:rPr lang="fr-FR" sz="1467" i="1">
                            <a:solidFill>
                              <a:prstClr val="white"/>
                            </a:solidFill>
                            <a:latin typeface="Cambria Math" panose="02040503050406030204" pitchFamily="18" charset="0"/>
                            <a:sym typeface="Symbol" pitchFamily="18" charset="2"/>
                          </a:rPr>
                          <m:t>𝑖</m:t>
                        </m:r>
                      </m:sub>
                    </m:sSub>
                  </m:oMath>
                </a14:m>
                <a:endParaRPr lang="fr-FR" sz="1467" dirty="0">
                  <a:solidFill>
                    <a:prstClr val="white"/>
                  </a:solidFill>
                  <a:latin typeface="Calibri"/>
                  <a:sym typeface="Symbol" pitchFamily="18" charset="2"/>
                </a:endParaRPr>
              </a:p>
            </p:txBody>
          </p:sp>
        </mc:Choice>
        <mc:Fallback xmlns="">
          <p:sp>
            <p:nvSpPr>
              <p:cNvPr id="45" name="Rectangle : coins arrondis 44">
                <a:extLst>
                  <a:ext uri="{FF2B5EF4-FFF2-40B4-BE49-F238E27FC236}">
                    <a16:creationId xmlns:a16="http://schemas.microsoft.com/office/drawing/2014/main" id="{3D29452B-DC87-C3BC-62FA-399175F232EE}"/>
                  </a:ext>
                </a:extLst>
              </p:cNvPr>
              <p:cNvSpPr>
                <a:spLocks noRot="1" noChangeAspect="1" noMove="1" noResize="1" noEditPoints="1" noAdjustHandles="1" noChangeArrowheads="1" noChangeShapeType="1" noTextEdit="1"/>
              </p:cNvSpPr>
              <p:nvPr/>
            </p:nvSpPr>
            <p:spPr>
              <a:xfrm>
                <a:off x="4971864" y="4287095"/>
                <a:ext cx="1953617" cy="934932"/>
              </a:xfrm>
              <a:prstGeom prst="roundRect">
                <a:avLst>
                  <a:gd name="adj" fmla="val 14694"/>
                </a:avLst>
              </a:prstGeom>
              <a:blipFill>
                <a:blip r:embed="rId10"/>
                <a:stretch>
                  <a:fillRect t="-2532"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ZoneTexte 66">
                <a:extLst>
                  <a:ext uri="{FF2B5EF4-FFF2-40B4-BE49-F238E27FC236}">
                    <a16:creationId xmlns:a16="http://schemas.microsoft.com/office/drawing/2014/main" id="{38437043-22F9-93D8-3994-A4F0318BF954}"/>
                  </a:ext>
                </a:extLst>
              </p:cNvPr>
              <p:cNvSpPr txBox="1"/>
              <p:nvPr/>
            </p:nvSpPr>
            <p:spPr>
              <a:xfrm>
                <a:off x="10274375" y="1129164"/>
                <a:ext cx="1880283" cy="502573"/>
              </a:xfrm>
              <a:prstGeom prst="rect">
                <a:avLst/>
              </a:prstGeom>
              <a:no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Lowest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predicted</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value for H: </a:t>
                </a:r>
                <a14:m>
                  <m:oMath xmlns:m="http://schemas.openxmlformats.org/officeDocument/2006/math">
                    <m:sSub>
                      <m:sSubPr>
                        <m:ctrlP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ctrlPr>
                      </m:sSubPr>
                      <m:e>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𝒙</m:t>
                        </m:r>
                      </m:e>
                      <m:sub>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𝑯</m:t>
                        </m:r>
                      </m:sub>
                    </m:sSub>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𝟎</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𝟏</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 %</m:t>
                    </m:r>
                  </m:oMath>
                </a14:m>
                <a:endParaRPr lang="fr-FR" sz="1867" b="1" dirty="0">
                  <a:solidFill>
                    <a:srgbClr val="FF0000"/>
                  </a:solidFill>
                  <a:latin typeface="Times New Roman" pitchFamily="18" charset="0"/>
                  <a:ea typeface="Arial Unicode MS" pitchFamily="34" charset="-128"/>
                  <a:sym typeface="Symbol" pitchFamily="18" charset="2"/>
                </a:endParaRPr>
              </a:p>
            </p:txBody>
          </p:sp>
        </mc:Choice>
        <mc:Fallback xmlns="">
          <p:sp>
            <p:nvSpPr>
              <p:cNvPr id="67" name="ZoneTexte 66">
                <a:extLst>
                  <a:ext uri="{FF2B5EF4-FFF2-40B4-BE49-F238E27FC236}">
                    <a16:creationId xmlns:a16="http://schemas.microsoft.com/office/drawing/2014/main" id="{38437043-22F9-93D8-3994-A4F0318BF954}"/>
                  </a:ext>
                </a:extLst>
              </p:cNvPr>
              <p:cNvSpPr txBox="1">
                <a:spLocks noRot="1" noChangeAspect="1" noMove="1" noResize="1" noEditPoints="1" noAdjustHandles="1" noChangeArrowheads="1" noChangeShapeType="1" noTextEdit="1"/>
              </p:cNvSpPr>
              <p:nvPr/>
            </p:nvSpPr>
            <p:spPr>
              <a:xfrm>
                <a:off x="10274375" y="1129164"/>
                <a:ext cx="1880283" cy="502573"/>
              </a:xfrm>
              <a:prstGeom prst="rect">
                <a:avLst/>
              </a:prstGeom>
              <a:blipFill>
                <a:blip r:embed="rId11"/>
                <a:stretch>
                  <a:fillRect l="-647" t="-1205" b="-10843"/>
                </a:stretch>
              </a:blipFill>
            </p:spPr>
            <p:txBody>
              <a:bodyPr/>
              <a:lstStyle/>
              <a:p>
                <a:r>
                  <a:rPr lang="en-US">
                    <a:noFill/>
                  </a:rPr>
                  <a:t> </a:t>
                </a:r>
              </a:p>
            </p:txBody>
          </p:sp>
        </mc:Fallback>
      </mc:AlternateContent>
      <p:cxnSp>
        <p:nvCxnSpPr>
          <p:cNvPr id="69" name="Connecteur droit avec flèche 68">
            <a:extLst>
              <a:ext uri="{FF2B5EF4-FFF2-40B4-BE49-F238E27FC236}">
                <a16:creationId xmlns:a16="http://schemas.microsoft.com/office/drawing/2014/main" id="{F2B3A1A5-4CC2-A43E-2324-5DB839834408}"/>
              </a:ext>
            </a:extLst>
          </p:cNvPr>
          <p:cNvCxnSpPr>
            <a:cxnSpLocks/>
            <a:stCxn id="38" idx="1"/>
          </p:cNvCxnSpPr>
          <p:nvPr/>
        </p:nvCxnSpPr>
        <p:spPr>
          <a:xfrm>
            <a:off x="5071477" y="4038563"/>
            <a:ext cx="250801" cy="1077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1CC06D28-4E67-030B-88B8-DE38D88DF351}"/>
              </a:ext>
            </a:extLst>
          </p:cNvPr>
          <p:cNvCxnSpPr>
            <a:cxnSpLocks/>
            <a:stCxn id="39" idx="1"/>
          </p:cNvCxnSpPr>
          <p:nvPr/>
        </p:nvCxnSpPr>
        <p:spPr>
          <a:xfrm>
            <a:off x="5516969" y="3650671"/>
            <a:ext cx="160244" cy="1141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18F24028-6043-39D5-C6F6-A1CBCCFA96F6}"/>
              </a:ext>
            </a:extLst>
          </p:cNvPr>
          <p:cNvCxnSpPr>
            <a:cxnSpLocks/>
            <a:stCxn id="40" idx="1"/>
          </p:cNvCxnSpPr>
          <p:nvPr/>
        </p:nvCxnSpPr>
        <p:spPr>
          <a:xfrm flipH="1">
            <a:off x="5915135" y="3099626"/>
            <a:ext cx="65379" cy="1477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ZoneTexte 76">
                <a:extLst>
                  <a:ext uri="{FF2B5EF4-FFF2-40B4-BE49-F238E27FC236}">
                    <a16:creationId xmlns:a16="http://schemas.microsoft.com/office/drawing/2014/main" id="{1BFB5466-738F-0E94-B611-87732E5406EE}"/>
                  </a:ext>
                </a:extLst>
              </p:cNvPr>
              <p:cNvSpPr txBox="1"/>
              <p:nvPr/>
            </p:nvSpPr>
            <p:spPr>
              <a:xfrm>
                <a:off x="9761916" y="4170086"/>
                <a:ext cx="2298144" cy="2656496"/>
              </a:xfrm>
              <a:prstGeom prst="rect">
                <a:avLst/>
              </a:prstGeom>
              <a:solidFill>
                <a:schemeClr val="accent6">
                  <a:lumMod val="20000"/>
                  <a:lumOff val="80000"/>
                </a:schemeClr>
              </a:solid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Real time test of the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whole</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procedure</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(1000 times):</a:t>
                </a:r>
              </a:p>
              <a:p>
                <a:pPr marL="304792" indent="-304792" defTabSz="1219170" fontAlgn="base">
                  <a:spcBef>
                    <a:spcPct val="50000"/>
                  </a:spcBef>
                  <a:spcAft>
                    <a:spcPct val="0"/>
                  </a:spcAft>
                  <a:buFont typeface="+mj-lt"/>
                  <a:buAutoNum type="arabicPeriod"/>
                </a:pP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Writing-reading</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of a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spectrum</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Calibration</a:t>
                </a: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Image t</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reatment</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Network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response</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defTabSz="1219170" fontAlgn="base">
                  <a:spcBef>
                    <a:spcPts val="400"/>
                  </a:spcBef>
                  <a:spcAft>
                    <a:spcPct val="0"/>
                  </a:spcAft>
                </a:pPr>
                <a14:m>
                  <m:oMathPara xmlns:m="http://schemas.openxmlformats.org/officeDocument/2006/math">
                    <m:oMathParaPr>
                      <m:jc m:val="centerGroup"/>
                    </m:oMathParaPr>
                    <m:oMath xmlns:m="http://schemas.openxmlformats.org/officeDocument/2006/math">
                      <m:r>
                        <a:rPr lang="fr-FR" sz="1333" b="1" i="1" kern="0">
                          <a:solidFill>
                            <a:srgbClr val="FF0000"/>
                          </a:solidFill>
                          <a:latin typeface="Cambria Math" panose="02040503050406030204" pitchFamily="18" charset="0"/>
                          <a:ea typeface="Cambria Math" panose="02040503050406030204" pitchFamily="18" charset="0"/>
                          <a:cs typeface="Calibri" pitchFamily="34" charset="0"/>
                          <a:sym typeface="Symbol" pitchFamily="18" charset="2"/>
                        </a:rPr>
                        <m:t>𝝉</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d>
                        <m:dPr>
                          <m:ctrlP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ctrlPr>
                        </m:dPr>
                        <m:e>
                          <m:r>
                            <a:rPr lang="fr-FR" sz="1333" b="1" i="1" kern="0">
                              <a:solidFill>
                                <a:srgbClr val="FF0000"/>
                              </a:solidFill>
                              <a:latin typeface="Cambria Math" panose="02040503050406030204" pitchFamily="18" charset="0"/>
                              <a:cs typeface="Calibri" pitchFamily="34" charset="0"/>
                              <a:sym typeface="Symbol" pitchFamily="18" charset="2"/>
                            </a:rPr>
                            <m:t>𝟎</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𝟎𝟖𝟒𝟒</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𝟎𝟎𝟕𝟓</m:t>
                          </m:r>
                          <m:r>
                            <a:rPr lang="fr-FR" sz="1333" b="1" i="1" kern="0">
                              <a:solidFill>
                                <a:srgbClr val="FF0000"/>
                              </a:solidFill>
                              <a:latin typeface="Cambria Math" panose="02040503050406030204" pitchFamily="18" charset="0"/>
                              <a:cs typeface="Calibri" pitchFamily="34" charset="0"/>
                              <a:sym typeface="Symbol" pitchFamily="18" charset="2"/>
                            </a:rPr>
                            <m:t>)</m:t>
                          </m:r>
                        </m:e>
                      </m:d>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 </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𝒔</m:t>
                      </m:r>
                    </m:oMath>
                  </m:oMathPara>
                </a14:m>
                <a:endParaRPr lang="fr-FR" sz="1867" b="1" dirty="0">
                  <a:solidFill>
                    <a:srgbClr val="FF0000"/>
                  </a:solidFill>
                  <a:latin typeface="Times New Roman" pitchFamily="18" charset="0"/>
                  <a:ea typeface="Arial Unicode MS" pitchFamily="34" charset="-128"/>
                  <a:sym typeface="Symbol" pitchFamily="18" charset="2"/>
                </a:endParaRPr>
              </a:p>
              <a:p>
                <a:pPr defTabSz="1219170" fontAlgn="base">
                  <a:spcBef>
                    <a:spcPct val="50000"/>
                  </a:spcBef>
                  <a:spcAft>
                    <a:spcPct val="0"/>
                  </a:spcAft>
                </a:pPr>
                <a:r>
                  <a:rPr lang="fr-FR" sz="1333" b="1" dirty="0">
                    <a:solidFill>
                      <a:srgbClr val="FF0000"/>
                    </a:solidFill>
                    <a:latin typeface="Calibri"/>
                    <a:ea typeface="Arial Unicode MS" pitchFamily="34" charset="-128"/>
                    <a:sym typeface="Symbol" pitchFamily="18" charset="2"/>
                  </a:rPr>
                  <a:t>At 10 Hz: </a:t>
                </a:r>
                <a:r>
                  <a:rPr lang="fr-FR" sz="1333" b="1" dirty="0" err="1">
                    <a:solidFill>
                      <a:srgbClr val="FF0000"/>
                    </a:solidFill>
                    <a:latin typeface="Calibri"/>
                    <a:ea typeface="Arial Unicode MS" pitchFamily="34" charset="-128"/>
                    <a:sym typeface="Symbol" pitchFamily="18" charset="2"/>
                  </a:rPr>
                  <a:t>analysis</a:t>
                </a:r>
                <a:r>
                  <a:rPr lang="fr-FR" sz="1333" b="1" dirty="0">
                    <a:solidFill>
                      <a:srgbClr val="FF0000"/>
                    </a:solidFill>
                    <a:latin typeface="Calibri"/>
                    <a:ea typeface="Arial Unicode MS" pitchFamily="34" charset="-128"/>
                    <a:sym typeface="Symbol" pitchFamily="18" charset="2"/>
                  </a:rPr>
                  <a:t> at </a:t>
                </a:r>
                <a:r>
                  <a:rPr lang="fr-FR" sz="1333" b="1" dirty="0" err="1">
                    <a:solidFill>
                      <a:srgbClr val="FF0000"/>
                    </a:solidFill>
                    <a:latin typeface="Calibri"/>
                    <a:ea typeface="Arial Unicode MS" pitchFamily="34" charset="-128"/>
                    <a:sym typeface="Symbol" pitchFamily="18" charset="2"/>
                  </a:rPr>
                  <a:t>each</a:t>
                </a:r>
                <a:r>
                  <a:rPr lang="fr-FR" sz="1333" b="1" dirty="0">
                    <a:solidFill>
                      <a:srgbClr val="FF0000"/>
                    </a:solidFill>
                    <a:latin typeface="Calibri"/>
                    <a:ea typeface="Arial Unicode MS" pitchFamily="34" charset="-128"/>
                    <a:sym typeface="Symbol" pitchFamily="18" charset="2"/>
                  </a:rPr>
                  <a:t> laser shot</a:t>
                </a:r>
              </a:p>
            </p:txBody>
          </p:sp>
        </mc:Choice>
        <mc:Fallback xmlns="">
          <p:sp>
            <p:nvSpPr>
              <p:cNvPr id="77" name="ZoneTexte 76">
                <a:extLst>
                  <a:ext uri="{FF2B5EF4-FFF2-40B4-BE49-F238E27FC236}">
                    <a16:creationId xmlns:a16="http://schemas.microsoft.com/office/drawing/2014/main" id="{1BFB5466-738F-0E94-B611-87732E5406EE}"/>
                  </a:ext>
                </a:extLst>
              </p:cNvPr>
              <p:cNvSpPr txBox="1">
                <a:spLocks noRot="1" noChangeAspect="1" noMove="1" noResize="1" noEditPoints="1" noAdjustHandles="1" noChangeArrowheads="1" noChangeShapeType="1" noTextEdit="1"/>
              </p:cNvSpPr>
              <p:nvPr/>
            </p:nvSpPr>
            <p:spPr>
              <a:xfrm>
                <a:off x="9761916" y="4170086"/>
                <a:ext cx="2298144" cy="2656496"/>
              </a:xfrm>
              <a:prstGeom prst="rect">
                <a:avLst/>
              </a:prstGeom>
              <a:blipFill>
                <a:blip r:embed="rId12"/>
                <a:stretch>
                  <a:fillRect l="-796" t="-229" b="-137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D409DA8-F6DC-482F-808D-4CFB333ED75D}"/>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extLst>
      <p:ext uri="{BB962C8B-B14F-4D97-AF65-F5344CB8AC3E}">
        <p14:creationId xmlns:p14="http://schemas.microsoft.com/office/powerpoint/2010/main" val="3442652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825624" y="786403"/>
            <a:ext cx="10801546" cy="1438322"/>
          </a:xfrm>
        </p:spPr>
        <p:txBody>
          <a:bodyPr/>
          <a:lstStyle/>
          <a:p>
            <a:r>
              <a:rPr lang="en-US" sz="3200" dirty="0"/>
              <a:t>WP-PWIE SPX:</a:t>
            </a:r>
            <a:br>
              <a:rPr lang="en-US" sz="3200" dirty="0"/>
            </a:br>
            <a:r>
              <a:rPr lang="en-US" sz="3200" dirty="0"/>
              <a:t>Plasma characterization, laser based diagnostic development</a:t>
            </a:r>
            <a:endParaRPr lang="en-HU" sz="3200"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a:solidFill>
                <a:prstClr val="white"/>
              </a:solidFill>
            </a:endParaRPr>
          </a:p>
        </p:txBody>
      </p:sp>
      <p:sp>
        <p:nvSpPr>
          <p:cNvPr id="8" name="Rectangle 7">
            <a:extLst>
              <a:ext uri="{FF2B5EF4-FFF2-40B4-BE49-F238E27FC236}">
                <a16:creationId xmlns:a16="http://schemas.microsoft.com/office/drawing/2014/main" id="{A15C4130-0A83-4D96-B5CB-602C3E291810}"/>
              </a:ext>
            </a:extLst>
          </p:cNvPr>
          <p:cNvSpPr/>
          <p:nvPr/>
        </p:nvSpPr>
        <p:spPr>
          <a:xfrm>
            <a:off x="727435" y="2727522"/>
            <a:ext cx="10801546" cy="16088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In</a:t>
            </a:r>
            <a:r>
              <a:rPr lang="de-DE" sz="2400" b="1" dirty="0"/>
              <a:t> 2025 SP X </a:t>
            </a:r>
            <a:r>
              <a:rPr lang="de-DE" sz="2400" b="1" dirty="0" err="1"/>
              <a:t>consists</a:t>
            </a:r>
            <a:r>
              <a:rPr lang="de-DE" sz="2400" b="1" dirty="0"/>
              <a:t> of 2 </a:t>
            </a:r>
            <a:r>
              <a:rPr lang="de-DE" sz="2400" b="1" dirty="0" err="1"/>
              <a:t>parts</a:t>
            </a:r>
            <a:r>
              <a:rPr lang="de-DE" sz="2400" b="1" dirty="0"/>
              <a:t>:</a:t>
            </a:r>
          </a:p>
          <a:p>
            <a:endParaRPr lang="de-DE" sz="2400" b="1" dirty="0"/>
          </a:p>
          <a:p>
            <a:pPr marL="342900" indent="-342900">
              <a:buClr>
                <a:schemeClr val="bg1"/>
              </a:buClr>
              <a:buFont typeface="Wingdings" panose="05000000000000000000" pitchFamily="2" charset="2"/>
              <a:buChar char="Ø"/>
            </a:pPr>
            <a:r>
              <a:rPr lang="de-DE" sz="2400" b="1" dirty="0"/>
              <a:t>SP X.1: </a:t>
            </a:r>
            <a:r>
              <a:rPr lang="en-GB" sz="2400" b="1" dirty="0"/>
              <a:t>Atomic and molecular processes in attached/detached plasmas</a:t>
            </a:r>
          </a:p>
          <a:p>
            <a:pPr marL="342900" indent="-342900">
              <a:buClr>
                <a:schemeClr val="bg1"/>
              </a:buClr>
              <a:buFont typeface="Wingdings" panose="05000000000000000000" pitchFamily="2" charset="2"/>
              <a:buChar char="Ø"/>
            </a:pPr>
            <a:r>
              <a:rPr lang="de-DE" sz="2400" b="1" dirty="0"/>
              <a:t>SP X.2: </a:t>
            </a:r>
            <a:r>
              <a:rPr lang="de-DE" sz="2400" b="1" dirty="0" err="1"/>
              <a:t>Optimization</a:t>
            </a:r>
            <a:r>
              <a:rPr lang="de-DE" sz="2400" b="1" dirty="0"/>
              <a:t> of laser-</a:t>
            </a:r>
            <a:r>
              <a:rPr lang="de-DE" sz="2400" b="1" dirty="0" err="1"/>
              <a:t>based</a:t>
            </a:r>
            <a:r>
              <a:rPr lang="de-DE" sz="2400" b="1" dirty="0"/>
              <a:t> </a:t>
            </a:r>
            <a:r>
              <a:rPr lang="de-DE" sz="2400" b="1" dirty="0" err="1"/>
              <a:t>surface</a:t>
            </a:r>
            <a:r>
              <a:rPr lang="de-DE" sz="2400" b="1" dirty="0"/>
              <a:t> </a:t>
            </a:r>
            <a:r>
              <a:rPr lang="de-DE" sz="2400" b="1" dirty="0" err="1"/>
              <a:t>analysis</a:t>
            </a:r>
            <a:r>
              <a:rPr lang="de-DE" sz="2400" b="1" dirty="0"/>
              <a:t> </a:t>
            </a:r>
            <a:r>
              <a:rPr lang="de-DE" sz="2400" b="1" dirty="0" err="1"/>
              <a:t>diagnostics</a:t>
            </a:r>
            <a:endParaRPr lang="en-US" sz="2400" b="1" dirty="0"/>
          </a:p>
        </p:txBody>
      </p:sp>
      <p:sp>
        <p:nvSpPr>
          <p:cNvPr id="3" name="Footer Placeholder 3">
            <a:extLst>
              <a:ext uri="{FF2B5EF4-FFF2-40B4-BE49-F238E27FC236}">
                <a16:creationId xmlns:a16="http://schemas.microsoft.com/office/drawing/2014/main" id="{572058F7-F6A9-6A92-66A6-9D73C0AEF4EC}"/>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3374516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C11BBEA-4180-E2B2-6834-07E487E6057E}"/>
              </a:ext>
            </a:extLst>
          </p:cNvPr>
          <p:cNvSpPr>
            <a:spLocks noGrp="1"/>
          </p:cNvSpPr>
          <p:nvPr>
            <p:ph type="sldNum" sz="quarter" idx="12"/>
          </p:nvPr>
        </p:nvSpPr>
        <p:spPr/>
        <p:txBody>
          <a:bodyPr/>
          <a:lstStyle/>
          <a:p>
            <a:pPr defTabSz="1219170" fontAlgn="base">
              <a:spcBef>
                <a:spcPct val="50000"/>
              </a:spcBef>
              <a:spcAft>
                <a:spcPct val="0"/>
              </a:spcAft>
            </a:pPr>
            <a:fld id="{E0199EC6-87E9-49B5-8445-3B737938AB1C}" type="slidenum">
              <a:rPr lang="fr-FR">
                <a:solidFill>
                  <a:prstClr val="black">
                    <a:tint val="75000"/>
                  </a:prstClr>
                </a:solidFill>
                <a:latin typeface="Calibri"/>
                <a:ea typeface="Arial Unicode MS" pitchFamily="34" charset="-128"/>
                <a:sym typeface="Symbol" pitchFamily="18" charset="2"/>
              </a:rPr>
              <a:pPr defTabSz="1219170" fontAlgn="base">
                <a:spcBef>
                  <a:spcPct val="50000"/>
                </a:spcBef>
                <a:spcAft>
                  <a:spcPct val="0"/>
                </a:spcAft>
              </a:pPr>
              <a:t>20</a:t>
            </a:fld>
            <a:endParaRPr lang="fr-FR" dirty="0">
              <a:solidFill>
                <a:prstClr val="black">
                  <a:tint val="75000"/>
                </a:prstClr>
              </a:solidFill>
              <a:latin typeface="Calibri"/>
              <a:ea typeface="Arial Unicode MS" pitchFamily="34" charset="-128"/>
              <a:sym typeface="Symbol" pitchFamily="18" charset="2"/>
            </a:endParaRPr>
          </a:p>
        </p:txBody>
      </p:sp>
      <p:grpSp>
        <p:nvGrpSpPr>
          <p:cNvPr id="4" name="Groupe 3">
            <a:extLst>
              <a:ext uri="{FF2B5EF4-FFF2-40B4-BE49-F238E27FC236}">
                <a16:creationId xmlns:a16="http://schemas.microsoft.com/office/drawing/2014/main" id="{6A86D357-89CC-3765-C130-5CCBA483BADA}"/>
              </a:ext>
            </a:extLst>
          </p:cNvPr>
          <p:cNvGrpSpPr/>
          <p:nvPr/>
        </p:nvGrpSpPr>
        <p:grpSpPr>
          <a:xfrm>
            <a:off x="815752" y="1103031"/>
            <a:ext cx="10560496" cy="5418540"/>
            <a:chOff x="611814" y="827273"/>
            <a:chExt cx="7920372" cy="4063905"/>
          </a:xfrm>
        </p:grpSpPr>
        <p:pic>
          <p:nvPicPr>
            <p:cNvPr id="5" name="Image 4">
              <a:extLst>
                <a:ext uri="{FF2B5EF4-FFF2-40B4-BE49-F238E27FC236}">
                  <a16:creationId xmlns:a16="http://schemas.microsoft.com/office/drawing/2014/main" id="{F3013B96-FB27-6A42-6897-66816E120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14" y="827273"/>
              <a:ext cx="7920372" cy="4063905"/>
            </a:xfrm>
            <a:prstGeom prst="rect">
              <a:avLst/>
            </a:prstGeom>
          </p:spPr>
        </p:pic>
        <p:cxnSp>
          <p:nvCxnSpPr>
            <p:cNvPr id="6" name="Connecteur droit 5">
              <a:extLst>
                <a:ext uri="{FF2B5EF4-FFF2-40B4-BE49-F238E27FC236}">
                  <a16:creationId xmlns:a16="http://schemas.microsoft.com/office/drawing/2014/main" id="{099375D8-724F-09F7-F0FE-9BB9949CB7F0}"/>
                </a:ext>
              </a:extLst>
            </p:cNvPr>
            <p:cNvCxnSpPr>
              <a:cxnSpLocks/>
            </p:cNvCxnSpPr>
            <p:nvPr/>
          </p:nvCxnSpPr>
          <p:spPr>
            <a:xfrm flipV="1">
              <a:off x="1403648" y="2481082"/>
              <a:ext cx="3108028" cy="11088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1E67A3D-B560-BE44-8D86-C1A185558669}"/>
                </a:ext>
              </a:extLst>
            </p:cNvPr>
            <p:cNvCxnSpPr>
              <a:cxnSpLocks/>
            </p:cNvCxnSpPr>
            <p:nvPr/>
          </p:nvCxnSpPr>
          <p:spPr>
            <a:xfrm flipH="1">
              <a:off x="4511340" y="2211710"/>
              <a:ext cx="336" cy="2693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B71613F-EF13-32AE-5703-E4033B5B9838}"/>
                </a:ext>
              </a:extLst>
            </p:cNvPr>
            <p:cNvCxnSpPr>
              <a:cxnSpLocks/>
            </p:cNvCxnSpPr>
            <p:nvPr/>
          </p:nvCxnSpPr>
          <p:spPr>
            <a:xfrm flipH="1">
              <a:off x="4511340" y="1743658"/>
              <a:ext cx="336" cy="4033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C01D144-0423-89FD-7AA8-D90CA0A40DDC}"/>
                </a:ext>
              </a:extLst>
            </p:cNvPr>
            <p:cNvCxnSpPr>
              <a:cxnSpLocks/>
            </p:cNvCxnSpPr>
            <p:nvPr/>
          </p:nvCxnSpPr>
          <p:spPr>
            <a:xfrm>
              <a:off x="4511340" y="1743658"/>
              <a:ext cx="276684" cy="360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D3A2298-C4B2-22B8-5F24-7F240FC16403}"/>
                </a:ext>
              </a:extLst>
            </p:cNvPr>
            <p:cNvCxnSpPr>
              <a:cxnSpLocks/>
            </p:cNvCxnSpPr>
            <p:nvPr/>
          </p:nvCxnSpPr>
          <p:spPr>
            <a:xfrm>
              <a:off x="4788024" y="1779662"/>
              <a:ext cx="0" cy="4320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34C3A25-51A6-0653-AE46-81174480EA76}"/>
                </a:ext>
              </a:extLst>
            </p:cNvPr>
            <p:cNvCxnSpPr>
              <a:cxnSpLocks/>
            </p:cNvCxnSpPr>
            <p:nvPr/>
          </p:nvCxnSpPr>
          <p:spPr>
            <a:xfrm>
              <a:off x="4788024" y="2211710"/>
              <a:ext cx="486000" cy="360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637AD63-591B-8995-684D-705917A99774}"/>
                </a:ext>
              </a:extLst>
            </p:cNvPr>
            <p:cNvSpPr/>
            <p:nvPr/>
          </p:nvSpPr>
          <p:spPr>
            <a:xfrm rot="219040">
              <a:off x="5231612" y="2258931"/>
              <a:ext cx="1192645" cy="207749"/>
            </a:xfrm>
            <a:prstGeom prst="rect">
              <a:avLst/>
            </a:prstGeom>
            <a:noFill/>
          </p:spPr>
          <p:txBody>
            <a:bodyPr wrap="square">
              <a:spAutoFit/>
            </a:bodyPr>
            <a:lstStyle/>
            <a:p>
              <a:pPr algn="ctr" defTabSz="1219170" fontAlgn="base">
                <a:spcAft>
                  <a:spcPct val="0"/>
                </a:spcAft>
              </a:pPr>
              <a:r>
                <a:rPr lang="fr-FR" altLang="fr-FR" sz="1200" b="1" dirty="0" err="1">
                  <a:solidFill>
                    <a:srgbClr val="FFFF00"/>
                  </a:solidFill>
                  <a:latin typeface="Calibri"/>
                  <a:ea typeface="Arial Unicode MS" pitchFamily="34" charset="-128"/>
                  <a:sym typeface="Symbol" pitchFamily="18" charset="2"/>
                </a:rPr>
                <a:t>Nd:YAG</a:t>
              </a:r>
              <a:r>
                <a:rPr lang="fr-FR" altLang="fr-FR" sz="1200" b="1" dirty="0">
                  <a:solidFill>
                    <a:srgbClr val="FFFF00"/>
                  </a:solidFill>
                  <a:latin typeface="Calibri"/>
                  <a:ea typeface="Arial Unicode MS" pitchFamily="34" charset="-128"/>
                  <a:sym typeface="Symbol" pitchFamily="18" charset="2"/>
                </a:rPr>
                <a:t> laser source</a:t>
              </a:r>
            </a:p>
          </p:txBody>
        </p:sp>
        <p:sp>
          <p:nvSpPr>
            <p:cNvPr id="13" name="Rectangle 12">
              <a:extLst>
                <a:ext uri="{FF2B5EF4-FFF2-40B4-BE49-F238E27FC236}">
                  <a16:creationId xmlns:a16="http://schemas.microsoft.com/office/drawing/2014/main" id="{521B5D8C-0CF2-47C7-CE52-0973BBA4326C}"/>
                </a:ext>
              </a:extLst>
            </p:cNvPr>
            <p:cNvSpPr/>
            <p:nvPr/>
          </p:nvSpPr>
          <p:spPr>
            <a:xfrm rot="219040">
              <a:off x="5951374" y="2956516"/>
              <a:ext cx="528583" cy="346249"/>
            </a:xfrm>
            <a:prstGeom prst="rect">
              <a:avLst/>
            </a:prstGeom>
            <a:noFill/>
          </p:spPr>
          <p:txBody>
            <a:bodyPr wrap="square">
              <a:spAutoFit/>
            </a:bodyPr>
            <a:lstStyle/>
            <a:p>
              <a:pPr algn="ctr" defTabSz="1219170" fontAlgn="base">
                <a:spcAft>
                  <a:spcPct val="0"/>
                </a:spcAft>
              </a:pPr>
              <a:r>
                <a:rPr lang="fr-FR" altLang="fr-FR" sz="1200" b="1" dirty="0">
                  <a:solidFill>
                    <a:srgbClr val="FFFF00"/>
                  </a:solidFill>
                  <a:latin typeface="Calibri"/>
                  <a:ea typeface="Arial Unicode MS" pitchFamily="34" charset="-128"/>
                  <a:sym typeface="Symbol" pitchFamily="18" charset="2"/>
                </a:rPr>
                <a:t>Power </a:t>
              </a:r>
              <a:r>
                <a:rPr lang="fr-FR" altLang="fr-FR" sz="1200" b="1" dirty="0" err="1">
                  <a:solidFill>
                    <a:srgbClr val="FFFF00"/>
                  </a:solidFill>
                  <a:latin typeface="Calibri"/>
                  <a:ea typeface="Arial Unicode MS" pitchFamily="34" charset="-128"/>
                  <a:sym typeface="Symbol" pitchFamily="18" charset="2"/>
                </a:rPr>
                <a:t>supply</a:t>
              </a:r>
              <a:endParaRPr lang="fr-FR" altLang="fr-FR" sz="1200" b="1" dirty="0">
                <a:solidFill>
                  <a:srgbClr val="FFFF00"/>
                </a:solidFill>
                <a:latin typeface="Calibri"/>
                <a:ea typeface="Arial Unicode MS" pitchFamily="34" charset="-128"/>
                <a:sym typeface="Symbol" pitchFamily="18" charset="2"/>
              </a:endParaRPr>
            </a:p>
          </p:txBody>
        </p:sp>
      </p:grpSp>
      <p:grpSp>
        <p:nvGrpSpPr>
          <p:cNvPr id="14" name="Groupe 13">
            <a:extLst>
              <a:ext uri="{FF2B5EF4-FFF2-40B4-BE49-F238E27FC236}">
                <a16:creationId xmlns:a16="http://schemas.microsoft.com/office/drawing/2014/main" id="{1584B84D-37B8-D511-8698-E8DBC862FFAF}"/>
              </a:ext>
            </a:extLst>
          </p:cNvPr>
          <p:cNvGrpSpPr/>
          <p:nvPr/>
        </p:nvGrpSpPr>
        <p:grpSpPr>
          <a:xfrm>
            <a:off x="5916544" y="54641"/>
            <a:ext cx="5698228" cy="2616521"/>
            <a:chOff x="4405325" y="51470"/>
            <a:chExt cx="4273671" cy="1962391"/>
          </a:xfrm>
        </p:grpSpPr>
        <p:grpSp>
          <p:nvGrpSpPr>
            <p:cNvPr id="15" name="Groupe 14">
              <a:extLst>
                <a:ext uri="{FF2B5EF4-FFF2-40B4-BE49-F238E27FC236}">
                  <a16:creationId xmlns:a16="http://schemas.microsoft.com/office/drawing/2014/main" id="{4A063012-61E6-0368-A28A-96B7F13FB0CC}"/>
                </a:ext>
              </a:extLst>
            </p:cNvPr>
            <p:cNvGrpSpPr/>
            <p:nvPr/>
          </p:nvGrpSpPr>
          <p:grpSpPr>
            <a:xfrm>
              <a:off x="5526993" y="51470"/>
              <a:ext cx="2033339" cy="1962391"/>
              <a:chOff x="5184068" y="51470"/>
              <a:chExt cx="2033339" cy="1962391"/>
            </a:xfrm>
          </p:grpSpPr>
          <p:pic>
            <p:nvPicPr>
              <p:cNvPr id="27" name="Image 26">
                <a:extLst>
                  <a:ext uri="{FF2B5EF4-FFF2-40B4-BE49-F238E27FC236}">
                    <a16:creationId xmlns:a16="http://schemas.microsoft.com/office/drawing/2014/main" id="{36477FF7-348D-F833-A37E-8DF1CAB8AFF4}"/>
                  </a:ext>
                </a:extLst>
              </p:cNvPr>
              <p:cNvPicPr>
                <a:picLocks noChangeAspect="1"/>
              </p:cNvPicPr>
              <p:nvPr/>
            </p:nvPicPr>
            <p:blipFill rotWithShape="1">
              <a:blip r:embed="rId2">
                <a:extLst>
                  <a:ext uri="{28A0092B-C50C-407E-A947-70E740481C1C}">
                    <a14:useLocalDpi xmlns:a14="http://schemas.microsoft.com/office/drawing/2010/main" val="0"/>
                  </a:ext>
                </a:extLst>
              </a:blip>
              <a:srcRect l="38984" t="19685" r="44222" b="48726"/>
              <a:stretch/>
            </p:blipFill>
            <p:spPr>
              <a:xfrm>
                <a:off x="5184068" y="51470"/>
                <a:ext cx="2033339" cy="1962391"/>
              </a:xfrm>
              <a:prstGeom prst="rect">
                <a:avLst/>
              </a:prstGeom>
              <a:ln>
                <a:solidFill>
                  <a:srgbClr val="022ABE"/>
                </a:solidFill>
              </a:ln>
              <a:effectLst>
                <a:outerShdw blurRad="50800" dist="38100" dir="2700000" algn="tl" rotWithShape="0">
                  <a:prstClr val="black">
                    <a:alpha val="40000"/>
                  </a:prstClr>
                </a:outerShdw>
              </a:effectLst>
            </p:spPr>
          </p:pic>
          <p:cxnSp>
            <p:nvCxnSpPr>
              <p:cNvPr id="28" name="Connecteur droit 27">
                <a:extLst>
                  <a:ext uri="{FF2B5EF4-FFF2-40B4-BE49-F238E27FC236}">
                    <a16:creationId xmlns:a16="http://schemas.microsoft.com/office/drawing/2014/main" id="{329C4468-B737-750B-0E84-A501F5C1F047}"/>
                  </a:ext>
                </a:extLst>
              </p:cNvPr>
              <p:cNvCxnSpPr>
                <a:cxnSpLocks/>
              </p:cNvCxnSpPr>
              <p:nvPr/>
            </p:nvCxnSpPr>
            <p:spPr>
              <a:xfrm flipV="1">
                <a:off x="5202414" y="1347614"/>
                <a:ext cx="1214691" cy="4581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78D99E3B-3BB5-457E-D13C-40DD2656E496}"/>
                  </a:ext>
                </a:extLst>
              </p:cNvPr>
              <p:cNvCxnSpPr>
                <a:cxnSpLocks/>
              </p:cNvCxnSpPr>
              <p:nvPr/>
            </p:nvCxnSpPr>
            <p:spPr>
              <a:xfrm>
                <a:off x="6417105" y="1218676"/>
                <a:ext cx="0" cy="12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C71AE713-8D75-D3AB-FFDF-5781B8B7260F}"/>
                  </a:ext>
                </a:extLst>
              </p:cNvPr>
              <p:cNvCxnSpPr>
                <a:cxnSpLocks/>
              </p:cNvCxnSpPr>
              <p:nvPr/>
            </p:nvCxnSpPr>
            <p:spPr>
              <a:xfrm flipV="1">
                <a:off x="6417105" y="951570"/>
                <a:ext cx="0" cy="1800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75A91978-C1E5-C046-9D0C-281E6A8BE6F5}"/>
                  </a:ext>
                </a:extLst>
              </p:cNvPr>
              <p:cNvCxnSpPr>
                <a:cxnSpLocks/>
              </p:cNvCxnSpPr>
              <p:nvPr/>
            </p:nvCxnSpPr>
            <p:spPr>
              <a:xfrm flipV="1">
                <a:off x="6418727" y="259861"/>
                <a:ext cx="3916" cy="627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F3F73B9-427E-CD9C-C61F-3D1967EBE414}"/>
                  </a:ext>
                </a:extLst>
              </p:cNvPr>
              <p:cNvCxnSpPr>
                <a:cxnSpLocks/>
              </p:cNvCxnSpPr>
              <p:nvPr/>
            </p:nvCxnSpPr>
            <p:spPr>
              <a:xfrm flipH="1" flipV="1">
                <a:off x="6418727" y="252322"/>
                <a:ext cx="457530" cy="330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B6831BB-F38E-1EBA-2AF6-076A8B98BE84}"/>
                  </a:ext>
                </a:extLst>
              </p:cNvPr>
              <p:cNvCxnSpPr>
                <a:cxnSpLocks/>
              </p:cNvCxnSpPr>
              <p:nvPr/>
            </p:nvCxnSpPr>
            <p:spPr>
              <a:xfrm flipV="1">
                <a:off x="6852380" y="290094"/>
                <a:ext cx="3916" cy="6614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123B04E-F6E0-EE9C-C6AC-836D89251303}"/>
                  </a:ext>
                </a:extLst>
              </p:cNvPr>
              <p:cNvCxnSpPr>
                <a:cxnSpLocks/>
              </p:cNvCxnSpPr>
              <p:nvPr/>
            </p:nvCxnSpPr>
            <p:spPr>
              <a:xfrm flipH="1" flipV="1">
                <a:off x="6856296" y="951570"/>
                <a:ext cx="360000" cy="22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Flèche : droite 15">
              <a:extLst>
                <a:ext uri="{FF2B5EF4-FFF2-40B4-BE49-F238E27FC236}">
                  <a16:creationId xmlns:a16="http://schemas.microsoft.com/office/drawing/2014/main" id="{6B9C8935-CB00-F00B-79CA-F2771892FE2F}"/>
                </a:ext>
              </a:extLst>
            </p:cNvPr>
            <p:cNvSpPr/>
            <p:nvPr/>
          </p:nvSpPr>
          <p:spPr>
            <a:xfrm rot="19661435">
              <a:off x="4898386" y="1541378"/>
              <a:ext cx="648040" cy="388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cxnSp>
          <p:nvCxnSpPr>
            <p:cNvPr id="17" name="Connecteur droit avec flèche 16">
              <a:extLst>
                <a:ext uri="{FF2B5EF4-FFF2-40B4-BE49-F238E27FC236}">
                  <a16:creationId xmlns:a16="http://schemas.microsoft.com/office/drawing/2014/main" id="{E706DA9D-7354-2549-F17C-40DEDB610B07}"/>
                </a:ext>
              </a:extLst>
            </p:cNvPr>
            <p:cNvCxnSpPr>
              <a:cxnSpLocks/>
              <a:stCxn id="18" idx="3"/>
            </p:cNvCxnSpPr>
            <p:nvPr/>
          </p:nvCxnSpPr>
          <p:spPr>
            <a:xfrm>
              <a:off x="5385834" y="622463"/>
              <a:ext cx="878354" cy="851700"/>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EDCF0AF-A719-A136-8C74-0B1E03829587}"/>
                </a:ext>
              </a:extLst>
            </p:cNvPr>
            <p:cNvSpPr/>
            <p:nvPr/>
          </p:nvSpPr>
          <p:spPr>
            <a:xfrm>
              <a:off x="4405325" y="518588"/>
              <a:ext cx="980509" cy="207749"/>
            </a:xfrm>
            <a:prstGeom prst="rect">
              <a:avLst/>
            </a:prstGeom>
            <a:solidFill>
              <a:srgbClr val="FFFF00"/>
            </a:solidFill>
          </p:spPr>
          <p:txBody>
            <a:bodyPr wrap="none">
              <a:spAutoFit/>
            </a:bodyPr>
            <a:lstStyle/>
            <a:p>
              <a:pPr algn="ctr" defTabSz="1219170" fontAlgn="base">
                <a:spcAft>
                  <a:spcPct val="0"/>
                </a:spcAft>
              </a:pPr>
              <a:r>
                <a:rPr lang="fr-FR" altLang="fr-FR" sz="1200" b="1" dirty="0">
                  <a:solidFill>
                    <a:srgbClr val="202122"/>
                  </a:solidFill>
                  <a:latin typeface="Calibri"/>
                  <a:ea typeface="Arial Unicode MS" pitchFamily="34" charset="-128"/>
                  <a:sym typeface="Symbol" pitchFamily="18" charset="2"/>
                </a:rPr>
                <a:t>Tokamak </a:t>
              </a:r>
              <a:r>
                <a:rPr lang="fr-FR" altLang="fr-FR" sz="1200" b="1" dirty="0" err="1">
                  <a:solidFill>
                    <a:srgbClr val="202122"/>
                  </a:solidFill>
                  <a:latin typeface="Calibri"/>
                  <a:ea typeface="Arial Unicode MS" pitchFamily="34" charset="-128"/>
                  <a:sym typeface="Symbol" pitchFamily="18" charset="2"/>
                </a:rPr>
                <a:t>window</a:t>
              </a:r>
              <a:endParaRPr lang="fr-FR" sz="1867" b="1" dirty="0">
                <a:solidFill>
                  <a:prstClr val="black"/>
                </a:solidFill>
                <a:latin typeface="Times New Roman" pitchFamily="18" charset="0"/>
                <a:ea typeface="Arial Unicode MS" pitchFamily="34" charset="-128"/>
                <a:sym typeface="Symbol" pitchFamily="18" charset="2"/>
              </a:endParaRPr>
            </a:p>
          </p:txBody>
        </p:sp>
        <p:sp>
          <p:nvSpPr>
            <p:cNvPr id="19" name="Rectangle 18">
              <a:extLst>
                <a:ext uri="{FF2B5EF4-FFF2-40B4-BE49-F238E27FC236}">
                  <a16:creationId xmlns:a16="http://schemas.microsoft.com/office/drawing/2014/main" id="{28BE1A9E-2B63-AFC5-2F8C-58355D71B22E}"/>
                </a:ext>
              </a:extLst>
            </p:cNvPr>
            <p:cNvSpPr/>
            <p:nvPr/>
          </p:nvSpPr>
          <p:spPr>
            <a:xfrm>
              <a:off x="4651859" y="164393"/>
              <a:ext cx="737510" cy="207749"/>
            </a:xfrm>
            <a:prstGeom prst="rect">
              <a:avLst/>
            </a:prstGeom>
            <a:solidFill>
              <a:srgbClr val="FFFF00"/>
            </a:solidFill>
          </p:spPr>
          <p:txBody>
            <a:bodyPr wrap="non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View</a:t>
              </a:r>
              <a:r>
                <a:rPr lang="fr-FR" altLang="fr-FR" sz="1200" b="1" dirty="0">
                  <a:solidFill>
                    <a:srgbClr val="202122"/>
                  </a:solidFill>
                  <a:latin typeface="Calibri"/>
                  <a:ea typeface="Arial Unicode MS" pitchFamily="34" charset="-128"/>
                  <a:sym typeface="Symbol" pitchFamily="18" charset="2"/>
                </a:rPr>
                <a:t> system</a:t>
              </a:r>
            </a:p>
          </p:txBody>
        </p:sp>
        <p:cxnSp>
          <p:nvCxnSpPr>
            <p:cNvPr id="20" name="Connecteur droit avec flèche 19">
              <a:extLst>
                <a:ext uri="{FF2B5EF4-FFF2-40B4-BE49-F238E27FC236}">
                  <a16:creationId xmlns:a16="http://schemas.microsoft.com/office/drawing/2014/main" id="{1224B7C5-812D-B554-6CA7-CB8BC3AF6627}"/>
                </a:ext>
              </a:extLst>
            </p:cNvPr>
            <p:cNvCxnSpPr>
              <a:cxnSpLocks/>
              <a:stCxn id="19" idx="3"/>
            </p:cNvCxnSpPr>
            <p:nvPr/>
          </p:nvCxnSpPr>
          <p:spPr>
            <a:xfrm>
              <a:off x="5389369" y="268268"/>
              <a:ext cx="1009550" cy="933521"/>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36B4141-8DCE-99D3-64CE-C165913AADE4}"/>
                </a:ext>
              </a:extLst>
            </p:cNvPr>
            <p:cNvCxnSpPr>
              <a:cxnSpLocks/>
              <a:stCxn id="23" idx="1"/>
            </p:cNvCxnSpPr>
            <p:nvPr/>
          </p:nvCxnSpPr>
          <p:spPr>
            <a:xfrm flipH="1">
              <a:off x="6861173" y="626330"/>
              <a:ext cx="806288" cy="290277"/>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2E9059FC-9DCE-4F08-EDF2-CE0326D222C8}"/>
                </a:ext>
              </a:extLst>
            </p:cNvPr>
            <p:cNvCxnSpPr>
              <a:cxnSpLocks/>
              <a:stCxn id="24" idx="1"/>
            </p:cNvCxnSpPr>
            <p:nvPr/>
          </p:nvCxnSpPr>
          <p:spPr>
            <a:xfrm flipH="1">
              <a:off x="7230734" y="268268"/>
              <a:ext cx="439875" cy="21826"/>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05D169A-42F4-5D12-8F3E-82C3764B2112}"/>
                </a:ext>
              </a:extLst>
            </p:cNvPr>
            <p:cNvSpPr/>
            <p:nvPr/>
          </p:nvSpPr>
          <p:spPr>
            <a:xfrm>
              <a:off x="7667461" y="522455"/>
              <a:ext cx="846142" cy="207749"/>
            </a:xfrm>
            <a:prstGeom prst="rect">
              <a:avLst/>
            </a:prstGeom>
            <a:solidFill>
              <a:srgbClr val="FFFF00"/>
            </a:solidFill>
          </p:spPr>
          <p:txBody>
            <a:bodyPr wrap="squar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Movable</a:t>
              </a:r>
              <a:r>
                <a:rPr lang="fr-FR" altLang="fr-FR" sz="1200" b="1" dirty="0">
                  <a:solidFill>
                    <a:srgbClr val="202122"/>
                  </a:solidFill>
                  <a:latin typeface="Calibri"/>
                  <a:ea typeface="Arial Unicode MS" pitchFamily="34" charset="-128"/>
                  <a:sym typeface="Symbol" pitchFamily="18" charset="2"/>
                </a:rPr>
                <a:t> </a:t>
              </a:r>
              <a:r>
                <a:rPr lang="fr-FR" altLang="fr-FR" sz="1200" b="1" dirty="0" err="1">
                  <a:solidFill>
                    <a:srgbClr val="202122"/>
                  </a:solidFill>
                  <a:latin typeface="Calibri"/>
                  <a:ea typeface="Arial Unicode MS" pitchFamily="34" charset="-128"/>
                  <a:sym typeface="Symbol" pitchFamily="18" charset="2"/>
                </a:rPr>
                <a:t>lens</a:t>
              </a:r>
              <a:endParaRPr lang="fr-FR" altLang="fr-FR" sz="1200" b="1" dirty="0">
                <a:solidFill>
                  <a:srgbClr val="202122"/>
                </a:solidFill>
                <a:latin typeface="Calibri"/>
                <a:ea typeface="Arial Unicode MS" pitchFamily="34" charset="-128"/>
                <a:sym typeface="Symbol" pitchFamily="18" charset="2"/>
              </a:endParaRPr>
            </a:p>
          </p:txBody>
        </p:sp>
        <p:sp>
          <p:nvSpPr>
            <p:cNvPr id="24" name="Rectangle 23">
              <a:extLst>
                <a:ext uri="{FF2B5EF4-FFF2-40B4-BE49-F238E27FC236}">
                  <a16:creationId xmlns:a16="http://schemas.microsoft.com/office/drawing/2014/main" id="{87AAA8D4-67A9-8CA0-EC70-13661210A390}"/>
                </a:ext>
              </a:extLst>
            </p:cNvPr>
            <p:cNvSpPr/>
            <p:nvPr/>
          </p:nvSpPr>
          <p:spPr>
            <a:xfrm>
              <a:off x="7670609" y="164393"/>
              <a:ext cx="676908" cy="207749"/>
            </a:xfrm>
            <a:prstGeom prst="rect">
              <a:avLst/>
            </a:prstGeom>
            <a:solidFill>
              <a:srgbClr val="FFFF00"/>
            </a:solidFill>
          </p:spPr>
          <p:txBody>
            <a:bodyPr wrap="squar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Periscope</a:t>
              </a:r>
              <a:endParaRPr lang="fr-FR" altLang="fr-FR" sz="1200" b="1" dirty="0">
                <a:solidFill>
                  <a:srgbClr val="202122"/>
                </a:solidFill>
                <a:latin typeface="Calibri"/>
                <a:ea typeface="Arial Unicode MS" pitchFamily="34" charset="-128"/>
                <a:sym typeface="Symbol" pitchFamily="18" charset="2"/>
              </a:endParaRPr>
            </a:p>
          </p:txBody>
        </p:sp>
        <p:sp>
          <p:nvSpPr>
            <p:cNvPr id="25" name="Rectangle 24">
              <a:extLst>
                <a:ext uri="{FF2B5EF4-FFF2-40B4-BE49-F238E27FC236}">
                  <a16:creationId xmlns:a16="http://schemas.microsoft.com/office/drawing/2014/main" id="{D45EC16C-60AC-B1DD-5E31-E6EFAE05ACE0}"/>
                </a:ext>
              </a:extLst>
            </p:cNvPr>
            <p:cNvSpPr/>
            <p:nvPr/>
          </p:nvSpPr>
          <p:spPr>
            <a:xfrm>
              <a:off x="7670609" y="834572"/>
              <a:ext cx="1008387" cy="346249"/>
            </a:xfrm>
            <a:prstGeom prst="rect">
              <a:avLst/>
            </a:prstGeom>
            <a:solidFill>
              <a:srgbClr val="FFFF00"/>
            </a:solidFill>
          </p:spPr>
          <p:txBody>
            <a:bodyPr wrap="square">
              <a:spAutoFit/>
            </a:bodyPr>
            <a:lstStyle/>
            <a:p>
              <a:pPr algn="ctr" defTabSz="1219170" fontAlgn="base">
                <a:spcAft>
                  <a:spcPct val="0"/>
                </a:spcAft>
              </a:pPr>
              <a:r>
                <a:rPr lang="fr-FR" altLang="fr-FR" sz="1200" b="1" dirty="0">
                  <a:solidFill>
                    <a:srgbClr val="202122"/>
                  </a:solidFill>
                  <a:latin typeface="Calibri"/>
                  <a:ea typeface="Arial Unicode MS" pitchFamily="34" charset="-128"/>
                  <a:sym typeface="Symbol" pitchFamily="18" charset="2"/>
                </a:rPr>
                <a:t>Plasma light collection system</a:t>
              </a:r>
            </a:p>
          </p:txBody>
        </p:sp>
        <p:cxnSp>
          <p:nvCxnSpPr>
            <p:cNvPr id="26" name="Connecteur droit avec flèche 25">
              <a:extLst>
                <a:ext uri="{FF2B5EF4-FFF2-40B4-BE49-F238E27FC236}">
                  <a16:creationId xmlns:a16="http://schemas.microsoft.com/office/drawing/2014/main" id="{0D164DF0-2D5A-6C2F-E128-F93DC9BCAB22}"/>
                </a:ext>
              </a:extLst>
            </p:cNvPr>
            <p:cNvCxnSpPr>
              <a:cxnSpLocks/>
              <a:stCxn id="25" idx="1"/>
            </p:cNvCxnSpPr>
            <p:nvPr/>
          </p:nvCxnSpPr>
          <p:spPr>
            <a:xfrm flipH="1">
              <a:off x="6656695" y="1007697"/>
              <a:ext cx="1013914" cy="256664"/>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EDFCB231-C698-E6CF-0D34-BB702A56F23F}"/>
              </a:ext>
            </a:extLst>
          </p:cNvPr>
          <p:cNvSpPr/>
          <p:nvPr/>
        </p:nvSpPr>
        <p:spPr>
          <a:xfrm>
            <a:off x="1256181" y="549517"/>
            <a:ext cx="4275488" cy="74879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Preparation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of a LIBS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device</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within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WEST: the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LIBS4FUSION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project</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spTree>
    <p:extLst>
      <p:ext uri="{BB962C8B-B14F-4D97-AF65-F5344CB8AC3E}">
        <p14:creationId xmlns:p14="http://schemas.microsoft.com/office/powerpoint/2010/main" val="1175393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8B8C-2323-C7DC-BD01-E101F8D89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9EC61-8C49-C39C-62D6-848427491B80}"/>
              </a:ext>
            </a:extLst>
          </p:cNvPr>
          <p:cNvSpPr>
            <a:spLocks noGrp="1"/>
          </p:cNvSpPr>
          <p:nvPr>
            <p:ph type="title"/>
          </p:nvPr>
        </p:nvSpPr>
        <p:spPr>
          <a:xfrm>
            <a:off x="983432" y="192515"/>
            <a:ext cx="9451776" cy="3236485"/>
          </a:xfrm>
        </p:spPr>
        <p:txBody>
          <a:bodyPr/>
          <a:lstStyle/>
          <a:p>
            <a:r>
              <a:rPr lang="en-US" dirty="0"/>
              <a:t>D002: LIBS on Magnum</a:t>
            </a: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Closely linked to D007, see talk by Indrek</a:t>
            </a:r>
            <a:endParaRPr lang="en-HU" dirty="0"/>
          </a:p>
        </p:txBody>
      </p:sp>
      <p:sp>
        <p:nvSpPr>
          <p:cNvPr id="4" name="Footer Placeholder 3">
            <a:extLst>
              <a:ext uri="{FF2B5EF4-FFF2-40B4-BE49-F238E27FC236}">
                <a16:creationId xmlns:a16="http://schemas.microsoft.com/office/drawing/2014/main" id="{99B70A84-4D6A-C3FE-E21B-07DCD8093D91}"/>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7D473E8-49EB-48F2-45A3-576324519DC4}"/>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a:solidFill>
                <a:prstClr val="white"/>
              </a:solidFill>
            </a:endParaRPr>
          </a:p>
        </p:txBody>
      </p:sp>
      <p:sp>
        <p:nvSpPr>
          <p:cNvPr id="7" name="TextBox 6">
            <a:extLst>
              <a:ext uri="{FF2B5EF4-FFF2-40B4-BE49-F238E27FC236}">
                <a16:creationId xmlns:a16="http://schemas.microsoft.com/office/drawing/2014/main" id="{F56B1274-B819-3EE2-C1BF-CA974F81F23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D002</a:t>
            </a:r>
          </a:p>
        </p:txBody>
      </p:sp>
      <p:pic>
        <p:nvPicPr>
          <p:cNvPr id="3" name="Afbeelding 1029">
            <a:extLst>
              <a:ext uri="{FF2B5EF4-FFF2-40B4-BE49-F238E27FC236}">
                <a16:creationId xmlns:a16="http://schemas.microsoft.com/office/drawing/2014/main" id="{2BAFBE9C-4C43-35C5-F58C-5611D46625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0860" y="98075"/>
            <a:ext cx="902810" cy="888247"/>
          </a:xfrm>
          <a:prstGeom prst="rect">
            <a:avLst/>
          </a:prstGeom>
        </p:spPr>
      </p:pic>
    </p:spTree>
    <p:extLst>
      <p:ext uri="{BB962C8B-B14F-4D97-AF65-F5344CB8AC3E}">
        <p14:creationId xmlns:p14="http://schemas.microsoft.com/office/powerpoint/2010/main" val="265268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42893-4CE6-8AF6-A81A-468E619F3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BB1AB-E816-528D-EEFF-0E1726F6FC32}"/>
              </a:ext>
            </a:extLst>
          </p:cNvPr>
          <p:cNvSpPr>
            <a:spLocks noGrp="1"/>
          </p:cNvSpPr>
          <p:nvPr>
            <p:ph type="title"/>
          </p:nvPr>
        </p:nvSpPr>
        <p:spPr>
          <a:xfrm>
            <a:off x="825624" y="4942"/>
            <a:ext cx="9451776" cy="736557"/>
          </a:xfrm>
        </p:spPr>
        <p:txBody>
          <a:bodyPr/>
          <a:lstStyle/>
          <a:p>
            <a:r>
              <a:rPr lang="en-US" sz="2600" dirty="0"/>
              <a:t>D003: Optimization of the LIBS technique in Air, He, and </a:t>
            </a:r>
            <a:r>
              <a:rPr lang="en-US" sz="2600" dirty="0" err="1"/>
              <a:t>Ar</a:t>
            </a:r>
            <a:endParaRPr lang="en-HU" sz="2600" dirty="0"/>
          </a:p>
        </p:txBody>
      </p:sp>
      <p:sp>
        <p:nvSpPr>
          <p:cNvPr id="4" name="Footer Placeholder 3">
            <a:extLst>
              <a:ext uri="{FF2B5EF4-FFF2-40B4-BE49-F238E27FC236}">
                <a16:creationId xmlns:a16="http://schemas.microsoft.com/office/drawing/2014/main" id="{1549BA1C-8BD5-98D2-2B91-148E26E927B5}"/>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713B4B2-152D-57F7-6981-FBA82B37AE4F}"/>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a:solidFill>
                <a:prstClr val="white"/>
              </a:solidFill>
            </a:endParaRPr>
          </a:p>
        </p:txBody>
      </p:sp>
      <p:sp>
        <p:nvSpPr>
          <p:cNvPr id="7" name="TextBox 6">
            <a:extLst>
              <a:ext uri="{FF2B5EF4-FFF2-40B4-BE49-F238E27FC236}">
                <a16:creationId xmlns:a16="http://schemas.microsoft.com/office/drawing/2014/main" id="{7B61D6FF-956C-8128-C786-8B256A93A6F1}"/>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D003</a:t>
            </a:r>
          </a:p>
        </p:txBody>
      </p:sp>
      <p:pic>
        <p:nvPicPr>
          <p:cNvPr id="3" name="Picture 2">
            <a:extLst>
              <a:ext uri="{FF2B5EF4-FFF2-40B4-BE49-F238E27FC236}">
                <a16:creationId xmlns:a16="http://schemas.microsoft.com/office/drawing/2014/main" id="{24FB9D44-428F-916A-7A9D-F67C03E890A9}"/>
              </a:ext>
            </a:extLst>
          </p:cNvPr>
          <p:cNvPicPr>
            <a:picLocks noChangeAspect="1"/>
          </p:cNvPicPr>
          <p:nvPr/>
        </p:nvPicPr>
        <p:blipFill>
          <a:blip r:embed="rId2"/>
          <a:stretch>
            <a:fillRect/>
          </a:stretch>
        </p:blipFill>
        <p:spPr>
          <a:xfrm>
            <a:off x="8987408" y="513573"/>
            <a:ext cx="1380066" cy="420209"/>
          </a:xfrm>
          <a:prstGeom prst="rect">
            <a:avLst/>
          </a:prstGeom>
        </p:spPr>
      </p:pic>
      <p:pic>
        <p:nvPicPr>
          <p:cNvPr id="6" name="Immagine 4">
            <a:extLst>
              <a:ext uri="{FF2B5EF4-FFF2-40B4-BE49-F238E27FC236}">
                <a16:creationId xmlns:a16="http://schemas.microsoft.com/office/drawing/2014/main" id="{A0277EDC-A57C-BD8E-4CC6-A1E3793BEDA0}"/>
              </a:ext>
            </a:extLst>
          </p:cNvPr>
          <p:cNvPicPr>
            <a:picLocks noChangeAspect="1"/>
          </p:cNvPicPr>
          <p:nvPr/>
        </p:nvPicPr>
        <p:blipFill>
          <a:blip r:embed="rId3"/>
          <a:stretch>
            <a:fillRect/>
          </a:stretch>
        </p:blipFill>
        <p:spPr>
          <a:xfrm>
            <a:off x="5447025" y="924875"/>
            <a:ext cx="6489241" cy="5226437"/>
          </a:xfrm>
          <a:prstGeom prst="rect">
            <a:avLst/>
          </a:prstGeom>
        </p:spPr>
      </p:pic>
      <p:pic>
        <p:nvPicPr>
          <p:cNvPr id="8" name="Immagine 5">
            <a:extLst>
              <a:ext uri="{FF2B5EF4-FFF2-40B4-BE49-F238E27FC236}">
                <a16:creationId xmlns:a16="http://schemas.microsoft.com/office/drawing/2014/main" id="{47AA1384-CA6B-0F93-B1FE-4694F6D9CFCF}"/>
              </a:ext>
            </a:extLst>
          </p:cNvPr>
          <p:cNvPicPr>
            <a:picLocks noChangeAspect="1"/>
          </p:cNvPicPr>
          <p:nvPr/>
        </p:nvPicPr>
        <p:blipFill>
          <a:blip r:embed="rId4"/>
          <a:srcRect r="31127"/>
          <a:stretch>
            <a:fillRect/>
          </a:stretch>
        </p:blipFill>
        <p:spPr>
          <a:xfrm>
            <a:off x="255734" y="978400"/>
            <a:ext cx="4998511" cy="5248684"/>
          </a:xfrm>
          <a:prstGeom prst="rect">
            <a:avLst/>
          </a:prstGeom>
        </p:spPr>
      </p:pic>
    </p:spTree>
    <p:extLst>
      <p:ext uri="{BB962C8B-B14F-4D97-AF65-F5344CB8AC3E}">
        <p14:creationId xmlns:p14="http://schemas.microsoft.com/office/powerpoint/2010/main" val="1976539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61381-2216-D22D-1A76-2E7FBC1DC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2AC87-3987-7A70-E111-378602D28C92}"/>
              </a:ext>
            </a:extLst>
          </p:cNvPr>
          <p:cNvSpPr>
            <a:spLocks noGrp="1"/>
          </p:cNvSpPr>
          <p:nvPr>
            <p:ph type="title"/>
          </p:nvPr>
        </p:nvSpPr>
        <p:spPr>
          <a:xfrm>
            <a:off x="825624" y="4942"/>
            <a:ext cx="9451776" cy="736557"/>
          </a:xfrm>
        </p:spPr>
        <p:txBody>
          <a:bodyPr/>
          <a:lstStyle/>
          <a:p>
            <a:r>
              <a:rPr lang="en-US" sz="2600" dirty="0"/>
              <a:t>D003: Optimization of the LIBS technique in Air, He, and </a:t>
            </a:r>
            <a:r>
              <a:rPr lang="en-US" sz="2600" dirty="0" err="1"/>
              <a:t>Ar</a:t>
            </a:r>
            <a:endParaRPr lang="en-HU" sz="2600" dirty="0"/>
          </a:p>
        </p:txBody>
      </p:sp>
      <p:sp>
        <p:nvSpPr>
          <p:cNvPr id="4" name="Footer Placeholder 3">
            <a:extLst>
              <a:ext uri="{FF2B5EF4-FFF2-40B4-BE49-F238E27FC236}">
                <a16:creationId xmlns:a16="http://schemas.microsoft.com/office/drawing/2014/main" id="{259552B9-BB67-903A-BEC1-75F04B587362}"/>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70D3630-13D4-9E13-1CF8-A1ED72E29C1A}"/>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a:solidFill>
                <a:prstClr val="white"/>
              </a:solidFill>
            </a:endParaRPr>
          </a:p>
        </p:txBody>
      </p:sp>
      <p:sp>
        <p:nvSpPr>
          <p:cNvPr id="7" name="TextBox 6">
            <a:extLst>
              <a:ext uri="{FF2B5EF4-FFF2-40B4-BE49-F238E27FC236}">
                <a16:creationId xmlns:a16="http://schemas.microsoft.com/office/drawing/2014/main" id="{8A6ABB63-3C25-DE34-C93C-CAE86111DB3B}"/>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D003</a:t>
            </a:r>
          </a:p>
        </p:txBody>
      </p:sp>
      <p:pic>
        <p:nvPicPr>
          <p:cNvPr id="3" name="Picture 2">
            <a:extLst>
              <a:ext uri="{FF2B5EF4-FFF2-40B4-BE49-F238E27FC236}">
                <a16:creationId xmlns:a16="http://schemas.microsoft.com/office/drawing/2014/main" id="{2C120469-ADA5-D3E2-9B9E-1840DF9F6C8B}"/>
              </a:ext>
            </a:extLst>
          </p:cNvPr>
          <p:cNvPicPr>
            <a:picLocks noChangeAspect="1"/>
          </p:cNvPicPr>
          <p:nvPr/>
        </p:nvPicPr>
        <p:blipFill>
          <a:blip r:embed="rId2"/>
          <a:stretch>
            <a:fillRect/>
          </a:stretch>
        </p:blipFill>
        <p:spPr>
          <a:xfrm>
            <a:off x="8987408" y="513573"/>
            <a:ext cx="1380066" cy="420209"/>
          </a:xfrm>
          <a:prstGeom prst="rect">
            <a:avLst/>
          </a:prstGeom>
        </p:spPr>
      </p:pic>
      <p:grpSp>
        <p:nvGrpSpPr>
          <p:cNvPr id="6" name="Gruppo 13">
            <a:extLst>
              <a:ext uri="{FF2B5EF4-FFF2-40B4-BE49-F238E27FC236}">
                <a16:creationId xmlns:a16="http://schemas.microsoft.com/office/drawing/2014/main" id="{B0DD172B-C85D-3BAE-5E19-0F4B0D92DCDC}"/>
              </a:ext>
            </a:extLst>
          </p:cNvPr>
          <p:cNvGrpSpPr/>
          <p:nvPr/>
        </p:nvGrpSpPr>
        <p:grpSpPr>
          <a:xfrm>
            <a:off x="90985" y="920129"/>
            <a:ext cx="6150591" cy="5385726"/>
            <a:chOff x="263169" y="757396"/>
            <a:chExt cx="6895914" cy="5600115"/>
          </a:xfrm>
        </p:grpSpPr>
        <p:pic>
          <p:nvPicPr>
            <p:cNvPr id="8" name="Immagine 7">
              <a:extLst>
                <a:ext uri="{FF2B5EF4-FFF2-40B4-BE49-F238E27FC236}">
                  <a16:creationId xmlns:a16="http://schemas.microsoft.com/office/drawing/2014/main" id="{A7B94337-E51D-2574-F4BC-C0A7EE417DC3}"/>
                </a:ext>
              </a:extLst>
            </p:cNvPr>
            <p:cNvPicPr>
              <a:picLocks noChangeAspect="1"/>
            </p:cNvPicPr>
            <p:nvPr/>
          </p:nvPicPr>
          <p:blipFill>
            <a:blip r:embed="rId3"/>
            <a:stretch>
              <a:fillRect/>
            </a:stretch>
          </p:blipFill>
          <p:spPr>
            <a:xfrm>
              <a:off x="412151" y="757396"/>
              <a:ext cx="6746932" cy="5563544"/>
            </a:xfrm>
            <a:prstGeom prst="rect">
              <a:avLst/>
            </a:prstGeom>
          </p:spPr>
        </p:pic>
        <p:sp>
          <p:nvSpPr>
            <p:cNvPr id="9" name="Rettangolo 10">
              <a:extLst>
                <a:ext uri="{FF2B5EF4-FFF2-40B4-BE49-F238E27FC236}">
                  <a16:creationId xmlns:a16="http://schemas.microsoft.com/office/drawing/2014/main" id="{155A378E-AFF1-04A8-A595-08F8BBEA4B39}"/>
                </a:ext>
              </a:extLst>
            </p:cNvPr>
            <p:cNvSpPr/>
            <p:nvPr/>
          </p:nvSpPr>
          <p:spPr>
            <a:xfrm>
              <a:off x="263169" y="793967"/>
              <a:ext cx="6699652" cy="1864484"/>
            </a:xfrm>
            <a:prstGeom prst="rect">
              <a:avLst/>
            </a:prstGeom>
            <a:solidFill>
              <a:srgbClr val="FFFF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11">
              <a:extLst>
                <a:ext uri="{FF2B5EF4-FFF2-40B4-BE49-F238E27FC236}">
                  <a16:creationId xmlns:a16="http://schemas.microsoft.com/office/drawing/2014/main" id="{9BDDCB61-31E1-84B7-1249-97A3A33DFDA4}"/>
                </a:ext>
              </a:extLst>
            </p:cNvPr>
            <p:cNvSpPr/>
            <p:nvPr/>
          </p:nvSpPr>
          <p:spPr>
            <a:xfrm>
              <a:off x="263169" y="4493027"/>
              <a:ext cx="6699652" cy="1864484"/>
            </a:xfrm>
            <a:prstGeom prst="rect">
              <a:avLst/>
            </a:prstGeom>
            <a:solidFill>
              <a:srgbClr val="FFFF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CasellaDiTesto 9">
            <a:extLst>
              <a:ext uri="{FF2B5EF4-FFF2-40B4-BE49-F238E27FC236}">
                <a16:creationId xmlns:a16="http://schemas.microsoft.com/office/drawing/2014/main" id="{4F65BAFA-4CEF-F0D2-DA3C-98B97DCEF0A8}"/>
              </a:ext>
            </a:extLst>
          </p:cNvPr>
          <p:cNvSpPr txBox="1"/>
          <p:nvPr/>
        </p:nvSpPr>
        <p:spPr>
          <a:xfrm>
            <a:off x="6041409" y="955300"/>
            <a:ext cx="6150591" cy="1477328"/>
          </a:xfrm>
          <a:prstGeom prst="rect">
            <a:avLst/>
          </a:prstGeom>
          <a:noFill/>
        </p:spPr>
        <p:txBody>
          <a:bodyPr wrap="square">
            <a:spAutoFit/>
          </a:bodyPr>
          <a:lstStyle/>
          <a:p>
            <a:pPr marL="285750" indent="-285750" algn="just">
              <a:buFont typeface="Arial" panose="020B0604020202020204" pitchFamily="34" charset="0"/>
              <a:buChar char="•"/>
            </a:pPr>
            <a:r>
              <a:rPr lang="en-US" dirty="0"/>
              <a:t>The use of He and/or </a:t>
            </a:r>
            <a:r>
              <a:rPr lang="en-US" dirty="0" err="1"/>
              <a:t>Ar</a:t>
            </a:r>
            <a:r>
              <a:rPr lang="en-US" dirty="0"/>
              <a:t> as background gases allows for the separation of the H</a:t>
            </a:r>
            <a:r>
              <a:rPr lang="en-US" baseline="-25000" dirty="0"/>
              <a:t>α</a:t>
            </a:r>
            <a:r>
              <a:rPr lang="en-US" dirty="0"/>
              <a:t> and D</a:t>
            </a:r>
            <a:r>
              <a:rPr lang="en-US" baseline="-25000" dirty="0"/>
              <a:t>α</a:t>
            </a:r>
            <a:r>
              <a:rPr lang="en-US" dirty="0"/>
              <a:t> emission lines of hydrogen and deuterium with higher resolution than traditional LIBS in air, as soon as the acquisition parameters (ICCD camera gate delay and width) have been optimized.</a:t>
            </a:r>
            <a:endParaRPr lang="it-IT" dirty="0"/>
          </a:p>
        </p:txBody>
      </p:sp>
      <p:pic>
        <p:nvPicPr>
          <p:cNvPr id="12" name="Immagine 12">
            <a:extLst>
              <a:ext uri="{FF2B5EF4-FFF2-40B4-BE49-F238E27FC236}">
                <a16:creationId xmlns:a16="http://schemas.microsoft.com/office/drawing/2014/main" id="{FC9B6FBD-6E58-DD4D-5AD3-7299EFF141F0}"/>
              </a:ext>
            </a:extLst>
          </p:cNvPr>
          <p:cNvPicPr>
            <a:picLocks noChangeAspect="1"/>
          </p:cNvPicPr>
          <p:nvPr/>
        </p:nvPicPr>
        <p:blipFill>
          <a:blip r:embed="rId4"/>
          <a:stretch>
            <a:fillRect/>
          </a:stretch>
        </p:blipFill>
        <p:spPr>
          <a:xfrm>
            <a:off x="6146252" y="4176693"/>
            <a:ext cx="5790972" cy="2251880"/>
          </a:xfrm>
          <a:prstGeom prst="rect">
            <a:avLst/>
          </a:prstGeom>
        </p:spPr>
      </p:pic>
      <p:sp>
        <p:nvSpPr>
          <p:cNvPr id="13" name="CasellaDiTesto 15">
            <a:extLst>
              <a:ext uri="{FF2B5EF4-FFF2-40B4-BE49-F238E27FC236}">
                <a16:creationId xmlns:a16="http://schemas.microsoft.com/office/drawing/2014/main" id="{4F438B84-7D3C-63AA-223C-9E80F0728787}"/>
              </a:ext>
            </a:extLst>
          </p:cNvPr>
          <p:cNvSpPr txBox="1"/>
          <p:nvPr/>
        </p:nvSpPr>
        <p:spPr>
          <a:xfrm>
            <a:off x="6096000" y="2387196"/>
            <a:ext cx="6118746" cy="1754326"/>
          </a:xfrm>
          <a:prstGeom prst="rect">
            <a:avLst/>
          </a:prstGeom>
          <a:noFill/>
        </p:spPr>
        <p:txBody>
          <a:bodyPr wrap="square">
            <a:spAutoFit/>
          </a:bodyPr>
          <a:lstStyle/>
          <a:p>
            <a:pPr marL="285750" indent="-285750" algn="just">
              <a:buFont typeface="Arial" panose="020B0604020202020204" pitchFamily="34" charset="0"/>
              <a:buChar char="•"/>
            </a:pPr>
            <a:r>
              <a:rPr lang="en-US" dirty="0"/>
              <a:t>The simulated T</a:t>
            </a:r>
            <a:r>
              <a:rPr lang="en-US" baseline="-25000" dirty="0"/>
              <a:t>α</a:t>
            </a:r>
            <a:r>
              <a:rPr lang="en-US" dirty="0"/>
              <a:t> spectral emission of Tritium, having an intensity comparable to the D</a:t>
            </a:r>
            <a:r>
              <a:rPr lang="en-US" baseline="-25000" dirty="0"/>
              <a:t>α</a:t>
            </a:r>
            <a:r>
              <a:rPr lang="en-US" dirty="0"/>
              <a:t> emission of deuterium allows to conclude that the detection of both lines requires a system with a high resolution be clearly detected, but the detection is feasible with post-measurement fitting procedure. </a:t>
            </a:r>
            <a:endParaRPr lang="it-IT" dirty="0"/>
          </a:p>
        </p:txBody>
      </p:sp>
    </p:spTree>
    <p:extLst>
      <p:ext uri="{BB962C8B-B14F-4D97-AF65-F5344CB8AC3E}">
        <p14:creationId xmlns:p14="http://schemas.microsoft.com/office/powerpoint/2010/main" val="2934499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26BD5-18B7-366B-EC83-5278A1AF3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CC31C-6611-04A4-F897-AF682603700D}"/>
              </a:ext>
            </a:extLst>
          </p:cNvPr>
          <p:cNvSpPr>
            <a:spLocks noGrp="1"/>
          </p:cNvSpPr>
          <p:nvPr>
            <p:ph type="title"/>
          </p:nvPr>
        </p:nvSpPr>
        <p:spPr>
          <a:xfrm>
            <a:off x="934047" y="182818"/>
            <a:ext cx="9451776" cy="457200"/>
          </a:xfrm>
        </p:spPr>
        <p:txBody>
          <a:bodyPr/>
          <a:lstStyle/>
          <a:p>
            <a:r>
              <a:rPr lang="en-US" dirty="0"/>
              <a:t>D004: </a:t>
            </a:r>
            <a:r>
              <a:rPr lang="en-GB" altLang="en-US" dirty="0"/>
              <a:t>Cross comparison LIA-QMS and NRA</a:t>
            </a:r>
            <a:endParaRPr lang="en-HU" dirty="0"/>
          </a:p>
        </p:txBody>
      </p:sp>
      <p:sp>
        <p:nvSpPr>
          <p:cNvPr id="4" name="Footer Placeholder 3">
            <a:extLst>
              <a:ext uri="{FF2B5EF4-FFF2-40B4-BE49-F238E27FC236}">
                <a16:creationId xmlns:a16="http://schemas.microsoft.com/office/drawing/2014/main" id="{321CBB0A-DEBE-E17A-875F-A746BCF47AC2}"/>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B7404D3-4F2E-938B-EF26-398BBF92FF1D}"/>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a:solidFill>
                <a:prstClr val="white"/>
              </a:solidFill>
            </a:endParaRPr>
          </a:p>
        </p:txBody>
      </p:sp>
      <p:sp>
        <p:nvSpPr>
          <p:cNvPr id="7" name="TextBox 6">
            <a:extLst>
              <a:ext uri="{FF2B5EF4-FFF2-40B4-BE49-F238E27FC236}">
                <a16:creationId xmlns:a16="http://schemas.microsoft.com/office/drawing/2014/main" id="{71876025-5DEE-CE57-6579-1BF459163D60}"/>
              </a:ext>
            </a:extLst>
          </p:cNvPr>
          <p:cNvSpPr txBox="1"/>
          <p:nvPr/>
        </p:nvSpPr>
        <p:spPr>
          <a:xfrm>
            <a:off x="10618547" y="0"/>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3" name="Textfeld 4">
            <a:extLst>
              <a:ext uri="{FF2B5EF4-FFF2-40B4-BE49-F238E27FC236}">
                <a16:creationId xmlns:a16="http://schemas.microsoft.com/office/drawing/2014/main" id="{AFCC59FB-E290-FA30-11C2-35E2F7A54464}"/>
              </a:ext>
            </a:extLst>
          </p:cNvPr>
          <p:cNvSpPr txBox="1"/>
          <p:nvPr/>
        </p:nvSpPr>
        <p:spPr>
          <a:xfrm>
            <a:off x="139027" y="1353437"/>
            <a:ext cx="8378770" cy="287450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sz="1600" dirty="0"/>
              <a:t>Pre-damaged tungsten material could have enhanced reservoir for hydrogen isotopes</a:t>
            </a:r>
            <a:endParaRPr lang="en-GB" altLang="en-US" sz="1600" dirty="0">
              <a:cs typeface="Arial" panose="020B0604020202020204" pitchFamily="34" charset="0"/>
            </a:endParaRP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Depth profile of the D content in near surface damaged W sample can be measured by LIA-QMS</a:t>
            </a:r>
          </a:p>
          <a:p>
            <a:pPr>
              <a:lnSpc>
                <a:spcPct val="113000"/>
              </a:lnSpc>
            </a:pPr>
            <a:r>
              <a:rPr lang="en-US" sz="1600" b="1" dirty="0">
                <a:solidFill>
                  <a:srgbClr val="FF0000"/>
                </a:solidFill>
                <a:cs typeface="Arial" panose="020B0604020202020204" pitchFamily="34" charset="0"/>
              </a:rPr>
              <a:t>Task and questions to be addressed </a:t>
            </a:r>
            <a:endParaRPr lang="en-GB" altLang="en-US" sz="1600" dirty="0">
              <a:cs typeface="Arial" panose="020B0604020202020204" pitchFamily="34" charset="0"/>
            </a:endParaRP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Cross comparison of D content depth profiles measured by LIA-QMS and NRA</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W sample damaged with the same </a:t>
            </a:r>
            <a:r>
              <a:rPr lang="en-GB" altLang="en-US" sz="1600" dirty="0" err="1">
                <a:cs typeface="Arial" panose="020B0604020202020204" pitchFamily="34" charset="0"/>
              </a:rPr>
              <a:t>dpa</a:t>
            </a:r>
            <a:r>
              <a:rPr lang="en-GB" altLang="en-US" sz="1600" dirty="0">
                <a:cs typeface="Arial" panose="020B0604020202020204" pitchFamily="34" charset="0"/>
              </a:rPr>
              <a:t> doses are loaded in PSI-2 with deuterium</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LIA-QMS(</a:t>
            </a:r>
            <a:r>
              <a:rPr lang="de-DE" altLang="en-US" sz="1600" dirty="0">
                <a:cs typeface="Arial" panose="020B0604020202020204" pitchFamily="34" charset="0"/>
                <a:sym typeface="Symbol" panose="05050102010706020507" pitchFamily="18" charset="2"/>
              </a:rPr>
              <a:t>=355</a:t>
            </a:r>
            <a:r>
              <a:rPr lang="de-DE" altLang="en-US" sz="1600" dirty="0">
                <a:cs typeface="Arial" panose="020B0604020202020204" pitchFamily="34" charset="0"/>
              </a:rPr>
              <a:t> nm, 35 ps, 5 mJ, spot </a:t>
            </a:r>
            <a:r>
              <a:rPr lang="de-DE" altLang="en-US" sz="1600" dirty="0">
                <a:cs typeface="Arial" panose="020B0604020202020204" pitchFamily="34" charset="0"/>
                <a:sym typeface="Symbol" panose="05050102010706020507" pitchFamily="18" charset="2"/>
              </a:rPr>
              <a:t> 0.46 mm</a:t>
            </a:r>
            <a:r>
              <a:rPr lang="de-DE" altLang="en-US" sz="1600" dirty="0">
                <a:cs typeface="Arial" panose="020B0604020202020204" pitchFamily="34" charset="0"/>
              </a:rPr>
              <a:t>) is applied for each sample </a:t>
            </a:r>
          </a:p>
          <a:p>
            <a:pPr marL="214313" indent="-214313">
              <a:lnSpc>
                <a:spcPct val="113000"/>
              </a:lnSpc>
              <a:buFont typeface="Wingdings" panose="05000000000000000000" pitchFamily="2" charset="2"/>
              <a:buChar char="§"/>
            </a:pPr>
            <a:r>
              <a:rPr lang="de-DE" sz="1600" dirty="0"/>
              <a:t>Calibration with H</a:t>
            </a:r>
            <a:r>
              <a:rPr lang="de-DE" sz="1600" baseline="-25000" dirty="0"/>
              <a:t>2</a:t>
            </a:r>
            <a:r>
              <a:rPr lang="de-DE" sz="1600" dirty="0"/>
              <a:t> and D</a:t>
            </a:r>
            <a:r>
              <a:rPr lang="de-DE" sz="1600" baseline="-25000" dirty="0"/>
              <a:t>2</a:t>
            </a:r>
            <a:r>
              <a:rPr lang="de-DE" sz="1600" dirty="0"/>
              <a:t> calibration leaks and , in addition, sample PlaQIII-1 total D content used for scaling factor measurement</a:t>
            </a:r>
            <a:endParaRPr lang="de-DE" altLang="en-US" sz="1600" dirty="0">
              <a:cs typeface="Arial" panose="020B0604020202020204" pitchFamily="34" charset="0"/>
            </a:endParaRPr>
          </a:p>
        </p:txBody>
      </p:sp>
      <p:sp>
        <p:nvSpPr>
          <p:cNvPr id="8" name="Rectangle 7">
            <a:extLst>
              <a:ext uri="{FF2B5EF4-FFF2-40B4-BE49-F238E27FC236}">
                <a16:creationId xmlns:a16="http://schemas.microsoft.com/office/drawing/2014/main" id="{190FA5BC-CEFD-B384-A3B5-D22668CA4F7E}"/>
              </a:ext>
            </a:extLst>
          </p:cNvPr>
          <p:cNvSpPr/>
          <p:nvPr/>
        </p:nvSpPr>
        <p:spPr>
          <a:xfrm>
            <a:off x="131216" y="4137350"/>
            <a:ext cx="7809101" cy="2094099"/>
          </a:xfrm>
          <a:prstGeom prst="rect">
            <a:avLst/>
          </a:prstGeom>
        </p:spPr>
        <p:txBody>
          <a:bodyPr wrap="square">
            <a:spAutoFit/>
          </a:bodyPr>
          <a:lstStyle/>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sz="1600" dirty="0"/>
              <a:t>QMS HD</a:t>
            </a:r>
            <a:r>
              <a:rPr lang="en-US" sz="1600" baseline="30000" dirty="0"/>
              <a:t>+</a:t>
            </a:r>
            <a:r>
              <a:rPr lang="en-US" sz="1600" dirty="0"/>
              <a:t> signal  (m/z=3) about 10 times larger D</a:t>
            </a:r>
            <a:r>
              <a:rPr lang="en-US" sz="1600" baseline="-25000" dirty="0"/>
              <a:t>2</a:t>
            </a:r>
            <a:r>
              <a:rPr lang="en-US" sz="1600" baseline="30000" dirty="0"/>
              <a:t>+</a:t>
            </a:r>
            <a:r>
              <a:rPr lang="en-US" sz="1600" dirty="0"/>
              <a:t> signal (m/Z=4) </a:t>
            </a:r>
            <a:r>
              <a:rPr lang="en-US" sz="1600" dirty="0">
                <a:sym typeface="Symbol" panose="05050102010706020507" pitchFamily="18" charset="2"/>
              </a:rPr>
              <a:t> strong interaction of LIA released D with wall  reference sample with known content D is required</a:t>
            </a:r>
            <a:endParaRPr lang="en-US" sz="1600" dirty="0"/>
          </a:p>
          <a:p>
            <a:pPr marL="171450" indent="-171450">
              <a:buFont typeface="Wingdings" panose="05000000000000000000" pitchFamily="2" charset="2"/>
              <a:buChar char="§"/>
            </a:pPr>
            <a:r>
              <a:rPr lang="en-GB" altLang="en-US" sz="1600" dirty="0">
                <a:cs typeface="Arial" panose="020B0604020202020204" pitchFamily="34" charset="0"/>
              </a:rPr>
              <a:t>Usage </a:t>
            </a:r>
            <a:r>
              <a:rPr lang="de-DE" sz="1600" dirty="0"/>
              <a:t>H</a:t>
            </a:r>
            <a:r>
              <a:rPr lang="de-DE" sz="1600" baseline="-25000" dirty="0"/>
              <a:t>2</a:t>
            </a:r>
            <a:r>
              <a:rPr lang="de-DE" sz="1600" dirty="0"/>
              <a:t> and D</a:t>
            </a:r>
            <a:r>
              <a:rPr lang="de-DE" sz="1600" baseline="-25000" dirty="0"/>
              <a:t>2</a:t>
            </a:r>
            <a:r>
              <a:rPr lang="de-DE" sz="1600" dirty="0"/>
              <a:t> calibration leaks in combination with reference sample provided accuracy of the D retention measurement about 20%</a:t>
            </a:r>
          </a:p>
          <a:p>
            <a:pPr marL="171450" indent="-171450">
              <a:buFont typeface="Wingdings" panose="05000000000000000000" pitchFamily="2" charset="2"/>
              <a:buChar char="§"/>
            </a:pPr>
            <a:r>
              <a:rPr lang="en-US" sz="1600" dirty="0"/>
              <a:t>LIA-QMS depth profile almost coincides with NRA profile except first </a:t>
            </a:r>
            <a:r>
              <a:rPr lang="de-DE" sz="1600" dirty="0"/>
              <a:t>350 nm due to , probaly, thermal effect. Measured sensitivity of LIA-QMS &lt; 0.05 at%.</a:t>
            </a:r>
          </a:p>
          <a:p>
            <a:pPr marL="171450" indent="-171450">
              <a:buFont typeface="Wingdings" panose="05000000000000000000" pitchFamily="2" charset="2"/>
              <a:buChar char="§"/>
            </a:pPr>
            <a:endParaRPr lang="en-US" sz="1600" dirty="0"/>
          </a:p>
        </p:txBody>
      </p:sp>
      <p:pic>
        <p:nvPicPr>
          <p:cNvPr id="9" name="Grafik 8">
            <a:extLst>
              <a:ext uri="{FF2B5EF4-FFF2-40B4-BE49-F238E27FC236}">
                <a16:creationId xmlns:a16="http://schemas.microsoft.com/office/drawing/2014/main" id="{8CB624DE-2246-5914-BF09-37EB9716A4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0863" y="3706882"/>
            <a:ext cx="3349921" cy="2472755"/>
          </a:xfrm>
          <a:prstGeom prst="rect">
            <a:avLst/>
          </a:prstGeom>
        </p:spPr>
      </p:pic>
      <p:sp>
        <p:nvSpPr>
          <p:cNvPr id="10" name="TextBox 9">
            <a:extLst>
              <a:ext uri="{FF2B5EF4-FFF2-40B4-BE49-F238E27FC236}">
                <a16:creationId xmlns:a16="http://schemas.microsoft.com/office/drawing/2014/main" id="{14AF1CEE-67AC-6D9E-7FC0-2EBA12C0E8D9}"/>
              </a:ext>
            </a:extLst>
          </p:cNvPr>
          <p:cNvSpPr txBox="1"/>
          <p:nvPr/>
        </p:nvSpPr>
        <p:spPr bwMode="auto">
          <a:xfrm>
            <a:off x="8386585" y="3326765"/>
            <a:ext cx="3666388" cy="369332"/>
          </a:xfrm>
          <a:prstGeom prst="rect">
            <a:avLst/>
          </a:prstGeom>
          <a:noFill/>
        </p:spPr>
        <p:txBody>
          <a:bodyPr wrap="none" rtlCol="0">
            <a:spAutoFit/>
          </a:bodyPr>
          <a:lstStyle/>
          <a:p>
            <a:r>
              <a:rPr lang="de-DE" dirty="0"/>
              <a:t>Fig. 1. Reference sample QMS signals</a:t>
            </a:r>
            <a:endParaRPr lang="en-GB" dirty="0"/>
          </a:p>
        </p:txBody>
      </p:sp>
      <p:sp>
        <p:nvSpPr>
          <p:cNvPr id="11" name="TextBox 10">
            <a:extLst>
              <a:ext uri="{FF2B5EF4-FFF2-40B4-BE49-F238E27FC236}">
                <a16:creationId xmlns:a16="http://schemas.microsoft.com/office/drawing/2014/main" id="{F9EC3EEF-608D-F60F-EF3D-866B12871514}"/>
              </a:ext>
            </a:extLst>
          </p:cNvPr>
          <p:cNvSpPr txBox="1"/>
          <p:nvPr/>
        </p:nvSpPr>
        <p:spPr bwMode="auto">
          <a:xfrm>
            <a:off x="8426691" y="6126112"/>
            <a:ext cx="3139001" cy="369332"/>
          </a:xfrm>
          <a:prstGeom prst="rect">
            <a:avLst/>
          </a:prstGeom>
          <a:noFill/>
        </p:spPr>
        <p:txBody>
          <a:bodyPr wrap="none" rtlCol="0">
            <a:spAutoFit/>
          </a:bodyPr>
          <a:lstStyle/>
          <a:p>
            <a:r>
              <a:rPr lang="de-DE" dirty="0"/>
              <a:t>Fig. 2. Test sampe depth profile</a:t>
            </a:r>
            <a:endParaRPr lang="en-GB" dirty="0"/>
          </a:p>
        </p:txBody>
      </p:sp>
      <p:pic>
        <p:nvPicPr>
          <p:cNvPr id="12" name="Grafik 8">
            <a:extLst>
              <a:ext uri="{FF2B5EF4-FFF2-40B4-BE49-F238E27FC236}">
                <a16:creationId xmlns:a16="http://schemas.microsoft.com/office/drawing/2014/main" id="{9F0E9FAA-37C4-B75A-15D2-E28FA5490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8381" y="810650"/>
            <a:ext cx="3358929" cy="2516091"/>
          </a:xfrm>
          <a:prstGeom prst="rect">
            <a:avLst/>
          </a:prstGeom>
        </p:spPr>
      </p:pic>
      <p:pic>
        <p:nvPicPr>
          <p:cNvPr id="13" name="Grafik 49" descr="Ein Bild, das Schrift, Logo, Text, Grafiken enthält.&#10;&#10;KI-generierte Inhalte können fehlerhaft sein.">
            <a:extLst>
              <a:ext uri="{FF2B5EF4-FFF2-40B4-BE49-F238E27FC236}">
                <a16:creationId xmlns:a16="http://schemas.microsoft.com/office/drawing/2014/main" id="{F73F1794-ACA2-C7B7-427F-3E6DCE604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369" y="101657"/>
            <a:ext cx="1573454" cy="521798"/>
          </a:xfrm>
          <a:prstGeom prst="rect">
            <a:avLst/>
          </a:prstGeom>
        </p:spPr>
      </p:pic>
    </p:spTree>
    <p:extLst>
      <p:ext uri="{BB962C8B-B14F-4D97-AF65-F5344CB8AC3E}">
        <p14:creationId xmlns:p14="http://schemas.microsoft.com/office/powerpoint/2010/main" val="33788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6061E-FA33-FDEF-DDD4-D4AD2736E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F766E-4BDB-941E-83E2-F555D5903359}"/>
              </a:ext>
            </a:extLst>
          </p:cNvPr>
          <p:cNvSpPr>
            <a:spLocks noGrp="1"/>
          </p:cNvSpPr>
          <p:nvPr>
            <p:ph type="title"/>
          </p:nvPr>
        </p:nvSpPr>
        <p:spPr>
          <a:xfrm>
            <a:off x="949566" y="172733"/>
            <a:ext cx="6975234" cy="457200"/>
          </a:xfrm>
        </p:spPr>
        <p:txBody>
          <a:bodyPr/>
          <a:lstStyle/>
          <a:p>
            <a:r>
              <a:rPr lang="en-US" dirty="0"/>
              <a:t>D004: Investigation of hydrogen adsorption dynamics by LIBS</a:t>
            </a:r>
            <a:endParaRPr lang="en-HU" dirty="0"/>
          </a:p>
        </p:txBody>
      </p:sp>
      <p:sp>
        <p:nvSpPr>
          <p:cNvPr id="4" name="Footer Placeholder 3">
            <a:extLst>
              <a:ext uri="{FF2B5EF4-FFF2-40B4-BE49-F238E27FC236}">
                <a16:creationId xmlns:a16="http://schemas.microsoft.com/office/drawing/2014/main" id="{2D85D499-345C-E012-D56E-C0DD1DEDACA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768BFBF-F2C6-4629-B262-0B8D7E7E798F}"/>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a:solidFill>
                <a:prstClr val="white"/>
              </a:solidFill>
            </a:endParaRPr>
          </a:p>
        </p:txBody>
      </p:sp>
      <p:sp>
        <p:nvSpPr>
          <p:cNvPr id="7" name="TextBox 6">
            <a:extLst>
              <a:ext uri="{FF2B5EF4-FFF2-40B4-BE49-F238E27FC236}">
                <a16:creationId xmlns:a16="http://schemas.microsoft.com/office/drawing/2014/main" id="{4B37B990-F5C5-66D8-94F8-F9EB3C3DF027}"/>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6" name="Textfeld 4">
            <a:extLst>
              <a:ext uri="{FF2B5EF4-FFF2-40B4-BE49-F238E27FC236}">
                <a16:creationId xmlns:a16="http://schemas.microsoft.com/office/drawing/2014/main" id="{A35D814B-3547-DF6A-A965-0249CEF0D24D}"/>
              </a:ext>
            </a:extLst>
          </p:cNvPr>
          <p:cNvSpPr txBox="1"/>
          <p:nvPr/>
        </p:nvSpPr>
        <p:spPr>
          <a:xfrm>
            <a:off x="147227" y="1237798"/>
            <a:ext cx="8166059" cy="4630050"/>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Adsorption of the background hydrogen may influence on LIBS measurement in vacuum</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Hydrogen adsorbed on tungsten surface can be used as LIBS calibration sample</a:t>
            </a: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Investigation of hydrogen adsorption dynamics by LIBS at different background pressures</a:t>
            </a:r>
          </a:p>
          <a:p>
            <a:pPr>
              <a:lnSpc>
                <a:spcPct val="113000"/>
              </a:lnSpc>
            </a:pPr>
            <a:r>
              <a:rPr lang="en-GB" altLang="en-US" sz="1600" dirty="0">
                <a:cs typeface="Arial" panose="020B0604020202020204" pitchFamily="34" charset="0"/>
              </a:rPr>
              <a:t> </a:t>
            </a: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dirty="0"/>
              <a:t>Annealed </a:t>
            </a:r>
            <a:r>
              <a:rPr lang="de-DE" altLang="en-US" sz="1600" dirty="0">
                <a:cs typeface="Arial" panose="020B0604020202020204" pitchFamily="34" charset="0"/>
              </a:rPr>
              <a:t>tungsten sample without H content were used</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Single pulse LIBS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35 ps, 26mJ) in LIBS in 10</a:t>
            </a:r>
            <a:r>
              <a:rPr lang="de-DE" altLang="en-US" sz="1600" baseline="30000" dirty="0">
                <a:cs typeface="Arial" panose="020B0604020202020204" pitchFamily="34" charset="0"/>
              </a:rPr>
              <a:t>-7</a:t>
            </a:r>
            <a:r>
              <a:rPr lang="de-DE" altLang="en-US" sz="1600" dirty="0">
                <a:cs typeface="Arial" panose="020B0604020202020204" pitchFamily="34" charset="0"/>
              </a:rPr>
              <a:t> – 10</a:t>
            </a:r>
            <a:r>
              <a:rPr lang="de-DE" altLang="en-US" sz="1600" baseline="30000" dirty="0">
                <a:cs typeface="Arial" panose="020B0604020202020204" pitchFamily="34" charset="0"/>
              </a:rPr>
              <a:t>-6</a:t>
            </a:r>
            <a:r>
              <a:rPr lang="de-DE" altLang="en-US" sz="1600" dirty="0">
                <a:cs typeface="Arial" panose="020B0604020202020204" pitchFamily="34" charset="0"/>
              </a:rPr>
              <a:t>mbar  vacuum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5 laser pulses at the same laser spot were used to clean surface before start of measurements</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line was used for hydrogen detection in LIBS plasma</a:t>
            </a:r>
            <a:endParaRPr lang="de-DE" altLang="en-US" sz="1600"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de-DE" altLang="en-US" sz="1600" dirty="0">
                <a:cs typeface="Arial" panose="020B0604020202020204" pitchFamily="34" charset="0"/>
              </a:rPr>
              <a:t>Plasma continuum and tugsten spectral lines measured at 0.5 s time interal </a:t>
            </a:r>
            <a:r>
              <a:rPr lang="de-DE" altLang="en-US" sz="1600" dirty="0">
                <a:cs typeface="Arial" panose="020B0604020202020204" pitchFamily="34" charset="0"/>
                <a:sym typeface="Symbol" panose="05050102010706020507" pitchFamily="18" charset="2"/>
              </a:rPr>
              <a:t>between laser pulses (</a:t>
            </a:r>
            <a:r>
              <a:rPr lang="de-DE" altLang="en-US" sz="1600" dirty="0">
                <a:cs typeface="Arial" panose="020B0604020202020204" pitchFamily="34" charset="0"/>
              </a:rPr>
              <a:t> H</a:t>
            </a:r>
            <a:r>
              <a:rPr lang="de-DE" altLang="en-US" sz="1600" dirty="0">
                <a:cs typeface="Arial" panose="020B0604020202020204" pitchFamily="34" charset="0"/>
                <a:sym typeface="Symbol" panose="05050102010706020507" pitchFamily="18" charset="2"/>
              </a:rPr>
              <a:t> line is invisible ) was used for background substraction from the spectra measured with longer intervals</a:t>
            </a:r>
          </a:p>
          <a:p>
            <a:pPr marL="171450" indent="-171450">
              <a:buFont typeface="Wingdings" panose="05000000000000000000" pitchFamily="2" charset="2"/>
              <a:buChar char="§"/>
            </a:pPr>
            <a:r>
              <a:rPr lang="de-DE" altLang="en-US" sz="1600" dirty="0">
                <a:cs typeface="Arial" panose="020B0604020202020204" pitchFamily="34" charset="0"/>
                <a:sym typeface="Symbol" panose="05050102010706020507" pitchFamily="18" charset="2"/>
              </a:rPr>
              <a:t>LIBS </a:t>
            </a: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spectral line has two component blue and red shifted due to Dopler effect.</a:t>
            </a:r>
            <a:endParaRPr lang="en-GB" altLang="en-US" sz="1600" dirty="0">
              <a:cs typeface="Arial" panose="020B0604020202020204" pitchFamily="34" charset="0"/>
            </a:endParaRPr>
          </a:p>
          <a:p>
            <a:pPr marL="171450" indent="-171450">
              <a:buFont typeface="Wingdings" panose="05000000000000000000" pitchFamily="2" charset="2"/>
              <a:buChar char="§"/>
            </a:pPr>
            <a:r>
              <a:rPr lang="en-GB" altLang="en-US" sz="1600" dirty="0">
                <a:cs typeface="Arial" panose="020B0604020202020204" pitchFamily="34" charset="0"/>
              </a:rPr>
              <a:t>Total </a:t>
            </a: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intensity is increased with time interval for short intervals until it is saturated</a:t>
            </a:r>
          </a:p>
          <a:p>
            <a:pPr marL="171450" indent="-171450">
              <a:buFont typeface="Wingdings" panose="05000000000000000000" pitchFamily="2" charset="2"/>
              <a:buChar char="§"/>
            </a:pPr>
            <a:r>
              <a:rPr lang="de-DE" altLang="en-US" sz="1600" dirty="0">
                <a:cs typeface="Arial" panose="020B0604020202020204" pitchFamily="34" charset="0"/>
                <a:sym typeface="Symbol" panose="05050102010706020507" pitchFamily="18" charset="2"/>
              </a:rPr>
              <a:t>Time interval reqired for saturation  decreases with pressure increase</a:t>
            </a:r>
            <a:endParaRPr lang="en-GB" altLang="en-US" sz="1600" dirty="0">
              <a:cs typeface="Arial" panose="020B0604020202020204" pitchFamily="34" charset="0"/>
            </a:endParaRPr>
          </a:p>
        </p:txBody>
      </p:sp>
      <p:sp>
        <p:nvSpPr>
          <p:cNvPr id="8" name="TextBox 7">
            <a:extLst>
              <a:ext uri="{FF2B5EF4-FFF2-40B4-BE49-F238E27FC236}">
                <a16:creationId xmlns:a16="http://schemas.microsoft.com/office/drawing/2014/main" id="{D5A69D79-FBFF-0978-9F92-E0DAAE39AA29}"/>
              </a:ext>
            </a:extLst>
          </p:cNvPr>
          <p:cNvSpPr txBox="1"/>
          <p:nvPr/>
        </p:nvSpPr>
        <p:spPr bwMode="auto">
          <a:xfrm>
            <a:off x="8763497" y="3380052"/>
            <a:ext cx="2513830" cy="369332"/>
          </a:xfrm>
          <a:prstGeom prst="rect">
            <a:avLst/>
          </a:prstGeom>
          <a:noFill/>
        </p:spPr>
        <p:txBody>
          <a:bodyPr wrap="none" rtlCol="0">
            <a:spAutoFit/>
          </a:bodyPr>
          <a:lstStyle/>
          <a:p>
            <a:r>
              <a:rPr lang="de-DE" dirty="0"/>
              <a:t>Fig. 1. LIBS H</a:t>
            </a:r>
            <a:r>
              <a:rPr lang="de-DE" dirty="0">
                <a:sym typeface="Symbol" panose="05050102010706020507" pitchFamily="18" charset="2"/>
              </a:rPr>
              <a:t> spectrum </a:t>
            </a:r>
            <a:endParaRPr lang="en-GB" dirty="0"/>
          </a:p>
        </p:txBody>
      </p:sp>
      <p:sp>
        <p:nvSpPr>
          <p:cNvPr id="9" name="TextBox 8">
            <a:extLst>
              <a:ext uri="{FF2B5EF4-FFF2-40B4-BE49-F238E27FC236}">
                <a16:creationId xmlns:a16="http://schemas.microsoft.com/office/drawing/2014/main" id="{09B369E2-AE46-9724-6C82-7DE4F2B3FF30}"/>
              </a:ext>
            </a:extLst>
          </p:cNvPr>
          <p:cNvSpPr txBox="1"/>
          <p:nvPr/>
        </p:nvSpPr>
        <p:spPr bwMode="auto">
          <a:xfrm>
            <a:off x="8090351" y="6141886"/>
            <a:ext cx="3897221" cy="369332"/>
          </a:xfrm>
          <a:prstGeom prst="rect">
            <a:avLst/>
          </a:prstGeom>
          <a:noFill/>
        </p:spPr>
        <p:txBody>
          <a:bodyPr wrap="none" rtlCol="0">
            <a:spAutoFit/>
          </a:bodyPr>
          <a:lstStyle/>
          <a:p>
            <a:r>
              <a:rPr lang="de-DE" dirty="0"/>
              <a:t>Fig. 2. LIBS intensity vs adsorption time </a:t>
            </a:r>
            <a:endParaRPr lang="en-GB" dirty="0"/>
          </a:p>
        </p:txBody>
      </p:sp>
      <p:pic>
        <p:nvPicPr>
          <p:cNvPr id="10" name="Picture 9">
            <a:extLst>
              <a:ext uri="{FF2B5EF4-FFF2-40B4-BE49-F238E27FC236}">
                <a16:creationId xmlns:a16="http://schemas.microsoft.com/office/drawing/2014/main" id="{12CE84F9-4F81-0F80-2DCA-2F7CDC8C317E}"/>
              </a:ext>
            </a:extLst>
          </p:cNvPr>
          <p:cNvPicPr>
            <a:picLocks noChangeAspect="1"/>
          </p:cNvPicPr>
          <p:nvPr/>
        </p:nvPicPr>
        <p:blipFill>
          <a:blip r:embed="rId2"/>
          <a:stretch>
            <a:fillRect/>
          </a:stretch>
        </p:blipFill>
        <p:spPr>
          <a:xfrm>
            <a:off x="8179052" y="3675242"/>
            <a:ext cx="3857625" cy="2589547"/>
          </a:xfrm>
          <a:prstGeom prst="rect">
            <a:avLst/>
          </a:prstGeom>
        </p:spPr>
      </p:pic>
      <p:pic>
        <p:nvPicPr>
          <p:cNvPr id="11" name="Picture 10">
            <a:extLst>
              <a:ext uri="{FF2B5EF4-FFF2-40B4-BE49-F238E27FC236}">
                <a16:creationId xmlns:a16="http://schemas.microsoft.com/office/drawing/2014/main" id="{A7D56822-2969-6DFB-FBD0-3D0ED2C6887F}"/>
              </a:ext>
            </a:extLst>
          </p:cNvPr>
          <p:cNvPicPr>
            <a:picLocks noChangeAspect="1"/>
          </p:cNvPicPr>
          <p:nvPr/>
        </p:nvPicPr>
        <p:blipFill>
          <a:blip r:embed="rId3"/>
          <a:stretch>
            <a:fillRect/>
          </a:stretch>
        </p:blipFill>
        <p:spPr>
          <a:xfrm>
            <a:off x="8119705" y="675371"/>
            <a:ext cx="3911799" cy="2695576"/>
          </a:xfrm>
          <a:prstGeom prst="rect">
            <a:avLst/>
          </a:prstGeom>
        </p:spPr>
      </p:pic>
      <p:pic>
        <p:nvPicPr>
          <p:cNvPr id="12" name="Grafik 49" descr="Ein Bild, das Schrift, Logo, Text, Grafiken enthält.&#10;&#10;KI-generierte Inhalte können fehlerhaft sein.">
            <a:extLst>
              <a:ext uri="{FF2B5EF4-FFF2-40B4-BE49-F238E27FC236}">
                <a16:creationId xmlns:a16="http://schemas.microsoft.com/office/drawing/2014/main" id="{6B346152-7BE4-4043-FDC8-7728BDDBB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497" y="172733"/>
            <a:ext cx="1573454" cy="521798"/>
          </a:xfrm>
          <a:prstGeom prst="rect">
            <a:avLst/>
          </a:prstGeom>
        </p:spPr>
      </p:pic>
    </p:spTree>
    <p:extLst>
      <p:ext uri="{BB962C8B-B14F-4D97-AF65-F5344CB8AC3E}">
        <p14:creationId xmlns:p14="http://schemas.microsoft.com/office/powerpoint/2010/main" val="4164376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49EAE-7D86-070F-0087-11EA4E047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8798E-5F23-58D3-5EDA-43F36D71256E}"/>
              </a:ext>
            </a:extLst>
          </p:cNvPr>
          <p:cNvSpPr>
            <a:spLocks noGrp="1"/>
          </p:cNvSpPr>
          <p:nvPr>
            <p:ph type="title"/>
          </p:nvPr>
        </p:nvSpPr>
        <p:spPr>
          <a:xfrm>
            <a:off x="983432" y="192515"/>
            <a:ext cx="6566366" cy="457200"/>
          </a:xfrm>
        </p:spPr>
        <p:txBody>
          <a:bodyPr/>
          <a:lstStyle/>
          <a:p>
            <a:r>
              <a:rPr lang="en-US" dirty="0"/>
              <a:t>D004: </a:t>
            </a:r>
            <a:r>
              <a:rPr lang="en-GB" dirty="0"/>
              <a:t>Explore TALIF and LIBS for H isotope identification </a:t>
            </a:r>
            <a:endParaRPr lang="en-HU" dirty="0"/>
          </a:p>
        </p:txBody>
      </p:sp>
      <p:sp>
        <p:nvSpPr>
          <p:cNvPr id="4" name="Footer Placeholder 3">
            <a:extLst>
              <a:ext uri="{FF2B5EF4-FFF2-40B4-BE49-F238E27FC236}">
                <a16:creationId xmlns:a16="http://schemas.microsoft.com/office/drawing/2014/main" id="{F943C3C4-48D8-212F-0CCF-CAC3CF2E6A7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45A5E04C-1384-ABE0-880B-5A859CCBCC55}"/>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a:solidFill>
                <a:prstClr val="white"/>
              </a:solidFill>
            </a:endParaRPr>
          </a:p>
        </p:txBody>
      </p:sp>
      <p:sp>
        <p:nvSpPr>
          <p:cNvPr id="7" name="TextBox 6">
            <a:extLst>
              <a:ext uri="{FF2B5EF4-FFF2-40B4-BE49-F238E27FC236}">
                <a16:creationId xmlns:a16="http://schemas.microsoft.com/office/drawing/2014/main" id="{1234E5BB-87EB-0048-A266-062F000BFFC5}"/>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6" name="Textfeld 4">
            <a:extLst>
              <a:ext uri="{FF2B5EF4-FFF2-40B4-BE49-F238E27FC236}">
                <a16:creationId xmlns:a16="http://schemas.microsoft.com/office/drawing/2014/main" id="{66B8E6A5-2C6B-AA7F-E8F0-B701C1136B53}"/>
              </a:ext>
            </a:extLst>
          </p:cNvPr>
          <p:cNvSpPr txBox="1"/>
          <p:nvPr/>
        </p:nvSpPr>
        <p:spPr>
          <a:xfrm>
            <a:off x="56073" y="1219636"/>
            <a:ext cx="7800549" cy="469404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Spectral interference by W, </a:t>
            </a:r>
            <a:r>
              <a:rPr lang="en-GB" altLang="en-US" sz="1600" dirty="0" err="1">
                <a:cs typeface="Arial" panose="020B0604020202020204" pitchFamily="34" charset="0"/>
              </a:rPr>
              <a:t>Ti</a:t>
            </a:r>
            <a:r>
              <a:rPr lang="en-GB" altLang="en-US" sz="1600" dirty="0">
                <a:cs typeface="Arial" panose="020B0604020202020204" pitchFamily="34" charset="0"/>
              </a:rPr>
              <a:t> … and hydrogen isotopes reduce SNR with increase of delay time</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Combination of LIBS plasma with TALIF will improve detection limit for hydrogen isotopes measurement</a:t>
            </a: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Feasibility study of hydrogen detection by LIBS-TALIF</a:t>
            </a:r>
          </a:p>
          <a:p>
            <a:pPr>
              <a:lnSpc>
                <a:spcPct val="113000"/>
              </a:lnSpc>
            </a:pPr>
            <a:r>
              <a:rPr lang="en-GB" altLang="en-US" sz="1600" dirty="0">
                <a:cs typeface="Arial" panose="020B0604020202020204" pitchFamily="34" charset="0"/>
              </a:rPr>
              <a:t> </a:t>
            </a: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Tungsten sample with natural H content were used for LIBS-TALIF in air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Single pulse LIBS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35 ps, 10mJ) in air atmospheric pressure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OPO (Optical Parametric Oscillator) laser with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205.14nm,</a:t>
            </a:r>
            <a:r>
              <a:rPr lang="de-DE" altLang="en-US" sz="1600" dirty="0">
                <a:cs typeface="Arial" panose="020B0604020202020204" pitchFamily="34" charset="0"/>
                <a:sym typeface="Symbol" panose="05050102010706020507" pitchFamily="18" charset="2"/>
              </a:rPr>
              <a:t> &lt;</a:t>
            </a:r>
            <a:r>
              <a:rPr lang="de-DE" altLang="en-US" sz="1600" dirty="0">
                <a:cs typeface="Arial" panose="020B0604020202020204" pitchFamily="34" charset="0"/>
              </a:rPr>
              <a:t>0.042nm,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3-5ns, E=2mJ</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OPO laser beam was ortoganal to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laser beam</a:t>
            </a:r>
          </a:p>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GB" altLang="en-US" sz="1600" dirty="0">
                <a:cs typeface="Arial" panose="020B0604020202020204" pitchFamily="34" charset="0"/>
              </a:rPr>
              <a:t>First measurements were performed in air</a:t>
            </a:r>
          </a:p>
          <a:p>
            <a:pPr marL="171450" indent="-171450">
              <a:buFont typeface="Wingdings" panose="05000000000000000000" pitchFamily="2" charset="2"/>
              <a:buChar char="§"/>
            </a:pPr>
            <a:r>
              <a:rPr lang="en-GB" altLang="en-US" sz="1600" dirty="0">
                <a:cs typeface="Arial" panose="020B0604020202020204" pitchFamily="34" charset="0"/>
              </a:rPr>
              <a:t>There is no W line interference at all</a:t>
            </a:r>
          </a:p>
          <a:p>
            <a:pPr marL="171450" indent="-171450">
              <a:buFont typeface="Wingdings" panose="05000000000000000000" pitchFamily="2" charset="2"/>
              <a:buChar char="§"/>
            </a:pPr>
            <a:r>
              <a:rPr lang="en-GB" altLang="en-US" sz="1600" dirty="0">
                <a:cs typeface="Arial" panose="020B0604020202020204" pitchFamily="34" charset="0"/>
              </a:rPr>
              <a:t>H and D lines can be excited separately</a:t>
            </a:r>
          </a:p>
          <a:p>
            <a:pPr marL="171450" indent="-171450">
              <a:buFont typeface="Wingdings" panose="05000000000000000000" pitchFamily="2" charset="2"/>
              <a:buChar char="§"/>
            </a:pPr>
            <a:r>
              <a:rPr lang="de-DE" altLang="en-US" sz="1600" dirty="0">
                <a:cs typeface="Arial" panose="020B0604020202020204" pitchFamily="34" charset="0"/>
              </a:rPr>
              <a:t>Low noise in comparison with LIBS spectra</a:t>
            </a:r>
            <a:endParaRPr lang="en-GB" altLang="en-US" sz="1600" dirty="0">
              <a:cs typeface="Arial" panose="020B0604020202020204" pitchFamily="34" charset="0"/>
            </a:endParaRPr>
          </a:p>
        </p:txBody>
      </p:sp>
      <p:grpSp>
        <p:nvGrpSpPr>
          <p:cNvPr id="8" name="Group 7">
            <a:extLst>
              <a:ext uri="{FF2B5EF4-FFF2-40B4-BE49-F238E27FC236}">
                <a16:creationId xmlns:a16="http://schemas.microsoft.com/office/drawing/2014/main" id="{2D0262F2-0702-CA5F-99BC-DFAAA88ACE51}"/>
              </a:ext>
            </a:extLst>
          </p:cNvPr>
          <p:cNvGrpSpPr/>
          <p:nvPr/>
        </p:nvGrpSpPr>
        <p:grpSpPr>
          <a:xfrm>
            <a:off x="7856622" y="818473"/>
            <a:ext cx="4025475" cy="2066637"/>
            <a:chOff x="8014704" y="765001"/>
            <a:chExt cx="3768739" cy="1797329"/>
          </a:xfrm>
        </p:grpSpPr>
        <p:pic>
          <p:nvPicPr>
            <p:cNvPr id="9" name="Grafik 1">
              <a:extLst>
                <a:ext uri="{FF2B5EF4-FFF2-40B4-BE49-F238E27FC236}">
                  <a16:creationId xmlns:a16="http://schemas.microsoft.com/office/drawing/2014/main" id="{1A2A6267-D036-2184-544E-C6FDF9A596D5}"/>
                </a:ext>
              </a:extLst>
            </p:cNvPr>
            <p:cNvPicPr>
              <a:picLocks noChangeAspect="1"/>
            </p:cNvPicPr>
            <p:nvPr/>
          </p:nvPicPr>
          <p:blipFill>
            <a:blip r:embed="rId2"/>
            <a:stretch>
              <a:fillRect/>
            </a:stretch>
          </p:blipFill>
          <p:spPr>
            <a:xfrm>
              <a:off x="8014704" y="765001"/>
              <a:ext cx="3768739" cy="1797329"/>
            </a:xfrm>
            <a:prstGeom prst="rect">
              <a:avLst/>
            </a:prstGeom>
            <a:ln>
              <a:noFill/>
            </a:ln>
          </p:spPr>
        </p:pic>
        <p:pic>
          <p:nvPicPr>
            <p:cNvPr id="10" name="Grafik 1">
              <a:extLst>
                <a:ext uri="{FF2B5EF4-FFF2-40B4-BE49-F238E27FC236}">
                  <a16:creationId xmlns:a16="http://schemas.microsoft.com/office/drawing/2014/main" id="{4E8C3D1D-8149-3E8E-D7F5-780B6EDC6ED6}"/>
                </a:ext>
              </a:extLst>
            </p:cNvPr>
            <p:cNvPicPr>
              <a:picLocks noChangeAspect="1"/>
            </p:cNvPicPr>
            <p:nvPr/>
          </p:nvPicPr>
          <p:blipFill rotWithShape="1">
            <a:blip r:embed="rId2"/>
            <a:srcRect l="14652" t="74579" r="61660"/>
            <a:stretch/>
          </p:blipFill>
          <p:spPr>
            <a:xfrm rot="20097470">
              <a:off x="8385608" y="1880803"/>
              <a:ext cx="892733" cy="456899"/>
            </a:xfrm>
            <a:prstGeom prst="rect">
              <a:avLst/>
            </a:prstGeom>
            <a:ln>
              <a:noFill/>
            </a:ln>
          </p:spPr>
        </p:pic>
        <p:sp>
          <p:nvSpPr>
            <p:cNvPr id="11" name="TextBox 10">
              <a:extLst>
                <a:ext uri="{FF2B5EF4-FFF2-40B4-BE49-F238E27FC236}">
                  <a16:creationId xmlns:a16="http://schemas.microsoft.com/office/drawing/2014/main" id="{7D9F2AA1-FB36-FF55-CE04-638925CC9638}"/>
                </a:ext>
              </a:extLst>
            </p:cNvPr>
            <p:cNvSpPr txBox="1"/>
            <p:nvPr/>
          </p:nvSpPr>
          <p:spPr bwMode="auto">
            <a:xfrm>
              <a:off x="9295967" y="799295"/>
              <a:ext cx="750526" cy="215444"/>
            </a:xfrm>
            <a:prstGeom prst="rect">
              <a:avLst/>
            </a:prstGeom>
            <a:solidFill>
              <a:schemeClr val="bg1"/>
            </a:solidFill>
            <a:ln w="12700">
              <a:solidFill>
                <a:srgbClr val="024070"/>
              </a:solidFill>
            </a:ln>
          </p:spPr>
          <p:txBody>
            <a:bodyPr wrap="none" rtlCol="0">
              <a:spAutoFit/>
            </a:bodyPr>
            <a:lstStyle/>
            <a:p>
              <a:r>
                <a:rPr lang="de-DE" sz="800" dirty="0"/>
                <a:t>spectrometer</a:t>
              </a:r>
              <a:endParaRPr lang="en-GB" sz="800" dirty="0"/>
            </a:p>
          </p:txBody>
        </p:sp>
        <p:sp>
          <p:nvSpPr>
            <p:cNvPr id="12" name="Freeform 19">
              <a:extLst>
                <a:ext uri="{FF2B5EF4-FFF2-40B4-BE49-F238E27FC236}">
                  <a16:creationId xmlns:a16="http://schemas.microsoft.com/office/drawing/2014/main" id="{C724DE9C-C4E7-2BC9-4AD3-0F4C757616A3}"/>
                </a:ext>
              </a:extLst>
            </p:cNvPr>
            <p:cNvSpPr/>
            <p:nvPr/>
          </p:nvSpPr>
          <p:spPr>
            <a:xfrm>
              <a:off x="9243674" y="1022741"/>
              <a:ext cx="316356" cy="914400"/>
            </a:xfrm>
            <a:custGeom>
              <a:avLst/>
              <a:gdLst>
                <a:gd name="connsiteX0" fmla="*/ 0 w 316356"/>
                <a:gd name="connsiteY0" fmla="*/ 914400 h 914400"/>
                <a:gd name="connsiteX1" fmla="*/ 125676 w 316356"/>
                <a:gd name="connsiteY1" fmla="*/ 840728 h 914400"/>
                <a:gd name="connsiteX2" fmla="*/ 234017 w 316356"/>
                <a:gd name="connsiteY2" fmla="*/ 814726 h 914400"/>
                <a:gd name="connsiteX3" fmla="*/ 294688 w 316356"/>
                <a:gd name="connsiteY3" fmla="*/ 775723 h 914400"/>
                <a:gd name="connsiteX4" fmla="*/ 312023 w 316356"/>
                <a:gd name="connsiteY4" fmla="*/ 663049 h 914400"/>
                <a:gd name="connsiteX5" fmla="*/ 316356 w 316356"/>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356" h="914400">
                  <a:moveTo>
                    <a:pt x="0" y="914400"/>
                  </a:moveTo>
                  <a:cubicBezTo>
                    <a:pt x="43336" y="885870"/>
                    <a:pt x="86673" y="857340"/>
                    <a:pt x="125676" y="840728"/>
                  </a:cubicBezTo>
                  <a:cubicBezTo>
                    <a:pt x="164679" y="824116"/>
                    <a:pt x="205848" y="825560"/>
                    <a:pt x="234017" y="814726"/>
                  </a:cubicBezTo>
                  <a:cubicBezTo>
                    <a:pt x="262186" y="803892"/>
                    <a:pt x="281687" y="801002"/>
                    <a:pt x="294688" y="775723"/>
                  </a:cubicBezTo>
                  <a:cubicBezTo>
                    <a:pt x="307689" y="750443"/>
                    <a:pt x="308412" y="792336"/>
                    <a:pt x="312023" y="663049"/>
                  </a:cubicBezTo>
                  <a:cubicBezTo>
                    <a:pt x="315634" y="533762"/>
                    <a:pt x="314189" y="104008"/>
                    <a:pt x="316356" y="0"/>
                  </a:cubicBez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0D6E9DD8-B83A-6B11-B78A-42CC0975DE6D}"/>
              </a:ext>
            </a:extLst>
          </p:cNvPr>
          <p:cNvSpPr txBox="1"/>
          <p:nvPr/>
        </p:nvSpPr>
        <p:spPr bwMode="auto">
          <a:xfrm>
            <a:off x="8733165" y="2950528"/>
            <a:ext cx="2403222" cy="369332"/>
          </a:xfrm>
          <a:prstGeom prst="rect">
            <a:avLst/>
          </a:prstGeom>
          <a:noFill/>
        </p:spPr>
        <p:txBody>
          <a:bodyPr wrap="none" rtlCol="0">
            <a:spAutoFit/>
          </a:bodyPr>
          <a:lstStyle/>
          <a:p>
            <a:r>
              <a:rPr lang="de-DE" dirty="0"/>
              <a:t>Fig. 1. LIBS-TALIF set-up</a:t>
            </a:r>
            <a:endParaRPr lang="en-GB" dirty="0"/>
          </a:p>
        </p:txBody>
      </p:sp>
      <p:sp>
        <p:nvSpPr>
          <p:cNvPr id="14" name="TextBox 13">
            <a:extLst>
              <a:ext uri="{FF2B5EF4-FFF2-40B4-BE49-F238E27FC236}">
                <a16:creationId xmlns:a16="http://schemas.microsoft.com/office/drawing/2014/main" id="{758E1E20-F696-0A42-48A9-A6DEE47C5962}"/>
              </a:ext>
            </a:extLst>
          </p:cNvPr>
          <p:cNvSpPr txBox="1"/>
          <p:nvPr/>
        </p:nvSpPr>
        <p:spPr bwMode="auto">
          <a:xfrm>
            <a:off x="8480489" y="6024161"/>
            <a:ext cx="2291012" cy="369332"/>
          </a:xfrm>
          <a:prstGeom prst="rect">
            <a:avLst/>
          </a:prstGeom>
          <a:noFill/>
        </p:spPr>
        <p:txBody>
          <a:bodyPr wrap="none" rtlCol="0">
            <a:spAutoFit/>
          </a:bodyPr>
          <a:lstStyle/>
          <a:p>
            <a:r>
              <a:rPr lang="de-DE" dirty="0"/>
              <a:t>Fig. 2. TALIF spectrum </a:t>
            </a:r>
            <a:endParaRPr lang="en-GB" dirty="0"/>
          </a:p>
        </p:txBody>
      </p:sp>
      <p:grpSp>
        <p:nvGrpSpPr>
          <p:cNvPr id="15" name="Group 14">
            <a:extLst>
              <a:ext uri="{FF2B5EF4-FFF2-40B4-BE49-F238E27FC236}">
                <a16:creationId xmlns:a16="http://schemas.microsoft.com/office/drawing/2014/main" id="{53B0E548-BB1A-85EC-88C6-5E8558E95BBF}"/>
              </a:ext>
            </a:extLst>
          </p:cNvPr>
          <p:cNvGrpSpPr/>
          <p:nvPr/>
        </p:nvGrpSpPr>
        <p:grpSpPr>
          <a:xfrm>
            <a:off x="7549798" y="3145771"/>
            <a:ext cx="4025475" cy="3081171"/>
            <a:chOff x="7549798" y="2930633"/>
            <a:chExt cx="4025475" cy="3081171"/>
          </a:xfrm>
        </p:grpSpPr>
        <p:graphicFrame>
          <p:nvGraphicFramePr>
            <p:cNvPr id="16" name="Objekt 6" descr="Project Path: &#10;PE Folder: /UNTITLED/Folder1/&#10;Short Name: Graph2">
              <a:extLst>
                <a:ext uri="{FF2B5EF4-FFF2-40B4-BE49-F238E27FC236}">
                  <a16:creationId xmlns:a16="http://schemas.microsoft.com/office/drawing/2014/main" id="{99DA008B-FE5B-24B1-B44B-78B463942398}"/>
                </a:ext>
              </a:extLst>
            </p:cNvPr>
            <p:cNvGraphicFramePr>
              <a:graphicFrameLocks noChangeAspect="1"/>
            </p:cNvGraphicFramePr>
            <p:nvPr>
              <p:extLst>
                <p:ext uri="{D42A27DB-BD31-4B8C-83A1-F6EECF244321}">
                  <p14:modId xmlns:p14="http://schemas.microsoft.com/office/powerpoint/2010/main" val="3929027908"/>
                </p:ext>
              </p:extLst>
            </p:nvPr>
          </p:nvGraphicFramePr>
          <p:xfrm>
            <a:off x="7549798" y="2930633"/>
            <a:ext cx="4025475" cy="3081171"/>
          </p:xfrm>
          <a:graphic>
            <a:graphicData uri="http://schemas.openxmlformats.org/presentationml/2006/ole">
              <mc:AlternateContent xmlns:mc="http://schemas.openxmlformats.org/markup-compatibility/2006">
                <mc:Choice xmlns:v="urn:schemas-microsoft-com:vml" Requires="v">
                  <p:oleObj name="Graph" r:id="rId3" imgW="9802086" imgH="7502525" progId="Origin95.Graph">
                    <p:embed/>
                  </p:oleObj>
                </mc:Choice>
                <mc:Fallback>
                  <p:oleObj name="Graph" r:id="rId3" imgW="9802086" imgH="7502525" progId="Origin95.Graph">
                    <p:embed/>
                    <p:pic>
                      <p:nvPicPr>
                        <p:cNvPr id="14" name="Objekt 6" descr="Project Path: &#10;PE Folder: /UNTITLED/Folder1/&#10;Short Name: Graph2">
                          <a:extLst>
                            <a:ext uri="{FF2B5EF4-FFF2-40B4-BE49-F238E27FC236}">
                              <a16:creationId xmlns:a16="http://schemas.microsoft.com/office/drawing/2014/main" id="{78FF2206-BE77-389B-9DC6-ECC48D4824C0}"/>
                            </a:ext>
                          </a:extLst>
                        </p:cNvPr>
                        <p:cNvPicPr/>
                        <p:nvPr/>
                      </p:nvPicPr>
                      <p:blipFill>
                        <a:blip r:embed="rId4"/>
                        <a:stretch>
                          <a:fillRect/>
                        </a:stretch>
                      </p:blipFill>
                      <p:spPr>
                        <a:xfrm>
                          <a:off x="7549798" y="2930633"/>
                          <a:ext cx="4025475" cy="3081171"/>
                        </a:xfrm>
                        <a:prstGeom prst="rect">
                          <a:avLst/>
                        </a:prstGeom>
                      </p:spPr>
                    </p:pic>
                  </p:oleObj>
                </mc:Fallback>
              </mc:AlternateContent>
            </a:graphicData>
          </a:graphic>
        </p:graphicFrame>
        <p:cxnSp>
          <p:nvCxnSpPr>
            <p:cNvPr id="17" name="Straight Arrow Connector 16">
              <a:extLst>
                <a:ext uri="{FF2B5EF4-FFF2-40B4-BE49-F238E27FC236}">
                  <a16:creationId xmlns:a16="http://schemas.microsoft.com/office/drawing/2014/main" id="{A2D9DBC0-2B73-8960-D388-9A5E70526B78}"/>
                </a:ext>
              </a:extLst>
            </p:cNvPr>
            <p:cNvCxnSpPr/>
            <p:nvPr/>
          </p:nvCxnSpPr>
          <p:spPr>
            <a:xfrm flipH="1">
              <a:off x="9658289" y="3689725"/>
              <a:ext cx="295274" cy="17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13FD99-E44C-8061-FF14-D602914D1979}"/>
                </a:ext>
              </a:extLst>
            </p:cNvPr>
            <p:cNvSpPr txBox="1"/>
            <p:nvPr/>
          </p:nvSpPr>
          <p:spPr bwMode="auto">
            <a:xfrm>
              <a:off x="9891646" y="3406118"/>
              <a:ext cx="426720" cy="369332"/>
            </a:xfrm>
            <a:prstGeom prst="rect">
              <a:avLst/>
            </a:prstGeom>
            <a:noFill/>
          </p:spPr>
          <p:txBody>
            <a:bodyPr wrap="none" rtlCol="0">
              <a:spAutoFit/>
            </a:bodyPr>
            <a:lstStyle/>
            <a:p>
              <a:r>
                <a:rPr lang="de-DE" dirty="0"/>
                <a:t>H</a:t>
              </a:r>
              <a:r>
                <a:rPr lang="de-DE" baseline="-25000" dirty="0">
                  <a:sym typeface="Symbol" panose="05050102010706020507" pitchFamily="18" charset="2"/>
                </a:rPr>
                <a:t></a:t>
              </a:r>
              <a:endParaRPr lang="en-GB" baseline="-25000" dirty="0"/>
            </a:p>
          </p:txBody>
        </p:sp>
        <p:sp>
          <p:nvSpPr>
            <p:cNvPr id="19" name="TextBox 18">
              <a:extLst>
                <a:ext uri="{FF2B5EF4-FFF2-40B4-BE49-F238E27FC236}">
                  <a16:creationId xmlns:a16="http://schemas.microsoft.com/office/drawing/2014/main" id="{904BB1C7-6E3A-9419-981B-573252A286C7}"/>
                </a:ext>
              </a:extLst>
            </p:cNvPr>
            <p:cNvSpPr txBox="1"/>
            <p:nvPr/>
          </p:nvSpPr>
          <p:spPr bwMode="auto">
            <a:xfrm>
              <a:off x="9805926" y="3976083"/>
              <a:ext cx="931665" cy="461665"/>
            </a:xfrm>
            <a:prstGeom prst="rect">
              <a:avLst/>
            </a:prstGeom>
            <a:noFill/>
            <a:ln>
              <a:solidFill>
                <a:schemeClr val="tx1"/>
              </a:solidFill>
            </a:ln>
          </p:spPr>
          <p:txBody>
            <a:bodyPr wrap="none" rtlCol="0">
              <a:spAutoFit/>
            </a:bodyPr>
            <a:lstStyle/>
            <a:p>
              <a:r>
                <a:rPr lang="de-DE" sz="1200" dirty="0"/>
                <a:t>Gate 100 ns</a:t>
              </a:r>
            </a:p>
            <a:p>
              <a:r>
                <a:rPr lang="de-DE" sz="1200" dirty="0"/>
                <a:t>Delay 20 </a:t>
              </a:r>
              <a:r>
                <a:rPr lang="de-DE" sz="1200" dirty="0">
                  <a:sym typeface="Symbol" panose="05050102010706020507" pitchFamily="18" charset="2"/>
                </a:rPr>
                <a:t>s</a:t>
              </a:r>
              <a:endParaRPr lang="en-GB" sz="1200" dirty="0"/>
            </a:p>
          </p:txBody>
        </p:sp>
      </p:grpSp>
      <p:pic>
        <p:nvPicPr>
          <p:cNvPr id="20" name="Grafik 49" descr="Ein Bild, das Schrift, Logo, Text, Grafiken enthält.&#10;&#10;KI-generierte Inhalte können fehlerhaft sein.">
            <a:extLst>
              <a:ext uri="{FF2B5EF4-FFF2-40B4-BE49-F238E27FC236}">
                <a16:creationId xmlns:a16="http://schemas.microsoft.com/office/drawing/2014/main" id="{844264FA-17E7-3A4B-CF06-4619FAE9A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68" y="28983"/>
            <a:ext cx="1573454" cy="521798"/>
          </a:xfrm>
          <a:prstGeom prst="rect">
            <a:avLst/>
          </a:prstGeom>
        </p:spPr>
      </p:pic>
    </p:spTree>
    <p:extLst>
      <p:ext uri="{BB962C8B-B14F-4D97-AF65-F5344CB8AC3E}">
        <p14:creationId xmlns:p14="http://schemas.microsoft.com/office/powerpoint/2010/main" val="149803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51BE4-9A8D-27B1-764D-A6915B229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B5B91-7201-E3A8-EF28-980587940172}"/>
              </a:ext>
            </a:extLst>
          </p:cNvPr>
          <p:cNvSpPr>
            <a:spLocks noGrp="1"/>
          </p:cNvSpPr>
          <p:nvPr>
            <p:ph type="title"/>
          </p:nvPr>
        </p:nvSpPr>
        <p:spPr/>
        <p:txBody>
          <a:bodyPr/>
          <a:lstStyle/>
          <a:p>
            <a:r>
              <a:rPr lang="en-US" dirty="0"/>
              <a:t>D005: </a:t>
            </a:r>
            <a:r>
              <a:rPr lang="pl-PL" dirty="0"/>
              <a:t>ML models development at the IPPLM – autoencoder models for experimental data</a:t>
            </a:r>
            <a:endParaRPr lang="en-HU" dirty="0"/>
          </a:p>
        </p:txBody>
      </p:sp>
      <p:sp>
        <p:nvSpPr>
          <p:cNvPr id="4" name="Footer Placeholder 3">
            <a:extLst>
              <a:ext uri="{FF2B5EF4-FFF2-40B4-BE49-F238E27FC236}">
                <a16:creationId xmlns:a16="http://schemas.microsoft.com/office/drawing/2014/main" id="{C22B1E83-5028-8623-CB58-8D2EC03121D0}"/>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8893723-EC5A-92B2-7523-66E8A3D3E974}"/>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a:solidFill>
                <a:prstClr val="white"/>
              </a:solidFill>
            </a:endParaRPr>
          </a:p>
        </p:txBody>
      </p:sp>
      <p:sp>
        <p:nvSpPr>
          <p:cNvPr id="7" name="TextBox 6">
            <a:extLst>
              <a:ext uri="{FF2B5EF4-FFF2-40B4-BE49-F238E27FC236}">
                <a16:creationId xmlns:a16="http://schemas.microsoft.com/office/drawing/2014/main" id="{FFDAAE95-E8ED-CF7A-7695-2292A966376B}"/>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D005</a:t>
            </a:r>
          </a:p>
        </p:txBody>
      </p:sp>
      <p:pic>
        <p:nvPicPr>
          <p:cNvPr id="3" name="Obraz 5">
            <a:extLst>
              <a:ext uri="{FF2B5EF4-FFF2-40B4-BE49-F238E27FC236}">
                <a16:creationId xmlns:a16="http://schemas.microsoft.com/office/drawing/2014/main" id="{69601829-79F9-6C44-B049-488033B5F9E1}"/>
              </a:ext>
            </a:extLst>
          </p:cNvPr>
          <p:cNvPicPr>
            <a:picLocks noChangeAspect="1"/>
          </p:cNvPicPr>
          <p:nvPr/>
        </p:nvPicPr>
        <p:blipFill>
          <a:blip r:embed="rId2"/>
          <a:stretch>
            <a:fillRect/>
          </a:stretch>
        </p:blipFill>
        <p:spPr>
          <a:xfrm>
            <a:off x="176981" y="1276350"/>
            <a:ext cx="9248775" cy="2152650"/>
          </a:xfrm>
          <a:prstGeom prst="rect">
            <a:avLst/>
          </a:prstGeom>
        </p:spPr>
      </p:pic>
      <p:pic>
        <p:nvPicPr>
          <p:cNvPr id="6" name="Picture 2">
            <a:extLst>
              <a:ext uri="{FF2B5EF4-FFF2-40B4-BE49-F238E27FC236}">
                <a16:creationId xmlns:a16="http://schemas.microsoft.com/office/drawing/2014/main" id="{FA60D67E-C5BC-2543-181B-15A520B76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613" y="4229826"/>
            <a:ext cx="5016514" cy="202554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Łącznik prosty ze strzałką 7">
            <a:extLst>
              <a:ext uri="{FF2B5EF4-FFF2-40B4-BE49-F238E27FC236}">
                <a16:creationId xmlns:a16="http://schemas.microsoft.com/office/drawing/2014/main" id="{42BAF859-6FB6-78DF-9E66-4B32A2BE89FC}"/>
              </a:ext>
            </a:extLst>
          </p:cNvPr>
          <p:cNvCxnSpPr>
            <a:cxnSpLocks/>
          </p:cNvCxnSpPr>
          <p:nvPr/>
        </p:nvCxnSpPr>
        <p:spPr>
          <a:xfrm>
            <a:off x="3696929" y="2802194"/>
            <a:ext cx="3991897" cy="1237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pole tekstowe 12">
            <a:extLst>
              <a:ext uri="{FF2B5EF4-FFF2-40B4-BE49-F238E27FC236}">
                <a16:creationId xmlns:a16="http://schemas.microsoft.com/office/drawing/2014/main" id="{835A0067-9D2C-0660-D37B-3E492308EE87}"/>
              </a:ext>
            </a:extLst>
          </p:cNvPr>
          <p:cNvSpPr txBox="1"/>
          <p:nvPr/>
        </p:nvSpPr>
        <p:spPr>
          <a:xfrm>
            <a:off x="334297" y="4229826"/>
            <a:ext cx="6096000" cy="1754326"/>
          </a:xfrm>
          <a:prstGeom prst="rect">
            <a:avLst/>
          </a:prstGeom>
          <a:noFill/>
        </p:spPr>
        <p:txBody>
          <a:bodyPr wrap="square">
            <a:spAutoFit/>
          </a:bodyPr>
          <a:lstStyle/>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Spectra provided by </a:t>
            </a:r>
            <a:r>
              <a:rPr lang="en-US" sz="1800" b="0" i="0" u="none" strike="noStrike" dirty="0" err="1">
                <a:solidFill>
                  <a:srgbClr val="595959"/>
                </a:solidFill>
                <a:effectLst/>
                <a:latin typeface="Arial" panose="020B0604020202020204" pitchFamily="34" charset="0"/>
              </a:rPr>
              <a:t>Rongxing</a:t>
            </a:r>
            <a:r>
              <a:rPr lang="en-US" sz="1800" b="0" i="0" u="none" strike="noStrike" dirty="0">
                <a:solidFill>
                  <a:srgbClr val="595959"/>
                </a:solidFill>
                <a:effectLst/>
                <a:latin typeface="Arial" panose="020B0604020202020204" pitchFamily="34" charset="0"/>
              </a:rPr>
              <a:t> Yi, FZJ Juelich</a:t>
            </a:r>
          </a:p>
          <a:p>
            <a:pPr rtl="0" fontAlgn="base">
              <a:buFont typeface="Arial" panose="020B0604020202020204" pitchFamily="34" charset="0"/>
              <a:buChar char="•"/>
            </a:pPr>
            <a:r>
              <a:rPr lang="en-US" sz="1800" b="0" i="0" u="none" strike="noStrike" dirty="0" err="1">
                <a:solidFill>
                  <a:srgbClr val="595959"/>
                </a:solidFill>
                <a:effectLst/>
                <a:latin typeface="Arial" panose="020B0604020202020204" pitchFamily="34" charset="0"/>
              </a:rPr>
              <a:t>Nd:YAG</a:t>
            </a:r>
            <a:r>
              <a:rPr lang="en-US" sz="1800" b="0" i="0" u="none" strike="noStrike" dirty="0">
                <a:solidFill>
                  <a:srgbClr val="595959"/>
                </a:solidFill>
                <a:effectLst/>
                <a:latin typeface="Arial" panose="020B0604020202020204" pitchFamily="34" charset="0"/>
              </a:rPr>
              <a:t> laser (5 ns, 50 </a:t>
            </a:r>
            <a:r>
              <a:rPr lang="en-US" sz="1800" b="0" i="0" u="none" strike="noStrike" dirty="0" err="1">
                <a:solidFill>
                  <a:srgbClr val="595959"/>
                </a:solidFill>
                <a:effectLst/>
                <a:latin typeface="Arial" panose="020B0604020202020204" pitchFamily="34" charset="0"/>
              </a:rPr>
              <a:t>mJ</a:t>
            </a:r>
            <a:r>
              <a:rPr lang="en-US" sz="1800" b="0" i="0" u="none" strike="noStrike" dirty="0">
                <a:solidFill>
                  <a:srgbClr val="595959"/>
                </a:solidFill>
                <a:effectLst/>
                <a:latin typeface="Arial" panose="020B0604020202020204" pitchFamily="34" charset="0"/>
              </a:rPr>
              <a:t>, 1064 nm) </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Pure elemental samples of Al, Cr, Fe, Mo, Ni, W, and Zn</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200 - 900 nm range, 26 000 wavelengths sampled</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Linear combination of spectra simulating varying composition</a:t>
            </a:r>
          </a:p>
        </p:txBody>
      </p:sp>
      <p:cxnSp>
        <p:nvCxnSpPr>
          <p:cNvPr id="10" name="Łącznik prosty ze strzałką 15">
            <a:extLst>
              <a:ext uri="{FF2B5EF4-FFF2-40B4-BE49-F238E27FC236}">
                <a16:creationId xmlns:a16="http://schemas.microsoft.com/office/drawing/2014/main" id="{1C50395D-9952-1906-4677-498A3ED97615}"/>
              </a:ext>
            </a:extLst>
          </p:cNvPr>
          <p:cNvCxnSpPr/>
          <p:nvPr/>
        </p:nvCxnSpPr>
        <p:spPr>
          <a:xfrm>
            <a:off x="845574" y="2802194"/>
            <a:ext cx="766916" cy="1427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Łącznik prosty ze strzałką 17">
            <a:extLst>
              <a:ext uri="{FF2B5EF4-FFF2-40B4-BE49-F238E27FC236}">
                <a16:creationId xmlns:a16="http://schemas.microsoft.com/office/drawing/2014/main" id="{A2630D87-6944-B51F-2CAF-144DB45D5DEF}"/>
              </a:ext>
            </a:extLst>
          </p:cNvPr>
          <p:cNvCxnSpPr/>
          <p:nvPr/>
        </p:nvCxnSpPr>
        <p:spPr>
          <a:xfrm>
            <a:off x="8357419" y="2989006"/>
            <a:ext cx="570271" cy="1543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616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63222-508E-1B27-982E-91A10734F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A35FD-7611-D3E3-5AF9-984A559534C2}"/>
              </a:ext>
            </a:extLst>
          </p:cNvPr>
          <p:cNvSpPr>
            <a:spLocks noGrp="1"/>
          </p:cNvSpPr>
          <p:nvPr>
            <p:ph type="title"/>
          </p:nvPr>
        </p:nvSpPr>
        <p:spPr/>
        <p:txBody>
          <a:bodyPr/>
          <a:lstStyle/>
          <a:p>
            <a:r>
              <a:rPr lang="en-US" dirty="0"/>
              <a:t>D005: </a:t>
            </a:r>
            <a:r>
              <a:rPr lang="pl-PL" dirty="0"/>
              <a:t>ML models development at the IPPLM – results</a:t>
            </a:r>
            <a:endParaRPr lang="en-HU" dirty="0"/>
          </a:p>
        </p:txBody>
      </p:sp>
      <p:sp>
        <p:nvSpPr>
          <p:cNvPr id="4" name="Footer Placeholder 3">
            <a:extLst>
              <a:ext uri="{FF2B5EF4-FFF2-40B4-BE49-F238E27FC236}">
                <a16:creationId xmlns:a16="http://schemas.microsoft.com/office/drawing/2014/main" id="{DD4F7028-EF63-F122-B942-120A88353CC8}"/>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5A7FAD1-144A-7A7D-EE65-B0CC2D0E36D0}"/>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a:solidFill>
                <a:prstClr val="white"/>
              </a:solidFill>
            </a:endParaRPr>
          </a:p>
        </p:txBody>
      </p:sp>
      <p:sp>
        <p:nvSpPr>
          <p:cNvPr id="7" name="TextBox 6">
            <a:extLst>
              <a:ext uri="{FF2B5EF4-FFF2-40B4-BE49-F238E27FC236}">
                <a16:creationId xmlns:a16="http://schemas.microsoft.com/office/drawing/2014/main" id="{A534421E-9C2D-4E0C-844F-C16F4CF06E55}"/>
              </a:ext>
            </a:extLst>
          </p:cNvPr>
          <p:cNvSpPr txBox="1"/>
          <p:nvPr/>
        </p:nvSpPr>
        <p:spPr>
          <a:xfrm>
            <a:off x="10549722" y="20036"/>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D005</a:t>
            </a:r>
          </a:p>
        </p:txBody>
      </p:sp>
      <p:sp>
        <p:nvSpPr>
          <p:cNvPr id="3" name="Prostokąt 23">
            <a:extLst>
              <a:ext uri="{FF2B5EF4-FFF2-40B4-BE49-F238E27FC236}">
                <a16:creationId xmlns:a16="http://schemas.microsoft.com/office/drawing/2014/main" id="{1DE783DA-C639-3111-288F-7EDE5ABACB65}"/>
              </a:ext>
            </a:extLst>
          </p:cNvPr>
          <p:cNvSpPr/>
          <p:nvPr/>
        </p:nvSpPr>
        <p:spPr>
          <a:xfrm>
            <a:off x="6819286" y="3237310"/>
            <a:ext cx="5303889" cy="3376579"/>
          </a:xfrm>
          <a:prstGeom prst="rect">
            <a:avLst/>
          </a:prstGeom>
          <a:solidFill>
            <a:srgbClr val="156082">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ole tekstowe 5">
            <a:extLst>
              <a:ext uri="{FF2B5EF4-FFF2-40B4-BE49-F238E27FC236}">
                <a16:creationId xmlns:a16="http://schemas.microsoft.com/office/drawing/2014/main" id="{A33E2150-5742-BDC3-3312-47FBE8847054}"/>
              </a:ext>
            </a:extLst>
          </p:cNvPr>
          <p:cNvSpPr txBox="1"/>
          <p:nvPr/>
        </p:nvSpPr>
        <p:spPr>
          <a:xfrm>
            <a:off x="147484" y="867386"/>
            <a:ext cx="6096000" cy="369332"/>
          </a:xfrm>
          <a:prstGeom prst="rect">
            <a:avLst/>
          </a:prstGeom>
          <a:noFill/>
        </p:spPr>
        <p:txBody>
          <a:bodyPr wrap="square">
            <a:spAutoFit/>
          </a:bodyPr>
          <a:lstStyle/>
          <a:p>
            <a:pPr rtl="0">
              <a:buNone/>
            </a:pPr>
            <a:r>
              <a:rPr lang="en-US" sz="1800" b="0" i="0" u="none" strike="noStrike" dirty="0">
                <a:solidFill>
                  <a:srgbClr val="000000"/>
                </a:solidFill>
                <a:effectLst/>
                <a:latin typeface="Arial" panose="020B0604020202020204" pitchFamily="34" charset="0"/>
              </a:rPr>
              <a:t>Autoencoder as Compression Algorithm</a:t>
            </a:r>
            <a:endParaRPr lang="en-US" dirty="0">
              <a:effectLst/>
            </a:endParaRPr>
          </a:p>
        </p:txBody>
      </p:sp>
      <p:pic>
        <p:nvPicPr>
          <p:cNvPr id="8" name="Obraz 9">
            <a:extLst>
              <a:ext uri="{FF2B5EF4-FFF2-40B4-BE49-F238E27FC236}">
                <a16:creationId xmlns:a16="http://schemas.microsoft.com/office/drawing/2014/main" id="{0A32FDEE-4CED-ACEE-09E8-52CAEEC22D4D}"/>
              </a:ext>
            </a:extLst>
          </p:cNvPr>
          <p:cNvPicPr>
            <a:picLocks noChangeAspect="1"/>
          </p:cNvPicPr>
          <p:nvPr/>
        </p:nvPicPr>
        <p:blipFill>
          <a:blip r:embed="rId2"/>
          <a:stretch>
            <a:fillRect/>
          </a:stretch>
        </p:blipFill>
        <p:spPr>
          <a:xfrm>
            <a:off x="147484" y="1321362"/>
            <a:ext cx="4191000" cy="1304925"/>
          </a:xfrm>
          <a:prstGeom prst="rect">
            <a:avLst/>
          </a:prstGeom>
        </p:spPr>
      </p:pic>
      <p:sp>
        <p:nvSpPr>
          <p:cNvPr id="9" name="pole tekstowe 11">
            <a:extLst>
              <a:ext uri="{FF2B5EF4-FFF2-40B4-BE49-F238E27FC236}">
                <a16:creationId xmlns:a16="http://schemas.microsoft.com/office/drawing/2014/main" id="{4A887EC7-216C-10F0-4242-0F20CDD134FB}"/>
              </a:ext>
            </a:extLst>
          </p:cNvPr>
          <p:cNvSpPr txBox="1"/>
          <p:nvPr/>
        </p:nvSpPr>
        <p:spPr>
          <a:xfrm>
            <a:off x="4226027" y="1438459"/>
            <a:ext cx="2593259" cy="1384995"/>
          </a:xfrm>
          <a:prstGeom prst="rect">
            <a:avLst/>
          </a:prstGeom>
          <a:noFill/>
        </p:spPr>
        <p:txBody>
          <a:bodyPr wrap="square">
            <a:spAutoFit/>
          </a:bodyPr>
          <a:lstStyle/>
          <a:p>
            <a:pPr rtl="0">
              <a:buNone/>
            </a:pPr>
            <a:r>
              <a:rPr lang="pl-PL" sz="1400" b="1" i="0" u="none" strike="noStrike" dirty="0" err="1">
                <a:solidFill>
                  <a:srgbClr val="595959"/>
                </a:solidFill>
                <a:effectLst/>
                <a:latin typeface="Arial" panose="020B0604020202020204" pitchFamily="34" charset="0"/>
              </a:rPr>
              <a:t>Compression</a:t>
            </a:r>
            <a:r>
              <a:rPr lang="pl-PL" sz="1400" b="1" i="0" u="none" strike="noStrike" dirty="0">
                <a:solidFill>
                  <a:srgbClr val="595959"/>
                </a:solidFill>
                <a:effectLst/>
                <a:latin typeface="Arial" panose="020B0604020202020204" pitchFamily="34" charset="0"/>
              </a:rPr>
              <a:t> </a:t>
            </a:r>
            <a:r>
              <a:rPr lang="pl-PL" sz="1400" b="1" i="0" u="none" strike="noStrike" dirty="0" err="1">
                <a:solidFill>
                  <a:srgbClr val="595959"/>
                </a:solidFill>
                <a:effectLst/>
                <a:latin typeface="Arial" panose="020B0604020202020204" pitchFamily="34" charset="0"/>
              </a:rPr>
              <a:t>ration</a:t>
            </a:r>
            <a:r>
              <a:rPr lang="pl-PL" sz="1400" b="1" i="0" u="none" strike="noStrike" dirty="0">
                <a:solidFill>
                  <a:srgbClr val="595959"/>
                </a:solidFill>
                <a:effectLst/>
                <a:latin typeface="Arial" panose="020B0604020202020204" pitchFamily="34" charset="0"/>
              </a:rPr>
              <a:t> of 170</a:t>
            </a:r>
          </a:p>
          <a:p>
            <a:pPr rtl="0">
              <a:buNone/>
            </a:pPr>
            <a:endParaRPr lang="pl-PL" sz="1400" b="0" i="0" u="none" strike="noStrike" dirty="0">
              <a:solidFill>
                <a:srgbClr val="595959"/>
              </a:solidFill>
              <a:effectLst/>
              <a:latin typeface="Arial" panose="020B0604020202020204" pitchFamily="34" charset="0"/>
            </a:endParaRPr>
          </a:p>
          <a:p>
            <a:pPr rtl="0">
              <a:buNone/>
            </a:pPr>
            <a:r>
              <a:rPr lang="da-DK" sz="1400" b="0" i="0" u="none" strike="noStrike" dirty="0">
                <a:solidFill>
                  <a:srgbClr val="595959"/>
                </a:solidFill>
                <a:effectLst/>
                <a:latin typeface="Arial" panose="020B0604020202020204" pitchFamily="34" charset="0"/>
              </a:rPr>
              <a:t>For reference:</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zip: 2-10</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JPEG: 10-20</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MP4: 50</a:t>
            </a:r>
            <a:endParaRPr lang="da-DK" sz="1400" dirty="0">
              <a:effectLst/>
            </a:endParaRPr>
          </a:p>
        </p:txBody>
      </p:sp>
      <p:graphicFrame>
        <p:nvGraphicFramePr>
          <p:cNvPr id="10" name="Tabela 12">
            <a:extLst>
              <a:ext uri="{FF2B5EF4-FFF2-40B4-BE49-F238E27FC236}">
                <a16:creationId xmlns:a16="http://schemas.microsoft.com/office/drawing/2014/main" id="{0470AB34-1C1D-DA48-DB9E-D993C344AF93}"/>
              </a:ext>
            </a:extLst>
          </p:cNvPr>
          <p:cNvGraphicFramePr>
            <a:graphicFrameLocks noGrp="1"/>
          </p:cNvGraphicFramePr>
          <p:nvPr>
            <p:extLst>
              <p:ext uri="{D42A27DB-BD31-4B8C-83A1-F6EECF244321}">
                <p14:modId xmlns:p14="http://schemas.microsoft.com/office/powerpoint/2010/main" val="3455357330"/>
              </p:ext>
            </p:extLst>
          </p:nvPr>
        </p:nvGraphicFramePr>
        <p:xfrm>
          <a:off x="6669344" y="1456736"/>
          <a:ext cx="5375172" cy="1485900"/>
        </p:xfrm>
        <a:graphic>
          <a:graphicData uri="http://schemas.openxmlformats.org/drawingml/2006/table">
            <a:tbl>
              <a:tblPr/>
              <a:tblGrid>
                <a:gridCol w="685185">
                  <a:extLst>
                    <a:ext uri="{9D8B030D-6E8A-4147-A177-3AD203B41FA5}">
                      <a16:colId xmlns:a16="http://schemas.microsoft.com/office/drawing/2014/main" val="1088772232"/>
                    </a:ext>
                  </a:extLst>
                </a:gridCol>
                <a:gridCol w="642171">
                  <a:extLst>
                    <a:ext uri="{9D8B030D-6E8A-4147-A177-3AD203B41FA5}">
                      <a16:colId xmlns:a16="http://schemas.microsoft.com/office/drawing/2014/main" val="2052878553"/>
                    </a:ext>
                  </a:extLst>
                </a:gridCol>
                <a:gridCol w="978804">
                  <a:extLst>
                    <a:ext uri="{9D8B030D-6E8A-4147-A177-3AD203B41FA5}">
                      <a16:colId xmlns:a16="http://schemas.microsoft.com/office/drawing/2014/main" val="3657073574"/>
                    </a:ext>
                  </a:extLst>
                </a:gridCol>
                <a:gridCol w="800835">
                  <a:extLst>
                    <a:ext uri="{9D8B030D-6E8A-4147-A177-3AD203B41FA5}">
                      <a16:colId xmlns:a16="http://schemas.microsoft.com/office/drawing/2014/main" val="2901337450"/>
                    </a:ext>
                  </a:extLst>
                </a:gridCol>
                <a:gridCol w="689660">
                  <a:extLst>
                    <a:ext uri="{9D8B030D-6E8A-4147-A177-3AD203B41FA5}">
                      <a16:colId xmlns:a16="http://schemas.microsoft.com/office/drawing/2014/main" val="2211515514"/>
                    </a:ext>
                  </a:extLst>
                </a:gridCol>
                <a:gridCol w="733511">
                  <a:extLst>
                    <a:ext uri="{9D8B030D-6E8A-4147-A177-3AD203B41FA5}">
                      <a16:colId xmlns:a16="http://schemas.microsoft.com/office/drawing/2014/main" val="1842835643"/>
                    </a:ext>
                  </a:extLst>
                </a:gridCol>
                <a:gridCol w="845006">
                  <a:extLst>
                    <a:ext uri="{9D8B030D-6E8A-4147-A177-3AD203B41FA5}">
                      <a16:colId xmlns:a16="http://schemas.microsoft.com/office/drawing/2014/main" val="387474348"/>
                    </a:ext>
                  </a:extLst>
                </a:gridCol>
              </a:tblGrid>
              <a:tr h="444408">
                <a:tc>
                  <a:txBody>
                    <a:bodyPr/>
                    <a:lstStyle/>
                    <a:p>
                      <a:pPr rtl="0" fontAlgn="t">
                        <a:buNone/>
                      </a:pPr>
                      <a:r>
                        <a:rPr lang="en-US" sz="1200" b="0" i="0" u="none" strike="noStrike" dirty="0">
                          <a:solidFill>
                            <a:srgbClr val="000000"/>
                          </a:solidFill>
                          <a:effectLst/>
                          <a:latin typeface="Arial" panose="020B0604020202020204" pitchFamily="34" charset="0"/>
                        </a:rPr>
                        <a:t>Hidden</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Latent</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Regularizer</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Activation</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MSE</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CosSim</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Relative Error</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091224527"/>
                  </a:ext>
                </a:extLst>
              </a:tr>
              <a:tr h="444408">
                <a:tc>
                  <a:txBody>
                    <a:bodyPr/>
                    <a:lstStyle/>
                    <a:p>
                      <a:pPr rtl="0" fontAlgn="t">
                        <a:buNone/>
                      </a:pPr>
                      <a:r>
                        <a:rPr lang="en-US" sz="1200" b="0" i="0" u="none" strike="noStrike" dirty="0">
                          <a:solidFill>
                            <a:srgbClr val="000000"/>
                          </a:solidFill>
                          <a:effectLst/>
                          <a:latin typeface="Arial" panose="020B0604020202020204" pitchFamily="34" charset="0"/>
                        </a:rPr>
                        <a:t>1621</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195</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leaky </a:t>
                      </a:r>
                      <a:r>
                        <a:rPr lang="en-US" sz="1200" b="0" i="0" u="none" strike="noStrike" dirty="0" err="1">
                          <a:solidFill>
                            <a:srgbClr val="000000"/>
                          </a:solidFill>
                          <a:effectLst/>
                          <a:latin typeface="Arial" panose="020B0604020202020204" pitchFamily="34" charset="0"/>
                        </a:rPr>
                        <a:t>ReLU</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0.021</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0.23</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6.4%</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914925779"/>
                  </a:ext>
                </a:extLst>
              </a:tr>
              <a:tr h="298301">
                <a:tc>
                  <a:txBody>
                    <a:bodyPr/>
                    <a:lstStyle/>
                    <a:p>
                      <a:pPr rtl="0" fontAlgn="t">
                        <a:buNone/>
                      </a:pPr>
                      <a:r>
                        <a:rPr lang="en-US" sz="1200" b="0" i="0" u="none" strike="noStrike">
                          <a:solidFill>
                            <a:srgbClr val="000000"/>
                          </a:solidFill>
                          <a:effectLst/>
                          <a:latin typeface="Arial" panose="020B0604020202020204" pitchFamily="34" charset="0"/>
                        </a:rPr>
                        <a:t>1377</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136</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0.0012</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tanh</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0.20</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0.041</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11%</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504488621"/>
                  </a:ext>
                </a:extLst>
              </a:tr>
            </a:tbl>
          </a:graphicData>
        </a:graphic>
      </p:graphicFrame>
      <p:sp>
        <p:nvSpPr>
          <p:cNvPr id="11" name="pole tekstowe 14">
            <a:extLst>
              <a:ext uri="{FF2B5EF4-FFF2-40B4-BE49-F238E27FC236}">
                <a16:creationId xmlns:a16="http://schemas.microsoft.com/office/drawing/2014/main" id="{E70003CD-4753-9C0D-46CB-BE21339CDB05}"/>
              </a:ext>
            </a:extLst>
          </p:cNvPr>
          <p:cNvSpPr txBox="1"/>
          <p:nvPr/>
        </p:nvSpPr>
        <p:spPr>
          <a:xfrm>
            <a:off x="280220" y="3214435"/>
            <a:ext cx="6096000" cy="369332"/>
          </a:xfrm>
          <a:prstGeom prst="rect">
            <a:avLst/>
          </a:prstGeom>
          <a:noFill/>
        </p:spPr>
        <p:txBody>
          <a:bodyPr wrap="square">
            <a:spAutoFit/>
          </a:bodyPr>
          <a:lstStyle/>
          <a:p>
            <a:pPr rtl="0">
              <a:buNone/>
            </a:pPr>
            <a:r>
              <a:rPr lang="pl-PL" sz="1800" b="0" i="0" u="none" strike="noStrike" dirty="0" err="1">
                <a:solidFill>
                  <a:srgbClr val="000000"/>
                </a:solidFill>
                <a:effectLst/>
                <a:latin typeface="Arial" panose="020B0604020202020204" pitchFamily="34" charset="0"/>
              </a:rPr>
              <a:t>Reconstruction</a:t>
            </a:r>
            <a:endParaRPr lang="en-US" dirty="0">
              <a:effectLst/>
            </a:endParaRPr>
          </a:p>
        </p:txBody>
      </p:sp>
      <p:pic>
        <p:nvPicPr>
          <p:cNvPr id="12" name="Picture 2">
            <a:extLst>
              <a:ext uri="{FF2B5EF4-FFF2-40B4-BE49-F238E27FC236}">
                <a16:creationId xmlns:a16="http://schemas.microsoft.com/office/drawing/2014/main" id="{70559AB4-C4DA-CD1D-4D9D-4E27EB0DE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4" y="3703512"/>
            <a:ext cx="3351827" cy="25257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8D64FD7-709B-67E0-FDD9-109CDB528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312" y="3812201"/>
            <a:ext cx="3207588" cy="2417021"/>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6">
            <a:extLst>
              <a:ext uri="{FF2B5EF4-FFF2-40B4-BE49-F238E27FC236}">
                <a16:creationId xmlns:a16="http://schemas.microsoft.com/office/drawing/2014/main" id="{624E9170-F8C8-6F2D-DD06-36B00D9844CE}"/>
              </a:ext>
            </a:extLst>
          </p:cNvPr>
          <p:cNvSpPr txBox="1"/>
          <p:nvPr/>
        </p:nvSpPr>
        <p:spPr>
          <a:xfrm>
            <a:off x="9849499" y="3703512"/>
            <a:ext cx="2544097" cy="2339102"/>
          </a:xfrm>
          <a:prstGeom prst="rect">
            <a:avLst/>
          </a:prstGeom>
          <a:noFill/>
        </p:spPr>
        <p:txBody>
          <a:bodyPr wrap="square">
            <a:spAutoFit/>
          </a:bodyPr>
          <a:lstStyle/>
          <a:p>
            <a:pPr rtl="0">
              <a:spcAft>
                <a:spcPts val="1200"/>
              </a:spcAft>
              <a:buNone/>
            </a:pPr>
            <a:r>
              <a:rPr lang="en-US" sz="1800" b="0" i="0" u="none" strike="noStrike" dirty="0">
                <a:solidFill>
                  <a:srgbClr val="595959"/>
                </a:solidFill>
                <a:effectLst/>
                <a:latin typeface="Arial" panose="020B0604020202020204" pitchFamily="34" charset="0"/>
              </a:rPr>
              <a:t>With autoencoder:</a:t>
            </a:r>
            <a:endParaRPr lang="en-US" dirty="0">
              <a:effectLst/>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MSE = 2.3 x 10</a:t>
            </a:r>
            <a:r>
              <a:rPr lang="en-US" sz="1800" b="0" i="0" u="none" strike="noStrike" baseline="30000" dirty="0">
                <a:solidFill>
                  <a:srgbClr val="595959"/>
                </a:solidFill>
                <a:effectLst/>
                <a:latin typeface="Arial" panose="020B0604020202020204" pitchFamily="34" charset="0"/>
              </a:rPr>
              <a:t>-5 </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RMSE = 0.31%</a:t>
            </a:r>
            <a:r>
              <a:rPr lang="en-US" sz="1800" b="0" i="0" u="none" strike="noStrike" baseline="30000" dirty="0">
                <a:solidFill>
                  <a:srgbClr val="595959"/>
                </a:solidFill>
                <a:effectLst/>
                <a:latin typeface="Arial" panose="020B0604020202020204" pitchFamily="34" charset="0"/>
              </a:rPr>
              <a:t> </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t>
            </a:r>
            <a:r>
              <a:rPr lang="en-US" sz="1800" b="0" i="0" u="none" strike="noStrike" baseline="30000" dirty="0">
                <a:solidFill>
                  <a:srgbClr val="595959"/>
                </a:solidFill>
                <a:effectLst/>
                <a:latin typeface="Arial" panose="020B0604020202020204" pitchFamily="34" charset="0"/>
              </a:rPr>
              <a:t>2</a:t>
            </a:r>
            <a:r>
              <a:rPr lang="en-US" sz="1800" b="0" i="0" u="none" strike="noStrike"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Training time = 30 s</a:t>
            </a:r>
          </a:p>
          <a:p>
            <a:pPr>
              <a:buNone/>
            </a:pPr>
            <a:br>
              <a:rPr lang="en-US" dirty="0"/>
            </a:br>
            <a:endParaRPr lang="en-US" dirty="0"/>
          </a:p>
        </p:txBody>
      </p:sp>
      <p:sp>
        <p:nvSpPr>
          <p:cNvPr id="15" name="pole tekstowe 18">
            <a:extLst>
              <a:ext uri="{FF2B5EF4-FFF2-40B4-BE49-F238E27FC236}">
                <a16:creationId xmlns:a16="http://schemas.microsoft.com/office/drawing/2014/main" id="{BCCFB18C-5699-81B1-4BC1-A69AE1C11436}"/>
              </a:ext>
            </a:extLst>
          </p:cNvPr>
          <p:cNvSpPr txBox="1"/>
          <p:nvPr/>
        </p:nvSpPr>
        <p:spPr>
          <a:xfrm>
            <a:off x="7089707" y="3749776"/>
            <a:ext cx="3075039" cy="1631216"/>
          </a:xfrm>
          <a:prstGeom prst="rect">
            <a:avLst/>
          </a:prstGeom>
          <a:noFill/>
        </p:spPr>
        <p:txBody>
          <a:bodyPr wrap="square">
            <a:spAutoFit/>
          </a:bodyPr>
          <a:lstStyle/>
          <a:p>
            <a:pPr rtl="0">
              <a:spcAft>
                <a:spcPts val="1200"/>
              </a:spcAft>
              <a:buNone/>
            </a:pPr>
            <a:r>
              <a:rPr lang="en-US" sz="1800" b="0" i="0" u="none" strike="noStrike" dirty="0">
                <a:solidFill>
                  <a:srgbClr val="595959"/>
                </a:solidFill>
                <a:effectLst/>
                <a:latin typeface="Arial" panose="020B0604020202020204" pitchFamily="34" charset="0"/>
              </a:rPr>
              <a:t>Without</a:t>
            </a:r>
            <a:r>
              <a:rPr lang="en-US" sz="1400" b="0" i="0" u="none" strike="noStrike" dirty="0">
                <a:solidFill>
                  <a:srgbClr val="595959"/>
                </a:solidFill>
                <a:effectLst/>
                <a:latin typeface="Arial" panose="020B0604020202020204" pitchFamily="34" charset="0"/>
              </a:rPr>
              <a:t> </a:t>
            </a:r>
            <a:r>
              <a:rPr lang="en-US" sz="1800" b="0" i="0" u="none" strike="noStrike" dirty="0">
                <a:solidFill>
                  <a:srgbClr val="595959"/>
                </a:solidFill>
                <a:effectLst/>
                <a:latin typeface="Arial" panose="020B0604020202020204" pitchFamily="34" charset="0"/>
              </a:rPr>
              <a:t>autoencoder:</a:t>
            </a:r>
            <a:endParaRPr lang="en-US" dirty="0">
              <a:effectLst/>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MSE = 1.7 x 10</a:t>
            </a:r>
            <a:r>
              <a:rPr lang="en-US" sz="1800" b="0" i="0" u="none" strike="noStrike" baseline="30000" dirty="0">
                <a:solidFill>
                  <a:srgbClr val="595959"/>
                </a:solidFill>
                <a:effectLst/>
                <a:latin typeface="Arial" panose="020B0604020202020204" pitchFamily="34" charset="0"/>
              </a:rPr>
              <a:t>-5</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RMSE = 0.27%</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t>
            </a:r>
            <a:r>
              <a:rPr lang="en-US" sz="1800" b="0" i="0" u="none" strike="noStrike" baseline="30000" dirty="0">
                <a:solidFill>
                  <a:srgbClr val="595959"/>
                </a:solidFill>
                <a:effectLst/>
                <a:latin typeface="Arial" panose="020B0604020202020204" pitchFamily="34" charset="0"/>
              </a:rPr>
              <a:t>2</a:t>
            </a:r>
            <a:r>
              <a:rPr lang="en-US" sz="1800" b="0" i="0" u="none" strike="noStrike"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Training time = 20 min</a:t>
            </a:r>
          </a:p>
        </p:txBody>
      </p:sp>
      <p:sp>
        <p:nvSpPr>
          <p:cNvPr id="16" name="Prostokąt 20">
            <a:extLst>
              <a:ext uri="{FF2B5EF4-FFF2-40B4-BE49-F238E27FC236}">
                <a16:creationId xmlns:a16="http://schemas.microsoft.com/office/drawing/2014/main" id="{1BA9E470-2EA6-CE67-F19C-FC6DC20E4406}"/>
              </a:ext>
            </a:extLst>
          </p:cNvPr>
          <p:cNvSpPr/>
          <p:nvPr/>
        </p:nvSpPr>
        <p:spPr>
          <a:xfrm>
            <a:off x="147484" y="867387"/>
            <a:ext cx="6425381" cy="2227304"/>
          </a:xfrm>
          <a:prstGeom prst="rect">
            <a:avLst/>
          </a:prstGeom>
          <a:solidFill>
            <a:srgbClr val="156082">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rostokąt 21">
            <a:extLst>
              <a:ext uri="{FF2B5EF4-FFF2-40B4-BE49-F238E27FC236}">
                <a16:creationId xmlns:a16="http://schemas.microsoft.com/office/drawing/2014/main" id="{004F23E1-5AA1-D804-5E17-179CCE48BBDE}"/>
              </a:ext>
            </a:extLst>
          </p:cNvPr>
          <p:cNvSpPr/>
          <p:nvPr/>
        </p:nvSpPr>
        <p:spPr>
          <a:xfrm>
            <a:off x="6669345" y="860172"/>
            <a:ext cx="5453830" cy="2227304"/>
          </a:xfrm>
          <a:prstGeom prst="rect">
            <a:avLst/>
          </a:prstGeom>
          <a:solidFill>
            <a:srgbClr val="00B050">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rostokąt 22">
            <a:extLst>
              <a:ext uri="{FF2B5EF4-FFF2-40B4-BE49-F238E27FC236}">
                <a16:creationId xmlns:a16="http://schemas.microsoft.com/office/drawing/2014/main" id="{11511B08-CBA9-5EF2-E4D2-E53F10DC85DC}"/>
              </a:ext>
            </a:extLst>
          </p:cNvPr>
          <p:cNvSpPr/>
          <p:nvPr/>
        </p:nvSpPr>
        <p:spPr>
          <a:xfrm>
            <a:off x="153048" y="3238947"/>
            <a:ext cx="6553851" cy="3376580"/>
          </a:xfrm>
          <a:prstGeom prst="rect">
            <a:avLst/>
          </a:prstGeom>
          <a:solidFill>
            <a:schemeClr val="bg1">
              <a:alpha val="2784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ole tekstowe 24">
            <a:extLst>
              <a:ext uri="{FF2B5EF4-FFF2-40B4-BE49-F238E27FC236}">
                <a16:creationId xmlns:a16="http://schemas.microsoft.com/office/drawing/2014/main" id="{EA28D99C-9E3E-FD0B-7631-65814C35DAEE}"/>
              </a:ext>
            </a:extLst>
          </p:cNvPr>
          <p:cNvSpPr txBox="1"/>
          <p:nvPr/>
        </p:nvSpPr>
        <p:spPr>
          <a:xfrm>
            <a:off x="6961240" y="5514532"/>
            <a:ext cx="5077712" cy="923330"/>
          </a:xfrm>
          <a:prstGeom prst="rect">
            <a:avLst/>
          </a:prstGeom>
          <a:noFill/>
        </p:spPr>
        <p:txBody>
          <a:bodyPr wrap="square" rtlCol="0">
            <a:spAutoFit/>
          </a:bodyPr>
          <a:lstStyle/>
          <a:p>
            <a:r>
              <a:rPr lang="pl-PL" dirty="0"/>
              <a:t>With the </a:t>
            </a:r>
            <a:r>
              <a:rPr lang="pl-PL" dirty="0" err="1"/>
              <a:t>autoencoders</a:t>
            </a:r>
            <a:r>
              <a:rPr lang="pl-PL" dirty="0"/>
              <a:t> the </a:t>
            </a:r>
            <a:r>
              <a:rPr lang="pl-PL" dirty="0" err="1"/>
              <a:t>accuracy</a:t>
            </a:r>
            <a:r>
              <a:rPr lang="pl-PL" dirty="0"/>
              <a:t> </a:t>
            </a:r>
            <a:r>
              <a:rPr lang="pl-PL" dirty="0" err="1"/>
              <a:t>is</a:t>
            </a:r>
            <a:r>
              <a:rPr lang="pl-PL" dirty="0"/>
              <a:t> </a:t>
            </a:r>
            <a:r>
              <a:rPr lang="pl-PL" dirty="0" err="1"/>
              <a:t>insignificantly</a:t>
            </a:r>
            <a:r>
              <a:rPr lang="pl-PL" dirty="0"/>
              <a:t> </a:t>
            </a:r>
            <a:r>
              <a:rPr lang="pl-PL" dirty="0" err="1"/>
              <a:t>lower</a:t>
            </a:r>
            <a:r>
              <a:rPr lang="pl-PL" dirty="0"/>
              <a:t>, but </a:t>
            </a:r>
            <a:r>
              <a:rPr lang="pl-PL" dirty="0" err="1"/>
              <a:t>still</a:t>
            </a:r>
            <a:r>
              <a:rPr lang="pl-PL" dirty="0"/>
              <a:t> </a:t>
            </a:r>
            <a:r>
              <a:rPr lang="pl-PL" dirty="0" err="1"/>
              <a:t>excellent</a:t>
            </a:r>
            <a:r>
              <a:rPr lang="pl-PL" dirty="0"/>
              <a:t> and the </a:t>
            </a:r>
            <a:r>
              <a:rPr lang="pl-PL" dirty="0" err="1"/>
              <a:t>computative</a:t>
            </a:r>
            <a:r>
              <a:rPr lang="pl-PL" dirty="0"/>
              <a:t> </a:t>
            </a:r>
            <a:r>
              <a:rPr lang="pl-PL" dirty="0" err="1"/>
              <a:t>cost</a:t>
            </a:r>
            <a:r>
              <a:rPr lang="pl-PL" dirty="0"/>
              <a:t> </a:t>
            </a:r>
            <a:r>
              <a:rPr lang="pl-PL" dirty="0" err="1"/>
              <a:t>is</a:t>
            </a:r>
            <a:r>
              <a:rPr lang="pl-PL" dirty="0"/>
              <a:t> </a:t>
            </a:r>
            <a:r>
              <a:rPr lang="pl-PL" dirty="0" err="1"/>
              <a:t>substantially</a:t>
            </a:r>
            <a:r>
              <a:rPr lang="pl-PL" dirty="0"/>
              <a:t> </a:t>
            </a:r>
            <a:r>
              <a:rPr lang="pl-PL" dirty="0" err="1"/>
              <a:t>lower</a:t>
            </a:r>
            <a:r>
              <a:rPr lang="pl-PL" dirty="0"/>
              <a:t>.</a:t>
            </a:r>
            <a:endParaRPr lang="en-US" dirty="0"/>
          </a:p>
        </p:txBody>
      </p:sp>
    </p:spTree>
    <p:extLst>
      <p:ext uri="{BB962C8B-B14F-4D97-AF65-F5344CB8AC3E}">
        <p14:creationId xmlns:p14="http://schemas.microsoft.com/office/powerpoint/2010/main" val="3447748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FDB95-7E29-C04B-16D7-18FF74FF4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FC0D5-71F3-112E-D080-2B7DDEAC75EF}"/>
              </a:ext>
            </a:extLst>
          </p:cNvPr>
          <p:cNvSpPr>
            <a:spLocks noGrp="1"/>
          </p:cNvSpPr>
          <p:nvPr>
            <p:ph type="title"/>
          </p:nvPr>
        </p:nvSpPr>
        <p:spPr>
          <a:xfrm>
            <a:off x="890298" y="264776"/>
            <a:ext cx="7479076" cy="457200"/>
          </a:xfrm>
        </p:spPr>
        <p:txBody>
          <a:bodyPr/>
          <a:lstStyle/>
          <a:p>
            <a:r>
              <a:rPr lang="en-US" dirty="0"/>
              <a:t>D006: Single pulse </a:t>
            </a:r>
            <a:r>
              <a:rPr lang="en-US" dirty="0" err="1"/>
              <a:t>ps</a:t>
            </a:r>
            <a:r>
              <a:rPr lang="en-US" dirty="0"/>
              <a:t> LIBS for laser ablation- plasma characterization</a:t>
            </a:r>
            <a:endParaRPr lang="en-HU" dirty="0"/>
          </a:p>
        </p:txBody>
      </p:sp>
      <p:sp>
        <p:nvSpPr>
          <p:cNvPr id="4" name="Footer Placeholder 3">
            <a:extLst>
              <a:ext uri="{FF2B5EF4-FFF2-40B4-BE49-F238E27FC236}">
                <a16:creationId xmlns:a16="http://schemas.microsoft.com/office/drawing/2014/main" id="{A12F38BF-8B3A-7275-F3D5-61EFC8E2545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81ED843A-818D-9E95-607D-AF6638ABC273}"/>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a:solidFill>
                <a:prstClr val="white"/>
              </a:solidFill>
            </a:endParaRPr>
          </a:p>
        </p:txBody>
      </p:sp>
      <p:sp>
        <p:nvSpPr>
          <p:cNvPr id="7" name="TextBox 6">
            <a:extLst>
              <a:ext uri="{FF2B5EF4-FFF2-40B4-BE49-F238E27FC236}">
                <a16:creationId xmlns:a16="http://schemas.microsoft.com/office/drawing/2014/main" id="{68E18603-BE69-AAC6-CB9F-9CE77AE66BF5}"/>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D006</a:t>
            </a:r>
          </a:p>
        </p:txBody>
      </p:sp>
      <p:pic>
        <p:nvPicPr>
          <p:cNvPr id="8" name="Picture 7">
            <a:extLst>
              <a:ext uri="{FF2B5EF4-FFF2-40B4-BE49-F238E27FC236}">
                <a16:creationId xmlns:a16="http://schemas.microsoft.com/office/drawing/2014/main" id="{C7F7A882-EC55-28FF-9305-B70E5FBC0DF7}"/>
              </a:ext>
            </a:extLst>
          </p:cNvPr>
          <p:cNvPicPr>
            <a:picLocks noChangeAspect="1"/>
          </p:cNvPicPr>
          <p:nvPr/>
        </p:nvPicPr>
        <p:blipFill>
          <a:blip r:embed="rId2"/>
          <a:stretch>
            <a:fillRect/>
          </a:stretch>
        </p:blipFill>
        <p:spPr>
          <a:xfrm>
            <a:off x="8462508" y="-111651"/>
            <a:ext cx="2000716" cy="1250447"/>
          </a:xfrm>
          <a:prstGeom prst="rect">
            <a:avLst/>
          </a:prstGeom>
        </p:spPr>
      </p:pic>
      <p:sp>
        <p:nvSpPr>
          <p:cNvPr id="10" name="TextBox 9">
            <a:extLst>
              <a:ext uri="{FF2B5EF4-FFF2-40B4-BE49-F238E27FC236}">
                <a16:creationId xmlns:a16="http://schemas.microsoft.com/office/drawing/2014/main" id="{D290A7D6-7CB0-4352-8713-CE1805EAE774}"/>
              </a:ext>
            </a:extLst>
          </p:cNvPr>
          <p:cNvSpPr txBox="1"/>
          <p:nvPr/>
        </p:nvSpPr>
        <p:spPr>
          <a:xfrm>
            <a:off x="-195663" y="1343264"/>
            <a:ext cx="6723463" cy="4247317"/>
          </a:xfrm>
          <a:prstGeom prst="rect">
            <a:avLst/>
          </a:prstGeom>
          <a:noFill/>
        </p:spPr>
        <p:txBody>
          <a:bodyPr wrap="square" rtlCol="0">
            <a:spAutoFit/>
          </a:bodyPr>
          <a:lstStyle/>
          <a:p>
            <a:pPr marL="342900" lvl="1" algn="just"/>
            <a:r>
              <a:rPr lang="en-US" dirty="0">
                <a:cs typeface="Arial" panose="020B0604020202020204" pitchFamily="34" charset="0"/>
              </a:rPr>
              <a:t>•  Pure W was firstly studied by </a:t>
            </a:r>
            <a:r>
              <a:rPr lang="en-US" dirty="0" err="1">
                <a:cs typeface="Arial" panose="020B0604020202020204" pitchFamily="34" charset="0"/>
              </a:rPr>
              <a:t>ps</a:t>
            </a:r>
            <a:r>
              <a:rPr lang="en-US" dirty="0">
                <a:cs typeface="Arial" panose="020B0604020202020204" pitchFamily="34" charset="0"/>
              </a:rPr>
              <a:t>  LIBS (250 </a:t>
            </a:r>
            <a:r>
              <a:rPr lang="en-US" dirty="0" err="1">
                <a:cs typeface="Arial" panose="020B0604020202020204" pitchFamily="34" charset="0"/>
              </a:rPr>
              <a:t>ps</a:t>
            </a:r>
            <a:r>
              <a:rPr lang="en-US" dirty="0">
                <a:cs typeface="Arial" panose="020B0604020202020204" pitchFamily="34" charset="0"/>
              </a:rPr>
              <a:t>, 2 </a:t>
            </a:r>
            <a:r>
              <a:rPr lang="en-US" dirty="0" err="1">
                <a:cs typeface="Arial" panose="020B0604020202020204" pitchFamily="34" charset="0"/>
              </a:rPr>
              <a:t>mJ</a:t>
            </a:r>
            <a:r>
              <a:rPr lang="en-US" dirty="0">
                <a:cs typeface="Arial" panose="020B0604020202020204" pitchFamily="34" charset="0"/>
              </a:rPr>
              <a:t>) , where suitable W lines were identified and selected (depending on LIP parameters such as fluence).</a:t>
            </a:r>
          </a:p>
          <a:p>
            <a:pPr marL="342900" lvl="1" algn="just"/>
            <a:endParaRPr lang="en-US" dirty="0">
              <a:cs typeface="Arial" panose="020B0604020202020204" pitchFamily="34" charset="0"/>
            </a:endParaRPr>
          </a:p>
          <a:p>
            <a:pPr marL="342900" lvl="1" algn="just"/>
            <a:r>
              <a:rPr lang="en-US" dirty="0">
                <a:cs typeface="Arial" panose="020B0604020202020204" pitchFamily="34" charset="0"/>
              </a:rPr>
              <a:t>• For the BP lines selection, we  used only lines not affected by self-absorption and interference (e.g. green markers in the figure are the suitable lines).</a:t>
            </a:r>
          </a:p>
          <a:p>
            <a:pPr marL="342900" lvl="1" algn="just"/>
            <a:endParaRPr lang="en-US" dirty="0">
              <a:cs typeface="Arial" panose="020B0604020202020204" pitchFamily="34" charset="0"/>
            </a:endParaRPr>
          </a:p>
          <a:p>
            <a:pPr marL="342900" lvl="1" algn="just"/>
            <a:r>
              <a:rPr lang="en-US" dirty="0">
                <a:cs typeface="Arial" panose="020B0604020202020204" pitchFamily="34" charset="0"/>
              </a:rPr>
              <a:t>• The evaluated Te of </a:t>
            </a:r>
            <a:r>
              <a:rPr lang="en-US" dirty="0" err="1">
                <a:cs typeface="Arial" panose="020B0604020202020204" pitchFamily="34" charset="0"/>
              </a:rPr>
              <a:t>ps</a:t>
            </a:r>
            <a:r>
              <a:rPr lang="en-US" dirty="0">
                <a:cs typeface="Arial" panose="020B0604020202020204" pitchFamily="34" charset="0"/>
              </a:rPr>
              <a:t> LIBS plasma generated by W ablation in air at atmospheric pressure were: 0.44 eV (for 80 ns / 40 ns) and 0.41 eV (for 500 ns / 250 ns). The observe Te is lower in early plasma afterglow comparing to our previous </a:t>
            </a:r>
            <a:r>
              <a:rPr lang="en-US" dirty="0" err="1">
                <a:cs typeface="Arial" panose="020B0604020202020204" pitchFamily="34" charset="0"/>
              </a:rPr>
              <a:t>ps</a:t>
            </a:r>
            <a:r>
              <a:rPr lang="en-US" dirty="0">
                <a:cs typeface="Arial" panose="020B0604020202020204" pitchFamily="34" charset="0"/>
              </a:rPr>
              <a:t> LIBS plasma measurements of W and Mo using 30 </a:t>
            </a:r>
            <a:r>
              <a:rPr lang="en-US" dirty="0" err="1">
                <a:cs typeface="Arial" panose="020B0604020202020204" pitchFamily="34" charset="0"/>
              </a:rPr>
              <a:t>ps</a:t>
            </a:r>
            <a:r>
              <a:rPr lang="en-US" dirty="0">
                <a:cs typeface="Arial" panose="020B0604020202020204" pitchFamily="34" charset="0"/>
              </a:rPr>
              <a:t> laser (pulse energy 0.3 </a:t>
            </a:r>
            <a:r>
              <a:rPr lang="en-US" dirty="0" err="1">
                <a:cs typeface="Arial" panose="020B0604020202020204" pitchFamily="34" charset="0"/>
              </a:rPr>
              <a:t>mJ</a:t>
            </a:r>
            <a:r>
              <a:rPr lang="en-US" dirty="0">
                <a:cs typeface="Arial" panose="020B0604020202020204" pitchFamily="34" charset="0"/>
              </a:rPr>
              <a:t>), where the fluency was similar</a:t>
            </a:r>
          </a:p>
          <a:p>
            <a:pPr marL="342900" lvl="1" algn="just"/>
            <a:endParaRPr lang="en-US" dirty="0">
              <a:cs typeface="Arial" panose="020B0604020202020204" pitchFamily="34" charset="0"/>
            </a:endParaRPr>
          </a:p>
        </p:txBody>
      </p:sp>
      <p:pic>
        <p:nvPicPr>
          <p:cNvPr id="12" name="Picture 11">
            <a:extLst>
              <a:ext uri="{FF2B5EF4-FFF2-40B4-BE49-F238E27FC236}">
                <a16:creationId xmlns:a16="http://schemas.microsoft.com/office/drawing/2014/main" id="{8457FF1F-DB98-A1A1-B4B7-1FB3C00FAC29}"/>
              </a:ext>
            </a:extLst>
          </p:cNvPr>
          <p:cNvPicPr>
            <a:picLocks noChangeAspect="1"/>
          </p:cNvPicPr>
          <p:nvPr/>
        </p:nvPicPr>
        <p:blipFill>
          <a:blip r:embed="rId3"/>
          <a:stretch>
            <a:fillRect/>
          </a:stretch>
        </p:blipFill>
        <p:spPr>
          <a:xfrm>
            <a:off x="6527800" y="929072"/>
            <a:ext cx="4952870" cy="2437879"/>
          </a:xfrm>
          <a:prstGeom prst="rect">
            <a:avLst/>
          </a:prstGeom>
        </p:spPr>
      </p:pic>
      <p:pic>
        <p:nvPicPr>
          <p:cNvPr id="13" name="Picture 12">
            <a:extLst>
              <a:ext uri="{FF2B5EF4-FFF2-40B4-BE49-F238E27FC236}">
                <a16:creationId xmlns:a16="http://schemas.microsoft.com/office/drawing/2014/main" id="{9D4C1F10-30FA-355D-0FBA-873D5F9A706B}"/>
              </a:ext>
            </a:extLst>
          </p:cNvPr>
          <p:cNvPicPr>
            <a:picLocks noChangeAspect="1"/>
          </p:cNvPicPr>
          <p:nvPr/>
        </p:nvPicPr>
        <p:blipFill>
          <a:blip r:embed="rId4"/>
          <a:stretch>
            <a:fillRect/>
          </a:stretch>
        </p:blipFill>
        <p:spPr>
          <a:xfrm>
            <a:off x="6934916" y="3366951"/>
            <a:ext cx="4334803" cy="3132037"/>
          </a:xfrm>
          <a:prstGeom prst="rect">
            <a:avLst/>
          </a:prstGeom>
        </p:spPr>
      </p:pic>
    </p:spTree>
    <p:extLst>
      <p:ext uri="{BB962C8B-B14F-4D97-AF65-F5344CB8AC3E}">
        <p14:creationId xmlns:p14="http://schemas.microsoft.com/office/powerpoint/2010/main" val="806935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SP X.1</a:t>
            </a:r>
            <a:endParaRPr lang="en-HU"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a:solidFill>
                <a:prstClr val="white"/>
              </a:solidFill>
            </a:endParaRPr>
          </a:p>
        </p:txBody>
      </p:sp>
      <p:graphicFrame>
        <p:nvGraphicFramePr>
          <p:cNvPr id="6" name="Table 5">
            <a:extLst>
              <a:ext uri="{FF2B5EF4-FFF2-40B4-BE49-F238E27FC236}">
                <a16:creationId xmlns:a16="http://schemas.microsoft.com/office/drawing/2014/main" id="{ECE80B13-ED56-4588-BD0C-53F0C24C7855}"/>
              </a:ext>
            </a:extLst>
          </p:cNvPr>
          <p:cNvGraphicFramePr>
            <a:graphicFrameLocks noGrp="1"/>
          </p:cNvGraphicFramePr>
          <p:nvPr>
            <p:extLst>
              <p:ext uri="{D42A27DB-BD31-4B8C-83A1-F6EECF244321}">
                <p14:modId xmlns:p14="http://schemas.microsoft.com/office/powerpoint/2010/main" val="2001419284"/>
              </p:ext>
            </p:extLst>
          </p:nvPr>
        </p:nvGraphicFramePr>
        <p:xfrm>
          <a:off x="1480009" y="688380"/>
          <a:ext cx="9879291" cy="3440335"/>
        </p:xfrm>
        <a:graphic>
          <a:graphicData uri="http://schemas.openxmlformats.org/drawingml/2006/table">
            <a:tbl>
              <a:tblPr firstRow="1" firstCol="1" bandRow="1">
                <a:tableStyleId>{5C22544A-7EE6-4342-B048-85BDC9FD1C3A}</a:tableStyleId>
              </a:tblPr>
              <a:tblGrid>
                <a:gridCol w="1504180">
                  <a:extLst>
                    <a:ext uri="{9D8B030D-6E8A-4147-A177-3AD203B41FA5}">
                      <a16:colId xmlns:a16="http://schemas.microsoft.com/office/drawing/2014/main" val="1364058485"/>
                    </a:ext>
                  </a:extLst>
                </a:gridCol>
                <a:gridCol w="1188332">
                  <a:extLst>
                    <a:ext uri="{9D8B030D-6E8A-4147-A177-3AD203B41FA5}">
                      <a16:colId xmlns:a16="http://schemas.microsoft.com/office/drawing/2014/main" val="4110093791"/>
                    </a:ext>
                  </a:extLst>
                </a:gridCol>
                <a:gridCol w="7186779">
                  <a:extLst>
                    <a:ext uri="{9D8B030D-6E8A-4147-A177-3AD203B41FA5}">
                      <a16:colId xmlns:a16="http://schemas.microsoft.com/office/drawing/2014/main" val="1580150527"/>
                    </a:ext>
                  </a:extLst>
                </a:gridCol>
              </a:tblGrid>
              <a:tr h="688067">
                <a:tc>
                  <a:txBody>
                    <a:bodyPr/>
                    <a:lstStyle/>
                    <a:p>
                      <a:pPr>
                        <a:lnSpc>
                          <a:spcPct val="115000"/>
                        </a:lnSpc>
                        <a:spcBef>
                          <a:spcPts val="240"/>
                        </a:spcBef>
                        <a:spcAft>
                          <a:spcPts val="240"/>
                        </a:spcAft>
                        <a:tabLst>
                          <a:tab pos="-914400" algn="l"/>
                          <a:tab pos="228600" algn="l"/>
                        </a:tabLst>
                      </a:pPr>
                      <a:r>
                        <a:rPr lang="pl-PL" sz="1600" spc="-15" dirty="0">
                          <a:effectLst/>
                        </a:rPr>
                        <a:t>Deliverable ID</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Beneficiary/ PM</a:t>
                      </a: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effectLst/>
                        </a:rPr>
                        <a:t>Deliverable Title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37989290"/>
                  </a:ext>
                </a:extLst>
              </a:tr>
              <a:tr h="688067">
                <a:tc>
                  <a:txBody>
                    <a:bodyPr/>
                    <a:lstStyle/>
                    <a:p>
                      <a:pPr>
                        <a:lnSpc>
                          <a:spcPct val="115000"/>
                        </a:lnSpc>
                        <a:spcBef>
                          <a:spcPts val="240"/>
                        </a:spcBef>
                        <a:spcAft>
                          <a:spcPts val="240"/>
                        </a:spcAft>
                        <a:tabLst>
                          <a:tab pos="-914400" algn="l"/>
                          <a:tab pos="228600" algn="l"/>
                        </a:tabLst>
                      </a:pPr>
                      <a:r>
                        <a:rPr lang="pl-PL" sz="1600" spc="-15">
                          <a:effectLst/>
                        </a:rPr>
                        <a:t>D001</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DIFFER</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8</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effectLst/>
                          <a:latin typeface="Calibri" panose="020F0502020204030204" pitchFamily="34" charset="0"/>
                          <a:ea typeface="SimSun" panose="02010600030101010101" pitchFamily="2" charset="-122"/>
                          <a:cs typeface="Calibri" panose="020F0502020204030204" pitchFamily="34" charset="0"/>
                        </a:rPr>
                        <a:t>CARS results in Magnum-PSI. Flow velocity measurements with CIS and multispectral imaging using MANTIS on Magnum-PSI/UPP. </a:t>
                      </a:r>
                      <a:r>
                        <a:rPr lang="pl-PL" sz="1800">
                          <a:effectLst/>
                          <a:latin typeface="Calibri" panose="020F0502020204030204" pitchFamily="34" charset="0"/>
                          <a:ea typeface="SimSun" panose="02010600030101010101" pitchFamily="2" charset="-122"/>
                          <a:cs typeface="Calibri" panose="020F0502020204030204" pitchFamily="34" charset="0"/>
                        </a:rPr>
                        <a:t>(DIFFER)</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23883038"/>
                  </a:ext>
                </a:extLst>
              </a:tr>
              <a:tr h="688067">
                <a:tc>
                  <a:txBody>
                    <a:bodyPr/>
                    <a:lstStyle/>
                    <a:p>
                      <a:pPr>
                        <a:lnSpc>
                          <a:spcPct val="115000"/>
                        </a:lnSpc>
                        <a:spcBef>
                          <a:spcPts val="240"/>
                        </a:spcBef>
                        <a:spcAft>
                          <a:spcPts val="240"/>
                        </a:spcAft>
                        <a:tabLst>
                          <a:tab pos="-914400" algn="l"/>
                          <a:tab pos="228600" algn="l"/>
                        </a:tabLst>
                      </a:pPr>
                      <a:r>
                        <a:rPr lang="pl-PL" sz="1600" spc="-15">
                          <a:effectLst/>
                        </a:rPr>
                        <a:t>D002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FZJ</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4</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solidFill>
                            <a:srgbClr val="000000"/>
                          </a:solidFill>
                          <a:effectLst/>
                          <a:latin typeface="Calibri" panose="020F0502020204030204" pitchFamily="34" charset="0"/>
                          <a:ea typeface="SimSun" panose="02010600030101010101" pitchFamily="2" charset="-122"/>
                          <a:cs typeface="Calibri" panose="020F0502020204030204" pitchFamily="34" charset="0"/>
                        </a:rPr>
                        <a:t>VIS/VUV molecular and atomic spectroscopy on H and D in PSI-2. Comparison of MANTIS to hyperspectral camera in UPP. </a:t>
                      </a:r>
                      <a:r>
                        <a:rPr lang="pl-PL" sz="1800" spc="-15">
                          <a:effectLst/>
                          <a:latin typeface="Calibri" panose="020F0502020204030204" pitchFamily="34" charset="0"/>
                          <a:ea typeface="SimSun" panose="02010600030101010101" pitchFamily="2" charset="-122"/>
                          <a:cs typeface="Calibri" panose="020F0502020204030204" pitchFamily="34" charset="0"/>
                        </a:rPr>
                        <a:t>(FZJ)</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07070464"/>
                  </a:ext>
                </a:extLst>
              </a:tr>
              <a:tr h="688067">
                <a:tc>
                  <a:txBody>
                    <a:bodyPr/>
                    <a:lstStyle/>
                    <a:p>
                      <a:pPr>
                        <a:lnSpc>
                          <a:spcPct val="115000"/>
                        </a:lnSpc>
                        <a:spcBef>
                          <a:spcPts val="240"/>
                        </a:spcBef>
                        <a:spcAft>
                          <a:spcPts val="240"/>
                        </a:spcAft>
                        <a:tabLst>
                          <a:tab pos="-914400" algn="l"/>
                          <a:tab pos="228600" algn="l"/>
                        </a:tabLst>
                      </a:pPr>
                      <a:r>
                        <a:rPr lang="pl-PL" sz="1600" spc="-15">
                          <a:effectLst/>
                        </a:rPr>
                        <a:t>D003</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CU</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2</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solidFill>
                            <a:srgbClr val="000000"/>
                          </a:solidFill>
                          <a:effectLst/>
                          <a:latin typeface="Calibri" panose="020F0502020204030204" pitchFamily="34" charset="0"/>
                          <a:ea typeface="SimSun" panose="02010600030101010101" pitchFamily="2" charset="-122"/>
                          <a:cs typeface="Calibri" panose="020F0502020204030204" pitchFamily="34" charset="0"/>
                        </a:rPr>
                        <a:t>VUV OES measurements in MAGNUM-PSI/UPP with focus on H/H2 (CU)</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00026124"/>
                  </a:ext>
                </a:extLst>
              </a:tr>
              <a:tr h="688067">
                <a:tc>
                  <a:txBody>
                    <a:bodyPr/>
                    <a:lstStyle/>
                    <a:p>
                      <a:pPr>
                        <a:lnSpc>
                          <a:spcPct val="115000"/>
                        </a:lnSpc>
                        <a:spcBef>
                          <a:spcPts val="240"/>
                        </a:spcBef>
                        <a:spcAft>
                          <a:spcPts val="240"/>
                        </a:spcAft>
                        <a:tabLst>
                          <a:tab pos="-914400" algn="l"/>
                          <a:tab pos="228600" algn="l"/>
                        </a:tabLst>
                      </a:pPr>
                      <a:r>
                        <a:rPr lang="pl-PL" sz="1600" spc="-15" dirty="0">
                          <a:effectLst/>
                        </a:rPr>
                        <a:t>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MPG</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2</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Interpretation spectroscopy results using spectra simulation and (CR) modelling with YACORA  and development VUV-OES (MPG)</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04094777"/>
                  </a:ext>
                </a:extLst>
              </a:tr>
            </a:tbl>
          </a:graphicData>
        </a:graphic>
      </p:graphicFrame>
      <p:graphicFrame>
        <p:nvGraphicFramePr>
          <p:cNvPr id="7" name="Table 6">
            <a:extLst>
              <a:ext uri="{FF2B5EF4-FFF2-40B4-BE49-F238E27FC236}">
                <a16:creationId xmlns:a16="http://schemas.microsoft.com/office/drawing/2014/main" id="{221D57ED-32D3-4CF8-9138-7F0CC29245F4}"/>
              </a:ext>
            </a:extLst>
          </p:cNvPr>
          <p:cNvGraphicFramePr>
            <a:graphicFrameLocks noGrp="1"/>
          </p:cNvGraphicFramePr>
          <p:nvPr>
            <p:extLst>
              <p:ext uri="{D42A27DB-BD31-4B8C-83A1-F6EECF244321}">
                <p14:modId xmlns:p14="http://schemas.microsoft.com/office/powerpoint/2010/main" val="1402772217"/>
              </p:ext>
            </p:extLst>
          </p:nvPr>
        </p:nvGraphicFramePr>
        <p:xfrm>
          <a:off x="3348087" y="4332835"/>
          <a:ext cx="5899608" cy="1847652"/>
        </p:xfrm>
        <a:graphic>
          <a:graphicData uri="http://schemas.openxmlformats.org/drawingml/2006/table">
            <a:tbl>
              <a:tblPr firstRow="1" firstCol="1" bandRow="1">
                <a:tableStyleId>{5C22544A-7EE6-4342-B048-85BDC9FD1C3A}</a:tableStyleId>
              </a:tblPr>
              <a:tblGrid>
                <a:gridCol w="1326723">
                  <a:extLst>
                    <a:ext uri="{9D8B030D-6E8A-4147-A177-3AD203B41FA5}">
                      <a16:colId xmlns:a16="http://schemas.microsoft.com/office/drawing/2014/main" val="3501185773"/>
                    </a:ext>
                  </a:extLst>
                </a:gridCol>
                <a:gridCol w="1252601">
                  <a:extLst>
                    <a:ext uri="{9D8B030D-6E8A-4147-A177-3AD203B41FA5}">
                      <a16:colId xmlns:a16="http://schemas.microsoft.com/office/drawing/2014/main" val="2375391102"/>
                    </a:ext>
                  </a:extLst>
                </a:gridCol>
                <a:gridCol w="932787">
                  <a:extLst>
                    <a:ext uri="{9D8B030D-6E8A-4147-A177-3AD203B41FA5}">
                      <a16:colId xmlns:a16="http://schemas.microsoft.com/office/drawing/2014/main" val="1471076914"/>
                    </a:ext>
                  </a:extLst>
                </a:gridCol>
                <a:gridCol w="2387497">
                  <a:extLst>
                    <a:ext uri="{9D8B030D-6E8A-4147-A177-3AD203B41FA5}">
                      <a16:colId xmlns:a16="http://schemas.microsoft.com/office/drawing/2014/main" val="1033187890"/>
                    </a:ext>
                  </a:extLst>
                </a:gridCol>
              </a:tblGrid>
              <a:tr h="355012">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Device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Beneficiary</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Days</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  Related Deliverable</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6352828"/>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MAGNUM-PSI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11</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D001, D002, D003, 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4901280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UPP</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11</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D001, D002, D003, 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78482534"/>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PSI-2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9</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D002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9572172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JULE-PSI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0</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6291482"/>
                  </a:ext>
                </a:extLst>
              </a:tr>
            </a:tbl>
          </a:graphicData>
        </a:graphic>
      </p:graphicFrame>
      <p:sp>
        <p:nvSpPr>
          <p:cNvPr id="3" name="Footer Placeholder 3">
            <a:extLst>
              <a:ext uri="{FF2B5EF4-FFF2-40B4-BE49-F238E27FC236}">
                <a16:creationId xmlns:a16="http://schemas.microsoft.com/office/drawing/2014/main" id="{89E1C213-1C28-52BD-49A7-3C81CC64C421}"/>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197996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67E09-2416-55CC-4AF6-98DBAF4C73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0A462-F718-209D-C1EA-239513411AAA}"/>
              </a:ext>
            </a:extLst>
          </p:cNvPr>
          <p:cNvSpPr>
            <a:spLocks noGrp="1"/>
          </p:cNvSpPr>
          <p:nvPr>
            <p:ph type="title"/>
          </p:nvPr>
        </p:nvSpPr>
        <p:spPr>
          <a:xfrm>
            <a:off x="983432" y="192515"/>
            <a:ext cx="7479076" cy="457200"/>
          </a:xfrm>
        </p:spPr>
        <p:txBody>
          <a:bodyPr/>
          <a:lstStyle/>
          <a:p>
            <a:r>
              <a:rPr lang="en-US" dirty="0"/>
              <a:t>D006: Double Pulse </a:t>
            </a:r>
            <a:r>
              <a:rPr lang="en-US" dirty="0" err="1"/>
              <a:t>ps</a:t>
            </a:r>
            <a:r>
              <a:rPr lang="en-US" dirty="0"/>
              <a:t>-LIBS for depth analysis</a:t>
            </a:r>
            <a:endParaRPr lang="en-HU" dirty="0"/>
          </a:p>
        </p:txBody>
      </p:sp>
      <p:sp>
        <p:nvSpPr>
          <p:cNvPr id="4" name="Footer Placeholder 3">
            <a:extLst>
              <a:ext uri="{FF2B5EF4-FFF2-40B4-BE49-F238E27FC236}">
                <a16:creationId xmlns:a16="http://schemas.microsoft.com/office/drawing/2014/main" id="{D5A71A4A-896E-9C93-29B6-8CB8512002C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51D04C3-E79B-7649-8D43-D70A11BEEE28}"/>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a:solidFill>
                <a:prstClr val="white"/>
              </a:solidFill>
            </a:endParaRPr>
          </a:p>
        </p:txBody>
      </p:sp>
      <p:sp>
        <p:nvSpPr>
          <p:cNvPr id="7" name="TextBox 6">
            <a:extLst>
              <a:ext uri="{FF2B5EF4-FFF2-40B4-BE49-F238E27FC236}">
                <a16:creationId xmlns:a16="http://schemas.microsoft.com/office/drawing/2014/main" id="{483A1C72-8947-483B-B592-B548CDCB20E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D006</a:t>
            </a:r>
          </a:p>
        </p:txBody>
      </p:sp>
      <p:pic>
        <p:nvPicPr>
          <p:cNvPr id="8" name="Picture 7">
            <a:extLst>
              <a:ext uri="{FF2B5EF4-FFF2-40B4-BE49-F238E27FC236}">
                <a16:creationId xmlns:a16="http://schemas.microsoft.com/office/drawing/2014/main" id="{7B98956C-45D8-F570-CD90-D5787BCB2E95}"/>
              </a:ext>
            </a:extLst>
          </p:cNvPr>
          <p:cNvPicPr>
            <a:picLocks noChangeAspect="1"/>
          </p:cNvPicPr>
          <p:nvPr/>
        </p:nvPicPr>
        <p:blipFill>
          <a:blip r:embed="rId2"/>
          <a:stretch>
            <a:fillRect/>
          </a:stretch>
        </p:blipFill>
        <p:spPr>
          <a:xfrm>
            <a:off x="8462508" y="-111651"/>
            <a:ext cx="2000716" cy="1250447"/>
          </a:xfrm>
          <a:prstGeom prst="rect">
            <a:avLst/>
          </a:prstGeom>
        </p:spPr>
      </p:pic>
      <p:sp>
        <p:nvSpPr>
          <p:cNvPr id="6" name="TextBox 5">
            <a:extLst>
              <a:ext uri="{FF2B5EF4-FFF2-40B4-BE49-F238E27FC236}">
                <a16:creationId xmlns:a16="http://schemas.microsoft.com/office/drawing/2014/main" id="{60FBB459-B794-6768-B17B-E1270D9A7BEB}"/>
              </a:ext>
            </a:extLst>
          </p:cNvPr>
          <p:cNvSpPr txBox="1"/>
          <p:nvPr/>
        </p:nvSpPr>
        <p:spPr>
          <a:xfrm>
            <a:off x="-220133" y="817730"/>
            <a:ext cx="6368685" cy="5847755"/>
          </a:xfrm>
          <a:prstGeom prst="rect">
            <a:avLst/>
          </a:prstGeom>
          <a:noFill/>
        </p:spPr>
        <p:txBody>
          <a:bodyPr wrap="square" rtlCol="0">
            <a:spAutoFit/>
          </a:bodyPr>
          <a:lstStyle/>
          <a:p>
            <a:pPr marL="342900" lvl="1"/>
            <a:r>
              <a:rPr lang="en-US" dirty="0">
                <a:cs typeface="Arial" panose="020B0604020202020204" pitchFamily="34" charset="0"/>
              </a:rPr>
              <a:t>• Investigated D retention in W based coated materials with different surface morphologies, exposed to D plasma in the Magnum-PSI device.</a:t>
            </a:r>
          </a:p>
          <a:p>
            <a:pPr marL="342900" lvl="1"/>
            <a:endParaRPr lang="en-US" dirty="0">
              <a:cs typeface="Arial" panose="020B0604020202020204" pitchFamily="34" charset="0"/>
            </a:endParaRPr>
          </a:p>
          <a:p>
            <a:pPr marL="342900" lvl="1"/>
            <a:r>
              <a:rPr lang="en-US" dirty="0">
                <a:cs typeface="Arial" panose="020B0604020202020204" pitchFamily="34" charset="0"/>
              </a:rPr>
              <a:t>• Employed a dual-laser LIBS setup: a </a:t>
            </a:r>
            <a:r>
              <a:rPr lang="en-US" dirty="0" err="1">
                <a:cs typeface="Arial" panose="020B0604020202020204" pitchFamily="34" charset="0"/>
              </a:rPr>
              <a:t>ps</a:t>
            </a:r>
            <a:r>
              <a:rPr lang="en-US" dirty="0">
                <a:cs typeface="Arial" panose="020B0604020202020204" pitchFamily="34" charset="0"/>
              </a:rPr>
              <a:t> laser (250 </a:t>
            </a:r>
            <a:r>
              <a:rPr lang="en-US" dirty="0" err="1">
                <a:cs typeface="Arial" panose="020B0604020202020204" pitchFamily="34" charset="0"/>
              </a:rPr>
              <a:t>ps</a:t>
            </a:r>
            <a:r>
              <a:rPr lang="en-US" dirty="0">
                <a:cs typeface="Arial" panose="020B0604020202020204" pitchFamily="34" charset="0"/>
              </a:rPr>
              <a:t>, 2 </a:t>
            </a:r>
            <a:r>
              <a:rPr lang="en-US" dirty="0" err="1">
                <a:cs typeface="Arial" panose="020B0604020202020204" pitchFamily="34" charset="0"/>
              </a:rPr>
              <a:t>mJ</a:t>
            </a:r>
            <a:r>
              <a:rPr lang="en-US" dirty="0">
                <a:cs typeface="Arial" panose="020B0604020202020204" pitchFamily="34" charset="0"/>
              </a:rPr>
              <a:t>) for gentle ablation and a secondary ns </a:t>
            </a:r>
            <a:r>
              <a:rPr lang="en-US" dirty="0" err="1">
                <a:cs typeface="Arial" panose="020B0604020202020204" pitchFamily="34" charset="0"/>
              </a:rPr>
              <a:t>Nd:YAG</a:t>
            </a:r>
            <a:r>
              <a:rPr lang="en-US" dirty="0">
                <a:cs typeface="Arial" panose="020B0604020202020204" pitchFamily="34" charset="0"/>
              </a:rPr>
              <a:t> laser (8 ns, 40 </a:t>
            </a:r>
            <a:r>
              <a:rPr lang="en-US" dirty="0" err="1">
                <a:cs typeface="Arial" panose="020B0604020202020204" pitchFamily="34" charset="0"/>
              </a:rPr>
              <a:t>mJ</a:t>
            </a:r>
            <a:r>
              <a:rPr lang="en-US" dirty="0">
                <a:cs typeface="Arial" panose="020B0604020202020204" pitchFamily="34" charset="0"/>
              </a:rPr>
              <a:t>, 100 ns delay) under 200 mbar </a:t>
            </a:r>
            <a:r>
              <a:rPr lang="en-US" dirty="0" err="1">
                <a:cs typeface="Arial" panose="020B0604020202020204" pitchFamily="34" charset="0"/>
              </a:rPr>
              <a:t>Ar</a:t>
            </a:r>
            <a:r>
              <a:rPr lang="en-US" dirty="0">
                <a:cs typeface="Arial" panose="020B0604020202020204" pitchFamily="34" charset="0"/>
              </a:rPr>
              <a:t> to enhance plasma excitation and D-line detection, with spectra recorded using an Andor ME5000 echelle spectrometer and iStar DH743 </a:t>
            </a:r>
            <a:r>
              <a:rPr lang="en-US" dirty="0" err="1">
                <a:cs typeface="Arial" panose="020B0604020202020204" pitchFamily="34" charset="0"/>
              </a:rPr>
              <a:t>iCCD</a:t>
            </a:r>
            <a:r>
              <a:rPr lang="en-US" dirty="0">
                <a:cs typeface="Arial" panose="020B0604020202020204" pitchFamily="34" charset="0"/>
              </a:rPr>
              <a:t> (5 ns resolution). This was done after the single pulse </a:t>
            </a:r>
            <a:r>
              <a:rPr lang="en-US" dirty="0" err="1">
                <a:cs typeface="Arial" panose="020B0604020202020204" pitchFamily="34" charset="0"/>
              </a:rPr>
              <a:t>ps</a:t>
            </a:r>
            <a:r>
              <a:rPr lang="en-US" dirty="0">
                <a:cs typeface="Arial" panose="020B0604020202020204" pitchFamily="34" charset="0"/>
              </a:rPr>
              <a:t> LIBS studies.</a:t>
            </a:r>
          </a:p>
          <a:p>
            <a:pPr marL="342900" lvl="1"/>
            <a:endParaRPr lang="en-US" dirty="0">
              <a:cs typeface="Arial" panose="020B0604020202020204" pitchFamily="34" charset="0"/>
            </a:endParaRPr>
          </a:p>
          <a:p>
            <a:pPr marL="342900" lvl="1"/>
            <a:r>
              <a:rPr lang="en-US" dirty="0">
                <a:cs typeface="Arial" panose="020B0604020202020204" pitchFamily="34" charset="0"/>
              </a:rPr>
              <a:t>• </a:t>
            </a:r>
            <a:r>
              <a:rPr lang="en-GB" dirty="0">
                <a:cs typeface="Arial" panose="020B0604020202020204" pitchFamily="34" charset="0"/>
              </a:rPr>
              <a:t>The depth profiles suggest a thin near-surface D/H deposition layer of about 100 nm, but the depth values</a:t>
            </a:r>
            <a:r>
              <a:rPr lang="en-GB" i="1" dirty="0">
                <a:cs typeface="Arial" panose="020B0604020202020204" pitchFamily="34" charset="0"/>
              </a:rPr>
              <a:t> </a:t>
            </a:r>
            <a:r>
              <a:rPr lang="en-GB" dirty="0">
                <a:cs typeface="Arial" panose="020B0604020202020204" pitchFamily="34" charset="0"/>
              </a:rPr>
              <a:t>carry large uncertainty. The spot size of ~40– 60 </a:t>
            </a:r>
            <a:r>
              <a:rPr lang="en-GB" dirty="0" err="1">
                <a:cs typeface="Arial" panose="020B0604020202020204" pitchFamily="34" charset="0"/>
              </a:rPr>
              <a:t>μm</a:t>
            </a:r>
            <a:r>
              <a:rPr lang="en-GB" dirty="0">
                <a:cs typeface="Arial" panose="020B0604020202020204" pitchFamily="34" charset="0"/>
              </a:rPr>
              <a:t> was consistent and correct across measurements</a:t>
            </a:r>
          </a:p>
          <a:p>
            <a:pPr marL="342900" lvl="1"/>
            <a:endParaRPr lang="en-US" dirty="0">
              <a:cs typeface="Arial" panose="020B0604020202020204" pitchFamily="34" charset="0"/>
            </a:endParaRPr>
          </a:p>
          <a:p>
            <a:pPr marL="342900" lvl="1"/>
            <a:r>
              <a:rPr lang="en-US" dirty="0">
                <a:cs typeface="Arial" panose="020B0604020202020204" pitchFamily="34" charset="0"/>
              </a:rPr>
              <a:t>• </a:t>
            </a:r>
            <a:r>
              <a:rPr lang="en-GB" dirty="0">
                <a:cs typeface="Arial" panose="020B0604020202020204" pitchFamily="34" charset="0"/>
              </a:rPr>
              <a:t>Clear depth profiles were obtained, showing morphology-dependent differences in retention behaviour between compact, porous, and nanocolumnar structures.</a:t>
            </a:r>
            <a:endParaRPr lang="en-US" dirty="0">
              <a:cs typeface="Arial" panose="020B0604020202020204" pitchFamily="34" charset="0"/>
            </a:endParaRPr>
          </a:p>
          <a:p>
            <a:pPr marL="342900" lvl="1" algn="just"/>
            <a:endParaRPr lang="en-US" sz="1400" dirty="0">
              <a:cs typeface="Arial" panose="020B0604020202020204" pitchFamily="34" charset="0"/>
            </a:endParaRPr>
          </a:p>
        </p:txBody>
      </p:sp>
      <p:pic>
        <p:nvPicPr>
          <p:cNvPr id="9" name="Picture 8">
            <a:extLst>
              <a:ext uri="{FF2B5EF4-FFF2-40B4-BE49-F238E27FC236}">
                <a16:creationId xmlns:a16="http://schemas.microsoft.com/office/drawing/2014/main" id="{BA434A61-2B4B-2662-5DA7-FB79C0351FC8}"/>
              </a:ext>
            </a:extLst>
          </p:cNvPr>
          <p:cNvPicPr>
            <a:picLocks noChangeAspect="1"/>
          </p:cNvPicPr>
          <p:nvPr/>
        </p:nvPicPr>
        <p:blipFill>
          <a:blip r:embed="rId3"/>
          <a:stretch>
            <a:fillRect/>
          </a:stretch>
        </p:blipFill>
        <p:spPr>
          <a:xfrm>
            <a:off x="6148552" y="1011069"/>
            <a:ext cx="3052055" cy="2417931"/>
          </a:xfrm>
          <a:prstGeom prst="rect">
            <a:avLst/>
          </a:prstGeom>
        </p:spPr>
      </p:pic>
      <p:pic>
        <p:nvPicPr>
          <p:cNvPr id="10" name="Picture 9">
            <a:extLst>
              <a:ext uri="{FF2B5EF4-FFF2-40B4-BE49-F238E27FC236}">
                <a16:creationId xmlns:a16="http://schemas.microsoft.com/office/drawing/2014/main" id="{E5C3DF49-4FF3-06C3-3E58-DF014862003B}"/>
              </a:ext>
            </a:extLst>
          </p:cNvPr>
          <p:cNvPicPr>
            <a:picLocks noChangeAspect="1"/>
          </p:cNvPicPr>
          <p:nvPr/>
        </p:nvPicPr>
        <p:blipFill>
          <a:blip r:embed="rId4"/>
          <a:stretch>
            <a:fillRect/>
          </a:stretch>
        </p:blipFill>
        <p:spPr>
          <a:xfrm>
            <a:off x="6951939" y="3640666"/>
            <a:ext cx="4497337" cy="2548467"/>
          </a:xfrm>
          <a:prstGeom prst="rect">
            <a:avLst/>
          </a:prstGeom>
        </p:spPr>
      </p:pic>
      <p:pic>
        <p:nvPicPr>
          <p:cNvPr id="11" name="Picture 10">
            <a:extLst>
              <a:ext uri="{FF2B5EF4-FFF2-40B4-BE49-F238E27FC236}">
                <a16:creationId xmlns:a16="http://schemas.microsoft.com/office/drawing/2014/main" id="{B576D824-3729-0242-F7E1-1B4D0E19728E}"/>
              </a:ext>
            </a:extLst>
          </p:cNvPr>
          <p:cNvPicPr>
            <a:picLocks noChangeAspect="1"/>
          </p:cNvPicPr>
          <p:nvPr/>
        </p:nvPicPr>
        <p:blipFill>
          <a:blip r:embed="rId5"/>
          <a:stretch>
            <a:fillRect/>
          </a:stretch>
        </p:blipFill>
        <p:spPr>
          <a:xfrm>
            <a:off x="8984622" y="1169704"/>
            <a:ext cx="3052055" cy="2259296"/>
          </a:xfrm>
          <a:prstGeom prst="rect">
            <a:avLst/>
          </a:prstGeom>
        </p:spPr>
      </p:pic>
    </p:spTree>
    <p:extLst>
      <p:ext uri="{BB962C8B-B14F-4D97-AF65-F5344CB8AC3E}">
        <p14:creationId xmlns:p14="http://schemas.microsoft.com/office/powerpoint/2010/main" val="1822775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E2EB-66AC-EB35-635B-DDDB5C505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54ADD-551D-6138-05BF-8103C880D78C}"/>
              </a:ext>
            </a:extLst>
          </p:cNvPr>
          <p:cNvSpPr>
            <a:spLocks noGrp="1"/>
          </p:cNvSpPr>
          <p:nvPr>
            <p:ph type="title"/>
          </p:nvPr>
        </p:nvSpPr>
        <p:spPr>
          <a:xfrm>
            <a:off x="983432" y="192515"/>
            <a:ext cx="8227184" cy="457200"/>
          </a:xfrm>
        </p:spPr>
        <p:txBody>
          <a:bodyPr/>
          <a:lstStyle/>
          <a:p>
            <a:r>
              <a:rPr lang="en-US" dirty="0"/>
              <a:t>D007: In-situ LIBS and NRA in Magnum-PSI:</a:t>
            </a:r>
            <a:br>
              <a:rPr lang="en-US" dirty="0"/>
            </a:br>
            <a:r>
              <a:rPr lang="en-US" dirty="0"/>
              <a:t>		LIBS induced outgassing</a:t>
            </a:r>
            <a:endParaRPr lang="en-HU" dirty="0"/>
          </a:p>
        </p:txBody>
      </p:sp>
      <p:sp>
        <p:nvSpPr>
          <p:cNvPr id="4" name="Footer Placeholder 3">
            <a:extLst>
              <a:ext uri="{FF2B5EF4-FFF2-40B4-BE49-F238E27FC236}">
                <a16:creationId xmlns:a16="http://schemas.microsoft.com/office/drawing/2014/main" id="{F5B18A65-FE38-FFB2-8DD4-DFE7A1F491B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DFE3BB7-C864-BC53-D206-F270AAA44310}"/>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a:solidFill>
                <a:prstClr val="white"/>
              </a:solidFill>
            </a:endParaRPr>
          </a:p>
        </p:txBody>
      </p:sp>
      <p:sp>
        <p:nvSpPr>
          <p:cNvPr id="7" name="TextBox 6">
            <a:extLst>
              <a:ext uri="{FF2B5EF4-FFF2-40B4-BE49-F238E27FC236}">
                <a16:creationId xmlns:a16="http://schemas.microsoft.com/office/drawing/2014/main" id="{CA252F46-9B31-0721-7EC8-803C5A807653}"/>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D007</a:t>
            </a:r>
          </a:p>
        </p:txBody>
      </p:sp>
      <p:pic>
        <p:nvPicPr>
          <p:cNvPr id="3" name="Picture 2">
            <a:extLst>
              <a:ext uri="{FF2B5EF4-FFF2-40B4-BE49-F238E27FC236}">
                <a16:creationId xmlns:a16="http://schemas.microsoft.com/office/drawing/2014/main" id="{36FC1364-1AFD-DEC2-9F30-6786F8284C90}"/>
              </a:ext>
            </a:extLst>
          </p:cNvPr>
          <p:cNvPicPr>
            <a:picLocks noChangeAspect="1"/>
          </p:cNvPicPr>
          <p:nvPr/>
        </p:nvPicPr>
        <p:blipFill>
          <a:blip r:embed="rId2"/>
          <a:stretch>
            <a:fillRect/>
          </a:stretch>
        </p:blipFill>
        <p:spPr>
          <a:xfrm>
            <a:off x="9318406" y="97619"/>
            <a:ext cx="1037028" cy="968725"/>
          </a:xfrm>
          <a:prstGeom prst="rect">
            <a:avLst/>
          </a:prstGeom>
        </p:spPr>
      </p:pic>
      <p:sp>
        <p:nvSpPr>
          <p:cNvPr id="6" name="TextBox 5">
            <a:extLst>
              <a:ext uri="{FF2B5EF4-FFF2-40B4-BE49-F238E27FC236}">
                <a16:creationId xmlns:a16="http://schemas.microsoft.com/office/drawing/2014/main" id="{5EAF3F47-5FD8-D8CE-2F80-E92FF1274124}"/>
              </a:ext>
            </a:extLst>
          </p:cNvPr>
          <p:cNvSpPr txBox="1"/>
          <p:nvPr/>
        </p:nvSpPr>
        <p:spPr bwMode="auto">
          <a:xfrm>
            <a:off x="1038852" y="782623"/>
            <a:ext cx="2194416" cy="338554"/>
          </a:xfrm>
          <a:prstGeom prst="rect">
            <a:avLst/>
          </a:prstGeom>
          <a:noFill/>
        </p:spPr>
        <p:txBody>
          <a:bodyPr wrap="square">
            <a:spAutoFit/>
          </a:bodyPr>
          <a:lstStyle/>
          <a:p>
            <a:pPr>
              <a:spcAft>
                <a:spcPts val="600"/>
              </a:spcAft>
            </a:pPr>
            <a:r>
              <a:rPr lang="en-US" sz="1600" b="1" noProof="0" dirty="0"/>
              <a:t>DIFFER, UT, CU</a:t>
            </a:r>
          </a:p>
        </p:txBody>
      </p:sp>
      <p:sp>
        <p:nvSpPr>
          <p:cNvPr id="8" name="TextBox 7">
            <a:extLst>
              <a:ext uri="{FF2B5EF4-FFF2-40B4-BE49-F238E27FC236}">
                <a16:creationId xmlns:a16="http://schemas.microsoft.com/office/drawing/2014/main" id="{F9B915EC-B072-1D6D-0199-393EA6002852}"/>
              </a:ext>
            </a:extLst>
          </p:cNvPr>
          <p:cNvSpPr txBox="1"/>
          <p:nvPr/>
        </p:nvSpPr>
        <p:spPr bwMode="auto">
          <a:xfrm>
            <a:off x="1275828" y="6027062"/>
            <a:ext cx="8405171" cy="338554"/>
          </a:xfrm>
          <a:prstGeom prst="rect">
            <a:avLst/>
          </a:prstGeom>
          <a:noFill/>
        </p:spPr>
        <p:txBody>
          <a:bodyPr wrap="square">
            <a:spAutoFit/>
          </a:bodyPr>
          <a:lstStyle/>
          <a:p>
            <a:pPr>
              <a:spcAft>
                <a:spcPts val="600"/>
              </a:spcAft>
            </a:pPr>
            <a:r>
              <a:rPr lang="en-US" sz="1600" noProof="0" dirty="0"/>
              <a:t>Plans (Dec. 2025): consecutive laser shots and NRA measurements at the same position</a:t>
            </a:r>
          </a:p>
        </p:txBody>
      </p:sp>
      <p:grpSp>
        <p:nvGrpSpPr>
          <p:cNvPr id="9" name="Group 8">
            <a:extLst>
              <a:ext uri="{FF2B5EF4-FFF2-40B4-BE49-F238E27FC236}">
                <a16:creationId xmlns:a16="http://schemas.microsoft.com/office/drawing/2014/main" id="{305F5E7B-63AB-D31B-4F6A-BA40B5012D70}"/>
              </a:ext>
            </a:extLst>
          </p:cNvPr>
          <p:cNvGrpSpPr/>
          <p:nvPr/>
        </p:nvGrpSpPr>
        <p:grpSpPr>
          <a:xfrm>
            <a:off x="1781215" y="1517682"/>
            <a:ext cx="2496126" cy="1970171"/>
            <a:chOff x="850808" y="2586619"/>
            <a:chExt cx="2496126" cy="1970171"/>
          </a:xfrm>
        </p:grpSpPr>
        <p:sp>
          <p:nvSpPr>
            <p:cNvPr id="10" name="Rectangle 9">
              <a:extLst>
                <a:ext uri="{FF2B5EF4-FFF2-40B4-BE49-F238E27FC236}">
                  <a16:creationId xmlns:a16="http://schemas.microsoft.com/office/drawing/2014/main" id="{52B2B185-03DA-0A66-E207-70C1664C8726}"/>
                </a:ext>
              </a:extLst>
            </p:cNvPr>
            <p:cNvSpPr/>
            <p:nvPr/>
          </p:nvSpPr>
          <p:spPr>
            <a:xfrm rot="16200000">
              <a:off x="1923061" y="3258982"/>
              <a:ext cx="1263602" cy="608900"/>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noProof="0" dirty="0"/>
            </a:p>
          </p:txBody>
        </p:sp>
        <p:sp>
          <p:nvSpPr>
            <p:cNvPr id="11" name="Arc 10">
              <a:extLst>
                <a:ext uri="{FF2B5EF4-FFF2-40B4-BE49-F238E27FC236}">
                  <a16:creationId xmlns:a16="http://schemas.microsoft.com/office/drawing/2014/main" id="{B6636F87-7025-94CE-BA55-6DE2305F81ED}"/>
                </a:ext>
              </a:extLst>
            </p:cNvPr>
            <p:cNvSpPr/>
            <p:nvPr/>
          </p:nvSpPr>
          <p:spPr>
            <a:xfrm rot="16200000">
              <a:off x="1621813" y="3184178"/>
              <a:ext cx="934445" cy="749946"/>
            </a:xfrm>
            <a:prstGeom prst="arc">
              <a:avLst>
                <a:gd name="adj1" fmla="val 1202346"/>
                <a:gd name="adj2" fmla="val 9463601"/>
              </a:avLst>
            </a:prstGeom>
            <a:solidFill>
              <a:schemeClr val="bg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noProof="0" dirty="0"/>
            </a:p>
          </p:txBody>
        </p:sp>
        <p:sp>
          <p:nvSpPr>
            <p:cNvPr id="12" name="Rectangle 11">
              <a:extLst>
                <a:ext uri="{FF2B5EF4-FFF2-40B4-BE49-F238E27FC236}">
                  <a16:creationId xmlns:a16="http://schemas.microsoft.com/office/drawing/2014/main" id="{35772158-70E2-239E-07AF-902DAEABF289}"/>
                </a:ext>
              </a:extLst>
            </p:cNvPr>
            <p:cNvSpPr/>
            <p:nvPr/>
          </p:nvSpPr>
          <p:spPr>
            <a:xfrm rot="16200000">
              <a:off x="2445920" y="3351459"/>
              <a:ext cx="1263604" cy="423944"/>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TextBox 12">
              <a:extLst>
                <a:ext uri="{FF2B5EF4-FFF2-40B4-BE49-F238E27FC236}">
                  <a16:creationId xmlns:a16="http://schemas.microsoft.com/office/drawing/2014/main" id="{FE827081-F5C1-7E10-C204-C4DC85A9B0E8}"/>
                </a:ext>
              </a:extLst>
            </p:cNvPr>
            <p:cNvSpPr txBox="1"/>
            <p:nvPr/>
          </p:nvSpPr>
          <p:spPr>
            <a:xfrm>
              <a:off x="986103" y="2779149"/>
              <a:ext cx="939510" cy="208519"/>
            </a:xfrm>
            <a:prstGeom prst="rect">
              <a:avLst/>
            </a:prstGeom>
            <a:noFill/>
          </p:spPr>
          <p:txBody>
            <a:bodyPr wrap="none" rtlCol="0">
              <a:spAutoFit/>
            </a:bodyPr>
            <a:lstStyle/>
            <a:p>
              <a:r>
                <a:rPr lang="en-US" sz="1600" noProof="0" dirty="0"/>
                <a:t>Laser pulse</a:t>
              </a:r>
            </a:p>
          </p:txBody>
        </p:sp>
        <p:grpSp>
          <p:nvGrpSpPr>
            <p:cNvPr id="14" name="Group 13">
              <a:extLst>
                <a:ext uri="{FF2B5EF4-FFF2-40B4-BE49-F238E27FC236}">
                  <a16:creationId xmlns:a16="http://schemas.microsoft.com/office/drawing/2014/main" id="{9252E7DC-BAE9-0BFB-6930-F73C6EB45D81}"/>
                </a:ext>
              </a:extLst>
            </p:cNvPr>
            <p:cNvGrpSpPr/>
            <p:nvPr/>
          </p:nvGrpSpPr>
          <p:grpSpPr>
            <a:xfrm rot="16200000">
              <a:off x="1216138" y="2657896"/>
              <a:ext cx="1079067" cy="1809727"/>
              <a:chOff x="3187768" y="1394605"/>
              <a:chExt cx="1167306" cy="2183932"/>
            </a:xfrm>
          </p:grpSpPr>
          <p:sp>
            <p:nvSpPr>
              <p:cNvPr id="20" name="Rectangle 19">
                <a:extLst>
                  <a:ext uri="{FF2B5EF4-FFF2-40B4-BE49-F238E27FC236}">
                    <a16:creationId xmlns:a16="http://schemas.microsoft.com/office/drawing/2014/main" id="{6321D117-4B40-B40A-6A1D-E12B5501500E}"/>
                  </a:ext>
                </a:extLst>
              </p:cNvPr>
              <p:cNvSpPr/>
              <p:nvPr/>
            </p:nvSpPr>
            <p:spPr>
              <a:xfrm>
                <a:off x="3315960" y="1394605"/>
                <a:ext cx="914400" cy="162573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Arc 20">
                <a:extLst>
                  <a:ext uri="{FF2B5EF4-FFF2-40B4-BE49-F238E27FC236}">
                    <a16:creationId xmlns:a16="http://schemas.microsoft.com/office/drawing/2014/main" id="{410154D9-BF0E-D018-218C-E88C734B718D}"/>
                  </a:ext>
                </a:extLst>
              </p:cNvPr>
              <p:cNvSpPr/>
              <p:nvPr/>
            </p:nvSpPr>
            <p:spPr>
              <a:xfrm>
                <a:off x="3187768" y="2588461"/>
                <a:ext cx="1167306" cy="990076"/>
              </a:xfrm>
              <a:prstGeom prst="arc">
                <a:avLst>
                  <a:gd name="adj1" fmla="val 3087"/>
                  <a:gd name="adj2" fmla="val 10789655"/>
                </a:avLst>
              </a:prstGeom>
              <a:solidFill>
                <a:srgbClr val="FF0000">
                  <a:alpha val="20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dirty="0"/>
              </a:p>
            </p:txBody>
          </p:sp>
          <p:sp>
            <p:nvSpPr>
              <p:cNvPr id="22" name="Arc 21">
                <a:extLst>
                  <a:ext uri="{FF2B5EF4-FFF2-40B4-BE49-F238E27FC236}">
                    <a16:creationId xmlns:a16="http://schemas.microsoft.com/office/drawing/2014/main" id="{B417F1C4-588F-BEBC-015E-F8604BF56C36}"/>
                  </a:ext>
                </a:extLst>
              </p:cNvPr>
              <p:cNvSpPr/>
              <p:nvPr/>
            </p:nvSpPr>
            <p:spPr>
              <a:xfrm>
                <a:off x="3315960" y="2661792"/>
                <a:ext cx="914400" cy="679596"/>
              </a:xfrm>
              <a:prstGeom prst="arc">
                <a:avLst>
                  <a:gd name="adj1" fmla="val 3087"/>
                  <a:gd name="adj2" fmla="val 10789655"/>
                </a:avLst>
              </a:prstGeom>
              <a:solidFill>
                <a:srgbClr val="FF5050"/>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dirty="0"/>
              </a:p>
            </p:txBody>
          </p:sp>
        </p:grpSp>
        <p:sp>
          <p:nvSpPr>
            <p:cNvPr id="15" name="TextBox 14">
              <a:extLst>
                <a:ext uri="{FF2B5EF4-FFF2-40B4-BE49-F238E27FC236}">
                  <a16:creationId xmlns:a16="http://schemas.microsoft.com/office/drawing/2014/main" id="{763A4DB5-EAE6-465D-975B-4E7D7F88EA7A}"/>
                </a:ext>
              </a:extLst>
            </p:cNvPr>
            <p:cNvSpPr txBox="1"/>
            <p:nvPr/>
          </p:nvSpPr>
          <p:spPr>
            <a:xfrm>
              <a:off x="2302861" y="2586619"/>
              <a:ext cx="1044073" cy="338554"/>
            </a:xfrm>
            <a:prstGeom prst="rect">
              <a:avLst/>
            </a:prstGeom>
            <a:noFill/>
          </p:spPr>
          <p:txBody>
            <a:bodyPr wrap="square" rtlCol="0">
              <a:spAutoFit/>
            </a:bodyPr>
            <a:lstStyle/>
            <a:p>
              <a:r>
                <a:rPr lang="en-US" sz="1600" noProof="0" dirty="0"/>
                <a:t>Material</a:t>
              </a:r>
            </a:p>
          </p:txBody>
        </p:sp>
        <p:sp>
          <p:nvSpPr>
            <p:cNvPr id="16" name="TextBox 15">
              <a:extLst>
                <a:ext uri="{FF2B5EF4-FFF2-40B4-BE49-F238E27FC236}">
                  <a16:creationId xmlns:a16="http://schemas.microsoft.com/office/drawing/2014/main" id="{ABE498E6-F25A-2B41-70B9-B781B4B11642}"/>
                </a:ext>
              </a:extLst>
            </p:cNvPr>
            <p:cNvSpPr txBox="1"/>
            <p:nvPr/>
          </p:nvSpPr>
          <p:spPr bwMode="auto">
            <a:xfrm>
              <a:off x="1123360" y="4348271"/>
              <a:ext cx="1102804" cy="208519"/>
            </a:xfrm>
            <a:prstGeom prst="rect">
              <a:avLst/>
            </a:prstGeom>
            <a:noFill/>
          </p:spPr>
          <p:txBody>
            <a:bodyPr wrap="square">
              <a:spAutoFit/>
            </a:bodyPr>
            <a:lstStyle/>
            <a:p>
              <a:r>
                <a:rPr lang="en-US" sz="1600" noProof="0" dirty="0"/>
                <a:t>Ablation</a:t>
              </a:r>
            </a:p>
          </p:txBody>
        </p:sp>
        <p:sp>
          <p:nvSpPr>
            <p:cNvPr id="17" name="TextBox 16">
              <a:extLst>
                <a:ext uri="{FF2B5EF4-FFF2-40B4-BE49-F238E27FC236}">
                  <a16:creationId xmlns:a16="http://schemas.microsoft.com/office/drawing/2014/main" id="{E67F7782-ABB3-96CF-BB70-693ABB315678}"/>
                </a:ext>
              </a:extLst>
            </p:cNvPr>
            <p:cNvSpPr txBox="1"/>
            <p:nvPr/>
          </p:nvSpPr>
          <p:spPr bwMode="auto">
            <a:xfrm>
              <a:off x="2021408" y="4342628"/>
              <a:ext cx="1102804" cy="208519"/>
            </a:xfrm>
            <a:prstGeom prst="rect">
              <a:avLst/>
            </a:prstGeom>
            <a:noFill/>
          </p:spPr>
          <p:txBody>
            <a:bodyPr wrap="square">
              <a:spAutoFit/>
            </a:bodyPr>
            <a:lstStyle/>
            <a:p>
              <a:r>
                <a:rPr lang="en-US" sz="1600" noProof="0" dirty="0"/>
                <a:t>Outgassing</a:t>
              </a:r>
            </a:p>
          </p:txBody>
        </p:sp>
        <p:cxnSp>
          <p:nvCxnSpPr>
            <p:cNvPr id="18" name="Straight Arrow Connector 17">
              <a:extLst>
                <a:ext uri="{FF2B5EF4-FFF2-40B4-BE49-F238E27FC236}">
                  <a16:creationId xmlns:a16="http://schemas.microsoft.com/office/drawing/2014/main" id="{0353874A-6F64-B84E-4484-DF85FFD45070}"/>
                </a:ext>
              </a:extLst>
            </p:cNvPr>
            <p:cNvCxnSpPr>
              <a:cxnSpLocks/>
              <a:stCxn id="16" idx="0"/>
            </p:cNvCxnSpPr>
            <p:nvPr/>
          </p:nvCxnSpPr>
          <p:spPr>
            <a:xfrm flipV="1">
              <a:off x="1674762" y="3760182"/>
              <a:ext cx="658809" cy="5880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213E995-40C8-3AF5-3810-EEDAA2355601}"/>
                </a:ext>
              </a:extLst>
            </p:cNvPr>
            <p:cNvCxnSpPr>
              <a:cxnSpLocks/>
              <a:stCxn id="17" idx="0"/>
            </p:cNvCxnSpPr>
            <p:nvPr/>
          </p:nvCxnSpPr>
          <p:spPr>
            <a:xfrm flipV="1">
              <a:off x="2572810" y="3706488"/>
              <a:ext cx="0" cy="6361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EB968F02-DD5E-B411-0881-FE92ED019CB1}"/>
              </a:ext>
            </a:extLst>
          </p:cNvPr>
          <p:cNvSpPr txBox="1"/>
          <p:nvPr/>
        </p:nvSpPr>
        <p:spPr>
          <a:xfrm>
            <a:off x="5710496" y="5115051"/>
            <a:ext cx="4991685" cy="584775"/>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r>
              <a:rPr lang="en-US" sz="1600" noProof="0" dirty="0"/>
              <a:t>Both LIBS induced outgassing and diffusion observed</a:t>
            </a:r>
          </a:p>
          <a:p>
            <a:pPr marL="285750" indent="-285750">
              <a:buFont typeface="Arial" panose="020B0604020202020204" pitchFamily="34" charset="0"/>
              <a:buChar char="•"/>
            </a:pPr>
            <a:r>
              <a:rPr lang="en-US" sz="1600" noProof="0" dirty="0"/>
              <a:t>LIBS ablation 150-200 nm</a:t>
            </a:r>
          </a:p>
        </p:txBody>
      </p:sp>
      <p:grpSp>
        <p:nvGrpSpPr>
          <p:cNvPr id="24" name="Group 23">
            <a:extLst>
              <a:ext uri="{FF2B5EF4-FFF2-40B4-BE49-F238E27FC236}">
                <a16:creationId xmlns:a16="http://schemas.microsoft.com/office/drawing/2014/main" id="{14A97B9F-BB90-D48C-7541-1116B373C3BB}"/>
              </a:ext>
            </a:extLst>
          </p:cNvPr>
          <p:cNvGrpSpPr/>
          <p:nvPr/>
        </p:nvGrpSpPr>
        <p:grpSpPr>
          <a:xfrm>
            <a:off x="2008421" y="3747966"/>
            <a:ext cx="3102512" cy="2058994"/>
            <a:chOff x="1181713" y="3702571"/>
            <a:chExt cx="3102512" cy="2058994"/>
          </a:xfrm>
        </p:grpSpPr>
        <p:pic>
          <p:nvPicPr>
            <p:cNvPr id="25" name="Picture 24">
              <a:extLst>
                <a:ext uri="{FF2B5EF4-FFF2-40B4-BE49-F238E27FC236}">
                  <a16:creationId xmlns:a16="http://schemas.microsoft.com/office/drawing/2014/main" id="{2F6BAD36-7CAA-CDF5-76D1-5D45D6135628}"/>
                </a:ext>
              </a:extLst>
            </p:cNvPr>
            <p:cNvPicPr>
              <a:picLocks noChangeAspect="1"/>
            </p:cNvPicPr>
            <p:nvPr/>
          </p:nvPicPr>
          <p:blipFill>
            <a:blip r:embed="rId3"/>
            <a:stretch>
              <a:fillRect/>
            </a:stretch>
          </p:blipFill>
          <p:spPr>
            <a:xfrm>
              <a:off x="1181713" y="3702571"/>
              <a:ext cx="1992628" cy="1926957"/>
            </a:xfrm>
            <a:prstGeom prst="rect">
              <a:avLst/>
            </a:prstGeom>
          </p:spPr>
        </p:pic>
        <p:sp>
          <p:nvSpPr>
            <p:cNvPr id="26" name="TextBox 25">
              <a:extLst>
                <a:ext uri="{FF2B5EF4-FFF2-40B4-BE49-F238E27FC236}">
                  <a16:creationId xmlns:a16="http://schemas.microsoft.com/office/drawing/2014/main" id="{A2F78AD3-DA2F-2559-F393-C55C02FC180B}"/>
                </a:ext>
              </a:extLst>
            </p:cNvPr>
            <p:cNvSpPr txBox="1"/>
            <p:nvPr/>
          </p:nvSpPr>
          <p:spPr bwMode="auto">
            <a:xfrm>
              <a:off x="1266832" y="3833859"/>
              <a:ext cx="1702617" cy="584775"/>
            </a:xfrm>
            <a:prstGeom prst="rect">
              <a:avLst/>
            </a:prstGeom>
            <a:noFill/>
          </p:spPr>
          <p:txBody>
            <a:bodyPr wrap="square">
              <a:spAutoFit/>
            </a:bodyPr>
            <a:lstStyle/>
            <a:p>
              <a:pPr algn="ctr">
                <a:spcAft>
                  <a:spcPts val="600"/>
                </a:spcAft>
              </a:pPr>
              <a:r>
                <a:rPr lang="en-US" sz="1600" b="1" noProof="0" dirty="0">
                  <a:solidFill>
                    <a:schemeClr val="bg1"/>
                  </a:solidFill>
                </a:rPr>
                <a:t>Large LIBS crater to fit NRA!</a:t>
              </a:r>
            </a:p>
          </p:txBody>
        </p:sp>
        <p:sp>
          <p:nvSpPr>
            <p:cNvPr id="27" name="Rectangle 26">
              <a:extLst>
                <a:ext uri="{FF2B5EF4-FFF2-40B4-BE49-F238E27FC236}">
                  <a16:creationId xmlns:a16="http://schemas.microsoft.com/office/drawing/2014/main" id="{2FCB8BD3-D61A-CA60-B8A3-7AAE2A2F6F88}"/>
                </a:ext>
              </a:extLst>
            </p:cNvPr>
            <p:cNvSpPr/>
            <p:nvPr/>
          </p:nvSpPr>
          <p:spPr>
            <a:xfrm>
              <a:off x="2163267" y="4678285"/>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TextBox 27">
              <a:extLst>
                <a:ext uri="{FF2B5EF4-FFF2-40B4-BE49-F238E27FC236}">
                  <a16:creationId xmlns:a16="http://schemas.microsoft.com/office/drawing/2014/main" id="{E61F2DD7-C2E2-CE90-BC8C-18A817DEB626}"/>
                </a:ext>
              </a:extLst>
            </p:cNvPr>
            <p:cNvSpPr txBox="1"/>
            <p:nvPr/>
          </p:nvSpPr>
          <p:spPr bwMode="auto">
            <a:xfrm>
              <a:off x="3181421" y="5423011"/>
              <a:ext cx="1102804" cy="338554"/>
            </a:xfrm>
            <a:prstGeom prst="rect">
              <a:avLst/>
            </a:prstGeom>
            <a:noFill/>
          </p:spPr>
          <p:txBody>
            <a:bodyPr wrap="square">
              <a:spAutoFit/>
            </a:bodyPr>
            <a:lstStyle/>
            <a:p>
              <a:r>
                <a:rPr lang="en-US" sz="1600" noProof="0" dirty="0"/>
                <a:t>NRA area</a:t>
              </a:r>
            </a:p>
          </p:txBody>
        </p:sp>
        <p:cxnSp>
          <p:nvCxnSpPr>
            <p:cNvPr id="29" name="Straight Arrow Connector 28">
              <a:extLst>
                <a:ext uri="{FF2B5EF4-FFF2-40B4-BE49-F238E27FC236}">
                  <a16:creationId xmlns:a16="http://schemas.microsoft.com/office/drawing/2014/main" id="{89D635F3-EE32-8463-E706-46C47744B05E}"/>
                </a:ext>
              </a:extLst>
            </p:cNvPr>
            <p:cNvCxnSpPr>
              <a:cxnSpLocks/>
              <a:endCxn id="27" idx="2"/>
            </p:cNvCxnSpPr>
            <p:nvPr/>
          </p:nvCxnSpPr>
          <p:spPr>
            <a:xfrm flipH="1" flipV="1">
              <a:off x="2204978" y="4761706"/>
              <a:ext cx="1024249" cy="8328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3BDAE1C-9BAF-1BDF-2D29-B142AF2AF53F}"/>
                </a:ext>
              </a:extLst>
            </p:cNvPr>
            <p:cNvCxnSpPr>
              <a:cxnSpLocks/>
            </p:cNvCxnSpPr>
            <p:nvPr/>
          </p:nvCxnSpPr>
          <p:spPr>
            <a:xfrm flipH="1" flipV="1">
              <a:off x="2329863" y="4729009"/>
              <a:ext cx="880568" cy="526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1F29BBD-32F4-74B8-9EF2-DB9B9879E020}"/>
                </a:ext>
              </a:extLst>
            </p:cNvPr>
            <p:cNvSpPr txBox="1"/>
            <p:nvPr/>
          </p:nvSpPr>
          <p:spPr bwMode="auto">
            <a:xfrm>
              <a:off x="3152747" y="5065810"/>
              <a:ext cx="1102804" cy="338554"/>
            </a:xfrm>
            <a:prstGeom prst="rect">
              <a:avLst/>
            </a:prstGeom>
            <a:noFill/>
          </p:spPr>
          <p:txBody>
            <a:bodyPr wrap="square">
              <a:spAutoFit/>
            </a:bodyPr>
            <a:lstStyle/>
            <a:p>
              <a:r>
                <a:rPr lang="en-US" sz="1600" noProof="0" dirty="0"/>
                <a:t>LIBS crater</a:t>
              </a:r>
            </a:p>
          </p:txBody>
        </p:sp>
        <p:sp>
          <p:nvSpPr>
            <p:cNvPr id="32" name="Rectangle 31">
              <a:extLst>
                <a:ext uri="{FF2B5EF4-FFF2-40B4-BE49-F238E27FC236}">
                  <a16:creationId xmlns:a16="http://schemas.microsoft.com/office/drawing/2014/main" id="{B7CFF7DB-B196-E59C-4A65-2A57239FED62}"/>
                </a:ext>
              </a:extLst>
            </p:cNvPr>
            <p:cNvSpPr/>
            <p:nvPr/>
          </p:nvSpPr>
          <p:spPr>
            <a:xfrm>
              <a:off x="2610527" y="4652213"/>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9181CF5A-6E56-8B0A-3F61-806B2EA54F18}"/>
                </a:ext>
              </a:extLst>
            </p:cNvPr>
            <p:cNvSpPr/>
            <p:nvPr/>
          </p:nvSpPr>
          <p:spPr>
            <a:xfrm>
              <a:off x="1709684" y="4669183"/>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4" name="Group 33">
            <a:extLst>
              <a:ext uri="{FF2B5EF4-FFF2-40B4-BE49-F238E27FC236}">
                <a16:creationId xmlns:a16="http://schemas.microsoft.com/office/drawing/2014/main" id="{0A475E98-A0D2-C308-FC83-D72AFF8B54FD}"/>
              </a:ext>
            </a:extLst>
          </p:cNvPr>
          <p:cNvGrpSpPr/>
          <p:nvPr/>
        </p:nvGrpSpPr>
        <p:grpSpPr>
          <a:xfrm>
            <a:off x="5533178" y="1398524"/>
            <a:ext cx="4100073" cy="3576889"/>
            <a:chOff x="4706470" y="1353129"/>
            <a:chExt cx="4100073" cy="3576889"/>
          </a:xfrm>
        </p:grpSpPr>
        <p:pic>
          <p:nvPicPr>
            <p:cNvPr id="35" name="Picture 34">
              <a:extLst>
                <a:ext uri="{FF2B5EF4-FFF2-40B4-BE49-F238E27FC236}">
                  <a16:creationId xmlns:a16="http://schemas.microsoft.com/office/drawing/2014/main" id="{E6435961-C973-96CF-FD9E-AA5EA004FA85}"/>
                </a:ext>
              </a:extLst>
            </p:cNvPr>
            <p:cNvPicPr>
              <a:picLocks noChangeAspect="1"/>
            </p:cNvPicPr>
            <p:nvPr/>
          </p:nvPicPr>
          <p:blipFill>
            <a:blip r:embed="rId4"/>
            <a:stretch>
              <a:fillRect/>
            </a:stretch>
          </p:blipFill>
          <p:spPr>
            <a:xfrm>
              <a:off x="5162583" y="1727276"/>
              <a:ext cx="3524035" cy="2924937"/>
            </a:xfrm>
            <a:prstGeom prst="rect">
              <a:avLst/>
            </a:prstGeom>
          </p:spPr>
        </p:pic>
        <p:grpSp>
          <p:nvGrpSpPr>
            <p:cNvPr id="36" name="Group 35">
              <a:extLst>
                <a:ext uri="{FF2B5EF4-FFF2-40B4-BE49-F238E27FC236}">
                  <a16:creationId xmlns:a16="http://schemas.microsoft.com/office/drawing/2014/main" id="{E6352A03-4584-CA89-2EBC-913C526FAC8A}"/>
                </a:ext>
              </a:extLst>
            </p:cNvPr>
            <p:cNvGrpSpPr/>
            <p:nvPr/>
          </p:nvGrpSpPr>
          <p:grpSpPr>
            <a:xfrm>
              <a:off x="4706470" y="1353129"/>
              <a:ext cx="4100073" cy="3576889"/>
              <a:chOff x="443081" y="1624871"/>
              <a:chExt cx="4100073" cy="3576889"/>
            </a:xfrm>
          </p:grpSpPr>
          <p:sp>
            <p:nvSpPr>
              <p:cNvPr id="47" name="TextBox 46">
                <a:extLst>
                  <a:ext uri="{FF2B5EF4-FFF2-40B4-BE49-F238E27FC236}">
                    <a16:creationId xmlns:a16="http://schemas.microsoft.com/office/drawing/2014/main" id="{641BA57D-EE63-2C2C-2AFF-FABADA58E7D3}"/>
                  </a:ext>
                </a:extLst>
              </p:cNvPr>
              <p:cNvSpPr txBox="1"/>
              <p:nvPr/>
            </p:nvSpPr>
            <p:spPr bwMode="auto">
              <a:xfrm>
                <a:off x="1775047" y="1859908"/>
                <a:ext cx="381836" cy="246221"/>
              </a:xfrm>
              <a:prstGeom prst="rect">
                <a:avLst/>
              </a:prstGeom>
              <a:solidFill>
                <a:schemeClr val="bg1"/>
              </a:solidFill>
            </p:spPr>
            <p:txBody>
              <a:bodyPr wrap="none" rtlCol="0">
                <a:spAutoFit/>
              </a:bodyPr>
              <a:lstStyle/>
              <a:p>
                <a:r>
                  <a:rPr lang="en-US" sz="1000" noProof="0" dirty="0"/>
                  <a:t>633</a:t>
                </a:r>
              </a:p>
            </p:txBody>
          </p:sp>
          <p:sp>
            <p:nvSpPr>
              <p:cNvPr id="48" name="TextBox 47">
                <a:extLst>
                  <a:ext uri="{FF2B5EF4-FFF2-40B4-BE49-F238E27FC236}">
                    <a16:creationId xmlns:a16="http://schemas.microsoft.com/office/drawing/2014/main" id="{B9B3CD9D-AC61-CAC6-8BF9-5FCAA1ECD999}"/>
                  </a:ext>
                </a:extLst>
              </p:cNvPr>
              <p:cNvSpPr txBox="1"/>
              <p:nvPr/>
            </p:nvSpPr>
            <p:spPr bwMode="auto">
              <a:xfrm>
                <a:off x="1317243" y="1859908"/>
                <a:ext cx="381836" cy="246221"/>
              </a:xfrm>
              <a:prstGeom prst="rect">
                <a:avLst/>
              </a:prstGeom>
              <a:solidFill>
                <a:schemeClr val="bg1"/>
              </a:solidFill>
            </p:spPr>
            <p:txBody>
              <a:bodyPr wrap="none" rtlCol="0">
                <a:spAutoFit/>
              </a:bodyPr>
              <a:lstStyle/>
              <a:p>
                <a:r>
                  <a:rPr lang="en-US" sz="1000" noProof="0" dirty="0"/>
                  <a:t>317</a:t>
                </a:r>
              </a:p>
            </p:txBody>
          </p:sp>
          <p:sp>
            <p:nvSpPr>
              <p:cNvPr id="49" name="TextBox 48">
                <a:extLst>
                  <a:ext uri="{FF2B5EF4-FFF2-40B4-BE49-F238E27FC236}">
                    <a16:creationId xmlns:a16="http://schemas.microsoft.com/office/drawing/2014/main" id="{EB6F4651-EB58-A13E-6AB1-5D729E67C04C}"/>
                  </a:ext>
                </a:extLst>
              </p:cNvPr>
              <p:cNvSpPr txBox="1"/>
              <p:nvPr/>
            </p:nvSpPr>
            <p:spPr bwMode="auto">
              <a:xfrm>
                <a:off x="2169631" y="1859908"/>
                <a:ext cx="381836" cy="246221"/>
              </a:xfrm>
              <a:prstGeom prst="rect">
                <a:avLst/>
              </a:prstGeom>
              <a:solidFill>
                <a:schemeClr val="bg1"/>
              </a:solidFill>
            </p:spPr>
            <p:txBody>
              <a:bodyPr wrap="none" rtlCol="0">
                <a:spAutoFit/>
              </a:bodyPr>
              <a:lstStyle/>
              <a:p>
                <a:r>
                  <a:rPr lang="en-US" sz="1000" noProof="0" dirty="0"/>
                  <a:t>950</a:t>
                </a:r>
              </a:p>
            </p:txBody>
          </p:sp>
          <p:sp>
            <p:nvSpPr>
              <p:cNvPr id="50" name="TextBox 49">
                <a:extLst>
                  <a:ext uri="{FF2B5EF4-FFF2-40B4-BE49-F238E27FC236}">
                    <a16:creationId xmlns:a16="http://schemas.microsoft.com/office/drawing/2014/main" id="{B4403386-BC87-BA9F-4945-60BF245BB4DD}"/>
                  </a:ext>
                </a:extLst>
              </p:cNvPr>
              <p:cNvSpPr txBox="1"/>
              <p:nvPr/>
            </p:nvSpPr>
            <p:spPr bwMode="auto">
              <a:xfrm>
                <a:off x="2665947" y="1859908"/>
                <a:ext cx="447558" cy="246221"/>
              </a:xfrm>
              <a:prstGeom prst="rect">
                <a:avLst/>
              </a:prstGeom>
              <a:solidFill>
                <a:schemeClr val="bg1"/>
              </a:solidFill>
            </p:spPr>
            <p:txBody>
              <a:bodyPr wrap="none" rtlCol="0">
                <a:spAutoFit/>
              </a:bodyPr>
              <a:lstStyle/>
              <a:p>
                <a:r>
                  <a:rPr lang="en-US" sz="1000" noProof="0" dirty="0"/>
                  <a:t>1266</a:t>
                </a:r>
              </a:p>
            </p:txBody>
          </p:sp>
          <p:sp>
            <p:nvSpPr>
              <p:cNvPr id="51" name="TextBox 50">
                <a:extLst>
                  <a:ext uri="{FF2B5EF4-FFF2-40B4-BE49-F238E27FC236}">
                    <a16:creationId xmlns:a16="http://schemas.microsoft.com/office/drawing/2014/main" id="{494EC0CF-BFEA-1D63-34E2-266F339CEBE6}"/>
                  </a:ext>
                </a:extLst>
              </p:cNvPr>
              <p:cNvSpPr txBox="1"/>
              <p:nvPr/>
            </p:nvSpPr>
            <p:spPr bwMode="auto">
              <a:xfrm>
                <a:off x="3146198" y="1859908"/>
                <a:ext cx="447558" cy="246221"/>
              </a:xfrm>
              <a:prstGeom prst="rect">
                <a:avLst/>
              </a:prstGeom>
              <a:solidFill>
                <a:schemeClr val="bg1"/>
              </a:solidFill>
            </p:spPr>
            <p:txBody>
              <a:bodyPr wrap="none" rtlCol="0">
                <a:spAutoFit/>
              </a:bodyPr>
              <a:lstStyle/>
              <a:p>
                <a:r>
                  <a:rPr lang="en-US" sz="1000" noProof="0" dirty="0"/>
                  <a:t>1583</a:t>
                </a:r>
              </a:p>
            </p:txBody>
          </p:sp>
          <p:sp>
            <p:nvSpPr>
              <p:cNvPr id="52" name="TextBox 51">
                <a:extLst>
                  <a:ext uri="{FF2B5EF4-FFF2-40B4-BE49-F238E27FC236}">
                    <a16:creationId xmlns:a16="http://schemas.microsoft.com/office/drawing/2014/main" id="{66CD5EE3-926C-4595-CE9D-91D5CF514333}"/>
                  </a:ext>
                </a:extLst>
              </p:cNvPr>
              <p:cNvSpPr txBox="1"/>
              <p:nvPr/>
            </p:nvSpPr>
            <p:spPr bwMode="auto">
              <a:xfrm>
                <a:off x="3604002" y="1859907"/>
                <a:ext cx="447558" cy="246221"/>
              </a:xfrm>
              <a:prstGeom prst="rect">
                <a:avLst/>
              </a:prstGeom>
              <a:solidFill>
                <a:schemeClr val="bg1"/>
              </a:solidFill>
            </p:spPr>
            <p:txBody>
              <a:bodyPr wrap="none" rtlCol="0">
                <a:spAutoFit/>
              </a:bodyPr>
              <a:lstStyle/>
              <a:p>
                <a:r>
                  <a:rPr lang="en-US" sz="1000" noProof="0" dirty="0"/>
                  <a:t>1899</a:t>
                </a:r>
              </a:p>
            </p:txBody>
          </p:sp>
          <p:sp>
            <p:nvSpPr>
              <p:cNvPr id="53" name="TextBox 52">
                <a:extLst>
                  <a:ext uri="{FF2B5EF4-FFF2-40B4-BE49-F238E27FC236}">
                    <a16:creationId xmlns:a16="http://schemas.microsoft.com/office/drawing/2014/main" id="{4026CAB4-B994-4B15-6746-D333157F9F6A}"/>
                  </a:ext>
                </a:extLst>
              </p:cNvPr>
              <p:cNvSpPr txBox="1"/>
              <p:nvPr/>
            </p:nvSpPr>
            <p:spPr bwMode="auto">
              <a:xfrm>
                <a:off x="4051560" y="1859907"/>
                <a:ext cx="447558" cy="246221"/>
              </a:xfrm>
              <a:prstGeom prst="rect">
                <a:avLst/>
              </a:prstGeom>
              <a:solidFill>
                <a:schemeClr val="bg1"/>
              </a:solidFill>
            </p:spPr>
            <p:txBody>
              <a:bodyPr wrap="none" rtlCol="0">
                <a:spAutoFit/>
              </a:bodyPr>
              <a:lstStyle/>
              <a:p>
                <a:r>
                  <a:rPr lang="en-US" sz="1000" noProof="0" dirty="0"/>
                  <a:t>2216</a:t>
                </a:r>
              </a:p>
            </p:txBody>
          </p:sp>
          <p:sp>
            <p:nvSpPr>
              <p:cNvPr id="54" name="TextBox 53">
                <a:extLst>
                  <a:ext uri="{FF2B5EF4-FFF2-40B4-BE49-F238E27FC236}">
                    <a16:creationId xmlns:a16="http://schemas.microsoft.com/office/drawing/2014/main" id="{1FA24866-7D22-97A3-FAAD-1897099BBAF5}"/>
                  </a:ext>
                </a:extLst>
              </p:cNvPr>
              <p:cNvSpPr txBox="1"/>
              <p:nvPr/>
            </p:nvSpPr>
            <p:spPr bwMode="auto">
              <a:xfrm>
                <a:off x="935284" y="1859907"/>
                <a:ext cx="250390" cy="246221"/>
              </a:xfrm>
              <a:prstGeom prst="rect">
                <a:avLst/>
              </a:prstGeom>
              <a:solidFill>
                <a:schemeClr val="bg1"/>
              </a:solidFill>
            </p:spPr>
            <p:txBody>
              <a:bodyPr wrap="none" rtlCol="0">
                <a:spAutoFit/>
              </a:bodyPr>
              <a:lstStyle/>
              <a:p>
                <a:r>
                  <a:rPr lang="en-US" sz="1000" noProof="0" dirty="0"/>
                  <a:t>0</a:t>
                </a:r>
              </a:p>
            </p:txBody>
          </p:sp>
          <p:sp>
            <p:nvSpPr>
              <p:cNvPr id="55" name="TextBox 54">
                <a:extLst>
                  <a:ext uri="{FF2B5EF4-FFF2-40B4-BE49-F238E27FC236}">
                    <a16:creationId xmlns:a16="http://schemas.microsoft.com/office/drawing/2014/main" id="{5AE18A17-8F66-E97E-9472-8F4FDD44736E}"/>
                  </a:ext>
                </a:extLst>
              </p:cNvPr>
              <p:cNvSpPr txBox="1"/>
              <p:nvPr/>
            </p:nvSpPr>
            <p:spPr bwMode="auto">
              <a:xfrm>
                <a:off x="674366" y="2013795"/>
                <a:ext cx="359394" cy="246221"/>
              </a:xfrm>
              <a:prstGeom prst="rect">
                <a:avLst/>
              </a:prstGeom>
              <a:solidFill>
                <a:schemeClr val="bg1"/>
              </a:solidFill>
            </p:spPr>
            <p:txBody>
              <a:bodyPr wrap="none" rtlCol="0">
                <a:spAutoFit/>
              </a:bodyPr>
              <a:lstStyle/>
              <a:p>
                <a:r>
                  <a:rPr lang="en-US" sz="1000" noProof="0" dirty="0"/>
                  <a:t>10</a:t>
                </a:r>
                <a:r>
                  <a:rPr lang="en-US" sz="1000" baseline="30000" noProof="0" dirty="0"/>
                  <a:t>1</a:t>
                </a:r>
              </a:p>
            </p:txBody>
          </p:sp>
          <p:sp>
            <p:nvSpPr>
              <p:cNvPr id="56" name="TextBox 55">
                <a:extLst>
                  <a:ext uri="{FF2B5EF4-FFF2-40B4-BE49-F238E27FC236}">
                    <a16:creationId xmlns:a16="http://schemas.microsoft.com/office/drawing/2014/main" id="{665337EA-4C1D-F35A-1A4A-90F6D00C4F78}"/>
                  </a:ext>
                </a:extLst>
              </p:cNvPr>
              <p:cNvSpPr txBox="1"/>
              <p:nvPr/>
            </p:nvSpPr>
            <p:spPr bwMode="auto">
              <a:xfrm>
                <a:off x="674366" y="2864217"/>
                <a:ext cx="359394" cy="246221"/>
              </a:xfrm>
              <a:prstGeom prst="rect">
                <a:avLst/>
              </a:prstGeom>
              <a:solidFill>
                <a:schemeClr val="bg1"/>
              </a:solidFill>
            </p:spPr>
            <p:txBody>
              <a:bodyPr wrap="none" rtlCol="0">
                <a:spAutoFit/>
              </a:bodyPr>
              <a:lstStyle/>
              <a:p>
                <a:r>
                  <a:rPr lang="en-US" sz="1000" noProof="0" dirty="0"/>
                  <a:t>10</a:t>
                </a:r>
                <a:r>
                  <a:rPr lang="en-US" sz="1000" baseline="30000" noProof="0" dirty="0"/>
                  <a:t>0</a:t>
                </a:r>
              </a:p>
            </p:txBody>
          </p:sp>
          <p:sp>
            <p:nvSpPr>
              <p:cNvPr id="57" name="TextBox 56">
                <a:extLst>
                  <a:ext uri="{FF2B5EF4-FFF2-40B4-BE49-F238E27FC236}">
                    <a16:creationId xmlns:a16="http://schemas.microsoft.com/office/drawing/2014/main" id="{0DD1A160-3A5B-2788-961F-A655F2EC8DDE}"/>
                  </a:ext>
                </a:extLst>
              </p:cNvPr>
              <p:cNvSpPr txBox="1"/>
              <p:nvPr/>
            </p:nvSpPr>
            <p:spPr bwMode="auto">
              <a:xfrm>
                <a:off x="644983" y="3730434"/>
                <a:ext cx="385042" cy="246221"/>
              </a:xfrm>
              <a:prstGeom prst="rect">
                <a:avLst/>
              </a:prstGeom>
              <a:solidFill>
                <a:schemeClr val="bg1"/>
              </a:solidFill>
            </p:spPr>
            <p:txBody>
              <a:bodyPr wrap="none" rtlCol="0">
                <a:spAutoFit/>
              </a:bodyPr>
              <a:lstStyle/>
              <a:p>
                <a:r>
                  <a:rPr lang="en-US" sz="1000" noProof="0" dirty="0"/>
                  <a:t>10</a:t>
                </a:r>
                <a:r>
                  <a:rPr lang="en-US" sz="1000" baseline="30000" noProof="0" dirty="0"/>
                  <a:t>-1</a:t>
                </a:r>
              </a:p>
            </p:txBody>
          </p:sp>
          <p:sp>
            <p:nvSpPr>
              <p:cNvPr id="58" name="TextBox 57">
                <a:extLst>
                  <a:ext uri="{FF2B5EF4-FFF2-40B4-BE49-F238E27FC236}">
                    <a16:creationId xmlns:a16="http://schemas.microsoft.com/office/drawing/2014/main" id="{7F3F18ED-9574-E15B-FD2B-DE4D087D28BB}"/>
                  </a:ext>
                </a:extLst>
              </p:cNvPr>
              <p:cNvSpPr txBox="1"/>
              <p:nvPr/>
            </p:nvSpPr>
            <p:spPr bwMode="auto">
              <a:xfrm>
                <a:off x="644983" y="4575112"/>
                <a:ext cx="385042" cy="246221"/>
              </a:xfrm>
              <a:prstGeom prst="rect">
                <a:avLst/>
              </a:prstGeom>
              <a:solidFill>
                <a:schemeClr val="bg1"/>
              </a:solidFill>
            </p:spPr>
            <p:txBody>
              <a:bodyPr wrap="none" rtlCol="0">
                <a:spAutoFit/>
              </a:bodyPr>
              <a:lstStyle/>
              <a:p>
                <a:r>
                  <a:rPr lang="en-US" sz="1000" noProof="0" dirty="0"/>
                  <a:t>10</a:t>
                </a:r>
                <a:r>
                  <a:rPr lang="en-US" sz="1000" baseline="30000" noProof="0" dirty="0"/>
                  <a:t>-2</a:t>
                </a:r>
              </a:p>
            </p:txBody>
          </p:sp>
          <p:sp>
            <p:nvSpPr>
              <p:cNvPr id="59" name="TextBox 58">
                <a:extLst>
                  <a:ext uri="{FF2B5EF4-FFF2-40B4-BE49-F238E27FC236}">
                    <a16:creationId xmlns:a16="http://schemas.microsoft.com/office/drawing/2014/main" id="{949AABA7-E822-8CFE-7FB7-9F607E79C91C}"/>
                  </a:ext>
                </a:extLst>
              </p:cNvPr>
              <p:cNvSpPr txBox="1"/>
              <p:nvPr/>
            </p:nvSpPr>
            <p:spPr bwMode="auto">
              <a:xfrm>
                <a:off x="1475300" y="4741249"/>
                <a:ext cx="447558" cy="246221"/>
              </a:xfrm>
              <a:prstGeom prst="rect">
                <a:avLst/>
              </a:prstGeom>
              <a:solidFill>
                <a:schemeClr val="bg1"/>
              </a:solidFill>
            </p:spPr>
            <p:txBody>
              <a:bodyPr wrap="none" rtlCol="0">
                <a:spAutoFit/>
              </a:bodyPr>
              <a:lstStyle/>
              <a:p>
                <a:r>
                  <a:rPr lang="en-US" sz="1000" noProof="0" dirty="0"/>
                  <a:t>5000</a:t>
                </a:r>
              </a:p>
            </p:txBody>
          </p:sp>
          <p:sp>
            <p:nvSpPr>
              <p:cNvPr id="60" name="TextBox 59">
                <a:extLst>
                  <a:ext uri="{FF2B5EF4-FFF2-40B4-BE49-F238E27FC236}">
                    <a16:creationId xmlns:a16="http://schemas.microsoft.com/office/drawing/2014/main" id="{12037F2D-4A99-B758-8452-86242DF6F84A}"/>
                  </a:ext>
                </a:extLst>
              </p:cNvPr>
              <p:cNvSpPr txBox="1"/>
              <p:nvPr/>
            </p:nvSpPr>
            <p:spPr bwMode="auto">
              <a:xfrm>
                <a:off x="935284" y="4738636"/>
                <a:ext cx="250390" cy="246221"/>
              </a:xfrm>
              <a:prstGeom prst="rect">
                <a:avLst/>
              </a:prstGeom>
              <a:solidFill>
                <a:schemeClr val="bg1"/>
              </a:solidFill>
            </p:spPr>
            <p:txBody>
              <a:bodyPr wrap="none" rtlCol="0">
                <a:spAutoFit/>
              </a:bodyPr>
              <a:lstStyle/>
              <a:p>
                <a:r>
                  <a:rPr lang="en-US" sz="1000" noProof="0" dirty="0"/>
                  <a:t>0</a:t>
                </a:r>
              </a:p>
            </p:txBody>
          </p:sp>
          <p:sp>
            <p:nvSpPr>
              <p:cNvPr id="61" name="TextBox 60">
                <a:extLst>
                  <a:ext uri="{FF2B5EF4-FFF2-40B4-BE49-F238E27FC236}">
                    <a16:creationId xmlns:a16="http://schemas.microsoft.com/office/drawing/2014/main" id="{6C3B534D-4021-914A-E609-85D7D67988B2}"/>
                  </a:ext>
                </a:extLst>
              </p:cNvPr>
              <p:cNvSpPr txBox="1"/>
              <p:nvPr/>
            </p:nvSpPr>
            <p:spPr bwMode="auto">
              <a:xfrm>
                <a:off x="2120407" y="4738636"/>
                <a:ext cx="513282" cy="246221"/>
              </a:xfrm>
              <a:prstGeom prst="rect">
                <a:avLst/>
              </a:prstGeom>
              <a:solidFill>
                <a:schemeClr val="bg1"/>
              </a:solidFill>
            </p:spPr>
            <p:txBody>
              <a:bodyPr wrap="none" rtlCol="0">
                <a:spAutoFit/>
              </a:bodyPr>
              <a:lstStyle/>
              <a:p>
                <a:r>
                  <a:rPr lang="en-US" sz="1000" noProof="0" dirty="0"/>
                  <a:t>10000</a:t>
                </a:r>
              </a:p>
            </p:txBody>
          </p:sp>
          <p:sp>
            <p:nvSpPr>
              <p:cNvPr id="62" name="TextBox 61">
                <a:extLst>
                  <a:ext uri="{FF2B5EF4-FFF2-40B4-BE49-F238E27FC236}">
                    <a16:creationId xmlns:a16="http://schemas.microsoft.com/office/drawing/2014/main" id="{3AC7CF69-209A-F49B-ED92-DB4622523D67}"/>
                  </a:ext>
                </a:extLst>
              </p:cNvPr>
              <p:cNvSpPr txBox="1"/>
              <p:nvPr/>
            </p:nvSpPr>
            <p:spPr bwMode="auto">
              <a:xfrm>
                <a:off x="2756895" y="4738669"/>
                <a:ext cx="513282" cy="246221"/>
              </a:xfrm>
              <a:prstGeom prst="rect">
                <a:avLst/>
              </a:prstGeom>
              <a:solidFill>
                <a:schemeClr val="bg1"/>
              </a:solidFill>
            </p:spPr>
            <p:txBody>
              <a:bodyPr wrap="none" rtlCol="0">
                <a:spAutoFit/>
              </a:bodyPr>
              <a:lstStyle/>
              <a:p>
                <a:r>
                  <a:rPr lang="en-US" sz="1000" noProof="0" dirty="0"/>
                  <a:t>15000</a:t>
                </a:r>
              </a:p>
            </p:txBody>
          </p:sp>
          <p:sp>
            <p:nvSpPr>
              <p:cNvPr id="63" name="TextBox 62">
                <a:extLst>
                  <a:ext uri="{FF2B5EF4-FFF2-40B4-BE49-F238E27FC236}">
                    <a16:creationId xmlns:a16="http://schemas.microsoft.com/office/drawing/2014/main" id="{CBFFD9F0-2C40-CA69-DF54-E9C441ADC692}"/>
                  </a:ext>
                </a:extLst>
              </p:cNvPr>
              <p:cNvSpPr txBox="1"/>
              <p:nvPr/>
            </p:nvSpPr>
            <p:spPr bwMode="auto">
              <a:xfrm>
                <a:off x="3399568" y="4749175"/>
                <a:ext cx="513282" cy="246221"/>
              </a:xfrm>
              <a:prstGeom prst="rect">
                <a:avLst/>
              </a:prstGeom>
              <a:solidFill>
                <a:schemeClr val="bg1"/>
              </a:solidFill>
            </p:spPr>
            <p:txBody>
              <a:bodyPr wrap="none" rtlCol="0">
                <a:spAutoFit/>
              </a:bodyPr>
              <a:lstStyle/>
              <a:p>
                <a:r>
                  <a:rPr lang="en-US" sz="1000" noProof="0" dirty="0"/>
                  <a:t>20000</a:t>
                </a:r>
              </a:p>
            </p:txBody>
          </p:sp>
          <p:sp>
            <p:nvSpPr>
              <p:cNvPr id="64" name="TextBox 63">
                <a:extLst>
                  <a:ext uri="{FF2B5EF4-FFF2-40B4-BE49-F238E27FC236}">
                    <a16:creationId xmlns:a16="http://schemas.microsoft.com/office/drawing/2014/main" id="{F057B853-64DA-CCA6-54A4-D0BEF01A6840}"/>
                  </a:ext>
                </a:extLst>
              </p:cNvPr>
              <p:cNvSpPr txBox="1"/>
              <p:nvPr/>
            </p:nvSpPr>
            <p:spPr bwMode="auto">
              <a:xfrm>
                <a:off x="4029872" y="4736415"/>
                <a:ext cx="513282" cy="246221"/>
              </a:xfrm>
              <a:prstGeom prst="rect">
                <a:avLst/>
              </a:prstGeom>
              <a:solidFill>
                <a:schemeClr val="bg1"/>
              </a:solidFill>
            </p:spPr>
            <p:txBody>
              <a:bodyPr wrap="none" rtlCol="0">
                <a:spAutoFit/>
              </a:bodyPr>
              <a:lstStyle/>
              <a:p>
                <a:r>
                  <a:rPr lang="en-US" sz="1000" noProof="0" dirty="0"/>
                  <a:t>25000</a:t>
                </a:r>
              </a:p>
            </p:txBody>
          </p:sp>
          <p:sp>
            <p:nvSpPr>
              <p:cNvPr id="65" name="TextBox 64">
                <a:extLst>
                  <a:ext uri="{FF2B5EF4-FFF2-40B4-BE49-F238E27FC236}">
                    <a16:creationId xmlns:a16="http://schemas.microsoft.com/office/drawing/2014/main" id="{731B87E3-265B-1805-261A-E61216EF2377}"/>
                  </a:ext>
                </a:extLst>
              </p:cNvPr>
              <p:cNvSpPr txBox="1"/>
              <p:nvPr/>
            </p:nvSpPr>
            <p:spPr bwMode="auto">
              <a:xfrm>
                <a:off x="2163222" y="1624871"/>
                <a:ext cx="918841" cy="276999"/>
              </a:xfrm>
              <a:prstGeom prst="rect">
                <a:avLst/>
              </a:prstGeom>
              <a:solidFill>
                <a:schemeClr val="bg1"/>
              </a:solidFill>
            </p:spPr>
            <p:txBody>
              <a:bodyPr wrap="none" rtlCol="0">
                <a:spAutoFit/>
              </a:bodyPr>
              <a:lstStyle/>
              <a:p>
                <a:r>
                  <a:rPr lang="en-US" sz="1200" b="1" noProof="0" dirty="0"/>
                  <a:t>Depth (nm)</a:t>
                </a:r>
              </a:p>
            </p:txBody>
          </p:sp>
          <p:sp>
            <p:nvSpPr>
              <p:cNvPr id="66" name="TextBox 65">
                <a:extLst>
                  <a:ext uri="{FF2B5EF4-FFF2-40B4-BE49-F238E27FC236}">
                    <a16:creationId xmlns:a16="http://schemas.microsoft.com/office/drawing/2014/main" id="{B07D6F77-14B8-30D8-50C1-CB08F0553FA9}"/>
                  </a:ext>
                </a:extLst>
              </p:cNvPr>
              <p:cNvSpPr txBox="1"/>
              <p:nvPr/>
            </p:nvSpPr>
            <p:spPr bwMode="auto">
              <a:xfrm>
                <a:off x="1965965" y="4924761"/>
                <a:ext cx="1463862" cy="276999"/>
              </a:xfrm>
              <a:prstGeom prst="rect">
                <a:avLst/>
              </a:prstGeom>
              <a:solidFill>
                <a:schemeClr val="bg1"/>
              </a:solidFill>
            </p:spPr>
            <p:txBody>
              <a:bodyPr wrap="none" rtlCol="0">
                <a:spAutoFit/>
              </a:bodyPr>
              <a:lstStyle/>
              <a:p>
                <a:r>
                  <a:rPr lang="en-US" sz="1200" b="1" noProof="0" dirty="0"/>
                  <a:t>Depth (10</a:t>
                </a:r>
                <a:r>
                  <a:rPr lang="en-US" sz="1200" b="1" baseline="30000" noProof="0" dirty="0"/>
                  <a:t>15</a:t>
                </a:r>
                <a:r>
                  <a:rPr lang="en-US" sz="1200" b="1" noProof="0" dirty="0"/>
                  <a:t> D/cm</a:t>
                </a:r>
                <a:r>
                  <a:rPr lang="en-US" sz="1200" b="1" baseline="30000" noProof="0" dirty="0"/>
                  <a:t>2</a:t>
                </a:r>
                <a:r>
                  <a:rPr lang="en-US" sz="1200" b="1" noProof="0" dirty="0"/>
                  <a:t>)</a:t>
                </a:r>
              </a:p>
            </p:txBody>
          </p:sp>
          <p:sp>
            <p:nvSpPr>
              <p:cNvPr id="67" name="TextBox 66">
                <a:extLst>
                  <a:ext uri="{FF2B5EF4-FFF2-40B4-BE49-F238E27FC236}">
                    <a16:creationId xmlns:a16="http://schemas.microsoft.com/office/drawing/2014/main" id="{10A606CA-8BDD-452C-E296-7529ABF133F5}"/>
                  </a:ext>
                </a:extLst>
              </p:cNvPr>
              <p:cNvSpPr txBox="1"/>
              <p:nvPr/>
            </p:nvSpPr>
            <p:spPr bwMode="auto">
              <a:xfrm rot="16200000">
                <a:off x="-232104" y="3305565"/>
                <a:ext cx="1627369" cy="276999"/>
              </a:xfrm>
              <a:prstGeom prst="rect">
                <a:avLst/>
              </a:prstGeom>
              <a:solidFill>
                <a:schemeClr val="bg1"/>
              </a:solidFill>
            </p:spPr>
            <p:txBody>
              <a:bodyPr wrap="none" rtlCol="0">
                <a:spAutoFit/>
              </a:bodyPr>
              <a:lstStyle/>
              <a:p>
                <a:r>
                  <a:rPr lang="en-US" sz="1200" b="1" noProof="0" dirty="0"/>
                  <a:t>D concentration (at.%)</a:t>
                </a:r>
              </a:p>
            </p:txBody>
          </p:sp>
        </p:grpSp>
        <p:sp>
          <p:nvSpPr>
            <p:cNvPr id="37" name="Rectangle 36">
              <a:extLst>
                <a:ext uri="{FF2B5EF4-FFF2-40B4-BE49-F238E27FC236}">
                  <a16:creationId xmlns:a16="http://schemas.microsoft.com/office/drawing/2014/main" id="{F95C2FAA-6776-348D-BB48-869DA0C454E4}"/>
                </a:ext>
              </a:extLst>
            </p:cNvPr>
            <p:cNvSpPr/>
            <p:nvPr/>
          </p:nvSpPr>
          <p:spPr>
            <a:xfrm>
              <a:off x="6755844" y="1703872"/>
              <a:ext cx="203200" cy="104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E26A7A0D-F6FF-4B1A-F118-06C32C483586}"/>
                </a:ext>
              </a:extLst>
            </p:cNvPr>
            <p:cNvSpPr/>
            <p:nvPr/>
          </p:nvSpPr>
          <p:spPr>
            <a:xfrm>
              <a:off x="6848832" y="4523088"/>
              <a:ext cx="203200" cy="104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TextBox 38">
              <a:extLst>
                <a:ext uri="{FF2B5EF4-FFF2-40B4-BE49-F238E27FC236}">
                  <a16:creationId xmlns:a16="http://schemas.microsoft.com/office/drawing/2014/main" id="{46EC7CFE-3B29-2685-2753-0E30DB710E55}"/>
                </a:ext>
              </a:extLst>
            </p:cNvPr>
            <p:cNvSpPr txBox="1"/>
            <p:nvPr/>
          </p:nvSpPr>
          <p:spPr bwMode="auto">
            <a:xfrm>
              <a:off x="7067816" y="1875734"/>
              <a:ext cx="1470912" cy="661720"/>
            </a:xfrm>
            <a:prstGeom prst="rect">
              <a:avLst/>
            </a:prstGeom>
            <a:solidFill>
              <a:schemeClr val="bg1"/>
            </a:solidFill>
          </p:spPr>
          <p:txBody>
            <a:bodyPr wrap="square">
              <a:spAutoFit/>
            </a:bodyPr>
            <a:lstStyle/>
            <a:p>
              <a:pPr>
                <a:spcAft>
                  <a:spcPts val="600"/>
                </a:spcAft>
              </a:pPr>
              <a:r>
                <a:rPr lang="en-US" sz="1600" noProof="0" dirty="0"/>
                <a:t>p-WO coating</a:t>
              </a:r>
            </a:p>
            <a:p>
              <a:pPr>
                <a:spcAft>
                  <a:spcPts val="600"/>
                </a:spcAft>
              </a:pPr>
              <a:endParaRPr lang="en-US" sz="1600" noProof="0" dirty="0"/>
            </a:p>
          </p:txBody>
        </p:sp>
        <p:sp>
          <p:nvSpPr>
            <p:cNvPr id="40" name="TextBox 39">
              <a:extLst>
                <a:ext uri="{FF2B5EF4-FFF2-40B4-BE49-F238E27FC236}">
                  <a16:creationId xmlns:a16="http://schemas.microsoft.com/office/drawing/2014/main" id="{EA438E62-4467-BE85-6050-6B8F1A70B000}"/>
                </a:ext>
              </a:extLst>
            </p:cNvPr>
            <p:cNvSpPr txBox="1"/>
            <p:nvPr/>
          </p:nvSpPr>
          <p:spPr bwMode="auto">
            <a:xfrm>
              <a:off x="7374263" y="2333214"/>
              <a:ext cx="621920" cy="347122"/>
            </a:xfrm>
            <a:prstGeom prst="rect">
              <a:avLst/>
            </a:prstGeom>
            <a:solidFill>
              <a:schemeClr val="bg1"/>
            </a:solidFill>
          </p:spPr>
          <p:txBody>
            <a:bodyPr wrap="square">
              <a:spAutoFit/>
            </a:bodyPr>
            <a:lstStyle/>
            <a:p>
              <a:pPr>
                <a:spcAft>
                  <a:spcPts val="600"/>
                </a:spcAft>
              </a:pPr>
              <a:r>
                <a:rPr lang="en-US" sz="1600" noProof="0" dirty="0"/>
                <a:t>NRA</a:t>
              </a:r>
            </a:p>
          </p:txBody>
        </p:sp>
        <p:sp>
          <p:nvSpPr>
            <p:cNvPr id="41" name="TextBox 40">
              <a:extLst>
                <a:ext uri="{FF2B5EF4-FFF2-40B4-BE49-F238E27FC236}">
                  <a16:creationId xmlns:a16="http://schemas.microsoft.com/office/drawing/2014/main" id="{4AB65817-9C80-7D48-E0EC-9E5965D9A5E5}"/>
                </a:ext>
              </a:extLst>
            </p:cNvPr>
            <p:cNvSpPr txBox="1"/>
            <p:nvPr/>
          </p:nvSpPr>
          <p:spPr bwMode="auto">
            <a:xfrm>
              <a:off x="5323868" y="1771419"/>
              <a:ext cx="1610292" cy="338554"/>
            </a:xfrm>
            <a:prstGeom prst="rect">
              <a:avLst/>
            </a:prstGeom>
            <a:solidFill>
              <a:schemeClr val="bg1">
                <a:alpha val="50000"/>
              </a:schemeClr>
            </a:solidFill>
          </p:spPr>
          <p:txBody>
            <a:bodyPr wrap="square">
              <a:spAutoFit/>
            </a:bodyPr>
            <a:lstStyle/>
            <a:p>
              <a:r>
                <a:rPr lang="en-US" sz="1600" noProof="0" dirty="0"/>
                <a:t>Before LIBS shot</a:t>
              </a:r>
            </a:p>
          </p:txBody>
        </p:sp>
        <p:sp>
          <p:nvSpPr>
            <p:cNvPr id="42" name="TextBox 41">
              <a:extLst>
                <a:ext uri="{FF2B5EF4-FFF2-40B4-BE49-F238E27FC236}">
                  <a16:creationId xmlns:a16="http://schemas.microsoft.com/office/drawing/2014/main" id="{A9DA6B02-B01A-ED8B-85AF-4FFE91E79913}"/>
                </a:ext>
              </a:extLst>
            </p:cNvPr>
            <p:cNvSpPr txBox="1"/>
            <p:nvPr/>
          </p:nvSpPr>
          <p:spPr bwMode="auto">
            <a:xfrm>
              <a:off x="5230565" y="4221630"/>
              <a:ext cx="1539326" cy="338554"/>
            </a:xfrm>
            <a:prstGeom prst="rect">
              <a:avLst/>
            </a:prstGeom>
            <a:solidFill>
              <a:schemeClr val="bg1">
                <a:alpha val="50000"/>
              </a:schemeClr>
            </a:solidFill>
          </p:spPr>
          <p:txBody>
            <a:bodyPr wrap="square">
              <a:spAutoFit/>
            </a:bodyPr>
            <a:lstStyle/>
            <a:p>
              <a:r>
                <a:rPr lang="en-US" sz="1600" noProof="0" dirty="0"/>
                <a:t>After LIBS shot</a:t>
              </a:r>
            </a:p>
          </p:txBody>
        </p:sp>
        <p:cxnSp>
          <p:nvCxnSpPr>
            <p:cNvPr id="43" name="Straight Arrow Connector 42">
              <a:extLst>
                <a:ext uri="{FF2B5EF4-FFF2-40B4-BE49-F238E27FC236}">
                  <a16:creationId xmlns:a16="http://schemas.microsoft.com/office/drawing/2014/main" id="{48DF2A37-E8A2-9885-CD5F-2677B0C57A4E}"/>
                </a:ext>
              </a:extLst>
            </p:cNvPr>
            <p:cNvCxnSpPr/>
            <p:nvPr/>
          </p:nvCxnSpPr>
          <p:spPr>
            <a:xfrm flipH="1">
              <a:off x="5732899" y="2062303"/>
              <a:ext cx="300215" cy="15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67483E6-ECCF-2F10-1BA3-AD67D469F602}"/>
                </a:ext>
              </a:extLst>
            </p:cNvPr>
            <p:cNvCxnSpPr>
              <a:cxnSpLocks/>
            </p:cNvCxnSpPr>
            <p:nvPr/>
          </p:nvCxnSpPr>
          <p:spPr>
            <a:xfrm flipH="1" flipV="1">
              <a:off x="5586817" y="4105324"/>
              <a:ext cx="273957" cy="1692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Oval 44">
              <a:extLst>
                <a:ext uri="{FF2B5EF4-FFF2-40B4-BE49-F238E27FC236}">
                  <a16:creationId xmlns:a16="http://schemas.microsoft.com/office/drawing/2014/main" id="{0B1B7AF5-64C6-F5DF-04CA-241EEB71F932}"/>
                </a:ext>
              </a:extLst>
            </p:cNvPr>
            <p:cNvSpPr/>
            <p:nvPr/>
          </p:nvSpPr>
          <p:spPr>
            <a:xfrm>
              <a:off x="5626481" y="2203425"/>
              <a:ext cx="126349" cy="169298"/>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6" name="Oval 45">
              <a:extLst>
                <a:ext uri="{FF2B5EF4-FFF2-40B4-BE49-F238E27FC236}">
                  <a16:creationId xmlns:a16="http://schemas.microsoft.com/office/drawing/2014/main" id="{B47C0F1E-CF03-6B4C-EF3A-BB058620B58F}"/>
                </a:ext>
              </a:extLst>
            </p:cNvPr>
            <p:cNvSpPr/>
            <p:nvPr/>
          </p:nvSpPr>
          <p:spPr>
            <a:xfrm>
              <a:off x="5509597" y="3873863"/>
              <a:ext cx="126349" cy="259525"/>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grpSp>
    </p:spTree>
    <p:extLst>
      <p:ext uri="{BB962C8B-B14F-4D97-AF65-F5344CB8AC3E}">
        <p14:creationId xmlns:p14="http://schemas.microsoft.com/office/powerpoint/2010/main" val="287950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BF84D-D562-2619-14F7-D99D0FDA5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CC456-1883-A43F-A955-EF1323973621}"/>
              </a:ext>
            </a:extLst>
          </p:cNvPr>
          <p:cNvSpPr>
            <a:spLocks noGrp="1"/>
          </p:cNvSpPr>
          <p:nvPr>
            <p:ph type="title"/>
          </p:nvPr>
        </p:nvSpPr>
        <p:spPr>
          <a:xfrm>
            <a:off x="983432" y="192515"/>
            <a:ext cx="8227184" cy="457200"/>
          </a:xfrm>
        </p:spPr>
        <p:txBody>
          <a:bodyPr/>
          <a:lstStyle/>
          <a:p>
            <a:r>
              <a:rPr lang="en-US" dirty="0"/>
              <a:t>D007: In-situ LIBS and NRA in Magnum-PSI:</a:t>
            </a:r>
            <a:br>
              <a:rPr lang="en-US" dirty="0"/>
            </a:br>
            <a:r>
              <a:rPr lang="en-US" dirty="0"/>
              <a:t>		D retention after loading</a:t>
            </a:r>
            <a:endParaRPr lang="en-HU" dirty="0"/>
          </a:p>
        </p:txBody>
      </p:sp>
      <p:sp>
        <p:nvSpPr>
          <p:cNvPr id="4" name="Footer Placeholder 3">
            <a:extLst>
              <a:ext uri="{FF2B5EF4-FFF2-40B4-BE49-F238E27FC236}">
                <a16:creationId xmlns:a16="http://schemas.microsoft.com/office/drawing/2014/main" id="{9B053CD4-2542-258E-4433-E409D3AE742D}"/>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B5FB0676-53DF-2225-A9BF-0C8322ED684F}"/>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a:solidFill>
                <a:prstClr val="white"/>
              </a:solidFill>
            </a:endParaRPr>
          </a:p>
        </p:txBody>
      </p:sp>
      <p:sp>
        <p:nvSpPr>
          <p:cNvPr id="7" name="TextBox 6">
            <a:extLst>
              <a:ext uri="{FF2B5EF4-FFF2-40B4-BE49-F238E27FC236}">
                <a16:creationId xmlns:a16="http://schemas.microsoft.com/office/drawing/2014/main" id="{E02CB46D-5085-BD24-360F-C219B52E672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D007</a:t>
            </a:r>
          </a:p>
        </p:txBody>
      </p:sp>
      <p:pic>
        <p:nvPicPr>
          <p:cNvPr id="3" name="Picture 2">
            <a:extLst>
              <a:ext uri="{FF2B5EF4-FFF2-40B4-BE49-F238E27FC236}">
                <a16:creationId xmlns:a16="http://schemas.microsoft.com/office/drawing/2014/main" id="{C652C6D7-647E-3328-6A3F-1EF7D3347C4D}"/>
              </a:ext>
            </a:extLst>
          </p:cNvPr>
          <p:cNvPicPr>
            <a:picLocks noChangeAspect="1"/>
          </p:cNvPicPr>
          <p:nvPr/>
        </p:nvPicPr>
        <p:blipFill>
          <a:blip r:embed="rId2"/>
          <a:stretch>
            <a:fillRect/>
          </a:stretch>
        </p:blipFill>
        <p:spPr>
          <a:xfrm>
            <a:off x="9318406" y="97619"/>
            <a:ext cx="1037028" cy="968725"/>
          </a:xfrm>
          <a:prstGeom prst="rect">
            <a:avLst/>
          </a:prstGeom>
        </p:spPr>
      </p:pic>
      <p:graphicFrame>
        <p:nvGraphicFramePr>
          <p:cNvPr id="68" name="Chart 67">
            <a:extLst>
              <a:ext uri="{FF2B5EF4-FFF2-40B4-BE49-F238E27FC236}">
                <a16:creationId xmlns:a16="http://schemas.microsoft.com/office/drawing/2014/main" id="{FCF7B037-7859-EFA3-8575-C230ECAD4255}"/>
              </a:ext>
            </a:extLst>
          </p:cNvPr>
          <p:cNvGraphicFramePr>
            <a:graphicFrameLocks/>
          </p:cNvGraphicFramePr>
          <p:nvPr>
            <p:extLst>
              <p:ext uri="{D42A27DB-BD31-4B8C-83A1-F6EECF244321}">
                <p14:modId xmlns:p14="http://schemas.microsoft.com/office/powerpoint/2010/main" val="2194573677"/>
              </p:ext>
            </p:extLst>
          </p:nvPr>
        </p:nvGraphicFramePr>
        <p:xfrm>
          <a:off x="483261" y="1812516"/>
          <a:ext cx="3114434" cy="25160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9" name="Chart 68">
            <a:extLst>
              <a:ext uri="{FF2B5EF4-FFF2-40B4-BE49-F238E27FC236}">
                <a16:creationId xmlns:a16="http://schemas.microsoft.com/office/drawing/2014/main" id="{3A43CD26-437B-2D61-B1A6-7B55B5762824}"/>
              </a:ext>
            </a:extLst>
          </p:cNvPr>
          <p:cNvGraphicFramePr>
            <a:graphicFrameLocks/>
          </p:cNvGraphicFramePr>
          <p:nvPr>
            <p:extLst>
              <p:ext uri="{D42A27DB-BD31-4B8C-83A1-F6EECF244321}">
                <p14:modId xmlns:p14="http://schemas.microsoft.com/office/powerpoint/2010/main" val="598561472"/>
              </p:ext>
            </p:extLst>
          </p:nvPr>
        </p:nvGraphicFramePr>
        <p:xfrm>
          <a:off x="3489704" y="1891195"/>
          <a:ext cx="3486829" cy="25160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0" name="Chart 69">
            <a:extLst>
              <a:ext uri="{FF2B5EF4-FFF2-40B4-BE49-F238E27FC236}">
                <a16:creationId xmlns:a16="http://schemas.microsoft.com/office/drawing/2014/main" id="{891FF997-61A7-F0C7-FC8E-BD949E458124}"/>
              </a:ext>
            </a:extLst>
          </p:cNvPr>
          <p:cNvGraphicFramePr>
            <a:graphicFrameLocks/>
          </p:cNvGraphicFramePr>
          <p:nvPr>
            <p:extLst>
              <p:ext uri="{D42A27DB-BD31-4B8C-83A1-F6EECF244321}">
                <p14:modId xmlns:p14="http://schemas.microsoft.com/office/powerpoint/2010/main" val="3071414745"/>
              </p:ext>
            </p:extLst>
          </p:nvPr>
        </p:nvGraphicFramePr>
        <p:xfrm>
          <a:off x="7675106" y="1621564"/>
          <a:ext cx="4033633" cy="3055323"/>
        </p:xfrm>
        <a:graphic>
          <a:graphicData uri="http://schemas.openxmlformats.org/drawingml/2006/chart">
            <c:chart xmlns:c="http://schemas.openxmlformats.org/drawingml/2006/chart" xmlns:r="http://schemas.openxmlformats.org/officeDocument/2006/relationships" r:id="rId5"/>
          </a:graphicData>
        </a:graphic>
      </p:graphicFrame>
      <p:sp>
        <p:nvSpPr>
          <p:cNvPr id="71" name="TextBox 70">
            <a:extLst>
              <a:ext uri="{FF2B5EF4-FFF2-40B4-BE49-F238E27FC236}">
                <a16:creationId xmlns:a16="http://schemas.microsoft.com/office/drawing/2014/main" id="{884EB66B-8639-1372-693B-2778079F34D7}"/>
              </a:ext>
            </a:extLst>
          </p:cNvPr>
          <p:cNvSpPr txBox="1"/>
          <p:nvPr/>
        </p:nvSpPr>
        <p:spPr bwMode="auto">
          <a:xfrm>
            <a:off x="701796" y="1310224"/>
            <a:ext cx="7152292" cy="338554"/>
          </a:xfrm>
          <a:prstGeom prst="rect">
            <a:avLst/>
          </a:prstGeom>
          <a:noFill/>
        </p:spPr>
        <p:txBody>
          <a:bodyPr wrap="square">
            <a:spAutoFit/>
          </a:bodyPr>
          <a:lstStyle/>
          <a:p>
            <a:pPr>
              <a:spcAft>
                <a:spcPts val="600"/>
              </a:spcAft>
            </a:pPr>
            <a:r>
              <a:rPr lang="et-EE" sz="1600" noProof="0" dirty="0" err="1"/>
              <a:t>Compact</a:t>
            </a:r>
            <a:r>
              <a:rPr lang="et-EE" sz="1600" noProof="0" dirty="0"/>
              <a:t> </a:t>
            </a:r>
            <a:r>
              <a:rPr lang="et-EE" sz="1600" dirty="0"/>
              <a:t>1 µm, 1.5 µm and 2 µm </a:t>
            </a:r>
            <a:r>
              <a:rPr lang="et-EE" sz="1600" dirty="0" err="1"/>
              <a:t>tungsten</a:t>
            </a:r>
            <a:r>
              <a:rPr lang="et-EE" sz="1600" dirty="0"/>
              <a:t> (c-W)</a:t>
            </a:r>
            <a:r>
              <a:rPr lang="en-US" sz="1600" noProof="0" dirty="0"/>
              <a:t> coatings on Mo</a:t>
            </a:r>
            <a:r>
              <a:rPr lang="et-EE" sz="1600" noProof="0" dirty="0"/>
              <a:t> </a:t>
            </a:r>
            <a:r>
              <a:rPr lang="et-EE" sz="1600" noProof="0" dirty="0" err="1"/>
              <a:t>substrate</a:t>
            </a:r>
            <a:endParaRPr lang="en-US" sz="1600" noProof="0" dirty="0"/>
          </a:p>
        </p:txBody>
      </p:sp>
      <p:sp>
        <p:nvSpPr>
          <p:cNvPr id="72" name="TextBox 71">
            <a:extLst>
              <a:ext uri="{FF2B5EF4-FFF2-40B4-BE49-F238E27FC236}">
                <a16:creationId xmlns:a16="http://schemas.microsoft.com/office/drawing/2014/main" id="{83CF9A6F-36F3-0314-EE67-AF248A3226AC}"/>
              </a:ext>
            </a:extLst>
          </p:cNvPr>
          <p:cNvSpPr txBox="1"/>
          <p:nvPr/>
        </p:nvSpPr>
        <p:spPr bwMode="auto">
          <a:xfrm>
            <a:off x="377294" y="4755277"/>
            <a:ext cx="7429083" cy="180049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noProof="0" dirty="0"/>
              <a:t>LIBS spectra show </a:t>
            </a:r>
            <a:r>
              <a:rPr lang="et-EE" sz="1600" noProof="0" dirty="0"/>
              <a:t>a </a:t>
            </a:r>
            <a:r>
              <a:rPr lang="en-US" sz="1600" noProof="0" dirty="0"/>
              <a:t>poorly defined interface between W coating and Mo</a:t>
            </a:r>
            <a:r>
              <a:rPr lang="et-EE" sz="1600" noProof="0" dirty="0"/>
              <a:t> </a:t>
            </a:r>
            <a:r>
              <a:rPr lang="et-EE" sz="1600" noProof="0" dirty="0" err="1"/>
              <a:t>substrate</a:t>
            </a:r>
            <a:endParaRPr lang="et-EE" sz="1600" noProof="0" dirty="0"/>
          </a:p>
          <a:p>
            <a:pPr marL="285750" indent="-285750">
              <a:spcAft>
                <a:spcPts val="600"/>
              </a:spcAft>
              <a:buFont typeface="Arial" panose="020B0604020202020204" pitchFamily="34" charset="0"/>
              <a:buChar char="•"/>
            </a:pPr>
            <a:r>
              <a:rPr lang="en-US" sz="1600" noProof="0" dirty="0"/>
              <a:t>SEM/EDX and RBS </a:t>
            </a:r>
            <a:r>
              <a:rPr lang="et-EE" sz="1600" noProof="0" dirty="0" err="1"/>
              <a:t>suggest</a:t>
            </a:r>
            <a:r>
              <a:rPr lang="et-EE" sz="1600" noProof="0" dirty="0"/>
              <a:t> </a:t>
            </a:r>
            <a:r>
              <a:rPr lang="en-US" sz="1600" noProof="0" dirty="0"/>
              <a:t>mixing of W and Mo after LIBS shots</a:t>
            </a:r>
          </a:p>
          <a:p>
            <a:pPr marL="285750" indent="-285750">
              <a:spcAft>
                <a:spcPts val="600"/>
              </a:spcAft>
              <a:buFont typeface="Arial" panose="020B0604020202020204" pitchFamily="34" charset="0"/>
              <a:buChar char="•"/>
            </a:pPr>
            <a:r>
              <a:rPr lang="en-US" sz="1600" noProof="0" dirty="0"/>
              <a:t>NRA/RBS shows 4-5 at. % D on c-W surface and slow </a:t>
            </a:r>
            <a:r>
              <a:rPr lang="et-EE" sz="1600" noProof="0" dirty="0"/>
              <a:t>D </a:t>
            </a:r>
            <a:r>
              <a:rPr lang="et-EE" sz="1600" noProof="0" dirty="0" err="1"/>
              <a:t>reduction</a:t>
            </a:r>
            <a:r>
              <a:rPr lang="en-US" sz="1600" noProof="0" dirty="0"/>
              <a:t> to negligible value inside the c-W coating</a:t>
            </a:r>
          </a:p>
          <a:p>
            <a:pPr marL="285750" indent="-285750">
              <a:spcAft>
                <a:spcPts val="600"/>
              </a:spcAft>
              <a:buFont typeface="Arial" panose="020B0604020202020204" pitchFamily="34" charset="0"/>
              <a:buChar char="•"/>
            </a:pPr>
            <a:r>
              <a:rPr lang="en-US" sz="1600" noProof="0" dirty="0"/>
              <a:t>D retention increases for thicker c-W coatings and the sum of LIBS D intensity follows the trend</a:t>
            </a:r>
          </a:p>
        </p:txBody>
      </p:sp>
      <p:cxnSp>
        <p:nvCxnSpPr>
          <p:cNvPr id="73" name="Straight Arrow Connector 72">
            <a:extLst>
              <a:ext uri="{FF2B5EF4-FFF2-40B4-BE49-F238E27FC236}">
                <a16:creationId xmlns:a16="http://schemas.microsoft.com/office/drawing/2014/main" id="{1CA35A61-0C70-2D6C-E783-E522FF28A043}"/>
              </a:ext>
            </a:extLst>
          </p:cNvPr>
          <p:cNvCxnSpPr>
            <a:cxnSpLocks/>
          </p:cNvCxnSpPr>
          <p:nvPr/>
        </p:nvCxnSpPr>
        <p:spPr>
          <a:xfrm>
            <a:off x="1483838" y="2449761"/>
            <a:ext cx="0" cy="1632843"/>
          </a:xfrm>
          <a:prstGeom prst="straightConnector1">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CA27A4B-A527-3BCE-F5C7-8159A76511A5}"/>
              </a:ext>
            </a:extLst>
          </p:cNvPr>
          <p:cNvSpPr txBox="1"/>
          <p:nvPr/>
        </p:nvSpPr>
        <p:spPr bwMode="auto">
          <a:xfrm>
            <a:off x="1587978" y="4207212"/>
            <a:ext cx="1739422" cy="338554"/>
          </a:xfrm>
          <a:prstGeom prst="rect">
            <a:avLst/>
          </a:prstGeom>
          <a:noFill/>
        </p:spPr>
        <p:txBody>
          <a:bodyPr wrap="square">
            <a:spAutoFit/>
          </a:bodyPr>
          <a:lstStyle/>
          <a:p>
            <a:r>
              <a:rPr lang="en-US" sz="1600" noProof="0" dirty="0"/>
              <a:t>W/Mo interface?</a:t>
            </a:r>
          </a:p>
        </p:txBody>
      </p:sp>
      <p:sp>
        <p:nvSpPr>
          <p:cNvPr id="75" name="TextBox 74">
            <a:extLst>
              <a:ext uri="{FF2B5EF4-FFF2-40B4-BE49-F238E27FC236}">
                <a16:creationId xmlns:a16="http://schemas.microsoft.com/office/drawing/2014/main" id="{859D0604-C3AC-D942-4B62-9F63C394EFC4}"/>
              </a:ext>
            </a:extLst>
          </p:cNvPr>
          <p:cNvSpPr txBox="1"/>
          <p:nvPr/>
        </p:nvSpPr>
        <p:spPr bwMode="auto">
          <a:xfrm>
            <a:off x="943270" y="736257"/>
            <a:ext cx="2194416" cy="338554"/>
          </a:xfrm>
          <a:prstGeom prst="rect">
            <a:avLst/>
          </a:prstGeom>
          <a:noFill/>
        </p:spPr>
        <p:txBody>
          <a:bodyPr wrap="square">
            <a:spAutoFit/>
          </a:bodyPr>
          <a:lstStyle/>
          <a:p>
            <a:pPr>
              <a:spcAft>
                <a:spcPts val="600"/>
              </a:spcAft>
            </a:pPr>
            <a:r>
              <a:rPr lang="en-US" sz="1600" b="1" noProof="0" dirty="0"/>
              <a:t>DIFFER, UT, CU</a:t>
            </a:r>
          </a:p>
        </p:txBody>
      </p:sp>
    </p:spTree>
    <p:extLst>
      <p:ext uri="{BB962C8B-B14F-4D97-AF65-F5344CB8AC3E}">
        <p14:creationId xmlns:p14="http://schemas.microsoft.com/office/powerpoint/2010/main" val="1355111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C07A-03A6-67D1-096C-2E2B87712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C8066-01E6-C9A3-7383-844F455188CE}"/>
              </a:ext>
            </a:extLst>
          </p:cNvPr>
          <p:cNvSpPr>
            <a:spLocks noGrp="1"/>
          </p:cNvSpPr>
          <p:nvPr>
            <p:ph type="title"/>
          </p:nvPr>
        </p:nvSpPr>
        <p:spPr/>
        <p:txBody>
          <a:bodyPr/>
          <a:lstStyle/>
          <a:p>
            <a:r>
              <a:rPr lang="en-US" dirty="0"/>
              <a:t>D008: </a:t>
            </a:r>
            <a:r>
              <a:rPr lang="en-US" dirty="0" err="1"/>
              <a:t>ps</a:t>
            </a:r>
            <a:r>
              <a:rPr lang="en-US" dirty="0"/>
              <a:t>-LIBS on Boron</a:t>
            </a:r>
            <a:endParaRPr lang="en-HU" dirty="0"/>
          </a:p>
        </p:txBody>
      </p:sp>
      <p:sp>
        <p:nvSpPr>
          <p:cNvPr id="4" name="Footer Placeholder 3">
            <a:extLst>
              <a:ext uri="{FF2B5EF4-FFF2-40B4-BE49-F238E27FC236}">
                <a16:creationId xmlns:a16="http://schemas.microsoft.com/office/drawing/2014/main" id="{F96726CA-FE2C-217D-441D-C27B5FAA4F7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C3658DF8-40AC-A52A-3A5E-0B9068FC2AFC}"/>
              </a:ext>
            </a:extLst>
          </p:cNvPr>
          <p:cNvSpPr>
            <a:spLocks noGrp="1"/>
          </p:cNvSpPr>
          <p:nvPr>
            <p:ph type="sldNum" sz="quarter" idx="12"/>
          </p:nvPr>
        </p:nvSpPr>
        <p:spPr/>
        <p:txBody>
          <a:bodyPr/>
          <a:lstStyle/>
          <a:p>
            <a:fld id="{6A6D9FA1-99C7-4910-8E32-B85D378B0060}" type="slidenum">
              <a:rPr lang="en-GB" smtClean="0">
                <a:solidFill>
                  <a:prstClr val="white"/>
                </a:solidFill>
              </a:rPr>
              <a:pPr/>
              <a:t>33</a:t>
            </a:fld>
            <a:endParaRPr lang="en-GB">
              <a:solidFill>
                <a:prstClr val="white"/>
              </a:solidFill>
            </a:endParaRPr>
          </a:p>
        </p:txBody>
      </p:sp>
      <p:sp>
        <p:nvSpPr>
          <p:cNvPr id="7" name="TextBox 6">
            <a:extLst>
              <a:ext uri="{FF2B5EF4-FFF2-40B4-BE49-F238E27FC236}">
                <a16:creationId xmlns:a16="http://schemas.microsoft.com/office/drawing/2014/main" id="{C6EEA02B-0DA3-375B-144D-6F2620B656FF}"/>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D008</a:t>
            </a:r>
          </a:p>
        </p:txBody>
      </p:sp>
      <p:pic>
        <p:nvPicPr>
          <p:cNvPr id="30" name="Picture 29">
            <a:extLst>
              <a:ext uri="{FF2B5EF4-FFF2-40B4-BE49-F238E27FC236}">
                <a16:creationId xmlns:a16="http://schemas.microsoft.com/office/drawing/2014/main" id="{1206B1E1-FF7D-64FE-8B6B-E28CE8B097A5}"/>
              </a:ext>
            </a:extLst>
          </p:cNvPr>
          <p:cNvPicPr>
            <a:picLocks noChangeAspect="1"/>
          </p:cNvPicPr>
          <p:nvPr/>
        </p:nvPicPr>
        <p:blipFill>
          <a:blip r:embed="rId2"/>
          <a:stretch>
            <a:fillRect/>
          </a:stretch>
        </p:blipFill>
        <p:spPr>
          <a:xfrm>
            <a:off x="7841984" y="123596"/>
            <a:ext cx="2465917" cy="665798"/>
          </a:xfrm>
          <a:prstGeom prst="rect">
            <a:avLst/>
          </a:prstGeom>
        </p:spPr>
      </p:pic>
      <p:sp>
        <p:nvSpPr>
          <p:cNvPr id="31" name="Textfeld 4">
            <a:extLst>
              <a:ext uri="{FF2B5EF4-FFF2-40B4-BE49-F238E27FC236}">
                <a16:creationId xmlns:a16="http://schemas.microsoft.com/office/drawing/2014/main" id="{255F150D-E41A-4271-8D82-5851716F0D7A}"/>
              </a:ext>
            </a:extLst>
          </p:cNvPr>
          <p:cNvSpPr txBox="1"/>
          <p:nvPr/>
        </p:nvSpPr>
        <p:spPr>
          <a:xfrm>
            <a:off x="319892" y="700359"/>
            <a:ext cx="6846347" cy="768672"/>
          </a:xfrm>
          <a:prstGeom prst="rect">
            <a:avLst/>
          </a:prstGeom>
          <a:noFill/>
          <a:ln w="12700">
            <a:noFill/>
          </a:ln>
        </p:spPr>
        <p:txBody>
          <a:bodyPr wrap="square" rtlCol="0">
            <a:spAutoFit/>
          </a:bodyPr>
          <a:lstStyle/>
          <a:p>
            <a:pPr algn="just">
              <a:lnSpc>
                <a:spcPct val="113000"/>
              </a:lnSpc>
            </a:pPr>
            <a:r>
              <a:rPr lang="lv-LV" sz="2000" dirty="0">
                <a:latin typeface="+mj-lt"/>
                <a:cs typeface="Arial" panose="020B0604020202020204" pitchFamily="34" charset="0"/>
              </a:rPr>
              <a:t>p</a:t>
            </a:r>
            <a:r>
              <a:rPr lang="lv-LV" sz="2000" noProof="0" dirty="0">
                <a:latin typeface="+mj-lt"/>
                <a:cs typeface="Arial" panose="020B0604020202020204" pitchFamily="34" charset="0"/>
              </a:rPr>
              <a:t>s-</a:t>
            </a:r>
            <a:r>
              <a:rPr lang="lv-LV" sz="2000" noProof="0" dirty="0" err="1">
                <a:latin typeface="+mj-lt"/>
                <a:cs typeface="Arial" panose="020B0604020202020204" pitchFamily="34" charset="0"/>
              </a:rPr>
              <a:t>laser</a:t>
            </a:r>
            <a:r>
              <a:rPr lang="lv-LV" sz="2000" noProof="0" dirty="0">
                <a:latin typeface="+mj-lt"/>
                <a:cs typeface="Arial" panose="020B0604020202020204" pitchFamily="34" charset="0"/>
              </a:rPr>
              <a:t> </a:t>
            </a:r>
            <a:r>
              <a:rPr lang="en-US" sz="2000" noProof="0" dirty="0">
                <a:latin typeface="+mj-lt"/>
                <a:cs typeface="Arial" panose="020B0604020202020204" pitchFamily="34" charset="0"/>
              </a:rPr>
              <a:t>LIBS has been applied to the </a:t>
            </a:r>
            <a:r>
              <a:rPr lang="lv-LV" sz="2000" noProof="0" dirty="0">
                <a:latin typeface="+mj-lt"/>
                <a:cs typeface="Arial" panose="020B0604020202020204" pitchFamily="34" charset="0"/>
              </a:rPr>
              <a:t>magnetron-</a:t>
            </a:r>
            <a:r>
              <a:rPr lang="lv-LV" sz="2000" noProof="0" dirty="0" err="1">
                <a:latin typeface="+mj-lt"/>
                <a:cs typeface="Arial" panose="020B0604020202020204" pitchFamily="34" charset="0"/>
              </a:rPr>
              <a:t>sputtered</a:t>
            </a:r>
            <a:r>
              <a:rPr lang="lv-LV" sz="2000" noProof="0" dirty="0">
                <a:latin typeface="+mj-lt"/>
                <a:cs typeface="Arial" panose="020B0604020202020204" pitchFamily="34" charset="0"/>
              </a:rPr>
              <a:t> B </a:t>
            </a:r>
            <a:r>
              <a:rPr lang="lv-LV" sz="2000" noProof="0" dirty="0" err="1">
                <a:latin typeface="+mj-lt"/>
                <a:cs typeface="Arial" panose="020B0604020202020204" pitchFamily="34" charset="0"/>
              </a:rPr>
              <a:t>coatings</a:t>
            </a:r>
            <a:r>
              <a:rPr lang="lv-LV" sz="2000" noProof="0" dirty="0">
                <a:latin typeface="+mj-lt"/>
                <a:cs typeface="Arial" panose="020B0604020202020204" pitchFamily="34" charset="0"/>
              </a:rPr>
              <a:t> </a:t>
            </a:r>
            <a:r>
              <a:rPr lang="lv-LV" sz="2000" noProof="0" dirty="0" err="1">
                <a:latin typeface="+mj-lt"/>
                <a:cs typeface="Arial" panose="020B0604020202020204" pitchFamily="34" charset="0"/>
              </a:rPr>
              <a:t>on</a:t>
            </a:r>
            <a:r>
              <a:rPr lang="lv-LV" sz="2000" noProof="0" dirty="0">
                <a:latin typeface="+mj-lt"/>
                <a:cs typeface="Arial" panose="020B0604020202020204" pitchFamily="34" charset="0"/>
              </a:rPr>
              <a:t> W </a:t>
            </a:r>
            <a:r>
              <a:rPr lang="lv-LV" sz="2000" noProof="0" dirty="0" err="1">
                <a:latin typeface="+mj-lt"/>
                <a:cs typeface="Arial" panose="020B0604020202020204" pitchFamily="34" charset="0"/>
              </a:rPr>
              <a:t>substrate</a:t>
            </a:r>
            <a:endParaRPr lang="en-US" noProof="0" dirty="0">
              <a:latin typeface="+mj-lt"/>
              <a:cs typeface="Arial" panose="020B0604020202020204" pitchFamily="34" charset="0"/>
            </a:endParaRPr>
          </a:p>
        </p:txBody>
      </p:sp>
      <p:sp>
        <p:nvSpPr>
          <p:cNvPr id="32" name="Textfeld 9">
            <a:extLst>
              <a:ext uri="{FF2B5EF4-FFF2-40B4-BE49-F238E27FC236}">
                <a16:creationId xmlns:a16="http://schemas.microsoft.com/office/drawing/2014/main" id="{2380767E-96E6-6657-46B1-4C59565DE4ED}"/>
              </a:ext>
            </a:extLst>
          </p:cNvPr>
          <p:cNvSpPr txBox="1"/>
          <p:nvPr/>
        </p:nvSpPr>
        <p:spPr>
          <a:xfrm>
            <a:off x="126167" y="1860948"/>
            <a:ext cx="5302899" cy="1015663"/>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Ø"/>
            </a:pPr>
            <a:r>
              <a:rPr lang="lv-LV" sz="2000" dirty="0" err="1"/>
              <a:t>Samples</a:t>
            </a:r>
            <a:r>
              <a:rPr lang="lv-LV" sz="2000" dirty="0"/>
              <a:t>: 30…50 </a:t>
            </a:r>
            <a:r>
              <a:rPr lang="lv-LV" sz="2000" dirty="0" err="1"/>
              <a:t>nm</a:t>
            </a:r>
            <a:r>
              <a:rPr lang="lv-LV" sz="2000" dirty="0"/>
              <a:t> B </a:t>
            </a:r>
            <a:r>
              <a:rPr lang="lv-LV" sz="2000" dirty="0" err="1"/>
              <a:t>coating</a:t>
            </a:r>
            <a:r>
              <a:rPr lang="lv-LV" sz="2000" dirty="0"/>
              <a:t> </a:t>
            </a:r>
            <a:r>
              <a:rPr lang="lv-LV" sz="2000" dirty="0" err="1"/>
              <a:t>was</a:t>
            </a:r>
            <a:r>
              <a:rPr lang="lv-LV" sz="2000" dirty="0"/>
              <a:t> </a:t>
            </a:r>
            <a:r>
              <a:rPr lang="lv-LV" sz="2000" dirty="0" err="1"/>
              <a:t>applied</a:t>
            </a:r>
            <a:r>
              <a:rPr lang="lv-LV" sz="2000" dirty="0"/>
              <a:t> </a:t>
            </a:r>
            <a:r>
              <a:rPr lang="lv-LV" sz="2000" dirty="0" err="1"/>
              <a:t>on</a:t>
            </a:r>
            <a:r>
              <a:rPr lang="lv-LV" sz="2000" dirty="0"/>
              <a:t> W </a:t>
            </a:r>
            <a:r>
              <a:rPr lang="lv-LV" sz="2000" dirty="0" err="1"/>
              <a:t>substrate</a:t>
            </a:r>
            <a:r>
              <a:rPr lang="lv-LV" sz="2000" dirty="0"/>
              <a:t> </a:t>
            </a:r>
            <a:r>
              <a:rPr lang="lv-LV" sz="2000" dirty="0" err="1"/>
              <a:t>by</a:t>
            </a:r>
            <a:r>
              <a:rPr lang="lv-LV" sz="2000" dirty="0"/>
              <a:t> magnetron </a:t>
            </a:r>
            <a:r>
              <a:rPr lang="lv-LV" sz="2000" dirty="0" err="1"/>
              <a:t>sputtering</a:t>
            </a:r>
            <a:r>
              <a:rPr lang="lv-LV" sz="2000" dirty="0"/>
              <a:t> </a:t>
            </a:r>
            <a:r>
              <a:rPr lang="lv-LV" sz="2000" dirty="0" err="1"/>
              <a:t>at</a:t>
            </a:r>
            <a:r>
              <a:rPr lang="lv-LV" sz="2000" dirty="0"/>
              <a:t> </a:t>
            </a:r>
            <a:r>
              <a:rPr lang="lv-LV" sz="2000" dirty="0" err="1"/>
              <a:t>the</a:t>
            </a:r>
            <a:r>
              <a:rPr lang="lv-LV" sz="2000" dirty="0"/>
              <a:t> </a:t>
            </a:r>
            <a:r>
              <a:rPr lang="lv-LV" sz="2000" dirty="0" err="1"/>
              <a:t>ISSP</a:t>
            </a:r>
            <a:r>
              <a:rPr lang="lv-LV" sz="2000" dirty="0"/>
              <a:t> </a:t>
            </a:r>
            <a:r>
              <a:rPr lang="lv-LV" sz="2000" dirty="0" err="1"/>
              <a:t>UL</a:t>
            </a:r>
            <a:r>
              <a:rPr lang="lv-LV" sz="2000" dirty="0"/>
              <a:t> (</a:t>
            </a:r>
            <a:r>
              <a:rPr lang="lv-LV" sz="2000" dirty="0" err="1"/>
              <a:t>Laboratory</a:t>
            </a:r>
            <a:r>
              <a:rPr lang="lv-LV" sz="2000" dirty="0"/>
              <a:t> </a:t>
            </a:r>
            <a:r>
              <a:rPr lang="lv-LV" sz="2000" dirty="0" err="1"/>
              <a:t>of</a:t>
            </a:r>
            <a:r>
              <a:rPr lang="lv-LV" sz="2000" dirty="0"/>
              <a:t> </a:t>
            </a:r>
            <a:r>
              <a:rPr lang="lv-LV" sz="2000" dirty="0" err="1"/>
              <a:t>Thin</a:t>
            </a:r>
            <a:r>
              <a:rPr lang="lv-LV" sz="2000" dirty="0"/>
              <a:t> </a:t>
            </a:r>
            <a:r>
              <a:rPr lang="lv-LV" sz="2000" dirty="0" err="1"/>
              <a:t>films</a:t>
            </a:r>
            <a:r>
              <a:rPr lang="lv-LV" sz="2000" dirty="0"/>
              <a:t>)</a:t>
            </a:r>
          </a:p>
        </p:txBody>
      </p:sp>
      <p:sp>
        <p:nvSpPr>
          <p:cNvPr id="34" name="TextBox 33">
            <a:extLst>
              <a:ext uri="{FF2B5EF4-FFF2-40B4-BE49-F238E27FC236}">
                <a16:creationId xmlns:a16="http://schemas.microsoft.com/office/drawing/2014/main" id="{27DCA717-8BB3-2236-7514-D4582575CD07}"/>
              </a:ext>
            </a:extLst>
          </p:cNvPr>
          <p:cNvSpPr txBox="1"/>
          <p:nvPr/>
        </p:nvSpPr>
        <p:spPr>
          <a:xfrm>
            <a:off x="8050112" y="4473876"/>
            <a:ext cx="136677" cy="76927"/>
          </a:xfrm>
          <a:prstGeom prst="rect">
            <a:avLst/>
          </a:prstGeom>
          <a:solidFill>
            <a:schemeClr val="bg1"/>
          </a:solidFill>
        </p:spPr>
        <p:txBody>
          <a:bodyPr wrap="square" rtlCol="0">
            <a:spAutoFit/>
          </a:bodyPr>
          <a:lstStyle/>
          <a:p>
            <a:endParaRPr lang="en-US" dirty="0"/>
          </a:p>
        </p:txBody>
      </p:sp>
      <p:sp>
        <p:nvSpPr>
          <p:cNvPr id="46" name="TextBox 45">
            <a:extLst>
              <a:ext uri="{FF2B5EF4-FFF2-40B4-BE49-F238E27FC236}">
                <a16:creationId xmlns:a16="http://schemas.microsoft.com/office/drawing/2014/main" id="{3D803ADA-8251-0934-EBA4-490EE0C38727}"/>
              </a:ext>
            </a:extLst>
          </p:cNvPr>
          <p:cNvSpPr txBox="1"/>
          <p:nvPr/>
        </p:nvSpPr>
        <p:spPr>
          <a:xfrm>
            <a:off x="8765867" y="6200752"/>
            <a:ext cx="2277397" cy="338554"/>
          </a:xfrm>
          <a:prstGeom prst="rect">
            <a:avLst/>
          </a:prstGeom>
          <a:noFill/>
        </p:spPr>
        <p:txBody>
          <a:bodyPr wrap="square" rtlCol="0">
            <a:spAutoFit/>
          </a:bodyPr>
          <a:lstStyle/>
          <a:p>
            <a:r>
              <a:rPr lang="lv-LV" sz="1600" dirty="0" err="1"/>
              <a:t>Elemental</a:t>
            </a:r>
            <a:r>
              <a:rPr lang="lv-LV" sz="1600" dirty="0"/>
              <a:t> </a:t>
            </a:r>
            <a:r>
              <a:rPr lang="lv-LV" sz="1600" dirty="0" err="1"/>
              <a:t>depth</a:t>
            </a:r>
            <a:r>
              <a:rPr lang="lv-LV" sz="1600" dirty="0"/>
              <a:t> </a:t>
            </a:r>
            <a:r>
              <a:rPr lang="lv-LV" sz="1600" dirty="0" err="1"/>
              <a:t>profiling</a:t>
            </a:r>
            <a:endParaRPr lang="en-US" sz="1600" dirty="0"/>
          </a:p>
        </p:txBody>
      </p:sp>
      <p:pic>
        <p:nvPicPr>
          <p:cNvPr id="50" name="Picture 49">
            <a:extLst>
              <a:ext uri="{FF2B5EF4-FFF2-40B4-BE49-F238E27FC236}">
                <a16:creationId xmlns:a16="http://schemas.microsoft.com/office/drawing/2014/main" id="{07120354-2E6C-77C9-C2F8-08428DF1E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95" y="3970794"/>
            <a:ext cx="3712786" cy="2245821"/>
          </a:xfrm>
          <a:prstGeom prst="rect">
            <a:avLst/>
          </a:prstGeom>
        </p:spPr>
      </p:pic>
      <p:sp>
        <p:nvSpPr>
          <p:cNvPr id="52" name="Textfeld 9">
            <a:extLst>
              <a:ext uri="{FF2B5EF4-FFF2-40B4-BE49-F238E27FC236}">
                <a16:creationId xmlns:a16="http://schemas.microsoft.com/office/drawing/2014/main" id="{8F36A824-EB45-C289-5997-C56380BB4A17}"/>
              </a:ext>
            </a:extLst>
          </p:cNvPr>
          <p:cNvSpPr txBox="1"/>
          <p:nvPr/>
        </p:nvSpPr>
        <p:spPr>
          <a:xfrm>
            <a:off x="126167" y="2978293"/>
            <a:ext cx="6627070" cy="3677930"/>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Ø"/>
            </a:pPr>
            <a:r>
              <a:rPr lang="lv-LV" sz="2000" dirty="0"/>
              <a:t>W</a:t>
            </a:r>
            <a:r>
              <a:rPr lang="en-US" sz="2000" dirty="0" err="1"/>
              <a:t>hite</a:t>
            </a:r>
            <a:r>
              <a:rPr lang="en-US" sz="2000" dirty="0"/>
              <a:t> light </a:t>
            </a:r>
            <a:r>
              <a:rPr lang="en-US" sz="2000" dirty="0" err="1"/>
              <a:t>profilometry</a:t>
            </a:r>
            <a:r>
              <a:rPr lang="en-US" sz="2000" dirty="0"/>
              <a:t> procedure </a:t>
            </a:r>
            <a:r>
              <a:rPr lang="lv-LV" sz="2000" dirty="0" err="1"/>
              <a:t>has</a:t>
            </a:r>
            <a:r>
              <a:rPr lang="lv-LV" sz="2000" dirty="0"/>
              <a:t> </a:t>
            </a:r>
            <a:r>
              <a:rPr lang="lv-LV" sz="2000" dirty="0" err="1"/>
              <a:t>been</a:t>
            </a:r>
            <a:r>
              <a:rPr lang="lv-LV" sz="2000" dirty="0"/>
              <a:t> </a:t>
            </a:r>
            <a:r>
              <a:rPr lang="lv-LV" sz="2000" dirty="0" err="1"/>
              <a:t>obtimised</a:t>
            </a:r>
            <a:r>
              <a:rPr lang="lv-LV" sz="2000" dirty="0"/>
              <a:t> </a:t>
            </a:r>
            <a:r>
              <a:rPr lang="en-US" sz="2000" dirty="0"/>
              <a:t>to obtain 3-D profiles of the laser ablation craters</a:t>
            </a:r>
            <a:endParaRPr lang="lv-LV" sz="2000" dirty="0"/>
          </a:p>
          <a:p>
            <a:pPr marL="285750" indent="-285750" algn="just">
              <a:buFont typeface="Wingdings" panose="05000000000000000000" pitchFamily="2" charset="2"/>
              <a:buChar char="Ø"/>
            </a:pPr>
            <a:endParaRPr lang="lv-LV" sz="2000" dirty="0"/>
          </a:p>
          <a:p>
            <a:pPr marL="285750" indent="-285750" algn="just">
              <a:buFont typeface="Wingdings" panose="05000000000000000000" pitchFamily="2" charset="2"/>
              <a:buChar char="Ø"/>
            </a:pPr>
            <a:r>
              <a:rPr lang="lv-LV" sz="2000" dirty="0" err="1"/>
              <a:t>Elemental</a:t>
            </a:r>
            <a:r>
              <a:rPr lang="lv-LV" sz="2000" dirty="0"/>
              <a:t> </a:t>
            </a:r>
            <a:r>
              <a:rPr lang="lv-LV" sz="2000" dirty="0" err="1"/>
              <a:t>depth</a:t>
            </a:r>
            <a:r>
              <a:rPr lang="lv-LV" sz="2000" dirty="0"/>
              <a:t> </a:t>
            </a:r>
            <a:r>
              <a:rPr lang="lv-LV" sz="2000" dirty="0" err="1"/>
              <a:t>profiling</a:t>
            </a:r>
            <a:r>
              <a:rPr lang="lv-LV" sz="2000" dirty="0"/>
              <a:t> </a:t>
            </a:r>
            <a:r>
              <a:rPr lang="lv-LV" sz="2000" dirty="0" err="1"/>
              <a:t>shows</a:t>
            </a:r>
            <a:r>
              <a:rPr lang="lv-LV" sz="2000" dirty="0"/>
              <a:t> </a:t>
            </a:r>
            <a:r>
              <a:rPr lang="lv-LV" sz="2000" dirty="0" err="1"/>
              <a:t>that</a:t>
            </a:r>
            <a:r>
              <a:rPr lang="lv-LV" sz="2000" dirty="0"/>
              <a:t> it </a:t>
            </a:r>
            <a:r>
              <a:rPr lang="lv-LV" sz="2000" dirty="0" err="1"/>
              <a:t>was</a:t>
            </a:r>
            <a:r>
              <a:rPr lang="lv-LV" sz="2000" dirty="0"/>
              <a:t> </a:t>
            </a:r>
            <a:r>
              <a:rPr lang="lv-LV" sz="2000" dirty="0" err="1"/>
              <a:t>possible</a:t>
            </a:r>
            <a:r>
              <a:rPr lang="lv-LV" sz="2000" dirty="0"/>
              <a:t> to </a:t>
            </a:r>
            <a:r>
              <a:rPr lang="lv-LV" sz="2000" dirty="0" err="1"/>
              <a:t>detect</a:t>
            </a:r>
            <a:r>
              <a:rPr lang="lv-LV" sz="2000" dirty="0"/>
              <a:t> B </a:t>
            </a:r>
            <a:r>
              <a:rPr lang="lv-LV" sz="2000" dirty="0" err="1"/>
              <a:t>singal</a:t>
            </a:r>
            <a:r>
              <a:rPr lang="lv-LV" sz="2000" dirty="0"/>
              <a:t> </a:t>
            </a:r>
            <a:r>
              <a:rPr lang="lv-LV" sz="2000" dirty="0" err="1"/>
              <a:t>only</a:t>
            </a:r>
            <a:r>
              <a:rPr lang="lv-LV" sz="2000" dirty="0"/>
              <a:t> </a:t>
            </a:r>
            <a:r>
              <a:rPr lang="lv-LV" sz="2000" dirty="0" err="1"/>
              <a:t>at</a:t>
            </a:r>
            <a:r>
              <a:rPr lang="lv-LV" sz="2000" dirty="0"/>
              <a:t> </a:t>
            </a:r>
            <a:r>
              <a:rPr lang="lv-LV" sz="2000" dirty="0" err="1"/>
              <a:t>the</a:t>
            </a:r>
            <a:r>
              <a:rPr lang="lv-LV" sz="2000" dirty="0"/>
              <a:t> first </a:t>
            </a:r>
            <a:r>
              <a:rPr lang="lv-LV" sz="2000" dirty="0" err="1"/>
              <a:t>pulse</a:t>
            </a:r>
            <a:r>
              <a:rPr lang="lv-LV" sz="2000" dirty="0"/>
              <a:t>. </a:t>
            </a:r>
            <a:r>
              <a:rPr lang="lv-LV" sz="2000" dirty="0" err="1"/>
              <a:t>The</a:t>
            </a:r>
            <a:r>
              <a:rPr lang="lv-LV" sz="2000" dirty="0"/>
              <a:t> </a:t>
            </a:r>
            <a:r>
              <a:rPr lang="lv-LV" sz="2000" dirty="0" err="1"/>
              <a:t>is</a:t>
            </a:r>
            <a:r>
              <a:rPr lang="lv-LV" sz="2000" dirty="0"/>
              <a:t> </a:t>
            </a:r>
            <a:r>
              <a:rPr lang="lv-LV" sz="2000" dirty="0" err="1"/>
              <a:t>due</a:t>
            </a:r>
            <a:r>
              <a:rPr lang="lv-LV" sz="2000" dirty="0"/>
              <a:t> to </a:t>
            </a:r>
            <a:r>
              <a:rPr lang="lv-LV" sz="2000" dirty="0" err="1"/>
              <a:t>the</a:t>
            </a:r>
            <a:r>
              <a:rPr lang="lv-LV" sz="2000" dirty="0"/>
              <a:t> </a:t>
            </a:r>
            <a:r>
              <a:rPr lang="lv-LV" sz="2000" dirty="0" err="1"/>
              <a:t>fact</a:t>
            </a:r>
            <a:r>
              <a:rPr lang="lv-LV" sz="2000" dirty="0"/>
              <a:t> </a:t>
            </a:r>
            <a:r>
              <a:rPr lang="lv-LV" sz="2000" dirty="0" err="1"/>
              <a:t>that</a:t>
            </a:r>
            <a:r>
              <a:rPr lang="lv-LV" sz="2000" dirty="0"/>
              <a:t> B </a:t>
            </a:r>
            <a:r>
              <a:rPr lang="lv-LV" sz="2000" dirty="0" err="1"/>
              <a:t>detection</a:t>
            </a:r>
            <a:r>
              <a:rPr lang="lv-LV" sz="2000" dirty="0"/>
              <a:t> </a:t>
            </a:r>
            <a:r>
              <a:rPr lang="lv-LV" sz="2000" dirty="0" err="1"/>
              <a:t>has</a:t>
            </a:r>
            <a:r>
              <a:rPr lang="lv-LV" sz="2000" dirty="0"/>
              <a:t> </a:t>
            </a:r>
            <a:r>
              <a:rPr lang="lv-LV" sz="2000" dirty="0" err="1"/>
              <a:t>required</a:t>
            </a:r>
            <a:r>
              <a:rPr lang="lv-LV" sz="2000" dirty="0"/>
              <a:t> </a:t>
            </a:r>
            <a:r>
              <a:rPr lang="lv-LV" sz="2000" dirty="0" err="1"/>
              <a:t>increased</a:t>
            </a:r>
            <a:r>
              <a:rPr lang="lv-LV" sz="2000" dirty="0"/>
              <a:t> </a:t>
            </a:r>
            <a:r>
              <a:rPr lang="lv-LV" sz="2000" dirty="0" err="1"/>
              <a:t>laser</a:t>
            </a:r>
            <a:r>
              <a:rPr lang="lv-LV" sz="2000" dirty="0"/>
              <a:t> </a:t>
            </a:r>
            <a:r>
              <a:rPr lang="lv-LV" sz="2000" dirty="0" err="1"/>
              <a:t>pulse</a:t>
            </a:r>
            <a:r>
              <a:rPr lang="lv-LV" sz="2000" dirty="0"/>
              <a:t> </a:t>
            </a:r>
            <a:r>
              <a:rPr lang="lv-LV" sz="2000" dirty="0" err="1"/>
              <a:t>energy</a:t>
            </a:r>
            <a:r>
              <a:rPr lang="lv-LV" sz="2000" dirty="0"/>
              <a:t>, and </a:t>
            </a:r>
            <a:r>
              <a:rPr lang="lv-LV" sz="2000" dirty="0" err="1"/>
              <a:t>the</a:t>
            </a:r>
            <a:r>
              <a:rPr lang="lv-LV" sz="2000" dirty="0"/>
              <a:t> </a:t>
            </a:r>
            <a:r>
              <a:rPr lang="lv-LV" sz="2000" dirty="0" err="1"/>
              <a:t>best</a:t>
            </a:r>
            <a:r>
              <a:rPr lang="lv-LV" sz="2000" dirty="0"/>
              <a:t> </a:t>
            </a:r>
            <a:r>
              <a:rPr lang="lv-LV" sz="2000" dirty="0" err="1"/>
              <a:t>ablation</a:t>
            </a:r>
            <a:r>
              <a:rPr lang="lv-LV" sz="2000" dirty="0"/>
              <a:t> </a:t>
            </a:r>
            <a:r>
              <a:rPr lang="lv-LV" sz="2000" dirty="0" err="1"/>
              <a:t>rate</a:t>
            </a:r>
            <a:r>
              <a:rPr lang="lv-LV" sz="2000" dirty="0"/>
              <a:t> </a:t>
            </a:r>
            <a:r>
              <a:rPr lang="lv-LV" sz="2000" dirty="0" err="1"/>
              <a:t>achieved</a:t>
            </a:r>
            <a:r>
              <a:rPr lang="lv-LV" sz="2000" dirty="0"/>
              <a:t> </a:t>
            </a:r>
            <a:r>
              <a:rPr lang="lv-LV" sz="2000" dirty="0" err="1"/>
              <a:t>now</a:t>
            </a:r>
            <a:r>
              <a:rPr lang="lv-LV" sz="2000" dirty="0"/>
              <a:t> </a:t>
            </a:r>
            <a:r>
              <a:rPr lang="lv-LV" sz="2000" dirty="0" err="1"/>
              <a:t>is</a:t>
            </a:r>
            <a:r>
              <a:rPr lang="lv-LV" sz="2000" dirty="0"/>
              <a:t> 80 </a:t>
            </a:r>
            <a:r>
              <a:rPr lang="lv-LV" sz="2000" dirty="0" err="1"/>
              <a:t>nm</a:t>
            </a:r>
            <a:r>
              <a:rPr lang="lv-LV" sz="2000" dirty="0"/>
              <a:t>/</a:t>
            </a:r>
            <a:r>
              <a:rPr lang="lv-LV" sz="2000" dirty="0" err="1"/>
              <a:t>pulse</a:t>
            </a:r>
            <a:r>
              <a:rPr lang="lv-LV" sz="2000" dirty="0"/>
              <a:t> @30 </a:t>
            </a:r>
            <a:r>
              <a:rPr lang="lv-LV" sz="2000" dirty="0" err="1"/>
              <a:t>mJ</a:t>
            </a:r>
            <a:r>
              <a:rPr lang="lv-LV" sz="2000" dirty="0"/>
              <a:t>, </a:t>
            </a:r>
            <a:r>
              <a:rPr lang="lv-LV" sz="2000" dirty="0" err="1"/>
              <a:t>according</a:t>
            </a:r>
            <a:r>
              <a:rPr lang="lv-LV" sz="2000" dirty="0"/>
              <a:t> to </a:t>
            </a:r>
            <a:r>
              <a:rPr lang="lv-LV" sz="2000" dirty="0" err="1"/>
              <a:t>the</a:t>
            </a:r>
            <a:r>
              <a:rPr lang="lv-LV" sz="2000" dirty="0"/>
              <a:t> </a:t>
            </a:r>
            <a:r>
              <a:rPr lang="lv-LV" sz="2000" dirty="0" err="1"/>
              <a:t>profilometry</a:t>
            </a:r>
            <a:r>
              <a:rPr lang="lv-LV" sz="2000" dirty="0"/>
              <a:t> </a:t>
            </a:r>
            <a:r>
              <a:rPr lang="lv-LV" sz="2000" dirty="0" err="1"/>
              <a:t>data</a:t>
            </a:r>
            <a:r>
              <a:rPr lang="lv-LV" sz="2000" dirty="0"/>
              <a:t> </a:t>
            </a:r>
          </a:p>
          <a:p>
            <a:pPr algn="just"/>
            <a:endParaRPr lang="en-US" sz="2000" dirty="0"/>
          </a:p>
          <a:p>
            <a:pPr marL="285750" indent="-285750" algn="just">
              <a:buFont typeface="Wingdings" panose="05000000000000000000" pitchFamily="2" charset="2"/>
              <a:buChar char="Ø"/>
            </a:pPr>
            <a:r>
              <a:rPr lang="lv-LV" sz="2000" dirty="0" err="1"/>
              <a:t>Improving</a:t>
            </a:r>
            <a:r>
              <a:rPr lang="lv-LV" sz="2000" dirty="0"/>
              <a:t> </a:t>
            </a:r>
            <a:r>
              <a:rPr lang="lv-LV" sz="2000" dirty="0" err="1"/>
              <a:t>of</a:t>
            </a:r>
            <a:r>
              <a:rPr lang="lv-LV" sz="2000" dirty="0"/>
              <a:t> </a:t>
            </a:r>
            <a:r>
              <a:rPr lang="lv-LV" sz="2000" dirty="0" err="1"/>
              <a:t>ablation</a:t>
            </a:r>
            <a:r>
              <a:rPr lang="lv-LV" sz="2000" dirty="0"/>
              <a:t> </a:t>
            </a:r>
            <a:r>
              <a:rPr lang="lv-LV" sz="2000" dirty="0" err="1"/>
              <a:t>rate</a:t>
            </a:r>
            <a:r>
              <a:rPr lang="lv-LV" sz="2000" dirty="0"/>
              <a:t> </a:t>
            </a:r>
            <a:r>
              <a:rPr lang="lv-LV" sz="2000" dirty="0" err="1"/>
              <a:t>for</a:t>
            </a:r>
            <a:r>
              <a:rPr lang="lv-LV" sz="2000" dirty="0"/>
              <a:t> B </a:t>
            </a:r>
            <a:r>
              <a:rPr lang="lv-LV" sz="2000" dirty="0" err="1"/>
              <a:t>detection</a:t>
            </a:r>
            <a:r>
              <a:rPr lang="lv-LV" sz="2000" dirty="0"/>
              <a:t> </a:t>
            </a:r>
            <a:r>
              <a:rPr lang="en-US" sz="2000" dirty="0"/>
              <a:t>is planned </a:t>
            </a:r>
            <a:r>
              <a:rPr lang="lv-LV" sz="2000" dirty="0" err="1"/>
              <a:t>early</a:t>
            </a:r>
            <a:r>
              <a:rPr lang="lv-LV" sz="2000" dirty="0"/>
              <a:t> </a:t>
            </a:r>
            <a:r>
              <a:rPr lang="en-US" sz="2000" dirty="0"/>
              <a:t>next</a:t>
            </a:r>
            <a:r>
              <a:rPr lang="lv-LV" sz="2000" dirty="0"/>
              <a:t> </a:t>
            </a:r>
            <a:r>
              <a:rPr lang="lv-LV" sz="2000" dirty="0" err="1"/>
              <a:t>year</a:t>
            </a:r>
            <a:endParaRPr lang="lv-LV" sz="2000" dirty="0"/>
          </a:p>
          <a:p>
            <a:pPr marL="285750" indent="-285750" algn="just">
              <a:buFont typeface="Wingdings" panose="05000000000000000000" pitchFamily="2" charset="2"/>
              <a:buChar char="Ø"/>
            </a:pPr>
            <a:endParaRPr lang="en-US" sz="1300" dirty="0"/>
          </a:p>
        </p:txBody>
      </p:sp>
      <p:pic>
        <p:nvPicPr>
          <p:cNvPr id="53" name="Picture 52">
            <a:extLst>
              <a:ext uri="{FF2B5EF4-FFF2-40B4-BE49-F238E27FC236}">
                <a16:creationId xmlns:a16="http://schemas.microsoft.com/office/drawing/2014/main" id="{0AA6CCA9-7728-AA26-402C-583586575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528" y="1844972"/>
            <a:ext cx="1344496" cy="1070352"/>
          </a:xfrm>
          <a:prstGeom prst="rect">
            <a:avLst/>
          </a:prstGeom>
        </p:spPr>
      </p:pic>
      <p:pic>
        <p:nvPicPr>
          <p:cNvPr id="54" name="Picture 53">
            <a:extLst>
              <a:ext uri="{FF2B5EF4-FFF2-40B4-BE49-F238E27FC236}">
                <a16:creationId xmlns:a16="http://schemas.microsoft.com/office/drawing/2014/main" id="{54446C54-82F0-F9C9-13A9-F890B25E0BE5}"/>
              </a:ext>
            </a:extLst>
          </p:cNvPr>
          <p:cNvPicPr>
            <a:picLocks noChangeAspect="1"/>
          </p:cNvPicPr>
          <p:nvPr/>
        </p:nvPicPr>
        <p:blipFill>
          <a:blip r:embed="rId5"/>
          <a:stretch>
            <a:fillRect/>
          </a:stretch>
        </p:blipFill>
        <p:spPr>
          <a:xfrm>
            <a:off x="7232126" y="929072"/>
            <a:ext cx="4959874" cy="2947281"/>
          </a:xfrm>
          <a:prstGeom prst="rect">
            <a:avLst/>
          </a:prstGeom>
        </p:spPr>
      </p:pic>
    </p:spTree>
    <p:extLst>
      <p:ext uri="{BB962C8B-B14F-4D97-AF65-F5344CB8AC3E}">
        <p14:creationId xmlns:p14="http://schemas.microsoft.com/office/powerpoint/2010/main" val="880793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ACA24-FF3A-FE03-263D-C555EBD19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E1499-CB24-B04F-EDF1-E812F8BCD5C7}"/>
              </a:ext>
            </a:extLst>
          </p:cNvPr>
          <p:cNvSpPr>
            <a:spLocks noGrp="1"/>
          </p:cNvSpPr>
          <p:nvPr>
            <p:ph type="title"/>
          </p:nvPr>
        </p:nvSpPr>
        <p:spPr>
          <a:xfrm>
            <a:off x="1008832" y="352629"/>
            <a:ext cx="9451776" cy="781903"/>
          </a:xfrm>
        </p:spPr>
        <p:txBody>
          <a:bodyPr/>
          <a:lstStyle/>
          <a:p>
            <a:r>
              <a:rPr lang="en-US" dirty="0"/>
              <a:t>Call for participation 2026 / 2027</a:t>
            </a:r>
            <a:br>
              <a:rPr lang="en-US" dirty="0"/>
            </a:br>
            <a:r>
              <a:rPr lang="en-US" i="1" dirty="0"/>
              <a:t>Preliminary outcome</a:t>
            </a:r>
            <a:endParaRPr lang="en-HU" i="1" dirty="0"/>
          </a:p>
        </p:txBody>
      </p:sp>
      <p:sp>
        <p:nvSpPr>
          <p:cNvPr id="4" name="Footer Placeholder 3">
            <a:extLst>
              <a:ext uri="{FF2B5EF4-FFF2-40B4-BE49-F238E27FC236}">
                <a16:creationId xmlns:a16="http://schemas.microsoft.com/office/drawing/2014/main" id="{51561B1A-F040-AE42-D37C-F723F090741F}"/>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7466C85-BFD0-F5E0-8904-005B4EB897FF}"/>
              </a:ext>
            </a:extLst>
          </p:cNvPr>
          <p:cNvSpPr>
            <a:spLocks noGrp="1"/>
          </p:cNvSpPr>
          <p:nvPr>
            <p:ph type="sldNum" sz="quarter" idx="12"/>
          </p:nvPr>
        </p:nvSpPr>
        <p:spPr/>
        <p:txBody>
          <a:bodyPr/>
          <a:lstStyle/>
          <a:p>
            <a:fld id="{6A6D9FA1-99C7-4910-8E32-B85D378B0060}" type="slidenum">
              <a:rPr lang="en-GB" smtClean="0">
                <a:solidFill>
                  <a:prstClr val="white"/>
                </a:solidFill>
              </a:rPr>
              <a:pPr/>
              <a:t>34</a:t>
            </a:fld>
            <a:endParaRPr lang="en-GB">
              <a:solidFill>
                <a:prstClr val="white"/>
              </a:solidFill>
            </a:endParaRPr>
          </a:p>
        </p:txBody>
      </p:sp>
      <p:graphicFrame>
        <p:nvGraphicFramePr>
          <p:cNvPr id="3" name="Table 2">
            <a:extLst>
              <a:ext uri="{FF2B5EF4-FFF2-40B4-BE49-F238E27FC236}">
                <a16:creationId xmlns:a16="http://schemas.microsoft.com/office/drawing/2014/main" id="{F406C050-B495-9BEA-2440-5F84A3F6B048}"/>
              </a:ext>
            </a:extLst>
          </p:cNvPr>
          <p:cNvGraphicFramePr>
            <a:graphicFrameLocks noGrp="1"/>
          </p:cNvGraphicFramePr>
          <p:nvPr>
            <p:extLst>
              <p:ext uri="{D42A27DB-BD31-4B8C-83A1-F6EECF244321}">
                <p14:modId xmlns:p14="http://schemas.microsoft.com/office/powerpoint/2010/main" val="1458644608"/>
              </p:ext>
            </p:extLst>
          </p:nvPr>
        </p:nvGraphicFramePr>
        <p:xfrm>
          <a:off x="84667" y="1430868"/>
          <a:ext cx="12522206" cy="4080931"/>
        </p:xfrm>
        <a:graphic>
          <a:graphicData uri="http://schemas.openxmlformats.org/drawingml/2006/table">
            <a:tbl>
              <a:tblPr/>
              <a:tblGrid>
                <a:gridCol w="759992">
                  <a:extLst>
                    <a:ext uri="{9D8B030D-6E8A-4147-A177-3AD203B41FA5}">
                      <a16:colId xmlns:a16="http://schemas.microsoft.com/office/drawing/2014/main" val="4226068084"/>
                    </a:ext>
                  </a:extLst>
                </a:gridCol>
                <a:gridCol w="419723">
                  <a:extLst>
                    <a:ext uri="{9D8B030D-6E8A-4147-A177-3AD203B41FA5}">
                      <a16:colId xmlns:a16="http://schemas.microsoft.com/office/drawing/2014/main" val="1288832718"/>
                    </a:ext>
                  </a:extLst>
                </a:gridCol>
                <a:gridCol w="3084465">
                  <a:extLst>
                    <a:ext uri="{9D8B030D-6E8A-4147-A177-3AD203B41FA5}">
                      <a16:colId xmlns:a16="http://schemas.microsoft.com/office/drawing/2014/main" val="1877596584"/>
                    </a:ext>
                  </a:extLst>
                </a:gridCol>
                <a:gridCol w="589859">
                  <a:extLst>
                    <a:ext uri="{9D8B030D-6E8A-4147-A177-3AD203B41FA5}">
                      <a16:colId xmlns:a16="http://schemas.microsoft.com/office/drawing/2014/main" val="1366722527"/>
                    </a:ext>
                  </a:extLst>
                </a:gridCol>
                <a:gridCol w="589859">
                  <a:extLst>
                    <a:ext uri="{9D8B030D-6E8A-4147-A177-3AD203B41FA5}">
                      <a16:colId xmlns:a16="http://schemas.microsoft.com/office/drawing/2014/main" val="851146819"/>
                    </a:ext>
                  </a:extLst>
                </a:gridCol>
                <a:gridCol w="589859">
                  <a:extLst>
                    <a:ext uri="{9D8B030D-6E8A-4147-A177-3AD203B41FA5}">
                      <a16:colId xmlns:a16="http://schemas.microsoft.com/office/drawing/2014/main" val="2848202971"/>
                    </a:ext>
                  </a:extLst>
                </a:gridCol>
                <a:gridCol w="589859">
                  <a:extLst>
                    <a:ext uri="{9D8B030D-6E8A-4147-A177-3AD203B41FA5}">
                      <a16:colId xmlns:a16="http://schemas.microsoft.com/office/drawing/2014/main" val="792472086"/>
                    </a:ext>
                  </a:extLst>
                </a:gridCol>
                <a:gridCol w="589859">
                  <a:extLst>
                    <a:ext uri="{9D8B030D-6E8A-4147-A177-3AD203B41FA5}">
                      <a16:colId xmlns:a16="http://schemas.microsoft.com/office/drawing/2014/main" val="1949157415"/>
                    </a:ext>
                  </a:extLst>
                </a:gridCol>
                <a:gridCol w="589859">
                  <a:extLst>
                    <a:ext uri="{9D8B030D-6E8A-4147-A177-3AD203B41FA5}">
                      <a16:colId xmlns:a16="http://schemas.microsoft.com/office/drawing/2014/main" val="266696997"/>
                    </a:ext>
                  </a:extLst>
                </a:gridCol>
                <a:gridCol w="589859">
                  <a:extLst>
                    <a:ext uri="{9D8B030D-6E8A-4147-A177-3AD203B41FA5}">
                      <a16:colId xmlns:a16="http://schemas.microsoft.com/office/drawing/2014/main" val="1582020170"/>
                    </a:ext>
                  </a:extLst>
                </a:gridCol>
                <a:gridCol w="589859">
                  <a:extLst>
                    <a:ext uri="{9D8B030D-6E8A-4147-A177-3AD203B41FA5}">
                      <a16:colId xmlns:a16="http://schemas.microsoft.com/office/drawing/2014/main" val="2259819133"/>
                    </a:ext>
                  </a:extLst>
                </a:gridCol>
                <a:gridCol w="589859">
                  <a:extLst>
                    <a:ext uri="{9D8B030D-6E8A-4147-A177-3AD203B41FA5}">
                      <a16:colId xmlns:a16="http://schemas.microsoft.com/office/drawing/2014/main" val="3270328955"/>
                    </a:ext>
                  </a:extLst>
                </a:gridCol>
                <a:gridCol w="589859">
                  <a:extLst>
                    <a:ext uri="{9D8B030D-6E8A-4147-A177-3AD203B41FA5}">
                      <a16:colId xmlns:a16="http://schemas.microsoft.com/office/drawing/2014/main" val="260476115"/>
                    </a:ext>
                  </a:extLst>
                </a:gridCol>
                <a:gridCol w="589859">
                  <a:extLst>
                    <a:ext uri="{9D8B030D-6E8A-4147-A177-3AD203B41FA5}">
                      <a16:colId xmlns:a16="http://schemas.microsoft.com/office/drawing/2014/main" val="746070611"/>
                    </a:ext>
                  </a:extLst>
                </a:gridCol>
                <a:gridCol w="589859">
                  <a:extLst>
                    <a:ext uri="{9D8B030D-6E8A-4147-A177-3AD203B41FA5}">
                      <a16:colId xmlns:a16="http://schemas.microsoft.com/office/drawing/2014/main" val="3846285679"/>
                    </a:ext>
                  </a:extLst>
                </a:gridCol>
                <a:gridCol w="589859">
                  <a:extLst>
                    <a:ext uri="{9D8B030D-6E8A-4147-A177-3AD203B41FA5}">
                      <a16:colId xmlns:a16="http://schemas.microsoft.com/office/drawing/2014/main" val="3359174961"/>
                    </a:ext>
                  </a:extLst>
                </a:gridCol>
                <a:gridCol w="589859">
                  <a:extLst>
                    <a:ext uri="{9D8B030D-6E8A-4147-A177-3AD203B41FA5}">
                      <a16:colId xmlns:a16="http://schemas.microsoft.com/office/drawing/2014/main" val="2793236795"/>
                    </a:ext>
                  </a:extLst>
                </a:gridCol>
              </a:tblGrid>
              <a:tr h="464884">
                <a:tc>
                  <a:txBody>
                    <a:bodyPr/>
                    <a:lstStyle/>
                    <a:p>
                      <a:pPr algn="r" fontAlgn="b">
                        <a:buNone/>
                      </a:pPr>
                      <a:r>
                        <a:rPr lang="en-US" sz="2800" b="1" i="0" u="none" strike="noStrike" dirty="0">
                          <a:solidFill>
                            <a:srgbClr val="000000"/>
                          </a:solidFill>
                          <a:effectLst/>
                          <a:latin typeface="Calibri" panose="020F0502020204030204" pitchFamily="34" charset="0"/>
                        </a:rPr>
                        <a:t>2026</a:t>
                      </a: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2274717963"/>
                  </a:ext>
                </a:extLst>
              </a:tr>
              <a:tr h="615443">
                <a:tc>
                  <a:txBody>
                    <a:bodyPr/>
                    <a:lstStyle/>
                    <a:p>
                      <a:pPr algn="ctr" fontAlgn="ctr">
                        <a:buNone/>
                      </a:pPr>
                      <a:r>
                        <a:rPr lang="en-US" sz="1200" b="0" i="0" u="none" strike="noStrike">
                          <a:solidFill>
                            <a:srgbClr val="000000"/>
                          </a:solidFill>
                          <a:effectLst/>
                          <a:latin typeface="Calibri" panose="020F0502020204030204" pitchFamily="34" charset="0"/>
                        </a:rPr>
                        <a:t> </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dirty="0">
                          <a:solidFill>
                            <a:srgbClr val="000000"/>
                          </a:solidFill>
                          <a:effectLst/>
                          <a:latin typeface="Calibri" panose="020F0502020204030204" pitchFamily="34" charset="0"/>
                        </a:rPr>
                        <a:t>TASK</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dirty="0">
                          <a:solidFill>
                            <a:srgbClr val="000000"/>
                          </a:solidFill>
                          <a:effectLst/>
                          <a:latin typeface="Calibri" panose="020F0502020204030204" pitchFamily="34" charset="0"/>
                        </a:rPr>
                        <a:t>4</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a:solidFill>
                            <a:srgbClr val="000000"/>
                          </a:solidFill>
                          <a:effectLst/>
                          <a:latin typeface="Calibri" panose="020F0502020204030204" pitchFamily="34" charset="0"/>
                        </a:rPr>
                        <a:t>CEA</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CU</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DIFFER</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ENEA</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FZJ</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IPP_LM</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ISPP_UL</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MPG</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NCSRD</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RBI</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UT</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VR </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VTT</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endParaRPr lang="en-US" sz="1200" b="0" i="0" u="none" strike="noStrike">
                        <a:solidFill>
                          <a:srgbClr val="000000"/>
                        </a:solidFill>
                        <a:effectLst/>
                        <a:latin typeface="Calibri" panose="020F0502020204030204" pitchFamily="34" charset="0"/>
                      </a:endParaRPr>
                    </a:p>
                  </a:txBody>
                  <a:tcPr marL="6461" marR="6461" marT="6461"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440361060"/>
                  </a:ext>
                </a:extLst>
              </a:tr>
              <a:tr h="253572">
                <a:tc rowSpan="4">
                  <a:txBody>
                    <a:bodyPr/>
                    <a:lstStyle/>
                    <a:p>
                      <a:pPr algn="ctr" fontAlgn="ctr">
                        <a:buNone/>
                      </a:pPr>
                      <a:r>
                        <a:rPr lang="en-US" sz="1200" b="0" i="0" u="none" strike="noStrike">
                          <a:solidFill>
                            <a:srgbClr val="000000"/>
                          </a:solidFill>
                          <a:effectLst/>
                          <a:latin typeface="Calibri" panose="020F0502020204030204" pitchFamily="34" charset="0"/>
                        </a:rPr>
                        <a:t>SPX</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Atomic and molecular data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5234617"/>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Laser-induced ablation and 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8</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498880321"/>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Surface-analysis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927558520"/>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30692278"/>
                  </a:ext>
                </a:extLst>
              </a:tr>
              <a:tr h="253572">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1488876657"/>
                  </a:ext>
                </a:extLst>
              </a:tr>
              <a:tr h="464884">
                <a:tc>
                  <a:txBody>
                    <a:bodyPr/>
                    <a:lstStyle/>
                    <a:p>
                      <a:pPr algn="r" fontAlgn="b">
                        <a:buNone/>
                      </a:pPr>
                      <a:r>
                        <a:rPr lang="en-US" sz="2800" b="1" i="0" u="none" strike="noStrike">
                          <a:solidFill>
                            <a:srgbClr val="000000"/>
                          </a:solidFill>
                          <a:effectLst/>
                          <a:latin typeface="Calibri" panose="020F0502020204030204" pitchFamily="34" charset="0"/>
                        </a:rPr>
                        <a:t>2027</a:t>
                      </a: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2430181444"/>
                  </a:ext>
                </a:extLst>
              </a:tr>
              <a:tr h="253572">
                <a:tc rowSpan="4">
                  <a:txBody>
                    <a:bodyPr/>
                    <a:lstStyle/>
                    <a:p>
                      <a:pPr algn="ctr" fontAlgn="ctr">
                        <a:buNone/>
                      </a:pPr>
                      <a:r>
                        <a:rPr lang="en-US" sz="1200" b="0" i="0" u="none" strike="noStrike">
                          <a:solidFill>
                            <a:srgbClr val="000000"/>
                          </a:solidFill>
                          <a:effectLst/>
                          <a:latin typeface="Calibri" panose="020F0502020204030204" pitchFamily="34" charset="0"/>
                        </a:rPr>
                        <a:t>SPX</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Atomic and molecular data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822390449"/>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Laser-induced ablation and 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8</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47783193"/>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Surface-analysis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97120622"/>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789301176"/>
                  </a:ext>
                </a:extLst>
              </a:tr>
              <a:tr h="253572">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1461434341"/>
                  </a:ext>
                </a:extLst>
              </a:tr>
            </a:tbl>
          </a:graphicData>
        </a:graphic>
      </p:graphicFrame>
    </p:spTree>
    <p:extLst>
      <p:ext uri="{BB962C8B-B14F-4D97-AF65-F5344CB8AC3E}">
        <p14:creationId xmlns:p14="http://schemas.microsoft.com/office/powerpoint/2010/main" val="1940989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1893038" y="529033"/>
            <a:ext cx="9451776" cy="1824699"/>
          </a:xfrm>
        </p:spPr>
        <p:txBody>
          <a:bodyPr/>
          <a:lstStyle/>
          <a:p>
            <a:r>
              <a:rPr lang="en-US" dirty="0"/>
              <a:t>Thank you for your attention</a:t>
            </a:r>
            <a:br>
              <a:rPr lang="en-US" dirty="0"/>
            </a:br>
            <a:br>
              <a:rPr lang="en-US" dirty="0"/>
            </a:br>
            <a:br>
              <a:rPr lang="en-US" dirty="0"/>
            </a:br>
            <a:br>
              <a:rPr lang="en-US" dirty="0"/>
            </a:br>
            <a:r>
              <a:rPr lang="en-US" dirty="0"/>
              <a:t>3 Highlight talks:</a:t>
            </a:r>
            <a:br>
              <a:rPr lang="en-US" dirty="0"/>
            </a:br>
            <a:endParaRPr lang="en-HU"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35</a:t>
            </a:fld>
            <a:endParaRPr lang="en-GB">
              <a:solidFill>
                <a:prstClr val="white"/>
              </a:solidFill>
            </a:endParaRPr>
          </a:p>
        </p:txBody>
      </p:sp>
      <p:sp>
        <p:nvSpPr>
          <p:cNvPr id="6" name="Footer Placeholder 3">
            <a:extLst>
              <a:ext uri="{FF2B5EF4-FFF2-40B4-BE49-F238E27FC236}">
                <a16:creationId xmlns:a16="http://schemas.microsoft.com/office/drawing/2014/main" id="{01499573-C1C8-9450-15CE-9B0D4C41F479}"/>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pic>
        <p:nvPicPr>
          <p:cNvPr id="9" name="Content Placeholder 8">
            <a:extLst>
              <a:ext uri="{FF2B5EF4-FFF2-40B4-BE49-F238E27FC236}">
                <a16:creationId xmlns:a16="http://schemas.microsoft.com/office/drawing/2014/main" id="{35447D10-1A93-100E-884B-6BBC6707FFCA}"/>
              </a:ext>
            </a:extLst>
          </p:cNvPr>
          <p:cNvPicPr>
            <a:picLocks noGrp="1" noChangeAspect="1"/>
          </p:cNvPicPr>
          <p:nvPr>
            <p:ph idx="1"/>
          </p:nvPr>
        </p:nvPicPr>
        <p:blipFill>
          <a:blip r:embed="rId2"/>
          <a:stretch>
            <a:fillRect/>
          </a:stretch>
        </p:blipFill>
        <p:spPr>
          <a:xfrm>
            <a:off x="360040" y="2451814"/>
            <a:ext cx="11060068" cy="3419952"/>
          </a:xfrm>
          <a:prstGeom prst="rect">
            <a:avLst/>
          </a:prstGeom>
        </p:spPr>
      </p:pic>
    </p:spTree>
    <p:extLst>
      <p:ext uri="{BB962C8B-B14F-4D97-AF65-F5344CB8AC3E}">
        <p14:creationId xmlns:p14="http://schemas.microsoft.com/office/powerpoint/2010/main" val="40151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E15BF-C07D-510C-0160-3C70B1D43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EE0F3-5DE9-ACC9-7B14-8E359C158779}"/>
              </a:ext>
            </a:extLst>
          </p:cNvPr>
          <p:cNvSpPr>
            <a:spLocks noGrp="1"/>
          </p:cNvSpPr>
          <p:nvPr>
            <p:ph type="title"/>
          </p:nvPr>
        </p:nvSpPr>
        <p:spPr>
          <a:xfrm>
            <a:off x="1151468" y="266537"/>
            <a:ext cx="8796866" cy="457200"/>
          </a:xfrm>
        </p:spPr>
        <p:txBody>
          <a:bodyPr/>
          <a:lstStyle/>
          <a:p>
            <a:r>
              <a:rPr lang="en-US" dirty="0"/>
              <a:t>D001: Diagnostic developments for plasma characterization in Magnum-PSI</a:t>
            </a:r>
            <a:endParaRPr lang="en-HU" dirty="0"/>
          </a:p>
        </p:txBody>
      </p:sp>
      <p:sp>
        <p:nvSpPr>
          <p:cNvPr id="4" name="Footer Placeholder 3">
            <a:extLst>
              <a:ext uri="{FF2B5EF4-FFF2-40B4-BE49-F238E27FC236}">
                <a16:creationId xmlns:a16="http://schemas.microsoft.com/office/drawing/2014/main" id="{B7EF1002-563F-F71D-0A24-E30E64D4EBE3}"/>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230C1DF-2304-2AA3-BE86-B293971C4E00}"/>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a:solidFill>
                <a:prstClr val="white"/>
              </a:solidFill>
            </a:endParaRPr>
          </a:p>
        </p:txBody>
      </p:sp>
      <p:sp>
        <p:nvSpPr>
          <p:cNvPr id="7" name="TextBox 6">
            <a:extLst>
              <a:ext uri="{FF2B5EF4-FFF2-40B4-BE49-F238E27FC236}">
                <a16:creationId xmlns:a16="http://schemas.microsoft.com/office/drawing/2014/main" id="{2586C43D-52F3-9EBA-B961-07E43CFEAD46}"/>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itle 1">
            <a:extLst>
              <a:ext uri="{FF2B5EF4-FFF2-40B4-BE49-F238E27FC236}">
                <a16:creationId xmlns:a16="http://schemas.microsoft.com/office/drawing/2014/main" id="{FFE5657B-60F1-FFD7-C8A5-915DCEEF1F81}"/>
              </a:ext>
            </a:extLst>
          </p:cNvPr>
          <p:cNvSpPr txBox="1">
            <a:spLocks/>
          </p:cNvSpPr>
          <p:nvPr/>
        </p:nvSpPr>
        <p:spPr>
          <a:xfrm>
            <a:off x="1241701" y="2505045"/>
            <a:ext cx="3581400" cy="1847909"/>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marL="514350" indent="-514350">
              <a:buFont typeface="+mj-lt"/>
              <a:buAutoNum type="arabicPeriod"/>
            </a:pPr>
            <a:r>
              <a:rPr lang="en-US" sz="2400" dirty="0"/>
              <a:t>TALIF</a:t>
            </a:r>
          </a:p>
          <a:p>
            <a:pPr marL="514350" indent="-514350">
              <a:buFont typeface="+mj-lt"/>
              <a:buAutoNum type="arabicPeriod"/>
            </a:pPr>
            <a:r>
              <a:rPr lang="en-US" sz="2400" dirty="0"/>
              <a:t>CARS</a:t>
            </a:r>
          </a:p>
          <a:p>
            <a:pPr marL="514350" indent="-514350">
              <a:buFont typeface="+mj-lt"/>
              <a:buAutoNum type="arabicPeriod"/>
            </a:pPr>
            <a:r>
              <a:rPr lang="en-US" sz="2400" dirty="0"/>
              <a:t>MANTIS</a:t>
            </a:r>
          </a:p>
          <a:p>
            <a:pPr marL="514350" indent="-514350">
              <a:buFont typeface="+mj-lt"/>
              <a:buAutoNum type="arabicPeriod"/>
            </a:pPr>
            <a:r>
              <a:rPr lang="en-US" sz="2400" dirty="0"/>
              <a:t>CIS</a:t>
            </a:r>
          </a:p>
        </p:txBody>
      </p:sp>
      <p:pic>
        <p:nvPicPr>
          <p:cNvPr id="6" name="Afbeelding 1029">
            <a:extLst>
              <a:ext uri="{FF2B5EF4-FFF2-40B4-BE49-F238E27FC236}">
                <a16:creationId xmlns:a16="http://schemas.microsoft.com/office/drawing/2014/main" id="{6AD54421-9CBE-E6E2-34AB-4C74494AF3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0860" y="98075"/>
            <a:ext cx="902810" cy="888247"/>
          </a:xfrm>
          <a:prstGeom prst="rect">
            <a:avLst/>
          </a:prstGeom>
        </p:spPr>
      </p:pic>
      <p:pic>
        <p:nvPicPr>
          <p:cNvPr id="8" name="Picture 7">
            <a:extLst>
              <a:ext uri="{FF2B5EF4-FFF2-40B4-BE49-F238E27FC236}">
                <a16:creationId xmlns:a16="http://schemas.microsoft.com/office/drawing/2014/main" id="{FEB2B831-9C18-9991-82B6-EA6F849E9E6F}"/>
              </a:ext>
            </a:extLst>
          </p:cNvPr>
          <p:cNvPicPr>
            <a:picLocks noChangeAspect="1"/>
          </p:cNvPicPr>
          <p:nvPr/>
        </p:nvPicPr>
        <p:blipFill>
          <a:blip r:embed="rId3"/>
          <a:stretch>
            <a:fillRect/>
          </a:stretch>
        </p:blipFill>
        <p:spPr>
          <a:xfrm>
            <a:off x="4568037" y="1573445"/>
            <a:ext cx="3410464" cy="4403549"/>
          </a:xfrm>
          <a:prstGeom prst="rect">
            <a:avLst/>
          </a:prstGeom>
        </p:spPr>
      </p:pic>
      <p:pic>
        <p:nvPicPr>
          <p:cNvPr id="9" name="Picture 8">
            <a:extLst>
              <a:ext uri="{FF2B5EF4-FFF2-40B4-BE49-F238E27FC236}">
                <a16:creationId xmlns:a16="http://schemas.microsoft.com/office/drawing/2014/main" id="{E5BB8B62-FA8B-71A2-478C-D52C1EB96764}"/>
              </a:ext>
            </a:extLst>
          </p:cNvPr>
          <p:cNvPicPr>
            <a:picLocks noChangeAspect="1"/>
          </p:cNvPicPr>
          <p:nvPr/>
        </p:nvPicPr>
        <p:blipFill>
          <a:blip r:embed="rId4">
            <a:extLst>
              <a:ext uri="{28A0092B-C50C-407E-A947-70E740481C1C}">
                <a14:useLocalDpi xmlns:a14="http://schemas.microsoft.com/office/drawing/2010/main" val="0"/>
              </a:ext>
            </a:extLst>
          </a:blip>
          <a:srcRect l="19416" r="29070"/>
          <a:stretch>
            <a:fillRect/>
          </a:stretch>
        </p:blipFill>
        <p:spPr>
          <a:xfrm>
            <a:off x="8451570" y="1927311"/>
            <a:ext cx="3702831" cy="3836737"/>
          </a:xfrm>
          <a:prstGeom prst="rect">
            <a:avLst/>
          </a:prstGeom>
        </p:spPr>
      </p:pic>
      <p:sp>
        <p:nvSpPr>
          <p:cNvPr id="10" name="TextBox 9">
            <a:extLst>
              <a:ext uri="{FF2B5EF4-FFF2-40B4-BE49-F238E27FC236}">
                <a16:creationId xmlns:a16="http://schemas.microsoft.com/office/drawing/2014/main" id="{7B5D3F40-C60C-F164-6D6C-D148DC52B742}"/>
              </a:ext>
            </a:extLst>
          </p:cNvPr>
          <p:cNvSpPr txBox="1"/>
          <p:nvPr/>
        </p:nvSpPr>
        <p:spPr>
          <a:xfrm>
            <a:off x="9241334" y="1664726"/>
            <a:ext cx="902810" cy="338554"/>
          </a:xfrm>
          <a:prstGeom prst="rect">
            <a:avLst/>
          </a:prstGeom>
          <a:solidFill>
            <a:srgbClr val="0070C0"/>
          </a:solidFill>
        </p:spPr>
        <p:txBody>
          <a:bodyPr wrap="square" rtlCol="0">
            <a:spAutoFit/>
          </a:bodyPr>
          <a:lstStyle/>
          <a:p>
            <a:pPr algn="l"/>
            <a:r>
              <a:rPr lang="en-US" sz="1600" b="1" dirty="0">
                <a:solidFill>
                  <a:schemeClr val="bg1"/>
                </a:solidFill>
              </a:rPr>
              <a:t>MANTIS</a:t>
            </a:r>
          </a:p>
        </p:txBody>
      </p:sp>
      <p:cxnSp>
        <p:nvCxnSpPr>
          <p:cNvPr id="12" name="Straight Arrow Connector 11">
            <a:extLst>
              <a:ext uri="{FF2B5EF4-FFF2-40B4-BE49-F238E27FC236}">
                <a16:creationId xmlns:a16="http://schemas.microsoft.com/office/drawing/2014/main" id="{8CFC6C9C-82FE-3CB3-A758-B6594B247175}"/>
              </a:ext>
            </a:extLst>
          </p:cNvPr>
          <p:cNvCxnSpPr/>
          <p:nvPr/>
        </p:nvCxnSpPr>
        <p:spPr>
          <a:xfrm>
            <a:off x="9692739" y="2003280"/>
            <a:ext cx="610246" cy="39278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6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D001: TALIF for H measurements</a:t>
            </a: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extBox 2">
            <a:extLst>
              <a:ext uri="{FF2B5EF4-FFF2-40B4-BE49-F238E27FC236}">
                <a16:creationId xmlns:a16="http://schemas.microsoft.com/office/drawing/2014/main" id="{8462AADC-E31E-B2D9-BF70-F5494E896EED}"/>
              </a:ext>
            </a:extLst>
          </p:cNvPr>
          <p:cNvSpPr txBox="1"/>
          <p:nvPr/>
        </p:nvSpPr>
        <p:spPr>
          <a:xfrm>
            <a:off x="8627757" y="4708117"/>
            <a:ext cx="2622193" cy="369332"/>
          </a:xfrm>
          <a:prstGeom prst="rect">
            <a:avLst/>
          </a:prstGeom>
          <a:noFill/>
        </p:spPr>
        <p:txBody>
          <a:bodyPr wrap="none" rtlCol="0">
            <a:spAutoFit/>
          </a:bodyPr>
          <a:lstStyle/>
          <a:p>
            <a:r>
              <a:rPr lang="en-US" u="sng" dirty="0"/>
              <a:t>Publications in progress:</a:t>
            </a:r>
          </a:p>
        </p:txBody>
      </p:sp>
      <p:sp>
        <p:nvSpPr>
          <p:cNvPr id="6" name="TextBox 5">
            <a:extLst>
              <a:ext uri="{FF2B5EF4-FFF2-40B4-BE49-F238E27FC236}">
                <a16:creationId xmlns:a16="http://schemas.microsoft.com/office/drawing/2014/main" id="{89B8D84A-C5E5-53CB-8FE5-AA6014807564}"/>
              </a:ext>
            </a:extLst>
          </p:cNvPr>
          <p:cNvSpPr txBox="1"/>
          <p:nvPr/>
        </p:nvSpPr>
        <p:spPr>
          <a:xfrm>
            <a:off x="7888916" y="5152289"/>
            <a:ext cx="4055260" cy="1384995"/>
          </a:xfrm>
          <a:prstGeom prst="rect">
            <a:avLst/>
          </a:prstGeom>
          <a:noFill/>
          <a:ln>
            <a:solidFill>
              <a:schemeClr val="tx1">
                <a:lumMod val="65000"/>
                <a:lumOff val="35000"/>
              </a:schemeClr>
            </a:solidFill>
          </a:ln>
        </p:spPr>
        <p:txBody>
          <a:bodyPr wrap="square" rtlCol="0">
            <a:spAutoFit/>
          </a:bodyPr>
          <a:lstStyle/>
          <a:p>
            <a:pPr marL="342900" indent="-342900">
              <a:buAutoNum type="arabicPeriod"/>
            </a:pPr>
            <a:r>
              <a:rPr lang="en-US" sz="1200" dirty="0"/>
              <a:t>Comparison of Xenon- and Krypton-based TALIF Calibration Schemes for Hydrogen Density Determination</a:t>
            </a:r>
          </a:p>
          <a:p>
            <a:pPr marL="342900" indent="-342900">
              <a:buAutoNum type="arabicPeriod"/>
            </a:pPr>
            <a:r>
              <a:rPr lang="en-US" sz="1200" dirty="0"/>
              <a:t>TALIF Diagnostic design for divertor relevant linear plasma devices Upgraded Pilot-PSI and Magnum-PSI</a:t>
            </a:r>
          </a:p>
          <a:p>
            <a:pPr marL="342900" indent="-342900">
              <a:buAutoNum type="arabicPeriod"/>
            </a:pPr>
            <a:r>
              <a:rPr lang="en-US" sz="1200" dirty="0"/>
              <a:t>Measurements of atomic hydrogen density, temperature, and velocity in Magnum-PSI and UPP</a:t>
            </a:r>
          </a:p>
        </p:txBody>
      </p:sp>
      <p:pic>
        <p:nvPicPr>
          <p:cNvPr id="8" name="Picture 7">
            <a:extLst>
              <a:ext uri="{FF2B5EF4-FFF2-40B4-BE49-F238E27FC236}">
                <a16:creationId xmlns:a16="http://schemas.microsoft.com/office/drawing/2014/main" id="{81A6AB42-84CA-79D1-192D-C9A5D0818370}"/>
              </a:ext>
            </a:extLst>
          </p:cNvPr>
          <p:cNvPicPr>
            <a:picLocks noChangeAspect="1"/>
          </p:cNvPicPr>
          <p:nvPr/>
        </p:nvPicPr>
        <p:blipFill>
          <a:blip r:embed="rId2"/>
          <a:srcRect r="7134"/>
          <a:stretch/>
        </p:blipFill>
        <p:spPr>
          <a:xfrm>
            <a:off x="8339449" y="1281783"/>
            <a:ext cx="2884418" cy="2484816"/>
          </a:xfrm>
          <a:prstGeom prst="rect">
            <a:avLst/>
          </a:prstGeom>
        </p:spPr>
      </p:pic>
      <p:sp>
        <p:nvSpPr>
          <p:cNvPr id="9" name="TextBox 8">
            <a:extLst>
              <a:ext uri="{FF2B5EF4-FFF2-40B4-BE49-F238E27FC236}">
                <a16:creationId xmlns:a16="http://schemas.microsoft.com/office/drawing/2014/main" id="{FA37FA46-307A-E7C1-C13F-051B6136F20A}"/>
              </a:ext>
            </a:extLst>
          </p:cNvPr>
          <p:cNvSpPr txBox="1"/>
          <p:nvPr/>
        </p:nvSpPr>
        <p:spPr>
          <a:xfrm>
            <a:off x="5631050" y="3775489"/>
            <a:ext cx="6313126" cy="584775"/>
          </a:xfrm>
          <a:prstGeom prst="rect">
            <a:avLst/>
          </a:prstGeom>
          <a:noFill/>
        </p:spPr>
        <p:txBody>
          <a:bodyPr wrap="square" rtlCol="0">
            <a:spAutoFit/>
          </a:bodyPr>
          <a:lstStyle/>
          <a:p>
            <a:pPr algn="ctr"/>
            <a:r>
              <a:rPr lang="en-US" sz="1600" dirty="0"/>
              <a:t>Spectra above and below plasma column with two H populations </a:t>
            </a:r>
            <a:r>
              <a:rPr lang="en-US" sz="1600" i="1" dirty="0"/>
              <a:t>(left</a:t>
            </a:r>
            <a:r>
              <a:rPr lang="en-US" sz="1600" dirty="0"/>
              <a:t>)</a:t>
            </a:r>
            <a:r>
              <a:rPr lang="en-US" sz="1600" i="1" dirty="0"/>
              <a:t>.</a:t>
            </a:r>
            <a:r>
              <a:rPr lang="en-US" sz="1600" dirty="0"/>
              <a:t> Average rotational velocity of H atoms in various B-fields (</a:t>
            </a:r>
            <a:r>
              <a:rPr lang="en-US" sz="1600" i="1" dirty="0"/>
              <a:t>right</a:t>
            </a:r>
            <a:r>
              <a:rPr lang="en-US" sz="1600" dirty="0"/>
              <a:t>) .</a:t>
            </a:r>
          </a:p>
        </p:txBody>
      </p:sp>
      <p:pic>
        <p:nvPicPr>
          <p:cNvPr id="11" name="Picture 10">
            <a:extLst>
              <a:ext uri="{FF2B5EF4-FFF2-40B4-BE49-F238E27FC236}">
                <a16:creationId xmlns:a16="http://schemas.microsoft.com/office/drawing/2014/main" id="{39827FD5-4BBB-4774-A2C7-CBD698B6C89E}"/>
              </a:ext>
            </a:extLst>
          </p:cNvPr>
          <p:cNvPicPr>
            <a:picLocks noChangeAspect="1"/>
          </p:cNvPicPr>
          <p:nvPr/>
        </p:nvPicPr>
        <p:blipFill>
          <a:blip r:embed="rId3"/>
          <a:stretch>
            <a:fillRect/>
          </a:stretch>
        </p:blipFill>
        <p:spPr>
          <a:xfrm>
            <a:off x="3291322" y="681571"/>
            <a:ext cx="2494956" cy="2506781"/>
          </a:xfrm>
          <a:prstGeom prst="rect">
            <a:avLst/>
          </a:prstGeom>
        </p:spPr>
      </p:pic>
      <p:grpSp>
        <p:nvGrpSpPr>
          <p:cNvPr id="24" name="Group 23">
            <a:extLst>
              <a:ext uri="{FF2B5EF4-FFF2-40B4-BE49-F238E27FC236}">
                <a16:creationId xmlns:a16="http://schemas.microsoft.com/office/drawing/2014/main" id="{C7E6B799-594F-95CF-5204-88F9E9D87608}"/>
              </a:ext>
            </a:extLst>
          </p:cNvPr>
          <p:cNvGrpSpPr/>
          <p:nvPr/>
        </p:nvGrpSpPr>
        <p:grpSpPr>
          <a:xfrm>
            <a:off x="470301" y="718775"/>
            <a:ext cx="2494955" cy="2500853"/>
            <a:chOff x="470301" y="718775"/>
            <a:chExt cx="2494955" cy="2500853"/>
          </a:xfrm>
        </p:grpSpPr>
        <p:pic>
          <p:nvPicPr>
            <p:cNvPr id="10" name="Picture 9">
              <a:extLst>
                <a:ext uri="{FF2B5EF4-FFF2-40B4-BE49-F238E27FC236}">
                  <a16:creationId xmlns:a16="http://schemas.microsoft.com/office/drawing/2014/main" id="{2BB96510-F645-C57F-C0DD-18844F3FA190}"/>
                </a:ext>
              </a:extLst>
            </p:cNvPr>
            <p:cNvPicPr>
              <a:picLocks noChangeAspect="1"/>
            </p:cNvPicPr>
            <p:nvPr/>
          </p:nvPicPr>
          <p:blipFill>
            <a:blip r:embed="rId4"/>
            <a:stretch>
              <a:fillRect/>
            </a:stretch>
          </p:blipFill>
          <p:spPr>
            <a:xfrm>
              <a:off x="470301" y="718775"/>
              <a:ext cx="2494955" cy="2500853"/>
            </a:xfrm>
            <a:prstGeom prst="rect">
              <a:avLst/>
            </a:prstGeom>
          </p:spPr>
        </p:pic>
        <p:sp>
          <p:nvSpPr>
            <p:cNvPr id="13" name="Left Brace 12">
              <a:extLst>
                <a:ext uri="{FF2B5EF4-FFF2-40B4-BE49-F238E27FC236}">
                  <a16:creationId xmlns:a16="http://schemas.microsoft.com/office/drawing/2014/main" id="{2D846DA1-20C6-F89B-18CB-5019DD0BFBFD}"/>
                </a:ext>
              </a:extLst>
            </p:cNvPr>
            <p:cNvSpPr/>
            <p:nvPr/>
          </p:nvSpPr>
          <p:spPr>
            <a:xfrm rot="10800000">
              <a:off x="1640797" y="913707"/>
              <a:ext cx="243472" cy="1947671"/>
            </a:xfrm>
            <a:prstGeom prst="leftBrace">
              <a:avLst>
                <a:gd name="adj1" fmla="val 0"/>
                <a:gd name="adj2" fmla="val 49531"/>
              </a:avLst>
            </a:prstGeom>
            <a:ln w="158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18B20D3-900A-65C7-C996-F462EDCB461E}"/>
                </a:ext>
              </a:extLst>
            </p:cNvPr>
            <p:cNvCxnSpPr>
              <a:cxnSpLocks/>
            </p:cNvCxnSpPr>
            <p:nvPr/>
          </p:nvCxnSpPr>
          <p:spPr>
            <a:xfrm>
              <a:off x="786366" y="1728833"/>
              <a:ext cx="1538657"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52B02B-A220-B6FD-5C9B-38FFB408F2FF}"/>
                </a:ext>
              </a:extLst>
            </p:cNvPr>
            <p:cNvSpPr txBox="1"/>
            <p:nvPr/>
          </p:nvSpPr>
          <p:spPr>
            <a:xfrm rot="5400000">
              <a:off x="1152473" y="2089732"/>
              <a:ext cx="1791650" cy="323165"/>
            </a:xfrm>
            <a:prstGeom prst="rect">
              <a:avLst/>
            </a:prstGeom>
            <a:noFill/>
          </p:spPr>
          <p:txBody>
            <a:bodyPr wrap="square" rtlCol="0">
              <a:spAutoFit/>
            </a:bodyPr>
            <a:lstStyle/>
            <a:p>
              <a:pPr algn="l"/>
              <a:r>
                <a:rPr lang="en-US" sz="1500" b="1" dirty="0">
                  <a:solidFill>
                    <a:schemeClr val="bg1"/>
                  </a:solidFill>
                </a:rPr>
                <a:t>TALIF chord</a:t>
              </a:r>
            </a:p>
          </p:txBody>
        </p:sp>
        <p:cxnSp>
          <p:nvCxnSpPr>
            <p:cNvPr id="16" name="Straight Connector 15">
              <a:extLst>
                <a:ext uri="{FF2B5EF4-FFF2-40B4-BE49-F238E27FC236}">
                  <a16:creationId xmlns:a16="http://schemas.microsoft.com/office/drawing/2014/main" id="{0CAFC44F-C224-461B-4E5C-E0D5125BD00D}"/>
                </a:ext>
              </a:extLst>
            </p:cNvPr>
            <p:cNvCxnSpPr>
              <a:cxnSpLocks/>
            </p:cNvCxnSpPr>
            <p:nvPr/>
          </p:nvCxnSpPr>
          <p:spPr>
            <a:xfrm>
              <a:off x="761111" y="2442621"/>
              <a:ext cx="15639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3496FC-E113-12BE-A00D-619817179B8D}"/>
                </a:ext>
              </a:extLst>
            </p:cNvPr>
            <p:cNvSpPr txBox="1"/>
            <p:nvPr/>
          </p:nvSpPr>
          <p:spPr>
            <a:xfrm>
              <a:off x="761111" y="1779465"/>
              <a:ext cx="1123159" cy="553998"/>
            </a:xfrm>
            <a:prstGeom prst="rect">
              <a:avLst/>
            </a:prstGeom>
            <a:noFill/>
          </p:spPr>
          <p:txBody>
            <a:bodyPr wrap="square" rtlCol="0">
              <a:spAutoFit/>
            </a:bodyPr>
            <a:lstStyle/>
            <a:p>
              <a:pPr algn="l"/>
              <a:r>
                <a:rPr lang="en-US" sz="1500" b="1" dirty="0">
                  <a:solidFill>
                    <a:schemeClr val="bg1"/>
                  </a:solidFill>
                </a:rPr>
                <a:t>Plasma column</a:t>
              </a:r>
            </a:p>
          </p:txBody>
        </p:sp>
      </p:grpSp>
      <p:sp>
        <p:nvSpPr>
          <p:cNvPr id="18" name="TextBox 17">
            <a:extLst>
              <a:ext uri="{FF2B5EF4-FFF2-40B4-BE49-F238E27FC236}">
                <a16:creationId xmlns:a16="http://schemas.microsoft.com/office/drawing/2014/main" id="{695DBEBE-9D45-9681-EA15-A8DCC4A12EF9}"/>
              </a:ext>
            </a:extLst>
          </p:cNvPr>
          <p:cNvSpPr txBox="1"/>
          <p:nvPr/>
        </p:nvSpPr>
        <p:spPr>
          <a:xfrm>
            <a:off x="187387" y="3162656"/>
            <a:ext cx="5627256" cy="584775"/>
          </a:xfrm>
          <a:prstGeom prst="rect">
            <a:avLst/>
          </a:prstGeom>
          <a:noFill/>
        </p:spPr>
        <p:txBody>
          <a:bodyPr wrap="square" rtlCol="0">
            <a:spAutoFit/>
          </a:bodyPr>
          <a:lstStyle/>
          <a:p>
            <a:pPr algn="ctr"/>
            <a:r>
              <a:rPr lang="en-US" sz="1600" dirty="0"/>
              <a:t>Example acquisition from Magnum-PSI showing raw image (</a:t>
            </a:r>
            <a:r>
              <a:rPr lang="en-US" sz="1600" i="1" dirty="0"/>
              <a:t>left)</a:t>
            </a:r>
            <a:r>
              <a:rPr lang="en-US" sz="1600" dirty="0"/>
              <a:t>,  background-subtracted image (</a:t>
            </a:r>
            <a:r>
              <a:rPr lang="en-US" sz="1600" i="1" dirty="0"/>
              <a:t>right</a:t>
            </a:r>
            <a:r>
              <a:rPr lang="en-US" sz="1600" dirty="0"/>
              <a:t>)</a:t>
            </a:r>
          </a:p>
        </p:txBody>
      </p:sp>
      <p:sp>
        <p:nvSpPr>
          <p:cNvPr id="19" name="TextBox 18">
            <a:extLst>
              <a:ext uri="{FF2B5EF4-FFF2-40B4-BE49-F238E27FC236}">
                <a16:creationId xmlns:a16="http://schemas.microsoft.com/office/drawing/2014/main" id="{805D157F-D67A-E345-142E-B2954FF48754}"/>
              </a:ext>
            </a:extLst>
          </p:cNvPr>
          <p:cNvSpPr txBox="1"/>
          <p:nvPr/>
        </p:nvSpPr>
        <p:spPr>
          <a:xfrm>
            <a:off x="-145472" y="6205039"/>
            <a:ext cx="6303912" cy="338554"/>
          </a:xfrm>
          <a:prstGeom prst="rect">
            <a:avLst/>
          </a:prstGeom>
          <a:noFill/>
        </p:spPr>
        <p:txBody>
          <a:bodyPr wrap="square" rtlCol="0">
            <a:spAutoFit/>
          </a:bodyPr>
          <a:lstStyle/>
          <a:p>
            <a:pPr algn="ctr"/>
            <a:r>
              <a:rPr lang="en-US" sz="1600" dirty="0"/>
              <a:t>1D H density profiles in Upgraded Pilot-PSI (UPP)</a:t>
            </a:r>
          </a:p>
        </p:txBody>
      </p:sp>
      <p:pic>
        <p:nvPicPr>
          <p:cNvPr id="20" name="Picture 19">
            <a:extLst>
              <a:ext uri="{FF2B5EF4-FFF2-40B4-BE49-F238E27FC236}">
                <a16:creationId xmlns:a16="http://schemas.microsoft.com/office/drawing/2014/main" id="{B870E047-482C-1CD8-58BB-159EE33EF1ED}"/>
              </a:ext>
            </a:extLst>
          </p:cNvPr>
          <p:cNvPicPr>
            <a:picLocks noChangeAspect="1"/>
          </p:cNvPicPr>
          <p:nvPr/>
        </p:nvPicPr>
        <p:blipFill>
          <a:blip r:embed="rId5"/>
          <a:stretch>
            <a:fillRect/>
          </a:stretch>
        </p:blipFill>
        <p:spPr>
          <a:xfrm>
            <a:off x="5926296" y="2007182"/>
            <a:ext cx="2294837" cy="1721127"/>
          </a:xfrm>
          <a:prstGeom prst="rect">
            <a:avLst/>
          </a:prstGeom>
        </p:spPr>
      </p:pic>
      <p:pic>
        <p:nvPicPr>
          <p:cNvPr id="21" name="Picture 20">
            <a:extLst>
              <a:ext uri="{FF2B5EF4-FFF2-40B4-BE49-F238E27FC236}">
                <a16:creationId xmlns:a16="http://schemas.microsoft.com/office/drawing/2014/main" id="{D8A49184-A65D-383F-17CE-45BDD77F0117}"/>
              </a:ext>
            </a:extLst>
          </p:cNvPr>
          <p:cNvPicPr>
            <a:picLocks noChangeAspect="1"/>
          </p:cNvPicPr>
          <p:nvPr/>
        </p:nvPicPr>
        <p:blipFill>
          <a:blip r:embed="rId6"/>
          <a:stretch>
            <a:fillRect/>
          </a:stretch>
        </p:blipFill>
        <p:spPr>
          <a:xfrm>
            <a:off x="5984284" y="254705"/>
            <a:ext cx="2236849" cy="1677637"/>
          </a:xfrm>
          <a:prstGeom prst="rect">
            <a:avLst/>
          </a:prstGeom>
        </p:spPr>
      </p:pic>
      <p:pic>
        <p:nvPicPr>
          <p:cNvPr id="22" name="Picture 21">
            <a:extLst>
              <a:ext uri="{FF2B5EF4-FFF2-40B4-BE49-F238E27FC236}">
                <a16:creationId xmlns:a16="http://schemas.microsoft.com/office/drawing/2014/main" id="{274C92D5-31FC-7BED-6F01-A6F6706A8D2A}"/>
              </a:ext>
            </a:extLst>
          </p:cNvPr>
          <p:cNvPicPr>
            <a:picLocks noChangeAspect="1"/>
          </p:cNvPicPr>
          <p:nvPr/>
        </p:nvPicPr>
        <p:blipFill>
          <a:blip r:embed="rId7"/>
          <a:stretch>
            <a:fillRect/>
          </a:stretch>
        </p:blipFill>
        <p:spPr>
          <a:xfrm>
            <a:off x="247824" y="3797732"/>
            <a:ext cx="4904444" cy="2452222"/>
          </a:xfrm>
          <a:prstGeom prst="rect">
            <a:avLst/>
          </a:prstGeom>
        </p:spPr>
      </p:pic>
      <p:pic>
        <p:nvPicPr>
          <p:cNvPr id="23" name="Afbeelding 1029">
            <a:extLst>
              <a:ext uri="{FF2B5EF4-FFF2-40B4-BE49-F238E27FC236}">
                <a16:creationId xmlns:a16="http://schemas.microsoft.com/office/drawing/2014/main" id="{E64372DB-D5C0-C6BC-FD8C-132EFF85A5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65141" y="99540"/>
            <a:ext cx="902810" cy="888247"/>
          </a:xfrm>
          <a:prstGeom prst="rect">
            <a:avLst/>
          </a:prstGeom>
        </p:spPr>
      </p:pic>
    </p:spTree>
    <p:extLst>
      <p:ext uri="{BB962C8B-B14F-4D97-AF65-F5344CB8AC3E}">
        <p14:creationId xmlns:p14="http://schemas.microsoft.com/office/powerpoint/2010/main" val="2363460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F079-9E7B-E12B-3177-3CFB2DFEB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F0ACC-21CE-2B67-7D25-27A5825712B4}"/>
              </a:ext>
            </a:extLst>
          </p:cNvPr>
          <p:cNvSpPr>
            <a:spLocks noGrp="1"/>
          </p:cNvSpPr>
          <p:nvPr>
            <p:ph type="title"/>
          </p:nvPr>
        </p:nvSpPr>
        <p:spPr/>
        <p:txBody>
          <a:bodyPr/>
          <a:lstStyle/>
          <a:p>
            <a:r>
              <a:rPr lang="en-US" dirty="0"/>
              <a:t>D001: CARS for H2 measurements</a:t>
            </a:r>
            <a:endParaRPr lang="en-HU" dirty="0"/>
          </a:p>
        </p:txBody>
      </p:sp>
      <p:sp>
        <p:nvSpPr>
          <p:cNvPr id="4" name="Footer Placeholder 3">
            <a:extLst>
              <a:ext uri="{FF2B5EF4-FFF2-40B4-BE49-F238E27FC236}">
                <a16:creationId xmlns:a16="http://schemas.microsoft.com/office/drawing/2014/main" id="{5836C10B-E1F9-C7D5-51C0-EC01FB219EFC}"/>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9A4D55BF-931C-E622-CF16-84574BF62AE2}"/>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p:sp>
        <p:nvSpPr>
          <p:cNvPr id="7" name="TextBox 6">
            <a:extLst>
              <a:ext uri="{FF2B5EF4-FFF2-40B4-BE49-F238E27FC236}">
                <a16:creationId xmlns:a16="http://schemas.microsoft.com/office/drawing/2014/main" id="{CCE53D6B-259A-ADDF-4148-7F8A8682EAC4}"/>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ijdelijke aanduiding voor inhoud 15">
            <a:extLst>
              <a:ext uri="{FF2B5EF4-FFF2-40B4-BE49-F238E27FC236}">
                <a16:creationId xmlns:a16="http://schemas.microsoft.com/office/drawing/2014/main" id="{5B3A99B4-C510-B6AA-8A60-BA20A4C6EE2A}"/>
              </a:ext>
            </a:extLst>
          </p:cNvPr>
          <p:cNvSpPr>
            <a:spLocks noGrp="1"/>
          </p:cNvSpPr>
          <p:nvPr>
            <p:ph idx="1"/>
          </p:nvPr>
        </p:nvSpPr>
        <p:spPr>
          <a:xfrm>
            <a:off x="360040" y="1238381"/>
            <a:ext cx="5666160" cy="4381237"/>
          </a:xfrm>
        </p:spPr>
        <p:txBody>
          <a:bodyPr>
            <a:normAutofit fontScale="92500" lnSpcReduction="10000"/>
          </a:bodyPr>
          <a:lstStyle/>
          <a:p>
            <a:pPr marL="0" indent="0">
              <a:buNone/>
            </a:pPr>
            <a:r>
              <a:rPr lang="en-US" sz="1600" dirty="0">
                <a:solidFill>
                  <a:schemeClr val="tx2"/>
                </a:solidFill>
              </a:rPr>
              <a:t>Last experimental campaign (Feb-March 2025) unsuccessful</a:t>
            </a:r>
          </a:p>
          <a:p>
            <a:r>
              <a:rPr lang="en-US" sz="1400" dirty="0">
                <a:solidFill>
                  <a:schemeClr val="tx2"/>
                </a:solidFill>
              </a:rPr>
              <a:t>Imperfect laser components; hotspots caused optical damage</a:t>
            </a:r>
          </a:p>
          <a:p>
            <a:r>
              <a:rPr lang="en-US" sz="1400" dirty="0">
                <a:solidFill>
                  <a:schemeClr val="tx2"/>
                </a:solidFill>
              </a:rPr>
              <a:t>Large distance at Magnum-PSI combined with implemented BOXCARS scheme worsened detection sensitivity</a:t>
            </a:r>
          </a:p>
          <a:p>
            <a:r>
              <a:rPr lang="en-US" sz="1400" dirty="0">
                <a:solidFill>
                  <a:schemeClr val="tx2"/>
                </a:solidFill>
              </a:rPr>
              <a:t>Technician visited last month to fix laser (</a:t>
            </a:r>
            <a:r>
              <a:rPr lang="en-US" sz="1400" b="1" dirty="0">
                <a:solidFill>
                  <a:schemeClr val="tx2"/>
                </a:solidFill>
              </a:rPr>
              <a:t>6-month </a:t>
            </a:r>
            <a:r>
              <a:rPr lang="en-US" sz="1400" dirty="0">
                <a:solidFill>
                  <a:schemeClr val="tx2"/>
                </a:solidFill>
              </a:rPr>
              <a:t>laser downtime)</a:t>
            </a:r>
          </a:p>
          <a:p>
            <a:pPr marL="0" indent="0">
              <a:buNone/>
            </a:pPr>
            <a:endParaRPr lang="en-US" sz="1600" dirty="0">
              <a:solidFill>
                <a:schemeClr val="tx2"/>
              </a:solidFill>
            </a:endParaRPr>
          </a:p>
          <a:p>
            <a:pPr marL="0" indent="0">
              <a:buNone/>
            </a:pPr>
            <a:r>
              <a:rPr lang="en-US" sz="1600" dirty="0">
                <a:solidFill>
                  <a:schemeClr val="tx2"/>
                </a:solidFill>
              </a:rPr>
              <a:t>CARS setup improvements still needed. Work performed last year:</a:t>
            </a:r>
          </a:p>
          <a:p>
            <a:pPr>
              <a:lnSpc>
                <a:spcPct val="150000"/>
              </a:lnSpc>
            </a:pPr>
            <a:r>
              <a:rPr lang="en-US" sz="1600" dirty="0">
                <a:solidFill>
                  <a:schemeClr val="tx2"/>
                </a:solidFill>
              </a:rPr>
              <a:t>Built and tested ‘</a:t>
            </a:r>
            <a:r>
              <a:rPr lang="en-US" sz="1600" b="1" dirty="0">
                <a:solidFill>
                  <a:schemeClr val="tx2"/>
                </a:solidFill>
              </a:rPr>
              <a:t>Filtered CARS</a:t>
            </a:r>
            <a:r>
              <a:rPr lang="en-US" sz="1600" dirty="0">
                <a:solidFill>
                  <a:schemeClr val="tx2"/>
                </a:solidFill>
              </a:rPr>
              <a:t>’ setup</a:t>
            </a:r>
            <a:br>
              <a:rPr lang="en-US" sz="1400" dirty="0">
                <a:solidFill>
                  <a:schemeClr val="tx2"/>
                </a:solidFill>
              </a:rPr>
            </a:br>
            <a:r>
              <a:rPr lang="en-US" sz="1400" dirty="0">
                <a:solidFill>
                  <a:schemeClr val="tx2"/>
                </a:solidFill>
                <a:sym typeface="Wingdings" panose="05000000000000000000" pitchFamily="2" charset="2"/>
              </a:rPr>
              <a:t> Similar sensitivity to BOXCARS</a:t>
            </a:r>
            <a:br>
              <a:rPr lang="en-US" sz="1400" dirty="0">
                <a:solidFill>
                  <a:schemeClr val="tx2"/>
                </a:solidFill>
              </a:rPr>
            </a:br>
            <a:r>
              <a:rPr lang="en-US" sz="1400" dirty="0">
                <a:solidFill>
                  <a:schemeClr val="tx2"/>
                </a:solidFill>
                <a:sym typeface="Wingdings" panose="05000000000000000000" pitchFamily="2" charset="2"/>
              </a:rPr>
              <a:t> </a:t>
            </a:r>
            <a:r>
              <a:rPr lang="en-US" sz="1400" dirty="0">
                <a:solidFill>
                  <a:schemeClr val="tx2"/>
                </a:solidFill>
              </a:rPr>
              <a:t>less sensitive to large distances</a:t>
            </a:r>
            <a:br>
              <a:rPr lang="en-US" sz="1400" dirty="0">
                <a:solidFill>
                  <a:schemeClr val="tx2"/>
                </a:solidFill>
              </a:rPr>
            </a:br>
            <a:r>
              <a:rPr lang="en-US" sz="1400" dirty="0">
                <a:solidFill>
                  <a:schemeClr val="tx2"/>
                </a:solidFill>
                <a:sym typeface="Wingdings" panose="05000000000000000000" pitchFamily="2" charset="2"/>
              </a:rPr>
              <a:t> Will be applied to Magnum-PSI</a:t>
            </a:r>
            <a:endParaRPr lang="en-US" sz="1400" dirty="0">
              <a:solidFill>
                <a:schemeClr val="tx2"/>
              </a:solidFill>
            </a:endParaRPr>
          </a:p>
          <a:p>
            <a:pPr>
              <a:lnSpc>
                <a:spcPct val="150000"/>
              </a:lnSpc>
            </a:pPr>
            <a:r>
              <a:rPr lang="en-US" sz="1600" dirty="0">
                <a:solidFill>
                  <a:schemeClr val="tx2"/>
                </a:solidFill>
              </a:rPr>
              <a:t>Tests performed with ‘</a:t>
            </a:r>
            <a:r>
              <a:rPr lang="en-US" sz="1600" b="1" dirty="0">
                <a:solidFill>
                  <a:schemeClr val="tx2"/>
                </a:solidFill>
              </a:rPr>
              <a:t>polarization CARS’ </a:t>
            </a:r>
            <a:r>
              <a:rPr lang="en-US" sz="1600" dirty="0">
                <a:solidFill>
                  <a:schemeClr val="tx2"/>
                </a:solidFill>
              </a:rPr>
              <a:t>during laser downtime</a:t>
            </a:r>
            <a:br>
              <a:rPr lang="en-US" sz="1400" dirty="0">
                <a:solidFill>
                  <a:schemeClr val="tx2"/>
                </a:solidFill>
              </a:rPr>
            </a:br>
            <a:r>
              <a:rPr lang="en-US" sz="1400" dirty="0">
                <a:solidFill>
                  <a:schemeClr val="tx2"/>
                </a:solidFill>
                <a:sym typeface="Wingdings" panose="05000000000000000000" pitchFamily="2" charset="2"/>
              </a:rPr>
              <a:t> Use specifically polarized input lasers and add a polarization filter to remove background</a:t>
            </a:r>
            <a:br>
              <a:rPr lang="en-US" sz="1400" dirty="0">
                <a:solidFill>
                  <a:schemeClr val="tx2"/>
                </a:solidFill>
                <a:sym typeface="Wingdings" panose="05000000000000000000" pitchFamily="2" charset="2"/>
              </a:rPr>
            </a:br>
            <a:r>
              <a:rPr lang="en-US" sz="1400" dirty="0">
                <a:solidFill>
                  <a:schemeClr val="tx2"/>
                </a:solidFill>
                <a:sym typeface="Wingdings" panose="05000000000000000000" pitchFamily="2" charset="2"/>
              </a:rPr>
              <a:t> Observed issues with ellipticity of output lasers due to coated components</a:t>
            </a:r>
            <a:br>
              <a:rPr lang="en-US" sz="1400" dirty="0">
                <a:solidFill>
                  <a:schemeClr val="tx2"/>
                </a:solidFill>
                <a:sym typeface="Wingdings" panose="05000000000000000000" pitchFamily="2" charset="2"/>
              </a:rPr>
            </a:br>
            <a:r>
              <a:rPr lang="en-US" sz="1400" dirty="0">
                <a:solidFill>
                  <a:schemeClr val="tx2"/>
                </a:solidFill>
                <a:sym typeface="Wingdings" panose="05000000000000000000" pitchFamily="2" charset="2"/>
              </a:rPr>
              <a:t>     - Will not be tested during new Magnum-PSI experiments</a:t>
            </a:r>
            <a:endParaRPr lang="en-US" sz="1800" dirty="0">
              <a:solidFill>
                <a:schemeClr val="tx2"/>
              </a:solidFill>
            </a:endParaRPr>
          </a:p>
          <a:p>
            <a:pPr marL="0" indent="0">
              <a:buNone/>
            </a:pPr>
            <a:endParaRPr lang="en-US" sz="1400" dirty="0">
              <a:solidFill>
                <a:schemeClr val="tx2"/>
              </a:solidFill>
            </a:endParaRPr>
          </a:p>
        </p:txBody>
      </p:sp>
      <p:pic>
        <p:nvPicPr>
          <p:cNvPr id="6" name="Picture 5">
            <a:extLst>
              <a:ext uri="{FF2B5EF4-FFF2-40B4-BE49-F238E27FC236}">
                <a16:creationId xmlns:a16="http://schemas.microsoft.com/office/drawing/2014/main" id="{F375B491-34FE-C8D2-04A0-7315567B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934" y="3990581"/>
            <a:ext cx="4524641" cy="2527937"/>
          </a:xfrm>
          <a:prstGeom prst="rect">
            <a:avLst/>
          </a:prstGeom>
          <a:ln>
            <a:solidFill>
              <a:schemeClr val="accent1"/>
            </a:solidFill>
          </a:ln>
        </p:spPr>
      </p:pic>
      <p:pic>
        <p:nvPicPr>
          <p:cNvPr id="8" name="Picture 7" descr="A close-up of a pair of circles with colored lines&#10;&#10;AI-generated content may be incorrect.">
            <a:extLst>
              <a:ext uri="{FF2B5EF4-FFF2-40B4-BE49-F238E27FC236}">
                <a16:creationId xmlns:a16="http://schemas.microsoft.com/office/drawing/2014/main" id="{926C96CE-665D-FD6D-9366-DD9AEB6D4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933" y="1238381"/>
            <a:ext cx="4524641" cy="2448629"/>
          </a:xfrm>
          <a:prstGeom prst="rect">
            <a:avLst/>
          </a:prstGeom>
          <a:ln>
            <a:solidFill>
              <a:schemeClr val="accent1"/>
            </a:solidFill>
          </a:ln>
        </p:spPr>
      </p:pic>
      <p:pic>
        <p:nvPicPr>
          <p:cNvPr id="9" name="Afbeelding 1029">
            <a:extLst>
              <a:ext uri="{FF2B5EF4-FFF2-40B4-BE49-F238E27FC236}">
                <a16:creationId xmlns:a16="http://schemas.microsoft.com/office/drawing/2014/main" id="{5C7BE496-AC08-EB9B-192D-2E7044CDED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64334" y="98075"/>
            <a:ext cx="902810" cy="888247"/>
          </a:xfrm>
          <a:prstGeom prst="rect">
            <a:avLst/>
          </a:prstGeom>
        </p:spPr>
      </p:pic>
    </p:spTree>
    <p:extLst>
      <p:ext uri="{BB962C8B-B14F-4D97-AF65-F5344CB8AC3E}">
        <p14:creationId xmlns:p14="http://schemas.microsoft.com/office/powerpoint/2010/main" val="36995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D8A8C-4092-A311-0FEF-EE8A692C9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F4A1D-67C4-1D06-71F7-222198ED0EA0}"/>
              </a:ext>
            </a:extLst>
          </p:cNvPr>
          <p:cNvSpPr>
            <a:spLocks noGrp="1"/>
          </p:cNvSpPr>
          <p:nvPr>
            <p:ph type="title"/>
          </p:nvPr>
        </p:nvSpPr>
        <p:spPr>
          <a:xfrm>
            <a:off x="1011448" y="175582"/>
            <a:ext cx="9451776" cy="457200"/>
          </a:xfrm>
        </p:spPr>
        <p:txBody>
          <a:bodyPr/>
          <a:lstStyle/>
          <a:p>
            <a:r>
              <a:rPr lang="en-US" dirty="0"/>
              <a:t>D001: </a:t>
            </a:r>
            <a:r>
              <a:rPr lang="en-GB" dirty="0"/>
              <a:t>MANTIS @ Magnum-PSI</a:t>
            </a:r>
            <a:endParaRPr lang="en-HU" dirty="0"/>
          </a:p>
        </p:txBody>
      </p:sp>
      <p:sp>
        <p:nvSpPr>
          <p:cNvPr id="4" name="Footer Placeholder 3">
            <a:extLst>
              <a:ext uri="{FF2B5EF4-FFF2-40B4-BE49-F238E27FC236}">
                <a16:creationId xmlns:a16="http://schemas.microsoft.com/office/drawing/2014/main" id="{F7D704F6-DAE7-C399-3D08-2F616D7A5A7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1519730-A44B-DE86-E644-70F4F41008DC}"/>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a:solidFill>
                <a:prstClr val="white"/>
              </a:solidFill>
            </a:endParaRPr>
          </a:p>
        </p:txBody>
      </p:sp>
      <p:sp>
        <p:nvSpPr>
          <p:cNvPr id="7" name="TextBox 6">
            <a:extLst>
              <a:ext uri="{FF2B5EF4-FFF2-40B4-BE49-F238E27FC236}">
                <a16:creationId xmlns:a16="http://schemas.microsoft.com/office/drawing/2014/main" id="{ED2F727C-2F42-7B77-ADD5-E7897A03F93D}"/>
              </a:ext>
            </a:extLst>
          </p:cNvPr>
          <p:cNvSpPr txBox="1"/>
          <p:nvPr/>
        </p:nvSpPr>
        <p:spPr>
          <a:xfrm>
            <a:off x="10618547" y="571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6" name="Content Placeholder 2">
            <a:extLst>
              <a:ext uri="{FF2B5EF4-FFF2-40B4-BE49-F238E27FC236}">
                <a16:creationId xmlns:a16="http://schemas.microsoft.com/office/drawing/2014/main" id="{A39A9952-6308-4449-D907-7A49D365277B}"/>
              </a:ext>
            </a:extLst>
          </p:cNvPr>
          <p:cNvSpPr>
            <a:spLocks noGrp="1"/>
          </p:cNvSpPr>
          <p:nvPr>
            <p:ph idx="1"/>
          </p:nvPr>
        </p:nvSpPr>
        <p:spPr>
          <a:xfrm>
            <a:off x="96256" y="836712"/>
            <a:ext cx="4811504" cy="5688632"/>
          </a:xfrm>
        </p:spPr>
        <p:txBody>
          <a:bodyPr>
            <a:normAutofit/>
          </a:bodyPr>
          <a:lstStyle/>
          <a:p>
            <a:r>
              <a:rPr lang="en-GB" sz="2000" dirty="0"/>
              <a:t>MANTIS: multispectral camera imaging</a:t>
            </a:r>
            <a:r>
              <a:rPr lang="en-GB" sz="2000" baseline="30000" dirty="0"/>
              <a:t>[1]</a:t>
            </a:r>
            <a:endParaRPr lang="en-GB" sz="2000" dirty="0"/>
          </a:p>
          <a:p>
            <a:pPr lvl="1">
              <a:buFont typeface="Wingdings" pitchFamily="2" charset="2"/>
              <a:buChar char="Ø"/>
            </a:pPr>
            <a:r>
              <a:rPr lang="en-GB" sz="1600" dirty="0"/>
              <a:t>6 visible light cameras with unique filters, providing absolutely calibrated </a:t>
            </a:r>
            <a:r>
              <a:rPr lang="en-GB" sz="1600" dirty="0" err="1"/>
              <a:t>emissivities</a:t>
            </a:r>
            <a:r>
              <a:rPr lang="en-GB" sz="1600" dirty="0"/>
              <a:t> (photons/m</a:t>
            </a:r>
            <a:r>
              <a:rPr lang="en-GB" sz="1600" baseline="30000" dirty="0"/>
              <a:t>3</a:t>
            </a:r>
            <a:r>
              <a:rPr lang="en-GB" sz="1600" dirty="0"/>
              <a:t> sec) </a:t>
            </a:r>
          </a:p>
          <a:p>
            <a:pPr lvl="1">
              <a:buFont typeface="Wingdings" pitchFamily="2" charset="2"/>
              <a:buChar char="Ø"/>
            </a:pPr>
            <a:r>
              <a:rPr lang="en-GB" sz="1600" dirty="0"/>
              <a:t>Hydrogen Balmer, H</a:t>
            </a:r>
            <a:r>
              <a:rPr lang="en-GB" sz="1600" baseline="-25000" dirty="0"/>
              <a:t>2</a:t>
            </a:r>
            <a:r>
              <a:rPr lang="en-GB" sz="1600" dirty="0"/>
              <a:t> </a:t>
            </a:r>
            <a:r>
              <a:rPr lang="en-GB" sz="1600" dirty="0" err="1"/>
              <a:t>Fulcherband</a:t>
            </a:r>
            <a:r>
              <a:rPr lang="en-GB" sz="1600" dirty="0"/>
              <a:t>, </a:t>
            </a:r>
            <a:r>
              <a:rPr lang="en-GB" sz="1600" dirty="0" err="1"/>
              <a:t>Ar</a:t>
            </a:r>
            <a:r>
              <a:rPr lang="en-GB" sz="1600" dirty="0"/>
              <a:t>-I/II, Ne-I, C-II/III, N-II</a:t>
            </a:r>
          </a:p>
          <a:p>
            <a:pPr lvl="1">
              <a:buFont typeface="Wingdings" pitchFamily="2" charset="2"/>
              <a:buChar char="Ø"/>
            </a:pPr>
            <a:r>
              <a:rPr lang="en-GB" sz="1600" dirty="0"/>
              <a:t>Inference of electron temperature and density, neutral hydrogen density, ionization rates, recombination rates, hydrogenic plasma-molecular interaction rates</a:t>
            </a:r>
            <a:r>
              <a:rPr lang="en-GB" sz="1600" baseline="30000" dirty="0"/>
              <a:t>[2-5]</a:t>
            </a:r>
            <a:r>
              <a:rPr lang="en-GB" sz="1600" dirty="0"/>
              <a:t>.</a:t>
            </a:r>
            <a:endParaRPr lang="en-GB" sz="2000" dirty="0"/>
          </a:p>
          <a:p>
            <a:r>
              <a:rPr lang="en-GB" sz="2000" dirty="0"/>
              <a:t>Aims:</a:t>
            </a:r>
          </a:p>
          <a:p>
            <a:pPr lvl="1">
              <a:buFont typeface="Wingdings" pitchFamily="2" charset="2"/>
              <a:buChar char="Ø"/>
            </a:pPr>
            <a:r>
              <a:rPr lang="en-GB" sz="1600" dirty="0"/>
              <a:t>Test modifications to CRM through comparison against extensive set of Magnum-PSI diagnostics.</a:t>
            </a:r>
          </a:p>
          <a:p>
            <a:pPr lvl="1">
              <a:buFont typeface="Wingdings" pitchFamily="2" charset="2"/>
              <a:buChar char="Ø"/>
            </a:pPr>
            <a:r>
              <a:rPr lang="en-GB" sz="1600" dirty="0"/>
              <a:t>Port improved parameter inference results to exhaust experiments equipped with MANTIS:  </a:t>
            </a:r>
          </a:p>
          <a:p>
            <a:pPr marL="342900" lvl="1" indent="0">
              <a:buNone/>
            </a:pPr>
            <a:r>
              <a:rPr lang="en-GB" sz="1600" dirty="0"/>
              <a:t>	TCV, MAST-U, AUG, W7-X, Magnum-PSI, RFX</a:t>
            </a:r>
          </a:p>
          <a:p>
            <a:r>
              <a:rPr lang="en-GB" sz="2000" dirty="0"/>
              <a:t>First data next week</a:t>
            </a:r>
          </a:p>
          <a:p>
            <a:pPr marL="342900" lvl="1" indent="0">
              <a:buNone/>
            </a:pPr>
            <a:endParaRPr lang="en-GB" sz="1200" dirty="0"/>
          </a:p>
        </p:txBody>
      </p:sp>
      <p:pic>
        <p:nvPicPr>
          <p:cNvPr id="8" name="Picture 7">
            <a:extLst>
              <a:ext uri="{FF2B5EF4-FFF2-40B4-BE49-F238E27FC236}">
                <a16:creationId xmlns:a16="http://schemas.microsoft.com/office/drawing/2014/main" id="{C78BF754-D7AE-0F25-B7EE-F9C262933C66}"/>
              </a:ext>
            </a:extLst>
          </p:cNvPr>
          <p:cNvPicPr>
            <a:picLocks noChangeAspect="1"/>
          </p:cNvPicPr>
          <p:nvPr/>
        </p:nvPicPr>
        <p:blipFill>
          <a:blip r:embed="rId2"/>
          <a:stretch>
            <a:fillRect/>
          </a:stretch>
        </p:blipFill>
        <p:spPr>
          <a:xfrm>
            <a:off x="8252457" y="587070"/>
            <a:ext cx="2934583" cy="1991015"/>
          </a:xfrm>
          <a:prstGeom prst="rect">
            <a:avLst/>
          </a:prstGeom>
        </p:spPr>
      </p:pic>
      <p:pic>
        <p:nvPicPr>
          <p:cNvPr id="11" name="Picture 10">
            <a:extLst>
              <a:ext uri="{FF2B5EF4-FFF2-40B4-BE49-F238E27FC236}">
                <a16:creationId xmlns:a16="http://schemas.microsoft.com/office/drawing/2014/main" id="{7ACF2297-76C0-6A52-80B2-CF10770835BD}"/>
              </a:ext>
            </a:extLst>
          </p:cNvPr>
          <p:cNvPicPr>
            <a:picLocks noChangeAspect="1"/>
          </p:cNvPicPr>
          <p:nvPr/>
        </p:nvPicPr>
        <p:blipFill>
          <a:blip r:embed="rId3"/>
          <a:stretch>
            <a:fillRect/>
          </a:stretch>
        </p:blipFill>
        <p:spPr>
          <a:xfrm>
            <a:off x="5302272" y="5286928"/>
            <a:ext cx="1933546" cy="1059247"/>
          </a:xfrm>
          <a:prstGeom prst="rect">
            <a:avLst/>
          </a:prstGeom>
        </p:spPr>
      </p:pic>
      <p:sp>
        <p:nvSpPr>
          <p:cNvPr id="12" name="TextBox 11">
            <a:extLst>
              <a:ext uri="{FF2B5EF4-FFF2-40B4-BE49-F238E27FC236}">
                <a16:creationId xmlns:a16="http://schemas.microsoft.com/office/drawing/2014/main" id="{14E8E8A1-213A-03C3-CF5B-7666666B60D5}"/>
              </a:ext>
            </a:extLst>
          </p:cNvPr>
          <p:cNvSpPr txBox="1"/>
          <p:nvPr/>
        </p:nvSpPr>
        <p:spPr>
          <a:xfrm>
            <a:off x="5385758" y="5002856"/>
            <a:ext cx="1766574" cy="307777"/>
          </a:xfrm>
          <a:prstGeom prst="rect">
            <a:avLst/>
          </a:prstGeom>
          <a:noFill/>
        </p:spPr>
        <p:txBody>
          <a:bodyPr wrap="none" rtlCol="0">
            <a:spAutoFit/>
          </a:bodyPr>
          <a:lstStyle/>
          <a:p>
            <a:pPr algn="l"/>
            <a:r>
              <a:rPr lang="en-GB" sz="1400" b="1" dirty="0"/>
              <a:t>recorded emission x6</a:t>
            </a:r>
          </a:p>
        </p:txBody>
      </p:sp>
      <p:pic>
        <p:nvPicPr>
          <p:cNvPr id="13" name="Picture 12">
            <a:extLst>
              <a:ext uri="{FF2B5EF4-FFF2-40B4-BE49-F238E27FC236}">
                <a16:creationId xmlns:a16="http://schemas.microsoft.com/office/drawing/2014/main" id="{CD2A7529-FC52-6E0E-F82A-480A59ABF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5522" y="4851083"/>
            <a:ext cx="2271712" cy="1665530"/>
          </a:xfrm>
          <a:prstGeom prst="rect">
            <a:avLst/>
          </a:prstGeom>
        </p:spPr>
      </p:pic>
      <p:pic>
        <p:nvPicPr>
          <p:cNvPr id="14" name="Picture 13">
            <a:extLst>
              <a:ext uri="{FF2B5EF4-FFF2-40B4-BE49-F238E27FC236}">
                <a16:creationId xmlns:a16="http://schemas.microsoft.com/office/drawing/2014/main" id="{A48DF49F-6F7C-41ED-11F6-ACA4FA6DF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2324" y="3083718"/>
            <a:ext cx="2244910" cy="1609986"/>
          </a:xfrm>
          <a:prstGeom prst="rect">
            <a:avLst/>
          </a:prstGeom>
        </p:spPr>
      </p:pic>
      <p:sp>
        <p:nvSpPr>
          <p:cNvPr id="15" name="TextBox 14">
            <a:extLst>
              <a:ext uri="{FF2B5EF4-FFF2-40B4-BE49-F238E27FC236}">
                <a16:creationId xmlns:a16="http://schemas.microsoft.com/office/drawing/2014/main" id="{C238B5A6-24F9-5705-3916-768A67739254}"/>
              </a:ext>
            </a:extLst>
          </p:cNvPr>
          <p:cNvSpPr txBox="1"/>
          <p:nvPr/>
        </p:nvSpPr>
        <p:spPr>
          <a:xfrm>
            <a:off x="8562750" y="4581728"/>
            <a:ext cx="2271712" cy="307777"/>
          </a:xfrm>
          <a:prstGeom prst="rect">
            <a:avLst/>
          </a:prstGeom>
          <a:noFill/>
        </p:spPr>
        <p:txBody>
          <a:bodyPr wrap="none" rtlCol="0">
            <a:spAutoFit/>
          </a:bodyPr>
          <a:lstStyle/>
          <a:p>
            <a:pPr algn="l"/>
            <a:r>
              <a:rPr lang="en-GB" sz="1400" b="1" dirty="0"/>
              <a:t>emissivity reconstruction x6</a:t>
            </a:r>
          </a:p>
        </p:txBody>
      </p:sp>
      <p:sp>
        <p:nvSpPr>
          <p:cNvPr id="16" name="TextBox 15">
            <a:extLst>
              <a:ext uri="{FF2B5EF4-FFF2-40B4-BE49-F238E27FC236}">
                <a16:creationId xmlns:a16="http://schemas.microsoft.com/office/drawing/2014/main" id="{AA81191A-5BCB-B8C9-5357-17A72E460C72}"/>
              </a:ext>
            </a:extLst>
          </p:cNvPr>
          <p:cNvSpPr txBox="1"/>
          <p:nvPr/>
        </p:nvSpPr>
        <p:spPr>
          <a:xfrm>
            <a:off x="8728795" y="2856283"/>
            <a:ext cx="1655838" cy="307777"/>
          </a:xfrm>
          <a:prstGeom prst="rect">
            <a:avLst/>
          </a:prstGeom>
          <a:noFill/>
        </p:spPr>
        <p:txBody>
          <a:bodyPr wrap="square" rtlCol="0">
            <a:spAutoFit/>
          </a:bodyPr>
          <a:lstStyle/>
          <a:p>
            <a:pPr algn="l"/>
            <a:r>
              <a:rPr lang="en-GB" sz="1400" b="1" dirty="0"/>
              <a:t>parameter estimate</a:t>
            </a:r>
          </a:p>
        </p:txBody>
      </p:sp>
      <p:cxnSp>
        <p:nvCxnSpPr>
          <p:cNvPr id="17" name="Straight Arrow Connector 16">
            <a:extLst>
              <a:ext uri="{FF2B5EF4-FFF2-40B4-BE49-F238E27FC236}">
                <a16:creationId xmlns:a16="http://schemas.microsoft.com/office/drawing/2014/main" id="{E128153E-6F7C-4C98-8790-396AC4C4119B}"/>
              </a:ext>
            </a:extLst>
          </p:cNvPr>
          <p:cNvCxnSpPr>
            <a:cxnSpLocks/>
          </p:cNvCxnSpPr>
          <p:nvPr/>
        </p:nvCxnSpPr>
        <p:spPr>
          <a:xfrm flipH="1" flipV="1">
            <a:off x="8011745" y="4081420"/>
            <a:ext cx="481425" cy="10753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242BBF-06BB-598F-E85B-637269997F99}"/>
              </a:ext>
            </a:extLst>
          </p:cNvPr>
          <p:cNvSpPr txBox="1"/>
          <p:nvPr/>
        </p:nvSpPr>
        <p:spPr>
          <a:xfrm>
            <a:off x="6787881" y="4233180"/>
            <a:ext cx="1390317" cy="461665"/>
          </a:xfrm>
          <a:prstGeom prst="rect">
            <a:avLst/>
          </a:prstGeom>
          <a:noFill/>
        </p:spPr>
        <p:txBody>
          <a:bodyPr wrap="none" rtlCol="0">
            <a:spAutoFit/>
          </a:bodyPr>
          <a:lstStyle/>
          <a:p>
            <a:pPr algn="l"/>
            <a:r>
              <a:rPr lang="en-GB" sz="1200" b="1" dirty="0">
                <a:solidFill>
                  <a:schemeClr val="accent1"/>
                </a:solidFill>
              </a:rPr>
              <a:t>Bayesian inference</a:t>
            </a:r>
          </a:p>
          <a:p>
            <a:pPr algn="l"/>
            <a:r>
              <a:rPr lang="en-GB" sz="1200" b="1" dirty="0">
                <a:solidFill>
                  <a:schemeClr val="accent1"/>
                </a:solidFill>
              </a:rPr>
              <a:t>(grid search or NN)</a:t>
            </a:r>
          </a:p>
        </p:txBody>
      </p:sp>
      <p:cxnSp>
        <p:nvCxnSpPr>
          <p:cNvPr id="19" name="Straight Arrow Connector 18">
            <a:extLst>
              <a:ext uri="{FF2B5EF4-FFF2-40B4-BE49-F238E27FC236}">
                <a16:creationId xmlns:a16="http://schemas.microsoft.com/office/drawing/2014/main" id="{AAD22E3B-4E29-3CC3-5270-904D1D7847B8}"/>
              </a:ext>
            </a:extLst>
          </p:cNvPr>
          <p:cNvCxnSpPr>
            <a:cxnSpLocks/>
          </p:cNvCxnSpPr>
          <p:nvPr/>
        </p:nvCxnSpPr>
        <p:spPr>
          <a:xfrm>
            <a:off x="6806602" y="3352417"/>
            <a:ext cx="1922193" cy="11698"/>
          </a:xfrm>
          <a:prstGeom prst="straightConnector1">
            <a:avLst/>
          </a:prstGeom>
          <a:ln w="190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129F897-7CAE-8074-E6AE-3C55643C9945}"/>
              </a:ext>
            </a:extLst>
          </p:cNvPr>
          <p:cNvSpPr txBox="1"/>
          <p:nvPr/>
        </p:nvSpPr>
        <p:spPr>
          <a:xfrm>
            <a:off x="7317510" y="3102592"/>
            <a:ext cx="822213" cy="276999"/>
          </a:xfrm>
          <a:prstGeom prst="rect">
            <a:avLst/>
          </a:prstGeom>
          <a:noFill/>
          <a:ln>
            <a:noFill/>
          </a:ln>
        </p:spPr>
        <p:txBody>
          <a:bodyPr wrap="none" rtlCol="0">
            <a:spAutoFit/>
          </a:bodyPr>
          <a:lstStyle/>
          <a:p>
            <a:pPr algn="l"/>
            <a:r>
              <a:rPr lang="en-GB" sz="1200" b="1" dirty="0">
                <a:solidFill>
                  <a:schemeClr val="accent3"/>
                </a:solidFill>
              </a:rPr>
              <a:t>validation</a:t>
            </a:r>
          </a:p>
        </p:txBody>
      </p:sp>
      <p:cxnSp>
        <p:nvCxnSpPr>
          <p:cNvPr id="21" name="Straight Arrow Connector 20">
            <a:extLst>
              <a:ext uri="{FF2B5EF4-FFF2-40B4-BE49-F238E27FC236}">
                <a16:creationId xmlns:a16="http://schemas.microsoft.com/office/drawing/2014/main" id="{6E12635E-8DA4-6F9C-71F6-6E30B19D8C5F}"/>
              </a:ext>
            </a:extLst>
          </p:cNvPr>
          <p:cNvCxnSpPr>
            <a:cxnSpLocks/>
          </p:cNvCxnSpPr>
          <p:nvPr/>
        </p:nvCxnSpPr>
        <p:spPr>
          <a:xfrm>
            <a:off x="7239692" y="5823595"/>
            <a:ext cx="130726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7BD08AA-7151-47DE-EC4D-A59B9FC136D6}"/>
              </a:ext>
            </a:extLst>
          </p:cNvPr>
          <p:cNvSpPr txBox="1"/>
          <p:nvPr/>
        </p:nvSpPr>
        <p:spPr>
          <a:xfrm>
            <a:off x="7377421" y="5348552"/>
            <a:ext cx="1016497" cy="461665"/>
          </a:xfrm>
          <a:prstGeom prst="rect">
            <a:avLst/>
          </a:prstGeom>
          <a:noFill/>
        </p:spPr>
        <p:txBody>
          <a:bodyPr wrap="none" rtlCol="0">
            <a:spAutoFit/>
          </a:bodyPr>
          <a:lstStyle/>
          <a:p>
            <a:pPr algn="l"/>
            <a:r>
              <a:rPr lang="en-GB" sz="1200" b="1" dirty="0">
                <a:solidFill>
                  <a:schemeClr val="accent1"/>
                </a:solidFill>
              </a:rPr>
              <a:t>   inversion</a:t>
            </a:r>
          </a:p>
          <a:p>
            <a:pPr algn="l"/>
            <a:r>
              <a:rPr lang="en-GB" sz="1200" b="1" dirty="0">
                <a:solidFill>
                  <a:schemeClr val="accent1"/>
                </a:solidFill>
              </a:rPr>
              <a:t>(SART or NN)</a:t>
            </a:r>
          </a:p>
        </p:txBody>
      </p:sp>
      <p:sp>
        <p:nvSpPr>
          <p:cNvPr id="23" name="Rounded Rectangle 14">
            <a:extLst>
              <a:ext uri="{FF2B5EF4-FFF2-40B4-BE49-F238E27FC236}">
                <a16:creationId xmlns:a16="http://schemas.microsoft.com/office/drawing/2014/main" id="{22EA6D85-E951-9061-F2AE-28A480E3F5D8}"/>
              </a:ext>
            </a:extLst>
          </p:cNvPr>
          <p:cNvSpPr/>
          <p:nvPr/>
        </p:nvSpPr>
        <p:spPr>
          <a:xfrm>
            <a:off x="5584198" y="3750112"/>
            <a:ext cx="1222404" cy="60478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collisional-radiative model</a:t>
            </a:r>
          </a:p>
        </p:txBody>
      </p:sp>
      <p:sp>
        <p:nvSpPr>
          <p:cNvPr id="24" name="Rounded Rectangle 15">
            <a:extLst>
              <a:ext uri="{FF2B5EF4-FFF2-40B4-BE49-F238E27FC236}">
                <a16:creationId xmlns:a16="http://schemas.microsoft.com/office/drawing/2014/main" id="{33E2FC50-866D-CD03-FBF8-FCA5C66D0B92}"/>
              </a:ext>
            </a:extLst>
          </p:cNvPr>
          <p:cNvSpPr/>
          <p:nvPr/>
        </p:nvSpPr>
        <p:spPr>
          <a:xfrm>
            <a:off x="5584198" y="3164060"/>
            <a:ext cx="1222404" cy="40011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Thomson, TALIF</a:t>
            </a:r>
          </a:p>
        </p:txBody>
      </p:sp>
      <p:cxnSp>
        <p:nvCxnSpPr>
          <p:cNvPr id="25" name="Straight Arrow Connector 24">
            <a:extLst>
              <a:ext uri="{FF2B5EF4-FFF2-40B4-BE49-F238E27FC236}">
                <a16:creationId xmlns:a16="http://schemas.microsoft.com/office/drawing/2014/main" id="{01563782-4085-A816-7902-0F583CCBF6B3}"/>
              </a:ext>
            </a:extLst>
          </p:cNvPr>
          <p:cNvCxnSpPr>
            <a:cxnSpLocks/>
          </p:cNvCxnSpPr>
          <p:nvPr/>
        </p:nvCxnSpPr>
        <p:spPr>
          <a:xfrm>
            <a:off x="6798031" y="4071564"/>
            <a:ext cx="1764293" cy="2533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5A3C1B-03F4-8223-6D0E-6DEA8C2AD063}"/>
              </a:ext>
            </a:extLst>
          </p:cNvPr>
          <p:cNvCxnSpPr>
            <a:cxnSpLocks/>
          </p:cNvCxnSpPr>
          <p:nvPr/>
        </p:nvCxnSpPr>
        <p:spPr>
          <a:xfrm flipH="1">
            <a:off x="6798031" y="3365311"/>
            <a:ext cx="969667" cy="45529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7B99EE-C2D2-8AFD-8CD5-906F9AEF19E6}"/>
              </a:ext>
            </a:extLst>
          </p:cNvPr>
          <p:cNvSpPr txBox="1"/>
          <p:nvPr/>
        </p:nvSpPr>
        <p:spPr>
          <a:xfrm rot="20169183">
            <a:off x="7002849" y="3562326"/>
            <a:ext cx="636649" cy="276999"/>
          </a:xfrm>
          <a:prstGeom prst="rect">
            <a:avLst/>
          </a:prstGeom>
          <a:noFill/>
          <a:ln>
            <a:noFill/>
          </a:ln>
        </p:spPr>
        <p:txBody>
          <a:bodyPr wrap="none" rtlCol="0">
            <a:spAutoFit/>
          </a:bodyPr>
          <a:lstStyle/>
          <a:p>
            <a:pPr algn="l"/>
            <a:r>
              <a:rPr lang="en-GB" sz="1200" b="1" dirty="0">
                <a:solidFill>
                  <a:schemeClr val="accent3"/>
                </a:solidFill>
              </a:rPr>
              <a:t>update</a:t>
            </a:r>
          </a:p>
        </p:txBody>
      </p:sp>
      <p:sp>
        <p:nvSpPr>
          <p:cNvPr id="28" name="TextBox 27">
            <a:extLst>
              <a:ext uri="{FF2B5EF4-FFF2-40B4-BE49-F238E27FC236}">
                <a16:creationId xmlns:a16="http://schemas.microsoft.com/office/drawing/2014/main" id="{DFC57175-EF3C-020A-A2F0-6B31726F2B4D}"/>
              </a:ext>
            </a:extLst>
          </p:cNvPr>
          <p:cNvSpPr txBox="1"/>
          <p:nvPr/>
        </p:nvSpPr>
        <p:spPr>
          <a:xfrm>
            <a:off x="130191" y="5648234"/>
            <a:ext cx="4502356" cy="861774"/>
          </a:xfrm>
          <a:prstGeom prst="rect">
            <a:avLst/>
          </a:prstGeom>
          <a:noFill/>
        </p:spPr>
        <p:txBody>
          <a:bodyPr wrap="square" rtlCol="0">
            <a:spAutoFit/>
          </a:bodyPr>
          <a:lstStyle/>
          <a:p>
            <a:r>
              <a:rPr lang="en-GB" sz="1000" dirty="0">
                <a:solidFill>
                  <a:schemeClr val="tx1">
                    <a:lumMod val="50000"/>
                    <a:lumOff val="50000"/>
                  </a:schemeClr>
                </a:solidFill>
              </a:rPr>
              <a:t>[1] A. Perek </a:t>
            </a:r>
            <a:r>
              <a:rPr lang="en-GB" sz="1000" i="1" dirty="0">
                <a:solidFill>
                  <a:schemeClr val="tx1">
                    <a:lumMod val="50000"/>
                    <a:lumOff val="50000"/>
                  </a:schemeClr>
                </a:solidFill>
              </a:rPr>
              <a:t>et al</a:t>
            </a:r>
            <a:r>
              <a:rPr lang="en-GB" sz="1000" dirty="0">
                <a:solidFill>
                  <a:schemeClr val="tx1">
                    <a:lumMod val="50000"/>
                    <a:lumOff val="50000"/>
                  </a:schemeClr>
                </a:solidFill>
              </a:rPr>
              <a:t>. Review of Scientific Instruments, 90(12):123514, 2019.</a:t>
            </a:r>
          </a:p>
          <a:p>
            <a:r>
              <a:rPr lang="en-GB" sz="1000" dirty="0">
                <a:solidFill>
                  <a:schemeClr val="tx1">
                    <a:lumMod val="50000"/>
                    <a:lumOff val="50000"/>
                  </a:schemeClr>
                </a:solidFill>
              </a:rPr>
              <a:t>[2] A. Perek, </a:t>
            </a:r>
            <a:r>
              <a:rPr lang="en-GB" sz="1000" i="1" dirty="0">
                <a:solidFill>
                  <a:schemeClr val="tx1">
                    <a:lumMod val="50000"/>
                    <a:lumOff val="50000"/>
                  </a:schemeClr>
                </a:solidFill>
              </a:rPr>
              <a:t>et al</a:t>
            </a:r>
            <a:r>
              <a:rPr lang="en-GB" sz="1000" dirty="0">
                <a:solidFill>
                  <a:schemeClr val="tx1">
                    <a:lumMod val="50000"/>
                    <a:lumOff val="50000"/>
                  </a:schemeClr>
                </a:solidFill>
              </a:rPr>
              <a:t>. Nuclear Materials and Energy, 26, 2021.</a:t>
            </a:r>
          </a:p>
          <a:p>
            <a:r>
              <a:rPr lang="en-GB" sz="1000" dirty="0">
                <a:solidFill>
                  <a:schemeClr val="tx1">
                    <a:lumMod val="50000"/>
                    <a:lumOff val="50000"/>
                  </a:schemeClr>
                </a:solidFill>
              </a:rPr>
              <a:t>[3] T.A. Wijkamp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63(5):056003, 2023.</a:t>
            </a:r>
          </a:p>
          <a:p>
            <a:r>
              <a:rPr lang="en-GB" sz="1000" dirty="0">
                <a:solidFill>
                  <a:schemeClr val="tx1">
                    <a:lumMod val="50000"/>
                    <a:lumOff val="50000"/>
                  </a:schemeClr>
                </a:solidFill>
              </a:rPr>
              <a:t>[4] A. Perek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62(9):096012, 2022.</a:t>
            </a:r>
          </a:p>
          <a:p>
            <a:r>
              <a:rPr lang="en-GB" sz="1000" dirty="0">
                <a:solidFill>
                  <a:schemeClr val="tx1">
                    <a:lumMod val="50000"/>
                    <a:lumOff val="50000"/>
                  </a:schemeClr>
                </a:solidFill>
              </a:rPr>
              <a:t>[5] B.L. Linehan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63(3):036021.</a:t>
            </a:r>
            <a:endParaRPr lang="en-GB" dirty="0"/>
          </a:p>
        </p:txBody>
      </p:sp>
      <p:pic>
        <p:nvPicPr>
          <p:cNvPr id="29" name="Picture 28">
            <a:extLst>
              <a:ext uri="{FF2B5EF4-FFF2-40B4-BE49-F238E27FC236}">
                <a16:creationId xmlns:a16="http://schemas.microsoft.com/office/drawing/2014/main" id="{0BD1965C-3D31-4DBA-5B4D-87DB4BE2E615}"/>
              </a:ext>
            </a:extLst>
          </p:cNvPr>
          <p:cNvPicPr>
            <a:picLocks noChangeAspect="1"/>
          </p:cNvPicPr>
          <p:nvPr/>
        </p:nvPicPr>
        <p:blipFill>
          <a:blip r:embed="rId6">
            <a:extLst>
              <a:ext uri="{28A0092B-C50C-407E-A947-70E740481C1C}">
                <a14:useLocalDpi xmlns:a14="http://schemas.microsoft.com/office/drawing/2010/main" val="0"/>
              </a:ext>
            </a:extLst>
          </a:blip>
          <a:srcRect l="19416" r="29070"/>
          <a:stretch>
            <a:fillRect/>
          </a:stretch>
        </p:blipFill>
        <p:spPr>
          <a:xfrm>
            <a:off x="5705713" y="167654"/>
            <a:ext cx="2536634" cy="2628367"/>
          </a:xfrm>
          <a:prstGeom prst="rect">
            <a:avLst/>
          </a:prstGeom>
        </p:spPr>
      </p:pic>
      <p:pic>
        <p:nvPicPr>
          <p:cNvPr id="30" name="Afbeelding 1029">
            <a:extLst>
              <a:ext uri="{FF2B5EF4-FFF2-40B4-BE49-F238E27FC236}">
                <a16:creationId xmlns:a16="http://schemas.microsoft.com/office/drawing/2014/main" id="{DC4D9EB2-F0B8-AFB2-61B5-FD48931143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342363" y="819151"/>
            <a:ext cx="902810" cy="888247"/>
          </a:xfrm>
          <a:prstGeom prst="rect">
            <a:avLst/>
          </a:prstGeom>
        </p:spPr>
      </p:pic>
    </p:spTree>
    <p:extLst>
      <p:ext uri="{BB962C8B-B14F-4D97-AF65-F5344CB8AC3E}">
        <p14:creationId xmlns:p14="http://schemas.microsoft.com/office/powerpoint/2010/main" val="62608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FA81-EDE0-CC78-DF63-6AC97DBFB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4DCBC-6ED8-6A32-973B-70697D0070AF}"/>
              </a:ext>
            </a:extLst>
          </p:cNvPr>
          <p:cNvSpPr>
            <a:spLocks noGrp="1"/>
          </p:cNvSpPr>
          <p:nvPr>
            <p:ph type="title"/>
          </p:nvPr>
        </p:nvSpPr>
        <p:spPr/>
        <p:txBody>
          <a:bodyPr/>
          <a:lstStyle/>
          <a:p>
            <a:r>
              <a:rPr lang="en-US" dirty="0"/>
              <a:t>D001: </a:t>
            </a:r>
            <a:r>
              <a:rPr lang="en-GB" dirty="0"/>
              <a:t>Coherence imaging spectroscopy @ Magnum-PSI</a:t>
            </a:r>
            <a:endParaRPr lang="en-HU" dirty="0"/>
          </a:p>
        </p:txBody>
      </p:sp>
      <p:sp>
        <p:nvSpPr>
          <p:cNvPr id="4" name="Footer Placeholder 3">
            <a:extLst>
              <a:ext uri="{FF2B5EF4-FFF2-40B4-BE49-F238E27FC236}">
                <a16:creationId xmlns:a16="http://schemas.microsoft.com/office/drawing/2014/main" id="{98AB8124-A59D-1F21-9C8D-40B2B3F7119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EB7115A5-266A-5955-A920-8D6FAEB0394C}"/>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a:solidFill>
                <a:prstClr val="white"/>
              </a:solidFill>
            </a:endParaRPr>
          </a:p>
        </p:txBody>
      </p:sp>
      <p:sp>
        <p:nvSpPr>
          <p:cNvPr id="7" name="TextBox 6">
            <a:extLst>
              <a:ext uri="{FF2B5EF4-FFF2-40B4-BE49-F238E27FC236}">
                <a16:creationId xmlns:a16="http://schemas.microsoft.com/office/drawing/2014/main" id="{B114A70A-7E5A-D724-0236-73FCF2453B24}"/>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Content Placeholder 2">
            <a:extLst>
              <a:ext uri="{FF2B5EF4-FFF2-40B4-BE49-F238E27FC236}">
                <a16:creationId xmlns:a16="http://schemas.microsoft.com/office/drawing/2014/main" id="{4E20C768-F06D-0382-08DF-F2D5A5AE9BDD}"/>
              </a:ext>
            </a:extLst>
          </p:cNvPr>
          <p:cNvSpPr>
            <a:spLocks noGrp="1"/>
          </p:cNvSpPr>
          <p:nvPr>
            <p:ph idx="1"/>
          </p:nvPr>
        </p:nvSpPr>
        <p:spPr>
          <a:xfrm>
            <a:off x="87589" y="733560"/>
            <a:ext cx="5508878" cy="5633373"/>
          </a:xfrm>
        </p:spPr>
        <p:txBody>
          <a:bodyPr>
            <a:normAutofit/>
          </a:bodyPr>
          <a:lstStyle/>
          <a:p>
            <a:pPr marL="0" indent="0">
              <a:buNone/>
            </a:pPr>
            <a:r>
              <a:rPr lang="en-GB" sz="2000" b="1" dirty="0"/>
              <a:t>C</a:t>
            </a:r>
            <a:r>
              <a:rPr lang="en-GB" sz="1600" dirty="0"/>
              <a:t>oherence</a:t>
            </a:r>
            <a:r>
              <a:rPr lang="en-GB" sz="2000" dirty="0"/>
              <a:t> </a:t>
            </a:r>
            <a:r>
              <a:rPr lang="en-GB" sz="2000" b="1" dirty="0"/>
              <a:t>I</a:t>
            </a:r>
            <a:r>
              <a:rPr lang="en-GB" sz="1600" dirty="0"/>
              <a:t>maging</a:t>
            </a:r>
            <a:r>
              <a:rPr lang="en-GB" sz="2000" dirty="0"/>
              <a:t> </a:t>
            </a:r>
            <a:r>
              <a:rPr lang="en-GB" sz="1800" b="1" dirty="0"/>
              <a:t>S</a:t>
            </a:r>
            <a:r>
              <a:rPr lang="en-GB" sz="1600" dirty="0"/>
              <a:t>pectroscopy is a camera-based polarization interferometer, enabling the acquisition of the 2D plasma flows.</a:t>
            </a:r>
          </a:p>
          <a:p>
            <a:pPr marL="0" indent="0">
              <a:buNone/>
            </a:pPr>
            <a:endParaRPr lang="en-GB" sz="1600" dirty="0"/>
          </a:p>
          <a:p>
            <a:pPr marL="342900" lvl="1" indent="0">
              <a:buNone/>
            </a:pPr>
            <a:endParaRPr lang="en-GB" sz="16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r>
              <a:rPr lang="en-GB" sz="2000" dirty="0"/>
              <a:t>Examples of use cases @ Magnum-PSI</a:t>
            </a:r>
          </a:p>
          <a:p>
            <a:pPr lvl="1">
              <a:buFont typeface="Wingdings" pitchFamily="2" charset="2"/>
              <a:buChar char="Ø"/>
            </a:pPr>
            <a:r>
              <a:rPr lang="en-GB" sz="1600" dirty="0"/>
              <a:t>Visualize the </a:t>
            </a:r>
            <a:r>
              <a:rPr lang="en-GB" sz="1600" b="1" dirty="0"/>
              <a:t>pre-sheath plasma flows</a:t>
            </a:r>
            <a:r>
              <a:rPr lang="en-GB" sz="1600" dirty="0"/>
              <a:t>.</a:t>
            </a:r>
          </a:p>
          <a:p>
            <a:pPr lvl="1">
              <a:buFont typeface="Wingdings" pitchFamily="2" charset="2"/>
              <a:buChar char="Ø"/>
            </a:pPr>
            <a:r>
              <a:rPr lang="en-GB" sz="1600" dirty="0"/>
              <a:t>Identify the </a:t>
            </a:r>
            <a:r>
              <a:rPr lang="en-GB" sz="1600" b="1" dirty="0"/>
              <a:t>entrainment of impurities</a:t>
            </a:r>
            <a:r>
              <a:rPr lang="en-GB" sz="1600" dirty="0"/>
              <a:t> with the main plasma flows.</a:t>
            </a:r>
          </a:p>
          <a:p>
            <a:pPr lvl="1">
              <a:buFont typeface="Wingdings" pitchFamily="2" charset="2"/>
              <a:buChar char="Ø"/>
            </a:pPr>
            <a:r>
              <a:rPr lang="en-GB" sz="1600" dirty="0"/>
              <a:t>Quantify the </a:t>
            </a:r>
            <a:r>
              <a:rPr lang="en-GB" sz="1600" b="1" dirty="0"/>
              <a:t>momentum losses </a:t>
            </a:r>
            <a:r>
              <a:rPr lang="en-GB" sz="1600" dirty="0"/>
              <a:t>from attached to detached conditions.</a:t>
            </a:r>
          </a:p>
        </p:txBody>
      </p:sp>
      <p:pic>
        <p:nvPicPr>
          <p:cNvPr id="12" name="Picture 11" descr="A graph of a function&#10;&#10;AI-generated content may be incorrect.">
            <a:extLst>
              <a:ext uri="{FF2B5EF4-FFF2-40B4-BE49-F238E27FC236}">
                <a16:creationId xmlns:a16="http://schemas.microsoft.com/office/drawing/2014/main" id="{8BF4AADA-531A-6F81-D672-A31CDD65D542}"/>
              </a:ext>
            </a:extLst>
          </p:cNvPr>
          <p:cNvPicPr>
            <a:picLocks noChangeAspect="1"/>
          </p:cNvPicPr>
          <p:nvPr/>
        </p:nvPicPr>
        <p:blipFill>
          <a:blip r:embed="rId2">
            <a:extLst>
              <a:ext uri="{28A0092B-C50C-407E-A947-70E740481C1C}">
                <a14:useLocalDpi xmlns:a14="http://schemas.microsoft.com/office/drawing/2010/main" val="0"/>
              </a:ext>
            </a:extLst>
          </a:blip>
          <a:srcRect l="50105"/>
          <a:stretch>
            <a:fillRect/>
          </a:stretch>
        </p:blipFill>
        <p:spPr>
          <a:xfrm>
            <a:off x="8252981" y="3765744"/>
            <a:ext cx="3111500" cy="2690170"/>
          </a:xfrm>
          <a:prstGeom prst="rect">
            <a:avLst/>
          </a:prstGeom>
        </p:spPr>
      </p:pic>
      <p:pic>
        <p:nvPicPr>
          <p:cNvPr id="13" name="Afbeelding 1029">
            <a:extLst>
              <a:ext uri="{FF2B5EF4-FFF2-40B4-BE49-F238E27FC236}">
                <a16:creationId xmlns:a16="http://schemas.microsoft.com/office/drawing/2014/main" id="{BA772D49-7668-6D1E-8F42-CE716B13B9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72958" y="40825"/>
            <a:ext cx="902810" cy="888247"/>
          </a:xfrm>
          <a:prstGeom prst="rect">
            <a:avLst/>
          </a:prstGeom>
        </p:spPr>
      </p:pic>
      <p:pic>
        <p:nvPicPr>
          <p:cNvPr id="14" name="Picture 13">
            <a:extLst>
              <a:ext uri="{FF2B5EF4-FFF2-40B4-BE49-F238E27FC236}">
                <a16:creationId xmlns:a16="http://schemas.microsoft.com/office/drawing/2014/main" id="{E0A1404C-106C-05BA-35F0-44137E0DB79A}"/>
              </a:ext>
            </a:extLst>
          </p:cNvPr>
          <p:cNvPicPr>
            <a:picLocks noChangeAspect="1"/>
          </p:cNvPicPr>
          <p:nvPr/>
        </p:nvPicPr>
        <p:blipFill rotWithShape="1">
          <a:blip r:embed="rId4"/>
          <a:srcRect r="14927"/>
          <a:stretch/>
        </p:blipFill>
        <p:spPr>
          <a:xfrm>
            <a:off x="2643053" y="544723"/>
            <a:ext cx="4825999" cy="4120021"/>
          </a:xfrm>
          <a:prstGeom prst="rect">
            <a:avLst/>
          </a:prstGeom>
        </p:spPr>
      </p:pic>
      <p:pic>
        <p:nvPicPr>
          <p:cNvPr id="15" name="Picture 14">
            <a:extLst>
              <a:ext uri="{FF2B5EF4-FFF2-40B4-BE49-F238E27FC236}">
                <a16:creationId xmlns:a16="http://schemas.microsoft.com/office/drawing/2014/main" id="{7C5903EF-B7C9-1459-5318-9668DDFEAB89}"/>
              </a:ext>
            </a:extLst>
          </p:cNvPr>
          <p:cNvPicPr>
            <a:picLocks noChangeAspect="1"/>
          </p:cNvPicPr>
          <p:nvPr/>
        </p:nvPicPr>
        <p:blipFill>
          <a:blip r:embed="rId5"/>
          <a:srcRect l="50631"/>
          <a:stretch>
            <a:fillRect/>
          </a:stretch>
        </p:blipFill>
        <p:spPr>
          <a:xfrm>
            <a:off x="7744638" y="1194676"/>
            <a:ext cx="3344257" cy="2571068"/>
          </a:xfrm>
          <a:prstGeom prst="rect">
            <a:avLst/>
          </a:prstGeom>
        </p:spPr>
      </p:pic>
    </p:spTree>
    <p:extLst>
      <p:ext uri="{BB962C8B-B14F-4D97-AF65-F5344CB8AC3E}">
        <p14:creationId xmlns:p14="http://schemas.microsoft.com/office/powerpoint/2010/main" val="37677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E7B98-70FC-2207-3696-BE066E7AB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5396C-DDFA-2A43-4633-29C0F4BB3B44}"/>
              </a:ext>
            </a:extLst>
          </p:cNvPr>
          <p:cNvSpPr>
            <a:spLocks noGrp="1"/>
          </p:cNvSpPr>
          <p:nvPr>
            <p:ph type="title"/>
          </p:nvPr>
        </p:nvSpPr>
        <p:spPr>
          <a:xfrm>
            <a:off x="983432" y="192514"/>
            <a:ext cx="7737235" cy="620285"/>
          </a:xfrm>
        </p:spPr>
        <p:txBody>
          <a:bodyPr/>
          <a:lstStyle/>
          <a:p>
            <a:r>
              <a:rPr lang="en-US" dirty="0"/>
              <a:t>D002: </a:t>
            </a:r>
            <a:r>
              <a:rPr lang="en-GB" dirty="0"/>
              <a:t>VIS/VUV molecular and atomic spectroscopy on H and D in PSI-2</a:t>
            </a:r>
            <a:endParaRPr lang="en-HU" dirty="0"/>
          </a:p>
        </p:txBody>
      </p:sp>
      <p:sp>
        <p:nvSpPr>
          <p:cNvPr id="4" name="Footer Placeholder 3">
            <a:extLst>
              <a:ext uri="{FF2B5EF4-FFF2-40B4-BE49-F238E27FC236}">
                <a16:creationId xmlns:a16="http://schemas.microsoft.com/office/drawing/2014/main" id="{8EE9FB50-1CA1-3F9B-DC15-E1976EB650B4}"/>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57BFF5D-0F49-B516-D02A-91B70EB0BEC3}"/>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a:solidFill>
                <a:prstClr val="white"/>
              </a:solidFill>
            </a:endParaRPr>
          </a:p>
        </p:txBody>
      </p:sp>
      <p:sp>
        <p:nvSpPr>
          <p:cNvPr id="7" name="TextBox 6">
            <a:extLst>
              <a:ext uri="{FF2B5EF4-FFF2-40B4-BE49-F238E27FC236}">
                <a16:creationId xmlns:a16="http://schemas.microsoft.com/office/drawing/2014/main" id="{6F17822A-9A30-B291-7573-E782FA7E6788}"/>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pic>
        <p:nvPicPr>
          <p:cNvPr id="3" name="Grafik 49" descr="Ein Bild, das Schrift, Logo, Text, Grafiken enthält.&#10;&#10;KI-generierte Inhalte können fehlerhaft sein.">
            <a:extLst>
              <a:ext uri="{FF2B5EF4-FFF2-40B4-BE49-F238E27FC236}">
                <a16:creationId xmlns:a16="http://schemas.microsoft.com/office/drawing/2014/main" id="{3316B26A-0374-A717-0F03-E46D1849B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218" y="291001"/>
            <a:ext cx="1573454" cy="521798"/>
          </a:xfrm>
          <a:prstGeom prst="rect">
            <a:avLst/>
          </a:prstGeom>
        </p:spPr>
      </p:pic>
      <p:sp>
        <p:nvSpPr>
          <p:cNvPr id="6" name="Textfeld 6">
            <a:extLst>
              <a:ext uri="{FF2B5EF4-FFF2-40B4-BE49-F238E27FC236}">
                <a16:creationId xmlns:a16="http://schemas.microsoft.com/office/drawing/2014/main" id="{D6395743-271C-F4B5-1DBC-DAB6869C23C0}"/>
              </a:ext>
            </a:extLst>
          </p:cNvPr>
          <p:cNvSpPr txBox="1"/>
          <p:nvPr/>
        </p:nvSpPr>
        <p:spPr>
          <a:xfrm>
            <a:off x="377144" y="988714"/>
            <a:ext cx="11263622" cy="3108543"/>
          </a:xfrm>
          <a:prstGeom prst="rect">
            <a:avLst/>
          </a:prstGeom>
          <a:noFill/>
        </p:spPr>
        <p:txBody>
          <a:bodyPr wrap="square">
            <a:spAutoFit/>
          </a:bodyPr>
          <a:lstStyle/>
          <a:p>
            <a:pPr>
              <a:buNone/>
            </a:pPr>
            <a:r>
              <a:rPr lang="en-GB" sz="1600" dirty="0">
                <a:effectLst/>
                <a:latin typeface="Aptos" panose="020B0004020202020204" pitchFamily="34" charset="0"/>
                <a:ea typeface="Aptos" panose="020B0004020202020204" pitchFamily="34" charset="0"/>
              </a:rPr>
              <a:t>Absolutely calibrated measurements of Balmer lines at PSI-2 using high resolution spectrometer and imaging spectrometer:</a:t>
            </a: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p:txBody>
      </p:sp>
      <p:sp>
        <p:nvSpPr>
          <p:cNvPr id="8" name="Textfeld 8">
            <a:extLst>
              <a:ext uri="{FF2B5EF4-FFF2-40B4-BE49-F238E27FC236}">
                <a16:creationId xmlns:a16="http://schemas.microsoft.com/office/drawing/2014/main" id="{4D38AEA1-1917-1AB4-83E9-EFE78A1AA372}"/>
              </a:ext>
            </a:extLst>
          </p:cNvPr>
          <p:cNvSpPr txBox="1"/>
          <p:nvPr/>
        </p:nvSpPr>
        <p:spPr>
          <a:xfrm>
            <a:off x="4452471" y="4245620"/>
            <a:ext cx="7645400" cy="2185214"/>
          </a:xfrm>
          <a:prstGeom prst="rect">
            <a:avLst/>
          </a:prstGeom>
          <a:noFill/>
        </p:spPr>
        <p:txBody>
          <a:bodyPr wrap="square" rtlCol="0">
            <a:spAutoFit/>
          </a:bodyPr>
          <a:lstStyle/>
          <a:p>
            <a:r>
              <a:rPr lang="en-GB" dirty="0">
                <a:latin typeface="Aptos" panose="020B0004020202020204" pitchFamily="34" charset="0"/>
              </a:rPr>
              <a:t>2 components of the H</a:t>
            </a:r>
            <a:r>
              <a:rPr lang="el-GR" baseline="-25000" dirty="0">
                <a:latin typeface="Aptos" panose="020B0004020202020204" pitchFamily="34" charset="0"/>
              </a:rPr>
              <a:t>α</a:t>
            </a:r>
            <a:r>
              <a:rPr lang="de-DE" dirty="0">
                <a:latin typeface="Aptos" panose="020B0004020202020204" pitchFamily="34" charset="0"/>
              </a:rPr>
              <a:t> </a:t>
            </a:r>
            <a:r>
              <a:rPr lang="en-GB" dirty="0">
                <a:latin typeface="Aptos" panose="020B0004020202020204" pitchFamily="34" charset="0"/>
              </a:rPr>
              <a:t>line were found (unshifted cold component (0.2-0.6 eV) and rotating hot component (3-4 eV, ionic nature doppler-shifted due to rotation of the plasma)).</a:t>
            </a:r>
          </a:p>
          <a:p>
            <a:endParaRPr lang="en-GB" dirty="0">
              <a:latin typeface="Aptos" panose="020B0004020202020204" pitchFamily="34" charset="0"/>
            </a:endParaRPr>
          </a:p>
          <a:p>
            <a:pPr>
              <a:buNone/>
            </a:pPr>
            <a:r>
              <a:rPr lang="en-GB" dirty="0">
                <a:latin typeface="Aptos" panose="020B0004020202020204" pitchFamily="34" charset="0"/>
              </a:rPr>
              <a:t>Line-integrated emission profile of the Balmer lines, absolutely calibrated by integrating sphere. Spatial resolution across plasma column.</a:t>
            </a:r>
          </a:p>
          <a:p>
            <a:pPr algn="l"/>
            <a:endParaRPr lang="en-GB" sz="2800" b="1" dirty="0"/>
          </a:p>
        </p:txBody>
      </p:sp>
      <p:pic>
        <p:nvPicPr>
          <p:cNvPr id="9" name="Grafik 10">
            <a:extLst>
              <a:ext uri="{FF2B5EF4-FFF2-40B4-BE49-F238E27FC236}">
                <a16:creationId xmlns:a16="http://schemas.microsoft.com/office/drawing/2014/main" id="{BB38C16E-4BDE-FB89-A9A8-9B398787C8FD}"/>
              </a:ext>
            </a:extLst>
          </p:cNvPr>
          <p:cNvPicPr>
            <a:picLocks noChangeAspect="1"/>
          </p:cNvPicPr>
          <p:nvPr/>
        </p:nvPicPr>
        <p:blipFill>
          <a:blip r:embed="rId3"/>
          <a:stretch>
            <a:fillRect/>
          </a:stretch>
        </p:blipFill>
        <p:spPr>
          <a:xfrm>
            <a:off x="4377415" y="1365298"/>
            <a:ext cx="3694785" cy="2679681"/>
          </a:xfrm>
          <a:prstGeom prst="rect">
            <a:avLst/>
          </a:prstGeom>
        </p:spPr>
      </p:pic>
      <p:pic>
        <p:nvPicPr>
          <p:cNvPr id="10" name="Grafik 12">
            <a:extLst>
              <a:ext uri="{FF2B5EF4-FFF2-40B4-BE49-F238E27FC236}">
                <a16:creationId xmlns:a16="http://schemas.microsoft.com/office/drawing/2014/main" id="{37DCB6AB-8E07-E17C-5547-9D9A528A3F90}"/>
              </a:ext>
            </a:extLst>
          </p:cNvPr>
          <p:cNvPicPr>
            <a:picLocks noChangeAspect="1"/>
          </p:cNvPicPr>
          <p:nvPr/>
        </p:nvPicPr>
        <p:blipFill>
          <a:blip r:embed="rId4"/>
          <a:stretch>
            <a:fillRect/>
          </a:stretch>
        </p:blipFill>
        <p:spPr>
          <a:xfrm>
            <a:off x="8332321" y="1389352"/>
            <a:ext cx="3694785" cy="2655627"/>
          </a:xfrm>
          <a:prstGeom prst="rect">
            <a:avLst/>
          </a:prstGeom>
        </p:spPr>
      </p:pic>
      <p:cxnSp>
        <p:nvCxnSpPr>
          <p:cNvPr id="11" name="Gerader Verbinder 14">
            <a:extLst>
              <a:ext uri="{FF2B5EF4-FFF2-40B4-BE49-F238E27FC236}">
                <a16:creationId xmlns:a16="http://schemas.microsoft.com/office/drawing/2014/main" id="{FF5E65D0-3AD0-C5B1-AAC0-C15627FD54D3}"/>
              </a:ext>
            </a:extLst>
          </p:cNvPr>
          <p:cNvCxnSpPr>
            <a:cxnSpLocks/>
          </p:cNvCxnSpPr>
          <p:nvPr/>
        </p:nvCxnSpPr>
        <p:spPr>
          <a:xfrm>
            <a:off x="6568315" y="2148476"/>
            <a:ext cx="0" cy="1511705"/>
          </a:xfrm>
          <a:prstGeom prst="line">
            <a:avLst/>
          </a:prstGeom>
          <a:ln>
            <a:solidFill>
              <a:srgbClr val="8B8ACE"/>
            </a:solidFill>
          </a:ln>
        </p:spPr>
        <p:style>
          <a:lnRef idx="1">
            <a:schemeClr val="accent1"/>
          </a:lnRef>
          <a:fillRef idx="0">
            <a:schemeClr val="accent1"/>
          </a:fillRef>
          <a:effectRef idx="0">
            <a:schemeClr val="accent1"/>
          </a:effectRef>
          <a:fontRef idx="minor">
            <a:schemeClr val="tx1"/>
          </a:fontRef>
        </p:style>
      </p:cxnSp>
      <p:cxnSp>
        <p:nvCxnSpPr>
          <p:cNvPr id="12" name="Gerader Verbinder 16">
            <a:extLst>
              <a:ext uri="{FF2B5EF4-FFF2-40B4-BE49-F238E27FC236}">
                <a16:creationId xmlns:a16="http://schemas.microsoft.com/office/drawing/2014/main" id="{D9CE9154-D78A-07AB-26A0-41167329F96D}"/>
              </a:ext>
            </a:extLst>
          </p:cNvPr>
          <p:cNvCxnSpPr>
            <a:cxnSpLocks/>
          </p:cNvCxnSpPr>
          <p:nvPr/>
        </p:nvCxnSpPr>
        <p:spPr>
          <a:xfrm>
            <a:off x="6512532" y="3076522"/>
            <a:ext cx="0" cy="583659"/>
          </a:xfrm>
          <a:prstGeom prst="line">
            <a:avLst/>
          </a:prstGeom>
          <a:ln>
            <a:solidFill>
              <a:srgbClr val="E4C38D"/>
            </a:solidFill>
          </a:ln>
        </p:spPr>
        <p:style>
          <a:lnRef idx="1">
            <a:schemeClr val="accent1"/>
          </a:lnRef>
          <a:fillRef idx="0">
            <a:schemeClr val="accent1"/>
          </a:fillRef>
          <a:effectRef idx="0">
            <a:schemeClr val="accent1"/>
          </a:effectRef>
          <a:fontRef idx="minor">
            <a:schemeClr val="tx1"/>
          </a:fontRef>
        </p:style>
      </p:cxnSp>
      <p:cxnSp>
        <p:nvCxnSpPr>
          <p:cNvPr id="13" name="Gerader Verbinder 20">
            <a:extLst>
              <a:ext uri="{FF2B5EF4-FFF2-40B4-BE49-F238E27FC236}">
                <a16:creationId xmlns:a16="http://schemas.microsoft.com/office/drawing/2014/main" id="{00D464E5-3132-C0C3-B49E-B9BCB2D93976}"/>
              </a:ext>
            </a:extLst>
          </p:cNvPr>
          <p:cNvCxnSpPr>
            <a:cxnSpLocks/>
          </p:cNvCxnSpPr>
          <p:nvPr/>
        </p:nvCxnSpPr>
        <p:spPr>
          <a:xfrm>
            <a:off x="10444990" y="2283511"/>
            <a:ext cx="0" cy="1376670"/>
          </a:xfrm>
          <a:prstGeom prst="line">
            <a:avLst/>
          </a:prstGeom>
          <a:ln>
            <a:solidFill>
              <a:srgbClr val="8B8ACE"/>
            </a:solidFill>
          </a:ln>
        </p:spPr>
        <p:style>
          <a:lnRef idx="1">
            <a:schemeClr val="accent1"/>
          </a:lnRef>
          <a:fillRef idx="0">
            <a:schemeClr val="accent1"/>
          </a:fillRef>
          <a:effectRef idx="0">
            <a:schemeClr val="accent1"/>
          </a:effectRef>
          <a:fontRef idx="minor">
            <a:schemeClr val="tx1"/>
          </a:fontRef>
        </p:style>
      </p:cxnSp>
      <p:cxnSp>
        <p:nvCxnSpPr>
          <p:cNvPr id="14" name="Gerader Verbinder 21">
            <a:extLst>
              <a:ext uri="{FF2B5EF4-FFF2-40B4-BE49-F238E27FC236}">
                <a16:creationId xmlns:a16="http://schemas.microsoft.com/office/drawing/2014/main" id="{EADF22B8-C4BE-7C5F-68E0-CBFB8739D1C8}"/>
              </a:ext>
            </a:extLst>
          </p:cNvPr>
          <p:cNvCxnSpPr>
            <a:cxnSpLocks/>
          </p:cNvCxnSpPr>
          <p:nvPr/>
        </p:nvCxnSpPr>
        <p:spPr>
          <a:xfrm>
            <a:off x="10317769" y="2859132"/>
            <a:ext cx="0" cy="801049"/>
          </a:xfrm>
          <a:prstGeom prst="line">
            <a:avLst/>
          </a:prstGeom>
          <a:ln>
            <a:solidFill>
              <a:srgbClr val="E4C38D"/>
            </a:solidFill>
          </a:ln>
        </p:spPr>
        <p:style>
          <a:lnRef idx="1">
            <a:schemeClr val="accent1"/>
          </a:lnRef>
          <a:fillRef idx="0">
            <a:schemeClr val="accent1"/>
          </a:fillRef>
          <a:effectRef idx="0">
            <a:schemeClr val="accent1"/>
          </a:effectRef>
          <a:fontRef idx="minor">
            <a:schemeClr val="tx1"/>
          </a:fontRef>
        </p:style>
      </p:cxnSp>
      <p:pic>
        <p:nvPicPr>
          <p:cNvPr id="15" name="Grafik 26">
            <a:extLst>
              <a:ext uri="{FF2B5EF4-FFF2-40B4-BE49-F238E27FC236}">
                <a16:creationId xmlns:a16="http://schemas.microsoft.com/office/drawing/2014/main" id="{9FEF4222-76D2-2F8E-83B4-1CC70E1BDD05}"/>
              </a:ext>
            </a:extLst>
          </p:cNvPr>
          <p:cNvPicPr>
            <a:picLocks noChangeAspect="1"/>
          </p:cNvPicPr>
          <p:nvPr/>
        </p:nvPicPr>
        <p:blipFill>
          <a:blip r:embed="rId5"/>
          <a:stretch>
            <a:fillRect/>
          </a:stretch>
        </p:blipFill>
        <p:spPr>
          <a:xfrm>
            <a:off x="938596" y="1400734"/>
            <a:ext cx="2877368" cy="2163276"/>
          </a:xfrm>
          <a:prstGeom prst="rect">
            <a:avLst/>
          </a:prstGeom>
        </p:spPr>
      </p:pic>
      <p:pic>
        <p:nvPicPr>
          <p:cNvPr id="16" name="Grafik 28" descr="Ein Bild, das Diagramm, Kreis, Screenshot enthält.&#10;&#10;KI-generierte Inhalte können fehlerhaft sein.">
            <a:extLst>
              <a:ext uri="{FF2B5EF4-FFF2-40B4-BE49-F238E27FC236}">
                <a16:creationId xmlns:a16="http://schemas.microsoft.com/office/drawing/2014/main" id="{FD47D802-6424-3033-5AB8-6F1A7C8565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809" y="1424028"/>
            <a:ext cx="1390266" cy="893944"/>
          </a:xfrm>
          <a:prstGeom prst="rect">
            <a:avLst/>
          </a:prstGeom>
        </p:spPr>
      </p:pic>
      <p:sp>
        <p:nvSpPr>
          <p:cNvPr id="17" name="Textfeld 29">
            <a:extLst>
              <a:ext uri="{FF2B5EF4-FFF2-40B4-BE49-F238E27FC236}">
                <a16:creationId xmlns:a16="http://schemas.microsoft.com/office/drawing/2014/main" id="{808A7A6A-BE3F-8A58-3C30-B57251EF92E6}"/>
              </a:ext>
            </a:extLst>
          </p:cNvPr>
          <p:cNvSpPr txBox="1"/>
          <p:nvPr/>
        </p:nvSpPr>
        <p:spPr>
          <a:xfrm>
            <a:off x="1478989" y="3529549"/>
            <a:ext cx="1796582" cy="338554"/>
          </a:xfrm>
          <a:prstGeom prst="rect">
            <a:avLst/>
          </a:prstGeom>
          <a:noFill/>
        </p:spPr>
        <p:txBody>
          <a:bodyPr wrap="none" rtlCol="0">
            <a:spAutoFit/>
          </a:bodyPr>
          <a:lstStyle/>
          <a:p>
            <a:pPr algn="l"/>
            <a:r>
              <a:rPr lang="de-DE" sz="1600" dirty="0"/>
              <a:t>Experimental </a:t>
            </a:r>
            <a:r>
              <a:rPr lang="de-DE" sz="1600" dirty="0" err="1"/>
              <a:t>setup</a:t>
            </a:r>
            <a:endParaRPr lang="en-GB" sz="1600" dirty="0"/>
          </a:p>
        </p:txBody>
      </p:sp>
      <p:sp>
        <p:nvSpPr>
          <p:cNvPr id="18" name="Textfeld 30">
            <a:extLst>
              <a:ext uri="{FF2B5EF4-FFF2-40B4-BE49-F238E27FC236}">
                <a16:creationId xmlns:a16="http://schemas.microsoft.com/office/drawing/2014/main" id="{41CF9174-F4E3-D542-9DA6-DFD7798BF348}"/>
              </a:ext>
            </a:extLst>
          </p:cNvPr>
          <p:cNvSpPr txBox="1"/>
          <p:nvPr/>
        </p:nvSpPr>
        <p:spPr>
          <a:xfrm>
            <a:off x="4991637" y="1532446"/>
            <a:ext cx="881973" cy="338554"/>
          </a:xfrm>
          <a:prstGeom prst="rect">
            <a:avLst/>
          </a:prstGeom>
          <a:noFill/>
        </p:spPr>
        <p:txBody>
          <a:bodyPr wrap="none" rtlCol="0">
            <a:spAutoFit/>
          </a:bodyPr>
          <a:lstStyle/>
          <a:p>
            <a:pPr algn="l"/>
            <a:r>
              <a:rPr lang="de-DE" sz="1600" b="1" dirty="0"/>
              <a:t>z=0 mm</a:t>
            </a:r>
            <a:endParaRPr lang="en-GB" sz="1600" b="1" dirty="0"/>
          </a:p>
        </p:txBody>
      </p:sp>
      <p:sp>
        <p:nvSpPr>
          <p:cNvPr id="19" name="Textfeld 31">
            <a:extLst>
              <a:ext uri="{FF2B5EF4-FFF2-40B4-BE49-F238E27FC236}">
                <a16:creationId xmlns:a16="http://schemas.microsoft.com/office/drawing/2014/main" id="{ABC217C7-501B-394C-EF0D-25D05455FA97}"/>
              </a:ext>
            </a:extLst>
          </p:cNvPr>
          <p:cNvSpPr txBox="1"/>
          <p:nvPr/>
        </p:nvSpPr>
        <p:spPr>
          <a:xfrm>
            <a:off x="8839372" y="1551419"/>
            <a:ext cx="986167" cy="338554"/>
          </a:xfrm>
          <a:prstGeom prst="rect">
            <a:avLst/>
          </a:prstGeom>
          <a:noFill/>
        </p:spPr>
        <p:txBody>
          <a:bodyPr wrap="none" rtlCol="0">
            <a:spAutoFit/>
          </a:bodyPr>
          <a:lstStyle/>
          <a:p>
            <a:pPr algn="l"/>
            <a:r>
              <a:rPr lang="de-DE" sz="1600" b="1" dirty="0"/>
              <a:t>z=24 mm</a:t>
            </a:r>
            <a:endParaRPr lang="en-GB" sz="1600" b="1" dirty="0"/>
          </a:p>
        </p:txBody>
      </p:sp>
      <p:pic>
        <p:nvPicPr>
          <p:cNvPr id="20" name="Grafik 33" descr="Ein Bild, das Text, Diagramm, Screenshot, Reihe enthält.&#10;&#10;KI-generierte Inhalte können fehlerhaft sein.">
            <a:extLst>
              <a:ext uri="{FF2B5EF4-FFF2-40B4-BE49-F238E27FC236}">
                <a16:creationId xmlns:a16="http://schemas.microsoft.com/office/drawing/2014/main" id="{494D624A-962F-C56B-E1C5-0BEBD75328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80" y="3976030"/>
            <a:ext cx="3082242" cy="2352237"/>
          </a:xfrm>
          <a:prstGeom prst="rect">
            <a:avLst/>
          </a:prstGeom>
        </p:spPr>
      </p:pic>
      <p:cxnSp>
        <p:nvCxnSpPr>
          <p:cNvPr id="21" name="Verbinder: gekrümmt 36">
            <a:extLst>
              <a:ext uri="{FF2B5EF4-FFF2-40B4-BE49-F238E27FC236}">
                <a16:creationId xmlns:a16="http://schemas.microsoft.com/office/drawing/2014/main" id="{842DA749-8BC5-6E0F-91E3-92EDFCA894BE}"/>
              </a:ext>
            </a:extLst>
          </p:cNvPr>
          <p:cNvCxnSpPr/>
          <p:nvPr/>
        </p:nvCxnSpPr>
        <p:spPr>
          <a:xfrm rot="10800000">
            <a:off x="3511089" y="4879387"/>
            <a:ext cx="959971" cy="66675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Bogen 46">
            <a:extLst>
              <a:ext uri="{FF2B5EF4-FFF2-40B4-BE49-F238E27FC236}">
                <a16:creationId xmlns:a16="http://schemas.microsoft.com/office/drawing/2014/main" id="{BB78E853-0907-1808-A5DF-D6EFE9832D8C}"/>
              </a:ext>
            </a:extLst>
          </p:cNvPr>
          <p:cNvSpPr/>
          <p:nvPr/>
        </p:nvSpPr>
        <p:spPr>
          <a:xfrm>
            <a:off x="4145258" y="3384550"/>
            <a:ext cx="592791" cy="1020682"/>
          </a:xfrm>
          <a:prstGeom prst="arc">
            <a:avLst>
              <a:gd name="adj1" fmla="val 5400005"/>
              <a:gd name="adj2" fmla="val 16468747"/>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77513599"/>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22FF28-6CAC-40D9-B3BE-DA4AA3273CC9}">
  <ds:schemaRefs>
    <ds:schemaRef ds:uri="http://schemas.microsoft.com/sharepoint/v3/contenttype/forms"/>
  </ds:schemaRefs>
</ds:datastoreItem>
</file>

<file path=customXml/itemProps2.xml><?xml version="1.0" encoding="utf-8"?>
<ds:datastoreItem xmlns:ds="http://schemas.openxmlformats.org/officeDocument/2006/customXml" ds:itemID="{0E8EE7C9-ECD7-4BCA-AD35-42C1959343C6}">
  <ds:schemaRefs>
    <ds:schemaRef ds:uri="cbbfa1f3-60c2-42de-b5b6-3ee8cb87d964"/>
    <ds:schemaRef ds:uri="e5ba6352-0726-4226-96e7-82f7f1c59a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FD49AD-6A3B-49D0-B154-A3C5A5485D0C}">
  <ds:schemaRefs>
    <ds:schemaRef ds:uri="http://schemas.microsoft.com/office/2006/metadata/properties"/>
    <ds:schemaRef ds:uri="http://purl.org/dc/elements/1.1/"/>
    <ds:schemaRef ds:uri="http://www.w3.org/XML/1998/namespace"/>
    <ds:schemaRef ds:uri="cbbfa1f3-60c2-42de-b5b6-3ee8cb87d964"/>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e5ba6352-0726-4226-96e7-82f7f1c59ac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567</TotalTime>
  <Words>4707</Words>
  <Application>Microsoft Office PowerPoint</Application>
  <PresentationFormat>Widescreen</PresentationFormat>
  <Paragraphs>768</Paragraphs>
  <Slides>35</Slides>
  <Notes>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7" baseType="lpstr">
      <vt:lpstr>Aptos</vt:lpstr>
      <vt:lpstr>Arial</vt:lpstr>
      <vt:lpstr>Calibri</vt:lpstr>
      <vt:lpstr>Cambria Math</vt:lpstr>
      <vt:lpstr>Poppins</vt:lpstr>
      <vt:lpstr>Symbol</vt:lpstr>
      <vt:lpstr>Times New Roman</vt:lpstr>
      <vt:lpstr>Wingdings</vt:lpstr>
      <vt:lpstr>Wingdings 3</vt:lpstr>
      <vt:lpstr>EUROfusion.1line_5_3_2019</vt:lpstr>
      <vt:lpstr>Thème Office</vt:lpstr>
      <vt:lpstr>Graph</vt:lpstr>
      <vt:lpstr>Update and Plans SPX</vt:lpstr>
      <vt:lpstr>WP-PWIE SPX: Plasma characterization, laser based diagnostic development</vt:lpstr>
      <vt:lpstr>SP X.1</vt:lpstr>
      <vt:lpstr>D001: Diagnostic developments for plasma characterization in Magnum-PSI</vt:lpstr>
      <vt:lpstr>D001: TALIF for H measurements</vt:lpstr>
      <vt:lpstr>D001: CARS for H2 measurements</vt:lpstr>
      <vt:lpstr>D001: MANTIS @ Magnum-PSI</vt:lpstr>
      <vt:lpstr>D001: Coherence imaging spectroscopy @ Magnum-PSI</vt:lpstr>
      <vt:lpstr>D002: VIS/VUV molecular and atomic spectroscopy on H and D in PSI-2</vt:lpstr>
      <vt:lpstr>D002: Benchmarking plasma chemistry at PSI-2</vt:lpstr>
      <vt:lpstr>PowerPoint Presentation</vt:lpstr>
      <vt:lpstr>D004: VUV spectroscopy at UPP</vt:lpstr>
      <vt:lpstr>D004: VUV spectroscopy at UPP</vt:lpstr>
      <vt:lpstr>D004: VUV spectroscopy at UPP</vt:lpstr>
      <vt:lpstr>SP X.2</vt:lpstr>
      <vt:lpstr>SP X.2</vt:lpstr>
      <vt:lpstr>PowerPoint Presentation</vt:lpstr>
      <vt:lpstr>PowerPoint Presentation</vt:lpstr>
      <vt:lpstr>PowerPoint Presentation</vt:lpstr>
      <vt:lpstr>PowerPoint Presentation</vt:lpstr>
      <vt:lpstr>D002: LIBS on Magnum         Closely linked to D007, see talk by Indrek</vt:lpstr>
      <vt:lpstr>D003: Optimization of the LIBS technique in Air, He, and Ar</vt:lpstr>
      <vt:lpstr>D003: Optimization of the LIBS technique in Air, He, and Ar</vt:lpstr>
      <vt:lpstr>D004: Cross comparison LIA-QMS and NRA</vt:lpstr>
      <vt:lpstr>D004: Investigation of hydrogen adsorption dynamics by LIBS</vt:lpstr>
      <vt:lpstr>D004: Explore TALIF and LIBS for H isotope identification </vt:lpstr>
      <vt:lpstr>D005: ML models development at the IPPLM – autoencoder models for experimental data</vt:lpstr>
      <vt:lpstr>D005: ML models development at the IPPLM – results</vt:lpstr>
      <vt:lpstr>D006: Single pulse ps LIBS for laser ablation- plasma characterization</vt:lpstr>
      <vt:lpstr>D006: Double Pulse ps-LIBS for depth analysis</vt:lpstr>
      <vt:lpstr>D007: In-situ LIBS and NRA in Magnum-PSI:   LIBS induced outgassing</vt:lpstr>
      <vt:lpstr>D007: In-situ LIBS and NRA in Magnum-PSI:   D retention after loading</vt:lpstr>
      <vt:lpstr>D008: ps-LIBS on Boron</vt:lpstr>
      <vt:lpstr>Call for participation 2026 / 2027 Preliminary outcome</vt:lpstr>
      <vt:lpstr>Thank you for your attention    3 Highlight talks: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Ivo Classen</cp:lastModifiedBy>
  <cp:revision>76</cp:revision>
  <dcterms:created xsi:type="dcterms:W3CDTF">2023-11-15T09:40:03Z</dcterms:created>
  <dcterms:modified xsi:type="dcterms:W3CDTF">2025-11-20T15:48:38Z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