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 id="2147483671" r:id="rId5"/>
    <p:sldMasterId id="2147483673" r:id="rId6"/>
  </p:sldMasterIdLst>
  <p:notesMasterIdLst>
    <p:notesMasterId r:id="rId45"/>
  </p:notesMasterIdLst>
  <p:sldIdLst>
    <p:sldId id="256" r:id="rId7"/>
    <p:sldId id="271" r:id="rId8"/>
    <p:sldId id="279" r:id="rId9"/>
    <p:sldId id="299" r:id="rId10"/>
    <p:sldId id="282" r:id="rId11"/>
    <p:sldId id="300" r:id="rId12"/>
    <p:sldId id="298" r:id="rId13"/>
    <p:sldId id="311" r:id="rId14"/>
    <p:sldId id="310" r:id="rId15"/>
    <p:sldId id="756" r:id="rId16"/>
    <p:sldId id="320" r:id="rId17"/>
    <p:sldId id="656" r:id="rId18"/>
    <p:sldId id="616" r:id="rId19"/>
    <p:sldId id="309" r:id="rId20"/>
    <p:sldId id="314" r:id="rId21"/>
    <p:sldId id="315" r:id="rId22"/>
    <p:sldId id="283" r:id="rId23"/>
    <p:sldId id="297" r:id="rId24"/>
    <p:sldId id="321" r:id="rId25"/>
    <p:sldId id="747" r:id="rId26"/>
    <p:sldId id="748" r:id="rId27"/>
    <p:sldId id="749" r:id="rId28"/>
    <p:sldId id="304" r:id="rId29"/>
    <p:sldId id="303" r:id="rId30"/>
    <p:sldId id="753" r:id="rId31"/>
    <p:sldId id="302" r:id="rId32"/>
    <p:sldId id="751" r:id="rId33"/>
    <p:sldId id="752" r:id="rId34"/>
    <p:sldId id="306" r:id="rId35"/>
    <p:sldId id="316" r:id="rId36"/>
    <p:sldId id="750" r:id="rId37"/>
    <p:sldId id="755" r:id="rId38"/>
    <p:sldId id="317" r:id="rId39"/>
    <p:sldId id="754" r:id="rId40"/>
    <p:sldId id="318" r:id="rId41"/>
    <p:sldId id="757" r:id="rId42"/>
    <p:sldId id="301" r:id="rId43"/>
    <p:sldId id="27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24F82D-39AF-2F97-3CD1-1742504E6FCB}" v="7" dt="2024-12-02T09:45:10.7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8" d="100"/>
          <a:sy n="118" d="100"/>
        </p:scale>
        <p:origin x="276" y="84"/>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as Szabolics" userId="cd3bfe97-2fa8-411c-81f0-3ee7e59ce51b" providerId="ADAL" clId="{8234C197-AA9D-7B4D-8F1B-2AD2DD247065}"/>
    <pc:docChg chg="undo custSel addSld delSld modSld sldOrd modMainMaster">
      <pc:chgData name="Tamas Szabolics" userId="cd3bfe97-2fa8-411c-81f0-3ee7e59ce51b" providerId="ADAL" clId="{8234C197-AA9D-7B4D-8F1B-2AD2DD247065}" dt="2024-11-25T16:04:47.279" v="742" actId="20578"/>
      <pc:docMkLst>
        <pc:docMk/>
      </pc:docMkLst>
      <pc:sldChg chg="new">
        <pc:chgData name="Tamas Szabolics" userId="cd3bfe97-2fa8-411c-81f0-3ee7e59ce51b" providerId="ADAL" clId="{8234C197-AA9D-7B4D-8F1B-2AD2DD247065}" dt="2024-10-18T07:25:54.830" v="0" actId="680"/>
        <pc:sldMkLst>
          <pc:docMk/>
          <pc:sldMk cId="431817190" sldId="257"/>
        </pc:sldMkLst>
      </pc:sldChg>
      <pc:sldChg chg="new del">
        <pc:chgData name="Tamas Szabolics" userId="cd3bfe97-2fa8-411c-81f0-3ee7e59ce51b" providerId="ADAL" clId="{8234C197-AA9D-7B4D-8F1B-2AD2DD247065}" dt="2024-10-18T08:44:01.810" v="135" actId="2696"/>
        <pc:sldMkLst>
          <pc:docMk/>
          <pc:sldMk cId="2101610814" sldId="258"/>
        </pc:sldMkLst>
      </pc:sldChg>
      <pc:sldChg chg="addSp delSp modSp new del mod">
        <pc:chgData name="Tamas Szabolics" userId="cd3bfe97-2fa8-411c-81f0-3ee7e59ce51b" providerId="ADAL" clId="{8234C197-AA9D-7B4D-8F1B-2AD2DD247065}" dt="2024-11-25T16:04:24.252" v="739" actId="2696"/>
        <pc:sldMkLst>
          <pc:docMk/>
          <pc:sldMk cId="750468423" sldId="259"/>
        </pc:sldMkLst>
      </pc:sldChg>
      <pc:sldChg chg="new del">
        <pc:chgData name="Tamas Szabolics" userId="cd3bfe97-2fa8-411c-81f0-3ee7e59ce51b" providerId="ADAL" clId="{8234C197-AA9D-7B4D-8F1B-2AD2DD247065}" dt="2024-10-18T08:44:05.917" v="138" actId="2696"/>
        <pc:sldMkLst>
          <pc:docMk/>
          <pc:sldMk cId="3389238595" sldId="260"/>
        </pc:sldMkLst>
      </pc:sldChg>
      <pc:sldChg chg="modSp new del mod">
        <pc:chgData name="Tamas Szabolics" userId="cd3bfe97-2fa8-411c-81f0-3ee7e59ce51b" providerId="ADAL" clId="{8234C197-AA9D-7B4D-8F1B-2AD2DD247065}" dt="2024-10-18T08:44:04.015" v="136" actId="2696"/>
        <pc:sldMkLst>
          <pc:docMk/>
          <pc:sldMk cId="1573047952" sldId="261"/>
        </pc:sldMkLst>
      </pc:sldChg>
      <pc:sldChg chg="new del">
        <pc:chgData name="Tamas Szabolics" userId="cd3bfe97-2fa8-411c-81f0-3ee7e59ce51b" providerId="ADAL" clId="{8234C197-AA9D-7B4D-8F1B-2AD2DD247065}" dt="2024-10-18T08:44:05.246" v="137" actId="2696"/>
        <pc:sldMkLst>
          <pc:docMk/>
          <pc:sldMk cId="2691157056" sldId="262"/>
        </pc:sldMkLst>
      </pc:sldChg>
      <pc:sldChg chg="modSp new del mod">
        <pc:chgData name="Tamas Szabolics" userId="cd3bfe97-2fa8-411c-81f0-3ee7e59ce51b" providerId="ADAL" clId="{8234C197-AA9D-7B4D-8F1B-2AD2DD247065}" dt="2024-10-18T08:44:00.854" v="134" actId="2696"/>
        <pc:sldMkLst>
          <pc:docMk/>
          <pc:sldMk cId="994293115" sldId="263"/>
        </pc:sldMkLst>
      </pc:sldChg>
      <pc:sldChg chg="addSp delSp modSp new mod">
        <pc:chgData name="Tamas Szabolics" userId="cd3bfe97-2fa8-411c-81f0-3ee7e59ce51b" providerId="ADAL" clId="{8234C197-AA9D-7B4D-8F1B-2AD2DD247065}" dt="2024-10-23T11:23:30.040" v="194" actId="478"/>
        <pc:sldMkLst>
          <pc:docMk/>
          <pc:sldMk cId="1401760247" sldId="264"/>
        </pc:sldMkLst>
      </pc:sldChg>
      <pc:sldChg chg="new del">
        <pc:chgData name="Tamas Szabolics" userId="cd3bfe97-2fa8-411c-81f0-3ee7e59ce51b" providerId="ADAL" clId="{8234C197-AA9D-7B4D-8F1B-2AD2DD247065}" dt="2024-11-25T15:18:04.631" v="480" actId="2696"/>
        <pc:sldMkLst>
          <pc:docMk/>
          <pc:sldMk cId="881058919" sldId="265"/>
        </pc:sldMkLst>
      </pc:sldChg>
      <pc:sldChg chg="delSp modSp new mod">
        <pc:chgData name="Tamas Szabolics" userId="cd3bfe97-2fa8-411c-81f0-3ee7e59ce51b" providerId="ADAL" clId="{8234C197-AA9D-7B4D-8F1B-2AD2DD247065}" dt="2024-11-25T16:03:06.756" v="730" actId="478"/>
        <pc:sldMkLst>
          <pc:docMk/>
          <pc:sldMk cId="2566406109" sldId="265"/>
        </pc:sldMkLst>
      </pc:sldChg>
      <pc:sldChg chg="modSp new mod ord">
        <pc:chgData name="Tamas Szabolics" userId="cd3bfe97-2fa8-411c-81f0-3ee7e59ce51b" providerId="ADAL" clId="{8234C197-AA9D-7B4D-8F1B-2AD2DD247065}" dt="2024-11-25T16:04:45.997" v="741" actId="20578"/>
        <pc:sldMkLst>
          <pc:docMk/>
          <pc:sldMk cId="796714568" sldId="266"/>
        </pc:sldMkLst>
        <pc:spChg chg="mod">
          <ac:chgData name="Tamas Szabolics" userId="cd3bfe97-2fa8-411c-81f0-3ee7e59ce51b" providerId="ADAL" clId="{8234C197-AA9D-7B4D-8F1B-2AD2DD247065}" dt="2024-11-25T16:00:57.711" v="685" actId="27636"/>
          <ac:spMkLst>
            <pc:docMk/>
            <pc:sldMk cId="796714568" sldId="266"/>
            <ac:spMk id="2" creationId="{2B5668B3-0A4C-492B-F245-5A14D7E752CB}"/>
          </ac:spMkLst>
        </pc:spChg>
      </pc:sldChg>
      <pc:sldChg chg="new ord">
        <pc:chgData name="Tamas Szabolics" userId="cd3bfe97-2fa8-411c-81f0-3ee7e59ce51b" providerId="ADAL" clId="{8234C197-AA9D-7B4D-8F1B-2AD2DD247065}" dt="2024-11-25T16:04:47.279" v="742" actId="20578"/>
        <pc:sldMkLst>
          <pc:docMk/>
          <pc:sldMk cId="714882574" sldId="267"/>
        </pc:sldMkLst>
      </pc:sldChg>
      <pc:sldChg chg="new">
        <pc:chgData name="Tamas Szabolics" userId="cd3bfe97-2fa8-411c-81f0-3ee7e59ce51b" providerId="ADAL" clId="{8234C197-AA9D-7B4D-8F1B-2AD2DD247065}" dt="2024-11-25T16:04:06.222" v="736" actId="680"/>
        <pc:sldMkLst>
          <pc:docMk/>
          <pc:sldMk cId="2857641979" sldId="268"/>
        </pc:sldMkLst>
      </pc:sldChg>
      <pc:sldChg chg="new">
        <pc:chgData name="Tamas Szabolics" userId="cd3bfe97-2fa8-411c-81f0-3ee7e59ce51b" providerId="ADAL" clId="{8234C197-AA9D-7B4D-8F1B-2AD2DD247065}" dt="2024-11-25T16:04:09.187" v="737" actId="680"/>
        <pc:sldMkLst>
          <pc:docMk/>
          <pc:sldMk cId="232290782" sldId="269"/>
        </pc:sldMkLst>
      </pc:sldChg>
      <pc:sldChg chg="new">
        <pc:chgData name="Tamas Szabolics" userId="cd3bfe97-2fa8-411c-81f0-3ee7e59ce51b" providerId="ADAL" clId="{8234C197-AA9D-7B4D-8F1B-2AD2DD247065}" dt="2024-11-25T16:04:12.198" v="738" actId="680"/>
        <pc:sldMkLst>
          <pc:docMk/>
          <pc:sldMk cId="3476055104" sldId="270"/>
        </pc:sldMkLst>
      </pc:sldChg>
      <pc:sldMasterChg chg="modSp addSldLayout modSldLayout sldLayoutOrd">
        <pc:chgData name="Tamas Szabolics" userId="cd3bfe97-2fa8-411c-81f0-3ee7e59ce51b" providerId="ADAL" clId="{8234C197-AA9D-7B4D-8F1B-2AD2DD247065}" dt="2024-11-25T16:04:40.919" v="740" actId="1076"/>
        <pc:sldMasterMkLst>
          <pc:docMk/>
          <pc:sldMasterMk cId="2402646876" sldId="2147483657"/>
        </pc:sldMasterMkLst>
        <pc:sldLayoutChg chg="modSp">
          <pc:chgData name="Tamas Szabolics" userId="cd3bfe97-2fa8-411c-81f0-3ee7e59ce51b" providerId="ADAL" clId="{8234C197-AA9D-7B4D-8F1B-2AD2DD247065}" dt="2024-10-18T07:27:02.160" v="6" actId="735"/>
          <pc:sldLayoutMkLst>
            <pc:docMk/>
            <pc:sldMasterMk cId="2402646876" sldId="2147483657"/>
            <pc:sldLayoutMk cId="640704308" sldId="2147483658"/>
          </pc:sldLayoutMkLst>
        </pc:sldLayoutChg>
        <pc:sldLayoutChg chg="addSp delSp modSp mod">
          <pc:chgData name="Tamas Szabolics" userId="cd3bfe97-2fa8-411c-81f0-3ee7e59ce51b" providerId="ADAL" clId="{8234C197-AA9D-7B4D-8F1B-2AD2DD247065}" dt="2024-10-23T07:28:29.184" v="177" actId="1076"/>
          <pc:sldLayoutMkLst>
            <pc:docMk/>
            <pc:sldMasterMk cId="2402646876" sldId="2147483657"/>
            <pc:sldLayoutMk cId="4285183126" sldId="2147483663"/>
          </pc:sldLayoutMkLst>
          <pc:spChg chg="mod">
            <ac:chgData name="Tamas Szabolics" userId="cd3bfe97-2fa8-411c-81f0-3ee7e59ce51b" providerId="ADAL" clId="{8234C197-AA9D-7B4D-8F1B-2AD2DD247065}" dt="2024-10-18T07:27:49.302" v="7" actId="2085"/>
            <ac:spMkLst>
              <pc:docMk/>
              <pc:sldMasterMk cId="2402646876" sldId="2147483657"/>
              <pc:sldLayoutMk cId="4285183126" sldId="2147483663"/>
              <ac:spMk id="4" creationId="{47ECB478-BAE3-9650-1ED0-40553289DFEC}"/>
            </ac:spMkLst>
          </pc:spChg>
          <pc:picChg chg="mod">
            <ac:chgData name="Tamas Szabolics" userId="cd3bfe97-2fa8-411c-81f0-3ee7e59ce51b" providerId="ADAL" clId="{8234C197-AA9D-7B4D-8F1B-2AD2DD247065}" dt="2024-10-23T07:28:29.184" v="177" actId="1076"/>
            <ac:picMkLst>
              <pc:docMk/>
              <pc:sldMasterMk cId="2402646876" sldId="2147483657"/>
              <pc:sldLayoutMk cId="4285183126" sldId="2147483663"/>
              <ac:picMk id="6" creationId="{40CFE93D-B60A-5519-67CA-2FB5FDAACE49}"/>
            </ac:picMkLst>
          </pc:picChg>
        </pc:sldLayoutChg>
        <pc:sldLayoutChg chg="addSp delSp modSp mod">
          <pc:chgData name="Tamas Szabolics" userId="cd3bfe97-2fa8-411c-81f0-3ee7e59ce51b" providerId="ADAL" clId="{8234C197-AA9D-7B4D-8F1B-2AD2DD247065}" dt="2024-10-23T07:28:36.018" v="181"/>
          <pc:sldLayoutMkLst>
            <pc:docMk/>
            <pc:sldMasterMk cId="2402646876" sldId="2147483657"/>
            <pc:sldLayoutMk cId="1696459684" sldId="2147483664"/>
          </pc:sldLayoutMkLst>
          <pc:spChg chg="mod">
            <ac:chgData name="Tamas Szabolics" userId="cd3bfe97-2fa8-411c-81f0-3ee7e59ce51b" providerId="ADAL" clId="{8234C197-AA9D-7B4D-8F1B-2AD2DD247065}" dt="2024-10-18T07:28:12.842" v="11" actId="2085"/>
            <ac:spMkLst>
              <pc:docMk/>
              <pc:sldMasterMk cId="2402646876" sldId="2147483657"/>
              <pc:sldLayoutMk cId="1696459684" sldId="2147483664"/>
              <ac:spMk id="4" creationId="{47ECB478-BAE3-9650-1ED0-40553289DFEC}"/>
            </ac:spMkLst>
          </pc:spChg>
          <pc:picChg chg="add mod">
            <ac:chgData name="Tamas Szabolics" userId="cd3bfe97-2fa8-411c-81f0-3ee7e59ce51b" providerId="ADAL" clId="{8234C197-AA9D-7B4D-8F1B-2AD2DD247065}" dt="2024-10-23T07:28:36.018" v="181"/>
            <ac:picMkLst>
              <pc:docMk/>
              <pc:sldMasterMk cId="2402646876" sldId="2147483657"/>
              <pc:sldLayoutMk cId="1696459684" sldId="2147483664"/>
              <ac:picMk id="5" creationId="{99801FBB-9E6A-4AE4-3DF9-7243B31E29C4}"/>
            </ac:picMkLst>
          </pc:picChg>
        </pc:sldLayoutChg>
        <pc:sldLayoutChg chg="addSp delSp modSp mod">
          <pc:chgData name="Tamas Szabolics" userId="cd3bfe97-2fa8-411c-81f0-3ee7e59ce51b" providerId="ADAL" clId="{8234C197-AA9D-7B4D-8F1B-2AD2DD247065}" dt="2024-11-18T04:13:53.953" v="479" actId="20577"/>
          <pc:sldLayoutMkLst>
            <pc:docMk/>
            <pc:sldMasterMk cId="2402646876" sldId="2147483657"/>
            <pc:sldLayoutMk cId="1067269772" sldId="2147483665"/>
          </pc:sldLayoutMkLst>
          <pc:spChg chg="add mod">
            <ac:chgData name="Tamas Szabolics" userId="cd3bfe97-2fa8-411c-81f0-3ee7e59ce51b" providerId="ADAL" clId="{8234C197-AA9D-7B4D-8F1B-2AD2DD247065}" dt="2024-11-06T12:26:05.011" v="252" actId="20577"/>
            <ac:spMkLst>
              <pc:docMk/>
              <pc:sldMasterMk cId="2402646876" sldId="2147483657"/>
              <pc:sldLayoutMk cId="1067269772" sldId="2147483665"/>
              <ac:spMk id="3" creationId="{85518383-0A9F-8787-EE49-6ABD1BDB1C74}"/>
            </ac:spMkLst>
          </pc:spChg>
          <pc:spChg chg="mod">
            <ac:chgData name="Tamas Szabolics" userId="cd3bfe97-2fa8-411c-81f0-3ee7e59ce51b" providerId="ADAL" clId="{8234C197-AA9D-7B4D-8F1B-2AD2DD247065}" dt="2024-10-18T07:29:25.196" v="23" actId="2085"/>
            <ac:spMkLst>
              <pc:docMk/>
              <pc:sldMasterMk cId="2402646876" sldId="2147483657"/>
              <pc:sldLayoutMk cId="1067269772" sldId="2147483665"/>
              <ac:spMk id="4" creationId="{47ECB478-BAE3-9650-1ED0-40553289DFEC}"/>
            </ac:spMkLst>
          </pc:spChg>
          <pc:spChg chg="mod">
            <ac:chgData name="Tamas Szabolics" userId="cd3bfe97-2fa8-411c-81f0-3ee7e59ce51b" providerId="ADAL" clId="{8234C197-AA9D-7B4D-8F1B-2AD2DD247065}" dt="2024-10-18T07:29:08.442" v="20" actId="20577"/>
            <ac:spMkLst>
              <pc:docMk/>
              <pc:sldMasterMk cId="2402646876" sldId="2147483657"/>
              <pc:sldLayoutMk cId="1067269772" sldId="2147483665"/>
              <ac:spMk id="8" creationId="{00000000-0000-0000-0000-000000000000}"/>
            </ac:spMkLst>
          </pc:spChg>
          <pc:spChg chg="mod">
            <ac:chgData name="Tamas Szabolics" userId="cd3bfe97-2fa8-411c-81f0-3ee7e59ce51b" providerId="ADAL" clId="{8234C197-AA9D-7B4D-8F1B-2AD2DD247065}" dt="2024-11-18T04:13:53.953" v="479" actId="20577"/>
            <ac:spMkLst>
              <pc:docMk/>
              <pc:sldMasterMk cId="2402646876" sldId="2147483657"/>
              <pc:sldLayoutMk cId="1067269772" sldId="2147483665"/>
              <ac:spMk id="10" creationId="{C85B798E-0E11-AC76-5A3B-7AEDB8476845}"/>
            </ac:spMkLst>
          </pc:spChg>
          <pc:picChg chg="add mod">
            <ac:chgData name="Tamas Szabolics" userId="cd3bfe97-2fa8-411c-81f0-3ee7e59ce51b" providerId="ADAL" clId="{8234C197-AA9D-7B4D-8F1B-2AD2DD247065}" dt="2024-10-23T07:28:47.940" v="186"/>
            <ac:picMkLst>
              <pc:docMk/>
              <pc:sldMasterMk cId="2402646876" sldId="2147483657"/>
              <pc:sldLayoutMk cId="1067269772" sldId="2147483665"/>
              <ac:picMk id="2" creationId="{C3E709DA-A623-E292-E86E-AD6FBCDEE9FD}"/>
            </ac:picMkLst>
          </pc:picChg>
        </pc:sldLayoutChg>
        <pc:sldLayoutChg chg="addSp delSp modSp mod">
          <pc:chgData name="Tamas Szabolics" userId="cd3bfe97-2fa8-411c-81f0-3ee7e59ce51b" providerId="ADAL" clId="{8234C197-AA9D-7B4D-8F1B-2AD2DD247065}" dt="2024-11-06T12:25:33.386" v="239" actId="1038"/>
          <pc:sldLayoutMkLst>
            <pc:docMk/>
            <pc:sldMasterMk cId="2402646876" sldId="2147483657"/>
            <pc:sldLayoutMk cId="4054005621" sldId="2147483666"/>
          </pc:sldLayoutMkLst>
          <pc:spChg chg="mod">
            <ac:chgData name="Tamas Szabolics" userId="cd3bfe97-2fa8-411c-81f0-3ee7e59ce51b" providerId="ADAL" clId="{8234C197-AA9D-7B4D-8F1B-2AD2DD247065}" dt="2024-10-18T07:29:30.225" v="24" actId="2085"/>
            <ac:spMkLst>
              <pc:docMk/>
              <pc:sldMasterMk cId="2402646876" sldId="2147483657"/>
              <pc:sldLayoutMk cId="4054005621" sldId="2147483666"/>
              <ac:spMk id="4" creationId="{47ECB478-BAE3-9650-1ED0-40553289DFEC}"/>
            </ac:spMkLst>
          </pc:spChg>
          <pc:spChg chg="mod">
            <ac:chgData name="Tamas Szabolics" userId="cd3bfe97-2fa8-411c-81f0-3ee7e59ce51b" providerId="ADAL" clId="{8234C197-AA9D-7B4D-8F1B-2AD2DD247065}" dt="2024-10-18T08:39:37.807" v="46" actId="20577"/>
            <ac:spMkLst>
              <pc:docMk/>
              <pc:sldMasterMk cId="2402646876" sldId="2147483657"/>
              <pc:sldLayoutMk cId="4054005621" sldId="2147483666"/>
              <ac:spMk id="8" creationId="{00000000-0000-0000-0000-000000000000}"/>
            </ac:spMkLst>
          </pc:spChg>
          <pc:spChg chg="add mod">
            <ac:chgData name="Tamas Szabolics" userId="cd3bfe97-2fa8-411c-81f0-3ee7e59ce51b" providerId="ADAL" clId="{8234C197-AA9D-7B4D-8F1B-2AD2DD247065}" dt="2024-11-06T12:25:33.386" v="239" actId="1038"/>
            <ac:spMkLst>
              <pc:docMk/>
              <pc:sldMasterMk cId="2402646876" sldId="2147483657"/>
              <pc:sldLayoutMk cId="4054005621" sldId="2147483666"/>
              <ac:spMk id="12" creationId="{C16436CB-AC07-4BBB-7928-069CF8956E3B}"/>
            </ac:spMkLst>
          </pc:spChg>
          <pc:picChg chg="add mod">
            <ac:chgData name="Tamas Szabolics" userId="cd3bfe97-2fa8-411c-81f0-3ee7e59ce51b" providerId="ADAL" clId="{8234C197-AA9D-7B4D-8F1B-2AD2DD247065}" dt="2024-10-23T07:28:54.666" v="188"/>
            <ac:picMkLst>
              <pc:docMk/>
              <pc:sldMasterMk cId="2402646876" sldId="2147483657"/>
              <pc:sldLayoutMk cId="4054005621" sldId="2147483666"/>
              <ac:picMk id="2" creationId="{4B54540B-5211-6405-3954-CAE563B89955}"/>
            </ac:picMkLst>
          </pc:picChg>
          <pc:picChg chg="add mod">
            <ac:chgData name="Tamas Szabolics" userId="cd3bfe97-2fa8-411c-81f0-3ee7e59ce51b" providerId="ADAL" clId="{8234C197-AA9D-7B4D-8F1B-2AD2DD247065}" dt="2024-10-18T07:37:11.614" v="33" actId="14100"/>
            <ac:picMkLst>
              <pc:docMk/>
              <pc:sldMasterMk cId="2402646876" sldId="2147483657"/>
              <pc:sldLayoutMk cId="4054005621" sldId="2147483666"/>
              <ac:picMk id="3" creationId="{E6A79DA8-5CC9-F046-C150-72773BF96224}"/>
            </ac:picMkLst>
          </pc:picChg>
        </pc:sldLayoutChg>
        <pc:sldLayoutChg chg="addSp delSp modSp mod ord">
          <pc:chgData name="Tamas Szabolics" userId="cd3bfe97-2fa8-411c-81f0-3ee7e59ce51b" providerId="ADAL" clId="{8234C197-AA9D-7B4D-8F1B-2AD2DD247065}" dt="2024-11-25T15:29:09.884" v="483" actId="20578"/>
          <pc:sldLayoutMkLst>
            <pc:docMk/>
            <pc:sldMasterMk cId="2402646876" sldId="2147483657"/>
            <pc:sldLayoutMk cId="3048919335" sldId="2147483667"/>
          </pc:sldLayoutMkLst>
          <pc:spChg chg="mod">
            <ac:chgData name="Tamas Szabolics" userId="cd3bfe97-2fa8-411c-81f0-3ee7e59ce51b" providerId="ADAL" clId="{8234C197-AA9D-7B4D-8F1B-2AD2DD247065}" dt="2024-10-23T07:27:57.843" v="175" actId="14100"/>
            <ac:spMkLst>
              <pc:docMk/>
              <pc:sldMasterMk cId="2402646876" sldId="2147483657"/>
              <pc:sldLayoutMk cId="3048919335" sldId="2147483667"/>
              <ac:spMk id="4" creationId="{47ECB478-BAE3-9650-1ED0-40553289DFEC}"/>
            </ac:spMkLst>
          </pc:spChg>
          <pc:spChg chg="add mod">
            <ac:chgData name="Tamas Szabolics" userId="cd3bfe97-2fa8-411c-81f0-3ee7e59ce51b" providerId="ADAL" clId="{8234C197-AA9D-7B4D-8F1B-2AD2DD247065}" dt="2024-11-06T12:25:24.116" v="233" actId="1038"/>
            <ac:spMkLst>
              <pc:docMk/>
              <pc:sldMasterMk cId="2402646876" sldId="2147483657"/>
              <pc:sldLayoutMk cId="3048919335" sldId="2147483667"/>
              <ac:spMk id="5" creationId="{02484EB3-402E-4F49-FFDD-1AF24F678560}"/>
            </ac:spMkLst>
          </pc:spChg>
          <pc:picChg chg="add mod">
            <ac:chgData name="Tamas Szabolics" userId="cd3bfe97-2fa8-411c-81f0-3ee7e59ce51b" providerId="ADAL" clId="{8234C197-AA9D-7B4D-8F1B-2AD2DD247065}" dt="2024-10-23T07:29:12.062" v="192"/>
            <ac:picMkLst>
              <pc:docMk/>
              <pc:sldMasterMk cId="2402646876" sldId="2147483657"/>
              <pc:sldLayoutMk cId="3048919335" sldId="2147483667"/>
              <ac:picMk id="7" creationId="{FC763037-8E92-533F-A2B0-EF01A1FA3FB9}"/>
            </ac:picMkLst>
          </pc:picChg>
          <pc:picChg chg="add mod">
            <ac:chgData name="Tamas Szabolics" userId="cd3bfe97-2fa8-411c-81f0-3ee7e59ce51b" providerId="ADAL" clId="{8234C197-AA9D-7B4D-8F1B-2AD2DD247065}" dt="2024-10-23T14:40:46.486" v="217" actId="1076"/>
            <ac:picMkLst>
              <pc:docMk/>
              <pc:sldMasterMk cId="2402646876" sldId="2147483657"/>
              <pc:sldLayoutMk cId="3048919335" sldId="2147483667"/>
              <ac:picMk id="13" creationId="{03FA7AAB-EA32-20E6-77CB-9DAA1586D8E7}"/>
            </ac:picMkLst>
          </pc:picChg>
        </pc:sldLayoutChg>
        <pc:sldLayoutChg chg="addSp delSp modSp mod">
          <pc:chgData name="Tamas Szabolics" userId="cd3bfe97-2fa8-411c-81f0-3ee7e59ce51b" providerId="ADAL" clId="{8234C197-AA9D-7B4D-8F1B-2AD2DD247065}" dt="2024-11-25T16:04:40.919" v="740" actId="1076"/>
          <pc:sldLayoutMkLst>
            <pc:docMk/>
            <pc:sldMasterMk cId="2402646876" sldId="2147483657"/>
            <pc:sldLayoutMk cId="2045912402" sldId="2147483668"/>
          </pc:sldLayoutMkLst>
          <pc:spChg chg="add mod">
            <ac:chgData name="Tamas Szabolics" userId="cd3bfe97-2fa8-411c-81f0-3ee7e59ce51b" providerId="ADAL" clId="{8234C197-AA9D-7B4D-8F1B-2AD2DD247065}" dt="2024-11-25T16:01:35.230" v="695" actId="14100"/>
            <ac:spMkLst>
              <pc:docMk/>
              <pc:sldMasterMk cId="2402646876" sldId="2147483657"/>
              <pc:sldLayoutMk cId="2045912402" sldId="2147483668"/>
              <ac:spMk id="12" creationId="{C8275B34-5F14-82E5-77B3-EBE27FBE272A}"/>
            </ac:spMkLst>
          </pc:spChg>
          <pc:picChg chg="add mod">
            <ac:chgData name="Tamas Szabolics" userId="cd3bfe97-2fa8-411c-81f0-3ee7e59ce51b" providerId="ADAL" clId="{8234C197-AA9D-7B4D-8F1B-2AD2DD247065}" dt="2024-11-11T14:35:18.902" v="274" actId="1076"/>
            <ac:picMkLst>
              <pc:docMk/>
              <pc:sldMasterMk cId="2402646876" sldId="2147483657"/>
              <pc:sldLayoutMk cId="2045912402" sldId="2147483668"/>
              <ac:picMk id="5" creationId="{73BD9AAF-FD9A-1CC2-D729-3753918186B2}"/>
            </ac:picMkLst>
          </pc:picChg>
          <pc:picChg chg="add mod">
            <ac:chgData name="Tamas Szabolics" userId="cd3bfe97-2fa8-411c-81f0-3ee7e59ce51b" providerId="ADAL" clId="{8234C197-AA9D-7B4D-8F1B-2AD2DD247065}" dt="2024-11-25T16:04:40.919" v="740" actId="1076"/>
            <ac:picMkLst>
              <pc:docMk/>
              <pc:sldMasterMk cId="2402646876" sldId="2147483657"/>
              <pc:sldLayoutMk cId="2045912402" sldId="2147483668"/>
              <ac:picMk id="10" creationId="{D5DD0C48-F720-08EA-F6CF-5E3528E640CC}"/>
            </ac:picMkLst>
          </pc:picChg>
          <pc:picChg chg="add mod">
            <ac:chgData name="Tamas Szabolics" userId="cd3bfe97-2fa8-411c-81f0-3ee7e59ce51b" providerId="ADAL" clId="{8234C197-AA9D-7B4D-8F1B-2AD2DD247065}" dt="2024-11-12T18:31:19.649" v="341" actId="1076"/>
            <ac:picMkLst>
              <pc:docMk/>
              <pc:sldMasterMk cId="2402646876" sldId="2147483657"/>
              <pc:sldLayoutMk cId="2045912402" sldId="2147483668"/>
              <ac:picMk id="11" creationId="{91352402-9C53-2D42-47B4-F358B7FF6AFB}"/>
            </ac:picMkLst>
          </pc:picChg>
          <pc:picChg chg="add mod">
            <ac:chgData name="Tamas Szabolics" userId="cd3bfe97-2fa8-411c-81f0-3ee7e59ce51b" providerId="ADAL" clId="{8234C197-AA9D-7B4D-8F1B-2AD2DD247065}" dt="2024-11-12T18:31:23.253" v="342" actId="1076"/>
            <ac:picMkLst>
              <pc:docMk/>
              <pc:sldMasterMk cId="2402646876" sldId="2147483657"/>
              <pc:sldLayoutMk cId="2045912402" sldId="2147483668"/>
              <ac:picMk id="13" creationId="{7685BD55-BC1C-6498-4299-C61B81575713}"/>
            </ac:picMkLst>
          </pc:picChg>
          <pc:picChg chg="add mod">
            <ac:chgData name="Tamas Szabolics" userId="cd3bfe97-2fa8-411c-81f0-3ee7e59ce51b" providerId="ADAL" clId="{8234C197-AA9D-7B4D-8F1B-2AD2DD247065}" dt="2024-11-12T18:31:46.294" v="348" actId="1076"/>
            <ac:picMkLst>
              <pc:docMk/>
              <pc:sldMasterMk cId="2402646876" sldId="2147483657"/>
              <pc:sldLayoutMk cId="2045912402" sldId="2147483668"/>
              <ac:picMk id="15" creationId="{1874E19B-511F-0030-2D8B-B2ACBF39BADF}"/>
            </ac:picMkLst>
          </pc:picChg>
          <pc:picChg chg="add mod">
            <ac:chgData name="Tamas Szabolics" userId="cd3bfe97-2fa8-411c-81f0-3ee7e59ce51b" providerId="ADAL" clId="{8234C197-AA9D-7B4D-8F1B-2AD2DD247065}" dt="2024-11-12T18:31:42.055" v="347" actId="1076"/>
            <ac:picMkLst>
              <pc:docMk/>
              <pc:sldMasterMk cId="2402646876" sldId="2147483657"/>
              <pc:sldLayoutMk cId="2045912402" sldId="2147483668"/>
              <ac:picMk id="17" creationId="{27268761-FB3D-E1F8-20BB-D829350ED86C}"/>
            </ac:picMkLst>
          </pc:picChg>
          <pc:picChg chg="add mod">
            <ac:chgData name="Tamas Szabolics" userId="cd3bfe97-2fa8-411c-81f0-3ee7e59ce51b" providerId="ADAL" clId="{8234C197-AA9D-7B4D-8F1B-2AD2DD247065}" dt="2024-11-12T18:31:39.085" v="346" actId="1076"/>
            <ac:picMkLst>
              <pc:docMk/>
              <pc:sldMasterMk cId="2402646876" sldId="2147483657"/>
              <pc:sldLayoutMk cId="2045912402" sldId="2147483668"/>
              <ac:picMk id="19" creationId="{D2FCBC92-3D1A-6374-B1CA-E903024761A1}"/>
            </ac:picMkLst>
          </pc:picChg>
          <pc:picChg chg="add mod">
            <ac:chgData name="Tamas Szabolics" userId="cd3bfe97-2fa8-411c-81f0-3ee7e59ce51b" providerId="ADAL" clId="{8234C197-AA9D-7B4D-8F1B-2AD2DD247065}" dt="2024-11-12T18:31:34.398" v="345" actId="1076"/>
            <ac:picMkLst>
              <pc:docMk/>
              <pc:sldMasterMk cId="2402646876" sldId="2147483657"/>
              <pc:sldLayoutMk cId="2045912402" sldId="2147483668"/>
              <ac:picMk id="21" creationId="{2EFD888F-46F1-6AF2-B54A-DB8AED2A23AC}"/>
            </ac:picMkLst>
          </pc:picChg>
          <pc:picChg chg="add mod">
            <ac:chgData name="Tamas Szabolics" userId="cd3bfe97-2fa8-411c-81f0-3ee7e59ce51b" providerId="ADAL" clId="{8234C197-AA9D-7B4D-8F1B-2AD2DD247065}" dt="2024-11-12T18:31:30.872" v="344" actId="1076"/>
            <ac:picMkLst>
              <pc:docMk/>
              <pc:sldMasterMk cId="2402646876" sldId="2147483657"/>
              <pc:sldLayoutMk cId="2045912402" sldId="2147483668"/>
              <ac:picMk id="23" creationId="{A5D099B7-7F0C-F012-4ACA-A9AE1F801CFA}"/>
            </ac:picMkLst>
          </pc:picChg>
          <pc:picChg chg="add mod">
            <ac:chgData name="Tamas Szabolics" userId="cd3bfe97-2fa8-411c-81f0-3ee7e59ce51b" providerId="ADAL" clId="{8234C197-AA9D-7B4D-8F1B-2AD2DD247065}" dt="2024-11-12T18:31:26.558" v="343" actId="1076"/>
            <ac:picMkLst>
              <pc:docMk/>
              <pc:sldMasterMk cId="2402646876" sldId="2147483657"/>
              <pc:sldLayoutMk cId="2045912402" sldId="2147483668"/>
              <ac:picMk id="25" creationId="{3187A4B3-34C9-3C95-62A9-002571104AA5}"/>
            </ac:picMkLst>
          </pc:picChg>
        </pc:sldLayoutChg>
        <pc:sldLayoutChg chg="addSp delSp modSp mod">
          <pc:chgData name="Tamas Szabolics" userId="cd3bfe97-2fa8-411c-81f0-3ee7e59ce51b" providerId="ADAL" clId="{8234C197-AA9D-7B4D-8F1B-2AD2DD247065}" dt="2024-10-23T07:28:41.070" v="183"/>
          <pc:sldLayoutMkLst>
            <pc:docMk/>
            <pc:sldMasterMk cId="2402646876" sldId="2147483657"/>
            <pc:sldLayoutMk cId="1308084676" sldId="2147483669"/>
          </pc:sldLayoutMkLst>
          <pc:spChg chg="mod">
            <ac:chgData name="Tamas Szabolics" userId="cd3bfe97-2fa8-411c-81f0-3ee7e59ce51b" providerId="ADAL" clId="{8234C197-AA9D-7B4D-8F1B-2AD2DD247065}" dt="2024-10-18T07:29:20.067" v="22" actId="2085"/>
            <ac:spMkLst>
              <pc:docMk/>
              <pc:sldMasterMk cId="2402646876" sldId="2147483657"/>
              <pc:sldLayoutMk cId="1308084676" sldId="2147483669"/>
              <ac:spMk id="4" creationId="{47ECB478-BAE3-9650-1ED0-40553289DFEC}"/>
            </ac:spMkLst>
          </pc:spChg>
          <pc:spChg chg="add mod">
            <ac:chgData name="Tamas Szabolics" userId="cd3bfe97-2fa8-411c-81f0-3ee7e59ce51b" providerId="ADAL" clId="{8234C197-AA9D-7B4D-8F1B-2AD2DD247065}" dt="2024-10-18T08:42:43.942" v="132" actId="20577"/>
            <ac:spMkLst>
              <pc:docMk/>
              <pc:sldMasterMk cId="2402646876" sldId="2147483657"/>
              <pc:sldLayoutMk cId="1308084676" sldId="2147483669"/>
              <ac:spMk id="10" creationId="{C4FC0C94-3F09-A426-49C2-6BCA659CC317}"/>
            </ac:spMkLst>
          </pc:spChg>
          <pc:picChg chg="add mod">
            <ac:chgData name="Tamas Szabolics" userId="cd3bfe97-2fa8-411c-81f0-3ee7e59ce51b" providerId="ADAL" clId="{8234C197-AA9D-7B4D-8F1B-2AD2DD247065}" dt="2024-10-23T07:28:41.070" v="183"/>
            <ac:picMkLst>
              <pc:docMk/>
              <pc:sldMasterMk cId="2402646876" sldId="2147483657"/>
              <pc:sldLayoutMk cId="1308084676" sldId="2147483669"/>
              <ac:picMk id="2" creationId="{F84EBC05-6609-C5DD-15BD-05B21625A052}"/>
            </ac:picMkLst>
          </pc:picChg>
        </pc:sldLayoutChg>
        <pc:sldLayoutChg chg="addSp delSp modSp add mod ord modTransition">
          <pc:chgData name="Tamas Szabolics" userId="cd3bfe97-2fa8-411c-81f0-3ee7e59ce51b" providerId="ADAL" clId="{8234C197-AA9D-7B4D-8F1B-2AD2DD247065}" dt="2024-11-25T16:03:31.693" v="734" actId="1076"/>
          <pc:sldLayoutMkLst>
            <pc:docMk/>
            <pc:sldMasterMk cId="2402646876" sldId="2147483657"/>
            <pc:sldLayoutMk cId="955192769" sldId="2147483670"/>
          </pc:sldLayoutMkLst>
          <pc:spChg chg="add mod">
            <ac:chgData name="Tamas Szabolics" userId="cd3bfe97-2fa8-411c-81f0-3ee7e59ce51b" providerId="ADAL" clId="{8234C197-AA9D-7B4D-8F1B-2AD2DD247065}" dt="2024-11-25T15:49:35.308" v="519" actId="1076"/>
            <ac:spMkLst>
              <pc:docMk/>
              <pc:sldMasterMk cId="2402646876" sldId="2147483657"/>
              <pc:sldLayoutMk cId="955192769" sldId="2147483670"/>
              <ac:spMk id="6" creationId="{5966BD16-7752-454F-C58B-251A11EFB1B2}"/>
            </ac:spMkLst>
          </pc:spChg>
          <pc:spChg chg="mod">
            <ac:chgData name="Tamas Szabolics" userId="cd3bfe97-2fa8-411c-81f0-3ee7e59ce51b" providerId="ADAL" clId="{8234C197-AA9D-7B4D-8F1B-2AD2DD247065}" dt="2024-11-25T16:02:30.909" v="729"/>
            <ac:spMkLst>
              <pc:docMk/>
              <pc:sldMasterMk cId="2402646876" sldId="2147483657"/>
              <pc:sldLayoutMk cId="955192769" sldId="2147483670"/>
              <ac:spMk id="8" creationId="{00000000-0000-0000-0000-000000000000}"/>
            </ac:spMkLst>
          </pc:spChg>
          <pc:spChg chg="add mod">
            <ac:chgData name="Tamas Szabolics" userId="cd3bfe97-2fa8-411c-81f0-3ee7e59ce51b" providerId="ADAL" clId="{8234C197-AA9D-7B4D-8F1B-2AD2DD247065}" dt="2024-11-25T15:56:43.175" v="603" actId="1076"/>
            <ac:spMkLst>
              <pc:docMk/>
              <pc:sldMasterMk cId="2402646876" sldId="2147483657"/>
              <pc:sldLayoutMk cId="955192769" sldId="2147483670"/>
              <ac:spMk id="23" creationId="{3F4C3661-F367-DD87-C4F0-0F3D609FF14F}"/>
            </ac:spMkLst>
          </pc:spChg>
          <pc:spChg chg="add mod">
            <ac:chgData name="Tamas Szabolics" userId="cd3bfe97-2fa8-411c-81f0-3ee7e59ce51b" providerId="ADAL" clId="{8234C197-AA9D-7B4D-8F1B-2AD2DD247065}" dt="2024-11-25T15:57:00.826" v="620" actId="20577"/>
            <ac:spMkLst>
              <pc:docMk/>
              <pc:sldMasterMk cId="2402646876" sldId="2147483657"/>
              <pc:sldLayoutMk cId="955192769" sldId="2147483670"/>
              <ac:spMk id="24" creationId="{610AD9B7-CA49-CFD0-EC71-07952B731B92}"/>
            </ac:spMkLst>
          </pc:spChg>
          <pc:spChg chg="add mod">
            <ac:chgData name="Tamas Szabolics" userId="cd3bfe97-2fa8-411c-81f0-3ee7e59ce51b" providerId="ADAL" clId="{8234C197-AA9D-7B4D-8F1B-2AD2DD247065}" dt="2024-11-25T15:57:22.755" v="641" actId="20577"/>
            <ac:spMkLst>
              <pc:docMk/>
              <pc:sldMasterMk cId="2402646876" sldId="2147483657"/>
              <pc:sldLayoutMk cId="955192769" sldId="2147483670"/>
              <ac:spMk id="25" creationId="{037898E9-5B8E-5DA0-DF2B-DC22864A93CC}"/>
            </ac:spMkLst>
          </pc:spChg>
          <pc:spChg chg="add mod">
            <ac:chgData name="Tamas Szabolics" userId="cd3bfe97-2fa8-411c-81f0-3ee7e59ce51b" providerId="ADAL" clId="{8234C197-AA9D-7B4D-8F1B-2AD2DD247065}" dt="2024-11-25T15:57:47.308" v="655" actId="14100"/>
            <ac:spMkLst>
              <pc:docMk/>
              <pc:sldMasterMk cId="2402646876" sldId="2147483657"/>
              <pc:sldLayoutMk cId="955192769" sldId="2147483670"/>
              <ac:spMk id="26" creationId="{36FB1264-C2E8-DD08-2C49-DD49CB0ABAD1}"/>
            </ac:spMkLst>
          </pc:spChg>
          <pc:spChg chg="add mod">
            <ac:chgData name="Tamas Szabolics" userId="cd3bfe97-2fa8-411c-81f0-3ee7e59ce51b" providerId="ADAL" clId="{8234C197-AA9D-7B4D-8F1B-2AD2DD247065}" dt="2024-11-25T15:58:25.071" v="660" actId="20577"/>
            <ac:spMkLst>
              <pc:docMk/>
              <pc:sldMasterMk cId="2402646876" sldId="2147483657"/>
              <pc:sldLayoutMk cId="955192769" sldId="2147483670"/>
              <ac:spMk id="27" creationId="{5307E400-DD53-4AFF-D83E-2882C9D3BCFF}"/>
            </ac:spMkLst>
          </pc:spChg>
          <pc:spChg chg="add mod">
            <ac:chgData name="Tamas Szabolics" userId="cd3bfe97-2fa8-411c-81f0-3ee7e59ce51b" providerId="ADAL" clId="{8234C197-AA9D-7B4D-8F1B-2AD2DD247065}" dt="2024-11-25T15:58:45.439" v="665" actId="14100"/>
            <ac:spMkLst>
              <pc:docMk/>
              <pc:sldMasterMk cId="2402646876" sldId="2147483657"/>
              <pc:sldLayoutMk cId="955192769" sldId="2147483670"/>
              <ac:spMk id="28" creationId="{66A624E3-3044-B88F-1376-898A84380400}"/>
            </ac:spMkLst>
          </pc:spChg>
          <pc:spChg chg="add mod">
            <ac:chgData name="Tamas Szabolics" userId="cd3bfe97-2fa8-411c-81f0-3ee7e59ce51b" providerId="ADAL" clId="{8234C197-AA9D-7B4D-8F1B-2AD2DD247065}" dt="2024-11-25T16:03:31.693" v="734" actId="1076"/>
            <ac:spMkLst>
              <pc:docMk/>
              <pc:sldMasterMk cId="2402646876" sldId="2147483657"/>
              <pc:sldLayoutMk cId="955192769" sldId="2147483670"/>
              <ac:spMk id="29" creationId="{52F7C2E1-47EF-402C-1FD2-5E75EF1540AD}"/>
            </ac:spMkLst>
          </pc:spChg>
          <pc:picChg chg="add mod">
            <ac:chgData name="Tamas Szabolics" userId="cd3bfe97-2fa8-411c-81f0-3ee7e59ce51b" providerId="ADAL" clId="{8234C197-AA9D-7B4D-8F1B-2AD2DD247065}" dt="2024-11-25T15:55:58.665" v="573" actId="1076"/>
            <ac:picMkLst>
              <pc:docMk/>
              <pc:sldMasterMk cId="2402646876" sldId="2147483657"/>
              <pc:sldLayoutMk cId="955192769" sldId="2147483670"/>
              <ac:picMk id="10" creationId="{138A6984-7C86-595B-8E5D-01900B91B6E9}"/>
            </ac:picMkLst>
          </pc:picChg>
          <pc:picChg chg="add mod">
            <ac:chgData name="Tamas Szabolics" userId="cd3bfe97-2fa8-411c-81f0-3ee7e59ce51b" providerId="ADAL" clId="{8234C197-AA9D-7B4D-8F1B-2AD2DD247065}" dt="2024-11-25T15:55:58.665" v="573" actId="1076"/>
            <ac:picMkLst>
              <pc:docMk/>
              <pc:sldMasterMk cId="2402646876" sldId="2147483657"/>
              <pc:sldLayoutMk cId="955192769" sldId="2147483670"/>
              <ac:picMk id="12" creationId="{D8722D63-74D6-7BF0-51FD-94F45C212BA6}"/>
            </ac:picMkLst>
          </pc:picChg>
          <pc:picChg chg="add mod">
            <ac:chgData name="Tamas Szabolics" userId="cd3bfe97-2fa8-411c-81f0-3ee7e59ce51b" providerId="ADAL" clId="{8234C197-AA9D-7B4D-8F1B-2AD2DD247065}" dt="2024-11-25T15:55:58.665" v="573" actId="1076"/>
            <ac:picMkLst>
              <pc:docMk/>
              <pc:sldMasterMk cId="2402646876" sldId="2147483657"/>
              <pc:sldLayoutMk cId="955192769" sldId="2147483670"/>
              <ac:picMk id="14" creationId="{A3CAC57B-2782-2657-2AD5-AAE913C19799}"/>
            </ac:picMkLst>
          </pc:picChg>
          <pc:picChg chg="add mod">
            <ac:chgData name="Tamas Szabolics" userId="cd3bfe97-2fa8-411c-81f0-3ee7e59ce51b" providerId="ADAL" clId="{8234C197-AA9D-7B4D-8F1B-2AD2DD247065}" dt="2024-11-25T15:55:58.665" v="573" actId="1076"/>
            <ac:picMkLst>
              <pc:docMk/>
              <pc:sldMasterMk cId="2402646876" sldId="2147483657"/>
              <pc:sldLayoutMk cId="955192769" sldId="2147483670"/>
              <ac:picMk id="16" creationId="{0F37F52F-AF8C-654D-F3B1-ED83AD4E20FB}"/>
            </ac:picMkLst>
          </pc:picChg>
          <pc:picChg chg="add mod">
            <ac:chgData name="Tamas Szabolics" userId="cd3bfe97-2fa8-411c-81f0-3ee7e59ce51b" providerId="ADAL" clId="{8234C197-AA9D-7B4D-8F1B-2AD2DD247065}" dt="2024-11-25T15:56:04.260" v="576" actId="1076"/>
            <ac:picMkLst>
              <pc:docMk/>
              <pc:sldMasterMk cId="2402646876" sldId="2147483657"/>
              <pc:sldLayoutMk cId="955192769" sldId="2147483670"/>
              <ac:picMk id="20" creationId="{D29BE78D-AA53-704B-61E8-A12E1D569361}"/>
            </ac:picMkLst>
          </pc:picChg>
          <pc:picChg chg="add mod">
            <ac:chgData name="Tamas Szabolics" userId="cd3bfe97-2fa8-411c-81f0-3ee7e59ce51b" providerId="ADAL" clId="{8234C197-AA9D-7B4D-8F1B-2AD2DD247065}" dt="2024-11-25T15:56:02.115" v="575" actId="1076"/>
            <ac:picMkLst>
              <pc:docMk/>
              <pc:sldMasterMk cId="2402646876" sldId="2147483657"/>
              <pc:sldLayoutMk cId="955192769" sldId="2147483670"/>
              <ac:picMk id="22" creationId="{AA77A93C-B0C1-ADE8-6757-95598466950B}"/>
            </ac:picMkLst>
          </pc:picChg>
        </pc:sldLayoutChg>
        <pc:sldLayoutChg chg="modSp add mod modTransition">
          <pc:chgData name="Tamas Szabolics" userId="cd3bfe97-2fa8-411c-81f0-3ee7e59ce51b" providerId="ADAL" clId="{8234C197-AA9D-7B4D-8F1B-2AD2DD247065}" dt="2024-11-12T16:56:24.914" v="304" actId="20577"/>
          <pc:sldLayoutMkLst>
            <pc:docMk/>
            <pc:sldMasterMk cId="2402646876" sldId="2147483657"/>
            <pc:sldLayoutMk cId="2704862446" sldId="2147483670"/>
          </pc:sldLayoutMkLst>
        </pc:sldLayoutChg>
      </pc:sldMasterChg>
    </pc:docChg>
  </pc:docChgLst>
  <pc:docChgLst>
    <pc:chgData name="Eva Belonohy" userId="S::eva.belonohy@euro-fusion.org::3ff31e48-f040-458c-8486-e3c844f61368" providerId="AD" clId="Web-{0A24F82D-39AF-2F97-3CD1-1742504E6FCB}"/>
    <pc:docChg chg="modSld">
      <pc:chgData name="Eva Belonohy" userId="S::eva.belonohy@euro-fusion.org::3ff31e48-f040-458c-8486-e3c844f61368" providerId="AD" clId="Web-{0A24F82D-39AF-2F97-3CD1-1742504E6FCB}" dt="2024-12-02T09:45:10.705" v="6" actId="20577"/>
      <pc:docMkLst>
        <pc:docMk/>
      </pc:docMkLst>
      <pc:sldChg chg="modSp">
        <pc:chgData name="Eva Belonohy" userId="S::eva.belonohy@euro-fusion.org::3ff31e48-f040-458c-8486-e3c844f61368" providerId="AD" clId="Web-{0A24F82D-39AF-2F97-3CD1-1742504E6FCB}" dt="2024-12-02T09:45:10.705" v="6" actId="20577"/>
        <pc:sldMkLst>
          <pc:docMk/>
          <pc:sldMk cId="3476055104" sldId="270"/>
        </pc:sldMkLst>
        <pc:spChg chg="mod">
          <ac:chgData name="Eva Belonohy" userId="S::eva.belonohy@euro-fusion.org::3ff31e48-f040-458c-8486-e3c844f61368" providerId="AD" clId="Web-{0A24F82D-39AF-2F97-3CD1-1742504E6FCB}" dt="2024-12-02T09:45:10.705" v="6" actId="20577"/>
          <ac:spMkLst>
            <pc:docMk/>
            <pc:sldMk cId="3476055104" sldId="270"/>
            <ac:spMk id="4" creationId="{1B2253B3-EB04-3485-955A-35D566CC4A5D}"/>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tartuulikool-my.sharepoint.com/personal/kalevipo_ut_ee/Documents/Dokumendid/LIBS_studies/DIFFER2024/Thickness_Comparison.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https://tartuulikool-my.sharepoint.com/personal/kalevipo_ut_ee/Documents/Dokumendid/LIBS_studies/DIFFER2024/Thickness_Comparison.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https://tartuulikool-my.sharepoint.com/personal/kalevipo_ut_ee/Documents/Dokumendid/LIBS_studies/DIFFER2024/Thickness_Comparison.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rgbClr val="0070C0"/>
              </a:solidFill>
              <a:round/>
            </a:ln>
            <a:effectLst/>
          </c:spPr>
          <c:marker>
            <c:symbol val="none"/>
          </c:marker>
          <c:yVal>
            <c:numRef>
              <c:f>HP2um!$H$3:$H$102</c:f>
              <c:numCache>
                <c:formatCode>General</c:formatCode>
                <c:ptCount val="100"/>
                <c:pt idx="0">
                  <c:v>0.91096454991523801</c:v>
                </c:pt>
                <c:pt idx="1">
                  <c:v>0.9406602842913494</c:v>
                </c:pt>
                <c:pt idx="2">
                  <c:v>0.79750166963337266</c:v>
                </c:pt>
                <c:pt idx="3">
                  <c:v>0.97313612304320019</c:v>
                </c:pt>
                <c:pt idx="4">
                  <c:v>0.70967618996212323</c:v>
                </c:pt>
                <c:pt idx="5">
                  <c:v>0.42396421839986836</c:v>
                </c:pt>
                <c:pt idx="6">
                  <c:v>0.27753583467611537</c:v>
                </c:pt>
                <c:pt idx="7">
                  <c:v>0.34851454050987429</c:v>
                </c:pt>
                <c:pt idx="8">
                  <c:v>0.33603954640767897</c:v>
                </c:pt>
                <c:pt idx="9">
                  <c:v>0.28659425454854959</c:v>
                </c:pt>
                <c:pt idx="10">
                  <c:v>0.25204833877510729</c:v>
                </c:pt>
                <c:pt idx="11">
                  <c:v>0.34334761167054945</c:v>
                </c:pt>
                <c:pt idx="12">
                  <c:v>0.21171193566046587</c:v>
                </c:pt>
                <c:pt idx="13">
                  <c:v>0.20788061270348773</c:v>
                </c:pt>
                <c:pt idx="14">
                  <c:v>0.18907453267081456</c:v>
                </c:pt>
                <c:pt idx="15">
                  <c:v>0.19256144384035401</c:v>
                </c:pt>
                <c:pt idx="16">
                  <c:v>0.19452109407092494</c:v>
                </c:pt>
                <c:pt idx="17">
                  <c:v>0.18537145422813106</c:v>
                </c:pt>
                <c:pt idx="18">
                  <c:v>3.9769610629120856E-2</c:v>
                </c:pt>
                <c:pt idx="19">
                  <c:v>0.21184504835054563</c:v>
                </c:pt>
                <c:pt idx="20">
                  <c:v>0.1405738328819017</c:v>
                </c:pt>
                <c:pt idx="21">
                  <c:v>0.10162926234244186</c:v>
                </c:pt>
                <c:pt idx="22">
                  <c:v>0.18998685745479676</c:v>
                </c:pt>
                <c:pt idx="23">
                  <c:v>4.258564544633016E-3</c:v>
                </c:pt>
                <c:pt idx="24">
                  <c:v>7.2653475090147676E-2</c:v>
                </c:pt>
                <c:pt idx="25">
                  <c:v>-8.0501654213162941E-3</c:v>
                </c:pt>
                <c:pt idx="26">
                  <c:v>3.2065433553666166E-2</c:v>
                </c:pt>
                <c:pt idx="27">
                  <c:v>3.9649591535706193E-2</c:v>
                </c:pt>
                <c:pt idx="28">
                  <c:v>1.8638080968860344E-3</c:v>
                </c:pt>
                <c:pt idx="29">
                  <c:v>-3.3237644685212599E-2</c:v>
                </c:pt>
                <c:pt idx="30">
                  <c:v>4.5782415236735874E-2</c:v>
                </c:pt>
                <c:pt idx="31">
                  <c:v>4.9584204448933251E-3</c:v>
                </c:pt>
                <c:pt idx="32">
                  <c:v>7.3502400588292332E-3</c:v>
                </c:pt>
                <c:pt idx="33">
                  <c:v>2.6464906867185549E-2</c:v>
                </c:pt>
                <c:pt idx="34">
                  <c:v>-9.157152730855006E-2</c:v>
                </c:pt>
                <c:pt idx="35">
                  <c:v>-0.109724202948298</c:v>
                </c:pt>
                <c:pt idx="36">
                  <c:v>6.770117618105144E-2</c:v>
                </c:pt>
                <c:pt idx="37">
                  <c:v>7.4503536794369191E-2</c:v>
                </c:pt>
                <c:pt idx="38">
                  <c:v>-4.8977466544329697E-2</c:v>
                </c:pt>
                <c:pt idx="39">
                  <c:v>-8.8616708027756577E-2</c:v>
                </c:pt>
                <c:pt idx="40">
                  <c:v>-9.2049978302710625E-2</c:v>
                </c:pt>
                <c:pt idx="41">
                  <c:v>-2.740594305749856E-2</c:v>
                </c:pt>
                <c:pt idx="42">
                  <c:v>4.8585181866010796E-2</c:v>
                </c:pt>
                <c:pt idx="43">
                  <c:v>-1.2922595890901129E-2</c:v>
                </c:pt>
                <c:pt idx="44">
                  <c:v>-5.5312270845744534E-2</c:v>
                </c:pt>
                <c:pt idx="45">
                  <c:v>-6.1413491378722413E-3</c:v>
                </c:pt>
                <c:pt idx="46">
                  <c:v>-9.585744599110857E-2</c:v>
                </c:pt>
                <c:pt idx="47">
                  <c:v>-5.1789179549279881E-3</c:v>
                </c:pt>
                <c:pt idx="48">
                  <c:v>4.5649880289600771E-2</c:v>
                </c:pt>
                <c:pt idx="49">
                  <c:v>7.5895278875722866E-2</c:v>
                </c:pt>
                <c:pt idx="50">
                  <c:v>-4.3347828525827782E-2</c:v>
                </c:pt>
                <c:pt idx="51">
                  <c:v>7.3646589328298817E-2</c:v>
                </c:pt>
                <c:pt idx="52">
                  <c:v>-3.1370350445075156E-2</c:v>
                </c:pt>
                <c:pt idx="53">
                  <c:v>-4.9355886801942944E-2</c:v>
                </c:pt>
                <c:pt idx="54">
                  <c:v>-1.5171140574770713E-2</c:v>
                </c:pt>
                <c:pt idx="55">
                  <c:v>-2.1020041629694421E-2</c:v>
                </c:pt>
                <c:pt idx="56">
                  <c:v>-8.5935233738118635E-2</c:v>
                </c:pt>
                <c:pt idx="57">
                  <c:v>-0.15643956064398976</c:v>
                </c:pt>
                <c:pt idx="58">
                  <c:v>3.2624542382548548E-2</c:v>
                </c:pt>
                <c:pt idx="59">
                  <c:v>-0.10757053906885179</c:v>
                </c:pt>
                <c:pt idx="60">
                  <c:v>4.4261941706001541E-2</c:v>
                </c:pt>
                <c:pt idx="61">
                  <c:v>8.3449358620615449E-2</c:v>
                </c:pt>
                <c:pt idx="62">
                  <c:v>0.14890971096727215</c:v>
                </c:pt>
                <c:pt idx="63">
                  <c:v>6.4614276235800974E-2</c:v>
                </c:pt>
                <c:pt idx="64">
                  <c:v>-8.8632644032100208E-2</c:v>
                </c:pt>
                <c:pt idx="65">
                  <c:v>7.6008048015710941E-2</c:v>
                </c:pt>
                <c:pt idx="66">
                  <c:v>-7.8022018495932377E-2</c:v>
                </c:pt>
                <c:pt idx="67">
                  <c:v>1.9459899951911493E-2</c:v>
                </c:pt>
                <c:pt idx="68">
                  <c:v>5.0941677460121251E-2</c:v>
                </c:pt>
                <c:pt idx="69">
                  <c:v>-5.8531735564749124E-2</c:v>
                </c:pt>
                <c:pt idx="70">
                  <c:v>-0.1343973901036454</c:v>
                </c:pt>
                <c:pt idx="71">
                  <c:v>-4.3259725644424409E-2</c:v>
                </c:pt>
                <c:pt idx="72">
                  <c:v>-0.1279212132706351</c:v>
                </c:pt>
                <c:pt idx="73">
                  <c:v>-6.6891515671745343E-4</c:v>
                </c:pt>
                <c:pt idx="74">
                  <c:v>-8.8828257265388441E-2</c:v>
                </c:pt>
                <c:pt idx="75">
                  <c:v>-1.0550098454901929E-2</c:v>
                </c:pt>
                <c:pt idx="76">
                  <c:v>4.9800454302173759E-2</c:v>
                </c:pt>
                <c:pt idx="77">
                  <c:v>-8.4112622973129852E-2</c:v>
                </c:pt>
                <c:pt idx="78">
                  <c:v>-0.13357431633593905</c:v>
                </c:pt>
                <c:pt idx="79">
                  <c:v>-5.3986396724267638E-2</c:v>
                </c:pt>
                <c:pt idx="80">
                  <c:v>-2.27696946590055E-2</c:v>
                </c:pt>
                <c:pt idx="81">
                  <c:v>5.9653429098697405E-2</c:v>
                </c:pt>
                <c:pt idx="82">
                  <c:v>-0.13792714125688271</c:v>
                </c:pt>
                <c:pt idx="83">
                  <c:v>8.2639181652220881E-2</c:v>
                </c:pt>
                <c:pt idx="84">
                  <c:v>9.5071291218219306E-2</c:v>
                </c:pt>
                <c:pt idx="85">
                  <c:v>3.620803447266302E-2</c:v>
                </c:pt>
                <c:pt idx="86">
                  <c:v>-0.13706071779547288</c:v>
                </c:pt>
                <c:pt idx="87">
                  <c:v>-0.13508732374620935</c:v>
                </c:pt>
                <c:pt idx="88">
                  <c:v>2.726717251247161E-2</c:v>
                </c:pt>
                <c:pt idx="89">
                  <c:v>-3.2511342683479202E-2</c:v>
                </c:pt>
                <c:pt idx="90">
                  <c:v>-5.8408077313464243E-2</c:v>
                </c:pt>
                <c:pt idx="91">
                  <c:v>1.7278281150210628E-2</c:v>
                </c:pt>
                <c:pt idx="92">
                  <c:v>-2.1681209636153033E-2</c:v>
                </c:pt>
                <c:pt idx="93">
                  <c:v>2.4662114786689442E-2</c:v>
                </c:pt>
                <c:pt idx="94">
                  <c:v>-0.11496196493234656</c:v>
                </c:pt>
                <c:pt idx="95">
                  <c:v>-0.25929261319364066</c:v>
                </c:pt>
                <c:pt idx="96">
                  <c:v>-0.15636503818188088</c:v>
                </c:pt>
                <c:pt idx="97">
                  <c:v>-9.5972559159484661E-2</c:v>
                </c:pt>
                <c:pt idx="98">
                  <c:v>-9.1963140711393013E-2</c:v>
                </c:pt>
                <c:pt idx="99">
                  <c:v>-0.13518898551821287</c:v>
                </c:pt>
              </c:numCache>
            </c:numRef>
          </c:yVal>
          <c:smooth val="0"/>
          <c:extLst>
            <c:ext xmlns:c16="http://schemas.microsoft.com/office/drawing/2014/chart" uri="{C3380CC4-5D6E-409C-BE32-E72D297353CC}">
              <c16:uniqueId val="{00000000-3CFE-4E55-83BC-6A45D51F3B0F}"/>
            </c:ext>
          </c:extLst>
        </c:ser>
        <c:ser>
          <c:idx val="1"/>
          <c:order val="1"/>
          <c:spPr>
            <a:ln w="19050" cap="rnd">
              <a:solidFill>
                <a:srgbClr val="FFC000"/>
              </a:solidFill>
              <a:round/>
            </a:ln>
            <a:effectLst/>
          </c:spPr>
          <c:marker>
            <c:symbol val="none"/>
          </c:marker>
          <c:yVal>
            <c:numRef>
              <c:f>HP2um!$Q$3:$Q$102</c:f>
              <c:numCache>
                <c:formatCode>General</c:formatCode>
                <c:ptCount val="100"/>
                <c:pt idx="0">
                  <c:v>5.1754449856166028E-2</c:v>
                </c:pt>
                <c:pt idx="1">
                  <c:v>7.0453795936305588E-2</c:v>
                </c:pt>
                <c:pt idx="2">
                  <c:v>4.8749664308281884E-2</c:v>
                </c:pt>
                <c:pt idx="3">
                  <c:v>7.2259523534326631E-2</c:v>
                </c:pt>
                <c:pt idx="4">
                  <c:v>0.11017231759407972</c:v>
                </c:pt>
                <c:pt idx="5">
                  <c:v>0.19174174083355197</c:v>
                </c:pt>
                <c:pt idx="6">
                  <c:v>0.19815206598550289</c:v>
                </c:pt>
                <c:pt idx="7">
                  <c:v>0.25787351446031731</c:v>
                </c:pt>
                <c:pt idx="8">
                  <c:v>0.31329480974084739</c:v>
                </c:pt>
                <c:pt idx="9">
                  <c:v>0.33686819265608048</c:v>
                </c:pt>
                <c:pt idx="10">
                  <c:v>0.3554491677960519</c:v>
                </c:pt>
                <c:pt idx="11">
                  <c:v>0.41777031736431081</c:v>
                </c:pt>
                <c:pt idx="12">
                  <c:v>0.37909428382142885</c:v>
                </c:pt>
                <c:pt idx="13">
                  <c:v>0.47084292112206999</c:v>
                </c:pt>
                <c:pt idx="14">
                  <c:v>0.44374327745491959</c:v>
                </c:pt>
                <c:pt idx="15">
                  <c:v>0.41082013891868124</c:v>
                </c:pt>
                <c:pt idx="16">
                  <c:v>0.47815631216197269</c:v>
                </c:pt>
                <c:pt idx="17">
                  <c:v>0.4500040429193562</c:v>
                </c:pt>
                <c:pt idx="18">
                  <c:v>0.5311509222616726</c:v>
                </c:pt>
                <c:pt idx="19">
                  <c:v>0.54787820447848679</c:v>
                </c:pt>
                <c:pt idx="20">
                  <c:v>0.42368929460471272</c:v>
                </c:pt>
                <c:pt idx="21">
                  <c:v>0.50723228447870305</c:v>
                </c:pt>
                <c:pt idx="22">
                  <c:v>0.64852572516525109</c:v>
                </c:pt>
                <c:pt idx="23">
                  <c:v>0.66426006219495093</c:v>
                </c:pt>
                <c:pt idx="24">
                  <c:v>0.71502006070169521</c:v>
                </c:pt>
                <c:pt idx="25">
                  <c:v>0.72555238084838169</c:v>
                </c:pt>
                <c:pt idx="26">
                  <c:v>0.7510927612197853</c:v>
                </c:pt>
                <c:pt idx="27">
                  <c:v>0.7027079445997767</c:v>
                </c:pt>
                <c:pt idx="28">
                  <c:v>0.72328441769929763</c:v>
                </c:pt>
                <c:pt idx="29">
                  <c:v>0.81232206375543181</c:v>
                </c:pt>
                <c:pt idx="30">
                  <c:v>0.92128841729784461</c:v>
                </c:pt>
                <c:pt idx="31">
                  <c:v>0.66479149644465374</c:v>
                </c:pt>
                <c:pt idx="32">
                  <c:v>0.90167920654816835</c:v>
                </c:pt>
                <c:pt idx="33">
                  <c:v>0.837200448600805</c:v>
                </c:pt>
                <c:pt idx="34">
                  <c:v>0.88352090377483328</c:v>
                </c:pt>
                <c:pt idx="35">
                  <c:v>0.79758040270913599</c:v>
                </c:pt>
                <c:pt idx="36">
                  <c:v>0.98982272747317557</c:v>
                </c:pt>
                <c:pt idx="37">
                  <c:v>0.80899719746079091</c:v>
                </c:pt>
                <c:pt idx="38">
                  <c:v>0.75163519394227118</c:v>
                </c:pt>
                <c:pt idx="39">
                  <c:v>1.023252420554138</c:v>
                </c:pt>
                <c:pt idx="40">
                  <c:v>0.89564141298269495</c:v>
                </c:pt>
                <c:pt idx="41">
                  <c:v>0.96652581569205442</c:v>
                </c:pt>
                <c:pt idx="42">
                  <c:v>0.95629869244725119</c:v>
                </c:pt>
                <c:pt idx="43">
                  <c:v>0.9805409055936618</c:v>
                </c:pt>
                <c:pt idx="44">
                  <c:v>0.95009676389618958</c:v>
                </c:pt>
                <c:pt idx="45">
                  <c:v>1.0182140091530918</c:v>
                </c:pt>
                <c:pt idx="46">
                  <c:v>1.006041194820755</c:v>
                </c:pt>
                <c:pt idx="47">
                  <c:v>1.0071903631356875</c:v>
                </c:pt>
                <c:pt idx="48">
                  <c:v>1.0050087884751837</c:v>
                </c:pt>
                <c:pt idx="49">
                  <c:v>0.85801500086743909</c:v>
                </c:pt>
                <c:pt idx="50">
                  <c:v>0.85237327114033845</c:v>
                </c:pt>
                <c:pt idx="51">
                  <c:v>1.0554930124721755</c:v>
                </c:pt>
                <c:pt idx="52">
                  <c:v>1.1601687196509851</c:v>
                </c:pt>
                <c:pt idx="53">
                  <c:v>1.1589596002641742</c:v>
                </c:pt>
                <c:pt idx="54">
                  <c:v>0.93964681477485845</c:v>
                </c:pt>
                <c:pt idx="55">
                  <c:v>0.91308727937753642</c:v>
                </c:pt>
                <c:pt idx="56">
                  <c:v>1.061066132935536</c:v>
                </c:pt>
                <c:pt idx="57">
                  <c:v>0.99921635001052289</c:v>
                </c:pt>
                <c:pt idx="58">
                  <c:v>0.97953457957775547</c:v>
                </c:pt>
                <c:pt idx="59">
                  <c:v>0.95559166186592737</c:v>
                </c:pt>
                <c:pt idx="60">
                  <c:v>0.9345483826446046</c:v>
                </c:pt>
                <c:pt idx="61">
                  <c:v>0.94056324995070673</c:v>
                </c:pt>
                <c:pt idx="62">
                  <c:v>0.94221726721497567</c:v>
                </c:pt>
                <c:pt idx="63">
                  <c:v>1.0308470837472112</c:v>
                </c:pt>
                <c:pt idx="64">
                  <c:v>1.087204862410269</c:v>
                </c:pt>
                <c:pt idx="65">
                  <c:v>1.0135849901058589</c:v>
                </c:pt>
                <c:pt idx="66">
                  <c:v>0.83101339161175536</c:v>
                </c:pt>
                <c:pt idx="67">
                  <c:v>0.92379941993156367</c:v>
                </c:pt>
                <c:pt idx="68">
                  <c:v>1.1277190825075274</c:v>
                </c:pt>
                <c:pt idx="69">
                  <c:v>0.87533843061827843</c:v>
                </c:pt>
                <c:pt idx="70">
                  <c:v>1.0431341707443209</c:v>
                </c:pt>
                <c:pt idx="71">
                  <c:v>1.0785451210703818</c:v>
                </c:pt>
                <c:pt idx="72">
                  <c:v>1.0550371391163451</c:v>
                </c:pt>
                <c:pt idx="73">
                  <c:v>0.98613237597684</c:v>
                </c:pt>
                <c:pt idx="74">
                  <c:v>0.9422145275127608</c:v>
                </c:pt>
                <c:pt idx="75">
                  <c:v>0.98165743627601121</c:v>
                </c:pt>
                <c:pt idx="76">
                  <c:v>1.0664084246700245</c:v>
                </c:pt>
                <c:pt idx="77">
                  <c:v>1.1061625569312212</c:v>
                </c:pt>
                <c:pt idx="78">
                  <c:v>1.08660819500494</c:v>
                </c:pt>
                <c:pt idx="79">
                  <c:v>1.0635845337950682</c:v>
                </c:pt>
                <c:pt idx="80">
                  <c:v>0.95184815526326738</c:v>
                </c:pt>
                <c:pt idx="81">
                  <c:v>0.8900537048190118</c:v>
                </c:pt>
                <c:pt idx="82">
                  <c:v>0.89410233094909053</c:v>
                </c:pt>
                <c:pt idx="83">
                  <c:v>1.0748901407432849</c:v>
                </c:pt>
                <c:pt idx="84">
                  <c:v>0.84614801975514764</c:v>
                </c:pt>
                <c:pt idx="85">
                  <c:v>0.9781665354124065</c:v>
                </c:pt>
                <c:pt idx="86">
                  <c:v>0.91484886682512712</c:v>
                </c:pt>
                <c:pt idx="87">
                  <c:v>1.0362861989249184</c:v>
                </c:pt>
                <c:pt idx="88">
                  <c:v>0.97409480145550464</c:v>
                </c:pt>
                <c:pt idx="89">
                  <c:v>0.92519493375486317</c:v>
                </c:pt>
                <c:pt idx="90">
                  <c:v>0.92890395801877768</c:v>
                </c:pt>
                <c:pt idx="91">
                  <c:v>1.1411930250683515</c:v>
                </c:pt>
                <c:pt idx="92">
                  <c:v>1.1260005949081067</c:v>
                </c:pt>
                <c:pt idx="93">
                  <c:v>1.1351207403780967</c:v>
                </c:pt>
                <c:pt idx="94">
                  <c:v>1.0751301038639289</c:v>
                </c:pt>
                <c:pt idx="95">
                  <c:v>0.9426128102780037</c:v>
                </c:pt>
                <c:pt idx="96">
                  <c:v>0.89494077955804374</c:v>
                </c:pt>
                <c:pt idx="97">
                  <c:v>0.91230777010974595</c:v>
                </c:pt>
                <c:pt idx="98">
                  <c:v>1.0662027328348271</c:v>
                </c:pt>
                <c:pt idx="99">
                  <c:v>1.0298901640933633</c:v>
                </c:pt>
              </c:numCache>
            </c:numRef>
          </c:yVal>
          <c:smooth val="0"/>
          <c:extLst>
            <c:ext xmlns:c16="http://schemas.microsoft.com/office/drawing/2014/chart" uri="{C3380CC4-5D6E-409C-BE32-E72D297353CC}">
              <c16:uniqueId val="{00000001-3CFE-4E55-83BC-6A45D51F3B0F}"/>
            </c:ext>
          </c:extLst>
        </c:ser>
        <c:ser>
          <c:idx val="2"/>
          <c:order val="2"/>
          <c:spPr>
            <a:ln w="19050" cap="rnd">
              <a:solidFill>
                <a:srgbClr val="C00000"/>
              </a:solidFill>
              <a:round/>
            </a:ln>
            <a:effectLst/>
          </c:spPr>
          <c:marker>
            <c:symbol val="none"/>
          </c:marker>
          <c:yVal>
            <c:numRef>
              <c:f>HP2um!$Z$3:$Z$102</c:f>
              <c:numCache>
                <c:formatCode>General</c:formatCode>
                <c:ptCount val="100"/>
                <c:pt idx="0">
                  <c:v>0.87836858903272041</c:v>
                </c:pt>
                <c:pt idx="1">
                  <c:v>0.20959684663453718</c:v>
                </c:pt>
                <c:pt idx="2">
                  <c:v>0.14265378126342756</c:v>
                </c:pt>
                <c:pt idx="3">
                  <c:v>5.4289279501569622E-2</c:v>
                </c:pt>
                <c:pt idx="4">
                  <c:v>4.4594698625370126E-2</c:v>
                </c:pt>
                <c:pt idx="5">
                  <c:v>7.4051546990376402E-2</c:v>
                </c:pt>
                <c:pt idx="6">
                  <c:v>0.11212628545411069</c:v>
                </c:pt>
                <c:pt idx="7">
                  <c:v>0.14192742773572395</c:v>
                </c:pt>
                <c:pt idx="8">
                  <c:v>0.13136542420004244</c:v>
                </c:pt>
                <c:pt idx="9">
                  <c:v>0.15898347281892877</c:v>
                </c:pt>
                <c:pt idx="10">
                  <c:v>0.15659312284352483</c:v>
                </c:pt>
                <c:pt idx="11">
                  <c:v>0.1406576510568657</c:v>
                </c:pt>
                <c:pt idx="12">
                  <c:v>0.13718426737270609</c:v>
                </c:pt>
                <c:pt idx="13">
                  <c:v>0.17393362459390274</c:v>
                </c:pt>
                <c:pt idx="14">
                  <c:v>0.14167205835274149</c:v>
                </c:pt>
                <c:pt idx="15">
                  <c:v>0.16044718130322377</c:v>
                </c:pt>
                <c:pt idx="16">
                  <c:v>0.12691037704807695</c:v>
                </c:pt>
                <c:pt idx="17">
                  <c:v>0.12154351625077056</c:v>
                </c:pt>
                <c:pt idx="18">
                  <c:v>0.14800440077441671</c:v>
                </c:pt>
                <c:pt idx="19">
                  <c:v>0.1209959716665243</c:v>
                </c:pt>
                <c:pt idx="20">
                  <c:v>0.10296460333976389</c:v>
                </c:pt>
                <c:pt idx="21">
                  <c:v>0.11765341993366982</c:v>
                </c:pt>
                <c:pt idx="22">
                  <c:v>0.13164657354302664</c:v>
                </c:pt>
                <c:pt idx="23">
                  <c:v>0.10560520312631304</c:v>
                </c:pt>
                <c:pt idx="24">
                  <c:v>7.7924460924763517E-2</c:v>
                </c:pt>
                <c:pt idx="25">
                  <c:v>8.0282467861662349E-2</c:v>
                </c:pt>
                <c:pt idx="26">
                  <c:v>0.1136550788574486</c:v>
                </c:pt>
                <c:pt idx="27">
                  <c:v>0.10137364909686172</c:v>
                </c:pt>
                <c:pt idx="28">
                  <c:v>8.659935730197614E-2</c:v>
                </c:pt>
                <c:pt idx="29">
                  <c:v>9.1319489748095173E-2</c:v>
                </c:pt>
                <c:pt idx="30">
                  <c:v>9.8434163512676753E-2</c:v>
                </c:pt>
                <c:pt idx="31">
                  <c:v>8.7290674458611744E-2</c:v>
                </c:pt>
                <c:pt idx="32">
                  <c:v>0.10341874035382546</c:v>
                </c:pt>
                <c:pt idx="33">
                  <c:v>9.0981943318996422E-2</c:v>
                </c:pt>
                <c:pt idx="34">
                  <c:v>6.4660470955197308E-2</c:v>
                </c:pt>
                <c:pt idx="35">
                  <c:v>7.5459358597111392E-2</c:v>
                </c:pt>
                <c:pt idx="36">
                  <c:v>5.4745812912565882E-2</c:v>
                </c:pt>
                <c:pt idx="37">
                  <c:v>8.8297314066585614E-2</c:v>
                </c:pt>
                <c:pt idx="38">
                  <c:v>0.10505269792505327</c:v>
                </c:pt>
                <c:pt idx="39">
                  <c:v>6.127091037389977E-2</c:v>
                </c:pt>
                <c:pt idx="40">
                  <c:v>4.9800155431771444E-2</c:v>
                </c:pt>
                <c:pt idx="41">
                  <c:v>6.3622975287798561E-2</c:v>
                </c:pt>
                <c:pt idx="42">
                  <c:v>5.7128473594109663E-2</c:v>
                </c:pt>
                <c:pt idx="43">
                  <c:v>8.1405163280787021E-2</c:v>
                </c:pt>
                <c:pt idx="44">
                  <c:v>7.6412024590895314E-2</c:v>
                </c:pt>
                <c:pt idx="45">
                  <c:v>8.6552564417288633E-2</c:v>
                </c:pt>
                <c:pt idx="46">
                  <c:v>6.4527513214284682E-2</c:v>
                </c:pt>
                <c:pt idx="47">
                  <c:v>5.2482586540419068E-2</c:v>
                </c:pt>
                <c:pt idx="48">
                  <c:v>6.5228265538822258E-2</c:v>
                </c:pt>
                <c:pt idx="49">
                  <c:v>6.3016073617222265E-2</c:v>
                </c:pt>
                <c:pt idx="50">
                  <c:v>4.1147732048367122E-2</c:v>
                </c:pt>
                <c:pt idx="51">
                  <c:v>3.6680552836519144E-2</c:v>
                </c:pt>
                <c:pt idx="52">
                  <c:v>3.8063511452281824E-2</c:v>
                </c:pt>
                <c:pt idx="53">
                  <c:v>5.6485664763204546E-2</c:v>
                </c:pt>
                <c:pt idx="54">
                  <c:v>5.3085084922204456E-2</c:v>
                </c:pt>
                <c:pt idx="55">
                  <c:v>5.6773878162423408E-2</c:v>
                </c:pt>
                <c:pt idx="56">
                  <c:v>3.8023136026422724E-2</c:v>
                </c:pt>
                <c:pt idx="57">
                  <c:v>6.3042374205982368E-2</c:v>
                </c:pt>
                <c:pt idx="58">
                  <c:v>6.3515195055440399E-2</c:v>
                </c:pt>
                <c:pt idx="59">
                  <c:v>4.2707532344172849E-2</c:v>
                </c:pt>
                <c:pt idx="60">
                  <c:v>4.4389794552210989E-2</c:v>
                </c:pt>
                <c:pt idx="61">
                  <c:v>3.3235186004929786E-2</c:v>
                </c:pt>
                <c:pt idx="62">
                  <c:v>6.1298328055667338E-2</c:v>
                </c:pt>
                <c:pt idx="63">
                  <c:v>4.4371682663594703E-2</c:v>
                </c:pt>
                <c:pt idx="64">
                  <c:v>4.8307904302081324E-2</c:v>
                </c:pt>
                <c:pt idx="65">
                  <c:v>3.0232313364578215E-2</c:v>
                </c:pt>
                <c:pt idx="66">
                  <c:v>1.5327827676050352E-2</c:v>
                </c:pt>
                <c:pt idx="67">
                  <c:v>1.734953417241571E-2</c:v>
                </c:pt>
                <c:pt idx="68">
                  <c:v>1.3708579893298061E-2</c:v>
                </c:pt>
                <c:pt idx="69">
                  <c:v>4.2661531608383978E-2</c:v>
                </c:pt>
                <c:pt idx="70">
                  <c:v>2.2904215750802124E-2</c:v>
                </c:pt>
                <c:pt idx="71">
                  <c:v>2.032473379483412E-2</c:v>
                </c:pt>
                <c:pt idx="72">
                  <c:v>3.1066436581885348E-2</c:v>
                </c:pt>
                <c:pt idx="73">
                  <c:v>3.7971659306123298E-2</c:v>
                </c:pt>
                <c:pt idx="74">
                  <c:v>3.7481065033406001E-2</c:v>
                </c:pt>
                <c:pt idx="75">
                  <c:v>3.6819445984815249E-2</c:v>
                </c:pt>
                <c:pt idx="76">
                  <c:v>2.4007140166185846E-2</c:v>
                </c:pt>
                <c:pt idx="77">
                  <c:v>2.332279868150227E-2</c:v>
                </c:pt>
                <c:pt idx="78">
                  <c:v>3.6770819300290171E-2</c:v>
                </c:pt>
                <c:pt idx="79">
                  <c:v>2.5322092611836652E-2</c:v>
                </c:pt>
                <c:pt idx="80">
                  <c:v>3.7909838534536798E-2</c:v>
                </c:pt>
                <c:pt idx="81">
                  <c:v>3.0582686881031766E-2</c:v>
                </c:pt>
                <c:pt idx="82">
                  <c:v>3.4795049506272054E-2</c:v>
                </c:pt>
                <c:pt idx="83">
                  <c:v>3.0345681694770161E-2</c:v>
                </c:pt>
                <c:pt idx="84">
                  <c:v>1.7631943457841665E-2</c:v>
                </c:pt>
                <c:pt idx="85">
                  <c:v>3.5712020416647651E-2</c:v>
                </c:pt>
                <c:pt idx="86">
                  <c:v>3.9145411989580242E-2</c:v>
                </c:pt>
                <c:pt idx="87">
                  <c:v>2.1840557196861034E-2</c:v>
                </c:pt>
                <c:pt idx="88">
                  <c:v>3.1264903984874186E-2</c:v>
                </c:pt>
                <c:pt idx="89">
                  <c:v>3.887437400752175E-2</c:v>
                </c:pt>
                <c:pt idx="90">
                  <c:v>1.9846922511007781E-2</c:v>
                </c:pt>
                <c:pt idx="91">
                  <c:v>4.6007489083130293E-2</c:v>
                </c:pt>
                <c:pt idx="92">
                  <c:v>3.4094475414839731E-2</c:v>
                </c:pt>
                <c:pt idx="93">
                  <c:v>9.8294906621045151E-3</c:v>
                </c:pt>
                <c:pt idx="94">
                  <c:v>1.686703638380151E-2</c:v>
                </c:pt>
                <c:pt idx="95">
                  <c:v>2.1949357698462988E-2</c:v>
                </c:pt>
                <c:pt idx="96">
                  <c:v>7.0621671978198051E-3</c:v>
                </c:pt>
                <c:pt idx="97">
                  <c:v>4.2917531663008095E-2</c:v>
                </c:pt>
                <c:pt idx="98">
                  <c:v>1.428996289274866E-2</c:v>
                </c:pt>
                <c:pt idx="99">
                  <c:v>1.5170144490115767E-2</c:v>
                </c:pt>
              </c:numCache>
            </c:numRef>
          </c:yVal>
          <c:smooth val="0"/>
          <c:extLst>
            <c:ext xmlns:c16="http://schemas.microsoft.com/office/drawing/2014/chart" uri="{C3380CC4-5D6E-409C-BE32-E72D297353CC}">
              <c16:uniqueId val="{00000002-3CFE-4E55-83BC-6A45D51F3B0F}"/>
            </c:ext>
          </c:extLst>
        </c:ser>
        <c:dLbls>
          <c:showLegendKey val="0"/>
          <c:showVal val="0"/>
          <c:showCatName val="0"/>
          <c:showSerName val="0"/>
          <c:showPercent val="0"/>
          <c:showBubbleSize val="0"/>
        </c:dLbls>
        <c:axId val="996296943"/>
        <c:axId val="982910751"/>
      </c:scatterChart>
      <c:valAx>
        <c:axId val="996296943"/>
        <c:scaling>
          <c:orientation val="minMax"/>
          <c:max val="40"/>
        </c:scaling>
        <c:delete val="0"/>
        <c:axPos val="b"/>
        <c:title>
          <c:tx>
            <c:rich>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n-US" b="1" noProof="0" dirty="0"/>
                  <a:t>LIBS shot nr.</a:t>
                </a:r>
              </a:p>
            </c:rich>
          </c:tx>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title>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982910751"/>
        <c:crosses val="autoZero"/>
        <c:crossBetween val="midCat"/>
      </c:valAx>
      <c:valAx>
        <c:axId val="982910751"/>
        <c:scaling>
          <c:orientation val="minMax"/>
          <c:max val="1.2"/>
          <c:min val="0"/>
        </c:scaling>
        <c:delete val="0"/>
        <c:axPos val="l"/>
        <c:title>
          <c:tx>
            <c:rich>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n-US" b="1" noProof="0" dirty="0"/>
                  <a:t>LIBS Intensity (</a:t>
                </a:r>
                <a:r>
                  <a:rPr lang="en-US" b="1" noProof="0" dirty="0" err="1"/>
                  <a:t>a.u</a:t>
                </a:r>
                <a:r>
                  <a:rPr lang="en-US" b="1" noProof="0" dirty="0"/>
                  <a:t>.)</a:t>
                </a:r>
              </a:p>
            </c:rich>
          </c:tx>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996296943"/>
        <c:crosses val="autoZero"/>
        <c:crossBetween val="midCat"/>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ysClr val="windowText" lastClr="000000"/>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rgbClr val="C00000"/>
              </a:solidFill>
              <a:round/>
            </a:ln>
            <a:effectLst/>
          </c:spPr>
          <c:marker>
            <c:symbol val="none"/>
          </c:marker>
          <c:xVal>
            <c:numRef>
              <c:f>Sheet1!$H$2:$H$9</c:f>
              <c:numCache>
                <c:formatCode>General</c:formatCode>
                <c:ptCount val="8"/>
                <c:pt idx="0">
                  <c:v>0</c:v>
                </c:pt>
                <c:pt idx="1">
                  <c:v>398.88</c:v>
                </c:pt>
                <c:pt idx="2">
                  <c:v>398.88</c:v>
                </c:pt>
                <c:pt idx="3">
                  <c:v>842.07999999999993</c:v>
                </c:pt>
                <c:pt idx="4">
                  <c:v>842.07999999999993</c:v>
                </c:pt>
                <c:pt idx="5">
                  <c:v>1152.32</c:v>
                </c:pt>
                <c:pt idx="6">
                  <c:v>1152.32</c:v>
                </c:pt>
                <c:pt idx="7">
                  <c:v>2000</c:v>
                </c:pt>
              </c:numCache>
            </c:numRef>
          </c:xVal>
          <c:yVal>
            <c:numRef>
              <c:f>Sheet1!$I$2:$I$9</c:f>
              <c:numCache>
                <c:formatCode>General</c:formatCode>
                <c:ptCount val="8"/>
                <c:pt idx="0">
                  <c:v>4</c:v>
                </c:pt>
                <c:pt idx="1">
                  <c:v>4</c:v>
                </c:pt>
                <c:pt idx="2">
                  <c:v>3</c:v>
                </c:pt>
                <c:pt idx="3">
                  <c:v>3</c:v>
                </c:pt>
                <c:pt idx="4">
                  <c:v>1.5</c:v>
                </c:pt>
                <c:pt idx="5">
                  <c:v>1.5</c:v>
                </c:pt>
                <c:pt idx="6">
                  <c:v>0</c:v>
                </c:pt>
                <c:pt idx="7">
                  <c:v>0</c:v>
                </c:pt>
              </c:numCache>
            </c:numRef>
          </c:yVal>
          <c:smooth val="0"/>
          <c:extLst>
            <c:ext xmlns:c16="http://schemas.microsoft.com/office/drawing/2014/chart" uri="{C3380CC4-5D6E-409C-BE32-E72D297353CC}">
              <c16:uniqueId val="{00000000-5BA1-4809-BA3A-BB11079BD47C}"/>
            </c:ext>
          </c:extLst>
        </c:ser>
        <c:dLbls>
          <c:showLegendKey val="0"/>
          <c:showVal val="0"/>
          <c:showCatName val="0"/>
          <c:showSerName val="0"/>
          <c:showPercent val="0"/>
          <c:showBubbleSize val="0"/>
        </c:dLbls>
        <c:axId val="899690528"/>
        <c:axId val="780408576"/>
      </c:scatterChart>
      <c:valAx>
        <c:axId val="899690528"/>
        <c:scaling>
          <c:orientation val="minMax"/>
          <c:max val="2000"/>
        </c:scaling>
        <c:delete val="0"/>
        <c:axPos val="b"/>
        <c:title>
          <c:tx>
            <c:rich>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n-US" b="1" noProof="0" dirty="0"/>
                  <a:t>Depth (nm)</a:t>
                </a:r>
              </a:p>
            </c:rich>
          </c:tx>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780408576"/>
        <c:crosses val="autoZero"/>
        <c:crossBetween val="midCat"/>
      </c:valAx>
      <c:valAx>
        <c:axId val="780408576"/>
        <c:scaling>
          <c:orientation val="minMax"/>
          <c:max val="10"/>
        </c:scaling>
        <c:delete val="0"/>
        <c:axPos val="l"/>
        <c:title>
          <c:tx>
            <c:rich>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n-US" b="1" noProof="0" dirty="0"/>
                  <a:t>NRA</a:t>
                </a:r>
                <a:r>
                  <a:rPr lang="en-US" b="1" baseline="0" noProof="0" dirty="0"/>
                  <a:t> </a:t>
                </a:r>
                <a:r>
                  <a:rPr lang="en-US" b="1" noProof="0" dirty="0"/>
                  <a:t>D (at.%)</a:t>
                </a:r>
              </a:p>
            </c:rich>
          </c:tx>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899690528"/>
        <c:crosses val="autoZero"/>
        <c:crossBetween val="midCat"/>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ysClr val="windowText" lastClr="000000"/>
          </a:solidFill>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NRA</c:v>
          </c:tx>
          <c:spPr>
            <a:solidFill>
              <a:srgbClr val="0070C0"/>
            </a:solidFill>
            <a:ln>
              <a:solidFill>
                <a:srgbClr val="0070C0"/>
              </a:solidFill>
            </a:ln>
            <a:effectLst/>
          </c:spPr>
          <c:invertIfNegative val="0"/>
          <c:cat>
            <c:strRef>
              <c:f>dATA!$B$34:$B$36</c:f>
              <c:strCache>
                <c:ptCount val="3"/>
                <c:pt idx="0">
                  <c:v>1 μm</c:v>
                </c:pt>
                <c:pt idx="1">
                  <c:v>1.5 μm</c:v>
                </c:pt>
                <c:pt idx="2">
                  <c:v>2 μm</c:v>
                </c:pt>
              </c:strCache>
            </c:strRef>
          </c:cat>
          <c:val>
            <c:numRef>
              <c:f>dATA!$C$34:$C$36</c:f>
              <c:numCache>
                <c:formatCode>General</c:formatCode>
                <c:ptCount val="3"/>
                <c:pt idx="0">
                  <c:v>183</c:v>
                </c:pt>
                <c:pt idx="1">
                  <c:v>204</c:v>
                </c:pt>
                <c:pt idx="2">
                  <c:v>380</c:v>
                </c:pt>
              </c:numCache>
            </c:numRef>
          </c:val>
          <c:extLst>
            <c:ext xmlns:c16="http://schemas.microsoft.com/office/drawing/2014/chart" uri="{C3380CC4-5D6E-409C-BE32-E72D297353CC}">
              <c16:uniqueId val="{00000000-5196-40DD-80DA-1B1BA45EB824}"/>
            </c:ext>
          </c:extLst>
        </c:ser>
        <c:ser>
          <c:idx val="1"/>
          <c:order val="1"/>
          <c:tx>
            <c:v>LIBS</c:v>
          </c:tx>
          <c:spPr>
            <a:solidFill>
              <a:schemeClr val="bg1"/>
            </a:solidFill>
            <a:ln w="31750">
              <a:solidFill>
                <a:srgbClr val="0070C0"/>
              </a:solidFill>
            </a:ln>
            <a:effectLst/>
          </c:spPr>
          <c:invertIfNegative val="0"/>
          <c:dPt>
            <c:idx val="2"/>
            <c:invertIfNegative val="0"/>
            <c:bubble3D val="0"/>
            <c:spPr>
              <a:solidFill>
                <a:schemeClr val="bg1"/>
              </a:solidFill>
              <a:ln w="31750">
                <a:solidFill>
                  <a:srgbClr val="0070C0"/>
                </a:solidFill>
              </a:ln>
              <a:effectLst/>
            </c:spPr>
            <c:extLst>
              <c:ext xmlns:c16="http://schemas.microsoft.com/office/drawing/2014/chart" uri="{C3380CC4-5D6E-409C-BE32-E72D297353CC}">
                <c16:uniqueId val="{00000002-5196-40DD-80DA-1B1BA45EB824}"/>
              </c:ext>
            </c:extLst>
          </c:dPt>
          <c:cat>
            <c:strRef>
              <c:f>dATA!$B$34:$B$36</c:f>
              <c:strCache>
                <c:ptCount val="3"/>
                <c:pt idx="0">
                  <c:v>1 μm</c:v>
                </c:pt>
                <c:pt idx="1">
                  <c:v>1.5 μm</c:v>
                </c:pt>
                <c:pt idx="2">
                  <c:v>2 μm</c:v>
                </c:pt>
              </c:strCache>
            </c:strRef>
          </c:cat>
          <c:val>
            <c:numRef>
              <c:f>dATA!$D$34:$D$36</c:f>
              <c:numCache>
                <c:formatCode>General</c:formatCode>
                <c:ptCount val="3"/>
                <c:pt idx="0">
                  <c:v>125.45454545454544</c:v>
                </c:pt>
                <c:pt idx="1">
                  <c:v>222.72727272727272</c:v>
                </c:pt>
                <c:pt idx="2">
                  <c:v>409.99999999999994</c:v>
                </c:pt>
              </c:numCache>
            </c:numRef>
          </c:val>
          <c:extLst>
            <c:ext xmlns:c16="http://schemas.microsoft.com/office/drawing/2014/chart" uri="{C3380CC4-5D6E-409C-BE32-E72D297353CC}">
              <c16:uniqueId val="{00000003-5196-40DD-80DA-1B1BA45EB824}"/>
            </c:ext>
          </c:extLst>
        </c:ser>
        <c:dLbls>
          <c:showLegendKey val="0"/>
          <c:showVal val="0"/>
          <c:showCatName val="0"/>
          <c:showSerName val="0"/>
          <c:showPercent val="0"/>
          <c:showBubbleSize val="0"/>
        </c:dLbls>
        <c:gapWidth val="219"/>
        <c:overlap val="-27"/>
        <c:axId val="1399601808"/>
        <c:axId val="1549512128"/>
      </c:barChart>
      <c:catAx>
        <c:axId val="1399601808"/>
        <c:scaling>
          <c:orientation val="minMax"/>
        </c:scaling>
        <c:delete val="0"/>
        <c:axPos val="b"/>
        <c:title>
          <c:tx>
            <c:rich>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n-US" sz="1200" b="1" noProof="0" dirty="0"/>
                  <a:t>c-W</a:t>
                </a:r>
                <a:r>
                  <a:rPr lang="en-US" sz="1200" b="1" baseline="0" noProof="0" dirty="0"/>
                  <a:t> thickness</a:t>
                </a:r>
                <a:endParaRPr lang="en-US" sz="1200" b="1" noProof="0" dirty="0"/>
              </a:p>
            </c:rich>
          </c:tx>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1549512128"/>
        <c:crosses val="autoZero"/>
        <c:auto val="1"/>
        <c:lblAlgn val="ctr"/>
        <c:lblOffset val="100"/>
        <c:noMultiLvlLbl val="0"/>
      </c:catAx>
      <c:valAx>
        <c:axId val="1549512128"/>
        <c:scaling>
          <c:orientation val="minMax"/>
          <c:max val="500"/>
        </c:scaling>
        <c:delete val="0"/>
        <c:axPos val="l"/>
        <c:title>
          <c:tx>
            <c:rich>
              <a:bodyPr rot="-54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n-US" sz="1200" b="1" noProof="0" dirty="0"/>
                  <a:t>D retention by NRA (10</a:t>
                </a:r>
                <a:r>
                  <a:rPr lang="en-US" sz="1200" b="1" baseline="30000" noProof="0" dirty="0"/>
                  <a:t>15</a:t>
                </a:r>
                <a:r>
                  <a:rPr lang="en-US" sz="1200" b="1" noProof="0" dirty="0"/>
                  <a:t> D/m</a:t>
                </a:r>
                <a:r>
                  <a:rPr lang="en-US" sz="1200" b="1" baseline="30000" noProof="0" dirty="0"/>
                  <a:t>2</a:t>
                </a:r>
                <a:r>
                  <a:rPr lang="en-US" sz="1200" b="1" noProof="0" dirty="0"/>
                  <a:t>)</a:t>
                </a:r>
              </a:p>
              <a:p>
                <a:pPr>
                  <a:defRPr sz="1200" b="1"/>
                </a:pPr>
                <a:r>
                  <a:rPr lang="en-US" sz="1200" b="1" noProof="0" dirty="0"/>
                  <a:t>LIBS</a:t>
                </a:r>
                <a:r>
                  <a:rPr lang="en-US" sz="1200" b="1" baseline="0" noProof="0" dirty="0"/>
                  <a:t> sum (</a:t>
                </a:r>
                <a:r>
                  <a:rPr lang="en-US" sz="1200" b="1" baseline="0" noProof="0" dirty="0" err="1"/>
                  <a:t>a.u</a:t>
                </a:r>
                <a:r>
                  <a:rPr lang="en-US" sz="1200" b="1" baseline="0" noProof="0" dirty="0"/>
                  <a:t>.)</a:t>
                </a:r>
                <a:endParaRPr lang="en-US" sz="1200" b="1" noProof="0" dirty="0"/>
              </a:p>
            </c:rich>
          </c:tx>
          <c:overlay val="0"/>
          <c:spPr>
            <a:noFill/>
            <a:ln>
              <a:noFill/>
            </a:ln>
            <a:effectLst/>
          </c:spPr>
          <c:txPr>
            <a:bodyPr rot="-54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1399601808"/>
        <c:crosses val="autoZero"/>
        <c:crossBetween val="between"/>
      </c:valAx>
      <c:spPr>
        <a:solidFill>
          <a:schemeClr val="bg1"/>
        </a:solidFill>
        <a:ln>
          <a:noFill/>
        </a:ln>
        <a:effectLst/>
      </c:spPr>
    </c:plotArea>
    <c:legend>
      <c:legendPos val="b"/>
      <c:layout>
        <c:manualLayout>
          <c:xMode val="edge"/>
          <c:yMode val="edge"/>
          <c:x val="0.24022244094488185"/>
          <c:y val="7.4652230971128566E-2"/>
          <c:w val="0.21814082997906373"/>
          <c:h val="7.8125546806649182E-2"/>
        </c:manualLayout>
      </c:layout>
      <c:overlay val="1"/>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alpha val="50000"/>
      </a:schemeClr>
    </a:solidFill>
    <a:ln>
      <a:noFill/>
    </a:ln>
    <a:effectLst/>
  </c:spPr>
  <c:txPr>
    <a:bodyPr/>
    <a:lstStyle/>
    <a:p>
      <a:pPr>
        <a:defRPr>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0.64036</cdr:x>
      <cdr:y>0.21971</cdr:y>
    </cdr:from>
    <cdr:to>
      <cdr:x>0.77351</cdr:x>
      <cdr:y>0.34574</cdr:y>
    </cdr:to>
    <cdr:sp macro="" textlink="">
      <cdr:nvSpPr>
        <cdr:cNvPr id="2" name="TextBox 1">
          <a:extLst xmlns:a="http://schemas.openxmlformats.org/drawingml/2006/main">
            <a:ext uri="{FF2B5EF4-FFF2-40B4-BE49-F238E27FC236}">
              <a16:creationId xmlns:a16="http://schemas.microsoft.com/office/drawing/2014/main" id="{B0A9F57F-F5F0-4368-BDFF-5FB416046088}"/>
            </a:ext>
          </a:extLst>
        </cdr:cNvPr>
        <cdr:cNvSpPr txBox="1"/>
      </cdr:nvSpPr>
      <cdr:spPr>
        <a:xfrm xmlns:a="http://schemas.openxmlformats.org/drawingml/2006/main">
          <a:off x="1697080" y="477436"/>
          <a:ext cx="352875" cy="27387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100" dirty="0" err="1"/>
            <a:t>Mo</a:t>
          </a:r>
          <a:endParaRPr lang="en-US" sz="1100" dirty="0"/>
        </a:p>
      </cdr:txBody>
    </cdr:sp>
  </cdr:relSizeAnchor>
  <cdr:relSizeAnchor xmlns:cdr="http://schemas.openxmlformats.org/drawingml/2006/chartDrawing">
    <cdr:from>
      <cdr:x>0.21056</cdr:x>
      <cdr:y>0.07892</cdr:y>
    </cdr:from>
    <cdr:to>
      <cdr:x>0.34371</cdr:x>
      <cdr:y>0.20496</cdr:y>
    </cdr:to>
    <cdr:sp macro="" textlink="">
      <cdr:nvSpPr>
        <cdr:cNvPr id="3" name="TextBox 1">
          <a:extLst xmlns:a="http://schemas.openxmlformats.org/drawingml/2006/main">
            <a:ext uri="{FF2B5EF4-FFF2-40B4-BE49-F238E27FC236}">
              <a16:creationId xmlns:a16="http://schemas.microsoft.com/office/drawing/2014/main" id="{C22BBD51-8E74-4DFC-A84D-A7E2E4200AB9}"/>
            </a:ext>
          </a:extLst>
        </cdr:cNvPr>
        <cdr:cNvSpPr txBox="1"/>
      </cdr:nvSpPr>
      <cdr:spPr>
        <a:xfrm xmlns:a="http://schemas.openxmlformats.org/drawingml/2006/main">
          <a:off x="558023" y="171487"/>
          <a:ext cx="352878" cy="27390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100" dirty="0"/>
            <a:t>W</a:t>
          </a:r>
          <a:endParaRPr lang="en-US" sz="1100" dirty="0"/>
        </a:p>
      </cdr:txBody>
    </cdr:sp>
  </cdr:relSizeAnchor>
  <cdr:relSizeAnchor xmlns:cdr="http://schemas.openxmlformats.org/drawingml/2006/chartDrawing">
    <cdr:from>
      <cdr:x>0.23015</cdr:x>
      <cdr:y>0.44648</cdr:y>
    </cdr:from>
    <cdr:to>
      <cdr:x>0.3633</cdr:x>
      <cdr:y>0.57252</cdr:y>
    </cdr:to>
    <cdr:sp macro="" textlink="">
      <cdr:nvSpPr>
        <cdr:cNvPr id="4" name="TextBox 1">
          <a:extLst xmlns:a="http://schemas.openxmlformats.org/drawingml/2006/main">
            <a:ext uri="{FF2B5EF4-FFF2-40B4-BE49-F238E27FC236}">
              <a16:creationId xmlns:a16="http://schemas.microsoft.com/office/drawing/2014/main" id="{33F94C5F-4837-49C5-873E-53D0CFB26642}"/>
            </a:ext>
          </a:extLst>
        </cdr:cNvPr>
        <cdr:cNvSpPr txBox="1"/>
      </cdr:nvSpPr>
      <cdr:spPr>
        <a:xfrm xmlns:a="http://schemas.openxmlformats.org/drawingml/2006/main">
          <a:off x="609938" y="970220"/>
          <a:ext cx="352875" cy="27389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100" dirty="0"/>
            <a:t>D</a:t>
          </a:r>
          <a:endParaRPr lang="en-US" sz="1100" dirty="0"/>
        </a:p>
      </cdr:txBody>
    </cdr:sp>
  </cdr:relSizeAnchor>
  <cdr:relSizeAnchor xmlns:cdr="http://schemas.openxmlformats.org/drawingml/2006/chartDrawing">
    <cdr:from>
      <cdr:x>0.37124</cdr:x>
      <cdr:y>0.07148</cdr:y>
    </cdr:from>
    <cdr:to>
      <cdr:x>0.62876</cdr:x>
      <cdr:y>0.19187</cdr:y>
    </cdr:to>
    <cdr:sp macro="" textlink="">
      <cdr:nvSpPr>
        <cdr:cNvPr id="5" name="TextBox 6">
          <a:extLst xmlns:a="http://schemas.openxmlformats.org/drawingml/2006/main">
            <a:ext uri="{FF2B5EF4-FFF2-40B4-BE49-F238E27FC236}">
              <a16:creationId xmlns:a16="http://schemas.microsoft.com/office/drawing/2014/main" id="{6620A8FE-0779-C88D-F037-BF2A39C6CE14}"/>
            </a:ext>
          </a:extLst>
        </cdr:cNvPr>
        <cdr:cNvSpPr txBox="1"/>
      </cdr:nvSpPr>
      <cdr:spPr>
        <a:xfrm xmlns:a="http://schemas.openxmlformats.org/drawingml/2006/main">
          <a:off x="1063472" y="155334"/>
          <a:ext cx="737702" cy="261610"/>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t-EE" sz="1100" dirty="0"/>
            <a:t>2 µm c-W</a:t>
          </a:r>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0.4147</cdr:x>
      <cdr:y>0.08788</cdr:y>
    </cdr:from>
    <cdr:to>
      <cdr:x>0.66926</cdr:x>
      <cdr:y>0.20827</cdr:y>
    </cdr:to>
    <cdr:sp macro="" textlink="">
      <cdr:nvSpPr>
        <cdr:cNvPr id="2" name="TextBox 6">
          <a:extLst xmlns:a="http://schemas.openxmlformats.org/drawingml/2006/main">
            <a:ext uri="{FF2B5EF4-FFF2-40B4-BE49-F238E27FC236}">
              <a16:creationId xmlns:a16="http://schemas.microsoft.com/office/drawing/2014/main" id="{87107325-D289-AE44-0B99-BD707ED37646}"/>
            </a:ext>
          </a:extLst>
        </cdr:cNvPr>
        <cdr:cNvSpPr txBox="1"/>
      </cdr:nvSpPr>
      <cdr:spPr>
        <a:xfrm xmlns:a="http://schemas.openxmlformats.org/drawingml/2006/main">
          <a:off x="1201763" y="190970"/>
          <a:ext cx="737702" cy="261610"/>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t-EE" sz="1100" dirty="0"/>
            <a:t>2 µm c-W</a:t>
          </a:r>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H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447B9C-FA66-3140-BA18-EEBDC97CAF72}" type="datetimeFigureOut">
              <a:rPr lang="en-HU" smtClean="0"/>
              <a:t>12/18/2025</a:t>
            </a:fld>
            <a:endParaRPr lang="en-H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H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H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H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C3A324-DFA8-D040-9055-3D6CD64BF146}" type="slidenum">
              <a:rPr lang="en-HU" smtClean="0"/>
              <a:t>‹#›</a:t>
            </a:fld>
            <a:endParaRPr lang="en-HU"/>
          </a:p>
        </p:txBody>
      </p:sp>
    </p:spTree>
    <p:extLst>
      <p:ext uri="{BB962C8B-B14F-4D97-AF65-F5344CB8AC3E}">
        <p14:creationId xmlns:p14="http://schemas.microsoft.com/office/powerpoint/2010/main" val="3665277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1092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46150" rtl="0" eaLnBrk="1" fontAlgn="base" latinLnBrk="0" hangingPunct="1">
              <a:lnSpc>
                <a:spcPct val="100000"/>
              </a:lnSpc>
              <a:spcBef>
                <a:spcPct val="50000"/>
              </a:spcBef>
              <a:spcAft>
                <a:spcPct val="0"/>
              </a:spcAft>
              <a:buClrTx/>
              <a:buSzTx/>
              <a:buFontTx/>
              <a:buNone/>
              <a:tabLst/>
              <a:defRPr/>
            </a:pPr>
            <a:fld id="{20DAAF05-D3B1-46DA-863B-9386D98C62B6}" type="slidenum">
              <a:rPr kumimoji="0" lang="en-GB" sz="1200" b="0" i="0" u="none" strike="noStrike" kern="1200" cap="none" spc="0" normalizeH="0" baseline="0" noProof="0">
                <a:ln>
                  <a:noFill/>
                </a:ln>
                <a:solidFill>
                  <a:srgbClr val="000000"/>
                </a:solidFill>
                <a:effectLst/>
                <a:uLnTx/>
                <a:uFillTx/>
                <a:latin typeface="Times New Roman" pitchFamily="18" charset="0"/>
                <a:ea typeface="Arial Unicode MS" pitchFamily="34" charset="-128"/>
                <a:sym typeface="Symbol" pitchFamily="18" charset="2"/>
              </a:rPr>
              <a:pPr marL="0" marR="0" lvl="0" indent="0" algn="r" defTabSz="946150" rtl="0" eaLnBrk="1" fontAlgn="base" latinLnBrk="0" hangingPunct="1">
                <a:lnSpc>
                  <a:spcPct val="100000"/>
                </a:lnSpc>
                <a:spcBef>
                  <a:spcPct val="50000"/>
                </a:spcBef>
                <a:spcAft>
                  <a:spcPct val="0"/>
                </a:spcAft>
                <a:buClrTx/>
                <a:buSzTx/>
                <a:buFontTx/>
                <a:buNone/>
                <a:tabLst/>
                <a:defRPr/>
              </a:pPr>
              <a:t>19</a:t>
            </a:fld>
            <a:endParaRPr kumimoji="0" lang="en-GB" sz="1200" b="0" i="0" u="none" strike="noStrike" kern="1200" cap="none" spc="0" normalizeH="0" baseline="0" noProof="0">
              <a:ln>
                <a:noFill/>
              </a:ln>
              <a:solidFill>
                <a:srgbClr val="000000"/>
              </a:solidFill>
              <a:effectLst/>
              <a:uLnTx/>
              <a:uFillTx/>
              <a:latin typeface="Times New Roman" pitchFamily="18" charset="0"/>
              <a:ea typeface="Arial Unicode MS" pitchFamily="34" charset="-128"/>
              <a:sym typeface="Symbol" pitchFamily="18" charset="2"/>
            </a:endParaRPr>
          </a:p>
        </p:txBody>
      </p:sp>
      <p:sp>
        <p:nvSpPr>
          <p:cNvPr id="68610" name="Rectangle 2"/>
          <p:cNvSpPr>
            <a:spLocks noGrp="1" noRot="1" noChangeAspect="1" noChangeArrowheads="1" noTextEdit="1"/>
          </p:cNvSpPr>
          <p:nvPr>
            <p:ph type="sldImg"/>
          </p:nvPr>
        </p:nvSpPr>
        <p:spPr>
          <a:xfrm>
            <a:off x="117475" y="785813"/>
            <a:ext cx="6837363" cy="3846512"/>
          </a:xfrm>
          <a:ln/>
        </p:spPr>
      </p:sp>
      <p:sp>
        <p:nvSpPr>
          <p:cNvPr id="68611" name="Rectangle 3"/>
          <p:cNvSpPr>
            <a:spLocks noGrp="1" noChangeArrowheads="1"/>
          </p:cNvSpPr>
          <p:nvPr>
            <p:ph type="body" idx="1"/>
          </p:nvPr>
        </p:nvSpPr>
        <p:spPr/>
        <p:txBody>
          <a:bodyPr/>
          <a:lstStyle/>
          <a:p>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hyperlink" Target="http://www.flaticon.com/" TargetMode="External"/><Relationship Id="rId9"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a:t>Click to edit Master title style</a:t>
            </a:r>
            <a:endParaRPr lang="en-DE"/>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407043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0908D6-2732-3D4C-F8A9-067D731AC322}"/>
              </a:ext>
            </a:extLst>
          </p:cNvPr>
          <p:cNvSpPr/>
          <p:nvPr userDrawn="1"/>
        </p:nvSpPr>
        <p:spPr>
          <a:xfrm>
            <a:off x="-6430" y="0"/>
            <a:ext cx="12198431" cy="619072"/>
          </a:xfrm>
          <a:prstGeom prst="rect">
            <a:avLst/>
          </a:prstGeom>
          <a:solidFill>
            <a:schemeClr val="bg2">
              <a:lumMod val="75000"/>
              <a:alpha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3" name="Image 2">
            <a:extLst>
              <a:ext uri="{FF2B5EF4-FFF2-40B4-BE49-F238E27FC236}">
                <a16:creationId xmlns:a16="http://schemas.microsoft.com/office/drawing/2014/main" id="{1A399152-A9F2-78C9-AE0C-D732AEB094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080" y="28508"/>
            <a:ext cx="1351397" cy="579171"/>
          </a:xfrm>
          <a:prstGeom prst="rect">
            <a:avLst/>
          </a:prstGeom>
          <a:effectLst>
            <a:outerShdw blurRad="50800" dist="38100" dir="2700000" algn="tl" rotWithShape="0">
              <a:prstClr val="black">
                <a:alpha val="40000"/>
              </a:prstClr>
            </a:outerShdw>
          </a:effectLst>
        </p:spPr>
      </p:pic>
      <p:sp>
        <p:nvSpPr>
          <p:cNvPr id="5" name="Espace réservé du numéro de diapositive 3">
            <a:extLst>
              <a:ext uri="{FF2B5EF4-FFF2-40B4-BE49-F238E27FC236}">
                <a16:creationId xmlns:a16="http://schemas.microsoft.com/office/drawing/2014/main" id="{FCB7FCFB-0097-F612-97C4-1A3DA3BA1867}"/>
              </a:ext>
            </a:extLst>
          </p:cNvPr>
          <p:cNvSpPr>
            <a:spLocks noGrp="1"/>
          </p:cNvSpPr>
          <p:nvPr>
            <p:ph type="sldNum" sz="quarter" idx="12"/>
          </p:nvPr>
        </p:nvSpPr>
        <p:spPr>
          <a:xfrm>
            <a:off x="11451472" y="6492712"/>
            <a:ext cx="733872" cy="365125"/>
          </a:xfrm>
        </p:spPr>
        <p:txBody>
          <a:bodyPr/>
          <a:lstStyle>
            <a:lvl1pPr>
              <a:defRPr sz="2133">
                <a:latin typeface="+mn-lt"/>
              </a:defRPr>
            </a:lvl1pPr>
          </a:lstStyle>
          <a:p>
            <a:fld id="{E0199EC6-87E9-49B5-8445-3B737938AB1C}" type="slidenum">
              <a:rPr lang="fr-FR" smtClean="0"/>
              <a:pPr/>
              <a:t>‹#›</a:t>
            </a:fld>
            <a:endParaRPr lang="fr-FR" dirty="0"/>
          </a:p>
        </p:txBody>
      </p:sp>
      <p:sp>
        <p:nvSpPr>
          <p:cNvPr id="6" name="Espace réservé du pied de page 1">
            <a:extLst>
              <a:ext uri="{FF2B5EF4-FFF2-40B4-BE49-F238E27FC236}">
                <a16:creationId xmlns:a16="http://schemas.microsoft.com/office/drawing/2014/main" id="{729A8B95-A806-0671-58A0-03BFBBD98F37}"/>
              </a:ext>
            </a:extLst>
          </p:cNvPr>
          <p:cNvSpPr txBox="1">
            <a:spLocks/>
          </p:cNvSpPr>
          <p:nvPr userDrawn="1"/>
        </p:nvSpPr>
        <p:spPr>
          <a:xfrm>
            <a:off x="6270" y="6492875"/>
            <a:ext cx="3881485" cy="365125"/>
          </a:xfrm>
          <a:prstGeom prst="rect">
            <a:avLst/>
          </a:prstGeom>
        </p:spPr>
        <p:txBody>
          <a:bodyPr/>
          <a:lstStyle>
            <a:defPPr>
              <a:defRPr lang="fr-FR"/>
            </a:defPPr>
            <a:lvl1pPr algn="ctr" rtl="0" fontAlgn="base">
              <a:spcBef>
                <a:spcPct val="50000"/>
              </a:spcBef>
              <a:spcAft>
                <a:spcPct val="0"/>
              </a:spcAft>
              <a:defRPr sz="1400" kern="1200">
                <a:solidFill>
                  <a:schemeClr val="tx1"/>
                </a:solidFill>
                <a:latin typeface="Calibri" pitchFamily="34" charset="0"/>
                <a:ea typeface="Arial Unicode MS" pitchFamily="34" charset="-128"/>
                <a:cs typeface="Calibri" pitchFamily="34" charset="0"/>
                <a:sym typeface="Symbol" pitchFamily="18" charset="2"/>
              </a:defRPr>
            </a:lvl1pPr>
            <a:lvl2pPr marL="457200" algn="ctr" rtl="0" fontAlgn="base">
              <a:spcBef>
                <a:spcPct val="50000"/>
              </a:spcBef>
              <a:spcAft>
                <a:spcPct val="0"/>
              </a:spcAft>
              <a:defRPr sz="1400" kern="1200">
                <a:solidFill>
                  <a:schemeClr val="tx1"/>
                </a:solidFill>
                <a:latin typeface="Times New Roman" pitchFamily="18" charset="0"/>
                <a:ea typeface="Arial Unicode MS" pitchFamily="34" charset="-128"/>
                <a:cs typeface="Arial Unicode MS" pitchFamily="34" charset="-128"/>
                <a:sym typeface="Symbol" pitchFamily="18" charset="2"/>
              </a:defRPr>
            </a:lvl2pPr>
            <a:lvl3pPr marL="914400" algn="ctr" rtl="0" fontAlgn="base">
              <a:spcBef>
                <a:spcPct val="50000"/>
              </a:spcBef>
              <a:spcAft>
                <a:spcPct val="0"/>
              </a:spcAft>
              <a:defRPr sz="1400" kern="1200">
                <a:solidFill>
                  <a:schemeClr val="tx1"/>
                </a:solidFill>
                <a:latin typeface="Times New Roman" pitchFamily="18" charset="0"/>
                <a:ea typeface="Arial Unicode MS" pitchFamily="34" charset="-128"/>
                <a:cs typeface="Arial Unicode MS" pitchFamily="34" charset="-128"/>
                <a:sym typeface="Symbol" pitchFamily="18" charset="2"/>
              </a:defRPr>
            </a:lvl3pPr>
            <a:lvl4pPr marL="1371600" algn="ctr" rtl="0" fontAlgn="base">
              <a:spcBef>
                <a:spcPct val="50000"/>
              </a:spcBef>
              <a:spcAft>
                <a:spcPct val="0"/>
              </a:spcAft>
              <a:defRPr sz="1400" kern="1200">
                <a:solidFill>
                  <a:schemeClr val="tx1"/>
                </a:solidFill>
                <a:latin typeface="Times New Roman" pitchFamily="18" charset="0"/>
                <a:ea typeface="Arial Unicode MS" pitchFamily="34" charset="-128"/>
                <a:cs typeface="Arial Unicode MS" pitchFamily="34" charset="-128"/>
                <a:sym typeface="Symbol" pitchFamily="18" charset="2"/>
              </a:defRPr>
            </a:lvl4pPr>
            <a:lvl5pPr marL="1828800" algn="ctr" rtl="0" fontAlgn="base">
              <a:spcBef>
                <a:spcPct val="50000"/>
              </a:spcBef>
              <a:spcAft>
                <a:spcPct val="0"/>
              </a:spcAft>
              <a:defRPr sz="1400" kern="1200">
                <a:solidFill>
                  <a:schemeClr val="tx1"/>
                </a:solidFill>
                <a:latin typeface="Times New Roman" pitchFamily="18" charset="0"/>
                <a:ea typeface="Arial Unicode MS" pitchFamily="34" charset="-128"/>
                <a:cs typeface="Arial Unicode MS" pitchFamily="34" charset="-128"/>
                <a:sym typeface="Symbol" pitchFamily="18" charset="2"/>
              </a:defRPr>
            </a:lvl5pPr>
            <a:lvl6pPr marL="2286000" algn="l" defTabSz="914400" rtl="0" eaLnBrk="1" latinLnBrk="0" hangingPunct="1">
              <a:defRPr sz="1400" kern="1200">
                <a:solidFill>
                  <a:schemeClr val="tx1"/>
                </a:solidFill>
                <a:latin typeface="Times New Roman" pitchFamily="18" charset="0"/>
                <a:ea typeface="Arial Unicode MS" pitchFamily="34" charset="-128"/>
                <a:cs typeface="Arial Unicode MS" pitchFamily="34" charset="-128"/>
                <a:sym typeface="Symbol" pitchFamily="18" charset="2"/>
              </a:defRPr>
            </a:lvl6pPr>
            <a:lvl7pPr marL="2743200" algn="l" defTabSz="914400" rtl="0" eaLnBrk="1" latinLnBrk="0" hangingPunct="1">
              <a:defRPr sz="1400" kern="1200">
                <a:solidFill>
                  <a:schemeClr val="tx1"/>
                </a:solidFill>
                <a:latin typeface="Times New Roman" pitchFamily="18" charset="0"/>
                <a:ea typeface="Arial Unicode MS" pitchFamily="34" charset="-128"/>
                <a:cs typeface="Arial Unicode MS" pitchFamily="34" charset="-128"/>
                <a:sym typeface="Symbol" pitchFamily="18" charset="2"/>
              </a:defRPr>
            </a:lvl7pPr>
            <a:lvl8pPr marL="3200400" algn="l" defTabSz="914400" rtl="0" eaLnBrk="1" latinLnBrk="0" hangingPunct="1">
              <a:defRPr sz="1400" kern="1200">
                <a:solidFill>
                  <a:schemeClr val="tx1"/>
                </a:solidFill>
                <a:latin typeface="Times New Roman" pitchFamily="18" charset="0"/>
                <a:ea typeface="Arial Unicode MS" pitchFamily="34" charset="-128"/>
                <a:cs typeface="Arial Unicode MS" pitchFamily="34" charset="-128"/>
                <a:sym typeface="Symbol" pitchFamily="18" charset="2"/>
              </a:defRPr>
            </a:lvl8pPr>
            <a:lvl9pPr marL="3657600" algn="l" defTabSz="914400" rtl="0" eaLnBrk="1" latinLnBrk="0" hangingPunct="1">
              <a:defRPr sz="1400" kern="1200">
                <a:solidFill>
                  <a:schemeClr val="tx1"/>
                </a:solidFill>
                <a:latin typeface="Times New Roman" pitchFamily="18" charset="0"/>
                <a:ea typeface="Arial Unicode MS" pitchFamily="34" charset="-128"/>
                <a:cs typeface="Arial Unicode MS" pitchFamily="34" charset="-128"/>
                <a:sym typeface="Symbol" pitchFamily="18" charset="2"/>
              </a:defRPr>
            </a:lvl9pPr>
          </a:lstStyle>
          <a:p>
            <a:pPr algn="l">
              <a:lnSpc>
                <a:spcPts val="1733"/>
              </a:lnSpc>
              <a:spcBef>
                <a:spcPts val="0"/>
              </a:spcBef>
            </a:pPr>
            <a:r>
              <a:rPr lang="fr-FR" sz="1867" dirty="0"/>
              <a:t>PWIE Meeting – Nov. 2025 – </a:t>
            </a:r>
            <a:r>
              <a:rPr lang="fr-FR" sz="1867" b="1" dirty="0"/>
              <a:t>A. </a:t>
            </a:r>
            <a:r>
              <a:rPr lang="fr-FR" sz="1867" b="1" cap="small" baseline="0" dirty="0" err="1"/>
              <a:t>Bultel</a:t>
            </a:r>
            <a:endParaRPr lang="fr-FR" sz="1867" b="1" cap="small" baseline="0" dirty="0"/>
          </a:p>
        </p:txBody>
      </p:sp>
      <p:pic>
        <p:nvPicPr>
          <p:cNvPr id="7" name="Image 6">
            <a:extLst>
              <a:ext uri="{FF2B5EF4-FFF2-40B4-BE49-F238E27FC236}">
                <a16:creationId xmlns:a16="http://schemas.microsoft.com/office/drawing/2014/main" id="{88FAE954-9973-4013-2ED8-F228C6D04F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7989" y="28509"/>
            <a:ext cx="1489660" cy="5793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215228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83519-A614-96D8-6470-69174E0733C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EE434A5-BBC2-711A-8A90-0FB7F020A7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1317E42-17AC-E5DA-987E-81622E546BE3}"/>
              </a:ext>
            </a:extLst>
          </p:cNvPr>
          <p:cNvSpPr>
            <a:spLocks noGrp="1"/>
          </p:cNvSpPr>
          <p:nvPr>
            <p:ph type="dt" sz="half" idx="10"/>
          </p:nvPr>
        </p:nvSpPr>
        <p:spPr/>
        <p:txBody>
          <a:bodyPr/>
          <a:lstStyle/>
          <a:p>
            <a:fld id="{127B3EB3-3CEC-4158-B663-1C7EAACA66EB}" type="datetimeFigureOut">
              <a:rPr lang="en-US" smtClean="0"/>
              <a:t>18-Dec-25</a:t>
            </a:fld>
            <a:endParaRPr lang="en-US"/>
          </a:p>
        </p:txBody>
      </p:sp>
      <p:sp>
        <p:nvSpPr>
          <p:cNvPr id="5" name="Footer Placeholder 4">
            <a:extLst>
              <a:ext uri="{FF2B5EF4-FFF2-40B4-BE49-F238E27FC236}">
                <a16:creationId xmlns:a16="http://schemas.microsoft.com/office/drawing/2014/main" id="{E42C1F7F-E2D8-B812-A99A-5198A324D3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47F1FB-83BA-6D4D-FB7C-3EF607B0531C}"/>
              </a:ext>
            </a:extLst>
          </p:cNvPr>
          <p:cNvSpPr>
            <a:spLocks noGrp="1"/>
          </p:cNvSpPr>
          <p:nvPr>
            <p:ph type="sldNum" sz="quarter" idx="12"/>
          </p:nvPr>
        </p:nvSpPr>
        <p:spPr/>
        <p:txBody>
          <a:bodyPr/>
          <a:lstStyle/>
          <a:p>
            <a:fld id="{8EAC2B6A-CAD2-4B2B-8ACF-414862EC53C9}" type="slidenum">
              <a:rPr lang="en-US" smtClean="0"/>
              <a:t>‹#›</a:t>
            </a:fld>
            <a:endParaRPr lang="en-US"/>
          </a:p>
        </p:txBody>
      </p:sp>
    </p:spTree>
    <p:extLst>
      <p:ext uri="{BB962C8B-B14F-4D97-AF65-F5344CB8AC3E}">
        <p14:creationId xmlns:p14="http://schemas.microsoft.com/office/powerpoint/2010/main" val="3952146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CF010-D60D-6D3A-D987-5A0CB41C040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8737621-800C-93E6-8489-2EB4EB11212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5D1FC86-9BDF-7C90-38A7-53222AB6C297}"/>
              </a:ext>
            </a:extLst>
          </p:cNvPr>
          <p:cNvSpPr>
            <a:spLocks noGrp="1"/>
          </p:cNvSpPr>
          <p:nvPr>
            <p:ph type="dt" sz="half" idx="10"/>
          </p:nvPr>
        </p:nvSpPr>
        <p:spPr/>
        <p:txBody>
          <a:bodyPr/>
          <a:lstStyle/>
          <a:p>
            <a:fld id="{127B3EB3-3CEC-4158-B663-1C7EAACA66EB}" type="datetimeFigureOut">
              <a:rPr lang="en-US" smtClean="0"/>
              <a:t>18-Dec-25</a:t>
            </a:fld>
            <a:endParaRPr lang="en-US"/>
          </a:p>
        </p:txBody>
      </p:sp>
      <p:sp>
        <p:nvSpPr>
          <p:cNvPr id="5" name="Footer Placeholder 4">
            <a:extLst>
              <a:ext uri="{FF2B5EF4-FFF2-40B4-BE49-F238E27FC236}">
                <a16:creationId xmlns:a16="http://schemas.microsoft.com/office/drawing/2014/main" id="{3ADC59D3-EBCC-692B-6F6A-89A8042FC5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97C3BF-19F2-716D-73C2-2EBF9D5A311A}"/>
              </a:ext>
            </a:extLst>
          </p:cNvPr>
          <p:cNvSpPr>
            <a:spLocks noGrp="1"/>
          </p:cNvSpPr>
          <p:nvPr>
            <p:ph type="sldNum" sz="quarter" idx="12"/>
          </p:nvPr>
        </p:nvSpPr>
        <p:spPr/>
        <p:txBody>
          <a:bodyPr/>
          <a:lstStyle/>
          <a:p>
            <a:fld id="{8EAC2B6A-CAD2-4B2B-8ACF-414862EC53C9}" type="slidenum">
              <a:rPr lang="en-US" smtClean="0"/>
              <a:t>‹#›</a:t>
            </a:fld>
            <a:endParaRPr lang="en-US"/>
          </a:p>
        </p:txBody>
      </p:sp>
    </p:spTree>
    <p:extLst>
      <p:ext uri="{BB962C8B-B14F-4D97-AF65-F5344CB8AC3E}">
        <p14:creationId xmlns:p14="http://schemas.microsoft.com/office/powerpoint/2010/main" val="3026937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20674-AF11-BB78-F7AD-BE90A7CF22B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7DF3542-CDA1-AEB3-528D-AA5945B03DF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6479BE3-85F1-06D8-E148-F9D59D8C0ACE}"/>
              </a:ext>
            </a:extLst>
          </p:cNvPr>
          <p:cNvSpPr>
            <a:spLocks noGrp="1"/>
          </p:cNvSpPr>
          <p:nvPr>
            <p:ph type="dt" sz="half" idx="10"/>
          </p:nvPr>
        </p:nvSpPr>
        <p:spPr/>
        <p:txBody>
          <a:bodyPr/>
          <a:lstStyle/>
          <a:p>
            <a:fld id="{127B3EB3-3CEC-4158-B663-1C7EAACA66EB}" type="datetimeFigureOut">
              <a:rPr lang="en-US" smtClean="0"/>
              <a:t>18-Dec-25</a:t>
            </a:fld>
            <a:endParaRPr lang="en-US"/>
          </a:p>
        </p:txBody>
      </p:sp>
      <p:sp>
        <p:nvSpPr>
          <p:cNvPr id="5" name="Footer Placeholder 4">
            <a:extLst>
              <a:ext uri="{FF2B5EF4-FFF2-40B4-BE49-F238E27FC236}">
                <a16:creationId xmlns:a16="http://schemas.microsoft.com/office/drawing/2014/main" id="{65C196A2-9F71-8273-9E4F-FF3734D197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F9B53F-7A79-7F57-3BCF-C2C81C1F9BD3}"/>
              </a:ext>
            </a:extLst>
          </p:cNvPr>
          <p:cNvSpPr>
            <a:spLocks noGrp="1"/>
          </p:cNvSpPr>
          <p:nvPr>
            <p:ph type="sldNum" sz="quarter" idx="12"/>
          </p:nvPr>
        </p:nvSpPr>
        <p:spPr/>
        <p:txBody>
          <a:bodyPr/>
          <a:lstStyle/>
          <a:p>
            <a:fld id="{8EAC2B6A-CAD2-4B2B-8ACF-414862EC53C9}" type="slidenum">
              <a:rPr lang="en-US" smtClean="0"/>
              <a:t>‹#›</a:t>
            </a:fld>
            <a:endParaRPr lang="en-US"/>
          </a:p>
        </p:txBody>
      </p:sp>
    </p:spTree>
    <p:extLst>
      <p:ext uri="{BB962C8B-B14F-4D97-AF65-F5344CB8AC3E}">
        <p14:creationId xmlns:p14="http://schemas.microsoft.com/office/powerpoint/2010/main" val="38611787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E3504-F7D1-2E6F-4702-B123AD49F86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E4269D4-8DC3-444A-4471-F55D8E88913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67AC36D-E216-E5BE-0285-43D9577EB6F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4326675-39B9-2286-266C-3119EC383185}"/>
              </a:ext>
            </a:extLst>
          </p:cNvPr>
          <p:cNvSpPr>
            <a:spLocks noGrp="1"/>
          </p:cNvSpPr>
          <p:nvPr>
            <p:ph type="dt" sz="half" idx="10"/>
          </p:nvPr>
        </p:nvSpPr>
        <p:spPr/>
        <p:txBody>
          <a:bodyPr/>
          <a:lstStyle/>
          <a:p>
            <a:fld id="{127B3EB3-3CEC-4158-B663-1C7EAACA66EB}" type="datetimeFigureOut">
              <a:rPr lang="en-US" smtClean="0"/>
              <a:t>18-Dec-25</a:t>
            </a:fld>
            <a:endParaRPr lang="en-US"/>
          </a:p>
        </p:txBody>
      </p:sp>
      <p:sp>
        <p:nvSpPr>
          <p:cNvPr id="6" name="Footer Placeholder 5">
            <a:extLst>
              <a:ext uri="{FF2B5EF4-FFF2-40B4-BE49-F238E27FC236}">
                <a16:creationId xmlns:a16="http://schemas.microsoft.com/office/drawing/2014/main" id="{920072CE-8D8E-0B5B-94D1-F599A5E9DA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AB996A-F2F4-756F-B509-FF759D59B510}"/>
              </a:ext>
            </a:extLst>
          </p:cNvPr>
          <p:cNvSpPr>
            <a:spLocks noGrp="1"/>
          </p:cNvSpPr>
          <p:nvPr>
            <p:ph type="sldNum" sz="quarter" idx="12"/>
          </p:nvPr>
        </p:nvSpPr>
        <p:spPr/>
        <p:txBody>
          <a:bodyPr/>
          <a:lstStyle/>
          <a:p>
            <a:fld id="{8EAC2B6A-CAD2-4B2B-8ACF-414862EC53C9}" type="slidenum">
              <a:rPr lang="en-US" smtClean="0"/>
              <a:t>‹#›</a:t>
            </a:fld>
            <a:endParaRPr lang="en-US"/>
          </a:p>
        </p:txBody>
      </p:sp>
    </p:spTree>
    <p:extLst>
      <p:ext uri="{BB962C8B-B14F-4D97-AF65-F5344CB8AC3E}">
        <p14:creationId xmlns:p14="http://schemas.microsoft.com/office/powerpoint/2010/main" val="3470917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B1E8A-AEB4-5DE9-12A8-F000C35B6C2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187B48D-A571-85B5-5406-F648BDF970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97B8C14-C79E-91C0-98E8-DCE389FADEF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77E6981-EB40-0095-6F8E-E09A03B52E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F0AD61C-4B6A-7438-C221-E3243629B4D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1197CC3-A807-3B6A-D500-2902C6B1D648}"/>
              </a:ext>
            </a:extLst>
          </p:cNvPr>
          <p:cNvSpPr>
            <a:spLocks noGrp="1"/>
          </p:cNvSpPr>
          <p:nvPr>
            <p:ph type="dt" sz="half" idx="10"/>
          </p:nvPr>
        </p:nvSpPr>
        <p:spPr/>
        <p:txBody>
          <a:bodyPr/>
          <a:lstStyle/>
          <a:p>
            <a:fld id="{127B3EB3-3CEC-4158-B663-1C7EAACA66EB}" type="datetimeFigureOut">
              <a:rPr lang="en-US" smtClean="0"/>
              <a:t>18-Dec-25</a:t>
            </a:fld>
            <a:endParaRPr lang="en-US"/>
          </a:p>
        </p:txBody>
      </p:sp>
      <p:sp>
        <p:nvSpPr>
          <p:cNvPr id="8" name="Footer Placeholder 7">
            <a:extLst>
              <a:ext uri="{FF2B5EF4-FFF2-40B4-BE49-F238E27FC236}">
                <a16:creationId xmlns:a16="http://schemas.microsoft.com/office/drawing/2014/main" id="{ADFF8A63-3E89-9463-174C-2320388D0D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1B83DF-FA10-D143-A145-F9D90CF7A4D7}"/>
              </a:ext>
            </a:extLst>
          </p:cNvPr>
          <p:cNvSpPr>
            <a:spLocks noGrp="1"/>
          </p:cNvSpPr>
          <p:nvPr>
            <p:ph type="sldNum" sz="quarter" idx="12"/>
          </p:nvPr>
        </p:nvSpPr>
        <p:spPr/>
        <p:txBody>
          <a:bodyPr/>
          <a:lstStyle/>
          <a:p>
            <a:fld id="{8EAC2B6A-CAD2-4B2B-8ACF-414862EC53C9}" type="slidenum">
              <a:rPr lang="en-US" smtClean="0"/>
              <a:t>‹#›</a:t>
            </a:fld>
            <a:endParaRPr lang="en-US"/>
          </a:p>
        </p:txBody>
      </p:sp>
    </p:spTree>
    <p:extLst>
      <p:ext uri="{BB962C8B-B14F-4D97-AF65-F5344CB8AC3E}">
        <p14:creationId xmlns:p14="http://schemas.microsoft.com/office/powerpoint/2010/main" val="2752378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CBCEA-F9A1-CE08-489A-32F0BF94910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BDB20B9-3CEC-13AC-923D-07E6AAE1C39D}"/>
              </a:ext>
            </a:extLst>
          </p:cNvPr>
          <p:cNvSpPr>
            <a:spLocks noGrp="1"/>
          </p:cNvSpPr>
          <p:nvPr>
            <p:ph type="dt" sz="half" idx="10"/>
          </p:nvPr>
        </p:nvSpPr>
        <p:spPr/>
        <p:txBody>
          <a:bodyPr/>
          <a:lstStyle/>
          <a:p>
            <a:fld id="{127B3EB3-3CEC-4158-B663-1C7EAACA66EB}" type="datetimeFigureOut">
              <a:rPr lang="en-US" smtClean="0"/>
              <a:t>18-Dec-25</a:t>
            </a:fld>
            <a:endParaRPr lang="en-US"/>
          </a:p>
        </p:txBody>
      </p:sp>
      <p:sp>
        <p:nvSpPr>
          <p:cNvPr id="4" name="Footer Placeholder 3">
            <a:extLst>
              <a:ext uri="{FF2B5EF4-FFF2-40B4-BE49-F238E27FC236}">
                <a16:creationId xmlns:a16="http://schemas.microsoft.com/office/drawing/2014/main" id="{D75FF910-C8B3-5A82-3D5F-7CB47A17BF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D5386B-B5BF-A555-910B-9281B99BB143}"/>
              </a:ext>
            </a:extLst>
          </p:cNvPr>
          <p:cNvSpPr>
            <a:spLocks noGrp="1"/>
          </p:cNvSpPr>
          <p:nvPr>
            <p:ph type="sldNum" sz="quarter" idx="12"/>
          </p:nvPr>
        </p:nvSpPr>
        <p:spPr/>
        <p:txBody>
          <a:bodyPr/>
          <a:lstStyle/>
          <a:p>
            <a:fld id="{8EAC2B6A-CAD2-4B2B-8ACF-414862EC53C9}" type="slidenum">
              <a:rPr lang="en-US" smtClean="0"/>
              <a:t>‹#›</a:t>
            </a:fld>
            <a:endParaRPr lang="en-US"/>
          </a:p>
        </p:txBody>
      </p:sp>
    </p:spTree>
    <p:extLst>
      <p:ext uri="{BB962C8B-B14F-4D97-AF65-F5344CB8AC3E}">
        <p14:creationId xmlns:p14="http://schemas.microsoft.com/office/powerpoint/2010/main" val="2186070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9E716-7D28-9553-6760-B4D71974F9D8}"/>
              </a:ext>
            </a:extLst>
          </p:cNvPr>
          <p:cNvSpPr>
            <a:spLocks noGrp="1"/>
          </p:cNvSpPr>
          <p:nvPr>
            <p:ph type="dt" sz="half" idx="10"/>
          </p:nvPr>
        </p:nvSpPr>
        <p:spPr/>
        <p:txBody>
          <a:bodyPr/>
          <a:lstStyle/>
          <a:p>
            <a:fld id="{127B3EB3-3CEC-4158-B663-1C7EAACA66EB}" type="datetimeFigureOut">
              <a:rPr lang="en-US" smtClean="0"/>
              <a:t>18-Dec-25</a:t>
            </a:fld>
            <a:endParaRPr lang="en-US"/>
          </a:p>
        </p:txBody>
      </p:sp>
      <p:sp>
        <p:nvSpPr>
          <p:cNvPr id="3" name="Footer Placeholder 2">
            <a:extLst>
              <a:ext uri="{FF2B5EF4-FFF2-40B4-BE49-F238E27FC236}">
                <a16:creationId xmlns:a16="http://schemas.microsoft.com/office/drawing/2014/main" id="{60817D06-4B42-3E1F-62B5-6471B58BCF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B10080-F83E-0F36-7B5C-34E3CCD778FC}"/>
              </a:ext>
            </a:extLst>
          </p:cNvPr>
          <p:cNvSpPr>
            <a:spLocks noGrp="1"/>
          </p:cNvSpPr>
          <p:nvPr>
            <p:ph type="sldNum" sz="quarter" idx="12"/>
          </p:nvPr>
        </p:nvSpPr>
        <p:spPr/>
        <p:txBody>
          <a:bodyPr/>
          <a:lstStyle/>
          <a:p>
            <a:fld id="{8EAC2B6A-CAD2-4B2B-8ACF-414862EC53C9}" type="slidenum">
              <a:rPr lang="en-US" smtClean="0"/>
              <a:t>‹#›</a:t>
            </a:fld>
            <a:endParaRPr lang="en-US"/>
          </a:p>
        </p:txBody>
      </p:sp>
    </p:spTree>
    <p:extLst>
      <p:ext uri="{BB962C8B-B14F-4D97-AF65-F5344CB8AC3E}">
        <p14:creationId xmlns:p14="http://schemas.microsoft.com/office/powerpoint/2010/main" val="1084238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86AD2-4E85-7D34-9CC1-6202DE44298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7240698-4274-DFD3-0B1F-9DE86D871D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37D1A7B-6C80-562F-D2C3-D85B9A8B7C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700CE5B-99A7-44B3-57B8-DAF859461D68}"/>
              </a:ext>
            </a:extLst>
          </p:cNvPr>
          <p:cNvSpPr>
            <a:spLocks noGrp="1"/>
          </p:cNvSpPr>
          <p:nvPr>
            <p:ph type="dt" sz="half" idx="10"/>
          </p:nvPr>
        </p:nvSpPr>
        <p:spPr/>
        <p:txBody>
          <a:bodyPr/>
          <a:lstStyle/>
          <a:p>
            <a:fld id="{127B3EB3-3CEC-4158-B663-1C7EAACA66EB}" type="datetimeFigureOut">
              <a:rPr lang="en-US" smtClean="0"/>
              <a:t>18-Dec-25</a:t>
            </a:fld>
            <a:endParaRPr lang="en-US"/>
          </a:p>
        </p:txBody>
      </p:sp>
      <p:sp>
        <p:nvSpPr>
          <p:cNvPr id="6" name="Footer Placeholder 5">
            <a:extLst>
              <a:ext uri="{FF2B5EF4-FFF2-40B4-BE49-F238E27FC236}">
                <a16:creationId xmlns:a16="http://schemas.microsoft.com/office/drawing/2014/main" id="{F5A7B55D-2A1B-2822-430B-5470854A69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5A58D9-358B-A53C-D90A-D2BAC057DD87}"/>
              </a:ext>
            </a:extLst>
          </p:cNvPr>
          <p:cNvSpPr>
            <a:spLocks noGrp="1"/>
          </p:cNvSpPr>
          <p:nvPr>
            <p:ph type="sldNum" sz="quarter" idx="12"/>
          </p:nvPr>
        </p:nvSpPr>
        <p:spPr/>
        <p:txBody>
          <a:bodyPr/>
          <a:lstStyle/>
          <a:p>
            <a:fld id="{8EAC2B6A-CAD2-4B2B-8ACF-414862EC53C9}" type="slidenum">
              <a:rPr lang="en-US" smtClean="0"/>
              <a:t>‹#›</a:t>
            </a:fld>
            <a:endParaRPr lang="en-US"/>
          </a:p>
        </p:txBody>
      </p:sp>
    </p:spTree>
    <p:extLst>
      <p:ext uri="{BB962C8B-B14F-4D97-AF65-F5344CB8AC3E}">
        <p14:creationId xmlns:p14="http://schemas.microsoft.com/office/powerpoint/2010/main" val="22322211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E771B-06CE-0310-7951-AB819538B99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A73E20D-14F4-540E-3177-97DD90E0AA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F45764-6368-C8F1-BC91-FC51FB6C88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B5E8414-B65E-1841-4DF1-07200A24D2B4}"/>
              </a:ext>
            </a:extLst>
          </p:cNvPr>
          <p:cNvSpPr>
            <a:spLocks noGrp="1"/>
          </p:cNvSpPr>
          <p:nvPr>
            <p:ph type="dt" sz="half" idx="10"/>
          </p:nvPr>
        </p:nvSpPr>
        <p:spPr/>
        <p:txBody>
          <a:bodyPr/>
          <a:lstStyle/>
          <a:p>
            <a:fld id="{127B3EB3-3CEC-4158-B663-1C7EAACA66EB}" type="datetimeFigureOut">
              <a:rPr lang="en-US" smtClean="0"/>
              <a:t>18-Dec-25</a:t>
            </a:fld>
            <a:endParaRPr lang="en-US"/>
          </a:p>
        </p:txBody>
      </p:sp>
      <p:sp>
        <p:nvSpPr>
          <p:cNvPr id="6" name="Footer Placeholder 5">
            <a:extLst>
              <a:ext uri="{FF2B5EF4-FFF2-40B4-BE49-F238E27FC236}">
                <a16:creationId xmlns:a16="http://schemas.microsoft.com/office/drawing/2014/main" id="{C5C2D718-1B6D-667F-3E4C-4726FAF333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BA48E-ADDF-2A4A-7D63-66666208A0EA}"/>
              </a:ext>
            </a:extLst>
          </p:cNvPr>
          <p:cNvSpPr>
            <a:spLocks noGrp="1"/>
          </p:cNvSpPr>
          <p:nvPr>
            <p:ph type="sldNum" sz="quarter" idx="12"/>
          </p:nvPr>
        </p:nvSpPr>
        <p:spPr/>
        <p:txBody>
          <a:bodyPr/>
          <a:lstStyle/>
          <a:p>
            <a:fld id="{8EAC2B6A-CAD2-4B2B-8ACF-414862EC53C9}" type="slidenum">
              <a:rPr lang="en-US" smtClean="0"/>
              <a:t>‹#›</a:t>
            </a:fld>
            <a:endParaRPr lang="en-US"/>
          </a:p>
        </p:txBody>
      </p:sp>
    </p:spTree>
    <p:extLst>
      <p:ext uri="{BB962C8B-B14F-4D97-AF65-F5344CB8AC3E}">
        <p14:creationId xmlns:p14="http://schemas.microsoft.com/office/powerpoint/2010/main" val="1438999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a:t>Third level</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Classen | WPPWIE Juelich| 21 November 2025</a:t>
            </a: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spTree>
    <p:extLst>
      <p:ext uri="{BB962C8B-B14F-4D97-AF65-F5344CB8AC3E}">
        <p14:creationId xmlns:p14="http://schemas.microsoft.com/office/powerpoint/2010/main" val="42851831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BABCD-6B8A-6F00-CF3E-714A5F11731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008C154-FB48-AAC6-269A-BC1021342FE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DAB8CD6-7B0E-0CDA-F8A6-0C07691B0DF4}"/>
              </a:ext>
            </a:extLst>
          </p:cNvPr>
          <p:cNvSpPr>
            <a:spLocks noGrp="1"/>
          </p:cNvSpPr>
          <p:nvPr>
            <p:ph type="dt" sz="half" idx="10"/>
          </p:nvPr>
        </p:nvSpPr>
        <p:spPr/>
        <p:txBody>
          <a:bodyPr/>
          <a:lstStyle/>
          <a:p>
            <a:fld id="{127B3EB3-3CEC-4158-B663-1C7EAACA66EB}" type="datetimeFigureOut">
              <a:rPr lang="en-US" smtClean="0"/>
              <a:t>18-Dec-25</a:t>
            </a:fld>
            <a:endParaRPr lang="en-US"/>
          </a:p>
        </p:txBody>
      </p:sp>
      <p:sp>
        <p:nvSpPr>
          <p:cNvPr id="5" name="Footer Placeholder 4">
            <a:extLst>
              <a:ext uri="{FF2B5EF4-FFF2-40B4-BE49-F238E27FC236}">
                <a16:creationId xmlns:a16="http://schemas.microsoft.com/office/drawing/2014/main" id="{CC982E06-B923-5806-D21C-76A3966B29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0DF121-ED41-CA13-3792-7A2F4F9FC75E}"/>
              </a:ext>
            </a:extLst>
          </p:cNvPr>
          <p:cNvSpPr>
            <a:spLocks noGrp="1"/>
          </p:cNvSpPr>
          <p:nvPr>
            <p:ph type="sldNum" sz="quarter" idx="12"/>
          </p:nvPr>
        </p:nvSpPr>
        <p:spPr/>
        <p:txBody>
          <a:bodyPr/>
          <a:lstStyle/>
          <a:p>
            <a:fld id="{8EAC2B6A-CAD2-4B2B-8ACF-414862EC53C9}" type="slidenum">
              <a:rPr lang="en-US" smtClean="0"/>
              <a:t>‹#›</a:t>
            </a:fld>
            <a:endParaRPr lang="en-US"/>
          </a:p>
        </p:txBody>
      </p:sp>
    </p:spTree>
    <p:extLst>
      <p:ext uri="{BB962C8B-B14F-4D97-AF65-F5344CB8AC3E}">
        <p14:creationId xmlns:p14="http://schemas.microsoft.com/office/powerpoint/2010/main" val="9556863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CC5D8E-F7ED-8DAE-A128-E02A00B57A5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DF77371-0B42-68C6-578F-D9EEF465F18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FB4ABF2-D608-3CD2-DCDF-6C2F7B6BE739}"/>
              </a:ext>
            </a:extLst>
          </p:cNvPr>
          <p:cNvSpPr>
            <a:spLocks noGrp="1"/>
          </p:cNvSpPr>
          <p:nvPr>
            <p:ph type="dt" sz="half" idx="10"/>
          </p:nvPr>
        </p:nvSpPr>
        <p:spPr/>
        <p:txBody>
          <a:bodyPr/>
          <a:lstStyle/>
          <a:p>
            <a:fld id="{127B3EB3-3CEC-4158-B663-1C7EAACA66EB}" type="datetimeFigureOut">
              <a:rPr lang="en-US" smtClean="0"/>
              <a:t>18-Dec-25</a:t>
            </a:fld>
            <a:endParaRPr lang="en-US"/>
          </a:p>
        </p:txBody>
      </p:sp>
      <p:sp>
        <p:nvSpPr>
          <p:cNvPr id="5" name="Footer Placeholder 4">
            <a:extLst>
              <a:ext uri="{FF2B5EF4-FFF2-40B4-BE49-F238E27FC236}">
                <a16:creationId xmlns:a16="http://schemas.microsoft.com/office/drawing/2014/main" id="{8ADD3349-4E76-1E7B-8F3F-6F3817990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E08D81-59B2-3C74-676B-ED3D4174F4FE}"/>
              </a:ext>
            </a:extLst>
          </p:cNvPr>
          <p:cNvSpPr>
            <a:spLocks noGrp="1"/>
          </p:cNvSpPr>
          <p:nvPr>
            <p:ph type="sldNum" sz="quarter" idx="12"/>
          </p:nvPr>
        </p:nvSpPr>
        <p:spPr/>
        <p:txBody>
          <a:bodyPr/>
          <a:lstStyle/>
          <a:p>
            <a:fld id="{8EAC2B6A-CAD2-4B2B-8ACF-414862EC53C9}" type="slidenum">
              <a:rPr lang="en-US" smtClean="0"/>
              <a:t>‹#›</a:t>
            </a:fld>
            <a:endParaRPr lang="en-US"/>
          </a:p>
        </p:txBody>
      </p:sp>
    </p:spTree>
    <p:extLst>
      <p:ext uri="{BB962C8B-B14F-4D97-AF65-F5344CB8AC3E}">
        <p14:creationId xmlns:p14="http://schemas.microsoft.com/office/powerpoint/2010/main" val="41032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a:t>Click to edit Master title style</a:t>
            </a:r>
            <a:endParaRPr lang="en-GB"/>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Classen | WPPWIE Prague| 25 March 2025</a:t>
            </a: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9801FBB-9E6A-4AE4-3DF9-7243B31E29C4}"/>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spTree>
    <p:extLst>
      <p:ext uri="{BB962C8B-B14F-4D97-AF65-F5344CB8AC3E}">
        <p14:creationId xmlns:p14="http://schemas.microsoft.com/office/powerpoint/2010/main" val="1696459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solidFill>
                  <a:prstClr val="white"/>
                </a:solidFill>
              </a:rPr>
              <a:t>EUROfusion Values | Event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
        <p:nvSpPr>
          <p:cNvPr id="10" name="TextBox 9">
            <a:extLst>
              <a:ext uri="{FF2B5EF4-FFF2-40B4-BE49-F238E27FC236}">
                <a16:creationId xmlns:a16="http://schemas.microsoft.com/office/drawing/2014/main" id="{C4FC0C94-3F09-A426-49C2-6BCA659CC317}"/>
              </a:ext>
            </a:extLst>
          </p:cNvPr>
          <p:cNvSpPr txBox="1"/>
          <p:nvPr userDrawn="1"/>
        </p:nvSpPr>
        <p:spPr>
          <a:xfrm>
            <a:off x="924244" y="132857"/>
            <a:ext cx="4452105" cy="523220"/>
          </a:xfrm>
          <a:prstGeom prst="rect">
            <a:avLst/>
          </a:prstGeom>
          <a:noFill/>
        </p:spPr>
        <p:txBody>
          <a:bodyPr wrap="square">
            <a:spAutoFit/>
          </a:bodyPr>
          <a:lstStyle/>
          <a:p>
            <a:pPr marL="0" indent="0">
              <a:buNone/>
            </a:pPr>
            <a:r>
              <a:rPr lang="en-GB" sz="2800" b="1" err="1">
                <a:solidFill>
                  <a:schemeClr val="tx2"/>
                </a:solidFill>
              </a:rPr>
              <a:t>EUROfusion</a:t>
            </a:r>
            <a:r>
              <a:rPr lang="en-GB" sz="2800" b="1">
                <a:solidFill>
                  <a:schemeClr val="tx2"/>
                </a:solidFill>
              </a:rPr>
              <a:t> values</a:t>
            </a:r>
          </a:p>
        </p:txBody>
      </p:sp>
      <p:pic>
        <p:nvPicPr>
          <p:cNvPr id="2" name="Picture 1">
            <a:extLst>
              <a:ext uri="{FF2B5EF4-FFF2-40B4-BE49-F238E27FC236}">
                <a16:creationId xmlns:a16="http://schemas.microsoft.com/office/drawing/2014/main" id="{F84EBC05-6609-C5DD-15BD-05B21625A052}"/>
              </a:ext>
            </a:extLst>
          </p:cNvPr>
          <p:cNvPicPr>
            <a:picLocks noChangeAspect="1"/>
          </p:cNvPicPr>
          <p:nvPr userDrawn="1"/>
        </p:nvPicPr>
        <p:blipFill>
          <a:blip r:embed="rId4"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spTree>
    <p:extLst>
      <p:ext uri="{BB962C8B-B14F-4D97-AF65-F5344CB8AC3E}">
        <p14:creationId xmlns:p14="http://schemas.microsoft.com/office/powerpoint/2010/main" val="1308084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UROfus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err="1">
                <a:solidFill>
                  <a:prstClr val="white"/>
                </a:solidFill>
              </a:rPr>
              <a:t>EUROfusion</a:t>
            </a:r>
            <a:r>
              <a:rPr lang="en-GB">
                <a:solidFill>
                  <a:prstClr val="white"/>
                </a:solidFill>
              </a:rPr>
              <a: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85B798E-0E11-AC76-5A3B-7AEDB8476845}"/>
              </a:ext>
            </a:extLst>
          </p:cNvPr>
          <p:cNvSpPr txBox="1"/>
          <p:nvPr userDrawn="1"/>
        </p:nvSpPr>
        <p:spPr>
          <a:xfrm>
            <a:off x="910563" y="1044063"/>
            <a:ext cx="6574160" cy="5021055"/>
          </a:xfrm>
          <a:prstGeom prst="rect">
            <a:avLst/>
          </a:prstGeom>
          <a:noFill/>
        </p:spPr>
        <p:txBody>
          <a:bodyPr wrap="square">
            <a:spAutoFit/>
          </a:bodyPr>
          <a:lstStyle/>
          <a:p>
            <a:pPr marL="0" indent="0">
              <a:buNone/>
            </a:pPr>
            <a:r>
              <a:rPr lang="en-GB" sz="2400"/>
              <a:t>EUROfusion integrates R&amp;D in fusion science and technology to realize fusion in:</a:t>
            </a:r>
          </a:p>
          <a:p>
            <a:pPr marL="0" indent="0">
              <a:buNone/>
            </a:pPr>
            <a:endParaRPr lang="en-GB" sz="2400"/>
          </a:p>
          <a:p>
            <a:pPr marL="808038" indent="-808038">
              <a:lnSpc>
                <a:spcPct val="150000"/>
              </a:lnSpc>
              <a:buNone/>
            </a:pPr>
            <a:r>
              <a:rPr lang="en-GB" sz="2400" b="1"/>
              <a:t>29</a:t>
            </a:r>
            <a:r>
              <a:rPr lang="en-GB" sz="2400"/>
              <a:t> 	Countries</a:t>
            </a:r>
          </a:p>
          <a:p>
            <a:pPr marL="808038" indent="-808038">
              <a:lnSpc>
                <a:spcPct val="150000"/>
              </a:lnSpc>
              <a:buNone/>
            </a:pPr>
            <a:r>
              <a:rPr lang="en-GB" sz="2400" b="1"/>
              <a:t>31</a:t>
            </a:r>
            <a:r>
              <a:rPr lang="en-GB" sz="2400"/>
              <a:t> 	Research </a:t>
            </a:r>
            <a:r>
              <a:rPr lang="en-GB" sz="2400" err="1"/>
              <a:t>Centers</a:t>
            </a:r>
            <a:r>
              <a:rPr lang="en-GB" sz="2400"/>
              <a:t> and Institutes</a:t>
            </a:r>
          </a:p>
          <a:p>
            <a:pPr marL="0" indent="0">
              <a:lnSpc>
                <a:spcPct val="150000"/>
              </a:lnSpc>
              <a:buNone/>
            </a:pPr>
            <a:r>
              <a:rPr lang="en-GB" sz="2400" b="1"/>
              <a:t>169</a:t>
            </a:r>
            <a:r>
              <a:rPr lang="en-GB" sz="2400"/>
              <a:t>     Universities, industry partners and others</a:t>
            </a:r>
          </a:p>
          <a:p>
            <a:pPr marL="0" indent="0">
              <a:lnSpc>
                <a:spcPct val="150000"/>
              </a:lnSpc>
              <a:buNone/>
            </a:pPr>
            <a:endParaRPr lang="en-GB" sz="2400"/>
          </a:p>
          <a:p>
            <a:pPr marL="0" indent="0">
              <a:lnSpc>
                <a:spcPct val="150000"/>
              </a:lnSpc>
              <a:buNone/>
            </a:pPr>
            <a:r>
              <a:rPr lang="en-GB" sz="2400"/>
              <a:t>And brings together:</a:t>
            </a:r>
          </a:p>
          <a:p>
            <a:pPr algn="l">
              <a:lnSpc>
                <a:spcPct val="150000"/>
              </a:lnSpc>
            </a:pPr>
            <a:r>
              <a:rPr lang="en-GB" sz="2400" b="0" i="0" u="none" strike="noStrike">
                <a:solidFill>
                  <a:schemeClr val="tx1"/>
                </a:solidFill>
                <a:effectLst/>
                <a:latin typeface="+mn-lt"/>
              </a:rPr>
              <a:t>~</a:t>
            </a:r>
            <a:r>
              <a:rPr lang="en-GB" sz="2400" b="1" i="0" u="none" strike="noStrike">
                <a:solidFill>
                  <a:schemeClr val="tx1"/>
                </a:solidFill>
                <a:effectLst/>
                <a:latin typeface="+mn-lt"/>
              </a:rPr>
              <a:t>1000</a:t>
            </a:r>
            <a:r>
              <a:rPr lang="en-GB" sz="2400" b="0" i="0" u="none" strike="noStrike">
                <a:solidFill>
                  <a:schemeClr val="tx1"/>
                </a:solidFill>
                <a:effectLst/>
                <a:latin typeface="+mn-lt"/>
              </a:rPr>
              <a:t> MSc and PhD students</a:t>
            </a:r>
          </a:p>
          <a:p>
            <a:pPr algn="l">
              <a:lnSpc>
                <a:spcPct val="150000"/>
              </a:lnSpc>
            </a:pPr>
            <a:r>
              <a:rPr lang="en-GB" sz="2400" b="0" i="0" u="none" strike="noStrike">
                <a:solidFill>
                  <a:schemeClr val="tx1"/>
                </a:solidFill>
                <a:effectLst/>
                <a:latin typeface="+mn-lt"/>
              </a:rPr>
              <a:t>~</a:t>
            </a:r>
            <a:r>
              <a:rPr lang="en-GB" sz="2400" b="1" i="0" u="none" strike="noStrike">
                <a:solidFill>
                  <a:schemeClr val="tx1"/>
                </a:solidFill>
                <a:effectLst/>
                <a:latin typeface="+mn-lt"/>
              </a:rPr>
              <a:t>4000</a:t>
            </a:r>
            <a:r>
              <a:rPr lang="en-GB" sz="2400" b="0" i="0" u="none" strike="noStrike">
                <a:solidFill>
                  <a:schemeClr val="tx1"/>
                </a:solidFill>
                <a:effectLst/>
                <a:latin typeface="+mn-lt"/>
              </a:rPr>
              <a:t> Researcher, Engineers &amp; Support Staff</a:t>
            </a:r>
          </a:p>
        </p:txBody>
      </p:sp>
      <p:pic>
        <p:nvPicPr>
          <p:cNvPr id="2" name="Picture 1">
            <a:extLst>
              <a:ext uri="{FF2B5EF4-FFF2-40B4-BE49-F238E27FC236}">
                <a16:creationId xmlns:a16="http://schemas.microsoft.com/office/drawing/2014/main" id="{C3E709DA-A623-E292-E86E-AD6FBCDEE9FD}"/>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sp>
        <p:nvSpPr>
          <p:cNvPr id="3" name="Title 1">
            <a:extLst>
              <a:ext uri="{FF2B5EF4-FFF2-40B4-BE49-F238E27FC236}">
                <a16:creationId xmlns:a16="http://schemas.microsoft.com/office/drawing/2014/main" id="{85518383-0A9F-8787-EE49-6ABD1BDB1C74}"/>
              </a:ext>
            </a:extLst>
          </p:cNvPr>
          <p:cNvSpPr>
            <a:spLocks noGrp="1"/>
          </p:cNvSpPr>
          <p:nvPr>
            <p:ph type="title" hasCustomPrompt="1"/>
          </p:nvPr>
        </p:nvSpPr>
        <p:spPr>
          <a:xfrm>
            <a:off x="910563" y="191331"/>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GB" err="1"/>
              <a:t>EUROfusion</a:t>
            </a:r>
            <a:r>
              <a:rPr lang="en-GB"/>
              <a:t> in numbers</a:t>
            </a:r>
          </a:p>
        </p:txBody>
      </p:sp>
    </p:spTree>
    <p:extLst>
      <p:ext uri="{BB962C8B-B14F-4D97-AF65-F5344CB8AC3E}">
        <p14:creationId xmlns:p14="http://schemas.microsoft.com/office/powerpoint/2010/main" val="1067269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UROfusion_governanc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3" y="6555770"/>
            <a:ext cx="3764849" cy="329614"/>
          </a:xfrm>
          <a:prstGeom prst="rect">
            <a:avLst/>
          </a:prstGeom>
        </p:spPr>
        <p:txBody>
          <a:bodyPr anchor="t"/>
          <a:lstStyle>
            <a:lvl1pPr>
              <a:defRPr sz="1200">
                <a:solidFill>
                  <a:schemeClr val="bg1"/>
                </a:solidFill>
              </a:defRPr>
            </a:lvl1pPr>
          </a:lstStyle>
          <a:p>
            <a:r>
              <a:rPr lang="en-GB" err="1">
                <a:solidFill>
                  <a:prstClr val="white"/>
                </a:solidFill>
              </a:rPr>
              <a:t>EUROfusion</a:t>
            </a:r>
            <a:r>
              <a:rPr lang="en-GB">
                <a:solidFill>
                  <a:prstClr val="white"/>
                </a:solidFill>
              </a:rPr>
              <a:t> Organisation | Event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diagram of a company structure&#10;&#10;Description automatically generated">
            <a:extLst>
              <a:ext uri="{FF2B5EF4-FFF2-40B4-BE49-F238E27FC236}">
                <a16:creationId xmlns:a16="http://schemas.microsoft.com/office/drawing/2014/main" id="{E6A79DA8-5CC9-F046-C150-72773BF962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0" y="637040"/>
            <a:ext cx="10865734" cy="5792565"/>
          </a:xfrm>
          <a:prstGeom prst="rect">
            <a:avLst/>
          </a:prstGeom>
        </p:spPr>
      </p:pic>
      <p:sp>
        <p:nvSpPr>
          <p:cNvPr id="12" name="TextBox 11">
            <a:extLst>
              <a:ext uri="{FF2B5EF4-FFF2-40B4-BE49-F238E27FC236}">
                <a16:creationId xmlns:a16="http://schemas.microsoft.com/office/drawing/2014/main" id="{C16436CB-AC07-4BBB-7928-069CF8956E3B}"/>
              </a:ext>
            </a:extLst>
          </p:cNvPr>
          <p:cNvSpPr txBox="1"/>
          <p:nvPr userDrawn="1"/>
        </p:nvSpPr>
        <p:spPr>
          <a:xfrm>
            <a:off x="904001" y="107476"/>
            <a:ext cx="4452105" cy="523220"/>
          </a:xfrm>
          <a:prstGeom prst="rect">
            <a:avLst/>
          </a:prstGeom>
          <a:noFill/>
        </p:spPr>
        <p:txBody>
          <a:bodyPr wrap="square">
            <a:spAutoFit/>
          </a:bodyPr>
          <a:lstStyle/>
          <a:p>
            <a:pPr marL="0" indent="0">
              <a:buNone/>
            </a:pPr>
            <a:r>
              <a:rPr lang="en-GB" sz="2800" b="1">
                <a:solidFill>
                  <a:schemeClr val="tx2"/>
                </a:solidFill>
              </a:rPr>
              <a:t>Organisation</a:t>
            </a:r>
          </a:p>
        </p:txBody>
      </p:sp>
      <p:pic>
        <p:nvPicPr>
          <p:cNvPr id="2" name="Picture 1">
            <a:extLst>
              <a:ext uri="{FF2B5EF4-FFF2-40B4-BE49-F238E27FC236}">
                <a16:creationId xmlns:a16="http://schemas.microsoft.com/office/drawing/2014/main" id="{4B54540B-5211-6405-3954-CAE563B89955}"/>
              </a:ext>
            </a:extLst>
          </p:cNvPr>
          <p:cNvPicPr>
            <a:picLocks noChangeAspect="1"/>
          </p:cNvPicPr>
          <p:nvPr userDrawn="1"/>
        </p:nvPicPr>
        <p:blipFill>
          <a:blip r:embed="rId4"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spTree>
    <p:extLst>
      <p:ext uri="{BB962C8B-B14F-4D97-AF65-F5344CB8AC3E}">
        <p14:creationId xmlns:p14="http://schemas.microsoft.com/office/powerpoint/2010/main" val="40540056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UROfusion_Member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solidFill>
                  <a:prstClr val="white"/>
                </a:solidFill>
              </a:rPr>
              <a:t>EUROfusion members | Event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sp>
        <p:nvSpPr>
          <p:cNvPr id="1068" name="Freeform 670">
            <a:extLst>
              <a:ext uri="{FF2B5EF4-FFF2-40B4-BE49-F238E27FC236}">
                <a16:creationId xmlns:a16="http://schemas.microsoft.com/office/drawing/2014/main" id="{81A1DEEC-2A9D-1C6E-CC34-5471FF5B2262}"/>
              </a:ext>
            </a:extLst>
          </p:cNvPr>
          <p:cNvSpPr>
            <a:spLocks/>
          </p:cNvSpPr>
          <p:nvPr userDrawn="1"/>
        </p:nvSpPr>
        <p:spPr bwMode="auto">
          <a:xfrm>
            <a:off x="5012187"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9" name="Freeform 670">
            <a:extLst>
              <a:ext uri="{FF2B5EF4-FFF2-40B4-BE49-F238E27FC236}">
                <a16:creationId xmlns:a16="http://schemas.microsoft.com/office/drawing/2014/main" id="{DD28ED6B-C9A4-6EAC-2807-0D16A137E2EC}"/>
              </a:ext>
            </a:extLst>
          </p:cNvPr>
          <p:cNvSpPr>
            <a:spLocks/>
          </p:cNvSpPr>
          <p:nvPr userDrawn="1"/>
        </p:nvSpPr>
        <p:spPr bwMode="auto">
          <a:xfrm>
            <a:off x="6120119"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0" name="Freeform 670">
            <a:extLst>
              <a:ext uri="{FF2B5EF4-FFF2-40B4-BE49-F238E27FC236}">
                <a16:creationId xmlns:a16="http://schemas.microsoft.com/office/drawing/2014/main" id="{14AD6EF0-F27C-6CFF-C602-919A7AE0B58A}"/>
              </a:ext>
            </a:extLst>
          </p:cNvPr>
          <p:cNvSpPr>
            <a:spLocks/>
          </p:cNvSpPr>
          <p:nvPr userDrawn="1"/>
        </p:nvSpPr>
        <p:spPr bwMode="auto">
          <a:xfrm>
            <a:off x="7228051"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1" name="Freeform 670">
            <a:extLst>
              <a:ext uri="{FF2B5EF4-FFF2-40B4-BE49-F238E27FC236}">
                <a16:creationId xmlns:a16="http://schemas.microsoft.com/office/drawing/2014/main" id="{F60E9AAB-849F-A8C5-330D-46BB37984F09}"/>
              </a:ext>
            </a:extLst>
          </p:cNvPr>
          <p:cNvSpPr>
            <a:spLocks/>
          </p:cNvSpPr>
          <p:nvPr userDrawn="1"/>
        </p:nvSpPr>
        <p:spPr bwMode="auto">
          <a:xfrm>
            <a:off x="833598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2" name="Freeform 670">
            <a:extLst>
              <a:ext uri="{FF2B5EF4-FFF2-40B4-BE49-F238E27FC236}">
                <a16:creationId xmlns:a16="http://schemas.microsoft.com/office/drawing/2014/main" id="{9914344A-1277-8DCC-4EFE-35EC234BD2AB}"/>
              </a:ext>
            </a:extLst>
          </p:cNvPr>
          <p:cNvSpPr>
            <a:spLocks/>
          </p:cNvSpPr>
          <p:nvPr userDrawn="1"/>
        </p:nvSpPr>
        <p:spPr bwMode="auto">
          <a:xfrm>
            <a:off x="944391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3" name="Freeform 670">
            <a:extLst>
              <a:ext uri="{FF2B5EF4-FFF2-40B4-BE49-F238E27FC236}">
                <a16:creationId xmlns:a16="http://schemas.microsoft.com/office/drawing/2014/main" id="{667EF842-7C49-4605-D086-521E15FB6EF1}"/>
              </a:ext>
            </a:extLst>
          </p:cNvPr>
          <p:cNvSpPr>
            <a:spLocks/>
          </p:cNvSpPr>
          <p:nvPr userDrawn="1"/>
        </p:nvSpPr>
        <p:spPr bwMode="auto">
          <a:xfrm>
            <a:off x="3904255"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4" name="Freeform 670">
            <a:extLst>
              <a:ext uri="{FF2B5EF4-FFF2-40B4-BE49-F238E27FC236}">
                <a16:creationId xmlns:a16="http://schemas.microsoft.com/office/drawing/2014/main" id="{34F934C6-9A8B-705B-137F-18A4B61BB556}"/>
              </a:ext>
            </a:extLst>
          </p:cNvPr>
          <p:cNvSpPr>
            <a:spLocks/>
          </p:cNvSpPr>
          <p:nvPr userDrawn="1"/>
        </p:nvSpPr>
        <p:spPr bwMode="auto">
          <a:xfrm>
            <a:off x="279632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5" name="Freeform 670">
            <a:extLst>
              <a:ext uri="{FF2B5EF4-FFF2-40B4-BE49-F238E27FC236}">
                <a16:creationId xmlns:a16="http://schemas.microsoft.com/office/drawing/2014/main" id="{6D94AC23-16CB-CCC0-ABAA-7F731897EC76}"/>
              </a:ext>
            </a:extLst>
          </p:cNvPr>
          <p:cNvSpPr>
            <a:spLocks/>
          </p:cNvSpPr>
          <p:nvPr userDrawn="1"/>
        </p:nvSpPr>
        <p:spPr bwMode="auto">
          <a:xfrm>
            <a:off x="1688391"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73BD9AAF-FD9A-1CC2-D729-3753918186B2}"/>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164694" y="130244"/>
            <a:ext cx="4944110" cy="6353175"/>
          </a:xfrm>
          <a:prstGeom prst="rect">
            <a:avLst/>
          </a:prstGeom>
          <a:noFill/>
        </p:spPr>
      </p:pic>
      <p:pic>
        <p:nvPicPr>
          <p:cNvPr id="10" name="Picture 9" descr="A map of europe with yellow dots&#10;&#10;Description automatically generated">
            <a:extLst>
              <a:ext uri="{FF2B5EF4-FFF2-40B4-BE49-F238E27FC236}">
                <a16:creationId xmlns:a16="http://schemas.microsoft.com/office/drawing/2014/main" id="{D5DD0C48-F720-08EA-F6CF-5E3528E640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9849" y="-34528"/>
            <a:ext cx="11634651" cy="6544491"/>
          </a:xfrm>
          <a:prstGeom prst="rect">
            <a:avLst/>
          </a:prstGeom>
        </p:spPr>
      </p:pic>
      <p:pic>
        <p:nvPicPr>
          <p:cNvPr id="11" name="Picture 10">
            <a:extLst>
              <a:ext uri="{FF2B5EF4-FFF2-40B4-BE49-F238E27FC236}">
                <a16:creationId xmlns:a16="http://schemas.microsoft.com/office/drawing/2014/main" id="{91352402-9C53-2D42-47B4-F358B7FF6AF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39876" y="1032376"/>
            <a:ext cx="3240620" cy="812901"/>
          </a:xfrm>
          <a:prstGeom prst="rect">
            <a:avLst/>
          </a:prstGeom>
        </p:spPr>
      </p:pic>
      <p:pic>
        <p:nvPicPr>
          <p:cNvPr id="13" name="Picture 12">
            <a:extLst>
              <a:ext uri="{FF2B5EF4-FFF2-40B4-BE49-F238E27FC236}">
                <a16:creationId xmlns:a16="http://schemas.microsoft.com/office/drawing/2014/main" id="{7685BD55-BC1C-6498-4299-C61B8157571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09355" y="1973364"/>
            <a:ext cx="3240620" cy="801916"/>
          </a:xfrm>
          <a:prstGeom prst="rect">
            <a:avLst/>
          </a:prstGeom>
        </p:spPr>
      </p:pic>
      <p:pic>
        <p:nvPicPr>
          <p:cNvPr id="15" name="Picture 14">
            <a:extLst>
              <a:ext uri="{FF2B5EF4-FFF2-40B4-BE49-F238E27FC236}">
                <a16:creationId xmlns:a16="http://schemas.microsoft.com/office/drawing/2014/main" id="{1874E19B-511F-0030-2D8B-B2ACBF39BAD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057884" y="2973110"/>
            <a:ext cx="2416734" cy="801916"/>
          </a:xfrm>
          <a:prstGeom prst="rect">
            <a:avLst/>
          </a:prstGeom>
        </p:spPr>
      </p:pic>
      <p:pic>
        <p:nvPicPr>
          <p:cNvPr id="17" name="Picture 16">
            <a:extLst>
              <a:ext uri="{FF2B5EF4-FFF2-40B4-BE49-F238E27FC236}">
                <a16:creationId xmlns:a16="http://schemas.microsoft.com/office/drawing/2014/main" id="{27268761-FB3D-E1F8-20BB-D829350ED86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980194" y="2052019"/>
            <a:ext cx="3251605" cy="801916"/>
          </a:xfrm>
          <a:prstGeom prst="rect">
            <a:avLst/>
          </a:prstGeom>
        </p:spPr>
      </p:pic>
      <p:pic>
        <p:nvPicPr>
          <p:cNvPr id="19" name="Picture 18">
            <a:extLst>
              <a:ext uri="{FF2B5EF4-FFF2-40B4-BE49-F238E27FC236}">
                <a16:creationId xmlns:a16="http://schemas.microsoft.com/office/drawing/2014/main" id="{D2FCBC92-3D1A-6374-B1CA-E903024761A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097658" y="1037437"/>
            <a:ext cx="3240620" cy="812901"/>
          </a:xfrm>
          <a:prstGeom prst="rect">
            <a:avLst/>
          </a:prstGeom>
        </p:spPr>
      </p:pic>
      <p:pic>
        <p:nvPicPr>
          <p:cNvPr id="21" name="Picture 20">
            <a:extLst>
              <a:ext uri="{FF2B5EF4-FFF2-40B4-BE49-F238E27FC236}">
                <a16:creationId xmlns:a16="http://schemas.microsoft.com/office/drawing/2014/main" id="{2EFD888F-46F1-6AF2-B54A-DB8AED2A23A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59849" y="4916690"/>
            <a:ext cx="3240620" cy="812901"/>
          </a:xfrm>
          <a:prstGeom prst="rect">
            <a:avLst/>
          </a:prstGeom>
        </p:spPr>
      </p:pic>
      <p:pic>
        <p:nvPicPr>
          <p:cNvPr id="23" name="Picture 22">
            <a:extLst>
              <a:ext uri="{FF2B5EF4-FFF2-40B4-BE49-F238E27FC236}">
                <a16:creationId xmlns:a16="http://schemas.microsoft.com/office/drawing/2014/main" id="{A5D099B7-7F0C-F012-4ACA-A9AE1F801CF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59849" y="3930865"/>
            <a:ext cx="3240620" cy="801916"/>
          </a:xfrm>
          <a:prstGeom prst="rect">
            <a:avLst/>
          </a:prstGeom>
        </p:spPr>
      </p:pic>
      <p:pic>
        <p:nvPicPr>
          <p:cNvPr id="25" name="Picture 24">
            <a:extLst>
              <a:ext uri="{FF2B5EF4-FFF2-40B4-BE49-F238E27FC236}">
                <a16:creationId xmlns:a16="http://schemas.microsoft.com/office/drawing/2014/main" id="{3187A4B3-34C9-3C95-62A9-002571104AA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09355" y="2959189"/>
            <a:ext cx="3240620" cy="801916"/>
          </a:xfrm>
          <a:prstGeom prst="rect">
            <a:avLst/>
          </a:prstGeom>
        </p:spPr>
      </p:pic>
      <p:sp>
        <p:nvSpPr>
          <p:cNvPr id="12" name="TextBox 11">
            <a:extLst>
              <a:ext uri="{FF2B5EF4-FFF2-40B4-BE49-F238E27FC236}">
                <a16:creationId xmlns:a16="http://schemas.microsoft.com/office/drawing/2014/main" id="{C8275B34-5F14-82E5-77B3-EBE27FBE272A}"/>
              </a:ext>
            </a:extLst>
          </p:cNvPr>
          <p:cNvSpPr txBox="1"/>
          <p:nvPr userDrawn="1"/>
        </p:nvSpPr>
        <p:spPr>
          <a:xfrm>
            <a:off x="918170" y="122656"/>
            <a:ext cx="7100415" cy="954107"/>
          </a:xfrm>
          <a:prstGeom prst="rect">
            <a:avLst/>
          </a:prstGeom>
          <a:noFill/>
        </p:spPr>
        <p:txBody>
          <a:bodyPr wrap="square">
            <a:spAutoFit/>
          </a:bodyPr>
          <a:lstStyle/>
          <a:p>
            <a:pPr marL="0" indent="0">
              <a:buNone/>
            </a:pPr>
            <a:r>
              <a:rPr lang="en-GB" sz="2800" b="1" err="1">
                <a:solidFill>
                  <a:schemeClr val="tx2"/>
                </a:solidFill>
              </a:rPr>
              <a:t>EUROfusion</a:t>
            </a:r>
            <a:r>
              <a:rPr lang="en-GB" sz="2800" b="1">
                <a:solidFill>
                  <a:schemeClr val="tx2"/>
                </a:solidFill>
              </a:rPr>
              <a:t> Consortium Members &amp; Partners</a:t>
            </a:r>
          </a:p>
          <a:p>
            <a:pPr marL="0" indent="0">
              <a:buNone/>
            </a:pPr>
            <a:endParaRPr lang="en-GB" sz="2800" b="1" err="1">
              <a:solidFill>
                <a:schemeClr val="tx2"/>
              </a:solidFill>
            </a:endParaRPr>
          </a:p>
        </p:txBody>
      </p:sp>
    </p:spTree>
    <p:extLst>
      <p:ext uri="{BB962C8B-B14F-4D97-AF65-F5344CB8AC3E}">
        <p14:creationId xmlns:p14="http://schemas.microsoft.com/office/powerpoint/2010/main" val="2045912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UROfusion_internal_org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3" y="6555770"/>
            <a:ext cx="4118488" cy="329614"/>
          </a:xfrm>
          <a:prstGeom prst="rect">
            <a:avLst/>
          </a:prstGeom>
        </p:spPr>
        <p:txBody>
          <a:bodyPr anchor="t"/>
          <a:lstStyle>
            <a:lvl1pPr>
              <a:defRPr sz="1200">
                <a:solidFill>
                  <a:schemeClr val="bg1"/>
                </a:solidFill>
              </a:defRPr>
            </a:lvl1pPr>
          </a:lstStyle>
          <a:p>
            <a:r>
              <a:rPr lang="en-GB">
                <a:solidFill>
                  <a:prstClr val="white"/>
                </a:solidFill>
              </a:rPr>
              <a:t>EUROfusion Internal Organization | Event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2484EB3-402E-4F49-FFDD-1AF24F678560}"/>
              </a:ext>
            </a:extLst>
          </p:cNvPr>
          <p:cNvSpPr txBox="1"/>
          <p:nvPr userDrawn="1"/>
        </p:nvSpPr>
        <p:spPr>
          <a:xfrm>
            <a:off x="895294" y="107476"/>
            <a:ext cx="6155721" cy="523220"/>
          </a:xfrm>
          <a:prstGeom prst="rect">
            <a:avLst/>
          </a:prstGeom>
          <a:noFill/>
        </p:spPr>
        <p:txBody>
          <a:bodyPr wrap="square">
            <a:spAutoFit/>
          </a:bodyPr>
          <a:lstStyle/>
          <a:p>
            <a:pPr marL="0" indent="0">
              <a:buNone/>
            </a:pPr>
            <a:r>
              <a:rPr lang="en-GB" sz="2800" b="1" err="1">
                <a:solidFill>
                  <a:schemeClr val="tx2"/>
                </a:solidFill>
              </a:rPr>
              <a:t>EUROfusion</a:t>
            </a:r>
            <a:r>
              <a:rPr lang="en-GB" sz="2800" b="1">
                <a:solidFill>
                  <a:schemeClr val="tx2"/>
                </a:solidFill>
              </a:rPr>
              <a:t> internal organisation</a:t>
            </a:r>
          </a:p>
        </p:txBody>
      </p:sp>
      <p:pic>
        <p:nvPicPr>
          <p:cNvPr id="7" name="Picture 6">
            <a:extLst>
              <a:ext uri="{FF2B5EF4-FFF2-40B4-BE49-F238E27FC236}">
                <a16:creationId xmlns:a16="http://schemas.microsoft.com/office/drawing/2014/main" id="{FC763037-8E92-533F-A2B0-EF01A1FA3FB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pic>
        <p:nvPicPr>
          <p:cNvPr id="13" name="Picture 12" descr="A computer screen shot of a computer&#10;&#10;Description automatically generated">
            <a:extLst>
              <a:ext uri="{FF2B5EF4-FFF2-40B4-BE49-F238E27FC236}">
                <a16:creationId xmlns:a16="http://schemas.microsoft.com/office/drawing/2014/main" id="{03FA7AAB-EA32-20E6-77CB-9DAA1586D8E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0" y="813385"/>
            <a:ext cx="9892333" cy="5509541"/>
          </a:xfrm>
          <a:prstGeom prst="rect">
            <a:avLst/>
          </a:prstGeom>
        </p:spPr>
      </p:pic>
    </p:spTree>
    <p:extLst>
      <p:ext uri="{BB962C8B-B14F-4D97-AF65-F5344CB8AC3E}">
        <p14:creationId xmlns:p14="http://schemas.microsoft.com/office/powerpoint/2010/main" val="30489193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EUROfusion_channel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err="1">
                <a:solidFill>
                  <a:prstClr val="white"/>
                </a:solidFill>
              </a:rPr>
              <a:t>Eurofusion</a:t>
            </a:r>
            <a:r>
              <a:rPr lang="en-GB">
                <a:solidFill>
                  <a:prstClr val="white"/>
                </a:solidFill>
              </a:rPr>
              <a:t> channels | Event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9801FBB-9E6A-4AE4-3DF9-7243B31E29C4}"/>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sp>
        <p:nvSpPr>
          <p:cNvPr id="6" name="TextBox 5">
            <a:extLst>
              <a:ext uri="{FF2B5EF4-FFF2-40B4-BE49-F238E27FC236}">
                <a16:creationId xmlns:a16="http://schemas.microsoft.com/office/drawing/2014/main" id="{5966BD16-7752-454F-C58B-251A11EFB1B2}"/>
              </a:ext>
            </a:extLst>
          </p:cNvPr>
          <p:cNvSpPr txBox="1"/>
          <p:nvPr userDrawn="1"/>
        </p:nvSpPr>
        <p:spPr>
          <a:xfrm>
            <a:off x="7670800" y="6031332"/>
            <a:ext cx="4521200" cy="307777"/>
          </a:xfrm>
          <a:prstGeom prst="rect">
            <a:avLst/>
          </a:prstGeom>
          <a:noFill/>
        </p:spPr>
        <p:txBody>
          <a:bodyPr wrap="square">
            <a:spAutoFit/>
          </a:bodyPr>
          <a:lstStyle/>
          <a:p>
            <a:r>
              <a:rPr lang="en-GB" sz="1400" b="0" i="0">
                <a:solidFill>
                  <a:srgbClr val="374957"/>
                </a:solidFill>
                <a:effectLst/>
                <a:latin typeface="Poppins" pitchFamily="2" charset="77"/>
                <a:cs typeface="Poppins" pitchFamily="2" charset="77"/>
              </a:rPr>
              <a:t>"Icon made by </a:t>
            </a:r>
            <a:r>
              <a:rPr lang="en-GB" sz="1400" b="0" i="0" u="none" strike="noStrike" err="1">
                <a:solidFill>
                  <a:srgbClr val="22244E"/>
                </a:solidFill>
                <a:effectLst/>
                <a:latin typeface="Poppins" pitchFamily="2" charset="77"/>
                <a:cs typeface="Poppins" pitchFamily="2" charset="77"/>
              </a:rPr>
              <a:t>Freepik</a:t>
            </a:r>
            <a:r>
              <a:rPr lang="en-GB" sz="1400" b="0" i="0" u="none" strike="noStrike">
                <a:solidFill>
                  <a:srgbClr val="22244E"/>
                </a:solidFill>
                <a:effectLst/>
                <a:latin typeface="Poppins" pitchFamily="2" charset="77"/>
                <a:cs typeface="Poppins" pitchFamily="2" charset="77"/>
              </a:rPr>
              <a:t> </a:t>
            </a:r>
            <a:r>
              <a:rPr lang="en-GB" sz="1400" b="0" i="0">
                <a:solidFill>
                  <a:srgbClr val="374957"/>
                </a:solidFill>
                <a:effectLst/>
                <a:latin typeface="Poppins" pitchFamily="2" charset="77"/>
                <a:cs typeface="Poppins" pitchFamily="2" charset="77"/>
              </a:rPr>
              <a:t>from </a:t>
            </a:r>
            <a:r>
              <a:rPr lang="en-GB" sz="1400" b="0" i="0" u="none" strike="noStrike">
                <a:solidFill>
                  <a:srgbClr val="22244E"/>
                </a:solidFill>
                <a:effectLst/>
                <a:latin typeface="Poppins" pitchFamily="2" charset="77"/>
                <a:cs typeface="Poppins" pitchFamily="2" charset="77"/>
                <a:hlinkClick r:id="rId4"/>
              </a:rPr>
              <a:t>www.flaticon.com</a:t>
            </a:r>
            <a:r>
              <a:rPr lang="en-GB" sz="1400" b="0" i="0">
                <a:solidFill>
                  <a:srgbClr val="374957"/>
                </a:solidFill>
                <a:effectLst/>
                <a:latin typeface="Poppins" pitchFamily="2" charset="77"/>
                <a:cs typeface="Poppins" pitchFamily="2" charset="77"/>
              </a:rPr>
              <a:t>"</a:t>
            </a:r>
            <a:endParaRPr lang="en-HU" sz="1400">
              <a:latin typeface="Poppins" pitchFamily="2" charset="77"/>
              <a:cs typeface="Poppins" pitchFamily="2" charset="77"/>
            </a:endParaRP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138A6984-7C86-595B-8E5D-01900B91B6E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38031" y="1159085"/>
            <a:ext cx="656521" cy="656521"/>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D8722D63-74D6-7BF0-51FD-94F45C212BA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1438031" y="2013707"/>
            <a:ext cx="656521" cy="656521"/>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A3CAC57B-2782-2657-2AD5-AAE913C1979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38030" y="2868329"/>
            <a:ext cx="656521" cy="656521"/>
          </a:xfrm>
          <a:prstGeom prst="rect">
            <a:avLst/>
          </a:prstGeom>
        </p:spPr>
      </p:pic>
      <p:pic>
        <p:nvPicPr>
          <p:cNvPr id="16" name="Picture 15" descr="A white x on a black background&#10;&#10;Description automatically generated">
            <a:extLst>
              <a:ext uri="{FF2B5EF4-FFF2-40B4-BE49-F238E27FC236}">
                <a16:creationId xmlns:a16="http://schemas.microsoft.com/office/drawing/2014/main" id="{0F37F52F-AF8C-654D-F3B1-ED83AD4E20F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429462" y="3722951"/>
            <a:ext cx="665089" cy="665089"/>
          </a:xfrm>
          <a:prstGeom prst="rect">
            <a:avLst/>
          </a:prstGeom>
        </p:spPr>
      </p:pic>
      <p:pic>
        <p:nvPicPr>
          <p:cNvPr id="20" name="Picture 19" descr="A black and white globe&#10;&#10;Description automatically generated">
            <a:extLst>
              <a:ext uri="{FF2B5EF4-FFF2-40B4-BE49-F238E27FC236}">
                <a16:creationId xmlns:a16="http://schemas.microsoft.com/office/drawing/2014/main" id="{D29BE78D-AA53-704B-61E8-A12E1D56936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29461" y="5449331"/>
            <a:ext cx="665088" cy="665088"/>
          </a:xfrm>
          <a:prstGeom prst="rect">
            <a:avLst/>
          </a:prstGeom>
        </p:spPr>
      </p:pic>
      <p:pic>
        <p:nvPicPr>
          <p:cNvPr id="22" name="Picture 21" descr="A black background with a black square&#10;&#10;Description automatically generated with medium confidence">
            <a:extLst>
              <a:ext uri="{FF2B5EF4-FFF2-40B4-BE49-F238E27FC236}">
                <a16:creationId xmlns:a16="http://schemas.microsoft.com/office/drawing/2014/main" id="{AA77A93C-B0C1-ADE8-6757-95598466950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429461" y="4586141"/>
            <a:ext cx="665089" cy="665089"/>
          </a:xfrm>
          <a:prstGeom prst="rect">
            <a:avLst/>
          </a:prstGeom>
        </p:spPr>
      </p:pic>
      <p:sp>
        <p:nvSpPr>
          <p:cNvPr id="23" name="TextBox 22">
            <a:extLst>
              <a:ext uri="{FF2B5EF4-FFF2-40B4-BE49-F238E27FC236}">
                <a16:creationId xmlns:a16="http://schemas.microsoft.com/office/drawing/2014/main" id="{3F4C3661-F367-DD87-C4F0-0F3D609FF14F}"/>
              </a:ext>
            </a:extLst>
          </p:cNvPr>
          <p:cNvSpPr txBox="1"/>
          <p:nvPr userDrawn="1"/>
        </p:nvSpPr>
        <p:spPr>
          <a:xfrm>
            <a:off x="2367280" y="5631222"/>
            <a:ext cx="2719071" cy="400110"/>
          </a:xfrm>
          <a:prstGeom prst="rect">
            <a:avLst/>
          </a:prstGeom>
          <a:noFill/>
        </p:spPr>
        <p:txBody>
          <a:bodyPr wrap="square">
            <a:spAutoFit/>
          </a:bodyPr>
          <a:lstStyle/>
          <a:p>
            <a:r>
              <a:rPr lang="en-GB" sz="2000" b="0" i="0">
                <a:solidFill>
                  <a:srgbClr val="374957"/>
                </a:solidFill>
                <a:effectLst/>
                <a:latin typeface="Poppins" pitchFamily="2" charset="77"/>
                <a:cs typeface="Poppins" pitchFamily="2" charset="77"/>
              </a:rPr>
              <a:t>euro-</a:t>
            </a:r>
            <a:r>
              <a:rPr lang="en-GB" sz="2000" b="0" i="0" err="1">
                <a:solidFill>
                  <a:srgbClr val="374957"/>
                </a:solidFill>
                <a:effectLst/>
                <a:latin typeface="Poppins" pitchFamily="2" charset="77"/>
                <a:cs typeface="Poppins" pitchFamily="2" charset="77"/>
              </a:rPr>
              <a:t>fusion.org</a:t>
            </a:r>
            <a:endParaRPr lang="en-HU" sz="2000">
              <a:latin typeface="Poppins" pitchFamily="2" charset="77"/>
              <a:cs typeface="Poppins" pitchFamily="2" charset="77"/>
            </a:endParaRPr>
          </a:p>
        </p:txBody>
      </p:sp>
      <p:sp>
        <p:nvSpPr>
          <p:cNvPr id="24" name="TextBox 23">
            <a:extLst>
              <a:ext uri="{FF2B5EF4-FFF2-40B4-BE49-F238E27FC236}">
                <a16:creationId xmlns:a16="http://schemas.microsoft.com/office/drawing/2014/main" id="{610AD9B7-CA49-CFD0-EC71-07952B731B92}"/>
              </a:ext>
            </a:extLst>
          </p:cNvPr>
          <p:cNvSpPr txBox="1"/>
          <p:nvPr userDrawn="1"/>
        </p:nvSpPr>
        <p:spPr>
          <a:xfrm>
            <a:off x="2367280" y="4758255"/>
            <a:ext cx="2719071" cy="400110"/>
          </a:xfrm>
          <a:prstGeom prst="rect">
            <a:avLst/>
          </a:prstGeom>
          <a:noFill/>
        </p:spPr>
        <p:txBody>
          <a:bodyPr wrap="square">
            <a:spAutoFit/>
          </a:bodyPr>
          <a:lstStyle/>
          <a:p>
            <a:r>
              <a:rPr lang="en-GB" sz="2000" b="0" i="0">
                <a:solidFill>
                  <a:srgbClr val="374957"/>
                </a:solidFill>
                <a:effectLst/>
                <a:latin typeface="Poppins" pitchFamily="2" charset="77"/>
                <a:cs typeface="Poppins" pitchFamily="2" charset="77"/>
              </a:rPr>
              <a:t>@Euro-</a:t>
            </a:r>
            <a:r>
              <a:rPr lang="en-GB" sz="2000" b="0" i="0" err="1">
                <a:solidFill>
                  <a:srgbClr val="374957"/>
                </a:solidFill>
                <a:effectLst/>
                <a:latin typeface="Poppins" pitchFamily="2" charset="77"/>
                <a:cs typeface="Poppins" pitchFamily="2" charset="77"/>
              </a:rPr>
              <a:t>fusionorg</a:t>
            </a:r>
            <a:endParaRPr lang="en-HU" sz="2000">
              <a:latin typeface="Poppins" pitchFamily="2" charset="77"/>
              <a:cs typeface="Poppins" pitchFamily="2" charset="77"/>
            </a:endParaRPr>
          </a:p>
        </p:txBody>
      </p:sp>
      <p:sp>
        <p:nvSpPr>
          <p:cNvPr id="25" name="TextBox 24">
            <a:extLst>
              <a:ext uri="{FF2B5EF4-FFF2-40B4-BE49-F238E27FC236}">
                <a16:creationId xmlns:a16="http://schemas.microsoft.com/office/drawing/2014/main" id="{037898E9-5B8E-5DA0-DF2B-DC22864A93CC}"/>
              </a:ext>
            </a:extLst>
          </p:cNvPr>
          <p:cNvSpPr txBox="1"/>
          <p:nvPr userDrawn="1"/>
        </p:nvSpPr>
        <p:spPr>
          <a:xfrm>
            <a:off x="2367279" y="3885288"/>
            <a:ext cx="2719071" cy="400110"/>
          </a:xfrm>
          <a:prstGeom prst="rect">
            <a:avLst/>
          </a:prstGeom>
          <a:noFill/>
        </p:spPr>
        <p:txBody>
          <a:bodyPr wrap="square">
            <a:spAutoFit/>
          </a:bodyPr>
          <a:lstStyle/>
          <a:p>
            <a:r>
              <a:rPr lang="en-GB" sz="2000" b="0" i="0">
                <a:solidFill>
                  <a:srgbClr val="374957"/>
                </a:solidFill>
                <a:effectLst/>
                <a:latin typeface="Poppins" pitchFamily="2" charset="77"/>
                <a:cs typeface="Poppins" pitchFamily="2" charset="77"/>
              </a:rPr>
              <a:t>@</a:t>
            </a:r>
            <a:r>
              <a:rPr lang="en-GB" sz="2000" b="0" i="0" err="1">
                <a:solidFill>
                  <a:srgbClr val="374957"/>
                </a:solidFill>
                <a:effectLst/>
                <a:latin typeface="Poppins" pitchFamily="2" charset="77"/>
                <a:cs typeface="Poppins" pitchFamily="2" charset="77"/>
              </a:rPr>
              <a:t>FusionInCloseUp</a:t>
            </a:r>
            <a:endParaRPr lang="en-HU" sz="2000">
              <a:latin typeface="Poppins" pitchFamily="2" charset="77"/>
              <a:cs typeface="Poppins" pitchFamily="2" charset="77"/>
            </a:endParaRPr>
          </a:p>
        </p:txBody>
      </p:sp>
      <p:sp>
        <p:nvSpPr>
          <p:cNvPr id="26" name="TextBox 25">
            <a:extLst>
              <a:ext uri="{FF2B5EF4-FFF2-40B4-BE49-F238E27FC236}">
                <a16:creationId xmlns:a16="http://schemas.microsoft.com/office/drawing/2014/main" id="{36FB1264-C2E8-DD08-2C49-DD49CB0ABAD1}"/>
              </a:ext>
            </a:extLst>
          </p:cNvPr>
          <p:cNvSpPr txBox="1"/>
          <p:nvPr userDrawn="1"/>
        </p:nvSpPr>
        <p:spPr>
          <a:xfrm>
            <a:off x="2385719" y="3009022"/>
            <a:ext cx="2226921" cy="400110"/>
          </a:xfrm>
          <a:prstGeom prst="rect">
            <a:avLst/>
          </a:prstGeom>
          <a:noFill/>
        </p:spPr>
        <p:txBody>
          <a:bodyPr wrap="square">
            <a:spAutoFit/>
          </a:bodyPr>
          <a:lstStyle/>
          <a:p>
            <a:r>
              <a:rPr lang="en-GB" sz="2000" b="0" i="0">
                <a:solidFill>
                  <a:srgbClr val="374957"/>
                </a:solidFill>
                <a:effectLst/>
                <a:latin typeface="Poppins" pitchFamily="2" charset="77"/>
                <a:cs typeface="Poppins" pitchFamily="2" charset="77"/>
              </a:rPr>
              <a:t>fusion2050</a:t>
            </a:r>
            <a:endParaRPr lang="en-HU" sz="2000">
              <a:latin typeface="Poppins" pitchFamily="2" charset="77"/>
              <a:cs typeface="Poppins" pitchFamily="2" charset="77"/>
            </a:endParaRPr>
          </a:p>
        </p:txBody>
      </p:sp>
      <p:sp>
        <p:nvSpPr>
          <p:cNvPr id="27" name="TextBox 26">
            <a:extLst>
              <a:ext uri="{FF2B5EF4-FFF2-40B4-BE49-F238E27FC236}">
                <a16:creationId xmlns:a16="http://schemas.microsoft.com/office/drawing/2014/main" id="{5307E400-DD53-4AFF-D83E-2882C9D3BCFF}"/>
              </a:ext>
            </a:extLst>
          </p:cNvPr>
          <p:cNvSpPr txBox="1"/>
          <p:nvPr userDrawn="1"/>
        </p:nvSpPr>
        <p:spPr>
          <a:xfrm>
            <a:off x="2385719" y="2144578"/>
            <a:ext cx="3486761" cy="400110"/>
          </a:xfrm>
          <a:prstGeom prst="rect">
            <a:avLst/>
          </a:prstGeom>
          <a:noFill/>
        </p:spPr>
        <p:txBody>
          <a:bodyPr wrap="square">
            <a:spAutoFit/>
          </a:bodyPr>
          <a:lstStyle/>
          <a:p>
            <a:r>
              <a:rPr lang="en-GB" sz="2000" b="0" i="0">
                <a:solidFill>
                  <a:srgbClr val="374957"/>
                </a:solidFill>
                <a:effectLst/>
                <a:latin typeface="Poppins" pitchFamily="2" charset="77"/>
                <a:cs typeface="Poppins" pitchFamily="2" charset="77"/>
              </a:rPr>
              <a:t>@</a:t>
            </a:r>
            <a:r>
              <a:rPr lang="en-GB" sz="2000" b="0" i="0" err="1">
                <a:solidFill>
                  <a:srgbClr val="374957"/>
                </a:solidFill>
                <a:effectLst/>
                <a:latin typeface="Poppins" pitchFamily="2" charset="77"/>
                <a:cs typeface="Poppins" pitchFamily="2" charset="77"/>
              </a:rPr>
              <a:t>eurofusion_consortium</a:t>
            </a:r>
            <a:endParaRPr lang="en-HU" sz="2000">
              <a:latin typeface="Poppins" pitchFamily="2" charset="77"/>
              <a:cs typeface="Poppins" pitchFamily="2" charset="77"/>
            </a:endParaRPr>
          </a:p>
        </p:txBody>
      </p:sp>
      <p:sp>
        <p:nvSpPr>
          <p:cNvPr id="28" name="TextBox 27">
            <a:extLst>
              <a:ext uri="{FF2B5EF4-FFF2-40B4-BE49-F238E27FC236}">
                <a16:creationId xmlns:a16="http://schemas.microsoft.com/office/drawing/2014/main" id="{66A624E3-3044-B88F-1376-898A84380400}"/>
              </a:ext>
            </a:extLst>
          </p:cNvPr>
          <p:cNvSpPr txBox="1"/>
          <p:nvPr userDrawn="1"/>
        </p:nvSpPr>
        <p:spPr>
          <a:xfrm>
            <a:off x="2385719" y="1280134"/>
            <a:ext cx="2115161" cy="400110"/>
          </a:xfrm>
          <a:prstGeom prst="rect">
            <a:avLst/>
          </a:prstGeom>
          <a:noFill/>
        </p:spPr>
        <p:txBody>
          <a:bodyPr wrap="square">
            <a:spAutoFit/>
          </a:bodyPr>
          <a:lstStyle/>
          <a:p>
            <a:r>
              <a:rPr lang="en-GB" sz="2000" b="0" i="0" err="1">
                <a:solidFill>
                  <a:srgbClr val="374957"/>
                </a:solidFill>
                <a:effectLst/>
                <a:latin typeface="Poppins" pitchFamily="2" charset="77"/>
                <a:cs typeface="Poppins" pitchFamily="2" charset="77"/>
              </a:rPr>
              <a:t>eurofusion</a:t>
            </a:r>
            <a:endParaRPr lang="en-HU" sz="2000">
              <a:latin typeface="Poppins" pitchFamily="2" charset="77"/>
              <a:cs typeface="Poppins" pitchFamily="2" charset="77"/>
            </a:endParaRPr>
          </a:p>
        </p:txBody>
      </p:sp>
      <p:sp>
        <p:nvSpPr>
          <p:cNvPr id="29" name="TextBox 28">
            <a:extLst>
              <a:ext uri="{FF2B5EF4-FFF2-40B4-BE49-F238E27FC236}">
                <a16:creationId xmlns:a16="http://schemas.microsoft.com/office/drawing/2014/main" id="{52F7C2E1-47EF-402C-1FD2-5E75EF1540AD}"/>
              </a:ext>
            </a:extLst>
          </p:cNvPr>
          <p:cNvSpPr txBox="1"/>
          <p:nvPr userDrawn="1"/>
        </p:nvSpPr>
        <p:spPr>
          <a:xfrm>
            <a:off x="959768" y="136177"/>
            <a:ext cx="6155721" cy="523220"/>
          </a:xfrm>
          <a:prstGeom prst="rect">
            <a:avLst/>
          </a:prstGeom>
          <a:noFill/>
        </p:spPr>
        <p:txBody>
          <a:bodyPr wrap="square">
            <a:spAutoFit/>
          </a:bodyPr>
          <a:lstStyle/>
          <a:p>
            <a:pPr marL="0" indent="0">
              <a:buNone/>
            </a:pPr>
            <a:r>
              <a:rPr lang="en-GB" sz="2800" b="1" err="1">
                <a:solidFill>
                  <a:schemeClr val="tx2"/>
                </a:solidFill>
              </a:rPr>
              <a:t>EUROfusion</a:t>
            </a:r>
            <a:r>
              <a:rPr lang="en-GB" sz="2800" b="1">
                <a:solidFill>
                  <a:schemeClr val="tx2"/>
                </a:solidFill>
              </a:rPr>
              <a:t> channels</a:t>
            </a:r>
          </a:p>
        </p:txBody>
      </p:sp>
    </p:spTree>
    <p:extLst>
      <p:ext uri="{BB962C8B-B14F-4D97-AF65-F5344CB8AC3E}">
        <p14:creationId xmlns:p14="http://schemas.microsoft.com/office/powerpoint/2010/main" val="955192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4" r:id="rId3"/>
    <p:sldLayoutId id="2147483669" r:id="rId4"/>
    <p:sldLayoutId id="2147483665" r:id="rId5"/>
    <p:sldLayoutId id="2147483666" r:id="rId6"/>
    <p:sldLayoutId id="2147483668" r:id="rId7"/>
    <p:sldLayoutId id="2147483667" r:id="rId8"/>
    <p:sldLayoutId id="2147483670" r:id="rId9"/>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fr-FR"/>
              <a:t>Modifiez le style du titre</a:t>
            </a:r>
            <a:endParaRPr lang="en-GB"/>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fr-F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fr-FR"/>
              <a:t>ESA Meeting</a:t>
            </a:r>
          </a:p>
          <a:p>
            <a:r>
              <a:rPr lang="fr-FR"/>
              <a:t>Paris, 29-30 september 2011</a:t>
            </a:r>
            <a:endParaRPr lang="fr-FR" dirty="0"/>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0567E14-ED6C-4582-A1E1-603852997E46}" type="slidenum">
              <a:rPr lang="fr-FR" smtClean="0"/>
              <a:pPr/>
              <a:t>‹#›</a:t>
            </a:fld>
            <a:endParaRPr lang="fr-FR"/>
          </a:p>
        </p:txBody>
      </p:sp>
    </p:spTree>
    <p:extLst>
      <p:ext uri="{BB962C8B-B14F-4D97-AF65-F5344CB8AC3E}">
        <p14:creationId xmlns:p14="http://schemas.microsoft.com/office/powerpoint/2010/main" val="1221969565"/>
      </p:ext>
    </p:extLst>
  </p:cSld>
  <p:clrMap bg1="lt1" tx1="dk1" bg2="lt2" tx2="dk2" accent1="accent1" accent2="accent2" accent3="accent3" accent4="accent4" accent5="accent5" accent6="accent6" hlink="hlink" folHlink="folHlink"/>
  <p:sldLayoutIdLst>
    <p:sldLayoutId id="2147483672" r:id="rId1"/>
  </p:sldLayoutIdLst>
  <p:hf hd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8BBD98-B4FE-BC4A-FB03-223B8E4CEA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DC35876-9F8D-D5BD-E0AC-200316324D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231BA6-1350-12CD-04DB-3C134E11F0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27B3EB3-3CEC-4158-B663-1C7EAACA66EB}" type="datetimeFigureOut">
              <a:rPr lang="en-US" smtClean="0"/>
              <a:t>18-Dec-25</a:t>
            </a:fld>
            <a:endParaRPr lang="en-US"/>
          </a:p>
        </p:txBody>
      </p:sp>
      <p:sp>
        <p:nvSpPr>
          <p:cNvPr id="5" name="Footer Placeholder 4">
            <a:extLst>
              <a:ext uri="{FF2B5EF4-FFF2-40B4-BE49-F238E27FC236}">
                <a16:creationId xmlns:a16="http://schemas.microsoft.com/office/drawing/2014/main" id="{4AB15394-35F5-D58A-FF6C-4C77C33FE4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419AC8B-57F3-59DD-0903-6193C26B6F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EAC2B6A-CAD2-4B2B-8ACF-414862EC53C9}" type="slidenum">
              <a:rPr lang="en-US" smtClean="0"/>
              <a:t>‹#›</a:t>
            </a:fld>
            <a:endParaRPr lang="en-US"/>
          </a:p>
        </p:txBody>
      </p:sp>
    </p:spTree>
    <p:extLst>
      <p:ext uri="{BB962C8B-B14F-4D97-AF65-F5344CB8AC3E}">
        <p14:creationId xmlns:p14="http://schemas.microsoft.com/office/powerpoint/2010/main" val="276987640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63.png"/><Relationship Id="rId4" Type="http://schemas.openxmlformats.org/officeDocument/2006/relationships/hyperlink" Target="mailto:arnaud.bultel@coria.fr"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hyperlink" Target="https://doi.org/10.1016/j.jqsrt.2024.109222" TargetMode="External"/><Relationship Id="rId2" Type="http://schemas.openxmlformats.org/officeDocument/2006/relationships/image" Target="../media/image64.png"/><Relationship Id="rId1" Type="http://schemas.openxmlformats.org/officeDocument/2006/relationships/slideLayout" Target="../slideLayouts/slideLayout10.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image" Target="../media/image660.png"/><Relationship Id="rId3" Type="http://schemas.openxmlformats.org/officeDocument/2006/relationships/image" Target="../media/image650.png"/><Relationship Id="rId7" Type="http://schemas.openxmlformats.org/officeDocument/2006/relationships/hyperlink" Target="https://doi.org/10.1088/1402-4896/ad2826" TargetMode="External"/><Relationship Id="rId12" Type="http://schemas.openxmlformats.org/officeDocument/2006/relationships/image" Target="../media/image700.png"/><Relationship Id="rId2" Type="http://schemas.openxmlformats.org/officeDocument/2006/relationships/image" Target="../media/image69.png"/><Relationship Id="rId1" Type="http://schemas.openxmlformats.org/officeDocument/2006/relationships/slideLayout" Target="../slideLayouts/slideLayout10.xml"/><Relationship Id="rId6" Type="http://schemas.openxmlformats.org/officeDocument/2006/relationships/image" Target="../media/image10.png"/><Relationship Id="rId11" Type="http://schemas.openxmlformats.org/officeDocument/2006/relationships/image" Target="../media/image690.png"/><Relationship Id="rId10" Type="http://schemas.openxmlformats.org/officeDocument/2006/relationships/image" Target="../media/image680.png"/><Relationship Id="rId4" Type="http://schemas.openxmlformats.org/officeDocument/2006/relationships/hyperlink" Target="https://dx.doi.org/10.1016/j.sab.2024.107082" TargetMode="External"/><Relationship Id="rId9" Type="http://schemas.openxmlformats.org/officeDocument/2006/relationships/image" Target="../media/image70.png"/></Relationships>
</file>

<file path=ppt/slides/_rels/slide2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85.emf"/></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32.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6.emf"/><Relationship Id="rId4" Type="http://schemas.openxmlformats.org/officeDocument/2006/relationships/image" Target="../media/image95.emf"/></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jpeg"/></Relationships>
</file>

<file path=ppt/slides/_rels/slide3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9.emf"/><Relationship Id="rId7" Type="http://schemas.openxmlformats.org/officeDocument/2006/relationships/image" Target="../media/image33.emf"/><Relationship Id="rId2" Type="http://schemas.openxmlformats.org/officeDocument/2006/relationships/image" Target="../media/image28.emf"/><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5.png"/><Relationship Id="rId2" Type="http://schemas.openxmlformats.org/officeDocument/2006/relationships/image" Target="../media/image36.emf"/><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4.emf"/><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image" Target="../media/image4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0F34A-EC61-A88D-5B28-ACC03E4B4F65}"/>
              </a:ext>
            </a:extLst>
          </p:cNvPr>
          <p:cNvSpPr>
            <a:spLocks noGrp="1"/>
          </p:cNvSpPr>
          <p:nvPr>
            <p:ph type="title"/>
          </p:nvPr>
        </p:nvSpPr>
        <p:spPr/>
        <p:txBody>
          <a:bodyPr/>
          <a:lstStyle/>
          <a:p>
            <a:r>
              <a:rPr lang="en-US" dirty="0"/>
              <a:t>Update and Plans SPX</a:t>
            </a:r>
          </a:p>
        </p:txBody>
      </p:sp>
      <p:sp>
        <p:nvSpPr>
          <p:cNvPr id="3" name="Text Placeholder 2">
            <a:extLst>
              <a:ext uri="{FF2B5EF4-FFF2-40B4-BE49-F238E27FC236}">
                <a16:creationId xmlns:a16="http://schemas.microsoft.com/office/drawing/2014/main" id="{A1F6F87C-F134-22FF-864D-586BA0A91E4D}"/>
              </a:ext>
            </a:extLst>
          </p:cNvPr>
          <p:cNvSpPr>
            <a:spLocks noGrp="1"/>
          </p:cNvSpPr>
          <p:nvPr>
            <p:ph type="body" sz="quarter" idx="10"/>
          </p:nvPr>
        </p:nvSpPr>
        <p:spPr/>
        <p:txBody>
          <a:bodyPr/>
          <a:lstStyle/>
          <a:p>
            <a:r>
              <a:rPr lang="en-US" dirty="0"/>
              <a:t>Ivo Classen</a:t>
            </a:r>
          </a:p>
        </p:txBody>
      </p:sp>
      <p:sp>
        <p:nvSpPr>
          <p:cNvPr id="4" name="Text Placeholder 3">
            <a:extLst>
              <a:ext uri="{FF2B5EF4-FFF2-40B4-BE49-F238E27FC236}">
                <a16:creationId xmlns:a16="http://schemas.microsoft.com/office/drawing/2014/main" id="{8B53230C-8714-DC33-BDC4-41CD23DCF4A8}"/>
              </a:ext>
            </a:extLst>
          </p:cNvPr>
          <p:cNvSpPr>
            <a:spLocks noGrp="1"/>
          </p:cNvSpPr>
          <p:nvPr>
            <p:ph type="body" sz="quarter" idx="11"/>
          </p:nvPr>
        </p:nvSpPr>
        <p:spPr/>
        <p:txBody>
          <a:bodyPr/>
          <a:lstStyle/>
          <a:p>
            <a:r>
              <a:rPr lang="en-US" dirty="0"/>
              <a:t>DIFFER</a:t>
            </a:r>
          </a:p>
        </p:txBody>
      </p:sp>
    </p:spTree>
    <p:extLst>
      <p:ext uri="{BB962C8B-B14F-4D97-AF65-F5344CB8AC3E}">
        <p14:creationId xmlns:p14="http://schemas.microsoft.com/office/powerpoint/2010/main" val="1674616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700E8-A943-3198-C0AA-D79144691C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84A3C5-3057-E5F4-29B3-A154A2C91827}"/>
              </a:ext>
            </a:extLst>
          </p:cNvPr>
          <p:cNvSpPr>
            <a:spLocks noGrp="1"/>
          </p:cNvSpPr>
          <p:nvPr>
            <p:ph type="title"/>
          </p:nvPr>
        </p:nvSpPr>
        <p:spPr>
          <a:xfrm>
            <a:off x="983432" y="192514"/>
            <a:ext cx="7348889" cy="620285"/>
          </a:xfrm>
        </p:spPr>
        <p:txBody>
          <a:bodyPr/>
          <a:lstStyle/>
          <a:p>
            <a:r>
              <a:rPr lang="en-US" dirty="0"/>
              <a:t>D002: </a:t>
            </a:r>
            <a:r>
              <a:rPr lang="de-DE" dirty="0"/>
              <a:t>Benchmarking </a:t>
            </a:r>
            <a:r>
              <a:rPr lang="de-DE" dirty="0" err="1"/>
              <a:t>plasma</a:t>
            </a:r>
            <a:r>
              <a:rPr lang="de-DE" dirty="0"/>
              <a:t> </a:t>
            </a:r>
            <a:r>
              <a:rPr lang="de-DE" dirty="0" err="1"/>
              <a:t>chemistry</a:t>
            </a:r>
            <a:r>
              <a:rPr lang="de-DE" dirty="0"/>
              <a:t> at PSI-2</a:t>
            </a:r>
            <a:endParaRPr lang="en-HU" dirty="0"/>
          </a:p>
        </p:txBody>
      </p:sp>
      <p:sp>
        <p:nvSpPr>
          <p:cNvPr id="4" name="Footer Placeholder 3">
            <a:extLst>
              <a:ext uri="{FF2B5EF4-FFF2-40B4-BE49-F238E27FC236}">
                <a16:creationId xmlns:a16="http://schemas.microsoft.com/office/drawing/2014/main" id="{4AC904CC-15FA-8D14-224C-1BDFFBA171A0}"/>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6543AE25-D64D-FD4A-B581-1EAE660BC347}"/>
              </a:ext>
            </a:extLst>
          </p:cNvPr>
          <p:cNvSpPr>
            <a:spLocks noGrp="1"/>
          </p:cNvSpPr>
          <p:nvPr>
            <p:ph type="sldNum" sz="quarter" idx="12"/>
          </p:nvPr>
        </p:nvSpPr>
        <p:spPr/>
        <p:txBody>
          <a:bodyPr/>
          <a:lstStyle/>
          <a:p>
            <a:fld id="{6A6D9FA1-99C7-4910-8E32-B85D378B0060}" type="slidenum">
              <a:rPr lang="en-GB" smtClean="0">
                <a:solidFill>
                  <a:prstClr val="white"/>
                </a:solidFill>
              </a:rPr>
              <a:pPr/>
              <a:t>10</a:t>
            </a:fld>
            <a:endParaRPr lang="en-GB">
              <a:solidFill>
                <a:prstClr val="white"/>
              </a:solidFill>
            </a:endParaRPr>
          </a:p>
        </p:txBody>
      </p:sp>
      <p:sp>
        <p:nvSpPr>
          <p:cNvPr id="7" name="TextBox 6">
            <a:extLst>
              <a:ext uri="{FF2B5EF4-FFF2-40B4-BE49-F238E27FC236}">
                <a16:creationId xmlns:a16="http://schemas.microsoft.com/office/drawing/2014/main" id="{8415214B-83F1-EA27-556E-D77F48D6314D}"/>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D002</a:t>
            </a:r>
          </a:p>
        </p:txBody>
      </p:sp>
      <p:pic>
        <p:nvPicPr>
          <p:cNvPr id="3" name="Grafik 49" descr="Ein Bild, das Schrift, Logo, Text, Grafiken enthält.&#10;&#10;KI-generierte Inhalte können fehlerhaft sein.">
            <a:extLst>
              <a:ext uri="{FF2B5EF4-FFF2-40B4-BE49-F238E27FC236}">
                <a16:creationId xmlns:a16="http://schemas.microsoft.com/office/drawing/2014/main" id="{BBAE1257-E336-7AE7-4BF7-F2FFFC4716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6987" y="192514"/>
            <a:ext cx="1573454" cy="521798"/>
          </a:xfrm>
          <a:prstGeom prst="rect">
            <a:avLst/>
          </a:prstGeom>
        </p:spPr>
      </p:pic>
      <p:pic>
        <p:nvPicPr>
          <p:cNvPr id="23" name="Inhaltsplatzhalter 5">
            <a:extLst>
              <a:ext uri="{FF2B5EF4-FFF2-40B4-BE49-F238E27FC236}">
                <a16:creationId xmlns:a16="http://schemas.microsoft.com/office/drawing/2014/main" id="{3E6F357D-23B6-4CFC-AE99-2F36BB078057}"/>
              </a:ext>
            </a:extLst>
          </p:cNvPr>
          <p:cNvPicPr>
            <a:picLocks noGrp="1" noChangeAspect="1"/>
          </p:cNvPicPr>
          <p:nvPr/>
        </p:nvPicPr>
        <p:blipFill>
          <a:blip r:embed="rId3"/>
          <a:stretch>
            <a:fillRect/>
          </a:stretch>
        </p:blipFill>
        <p:spPr>
          <a:xfrm>
            <a:off x="858090" y="1247932"/>
            <a:ext cx="2337472" cy="2615840"/>
          </a:xfrm>
          <a:prstGeom prst="rect">
            <a:avLst/>
          </a:prstGeom>
        </p:spPr>
      </p:pic>
      <p:sp>
        <p:nvSpPr>
          <p:cNvPr id="24" name="Rechteck 6">
            <a:extLst>
              <a:ext uri="{FF2B5EF4-FFF2-40B4-BE49-F238E27FC236}">
                <a16:creationId xmlns:a16="http://schemas.microsoft.com/office/drawing/2014/main" id="{2B781330-BF7A-4DAA-9429-33B5C0DE813F}"/>
              </a:ext>
            </a:extLst>
          </p:cNvPr>
          <p:cNvSpPr/>
          <p:nvPr/>
        </p:nvSpPr>
        <p:spPr>
          <a:xfrm>
            <a:off x="256149" y="3803832"/>
            <a:ext cx="3541354" cy="26161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A </a:t>
            </a:r>
            <a:r>
              <a:rPr lang="en-US" sz="1100" dirty="0" err="1">
                <a:latin typeface="Arial" panose="020B0604020202020204" pitchFamily="34" charset="0"/>
                <a:cs typeface="Arial" panose="020B0604020202020204" pitchFamily="34" charset="0"/>
              </a:rPr>
              <a:t>Schumack</a:t>
            </a:r>
            <a:r>
              <a:rPr lang="en-US" sz="1100" dirty="0">
                <a:latin typeface="Arial" panose="020B0604020202020204" pitchFamily="34" charset="0"/>
                <a:cs typeface="Arial" panose="020B0604020202020204" pitchFamily="34" charset="0"/>
              </a:rPr>
              <a:t> PHYSICAL REVIEW E </a:t>
            </a:r>
            <a:r>
              <a:rPr lang="en-US" sz="1100" b="1" dirty="0">
                <a:latin typeface="Arial" panose="020B0604020202020204" pitchFamily="34" charset="0"/>
                <a:cs typeface="Arial" panose="020B0604020202020204" pitchFamily="34" charset="0"/>
              </a:rPr>
              <a:t>78</a:t>
            </a:r>
            <a:r>
              <a:rPr lang="en-US" sz="1100" dirty="0">
                <a:latin typeface="Arial" panose="020B0604020202020204" pitchFamily="34" charset="0"/>
                <a:cs typeface="Arial" panose="020B0604020202020204" pitchFamily="34" charset="0"/>
              </a:rPr>
              <a:t>, 046405 2008</a:t>
            </a:r>
            <a:endParaRPr lang="de-DE" sz="1100" dirty="0">
              <a:latin typeface="Arial" panose="020B0604020202020204" pitchFamily="34" charset="0"/>
              <a:cs typeface="Arial" panose="020B0604020202020204" pitchFamily="34" charset="0"/>
            </a:endParaRPr>
          </a:p>
        </p:txBody>
      </p:sp>
      <p:sp>
        <p:nvSpPr>
          <p:cNvPr id="25" name="Textfeld 8">
            <a:extLst>
              <a:ext uri="{FF2B5EF4-FFF2-40B4-BE49-F238E27FC236}">
                <a16:creationId xmlns:a16="http://schemas.microsoft.com/office/drawing/2014/main" id="{0A993C70-6B2A-44A3-9891-C3242B533061}"/>
              </a:ext>
            </a:extLst>
          </p:cNvPr>
          <p:cNvSpPr txBox="1"/>
          <p:nvPr/>
        </p:nvSpPr>
        <p:spPr>
          <a:xfrm>
            <a:off x="993357" y="752663"/>
            <a:ext cx="1989071"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sz="2400" b="1" dirty="0"/>
              <a:t>MAGNUM-PSI</a:t>
            </a:r>
          </a:p>
        </p:txBody>
      </p:sp>
      <p:sp>
        <p:nvSpPr>
          <p:cNvPr id="26" name="Textfeld 9">
            <a:extLst>
              <a:ext uri="{FF2B5EF4-FFF2-40B4-BE49-F238E27FC236}">
                <a16:creationId xmlns:a16="http://schemas.microsoft.com/office/drawing/2014/main" id="{D2CA3B4F-68BB-45C3-8F24-D5FB29190A0D}"/>
              </a:ext>
            </a:extLst>
          </p:cNvPr>
          <p:cNvSpPr txBox="1"/>
          <p:nvPr/>
        </p:nvSpPr>
        <p:spPr>
          <a:xfrm>
            <a:off x="927250" y="1092581"/>
            <a:ext cx="848309"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dirty="0"/>
              <a:t>H</a:t>
            </a:r>
            <a:r>
              <a:rPr lang="el-GR" dirty="0"/>
              <a:t>β</a:t>
            </a:r>
            <a:r>
              <a:rPr lang="de-DE" dirty="0"/>
              <a:t> </a:t>
            </a:r>
            <a:r>
              <a:rPr lang="de-DE" dirty="0" err="1"/>
              <a:t>line</a:t>
            </a:r>
            <a:endParaRPr lang="de-DE" dirty="0"/>
          </a:p>
        </p:txBody>
      </p:sp>
      <p:cxnSp>
        <p:nvCxnSpPr>
          <p:cNvPr id="27" name="Gerader Verbinder 11">
            <a:extLst>
              <a:ext uri="{FF2B5EF4-FFF2-40B4-BE49-F238E27FC236}">
                <a16:creationId xmlns:a16="http://schemas.microsoft.com/office/drawing/2014/main" id="{BEE804FF-8245-4679-9D67-AFE3D98AAA12}"/>
              </a:ext>
            </a:extLst>
          </p:cNvPr>
          <p:cNvCxnSpPr>
            <a:cxnSpLocks/>
          </p:cNvCxnSpPr>
          <p:nvPr/>
        </p:nvCxnSpPr>
        <p:spPr>
          <a:xfrm>
            <a:off x="3672104" y="1032178"/>
            <a:ext cx="53148" cy="5241475"/>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feld 12">
            <a:extLst>
              <a:ext uri="{FF2B5EF4-FFF2-40B4-BE49-F238E27FC236}">
                <a16:creationId xmlns:a16="http://schemas.microsoft.com/office/drawing/2014/main" id="{7F33BA73-026E-456F-8D54-683D49782151}"/>
              </a:ext>
            </a:extLst>
          </p:cNvPr>
          <p:cNvSpPr txBox="1"/>
          <p:nvPr/>
        </p:nvSpPr>
        <p:spPr>
          <a:xfrm>
            <a:off x="1559390" y="3985982"/>
            <a:ext cx="934871"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sz="2800" b="1" dirty="0"/>
              <a:t>PSI-2</a:t>
            </a:r>
          </a:p>
        </p:txBody>
      </p:sp>
      <p:pic>
        <p:nvPicPr>
          <p:cNvPr id="29" name="Grafik 13">
            <a:extLst>
              <a:ext uri="{FF2B5EF4-FFF2-40B4-BE49-F238E27FC236}">
                <a16:creationId xmlns:a16="http://schemas.microsoft.com/office/drawing/2014/main" id="{587441E1-2CA5-479B-9EB1-613A11240A1F}"/>
              </a:ext>
            </a:extLst>
          </p:cNvPr>
          <p:cNvPicPr>
            <a:picLocks noChangeAspect="1"/>
          </p:cNvPicPr>
          <p:nvPr/>
        </p:nvPicPr>
        <p:blipFill>
          <a:blip r:embed="rId4"/>
          <a:stretch>
            <a:fillRect/>
          </a:stretch>
        </p:blipFill>
        <p:spPr>
          <a:xfrm>
            <a:off x="212709" y="4442213"/>
            <a:ext cx="3459395" cy="1859021"/>
          </a:xfrm>
          <a:prstGeom prst="rect">
            <a:avLst/>
          </a:prstGeom>
        </p:spPr>
      </p:pic>
      <p:sp>
        <p:nvSpPr>
          <p:cNvPr id="30" name="Textfeld 14">
            <a:extLst>
              <a:ext uri="{FF2B5EF4-FFF2-40B4-BE49-F238E27FC236}">
                <a16:creationId xmlns:a16="http://schemas.microsoft.com/office/drawing/2014/main" id="{C38155B8-DE22-48B6-98FF-15DB5D42F323}"/>
              </a:ext>
            </a:extLst>
          </p:cNvPr>
          <p:cNvSpPr txBox="1"/>
          <p:nvPr/>
        </p:nvSpPr>
        <p:spPr>
          <a:xfrm>
            <a:off x="817052" y="6145808"/>
            <a:ext cx="2964273"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ym typeface="Symbol" panose="05050102010706020507" pitchFamily="18" charset="2"/>
              </a:rPr>
              <a:t>D</a:t>
            </a:r>
            <a:r>
              <a:rPr lang="el-GR" dirty="0">
                <a:sym typeface="Symbol" panose="05050102010706020507" pitchFamily="18" charset="2"/>
              </a:rPr>
              <a:t></a:t>
            </a:r>
            <a:r>
              <a:rPr lang="de-DE" dirty="0"/>
              <a:t> </a:t>
            </a:r>
            <a:r>
              <a:rPr lang="de-DE" dirty="0" err="1"/>
              <a:t>line</a:t>
            </a:r>
            <a:r>
              <a:rPr lang="de-DE" dirty="0"/>
              <a:t>, </a:t>
            </a:r>
            <a:r>
              <a:rPr lang="de-DE" sz="1200" dirty="0" err="1"/>
              <a:t>Klevarova</a:t>
            </a:r>
            <a:r>
              <a:rPr lang="de-DE" sz="1200" dirty="0"/>
              <a:t> V. Masterthesis (2015)</a:t>
            </a:r>
          </a:p>
        </p:txBody>
      </p:sp>
      <p:sp>
        <p:nvSpPr>
          <p:cNvPr id="31" name="Textfeld 17">
            <a:extLst>
              <a:ext uri="{FF2B5EF4-FFF2-40B4-BE49-F238E27FC236}">
                <a16:creationId xmlns:a16="http://schemas.microsoft.com/office/drawing/2014/main" id="{B0E5BF61-6739-4465-951D-5A23BDAFC5E1}"/>
              </a:ext>
            </a:extLst>
          </p:cNvPr>
          <p:cNvSpPr txBox="1"/>
          <p:nvPr/>
        </p:nvSpPr>
        <p:spPr>
          <a:xfrm>
            <a:off x="4010214" y="1247932"/>
            <a:ext cx="8181786" cy="520142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l">
              <a:buFont typeface="Arial" panose="020B0604020202020204" pitchFamily="34" charset="0"/>
              <a:buChar char="•"/>
            </a:pPr>
            <a:r>
              <a:rPr lang="de-DE" sz="2400" dirty="0" err="1"/>
              <a:t>Two</a:t>
            </a:r>
            <a:r>
              <a:rPr lang="de-DE" sz="2400" dirty="0"/>
              <a:t> </a:t>
            </a:r>
            <a:r>
              <a:rPr lang="de-DE" sz="2400" dirty="0" err="1"/>
              <a:t>component</a:t>
            </a:r>
            <a:r>
              <a:rPr lang="de-DE" sz="2400" dirty="0"/>
              <a:t> hydrogen </a:t>
            </a:r>
            <a:r>
              <a:rPr lang="de-DE" sz="2400" dirty="0" err="1"/>
              <a:t>lines</a:t>
            </a:r>
            <a:r>
              <a:rPr lang="de-DE" sz="2400" dirty="0"/>
              <a:t> </a:t>
            </a:r>
            <a:r>
              <a:rPr lang="de-DE" sz="2400" dirty="0" err="1"/>
              <a:t>are</a:t>
            </a:r>
            <a:r>
              <a:rPr lang="de-DE" sz="2400" dirty="0"/>
              <a:t> </a:t>
            </a:r>
            <a:r>
              <a:rPr lang="de-DE" sz="2400" dirty="0" err="1"/>
              <a:t>observed</a:t>
            </a:r>
            <a:r>
              <a:rPr lang="de-DE" sz="2400" dirty="0"/>
              <a:t> at linear </a:t>
            </a:r>
            <a:r>
              <a:rPr lang="de-DE" sz="2400" dirty="0" err="1"/>
              <a:t>plasmas</a:t>
            </a:r>
            <a:br>
              <a:rPr lang="de-DE" sz="2400" dirty="0"/>
            </a:br>
            <a:r>
              <a:rPr lang="de-DE" sz="2400" dirty="0"/>
              <a:t> (MAGNUM-PSI, PSI-2, PISCES-A)</a:t>
            </a:r>
          </a:p>
          <a:p>
            <a:pPr marL="457200" indent="-457200" algn="l">
              <a:buFont typeface="Arial" panose="020B0604020202020204" pitchFamily="34" charset="0"/>
              <a:buChar char="•"/>
            </a:pPr>
            <a:endParaRPr lang="de-DE" sz="2400" dirty="0"/>
          </a:p>
          <a:p>
            <a:pPr marL="457200" indent="-457200" algn="l">
              <a:buFont typeface="Arial" panose="020B0604020202020204" pitchFamily="34" charset="0"/>
              <a:buChar char="•"/>
            </a:pPr>
            <a:r>
              <a:rPr lang="de-DE" sz="2400" dirty="0"/>
              <a:t>The </a:t>
            </a:r>
            <a:r>
              <a:rPr lang="de-DE" sz="2400" dirty="0" err="1"/>
              <a:t>most</a:t>
            </a:r>
            <a:r>
              <a:rPr lang="de-DE" sz="2400" dirty="0"/>
              <a:t> probable </a:t>
            </a:r>
            <a:r>
              <a:rPr lang="de-DE" sz="2400" dirty="0" err="1"/>
              <a:t>sources</a:t>
            </a:r>
            <a:r>
              <a:rPr lang="de-DE" sz="2400" dirty="0"/>
              <a:t> </a:t>
            </a:r>
            <a:r>
              <a:rPr lang="de-DE" sz="2400" dirty="0" err="1"/>
              <a:t>of</a:t>
            </a:r>
            <a:r>
              <a:rPr lang="de-DE" sz="2400" dirty="0"/>
              <a:t> </a:t>
            </a:r>
            <a:r>
              <a:rPr lang="de-DE" sz="2400" dirty="0" err="1"/>
              <a:t>the</a:t>
            </a:r>
            <a:r>
              <a:rPr lang="de-DE" sz="2400" dirty="0"/>
              <a:t> </a:t>
            </a:r>
            <a:r>
              <a:rPr lang="de-DE" sz="2400" dirty="0" err="1"/>
              <a:t>broad</a:t>
            </a:r>
            <a:r>
              <a:rPr lang="de-DE" sz="2400" dirty="0"/>
              <a:t> (</a:t>
            </a:r>
            <a:r>
              <a:rPr lang="de-DE" sz="2400" dirty="0" err="1"/>
              <a:t>rotating</a:t>
            </a:r>
            <a:r>
              <a:rPr lang="de-DE" sz="2400" dirty="0"/>
              <a:t>) </a:t>
            </a:r>
            <a:r>
              <a:rPr lang="de-DE" sz="2400" dirty="0" err="1"/>
              <a:t>component</a:t>
            </a:r>
            <a:r>
              <a:rPr lang="de-DE" sz="2400" dirty="0"/>
              <a:t>:</a:t>
            </a:r>
          </a:p>
          <a:p>
            <a:endParaRPr lang="de-DE" sz="800" dirty="0"/>
          </a:p>
          <a:p>
            <a:pPr lvl="1"/>
            <a:r>
              <a:rPr lang="de-DE" dirty="0"/>
              <a:t>         e + H</a:t>
            </a:r>
            <a:r>
              <a:rPr lang="de-DE" baseline="-25000" dirty="0"/>
              <a:t>2</a:t>
            </a:r>
            <a:r>
              <a:rPr lang="de-DE" baseline="30000" dirty="0"/>
              <a:t>+ </a:t>
            </a:r>
            <a:r>
              <a:rPr lang="de-DE" dirty="0"/>
              <a:t>→ H  + H (n=2,3,4,..)    (</a:t>
            </a:r>
            <a:r>
              <a:rPr lang="de-DE" dirty="0" err="1"/>
              <a:t>dissociative</a:t>
            </a:r>
            <a:r>
              <a:rPr lang="de-DE" dirty="0"/>
              <a:t> </a:t>
            </a:r>
            <a:r>
              <a:rPr lang="de-DE" dirty="0" err="1"/>
              <a:t>recombination</a:t>
            </a:r>
            <a:r>
              <a:rPr lang="de-DE" dirty="0"/>
              <a:t>) </a:t>
            </a:r>
          </a:p>
          <a:p>
            <a:pPr lvl="1"/>
            <a:endParaRPr lang="de-DE" dirty="0"/>
          </a:p>
          <a:p>
            <a:pPr lvl="1"/>
            <a:r>
              <a:rPr lang="de-DE" dirty="0"/>
              <a:t>         e + H</a:t>
            </a:r>
            <a:r>
              <a:rPr lang="de-DE" baseline="-25000" dirty="0"/>
              <a:t>2</a:t>
            </a:r>
            <a:r>
              <a:rPr lang="de-DE" baseline="30000" dirty="0"/>
              <a:t>+ </a:t>
            </a:r>
            <a:r>
              <a:rPr lang="de-DE" dirty="0"/>
              <a:t>→ H  + H (n=2,3,4,..)    (</a:t>
            </a:r>
            <a:r>
              <a:rPr lang="de-DE" dirty="0" err="1"/>
              <a:t>dissociative</a:t>
            </a:r>
            <a:r>
              <a:rPr lang="de-DE" dirty="0"/>
              <a:t> </a:t>
            </a:r>
            <a:r>
              <a:rPr lang="de-DE" dirty="0" err="1"/>
              <a:t>excitation</a:t>
            </a:r>
            <a:r>
              <a:rPr lang="de-DE" dirty="0"/>
              <a:t>)</a:t>
            </a:r>
          </a:p>
          <a:p>
            <a:pPr lvl="1"/>
            <a:endParaRPr lang="de-DE" dirty="0"/>
          </a:p>
          <a:p>
            <a:pPr lvl="1"/>
            <a:r>
              <a:rPr lang="de-DE" dirty="0"/>
              <a:t>        (</a:t>
            </a:r>
            <a:r>
              <a:rPr lang="de-DE" dirty="0" err="1"/>
              <a:t>charge</a:t>
            </a:r>
            <a:r>
              <a:rPr lang="de-DE" dirty="0"/>
              <a:t>-exchange </a:t>
            </a:r>
            <a:r>
              <a:rPr lang="de-DE" dirty="0" err="1"/>
              <a:t>reaction</a:t>
            </a:r>
            <a:r>
              <a:rPr lang="de-DE" dirty="0"/>
              <a:t> </a:t>
            </a:r>
            <a:r>
              <a:rPr lang="de-DE" dirty="0" err="1"/>
              <a:t>is</a:t>
            </a:r>
            <a:r>
              <a:rPr lang="de-DE" dirty="0"/>
              <a:t> </a:t>
            </a:r>
            <a:r>
              <a:rPr lang="de-DE" dirty="0" err="1"/>
              <a:t>too</a:t>
            </a:r>
            <a:r>
              <a:rPr lang="de-DE" dirty="0"/>
              <a:t> </a:t>
            </a:r>
            <a:r>
              <a:rPr lang="de-DE" dirty="0" err="1"/>
              <a:t>weak</a:t>
            </a:r>
            <a:r>
              <a:rPr lang="de-DE" dirty="0"/>
              <a:t>)</a:t>
            </a:r>
          </a:p>
          <a:p>
            <a:pPr lvl="1"/>
            <a:endParaRPr lang="de-DE" dirty="0"/>
          </a:p>
          <a:p>
            <a:pPr marL="285750" indent="-285750">
              <a:buFont typeface="Arial" panose="020B0604020202020204" pitchFamily="34" charset="0"/>
              <a:buChar char="•"/>
            </a:pPr>
            <a:r>
              <a:rPr lang="de-DE" dirty="0"/>
              <a:t>The </a:t>
            </a:r>
            <a:r>
              <a:rPr lang="de-DE" dirty="0" err="1"/>
              <a:t>comparison</a:t>
            </a:r>
            <a:r>
              <a:rPr lang="de-DE" dirty="0"/>
              <a:t> </a:t>
            </a:r>
            <a:r>
              <a:rPr lang="de-DE" dirty="0" err="1"/>
              <a:t>of</a:t>
            </a:r>
            <a:r>
              <a:rPr lang="de-DE" dirty="0"/>
              <a:t> </a:t>
            </a:r>
            <a:r>
              <a:rPr lang="de-DE" dirty="0" err="1"/>
              <a:t>the</a:t>
            </a:r>
            <a:r>
              <a:rPr lang="de-DE" dirty="0"/>
              <a:t> Balmer </a:t>
            </a:r>
            <a:r>
              <a:rPr lang="de-DE" dirty="0" err="1"/>
              <a:t>lines</a:t>
            </a:r>
            <a:r>
              <a:rPr lang="de-DE" dirty="0"/>
              <a:t> </a:t>
            </a:r>
            <a:r>
              <a:rPr lang="de-DE" dirty="0" err="1"/>
              <a:t>emission</a:t>
            </a:r>
            <a:r>
              <a:rPr lang="de-DE" dirty="0"/>
              <a:t> </a:t>
            </a:r>
            <a:r>
              <a:rPr lang="de-DE" dirty="0" err="1"/>
              <a:t>with</a:t>
            </a:r>
            <a:r>
              <a:rPr lang="de-DE" dirty="0"/>
              <a:t> </a:t>
            </a:r>
            <a:r>
              <a:rPr lang="en-GB" dirty="0" err="1">
                <a:latin typeface="Aptos" panose="020B0004020202020204" pitchFamily="34" charset="0"/>
              </a:rPr>
              <a:t>Yakora</a:t>
            </a:r>
            <a:r>
              <a:rPr lang="en-GB" dirty="0">
                <a:latin typeface="Aptos" panose="020B0004020202020204" pitchFamily="34" charset="0"/>
              </a:rPr>
              <a:t> and AMJUEL </a:t>
            </a:r>
          </a:p>
          <a:p>
            <a:r>
              <a:rPr lang="en-GB" dirty="0">
                <a:latin typeface="Aptos" panose="020B0004020202020204" pitchFamily="34" charset="0"/>
              </a:rPr>
              <a:t>codes was performed using the new experimental data from imaging and high resolution spectrometers </a:t>
            </a:r>
            <a:r>
              <a:rPr lang="en-GB" sz="1200" dirty="0">
                <a:latin typeface="Aptos" panose="020B0004020202020204" pitchFamily="34" charset="0"/>
              </a:rPr>
              <a:t>/</a:t>
            </a:r>
            <a:r>
              <a:rPr lang="de-DE" sz="1200" dirty="0" err="1"/>
              <a:t>Kotov</a:t>
            </a:r>
            <a:r>
              <a:rPr lang="de-DE" sz="1200" dirty="0"/>
              <a:t> V, EPS Conference P4.210 (2025)/</a:t>
            </a:r>
            <a:r>
              <a:rPr lang="de-DE" dirty="0"/>
              <a:t>.</a:t>
            </a:r>
          </a:p>
          <a:p>
            <a:endParaRPr lang="de-DE" dirty="0"/>
          </a:p>
        </p:txBody>
      </p:sp>
    </p:spTree>
    <p:extLst>
      <p:ext uri="{BB962C8B-B14F-4D97-AF65-F5344CB8AC3E}">
        <p14:creationId xmlns:p14="http://schemas.microsoft.com/office/powerpoint/2010/main" val="500558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F9945-2930-35C9-40FD-738DD4A81537}"/>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BF4456A9-E33C-D507-325A-792E953183E9}"/>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D4523B64-95DB-E9C3-979F-8FD6C7E00CEC}"/>
              </a:ext>
            </a:extLst>
          </p:cNvPr>
          <p:cNvSpPr>
            <a:spLocks noGrp="1"/>
          </p:cNvSpPr>
          <p:nvPr>
            <p:ph type="sldNum" sz="quarter" idx="12"/>
          </p:nvPr>
        </p:nvSpPr>
        <p:spPr/>
        <p:txBody>
          <a:bodyPr/>
          <a:lstStyle/>
          <a:p>
            <a:fld id="{6A6D9FA1-99C7-4910-8E32-B85D378B0060}" type="slidenum">
              <a:rPr lang="en-GB" smtClean="0">
                <a:solidFill>
                  <a:prstClr val="white"/>
                </a:solidFill>
              </a:rPr>
              <a:pPr/>
              <a:t>11</a:t>
            </a:fld>
            <a:endParaRPr lang="en-GB">
              <a:solidFill>
                <a:prstClr val="white"/>
              </a:solidFill>
            </a:endParaRPr>
          </a:p>
        </p:txBody>
      </p:sp>
      <p:sp>
        <p:nvSpPr>
          <p:cNvPr id="7" name="TextBox 6">
            <a:extLst>
              <a:ext uri="{FF2B5EF4-FFF2-40B4-BE49-F238E27FC236}">
                <a16:creationId xmlns:a16="http://schemas.microsoft.com/office/drawing/2014/main" id="{F029665D-5AF6-99E7-72E1-DA096BFEA401}"/>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D002</a:t>
            </a:r>
          </a:p>
        </p:txBody>
      </p:sp>
      <p:sp>
        <p:nvSpPr>
          <p:cNvPr id="8" name="Title 1">
            <a:extLst>
              <a:ext uri="{FF2B5EF4-FFF2-40B4-BE49-F238E27FC236}">
                <a16:creationId xmlns:a16="http://schemas.microsoft.com/office/drawing/2014/main" id="{D3B6A904-2533-0AF5-DFAD-90E704A0EAB2}"/>
              </a:ext>
            </a:extLst>
          </p:cNvPr>
          <p:cNvSpPr txBox="1">
            <a:spLocks/>
          </p:cNvSpPr>
          <p:nvPr/>
        </p:nvSpPr>
        <p:spPr>
          <a:xfrm>
            <a:off x="825624" y="241757"/>
            <a:ext cx="7737235" cy="620285"/>
          </a:xfrm>
          <a:prstGeom prst="rect">
            <a:avLst/>
          </a:prstGeom>
        </p:spPr>
        <p:txBody>
          <a:bodyPr vert="horz" lIns="91440" tIns="45720" rIns="91440" bIns="45720" rtlCol="0" anchor="ctr">
            <a:noAutofit/>
          </a:bodyPr>
          <a:lstStyle>
            <a:lvl1pPr algn="l" defTabSz="685800" rtl="0" eaLnBrk="1" latinLnBrk="0" hangingPunct="1">
              <a:lnSpc>
                <a:spcPts val="2400"/>
              </a:lnSpc>
              <a:spcBef>
                <a:spcPct val="0"/>
              </a:spcBef>
              <a:buNone/>
              <a:defRPr sz="2800" b="1" kern="1200">
                <a:solidFill>
                  <a:schemeClr val="tx2"/>
                </a:solidFill>
                <a:latin typeface="+mn-lt"/>
                <a:ea typeface="+mj-ea"/>
                <a:cs typeface="Arial" panose="020B0604020202020204" pitchFamily="34" charset="0"/>
              </a:defRPr>
            </a:lvl1pPr>
          </a:lstStyle>
          <a:p>
            <a:r>
              <a:rPr lang="en-US" dirty="0"/>
              <a:t>D002: </a:t>
            </a:r>
            <a:r>
              <a:rPr lang="en-GB" dirty="0"/>
              <a:t>VIS/VUV molecular and atomic spectroscopy on H and D in PSI-2</a:t>
            </a:r>
            <a:endParaRPr lang="en-HU" dirty="0"/>
          </a:p>
        </p:txBody>
      </p:sp>
      <p:pic>
        <p:nvPicPr>
          <p:cNvPr id="9" name="Grafik 49" descr="Ein Bild, das Schrift, Logo, Text, Grafiken enthält.&#10;&#10;KI-generierte Inhalte können fehlerhaft sein.">
            <a:extLst>
              <a:ext uri="{FF2B5EF4-FFF2-40B4-BE49-F238E27FC236}">
                <a16:creationId xmlns:a16="http://schemas.microsoft.com/office/drawing/2014/main" id="{D21B8D83-4B58-F229-D5EB-9440D95EA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5218" y="291001"/>
            <a:ext cx="1573454" cy="521798"/>
          </a:xfrm>
          <a:prstGeom prst="rect">
            <a:avLst/>
          </a:prstGeom>
        </p:spPr>
      </p:pic>
      <p:sp>
        <p:nvSpPr>
          <p:cNvPr id="10" name="Textfeld 8">
            <a:extLst>
              <a:ext uri="{FF2B5EF4-FFF2-40B4-BE49-F238E27FC236}">
                <a16:creationId xmlns:a16="http://schemas.microsoft.com/office/drawing/2014/main" id="{89CAB672-EDF5-1F2B-249E-2ED888CBF552}"/>
              </a:ext>
            </a:extLst>
          </p:cNvPr>
          <p:cNvSpPr txBox="1"/>
          <p:nvPr/>
        </p:nvSpPr>
        <p:spPr>
          <a:xfrm>
            <a:off x="360040" y="920885"/>
            <a:ext cx="11542947" cy="5786199"/>
          </a:xfrm>
          <a:prstGeom prst="rect">
            <a:avLst/>
          </a:prstGeom>
          <a:noFill/>
        </p:spPr>
        <p:txBody>
          <a:bodyPr wrap="square" rtlCol="0">
            <a:spAutoFit/>
          </a:bodyPr>
          <a:lstStyle/>
          <a:p>
            <a:pPr>
              <a:buNone/>
            </a:pPr>
            <a:r>
              <a:rPr lang="en-GB" dirty="0">
                <a:latin typeface="Aptos" panose="020B0004020202020204" pitchFamily="34" charset="0"/>
              </a:rPr>
              <a:t>Comparison/verification with CR modelling (</a:t>
            </a:r>
            <a:r>
              <a:rPr lang="en-GB" dirty="0" err="1">
                <a:latin typeface="Aptos" panose="020B0004020202020204" pitchFamily="34" charset="0"/>
              </a:rPr>
              <a:t>Yakora</a:t>
            </a:r>
            <a:r>
              <a:rPr lang="en-GB" dirty="0">
                <a:latin typeface="Aptos" panose="020B0004020202020204" pitchFamily="34" charset="0"/>
              </a:rPr>
              <a:t>, AMJUEL):</a:t>
            </a:r>
          </a:p>
          <a:p>
            <a:pPr>
              <a:buNone/>
            </a:pPr>
            <a:endParaRPr lang="en-GB" dirty="0">
              <a:latin typeface="Aptos" panose="020B0004020202020204" pitchFamily="34" charset="0"/>
            </a:endParaRPr>
          </a:p>
          <a:p>
            <a:pPr>
              <a:buNone/>
            </a:pPr>
            <a:endParaRPr lang="en-GB" dirty="0">
              <a:latin typeface="Aptos" panose="020B0004020202020204" pitchFamily="34" charset="0"/>
            </a:endParaRPr>
          </a:p>
          <a:p>
            <a:pPr>
              <a:buNone/>
            </a:pPr>
            <a:endParaRPr lang="en-GB" dirty="0">
              <a:latin typeface="Aptos" panose="020B0004020202020204" pitchFamily="34" charset="0"/>
            </a:endParaRPr>
          </a:p>
          <a:p>
            <a:pPr>
              <a:buNone/>
            </a:pPr>
            <a:endParaRPr lang="en-GB" dirty="0">
              <a:latin typeface="Aptos" panose="020B0004020202020204" pitchFamily="34" charset="0"/>
            </a:endParaRPr>
          </a:p>
          <a:p>
            <a:pPr>
              <a:buNone/>
            </a:pPr>
            <a:endParaRPr lang="en-GB" dirty="0">
              <a:latin typeface="Aptos" panose="020B0004020202020204" pitchFamily="34" charset="0"/>
            </a:endParaRPr>
          </a:p>
          <a:p>
            <a:pPr>
              <a:buNone/>
            </a:pPr>
            <a:endParaRPr lang="en-GB" dirty="0">
              <a:latin typeface="Aptos" panose="020B0004020202020204" pitchFamily="34" charset="0"/>
            </a:endParaRPr>
          </a:p>
          <a:p>
            <a:pPr>
              <a:buNone/>
            </a:pPr>
            <a:endParaRPr lang="en-GB" dirty="0">
              <a:latin typeface="Aptos" panose="020B0004020202020204" pitchFamily="34" charset="0"/>
            </a:endParaRPr>
          </a:p>
          <a:p>
            <a:pPr>
              <a:buNone/>
            </a:pPr>
            <a:endParaRPr lang="en-GB" dirty="0">
              <a:latin typeface="Aptos" panose="020B0004020202020204" pitchFamily="34" charset="0"/>
            </a:endParaRPr>
          </a:p>
          <a:p>
            <a:pPr>
              <a:buNone/>
            </a:pPr>
            <a:endParaRPr lang="en-GB" dirty="0">
              <a:latin typeface="Aptos" panose="020B0004020202020204" pitchFamily="34" charset="0"/>
            </a:endParaRPr>
          </a:p>
          <a:p>
            <a:pPr>
              <a:buNone/>
            </a:pPr>
            <a:endParaRPr lang="en-GB" dirty="0">
              <a:latin typeface="Aptos" panose="020B0004020202020204" pitchFamily="34" charset="0"/>
            </a:endParaRPr>
          </a:p>
          <a:p>
            <a:pPr>
              <a:buNone/>
            </a:pPr>
            <a:endParaRPr lang="en-GB" dirty="0">
              <a:latin typeface="Aptos" panose="020B0004020202020204" pitchFamily="34" charset="0"/>
            </a:endParaRPr>
          </a:p>
          <a:p>
            <a:endParaRPr lang="en-GB" dirty="0"/>
          </a:p>
          <a:p>
            <a:r>
              <a:rPr lang="en-GB" dirty="0"/>
              <a:t>Dominant role of excitation due to dissociative recombination of the H</a:t>
            </a:r>
            <a:r>
              <a:rPr lang="en-GB" baseline="-25000" dirty="0"/>
              <a:t>2</a:t>
            </a:r>
            <a:r>
              <a:rPr lang="en-GB" baseline="30000" dirty="0"/>
              <a:t>+</a:t>
            </a:r>
            <a:r>
              <a:rPr lang="en-GB" dirty="0"/>
              <a:t> molecule and dissociation of molecules. Electron excitation and recombination negligible. Contribution of H</a:t>
            </a:r>
            <a:r>
              <a:rPr lang="en-GB" baseline="-25000" dirty="0"/>
              <a:t>2</a:t>
            </a:r>
            <a:r>
              <a:rPr lang="en-GB" baseline="30000" dirty="0"/>
              <a:t>+</a:t>
            </a:r>
            <a:r>
              <a:rPr lang="en-GB" dirty="0"/>
              <a:t> ions to the excitation of the H</a:t>
            </a:r>
            <a:r>
              <a:rPr lang="el-GR" baseline="-25000" dirty="0">
                <a:latin typeface="Aptos" panose="020B0004020202020204" pitchFamily="34" charset="0"/>
              </a:rPr>
              <a:t> α</a:t>
            </a:r>
            <a:r>
              <a:rPr lang="en-GB" baseline="-25000" dirty="0">
                <a:latin typeface="Aptos" panose="020B0004020202020204" pitchFamily="34" charset="0"/>
              </a:rPr>
              <a:t> </a:t>
            </a:r>
            <a:r>
              <a:rPr lang="en-GB" dirty="0"/>
              <a:t>line is ~ 60%. Contribution of H</a:t>
            </a:r>
            <a:r>
              <a:rPr lang="en-GB" baseline="-25000" dirty="0"/>
              <a:t>2</a:t>
            </a:r>
            <a:r>
              <a:rPr lang="en-GB" baseline="30000" dirty="0"/>
              <a:t>+</a:t>
            </a:r>
            <a:r>
              <a:rPr lang="en-GB" dirty="0"/>
              <a:t> ions to the H</a:t>
            </a:r>
            <a:r>
              <a:rPr lang="el-GR" baseline="-25000" dirty="0"/>
              <a:t>β</a:t>
            </a:r>
            <a:r>
              <a:rPr lang="en-GB" dirty="0"/>
              <a:t> line is ~80%. The second strong channel is the H2 dissociation.</a:t>
            </a:r>
            <a:endParaRPr lang="en-GB" dirty="0">
              <a:latin typeface="Aptos" panose="020B0004020202020204" pitchFamily="34" charset="0"/>
            </a:endParaRPr>
          </a:p>
          <a:p>
            <a:pPr>
              <a:buNone/>
            </a:pPr>
            <a:endParaRPr lang="en-GB" dirty="0">
              <a:latin typeface="Aptos" panose="020B0004020202020204" pitchFamily="34" charset="0"/>
            </a:endParaRPr>
          </a:p>
          <a:p>
            <a:pPr>
              <a:buNone/>
            </a:pPr>
            <a:r>
              <a:rPr lang="en-GB" dirty="0">
                <a:latin typeface="Aptos" panose="020B0004020202020204" pitchFamily="34" charset="0"/>
              </a:rPr>
              <a:t>The bands of molecular spectra of H and D measured at the PSI-2 in the VIS and VUV range are going to be </a:t>
            </a:r>
            <a:r>
              <a:rPr lang="en-GB" dirty="0" err="1">
                <a:latin typeface="Aptos" panose="020B0004020202020204" pitchFamily="34" charset="0"/>
              </a:rPr>
              <a:t>analyzed</a:t>
            </a:r>
            <a:r>
              <a:rPr lang="en-GB" dirty="0">
                <a:latin typeface="Aptos" panose="020B0004020202020204" pitchFamily="34" charset="0"/>
              </a:rPr>
              <a:t> until the end of 2025.</a:t>
            </a:r>
          </a:p>
          <a:p>
            <a:pPr algn="l"/>
            <a:endParaRPr lang="en-GB" sz="2800" b="1" dirty="0"/>
          </a:p>
        </p:txBody>
      </p:sp>
      <p:pic>
        <p:nvPicPr>
          <p:cNvPr id="11" name="Grafik 5">
            <a:extLst>
              <a:ext uri="{FF2B5EF4-FFF2-40B4-BE49-F238E27FC236}">
                <a16:creationId xmlns:a16="http://schemas.microsoft.com/office/drawing/2014/main" id="{0F12D24B-450A-94CA-1F93-6ABDBBE3EFA5}"/>
              </a:ext>
            </a:extLst>
          </p:cNvPr>
          <p:cNvPicPr>
            <a:picLocks noChangeAspect="1"/>
          </p:cNvPicPr>
          <p:nvPr/>
        </p:nvPicPr>
        <p:blipFill>
          <a:blip r:embed="rId3"/>
          <a:stretch>
            <a:fillRect/>
          </a:stretch>
        </p:blipFill>
        <p:spPr>
          <a:xfrm>
            <a:off x="635124" y="1279172"/>
            <a:ext cx="3197044" cy="2890738"/>
          </a:xfrm>
          <a:prstGeom prst="rect">
            <a:avLst/>
          </a:prstGeom>
        </p:spPr>
      </p:pic>
      <p:sp>
        <p:nvSpPr>
          <p:cNvPr id="12" name="Textfeld 7">
            <a:extLst>
              <a:ext uri="{FF2B5EF4-FFF2-40B4-BE49-F238E27FC236}">
                <a16:creationId xmlns:a16="http://schemas.microsoft.com/office/drawing/2014/main" id="{008E4A7E-70B8-5AB2-3D28-56F8454ADD77}"/>
              </a:ext>
            </a:extLst>
          </p:cNvPr>
          <p:cNvSpPr txBox="1"/>
          <p:nvPr/>
        </p:nvSpPr>
        <p:spPr>
          <a:xfrm>
            <a:off x="2076772" y="3892911"/>
            <a:ext cx="899798" cy="276999"/>
          </a:xfrm>
          <a:prstGeom prst="rect">
            <a:avLst/>
          </a:prstGeom>
          <a:solidFill>
            <a:schemeClr val="bg1"/>
          </a:solidFill>
        </p:spPr>
        <p:txBody>
          <a:bodyPr wrap="none" rtlCol="0">
            <a:spAutoFit/>
          </a:bodyPr>
          <a:lstStyle/>
          <a:p>
            <a:pPr algn="l"/>
            <a:r>
              <a:rPr lang="de-DE" sz="1200" dirty="0" err="1"/>
              <a:t>height</a:t>
            </a:r>
            <a:r>
              <a:rPr lang="de-DE" sz="1200" dirty="0"/>
              <a:t>, mm</a:t>
            </a:r>
            <a:endParaRPr lang="en-GB" sz="1200" dirty="0"/>
          </a:p>
        </p:txBody>
      </p:sp>
      <p:pic>
        <p:nvPicPr>
          <p:cNvPr id="13" name="Grafik 11">
            <a:extLst>
              <a:ext uri="{FF2B5EF4-FFF2-40B4-BE49-F238E27FC236}">
                <a16:creationId xmlns:a16="http://schemas.microsoft.com/office/drawing/2014/main" id="{87864EB8-6E32-B6E9-021B-DA598977E181}"/>
              </a:ext>
            </a:extLst>
          </p:cNvPr>
          <p:cNvPicPr>
            <a:picLocks noChangeAspect="1"/>
          </p:cNvPicPr>
          <p:nvPr/>
        </p:nvPicPr>
        <p:blipFill>
          <a:blip r:embed="rId4"/>
          <a:stretch>
            <a:fillRect/>
          </a:stretch>
        </p:blipFill>
        <p:spPr>
          <a:xfrm>
            <a:off x="4418218" y="1384300"/>
            <a:ext cx="6628423" cy="2725410"/>
          </a:xfrm>
          <a:prstGeom prst="rect">
            <a:avLst/>
          </a:prstGeom>
        </p:spPr>
      </p:pic>
    </p:spTree>
    <p:extLst>
      <p:ext uri="{BB962C8B-B14F-4D97-AF65-F5344CB8AC3E}">
        <p14:creationId xmlns:p14="http://schemas.microsoft.com/office/powerpoint/2010/main" val="407839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146" y="109671"/>
            <a:ext cx="11469813" cy="457200"/>
          </a:xfrm>
        </p:spPr>
        <p:txBody>
          <a:bodyPr>
            <a:noAutofit/>
          </a:bodyPr>
          <a:lstStyle/>
          <a:p>
            <a:r>
              <a:rPr lang="en-US" sz="2400" b="1" spc="-20" dirty="0">
                <a:solidFill>
                  <a:srgbClr val="000000"/>
                </a:solidFill>
                <a:latin typeface="Calibri" panose="020F0502020204030204" pitchFamily="34" charset="0"/>
                <a:ea typeface="SimSun" panose="02010600030101010101" pitchFamily="2" charset="-122"/>
                <a:cs typeface="Arial" panose="020B0604020202020204" pitchFamily="34" charset="0"/>
              </a:rPr>
              <a:t>D003: Design of VUV spectrometer for atomic and molecular OES in Magnum-PSI</a:t>
            </a:r>
            <a:endParaRPr lang="de-DE" sz="2400" b="1" spc="-20" dirty="0">
              <a:solidFill>
                <a:srgbClr val="000000"/>
              </a:solidFill>
              <a:latin typeface="Calibri" panose="020F0502020204030204" pitchFamily="34" charset="0"/>
              <a:ea typeface="SimSun" panose="02010600030101010101" pitchFamily="2" charset="-122"/>
            </a:endParaRPr>
          </a:p>
        </p:txBody>
      </p:sp>
      <p:sp>
        <p:nvSpPr>
          <p:cNvPr id="4" name="Fußzeilenplatzhalter 3"/>
          <p:cNvSpPr>
            <a:spLocks noGrp="1"/>
          </p:cNvSpPr>
          <p:nvPr>
            <p:ph type="ftr" sz="quarter" idx="11"/>
          </p:nvPr>
        </p:nvSpPr>
        <p:spPr>
          <a:xfrm>
            <a:off x="8001240" y="6490972"/>
            <a:ext cx="411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WPPWIE Project Reporting  | December  2025 | Page </a:t>
            </a:r>
            <a:fld id="{6A6D9FA1-99C7-4910-8E32-B85D378B0060}" type="slidenum">
              <a:rPr kumimoji="0" lang="en-GB"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pic>
        <p:nvPicPr>
          <p:cNvPr id="28" name="Picture 27">
            <a:extLst>
              <a:ext uri="{FF2B5EF4-FFF2-40B4-BE49-F238E27FC236}">
                <a16:creationId xmlns:a16="http://schemas.microsoft.com/office/drawing/2014/main" id="{E41F5C0D-73BE-5394-BE98-4A52A66791A5}"/>
              </a:ext>
            </a:extLst>
          </p:cNvPr>
          <p:cNvPicPr>
            <a:picLocks noChangeAspect="1"/>
          </p:cNvPicPr>
          <p:nvPr/>
        </p:nvPicPr>
        <p:blipFill>
          <a:blip r:embed="rId3"/>
          <a:stretch>
            <a:fillRect/>
          </a:stretch>
        </p:blipFill>
        <p:spPr>
          <a:xfrm>
            <a:off x="7853403" y="1989955"/>
            <a:ext cx="3728145" cy="2959564"/>
          </a:xfrm>
          <a:prstGeom prst="rect">
            <a:avLst/>
          </a:prstGeom>
        </p:spPr>
      </p:pic>
      <p:sp>
        <p:nvSpPr>
          <p:cNvPr id="29" name="Text Box 63">
            <a:extLst>
              <a:ext uri="{FF2B5EF4-FFF2-40B4-BE49-F238E27FC236}">
                <a16:creationId xmlns:a16="http://schemas.microsoft.com/office/drawing/2014/main" id="{88CC6BB6-EE7F-25CD-FE12-3D2A5EA0821D}"/>
              </a:ext>
            </a:extLst>
          </p:cNvPr>
          <p:cNvSpPr txBox="1">
            <a:spLocks noChangeArrowheads="1"/>
          </p:cNvSpPr>
          <p:nvPr/>
        </p:nvSpPr>
        <p:spPr bwMode="auto">
          <a:xfrm>
            <a:off x="306185" y="2454120"/>
            <a:ext cx="7008777" cy="2306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189" marR="0" lvl="1" indent="-285750" algn="just" defTabSz="914400" rtl="0" eaLnBrk="1" fontAlgn="auto" latinLnBrk="0" hangingPunct="1">
              <a:lnSpc>
                <a:spcPct val="130000"/>
              </a:lnSpc>
              <a:spcBef>
                <a:spcPct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189" marR="0" lvl="1" indent="-457189" algn="just" defTabSz="914400" rtl="0" eaLnBrk="1" fontAlgn="auto" latinLnBrk="0" hangingPunct="1">
              <a:lnSpc>
                <a:spcPct val="130000"/>
              </a:lnSpc>
              <a:spcBef>
                <a:spcPct val="0"/>
              </a:spcBef>
              <a:spcAft>
                <a:spcPts val="0"/>
              </a:spcAft>
              <a:buClrTx/>
              <a:buSzTx/>
              <a:buFontTx/>
              <a:buChar char="–"/>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Seya-Namioka configuration - simple design</a:t>
            </a:r>
          </a:p>
          <a:p>
            <a:pPr marL="457189" marR="0" lvl="1" indent="-457189" algn="just" defTabSz="914400" rtl="0" eaLnBrk="1" fontAlgn="auto" latinLnBrk="0" hangingPunct="1">
              <a:lnSpc>
                <a:spcPct val="130000"/>
              </a:lnSpc>
              <a:spcBef>
                <a:spcPct val="0"/>
              </a:spcBef>
              <a:spcAft>
                <a:spcPts val="0"/>
              </a:spcAft>
              <a:buClrTx/>
              <a:buSzTx/>
              <a:buFontTx/>
              <a:buChar char="–"/>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VUV optimized toroidal holographic grating (astigmatic corr.,  4×4.5 cm, 1200 gr/mm, f = 20 cm, f / No. = 4,5,  linear dispersion = 4 nm/mm ,  reflective layer: Al + </a:t>
            </a: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MgF2)</a:t>
            </a:r>
            <a:endParaRPr kumimoji="0" lang="sk-SK" alt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189" marR="0" lvl="1" indent="-457189" algn="just" defTabSz="914400" rtl="0" eaLnBrk="1" fontAlgn="auto" latinLnBrk="0" hangingPunct="1">
              <a:lnSpc>
                <a:spcPct val="130000"/>
              </a:lnSpc>
              <a:spcBef>
                <a:spcPct val="0"/>
              </a:spcBef>
              <a:spcAft>
                <a:spcPts val="0"/>
              </a:spcAft>
              <a:buClrTx/>
              <a:buSzTx/>
              <a:buFontTx/>
              <a:buChar char="–"/>
              <a:tabLst/>
              <a:defRPr/>
            </a:pPr>
            <a:endPar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FE771520-0CAA-1445-A954-4181F6563E39}"/>
              </a:ext>
            </a:extLst>
          </p:cNvPr>
          <p:cNvSpPr txBox="1">
            <a:spLocks/>
          </p:cNvSpPr>
          <p:nvPr/>
        </p:nvSpPr>
        <p:spPr>
          <a:xfrm>
            <a:off x="9290930" y="1168927"/>
            <a:ext cx="1923619" cy="479948"/>
          </a:xfrm>
          <a:prstGeom prst="rect">
            <a:avLst/>
          </a:prstGeom>
        </p:spPr>
        <p:txBody>
          <a:bodyPr vert="horz" lIns="121920" tIns="60960" rIns="121920" bIns="60960" rtlCol="0" anchor="ctr">
            <a:noAutofit/>
          </a:bodyPr>
          <a:lstStyle>
            <a:lvl1pPr algn="l" defTabSz="914400" rtl="0" eaLnBrk="1" latinLnBrk="0" hangingPunct="1">
              <a:lnSpc>
                <a:spcPts val="32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ts val="3200"/>
              </a:lnSpc>
              <a:spcBef>
                <a:spcPct val="0"/>
              </a:spcBef>
              <a:spcAft>
                <a:spcPts val="0"/>
              </a:spcAft>
              <a:buClrTx/>
              <a:buSzTx/>
              <a:buFontTx/>
              <a:buNone/>
              <a:tabLst/>
              <a:defRPr/>
            </a:pPr>
            <a:r>
              <a:rPr kumimoji="0" lang="en-IN" sz="2133" b="1"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CU + DIFFER</a:t>
            </a:r>
          </a:p>
        </p:txBody>
      </p:sp>
      <p:sp>
        <p:nvSpPr>
          <p:cNvPr id="8" name="Textfeld 4">
            <a:extLst>
              <a:ext uri="{FF2B5EF4-FFF2-40B4-BE49-F238E27FC236}">
                <a16:creationId xmlns:a16="http://schemas.microsoft.com/office/drawing/2014/main" id="{D1F83196-F43F-533D-1547-4A6A07082176}"/>
              </a:ext>
            </a:extLst>
          </p:cNvPr>
          <p:cNvSpPr txBox="1"/>
          <p:nvPr/>
        </p:nvSpPr>
        <p:spPr>
          <a:xfrm>
            <a:off x="306185" y="853222"/>
            <a:ext cx="10369152" cy="701089"/>
          </a:xfrm>
          <a:prstGeom prst="rect">
            <a:avLst/>
          </a:prstGeom>
          <a:noFill/>
          <a:ln w="12700">
            <a:noFill/>
          </a:ln>
        </p:spPr>
        <p:txBody>
          <a:bodyPr wrap="square" rtlCol="0">
            <a:spAutoFit/>
          </a:bodyPr>
          <a:lstStyle/>
          <a:p>
            <a:pPr marR="0" lvl="0" algn="l" defTabSz="914400" rtl="0" eaLnBrk="1" fontAlgn="auto" latinLnBrk="0" hangingPunct="1">
              <a:lnSpc>
                <a:spcPct val="113000"/>
              </a:lnSpc>
              <a:spcBef>
                <a:spcPts val="0"/>
              </a:spcBef>
              <a:spcAft>
                <a:spcPts val="0"/>
              </a:spcAft>
              <a:buClrTx/>
              <a:buSzTx/>
              <a:tabLst/>
              <a:defRPr/>
            </a:pPr>
            <a:r>
              <a:rPr kumimoji="0" lang="en-US" sz="18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 for atomic spectroscopy (LIBS) measurements (H/D, N, B, C….)</a:t>
            </a:r>
          </a:p>
          <a:p>
            <a:pPr marL="0" marR="0" lvl="0" indent="0" algn="l" defTabSz="914400" rtl="0" eaLnBrk="1" fontAlgn="auto" latinLnBrk="0" hangingPunct="1">
              <a:lnSpc>
                <a:spcPct val="113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 for molecular spectroscopy measurements (H2 Lyman and Werner system)</a:t>
            </a:r>
          </a:p>
        </p:txBody>
      </p:sp>
      <p:sp>
        <p:nvSpPr>
          <p:cNvPr id="5" name="Title 1">
            <a:extLst>
              <a:ext uri="{FF2B5EF4-FFF2-40B4-BE49-F238E27FC236}">
                <a16:creationId xmlns:a16="http://schemas.microsoft.com/office/drawing/2014/main" id="{982CB5ED-9668-FB4A-B9D8-176C0604E7D1}"/>
              </a:ext>
            </a:extLst>
          </p:cNvPr>
          <p:cNvSpPr txBox="1">
            <a:spLocks/>
          </p:cNvSpPr>
          <p:nvPr/>
        </p:nvSpPr>
        <p:spPr>
          <a:xfrm>
            <a:off x="74666" y="2122730"/>
            <a:ext cx="10515600" cy="6627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ptos Display" panose="02110004020202020204"/>
                <a:ea typeface="+mj-ea"/>
                <a:cs typeface="+mj-cs"/>
              </a:rPr>
              <a:t>Design of VUV spectrometer:</a:t>
            </a:r>
          </a:p>
        </p:txBody>
      </p:sp>
      <p:sp>
        <p:nvSpPr>
          <p:cNvPr id="7" name="TextBox 6">
            <a:extLst>
              <a:ext uri="{FF2B5EF4-FFF2-40B4-BE49-F238E27FC236}">
                <a16:creationId xmlns:a16="http://schemas.microsoft.com/office/drawing/2014/main" id="{63283724-5C15-8975-3E77-5A9FB95F1B17}"/>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D003</a:t>
            </a:r>
          </a:p>
        </p:txBody>
      </p:sp>
    </p:spTree>
    <p:extLst>
      <p:ext uri="{BB962C8B-B14F-4D97-AF65-F5344CB8AC3E}">
        <p14:creationId xmlns:p14="http://schemas.microsoft.com/office/powerpoint/2010/main" val="4200711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EC7E3-F47E-B685-F404-8281F71DFC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302286-F197-7CA9-8626-5813D7EC4D29}"/>
              </a:ext>
            </a:extLst>
          </p:cNvPr>
          <p:cNvSpPr>
            <a:spLocks noGrp="1"/>
          </p:cNvSpPr>
          <p:nvPr>
            <p:ph type="title"/>
          </p:nvPr>
        </p:nvSpPr>
        <p:spPr>
          <a:xfrm>
            <a:off x="143339" y="0"/>
            <a:ext cx="10515600" cy="775687"/>
          </a:xfrm>
        </p:spPr>
        <p:txBody>
          <a:bodyPr>
            <a:normAutofit/>
          </a:bodyPr>
          <a:lstStyle/>
          <a:p>
            <a:r>
              <a:rPr lang="en-GB" sz="2800" dirty="0">
                <a:latin typeface="Calibri" panose="020F0502020204030204" pitchFamily="34" charset="0"/>
                <a:ea typeface="Calibri" panose="020F0502020204030204" pitchFamily="34" charset="0"/>
                <a:cs typeface="Calibri" panose="020F0502020204030204" pitchFamily="34" charset="0"/>
              </a:rPr>
              <a:t>Detection system &amp; delivery.</a:t>
            </a:r>
          </a:p>
        </p:txBody>
      </p:sp>
      <p:sp>
        <p:nvSpPr>
          <p:cNvPr id="9" name="TextBox 8">
            <a:extLst>
              <a:ext uri="{FF2B5EF4-FFF2-40B4-BE49-F238E27FC236}">
                <a16:creationId xmlns:a16="http://schemas.microsoft.com/office/drawing/2014/main" id="{91322C58-14D8-C8D8-5A27-8C805CAC7FCA}"/>
              </a:ext>
            </a:extLst>
          </p:cNvPr>
          <p:cNvSpPr txBox="1"/>
          <p:nvPr/>
        </p:nvSpPr>
        <p:spPr>
          <a:xfrm>
            <a:off x="448852" y="930072"/>
            <a:ext cx="9827443" cy="4801314"/>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SCINTILATOR design – 99% pure Sodium salicylate was used as a scintillator to convert the invisible Vacuum UV radiation into visible fluorescence.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SCINTILATOR PRODUCTION and TESTING. The Sodium salicylate coating was prepared on a quartz window (80mm </a:t>
            </a:r>
            <a:r>
              <a:rPr kumimoji="0" lang="en-GB"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dia</a:t>
            </a: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using spin coating technique and tested.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DETECTOR - OEM CCD from </a:t>
            </a:r>
            <a:r>
              <a:rPr kumimoji="0" lang="en-GB"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Spectronic</a:t>
            </a: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devices is used as a detector. The CCD array (TCD1304AP) bears 3648 pixels, each pixel of size - 8𝜇𝑚 x 200 𝜇𝑚.</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PROGRAMM and CONFIGURATION. The detector hardware is configured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and tested with the newer Win 10/11 PC.</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DUCUMENTATION for configuring the spectrometer’s detector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is created.</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Ready for delivery and start of measurements.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Fußzeilenplatzhalter 3">
            <a:extLst>
              <a:ext uri="{FF2B5EF4-FFF2-40B4-BE49-F238E27FC236}">
                <a16:creationId xmlns:a16="http://schemas.microsoft.com/office/drawing/2014/main" id="{257B9B5D-309C-0595-871F-45C599F84860}"/>
              </a:ext>
            </a:extLst>
          </p:cNvPr>
          <p:cNvSpPr>
            <a:spLocks noGrp="1"/>
          </p:cNvSpPr>
          <p:nvPr>
            <p:ph type="ftr" sz="quarter" idx="11"/>
          </p:nvPr>
        </p:nvSpPr>
        <p:spPr>
          <a:xfrm>
            <a:off x="8001240" y="6490972"/>
            <a:ext cx="411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WPPWIE Project Reporting  | December  2025 | Page </a:t>
            </a:r>
            <a:fld id="{6A6D9FA1-99C7-4910-8E32-B85D378B0060}" type="slidenum">
              <a:rPr kumimoji="0" lang="en-GB"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pic>
        <p:nvPicPr>
          <p:cNvPr id="8" name="Picture 7" descr="A diagram of a machine&#10;&#10;AI-generated content may be incorrect.">
            <a:extLst>
              <a:ext uri="{FF2B5EF4-FFF2-40B4-BE49-F238E27FC236}">
                <a16:creationId xmlns:a16="http://schemas.microsoft.com/office/drawing/2014/main" id="{0494277F-401A-CEF7-0798-7A15A6E501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7808" y="3429000"/>
            <a:ext cx="3955340" cy="2915017"/>
          </a:xfrm>
          <a:prstGeom prst="rect">
            <a:avLst/>
          </a:prstGeom>
        </p:spPr>
      </p:pic>
      <p:sp>
        <p:nvSpPr>
          <p:cNvPr id="5" name="TextBox 4">
            <a:extLst>
              <a:ext uri="{FF2B5EF4-FFF2-40B4-BE49-F238E27FC236}">
                <a16:creationId xmlns:a16="http://schemas.microsoft.com/office/drawing/2014/main" id="{7747FF04-B128-74BE-050B-D9F16B91D316}"/>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D003</a:t>
            </a:r>
          </a:p>
        </p:txBody>
      </p:sp>
    </p:spTree>
    <p:extLst>
      <p:ext uri="{BB962C8B-B14F-4D97-AF65-F5344CB8AC3E}">
        <p14:creationId xmlns:p14="http://schemas.microsoft.com/office/powerpoint/2010/main" val="1397134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E89D6-F91D-31E6-5E4D-F9137A8178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555BC5-FA7D-F444-D7E6-3CCAFE729481}"/>
              </a:ext>
            </a:extLst>
          </p:cNvPr>
          <p:cNvSpPr>
            <a:spLocks noGrp="1"/>
          </p:cNvSpPr>
          <p:nvPr>
            <p:ph type="title"/>
          </p:nvPr>
        </p:nvSpPr>
        <p:spPr/>
        <p:txBody>
          <a:bodyPr/>
          <a:lstStyle/>
          <a:p>
            <a:r>
              <a:rPr lang="en-US" dirty="0"/>
              <a:t>D004: </a:t>
            </a:r>
            <a:r>
              <a:rPr lang="en-GB" dirty="0"/>
              <a:t>VUV spectroscopy at UPP</a:t>
            </a:r>
            <a:endParaRPr lang="en-HU" dirty="0"/>
          </a:p>
        </p:txBody>
      </p:sp>
      <p:sp>
        <p:nvSpPr>
          <p:cNvPr id="4" name="Footer Placeholder 3">
            <a:extLst>
              <a:ext uri="{FF2B5EF4-FFF2-40B4-BE49-F238E27FC236}">
                <a16:creationId xmlns:a16="http://schemas.microsoft.com/office/drawing/2014/main" id="{EB1EE95C-B501-CB7E-E5B9-3392E97E3CBA}"/>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DD701FDB-6DC0-B6CA-8D1B-65157DFC9940}"/>
              </a:ext>
            </a:extLst>
          </p:cNvPr>
          <p:cNvSpPr>
            <a:spLocks noGrp="1"/>
          </p:cNvSpPr>
          <p:nvPr>
            <p:ph type="sldNum" sz="quarter" idx="12"/>
          </p:nvPr>
        </p:nvSpPr>
        <p:spPr/>
        <p:txBody>
          <a:bodyPr/>
          <a:lstStyle/>
          <a:p>
            <a:fld id="{6A6D9FA1-99C7-4910-8E32-B85D378B0060}" type="slidenum">
              <a:rPr lang="en-GB" smtClean="0">
                <a:solidFill>
                  <a:prstClr val="white"/>
                </a:solidFill>
              </a:rPr>
              <a:pPr/>
              <a:t>14</a:t>
            </a:fld>
            <a:endParaRPr lang="en-GB">
              <a:solidFill>
                <a:prstClr val="white"/>
              </a:solidFill>
            </a:endParaRPr>
          </a:p>
        </p:txBody>
      </p:sp>
      <p:sp>
        <p:nvSpPr>
          <p:cNvPr id="7" name="TextBox 6">
            <a:extLst>
              <a:ext uri="{FF2B5EF4-FFF2-40B4-BE49-F238E27FC236}">
                <a16:creationId xmlns:a16="http://schemas.microsoft.com/office/drawing/2014/main" id="{18780F4D-BE0E-B5EC-DE1F-C806B32DEDB9}"/>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D004</a:t>
            </a:r>
          </a:p>
        </p:txBody>
      </p:sp>
      <p:grpSp>
        <p:nvGrpSpPr>
          <p:cNvPr id="3" name="Gruppieren 18">
            <a:extLst>
              <a:ext uri="{FF2B5EF4-FFF2-40B4-BE49-F238E27FC236}">
                <a16:creationId xmlns:a16="http://schemas.microsoft.com/office/drawing/2014/main" id="{E29F9403-C195-F264-20AC-416FE03F41BB}"/>
              </a:ext>
            </a:extLst>
          </p:cNvPr>
          <p:cNvGrpSpPr/>
          <p:nvPr/>
        </p:nvGrpSpPr>
        <p:grpSpPr>
          <a:xfrm rot="16200000">
            <a:off x="-1195357" y="2354119"/>
            <a:ext cx="3034805" cy="490931"/>
            <a:chOff x="-1" y="4870816"/>
            <a:chExt cx="3034805" cy="490931"/>
          </a:xfrm>
        </p:grpSpPr>
        <p:sp>
          <p:nvSpPr>
            <p:cNvPr id="6" name="Rechteck 27">
              <a:extLst>
                <a:ext uri="{FF2B5EF4-FFF2-40B4-BE49-F238E27FC236}">
                  <a16:creationId xmlns:a16="http://schemas.microsoft.com/office/drawing/2014/main" id="{3C589144-B55D-1229-18FD-E1569A262ED6}"/>
                </a:ext>
              </a:extLst>
            </p:cNvPr>
            <p:cNvSpPr/>
            <p:nvPr/>
          </p:nvSpPr>
          <p:spPr>
            <a:xfrm>
              <a:off x="-1" y="5107831"/>
              <a:ext cx="3020379" cy="253916"/>
            </a:xfrm>
            <a:prstGeom prst="rect">
              <a:avLst/>
            </a:prstGeom>
          </p:spPr>
          <p:txBody>
            <a:bodyPr wrap="none" anchor="b">
              <a:spAutoFit/>
            </a:bodyPr>
            <a:lstStyle/>
            <a:p>
              <a:pPr algn="r"/>
              <a:r>
                <a:rPr lang="en-GB" sz="1050" cap="small" dirty="0">
                  <a:solidFill>
                    <a:srgbClr val="7F7F7F"/>
                  </a:solidFill>
                </a:rPr>
                <a:t>Friedl </a:t>
              </a:r>
              <a:r>
                <a:rPr lang="en-GB" sz="1050" dirty="0">
                  <a:solidFill>
                    <a:srgbClr val="7F7F7F"/>
                  </a:solidFill>
                </a:rPr>
                <a:t>et al., </a:t>
              </a:r>
              <a:r>
                <a:rPr lang="en-GB" sz="1050" i="1" dirty="0">
                  <a:solidFill>
                    <a:srgbClr val="7F7F7F"/>
                  </a:solidFill>
                  <a:latin typeface="Calibri" panose="020F0502020204030204" pitchFamily="34" charset="0"/>
                  <a:ea typeface="Calibri" panose="020F0502020204030204" pitchFamily="34" charset="0"/>
                  <a:cs typeface="Times New Roman" panose="02020603050405020304" pitchFamily="18" charset="0"/>
                </a:rPr>
                <a:t>Meas. Sci. Technol.</a:t>
              </a:r>
              <a:r>
                <a:rPr lang="en-GB" sz="1050" dirty="0">
                  <a:solidFill>
                    <a:srgbClr val="7F7F7F"/>
                  </a:solidFill>
                  <a:latin typeface="Calibri" panose="020F0502020204030204" pitchFamily="34" charset="0"/>
                  <a:ea typeface="Calibri" panose="020F0502020204030204" pitchFamily="34" charset="0"/>
                  <a:cs typeface="Times New Roman" panose="02020603050405020304" pitchFamily="18" charset="0"/>
                </a:rPr>
                <a:t> </a:t>
              </a:r>
              <a:r>
                <a:rPr lang="en-GB" sz="1050" b="1" dirty="0">
                  <a:solidFill>
                    <a:srgbClr val="7F7F7F"/>
                  </a:solidFill>
                  <a:latin typeface="Calibri" panose="020F0502020204030204" pitchFamily="34" charset="0"/>
                  <a:ea typeface="Calibri" panose="020F0502020204030204" pitchFamily="34" charset="0"/>
                  <a:cs typeface="Times New Roman" panose="02020603050405020304" pitchFamily="18" charset="0"/>
                </a:rPr>
                <a:t>34</a:t>
              </a:r>
              <a:r>
                <a:rPr lang="en-GB" sz="1050" dirty="0">
                  <a:solidFill>
                    <a:srgbClr val="7F7F7F"/>
                  </a:solidFill>
                  <a:latin typeface="Calibri" panose="020F0502020204030204" pitchFamily="34" charset="0"/>
                  <a:ea typeface="Calibri" panose="020F0502020204030204" pitchFamily="34" charset="0"/>
                  <a:cs typeface="Times New Roman" panose="02020603050405020304" pitchFamily="18" charset="0"/>
                </a:rPr>
                <a:t> (2023) 055501</a:t>
              </a:r>
              <a:endParaRPr lang="en-GB" sz="1050" dirty="0">
                <a:solidFill>
                  <a:srgbClr val="7F7F7F"/>
                </a:solidFill>
              </a:endParaRPr>
            </a:p>
          </p:txBody>
        </p:sp>
        <p:sp>
          <p:nvSpPr>
            <p:cNvPr id="8" name="Rechteck 28">
              <a:extLst>
                <a:ext uri="{FF2B5EF4-FFF2-40B4-BE49-F238E27FC236}">
                  <a16:creationId xmlns:a16="http://schemas.microsoft.com/office/drawing/2014/main" id="{4D38564F-6ED9-E64F-7435-6BC83E2C2C49}"/>
                </a:ext>
              </a:extLst>
            </p:cNvPr>
            <p:cNvSpPr/>
            <p:nvPr/>
          </p:nvSpPr>
          <p:spPr>
            <a:xfrm>
              <a:off x="-1" y="4870816"/>
              <a:ext cx="3034805" cy="253916"/>
            </a:xfrm>
            <a:prstGeom prst="rect">
              <a:avLst/>
            </a:prstGeom>
          </p:spPr>
          <p:txBody>
            <a:bodyPr wrap="none" anchor="b">
              <a:spAutoFit/>
            </a:bodyPr>
            <a:lstStyle/>
            <a:p>
              <a:pPr algn="r"/>
              <a:r>
                <a:rPr lang="en-GB" sz="1050" cap="small" dirty="0">
                  <a:solidFill>
                    <a:srgbClr val="7F7F7F"/>
                  </a:solidFill>
                </a:rPr>
                <a:t>Fröhler-Bachus </a:t>
              </a:r>
              <a:r>
                <a:rPr lang="en-GB" sz="1050" dirty="0">
                  <a:solidFill>
                    <a:srgbClr val="7F7F7F"/>
                  </a:solidFill>
                </a:rPr>
                <a:t>et al., </a:t>
              </a:r>
              <a:r>
                <a:rPr lang="en-GB" sz="1050" i="1" dirty="0">
                  <a:solidFill>
                    <a:srgbClr val="7F7F7F"/>
                  </a:solidFill>
                  <a:latin typeface="Calibri" panose="020F0502020204030204" pitchFamily="34" charset="0"/>
                  <a:ea typeface="Calibri" panose="020F0502020204030204" pitchFamily="34" charset="0"/>
                  <a:cs typeface="Times New Roman" panose="02020603050405020304" pitchFamily="18" charset="0"/>
                </a:rPr>
                <a:t>JQSRT</a:t>
              </a:r>
              <a:r>
                <a:rPr lang="en-GB" sz="1050" dirty="0">
                  <a:solidFill>
                    <a:srgbClr val="7F7F7F"/>
                  </a:solidFill>
                  <a:latin typeface="Calibri" panose="020F0502020204030204" pitchFamily="34" charset="0"/>
                  <a:ea typeface="Calibri" panose="020F0502020204030204" pitchFamily="34" charset="0"/>
                  <a:cs typeface="Times New Roman" panose="02020603050405020304" pitchFamily="18" charset="0"/>
                </a:rPr>
                <a:t> </a:t>
              </a:r>
              <a:r>
                <a:rPr lang="en-GB" sz="1050" b="1" dirty="0">
                  <a:solidFill>
                    <a:srgbClr val="7F7F7F"/>
                  </a:solidFill>
                  <a:latin typeface="Calibri" panose="020F0502020204030204" pitchFamily="34" charset="0"/>
                  <a:ea typeface="Calibri" panose="020F0502020204030204" pitchFamily="34" charset="0"/>
                  <a:cs typeface="Times New Roman" panose="02020603050405020304" pitchFamily="18" charset="0"/>
                </a:rPr>
                <a:t>259</a:t>
              </a:r>
              <a:r>
                <a:rPr lang="en-GB" sz="1050" dirty="0">
                  <a:solidFill>
                    <a:srgbClr val="7F7F7F"/>
                  </a:solidFill>
                  <a:latin typeface="Calibri" panose="020F0502020204030204" pitchFamily="34" charset="0"/>
                  <a:ea typeface="Calibri" panose="020F0502020204030204" pitchFamily="34" charset="0"/>
                  <a:cs typeface="Times New Roman" panose="02020603050405020304" pitchFamily="18" charset="0"/>
                </a:rPr>
                <a:t> (2021) 107427</a:t>
              </a:r>
              <a:endParaRPr lang="en-GB" sz="1050" dirty="0">
                <a:solidFill>
                  <a:srgbClr val="7F7F7F"/>
                </a:solidFill>
              </a:endParaRPr>
            </a:p>
          </p:txBody>
        </p:sp>
      </p:grpSp>
      <p:sp>
        <p:nvSpPr>
          <p:cNvPr id="9" name="TextBox 8">
            <a:extLst>
              <a:ext uri="{FF2B5EF4-FFF2-40B4-BE49-F238E27FC236}">
                <a16:creationId xmlns:a16="http://schemas.microsoft.com/office/drawing/2014/main" id="{F745C9DB-B328-9FC9-A47B-FD98D35C1539}"/>
              </a:ext>
            </a:extLst>
          </p:cNvPr>
          <p:cNvSpPr txBox="1"/>
          <p:nvPr/>
        </p:nvSpPr>
        <p:spPr>
          <a:xfrm>
            <a:off x="658813" y="1126566"/>
            <a:ext cx="11219594" cy="1314078"/>
          </a:xfrm>
          <a:prstGeom prst="rect">
            <a:avLst/>
          </a:prstGeom>
          <a:noFill/>
        </p:spPr>
        <p:txBody>
          <a:bodyPr wrap="square" lIns="0" tIns="0" rIns="0" bIns="0" rtlCol="0" anchor="t" anchorCtr="0">
            <a:spAutoFit/>
          </a:bodyPr>
          <a:lstStyle/>
          <a:p>
            <a:pPr>
              <a:lnSpc>
                <a:spcPts val="2300"/>
              </a:lnSpc>
              <a:spcBef>
                <a:spcPts val="1150"/>
              </a:spcBef>
            </a:pPr>
            <a:r>
              <a:rPr lang="en-GB" altLang="en-US" sz="1600" dirty="0">
                <a:cs typeface="Arial" panose="020B0604020202020204" pitchFamily="34" charset="0"/>
              </a:rPr>
              <a:t>Two devices applied:</a:t>
            </a:r>
          </a:p>
          <a:p>
            <a:pPr marL="285750" indent="-285750">
              <a:lnSpc>
                <a:spcPts val="2300"/>
              </a:lnSpc>
              <a:spcBef>
                <a:spcPts val="600"/>
              </a:spcBef>
              <a:buFont typeface="Wingdings" panose="05000000000000000000" pitchFamily="2" charset="2"/>
              <a:buChar char="§"/>
            </a:pPr>
            <a:r>
              <a:rPr lang="en-GB" altLang="en-US" sz="1600" dirty="0">
                <a:cs typeface="Arial" panose="020B0604020202020204" pitchFamily="34" charset="0"/>
              </a:rPr>
              <a:t>VUV mini-spectrometer: </a:t>
            </a:r>
            <a:r>
              <a:rPr lang="en-GB" sz="1600" dirty="0"/>
              <a:t>117-420 nm, 0.2 nm FWHM</a:t>
            </a:r>
          </a:p>
          <a:p>
            <a:pPr marL="285750" indent="-285750">
              <a:lnSpc>
                <a:spcPts val="2300"/>
              </a:lnSpc>
              <a:spcBef>
                <a:spcPts val="600"/>
              </a:spcBef>
              <a:buFont typeface="Wingdings" panose="05000000000000000000" pitchFamily="2" charset="2"/>
              <a:buChar char="§"/>
            </a:pPr>
            <a:r>
              <a:rPr lang="en-GB" altLang="en-US" sz="1600" dirty="0">
                <a:cs typeface="Arial" panose="020B0604020202020204" pitchFamily="34" charset="0"/>
              </a:rPr>
              <a:t>VUV diode system with interference/edge filters: </a:t>
            </a:r>
            <a:br>
              <a:rPr lang="en-GB" altLang="en-US" sz="1600" dirty="0">
                <a:cs typeface="Arial" panose="020B0604020202020204" pitchFamily="34" charset="0"/>
              </a:rPr>
            </a:br>
            <a:r>
              <a:rPr lang="en-GB" altLang="en-US" sz="1600" dirty="0">
                <a:cs typeface="Arial" panose="020B0604020202020204" pitchFamily="34" charset="0"/>
              </a:rPr>
              <a:t>access to </a:t>
            </a:r>
            <a:r>
              <a:rPr lang="en-GB" sz="1600" dirty="0"/>
              <a:t>spectral range &lt;113 nm</a:t>
            </a:r>
          </a:p>
        </p:txBody>
      </p:sp>
      <p:pic>
        <p:nvPicPr>
          <p:cNvPr id="10" name="Grafik 19">
            <a:extLst>
              <a:ext uri="{FF2B5EF4-FFF2-40B4-BE49-F238E27FC236}">
                <a16:creationId xmlns:a16="http://schemas.microsoft.com/office/drawing/2014/main" id="{1737433D-6CD8-FE4D-982D-06D5D7EDE1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09" t="5032" r="13252" b="54344"/>
          <a:stretch/>
        </p:blipFill>
        <p:spPr>
          <a:xfrm>
            <a:off x="10420009" y="944319"/>
            <a:ext cx="1741298" cy="635925"/>
          </a:xfrm>
          <a:prstGeom prst="rect">
            <a:avLst/>
          </a:prstGeom>
        </p:spPr>
      </p:pic>
      <p:grpSp>
        <p:nvGrpSpPr>
          <p:cNvPr id="14" name="Gruppieren 12">
            <a:extLst>
              <a:ext uri="{FF2B5EF4-FFF2-40B4-BE49-F238E27FC236}">
                <a16:creationId xmlns:a16="http://schemas.microsoft.com/office/drawing/2014/main" id="{71E079DF-72F0-1C6C-0D1E-F9B3CC6989D9}"/>
              </a:ext>
            </a:extLst>
          </p:cNvPr>
          <p:cNvGrpSpPr/>
          <p:nvPr/>
        </p:nvGrpSpPr>
        <p:grpSpPr>
          <a:xfrm>
            <a:off x="5490864" y="125784"/>
            <a:ext cx="6233311" cy="6606432"/>
            <a:chOff x="1122005" y="557748"/>
            <a:chExt cx="6233311" cy="6606432"/>
          </a:xfrm>
        </p:grpSpPr>
        <p:pic>
          <p:nvPicPr>
            <p:cNvPr id="15" name="Grafik 13">
              <a:extLst>
                <a:ext uri="{FF2B5EF4-FFF2-40B4-BE49-F238E27FC236}">
                  <a16:creationId xmlns:a16="http://schemas.microsoft.com/office/drawing/2014/main" id="{6DC6B5FB-D708-8EB1-D59E-9C06AA0E9B89}"/>
                </a:ext>
              </a:extLst>
            </p:cNvPr>
            <p:cNvPicPr>
              <a:picLocks noChangeAspect="1"/>
            </p:cNvPicPr>
            <p:nvPr/>
          </p:nvPicPr>
          <p:blipFill>
            <a:blip r:embed="rId3"/>
            <a:stretch>
              <a:fillRect/>
            </a:stretch>
          </p:blipFill>
          <p:spPr>
            <a:xfrm>
              <a:off x="1122005" y="1346167"/>
              <a:ext cx="4887039" cy="4023425"/>
            </a:xfrm>
            <a:prstGeom prst="rect">
              <a:avLst/>
            </a:prstGeom>
          </p:spPr>
        </p:pic>
        <p:sp>
          <p:nvSpPr>
            <p:cNvPr id="16" name="Rechteck 16">
              <a:extLst>
                <a:ext uri="{FF2B5EF4-FFF2-40B4-BE49-F238E27FC236}">
                  <a16:creationId xmlns:a16="http://schemas.microsoft.com/office/drawing/2014/main" id="{AA24C879-C6E4-25CC-0AE7-C7169167C24D}"/>
                </a:ext>
              </a:extLst>
            </p:cNvPr>
            <p:cNvSpPr/>
            <p:nvPr/>
          </p:nvSpPr>
          <p:spPr>
            <a:xfrm>
              <a:off x="1122005" y="1346167"/>
              <a:ext cx="4888800" cy="4024800"/>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a:ln>
                  <a:noFill/>
                </a:ln>
                <a:solidFill>
                  <a:prstClr val="white"/>
                </a:solidFill>
                <a:effectLst/>
                <a:uLnTx/>
                <a:uFillTx/>
                <a:latin typeface="Calibri" panose="020F0502020204030204"/>
                <a:ea typeface="+mn-ea"/>
                <a:cs typeface="+mn-cs"/>
              </a:endParaRPr>
            </a:p>
          </p:txBody>
        </p:sp>
        <p:sp>
          <p:nvSpPr>
            <p:cNvPr id="17" name="Textfeld 17">
              <a:extLst>
                <a:ext uri="{FF2B5EF4-FFF2-40B4-BE49-F238E27FC236}">
                  <a16:creationId xmlns:a16="http://schemas.microsoft.com/office/drawing/2014/main" id="{29D21504-AE1E-24D4-697F-5E8A30B7B602}"/>
                </a:ext>
              </a:extLst>
            </p:cNvPr>
            <p:cNvSpPr txBox="1"/>
            <p:nvPr/>
          </p:nvSpPr>
          <p:spPr>
            <a:xfrm>
              <a:off x="1546339" y="558456"/>
              <a:ext cx="1916487" cy="369332"/>
            </a:xfrm>
            <a:prstGeom prst="rect">
              <a:avLst/>
            </a:prstGeom>
            <a:solidFill>
              <a:srgbClr val="4472C4">
                <a:lumMod val="60000"/>
                <a:lumOff val="40000"/>
              </a:srgb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a:ln>
                    <a:noFill/>
                  </a:ln>
                  <a:solidFill>
                    <a:prstClr val="black"/>
                  </a:solidFill>
                  <a:effectLst/>
                  <a:uLnTx/>
                  <a:uFillTx/>
                  <a:latin typeface="Calibri" panose="020F0502020204030204"/>
                </a:rPr>
                <a:t>VUV spectrometer</a:t>
              </a:r>
            </a:p>
          </p:txBody>
        </p:sp>
        <p:sp>
          <p:nvSpPr>
            <p:cNvPr id="18" name="Textfeld 20">
              <a:extLst>
                <a:ext uri="{FF2B5EF4-FFF2-40B4-BE49-F238E27FC236}">
                  <a16:creationId xmlns:a16="http://schemas.microsoft.com/office/drawing/2014/main" id="{7077DE2F-7DE9-1E66-D281-A67090276BF1}"/>
                </a:ext>
              </a:extLst>
            </p:cNvPr>
            <p:cNvSpPr txBox="1"/>
            <p:nvPr/>
          </p:nvSpPr>
          <p:spPr>
            <a:xfrm>
              <a:off x="1474565" y="6343631"/>
              <a:ext cx="1883721" cy="369332"/>
            </a:xfrm>
            <a:prstGeom prst="rect">
              <a:avLst/>
            </a:prstGeom>
            <a:solidFill>
              <a:srgbClr val="70AD47">
                <a:lumMod val="60000"/>
                <a:lumOff val="40000"/>
              </a:srgb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a:ln>
                    <a:noFill/>
                  </a:ln>
                  <a:solidFill>
                    <a:prstClr val="black"/>
                  </a:solidFill>
                  <a:effectLst/>
                  <a:uLnTx/>
                  <a:uFillTx/>
                  <a:latin typeface="Calibri" panose="020F0502020204030204"/>
                </a:rPr>
                <a:t>VUV diode system</a:t>
              </a:r>
            </a:p>
          </p:txBody>
        </p:sp>
        <p:sp>
          <p:nvSpPr>
            <p:cNvPr id="19" name="Textfeld 21">
              <a:extLst>
                <a:ext uri="{FF2B5EF4-FFF2-40B4-BE49-F238E27FC236}">
                  <a16:creationId xmlns:a16="http://schemas.microsoft.com/office/drawing/2014/main" id="{2A90AD62-B1E7-1177-981D-971BE34B242F}"/>
                </a:ext>
              </a:extLst>
            </p:cNvPr>
            <p:cNvSpPr txBox="1"/>
            <p:nvPr/>
          </p:nvSpPr>
          <p:spPr>
            <a:xfrm>
              <a:off x="3988634" y="3019373"/>
              <a:ext cx="1018227" cy="369332"/>
            </a:xfrm>
            <a:prstGeom prst="rect">
              <a:avLst/>
            </a:prstGeom>
            <a:solidFill>
              <a:srgbClr val="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a:ln>
                    <a:noFill/>
                  </a:ln>
                  <a:solidFill>
                    <a:srgbClr val="4472C4"/>
                  </a:solidFill>
                  <a:effectLst/>
                  <a:uLnTx/>
                  <a:uFillTx/>
                  <a:latin typeface="Calibri" panose="020F0502020204030204"/>
                  <a:sym typeface="Wingdings 3" panose="05040102010807070707" pitchFamily="18" charset="2"/>
                </a:rPr>
                <a:t>Ø 2.1 cm</a:t>
              </a:r>
              <a:endParaRPr kumimoji="0" lang="en-GB" sz="1800" b="0" i="0" u="none" strike="noStrike" kern="0" cap="none" spc="0" normalizeH="0" baseline="0">
                <a:ln>
                  <a:noFill/>
                </a:ln>
                <a:solidFill>
                  <a:srgbClr val="4472C4"/>
                </a:solidFill>
                <a:effectLst/>
                <a:uLnTx/>
                <a:uFillTx/>
                <a:latin typeface="Calibri" panose="020F0502020204030204"/>
              </a:endParaRPr>
            </a:p>
          </p:txBody>
        </p:sp>
        <p:sp>
          <p:nvSpPr>
            <p:cNvPr id="20" name="Textfeld 22">
              <a:extLst>
                <a:ext uri="{FF2B5EF4-FFF2-40B4-BE49-F238E27FC236}">
                  <a16:creationId xmlns:a16="http://schemas.microsoft.com/office/drawing/2014/main" id="{AD7B87B9-6F27-3C6B-568D-1FE89D31A24E}"/>
                </a:ext>
              </a:extLst>
            </p:cNvPr>
            <p:cNvSpPr txBox="1"/>
            <p:nvPr/>
          </p:nvSpPr>
          <p:spPr>
            <a:xfrm>
              <a:off x="4304481" y="3366564"/>
              <a:ext cx="3050835" cy="369332"/>
            </a:xfrm>
            <a:prstGeom prst="rect">
              <a:avLst/>
            </a:prstGeom>
            <a:solidFill>
              <a:srgbClr val="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a:ln>
                    <a:noFill/>
                  </a:ln>
                  <a:solidFill>
                    <a:srgbClr val="70AD47"/>
                  </a:solidFill>
                  <a:effectLst/>
                  <a:uLnTx/>
                  <a:uFillTx/>
                  <a:latin typeface="Calibri" panose="020F0502020204030204"/>
                  <a:sym typeface="Wingdings 3" panose="05040102010807070707" pitchFamily="18" charset="2"/>
                </a:rPr>
                <a:t>Ø 13 cm  clipped to  ~ 10 cm</a:t>
              </a:r>
              <a:endParaRPr kumimoji="0" lang="en-GB" sz="1800" b="0" i="0" u="none" strike="noStrike" kern="0" cap="none" spc="0" normalizeH="0" baseline="0">
                <a:ln>
                  <a:noFill/>
                </a:ln>
                <a:solidFill>
                  <a:srgbClr val="70AD47"/>
                </a:solidFill>
                <a:effectLst/>
                <a:uLnTx/>
                <a:uFillTx/>
                <a:latin typeface="Calibri" panose="020F0502020204030204"/>
              </a:endParaRPr>
            </a:p>
          </p:txBody>
        </p:sp>
        <p:pic>
          <p:nvPicPr>
            <p:cNvPr id="21" name="Grafik 23">
              <a:extLst>
                <a:ext uri="{FF2B5EF4-FFF2-40B4-BE49-F238E27FC236}">
                  <a16:creationId xmlns:a16="http://schemas.microsoft.com/office/drawing/2014/main" id="{C41AA7C7-5E0A-B363-0EFD-768E259B3E37}"/>
                </a:ext>
              </a:extLst>
            </p:cNvPr>
            <p:cNvPicPr>
              <a:picLocks noChangeAspect="1"/>
            </p:cNvPicPr>
            <p:nvPr/>
          </p:nvPicPr>
          <p:blipFill rotWithShape="1">
            <a:blip r:embed="rId4"/>
            <a:srcRect l="12132" t="28063" b="19075"/>
            <a:stretch/>
          </p:blipFill>
          <p:spPr>
            <a:xfrm>
              <a:off x="3509734" y="6343631"/>
              <a:ext cx="1047082" cy="820549"/>
            </a:xfrm>
            <a:prstGeom prst="rect">
              <a:avLst/>
            </a:prstGeom>
          </p:spPr>
        </p:pic>
        <p:pic>
          <p:nvPicPr>
            <p:cNvPr id="22" name="Grafik 24">
              <a:extLst>
                <a:ext uri="{FF2B5EF4-FFF2-40B4-BE49-F238E27FC236}">
                  <a16:creationId xmlns:a16="http://schemas.microsoft.com/office/drawing/2014/main" id="{11A3D7A8-60EC-3B51-19A2-E204C9247CA4}"/>
                </a:ext>
              </a:extLst>
            </p:cNvPr>
            <p:cNvPicPr>
              <a:picLocks noChangeAspect="1"/>
            </p:cNvPicPr>
            <p:nvPr/>
          </p:nvPicPr>
          <p:blipFill rotWithShape="1">
            <a:blip r:embed="rId5"/>
            <a:srcRect l="30438" t="17806" r="21786" b="17117"/>
            <a:stretch/>
          </p:blipFill>
          <p:spPr>
            <a:xfrm>
              <a:off x="3635935" y="557748"/>
              <a:ext cx="632919" cy="941903"/>
            </a:xfrm>
            <a:prstGeom prst="rect">
              <a:avLst/>
            </a:prstGeom>
          </p:spPr>
        </p:pic>
        <p:sp>
          <p:nvSpPr>
            <p:cNvPr id="23" name="Gleichschenkliges Dreieck 25">
              <a:extLst>
                <a:ext uri="{FF2B5EF4-FFF2-40B4-BE49-F238E27FC236}">
                  <a16:creationId xmlns:a16="http://schemas.microsoft.com/office/drawing/2014/main" id="{D92DE5F0-24D7-0A3C-B07D-1ECF943A9800}"/>
                </a:ext>
              </a:extLst>
            </p:cNvPr>
            <p:cNvSpPr/>
            <p:nvPr/>
          </p:nvSpPr>
          <p:spPr>
            <a:xfrm rot="10800000">
              <a:off x="3626655" y="3397574"/>
              <a:ext cx="612000" cy="3128400"/>
            </a:xfrm>
            <a:prstGeom prst="triangle">
              <a:avLst/>
            </a:prstGeom>
            <a:solidFill>
              <a:srgbClr val="70AD47">
                <a:alpha val="69804"/>
              </a:srgbClr>
            </a:solidFill>
            <a:ln w="127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a:ln>
                  <a:noFill/>
                </a:ln>
                <a:solidFill>
                  <a:prstClr val="white"/>
                </a:solidFill>
                <a:effectLst/>
                <a:uLnTx/>
                <a:uFillTx/>
                <a:latin typeface="Calibri" panose="020F0502020204030204"/>
                <a:ea typeface="+mn-ea"/>
                <a:cs typeface="+mn-cs"/>
              </a:endParaRPr>
            </a:p>
          </p:txBody>
        </p:sp>
        <p:sp>
          <p:nvSpPr>
            <p:cNvPr id="24" name="Gleichschenkliges Dreieck 26">
              <a:extLst>
                <a:ext uri="{FF2B5EF4-FFF2-40B4-BE49-F238E27FC236}">
                  <a16:creationId xmlns:a16="http://schemas.microsoft.com/office/drawing/2014/main" id="{19D1FA91-66BC-FB19-8030-4D10E0CEA666}"/>
                </a:ext>
              </a:extLst>
            </p:cNvPr>
            <p:cNvSpPr/>
            <p:nvPr/>
          </p:nvSpPr>
          <p:spPr>
            <a:xfrm>
              <a:off x="3879135" y="1171841"/>
              <a:ext cx="104400" cy="2228400"/>
            </a:xfrm>
            <a:prstGeom prst="triangle">
              <a:avLst/>
            </a:prstGeom>
            <a:solidFill>
              <a:srgbClr val="4472C4">
                <a:alpha val="69804"/>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59295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5748A-F3BC-DA5A-0DA3-6A71FAB97D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537578-92F9-B24B-078B-FCEED09E3915}"/>
              </a:ext>
            </a:extLst>
          </p:cNvPr>
          <p:cNvSpPr>
            <a:spLocks noGrp="1"/>
          </p:cNvSpPr>
          <p:nvPr>
            <p:ph type="title"/>
          </p:nvPr>
        </p:nvSpPr>
        <p:spPr>
          <a:xfrm>
            <a:off x="998926" y="217915"/>
            <a:ext cx="9451776" cy="457200"/>
          </a:xfrm>
        </p:spPr>
        <p:txBody>
          <a:bodyPr/>
          <a:lstStyle/>
          <a:p>
            <a:r>
              <a:rPr lang="en-US" dirty="0"/>
              <a:t>D004: </a:t>
            </a:r>
            <a:r>
              <a:rPr lang="en-GB" dirty="0"/>
              <a:t>VUV spectroscopy at UPP</a:t>
            </a:r>
            <a:endParaRPr lang="en-HU" dirty="0"/>
          </a:p>
        </p:txBody>
      </p:sp>
      <p:sp>
        <p:nvSpPr>
          <p:cNvPr id="4" name="Footer Placeholder 3">
            <a:extLst>
              <a:ext uri="{FF2B5EF4-FFF2-40B4-BE49-F238E27FC236}">
                <a16:creationId xmlns:a16="http://schemas.microsoft.com/office/drawing/2014/main" id="{57175B5D-37AA-D70C-19E7-C1D47992A7D4}"/>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52BE421E-2580-E276-CAF0-ED601B33B810}"/>
              </a:ext>
            </a:extLst>
          </p:cNvPr>
          <p:cNvSpPr>
            <a:spLocks noGrp="1"/>
          </p:cNvSpPr>
          <p:nvPr>
            <p:ph type="sldNum" sz="quarter" idx="12"/>
          </p:nvPr>
        </p:nvSpPr>
        <p:spPr/>
        <p:txBody>
          <a:bodyPr/>
          <a:lstStyle/>
          <a:p>
            <a:fld id="{6A6D9FA1-99C7-4910-8E32-B85D378B0060}" type="slidenum">
              <a:rPr lang="en-GB" smtClean="0">
                <a:solidFill>
                  <a:prstClr val="white"/>
                </a:solidFill>
              </a:rPr>
              <a:pPr/>
              <a:t>15</a:t>
            </a:fld>
            <a:endParaRPr lang="en-GB">
              <a:solidFill>
                <a:prstClr val="white"/>
              </a:solidFill>
            </a:endParaRPr>
          </a:p>
        </p:txBody>
      </p:sp>
      <p:sp>
        <p:nvSpPr>
          <p:cNvPr id="7" name="TextBox 6">
            <a:extLst>
              <a:ext uri="{FF2B5EF4-FFF2-40B4-BE49-F238E27FC236}">
                <a16:creationId xmlns:a16="http://schemas.microsoft.com/office/drawing/2014/main" id="{E5818B8C-DD58-3D0B-51B3-606417226DE7}"/>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D004</a:t>
            </a:r>
          </a:p>
        </p:txBody>
      </p:sp>
      <p:grpSp>
        <p:nvGrpSpPr>
          <p:cNvPr id="3" name="Gruppieren 18">
            <a:extLst>
              <a:ext uri="{FF2B5EF4-FFF2-40B4-BE49-F238E27FC236}">
                <a16:creationId xmlns:a16="http://schemas.microsoft.com/office/drawing/2014/main" id="{02423F56-8DEC-E03A-3755-1A8FB40C9026}"/>
              </a:ext>
            </a:extLst>
          </p:cNvPr>
          <p:cNvGrpSpPr/>
          <p:nvPr/>
        </p:nvGrpSpPr>
        <p:grpSpPr>
          <a:xfrm rot="16200000">
            <a:off x="-1195357" y="2354119"/>
            <a:ext cx="3034805" cy="490931"/>
            <a:chOff x="-1" y="4870816"/>
            <a:chExt cx="3034805" cy="490931"/>
          </a:xfrm>
        </p:grpSpPr>
        <p:sp>
          <p:nvSpPr>
            <p:cNvPr id="6" name="Rechteck 27">
              <a:extLst>
                <a:ext uri="{FF2B5EF4-FFF2-40B4-BE49-F238E27FC236}">
                  <a16:creationId xmlns:a16="http://schemas.microsoft.com/office/drawing/2014/main" id="{9E39866A-E446-9796-F434-10FD3C376C93}"/>
                </a:ext>
              </a:extLst>
            </p:cNvPr>
            <p:cNvSpPr/>
            <p:nvPr/>
          </p:nvSpPr>
          <p:spPr>
            <a:xfrm>
              <a:off x="-1" y="5107831"/>
              <a:ext cx="3020379" cy="253916"/>
            </a:xfrm>
            <a:prstGeom prst="rect">
              <a:avLst/>
            </a:prstGeom>
          </p:spPr>
          <p:txBody>
            <a:bodyPr wrap="none" anchor="b">
              <a:spAutoFit/>
            </a:bodyPr>
            <a:lstStyle/>
            <a:p>
              <a:pPr algn="r"/>
              <a:r>
                <a:rPr lang="en-GB" sz="1050" cap="small" dirty="0">
                  <a:solidFill>
                    <a:srgbClr val="7F7F7F"/>
                  </a:solidFill>
                </a:rPr>
                <a:t>Friedl </a:t>
              </a:r>
              <a:r>
                <a:rPr lang="en-GB" sz="1050" dirty="0">
                  <a:solidFill>
                    <a:srgbClr val="7F7F7F"/>
                  </a:solidFill>
                </a:rPr>
                <a:t>et al., </a:t>
              </a:r>
              <a:r>
                <a:rPr lang="en-GB" sz="1050" i="1" dirty="0">
                  <a:solidFill>
                    <a:srgbClr val="7F7F7F"/>
                  </a:solidFill>
                  <a:latin typeface="Calibri" panose="020F0502020204030204" pitchFamily="34" charset="0"/>
                  <a:ea typeface="Calibri" panose="020F0502020204030204" pitchFamily="34" charset="0"/>
                  <a:cs typeface="Times New Roman" panose="02020603050405020304" pitchFamily="18" charset="0"/>
                </a:rPr>
                <a:t>Meas. Sci. Technol.</a:t>
              </a:r>
              <a:r>
                <a:rPr lang="en-GB" sz="1050" dirty="0">
                  <a:solidFill>
                    <a:srgbClr val="7F7F7F"/>
                  </a:solidFill>
                  <a:latin typeface="Calibri" panose="020F0502020204030204" pitchFamily="34" charset="0"/>
                  <a:ea typeface="Calibri" panose="020F0502020204030204" pitchFamily="34" charset="0"/>
                  <a:cs typeface="Times New Roman" panose="02020603050405020304" pitchFamily="18" charset="0"/>
                </a:rPr>
                <a:t> </a:t>
              </a:r>
              <a:r>
                <a:rPr lang="en-GB" sz="1050" b="1" dirty="0">
                  <a:solidFill>
                    <a:srgbClr val="7F7F7F"/>
                  </a:solidFill>
                  <a:latin typeface="Calibri" panose="020F0502020204030204" pitchFamily="34" charset="0"/>
                  <a:ea typeface="Calibri" panose="020F0502020204030204" pitchFamily="34" charset="0"/>
                  <a:cs typeface="Times New Roman" panose="02020603050405020304" pitchFamily="18" charset="0"/>
                </a:rPr>
                <a:t>34</a:t>
              </a:r>
              <a:r>
                <a:rPr lang="en-GB" sz="1050" dirty="0">
                  <a:solidFill>
                    <a:srgbClr val="7F7F7F"/>
                  </a:solidFill>
                  <a:latin typeface="Calibri" panose="020F0502020204030204" pitchFamily="34" charset="0"/>
                  <a:ea typeface="Calibri" panose="020F0502020204030204" pitchFamily="34" charset="0"/>
                  <a:cs typeface="Times New Roman" panose="02020603050405020304" pitchFamily="18" charset="0"/>
                </a:rPr>
                <a:t> (2023) 055501</a:t>
              </a:r>
              <a:endParaRPr lang="en-GB" sz="1050" dirty="0">
                <a:solidFill>
                  <a:srgbClr val="7F7F7F"/>
                </a:solidFill>
              </a:endParaRPr>
            </a:p>
          </p:txBody>
        </p:sp>
        <p:sp>
          <p:nvSpPr>
            <p:cNvPr id="8" name="Rechteck 28">
              <a:extLst>
                <a:ext uri="{FF2B5EF4-FFF2-40B4-BE49-F238E27FC236}">
                  <a16:creationId xmlns:a16="http://schemas.microsoft.com/office/drawing/2014/main" id="{AA1AA2EC-D5F3-1426-126C-EB31A4822A23}"/>
                </a:ext>
              </a:extLst>
            </p:cNvPr>
            <p:cNvSpPr/>
            <p:nvPr/>
          </p:nvSpPr>
          <p:spPr>
            <a:xfrm>
              <a:off x="-1" y="4870816"/>
              <a:ext cx="3034805" cy="253916"/>
            </a:xfrm>
            <a:prstGeom prst="rect">
              <a:avLst/>
            </a:prstGeom>
          </p:spPr>
          <p:txBody>
            <a:bodyPr wrap="none" anchor="b">
              <a:spAutoFit/>
            </a:bodyPr>
            <a:lstStyle/>
            <a:p>
              <a:pPr algn="r"/>
              <a:r>
                <a:rPr lang="en-GB" sz="1050" cap="small" dirty="0">
                  <a:solidFill>
                    <a:srgbClr val="7F7F7F"/>
                  </a:solidFill>
                </a:rPr>
                <a:t>Fröhler-Bachus </a:t>
              </a:r>
              <a:r>
                <a:rPr lang="en-GB" sz="1050" dirty="0">
                  <a:solidFill>
                    <a:srgbClr val="7F7F7F"/>
                  </a:solidFill>
                </a:rPr>
                <a:t>et al., </a:t>
              </a:r>
              <a:r>
                <a:rPr lang="en-GB" sz="1050" i="1" dirty="0">
                  <a:solidFill>
                    <a:srgbClr val="7F7F7F"/>
                  </a:solidFill>
                  <a:latin typeface="Calibri" panose="020F0502020204030204" pitchFamily="34" charset="0"/>
                  <a:ea typeface="Calibri" panose="020F0502020204030204" pitchFamily="34" charset="0"/>
                  <a:cs typeface="Times New Roman" panose="02020603050405020304" pitchFamily="18" charset="0"/>
                </a:rPr>
                <a:t>JQSRT</a:t>
              </a:r>
              <a:r>
                <a:rPr lang="en-GB" sz="1050" dirty="0">
                  <a:solidFill>
                    <a:srgbClr val="7F7F7F"/>
                  </a:solidFill>
                  <a:latin typeface="Calibri" panose="020F0502020204030204" pitchFamily="34" charset="0"/>
                  <a:ea typeface="Calibri" panose="020F0502020204030204" pitchFamily="34" charset="0"/>
                  <a:cs typeface="Times New Roman" panose="02020603050405020304" pitchFamily="18" charset="0"/>
                </a:rPr>
                <a:t> </a:t>
              </a:r>
              <a:r>
                <a:rPr lang="en-GB" sz="1050" b="1" dirty="0">
                  <a:solidFill>
                    <a:srgbClr val="7F7F7F"/>
                  </a:solidFill>
                  <a:latin typeface="Calibri" panose="020F0502020204030204" pitchFamily="34" charset="0"/>
                  <a:ea typeface="Calibri" panose="020F0502020204030204" pitchFamily="34" charset="0"/>
                  <a:cs typeface="Times New Roman" panose="02020603050405020304" pitchFamily="18" charset="0"/>
                </a:rPr>
                <a:t>259</a:t>
              </a:r>
              <a:r>
                <a:rPr lang="en-GB" sz="1050" dirty="0">
                  <a:solidFill>
                    <a:srgbClr val="7F7F7F"/>
                  </a:solidFill>
                  <a:latin typeface="Calibri" panose="020F0502020204030204" pitchFamily="34" charset="0"/>
                  <a:ea typeface="Calibri" panose="020F0502020204030204" pitchFamily="34" charset="0"/>
                  <a:cs typeface="Times New Roman" panose="02020603050405020304" pitchFamily="18" charset="0"/>
                </a:rPr>
                <a:t> (2021) 107427</a:t>
              </a:r>
              <a:endParaRPr lang="en-GB" sz="1050" dirty="0">
                <a:solidFill>
                  <a:srgbClr val="7F7F7F"/>
                </a:solidFill>
              </a:endParaRPr>
            </a:p>
          </p:txBody>
        </p:sp>
      </p:grpSp>
      <p:sp>
        <p:nvSpPr>
          <p:cNvPr id="9" name="TextBox 8">
            <a:extLst>
              <a:ext uri="{FF2B5EF4-FFF2-40B4-BE49-F238E27FC236}">
                <a16:creationId xmlns:a16="http://schemas.microsoft.com/office/drawing/2014/main" id="{397CB5F1-3170-F664-7E94-CE2546D7EEB8}"/>
              </a:ext>
            </a:extLst>
          </p:cNvPr>
          <p:cNvSpPr txBox="1"/>
          <p:nvPr/>
        </p:nvSpPr>
        <p:spPr>
          <a:xfrm>
            <a:off x="658813" y="1126566"/>
            <a:ext cx="11219594" cy="4353371"/>
          </a:xfrm>
          <a:prstGeom prst="rect">
            <a:avLst/>
          </a:prstGeom>
          <a:noFill/>
        </p:spPr>
        <p:txBody>
          <a:bodyPr wrap="square" lIns="0" tIns="0" rIns="0" bIns="0" rtlCol="0" anchor="t" anchorCtr="0">
            <a:spAutoFit/>
          </a:bodyPr>
          <a:lstStyle/>
          <a:p>
            <a:pPr>
              <a:lnSpc>
                <a:spcPts val="2300"/>
              </a:lnSpc>
              <a:spcBef>
                <a:spcPts val="1150"/>
              </a:spcBef>
            </a:pPr>
            <a:r>
              <a:rPr lang="en-GB" altLang="en-US" sz="1600" dirty="0">
                <a:cs typeface="Arial" panose="020B0604020202020204" pitchFamily="34" charset="0"/>
              </a:rPr>
              <a:t>Two devices applied:</a:t>
            </a:r>
          </a:p>
          <a:p>
            <a:pPr marL="285750" indent="-285750">
              <a:lnSpc>
                <a:spcPts val="2300"/>
              </a:lnSpc>
              <a:spcBef>
                <a:spcPts val="600"/>
              </a:spcBef>
              <a:buFont typeface="Wingdings" panose="05000000000000000000" pitchFamily="2" charset="2"/>
              <a:buChar char="§"/>
            </a:pPr>
            <a:r>
              <a:rPr lang="en-GB" altLang="en-US" sz="1600" dirty="0">
                <a:cs typeface="Arial" panose="020B0604020202020204" pitchFamily="34" charset="0"/>
              </a:rPr>
              <a:t>VUV mini-spectrometer: </a:t>
            </a:r>
            <a:r>
              <a:rPr lang="en-GB" sz="1600" dirty="0"/>
              <a:t>117-420 nm, 0.2 nm FWHM</a:t>
            </a:r>
          </a:p>
          <a:p>
            <a:pPr marL="285750" indent="-285750">
              <a:lnSpc>
                <a:spcPts val="2300"/>
              </a:lnSpc>
              <a:spcBef>
                <a:spcPts val="600"/>
              </a:spcBef>
              <a:buFont typeface="Wingdings" panose="05000000000000000000" pitchFamily="2" charset="2"/>
              <a:buChar char="§"/>
            </a:pPr>
            <a:r>
              <a:rPr lang="en-GB" altLang="en-US" sz="1600" dirty="0">
                <a:cs typeface="Arial" panose="020B0604020202020204" pitchFamily="34" charset="0"/>
              </a:rPr>
              <a:t>VUV diode system with interference/edge filters: </a:t>
            </a:r>
            <a:br>
              <a:rPr lang="en-GB" altLang="en-US" sz="1600" dirty="0">
                <a:cs typeface="Arial" panose="020B0604020202020204" pitchFamily="34" charset="0"/>
              </a:rPr>
            </a:br>
            <a:r>
              <a:rPr lang="en-GB" altLang="en-US" sz="1600" dirty="0">
                <a:cs typeface="Arial" panose="020B0604020202020204" pitchFamily="34" charset="0"/>
              </a:rPr>
              <a:t>access to </a:t>
            </a:r>
            <a:r>
              <a:rPr lang="en-GB" sz="1600" dirty="0"/>
              <a:t>spectral range &lt;113 nm</a:t>
            </a:r>
          </a:p>
          <a:p>
            <a:pPr marL="285750" indent="-285750">
              <a:lnSpc>
                <a:spcPts val="2300"/>
              </a:lnSpc>
              <a:spcBef>
                <a:spcPts val="600"/>
              </a:spcBef>
              <a:buFont typeface="Wingdings" panose="05000000000000000000" pitchFamily="2" charset="2"/>
              <a:buChar char="§"/>
            </a:pPr>
            <a:endParaRPr lang="en-GB" sz="1600" dirty="0"/>
          </a:p>
          <a:p>
            <a:pPr marL="285750" indent="-285750">
              <a:lnSpc>
                <a:spcPts val="2300"/>
              </a:lnSpc>
              <a:spcBef>
                <a:spcPts val="600"/>
              </a:spcBef>
              <a:buFont typeface="Wingdings" panose="05000000000000000000" pitchFamily="2" charset="2"/>
              <a:buChar char="Ø"/>
            </a:pPr>
            <a:r>
              <a:rPr lang="en-GB" sz="1600" dirty="0"/>
              <a:t>Absolutely calibrated spectra</a:t>
            </a:r>
          </a:p>
          <a:p>
            <a:pPr marL="285750" indent="-285750">
              <a:lnSpc>
                <a:spcPts val="2300"/>
              </a:lnSpc>
              <a:spcBef>
                <a:spcPts val="600"/>
              </a:spcBef>
              <a:buFont typeface="Wingdings" panose="05000000000000000000" pitchFamily="2" charset="2"/>
              <a:buChar char="Ø"/>
            </a:pPr>
            <a:r>
              <a:rPr lang="en-GB" sz="1600" dirty="0" err="1"/>
              <a:t>Ly</a:t>
            </a:r>
            <a:r>
              <a:rPr lang="en-GB" sz="1600" baseline="-25000" dirty="0" err="1">
                <a:latin typeface="Symbol" panose="05050102010706020507" pitchFamily="18" charset="2"/>
              </a:rPr>
              <a:t>a</a:t>
            </a:r>
            <a:r>
              <a:rPr lang="en-GB" sz="1600" dirty="0"/>
              <a:t> dominates spectrum</a:t>
            </a:r>
          </a:p>
          <a:p>
            <a:pPr marL="285750" indent="-285750">
              <a:lnSpc>
                <a:spcPts val="2300"/>
              </a:lnSpc>
              <a:spcBef>
                <a:spcPts val="600"/>
              </a:spcBef>
              <a:buFont typeface="Wingdings" panose="05000000000000000000" pitchFamily="2" charset="2"/>
              <a:buChar char="Ø"/>
              <a:tabLst>
                <a:tab pos="536575" algn="l"/>
              </a:tabLst>
            </a:pPr>
            <a:r>
              <a:rPr lang="en-GB" sz="1600" dirty="0"/>
              <a:t>Detachment clearly to be seen in spectra (green vs. black):</a:t>
            </a:r>
            <a:br>
              <a:rPr lang="en-GB" sz="1600" dirty="0"/>
            </a:br>
            <a:r>
              <a:rPr lang="en-GB" sz="1600" dirty="0">
                <a:sym typeface="Wingdings 3" panose="05040102010807070707" pitchFamily="18" charset="2"/>
              </a:rPr>
              <a:t>	H</a:t>
            </a:r>
            <a:r>
              <a:rPr lang="en-GB" sz="1600" baseline="-25000" dirty="0">
                <a:sym typeface="Wingdings 3" panose="05040102010807070707" pitchFamily="18" charset="2"/>
              </a:rPr>
              <a:t>2</a:t>
            </a:r>
            <a:r>
              <a:rPr lang="en-GB" sz="1600" dirty="0">
                <a:sym typeface="Wingdings 3" panose="05040102010807070707" pitchFamily="18" charset="2"/>
              </a:rPr>
              <a:t> molecular systems (Lyman band, a-b continuum)</a:t>
            </a:r>
            <a:br>
              <a:rPr lang="en-GB" sz="1600" dirty="0">
                <a:sym typeface="Wingdings 3" panose="05040102010807070707" pitchFamily="18" charset="2"/>
              </a:rPr>
            </a:br>
            <a:r>
              <a:rPr lang="en-GB" sz="1600" dirty="0">
                <a:sym typeface="Wingdings 3" panose="05040102010807070707" pitchFamily="18" charset="2"/>
              </a:rPr>
              <a:t>	decrease</a:t>
            </a:r>
            <a:br>
              <a:rPr lang="en-GB" sz="1600" dirty="0">
                <a:sym typeface="Wingdings 3" panose="05040102010807070707" pitchFamily="18" charset="2"/>
              </a:rPr>
            </a:br>
            <a:r>
              <a:rPr lang="en-GB" sz="1600" dirty="0">
                <a:sym typeface="Wingdings 3" panose="05040102010807070707" pitchFamily="18" charset="2"/>
              </a:rPr>
              <a:t>	Balmer series (n &gt; 6) strongly increases, </a:t>
            </a:r>
            <a:br>
              <a:rPr lang="en-GB" sz="1600" dirty="0">
                <a:sym typeface="Wingdings 3" panose="05040102010807070707" pitchFamily="18" charset="2"/>
              </a:rPr>
            </a:br>
            <a:r>
              <a:rPr lang="en-GB" sz="1600" dirty="0">
                <a:sym typeface="Wingdings 3" panose="05040102010807070707" pitchFamily="18" charset="2"/>
              </a:rPr>
              <a:t>	Balmer continuum appears instead of a-b continuum</a:t>
            </a:r>
          </a:p>
          <a:p>
            <a:pPr marL="285750" indent="-285750">
              <a:lnSpc>
                <a:spcPts val="2300"/>
              </a:lnSpc>
              <a:spcBef>
                <a:spcPts val="600"/>
              </a:spcBef>
              <a:buFont typeface="Wingdings" panose="05000000000000000000" pitchFamily="2" charset="2"/>
              <a:buChar char="Ø"/>
            </a:pPr>
            <a:r>
              <a:rPr lang="en-GB" sz="1600" dirty="0"/>
              <a:t>Werner band + Ly series accessible with diode system</a:t>
            </a:r>
          </a:p>
        </p:txBody>
      </p:sp>
      <p:pic>
        <p:nvPicPr>
          <p:cNvPr id="10" name="Grafik 19">
            <a:extLst>
              <a:ext uri="{FF2B5EF4-FFF2-40B4-BE49-F238E27FC236}">
                <a16:creationId xmlns:a16="http://schemas.microsoft.com/office/drawing/2014/main" id="{9F96ABC0-9AB2-DF71-5C3D-A22B904DCE8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09" t="5032" r="13252" b="54344"/>
          <a:stretch/>
        </p:blipFill>
        <p:spPr>
          <a:xfrm>
            <a:off x="8588035" y="116375"/>
            <a:ext cx="1741298" cy="635925"/>
          </a:xfrm>
          <a:prstGeom prst="rect">
            <a:avLst/>
          </a:prstGeom>
        </p:spPr>
      </p:pic>
      <p:pic>
        <p:nvPicPr>
          <p:cNvPr id="19" name="Picture 18">
            <a:extLst>
              <a:ext uri="{FF2B5EF4-FFF2-40B4-BE49-F238E27FC236}">
                <a16:creationId xmlns:a16="http://schemas.microsoft.com/office/drawing/2014/main" id="{3F563312-13AC-A313-DEF7-2049C869F0A6}"/>
              </a:ext>
            </a:extLst>
          </p:cNvPr>
          <p:cNvPicPr>
            <a:picLocks noChangeAspect="1"/>
          </p:cNvPicPr>
          <p:nvPr/>
        </p:nvPicPr>
        <p:blipFill>
          <a:blip r:embed="rId3"/>
          <a:stretch>
            <a:fillRect/>
          </a:stretch>
        </p:blipFill>
        <p:spPr>
          <a:xfrm>
            <a:off x="5880348" y="829485"/>
            <a:ext cx="5845658" cy="5760552"/>
          </a:xfrm>
          <a:prstGeom prst="rect">
            <a:avLst/>
          </a:prstGeom>
        </p:spPr>
      </p:pic>
    </p:spTree>
    <p:extLst>
      <p:ext uri="{BB962C8B-B14F-4D97-AF65-F5344CB8AC3E}">
        <p14:creationId xmlns:p14="http://schemas.microsoft.com/office/powerpoint/2010/main" val="445180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D3C78-D228-962D-E4B3-064584B9FE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3E3555-B188-5D0A-C4CA-DB728AD62ED6}"/>
              </a:ext>
            </a:extLst>
          </p:cNvPr>
          <p:cNvSpPr>
            <a:spLocks noGrp="1"/>
          </p:cNvSpPr>
          <p:nvPr>
            <p:ph type="title"/>
          </p:nvPr>
        </p:nvSpPr>
        <p:spPr/>
        <p:txBody>
          <a:bodyPr/>
          <a:lstStyle/>
          <a:p>
            <a:r>
              <a:rPr lang="en-US" dirty="0"/>
              <a:t>D004: </a:t>
            </a:r>
            <a:r>
              <a:rPr lang="en-GB" dirty="0"/>
              <a:t>VUV spectroscopy at UPP</a:t>
            </a:r>
            <a:endParaRPr lang="en-HU" dirty="0"/>
          </a:p>
        </p:txBody>
      </p:sp>
      <p:sp>
        <p:nvSpPr>
          <p:cNvPr id="4" name="Footer Placeholder 3">
            <a:extLst>
              <a:ext uri="{FF2B5EF4-FFF2-40B4-BE49-F238E27FC236}">
                <a16:creationId xmlns:a16="http://schemas.microsoft.com/office/drawing/2014/main" id="{D55CE1BE-BBCA-97E3-D386-B00B8CCEA97B}"/>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3CD9D191-67DF-4B3D-9975-67207BD01735}"/>
              </a:ext>
            </a:extLst>
          </p:cNvPr>
          <p:cNvSpPr>
            <a:spLocks noGrp="1"/>
          </p:cNvSpPr>
          <p:nvPr>
            <p:ph type="sldNum" sz="quarter" idx="12"/>
          </p:nvPr>
        </p:nvSpPr>
        <p:spPr/>
        <p:txBody>
          <a:bodyPr/>
          <a:lstStyle/>
          <a:p>
            <a:fld id="{6A6D9FA1-99C7-4910-8E32-B85D378B0060}" type="slidenum">
              <a:rPr lang="en-GB" smtClean="0">
                <a:solidFill>
                  <a:prstClr val="white"/>
                </a:solidFill>
              </a:rPr>
              <a:pPr/>
              <a:t>16</a:t>
            </a:fld>
            <a:endParaRPr lang="en-GB">
              <a:solidFill>
                <a:prstClr val="white"/>
              </a:solidFill>
            </a:endParaRPr>
          </a:p>
        </p:txBody>
      </p:sp>
      <p:sp>
        <p:nvSpPr>
          <p:cNvPr id="7" name="TextBox 6">
            <a:extLst>
              <a:ext uri="{FF2B5EF4-FFF2-40B4-BE49-F238E27FC236}">
                <a16:creationId xmlns:a16="http://schemas.microsoft.com/office/drawing/2014/main" id="{4C26ED67-7824-A033-FB00-80BA2B068096}"/>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D004</a:t>
            </a:r>
          </a:p>
        </p:txBody>
      </p:sp>
      <p:grpSp>
        <p:nvGrpSpPr>
          <p:cNvPr id="3" name="Gruppieren 18">
            <a:extLst>
              <a:ext uri="{FF2B5EF4-FFF2-40B4-BE49-F238E27FC236}">
                <a16:creationId xmlns:a16="http://schemas.microsoft.com/office/drawing/2014/main" id="{9C8A3F71-2DC4-F2C7-4AEF-A465DE6FABE9}"/>
              </a:ext>
            </a:extLst>
          </p:cNvPr>
          <p:cNvGrpSpPr/>
          <p:nvPr/>
        </p:nvGrpSpPr>
        <p:grpSpPr>
          <a:xfrm rot="16200000">
            <a:off x="-1195357" y="2354119"/>
            <a:ext cx="3034805" cy="490931"/>
            <a:chOff x="-1" y="4870816"/>
            <a:chExt cx="3034805" cy="490931"/>
          </a:xfrm>
        </p:grpSpPr>
        <p:sp>
          <p:nvSpPr>
            <p:cNvPr id="6" name="Rechteck 27">
              <a:extLst>
                <a:ext uri="{FF2B5EF4-FFF2-40B4-BE49-F238E27FC236}">
                  <a16:creationId xmlns:a16="http://schemas.microsoft.com/office/drawing/2014/main" id="{6AC0EB5A-C559-C62B-FD6F-F060F2AD5F96}"/>
                </a:ext>
              </a:extLst>
            </p:cNvPr>
            <p:cNvSpPr/>
            <p:nvPr/>
          </p:nvSpPr>
          <p:spPr>
            <a:xfrm>
              <a:off x="-1" y="5107831"/>
              <a:ext cx="3020379" cy="253916"/>
            </a:xfrm>
            <a:prstGeom prst="rect">
              <a:avLst/>
            </a:prstGeom>
          </p:spPr>
          <p:txBody>
            <a:bodyPr wrap="none" anchor="b">
              <a:spAutoFit/>
            </a:bodyPr>
            <a:lstStyle/>
            <a:p>
              <a:pPr algn="r"/>
              <a:r>
                <a:rPr lang="en-GB" sz="1050" cap="small" dirty="0">
                  <a:solidFill>
                    <a:srgbClr val="7F7F7F"/>
                  </a:solidFill>
                </a:rPr>
                <a:t>Friedl </a:t>
              </a:r>
              <a:r>
                <a:rPr lang="en-GB" sz="1050" dirty="0">
                  <a:solidFill>
                    <a:srgbClr val="7F7F7F"/>
                  </a:solidFill>
                </a:rPr>
                <a:t>et al., </a:t>
              </a:r>
              <a:r>
                <a:rPr lang="en-GB" sz="1050" i="1" dirty="0">
                  <a:solidFill>
                    <a:srgbClr val="7F7F7F"/>
                  </a:solidFill>
                  <a:latin typeface="Calibri" panose="020F0502020204030204" pitchFamily="34" charset="0"/>
                  <a:ea typeface="Calibri" panose="020F0502020204030204" pitchFamily="34" charset="0"/>
                  <a:cs typeface="Times New Roman" panose="02020603050405020304" pitchFamily="18" charset="0"/>
                </a:rPr>
                <a:t>Meas. Sci. Technol.</a:t>
              </a:r>
              <a:r>
                <a:rPr lang="en-GB" sz="1050" dirty="0">
                  <a:solidFill>
                    <a:srgbClr val="7F7F7F"/>
                  </a:solidFill>
                  <a:latin typeface="Calibri" panose="020F0502020204030204" pitchFamily="34" charset="0"/>
                  <a:ea typeface="Calibri" panose="020F0502020204030204" pitchFamily="34" charset="0"/>
                  <a:cs typeface="Times New Roman" panose="02020603050405020304" pitchFamily="18" charset="0"/>
                </a:rPr>
                <a:t> </a:t>
              </a:r>
              <a:r>
                <a:rPr lang="en-GB" sz="1050" b="1" dirty="0">
                  <a:solidFill>
                    <a:srgbClr val="7F7F7F"/>
                  </a:solidFill>
                  <a:latin typeface="Calibri" panose="020F0502020204030204" pitchFamily="34" charset="0"/>
                  <a:ea typeface="Calibri" panose="020F0502020204030204" pitchFamily="34" charset="0"/>
                  <a:cs typeface="Times New Roman" panose="02020603050405020304" pitchFamily="18" charset="0"/>
                </a:rPr>
                <a:t>34</a:t>
              </a:r>
              <a:r>
                <a:rPr lang="en-GB" sz="1050" dirty="0">
                  <a:solidFill>
                    <a:srgbClr val="7F7F7F"/>
                  </a:solidFill>
                  <a:latin typeface="Calibri" panose="020F0502020204030204" pitchFamily="34" charset="0"/>
                  <a:ea typeface="Calibri" panose="020F0502020204030204" pitchFamily="34" charset="0"/>
                  <a:cs typeface="Times New Roman" panose="02020603050405020304" pitchFamily="18" charset="0"/>
                </a:rPr>
                <a:t> (2023) 055501</a:t>
              </a:r>
              <a:endParaRPr lang="en-GB" sz="1050" dirty="0">
                <a:solidFill>
                  <a:srgbClr val="7F7F7F"/>
                </a:solidFill>
              </a:endParaRPr>
            </a:p>
          </p:txBody>
        </p:sp>
        <p:sp>
          <p:nvSpPr>
            <p:cNvPr id="8" name="Rechteck 28">
              <a:extLst>
                <a:ext uri="{FF2B5EF4-FFF2-40B4-BE49-F238E27FC236}">
                  <a16:creationId xmlns:a16="http://schemas.microsoft.com/office/drawing/2014/main" id="{8FD15E9B-0A31-59AD-E74E-818AFEFF2128}"/>
                </a:ext>
              </a:extLst>
            </p:cNvPr>
            <p:cNvSpPr/>
            <p:nvPr/>
          </p:nvSpPr>
          <p:spPr>
            <a:xfrm>
              <a:off x="-1" y="4870816"/>
              <a:ext cx="3034805" cy="253916"/>
            </a:xfrm>
            <a:prstGeom prst="rect">
              <a:avLst/>
            </a:prstGeom>
          </p:spPr>
          <p:txBody>
            <a:bodyPr wrap="none" anchor="b">
              <a:spAutoFit/>
            </a:bodyPr>
            <a:lstStyle/>
            <a:p>
              <a:pPr algn="r"/>
              <a:r>
                <a:rPr lang="en-GB" sz="1050" cap="small" dirty="0">
                  <a:solidFill>
                    <a:srgbClr val="7F7F7F"/>
                  </a:solidFill>
                </a:rPr>
                <a:t>Fröhler-Bachus </a:t>
              </a:r>
              <a:r>
                <a:rPr lang="en-GB" sz="1050" dirty="0">
                  <a:solidFill>
                    <a:srgbClr val="7F7F7F"/>
                  </a:solidFill>
                </a:rPr>
                <a:t>et al., </a:t>
              </a:r>
              <a:r>
                <a:rPr lang="en-GB" sz="1050" i="1" dirty="0">
                  <a:solidFill>
                    <a:srgbClr val="7F7F7F"/>
                  </a:solidFill>
                  <a:latin typeface="Calibri" panose="020F0502020204030204" pitchFamily="34" charset="0"/>
                  <a:ea typeface="Calibri" panose="020F0502020204030204" pitchFamily="34" charset="0"/>
                  <a:cs typeface="Times New Roman" panose="02020603050405020304" pitchFamily="18" charset="0"/>
                </a:rPr>
                <a:t>JQSRT</a:t>
              </a:r>
              <a:r>
                <a:rPr lang="en-GB" sz="1050" dirty="0">
                  <a:solidFill>
                    <a:srgbClr val="7F7F7F"/>
                  </a:solidFill>
                  <a:latin typeface="Calibri" panose="020F0502020204030204" pitchFamily="34" charset="0"/>
                  <a:ea typeface="Calibri" panose="020F0502020204030204" pitchFamily="34" charset="0"/>
                  <a:cs typeface="Times New Roman" panose="02020603050405020304" pitchFamily="18" charset="0"/>
                </a:rPr>
                <a:t> </a:t>
              </a:r>
              <a:r>
                <a:rPr lang="en-GB" sz="1050" b="1" dirty="0">
                  <a:solidFill>
                    <a:srgbClr val="7F7F7F"/>
                  </a:solidFill>
                  <a:latin typeface="Calibri" panose="020F0502020204030204" pitchFamily="34" charset="0"/>
                  <a:ea typeface="Calibri" panose="020F0502020204030204" pitchFamily="34" charset="0"/>
                  <a:cs typeface="Times New Roman" panose="02020603050405020304" pitchFamily="18" charset="0"/>
                </a:rPr>
                <a:t>259</a:t>
              </a:r>
              <a:r>
                <a:rPr lang="en-GB" sz="1050" dirty="0">
                  <a:solidFill>
                    <a:srgbClr val="7F7F7F"/>
                  </a:solidFill>
                  <a:latin typeface="Calibri" panose="020F0502020204030204" pitchFamily="34" charset="0"/>
                  <a:ea typeface="Calibri" panose="020F0502020204030204" pitchFamily="34" charset="0"/>
                  <a:cs typeface="Times New Roman" panose="02020603050405020304" pitchFamily="18" charset="0"/>
                </a:rPr>
                <a:t> (2021) 107427</a:t>
              </a:r>
              <a:endParaRPr lang="en-GB" sz="1050" dirty="0">
                <a:solidFill>
                  <a:srgbClr val="7F7F7F"/>
                </a:solidFill>
              </a:endParaRPr>
            </a:p>
          </p:txBody>
        </p:sp>
      </p:grpSp>
      <p:sp>
        <p:nvSpPr>
          <p:cNvPr id="9" name="TextBox 8">
            <a:extLst>
              <a:ext uri="{FF2B5EF4-FFF2-40B4-BE49-F238E27FC236}">
                <a16:creationId xmlns:a16="http://schemas.microsoft.com/office/drawing/2014/main" id="{487FCB34-90A6-AC7C-2DC5-1D2261804BFD}"/>
              </a:ext>
            </a:extLst>
          </p:cNvPr>
          <p:cNvSpPr txBox="1"/>
          <p:nvPr/>
        </p:nvSpPr>
        <p:spPr>
          <a:xfrm>
            <a:off x="658813" y="1126566"/>
            <a:ext cx="11219594" cy="5384487"/>
          </a:xfrm>
          <a:prstGeom prst="rect">
            <a:avLst/>
          </a:prstGeom>
          <a:noFill/>
        </p:spPr>
        <p:txBody>
          <a:bodyPr wrap="square" lIns="0" tIns="0" rIns="0" bIns="0" rtlCol="0" anchor="t" anchorCtr="0">
            <a:spAutoFit/>
          </a:bodyPr>
          <a:lstStyle/>
          <a:p>
            <a:pPr>
              <a:lnSpc>
                <a:spcPts val="2300"/>
              </a:lnSpc>
              <a:spcBef>
                <a:spcPts val="1150"/>
              </a:spcBef>
            </a:pPr>
            <a:r>
              <a:rPr lang="en-GB" altLang="en-US" sz="1600" dirty="0">
                <a:cs typeface="Arial" panose="020B0604020202020204" pitchFamily="34" charset="0"/>
              </a:rPr>
              <a:t>Two devices applied:</a:t>
            </a:r>
          </a:p>
          <a:p>
            <a:pPr marL="285750" indent="-285750">
              <a:lnSpc>
                <a:spcPts val="2300"/>
              </a:lnSpc>
              <a:spcBef>
                <a:spcPts val="600"/>
              </a:spcBef>
              <a:buFont typeface="Wingdings" panose="05000000000000000000" pitchFamily="2" charset="2"/>
              <a:buChar char="§"/>
            </a:pPr>
            <a:r>
              <a:rPr lang="en-GB" altLang="en-US" sz="1600" dirty="0">
                <a:cs typeface="Arial" panose="020B0604020202020204" pitchFamily="34" charset="0"/>
              </a:rPr>
              <a:t>VUV mini-spectrometer: </a:t>
            </a:r>
            <a:r>
              <a:rPr lang="en-GB" sz="1600" dirty="0"/>
              <a:t>117-420 nm, 0.2 nm FWHM</a:t>
            </a:r>
          </a:p>
          <a:p>
            <a:pPr marL="285750" indent="-285750">
              <a:lnSpc>
                <a:spcPts val="2300"/>
              </a:lnSpc>
              <a:spcBef>
                <a:spcPts val="600"/>
              </a:spcBef>
              <a:buFont typeface="Wingdings" panose="05000000000000000000" pitchFamily="2" charset="2"/>
              <a:buChar char="§"/>
            </a:pPr>
            <a:r>
              <a:rPr lang="en-GB" altLang="en-US" sz="1600" dirty="0">
                <a:cs typeface="Arial" panose="020B0604020202020204" pitchFamily="34" charset="0"/>
              </a:rPr>
              <a:t>VUV diode system with interference/edge filters: </a:t>
            </a:r>
            <a:br>
              <a:rPr lang="en-GB" altLang="en-US" sz="1600" dirty="0">
                <a:cs typeface="Arial" panose="020B0604020202020204" pitchFamily="34" charset="0"/>
              </a:rPr>
            </a:br>
            <a:r>
              <a:rPr lang="en-GB" altLang="en-US" sz="1600" dirty="0">
                <a:cs typeface="Arial" panose="020B0604020202020204" pitchFamily="34" charset="0"/>
              </a:rPr>
              <a:t>access to </a:t>
            </a:r>
            <a:r>
              <a:rPr lang="en-GB" sz="1600" dirty="0"/>
              <a:t>spectral range &lt;113 nm</a:t>
            </a:r>
          </a:p>
          <a:p>
            <a:pPr marL="285750" indent="-285750">
              <a:lnSpc>
                <a:spcPts val="2300"/>
              </a:lnSpc>
              <a:spcBef>
                <a:spcPts val="600"/>
              </a:spcBef>
              <a:buFont typeface="Wingdings" panose="05000000000000000000" pitchFamily="2" charset="2"/>
              <a:buChar char="§"/>
            </a:pPr>
            <a:endParaRPr lang="en-GB" sz="1600" dirty="0"/>
          </a:p>
          <a:p>
            <a:pPr marL="285750" indent="-285750">
              <a:lnSpc>
                <a:spcPts val="2300"/>
              </a:lnSpc>
              <a:spcBef>
                <a:spcPts val="600"/>
              </a:spcBef>
              <a:buFont typeface="Wingdings" panose="05000000000000000000" pitchFamily="2" charset="2"/>
              <a:buChar char="Ø"/>
            </a:pPr>
            <a:r>
              <a:rPr lang="en-GB" sz="1600" dirty="0"/>
              <a:t>Absolutely calibrated spectra</a:t>
            </a:r>
          </a:p>
          <a:p>
            <a:pPr marL="285750" indent="-285750">
              <a:lnSpc>
                <a:spcPts val="2300"/>
              </a:lnSpc>
              <a:spcBef>
                <a:spcPts val="600"/>
              </a:spcBef>
              <a:buFont typeface="Wingdings" panose="05000000000000000000" pitchFamily="2" charset="2"/>
              <a:buChar char="Ø"/>
            </a:pPr>
            <a:r>
              <a:rPr lang="en-GB" sz="1600" dirty="0" err="1"/>
              <a:t>Ly</a:t>
            </a:r>
            <a:r>
              <a:rPr lang="en-GB" sz="1600" baseline="-25000" dirty="0" err="1">
                <a:latin typeface="Symbol" panose="05050102010706020507" pitchFamily="18" charset="2"/>
              </a:rPr>
              <a:t>a</a:t>
            </a:r>
            <a:r>
              <a:rPr lang="en-GB" sz="1600" dirty="0"/>
              <a:t> dominates spectrum</a:t>
            </a:r>
          </a:p>
          <a:p>
            <a:pPr marL="285750" indent="-285750">
              <a:lnSpc>
                <a:spcPts val="2300"/>
              </a:lnSpc>
              <a:spcBef>
                <a:spcPts val="600"/>
              </a:spcBef>
              <a:buFont typeface="Wingdings" panose="05000000000000000000" pitchFamily="2" charset="2"/>
              <a:buChar char="Ø"/>
              <a:tabLst>
                <a:tab pos="536575" algn="l"/>
              </a:tabLst>
            </a:pPr>
            <a:r>
              <a:rPr lang="en-GB" sz="1600" dirty="0"/>
              <a:t>Detachment clearly to be seen in spectra (green vs. black):</a:t>
            </a:r>
            <a:br>
              <a:rPr lang="en-GB" sz="1600" dirty="0"/>
            </a:br>
            <a:r>
              <a:rPr lang="en-GB" sz="1600" dirty="0">
                <a:sym typeface="Wingdings 3" panose="05040102010807070707" pitchFamily="18" charset="2"/>
              </a:rPr>
              <a:t>	H</a:t>
            </a:r>
            <a:r>
              <a:rPr lang="en-GB" sz="1600" baseline="-25000" dirty="0">
                <a:sym typeface="Wingdings 3" panose="05040102010807070707" pitchFamily="18" charset="2"/>
              </a:rPr>
              <a:t>2</a:t>
            </a:r>
            <a:r>
              <a:rPr lang="en-GB" sz="1600" dirty="0">
                <a:sym typeface="Wingdings 3" panose="05040102010807070707" pitchFamily="18" charset="2"/>
              </a:rPr>
              <a:t> molecular systems (Lyman band, b-a continuum)</a:t>
            </a:r>
            <a:br>
              <a:rPr lang="en-GB" sz="1600" dirty="0">
                <a:sym typeface="Wingdings 3" panose="05040102010807070707" pitchFamily="18" charset="2"/>
              </a:rPr>
            </a:br>
            <a:r>
              <a:rPr lang="en-GB" sz="1600" dirty="0">
                <a:sym typeface="Wingdings 3" panose="05040102010807070707" pitchFamily="18" charset="2"/>
              </a:rPr>
              <a:t>	decrease</a:t>
            </a:r>
            <a:br>
              <a:rPr lang="en-GB" sz="1600" dirty="0">
                <a:sym typeface="Wingdings 3" panose="05040102010807070707" pitchFamily="18" charset="2"/>
              </a:rPr>
            </a:br>
            <a:r>
              <a:rPr lang="en-GB" sz="1600" dirty="0">
                <a:sym typeface="Wingdings 3" panose="05040102010807070707" pitchFamily="18" charset="2"/>
              </a:rPr>
              <a:t>	Balmer series (n &gt; 6) strongly increases, </a:t>
            </a:r>
            <a:br>
              <a:rPr lang="en-GB" sz="1600" dirty="0">
                <a:sym typeface="Wingdings 3" panose="05040102010807070707" pitchFamily="18" charset="2"/>
              </a:rPr>
            </a:br>
            <a:r>
              <a:rPr lang="en-GB" sz="1600" dirty="0">
                <a:sym typeface="Wingdings 3" panose="05040102010807070707" pitchFamily="18" charset="2"/>
              </a:rPr>
              <a:t>	Balmer continuum appears instead of b-a continuum</a:t>
            </a:r>
          </a:p>
          <a:p>
            <a:pPr marL="285750" indent="-285750">
              <a:lnSpc>
                <a:spcPts val="2300"/>
              </a:lnSpc>
              <a:spcBef>
                <a:spcPts val="600"/>
              </a:spcBef>
              <a:buFont typeface="Wingdings" panose="05000000000000000000" pitchFamily="2" charset="2"/>
              <a:buChar char="Ø"/>
            </a:pPr>
            <a:r>
              <a:rPr lang="en-GB" sz="1600" dirty="0"/>
              <a:t>Werner band + Ly series accessible with diode system</a:t>
            </a:r>
          </a:p>
          <a:p>
            <a:pPr marL="285750" indent="-285750">
              <a:lnSpc>
                <a:spcPts val="2300"/>
              </a:lnSpc>
              <a:spcBef>
                <a:spcPts val="600"/>
              </a:spcBef>
              <a:buFont typeface="Wingdings" panose="05000000000000000000" pitchFamily="2" charset="2"/>
              <a:buChar char="Ø"/>
            </a:pPr>
            <a:r>
              <a:rPr lang="en-GB" sz="1600" dirty="0"/>
              <a:t>Detached regime dominated by atomic radiation</a:t>
            </a:r>
            <a:br>
              <a:rPr lang="en-GB" sz="1600" dirty="0"/>
            </a:br>
            <a:r>
              <a:rPr lang="en-GB" sz="1600" dirty="0">
                <a:sym typeface="Wingdings 3" panose="05040102010807070707" pitchFamily="18" charset="2"/>
              </a:rPr>
              <a:t> </a:t>
            </a:r>
            <a:r>
              <a:rPr lang="en-GB" sz="1600" dirty="0"/>
              <a:t>Lyman series leads to high flux of high-energy photons (&gt; 12 eV) even under detached conditions!</a:t>
            </a:r>
          </a:p>
          <a:p>
            <a:pPr marL="285750" indent="-285750">
              <a:lnSpc>
                <a:spcPts val="2300"/>
              </a:lnSpc>
              <a:spcBef>
                <a:spcPts val="600"/>
              </a:spcBef>
              <a:buFont typeface="Wingdings" panose="05000000000000000000" pitchFamily="2" charset="2"/>
              <a:buChar char="Ø"/>
            </a:pPr>
            <a:r>
              <a:rPr lang="en-US" sz="1600" b="1" dirty="0">
                <a:solidFill>
                  <a:srgbClr val="005555"/>
                </a:solidFill>
              </a:rPr>
              <a:t>VUV applicability demonstrated </a:t>
            </a:r>
            <a:r>
              <a:rPr lang="en-US" sz="1600" b="1" dirty="0">
                <a:solidFill>
                  <a:srgbClr val="005555"/>
                </a:solidFill>
                <a:sym typeface="Wingdings 3" panose="05040102010807070707" pitchFamily="18" charset="2"/>
              </a:rPr>
              <a:t></a:t>
            </a:r>
            <a:r>
              <a:rPr lang="en-US" sz="1600" b="1" dirty="0">
                <a:solidFill>
                  <a:srgbClr val="005555"/>
                </a:solidFill>
              </a:rPr>
              <a:t> Insights into molecular radiation and recombination </a:t>
            </a:r>
            <a:r>
              <a:rPr lang="en-US" sz="1600" b="1" dirty="0" err="1">
                <a:solidFill>
                  <a:srgbClr val="005555"/>
                </a:solidFill>
              </a:rPr>
              <a:t>t.b.d.</a:t>
            </a:r>
            <a:endParaRPr lang="en-GB" sz="1600" b="1" dirty="0">
              <a:solidFill>
                <a:srgbClr val="005555"/>
              </a:solidFill>
            </a:endParaRPr>
          </a:p>
        </p:txBody>
      </p:sp>
      <p:pic>
        <p:nvPicPr>
          <p:cNvPr id="10" name="Grafik 19">
            <a:extLst>
              <a:ext uri="{FF2B5EF4-FFF2-40B4-BE49-F238E27FC236}">
                <a16:creationId xmlns:a16="http://schemas.microsoft.com/office/drawing/2014/main" id="{CCA20F1C-C894-66E3-096E-D69105E89D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09" t="5032" r="13252" b="54344"/>
          <a:stretch/>
        </p:blipFill>
        <p:spPr>
          <a:xfrm>
            <a:off x="10450702" y="922702"/>
            <a:ext cx="1741298" cy="635925"/>
          </a:xfrm>
          <a:prstGeom prst="rect">
            <a:avLst/>
          </a:prstGeom>
        </p:spPr>
      </p:pic>
      <p:graphicFrame>
        <p:nvGraphicFramePr>
          <p:cNvPr id="11" name="Objekt 8">
            <a:extLst>
              <a:ext uri="{FF2B5EF4-FFF2-40B4-BE49-F238E27FC236}">
                <a16:creationId xmlns:a16="http://schemas.microsoft.com/office/drawing/2014/main" id="{1AC3405B-440B-9ACB-6612-DD90D35470F4}"/>
              </a:ext>
            </a:extLst>
          </p:cNvPr>
          <p:cNvGraphicFramePr>
            <a:graphicFrameLocks noChangeAspect="1"/>
          </p:cNvGraphicFramePr>
          <p:nvPr/>
        </p:nvGraphicFramePr>
        <p:xfrm>
          <a:off x="5327428" y="1504454"/>
          <a:ext cx="5881140" cy="4501440"/>
        </p:xfrm>
        <a:graphic>
          <a:graphicData uri="http://schemas.openxmlformats.org/presentationml/2006/ole">
            <mc:AlternateContent xmlns:mc="http://schemas.openxmlformats.org/markup-compatibility/2006">
              <mc:Choice xmlns:v="urn:schemas-microsoft-com:vml" Requires="v">
                <p:oleObj name="Graph" r:id="rId3" imgW="3920760" imgH="3000960" progId="Origin95.Graph">
                  <p:embed/>
                </p:oleObj>
              </mc:Choice>
              <mc:Fallback>
                <p:oleObj name="Graph" r:id="rId3" imgW="3920760" imgH="3000960" progId="Origin95.Graph">
                  <p:embed/>
                  <p:pic>
                    <p:nvPicPr>
                      <p:cNvPr id="11" name="Objekt 8">
                        <a:extLst>
                          <a:ext uri="{FF2B5EF4-FFF2-40B4-BE49-F238E27FC236}">
                            <a16:creationId xmlns:a16="http://schemas.microsoft.com/office/drawing/2014/main" id="{B5FA6A89-D912-A77A-C183-DE720B291E43}"/>
                          </a:ext>
                        </a:extLst>
                      </p:cNvPr>
                      <p:cNvPicPr/>
                      <p:nvPr/>
                    </p:nvPicPr>
                    <p:blipFill>
                      <a:blip r:embed="rId4"/>
                      <a:stretch>
                        <a:fillRect/>
                      </a:stretch>
                    </p:blipFill>
                    <p:spPr>
                      <a:xfrm>
                        <a:off x="5327428" y="1504454"/>
                        <a:ext cx="5881140" cy="4501440"/>
                      </a:xfrm>
                      <a:prstGeom prst="rect">
                        <a:avLst/>
                      </a:prstGeom>
                    </p:spPr>
                  </p:pic>
                </p:oleObj>
              </mc:Fallback>
            </mc:AlternateContent>
          </a:graphicData>
        </a:graphic>
      </p:graphicFrame>
      <p:pic>
        <p:nvPicPr>
          <p:cNvPr id="12" name="Grafik 15">
            <a:extLst>
              <a:ext uri="{FF2B5EF4-FFF2-40B4-BE49-F238E27FC236}">
                <a16:creationId xmlns:a16="http://schemas.microsoft.com/office/drawing/2014/main" id="{F82BD135-F8E0-E81C-B7F2-74DCF20024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2341" y="814973"/>
            <a:ext cx="1600000" cy="900000"/>
          </a:xfrm>
          <a:prstGeom prst="rect">
            <a:avLst/>
          </a:prstGeom>
        </p:spPr>
      </p:pic>
      <p:pic>
        <p:nvPicPr>
          <p:cNvPr id="13" name="Grafik 16">
            <a:extLst>
              <a:ext uri="{FF2B5EF4-FFF2-40B4-BE49-F238E27FC236}">
                <a16:creationId xmlns:a16="http://schemas.microsoft.com/office/drawing/2014/main" id="{65AB3794-E92B-07F5-FD13-B8025B0DCB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79959" y="814973"/>
            <a:ext cx="1600000" cy="900000"/>
          </a:xfrm>
          <a:prstGeom prst="rect">
            <a:avLst/>
          </a:prstGeom>
        </p:spPr>
      </p:pic>
    </p:spTree>
    <p:extLst>
      <p:ext uri="{BB962C8B-B14F-4D97-AF65-F5344CB8AC3E}">
        <p14:creationId xmlns:p14="http://schemas.microsoft.com/office/powerpoint/2010/main" val="3283812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E380DE6-EE5A-EB7F-7060-3335CB37EFBE}"/>
              </a:ext>
            </a:extLst>
          </p:cNvPr>
          <p:cNvSpPr>
            <a:spLocks noGrp="1"/>
          </p:cNvSpPr>
          <p:nvPr>
            <p:ph type="sldNum" sz="quarter" idx="12"/>
          </p:nvPr>
        </p:nvSpPr>
        <p:spPr/>
        <p:txBody>
          <a:bodyPr/>
          <a:lstStyle/>
          <a:p>
            <a:fld id="{6A6D9FA1-99C7-4910-8E32-B85D378B0060}" type="slidenum">
              <a:rPr lang="en-GB" smtClean="0">
                <a:solidFill>
                  <a:prstClr val="white"/>
                </a:solidFill>
              </a:rPr>
              <a:pPr/>
              <a:t>17</a:t>
            </a:fld>
            <a:endParaRPr lang="en-GB">
              <a:solidFill>
                <a:prstClr val="white"/>
              </a:solidFill>
            </a:endParaRPr>
          </a:p>
        </p:txBody>
      </p:sp>
      <p:graphicFrame>
        <p:nvGraphicFramePr>
          <p:cNvPr id="7" name="Table 6">
            <a:extLst>
              <a:ext uri="{FF2B5EF4-FFF2-40B4-BE49-F238E27FC236}">
                <a16:creationId xmlns:a16="http://schemas.microsoft.com/office/drawing/2014/main" id="{91692A6E-9BA7-4D27-B26A-71FE94D2746D}"/>
              </a:ext>
            </a:extLst>
          </p:cNvPr>
          <p:cNvGraphicFramePr>
            <a:graphicFrameLocks noGrp="1"/>
          </p:cNvGraphicFramePr>
          <p:nvPr>
            <p:extLst>
              <p:ext uri="{D42A27DB-BD31-4B8C-83A1-F6EECF244321}">
                <p14:modId xmlns:p14="http://schemas.microsoft.com/office/powerpoint/2010/main" val="2966087061"/>
              </p:ext>
            </p:extLst>
          </p:nvPr>
        </p:nvGraphicFramePr>
        <p:xfrm>
          <a:off x="351574" y="754699"/>
          <a:ext cx="11639320" cy="5526214"/>
        </p:xfrm>
        <a:graphic>
          <a:graphicData uri="http://schemas.openxmlformats.org/drawingml/2006/table">
            <a:tbl>
              <a:tblPr firstRow="1" firstCol="1" bandRow="1">
                <a:tableStyleId>{5C22544A-7EE6-4342-B048-85BDC9FD1C3A}</a:tableStyleId>
              </a:tblPr>
              <a:tblGrid>
                <a:gridCol w="1536493">
                  <a:extLst>
                    <a:ext uri="{9D8B030D-6E8A-4147-A177-3AD203B41FA5}">
                      <a16:colId xmlns:a16="http://schemas.microsoft.com/office/drawing/2014/main" val="280474464"/>
                    </a:ext>
                  </a:extLst>
                </a:gridCol>
                <a:gridCol w="10102827">
                  <a:extLst>
                    <a:ext uri="{9D8B030D-6E8A-4147-A177-3AD203B41FA5}">
                      <a16:colId xmlns:a16="http://schemas.microsoft.com/office/drawing/2014/main" val="3769578451"/>
                    </a:ext>
                  </a:extLst>
                </a:gridCol>
              </a:tblGrid>
              <a:tr h="256354">
                <a:tc>
                  <a:txBody>
                    <a:bodyPr/>
                    <a:lstStyle/>
                    <a:p>
                      <a:pPr>
                        <a:lnSpc>
                          <a:spcPct val="115000"/>
                        </a:lnSpc>
                        <a:spcBef>
                          <a:spcPts val="240"/>
                        </a:spcBef>
                        <a:spcAft>
                          <a:spcPts val="240"/>
                        </a:spcAft>
                        <a:tabLst>
                          <a:tab pos="-914400" algn="l"/>
                          <a:tab pos="228600" algn="l"/>
                        </a:tabLst>
                      </a:pPr>
                      <a:r>
                        <a:rPr lang="en-GB" sz="1200" spc="-15" dirty="0">
                          <a:effectLst/>
                        </a:rPr>
                        <a:t>Deliverable ID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tabLst>
                          <a:tab pos="-914400" algn="l"/>
                          <a:tab pos="228600" algn="l"/>
                        </a:tabLst>
                      </a:pPr>
                      <a:r>
                        <a:rPr lang="en-GB" sz="1200" spc="-15" dirty="0">
                          <a:effectLst/>
                        </a:rPr>
                        <a:t>Deliverable Title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extLst>
                  <a:ext uri="{0D108BD9-81ED-4DB2-BD59-A6C34878D82A}">
                    <a16:rowId xmlns:a16="http://schemas.microsoft.com/office/drawing/2014/main" val="4042816850"/>
                  </a:ext>
                </a:extLst>
              </a:tr>
              <a:tr h="512947">
                <a:tc>
                  <a:txBody>
                    <a:bodyPr/>
                    <a:lstStyle/>
                    <a:p>
                      <a:pPr>
                        <a:lnSpc>
                          <a:spcPct val="115000"/>
                        </a:lnSpc>
                        <a:spcBef>
                          <a:spcPts val="240"/>
                        </a:spcBef>
                        <a:spcAft>
                          <a:spcPts val="240"/>
                        </a:spcAft>
                        <a:tabLst>
                          <a:tab pos="-914400" algn="l"/>
                          <a:tab pos="228600" algn="l"/>
                        </a:tabLst>
                      </a:pPr>
                      <a:r>
                        <a:rPr lang="en-GB" sz="1400" spc="-15" dirty="0">
                          <a:effectLst/>
                        </a:rPr>
                        <a:t>D001   CEA</a:t>
                      </a:r>
                    </a:p>
                    <a:p>
                      <a:pPr>
                        <a:lnSpc>
                          <a:spcPct val="115000"/>
                        </a:lnSpc>
                        <a:spcBef>
                          <a:spcPts val="240"/>
                        </a:spcBef>
                        <a:spcAft>
                          <a:spcPts val="240"/>
                        </a:spcAft>
                        <a:tabLst>
                          <a:tab pos="-914400" algn="l"/>
                          <a:tab pos="228600" algn="l"/>
                        </a:tabLs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buNone/>
                        <a:tabLst>
                          <a:tab pos="-914400" algn="l"/>
                          <a:tab pos="228600" algn="l"/>
                        </a:tabLst>
                      </a:pPr>
                      <a:r>
                        <a:rPr lang="pl-PL" sz="1300" dirty="0">
                          <a:effectLst/>
                          <a:latin typeface="+mn-lt"/>
                          <a:ea typeface="Calibri" panose="020F0502020204030204" pitchFamily="34" charset="0"/>
                          <a:cs typeface="Calibri" panose="020F0502020204030204" pitchFamily="34" charset="0"/>
                        </a:rPr>
                        <a:t>Comparison of  ps vs. ns LIBS: absolute content and composition. Comparison SP vs. DP LIBS, or alternative LIBS signal enhancement methods: absolute fuel content in W samples and composition (CEA)</a:t>
                      </a:r>
                      <a:endParaRPr lang="en-US" sz="1300" dirty="0">
                        <a:effectLst/>
                        <a:latin typeface="+mn-lt"/>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626758794"/>
                  </a:ext>
                </a:extLst>
              </a:tr>
              <a:tr h="528658">
                <a:tc>
                  <a:txBody>
                    <a:bodyPr/>
                    <a:lstStyle/>
                    <a:p>
                      <a:pPr>
                        <a:lnSpc>
                          <a:spcPct val="115000"/>
                        </a:lnSpc>
                        <a:spcBef>
                          <a:spcPts val="240"/>
                        </a:spcBef>
                        <a:spcAft>
                          <a:spcPts val="240"/>
                        </a:spcAft>
                        <a:tabLst>
                          <a:tab pos="-914400" algn="l"/>
                          <a:tab pos="228600" algn="l"/>
                        </a:tabLst>
                      </a:pPr>
                      <a:r>
                        <a:rPr lang="en-GB" sz="1400" spc="-15" dirty="0">
                          <a:effectLst/>
                        </a:rPr>
                        <a:t>D002   DIFFER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buNone/>
                        <a:tabLst>
                          <a:tab pos="-914400" algn="l"/>
                          <a:tab pos="228600" algn="l"/>
                        </a:tabLst>
                      </a:pPr>
                      <a:r>
                        <a:rPr lang="pl-PL" sz="1300" dirty="0">
                          <a:effectLst/>
                          <a:latin typeface="+mn-lt"/>
                          <a:ea typeface="Calibri" panose="020F0502020204030204" pitchFamily="34" charset="0"/>
                          <a:cs typeface="Calibri" panose="020F0502020204030204" pitchFamily="34" charset="0"/>
                        </a:rPr>
                        <a:t>In-situ LIBS and NRA in Magnum-PSI. Reference measurements of outgassing and retention after D plasma loading: absolute content and composition in W and reference samples (DIFFER)</a:t>
                      </a:r>
                      <a:endParaRPr lang="en-US" sz="1300" dirty="0">
                        <a:effectLst/>
                        <a:latin typeface="+mn-lt"/>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74101322"/>
                  </a:ext>
                </a:extLst>
              </a:tr>
              <a:tr h="528658">
                <a:tc>
                  <a:txBody>
                    <a:bodyPr/>
                    <a:lstStyle/>
                    <a:p>
                      <a:pPr>
                        <a:lnSpc>
                          <a:spcPct val="115000"/>
                        </a:lnSpc>
                        <a:spcBef>
                          <a:spcPts val="240"/>
                        </a:spcBef>
                        <a:spcAft>
                          <a:spcPts val="240"/>
                        </a:spcAft>
                        <a:tabLst>
                          <a:tab pos="-914400" algn="l"/>
                          <a:tab pos="228600" algn="l"/>
                        </a:tabLst>
                      </a:pPr>
                      <a:r>
                        <a:rPr lang="en-GB" sz="1400" spc="-15" dirty="0">
                          <a:effectLst/>
                        </a:rPr>
                        <a:t>D003   ENEA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buNone/>
                        <a:tabLst>
                          <a:tab pos="-914400" algn="l"/>
                          <a:tab pos="228600" algn="l"/>
                        </a:tabLst>
                      </a:pPr>
                      <a:r>
                        <a:rPr lang="pl-PL" sz="1300" dirty="0">
                          <a:effectLst/>
                          <a:latin typeface="+mn-lt"/>
                          <a:ea typeface="Calibri" panose="020F0502020204030204" pitchFamily="34" charset="0"/>
                          <a:cs typeface="Calibri" panose="020F0502020204030204" pitchFamily="34" charset="0"/>
                        </a:rPr>
                        <a:t>Comparison SP vs. DP LIBS, or alternative LIBS signal enhancement methods: absolute fuel content in W samples and composition / (CF)-LIBS results on H-D loaded samples and surface modifications. Investigation of the possibility to detect He with LIBS on He-loaded samples at ambient pressure and RT (ENEA)</a:t>
                      </a:r>
                      <a:endParaRPr lang="en-US" sz="1300" dirty="0">
                        <a:effectLst/>
                        <a:latin typeface="+mn-lt"/>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37481877"/>
                  </a:ext>
                </a:extLst>
              </a:tr>
              <a:tr h="931068">
                <a:tc>
                  <a:txBody>
                    <a:bodyPr/>
                    <a:lstStyle/>
                    <a:p>
                      <a:pPr>
                        <a:lnSpc>
                          <a:spcPct val="115000"/>
                        </a:lnSpc>
                        <a:spcBef>
                          <a:spcPts val="240"/>
                        </a:spcBef>
                        <a:spcAft>
                          <a:spcPts val="240"/>
                        </a:spcAft>
                        <a:tabLst>
                          <a:tab pos="-914400" algn="l"/>
                          <a:tab pos="228600" algn="l"/>
                        </a:tabLst>
                      </a:pPr>
                      <a:r>
                        <a:rPr lang="en-GB" sz="1400" spc="-15" dirty="0">
                          <a:effectLst/>
                        </a:rPr>
                        <a:t>D004   FZJ</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buNone/>
                        <a:tabLst>
                          <a:tab pos="-914400" algn="l"/>
                          <a:tab pos="228600" algn="l"/>
                        </a:tabLst>
                      </a:pPr>
                      <a:r>
                        <a:rPr lang="pl-PL" sz="1300" dirty="0">
                          <a:effectLst/>
                          <a:latin typeface="+mn-lt"/>
                          <a:ea typeface="Calibri" panose="020F0502020204030204" pitchFamily="34" charset="0"/>
                          <a:cs typeface="Calibri" panose="020F0502020204030204" pitchFamily="34" charset="0"/>
                        </a:rPr>
                        <a:t>Comparison of  ps vs. ns LIBS: absolute content and composition  /</a:t>
                      </a:r>
                      <a:r>
                        <a:rPr lang="pl-PL" sz="1300" dirty="0">
                          <a:effectLst/>
                          <a:latin typeface="+mn-lt"/>
                          <a:ea typeface="SimSun" panose="02010600030101010101" pitchFamily="2" charset="-122"/>
                          <a:cs typeface="Arial" panose="020B0604020202020204" pitchFamily="34" charset="0"/>
                        </a:rPr>
                        <a:t> </a:t>
                      </a:r>
                      <a:r>
                        <a:rPr lang="pl-PL" sz="1300" dirty="0">
                          <a:effectLst/>
                          <a:latin typeface="+mn-lt"/>
                          <a:ea typeface="Calibri" panose="020F0502020204030204" pitchFamily="34" charset="0"/>
                          <a:cs typeface="Calibri" panose="020F0502020204030204" pitchFamily="34" charset="0"/>
                        </a:rPr>
                        <a:t>Comparison SP vs. DP LIBS, or alternative LIBS signal enhancement methods: absolute fuel content in W samples and composition / Reference measurements of outgassing, recycling, and retention after D plasma loading: absolute content and composition in damaged and undamaged Wsamples / LAMIS measurements and identfication of C and N containing molecules /Explore TALIF and LIBS for H isotope identification (FZJ)</a:t>
                      </a:r>
                      <a:endParaRPr lang="en-US" sz="1300" dirty="0">
                        <a:effectLst/>
                        <a:latin typeface="+mn-lt"/>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974366154"/>
                  </a:ext>
                </a:extLst>
              </a:tr>
              <a:tr h="256354">
                <a:tc>
                  <a:txBody>
                    <a:bodyPr/>
                    <a:lstStyle/>
                    <a:p>
                      <a:pPr>
                        <a:lnSpc>
                          <a:spcPct val="115000"/>
                        </a:lnSpc>
                        <a:spcBef>
                          <a:spcPts val="240"/>
                        </a:spcBef>
                        <a:spcAft>
                          <a:spcPts val="240"/>
                        </a:spcAft>
                        <a:tabLst>
                          <a:tab pos="-914400" algn="l"/>
                          <a:tab pos="228600" algn="l"/>
                        </a:tabLst>
                      </a:pPr>
                      <a:r>
                        <a:rPr lang="en-GB" sz="1400" spc="-15" dirty="0">
                          <a:effectLst/>
                        </a:rPr>
                        <a:t>D005   IPPLM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buNone/>
                        <a:tabLst>
                          <a:tab pos="-914400" algn="l"/>
                          <a:tab pos="228600" algn="l"/>
                        </a:tabLst>
                      </a:pPr>
                      <a:r>
                        <a:rPr lang="pl-PL" sz="1300">
                          <a:effectLst/>
                          <a:latin typeface="+mn-lt"/>
                          <a:ea typeface="Times New Roman" panose="02020603050405020304" pitchFamily="18" charset="0"/>
                          <a:cs typeface="Times New Roman" panose="02020603050405020304" pitchFamily="18" charset="0"/>
                        </a:rPr>
                        <a:t>Report on LIBS analysis by application of machine learning algorithm: focus on development of the models for chemical contents estimation and reconstruction of experimental signals. </a:t>
                      </a:r>
                      <a:r>
                        <a:rPr lang="en-GB" sz="1300" spc="-15">
                          <a:effectLst/>
                          <a:latin typeface="+mn-lt"/>
                          <a:ea typeface="SimSun" panose="02010600030101010101" pitchFamily="2" charset="-122"/>
                          <a:cs typeface="Calibri" panose="020F0502020204030204" pitchFamily="34" charset="0"/>
                        </a:rPr>
                        <a:t>(IPPLM)  </a:t>
                      </a:r>
                      <a:endParaRPr lang="en-US" sz="1300">
                        <a:effectLst/>
                        <a:latin typeface="+mn-lt"/>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39336720"/>
                  </a:ext>
                </a:extLst>
              </a:tr>
              <a:tr h="528658">
                <a:tc>
                  <a:txBody>
                    <a:bodyPr/>
                    <a:lstStyle/>
                    <a:p>
                      <a:pPr>
                        <a:lnSpc>
                          <a:spcPct val="115000"/>
                        </a:lnSpc>
                        <a:spcBef>
                          <a:spcPts val="240"/>
                        </a:spcBef>
                        <a:spcAft>
                          <a:spcPts val="240"/>
                        </a:spcAft>
                        <a:tabLst>
                          <a:tab pos="-914400" algn="l"/>
                          <a:tab pos="228600" algn="l"/>
                        </a:tabLst>
                      </a:pPr>
                      <a:r>
                        <a:rPr lang="en-GB" sz="1400" spc="-15" dirty="0">
                          <a:effectLst/>
                        </a:rPr>
                        <a:t>D006   CU</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buNone/>
                        <a:tabLst>
                          <a:tab pos="-914400" algn="l"/>
                          <a:tab pos="228600" algn="l"/>
                        </a:tabLst>
                      </a:pPr>
                      <a:r>
                        <a:rPr lang="pl-PL" sz="1300" dirty="0">
                          <a:effectLst/>
                          <a:latin typeface="+mn-lt"/>
                          <a:ea typeface="Calibri" panose="020F0502020204030204" pitchFamily="34" charset="0"/>
                          <a:cs typeface="Calibri" panose="020F0502020204030204" pitchFamily="34" charset="0"/>
                        </a:rPr>
                        <a:t>ps/ns LIBS analysis of B, W, (Be) containing coatings. CF quantification and depth profile analysis. Re-excitation of weak ps laser induced plasma by 2nd  ns laser pulse (DP LIBS ). Analysis of JET and ITER related samples. He-loaded and deuterium-exposed coatings with differing surface morphologies. Ablation rate analysis. (CU)</a:t>
                      </a:r>
                      <a:endParaRPr lang="en-US" sz="1300" dirty="0">
                        <a:effectLst/>
                        <a:latin typeface="+mn-lt"/>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185431808"/>
                  </a:ext>
                </a:extLst>
              </a:tr>
              <a:tr h="801878">
                <a:tc>
                  <a:txBody>
                    <a:bodyPr/>
                    <a:lstStyle/>
                    <a:p>
                      <a:pPr>
                        <a:lnSpc>
                          <a:spcPct val="115000"/>
                        </a:lnSpc>
                        <a:spcBef>
                          <a:spcPts val="240"/>
                        </a:spcBef>
                        <a:spcAft>
                          <a:spcPts val="240"/>
                        </a:spcAft>
                        <a:tabLst>
                          <a:tab pos="-914400" algn="l"/>
                          <a:tab pos="228600" algn="l"/>
                        </a:tabLst>
                      </a:pPr>
                      <a:r>
                        <a:rPr lang="en-GB" sz="1400" spc="-15" dirty="0">
                          <a:effectLst/>
                        </a:rPr>
                        <a:t>D007   UT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tabLst>
                          <a:tab pos="-914400" algn="l"/>
                          <a:tab pos="228600" algn="l"/>
                        </a:tabLst>
                      </a:pPr>
                      <a:r>
                        <a:rPr lang="en-US" sz="1300" kern="1200" dirty="0">
                          <a:solidFill>
                            <a:schemeClr val="dk1"/>
                          </a:solidFill>
                          <a:effectLst/>
                          <a:latin typeface="+mn-lt"/>
                          <a:ea typeface="+mn-ea"/>
                          <a:cs typeface="+mn-cs"/>
                        </a:rPr>
                        <a:t>Analysis of B containing coatings and/or W coatings with (CF)-LIBS: absolute content and composition / (CF)-LIBS results He loaded samples and surface modifications / In-situ LIBS and NRA in Magnum-PSI: Reference measurements of (LIBS induced and natural) outgassing and retention after D plasma loading: absolute content and composition in W based samples. (UT)</a:t>
                      </a:r>
                      <a:endParaRPr lang="en-US" sz="1300" dirty="0">
                        <a:effectLst/>
                        <a:latin typeface="+mn-lt"/>
                        <a:ea typeface="Calibri" panose="020F0502020204030204" pitchFamily="34" charset="0"/>
                        <a:cs typeface="Times New Roman" panose="02020603050405020304" pitchFamily="18" charset="0"/>
                      </a:endParaRPr>
                    </a:p>
                  </a:txBody>
                  <a:tcPr marL="42493" marR="42493" marT="0" marB="0"/>
                </a:tc>
                <a:extLst>
                  <a:ext uri="{0D108BD9-81ED-4DB2-BD59-A6C34878D82A}">
                    <a16:rowId xmlns:a16="http://schemas.microsoft.com/office/drawing/2014/main" val="1944807778"/>
                  </a:ext>
                </a:extLst>
              </a:tr>
              <a:tr h="256354">
                <a:tc>
                  <a:txBody>
                    <a:bodyPr/>
                    <a:lstStyle/>
                    <a:p>
                      <a:pPr>
                        <a:lnSpc>
                          <a:spcPct val="115000"/>
                        </a:lnSpc>
                        <a:spcBef>
                          <a:spcPts val="240"/>
                        </a:spcBef>
                        <a:spcAft>
                          <a:spcPts val="240"/>
                        </a:spcAft>
                        <a:tabLst>
                          <a:tab pos="-914400" algn="l"/>
                          <a:tab pos="228600" algn="l"/>
                        </a:tabLst>
                      </a:pPr>
                      <a:r>
                        <a:rPr lang="en-GB" sz="1400" spc="-15" dirty="0">
                          <a:effectLst/>
                        </a:rPr>
                        <a:t>D008   ISSP UL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Aft>
                          <a:spcPts val="600"/>
                        </a:spcAft>
                        <a:buNone/>
                      </a:pPr>
                      <a:r>
                        <a:rPr lang="pl-PL" sz="1300" dirty="0">
                          <a:solidFill>
                            <a:srgbClr val="000000"/>
                          </a:solidFill>
                          <a:effectLst/>
                          <a:latin typeface="+mn-lt"/>
                          <a:ea typeface="Times New Roman" panose="02020603050405020304" pitchFamily="18" charset="0"/>
                          <a:cs typeface="Calibri" panose="020F0502020204030204" pitchFamily="34" charset="0"/>
                        </a:rPr>
                        <a:t>Comparison of ps vs. ns LIBS: absolute content and composition / Analysis of B containing coatings and/or W coatings with (CF)-LIBS: absolute content and composition</a:t>
                      </a:r>
                      <a:r>
                        <a:rPr lang="pl-PL" sz="1300" dirty="0">
                          <a:effectLst/>
                          <a:latin typeface="+mn-lt"/>
                          <a:ea typeface="Calibri" panose="020F0502020204030204" pitchFamily="34" charset="0"/>
                          <a:cs typeface="Calibri" panose="020F0502020204030204" pitchFamily="34" charset="0"/>
                        </a:rPr>
                        <a:t> (ISSP-UL)</a:t>
                      </a:r>
                      <a:endParaRPr lang="en-US" sz="1300" dirty="0">
                        <a:effectLst/>
                        <a:latin typeface="+mn-lt"/>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516292202"/>
                  </a:ext>
                </a:extLst>
              </a:tr>
              <a:tr h="256354">
                <a:tc>
                  <a:txBody>
                    <a:bodyPr/>
                    <a:lstStyle/>
                    <a:p>
                      <a:pPr>
                        <a:lnSpc>
                          <a:spcPct val="115000"/>
                        </a:lnSpc>
                        <a:spcBef>
                          <a:spcPts val="240"/>
                        </a:spcBef>
                        <a:spcAft>
                          <a:spcPts val="240"/>
                        </a:spcAft>
                        <a:tabLst>
                          <a:tab pos="-914400" algn="l"/>
                          <a:tab pos="228600" algn="l"/>
                        </a:tabLst>
                      </a:pPr>
                      <a:r>
                        <a:rPr lang="en-GB" sz="1400" spc="-15" dirty="0">
                          <a:effectLst/>
                        </a:rPr>
                        <a:t>D009   VTT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buNone/>
                        <a:tabLst>
                          <a:tab pos="-914400" algn="l"/>
                          <a:tab pos="228600" algn="l"/>
                        </a:tabLst>
                      </a:pPr>
                      <a:r>
                        <a:rPr lang="pl-PL" sz="1300" dirty="0">
                          <a:effectLst/>
                          <a:latin typeface="+mn-lt"/>
                          <a:ea typeface="Calibri" panose="020F0502020204030204" pitchFamily="34" charset="0"/>
                          <a:cs typeface="Calibri" panose="020F0502020204030204" pitchFamily="34" charset="0"/>
                        </a:rPr>
                        <a:t>LIBS measurements on W and Be containing reference layers in support of the SP E.1 activities (VTT)</a:t>
                      </a:r>
                      <a:endParaRPr lang="en-US" sz="1300" dirty="0">
                        <a:effectLst/>
                        <a:latin typeface="+mn-lt"/>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921996101"/>
                  </a:ext>
                </a:extLst>
              </a:tr>
            </a:tbl>
          </a:graphicData>
        </a:graphic>
      </p:graphicFrame>
      <p:sp>
        <p:nvSpPr>
          <p:cNvPr id="8" name="Title 1">
            <a:extLst>
              <a:ext uri="{FF2B5EF4-FFF2-40B4-BE49-F238E27FC236}">
                <a16:creationId xmlns:a16="http://schemas.microsoft.com/office/drawing/2014/main" id="{D660E384-0663-431F-A6FE-779F596E95E6}"/>
              </a:ext>
            </a:extLst>
          </p:cNvPr>
          <p:cNvSpPr>
            <a:spLocks noGrp="1"/>
          </p:cNvSpPr>
          <p:nvPr>
            <p:ph type="title"/>
          </p:nvPr>
        </p:nvSpPr>
        <p:spPr>
          <a:xfrm>
            <a:off x="983432" y="192515"/>
            <a:ext cx="9451776" cy="457200"/>
          </a:xfrm>
        </p:spPr>
        <p:txBody>
          <a:bodyPr/>
          <a:lstStyle/>
          <a:p>
            <a:r>
              <a:rPr lang="en-US" dirty="0"/>
              <a:t>SP X.2</a:t>
            </a:r>
            <a:endParaRPr lang="en-HU" dirty="0"/>
          </a:p>
        </p:txBody>
      </p:sp>
      <p:sp>
        <p:nvSpPr>
          <p:cNvPr id="2" name="Footer Placeholder 3">
            <a:extLst>
              <a:ext uri="{FF2B5EF4-FFF2-40B4-BE49-F238E27FC236}">
                <a16:creationId xmlns:a16="http://schemas.microsoft.com/office/drawing/2014/main" id="{DF806A03-49CF-9CBC-EE17-FC3871CF1DF2}"/>
              </a:ext>
            </a:extLst>
          </p:cNvPr>
          <p:cNvSpPr>
            <a:spLocks noGrp="1"/>
          </p:cNvSpPr>
          <p:nvPr>
            <p:ph type="ftr" sz="quarter" idx="11"/>
          </p:nvPr>
        </p:nvSpPr>
        <p:spPr>
          <a:xfrm>
            <a:off x="825624" y="6555770"/>
            <a:ext cx="3470176" cy="329614"/>
          </a:xfrm>
        </p:spPr>
        <p:txBody>
          <a:bodyPr/>
          <a:lstStyle/>
          <a:p>
            <a:r>
              <a:rPr lang="en-GB" dirty="0">
                <a:solidFill>
                  <a:prstClr val="white"/>
                </a:solidFill>
              </a:rPr>
              <a:t>Classen | WPPWIE Juelich| 21 November 2025</a:t>
            </a:r>
          </a:p>
        </p:txBody>
      </p:sp>
    </p:spTree>
    <p:extLst>
      <p:ext uri="{BB962C8B-B14F-4D97-AF65-F5344CB8AC3E}">
        <p14:creationId xmlns:p14="http://schemas.microsoft.com/office/powerpoint/2010/main" val="1568249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4E96E-77A1-72E1-378C-35B59B26EE94}"/>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756CE29A-2CA1-F1CC-AA8E-18EEB9094586}"/>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BFA39BD8-E078-88BB-C1CE-3302130A173B}"/>
              </a:ext>
            </a:extLst>
          </p:cNvPr>
          <p:cNvSpPr>
            <a:spLocks noGrp="1"/>
          </p:cNvSpPr>
          <p:nvPr>
            <p:ph type="sldNum" sz="quarter" idx="12"/>
          </p:nvPr>
        </p:nvSpPr>
        <p:spPr/>
        <p:txBody>
          <a:bodyPr/>
          <a:lstStyle/>
          <a:p>
            <a:fld id="{6A6D9FA1-99C7-4910-8E32-B85D378B0060}" type="slidenum">
              <a:rPr lang="en-GB" smtClean="0">
                <a:solidFill>
                  <a:prstClr val="white"/>
                </a:solidFill>
              </a:rPr>
              <a:pPr/>
              <a:t>18</a:t>
            </a:fld>
            <a:endParaRPr lang="en-GB">
              <a:solidFill>
                <a:prstClr val="white"/>
              </a:solidFill>
            </a:endParaRPr>
          </a:p>
        </p:txBody>
      </p:sp>
      <p:graphicFrame>
        <p:nvGraphicFramePr>
          <p:cNvPr id="6" name="Table 5">
            <a:extLst>
              <a:ext uri="{FF2B5EF4-FFF2-40B4-BE49-F238E27FC236}">
                <a16:creationId xmlns:a16="http://schemas.microsoft.com/office/drawing/2014/main" id="{0F9925CC-5430-89F5-A6E3-A9AB5F70721C}"/>
              </a:ext>
            </a:extLst>
          </p:cNvPr>
          <p:cNvGraphicFramePr>
            <a:graphicFrameLocks noGrp="1"/>
          </p:cNvGraphicFramePr>
          <p:nvPr>
            <p:extLst>
              <p:ext uri="{D42A27DB-BD31-4B8C-83A1-F6EECF244321}">
                <p14:modId xmlns:p14="http://schemas.microsoft.com/office/powerpoint/2010/main" val="3919378067"/>
              </p:ext>
            </p:extLst>
          </p:nvPr>
        </p:nvGraphicFramePr>
        <p:xfrm>
          <a:off x="2492954" y="2360102"/>
          <a:ext cx="5899608" cy="1474492"/>
        </p:xfrm>
        <a:graphic>
          <a:graphicData uri="http://schemas.openxmlformats.org/drawingml/2006/table">
            <a:tbl>
              <a:tblPr firstRow="1" firstCol="1" bandRow="1">
                <a:tableStyleId>{5C22544A-7EE6-4342-B048-85BDC9FD1C3A}</a:tableStyleId>
              </a:tblPr>
              <a:tblGrid>
                <a:gridCol w="1326723">
                  <a:extLst>
                    <a:ext uri="{9D8B030D-6E8A-4147-A177-3AD203B41FA5}">
                      <a16:colId xmlns:a16="http://schemas.microsoft.com/office/drawing/2014/main" val="3501185773"/>
                    </a:ext>
                  </a:extLst>
                </a:gridCol>
                <a:gridCol w="1252601">
                  <a:extLst>
                    <a:ext uri="{9D8B030D-6E8A-4147-A177-3AD203B41FA5}">
                      <a16:colId xmlns:a16="http://schemas.microsoft.com/office/drawing/2014/main" val="2375391102"/>
                    </a:ext>
                  </a:extLst>
                </a:gridCol>
                <a:gridCol w="932787">
                  <a:extLst>
                    <a:ext uri="{9D8B030D-6E8A-4147-A177-3AD203B41FA5}">
                      <a16:colId xmlns:a16="http://schemas.microsoft.com/office/drawing/2014/main" val="1471076914"/>
                    </a:ext>
                  </a:extLst>
                </a:gridCol>
                <a:gridCol w="2387497">
                  <a:extLst>
                    <a:ext uri="{9D8B030D-6E8A-4147-A177-3AD203B41FA5}">
                      <a16:colId xmlns:a16="http://schemas.microsoft.com/office/drawing/2014/main" val="1033187890"/>
                    </a:ext>
                  </a:extLst>
                </a:gridCol>
              </a:tblGrid>
              <a:tr h="355012">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Device</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Beneficiary</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Days</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  Related Deliverable</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96352828"/>
                  </a:ext>
                </a:extLst>
              </a:tr>
              <a:tr h="373160">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MAGNUM-PSI</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GB" sz="1600" spc="-15">
                          <a:effectLst/>
                        </a:rPr>
                        <a:t>DIFFER</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7</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D002, D007</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449012802"/>
                  </a:ext>
                </a:extLst>
              </a:tr>
              <a:tr h="373160">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PSI-2</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GB" sz="1600" spc="-15">
                          <a:effectLst/>
                        </a:rPr>
                        <a:t>FZJ</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latin typeface="Calibri" panose="020F0502020204030204" pitchFamily="34" charset="0"/>
                          <a:ea typeface="SimSun" panose="02010600030101010101" pitchFamily="2" charset="-122"/>
                          <a:cs typeface="Arial" panose="020B0604020202020204" pitchFamily="34" charset="0"/>
                        </a:rPr>
                        <a:t>15</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D004</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795721722"/>
                  </a:ext>
                </a:extLst>
              </a:tr>
              <a:tr h="373160">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Accelerator</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GB" sz="1600" spc="-15" dirty="0">
                          <a:effectLst/>
                        </a:rPr>
                        <a:t>DIFFER</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latin typeface="Calibri" panose="020F0502020204030204" pitchFamily="34" charset="0"/>
                          <a:ea typeface="SimSun" panose="02010600030101010101" pitchFamily="2" charset="-122"/>
                          <a:cs typeface="Arial" panose="020B0604020202020204" pitchFamily="34" charset="0"/>
                        </a:rPr>
                        <a:t>12</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D002</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946291482"/>
                  </a:ext>
                </a:extLst>
              </a:tr>
            </a:tbl>
          </a:graphicData>
        </a:graphic>
      </p:graphicFrame>
      <p:sp>
        <p:nvSpPr>
          <p:cNvPr id="10" name="Title 1">
            <a:extLst>
              <a:ext uri="{FF2B5EF4-FFF2-40B4-BE49-F238E27FC236}">
                <a16:creationId xmlns:a16="http://schemas.microsoft.com/office/drawing/2014/main" id="{0B926C9C-ACB7-8D6D-E9F0-BE1791F806F9}"/>
              </a:ext>
            </a:extLst>
          </p:cNvPr>
          <p:cNvSpPr>
            <a:spLocks noGrp="1"/>
          </p:cNvSpPr>
          <p:nvPr>
            <p:ph type="title"/>
          </p:nvPr>
        </p:nvSpPr>
        <p:spPr>
          <a:xfrm>
            <a:off x="983432" y="192515"/>
            <a:ext cx="9451776" cy="457200"/>
          </a:xfrm>
        </p:spPr>
        <p:txBody>
          <a:bodyPr/>
          <a:lstStyle/>
          <a:p>
            <a:r>
              <a:rPr lang="en-US" dirty="0"/>
              <a:t>SP X.2</a:t>
            </a:r>
            <a:endParaRPr lang="en-HU" dirty="0"/>
          </a:p>
        </p:txBody>
      </p:sp>
    </p:spTree>
    <p:extLst>
      <p:ext uri="{BB962C8B-B14F-4D97-AF65-F5344CB8AC3E}">
        <p14:creationId xmlns:p14="http://schemas.microsoft.com/office/powerpoint/2010/main" val="161002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5"/>
          <p:cNvSpPr>
            <a:spLocks noGrp="1"/>
          </p:cNvSpPr>
          <p:nvPr>
            <p:ph type="sldNum" sz="quarter" idx="12"/>
          </p:nvPr>
        </p:nvSpPr>
        <p:spPr>
          <a:xfrm>
            <a:off x="11451472" y="6492712"/>
            <a:ext cx="733872" cy="365125"/>
          </a:xfrm>
          <a:prstGeom prst="rect">
            <a:avLst/>
          </a:prstGeom>
        </p:spPr>
        <p:txBody>
          <a:bodyPr vert="horz" lIns="121920" tIns="60960" rIns="121920" bIns="60960" rtlCol="0" anchor="ctr"/>
          <a:lstStyle>
            <a:defPPr>
              <a:defRPr lang="fr-FR"/>
            </a:defPPr>
            <a:lvl1pPr algn="r" rtl="0" fontAlgn="base">
              <a:spcBef>
                <a:spcPct val="50000"/>
              </a:spcBef>
              <a:spcAft>
                <a:spcPct val="0"/>
              </a:spcAft>
              <a:defRPr sz="2133" kern="1200">
                <a:solidFill>
                  <a:schemeClr val="tx1">
                    <a:tint val="75000"/>
                  </a:schemeClr>
                </a:solidFill>
                <a:latin typeface="+mn-lt"/>
                <a:ea typeface="Arial Unicode MS" pitchFamily="34" charset="-128"/>
                <a:cs typeface="Arial Unicode MS" pitchFamily="34" charset="-128"/>
                <a:sym typeface="Symbol" pitchFamily="18" charset="2"/>
              </a:defRPr>
            </a:lvl1pPr>
            <a:lvl2pPr marL="609585" algn="ctr" rtl="0" fontAlgn="base">
              <a:spcBef>
                <a:spcPct val="50000"/>
              </a:spcBef>
              <a:spcAft>
                <a:spcPct val="0"/>
              </a:spcAft>
              <a:defRPr sz="1867" kern="1200">
                <a:solidFill>
                  <a:schemeClr val="tx1"/>
                </a:solidFill>
                <a:latin typeface="Times New Roman" pitchFamily="18" charset="0"/>
                <a:ea typeface="Arial Unicode MS" pitchFamily="34" charset="-128"/>
                <a:cs typeface="Arial Unicode MS" pitchFamily="34" charset="-128"/>
                <a:sym typeface="Symbol" pitchFamily="18" charset="2"/>
              </a:defRPr>
            </a:lvl2pPr>
            <a:lvl3pPr marL="1219170" algn="ctr" rtl="0" fontAlgn="base">
              <a:spcBef>
                <a:spcPct val="50000"/>
              </a:spcBef>
              <a:spcAft>
                <a:spcPct val="0"/>
              </a:spcAft>
              <a:defRPr sz="1867" kern="1200">
                <a:solidFill>
                  <a:schemeClr val="tx1"/>
                </a:solidFill>
                <a:latin typeface="Times New Roman" pitchFamily="18" charset="0"/>
                <a:ea typeface="Arial Unicode MS" pitchFamily="34" charset="-128"/>
                <a:cs typeface="Arial Unicode MS" pitchFamily="34" charset="-128"/>
                <a:sym typeface="Symbol" pitchFamily="18" charset="2"/>
              </a:defRPr>
            </a:lvl3pPr>
            <a:lvl4pPr marL="1828754" algn="ctr" rtl="0" fontAlgn="base">
              <a:spcBef>
                <a:spcPct val="50000"/>
              </a:spcBef>
              <a:spcAft>
                <a:spcPct val="0"/>
              </a:spcAft>
              <a:defRPr sz="1867" kern="1200">
                <a:solidFill>
                  <a:schemeClr val="tx1"/>
                </a:solidFill>
                <a:latin typeface="Times New Roman" pitchFamily="18" charset="0"/>
                <a:ea typeface="Arial Unicode MS" pitchFamily="34" charset="-128"/>
                <a:cs typeface="Arial Unicode MS" pitchFamily="34" charset="-128"/>
                <a:sym typeface="Symbol" pitchFamily="18" charset="2"/>
              </a:defRPr>
            </a:lvl4pPr>
            <a:lvl5pPr marL="2438339" algn="ctr" rtl="0" fontAlgn="base">
              <a:spcBef>
                <a:spcPct val="50000"/>
              </a:spcBef>
              <a:spcAft>
                <a:spcPct val="0"/>
              </a:spcAft>
              <a:defRPr sz="1867" kern="1200">
                <a:solidFill>
                  <a:schemeClr val="tx1"/>
                </a:solidFill>
                <a:latin typeface="Times New Roman" pitchFamily="18" charset="0"/>
                <a:ea typeface="Arial Unicode MS" pitchFamily="34" charset="-128"/>
                <a:cs typeface="Arial Unicode MS" pitchFamily="34" charset="-128"/>
                <a:sym typeface="Symbol" pitchFamily="18" charset="2"/>
              </a:defRPr>
            </a:lvl5pPr>
            <a:lvl6pPr marL="3047924" algn="l" defTabSz="1219170" rtl="0" eaLnBrk="1" latinLnBrk="0" hangingPunct="1">
              <a:defRPr sz="1867" kern="1200">
                <a:solidFill>
                  <a:schemeClr val="tx1"/>
                </a:solidFill>
                <a:latin typeface="Times New Roman" pitchFamily="18" charset="0"/>
                <a:ea typeface="Arial Unicode MS" pitchFamily="34" charset="-128"/>
                <a:cs typeface="Arial Unicode MS" pitchFamily="34" charset="-128"/>
                <a:sym typeface="Symbol" pitchFamily="18" charset="2"/>
              </a:defRPr>
            </a:lvl6pPr>
            <a:lvl7pPr marL="3657509" algn="l" defTabSz="1219170" rtl="0" eaLnBrk="1" latinLnBrk="0" hangingPunct="1">
              <a:defRPr sz="1867" kern="1200">
                <a:solidFill>
                  <a:schemeClr val="tx1"/>
                </a:solidFill>
                <a:latin typeface="Times New Roman" pitchFamily="18" charset="0"/>
                <a:ea typeface="Arial Unicode MS" pitchFamily="34" charset="-128"/>
                <a:cs typeface="Arial Unicode MS" pitchFamily="34" charset="-128"/>
                <a:sym typeface="Symbol" pitchFamily="18" charset="2"/>
              </a:defRPr>
            </a:lvl7pPr>
            <a:lvl8pPr marL="4267093" algn="l" defTabSz="1219170" rtl="0" eaLnBrk="1" latinLnBrk="0" hangingPunct="1">
              <a:defRPr sz="1867" kern="1200">
                <a:solidFill>
                  <a:schemeClr val="tx1"/>
                </a:solidFill>
                <a:latin typeface="Times New Roman" pitchFamily="18" charset="0"/>
                <a:ea typeface="Arial Unicode MS" pitchFamily="34" charset="-128"/>
                <a:cs typeface="Arial Unicode MS" pitchFamily="34" charset="-128"/>
                <a:sym typeface="Symbol" pitchFamily="18" charset="2"/>
              </a:defRPr>
            </a:lvl8pPr>
            <a:lvl9pPr marL="4876678" algn="l" defTabSz="1219170" rtl="0" eaLnBrk="1" latinLnBrk="0" hangingPunct="1">
              <a:defRPr sz="1867" kern="1200">
                <a:solidFill>
                  <a:schemeClr val="tx1"/>
                </a:solidFill>
                <a:latin typeface="Times New Roman" pitchFamily="18" charset="0"/>
                <a:ea typeface="Arial Unicode MS" pitchFamily="34" charset="-128"/>
                <a:cs typeface="Arial Unicode MS" pitchFamily="34" charset="-128"/>
                <a:sym typeface="Symbol" pitchFamily="18" charset="2"/>
              </a:defRPr>
            </a:lvl9pPr>
          </a:lstStyle>
          <a:p>
            <a:pPr defTabSz="1219170"/>
            <a:fld id="{E0199EC6-87E9-49B5-8445-3B737938AB1C}" type="slidenum">
              <a:rPr lang="fr-FR">
                <a:solidFill>
                  <a:prstClr val="black">
                    <a:tint val="75000"/>
                  </a:prstClr>
                </a:solidFill>
                <a:latin typeface="Calibri"/>
              </a:rPr>
              <a:pPr defTabSz="1219170"/>
              <a:t>19</a:t>
            </a:fld>
            <a:endParaRPr lang="fr-FR">
              <a:solidFill>
                <a:prstClr val="black">
                  <a:tint val="75000"/>
                </a:prstClr>
              </a:solidFill>
              <a:latin typeface="Calibri" pitchFamily="34" charset="0"/>
              <a:cs typeface="Calibri" pitchFamily="34" charset="0"/>
            </a:endParaRPr>
          </a:p>
        </p:txBody>
      </p:sp>
      <p:sp>
        <p:nvSpPr>
          <p:cNvPr id="2079" name="Text Box 31"/>
          <p:cNvSpPr txBox="1">
            <a:spLocks noChangeArrowheads="1"/>
          </p:cNvSpPr>
          <p:nvPr/>
        </p:nvSpPr>
        <p:spPr bwMode="auto">
          <a:xfrm>
            <a:off x="3051056" y="1470129"/>
            <a:ext cx="6096677" cy="107721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txBody>
          <a:bodyPr wrap="square">
            <a:spAutoFit/>
          </a:bodyPr>
          <a:lstStyle/>
          <a:p>
            <a:pPr algn="ctr" defTabSz="1219170" fontAlgn="base">
              <a:spcBef>
                <a:spcPts val="1200"/>
              </a:spcBef>
              <a:spcAft>
                <a:spcPct val="0"/>
              </a:spcAft>
            </a:pPr>
            <a:r>
              <a:rPr lang="en-US" altLang="ja-JP" sz="3200" b="1" dirty="0">
                <a:solidFill>
                  <a:srgbClr val="FF0000"/>
                </a:solidFill>
                <a:latin typeface="Calibri" pitchFamily="34" charset="0"/>
                <a:ea typeface="MS Mincho" pitchFamily="49" charset="-128"/>
                <a:cs typeface="Calibri" pitchFamily="34" charset="0"/>
                <a:sym typeface="Symbol" pitchFamily="18" charset="2"/>
              </a:rPr>
              <a:t>LIBS developments</a:t>
            </a:r>
          </a:p>
          <a:p>
            <a:pPr algn="ctr" defTabSz="1219170" fontAlgn="base">
              <a:spcAft>
                <a:spcPct val="0"/>
              </a:spcAft>
            </a:pPr>
            <a:r>
              <a:rPr lang="en-US" altLang="ja-JP" sz="3200" b="1" dirty="0">
                <a:solidFill>
                  <a:srgbClr val="FF0000"/>
                </a:solidFill>
                <a:latin typeface="Calibri" pitchFamily="34" charset="0"/>
                <a:ea typeface="MS Mincho" pitchFamily="49" charset="-128"/>
                <a:cs typeface="Calibri" pitchFamily="34" charset="0"/>
                <a:sym typeface="Symbol" pitchFamily="18" charset="2"/>
              </a:rPr>
              <a:t>of the CORIA-CEA group in 2025</a:t>
            </a:r>
            <a:endParaRPr lang="fr-FR" altLang="ja-JP" sz="2667" b="1" dirty="0">
              <a:solidFill>
                <a:prstClr val="black"/>
              </a:solidFill>
              <a:latin typeface="Calibri" pitchFamily="34" charset="0"/>
              <a:ea typeface="MS Mincho" pitchFamily="49" charset="-128"/>
              <a:cs typeface="Calibri" pitchFamily="34" charset="0"/>
              <a:sym typeface="Symbol" pitchFamily="18" charset="2"/>
            </a:endParaRPr>
          </a:p>
        </p:txBody>
      </p:sp>
      <p:pic>
        <p:nvPicPr>
          <p:cNvPr id="2" name="Image 1">
            <a:extLst>
              <a:ext uri="{FF2B5EF4-FFF2-40B4-BE49-F238E27FC236}">
                <a16:creationId xmlns:a16="http://schemas.microsoft.com/office/drawing/2014/main" id="{9BC9C13F-6591-8098-14D6-8311DA7E26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3576" y="4824735"/>
            <a:ext cx="1610171" cy="626179"/>
          </a:xfrm>
          <a:prstGeom prst="rect">
            <a:avLst/>
          </a:prstGeom>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6C1218DE-B384-27EA-8F51-280AB5CAAE0A}"/>
              </a:ext>
            </a:extLst>
          </p:cNvPr>
          <p:cNvSpPr/>
          <p:nvPr/>
        </p:nvSpPr>
        <p:spPr>
          <a:xfrm>
            <a:off x="1112681" y="4411607"/>
            <a:ext cx="9968336" cy="379656"/>
          </a:xfrm>
          <a:prstGeom prst="rect">
            <a:avLst/>
          </a:prstGeom>
        </p:spPr>
        <p:txBody>
          <a:bodyPr wrap="square">
            <a:spAutoFit/>
          </a:bodyPr>
          <a:lstStyle/>
          <a:p>
            <a:pPr algn="ctr" defTabSz="1219170" fontAlgn="base">
              <a:spcBef>
                <a:spcPts val="3200"/>
              </a:spcBef>
              <a:spcAft>
                <a:spcPct val="0"/>
              </a:spcAft>
            </a:pPr>
            <a:r>
              <a:rPr lang="fr-FR" sz="1867" b="1" dirty="0">
                <a:solidFill>
                  <a:prstClr val="black"/>
                </a:solidFill>
                <a:latin typeface="Calibri"/>
                <a:ea typeface="Arial Unicode MS" pitchFamily="34" charset="-128"/>
                <a:sym typeface="Symbol" pitchFamily="18" charset="2"/>
              </a:rPr>
              <a:t>Floriane </a:t>
            </a:r>
            <a:r>
              <a:rPr lang="fr-FR" sz="1867" b="1" cap="small" dirty="0">
                <a:solidFill>
                  <a:prstClr val="black"/>
                </a:solidFill>
                <a:latin typeface="Calibri"/>
                <a:ea typeface="Arial Unicode MS" pitchFamily="34" charset="-128"/>
                <a:sym typeface="Symbol" pitchFamily="18" charset="2"/>
              </a:rPr>
              <a:t>Montupet-Leblond</a:t>
            </a:r>
            <a:r>
              <a:rPr lang="fr-FR" sz="1867" b="1" dirty="0">
                <a:solidFill>
                  <a:prstClr val="black"/>
                </a:solidFill>
                <a:latin typeface="Calibri"/>
                <a:ea typeface="Arial Unicode MS" pitchFamily="34" charset="-128"/>
                <a:sym typeface="Symbol" pitchFamily="18" charset="2"/>
              </a:rPr>
              <a:t>, Elodie </a:t>
            </a:r>
            <a:r>
              <a:rPr lang="fr-FR" sz="1867" b="1" cap="small" dirty="0">
                <a:solidFill>
                  <a:prstClr val="black"/>
                </a:solidFill>
                <a:latin typeface="Calibri"/>
                <a:ea typeface="Arial Unicode MS" pitchFamily="34" charset="-128"/>
                <a:sym typeface="Symbol" pitchFamily="18" charset="2"/>
              </a:rPr>
              <a:t>Bernard</a:t>
            </a:r>
            <a:r>
              <a:rPr lang="fr-FR" sz="1867" b="1" dirty="0">
                <a:solidFill>
                  <a:prstClr val="black"/>
                </a:solidFill>
                <a:latin typeface="Calibri"/>
                <a:ea typeface="Arial Unicode MS" pitchFamily="34" charset="-128"/>
                <a:sym typeface="Symbol" pitchFamily="18" charset="2"/>
              </a:rPr>
              <a:t>, Stéphane </a:t>
            </a:r>
            <a:r>
              <a:rPr lang="fr-FR" sz="1867" b="1" cap="small" dirty="0" err="1">
                <a:solidFill>
                  <a:prstClr val="black"/>
                </a:solidFill>
                <a:latin typeface="Calibri"/>
                <a:ea typeface="Arial Unicode MS" pitchFamily="34" charset="-128"/>
                <a:sym typeface="Symbol" pitchFamily="18" charset="2"/>
              </a:rPr>
              <a:t>Vartanian</a:t>
            </a:r>
            <a:r>
              <a:rPr lang="fr-FR" sz="1867" b="1" dirty="0">
                <a:solidFill>
                  <a:prstClr val="black"/>
                </a:solidFill>
                <a:latin typeface="Calibri"/>
                <a:ea typeface="Arial Unicode MS" pitchFamily="34" charset="-128"/>
                <a:sym typeface="Symbol" pitchFamily="18" charset="2"/>
              </a:rPr>
              <a:t>, Marc </a:t>
            </a:r>
            <a:r>
              <a:rPr lang="fr-FR" sz="1867" b="1" cap="small" dirty="0" err="1">
                <a:solidFill>
                  <a:prstClr val="black"/>
                </a:solidFill>
                <a:latin typeface="Calibri"/>
                <a:ea typeface="Arial Unicode MS" pitchFamily="34" charset="-128"/>
                <a:sym typeface="Symbol" pitchFamily="18" charset="2"/>
              </a:rPr>
              <a:t>Missirlian</a:t>
            </a:r>
            <a:r>
              <a:rPr lang="fr-FR" sz="1867" b="1" dirty="0">
                <a:solidFill>
                  <a:prstClr val="black"/>
                </a:solidFill>
                <a:latin typeface="Calibri"/>
                <a:ea typeface="Arial Unicode MS" pitchFamily="34" charset="-128"/>
                <a:sym typeface="Symbol" pitchFamily="18" charset="2"/>
              </a:rPr>
              <a:t>, Christian </a:t>
            </a:r>
            <a:r>
              <a:rPr lang="fr-FR" sz="1867" b="1" cap="small" dirty="0">
                <a:solidFill>
                  <a:prstClr val="black"/>
                </a:solidFill>
                <a:latin typeface="Calibri"/>
                <a:ea typeface="Arial Unicode MS" pitchFamily="34" charset="-128"/>
                <a:sym typeface="Symbol" pitchFamily="18" charset="2"/>
              </a:rPr>
              <a:t>Grisolia</a:t>
            </a:r>
            <a:endParaRPr lang="fr-FR" sz="1867" cap="small" dirty="0">
              <a:solidFill>
                <a:prstClr val="black"/>
              </a:solidFill>
              <a:latin typeface="Calibri"/>
              <a:ea typeface="Arial Unicode MS" pitchFamily="34" charset="-128"/>
              <a:sym typeface="Symbol" pitchFamily="18" charset="2"/>
            </a:endParaRPr>
          </a:p>
        </p:txBody>
      </p:sp>
      <p:grpSp>
        <p:nvGrpSpPr>
          <p:cNvPr id="10" name="Groupe 9">
            <a:extLst>
              <a:ext uri="{FF2B5EF4-FFF2-40B4-BE49-F238E27FC236}">
                <a16:creationId xmlns:a16="http://schemas.microsoft.com/office/drawing/2014/main" id="{195E3369-20E5-97B0-AE13-5F49EF235B8F}"/>
              </a:ext>
            </a:extLst>
          </p:cNvPr>
          <p:cNvGrpSpPr/>
          <p:nvPr/>
        </p:nvGrpSpPr>
        <p:grpSpPr>
          <a:xfrm>
            <a:off x="1478252" y="2792155"/>
            <a:ext cx="9387469" cy="1381227"/>
            <a:chOff x="1108689" y="2094116"/>
            <a:chExt cx="7040602" cy="1035920"/>
          </a:xfrm>
        </p:grpSpPr>
        <p:sp>
          <p:nvSpPr>
            <p:cNvPr id="16" name="Rectangle 15"/>
            <p:cNvSpPr/>
            <p:nvPr/>
          </p:nvSpPr>
          <p:spPr>
            <a:xfrm>
              <a:off x="1252408" y="2094116"/>
              <a:ext cx="6654110" cy="346249"/>
            </a:xfrm>
            <a:prstGeom prst="rect">
              <a:avLst/>
            </a:prstGeom>
          </p:spPr>
          <p:txBody>
            <a:bodyPr wrap="square">
              <a:spAutoFit/>
            </a:bodyPr>
            <a:lstStyle/>
            <a:p>
              <a:pPr algn="ctr" defTabSz="239178" fontAlgn="base">
                <a:spcBef>
                  <a:spcPct val="50000"/>
                </a:spcBef>
                <a:spcAft>
                  <a:spcPct val="0"/>
                </a:spcAft>
                <a:defRPr/>
              </a:pPr>
              <a:r>
                <a:rPr lang="fr-FR" sz="2400" b="1" u="sng" dirty="0">
                  <a:solidFill>
                    <a:prstClr val="black"/>
                  </a:solidFill>
                  <a:latin typeface="Calibri"/>
                  <a:ea typeface="Arial Unicode MS" pitchFamily="34" charset="-128"/>
                  <a:sym typeface="Symbol" pitchFamily="18" charset="2"/>
                </a:rPr>
                <a:t>Arnaud</a:t>
              </a:r>
              <a:r>
                <a:rPr lang="fr-FR" sz="2400" b="1" u="sng" cap="small" dirty="0">
                  <a:solidFill>
                    <a:prstClr val="black"/>
                  </a:solidFill>
                  <a:latin typeface="Calibri"/>
                  <a:ea typeface="Arial Unicode MS" pitchFamily="34" charset="-128"/>
                  <a:sym typeface="Symbol" pitchFamily="18" charset="2"/>
                </a:rPr>
                <a:t> Bultel</a:t>
              </a:r>
              <a:r>
                <a:rPr lang="fr-FR" sz="2400" b="1" cap="small" baseline="30000" dirty="0">
                  <a:solidFill>
                    <a:prstClr val="black"/>
                  </a:solidFill>
                  <a:latin typeface="Calibri"/>
                  <a:ea typeface="Arial Unicode MS" pitchFamily="34" charset="-128"/>
                  <a:sym typeface="Symbol" pitchFamily="18" charset="2"/>
                </a:rPr>
                <a:t>‡</a:t>
              </a:r>
              <a:r>
                <a:rPr lang="fr-FR" sz="2400" b="1" cap="small" dirty="0">
                  <a:solidFill>
                    <a:prstClr val="black"/>
                  </a:solidFill>
                  <a:latin typeface="Calibri"/>
                  <a:ea typeface="Arial Unicode MS" pitchFamily="34" charset="-128"/>
                  <a:sym typeface="Symbol" pitchFamily="18" charset="2"/>
                </a:rPr>
                <a:t>, </a:t>
              </a:r>
              <a:r>
                <a:rPr lang="fr-FR" sz="2400" b="1" dirty="0">
                  <a:solidFill>
                    <a:prstClr val="black"/>
                  </a:solidFill>
                  <a:latin typeface="Calibri"/>
                  <a:ea typeface="Arial Unicode MS" pitchFamily="34" charset="-128"/>
                  <a:sym typeface="Symbol" pitchFamily="18" charset="2"/>
                </a:rPr>
                <a:t>Vincent</a:t>
              </a:r>
              <a:r>
                <a:rPr lang="fr-FR" sz="2400" b="1" cap="small" dirty="0">
                  <a:solidFill>
                    <a:prstClr val="black"/>
                  </a:solidFill>
                  <a:latin typeface="Calibri"/>
                  <a:ea typeface="Arial Unicode MS" pitchFamily="34" charset="-128"/>
                  <a:sym typeface="Symbol" pitchFamily="18" charset="2"/>
                </a:rPr>
                <a:t> Morel, </a:t>
              </a:r>
              <a:r>
                <a:rPr lang="fr-FR" sz="2400" b="1" dirty="0">
                  <a:solidFill>
                    <a:prstClr val="black"/>
                  </a:solidFill>
                  <a:latin typeface="Calibri"/>
                  <a:ea typeface="Arial Unicode MS" pitchFamily="34" charset="-128"/>
                  <a:sym typeface="Symbol" pitchFamily="18" charset="2"/>
                </a:rPr>
                <a:t>Aurélien</a:t>
              </a:r>
              <a:r>
                <a:rPr lang="fr-FR" sz="2400" b="1" cap="small" dirty="0">
                  <a:solidFill>
                    <a:prstClr val="black"/>
                  </a:solidFill>
                  <a:latin typeface="Calibri"/>
                  <a:ea typeface="Arial Unicode MS" pitchFamily="34" charset="-128"/>
                  <a:sym typeface="Symbol" pitchFamily="18" charset="2"/>
                </a:rPr>
                <a:t> Favre, </a:t>
              </a:r>
              <a:r>
                <a:rPr lang="fr-FR" sz="2400" b="1" dirty="0">
                  <a:solidFill>
                    <a:prstClr val="black"/>
                  </a:solidFill>
                  <a:latin typeface="Calibri"/>
                  <a:ea typeface="Arial Unicode MS" pitchFamily="34" charset="-128"/>
                  <a:sym typeface="Symbol" pitchFamily="18" charset="2"/>
                </a:rPr>
                <a:t>Benjamin </a:t>
              </a:r>
              <a:r>
                <a:rPr lang="fr-FR" sz="2400" b="1" cap="small" dirty="0" err="1">
                  <a:solidFill>
                    <a:prstClr val="black"/>
                  </a:solidFill>
                  <a:latin typeface="Calibri"/>
                  <a:ea typeface="Arial Unicode MS" pitchFamily="34" charset="-128"/>
                  <a:sym typeface="Symbol" pitchFamily="18" charset="2"/>
                </a:rPr>
                <a:t>Quevreux</a:t>
              </a:r>
              <a:endParaRPr lang="fr-FR" sz="1600" dirty="0">
                <a:solidFill>
                  <a:prstClr val="black"/>
                </a:solidFill>
                <a:latin typeface="Calibri"/>
                <a:ea typeface="Arial Unicode MS" pitchFamily="34" charset="-128"/>
                <a:sym typeface="Symbol" pitchFamily="18" charset="2"/>
              </a:endParaRPr>
            </a:p>
          </p:txBody>
        </p:sp>
        <p:sp>
          <p:nvSpPr>
            <p:cNvPr id="7" name="Rectangle 6">
              <a:extLst>
                <a:ext uri="{FF2B5EF4-FFF2-40B4-BE49-F238E27FC236}">
                  <a16:creationId xmlns:a16="http://schemas.microsoft.com/office/drawing/2014/main" id="{3020A0F7-2409-A2DA-1824-384FCDAB95B7}"/>
                </a:ext>
              </a:extLst>
            </p:cNvPr>
            <p:cNvSpPr/>
            <p:nvPr/>
          </p:nvSpPr>
          <p:spPr>
            <a:xfrm>
              <a:off x="1215692" y="2583588"/>
              <a:ext cx="6933599" cy="546448"/>
            </a:xfrm>
            <a:prstGeom prst="rect">
              <a:avLst/>
            </a:prstGeom>
          </p:spPr>
          <p:txBody>
            <a:bodyPr wrap="square">
              <a:spAutoFit/>
            </a:bodyPr>
            <a:lstStyle/>
            <a:p>
              <a:pPr algn="ctr" defTabSz="239178" fontAlgn="base">
                <a:spcBef>
                  <a:spcPts val="800"/>
                </a:spcBef>
                <a:spcAft>
                  <a:spcPct val="0"/>
                </a:spcAft>
              </a:pPr>
              <a:r>
                <a:rPr lang="fr-FR" sz="1733" dirty="0">
                  <a:solidFill>
                    <a:prstClr val="black"/>
                  </a:solidFill>
                  <a:latin typeface="Calibri"/>
                  <a:ea typeface="Arial Unicode MS" pitchFamily="34" charset="-128"/>
                  <a:sym typeface="Symbol" pitchFamily="18" charset="2"/>
                </a:rPr>
                <a:t>		CORIA, UMR CNRS 6614, Normandie Université, 76801 Saint-Etienne du Rouvray cedex, </a:t>
              </a:r>
              <a:r>
                <a:rPr lang="fr-FR" sz="1733" cap="small" dirty="0">
                  <a:solidFill>
                    <a:prstClr val="black"/>
                  </a:solidFill>
                  <a:latin typeface="Calibri"/>
                  <a:ea typeface="Arial Unicode MS" pitchFamily="34" charset="-128"/>
                  <a:sym typeface="Symbol" pitchFamily="18" charset="2"/>
                </a:rPr>
                <a:t>France</a:t>
              </a:r>
            </a:p>
            <a:p>
              <a:pPr defTabSz="239178" fontAlgn="base">
                <a:lnSpc>
                  <a:spcPts val="2000"/>
                </a:lnSpc>
                <a:spcBef>
                  <a:spcPct val="50000"/>
                </a:spcBef>
                <a:spcAft>
                  <a:spcPct val="0"/>
                </a:spcAft>
              </a:pPr>
              <a:r>
                <a:rPr lang="fr-FR" sz="1600" b="1" cap="small" baseline="30000" dirty="0">
                  <a:solidFill>
                    <a:prstClr val="black"/>
                  </a:solidFill>
                  <a:latin typeface="Calibri"/>
                  <a:ea typeface="Arial Unicode MS" pitchFamily="34" charset="-128"/>
                  <a:sym typeface="Symbol" pitchFamily="18" charset="2"/>
                </a:rPr>
                <a:t>														‡</a:t>
              </a:r>
              <a:r>
                <a:rPr lang="fr-FR" sz="1600" dirty="0">
                  <a:solidFill>
                    <a:prstClr val="black"/>
                  </a:solidFill>
                  <a:latin typeface="Calibri"/>
                  <a:ea typeface="Arial Unicode MS" pitchFamily="34" charset="-128"/>
                  <a:sym typeface="Symbol" pitchFamily="18" charset="2"/>
                  <a:hlinkClick r:id="rId4"/>
                </a:rPr>
                <a:t>arnaud.bultel@coria.fr</a:t>
              </a:r>
              <a:endParaRPr lang="fr-FR" sz="1600" dirty="0">
                <a:solidFill>
                  <a:prstClr val="black"/>
                </a:solidFill>
                <a:latin typeface="Calibri"/>
                <a:ea typeface="Arial Unicode MS" pitchFamily="34" charset="-128"/>
                <a:sym typeface="Symbol" pitchFamily="18" charset="2"/>
              </a:endParaRPr>
            </a:p>
          </p:txBody>
        </p:sp>
        <p:pic>
          <p:nvPicPr>
            <p:cNvPr id="8" name="Image 7">
              <a:extLst>
                <a:ext uri="{FF2B5EF4-FFF2-40B4-BE49-F238E27FC236}">
                  <a16:creationId xmlns:a16="http://schemas.microsoft.com/office/drawing/2014/main" id="{2C931714-F772-DB9F-801A-1033263941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8689" y="2608260"/>
              <a:ext cx="540060" cy="231454"/>
            </a:xfrm>
            <a:prstGeom prst="rect">
              <a:avLst/>
            </a:prstGeom>
            <a:effectLst>
              <a:outerShdw blurRad="50800" dist="38100" dir="2700000" algn="tl" rotWithShape="0">
                <a:prstClr val="black">
                  <a:alpha val="40000"/>
                </a:prstClr>
              </a:outerShdw>
            </a:effectLst>
          </p:spPr>
        </p:pic>
      </p:grpSp>
      <p:sp>
        <p:nvSpPr>
          <p:cNvPr id="3" name="TextBox 2">
            <a:extLst>
              <a:ext uri="{FF2B5EF4-FFF2-40B4-BE49-F238E27FC236}">
                <a16:creationId xmlns:a16="http://schemas.microsoft.com/office/drawing/2014/main" id="{A1979DA5-7675-A6B8-08D8-17BB43C3AEA8}"/>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D001</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D397-D38A-3397-51BD-DD0B8251A3DA}"/>
              </a:ext>
            </a:extLst>
          </p:cNvPr>
          <p:cNvSpPr>
            <a:spLocks noGrp="1"/>
          </p:cNvSpPr>
          <p:nvPr>
            <p:ph type="title"/>
          </p:nvPr>
        </p:nvSpPr>
        <p:spPr>
          <a:xfrm>
            <a:off x="825624" y="786403"/>
            <a:ext cx="10801546" cy="1438322"/>
          </a:xfrm>
        </p:spPr>
        <p:txBody>
          <a:bodyPr/>
          <a:lstStyle/>
          <a:p>
            <a:r>
              <a:rPr lang="en-US" sz="3200" dirty="0"/>
              <a:t>WP-PWIE SPX:</a:t>
            </a:r>
            <a:br>
              <a:rPr lang="en-US" sz="3200" dirty="0"/>
            </a:br>
            <a:r>
              <a:rPr lang="en-US" sz="3200" dirty="0"/>
              <a:t>Plasma characterization, laser based diagnostic development</a:t>
            </a:r>
            <a:endParaRPr lang="en-HU" sz="3200" dirty="0"/>
          </a:p>
        </p:txBody>
      </p:sp>
      <p:sp>
        <p:nvSpPr>
          <p:cNvPr id="5" name="Slide Number Placeholder 4">
            <a:extLst>
              <a:ext uri="{FF2B5EF4-FFF2-40B4-BE49-F238E27FC236}">
                <a16:creationId xmlns:a16="http://schemas.microsoft.com/office/drawing/2014/main" id="{5E380DE6-EE5A-EB7F-7060-3335CB37EFBE}"/>
              </a:ext>
            </a:extLst>
          </p:cNvPr>
          <p:cNvSpPr>
            <a:spLocks noGrp="1"/>
          </p:cNvSpPr>
          <p:nvPr>
            <p:ph type="sldNum" sz="quarter" idx="12"/>
          </p:nvPr>
        </p:nvSpPr>
        <p:spPr/>
        <p:txBody>
          <a:bodyPr/>
          <a:lstStyle/>
          <a:p>
            <a:fld id="{6A6D9FA1-99C7-4910-8E32-B85D378B0060}" type="slidenum">
              <a:rPr lang="en-GB" smtClean="0">
                <a:solidFill>
                  <a:prstClr val="white"/>
                </a:solidFill>
              </a:rPr>
              <a:pPr/>
              <a:t>2</a:t>
            </a:fld>
            <a:endParaRPr lang="en-GB">
              <a:solidFill>
                <a:prstClr val="white"/>
              </a:solidFill>
            </a:endParaRPr>
          </a:p>
        </p:txBody>
      </p:sp>
      <p:sp>
        <p:nvSpPr>
          <p:cNvPr id="8" name="Rectangle 7">
            <a:extLst>
              <a:ext uri="{FF2B5EF4-FFF2-40B4-BE49-F238E27FC236}">
                <a16:creationId xmlns:a16="http://schemas.microsoft.com/office/drawing/2014/main" id="{A15C4130-0A83-4D96-B5CB-602C3E291810}"/>
              </a:ext>
            </a:extLst>
          </p:cNvPr>
          <p:cNvSpPr/>
          <p:nvPr/>
        </p:nvSpPr>
        <p:spPr>
          <a:xfrm>
            <a:off x="727435" y="2727522"/>
            <a:ext cx="10801546" cy="160880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t>In</a:t>
            </a:r>
            <a:r>
              <a:rPr lang="de-DE" sz="2400" b="1" dirty="0"/>
              <a:t> 2025 SP X </a:t>
            </a:r>
            <a:r>
              <a:rPr lang="de-DE" sz="2400" b="1" dirty="0" err="1"/>
              <a:t>consists</a:t>
            </a:r>
            <a:r>
              <a:rPr lang="de-DE" sz="2400" b="1" dirty="0"/>
              <a:t> of 2 </a:t>
            </a:r>
            <a:r>
              <a:rPr lang="de-DE" sz="2400" b="1" dirty="0" err="1"/>
              <a:t>parts</a:t>
            </a:r>
            <a:r>
              <a:rPr lang="de-DE" sz="2400" b="1" dirty="0"/>
              <a:t>:</a:t>
            </a:r>
          </a:p>
          <a:p>
            <a:endParaRPr lang="de-DE" sz="2400" b="1" dirty="0"/>
          </a:p>
          <a:p>
            <a:pPr marL="342900" indent="-342900">
              <a:buClr>
                <a:schemeClr val="bg1"/>
              </a:buClr>
              <a:buFont typeface="Wingdings" panose="05000000000000000000" pitchFamily="2" charset="2"/>
              <a:buChar char="Ø"/>
            </a:pPr>
            <a:r>
              <a:rPr lang="de-DE" sz="2400" b="1" dirty="0"/>
              <a:t>SP X.1: </a:t>
            </a:r>
            <a:r>
              <a:rPr lang="en-GB" sz="2400" b="1" dirty="0"/>
              <a:t>Atomic and molecular processes in attached/detached plasmas</a:t>
            </a:r>
          </a:p>
          <a:p>
            <a:pPr marL="342900" indent="-342900">
              <a:buClr>
                <a:schemeClr val="bg1"/>
              </a:buClr>
              <a:buFont typeface="Wingdings" panose="05000000000000000000" pitchFamily="2" charset="2"/>
              <a:buChar char="Ø"/>
            </a:pPr>
            <a:r>
              <a:rPr lang="de-DE" sz="2400" b="1" dirty="0"/>
              <a:t>SP X.2: </a:t>
            </a:r>
            <a:r>
              <a:rPr lang="de-DE" sz="2400" b="1" dirty="0" err="1"/>
              <a:t>Optimization</a:t>
            </a:r>
            <a:r>
              <a:rPr lang="de-DE" sz="2400" b="1" dirty="0"/>
              <a:t> of laser-</a:t>
            </a:r>
            <a:r>
              <a:rPr lang="de-DE" sz="2400" b="1" dirty="0" err="1"/>
              <a:t>based</a:t>
            </a:r>
            <a:r>
              <a:rPr lang="de-DE" sz="2400" b="1" dirty="0"/>
              <a:t> </a:t>
            </a:r>
            <a:r>
              <a:rPr lang="de-DE" sz="2400" b="1" dirty="0" err="1"/>
              <a:t>surface</a:t>
            </a:r>
            <a:r>
              <a:rPr lang="de-DE" sz="2400" b="1" dirty="0"/>
              <a:t> </a:t>
            </a:r>
            <a:r>
              <a:rPr lang="de-DE" sz="2400" b="1" dirty="0" err="1"/>
              <a:t>analysis</a:t>
            </a:r>
            <a:r>
              <a:rPr lang="de-DE" sz="2400" b="1" dirty="0"/>
              <a:t> </a:t>
            </a:r>
            <a:r>
              <a:rPr lang="de-DE" sz="2400" b="1" dirty="0" err="1"/>
              <a:t>diagnostics</a:t>
            </a:r>
            <a:endParaRPr lang="en-US" sz="2400" b="1" dirty="0"/>
          </a:p>
        </p:txBody>
      </p:sp>
      <p:sp>
        <p:nvSpPr>
          <p:cNvPr id="3" name="Footer Placeholder 3">
            <a:extLst>
              <a:ext uri="{FF2B5EF4-FFF2-40B4-BE49-F238E27FC236}">
                <a16:creationId xmlns:a16="http://schemas.microsoft.com/office/drawing/2014/main" id="{572058F7-F6A9-6A92-66A6-9D73C0AEF4EC}"/>
              </a:ext>
            </a:extLst>
          </p:cNvPr>
          <p:cNvSpPr>
            <a:spLocks noGrp="1"/>
          </p:cNvSpPr>
          <p:nvPr>
            <p:ph type="ftr" sz="quarter" idx="11"/>
          </p:nvPr>
        </p:nvSpPr>
        <p:spPr>
          <a:xfrm>
            <a:off x="825624" y="6555770"/>
            <a:ext cx="3470176" cy="329614"/>
          </a:xfrm>
        </p:spPr>
        <p:txBody>
          <a:bodyPr/>
          <a:lstStyle/>
          <a:p>
            <a:r>
              <a:rPr lang="en-GB" dirty="0">
                <a:solidFill>
                  <a:prstClr val="white"/>
                </a:solidFill>
              </a:rPr>
              <a:t>Classen | WPPWIE Juelich| 21 November 2025</a:t>
            </a:r>
          </a:p>
        </p:txBody>
      </p:sp>
    </p:spTree>
    <p:extLst>
      <p:ext uri="{BB962C8B-B14F-4D97-AF65-F5344CB8AC3E}">
        <p14:creationId xmlns:p14="http://schemas.microsoft.com/office/powerpoint/2010/main" val="3374516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0DC4E17E-F665-4C26-A1F4-662F13DCC671}"/>
              </a:ext>
            </a:extLst>
          </p:cNvPr>
          <p:cNvGrpSpPr/>
          <p:nvPr/>
        </p:nvGrpSpPr>
        <p:grpSpPr>
          <a:xfrm>
            <a:off x="3245576" y="3937325"/>
            <a:ext cx="3323946" cy="2920675"/>
            <a:chOff x="5750756" y="1637293"/>
            <a:chExt cx="2492959" cy="2190506"/>
          </a:xfrm>
        </p:grpSpPr>
        <p:grpSp>
          <p:nvGrpSpPr>
            <p:cNvPr id="7" name="Groupe 6">
              <a:extLst>
                <a:ext uri="{FF2B5EF4-FFF2-40B4-BE49-F238E27FC236}">
                  <a16:creationId xmlns:a16="http://schemas.microsoft.com/office/drawing/2014/main" id="{B00B121E-0503-43C4-A0CC-512DE82222F3}"/>
                </a:ext>
              </a:extLst>
            </p:cNvPr>
            <p:cNvGrpSpPr/>
            <p:nvPr/>
          </p:nvGrpSpPr>
          <p:grpSpPr>
            <a:xfrm>
              <a:off x="5750756" y="1637293"/>
              <a:ext cx="2492959" cy="2190506"/>
              <a:chOff x="5750756" y="1637293"/>
              <a:chExt cx="2492959" cy="2190506"/>
            </a:xfrm>
          </p:grpSpPr>
          <p:pic>
            <p:nvPicPr>
              <p:cNvPr id="6" name="Image 5">
                <a:extLst>
                  <a:ext uri="{FF2B5EF4-FFF2-40B4-BE49-F238E27FC236}">
                    <a16:creationId xmlns:a16="http://schemas.microsoft.com/office/drawing/2014/main" id="{CDD7CB78-4DDB-4669-84B8-F8A26A72C4BD}"/>
                  </a:ext>
                </a:extLst>
              </p:cNvPr>
              <p:cNvPicPr>
                <a:picLocks noChangeAspect="1"/>
              </p:cNvPicPr>
              <p:nvPr/>
            </p:nvPicPr>
            <p:blipFill>
              <a:blip r:embed="rId2"/>
              <a:stretch>
                <a:fillRect/>
              </a:stretch>
            </p:blipFill>
            <p:spPr>
              <a:xfrm>
                <a:off x="5976157" y="1637293"/>
                <a:ext cx="2267558" cy="2190506"/>
              </a:xfrm>
              <a:prstGeom prst="rect">
                <a:avLst/>
              </a:prstGeom>
            </p:spPr>
          </p:pic>
          <p:sp>
            <p:nvSpPr>
              <p:cNvPr id="29" name="ZoneTexte 28">
                <a:extLst>
                  <a:ext uri="{FF2B5EF4-FFF2-40B4-BE49-F238E27FC236}">
                    <a16:creationId xmlns:a16="http://schemas.microsoft.com/office/drawing/2014/main" id="{BFFD233B-8965-45D0-ACAF-2C2890C02ED6}"/>
                  </a:ext>
                </a:extLst>
              </p:cNvPr>
              <p:cNvSpPr txBox="1"/>
              <p:nvPr/>
            </p:nvSpPr>
            <p:spPr>
              <a:xfrm rot="16200000">
                <a:off x="5249227" y="2549666"/>
                <a:ext cx="1256974" cy="253915"/>
              </a:xfrm>
              <a:prstGeom prst="rect">
                <a:avLst/>
              </a:prstGeom>
              <a:noFill/>
              <a:effectLst/>
            </p:spPr>
            <p:txBody>
              <a:bodyPr wrap="square" rtlCol="0">
                <a:spAutoFit/>
              </a:bodyPr>
              <a:lstStyle/>
              <a:p>
                <a:pPr algn="ctr" defTabSz="239178">
                  <a:spcBef>
                    <a:spcPts val="400"/>
                  </a:spcBef>
                  <a:defRPr/>
                </a:pPr>
                <a:r>
                  <a:rPr lang="fr-FR" sz="1600" b="1" kern="0" dirty="0" err="1">
                    <a:solidFill>
                      <a:prstClr val="black"/>
                    </a:solidFill>
                    <a:latin typeface="Calibri" pitchFamily="34" charset="0"/>
                    <a:ea typeface="Arial Unicode MS" pitchFamily="34" charset="-128"/>
                    <a:cs typeface="Calibri" pitchFamily="34" charset="0"/>
                    <a:sym typeface="Symbol" pitchFamily="18" charset="2"/>
                  </a:rPr>
                  <a:t>Temperature</a:t>
                </a:r>
                <a:r>
                  <a:rPr lang="fr-FR" sz="1600" b="1" kern="0" dirty="0">
                    <a:solidFill>
                      <a:prstClr val="black"/>
                    </a:solidFill>
                    <a:latin typeface="Calibri" pitchFamily="34" charset="0"/>
                    <a:ea typeface="Arial Unicode MS" pitchFamily="34" charset="-128"/>
                    <a:cs typeface="Calibri" pitchFamily="34" charset="0"/>
                    <a:sym typeface="Symbol" pitchFamily="18" charset="2"/>
                  </a:rPr>
                  <a:t> (K)</a:t>
                </a:r>
              </a:p>
            </p:txBody>
          </p:sp>
        </p:grpSp>
        <p:sp>
          <p:nvSpPr>
            <p:cNvPr id="23" name="ZoneTexte 22">
              <a:extLst>
                <a:ext uri="{FF2B5EF4-FFF2-40B4-BE49-F238E27FC236}">
                  <a16:creationId xmlns:a16="http://schemas.microsoft.com/office/drawing/2014/main" id="{50764DFC-11BA-40C3-9788-A34AA853EDC2}"/>
                </a:ext>
              </a:extLst>
            </p:cNvPr>
            <p:cNvSpPr txBox="1"/>
            <p:nvPr/>
          </p:nvSpPr>
          <p:spPr>
            <a:xfrm>
              <a:off x="7560332" y="1683448"/>
              <a:ext cx="629870" cy="207749"/>
            </a:xfrm>
            <a:prstGeom prst="rect">
              <a:avLst/>
            </a:prstGeom>
            <a:noFill/>
            <a:effectLst/>
          </p:spPr>
          <p:txBody>
            <a:bodyPr wrap="square" rtlCol="0">
              <a:spAutoFit/>
            </a:bodyPr>
            <a:lstStyle/>
            <a:p>
              <a:pPr algn="ctr" defTabSz="239178">
                <a:spcBef>
                  <a:spcPts val="400"/>
                </a:spcBef>
                <a:defRPr/>
              </a:pPr>
              <a:r>
                <a:rPr lang="fr-FR" sz="1200" b="1" kern="0" dirty="0">
                  <a:solidFill>
                    <a:srgbClr val="022ABE"/>
                  </a:solidFill>
                  <a:latin typeface="Calibri" pitchFamily="34" charset="0"/>
                  <a:ea typeface="Arial Unicode MS" pitchFamily="34" charset="-128"/>
                  <a:cs typeface="Calibri" pitchFamily="34" charset="0"/>
                  <a:sym typeface="Symbol" pitchFamily="18" charset="2"/>
                </a:rPr>
                <a:t>t</a:t>
              </a:r>
              <a:r>
                <a:rPr lang="fr-FR" sz="1200" b="1" kern="0" baseline="-25000" dirty="0">
                  <a:solidFill>
                    <a:srgbClr val="022ABE"/>
                  </a:solidFill>
                  <a:latin typeface="Calibri" pitchFamily="34" charset="0"/>
                  <a:ea typeface="Arial Unicode MS" pitchFamily="34" charset="-128"/>
                  <a:cs typeface="Calibri" pitchFamily="34" charset="0"/>
                  <a:sym typeface="Symbol" pitchFamily="18" charset="2"/>
                </a:rPr>
                <a:t>0</a:t>
              </a:r>
              <a:r>
                <a:rPr lang="fr-FR" sz="1200" b="1" kern="0" dirty="0">
                  <a:solidFill>
                    <a:srgbClr val="022ABE"/>
                  </a:solidFill>
                  <a:latin typeface="Calibri" pitchFamily="34" charset="0"/>
                  <a:ea typeface="Arial Unicode MS" pitchFamily="34" charset="-128"/>
                  <a:cs typeface="Calibri" pitchFamily="34" charset="0"/>
                  <a:sym typeface="Symbol" pitchFamily="18" charset="2"/>
                </a:rPr>
                <a:t> = 10 ns</a:t>
              </a:r>
            </a:p>
          </p:txBody>
        </p:sp>
      </p:grpSp>
      <p:grpSp>
        <p:nvGrpSpPr>
          <p:cNvPr id="10" name="Groupe 9">
            <a:extLst>
              <a:ext uri="{FF2B5EF4-FFF2-40B4-BE49-F238E27FC236}">
                <a16:creationId xmlns:a16="http://schemas.microsoft.com/office/drawing/2014/main" id="{A4B627D4-23E2-4FB2-87F8-72C93378928F}"/>
              </a:ext>
            </a:extLst>
          </p:cNvPr>
          <p:cNvGrpSpPr/>
          <p:nvPr/>
        </p:nvGrpSpPr>
        <p:grpSpPr>
          <a:xfrm>
            <a:off x="76339" y="3878506"/>
            <a:ext cx="3166488" cy="2973817"/>
            <a:chOff x="2964649" y="1615622"/>
            <a:chExt cx="2374866" cy="2230363"/>
          </a:xfrm>
        </p:grpSpPr>
        <p:grpSp>
          <p:nvGrpSpPr>
            <p:cNvPr id="5" name="Groupe 4">
              <a:extLst>
                <a:ext uri="{FF2B5EF4-FFF2-40B4-BE49-F238E27FC236}">
                  <a16:creationId xmlns:a16="http://schemas.microsoft.com/office/drawing/2014/main" id="{0D6FD557-6629-439C-901D-24F556817EAA}"/>
                </a:ext>
              </a:extLst>
            </p:cNvPr>
            <p:cNvGrpSpPr/>
            <p:nvPr/>
          </p:nvGrpSpPr>
          <p:grpSpPr>
            <a:xfrm>
              <a:off x="2964649" y="1615622"/>
              <a:ext cx="2374866" cy="2230363"/>
              <a:chOff x="2964649" y="1615622"/>
              <a:chExt cx="2374866" cy="2230363"/>
            </a:xfrm>
          </p:grpSpPr>
          <p:pic>
            <p:nvPicPr>
              <p:cNvPr id="4" name="Image 3">
                <a:extLst>
                  <a:ext uri="{FF2B5EF4-FFF2-40B4-BE49-F238E27FC236}">
                    <a16:creationId xmlns:a16="http://schemas.microsoft.com/office/drawing/2014/main" id="{CB664A46-D20A-4866-A84A-9FFE951B18C1}"/>
                  </a:ext>
                </a:extLst>
              </p:cNvPr>
              <p:cNvPicPr>
                <a:picLocks noChangeAspect="1"/>
              </p:cNvPicPr>
              <p:nvPr/>
            </p:nvPicPr>
            <p:blipFill>
              <a:blip r:embed="rId3"/>
              <a:stretch>
                <a:fillRect/>
              </a:stretch>
            </p:blipFill>
            <p:spPr>
              <a:xfrm>
                <a:off x="3167845" y="1615622"/>
                <a:ext cx="2171670" cy="2230363"/>
              </a:xfrm>
              <a:prstGeom prst="rect">
                <a:avLst/>
              </a:prstGeom>
            </p:spPr>
          </p:pic>
          <p:sp>
            <p:nvSpPr>
              <p:cNvPr id="28" name="ZoneTexte 27">
                <a:extLst>
                  <a:ext uri="{FF2B5EF4-FFF2-40B4-BE49-F238E27FC236}">
                    <a16:creationId xmlns:a16="http://schemas.microsoft.com/office/drawing/2014/main" id="{3C872F70-70E2-48FB-AE03-5DE7397E8256}"/>
                  </a:ext>
                </a:extLst>
              </p:cNvPr>
              <p:cNvSpPr txBox="1"/>
              <p:nvPr/>
            </p:nvSpPr>
            <p:spPr>
              <a:xfrm rot="16200000">
                <a:off x="2306113" y="2513094"/>
                <a:ext cx="1570988" cy="253916"/>
              </a:xfrm>
              <a:prstGeom prst="rect">
                <a:avLst/>
              </a:prstGeom>
              <a:noFill/>
              <a:effectLst/>
            </p:spPr>
            <p:txBody>
              <a:bodyPr wrap="square" rtlCol="0">
                <a:spAutoFit/>
              </a:bodyPr>
              <a:lstStyle/>
              <a:p>
                <a:pPr algn="ctr" defTabSz="239178">
                  <a:spcBef>
                    <a:spcPts val="400"/>
                  </a:spcBef>
                  <a:defRPr/>
                </a:pPr>
                <a:r>
                  <a:rPr lang="fr-FR" sz="1600" b="1" kern="0" dirty="0">
                    <a:solidFill>
                      <a:prstClr val="black"/>
                    </a:solidFill>
                    <a:latin typeface="Calibri" pitchFamily="34" charset="0"/>
                    <a:ea typeface="Arial Unicode MS" pitchFamily="34" charset="-128"/>
                    <a:cs typeface="Calibri" pitchFamily="34" charset="0"/>
                    <a:sym typeface="Symbol" pitchFamily="18" charset="2"/>
                  </a:rPr>
                  <a:t>Electron </a:t>
                </a:r>
                <a:r>
                  <a:rPr lang="fr-FR" sz="1600" b="1" kern="0" dirty="0" err="1">
                    <a:solidFill>
                      <a:prstClr val="black"/>
                    </a:solidFill>
                    <a:latin typeface="Calibri" pitchFamily="34" charset="0"/>
                    <a:ea typeface="Arial Unicode MS" pitchFamily="34" charset="-128"/>
                    <a:cs typeface="Calibri" pitchFamily="34" charset="0"/>
                    <a:sym typeface="Symbol" pitchFamily="18" charset="2"/>
                  </a:rPr>
                  <a:t>density</a:t>
                </a:r>
                <a:r>
                  <a:rPr lang="fr-FR" sz="1600" b="1" kern="0" dirty="0">
                    <a:solidFill>
                      <a:prstClr val="black"/>
                    </a:solidFill>
                    <a:latin typeface="Calibri" pitchFamily="34" charset="0"/>
                    <a:ea typeface="Arial Unicode MS" pitchFamily="34" charset="-128"/>
                    <a:cs typeface="Calibri" pitchFamily="34" charset="0"/>
                    <a:sym typeface="Symbol" pitchFamily="18" charset="2"/>
                  </a:rPr>
                  <a:t> (m</a:t>
                </a:r>
                <a:r>
                  <a:rPr lang="fr-FR" sz="1600" b="1" kern="0" baseline="30000" dirty="0">
                    <a:solidFill>
                      <a:prstClr val="black"/>
                    </a:solidFill>
                    <a:latin typeface="Calibri" pitchFamily="34" charset="0"/>
                    <a:ea typeface="Arial Unicode MS" pitchFamily="34" charset="-128"/>
                    <a:cs typeface="Calibri" pitchFamily="34" charset="0"/>
                    <a:sym typeface="Symbol" pitchFamily="18" charset="2"/>
                  </a:rPr>
                  <a:t>-3</a:t>
                </a:r>
                <a:r>
                  <a:rPr lang="fr-FR" sz="1600" b="1" kern="0" dirty="0">
                    <a:solidFill>
                      <a:prstClr val="black"/>
                    </a:solidFill>
                    <a:latin typeface="Calibri" pitchFamily="34" charset="0"/>
                    <a:ea typeface="Arial Unicode MS" pitchFamily="34" charset="-128"/>
                    <a:cs typeface="Calibri" pitchFamily="34" charset="0"/>
                    <a:sym typeface="Symbol" pitchFamily="18" charset="2"/>
                  </a:rPr>
                  <a:t>)</a:t>
                </a:r>
              </a:p>
            </p:txBody>
          </p:sp>
        </p:grpSp>
        <p:sp>
          <p:nvSpPr>
            <p:cNvPr id="22" name="ZoneTexte 21">
              <a:extLst>
                <a:ext uri="{FF2B5EF4-FFF2-40B4-BE49-F238E27FC236}">
                  <a16:creationId xmlns:a16="http://schemas.microsoft.com/office/drawing/2014/main" id="{80FE9992-3022-4393-B877-72549EFD96E0}"/>
                </a:ext>
              </a:extLst>
            </p:cNvPr>
            <p:cNvSpPr txBox="1"/>
            <p:nvPr/>
          </p:nvSpPr>
          <p:spPr>
            <a:xfrm>
              <a:off x="4659580" y="1689040"/>
              <a:ext cx="629870" cy="207749"/>
            </a:xfrm>
            <a:prstGeom prst="rect">
              <a:avLst/>
            </a:prstGeom>
            <a:noFill/>
            <a:effectLst/>
          </p:spPr>
          <p:txBody>
            <a:bodyPr wrap="square" rtlCol="0">
              <a:spAutoFit/>
            </a:bodyPr>
            <a:lstStyle/>
            <a:p>
              <a:pPr algn="ctr" defTabSz="239178">
                <a:spcBef>
                  <a:spcPts val="400"/>
                </a:spcBef>
                <a:defRPr/>
              </a:pPr>
              <a:r>
                <a:rPr lang="fr-FR" sz="1200" b="1" kern="0" dirty="0">
                  <a:solidFill>
                    <a:srgbClr val="022ABE"/>
                  </a:solidFill>
                  <a:latin typeface="Calibri" pitchFamily="34" charset="0"/>
                  <a:ea typeface="Arial Unicode MS" pitchFamily="34" charset="-128"/>
                  <a:cs typeface="Calibri" pitchFamily="34" charset="0"/>
                  <a:sym typeface="Symbol" pitchFamily="18" charset="2"/>
                </a:rPr>
                <a:t>t</a:t>
              </a:r>
              <a:r>
                <a:rPr lang="fr-FR" sz="1200" b="1" kern="0" baseline="-25000" dirty="0">
                  <a:solidFill>
                    <a:srgbClr val="022ABE"/>
                  </a:solidFill>
                  <a:latin typeface="Calibri" pitchFamily="34" charset="0"/>
                  <a:ea typeface="Arial Unicode MS" pitchFamily="34" charset="-128"/>
                  <a:cs typeface="Calibri" pitchFamily="34" charset="0"/>
                  <a:sym typeface="Symbol" pitchFamily="18" charset="2"/>
                </a:rPr>
                <a:t>0</a:t>
              </a:r>
              <a:r>
                <a:rPr lang="fr-FR" sz="1200" b="1" kern="0" dirty="0">
                  <a:solidFill>
                    <a:srgbClr val="022ABE"/>
                  </a:solidFill>
                  <a:latin typeface="Calibri" pitchFamily="34" charset="0"/>
                  <a:ea typeface="Arial Unicode MS" pitchFamily="34" charset="-128"/>
                  <a:cs typeface="Calibri" pitchFamily="34" charset="0"/>
                  <a:sym typeface="Symbol" pitchFamily="18" charset="2"/>
                </a:rPr>
                <a:t> = 10 ns</a:t>
              </a:r>
            </a:p>
          </p:txBody>
        </p:sp>
      </p:grpSp>
      <p:sp>
        <p:nvSpPr>
          <p:cNvPr id="32" name="ZoneTexte 31">
            <a:extLst>
              <a:ext uri="{FF2B5EF4-FFF2-40B4-BE49-F238E27FC236}">
                <a16:creationId xmlns:a16="http://schemas.microsoft.com/office/drawing/2014/main" id="{3AF59DAC-37E9-47AE-9DAF-FC8AA4E159F6}"/>
              </a:ext>
            </a:extLst>
          </p:cNvPr>
          <p:cNvSpPr txBox="1"/>
          <p:nvPr/>
        </p:nvSpPr>
        <p:spPr>
          <a:xfrm>
            <a:off x="8402973" y="664868"/>
            <a:ext cx="2922224" cy="512961"/>
          </a:xfrm>
          <a:prstGeom prst="rect">
            <a:avLst/>
          </a:prstGeom>
          <a:noFill/>
          <a:effectLst/>
        </p:spPr>
        <p:txBody>
          <a:bodyPr wrap="square" rtlCol="0">
            <a:spAutoFit/>
          </a:bodyPr>
          <a:lstStyle/>
          <a:p>
            <a:pPr defTabSz="239178">
              <a:spcBef>
                <a:spcPts val="400"/>
              </a:spcBef>
              <a:defRPr/>
            </a:pPr>
            <a:r>
              <a:rPr lang="fr-FR" sz="1200" b="1" kern="0" dirty="0">
                <a:solidFill>
                  <a:prstClr val="black"/>
                </a:solidFill>
                <a:latin typeface="Calibri" pitchFamily="34" charset="0"/>
                <a:ea typeface="Arial Unicode MS" pitchFamily="34" charset="-128"/>
                <a:cs typeface="Calibri" pitchFamily="34" charset="0"/>
                <a:sym typeface="Symbol" pitchFamily="18" charset="2"/>
              </a:rPr>
              <a:t>On </a:t>
            </a:r>
            <a:r>
              <a:rPr lang="fr-FR" sz="1200" b="1" kern="0" dirty="0">
                <a:solidFill>
                  <a:srgbClr val="022ABE"/>
                </a:solidFill>
                <a:latin typeface="Calibri" pitchFamily="34" charset="0"/>
                <a:ea typeface="Arial Unicode MS" pitchFamily="34" charset="-128"/>
                <a:cs typeface="Calibri" pitchFamily="34" charset="0"/>
                <a:sym typeface="Symbol" pitchFamily="18" charset="2"/>
              </a:rPr>
              <a:t>Eurofer97</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r>
              <a:rPr lang="fr-FR" sz="1200" b="1" kern="0" dirty="0" err="1">
                <a:solidFill>
                  <a:prstClr val="black"/>
                </a:solidFill>
                <a:latin typeface="Calibri" pitchFamily="34" charset="0"/>
                <a:ea typeface="Arial Unicode MS" pitchFamily="34" charset="-128"/>
                <a:cs typeface="Calibri" pitchFamily="34" charset="0"/>
                <a:sym typeface="Symbol" pitchFamily="18" charset="2"/>
              </a:rPr>
              <a:t>containing</a:t>
            </a:r>
            <a:endParaRPr lang="fr-FR" sz="1200" b="1" kern="0" dirty="0">
              <a:solidFill>
                <a:prstClr val="black"/>
              </a:solidFill>
              <a:latin typeface="Calibri" pitchFamily="34" charset="0"/>
              <a:ea typeface="Arial Unicode MS" pitchFamily="34" charset="-128"/>
              <a:cs typeface="Calibri" pitchFamily="34" charset="0"/>
              <a:sym typeface="Symbol" pitchFamily="18" charset="2"/>
            </a:endParaRPr>
          </a:p>
          <a:p>
            <a:pPr defTabSz="239178">
              <a:spcBef>
                <a:spcPts val="400"/>
              </a:spcBef>
              <a:defRPr/>
            </a:pPr>
            <a:r>
              <a:rPr lang="fr-FR" sz="1200" b="1" kern="0" dirty="0">
                <a:solidFill>
                  <a:prstClr val="black"/>
                </a:solidFill>
                <a:latin typeface="Calibri" pitchFamily="34" charset="0"/>
                <a:ea typeface="Arial Unicode MS" pitchFamily="34" charset="-128"/>
                <a:cs typeface="Calibri" pitchFamily="34" charset="0"/>
                <a:sym typeface="Symbol" pitchFamily="18" charset="2"/>
              </a:rPr>
              <a:t>Fe, Cr, Cu, W, Na, Mn, V </a:t>
            </a:r>
            <a:r>
              <a:rPr lang="fr-FR" sz="1200" b="1" kern="0" dirty="0" err="1">
                <a:solidFill>
                  <a:prstClr val="black"/>
                </a:solidFill>
                <a:latin typeface="Calibri" pitchFamily="34" charset="0"/>
                <a:ea typeface="Arial Unicode MS" pitchFamily="34" charset="-128"/>
                <a:cs typeface="Calibri" pitchFamily="34" charset="0"/>
                <a:sym typeface="Symbol" pitchFamily="18" charset="2"/>
              </a:rPr>
              <a:t>measured</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by XRF</a:t>
            </a:r>
          </a:p>
        </p:txBody>
      </p:sp>
      <p:grpSp>
        <p:nvGrpSpPr>
          <p:cNvPr id="9" name="Groupe 8">
            <a:extLst>
              <a:ext uri="{FF2B5EF4-FFF2-40B4-BE49-F238E27FC236}">
                <a16:creationId xmlns:a16="http://schemas.microsoft.com/office/drawing/2014/main" id="{42F5F7F2-FB42-417A-AA2A-26B25A33634A}"/>
              </a:ext>
            </a:extLst>
          </p:cNvPr>
          <p:cNvGrpSpPr/>
          <p:nvPr/>
        </p:nvGrpSpPr>
        <p:grpSpPr>
          <a:xfrm>
            <a:off x="-9702" y="1028734"/>
            <a:ext cx="3243771" cy="2900975"/>
            <a:chOff x="138713" y="1670254"/>
            <a:chExt cx="2432828" cy="2175731"/>
          </a:xfrm>
        </p:grpSpPr>
        <p:grpSp>
          <p:nvGrpSpPr>
            <p:cNvPr id="3" name="Groupe 2">
              <a:extLst>
                <a:ext uri="{FF2B5EF4-FFF2-40B4-BE49-F238E27FC236}">
                  <a16:creationId xmlns:a16="http://schemas.microsoft.com/office/drawing/2014/main" id="{973F88E2-4C67-4196-86E7-6E8E754A3BBA}"/>
                </a:ext>
              </a:extLst>
            </p:cNvPr>
            <p:cNvGrpSpPr/>
            <p:nvPr/>
          </p:nvGrpSpPr>
          <p:grpSpPr>
            <a:xfrm>
              <a:off x="138713" y="1670254"/>
              <a:ext cx="2432828" cy="2175731"/>
              <a:chOff x="138713" y="1670254"/>
              <a:chExt cx="2432828" cy="2175731"/>
            </a:xfrm>
          </p:grpSpPr>
          <p:sp>
            <p:nvSpPr>
              <p:cNvPr id="30" name="ZoneTexte 29">
                <a:extLst>
                  <a:ext uri="{FF2B5EF4-FFF2-40B4-BE49-F238E27FC236}">
                    <a16:creationId xmlns:a16="http://schemas.microsoft.com/office/drawing/2014/main" id="{9A8814F2-10AC-4556-B4B1-75E69E0313FB}"/>
                  </a:ext>
                </a:extLst>
              </p:cNvPr>
              <p:cNvSpPr txBox="1"/>
              <p:nvPr/>
            </p:nvSpPr>
            <p:spPr>
              <a:xfrm rot="16200000">
                <a:off x="-588169" y="2613160"/>
                <a:ext cx="1707679" cy="253916"/>
              </a:xfrm>
              <a:prstGeom prst="rect">
                <a:avLst/>
              </a:prstGeom>
              <a:noFill/>
              <a:effectLst/>
            </p:spPr>
            <p:txBody>
              <a:bodyPr wrap="square" rtlCol="0">
                <a:spAutoFit/>
              </a:bodyPr>
              <a:lstStyle/>
              <a:p>
                <a:pPr algn="ctr" defTabSz="239178">
                  <a:spcBef>
                    <a:spcPts val="400"/>
                  </a:spcBef>
                  <a:defRPr/>
                </a:pPr>
                <a:r>
                  <a:rPr lang="fr-FR" sz="1600" b="1" kern="0" dirty="0">
                    <a:solidFill>
                      <a:prstClr val="black"/>
                    </a:solidFill>
                    <a:latin typeface="Calibri" pitchFamily="34" charset="0"/>
                    <a:ea typeface="Arial Unicode MS" pitchFamily="34" charset="-128"/>
                    <a:cs typeface="Calibri" pitchFamily="34" charset="0"/>
                    <a:sym typeface="Symbol" pitchFamily="18" charset="2"/>
                  </a:rPr>
                  <a:t>Plasma </a:t>
                </a:r>
                <a:r>
                  <a:rPr lang="fr-FR" sz="1600" b="1" kern="0" dirty="0" err="1">
                    <a:solidFill>
                      <a:prstClr val="black"/>
                    </a:solidFill>
                    <a:latin typeface="Calibri" pitchFamily="34" charset="0"/>
                    <a:ea typeface="Arial Unicode MS" pitchFamily="34" charset="-128"/>
                    <a:cs typeface="Calibri" pitchFamily="34" charset="0"/>
                    <a:sym typeface="Symbol" pitchFamily="18" charset="2"/>
                  </a:rPr>
                  <a:t>thickness</a:t>
                </a:r>
                <a:r>
                  <a:rPr lang="fr-FR" sz="1600" b="1" kern="0" dirty="0">
                    <a:solidFill>
                      <a:prstClr val="black"/>
                    </a:solidFill>
                    <a:latin typeface="Calibri" pitchFamily="34" charset="0"/>
                    <a:ea typeface="Arial Unicode MS" pitchFamily="34" charset="-128"/>
                    <a:cs typeface="Calibri" pitchFamily="34" charset="0"/>
                    <a:sym typeface="Symbol" pitchFamily="18" charset="2"/>
                  </a:rPr>
                  <a:t> (mm)</a:t>
                </a:r>
              </a:p>
            </p:txBody>
          </p:sp>
          <p:pic>
            <p:nvPicPr>
              <p:cNvPr id="2" name="Image 1">
                <a:extLst>
                  <a:ext uri="{FF2B5EF4-FFF2-40B4-BE49-F238E27FC236}">
                    <a16:creationId xmlns:a16="http://schemas.microsoft.com/office/drawing/2014/main" id="{5EDC827D-409E-4213-809A-44ADB8126A91}"/>
                  </a:ext>
                </a:extLst>
              </p:cNvPr>
              <p:cNvPicPr>
                <a:picLocks noChangeAspect="1"/>
              </p:cNvPicPr>
              <p:nvPr/>
            </p:nvPicPr>
            <p:blipFill>
              <a:blip r:embed="rId4"/>
              <a:stretch>
                <a:fillRect/>
              </a:stretch>
            </p:blipFill>
            <p:spPr>
              <a:xfrm>
                <a:off x="457974" y="1670254"/>
                <a:ext cx="2113567" cy="2175731"/>
              </a:xfrm>
              <a:prstGeom prst="rect">
                <a:avLst/>
              </a:prstGeom>
            </p:spPr>
          </p:pic>
        </p:grpSp>
        <p:sp>
          <p:nvSpPr>
            <p:cNvPr id="27" name="ZoneTexte 26">
              <a:extLst>
                <a:ext uri="{FF2B5EF4-FFF2-40B4-BE49-F238E27FC236}">
                  <a16:creationId xmlns:a16="http://schemas.microsoft.com/office/drawing/2014/main" id="{781ABCF7-B14E-4B04-842D-2746732DEE73}"/>
                </a:ext>
              </a:extLst>
            </p:cNvPr>
            <p:cNvSpPr txBox="1"/>
            <p:nvPr/>
          </p:nvSpPr>
          <p:spPr>
            <a:xfrm>
              <a:off x="1880375" y="3353711"/>
              <a:ext cx="629870" cy="207749"/>
            </a:xfrm>
            <a:prstGeom prst="rect">
              <a:avLst/>
            </a:prstGeom>
            <a:noFill/>
            <a:effectLst/>
          </p:spPr>
          <p:txBody>
            <a:bodyPr wrap="square" rtlCol="0">
              <a:spAutoFit/>
            </a:bodyPr>
            <a:lstStyle/>
            <a:p>
              <a:pPr algn="ctr" defTabSz="239178">
                <a:spcBef>
                  <a:spcPts val="400"/>
                </a:spcBef>
                <a:defRPr/>
              </a:pPr>
              <a:r>
                <a:rPr lang="fr-FR" sz="1200" b="1" kern="0" dirty="0">
                  <a:solidFill>
                    <a:srgbClr val="022ABE"/>
                  </a:solidFill>
                  <a:latin typeface="Calibri" pitchFamily="34" charset="0"/>
                  <a:ea typeface="Arial Unicode MS" pitchFamily="34" charset="-128"/>
                  <a:cs typeface="Calibri" pitchFamily="34" charset="0"/>
                  <a:sym typeface="Symbol" pitchFamily="18" charset="2"/>
                </a:rPr>
                <a:t>t</a:t>
              </a:r>
              <a:r>
                <a:rPr lang="fr-FR" sz="1200" b="1" kern="0" baseline="-25000" dirty="0">
                  <a:solidFill>
                    <a:srgbClr val="022ABE"/>
                  </a:solidFill>
                  <a:latin typeface="Calibri" pitchFamily="34" charset="0"/>
                  <a:ea typeface="Arial Unicode MS" pitchFamily="34" charset="-128"/>
                  <a:cs typeface="Calibri" pitchFamily="34" charset="0"/>
                  <a:sym typeface="Symbol" pitchFamily="18" charset="2"/>
                </a:rPr>
                <a:t>0</a:t>
              </a:r>
              <a:r>
                <a:rPr lang="fr-FR" sz="1200" b="1" kern="0" dirty="0">
                  <a:solidFill>
                    <a:srgbClr val="022ABE"/>
                  </a:solidFill>
                  <a:latin typeface="Calibri" pitchFamily="34" charset="0"/>
                  <a:ea typeface="Arial Unicode MS" pitchFamily="34" charset="-128"/>
                  <a:cs typeface="Calibri" pitchFamily="34" charset="0"/>
                  <a:sym typeface="Symbol" pitchFamily="18" charset="2"/>
                </a:rPr>
                <a:t> = 10 ns</a:t>
              </a:r>
            </a:p>
          </p:txBody>
        </p:sp>
      </p:grpSp>
      <p:grpSp>
        <p:nvGrpSpPr>
          <p:cNvPr id="13" name="Groupe 12">
            <a:extLst>
              <a:ext uri="{FF2B5EF4-FFF2-40B4-BE49-F238E27FC236}">
                <a16:creationId xmlns:a16="http://schemas.microsoft.com/office/drawing/2014/main" id="{99F0E860-3049-4B18-9B1B-A3DCB82EF6DC}"/>
              </a:ext>
            </a:extLst>
          </p:cNvPr>
          <p:cNvGrpSpPr/>
          <p:nvPr/>
        </p:nvGrpSpPr>
        <p:grpSpPr>
          <a:xfrm>
            <a:off x="3310711" y="1028733"/>
            <a:ext cx="3207114" cy="2880000"/>
            <a:chOff x="2498625" y="2949302"/>
            <a:chExt cx="2405336" cy="2160000"/>
          </a:xfrm>
        </p:grpSpPr>
        <p:pic>
          <p:nvPicPr>
            <p:cNvPr id="12" name="Image 11">
              <a:extLst>
                <a:ext uri="{FF2B5EF4-FFF2-40B4-BE49-F238E27FC236}">
                  <a16:creationId xmlns:a16="http://schemas.microsoft.com/office/drawing/2014/main" id="{38211705-1FE0-4FAA-9E5B-8309566F8105}"/>
                </a:ext>
              </a:extLst>
            </p:cNvPr>
            <p:cNvPicPr>
              <a:picLocks noChangeAspect="1"/>
            </p:cNvPicPr>
            <p:nvPr/>
          </p:nvPicPr>
          <p:blipFill>
            <a:blip r:embed="rId5"/>
            <a:stretch>
              <a:fillRect/>
            </a:stretch>
          </p:blipFill>
          <p:spPr>
            <a:xfrm>
              <a:off x="2707659" y="2949302"/>
              <a:ext cx="2196302" cy="2160000"/>
            </a:xfrm>
            <a:prstGeom prst="rect">
              <a:avLst/>
            </a:prstGeom>
          </p:spPr>
        </p:pic>
        <p:sp>
          <p:nvSpPr>
            <p:cNvPr id="35" name="ZoneTexte 34">
              <a:extLst>
                <a:ext uri="{FF2B5EF4-FFF2-40B4-BE49-F238E27FC236}">
                  <a16:creationId xmlns:a16="http://schemas.microsoft.com/office/drawing/2014/main" id="{0ABAAACD-8006-4428-9F75-5F57F5058D3B}"/>
                </a:ext>
              </a:extLst>
            </p:cNvPr>
            <p:cNvSpPr txBox="1"/>
            <p:nvPr/>
          </p:nvSpPr>
          <p:spPr>
            <a:xfrm rot="16200000">
              <a:off x="2037951" y="3820212"/>
              <a:ext cx="1113758" cy="192409"/>
            </a:xfrm>
            <a:prstGeom prst="rect">
              <a:avLst/>
            </a:prstGeom>
            <a:noFill/>
            <a:effectLst/>
          </p:spPr>
          <p:txBody>
            <a:bodyPr wrap="square" rtlCol="0">
              <a:spAutoFit/>
            </a:bodyPr>
            <a:lstStyle/>
            <a:p>
              <a:pPr defTabSz="239178">
                <a:spcBef>
                  <a:spcPts val="400"/>
                </a:spcBef>
                <a:defRPr/>
              </a:pPr>
              <a:r>
                <a:rPr lang="fr-FR" sz="1067" b="1" kern="0" dirty="0">
                  <a:solidFill>
                    <a:srgbClr val="022ABE"/>
                  </a:solidFill>
                  <a:latin typeface="Calibri" pitchFamily="34" charset="0"/>
                  <a:ea typeface="Arial Unicode MS" pitchFamily="34" charset="-128"/>
                  <a:cs typeface="Calibri" pitchFamily="34" charset="0"/>
                  <a:sym typeface="Symbol" pitchFamily="18" charset="2"/>
                </a:rPr>
                <a:t>Saha-Boltzmann plot</a:t>
              </a:r>
            </a:p>
          </p:txBody>
        </p:sp>
      </p:grpSp>
      <p:sp>
        <p:nvSpPr>
          <p:cNvPr id="8" name="Rectangle 7">
            <a:extLst>
              <a:ext uri="{FF2B5EF4-FFF2-40B4-BE49-F238E27FC236}">
                <a16:creationId xmlns:a16="http://schemas.microsoft.com/office/drawing/2014/main" id="{BBB3E629-044A-0347-623D-F50EE2FDBCAC}"/>
              </a:ext>
            </a:extLst>
          </p:cNvPr>
          <p:cNvSpPr/>
          <p:nvPr/>
        </p:nvSpPr>
        <p:spPr>
          <a:xfrm>
            <a:off x="1256181" y="549517"/>
            <a:ext cx="5511895" cy="420564"/>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txBody>
          <a:bodyPr wrap="square">
            <a:spAutoFit/>
          </a:bodyPr>
          <a:lstStyle/>
          <a:p>
            <a:pPr defTabSz="241294" fontAlgn="base">
              <a:spcBef>
                <a:spcPct val="50000"/>
              </a:spcBef>
              <a:spcAft>
                <a:spcPct val="0"/>
              </a:spcAft>
            </a:pPr>
            <a:r>
              <a:rPr lang="fr-FR" altLang="ja-JP" sz="2133" b="1" dirty="0">
                <a:solidFill>
                  <a:srgbClr val="FF0000"/>
                </a:solidFill>
                <a:latin typeface="Calibri" pitchFamily="34" charset="0"/>
                <a:ea typeface="MS Mincho" pitchFamily="49" charset="-128"/>
                <a:cs typeface="Calibri" pitchFamily="34" charset="0"/>
                <a:sym typeface="Symbol" pitchFamily="18" charset="2"/>
              </a:rPr>
              <a:t>Validation </a:t>
            </a:r>
            <a:r>
              <a:rPr lang="fr-FR" altLang="ja-JP" sz="2133" b="1" dirty="0">
                <a:solidFill>
                  <a:srgbClr val="022ABE"/>
                </a:solidFill>
                <a:latin typeface="Calibri" pitchFamily="34" charset="0"/>
                <a:ea typeface="MS Mincho" pitchFamily="49" charset="-128"/>
                <a:cs typeface="Calibri" pitchFamily="34" charset="0"/>
                <a:sym typeface="Symbol" pitchFamily="18" charset="2"/>
              </a:rPr>
              <a:t>of the </a:t>
            </a:r>
            <a:r>
              <a:rPr lang="fr-FR" altLang="ja-JP" sz="2133" b="1" dirty="0">
                <a:solidFill>
                  <a:srgbClr val="FF0000"/>
                </a:solidFill>
                <a:latin typeface="Calibri" pitchFamily="34" charset="0"/>
                <a:ea typeface="MS Mincho" pitchFamily="49" charset="-128"/>
                <a:cs typeface="Calibri" pitchFamily="34" charset="0"/>
                <a:sym typeface="Symbol" pitchFamily="18" charset="2"/>
              </a:rPr>
              <a:t>MERLIN code</a:t>
            </a:r>
            <a:r>
              <a:rPr lang="fr-FR" altLang="ja-JP" sz="2133" b="1" dirty="0">
                <a:solidFill>
                  <a:srgbClr val="022ABE"/>
                </a:solidFill>
                <a:latin typeface="Calibri" pitchFamily="34" charset="0"/>
                <a:ea typeface="MS Mincho" pitchFamily="49" charset="-128"/>
                <a:cs typeface="Calibri" pitchFamily="34" charset="0"/>
                <a:sym typeface="Symbol" pitchFamily="18" charset="2"/>
              </a:rPr>
              <a:t> </a:t>
            </a:r>
            <a:r>
              <a:rPr lang="fr-FR" altLang="ja-JP" sz="1600" b="1" dirty="0">
                <a:solidFill>
                  <a:srgbClr val="022ABE"/>
                </a:solidFill>
                <a:latin typeface="Calibri" pitchFamily="34" charset="0"/>
                <a:ea typeface="MS Mincho" pitchFamily="49" charset="-128"/>
                <a:cs typeface="Calibri" pitchFamily="34" charset="0"/>
                <a:sym typeface="Symbol" pitchFamily="18" charset="2"/>
              </a:rPr>
              <a:t>(</a:t>
            </a:r>
            <a:r>
              <a:rPr lang="fr-FR" altLang="ja-JP" sz="1600" b="1" dirty="0" err="1">
                <a:solidFill>
                  <a:srgbClr val="022ABE"/>
                </a:solidFill>
                <a:latin typeface="Calibri" pitchFamily="34" charset="0"/>
                <a:ea typeface="MS Mincho" pitchFamily="49" charset="-128"/>
                <a:cs typeface="Calibri" pitchFamily="34" charset="0"/>
                <a:sym typeface="Symbol" pitchFamily="18" charset="2"/>
              </a:rPr>
              <a:t>spectra</a:t>
            </a:r>
            <a:r>
              <a:rPr lang="fr-FR" altLang="ja-JP" sz="1600" b="1" dirty="0">
                <a:solidFill>
                  <a:srgbClr val="022ABE"/>
                </a:solidFill>
                <a:latin typeface="Calibri" pitchFamily="34" charset="0"/>
                <a:ea typeface="MS Mincho" pitchFamily="49" charset="-128"/>
                <a:cs typeface="Calibri" pitchFamily="34" charset="0"/>
                <a:sym typeface="Symbol" pitchFamily="18" charset="2"/>
              </a:rPr>
              <a:t> </a:t>
            </a:r>
            <a:r>
              <a:rPr lang="fr-FR" altLang="ja-JP" sz="1600" b="1" dirty="0" err="1">
                <a:solidFill>
                  <a:srgbClr val="022ABE"/>
                </a:solidFill>
                <a:latin typeface="Calibri" pitchFamily="34" charset="0"/>
                <a:ea typeface="MS Mincho" pitchFamily="49" charset="-128"/>
                <a:cs typeface="Calibri" pitchFamily="34" charset="0"/>
                <a:sym typeface="Symbol" pitchFamily="18" charset="2"/>
              </a:rPr>
              <a:t>calculations</a:t>
            </a:r>
            <a:r>
              <a:rPr lang="fr-FR" altLang="ja-JP" sz="1600" b="1" dirty="0">
                <a:solidFill>
                  <a:srgbClr val="022ABE"/>
                </a:solidFill>
                <a:latin typeface="Calibri" pitchFamily="34" charset="0"/>
                <a:ea typeface="MS Mincho" pitchFamily="49" charset="-128"/>
                <a:cs typeface="Calibri" pitchFamily="34" charset="0"/>
                <a:sym typeface="Symbol" pitchFamily="18" charset="2"/>
              </a:rPr>
              <a:t>)</a:t>
            </a:r>
            <a:endParaRPr lang="fr-FR" altLang="ja-JP" sz="1600" dirty="0">
              <a:solidFill>
                <a:srgbClr val="022ABE"/>
              </a:solidFill>
              <a:latin typeface="Calibri" pitchFamily="34" charset="0"/>
              <a:ea typeface="MS Mincho" pitchFamily="49" charset="-128"/>
              <a:cs typeface="Calibri" pitchFamily="34" charset="0"/>
              <a:sym typeface="Symbol" pitchFamily="18" charset="2"/>
            </a:endParaRPr>
          </a:p>
        </p:txBody>
      </p:sp>
      <p:grpSp>
        <p:nvGrpSpPr>
          <p:cNvPr id="49" name="Groupe 48">
            <a:extLst>
              <a:ext uri="{FF2B5EF4-FFF2-40B4-BE49-F238E27FC236}">
                <a16:creationId xmlns:a16="http://schemas.microsoft.com/office/drawing/2014/main" id="{7E9E19F1-FD39-4FF7-A68F-C13627A01A42}"/>
              </a:ext>
            </a:extLst>
          </p:cNvPr>
          <p:cNvGrpSpPr/>
          <p:nvPr/>
        </p:nvGrpSpPr>
        <p:grpSpPr>
          <a:xfrm>
            <a:off x="7008101" y="2228867"/>
            <a:ext cx="4652600" cy="4341101"/>
            <a:chOff x="5256076" y="1671650"/>
            <a:chExt cx="3489450" cy="3255826"/>
          </a:xfrm>
        </p:grpSpPr>
        <p:pic>
          <p:nvPicPr>
            <p:cNvPr id="14" name="Image 13">
              <a:extLst>
                <a:ext uri="{FF2B5EF4-FFF2-40B4-BE49-F238E27FC236}">
                  <a16:creationId xmlns:a16="http://schemas.microsoft.com/office/drawing/2014/main" id="{DB516B98-EC09-4F66-9D72-F37EF736CA2A}"/>
                </a:ext>
              </a:extLst>
            </p:cNvPr>
            <p:cNvPicPr>
              <a:picLocks noChangeAspect="1"/>
            </p:cNvPicPr>
            <p:nvPr/>
          </p:nvPicPr>
          <p:blipFill>
            <a:blip r:embed="rId6"/>
            <a:stretch>
              <a:fillRect/>
            </a:stretch>
          </p:blipFill>
          <p:spPr>
            <a:xfrm>
              <a:off x="5256076" y="1671650"/>
              <a:ext cx="3489450" cy="3255826"/>
            </a:xfrm>
            <a:prstGeom prst="rect">
              <a:avLst/>
            </a:prstGeom>
          </p:spPr>
        </p:pic>
        <p:sp>
          <p:nvSpPr>
            <p:cNvPr id="45" name="ZoneTexte 44">
              <a:extLst>
                <a:ext uri="{FF2B5EF4-FFF2-40B4-BE49-F238E27FC236}">
                  <a16:creationId xmlns:a16="http://schemas.microsoft.com/office/drawing/2014/main" id="{FC6DE88F-0060-4C7D-BE0A-E1E1906860A6}"/>
                </a:ext>
              </a:extLst>
            </p:cNvPr>
            <p:cNvSpPr txBox="1"/>
            <p:nvPr/>
          </p:nvSpPr>
          <p:spPr>
            <a:xfrm rot="16200000">
              <a:off x="5148245" y="3967898"/>
              <a:ext cx="1113758" cy="284597"/>
            </a:xfrm>
            <a:prstGeom prst="rect">
              <a:avLst/>
            </a:prstGeom>
            <a:noFill/>
            <a:effectLst/>
          </p:spPr>
          <p:txBody>
            <a:bodyPr wrap="square" rtlCol="0">
              <a:spAutoFit/>
            </a:bodyPr>
            <a:lstStyle/>
            <a:p>
              <a:pPr algn="ctr" defTabSz="239178">
                <a:spcBef>
                  <a:spcPts val="400"/>
                </a:spcBef>
                <a:defRPr/>
              </a:pPr>
              <a:r>
                <a:rPr lang="fr-FR" sz="933" b="1" kern="0" dirty="0">
                  <a:solidFill>
                    <a:srgbClr val="022ABE"/>
                  </a:solidFill>
                  <a:latin typeface="Calibri" pitchFamily="34" charset="0"/>
                  <a:ea typeface="Arial Unicode MS" pitchFamily="34" charset="-128"/>
                  <a:cs typeface="Calibri" pitchFamily="34" charset="0"/>
                  <a:sym typeface="Symbol" pitchFamily="18" charset="2"/>
                </a:rPr>
                <a:t>Spectral radiance</a:t>
              </a:r>
            </a:p>
            <a:p>
              <a:pPr algn="ctr" defTabSz="239178">
                <a:defRPr/>
              </a:pPr>
              <a:r>
                <a:rPr lang="fr-FR" sz="933" b="1" kern="0" dirty="0">
                  <a:solidFill>
                    <a:srgbClr val="022ABE"/>
                  </a:solidFill>
                  <a:latin typeface="Calibri" pitchFamily="34" charset="0"/>
                  <a:ea typeface="Arial Unicode MS" pitchFamily="34" charset="-128"/>
                  <a:cs typeface="Calibri" pitchFamily="34" charset="0"/>
                  <a:sym typeface="Symbol" pitchFamily="18" charset="2"/>
                </a:rPr>
                <a:t>relative </a:t>
              </a:r>
              <a:r>
                <a:rPr lang="fr-FR" sz="933" b="1" kern="0" dirty="0" err="1">
                  <a:solidFill>
                    <a:srgbClr val="022ABE"/>
                  </a:solidFill>
                  <a:latin typeface="Calibri" pitchFamily="34" charset="0"/>
                  <a:ea typeface="Arial Unicode MS" pitchFamily="34" charset="-128"/>
                  <a:cs typeface="Calibri" pitchFamily="34" charset="0"/>
                  <a:sym typeface="Symbol" pitchFamily="18" charset="2"/>
                </a:rPr>
                <a:t>difference</a:t>
              </a:r>
              <a:endParaRPr lang="fr-FR" sz="933" b="1" kern="0" dirty="0">
                <a:solidFill>
                  <a:srgbClr val="022ABE"/>
                </a:solidFill>
                <a:latin typeface="Calibri" pitchFamily="34" charset="0"/>
                <a:ea typeface="Arial Unicode MS" pitchFamily="34" charset="-128"/>
                <a:cs typeface="Calibri" pitchFamily="34" charset="0"/>
                <a:sym typeface="Symbol" pitchFamily="18" charset="2"/>
              </a:endParaRPr>
            </a:p>
          </p:txBody>
        </p:sp>
        <p:sp>
          <p:nvSpPr>
            <p:cNvPr id="48" name="ZoneTexte 47">
              <a:extLst>
                <a:ext uri="{FF2B5EF4-FFF2-40B4-BE49-F238E27FC236}">
                  <a16:creationId xmlns:a16="http://schemas.microsoft.com/office/drawing/2014/main" id="{9C668A2A-37B3-4183-BD2A-C8840D532E8B}"/>
                </a:ext>
              </a:extLst>
            </p:cNvPr>
            <p:cNvSpPr txBox="1"/>
            <p:nvPr/>
          </p:nvSpPr>
          <p:spPr>
            <a:xfrm rot="16200000">
              <a:off x="5076039" y="2977041"/>
              <a:ext cx="858064" cy="176924"/>
            </a:xfrm>
            <a:prstGeom prst="rect">
              <a:avLst/>
            </a:prstGeom>
            <a:noFill/>
            <a:effectLst/>
          </p:spPr>
          <p:txBody>
            <a:bodyPr wrap="square" rtlCol="0">
              <a:spAutoFit/>
            </a:bodyPr>
            <a:lstStyle/>
            <a:p>
              <a:pPr algn="ctr" defTabSz="239178">
                <a:spcBef>
                  <a:spcPts val="400"/>
                </a:spcBef>
                <a:defRPr/>
              </a:pPr>
              <a:r>
                <a:rPr lang="fr-FR" sz="933" b="1" kern="0" dirty="0">
                  <a:solidFill>
                    <a:srgbClr val="022ABE"/>
                  </a:solidFill>
                  <a:latin typeface="Calibri" pitchFamily="34" charset="0"/>
                  <a:ea typeface="Arial Unicode MS" pitchFamily="34" charset="-128"/>
                  <a:cs typeface="Calibri" pitchFamily="34" charset="0"/>
                  <a:sym typeface="Symbol" pitchFamily="18" charset="2"/>
                </a:rPr>
                <a:t>Spectral radiance</a:t>
              </a:r>
            </a:p>
          </p:txBody>
        </p:sp>
      </p:grpSp>
      <p:sp>
        <p:nvSpPr>
          <p:cNvPr id="47" name="ZoneTexte 46">
            <a:extLst>
              <a:ext uri="{FF2B5EF4-FFF2-40B4-BE49-F238E27FC236}">
                <a16:creationId xmlns:a16="http://schemas.microsoft.com/office/drawing/2014/main" id="{6052711E-B27F-4A14-97D7-50D13E91D171}"/>
              </a:ext>
            </a:extLst>
          </p:cNvPr>
          <p:cNvSpPr txBox="1"/>
          <p:nvPr/>
        </p:nvSpPr>
        <p:spPr>
          <a:xfrm>
            <a:off x="6096000" y="6348471"/>
            <a:ext cx="3199501" cy="430759"/>
          </a:xfrm>
          <a:prstGeom prst="rect">
            <a:avLst/>
          </a:prstGeom>
          <a:solidFill>
            <a:schemeClr val="bg2"/>
          </a:solidFill>
          <a:effectLst/>
        </p:spPr>
        <p:txBody>
          <a:bodyPr wrap="square" rtlCol="0">
            <a:spAutoFit/>
          </a:bodyPr>
          <a:lstStyle/>
          <a:p>
            <a:pPr algn="ctr" defTabSz="239178">
              <a:spcBef>
                <a:spcPts val="400"/>
              </a:spcBef>
              <a:defRPr/>
            </a:pPr>
            <a:r>
              <a:rPr lang="fr-FR" sz="933" b="1" kern="0" dirty="0">
                <a:solidFill>
                  <a:srgbClr val="022ABE"/>
                </a:solidFill>
                <a:latin typeface="Calibri" pitchFamily="34" charset="0"/>
                <a:ea typeface="Arial Unicode MS" pitchFamily="34" charset="-128"/>
                <a:cs typeface="Calibri" pitchFamily="34" charset="0"/>
                <a:sym typeface="Symbol" pitchFamily="18" charset="2"/>
              </a:rPr>
              <a:t>A. Favre, A. Bultel, V. Morel </a:t>
            </a:r>
            <a:r>
              <a:rPr lang="fr-FR" sz="933" b="1" i="1" kern="0" dirty="0">
                <a:solidFill>
                  <a:srgbClr val="022ABE"/>
                </a:solidFill>
                <a:latin typeface="Calibri" pitchFamily="34" charset="0"/>
                <a:ea typeface="Arial Unicode MS" pitchFamily="34" charset="-128"/>
                <a:cs typeface="Calibri" pitchFamily="34" charset="0"/>
                <a:sym typeface="Symbol" pitchFamily="18" charset="2"/>
              </a:rPr>
              <a:t>et al. </a:t>
            </a:r>
            <a:r>
              <a:rPr lang="fr-FR" sz="933" b="1" kern="0" dirty="0">
                <a:solidFill>
                  <a:srgbClr val="022ABE"/>
                </a:solidFill>
                <a:latin typeface="Calibri" pitchFamily="34" charset="0"/>
                <a:ea typeface="Arial Unicode MS" pitchFamily="34" charset="-128"/>
                <a:cs typeface="Calibri" pitchFamily="34" charset="0"/>
                <a:sym typeface="Symbol" pitchFamily="18" charset="2"/>
              </a:rPr>
              <a:t>JQSRT 330 (2025) 109222</a:t>
            </a:r>
          </a:p>
          <a:p>
            <a:pPr algn="ctr" defTabSz="239178">
              <a:spcBef>
                <a:spcPts val="400"/>
              </a:spcBef>
              <a:defRPr/>
            </a:pPr>
            <a:r>
              <a:rPr lang="fr-FR" sz="933" b="1" kern="0" dirty="0">
                <a:solidFill>
                  <a:srgbClr val="022ABE"/>
                </a:solidFill>
                <a:latin typeface="Calibri" pitchFamily="34" charset="0"/>
                <a:ea typeface="Arial Unicode MS" pitchFamily="34" charset="-128"/>
                <a:cs typeface="Calibri" pitchFamily="34" charset="0"/>
                <a:sym typeface="Symbol" pitchFamily="18" charset="2"/>
                <a:hlinkClick r:id="rId7"/>
              </a:rPr>
              <a:t>https://doi.org/10.1016/j.jqsrt.2024.109222</a:t>
            </a:r>
            <a:endParaRPr lang="fr-FR" sz="933" b="1" kern="0" dirty="0">
              <a:solidFill>
                <a:srgbClr val="022ABE"/>
              </a:solidFill>
              <a:latin typeface="Calibri" pitchFamily="34" charset="0"/>
              <a:ea typeface="Arial Unicode MS" pitchFamily="34" charset="-128"/>
              <a:cs typeface="Calibri" pitchFamily="34" charset="0"/>
              <a:sym typeface="Symbol" pitchFamily="18" charset="2"/>
            </a:endParaRPr>
          </a:p>
        </p:txBody>
      </p:sp>
      <p:grpSp>
        <p:nvGrpSpPr>
          <p:cNvPr id="44" name="Groupe 43">
            <a:extLst>
              <a:ext uri="{FF2B5EF4-FFF2-40B4-BE49-F238E27FC236}">
                <a16:creationId xmlns:a16="http://schemas.microsoft.com/office/drawing/2014/main" id="{9D5F6278-17F1-4760-81CD-377B194D9552}"/>
              </a:ext>
            </a:extLst>
          </p:cNvPr>
          <p:cNvGrpSpPr/>
          <p:nvPr/>
        </p:nvGrpSpPr>
        <p:grpSpPr>
          <a:xfrm>
            <a:off x="8400256" y="1177829"/>
            <a:ext cx="2589437" cy="1066703"/>
            <a:chOff x="6156177" y="937776"/>
            <a:chExt cx="1942078" cy="800027"/>
          </a:xfrm>
        </p:grpSpPr>
        <p:sp>
          <p:nvSpPr>
            <p:cNvPr id="37" name="ZoneTexte 36">
              <a:extLst>
                <a:ext uri="{FF2B5EF4-FFF2-40B4-BE49-F238E27FC236}">
                  <a16:creationId xmlns:a16="http://schemas.microsoft.com/office/drawing/2014/main" id="{83EC8160-5823-436B-96C2-956F5FCE8DF1}"/>
                </a:ext>
              </a:extLst>
            </p:cNvPr>
            <p:cNvSpPr txBox="1"/>
            <p:nvPr/>
          </p:nvSpPr>
          <p:spPr>
            <a:xfrm>
              <a:off x="6156177" y="937776"/>
              <a:ext cx="1942078" cy="800027"/>
            </a:xfrm>
            <a:prstGeom prst="rect">
              <a:avLst/>
            </a:prstGeom>
            <a:solidFill>
              <a:schemeClr val="bg2"/>
            </a:solidFill>
            <a:effectLst/>
          </p:spPr>
          <p:txBody>
            <a:bodyPr wrap="square" rtlCol="0">
              <a:spAutoFit/>
            </a:bodyPr>
            <a:lstStyle/>
            <a:p>
              <a:pPr defTabSz="239178">
                <a:spcBef>
                  <a:spcPts val="400"/>
                </a:spcBef>
                <a:defRPr/>
              </a:pPr>
              <a:r>
                <a:rPr lang="fr-FR" sz="1333" b="1" kern="0" dirty="0">
                  <a:solidFill>
                    <a:srgbClr val="022ABE"/>
                  </a:solidFill>
                  <a:latin typeface="Calibri" pitchFamily="34" charset="0"/>
                  <a:ea typeface="Arial Unicode MS" pitchFamily="34" charset="-128"/>
                  <a:cs typeface="Calibri" pitchFamily="34" charset="0"/>
                  <a:sym typeface="Symbol" pitchFamily="18" charset="2"/>
                </a:rPr>
                <a:t>At time t = 950 ns:</a:t>
              </a:r>
            </a:p>
            <a:p>
              <a:pPr defTabSz="239178">
                <a:spcBef>
                  <a:spcPts val="400"/>
                </a:spcBef>
                <a:defRPr/>
              </a:pPr>
              <a:r>
                <a:rPr lang="fr-FR" sz="1333" b="1" kern="0" dirty="0">
                  <a:solidFill>
                    <a:srgbClr val="022ABE"/>
                  </a:solidFill>
                  <a:latin typeface="Calibri" pitchFamily="34" charset="0"/>
                  <a:ea typeface="Arial Unicode MS" pitchFamily="34" charset="-128"/>
                  <a:cs typeface="Calibri" pitchFamily="34" charset="0"/>
                  <a:sym typeface="Symbol" pitchFamily="18" charset="2"/>
                </a:rPr>
                <a:t>		</a:t>
              </a:r>
              <a:r>
                <a:rPr lang="fr-FR" sz="1333" b="1" kern="0" dirty="0" err="1">
                  <a:solidFill>
                    <a:srgbClr val="022ABE"/>
                  </a:solidFill>
                  <a:latin typeface="Calibri" pitchFamily="34" charset="0"/>
                  <a:ea typeface="Arial Unicode MS" pitchFamily="34" charset="-128"/>
                  <a:cs typeface="Calibri" pitchFamily="34" charset="0"/>
                  <a:sym typeface="Symbol" pitchFamily="18" charset="2"/>
                </a:rPr>
                <a:t>experimental</a:t>
              </a:r>
              <a:r>
                <a:rPr lang="fr-FR" sz="1333" b="1" kern="0" dirty="0">
                  <a:solidFill>
                    <a:srgbClr val="022ABE"/>
                  </a:solidFill>
                  <a:latin typeface="Calibri" pitchFamily="34" charset="0"/>
                  <a:ea typeface="Arial Unicode MS" pitchFamily="34" charset="-128"/>
                  <a:cs typeface="Calibri" pitchFamily="34" charset="0"/>
                  <a:sym typeface="Symbol" pitchFamily="18" charset="2"/>
                </a:rPr>
                <a:t> </a:t>
              </a:r>
              <a:r>
                <a:rPr lang="fr-FR" sz="1333" b="1" kern="0" dirty="0" err="1">
                  <a:solidFill>
                    <a:srgbClr val="022ABE"/>
                  </a:solidFill>
                  <a:latin typeface="Calibri" pitchFamily="34" charset="0"/>
                  <a:ea typeface="Arial Unicode MS" pitchFamily="34" charset="-128"/>
                  <a:cs typeface="Calibri" pitchFamily="34" charset="0"/>
                  <a:sym typeface="Symbol" pitchFamily="18" charset="2"/>
                </a:rPr>
                <a:t>spectrum</a:t>
              </a:r>
              <a:endParaRPr lang="fr-FR" sz="1333" b="1" kern="0" dirty="0">
                <a:solidFill>
                  <a:srgbClr val="022ABE"/>
                </a:solidFill>
                <a:latin typeface="Calibri" pitchFamily="34" charset="0"/>
                <a:ea typeface="Arial Unicode MS" pitchFamily="34" charset="-128"/>
                <a:cs typeface="Calibri" pitchFamily="34" charset="0"/>
                <a:sym typeface="Symbol" pitchFamily="18" charset="2"/>
              </a:endParaRPr>
            </a:p>
            <a:p>
              <a:pPr defTabSz="239178">
                <a:spcBef>
                  <a:spcPts val="400"/>
                </a:spcBef>
                <a:defRPr/>
              </a:pPr>
              <a:r>
                <a:rPr lang="fr-FR" sz="1333" b="1" kern="0" dirty="0">
                  <a:solidFill>
                    <a:srgbClr val="022ABE"/>
                  </a:solidFill>
                  <a:latin typeface="Calibri" pitchFamily="34" charset="0"/>
                  <a:ea typeface="Arial Unicode MS" pitchFamily="34" charset="-128"/>
                  <a:cs typeface="Calibri" pitchFamily="34" charset="0"/>
                  <a:sym typeface="Symbol" pitchFamily="18" charset="2"/>
                </a:rPr>
                <a:t>		reconstruction by MERLIN</a:t>
              </a:r>
            </a:p>
            <a:p>
              <a:pPr defTabSz="239178">
                <a:spcBef>
                  <a:spcPts val="400"/>
                </a:spcBef>
                <a:defRPr/>
              </a:pPr>
              <a:r>
                <a:rPr lang="fr-FR" sz="1333" b="1" kern="0" dirty="0">
                  <a:solidFill>
                    <a:srgbClr val="022ABE"/>
                  </a:solidFill>
                  <a:latin typeface="Calibri" pitchFamily="34" charset="0"/>
                  <a:ea typeface="Arial Unicode MS" pitchFamily="34" charset="-128"/>
                  <a:cs typeface="Calibri" pitchFamily="34" charset="0"/>
                  <a:sym typeface="Symbol" pitchFamily="18" charset="2"/>
                </a:rPr>
                <a:t>		</a:t>
              </a:r>
              <a:r>
                <a:rPr lang="fr-FR" sz="1333" b="1" kern="0" dirty="0" err="1">
                  <a:solidFill>
                    <a:srgbClr val="022ABE"/>
                  </a:solidFill>
                  <a:latin typeface="Calibri" pitchFamily="34" charset="0"/>
                  <a:ea typeface="Arial Unicode MS" pitchFamily="34" charset="-128"/>
                  <a:cs typeface="Calibri" pitchFamily="34" charset="0"/>
                  <a:sym typeface="Symbol" pitchFamily="18" charset="2"/>
                </a:rPr>
                <a:t>blackbody</a:t>
              </a:r>
              <a:r>
                <a:rPr lang="fr-FR" sz="1333" b="1" kern="0" dirty="0">
                  <a:solidFill>
                    <a:srgbClr val="022ABE"/>
                  </a:solidFill>
                  <a:latin typeface="Calibri" pitchFamily="34" charset="0"/>
                  <a:ea typeface="Arial Unicode MS" pitchFamily="34" charset="-128"/>
                  <a:cs typeface="Calibri" pitchFamily="34" charset="0"/>
                  <a:sym typeface="Symbol" pitchFamily="18" charset="2"/>
                </a:rPr>
                <a:t> radiation</a:t>
              </a:r>
            </a:p>
          </p:txBody>
        </p:sp>
        <p:cxnSp>
          <p:nvCxnSpPr>
            <p:cNvPr id="24" name="Connecteur droit 23">
              <a:extLst>
                <a:ext uri="{FF2B5EF4-FFF2-40B4-BE49-F238E27FC236}">
                  <a16:creationId xmlns:a16="http://schemas.microsoft.com/office/drawing/2014/main" id="{034D2513-539E-4C26-8B80-F68D8106B648}"/>
                </a:ext>
              </a:extLst>
            </p:cNvPr>
            <p:cNvCxnSpPr>
              <a:cxnSpLocks/>
            </p:cNvCxnSpPr>
            <p:nvPr/>
          </p:nvCxnSpPr>
          <p:spPr>
            <a:xfrm>
              <a:off x="6300192" y="1278434"/>
              <a:ext cx="180020" cy="0"/>
            </a:xfrm>
            <a:prstGeom prst="line">
              <a:avLst/>
            </a:prstGeom>
            <a:ln w="6350">
              <a:solidFill>
                <a:schemeClr val="tx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8D846BE6-4F94-4CCE-8ECB-1F555BE337E8}"/>
                </a:ext>
              </a:extLst>
            </p:cNvPr>
            <p:cNvCxnSpPr>
              <a:cxnSpLocks/>
            </p:cNvCxnSpPr>
            <p:nvPr/>
          </p:nvCxnSpPr>
          <p:spPr>
            <a:xfrm>
              <a:off x="6284868" y="1458702"/>
              <a:ext cx="216000" cy="0"/>
            </a:xfrm>
            <a:prstGeom prst="line">
              <a:avLst/>
            </a:prstGeom>
            <a:ln w="15875">
              <a:solidFill>
                <a:srgbClr val="FF0000"/>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2BD479A0-75AA-4E78-A518-325D63DDBAF2}"/>
                </a:ext>
              </a:extLst>
            </p:cNvPr>
            <p:cNvCxnSpPr>
              <a:cxnSpLocks/>
            </p:cNvCxnSpPr>
            <p:nvPr/>
          </p:nvCxnSpPr>
          <p:spPr>
            <a:xfrm>
              <a:off x="6284868" y="1648938"/>
              <a:ext cx="216000" cy="0"/>
            </a:xfrm>
            <a:prstGeom prst="line">
              <a:avLst/>
            </a:prstGeom>
            <a:ln w="19050">
              <a:solidFill>
                <a:srgbClr val="022ABE">
                  <a:alpha val="94000"/>
                </a:srgb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grpSp>
      <p:cxnSp>
        <p:nvCxnSpPr>
          <p:cNvPr id="51" name="Connecteur droit avec flèche 50">
            <a:extLst>
              <a:ext uri="{FF2B5EF4-FFF2-40B4-BE49-F238E27FC236}">
                <a16:creationId xmlns:a16="http://schemas.microsoft.com/office/drawing/2014/main" id="{CE8F848F-1349-4B13-B3D8-F46204018761}"/>
              </a:ext>
            </a:extLst>
          </p:cNvPr>
          <p:cNvCxnSpPr>
            <a:cxnSpLocks/>
          </p:cNvCxnSpPr>
          <p:nvPr/>
        </p:nvCxnSpPr>
        <p:spPr>
          <a:xfrm>
            <a:off x="3452189" y="3009202"/>
            <a:ext cx="784808" cy="28680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eur droit avec flèche 52">
            <a:extLst>
              <a:ext uri="{FF2B5EF4-FFF2-40B4-BE49-F238E27FC236}">
                <a16:creationId xmlns:a16="http://schemas.microsoft.com/office/drawing/2014/main" id="{B902921D-5BB3-4065-A30E-DBB4B6B425EB}"/>
              </a:ext>
            </a:extLst>
          </p:cNvPr>
          <p:cNvCxnSpPr>
            <a:cxnSpLocks/>
          </p:cNvCxnSpPr>
          <p:nvPr/>
        </p:nvCxnSpPr>
        <p:spPr>
          <a:xfrm flipH="1">
            <a:off x="4277862" y="2804931"/>
            <a:ext cx="3864461" cy="3275541"/>
          </a:xfrm>
          <a:prstGeom prst="straightConnector1">
            <a:avLst/>
          </a:prstGeom>
          <a:ln>
            <a:solidFill>
              <a:srgbClr val="0066FF"/>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5216593-8F34-22DC-4F61-A25747121600}"/>
              </a:ext>
            </a:extLst>
          </p:cNvPr>
          <p:cNvSpPr txBox="1"/>
          <p:nvPr/>
        </p:nvSpPr>
        <p:spPr>
          <a:xfrm>
            <a:off x="10618547" y="29546"/>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D001</a:t>
            </a:r>
          </a:p>
        </p:txBody>
      </p:sp>
    </p:spTree>
    <p:extLst>
      <p:ext uri="{BB962C8B-B14F-4D97-AF65-F5344CB8AC3E}">
        <p14:creationId xmlns:p14="http://schemas.microsoft.com/office/powerpoint/2010/main" val="313495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e 78">
            <a:extLst>
              <a:ext uri="{FF2B5EF4-FFF2-40B4-BE49-F238E27FC236}">
                <a16:creationId xmlns:a16="http://schemas.microsoft.com/office/drawing/2014/main" id="{FC994DCE-C8E3-BC66-E15E-FC52519A34DD}"/>
              </a:ext>
            </a:extLst>
          </p:cNvPr>
          <p:cNvGrpSpPr/>
          <p:nvPr/>
        </p:nvGrpSpPr>
        <p:grpSpPr>
          <a:xfrm>
            <a:off x="3695734" y="1324674"/>
            <a:ext cx="2555829" cy="2863535"/>
            <a:chOff x="2771800" y="993505"/>
            <a:chExt cx="1916872" cy="2147651"/>
          </a:xfrm>
        </p:grpSpPr>
        <p:sp>
          <p:nvSpPr>
            <p:cNvPr id="34" name="Rectangle : coins arrondis 33">
              <a:extLst>
                <a:ext uri="{FF2B5EF4-FFF2-40B4-BE49-F238E27FC236}">
                  <a16:creationId xmlns:a16="http://schemas.microsoft.com/office/drawing/2014/main" id="{B0EA16D2-1089-041F-58F6-08491EB6D80E}"/>
                </a:ext>
              </a:extLst>
            </p:cNvPr>
            <p:cNvSpPr/>
            <p:nvPr/>
          </p:nvSpPr>
          <p:spPr>
            <a:xfrm>
              <a:off x="2780672" y="993505"/>
              <a:ext cx="1908000" cy="2147651"/>
            </a:xfrm>
            <a:prstGeom prst="roundRect">
              <a:avLst>
                <a:gd name="adj" fmla="val 8854"/>
              </a:avLst>
            </a:prstGeom>
            <a:noFill/>
            <a:ln>
              <a:solidFill>
                <a:srgbClr val="022A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a:solidFill>
                  <a:prstClr val="white"/>
                </a:solidFill>
                <a:latin typeface="Calibri"/>
                <a:sym typeface="Symbol" pitchFamily="18" charset="2"/>
              </a:endParaRPr>
            </a:p>
          </p:txBody>
        </p:sp>
        <p:sp>
          <p:nvSpPr>
            <p:cNvPr id="35" name="Rectangle 34">
              <a:extLst>
                <a:ext uri="{FF2B5EF4-FFF2-40B4-BE49-F238E27FC236}">
                  <a16:creationId xmlns:a16="http://schemas.microsoft.com/office/drawing/2014/main" id="{25AB133F-408D-396B-9909-D9CE99E962F7}"/>
                </a:ext>
              </a:extLst>
            </p:cNvPr>
            <p:cNvSpPr/>
            <p:nvPr/>
          </p:nvSpPr>
          <p:spPr>
            <a:xfrm rot="16200000">
              <a:off x="2267981" y="1736800"/>
              <a:ext cx="1435527" cy="292036"/>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r>
                <a:rPr lang="fr-FR" sz="1867" dirty="0">
                  <a:solidFill>
                    <a:prstClr val="white"/>
                  </a:solidFill>
                  <a:latin typeface="Calibri"/>
                  <a:sym typeface="Symbol" pitchFamily="18" charset="2"/>
                </a:rPr>
                <a:t>FLATEN</a:t>
              </a:r>
            </a:p>
          </p:txBody>
        </p:sp>
        <p:sp>
          <p:nvSpPr>
            <p:cNvPr id="36" name="Rectangle 35">
              <a:extLst>
                <a:ext uri="{FF2B5EF4-FFF2-40B4-BE49-F238E27FC236}">
                  <a16:creationId xmlns:a16="http://schemas.microsoft.com/office/drawing/2014/main" id="{7645467B-5EA0-19F3-068B-CEF16AF69158}"/>
                </a:ext>
              </a:extLst>
            </p:cNvPr>
            <p:cNvSpPr/>
            <p:nvPr/>
          </p:nvSpPr>
          <p:spPr>
            <a:xfrm rot="16200000">
              <a:off x="2631597" y="1728997"/>
              <a:ext cx="1435527" cy="292036"/>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r>
                <a:rPr lang="fr-FR" sz="1867" dirty="0">
                  <a:solidFill>
                    <a:prstClr val="white"/>
                  </a:solidFill>
                  <a:latin typeface="Calibri"/>
                  <a:sym typeface="Symbol" pitchFamily="18" charset="2"/>
                </a:rPr>
                <a:t>DENSE + </a:t>
              </a:r>
              <a:r>
                <a:rPr lang="fr-FR" sz="1867" dirty="0" err="1">
                  <a:solidFill>
                    <a:prstClr val="white"/>
                  </a:solidFill>
                  <a:latin typeface="Calibri"/>
                  <a:sym typeface="Symbol" pitchFamily="18" charset="2"/>
                </a:rPr>
                <a:t>ReLU</a:t>
              </a:r>
              <a:r>
                <a:rPr lang="fr-FR" sz="1867" dirty="0">
                  <a:solidFill>
                    <a:prstClr val="white"/>
                  </a:solidFill>
                  <a:latin typeface="Calibri"/>
                  <a:sym typeface="Symbol" pitchFamily="18" charset="2"/>
                </a:rPr>
                <a:t> x5</a:t>
              </a:r>
            </a:p>
          </p:txBody>
        </p:sp>
        <p:sp>
          <p:nvSpPr>
            <p:cNvPr id="37" name="ZoneTexte 36">
              <a:extLst>
                <a:ext uri="{FF2B5EF4-FFF2-40B4-BE49-F238E27FC236}">
                  <a16:creationId xmlns:a16="http://schemas.microsoft.com/office/drawing/2014/main" id="{888B482E-D098-F6FE-5DE8-505CB3AB4A11}"/>
                </a:ext>
              </a:extLst>
            </p:cNvPr>
            <p:cNvSpPr txBox="1"/>
            <p:nvPr/>
          </p:nvSpPr>
          <p:spPr>
            <a:xfrm>
              <a:off x="2771800" y="2633325"/>
              <a:ext cx="829810" cy="484748"/>
            </a:xfrm>
            <a:prstGeom prst="rect">
              <a:avLst/>
            </a:prstGeom>
            <a:noFill/>
          </p:spPr>
          <p:txBody>
            <a:bodyPr wrap="square">
              <a:spAutoFit/>
            </a:bodyPr>
            <a:lstStyle/>
            <a:p>
              <a:pPr algn="ctr" defTabSz="1219170" fontAlgn="base">
                <a:spcBef>
                  <a:spcPct val="50000"/>
                </a:spcBef>
                <a:spcAft>
                  <a:spcPct val="0"/>
                </a:spcAft>
              </a:pPr>
              <a:r>
                <a:rPr lang="fr-FR" altLang="ja-JP" sz="1200" b="1" dirty="0">
                  <a:solidFill>
                    <a:prstClr val="black"/>
                  </a:solidFill>
                  <a:latin typeface="Calibri" pitchFamily="34" charset="0"/>
                  <a:ea typeface="MS Mincho" pitchFamily="49" charset="-128"/>
                  <a:cs typeface="Calibri" pitchFamily="34" charset="0"/>
                  <a:sym typeface="Symbol" pitchFamily="18" charset="2"/>
                </a:rPr>
                <a:t>Multi-layer perceptrons: </a:t>
              </a:r>
              <a:r>
                <a:rPr lang="fr-FR" altLang="ja-JP" sz="1200" b="1" dirty="0" err="1">
                  <a:solidFill>
                    <a:prstClr val="black"/>
                  </a:solidFill>
                  <a:latin typeface="Calibri" pitchFamily="34" charset="0"/>
                  <a:ea typeface="MS Mincho" pitchFamily="49" charset="-128"/>
                  <a:cs typeface="Calibri" pitchFamily="34" charset="0"/>
                  <a:sym typeface="Symbol" pitchFamily="18" charset="2"/>
                </a:rPr>
                <a:t>decision</a:t>
              </a:r>
              <a:endParaRPr lang="fr-FR" sz="1200" dirty="0">
                <a:solidFill>
                  <a:prstClr val="black"/>
                </a:solidFill>
                <a:latin typeface="Times New Roman" pitchFamily="18" charset="0"/>
                <a:ea typeface="Arial Unicode MS" pitchFamily="34" charset="-128"/>
                <a:sym typeface="Symbol" pitchFamily="18" charset="2"/>
              </a:endParaRPr>
            </a:p>
          </p:txBody>
        </p:sp>
        <p:sp>
          <p:nvSpPr>
            <p:cNvPr id="38" name="Rectangle 37">
              <a:extLst>
                <a:ext uri="{FF2B5EF4-FFF2-40B4-BE49-F238E27FC236}">
                  <a16:creationId xmlns:a16="http://schemas.microsoft.com/office/drawing/2014/main" id="{AFEE4663-C8BD-F990-776C-23FDDFE89814}"/>
                </a:ext>
              </a:extLst>
            </p:cNvPr>
            <p:cNvSpPr/>
            <p:nvPr/>
          </p:nvSpPr>
          <p:spPr>
            <a:xfrm rot="16200000">
              <a:off x="3245607" y="2324904"/>
              <a:ext cx="1116000" cy="292036"/>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r>
                <a:rPr lang="fr-FR" sz="1467" dirty="0">
                  <a:solidFill>
                    <a:prstClr val="white"/>
                  </a:solidFill>
                  <a:latin typeface="Calibri"/>
                  <a:sym typeface="Symbol" pitchFamily="18" charset="2"/>
                </a:rPr>
                <a:t>DENSE + </a:t>
              </a:r>
              <a:r>
                <a:rPr lang="fr-FR" sz="1467" dirty="0" err="1">
                  <a:solidFill>
                    <a:prstClr val="white"/>
                  </a:solidFill>
                  <a:latin typeface="Calibri"/>
                  <a:sym typeface="Symbol" pitchFamily="18" charset="2"/>
                </a:rPr>
                <a:t>ReLU</a:t>
              </a:r>
              <a:r>
                <a:rPr lang="fr-FR" sz="1467" dirty="0">
                  <a:solidFill>
                    <a:prstClr val="white"/>
                  </a:solidFill>
                  <a:latin typeface="Calibri"/>
                  <a:sym typeface="Symbol" pitchFamily="18" charset="2"/>
                </a:rPr>
                <a:t> + </a:t>
              </a:r>
              <a:r>
                <a:rPr lang="fr-FR" sz="1467" dirty="0" err="1">
                  <a:solidFill>
                    <a:prstClr val="white"/>
                  </a:solidFill>
                  <a:latin typeface="Calibri"/>
                  <a:sym typeface="Symbol" pitchFamily="18" charset="2"/>
                </a:rPr>
                <a:t>Softmax</a:t>
              </a:r>
              <a:endParaRPr lang="fr-FR" sz="1467" dirty="0">
                <a:solidFill>
                  <a:prstClr val="white"/>
                </a:solidFill>
                <a:latin typeface="Calibri"/>
                <a:sym typeface="Symbol" pitchFamily="18" charset="2"/>
              </a:endParaRPr>
            </a:p>
          </p:txBody>
        </p:sp>
        <p:sp>
          <p:nvSpPr>
            <p:cNvPr id="39" name="Rectangle 38">
              <a:extLst>
                <a:ext uri="{FF2B5EF4-FFF2-40B4-BE49-F238E27FC236}">
                  <a16:creationId xmlns:a16="http://schemas.microsoft.com/office/drawing/2014/main" id="{29BE3A1A-747F-82F3-B297-A70932148C53}"/>
                </a:ext>
              </a:extLst>
            </p:cNvPr>
            <p:cNvSpPr/>
            <p:nvPr/>
          </p:nvSpPr>
          <p:spPr>
            <a:xfrm rot="16200000">
              <a:off x="3579726" y="2033985"/>
              <a:ext cx="1116000" cy="292036"/>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r>
                <a:rPr lang="fr-FR" sz="1467" dirty="0">
                  <a:solidFill>
                    <a:prstClr val="white"/>
                  </a:solidFill>
                  <a:latin typeface="Calibri"/>
                  <a:sym typeface="Symbol" pitchFamily="18" charset="2"/>
                </a:rPr>
                <a:t>DENSE + </a:t>
              </a:r>
              <a:r>
                <a:rPr lang="fr-FR" sz="1467" dirty="0" err="1">
                  <a:solidFill>
                    <a:prstClr val="white"/>
                  </a:solidFill>
                  <a:latin typeface="Calibri"/>
                  <a:sym typeface="Symbol" pitchFamily="18" charset="2"/>
                </a:rPr>
                <a:t>ReLU</a:t>
              </a:r>
              <a:r>
                <a:rPr lang="fr-FR" sz="1467" dirty="0">
                  <a:solidFill>
                    <a:prstClr val="white"/>
                  </a:solidFill>
                  <a:latin typeface="Calibri"/>
                  <a:sym typeface="Symbol" pitchFamily="18" charset="2"/>
                </a:rPr>
                <a:t> + DENSE</a:t>
              </a:r>
            </a:p>
          </p:txBody>
        </p:sp>
        <p:sp>
          <p:nvSpPr>
            <p:cNvPr id="40" name="Rectangle 39">
              <a:extLst>
                <a:ext uri="{FF2B5EF4-FFF2-40B4-BE49-F238E27FC236}">
                  <a16:creationId xmlns:a16="http://schemas.microsoft.com/office/drawing/2014/main" id="{38B35BC9-126C-A4BF-F1D9-C61C220487FF}"/>
                </a:ext>
              </a:extLst>
            </p:cNvPr>
            <p:cNvSpPr/>
            <p:nvPr/>
          </p:nvSpPr>
          <p:spPr>
            <a:xfrm rot="16200000">
              <a:off x="3909385" y="1602701"/>
              <a:ext cx="1152000" cy="292036"/>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r>
                <a:rPr lang="fr-FR" sz="1467" dirty="0">
                  <a:solidFill>
                    <a:prstClr val="white"/>
                  </a:solidFill>
                  <a:latin typeface="Calibri"/>
                  <a:sym typeface="Symbol" pitchFamily="18" charset="2"/>
                </a:rPr>
                <a:t>DENSE + </a:t>
              </a:r>
              <a:r>
                <a:rPr lang="fr-FR" sz="1467" dirty="0" err="1">
                  <a:solidFill>
                    <a:prstClr val="white"/>
                  </a:solidFill>
                  <a:latin typeface="Calibri"/>
                  <a:sym typeface="Symbol" pitchFamily="18" charset="2"/>
                </a:rPr>
                <a:t>ReLU</a:t>
              </a:r>
              <a:r>
                <a:rPr lang="fr-FR" sz="1467" dirty="0">
                  <a:solidFill>
                    <a:prstClr val="white"/>
                  </a:solidFill>
                  <a:latin typeface="Calibri"/>
                  <a:sym typeface="Symbol" pitchFamily="18" charset="2"/>
                </a:rPr>
                <a:t> + DENSE</a:t>
              </a:r>
            </a:p>
          </p:txBody>
        </p:sp>
        <p:sp>
          <p:nvSpPr>
            <p:cNvPr id="41" name="Flèche : droite 40">
              <a:extLst>
                <a:ext uri="{FF2B5EF4-FFF2-40B4-BE49-F238E27FC236}">
                  <a16:creationId xmlns:a16="http://schemas.microsoft.com/office/drawing/2014/main" id="{3EC07678-2875-6FEF-F319-B4DB7B1169D7}"/>
                </a:ext>
              </a:extLst>
            </p:cNvPr>
            <p:cNvSpPr/>
            <p:nvPr/>
          </p:nvSpPr>
          <p:spPr>
            <a:xfrm>
              <a:off x="3459069" y="1299616"/>
              <a:ext cx="880298" cy="1940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dirty="0">
                <a:solidFill>
                  <a:prstClr val="white"/>
                </a:solidFill>
                <a:latin typeface="Calibri"/>
                <a:sym typeface="Symbol" pitchFamily="18" charset="2"/>
              </a:endParaRPr>
            </a:p>
          </p:txBody>
        </p:sp>
        <p:sp>
          <p:nvSpPr>
            <p:cNvPr id="42" name="Flèche : droite 41">
              <a:extLst>
                <a:ext uri="{FF2B5EF4-FFF2-40B4-BE49-F238E27FC236}">
                  <a16:creationId xmlns:a16="http://schemas.microsoft.com/office/drawing/2014/main" id="{6CC556CE-1FF7-8899-0A06-9C5532C1E5A9}"/>
                </a:ext>
              </a:extLst>
            </p:cNvPr>
            <p:cNvSpPr/>
            <p:nvPr/>
          </p:nvSpPr>
          <p:spPr>
            <a:xfrm>
              <a:off x="3466088" y="1694995"/>
              <a:ext cx="525619" cy="19401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dirty="0">
                <a:solidFill>
                  <a:prstClr val="white"/>
                </a:solidFill>
                <a:latin typeface="Calibri"/>
                <a:sym typeface="Symbol" pitchFamily="18" charset="2"/>
              </a:endParaRPr>
            </a:p>
          </p:txBody>
        </p:sp>
        <p:sp>
          <p:nvSpPr>
            <p:cNvPr id="43" name="Flèche : droite 42">
              <a:extLst>
                <a:ext uri="{FF2B5EF4-FFF2-40B4-BE49-F238E27FC236}">
                  <a16:creationId xmlns:a16="http://schemas.microsoft.com/office/drawing/2014/main" id="{19994653-9BD0-125A-7D3F-FE35D45F2326}"/>
                </a:ext>
              </a:extLst>
            </p:cNvPr>
            <p:cNvSpPr/>
            <p:nvPr/>
          </p:nvSpPr>
          <p:spPr>
            <a:xfrm>
              <a:off x="3466089" y="2015060"/>
              <a:ext cx="220626" cy="180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a:solidFill>
                  <a:prstClr val="white"/>
                </a:solidFill>
                <a:latin typeface="Calibri"/>
                <a:sym typeface="Symbol" pitchFamily="18" charset="2"/>
              </a:endParaRPr>
            </a:p>
          </p:txBody>
        </p:sp>
        <p:sp>
          <p:nvSpPr>
            <p:cNvPr id="78" name="Flèche : droite 77">
              <a:extLst>
                <a:ext uri="{FF2B5EF4-FFF2-40B4-BE49-F238E27FC236}">
                  <a16:creationId xmlns:a16="http://schemas.microsoft.com/office/drawing/2014/main" id="{B6C51D7B-DFEF-36E7-E707-04E8FDED8859}"/>
                </a:ext>
              </a:extLst>
            </p:cNvPr>
            <p:cNvSpPr/>
            <p:nvPr/>
          </p:nvSpPr>
          <p:spPr>
            <a:xfrm>
              <a:off x="3075994" y="1828810"/>
              <a:ext cx="220626" cy="180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a:solidFill>
                  <a:prstClr val="white"/>
                </a:solidFill>
                <a:latin typeface="Calibri"/>
                <a:sym typeface="Symbol" pitchFamily="18" charset="2"/>
              </a:endParaRPr>
            </a:p>
          </p:txBody>
        </p:sp>
      </p:grpSp>
      <p:pic>
        <p:nvPicPr>
          <p:cNvPr id="55" name="Image 54">
            <a:extLst>
              <a:ext uri="{FF2B5EF4-FFF2-40B4-BE49-F238E27FC236}">
                <a16:creationId xmlns:a16="http://schemas.microsoft.com/office/drawing/2014/main" id="{BA3809D7-A770-FE8D-045B-7B276D3AD204}"/>
              </a:ext>
            </a:extLst>
          </p:cNvPr>
          <p:cNvPicPr>
            <a:picLocks noChangeAspect="1"/>
          </p:cNvPicPr>
          <p:nvPr/>
        </p:nvPicPr>
        <p:blipFill>
          <a:blip r:embed="rId2"/>
          <a:stretch>
            <a:fillRect/>
          </a:stretch>
        </p:blipFill>
        <p:spPr>
          <a:xfrm>
            <a:off x="7399188" y="4679936"/>
            <a:ext cx="2197469" cy="2178065"/>
          </a:xfrm>
          <a:prstGeom prst="rect">
            <a:avLst/>
          </a:prstGeom>
        </p:spPr>
      </p:pic>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BD80D280-6263-CF14-8D2D-5F20C292382C}"/>
                  </a:ext>
                </a:extLst>
              </p:cNvPr>
              <p:cNvSpPr txBox="1"/>
              <p:nvPr/>
            </p:nvSpPr>
            <p:spPr>
              <a:xfrm>
                <a:off x="50161" y="3467443"/>
                <a:ext cx="1552928" cy="2513509"/>
              </a:xfrm>
              <a:prstGeom prst="rect">
                <a:avLst/>
              </a:prstGeom>
              <a:noFill/>
              <a:effectLst/>
            </p:spPr>
            <p:txBody>
              <a:bodyPr wrap="square" rtlCol="0">
                <a:spAutoFit/>
              </a:bodyPr>
              <a:lstStyle/>
              <a:p>
                <a:pPr defTabSz="239178">
                  <a:spcBef>
                    <a:spcPts val="400"/>
                  </a:spcBef>
                  <a:defRPr/>
                </a:pPr>
                <a:r>
                  <a:rPr lang="fr-FR" sz="1200" b="1" kern="0" dirty="0">
                    <a:solidFill>
                      <a:prstClr val="black"/>
                    </a:solidFill>
                    <a:latin typeface="Calibri" pitchFamily="34" charset="0"/>
                    <a:ea typeface="Arial Unicode MS" pitchFamily="34" charset="-128"/>
                    <a:cs typeface="Calibri" pitchFamily="34" charset="0"/>
                    <a:sym typeface="Symbol" pitchFamily="18" charset="2"/>
                  </a:rPr>
                  <a:t>10</a:t>
                </a:r>
                <a:r>
                  <a:rPr lang="fr-FR" sz="1200" b="1" kern="0" baseline="30000" dirty="0">
                    <a:solidFill>
                      <a:prstClr val="black"/>
                    </a:solidFill>
                    <a:latin typeface="Calibri" pitchFamily="34" charset="0"/>
                    <a:ea typeface="Arial Unicode MS" pitchFamily="34" charset="-128"/>
                    <a:cs typeface="Calibri" pitchFamily="34" charset="0"/>
                    <a:sym typeface="Symbol" pitchFamily="18" charset="2"/>
                  </a:rPr>
                  <a:t>5</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r>
                  <a:rPr lang="fr-FR" sz="1200" b="1" kern="0" dirty="0" err="1">
                    <a:solidFill>
                      <a:prstClr val="black"/>
                    </a:solidFill>
                    <a:latin typeface="Calibri" pitchFamily="34" charset="0"/>
                    <a:ea typeface="Arial Unicode MS" pitchFamily="34" charset="-128"/>
                    <a:cs typeface="Calibri" pitchFamily="34" charset="0"/>
                    <a:sym typeface="Symbol" pitchFamily="18" charset="2"/>
                  </a:rPr>
                  <a:t>spectra</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r>
                  <a:rPr lang="fr-FR" sz="1200" b="1" kern="0" dirty="0" err="1">
                    <a:solidFill>
                      <a:prstClr val="black"/>
                    </a:solidFill>
                    <a:latin typeface="Calibri" pitchFamily="34" charset="0"/>
                    <a:ea typeface="Arial Unicode MS" pitchFamily="34" charset="-128"/>
                    <a:cs typeface="Calibri" pitchFamily="34" charset="0"/>
                    <a:sym typeface="Symbol" pitchFamily="18" charset="2"/>
                  </a:rPr>
                  <a:t>calculated</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by MERLIN </a:t>
                </a:r>
                <a:r>
                  <a:rPr lang="fr-FR" sz="1200" b="1" kern="0" dirty="0" err="1">
                    <a:solidFill>
                      <a:prstClr val="black"/>
                    </a:solidFill>
                    <a:latin typeface="Calibri" pitchFamily="34" charset="0"/>
                    <a:ea typeface="Arial Unicode MS" pitchFamily="34" charset="-128"/>
                    <a:cs typeface="Calibri" pitchFamily="34" charset="0"/>
                    <a:sym typeface="Symbol" pitchFamily="18" charset="2"/>
                  </a:rPr>
                  <a:t>with</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r>
                  <a:rPr lang="fr-FR" sz="1200" b="1" kern="0" dirty="0">
                    <a:solidFill>
                      <a:srgbClr val="FF0000"/>
                    </a:solidFill>
                    <a:latin typeface="Calibri" pitchFamily="34" charset="0"/>
                    <a:ea typeface="Arial Unicode MS" pitchFamily="34" charset="-128"/>
                    <a:cs typeface="Calibri" pitchFamily="34" charset="0"/>
                    <a:sym typeface="Symbol" pitchFamily="18" charset="2"/>
                  </a:rPr>
                  <a:t>12</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r>
                  <a:rPr lang="fr-FR" sz="1200" b="1" kern="0" dirty="0" err="1">
                    <a:solidFill>
                      <a:prstClr val="black"/>
                    </a:solidFill>
                    <a:latin typeface="Calibri" pitchFamily="34" charset="0"/>
                    <a:ea typeface="Arial Unicode MS" pitchFamily="34" charset="-128"/>
                    <a:cs typeface="Calibri" pitchFamily="34" charset="0"/>
                    <a:sym typeface="Symbol" pitchFamily="18" charset="2"/>
                  </a:rPr>
                  <a:t>parameters</a:t>
                </a:r>
                <a:r>
                  <a:rPr lang="fr-FR" sz="1200" b="1" kern="0" dirty="0">
                    <a:solidFill>
                      <a:prstClr val="black"/>
                    </a:solidFill>
                    <a:latin typeface="Calibri" pitchFamily="34" charset="0"/>
                    <a:ea typeface="Arial Unicode MS" pitchFamily="34" charset="-128"/>
                    <a:cs typeface="Calibri" pitchFamily="34" charset="0"/>
                    <a:sym typeface="Symbol" pitchFamily="18" charset="2"/>
                  </a:rPr>
                  <a:t>:</a:t>
                </a:r>
              </a:p>
              <a:p>
                <a:pPr marL="228594" indent="-228594" defTabSz="239178">
                  <a:spcBef>
                    <a:spcPts val="400"/>
                  </a:spcBef>
                  <a:buFont typeface="Arial" panose="020B0604020202020204" pitchFamily="34" charset="0"/>
                  <a:buChar char="•"/>
                  <a:defRPr/>
                </a:pPr>
                <a:r>
                  <a:rPr lang="fr-FR" sz="1200" b="1" kern="0" dirty="0">
                    <a:solidFill>
                      <a:prstClr val="black"/>
                    </a:solidFill>
                    <a:latin typeface="Calibri" pitchFamily="34" charset="0"/>
                    <a:ea typeface="Arial Unicode MS" pitchFamily="34" charset="-128"/>
                    <a:cs typeface="Calibri" pitchFamily="34" charset="0"/>
                    <a:sym typeface="Symbol" pitchFamily="18" charset="2"/>
                  </a:rPr>
                  <a:t>mole fraction </a:t>
                </a:r>
                <a14:m>
                  <m:oMath xmlns:m="http://schemas.openxmlformats.org/officeDocument/2006/math">
                    <m:r>
                      <a:rPr lang="fr-FR" sz="1200" b="1" i="1" kern="0" dirty="0">
                        <a:solidFill>
                          <a:srgbClr val="FF0000"/>
                        </a:solidFill>
                        <a:latin typeface="Cambria Math" panose="02040503050406030204" pitchFamily="18" charset="0"/>
                        <a:cs typeface="Calibri" pitchFamily="34" charset="0"/>
                        <a:sym typeface="Symbol" pitchFamily="18" charset="2"/>
                      </a:rPr>
                      <m:t>𝒙</m:t>
                    </m:r>
                  </m:oMath>
                </a14:m>
                <a:r>
                  <a:rPr lang="fr-FR" sz="1200" b="1" kern="0" dirty="0">
                    <a:solidFill>
                      <a:prstClr val="black"/>
                    </a:solidFill>
                    <a:latin typeface="Calibri" pitchFamily="34" charset="0"/>
                    <a:ea typeface="Arial Unicode MS" pitchFamily="34" charset="-128"/>
                    <a:cs typeface="Calibri" pitchFamily="34" charset="0"/>
                    <a:sym typeface="Symbol" pitchFamily="18" charset="2"/>
                  </a:rPr>
                  <a:t> in </a:t>
                </a:r>
                <a:r>
                  <a:rPr lang="fr-FR" sz="1200" b="1" kern="0" dirty="0">
                    <a:solidFill>
                      <a:srgbClr val="FF0000"/>
                    </a:solidFill>
                    <a:latin typeface="Calibri" pitchFamily="34" charset="0"/>
                    <a:ea typeface="Arial Unicode MS" pitchFamily="34" charset="-128"/>
                    <a:cs typeface="Calibri" pitchFamily="34" charset="0"/>
                    <a:sym typeface="Symbol" pitchFamily="18" charset="2"/>
                  </a:rPr>
                  <a:t>Ag</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r>
                  <a:rPr lang="fr-FR" sz="1200" b="1" kern="0" dirty="0">
                    <a:solidFill>
                      <a:srgbClr val="FF0000"/>
                    </a:solidFill>
                    <a:latin typeface="Calibri" pitchFamily="34" charset="0"/>
                    <a:ea typeface="Arial Unicode MS" pitchFamily="34" charset="-128"/>
                    <a:cs typeface="Calibri" pitchFamily="34" charset="0"/>
                    <a:sym typeface="Symbol" pitchFamily="18" charset="2"/>
                  </a:rPr>
                  <a:t>Ar</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r>
                  <a:rPr lang="fr-FR" sz="1200" b="1" kern="0" dirty="0">
                    <a:solidFill>
                      <a:srgbClr val="FF0000"/>
                    </a:solidFill>
                    <a:latin typeface="Calibri" pitchFamily="34" charset="0"/>
                    <a:ea typeface="Arial Unicode MS" pitchFamily="34" charset="-128"/>
                    <a:cs typeface="Calibri" pitchFamily="34" charset="0"/>
                    <a:sym typeface="Symbol" pitchFamily="18" charset="2"/>
                  </a:rPr>
                  <a:t>B</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r>
                  <a:rPr lang="fr-FR" sz="1200" b="1" kern="0" dirty="0">
                    <a:solidFill>
                      <a:srgbClr val="FF0000"/>
                    </a:solidFill>
                    <a:latin typeface="Calibri" pitchFamily="34" charset="0"/>
                    <a:ea typeface="Arial Unicode MS" pitchFamily="34" charset="-128"/>
                    <a:cs typeface="Calibri" pitchFamily="34" charset="0"/>
                    <a:sym typeface="Symbol" pitchFamily="18" charset="2"/>
                  </a:rPr>
                  <a:t>C</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r>
                  <a:rPr lang="fr-FR" sz="1200" b="1" kern="0" dirty="0">
                    <a:solidFill>
                      <a:srgbClr val="FF0000"/>
                    </a:solidFill>
                    <a:latin typeface="Calibri" pitchFamily="34" charset="0"/>
                    <a:ea typeface="Arial Unicode MS" pitchFamily="34" charset="-128"/>
                    <a:cs typeface="Calibri" pitchFamily="34" charset="0"/>
                    <a:sym typeface="Symbol" pitchFamily="18" charset="2"/>
                  </a:rPr>
                  <a:t>Cu</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r>
                  <a:rPr lang="fr-FR" sz="1200" b="1" kern="0" dirty="0">
                    <a:solidFill>
                      <a:srgbClr val="FF0000"/>
                    </a:solidFill>
                    <a:latin typeface="Calibri" pitchFamily="34" charset="0"/>
                    <a:ea typeface="Arial Unicode MS" pitchFamily="34" charset="-128"/>
                    <a:cs typeface="Calibri" pitchFamily="34" charset="0"/>
                    <a:sym typeface="Symbol" pitchFamily="18" charset="2"/>
                  </a:rPr>
                  <a:t>H</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r>
                  <a:rPr lang="fr-FR" sz="1200" b="1" kern="0" dirty="0">
                    <a:solidFill>
                      <a:srgbClr val="FF0000"/>
                    </a:solidFill>
                    <a:latin typeface="Calibri" pitchFamily="34" charset="0"/>
                    <a:ea typeface="Arial Unicode MS" pitchFamily="34" charset="-128"/>
                    <a:cs typeface="Calibri" pitchFamily="34" charset="0"/>
                    <a:sym typeface="Symbol" pitchFamily="18" charset="2"/>
                  </a:rPr>
                  <a:t>Mo</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r>
                  <a:rPr lang="fr-FR" sz="1200" b="1" kern="0" dirty="0">
                    <a:solidFill>
                      <a:srgbClr val="FF0000"/>
                    </a:solidFill>
                    <a:latin typeface="Calibri" pitchFamily="34" charset="0"/>
                    <a:ea typeface="Arial Unicode MS" pitchFamily="34" charset="-128"/>
                    <a:cs typeface="Calibri" pitchFamily="34" charset="0"/>
                    <a:sym typeface="Symbol" pitchFamily="18" charset="2"/>
                  </a:rPr>
                  <a:t>Ni</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r>
                  <a:rPr lang="fr-FR" sz="1200" b="1" kern="0" dirty="0">
                    <a:solidFill>
                      <a:srgbClr val="FF0000"/>
                    </a:solidFill>
                    <a:latin typeface="Calibri" pitchFamily="34" charset="0"/>
                    <a:ea typeface="Arial Unicode MS" pitchFamily="34" charset="-128"/>
                    <a:cs typeface="Calibri" pitchFamily="34" charset="0"/>
                    <a:sym typeface="Symbol" pitchFamily="18" charset="2"/>
                  </a:rPr>
                  <a:t>W</a:t>
                </a:r>
              </a:p>
              <a:p>
                <a:pPr marL="228594" indent="-228594" defTabSz="239178">
                  <a:spcBef>
                    <a:spcPts val="400"/>
                  </a:spcBef>
                  <a:buFont typeface="Arial" panose="020B0604020202020204" pitchFamily="34" charset="0"/>
                  <a:buChar char="•"/>
                  <a:defRPr/>
                </a:pPr>
                <a:r>
                  <a:rPr lang="fr-FR" sz="1200" b="1" kern="0" dirty="0" err="1">
                    <a:solidFill>
                      <a:prstClr val="black"/>
                    </a:solidFill>
                    <a:latin typeface="Calibri" pitchFamily="34" charset="0"/>
                    <a:ea typeface="Arial Unicode MS" pitchFamily="34" charset="-128"/>
                    <a:cs typeface="Calibri" pitchFamily="34" charset="0"/>
                    <a:sym typeface="Symbol" pitchFamily="18" charset="2"/>
                  </a:rPr>
                  <a:t>around</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the </a:t>
                </a:r>
                <a:r>
                  <a:rPr lang="fr-FR" sz="1200" b="1" kern="0" dirty="0" err="1">
                    <a:solidFill>
                      <a:prstClr val="black"/>
                    </a:solidFill>
                    <a:latin typeface="Calibri" pitchFamily="34" charset="0"/>
                    <a:ea typeface="Arial Unicode MS" pitchFamily="34" charset="-128"/>
                    <a:cs typeface="Calibri" pitchFamily="34" charset="0"/>
                    <a:sym typeface="Symbol" pitchFamily="18" charset="2"/>
                  </a:rPr>
                  <a:t>wavelength</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14:m>
                  <m:oMath xmlns:m="http://schemas.openxmlformats.org/officeDocument/2006/math">
                    <m:sSub>
                      <m:sSubPr>
                        <m:ctrlPr>
                          <a:rPr lang="fr-FR" sz="1200" b="1" i="1" kern="0">
                            <a:solidFill>
                              <a:srgbClr val="FF0000"/>
                            </a:solidFill>
                            <a:latin typeface="Cambria Math" panose="02040503050406030204" pitchFamily="18" charset="0"/>
                            <a:cs typeface="Calibri" pitchFamily="34" charset="0"/>
                            <a:sym typeface="Symbol" pitchFamily="18" charset="2"/>
                          </a:rPr>
                        </m:ctrlPr>
                      </m:sSubPr>
                      <m:e>
                        <m:r>
                          <a:rPr lang="fr-FR" sz="1200" b="1" i="1" kern="0">
                            <a:solidFill>
                              <a:srgbClr val="FF0000"/>
                            </a:solidFill>
                            <a:latin typeface="Cambria Math" panose="02040503050406030204" pitchFamily="18" charset="0"/>
                            <a:ea typeface="Cambria Math" panose="02040503050406030204" pitchFamily="18" charset="0"/>
                            <a:cs typeface="Calibri" pitchFamily="34" charset="0"/>
                            <a:sym typeface="Symbol" pitchFamily="18" charset="2"/>
                          </a:rPr>
                          <m:t>𝝀</m:t>
                        </m:r>
                      </m:e>
                      <m:sub>
                        <m:r>
                          <a:rPr lang="fr-FR" sz="1200" b="1" i="1" kern="0">
                            <a:solidFill>
                              <a:srgbClr val="FF0000"/>
                            </a:solidFill>
                            <a:latin typeface="Cambria Math" panose="02040503050406030204" pitchFamily="18" charset="0"/>
                            <a:cs typeface="Calibri" pitchFamily="34" charset="0"/>
                            <a:sym typeface="Symbol" pitchFamily="18" charset="2"/>
                          </a:rPr>
                          <m:t>𝒄</m:t>
                        </m:r>
                      </m:sub>
                    </m:sSub>
                  </m:oMath>
                </a14:m>
                <a:r>
                  <a:rPr lang="fr-FR" sz="1200" b="1" kern="0" dirty="0">
                    <a:solidFill>
                      <a:srgbClr val="FF0000"/>
                    </a:solidFill>
                    <a:latin typeface="Calibri" pitchFamily="34" charset="0"/>
                    <a:ea typeface="Arial Unicode MS" pitchFamily="34" charset="-128"/>
                    <a:cs typeface="Calibri" pitchFamily="34" charset="0"/>
                    <a:sym typeface="Symbol" pitchFamily="18" charset="2"/>
                  </a:rPr>
                  <a:t> </a:t>
                </a:r>
                <a:endParaRPr lang="fr-FR" sz="1200" b="1" kern="0" dirty="0">
                  <a:solidFill>
                    <a:prstClr val="black"/>
                  </a:solidFill>
                  <a:latin typeface="Calibri" pitchFamily="34" charset="0"/>
                  <a:ea typeface="Arial Unicode MS" pitchFamily="34" charset="-128"/>
                  <a:cs typeface="Calibri" pitchFamily="34" charset="0"/>
                  <a:sym typeface="Symbol" pitchFamily="18" charset="2"/>
                </a:endParaRPr>
              </a:p>
              <a:p>
                <a:pPr marL="228594" indent="-228594" defTabSz="239178">
                  <a:spcBef>
                    <a:spcPts val="400"/>
                  </a:spcBef>
                  <a:buFont typeface="Arial" panose="020B0604020202020204" pitchFamily="34" charset="0"/>
                  <a:buChar char="•"/>
                  <a:defRPr/>
                </a:pPr>
                <a:r>
                  <a:rPr lang="fr-FR" sz="1200" b="1" kern="0" dirty="0">
                    <a:solidFill>
                      <a:prstClr val="black"/>
                    </a:solidFill>
                    <a:latin typeface="Calibri" pitchFamily="34" charset="0"/>
                    <a:ea typeface="Arial Unicode MS" pitchFamily="34" charset="-128"/>
                    <a:cs typeface="Calibri" pitchFamily="34" charset="0"/>
                    <a:sym typeface="Symbol" pitchFamily="18" charset="2"/>
                  </a:rPr>
                  <a:t>at </a:t>
                </a:r>
                <a14:m>
                  <m:oMath xmlns:m="http://schemas.openxmlformats.org/officeDocument/2006/math">
                    <m:d>
                      <m:dPr>
                        <m:ctrlPr>
                          <a:rPr lang="fr-FR" sz="1200" b="1" i="1" kern="0">
                            <a:solidFill>
                              <a:prstClr val="black"/>
                            </a:solidFill>
                            <a:latin typeface="Cambria Math" panose="02040503050406030204" pitchFamily="18" charset="0"/>
                            <a:cs typeface="Calibri" pitchFamily="34" charset="0"/>
                            <a:sym typeface="Symbol" pitchFamily="18" charset="2"/>
                          </a:rPr>
                        </m:ctrlPr>
                      </m:dPr>
                      <m:e>
                        <m:sSub>
                          <m:sSubPr>
                            <m:ctrlPr>
                              <a:rPr lang="fr-FR" sz="1200" b="1" i="1" kern="0">
                                <a:solidFill>
                                  <a:srgbClr val="FF0000"/>
                                </a:solidFill>
                                <a:latin typeface="Cambria Math" panose="02040503050406030204" pitchFamily="18" charset="0"/>
                                <a:cs typeface="Calibri" pitchFamily="34" charset="0"/>
                                <a:sym typeface="Symbol" pitchFamily="18" charset="2"/>
                              </a:rPr>
                            </m:ctrlPr>
                          </m:sSubPr>
                          <m:e>
                            <m:r>
                              <a:rPr lang="fr-FR" sz="1200" b="1" i="1" kern="0">
                                <a:solidFill>
                                  <a:srgbClr val="FF0000"/>
                                </a:solidFill>
                                <a:latin typeface="Cambria Math" panose="02040503050406030204" pitchFamily="18" charset="0"/>
                                <a:cs typeface="Calibri" pitchFamily="34" charset="0"/>
                                <a:sym typeface="Symbol" pitchFamily="18" charset="2"/>
                              </a:rPr>
                              <m:t>𝒏</m:t>
                            </m:r>
                          </m:e>
                          <m:sub>
                            <m:r>
                              <a:rPr lang="fr-FR" sz="1200" b="1" i="1" kern="0">
                                <a:solidFill>
                                  <a:srgbClr val="FF0000"/>
                                </a:solidFill>
                                <a:latin typeface="Cambria Math" panose="02040503050406030204" pitchFamily="18" charset="0"/>
                                <a:cs typeface="Calibri" pitchFamily="34" charset="0"/>
                                <a:sym typeface="Symbol" pitchFamily="18" charset="2"/>
                              </a:rPr>
                              <m:t>𝒆</m:t>
                            </m:r>
                          </m:sub>
                        </m:sSub>
                        <m:r>
                          <a:rPr lang="fr-FR" sz="1200" b="1" i="1" kern="0">
                            <a:solidFill>
                              <a:prstClr val="black"/>
                            </a:solidFill>
                            <a:latin typeface="Cambria Math" panose="02040503050406030204" pitchFamily="18" charset="0"/>
                            <a:cs typeface="Calibri" pitchFamily="34" charset="0"/>
                            <a:sym typeface="Symbol" pitchFamily="18" charset="2"/>
                          </a:rPr>
                          <m:t>, </m:t>
                        </m:r>
                        <m:r>
                          <a:rPr lang="fr-FR" sz="1200" b="1" i="1" kern="0">
                            <a:solidFill>
                              <a:srgbClr val="FF0000"/>
                            </a:solidFill>
                            <a:latin typeface="Cambria Math" panose="02040503050406030204" pitchFamily="18" charset="0"/>
                            <a:cs typeface="Calibri" pitchFamily="34" charset="0"/>
                            <a:sym typeface="Symbol" pitchFamily="18" charset="2"/>
                          </a:rPr>
                          <m:t>𝑻</m:t>
                        </m:r>
                      </m:e>
                    </m:d>
                  </m:oMath>
                </a14:m>
                <a:endParaRPr lang="fr-FR" sz="1200" b="1" kern="0" dirty="0">
                  <a:solidFill>
                    <a:prstClr val="black"/>
                  </a:solidFill>
                  <a:latin typeface="Calibri" pitchFamily="34" charset="0"/>
                  <a:ea typeface="Arial Unicode MS" pitchFamily="34" charset="-128"/>
                  <a:cs typeface="Calibri" pitchFamily="34" charset="0"/>
                  <a:sym typeface="Symbol" pitchFamily="18" charset="2"/>
                </a:endParaRPr>
              </a:p>
              <a:p>
                <a:pPr defTabSz="239178">
                  <a:spcBef>
                    <a:spcPts val="400"/>
                  </a:spcBef>
                  <a:defRPr/>
                </a:pPr>
                <a:r>
                  <a:rPr lang="fr-FR" sz="1200" b="1" kern="0" dirty="0" err="1">
                    <a:solidFill>
                      <a:prstClr val="black"/>
                    </a:solidFill>
                    <a:latin typeface="Calibri" pitchFamily="34" charset="0"/>
                    <a:ea typeface="Arial Unicode MS" pitchFamily="34" charset="-128"/>
                    <a:cs typeface="Calibri" pitchFamily="34" charset="0"/>
                    <a:sym typeface="Symbol" pitchFamily="18" charset="2"/>
                  </a:rPr>
                  <a:t>related</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to LIBS </a:t>
                </a:r>
                <a:r>
                  <a:rPr lang="fr-FR" sz="1200" b="1" kern="0" dirty="0" err="1">
                    <a:solidFill>
                      <a:prstClr val="black"/>
                    </a:solidFill>
                    <a:latin typeface="Calibri" pitchFamily="34" charset="0"/>
                    <a:ea typeface="Arial Unicode MS" pitchFamily="34" charset="-128"/>
                    <a:cs typeface="Calibri" pitchFamily="34" charset="0"/>
                    <a:sym typeface="Symbol" pitchFamily="18" charset="2"/>
                  </a:rPr>
                  <a:t>measurements</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r>
                  <a:rPr lang="fr-FR" sz="1200" b="1" kern="0" dirty="0" err="1">
                    <a:solidFill>
                      <a:prstClr val="black"/>
                    </a:solidFill>
                    <a:latin typeface="Calibri" pitchFamily="34" charset="0"/>
                    <a:ea typeface="Arial Unicode MS" pitchFamily="34" charset="-128"/>
                    <a:cs typeface="Calibri" pitchFamily="34" charset="0"/>
                    <a:sym typeface="Symbol" pitchFamily="18" charset="2"/>
                  </a:rPr>
                  <a:t>performed</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in WEST</a:t>
                </a:r>
              </a:p>
            </p:txBody>
          </p:sp>
        </mc:Choice>
        <mc:Fallback xmlns="">
          <p:sp>
            <p:nvSpPr>
              <p:cNvPr id="3" name="ZoneTexte 2">
                <a:extLst>
                  <a:ext uri="{FF2B5EF4-FFF2-40B4-BE49-F238E27FC236}">
                    <a16:creationId xmlns:a16="http://schemas.microsoft.com/office/drawing/2014/main" id="{BD80D280-6263-CF14-8D2D-5F20C292382C}"/>
                  </a:ext>
                </a:extLst>
              </p:cNvPr>
              <p:cNvSpPr txBox="1">
                <a:spLocks noRot="1" noChangeAspect="1" noMove="1" noResize="1" noEditPoints="1" noAdjustHandles="1" noChangeArrowheads="1" noChangeShapeType="1" noTextEdit="1"/>
              </p:cNvSpPr>
              <p:nvPr/>
            </p:nvSpPr>
            <p:spPr>
              <a:xfrm>
                <a:off x="50161" y="3467443"/>
                <a:ext cx="1552928" cy="2513509"/>
              </a:xfrm>
              <a:prstGeom prst="rect">
                <a:avLst/>
              </a:prstGeom>
              <a:blipFill>
                <a:blip r:embed="rId3"/>
                <a:stretch>
                  <a:fillRect t="-243" r="-2353" b="-1214"/>
                </a:stretch>
              </a:blipFill>
              <a:effectLst/>
            </p:spPr>
            <p:txBody>
              <a:bodyPr/>
              <a:lstStyle/>
              <a:p>
                <a:r>
                  <a:rPr lang="en-US">
                    <a:noFill/>
                  </a:rPr>
                  <a:t> </a:t>
                </a:r>
              </a:p>
            </p:txBody>
          </p:sp>
        </mc:Fallback>
      </mc:AlternateContent>
      <p:sp>
        <p:nvSpPr>
          <p:cNvPr id="5" name="Rectangle 4">
            <a:extLst>
              <a:ext uri="{FF2B5EF4-FFF2-40B4-BE49-F238E27FC236}">
                <a16:creationId xmlns:a16="http://schemas.microsoft.com/office/drawing/2014/main" id="{4702CBE9-DFD9-DB4C-819A-35508FA53BFF}"/>
              </a:ext>
            </a:extLst>
          </p:cNvPr>
          <p:cNvSpPr/>
          <p:nvPr/>
        </p:nvSpPr>
        <p:spPr>
          <a:xfrm>
            <a:off x="1256181" y="549518"/>
            <a:ext cx="8152188" cy="420564"/>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txBody>
          <a:bodyPr wrap="square">
            <a:spAutoFit/>
          </a:bodyPr>
          <a:lstStyle/>
          <a:p>
            <a:pPr defTabSz="241294" fontAlgn="base">
              <a:spcBef>
                <a:spcPct val="50000"/>
              </a:spcBef>
              <a:spcAft>
                <a:spcPct val="0"/>
              </a:spcAft>
            </a:pPr>
            <a:r>
              <a:rPr lang="fr-FR" altLang="ja-JP" sz="2133" b="1" dirty="0" err="1">
                <a:solidFill>
                  <a:srgbClr val="022ABE"/>
                </a:solidFill>
                <a:latin typeface="Calibri" pitchFamily="34" charset="0"/>
                <a:ea typeface="MS Mincho" pitchFamily="49" charset="-128"/>
                <a:cs typeface="Calibri" pitchFamily="34" charset="0"/>
                <a:sym typeface="Symbol" pitchFamily="18" charset="2"/>
              </a:rPr>
              <a:t>Coupling</a:t>
            </a:r>
            <a:r>
              <a:rPr lang="fr-FR" altLang="ja-JP" sz="2133" b="1" dirty="0">
                <a:solidFill>
                  <a:srgbClr val="022ABE"/>
                </a:solidFill>
                <a:latin typeface="Calibri" pitchFamily="34" charset="0"/>
                <a:ea typeface="MS Mincho" pitchFamily="49" charset="-128"/>
                <a:cs typeface="Calibri" pitchFamily="34" charset="0"/>
                <a:sym typeface="Symbol" pitchFamily="18" charset="2"/>
              </a:rPr>
              <a:t> </a:t>
            </a:r>
            <a:r>
              <a:rPr lang="fr-FR" altLang="ja-JP" sz="2133" b="1" dirty="0" err="1">
                <a:solidFill>
                  <a:srgbClr val="022ABE"/>
                </a:solidFill>
                <a:latin typeface="Calibri" pitchFamily="34" charset="0"/>
                <a:ea typeface="MS Mincho" pitchFamily="49" charset="-128"/>
                <a:cs typeface="Calibri" pitchFamily="34" charset="0"/>
                <a:sym typeface="Symbol" pitchFamily="18" charset="2"/>
              </a:rPr>
              <a:t>between</a:t>
            </a:r>
            <a:r>
              <a:rPr lang="fr-FR" altLang="ja-JP" sz="2133" b="1" dirty="0">
                <a:solidFill>
                  <a:srgbClr val="022ABE"/>
                </a:solidFill>
                <a:latin typeface="Calibri" pitchFamily="34" charset="0"/>
                <a:ea typeface="MS Mincho" pitchFamily="49" charset="-128"/>
                <a:cs typeface="Calibri" pitchFamily="34" charset="0"/>
                <a:sym typeface="Symbol" pitchFamily="18" charset="2"/>
              </a:rPr>
              <a:t> </a:t>
            </a:r>
            <a:r>
              <a:rPr lang="fr-FR" altLang="ja-JP" sz="2133" b="1" dirty="0">
                <a:solidFill>
                  <a:srgbClr val="FF0000"/>
                </a:solidFill>
                <a:latin typeface="Calibri" pitchFamily="34" charset="0"/>
                <a:ea typeface="MS Mincho" pitchFamily="49" charset="-128"/>
                <a:cs typeface="Calibri" pitchFamily="34" charset="0"/>
                <a:sym typeface="Symbol" pitchFamily="18" charset="2"/>
              </a:rPr>
              <a:t>Machine Learning </a:t>
            </a:r>
            <a:r>
              <a:rPr lang="fr-FR" altLang="ja-JP" sz="2133" b="1" dirty="0">
                <a:solidFill>
                  <a:srgbClr val="022ABE"/>
                </a:solidFill>
                <a:latin typeface="Calibri" pitchFamily="34" charset="0"/>
                <a:ea typeface="MS Mincho" pitchFamily="49" charset="-128"/>
                <a:cs typeface="Calibri" pitchFamily="34" charset="0"/>
                <a:sym typeface="Symbol" pitchFamily="18" charset="2"/>
              </a:rPr>
              <a:t>and </a:t>
            </a:r>
            <a:r>
              <a:rPr lang="fr-FR" altLang="ja-JP" sz="2133" b="1" dirty="0">
                <a:solidFill>
                  <a:srgbClr val="FF0000"/>
                </a:solidFill>
                <a:latin typeface="Calibri" pitchFamily="34" charset="0"/>
                <a:ea typeface="MS Mincho" pitchFamily="49" charset="-128"/>
                <a:cs typeface="Calibri" pitchFamily="34" charset="0"/>
                <a:sym typeface="Symbol" pitchFamily="18" charset="2"/>
              </a:rPr>
              <a:t>MERLIN </a:t>
            </a:r>
            <a:r>
              <a:rPr lang="fr-FR" altLang="ja-JP" sz="2133" b="1" dirty="0">
                <a:solidFill>
                  <a:srgbClr val="022ABE"/>
                </a:solidFill>
                <a:latin typeface="Calibri" pitchFamily="34" charset="0"/>
                <a:ea typeface="MS Mincho" pitchFamily="49" charset="-128"/>
                <a:cs typeface="Calibri" pitchFamily="34" charset="0"/>
                <a:sym typeface="Symbol" pitchFamily="18" charset="2"/>
              </a:rPr>
              <a:t>for real time CF-LIBS</a:t>
            </a:r>
            <a:endParaRPr lang="fr-FR" altLang="ja-JP" sz="1600" dirty="0">
              <a:solidFill>
                <a:srgbClr val="022ABE"/>
              </a:solidFill>
              <a:latin typeface="Calibri" pitchFamily="34" charset="0"/>
              <a:ea typeface="MS Mincho" pitchFamily="49" charset="-128"/>
              <a:cs typeface="Calibri" pitchFamily="34" charset="0"/>
              <a:sym typeface="Symbol" pitchFamily="18" charset="2"/>
            </a:endParaRPr>
          </a:p>
        </p:txBody>
      </p:sp>
      <p:sp>
        <p:nvSpPr>
          <p:cNvPr id="6" name="ZoneTexte 5">
            <a:extLst>
              <a:ext uri="{FF2B5EF4-FFF2-40B4-BE49-F238E27FC236}">
                <a16:creationId xmlns:a16="http://schemas.microsoft.com/office/drawing/2014/main" id="{59380533-1A4F-C754-7364-6E9CCCB4F4B5}"/>
              </a:ext>
            </a:extLst>
          </p:cNvPr>
          <p:cNvSpPr txBox="1"/>
          <p:nvPr/>
        </p:nvSpPr>
        <p:spPr>
          <a:xfrm>
            <a:off x="3606257" y="6366562"/>
            <a:ext cx="3888000" cy="430759"/>
          </a:xfrm>
          <a:prstGeom prst="rect">
            <a:avLst/>
          </a:prstGeom>
          <a:solidFill>
            <a:schemeClr val="bg2"/>
          </a:solidFill>
          <a:effectLst/>
        </p:spPr>
        <p:txBody>
          <a:bodyPr wrap="square" rtlCol="0">
            <a:spAutoFit/>
          </a:bodyPr>
          <a:lstStyle/>
          <a:p>
            <a:pPr algn="ctr" defTabSz="239178">
              <a:spcBef>
                <a:spcPts val="400"/>
              </a:spcBef>
              <a:defRPr/>
            </a:pPr>
            <a:r>
              <a:rPr lang="fr-FR" sz="933" b="1" kern="0" dirty="0">
                <a:solidFill>
                  <a:srgbClr val="022ABE"/>
                </a:solidFill>
                <a:latin typeface="Calibri" pitchFamily="34" charset="0"/>
                <a:ea typeface="Arial Unicode MS" pitchFamily="34" charset="-128"/>
                <a:cs typeface="Calibri" pitchFamily="34" charset="0"/>
                <a:sym typeface="Symbol" pitchFamily="18" charset="2"/>
              </a:rPr>
              <a:t>A. Favre, V. Morel… A. Bultel. </a:t>
            </a:r>
            <a:r>
              <a:rPr lang="fr-FR" sz="933" b="1" kern="0" dirty="0" err="1">
                <a:solidFill>
                  <a:srgbClr val="022ABE"/>
                </a:solidFill>
                <a:latin typeface="Calibri" pitchFamily="34" charset="0"/>
                <a:ea typeface="Arial Unicode MS" pitchFamily="34" charset="-128"/>
                <a:cs typeface="Calibri" pitchFamily="34" charset="0"/>
                <a:sym typeface="Symbol" pitchFamily="18" charset="2"/>
              </a:rPr>
              <a:t>Spectrochim</a:t>
            </a:r>
            <a:r>
              <a:rPr lang="fr-FR" sz="933" b="1" kern="0" dirty="0">
                <a:solidFill>
                  <a:srgbClr val="022ABE"/>
                </a:solidFill>
                <a:latin typeface="Calibri" pitchFamily="34" charset="0"/>
                <a:ea typeface="Arial Unicode MS" pitchFamily="34" charset="-128"/>
                <a:cs typeface="Calibri" pitchFamily="34" charset="0"/>
                <a:sym typeface="Symbol" pitchFamily="18" charset="2"/>
              </a:rPr>
              <a:t>. Acta Part B 224 (2025) 107082</a:t>
            </a:r>
          </a:p>
          <a:p>
            <a:pPr algn="ctr" defTabSz="239178">
              <a:spcBef>
                <a:spcPts val="400"/>
              </a:spcBef>
              <a:defRPr/>
            </a:pPr>
            <a:r>
              <a:rPr lang="fr-FR" sz="933" b="1" kern="0" dirty="0">
                <a:solidFill>
                  <a:srgbClr val="022ABE"/>
                </a:solidFill>
                <a:latin typeface="Calibri" pitchFamily="34" charset="0"/>
                <a:ea typeface="Arial Unicode MS" pitchFamily="34" charset="-128"/>
                <a:cs typeface="Calibri" pitchFamily="34" charset="0"/>
                <a:sym typeface="Symbol" pitchFamily="18" charset="2"/>
                <a:hlinkClick r:id="rId4"/>
              </a:rPr>
              <a:t>https://dx.doi.org/10.1016/j.sab.2024.107082</a:t>
            </a:r>
            <a:endParaRPr lang="fr-FR" sz="933" b="1" kern="0" dirty="0">
              <a:solidFill>
                <a:srgbClr val="022ABE"/>
              </a:solidFill>
              <a:latin typeface="Calibri" pitchFamily="34" charset="0"/>
              <a:ea typeface="Arial Unicode MS" pitchFamily="34" charset="-128"/>
              <a:cs typeface="Calibri" pitchFamily="34" charset="0"/>
              <a:sym typeface="Symbol" pitchFamily="18" charset="2"/>
            </a:endParaRPr>
          </a:p>
        </p:txBody>
      </p:sp>
      <p:grpSp>
        <p:nvGrpSpPr>
          <p:cNvPr id="32" name="Groupe 31">
            <a:extLst>
              <a:ext uri="{FF2B5EF4-FFF2-40B4-BE49-F238E27FC236}">
                <a16:creationId xmlns:a16="http://schemas.microsoft.com/office/drawing/2014/main" id="{4E8F1948-AA5B-4A23-A88E-F4A0417C5588}"/>
              </a:ext>
            </a:extLst>
          </p:cNvPr>
          <p:cNvGrpSpPr/>
          <p:nvPr/>
        </p:nvGrpSpPr>
        <p:grpSpPr>
          <a:xfrm>
            <a:off x="1376913" y="1139839"/>
            <a:ext cx="2426204" cy="4999948"/>
            <a:chOff x="1282293" y="1045287"/>
            <a:chExt cx="1819653" cy="3749961"/>
          </a:xfrm>
        </p:grpSpPr>
        <p:sp>
          <p:nvSpPr>
            <p:cNvPr id="10" name="Rectangle : coins arrondis 9">
              <a:extLst>
                <a:ext uri="{FF2B5EF4-FFF2-40B4-BE49-F238E27FC236}">
                  <a16:creationId xmlns:a16="http://schemas.microsoft.com/office/drawing/2014/main" id="{F14AD6F7-6916-3EE2-5EC9-F36314CD9265}"/>
                </a:ext>
              </a:extLst>
            </p:cNvPr>
            <p:cNvSpPr/>
            <p:nvPr/>
          </p:nvSpPr>
          <p:spPr>
            <a:xfrm>
              <a:off x="1424278" y="1177373"/>
              <a:ext cx="1548000" cy="3617875"/>
            </a:xfrm>
            <a:prstGeom prst="roundRect">
              <a:avLst>
                <a:gd name="adj" fmla="val 10609"/>
              </a:avLst>
            </a:prstGeom>
            <a:noFill/>
            <a:ln>
              <a:solidFill>
                <a:srgbClr val="022A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dirty="0">
                <a:solidFill>
                  <a:prstClr val="white"/>
                </a:solidFill>
                <a:latin typeface="Calibri"/>
                <a:sym typeface="Symbol" pitchFamily="18" charset="2"/>
              </a:endParaRPr>
            </a:p>
          </p:txBody>
        </p:sp>
        <p:sp>
          <p:nvSpPr>
            <p:cNvPr id="11" name="Rectangle 10">
              <a:extLst>
                <a:ext uri="{FF2B5EF4-FFF2-40B4-BE49-F238E27FC236}">
                  <a16:creationId xmlns:a16="http://schemas.microsoft.com/office/drawing/2014/main" id="{B86163E0-C481-9AAD-780B-8FABAE80AD50}"/>
                </a:ext>
              </a:extLst>
            </p:cNvPr>
            <p:cNvSpPr/>
            <p:nvPr/>
          </p:nvSpPr>
          <p:spPr>
            <a:xfrm>
              <a:off x="1948696" y="1045287"/>
              <a:ext cx="487714" cy="27725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r>
                <a:rPr lang="fr-FR" sz="1867" dirty="0">
                  <a:solidFill>
                    <a:prstClr val="white"/>
                  </a:solidFill>
                  <a:latin typeface="Calibri"/>
                  <a:sym typeface="Symbol" pitchFamily="18" charset="2"/>
                </a:rPr>
                <a:t>x 6</a:t>
              </a:r>
            </a:p>
          </p:txBody>
        </p:sp>
        <p:grpSp>
          <p:nvGrpSpPr>
            <p:cNvPr id="28" name="Groupe 27">
              <a:extLst>
                <a:ext uri="{FF2B5EF4-FFF2-40B4-BE49-F238E27FC236}">
                  <a16:creationId xmlns:a16="http://schemas.microsoft.com/office/drawing/2014/main" id="{CDB945C1-C233-2405-526A-27256CCE6096}"/>
                </a:ext>
              </a:extLst>
            </p:cNvPr>
            <p:cNvGrpSpPr/>
            <p:nvPr/>
          </p:nvGrpSpPr>
          <p:grpSpPr>
            <a:xfrm>
              <a:off x="1685105" y="1355462"/>
              <a:ext cx="1053970" cy="1435528"/>
              <a:chOff x="1986594" y="1820837"/>
              <a:chExt cx="1053970" cy="1435528"/>
            </a:xfrm>
          </p:grpSpPr>
          <p:sp>
            <p:nvSpPr>
              <p:cNvPr id="12" name="Rectangle 11">
                <a:extLst>
                  <a:ext uri="{FF2B5EF4-FFF2-40B4-BE49-F238E27FC236}">
                    <a16:creationId xmlns:a16="http://schemas.microsoft.com/office/drawing/2014/main" id="{B899B8E7-6D5C-1B11-E69B-9FB75712FAB5}"/>
                  </a:ext>
                </a:extLst>
              </p:cNvPr>
              <p:cNvSpPr/>
              <p:nvPr/>
            </p:nvSpPr>
            <p:spPr>
              <a:xfrm rot="16200000">
                <a:off x="1414848" y="2392583"/>
                <a:ext cx="1435527" cy="29203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r>
                  <a:rPr lang="fr-FR" sz="1867" dirty="0">
                    <a:solidFill>
                      <a:prstClr val="white"/>
                    </a:solidFill>
                    <a:latin typeface="Calibri"/>
                    <a:sym typeface="Symbol" pitchFamily="18" charset="2"/>
                  </a:rPr>
                  <a:t>CONVOLUTION</a:t>
                </a:r>
              </a:p>
            </p:txBody>
          </p:sp>
          <p:sp>
            <p:nvSpPr>
              <p:cNvPr id="13" name="Rectangle 12">
                <a:extLst>
                  <a:ext uri="{FF2B5EF4-FFF2-40B4-BE49-F238E27FC236}">
                    <a16:creationId xmlns:a16="http://schemas.microsoft.com/office/drawing/2014/main" id="{EC4EA4EC-AB30-66A0-5116-9BB5253E14DD}"/>
                  </a:ext>
                </a:extLst>
              </p:cNvPr>
              <p:cNvSpPr/>
              <p:nvPr/>
            </p:nvSpPr>
            <p:spPr>
              <a:xfrm rot="16200000">
                <a:off x="1793470" y="2392583"/>
                <a:ext cx="1435528" cy="292036"/>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r>
                  <a:rPr lang="fr-FR" sz="1600" dirty="0">
                    <a:solidFill>
                      <a:prstClr val="white"/>
                    </a:solidFill>
                    <a:latin typeface="Calibri"/>
                    <a:sym typeface="Symbol" pitchFamily="18" charset="2"/>
                  </a:rPr>
                  <a:t>RESIDUAL BLOC x4</a:t>
                </a:r>
              </a:p>
            </p:txBody>
          </p:sp>
          <p:sp>
            <p:nvSpPr>
              <p:cNvPr id="14" name="Rectangle 13">
                <a:extLst>
                  <a:ext uri="{FF2B5EF4-FFF2-40B4-BE49-F238E27FC236}">
                    <a16:creationId xmlns:a16="http://schemas.microsoft.com/office/drawing/2014/main" id="{4C137051-3FBB-31F7-5CFE-20CFA789C303}"/>
                  </a:ext>
                </a:extLst>
              </p:cNvPr>
              <p:cNvSpPr/>
              <p:nvPr/>
            </p:nvSpPr>
            <p:spPr>
              <a:xfrm rot="16200000">
                <a:off x="2176782" y="2392583"/>
                <a:ext cx="1435528" cy="292036"/>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r>
                  <a:rPr lang="fr-FR" sz="1867" dirty="0">
                    <a:solidFill>
                      <a:prstClr val="white"/>
                    </a:solidFill>
                    <a:latin typeface="Calibri"/>
                    <a:sym typeface="Symbol" pitchFamily="18" charset="2"/>
                  </a:rPr>
                  <a:t>MAX POOL</a:t>
                </a:r>
              </a:p>
            </p:txBody>
          </p:sp>
          <p:sp>
            <p:nvSpPr>
              <p:cNvPr id="21" name="Flèche : droite 20">
                <a:extLst>
                  <a:ext uri="{FF2B5EF4-FFF2-40B4-BE49-F238E27FC236}">
                    <a16:creationId xmlns:a16="http://schemas.microsoft.com/office/drawing/2014/main" id="{7C3D253B-DD9F-ED09-0C54-17ED9435C83B}"/>
                  </a:ext>
                </a:extLst>
              </p:cNvPr>
              <p:cNvSpPr/>
              <p:nvPr/>
            </p:nvSpPr>
            <p:spPr>
              <a:xfrm>
                <a:off x="2217041" y="2487444"/>
                <a:ext cx="220626" cy="180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a:solidFill>
                    <a:prstClr val="white"/>
                  </a:solidFill>
                  <a:latin typeface="Calibri"/>
                  <a:sym typeface="Symbol" pitchFamily="18" charset="2"/>
                </a:endParaRPr>
              </a:p>
            </p:txBody>
          </p:sp>
          <p:sp>
            <p:nvSpPr>
              <p:cNvPr id="22" name="Flèche : droite 21">
                <a:extLst>
                  <a:ext uri="{FF2B5EF4-FFF2-40B4-BE49-F238E27FC236}">
                    <a16:creationId xmlns:a16="http://schemas.microsoft.com/office/drawing/2014/main" id="{9C5E8E9F-3263-75ED-5233-9553F75633CD}"/>
                  </a:ext>
                </a:extLst>
              </p:cNvPr>
              <p:cNvSpPr/>
              <p:nvPr/>
            </p:nvSpPr>
            <p:spPr>
              <a:xfrm>
                <a:off x="2627736" y="2481740"/>
                <a:ext cx="220626" cy="180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a:solidFill>
                    <a:prstClr val="white"/>
                  </a:solidFill>
                  <a:latin typeface="Calibri"/>
                  <a:sym typeface="Symbol" pitchFamily="18" charset="2"/>
                </a:endParaRPr>
              </a:p>
            </p:txBody>
          </p:sp>
        </p:grpSp>
        <p:grpSp>
          <p:nvGrpSpPr>
            <p:cNvPr id="27" name="Groupe 26">
              <a:extLst>
                <a:ext uri="{FF2B5EF4-FFF2-40B4-BE49-F238E27FC236}">
                  <a16:creationId xmlns:a16="http://schemas.microsoft.com/office/drawing/2014/main" id="{991EDBC5-DF0D-DAB9-DB67-0EBFFB87D442}"/>
                </a:ext>
              </a:extLst>
            </p:cNvPr>
            <p:cNvGrpSpPr/>
            <p:nvPr/>
          </p:nvGrpSpPr>
          <p:grpSpPr>
            <a:xfrm>
              <a:off x="1480741" y="2823779"/>
              <a:ext cx="1444479" cy="1593529"/>
              <a:chOff x="1867382" y="3182046"/>
              <a:chExt cx="1444479" cy="1593529"/>
            </a:xfrm>
          </p:grpSpPr>
          <p:sp>
            <p:nvSpPr>
              <p:cNvPr id="15" name="Accolade fermante 14">
                <a:extLst>
                  <a:ext uri="{FF2B5EF4-FFF2-40B4-BE49-F238E27FC236}">
                    <a16:creationId xmlns:a16="http://schemas.microsoft.com/office/drawing/2014/main" id="{04816F28-DDE7-DC34-531C-24272292AF31}"/>
                  </a:ext>
                </a:extLst>
              </p:cNvPr>
              <p:cNvSpPr/>
              <p:nvPr/>
            </p:nvSpPr>
            <p:spPr>
              <a:xfrm rot="16200000">
                <a:off x="2501324" y="2548104"/>
                <a:ext cx="176596" cy="1444479"/>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defTabSz="1219170" fontAlgn="base">
                  <a:spcBef>
                    <a:spcPct val="50000"/>
                  </a:spcBef>
                  <a:spcAft>
                    <a:spcPct val="0"/>
                  </a:spcAft>
                </a:pPr>
                <a:endParaRPr lang="fr-FR" sz="1867">
                  <a:solidFill>
                    <a:prstClr val="black"/>
                  </a:solidFill>
                  <a:latin typeface="Calibri"/>
                  <a:sym typeface="Symbol" pitchFamily="18" charset="2"/>
                </a:endParaRPr>
              </a:p>
            </p:txBody>
          </p:sp>
          <p:grpSp>
            <p:nvGrpSpPr>
              <p:cNvPr id="26" name="Groupe 25">
                <a:extLst>
                  <a:ext uri="{FF2B5EF4-FFF2-40B4-BE49-F238E27FC236}">
                    <a16:creationId xmlns:a16="http://schemas.microsoft.com/office/drawing/2014/main" id="{37133D6E-956F-EAE3-14C5-F04CA697742A}"/>
                  </a:ext>
                </a:extLst>
              </p:cNvPr>
              <p:cNvGrpSpPr/>
              <p:nvPr/>
            </p:nvGrpSpPr>
            <p:grpSpPr>
              <a:xfrm>
                <a:off x="1925013" y="3340046"/>
                <a:ext cx="1327295" cy="1435529"/>
                <a:chOff x="2015966" y="3291539"/>
                <a:chExt cx="1327295" cy="1435529"/>
              </a:xfrm>
            </p:grpSpPr>
            <p:sp>
              <p:nvSpPr>
                <p:cNvPr id="16" name="Rectangle 15">
                  <a:extLst>
                    <a:ext uri="{FF2B5EF4-FFF2-40B4-BE49-F238E27FC236}">
                      <a16:creationId xmlns:a16="http://schemas.microsoft.com/office/drawing/2014/main" id="{0E22FFE0-7900-CD80-70CF-7B45CB6A3E06}"/>
                    </a:ext>
                  </a:extLst>
                </p:cNvPr>
                <p:cNvSpPr/>
                <p:nvPr/>
              </p:nvSpPr>
              <p:spPr>
                <a:xfrm rot="16200000">
                  <a:off x="1444220" y="3863285"/>
                  <a:ext cx="1435527" cy="29203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r>
                    <a:rPr lang="fr-FR" sz="1867" dirty="0">
                      <a:solidFill>
                        <a:prstClr val="white"/>
                      </a:solidFill>
                      <a:latin typeface="Calibri"/>
                      <a:sym typeface="Symbol" pitchFamily="18" charset="2"/>
                    </a:rPr>
                    <a:t>NORMALISATION</a:t>
                  </a:r>
                </a:p>
              </p:txBody>
            </p:sp>
            <p:sp>
              <p:nvSpPr>
                <p:cNvPr id="17" name="Rectangle 16">
                  <a:extLst>
                    <a:ext uri="{FF2B5EF4-FFF2-40B4-BE49-F238E27FC236}">
                      <a16:creationId xmlns:a16="http://schemas.microsoft.com/office/drawing/2014/main" id="{639A114D-CD2C-14A5-744D-EFD0677B30E8}"/>
                    </a:ext>
                  </a:extLst>
                </p:cNvPr>
                <p:cNvSpPr/>
                <p:nvPr/>
              </p:nvSpPr>
              <p:spPr>
                <a:xfrm rot="16200000">
                  <a:off x="1790735" y="3863286"/>
                  <a:ext cx="1435528" cy="292036"/>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r>
                    <a:rPr lang="fr-FR" sz="1600" dirty="0" err="1">
                      <a:solidFill>
                        <a:prstClr val="white"/>
                      </a:solidFill>
                      <a:latin typeface="Calibri"/>
                      <a:sym typeface="Symbol" pitchFamily="18" charset="2"/>
                    </a:rPr>
                    <a:t>ReLU</a:t>
                  </a:r>
                  <a:endParaRPr lang="fr-FR" sz="1600" dirty="0">
                    <a:solidFill>
                      <a:prstClr val="white"/>
                    </a:solidFill>
                    <a:latin typeface="Calibri"/>
                    <a:sym typeface="Symbol" pitchFamily="18" charset="2"/>
                  </a:endParaRPr>
                </a:p>
              </p:txBody>
            </p:sp>
            <p:sp>
              <p:nvSpPr>
                <p:cNvPr id="18" name="Rectangle 17">
                  <a:extLst>
                    <a:ext uri="{FF2B5EF4-FFF2-40B4-BE49-F238E27FC236}">
                      <a16:creationId xmlns:a16="http://schemas.microsoft.com/office/drawing/2014/main" id="{3466FE74-4D90-F79C-C86A-9AE72D5A796E}"/>
                    </a:ext>
                  </a:extLst>
                </p:cNvPr>
                <p:cNvSpPr/>
                <p:nvPr/>
              </p:nvSpPr>
              <p:spPr>
                <a:xfrm rot="16200000">
                  <a:off x="2137252" y="3863285"/>
                  <a:ext cx="1435528" cy="292036"/>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r>
                    <a:rPr lang="fr-FR" sz="1600" dirty="0">
                      <a:solidFill>
                        <a:prstClr val="white"/>
                      </a:solidFill>
                      <a:latin typeface="Calibri"/>
                      <a:sym typeface="Symbol" pitchFamily="18" charset="2"/>
                    </a:rPr>
                    <a:t>CONVOLUTION</a:t>
                  </a:r>
                </a:p>
              </p:txBody>
            </p:sp>
            <p:sp>
              <p:nvSpPr>
                <p:cNvPr id="19" name="Rectangle 18">
                  <a:extLst>
                    <a:ext uri="{FF2B5EF4-FFF2-40B4-BE49-F238E27FC236}">
                      <a16:creationId xmlns:a16="http://schemas.microsoft.com/office/drawing/2014/main" id="{FBC1A8BC-C128-3284-A12A-F33925DDF8A9}"/>
                    </a:ext>
                  </a:extLst>
                </p:cNvPr>
                <p:cNvSpPr/>
                <p:nvPr/>
              </p:nvSpPr>
              <p:spPr>
                <a:xfrm rot="16200000">
                  <a:off x="2479479" y="3863286"/>
                  <a:ext cx="1435528" cy="292036"/>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r>
                    <a:rPr lang="fr-FR" sz="1867" dirty="0">
                      <a:solidFill>
                        <a:prstClr val="white"/>
                      </a:solidFill>
                      <a:latin typeface="Calibri"/>
                      <a:sym typeface="Symbol" pitchFamily="18" charset="2"/>
                    </a:rPr>
                    <a:t>STACK</a:t>
                  </a:r>
                </a:p>
              </p:txBody>
            </p:sp>
            <p:sp>
              <p:nvSpPr>
                <p:cNvPr id="23" name="Flèche : droite 22">
                  <a:extLst>
                    <a:ext uri="{FF2B5EF4-FFF2-40B4-BE49-F238E27FC236}">
                      <a16:creationId xmlns:a16="http://schemas.microsoft.com/office/drawing/2014/main" id="{9A90EA05-9038-6B6F-7211-9B40A3B011D8}"/>
                    </a:ext>
                  </a:extLst>
                </p:cNvPr>
                <p:cNvSpPr/>
                <p:nvPr/>
              </p:nvSpPr>
              <p:spPr>
                <a:xfrm>
                  <a:off x="2222784" y="3919293"/>
                  <a:ext cx="220626" cy="180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a:solidFill>
                      <a:prstClr val="white"/>
                    </a:solidFill>
                    <a:latin typeface="Calibri"/>
                    <a:sym typeface="Symbol" pitchFamily="18" charset="2"/>
                  </a:endParaRPr>
                </a:p>
              </p:txBody>
            </p:sp>
            <p:sp>
              <p:nvSpPr>
                <p:cNvPr id="24" name="Flèche : droite 23">
                  <a:extLst>
                    <a:ext uri="{FF2B5EF4-FFF2-40B4-BE49-F238E27FC236}">
                      <a16:creationId xmlns:a16="http://schemas.microsoft.com/office/drawing/2014/main" id="{AF0F4FD6-FCF7-8229-D934-F677A37468E4}"/>
                    </a:ext>
                  </a:extLst>
                </p:cNvPr>
                <p:cNvSpPr/>
                <p:nvPr/>
              </p:nvSpPr>
              <p:spPr>
                <a:xfrm>
                  <a:off x="2585314" y="3919293"/>
                  <a:ext cx="220626" cy="180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a:solidFill>
                      <a:prstClr val="white"/>
                    </a:solidFill>
                    <a:latin typeface="Calibri"/>
                    <a:sym typeface="Symbol" pitchFamily="18" charset="2"/>
                  </a:endParaRPr>
                </a:p>
              </p:txBody>
            </p:sp>
            <p:sp>
              <p:nvSpPr>
                <p:cNvPr id="25" name="Flèche : droite 24">
                  <a:extLst>
                    <a:ext uri="{FF2B5EF4-FFF2-40B4-BE49-F238E27FC236}">
                      <a16:creationId xmlns:a16="http://schemas.microsoft.com/office/drawing/2014/main" id="{ADDC07AE-6CE2-AF8E-B8AA-71446380D940}"/>
                    </a:ext>
                  </a:extLst>
                </p:cNvPr>
                <p:cNvSpPr/>
                <p:nvPr/>
              </p:nvSpPr>
              <p:spPr>
                <a:xfrm>
                  <a:off x="2927653" y="3914629"/>
                  <a:ext cx="220626" cy="180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a:solidFill>
                      <a:prstClr val="white"/>
                    </a:solidFill>
                    <a:latin typeface="Calibri"/>
                    <a:sym typeface="Symbol" pitchFamily="18" charset="2"/>
                  </a:endParaRPr>
                </a:p>
              </p:txBody>
            </p:sp>
          </p:grpSp>
        </p:grpSp>
        <p:sp>
          <p:nvSpPr>
            <p:cNvPr id="31" name="ZoneTexte 30">
              <a:extLst>
                <a:ext uri="{FF2B5EF4-FFF2-40B4-BE49-F238E27FC236}">
                  <a16:creationId xmlns:a16="http://schemas.microsoft.com/office/drawing/2014/main" id="{BCE5276E-E04E-037D-8D45-749EF18C650D}"/>
                </a:ext>
              </a:extLst>
            </p:cNvPr>
            <p:cNvSpPr txBox="1"/>
            <p:nvPr/>
          </p:nvSpPr>
          <p:spPr>
            <a:xfrm>
              <a:off x="1282293" y="4425916"/>
              <a:ext cx="1819653" cy="346249"/>
            </a:xfrm>
            <a:prstGeom prst="rect">
              <a:avLst/>
            </a:prstGeom>
            <a:noFill/>
          </p:spPr>
          <p:txBody>
            <a:bodyPr wrap="square">
              <a:spAutoFit/>
            </a:bodyPr>
            <a:lstStyle/>
            <a:p>
              <a:pPr algn="ctr" defTabSz="1219170" fontAlgn="base">
                <a:spcBef>
                  <a:spcPct val="50000"/>
                </a:spcBef>
                <a:spcAft>
                  <a:spcPct val="0"/>
                </a:spcAft>
              </a:pPr>
              <a:r>
                <a:rPr lang="fr-FR" altLang="ja-JP" sz="1200" b="1" dirty="0" err="1">
                  <a:solidFill>
                    <a:prstClr val="black"/>
                  </a:solidFill>
                  <a:latin typeface="Calibri" pitchFamily="34" charset="0"/>
                  <a:ea typeface="MS Mincho" pitchFamily="49" charset="-128"/>
                  <a:cs typeface="Calibri" pitchFamily="34" charset="0"/>
                  <a:sym typeface="Symbol" pitchFamily="18" charset="2"/>
                </a:rPr>
                <a:t>Convolutional</a:t>
              </a:r>
              <a:r>
                <a:rPr lang="fr-FR" altLang="ja-JP" sz="1200" b="1" dirty="0">
                  <a:solidFill>
                    <a:prstClr val="black"/>
                  </a:solidFill>
                  <a:latin typeface="Calibri" pitchFamily="34" charset="0"/>
                  <a:ea typeface="MS Mincho" pitchFamily="49" charset="-128"/>
                  <a:cs typeface="Calibri" pitchFamily="34" charset="0"/>
                  <a:sym typeface="Symbol" pitchFamily="18" charset="2"/>
                </a:rPr>
                <a:t> Neural Network: information extraction</a:t>
              </a:r>
              <a:endParaRPr lang="fr-FR" sz="1200" dirty="0">
                <a:solidFill>
                  <a:prstClr val="black"/>
                </a:solidFill>
                <a:latin typeface="Times New Roman" pitchFamily="18" charset="0"/>
                <a:ea typeface="Arial Unicode MS" pitchFamily="34" charset="-128"/>
                <a:sym typeface="Symbol" pitchFamily="18" charset="2"/>
              </a:endParaRPr>
            </a:p>
          </p:txBody>
        </p:sp>
      </p:grpSp>
      <p:grpSp>
        <p:nvGrpSpPr>
          <p:cNvPr id="29" name="Groupe 28">
            <a:extLst>
              <a:ext uri="{FF2B5EF4-FFF2-40B4-BE49-F238E27FC236}">
                <a16:creationId xmlns:a16="http://schemas.microsoft.com/office/drawing/2014/main" id="{12F24E17-666F-AC2A-09D1-0A5807647150}"/>
              </a:ext>
            </a:extLst>
          </p:cNvPr>
          <p:cNvGrpSpPr/>
          <p:nvPr/>
        </p:nvGrpSpPr>
        <p:grpSpPr>
          <a:xfrm>
            <a:off x="114952" y="1848601"/>
            <a:ext cx="1829307" cy="1662499"/>
            <a:chOff x="266234" y="1387700"/>
            <a:chExt cx="1371980" cy="1246874"/>
          </a:xfrm>
        </p:grpSpPr>
        <mc:AlternateContent xmlns:mc="http://schemas.openxmlformats.org/markup-compatibility/2006" xmlns:a14="http://schemas.microsoft.com/office/drawing/2010/main">
          <mc:Choice Requires="a14">
            <p:sp>
              <p:nvSpPr>
                <p:cNvPr id="9" name="Rectangle : coins arrondis 8">
                  <a:extLst>
                    <a:ext uri="{FF2B5EF4-FFF2-40B4-BE49-F238E27FC236}">
                      <a16:creationId xmlns:a16="http://schemas.microsoft.com/office/drawing/2014/main" id="{7F294952-84C8-AA09-4452-D9F6FBFCB4DA}"/>
                    </a:ext>
                  </a:extLst>
                </p:cNvPr>
                <p:cNvSpPr/>
                <p:nvPr/>
              </p:nvSpPr>
              <p:spPr>
                <a:xfrm>
                  <a:off x="266234" y="1387700"/>
                  <a:ext cx="1033358" cy="1246874"/>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defTabSz="1219170" fontAlgn="base">
                    <a:spcBef>
                      <a:spcPct val="50000"/>
                    </a:spcBef>
                    <a:spcAft>
                      <a:spcPct val="0"/>
                    </a:spcAft>
                  </a:pPr>
                  <a:r>
                    <a:rPr lang="fr-FR" sz="1467" dirty="0">
                      <a:solidFill>
                        <a:prstClr val="white"/>
                      </a:solidFill>
                      <a:latin typeface="Calibri"/>
                      <a:sym typeface="Symbol" pitchFamily="18" charset="2"/>
                    </a:rPr>
                    <a:t>Input</a:t>
                  </a:r>
                </a:p>
                <a:p>
                  <a:pPr algn="ctr" defTabSz="1219170" fontAlgn="base">
                    <a:spcBef>
                      <a:spcPct val="50000"/>
                    </a:spcBef>
                    <a:spcAft>
                      <a:spcPct val="0"/>
                    </a:spcAft>
                  </a:pPr>
                  <a:r>
                    <a:rPr lang="fr-FR" sz="1467" dirty="0">
                      <a:solidFill>
                        <a:prstClr val="white"/>
                      </a:solidFill>
                      <a:latin typeface="Calibri"/>
                      <a:sym typeface="Symbol" pitchFamily="18" charset="2"/>
                    </a:rPr>
                    <a:t>MERLIN</a:t>
                  </a:r>
                </a:p>
                <a:p>
                  <a:pPr algn="ctr" defTabSz="1219170" fontAlgn="base">
                    <a:spcBef>
                      <a:spcPct val="50000"/>
                    </a:spcBef>
                    <a:spcAft>
                      <a:spcPct val="0"/>
                    </a:spcAft>
                  </a:pPr>
                  <a14:m>
                    <m:oMathPara xmlns:m="http://schemas.openxmlformats.org/officeDocument/2006/math">
                      <m:oMathParaPr>
                        <m:jc m:val="centerGroup"/>
                      </m:oMathParaPr>
                      <m:oMath xmlns:m="http://schemas.openxmlformats.org/officeDocument/2006/math">
                        <m:r>
                          <a:rPr lang="fr-FR" sz="1467" b="1" i="1">
                            <a:solidFill>
                              <a:srgbClr val="FF0000"/>
                            </a:solidFill>
                            <a:latin typeface="Cambria Math" panose="02040503050406030204" pitchFamily="18" charset="0"/>
                            <a:ea typeface="Cambria Math" panose="02040503050406030204" pitchFamily="18" charset="0"/>
                            <a:sym typeface="Symbol" pitchFamily="18" charset="2"/>
                          </a:rPr>
                          <m:t>𝝀</m:t>
                        </m:r>
                        <m:r>
                          <a:rPr lang="fr-FR" sz="1467" b="1" i="1">
                            <a:solidFill>
                              <a:srgbClr val="FF0000"/>
                            </a:solidFill>
                            <a:latin typeface="Cambria Math" panose="02040503050406030204" pitchFamily="18" charset="0"/>
                            <a:ea typeface="Cambria Math" panose="02040503050406030204" pitchFamily="18" charset="0"/>
                            <a:sym typeface="Symbol" pitchFamily="18" charset="2"/>
                          </a:rPr>
                          <m:t>, </m:t>
                        </m:r>
                        <m:sSub>
                          <m:sSubPr>
                            <m:ctrlPr>
                              <a:rPr lang="fr-FR" sz="1467" b="1" i="1">
                                <a:solidFill>
                                  <a:srgbClr val="FF0000"/>
                                </a:solidFill>
                                <a:latin typeface="Cambria Math" panose="02040503050406030204" pitchFamily="18" charset="0"/>
                                <a:ea typeface="Cambria Math" panose="02040503050406030204" pitchFamily="18" charset="0"/>
                                <a:sym typeface="Symbol" pitchFamily="18" charset="2"/>
                              </a:rPr>
                            </m:ctrlPr>
                          </m:sSubPr>
                          <m:e>
                            <m:r>
                              <a:rPr lang="fr-FR" sz="1467" b="1" i="1">
                                <a:solidFill>
                                  <a:srgbClr val="FF0000"/>
                                </a:solidFill>
                                <a:latin typeface="Cambria Math" panose="02040503050406030204" pitchFamily="18" charset="0"/>
                                <a:ea typeface="Cambria Math" panose="02040503050406030204" pitchFamily="18" charset="0"/>
                                <a:sym typeface="Symbol" pitchFamily="18" charset="2"/>
                              </a:rPr>
                              <m:t>𝑳</m:t>
                            </m:r>
                          </m:e>
                          <m:sub>
                            <m:r>
                              <a:rPr lang="fr-FR" sz="1467" b="1" i="1">
                                <a:solidFill>
                                  <a:srgbClr val="FF0000"/>
                                </a:solidFill>
                                <a:latin typeface="Cambria Math" panose="02040503050406030204" pitchFamily="18" charset="0"/>
                                <a:ea typeface="Cambria Math" panose="02040503050406030204" pitchFamily="18" charset="0"/>
                                <a:sym typeface="Symbol" pitchFamily="18" charset="2"/>
                              </a:rPr>
                              <m:t>𝝀</m:t>
                            </m:r>
                          </m:sub>
                        </m:sSub>
                      </m:oMath>
                    </m:oMathPara>
                  </a14:m>
                  <a:endParaRPr lang="fr-FR" sz="1467" b="1" dirty="0">
                    <a:solidFill>
                      <a:srgbClr val="FF0000"/>
                    </a:solidFill>
                    <a:latin typeface="Calibri"/>
                    <a:sym typeface="Symbol" pitchFamily="18" charset="2"/>
                  </a:endParaRPr>
                </a:p>
                <a:p>
                  <a:pPr algn="ctr" defTabSz="1219170" fontAlgn="base">
                    <a:spcBef>
                      <a:spcPct val="50000"/>
                    </a:spcBef>
                    <a:spcAft>
                      <a:spcPct val="0"/>
                    </a:spcAft>
                  </a:pPr>
                  <a:r>
                    <a:rPr lang="fr-FR" sz="1467" dirty="0">
                      <a:solidFill>
                        <a:prstClr val="white"/>
                      </a:solidFill>
                      <a:latin typeface="Calibri"/>
                      <a:sym typeface="Symbol" pitchFamily="18" charset="2"/>
                    </a:rPr>
                    <a:t>(</a:t>
                  </a:r>
                  <a:r>
                    <a:rPr lang="fr-FR" sz="1467" dirty="0" err="1">
                      <a:solidFill>
                        <a:prstClr val="white"/>
                      </a:solidFill>
                      <a:latin typeface="Calibri"/>
                      <a:sym typeface="Symbol" pitchFamily="18" charset="2"/>
                    </a:rPr>
                    <a:t>wavelength</a:t>
                  </a:r>
                  <a:r>
                    <a:rPr lang="fr-FR" sz="1467" dirty="0">
                      <a:solidFill>
                        <a:prstClr val="white"/>
                      </a:solidFill>
                      <a:latin typeface="Calibri"/>
                      <a:sym typeface="Symbol" pitchFamily="18" charset="2"/>
                    </a:rPr>
                    <a:t>, spectral radiance)</a:t>
                  </a:r>
                </a:p>
              </p:txBody>
            </p:sp>
          </mc:Choice>
          <mc:Fallback xmlns="">
            <p:sp>
              <p:nvSpPr>
                <p:cNvPr id="9" name="Rectangle : coins arrondis 8">
                  <a:extLst>
                    <a:ext uri="{FF2B5EF4-FFF2-40B4-BE49-F238E27FC236}">
                      <a16:creationId xmlns:a16="http://schemas.microsoft.com/office/drawing/2014/main" id="{7F294952-84C8-AA09-4452-D9F6FBFCB4DA}"/>
                    </a:ext>
                  </a:extLst>
                </p:cNvPr>
                <p:cNvSpPr>
                  <a:spLocks noRot="1" noChangeAspect="1" noMove="1" noResize="1" noEditPoints="1" noAdjustHandles="1" noChangeArrowheads="1" noChangeShapeType="1" noTextEdit="1"/>
                </p:cNvSpPr>
                <p:nvPr/>
              </p:nvSpPr>
              <p:spPr>
                <a:xfrm>
                  <a:off x="266234" y="1387700"/>
                  <a:ext cx="1033358" cy="1246874"/>
                </a:xfrm>
                <a:prstGeom prst="roundRect">
                  <a:avLst/>
                </a:prstGeom>
                <a:blipFill>
                  <a:blip r:embed="rId6"/>
                  <a:stretch>
                    <a:fillRect b="-2871"/>
                  </a:stretch>
                </a:blipFill>
              </p:spPr>
              <p:txBody>
                <a:bodyPr/>
                <a:lstStyle/>
                <a:p>
                  <a:r>
                    <a:rPr lang="fr-FR">
                      <a:noFill/>
                    </a:rPr>
                    <a:t> </a:t>
                  </a:r>
                </a:p>
              </p:txBody>
            </p:sp>
          </mc:Fallback>
        </mc:AlternateContent>
        <p:sp>
          <p:nvSpPr>
            <p:cNvPr id="20" name="Flèche : droite 19">
              <a:extLst>
                <a:ext uri="{FF2B5EF4-FFF2-40B4-BE49-F238E27FC236}">
                  <a16:creationId xmlns:a16="http://schemas.microsoft.com/office/drawing/2014/main" id="{CB3AE5C6-49C2-FD6C-B075-0E9FE5A930CD}"/>
                </a:ext>
              </a:extLst>
            </p:cNvPr>
            <p:cNvSpPr/>
            <p:nvPr/>
          </p:nvSpPr>
          <p:spPr>
            <a:xfrm>
              <a:off x="1170384" y="1820836"/>
              <a:ext cx="467830" cy="180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dirty="0">
                <a:solidFill>
                  <a:prstClr val="white"/>
                </a:solidFill>
                <a:latin typeface="Calibri"/>
                <a:sym typeface="Symbol" pitchFamily="18" charset="2"/>
              </a:endParaRPr>
            </a:p>
          </p:txBody>
        </p:sp>
      </p:grpSp>
      <p:sp>
        <p:nvSpPr>
          <p:cNvPr id="33" name="Flèche : droite 32">
            <a:extLst>
              <a:ext uri="{FF2B5EF4-FFF2-40B4-BE49-F238E27FC236}">
                <a16:creationId xmlns:a16="http://schemas.microsoft.com/office/drawing/2014/main" id="{B72A9F8B-9B41-E6E2-FEB3-9450D29AE58B}"/>
              </a:ext>
            </a:extLst>
          </p:cNvPr>
          <p:cNvSpPr/>
          <p:nvPr/>
        </p:nvSpPr>
        <p:spPr>
          <a:xfrm>
            <a:off x="3282051" y="2442185"/>
            <a:ext cx="623773" cy="2400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dirty="0">
              <a:solidFill>
                <a:prstClr val="white"/>
              </a:solidFill>
              <a:latin typeface="Calibri"/>
              <a:sym typeface="Symbol" pitchFamily="18" charset="2"/>
            </a:endParaRPr>
          </a:p>
        </p:txBody>
      </p:sp>
      <p:sp>
        <p:nvSpPr>
          <p:cNvPr id="48" name="ZoneTexte 47">
            <a:extLst>
              <a:ext uri="{FF2B5EF4-FFF2-40B4-BE49-F238E27FC236}">
                <a16:creationId xmlns:a16="http://schemas.microsoft.com/office/drawing/2014/main" id="{8AC7E5BA-61E0-8B85-389D-1165039DB98E}"/>
              </a:ext>
            </a:extLst>
          </p:cNvPr>
          <p:cNvSpPr txBox="1"/>
          <p:nvPr/>
        </p:nvSpPr>
        <p:spPr>
          <a:xfrm>
            <a:off x="183825" y="6231698"/>
            <a:ext cx="3304252" cy="430759"/>
          </a:xfrm>
          <a:prstGeom prst="rect">
            <a:avLst/>
          </a:prstGeom>
          <a:solidFill>
            <a:schemeClr val="bg2"/>
          </a:solidFill>
          <a:effectLst/>
        </p:spPr>
        <p:txBody>
          <a:bodyPr wrap="square" rtlCol="0">
            <a:spAutoFit/>
          </a:bodyPr>
          <a:lstStyle/>
          <a:p>
            <a:pPr algn="ctr" defTabSz="239178">
              <a:spcBef>
                <a:spcPts val="400"/>
              </a:spcBef>
              <a:defRPr/>
            </a:pPr>
            <a:r>
              <a:rPr lang="fr-FR" sz="933" b="1" kern="0" dirty="0">
                <a:solidFill>
                  <a:srgbClr val="022ABE"/>
                </a:solidFill>
                <a:latin typeface="Calibri" pitchFamily="34" charset="0"/>
                <a:ea typeface="Arial Unicode MS" pitchFamily="34" charset="-128"/>
                <a:cs typeface="Calibri" pitchFamily="34" charset="0"/>
                <a:sym typeface="Symbol" pitchFamily="18" charset="2"/>
              </a:rPr>
              <a:t>A. Favre, A. Bultel… V. Morel </a:t>
            </a:r>
            <a:r>
              <a:rPr lang="fr-FR" sz="933" b="1" i="1" kern="0" dirty="0">
                <a:solidFill>
                  <a:srgbClr val="022ABE"/>
                </a:solidFill>
                <a:latin typeface="Calibri" pitchFamily="34" charset="0"/>
                <a:ea typeface="Arial Unicode MS" pitchFamily="34" charset="-128"/>
                <a:cs typeface="Calibri" pitchFamily="34" charset="0"/>
                <a:sym typeface="Symbol" pitchFamily="18" charset="2"/>
              </a:rPr>
              <a:t>et al. </a:t>
            </a:r>
            <a:r>
              <a:rPr lang="fr-FR" sz="933" b="1" kern="0" dirty="0">
                <a:solidFill>
                  <a:srgbClr val="022ABE"/>
                </a:solidFill>
                <a:latin typeface="Calibri" pitchFamily="34" charset="0"/>
                <a:ea typeface="Arial Unicode MS" pitchFamily="34" charset="-128"/>
                <a:cs typeface="Calibri" pitchFamily="34" charset="0"/>
                <a:sym typeface="Symbol" pitchFamily="18" charset="2"/>
              </a:rPr>
              <a:t>Phys. </a:t>
            </a:r>
            <a:r>
              <a:rPr lang="fr-FR" sz="933" b="1" kern="0" dirty="0" err="1">
                <a:solidFill>
                  <a:srgbClr val="022ABE"/>
                </a:solidFill>
                <a:latin typeface="Calibri" pitchFamily="34" charset="0"/>
                <a:ea typeface="Arial Unicode MS" pitchFamily="34" charset="-128"/>
                <a:cs typeface="Calibri" pitchFamily="34" charset="0"/>
                <a:sym typeface="Symbol" pitchFamily="18" charset="2"/>
              </a:rPr>
              <a:t>Scr</a:t>
            </a:r>
            <a:r>
              <a:rPr lang="fr-FR" sz="933" b="1" kern="0" dirty="0">
                <a:solidFill>
                  <a:srgbClr val="022ABE"/>
                </a:solidFill>
                <a:latin typeface="Calibri" pitchFamily="34" charset="0"/>
                <a:ea typeface="Arial Unicode MS" pitchFamily="34" charset="-128"/>
                <a:cs typeface="Calibri" pitchFamily="34" charset="0"/>
                <a:sym typeface="Symbol" pitchFamily="18" charset="2"/>
              </a:rPr>
              <a:t>. 99 (2024) 035609</a:t>
            </a:r>
          </a:p>
          <a:p>
            <a:pPr algn="ctr" defTabSz="239178">
              <a:spcBef>
                <a:spcPts val="400"/>
              </a:spcBef>
              <a:defRPr/>
            </a:pPr>
            <a:r>
              <a:rPr lang="fr-FR" sz="933" b="1" kern="0" dirty="0">
                <a:solidFill>
                  <a:srgbClr val="022ABE"/>
                </a:solidFill>
                <a:latin typeface="Calibri" pitchFamily="34" charset="0"/>
                <a:ea typeface="Arial Unicode MS" pitchFamily="34" charset="-128"/>
                <a:cs typeface="Calibri" pitchFamily="34" charset="0"/>
                <a:sym typeface="Symbol" pitchFamily="18" charset="2"/>
                <a:hlinkClick r:id="rId7"/>
              </a:rPr>
              <a:t>https://doi.org/10.1088/1402-4896/ad2826</a:t>
            </a:r>
            <a:endParaRPr lang="fr-FR" sz="933" b="1" kern="0" dirty="0">
              <a:solidFill>
                <a:srgbClr val="022ABE"/>
              </a:solidFill>
              <a:latin typeface="Calibri" pitchFamily="34" charset="0"/>
              <a:ea typeface="Arial Unicode MS" pitchFamily="34" charset="-128"/>
              <a:cs typeface="Calibri" pitchFamily="34" charset="0"/>
              <a:sym typeface="Symbol" pitchFamily="18" charset="2"/>
            </a:endParaRPr>
          </a:p>
        </p:txBody>
      </p:sp>
      <mc:AlternateContent xmlns:mc="http://schemas.openxmlformats.org/markup-compatibility/2006" xmlns:a14="http://schemas.microsoft.com/office/drawing/2010/main">
        <mc:Choice Requires="a14">
          <p:sp>
            <p:nvSpPr>
              <p:cNvPr id="51" name="ZoneTexte 50">
                <a:extLst>
                  <a:ext uri="{FF2B5EF4-FFF2-40B4-BE49-F238E27FC236}">
                    <a16:creationId xmlns:a16="http://schemas.microsoft.com/office/drawing/2014/main" id="{D4FFE666-CF28-F9FD-E215-E45BE17DA988}"/>
                  </a:ext>
                </a:extLst>
              </p:cNvPr>
              <p:cNvSpPr txBox="1"/>
              <p:nvPr/>
            </p:nvSpPr>
            <p:spPr>
              <a:xfrm>
                <a:off x="3612291" y="5157193"/>
                <a:ext cx="3822997" cy="1228926"/>
              </a:xfrm>
              <a:prstGeom prst="rect">
                <a:avLst/>
              </a:prstGeom>
              <a:noFill/>
            </p:spPr>
            <p:txBody>
              <a:bodyPr wrap="square">
                <a:spAutoFit/>
              </a:bodyPr>
              <a:lstStyle/>
              <a:p>
                <a:pPr defTabSz="1219170" fontAlgn="base">
                  <a:spcBef>
                    <a:spcPct val="50000"/>
                  </a:spcBef>
                  <a:spcAft>
                    <a:spcPct val="0"/>
                  </a:spcAft>
                </a:pPr>
                <a:r>
                  <a:rPr lang="fr-FR" sz="1333" b="1" kern="0" dirty="0">
                    <a:solidFill>
                      <a:prstClr val="black"/>
                    </a:solidFill>
                    <a:latin typeface="Calibri" pitchFamily="34" charset="0"/>
                    <a:ea typeface="Arial Unicode MS" pitchFamily="34" charset="-128"/>
                    <a:cs typeface="Calibri" pitchFamily="34" charset="0"/>
                    <a:sym typeface="Symbol" pitchFamily="18" charset="2"/>
                  </a:rPr>
                  <a:t>Learning  </a:t>
                </a:r>
                <a:r>
                  <a:rPr lang="fr-FR" sz="1333" b="1" kern="0" dirty="0" err="1">
                    <a:solidFill>
                      <a:prstClr val="black"/>
                    </a:solidFill>
                    <a:latin typeface="Calibri" pitchFamily="34" charset="0"/>
                    <a:ea typeface="Arial Unicode MS" pitchFamily="34" charset="-128"/>
                    <a:cs typeface="Calibri" pitchFamily="34" charset="0"/>
                    <a:sym typeface="Symbol" pitchFamily="18" charset="2"/>
                  </a:rPr>
                  <a:t>Loss</a:t>
                </a:r>
                <a:r>
                  <a:rPr lang="fr-FR" sz="1333" b="1" kern="0" dirty="0">
                    <a:solidFill>
                      <a:prstClr val="black"/>
                    </a:solidFill>
                    <a:latin typeface="Calibri" pitchFamily="34" charset="0"/>
                    <a:ea typeface="Arial Unicode MS" pitchFamily="34" charset="-128"/>
                    <a:cs typeface="Calibri" pitchFamily="34" charset="0"/>
                    <a:sym typeface="Symbol" pitchFamily="18" charset="2"/>
                  </a:rPr>
                  <a:t> </a:t>
                </a:r>
                <a:r>
                  <a:rPr lang="fr-FR" sz="1333" b="1" kern="0" dirty="0" err="1">
                    <a:solidFill>
                      <a:prstClr val="black"/>
                    </a:solidFill>
                    <a:latin typeface="Calibri" pitchFamily="34" charset="0"/>
                    <a:ea typeface="Arial Unicode MS" pitchFamily="34" charset="-128"/>
                    <a:cs typeface="Calibri" pitchFamily="34" charset="0"/>
                    <a:sym typeface="Symbol" pitchFamily="18" charset="2"/>
                  </a:rPr>
                  <a:t>function</a:t>
                </a:r>
                <a:r>
                  <a:rPr lang="fr-FR" sz="1333" b="1" kern="0" dirty="0">
                    <a:solidFill>
                      <a:prstClr val="black"/>
                    </a:solidFill>
                    <a:latin typeface="Calibri" pitchFamily="34" charset="0"/>
                    <a:ea typeface="Arial Unicode MS" pitchFamily="34" charset="-128"/>
                    <a:cs typeface="Calibri" pitchFamily="34" charset="0"/>
                    <a:sym typeface="Symbol" pitchFamily="18" charset="2"/>
                  </a:rPr>
                  <a:t>:</a:t>
                </a:r>
              </a:p>
              <a:p>
                <a:pPr defTabSz="1219170" fontAlgn="base">
                  <a:spcBef>
                    <a:spcPct val="50000"/>
                  </a:spcBef>
                  <a:spcAft>
                    <a:spcPct val="0"/>
                  </a:spcAft>
                </a:pPr>
                <a14:m>
                  <m:oMathPara xmlns:m="http://schemas.openxmlformats.org/officeDocument/2006/math">
                    <m:oMathParaPr>
                      <m:jc m:val="centerGroup"/>
                    </m:oMathParaPr>
                    <m:oMath xmlns:m="http://schemas.openxmlformats.org/officeDocument/2006/math">
                      <m:r>
                        <a:rPr lang="fr-FR" sz="1333" i="1">
                          <a:solidFill>
                            <a:prstClr val="black"/>
                          </a:solidFill>
                          <a:latin typeface="Cambria Math" panose="02040503050406030204" pitchFamily="18" charset="0"/>
                          <a:ea typeface="Cambria Math" panose="02040503050406030204" pitchFamily="18" charset="0"/>
                          <a:sym typeface="Symbol" pitchFamily="18" charset="2"/>
                        </a:rPr>
                        <m:t>ℒ</m:t>
                      </m:r>
                      <m:d>
                        <m:dPr>
                          <m:ctrlPr>
                            <a:rPr lang="fr-FR" sz="1333" i="1">
                              <a:solidFill>
                                <a:prstClr val="black"/>
                              </a:solidFill>
                              <a:latin typeface="Cambria Math" panose="02040503050406030204" pitchFamily="18" charset="0"/>
                              <a:ea typeface="Cambria Math" panose="02040503050406030204" pitchFamily="18" charset="0"/>
                              <a:sym typeface="Symbol" pitchFamily="18" charset="2"/>
                            </a:rPr>
                          </m:ctrlPr>
                        </m:dPr>
                        <m:e>
                          <m:r>
                            <a:rPr lang="fr-FR" sz="1333" i="1">
                              <a:solidFill>
                                <a:prstClr val="black"/>
                              </a:solidFill>
                              <a:latin typeface="Cambria Math" panose="02040503050406030204" pitchFamily="18" charset="0"/>
                              <a:ea typeface="Cambria Math" panose="02040503050406030204" pitchFamily="18" charset="0"/>
                              <a:sym typeface="Symbol" pitchFamily="18" charset="2"/>
                            </a:rPr>
                            <m:t>𝑝</m:t>
                          </m:r>
                          <m:r>
                            <a:rPr lang="fr-FR" sz="1333" i="1">
                              <a:solidFill>
                                <a:prstClr val="black"/>
                              </a:solidFill>
                              <a:latin typeface="Cambria Math" panose="02040503050406030204" pitchFamily="18" charset="0"/>
                              <a:ea typeface="Cambria Math" panose="02040503050406030204" pitchFamily="18" charset="0"/>
                              <a:sym typeface="Symbol" pitchFamily="18" charset="2"/>
                            </a:rPr>
                            <m:t>,</m:t>
                          </m:r>
                          <m:r>
                            <a:rPr lang="fr-FR" sz="1333" i="1">
                              <a:solidFill>
                                <a:prstClr val="black"/>
                              </a:solidFill>
                              <a:latin typeface="Cambria Math" panose="02040503050406030204" pitchFamily="18" charset="0"/>
                              <a:ea typeface="Cambria Math" panose="02040503050406030204" pitchFamily="18" charset="0"/>
                              <a:sym typeface="Symbol" pitchFamily="18" charset="2"/>
                            </a:rPr>
                            <m:t>𝑡</m:t>
                          </m:r>
                          <m:r>
                            <a:rPr lang="fr-FR" sz="1333" i="1">
                              <a:solidFill>
                                <a:prstClr val="black"/>
                              </a:solidFill>
                              <a:latin typeface="Cambria Math" panose="02040503050406030204" pitchFamily="18" charset="0"/>
                              <a:ea typeface="Cambria Math" panose="02040503050406030204" pitchFamily="18" charset="0"/>
                              <a:sym typeface="Symbol" pitchFamily="18" charset="2"/>
                            </a:rPr>
                            <m:t>,</m:t>
                          </m:r>
                          <m:r>
                            <a:rPr lang="fr-FR" sz="1333" i="1">
                              <a:solidFill>
                                <a:prstClr val="black"/>
                              </a:solidFill>
                              <a:latin typeface="Cambria Math" panose="02040503050406030204" pitchFamily="18" charset="0"/>
                              <a:ea typeface="Cambria Math" panose="02040503050406030204" pitchFamily="18" charset="0"/>
                              <a:sym typeface="Symbol" pitchFamily="18" charset="2"/>
                            </a:rPr>
                            <m:t>𝑐</m:t>
                          </m:r>
                        </m:e>
                      </m:d>
                      <m:r>
                        <a:rPr lang="fr-FR" sz="1333" i="1">
                          <a:solidFill>
                            <a:prstClr val="black"/>
                          </a:solidFill>
                          <a:latin typeface="Cambria Math" panose="02040503050406030204" pitchFamily="18" charset="0"/>
                          <a:ea typeface="Cambria Math" panose="02040503050406030204" pitchFamily="18" charset="0"/>
                          <a:sym typeface="Symbol" pitchFamily="18" charset="2"/>
                        </a:rPr>
                        <m:t>=</m:t>
                      </m:r>
                      <m:nary>
                        <m:naryPr>
                          <m:chr m:val="∑"/>
                          <m:limLoc m:val="subSup"/>
                          <m:ctrlPr>
                            <a:rPr lang="fr-FR" sz="1333" i="1">
                              <a:solidFill>
                                <a:prstClr val="black"/>
                              </a:solidFill>
                              <a:latin typeface="Cambria Math" panose="02040503050406030204" pitchFamily="18" charset="0"/>
                              <a:ea typeface="Cambria Math" panose="02040503050406030204" pitchFamily="18" charset="0"/>
                              <a:sym typeface="Symbol" pitchFamily="18" charset="2"/>
                            </a:rPr>
                          </m:ctrlPr>
                        </m:naryPr>
                        <m:sub>
                          <m:r>
                            <m:rPr>
                              <m:brk m:alnAt="25"/>
                            </m:rPr>
                            <a:rPr lang="fr-FR" sz="1333" i="1">
                              <a:solidFill>
                                <a:prstClr val="black"/>
                              </a:solidFill>
                              <a:latin typeface="Cambria Math" panose="02040503050406030204" pitchFamily="18" charset="0"/>
                              <a:ea typeface="Cambria Math" panose="02040503050406030204" pitchFamily="18" charset="0"/>
                              <a:sym typeface="Symbol" pitchFamily="18" charset="2"/>
                            </a:rPr>
                            <m:t>1</m:t>
                          </m:r>
                        </m:sub>
                        <m:sup>
                          <m:r>
                            <a:rPr lang="fr-FR" sz="1333" i="1">
                              <a:solidFill>
                                <a:prstClr val="black"/>
                              </a:solidFill>
                              <a:latin typeface="Cambria Math" panose="02040503050406030204" pitchFamily="18" charset="0"/>
                              <a:ea typeface="Cambria Math" panose="02040503050406030204" pitchFamily="18" charset="0"/>
                              <a:sym typeface="Symbol" pitchFamily="18" charset="2"/>
                            </a:rPr>
                            <m:t>12</m:t>
                          </m:r>
                        </m:sup>
                        <m:e>
                          <m:sSubSup>
                            <m:sSubSupPr>
                              <m:ctrlPr>
                                <a:rPr lang="fr-FR" sz="1333" i="1">
                                  <a:solidFill>
                                    <a:prstClr val="black"/>
                                  </a:solidFill>
                                  <a:latin typeface="Cambria Math" panose="02040503050406030204" pitchFamily="18" charset="0"/>
                                  <a:ea typeface="Cambria Math" panose="02040503050406030204" pitchFamily="18" charset="0"/>
                                  <a:sym typeface="Symbol" pitchFamily="18" charset="2"/>
                                </a:rPr>
                              </m:ctrlPr>
                            </m:sSubSupPr>
                            <m:e>
                              <m:r>
                                <a:rPr lang="fr-FR" sz="1333" i="1">
                                  <a:solidFill>
                                    <a:prstClr val="black"/>
                                  </a:solidFill>
                                  <a:latin typeface="Cambria Math" panose="02040503050406030204" pitchFamily="18" charset="0"/>
                                  <a:ea typeface="Cambria Math" panose="02040503050406030204" pitchFamily="18" charset="0"/>
                                  <a:sym typeface="Symbol" pitchFamily="18" charset="2"/>
                                </a:rPr>
                                <m:t>𝑐</m:t>
                              </m:r>
                            </m:e>
                            <m:sub>
                              <m:r>
                                <a:rPr lang="fr-FR" sz="1333" i="1">
                                  <a:solidFill>
                                    <a:prstClr val="black"/>
                                  </a:solidFill>
                                  <a:latin typeface="Cambria Math" panose="02040503050406030204" pitchFamily="18" charset="0"/>
                                  <a:ea typeface="Cambria Math" panose="02040503050406030204" pitchFamily="18" charset="0"/>
                                  <a:sym typeface="Symbol" pitchFamily="18" charset="2"/>
                                </a:rPr>
                                <m:t>𝑖</m:t>
                              </m:r>
                            </m:sub>
                            <m:sup>
                              <m:r>
                                <a:rPr lang="fr-FR" sz="1333" i="1">
                                  <a:solidFill>
                                    <a:prstClr val="black"/>
                                  </a:solidFill>
                                  <a:latin typeface="Cambria Math" panose="02040503050406030204" pitchFamily="18" charset="0"/>
                                  <a:ea typeface="Cambria Math" panose="02040503050406030204" pitchFamily="18" charset="0"/>
                                  <a:sym typeface="Symbol" pitchFamily="18" charset="2"/>
                                </a:rPr>
                                <m:t>2</m:t>
                              </m:r>
                            </m:sup>
                          </m:sSubSup>
                          <m:sSup>
                            <m:sSupPr>
                              <m:ctrlPr>
                                <a:rPr lang="fr-FR" sz="1333" i="1">
                                  <a:solidFill>
                                    <a:prstClr val="black"/>
                                  </a:solidFill>
                                  <a:latin typeface="Cambria Math" panose="02040503050406030204" pitchFamily="18" charset="0"/>
                                  <a:ea typeface="Cambria Math" panose="02040503050406030204" pitchFamily="18" charset="0"/>
                                  <a:sym typeface="Symbol" pitchFamily="18" charset="2"/>
                                </a:rPr>
                              </m:ctrlPr>
                            </m:sSupPr>
                            <m:e>
                              <m:d>
                                <m:dPr>
                                  <m:ctrlPr>
                                    <a:rPr lang="fr-FR" sz="1333" i="1">
                                      <a:solidFill>
                                        <a:prstClr val="black"/>
                                      </a:solidFill>
                                      <a:latin typeface="Cambria Math" panose="02040503050406030204" pitchFamily="18" charset="0"/>
                                      <a:ea typeface="Cambria Math" panose="02040503050406030204" pitchFamily="18" charset="0"/>
                                      <a:sym typeface="Symbol" pitchFamily="18" charset="2"/>
                                    </a:rPr>
                                  </m:ctrlPr>
                                </m:dPr>
                                <m:e>
                                  <m:sSub>
                                    <m:sSubPr>
                                      <m:ctrlPr>
                                        <a:rPr lang="fr-FR" sz="1333" i="1">
                                          <a:solidFill>
                                            <a:prstClr val="black"/>
                                          </a:solidFill>
                                          <a:latin typeface="Cambria Math" panose="02040503050406030204" pitchFamily="18" charset="0"/>
                                          <a:ea typeface="Cambria Math" panose="02040503050406030204" pitchFamily="18" charset="0"/>
                                          <a:sym typeface="Symbol" pitchFamily="18" charset="2"/>
                                        </a:rPr>
                                      </m:ctrlPr>
                                    </m:sSubPr>
                                    <m:e>
                                      <m:r>
                                        <a:rPr lang="fr-FR" sz="1333" i="1">
                                          <a:solidFill>
                                            <a:prstClr val="black"/>
                                          </a:solidFill>
                                          <a:latin typeface="Cambria Math" panose="02040503050406030204" pitchFamily="18" charset="0"/>
                                          <a:ea typeface="Cambria Math" panose="02040503050406030204" pitchFamily="18" charset="0"/>
                                          <a:sym typeface="Symbol" pitchFamily="18" charset="2"/>
                                        </a:rPr>
                                        <m:t>𝑝</m:t>
                                      </m:r>
                                    </m:e>
                                    <m:sub>
                                      <m:r>
                                        <a:rPr lang="fr-FR" sz="1333" i="1">
                                          <a:solidFill>
                                            <a:prstClr val="black"/>
                                          </a:solidFill>
                                          <a:latin typeface="Cambria Math" panose="02040503050406030204" pitchFamily="18" charset="0"/>
                                          <a:ea typeface="Cambria Math" panose="02040503050406030204" pitchFamily="18" charset="0"/>
                                          <a:sym typeface="Symbol" pitchFamily="18" charset="2"/>
                                        </a:rPr>
                                        <m:t>𝑖</m:t>
                                      </m:r>
                                    </m:sub>
                                  </m:sSub>
                                  <m:r>
                                    <a:rPr lang="fr-FR" sz="1333" i="1">
                                      <a:solidFill>
                                        <a:prstClr val="black"/>
                                      </a:solidFill>
                                      <a:latin typeface="Cambria Math" panose="02040503050406030204" pitchFamily="18" charset="0"/>
                                      <a:ea typeface="Cambria Math" panose="02040503050406030204" pitchFamily="18" charset="0"/>
                                      <a:sym typeface="Symbol" pitchFamily="18" charset="2"/>
                                    </a:rPr>
                                    <m:t>−</m:t>
                                  </m:r>
                                  <m:sSub>
                                    <m:sSubPr>
                                      <m:ctrlPr>
                                        <a:rPr lang="fr-FR" sz="1333" i="1">
                                          <a:solidFill>
                                            <a:prstClr val="black"/>
                                          </a:solidFill>
                                          <a:latin typeface="Cambria Math" panose="02040503050406030204" pitchFamily="18" charset="0"/>
                                          <a:ea typeface="Cambria Math" panose="02040503050406030204" pitchFamily="18" charset="0"/>
                                          <a:sym typeface="Symbol" pitchFamily="18" charset="2"/>
                                        </a:rPr>
                                      </m:ctrlPr>
                                    </m:sSubPr>
                                    <m:e>
                                      <m:r>
                                        <a:rPr lang="fr-FR" sz="1333" i="1">
                                          <a:solidFill>
                                            <a:prstClr val="black"/>
                                          </a:solidFill>
                                          <a:latin typeface="Cambria Math" panose="02040503050406030204" pitchFamily="18" charset="0"/>
                                          <a:ea typeface="Cambria Math" panose="02040503050406030204" pitchFamily="18" charset="0"/>
                                          <a:sym typeface="Symbol" pitchFamily="18" charset="2"/>
                                        </a:rPr>
                                        <m:t>𝑡</m:t>
                                      </m:r>
                                    </m:e>
                                    <m:sub>
                                      <m:r>
                                        <a:rPr lang="fr-FR" sz="1333" i="1">
                                          <a:solidFill>
                                            <a:prstClr val="black"/>
                                          </a:solidFill>
                                          <a:latin typeface="Cambria Math" panose="02040503050406030204" pitchFamily="18" charset="0"/>
                                          <a:ea typeface="Cambria Math" panose="02040503050406030204" pitchFamily="18" charset="0"/>
                                          <a:sym typeface="Symbol" pitchFamily="18" charset="2"/>
                                        </a:rPr>
                                        <m:t>𝑖</m:t>
                                      </m:r>
                                    </m:sub>
                                  </m:sSub>
                                </m:e>
                              </m:d>
                            </m:e>
                            <m:sup>
                              <m:r>
                                <a:rPr lang="fr-FR" sz="1333" i="1">
                                  <a:solidFill>
                                    <a:prstClr val="black"/>
                                  </a:solidFill>
                                  <a:latin typeface="Cambria Math" panose="02040503050406030204" pitchFamily="18" charset="0"/>
                                  <a:ea typeface="Cambria Math" panose="02040503050406030204" pitchFamily="18" charset="0"/>
                                  <a:sym typeface="Symbol" pitchFamily="18" charset="2"/>
                                </a:rPr>
                                <m:t>2</m:t>
                              </m:r>
                            </m:sup>
                          </m:sSup>
                        </m:e>
                      </m:nary>
                      <m:r>
                        <a:rPr lang="fr-FR" sz="1333" i="1">
                          <a:solidFill>
                            <a:prstClr val="black"/>
                          </a:solidFill>
                          <a:latin typeface="Cambria Math" panose="02040503050406030204" pitchFamily="18" charset="0"/>
                          <a:ea typeface="Cambria Math" panose="02040503050406030204" pitchFamily="18" charset="0"/>
                          <a:sym typeface="Symbol" pitchFamily="18" charset="2"/>
                        </a:rPr>
                        <m:t>+</m:t>
                      </m:r>
                      <m:nary>
                        <m:naryPr>
                          <m:chr m:val="∑"/>
                          <m:limLoc m:val="subSup"/>
                          <m:ctrlPr>
                            <a:rPr lang="fr-FR" sz="1333" i="1">
                              <a:solidFill>
                                <a:prstClr val="black"/>
                              </a:solidFill>
                              <a:latin typeface="Cambria Math" panose="02040503050406030204" pitchFamily="18" charset="0"/>
                              <a:ea typeface="Cambria Math" panose="02040503050406030204" pitchFamily="18" charset="0"/>
                              <a:sym typeface="Symbol" pitchFamily="18" charset="2"/>
                            </a:rPr>
                          </m:ctrlPr>
                        </m:naryPr>
                        <m:sub>
                          <m:r>
                            <m:rPr>
                              <m:brk m:alnAt="25"/>
                            </m:rPr>
                            <a:rPr lang="fr-FR" sz="1333" i="1">
                              <a:solidFill>
                                <a:prstClr val="black"/>
                              </a:solidFill>
                              <a:latin typeface="Cambria Math" panose="02040503050406030204" pitchFamily="18" charset="0"/>
                              <a:ea typeface="Cambria Math" panose="02040503050406030204" pitchFamily="18" charset="0"/>
                              <a:sym typeface="Symbol" pitchFamily="18" charset="2"/>
                            </a:rPr>
                            <m:t>1</m:t>
                          </m:r>
                        </m:sub>
                        <m:sup>
                          <m:r>
                            <a:rPr lang="fr-FR" sz="1333" i="1">
                              <a:solidFill>
                                <a:prstClr val="black"/>
                              </a:solidFill>
                              <a:latin typeface="Cambria Math" panose="02040503050406030204" pitchFamily="18" charset="0"/>
                              <a:ea typeface="Cambria Math" panose="02040503050406030204" pitchFamily="18" charset="0"/>
                              <a:sym typeface="Symbol" pitchFamily="18" charset="2"/>
                            </a:rPr>
                            <m:t>12</m:t>
                          </m:r>
                        </m:sup>
                        <m:e>
                          <m:sSup>
                            <m:sSupPr>
                              <m:ctrlPr>
                                <a:rPr lang="fr-FR" sz="1333" i="1">
                                  <a:solidFill>
                                    <a:prstClr val="black"/>
                                  </a:solidFill>
                                  <a:latin typeface="Cambria Math" panose="02040503050406030204" pitchFamily="18" charset="0"/>
                                  <a:ea typeface="Cambria Math" panose="02040503050406030204" pitchFamily="18" charset="0"/>
                                  <a:sym typeface="Symbol" pitchFamily="18" charset="2"/>
                                </a:rPr>
                              </m:ctrlPr>
                            </m:sSupPr>
                            <m:e>
                              <m:d>
                                <m:dPr>
                                  <m:ctrlPr>
                                    <a:rPr lang="fr-FR" sz="1333" i="1">
                                      <a:solidFill>
                                        <a:prstClr val="black"/>
                                      </a:solidFill>
                                      <a:latin typeface="Cambria Math" panose="02040503050406030204" pitchFamily="18" charset="0"/>
                                      <a:ea typeface="Cambria Math" panose="02040503050406030204" pitchFamily="18" charset="0"/>
                                      <a:sym typeface="Symbol" pitchFamily="18" charset="2"/>
                                    </a:rPr>
                                  </m:ctrlPr>
                                </m:dPr>
                                <m:e>
                                  <m:r>
                                    <a:rPr lang="fr-FR" sz="1333" i="1">
                                      <a:solidFill>
                                        <a:prstClr val="black"/>
                                      </a:solidFill>
                                      <a:latin typeface="Cambria Math" panose="02040503050406030204" pitchFamily="18" charset="0"/>
                                      <a:ea typeface="Cambria Math" panose="02040503050406030204" pitchFamily="18" charset="0"/>
                                      <a:sym typeface="Symbol" pitchFamily="18" charset="2"/>
                                    </a:rPr>
                                    <m:t>1−</m:t>
                                  </m:r>
                                  <m:sSub>
                                    <m:sSubPr>
                                      <m:ctrlPr>
                                        <a:rPr lang="fr-FR" sz="1333" i="1">
                                          <a:solidFill>
                                            <a:prstClr val="black"/>
                                          </a:solidFill>
                                          <a:latin typeface="Cambria Math" panose="02040503050406030204" pitchFamily="18" charset="0"/>
                                          <a:ea typeface="Cambria Math" panose="02040503050406030204" pitchFamily="18" charset="0"/>
                                          <a:sym typeface="Symbol" pitchFamily="18" charset="2"/>
                                        </a:rPr>
                                      </m:ctrlPr>
                                    </m:sSubPr>
                                    <m:e>
                                      <m:r>
                                        <a:rPr lang="fr-FR" sz="1333" i="1">
                                          <a:solidFill>
                                            <a:prstClr val="black"/>
                                          </a:solidFill>
                                          <a:latin typeface="Cambria Math" panose="02040503050406030204" pitchFamily="18" charset="0"/>
                                          <a:ea typeface="Cambria Math" panose="02040503050406030204" pitchFamily="18" charset="0"/>
                                          <a:sym typeface="Symbol" pitchFamily="18" charset="2"/>
                                        </a:rPr>
                                        <m:t>𝑐</m:t>
                                      </m:r>
                                    </m:e>
                                    <m:sub>
                                      <m:r>
                                        <a:rPr lang="fr-FR" sz="1333" i="1">
                                          <a:solidFill>
                                            <a:prstClr val="black"/>
                                          </a:solidFill>
                                          <a:latin typeface="Cambria Math" panose="02040503050406030204" pitchFamily="18" charset="0"/>
                                          <a:ea typeface="Cambria Math" panose="02040503050406030204" pitchFamily="18" charset="0"/>
                                          <a:sym typeface="Symbol" pitchFamily="18" charset="2"/>
                                        </a:rPr>
                                        <m:t>𝑖</m:t>
                                      </m:r>
                                    </m:sub>
                                  </m:sSub>
                                </m:e>
                              </m:d>
                            </m:e>
                            <m:sup>
                              <m:r>
                                <a:rPr lang="fr-FR" sz="1333" i="1">
                                  <a:solidFill>
                                    <a:prstClr val="black"/>
                                  </a:solidFill>
                                  <a:latin typeface="Cambria Math" panose="02040503050406030204" pitchFamily="18" charset="0"/>
                                  <a:ea typeface="Cambria Math" panose="02040503050406030204" pitchFamily="18" charset="0"/>
                                  <a:sym typeface="Symbol" pitchFamily="18" charset="2"/>
                                </a:rPr>
                                <m:t>2</m:t>
                              </m:r>
                            </m:sup>
                          </m:sSup>
                        </m:e>
                      </m:nary>
                    </m:oMath>
                  </m:oMathPara>
                </a14:m>
                <a:endParaRPr lang="fr-FR" sz="1333" dirty="0">
                  <a:solidFill>
                    <a:prstClr val="black"/>
                  </a:solidFill>
                  <a:latin typeface="Times New Roman" pitchFamily="18" charset="0"/>
                  <a:ea typeface="Arial Unicode MS" pitchFamily="34" charset="-128"/>
                  <a:sym typeface="Symbol" pitchFamily="18" charset="2"/>
                </a:endParaRPr>
              </a:p>
              <a:p>
                <a:pPr defTabSz="1219170" fontAlgn="base">
                  <a:spcBef>
                    <a:spcPct val="50000"/>
                  </a:spcBef>
                  <a:spcAft>
                    <a:spcPct val="0"/>
                  </a:spcAft>
                </a:pPr>
                <a:r>
                  <a:rPr lang="fr-FR" sz="1333" dirty="0" err="1">
                    <a:solidFill>
                      <a:prstClr val="black"/>
                    </a:solidFill>
                    <a:latin typeface="Calibri"/>
                    <a:ea typeface="Arial Unicode MS" pitchFamily="34" charset="-128"/>
                    <a:sym typeface="Symbol" pitchFamily="18" charset="2"/>
                  </a:rPr>
                  <a:t>where</a:t>
                </a:r>
                <a:r>
                  <a:rPr lang="fr-FR" sz="1333" dirty="0">
                    <a:solidFill>
                      <a:prstClr val="black"/>
                    </a:solidFill>
                    <a:latin typeface="Calibri"/>
                    <a:ea typeface="Arial Unicode MS" pitchFamily="34" charset="-128"/>
                    <a:sym typeface="Symbol" pitchFamily="18" charset="2"/>
                  </a:rPr>
                  <a:t> </a:t>
                </a:r>
                <a14:m>
                  <m:oMath xmlns:m="http://schemas.openxmlformats.org/officeDocument/2006/math">
                    <m:sSub>
                      <m:sSubPr>
                        <m:ctrlPr>
                          <a:rPr lang="fr-FR" sz="1333" i="1">
                            <a:solidFill>
                              <a:prstClr val="black"/>
                            </a:solidFill>
                            <a:latin typeface="Cambria Math" panose="02040503050406030204" pitchFamily="18" charset="0"/>
                            <a:sym typeface="Symbol" pitchFamily="18" charset="2"/>
                          </a:rPr>
                        </m:ctrlPr>
                      </m:sSubPr>
                      <m:e>
                        <m:r>
                          <a:rPr lang="fr-FR" sz="1333" i="1">
                            <a:solidFill>
                              <a:prstClr val="black"/>
                            </a:solidFill>
                            <a:latin typeface="Cambria Math" panose="02040503050406030204" pitchFamily="18" charset="0"/>
                            <a:sym typeface="Symbol" pitchFamily="18" charset="2"/>
                          </a:rPr>
                          <m:t>𝑝</m:t>
                        </m:r>
                      </m:e>
                      <m:sub>
                        <m:r>
                          <a:rPr lang="fr-FR" sz="1333" i="1">
                            <a:solidFill>
                              <a:prstClr val="black"/>
                            </a:solidFill>
                            <a:latin typeface="Cambria Math" panose="02040503050406030204" pitchFamily="18" charset="0"/>
                            <a:sym typeface="Symbol" pitchFamily="18" charset="2"/>
                          </a:rPr>
                          <m:t>𝑖</m:t>
                        </m:r>
                      </m:sub>
                    </m:sSub>
                  </m:oMath>
                </a14:m>
                <a:r>
                  <a:rPr lang="fr-FR" sz="1333" dirty="0">
                    <a:solidFill>
                      <a:prstClr val="black"/>
                    </a:solidFill>
                    <a:latin typeface="Calibri"/>
                    <a:ea typeface="Arial Unicode MS" pitchFamily="34" charset="-128"/>
                    <a:sym typeface="Symbol" pitchFamily="18" charset="2"/>
                  </a:rPr>
                  <a:t> </a:t>
                </a:r>
                <a:r>
                  <a:rPr lang="fr-FR" sz="1333" dirty="0" err="1">
                    <a:solidFill>
                      <a:prstClr val="black"/>
                    </a:solidFill>
                    <a:latin typeface="Calibri"/>
                    <a:ea typeface="Arial Unicode MS" pitchFamily="34" charset="-128"/>
                    <a:sym typeface="Symbol" pitchFamily="18" charset="2"/>
                  </a:rPr>
                  <a:t>is</a:t>
                </a:r>
                <a:r>
                  <a:rPr lang="fr-FR" sz="1333" dirty="0">
                    <a:solidFill>
                      <a:prstClr val="black"/>
                    </a:solidFill>
                    <a:latin typeface="Calibri"/>
                    <a:ea typeface="Arial Unicode MS" pitchFamily="34" charset="-128"/>
                    <a:sym typeface="Symbol" pitchFamily="18" charset="2"/>
                  </a:rPr>
                  <a:t> the </a:t>
                </a:r>
                <a:r>
                  <a:rPr lang="fr-FR" sz="1333" dirty="0" err="1">
                    <a:solidFill>
                      <a:prstClr val="black"/>
                    </a:solidFill>
                    <a:latin typeface="Calibri"/>
                    <a:ea typeface="Arial Unicode MS" pitchFamily="34" charset="-128"/>
                    <a:sym typeface="Symbol" pitchFamily="18" charset="2"/>
                  </a:rPr>
                  <a:t>prediction</a:t>
                </a:r>
                <a:r>
                  <a:rPr lang="fr-FR" sz="1333" dirty="0">
                    <a:solidFill>
                      <a:prstClr val="black"/>
                    </a:solidFill>
                    <a:latin typeface="Calibri"/>
                    <a:ea typeface="Arial Unicode MS" pitchFamily="34" charset="-128"/>
                    <a:sym typeface="Symbol" pitchFamily="18" charset="2"/>
                  </a:rPr>
                  <a:t>, </a:t>
                </a:r>
                <a14:m>
                  <m:oMath xmlns:m="http://schemas.openxmlformats.org/officeDocument/2006/math">
                    <m:sSub>
                      <m:sSubPr>
                        <m:ctrlPr>
                          <a:rPr lang="fr-FR" sz="1333" i="1">
                            <a:solidFill>
                              <a:prstClr val="black"/>
                            </a:solidFill>
                            <a:latin typeface="Cambria Math" panose="02040503050406030204" pitchFamily="18" charset="0"/>
                            <a:sym typeface="Symbol" pitchFamily="18" charset="2"/>
                          </a:rPr>
                        </m:ctrlPr>
                      </m:sSubPr>
                      <m:e>
                        <m:r>
                          <a:rPr lang="fr-FR" sz="1333" i="1">
                            <a:solidFill>
                              <a:prstClr val="black"/>
                            </a:solidFill>
                            <a:latin typeface="Cambria Math" panose="02040503050406030204" pitchFamily="18" charset="0"/>
                            <a:sym typeface="Symbol" pitchFamily="18" charset="2"/>
                          </a:rPr>
                          <m:t>𝑡</m:t>
                        </m:r>
                      </m:e>
                      <m:sub>
                        <m:r>
                          <a:rPr lang="fr-FR" sz="1333" i="1">
                            <a:solidFill>
                              <a:prstClr val="black"/>
                            </a:solidFill>
                            <a:latin typeface="Cambria Math" panose="02040503050406030204" pitchFamily="18" charset="0"/>
                            <a:sym typeface="Symbol" pitchFamily="18" charset="2"/>
                          </a:rPr>
                          <m:t>𝑖</m:t>
                        </m:r>
                      </m:sub>
                    </m:sSub>
                  </m:oMath>
                </a14:m>
                <a:r>
                  <a:rPr lang="fr-FR" sz="1333" dirty="0">
                    <a:solidFill>
                      <a:prstClr val="black"/>
                    </a:solidFill>
                    <a:latin typeface="Calibri"/>
                    <a:ea typeface="Arial Unicode MS" pitchFamily="34" charset="-128"/>
                    <a:sym typeface="Symbol" pitchFamily="18" charset="2"/>
                  </a:rPr>
                  <a:t> the </a:t>
                </a:r>
                <a:r>
                  <a:rPr lang="fr-FR" sz="1333" dirty="0" err="1">
                    <a:solidFill>
                      <a:prstClr val="black"/>
                    </a:solidFill>
                    <a:latin typeface="Calibri"/>
                    <a:ea typeface="Arial Unicode MS" pitchFamily="34" charset="-128"/>
                    <a:sym typeface="Symbol" pitchFamily="18" charset="2"/>
                  </a:rPr>
                  <a:t>target</a:t>
                </a:r>
                <a:r>
                  <a:rPr lang="fr-FR" sz="1333" dirty="0">
                    <a:solidFill>
                      <a:prstClr val="black"/>
                    </a:solidFill>
                    <a:latin typeface="Calibri"/>
                    <a:ea typeface="Arial Unicode MS" pitchFamily="34" charset="-128"/>
                    <a:sym typeface="Symbol" pitchFamily="18" charset="2"/>
                  </a:rPr>
                  <a:t> and </a:t>
                </a:r>
                <a14:m>
                  <m:oMath xmlns:m="http://schemas.openxmlformats.org/officeDocument/2006/math">
                    <m:sSub>
                      <m:sSubPr>
                        <m:ctrlPr>
                          <a:rPr lang="fr-FR" sz="1333" i="1">
                            <a:solidFill>
                              <a:prstClr val="black"/>
                            </a:solidFill>
                            <a:latin typeface="Cambria Math" panose="02040503050406030204" pitchFamily="18" charset="0"/>
                            <a:sym typeface="Symbol" pitchFamily="18" charset="2"/>
                          </a:rPr>
                        </m:ctrlPr>
                      </m:sSubPr>
                      <m:e>
                        <m:r>
                          <a:rPr lang="fr-FR" sz="1333" i="1">
                            <a:solidFill>
                              <a:prstClr val="black"/>
                            </a:solidFill>
                            <a:latin typeface="Cambria Math" panose="02040503050406030204" pitchFamily="18" charset="0"/>
                            <a:sym typeface="Symbol" pitchFamily="18" charset="2"/>
                          </a:rPr>
                          <m:t>𝑐</m:t>
                        </m:r>
                      </m:e>
                      <m:sub>
                        <m:r>
                          <a:rPr lang="fr-FR" sz="1333" i="1">
                            <a:solidFill>
                              <a:prstClr val="black"/>
                            </a:solidFill>
                            <a:latin typeface="Cambria Math" panose="02040503050406030204" pitchFamily="18" charset="0"/>
                            <a:sym typeface="Symbol" pitchFamily="18" charset="2"/>
                          </a:rPr>
                          <m:t>𝑖</m:t>
                        </m:r>
                      </m:sub>
                    </m:sSub>
                  </m:oMath>
                </a14:m>
                <a:r>
                  <a:rPr lang="fr-FR" sz="1333" dirty="0">
                    <a:solidFill>
                      <a:prstClr val="black"/>
                    </a:solidFill>
                    <a:latin typeface="Calibri"/>
                    <a:ea typeface="Arial Unicode MS" pitchFamily="34" charset="-128"/>
                    <a:sym typeface="Symbol" pitchFamily="18" charset="2"/>
                  </a:rPr>
                  <a:t> the </a:t>
                </a:r>
                <a:r>
                  <a:rPr lang="fr-FR" sz="1333" dirty="0" err="1">
                    <a:solidFill>
                      <a:prstClr val="black"/>
                    </a:solidFill>
                    <a:latin typeface="Calibri"/>
                    <a:ea typeface="Arial Unicode MS" pitchFamily="34" charset="-128"/>
                    <a:sym typeface="Symbol" pitchFamily="18" charset="2"/>
                  </a:rPr>
                  <a:t>prediction</a:t>
                </a:r>
                <a:r>
                  <a:rPr lang="fr-FR" sz="1333" dirty="0">
                    <a:solidFill>
                      <a:prstClr val="black"/>
                    </a:solidFill>
                    <a:latin typeface="Calibri"/>
                    <a:ea typeface="Arial Unicode MS" pitchFamily="34" charset="-128"/>
                    <a:sym typeface="Symbol" pitchFamily="18" charset="2"/>
                  </a:rPr>
                  <a:t> confidence on the </a:t>
                </a:r>
                <a:r>
                  <a:rPr lang="fr-FR" sz="1333" dirty="0" err="1">
                    <a:solidFill>
                      <a:prstClr val="black"/>
                    </a:solidFill>
                    <a:latin typeface="Calibri"/>
                    <a:ea typeface="Arial Unicode MS" pitchFamily="34" charset="-128"/>
                    <a:sym typeface="Symbol" pitchFamily="18" charset="2"/>
                  </a:rPr>
                  <a:t>parameter</a:t>
                </a:r>
                <a:r>
                  <a:rPr lang="fr-FR" sz="1333" dirty="0">
                    <a:solidFill>
                      <a:prstClr val="black"/>
                    </a:solidFill>
                    <a:latin typeface="Calibri"/>
                    <a:ea typeface="Arial Unicode MS" pitchFamily="34" charset="-128"/>
                    <a:sym typeface="Symbol" pitchFamily="18" charset="2"/>
                  </a:rPr>
                  <a:t> </a:t>
                </a:r>
                <a14:m>
                  <m:oMath xmlns:m="http://schemas.openxmlformats.org/officeDocument/2006/math">
                    <m:r>
                      <a:rPr lang="fr-FR" sz="1333" i="1" dirty="0">
                        <a:solidFill>
                          <a:prstClr val="black"/>
                        </a:solidFill>
                        <a:latin typeface="Cambria Math" panose="02040503050406030204" pitchFamily="18" charset="0"/>
                        <a:sym typeface="Symbol" pitchFamily="18" charset="2"/>
                      </a:rPr>
                      <m:t>𝑖</m:t>
                    </m:r>
                  </m:oMath>
                </a14:m>
                <a:endParaRPr lang="fr-FR" sz="1333" dirty="0">
                  <a:solidFill>
                    <a:prstClr val="black"/>
                  </a:solidFill>
                  <a:latin typeface="Calibri"/>
                  <a:ea typeface="Arial Unicode MS" pitchFamily="34" charset="-128"/>
                  <a:sym typeface="Symbol" pitchFamily="18" charset="2"/>
                </a:endParaRPr>
              </a:p>
            </p:txBody>
          </p:sp>
        </mc:Choice>
        <mc:Fallback xmlns="">
          <p:sp>
            <p:nvSpPr>
              <p:cNvPr id="51" name="ZoneTexte 50">
                <a:extLst>
                  <a:ext uri="{FF2B5EF4-FFF2-40B4-BE49-F238E27FC236}">
                    <a16:creationId xmlns:a16="http://schemas.microsoft.com/office/drawing/2014/main" id="{D4FFE666-CF28-F9FD-E215-E45BE17DA988}"/>
                  </a:ext>
                </a:extLst>
              </p:cNvPr>
              <p:cNvSpPr txBox="1">
                <a:spLocks noRot="1" noChangeAspect="1" noMove="1" noResize="1" noEditPoints="1" noAdjustHandles="1" noChangeArrowheads="1" noChangeShapeType="1" noTextEdit="1"/>
              </p:cNvSpPr>
              <p:nvPr/>
            </p:nvSpPr>
            <p:spPr>
              <a:xfrm>
                <a:off x="3612291" y="5157193"/>
                <a:ext cx="3822997" cy="1228926"/>
              </a:xfrm>
              <a:prstGeom prst="rect">
                <a:avLst/>
              </a:prstGeom>
              <a:blipFill>
                <a:blip r:embed="rId8"/>
                <a:stretch>
                  <a:fillRect l="-478" t="-42079" r="-5901" b="-45545"/>
                </a:stretch>
              </a:blipFill>
            </p:spPr>
            <p:txBody>
              <a:bodyPr/>
              <a:lstStyle/>
              <a:p>
                <a:r>
                  <a:rPr lang="en-US">
                    <a:noFill/>
                  </a:rPr>
                  <a:t> </a:t>
                </a:r>
              </a:p>
            </p:txBody>
          </p:sp>
        </mc:Fallback>
      </mc:AlternateContent>
      <p:sp>
        <p:nvSpPr>
          <p:cNvPr id="56" name="Flèche : droite 55">
            <a:extLst>
              <a:ext uri="{FF2B5EF4-FFF2-40B4-BE49-F238E27FC236}">
                <a16:creationId xmlns:a16="http://schemas.microsoft.com/office/drawing/2014/main" id="{2FDFA3F6-945C-5EE0-C0B7-230D5710EEE8}"/>
              </a:ext>
            </a:extLst>
          </p:cNvPr>
          <p:cNvSpPr/>
          <p:nvPr/>
        </p:nvSpPr>
        <p:spPr>
          <a:xfrm>
            <a:off x="7158984" y="5589241"/>
            <a:ext cx="276305" cy="124364"/>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219170" fontAlgn="base">
              <a:spcBef>
                <a:spcPct val="50000"/>
              </a:spcBef>
              <a:spcAft>
                <a:spcPct val="0"/>
              </a:spcAft>
            </a:pPr>
            <a:endParaRPr lang="fr-FR" sz="1867">
              <a:solidFill>
                <a:prstClr val="black"/>
              </a:solidFill>
              <a:latin typeface="Calibri"/>
              <a:sym typeface="Symbol" pitchFamily="18" charset="2"/>
            </a:endParaRPr>
          </a:p>
        </p:txBody>
      </p:sp>
      <p:grpSp>
        <p:nvGrpSpPr>
          <p:cNvPr id="66" name="Groupe 65">
            <a:extLst>
              <a:ext uri="{FF2B5EF4-FFF2-40B4-BE49-F238E27FC236}">
                <a16:creationId xmlns:a16="http://schemas.microsoft.com/office/drawing/2014/main" id="{3EF91416-6DDB-DA27-9140-57E4F9AB6694}"/>
              </a:ext>
            </a:extLst>
          </p:cNvPr>
          <p:cNvGrpSpPr/>
          <p:nvPr/>
        </p:nvGrpSpPr>
        <p:grpSpPr>
          <a:xfrm>
            <a:off x="7197214" y="1271433"/>
            <a:ext cx="3784271" cy="3015663"/>
            <a:chOff x="5397910" y="893762"/>
            <a:chExt cx="2838203" cy="2261747"/>
          </a:xfrm>
        </p:grpSpPr>
        <p:pic>
          <p:nvPicPr>
            <p:cNvPr id="58" name="Image 57">
              <a:extLst>
                <a:ext uri="{FF2B5EF4-FFF2-40B4-BE49-F238E27FC236}">
                  <a16:creationId xmlns:a16="http://schemas.microsoft.com/office/drawing/2014/main" id="{DAAB4AAD-BD28-6A67-41A5-2003C366EDDB}"/>
                </a:ext>
              </a:extLst>
            </p:cNvPr>
            <p:cNvPicPr>
              <a:picLocks noChangeAspect="1"/>
            </p:cNvPicPr>
            <p:nvPr/>
          </p:nvPicPr>
          <p:blipFill>
            <a:blip r:embed="rId9"/>
            <a:stretch>
              <a:fillRect/>
            </a:stretch>
          </p:blipFill>
          <p:spPr>
            <a:xfrm>
              <a:off x="5397910" y="893762"/>
              <a:ext cx="2838203" cy="2261747"/>
            </a:xfrm>
            <a:prstGeom prst="rect">
              <a:avLst/>
            </a:prstGeom>
          </p:spPr>
        </p:pic>
        <p:sp>
          <p:nvSpPr>
            <p:cNvPr id="64" name="Rectangle : coins arrondis 63">
              <a:extLst>
                <a:ext uri="{FF2B5EF4-FFF2-40B4-BE49-F238E27FC236}">
                  <a16:creationId xmlns:a16="http://schemas.microsoft.com/office/drawing/2014/main" id="{55A454FB-935A-0FAF-FFCE-FBBDC425EA3F}"/>
                </a:ext>
              </a:extLst>
            </p:cNvPr>
            <p:cNvSpPr/>
            <p:nvPr/>
          </p:nvSpPr>
          <p:spPr>
            <a:xfrm>
              <a:off x="6009729" y="893763"/>
              <a:ext cx="257501" cy="2174094"/>
            </a:xfrm>
            <a:prstGeom prst="roundRect">
              <a:avLst/>
            </a:prstGeom>
            <a:solidFill>
              <a:srgbClr val="FFFF00">
                <a:alpha val="16000"/>
              </a:srgbClr>
            </a:solid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a:solidFill>
                  <a:prstClr val="white"/>
                </a:solidFill>
                <a:latin typeface="Calibri"/>
                <a:sym typeface="Symbol" pitchFamily="18" charset="2"/>
              </a:endParaRPr>
            </a:p>
          </p:txBody>
        </p:sp>
      </p:grpSp>
      <p:sp>
        <p:nvSpPr>
          <p:cNvPr id="65" name="ZoneTexte 64">
            <a:extLst>
              <a:ext uri="{FF2B5EF4-FFF2-40B4-BE49-F238E27FC236}">
                <a16:creationId xmlns:a16="http://schemas.microsoft.com/office/drawing/2014/main" id="{75E05425-1A0E-B915-B2CF-42704428060B}"/>
              </a:ext>
            </a:extLst>
          </p:cNvPr>
          <p:cNvSpPr txBox="1"/>
          <p:nvPr/>
        </p:nvSpPr>
        <p:spPr>
          <a:xfrm>
            <a:off x="8251852" y="1026645"/>
            <a:ext cx="1417043" cy="297454"/>
          </a:xfrm>
          <a:prstGeom prst="rect">
            <a:avLst/>
          </a:prstGeom>
          <a:noFill/>
        </p:spPr>
        <p:txBody>
          <a:bodyPr wrap="square">
            <a:spAutoFit/>
          </a:bodyPr>
          <a:lstStyle/>
          <a:p>
            <a:pPr defTabSz="1219170" fontAlgn="base">
              <a:spcBef>
                <a:spcPct val="50000"/>
              </a:spcBef>
              <a:spcAft>
                <a:spcPct val="0"/>
              </a:spcAft>
            </a:pPr>
            <a:r>
              <a:rPr lang="fr-FR" sz="1333" b="1" kern="0" dirty="0">
                <a:solidFill>
                  <a:srgbClr val="FF0000"/>
                </a:solidFill>
                <a:latin typeface="Calibri" pitchFamily="34" charset="0"/>
                <a:ea typeface="Arial Unicode MS" pitchFamily="34" charset="-128"/>
                <a:cs typeface="Calibri" pitchFamily="34" charset="0"/>
                <a:sym typeface="Symbol" pitchFamily="18" charset="2"/>
              </a:rPr>
              <a:t>Best </a:t>
            </a:r>
            <a:r>
              <a:rPr lang="fr-FR" sz="1333" b="1" kern="0" dirty="0" err="1">
                <a:solidFill>
                  <a:srgbClr val="FF0000"/>
                </a:solidFill>
                <a:latin typeface="Calibri" pitchFamily="34" charset="0"/>
                <a:ea typeface="Arial Unicode MS" pitchFamily="34" charset="-128"/>
                <a:cs typeface="Calibri" pitchFamily="34" charset="0"/>
                <a:sym typeface="Symbol" pitchFamily="18" charset="2"/>
              </a:rPr>
              <a:t>prediction</a:t>
            </a:r>
            <a:r>
              <a:rPr lang="fr-FR" sz="1333" b="1" kern="0" dirty="0">
                <a:solidFill>
                  <a:srgbClr val="FF0000"/>
                </a:solidFill>
                <a:latin typeface="Calibri" pitchFamily="34" charset="0"/>
                <a:ea typeface="Arial Unicode MS" pitchFamily="34" charset="-128"/>
                <a:cs typeface="Calibri" pitchFamily="34" charset="0"/>
                <a:sym typeface="Symbol" pitchFamily="18" charset="2"/>
              </a:rPr>
              <a:t>!</a:t>
            </a:r>
            <a:endParaRPr lang="fr-FR" sz="1867" b="1" dirty="0">
              <a:solidFill>
                <a:srgbClr val="FF0000"/>
              </a:solidFill>
              <a:latin typeface="Times New Roman" pitchFamily="18" charset="0"/>
              <a:ea typeface="Arial Unicode MS" pitchFamily="34" charset="-128"/>
              <a:sym typeface="Symbol" pitchFamily="18" charset="2"/>
            </a:endParaRPr>
          </a:p>
        </p:txBody>
      </p:sp>
      <p:sp>
        <p:nvSpPr>
          <p:cNvPr id="63" name="ZoneTexte 62">
            <a:extLst>
              <a:ext uri="{FF2B5EF4-FFF2-40B4-BE49-F238E27FC236}">
                <a16:creationId xmlns:a16="http://schemas.microsoft.com/office/drawing/2014/main" id="{F5DD6F17-4CB9-6192-439B-ED2A05D9EEE6}"/>
              </a:ext>
            </a:extLst>
          </p:cNvPr>
          <p:cNvSpPr txBox="1"/>
          <p:nvPr/>
        </p:nvSpPr>
        <p:spPr>
          <a:xfrm>
            <a:off x="6251563" y="1088199"/>
            <a:ext cx="1303000" cy="502573"/>
          </a:xfrm>
          <a:prstGeom prst="rect">
            <a:avLst/>
          </a:prstGeom>
          <a:noFill/>
        </p:spPr>
        <p:txBody>
          <a:bodyPr wrap="square">
            <a:spAutoFit/>
          </a:bodyPr>
          <a:lstStyle/>
          <a:p>
            <a:pPr algn="r" defTabSz="1219170" fontAlgn="base">
              <a:spcBef>
                <a:spcPct val="50000"/>
              </a:spcBef>
              <a:spcAft>
                <a:spcPct val="0"/>
              </a:spcAft>
            </a:pPr>
            <a:r>
              <a:rPr lang="fr-FR" sz="1333" b="1" kern="0" dirty="0">
                <a:solidFill>
                  <a:prstClr val="black"/>
                </a:solidFill>
                <a:latin typeface="Calibri" pitchFamily="34" charset="0"/>
                <a:ea typeface="Arial Unicode MS" pitchFamily="34" charset="-128"/>
                <a:cs typeface="Calibri" pitchFamily="34" charset="0"/>
                <a:sym typeface="Symbol" pitchFamily="18" charset="2"/>
              </a:rPr>
              <a:t>Tests for the quantification:</a:t>
            </a:r>
            <a:endParaRPr lang="fr-FR" sz="1867" b="1" dirty="0">
              <a:solidFill>
                <a:prstClr val="black"/>
              </a:solidFill>
              <a:latin typeface="Times New Roman" pitchFamily="18" charset="0"/>
              <a:ea typeface="Arial Unicode MS" pitchFamily="34" charset="-128"/>
              <a:sym typeface="Symbol" pitchFamily="18" charset="2"/>
            </a:endParaRPr>
          </a:p>
        </p:txBody>
      </p:sp>
      <mc:AlternateContent xmlns:mc="http://schemas.openxmlformats.org/markup-compatibility/2006" xmlns:a14="http://schemas.microsoft.com/office/drawing/2010/main">
        <mc:Choice Requires="a14">
          <p:sp>
            <p:nvSpPr>
              <p:cNvPr id="45" name="Rectangle : coins arrondis 44">
                <a:extLst>
                  <a:ext uri="{FF2B5EF4-FFF2-40B4-BE49-F238E27FC236}">
                    <a16:creationId xmlns:a16="http://schemas.microsoft.com/office/drawing/2014/main" id="{3D29452B-DC87-C3BC-62FA-399175F232EE}"/>
                  </a:ext>
                </a:extLst>
              </p:cNvPr>
              <p:cNvSpPr/>
              <p:nvPr/>
            </p:nvSpPr>
            <p:spPr>
              <a:xfrm>
                <a:off x="4971864" y="4287095"/>
                <a:ext cx="1953617" cy="934932"/>
              </a:xfrm>
              <a:prstGeom prst="roundRect">
                <a:avLst>
                  <a:gd name="adj" fmla="val 14694"/>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defTabSz="1219170" fontAlgn="base">
                  <a:spcAft>
                    <a:spcPct val="0"/>
                  </a:spcAft>
                </a:pPr>
                <a:r>
                  <a:rPr lang="fr-FR" sz="1467" dirty="0">
                    <a:solidFill>
                      <a:prstClr val="white"/>
                    </a:solidFill>
                    <a:latin typeface="Calibri"/>
                    <a:sym typeface="Symbol" pitchFamily="18" charset="2"/>
                  </a:rPr>
                  <a:t>Outputs:</a:t>
                </a:r>
              </a:p>
              <a:p>
                <a:pPr marL="355591" indent="-112181" defTabSz="1219170" fontAlgn="base">
                  <a:spcAft>
                    <a:spcPct val="0"/>
                  </a:spcAft>
                  <a:buFont typeface="Arial" panose="020B0604020202020204" pitchFamily="34" charset="0"/>
                  <a:buChar char="•"/>
                </a:pPr>
                <a:r>
                  <a:rPr lang="fr-FR" sz="1467" dirty="0">
                    <a:solidFill>
                      <a:prstClr val="white"/>
                    </a:solidFill>
                    <a:latin typeface="Calibri"/>
                    <a:sym typeface="Symbol" pitchFamily="18" charset="2"/>
                  </a:rPr>
                  <a:t>9 mole fractions</a:t>
                </a:r>
              </a:p>
              <a:p>
                <a:pPr marL="355591" indent="-112181" defTabSz="1219170" fontAlgn="base">
                  <a:spcAft>
                    <a:spcPct val="0"/>
                  </a:spcAft>
                  <a:buFont typeface="Arial" panose="020B0604020202020204" pitchFamily="34" charset="0"/>
                  <a:buChar char="•"/>
                </a:pPr>
                <a14:m>
                  <m:oMath xmlns:m="http://schemas.openxmlformats.org/officeDocument/2006/math">
                    <m:sSub>
                      <m:sSubPr>
                        <m:ctrlPr>
                          <a:rPr lang="fr-FR" sz="1467" i="1">
                            <a:solidFill>
                              <a:prstClr val="white"/>
                            </a:solidFill>
                            <a:latin typeface="Cambria Math" panose="02040503050406030204" pitchFamily="18" charset="0"/>
                            <a:sym typeface="Symbol" pitchFamily="18" charset="2"/>
                          </a:rPr>
                        </m:ctrlPr>
                      </m:sSubPr>
                      <m:e>
                        <m:r>
                          <a:rPr lang="fr-FR" sz="1467" i="1">
                            <a:solidFill>
                              <a:prstClr val="white"/>
                            </a:solidFill>
                            <a:latin typeface="Cambria Math" panose="02040503050406030204" pitchFamily="18" charset="0"/>
                            <a:sym typeface="Symbol" pitchFamily="18" charset="2"/>
                          </a:rPr>
                          <m:t>𝑛</m:t>
                        </m:r>
                      </m:e>
                      <m:sub>
                        <m:r>
                          <a:rPr lang="fr-FR" sz="1467" i="1">
                            <a:solidFill>
                              <a:prstClr val="white"/>
                            </a:solidFill>
                            <a:latin typeface="Cambria Math" panose="02040503050406030204" pitchFamily="18" charset="0"/>
                            <a:sym typeface="Symbol" pitchFamily="18" charset="2"/>
                          </a:rPr>
                          <m:t>𝑒</m:t>
                        </m:r>
                      </m:sub>
                    </m:sSub>
                    <m:r>
                      <a:rPr lang="fr-FR" sz="1467" i="1">
                        <a:solidFill>
                          <a:prstClr val="white"/>
                        </a:solidFill>
                        <a:latin typeface="Cambria Math" panose="02040503050406030204" pitchFamily="18" charset="0"/>
                        <a:sym typeface="Symbol" pitchFamily="18" charset="2"/>
                      </a:rPr>
                      <m:t>, </m:t>
                    </m:r>
                    <m:r>
                      <a:rPr lang="fr-FR" sz="1467" i="1">
                        <a:solidFill>
                          <a:prstClr val="white"/>
                        </a:solidFill>
                        <a:latin typeface="Cambria Math" panose="02040503050406030204" pitchFamily="18" charset="0"/>
                        <a:sym typeface="Symbol" pitchFamily="18" charset="2"/>
                      </a:rPr>
                      <m:t>𝑇</m:t>
                    </m:r>
                    <m:r>
                      <a:rPr lang="fr-FR" sz="1467" i="1">
                        <a:solidFill>
                          <a:prstClr val="white"/>
                        </a:solidFill>
                        <a:latin typeface="Cambria Math" panose="02040503050406030204" pitchFamily="18" charset="0"/>
                        <a:sym typeface="Symbol" pitchFamily="18" charset="2"/>
                      </a:rPr>
                      <m:t>, </m:t>
                    </m:r>
                    <m:sSub>
                      <m:sSubPr>
                        <m:ctrlPr>
                          <a:rPr lang="fr-FR" sz="1467" i="1">
                            <a:solidFill>
                              <a:prstClr val="white"/>
                            </a:solidFill>
                            <a:latin typeface="Cambria Math" panose="02040503050406030204" pitchFamily="18" charset="0"/>
                            <a:sym typeface="Symbol" pitchFamily="18" charset="2"/>
                          </a:rPr>
                        </m:ctrlPr>
                      </m:sSubPr>
                      <m:e>
                        <m:r>
                          <a:rPr lang="fr-FR" sz="1467" i="1">
                            <a:solidFill>
                              <a:prstClr val="white"/>
                            </a:solidFill>
                            <a:latin typeface="Cambria Math" panose="02040503050406030204" pitchFamily="18" charset="0"/>
                            <a:ea typeface="Cambria Math" panose="02040503050406030204" pitchFamily="18" charset="0"/>
                            <a:sym typeface="Symbol" pitchFamily="18" charset="2"/>
                          </a:rPr>
                          <m:t>𝜆</m:t>
                        </m:r>
                      </m:e>
                      <m:sub>
                        <m:r>
                          <a:rPr lang="fr-FR" sz="1467" i="1">
                            <a:solidFill>
                              <a:prstClr val="white"/>
                            </a:solidFill>
                            <a:latin typeface="Cambria Math" panose="02040503050406030204" pitchFamily="18" charset="0"/>
                            <a:sym typeface="Symbol" pitchFamily="18" charset="2"/>
                          </a:rPr>
                          <m:t>𝑐</m:t>
                        </m:r>
                      </m:sub>
                    </m:sSub>
                  </m:oMath>
                </a14:m>
                <a:endParaRPr lang="fr-FR" sz="1467" dirty="0">
                  <a:solidFill>
                    <a:prstClr val="white"/>
                  </a:solidFill>
                  <a:latin typeface="Calibri"/>
                  <a:sym typeface="Symbol" pitchFamily="18" charset="2"/>
                </a:endParaRPr>
              </a:p>
              <a:p>
                <a:pPr marL="355591" indent="-112181" defTabSz="1219170" fontAlgn="base">
                  <a:spcAft>
                    <a:spcPct val="0"/>
                  </a:spcAft>
                  <a:buFont typeface="Arial" panose="020B0604020202020204" pitchFamily="34" charset="0"/>
                  <a:buChar char="•"/>
                </a:pPr>
                <a:r>
                  <a:rPr lang="fr-FR" sz="1467" dirty="0">
                    <a:solidFill>
                      <a:prstClr val="white"/>
                    </a:solidFill>
                    <a:latin typeface="Calibri"/>
                    <a:sym typeface="Symbol" pitchFamily="18" charset="2"/>
                  </a:rPr>
                  <a:t>12 x </a:t>
                </a:r>
                <a14:m>
                  <m:oMath xmlns:m="http://schemas.openxmlformats.org/officeDocument/2006/math">
                    <m:sSub>
                      <m:sSubPr>
                        <m:ctrlPr>
                          <a:rPr lang="fr-FR" sz="1467" i="1">
                            <a:solidFill>
                              <a:prstClr val="white"/>
                            </a:solidFill>
                            <a:latin typeface="Cambria Math" panose="02040503050406030204" pitchFamily="18" charset="0"/>
                            <a:sym typeface="Symbol" pitchFamily="18" charset="2"/>
                          </a:rPr>
                        </m:ctrlPr>
                      </m:sSubPr>
                      <m:e>
                        <m:r>
                          <a:rPr lang="fr-FR" sz="1467" i="1">
                            <a:solidFill>
                              <a:prstClr val="white"/>
                            </a:solidFill>
                            <a:latin typeface="Cambria Math" panose="02040503050406030204" pitchFamily="18" charset="0"/>
                            <a:sym typeface="Symbol" pitchFamily="18" charset="2"/>
                          </a:rPr>
                          <m:t>𝑐</m:t>
                        </m:r>
                      </m:e>
                      <m:sub>
                        <m:r>
                          <a:rPr lang="fr-FR" sz="1467" i="1">
                            <a:solidFill>
                              <a:prstClr val="white"/>
                            </a:solidFill>
                            <a:latin typeface="Cambria Math" panose="02040503050406030204" pitchFamily="18" charset="0"/>
                            <a:sym typeface="Symbol" pitchFamily="18" charset="2"/>
                          </a:rPr>
                          <m:t>𝑖</m:t>
                        </m:r>
                      </m:sub>
                    </m:sSub>
                  </m:oMath>
                </a14:m>
                <a:endParaRPr lang="fr-FR" sz="1467" dirty="0">
                  <a:solidFill>
                    <a:prstClr val="white"/>
                  </a:solidFill>
                  <a:latin typeface="Calibri"/>
                  <a:sym typeface="Symbol" pitchFamily="18" charset="2"/>
                </a:endParaRPr>
              </a:p>
            </p:txBody>
          </p:sp>
        </mc:Choice>
        <mc:Fallback xmlns="">
          <p:sp>
            <p:nvSpPr>
              <p:cNvPr id="45" name="Rectangle : coins arrondis 44">
                <a:extLst>
                  <a:ext uri="{FF2B5EF4-FFF2-40B4-BE49-F238E27FC236}">
                    <a16:creationId xmlns:a16="http://schemas.microsoft.com/office/drawing/2014/main" id="{3D29452B-DC87-C3BC-62FA-399175F232EE}"/>
                  </a:ext>
                </a:extLst>
              </p:cNvPr>
              <p:cNvSpPr>
                <a:spLocks noRot="1" noChangeAspect="1" noMove="1" noResize="1" noEditPoints="1" noAdjustHandles="1" noChangeArrowheads="1" noChangeShapeType="1" noTextEdit="1"/>
              </p:cNvSpPr>
              <p:nvPr/>
            </p:nvSpPr>
            <p:spPr>
              <a:xfrm>
                <a:off x="4971864" y="4287095"/>
                <a:ext cx="1953617" cy="934932"/>
              </a:xfrm>
              <a:prstGeom prst="roundRect">
                <a:avLst>
                  <a:gd name="adj" fmla="val 14694"/>
                </a:avLst>
              </a:prstGeom>
              <a:blipFill>
                <a:blip r:embed="rId10"/>
                <a:stretch>
                  <a:fillRect t="-2532" b="-88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ZoneTexte 66">
                <a:extLst>
                  <a:ext uri="{FF2B5EF4-FFF2-40B4-BE49-F238E27FC236}">
                    <a16:creationId xmlns:a16="http://schemas.microsoft.com/office/drawing/2014/main" id="{38437043-22F9-93D8-3994-A4F0318BF954}"/>
                  </a:ext>
                </a:extLst>
              </p:cNvPr>
              <p:cNvSpPr txBox="1"/>
              <p:nvPr/>
            </p:nvSpPr>
            <p:spPr>
              <a:xfrm>
                <a:off x="10274375" y="1129164"/>
                <a:ext cx="1880283" cy="502573"/>
              </a:xfrm>
              <a:prstGeom prst="rect">
                <a:avLst/>
              </a:prstGeom>
              <a:noFill/>
            </p:spPr>
            <p:txBody>
              <a:bodyPr wrap="square">
                <a:spAutoFit/>
              </a:bodyPr>
              <a:lstStyle/>
              <a:p>
                <a:pPr defTabSz="1219170" fontAlgn="base">
                  <a:spcBef>
                    <a:spcPct val="50000"/>
                  </a:spcBef>
                  <a:spcAft>
                    <a:spcPct val="0"/>
                  </a:spcAft>
                </a:pPr>
                <a:r>
                  <a:rPr lang="fr-FR" sz="1333" b="1" kern="0" dirty="0">
                    <a:solidFill>
                      <a:srgbClr val="FF0000"/>
                    </a:solidFill>
                    <a:latin typeface="Calibri" pitchFamily="34" charset="0"/>
                    <a:ea typeface="Arial Unicode MS" pitchFamily="34" charset="-128"/>
                    <a:cs typeface="Calibri" pitchFamily="34" charset="0"/>
                    <a:sym typeface="Symbol" pitchFamily="18" charset="2"/>
                  </a:rPr>
                  <a:t>Lowest </a:t>
                </a:r>
                <a:r>
                  <a:rPr lang="fr-FR" sz="1333" b="1" kern="0" dirty="0" err="1">
                    <a:solidFill>
                      <a:srgbClr val="FF0000"/>
                    </a:solidFill>
                    <a:latin typeface="Calibri" pitchFamily="34" charset="0"/>
                    <a:ea typeface="Arial Unicode MS" pitchFamily="34" charset="-128"/>
                    <a:cs typeface="Calibri" pitchFamily="34" charset="0"/>
                    <a:sym typeface="Symbol" pitchFamily="18" charset="2"/>
                  </a:rPr>
                  <a:t>predicted</a:t>
                </a:r>
                <a:r>
                  <a:rPr lang="fr-FR" sz="1333" b="1" kern="0" dirty="0">
                    <a:solidFill>
                      <a:srgbClr val="FF0000"/>
                    </a:solidFill>
                    <a:latin typeface="Calibri" pitchFamily="34" charset="0"/>
                    <a:ea typeface="Arial Unicode MS" pitchFamily="34" charset="-128"/>
                    <a:cs typeface="Calibri" pitchFamily="34" charset="0"/>
                    <a:sym typeface="Symbol" pitchFamily="18" charset="2"/>
                  </a:rPr>
                  <a:t> value for H: </a:t>
                </a:r>
                <a14:m>
                  <m:oMath xmlns:m="http://schemas.openxmlformats.org/officeDocument/2006/math">
                    <m:sSub>
                      <m:sSubPr>
                        <m:ctrlPr>
                          <a:rPr lang="fr-FR" sz="1333" b="1" i="1" kern="0">
                            <a:solidFill>
                              <a:srgbClr val="FF0000"/>
                            </a:solidFill>
                            <a:latin typeface="Cambria Math" panose="02040503050406030204" pitchFamily="18" charset="0"/>
                            <a:ea typeface="Arial Unicode MS" pitchFamily="34" charset="-128"/>
                            <a:cs typeface="Calibri" pitchFamily="34" charset="0"/>
                            <a:sym typeface="Symbol" pitchFamily="18" charset="2"/>
                          </a:rPr>
                        </m:ctrlPr>
                      </m:sSubPr>
                      <m:e>
                        <m:r>
                          <a:rPr lang="fr-FR" sz="1333" b="1" i="1" kern="0">
                            <a:solidFill>
                              <a:srgbClr val="FF0000"/>
                            </a:solidFill>
                            <a:latin typeface="Cambria Math" panose="02040503050406030204" pitchFamily="18" charset="0"/>
                            <a:ea typeface="Arial Unicode MS" pitchFamily="34" charset="-128"/>
                            <a:cs typeface="Calibri" pitchFamily="34" charset="0"/>
                            <a:sym typeface="Symbol" pitchFamily="18" charset="2"/>
                          </a:rPr>
                          <m:t>𝒙</m:t>
                        </m:r>
                      </m:e>
                      <m:sub>
                        <m:r>
                          <a:rPr lang="fr-FR" sz="1333" b="1" i="1" kern="0">
                            <a:solidFill>
                              <a:srgbClr val="FF0000"/>
                            </a:solidFill>
                            <a:latin typeface="Cambria Math" panose="02040503050406030204" pitchFamily="18" charset="0"/>
                            <a:ea typeface="Arial Unicode MS" pitchFamily="34" charset="-128"/>
                            <a:cs typeface="Calibri" pitchFamily="34" charset="0"/>
                            <a:sym typeface="Symbol" pitchFamily="18" charset="2"/>
                          </a:rPr>
                          <m:t>𝑯</m:t>
                        </m:r>
                      </m:sub>
                    </m:sSub>
                    <m:r>
                      <a:rPr lang="fr-FR" sz="1333" b="1" i="1" kern="0">
                        <a:solidFill>
                          <a:srgbClr val="FF0000"/>
                        </a:solidFill>
                        <a:latin typeface="Cambria Math" panose="02040503050406030204" pitchFamily="18" charset="0"/>
                        <a:ea typeface="Arial Unicode MS" pitchFamily="34" charset="-128"/>
                        <a:cs typeface="Calibri" pitchFamily="34" charset="0"/>
                        <a:sym typeface="Symbol" pitchFamily="18" charset="2"/>
                      </a:rPr>
                      <m:t>=</m:t>
                    </m:r>
                    <m:r>
                      <a:rPr lang="fr-FR" sz="1333" b="1" i="1" kern="0">
                        <a:solidFill>
                          <a:srgbClr val="FF0000"/>
                        </a:solidFill>
                        <a:latin typeface="Cambria Math" panose="02040503050406030204" pitchFamily="18" charset="0"/>
                        <a:ea typeface="Arial Unicode MS" pitchFamily="34" charset="-128"/>
                        <a:cs typeface="Calibri" pitchFamily="34" charset="0"/>
                        <a:sym typeface="Symbol" pitchFamily="18" charset="2"/>
                      </a:rPr>
                      <m:t>𝟎</m:t>
                    </m:r>
                    <m:r>
                      <a:rPr lang="fr-FR" sz="1333" b="1" i="1" kern="0">
                        <a:solidFill>
                          <a:srgbClr val="FF0000"/>
                        </a:solidFill>
                        <a:latin typeface="Cambria Math" panose="02040503050406030204" pitchFamily="18" charset="0"/>
                        <a:ea typeface="Arial Unicode MS" pitchFamily="34" charset="-128"/>
                        <a:cs typeface="Calibri" pitchFamily="34" charset="0"/>
                        <a:sym typeface="Symbol" pitchFamily="18" charset="2"/>
                      </a:rPr>
                      <m:t>,</m:t>
                    </m:r>
                    <m:r>
                      <a:rPr lang="fr-FR" sz="1333" b="1" i="1" kern="0">
                        <a:solidFill>
                          <a:srgbClr val="FF0000"/>
                        </a:solidFill>
                        <a:latin typeface="Cambria Math" panose="02040503050406030204" pitchFamily="18" charset="0"/>
                        <a:ea typeface="Arial Unicode MS" pitchFamily="34" charset="-128"/>
                        <a:cs typeface="Calibri" pitchFamily="34" charset="0"/>
                        <a:sym typeface="Symbol" pitchFamily="18" charset="2"/>
                      </a:rPr>
                      <m:t>𝟏</m:t>
                    </m:r>
                    <m:r>
                      <a:rPr lang="fr-FR" sz="1333" b="1" i="1" kern="0">
                        <a:solidFill>
                          <a:srgbClr val="FF0000"/>
                        </a:solidFill>
                        <a:latin typeface="Cambria Math" panose="02040503050406030204" pitchFamily="18" charset="0"/>
                        <a:ea typeface="Arial Unicode MS" pitchFamily="34" charset="-128"/>
                        <a:cs typeface="Calibri" pitchFamily="34" charset="0"/>
                        <a:sym typeface="Symbol" pitchFamily="18" charset="2"/>
                      </a:rPr>
                      <m:t> %</m:t>
                    </m:r>
                  </m:oMath>
                </a14:m>
                <a:endParaRPr lang="fr-FR" sz="1867" b="1" dirty="0">
                  <a:solidFill>
                    <a:srgbClr val="FF0000"/>
                  </a:solidFill>
                  <a:latin typeface="Times New Roman" pitchFamily="18" charset="0"/>
                  <a:ea typeface="Arial Unicode MS" pitchFamily="34" charset="-128"/>
                  <a:sym typeface="Symbol" pitchFamily="18" charset="2"/>
                </a:endParaRPr>
              </a:p>
            </p:txBody>
          </p:sp>
        </mc:Choice>
        <mc:Fallback xmlns="">
          <p:sp>
            <p:nvSpPr>
              <p:cNvPr id="67" name="ZoneTexte 66">
                <a:extLst>
                  <a:ext uri="{FF2B5EF4-FFF2-40B4-BE49-F238E27FC236}">
                    <a16:creationId xmlns:a16="http://schemas.microsoft.com/office/drawing/2014/main" id="{38437043-22F9-93D8-3994-A4F0318BF954}"/>
                  </a:ext>
                </a:extLst>
              </p:cNvPr>
              <p:cNvSpPr txBox="1">
                <a:spLocks noRot="1" noChangeAspect="1" noMove="1" noResize="1" noEditPoints="1" noAdjustHandles="1" noChangeArrowheads="1" noChangeShapeType="1" noTextEdit="1"/>
              </p:cNvSpPr>
              <p:nvPr/>
            </p:nvSpPr>
            <p:spPr>
              <a:xfrm>
                <a:off x="10274375" y="1129164"/>
                <a:ext cx="1880283" cy="502573"/>
              </a:xfrm>
              <a:prstGeom prst="rect">
                <a:avLst/>
              </a:prstGeom>
              <a:blipFill>
                <a:blip r:embed="rId11"/>
                <a:stretch>
                  <a:fillRect l="-647" t="-1205" b="-10843"/>
                </a:stretch>
              </a:blipFill>
            </p:spPr>
            <p:txBody>
              <a:bodyPr/>
              <a:lstStyle/>
              <a:p>
                <a:r>
                  <a:rPr lang="en-US">
                    <a:noFill/>
                  </a:rPr>
                  <a:t> </a:t>
                </a:r>
              </a:p>
            </p:txBody>
          </p:sp>
        </mc:Fallback>
      </mc:AlternateContent>
      <p:cxnSp>
        <p:nvCxnSpPr>
          <p:cNvPr id="69" name="Connecteur droit avec flèche 68">
            <a:extLst>
              <a:ext uri="{FF2B5EF4-FFF2-40B4-BE49-F238E27FC236}">
                <a16:creationId xmlns:a16="http://schemas.microsoft.com/office/drawing/2014/main" id="{F2B3A1A5-4CC2-A43E-2324-5DB839834408}"/>
              </a:ext>
            </a:extLst>
          </p:cNvPr>
          <p:cNvCxnSpPr>
            <a:cxnSpLocks/>
            <a:stCxn id="38" idx="1"/>
          </p:cNvCxnSpPr>
          <p:nvPr/>
        </p:nvCxnSpPr>
        <p:spPr>
          <a:xfrm>
            <a:off x="5071477" y="4038563"/>
            <a:ext cx="250801" cy="10774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Connecteur droit avec flèche 70">
            <a:extLst>
              <a:ext uri="{FF2B5EF4-FFF2-40B4-BE49-F238E27FC236}">
                <a16:creationId xmlns:a16="http://schemas.microsoft.com/office/drawing/2014/main" id="{1CC06D28-4E67-030B-88B8-DE38D88DF351}"/>
              </a:ext>
            </a:extLst>
          </p:cNvPr>
          <p:cNvCxnSpPr>
            <a:cxnSpLocks/>
            <a:stCxn id="39" idx="1"/>
          </p:cNvCxnSpPr>
          <p:nvPr/>
        </p:nvCxnSpPr>
        <p:spPr>
          <a:xfrm>
            <a:off x="5516969" y="3650671"/>
            <a:ext cx="160244" cy="11419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Connecteur droit avec flèche 73">
            <a:extLst>
              <a:ext uri="{FF2B5EF4-FFF2-40B4-BE49-F238E27FC236}">
                <a16:creationId xmlns:a16="http://schemas.microsoft.com/office/drawing/2014/main" id="{18F24028-6043-39D5-C6F6-A1CBCCFA96F6}"/>
              </a:ext>
            </a:extLst>
          </p:cNvPr>
          <p:cNvCxnSpPr>
            <a:cxnSpLocks/>
            <a:stCxn id="40" idx="1"/>
          </p:cNvCxnSpPr>
          <p:nvPr/>
        </p:nvCxnSpPr>
        <p:spPr>
          <a:xfrm flipH="1">
            <a:off x="5915135" y="3099626"/>
            <a:ext cx="65379" cy="14776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ZoneTexte 76">
                <a:extLst>
                  <a:ext uri="{FF2B5EF4-FFF2-40B4-BE49-F238E27FC236}">
                    <a16:creationId xmlns:a16="http://schemas.microsoft.com/office/drawing/2014/main" id="{1BFB5466-738F-0E94-B611-87732E5406EE}"/>
                  </a:ext>
                </a:extLst>
              </p:cNvPr>
              <p:cNvSpPr txBox="1"/>
              <p:nvPr/>
            </p:nvSpPr>
            <p:spPr>
              <a:xfrm>
                <a:off x="9761916" y="4170086"/>
                <a:ext cx="2298144" cy="2656496"/>
              </a:xfrm>
              <a:prstGeom prst="rect">
                <a:avLst/>
              </a:prstGeom>
              <a:solidFill>
                <a:schemeClr val="accent6">
                  <a:lumMod val="20000"/>
                  <a:lumOff val="80000"/>
                </a:schemeClr>
              </a:solidFill>
            </p:spPr>
            <p:txBody>
              <a:bodyPr wrap="square">
                <a:spAutoFit/>
              </a:bodyPr>
              <a:lstStyle/>
              <a:p>
                <a:pPr defTabSz="1219170" fontAlgn="base">
                  <a:spcBef>
                    <a:spcPct val="50000"/>
                  </a:spcBef>
                  <a:spcAft>
                    <a:spcPct val="0"/>
                  </a:spcAft>
                </a:pPr>
                <a:r>
                  <a:rPr lang="fr-FR" sz="1333" b="1" kern="0" dirty="0">
                    <a:solidFill>
                      <a:srgbClr val="FF0000"/>
                    </a:solidFill>
                    <a:latin typeface="Calibri" pitchFamily="34" charset="0"/>
                    <a:ea typeface="Arial Unicode MS" pitchFamily="34" charset="-128"/>
                    <a:cs typeface="Calibri" pitchFamily="34" charset="0"/>
                    <a:sym typeface="Symbol" pitchFamily="18" charset="2"/>
                  </a:rPr>
                  <a:t>Real time test of the </a:t>
                </a:r>
                <a:r>
                  <a:rPr lang="fr-FR" sz="1333" b="1" kern="0" dirty="0" err="1">
                    <a:solidFill>
                      <a:srgbClr val="FF0000"/>
                    </a:solidFill>
                    <a:latin typeface="Calibri" pitchFamily="34" charset="0"/>
                    <a:ea typeface="Arial Unicode MS" pitchFamily="34" charset="-128"/>
                    <a:cs typeface="Calibri" pitchFamily="34" charset="0"/>
                    <a:sym typeface="Symbol" pitchFamily="18" charset="2"/>
                  </a:rPr>
                  <a:t>whole</a:t>
                </a:r>
                <a:r>
                  <a:rPr lang="fr-FR" sz="1333" b="1" kern="0" dirty="0">
                    <a:solidFill>
                      <a:srgbClr val="FF0000"/>
                    </a:solidFill>
                    <a:latin typeface="Calibri" pitchFamily="34" charset="0"/>
                    <a:ea typeface="Arial Unicode MS" pitchFamily="34" charset="-128"/>
                    <a:cs typeface="Calibri" pitchFamily="34" charset="0"/>
                    <a:sym typeface="Symbol" pitchFamily="18" charset="2"/>
                  </a:rPr>
                  <a:t> </a:t>
                </a:r>
                <a:r>
                  <a:rPr lang="fr-FR" sz="1333" b="1" kern="0" dirty="0" err="1">
                    <a:solidFill>
                      <a:srgbClr val="FF0000"/>
                    </a:solidFill>
                    <a:latin typeface="Calibri" pitchFamily="34" charset="0"/>
                    <a:ea typeface="Arial Unicode MS" pitchFamily="34" charset="-128"/>
                    <a:cs typeface="Calibri" pitchFamily="34" charset="0"/>
                    <a:sym typeface="Symbol" pitchFamily="18" charset="2"/>
                  </a:rPr>
                  <a:t>procedure</a:t>
                </a:r>
                <a:r>
                  <a:rPr lang="fr-FR" sz="1333" b="1" kern="0" dirty="0">
                    <a:solidFill>
                      <a:srgbClr val="FF0000"/>
                    </a:solidFill>
                    <a:latin typeface="Calibri" pitchFamily="34" charset="0"/>
                    <a:ea typeface="Arial Unicode MS" pitchFamily="34" charset="-128"/>
                    <a:cs typeface="Calibri" pitchFamily="34" charset="0"/>
                    <a:sym typeface="Symbol" pitchFamily="18" charset="2"/>
                  </a:rPr>
                  <a:t> (1000 times):</a:t>
                </a:r>
              </a:p>
              <a:p>
                <a:pPr marL="304792" indent="-304792" defTabSz="1219170" fontAlgn="base">
                  <a:spcBef>
                    <a:spcPct val="50000"/>
                  </a:spcBef>
                  <a:spcAft>
                    <a:spcPct val="0"/>
                  </a:spcAft>
                  <a:buFont typeface="+mj-lt"/>
                  <a:buAutoNum type="arabicPeriod"/>
                </a:pPr>
                <a:r>
                  <a:rPr lang="fr-FR" sz="1333" b="1" kern="0" dirty="0" err="1">
                    <a:solidFill>
                      <a:srgbClr val="FF0000"/>
                    </a:solidFill>
                    <a:latin typeface="Calibri" pitchFamily="34" charset="0"/>
                    <a:ea typeface="Arial Unicode MS" pitchFamily="34" charset="-128"/>
                    <a:cs typeface="Calibri" pitchFamily="34" charset="0"/>
                    <a:sym typeface="Symbol" pitchFamily="18" charset="2"/>
                  </a:rPr>
                  <a:t>Writing-reading</a:t>
                </a:r>
                <a:r>
                  <a:rPr lang="fr-FR" sz="1333" b="1" kern="0" dirty="0">
                    <a:solidFill>
                      <a:srgbClr val="FF0000"/>
                    </a:solidFill>
                    <a:latin typeface="Calibri" pitchFamily="34" charset="0"/>
                    <a:ea typeface="Arial Unicode MS" pitchFamily="34" charset="-128"/>
                    <a:cs typeface="Calibri" pitchFamily="34" charset="0"/>
                    <a:sym typeface="Symbol" pitchFamily="18" charset="2"/>
                  </a:rPr>
                  <a:t> of a </a:t>
                </a:r>
                <a:r>
                  <a:rPr lang="fr-FR" sz="1333" b="1" kern="0" dirty="0" err="1">
                    <a:solidFill>
                      <a:srgbClr val="FF0000"/>
                    </a:solidFill>
                    <a:latin typeface="Calibri" pitchFamily="34" charset="0"/>
                    <a:ea typeface="Arial Unicode MS" pitchFamily="34" charset="-128"/>
                    <a:cs typeface="Calibri" pitchFamily="34" charset="0"/>
                    <a:sym typeface="Symbol" pitchFamily="18" charset="2"/>
                  </a:rPr>
                  <a:t>spectrum</a:t>
                </a:r>
                <a:endParaRPr lang="fr-FR" sz="1333" b="1" kern="0" dirty="0">
                  <a:solidFill>
                    <a:srgbClr val="FF0000"/>
                  </a:solidFill>
                  <a:latin typeface="Calibri" pitchFamily="34" charset="0"/>
                  <a:ea typeface="Arial Unicode MS" pitchFamily="34" charset="-128"/>
                  <a:cs typeface="Calibri" pitchFamily="34" charset="0"/>
                  <a:sym typeface="Symbol" pitchFamily="18" charset="2"/>
                </a:endParaRPr>
              </a:p>
              <a:p>
                <a:pPr marL="304792" indent="-304792" defTabSz="1219170" fontAlgn="base">
                  <a:spcBef>
                    <a:spcPct val="50000"/>
                  </a:spcBef>
                  <a:spcAft>
                    <a:spcPct val="0"/>
                  </a:spcAft>
                  <a:buFont typeface="+mj-lt"/>
                  <a:buAutoNum type="arabicPeriod"/>
                </a:pPr>
                <a:r>
                  <a:rPr lang="fr-FR" sz="1333" b="1" kern="0" dirty="0">
                    <a:solidFill>
                      <a:srgbClr val="FF0000"/>
                    </a:solidFill>
                    <a:latin typeface="Calibri" pitchFamily="34" charset="0"/>
                    <a:ea typeface="Arial Unicode MS" pitchFamily="34" charset="-128"/>
                    <a:cs typeface="Calibri" pitchFamily="34" charset="0"/>
                    <a:sym typeface="Symbol" pitchFamily="18" charset="2"/>
                  </a:rPr>
                  <a:t>Calibration</a:t>
                </a:r>
              </a:p>
              <a:p>
                <a:pPr marL="304792" indent="-304792" defTabSz="1219170" fontAlgn="base">
                  <a:spcBef>
                    <a:spcPct val="50000"/>
                  </a:spcBef>
                  <a:spcAft>
                    <a:spcPct val="0"/>
                  </a:spcAft>
                  <a:buFont typeface="+mj-lt"/>
                  <a:buAutoNum type="arabicPeriod"/>
                </a:pPr>
                <a:r>
                  <a:rPr lang="fr-FR" sz="1333" b="1" kern="0" dirty="0">
                    <a:solidFill>
                      <a:srgbClr val="FF0000"/>
                    </a:solidFill>
                    <a:latin typeface="Calibri" pitchFamily="34" charset="0"/>
                    <a:ea typeface="Arial Unicode MS" pitchFamily="34" charset="-128"/>
                    <a:cs typeface="Calibri" pitchFamily="34" charset="0"/>
                    <a:sym typeface="Symbol" pitchFamily="18" charset="2"/>
                  </a:rPr>
                  <a:t>Image t</a:t>
                </a:r>
                <a:r>
                  <a:rPr lang="fr-FR" sz="1333" b="1" kern="0" dirty="0" err="1">
                    <a:solidFill>
                      <a:srgbClr val="FF0000"/>
                    </a:solidFill>
                    <a:latin typeface="Calibri" pitchFamily="34" charset="0"/>
                    <a:ea typeface="Arial Unicode MS" pitchFamily="34" charset="-128"/>
                    <a:cs typeface="Calibri" pitchFamily="34" charset="0"/>
                    <a:sym typeface="Symbol" pitchFamily="18" charset="2"/>
                  </a:rPr>
                  <a:t>reatment</a:t>
                </a:r>
                <a:endParaRPr lang="fr-FR" sz="1333" b="1" kern="0" dirty="0">
                  <a:solidFill>
                    <a:srgbClr val="FF0000"/>
                  </a:solidFill>
                  <a:latin typeface="Calibri" pitchFamily="34" charset="0"/>
                  <a:ea typeface="Arial Unicode MS" pitchFamily="34" charset="-128"/>
                  <a:cs typeface="Calibri" pitchFamily="34" charset="0"/>
                  <a:sym typeface="Symbol" pitchFamily="18" charset="2"/>
                </a:endParaRPr>
              </a:p>
              <a:p>
                <a:pPr marL="304792" indent="-304792" defTabSz="1219170" fontAlgn="base">
                  <a:spcBef>
                    <a:spcPct val="50000"/>
                  </a:spcBef>
                  <a:spcAft>
                    <a:spcPct val="0"/>
                  </a:spcAft>
                  <a:buFont typeface="+mj-lt"/>
                  <a:buAutoNum type="arabicPeriod"/>
                </a:pPr>
                <a:r>
                  <a:rPr lang="fr-FR" sz="1333" b="1" kern="0" dirty="0">
                    <a:solidFill>
                      <a:srgbClr val="FF0000"/>
                    </a:solidFill>
                    <a:latin typeface="Calibri" pitchFamily="34" charset="0"/>
                    <a:ea typeface="Arial Unicode MS" pitchFamily="34" charset="-128"/>
                    <a:cs typeface="Calibri" pitchFamily="34" charset="0"/>
                    <a:sym typeface="Symbol" pitchFamily="18" charset="2"/>
                  </a:rPr>
                  <a:t>Network </a:t>
                </a:r>
                <a:r>
                  <a:rPr lang="fr-FR" sz="1333" b="1" kern="0" dirty="0" err="1">
                    <a:solidFill>
                      <a:srgbClr val="FF0000"/>
                    </a:solidFill>
                    <a:latin typeface="Calibri" pitchFamily="34" charset="0"/>
                    <a:ea typeface="Arial Unicode MS" pitchFamily="34" charset="-128"/>
                    <a:cs typeface="Calibri" pitchFamily="34" charset="0"/>
                    <a:sym typeface="Symbol" pitchFamily="18" charset="2"/>
                  </a:rPr>
                  <a:t>response</a:t>
                </a:r>
                <a:endParaRPr lang="fr-FR" sz="1333" b="1" kern="0" dirty="0">
                  <a:solidFill>
                    <a:srgbClr val="FF0000"/>
                  </a:solidFill>
                  <a:latin typeface="Calibri" pitchFamily="34" charset="0"/>
                  <a:ea typeface="Arial Unicode MS" pitchFamily="34" charset="-128"/>
                  <a:cs typeface="Calibri" pitchFamily="34" charset="0"/>
                  <a:sym typeface="Symbol" pitchFamily="18" charset="2"/>
                </a:endParaRPr>
              </a:p>
              <a:p>
                <a:pPr defTabSz="1219170" fontAlgn="base">
                  <a:spcBef>
                    <a:spcPts val="400"/>
                  </a:spcBef>
                  <a:spcAft>
                    <a:spcPct val="0"/>
                  </a:spcAft>
                </a:pPr>
                <a14:m>
                  <m:oMathPara xmlns:m="http://schemas.openxmlformats.org/officeDocument/2006/math">
                    <m:oMathParaPr>
                      <m:jc m:val="centerGroup"/>
                    </m:oMathParaPr>
                    <m:oMath xmlns:m="http://schemas.openxmlformats.org/officeDocument/2006/math">
                      <m:r>
                        <a:rPr lang="fr-FR" sz="1333" b="1" i="1" kern="0">
                          <a:solidFill>
                            <a:srgbClr val="FF0000"/>
                          </a:solidFill>
                          <a:latin typeface="Cambria Math" panose="02040503050406030204" pitchFamily="18" charset="0"/>
                          <a:ea typeface="Cambria Math" panose="02040503050406030204" pitchFamily="18" charset="0"/>
                          <a:cs typeface="Calibri" pitchFamily="34" charset="0"/>
                          <a:sym typeface="Symbol" pitchFamily="18" charset="2"/>
                        </a:rPr>
                        <m:t>𝝉</m:t>
                      </m:r>
                      <m:r>
                        <a:rPr lang="fr-FR" sz="1333" b="1" i="1" kern="0">
                          <a:solidFill>
                            <a:srgbClr val="FF0000"/>
                          </a:solidFill>
                          <a:latin typeface="Cambria Math" panose="02040503050406030204" pitchFamily="18" charset="0"/>
                          <a:ea typeface="Arial Unicode MS" pitchFamily="34" charset="-128"/>
                          <a:cs typeface="Calibri" pitchFamily="34" charset="0"/>
                          <a:sym typeface="Symbol" pitchFamily="18" charset="2"/>
                        </a:rPr>
                        <m:t>=</m:t>
                      </m:r>
                      <m:d>
                        <m:dPr>
                          <m:ctrlPr>
                            <a:rPr lang="fr-FR" sz="1333" b="1" i="1" kern="0">
                              <a:solidFill>
                                <a:srgbClr val="FF0000"/>
                              </a:solidFill>
                              <a:latin typeface="Cambria Math" panose="02040503050406030204" pitchFamily="18" charset="0"/>
                              <a:ea typeface="Arial Unicode MS" pitchFamily="34" charset="-128"/>
                              <a:cs typeface="Calibri" pitchFamily="34" charset="0"/>
                              <a:sym typeface="Symbol" pitchFamily="18" charset="2"/>
                            </a:rPr>
                          </m:ctrlPr>
                        </m:dPr>
                        <m:e>
                          <m:r>
                            <a:rPr lang="fr-FR" sz="1333" b="1" i="1" kern="0">
                              <a:solidFill>
                                <a:srgbClr val="FF0000"/>
                              </a:solidFill>
                              <a:latin typeface="Cambria Math" panose="02040503050406030204" pitchFamily="18" charset="0"/>
                              <a:cs typeface="Calibri" pitchFamily="34" charset="0"/>
                              <a:sym typeface="Symbol" pitchFamily="18" charset="2"/>
                            </a:rPr>
                            <m:t>𝟎</m:t>
                          </m:r>
                          <m:r>
                            <a:rPr lang="fr-FR" sz="1333" b="1" i="1" kern="0">
                              <a:solidFill>
                                <a:srgbClr val="FF0000"/>
                              </a:solidFill>
                              <a:latin typeface="Cambria Math" panose="02040503050406030204" pitchFamily="18" charset="0"/>
                              <a:cs typeface="Calibri" pitchFamily="34" charset="0"/>
                              <a:sym typeface="Symbol" pitchFamily="18" charset="2"/>
                            </a:rPr>
                            <m:t>,</m:t>
                          </m:r>
                          <m:r>
                            <a:rPr lang="fr-FR" sz="1333" b="1" i="1" kern="0">
                              <a:solidFill>
                                <a:srgbClr val="FF0000"/>
                              </a:solidFill>
                              <a:latin typeface="Cambria Math" panose="02040503050406030204" pitchFamily="18" charset="0"/>
                              <a:cs typeface="Calibri" pitchFamily="34" charset="0"/>
                              <a:sym typeface="Symbol" pitchFamily="18" charset="2"/>
                            </a:rPr>
                            <m:t>𝟎𝟖𝟒𝟒</m:t>
                          </m:r>
                          <m:r>
                            <a:rPr lang="fr-FR" sz="1333" b="1" i="1" kern="0">
                              <a:solidFill>
                                <a:srgbClr val="FF0000"/>
                              </a:solidFill>
                              <a:latin typeface="Cambria Math" panose="02040503050406030204" pitchFamily="18" charset="0"/>
                              <a:cs typeface="Calibri" pitchFamily="34" charset="0"/>
                              <a:sym typeface="Symbol" pitchFamily="18" charset="2"/>
                            </a:rPr>
                            <m:t>±</m:t>
                          </m:r>
                          <m:r>
                            <a:rPr lang="fr-FR" sz="1333" b="1" i="1" kern="0">
                              <a:solidFill>
                                <a:srgbClr val="FF0000"/>
                              </a:solidFill>
                              <a:latin typeface="Cambria Math" panose="02040503050406030204" pitchFamily="18" charset="0"/>
                              <a:cs typeface="Calibri" pitchFamily="34" charset="0"/>
                              <a:sym typeface="Symbol" pitchFamily="18" charset="2"/>
                            </a:rPr>
                            <m:t>𝟎</m:t>
                          </m:r>
                          <m:r>
                            <a:rPr lang="fr-FR" sz="1333" b="1" i="1" kern="0">
                              <a:solidFill>
                                <a:srgbClr val="FF0000"/>
                              </a:solidFill>
                              <a:latin typeface="Cambria Math" panose="02040503050406030204" pitchFamily="18" charset="0"/>
                              <a:cs typeface="Calibri" pitchFamily="34" charset="0"/>
                              <a:sym typeface="Symbol" pitchFamily="18" charset="2"/>
                            </a:rPr>
                            <m:t>,</m:t>
                          </m:r>
                          <m:r>
                            <a:rPr lang="fr-FR" sz="1333" b="1" i="1" kern="0">
                              <a:solidFill>
                                <a:srgbClr val="FF0000"/>
                              </a:solidFill>
                              <a:latin typeface="Cambria Math" panose="02040503050406030204" pitchFamily="18" charset="0"/>
                              <a:cs typeface="Calibri" pitchFamily="34" charset="0"/>
                              <a:sym typeface="Symbol" pitchFamily="18" charset="2"/>
                            </a:rPr>
                            <m:t>𝟎𝟎𝟕𝟓</m:t>
                          </m:r>
                          <m:r>
                            <a:rPr lang="fr-FR" sz="1333" b="1" i="1" kern="0">
                              <a:solidFill>
                                <a:srgbClr val="FF0000"/>
                              </a:solidFill>
                              <a:latin typeface="Cambria Math" panose="02040503050406030204" pitchFamily="18" charset="0"/>
                              <a:cs typeface="Calibri" pitchFamily="34" charset="0"/>
                              <a:sym typeface="Symbol" pitchFamily="18" charset="2"/>
                            </a:rPr>
                            <m:t>)</m:t>
                          </m:r>
                        </m:e>
                      </m:d>
                      <m:r>
                        <a:rPr lang="fr-FR" sz="1333" b="1" i="1" kern="0">
                          <a:solidFill>
                            <a:srgbClr val="FF0000"/>
                          </a:solidFill>
                          <a:latin typeface="Cambria Math" panose="02040503050406030204" pitchFamily="18" charset="0"/>
                          <a:ea typeface="Arial Unicode MS" pitchFamily="34" charset="-128"/>
                          <a:cs typeface="Calibri" pitchFamily="34" charset="0"/>
                          <a:sym typeface="Symbol" pitchFamily="18" charset="2"/>
                        </a:rPr>
                        <m:t> </m:t>
                      </m:r>
                      <m:r>
                        <a:rPr lang="fr-FR" sz="1333" b="1" i="1" kern="0">
                          <a:solidFill>
                            <a:srgbClr val="FF0000"/>
                          </a:solidFill>
                          <a:latin typeface="Cambria Math" panose="02040503050406030204" pitchFamily="18" charset="0"/>
                          <a:ea typeface="Arial Unicode MS" pitchFamily="34" charset="-128"/>
                          <a:cs typeface="Calibri" pitchFamily="34" charset="0"/>
                          <a:sym typeface="Symbol" pitchFamily="18" charset="2"/>
                        </a:rPr>
                        <m:t>𝒔</m:t>
                      </m:r>
                    </m:oMath>
                  </m:oMathPara>
                </a14:m>
                <a:endParaRPr lang="fr-FR" sz="1867" b="1" dirty="0">
                  <a:solidFill>
                    <a:srgbClr val="FF0000"/>
                  </a:solidFill>
                  <a:latin typeface="Times New Roman" pitchFamily="18" charset="0"/>
                  <a:ea typeface="Arial Unicode MS" pitchFamily="34" charset="-128"/>
                  <a:sym typeface="Symbol" pitchFamily="18" charset="2"/>
                </a:endParaRPr>
              </a:p>
              <a:p>
                <a:pPr defTabSz="1219170" fontAlgn="base">
                  <a:spcBef>
                    <a:spcPct val="50000"/>
                  </a:spcBef>
                  <a:spcAft>
                    <a:spcPct val="0"/>
                  </a:spcAft>
                </a:pPr>
                <a:r>
                  <a:rPr lang="fr-FR" sz="1333" b="1" dirty="0">
                    <a:solidFill>
                      <a:srgbClr val="FF0000"/>
                    </a:solidFill>
                    <a:latin typeface="Calibri"/>
                    <a:ea typeface="Arial Unicode MS" pitchFamily="34" charset="-128"/>
                    <a:sym typeface="Symbol" pitchFamily="18" charset="2"/>
                  </a:rPr>
                  <a:t>At 10 Hz: </a:t>
                </a:r>
                <a:r>
                  <a:rPr lang="fr-FR" sz="1333" b="1" dirty="0" err="1">
                    <a:solidFill>
                      <a:srgbClr val="FF0000"/>
                    </a:solidFill>
                    <a:latin typeface="Calibri"/>
                    <a:ea typeface="Arial Unicode MS" pitchFamily="34" charset="-128"/>
                    <a:sym typeface="Symbol" pitchFamily="18" charset="2"/>
                  </a:rPr>
                  <a:t>analysis</a:t>
                </a:r>
                <a:r>
                  <a:rPr lang="fr-FR" sz="1333" b="1" dirty="0">
                    <a:solidFill>
                      <a:srgbClr val="FF0000"/>
                    </a:solidFill>
                    <a:latin typeface="Calibri"/>
                    <a:ea typeface="Arial Unicode MS" pitchFamily="34" charset="-128"/>
                    <a:sym typeface="Symbol" pitchFamily="18" charset="2"/>
                  </a:rPr>
                  <a:t> at </a:t>
                </a:r>
                <a:r>
                  <a:rPr lang="fr-FR" sz="1333" b="1" dirty="0" err="1">
                    <a:solidFill>
                      <a:srgbClr val="FF0000"/>
                    </a:solidFill>
                    <a:latin typeface="Calibri"/>
                    <a:ea typeface="Arial Unicode MS" pitchFamily="34" charset="-128"/>
                    <a:sym typeface="Symbol" pitchFamily="18" charset="2"/>
                  </a:rPr>
                  <a:t>each</a:t>
                </a:r>
                <a:r>
                  <a:rPr lang="fr-FR" sz="1333" b="1" dirty="0">
                    <a:solidFill>
                      <a:srgbClr val="FF0000"/>
                    </a:solidFill>
                    <a:latin typeface="Calibri"/>
                    <a:ea typeface="Arial Unicode MS" pitchFamily="34" charset="-128"/>
                    <a:sym typeface="Symbol" pitchFamily="18" charset="2"/>
                  </a:rPr>
                  <a:t> laser shot</a:t>
                </a:r>
              </a:p>
            </p:txBody>
          </p:sp>
        </mc:Choice>
        <mc:Fallback xmlns="">
          <p:sp>
            <p:nvSpPr>
              <p:cNvPr id="77" name="ZoneTexte 76">
                <a:extLst>
                  <a:ext uri="{FF2B5EF4-FFF2-40B4-BE49-F238E27FC236}">
                    <a16:creationId xmlns:a16="http://schemas.microsoft.com/office/drawing/2014/main" id="{1BFB5466-738F-0E94-B611-87732E5406EE}"/>
                  </a:ext>
                </a:extLst>
              </p:cNvPr>
              <p:cNvSpPr txBox="1">
                <a:spLocks noRot="1" noChangeAspect="1" noMove="1" noResize="1" noEditPoints="1" noAdjustHandles="1" noChangeArrowheads="1" noChangeShapeType="1" noTextEdit="1"/>
              </p:cNvSpPr>
              <p:nvPr/>
            </p:nvSpPr>
            <p:spPr>
              <a:xfrm>
                <a:off x="9761916" y="4170086"/>
                <a:ext cx="2298144" cy="2656496"/>
              </a:xfrm>
              <a:prstGeom prst="rect">
                <a:avLst/>
              </a:prstGeom>
              <a:blipFill>
                <a:blip r:embed="rId12"/>
                <a:stretch>
                  <a:fillRect l="-796" t="-229" b="-1376"/>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BD409DA8-F6DC-482F-808D-4CFB333ED75D}"/>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D001</a:t>
            </a:r>
          </a:p>
        </p:txBody>
      </p:sp>
    </p:spTree>
    <p:extLst>
      <p:ext uri="{BB962C8B-B14F-4D97-AF65-F5344CB8AC3E}">
        <p14:creationId xmlns:p14="http://schemas.microsoft.com/office/powerpoint/2010/main" val="34426525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C11BBEA-4180-E2B2-6834-07E487E6057E}"/>
              </a:ext>
            </a:extLst>
          </p:cNvPr>
          <p:cNvSpPr>
            <a:spLocks noGrp="1"/>
          </p:cNvSpPr>
          <p:nvPr>
            <p:ph type="sldNum" sz="quarter" idx="12"/>
          </p:nvPr>
        </p:nvSpPr>
        <p:spPr/>
        <p:txBody>
          <a:bodyPr/>
          <a:lstStyle/>
          <a:p>
            <a:pPr defTabSz="1219170" fontAlgn="base">
              <a:spcBef>
                <a:spcPct val="50000"/>
              </a:spcBef>
              <a:spcAft>
                <a:spcPct val="0"/>
              </a:spcAft>
            </a:pPr>
            <a:fld id="{E0199EC6-87E9-49B5-8445-3B737938AB1C}" type="slidenum">
              <a:rPr lang="fr-FR">
                <a:solidFill>
                  <a:prstClr val="black">
                    <a:tint val="75000"/>
                  </a:prstClr>
                </a:solidFill>
                <a:latin typeface="Calibri"/>
                <a:ea typeface="Arial Unicode MS" pitchFamily="34" charset="-128"/>
                <a:sym typeface="Symbol" pitchFamily="18" charset="2"/>
              </a:rPr>
              <a:pPr defTabSz="1219170" fontAlgn="base">
                <a:spcBef>
                  <a:spcPct val="50000"/>
                </a:spcBef>
                <a:spcAft>
                  <a:spcPct val="0"/>
                </a:spcAft>
              </a:pPr>
              <a:t>22</a:t>
            </a:fld>
            <a:endParaRPr lang="fr-FR" dirty="0">
              <a:solidFill>
                <a:prstClr val="black">
                  <a:tint val="75000"/>
                </a:prstClr>
              </a:solidFill>
              <a:latin typeface="Calibri"/>
              <a:ea typeface="Arial Unicode MS" pitchFamily="34" charset="-128"/>
              <a:sym typeface="Symbol" pitchFamily="18" charset="2"/>
            </a:endParaRPr>
          </a:p>
        </p:txBody>
      </p:sp>
      <p:grpSp>
        <p:nvGrpSpPr>
          <p:cNvPr id="4" name="Groupe 3">
            <a:extLst>
              <a:ext uri="{FF2B5EF4-FFF2-40B4-BE49-F238E27FC236}">
                <a16:creationId xmlns:a16="http://schemas.microsoft.com/office/drawing/2014/main" id="{6A86D357-89CC-3765-C130-5CCBA483BADA}"/>
              </a:ext>
            </a:extLst>
          </p:cNvPr>
          <p:cNvGrpSpPr/>
          <p:nvPr/>
        </p:nvGrpSpPr>
        <p:grpSpPr>
          <a:xfrm>
            <a:off x="815752" y="1103031"/>
            <a:ext cx="10560496" cy="5418540"/>
            <a:chOff x="611814" y="827273"/>
            <a:chExt cx="7920372" cy="4063905"/>
          </a:xfrm>
        </p:grpSpPr>
        <p:pic>
          <p:nvPicPr>
            <p:cNvPr id="5" name="Image 4">
              <a:extLst>
                <a:ext uri="{FF2B5EF4-FFF2-40B4-BE49-F238E27FC236}">
                  <a16:creationId xmlns:a16="http://schemas.microsoft.com/office/drawing/2014/main" id="{F3013B96-FB27-6A42-6897-66816E1209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814" y="827273"/>
              <a:ext cx="7920372" cy="4063905"/>
            </a:xfrm>
            <a:prstGeom prst="rect">
              <a:avLst/>
            </a:prstGeom>
          </p:spPr>
        </p:pic>
        <p:cxnSp>
          <p:nvCxnSpPr>
            <p:cNvPr id="6" name="Connecteur droit 5">
              <a:extLst>
                <a:ext uri="{FF2B5EF4-FFF2-40B4-BE49-F238E27FC236}">
                  <a16:creationId xmlns:a16="http://schemas.microsoft.com/office/drawing/2014/main" id="{099375D8-724F-09F7-F0FE-9BB9949CB7F0}"/>
                </a:ext>
              </a:extLst>
            </p:cNvPr>
            <p:cNvCxnSpPr>
              <a:cxnSpLocks/>
            </p:cNvCxnSpPr>
            <p:nvPr/>
          </p:nvCxnSpPr>
          <p:spPr>
            <a:xfrm flipV="1">
              <a:off x="1403648" y="2481082"/>
              <a:ext cx="3108028" cy="110882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B1E67A3D-B560-BE44-8D86-C1A185558669}"/>
                </a:ext>
              </a:extLst>
            </p:cNvPr>
            <p:cNvCxnSpPr>
              <a:cxnSpLocks/>
            </p:cNvCxnSpPr>
            <p:nvPr/>
          </p:nvCxnSpPr>
          <p:spPr>
            <a:xfrm flipH="1">
              <a:off x="4511340" y="2211710"/>
              <a:ext cx="336" cy="2693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DB71613F-EF13-32AE-5703-E4033B5B9838}"/>
                </a:ext>
              </a:extLst>
            </p:cNvPr>
            <p:cNvCxnSpPr>
              <a:cxnSpLocks/>
            </p:cNvCxnSpPr>
            <p:nvPr/>
          </p:nvCxnSpPr>
          <p:spPr>
            <a:xfrm flipH="1">
              <a:off x="4511340" y="1743658"/>
              <a:ext cx="336" cy="4033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6C01D144-0423-89FD-7AA8-D90CA0A40DDC}"/>
                </a:ext>
              </a:extLst>
            </p:cNvPr>
            <p:cNvCxnSpPr>
              <a:cxnSpLocks/>
            </p:cNvCxnSpPr>
            <p:nvPr/>
          </p:nvCxnSpPr>
          <p:spPr>
            <a:xfrm>
              <a:off x="4511340" y="1743658"/>
              <a:ext cx="276684" cy="3600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2D3A2298-C4B2-22B8-5F24-7F240FC16403}"/>
                </a:ext>
              </a:extLst>
            </p:cNvPr>
            <p:cNvCxnSpPr>
              <a:cxnSpLocks/>
            </p:cNvCxnSpPr>
            <p:nvPr/>
          </p:nvCxnSpPr>
          <p:spPr>
            <a:xfrm>
              <a:off x="4788024" y="1779662"/>
              <a:ext cx="0" cy="43204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834C3A25-51A6-0653-AE46-81174480EA76}"/>
                </a:ext>
              </a:extLst>
            </p:cNvPr>
            <p:cNvCxnSpPr>
              <a:cxnSpLocks/>
            </p:cNvCxnSpPr>
            <p:nvPr/>
          </p:nvCxnSpPr>
          <p:spPr>
            <a:xfrm>
              <a:off x="4788024" y="2211710"/>
              <a:ext cx="486000" cy="3600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637AD63-591B-8995-684D-705917A99774}"/>
                </a:ext>
              </a:extLst>
            </p:cNvPr>
            <p:cNvSpPr/>
            <p:nvPr/>
          </p:nvSpPr>
          <p:spPr>
            <a:xfrm rot="219040">
              <a:off x="5231612" y="2258931"/>
              <a:ext cx="1192645" cy="207749"/>
            </a:xfrm>
            <a:prstGeom prst="rect">
              <a:avLst/>
            </a:prstGeom>
            <a:noFill/>
          </p:spPr>
          <p:txBody>
            <a:bodyPr wrap="square">
              <a:spAutoFit/>
            </a:bodyPr>
            <a:lstStyle/>
            <a:p>
              <a:pPr algn="ctr" defTabSz="1219170" fontAlgn="base">
                <a:spcAft>
                  <a:spcPct val="0"/>
                </a:spcAft>
              </a:pPr>
              <a:r>
                <a:rPr lang="fr-FR" altLang="fr-FR" sz="1200" b="1" dirty="0" err="1">
                  <a:solidFill>
                    <a:srgbClr val="FFFF00"/>
                  </a:solidFill>
                  <a:latin typeface="Calibri"/>
                  <a:ea typeface="Arial Unicode MS" pitchFamily="34" charset="-128"/>
                  <a:sym typeface="Symbol" pitchFamily="18" charset="2"/>
                </a:rPr>
                <a:t>Nd:YAG</a:t>
              </a:r>
              <a:r>
                <a:rPr lang="fr-FR" altLang="fr-FR" sz="1200" b="1" dirty="0">
                  <a:solidFill>
                    <a:srgbClr val="FFFF00"/>
                  </a:solidFill>
                  <a:latin typeface="Calibri"/>
                  <a:ea typeface="Arial Unicode MS" pitchFamily="34" charset="-128"/>
                  <a:sym typeface="Symbol" pitchFamily="18" charset="2"/>
                </a:rPr>
                <a:t> laser source</a:t>
              </a:r>
            </a:p>
          </p:txBody>
        </p:sp>
        <p:sp>
          <p:nvSpPr>
            <p:cNvPr id="13" name="Rectangle 12">
              <a:extLst>
                <a:ext uri="{FF2B5EF4-FFF2-40B4-BE49-F238E27FC236}">
                  <a16:creationId xmlns:a16="http://schemas.microsoft.com/office/drawing/2014/main" id="{521B5D8C-0CF2-47C7-CE52-0973BBA4326C}"/>
                </a:ext>
              </a:extLst>
            </p:cNvPr>
            <p:cNvSpPr/>
            <p:nvPr/>
          </p:nvSpPr>
          <p:spPr>
            <a:xfrm rot="219040">
              <a:off x="5951374" y="2956516"/>
              <a:ext cx="528583" cy="346249"/>
            </a:xfrm>
            <a:prstGeom prst="rect">
              <a:avLst/>
            </a:prstGeom>
            <a:noFill/>
          </p:spPr>
          <p:txBody>
            <a:bodyPr wrap="square">
              <a:spAutoFit/>
            </a:bodyPr>
            <a:lstStyle/>
            <a:p>
              <a:pPr algn="ctr" defTabSz="1219170" fontAlgn="base">
                <a:spcAft>
                  <a:spcPct val="0"/>
                </a:spcAft>
              </a:pPr>
              <a:r>
                <a:rPr lang="fr-FR" altLang="fr-FR" sz="1200" b="1" dirty="0">
                  <a:solidFill>
                    <a:srgbClr val="FFFF00"/>
                  </a:solidFill>
                  <a:latin typeface="Calibri"/>
                  <a:ea typeface="Arial Unicode MS" pitchFamily="34" charset="-128"/>
                  <a:sym typeface="Symbol" pitchFamily="18" charset="2"/>
                </a:rPr>
                <a:t>Power </a:t>
              </a:r>
              <a:r>
                <a:rPr lang="fr-FR" altLang="fr-FR" sz="1200" b="1" dirty="0" err="1">
                  <a:solidFill>
                    <a:srgbClr val="FFFF00"/>
                  </a:solidFill>
                  <a:latin typeface="Calibri"/>
                  <a:ea typeface="Arial Unicode MS" pitchFamily="34" charset="-128"/>
                  <a:sym typeface="Symbol" pitchFamily="18" charset="2"/>
                </a:rPr>
                <a:t>supply</a:t>
              </a:r>
              <a:endParaRPr lang="fr-FR" altLang="fr-FR" sz="1200" b="1" dirty="0">
                <a:solidFill>
                  <a:srgbClr val="FFFF00"/>
                </a:solidFill>
                <a:latin typeface="Calibri"/>
                <a:ea typeface="Arial Unicode MS" pitchFamily="34" charset="-128"/>
                <a:sym typeface="Symbol" pitchFamily="18" charset="2"/>
              </a:endParaRPr>
            </a:p>
          </p:txBody>
        </p:sp>
      </p:grpSp>
      <p:grpSp>
        <p:nvGrpSpPr>
          <p:cNvPr id="14" name="Groupe 13">
            <a:extLst>
              <a:ext uri="{FF2B5EF4-FFF2-40B4-BE49-F238E27FC236}">
                <a16:creationId xmlns:a16="http://schemas.microsoft.com/office/drawing/2014/main" id="{1584B84D-37B8-D511-8698-E8DBC862FFAF}"/>
              </a:ext>
            </a:extLst>
          </p:cNvPr>
          <p:cNvGrpSpPr/>
          <p:nvPr/>
        </p:nvGrpSpPr>
        <p:grpSpPr>
          <a:xfrm>
            <a:off x="5916544" y="54641"/>
            <a:ext cx="5698228" cy="2616521"/>
            <a:chOff x="4405325" y="51470"/>
            <a:chExt cx="4273671" cy="1962391"/>
          </a:xfrm>
        </p:grpSpPr>
        <p:grpSp>
          <p:nvGrpSpPr>
            <p:cNvPr id="15" name="Groupe 14">
              <a:extLst>
                <a:ext uri="{FF2B5EF4-FFF2-40B4-BE49-F238E27FC236}">
                  <a16:creationId xmlns:a16="http://schemas.microsoft.com/office/drawing/2014/main" id="{4A063012-61E6-0368-A28A-96B7F13FB0CC}"/>
                </a:ext>
              </a:extLst>
            </p:cNvPr>
            <p:cNvGrpSpPr/>
            <p:nvPr/>
          </p:nvGrpSpPr>
          <p:grpSpPr>
            <a:xfrm>
              <a:off x="5526993" y="51470"/>
              <a:ext cx="2033339" cy="1962391"/>
              <a:chOff x="5184068" y="51470"/>
              <a:chExt cx="2033339" cy="1962391"/>
            </a:xfrm>
          </p:grpSpPr>
          <p:pic>
            <p:nvPicPr>
              <p:cNvPr id="27" name="Image 26">
                <a:extLst>
                  <a:ext uri="{FF2B5EF4-FFF2-40B4-BE49-F238E27FC236}">
                    <a16:creationId xmlns:a16="http://schemas.microsoft.com/office/drawing/2014/main" id="{36477FF7-348D-F833-A37E-8DF1CAB8AFF4}"/>
                  </a:ext>
                </a:extLst>
              </p:cNvPr>
              <p:cNvPicPr>
                <a:picLocks noChangeAspect="1"/>
              </p:cNvPicPr>
              <p:nvPr/>
            </p:nvPicPr>
            <p:blipFill rotWithShape="1">
              <a:blip r:embed="rId2">
                <a:extLst>
                  <a:ext uri="{28A0092B-C50C-407E-A947-70E740481C1C}">
                    <a14:useLocalDpi xmlns:a14="http://schemas.microsoft.com/office/drawing/2010/main" val="0"/>
                  </a:ext>
                </a:extLst>
              </a:blip>
              <a:srcRect l="38984" t="19685" r="44222" b="48726"/>
              <a:stretch/>
            </p:blipFill>
            <p:spPr>
              <a:xfrm>
                <a:off x="5184068" y="51470"/>
                <a:ext cx="2033339" cy="1962391"/>
              </a:xfrm>
              <a:prstGeom prst="rect">
                <a:avLst/>
              </a:prstGeom>
              <a:ln>
                <a:solidFill>
                  <a:srgbClr val="022ABE"/>
                </a:solidFill>
              </a:ln>
              <a:effectLst>
                <a:outerShdw blurRad="50800" dist="38100" dir="2700000" algn="tl" rotWithShape="0">
                  <a:prstClr val="black">
                    <a:alpha val="40000"/>
                  </a:prstClr>
                </a:outerShdw>
              </a:effectLst>
            </p:spPr>
          </p:pic>
          <p:cxnSp>
            <p:nvCxnSpPr>
              <p:cNvPr id="28" name="Connecteur droit 27">
                <a:extLst>
                  <a:ext uri="{FF2B5EF4-FFF2-40B4-BE49-F238E27FC236}">
                    <a16:creationId xmlns:a16="http://schemas.microsoft.com/office/drawing/2014/main" id="{329C4468-B737-750B-0E84-A501F5C1F047}"/>
                  </a:ext>
                </a:extLst>
              </p:cNvPr>
              <p:cNvCxnSpPr>
                <a:cxnSpLocks/>
              </p:cNvCxnSpPr>
              <p:nvPr/>
            </p:nvCxnSpPr>
            <p:spPr>
              <a:xfrm flipV="1">
                <a:off x="5202414" y="1347614"/>
                <a:ext cx="1214691" cy="45819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78D99E3B-3BB5-457E-D13C-40DD2656E496}"/>
                  </a:ext>
                </a:extLst>
              </p:cNvPr>
              <p:cNvCxnSpPr>
                <a:cxnSpLocks/>
              </p:cNvCxnSpPr>
              <p:nvPr/>
            </p:nvCxnSpPr>
            <p:spPr>
              <a:xfrm>
                <a:off x="6417105" y="1218676"/>
                <a:ext cx="0" cy="1289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C71AE713-8D75-D3AB-FFDF-5781B8B7260F}"/>
                  </a:ext>
                </a:extLst>
              </p:cNvPr>
              <p:cNvCxnSpPr>
                <a:cxnSpLocks/>
              </p:cNvCxnSpPr>
              <p:nvPr/>
            </p:nvCxnSpPr>
            <p:spPr>
              <a:xfrm flipV="1">
                <a:off x="6417105" y="951570"/>
                <a:ext cx="0" cy="1800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75A91978-C1E5-C046-9D0C-281E6A8BE6F5}"/>
                  </a:ext>
                </a:extLst>
              </p:cNvPr>
              <p:cNvCxnSpPr>
                <a:cxnSpLocks/>
              </p:cNvCxnSpPr>
              <p:nvPr/>
            </p:nvCxnSpPr>
            <p:spPr>
              <a:xfrm flipV="1">
                <a:off x="6418727" y="259861"/>
                <a:ext cx="3916" cy="6272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1F3F73B9-427E-CD9C-C61F-3D1967EBE414}"/>
                  </a:ext>
                </a:extLst>
              </p:cNvPr>
              <p:cNvCxnSpPr>
                <a:cxnSpLocks/>
              </p:cNvCxnSpPr>
              <p:nvPr/>
            </p:nvCxnSpPr>
            <p:spPr>
              <a:xfrm flipH="1" flipV="1">
                <a:off x="6418727" y="252322"/>
                <a:ext cx="457530" cy="330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4B6831BB-F38E-1EBA-2AF6-076A8B98BE84}"/>
                  </a:ext>
                </a:extLst>
              </p:cNvPr>
              <p:cNvCxnSpPr>
                <a:cxnSpLocks/>
              </p:cNvCxnSpPr>
              <p:nvPr/>
            </p:nvCxnSpPr>
            <p:spPr>
              <a:xfrm flipV="1">
                <a:off x="6852380" y="290094"/>
                <a:ext cx="3916" cy="66147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C123B04E-F6E0-EE9C-C6AC-836D89251303}"/>
                  </a:ext>
                </a:extLst>
              </p:cNvPr>
              <p:cNvCxnSpPr>
                <a:cxnSpLocks/>
              </p:cNvCxnSpPr>
              <p:nvPr/>
            </p:nvCxnSpPr>
            <p:spPr>
              <a:xfrm flipH="1" flipV="1">
                <a:off x="6856296" y="951570"/>
                <a:ext cx="360000" cy="2272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 name="Flèche : droite 15">
              <a:extLst>
                <a:ext uri="{FF2B5EF4-FFF2-40B4-BE49-F238E27FC236}">
                  <a16:creationId xmlns:a16="http://schemas.microsoft.com/office/drawing/2014/main" id="{6B9C8935-CB00-F00B-79CA-F2771892FE2F}"/>
                </a:ext>
              </a:extLst>
            </p:cNvPr>
            <p:cNvSpPr/>
            <p:nvPr/>
          </p:nvSpPr>
          <p:spPr>
            <a:xfrm rot="19661435">
              <a:off x="4898386" y="1541378"/>
              <a:ext cx="648040" cy="3885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a:solidFill>
                  <a:prstClr val="white"/>
                </a:solidFill>
                <a:latin typeface="Calibri"/>
                <a:sym typeface="Symbol" pitchFamily="18" charset="2"/>
              </a:endParaRPr>
            </a:p>
          </p:txBody>
        </p:sp>
        <p:cxnSp>
          <p:nvCxnSpPr>
            <p:cNvPr id="17" name="Connecteur droit avec flèche 16">
              <a:extLst>
                <a:ext uri="{FF2B5EF4-FFF2-40B4-BE49-F238E27FC236}">
                  <a16:creationId xmlns:a16="http://schemas.microsoft.com/office/drawing/2014/main" id="{E706DA9D-7354-2549-F17C-40DEDB610B07}"/>
                </a:ext>
              </a:extLst>
            </p:cNvPr>
            <p:cNvCxnSpPr>
              <a:cxnSpLocks/>
              <a:stCxn id="18" idx="3"/>
            </p:cNvCxnSpPr>
            <p:nvPr/>
          </p:nvCxnSpPr>
          <p:spPr>
            <a:xfrm>
              <a:off x="5385834" y="622463"/>
              <a:ext cx="878354" cy="851700"/>
            </a:xfrm>
            <a:prstGeom prst="straightConnector1">
              <a:avLst/>
            </a:prstGeom>
            <a:ln w="15875">
              <a:solidFill>
                <a:srgbClr val="FFFF00"/>
              </a:solidFill>
              <a:prstDash val="soli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EDCF0AF-A719-A136-8C74-0B1E03829587}"/>
                </a:ext>
              </a:extLst>
            </p:cNvPr>
            <p:cNvSpPr/>
            <p:nvPr/>
          </p:nvSpPr>
          <p:spPr>
            <a:xfrm>
              <a:off x="4405325" y="518588"/>
              <a:ext cx="980509" cy="207749"/>
            </a:xfrm>
            <a:prstGeom prst="rect">
              <a:avLst/>
            </a:prstGeom>
            <a:solidFill>
              <a:srgbClr val="FFFF00"/>
            </a:solidFill>
          </p:spPr>
          <p:txBody>
            <a:bodyPr wrap="none">
              <a:spAutoFit/>
            </a:bodyPr>
            <a:lstStyle/>
            <a:p>
              <a:pPr algn="ctr" defTabSz="1219170" fontAlgn="base">
                <a:spcAft>
                  <a:spcPct val="0"/>
                </a:spcAft>
              </a:pPr>
              <a:r>
                <a:rPr lang="fr-FR" altLang="fr-FR" sz="1200" b="1" dirty="0">
                  <a:solidFill>
                    <a:srgbClr val="202122"/>
                  </a:solidFill>
                  <a:latin typeface="Calibri"/>
                  <a:ea typeface="Arial Unicode MS" pitchFamily="34" charset="-128"/>
                  <a:sym typeface="Symbol" pitchFamily="18" charset="2"/>
                </a:rPr>
                <a:t>Tokamak </a:t>
              </a:r>
              <a:r>
                <a:rPr lang="fr-FR" altLang="fr-FR" sz="1200" b="1" dirty="0" err="1">
                  <a:solidFill>
                    <a:srgbClr val="202122"/>
                  </a:solidFill>
                  <a:latin typeface="Calibri"/>
                  <a:ea typeface="Arial Unicode MS" pitchFamily="34" charset="-128"/>
                  <a:sym typeface="Symbol" pitchFamily="18" charset="2"/>
                </a:rPr>
                <a:t>window</a:t>
              </a:r>
              <a:endParaRPr lang="fr-FR" sz="1867" b="1" dirty="0">
                <a:solidFill>
                  <a:prstClr val="black"/>
                </a:solidFill>
                <a:latin typeface="Times New Roman" pitchFamily="18" charset="0"/>
                <a:ea typeface="Arial Unicode MS" pitchFamily="34" charset="-128"/>
                <a:sym typeface="Symbol" pitchFamily="18" charset="2"/>
              </a:endParaRPr>
            </a:p>
          </p:txBody>
        </p:sp>
        <p:sp>
          <p:nvSpPr>
            <p:cNvPr id="19" name="Rectangle 18">
              <a:extLst>
                <a:ext uri="{FF2B5EF4-FFF2-40B4-BE49-F238E27FC236}">
                  <a16:creationId xmlns:a16="http://schemas.microsoft.com/office/drawing/2014/main" id="{28BE1A9E-2B63-AFC5-2F8C-58355D71B22E}"/>
                </a:ext>
              </a:extLst>
            </p:cNvPr>
            <p:cNvSpPr/>
            <p:nvPr/>
          </p:nvSpPr>
          <p:spPr>
            <a:xfrm>
              <a:off x="4651859" y="164393"/>
              <a:ext cx="737510" cy="207749"/>
            </a:xfrm>
            <a:prstGeom prst="rect">
              <a:avLst/>
            </a:prstGeom>
            <a:solidFill>
              <a:srgbClr val="FFFF00"/>
            </a:solidFill>
          </p:spPr>
          <p:txBody>
            <a:bodyPr wrap="none">
              <a:spAutoFit/>
            </a:bodyPr>
            <a:lstStyle/>
            <a:p>
              <a:pPr algn="ctr" defTabSz="1219170" fontAlgn="base">
                <a:spcAft>
                  <a:spcPct val="0"/>
                </a:spcAft>
              </a:pPr>
              <a:r>
                <a:rPr lang="fr-FR" altLang="fr-FR" sz="1200" b="1" dirty="0" err="1">
                  <a:solidFill>
                    <a:srgbClr val="202122"/>
                  </a:solidFill>
                  <a:latin typeface="Calibri"/>
                  <a:ea typeface="Arial Unicode MS" pitchFamily="34" charset="-128"/>
                  <a:sym typeface="Symbol" pitchFamily="18" charset="2"/>
                </a:rPr>
                <a:t>View</a:t>
              </a:r>
              <a:r>
                <a:rPr lang="fr-FR" altLang="fr-FR" sz="1200" b="1" dirty="0">
                  <a:solidFill>
                    <a:srgbClr val="202122"/>
                  </a:solidFill>
                  <a:latin typeface="Calibri"/>
                  <a:ea typeface="Arial Unicode MS" pitchFamily="34" charset="-128"/>
                  <a:sym typeface="Symbol" pitchFamily="18" charset="2"/>
                </a:rPr>
                <a:t> system</a:t>
              </a:r>
            </a:p>
          </p:txBody>
        </p:sp>
        <p:cxnSp>
          <p:nvCxnSpPr>
            <p:cNvPr id="20" name="Connecteur droit avec flèche 19">
              <a:extLst>
                <a:ext uri="{FF2B5EF4-FFF2-40B4-BE49-F238E27FC236}">
                  <a16:creationId xmlns:a16="http://schemas.microsoft.com/office/drawing/2014/main" id="{1224B7C5-812D-B554-6CA7-CB8BC3AF6627}"/>
                </a:ext>
              </a:extLst>
            </p:cNvPr>
            <p:cNvCxnSpPr>
              <a:cxnSpLocks/>
              <a:stCxn id="19" idx="3"/>
            </p:cNvCxnSpPr>
            <p:nvPr/>
          </p:nvCxnSpPr>
          <p:spPr>
            <a:xfrm>
              <a:off x="5389369" y="268268"/>
              <a:ext cx="1009550" cy="933521"/>
            </a:xfrm>
            <a:prstGeom prst="straightConnector1">
              <a:avLst/>
            </a:prstGeom>
            <a:ln w="15875">
              <a:solidFill>
                <a:srgbClr val="FFFF00"/>
              </a:solidFill>
              <a:prstDash val="soli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636B4141-8DCE-99D3-64CE-C165913AADE4}"/>
                </a:ext>
              </a:extLst>
            </p:cNvPr>
            <p:cNvCxnSpPr>
              <a:cxnSpLocks/>
              <a:stCxn id="23" idx="1"/>
            </p:cNvCxnSpPr>
            <p:nvPr/>
          </p:nvCxnSpPr>
          <p:spPr>
            <a:xfrm flipH="1">
              <a:off x="6861173" y="626330"/>
              <a:ext cx="806288" cy="290277"/>
            </a:xfrm>
            <a:prstGeom prst="straightConnector1">
              <a:avLst/>
            </a:prstGeom>
            <a:ln w="15875">
              <a:solidFill>
                <a:srgbClr val="FFFF00"/>
              </a:solidFill>
              <a:prstDash val="soli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2E9059FC-9DCE-4F08-EDF2-CE0326D222C8}"/>
                </a:ext>
              </a:extLst>
            </p:cNvPr>
            <p:cNvCxnSpPr>
              <a:cxnSpLocks/>
              <a:stCxn id="24" idx="1"/>
            </p:cNvCxnSpPr>
            <p:nvPr/>
          </p:nvCxnSpPr>
          <p:spPr>
            <a:xfrm flipH="1">
              <a:off x="7230734" y="268268"/>
              <a:ext cx="439875" cy="21826"/>
            </a:xfrm>
            <a:prstGeom prst="straightConnector1">
              <a:avLst/>
            </a:prstGeom>
            <a:ln w="15875">
              <a:solidFill>
                <a:srgbClr val="FFFF00"/>
              </a:solidFill>
              <a:prstDash val="soli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05D169A-42F4-5D12-8F3E-82C3764B2112}"/>
                </a:ext>
              </a:extLst>
            </p:cNvPr>
            <p:cNvSpPr/>
            <p:nvPr/>
          </p:nvSpPr>
          <p:spPr>
            <a:xfrm>
              <a:off x="7667461" y="522455"/>
              <a:ext cx="846142" cy="207749"/>
            </a:xfrm>
            <a:prstGeom prst="rect">
              <a:avLst/>
            </a:prstGeom>
            <a:solidFill>
              <a:srgbClr val="FFFF00"/>
            </a:solidFill>
          </p:spPr>
          <p:txBody>
            <a:bodyPr wrap="square">
              <a:spAutoFit/>
            </a:bodyPr>
            <a:lstStyle/>
            <a:p>
              <a:pPr algn="ctr" defTabSz="1219170" fontAlgn="base">
                <a:spcAft>
                  <a:spcPct val="0"/>
                </a:spcAft>
              </a:pPr>
              <a:r>
                <a:rPr lang="fr-FR" altLang="fr-FR" sz="1200" b="1" dirty="0" err="1">
                  <a:solidFill>
                    <a:srgbClr val="202122"/>
                  </a:solidFill>
                  <a:latin typeface="Calibri"/>
                  <a:ea typeface="Arial Unicode MS" pitchFamily="34" charset="-128"/>
                  <a:sym typeface="Symbol" pitchFamily="18" charset="2"/>
                </a:rPr>
                <a:t>Movable</a:t>
              </a:r>
              <a:r>
                <a:rPr lang="fr-FR" altLang="fr-FR" sz="1200" b="1" dirty="0">
                  <a:solidFill>
                    <a:srgbClr val="202122"/>
                  </a:solidFill>
                  <a:latin typeface="Calibri"/>
                  <a:ea typeface="Arial Unicode MS" pitchFamily="34" charset="-128"/>
                  <a:sym typeface="Symbol" pitchFamily="18" charset="2"/>
                </a:rPr>
                <a:t> </a:t>
              </a:r>
              <a:r>
                <a:rPr lang="fr-FR" altLang="fr-FR" sz="1200" b="1" dirty="0" err="1">
                  <a:solidFill>
                    <a:srgbClr val="202122"/>
                  </a:solidFill>
                  <a:latin typeface="Calibri"/>
                  <a:ea typeface="Arial Unicode MS" pitchFamily="34" charset="-128"/>
                  <a:sym typeface="Symbol" pitchFamily="18" charset="2"/>
                </a:rPr>
                <a:t>lens</a:t>
              </a:r>
              <a:endParaRPr lang="fr-FR" altLang="fr-FR" sz="1200" b="1" dirty="0">
                <a:solidFill>
                  <a:srgbClr val="202122"/>
                </a:solidFill>
                <a:latin typeface="Calibri"/>
                <a:ea typeface="Arial Unicode MS" pitchFamily="34" charset="-128"/>
                <a:sym typeface="Symbol" pitchFamily="18" charset="2"/>
              </a:endParaRPr>
            </a:p>
          </p:txBody>
        </p:sp>
        <p:sp>
          <p:nvSpPr>
            <p:cNvPr id="24" name="Rectangle 23">
              <a:extLst>
                <a:ext uri="{FF2B5EF4-FFF2-40B4-BE49-F238E27FC236}">
                  <a16:creationId xmlns:a16="http://schemas.microsoft.com/office/drawing/2014/main" id="{87AAA8D4-67A9-8CA0-EC70-13661210A390}"/>
                </a:ext>
              </a:extLst>
            </p:cNvPr>
            <p:cNvSpPr/>
            <p:nvPr/>
          </p:nvSpPr>
          <p:spPr>
            <a:xfrm>
              <a:off x="7670609" y="164393"/>
              <a:ext cx="676908" cy="207749"/>
            </a:xfrm>
            <a:prstGeom prst="rect">
              <a:avLst/>
            </a:prstGeom>
            <a:solidFill>
              <a:srgbClr val="FFFF00"/>
            </a:solidFill>
          </p:spPr>
          <p:txBody>
            <a:bodyPr wrap="square">
              <a:spAutoFit/>
            </a:bodyPr>
            <a:lstStyle/>
            <a:p>
              <a:pPr algn="ctr" defTabSz="1219170" fontAlgn="base">
                <a:spcAft>
                  <a:spcPct val="0"/>
                </a:spcAft>
              </a:pPr>
              <a:r>
                <a:rPr lang="fr-FR" altLang="fr-FR" sz="1200" b="1" dirty="0" err="1">
                  <a:solidFill>
                    <a:srgbClr val="202122"/>
                  </a:solidFill>
                  <a:latin typeface="Calibri"/>
                  <a:ea typeface="Arial Unicode MS" pitchFamily="34" charset="-128"/>
                  <a:sym typeface="Symbol" pitchFamily="18" charset="2"/>
                </a:rPr>
                <a:t>Periscope</a:t>
              </a:r>
              <a:endParaRPr lang="fr-FR" altLang="fr-FR" sz="1200" b="1" dirty="0">
                <a:solidFill>
                  <a:srgbClr val="202122"/>
                </a:solidFill>
                <a:latin typeface="Calibri"/>
                <a:ea typeface="Arial Unicode MS" pitchFamily="34" charset="-128"/>
                <a:sym typeface="Symbol" pitchFamily="18" charset="2"/>
              </a:endParaRPr>
            </a:p>
          </p:txBody>
        </p:sp>
        <p:sp>
          <p:nvSpPr>
            <p:cNvPr id="25" name="Rectangle 24">
              <a:extLst>
                <a:ext uri="{FF2B5EF4-FFF2-40B4-BE49-F238E27FC236}">
                  <a16:creationId xmlns:a16="http://schemas.microsoft.com/office/drawing/2014/main" id="{D45EC16C-60AC-B1DD-5E31-E6EFAE05ACE0}"/>
                </a:ext>
              </a:extLst>
            </p:cNvPr>
            <p:cNvSpPr/>
            <p:nvPr/>
          </p:nvSpPr>
          <p:spPr>
            <a:xfrm>
              <a:off x="7670609" y="834572"/>
              <a:ext cx="1008387" cy="346249"/>
            </a:xfrm>
            <a:prstGeom prst="rect">
              <a:avLst/>
            </a:prstGeom>
            <a:solidFill>
              <a:srgbClr val="FFFF00"/>
            </a:solidFill>
          </p:spPr>
          <p:txBody>
            <a:bodyPr wrap="square">
              <a:spAutoFit/>
            </a:bodyPr>
            <a:lstStyle/>
            <a:p>
              <a:pPr algn="ctr" defTabSz="1219170" fontAlgn="base">
                <a:spcAft>
                  <a:spcPct val="0"/>
                </a:spcAft>
              </a:pPr>
              <a:r>
                <a:rPr lang="fr-FR" altLang="fr-FR" sz="1200" b="1" dirty="0">
                  <a:solidFill>
                    <a:srgbClr val="202122"/>
                  </a:solidFill>
                  <a:latin typeface="Calibri"/>
                  <a:ea typeface="Arial Unicode MS" pitchFamily="34" charset="-128"/>
                  <a:sym typeface="Symbol" pitchFamily="18" charset="2"/>
                </a:rPr>
                <a:t>Plasma light collection system</a:t>
              </a:r>
            </a:p>
          </p:txBody>
        </p:sp>
        <p:cxnSp>
          <p:nvCxnSpPr>
            <p:cNvPr id="26" name="Connecteur droit avec flèche 25">
              <a:extLst>
                <a:ext uri="{FF2B5EF4-FFF2-40B4-BE49-F238E27FC236}">
                  <a16:creationId xmlns:a16="http://schemas.microsoft.com/office/drawing/2014/main" id="{0D164DF0-2D5A-6C2F-E128-F93DC9BCAB22}"/>
                </a:ext>
              </a:extLst>
            </p:cNvPr>
            <p:cNvCxnSpPr>
              <a:cxnSpLocks/>
              <a:stCxn id="25" idx="1"/>
            </p:cNvCxnSpPr>
            <p:nvPr/>
          </p:nvCxnSpPr>
          <p:spPr>
            <a:xfrm flipH="1">
              <a:off x="6656695" y="1007697"/>
              <a:ext cx="1013914" cy="256664"/>
            </a:xfrm>
            <a:prstGeom prst="straightConnector1">
              <a:avLst/>
            </a:prstGeom>
            <a:ln w="15875">
              <a:solidFill>
                <a:srgbClr val="FFFF00"/>
              </a:solidFill>
              <a:prstDash val="soli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EDFCB231-C698-E6CF-0D34-BB702A56F23F}"/>
              </a:ext>
            </a:extLst>
          </p:cNvPr>
          <p:cNvSpPr/>
          <p:nvPr/>
        </p:nvSpPr>
        <p:spPr>
          <a:xfrm>
            <a:off x="1256181" y="549517"/>
            <a:ext cx="4275488" cy="748795"/>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txBody>
          <a:bodyPr wrap="square">
            <a:spAutoFit/>
          </a:bodyPr>
          <a:lstStyle/>
          <a:p>
            <a:pPr defTabSz="241294" fontAlgn="base">
              <a:spcBef>
                <a:spcPct val="50000"/>
              </a:spcBef>
              <a:spcAft>
                <a:spcPct val="0"/>
              </a:spcAft>
            </a:pPr>
            <a:r>
              <a:rPr lang="fr-FR" altLang="ja-JP" sz="2133" b="1" dirty="0" err="1">
                <a:solidFill>
                  <a:srgbClr val="022ABE"/>
                </a:solidFill>
                <a:latin typeface="Calibri" pitchFamily="34" charset="0"/>
                <a:ea typeface="MS Mincho" pitchFamily="49" charset="-128"/>
                <a:cs typeface="Calibri" pitchFamily="34" charset="0"/>
                <a:sym typeface="Symbol" pitchFamily="18" charset="2"/>
              </a:rPr>
              <a:t>Preparation</a:t>
            </a:r>
            <a:r>
              <a:rPr lang="fr-FR" altLang="ja-JP" sz="2133" b="1" dirty="0">
                <a:solidFill>
                  <a:srgbClr val="022ABE"/>
                </a:solidFill>
                <a:latin typeface="Calibri" pitchFamily="34" charset="0"/>
                <a:ea typeface="MS Mincho" pitchFamily="49" charset="-128"/>
                <a:cs typeface="Calibri" pitchFamily="34" charset="0"/>
                <a:sym typeface="Symbol" pitchFamily="18" charset="2"/>
              </a:rPr>
              <a:t> of a LIBS </a:t>
            </a:r>
            <a:r>
              <a:rPr lang="fr-FR" altLang="ja-JP" sz="2133" b="1" dirty="0" err="1">
                <a:solidFill>
                  <a:srgbClr val="022ABE"/>
                </a:solidFill>
                <a:latin typeface="Calibri" pitchFamily="34" charset="0"/>
                <a:ea typeface="MS Mincho" pitchFamily="49" charset="-128"/>
                <a:cs typeface="Calibri" pitchFamily="34" charset="0"/>
                <a:sym typeface="Symbol" pitchFamily="18" charset="2"/>
              </a:rPr>
              <a:t>device</a:t>
            </a:r>
            <a:r>
              <a:rPr lang="fr-FR" altLang="ja-JP" sz="2133" b="1" dirty="0">
                <a:solidFill>
                  <a:srgbClr val="022ABE"/>
                </a:solidFill>
                <a:latin typeface="Calibri" pitchFamily="34" charset="0"/>
                <a:ea typeface="MS Mincho" pitchFamily="49" charset="-128"/>
                <a:cs typeface="Calibri" pitchFamily="34" charset="0"/>
                <a:sym typeface="Symbol" pitchFamily="18" charset="2"/>
              </a:rPr>
              <a:t> </a:t>
            </a:r>
            <a:r>
              <a:rPr lang="fr-FR" altLang="ja-JP" sz="2133" b="1" dirty="0" err="1">
                <a:solidFill>
                  <a:srgbClr val="022ABE"/>
                </a:solidFill>
                <a:latin typeface="Calibri" pitchFamily="34" charset="0"/>
                <a:ea typeface="MS Mincho" pitchFamily="49" charset="-128"/>
                <a:cs typeface="Calibri" pitchFamily="34" charset="0"/>
                <a:sym typeface="Symbol" pitchFamily="18" charset="2"/>
              </a:rPr>
              <a:t>within</a:t>
            </a:r>
            <a:r>
              <a:rPr lang="fr-FR" altLang="ja-JP" sz="2133" b="1" dirty="0">
                <a:solidFill>
                  <a:srgbClr val="022ABE"/>
                </a:solidFill>
                <a:latin typeface="Calibri" pitchFamily="34" charset="0"/>
                <a:ea typeface="MS Mincho" pitchFamily="49" charset="-128"/>
                <a:cs typeface="Calibri" pitchFamily="34" charset="0"/>
                <a:sym typeface="Symbol" pitchFamily="18" charset="2"/>
              </a:rPr>
              <a:t> WEST: the </a:t>
            </a:r>
            <a:r>
              <a:rPr lang="fr-FR" altLang="ja-JP" sz="2133" b="1" dirty="0">
                <a:solidFill>
                  <a:srgbClr val="FF0000"/>
                </a:solidFill>
                <a:latin typeface="Calibri" pitchFamily="34" charset="0"/>
                <a:ea typeface="MS Mincho" pitchFamily="49" charset="-128"/>
                <a:cs typeface="Calibri" pitchFamily="34" charset="0"/>
                <a:sym typeface="Symbol" pitchFamily="18" charset="2"/>
              </a:rPr>
              <a:t>LIBS4FUSION</a:t>
            </a:r>
            <a:r>
              <a:rPr lang="fr-FR" altLang="ja-JP" sz="2133" b="1" dirty="0">
                <a:solidFill>
                  <a:srgbClr val="022ABE"/>
                </a:solidFill>
                <a:latin typeface="Calibri" pitchFamily="34" charset="0"/>
                <a:ea typeface="MS Mincho" pitchFamily="49" charset="-128"/>
                <a:cs typeface="Calibri" pitchFamily="34" charset="0"/>
                <a:sym typeface="Symbol" pitchFamily="18" charset="2"/>
              </a:rPr>
              <a:t> </a:t>
            </a:r>
            <a:r>
              <a:rPr lang="fr-FR" altLang="ja-JP" sz="2133" b="1" dirty="0" err="1">
                <a:solidFill>
                  <a:srgbClr val="022ABE"/>
                </a:solidFill>
                <a:latin typeface="Calibri" pitchFamily="34" charset="0"/>
                <a:ea typeface="MS Mincho" pitchFamily="49" charset="-128"/>
                <a:cs typeface="Calibri" pitchFamily="34" charset="0"/>
                <a:sym typeface="Symbol" pitchFamily="18" charset="2"/>
              </a:rPr>
              <a:t>project</a:t>
            </a:r>
            <a:endParaRPr lang="fr-FR" altLang="ja-JP" sz="1600" dirty="0">
              <a:solidFill>
                <a:srgbClr val="022ABE"/>
              </a:solidFill>
              <a:latin typeface="Calibri" pitchFamily="34" charset="0"/>
              <a:ea typeface="MS Mincho" pitchFamily="49" charset="-128"/>
              <a:cs typeface="Calibri" pitchFamily="34" charset="0"/>
              <a:sym typeface="Symbol" pitchFamily="18" charset="2"/>
            </a:endParaRPr>
          </a:p>
        </p:txBody>
      </p:sp>
    </p:spTree>
    <p:extLst>
      <p:ext uri="{BB962C8B-B14F-4D97-AF65-F5344CB8AC3E}">
        <p14:creationId xmlns:p14="http://schemas.microsoft.com/office/powerpoint/2010/main" val="1175393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18B8C-2323-C7DC-BD01-E101F8D89A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89EC61-8C49-C39C-62D6-848427491B80}"/>
              </a:ext>
            </a:extLst>
          </p:cNvPr>
          <p:cNvSpPr>
            <a:spLocks noGrp="1"/>
          </p:cNvSpPr>
          <p:nvPr>
            <p:ph type="title"/>
          </p:nvPr>
        </p:nvSpPr>
        <p:spPr>
          <a:xfrm>
            <a:off x="983432" y="192516"/>
            <a:ext cx="9451776" cy="666226"/>
          </a:xfrm>
        </p:spPr>
        <p:txBody>
          <a:bodyPr/>
          <a:lstStyle/>
          <a:p>
            <a:r>
              <a:rPr lang="en-US" dirty="0"/>
              <a:t>D002: LIBS on Magnum</a:t>
            </a:r>
            <a:br>
              <a:rPr lang="en-US" dirty="0"/>
            </a:br>
            <a:endParaRPr lang="en-HU" dirty="0"/>
          </a:p>
        </p:txBody>
      </p:sp>
      <p:sp>
        <p:nvSpPr>
          <p:cNvPr id="4" name="Footer Placeholder 3">
            <a:extLst>
              <a:ext uri="{FF2B5EF4-FFF2-40B4-BE49-F238E27FC236}">
                <a16:creationId xmlns:a16="http://schemas.microsoft.com/office/drawing/2014/main" id="{99B70A84-4D6A-C3FE-E21B-07DCD8093D91}"/>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F7D473E8-49EB-48F2-45A3-576324519DC4}"/>
              </a:ext>
            </a:extLst>
          </p:cNvPr>
          <p:cNvSpPr>
            <a:spLocks noGrp="1"/>
          </p:cNvSpPr>
          <p:nvPr>
            <p:ph type="sldNum" sz="quarter" idx="12"/>
          </p:nvPr>
        </p:nvSpPr>
        <p:spPr/>
        <p:txBody>
          <a:bodyPr/>
          <a:lstStyle/>
          <a:p>
            <a:fld id="{6A6D9FA1-99C7-4910-8E32-B85D378B0060}" type="slidenum">
              <a:rPr lang="en-GB" smtClean="0">
                <a:solidFill>
                  <a:prstClr val="white"/>
                </a:solidFill>
              </a:rPr>
              <a:pPr/>
              <a:t>23</a:t>
            </a:fld>
            <a:endParaRPr lang="en-GB">
              <a:solidFill>
                <a:prstClr val="white"/>
              </a:solidFill>
            </a:endParaRPr>
          </a:p>
        </p:txBody>
      </p:sp>
      <p:sp>
        <p:nvSpPr>
          <p:cNvPr id="7" name="TextBox 6">
            <a:extLst>
              <a:ext uri="{FF2B5EF4-FFF2-40B4-BE49-F238E27FC236}">
                <a16:creationId xmlns:a16="http://schemas.microsoft.com/office/drawing/2014/main" id="{F56B1274-B819-3EE2-C1BF-CA974F81F23A}"/>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D002</a:t>
            </a:r>
          </a:p>
        </p:txBody>
      </p:sp>
      <p:pic>
        <p:nvPicPr>
          <p:cNvPr id="3" name="Afbeelding 1029">
            <a:extLst>
              <a:ext uri="{FF2B5EF4-FFF2-40B4-BE49-F238E27FC236}">
                <a16:creationId xmlns:a16="http://schemas.microsoft.com/office/drawing/2014/main" id="{2BAFBE9C-4C43-35C5-F58C-5611D46625C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350860" y="98075"/>
            <a:ext cx="902810" cy="888247"/>
          </a:xfrm>
          <a:prstGeom prst="rect">
            <a:avLst/>
          </a:prstGeom>
        </p:spPr>
      </p:pic>
      <p:pic>
        <p:nvPicPr>
          <p:cNvPr id="8" name="Picture 7" descr="A large machine in a factory&#10;&#10;AI-generated content may be incorrect.">
            <a:extLst>
              <a:ext uri="{FF2B5EF4-FFF2-40B4-BE49-F238E27FC236}">
                <a16:creationId xmlns:a16="http://schemas.microsoft.com/office/drawing/2014/main" id="{378C53D7-3DB8-0B26-A725-58EE5037194F}"/>
              </a:ext>
            </a:extLst>
          </p:cNvPr>
          <p:cNvPicPr>
            <a:picLocks noChangeAspect="1"/>
          </p:cNvPicPr>
          <p:nvPr/>
        </p:nvPicPr>
        <p:blipFill>
          <a:blip r:embed="rId3">
            <a:extLst>
              <a:ext uri="{28A0092B-C50C-407E-A947-70E740481C1C}">
                <a14:useLocalDpi xmlns:a14="http://schemas.microsoft.com/office/drawing/2010/main" val="0"/>
              </a:ext>
            </a:extLst>
          </a:blip>
          <a:srcRect l="16689" t="12130" r="19996" b="3808"/>
          <a:stretch>
            <a:fillRect/>
          </a:stretch>
        </p:blipFill>
        <p:spPr>
          <a:xfrm>
            <a:off x="9762698" y="1266719"/>
            <a:ext cx="1892409" cy="3336911"/>
          </a:xfrm>
          <a:prstGeom prst="rect">
            <a:avLst/>
          </a:prstGeom>
        </p:spPr>
      </p:pic>
      <p:pic>
        <p:nvPicPr>
          <p:cNvPr id="10" name="Picture 9" descr="Two men working on a machine&#10;&#10;AI-generated content may be incorrect.">
            <a:extLst>
              <a:ext uri="{FF2B5EF4-FFF2-40B4-BE49-F238E27FC236}">
                <a16:creationId xmlns:a16="http://schemas.microsoft.com/office/drawing/2014/main" id="{A25014C6-E2CD-D0D6-DF79-39C7B68D5B0F}"/>
              </a:ext>
            </a:extLst>
          </p:cNvPr>
          <p:cNvPicPr>
            <a:picLocks noChangeAspect="1"/>
          </p:cNvPicPr>
          <p:nvPr/>
        </p:nvPicPr>
        <p:blipFill>
          <a:blip r:embed="rId4">
            <a:extLst>
              <a:ext uri="{28A0092B-C50C-407E-A947-70E740481C1C}">
                <a14:useLocalDpi xmlns:a14="http://schemas.microsoft.com/office/drawing/2010/main" val="0"/>
              </a:ext>
            </a:extLst>
          </a:blip>
          <a:srcRect l="12633" t="15651" r="23001" b="2807"/>
          <a:stretch>
            <a:fillRect/>
          </a:stretch>
        </p:blipFill>
        <p:spPr>
          <a:xfrm>
            <a:off x="6983168" y="1266719"/>
            <a:ext cx="1778273" cy="2991956"/>
          </a:xfrm>
          <a:prstGeom prst="rect">
            <a:avLst/>
          </a:prstGeom>
        </p:spPr>
      </p:pic>
      <p:sp>
        <p:nvSpPr>
          <p:cNvPr id="11" name="TextBox 10">
            <a:extLst>
              <a:ext uri="{FF2B5EF4-FFF2-40B4-BE49-F238E27FC236}">
                <a16:creationId xmlns:a16="http://schemas.microsoft.com/office/drawing/2014/main" id="{EAC4F4AA-C91F-16E0-E175-85A89FCE391D}"/>
              </a:ext>
            </a:extLst>
          </p:cNvPr>
          <p:cNvSpPr txBox="1"/>
          <p:nvPr/>
        </p:nvSpPr>
        <p:spPr>
          <a:xfrm>
            <a:off x="471412" y="742250"/>
            <a:ext cx="5559107" cy="2660600"/>
          </a:xfrm>
          <a:prstGeom prst="rect">
            <a:avLst/>
          </a:prstGeom>
          <a:noFill/>
        </p:spPr>
        <p:txBody>
          <a:bodyPr wrap="square" lIns="0" tIns="0" rIns="0" bIns="0" rtlCol="0" anchor="t" anchorCtr="0">
            <a:spAutoFit/>
          </a:bodyPr>
          <a:lstStyle/>
          <a:p>
            <a:pPr>
              <a:lnSpc>
                <a:spcPts val="2300"/>
              </a:lnSpc>
              <a:spcBef>
                <a:spcPts val="1150"/>
              </a:spcBef>
            </a:pPr>
            <a:r>
              <a:rPr lang="en-GB" altLang="en-US" sz="1600" dirty="0">
                <a:cs typeface="Arial" panose="020B0604020202020204" pitchFamily="34" charset="0"/>
              </a:rPr>
              <a:t>D002 is closely linked to D007</a:t>
            </a:r>
          </a:p>
          <a:p>
            <a:pPr>
              <a:lnSpc>
                <a:spcPts val="2300"/>
              </a:lnSpc>
              <a:spcBef>
                <a:spcPts val="1150"/>
              </a:spcBef>
            </a:pPr>
            <a:r>
              <a:rPr lang="en-GB" sz="1600" dirty="0">
                <a:cs typeface="Arial" panose="020B0604020202020204" pitchFamily="34" charset="0"/>
              </a:rPr>
              <a:t>New LIBS campaign on Magnum in December 2025</a:t>
            </a:r>
          </a:p>
          <a:p>
            <a:pPr marL="285750" indent="-285750">
              <a:lnSpc>
                <a:spcPts val="2300"/>
              </a:lnSpc>
              <a:spcBef>
                <a:spcPts val="1150"/>
              </a:spcBef>
              <a:buFont typeface="Arial" panose="020B0604020202020204" pitchFamily="34" charset="0"/>
              <a:buChar char="•"/>
            </a:pPr>
            <a:r>
              <a:rPr lang="en-GB" sz="1600" dirty="0">
                <a:cs typeface="Arial" panose="020B0604020202020204" pitchFamily="34" charset="0"/>
              </a:rPr>
              <a:t>Comparison LIBS vs NRA</a:t>
            </a:r>
          </a:p>
          <a:p>
            <a:pPr marL="285750" indent="-285750">
              <a:lnSpc>
                <a:spcPts val="2300"/>
              </a:lnSpc>
              <a:spcBef>
                <a:spcPts val="1150"/>
              </a:spcBef>
              <a:buFont typeface="Arial" panose="020B0604020202020204" pitchFamily="34" charset="0"/>
              <a:buChar char="•"/>
            </a:pPr>
            <a:r>
              <a:rPr lang="en-GB" sz="1600" dirty="0">
                <a:cs typeface="Arial" panose="020B0604020202020204" pitchFamily="34" charset="0"/>
              </a:rPr>
              <a:t>Study outgassing during ns LIBS by measuring NRA depth profiles in LIBS craters of increasing depth (vary number of laser pulses)</a:t>
            </a:r>
          </a:p>
          <a:p>
            <a:pPr marL="285750" indent="-285750">
              <a:lnSpc>
                <a:spcPts val="2300"/>
              </a:lnSpc>
              <a:spcBef>
                <a:spcPts val="1150"/>
              </a:spcBef>
              <a:buFont typeface="Arial" panose="020B0604020202020204" pitchFamily="34" charset="0"/>
              <a:buChar char="•"/>
            </a:pPr>
            <a:r>
              <a:rPr lang="en-GB" sz="1600" dirty="0">
                <a:cs typeface="Arial" panose="020B0604020202020204" pitchFamily="34" charset="0"/>
              </a:rPr>
              <a:t>Data successfully taken, analysis early 2026</a:t>
            </a:r>
            <a:endParaRPr lang="en-GB" sz="1600" dirty="0"/>
          </a:p>
        </p:txBody>
      </p:sp>
      <p:sp>
        <p:nvSpPr>
          <p:cNvPr id="12" name="TextBox 11">
            <a:extLst>
              <a:ext uri="{FF2B5EF4-FFF2-40B4-BE49-F238E27FC236}">
                <a16:creationId xmlns:a16="http://schemas.microsoft.com/office/drawing/2014/main" id="{1C509227-FA79-6F6F-6973-381F60F936D8}"/>
              </a:ext>
            </a:extLst>
          </p:cNvPr>
          <p:cNvSpPr txBox="1"/>
          <p:nvPr/>
        </p:nvSpPr>
        <p:spPr>
          <a:xfrm>
            <a:off x="6751491" y="4258675"/>
            <a:ext cx="2269778" cy="556819"/>
          </a:xfrm>
          <a:prstGeom prst="rect">
            <a:avLst/>
          </a:prstGeom>
          <a:noFill/>
        </p:spPr>
        <p:txBody>
          <a:bodyPr wrap="square" lIns="0" tIns="0" rIns="0" bIns="0" rtlCol="0" anchor="t" anchorCtr="0">
            <a:spAutoFit/>
          </a:bodyPr>
          <a:lstStyle/>
          <a:p>
            <a:pPr algn="ctr">
              <a:lnSpc>
                <a:spcPts val="2300"/>
              </a:lnSpc>
              <a:spcBef>
                <a:spcPts val="1150"/>
              </a:spcBef>
            </a:pPr>
            <a:r>
              <a:rPr lang="en-GB" altLang="en-US" sz="1600" dirty="0">
                <a:cs typeface="Arial" panose="020B0604020202020204" pitchFamily="34" charset="0"/>
              </a:rPr>
              <a:t>LIBS setup at TEAC</a:t>
            </a:r>
            <a:br>
              <a:rPr lang="en-GB" altLang="en-US" sz="1600" dirty="0">
                <a:cs typeface="Arial" panose="020B0604020202020204" pitchFamily="34" charset="0"/>
              </a:rPr>
            </a:br>
            <a:r>
              <a:rPr lang="en-GB" sz="1200" dirty="0">
                <a:cs typeface="Arial" panose="020B0604020202020204" pitchFamily="34" charset="0"/>
              </a:rPr>
              <a:t>(with Jordy [DIFFER] and Jasper [UT]</a:t>
            </a:r>
            <a:endParaRPr lang="en-GB" sz="1200" dirty="0"/>
          </a:p>
        </p:txBody>
      </p:sp>
      <p:sp>
        <p:nvSpPr>
          <p:cNvPr id="13" name="TextBox 12">
            <a:extLst>
              <a:ext uri="{FF2B5EF4-FFF2-40B4-BE49-F238E27FC236}">
                <a16:creationId xmlns:a16="http://schemas.microsoft.com/office/drawing/2014/main" id="{4C8D6EA8-B7C3-5D68-E15A-D704F59D8180}"/>
              </a:ext>
            </a:extLst>
          </p:cNvPr>
          <p:cNvSpPr txBox="1"/>
          <p:nvPr/>
        </p:nvSpPr>
        <p:spPr>
          <a:xfrm>
            <a:off x="9574013" y="4656135"/>
            <a:ext cx="2269778" cy="570284"/>
          </a:xfrm>
          <a:prstGeom prst="rect">
            <a:avLst/>
          </a:prstGeom>
          <a:noFill/>
        </p:spPr>
        <p:txBody>
          <a:bodyPr wrap="square" lIns="0" tIns="0" rIns="0" bIns="0" rtlCol="0" anchor="t" anchorCtr="0">
            <a:spAutoFit/>
          </a:bodyPr>
          <a:lstStyle/>
          <a:p>
            <a:pPr algn="ctr">
              <a:lnSpc>
                <a:spcPts val="2300"/>
              </a:lnSpc>
              <a:spcBef>
                <a:spcPts val="1150"/>
              </a:spcBef>
            </a:pPr>
            <a:r>
              <a:rPr lang="en-GB" altLang="en-US" sz="1600" dirty="0">
                <a:cs typeface="Arial" panose="020B0604020202020204" pitchFamily="34" charset="0"/>
              </a:rPr>
              <a:t>Ion Beam Facility</a:t>
            </a:r>
            <a:br>
              <a:rPr lang="en-GB" altLang="en-US" sz="1200" dirty="0">
                <a:cs typeface="Arial" panose="020B0604020202020204" pitchFamily="34" charset="0"/>
              </a:rPr>
            </a:br>
            <a:r>
              <a:rPr lang="en-GB" altLang="en-US" sz="1200" dirty="0">
                <a:cs typeface="Arial" panose="020B0604020202020204" pitchFamily="34" charset="0"/>
              </a:rPr>
              <a:t>for NRA</a:t>
            </a:r>
            <a:endParaRPr lang="en-GB" altLang="en-US" sz="1600" dirty="0">
              <a:cs typeface="Arial" panose="020B0604020202020204" pitchFamily="34" charset="0"/>
            </a:endParaRPr>
          </a:p>
        </p:txBody>
      </p:sp>
      <p:pic>
        <p:nvPicPr>
          <p:cNvPr id="9" name="Picture 8" descr="Close-up of a machine with green lights&#10;&#10;AI-generated content may be incorrect.">
            <a:extLst>
              <a:ext uri="{FF2B5EF4-FFF2-40B4-BE49-F238E27FC236}">
                <a16:creationId xmlns:a16="http://schemas.microsoft.com/office/drawing/2014/main" id="{530AC7AE-804D-D6CA-D0A0-203FA873C47D}"/>
              </a:ext>
            </a:extLst>
          </p:cNvPr>
          <p:cNvPicPr>
            <a:picLocks noChangeAspect="1"/>
          </p:cNvPicPr>
          <p:nvPr/>
        </p:nvPicPr>
        <p:blipFill>
          <a:blip r:embed="rId5">
            <a:extLst>
              <a:ext uri="{28A0092B-C50C-407E-A947-70E740481C1C}">
                <a14:useLocalDpi xmlns:a14="http://schemas.microsoft.com/office/drawing/2010/main" val="0"/>
              </a:ext>
            </a:extLst>
          </a:blip>
          <a:srcRect l="8476" t="17274" r="31579" b="11652"/>
          <a:stretch>
            <a:fillRect/>
          </a:stretch>
        </p:blipFill>
        <p:spPr>
          <a:xfrm>
            <a:off x="2560712" y="3609258"/>
            <a:ext cx="2838224" cy="2533695"/>
          </a:xfrm>
          <a:prstGeom prst="rect">
            <a:avLst/>
          </a:prstGeom>
        </p:spPr>
      </p:pic>
      <p:sp>
        <p:nvSpPr>
          <p:cNvPr id="14" name="TextBox 13">
            <a:extLst>
              <a:ext uri="{FF2B5EF4-FFF2-40B4-BE49-F238E27FC236}">
                <a16:creationId xmlns:a16="http://schemas.microsoft.com/office/drawing/2014/main" id="{64973A4E-5B25-3072-617D-990EB35EEC37}"/>
              </a:ext>
            </a:extLst>
          </p:cNvPr>
          <p:cNvSpPr txBox="1"/>
          <p:nvPr/>
        </p:nvSpPr>
        <p:spPr>
          <a:xfrm>
            <a:off x="2844935" y="6142953"/>
            <a:ext cx="2269778" cy="275332"/>
          </a:xfrm>
          <a:prstGeom prst="rect">
            <a:avLst/>
          </a:prstGeom>
          <a:noFill/>
        </p:spPr>
        <p:txBody>
          <a:bodyPr wrap="square" lIns="0" tIns="0" rIns="0" bIns="0" rtlCol="0" anchor="t" anchorCtr="0">
            <a:spAutoFit/>
          </a:bodyPr>
          <a:lstStyle/>
          <a:p>
            <a:pPr algn="ctr">
              <a:lnSpc>
                <a:spcPts val="2300"/>
              </a:lnSpc>
              <a:spcBef>
                <a:spcPts val="1150"/>
              </a:spcBef>
            </a:pPr>
            <a:r>
              <a:rPr lang="en-GB" altLang="en-US" sz="1600" dirty="0">
                <a:cs typeface="Arial" panose="020B0604020202020204" pitchFamily="34" charset="0"/>
              </a:rPr>
              <a:t>Exposed samples in TEAC</a:t>
            </a:r>
          </a:p>
        </p:txBody>
      </p:sp>
    </p:spTree>
    <p:extLst>
      <p:ext uri="{BB962C8B-B14F-4D97-AF65-F5344CB8AC3E}">
        <p14:creationId xmlns:p14="http://schemas.microsoft.com/office/powerpoint/2010/main" val="2652682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42893-4CE6-8AF6-A81A-468E619F31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8BB1AB-E816-528D-EEFF-0E1726F6FC32}"/>
              </a:ext>
            </a:extLst>
          </p:cNvPr>
          <p:cNvSpPr>
            <a:spLocks noGrp="1"/>
          </p:cNvSpPr>
          <p:nvPr>
            <p:ph type="title"/>
          </p:nvPr>
        </p:nvSpPr>
        <p:spPr>
          <a:xfrm>
            <a:off x="825624" y="4942"/>
            <a:ext cx="9451776" cy="736557"/>
          </a:xfrm>
        </p:spPr>
        <p:txBody>
          <a:bodyPr/>
          <a:lstStyle/>
          <a:p>
            <a:r>
              <a:rPr lang="en-US" sz="2600" dirty="0"/>
              <a:t>D003: Optimization of the LIBS technique in Air, He, and </a:t>
            </a:r>
            <a:r>
              <a:rPr lang="en-US" sz="2600" dirty="0" err="1"/>
              <a:t>Ar</a:t>
            </a:r>
            <a:endParaRPr lang="en-HU" sz="2600" dirty="0"/>
          </a:p>
        </p:txBody>
      </p:sp>
      <p:sp>
        <p:nvSpPr>
          <p:cNvPr id="4" name="Footer Placeholder 3">
            <a:extLst>
              <a:ext uri="{FF2B5EF4-FFF2-40B4-BE49-F238E27FC236}">
                <a16:creationId xmlns:a16="http://schemas.microsoft.com/office/drawing/2014/main" id="{1549BA1C-8BD5-98D2-2B91-148E26E927B5}"/>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A713B4B2-152D-57F7-6981-FBA82B37AE4F}"/>
              </a:ext>
            </a:extLst>
          </p:cNvPr>
          <p:cNvSpPr>
            <a:spLocks noGrp="1"/>
          </p:cNvSpPr>
          <p:nvPr>
            <p:ph type="sldNum" sz="quarter" idx="12"/>
          </p:nvPr>
        </p:nvSpPr>
        <p:spPr/>
        <p:txBody>
          <a:bodyPr/>
          <a:lstStyle/>
          <a:p>
            <a:fld id="{6A6D9FA1-99C7-4910-8E32-B85D378B0060}" type="slidenum">
              <a:rPr lang="en-GB" smtClean="0">
                <a:solidFill>
                  <a:prstClr val="white"/>
                </a:solidFill>
              </a:rPr>
              <a:pPr/>
              <a:t>24</a:t>
            </a:fld>
            <a:endParaRPr lang="en-GB">
              <a:solidFill>
                <a:prstClr val="white"/>
              </a:solidFill>
            </a:endParaRPr>
          </a:p>
        </p:txBody>
      </p:sp>
      <p:sp>
        <p:nvSpPr>
          <p:cNvPr id="7" name="TextBox 6">
            <a:extLst>
              <a:ext uri="{FF2B5EF4-FFF2-40B4-BE49-F238E27FC236}">
                <a16:creationId xmlns:a16="http://schemas.microsoft.com/office/drawing/2014/main" id="{7B61D6FF-956C-8128-C786-8B256A93A6F1}"/>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D003</a:t>
            </a:r>
          </a:p>
        </p:txBody>
      </p:sp>
      <p:pic>
        <p:nvPicPr>
          <p:cNvPr id="3" name="Picture 2">
            <a:extLst>
              <a:ext uri="{FF2B5EF4-FFF2-40B4-BE49-F238E27FC236}">
                <a16:creationId xmlns:a16="http://schemas.microsoft.com/office/drawing/2014/main" id="{24FB9D44-428F-916A-7A9D-F67C03E890A9}"/>
              </a:ext>
            </a:extLst>
          </p:cNvPr>
          <p:cNvPicPr>
            <a:picLocks noChangeAspect="1"/>
          </p:cNvPicPr>
          <p:nvPr/>
        </p:nvPicPr>
        <p:blipFill>
          <a:blip r:embed="rId2"/>
          <a:stretch>
            <a:fillRect/>
          </a:stretch>
        </p:blipFill>
        <p:spPr>
          <a:xfrm>
            <a:off x="8987408" y="513573"/>
            <a:ext cx="1380066" cy="420209"/>
          </a:xfrm>
          <a:prstGeom prst="rect">
            <a:avLst/>
          </a:prstGeom>
        </p:spPr>
      </p:pic>
      <p:pic>
        <p:nvPicPr>
          <p:cNvPr id="6" name="Immagine 4">
            <a:extLst>
              <a:ext uri="{FF2B5EF4-FFF2-40B4-BE49-F238E27FC236}">
                <a16:creationId xmlns:a16="http://schemas.microsoft.com/office/drawing/2014/main" id="{A0277EDC-A57C-BD8E-4CC6-A1E3793BEDA0}"/>
              </a:ext>
            </a:extLst>
          </p:cNvPr>
          <p:cNvPicPr>
            <a:picLocks noChangeAspect="1"/>
          </p:cNvPicPr>
          <p:nvPr/>
        </p:nvPicPr>
        <p:blipFill>
          <a:blip r:embed="rId3"/>
          <a:stretch>
            <a:fillRect/>
          </a:stretch>
        </p:blipFill>
        <p:spPr>
          <a:xfrm>
            <a:off x="5447025" y="924875"/>
            <a:ext cx="6489241" cy="5226437"/>
          </a:xfrm>
          <a:prstGeom prst="rect">
            <a:avLst/>
          </a:prstGeom>
        </p:spPr>
      </p:pic>
      <p:pic>
        <p:nvPicPr>
          <p:cNvPr id="8" name="Immagine 5">
            <a:extLst>
              <a:ext uri="{FF2B5EF4-FFF2-40B4-BE49-F238E27FC236}">
                <a16:creationId xmlns:a16="http://schemas.microsoft.com/office/drawing/2014/main" id="{47AA1384-CA6B-0F93-B1FE-4694F6D9CFCF}"/>
              </a:ext>
            </a:extLst>
          </p:cNvPr>
          <p:cNvPicPr>
            <a:picLocks noChangeAspect="1"/>
          </p:cNvPicPr>
          <p:nvPr/>
        </p:nvPicPr>
        <p:blipFill>
          <a:blip r:embed="rId4"/>
          <a:srcRect r="31127"/>
          <a:stretch>
            <a:fillRect/>
          </a:stretch>
        </p:blipFill>
        <p:spPr>
          <a:xfrm>
            <a:off x="255734" y="978400"/>
            <a:ext cx="4998511" cy="5248684"/>
          </a:xfrm>
          <a:prstGeom prst="rect">
            <a:avLst/>
          </a:prstGeom>
        </p:spPr>
      </p:pic>
    </p:spTree>
    <p:extLst>
      <p:ext uri="{BB962C8B-B14F-4D97-AF65-F5344CB8AC3E}">
        <p14:creationId xmlns:p14="http://schemas.microsoft.com/office/powerpoint/2010/main" val="1976539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61381-2216-D22D-1A76-2E7FBC1DCD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F2AC87-3987-7A70-E111-378602D28C92}"/>
              </a:ext>
            </a:extLst>
          </p:cNvPr>
          <p:cNvSpPr>
            <a:spLocks noGrp="1"/>
          </p:cNvSpPr>
          <p:nvPr>
            <p:ph type="title"/>
          </p:nvPr>
        </p:nvSpPr>
        <p:spPr>
          <a:xfrm>
            <a:off x="825624" y="4942"/>
            <a:ext cx="9451776" cy="736557"/>
          </a:xfrm>
        </p:spPr>
        <p:txBody>
          <a:bodyPr/>
          <a:lstStyle/>
          <a:p>
            <a:r>
              <a:rPr lang="en-US" sz="2600" dirty="0"/>
              <a:t>D003: Optimization of the LIBS technique in Air, He, and </a:t>
            </a:r>
            <a:r>
              <a:rPr lang="en-US" sz="2600" dirty="0" err="1"/>
              <a:t>Ar</a:t>
            </a:r>
            <a:endParaRPr lang="en-HU" sz="2600" dirty="0"/>
          </a:p>
        </p:txBody>
      </p:sp>
      <p:sp>
        <p:nvSpPr>
          <p:cNvPr id="4" name="Footer Placeholder 3">
            <a:extLst>
              <a:ext uri="{FF2B5EF4-FFF2-40B4-BE49-F238E27FC236}">
                <a16:creationId xmlns:a16="http://schemas.microsoft.com/office/drawing/2014/main" id="{259552B9-BB67-903A-BEC1-75F04B587362}"/>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570D3630-13D4-9E13-1CF8-A1ED72E29C1A}"/>
              </a:ext>
            </a:extLst>
          </p:cNvPr>
          <p:cNvSpPr>
            <a:spLocks noGrp="1"/>
          </p:cNvSpPr>
          <p:nvPr>
            <p:ph type="sldNum" sz="quarter" idx="12"/>
          </p:nvPr>
        </p:nvSpPr>
        <p:spPr/>
        <p:txBody>
          <a:bodyPr/>
          <a:lstStyle/>
          <a:p>
            <a:fld id="{6A6D9FA1-99C7-4910-8E32-B85D378B0060}" type="slidenum">
              <a:rPr lang="en-GB" smtClean="0">
                <a:solidFill>
                  <a:prstClr val="white"/>
                </a:solidFill>
              </a:rPr>
              <a:pPr/>
              <a:t>25</a:t>
            </a:fld>
            <a:endParaRPr lang="en-GB">
              <a:solidFill>
                <a:prstClr val="white"/>
              </a:solidFill>
            </a:endParaRPr>
          </a:p>
        </p:txBody>
      </p:sp>
      <p:sp>
        <p:nvSpPr>
          <p:cNvPr id="7" name="TextBox 6">
            <a:extLst>
              <a:ext uri="{FF2B5EF4-FFF2-40B4-BE49-F238E27FC236}">
                <a16:creationId xmlns:a16="http://schemas.microsoft.com/office/drawing/2014/main" id="{8A6ABB63-3C25-DE34-C93C-CAE86111DB3B}"/>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D003</a:t>
            </a:r>
          </a:p>
        </p:txBody>
      </p:sp>
      <p:pic>
        <p:nvPicPr>
          <p:cNvPr id="3" name="Picture 2">
            <a:extLst>
              <a:ext uri="{FF2B5EF4-FFF2-40B4-BE49-F238E27FC236}">
                <a16:creationId xmlns:a16="http://schemas.microsoft.com/office/drawing/2014/main" id="{2C120469-ADA5-D3E2-9B9E-1840DF9F6C8B}"/>
              </a:ext>
            </a:extLst>
          </p:cNvPr>
          <p:cNvPicPr>
            <a:picLocks noChangeAspect="1"/>
          </p:cNvPicPr>
          <p:nvPr/>
        </p:nvPicPr>
        <p:blipFill>
          <a:blip r:embed="rId2"/>
          <a:stretch>
            <a:fillRect/>
          </a:stretch>
        </p:blipFill>
        <p:spPr>
          <a:xfrm>
            <a:off x="8987408" y="513573"/>
            <a:ext cx="1380066" cy="420209"/>
          </a:xfrm>
          <a:prstGeom prst="rect">
            <a:avLst/>
          </a:prstGeom>
        </p:spPr>
      </p:pic>
      <p:grpSp>
        <p:nvGrpSpPr>
          <p:cNvPr id="6" name="Gruppo 13">
            <a:extLst>
              <a:ext uri="{FF2B5EF4-FFF2-40B4-BE49-F238E27FC236}">
                <a16:creationId xmlns:a16="http://schemas.microsoft.com/office/drawing/2014/main" id="{B0DD172B-C85D-3BAE-5E19-0F4B0D92DCDC}"/>
              </a:ext>
            </a:extLst>
          </p:cNvPr>
          <p:cNvGrpSpPr/>
          <p:nvPr/>
        </p:nvGrpSpPr>
        <p:grpSpPr>
          <a:xfrm>
            <a:off x="90985" y="920129"/>
            <a:ext cx="6150591" cy="5385726"/>
            <a:chOff x="263169" y="757396"/>
            <a:chExt cx="6895914" cy="5600115"/>
          </a:xfrm>
        </p:grpSpPr>
        <p:pic>
          <p:nvPicPr>
            <p:cNvPr id="8" name="Immagine 7">
              <a:extLst>
                <a:ext uri="{FF2B5EF4-FFF2-40B4-BE49-F238E27FC236}">
                  <a16:creationId xmlns:a16="http://schemas.microsoft.com/office/drawing/2014/main" id="{A7B94337-E51D-2574-F4BC-C0A7EE417DC3}"/>
                </a:ext>
              </a:extLst>
            </p:cNvPr>
            <p:cNvPicPr>
              <a:picLocks noChangeAspect="1"/>
            </p:cNvPicPr>
            <p:nvPr/>
          </p:nvPicPr>
          <p:blipFill>
            <a:blip r:embed="rId3"/>
            <a:stretch>
              <a:fillRect/>
            </a:stretch>
          </p:blipFill>
          <p:spPr>
            <a:xfrm>
              <a:off x="412151" y="757396"/>
              <a:ext cx="6746932" cy="5563544"/>
            </a:xfrm>
            <a:prstGeom prst="rect">
              <a:avLst/>
            </a:prstGeom>
          </p:spPr>
        </p:pic>
        <p:sp>
          <p:nvSpPr>
            <p:cNvPr id="9" name="Rettangolo 10">
              <a:extLst>
                <a:ext uri="{FF2B5EF4-FFF2-40B4-BE49-F238E27FC236}">
                  <a16:creationId xmlns:a16="http://schemas.microsoft.com/office/drawing/2014/main" id="{155A378E-AFF1-04A8-A595-08F8BBEA4B39}"/>
                </a:ext>
              </a:extLst>
            </p:cNvPr>
            <p:cNvSpPr/>
            <p:nvPr/>
          </p:nvSpPr>
          <p:spPr>
            <a:xfrm>
              <a:off x="263169" y="793967"/>
              <a:ext cx="6699652" cy="1864484"/>
            </a:xfrm>
            <a:prstGeom prst="rect">
              <a:avLst/>
            </a:prstGeom>
            <a:solidFill>
              <a:srgbClr val="FFFF00">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11">
              <a:extLst>
                <a:ext uri="{FF2B5EF4-FFF2-40B4-BE49-F238E27FC236}">
                  <a16:creationId xmlns:a16="http://schemas.microsoft.com/office/drawing/2014/main" id="{9BDDCB61-31E1-84B7-1249-97A3A33DFDA4}"/>
                </a:ext>
              </a:extLst>
            </p:cNvPr>
            <p:cNvSpPr/>
            <p:nvPr/>
          </p:nvSpPr>
          <p:spPr>
            <a:xfrm>
              <a:off x="263169" y="4493027"/>
              <a:ext cx="6699652" cy="1864484"/>
            </a:xfrm>
            <a:prstGeom prst="rect">
              <a:avLst/>
            </a:prstGeom>
            <a:solidFill>
              <a:srgbClr val="FFFF00">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1" name="CasellaDiTesto 9">
            <a:extLst>
              <a:ext uri="{FF2B5EF4-FFF2-40B4-BE49-F238E27FC236}">
                <a16:creationId xmlns:a16="http://schemas.microsoft.com/office/drawing/2014/main" id="{4F65BAFA-4CEF-F0D2-DA3C-98B97DCEF0A8}"/>
              </a:ext>
            </a:extLst>
          </p:cNvPr>
          <p:cNvSpPr txBox="1"/>
          <p:nvPr/>
        </p:nvSpPr>
        <p:spPr>
          <a:xfrm>
            <a:off x="6041409" y="955300"/>
            <a:ext cx="6150591" cy="1477328"/>
          </a:xfrm>
          <a:prstGeom prst="rect">
            <a:avLst/>
          </a:prstGeom>
          <a:noFill/>
        </p:spPr>
        <p:txBody>
          <a:bodyPr wrap="square">
            <a:spAutoFit/>
          </a:bodyPr>
          <a:lstStyle/>
          <a:p>
            <a:pPr marL="285750" indent="-285750" algn="just">
              <a:buFont typeface="Arial" panose="020B0604020202020204" pitchFamily="34" charset="0"/>
              <a:buChar char="•"/>
            </a:pPr>
            <a:r>
              <a:rPr lang="en-US" dirty="0"/>
              <a:t>The use of He and/or </a:t>
            </a:r>
            <a:r>
              <a:rPr lang="en-US" dirty="0" err="1"/>
              <a:t>Ar</a:t>
            </a:r>
            <a:r>
              <a:rPr lang="en-US" dirty="0"/>
              <a:t> as background gases allows for the separation of the H</a:t>
            </a:r>
            <a:r>
              <a:rPr lang="en-US" baseline="-25000" dirty="0"/>
              <a:t>α</a:t>
            </a:r>
            <a:r>
              <a:rPr lang="en-US" dirty="0"/>
              <a:t> and D</a:t>
            </a:r>
            <a:r>
              <a:rPr lang="en-US" baseline="-25000" dirty="0"/>
              <a:t>α</a:t>
            </a:r>
            <a:r>
              <a:rPr lang="en-US" dirty="0"/>
              <a:t> emission lines of hydrogen and deuterium with higher resolution than traditional LIBS in air, as soon as the acquisition parameters (ICCD camera gate delay and width) have been optimized.</a:t>
            </a:r>
            <a:endParaRPr lang="it-IT" dirty="0"/>
          </a:p>
        </p:txBody>
      </p:sp>
      <p:pic>
        <p:nvPicPr>
          <p:cNvPr id="12" name="Immagine 12">
            <a:extLst>
              <a:ext uri="{FF2B5EF4-FFF2-40B4-BE49-F238E27FC236}">
                <a16:creationId xmlns:a16="http://schemas.microsoft.com/office/drawing/2014/main" id="{FC9B6FBD-6E58-DD4D-5AD3-7299EFF141F0}"/>
              </a:ext>
            </a:extLst>
          </p:cNvPr>
          <p:cNvPicPr>
            <a:picLocks noChangeAspect="1"/>
          </p:cNvPicPr>
          <p:nvPr/>
        </p:nvPicPr>
        <p:blipFill>
          <a:blip r:embed="rId4"/>
          <a:stretch>
            <a:fillRect/>
          </a:stretch>
        </p:blipFill>
        <p:spPr>
          <a:xfrm>
            <a:off x="6146252" y="4176693"/>
            <a:ext cx="5790972" cy="2251880"/>
          </a:xfrm>
          <a:prstGeom prst="rect">
            <a:avLst/>
          </a:prstGeom>
        </p:spPr>
      </p:pic>
      <p:sp>
        <p:nvSpPr>
          <p:cNvPr id="13" name="CasellaDiTesto 15">
            <a:extLst>
              <a:ext uri="{FF2B5EF4-FFF2-40B4-BE49-F238E27FC236}">
                <a16:creationId xmlns:a16="http://schemas.microsoft.com/office/drawing/2014/main" id="{4F438B84-7D3C-63AA-223C-9E80F0728787}"/>
              </a:ext>
            </a:extLst>
          </p:cNvPr>
          <p:cNvSpPr txBox="1"/>
          <p:nvPr/>
        </p:nvSpPr>
        <p:spPr>
          <a:xfrm>
            <a:off x="6096000" y="2387196"/>
            <a:ext cx="6118746" cy="1754326"/>
          </a:xfrm>
          <a:prstGeom prst="rect">
            <a:avLst/>
          </a:prstGeom>
          <a:noFill/>
        </p:spPr>
        <p:txBody>
          <a:bodyPr wrap="square">
            <a:spAutoFit/>
          </a:bodyPr>
          <a:lstStyle/>
          <a:p>
            <a:pPr marL="285750" indent="-285750" algn="just">
              <a:buFont typeface="Arial" panose="020B0604020202020204" pitchFamily="34" charset="0"/>
              <a:buChar char="•"/>
            </a:pPr>
            <a:r>
              <a:rPr lang="en-US" dirty="0"/>
              <a:t>The simulated T</a:t>
            </a:r>
            <a:r>
              <a:rPr lang="en-US" baseline="-25000" dirty="0"/>
              <a:t>α</a:t>
            </a:r>
            <a:r>
              <a:rPr lang="en-US" dirty="0"/>
              <a:t> spectral emission of Tritium, having an intensity comparable to the D</a:t>
            </a:r>
            <a:r>
              <a:rPr lang="en-US" baseline="-25000" dirty="0"/>
              <a:t>α</a:t>
            </a:r>
            <a:r>
              <a:rPr lang="en-US" dirty="0"/>
              <a:t> emission of deuterium allows to conclude that the detection of both lines requires a system with a high resolution be clearly detected, but the detection is feasible with post-measurement fitting procedure. </a:t>
            </a:r>
            <a:endParaRPr lang="it-IT" dirty="0"/>
          </a:p>
        </p:txBody>
      </p:sp>
    </p:spTree>
    <p:extLst>
      <p:ext uri="{BB962C8B-B14F-4D97-AF65-F5344CB8AC3E}">
        <p14:creationId xmlns:p14="http://schemas.microsoft.com/office/powerpoint/2010/main" val="2934499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26BD5-18B7-366B-EC83-5278A1AF3D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5CC31C-6611-04A4-F897-AF682603700D}"/>
              </a:ext>
            </a:extLst>
          </p:cNvPr>
          <p:cNvSpPr>
            <a:spLocks noGrp="1"/>
          </p:cNvSpPr>
          <p:nvPr>
            <p:ph type="title"/>
          </p:nvPr>
        </p:nvSpPr>
        <p:spPr>
          <a:xfrm>
            <a:off x="934047" y="182818"/>
            <a:ext cx="9451776" cy="457200"/>
          </a:xfrm>
        </p:spPr>
        <p:txBody>
          <a:bodyPr/>
          <a:lstStyle/>
          <a:p>
            <a:r>
              <a:rPr lang="en-US" dirty="0"/>
              <a:t>D004: </a:t>
            </a:r>
            <a:r>
              <a:rPr lang="en-GB" altLang="en-US" dirty="0"/>
              <a:t>Cross comparison LIA-QMS and NRA</a:t>
            </a:r>
            <a:endParaRPr lang="en-HU" dirty="0"/>
          </a:p>
        </p:txBody>
      </p:sp>
      <p:sp>
        <p:nvSpPr>
          <p:cNvPr id="4" name="Footer Placeholder 3">
            <a:extLst>
              <a:ext uri="{FF2B5EF4-FFF2-40B4-BE49-F238E27FC236}">
                <a16:creationId xmlns:a16="http://schemas.microsoft.com/office/drawing/2014/main" id="{321CBB0A-DEBE-E17A-875F-A746BCF47AC2}"/>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FB7404D3-4F2E-938B-EF26-398BBF92FF1D}"/>
              </a:ext>
            </a:extLst>
          </p:cNvPr>
          <p:cNvSpPr>
            <a:spLocks noGrp="1"/>
          </p:cNvSpPr>
          <p:nvPr>
            <p:ph type="sldNum" sz="quarter" idx="12"/>
          </p:nvPr>
        </p:nvSpPr>
        <p:spPr/>
        <p:txBody>
          <a:bodyPr/>
          <a:lstStyle/>
          <a:p>
            <a:fld id="{6A6D9FA1-99C7-4910-8E32-B85D378B0060}" type="slidenum">
              <a:rPr lang="en-GB" smtClean="0">
                <a:solidFill>
                  <a:prstClr val="white"/>
                </a:solidFill>
              </a:rPr>
              <a:pPr/>
              <a:t>26</a:t>
            </a:fld>
            <a:endParaRPr lang="en-GB">
              <a:solidFill>
                <a:prstClr val="white"/>
              </a:solidFill>
            </a:endParaRPr>
          </a:p>
        </p:txBody>
      </p:sp>
      <p:sp>
        <p:nvSpPr>
          <p:cNvPr id="7" name="TextBox 6">
            <a:extLst>
              <a:ext uri="{FF2B5EF4-FFF2-40B4-BE49-F238E27FC236}">
                <a16:creationId xmlns:a16="http://schemas.microsoft.com/office/drawing/2014/main" id="{71876025-5DEE-CE57-6579-1BF459163D60}"/>
              </a:ext>
            </a:extLst>
          </p:cNvPr>
          <p:cNvSpPr txBox="1"/>
          <p:nvPr/>
        </p:nvSpPr>
        <p:spPr>
          <a:xfrm>
            <a:off x="10618547" y="0"/>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D004</a:t>
            </a:r>
          </a:p>
        </p:txBody>
      </p:sp>
      <p:sp>
        <p:nvSpPr>
          <p:cNvPr id="3" name="Textfeld 4">
            <a:extLst>
              <a:ext uri="{FF2B5EF4-FFF2-40B4-BE49-F238E27FC236}">
                <a16:creationId xmlns:a16="http://schemas.microsoft.com/office/drawing/2014/main" id="{AFCC59FB-E290-FA30-11C2-35E2F7A54464}"/>
              </a:ext>
            </a:extLst>
          </p:cNvPr>
          <p:cNvSpPr txBox="1"/>
          <p:nvPr/>
        </p:nvSpPr>
        <p:spPr>
          <a:xfrm>
            <a:off x="139027" y="1353437"/>
            <a:ext cx="8378770" cy="2874505"/>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General Information</a:t>
            </a:r>
          </a:p>
          <a:p>
            <a:pPr marL="182563" indent="-182563">
              <a:lnSpc>
                <a:spcPct val="113000"/>
              </a:lnSpc>
              <a:buFont typeface="Wingdings" panose="05000000000000000000" pitchFamily="2" charset="2"/>
              <a:buChar char="§"/>
            </a:pPr>
            <a:r>
              <a:rPr lang="en-GB" sz="1600" dirty="0"/>
              <a:t>Pre-damaged tungsten material could have enhanced reservoir for hydrogen isotopes</a:t>
            </a:r>
            <a:endParaRPr lang="en-GB" altLang="en-US" sz="1600" dirty="0">
              <a:cs typeface="Arial" panose="020B0604020202020204" pitchFamily="34" charset="0"/>
            </a:endParaRPr>
          </a:p>
          <a:p>
            <a:pPr marL="182563" indent="-182563">
              <a:lnSpc>
                <a:spcPct val="113000"/>
              </a:lnSpc>
              <a:buFont typeface="Wingdings" panose="05000000000000000000" pitchFamily="2" charset="2"/>
              <a:buChar char="§"/>
            </a:pPr>
            <a:r>
              <a:rPr lang="en-GB" altLang="en-US" sz="1600" dirty="0">
                <a:cs typeface="Arial" panose="020B0604020202020204" pitchFamily="34" charset="0"/>
              </a:rPr>
              <a:t>Depth profile of the D content in near surface damaged W sample can be measured by LIA-QMS</a:t>
            </a:r>
          </a:p>
          <a:p>
            <a:pPr>
              <a:lnSpc>
                <a:spcPct val="113000"/>
              </a:lnSpc>
            </a:pPr>
            <a:r>
              <a:rPr lang="en-US" sz="1600" b="1" dirty="0">
                <a:solidFill>
                  <a:srgbClr val="FF0000"/>
                </a:solidFill>
                <a:cs typeface="Arial" panose="020B0604020202020204" pitchFamily="34" charset="0"/>
              </a:rPr>
              <a:t>Task and questions to be addressed </a:t>
            </a:r>
            <a:endParaRPr lang="en-GB" altLang="en-US" sz="1600" dirty="0">
              <a:cs typeface="Arial" panose="020B0604020202020204" pitchFamily="34" charset="0"/>
            </a:endParaRPr>
          </a:p>
          <a:p>
            <a:pPr marL="285750" indent="-285750">
              <a:lnSpc>
                <a:spcPct val="113000"/>
              </a:lnSpc>
              <a:buFont typeface="Wingdings" panose="05000000000000000000" pitchFamily="2" charset="2"/>
              <a:buChar char="§"/>
            </a:pPr>
            <a:r>
              <a:rPr lang="en-GB" altLang="en-US" sz="1600" dirty="0">
                <a:cs typeface="Arial" panose="020B0604020202020204" pitchFamily="34" charset="0"/>
              </a:rPr>
              <a:t>Cross comparison of D content depth profiles measured by LIA-QMS and NRA</a:t>
            </a: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en-GB" altLang="en-US" sz="1600" dirty="0">
                <a:cs typeface="Arial" panose="020B0604020202020204" pitchFamily="34" charset="0"/>
              </a:rPr>
              <a:t>W sample damaged with the same </a:t>
            </a:r>
            <a:r>
              <a:rPr lang="en-GB" altLang="en-US" sz="1600" dirty="0" err="1">
                <a:cs typeface="Arial" panose="020B0604020202020204" pitchFamily="34" charset="0"/>
              </a:rPr>
              <a:t>dpa</a:t>
            </a:r>
            <a:r>
              <a:rPr lang="en-GB" altLang="en-US" sz="1600" dirty="0">
                <a:cs typeface="Arial" panose="020B0604020202020204" pitchFamily="34" charset="0"/>
              </a:rPr>
              <a:t> doses are loaded in PSI-2 with deuterium</a:t>
            </a:r>
          </a:p>
          <a:p>
            <a:pPr marL="214313" indent="-214313">
              <a:lnSpc>
                <a:spcPct val="113000"/>
              </a:lnSpc>
              <a:buFont typeface="Wingdings" panose="05000000000000000000" pitchFamily="2" charset="2"/>
              <a:buChar char="§"/>
            </a:pPr>
            <a:r>
              <a:rPr lang="de-DE" altLang="en-US" sz="1600" dirty="0">
                <a:cs typeface="Arial" panose="020B0604020202020204" pitchFamily="34" charset="0"/>
              </a:rPr>
              <a:t>LIA-QMS(</a:t>
            </a:r>
            <a:r>
              <a:rPr lang="de-DE" altLang="en-US" sz="1600" dirty="0">
                <a:cs typeface="Arial" panose="020B0604020202020204" pitchFamily="34" charset="0"/>
                <a:sym typeface="Symbol" panose="05050102010706020507" pitchFamily="18" charset="2"/>
              </a:rPr>
              <a:t>=355</a:t>
            </a:r>
            <a:r>
              <a:rPr lang="de-DE" altLang="en-US" sz="1600" dirty="0">
                <a:cs typeface="Arial" panose="020B0604020202020204" pitchFamily="34" charset="0"/>
              </a:rPr>
              <a:t> nm, 35 ps, 5 mJ, spot </a:t>
            </a:r>
            <a:r>
              <a:rPr lang="de-DE" altLang="en-US" sz="1600" dirty="0">
                <a:cs typeface="Arial" panose="020B0604020202020204" pitchFamily="34" charset="0"/>
                <a:sym typeface="Symbol" panose="05050102010706020507" pitchFamily="18" charset="2"/>
              </a:rPr>
              <a:t> 0.46 mm</a:t>
            </a:r>
            <a:r>
              <a:rPr lang="de-DE" altLang="en-US" sz="1600" dirty="0">
                <a:cs typeface="Arial" panose="020B0604020202020204" pitchFamily="34" charset="0"/>
              </a:rPr>
              <a:t>) is applied for each sample </a:t>
            </a:r>
          </a:p>
          <a:p>
            <a:pPr marL="214313" indent="-214313">
              <a:lnSpc>
                <a:spcPct val="113000"/>
              </a:lnSpc>
              <a:buFont typeface="Wingdings" panose="05000000000000000000" pitchFamily="2" charset="2"/>
              <a:buChar char="§"/>
            </a:pPr>
            <a:r>
              <a:rPr lang="de-DE" sz="1600" dirty="0"/>
              <a:t>Calibration with H</a:t>
            </a:r>
            <a:r>
              <a:rPr lang="de-DE" sz="1600" baseline="-25000" dirty="0"/>
              <a:t>2</a:t>
            </a:r>
            <a:r>
              <a:rPr lang="de-DE" sz="1600" dirty="0"/>
              <a:t> and D</a:t>
            </a:r>
            <a:r>
              <a:rPr lang="de-DE" sz="1600" baseline="-25000" dirty="0"/>
              <a:t>2</a:t>
            </a:r>
            <a:r>
              <a:rPr lang="de-DE" sz="1600" dirty="0"/>
              <a:t> calibration leaks and , in addition, sample PlaQIII-1 total D content used for scaling factor measurement</a:t>
            </a:r>
            <a:endParaRPr lang="de-DE" altLang="en-US" sz="1600" dirty="0">
              <a:cs typeface="Arial" panose="020B0604020202020204" pitchFamily="34" charset="0"/>
            </a:endParaRPr>
          </a:p>
        </p:txBody>
      </p:sp>
      <p:sp>
        <p:nvSpPr>
          <p:cNvPr id="8" name="Rectangle 7">
            <a:extLst>
              <a:ext uri="{FF2B5EF4-FFF2-40B4-BE49-F238E27FC236}">
                <a16:creationId xmlns:a16="http://schemas.microsoft.com/office/drawing/2014/main" id="{190FA5BC-CEFD-B384-A3B5-D22668CA4F7E}"/>
              </a:ext>
            </a:extLst>
          </p:cNvPr>
          <p:cNvSpPr/>
          <p:nvPr/>
        </p:nvSpPr>
        <p:spPr>
          <a:xfrm>
            <a:off x="131216" y="4137350"/>
            <a:ext cx="7809101" cy="2094099"/>
          </a:xfrm>
          <a:prstGeom prst="rect">
            <a:avLst/>
          </a:prstGeom>
        </p:spPr>
        <p:txBody>
          <a:bodyPr wrap="square">
            <a:spAutoFit/>
          </a:bodyPr>
          <a:lstStyle/>
          <a:p>
            <a:pPr>
              <a:lnSpc>
                <a:spcPct val="113000"/>
              </a:lnSpc>
            </a:pPr>
            <a:r>
              <a:rPr lang="en-US"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sz="1600" dirty="0"/>
              <a:t>QMS HD</a:t>
            </a:r>
            <a:r>
              <a:rPr lang="en-US" sz="1600" baseline="30000" dirty="0"/>
              <a:t>+</a:t>
            </a:r>
            <a:r>
              <a:rPr lang="en-US" sz="1600" dirty="0"/>
              <a:t> signal  (m/z=3) about 10 times larger D</a:t>
            </a:r>
            <a:r>
              <a:rPr lang="en-US" sz="1600" baseline="-25000" dirty="0"/>
              <a:t>2</a:t>
            </a:r>
            <a:r>
              <a:rPr lang="en-US" sz="1600" baseline="30000" dirty="0"/>
              <a:t>+</a:t>
            </a:r>
            <a:r>
              <a:rPr lang="en-US" sz="1600" dirty="0"/>
              <a:t> signal (m/Z=4) </a:t>
            </a:r>
            <a:r>
              <a:rPr lang="en-US" sz="1600" dirty="0">
                <a:sym typeface="Symbol" panose="05050102010706020507" pitchFamily="18" charset="2"/>
              </a:rPr>
              <a:t> strong interaction of LIA released D with wall  reference sample with known content D is required</a:t>
            </a:r>
            <a:endParaRPr lang="en-US" sz="1600" dirty="0"/>
          </a:p>
          <a:p>
            <a:pPr marL="171450" indent="-171450">
              <a:buFont typeface="Wingdings" panose="05000000000000000000" pitchFamily="2" charset="2"/>
              <a:buChar char="§"/>
            </a:pPr>
            <a:r>
              <a:rPr lang="en-GB" altLang="en-US" sz="1600" dirty="0">
                <a:cs typeface="Arial" panose="020B0604020202020204" pitchFamily="34" charset="0"/>
              </a:rPr>
              <a:t>Usage </a:t>
            </a:r>
            <a:r>
              <a:rPr lang="de-DE" sz="1600" dirty="0"/>
              <a:t>H</a:t>
            </a:r>
            <a:r>
              <a:rPr lang="de-DE" sz="1600" baseline="-25000" dirty="0"/>
              <a:t>2</a:t>
            </a:r>
            <a:r>
              <a:rPr lang="de-DE" sz="1600" dirty="0"/>
              <a:t> and D</a:t>
            </a:r>
            <a:r>
              <a:rPr lang="de-DE" sz="1600" baseline="-25000" dirty="0"/>
              <a:t>2</a:t>
            </a:r>
            <a:r>
              <a:rPr lang="de-DE" sz="1600" dirty="0"/>
              <a:t> calibration leaks in combination with reference sample provided accuracy of the D retention measurement about 20%</a:t>
            </a:r>
          </a:p>
          <a:p>
            <a:pPr marL="171450" indent="-171450">
              <a:buFont typeface="Wingdings" panose="05000000000000000000" pitchFamily="2" charset="2"/>
              <a:buChar char="§"/>
            </a:pPr>
            <a:r>
              <a:rPr lang="en-US" sz="1600" dirty="0"/>
              <a:t>LIA-QMS depth profile almost coincides with NRA profile except first </a:t>
            </a:r>
            <a:r>
              <a:rPr lang="de-DE" sz="1600" dirty="0"/>
              <a:t>350 nm due to , probaly, thermal effect. Measured sensitivity of LIA-QMS &lt; 0.05 at%.</a:t>
            </a:r>
          </a:p>
          <a:p>
            <a:pPr marL="171450" indent="-171450">
              <a:buFont typeface="Wingdings" panose="05000000000000000000" pitchFamily="2" charset="2"/>
              <a:buChar char="§"/>
            </a:pPr>
            <a:endParaRPr lang="en-US" sz="1600" dirty="0"/>
          </a:p>
        </p:txBody>
      </p:sp>
      <p:pic>
        <p:nvPicPr>
          <p:cNvPr id="9" name="Grafik 8">
            <a:extLst>
              <a:ext uri="{FF2B5EF4-FFF2-40B4-BE49-F238E27FC236}">
                <a16:creationId xmlns:a16="http://schemas.microsoft.com/office/drawing/2014/main" id="{8CB624DE-2246-5914-BF09-37EB9716A4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10863" y="3706882"/>
            <a:ext cx="3349921" cy="2472755"/>
          </a:xfrm>
          <a:prstGeom prst="rect">
            <a:avLst/>
          </a:prstGeom>
        </p:spPr>
      </p:pic>
      <p:sp>
        <p:nvSpPr>
          <p:cNvPr id="10" name="TextBox 9">
            <a:extLst>
              <a:ext uri="{FF2B5EF4-FFF2-40B4-BE49-F238E27FC236}">
                <a16:creationId xmlns:a16="http://schemas.microsoft.com/office/drawing/2014/main" id="{14AF1CEE-67AC-6D9E-7FC0-2EBA12C0E8D9}"/>
              </a:ext>
            </a:extLst>
          </p:cNvPr>
          <p:cNvSpPr txBox="1"/>
          <p:nvPr/>
        </p:nvSpPr>
        <p:spPr bwMode="auto">
          <a:xfrm>
            <a:off x="8386585" y="3326765"/>
            <a:ext cx="3666388" cy="369332"/>
          </a:xfrm>
          <a:prstGeom prst="rect">
            <a:avLst/>
          </a:prstGeom>
          <a:noFill/>
        </p:spPr>
        <p:txBody>
          <a:bodyPr wrap="none" rtlCol="0">
            <a:spAutoFit/>
          </a:bodyPr>
          <a:lstStyle/>
          <a:p>
            <a:r>
              <a:rPr lang="de-DE" dirty="0"/>
              <a:t>Fig. 1. Reference sample QMS signals</a:t>
            </a:r>
            <a:endParaRPr lang="en-GB" dirty="0"/>
          </a:p>
        </p:txBody>
      </p:sp>
      <p:sp>
        <p:nvSpPr>
          <p:cNvPr id="11" name="TextBox 10">
            <a:extLst>
              <a:ext uri="{FF2B5EF4-FFF2-40B4-BE49-F238E27FC236}">
                <a16:creationId xmlns:a16="http://schemas.microsoft.com/office/drawing/2014/main" id="{F9EC3EEF-608D-F60F-EF3D-866B12871514}"/>
              </a:ext>
            </a:extLst>
          </p:cNvPr>
          <p:cNvSpPr txBox="1"/>
          <p:nvPr/>
        </p:nvSpPr>
        <p:spPr bwMode="auto">
          <a:xfrm>
            <a:off x="8426691" y="6126112"/>
            <a:ext cx="3139001" cy="369332"/>
          </a:xfrm>
          <a:prstGeom prst="rect">
            <a:avLst/>
          </a:prstGeom>
          <a:noFill/>
        </p:spPr>
        <p:txBody>
          <a:bodyPr wrap="none" rtlCol="0">
            <a:spAutoFit/>
          </a:bodyPr>
          <a:lstStyle/>
          <a:p>
            <a:r>
              <a:rPr lang="de-DE" dirty="0"/>
              <a:t>Fig. 2. Test sampe depth profile</a:t>
            </a:r>
            <a:endParaRPr lang="en-GB" dirty="0"/>
          </a:p>
        </p:txBody>
      </p:sp>
      <p:pic>
        <p:nvPicPr>
          <p:cNvPr id="12" name="Grafik 8">
            <a:extLst>
              <a:ext uri="{FF2B5EF4-FFF2-40B4-BE49-F238E27FC236}">
                <a16:creationId xmlns:a16="http://schemas.microsoft.com/office/drawing/2014/main" id="{9F0E9FAA-37C4-B75A-15D2-E28FA5490E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8381" y="810650"/>
            <a:ext cx="3358929" cy="2516091"/>
          </a:xfrm>
          <a:prstGeom prst="rect">
            <a:avLst/>
          </a:prstGeom>
        </p:spPr>
      </p:pic>
      <p:pic>
        <p:nvPicPr>
          <p:cNvPr id="13" name="Grafik 49" descr="Ein Bild, das Schrift, Logo, Text, Grafiken enthält.&#10;&#10;KI-generierte Inhalte können fehlerhaft sein.">
            <a:extLst>
              <a:ext uri="{FF2B5EF4-FFF2-40B4-BE49-F238E27FC236}">
                <a16:creationId xmlns:a16="http://schemas.microsoft.com/office/drawing/2014/main" id="{F73F1794-ACA2-C7B7-427F-3E6DCE604B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2369" y="101657"/>
            <a:ext cx="1573454" cy="521798"/>
          </a:xfrm>
          <a:prstGeom prst="rect">
            <a:avLst/>
          </a:prstGeom>
        </p:spPr>
      </p:pic>
    </p:spTree>
    <p:extLst>
      <p:ext uri="{BB962C8B-B14F-4D97-AF65-F5344CB8AC3E}">
        <p14:creationId xmlns:p14="http://schemas.microsoft.com/office/powerpoint/2010/main" val="3378875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6061E-FA33-FDEF-DDD4-D4AD2736E3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9F766E-4BDB-941E-83E2-F555D5903359}"/>
              </a:ext>
            </a:extLst>
          </p:cNvPr>
          <p:cNvSpPr>
            <a:spLocks noGrp="1"/>
          </p:cNvSpPr>
          <p:nvPr>
            <p:ph type="title"/>
          </p:nvPr>
        </p:nvSpPr>
        <p:spPr>
          <a:xfrm>
            <a:off x="949566" y="172733"/>
            <a:ext cx="6975234" cy="457200"/>
          </a:xfrm>
        </p:spPr>
        <p:txBody>
          <a:bodyPr/>
          <a:lstStyle/>
          <a:p>
            <a:r>
              <a:rPr lang="en-US" dirty="0"/>
              <a:t>D004: Investigation of hydrogen adsorption dynamics by LIBS</a:t>
            </a:r>
            <a:endParaRPr lang="en-HU" dirty="0"/>
          </a:p>
        </p:txBody>
      </p:sp>
      <p:sp>
        <p:nvSpPr>
          <p:cNvPr id="4" name="Footer Placeholder 3">
            <a:extLst>
              <a:ext uri="{FF2B5EF4-FFF2-40B4-BE49-F238E27FC236}">
                <a16:creationId xmlns:a16="http://schemas.microsoft.com/office/drawing/2014/main" id="{2D85D499-345C-E012-D56E-C0DD1DEDACAE}"/>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3768BFBF-F2C6-4629-B262-0B8D7E7E798F}"/>
              </a:ext>
            </a:extLst>
          </p:cNvPr>
          <p:cNvSpPr>
            <a:spLocks noGrp="1"/>
          </p:cNvSpPr>
          <p:nvPr>
            <p:ph type="sldNum" sz="quarter" idx="12"/>
          </p:nvPr>
        </p:nvSpPr>
        <p:spPr/>
        <p:txBody>
          <a:bodyPr/>
          <a:lstStyle/>
          <a:p>
            <a:fld id="{6A6D9FA1-99C7-4910-8E32-B85D378B0060}" type="slidenum">
              <a:rPr lang="en-GB" smtClean="0">
                <a:solidFill>
                  <a:prstClr val="white"/>
                </a:solidFill>
              </a:rPr>
              <a:pPr/>
              <a:t>27</a:t>
            </a:fld>
            <a:endParaRPr lang="en-GB">
              <a:solidFill>
                <a:prstClr val="white"/>
              </a:solidFill>
            </a:endParaRPr>
          </a:p>
        </p:txBody>
      </p:sp>
      <p:sp>
        <p:nvSpPr>
          <p:cNvPr id="7" name="TextBox 6">
            <a:extLst>
              <a:ext uri="{FF2B5EF4-FFF2-40B4-BE49-F238E27FC236}">
                <a16:creationId xmlns:a16="http://schemas.microsoft.com/office/drawing/2014/main" id="{4B37B990-F5C5-66D8-94F8-F9EB3C3DF027}"/>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D004</a:t>
            </a:r>
          </a:p>
        </p:txBody>
      </p:sp>
      <p:sp>
        <p:nvSpPr>
          <p:cNvPr id="6" name="Textfeld 4">
            <a:extLst>
              <a:ext uri="{FF2B5EF4-FFF2-40B4-BE49-F238E27FC236}">
                <a16:creationId xmlns:a16="http://schemas.microsoft.com/office/drawing/2014/main" id="{A35D814B-3547-DF6A-A965-0249CEF0D24D}"/>
              </a:ext>
            </a:extLst>
          </p:cNvPr>
          <p:cNvSpPr txBox="1"/>
          <p:nvPr/>
        </p:nvSpPr>
        <p:spPr>
          <a:xfrm>
            <a:off x="147227" y="1237798"/>
            <a:ext cx="8166059" cy="4630050"/>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General Information</a:t>
            </a:r>
          </a:p>
          <a:p>
            <a:pPr marL="182563" indent="-182563">
              <a:lnSpc>
                <a:spcPct val="113000"/>
              </a:lnSpc>
              <a:buFont typeface="Wingdings" panose="05000000000000000000" pitchFamily="2" charset="2"/>
              <a:buChar char="§"/>
            </a:pPr>
            <a:r>
              <a:rPr lang="en-GB" altLang="en-US" sz="1600" dirty="0">
                <a:cs typeface="Arial" panose="020B0604020202020204" pitchFamily="34" charset="0"/>
              </a:rPr>
              <a:t>Adsorption of the background hydrogen may influence on LIBS measurement in vacuum</a:t>
            </a:r>
          </a:p>
          <a:p>
            <a:pPr marL="182563" indent="-182563">
              <a:lnSpc>
                <a:spcPct val="113000"/>
              </a:lnSpc>
              <a:buFont typeface="Wingdings" panose="05000000000000000000" pitchFamily="2" charset="2"/>
              <a:buChar char="§"/>
            </a:pPr>
            <a:r>
              <a:rPr lang="en-GB" altLang="en-US" sz="1600" dirty="0">
                <a:cs typeface="Arial" panose="020B0604020202020204" pitchFamily="34" charset="0"/>
              </a:rPr>
              <a:t>Hydrogen adsorbed on tungsten surface can be used as LIBS calibration sample</a:t>
            </a:r>
          </a:p>
          <a:p>
            <a:pPr>
              <a:lnSpc>
                <a:spcPct val="113000"/>
              </a:lnSpc>
            </a:pPr>
            <a:r>
              <a:rPr lang="en-US" sz="1600" b="1" dirty="0">
                <a:solidFill>
                  <a:srgbClr val="FF0000"/>
                </a:solidFill>
                <a:cs typeface="Arial" panose="020B0604020202020204" pitchFamily="34" charset="0"/>
              </a:rPr>
              <a:t>Task and questions to be addressed </a:t>
            </a:r>
          </a:p>
          <a:p>
            <a:pPr marL="285750" indent="-285750">
              <a:lnSpc>
                <a:spcPct val="113000"/>
              </a:lnSpc>
              <a:buFont typeface="Wingdings" panose="05000000000000000000" pitchFamily="2" charset="2"/>
              <a:buChar char="§"/>
            </a:pPr>
            <a:r>
              <a:rPr lang="en-GB" altLang="en-US" sz="1600" dirty="0">
                <a:cs typeface="Arial" panose="020B0604020202020204" pitchFamily="34" charset="0"/>
              </a:rPr>
              <a:t>Investigation of hydrogen adsorption dynamics by LIBS at different background pressures</a:t>
            </a:r>
          </a:p>
          <a:p>
            <a:pPr>
              <a:lnSpc>
                <a:spcPct val="113000"/>
              </a:lnSpc>
            </a:pPr>
            <a:r>
              <a:rPr lang="en-GB" altLang="en-US" sz="1600" dirty="0">
                <a:cs typeface="Arial" panose="020B0604020202020204" pitchFamily="34" charset="0"/>
              </a:rPr>
              <a:t> </a:t>
            </a: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en-GB" sz="1600" dirty="0"/>
              <a:t>Annealed </a:t>
            </a:r>
            <a:r>
              <a:rPr lang="de-DE" altLang="en-US" sz="1600" dirty="0">
                <a:cs typeface="Arial" panose="020B0604020202020204" pitchFamily="34" charset="0"/>
              </a:rPr>
              <a:t>tungsten sample without H content were used</a:t>
            </a:r>
          </a:p>
          <a:p>
            <a:pPr marL="214313" indent="-214313">
              <a:lnSpc>
                <a:spcPct val="113000"/>
              </a:lnSpc>
              <a:buFont typeface="Wingdings" panose="05000000000000000000" pitchFamily="2" charset="2"/>
              <a:buChar char="§"/>
            </a:pPr>
            <a:r>
              <a:rPr lang="de-DE" altLang="en-US" sz="1600" dirty="0">
                <a:cs typeface="Arial" panose="020B0604020202020204" pitchFamily="34" charset="0"/>
              </a:rPr>
              <a:t>Single pulse LIBS (</a:t>
            </a:r>
            <a:r>
              <a:rPr lang="de-DE" altLang="en-US" sz="1600" dirty="0">
                <a:cs typeface="Arial" panose="020B0604020202020204" pitchFamily="34" charset="0"/>
                <a:sym typeface="Symbol" panose="05050102010706020507" pitchFamily="18" charset="2"/>
              </a:rPr>
              <a:t>=</a:t>
            </a:r>
            <a:r>
              <a:rPr lang="de-DE" altLang="en-US" sz="1600" dirty="0">
                <a:cs typeface="Arial" panose="020B0604020202020204" pitchFamily="34" charset="0"/>
              </a:rPr>
              <a:t>355nm, 35 ps, 26mJ) in LIBS in 10</a:t>
            </a:r>
            <a:r>
              <a:rPr lang="de-DE" altLang="en-US" sz="1600" baseline="30000" dirty="0">
                <a:cs typeface="Arial" panose="020B0604020202020204" pitchFamily="34" charset="0"/>
              </a:rPr>
              <a:t>-7</a:t>
            </a:r>
            <a:r>
              <a:rPr lang="de-DE" altLang="en-US" sz="1600" dirty="0">
                <a:cs typeface="Arial" panose="020B0604020202020204" pitchFamily="34" charset="0"/>
              </a:rPr>
              <a:t> – 10</a:t>
            </a:r>
            <a:r>
              <a:rPr lang="de-DE" altLang="en-US" sz="1600" baseline="30000" dirty="0">
                <a:cs typeface="Arial" panose="020B0604020202020204" pitchFamily="34" charset="0"/>
              </a:rPr>
              <a:t>-6</a:t>
            </a:r>
            <a:r>
              <a:rPr lang="de-DE" altLang="en-US" sz="1600" dirty="0">
                <a:cs typeface="Arial" panose="020B0604020202020204" pitchFamily="34" charset="0"/>
              </a:rPr>
              <a:t>mbar  vacuum  </a:t>
            </a:r>
          </a:p>
          <a:p>
            <a:pPr marL="214313" indent="-214313">
              <a:lnSpc>
                <a:spcPct val="113000"/>
              </a:lnSpc>
              <a:buFont typeface="Wingdings" panose="05000000000000000000" pitchFamily="2" charset="2"/>
              <a:buChar char="§"/>
            </a:pPr>
            <a:r>
              <a:rPr lang="de-DE" altLang="en-US" sz="1600" dirty="0">
                <a:cs typeface="Arial" panose="020B0604020202020204" pitchFamily="34" charset="0"/>
              </a:rPr>
              <a:t>5 laser pulses at the same laser spot were used to clean surface before start of measurements</a:t>
            </a:r>
          </a:p>
          <a:p>
            <a:pPr marL="214313" indent="-214313">
              <a:lnSpc>
                <a:spcPct val="113000"/>
              </a:lnSpc>
              <a:buFont typeface="Wingdings" panose="05000000000000000000" pitchFamily="2" charset="2"/>
              <a:buChar char="§"/>
            </a:pPr>
            <a:r>
              <a:rPr lang="de-DE" altLang="en-US" sz="1600" dirty="0">
                <a:cs typeface="Arial" panose="020B0604020202020204" pitchFamily="34" charset="0"/>
              </a:rPr>
              <a:t>H</a:t>
            </a:r>
            <a:r>
              <a:rPr lang="de-DE" altLang="en-US" sz="1600" dirty="0">
                <a:cs typeface="Arial" panose="020B0604020202020204" pitchFamily="34" charset="0"/>
                <a:sym typeface="Symbol" panose="05050102010706020507" pitchFamily="18" charset="2"/>
              </a:rPr>
              <a:t> line was used for hydrogen detection in LIBS plasma</a:t>
            </a:r>
            <a:endParaRPr lang="de-DE" altLang="en-US" sz="1600" dirty="0">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de-DE" altLang="en-US" sz="1600" dirty="0">
                <a:cs typeface="Arial" panose="020B0604020202020204" pitchFamily="34" charset="0"/>
              </a:rPr>
              <a:t>Plasma continuum and tugsten spectral lines measured at 0.5 s time interal </a:t>
            </a:r>
            <a:r>
              <a:rPr lang="de-DE" altLang="en-US" sz="1600" dirty="0">
                <a:cs typeface="Arial" panose="020B0604020202020204" pitchFamily="34" charset="0"/>
                <a:sym typeface="Symbol" panose="05050102010706020507" pitchFamily="18" charset="2"/>
              </a:rPr>
              <a:t>between laser pulses (</a:t>
            </a:r>
            <a:r>
              <a:rPr lang="de-DE" altLang="en-US" sz="1600" dirty="0">
                <a:cs typeface="Arial" panose="020B0604020202020204" pitchFamily="34" charset="0"/>
              </a:rPr>
              <a:t> H</a:t>
            </a:r>
            <a:r>
              <a:rPr lang="de-DE" altLang="en-US" sz="1600" dirty="0">
                <a:cs typeface="Arial" panose="020B0604020202020204" pitchFamily="34" charset="0"/>
                <a:sym typeface="Symbol" panose="05050102010706020507" pitchFamily="18" charset="2"/>
              </a:rPr>
              <a:t> line is invisible ) was used for background substraction from the spectra measured with longer intervals</a:t>
            </a:r>
          </a:p>
          <a:p>
            <a:pPr marL="171450" indent="-171450">
              <a:buFont typeface="Wingdings" panose="05000000000000000000" pitchFamily="2" charset="2"/>
              <a:buChar char="§"/>
            </a:pPr>
            <a:r>
              <a:rPr lang="de-DE" altLang="en-US" sz="1600" dirty="0">
                <a:cs typeface="Arial" panose="020B0604020202020204" pitchFamily="34" charset="0"/>
                <a:sym typeface="Symbol" panose="05050102010706020507" pitchFamily="18" charset="2"/>
              </a:rPr>
              <a:t>LIBS </a:t>
            </a:r>
            <a:r>
              <a:rPr lang="de-DE" altLang="en-US" sz="1600" dirty="0">
                <a:cs typeface="Arial" panose="020B0604020202020204" pitchFamily="34" charset="0"/>
              </a:rPr>
              <a:t>H</a:t>
            </a:r>
            <a:r>
              <a:rPr lang="de-DE" altLang="en-US" sz="1600" dirty="0">
                <a:cs typeface="Arial" panose="020B0604020202020204" pitchFamily="34" charset="0"/>
                <a:sym typeface="Symbol" panose="05050102010706020507" pitchFamily="18" charset="2"/>
              </a:rPr>
              <a:t> spectral line has two component blue and red shifted due to Dopler effect.</a:t>
            </a:r>
            <a:endParaRPr lang="en-GB" altLang="en-US" sz="1600" dirty="0">
              <a:cs typeface="Arial" panose="020B0604020202020204" pitchFamily="34" charset="0"/>
            </a:endParaRPr>
          </a:p>
          <a:p>
            <a:pPr marL="171450" indent="-171450">
              <a:buFont typeface="Wingdings" panose="05000000000000000000" pitchFamily="2" charset="2"/>
              <a:buChar char="§"/>
            </a:pPr>
            <a:r>
              <a:rPr lang="en-GB" altLang="en-US" sz="1600" dirty="0">
                <a:cs typeface="Arial" panose="020B0604020202020204" pitchFamily="34" charset="0"/>
              </a:rPr>
              <a:t>Total </a:t>
            </a:r>
            <a:r>
              <a:rPr lang="de-DE" altLang="en-US" sz="1600" dirty="0">
                <a:cs typeface="Arial" panose="020B0604020202020204" pitchFamily="34" charset="0"/>
              </a:rPr>
              <a:t>H</a:t>
            </a:r>
            <a:r>
              <a:rPr lang="de-DE" altLang="en-US" sz="1600" dirty="0">
                <a:cs typeface="Arial" panose="020B0604020202020204" pitchFamily="34" charset="0"/>
                <a:sym typeface="Symbol" panose="05050102010706020507" pitchFamily="18" charset="2"/>
              </a:rPr>
              <a:t> intensity is increased with time interval for short intervals until it is saturated</a:t>
            </a:r>
          </a:p>
          <a:p>
            <a:pPr marL="171450" indent="-171450">
              <a:buFont typeface="Wingdings" panose="05000000000000000000" pitchFamily="2" charset="2"/>
              <a:buChar char="§"/>
            </a:pPr>
            <a:r>
              <a:rPr lang="de-DE" altLang="en-US" sz="1600" dirty="0">
                <a:cs typeface="Arial" panose="020B0604020202020204" pitchFamily="34" charset="0"/>
                <a:sym typeface="Symbol" panose="05050102010706020507" pitchFamily="18" charset="2"/>
              </a:rPr>
              <a:t>Time interval reqired for saturation  decreases with pressure increase</a:t>
            </a:r>
            <a:endParaRPr lang="en-GB" altLang="en-US" sz="1600" dirty="0">
              <a:cs typeface="Arial" panose="020B0604020202020204" pitchFamily="34" charset="0"/>
            </a:endParaRPr>
          </a:p>
        </p:txBody>
      </p:sp>
      <p:sp>
        <p:nvSpPr>
          <p:cNvPr id="8" name="TextBox 7">
            <a:extLst>
              <a:ext uri="{FF2B5EF4-FFF2-40B4-BE49-F238E27FC236}">
                <a16:creationId xmlns:a16="http://schemas.microsoft.com/office/drawing/2014/main" id="{D5A69D79-FBFF-0978-9F92-E0DAAE39AA29}"/>
              </a:ext>
            </a:extLst>
          </p:cNvPr>
          <p:cNvSpPr txBox="1"/>
          <p:nvPr/>
        </p:nvSpPr>
        <p:spPr bwMode="auto">
          <a:xfrm>
            <a:off x="8763497" y="3380052"/>
            <a:ext cx="2513830" cy="369332"/>
          </a:xfrm>
          <a:prstGeom prst="rect">
            <a:avLst/>
          </a:prstGeom>
          <a:noFill/>
        </p:spPr>
        <p:txBody>
          <a:bodyPr wrap="none" rtlCol="0">
            <a:spAutoFit/>
          </a:bodyPr>
          <a:lstStyle/>
          <a:p>
            <a:r>
              <a:rPr lang="de-DE" dirty="0"/>
              <a:t>Fig. 1. LIBS H</a:t>
            </a:r>
            <a:r>
              <a:rPr lang="de-DE" dirty="0">
                <a:sym typeface="Symbol" panose="05050102010706020507" pitchFamily="18" charset="2"/>
              </a:rPr>
              <a:t> spectrum </a:t>
            </a:r>
            <a:endParaRPr lang="en-GB" dirty="0"/>
          </a:p>
        </p:txBody>
      </p:sp>
      <p:sp>
        <p:nvSpPr>
          <p:cNvPr id="9" name="TextBox 8">
            <a:extLst>
              <a:ext uri="{FF2B5EF4-FFF2-40B4-BE49-F238E27FC236}">
                <a16:creationId xmlns:a16="http://schemas.microsoft.com/office/drawing/2014/main" id="{09B369E2-AE46-9724-6C82-7DE4F2B3FF30}"/>
              </a:ext>
            </a:extLst>
          </p:cNvPr>
          <p:cNvSpPr txBox="1"/>
          <p:nvPr/>
        </p:nvSpPr>
        <p:spPr bwMode="auto">
          <a:xfrm>
            <a:off x="8090351" y="6141886"/>
            <a:ext cx="3897221" cy="369332"/>
          </a:xfrm>
          <a:prstGeom prst="rect">
            <a:avLst/>
          </a:prstGeom>
          <a:noFill/>
        </p:spPr>
        <p:txBody>
          <a:bodyPr wrap="none" rtlCol="0">
            <a:spAutoFit/>
          </a:bodyPr>
          <a:lstStyle/>
          <a:p>
            <a:r>
              <a:rPr lang="de-DE" dirty="0"/>
              <a:t>Fig. 2. LIBS intensity vs adsorption time </a:t>
            </a:r>
            <a:endParaRPr lang="en-GB" dirty="0"/>
          </a:p>
        </p:txBody>
      </p:sp>
      <p:pic>
        <p:nvPicPr>
          <p:cNvPr id="10" name="Picture 9">
            <a:extLst>
              <a:ext uri="{FF2B5EF4-FFF2-40B4-BE49-F238E27FC236}">
                <a16:creationId xmlns:a16="http://schemas.microsoft.com/office/drawing/2014/main" id="{12CE84F9-4F81-0F80-2DCA-2F7CDC8C317E}"/>
              </a:ext>
            </a:extLst>
          </p:cNvPr>
          <p:cNvPicPr>
            <a:picLocks noChangeAspect="1"/>
          </p:cNvPicPr>
          <p:nvPr/>
        </p:nvPicPr>
        <p:blipFill>
          <a:blip r:embed="rId2"/>
          <a:stretch>
            <a:fillRect/>
          </a:stretch>
        </p:blipFill>
        <p:spPr>
          <a:xfrm>
            <a:off x="8179052" y="3675242"/>
            <a:ext cx="3857625" cy="2589547"/>
          </a:xfrm>
          <a:prstGeom prst="rect">
            <a:avLst/>
          </a:prstGeom>
        </p:spPr>
      </p:pic>
      <p:pic>
        <p:nvPicPr>
          <p:cNvPr id="11" name="Picture 10">
            <a:extLst>
              <a:ext uri="{FF2B5EF4-FFF2-40B4-BE49-F238E27FC236}">
                <a16:creationId xmlns:a16="http://schemas.microsoft.com/office/drawing/2014/main" id="{A7D56822-2969-6DFB-FBD0-3D0ED2C6887F}"/>
              </a:ext>
            </a:extLst>
          </p:cNvPr>
          <p:cNvPicPr>
            <a:picLocks noChangeAspect="1"/>
          </p:cNvPicPr>
          <p:nvPr/>
        </p:nvPicPr>
        <p:blipFill>
          <a:blip r:embed="rId3"/>
          <a:stretch>
            <a:fillRect/>
          </a:stretch>
        </p:blipFill>
        <p:spPr>
          <a:xfrm>
            <a:off x="8119705" y="675371"/>
            <a:ext cx="3911799" cy="2695576"/>
          </a:xfrm>
          <a:prstGeom prst="rect">
            <a:avLst/>
          </a:prstGeom>
        </p:spPr>
      </p:pic>
      <p:pic>
        <p:nvPicPr>
          <p:cNvPr id="12" name="Grafik 49" descr="Ein Bild, das Schrift, Logo, Text, Grafiken enthält.&#10;&#10;KI-generierte Inhalte können fehlerhaft sein.">
            <a:extLst>
              <a:ext uri="{FF2B5EF4-FFF2-40B4-BE49-F238E27FC236}">
                <a16:creationId xmlns:a16="http://schemas.microsoft.com/office/drawing/2014/main" id="{6B346152-7BE4-4043-FDC8-7728BDDBB5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497" y="172733"/>
            <a:ext cx="1573454" cy="521798"/>
          </a:xfrm>
          <a:prstGeom prst="rect">
            <a:avLst/>
          </a:prstGeom>
        </p:spPr>
      </p:pic>
    </p:spTree>
    <p:extLst>
      <p:ext uri="{BB962C8B-B14F-4D97-AF65-F5344CB8AC3E}">
        <p14:creationId xmlns:p14="http://schemas.microsoft.com/office/powerpoint/2010/main" val="41643766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49EAE-7D86-070F-0087-11EA4E0473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E8798E-5F23-58D3-5EDA-43F36D71256E}"/>
              </a:ext>
            </a:extLst>
          </p:cNvPr>
          <p:cNvSpPr>
            <a:spLocks noGrp="1"/>
          </p:cNvSpPr>
          <p:nvPr>
            <p:ph type="title"/>
          </p:nvPr>
        </p:nvSpPr>
        <p:spPr>
          <a:xfrm>
            <a:off x="983432" y="192515"/>
            <a:ext cx="6566366" cy="457200"/>
          </a:xfrm>
        </p:spPr>
        <p:txBody>
          <a:bodyPr/>
          <a:lstStyle/>
          <a:p>
            <a:r>
              <a:rPr lang="en-US" dirty="0"/>
              <a:t>D004: </a:t>
            </a:r>
            <a:r>
              <a:rPr lang="en-GB" dirty="0"/>
              <a:t>Explore TALIF and LIBS for H isotope identification </a:t>
            </a:r>
            <a:endParaRPr lang="en-HU" dirty="0"/>
          </a:p>
        </p:txBody>
      </p:sp>
      <p:sp>
        <p:nvSpPr>
          <p:cNvPr id="4" name="Footer Placeholder 3">
            <a:extLst>
              <a:ext uri="{FF2B5EF4-FFF2-40B4-BE49-F238E27FC236}">
                <a16:creationId xmlns:a16="http://schemas.microsoft.com/office/drawing/2014/main" id="{F943C3C4-48D8-212F-0CCF-CAC3CF2E6A7B}"/>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45A5E04C-1384-ABE0-880B-5A859CCBCC55}"/>
              </a:ext>
            </a:extLst>
          </p:cNvPr>
          <p:cNvSpPr>
            <a:spLocks noGrp="1"/>
          </p:cNvSpPr>
          <p:nvPr>
            <p:ph type="sldNum" sz="quarter" idx="12"/>
          </p:nvPr>
        </p:nvSpPr>
        <p:spPr/>
        <p:txBody>
          <a:bodyPr/>
          <a:lstStyle/>
          <a:p>
            <a:fld id="{6A6D9FA1-99C7-4910-8E32-B85D378B0060}" type="slidenum">
              <a:rPr lang="en-GB" smtClean="0">
                <a:solidFill>
                  <a:prstClr val="white"/>
                </a:solidFill>
              </a:rPr>
              <a:pPr/>
              <a:t>28</a:t>
            </a:fld>
            <a:endParaRPr lang="en-GB">
              <a:solidFill>
                <a:prstClr val="white"/>
              </a:solidFill>
            </a:endParaRPr>
          </a:p>
        </p:txBody>
      </p:sp>
      <p:sp>
        <p:nvSpPr>
          <p:cNvPr id="7" name="TextBox 6">
            <a:extLst>
              <a:ext uri="{FF2B5EF4-FFF2-40B4-BE49-F238E27FC236}">
                <a16:creationId xmlns:a16="http://schemas.microsoft.com/office/drawing/2014/main" id="{1234E5BB-87EB-0048-A266-062F000BFFC5}"/>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D004</a:t>
            </a:r>
          </a:p>
        </p:txBody>
      </p:sp>
      <p:sp>
        <p:nvSpPr>
          <p:cNvPr id="6" name="Textfeld 4">
            <a:extLst>
              <a:ext uri="{FF2B5EF4-FFF2-40B4-BE49-F238E27FC236}">
                <a16:creationId xmlns:a16="http://schemas.microsoft.com/office/drawing/2014/main" id="{66B8E6A5-2C6B-AA7F-E8F0-B701C1136B53}"/>
              </a:ext>
            </a:extLst>
          </p:cNvPr>
          <p:cNvSpPr txBox="1"/>
          <p:nvPr/>
        </p:nvSpPr>
        <p:spPr>
          <a:xfrm>
            <a:off x="56073" y="1219636"/>
            <a:ext cx="7800549" cy="4694042"/>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General Information</a:t>
            </a:r>
          </a:p>
          <a:p>
            <a:pPr marL="182563" indent="-182563">
              <a:lnSpc>
                <a:spcPct val="113000"/>
              </a:lnSpc>
              <a:buFont typeface="Wingdings" panose="05000000000000000000" pitchFamily="2" charset="2"/>
              <a:buChar char="§"/>
            </a:pPr>
            <a:r>
              <a:rPr lang="en-GB" altLang="en-US" sz="1600" dirty="0">
                <a:cs typeface="Arial" panose="020B0604020202020204" pitchFamily="34" charset="0"/>
              </a:rPr>
              <a:t>Spectral interference by W, </a:t>
            </a:r>
            <a:r>
              <a:rPr lang="en-GB" altLang="en-US" sz="1600" dirty="0" err="1">
                <a:cs typeface="Arial" panose="020B0604020202020204" pitchFamily="34" charset="0"/>
              </a:rPr>
              <a:t>Ti</a:t>
            </a:r>
            <a:r>
              <a:rPr lang="en-GB" altLang="en-US" sz="1600" dirty="0">
                <a:cs typeface="Arial" panose="020B0604020202020204" pitchFamily="34" charset="0"/>
              </a:rPr>
              <a:t> … and hydrogen isotopes reduce SNR with increase of delay time</a:t>
            </a:r>
          </a:p>
          <a:p>
            <a:pPr marL="182563" indent="-182563">
              <a:lnSpc>
                <a:spcPct val="113000"/>
              </a:lnSpc>
              <a:buFont typeface="Wingdings" panose="05000000000000000000" pitchFamily="2" charset="2"/>
              <a:buChar char="§"/>
            </a:pPr>
            <a:r>
              <a:rPr lang="en-GB" altLang="en-US" sz="1600" dirty="0">
                <a:cs typeface="Arial" panose="020B0604020202020204" pitchFamily="34" charset="0"/>
              </a:rPr>
              <a:t>Combination of LIBS plasma with TALIF will improve detection limit for hydrogen isotopes measurement</a:t>
            </a:r>
          </a:p>
          <a:p>
            <a:pPr>
              <a:lnSpc>
                <a:spcPct val="113000"/>
              </a:lnSpc>
            </a:pPr>
            <a:r>
              <a:rPr lang="en-US" sz="1600" b="1" dirty="0">
                <a:solidFill>
                  <a:srgbClr val="FF0000"/>
                </a:solidFill>
                <a:cs typeface="Arial" panose="020B0604020202020204" pitchFamily="34" charset="0"/>
              </a:rPr>
              <a:t>Task and questions to be addressed </a:t>
            </a:r>
          </a:p>
          <a:p>
            <a:pPr marL="285750" indent="-285750">
              <a:lnSpc>
                <a:spcPct val="113000"/>
              </a:lnSpc>
              <a:buFont typeface="Wingdings" panose="05000000000000000000" pitchFamily="2" charset="2"/>
              <a:buChar char="§"/>
            </a:pPr>
            <a:r>
              <a:rPr lang="en-GB" altLang="en-US" sz="1600" dirty="0">
                <a:cs typeface="Arial" panose="020B0604020202020204" pitchFamily="34" charset="0"/>
              </a:rPr>
              <a:t>Feasibility study of hydrogen detection by LIBS-TALIF</a:t>
            </a:r>
          </a:p>
          <a:p>
            <a:pPr>
              <a:lnSpc>
                <a:spcPct val="113000"/>
              </a:lnSpc>
            </a:pPr>
            <a:r>
              <a:rPr lang="en-GB" altLang="en-US" sz="1600" dirty="0">
                <a:cs typeface="Arial" panose="020B0604020202020204" pitchFamily="34" charset="0"/>
              </a:rPr>
              <a:t> </a:t>
            </a: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de-DE" altLang="en-US" sz="1600" dirty="0">
                <a:cs typeface="Arial" panose="020B0604020202020204" pitchFamily="34" charset="0"/>
              </a:rPr>
              <a:t>Tungsten sample with natural H content were used for LIBS-TALIF in air </a:t>
            </a:r>
          </a:p>
          <a:p>
            <a:pPr marL="214313" indent="-214313">
              <a:lnSpc>
                <a:spcPct val="113000"/>
              </a:lnSpc>
              <a:buFont typeface="Wingdings" panose="05000000000000000000" pitchFamily="2" charset="2"/>
              <a:buChar char="§"/>
            </a:pPr>
            <a:r>
              <a:rPr lang="de-DE" altLang="en-US" sz="1600" dirty="0">
                <a:cs typeface="Arial" panose="020B0604020202020204" pitchFamily="34" charset="0"/>
              </a:rPr>
              <a:t>Single pulse LIBS (</a:t>
            </a:r>
            <a:r>
              <a:rPr lang="de-DE" altLang="en-US" sz="1600" dirty="0">
                <a:cs typeface="Arial" panose="020B0604020202020204" pitchFamily="34" charset="0"/>
                <a:sym typeface="Symbol" panose="05050102010706020507" pitchFamily="18" charset="2"/>
              </a:rPr>
              <a:t>=</a:t>
            </a:r>
            <a:r>
              <a:rPr lang="de-DE" altLang="en-US" sz="1600" dirty="0">
                <a:cs typeface="Arial" panose="020B0604020202020204" pitchFamily="34" charset="0"/>
              </a:rPr>
              <a:t>355nm, 35 ps, 10mJ) in air atmospheric pressure </a:t>
            </a:r>
          </a:p>
          <a:p>
            <a:pPr marL="214313" indent="-214313">
              <a:lnSpc>
                <a:spcPct val="113000"/>
              </a:lnSpc>
              <a:buFont typeface="Wingdings" panose="05000000000000000000" pitchFamily="2" charset="2"/>
              <a:buChar char="§"/>
            </a:pPr>
            <a:r>
              <a:rPr lang="de-DE" altLang="en-US" sz="1600" dirty="0">
                <a:cs typeface="Arial" panose="020B0604020202020204" pitchFamily="34" charset="0"/>
              </a:rPr>
              <a:t>OPO (Optical Parametric Oscillator) laser with </a:t>
            </a:r>
            <a:r>
              <a:rPr lang="de-DE" altLang="en-US" sz="1600" dirty="0">
                <a:cs typeface="Arial" panose="020B0604020202020204" pitchFamily="34" charset="0"/>
                <a:sym typeface="Symbol" panose="05050102010706020507" pitchFamily="18" charset="2"/>
              </a:rPr>
              <a:t>=</a:t>
            </a:r>
            <a:r>
              <a:rPr lang="de-DE" altLang="en-US" sz="1600" dirty="0">
                <a:cs typeface="Arial" panose="020B0604020202020204" pitchFamily="34" charset="0"/>
              </a:rPr>
              <a:t>205.14nm,</a:t>
            </a:r>
            <a:r>
              <a:rPr lang="de-DE" altLang="en-US" sz="1600" dirty="0">
                <a:cs typeface="Arial" panose="020B0604020202020204" pitchFamily="34" charset="0"/>
                <a:sym typeface="Symbol" panose="05050102010706020507" pitchFamily="18" charset="2"/>
              </a:rPr>
              <a:t> &lt;</a:t>
            </a:r>
            <a:r>
              <a:rPr lang="de-DE" altLang="en-US" sz="1600" dirty="0">
                <a:cs typeface="Arial" panose="020B0604020202020204" pitchFamily="34" charset="0"/>
              </a:rPr>
              <a:t>0.042nm, </a:t>
            </a:r>
            <a:r>
              <a:rPr lang="de-DE" altLang="en-US" sz="1600" dirty="0">
                <a:cs typeface="Arial" panose="020B0604020202020204" pitchFamily="34" charset="0"/>
                <a:sym typeface="Symbol" panose="05050102010706020507" pitchFamily="18" charset="2"/>
              </a:rPr>
              <a:t>=</a:t>
            </a:r>
            <a:r>
              <a:rPr lang="de-DE" altLang="en-US" sz="1600" dirty="0">
                <a:cs typeface="Arial" panose="020B0604020202020204" pitchFamily="34" charset="0"/>
              </a:rPr>
              <a:t>3-5ns, E=2mJ</a:t>
            </a:r>
          </a:p>
          <a:p>
            <a:pPr marL="214313" indent="-214313">
              <a:lnSpc>
                <a:spcPct val="113000"/>
              </a:lnSpc>
              <a:buFont typeface="Wingdings" panose="05000000000000000000" pitchFamily="2" charset="2"/>
              <a:buChar char="§"/>
            </a:pPr>
            <a:r>
              <a:rPr lang="de-DE" altLang="en-US" sz="1600" dirty="0">
                <a:cs typeface="Arial" panose="020B0604020202020204" pitchFamily="34" charset="0"/>
              </a:rPr>
              <a:t>OPO laser beam was ortoganal to </a:t>
            </a:r>
            <a:r>
              <a:rPr lang="de-DE" altLang="en-US" sz="1600" dirty="0">
                <a:cs typeface="Arial" panose="020B0604020202020204" pitchFamily="34" charset="0"/>
                <a:sym typeface="Symbol" panose="05050102010706020507" pitchFamily="18" charset="2"/>
              </a:rPr>
              <a:t>=</a:t>
            </a:r>
            <a:r>
              <a:rPr lang="de-DE" altLang="en-US" sz="1600" dirty="0">
                <a:cs typeface="Arial" panose="020B0604020202020204" pitchFamily="34" charset="0"/>
              </a:rPr>
              <a:t>355nm laser beam</a:t>
            </a:r>
          </a:p>
          <a:p>
            <a:pPr>
              <a:lnSpc>
                <a:spcPct val="113000"/>
              </a:lnSpc>
            </a:pPr>
            <a:r>
              <a:rPr lang="en-US"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GB" altLang="en-US" sz="1600" dirty="0">
                <a:cs typeface="Arial" panose="020B0604020202020204" pitchFamily="34" charset="0"/>
              </a:rPr>
              <a:t>First measurements were performed in air</a:t>
            </a:r>
          </a:p>
          <a:p>
            <a:pPr marL="171450" indent="-171450">
              <a:buFont typeface="Wingdings" panose="05000000000000000000" pitchFamily="2" charset="2"/>
              <a:buChar char="§"/>
            </a:pPr>
            <a:r>
              <a:rPr lang="en-GB" altLang="en-US" sz="1600" dirty="0">
                <a:cs typeface="Arial" panose="020B0604020202020204" pitchFamily="34" charset="0"/>
              </a:rPr>
              <a:t>There is no W line interference at all</a:t>
            </a:r>
          </a:p>
          <a:p>
            <a:pPr marL="171450" indent="-171450">
              <a:buFont typeface="Wingdings" panose="05000000000000000000" pitchFamily="2" charset="2"/>
              <a:buChar char="§"/>
            </a:pPr>
            <a:r>
              <a:rPr lang="en-GB" altLang="en-US" sz="1600" dirty="0">
                <a:cs typeface="Arial" panose="020B0604020202020204" pitchFamily="34" charset="0"/>
              </a:rPr>
              <a:t>H and D lines can be excited separately</a:t>
            </a:r>
          </a:p>
          <a:p>
            <a:pPr marL="171450" indent="-171450">
              <a:buFont typeface="Wingdings" panose="05000000000000000000" pitchFamily="2" charset="2"/>
              <a:buChar char="§"/>
            </a:pPr>
            <a:r>
              <a:rPr lang="de-DE" altLang="en-US" sz="1600" dirty="0">
                <a:cs typeface="Arial" panose="020B0604020202020204" pitchFamily="34" charset="0"/>
              </a:rPr>
              <a:t>Low noise in comparison with LIBS spectra</a:t>
            </a:r>
            <a:endParaRPr lang="en-GB" altLang="en-US" sz="1600" dirty="0">
              <a:cs typeface="Arial" panose="020B0604020202020204" pitchFamily="34" charset="0"/>
            </a:endParaRPr>
          </a:p>
        </p:txBody>
      </p:sp>
      <p:grpSp>
        <p:nvGrpSpPr>
          <p:cNvPr id="8" name="Group 7">
            <a:extLst>
              <a:ext uri="{FF2B5EF4-FFF2-40B4-BE49-F238E27FC236}">
                <a16:creationId xmlns:a16="http://schemas.microsoft.com/office/drawing/2014/main" id="{2D0262F2-0702-CA5F-99BC-DFAAA88ACE51}"/>
              </a:ext>
            </a:extLst>
          </p:cNvPr>
          <p:cNvGrpSpPr/>
          <p:nvPr/>
        </p:nvGrpSpPr>
        <p:grpSpPr>
          <a:xfrm>
            <a:off x="7856622" y="818473"/>
            <a:ext cx="4025475" cy="2066637"/>
            <a:chOff x="8014704" y="765001"/>
            <a:chExt cx="3768739" cy="1797329"/>
          </a:xfrm>
        </p:grpSpPr>
        <p:pic>
          <p:nvPicPr>
            <p:cNvPr id="9" name="Grafik 1">
              <a:extLst>
                <a:ext uri="{FF2B5EF4-FFF2-40B4-BE49-F238E27FC236}">
                  <a16:creationId xmlns:a16="http://schemas.microsoft.com/office/drawing/2014/main" id="{1A2A6267-D036-2184-544E-C6FDF9A596D5}"/>
                </a:ext>
              </a:extLst>
            </p:cNvPr>
            <p:cNvPicPr>
              <a:picLocks noChangeAspect="1"/>
            </p:cNvPicPr>
            <p:nvPr/>
          </p:nvPicPr>
          <p:blipFill>
            <a:blip r:embed="rId2"/>
            <a:stretch>
              <a:fillRect/>
            </a:stretch>
          </p:blipFill>
          <p:spPr>
            <a:xfrm>
              <a:off x="8014704" y="765001"/>
              <a:ext cx="3768739" cy="1797329"/>
            </a:xfrm>
            <a:prstGeom prst="rect">
              <a:avLst/>
            </a:prstGeom>
            <a:ln>
              <a:noFill/>
            </a:ln>
          </p:spPr>
        </p:pic>
        <p:pic>
          <p:nvPicPr>
            <p:cNvPr id="10" name="Grafik 1">
              <a:extLst>
                <a:ext uri="{FF2B5EF4-FFF2-40B4-BE49-F238E27FC236}">
                  <a16:creationId xmlns:a16="http://schemas.microsoft.com/office/drawing/2014/main" id="{4E8C3D1D-8149-3E8E-D7F5-780B6EDC6ED6}"/>
                </a:ext>
              </a:extLst>
            </p:cNvPr>
            <p:cNvPicPr>
              <a:picLocks noChangeAspect="1"/>
            </p:cNvPicPr>
            <p:nvPr/>
          </p:nvPicPr>
          <p:blipFill rotWithShape="1">
            <a:blip r:embed="rId2"/>
            <a:srcRect l="14652" t="74579" r="61660"/>
            <a:stretch/>
          </p:blipFill>
          <p:spPr>
            <a:xfrm rot="20097470">
              <a:off x="8385608" y="1880803"/>
              <a:ext cx="892733" cy="456899"/>
            </a:xfrm>
            <a:prstGeom prst="rect">
              <a:avLst/>
            </a:prstGeom>
            <a:ln>
              <a:noFill/>
            </a:ln>
          </p:spPr>
        </p:pic>
        <p:sp>
          <p:nvSpPr>
            <p:cNvPr id="11" name="TextBox 10">
              <a:extLst>
                <a:ext uri="{FF2B5EF4-FFF2-40B4-BE49-F238E27FC236}">
                  <a16:creationId xmlns:a16="http://schemas.microsoft.com/office/drawing/2014/main" id="{7D9F2AA1-FB36-FF55-CE04-638925CC9638}"/>
                </a:ext>
              </a:extLst>
            </p:cNvPr>
            <p:cNvSpPr txBox="1"/>
            <p:nvPr/>
          </p:nvSpPr>
          <p:spPr bwMode="auto">
            <a:xfrm>
              <a:off x="9295967" y="799295"/>
              <a:ext cx="750526" cy="215444"/>
            </a:xfrm>
            <a:prstGeom prst="rect">
              <a:avLst/>
            </a:prstGeom>
            <a:solidFill>
              <a:schemeClr val="bg1"/>
            </a:solidFill>
            <a:ln w="12700">
              <a:solidFill>
                <a:srgbClr val="024070"/>
              </a:solidFill>
            </a:ln>
          </p:spPr>
          <p:txBody>
            <a:bodyPr wrap="none" rtlCol="0">
              <a:spAutoFit/>
            </a:bodyPr>
            <a:lstStyle/>
            <a:p>
              <a:r>
                <a:rPr lang="de-DE" sz="800" dirty="0"/>
                <a:t>spectrometer</a:t>
              </a:r>
              <a:endParaRPr lang="en-GB" sz="800" dirty="0"/>
            </a:p>
          </p:txBody>
        </p:sp>
        <p:sp>
          <p:nvSpPr>
            <p:cNvPr id="12" name="Freeform 19">
              <a:extLst>
                <a:ext uri="{FF2B5EF4-FFF2-40B4-BE49-F238E27FC236}">
                  <a16:creationId xmlns:a16="http://schemas.microsoft.com/office/drawing/2014/main" id="{C724DE9C-C4E7-2BC9-4AD3-0F4C757616A3}"/>
                </a:ext>
              </a:extLst>
            </p:cNvPr>
            <p:cNvSpPr/>
            <p:nvPr/>
          </p:nvSpPr>
          <p:spPr>
            <a:xfrm>
              <a:off x="9243674" y="1022741"/>
              <a:ext cx="316356" cy="914400"/>
            </a:xfrm>
            <a:custGeom>
              <a:avLst/>
              <a:gdLst>
                <a:gd name="connsiteX0" fmla="*/ 0 w 316356"/>
                <a:gd name="connsiteY0" fmla="*/ 914400 h 914400"/>
                <a:gd name="connsiteX1" fmla="*/ 125676 w 316356"/>
                <a:gd name="connsiteY1" fmla="*/ 840728 h 914400"/>
                <a:gd name="connsiteX2" fmla="*/ 234017 w 316356"/>
                <a:gd name="connsiteY2" fmla="*/ 814726 h 914400"/>
                <a:gd name="connsiteX3" fmla="*/ 294688 w 316356"/>
                <a:gd name="connsiteY3" fmla="*/ 775723 h 914400"/>
                <a:gd name="connsiteX4" fmla="*/ 312023 w 316356"/>
                <a:gd name="connsiteY4" fmla="*/ 663049 h 914400"/>
                <a:gd name="connsiteX5" fmla="*/ 316356 w 316356"/>
                <a:gd name="connsiteY5"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356" h="914400">
                  <a:moveTo>
                    <a:pt x="0" y="914400"/>
                  </a:moveTo>
                  <a:cubicBezTo>
                    <a:pt x="43336" y="885870"/>
                    <a:pt x="86673" y="857340"/>
                    <a:pt x="125676" y="840728"/>
                  </a:cubicBezTo>
                  <a:cubicBezTo>
                    <a:pt x="164679" y="824116"/>
                    <a:pt x="205848" y="825560"/>
                    <a:pt x="234017" y="814726"/>
                  </a:cubicBezTo>
                  <a:cubicBezTo>
                    <a:pt x="262186" y="803892"/>
                    <a:pt x="281687" y="801002"/>
                    <a:pt x="294688" y="775723"/>
                  </a:cubicBezTo>
                  <a:cubicBezTo>
                    <a:pt x="307689" y="750443"/>
                    <a:pt x="308412" y="792336"/>
                    <a:pt x="312023" y="663049"/>
                  </a:cubicBezTo>
                  <a:cubicBezTo>
                    <a:pt x="315634" y="533762"/>
                    <a:pt x="314189" y="104008"/>
                    <a:pt x="316356" y="0"/>
                  </a:cubicBez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2">
            <a:extLst>
              <a:ext uri="{FF2B5EF4-FFF2-40B4-BE49-F238E27FC236}">
                <a16:creationId xmlns:a16="http://schemas.microsoft.com/office/drawing/2014/main" id="{0D6E9DD8-B83A-6B11-B78A-42CC0975DE6D}"/>
              </a:ext>
            </a:extLst>
          </p:cNvPr>
          <p:cNvSpPr txBox="1"/>
          <p:nvPr/>
        </p:nvSpPr>
        <p:spPr bwMode="auto">
          <a:xfrm>
            <a:off x="8733165" y="2950528"/>
            <a:ext cx="2403222" cy="369332"/>
          </a:xfrm>
          <a:prstGeom prst="rect">
            <a:avLst/>
          </a:prstGeom>
          <a:noFill/>
        </p:spPr>
        <p:txBody>
          <a:bodyPr wrap="none" rtlCol="0">
            <a:spAutoFit/>
          </a:bodyPr>
          <a:lstStyle/>
          <a:p>
            <a:r>
              <a:rPr lang="de-DE" dirty="0"/>
              <a:t>Fig. 1. LIBS-TALIF set-up</a:t>
            </a:r>
            <a:endParaRPr lang="en-GB" dirty="0"/>
          </a:p>
        </p:txBody>
      </p:sp>
      <p:sp>
        <p:nvSpPr>
          <p:cNvPr id="14" name="TextBox 13">
            <a:extLst>
              <a:ext uri="{FF2B5EF4-FFF2-40B4-BE49-F238E27FC236}">
                <a16:creationId xmlns:a16="http://schemas.microsoft.com/office/drawing/2014/main" id="{758E1E20-F696-0A42-48A9-A6DEE47C5962}"/>
              </a:ext>
            </a:extLst>
          </p:cNvPr>
          <p:cNvSpPr txBox="1"/>
          <p:nvPr/>
        </p:nvSpPr>
        <p:spPr bwMode="auto">
          <a:xfrm>
            <a:off x="8480489" y="6024161"/>
            <a:ext cx="2291012" cy="369332"/>
          </a:xfrm>
          <a:prstGeom prst="rect">
            <a:avLst/>
          </a:prstGeom>
          <a:noFill/>
        </p:spPr>
        <p:txBody>
          <a:bodyPr wrap="none" rtlCol="0">
            <a:spAutoFit/>
          </a:bodyPr>
          <a:lstStyle/>
          <a:p>
            <a:r>
              <a:rPr lang="de-DE" dirty="0"/>
              <a:t>Fig. 2. TALIF spectrum </a:t>
            </a:r>
            <a:endParaRPr lang="en-GB" dirty="0"/>
          </a:p>
        </p:txBody>
      </p:sp>
      <p:grpSp>
        <p:nvGrpSpPr>
          <p:cNvPr id="15" name="Group 14">
            <a:extLst>
              <a:ext uri="{FF2B5EF4-FFF2-40B4-BE49-F238E27FC236}">
                <a16:creationId xmlns:a16="http://schemas.microsoft.com/office/drawing/2014/main" id="{53B0E548-BB1A-85EC-88C6-5E8558E95BBF}"/>
              </a:ext>
            </a:extLst>
          </p:cNvPr>
          <p:cNvGrpSpPr/>
          <p:nvPr/>
        </p:nvGrpSpPr>
        <p:grpSpPr>
          <a:xfrm>
            <a:off x="7549798" y="3145771"/>
            <a:ext cx="4025475" cy="3081171"/>
            <a:chOff x="7549798" y="2930633"/>
            <a:chExt cx="4025475" cy="3081171"/>
          </a:xfrm>
        </p:grpSpPr>
        <p:graphicFrame>
          <p:nvGraphicFramePr>
            <p:cNvPr id="16" name="Objekt 6" descr="Project Path: &#10;PE Folder: /UNTITLED/Folder1/&#10;Short Name: Graph2">
              <a:extLst>
                <a:ext uri="{FF2B5EF4-FFF2-40B4-BE49-F238E27FC236}">
                  <a16:creationId xmlns:a16="http://schemas.microsoft.com/office/drawing/2014/main" id="{99DA008B-FE5B-24B1-B44B-78B463942398}"/>
                </a:ext>
              </a:extLst>
            </p:cNvPr>
            <p:cNvGraphicFramePr>
              <a:graphicFrameLocks noChangeAspect="1"/>
            </p:cNvGraphicFramePr>
            <p:nvPr>
              <p:extLst>
                <p:ext uri="{D42A27DB-BD31-4B8C-83A1-F6EECF244321}">
                  <p14:modId xmlns:p14="http://schemas.microsoft.com/office/powerpoint/2010/main" val="3929027908"/>
                </p:ext>
              </p:extLst>
            </p:nvPr>
          </p:nvGraphicFramePr>
          <p:xfrm>
            <a:off x="7549798" y="2930633"/>
            <a:ext cx="4025475" cy="3081171"/>
          </p:xfrm>
          <a:graphic>
            <a:graphicData uri="http://schemas.openxmlformats.org/presentationml/2006/ole">
              <mc:AlternateContent xmlns:mc="http://schemas.openxmlformats.org/markup-compatibility/2006">
                <mc:Choice xmlns:v="urn:schemas-microsoft-com:vml" Requires="v">
                  <p:oleObj name="Graph" r:id="rId3" imgW="9802086" imgH="7502525" progId="Origin95.Graph">
                    <p:embed/>
                  </p:oleObj>
                </mc:Choice>
                <mc:Fallback>
                  <p:oleObj name="Graph" r:id="rId3" imgW="9802086" imgH="7502525" progId="Origin95.Graph">
                    <p:embed/>
                    <p:pic>
                      <p:nvPicPr>
                        <p:cNvPr id="14" name="Objekt 6" descr="Project Path: &#10;PE Folder: /UNTITLED/Folder1/&#10;Short Name: Graph2">
                          <a:extLst>
                            <a:ext uri="{FF2B5EF4-FFF2-40B4-BE49-F238E27FC236}">
                              <a16:creationId xmlns:a16="http://schemas.microsoft.com/office/drawing/2014/main" id="{78FF2206-BE77-389B-9DC6-ECC48D4824C0}"/>
                            </a:ext>
                          </a:extLst>
                        </p:cNvPr>
                        <p:cNvPicPr/>
                        <p:nvPr/>
                      </p:nvPicPr>
                      <p:blipFill>
                        <a:blip r:embed="rId4"/>
                        <a:stretch>
                          <a:fillRect/>
                        </a:stretch>
                      </p:blipFill>
                      <p:spPr>
                        <a:xfrm>
                          <a:off x="7549798" y="2930633"/>
                          <a:ext cx="4025475" cy="3081171"/>
                        </a:xfrm>
                        <a:prstGeom prst="rect">
                          <a:avLst/>
                        </a:prstGeom>
                      </p:spPr>
                    </p:pic>
                  </p:oleObj>
                </mc:Fallback>
              </mc:AlternateContent>
            </a:graphicData>
          </a:graphic>
        </p:graphicFrame>
        <p:cxnSp>
          <p:nvCxnSpPr>
            <p:cNvPr id="17" name="Straight Arrow Connector 16">
              <a:extLst>
                <a:ext uri="{FF2B5EF4-FFF2-40B4-BE49-F238E27FC236}">
                  <a16:creationId xmlns:a16="http://schemas.microsoft.com/office/drawing/2014/main" id="{A2D9DBC0-2B73-8960-D388-9A5E70526B78}"/>
                </a:ext>
              </a:extLst>
            </p:cNvPr>
            <p:cNvCxnSpPr/>
            <p:nvPr/>
          </p:nvCxnSpPr>
          <p:spPr>
            <a:xfrm flipH="1">
              <a:off x="9658289" y="3689725"/>
              <a:ext cx="295274" cy="171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B13FD99-E44C-8061-FF14-D602914D1979}"/>
                </a:ext>
              </a:extLst>
            </p:cNvPr>
            <p:cNvSpPr txBox="1"/>
            <p:nvPr/>
          </p:nvSpPr>
          <p:spPr bwMode="auto">
            <a:xfrm>
              <a:off x="9891646" y="3406118"/>
              <a:ext cx="426720" cy="369332"/>
            </a:xfrm>
            <a:prstGeom prst="rect">
              <a:avLst/>
            </a:prstGeom>
            <a:noFill/>
          </p:spPr>
          <p:txBody>
            <a:bodyPr wrap="none" rtlCol="0">
              <a:spAutoFit/>
            </a:bodyPr>
            <a:lstStyle/>
            <a:p>
              <a:r>
                <a:rPr lang="de-DE" dirty="0"/>
                <a:t>H</a:t>
              </a:r>
              <a:r>
                <a:rPr lang="de-DE" baseline="-25000" dirty="0">
                  <a:sym typeface="Symbol" panose="05050102010706020507" pitchFamily="18" charset="2"/>
                </a:rPr>
                <a:t></a:t>
              </a:r>
              <a:endParaRPr lang="en-GB" baseline="-25000" dirty="0"/>
            </a:p>
          </p:txBody>
        </p:sp>
        <p:sp>
          <p:nvSpPr>
            <p:cNvPr id="19" name="TextBox 18">
              <a:extLst>
                <a:ext uri="{FF2B5EF4-FFF2-40B4-BE49-F238E27FC236}">
                  <a16:creationId xmlns:a16="http://schemas.microsoft.com/office/drawing/2014/main" id="{904BB1C7-6E3A-9419-981B-573252A286C7}"/>
                </a:ext>
              </a:extLst>
            </p:cNvPr>
            <p:cNvSpPr txBox="1"/>
            <p:nvPr/>
          </p:nvSpPr>
          <p:spPr bwMode="auto">
            <a:xfrm>
              <a:off x="9805926" y="3976083"/>
              <a:ext cx="931665" cy="461665"/>
            </a:xfrm>
            <a:prstGeom prst="rect">
              <a:avLst/>
            </a:prstGeom>
            <a:noFill/>
            <a:ln>
              <a:solidFill>
                <a:schemeClr val="tx1"/>
              </a:solidFill>
            </a:ln>
          </p:spPr>
          <p:txBody>
            <a:bodyPr wrap="none" rtlCol="0">
              <a:spAutoFit/>
            </a:bodyPr>
            <a:lstStyle/>
            <a:p>
              <a:r>
                <a:rPr lang="de-DE" sz="1200" dirty="0"/>
                <a:t>Gate 100 ns</a:t>
              </a:r>
            </a:p>
            <a:p>
              <a:r>
                <a:rPr lang="de-DE" sz="1200" dirty="0"/>
                <a:t>Delay 20 </a:t>
              </a:r>
              <a:r>
                <a:rPr lang="de-DE" sz="1200" dirty="0">
                  <a:sym typeface="Symbol" panose="05050102010706020507" pitchFamily="18" charset="2"/>
                </a:rPr>
                <a:t>s</a:t>
              </a:r>
              <a:endParaRPr lang="en-GB" sz="1200" dirty="0"/>
            </a:p>
          </p:txBody>
        </p:sp>
      </p:grpSp>
      <p:pic>
        <p:nvPicPr>
          <p:cNvPr id="20" name="Grafik 49" descr="Ein Bild, das Schrift, Logo, Text, Grafiken enthält.&#10;&#10;KI-generierte Inhalte können fehlerhaft sein.">
            <a:extLst>
              <a:ext uri="{FF2B5EF4-FFF2-40B4-BE49-F238E27FC236}">
                <a16:creationId xmlns:a16="http://schemas.microsoft.com/office/drawing/2014/main" id="{844264FA-17E7-3A4B-CF06-4619FAE9AC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9268" y="28983"/>
            <a:ext cx="1573454" cy="521798"/>
          </a:xfrm>
          <a:prstGeom prst="rect">
            <a:avLst/>
          </a:prstGeom>
        </p:spPr>
      </p:pic>
    </p:spTree>
    <p:extLst>
      <p:ext uri="{BB962C8B-B14F-4D97-AF65-F5344CB8AC3E}">
        <p14:creationId xmlns:p14="http://schemas.microsoft.com/office/powerpoint/2010/main" val="14980366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51BE4-9A8D-27B1-764D-A6915B229A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BB5B91-7201-E3A8-EF28-980587940172}"/>
              </a:ext>
            </a:extLst>
          </p:cNvPr>
          <p:cNvSpPr>
            <a:spLocks noGrp="1"/>
          </p:cNvSpPr>
          <p:nvPr>
            <p:ph type="title"/>
          </p:nvPr>
        </p:nvSpPr>
        <p:spPr/>
        <p:txBody>
          <a:bodyPr/>
          <a:lstStyle/>
          <a:p>
            <a:r>
              <a:rPr lang="en-US" dirty="0"/>
              <a:t>D005: </a:t>
            </a:r>
            <a:r>
              <a:rPr lang="pl-PL" dirty="0"/>
              <a:t>ML models development at the IPPLM – autoencoder models for experimental data</a:t>
            </a:r>
            <a:endParaRPr lang="en-HU" dirty="0"/>
          </a:p>
        </p:txBody>
      </p:sp>
      <p:sp>
        <p:nvSpPr>
          <p:cNvPr id="4" name="Footer Placeholder 3">
            <a:extLst>
              <a:ext uri="{FF2B5EF4-FFF2-40B4-BE49-F238E27FC236}">
                <a16:creationId xmlns:a16="http://schemas.microsoft.com/office/drawing/2014/main" id="{C22B1E83-5028-8623-CB58-8D2EC03121D0}"/>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68893723-EC5A-92B2-7523-66E8A3D3E974}"/>
              </a:ext>
            </a:extLst>
          </p:cNvPr>
          <p:cNvSpPr>
            <a:spLocks noGrp="1"/>
          </p:cNvSpPr>
          <p:nvPr>
            <p:ph type="sldNum" sz="quarter" idx="12"/>
          </p:nvPr>
        </p:nvSpPr>
        <p:spPr/>
        <p:txBody>
          <a:bodyPr/>
          <a:lstStyle/>
          <a:p>
            <a:fld id="{6A6D9FA1-99C7-4910-8E32-B85D378B0060}" type="slidenum">
              <a:rPr lang="en-GB" smtClean="0">
                <a:solidFill>
                  <a:prstClr val="white"/>
                </a:solidFill>
              </a:rPr>
              <a:pPr/>
              <a:t>29</a:t>
            </a:fld>
            <a:endParaRPr lang="en-GB">
              <a:solidFill>
                <a:prstClr val="white"/>
              </a:solidFill>
            </a:endParaRPr>
          </a:p>
        </p:txBody>
      </p:sp>
      <p:sp>
        <p:nvSpPr>
          <p:cNvPr id="7" name="TextBox 6">
            <a:extLst>
              <a:ext uri="{FF2B5EF4-FFF2-40B4-BE49-F238E27FC236}">
                <a16:creationId xmlns:a16="http://schemas.microsoft.com/office/drawing/2014/main" id="{FFDAAE95-E8ED-CF7A-7695-2292A966376B}"/>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D005</a:t>
            </a:r>
          </a:p>
        </p:txBody>
      </p:sp>
      <p:pic>
        <p:nvPicPr>
          <p:cNvPr id="3" name="Obraz 5">
            <a:extLst>
              <a:ext uri="{FF2B5EF4-FFF2-40B4-BE49-F238E27FC236}">
                <a16:creationId xmlns:a16="http://schemas.microsoft.com/office/drawing/2014/main" id="{69601829-79F9-6C44-B049-488033B5F9E1}"/>
              </a:ext>
            </a:extLst>
          </p:cNvPr>
          <p:cNvPicPr>
            <a:picLocks noChangeAspect="1"/>
          </p:cNvPicPr>
          <p:nvPr/>
        </p:nvPicPr>
        <p:blipFill>
          <a:blip r:embed="rId2"/>
          <a:stretch>
            <a:fillRect/>
          </a:stretch>
        </p:blipFill>
        <p:spPr>
          <a:xfrm>
            <a:off x="176981" y="1276350"/>
            <a:ext cx="9248775" cy="2152650"/>
          </a:xfrm>
          <a:prstGeom prst="rect">
            <a:avLst/>
          </a:prstGeom>
        </p:spPr>
      </p:pic>
      <p:pic>
        <p:nvPicPr>
          <p:cNvPr id="6" name="Picture 2">
            <a:extLst>
              <a:ext uri="{FF2B5EF4-FFF2-40B4-BE49-F238E27FC236}">
                <a16:creationId xmlns:a16="http://schemas.microsoft.com/office/drawing/2014/main" id="{FA60D67E-C5BC-2543-181B-15A520B767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7613" y="4229826"/>
            <a:ext cx="5016514" cy="202554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Łącznik prosty ze strzałką 7">
            <a:extLst>
              <a:ext uri="{FF2B5EF4-FFF2-40B4-BE49-F238E27FC236}">
                <a16:creationId xmlns:a16="http://schemas.microsoft.com/office/drawing/2014/main" id="{42BAF859-6FB6-78DF-9E66-4B32A2BE89FC}"/>
              </a:ext>
            </a:extLst>
          </p:cNvPr>
          <p:cNvCxnSpPr>
            <a:cxnSpLocks/>
          </p:cNvCxnSpPr>
          <p:nvPr/>
        </p:nvCxnSpPr>
        <p:spPr>
          <a:xfrm>
            <a:off x="3696929" y="2802194"/>
            <a:ext cx="3991897" cy="12375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pole tekstowe 12">
            <a:extLst>
              <a:ext uri="{FF2B5EF4-FFF2-40B4-BE49-F238E27FC236}">
                <a16:creationId xmlns:a16="http://schemas.microsoft.com/office/drawing/2014/main" id="{835A0067-9D2C-0660-D37B-3E492308EE87}"/>
              </a:ext>
            </a:extLst>
          </p:cNvPr>
          <p:cNvSpPr txBox="1"/>
          <p:nvPr/>
        </p:nvSpPr>
        <p:spPr>
          <a:xfrm>
            <a:off x="334297" y="4229826"/>
            <a:ext cx="6096000" cy="1754326"/>
          </a:xfrm>
          <a:prstGeom prst="rect">
            <a:avLst/>
          </a:prstGeom>
          <a:noFill/>
        </p:spPr>
        <p:txBody>
          <a:bodyPr wrap="square">
            <a:spAutoFit/>
          </a:bodyPr>
          <a:lstStyle/>
          <a:p>
            <a:pPr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Spectra provided by </a:t>
            </a:r>
            <a:r>
              <a:rPr lang="en-US" sz="1800" b="0" i="0" u="none" strike="noStrike" dirty="0" err="1">
                <a:solidFill>
                  <a:srgbClr val="595959"/>
                </a:solidFill>
                <a:effectLst/>
                <a:latin typeface="Arial" panose="020B0604020202020204" pitchFamily="34" charset="0"/>
              </a:rPr>
              <a:t>Rongxing</a:t>
            </a:r>
            <a:r>
              <a:rPr lang="en-US" sz="1800" b="0" i="0" u="none" strike="noStrike" dirty="0">
                <a:solidFill>
                  <a:srgbClr val="595959"/>
                </a:solidFill>
                <a:effectLst/>
                <a:latin typeface="Arial" panose="020B0604020202020204" pitchFamily="34" charset="0"/>
              </a:rPr>
              <a:t> Yi, FZJ Juelich</a:t>
            </a:r>
          </a:p>
          <a:p>
            <a:pPr rtl="0" fontAlgn="base">
              <a:buFont typeface="Arial" panose="020B0604020202020204" pitchFamily="34" charset="0"/>
              <a:buChar char="•"/>
            </a:pPr>
            <a:r>
              <a:rPr lang="en-US" sz="1800" b="0" i="0" u="none" strike="noStrike" dirty="0" err="1">
                <a:solidFill>
                  <a:srgbClr val="595959"/>
                </a:solidFill>
                <a:effectLst/>
                <a:latin typeface="Arial" panose="020B0604020202020204" pitchFamily="34" charset="0"/>
              </a:rPr>
              <a:t>Nd:YAG</a:t>
            </a:r>
            <a:r>
              <a:rPr lang="en-US" sz="1800" b="0" i="0" u="none" strike="noStrike" dirty="0">
                <a:solidFill>
                  <a:srgbClr val="595959"/>
                </a:solidFill>
                <a:effectLst/>
                <a:latin typeface="Arial" panose="020B0604020202020204" pitchFamily="34" charset="0"/>
              </a:rPr>
              <a:t> laser (5 ns, 50 </a:t>
            </a:r>
            <a:r>
              <a:rPr lang="en-US" sz="1800" b="0" i="0" u="none" strike="noStrike" dirty="0" err="1">
                <a:solidFill>
                  <a:srgbClr val="595959"/>
                </a:solidFill>
                <a:effectLst/>
                <a:latin typeface="Arial" panose="020B0604020202020204" pitchFamily="34" charset="0"/>
              </a:rPr>
              <a:t>mJ</a:t>
            </a:r>
            <a:r>
              <a:rPr lang="en-US" sz="1800" b="0" i="0" u="none" strike="noStrike" dirty="0">
                <a:solidFill>
                  <a:srgbClr val="595959"/>
                </a:solidFill>
                <a:effectLst/>
                <a:latin typeface="Arial" panose="020B0604020202020204" pitchFamily="34" charset="0"/>
              </a:rPr>
              <a:t>, 1064 nm) </a:t>
            </a:r>
          </a:p>
          <a:p>
            <a:pPr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Pure elemental samples of Al, Cr, Fe, Mo, Ni, W, and Zn</a:t>
            </a:r>
          </a:p>
          <a:p>
            <a:pPr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200 - 900 nm range, 26 000 wavelengths sampled</a:t>
            </a:r>
          </a:p>
          <a:p>
            <a:pPr rtl="0" fontAlgn="base">
              <a:spcAft>
                <a:spcPts val="1200"/>
              </a:spcAft>
              <a:buFont typeface="Arial" panose="020B0604020202020204" pitchFamily="34" charset="0"/>
              <a:buChar char="•"/>
            </a:pPr>
            <a:r>
              <a:rPr lang="en-US" sz="1800" b="0" i="0" u="none" strike="noStrike" dirty="0">
                <a:solidFill>
                  <a:srgbClr val="595959"/>
                </a:solidFill>
                <a:effectLst/>
                <a:latin typeface="Arial" panose="020B0604020202020204" pitchFamily="34" charset="0"/>
              </a:rPr>
              <a:t>Linear combination of spectra simulating varying composition</a:t>
            </a:r>
          </a:p>
        </p:txBody>
      </p:sp>
      <p:cxnSp>
        <p:nvCxnSpPr>
          <p:cNvPr id="10" name="Łącznik prosty ze strzałką 15">
            <a:extLst>
              <a:ext uri="{FF2B5EF4-FFF2-40B4-BE49-F238E27FC236}">
                <a16:creationId xmlns:a16="http://schemas.microsoft.com/office/drawing/2014/main" id="{1C50395D-9952-1906-4677-498A3ED97615}"/>
              </a:ext>
            </a:extLst>
          </p:cNvPr>
          <p:cNvCxnSpPr/>
          <p:nvPr/>
        </p:nvCxnSpPr>
        <p:spPr>
          <a:xfrm>
            <a:off x="845574" y="2802194"/>
            <a:ext cx="766916" cy="14276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Łącznik prosty ze strzałką 17">
            <a:extLst>
              <a:ext uri="{FF2B5EF4-FFF2-40B4-BE49-F238E27FC236}">
                <a16:creationId xmlns:a16="http://schemas.microsoft.com/office/drawing/2014/main" id="{A2630D87-6944-B51F-2CAF-144DB45D5DEF}"/>
              </a:ext>
            </a:extLst>
          </p:cNvPr>
          <p:cNvCxnSpPr/>
          <p:nvPr/>
        </p:nvCxnSpPr>
        <p:spPr>
          <a:xfrm>
            <a:off x="8357419" y="2989006"/>
            <a:ext cx="570271" cy="15436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4616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D397-D38A-3397-51BD-DD0B8251A3DA}"/>
              </a:ext>
            </a:extLst>
          </p:cNvPr>
          <p:cNvSpPr>
            <a:spLocks noGrp="1"/>
          </p:cNvSpPr>
          <p:nvPr>
            <p:ph type="title"/>
          </p:nvPr>
        </p:nvSpPr>
        <p:spPr/>
        <p:txBody>
          <a:bodyPr/>
          <a:lstStyle/>
          <a:p>
            <a:r>
              <a:rPr lang="en-US" dirty="0"/>
              <a:t>SP X.1</a:t>
            </a:r>
            <a:endParaRPr lang="en-HU" dirty="0"/>
          </a:p>
        </p:txBody>
      </p:sp>
      <p:sp>
        <p:nvSpPr>
          <p:cNvPr id="5" name="Slide Number Placeholder 4">
            <a:extLst>
              <a:ext uri="{FF2B5EF4-FFF2-40B4-BE49-F238E27FC236}">
                <a16:creationId xmlns:a16="http://schemas.microsoft.com/office/drawing/2014/main" id="{5E380DE6-EE5A-EB7F-7060-3335CB37EFBE}"/>
              </a:ext>
            </a:extLst>
          </p:cNvPr>
          <p:cNvSpPr>
            <a:spLocks noGrp="1"/>
          </p:cNvSpPr>
          <p:nvPr>
            <p:ph type="sldNum" sz="quarter" idx="12"/>
          </p:nvPr>
        </p:nvSpPr>
        <p:spPr/>
        <p:txBody>
          <a:bodyPr/>
          <a:lstStyle/>
          <a:p>
            <a:fld id="{6A6D9FA1-99C7-4910-8E32-B85D378B0060}" type="slidenum">
              <a:rPr lang="en-GB" smtClean="0">
                <a:solidFill>
                  <a:prstClr val="white"/>
                </a:solidFill>
              </a:rPr>
              <a:pPr/>
              <a:t>3</a:t>
            </a:fld>
            <a:endParaRPr lang="en-GB">
              <a:solidFill>
                <a:prstClr val="white"/>
              </a:solidFill>
            </a:endParaRPr>
          </a:p>
        </p:txBody>
      </p:sp>
      <p:graphicFrame>
        <p:nvGraphicFramePr>
          <p:cNvPr id="6" name="Table 5">
            <a:extLst>
              <a:ext uri="{FF2B5EF4-FFF2-40B4-BE49-F238E27FC236}">
                <a16:creationId xmlns:a16="http://schemas.microsoft.com/office/drawing/2014/main" id="{ECE80B13-ED56-4588-BD0C-53F0C24C7855}"/>
              </a:ext>
            </a:extLst>
          </p:cNvPr>
          <p:cNvGraphicFramePr>
            <a:graphicFrameLocks noGrp="1"/>
          </p:cNvGraphicFramePr>
          <p:nvPr>
            <p:extLst>
              <p:ext uri="{D42A27DB-BD31-4B8C-83A1-F6EECF244321}">
                <p14:modId xmlns:p14="http://schemas.microsoft.com/office/powerpoint/2010/main" val="2001419284"/>
              </p:ext>
            </p:extLst>
          </p:nvPr>
        </p:nvGraphicFramePr>
        <p:xfrm>
          <a:off x="1480009" y="688380"/>
          <a:ext cx="9879291" cy="3440335"/>
        </p:xfrm>
        <a:graphic>
          <a:graphicData uri="http://schemas.openxmlformats.org/drawingml/2006/table">
            <a:tbl>
              <a:tblPr firstRow="1" firstCol="1" bandRow="1">
                <a:tableStyleId>{5C22544A-7EE6-4342-B048-85BDC9FD1C3A}</a:tableStyleId>
              </a:tblPr>
              <a:tblGrid>
                <a:gridCol w="1504180">
                  <a:extLst>
                    <a:ext uri="{9D8B030D-6E8A-4147-A177-3AD203B41FA5}">
                      <a16:colId xmlns:a16="http://schemas.microsoft.com/office/drawing/2014/main" val="1364058485"/>
                    </a:ext>
                  </a:extLst>
                </a:gridCol>
                <a:gridCol w="1188332">
                  <a:extLst>
                    <a:ext uri="{9D8B030D-6E8A-4147-A177-3AD203B41FA5}">
                      <a16:colId xmlns:a16="http://schemas.microsoft.com/office/drawing/2014/main" val="4110093791"/>
                    </a:ext>
                  </a:extLst>
                </a:gridCol>
                <a:gridCol w="7186779">
                  <a:extLst>
                    <a:ext uri="{9D8B030D-6E8A-4147-A177-3AD203B41FA5}">
                      <a16:colId xmlns:a16="http://schemas.microsoft.com/office/drawing/2014/main" val="1580150527"/>
                    </a:ext>
                  </a:extLst>
                </a:gridCol>
              </a:tblGrid>
              <a:tr h="688067">
                <a:tc>
                  <a:txBody>
                    <a:bodyPr/>
                    <a:lstStyle/>
                    <a:p>
                      <a:pPr>
                        <a:lnSpc>
                          <a:spcPct val="115000"/>
                        </a:lnSpc>
                        <a:spcBef>
                          <a:spcPts val="240"/>
                        </a:spcBef>
                        <a:spcAft>
                          <a:spcPts val="240"/>
                        </a:spcAft>
                        <a:tabLst>
                          <a:tab pos="-914400" algn="l"/>
                          <a:tab pos="228600" algn="l"/>
                        </a:tabLst>
                      </a:pPr>
                      <a:r>
                        <a:rPr lang="pl-PL" sz="1600" spc="-15" dirty="0">
                          <a:effectLst/>
                        </a:rPr>
                        <a:t>Deliverable ID</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ctr">
                        <a:lnSpc>
                          <a:spcPct val="115000"/>
                        </a:lnSpc>
                        <a:spcBef>
                          <a:spcPts val="240"/>
                        </a:spcBef>
                        <a:spcAft>
                          <a:spcPts val="240"/>
                        </a:spcAft>
                        <a:tabLst>
                          <a:tab pos="-914400" algn="l"/>
                          <a:tab pos="228600" algn="l"/>
                        </a:tabLst>
                      </a:pPr>
                      <a:r>
                        <a:rPr lang="en-US" sz="1600" dirty="0">
                          <a:effectLst/>
                          <a:latin typeface="Calibri" panose="020F0502020204030204" pitchFamily="34" charset="0"/>
                          <a:ea typeface="SimSun" panose="02010600030101010101" pitchFamily="2" charset="-122"/>
                          <a:cs typeface="Arial" panose="020B0604020202020204" pitchFamily="34" charset="0"/>
                        </a:rPr>
                        <a:t>Beneficiary/ PM</a:t>
                      </a:r>
                    </a:p>
                  </a:txBody>
                  <a:tcPr marL="68580" marR="68580" marT="0" marB="0"/>
                </a:tc>
                <a:tc>
                  <a:txBody>
                    <a:bodyPr/>
                    <a:lstStyle/>
                    <a:p>
                      <a:pPr>
                        <a:lnSpc>
                          <a:spcPct val="115000"/>
                        </a:lnSpc>
                        <a:spcBef>
                          <a:spcPts val="240"/>
                        </a:spcBef>
                        <a:spcAft>
                          <a:spcPts val="240"/>
                        </a:spcAft>
                        <a:tabLst>
                          <a:tab pos="-914400" algn="l"/>
                          <a:tab pos="228600" algn="l"/>
                        </a:tabLst>
                      </a:pPr>
                      <a:r>
                        <a:rPr lang="pl-PL" sz="1600" spc="-15" dirty="0">
                          <a:effectLst/>
                        </a:rPr>
                        <a:t>Deliverable Title</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637989290"/>
                  </a:ext>
                </a:extLst>
              </a:tr>
              <a:tr h="688067">
                <a:tc>
                  <a:txBody>
                    <a:bodyPr/>
                    <a:lstStyle/>
                    <a:p>
                      <a:pPr>
                        <a:lnSpc>
                          <a:spcPct val="115000"/>
                        </a:lnSpc>
                        <a:spcBef>
                          <a:spcPts val="240"/>
                        </a:spcBef>
                        <a:spcAft>
                          <a:spcPts val="240"/>
                        </a:spcAft>
                        <a:tabLst>
                          <a:tab pos="-914400" algn="l"/>
                          <a:tab pos="228600" algn="l"/>
                        </a:tabLst>
                      </a:pPr>
                      <a:r>
                        <a:rPr lang="pl-PL" sz="1600" spc="-15">
                          <a:effectLst/>
                        </a:rPr>
                        <a:t>D001</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ctr">
                        <a:lnSpc>
                          <a:spcPct val="115000"/>
                        </a:lnSpc>
                        <a:spcBef>
                          <a:spcPts val="240"/>
                        </a:spcBef>
                        <a:spcAft>
                          <a:spcPts val="240"/>
                        </a:spcAft>
                        <a:tabLst>
                          <a:tab pos="-914400" algn="l"/>
                          <a:tab pos="228600" algn="l"/>
                        </a:tabLst>
                      </a:pPr>
                      <a:r>
                        <a:rPr lang="en-US" sz="1600" dirty="0">
                          <a:effectLst/>
                          <a:latin typeface="Calibri" panose="020F0502020204030204" pitchFamily="34" charset="0"/>
                          <a:ea typeface="SimSun" panose="02010600030101010101" pitchFamily="2" charset="-122"/>
                          <a:cs typeface="Arial" panose="020B0604020202020204" pitchFamily="34" charset="0"/>
                        </a:rPr>
                        <a:t>DIFFER</a:t>
                      </a:r>
                      <a:br>
                        <a:rPr lang="en-US" sz="1600" dirty="0">
                          <a:effectLst/>
                          <a:latin typeface="Calibri" panose="020F0502020204030204" pitchFamily="34" charset="0"/>
                          <a:ea typeface="SimSun" panose="02010600030101010101" pitchFamily="2" charset="-122"/>
                          <a:cs typeface="Arial" panose="020B0604020202020204" pitchFamily="34" charset="0"/>
                        </a:rPr>
                      </a:br>
                      <a:r>
                        <a:rPr lang="en-US" sz="1600" dirty="0">
                          <a:effectLst/>
                          <a:latin typeface="Calibri" panose="020F0502020204030204" pitchFamily="34" charset="0"/>
                          <a:ea typeface="SimSun" panose="02010600030101010101" pitchFamily="2" charset="-122"/>
                          <a:cs typeface="Arial" panose="020B0604020202020204" pitchFamily="34" charset="0"/>
                        </a:rPr>
                        <a:t>8</a:t>
                      </a:r>
                    </a:p>
                  </a:txBody>
                  <a:tcPr marL="68580" marR="68580" marT="0" marB="0"/>
                </a:tc>
                <a:tc>
                  <a:txBody>
                    <a:bodyPr/>
                    <a:lstStyle/>
                    <a:p>
                      <a:pPr>
                        <a:lnSpc>
                          <a:spcPct val="115000"/>
                        </a:lnSpc>
                        <a:spcBef>
                          <a:spcPts val="240"/>
                        </a:spcBef>
                        <a:spcAft>
                          <a:spcPts val="240"/>
                        </a:spcAft>
                        <a:buNone/>
                        <a:tabLst>
                          <a:tab pos="-914400" algn="l"/>
                          <a:tab pos="228600" algn="l"/>
                        </a:tabLst>
                      </a:pPr>
                      <a:r>
                        <a:rPr lang="pl-PL" sz="1800" spc="-15">
                          <a:effectLst/>
                          <a:latin typeface="Calibri" panose="020F0502020204030204" pitchFamily="34" charset="0"/>
                          <a:ea typeface="SimSun" panose="02010600030101010101" pitchFamily="2" charset="-122"/>
                          <a:cs typeface="Calibri" panose="020F0502020204030204" pitchFamily="34" charset="0"/>
                        </a:rPr>
                        <a:t>CARS results in Magnum-PSI. Flow velocity measurements with CIS and multispectral imaging using MANTIS on Magnum-PSI/UPP. </a:t>
                      </a:r>
                      <a:r>
                        <a:rPr lang="pl-PL" sz="1800">
                          <a:effectLst/>
                          <a:latin typeface="Calibri" panose="020F0502020204030204" pitchFamily="34" charset="0"/>
                          <a:ea typeface="SimSun" panose="02010600030101010101" pitchFamily="2" charset="-122"/>
                          <a:cs typeface="Calibri" panose="020F0502020204030204" pitchFamily="34" charset="0"/>
                        </a:rPr>
                        <a:t>(DIFFER)</a:t>
                      </a:r>
                      <a:endParaRPr lang="en-US" sz="24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623883038"/>
                  </a:ext>
                </a:extLst>
              </a:tr>
              <a:tr h="688067">
                <a:tc>
                  <a:txBody>
                    <a:bodyPr/>
                    <a:lstStyle/>
                    <a:p>
                      <a:pPr>
                        <a:lnSpc>
                          <a:spcPct val="115000"/>
                        </a:lnSpc>
                        <a:spcBef>
                          <a:spcPts val="240"/>
                        </a:spcBef>
                        <a:spcAft>
                          <a:spcPts val="240"/>
                        </a:spcAft>
                        <a:tabLst>
                          <a:tab pos="-914400" algn="l"/>
                          <a:tab pos="228600" algn="l"/>
                        </a:tabLst>
                      </a:pPr>
                      <a:r>
                        <a:rPr lang="pl-PL" sz="1600" spc="-15">
                          <a:effectLst/>
                        </a:rPr>
                        <a:t>D002</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ctr">
                        <a:lnSpc>
                          <a:spcPct val="115000"/>
                        </a:lnSpc>
                        <a:spcBef>
                          <a:spcPts val="240"/>
                        </a:spcBef>
                        <a:spcAft>
                          <a:spcPts val="240"/>
                        </a:spcAft>
                        <a:tabLst>
                          <a:tab pos="-914400" algn="l"/>
                          <a:tab pos="228600" algn="l"/>
                        </a:tabLst>
                      </a:pPr>
                      <a:r>
                        <a:rPr lang="en-US" sz="1600" dirty="0">
                          <a:effectLst/>
                          <a:latin typeface="Calibri" panose="020F0502020204030204" pitchFamily="34" charset="0"/>
                          <a:ea typeface="SimSun" panose="02010600030101010101" pitchFamily="2" charset="-122"/>
                          <a:cs typeface="Arial" panose="020B0604020202020204" pitchFamily="34" charset="0"/>
                        </a:rPr>
                        <a:t>FZJ</a:t>
                      </a:r>
                      <a:br>
                        <a:rPr lang="en-US" sz="1600" dirty="0">
                          <a:effectLst/>
                          <a:latin typeface="Calibri" panose="020F0502020204030204" pitchFamily="34" charset="0"/>
                          <a:ea typeface="SimSun" panose="02010600030101010101" pitchFamily="2" charset="-122"/>
                          <a:cs typeface="Arial" panose="020B0604020202020204" pitchFamily="34" charset="0"/>
                        </a:rPr>
                      </a:br>
                      <a:r>
                        <a:rPr lang="en-US" sz="1600" dirty="0">
                          <a:effectLst/>
                          <a:latin typeface="Calibri" panose="020F0502020204030204" pitchFamily="34" charset="0"/>
                          <a:ea typeface="SimSun" panose="02010600030101010101" pitchFamily="2" charset="-122"/>
                          <a:cs typeface="Arial" panose="020B0604020202020204" pitchFamily="34" charset="0"/>
                        </a:rPr>
                        <a:t>4</a:t>
                      </a:r>
                    </a:p>
                  </a:txBody>
                  <a:tcPr marL="68580" marR="68580" marT="0" marB="0"/>
                </a:tc>
                <a:tc>
                  <a:txBody>
                    <a:bodyPr/>
                    <a:lstStyle/>
                    <a:p>
                      <a:pPr>
                        <a:lnSpc>
                          <a:spcPct val="115000"/>
                        </a:lnSpc>
                        <a:spcBef>
                          <a:spcPts val="240"/>
                        </a:spcBef>
                        <a:spcAft>
                          <a:spcPts val="240"/>
                        </a:spcAft>
                        <a:buNone/>
                        <a:tabLst>
                          <a:tab pos="-914400" algn="l"/>
                          <a:tab pos="228600" algn="l"/>
                        </a:tabLst>
                      </a:pPr>
                      <a:r>
                        <a:rPr lang="pl-PL" sz="1800" spc="-15">
                          <a:solidFill>
                            <a:srgbClr val="000000"/>
                          </a:solidFill>
                          <a:effectLst/>
                          <a:latin typeface="Calibri" panose="020F0502020204030204" pitchFamily="34" charset="0"/>
                          <a:ea typeface="SimSun" panose="02010600030101010101" pitchFamily="2" charset="-122"/>
                          <a:cs typeface="Calibri" panose="020F0502020204030204" pitchFamily="34" charset="0"/>
                        </a:rPr>
                        <a:t>VIS/VUV molecular and atomic spectroscopy on H and D in PSI-2. Comparison of MANTIS to hyperspectral camera in UPP. </a:t>
                      </a:r>
                      <a:r>
                        <a:rPr lang="pl-PL" sz="1800" spc="-15">
                          <a:effectLst/>
                          <a:latin typeface="Calibri" panose="020F0502020204030204" pitchFamily="34" charset="0"/>
                          <a:ea typeface="SimSun" panose="02010600030101010101" pitchFamily="2" charset="-122"/>
                          <a:cs typeface="Calibri" panose="020F0502020204030204" pitchFamily="34" charset="0"/>
                        </a:rPr>
                        <a:t>(FZJ)</a:t>
                      </a:r>
                      <a:endParaRPr lang="en-US" sz="24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907070464"/>
                  </a:ext>
                </a:extLst>
              </a:tr>
              <a:tr h="688067">
                <a:tc>
                  <a:txBody>
                    <a:bodyPr/>
                    <a:lstStyle/>
                    <a:p>
                      <a:pPr>
                        <a:lnSpc>
                          <a:spcPct val="115000"/>
                        </a:lnSpc>
                        <a:spcBef>
                          <a:spcPts val="240"/>
                        </a:spcBef>
                        <a:spcAft>
                          <a:spcPts val="240"/>
                        </a:spcAft>
                        <a:tabLst>
                          <a:tab pos="-914400" algn="l"/>
                          <a:tab pos="228600" algn="l"/>
                        </a:tabLst>
                      </a:pPr>
                      <a:r>
                        <a:rPr lang="pl-PL" sz="1600" spc="-15">
                          <a:effectLst/>
                        </a:rPr>
                        <a:t>D003</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ctr">
                        <a:lnSpc>
                          <a:spcPct val="115000"/>
                        </a:lnSpc>
                        <a:spcBef>
                          <a:spcPts val="240"/>
                        </a:spcBef>
                        <a:spcAft>
                          <a:spcPts val="240"/>
                        </a:spcAft>
                        <a:tabLst>
                          <a:tab pos="-914400" algn="l"/>
                          <a:tab pos="228600" algn="l"/>
                        </a:tabLst>
                      </a:pPr>
                      <a:r>
                        <a:rPr lang="en-US" sz="1600" dirty="0">
                          <a:effectLst/>
                          <a:latin typeface="Calibri" panose="020F0502020204030204" pitchFamily="34" charset="0"/>
                          <a:ea typeface="SimSun" panose="02010600030101010101" pitchFamily="2" charset="-122"/>
                          <a:cs typeface="Arial" panose="020B0604020202020204" pitchFamily="34" charset="0"/>
                        </a:rPr>
                        <a:t>CU</a:t>
                      </a:r>
                      <a:br>
                        <a:rPr lang="en-US" sz="1600" dirty="0">
                          <a:effectLst/>
                          <a:latin typeface="Calibri" panose="020F0502020204030204" pitchFamily="34" charset="0"/>
                          <a:ea typeface="SimSun" panose="02010600030101010101" pitchFamily="2" charset="-122"/>
                          <a:cs typeface="Arial" panose="020B0604020202020204" pitchFamily="34" charset="0"/>
                        </a:rPr>
                      </a:br>
                      <a:r>
                        <a:rPr lang="en-US" sz="1600" dirty="0">
                          <a:effectLst/>
                          <a:latin typeface="Calibri" panose="020F0502020204030204" pitchFamily="34" charset="0"/>
                          <a:ea typeface="SimSun" panose="02010600030101010101" pitchFamily="2" charset="-122"/>
                          <a:cs typeface="Arial" panose="020B0604020202020204" pitchFamily="34" charset="0"/>
                        </a:rPr>
                        <a:t>2</a:t>
                      </a:r>
                    </a:p>
                  </a:txBody>
                  <a:tcPr marL="68580" marR="68580" marT="0" marB="0"/>
                </a:tc>
                <a:tc>
                  <a:txBody>
                    <a:bodyPr/>
                    <a:lstStyle/>
                    <a:p>
                      <a:pPr>
                        <a:lnSpc>
                          <a:spcPct val="115000"/>
                        </a:lnSpc>
                        <a:spcBef>
                          <a:spcPts val="240"/>
                        </a:spcBef>
                        <a:spcAft>
                          <a:spcPts val="240"/>
                        </a:spcAft>
                        <a:buNone/>
                        <a:tabLst>
                          <a:tab pos="-914400" algn="l"/>
                          <a:tab pos="228600" algn="l"/>
                        </a:tabLst>
                      </a:pPr>
                      <a:r>
                        <a:rPr lang="pl-PL" sz="1800" spc="-15">
                          <a:solidFill>
                            <a:srgbClr val="000000"/>
                          </a:solidFill>
                          <a:effectLst/>
                          <a:latin typeface="Calibri" panose="020F0502020204030204" pitchFamily="34" charset="0"/>
                          <a:ea typeface="SimSun" panose="02010600030101010101" pitchFamily="2" charset="-122"/>
                          <a:cs typeface="Calibri" panose="020F0502020204030204" pitchFamily="34" charset="0"/>
                        </a:rPr>
                        <a:t>VUV OES measurements in MAGNUM-PSI/UPP with focus on H/H2 (CU)</a:t>
                      </a:r>
                      <a:endParaRPr lang="en-US" sz="24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500026124"/>
                  </a:ext>
                </a:extLst>
              </a:tr>
              <a:tr h="688067">
                <a:tc>
                  <a:txBody>
                    <a:bodyPr/>
                    <a:lstStyle/>
                    <a:p>
                      <a:pPr>
                        <a:lnSpc>
                          <a:spcPct val="115000"/>
                        </a:lnSpc>
                        <a:spcBef>
                          <a:spcPts val="240"/>
                        </a:spcBef>
                        <a:spcAft>
                          <a:spcPts val="240"/>
                        </a:spcAft>
                        <a:tabLst>
                          <a:tab pos="-914400" algn="l"/>
                          <a:tab pos="228600" algn="l"/>
                        </a:tabLst>
                      </a:pPr>
                      <a:r>
                        <a:rPr lang="pl-PL" sz="1600" spc="-15" dirty="0">
                          <a:effectLst/>
                        </a:rPr>
                        <a:t>D004</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ctr">
                        <a:lnSpc>
                          <a:spcPct val="115000"/>
                        </a:lnSpc>
                        <a:spcBef>
                          <a:spcPts val="240"/>
                        </a:spcBef>
                        <a:spcAft>
                          <a:spcPts val="240"/>
                        </a:spcAft>
                        <a:tabLst>
                          <a:tab pos="-914400" algn="l"/>
                          <a:tab pos="228600" algn="l"/>
                        </a:tabLst>
                      </a:pPr>
                      <a:r>
                        <a:rPr lang="en-US" sz="1600" dirty="0">
                          <a:effectLst/>
                          <a:latin typeface="Calibri" panose="020F0502020204030204" pitchFamily="34" charset="0"/>
                          <a:ea typeface="SimSun" panose="02010600030101010101" pitchFamily="2" charset="-122"/>
                          <a:cs typeface="Arial" panose="020B0604020202020204" pitchFamily="34" charset="0"/>
                        </a:rPr>
                        <a:t>MPG</a:t>
                      </a:r>
                      <a:br>
                        <a:rPr lang="en-US" sz="1600" dirty="0">
                          <a:effectLst/>
                          <a:latin typeface="Calibri" panose="020F0502020204030204" pitchFamily="34" charset="0"/>
                          <a:ea typeface="SimSun" panose="02010600030101010101" pitchFamily="2" charset="-122"/>
                          <a:cs typeface="Arial" panose="020B0604020202020204" pitchFamily="34" charset="0"/>
                        </a:rPr>
                      </a:br>
                      <a:r>
                        <a:rPr lang="en-US" sz="1600" dirty="0">
                          <a:effectLst/>
                          <a:latin typeface="Calibri" panose="020F0502020204030204" pitchFamily="34" charset="0"/>
                          <a:ea typeface="SimSun" panose="02010600030101010101" pitchFamily="2" charset="-122"/>
                          <a:cs typeface="Arial" panose="020B0604020202020204" pitchFamily="34" charset="0"/>
                        </a:rPr>
                        <a:t>2</a:t>
                      </a:r>
                    </a:p>
                  </a:txBody>
                  <a:tcPr marL="68580" marR="68580" marT="0" marB="0"/>
                </a:tc>
                <a:tc>
                  <a:txBody>
                    <a:bodyPr/>
                    <a:lstStyle/>
                    <a:p>
                      <a:pPr>
                        <a:lnSpc>
                          <a:spcPct val="115000"/>
                        </a:lnSpc>
                        <a:spcBef>
                          <a:spcPts val="240"/>
                        </a:spcBef>
                        <a:spcAft>
                          <a:spcPts val="240"/>
                        </a:spcAft>
                        <a:buNone/>
                        <a:tabLst>
                          <a:tab pos="-914400" algn="l"/>
                          <a:tab pos="228600" algn="l"/>
                        </a:tabLst>
                      </a:pPr>
                      <a:r>
                        <a:rPr lang="pl-PL" sz="1800" spc="-15"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Interpretation spectroscopy results using spectra simulation and (CR) modelling with YACORA  and development VUV-OES (MPG)</a:t>
                      </a:r>
                      <a:endParaRPr lang="en-US" sz="2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004094777"/>
                  </a:ext>
                </a:extLst>
              </a:tr>
            </a:tbl>
          </a:graphicData>
        </a:graphic>
      </p:graphicFrame>
      <p:graphicFrame>
        <p:nvGraphicFramePr>
          <p:cNvPr id="7" name="Table 6">
            <a:extLst>
              <a:ext uri="{FF2B5EF4-FFF2-40B4-BE49-F238E27FC236}">
                <a16:creationId xmlns:a16="http://schemas.microsoft.com/office/drawing/2014/main" id="{221D57ED-32D3-4CF8-9138-7F0CC29245F4}"/>
              </a:ext>
            </a:extLst>
          </p:cNvPr>
          <p:cNvGraphicFramePr>
            <a:graphicFrameLocks noGrp="1"/>
          </p:cNvGraphicFramePr>
          <p:nvPr>
            <p:extLst>
              <p:ext uri="{D42A27DB-BD31-4B8C-83A1-F6EECF244321}">
                <p14:modId xmlns:p14="http://schemas.microsoft.com/office/powerpoint/2010/main" val="1402772217"/>
              </p:ext>
            </p:extLst>
          </p:nvPr>
        </p:nvGraphicFramePr>
        <p:xfrm>
          <a:off x="3348087" y="4332835"/>
          <a:ext cx="5899608" cy="1847652"/>
        </p:xfrm>
        <a:graphic>
          <a:graphicData uri="http://schemas.openxmlformats.org/drawingml/2006/table">
            <a:tbl>
              <a:tblPr firstRow="1" firstCol="1" bandRow="1">
                <a:tableStyleId>{5C22544A-7EE6-4342-B048-85BDC9FD1C3A}</a:tableStyleId>
              </a:tblPr>
              <a:tblGrid>
                <a:gridCol w="1326723">
                  <a:extLst>
                    <a:ext uri="{9D8B030D-6E8A-4147-A177-3AD203B41FA5}">
                      <a16:colId xmlns:a16="http://schemas.microsoft.com/office/drawing/2014/main" val="3501185773"/>
                    </a:ext>
                  </a:extLst>
                </a:gridCol>
                <a:gridCol w="1252601">
                  <a:extLst>
                    <a:ext uri="{9D8B030D-6E8A-4147-A177-3AD203B41FA5}">
                      <a16:colId xmlns:a16="http://schemas.microsoft.com/office/drawing/2014/main" val="2375391102"/>
                    </a:ext>
                  </a:extLst>
                </a:gridCol>
                <a:gridCol w="932787">
                  <a:extLst>
                    <a:ext uri="{9D8B030D-6E8A-4147-A177-3AD203B41FA5}">
                      <a16:colId xmlns:a16="http://schemas.microsoft.com/office/drawing/2014/main" val="1471076914"/>
                    </a:ext>
                  </a:extLst>
                </a:gridCol>
                <a:gridCol w="2387497">
                  <a:extLst>
                    <a:ext uri="{9D8B030D-6E8A-4147-A177-3AD203B41FA5}">
                      <a16:colId xmlns:a16="http://schemas.microsoft.com/office/drawing/2014/main" val="1033187890"/>
                    </a:ext>
                  </a:extLst>
                </a:gridCol>
              </a:tblGrid>
              <a:tr h="355012">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Device</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Beneficiary</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Days</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  Related Deliverable</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96352828"/>
                  </a:ext>
                </a:extLst>
              </a:tr>
              <a:tr h="373160">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MAGNUM-PSI</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GB" sz="1600" spc="-15">
                          <a:effectLst/>
                        </a:rPr>
                        <a:t>DIFFER</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11</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D001, D002, D003, D004</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449012802"/>
                  </a:ext>
                </a:extLst>
              </a:tr>
              <a:tr h="373160">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UPP</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GB" sz="1600" spc="-15">
                          <a:effectLst/>
                        </a:rPr>
                        <a:t>DIFFER</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11</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D001, D002, D003, D004</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078482534"/>
                  </a:ext>
                </a:extLst>
              </a:tr>
              <a:tr h="373160">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PSI-2</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GB" sz="1600" spc="-15">
                          <a:effectLst/>
                        </a:rPr>
                        <a:t>FZJ</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9</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D002</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795721722"/>
                  </a:ext>
                </a:extLst>
              </a:tr>
              <a:tr h="373160">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JULE-PSI</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GB" sz="1600" spc="-15">
                          <a:effectLst/>
                        </a:rPr>
                        <a:t>FZJ</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0</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D002</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946291482"/>
                  </a:ext>
                </a:extLst>
              </a:tr>
            </a:tbl>
          </a:graphicData>
        </a:graphic>
      </p:graphicFrame>
      <p:sp>
        <p:nvSpPr>
          <p:cNvPr id="3" name="Footer Placeholder 3">
            <a:extLst>
              <a:ext uri="{FF2B5EF4-FFF2-40B4-BE49-F238E27FC236}">
                <a16:creationId xmlns:a16="http://schemas.microsoft.com/office/drawing/2014/main" id="{89E1C213-1C28-52BD-49A7-3C81CC64C421}"/>
              </a:ext>
            </a:extLst>
          </p:cNvPr>
          <p:cNvSpPr>
            <a:spLocks noGrp="1"/>
          </p:cNvSpPr>
          <p:nvPr>
            <p:ph type="ftr" sz="quarter" idx="11"/>
          </p:nvPr>
        </p:nvSpPr>
        <p:spPr>
          <a:xfrm>
            <a:off x="825624" y="6555770"/>
            <a:ext cx="3470176" cy="329614"/>
          </a:xfrm>
        </p:spPr>
        <p:txBody>
          <a:bodyPr/>
          <a:lstStyle/>
          <a:p>
            <a:r>
              <a:rPr lang="en-GB" dirty="0">
                <a:solidFill>
                  <a:prstClr val="white"/>
                </a:solidFill>
              </a:rPr>
              <a:t>Classen | WPPWIE Juelich| 21 November 2025</a:t>
            </a:r>
          </a:p>
        </p:txBody>
      </p:sp>
    </p:spTree>
    <p:extLst>
      <p:ext uri="{BB962C8B-B14F-4D97-AF65-F5344CB8AC3E}">
        <p14:creationId xmlns:p14="http://schemas.microsoft.com/office/powerpoint/2010/main" val="1979968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63222-508E-1B27-982E-91A10734FA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CA35FD-7611-D3E3-5AF9-984A559534C2}"/>
              </a:ext>
            </a:extLst>
          </p:cNvPr>
          <p:cNvSpPr>
            <a:spLocks noGrp="1"/>
          </p:cNvSpPr>
          <p:nvPr>
            <p:ph type="title"/>
          </p:nvPr>
        </p:nvSpPr>
        <p:spPr/>
        <p:txBody>
          <a:bodyPr/>
          <a:lstStyle/>
          <a:p>
            <a:r>
              <a:rPr lang="en-US" dirty="0"/>
              <a:t>D005: </a:t>
            </a:r>
            <a:r>
              <a:rPr lang="pl-PL" dirty="0"/>
              <a:t>ML models development at the IPPLM – results</a:t>
            </a:r>
            <a:endParaRPr lang="en-HU" dirty="0"/>
          </a:p>
        </p:txBody>
      </p:sp>
      <p:sp>
        <p:nvSpPr>
          <p:cNvPr id="4" name="Footer Placeholder 3">
            <a:extLst>
              <a:ext uri="{FF2B5EF4-FFF2-40B4-BE49-F238E27FC236}">
                <a16:creationId xmlns:a16="http://schemas.microsoft.com/office/drawing/2014/main" id="{DD4F7028-EF63-F122-B942-120A88353CC8}"/>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F5A7FAD1-144A-7A7D-EE65-B0CC2D0E36D0}"/>
              </a:ext>
            </a:extLst>
          </p:cNvPr>
          <p:cNvSpPr>
            <a:spLocks noGrp="1"/>
          </p:cNvSpPr>
          <p:nvPr>
            <p:ph type="sldNum" sz="quarter" idx="12"/>
          </p:nvPr>
        </p:nvSpPr>
        <p:spPr/>
        <p:txBody>
          <a:bodyPr/>
          <a:lstStyle/>
          <a:p>
            <a:fld id="{6A6D9FA1-99C7-4910-8E32-B85D378B0060}" type="slidenum">
              <a:rPr lang="en-GB" smtClean="0">
                <a:solidFill>
                  <a:prstClr val="white"/>
                </a:solidFill>
              </a:rPr>
              <a:pPr/>
              <a:t>30</a:t>
            </a:fld>
            <a:endParaRPr lang="en-GB">
              <a:solidFill>
                <a:prstClr val="white"/>
              </a:solidFill>
            </a:endParaRPr>
          </a:p>
        </p:txBody>
      </p:sp>
      <p:sp>
        <p:nvSpPr>
          <p:cNvPr id="7" name="TextBox 6">
            <a:extLst>
              <a:ext uri="{FF2B5EF4-FFF2-40B4-BE49-F238E27FC236}">
                <a16:creationId xmlns:a16="http://schemas.microsoft.com/office/drawing/2014/main" id="{A534421E-9C2D-4E0C-844F-C16F4CF06E55}"/>
              </a:ext>
            </a:extLst>
          </p:cNvPr>
          <p:cNvSpPr txBox="1"/>
          <p:nvPr/>
        </p:nvSpPr>
        <p:spPr>
          <a:xfrm>
            <a:off x="10549722" y="20036"/>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D005</a:t>
            </a:r>
          </a:p>
        </p:txBody>
      </p:sp>
      <p:sp>
        <p:nvSpPr>
          <p:cNvPr id="3" name="Prostokąt 23">
            <a:extLst>
              <a:ext uri="{FF2B5EF4-FFF2-40B4-BE49-F238E27FC236}">
                <a16:creationId xmlns:a16="http://schemas.microsoft.com/office/drawing/2014/main" id="{1DE783DA-C639-3111-288F-7EDE5ABACB65}"/>
              </a:ext>
            </a:extLst>
          </p:cNvPr>
          <p:cNvSpPr/>
          <p:nvPr/>
        </p:nvSpPr>
        <p:spPr>
          <a:xfrm>
            <a:off x="6819286" y="3237310"/>
            <a:ext cx="5303889" cy="3376579"/>
          </a:xfrm>
          <a:prstGeom prst="rect">
            <a:avLst/>
          </a:prstGeom>
          <a:solidFill>
            <a:srgbClr val="156082">
              <a:alpha val="2784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ole tekstowe 5">
            <a:extLst>
              <a:ext uri="{FF2B5EF4-FFF2-40B4-BE49-F238E27FC236}">
                <a16:creationId xmlns:a16="http://schemas.microsoft.com/office/drawing/2014/main" id="{A33E2150-5742-BDC3-3312-47FBE8847054}"/>
              </a:ext>
            </a:extLst>
          </p:cNvPr>
          <p:cNvSpPr txBox="1"/>
          <p:nvPr/>
        </p:nvSpPr>
        <p:spPr>
          <a:xfrm>
            <a:off x="147484" y="867386"/>
            <a:ext cx="6096000" cy="369332"/>
          </a:xfrm>
          <a:prstGeom prst="rect">
            <a:avLst/>
          </a:prstGeom>
          <a:noFill/>
        </p:spPr>
        <p:txBody>
          <a:bodyPr wrap="square">
            <a:spAutoFit/>
          </a:bodyPr>
          <a:lstStyle/>
          <a:p>
            <a:pPr rtl="0">
              <a:buNone/>
            </a:pPr>
            <a:r>
              <a:rPr lang="en-US" sz="1800" b="0" i="0" u="none" strike="noStrike" dirty="0">
                <a:solidFill>
                  <a:srgbClr val="000000"/>
                </a:solidFill>
                <a:effectLst/>
                <a:latin typeface="Arial" panose="020B0604020202020204" pitchFamily="34" charset="0"/>
              </a:rPr>
              <a:t>Autoencoder as Compression Algorithm</a:t>
            </a:r>
            <a:endParaRPr lang="en-US" dirty="0">
              <a:effectLst/>
            </a:endParaRPr>
          </a:p>
        </p:txBody>
      </p:sp>
      <p:pic>
        <p:nvPicPr>
          <p:cNvPr id="8" name="Obraz 9">
            <a:extLst>
              <a:ext uri="{FF2B5EF4-FFF2-40B4-BE49-F238E27FC236}">
                <a16:creationId xmlns:a16="http://schemas.microsoft.com/office/drawing/2014/main" id="{0A32FDEE-4CED-ACEE-09E8-52CAEEC22D4D}"/>
              </a:ext>
            </a:extLst>
          </p:cNvPr>
          <p:cNvPicPr>
            <a:picLocks noChangeAspect="1"/>
          </p:cNvPicPr>
          <p:nvPr/>
        </p:nvPicPr>
        <p:blipFill>
          <a:blip r:embed="rId2"/>
          <a:stretch>
            <a:fillRect/>
          </a:stretch>
        </p:blipFill>
        <p:spPr>
          <a:xfrm>
            <a:off x="147484" y="1321362"/>
            <a:ext cx="4191000" cy="1304925"/>
          </a:xfrm>
          <a:prstGeom prst="rect">
            <a:avLst/>
          </a:prstGeom>
        </p:spPr>
      </p:pic>
      <p:sp>
        <p:nvSpPr>
          <p:cNvPr id="9" name="pole tekstowe 11">
            <a:extLst>
              <a:ext uri="{FF2B5EF4-FFF2-40B4-BE49-F238E27FC236}">
                <a16:creationId xmlns:a16="http://schemas.microsoft.com/office/drawing/2014/main" id="{4A887EC7-216C-10F0-4242-0F20CDD134FB}"/>
              </a:ext>
            </a:extLst>
          </p:cNvPr>
          <p:cNvSpPr txBox="1"/>
          <p:nvPr/>
        </p:nvSpPr>
        <p:spPr>
          <a:xfrm>
            <a:off x="4226027" y="1438459"/>
            <a:ext cx="2593259" cy="1384995"/>
          </a:xfrm>
          <a:prstGeom prst="rect">
            <a:avLst/>
          </a:prstGeom>
          <a:noFill/>
        </p:spPr>
        <p:txBody>
          <a:bodyPr wrap="square">
            <a:spAutoFit/>
          </a:bodyPr>
          <a:lstStyle/>
          <a:p>
            <a:pPr rtl="0">
              <a:buNone/>
            </a:pPr>
            <a:r>
              <a:rPr lang="pl-PL" sz="1400" b="1" i="0" u="none" strike="noStrike" dirty="0" err="1">
                <a:solidFill>
                  <a:srgbClr val="595959"/>
                </a:solidFill>
                <a:effectLst/>
                <a:latin typeface="Arial" panose="020B0604020202020204" pitchFamily="34" charset="0"/>
              </a:rPr>
              <a:t>Compression</a:t>
            </a:r>
            <a:r>
              <a:rPr lang="pl-PL" sz="1400" b="1" i="0" u="none" strike="noStrike" dirty="0">
                <a:solidFill>
                  <a:srgbClr val="595959"/>
                </a:solidFill>
                <a:effectLst/>
                <a:latin typeface="Arial" panose="020B0604020202020204" pitchFamily="34" charset="0"/>
              </a:rPr>
              <a:t> </a:t>
            </a:r>
            <a:r>
              <a:rPr lang="pl-PL" sz="1400" b="1" i="0" u="none" strike="noStrike" dirty="0" err="1">
                <a:solidFill>
                  <a:srgbClr val="595959"/>
                </a:solidFill>
                <a:effectLst/>
                <a:latin typeface="Arial" panose="020B0604020202020204" pitchFamily="34" charset="0"/>
              </a:rPr>
              <a:t>ration</a:t>
            </a:r>
            <a:r>
              <a:rPr lang="pl-PL" sz="1400" b="1" i="0" u="none" strike="noStrike" dirty="0">
                <a:solidFill>
                  <a:srgbClr val="595959"/>
                </a:solidFill>
                <a:effectLst/>
                <a:latin typeface="Arial" panose="020B0604020202020204" pitchFamily="34" charset="0"/>
              </a:rPr>
              <a:t> of 170</a:t>
            </a:r>
          </a:p>
          <a:p>
            <a:pPr rtl="0">
              <a:buNone/>
            </a:pPr>
            <a:endParaRPr lang="pl-PL" sz="1400" b="0" i="0" u="none" strike="noStrike" dirty="0">
              <a:solidFill>
                <a:srgbClr val="595959"/>
              </a:solidFill>
              <a:effectLst/>
              <a:latin typeface="Arial" panose="020B0604020202020204" pitchFamily="34" charset="0"/>
            </a:endParaRPr>
          </a:p>
          <a:p>
            <a:pPr rtl="0">
              <a:buNone/>
            </a:pPr>
            <a:r>
              <a:rPr lang="da-DK" sz="1400" b="0" i="0" u="none" strike="noStrike" dirty="0">
                <a:solidFill>
                  <a:srgbClr val="595959"/>
                </a:solidFill>
                <a:effectLst/>
                <a:latin typeface="Arial" panose="020B0604020202020204" pitchFamily="34" charset="0"/>
              </a:rPr>
              <a:t>For reference:</a:t>
            </a:r>
            <a:endParaRPr lang="da-DK" sz="1400" dirty="0">
              <a:effectLst/>
            </a:endParaRPr>
          </a:p>
          <a:p>
            <a:pPr rtl="0">
              <a:buNone/>
            </a:pPr>
            <a:r>
              <a:rPr lang="da-DK" sz="1400" b="0" i="0" u="none" strike="noStrike" dirty="0">
                <a:solidFill>
                  <a:srgbClr val="595959"/>
                </a:solidFill>
                <a:effectLst/>
                <a:latin typeface="Arial" panose="020B0604020202020204" pitchFamily="34" charset="0"/>
              </a:rPr>
              <a:t>zip: 2-10</a:t>
            </a:r>
            <a:endParaRPr lang="da-DK" sz="1400" dirty="0">
              <a:effectLst/>
            </a:endParaRPr>
          </a:p>
          <a:p>
            <a:pPr rtl="0">
              <a:buNone/>
            </a:pPr>
            <a:r>
              <a:rPr lang="da-DK" sz="1400" b="0" i="0" u="none" strike="noStrike" dirty="0">
                <a:solidFill>
                  <a:srgbClr val="595959"/>
                </a:solidFill>
                <a:effectLst/>
                <a:latin typeface="Arial" panose="020B0604020202020204" pitchFamily="34" charset="0"/>
              </a:rPr>
              <a:t>JPEG: 10-20</a:t>
            </a:r>
            <a:endParaRPr lang="da-DK" sz="1400" dirty="0">
              <a:effectLst/>
            </a:endParaRPr>
          </a:p>
          <a:p>
            <a:pPr rtl="0">
              <a:buNone/>
            </a:pPr>
            <a:r>
              <a:rPr lang="da-DK" sz="1400" b="0" i="0" u="none" strike="noStrike" dirty="0">
                <a:solidFill>
                  <a:srgbClr val="595959"/>
                </a:solidFill>
                <a:effectLst/>
                <a:latin typeface="Arial" panose="020B0604020202020204" pitchFamily="34" charset="0"/>
              </a:rPr>
              <a:t>MP4: 50</a:t>
            </a:r>
            <a:endParaRPr lang="da-DK" sz="1400" dirty="0">
              <a:effectLst/>
            </a:endParaRPr>
          </a:p>
        </p:txBody>
      </p:sp>
      <p:graphicFrame>
        <p:nvGraphicFramePr>
          <p:cNvPr id="10" name="Tabela 12">
            <a:extLst>
              <a:ext uri="{FF2B5EF4-FFF2-40B4-BE49-F238E27FC236}">
                <a16:creationId xmlns:a16="http://schemas.microsoft.com/office/drawing/2014/main" id="{0470AB34-1C1D-DA48-DB9E-D993C344AF93}"/>
              </a:ext>
            </a:extLst>
          </p:cNvPr>
          <p:cNvGraphicFramePr>
            <a:graphicFrameLocks noGrp="1"/>
          </p:cNvGraphicFramePr>
          <p:nvPr>
            <p:extLst>
              <p:ext uri="{D42A27DB-BD31-4B8C-83A1-F6EECF244321}">
                <p14:modId xmlns:p14="http://schemas.microsoft.com/office/powerpoint/2010/main" val="3455357330"/>
              </p:ext>
            </p:extLst>
          </p:nvPr>
        </p:nvGraphicFramePr>
        <p:xfrm>
          <a:off x="6669344" y="1456736"/>
          <a:ext cx="5375172" cy="1485900"/>
        </p:xfrm>
        <a:graphic>
          <a:graphicData uri="http://schemas.openxmlformats.org/drawingml/2006/table">
            <a:tbl>
              <a:tblPr/>
              <a:tblGrid>
                <a:gridCol w="685185">
                  <a:extLst>
                    <a:ext uri="{9D8B030D-6E8A-4147-A177-3AD203B41FA5}">
                      <a16:colId xmlns:a16="http://schemas.microsoft.com/office/drawing/2014/main" val="1088772232"/>
                    </a:ext>
                  </a:extLst>
                </a:gridCol>
                <a:gridCol w="642171">
                  <a:extLst>
                    <a:ext uri="{9D8B030D-6E8A-4147-A177-3AD203B41FA5}">
                      <a16:colId xmlns:a16="http://schemas.microsoft.com/office/drawing/2014/main" val="2052878553"/>
                    </a:ext>
                  </a:extLst>
                </a:gridCol>
                <a:gridCol w="978804">
                  <a:extLst>
                    <a:ext uri="{9D8B030D-6E8A-4147-A177-3AD203B41FA5}">
                      <a16:colId xmlns:a16="http://schemas.microsoft.com/office/drawing/2014/main" val="3657073574"/>
                    </a:ext>
                  </a:extLst>
                </a:gridCol>
                <a:gridCol w="800835">
                  <a:extLst>
                    <a:ext uri="{9D8B030D-6E8A-4147-A177-3AD203B41FA5}">
                      <a16:colId xmlns:a16="http://schemas.microsoft.com/office/drawing/2014/main" val="2901337450"/>
                    </a:ext>
                  </a:extLst>
                </a:gridCol>
                <a:gridCol w="689660">
                  <a:extLst>
                    <a:ext uri="{9D8B030D-6E8A-4147-A177-3AD203B41FA5}">
                      <a16:colId xmlns:a16="http://schemas.microsoft.com/office/drawing/2014/main" val="2211515514"/>
                    </a:ext>
                  </a:extLst>
                </a:gridCol>
                <a:gridCol w="733511">
                  <a:extLst>
                    <a:ext uri="{9D8B030D-6E8A-4147-A177-3AD203B41FA5}">
                      <a16:colId xmlns:a16="http://schemas.microsoft.com/office/drawing/2014/main" val="1842835643"/>
                    </a:ext>
                  </a:extLst>
                </a:gridCol>
                <a:gridCol w="845006">
                  <a:extLst>
                    <a:ext uri="{9D8B030D-6E8A-4147-A177-3AD203B41FA5}">
                      <a16:colId xmlns:a16="http://schemas.microsoft.com/office/drawing/2014/main" val="387474348"/>
                    </a:ext>
                  </a:extLst>
                </a:gridCol>
              </a:tblGrid>
              <a:tr h="444408">
                <a:tc>
                  <a:txBody>
                    <a:bodyPr/>
                    <a:lstStyle/>
                    <a:p>
                      <a:pPr rtl="0" fontAlgn="t">
                        <a:buNone/>
                      </a:pPr>
                      <a:r>
                        <a:rPr lang="en-US" sz="1200" b="0" i="0" u="none" strike="noStrike" dirty="0">
                          <a:solidFill>
                            <a:srgbClr val="000000"/>
                          </a:solidFill>
                          <a:effectLst/>
                          <a:latin typeface="Arial" panose="020B0604020202020204" pitchFamily="34" charset="0"/>
                        </a:rPr>
                        <a:t>Hidden</a:t>
                      </a:r>
                      <a:endParaRPr lang="en-US" sz="120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Latent</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Regularizer</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Activation</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MSE</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CosSim</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Relative Error</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091224527"/>
                  </a:ext>
                </a:extLst>
              </a:tr>
              <a:tr h="444408">
                <a:tc>
                  <a:txBody>
                    <a:bodyPr/>
                    <a:lstStyle/>
                    <a:p>
                      <a:pPr rtl="0" fontAlgn="t">
                        <a:buNone/>
                      </a:pPr>
                      <a:r>
                        <a:rPr lang="en-US" sz="1200" b="0" i="0" u="none" strike="noStrike" dirty="0">
                          <a:solidFill>
                            <a:srgbClr val="000000"/>
                          </a:solidFill>
                          <a:effectLst/>
                          <a:latin typeface="Arial" panose="020B0604020202020204" pitchFamily="34" charset="0"/>
                        </a:rPr>
                        <a:t>1621</a:t>
                      </a:r>
                      <a:endParaRPr lang="en-US" sz="120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dirty="0">
                          <a:solidFill>
                            <a:srgbClr val="000000"/>
                          </a:solidFill>
                          <a:effectLst/>
                          <a:latin typeface="Arial" panose="020B0604020202020204" pitchFamily="34" charset="0"/>
                        </a:rPr>
                        <a:t>195</a:t>
                      </a:r>
                      <a:endParaRPr lang="en-US" sz="120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0.0</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dirty="0">
                          <a:solidFill>
                            <a:srgbClr val="000000"/>
                          </a:solidFill>
                          <a:effectLst/>
                          <a:latin typeface="Arial" panose="020B0604020202020204" pitchFamily="34" charset="0"/>
                        </a:rPr>
                        <a:t>leaky </a:t>
                      </a:r>
                      <a:r>
                        <a:rPr lang="en-US" sz="1200" b="0" i="0" u="none" strike="noStrike" dirty="0" err="1">
                          <a:solidFill>
                            <a:srgbClr val="000000"/>
                          </a:solidFill>
                          <a:effectLst/>
                          <a:latin typeface="Arial" panose="020B0604020202020204" pitchFamily="34" charset="0"/>
                        </a:rPr>
                        <a:t>ReLU</a:t>
                      </a:r>
                      <a:endParaRPr lang="en-US" sz="120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0.021</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0.23</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6.4%</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2914925779"/>
                  </a:ext>
                </a:extLst>
              </a:tr>
              <a:tr h="298301">
                <a:tc>
                  <a:txBody>
                    <a:bodyPr/>
                    <a:lstStyle/>
                    <a:p>
                      <a:pPr rtl="0" fontAlgn="t">
                        <a:buNone/>
                      </a:pPr>
                      <a:r>
                        <a:rPr lang="en-US" sz="1200" b="0" i="0" u="none" strike="noStrike">
                          <a:solidFill>
                            <a:srgbClr val="000000"/>
                          </a:solidFill>
                          <a:effectLst/>
                          <a:latin typeface="Arial" panose="020B0604020202020204" pitchFamily="34" charset="0"/>
                        </a:rPr>
                        <a:t>1377</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136</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0.0012</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tanh</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dirty="0">
                          <a:solidFill>
                            <a:srgbClr val="000000"/>
                          </a:solidFill>
                          <a:effectLst/>
                          <a:latin typeface="Arial" panose="020B0604020202020204" pitchFamily="34" charset="0"/>
                        </a:rPr>
                        <a:t>0.20</a:t>
                      </a:r>
                      <a:endParaRPr lang="en-US" sz="120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0.041</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dirty="0">
                          <a:solidFill>
                            <a:srgbClr val="000000"/>
                          </a:solidFill>
                          <a:effectLst/>
                          <a:latin typeface="Arial" panose="020B0604020202020204" pitchFamily="34" charset="0"/>
                        </a:rPr>
                        <a:t>11%</a:t>
                      </a:r>
                      <a:endParaRPr lang="en-US" sz="120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504488621"/>
                  </a:ext>
                </a:extLst>
              </a:tr>
            </a:tbl>
          </a:graphicData>
        </a:graphic>
      </p:graphicFrame>
      <p:sp>
        <p:nvSpPr>
          <p:cNvPr id="11" name="pole tekstowe 14">
            <a:extLst>
              <a:ext uri="{FF2B5EF4-FFF2-40B4-BE49-F238E27FC236}">
                <a16:creationId xmlns:a16="http://schemas.microsoft.com/office/drawing/2014/main" id="{E70003CD-4753-9C0D-46CB-BE21339CDB05}"/>
              </a:ext>
            </a:extLst>
          </p:cNvPr>
          <p:cNvSpPr txBox="1"/>
          <p:nvPr/>
        </p:nvSpPr>
        <p:spPr>
          <a:xfrm>
            <a:off x="280220" y="3214435"/>
            <a:ext cx="6096000" cy="369332"/>
          </a:xfrm>
          <a:prstGeom prst="rect">
            <a:avLst/>
          </a:prstGeom>
          <a:noFill/>
        </p:spPr>
        <p:txBody>
          <a:bodyPr wrap="square">
            <a:spAutoFit/>
          </a:bodyPr>
          <a:lstStyle/>
          <a:p>
            <a:pPr rtl="0">
              <a:buNone/>
            </a:pPr>
            <a:r>
              <a:rPr lang="pl-PL" sz="1800" b="0" i="0" u="none" strike="noStrike" dirty="0" err="1">
                <a:solidFill>
                  <a:srgbClr val="000000"/>
                </a:solidFill>
                <a:effectLst/>
                <a:latin typeface="Arial" panose="020B0604020202020204" pitchFamily="34" charset="0"/>
              </a:rPr>
              <a:t>Reconstruction</a:t>
            </a:r>
            <a:endParaRPr lang="en-US" dirty="0">
              <a:effectLst/>
            </a:endParaRPr>
          </a:p>
        </p:txBody>
      </p:sp>
      <p:pic>
        <p:nvPicPr>
          <p:cNvPr id="12" name="Picture 2">
            <a:extLst>
              <a:ext uri="{FF2B5EF4-FFF2-40B4-BE49-F238E27FC236}">
                <a16:creationId xmlns:a16="http://schemas.microsoft.com/office/drawing/2014/main" id="{70559AB4-C4DA-CD1D-4D9D-4E27EB0DED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4" y="3703512"/>
            <a:ext cx="3351827" cy="25257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A8D64FD7-709B-67E0-FDD9-109CDB528C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9312" y="3812201"/>
            <a:ext cx="3207588" cy="2417021"/>
          </a:xfrm>
          <a:prstGeom prst="rect">
            <a:avLst/>
          </a:prstGeom>
          <a:noFill/>
          <a:extLst>
            <a:ext uri="{909E8E84-426E-40DD-AFC4-6F175D3DCCD1}">
              <a14:hiddenFill xmlns:a14="http://schemas.microsoft.com/office/drawing/2010/main">
                <a:solidFill>
                  <a:srgbClr val="FFFFFF"/>
                </a:solidFill>
              </a14:hiddenFill>
            </a:ext>
          </a:extLst>
        </p:spPr>
      </p:pic>
      <p:sp>
        <p:nvSpPr>
          <p:cNvPr id="14" name="pole tekstowe 16">
            <a:extLst>
              <a:ext uri="{FF2B5EF4-FFF2-40B4-BE49-F238E27FC236}">
                <a16:creationId xmlns:a16="http://schemas.microsoft.com/office/drawing/2014/main" id="{624E9170-F8C8-6F2D-DD06-36B00D9844CE}"/>
              </a:ext>
            </a:extLst>
          </p:cNvPr>
          <p:cNvSpPr txBox="1"/>
          <p:nvPr/>
        </p:nvSpPr>
        <p:spPr>
          <a:xfrm>
            <a:off x="9849499" y="3703512"/>
            <a:ext cx="2544097" cy="2339102"/>
          </a:xfrm>
          <a:prstGeom prst="rect">
            <a:avLst/>
          </a:prstGeom>
          <a:noFill/>
        </p:spPr>
        <p:txBody>
          <a:bodyPr wrap="square">
            <a:spAutoFit/>
          </a:bodyPr>
          <a:lstStyle/>
          <a:p>
            <a:pPr rtl="0">
              <a:spcAft>
                <a:spcPts val="1200"/>
              </a:spcAft>
              <a:buNone/>
            </a:pPr>
            <a:r>
              <a:rPr lang="en-US" sz="1800" b="0" i="0" u="none" strike="noStrike" dirty="0">
                <a:solidFill>
                  <a:srgbClr val="595959"/>
                </a:solidFill>
                <a:effectLst/>
                <a:latin typeface="Arial" panose="020B0604020202020204" pitchFamily="34" charset="0"/>
              </a:rPr>
              <a:t>With autoencoder:</a:t>
            </a:r>
            <a:endParaRPr lang="en-US" dirty="0">
              <a:effectLst/>
            </a:endParaRPr>
          </a:p>
          <a:p>
            <a:pPr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MSE = 2.3 x 10</a:t>
            </a:r>
            <a:r>
              <a:rPr lang="en-US" sz="1800" b="0" i="0" u="none" strike="noStrike" baseline="30000" dirty="0">
                <a:solidFill>
                  <a:srgbClr val="595959"/>
                </a:solidFill>
                <a:effectLst/>
                <a:latin typeface="Arial" panose="020B0604020202020204" pitchFamily="34" charset="0"/>
              </a:rPr>
              <a:t>-5 </a:t>
            </a:r>
            <a:endParaRPr lang="en-US" sz="1800" b="0" i="0" u="none" strike="noStrike" dirty="0">
              <a:solidFill>
                <a:srgbClr val="595959"/>
              </a:solidFill>
              <a:effectLst/>
              <a:latin typeface="Arial" panose="020B0604020202020204" pitchFamily="34" charset="0"/>
            </a:endParaRPr>
          </a:p>
          <a:p>
            <a:pPr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RMSE = 0.31%</a:t>
            </a:r>
            <a:r>
              <a:rPr lang="en-US" sz="1800" b="0" i="0" u="none" strike="noStrike" baseline="30000" dirty="0">
                <a:solidFill>
                  <a:srgbClr val="595959"/>
                </a:solidFill>
                <a:effectLst/>
                <a:latin typeface="Arial" panose="020B0604020202020204" pitchFamily="34" charset="0"/>
              </a:rPr>
              <a:t> </a:t>
            </a:r>
            <a:endParaRPr lang="en-US" sz="1800" b="0" i="0" u="none" strike="noStrike" dirty="0">
              <a:solidFill>
                <a:srgbClr val="595959"/>
              </a:solidFill>
              <a:effectLst/>
              <a:latin typeface="Arial" panose="020B0604020202020204" pitchFamily="34" charset="0"/>
            </a:endParaRPr>
          </a:p>
          <a:p>
            <a:pPr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R</a:t>
            </a:r>
            <a:r>
              <a:rPr lang="en-US" sz="1800" b="0" i="0" u="none" strike="noStrike" baseline="30000" dirty="0">
                <a:solidFill>
                  <a:srgbClr val="595959"/>
                </a:solidFill>
                <a:effectLst/>
                <a:latin typeface="Arial" panose="020B0604020202020204" pitchFamily="34" charset="0"/>
              </a:rPr>
              <a:t>2</a:t>
            </a:r>
            <a:r>
              <a:rPr lang="en-US" sz="1800" b="0" i="0" u="none" strike="noStrike" dirty="0">
                <a:solidFill>
                  <a:srgbClr val="595959"/>
                </a:solidFill>
                <a:effectLst/>
                <a:latin typeface="Arial" panose="020B0604020202020204" pitchFamily="34" charset="0"/>
              </a:rPr>
              <a:t> = 0.9993</a:t>
            </a:r>
          </a:p>
          <a:p>
            <a:pPr rtl="0" fontAlgn="base">
              <a:spcAft>
                <a:spcPts val="1200"/>
              </a:spcAft>
              <a:buFont typeface="Arial" panose="020B0604020202020204" pitchFamily="34" charset="0"/>
              <a:buChar char="•"/>
            </a:pPr>
            <a:r>
              <a:rPr lang="en-US" sz="1800" b="0" i="0" u="none" strike="noStrike" dirty="0">
                <a:solidFill>
                  <a:srgbClr val="595959"/>
                </a:solidFill>
                <a:effectLst/>
                <a:latin typeface="Arial" panose="020B0604020202020204" pitchFamily="34" charset="0"/>
              </a:rPr>
              <a:t>Training time = 30 s</a:t>
            </a:r>
          </a:p>
          <a:p>
            <a:pPr>
              <a:buNone/>
            </a:pPr>
            <a:br>
              <a:rPr lang="en-US" dirty="0"/>
            </a:br>
            <a:endParaRPr lang="en-US" dirty="0"/>
          </a:p>
        </p:txBody>
      </p:sp>
      <p:sp>
        <p:nvSpPr>
          <p:cNvPr id="15" name="pole tekstowe 18">
            <a:extLst>
              <a:ext uri="{FF2B5EF4-FFF2-40B4-BE49-F238E27FC236}">
                <a16:creationId xmlns:a16="http://schemas.microsoft.com/office/drawing/2014/main" id="{BCCFB18C-5699-81B1-4BC1-A69AE1C11436}"/>
              </a:ext>
            </a:extLst>
          </p:cNvPr>
          <p:cNvSpPr txBox="1"/>
          <p:nvPr/>
        </p:nvSpPr>
        <p:spPr>
          <a:xfrm>
            <a:off x="7089707" y="3749776"/>
            <a:ext cx="3075039" cy="1631216"/>
          </a:xfrm>
          <a:prstGeom prst="rect">
            <a:avLst/>
          </a:prstGeom>
          <a:noFill/>
        </p:spPr>
        <p:txBody>
          <a:bodyPr wrap="square">
            <a:spAutoFit/>
          </a:bodyPr>
          <a:lstStyle/>
          <a:p>
            <a:pPr rtl="0">
              <a:spcAft>
                <a:spcPts val="1200"/>
              </a:spcAft>
              <a:buNone/>
            </a:pPr>
            <a:r>
              <a:rPr lang="en-US" sz="1800" b="0" i="0" u="none" strike="noStrike" dirty="0">
                <a:solidFill>
                  <a:srgbClr val="595959"/>
                </a:solidFill>
                <a:effectLst/>
                <a:latin typeface="Arial" panose="020B0604020202020204" pitchFamily="34" charset="0"/>
              </a:rPr>
              <a:t>Without</a:t>
            </a:r>
            <a:r>
              <a:rPr lang="en-US" sz="1400" b="0" i="0" u="none" strike="noStrike" dirty="0">
                <a:solidFill>
                  <a:srgbClr val="595959"/>
                </a:solidFill>
                <a:effectLst/>
                <a:latin typeface="Arial" panose="020B0604020202020204" pitchFamily="34" charset="0"/>
              </a:rPr>
              <a:t> </a:t>
            </a:r>
            <a:r>
              <a:rPr lang="en-US" sz="1800" b="0" i="0" u="none" strike="noStrike" dirty="0">
                <a:solidFill>
                  <a:srgbClr val="595959"/>
                </a:solidFill>
                <a:effectLst/>
                <a:latin typeface="Arial" panose="020B0604020202020204" pitchFamily="34" charset="0"/>
              </a:rPr>
              <a:t>autoencoder:</a:t>
            </a:r>
            <a:endParaRPr lang="en-US" dirty="0">
              <a:effectLst/>
            </a:endParaRPr>
          </a:p>
          <a:p>
            <a:pPr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MSE = 1.7 x 10</a:t>
            </a:r>
            <a:r>
              <a:rPr lang="en-US" sz="1800" b="0" i="0" u="none" strike="noStrike" baseline="30000" dirty="0">
                <a:solidFill>
                  <a:srgbClr val="595959"/>
                </a:solidFill>
                <a:effectLst/>
                <a:latin typeface="Arial" panose="020B0604020202020204" pitchFamily="34" charset="0"/>
              </a:rPr>
              <a:t>-5</a:t>
            </a:r>
            <a:endParaRPr lang="en-US" sz="1800" b="0" i="0" u="none" strike="noStrike" dirty="0">
              <a:solidFill>
                <a:srgbClr val="595959"/>
              </a:solidFill>
              <a:effectLst/>
              <a:latin typeface="Arial" panose="020B0604020202020204" pitchFamily="34" charset="0"/>
            </a:endParaRPr>
          </a:p>
          <a:p>
            <a:pPr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RMSE = 0.27%</a:t>
            </a:r>
          </a:p>
          <a:p>
            <a:pPr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R</a:t>
            </a:r>
            <a:r>
              <a:rPr lang="en-US" sz="1800" b="0" i="0" u="none" strike="noStrike" baseline="30000" dirty="0">
                <a:solidFill>
                  <a:srgbClr val="595959"/>
                </a:solidFill>
                <a:effectLst/>
                <a:latin typeface="Arial" panose="020B0604020202020204" pitchFamily="34" charset="0"/>
              </a:rPr>
              <a:t>2</a:t>
            </a:r>
            <a:r>
              <a:rPr lang="en-US" sz="1800" b="0" i="0" u="none" strike="noStrike" dirty="0">
                <a:solidFill>
                  <a:srgbClr val="595959"/>
                </a:solidFill>
                <a:effectLst/>
                <a:latin typeface="Arial" panose="020B0604020202020204" pitchFamily="34" charset="0"/>
              </a:rPr>
              <a:t> = 0.9993</a:t>
            </a:r>
          </a:p>
          <a:p>
            <a:pPr rtl="0" fontAlgn="base">
              <a:spcAft>
                <a:spcPts val="1200"/>
              </a:spcAft>
              <a:buFont typeface="Arial" panose="020B0604020202020204" pitchFamily="34" charset="0"/>
              <a:buChar char="•"/>
            </a:pPr>
            <a:r>
              <a:rPr lang="en-US" sz="1800" b="0" i="0" u="none" strike="noStrike" dirty="0">
                <a:solidFill>
                  <a:srgbClr val="595959"/>
                </a:solidFill>
                <a:effectLst/>
                <a:latin typeface="Arial" panose="020B0604020202020204" pitchFamily="34" charset="0"/>
              </a:rPr>
              <a:t>Training time = 20 min</a:t>
            </a:r>
          </a:p>
        </p:txBody>
      </p:sp>
      <p:sp>
        <p:nvSpPr>
          <p:cNvPr id="16" name="Prostokąt 20">
            <a:extLst>
              <a:ext uri="{FF2B5EF4-FFF2-40B4-BE49-F238E27FC236}">
                <a16:creationId xmlns:a16="http://schemas.microsoft.com/office/drawing/2014/main" id="{1BA9E470-2EA6-CE67-F19C-FC6DC20E4406}"/>
              </a:ext>
            </a:extLst>
          </p:cNvPr>
          <p:cNvSpPr/>
          <p:nvPr/>
        </p:nvSpPr>
        <p:spPr>
          <a:xfrm>
            <a:off x="147484" y="867387"/>
            <a:ext cx="6425381" cy="2227304"/>
          </a:xfrm>
          <a:prstGeom prst="rect">
            <a:avLst/>
          </a:prstGeom>
          <a:solidFill>
            <a:srgbClr val="156082">
              <a:alpha val="2784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rostokąt 21">
            <a:extLst>
              <a:ext uri="{FF2B5EF4-FFF2-40B4-BE49-F238E27FC236}">
                <a16:creationId xmlns:a16="http://schemas.microsoft.com/office/drawing/2014/main" id="{004F23E1-5AA1-D804-5E17-179CCE48BBDE}"/>
              </a:ext>
            </a:extLst>
          </p:cNvPr>
          <p:cNvSpPr/>
          <p:nvPr/>
        </p:nvSpPr>
        <p:spPr>
          <a:xfrm>
            <a:off x="6669345" y="860172"/>
            <a:ext cx="5453830" cy="2227304"/>
          </a:xfrm>
          <a:prstGeom prst="rect">
            <a:avLst/>
          </a:prstGeom>
          <a:solidFill>
            <a:srgbClr val="00B050">
              <a:alpha val="2784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rostokąt 22">
            <a:extLst>
              <a:ext uri="{FF2B5EF4-FFF2-40B4-BE49-F238E27FC236}">
                <a16:creationId xmlns:a16="http://schemas.microsoft.com/office/drawing/2014/main" id="{11511B08-CBA9-5EF2-E4D2-E53F10DC85DC}"/>
              </a:ext>
            </a:extLst>
          </p:cNvPr>
          <p:cNvSpPr/>
          <p:nvPr/>
        </p:nvSpPr>
        <p:spPr>
          <a:xfrm>
            <a:off x="153048" y="3238947"/>
            <a:ext cx="6553851" cy="3376580"/>
          </a:xfrm>
          <a:prstGeom prst="rect">
            <a:avLst/>
          </a:prstGeom>
          <a:solidFill>
            <a:schemeClr val="bg1">
              <a:alpha val="27843"/>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ole tekstowe 24">
            <a:extLst>
              <a:ext uri="{FF2B5EF4-FFF2-40B4-BE49-F238E27FC236}">
                <a16:creationId xmlns:a16="http://schemas.microsoft.com/office/drawing/2014/main" id="{EA28D99C-9E3E-FD0B-7631-65814C35DAEE}"/>
              </a:ext>
            </a:extLst>
          </p:cNvPr>
          <p:cNvSpPr txBox="1"/>
          <p:nvPr/>
        </p:nvSpPr>
        <p:spPr>
          <a:xfrm>
            <a:off x="6961240" y="5514532"/>
            <a:ext cx="5077712" cy="923330"/>
          </a:xfrm>
          <a:prstGeom prst="rect">
            <a:avLst/>
          </a:prstGeom>
          <a:noFill/>
        </p:spPr>
        <p:txBody>
          <a:bodyPr wrap="square" rtlCol="0">
            <a:spAutoFit/>
          </a:bodyPr>
          <a:lstStyle/>
          <a:p>
            <a:r>
              <a:rPr lang="pl-PL" dirty="0"/>
              <a:t>With the </a:t>
            </a:r>
            <a:r>
              <a:rPr lang="pl-PL" dirty="0" err="1"/>
              <a:t>autoencoders</a:t>
            </a:r>
            <a:r>
              <a:rPr lang="pl-PL" dirty="0"/>
              <a:t> the </a:t>
            </a:r>
            <a:r>
              <a:rPr lang="pl-PL" dirty="0" err="1"/>
              <a:t>accuracy</a:t>
            </a:r>
            <a:r>
              <a:rPr lang="pl-PL" dirty="0"/>
              <a:t> </a:t>
            </a:r>
            <a:r>
              <a:rPr lang="pl-PL" dirty="0" err="1"/>
              <a:t>is</a:t>
            </a:r>
            <a:r>
              <a:rPr lang="pl-PL" dirty="0"/>
              <a:t> </a:t>
            </a:r>
            <a:r>
              <a:rPr lang="pl-PL" dirty="0" err="1"/>
              <a:t>insignificantly</a:t>
            </a:r>
            <a:r>
              <a:rPr lang="pl-PL" dirty="0"/>
              <a:t> </a:t>
            </a:r>
            <a:r>
              <a:rPr lang="pl-PL" dirty="0" err="1"/>
              <a:t>lower</a:t>
            </a:r>
            <a:r>
              <a:rPr lang="pl-PL" dirty="0"/>
              <a:t>, but </a:t>
            </a:r>
            <a:r>
              <a:rPr lang="pl-PL" dirty="0" err="1"/>
              <a:t>still</a:t>
            </a:r>
            <a:r>
              <a:rPr lang="pl-PL" dirty="0"/>
              <a:t> </a:t>
            </a:r>
            <a:r>
              <a:rPr lang="pl-PL" dirty="0" err="1"/>
              <a:t>excellent</a:t>
            </a:r>
            <a:r>
              <a:rPr lang="pl-PL" dirty="0"/>
              <a:t> and the </a:t>
            </a:r>
            <a:r>
              <a:rPr lang="pl-PL" dirty="0" err="1"/>
              <a:t>computative</a:t>
            </a:r>
            <a:r>
              <a:rPr lang="pl-PL" dirty="0"/>
              <a:t> </a:t>
            </a:r>
            <a:r>
              <a:rPr lang="pl-PL" dirty="0" err="1"/>
              <a:t>cost</a:t>
            </a:r>
            <a:r>
              <a:rPr lang="pl-PL" dirty="0"/>
              <a:t> </a:t>
            </a:r>
            <a:r>
              <a:rPr lang="pl-PL" dirty="0" err="1"/>
              <a:t>is</a:t>
            </a:r>
            <a:r>
              <a:rPr lang="pl-PL" dirty="0"/>
              <a:t> </a:t>
            </a:r>
            <a:r>
              <a:rPr lang="pl-PL" dirty="0" err="1"/>
              <a:t>substantially</a:t>
            </a:r>
            <a:r>
              <a:rPr lang="pl-PL" dirty="0"/>
              <a:t> </a:t>
            </a:r>
            <a:r>
              <a:rPr lang="pl-PL" dirty="0" err="1"/>
              <a:t>lower</a:t>
            </a:r>
            <a:r>
              <a:rPr lang="pl-PL" dirty="0"/>
              <a:t>.</a:t>
            </a:r>
            <a:endParaRPr lang="en-US" dirty="0"/>
          </a:p>
        </p:txBody>
      </p:sp>
    </p:spTree>
    <p:extLst>
      <p:ext uri="{BB962C8B-B14F-4D97-AF65-F5344CB8AC3E}">
        <p14:creationId xmlns:p14="http://schemas.microsoft.com/office/powerpoint/2010/main" val="3447748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FDB95-7E29-C04B-16D7-18FF74FF49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7FC0D5-71F3-112E-D080-2B7DDEAC75EF}"/>
              </a:ext>
            </a:extLst>
          </p:cNvPr>
          <p:cNvSpPr>
            <a:spLocks noGrp="1"/>
          </p:cNvSpPr>
          <p:nvPr>
            <p:ph type="title"/>
          </p:nvPr>
        </p:nvSpPr>
        <p:spPr>
          <a:xfrm>
            <a:off x="890298" y="264776"/>
            <a:ext cx="7479076" cy="457200"/>
          </a:xfrm>
        </p:spPr>
        <p:txBody>
          <a:bodyPr/>
          <a:lstStyle/>
          <a:p>
            <a:r>
              <a:rPr lang="en-US" dirty="0"/>
              <a:t>D006: Single pulse </a:t>
            </a:r>
            <a:r>
              <a:rPr lang="en-US" dirty="0" err="1"/>
              <a:t>ps</a:t>
            </a:r>
            <a:r>
              <a:rPr lang="en-US" dirty="0"/>
              <a:t> LIBS for laser ablation- plasma characterization</a:t>
            </a:r>
            <a:endParaRPr lang="en-HU" dirty="0"/>
          </a:p>
        </p:txBody>
      </p:sp>
      <p:sp>
        <p:nvSpPr>
          <p:cNvPr id="4" name="Footer Placeholder 3">
            <a:extLst>
              <a:ext uri="{FF2B5EF4-FFF2-40B4-BE49-F238E27FC236}">
                <a16:creationId xmlns:a16="http://schemas.microsoft.com/office/drawing/2014/main" id="{A12F38BF-8B3A-7275-F3D5-61EFC8E25456}"/>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81ED843A-818D-9E95-607D-AF6638ABC273}"/>
              </a:ext>
            </a:extLst>
          </p:cNvPr>
          <p:cNvSpPr>
            <a:spLocks noGrp="1"/>
          </p:cNvSpPr>
          <p:nvPr>
            <p:ph type="sldNum" sz="quarter" idx="12"/>
          </p:nvPr>
        </p:nvSpPr>
        <p:spPr/>
        <p:txBody>
          <a:bodyPr/>
          <a:lstStyle/>
          <a:p>
            <a:fld id="{6A6D9FA1-99C7-4910-8E32-B85D378B0060}" type="slidenum">
              <a:rPr lang="en-GB" smtClean="0">
                <a:solidFill>
                  <a:prstClr val="white"/>
                </a:solidFill>
              </a:rPr>
              <a:pPr/>
              <a:t>31</a:t>
            </a:fld>
            <a:endParaRPr lang="en-GB">
              <a:solidFill>
                <a:prstClr val="white"/>
              </a:solidFill>
            </a:endParaRPr>
          </a:p>
        </p:txBody>
      </p:sp>
      <p:sp>
        <p:nvSpPr>
          <p:cNvPr id="7" name="TextBox 6">
            <a:extLst>
              <a:ext uri="{FF2B5EF4-FFF2-40B4-BE49-F238E27FC236}">
                <a16:creationId xmlns:a16="http://schemas.microsoft.com/office/drawing/2014/main" id="{68E18603-BE69-AAC6-CB9F-9CE77AE66BF5}"/>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D006</a:t>
            </a:r>
          </a:p>
        </p:txBody>
      </p:sp>
      <p:pic>
        <p:nvPicPr>
          <p:cNvPr id="8" name="Picture 7">
            <a:extLst>
              <a:ext uri="{FF2B5EF4-FFF2-40B4-BE49-F238E27FC236}">
                <a16:creationId xmlns:a16="http://schemas.microsoft.com/office/drawing/2014/main" id="{C7F7A882-EC55-28FF-9305-B70E5FBC0DF7}"/>
              </a:ext>
            </a:extLst>
          </p:cNvPr>
          <p:cNvPicPr>
            <a:picLocks noChangeAspect="1"/>
          </p:cNvPicPr>
          <p:nvPr/>
        </p:nvPicPr>
        <p:blipFill>
          <a:blip r:embed="rId2"/>
          <a:stretch>
            <a:fillRect/>
          </a:stretch>
        </p:blipFill>
        <p:spPr>
          <a:xfrm>
            <a:off x="8462508" y="-111651"/>
            <a:ext cx="2000716" cy="1250447"/>
          </a:xfrm>
          <a:prstGeom prst="rect">
            <a:avLst/>
          </a:prstGeom>
        </p:spPr>
      </p:pic>
      <p:sp>
        <p:nvSpPr>
          <p:cNvPr id="10" name="TextBox 9">
            <a:extLst>
              <a:ext uri="{FF2B5EF4-FFF2-40B4-BE49-F238E27FC236}">
                <a16:creationId xmlns:a16="http://schemas.microsoft.com/office/drawing/2014/main" id="{D290A7D6-7CB0-4352-8713-CE1805EAE774}"/>
              </a:ext>
            </a:extLst>
          </p:cNvPr>
          <p:cNvSpPr txBox="1"/>
          <p:nvPr/>
        </p:nvSpPr>
        <p:spPr>
          <a:xfrm>
            <a:off x="-195663" y="1343264"/>
            <a:ext cx="6723463" cy="4247317"/>
          </a:xfrm>
          <a:prstGeom prst="rect">
            <a:avLst/>
          </a:prstGeom>
          <a:noFill/>
        </p:spPr>
        <p:txBody>
          <a:bodyPr wrap="square" rtlCol="0">
            <a:spAutoFit/>
          </a:bodyPr>
          <a:lstStyle/>
          <a:p>
            <a:pPr marL="342900" lvl="1" algn="just"/>
            <a:r>
              <a:rPr lang="en-US" dirty="0">
                <a:cs typeface="Arial" panose="020B0604020202020204" pitchFamily="34" charset="0"/>
              </a:rPr>
              <a:t>•  Pure W was firstly studied by </a:t>
            </a:r>
            <a:r>
              <a:rPr lang="en-US" dirty="0" err="1">
                <a:cs typeface="Arial" panose="020B0604020202020204" pitchFamily="34" charset="0"/>
              </a:rPr>
              <a:t>ps</a:t>
            </a:r>
            <a:r>
              <a:rPr lang="en-US" dirty="0">
                <a:cs typeface="Arial" panose="020B0604020202020204" pitchFamily="34" charset="0"/>
              </a:rPr>
              <a:t>  LIBS (250 </a:t>
            </a:r>
            <a:r>
              <a:rPr lang="en-US" dirty="0" err="1">
                <a:cs typeface="Arial" panose="020B0604020202020204" pitchFamily="34" charset="0"/>
              </a:rPr>
              <a:t>ps</a:t>
            </a:r>
            <a:r>
              <a:rPr lang="en-US" dirty="0">
                <a:cs typeface="Arial" panose="020B0604020202020204" pitchFamily="34" charset="0"/>
              </a:rPr>
              <a:t>, 2 </a:t>
            </a:r>
            <a:r>
              <a:rPr lang="en-US" dirty="0" err="1">
                <a:cs typeface="Arial" panose="020B0604020202020204" pitchFamily="34" charset="0"/>
              </a:rPr>
              <a:t>mJ</a:t>
            </a:r>
            <a:r>
              <a:rPr lang="en-US" dirty="0">
                <a:cs typeface="Arial" panose="020B0604020202020204" pitchFamily="34" charset="0"/>
              </a:rPr>
              <a:t>) , where suitable W lines were identified and selected (depending on LIP parameters such as fluence).</a:t>
            </a:r>
          </a:p>
          <a:p>
            <a:pPr marL="342900" lvl="1" algn="just"/>
            <a:endParaRPr lang="en-US" dirty="0">
              <a:cs typeface="Arial" panose="020B0604020202020204" pitchFamily="34" charset="0"/>
            </a:endParaRPr>
          </a:p>
          <a:p>
            <a:pPr marL="342900" lvl="1" algn="just"/>
            <a:r>
              <a:rPr lang="en-US" dirty="0">
                <a:cs typeface="Arial" panose="020B0604020202020204" pitchFamily="34" charset="0"/>
              </a:rPr>
              <a:t>• For the BP lines selection, we  used only lines not affected by self-absorption and interference (e.g. green markers in the figure are the suitable lines).</a:t>
            </a:r>
          </a:p>
          <a:p>
            <a:pPr marL="342900" lvl="1" algn="just"/>
            <a:endParaRPr lang="en-US" dirty="0">
              <a:cs typeface="Arial" panose="020B0604020202020204" pitchFamily="34" charset="0"/>
            </a:endParaRPr>
          </a:p>
          <a:p>
            <a:pPr marL="342900" lvl="1" algn="just"/>
            <a:r>
              <a:rPr lang="en-US" dirty="0">
                <a:cs typeface="Arial" panose="020B0604020202020204" pitchFamily="34" charset="0"/>
              </a:rPr>
              <a:t>• The evaluated Te of </a:t>
            </a:r>
            <a:r>
              <a:rPr lang="en-US" dirty="0" err="1">
                <a:cs typeface="Arial" panose="020B0604020202020204" pitchFamily="34" charset="0"/>
              </a:rPr>
              <a:t>ps</a:t>
            </a:r>
            <a:r>
              <a:rPr lang="en-US" dirty="0">
                <a:cs typeface="Arial" panose="020B0604020202020204" pitchFamily="34" charset="0"/>
              </a:rPr>
              <a:t> LIBS plasma generated by W ablation in air at atmospheric pressure were: 0.44 eV (for 80 ns / 40 ns) and 0.41 eV (for 500 ns / 250 ns). The observe Te is lower in early plasma afterglow comparing to our previous </a:t>
            </a:r>
            <a:r>
              <a:rPr lang="en-US" dirty="0" err="1">
                <a:cs typeface="Arial" panose="020B0604020202020204" pitchFamily="34" charset="0"/>
              </a:rPr>
              <a:t>ps</a:t>
            </a:r>
            <a:r>
              <a:rPr lang="en-US" dirty="0">
                <a:cs typeface="Arial" panose="020B0604020202020204" pitchFamily="34" charset="0"/>
              </a:rPr>
              <a:t> LIBS plasma measurements of W and Mo using 30 </a:t>
            </a:r>
            <a:r>
              <a:rPr lang="en-US" dirty="0" err="1">
                <a:cs typeface="Arial" panose="020B0604020202020204" pitchFamily="34" charset="0"/>
              </a:rPr>
              <a:t>ps</a:t>
            </a:r>
            <a:r>
              <a:rPr lang="en-US" dirty="0">
                <a:cs typeface="Arial" panose="020B0604020202020204" pitchFamily="34" charset="0"/>
              </a:rPr>
              <a:t> laser (pulse energy 0.3 </a:t>
            </a:r>
            <a:r>
              <a:rPr lang="en-US" dirty="0" err="1">
                <a:cs typeface="Arial" panose="020B0604020202020204" pitchFamily="34" charset="0"/>
              </a:rPr>
              <a:t>mJ</a:t>
            </a:r>
            <a:r>
              <a:rPr lang="en-US" dirty="0">
                <a:cs typeface="Arial" panose="020B0604020202020204" pitchFamily="34" charset="0"/>
              </a:rPr>
              <a:t>), where the fluency was similar</a:t>
            </a:r>
          </a:p>
          <a:p>
            <a:pPr marL="342900" lvl="1" algn="just"/>
            <a:endParaRPr lang="en-US" dirty="0">
              <a:cs typeface="Arial" panose="020B0604020202020204" pitchFamily="34" charset="0"/>
            </a:endParaRPr>
          </a:p>
        </p:txBody>
      </p:sp>
      <p:pic>
        <p:nvPicPr>
          <p:cNvPr id="12" name="Picture 11">
            <a:extLst>
              <a:ext uri="{FF2B5EF4-FFF2-40B4-BE49-F238E27FC236}">
                <a16:creationId xmlns:a16="http://schemas.microsoft.com/office/drawing/2014/main" id="{8457FF1F-DB98-A1A1-B4B7-1FB3C00FAC29}"/>
              </a:ext>
            </a:extLst>
          </p:cNvPr>
          <p:cNvPicPr>
            <a:picLocks noChangeAspect="1"/>
          </p:cNvPicPr>
          <p:nvPr/>
        </p:nvPicPr>
        <p:blipFill>
          <a:blip r:embed="rId3"/>
          <a:stretch>
            <a:fillRect/>
          </a:stretch>
        </p:blipFill>
        <p:spPr>
          <a:xfrm>
            <a:off x="6527800" y="929072"/>
            <a:ext cx="4952870" cy="2437879"/>
          </a:xfrm>
          <a:prstGeom prst="rect">
            <a:avLst/>
          </a:prstGeom>
        </p:spPr>
      </p:pic>
      <p:pic>
        <p:nvPicPr>
          <p:cNvPr id="13" name="Picture 12">
            <a:extLst>
              <a:ext uri="{FF2B5EF4-FFF2-40B4-BE49-F238E27FC236}">
                <a16:creationId xmlns:a16="http://schemas.microsoft.com/office/drawing/2014/main" id="{9D4C1F10-30FA-355D-0FBA-873D5F9A706B}"/>
              </a:ext>
            </a:extLst>
          </p:cNvPr>
          <p:cNvPicPr>
            <a:picLocks noChangeAspect="1"/>
          </p:cNvPicPr>
          <p:nvPr/>
        </p:nvPicPr>
        <p:blipFill>
          <a:blip r:embed="rId4"/>
          <a:stretch>
            <a:fillRect/>
          </a:stretch>
        </p:blipFill>
        <p:spPr>
          <a:xfrm>
            <a:off x="6934916" y="3366951"/>
            <a:ext cx="4334803" cy="3132037"/>
          </a:xfrm>
          <a:prstGeom prst="rect">
            <a:avLst/>
          </a:prstGeom>
        </p:spPr>
      </p:pic>
    </p:spTree>
    <p:extLst>
      <p:ext uri="{BB962C8B-B14F-4D97-AF65-F5344CB8AC3E}">
        <p14:creationId xmlns:p14="http://schemas.microsoft.com/office/powerpoint/2010/main" val="806935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67E09-2416-55CC-4AF6-98DBAF4C73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80A462-F718-209D-C1EA-239513411AAA}"/>
              </a:ext>
            </a:extLst>
          </p:cNvPr>
          <p:cNvSpPr>
            <a:spLocks noGrp="1"/>
          </p:cNvSpPr>
          <p:nvPr>
            <p:ph type="title"/>
          </p:nvPr>
        </p:nvSpPr>
        <p:spPr>
          <a:xfrm>
            <a:off x="983432" y="192515"/>
            <a:ext cx="7479076" cy="457200"/>
          </a:xfrm>
        </p:spPr>
        <p:txBody>
          <a:bodyPr/>
          <a:lstStyle/>
          <a:p>
            <a:r>
              <a:rPr lang="en-US" dirty="0"/>
              <a:t>D006: Double Pulse </a:t>
            </a:r>
            <a:r>
              <a:rPr lang="en-US" dirty="0" err="1"/>
              <a:t>ps</a:t>
            </a:r>
            <a:r>
              <a:rPr lang="en-US" dirty="0"/>
              <a:t>-LIBS for depth analysis</a:t>
            </a:r>
            <a:endParaRPr lang="en-HU" dirty="0"/>
          </a:p>
        </p:txBody>
      </p:sp>
      <p:sp>
        <p:nvSpPr>
          <p:cNvPr id="4" name="Footer Placeholder 3">
            <a:extLst>
              <a:ext uri="{FF2B5EF4-FFF2-40B4-BE49-F238E27FC236}">
                <a16:creationId xmlns:a16="http://schemas.microsoft.com/office/drawing/2014/main" id="{D5A71A4A-896E-9C93-29B6-8CB8512002CB}"/>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D51D04C3-E79B-7649-8D43-D70A11BEEE28}"/>
              </a:ext>
            </a:extLst>
          </p:cNvPr>
          <p:cNvSpPr>
            <a:spLocks noGrp="1"/>
          </p:cNvSpPr>
          <p:nvPr>
            <p:ph type="sldNum" sz="quarter" idx="12"/>
          </p:nvPr>
        </p:nvSpPr>
        <p:spPr/>
        <p:txBody>
          <a:bodyPr/>
          <a:lstStyle/>
          <a:p>
            <a:fld id="{6A6D9FA1-99C7-4910-8E32-B85D378B0060}" type="slidenum">
              <a:rPr lang="en-GB" smtClean="0">
                <a:solidFill>
                  <a:prstClr val="white"/>
                </a:solidFill>
              </a:rPr>
              <a:pPr/>
              <a:t>32</a:t>
            </a:fld>
            <a:endParaRPr lang="en-GB">
              <a:solidFill>
                <a:prstClr val="white"/>
              </a:solidFill>
            </a:endParaRPr>
          </a:p>
        </p:txBody>
      </p:sp>
      <p:sp>
        <p:nvSpPr>
          <p:cNvPr id="7" name="TextBox 6">
            <a:extLst>
              <a:ext uri="{FF2B5EF4-FFF2-40B4-BE49-F238E27FC236}">
                <a16:creationId xmlns:a16="http://schemas.microsoft.com/office/drawing/2014/main" id="{483A1C72-8947-483B-B592-B548CDCB20EA}"/>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D006</a:t>
            </a:r>
          </a:p>
        </p:txBody>
      </p:sp>
      <p:pic>
        <p:nvPicPr>
          <p:cNvPr id="8" name="Picture 7">
            <a:extLst>
              <a:ext uri="{FF2B5EF4-FFF2-40B4-BE49-F238E27FC236}">
                <a16:creationId xmlns:a16="http://schemas.microsoft.com/office/drawing/2014/main" id="{7B98956C-45D8-F570-CD90-D5787BCB2E95}"/>
              </a:ext>
            </a:extLst>
          </p:cNvPr>
          <p:cNvPicPr>
            <a:picLocks noChangeAspect="1"/>
          </p:cNvPicPr>
          <p:nvPr/>
        </p:nvPicPr>
        <p:blipFill>
          <a:blip r:embed="rId2"/>
          <a:stretch>
            <a:fillRect/>
          </a:stretch>
        </p:blipFill>
        <p:spPr>
          <a:xfrm>
            <a:off x="8462508" y="-111651"/>
            <a:ext cx="2000716" cy="1250447"/>
          </a:xfrm>
          <a:prstGeom prst="rect">
            <a:avLst/>
          </a:prstGeom>
        </p:spPr>
      </p:pic>
      <p:sp>
        <p:nvSpPr>
          <p:cNvPr id="6" name="TextBox 5">
            <a:extLst>
              <a:ext uri="{FF2B5EF4-FFF2-40B4-BE49-F238E27FC236}">
                <a16:creationId xmlns:a16="http://schemas.microsoft.com/office/drawing/2014/main" id="{60FBB459-B794-6768-B17B-E1270D9A7BEB}"/>
              </a:ext>
            </a:extLst>
          </p:cNvPr>
          <p:cNvSpPr txBox="1"/>
          <p:nvPr/>
        </p:nvSpPr>
        <p:spPr>
          <a:xfrm>
            <a:off x="-220133" y="817730"/>
            <a:ext cx="6368685" cy="5847755"/>
          </a:xfrm>
          <a:prstGeom prst="rect">
            <a:avLst/>
          </a:prstGeom>
          <a:noFill/>
        </p:spPr>
        <p:txBody>
          <a:bodyPr wrap="square" rtlCol="0">
            <a:spAutoFit/>
          </a:bodyPr>
          <a:lstStyle/>
          <a:p>
            <a:pPr marL="342900" lvl="1"/>
            <a:r>
              <a:rPr lang="en-US" dirty="0">
                <a:cs typeface="Arial" panose="020B0604020202020204" pitchFamily="34" charset="0"/>
              </a:rPr>
              <a:t>• Investigated D retention in W based coated materials with different surface morphologies, exposed to D plasma in the Magnum-PSI device.</a:t>
            </a:r>
          </a:p>
          <a:p>
            <a:pPr marL="342900" lvl="1"/>
            <a:endParaRPr lang="en-US" dirty="0">
              <a:cs typeface="Arial" panose="020B0604020202020204" pitchFamily="34" charset="0"/>
            </a:endParaRPr>
          </a:p>
          <a:p>
            <a:pPr marL="342900" lvl="1"/>
            <a:r>
              <a:rPr lang="en-US" dirty="0">
                <a:cs typeface="Arial" panose="020B0604020202020204" pitchFamily="34" charset="0"/>
              </a:rPr>
              <a:t>• Employed a dual-laser LIBS setup: a </a:t>
            </a:r>
            <a:r>
              <a:rPr lang="en-US" dirty="0" err="1">
                <a:cs typeface="Arial" panose="020B0604020202020204" pitchFamily="34" charset="0"/>
              </a:rPr>
              <a:t>ps</a:t>
            </a:r>
            <a:r>
              <a:rPr lang="en-US" dirty="0">
                <a:cs typeface="Arial" panose="020B0604020202020204" pitchFamily="34" charset="0"/>
              </a:rPr>
              <a:t> laser (250 </a:t>
            </a:r>
            <a:r>
              <a:rPr lang="en-US" dirty="0" err="1">
                <a:cs typeface="Arial" panose="020B0604020202020204" pitchFamily="34" charset="0"/>
              </a:rPr>
              <a:t>ps</a:t>
            </a:r>
            <a:r>
              <a:rPr lang="en-US" dirty="0">
                <a:cs typeface="Arial" panose="020B0604020202020204" pitchFamily="34" charset="0"/>
              </a:rPr>
              <a:t>, 2 </a:t>
            </a:r>
            <a:r>
              <a:rPr lang="en-US" dirty="0" err="1">
                <a:cs typeface="Arial" panose="020B0604020202020204" pitchFamily="34" charset="0"/>
              </a:rPr>
              <a:t>mJ</a:t>
            </a:r>
            <a:r>
              <a:rPr lang="en-US" dirty="0">
                <a:cs typeface="Arial" panose="020B0604020202020204" pitchFamily="34" charset="0"/>
              </a:rPr>
              <a:t>) for gentle ablation and a secondary ns </a:t>
            </a:r>
            <a:r>
              <a:rPr lang="en-US" dirty="0" err="1">
                <a:cs typeface="Arial" panose="020B0604020202020204" pitchFamily="34" charset="0"/>
              </a:rPr>
              <a:t>Nd:YAG</a:t>
            </a:r>
            <a:r>
              <a:rPr lang="en-US" dirty="0">
                <a:cs typeface="Arial" panose="020B0604020202020204" pitchFamily="34" charset="0"/>
              </a:rPr>
              <a:t> laser (8 ns, 40 </a:t>
            </a:r>
            <a:r>
              <a:rPr lang="en-US" dirty="0" err="1">
                <a:cs typeface="Arial" panose="020B0604020202020204" pitchFamily="34" charset="0"/>
              </a:rPr>
              <a:t>mJ</a:t>
            </a:r>
            <a:r>
              <a:rPr lang="en-US" dirty="0">
                <a:cs typeface="Arial" panose="020B0604020202020204" pitchFamily="34" charset="0"/>
              </a:rPr>
              <a:t>, 100 ns delay) under 200 mbar </a:t>
            </a:r>
            <a:r>
              <a:rPr lang="en-US" dirty="0" err="1">
                <a:cs typeface="Arial" panose="020B0604020202020204" pitchFamily="34" charset="0"/>
              </a:rPr>
              <a:t>Ar</a:t>
            </a:r>
            <a:r>
              <a:rPr lang="en-US" dirty="0">
                <a:cs typeface="Arial" panose="020B0604020202020204" pitchFamily="34" charset="0"/>
              </a:rPr>
              <a:t> to enhance plasma excitation and D-line detection, with spectra recorded using an Andor ME5000 echelle spectrometer and iStar DH743 </a:t>
            </a:r>
            <a:r>
              <a:rPr lang="en-US" dirty="0" err="1">
                <a:cs typeface="Arial" panose="020B0604020202020204" pitchFamily="34" charset="0"/>
              </a:rPr>
              <a:t>iCCD</a:t>
            </a:r>
            <a:r>
              <a:rPr lang="en-US" dirty="0">
                <a:cs typeface="Arial" panose="020B0604020202020204" pitchFamily="34" charset="0"/>
              </a:rPr>
              <a:t> (5 ns resolution). This was done after the single pulse </a:t>
            </a:r>
            <a:r>
              <a:rPr lang="en-US" dirty="0" err="1">
                <a:cs typeface="Arial" panose="020B0604020202020204" pitchFamily="34" charset="0"/>
              </a:rPr>
              <a:t>ps</a:t>
            </a:r>
            <a:r>
              <a:rPr lang="en-US" dirty="0">
                <a:cs typeface="Arial" panose="020B0604020202020204" pitchFamily="34" charset="0"/>
              </a:rPr>
              <a:t> LIBS studies.</a:t>
            </a:r>
          </a:p>
          <a:p>
            <a:pPr marL="342900" lvl="1"/>
            <a:endParaRPr lang="en-US" dirty="0">
              <a:cs typeface="Arial" panose="020B0604020202020204" pitchFamily="34" charset="0"/>
            </a:endParaRPr>
          </a:p>
          <a:p>
            <a:pPr marL="342900" lvl="1"/>
            <a:r>
              <a:rPr lang="en-US" dirty="0">
                <a:cs typeface="Arial" panose="020B0604020202020204" pitchFamily="34" charset="0"/>
              </a:rPr>
              <a:t>• </a:t>
            </a:r>
            <a:r>
              <a:rPr lang="en-GB" dirty="0">
                <a:cs typeface="Arial" panose="020B0604020202020204" pitchFamily="34" charset="0"/>
              </a:rPr>
              <a:t>The depth profiles suggest a thin near-surface D/H deposition layer of about 100 nm, but the depth values</a:t>
            </a:r>
            <a:r>
              <a:rPr lang="en-GB" i="1" dirty="0">
                <a:cs typeface="Arial" panose="020B0604020202020204" pitchFamily="34" charset="0"/>
              </a:rPr>
              <a:t> </a:t>
            </a:r>
            <a:r>
              <a:rPr lang="en-GB" dirty="0">
                <a:cs typeface="Arial" panose="020B0604020202020204" pitchFamily="34" charset="0"/>
              </a:rPr>
              <a:t>carry large uncertainty. The spot size of ~40– 60 </a:t>
            </a:r>
            <a:r>
              <a:rPr lang="en-GB" dirty="0" err="1">
                <a:cs typeface="Arial" panose="020B0604020202020204" pitchFamily="34" charset="0"/>
              </a:rPr>
              <a:t>μm</a:t>
            </a:r>
            <a:r>
              <a:rPr lang="en-GB" dirty="0">
                <a:cs typeface="Arial" panose="020B0604020202020204" pitchFamily="34" charset="0"/>
              </a:rPr>
              <a:t> was consistent and correct across measurements</a:t>
            </a:r>
          </a:p>
          <a:p>
            <a:pPr marL="342900" lvl="1"/>
            <a:endParaRPr lang="en-US" dirty="0">
              <a:cs typeface="Arial" panose="020B0604020202020204" pitchFamily="34" charset="0"/>
            </a:endParaRPr>
          </a:p>
          <a:p>
            <a:pPr marL="342900" lvl="1"/>
            <a:r>
              <a:rPr lang="en-US" dirty="0">
                <a:cs typeface="Arial" panose="020B0604020202020204" pitchFamily="34" charset="0"/>
              </a:rPr>
              <a:t>• </a:t>
            </a:r>
            <a:r>
              <a:rPr lang="en-GB" dirty="0">
                <a:cs typeface="Arial" panose="020B0604020202020204" pitchFamily="34" charset="0"/>
              </a:rPr>
              <a:t>Clear depth profiles were obtained, showing morphology-dependent differences in retention behaviour between compact, porous, and nanocolumnar structures.</a:t>
            </a:r>
            <a:endParaRPr lang="en-US" dirty="0">
              <a:cs typeface="Arial" panose="020B0604020202020204" pitchFamily="34" charset="0"/>
            </a:endParaRPr>
          </a:p>
          <a:p>
            <a:pPr marL="342900" lvl="1" algn="just"/>
            <a:endParaRPr lang="en-US" sz="1400" dirty="0">
              <a:cs typeface="Arial" panose="020B0604020202020204" pitchFamily="34" charset="0"/>
            </a:endParaRPr>
          </a:p>
        </p:txBody>
      </p:sp>
      <p:pic>
        <p:nvPicPr>
          <p:cNvPr id="9" name="Picture 8">
            <a:extLst>
              <a:ext uri="{FF2B5EF4-FFF2-40B4-BE49-F238E27FC236}">
                <a16:creationId xmlns:a16="http://schemas.microsoft.com/office/drawing/2014/main" id="{BA434A61-2B4B-2662-5DA7-FB79C0351FC8}"/>
              </a:ext>
            </a:extLst>
          </p:cNvPr>
          <p:cNvPicPr>
            <a:picLocks noChangeAspect="1"/>
          </p:cNvPicPr>
          <p:nvPr/>
        </p:nvPicPr>
        <p:blipFill>
          <a:blip r:embed="rId3"/>
          <a:stretch>
            <a:fillRect/>
          </a:stretch>
        </p:blipFill>
        <p:spPr>
          <a:xfrm>
            <a:off x="6148552" y="1011069"/>
            <a:ext cx="3052055" cy="2417931"/>
          </a:xfrm>
          <a:prstGeom prst="rect">
            <a:avLst/>
          </a:prstGeom>
        </p:spPr>
      </p:pic>
      <p:pic>
        <p:nvPicPr>
          <p:cNvPr id="10" name="Picture 9">
            <a:extLst>
              <a:ext uri="{FF2B5EF4-FFF2-40B4-BE49-F238E27FC236}">
                <a16:creationId xmlns:a16="http://schemas.microsoft.com/office/drawing/2014/main" id="{E5C3DF49-4FF3-06C3-3E58-DF014862003B}"/>
              </a:ext>
            </a:extLst>
          </p:cNvPr>
          <p:cNvPicPr>
            <a:picLocks noChangeAspect="1"/>
          </p:cNvPicPr>
          <p:nvPr/>
        </p:nvPicPr>
        <p:blipFill>
          <a:blip r:embed="rId4"/>
          <a:stretch>
            <a:fillRect/>
          </a:stretch>
        </p:blipFill>
        <p:spPr>
          <a:xfrm>
            <a:off x="6951939" y="3640666"/>
            <a:ext cx="4497337" cy="2548467"/>
          </a:xfrm>
          <a:prstGeom prst="rect">
            <a:avLst/>
          </a:prstGeom>
        </p:spPr>
      </p:pic>
      <p:pic>
        <p:nvPicPr>
          <p:cNvPr id="11" name="Picture 10">
            <a:extLst>
              <a:ext uri="{FF2B5EF4-FFF2-40B4-BE49-F238E27FC236}">
                <a16:creationId xmlns:a16="http://schemas.microsoft.com/office/drawing/2014/main" id="{B576D824-3729-0242-F7E1-1B4D0E19728E}"/>
              </a:ext>
            </a:extLst>
          </p:cNvPr>
          <p:cNvPicPr>
            <a:picLocks noChangeAspect="1"/>
          </p:cNvPicPr>
          <p:nvPr/>
        </p:nvPicPr>
        <p:blipFill>
          <a:blip r:embed="rId5"/>
          <a:stretch>
            <a:fillRect/>
          </a:stretch>
        </p:blipFill>
        <p:spPr>
          <a:xfrm>
            <a:off x="8984622" y="1169704"/>
            <a:ext cx="3052055" cy="2259296"/>
          </a:xfrm>
          <a:prstGeom prst="rect">
            <a:avLst/>
          </a:prstGeom>
        </p:spPr>
      </p:pic>
    </p:spTree>
    <p:extLst>
      <p:ext uri="{BB962C8B-B14F-4D97-AF65-F5344CB8AC3E}">
        <p14:creationId xmlns:p14="http://schemas.microsoft.com/office/powerpoint/2010/main" val="18227756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2E2EB-66AC-EB35-635B-DDDB5C5059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F54ADD-551D-6138-05BF-8103C880D78C}"/>
              </a:ext>
            </a:extLst>
          </p:cNvPr>
          <p:cNvSpPr>
            <a:spLocks noGrp="1"/>
          </p:cNvSpPr>
          <p:nvPr>
            <p:ph type="title"/>
          </p:nvPr>
        </p:nvSpPr>
        <p:spPr>
          <a:xfrm>
            <a:off x="983432" y="192515"/>
            <a:ext cx="8227184" cy="457200"/>
          </a:xfrm>
        </p:spPr>
        <p:txBody>
          <a:bodyPr/>
          <a:lstStyle/>
          <a:p>
            <a:r>
              <a:rPr lang="en-US" dirty="0"/>
              <a:t>D007: In-situ LIBS and NRA in Magnum-PSI:</a:t>
            </a:r>
            <a:br>
              <a:rPr lang="en-US" dirty="0"/>
            </a:br>
            <a:r>
              <a:rPr lang="en-US" dirty="0"/>
              <a:t>		LIBS induced outgassing</a:t>
            </a:r>
            <a:endParaRPr lang="en-HU" dirty="0"/>
          </a:p>
        </p:txBody>
      </p:sp>
      <p:sp>
        <p:nvSpPr>
          <p:cNvPr id="4" name="Footer Placeholder 3">
            <a:extLst>
              <a:ext uri="{FF2B5EF4-FFF2-40B4-BE49-F238E27FC236}">
                <a16:creationId xmlns:a16="http://schemas.microsoft.com/office/drawing/2014/main" id="{F5B18A65-FE38-FFB2-8DD4-DFE7A1F491BB}"/>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3DFE3BB7-C864-BC53-D206-F270AAA44310}"/>
              </a:ext>
            </a:extLst>
          </p:cNvPr>
          <p:cNvSpPr>
            <a:spLocks noGrp="1"/>
          </p:cNvSpPr>
          <p:nvPr>
            <p:ph type="sldNum" sz="quarter" idx="12"/>
          </p:nvPr>
        </p:nvSpPr>
        <p:spPr/>
        <p:txBody>
          <a:bodyPr/>
          <a:lstStyle/>
          <a:p>
            <a:fld id="{6A6D9FA1-99C7-4910-8E32-B85D378B0060}" type="slidenum">
              <a:rPr lang="en-GB" smtClean="0">
                <a:solidFill>
                  <a:prstClr val="white"/>
                </a:solidFill>
              </a:rPr>
              <a:pPr/>
              <a:t>33</a:t>
            </a:fld>
            <a:endParaRPr lang="en-GB">
              <a:solidFill>
                <a:prstClr val="white"/>
              </a:solidFill>
            </a:endParaRPr>
          </a:p>
        </p:txBody>
      </p:sp>
      <p:sp>
        <p:nvSpPr>
          <p:cNvPr id="7" name="TextBox 6">
            <a:extLst>
              <a:ext uri="{FF2B5EF4-FFF2-40B4-BE49-F238E27FC236}">
                <a16:creationId xmlns:a16="http://schemas.microsoft.com/office/drawing/2014/main" id="{CA252F46-9B31-0721-7EC8-803C5A807653}"/>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D007</a:t>
            </a:r>
          </a:p>
        </p:txBody>
      </p:sp>
      <p:pic>
        <p:nvPicPr>
          <p:cNvPr id="3" name="Picture 2">
            <a:extLst>
              <a:ext uri="{FF2B5EF4-FFF2-40B4-BE49-F238E27FC236}">
                <a16:creationId xmlns:a16="http://schemas.microsoft.com/office/drawing/2014/main" id="{36FC1364-1AFD-DEC2-9F30-6786F8284C90}"/>
              </a:ext>
            </a:extLst>
          </p:cNvPr>
          <p:cNvPicPr>
            <a:picLocks noChangeAspect="1"/>
          </p:cNvPicPr>
          <p:nvPr/>
        </p:nvPicPr>
        <p:blipFill>
          <a:blip r:embed="rId2"/>
          <a:stretch>
            <a:fillRect/>
          </a:stretch>
        </p:blipFill>
        <p:spPr>
          <a:xfrm>
            <a:off x="9318406" y="97619"/>
            <a:ext cx="1037028" cy="968725"/>
          </a:xfrm>
          <a:prstGeom prst="rect">
            <a:avLst/>
          </a:prstGeom>
        </p:spPr>
      </p:pic>
      <p:sp>
        <p:nvSpPr>
          <p:cNvPr id="6" name="TextBox 5">
            <a:extLst>
              <a:ext uri="{FF2B5EF4-FFF2-40B4-BE49-F238E27FC236}">
                <a16:creationId xmlns:a16="http://schemas.microsoft.com/office/drawing/2014/main" id="{5EAF3F47-5FD8-D8CE-2F80-E92FF1274124}"/>
              </a:ext>
            </a:extLst>
          </p:cNvPr>
          <p:cNvSpPr txBox="1"/>
          <p:nvPr/>
        </p:nvSpPr>
        <p:spPr bwMode="auto">
          <a:xfrm>
            <a:off x="1038852" y="782623"/>
            <a:ext cx="2194416" cy="338554"/>
          </a:xfrm>
          <a:prstGeom prst="rect">
            <a:avLst/>
          </a:prstGeom>
          <a:noFill/>
        </p:spPr>
        <p:txBody>
          <a:bodyPr wrap="square">
            <a:spAutoFit/>
          </a:bodyPr>
          <a:lstStyle/>
          <a:p>
            <a:pPr>
              <a:spcAft>
                <a:spcPts val="600"/>
              </a:spcAft>
            </a:pPr>
            <a:r>
              <a:rPr lang="en-US" sz="1600" b="1" noProof="0" dirty="0"/>
              <a:t>DIFFER, UT, CU</a:t>
            </a:r>
          </a:p>
        </p:txBody>
      </p:sp>
      <p:sp>
        <p:nvSpPr>
          <p:cNvPr id="8" name="TextBox 7">
            <a:extLst>
              <a:ext uri="{FF2B5EF4-FFF2-40B4-BE49-F238E27FC236}">
                <a16:creationId xmlns:a16="http://schemas.microsoft.com/office/drawing/2014/main" id="{F9B915EC-B072-1D6D-0199-393EA6002852}"/>
              </a:ext>
            </a:extLst>
          </p:cNvPr>
          <p:cNvSpPr txBox="1"/>
          <p:nvPr/>
        </p:nvSpPr>
        <p:spPr bwMode="auto">
          <a:xfrm>
            <a:off x="1275828" y="6027062"/>
            <a:ext cx="8405171" cy="338554"/>
          </a:xfrm>
          <a:prstGeom prst="rect">
            <a:avLst/>
          </a:prstGeom>
          <a:noFill/>
        </p:spPr>
        <p:txBody>
          <a:bodyPr wrap="square">
            <a:spAutoFit/>
          </a:bodyPr>
          <a:lstStyle/>
          <a:p>
            <a:pPr>
              <a:spcAft>
                <a:spcPts val="600"/>
              </a:spcAft>
            </a:pPr>
            <a:r>
              <a:rPr lang="en-US" sz="1600" noProof="0" dirty="0"/>
              <a:t>Plans (Dec. 2025): consecutive laser shots and NRA measurements at the same position</a:t>
            </a:r>
          </a:p>
        </p:txBody>
      </p:sp>
      <p:grpSp>
        <p:nvGrpSpPr>
          <p:cNvPr id="9" name="Group 8">
            <a:extLst>
              <a:ext uri="{FF2B5EF4-FFF2-40B4-BE49-F238E27FC236}">
                <a16:creationId xmlns:a16="http://schemas.microsoft.com/office/drawing/2014/main" id="{305F5E7B-63AB-D31B-4F6A-BA40B5012D70}"/>
              </a:ext>
            </a:extLst>
          </p:cNvPr>
          <p:cNvGrpSpPr/>
          <p:nvPr/>
        </p:nvGrpSpPr>
        <p:grpSpPr>
          <a:xfrm>
            <a:off x="1781215" y="1517682"/>
            <a:ext cx="2496126" cy="1970171"/>
            <a:chOff x="850808" y="2586619"/>
            <a:chExt cx="2496126" cy="1970171"/>
          </a:xfrm>
        </p:grpSpPr>
        <p:sp>
          <p:nvSpPr>
            <p:cNvPr id="10" name="Rectangle 9">
              <a:extLst>
                <a:ext uri="{FF2B5EF4-FFF2-40B4-BE49-F238E27FC236}">
                  <a16:creationId xmlns:a16="http://schemas.microsoft.com/office/drawing/2014/main" id="{52B2B185-03DA-0A66-E207-70C1664C8726}"/>
                </a:ext>
              </a:extLst>
            </p:cNvPr>
            <p:cNvSpPr/>
            <p:nvPr/>
          </p:nvSpPr>
          <p:spPr>
            <a:xfrm rot="16200000">
              <a:off x="1923061" y="3258982"/>
              <a:ext cx="1263602" cy="608900"/>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350" noProof="0" dirty="0"/>
            </a:p>
          </p:txBody>
        </p:sp>
        <p:sp>
          <p:nvSpPr>
            <p:cNvPr id="11" name="Arc 10">
              <a:extLst>
                <a:ext uri="{FF2B5EF4-FFF2-40B4-BE49-F238E27FC236}">
                  <a16:creationId xmlns:a16="http://schemas.microsoft.com/office/drawing/2014/main" id="{B6636F87-7025-94CE-BA55-6DE2305F81ED}"/>
                </a:ext>
              </a:extLst>
            </p:cNvPr>
            <p:cNvSpPr/>
            <p:nvPr/>
          </p:nvSpPr>
          <p:spPr>
            <a:xfrm rot="16200000">
              <a:off x="1621813" y="3184178"/>
              <a:ext cx="934445" cy="749946"/>
            </a:xfrm>
            <a:prstGeom prst="arc">
              <a:avLst>
                <a:gd name="adj1" fmla="val 1202346"/>
                <a:gd name="adj2" fmla="val 9463601"/>
              </a:avLst>
            </a:prstGeom>
            <a:solidFill>
              <a:schemeClr val="bg1"/>
            </a:solidFill>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noProof="0" dirty="0"/>
            </a:p>
          </p:txBody>
        </p:sp>
        <p:sp>
          <p:nvSpPr>
            <p:cNvPr id="12" name="Rectangle 11">
              <a:extLst>
                <a:ext uri="{FF2B5EF4-FFF2-40B4-BE49-F238E27FC236}">
                  <a16:creationId xmlns:a16="http://schemas.microsoft.com/office/drawing/2014/main" id="{35772158-70E2-239E-07AF-902DAEABF289}"/>
                </a:ext>
              </a:extLst>
            </p:cNvPr>
            <p:cNvSpPr/>
            <p:nvPr/>
          </p:nvSpPr>
          <p:spPr>
            <a:xfrm rot="16200000">
              <a:off x="2445920" y="3351459"/>
              <a:ext cx="1263604" cy="423944"/>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3" name="TextBox 12">
              <a:extLst>
                <a:ext uri="{FF2B5EF4-FFF2-40B4-BE49-F238E27FC236}">
                  <a16:creationId xmlns:a16="http://schemas.microsoft.com/office/drawing/2014/main" id="{FE827081-F5C1-7E10-C204-C4DC85A9B0E8}"/>
                </a:ext>
              </a:extLst>
            </p:cNvPr>
            <p:cNvSpPr txBox="1"/>
            <p:nvPr/>
          </p:nvSpPr>
          <p:spPr>
            <a:xfrm>
              <a:off x="986103" y="2779149"/>
              <a:ext cx="939510" cy="208519"/>
            </a:xfrm>
            <a:prstGeom prst="rect">
              <a:avLst/>
            </a:prstGeom>
            <a:noFill/>
          </p:spPr>
          <p:txBody>
            <a:bodyPr wrap="none" rtlCol="0">
              <a:spAutoFit/>
            </a:bodyPr>
            <a:lstStyle/>
            <a:p>
              <a:r>
                <a:rPr lang="en-US" sz="1600" noProof="0" dirty="0"/>
                <a:t>Laser pulse</a:t>
              </a:r>
            </a:p>
          </p:txBody>
        </p:sp>
        <p:grpSp>
          <p:nvGrpSpPr>
            <p:cNvPr id="14" name="Group 13">
              <a:extLst>
                <a:ext uri="{FF2B5EF4-FFF2-40B4-BE49-F238E27FC236}">
                  <a16:creationId xmlns:a16="http://schemas.microsoft.com/office/drawing/2014/main" id="{9252E7DC-BAE9-0BFB-6930-F73C6EB45D81}"/>
                </a:ext>
              </a:extLst>
            </p:cNvPr>
            <p:cNvGrpSpPr/>
            <p:nvPr/>
          </p:nvGrpSpPr>
          <p:grpSpPr>
            <a:xfrm rot="16200000">
              <a:off x="1216138" y="2657896"/>
              <a:ext cx="1079067" cy="1809727"/>
              <a:chOff x="3187768" y="1394605"/>
              <a:chExt cx="1167306" cy="2183932"/>
            </a:xfrm>
          </p:grpSpPr>
          <p:sp>
            <p:nvSpPr>
              <p:cNvPr id="20" name="Rectangle 19">
                <a:extLst>
                  <a:ext uri="{FF2B5EF4-FFF2-40B4-BE49-F238E27FC236}">
                    <a16:creationId xmlns:a16="http://schemas.microsoft.com/office/drawing/2014/main" id="{6321D117-4B40-B40A-6A1D-E12B5501500E}"/>
                  </a:ext>
                </a:extLst>
              </p:cNvPr>
              <p:cNvSpPr/>
              <p:nvPr/>
            </p:nvSpPr>
            <p:spPr>
              <a:xfrm>
                <a:off x="3315960" y="1394605"/>
                <a:ext cx="914400" cy="1625734"/>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Arc 20">
                <a:extLst>
                  <a:ext uri="{FF2B5EF4-FFF2-40B4-BE49-F238E27FC236}">
                    <a16:creationId xmlns:a16="http://schemas.microsoft.com/office/drawing/2014/main" id="{410154D9-BF0E-D018-218C-E88C734B718D}"/>
                  </a:ext>
                </a:extLst>
              </p:cNvPr>
              <p:cNvSpPr/>
              <p:nvPr/>
            </p:nvSpPr>
            <p:spPr>
              <a:xfrm>
                <a:off x="3187768" y="2588461"/>
                <a:ext cx="1167306" cy="990076"/>
              </a:xfrm>
              <a:prstGeom prst="arc">
                <a:avLst>
                  <a:gd name="adj1" fmla="val 3087"/>
                  <a:gd name="adj2" fmla="val 10789655"/>
                </a:avLst>
              </a:prstGeom>
              <a:solidFill>
                <a:srgbClr val="FF0000">
                  <a:alpha val="20000"/>
                </a:srgbClr>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noProof="0" dirty="0"/>
              </a:p>
            </p:txBody>
          </p:sp>
          <p:sp>
            <p:nvSpPr>
              <p:cNvPr id="22" name="Arc 21">
                <a:extLst>
                  <a:ext uri="{FF2B5EF4-FFF2-40B4-BE49-F238E27FC236}">
                    <a16:creationId xmlns:a16="http://schemas.microsoft.com/office/drawing/2014/main" id="{B417F1C4-588F-BEBC-015E-F8604BF56C36}"/>
                  </a:ext>
                </a:extLst>
              </p:cNvPr>
              <p:cNvSpPr/>
              <p:nvPr/>
            </p:nvSpPr>
            <p:spPr>
              <a:xfrm>
                <a:off x="3315960" y="2661792"/>
                <a:ext cx="914400" cy="679596"/>
              </a:xfrm>
              <a:prstGeom prst="arc">
                <a:avLst>
                  <a:gd name="adj1" fmla="val 3087"/>
                  <a:gd name="adj2" fmla="val 10789655"/>
                </a:avLst>
              </a:prstGeom>
              <a:solidFill>
                <a:srgbClr val="FF5050"/>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noProof="0" dirty="0"/>
              </a:p>
            </p:txBody>
          </p:sp>
        </p:grpSp>
        <p:sp>
          <p:nvSpPr>
            <p:cNvPr id="15" name="TextBox 14">
              <a:extLst>
                <a:ext uri="{FF2B5EF4-FFF2-40B4-BE49-F238E27FC236}">
                  <a16:creationId xmlns:a16="http://schemas.microsoft.com/office/drawing/2014/main" id="{763A4DB5-EAE6-465D-975B-4E7D7F88EA7A}"/>
                </a:ext>
              </a:extLst>
            </p:cNvPr>
            <p:cNvSpPr txBox="1"/>
            <p:nvPr/>
          </p:nvSpPr>
          <p:spPr>
            <a:xfrm>
              <a:off x="2302861" y="2586619"/>
              <a:ext cx="1044073" cy="338554"/>
            </a:xfrm>
            <a:prstGeom prst="rect">
              <a:avLst/>
            </a:prstGeom>
            <a:noFill/>
          </p:spPr>
          <p:txBody>
            <a:bodyPr wrap="square" rtlCol="0">
              <a:spAutoFit/>
            </a:bodyPr>
            <a:lstStyle/>
            <a:p>
              <a:r>
                <a:rPr lang="en-US" sz="1600" noProof="0" dirty="0"/>
                <a:t>Material</a:t>
              </a:r>
            </a:p>
          </p:txBody>
        </p:sp>
        <p:sp>
          <p:nvSpPr>
            <p:cNvPr id="16" name="TextBox 15">
              <a:extLst>
                <a:ext uri="{FF2B5EF4-FFF2-40B4-BE49-F238E27FC236}">
                  <a16:creationId xmlns:a16="http://schemas.microsoft.com/office/drawing/2014/main" id="{ABE498E6-F25A-2B41-70B9-B781B4B11642}"/>
                </a:ext>
              </a:extLst>
            </p:cNvPr>
            <p:cNvSpPr txBox="1"/>
            <p:nvPr/>
          </p:nvSpPr>
          <p:spPr bwMode="auto">
            <a:xfrm>
              <a:off x="1123360" y="4348271"/>
              <a:ext cx="1102804" cy="208519"/>
            </a:xfrm>
            <a:prstGeom prst="rect">
              <a:avLst/>
            </a:prstGeom>
            <a:noFill/>
          </p:spPr>
          <p:txBody>
            <a:bodyPr wrap="square">
              <a:spAutoFit/>
            </a:bodyPr>
            <a:lstStyle/>
            <a:p>
              <a:r>
                <a:rPr lang="en-US" sz="1600" noProof="0" dirty="0"/>
                <a:t>Ablation</a:t>
              </a:r>
            </a:p>
          </p:txBody>
        </p:sp>
        <p:sp>
          <p:nvSpPr>
            <p:cNvPr id="17" name="TextBox 16">
              <a:extLst>
                <a:ext uri="{FF2B5EF4-FFF2-40B4-BE49-F238E27FC236}">
                  <a16:creationId xmlns:a16="http://schemas.microsoft.com/office/drawing/2014/main" id="{E67F7782-ABB3-96CF-BB70-693ABB315678}"/>
                </a:ext>
              </a:extLst>
            </p:cNvPr>
            <p:cNvSpPr txBox="1"/>
            <p:nvPr/>
          </p:nvSpPr>
          <p:spPr bwMode="auto">
            <a:xfrm>
              <a:off x="2021408" y="4342628"/>
              <a:ext cx="1102804" cy="208519"/>
            </a:xfrm>
            <a:prstGeom prst="rect">
              <a:avLst/>
            </a:prstGeom>
            <a:noFill/>
          </p:spPr>
          <p:txBody>
            <a:bodyPr wrap="square">
              <a:spAutoFit/>
            </a:bodyPr>
            <a:lstStyle/>
            <a:p>
              <a:r>
                <a:rPr lang="en-US" sz="1600" noProof="0" dirty="0"/>
                <a:t>Outgassing</a:t>
              </a:r>
            </a:p>
          </p:txBody>
        </p:sp>
        <p:cxnSp>
          <p:nvCxnSpPr>
            <p:cNvPr id="18" name="Straight Arrow Connector 17">
              <a:extLst>
                <a:ext uri="{FF2B5EF4-FFF2-40B4-BE49-F238E27FC236}">
                  <a16:creationId xmlns:a16="http://schemas.microsoft.com/office/drawing/2014/main" id="{0353874A-6F64-B84E-4484-DF85FFD45070}"/>
                </a:ext>
              </a:extLst>
            </p:cNvPr>
            <p:cNvCxnSpPr>
              <a:cxnSpLocks/>
              <a:stCxn id="16" idx="0"/>
            </p:cNvCxnSpPr>
            <p:nvPr/>
          </p:nvCxnSpPr>
          <p:spPr>
            <a:xfrm flipV="1">
              <a:off x="1674762" y="3760182"/>
              <a:ext cx="658809" cy="5880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3213E995-40C8-3AF5-3810-EEDAA2355601}"/>
                </a:ext>
              </a:extLst>
            </p:cNvPr>
            <p:cNvCxnSpPr>
              <a:cxnSpLocks/>
              <a:stCxn id="17" idx="0"/>
            </p:cNvCxnSpPr>
            <p:nvPr/>
          </p:nvCxnSpPr>
          <p:spPr>
            <a:xfrm flipV="1">
              <a:off x="2572810" y="3706488"/>
              <a:ext cx="0" cy="6361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23" name="TextBox 22">
            <a:extLst>
              <a:ext uri="{FF2B5EF4-FFF2-40B4-BE49-F238E27FC236}">
                <a16:creationId xmlns:a16="http://schemas.microsoft.com/office/drawing/2014/main" id="{EB968F02-DD5E-B411-0881-FE92ED019CB1}"/>
              </a:ext>
            </a:extLst>
          </p:cNvPr>
          <p:cNvSpPr txBox="1"/>
          <p:nvPr/>
        </p:nvSpPr>
        <p:spPr>
          <a:xfrm>
            <a:off x="5710496" y="5115051"/>
            <a:ext cx="4991685" cy="584775"/>
          </a:xfrm>
          <a:prstGeom prst="rect">
            <a:avLst/>
          </a:prstGeom>
          <a:solidFill>
            <a:schemeClr val="bg1">
              <a:alpha val="50000"/>
            </a:schemeClr>
          </a:solidFill>
        </p:spPr>
        <p:txBody>
          <a:bodyPr wrap="square" rtlCol="0">
            <a:spAutoFit/>
          </a:bodyPr>
          <a:lstStyle/>
          <a:p>
            <a:pPr marL="285750" indent="-285750">
              <a:buFont typeface="Arial" panose="020B0604020202020204" pitchFamily="34" charset="0"/>
              <a:buChar char="•"/>
            </a:pPr>
            <a:r>
              <a:rPr lang="en-US" sz="1600" noProof="0" dirty="0"/>
              <a:t>Both LIBS induced outgassing and diffusion observed</a:t>
            </a:r>
          </a:p>
          <a:p>
            <a:pPr marL="285750" indent="-285750">
              <a:buFont typeface="Arial" panose="020B0604020202020204" pitchFamily="34" charset="0"/>
              <a:buChar char="•"/>
            </a:pPr>
            <a:r>
              <a:rPr lang="en-US" sz="1600" noProof="0" dirty="0"/>
              <a:t>LIBS ablation 150-200 nm</a:t>
            </a:r>
          </a:p>
        </p:txBody>
      </p:sp>
      <p:grpSp>
        <p:nvGrpSpPr>
          <p:cNvPr id="24" name="Group 23">
            <a:extLst>
              <a:ext uri="{FF2B5EF4-FFF2-40B4-BE49-F238E27FC236}">
                <a16:creationId xmlns:a16="http://schemas.microsoft.com/office/drawing/2014/main" id="{14A97B9F-BB90-D48C-7541-1116B373C3BB}"/>
              </a:ext>
            </a:extLst>
          </p:cNvPr>
          <p:cNvGrpSpPr/>
          <p:nvPr/>
        </p:nvGrpSpPr>
        <p:grpSpPr>
          <a:xfrm>
            <a:off x="2008421" y="3747966"/>
            <a:ext cx="3102512" cy="2058994"/>
            <a:chOff x="1181713" y="3702571"/>
            <a:chExt cx="3102512" cy="2058994"/>
          </a:xfrm>
        </p:grpSpPr>
        <p:pic>
          <p:nvPicPr>
            <p:cNvPr id="25" name="Picture 24">
              <a:extLst>
                <a:ext uri="{FF2B5EF4-FFF2-40B4-BE49-F238E27FC236}">
                  <a16:creationId xmlns:a16="http://schemas.microsoft.com/office/drawing/2014/main" id="{2F6BAD36-7CAA-CDF5-76D1-5D45D6135628}"/>
                </a:ext>
              </a:extLst>
            </p:cNvPr>
            <p:cNvPicPr>
              <a:picLocks noChangeAspect="1"/>
            </p:cNvPicPr>
            <p:nvPr/>
          </p:nvPicPr>
          <p:blipFill>
            <a:blip r:embed="rId3"/>
            <a:stretch>
              <a:fillRect/>
            </a:stretch>
          </p:blipFill>
          <p:spPr>
            <a:xfrm>
              <a:off x="1181713" y="3702571"/>
              <a:ext cx="1992628" cy="1926957"/>
            </a:xfrm>
            <a:prstGeom prst="rect">
              <a:avLst/>
            </a:prstGeom>
          </p:spPr>
        </p:pic>
        <p:sp>
          <p:nvSpPr>
            <p:cNvPr id="26" name="TextBox 25">
              <a:extLst>
                <a:ext uri="{FF2B5EF4-FFF2-40B4-BE49-F238E27FC236}">
                  <a16:creationId xmlns:a16="http://schemas.microsoft.com/office/drawing/2014/main" id="{A2F78AD3-DA2F-2559-F393-C55C02FC180B}"/>
                </a:ext>
              </a:extLst>
            </p:cNvPr>
            <p:cNvSpPr txBox="1"/>
            <p:nvPr/>
          </p:nvSpPr>
          <p:spPr bwMode="auto">
            <a:xfrm>
              <a:off x="1266832" y="3833859"/>
              <a:ext cx="1702617" cy="584775"/>
            </a:xfrm>
            <a:prstGeom prst="rect">
              <a:avLst/>
            </a:prstGeom>
            <a:noFill/>
          </p:spPr>
          <p:txBody>
            <a:bodyPr wrap="square">
              <a:spAutoFit/>
            </a:bodyPr>
            <a:lstStyle/>
            <a:p>
              <a:pPr algn="ctr">
                <a:spcAft>
                  <a:spcPts val="600"/>
                </a:spcAft>
              </a:pPr>
              <a:r>
                <a:rPr lang="en-US" sz="1600" b="1" noProof="0" dirty="0">
                  <a:solidFill>
                    <a:schemeClr val="bg1"/>
                  </a:solidFill>
                </a:rPr>
                <a:t>Large LIBS crater to fit NRA!</a:t>
              </a:r>
            </a:p>
          </p:txBody>
        </p:sp>
        <p:sp>
          <p:nvSpPr>
            <p:cNvPr id="27" name="Rectangle 26">
              <a:extLst>
                <a:ext uri="{FF2B5EF4-FFF2-40B4-BE49-F238E27FC236}">
                  <a16:creationId xmlns:a16="http://schemas.microsoft.com/office/drawing/2014/main" id="{2FCB8BD3-D61A-CA60-B8A3-7AAE2A2F6F88}"/>
                </a:ext>
              </a:extLst>
            </p:cNvPr>
            <p:cNvSpPr/>
            <p:nvPr/>
          </p:nvSpPr>
          <p:spPr>
            <a:xfrm>
              <a:off x="2163267" y="4678285"/>
              <a:ext cx="83421" cy="834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TextBox 27">
              <a:extLst>
                <a:ext uri="{FF2B5EF4-FFF2-40B4-BE49-F238E27FC236}">
                  <a16:creationId xmlns:a16="http://schemas.microsoft.com/office/drawing/2014/main" id="{E61F2DD7-C2E2-CE90-BC8C-18A817DEB626}"/>
                </a:ext>
              </a:extLst>
            </p:cNvPr>
            <p:cNvSpPr txBox="1"/>
            <p:nvPr/>
          </p:nvSpPr>
          <p:spPr bwMode="auto">
            <a:xfrm>
              <a:off x="3181421" y="5423011"/>
              <a:ext cx="1102804" cy="338554"/>
            </a:xfrm>
            <a:prstGeom prst="rect">
              <a:avLst/>
            </a:prstGeom>
            <a:noFill/>
          </p:spPr>
          <p:txBody>
            <a:bodyPr wrap="square">
              <a:spAutoFit/>
            </a:bodyPr>
            <a:lstStyle/>
            <a:p>
              <a:r>
                <a:rPr lang="en-US" sz="1600" noProof="0" dirty="0"/>
                <a:t>NRA area</a:t>
              </a:r>
            </a:p>
          </p:txBody>
        </p:sp>
        <p:cxnSp>
          <p:nvCxnSpPr>
            <p:cNvPr id="29" name="Straight Arrow Connector 28">
              <a:extLst>
                <a:ext uri="{FF2B5EF4-FFF2-40B4-BE49-F238E27FC236}">
                  <a16:creationId xmlns:a16="http://schemas.microsoft.com/office/drawing/2014/main" id="{89D635F3-EE32-8463-E706-46C47744B05E}"/>
                </a:ext>
              </a:extLst>
            </p:cNvPr>
            <p:cNvCxnSpPr>
              <a:cxnSpLocks/>
              <a:endCxn id="27" idx="2"/>
            </p:cNvCxnSpPr>
            <p:nvPr/>
          </p:nvCxnSpPr>
          <p:spPr>
            <a:xfrm flipH="1" flipV="1">
              <a:off x="2204978" y="4761706"/>
              <a:ext cx="1024249" cy="8328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33BDAE1C-9BAF-1BDF-2D29-B142AF2AF53F}"/>
                </a:ext>
              </a:extLst>
            </p:cNvPr>
            <p:cNvCxnSpPr>
              <a:cxnSpLocks/>
            </p:cNvCxnSpPr>
            <p:nvPr/>
          </p:nvCxnSpPr>
          <p:spPr>
            <a:xfrm flipH="1" flipV="1">
              <a:off x="2329863" y="4729009"/>
              <a:ext cx="880568" cy="5264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E1F29BBD-32F4-74B8-9EF2-DB9B9879E020}"/>
                </a:ext>
              </a:extLst>
            </p:cNvPr>
            <p:cNvSpPr txBox="1"/>
            <p:nvPr/>
          </p:nvSpPr>
          <p:spPr bwMode="auto">
            <a:xfrm>
              <a:off x="3152747" y="5065810"/>
              <a:ext cx="1102804" cy="338554"/>
            </a:xfrm>
            <a:prstGeom prst="rect">
              <a:avLst/>
            </a:prstGeom>
            <a:noFill/>
          </p:spPr>
          <p:txBody>
            <a:bodyPr wrap="square">
              <a:spAutoFit/>
            </a:bodyPr>
            <a:lstStyle/>
            <a:p>
              <a:r>
                <a:rPr lang="en-US" sz="1600" noProof="0" dirty="0"/>
                <a:t>LIBS crater</a:t>
              </a:r>
            </a:p>
          </p:txBody>
        </p:sp>
        <p:sp>
          <p:nvSpPr>
            <p:cNvPr id="32" name="Rectangle 31">
              <a:extLst>
                <a:ext uri="{FF2B5EF4-FFF2-40B4-BE49-F238E27FC236}">
                  <a16:creationId xmlns:a16="http://schemas.microsoft.com/office/drawing/2014/main" id="{B7CFF7DB-B196-E59C-4A65-2A57239FED62}"/>
                </a:ext>
              </a:extLst>
            </p:cNvPr>
            <p:cNvSpPr/>
            <p:nvPr/>
          </p:nvSpPr>
          <p:spPr>
            <a:xfrm>
              <a:off x="2610527" y="4652213"/>
              <a:ext cx="83421" cy="834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Rectangle 32">
              <a:extLst>
                <a:ext uri="{FF2B5EF4-FFF2-40B4-BE49-F238E27FC236}">
                  <a16:creationId xmlns:a16="http://schemas.microsoft.com/office/drawing/2014/main" id="{9181CF5A-6E56-8B0A-3F61-806B2EA54F18}"/>
                </a:ext>
              </a:extLst>
            </p:cNvPr>
            <p:cNvSpPr/>
            <p:nvPr/>
          </p:nvSpPr>
          <p:spPr>
            <a:xfrm>
              <a:off x="1709684" y="4669183"/>
              <a:ext cx="83421" cy="834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34" name="Group 33">
            <a:extLst>
              <a:ext uri="{FF2B5EF4-FFF2-40B4-BE49-F238E27FC236}">
                <a16:creationId xmlns:a16="http://schemas.microsoft.com/office/drawing/2014/main" id="{0A475E98-A0D2-C308-FC83-D72AFF8B54FD}"/>
              </a:ext>
            </a:extLst>
          </p:cNvPr>
          <p:cNvGrpSpPr/>
          <p:nvPr/>
        </p:nvGrpSpPr>
        <p:grpSpPr>
          <a:xfrm>
            <a:off x="5533178" y="1398524"/>
            <a:ext cx="4100073" cy="3576889"/>
            <a:chOff x="4706470" y="1353129"/>
            <a:chExt cx="4100073" cy="3576889"/>
          </a:xfrm>
        </p:grpSpPr>
        <p:pic>
          <p:nvPicPr>
            <p:cNvPr id="35" name="Picture 34">
              <a:extLst>
                <a:ext uri="{FF2B5EF4-FFF2-40B4-BE49-F238E27FC236}">
                  <a16:creationId xmlns:a16="http://schemas.microsoft.com/office/drawing/2014/main" id="{E6435961-C973-96CF-FD9E-AA5EA004FA85}"/>
                </a:ext>
              </a:extLst>
            </p:cNvPr>
            <p:cNvPicPr>
              <a:picLocks noChangeAspect="1"/>
            </p:cNvPicPr>
            <p:nvPr/>
          </p:nvPicPr>
          <p:blipFill>
            <a:blip r:embed="rId4"/>
            <a:stretch>
              <a:fillRect/>
            </a:stretch>
          </p:blipFill>
          <p:spPr>
            <a:xfrm>
              <a:off x="5162583" y="1727276"/>
              <a:ext cx="3524035" cy="2924937"/>
            </a:xfrm>
            <a:prstGeom prst="rect">
              <a:avLst/>
            </a:prstGeom>
          </p:spPr>
        </p:pic>
        <p:grpSp>
          <p:nvGrpSpPr>
            <p:cNvPr id="36" name="Group 35">
              <a:extLst>
                <a:ext uri="{FF2B5EF4-FFF2-40B4-BE49-F238E27FC236}">
                  <a16:creationId xmlns:a16="http://schemas.microsoft.com/office/drawing/2014/main" id="{E6352A03-4584-CA89-2EBC-913C526FAC8A}"/>
                </a:ext>
              </a:extLst>
            </p:cNvPr>
            <p:cNvGrpSpPr/>
            <p:nvPr/>
          </p:nvGrpSpPr>
          <p:grpSpPr>
            <a:xfrm>
              <a:off x="4706470" y="1353129"/>
              <a:ext cx="4100073" cy="3576889"/>
              <a:chOff x="443081" y="1624871"/>
              <a:chExt cx="4100073" cy="3576889"/>
            </a:xfrm>
          </p:grpSpPr>
          <p:sp>
            <p:nvSpPr>
              <p:cNvPr id="47" name="TextBox 46">
                <a:extLst>
                  <a:ext uri="{FF2B5EF4-FFF2-40B4-BE49-F238E27FC236}">
                    <a16:creationId xmlns:a16="http://schemas.microsoft.com/office/drawing/2014/main" id="{641BA57D-EE63-2C2C-2AFF-FABADA58E7D3}"/>
                  </a:ext>
                </a:extLst>
              </p:cNvPr>
              <p:cNvSpPr txBox="1"/>
              <p:nvPr/>
            </p:nvSpPr>
            <p:spPr bwMode="auto">
              <a:xfrm>
                <a:off x="1775047" y="1859908"/>
                <a:ext cx="381836" cy="246221"/>
              </a:xfrm>
              <a:prstGeom prst="rect">
                <a:avLst/>
              </a:prstGeom>
              <a:solidFill>
                <a:schemeClr val="bg1"/>
              </a:solidFill>
            </p:spPr>
            <p:txBody>
              <a:bodyPr wrap="none" rtlCol="0">
                <a:spAutoFit/>
              </a:bodyPr>
              <a:lstStyle/>
              <a:p>
                <a:r>
                  <a:rPr lang="en-US" sz="1000" noProof="0" dirty="0"/>
                  <a:t>633</a:t>
                </a:r>
              </a:p>
            </p:txBody>
          </p:sp>
          <p:sp>
            <p:nvSpPr>
              <p:cNvPr id="48" name="TextBox 47">
                <a:extLst>
                  <a:ext uri="{FF2B5EF4-FFF2-40B4-BE49-F238E27FC236}">
                    <a16:creationId xmlns:a16="http://schemas.microsoft.com/office/drawing/2014/main" id="{B9B3CD9D-AC61-CAC6-8BF9-5FCAA1ECD999}"/>
                  </a:ext>
                </a:extLst>
              </p:cNvPr>
              <p:cNvSpPr txBox="1"/>
              <p:nvPr/>
            </p:nvSpPr>
            <p:spPr bwMode="auto">
              <a:xfrm>
                <a:off x="1317243" y="1859908"/>
                <a:ext cx="381836" cy="246221"/>
              </a:xfrm>
              <a:prstGeom prst="rect">
                <a:avLst/>
              </a:prstGeom>
              <a:solidFill>
                <a:schemeClr val="bg1"/>
              </a:solidFill>
            </p:spPr>
            <p:txBody>
              <a:bodyPr wrap="none" rtlCol="0">
                <a:spAutoFit/>
              </a:bodyPr>
              <a:lstStyle/>
              <a:p>
                <a:r>
                  <a:rPr lang="en-US" sz="1000" noProof="0" dirty="0"/>
                  <a:t>317</a:t>
                </a:r>
              </a:p>
            </p:txBody>
          </p:sp>
          <p:sp>
            <p:nvSpPr>
              <p:cNvPr id="49" name="TextBox 48">
                <a:extLst>
                  <a:ext uri="{FF2B5EF4-FFF2-40B4-BE49-F238E27FC236}">
                    <a16:creationId xmlns:a16="http://schemas.microsoft.com/office/drawing/2014/main" id="{EB6F4651-EB58-A13E-6AB1-5D729E67C04C}"/>
                  </a:ext>
                </a:extLst>
              </p:cNvPr>
              <p:cNvSpPr txBox="1"/>
              <p:nvPr/>
            </p:nvSpPr>
            <p:spPr bwMode="auto">
              <a:xfrm>
                <a:off x="2169631" y="1859908"/>
                <a:ext cx="381836" cy="246221"/>
              </a:xfrm>
              <a:prstGeom prst="rect">
                <a:avLst/>
              </a:prstGeom>
              <a:solidFill>
                <a:schemeClr val="bg1"/>
              </a:solidFill>
            </p:spPr>
            <p:txBody>
              <a:bodyPr wrap="none" rtlCol="0">
                <a:spAutoFit/>
              </a:bodyPr>
              <a:lstStyle/>
              <a:p>
                <a:r>
                  <a:rPr lang="en-US" sz="1000" noProof="0" dirty="0"/>
                  <a:t>950</a:t>
                </a:r>
              </a:p>
            </p:txBody>
          </p:sp>
          <p:sp>
            <p:nvSpPr>
              <p:cNvPr id="50" name="TextBox 49">
                <a:extLst>
                  <a:ext uri="{FF2B5EF4-FFF2-40B4-BE49-F238E27FC236}">
                    <a16:creationId xmlns:a16="http://schemas.microsoft.com/office/drawing/2014/main" id="{B4403386-BC87-BA9F-4945-60BF245BB4DD}"/>
                  </a:ext>
                </a:extLst>
              </p:cNvPr>
              <p:cNvSpPr txBox="1"/>
              <p:nvPr/>
            </p:nvSpPr>
            <p:spPr bwMode="auto">
              <a:xfrm>
                <a:off x="2665947" y="1859908"/>
                <a:ext cx="447558" cy="246221"/>
              </a:xfrm>
              <a:prstGeom prst="rect">
                <a:avLst/>
              </a:prstGeom>
              <a:solidFill>
                <a:schemeClr val="bg1"/>
              </a:solidFill>
            </p:spPr>
            <p:txBody>
              <a:bodyPr wrap="none" rtlCol="0">
                <a:spAutoFit/>
              </a:bodyPr>
              <a:lstStyle/>
              <a:p>
                <a:r>
                  <a:rPr lang="en-US" sz="1000" noProof="0" dirty="0"/>
                  <a:t>1266</a:t>
                </a:r>
              </a:p>
            </p:txBody>
          </p:sp>
          <p:sp>
            <p:nvSpPr>
              <p:cNvPr id="51" name="TextBox 50">
                <a:extLst>
                  <a:ext uri="{FF2B5EF4-FFF2-40B4-BE49-F238E27FC236}">
                    <a16:creationId xmlns:a16="http://schemas.microsoft.com/office/drawing/2014/main" id="{494EC0CF-BFEA-1D63-34E2-266F339CEBE6}"/>
                  </a:ext>
                </a:extLst>
              </p:cNvPr>
              <p:cNvSpPr txBox="1"/>
              <p:nvPr/>
            </p:nvSpPr>
            <p:spPr bwMode="auto">
              <a:xfrm>
                <a:off x="3146198" y="1859908"/>
                <a:ext cx="447558" cy="246221"/>
              </a:xfrm>
              <a:prstGeom prst="rect">
                <a:avLst/>
              </a:prstGeom>
              <a:solidFill>
                <a:schemeClr val="bg1"/>
              </a:solidFill>
            </p:spPr>
            <p:txBody>
              <a:bodyPr wrap="none" rtlCol="0">
                <a:spAutoFit/>
              </a:bodyPr>
              <a:lstStyle/>
              <a:p>
                <a:r>
                  <a:rPr lang="en-US" sz="1000" noProof="0" dirty="0"/>
                  <a:t>1583</a:t>
                </a:r>
              </a:p>
            </p:txBody>
          </p:sp>
          <p:sp>
            <p:nvSpPr>
              <p:cNvPr id="52" name="TextBox 51">
                <a:extLst>
                  <a:ext uri="{FF2B5EF4-FFF2-40B4-BE49-F238E27FC236}">
                    <a16:creationId xmlns:a16="http://schemas.microsoft.com/office/drawing/2014/main" id="{66CD5EE3-926C-4595-CE9D-91D5CF514333}"/>
                  </a:ext>
                </a:extLst>
              </p:cNvPr>
              <p:cNvSpPr txBox="1"/>
              <p:nvPr/>
            </p:nvSpPr>
            <p:spPr bwMode="auto">
              <a:xfrm>
                <a:off x="3604002" y="1859907"/>
                <a:ext cx="447558" cy="246221"/>
              </a:xfrm>
              <a:prstGeom prst="rect">
                <a:avLst/>
              </a:prstGeom>
              <a:solidFill>
                <a:schemeClr val="bg1"/>
              </a:solidFill>
            </p:spPr>
            <p:txBody>
              <a:bodyPr wrap="none" rtlCol="0">
                <a:spAutoFit/>
              </a:bodyPr>
              <a:lstStyle/>
              <a:p>
                <a:r>
                  <a:rPr lang="en-US" sz="1000" noProof="0" dirty="0"/>
                  <a:t>1899</a:t>
                </a:r>
              </a:p>
            </p:txBody>
          </p:sp>
          <p:sp>
            <p:nvSpPr>
              <p:cNvPr id="53" name="TextBox 52">
                <a:extLst>
                  <a:ext uri="{FF2B5EF4-FFF2-40B4-BE49-F238E27FC236}">
                    <a16:creationId xmlns:a16="http://schemas.microsoft.com/office/drawing/2014/main" id="{4026CAB4-B994-4B15-6746-D333157F9F6A}"/>
                  </a:ext>
                </a:extLst>
              </p:cNvPr>
              <p:cNvSpPr txBox="1"/>
              <p:nvPr/>
            </p:nvSpPr>
            <p:spPr bwMode="auto">
              <a:xfrm>
                <a:off x="4051560" y="1859907"/>
                <a:ext cx="447558" cy="246221"/>
              </a:xfrm>
              <a:prstGeom prst="rect">
                <a:avLst/>
              </a:prstGeom>
              <a:solidFill>
                <a:schemeClr val="bg1"/>
              </a:solidFill>
            </p:spPr>
            <p:txBody>
              <a:bodyPr wrap="none" rtlCol="0">
                <a:spAutoFit/>
              </a:bodyPr>
              <a:lstStyle/>
              <a:p>
                <a:r>
                  <a:rPr lang="en-US" sz="1000" noProof="0" dirty="0"/>
                  <a:t>2216</a:t>
                </a:r>
              </a:p>
            </p:txBody>
          </p:sp>
          <p:sp>
            <p:nvSpPr>
              <p:cNvPr id="54" name="TextBox 53">
                <a:extLst>
                  <a:ext uri="{FF2B5EF4-FFF2-40B4-BE49-F238E27FC236}">
                    <a16:creationId xmlns:a16="http://schemas.microsoft.com/office/drawing/2014/main" id="{1FA24866-7D22-97A3-FAAD-1897099BBAF5}"/>
                  </a:ext>
                </a:extLst>
              </p:cNvPr>
              <p:cNvSpPr txBox="1"/>
              <p:nvPr/>
            </p:nvSpPr>
            <p:spPr bwMode="auto">
              <a:xfrm>
                <a:off x="935284" y="1859907"/>
                <a:ext cx="250390" cy="246221"/>
              </a:xfrm>
              <a:prstGeom prst="rect">
                <a:avLst/>
              </a:prstGeom>
              <a:solidFill>
                <a:schemeClr val="bg1"/>
              </a:solidFill>
            </p:spPr>
            <p:txBody>
              <a:bodyPr wrap="none" rtlCol="0">
                <a:spAutoFit/>
              </a:bodyPr>
              <a:lstStyle/>
              <a:p>
                <a:r>
                  <a:rPr lang="en-US" sz="1000" noProof="0" dirty="0"/>
                  <a:t>0</a:t>
                </a:r>
              </a:p>
            </p:txBody>
          </p:sp>
          <p:sp>
            <p:nvSpPr>
              <p:cNvPr id="55" name="TextBox 54">
                <a:extLst>
                  <a:ext uri="{FF2B5EF4-FFF2-40B4-BE49-F238E27FC236}">
                    <a16:creationId xmlns:a16="http://schemas.microsoft.com/office/drawing/2014/main" id="{5AE18A17-8F66-E97E-9472-8F4FDD44736E}"/>
                  </a:ext>
                </a:extLst>
              </p:cNvPr>
              <p:cNvSpPr txBox="1"/>
              <p:nvPr/>
            </p:nvSpPr>
            <p:spPr bwMode="auto">
              <a:xfrm>
                <a:off x="674366" y="2013795"/>
                <a:ext cx="359394" cy="246221"/>
              </a:xfrm>
              <a:prstGeom prst="rect">
                <a:avLst/>
              </a:prstGeom>
              <a:solidFill>
                <a:schemeClr val="bg1"/>
              </a:solidFill>
            </p:spPr>
            <p:txBody>
              <a:bodyPr wrap="none" rtlCol="0">
                <a:spAutoFit/>
              </a:bodyPr>
              <a:lstStyle/>
              <a:p>
                <a:r>
                  <a:rPr lang="en-US" sz="1000" noProof="0" dirty="0"/>
                  <a:t>10</a:t>
                </a:r>
                <a:r>
                  <a:rPr lang="en-US" sz="1000" baseline="30000" noProof="0" dirty="0"/>
                  <a:t>1</a:t>
                </a:r>
              </a:p>
            </p:txBody>
          </p:sp>
          <p:sp>
            <p:nvSpPr>
              <p:cNvPr id="56" name="TextBox 55">
                <a:extLst>
                  <a:ext uri="{FF2B5EF4-FFF2-40B4-BE49-F238E27FC236}">
                    <a16:creationId xmlns:a16="http://schemas.microsoft.com/office/drawing/2014/main" id="{665337EA-4C1D-F35A-1A4A-90F6D00C4F78}"/>
                  </a:ext>
                </a:extLst>
              </p:cNvPr>
              <p:cNvSpPr txBox="1"/>
              <p:nvPr/>
            </p:nvSpPr>
            <p:spPr bwMode="auto">
              <a:xfrm>
                <a:off x="674366" y="2864217"/>
                <a:ext cx="359394" cy="246221"/>
              </a:xfrm>
              <a:prstGeom prst="rect">
                <a:avLst/>
              </a:prstGeom>
              <a:solidFill>
                <a:schemeClr val="bg1"/>
              </a:solidFill>
            </p:spPr>
            <p:txBody>
              <a:bodyPr wrap="none" rtlCol="0">
                <a:spAutoFit/>
              </a:bodyPr>
              <a:lstStyle/>
              <a:p>
                <a:r>
                  <a:rPr lang="en-US" sz="1000" noProof="0" dirty="0"/>
                  <a:t>10</a:t>
                </a:r>
                <a:r>
                  <a:rPr lang="en-US" sz="1000" baseline="30000" noProof="0" dirty="0"/>
                  <a:t>0</a:t>
                </a:r>
              </a:p>
            </p:txBody>
          </p:sp>
          <p:sp>
            <p:nvSpPr>
              <p:cNvPr id="57" name="TextBox 56">
                <a:extLst>
                  <a:ext uri="{FF2B5EF4-FFF2-40B4-BE49-F238E27FC236}">
                    <a16:creationId xmlns:a16="http://schemas.microsoft.com/office/drawing/2014/main" id="{0DD1A160-3A5B-2788-961F-A655F2EC8DDE}"/>
                  </a:ext>
                </a:extLst>
              </p:cNvPr>
              <p:cNvSpPr txBox="1"/>
              <p:nvPr/>
            </p:nvSpPr>
            <p:spPr bwMode="auto">
              <a:xfrm>
                <a:off x="644983" y="3730434"/>
                <a:ext cx="385042" cy="246221"/>
              </a:xfrm>
              <a:prstGeom prst="rect">
                <a:avLst/>
              </a:prstGeom>
              <a:solidFill>
                <a:schemeClr val="bg1"/>
              </a:solidFill>
            </p:spPr>
            <p:txBody>
              <a:bodyPr wrap="none" rtlCol="0">
                <a:spAutoFit/>
              </a:bodyPr>
              <a:lstStyle/>
              <a:p>
                <a:r>
                  <a:rPr lang="en-US" sz="1000" noProof="0" dirty="0"/>
                  <a:t>10</a:t>
                </a:r>
                <a:r>
                  <a:rPr lang="en-US" sz="1000" baseline="30000" noProof="0" dirty="0"/>
                  <a:t>-1</a:t>
                </a:r>
              </a:p>
            </p:txBody>
          </p:sp>
          <p:sp>
            <p:nvSpPr>
              <p:cNvPr id="58" name="TextBox 57">
                <a:extLst>
                  <a:ext uri="{FF2B5EF4-FFF2-40B4-BE49-F238E27FC236}">
                    <a16:creationId xmlns:a16="http://schemas.microsoft.com/office/drawing/2014/main" id="{7F3F18ED-9574-E15B-FD2B-DE4D087D28BB}"/>
                  </a:ext>
                </a:extLst>
              </p:cNvPr>
              <p:cNvSpPr txBox="1"/>
              <p:nvPr/>
            </p:nvSpPr>
            <p:spPr bwMode="auto">
              <a:xfrm>
                <a:off x="644983" y="4575112"/>
                <a:ext cx="385042" cy="246221"/>
              </a:xfrm>
              <a:prstGeom prst="rect">
                <a:avLst/>
              </a:prstGeom>
              <a:solidFill>
                <a:schemeClr val="bg1"/>
              </a:solidFill>
            </p:spPr>
            <p:txBody>
              <a:bodyPr wrap="none" rtlCol="0">
                <a:spAutoFit/>
              </a:bodyPr>
              <a:lstStyle/>
              <a:p>
                <a:r>
                  <a:rPr lang="en-US" sz="1000" noProof="0" dirty="0"/>
                  <a:t>10</a:t>
                </a:r>
                <a:r>
                  <a:rPr lang="en-US" sz="1000" baseline="30000" noProof="0" dirty="0"/>
                  <a:t>-2</a:t>
                </a:r>
              </a:p>
            </p:txBody>
          </p:sp>
          <p:sp>
            <p:nvSpPr>
              <p:cNvPr id="59" name="TextBox 58">
                <a:extLst>
                  <a:ext uri="{FF2B5EF4-FFF2-40B4-BE49-F238E27FC236}">
                    <a16:creationId xmlns:a16="http://schemas.microsoft.com/office/drawing/2014/main" id="{949AABA7-E822-8CFE-7FB7-9F607E79C91C}"/>
                  </a:ext>
                </a:extLst>
              </p:cNvPr>
              <p:cNvSpPr txBox="1"/>
              <p:nvPr/>
            </p:nvSpPr>
            <p:spPr bwMode="auto">
              <a:xfrm>
                <a:off x="1475300" y="4741249"/>
                <a:ext cx="447558" cy="246221"/>
              </a:xfrm>
              <a:prstGeom prst="rect">
                <a:avLst/>
              </a:prstGeom>
              <a:solidFill>
                <a:schemeClr val="bg1"/>
              </a:solidFill>
            </p:spPr>
            <p:txBody>
              <a:bodyPr wrap="none" rtlCol="0">
                <a:spAutoFit/>
              </a:bodyPr>
              <a:lstStyle/>
              <a:p>
                <a:r>
                  <a:rPr lang="en-US" sz="1000" noProof="0" dirty="0"/>
                  <a:t>5000</a:t>
                </a:r>
              </a:p>
            </p:txBody>
          </p:sp>
          <p:sp>
            <p:nvSpPr>
              <p:cNvPr id="60" name="TextBox 59">
                <a:extLst>
                  <a:ext uri="{FF2B5EF4-FFF2-40B4-BE49-F238E27FC236}">
                    <a16:creationId xmlns:a16="http://schemas.microsoft.com/office/drawing/2014/main" id="{12037F2D-4A99-B758-8452-86242DF6F84A}"/>
                  </a:ext>
                </a:extLst>
              </p:cNvPr>
              <p:cNvSpPr txBox="1"/>
              <p:nvPr/>
            </p:nvSpPr>
            <p:spPr bwMode="auto">
              <a:xfrm>
                <a:off x="935284" y="4738636"/>
                <a:ext cx="250390" cy="246221"/>
              </a:xfrm>
              <a:prstGeom prst="rect">
                <a:avLst/>
              </a:prstGeom>
              <a:solidFill>
                <a:schemeClr val="bg1"/>
              </a:solidFill>
            </p:spPr>
            <p:txBody>
              <a:bodyPr wrap="none" rtlCol="0">
                <a:spAutoFit/>
              </a:bodyPr>
              <a:lstStyle/>
              <a:p>
                <a:r>
                  <a:rPr lang="en-US" sz="1000" noProof="0" dirty="0"/>
                  <a:t>0</a:t>
                </a:r>
              </a:p>
            </p:txBody>
          </p:sp>
          <p:sp>
            <p:nvSpPr>
              <p:cNvPr id="61" name="TextBox 60">
                <a:extLst>
                  <a:ext uri="{FF2B5EF4-FFF2-40B4-BE49-F238E27FC236}">
                    <a16:creationId xmlns:a16="http://schemas.microsoft.com/office/drawing/2014/main" id="{6C3B534D-4021-914A-E609-85D7D67988B2}"/>
                  </a:ext>
                </a:extLst>
              </p:cNvPr>
              <p:cNvSpPr txBox="1"/>
              <p:nvPr/>
            </p:nvSpPr>
            <p:spPr bwMode="auto">
              <a:xfrm>
                <a:off x="2120407" y="4738636"/>
                <a:ext cx="513282" cy="246221"/>
              </a:xfrm>
              <a:prstGeom prst="rect">
                <a:avLst/>
              </a:prstGeom>
              <a:solidFill>
                <a:schemeClr val="bg1"/>
              </a:solidFill>
            </p:spPr>
            <p:txBody>
              <a:bodyPr wrap="none" rtlCol="0">
                <a:spAutoFit/>
              </a:bodyPr>
              <a:lstStyle/>
              <a:p>
                <a:r>
                  <a:rPr lang="en-US" sz="1000" noProof="0" dirty="0"/>
                  <a:t>10000</a:t>
                </a:r>
              </a:p>
            </p:txBody>
          </p:sp>
          <p:sp>
            <p:nvSpPr>
              <p:cNvPr id="62" name="TextBox 61">
                <a:extLst>
                  <a:ext uri="{FF2B5EF4-FFF2-40B4-BE49-F238E27FC236}">
                    <a16:creationId xmlns:a16="http://schemas.microsoft.com/office/drawing/2014/main" id="{3AC7CF69-209A-F49B-ED92-DB4622523D67}"/>
                  </a:ext>
                </a:extLst>
              </p:cNvPr>
              <p:cNvSpPr txBox="1"/>
              <p:nvPr/>
            </p:nvSpPr>
            <p:spPr bwMode="auto">
              <a:xfrm>
                <a:off x="2756895" y="4738669"/>
                <a:ext cx="513282" cy="246221"/>
              </a:xfrm>
              <a:prstGeom prst="rect">
                <a:avLst/>
              </a:prstGeom>
              <a:solidFill>
                <a:schemeClr val="bg1"/>
              </a:solidFill>
            </p:spPr>
            <p:txBody>
              <a:bodyPr wrap="none" rtlCol="0">
                <a:spAutoFit/>
              </a:bodyPr>
              <a:lstStyle/>
              <a:p>
                <a:r>
                  <a:rPr lang="en-US" sz="1000" noProof="0" dirty="0"/>
                  <a:t>15000</a:t>
                </a:r>
              </a:p>
            </p:txBody>
          </p:sp>
          <p:sp>
            <p:nvSpPr>
              <p:cNvPr id="63" name="TextBox 62">
                <a:extLst>
                  <a:ext uri="{FF2B5EF4-FFF2-40B4-BE49-F238E27FC236}">
                    <a16:creationId xmlns:a16="http://schemas.microsoft.com/office/drawing/2014/main" id="{CBFFD9F0-2C40-CA69-DF54-E9C441ADC692}"/>
                  </a:ext>
                </a:extLst>
              </p:cNvPr>
              <p:cNvSpPr txBox="1"/>
              <p:nvPr/>
            </p:nvSpPr>
            <p:spPr bwMode="auto">
              <a:xfrm>
                <a:off x="3399568" y="4749175"/>
                <a:ext cx="513282" cy="246221"/>
              </a:xfrm>
              <a:prstGeom prst="rect">
                <a:avLst/>
              </a:prstGeom>
              <a:solidFill>
                <a:schemeClr val="bg1"/>
              </a:solidFill>
            </p:spPr>
            <p:txBody>
              <a:bodyPr wrap="none" rtlCol="0">
                <a:spAutoFit/>
              </a:bodyPr>
              <a:lstStyle/>
              <a:p>
                <a:r>
                  <a:rPr lang="en-US" sz="1000" noProof="0" dirty="0"/>
                  <a:t>20000</a:t>
                </a:r>
              </a:p>
            </p:txBody>
          </p:sp>
          <p:sp>
            <p:nvSpPr>
              <p:cNvPr id="64" name="TextBox 63">
                <a:extLst>
                  <a:ext uri="{FF2B5EF4-FFF2-40B4-BE49-F238E27FC236}">
                    <a16:creationId xmlns:a16="http://schemas.microsoft.com/office/drawing/2014/main" id="{F057B853-64DA-CCA6-54A4-D0BEF01A6840}"/>
                  </a:ext>
                </a:extLst>
              </p:cNvPr>
              <p:cNvSpPr txBox="1"/>
              <p:nvPr/>
            </p:nvSpPr>
            <p:spPr bwMode="auto">
              <a:xfrm>
                <a:off x="4029872" y="4736415"/>
                <a:ext cx="513282" cy="246221"/>
              </a:xfrm>
              <a:prstGeom prst="rect">
                <a:avLst/>
              </a:prstGeom>
              <a:solidFill>
                <a:schemeClr val="bg1"/>
              </a:solidFill>
            </p:spPr>
            <p:txBody>
              <a:bodyPr wrap="none" rtlCol="0">
                <a:spAutoFit/>
              </a:bodyPr>
              <a:lstStyle/>
              <a:p>
                <a:r>
                  <a:rPr lang="en-US" sz="1000" noProof="0" dirty="0"/>
                  <a:t>25000</a:t>
                </a:r>
              </a:p>
            </p:txBody>
          </p:sp>
          <p:sp>
            <p:nvSpPr>
              <p:cNvPr id="65" name="TextBox 64">
                <a:extLst>
                  <a:ext uri="{FF2B5EF4-FFF2-40B4-BE49-F238E27FC236}">
                    <a16:creationId xmlns:a16="http://schemas.microsoft.com/office/drawing/2014/main" id="{731B87E3-265B-1805-261A-E61216EF2377}"/>
                  </a:ext>
                </a:extLst>
              </p:cNvPr>
              <p:cNvSpPr txBox="1"/>
              <p:nvPr/>
            </p:nvSpPr>
            <p:spPr bwMode="auto">
              <a:xfrm>
                <a:off x="2163222" y="1624871"/>
                <a:ext cx="918841" cy="276999"/>
              </a:xfrm>
              <a:prstGeom prst="rect">
                <a:avLst/>
              </a:prstGeom>
              <a:solidFill>
                <a:schemeClr val="bg1"/>
              </a:solidFill>
            </p:spPr>
            <p:txBody>
              <a:bodyPr wrap="none" rtlCol="0">
                <a:spAutoFit/>
              </a:bodyPr>
              <a:lstStyle/>
              <a:p>
                <a:r>
                  <a:rPr lang="en-US" sz="1200" b="1" noProof="0" dirty="0"/>
                  <a:t>Depth (nm)</a:t>
                </a:r>
              </a:p>
            </p:txBody>
          </p:sp>
          <p:sp>
            <p:nvSpPr>
              <p:cNvPr id="66" name="TextBox 65">
                <a:extLst>
                  <a:ext uri="{FF2B5EF4-FFF2-40B4-BE49-F238E27FC236}">
                    <a16:creationId xmlns:a16="http://schemas.microsoft.com/office/drawing/2014/main" id="{B07D6F77-14B8-30D8-50C1-CB08F0553FA9}"/>
                  </a:ext>
                </a:extLst>
              </p:cNvPr>
              <p:cNvSpPr txBox="1"/>
              <p:nvPr/>
            </p:nvSpPr>
            <p:spPr bwMode="auto">
              <a:xfrm>
                <a:off x="1965965" y="4924761"/>
                <a:ext cx="1463862" cy="276999"/>
              </a:xfrm>
              <a:prstGeom prst="rect">
                <a:avLst/>
              </a:prstGeom>
              <a:solidFill>
                <a:schemeClr val="bg1"/>
              </a:solidFill>
            </p:spPr>
            <p:txBody>
              <a:bodyPr wrap="none" rtlCol="0">
                <a:spAutoFit/>
              </a:bodyPr>
              <a:lstStyle/>
              <a:p>
                <a:r>
                  <a:rPr lang="en-US" sz="1200" b="1" noProof="0" dirty="0"/>
                  <a:t>Depth (10</a:t>
                </a:r>
                <a:r>
                  <a:rPr lang="en-US" sz="1200" b="1" baseline="30000" noProof="0" dirty="0"/>
                  <a:t>15</a:t>
                </a:r>
                <a:r>
                  <a:rPr lang="en-US" sz="1200" b="1" noProof="0" dirty="0"/>
                  <a:t> D/cm</a:t>
                </a:r>
                <a:r>
                  <a:rPr lang="en-US" sz="1200" b="1" baseline="30000" noProof="0" dirty="0"/>
                  <a:t>2</a:t>
                </a:r>
                <a:r>
                  <a:rPr lang="en-US" sz="1200" b="1" noProof="0" dirty="0"/>
                  <a:t>)</a:t>
                </a:r>
              </a:p>
            </p:txBody>
          </p:sp>
          <p:sp>
            <p:nvSpPr>
              <p:cNvPr id="67" name="TextBox 66">
                <a:extLst>
                  <a:ext uri="{FF2B5EF4-FFF2-40B4-BE49-F238E27FC236}">
                    <a16:creationId xmlns:a16="http://schemas.microsoft.com/office/drawing/2014/main" id="{10A606CA-8BDD-452C-E296-7529ABF133F5}"/>
                  </a:ext>
                </a:extLst>
              </p:cNvPr>
              <p:cNvSpPr txBox="1"/>
              <p:nvPr/>
            </p:nvSpPr>
            <p:spPr bwMode="auto">
              <a:xfrm rot="16200000">
                <a:off x="-232104" y="3305565"/>
                <a:ext cx="1627369" cy="276999"/>
              </a:xfrm>
              <a:prstGeom prst="rect">
                <a:avLst/>
              </a:prstGeom>
              <a:solidFill>
                <a:schemeClr val="bg1"/>
              </a:solidFill>
            </p:spPr>
            <p:txBody>
              <a:bodyPr wrap="none" rtlCol="0">
                <a:spAutoFit/>
              </a:bodyPr>
              <a:lstStyle/>
              <a:p>
                <a:r>
                  <a:rPr lang="en-US" sz="1200" b="1" noProof="0" dirty="0"/>
                  <a:t>D concentration (at.%)</a:t>
                </a:r>
              </a:p>
            </p:txBody>
          </p:sp>
        </p:grpSp>
        <p:sp>
          <p:nvSpPr>
            <p:cNvPr id="37" name="Rectangle 36">
              <a:extLst>
                <a:ext uri="{FF2B5EF4-FFF2-40B4-BE49-F238E27FC236}">
                  <a16:creationId xmlns:a16="http://schemas.microsoft.com/office/drawing/2014/main" id="{F95C2FAA-6776-348D-BB48-869DA0C454E4}"/>
                </a:ext>
              </a:extLst>
            </p:cNvPr>
            <p:cNvSpPr/>
            <p:nvPr/>
          </p:nvSpPr>
          <p:spPr>
            <a:xfrm>
              <a:off x="6755844" y="1703872"/>
              <a:ext cx="203200" cy="104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8" name="Rectangle 37">
              <a:extLst>
                <a:ext uri="{FF2B5EF4-FFF2-40B4-BE49-F238E27FC236}">
                  <a16:creationId xmlns:a16="http://schemas.microsoft.com/office/drawing/2014/main" id="{E26A7A0D-F6FF-4B1A-F118-06C32C483586}"/>
                </a:ext>
              </a:extLst>
            </p:cNvPr>
            <p:cNvSpPr/>
            <p:nvPr/>
          </p:nvSpPr>
          <p:spPr>
            <a:xfrm>
              <a:off x="6848832" y="4523088"/>
              <a:ext cx="203200" cy="104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9" name="TextBox 38">
              <a:extLst>
                <a:ext uri="{FF2B5EF4-FFF2-40B4-BE49-F238E27FC236}">
                  <a16:creationId xmlns:a16="http://schemas.microsoft.com/office/drawing/2014/main" id="{46EC7CFE-3B29-2685-2753-0E30DB710E55}"/>
                </a:ext>
              </a:extLst>
            </p:cNvPr>
            <p:cNvSpPr txBox="1"/>
            <p:nvPr/>
          </p:nvSpPr>
          <p:spPr bwMode="auto">
            <a:xfrm>
              <a:off x="7067816" y="1875734"/>
              <a:ext cx="1470912" cy="661720"/>
            </a:xfrm>
            <a:prstGeom prst="rect">
              <a:avLst/>
            </a:prstGeom>
            <a:solidFill>
              <a:schemeClr val="bg1"/>
            </a:solidFill>
          </p:spPr>
          <p:txBody>
            <a:bodyPr wrap="square">
              <a:spAutoFit/>
            </a:bodyPr>
            <a:lstStyle/>
            <a:p>
              <a:pPr>
                <a:spcAft>
                  <a:spcPts val="600"/>
                </a:spcAft>
              </a:pPr>
              <a:r>
                <a:rPr lang="en-US" sz="1600" noProof="0" dirty="0"/>
                <a:t>p-WO coating</a:t>
              </a:r>
            </a:p>
            <a:p>
              <a:pPr>
                <a:spcAft>
                  <a:spcPts val="600"/>
                </a:spcAft>
              </a:pPr>
              <a:endParaRPr lang="en-US" sz="1600" noProof="0" dirty="0"/>
            </a:p>
          </p:txBody>
        </p:sp>
        <p:sp>
          <p:nvSpPr>
            <p:cNvPr id="40" name="TextBox 39">
              <a:extLst>
                <a:ext uri="{FF2B5EF4-FFF2-40B4-BE49-F238E27FC236}">
                  <a16:creationId xmlns:a16="http://schemas.microsoft.com/office/drawing/2014/main" id="{EA438E62-4467-BE85-6050-6B8F1A70B000}"/>
                </a:ext>
              </a:extLst>
            </p:cNvPr>
            <p:cNvSpPr txBox="1"/>
            <p:nvPr/>
          </p:nvSpPr>
          <p:spPr bwMode="auto">
            <a:xfrm>
              <a:off x="7374263" y="2333214"/>
              <a:ext cx="621920" cy="347122"/>
            </a:xfrm>
            <a:prstGeom prst="rect">
              <a:avLst/>
            </a:prstGeom>
            <a:solidFill>
              <a:schemeClr val="bg1"/>
            </a:solidFill>
          </p:spPr>
          <p:txBody>
            <a:bodyPr wrap="square">
              <a:spAutoFit/>
            </a:bodyPr>
            <a:lstStyle/>
            <a:p>
              <a:pPr>
                <a:spcAft>
                  <a:spcPts val="600"/>
                </a:spcAft>
              </a:pPr>
              <a:r>
                <a:rPr lang="en-US" sz="1600" noProof="0" dirty="0"/>
                <a:t>NRA</a:t>
              </a:r>
            </a:p>
          </p:txBody>
        </p:sp>
        <p:sp>
          <p:nvSpPr>
            <p:cNvPr id="41" name="TextBox 40">
              <a:extLst>
                <a:ext uri="{FF2B5EF4-FFF2-40B4-BE49-F238E27FC236}">
                  <a16:creationId xmlns:a16="http://schemas.microsoft.com/office/drawing/2014/main" id="{4AB65817-9C80-7D48-E0EC-9E5965D9A5E5}"/>
                </a:ext>
              </a:extLst>
            </p:cNvPr>
            <p:cNvSpPr txBox="1"/>
            <p:nvPr/>
          </p:nvSpPr>
          <p:spPr bwMode="auto">
            <a:xfrm>
              <a:off x="5323868" y="1771419"/>
              <a:ext cx="1610292" cy="338554"/>
            </a:xfrm>
            <a:prstGeom prst="rect">
              <a:avLst/>
            </a:prstGeom>
            <a:solidFill>
              <a:schemeClr val="bg1">
                <a:alpha val="50000"/>
              </a:schemeClr>
            </a:solidFill>
          </p:spPr>
          <p:txBody>
            <a:bodyPr wrap="square">
              <a:spAutoFit/>
            </a:bodyPr>
            <a:lstStyle/>
            <a:p>
              <a:r>
                <a:rPr lang="en-US" sz="1600" noProof="0" dirty="0"/>
                <a:t>Before LIBS shot</a:t>
              </a:r>
            </a:p>
          </p:txBody>
        </p:sp>
        <p:sp>
          <p:nvSpPr>
            <p:cNvPr id="42" name="TextBox 41">
              <a:extLst>
                <a:ext uri="{FF2B5EF4-FFF2-40B4-BE49-F238E27FC236}">
                  <a16:creationId xmlns:a16="http://schemas.microsoft.com/office/drawing/2014/main" id="{A9DA6B02-B01A-ED8B-85AF-4FFE91E79913}"/>
                </a:ext>
              </a:extLst>
            </p:cNvPr>
            <p:cNvSpPr txBox="1"/>
            <p:nvPr/>
          </p:nvSpPr>
          <p:spPr bwMode="auto">
            <a:xfrm>
              <a:off x="5230565" y="4221630"/>
              <a:ext cx="1539326" cy="338554"/>
            </a:xfrm>
            <a:prstGeom prst="rect">
              <a:avLst/>
            </a:prstGeom>
            <a:solidFill>
              <a:schemeClr val="bg1">
                <a:alpha val="50000"/>
              </a:schemeClr>
            </a:solidFill>
          </p:spPr>
          <p:txBody>
            <a:bodyPr wrap="square">
              <a:spAutoFit/>
            </a:bodyPr>
            <a:lstStyle/>
            <a:p>
              <a:r>
                <a:rPr lang="en-US" sz="1600" noProof="0" dirty="0"/>
                <a:t>After LIBS shot</a:t>
              </a:r>
            </a:p>
          </p:txBody>
        </p:sp>
        <p:cxnSp>
          <p:nvCxnSpPr>
            <p:cNvPr id="43" name="Straight Arrow Connector 42">
              <a:extLst>
                <a:ext uri="{FF2B5EF4-FFF2-40B4-BE49-F238E27FC236}">
                  <a16:creationId xmlns:a16="http://schemas.microsoft.com/office/drawing/2014/main" id="{48DF2A37-E8A2-9885-CD5F-2677B0C57A4E}"/>
                </a:ext>
              </a:extLst>
            </p:cNvPr>
            <p:cNvCxnSpPr/>
            <p:nvPr/>
          </p:nvCxnSpPr>
          <p:spPr>
            <a:xfrm flipH="1">
              <a:off x="5732899" y="2062303"/>
              <a:ext cx="300215" cy="1552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A67483E6-ECCF-2F10-1BA3-AD67D469F602}"/>
                </a:ext>
              </a:extLst>
            </p:cNvPr>
            <p:cNvCxnSpPr>
              <a:cxnSpLocks/>
            </p:cNvCxnSpPr>
            <p:nvPr/>
          </p:nvCxnSpPr>
          <p:spPr>
            <a:xfrm flipH="1" flipV="1">
              <a:off x="5586817" y="4105324"/>
              <a:ext cx="273957" cy="1692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5" name="Oval 44">
              <a:extLst>
                <a:ext uri="{FF2B5EF4-FFF2-40B4-BE49-F238E27FC236}">
                  <a16:creationId xmlns:a16="http://schemas.microsoft.com/office/drawing/2014/main" id="{0B1B7AF5-64C6-F5DF-04CA-241EEB71F932}"/>
                </a:ext>
              </a:extLst>
            </p:cNvPr>
            <p:cNvSpPr/>
            <p:nvPr/>
          </p:nvSpPr>
          <p:spPr>
            <a:xfrm>
              <a:off x="5626481" y="2203425"/>
              <a:ext cx="126349" cy="169298"/>
            </a:xfrm>
            <a:prstGeom prst="ellips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46" name="Oval 45">
              <a:extLst>
                <a:ext uri="{FF2B5EF4-FFF2-40B4-BE49-F238E27FC236}">
                  <a16:creationId xmlns:a16="http://schemas.microsoft.com/office/drawing/2014/main" id="{B47C0F1E-CF03-6B4C-EF3A-BB058620B58F}"/>
                </a:ext>
              </a:extLst>
            </p:cNvPr>
            <p:cNvSpPr/>
            <p:nvPr/>
          </p:nvSpPr>
          <p:spPr>
            <a:xfrm>
              <a:off x="5509597" y="3873863"/>
              <a:ext cx="126349" cy="259525"/>
            </a:xfrm>
            <a:prstGeom prst="ellips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t-EE"/>
            </a:p>
          </p:txBody>
        </p:sp>
      </p:grpSp>
    </p:spTree>
    <p:extLst>
      <p:ext uri="{BB962C8B-B14F-4D97-AF65-F5344CB8AC3E}">
        <p14:creationId xmlns:p14="http://schemas.microsoft.com/office/powerpoint/2010/main" val="28795093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BF84D-D562-2619-14F7-D99D0FDA5C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9CC456-1883-A43F-A955-EF1323973621}"/>
              </a:ext>
            </a:extLst>
          </p:cNvPr>
          <p:cNvSpPr>
            <a:spLocks noGrp="1"/>
          </p:cNvSpPr>
          <p:nvPr>
            <p:ph type="title"/>
          </p:nvPr>
        </p:nvSpPr>
        <p:spPr>
          <a:xfrm>
            <a:off x="983432" y="192515"/>
            <a:ext cx="8227184" cy="457200"/>
          </a:xfrm>
        </p:spPr>
        <p:txBody>
          <a:bodyPr/>
          <a:lstStyle/>
          <a:p>
            <a:r>
              <a:rPr lang="en-US" dirty="0"/>
              <a:t>D007: In-situ LIBS and NRA in Magnum-PSI:</a:t>
            </a:r>
            <a:br>
              <a:rPr lang="en-US" dirty="0"/>
            </a:br>
            <a:r>
              <a:rPr lang="en-US" dirty="0"/>
              <a:t>		D retention after loading</a:t>
            </a:r>
            <a:endParaRPr lang="en-HU" dirty="0"/>
          </a:p>
        </p:txBody>
      </p:sp>
      <p:sp>
        <p:nvSpPr>
          <p:cNvPr id="4" name="Footer Placeholder 3">
            <a:extLst>
              <a:ext uri="{FF2B5EF4-FFF2-40B4-BE49-F238E27FC236}">
                <a16:creationId xmlns:a16="http://schemas.microsoft.com/office/drawing/2014/main" id="{9B053CD4-2542-258E-4433-E409D3AE742D}"/>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B5FB0676-53DF-2225-A9BF-0C8322ED684F}"/>
              </a:ext>
            </a:extLst>
          </p:cNvPr>
          <p:cNvSpPr>
            <a:spLocks noGrp="1"/>
          </p:cNvSpPr>
          <p:nvPr>
            <p:ph type="sldNum" sz="quarter" idx="12"/>
          </p:nvPr>
        </p:nvSpPr>
        <p:spPr/>
        <p:txBody>
          <a:bodyPr/>
          <a:lstStyle/>
          <a:p>
            <a:fld id="{6A6D9FA1-99C7-4910-8E32-B85D378B0060}" type="slidenum">
              <a:rPr lang="en-GB" smtClean="0">
                <a:solidFill>
                  <a:prstClr val="white"/>
                </a:solidFill>
              </a:rPr>
              <a:pPr/>
              <a:t>34</a:t>
            </a:fld>
            <a:endParaRPr lang="en-GB">
              <a:solidFill>
                <a:prstClr val="white"/>
              </a:solidFill>
            </a:endParaRPr>
          </a:p>
        </p:txBody>
      </p:sp>
      <p:sp>
        <p:nvSpPr>
          <p:cNvPr id="7" name="TextBox 6">
            <a:extLst>
              <a:ext uri="{FF2B5EF4-FFF2-40B4-BE49-F238E27FC236}">
                <a16:creationId xmlns:a16="http://schemas.microsoft.com/office/drawing/2014/main" id="{E02CB46D-5085-BD24-360F-C219B52E672A}"/>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D007</a:t>
            </a:r>
          </a:p>
        </p:txBody>
      </p:sp>
      <p:pic>
        <p:nvPicPr>
          <p:cNvPr id="3" name="Picture 2">
            <a:extLst>
              <a:ext uri="{FF2B5EF4-FFF2-40B4-BE49-F238E27FC236}">
                <a16:creationId xmlns:a16="http://schemas.microsoft.com/office/drawing/2014/main" id="{C652C6D7-647E-3328-6A3F-1EF7D3347C4D}"/>
              </a:ext>
            </a:extLst>
          </p:cNvPr>
          <p:cNvPicPr>
            <a:picLocks noChangeAspect="1"/>
          </p:cNvPicPr>
          <p:nvPr/>
        </p:nvPicPr>
        <p:blipFill>
          <a:blip r:embed="rId2"/>
          <a:stretch>
            <a:fillRect/>
          </a:stretch>
        </p:blipFill>
        <p:spPr>
          <a:xfrm>
            <a:off x="9318406" y="97619"/>
            <a:ext cx="1037028" cy="968725"/>
          </a:xfrm>
          <a:prstGeom prst="rect">
            <a:avLst/>
          </a:prstGeom>
        </p:spPr>
      </p:pic>
      <p:graphicFrame>
        <p:nvGraphicFramePr>
          <p:cNvPr id="68" name="Chart 67">
            <a:extLst>
              <a:ext uri="{FF2B5EF4-FFF2-40B4-BE49-F238E27FC236}">
                <a16:creationId xmlns:a16="http://schemas.microsoft.com/office/drawing/2014/main" id="{FCF7B037-7859-EFA3-8575-C230ECAD4255}"/>
              </a:ext>
            </a:extLst>
          </p:cNvPr>
          <p:cNvGraphicFramePr>
            <a:graphicFrameLocks/>
          </p:cNvGraphicFramePr>
          <p:nvPr>
            <p:extLst>
              <p:ext uri="{D42A27DB-BD31-4B8C-83A1-F6EECF244321}">
                <p14:modId xmlns:p14="http://schemas.microsoft.com/office/powerpoint/2010/main" val="2194573677"/>
              </p:ext>
            </p:extLst>
          </p:nvPr>
        </p:nvGraphicFramePr>
        <p:xfrm>
          <a:off x="483261" y="1812516"/>
          <a:ext cx="3114434" cy="25160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9" name="Chart 68">
            <a:extLst>
              <a:ext uri="{FF2B5EF4-FFF2-40B4-BE49-F238E27FC236}">
                <a16:creationId xmlns:a16="http://schemas.microsoft.com/office/drawing/2014/main" id="{3A43CD26-437B-2D61-B1A6-7B55B5762824}"/>
              </a:ext>
            </a:extLst>
          </p:cNvPr>
          <p:cNvGraphicFramePr>
            <a:graphicFrameLocks/>
          </p:cNvGraphicFramePr>
          <p:nvPr>
            <p:extLst>
              <p:ext uri="{D42A27DB-BD31-4B8C-83A1-F6EECF244321}">
                <p14:modId xmlns:p14="http://schemas.microsoft.com/office/powerpoint/2010/main" val="598561472"/>
              </p:ext>
            </p:extLst>
          </p:nvPr>
        </p:nvGraphicFramePr>
        <p:xfrm>
          <a:off x="3489704" y="1891195"/>
          <a:ext cx="3486829" cy="251606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0" name="Chart 69">
            <a:extLst>
              <a:ext uri="{FF2B5EF4-FFF2-40B4-BE49-F238E27FC236}">
                <a16:creationId xmlns:a16="http://schemas.microsoft.com/office/drawing/2014/main" id="{891FF997-61A7-F0C7-FC8E-BD949E458124}"/>
              </a:ext>
            </a:extLst>
          </p:cNvPr>
          <p:cNvGraphicFramePr>
            <a:graphicFrameLocks/>
          </p:cNvGraphicFramePr>
          <p:nvPr>
            <p:extLst>
              <p:ext uri="{D42A27DB-BD31-4B8C-83A1-F6EECF244321}">
                <p14:modId xmlns:p14="http://schemas.microsoft.com/office/powerpoint/2010/main" val="3071414745"/>
              </p:ext>
            </p:extLst>
          </p:nvPr>
        </p:nvGraphicFramePr>
        <p:xfrm>
          <a:off x="7675106" y="1621564"/>
          <a:ext cx="4033633" cy="3055323"/>
        </p:xfrm>
        <a:graphic>
          <a:graphicData uri="http://schemas.openxmlformats.org/drawingml/2006/chart">
            <c:chart xmlns:c="http://schemas.openxmlformats.org/drawingml/2006/chart" xmlns:r="http://schemas.openxmlformats.org/officeDocument/2006/relationships" r:id="rId5"/>
          </a:graphicData>
        </a:graphic>
      </p:graphicFrame>
      <p:sp>
        <p:nvSpPr>
          <p:cNvPr id="71" name="TextBox 70">
            <a:extLst>
              <a:ext uri="{FF2B5EF4-FFF2-40B4-BE49-F238E27FC236}">
                <a16:creationId xmlns:a16="http://schemas.microsoft.com/office/drawing/2014/main" id="{884EB66B-8639-1372-693B-2778079F34D7}"/>
              </a:ext>
            </a:extLst>
          </p:cNvPr>
          <p:cNvSpPr txBox="1"/>
          <p:nvPr/>
        </p:nvSpPr>
        <p:spPr bwMode="auto">
          <a:xfrm>
            <a:off x="701796" y="1310224"/>
            <a:ext cx="7152292" cy="338554"/>
          </a:xfrm>
          <a:prstGeom prst="rect">
            <a:avLst/>
          </a:prstGeom>
          <a:noFill/>
        </p:spPr>
        <p:txBody>
          <a:bodyPr wrap="square">
            <a:spAutoFit/>
          </a:bodyPr>
          <a:lstStyle/>
          <a:p>
            <a:pPr>
              <a:spcAft>
                <a:spcPts val="600"/>
              </a:spcAft>
            </a:pPr>
            <a:r>
              <a:rPr lang="et-EE" sz="1600" noProof="0" dirty="0" err="1"/>
              <a:t>Compact</a:t>
            </a:r>
            <a:r>
              <a:rPr lang="et-EE" sz="1600" noProof="0" dirty="0"/>
              <a:t> </a:t>
            </a:r>
            <a:r>
              <a:rPr lang="et-EE" sz="1600" dirty="0"/>
              <a:t>1 µm, 1.5 µm and 2 µm </a:t>
            </a:r>
            <a:r>
              <a:rPr lang="et-EE" sz="1600" dirty="0" err="1"/>
              <a:t>tungsten</a:t>
            </a:r>
            <a:r>
              <a:rPr lang="et-EE" sz="1600" dirty="0"/>
              <a:t> (c-W)</a:t>
            </a:r>
            <a:r>
              <a:rPr lang="en-US" sz="1600" noProof="0" dirty="0"/>
              <a:t> coatings on Mo</a:t>
            </a:r>
            <a:r>
              <a:rPr lang="et-EE" sz="1600" noProof="0" dirty="0"/>
              <a:t> </a:t>
            </a:r>
            <a:r>
              <a:rPr lang="et-EE" sz="1600" noProof="0" dirty="0" err="1"/>
              <a:t>substrate</a:t>
            </a:r>
            <a:endParaRPr lang="en-US" sz="1600" noProof="0" dirty="0"/>
          </a:p>
        </p:txBody>
      </p:sp>
      <p:sp>
        <p:nvSpPr>
          <p:cNvPr id="72" name="TextBox 71">
            <a:extLst>
              <a:ext uri="{FF2B5EF4-FFF2-40B4-BE49-F238E27FC236}">
                <a16:creationId xmlns:a16="http://schemas.microsoft.com/office/drawing/2014/main" id="{83CF9A6F-36F3-0314-EE67-AF248A3226AC}"/>
              </a:ext>
            </a:extLst>
          </p:cNvPr>
          <p:cNvSpPr txBox="1"/>
          <p:nvPr/>
        </p:nvSpPr>
        <p:spPr bwMode="auto">
          <a:xfrm>
            <a:off x="377294" y="4755277"/>
            <a:ext cx="7429083" cy="1800493"/>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1600" noProof="0" dirty="0"/>
              <a:t>LIBS spectra show </a:t>
            </a:r>
            <a:r>
              <a:rPr lang="et-EE" sz="1600" noProof="0" dirty="0"/>
              <a:t>a </a:t>
            </a:r>
            <a:r>
              <a:rPr lang="en-US" sz="1600" noProof="0" dirty="0"/>
              <a:t>poorly defined interface between W coating and Mo</a:t>
            </a:r>
            <a:r>
              <a:rPr lang="et-EE" sz="1600" noProof="0" dirty="0"/>
              <a:t> </a:t>
            </a:r>
            <a:r>
              <a:rPr lang="et-EE" sz="1600" noProof="0" dirty="0" err="1"/>
              <a:t>substrate</a:t>
            </a:r>
            <a:endParaRPr lang="et-EE" sz="1600" noProof="0" dirty="0"/>
          </a:p>
          <a:p>
            <a:pPr marL="285750" indent="-285750">
              <a:spcAft>
                <a:spcPts val="600"/>
              </a:spcAft>
              <a:buFont typeface="Arial" panose="020B0604020202020204" pitchFamily="34" charset="0"/>
              <a:buChar char="•"/>
            </a:pPr>
            <a:r>
              <a:rPr lang="en-US" sz="1600" noProof="0" dirty="0"/>
              <a:t>SEM/EDX and RBS </a:t>
            </a:r>
            <a:r>
              <a:rPr lang="et-EE" sz="1600" noProof="0" dirty="0" err="1"/>
              <a:t>suggest</a:t>
            </a:r>
            <a:r>
              <a:rPr lang="et-EE" sz="1600" noProof="0" dirty="0"/>
              <a:t> </a:t>
            </a:r>
            <a:r>
              <a:rPr lang="en-US" sz="1600" noProof="0" dirty="0"/>
              <a:t>mixing of W and Mo after LIBS shots</a:t>
            </a:r>
          </a:p>
          <a:p>
            <a:pPr marL="285750" indent="-285750">
              <a:spcAft>
                <a:spcPts val="600"/>
              </a:spcAft>
              <a:buFont typeface="Arial" panose="020B0604020202020204" pitchFamily="34" charset="0"/>
              <a:buChar char="•"/>
            </a:pPr>
            <a:r>
              <a:rPr lang="en-US" sz="1600" noProof="0" dirty="0"/>
              <a:t>NRA/RBS shows 4-5 at. % D on c-W surface and slow </a:t>
            </a:r>
            <a:r>
              <a:rPr lang="et-EE" sz="1600" noProof="0" dirty="0"/>
              <a:t>D </a:t>
            </a:r>
            <a:r>
              <a:rPr lang="et-EE" sz="1600" noProof="0" dirty="0" err="1"/>
              <a:t>reduction</a:t>
            </a:r>
            <a:r>
              <a:rPr lang="en-US" sz="1600" noProof="0" dirty="0"/>
              <a:t> to negligible value inside the c-W coating</a:t>
            </a:r>
          </a:p>
          <a:p>
            <a:pPr marL="285750" indent="-285750">
              <a:spcAft>
                <a:spcPts val="600"/>
              </a:spcAft>
              <a:buFont typeface="Arial" panose="020B0604020202020204" pitchFamily="34" charset="0"/>
              <a:buChar char="•"/>
            </a:pPr>
            <a:r>
              <a:rPr lang="en-US" sz="1600" noProof="0" dirty="0"/>
              <a:t>D retention increases for thicker c-W coatings and the sum of LIBS D intensity follows the trend</a:t>
            </a:r>
          </a:p>
        </p:txBody>
      </p:sp>
      <p:cxnSp>
        <p:nvCxnSpPr>
          <p:cNvPr id="73" name="Straight Arrow Connector 72">
            <a:extLst>
              <a:ext uri="{FF2B5EF4-FFF2-40B4-BE49-F238E27FC236}">
                <a16:creationId xmlns:a16="http://schemas.microsoft.com/office/drawing/2014/main" id="{1CA35A61-0C70-2D6C-E783-E522FF28A043}"/>
              </a:ext>
            </a:extLst>
          </p:cNvPr>
          <p:cNvCxnSpPr>
            <a:cxnSpLocks/>
          </p:cNvCxnSpPr>
          <p:nvPr/>
        </p:nvCxnSpPr>
        <p:spPr>
          <a:xfrm>
            <a:off x="1483838" y="2449761"/>
            <a:ext cx="0" cy="1632843"/>
          </a:xfrm>
          <a:prstGeom prst="straightConnector1">
            <a:avLst/>
          </a:prstGeom>
          <a:ln>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5CA27A4B-A527-3BCE-F5C7-8159A76511A5}"/>
              </a:ext>
            </a:extLst>
          </p:cNvPr>
          <p:cNvSpPr txBox="1"/>
          <p:nvPr/>
        </p:nvSpPr>
        <p:spPr bwMode="auto">
          <a:xfrm>
            <a:off x="1587978" y="4207212"/>
            <a:ext cx="1739422" cy="338554"/>
          </a:xfrm>
          <a:prstGeom prst="rect">
            <a:avLst/>
          </a:prstGeom>
          <a:noFill/>
        </p:spPr>
        <p:txBody>
          <a:bodyPr wrap="square">
            <a:spAutoFit/>
          </a:bodyPr>
          <a:lstStyle/>
          <a:p>
            <a:r>
              <a:rPr lang="en-US" sz="1600" noProof="0" dirty="0"/>
              <a:t>W/Mo interface?</a:t>
            </a:r>
          </a:p>
        </p:txBody>
      </p:sp>
      <p:sp>
        <p:nvSpPr>
          <p:cNvPr id="75" name="TextBox 74">
            <a:extLst>
              <a:ext uri="{FF2B5EF4-FFF2-40B4-BE49-F238E27FC236}">
                <a16:creationId xmlns:a16="http://schemas.microsoft.com/office/drawing/2014/main" id="{859D0604-C3AC-D942-4B62-9F63C394EFC4}"/>
              </a:ext>
            </a:extLst>
          </p:cNvPr>
          <p:cNvSpPr txBox="1"/>
          <p:nvPr/>
        </p:nvSpPr>
        <p:spPr bwMode="auto">
          <a:xfrm>
            <a:off x="943270" y="736257"/>
            <a:ext cx="2194416" cy="338554"/>
          </a:xfrm>
          <a:prstGeom prst="rect">
            <a:avLst/>
          </a:prstGeom>
          <a:noFill/>
        </p:spPr>
        <p:txBody>
          <a:bodyPr wrap="square">
            <a:spAutoFit/>
          </a:bodyPr>
          <a:lstStyle/>
          <a:p>
            <a:pPr>
              <a:spcAft>
                <a:spcPts val="600"/>
              </a:spcAft>
            </a:pPr>
            <a:r>
              <a:rPr lang="en-US" sz="1600" b="1" noProof="0" dirty="0"/>
              <a:t>DIFFER, UT, CU</a:t>
            </a:r>
          </a:p>
        </p:txBody>
      </p:sp>
    </p:spTree>
    <p:extLst>
      <p:ext uri="{BB962C8B-B14F-4D97-AF65-F5344CB8AC3E}">
        <p14:creationId xmlns:p14="http://schemas.microsoft.com/office/powerpoint/2010/main" val="1355111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AC07A-03A6-67D1-096C-2E2B87712C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FC8066-01E6-C9A3-7383-844F455188CE}"/>
              </a:ext>
            </a:extLst>
          </p:cNvPr>
          <p:cNvSpPr>
            <a:spLocks noGrp="1"/>
          </p:cNvSpPr>
          <p:nvPr>
            <p:ph type="title"/>
          </p:nvPr>
        </p:nvSpPr>
        <p:spPr/>
        <p:txBody>
          <a:bodyPr/>
          <a:lstStyle/>
          <a:p>
            <a:r>
              <a:rPr lang="en-US" dirty="0"/>
              <a:t>D008: </a:t>
            </a:r>
            <a:r>
              <a:rPr lang="en-US" dirty="0" err="1"/>
              <a:t>ps</a:t>
            </a:r>
            <a:r>
              <a:rPr lang="en-US" dirty="0"/>
              <a:t>-LIBS on Boron</a:t>
            </a:r>
            <a:endParaRPr lang="en-HU" dirty="0"/>
          </a:p>
        </p:txBody>
      </p:sp>
      <p:sp>
        <p:nvSpPr>
          <p:cNvPr id="4" name="Footer Placeholder 3">
            <a:extLst>
              <a:ext uri="{FF2B5EF4-FFF2-40B4-BE49-F238E27FC236}">
                <a16:creationId xmlns:a16="http://schemas.microsoft.com/office/drawing/2014/main" id="{F96726CA-FE2C-217D-441D-C27B5FAA4F76}"/>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C3658DF8-40AC-A52A-3A5E-0B9068FC2AFC}"/>
              </a:ext>
            </a:extLst>
          </p:cNvPr>
          <p:cNvSpPr>
            <a:spLocks noGrp="1"/>
          </p:cNvSpPr>
          <p:nvPr>
            <p:ph type="sldNum" sz="quarter" idx="12"/>
          </p:nvPr>
        </p:nvSpPr>
        <p:spPr/>
        <p:txBody>
          <a:bodyPr/>
          <a:lstStyle/>
          <a:p>
            <a:fld id="{6A6D9FA1-99C7-4910-8E32-B85D378B0060}" type="slidenum">
              <a:rPr lang="en-GB" smtClean="0">
                <a:solidFill>
                  <a:prstClr val="white"/>
                </a:solidFill>
              </a:rPr>
              <a:pPr/>
              <a:t>35</a:t>
            </a:fld>
            <a:endParaRPr lang="en-GB">
              <a:solidFill>
                <a:prstClr val="white"/>
              </a:solidFill>
            </a:endParaRPr>
          </a:p>
        </p:txBody>
      </p:sp>
      <p:sp>
        <p:nvSpPr>
          <p:cNvPr id="7" name="TextBox 6">
            <a:extLst>
              <a:ext uri="{FF2B5EF4-FFF2-40B4-BE49-F238E27FC236}">
                <a16:creationId xmlns:a16="http://schemas.microsoft.com/office/drawing/2014/main" id="{C6EEA02B-0DA3-375B-144D-6F2620B656FF}"/>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D008</a:t>
            </a:r>
          </a:p>
        </p:txBody>
      </p:sp>
      <p:pic>
        <p:nvPicPr>
          <p:cNvPr id="30" name="Picture 29">
            <a:extLst>
              <a:ext uri="{FF2B5EF4-FFF2-40B4-BE49-F238E27FC236}">
                <a16:creationId xmlns:a16="http://schemas.microsoft.com/office/drawing/2014/main" id="{1206B1E1-FF7D-64FE-8B6B-E28CE8B097A5}"/>
              </a:ext>
            </a:extLst>
          </p:cNvPr>
          <p:cNvPicPr>
            <a:picLocks noChangeAspect="1"/>
          </p:cNvPicPr>
          <p:nvPr/>
        </p:nvPicPr>
        <p:blipFill>
          <a:blip r:embed="rId2"/>
          <a:stretch>
            <a:fillRect/>
          </a:stretch>
        </p:blipFill>
        <p:spPr>
          <a:xfrm>
            <a:off x="7841984" y="123596"/>
            <a:ext cx="2465917" cy="665798"/>
          </a:xfrm>
          <a:prstGeom prst="rect">
            <a:avLst/>
          </a:prstGeom>
        </p:spPr>
      </p:pic>
      <p:sp>
        <p:nvSpPr>
          <p:cNvPr id="31" name="Textfeld 4">
            <a:extLst>
              <a:ext uri="{FF2B5EF4-FFF2-40B4-BE49-F238E27FC236}">
                <a16:creationId xmlns:a16="http://schemas.microsoft.com/office/drawing/2014/main" id="{255F150D-E41A-4271-8D82-5851716F0D7A}"/>
              </a:ext>
            </a:extLst>
          </p:cNvPr>
          <p:cNvSpPr txBox="1"/>
          <p:nvPr/>
        </p:nvSpPr>
        <p:spPr>
          <a:xfrm>
            <a:off x="319892" y="700359"/>
            <a:ext cx="6846347" cy="768672"/>
          </a:xfrm>
          <a:prstGeom prst="rect">
            <a:avLst/>
          </a:prstGeom>
          <a:noFill/>
          <a:ln w="12700">
            <a:noFill/>
          </a:ln>
        </p:spPr>
        <p:txBody>
          <a:bodyPr wrap="square" rtlCol="0">
            <a:spAutoFit/>
          </a:bodyPr>
          <a:lstStyle/>
          <a:p>
            <a:pPr algn="just">
              <a:lnSpc>
                <a:spcPct val="113000"/>
              </a:lnSpc>
            </a:pPr>
            <a:r>
              <a:rPr lang="lv-LV" sz="2000" dirty="0">
                <a:latin typeface="+mj-lt"/>
                <a:cs typeface="Arial" panose="020B0604020202020204" pitchFamily="34" charset="0"/>
              </a:rPr>
              <a:t>p</a:t>
            </a:r>
            <a:r>
              <a:rPr lang="lv-LV" sz="2000" noProof="0" dirty="0">
                <a:latin typeface="+mj-lt"/>
                <a:cs typeface="Arial" panose="020B0604020202020204" pitchFamily="34" charset="0"/>
              </a:rPr>
              <a:t>s-</a:t>
            </a:r>
            <a:r>
              <a:rPr lang="lv-LV" sz="2000" noProof="0" dirty="0" err="1">
                <a:latin typeface="+mj-lt"/>
                <a:cs typeface="Arial" panose="020B0604020202020204" pitchFamily="34" charset="0"/>
              </a:rPr>
              <a:t>laser</a:t>
            </a:r>
            <a:r>
              <a:rPr lang="lv-LV" sz="2000" noProof="0" dirty="0">
                <a:latin typeface="+mj-lt"/>
                <a:cs typeface="Arial" panose="020B0604020202020204" pitchFamily="34" charset="0"/>
              </a:rPr>
              <a:t> </a:t>
            </a:r>
            <a:r>
              <a:rPr lang="en-US" sz="2000" noProof="0" dirty="0">
                <a:latin typeface="+mj-lt"/>
                <a:cs typeface="Arial" panose="020B0604020202020204" pitchFamily="34" charset="0"/>
              </a:rPr>
              <a:t>LIBS has been applied to the </a:t>
            </a:r>
            <a:r>
              <a:rPr lang="lv-LV" sz="2000" noProof="0" dirty="0">
                <a:latin typeface="+mj-lt"/>
                <a:cs typeface="Arial" panose="020B0604020202020204" pitchFamily="34" charset="0"/>
              </a:rPr>
              <a:t>magnetron-</a:t>
            </a:r>
            <a:r>
              <a:rPr lang="lv-LV" sz="2000" noProof="0" dirty="0" err="1">
                <a:latin typeface="+mj-lt"/>
                <a:cs typeface="Arial" panose="020B0604020202020204" pitchFamily="34" charset="0"/>
              </a:rPr>
              <a:t>sputtered</a:t>
            </a:r>
            <a:r>
              <a:rPr lang="lv-LV" sz="2000" noProof="0" dirty="0">
                <a:latin typeface="+mj-lt"/>
                <a:cs typeface="Arial" panose="020B0604020202020204" pitchFamily="34" charset="0"/>
              </a:rPr>
              <a:t> B </a:t>
            </a:r>
            <a:r>
              <a:rPr lang="lv-LV" sz="2000" noProof="0" dirty="0" err="1">
                <a:latin typeface="+mj-lt"/>
                <a:cs typeface="Arial" panose="020B0604020202020204" pitchFamily="34" charset="0"/>
              </a:rPr>
              <a:t>coatings</a:t>
            </a:r>
            <a:r>
              <a:rPr lang="lv-LV" sz="2000" noProof="0" dirty="0">
                <a:latin typeface="+mj-lt"/>
                <a:cs typeface="Arial" panose="020B0604020202020204" pitchFamily="34" charset="0"/>
              </a:rPr>
              <a:t> </a:t>
            </a:r>
            <a:r>
              <a:rPr lang="lv-LV" sz="2000" noProof="0" dirty="0" err="1">
                <a:latin typeface="+mj-lt"/>
                <a:cs typeface="Arial" panose="020B0604020202020204" pitchFamily="34" charset="0"/>
              </a:rPr>
              <a:t>on</a:t>
            </a:r>
            <a:r>
              <a:rPr lang="lv-LV" sz="2000" noProof="0" dirty="0">
                <a:latin typeface="+mj-lt"/>
                <a:cs typeface="Arial" panose="020B0604020202020204" pitchFamily="34" charset="0"/>
              </a:rPr>
              <a:t> W </a:t>
            </a:r>
            <a:r>
              <a:rPr lang="lv-LV" sz="2000" noProof="0" dirty="0" err="1">
                <a:latin typeface="+mj-lt"/>
                <a:cs typeface="Arial" panose="020B0604020202020204" pitchFamily="34" charset="0"/>
              </a:rPr>
              <a:t>substrate</a:t>
            </a:r>
            <a:endParaRPr lang="en-US" noProof="0" dirty="0">
              <a:latin typeface="+mj-lt"/>
              <a:cs typeface="Arial" panose="020B0604020202020204" pitchFamily="34" charset="0"/>
            </a:endParaRPr>
          </a:p>
        </p:txBody>
      </p:sp>
      <p:sp>
        <p:nvSpPr>
          <p:cNvPr id="32" name="Textfeld 9">
            <a:extLst>
              <a:ext uri="{FF2B5EF4-FFF2-40B4-BE49-F238E27FC236}">
                <a16:creationId xmlns:a16="http://schemas.microsoft.com/office/drawing/2014/main" id="{2380767E-96E6-6657-46B1-4C59565DE4ED}"/>
              </a:ext>
            </a:extLst>
          </p:cNvPr>
          <p:cNvSpPr txBox="1"/>
          <p:nvPr/>
        </p:nvSpPr>
        <p:spPr>
          <a:xfrm>
            <a:off x="126167" y="1860948"/>
            <a:ext cx="5302899" cy="1015663"/>
          </a:xfrm>
          <a:prstGeom prst="rect">
            <a:avLst/>
          </a:prstGeom>
          <a:noFill/>
        </p:spPr>
        <p:txBody>
          <a:bodyPr wrap="square" lIns="91440" tIns="45720" rIns="91440" bIns="45720" rtlCol="0" anchor="t">
            <a:spAutoFit/>
          </a:bodyPr>
          <a:lstStyle/>
          <a:p>
            <a:pPr marL="285750" indent="-285750" algn="just">
              <a:buFont typeface="Wingdings" panose="05000000000000000000" pitchFamily="2" charset="2"/>
              <a:buChar char="Ø"/>
            </a:pPr>
            <a:r>
              <a:rPr lang="lv-LV" sz="2000" dirty="0" err="1"/>
              <a:t>Samples</a:t>
            </a:r>
            <a:r>
              <a:rPr lang="lv-LV" sz="2000" dirty="0"/>
              <a:t>: 30…50 </a:t>
            </a:r>
            <a:r>
              <a:rPr lang="lv-LV" sz="2000" dirty="0" err="1"/>
              <a:t>nm</a:t>
            </a:r>
            <a:r>
              <a:rPr lang="lv-LV" sz="2000" dirty="0"/>
              <a:t> B </a:t>
            </a:r>
            <a:r>
              <a:rPr lang="lv-LV" sz="2000" dirty="0" err="1"/>
              <a:t>coating</a:t>
            </a:r>
            <a:r>
              <a:rPr lang="lv-LV" sz="2000" dirty="0"/>
              <a:t> </a:t>
            </a:r>
            <a:r>
              <a:rPr lang="lv-LV" sz="2000" dirty="0" err="1"/>
              <a:t>was</a:t>
            </a:r>
            <a:r>
              <a:rPr lang="lv-LV" sz="2000" dirty="0"/>
              <a:t> </a:t>
            </a:r>
            <a:r>
              <a:rPr lang="lv-LV" sz="2000" dirty="0" err="1"/>
              <a:t>applied</a:t>
            </a:r>
            <a:r>
              <a:rPr lang="lv-LV" sz="2000" dirty="0"/>
              <a:t> </a:t>
            </a:r>
            <a:r>
              <a:rPr lang="lv-LV" sz="2000" dirty="0" err="1"/>
              <a:t>on</a:t>
            </a:r>
            <a:r>
              <a:rPr lang="lv-LV" sz="2000" dirty="0"/>
              <a:t> W </a:t>
            </a:r>
            <a:r>
              <a:rPr lang="lv-LV" sz="2000" dirty="0" err="1"/>
              <a:t>substrate</a:t>
            </a:r>
            <a:r>
              <a:rPr lang="lv-LV" sz="2000" dirty="0"/>
              <a:t> </a:t>
            </a:r>
            <a:r>
              <a:rPr lang="lv-LV" sz="2000" dirty="0" err="1"/>
              <a:t>by</a:t>
            </a:r>
            <a:r>
              <a:rPr lang="lv-LV" sz="2000" dirty="0"/>
              <a:t> magnetron </a:t>
            </a:r>
            <a:r>
              <a:rPr lang="lv-LV" sz="2000" dirty="0" err="1"/>
              <a:t>sputtering</a:t>
            </a:r>
            <a:r>
              <a:rPr lang="lv-LV" sz="2000" dirty="0"/>
              <a:t> </a:t>
            </a:r>
            <a:r>
              <a:rPr lang="lv-LV" sz="2000" dirty="0" err="1"/>
              <a:t>at</a:t>
            </a:r>
            <a:r>
              <a:rPr lang="lv-LV" sz="2000" dirty="0"/>
              <a:t> </a:t>
            </a:r>
            <a:r>
              <a:rPr lang="lv-LV" sz="2000" dirty="0" err="1"/>
              <a:t>the</a:t>
            </a:r>
            <a:r>
              <a:rPr lang="lv-LV" sz="2000" dirty="0"/>
              <a:t> </a:t>
            </a:r>
            <a:r>
              <a:rPr lang="lv-LV" sz="2000" dirty="0" err="1"/>
              <a:t>ISSP</a:t>
            </a:r>
            <a:r>
              <a:rPr lang="lv-LV" sz="2000" dirty="0"/>
              <a:t> </a:t>
            </a:r>
            <a:r>
              <a:rPr lang="lv-LV" sz="2000" dirty="0" err="1"/>
              <a:t>UL</a:t>
            </a:r>
            <a:r>
              <a:rPr lang="lv-LV" sz="2000" dirty="0"/>
              <a:t> (</a:t>
            </a:r>
            <a:r>
              <a:rPr lang="lv-LV" sz="2000" dirty="0" err="1"/>
              <a:t>Laboratory</a:t>
            </a:r>
            <a:r>
              <a:rPr lang="lv-LV" sz="2000" dirty="0"/>
              <a:t> </a:t>
            </a:r>
            <a:r>
              <a:rPr lang="lv-LV" sz="2000" dirty="0" err="1"/>
              <a:t>of</a:t>
            </a:r>
            <a:r>
              <a:rPr lang="lv-LV" sz="2000" dirty="0"/>
              <a:t> </a:t>
            </a:r>
            <a:r>
              <a:rPr lang="lv-LV" sz="2000" dirty="0" err="1"/>
              <a:t>Thin</a:t>
            </a:r>
            <a:r>
              <a:rPr lang="lv-LV" sz="2000" dirty="0"/>
              <a:t> </a:t>
            </a:r>
            <a:r>
              <a:rPr lang="lv-LV" sz="2000" dirty="0" err="1"/>
              <a:t>films</a:t>
            </a:r>
            <a:r>
              <a:rPr lang="lv-LV" sz="2000" dirty="0"/>
              <a:t>)</a:t>
            </a:r>
          </a:p>
        </p:txBody>
      </p:sp>
      <p:sp>
        <p:nvSpPr>
          <p:cNvPr id="34" name="TextBox 33">
            <a:extLst>
              <a:ext uri="{FF2B5EF4-FFF2-40B4-BE49-F238E27FC236}">
                <a16:creationId xmlns:a16="http://schemas.microsoft.com/office/drawing/2014/main" id="{27DCA717-8BB3-2236-7514-D4582575CD07}"/>
              </a:ext>
            </a:extLst>
          </p:cNvPr>
          <p:cNvSpPr txBox="1"/>
          <p:nvPr/>
        </p:nvSpPr>
        <p:spPr>
          <a:xfrm>
            <a:off x="8050112" y="4473876"/>
            <a:ext cx="136677" cy="76927"/>
          </a:xfrm>
          <a:prstGeom prst="rect">
            <a:avLst/>
          </a:prstGeom>
          <a:solidFill>
            <a:schemeClr val="bg1"/>
          </a:solidFill>
        </p:spPr>
        <p:txBody>
          <a:bodyPr wrap="square" rtlCol="0">
            <a:spAutoFit/>
          </a:bodyPr>
          <a:lstStyle/>
          <a:p>
            <a:endParaRPr lang="en-US" dirty="0"/>
          </a:p>
        </p:txBody>
      </p:sp>
      <p:sp>
        <p:nvSpPr>
          <p:cNvPr id="46" name="TextBox 45">
            <a:extLst>
              <a:ext uri="{FF2B5EF4-FFF2-40B4-BE49-F238E27FC236}">
                <a16:creationId xmlns:a16="http://schemas.microsoft.com/office/drawing/2014/main" id="{3D803ADA-8251-0934-EBA4-490EE0C38727}"/>
              </a:ext>
            </a:extLst>
          </p:cNvPr>
          <p:cNvSpPr txBox="1"/>
          <p:nvPr/>
        </p:nvSpPr>
        <p:spPr>
          <a:xfrm>
            <a:off x="8765867" y="6200752"/>
            <a:ext cx="2277397" cy="338554"/>
          </a:xfrm>
          <a:prstGeom prst="rect">
            <a:avLst/>
          </a:prstGeom>
          <a:noFill/>
        </p:spPr>
        <p:txBody>
          <a:bodyPr wrap="square" rtlCol="0">
            <a:spAutoFit/>
          </a:bodyPr>
          <a:lstStyle/>
          <a:p>
            <a:r>
              <a:rPr lang="lv-LV" sz="1600" dirty="0" err="1"/>
              <a:t>Elemental</a:t>
            </a:r>
            <a:r>
              <a:rPr lang="lv-LV" sz="1600" dirty="0"/>
              <a:t> </a:t>
            </a:r>
            <a:r>
              <a:rPr lang="lv-LV" sz="1600" dirty="0" err="1"/>
              <a:t>depth</a:t>
            </a:r>
            <a:r>
              <a:rPr lang="lv-LV" sz="1600" dirty="0"/>
              <a:t> </a:t>
            </a:r>
            <a:r>
              <a:rPr lang="lv-LV" sz="1600" dirty="0" err="1"/>
              <a:t>profiling</a:t>
            </a:r>
            <a:endParaRPr lang="en-US" sz="1600" dirty="0"/>
          </a:p>
        </p:txBody>
      </p:sp>
      <p:pic>
        <p:nvPicPr>
          <p:cNvPr id="50" name="Picture 49">
            <a:extLst>
              <a:ext uri="{FF2B5EF4-FFF2-40B4-BE49-F238E27FC236}">
                <a16:creationId xmlns:a16="http://schemas.microsoft.com/office/drawing/2014/main" id="{07120354-2E6C-77C9-C2F8-08428DF1E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6995" y="3970794"/>
            <a:ext cx="3712786" cy="2245821"/>
          </a:xfrm>
          <a:prstGeom prst="rect">
            <a:avLst/>
          </a:prstGeom>
        </p:spPr>
      </p:pic>
      <p:sp>
        <p:nvSpPr>
          <p:cNvPr id="52" name="Textfeld 9">
            <a:extLst>
              <a:ext uri="{FF2B5EF4-FFF2-40B4-BE49-F238E27FC236}">
                <a16:creationId xmlns:a16="http://schemas.microsoft.com/office/drawing/2014/main" id="{8F36A824-EB45-C289-5997-C56380BB4A17}"/>
              </a:ext>
            </a:extLst>
          </p:cNvPr>
          <p:cNvSpPr txBox="1"/>
          <p:nvPr/>
        </p:nvSpPr>
        <p:spPr>
          <a:xfrm>
            <a:off x="126167" y="2978293"/>
            <a:ext cx="6627070" cy="3677930"/>
          </a:xfrm>
          <a:prstGeom prst="rect">
            <a:avLst/>
          </a:prstGeom>
          <a:noFill/>
        </p:spPr>
        <p:txBody>
          <a:bodyPr wrap="square" lIns="91440" tIns="45720" rIns="91440" bIns="45720" rtlCol="0" anchor="t">
            <a:spAutoFit/>
          </a:bodyPr>
          <a:lstStyle/>
          <a:p>
            <a:pPr marL="285750" indent="-285750" algn="just">
              <a:buFont typeface="Wingdings" panose="05000000000000000000" pitchFamily="2" charset="2"/>
              <a:buChar char="Ø"/>
            </a:pPr>
            <a:r>
              <a:rPr lang="lv-LV" sz="2000" dirty="0"/>
              <a:t>W</a:t>
            </a:r>
            <a:r>
              <a:rPr lang="en-US" sz="2000" dirty="0" err="1"/>
              <a:t>hite</a:t>
            </a:r>
            <a:r>
              <a:rPr lang="en-US" sz="2000" dirty="0"/>
              <a:t> light </a:t>
            </a:r>
            <a:r>
              <a:rPr lang="en-US" sz="2000" dirty="0" err="1"/>
              <a:t>profilometry</a:t>
            </a:r>
            <a:r>
              <a:rPr lang="en-US" sz="2000" dirty="0"/>
              <a:t> procedure </a:t>
            </a:r>
            <a:r>
              <a:rPr lang="lv-LV" sz="2000" dirty="0" err="1"/>
              <a:t>has</a:t>
            </a:r>
            <a:r>
              <a:rPr lang="lv-LV" sz="2000" dirty="0"/>
              <a:t> </a:t>
            </a:r>
            <a:r>
              <a:rPr lang="lv-LV" sz="2000" dirty="0" err="1"/>
              <a:t>been</a:t>
            </a:r>
            <a:r>
              <a:rPr lang="lv-LV" sz="2000" dirty="0"/>
              <a:t> </a:t>
            </a:r>
            <a:r>
              <a:rPr lang="lv-LV" sz="2000" dirty="0" err="1"/>
              <a:t>obtimised</a:t>
            </a:r>
            <a:r>
              <a:rPr lang="lv-LV" sz="2000" dirty="0"/>
              <a:t> </a:t>
            </a:r>
            <a:r>
              <a:rPr lang="en-US" sz="2000" dirty="0"/>
              <a:t>to obtain 3-D profiles of the laser ablation craters</a:t>
            </a:r>
            <a:endParaRPr lang="lv-LV" sz="2000" dirty="0"/>
          </a:p>
          <a:p>
            <a:pPr marL="285750" indent="-285750" algn="just">
              <a:buFont typeface="Wingdings" panose="05000000000000000000" pitchFamily="2" charset="2"/>
              <a:buChar char="Ø"/>
            </a:pPr>
            <a:endParaRPr lang="lv-LV" sz="2000" dirty="0"/>
          </a:p>
          <a:p>
            <a:pPr marL="285750" indent="-285750" algn="just">
              <a:buFont typeface="Wingdings" panose="05000000000000000000" pitchFamily="2" charset="2"/>
              <a:buChar char="Ø"/>
            </a:pPr>
            <a:r>
              <a:rPr lang="lv-LV" sz="2000" dirty="0" err="1"/>
              <a:t>Elemental</a:t>
            </a:r>
            <a:r>
              <a:rPr lang="lv-LV" sz="2000" dirty="0"/>
              <a:t> </a:t>
            </a:r>
            <a:r>
              <a:rPr lang="lv-LV" sz="2000" dirty="0" err="1"/>
              <a:t>depth</a:t>
            </a:r>
            <a:r>
              <a:rPr lang="lv-LV" sz="2000" dirty="0"/>
              <a:t> </a:t>
            </a:r>
            <a:r>
              <a:rPr lang="lv-LV" sz="2000" dirty="0" err="1"/>
              <a:t>profiling</a:t>
            </a:r>
            <a:r>
              <a:rPr lang="lv-LV" sz="2000" dirty="0"/>
              <a:t> </a:t>
            </a:r>
            <a:r>
              <a:rPr lang="lv-LV" sz="2000" dirty="0" err="1"/>
              <a:t>shows</a:t>
            </a:r>
            <a:r>
              <a:rPr lang="lv-LV" sz="2000" dirty="0"/>
              <a:t> </a:t>
            </a:r>
            <a:r>
              <a:rPr lang="lv-LV" sz="2000" dirty="0" err="1"/>
              <a:t>that</a:t>
            </a:r>
            <a:r>
              <a:rPr lang="lv-LV" sz="2000" dirty="0"/>
              <a:t> it </a:t>
            </a:r>
            <a:r>
              <a:rPr lang="lv-LV" sz="2000" dirty="0" err="1"/>
              <a:t>was</a:t>
            </a:r>
            <a:r>
              <a:rPr lang="lv-LV" sz="2000" dirty="0"/>
              <a:t> </a:t>
            </a:r>
            <a:r>
              <a:rPr lang="lv-LV" sz="2000" dirty="0" err="1"/>
              <a:t>possible</a:t>
            </a:r>
            <a:r>
              <a:rPr lang="lv-LV" sz="2000" dirty="0"/>
              <a:t> to </a:t>
            </a:r>
            <a:r>
              <a:rPr lang="lv-LV" sz="2000" dirty="0" err="1"/>
              <a:t>detect</a:t>
            </a:r>
            <a:r>
              <a:rPr lang="lv-LV" sz="2000" dirty="0"/>
              <a:t> B </a:t>
            </a:r>
            <a:r>
              <a:rPr lang="lv-LV" sz="2000" dirty="0" err="1"/>
              <a:t>singal</a:t>
            </a:r>
            <a:r>
              <a:rPr lang="lv-LV" sz="2000" dirty="0"/>
              <a:t> </a:t>
            </a:r>
            <a:r>
              <a:rPr lang="lv-LV" sz="2000" dirty="0" err="1"/>
              <a:t>only</a:t>
            </a:r>
            <a:r>
              <a:rPr lang="lv-LV" sz="2000" dirty="0"/>
              <a:t> </a:t>
            </a:r>
            <a:r>
              <a:rPr lang="lv-LV" sz="2000" dirty="0" err="1"/>
              <a:t>at</a:t>
            </a:r>
            <a:r>
              <a:rPr lang="lv-LV" sz="2000" dirty="0"/>
              <a:t> </a:t>
            </a:r>
            <a:r>
              <a:rPr lang="lv-LV" sz="2000" dirty="0" err="1"/>
              <a:t>the</a:t>
            </a:r>
            <a:r>
              <a:rPr lang="lv-LV" sz="2000" dirty="0"/>
              <a:t> first </a:t>
            </a:r>
            <a:r>
              <a:rPr lang="lv-LV" sz="2000" dirty="0" err="1"/>
              <a:t>pulse</a:t>
            </a:r>
            <a:r>
              <a:rPr lang="lv-LV" sz="2000" dirty="0"/>
              <a:t>. </a:t>
            </a:r>
            <a:r>
              <a:rPr lang="lv-LV" sz="2000" dirty="0" err="1"/>
              <a:t>The</a:t>
            </a:r>
            <a:r>
              <a:rPr lang="lv-LV" sz="2000" dirty="0"/>
              <a:t> </a:t>
            </a:r>
            <a:r>
              <a:rPr lang="lv-LV" sz="2000" dirty="0" err="1"/>
              <a:t>is</a:t>
            </a:r>
            <a:r>
              <a:rPr lang="lv-LV" sz="2000" dirty="0"/>
              <a:t> </a:t>
            </a:r>
            <a:r>
              <a:rPr lang="lv-LV" sz="2000" dirty="0" err="1"/>
              <a:t>due</a:t>
            </a:r>
            <a:r>
              <a:rPr lang="lv-LV" sz="2000" dirty="0"/>
              <a:t> to </a:t>
            </a:r>
            <a:r>
              <a:rPr lang="lv-LV" sz="2000" dirty="0" err="1"/>
              <a:t>the</a:t>
            </a:r>
            <a:r>
              <a:rPr lang="lv-LV" sz="2000" dirty="0"/>
              <a:t> </a:t>
            </a:r>
            <a:r>
              <a:rPr lang="lv-LV" sz="2000" dirty="0" err="1"/>
              <a:t>fact</a:t>
            </a:r>
            <a:r>
              <a:rPr lang="lv-LV" sz="2000" dirty="0"/>
              <a:t> </a:t>
            </a:r>
            <a:r>
              <a:rPr lang="lv-LV" sz="2000" dirty="0" err="1"/>
              <a:t>that</a:t>
            </a:r>
            <a:r>
              <a:rPr lang="lv-LV" sz="2000" dirty="0"/>
              <a:t> B </a:t>
            </a:r>
            <a:r>
              <a:rPr lang="lv-LV" sz="2000" dirty="0" err="1"/>
              <a:t>detection</a:t>
            </a:r>
            <a:r>
              <a:rPr lang="lv-LV" sz="2000" dirty="0"/>
              <a:t> </a:t>
            </a:r>
            <a:r>
              <a:rPr lang="lv-LV" sz="2000" dirty="0" err="1"/>
              <a:t>has</a:t>
            </a:r>
            <a:r>
              <a:rPr lang="lv-LV" sz="2000" dirty="0"/>
              <a:t> </a:t>
            </a:r>
            <a:r>
              <a:rPr lang="lv-LV" sz="2000" dirty="0" err="1"/>
              <a:t>required</a:t>
            </a:r>
            <a:r>
              <a:rPr lang="lv-LV" sz="2000" dirty="0"/>
              <a:t> </a:t>
            </a:r>
            <a:r>
              <a:rPr lang="lv-LV" sz="2000" dirty="0" err="1"/>
              <a:t>increased</a:t>
            </a:r>
            <a:r>
              <a:rPr lang="lv-LV" sz="2000" dirty="0"/>
              <a:t> </a:t>
            </a:r>
            <a:r>
              <a:rPr lang="lv-LV" sz="2000" dirty="0" err="1"/>
              <a:t>laser</a:t>
            </a:r>
            <a:r>
              <a:rPr lang="lv-LV" sz="2000" dirty="0"/>
              <a:t> </a:t>
            </a:r>
            <a:r>
              <a:rPr lang="lv-LV" sz="2000" dirty="0" err="1"/>
              <a:t>pulse</a:t>
            </a:r>
            <a:r>
              <a:rPr lang="lv-LV" sz="2000" dirty="0"/>
              <a:t> </a:t>
            </a:r>
            <a:r>
              <a:rPr lang="lv-LV" sz="2000" dirty="0" err="1"/>
              <a:t>energy</a:t>
            </a:r>
            <a:r>
              <a:rPr lang="lv-LV" sz="2000" dirty="0"/>
              <a:t>, and </a:t>
            </a:r>
            <a:r>
              <a:rPr lang="lv-LV" sz="2000" dirty="0" err="1"/>
              <a:t>the</a:t>
            </a:r>
            <a:r>
              <a:rPr lang="lv-LV" sz="2000" dirty="0"/>
              <a:t> </a:t>
            </a:r>
            <a:r>
              <a:rPr lang="lv-LV" sz="2000" dirty="0" err="1"/>
              <a:t>best</a:t>
            </a:r>
            <a:r>
              <a:rPr lang="lv-LV" sz="2000" dirty="0"/>
              <a:t> </a:t>
            </a:r>
            <a:r>
              <a:rPr lang="lv-LV" sz="2000" dirty="0" err="1"/>
              <a:t>ablation</a:t>
            </a:r>
            <a:r>
              <a:rPr lang="lv-LV" sz="2000" dirty="0"/>
              <a:t> </a:t>
            </a:r>
            <a:r>
              <a:rPr lang="lv-LV" sz="2000" dirty="0" err="1"/>
              <a:t>rate</a:t>
            </a:r>
            <a:r>
              <a:rPr lang="lv-LV" sz="2000" dirty="0"/>
              <a:t> </a:t>
            </a:r>
            <a:r>
              <a:rPr lang="lv-LV" sz="2000" dirty="0" err="1"/>
              <a:t>achieved</a:t>
            </a:r>
            <a:r>
              <a:rPr lang="lv-LV" sz="2000" dirty="0"/>
              <a:t> </a:t>
            </a:r>
            <a:r>
              <a:rPr lang="lv-LV" sz="2000" dirty="0" err="1"/>
              <a:t>now</a:t>
            </a:r>
            <a:r>
              <a:rPr lang="lv-LV" sz="2000" dirty="0"/>
              <a:t> </a:t>
            </a:r>
            <a:r>
              <a:rPr lang="lv-LV" sz="2000" dirty="0" err="1"/>
              <a:t>is</a:t>
            </a:r>
            <a:r>
              <a:rPr lang="lv-LV" sz="2000" dirty="0"/>
              <a:t> 80 </a:t>
            </a:r>
            <a:r>
              <a:rPr lang="lv-LV" sz="2000" dirty="0" err="1"/>
              <a:t>nm</a:t>
            </a:r>
            <a:r>
              <a:rPr lang="lv-LV" sz="2000" dirty="0"/>
              <a:t>/</a:t>
            </a:r>
            <a:r>
              <a:rPr lang="lv-LV" sz="2000" dirty="0" err="1"/>
              <a:t>pulse</a:t>
            </a:r>
            <a:r>
              <a:rPr lang="lv-LV" sz="2000" dirty="0"/>
              <a:t> @30 </a:t>
            </a:r>
            <a:r>
              <a:rPr lang="lv-LV" sz="2000" dirty="0" err="1"/>
              <a:t>mJ</a:t>
            </a:r>
            <a:r>
              <a:rPr lang="lv-LV" sz="2000" dirty="0"/>
              <a:t>, </a:t>
            </a:r>
            <a:r>
              <a:rPr lang="lv-LV" sz="2000" dirty="0" err="1"/>
              <a:t>according</a:t>
            </a:r>
            <a:r>
              <a:rPr lang="lv-LV" sz="2000" dirty="0"/>
              <a:t> to </a:t>
            </a:r>
            <a:r>
              <a:rPr lang="lv-LV" sz="2000" dirty="0" err="1"/>
              <a:t>the</a:t>
            </a:r>
            <a:r>
              <a:rPr lang="lv-LV" sz="2000" dirty="0"/>
              <a:t> </a:t>
            </a:r>
            <a:r>
              <a:rPr lang="lv-LV" sz="2000" dirty="0" err="1"/>
              <a:t>profilometry</a:t>
            </a:r>
            <a:r>
              <a:rPr lang="lv-LV" sz="2000" dirty="0"/>
              <a:t> </a:t>
            </a:r>
            <a:r>
              <a:rPr lang="lv-LV" sz="2000" dirty="0" err="1"/>
              <a:t>data</a:t>
            </a:r>
            <a:r>
              <a:rPr lang="lv-LV" sz="2000" dirty="0"/>
              <a:t> </a:t>
            </a:r>
          </a:p>
          <a:p>
            <a:pPr algn="just"/>
            <a:endParaRPr lang="en-US" sz="2000" dirty="0"/>
          </a:p>
          <a:p>
            <a:pPr marL="285750" indent="-285750" algn="just">
              <a:buFont typeface="Wingdings" panose="05000000000000000000" pitchFamily="2" charset="2"/>
              <a:buChar char="Ø"/>
            </a:pPr>
            <a:r>
              <a:rPr lang="lv-LV" sz="2000" dirty="0" err="1"/>
              <a:t>Improving</a:t>
            </a:r>
            <a:r>
              <a:rPr lang="lv-LV" sz="2000" dirty="0"/>
              <a:t> </a:t>
            </a:r>
            <a:r>
              <a:rPr lang="lv-LV" sz="2000" dirty="0" err="1"/>
              <a:t>of</a:t>
            </a:r>
            <a:r>
              <a:rPr lang="lv-LV" sz="2000" dirty="0"/>
              <a:t> </a:t>
            </a:r>
            <a:r>
              <a:rPr lang="lv-LV" sz="2000" dirty="0" err="1"/>
              <a:t>ablation</a:t>
            </a:r>
            <a:r>
              <a:rPr lang="lv-LV" sz="2000" dirty="0"/>
              <a:t> </a:t>
            </a:r>
            <a:r>
              <a:rPr lang="lv-LV" sz="2000" dirty="0" err="1"/>
              <a:t>rate</a:t>
            </a:r>
            <a:r>
              <a:rPr lang="lv-LV" sz="2000" dirty="0"/>
              <a:t> </a:t>
            </a:r>
            <a:r>
              <a:rPr lang="lv-LV" sz="2000" dirty="0" err="1"/>
              <a:t>for</a:t>
            </a:r>
            <a:r>
              <a:rPr lang="lv-LV" sz="2000" dirty="0"/>
              <a:t> B </a:t>
            </a:r>
            <a:r>
              <a:rPr lang="lv-LV" sz="2000" dirty="0" err="1"/>
              <a:t>detection</a:t>
            </a:r>
            <a:r>
              <a:rPr lang="lv-LV" sz="2000" dirty="0"/>
              <a:t> </a:t>
            </a:r>
            <a:r>
              <a:rPr lang="en-US" sz="2000" dirty="0"/>
              <a:t>is planned </a:t>
            </a:r>
            <a:r>
              <a:rPr lang="lv-LV" sz="2000" dirty="0" err="1"/>
              <a:t>early</a:t>
            </a:r>
            <a:r>
              <a:rPr lang="lv-LV" sz="2000" dirty="0"/>
              <a:t> </a:t>
            </a:r>
            <a:r>
              <a:rPr lang="en-US" sz="2000" dirty="0"/>
              <a:t>next</a:t>
            </a:r>
            <a:r>
              <a:rPr lang="lv-LV" sz="2000" dirty="0"/>
              <a:t> </a:t>
            </a:r>
            <a:r>
              <a:rPr lang="lv-LV" sz="2000" dirty="0" err="1"/>
              <a:t>year</a:t>
            </a:r>
            <a:endParaRPr lang="lv-LV" sz="2000" dirty="0"/>
          </a:p>
          <a:p>
            <a:pPr marL="285750" indent="-285750" algn="just">
              <a:buFont typeface="Wingdings" panose="05000000000000000000" pitchFamily="2" charset="2"/>
              <a:buChar char="Ø"/>
            </a:pPr>
            <a:endParaRPr lang="en-US" sz="1300" dirty="0"/>
          </a:p>
        </p:txBody>
      </p:sp>
      <p:pic>
        <p:nvPicPr>
          <p:cNvPr id="53" name="Picture 52">
            <a:extLst>
              <a:ext uri="{FF2B5EF4-FFF2-40B4-BE49-F238E27FC236}">
                <a16:creationId xmlns:a16="http://schemas.microsoft.com/office/drawing/2014/main" id="{0AA6CCA9-7728-AA26-402C-583586575F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4528" y="1844972"/>
            <a:ext cx="1344496" cy="1070352"/>
          </a:xfrm>
          <a:prstGeom prst="rect">
            <a:avLst/>
          </a:prstGeom>
        </p:spPr>
      </p:pic>
      <p:pic>
        <p:nvPicPr>
          <p:cNvPr id="54" name="Picture 53">
            <a:extLst>
              <a:ext uri="{FF2B5EF4-FFF2-40B4-BE49-F238E27FC236}">
                <a16:creationId xmlns:a16="http://schemas.microsoft.com/office/drawing/2014/main" id="{54446C54-82F0-F9C9-13A9-F890B25E0BE5}"/>
              </a:ext>
            </a:extLst>
          </p:cNvPr>
          <p:cNvPicPr>
            <a:picLocks noChangeAspect="1"/>
          </p:cNvPicPr>
          <p:nvPr/>
        </p:nvPicPr>
        <p:blipFill>
          <a:blip r:embed="rId5"/>
          <a:stretch>
            <a:fillRect/>
          </a:stretch>
        </p:blipFill>
        <p:spPr>
          <a:xfrm>
            <a:off x="7232126" y="929072"/>
            <a:ext cx="4959874" cy="2947281"/>
          </a:xfrm>
          <a:prstGeom prst="rect">
            <a:avLst/>
          </a:prstGeom>
        </p:spPr>
      </p:pic>
    </p:spTree>
    <p:extLst>
      <p:ext uri="{BB962C8B-B14F-4D97-AF65-F5344CB8AC3E}">
        <p14:creationId xmlns:p14="http://schemas.microsoft.com/office/powerpoint/2010/main" val="8807931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C6067-A508-E008-3576-90984860D7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76592A-7766-590C-1D04-07CDE2F03134}"/>
              </a:ext>
            </a:extLst>
          </p:cNvPr>
          <p:cNvSpPr>
            <a:spLocks noGrp="1"/>
          </p:cNvSpPr>
          <p:nvPr>
            <p:ph type="title"/>
          </p:nvPr>
        </p:nvSpPr>
        <p:spPr>
          <a:xfrm>
            <a:off x="983431" y="192515"/>
            <a:ext cx="8484249" cy="457200"/>
          </a:xfrm>
        </p:spPr>
        <p:txBody>
          <a:bodyPr/>
          <a:lstStyle/>
          <a:p>
            <a:r>
              <a:rPr lang="en-US" dirty="0"/>
              <a:t>D009: LIBS measurements on W and Be containing reference layers in support of the SP E.1 activities (VTT)</a:t>
            </a:r>
            <a:endParaRPr lang="en-HU" dirty="0"/>
          </a:p>
        </p:txBody>
      </p:sp>
      <p:sp>
        <p:nvSpPr>
          <p:cNvPr id="4" name="Footer Placeholder 3">
            <a:extLst>
              <a:ext uri="{FF2B5EF4-FFF2-40B4-BE49-F238E27FC236}">
                <a16:creationId xmlns:a16="http://schemas.microsoft.com/office/drawing/2014/main" id="{C877902E-C57E-E7C2-E7B3-C3728ACDC11B}"/>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F0FE04B5-A2A0-1CF5-E342-27D1CC3CC815}"/>
              </a:ext>
            </a:extLst>
          </p:cNvPr>
          <p:cNvSpPr>
            <a:spLocks noGrp="1"/>
          </p:cNvSpPr>
          <p:nvPr>
            <p:ph type="sldNum" sz="quarter" idx="12"/>
          </p:nvPr>
        </p:nvSpPr>
        <p:spPr/>
        <p:txBody>
          <a:bodyPr/>
          <a:lstStyle/>
          <a:p>
            <a:fld id="{6A6D9FA1-99C7-4910-8E32-B85D378B0060}" type="slidenum">
              <a:rPr lang="en-GB" smtClean="0">
                <a:solidFill>
                  <a:prstClr val="white"/>
                </a:solidFill>
              </a:rPr>
              <a:pPr/>
              <a:t>36</a:t>
            </a:fld>
            <a:endParaRPr lang="en-GB">
              <a:solidFill>
                <a:prstClr val="white"/>
              </a:solidFill>
            </a:endParaRPr>
          </a:p>
        </p:txBody>
      </p:sp>
      <p:sp>
        <p:nvSpPr>
          <p:cNvPr id="7" name="TextBox 6">
            <a:extLst>
              <a:ext uri="{FF2B5EF4-FFF2-40B4-BE49-F238E27FC236}">
                <a16:creationId xmlns:a16="http://schemas.microsoft.com/office/drawing/2014/main" id="{820EB815-D24A-3391-9B74-BE562BAEF8A2}"/>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D009</a:t>
            </a:r>
          </a:p>
        </p:txBody>
      </p:sp>
      <p:sp>
        <p:nvSpPr>
          <p:cNvPr id="68" name="Textfeld 2">
            <a:extLst>
              <a:ext uri="{FF2B5EF4-FFF2-40B4-BE49-F238E27FC236}">
                <a16:creationId xmlns:a16="http://schemas.microsoft.com/office/drawing/2014/main" id="{0452EDB5-6615-CCA2-C42C-FDE9AE1D43EC}"/>
              </a:ext>
            </a:extLst>
          </p:cNvPr>
          <p:cNvSpPr txBox="1"/>
          <p:nvPr/>
        </p:nvSpPr>
        <p:spPr>
          <a:xfrm>
            <a:off x="53752" y="5193864"/>
            <a:ext cx="8264336" cy="1046184"/>
          </a:xfrm>
          <a:prstGeom prst="rect">
            <a:avLst/>
          </a:prstGeom>
          <a:solidFill>
            <a:srgbClr val="E3E3E3"/>
          </a:solidFill>
          <a:ln w="12700">
            <a:solidFill>
              <a:schemeClr val="tx1"/>
            </a:solidFill>
          </a:ln>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X.X2.T-T005-D009</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a:t>
            </a:r>
          </a:p>
        </p:txBody>
      </p:sp>
      <p:sp>
        <p:nvSpPr>
          <p:cNvPr id="69" name="Textfeld 4">
            <a:extLst>
              <a:ext uri="{FF2B5EF4-FFF2-40B4-BE49-F238E27FC236}">
                <a16:creationId xmlns:a16="http://schemas.microsoft.com/office/drawing/2014/main" id="{DC4CAB6D-16FF-C978-1FAF-AD99E88723F8}"/>
              </a:ext>
            </a:extLst>
          </p:cNvPr>
          <p:cNvSpPr txBox="1"/>
          <p:nvPr/>
        </p:nvSpPr>
        <p:spPr>
          <a:xfrm>
            <a:off x="53752" y="547293"/>
            <a:ext cx="7207696" cy="4730462"/>
          </a:xfrm>
          <a:prstGeom prst="rect">
            <a:avLst/>
          </a:prstGeom>
          <a:noFill/>
          <a:ln w="12700">
            <a:noFill/>
          </a:ln>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3000"/>
              </a:lnSpc>
              <a:spcBef>
                <a:spcPts val="600"/>
              </a:spcBef>
            </a:pPr>
            <a:r>
              <a:rPr lang="en-US" sz="1600" b="1" dirty="0">
                <a:solidFill>
                  <a:srgbClr val="FF0000"/>
                </a:solidFill>
                <a:cs typeface="Arial" panose="020B0604020202020204" pitchFamily="34" charset="0"/>
              </a:rPr>
              <a:t>Task and questions to be addressed </a:t>
            </a:r>
          </a:p>
          <a:p>
            <a:pPr marL="182563" indent="-182563">
              <a:lnSpc>
                <a:spcPct val="113000"/>
              </a:lnSpc>
              <a:spcBef>
                <a:spcPts val="600"/>
              </a:spcBef>
              <a:buFont typeface="Wingdings" panose="05000000000000000000" pitchFamily="2" charset="2"/>
              <a:buChar char="§"/>
              <a:tabLst>
                <a:tab pos="177800" algn="l"/>
              </a:tabLst>
            </a:pPr>
            <a:r>
              <a:rPr lang="en-US" altLang="en-US" sz="1600" dirty="0">
                <a:cs typeface="Arial" panose="020B0604020202020204" pitchFamily="34" charset="0"/>
              </a:rPr>
              <a:t>The task was established to support LIBS analyses of JET samples and wall tiles (under SP E.1) via measurements of reference samples at VTT and via developing necessary methodology for interpretation of the obtained results</a:t>
            </a:r>
          </a:p>
          <a:p>
            <a:pPr>
              <a:lnSpc>
                <a:spcPct val="113000"/>
              </a:lnSpc>
              <a:spcBef>
                <a:spcPts val="600"/>
              </a:spcBef>
            </a:pPr>
            <a:endParaRPr lang="en-US" altLang="en-US" sz="1600" b="1" dirty="0">
              <a:solidFill>
                <a:srgbClr val="0070C0"/>
              </a:solidFill>
              <a:cs typeface="Arial" panose="020B0604020202020204" pitchFamily="34" charset="0"/>
            </a:endParaRPr>
          </a:p>
          <a:p>
            <a:pPr>
              <a:spcBef>
                <a:spcPts val="600"/>
              </a:spcBef>
            </a:pPr>
            <a:r>
              <a:rPr lang="en-GB" altLang="en-US" sz="1600" b="1" dirty="0">
                <a:solidFill>
                  <a:srgbClr val="0070C0"/>
                </a:solidFill>
                <a:cs typeface="Arial" panose="020B0604020202020204" pitchFamily="34" charset="0"/>
              </a:rPr>
              <a:t>Status report</a:t>
            </a:r>
          </a:p>
          <a:p>
            <a:pPr marL="171450" indent="-171450">
              <a:spcBef>
                <a:spcPts val="600"/>
              </a:spcBef>
              <a:buFont typeface="Wingdings" panose="05000000000000000000" pitchFamily="2" charset="2"/>
              <a:buChar char="§"/>
            </a:pPr>
            <a:r>
              <a:rPr lang="en-US" altLang="en-US" sz="1600" dirty="0">
                <a:cs typeface="Arial" panose="020B0604020202020204" pitchFamily="34" charset="0"/>
              </a:rPr>
              <a:t>LIBS set-up at VTT moved into a </a:t>
            </a:r>
            <a:r>
              <a:rPr lang="en-US" altLang="en-US" sz="1600" b="1" dirty="0">
                <a:solidFill>
                  <a:srgbClr val="00B050"/>
                </a:solidFill>
                <a:cs typeface="Arial" panose="020B0604020202020204" pitchFamily="34" charset="0"/>
              </a:rPr>
              <a:t>new Be- and T-compatible laboratory facility</a:t>
            </a:r>
          </a:p>
          <a:p>
            <a:pPr marL="742950" lvl="1" indent="-285750">
              <a:spcBef>
                <a:spcPts val="600"/>
              </a:spcBef>
              <a:buFont typeface="Wingdings" panose="05000000000000000000" pitchFamily="2" charset="2"/>
              <a:buChar char="ü"/>
            </a:pPr>
            <a:r>
              <a:rPr lang="en-US" altLang="en-US" sz="1400" dirty="0">
                <a:cs typeface="Arial" panose="020B0604020202020204" pitchFamily="34" charset="0"/>
              </a:rPr>
              <a:t>Time consuming process that took almost the entire year</a:t>
            </a:r>
          </a:p>
          <a:p>
            <a:pPr marL="171450" indent="-171450">
              <a:spcBef>
                <a:spcPts val="600"/>
              </a:spcBef>
              <a:buFont typeface="Wingdings" panose="05000000000000000000" pitchFamily="2" charset="2"/>
              <a:buChar char="§"/>
            </a:pPr>
            <a:r>
              <a:rPr lang="en-US" altLang="en-US" sz="1600" dirty="0">
                <a:cs typeface="Arial" panose="020B0604020202020204" pitchFamily="34" charset="0"/>
              </a:rPr>
              <a:t>Commissioning of the new laboratory and updates of the LIBS set-up started </a:t>
            </a:r>
            <a:r>
              <a:rPr lang="en-US" altLang="en-US" sz="1600" b="1" dirty="0">
                <a:solidFill>
                  <a:srgbClr val="00B050"/>
                </a:solidFill>
                <a:cs typeface="Arial" panose="020B0604020202020204" pitchFamily="34" charset="0"/>
              </a:rPr>
              <a:t>in preparation for a measurement campaign in 2026</a:t>
            </a:r>
          </a:p>
          <a:p>
            <a:pPr marL="742950" lvl="1" indent="-285750">
              <a:spcBef>
                <a:spcPts val="600"/>
              </a:spcBef>
              <a:buFont typeface="Wingdings" panose="05000000000000000000" pitchFamily="2" charset="2"/>
              <a:buChar char="ü"/>
            </a:pPr>
            <a:r>
              <a:rPr lang="en-US" altLang="en-US" sz="1400" dirty="0">
                <a:cs typeface="Arial" panose="020B0604020202020204" pitchFamily="34" charset="0"/>
              </a:rPr>
              <a:t>Integration of high-resolution DEMON and Littrow spectrometers from LTB and FZJ into the set-up </a:t>
            </a:r>
            <a:r>
              <a:rPr lang="en-US" altLang="en-US" sz="1400" dirty="0">
                <a:cs typeface="Arial" panose="020B0604020202020204" pitchFamily="34" charset="0"/>
                <a:sym typeface="Wingdings" panose="05000000000000000000" pitchFamily="2" charset="2"/>
              </a:rPr>
              <a:t></a:t>
            </a:r>
            <a:r>
              <a:rPr lang="en-US" altLang="en-US" sz="1400" dirty="0">
                <a:cs typeface="Arial" panose="020B0604020202020204" pitchFamily="34" charset="0"/>
              </a:rPr>
              <a:t> distinction of the H</a:t>
            </a:r>
            <a:r>
              <a:rPr lang="en-US" altLang="en-US" sz="1400" baseline="-25000" dirty="0">
                <a:latin typeface="Symbol" panose="05050102010706020507" pitchFamily="18" charset="2"/>
                <a:cs typeface="Arial" panose="020B0604020202020204" pitchFamily="34" charset="0"/>
              </a:rPr>
              <a:t>a</a:t>
            </a:r>
            <a:r>
              <a:rPr lang="en-US" altLang="en-US" sz="1400" dirty="0">
                <a:cs typeface="Arial" panose="020B0604020202020204" pitchFamily="34" charset="0"/>
              </a:rPr>
              <a:t>, D</a:t>
            </a:r>
            <a:r>
              <a:rPr lang="en-US" altLang="en-US" sz="1400" baseline="-25000" dirty="0">
                <a:latin typeface="Symbol" panose="05050102010706020507" pitchFamily="18" charset="2"/>
                <a:cs typeface="Arial" panose="020B0604020202020204" pitchFamily="34" charset="0"/>
              </a:rPr>
              <a:t>a</a:t>
            </a:r>
            <a:r>
              <a:rPr lang="en-US" altLang="en-US" sz="1400" dirty="0">
                <a:cs typeface="Arial" panose="020B0604020202020204" pitchFamily="34" charset="0"/>
              </a:rPr>
              <a:t> and T</a:t>
            </a:r>
            <a:r>
              <a:rPr lang="en-US" altLang="en-US" sz="1400" baseline="-25000" dirty="0">
                <a:latin typeface="Symbol" panose="05050102010706020507" pitchFamily="18" charset="2"/>
                <a:cs typeface="Arial" panose="020B0604020202020204" pitchFamily="34" charset="0"/>
              </a:rPr>
              <a:t>a</a:t>
            </a:r>
            <a:r>
              <a:rPr lang="en-US" altLang="en-US" sz="1400" dirty="0">
                <a:cs typeface="Arial" panose="020B0604020202020204" pitchFamily="34" charset="0"/>
              </a:rPr>
              <a:t> lines in tritiated coatings and JET DTE3 samples</a:t>
            </a:r>
          </a:p>
          <a:p>
            <a:pPr marL="742950" lvl="1" indent="-285750">
              <a:spcBef>
                <a:spcPts val="600"/>
              </a:spcBef>
              <a:buFont typeface="Wingdings" panose="05000000000000000000" pitchFamily="2" charset="2"/>
              <a:buChar char="ü"/>
            </a:pPr>
            <a:r>
              <a:rPr lang="en-US" altLang="en-US" sz="1400" dirty="0">
                <a:cs typeface="Arial" panose="020B0604020202020204" pitchFamily="34" charset="0"/>
              </a:rPr>
              <a:t>List of requirements for </a:t>
            </a:r>
            <a:r>
              <a:rPr lang="en-US" altLang="en-US" sz="1400" u="sng" dirty="0">
                <a:cs typeface="Arial" panose="020B0604020202020204" pitchFamily="34" charset="0"/>
              </a:rPr>
              <a:t>new reference samples </a:t>
            </a:r>
            <a:r>
              <a:rPr lang="en-US" altLang="en-US" sz="1400" dirty="0">
                <a:cs typeface="Arial" panose="020B0604020202020204" pitchFamily="34" charset="0"/>
              </a:rPr>
              <a:t>completed </a:t>
            </a:r>
          </a:p>
          <a:p>
            <a:pPr marL="171450" indent="-171450">
              <a:spcBef>
                <a:spcPts val="600"/>
              </a:spcBef>
              <a:buFont typeface="Wingdings" panose="05000000000000000000" pitchFamily="2" charset="2"/>
              <a:buChar char="§"/>
            </a:pPr>
            <a:r>
              <a:rPr lang="en-US" altLang="en-US" sz="1600" dirty="0">
                <a:cs typeface="Arial" panose="020B0604020202020204" pitchFamily="34" charset="0"/>
              </a:rPr>
              <a:t>Comparison and validation of LIBS against LID-QMS started to prepare for the future SP E.1 activities  </a:t>
            </a:r>
          </a:p>
        </p:txBody>
      </p:sp>
      <p:sp>
        <p:nvSpPr>
          <p:cNvPr id="70" name="TextBox 9">
            <a:extLst>
              <a:ext uri="{FF2B5EF4-FFF2-40B4-BE49-F238E27FC236}">
                <a16:creationId xmlns:a16="http://schemas.microsoft.com/office/drawing/2014/main" id="{6720C0C9-877E-9950-4F91-CB65D1781264}"/>
              </a:ext>
            </a:extLst>
          </p:cNvPr>
          <p:cNvSpPr txBox="1"/>
          <p:nvPr/>
        </p:nvSpPr>
        <p:spPr bwMode="auto">
          <a:xfrm>
            <a:off x="8873123" y="5972153"/>
            <a:ext cx="3265125" cy="338554"/>
          </a:xfrm>
          <a:prstGeom prst="rect">
            <a:avLst/>
          </a:prstGeom>
          <a:noFill/>
        </p:spPr>
        <p:txBody>
          <a:bodyPr wrap="non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600" b="1" dirty="0"/>
              <a:t>A. Hakola, J. Karhunen, J. Likonen</a:t>
            </a:r>
          </a:p>
        </p:txBody>
      </p:sp>
      <p:pic>
        <p:nvPicPr>
          <p:cNvPr id="71" name="Picture 70" descr="A metal table with boxes on it&#10;&#10;AI-generated content may be incorrect.">
            <a:extLst>
              <a:ext uri="{FF2B5EF4-FFF2-40B4-BE49-F238E27FC236}">
                <a16:creationId xmlns:a16="http://schemas.microsoft.com/office/drawing/2014/main" id="{050C2867-657E-8BAD-7236-964015FD59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105855" y="1626296"/>
            <a:ext cx="4492368" cy="3369276"/>
          </a:xfrm>
          <a:prstGeom prst="rect">
            <a:avLst/>
          </a:prstGeom>
        </p:spPr>
      </p:pic>
    </p:spTree>
    <p:extLst>
      <p:ext uri="{BB962C8B-B14F-4D97-AF65-F5344CB8AC3E}">
        <p14:creationId xmlns:p14="http://schemas.microsoft.com/office/powerpoint/2010/main" val="31710331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ACA24-FF3A-FE03-263D-C555EBD19C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3E1499-CB24-B04F-EDF1-E812F8BCD5C7}"/>
              </a:ext>
            </a:extLst>
          </p:cNvPr>
          <p:cNvSpPr>
            <a:spLocks noGrp="1"/>
          </p:cNvSpPr>
          <p:nvPr>
            <p:ph type="title"/>
          </p:nvPr>
        </p:nvSpPr>
        <p:spPr>
          <a:xfrm>
            <a:off x="1008832" y="352629"/>
            <a:ext cx="9451776" cy="781903"/>
          </a:xfrm>
        </p:spPr>
        <p:txBody>
          <a:bodyPr/>
          <a:lstStyle/>
          <a:p>
            <a:r>
              <a:rPr lang="en-US" dirty="0"/>
              <a:t>Call for participation 2026 / 2027</a:t>
            </a:r>
            <a:br>
              <a:rPr lang="en-US" dirty="0"/>
            </a:br>
            <a:r>
              <a:rPr lang="en-US" i="1" dirty="0"/>
              <a:t>Preliminary outcome</a:t>
            </a:r>
            <a:endParaRPr lang="en-HU" i="1" dirty="0"/>
          </a:p>
        </p:txBody>
      </p:sp>
      <p:sp>
        <p:nvSpPr>
          <p:cNvPr id="4" name="Footer Placeholder 3">
            <a:extLst>
              <a:ext uri="{FF2B5EF4-FFF2-40B4-BE49-F238E27FC236}">
                <a16:creationId xmlns:a16="http://schemas.microsoft.com/office/drawing/2014/main" id="{51561B1A-F040-AE42-D37C-F723F090741F}"/>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37466C85-BFD0-F5E0-8904-005B4EB897FF}"/>
              </a:ext>
            </a:extLst>
          </p:cNvPr>
          <p:cNvSpPr>
            <a:spLocks noGrp="1"/>
          </p:cNvSpPr>
          <p:nvPr>
            <p:ph type="sldNum" sz="quarter" idx="12"/>
          </p:nvPr>
        </p:nvSpPr>
        <p:spPr/>
        <p:txBody>
          <a:bodyPr/>
          <a:lstStyle/>
          <a:p>
            <a:fld id="{6A6D9FA1-99C7-4910-8E32-B85D378B0060}" type="slidenum">
              <a:rPr lang="en-GB" smtClean="0">
                <a:solidFill>
                  <a:prstClr val="white"/>
                </a:solidFill>
              </a:rPr>
              <a:pPr/>
              <a:t>37</a:t>
            </a:fld>
            <a:endParaRPr lang="en-GB">
              <a:solidFill>
                <a:prstClr val="white"/>
              </a:solidFill>
            </a:endParaRPr>
          </a:p>
        </p:txBody>
      </p:sp>
      <p:graphicFrame>
        <p:nvGraphicFramePr>
          <p:cNvPr id="3" name="Table 2">
            <a:extLst>
              <a:ext uri="{FF2B5EF4-FFF2-40B4-BE49-F238E27FC236}">
                <a16:creationId xmlns:a16="http://schemas.microsoft.com/office/drawing/2014/main" id="{F406C050-B495-9BEA-2440-5F84A3F6B048}"/>
              </a:ext>
            </a:extLst>
          </p:cNvPr>
          <p:cNvGraphicFramePr>
            <a:graphicFrameLocks noGrp="1"/>
          </p:cNvGraphicFramePr>
          <p:nvPr>
            <p:extLst>
              <p:ext uri="{D42A27DB-BD31-4B8C-83A1-F6EECF244321}">
                <p14:modId xmlns:p14="http://schemas.microsoft.com/office/powerpoint/2010/main" val="1458644608"/>
              </p:ext>
            </p:extLst>
          </p:nvPr>
        </p:nvGraphicFramePr>
        <p:xfrm>
          <a:off x="84667" y="1430868"/>
          <a:ext cx="12522206" cy="4080931"/>
        </p:xfrm>
        <a:graphic>
          <a:graphicData uri="http://schemas.openxmlformats.org/drawingml/2006/table">
            <a:tbl>
              <a:tblPr/>
              <a:tblGrid>
                <a:gridCol w="759992">
                  <a:extLst>
                    <a:ext uri="{9D8B030D-6E8A-4147-A177-3AD203B41FA5}">
                      <a16:colId xmlns:a16="http://schemas.microsoft.com/office/drawing/2014/main" val="4226068084"/>
                    </a:ext>
                  </a:extLst>
                </a:gridCol>
                <a:gridCol w="419723">
                  <a:extLst>
                    <a:ext uri="{9D8B030D-6E8A-4147-A177-3AD203B41FA5}">
                      <a16:colId xmlns:a16="http://schemas.microsoft.com/office/drawing/2014/main" val="1288832718"/>
                    </a:ext>
                  </a:extLst>
                </a:gridCol>
                <a:gridCol w="3084465">
                  <a:extLst>
                    <a:ext uri="{9D8B030D-6E8A-4147-A177-3AD203B41FA5}">
                      <a16:colId xmlns:a16="http://schemas.microsoft.com/office/drawing/2014/main" val="1877596584"/>
                    </a:ext>
                  </a:extLst>
                </a:gridCol>
                <a:gridCol w="589859">
                  <a:extLst>
                    <a:ext uri="{9D8B030D-6E8A-4147-A177-3AD203B41FA5}">
                      <a16:colId xmlns:a16="http://schemas.microsoft.com/office/drawing/2014/main" val="1366722527"/>
                    </a:ext>
                  </a:extLst>
                </a:gridCol>
                <a:gridCol w="589859">
                  <a:extLst>
                    <a:ext uri="{9D8B030D-6E8A-4147-A177-3AD203B41FA5}">
                      <a16:colId xmlns:a16="http://schemas.microsoft.com/office/drawing/2014/main" val="851146819"/>
                    </a:ext>
                  </a:extLst>
                </a:gridCol>
                <a:gridCol w="589859">
                  <a:extLst>
                    <a:ext uri="{9D8B030D-6E8A-4147-A177-3AD203B41FA5}">
                      <a16:colId xmlns:a16="http://schemas.microsoft.com/office/drawing/2014/main" val="2848202971"/>
                    </a:ext>
                  </a:extLst>
                </a:gridCol>
                <a:gridCol w="589859">
                  <a:extLst>
                    <a:ext uri="{9D8B030D-6E8A-4147-A177-3AD203B41FA5}">
                      <a16:colId xmlns:a16="http://schemas.microsoft.com/office/drawing/2014/main" val="792472086"/>
                    </a:ext>
                  </a:extLst>
                </a:gridCol>
                <a:gridCol w="589859">
                  <a:extLst>
                    <a:ext uri="{9D8B030D-6E8A-4147-A177-3AD203B41FA5}">
                      <a16:colId xmlns:a16="http://schemas.microsoft.com/office/drawing/2014/main" val="1949157415"/>
                    </a:ext>
                  </a:extLst>
                </a:gridCol>
                <a:gridCol w="589859">
                  <a:extLst>
                    <a:ext uri="{9D8B030D-6E8A-4147-A177-3AD203B41FA5}">
                      <a16:colId xmlns:a16="http://schemas.microsoft.com/office/drawing/2014/main" val="266696997"/>
                    </a:ext>
                  </a:extLst>
                </a:gridCol>
                <a:gridCol w="589859">
                  <a:extLst>
                    <a:ext uri="{9D8B030D-6E8A-4147-A177-3AD203B41FA5}">
                      <a16:colId xmlns:a16="http://schemas.microsoft.com/office/drawing/2014/main" val="1582020170"/>
                    </a:ext>
                  </a:extLst>
                </a:gridCol>
                <a:gridCol w="589859">
                  <a:extLst>
                    <a:ext uri="{9D8B030D-6E8A-4147-A177-3AD203B41FA5}">
                      <a16:colId xmlns:a16="http://schemas.microsoft.com/office/drawing/2014/main" val="2259819133"/>
                    </a:ext>
                  </a:extLst>
                </a:gridCol>
                <a:gridCol w="589859">
                  <a:extLst>
                    <a:ext uri="{9D8B030D-6E8A-4147-A177-3AD203B41FA5}">
                      <a16:colId xmlns:a16="http://schemas.microsoft.com/office/drawing/2014/main" val="3270328955"/>
                    </a:ext>
                  </a:extLst>
                </a:gridCol>
                <a:gridCol w="589859">
                  <a:extLst>
                    <a:ext uri="{9D8B030D-6E8A-4147-A177-3AD203B41FA5}">
                      <a16:colId xmlns:a16="http://schemas.microsoft.com/office/drawing/2014/main" val="260476115"/>
                    </a:ext>
                  </a:extLst>
                </a:gridCol>
                <a:gridCol w="589859">
                  <a:extLst>
                    <a:ext uri="{9D8B030D-6E8A-4147-A177-3AD203B41FA5}">
                      <a16:colId xmlns:a16="http://schemas.microsoft.com/office/drawing/2014/main" val="746070611"/>
                    </a:ext>
                  </a:extLst>
                </a:gridCol>
                <a:gridCol w="589859">
                  <a:extLst>
                    <a:ext uri="{9D8B030D-6E8A-4147-A177-3AD203B41FA5}">
                      <a16:colId xmlns:a16="http://schemas.microsoft.com/office/drawing/2014/main" val="3846285679"/>
                    </a:ext>
                  </a:extLst>
                </a:gridCol>
                <a:gridCol w="589859">
                  <a:extLst>
                    <a:ext uri="{9D8B030D-6E8A-4147-A177-3AD203B41FA5}">
                      <a16:colId xmlns:a16="http://schemas.microsoft.com/office/drawing/2014/main" val="3359174961"/>
                    </a:ext>
                  </a:extLst>
                </a:gridCol>
                <a:gridCol w="589859">
                  <a:extLst>
                    <a:ext uri="{9D8B030D-6E8A-4147-A177-3AD203B41FA5}">
                      <a16:colId xmlns:a16="http://schemas.microsoft.com/office/drawing/2014/main" val="2793236795"/>
                    </a:ext>
                  </a:extLst>
                </a:gridCol>
              </a:tblGrid>
              <a:tr h="464884">
                <a:tc>
                  <a:txBody>
                    <a:bodyPr/>
                    <a:lstStyle/>
                    <a:p>
                      <a:pPr algn="r" fontAlgn="b">
                        <a:buNone/>
                      </a:pPr>
                      <a:r>
                        <a:rPr lang="en-US" sz="2800" b="1" i="0" u="none" strike="noStrike" dirty="0">
                          <a:solidFill>
                            <a:srgbClr val="000000"/>
                          </a:solidFill>
                          <a:effectLst/>
                          <a:latin typeface="Calibri" panose="020F0502020204030204" pitchFamily="34" charset="0"/>
                        </a:rPr>
                        <a:t>2026</a:t>
                      </a: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dirty="0">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a:noFill/>
                    </a:lnB>
                    <a:noFill/>
                  </a:tcPr>
                </a:tc>
                <a:extLst>
                  <a:ext uri="{0D108BD9-81ED-4DB2-BD59-A6C34878D82A}">
                    <a16:rowId xmlns:a16="http://schemas.microsoft.com/office/drawing/2014/main" val="2274717963"/>
                  </a:ext>
                </a:extLst>
              </a:tr>
              <a:tr h="615443">
                <a:tc>
                  <a:txBody>
                    <a:bodyPr/>
                    <a:lstStyle/>
                    <a:p>
                      <a:pPr algn="ctr" fontAlgn="ctr">
                        <a:buNone/>
                      </a:pPr>
                      <a:r>
                        <a:rPr lang="en-US" sz="1200" b="0" i="0" u="none" strike="noStrike">
                          <a:solidFill>
                            <a:srgbClr val="000000"/>
                          </a:solidFill>
                          <a:effectLst/>
                          <a:latin typeface="Calibri" panose="020F0502020204030204" pitchFamily="34" charset="0"/>
                        </a:rPr>
                        <a:t> </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buNone/>
                      </a:pPr>
                      <a:r>
                        <a:rPr lang="en-US" sz="1200" b="0" i="0" u="none" strike="noStrike" dirty="0">
                          <a:solidFill>
                            <a:srgbClr val="000000"/>
                          </a:solidFill>
                          <a:effectLst/>
                          <a:latin typeface="Calibri" panose="020F0502020204030204" pitchFamily="34" charset="0"/>
                        </a:rPr>
                        <a:t>TASK</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buNone/>
                      </a:pPr>
                      <a:r>
                        <a:rPr lang="en-US" sz="1200" b="0" i="0" u="none" strike="noStrike" dirty="0">
                          <a:solidFill>
                            <a:srgbClr val="000000"/>
                          </a:solidFill>
                          <a:effectLst/>
                          <a:latin typeface="Calibri" panose="020F0502020204030204" pitchFamily="34" charset="0"/>
                        </a:rPr>
                        <a:t>4</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buNone/>
                      </a:pPr>
                      <a:r>
                        <a:rPr lang="en-US" sz="1200" b="0" i="0" u="none" strike="noStrike">
                          <a:solidFill>
                            <a:srgbClr val="000000"/>
                          </a:solidFill>
                          <a:effectLst/>
                          <a:latin typeface="Calibri" panose="020F0502020204030204" pitchFamily="34" charset="0"/>
                        </a:rPr>
                        <a:t>CEA</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1200" b="0" i="0" u="none" strike="noStrike">
                          <a:solidFill>
                            <a:srgbClr val="000000"/>
                          </a:solidFill>
                          <a:effectLst/>
                          <a:latin typeface="Calibri" panose="020F0502020204030204" pitchFamily="34" charset="0"/>
                        </a:rPr>
                        <a:t>CU</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1200" b="0" i="0" u="none" strike="noStrike">
                          <a:solidFill>
                            <a:srgbClr val="000000"/>
                          </a:solidFill>
                          <a:effectLst/>
                          <a:latin typeface="Calibri" panose="020F0502020204030204" pitchFamily="34" charset="0"/>
                        </a:rPr>
                        <a:t>DIFFER</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1200" b="0" i="0" u="none" strike="noStrike">
                          <a:solidFill>
                            <a:srgbClr val="000000"/>
                          </a:solidFill>
                          <a:effectLst/>
                          <a:latin typeface="Calibri" panose="020F0502020204030204" pitchFamily="34" charset="0"/>
                        </a:rPr>
                        <a:t>ENEA</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1200" b="0" i="0" u="none" strike="noStrike">
                          <a:solidFill>
                            <a:srgbClr val="000000"/>
                          </a:solidFill>
                          <a:effectLst/>
                          <a:latin typeface="Calibri" panose="020F0502020204030204" pitchFamily="34" charset="0"/>
                        </a:rPr>
                        <a:t>FZJ</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1200" b="0" i="0" u="none" strike="noStrike">
                          <a:solidFill>
                            <a:srgbClr val="000000"/>
                          </a:solidFill>
                          <a:effectLst/>
                          <a:latin typeface="Calibri" panose="020F0502020204030204" pitchFamily="34" charset="0"/>
                        </a:rPr>
                        <a:t>IPP_LM</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1200" b="0" i="0" u="none" strike="noStrike">
                          <a:solidFill>
                            <a:srgbClr val="000000"/>
                          </a:solidFill>
                          <a:effectLst/>
                          <a:latin typeface="Calibri" panose="020F0502020204030204" pitchFamily="34" charset="0"/>
                        </a:rPr>
                        <a:t>ISPP_UL</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1200" b="0" i="0" u="none" strike="noStrike">
                          <a:solidFill>
                            <a:srgbClr val="000000"/>
                          </a:solidFill>
                          <a:effectLst/>
                          <a:latin typeface="Calibri" panose="020F0502020204030204" pitchFamily="34" charset="0"/>
                        </a:rPr>
                        <a:t>MPG</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1200" b="0" i="0" u="none" strike="noStrike">
                          <a:solidFill>
                            <a:srgbClr val="000000"/>
                          </a:solidFill>
                          <a:effectLst/>
                          <a:latin typeface="Calibri" panose="020F0502020204030204" pitchFamily="34" charset="0"/>
                        </a:rPr>
                        <a:t>NCSRD</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1200" b="0" i="0" u="none" strike="noStrike">
                          <a:solidFill>
                            <a:srgbClr val="000000"/>
                          </a:solidFill>
                          <a:effectLst/>
                          <a:latin typeface="Calibri" panose="020F0502020204030204" pitchFamily="34" charset="0"/>
                        </a:rPr>
                        <a:t>RBI</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1200" b="0" i="0" u="none" strike="noStrike">
                          <a:solidFill>
                            <a:srgbClr val="000000"/>
                          </a:solidFill>
                          <a:effectLst/>
                          <a:latin typeface="Calibri" panose="020F0502020204030204" pitchFamily="34" charset="0"/>
                        </a:rPr>
                        <a:t>UT</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1200" b="0" i="0" u="none" strike="noStrike">
                          <a:solidFill>
                            <a:srgbClr val="000000"/>
                          </a:solidFill>
                          <a:effectLst/>
                          <a:latin typeface="Calibri" panose="020F0502020204030204" pitchFamily="34" charset="0"/>
                        </a:rPr>
                        <a:t>VR </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1200" b="0" i="0" u="none" strike="noStrike">
                          <a:solidFill>
                            <a:srgbClr val="000000"/>
                          </a:solidFill>
                          <a:effectLst/>
                          <a:latin typeface="Calibri" panose="020F0502020204030204" pitchFamily="34" charset="0"/>
                        </a:rPr>
                        <a:t>VTT</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endParaRPr lang="en-US" sz="1200" b="0" i="0" u="none" strike="noStrike">
                        <a:solidFill>
                          <a:srgbClr val="000000"/>
                        </a:solidFill>
                        <a:effectLst/>
                        <a:latin typeface="Calibri" panose="020F0502020204030204" pitchFamily="34" charset="0"/>
                      </a:endParaRPr>
                    </a:p>
                  </a:txBody>
                  <a:tcPr marL="6461" marR="6461" marT="6461"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440361060"/>
                  </a:ext>
                </a:extLst>
              </a:tr>
              <a:tr h="253572">
                <a:tc rowSpan="4">
                  <a:txBody>
                    <a:bodyPr/>
                    <a:lstStyle/>
                    <a:p>
                      <a:pPr algn="ctr" fontAlgn="ctr">
                        <a:buNone/>
                      </a:pPr>
                      <a:r>
                        <a:rPr lang="en-US" sz="1200" b="0" i="0" u="none" strike="noStrike">
                          <a:solidFill>
                            <a:srgbClr val="000000"/>
                          </a:solidFill>
                          <a:effectLst/>
                          <a:latin typeface="Calibri" panose="020F0502020204030204" pitchFamily="34" charset="0"/>
                        </a:rPr>
                        <a:t>SPX</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buNone/>
                      </a:pPr>
                      <a:r>
                        <a:rPr lang="en-US" sz="1200" b="0" i="0" u="none" strike="noStrike">
                          <a:solidFill>
                            <a:srgbClr val="000000"/>
                          </a:solidFill>
                          <a:effectLst/>
                          <a:latin typeface="Calibri" panose="020F0502020204030204" pitchFamily="34" charset="0"/>
                        </a:rPr>
                        <a:t>X1</a:t>
                      </a:r>
                    </a:p>
                  </a:txBody>
                  <a:tcPr marL="6461" marR="6461" marT="64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dirty="0">
                          <a:solidFill>
                            <a:srgbClr val="000000"/>
                          </a:solidFill>
                          <a:effectLst/>
                          <a:latin typeface="Calibri" panose="020F0502020204030204" pitchFamily="34" charset="0"/>
                        </a:rPr>
                        <a:t>Atomic and molecular data expert</a:t>
                      </a:r>
                    </a:p>
                  </a:txBody>
                  <a:tcPr marL="6461" marR="6461" marT="64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2</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0</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2</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45234617"/>
                  </a:ext>
                </a:extLst>
              </a:tr>
              <a:tr h="253572">
                <a:tc vMerge="1">
                  <a:txBody>
                    <a:bodyPr/>
                    <a:lstStyle/>
                    <a:p>
                      <a:endParaRPr lang="en-US"/>
                    </a:p>
                  </a:txBody>
                  <a:tcPr/>
                </a:tc>
                <a:tc>
                  <a:txBody>
                    <a:bodyPr/>
                    <a:lstStyle/>
                    <a:p>
                      <a:pPr algn="ctr" fontAlgn="b">
                        <a:buNone/>
                      </a:pPr>
                      <a:r>
                        <a:rPr lang="en-US" sz="1200" b="0" i="0" u="none" strike="noStrike">
                          <a:solidFill>
                            <a:srgbClr val="000000"/>
                          </a:solidFill>
                          <a:effectLst/>
                          <a:latin typeface="Calibri" panose="020F0502020204030204" pitchFamily="34" charset="0"/>
                        </a:rPr>
                        <a:t>X2</a:t>
                      </a:r>
                    </a:p>
                  </a:txBody>
                  <a:tcPr marL="6461" marR="6461" marT="64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dirty="0">
                          <a:solidFill>
                            <a:srgbClr val="000000"/>
                          </a:solidFill>
                          <a:effectLst/>
                          <a:latin typeface="Calibri" panose="020F0502020204030204" pitchFamily="34" charset="0"/>
                        </a:rPr>
                        <a:t>Laser-induced ablation and spectroscopy expert</a:t>
                      </a:r>
                    </a:p>
                  </a:txBody>
                  <a:tcPr marL="6461" marR="6461" marT="64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3</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5</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2</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8</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5</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3</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3</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5</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2</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498880321"/>
                  </a:ext>
                </a:extLst>
              </a:tr>
              <a:tr h="253572">
                <a:tc vMerge="1">
                  <a:txBody>
                    <a:bodyPr/>
                    <a:lstStyle/>
                    <a:p>
                      <a:endParaRPr lang="en-US"/>
                    </a:p>
                  </a:txBody>
                  <a:tcPr/>
                </a:tc>
                <a:tc>
                  <a:txBody>
                    <a:bodyPr/>
                    <a:lstStyle/>
                    <a:p>
                      <a:pPr algn="ctr" fontAlgn="b">
                        <a:buNone/>
                      </a:pPr>
                      <a:r>
                        <a:rPr lang="en-US" sz="1200" b="0" i="0" u="none" strike="noStrike">
                          <a:solidFill>
                            <a:srgbClr val="000000"/>
                          </a:solidFill>
                          <a:effectLst/>
                          <a:latin typeface="Calibri" panose="020F0502020204030204" pitchFamily="34" charset="0"/>
                        </a:rPr>
                        <a:t>X2</a:t>
                      </a:r>
                    </a:p>
                  </a:txBody>
                  <a:tcPr marL="6461" marR="6461" marT="64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dirty="0">
                          <a:solidFill>
                            <a:srgbClr val="000000"/>
                          </a:solidFill>
                          <a:effectLst/>
                          <a:latin typeface="Calibri" panose="020F0502020204030204" pitchFamily="34" charset="0"/>
                        </a:rPr>
                        <a:t>Surface-analysis expert</a:t>
                      </a:r>
                    </a:p>
                  </a:txBody>
                  <a:tcPr marL="6461" marR="6461" marT="64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0</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2</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2</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0</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buNone/>
                      </a:pPr>
                      <a:r>
                        <a:rPr lang="en-US" sz="1200" b="0" i="0" u="none" strike="noStrike">
                          <a:solidFill>
                            <a:srgbClr val="000000"/>
                          </a:solidFill>
                          <a:effectLst/>
                          <a:latin typeface="Calibri" panose="020F0502020204030204" pitchFamily="34" charset="0"/>
                        </a:rPr>
                        <a:t>0</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0</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buNone/>
                      </a:pPr>
                      <a:r>
                        <a:rPr lang="en-US" sz="1200" b="0" i="0" u="none" strike="noStrike">
                          <a:solidFill>
                            <a:srgbClr val="000000"/>
                          </a:solidFill>
                          <a:effectLst/>
                          <a:latin typeface="Calibri" panose="020F0502020204030204" pitchFamily="34" charset="0"/>
                        </a:rPr>
                        <a:t>0</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927558520"/>
                  </a:ext>
                </a:extLst>
              </a:tr>
              <a:tr h="253572">
                <a:tc vMerge="1">
                  <a:txBody>
                    <a:bodyPr/>
                    <a:lstStyle/>
                    <a:p>
                      <a:endParaRPr lang="en-US"/>
                    </a:p>
                  </a:txBody>
                  <a:tcPr/>
                </a:tc>
                <a:tc>
                  <a:txBody>
                    <a:bodyPr/>
                    <a:lstStyle/>
                    <a:p>
                      <a:pPr algn="ctr" fontAlgn="b">
                        <a:buNone/>
                      </a:pPr>
                      <a:r>
                        <a:rPr lang="en-US" sz="1200" b="0" i="0" u="none" strike="noStrike">
                          <a:solidFill>
                            <a:srgbClr val="000000"/>
                          </a:solidFill>
                          <a:effectLst/>
                          <a:latin typeface="Calibri" panose="020F0502020204030204" pitchFamily="34" charset="0"/>
                        </a:rPr>
                        <a:t>X1</a:t>
                      </a:r>
                    </a:p>
                  </a:txBody>
                  <a:tcPr marL="6461" marR="6461" marT="64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Spectroscopy expert</a:t>
                      </a:r>
                    </a:p>
                  </a:txBody>
                  <a:tcPr marL="6461" marR="6461" marT="64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0</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buNone/>
                      </a:pPr>
                      <a:r>
                        <a:rPr lang="en-US" sz="1200" b="0" i="0" u="none" strike="noStrike" dirty="0">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7</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4</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1</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930692278"/>
                  </a:ext>
                </a:extLst>
              </a:tr>
              <a:tr h="253572">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dirty="0">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a:noFill/>
                    </a:lnB>
                    <a:noFill/>
                  </a:tcPr>
                </a:tc>
                <a:extLst>
                  <a:ext uri="{0D108BD9-81ED-4DB2-BD59-A6C34878D82A}">
                    <a16:rowId xmlns:a16="http://schemas.microsoft.com/office/drawing/2014/main" val="1488876657"/>
                  </a:ext>
                </a:extLst>
              </a:tr>
              <a:tr h="464884">
                <a:tc>
                  <a:txBody>
                    <a:bodyPr/>
                    <a:lstStyle/>
                    <a:p>
                      <a:pPr algn="r" fontAlgn="b">
                        <a:buNone/>
                      </a:pPr>
                      <a:r>
                        <a:rPr lang="en-US" sz="2800" b="1" i="0" u="none" strike="noStrike">
                          <a:solidFill>
                            <a:srgbClr val="000000"/>
                          </a:solidFill>
                          <a:effectLst/>
                          <a:latin typeface="Calibri" panose="020F0502020204030204" pitchFamily="34" charset="0"/>
                        </a:rPr>
                        <a:t>2027</a:t>
                      </a: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dirty="0">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dirty="0">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dirty="0">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a:noFill/>
                    </a:lnB>
                    <a:noFill/>
                  </a:tcPr>
                </a:tc>
                <a:extLst>
                  <a:ext uri="{0D108BD9-81ED-4DB2-BD59-A6C34878D82A}">
                    <a16:rowId xmlns:a16="http://schemas.microsoft.com/office/drawing/2014/main" val="2430181444"/>
                  </a:ext>
                </a:extLst>
              </a:tr>
              <a:tr h="253572">
                <a:tc rowSpan="4">
                  <a:txBody>
                    <a:bodyPr/>
                    <a:lstStyle/>
                    <a:p>
                      <a:pPr algn="ctr" fontAlgn="ctr">
                        <a:buNone/>
                      </a:pPr>
                      <a:r>
                        <a:rPr lang="en-US" sz="1200" b="0" i="0" u="none" strike="noStrike">
                          <a:solidFill>
                            <a:srgbClr val="000000"/>
                          </a:solidFill>
                          <a:effectLst/>
                          <a:latin typeface="Calibri" panose="020F0502020204030204" pitchFamily="34" charset="0"/>
                        </a:rPr>
                        <a:t>SPX</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buNone/>
                      </a:pPr>
                      <a:r>
                        <a:rPr lang="en-US" sz="1200" b="0" i="0" u="none" strike="noStrike">
                          <a:solidFill>
                            <a:srgbClr val="000000"/>
                          </a:solidFill>
                          <a:effectLst/>
                          <a:latin typeface="Calibri" panose="020F0502020204030204" pitchFamily="34" charset="0"/>
                        </a:rPr>
                        <a:t>X1</a:t>
                      </a:r>
                    </a:p>
                  </a:txBody>
                  <a:tcPr marL="6461" marR="6461" marT="64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Atomic and molecular data expert</a:t>
                      </a:r>
                    </a:p>
                  </a:txBody>
                  <a:tcPr marL="6461" marR="6461" marT="64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2</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0</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buNone/>
                      </a:pPr>
                      <a:r>
                        <a:rPr lang="en-US" sz="1200" b="0" i="0" u="none" strike="noStrike" dirty="0">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2</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822390449"/>
                  </a:ext>
                </a:extLst>
              </a:tr>
              <a:tr h="253572">
                <a:tc vMerge="1">
                  <a:txBody>
                    <a:bodyPr/>
                    <a:lstStyle/>
                    <a:p>
                      <a:endParaRPr lang="en-US"/>
                    </a:p>
                  </a:txBody>
                  <a:tcPr/>
                </a:tc>
                <a:tc>
                  <a:txBody>
                    <a:bodyPr/>
                    <a:lstStyle/>
                    <a:p>
                      <a:pPr algn="ctr" fontAlgn="b">
                        <a:buNone/>
                      </a:pPr>
                      <a:r>
                        <a:rPr lang="en-US" sz="1200" b="0" i="0" u="none" strike="noStrike">
                          <a:solidFill>
                            <a:srgbClr val="000000"/>
                          </a:solidFill>
                          <a:effectLst/>
                          <a:latin typeface="Calibri" panose="020F0502020204030204" pitchFamily="34" charset="0"/>
                        </a:rPr>
                        <a:t>X2</a:t>
                      </a:r>
                    </a:p>
                  </a:txBody>
                  <a:tcPr marL="6461" marR="6461" marT="64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dirty="0">
                          <a:solidFill>
                            <a:srgbClr val="000000"/>
                          </a:solidFill>
                          <a:effectLst/>
                          <a:latin typeface="Calibri" panose="020F0502020204030204" pitchFamily="34" charset="0"/>
                        </a:rPr>
                        <a:t>Laser-induced ablation and spectroscopy expert</a:t>
                      </a:r>
                    </a:p>
                  </a:txBody>
                  <a:tcPr marL="6461" marR="6461" marT="64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3</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6</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2</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3</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8</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5</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3</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3</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dirty="0">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6</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2</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47783193"/>
                  </a:ext>
                </a:extLst>
              </a:tr>
              <a:tr h="253572">
                <a:tc vMerge="1">
                  <a:txBody>
                    <a:bodyPr/>
                    <a:lstStyle/>
                    <a:p>
                      <a:endParaRPr lang="en-US"/>
                    </a:p>
                  </a:txBody>
                  <a:tcPr/>
                </a:tc>
                <a:tc>
                  <a:txBody>
                    <a:bodyPr/>
                    <a:lstStyle/>
                    <a:p>
                      <a:pPr algn="ctr" fontAlgn="b">
                        <a:buNone/>
                      </a:pPr>
                      <a:r>
                        <a:rPr lang="en-US" sz="1200" b="0" i="0" u="none" strike="noStrike">
                          <a:solidFill>
                            <a:srgbClr val="000000"/>
                          </a:solidFill>
                          <a:effectLst/>
                          <a:latin typeface="Calibri" panose="020F0502020204030204" pitchFamily="34" charset="0"/>
                        </a:rPr>
                        <a:t>X2</a:t>
                      </a:r>
                    </a:p>
                  </a:txBody>
                  <a:tcPr marL="6461" marR="6461" marT="64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dirty="0">
                          <a:solidFill>
                            <a:srgbClr val="000000"/>
                          </a:solidFill>
                          <a:effectLst/>
                          <a:latin typeface="Calibri" panose="020F0502020204030204" pitchFamily="34" charset="0"/>
                        </a:rPr>
                        <a:t>Surface-analysis expert</a:t>
                      </a:r>
                    </a:p>
                  </a:txBody>
                  <a:tcPr marL="6461" marR="6461" marT="64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0</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2</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2</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0</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buNone/>
                      </a:pPr>
                      <a:r>
                        <a:rPr lang="en-US" sz="1200" b="0" i="0" u="none" strike="noStrike" dirty="0">
                          <a:solidFill>
                            <a:srgbClr val="000000"/>
                          </a:solidFill>
                          <a:effectLst/>
                          <a:latin typeface="Calibri" panose="020F0502020204030204" pitchFamily="34" charset="0"/>
                        </a:rPr>
                        <a:t>0</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0</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buNone/>
                      </a:pPr>
                      <a:r>
                        <a:rPr lang="en-US" sz="1200" b="0" i="0" u="none" strike="noStrike">
                          <a:solidFill>
                            <a:srgbClr val="000000"/>
                          </a:solidFill>
                          <a:effectLst/>
                          <a:latin typeface="Calibri" panose="020F0502020204030204" pitchFamily="34" charset="0"/>
                        </a:rPr>
                        <a:t>0</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297120622"/>
                  </a:ext>
                </a:extLst>
              </a:tr>
              <a:tr h="253572">
                <a:tc vMerge="1">
                  <a:txBody>
                    <a:bodyPr/>
                    <a:lstStyle/>
                    <a:p>
                      <a:endParaRPr lang="en-US"/>
                    </a:p>
                  </a:txBody>
                  <a:tcPr/>
                </a:tc>
                <a:tc>
                  <a:txBody>
                    <a:bodyPr/>
                    <a:lstStyle/>
                    <a:p>
                      <a:pPr algn="ctr" fontAlgn="b">
                        <a:buNone/>
                      </a:pPr>
                      <a:r>
                        <a:rPr lang="en-US" sz="1200" b="0" i="0" u="none" strike="noStrike">
                          <a:solidFill>
                            <a:srgbClr val="000000"/>
                          </a:solidFill>
                          <a:effectLst/>
                          <a:latin typeface="Calibri" panose="020F0502020204030204" pitchFamily="34" charset="0"/>
                        </a:rPr>
                        <a:t>X1</a:t>
                      </a:r>
                    </a:p>
                  </a:txBody>
                  <a:tcPr marL="6461" marR="6461" marT="64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Spectroscopy expert</a:t>
                      </a:r>
                    </a:p>
                  </a:txBody>
                  <a:tcPr marL="6461" marR="6461" marT="64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0</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7</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4</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1</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dirty="0">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789301176"/>
                  </a:ext>
                </a:extLst>
              </a:tr>
              <a:tr h="253572">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dirty="0">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dirty="0">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dirty="0">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dirty="0">
                        <a:solidFill>
                          <a:srgbClr val="000000"/>
                        </a:solidFill>
                        <a:effectLst/>
                        <a:latin typeface="Calibri" panose="020F0502020204030204" pitchFamily="34" charset="0"/>
                      </a:endParaRPr>
                    </a:p>
                  </a:txBody>
                  <a:tcPr marL="6461" marR="6461" marT="6461" marB="0" anchor="b">
                    <a:lnL>
                      <a:noFill/>
                    </a:lnL>
                    <a:lnR>
                      <a:noFill/>
                    </a:lnR>
                    <a:lnT>
                      <a:noFill/>
                    </a:lnT>
                    <a:lnB>
                      <a:noFill/>
                    </a:lnB>
                    <a:noFill/>
                  </a:tcPr>
                </a:tc>
                <a:extLst>
                  <a:ext uri="{0D108BD9-81ED-4DB2-BD59-A6C34878D82A}">
                    <a16:rowId xmlns:a16="http://schemas.microsoft.com/office/drawing/2014/main" val="1461434341"/>
                  </a:ext>
                </a:extLst>
              </a:tr>
            </a:tbl>
          </a:graphicData>
        </a:graphic>
      </p:graphicFrame>
    </p:spTree>
    <p:extLst>
      <p:ext uri="{BB962C8B-B14F-4D97-AF65-F5344CB8AC3E}">
        <p14:creationId xmlns:p14="http://schemas.microsoft.com/office/powerpoint/2010/main" val="19409896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D397-D38A-3397-51BD-DD0B8251A3DA}"/>
              </a:ext>
            </a:extLst>
          </p:cNvPr>
          <p:cNvSpPr>
            <a:spLocks noGrp="1"/>
          </p:cNvSpPr>
          <p:nvPr>
            <p:ph type="title"/>
          </p:nvPr>
        </p:nvSpPr>
        <p:spPr>
          <a:xfrm>
            <a:off x="1893038" y="529033"/>
            <a:ext cx="9451776" cy="1824699"/>
          </a:xfrm>
        </p:spPr>
        <p:txBody>
          <a:bodyPr/>
          <a:lstStyle/>
          <a:p>
            <a:r>
              <a:rPr lang="en-US" dirty="0"/>
              <a:t>Thank you for your attention</a:t>
            </a:r>
            <a:br>
              <a:rPr lang="en-US" dirty="0"/>
            </a:br>
            <a:br>
              <a:rPr lang="en-US" dirty="0"/>
            </a:br>
            <a:br>
              <a:rPr lang="en-US" dirty="0"/>
            </a:br>
            <a:br>
              <a:rPr lang="en-US" dirty="0"/>
            </a:br>
            <a:r>
              <a:rPr lang="en-US" dirty="0"/>
              <a:t>3 Highlight talks:</a:t>
            </a:r>
            <a:br>
              <a:rPr lang="en-US" dirty="0"/>
            </a:br>
            <a:endParaRPr lang="en-HU" dirty="0"/>
          </a:p>
        </p:txBody>
      </p:sp>
      <p:sp>
        <p:nvSpPr>
          <p:cNvPr id="5" name="Slide Number Placeholder 4">
            <a:extLst>
              <a:ext uri="{FF2B5EF4-FFF2-40B4-BE49-F238E27FC236}">
                <a16:creationId xmlns:a16="http://schemas.microsoft.com/office/drawing/2014/main" id="{5E380DE6-EE5A-EB7F-7060-3335CB37EFBE}"/>
              </a:ext>
            </a:extLst>
          </p:cNvPr>
          <p:cNvSpPr>
            <a:spLocks noGrp="1"/>
          </p:cNvSpPr>
          <p:nvPr>
            <p:ph type="sldNum" sz="quarter" idx="12"/>
          </p:nvPr>
        </p:nvSpPr>
        <p:spPr/>
        <p:txBody>
          <a:bodyPr/>
          <a:lstStyle/>
          <a:p>
            <a:fld id="{6A6D9FA1-99C7-4910-8E32-B85D378B0060}" type="slidenum">
              <a:rPr lang="en-GB" smtClean="0">
                <a:solidFill>
                  <a:prstClr val="white"/>
                </a:solidFill>
              </a:rPr>
              <a:pPr/>
              <a:t>38</a:t>
            </a:fld>
            <a:endParaRPr lang="en-GB">
              <a:solidFill>
                <a:prstClr val="white"/>
              </a:solidFill>
            </a:endParaRPr>
          </a:p>
        </p:txBody>
      </p:sp>
      <p:sp>
        <p:nvSpPr>
          <p:cNvPr id="6" name="Footer Placeholder 3">
            <a:extLst>
              <a:ext uri="{FF2B5EF4-FFF2-40B4-BE49-F238E27FC236}">
                <a16:creationId xmlns:a16="http://schemas.microsoft.com/office/drawing/2014/main" id="{01499573-C1C8-9450-15CE-9B0D4C41F479}"/>
              </a:ext>
            </a:extLst>
          </p:cNvPr>
          <p:cNvSpPr>
            <a:spLocks noGrp="1"/>
          </p:cNvSpPr>
          <p:nvPr>
            <p:ph type="ftr" sz="quarter" idx="11"/>
          </p:nvPr>
        </p:nvSpPr>
        <p:spPr>
          <a:xfrm>
            <a:off x="825624" y="6555770"/>
            <a:ext cx="3470176" cy="329614"/>
          </a:xfrm>
        </p:spPr>
        <p:txBody>
          <a:bodyPr/>
          <a:lstStyle/>
          <a:p>
            <a:r>
              <a:rPr lang="en-GB" dirty="0">
                <a:solidFill>
                  <a:prstClr val="white"/>
                </a:solidFill>
              </a:rPr>
              <a:t>Classen | WPPWIE Juelich| 21 November 2025</a:t>
            </a:r>
          </a:p>
        </p:txBody>
      </p:sp>
      <p:pic>
        <p:nvPicPr>
          <p:cNvPr id="9" name="Content Placeholder 8">
            <a:extLst>
              <a:ext uri="{FF2B5EF4-FFF2-40B4-BE49-F238E27FC236}">
                <a16:creationId xmlns:a16="http://schemas.microsoft.com/office/drawing/2014/main" id="{35447D10-1A93-100E-884B-6BBC6707FFCA}"/>
              </a:ext>
            </a:extLst>
          </p:cNvPr>
          <p:cNvPicPr>
            <a:picLocks noGrp="1" noChangeAspect="1"/>
          </p:cNvPicPr>
          <p:nvPr>
            <p:ph idx="1"/>
          </p:nvPr>
        </p:nvPicPr>
        <p:blipFill>
          <a:blip r:embed="rId2"/>
          <a:stretch>
            <a:fillRect/>
          </a:stretch>
        </p:blipFill>
        <p:spPr>
          <a:xfrm>
            <a:off x="360040" y="2451814"/>
            <a:ext cx="11060068" cy="3419952"/>
          </a:xfrm>
          <a:prstGeom prst="rect">
            <a:avLst/>
          </a:prstGeom>
        </p:spPr>
      </p:pic>
    </p:spTree>
    <p:extLst>
      <p:ext uri="{BB962C8B-B14F-4D97-AF65-F5344CB8AC3E}">
        <p14:creationId xmlns:p14="http://schemas.microsoft.com/office/powerpoint/2010/main" val="401517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E15BF-C07D-510C-0160-3C70B1D430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EEE0F3-5DE9-ACC9-7B14-8E359C158779}"/>
              </a:ext>
            </a:extLst>
          </p:cNvPr>
          <p:cNvSpPr>
            <a:spLocks noGrp="1"/>
          </p:cNvSpPr>
          <p:nvPr>
            <p:ph type="title"/>
          </p:nvPr>
        </p:nvSpPr>
        <p:spPr>
          <a:xfrm>
            <a:off x="1151468" y="266537"/>
            <a:ext cx="8796866" cy="457200"/>
          </a:xfrm>
        </p:spPr>
        <p:txBody>
          <a:bodyPr/>
          <a:lstStyle/>
          <a:p>
            <a:r>
              <a:rPr lang="en-US" dirty="0"/>
              <a:t>D001: Diagnostic developments for plasma characterization in Magnum-PSI</a:t>
            </a:r>
            <a:endParaRPr lang="en-HU" dirty="0"/>
          </a:p>
        </p:txBody>
      </p:sp>
      <p:sp>
        <p:nvSpPr>
          <p:cNvPr id="4" name="Footer Placeholder 3">
            <a:extLst>
              <a:ext uri="{FF2B5EF4-FFF2-40B4-BE49-F238E27FC236}">
                <a16:creationId xmlns:a16="http://schemas.microsoft.com/office/drawing/2014/main" id="{B7EF1002-563F-F71D-0A24-E30E64D4EBE3}"/>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A230C1DF-2304-2AA3-BE86-B293971C4E00}"/>
              </a:ext>
            </a:extLst>
          </p:cNvPr>
          <p:cNvSpPr>
            <a:spLocks noGrp="1"/>
          </p:cNvSpPr>
          <p:nvPr>
            <p:ph type="sldNum" sz="quarter" idx="12"/>
          </p:nvPr>
        </p:nvSpPr>
        <p:spPr/>
        <p:txBody>
          <a:bodyPr/>
          <a:lstStyle/>
          <a:p>
            <a:fld id="{6A6D9FA1-99C7-4910-8E32-B85D378B0060}" type="slidenum">
              <a:rPr lang="en-GB" smtClean="0">
                <a:solidFill>
                  <a:prstClr val="white"/>
                </a:solidFill>
              </a:rPr>
              <a:pPr/>
              <a:t>4</a:t>
            </a:fld>
            <a:endParaRPr lang="en-GB">
              <a:solidFill>
                <a:prstClr val="white"/>
              </a:solidFill>
            </a:endParaRPr>
          </a:p>
        </p:txBody>
      </p:sp>
      <p:sp>
        <p:nvSpPr>
          <p:cNvPr id="7" name="TextBox 6">
            <a:extLst>
              <a:ext uri="{FF2B5EF4-FFF2-40B4-BE49-F238E27FC236}">
                <a16:creationId xmlns:a16="http://schemas.microsoft.com/office/drawing/2014/main" id="{2586C43D-52F3-9EBA-B961-07E43CFEAD46}"/>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D001</a:t>
            </a:r>
          </a:p>
        </p:txBody>
      </p:sp>
      <p:sp>
        <p:nvSpPr>
          <p:cNvPr id="3" name="Title 1">
            <a:extLst>
              <a:ext uri="{FF2B5EF4-FFF2-40B4-BE49-F238E27FC236}">
                <a16:creationId xmlns:a16="http://schemas.microsoft.com/office/drawing/2014/main" id="{FFE5657B-60F1-FFD7-C8A5-915DCEEF1F81}"/>
              </a:ext>
            </a:extLst>
          </p:cNvPr>
          <p:cNvSpPr txBox="1">
            <a:spLocks/>
          </p:cNvSpPr>
          <p:nvPr/>
        </p:nvSpPr>
        <p:spPr>
          <a:xfrm>
            <a:off x="1241701" y="2505045"/>
            <a:ext cx="3581400" cy="1847909"/>
          </a:xfrm>
          <a:prstGeom prst="rect">
            <a:avLst/>
          </a:prstGeom>
        </p:spPr>
        <p:txBody>
          <a:bodyPr vert="horz" lIns="91440" tIns="45720" rIns="91440" bIns="45720" rtlCol="0" anchor="ctr">
            <a:noAutofit/>
          </a:bodyPr>
          <a:lstStyle>
            <a:lvl1pPr algn="l" defTabSz="685800" rtl="0" eaLnBrk="1" latinLnBrk="0" hangingPunct="1">
              <a:lnSpc>
                <a:spcPts val="2400"/>
              </a:lnSpc>
              <a:spcBef>
                <a:spcPct val="0"/>
              </a:spcBef>
              <a:buNone/>
              <a:defRPr sz="2800" b="1" kern="1200">
                <a:solidFill>
                  <a:schemeClr val="tx2"/>
                </a:solidFill>
                <a:latin typeface="+mn-lt"/>
                <a:ea typeface="+mj-ea"/>
                <a:cs typeface="Arial" panose="020B0604020202020204" pitchFamily="34" charset="0"/>
              </a:defRPr>
            </a:lvl1pPr>
          </a:lstStyle>
          <a:p>
            <a:pPr marL="514350" indent="-514350">
              <a:buFont typeface="+mj-lt"/>
              <a:buAutoNum type="arabicPeriod"/>
            </a:pPr>
            <a:r>
              <a:rPr lang="en-US" sz="2400" dirty="0"/>
              <a:t>TALIF</a:t>
            </a:r>
          </a:p>
          <a:p>
            <a:pPr marL="514350" indent="-514350">
              <a:buFont typeface="+mj-lt"/>
              <a:buAutoNum type="arabicPeriod"/>
            </a:pPr>
            <a:r>
              <a:rPr lang="en-US" sz="2400" dirty="0"/>
              <a:t>CARS</a:t>
            </a:r>
          </a:p>
          <a:p>
            <a:pPr marL="514350" indent="-514350">
              <a:buFont typeface="+mj-lt"/>
              <a:buAutoNum type="arabicPeriod"/>
            </a:pPr>
            <a:r>
              <a:rPr lang="en-US" sz="2400" dirty="0"/>
              <a:t>MANTIS</a:t>
            </a:r>
          </a:p>
          <a:p>
            <a:pPr marL="514350" indent="-514350">
              <a:buFont typeface="+mj-lt"/>
              <a:buAutoNum type="arabicPeriod"/>
            </a:pPr>
            <a:r>
              <a:rPr lang="en-US" sz="2400" dirty="0"/>
              <a:t>CIS</a:t>
            </a:r>
          </a:p>
        </p:txBody>
      </p:sp>
      <p:pic>
        <p:nvPicPr>
          <p:cNvPr id="6" name="Afbeelding 1029">
            <a:extLst>
              <a:ext uri="{FF2B5EF4-FFF2-40B4-BE49-F238E27FC236}">
                <a16:creationId xmlns:a16="http://schemas.microsoft.com/office/drawing/2014/main" id="{6AD54421-9CBE-E6E2-34AB-4C74494AF3C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350860" y="98075"/>
            <a:ext cx="902810" cy="888247"/>
          </a:xfrm>
          <a:prstGeom prst="rect">
            <a:avLst/>
          </a:prstGeom>
        </p:spPr>
      </p:pic>
      <p:pic>
        <p:nvPicPr>
          <p:cNvPr id="8" name="Picture 7">
            <a:extLst>
              <a:ext uri="{FF2B5EF4-FFF2-40B4-BE49-F238E27FC236}">
                <a16:creationId xmlns:a16="http://schemas.microsoft.com/office/drawing/2014/main" id="{FEB2B831-9C18-9991-82B6-EA6F849E9E6F}"/>
              </a:ext>
            </a:extLst>
          </p:cNvPr>
          <p:cNvPicPr>
            <a:picLocks noChangeAspect="1"/>
          </p:cNvPicPr>
          <p:nvPr/>
        </p:nvPicPr>
        <p:blipFill>
          <a:blip r:embed="rId3"/>
          <a:stretch>
            <a:fillRect/>
          </a:stretch>
        </p:blipFill>
        <p:spPr>
          <a:xfrm>
            <a:off x="4568037" y="1573445"/>
            <a:ext cx="3410464" cy="4403549"/>
          </a:xfrm>
          <a:prstGeom prst="rect">
            <a:avLst/>
          </a:prstGeom>
        </p:spPr>
      </p:pic>
      <p:pic>
        <p:nvPicPr>
          <p:cNvPr id="9" name="Picture 8">
            <a:extLst>
              <a:ext uri="{FF2B5EF4-FFF2-40B4-BE49-F238E27FC236}">
                <a16:creationId xmlns:a16="http://schemas.microsoft.com/office/drawing/2014/main" id="{E5BB8B62-FA8B-71A2-478C-D52C1EB96764}"/>
              </a:ext>
            </a:extLst>
          </p:cNvPr>
          <p:cNvPicPr>
            <a:picLocks noChangeAspect="1"/>
          </p:cNvPicPr>
          <p:nvPr/>
        </p:nvPicPr>
        <p:blipFill>
          <a:blip r:embed="rId4">
            <a:extLst>
              <a:ext uri="{28A0092B-C50C-407E-A947-70E740481C1C}">
                <a14:useLocalDpi xmlns:a14="http://schemas.microsoft.com/office/drawing/2010/main" val="0"/>
              </a:ext>
            </a:extLst>
          </a:blip>
          <a:srcRect l="19416" r="29070"/>
          <a:stretch>
            <a:fillRect/>
          </a:stretch>
        </p:blipFill>
        <p:spPr>
          <a:xfrm>
            <a:off x="8451570" y="1927311"/>
            <a:ext cx="3702831" cy="3836737"/>
          </a:xfrm>
          <a:prstGeom prst="rect">
            <a:avLst/>
          </a:prstGeom>
        </p:spPr>
      </p:pic>
      <p:sp>
        <p:nvSpPr>
          <p:cNvPr id="10" name="TextBox 9">
            <a:extLst>
              <a:ext uri="{FF2B5EF4-FFF2-40B4-BE49-F238E27FC236}">
                <a16:creationId xmlns:a16="http://schemas.microsoft.com/office/drawing/2014/main" id="{7B5D3F40-C60C-F164-6D6C-D148DC52B742}"/>
              </a:ext>
            </a:extLst>
          </p:cNvPr>
          <p:cNvSpPr txBox="1"/>
          <p:nvPr/>
        </p:nvSpPr>
        <p:spPr>
          <a:xfrm>
            <a:off x="9241334" y="1664726"/>
            <a:ext cx="902810" cy="338554"/>
          </a:xfrm>
          <a:prstGeom prst="rect">
            <a:avLst/>
          </a:prstGeom>
          <a:solidFill>
            <a:srgbClr val="0070C0"/>
          </a:solidFill>
        </p:spPr>
        <p:txBody>
          <a:bodyPr wrap="square" rtlCol="0">
            <a:spAutoFit/>
          </a:bodyPr>
          <a:lstStyle/>
          <a:p>
            <a:pPr algn="l"/>
            <a:r>
              <a:rPr lang="en-US" sz="1600" b="1" dirty="0">
                <a:solidFill>
                  <a:schemeClr val="bg1"/>
                </a:solidFill>
              </a:rPr>
              <a:t>MANTIS</a:t>
            </a:r>
          </a:p>
        </p:txBody>
      </p:sp>
      <p:cxnSp>
        <p:nvCxnSpPr>
          <p:cNvPr id="12" name="Straight Arrow Connector 11">
            <a:extLst>
              <a:ext uri="{FF2B5EF4-FFF2-40B4-BE49-F238E27FC236}">
                <a16:creationId xmlns:a16="http://schemas.microsoft.com/office/drawing/2014/main" id="{8CFC6C9C-82FE-3CB3-A758-B6594B247175}"/>
              </a:ext>
            </a:extLst>
          </p:cNvPr>
          <p:cNvCxnSpPr/>
          <p:nvPr/>
        </p:nvCxnSpPr>
        <p:spPr>
          <a:xfrm>
            <a:off x="9692739" y="2003280"/>
            <a:ext cx="610246" cy="392787"/>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361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D397-D38A-3397-51BD-DD0B8251A3DA}"/>
              </a:ext>
            </a:extLst>
          </p:cNvPr>
          <p:cNvSpPr>
            <a:spLocks noGrp="1"/>
          </p:cNvSpPr>
          <p:nvPr>
            <p:ph type="title"/>
          </p:nvPr>
        </p:nvSpPr>
        <p:spPr/>
        <p:txBody>
          <a:bodyPr/>
          <a:lstStyle/>
          <a:p>
            <a:r>
              <a:rPr lang="en-US" dirty="0"/>
              <a:t>D001: TALIF for H measurements</a:t>
            </a:r>
            <a:endParaRPr lang="en-HU" dirty="0"/>
          </a:p>
        </p:txBody>
      </p:sp>
      <p:sp>
        <p:nvSpPr>
          <p:cNvPr id="4" name="Footer Placeholder 3">
            <a:extLst>
              <a:ext uri="{FF2B5EF4-FFF2-40B4-BE49-F238E27FC236}">
                <a16:creationId xmlns:a16="http://schemas.microsoft.com/office/drawing/2014/main" id="{64069EAA-8768-7963-F730-76DD7402F9E6}"/>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5E380DE6-EE5A-EB7F-7060-3335CB37EFBE}"/>
              </a:ext>
            </a:extLst>
          </p:cNvPr>
          <p:cNvSpPr>
            <a:spLocks noGrp="1"/>
          </p:cNvSpPr>
          <p:nvPr>
            <p:ph type="sldNum" sz="quarter" idx="12"/>
          </p:nvPr>
        </p:nvSpPr>
        <p:spPr/>
        <p:txBody>
          <a:bodyPr/>
          <a:lstStyle/>
          <a:p>
            <a:fld id="{6A6D9FA1-99C7-4910-8E32-B85D378B0060}" type="slidenum">
              <a:rPr lang="en-GB" smtClean="0">
                <a:solidFill>
                  <a:prstClr val="white"/>
                </a:solidFill>
              </a:rPr>
              <a:pPr/>
              <a:t>5</a:t>
            </a:fld>
            <a:endParaRPr lang="en-GB">
              <a:solidFill>
                <a:prstClr val="white"/>
              </a:solidFill>
            </a:endParaRPr>
          </a:p>
        </p:txBody>
      </p:sp>
      <p:sp>
        <p:nvSpPr>
          <p:cNvPr id="7" name="TextBox 6">
            <a:extLst>
              <a:ext uri="{FF2B5EF4-FFF2-40B4-BE49-F238E27FC236}">
                <a16:creationId xmlns:a16="http://schemas.microsoft.com/office/drawing/2014/main" id="{8389BEAB-0C40-42DC-9FC9-4F21C1AF2B50}"/>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D001</a:t>
            </a:r>
          </a:p>
        </p:txBody>
      </p:sp>
      <p:sp>
        <p:nvSpPr>
          <p:cNvPr id="3" name="TextBox 2">
            <a:extLst>
              <a:ext uri="{FF2B5EF4-FFF2-40B4-BE49-F238E27FC236}">
                <a16:creationId xmlns:a16="http://schemas.microsoft.com/office/drawing/2014/main" id="{8462AADC-E31E-B2D9-BF70-F5494E896EED}"/>
              </a:ext>
            </a:extLst>
          </p:cNvPr>
          <p:cNvSpPr txBox="1"/>
          <p:nvPr/>
        </p:nvSpPr>
        <p:spPr>
          <a:xfrm>
            <a:off x="8627757" y="4708117"/>
            <a:ext cx="2622193" cy="369332"/>
          </a:xfrm>
          <a:prstGeom prst="rect">
            <a:avLst/>
          </a:prstGeom>
          <a:noFill/>
        </p:spPr>
        <p:txBody>
          <a:bodyPr wrap="none" rtlCol="0">
            <a:spAutoFit/>
          </a:bodyPr>
          <a:lstStyle/>
          <a:p>
            <a:r>
              <a:rPr lang="en-US" u="sng" dirty="0"/>
              <a:t>Publications in progress:</a:t>
            </a:r>
          </a:p>
        </p:txBody>
      </p:sp>
      <p:sp>
        <p:nvSpPr>
          <p:cNvPr id="6" name="TextBox 5">
            <a:extLst>
              <a:ext uri="{FF2B5EF4-FFF2-40B4-BE49-F238E27FC236}">
                <a16:creationId xmlns:a16="http://schemas.microsoft.com/office/drawing/2014/main" id="{89B8D84A-C5E5-53CB-8FE5-AA6014807564}"/>
              </a:ext>
            </a:extLst>
          </p:cNvPr>
          <p:cNvSpPr txBox="1"/>
          <p:nvPr/>
        </p:nvSpPr>
        <p:spPr>
          <a:xfrm>
            <a:off x="7888916" y="5152289"/>
            <a:ext cx="4055260" cy="1384995"/>
          </a:xfrm>
          <a:prstGeom prst="rect">
            <a:avLst/>
          </a:prstGeom>
          <a:noFill/>
          <a:ln>
            <a:solidFill>
              <a:schemeClr val="tx1">
                <a:lumMod val="65000"/>
                <a:lumOff val="35000"/>
              </a:schemeClr>
            </a:solidFill>
          </a:ln>
        </p:spPr>
        <p:txBody>
          <a:bodyPr wrap="square" rtlCol="0">
            <a:spAutoFit/>
          </a:bodyPr>
          <a:lstStyle/>
          <a:p>
            <a:pPr marL="342900" indent="-342900">
              <a:buAutoNum type="arabicPeriod"/>
            </a:pPr>
            <a:r>
              <a:rPr lang="en-US" sz="1200" dirty="0"/>
              <a:t>Comparison of Xenon- and Krypton-based TALIF Calibration Schemes for Hydrogen Density Determination</a:t>
            </a:r>
          </a:p>
          <a:p>
            <a:pPr marL="342900" indent="-342900">
              <a:buAutoNum type="arabicPeriod"/>
            </a:pPr>
            <a:r>
              <a:rPr lang="en-US" sz="1200" dirty="0"/>
              <a:t>TALIF Diagnostic design for divertor relevant linear plasma devices Upgraded Pilot-PSI and Magnum-PSI</a:t>
            </a:r>
          </a:p>
          <a:p>
            <a:pPr marL="342900" indent="-342900">
              <a:buAutoNum type="arabicPeriod"/>
            </a:pPr>
            <a:r>
              <a:rPr lang="en-US" sz="1200" dirty="0"/>
              <a:t>Measurements of atomic hydrogen density, temperature, and velocity in Magnum-PSI and UPP</a:t>
            </a:r>
          </a:p>
        </p:txBody>
      </p:sp>
      <p:pic>
        <p:nvPicPr>
          <p:cNvPr id="8" name="Picture 7">
            <a:extLst>
              <a:ext uri="{FF2B5EF4-FFF2-40B4-BE49-F238E27FC236}">
                <a16:creationId xmlns:a16="http://schemas.microsoft.com/office/drawing/2014/main" id="{81A6AB42-84CA-79D1-192D-C9A5D0818370}"/>
              </a:ext>
            </a:extLst>
          </p:cNvPr>
          <p:cNvPicPr>
            <a:picLocks noChangeAspect="1"/>
          </p:cNvPicPr>
          <p:nvPr/>
        </p:nvPicPr>
        <p:blipFill>
          <a:blip r:embed="rId2"/>
          <a:srcRect r="7134"/>
          <a:stretch/>
        </p:blipFill>
        <p:spPr>
          <a:xfrm>
            <a:off x="8339449" y="1281783"/>
            <a:ext cx="2884418" cy="2484816"/>
          </a:xfrm>
          <a:prstGeom prst="rect">
            <a:avLst/>
          </a:prstGeom>
        </p:spPr>
      </p:pic>
      <p:sp>
        <p:nvSpPr>
          <p:cNvPr id="9" name="TextBox 8">
            <a:extLst>
              <a:ext uri="{FF2B5EF4-FFF2-40B4-BE49-F238E27FC236}">
                <a16:creationId xmlns:a16="http://schemas.microsoft.com/office/drawing/2014/main" id="{FA37FA46-307A-E7C1-C13F-051B6136F20A}"/>
              </a:ext>
            </a:extLst>
          </p:cNvPr>
          <p:cNvSpPr txBox="1"/>
          <p:nvPr/>
        </p:nvSpPr>
        <p:spPr>
          <a:xfrm>
            <a:off x="5631050" y="3775489"/>
            <a:ext cx="6313126" cy="584775"/>
          </a:xfrm>
          <a:prstGeom prst="rect">
            <a:avLst/>
          </a:prstGeom>
          <a:noFill/>
        </p:spPr>
        <p:txBody>
          <a:bodyPr wrap="square" rtlCol="0">
            <a:spAutoFit/>
          </a:bodyPr>
          <a:lstStyle/>
          <a:p>
            <a:pPr algn="ctr"/>
            <a:r>
              <a:rPr lang="en-US" sz="1600" dirty="0"/>
              <a:t>Spectra above and below plasma column with two H populations </a:t>
            </a:r>
            <a:r>
              <a:rPr lang="en-US" sz="1600" i="1" dirty="0"/>
              <a:t>(left</a:t>
            </a:r>
            <a:r>
              <a:rPr lang="en-US" sz="1600" dirty="0"/>
              <a:t>)</a:t>
            </a:r>
            <a:r>
              <a:rPr lang="en-US" sz="1600" i="1" dirty="0"/>
              <a:t>.</a:t>
            </a:r>
            <a:r>
              <a:rPr lang="en-US" sz="1600" dirty="0"/>
              <a:t> Average rotational velocity of H atoms in various B-fields (</a:t>
            </a:r>
            <a:r>
              <a:rPr lang="en-US" sz="1600" i="1" dirty="0"/>
              <a:t>right</a:t>
            </a:r>
            <a:r>
              <a:rPr lang="en-US" sz="1600" dirty="0"/>
              <a:t>) .</a:t>
            </a:r>
          </a:p>
        </p:txBody>
      </p:sp>
      <p:pic>
        <p:nvPicPr>
          <p:cNvPr id="11" name="Picture 10">
            <a:extLst>
              <a:ext uri="{FF2B5EF4-FFF2-40B4-BE49-F238E27FC236}">
                <a16:creationId xmlns:a16="http://schemas.microsoft.com/office/drawing/2014/main" id="{39827FD5-4BBB-4774-A2C7-CBD698B6C89E}"/>
              </a:ext>
            </a:extLst>
          </p:cNvPr>
          <p:cNvPicPr>
            <a:picLocks noChangeAspect="1"/>
          </p:cNvPicPr>
          <p:nvPr/>
        </p:nvPicPr>
        <p:blipFill>
          <a:blip r:embed="rId3"/>
          <a:stretch>
            <a:fillRect/>
          </a:stretch>
        </p:blipFill>
        <p:spPr>
          <a:xfrm>
            <a:off x="3291322" y="681571"/>
            <a:ext cx="2494956" cy="2506781"/>
          </a:xfrm>
          <a:prstGeom prst="rect">
            <a:avLst/>
          </a:prstGeom>
        </p:spPr>
      </p:pic>
      <p:grpSp>
        <p:nvGrpSpPr>
          <p:cNvPr id="24" name="Group 23">
            <a:extLst>
              <a:ext uri="{FF2B5EF4-FFF2-40B4-BE49-F238E27FC236}">
                <a16:creationId xmlns:a16="http://schemas.microsoft.com/office/drawing/2014/main" id="{C7E6B799-594F-95CF-5204-88F9E9D87608}"/>
              </a:ext>
            </a:extLst>
          </p:cNvPr>
          <p:cNvGrpSpPr/>
          <p:nvPr/>
        </p:nvGrpSpPr>
        <p:grpSpPr>
          <a:xfrm>
            <a:off x="470301" y="718775"/>
            <a:ext cx="2494955" cy="2500853"/>
            <a:chOff x="470301" y="718775"/>
            <a:chExt cx="2494955" cy="2500853"/>
          </a:xfrm>
        </p:grpSpPr>
        <p:pic>
          <p:nvPicPr>
            <p:cNvPr id="10" name="Picture 9">
              <a:extLst>
                <a:ext uri="{FF2B5EF4-FFF2-40B4-BE49-F238E27FC236}">
                  <a16:creationId xmlns:a16="http://schemas.microsoft.com/office/drawing/2014/main" id="{2BB96510-F645-C57F-C0DD-18844F3FA190}"/>
                </a:ext>
              </a:extLst>
            </p:cNvPr>
            <p:cNvPicPr>
              <a:picLocks noChangeAspect="1"/>
            </p:cNvPicPr>
            <p:nvPr/>
          </p:nvPicPr>
          <p:blipFill>
            <a:blip r:embed="rId4"/>
            <a:stretch>
              <a:fillRect/>
            </a:stretch>
          </p:blipFill>
          <p:spPr>
            <a:xfrm>
              <a:off x="470301" y="718775"/>
              <a:ext cx="2494955" cy="2500853"/>
            </a:xfrm>
            <a:prstGeom prst="rect">
              <a:avLst/>
            </a:prstGeom>
          </p:spPr>
        </p:pic>
        <p:sp>
          <p:nvSpPr>
            <p:cNvPr id="13" name="Left Brace 12">
              <a:extLst>
                <a:ext uri="{FF2B5EF4-FFF2-40B4-BE49-F238E27FC236}">
                  <a16:creationId xmlns:a16="http://schemas.microsoft.com/office/drawing/2014/main" id="{2D846DA1-20C6-F89B-18CB-5019DD0BFBFD}"/>
                </a:ext>
              </a:extLst>
            </p:cNvPr>
            <p:cNvSpPr/>
            <p:nvPr/>
          </p:nvSpPr>
          <p:spPr>
            <a:xfrm rot="10800000">
              <a:off x="1640797" y="913707"/>
              <a:ext cx="243472" cy="1947671"/>
            </a:xfrm>
            <a:prstGeom prst="leftBrace">
              <a:avLst>
                <a:gd name="adj1" fmla="val 0"/>
                <a:gd name="adj2" fmla="val 49531"/>
              </a:avLst>
            </a:prstGeom>
            <a:ln w="158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18B20D3-900A-65C7-C996-F462EDCB461E}"/>
                </a:ext>
              </a:extLst>
            </p:cNvPr>
            <p:cNvCxnSpPr>
              <a:cxnSpLocks/>
            </p:cNvCxnSpPr>
            <p:nvPr/>
          </p:nvCxnSpPr>
          <p:spPr>
            <a:xfrm>
              <a:off x="786366" y="1728833"/>
              <a:ext cx="1538657"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952B02B-A220-B6FD-5C9B-38FFB408F2FF}"/>
                </a:ext>
              </a:extLst>
            </p:cNvPr>
            <p:cNvSpPr txBox="1"/>
            <p:nvPr/>
          </p:nvSpPr>
          <p:spPr>
            <a:xfrm rot="5400000">
              <a:off x="1152473" y="2089732"/>
              <a:ext cx="1791650" cy="323165"/>
            </a:xfrm>
            <a:prstGeom prst="rect">
              <a:avLst/>
            </a:prstGeom>
            <a:noFill/>
          </p:spPr>
          <p:txBody>
            <a:bodyPr wrap="square" rtlCol="0">
              <a:spAutoFit/>
            </a:bodyPr>
            <a:lstStyle/>
            <a:p>
              <a:pPr algn="l"/>
              <a:r>
                <a:rPr lang="en-US" sz="1500" b="1" dirty="0">
                  <a:solidFill>
                    <a:schemeClr val="bg1"/>
                  </a:solidFill>
                </a:rPr>
                <a:t>TALIF chord</a:t>
              </a:r>
            </a:p>
          </p:txBody>
        </p:sp>
        <p:cxnSp>
          <p:nvCxnSpPr>
            <p:cNvPr id="16" name="Straight Connector 15">
              <a:extLst>
                <a:ext uri="{FF2B5EF4-FFF2-40B4-BE49-F238E27FC236}">
                  <a16:creationId xmlns:a16="http://schemas.microsoft.com/office/drawing/2014/main" id="{0CAFC44F-C224-461B-4E5C-E0D5125BD00D}"/>
                </a:ext>
              </a:extLst>
            </p:cNvPr>
            <p:cNvCxnSpPr>
              <a:cxnSpLocks/>
            </p:cNvCxnSpPr>
            <p:nvPr/>
          </p:nvCxnSpPr>
          <p:spPr>
            <a:xfrm>
              <a:off x="761111" y="2442621"/>
              <a:ext cx="1563912"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73496FC-E113-12BE-A00D-619817179B8D}"/>
                </a:ext>
              </a:extLst>
            </p:cNvPr>
            <p:cNvSpPr txBox="1"/>
            <p:nvPr/>
          </p:nvSpPr>
          <p:spPr>
            <a:xfrm>
              <a:off x="761111" y="1779465"/>
              <a:ext cx="1123159" cy="553998"/>
            </a:xfrm>
            <a:prstGeom prst="rect">
              <a:avLst/>
            </a:prstGeom>
            <a:noFill/>
          </p:spPr>
          <p:txBody>
            <a:bodyPr wrap="square" rtlCol="0">
              <a:spAutoFit/>
            </a:bodyPr>
            <a:lstStyle/>
            <a:p>
              <a:pPr algn="l"/>
              <a:r>
                <a:rPr lang="en-US" sz="1500" b="1" dirty="0">
                  <a:solidFill>
                    <a:schemeClr val="bg1"/>
                  </a:solidFill>
                </a:rPr>
                <a:t>Plasma column</a:t>
              </a:r>
            </a:p>
          </p:txBody>
        </p:sp>
      </p:grpSp>
      <p:sp>
        <p:nvSpPr>
          <p:cNvPr id="18" name="TextBox 17">
            <a:extLst>
              <a:ext uri="{FF2B5EF4-FFF2-40B4-BE49-F238E27FC236}">
                <a16:creationId xmlns:a16="http://schemas.microsoft.com/office/drawing/2014/main" id="{695DBEBE-9D45-9681-EA15-A8DCC4A12EF9}"/>
              </a:ext>
            </a:extLst>
          </p:cNvPr>
          <p:cNvSpPr txBox="1"/>
          <p:nvPr/>
        </p:nvSpPr>
        <p:spPr>
          <a:xfrm>
            <a:off x="187387" y="3162656"/>
            <a:ext cx="5627256" cy="584775"/>
          </a:xfrm>
          <a:prstGeom prst="rect">
            <a:avLst/>
          </a:prstGeom>
          <a:noFill/>
        </p:spPr>
        <p:txBody>
          <a:bodyPr wrap="square" rtlCol="0">
            <a:spAutoFit/>
          </a:bodyPr>
          <a:lstStyle/>
          <a:p>
            <a:pPr algn="ctr"/>
            <a:r>
              <a:rPr lang="en-US" sz="1600" dirty="0"/>
              <a:t>Example acquisition from Magnum-PSI showing raw image (</a:t>
            </a:r>
            <a:r>
              <a:rPr lang="en-US" sz="1600" i="1" dirty="0"/>
              <a:t>left)</a:t>
            </a:r>
            <a:r>
              <a:rPr lang="en-US" sz="1600" dirty="0"/>
              <a:t>,  background-subtracted image (</a:t>
            </a:r>
            <a:r>
              <a:rPr lang="en-US" sz="1600" i="1" dirty="0"/>
              <a:t>right</a:t>
            </a:r>
            <a:r>
              <a:rPr lang="en-US" sz="1600" dirty="0"/>
              <a:t>)</a:t>
            </a:r>
          </a:p>
        </p:txBody>
      </p:sp>
      <p:sp>
        <p:nvSpPr>
          <p:cNvPr id="19" name="TextBox 18">
            <a:extLst>
              <a:ext uri="{FF2B5EF4-FFF2-40B4-BE49-F238E27FC236}">
                <a16:creationId xmlns:a16="http://schemas.microsoft.com/office/drawing/2014/main" id="{805D157F-D67A-E345-142E-B2954FF48754}"/>
              </a:ext>
            </a:extLst>
          </p:cNvPr>
          <p:cNvSpPr txBox="1"/>
          <p:nvPr/>
        </p:nvSpPr>
        <p:spPr>
          <a:xfrm>
            <a:off x="-145472" y="6205039"/>
            <a:ext cx="6303912" cy="338554"/>
          </a:xfrm>
          <a:prstGeom prst="rect">
            <a:avLst/>
          </a:prstGeom>
          <a:noFill/>
        </p:spPr>
        <p:txBody>
          <a:bodyPr wrap="square" rtlCol="0">
            <a:spAutoFit/>
          </a:bodyPr>
          <a:lstStyle/>
          <a:p>
            <a:pPr algn="ctr"/>
            <a:r>
              <a:rPr lang="en-US" sz="1600" dirty="0"/>
              <a:t>1D H density profiles in Upgraded Pilot-PSI (UPP)</a:t>
            </a:r>
          </a:p>
        </p:txBody>
      </p:sp>
      <p:pic>
        <p:nvPicPr>
          <p:cNvPr id="20" name="Picture 19">
            <a:extLst>
              <a:ext uri="{FF2B5EF4-FFF2-40B4-BE49-F238E27FC236}">
                <a16:creationId xmlns:a16="http://schemas.microsoft.com/office/drawing/2014/main" id="{B870E047-482C-1CD8-58BB-159EE33EF1ED}"/>
              </a:ext>
            </a:extLst>
          </p:cNvPr>
          <p:cNvPicPr>
            <a:picLocks noChangeAspect="1"/>
          </p:cNvPicPr>
          <p:nvPr/>
        </p:nvPicPr>
        <p:blipFill>
          <a:blip r:embed="rId5"/>
          <a:stretch>
            <a:fillRect/>
          </a:stretch>
        </p:blipFill>
        <p:spPr>
          <a:xfrm>
            <a:off x="5926296" y="2007182"/>
            <a:ext cx="2294837" cy="1721127"/>
          </a:xfrm>
          <a:prstGeom prst="rect">
            <a:avLst/>
          </a:prstGeom>
        </p:spPr>
      </p:pic>
      <p:pic>
        <p:nvPicPr>
          <p:cNvPr id="21" name="Picture 20">
            <a:extLst>
              <a:ext uri="{FF2B5EF4-FFF2-40B4-BE49-F238E27FC236}">
                <a16:creationId xmlns:a16="http://schemas.microsoft.com/office/drawing/2014/main" id="{D8A49184-A65D-383F-17CE-45BDD77F0117}"/>
              </a:ext>
            </a:extLst>
          </p:cNvPr>
          <p:cNvPicPr>
            <a:picLocks noChangeAspect="1"/>
          </p:cNvPicPr>
          <p:nvPr/>
        </p:nvPicPr>
        <p:blipFill>
          <a:blip r:embed="rId6"/>
          <a:stretch>
            <a:fillRect/>
          </a:stretch>
        </p:blipFill>
        <p:spPr>
          <a:xfrm>
            <a:off x="5984284" y="254705"/>
            <a:ext cx="2236849" cy="1677637"/>
          </a:xfrm>
          <a:prstGeom prst="rect">
            <a:avLst/>
          </a:prstGeom>
        </p:spPr>
      </p:pic>
      <p:pic>
        <p:nvPicPr>
          <p:cNvPr id="22" name="Picture 21">
            <a:extLst>
              <a:ext uri="{FF2B5EF4-FFF2-40B4-BE49-F238E27FC236}">
                <a16:creationId xmlns:a16="http://schemas.microsoft.com/office/drawing/2014/main" id="{274C92D5-31FC-7BED-6F01-A6F6706A8D2A}"/>
              </a:ext>
            </a:extLst>
          </p:cNvPr>
          <p:cNvPicPr>
            <a:picLocks noChangeAspect="1"/>
          </p:cNvPicPr>
          <p:nvPr/>
        </p:nvPicPr>
        <p:blipFill>
          <a:blip r:embed="rId7"/>
          <a:stretch>
            <a:fillRect/>
          </a:stretch>
        </p:blipFill>
        <p:spPr>
          <a:xfrm>
            <a:off x="247824" y="3797732"/>
            <a:ext cx="4904444" cy="2452222"/>
          </a:xfrm>
          <a:prstGeom prst="rect">
            <a:avLst/>
          </a:prstGeom>
        </p:spPr>
      </p:pic>
      <p:pic>
        <p:nvPicPr>
          <p:cNvPr id="23" name="Afbeelding 1029">
            <a:extLst>
              <a:ext uri="{FF2B5EF4-FFF2-40B4-BE49-F238E27FC236}">
                <a16:creationId xmlns:a16="http://schemas.microsoft.com/office/drawing/2014/main" id="{E64372DB-D5C0-C6BC-FD8C-132EFF85A57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465141" y="99540"/>
            <a:ext cx="902810" cy="888247"/>
          </a:xfrm>
          <a:prstGeom prst="rect">
            <a:avLst/>
          </a:prstGeom>
        </p:spPr>
      </p:pic>
    </p:spTree>
    <p:extLst>
      <p:ext uri="{BB962C8B-B14F-4D97-AF65-F5344CB8AC3E}">
        <p14:creationId xmlns:p14="http://schemas.microsoft.com/office/powerpoint/2010/main" val="2363460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BF079-9E7B-E12B-3177-3CFB2DFEB0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DF0ACC-21CE-2B67-7D25-27A5825712B4}"/>
              </a:ext>
            </a:extLst>
          </p:cNvPr>
          <p:cNvSpPr>
            <a:spLocks noGrp="1"/>
          </p:cNvSpPr>
          <p:nvPr>
            <p:ph type="title"/>
          </p:nvPr>
        </p:nvSpPr>
        <p:spPr/>
        <p:txBody>
          <a:bodyPr/>
          <a:lstStyle/>
          <a:p>
            <a:r>
              <a:rPr lang="en-US" dirty="0"/>
              <a:t>D001: CARS for H2 measurements</a:t>
            </a:r>
            <a:endParaRPr lang="en-HU" dirty="0"/>
          </a:p>
        </p:txBody>
      </p:sp>
      <p:sp>
        <p:nvSpPr>
          <p:cNvPr id="4" name="Footer Placeholder 3">
            <a:extLst>
              <a:ext uri="{FF2B5EF4-FFF2-40B4-BE49-F238E27FC236}">
                <a16:creationId xmlns:a16="http://schemas.microsoft.com/office/drawing/2014/main" id="{5836C10B-E1F9-C7D5-51C0-EC01FB219EFC}"/>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9A4D55BF-931C-E622-CF16-84574BF62AE2}"/>
              </a:ext>
            </a:extLst>
          </p:cNvPr>
          <p:cNvSpPr>
            <a:spLocks noGrp="1"/>
          </p:cNvSpPr>
          <p:nvPr>
            <p:ph type="sldNum" sz="quarter" idx="12"/>
          </p:nvPr>
        </p:nvSpPr>
        <p:spPr/>
        <p:txBody>
          <a:bodyPr/>
          <a:lstStyle/>
          <a:p>
            <a:fld id="{6A6D9FA1-99C7-4910-8E32-B85D378B0060}" type="slidenum">
              <a:rPr lang="en-GB" smtClean="0">
                <a:solidFill>
                  <a:prstClr val="white"/>
                </a:solidFill>
              </a:rPr>
              <a:pPr/>
              <a:t>6</a:t>
            </a:fld>
            <a:endParaRPr lang="en-GB">
              <a:solidFill>
                <a:prstClr val="white"/>
              </a:solidFill>
            </a:endParaRPr>
          </a:p>
        </p:txBody>
      </p:sp>
      <p:sp>
        <p:nvSpPr>
          <p:cNvPr id="7" name="TextBox 6">
            <a:extLst>
              <a:ext uri="{FF2B5EF4-FFF2-40B4-BE49-F238E27FC236}">
                <a16:creationId xmlns:a16="http://schemas.microsoft.com/office/drawing/2014/main" id="{CCE53D6B-259A-ADDF-4148-7F8A8682EAC4}"/>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D001</a:t>
            </a:r>
          </a:p>
        </p:txBody>
      </p:sp>
      <p:sp>
        <p:nvSpPr>
          <p:cNvPr id="3" name="Tijdelijke aanduiding voor inhoud 15">
            <a:extLst>
              <a:ext uri="{FF2B5EF4-FFF2-40B4-BE49-F238E27FC236}">
                <a16:creationId xmlns:a16="http://schemas.microsoft.com/office/drawing/2014/main" id="{5B3A99B4-C510-B6AA-8A60-BA20A4C6EE2A}"/>
              </a:ext>
            </a:extLst>
          </p:cNvPr>
          <p:cNvSpPr>
            <a:spLocks noGrp="1"/>
          </p:cNvSpPr>
          <p:nvPr>
            <p:ph idx="1"/>
          </p:nvPr>
        </p:nvSpPr>
        <p:spPr>
          <a:xfrm>
            <a:off x="360040" y="1238381"/>
            <a:ext cx="5666160" cy="4381237"/>
          </a:xfrm>
        </p:spPr>
        <p:txBody>
          <a:bodyPr>
            <a:normAutofit fontScale="92500" lnSpcReduction="10000"/>
          </a:bodyPr>
          <a:lstStyle/>
          <a:p>
            <a:pPr marL="0" indent="0">
              <a:buNone/>
            </a:pPr>
            <a:r>
              <a:rPr lang="en-US" sz="1600" dirty="0">
                <a:solidFill>
                  <a:schemeClr val="tx2"/>
                </a:solidFill>
              </a:rPr>
              <a:t>Last experimental campaign (Feb-March 2025) unsuccessful</a:t>
            </a:r>
          </a:p>
          <a:p>
            <a:r>
              <a:rPr lang="en-US" sz="1400" dirty="0">
                <a:solidFill>
                  <a:schemeClr val="tx2"/>
                </a:solidFill>
              </a:rPr>
              <a:t>Imperfect laser components; hotspots caused optical damage</a:t>
            </a:r>
          </a:p>
          <a:p>
            <a:r>
              <a:rPr lang="en-US" sz="1400" dirty="0">
                <a:solidFill>
                  <a:schemeClr val="tx2"/>
                </a:solidFill>
              </a:rPr>
              <a:t>Large distance at Magnum-PSI combined with implemented BOXCARS scheme worsened detection sensitivity</a:t>
            </a:r>
          </a:p>
          <a:p>
            <a:r>
              <a:rPr lang="en-US" sz="1400" dirty="0">
                <a:solidFill>
                  <a:schemeClr val="tx2"/>
                </a:solidFill>
              </a:rPr>
              <a:t>Technician visited last month to fix laser (</a:t>
            </a:r>
            <a:r>
              <a:rPr lang="en-US" sz="1400" b="1" dirty="0">
                <a:solidFill>
                  <a:schemeClr val="tx2"/>
                </a:solidFill>
              </a:rPr>
              <a:t>6-month </a:t>
            </a:r>
            <a:r>
              <a:rPr lang="en-US" sz="1400" dirty="0">
                <a:solidFill>
                  <a:schemeClr val="tx2"/>
                </a:solidFill>
              </a:rPr>
              <a:t>laser downtime)</a:t>
            </a:r>
          </a:p>
          <a:p>
            <a:pPr marL="0" indent="0">
              <a:buNone/>
            </a:pPr>
            <a:endParaRPr lang="en-US" sz="1600" dirty="0">
              <a:solidFill>
                <a:schemeClr val="tx2"/>
              </a:solidFill>
            </a:endParaRPr>
          </a:p>
          <a:p>
            <a:pPr marL="0" indent="0">
              <a:buNone/>
            </a:pPr>
            <a:r>
              <a:rPr lang="en-US" sz="1600" dirty="0">
                <a:solidFill>
                  <a:schemeClr val="tx2"/>
                </a:solidFill>
              </a:rPr>
              <a:t>CARS setup improvements still needed. Work performed last year:</a:t>
            </a:r>
          </a:p>
          <a:p>
            <a:pPr>
              <a:lnSpc>
                <a:spcPct val="150000"/>
              </a:lnSpc>
            </a:pPr>
            <a:r>
              <a:rPr lang="en-US" sz="1600" dirty="0">
                <a:solidFill>
                  <a:schemeClr val="tx2"/>
                </a:solidFill>
              </a:rPr>
              <a:t>Built and tested ‘</a:t>
            </a:r>
            <a:r>
              <a:rPr lang="en-US" sz="1600" b="1" dirty="0">
                <a:solidFill>
                  <a:schemeClr val="tx2"/>
                </a:solidFill>
              </a:rPr>
              <a:t>Filtered CARS</a:t>
            </a:r>
            <a:r>
              <a:rPr lang="en-US" sz="1600" dirty="0">
                <a:solidFill>
                  <a:schemeClr val="tx2"/>
                </a:solidFill>
              </a:rPr>
              <a:t>’ setup</a:t>
            </a:r>
            <a:br>
              <a:rPr lang="en-US" sz="1400" dirty="0">
                <a:solidFill>
                  <a:schemeClr val="tx2"/>
                </a:solidFill>
              </a:rPr>
            </a:br>
            <a:r>
              <a:rPr lang="en-US" sz="1400" dirty="0">
                <a:solidFill>
                  <a:schemeClr val="tx2"/>
                </a:solidFill>
                <a:sym typeface="Wingdings" panose="05000000000000000000" pitchFamily="2" charset="2"/>
              </a:rPr>
              <a:t> Similar sensitivity to BOXCARS</a:t>
            </a:r>
            <a:br>
              <a:rPr lang="en-US" sz="1400" dirty="0">
                <a:solidFill>
                  <a:schemeClr val="tx2"/>
                </a:solidFill>
              </a:rPr>
            </a:br>
            <a:r>
              <a:rPr lang="en-US" sz="1400" dirty="0">
                <a:solidFill>
                  <a:schemeClr val="tx2"/>
                </a:solidFill>
                <a:sym typeface="Wingdings" panose="05000000000000000000" pitchFamily="2" charset="2"/>
              </a:rPr>
              <a:t> </a:t>
            </a:r>
            <a:r>
              <a:rPr lang="en-US" sz="1400" dirty="0">
                <a:solidFill>
                  <a:schemeClr val="tx2"/>
                </a:solidFill>
              </a:rPr>
              <a:t>less sensitive to large distances</a:t>
            </a:r>
            <a:br>
              <a:rPr lang="en-US" sz="1400" dirty="0">
                <a:solidFill>
                  <a:schemeClr val="tx2"/>
                </a:solidFill>
              </a:rPr>
            </a:br>
            <a:r>
              <a:rPr lang="en-US" sz="1400" dirty="0">
                <a:solidFill>
                  <a:schemeClr val="tx2"/>
                </a:solidFill>
                <a:sym typeface="Wingdings" panose="05000000000000000000" pitchFamily="2" charset="2"/>
              </a:rPr>
              <a:t> Will be applied to Magnum-PSI</a:t>
            </a:r>
            <a:endParaRPr lang="en-US" sz="1400" dirty="0">
              <a:solidFill>
                <a:schemeClr val="tx2"/>
              </a:solidFill>
            </a:endParaRPr>
          </a:p>
          <a:p>
            <a:pPr>
              <a:lnSpc>
                <a:spcPct val="150000"/>
              </a:lnSpc>
            </a:pPr>
            <a:r>
              <a:rPr lang="en-US" sz="1600" dirty="0">
                <a:solidFill>
                  <a:schemeClr val="tx2"/>
                </a:solidFill>
              </a:rPr>
              <a:t>Tests performed with ‘</a:t>
            </a:r>
            <a:r>
              <a:rPr lang="en-US" sz="1600" b="1" dirty="0">
                <a:solidFill>
                  <a:schemeClr val="tx2"/>
                </a:solidFill>
              </a:rPr>
              <a:t>polarization CARS’ </a:t>
            </a:r>
            <a:r>
              <a:rPr lang="en-US" sz="1600" dirty="0">
                <a:solidFill>
                  <a:schemeClr val="tx2"/>
                </a:solidFill>
              </a:rPr>
              <a:t>during laser downtime</a:t>
            </a:r>
            <a:br>
              <a:rPr lang="en-US" sz="1400" dirty="0">
                <a:solidFill>
                  <a:schemeClr val="tx2"/>
                </a:solidFill>
              </a:rPr>
            </a:br>
            <a:r>
              <a:rPr lang="en-US" sz="1400" dirty="0">
                <a:solidFill>
                  <a:schemeClr val="tx2"/>
                </a:solidFill>
                <a:sym typeface="Wingdings" panose="05000000000000000000" pitchFamily="2" charset="2"/>
              </a:rPr>
              <a:t> Use specifically polarized input lasers and add a polarization filter to remove background</a:t>
            </a:r>
            <a:br>
              <a:rPr lang="en-US" sz="1400" dirty="0">
                <a:solidFill>
                  <a:schemeClr val="tx2"/>
                </a:solidFill>
                <a:sym typeface="Wingdings" panose="05000000000000000000" pitchFamily="2" charset="2"/>
              </a:rPr>
            </a:br>
            <a:r>
              <a:rPr lang="en-US" sz="1400" dirty="0">
                <a:solidFill>
                  <a:schemeClr val="tx2"/>
                </a:solidFill>
                <a:sym typeface="Wingdings" panose="05000000000000000000" pitchFamily="2" charset="2"/>
              </a:rPr>
              <a:t> Observed issues with ellipticity of output lasers due to coated components</a:t>
            </a:r>
            <a:br>
              <a:rPr lang="en-US" sz="1400" dirty="0">
                <a:solidFill>
                  <a:schemeClr val="tx2"/>
                </a:solidFill>
                <a:sym typeface="Wingdings" panose="05000000000000000000" pitchFamily="2" charset="2"/>
              </a:rPr>
            </a:br>
            <a:r>
              <a:rPr lang="en-US" sz="1400" dirty="0">
                <a:solidFill>
                  <a:schemeClr val="tx2"/>
                </a:solidFill>
                <a:sym typeface="Wingdings" panose="05000000000000000000" pitchFamily="2" charset="2"/>
              </a:rPr>
              <a:t>     - Will not be tested during new Magnum-PSI experiments</a:t>
            </a:r>
            <a:endParaRPr lang="en-US" sz="1800" dirty="0">
              <a:solidFill>
                <a:schemeClr val="tx2"/>
              </a:solidFill>
            </a:endParaRPr>
          </a:p>
          <a:p>
            <a:pPr marL="0" indent="0">
              <a:buNone/>
            </a:pPr>
            <a:endParaRPr lang="en-US" sz="1400" dirty="0">
              <a:solidFill>
                <a:schemeClr val="tx2"/>
              </a:solidFill>
            </a:endParaRPr>
          </a:p>
        </p:txBody>
      </p:sp>
      <p:pic>
        <p:nvPicPr>
          <p:cNvPr id="6" name="Picture 5">
            <a:extLst>
              <a:ext uri="{FF2B5EF4-FFF2-40B4-BE49-F238E27FC236}">
                <a16:creationId xmlns:a16="http://schemas.microsoft.com/office/drawing/2014/main" id="{F375B491-34FE-C8D2-04A0-7315567B73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5934" y="3990581"/>
            <a:ext cx="4524641" cy="2527937"/>
          </a:xfrm>
          <a:prstGeom prst="rect">
            <a:avLst/>
          </a:prstGeom>
          <a:ln>
            <a:solidFill>
              <a:schemeClr val="accent1"/>
            </a:solidFill>
          </a:ln>
        </p:spPr>
      </p:pic>
      <p:pic>
        <p:nvPicPr>
          <p:cNvPr id="8" name="Picture 7" descr="A close-up of a pair of circles with colored lines&#10;&#10;AI-generated content may be incorrect.">
            <a:extLst>
              <a:ext uri="{FF2B5EF4-FFF2-40B4-BE49-F238E27FC236}">
                <a16:creationId xmlns:a16="http://schemas.microsoft.com/office/drawing/2014/main" id="{926C96CE-665D-FD6D-9366-DD9AEB6D46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5933" y="1238381"/>
            <a:ext cx="4524641" cy="2448629"/>
          </a:xfrm>
          <a:prstGeom prst="rect">
            <a:avLst/>
          </a:prstGeom>
          <a:ln>
            <a:solidFill>
              <a:schemeClr val="accent1"/>
            </a:solidFill>
          </a:ln>
        </p:spPr>
      </p:pic>
      <p:pic>
        <p:nvPicPr>
          <p:cNvPr id="9" name="Afbeelding 1029">
            <a:extLst>
              <a:ext uri="{FF2B5EF4-FFF2-40B4-BE49-F238E27FC236}">
                <a16:creationId xmlns:a16="http://schemas.microsoft.com/office/drawing/2014/main" id="{5C7BE496-AC08-EB9B-192D-2E7044CDED5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64334" y="98075"/>
            <a:ext cx="902810" cy="888247"/>
          </a:xfrm>
          <a:prstGeom prst="rect">
            <a:avLst/>
          </a:prstGeom>
        </p:spPr>
      </p:pic>
    </p:spTree>
    <p:extLst>
      <p:ext uri="{BB962C8B-B14F-4D97-AF65-F5344CB8AC3E}">
        <p14:creationId xmlns:p14="http://schemas.microsoft.com/office/powerpoint/2010/main" val="369957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D8A8C-4092-A311-0FEF-EE8A692C94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BF4A1D-67C4-1D06-71F7-222198ED0EA0}"/>
              </a:ext>
            </a:extLst>
          </p:cNvPr>
          <p:cNvSpPr>
            <a:spLocks noGrp="1"/>
          </p:cNvSpPr>
          <p:nvPr>
            <p:ph type="title"/>
          </p:nvPr>
        </p:nvSpPr>
        <p:spPr>
          <a:xfrm>
            <a:off x="1011448" y="175582"/>
            <a:ext cx="9451776" cy="457200"/>
          </a:xfrm>
        </p:spPr>
        <p:txBody>
          <a:bodyPr/>
          <a:lstStyle/>
          <a:p>
            <a:r>
              <a:rPr lang="en-US" dirty="0"/>
              <a:t>D001: </a:t>
            </a:r>
            <a:r>
              <a:rPr lang="en-GB" dirty="0"/>
              <a:t>MANTIS @ Magnum-PSI</a:t>
            </a:r>
            <a:endParaRPr lang="en-HU" dirty="0"/>
          </a:p>
        </p:txBody>
      </p:sp>
      <p:sp>
        <p:nvSpPr>
          <p:cNvPr id="4" name="Footer Placeholder 3">
            <a:extLst>
              <a:ext uri="{FF2B5EF4-FFF2-40B4-BE49-F238E27FC236}">
                <a16:creationId xmlns:a16="http://schemas.microsoft.com/office/drawing/2014/main" id="{F7D704F6-DAE7-C399-3D08-2F616D7A5A7E}"/>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A1519730-A44B-DE86-E644-70F4F41008DC}"/>
              </a:ext>
            </a:extLst>
          </p:cNvPr>
          <p:cNvSpPr>
            <a:spLocks noGrp="1"/>
          </p:cNvSpPr>
          <p:nvPr>
            <p:ph type="sldNum" sz="quarter" idx="12"/>
          </p:nvPr>
        </p:nvSpPr>
        <p:spPr/>
        <p:txBody>
          <a:bodyPr/>
          <a:lstStyle/>
          <a:p>
            <a:fld id="{6A6D9FA1-99C7-4910-8E32-B85D378B0060}" type="slidenum">
              <a:rPr lang="en-GB" smtClean="0">
                <a:solidFill>
                  <a:prstClr val="white"/>
                </a:solidFill>
              </a:rPr>
              <a:pPr/>
              <a:t>7</a:t>
            </a:fld>
            <a:endParaRPr lang="en-GB">
              <a:solidFill>
                <a:prstClr val="white"/>
              </a:solidFill>
            </a:endParaRPr>
          </a:p>
        </p:txBody>
      </p:sp>
      <p:sp>
        <p:nvSpPr>
          <p:cNvPr id="7" name="TextBox 6">
            <a:extLst>
              <a:ext uri="{FF2B5EF4-FFF2-40B4-BE49-F238E27FC236}">
                <a16:creationId xmlns:a16="http://schemas.microsoft.com/office/drawing/2014/main" id="{ED2F727C-2F42-7B77-ADD5-E7897A03F93D}"/>
              </a:ext>
            </a:extLst>
          </p:cNvPr>
          <p:cNvSpPr txBox="1"/>
          <p:nvPr/>
        </p:nvSpPr>
        <p:spPr>
          <a:xfrm>
            <a:off x="10618547" y="571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D001</a:t>
            </a:r>
          </a:p>
        </p:txBody>
      </p:sp>
      <p:sp>
        <p:nvSpPr>
          <p:cNvPr id="6" name="Content Placeholder 2">
            <a:extLst>
              <a:ext uri="{FF2B5EF4-FFF2-40B4-BE49-F238E27FC236}">
                <a16:creationId xmlns:a16="http://schemas.microsoft.com/office/drawing/2014/main" id="{A39A9952-6308-4449-D907-7A49D365277B}"/>
              </a:ext>
            </a:extLst>
          </p:cNvPr>
          <p:cNvSpPr>
            <a:spLocks noGrp="1"/>
          </p:cNvSpPr>
          <p:nvPr>
            <p:ph idx="1"/>
          </p:nvPr>
        </p:nvSpPr>
        <p:spPr>
          <a:xfrm>
            <a:off x="96256" y="836712"/>
            <a:ext cx="4811504" cy="5688632"/>
          </a:xfrm>
        </p:spPr>
        <p:txBody>
          <a:bodyPr>
            <a:normAutofit/>
          </a:bodyPr>
          <a:lstStyle/>
          <a:p>
            <a:r>
              <a:rPr lang="en-GB" sz="2000" dirty="0"/>
              <a:t>MANTIS: multispectral camera imaging</a:t>
            </a:r>
            <a:r>
              <a:rPr lang="en-GB" sz="2000" baseline="30000" dirty="0"/>
              <a:t>[1]</a:t>
            </a:r>
            <a:endParaRPr lang="en-GB" sz="2000" dirty="0"/>
          </a:p>
          <a:p>
            <a:pPr lvl="1">
              <a:buFont typeface="Wingdings" pitchFamily="2" charset="2"/>
              <a:buChar char="Ø"/>
            </a:pPr>
            <a:r>
              <a:rPr lang="en-GB" sz="1600" dirty="0"/>
              <a:t>6 visible light cameras with unique filters, providing absolutely calibrated </a:t>
            </a:r>
            <a:r>
              <a:rPr lang="en-GB" sz="1600" dirty="0" err="1"/>
              <a:t>emissivities</a:t>
            </a:r>
            <a:r>
              <a:rPr lang="en-GB" sz="1600" dirty="0"/>
              <a:t> (photons/m</a:t>
            </a:r>
            <a:r>
              <a:rPr lang="en-GB" sz="1600" baseline="30000" dirty="0"/>
              <a:t>3</a:t>
            </a:r>
            <a:r>
              <a:rPr lang="en-GB" sz="1600" dirty="0"/>
              <a:t> sec) </a:t>
            </a:r>
          </a:p>
          <a:p>
            <a:pPr lvl="1">
              <a:buFont typeface="Wingdings" pitchFamily="2" charset="2"/>
              <a:buChar char="Ø"/>
            </a:pPr>
            <a:r>
              <a:rPr lang="en-GB" sz="1600" dirty="0"/>
              <a:t>Hydrogen Balmer, H</a:t>
            </a:r>
            <a:r>
              <a:rPr lang="en-GB" sz="1600" baseline="-25000" dirty="0"/>
              <a:t>2</a:t>
            </a:r>
            <a:r>
              <a:rPr lang="en-GB" sz="1600" dirty="0"/>
              <a:t> </a:t>
            </a:r>
            <a:r>
              <a:rPr lang="en-GB" sz="1600" dirty="0" err="1"/>
              <a:t>Fulcherband</a:t>
            </a:r>
            <a:r>
              <a:rPr lang="en-GB" sz="1600" dirty="0"/>
              <a:t>, </a:t>
            </a:r>
            <a:r>
              <a:rPr lang="en-GB" sz="1600" dirty="0" err="1"/>
              <a:t>Ar</a:t>
            </a:r>
            <a:r>
              <a:rPr lang="en-GB" sz="1600" dirty="0"/>
              <a:t>-I/II, Ne-I, C-II/III, N-II</a:t>
            </a:r>
          </a:p>
          <a:p>
            <a:pPr lvl="1">
              <a:buFont typeface="Wingdings" pitchFamily="2" charset="2"/>
              <a:buChar char="Ø"/>
            </a:pPr>
            <a:r>
              <a:rPr lang="en-GB" sz="1600" dirty="0"/>
              <a:t>Inference of electron temperature and density, neutral hydrogen density, ionization rates, recombination rates, hydrogenic plasma-molecular interaction rates</a:t>
            </a:r>
            <a:r>
              <a:rPr lang="en-GB" sz="1600" baseline="30000" dirty="0"/>
              <a:t>[2-5]</a:t>
            </a:r>
            <a:r>
              <a:rPr lang="en-GB" sz="1600" dirty="0"/>
              <a:t>.</a:t>
            </a:r>
            <a:endParaRPr lang="en-GB" sz="2000" dirty="0"/>
          </a:p>
          <a:p>
            <a:r>
              <a:rPr lang="en-GB" sz="2000" dirty="0"/>
              <a:t>Aims:</a:t>
            </a:r>
          </a:p>
          <a:p>
            <a:pPr lvl="1">
              <a:buFont typeface="Wingdings" pitchFamily="2" charset="2"/>
              <a:buChar char="Ø"/>
            </a:pPr>
            <a:r>
              <a:rPr lang="en-GB" sz="1600" dirty="0"/>
              <a:t>Test modifications to CRM through comparison against extensive set of Magnum-PSI diagnostics.</a:t>
            </a:r>
          </a:p>
          <a:p>
            <a:pPr lvl="1">
              <a:buFont typeface="Wingdings" pitchFamily="2" charset="2"/>
              <a:buChar char="Ø"/>
            </a:pPr>
            <a:r>
              <a:rPr lang="en-GB" sz="1600" dirty="0"/>
              <a:t>Port improved parameter inference results to exhaust experiments equipped with MANTIS:  </a:t>
            </a:r>
          </a:p>
          <a:p>
            <a:pPr marL="342900" lvl="1" indent="0">
              <a:buNone/>
            </a:pPr>
            <a:r>
              <a:rPr lang="en-GB" sz="1600" dirty="0"/>
              <a:t>	TCV, MAST-U, AUG, W7-X, Magnum-PSI, RFX</a:t>
            </a:r>
          </a:p>
          <a:p>
            <a:r>
              <a:rPr lang="en-GB" sz="2000" dirty="0"/>
              <a:t>First data next week</a:t>
            </a:r>
          </a:p>
          <a:p>
            <a:pPr marL="342900" lvl="1" indent="0">
              <a:buNone/>
            </a:pPr>
            <a:endParaRPr lang="en-GB" sz="1200" dirty="0"/>
          </a:p>
        </p:txBody>
      </p:sp>
      <p:pic>
        <p:nvPicPr>
          <p:cNvPr id="8" name="Picture 7">
            <a:extLst>
              <a:ext uri="{FF2B5EF4-FFF2-40B4-BE49-F238E27FC236}">
                <a16:creationId xmlns:a16="http://schemas.microsoft.com/office/drawing/2014/main" id="{C78BF754-D7AE-0F25-B7EE-F9C262933C66}"/>
              </a:ext>
            </a:extLst>
          </p:cNvPr>
          <p:cNvPicPr>
            <a:picLocks noChangeAspect="1"/>
          </p:cNvPicPr>
          <p:nvPr/>
        </p:nvPicPr>
        <p:blipFill>
          <a:blip r:embed="rId2"/>
          <a:stretch>
            <a:fillRect/>
          </a:stretch>
        </p:blipFill>
        <p:spPr>
          <a:xfrm>
            <a:off x="8252457" y="587070"/>
            <a:ext cx="2934583" cy="1991015"/>
          </a:xfrm>
          <a:prstGeom prst="rect">
            <a:avLst/>
          </a:prstGeom>
        </p:spPr>
      </p:pic>
      <p:pic>
        <p:nvPicPr>
          <p:cNvPr id="11" name="Picture 10">
            <a:extLst>
              <a:ext uri="{FF2B5EF4-FFF2-40B4-BE49-F238E27FC236}">
                <a16:creationId xmlns:a16="http://schemas.microsoft.com/office/drawing/2014/main" id="{7ACF2297-76C0-6A52-80B2-CF10770835BD}"/>
              </a:ext>
            </a:extLst>
          </p:cNvPr>
          <p:cNvPicPr>
            <a:picLocks noChangeAspect="1"/>
          </p:cNvPicPr>
          <p:nvPr/>
        </p:nvPicPr>
        <p:blipFill>
          <a:blip r:embed="rId3"/>
          <a:stretch>
            <a:fillRect/>
          </a:stretch>
        </p:blipFill>
        <p:spPr>
          <a:xfrm>
            <a:off x="5302272" y="5286928"/>
            <a:ext cx="1933546" cy="1059247"/>
          </a:xfrm>
          <a:prstGeom prst="rect">
            <a:avLst/>
          </a:prstGeom>
        </p:spPr>
      </p:pic>
      <p:sp>
        <p:nvSpPr>
          <p:cNvPr id="12" name="TextBox 11">
            <a:extLst>
              <a:ext uri="{FF2B5EF4-FFF2-40B4-BE49-F238E27FC236}">
                <a16:creationId xmlns:a16="http://schemas.microsoft.com/office/drawing/2014/main" id="{14E8E8A1-213A-03C3-CF5B-7666666B60D5}"/>
              </a:ext>
            </a:extLst>
          </p:cNvPr>
          <p:cNvSpPr txBox="1"/>
          <p:nvPr/>
        </p:nvSpPr>
        <p:spPr>
          <a:xfrm>
            <a:off x="5385758" y="5002856"/>
            <a:ext cx="1766574" cy="307777"/>
          </a:xfrm>
          <a:prstGeom prst="rect">
            <a:avLst/>
          </a:prstGeom>
          <a:noFill/>
        </p:spPr>
        <p:txBody>
          <a:bodyPr wrap="none" rtlCol="0">
            <a:spAutoFit/>
          </a:bodyPr>
          <a:lstStyle/>
          <a:p>
            <a:pPr algn="l"/>
            <a:r>
              <a:rPr lang="en-GB" sz="1400" b="1" dirty="0"/>
              <a:t>recorded emission x6</a:t>
            </a:r>
          </a:p>
        </p:txBody>
      </p:sp>
      <p:pic>
        <p:nvPicPr>
          <p:cNvPr id="13" name="Picture 12">
            <a:extLst>
              <a:ext uri="{FF2B5EF4-FFF2-40B4-BE49-F238E27FC236}">
                <a16:creationId xmlns:a16="http://schemas.microsoft.com/office/drawing/2014/main" id="{CD2A7529-FC52-6E0E-F82A-480A59ABF2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5522" y="4851083"/>
            <a:ext cx="2271712" cy="1665530"/>
          </a:xfrm>
          <a:prstGeom prst="rect">
            <a:avLst/>
          </a:prstGeom>
        </p:spPr>
      </p:pic>
      <p:pic>
        <p:nvPicPr>
          <p:cNvPr id="14" name="Picture 13">
            <a:extLst>
              <a:ext uri="{FF2B5EF4-FFF2-40B4-BE49-F238E27FC236}">
                <a16:creationId xmlns:a16="http://schemas.microsoft.com/office/drawing/2014/main" id="{A48DF49F-6F7C-41ED-11F6-ACA4FA6DF7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2324" y="3083718"/>
            <a:ext cx="2244910" cy="1609986"/>
          </a:xfrm>
          <a:prstGeom prst="rect">
            <a:avLst/>
          </a:prstGeom>
        </p:spPr>
      </p:pic>
      <p:sp>
        <p:nvSpPr>
          <p:cNvPr id="15" name="TextBox 14">
            <a:extLst>
              <a:ext uri="{FF2B5EF4-FFF2-40B4-BE49-F238E27FC236}">
                <a16:creationId xmlns:a16="http://schemas.microsoft.com/office/drawing/2014/main" id="{C238B5A6-24F9-5705-3916-768A67739254}"/>
              </a:ext>
            </a:extLst>
          </p:cNvPr>
          <p:cNvSpPr txBox="1"/>
          <p:nvPr/>
        </p:nvSpPr>
        <p:spPr>
          <a:xfrm>
            <a:off x="8562750" y="4581728"/>
            <a:ext cx="2271712" cy="307777"/>
          </a:xfrm>
          <a:prstGeom prst="rect">
            <a:avLst/>
          </a:prstGeom>
          <a:noFill/>
        </p:spPr>
        <p:txBody>
          <a:bodyPr wrap="none" rtlCol="0">
            <a:spAutoFit/>
          </a:bodyPr>
          <a:lstStyle/>
          <a:p>
            <a:pPr algn="l"/>
            <a:r>
              <a:rPr lang="en-GB" sz="1400" b="1" dirty="0"/>
              <a:t>emissivity reconstruction x6</a:t>
            </a:r>
          </a:p>
        </p:txBody>
      </p:sp>
      <p:sp>
        <p:nvSpPr>
          <p:cNvPr id="16" name="TextBox 15">
            <a:extLst>
              <a:ext uri="{FF2B5EF4-FFF2-40B4-BE49-F238E27FC236}">
                <a16:creationId xmlns:a16="http://schemas.microsoft.com/office/drawing/2014/main" id="{AA81191A-5BCB-B8C9-5357-17A72E460C72}"/>
              </a:ext>
            </a:extLst>
          </p:cNvPr>
          <p:cNvSpPr txBox="1"/>
          <p:nvPr/>
        </p:nvSpPr>
        <p:spPr>
          <a:xfrm>
            <a:off x="8728795" y="2856283"/>
            <a:ext cx="1655838" cy="307777"/>
          </a:xfrm>
          <a:prstGeom prst="rect">
            <a:avLst/>
          </a:prstGeom>
          <a:noFill/>
        </p:spPr>
        <p:txBody>
          <a:bodyPr wrap="square" rtlCol="0">
            <a:spAutoFit/>
          </a:bodyPr>
          <a:lstStyle/>
          <a:p>
            <a:pPr algn="l"/>
            <a:r>
              <a:rPr lang="en-GB" sz="1400" b="1" dirty="0"/>
              <a:t>parameter estimate</a:t>
            </a:r>
          </a:p>
        </p:txBody>
      </p:sp>
      <p:cxnSp>
        <p:nvCxnSpPr>
          <p:cNvPr id="17" name="Straight Arrow Connector 16">
            <a:extLst>
              <a:ext uri="{FF2B5EF4-FFF2-40B4-BE49-F238E27FC236}">
                <a16:creationId xmlns:a16="http://schemas.microsoft.com/office/drawing/2014/main" id="{E128153E-6F7C-4C98-8790-396AC4C4119B}"/>
              </a:ext>
            </a:extLst>
          </p:cNvPr>
          <p:cNvCxnSpPr>
            <a:cxnSpLocks/>
          </p:cNvCxnSpPr>
          <p:nvPr/>
        </p:nvCxnSpPr>
        <p:spPr>
          <a:xfrm flipH="1" flipV="1">
            <a:off x="8011745" y="4081420"/>
            <a:ext cx="481425" cy="107532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1242BBF-06BB-598F-E85B-637269997F99}"/>
              </a:ext>
            </a:extLst>
          </p:cNvPr>
          <p:cNvSpPr txBox="1"/>
          <p:nvPr/>
        </p:nvSpPr>
        <p:spPr>
          <a:xfrm>
            <a:off x="6787881" y="4233180"/>
            <a:ext cx="1390317" cy="461665"/>
          </a:xfrm>
          <a:prstGeom prst="rect">
            <a:avLst/>
          </a:prstGeom>
          <a:noFill/>
        </p:spPr>
        <p:txBody>
          <a:bodyPr wrap="none" rtlCol="0">
            <a:spAutoFit/>
          </a:bodyPr>
          <a:lstStyle/>
          <a:p>
            <a:pPr algn="l"/>
            <a:r>
              <a:rPr lang="en-GB" sz="1200" b="1" dirty="0">
                <a:solidFill>
                  <a:schemeClr val="accent1"/>
                </a:solidFill>
              </a:rPr>
              <a:t>Bayesian inference</a:t>
            </a:r>
          </a:p>
          <a:p>
            <a:pPr algn="l"/>
            <a:r>
              <a:rPr lang="en-GB" sz="1200" b="1" dirty="0">
                <a:solidFill>
                  <a:schemeClr val="accent1"/>
                </a:solidFill>
              </a:rPr>
              <a:t>(grid search or NN)</a:t>
            </a:r>
          </a:p>
        </p:txBody>
      </p:sp>
      <p:cxnSp>
        <p:nvCxnSpPr>
          <p:cNvPr id="19" name="Straight Arrow Connector 18">
            <a:extLst>
              <a:ext uri="{FF2B5EF4-FFF2-40B4-BE49-F238E27FC236}">
                <a16:creationId xmlns:a16="http://schemas.microsoft.com/office/drawing/2014/main" id="{AAD22E3B-4E29-3CC3-5270-904D1D7847B8}"/>
              </a:ext>
            </a:extLst>
          </p:cNvPr>
          <p:cNvCxnSpPr>
            <a:cxnSpLocks/>
          </p:cNvCxnSpPr>
          <p:nvPr/>
        </p:nvCxnSpPr>
        <p:spPr>
          <a:xfrm>
            <a:off x="6806602" y="3352417"/>
            <a:ext cx="1922193" cy="11698"/>
          </a:xfrm>
          <a:prstGeom prst="straightConnector1">
            <a:avLst/>
          </a:prstGeom>
          <a:ln w="1905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129F897-7CAE-8074-E6AE-3C55643C9945}"/>
              </a:ext>
            </a:extLst>
          </p:cNvPr>
          <p:cNvSpPr txBox="1"/>
          <p:nvPr/>
        </p:nvSpPr>
        <p:spPr>
          <a:xfrm>
            <a:off x="7317510" y="3102592"/>
            <a:ext cx="822213" cy="276999"/>
          </a:xfrm>
          <a:prstGeom prst="rect">
            <a:avLst/>
          </a:prstGeom>
          <a:noFill/>
          <a:ln>
            <a:noFill/>
          </a:ln>
        </p:spPr>
        <p:txBody>
          <a:bodyPr wrap="none" rtlCol="0">
            <a:spAutoFit/>
          </a:bodyPr>
          <a:lstStyle/>
          <a:p>
            <a:pPr algn="l"/>
            <a:r>
              <a:rPr lang="en-GB" sz="1200" b="1" dirty="0">
                <a:solidFill>
                  <a:schemeClr val="accent3"/>
                </a:solidFill>
              </a:rPr>
              <a:t>validation</a:t>
            </a:r>
          </a:p>
        </p:txBody>
      </p:sp>
      <p:cxnSp>
        <p:nvCxnSpPr>
          <p:cNvPr id="21" name="Straight Arrow Connector 20">
            <a:extLst>
              <a:ext uri="{FF2B5EF4-FFF2-40B4-BE49-F238E27FC236}">
                <a16:creationId xmlns:a16="http://schemas.microsoft.com/office/drawing/2014/main" id="{6E12635E-8DA4-6F9C-71F6-6E30B19D8C5F}"/>
              </a:ext>
            </a:extLst>
          </p:cNvPr>
          <p:cNvCxnSpPr>
            <a:cxnSpLocks/>
          </p:cNvCxnSpPr>
          <p:nvPr/>
        </p:nvCxnSpPr>
        <p:spPr>
          <a:xfrm>
            <a:off x="7239692" y="5823595"/>
            <a:ext cx="1307265"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7BD08AA-7151-47DE-EC4D-A59B9FC136D6}"/>
              </a:ext>
            </a:extLst>
          </p:cNvPr>
          <p:cNvSpPr txBox="1"/>
          <p:nvPr/>
        </p:nvSpPr>
        <p:spPr>
          <a:xfrm>
            <a:off x="7377421" y="5348552"/>
            <a:ext cx="1016497" cy="461665"/>
          </a:xfrm>
          <a:prstGeom prst="rect">
            <a:avLst/>
          </a:prstGeom>
          <a:noFill/>
        </p:spPr>
        <p:txBody>
          <a:bodyPr wrap="none" rtlCol="0">
            <a:spAutoFit/>
          </a:bodyPr>
          <a:lstStyle/>
          <a:p>
            <a:pPr algn="l"/>
            <a:r>
              <a:rPr lang="en-GB" sz="1200" b="1" dirty="0">
                <a:solidFill>
                  <a:schemeClr val="accent1"/>
                </a:solidFill>
              </a:rPr>
              <a:t>   inversion</a:t>
            </a:r>
          </a:p>
          <a:p>
            <a:pPr algn="l"/>
            <a:r>
              <a:rPr lang="en-GB" sz="1200" b="1" dirty="0">
                <a:solidFill>
                  <a:schemeClr val="accent1"/>
                </a:solidFill>
              </a:rPr>
              <a:t>(SART or NN)</a:t>
            </a:r>
          </a:p>
        </p:txBody>
      </p:sp>
      <p:sp>
        <p:nvSpPr>
          <p:cNvPr id="23" name="Rounded Rectangle 14">
            <a:extLst>
              <a:ext uri="{FF2B5EF4-FFF2-40B4-BE49-F238E27FC236}">
                <a16:creationId xmlns:a16="http://schemas.microsoft.com/office/drawing/2014/main" id="{22EA6D85-E951-9061-F2AE-28A480E3F5D8}"/>
              </a:ext>
            </a:extLst>
          </p:cNvPr>
          <p:cNvSpPr/>
          <p:nvPr/>
        </p:nvSpPr>
        <p:spPr>
          <a:xfrm>
            <a:off x="5584198" y="3750112"/>
            <a:ext cx="1222404" cy="604789"/>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collisional-radiative model</a:t>
            </a:r>
          </a:p>
        </p:txBody>
      </p:sp>
      <p:sp>
        <p:nvSpPr>
          <p:cNvPr id="24" name="Rounded Rectangle 15">
            <a:extLst>
              <a:ext uri="{FF2B5EF4-FFF2-40B4-BE49-F238E27FC236}">
                <a16:creationId xmlns:a16="http://schemas.microsoft.com/office/drawing/2014/main" id="{33E2FC50-866D-CD03-FBF8-FCA5C66D0B92}"/>
              </a:ext>
            </a:extLst>
          </p:cNvPr>
          <p:cNvSpPr/>
          <p:nvPr/>
        </p:nvSpPr>
        <p:spPr>
          <a:xfrm>
            <a:off x="5584198" y="3164060"/>
            <a:ext cx="1222404" cy="40011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Thomson, TALIF</a:t>
            </a:r>
          </a:p>
        </p:txBody>
      </p:sp>
      <p:cxnSp>
        <p:nvCxnSpPr>
          <p:cNvPr id="25" name="Straight Arrow Connector 24">
            <a:extLst>
              <a:ext uri="{FF2B5EF4-FFF2-40B4-BE49-F238E27FC236}">
                <a16:creationId xmlns:a16="http://schemas.microsoft.com/office/drawing/2014/main" id="{01563782-4085-A816-7902-0F583CCBF6B3}"/>
              </a:ext>
            </a:extLst>
          </p:cNvPr>
          <p:cNvCxnSpPr>
            <a:cxnSpLocks/>
          </p:cNvCxnSpPr>
          <p:nvPr/>
        </p:nvCxnSpPr>
        <p:spPr>
          <a:xfrm>
            <a:off x="6798031" y="4071564"/>
            <a:ext cx="1764293" cy="2533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E5A3C1B-03F4-8223-6D0E-6DEA8C2AD063}"/>
              </a:ext>
            </a:extLst>
          </p:cNvPr>
          <p:cNvCxnSpPr>
            <a:cxnSpLocks/>
          </p:cNvCxnSpPr>
          <p:nvPr/>
        </p:nvCxnSpPr>
        <p:spPr>
          <a:xfrm flipH="1">
            <a:off x="6798031" y="3365311"/>
            <a:ext cx="969667" cy="455298"/>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57B99EE-C2D2-8AFD-8CD5-906F9AEF19E6}"/>
              </a:ext>
            </a:extLst>
          </p:cNvPr>
          <p:cNvSpPr txBox="1"/>
          <p:nvPr/>
        </p:nvSpPr>
        <p:spPr>
          <a:xfrm rot="20169183">
            <a:off x="7002849" y="3562326"/>
            <a:ext cx="636649" cy="276999"/>
          </a:xfrm>
          <a:prstGeom prst="rect">
            <a:avLst/>
          </a:prstGeom>
          <a:noFill/>
          <a:ln>
            <a:noFill/>
          </a:ln>
        </p:spPr>
        <p:txBody>
          <a:bodyPr wrap="none" rtlCol="0">
            <a:spAutoFit/>
          </a:bodyPr>
          <a:lstStyle/>
          <a:p>
            <a:pPr algn="l"/>
            <a:r>
              <a:rPr lang="en-GB" sz="1200" b="1" dirty="0">
                <a:solidFill>
                  <a:schemeClr val="accent3"/>
                </a:solidFill>
              </a:rPr>
              <a:t>update</a:t>
            </a:r>
          </a:p>
        </p:txBody>
      </p:sp>
      <p:sp>
        <p:nvSpPr>
          <p:cNvPr id="28" name="TextBox 27">
            <a:extLst>
              <a:ext uri="{FF2B5EF4-FFF2-40B4-BE49-F238E27FC236}">
                <a16:creationId xmlns:a16="http://schemas.microsoft.com/office/drawing/2014/main" id="{DFC57175-EF3C-020A-A2F0-6B31726F2B4D}"/>
              </a:ext>
            </a:extLst>
          </p:cNvPr>
          <p:cNvSpPr txBox="1"/>
          <p:nvPr/>
        </p:nvSpPr>
        <p:spPr>
          <a:xfrm>
            <a:off x="130191" y="5648234"/>
            <a:ext cx="4502356" cy="861774"/>
          </a:xfrm>
          <a:prstGeom prst="rect">
            <a:avLst/>
          </a:prstGeom>
          <a:noFill/>
        </p:spPr>
        <p:txBody>
          <a:bodyPr wrap="square" rtlCol="0">
            <a:spAutoFit/>
          </a:bodyPr>
          <a:lstStyle/>
          <a:p>
            <a:r>
              <a:rPr lang="en-GB" sz="1000" dirty="0">
                <a:solidFill>
                  <a:schemeClr val="tx1">
                    <a:lumMod val="50000"/>
                    <a:lumOff val="50000"/>
                  </a:schemeClr>
                </a:solidFill>
              </a:rPr>
              <a:t>[1] A. Perek </a:t>
            </a:r>
            <a:r>
              <a:rPr lang="en-GB" sz="1000" i="1" dirty="0">
                <a:solidFill>
                  <a:schemeClr val="tx1">
                    <a:lumMod val="50000"/>
                    <a:lumOff val="50000"/>
                  </a:schemeClr>
                </a:solidFill>
              </a:rPr>
              <a:t>et al</a:t>
            </a:r>
            <a:r>
              <a:rPr lang="en-GB" sz="1000" dirty="0">
                <a:solidFill>
                  <a:schemeClr val="tx1">
                    <a:lumMod val="50000"/>
                    <a:lumOff val="50000"/>
                  </a:schemeClr>
                </a:solidFill>
              </a:rPr>
              <a:t>. Review of Scientific Instruments, 90(12):123514, 2019.</a:t>
            </a:r>
          </a:p>
          <a:p>
            <a:r>
              <a:rPr lang="en-GB" sz="1000" dirty="0">
                <a:solidFill>
                  <a:schemeClr val="tx1">
                    <a:lumMod val="50000"/>
                    <a:lumOff val="50000"/>
                  </a:schemeClr>
                </a:solidFill>
              </a:rPr>
              <a:t>[2] A. Perek, </a:t>
            </a:r>
            <a:r>
              <a:rPr lang="en-GB" sz="1000" i="1" dirty="0">
                <a:solidFill>
                  <a:schemeClr val="tx1">
                    <a:lumMod val="50000"/>
                    <a:lumOff val="50000"/>
                  </a:schemeClr>
                </a:solidFill>
              </a:rPr>
              <a:t>et al</a:t>
            </a:r>
            <a:r>
              <a:rPr lang="en-GB" sz="1000" dirty="0">
                <a:solidFill>
                  <a:schemeClr val="tx1">
                    <a:lumMod val="50000"/>
                    <a:lumOff val="50000"/>
                  </a:schemeClr>
                </a:solidFill>
              </a:rPr>
              <a:t>. Nuclear Materials and Energy, 26, 2021.</a:t>
            </a:r>
          </a:p>
          <a:p>
            <a:r>
              <a:rPr lang="en-GB" sz="1000" dirty="0">
                <a:solidFill>
                  <a:schemeClr val="tx1">
                    <a:lumMod val="50000"/>
                    <a:lumOff val="50000"/>
                  </a:schemeClr>
                </a:solidFill>
              </a:rPr>
              <a:t>[3] T.A. Wijkamp </a:t>
            </a:r>
            <a:r>
              <a:rPr lang="en-GB" sz="1000" i="1" dirty="0">
                <a:solidFill>
                  <a:schemeClr val="tx1">
                    <a:lumMod val="50000"/>
                    <a:lumOff val="50000"/>
                  </a:schemeClr>
                </a:solidFill>
              </a:rPr>
              <a:t>et al</a:t>
            </a:r>
            <a:r>
              <a:rPr lang="en-GB" sz="1000" dirty="0">
                <a:solidFill>
                  <a:schemeClr val="tx1">
                    <a:lumMod val="50000"/>
                    <a:lumOff val="50000"/>
                  </a:schemeClr>
                </a:solidFill>
              </a:rPr>
              <a:t>. Nuclear Fusion, 63(5):056003, 2023.</a:t>
            </a:r>
          </a:p>
          <a:p>
            <a:r>
              <a:rPr lang="en-GB" sz="1000" dirty="0">
                <a:solidFill>
                  <a:schemeClr val="tx1">
                    <a:lumMod val="50000"/>
                    <a:lumOff val="50000"/>
                  </a:schemeClr>
                </a:solidFill>
              </a:rPr>
              <a:t>[4] A. Perek </a:t>
            </a:r>
            <a:r>
              <a:rPr lang="en-GB" sz="1000" i="1" dirty="0">
                <a:solidFill>
                  <a:schemeClr val="tx1">
                    <a:lumMod val="50000"/>
                    <a:lumOff val="50000"/>
                  </a:schemeClr>
                </a:solidFill>
              </a:rPr>
              <a:t>et al</a:t>
            </a:r>
            <a:r>
              <a:rPr lang="en-GB" sz="1000" dirty="0">
                <a:solidFill>
                  <a:schemeClr val="tx1">
                    <a:lumMod val="50000"/>
                    <a:lumOff val="50000"/>
                  </a:schemeClr>
                </a:solidFill>
              </a:rPr>
              <a:t>. Nuclear Fusion, 62(9):096012, 2022.</a:t>
            </a:r>
          </a:p>
          <a:p>
            <a:r>
              <a:rPr lang="en-GB" sz="1000" dirty="0">
                <a:solidFill>
                  <a:schemeClr val="tx1">
                    <a:lumMod val="50000"/>
                    <a:lumOff val="50000"/>
                  </a:schemeClr>
                </a:solidFill>
              </a:rPr>
              <a:t>[5] B.L. Linehan </a:t>
            </a:r>
            <a:r>
              <a:rPr lang="en-GB" sz="1000" i="1" dirty="0">
                <a:solidFill>
                  <a:schemeClr val="tx1">
                    <a:lumMod val="50000"/>
                    <a:lumOff val="50000"/>
                  </a:schemeClr>
                </a:solidFill>
              </a:rPr>
              <a:t>et al</a:t>
            </a:r>
            <a:r>
              <a:rPr lang="en-GB" sz="1000" dirty="0">
                <a:solidFill>
                  <a:schemeClr val="tx1">
                    <a:lumMod val="50000"/>
                    <a:lumOff val="50000"/>
                  </a:schemeClr>
                </a:solidFill>
              </a:rPr>
              <a:t>. Nuclear Fusion, 63(3):036021.</a:t>
            </a:r>
            <a:endParaRPr lang="en-GB" dirty="0"/>
          </a:p>
        </p:txBody>
      </p:sp>
      <p:pic>
        <p:nvPicPr>
          <p:cNvPr id="29" name="Picture 28">
            <a:extLst>
              <a:ext uri="{FF2B5EF4-FFF2-40B4-BE49-F238E27FC236}">
                <a16:creationId xmlns:a16="http://schemas.microsoft.com/office/drawing/2014/main" id="{0BD1965C-3D31-4DBA-5B4D-87DB4BE2E615}"/>
              </a:ext>
            </a:extLst>
          </p:cNvPr>
          <p:cNvPicPr>
            <a:picLocks noChangeAspect="1"/>
          </p:cNvPicPr>
          <p:nvPr/>
        </p:nvPicPr>
        <p:blipFill>
          <a:blip r:embed="rId6">
            <a:extLst>
              <a:ext uri="{28A0092B-C50C-407E-A947-70E740481C1C}">
                <a14:useLocalDpi xmlns:a14="http://schemas.microsoft.com/office/drawing/2010/main" val="0"/>
              </a:ext>
            </a:extLst>
          </a:blip>
          <a:srcRect l="19416" r="29070"/>
          <a:stretch>
            <a:fillRect/>
          </a:stretch>
        </p:blipFill>
        <p:spPr>
          <a:xfrm>
            <a:off x="5705713" y="167654"/>
            <a:ext cx="2536634" cy="2628367"/>
          </a:xfrm>
          <a:prstGeom prst="rect">
            <a:avLst/>
          </a:prstGeom>
        </p:spPr>
      </p:pic>
      <p:pic>
        <p:nvPicPr>
          <p:cNvPr id="30" name="Afbeelding 1029">
            <a:extLst>
              <a:ext uri="{FF2B5EF4-FFF2-40B4-BE49-F238E27FC236}">
                <a16:creationId xmlns:a16="http://schemas.microsoft.com/office/drawing/2014/main" id="{DC4D9EB2-F0B8-AFB2-61B5-FD489311431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342363" y="819151"/>
            <a:ext cx="902810" cy="888247"/>
          </a:xfrm>
          <a:prstGeom prst="rect">
            <a:avLst/>
          </a:prstGeom>
        </p:spPr>
      </p:pic>
    </p:spTree>
    <p:extLst>
      <p:ext uri="{BB962C8B-B14F-4D97-AF65-F5344CB8AC3E}">
        <p14:creationId xmlns:p14="http://schemas.microsoft.com/office/powerpoint/2010/main" val="626087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CFA81-EDE0-CC78-DF63-6AC97DBFB1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44DCBC-6ED8-6A32-973B-70697D0070AF}"/>
              </a:ext>
            </a:extLst>
          </p:cNvPr>
          <p:cNvSpPr>
            <a:spLocks noGrp="1"/>
          </p:cNvSpPr>
          <p:nvPr>
            <p:ph type="title"/>
          </p:nvPr>
        </p:nvSpPr>
        <p:spPr/>
        <p:txBody>
          <a:bodyPr/>
          <a:lstStyle/>
          <a:p>
            <a:r>
              <a:rPr lang="en-US" dirty="0"/>
              <a:t>D001: </a:t>
            </a:r>
            <a:r>
              <a:rPr lang="en-GB" dirty="0"/>
              <a:t>Coherence imaging spectroscopy @ Magnum-PSI</a:t>
            </a:r>
            <a:endParaRPr lang="en-HU" dirty="0"/>
          </a:p>
        </p:txBody>
      </p:sp>
      <p:sp>
        <p:nvSpPr>
          <p:cNvPr id="4" name="Footer Placeholder 3">
            <a:extLst>
              <a:ext uri="{FF2B5EF4-FFF2-40B4-BE49-F238E27FC236}">
                <a16:creationId xmlns:a16="http://schemas.microsoft.com/office/drawing/2014/main" id="{98AB8124-A59D-1F21-9C8D-40B2B3F7119E}"/>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EB7115A5-266A-5955-A920-8D6FAEB0394C}"/>
              </a:ext>
            </a:extLst>
          </p:cNvPr>
          <p:cNvSpPr>
            <a:spLocks noGrp="1"/>
          </p:cNvSpPr>
          <p:nvPr>
            <p:ph type="sldNum" sz="quarter" idx="12"/>
          </p:nvPr>
        </p:nvSpPr>
        <p:spPr/>
        <p:txBody>
          <a:bodyPr/>
          <a:lstStyle/>
          <a:p>
            <a:fld id="{6A6D9FA1-99C7-4910-8E32-B85D378B0060}" type="slidenum">
              <a:rPr lang="en-GB" smtClean="0">
                <a:solidFill>
                  <a:prstClr val="white"/>
                </a:solidFill>
              </a:rPr>
              <a:pPr/>
              <a:t>8</a:t>
            </a:fld>
            <a:endParaRPr lang="en-GB">
              <a:solidFill>
                <a:prstClr val="white"/>
              </a:solidFill>
            </a:endParaRPr>
          </a:p>
        </p:txBody>
      </p:sp>
      <p:sp>
        <p:nvSpPr>
          <p:cNvPr id="7" name="TextBox 6">
            <a:extLst>
              <a:ext uri="{FF2B5EF4-FFF2-40B4-BE49-F238E27FC236}">
                <a16:creationId xmlns:a16="http://schemas.microsoft.com/office/drawing/2014/main" id="{B114A70A-7E5A-D724-0236-73FCF2453B24}"/>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D001</a:t>
            </a:r>
          </a:p>
        </p:txBody>
      </p:sp>
      <p:sp>
        <p:nvSpPr>
          <p:cNvPr id="3" name="Content Placeholder 2">
            <a:extLst>
              <a:ext uri="{FF2B5EF4-FFF2-40B4-BE49-F238E27FC236}">
                <a16:creationId xmlns:a16="http://schemas.microsoft.com/office/drawing/2014/main" id="{4E20C768-F06D-0382-08DF-F2D5A5AE9BDD}"/>
              </a:ext>
            </a:extLst>
          </p:cNvPr>
          <p:cNvSpPr>
            <a:spLocks noGrp="1"/>
          </p:cNvSpPr>
          <p:nvPr>
            <p:ph idx="1"/>
          </p:nvPr>
        </p:nvSpPr>
        <p:spPr>
          <a:xfrm>
            <a:off x="87589" y="733560"/>
            <a:ext cx="5508878" cy="5633373"/>
          </a:xfrm>
        </p:spPr>
        <p:txBody>
          <a:bodyPr>
            <a:normAutofit/>
          </a:bodyPr>
          <a:lstStyle/>
          <a:p>
            <a:pPr marL="0" indent="0">
              <a:buNone/>
            </a:pPr>
            <a:r>
              <a:rPr lang="en-GB" sz="2000" b="1" dirty="0"/>
              <a:t>C</a:t>
            </a:r>
            <a:r>
              <a:rPr lang="en-GB" sz="1600" dirty="0"/>
              <a:t>oherence</a:t>
            </a:r>
            <a:r>
              <a:rPr lang="en-GB" sz="2000" dirty="0"/>
              <a:t> </a:t>
            </a:r>
            <a:r>
              <a:rPr lang="en-GB" sz="2000" b="1" dirty="0"/>
              <a:t>I</a:t>
            </a:r>
            <a:r>
              <a:rPr lang="en-GB" sz="1600" dirty="0"/>
              <a:t>maging</a:t>
            </a:r>
            <a:r>
              <a:rPr lang="en-GB" sz="2000" dirty="0"/>
              <a:t> </a:t>
            </a:r>
            <a:r>
              <a:rPr lang="en-GB" sz="1800" b="1" dirty="0"/>
              <a:t>S</a:t>
            </a:r>
            <a:r>
              <a:rPr lang="en-GB" sz="1600" dirty="0"/>
              <a:t>pectroscopy is a camera-based polarization interferometer, enabling the acquisition of the 2D plasma flows.</a:t>
            </a:r>
          </a:p>
          <a:p>
            <a:pPr marL="0" indent="0">
              <a:buNone/>
            </a:pPr>
            <a:endParaRPr lang="en-GB" sz="1600" dirty="0"/>
          </a:p>
          <a:p>
            <a:pPr marL="342900" lvl="1" indent="0">
              <a:buNone/>
            </a:pPr>
            <a:endParaRPr lang="en-GB" sz="1600" dirty="0"/>
          </a:p>
          <a:p>
            <a:pPr lvl="1">
              <a:buFont typeface="Wingdings" pitchFamily="2" charset="2"/>
              <a:buChar char="Ø"/>
            </a:pPr>
            <a:endParaRPr lang="en-GB" sz="2000" dirty="0"/>
          </a:p>
          <a:p>
            <a:pPr lvl="1">
              <a:buFont typeface="Wingdings" pitchFamily="2" charset="2"/>
              <a:buChar char="Ø"/>
            </a:pPr>
            <a:endParaRPr lang="en-GB" sz="2000" dirty="0"/>
          </a:p>
          <a:p>
            <a:pPr lvl="1">
              <a:buFont typeface="Wingdings" pitchFamily="2" charset="2"/>
              <a:buChar char="Ø"/>
            </a:pPr>
            <a:endParaRPr lang="en-GB" sz="2000" dirty="0"/>
          </a:p>
          <a:p>
            <a:pPr lvl="1">
              <a:buFont typeface="Wingdings" pitchFamily="2" charset="2"/>
              <a:buChar char="Ø"/>
            </a:pPr>
            <a:endParaRPr lang="en-GB" sz="2000" dirty="0"/>
          </a:p>
          <a:p>
            <a:pPr lvl="1">
              <a:buFont typeface="Wingdings" pitchFamily="2" charset="2"/>
              <a:buChar char="Ø"/>
            </a:pPr>
            <a:endParaRPr lang="en-GB" sz="2000" dirty="0"/>
          </a:p>
          <a:p>
            <a:pPr lvl="1">
              <a:buFont typeface="Wingdings" pitchFamily="2" charset="2"/>
              <a:buChar char="Ø"/>
            </a:pPr>
            <a:endParaRPr lang="en-GB" sz="2000" dirty="0"/>
          </a:p>
          <a:p>
            <a:r>
              <a:rPr lang="en-GB" sz="2000" dirty="0"/>
              <a:t>Examples of use cases @ Magnum-PSI</a:t>
            </a:r>
          </a:p>
          <a:p>
            <a:pPr lvl="1">
              <a:buFont typeface="Wingdings" pitchFamily="2" charset="2"/>
              <a:buChar char="Ø"/>
            </a:pPr>
            <a:r>
              <a:rPr lang="en-GB" sz="1600" dirty="0"/>
              <a:t>Visualize the </a:t>
            </a:r>
            <a:r>
              <a:rPr lang="en-GB" sz="1600" b="1" dirty="0"/>
              <a:t>pre-sheath plasma flows</a:t>
            </a:r>
            <a:r>
              <a:rPr lang="en-GB" sz="1600" dirty="0"/>
              <a:t>.</a:t>
            </a:r>
          </a:p>
          <a:p>
            <a:pPr lvl="1">
              <a:buFont typeface="Wingdings" pitchFamily="2" charset="2"/>
              <a:buChar char="Ø"/>
            </a:pPr>
            <a:r>
              <a:rPr lang="en-GB" sz="1600" dirty="0"/>
              <a:t>Identify the </a:t>
            </a:r>
            <a:r>
              <a:rPr lang="en-GB" sz="1600" b="1" dirty="0"/>
              <a:t>entrainment of impurities</a:t>
            </a:r>
            <a:r>
              <a:rPr lang="en-GB" sz="1600" dirty="0"/>
              <a:t> with the main plasma flows.</a:t>
            </a:r>
          </a:p>
          <a:p>
            <a:pPr lvl="1">
              <a:buFont typeface="Wingdings" pitchFamily="2" charset="2"/>
              <a:buChar char="Ø"/>
            </a:pPr>
            <a:r>
              <a:rPr lang="en-GB" sz="1600" dirty="0"/>
              <a:t>Quantify the </a:t>
            </a:r>
            <a:r>
              <a:rPr lang="en-GB" sz="1600" b="1" dirty="0"/>
              <a:t>momentum losses </a:t>
            </a:r>
            <a:r>
              <a:rPr lang="en-GB" sz="1600" dirty="0"/>
              <a:t>from attached to detached conditions.</a:t>
            </a:r>
          </a:p>
        </p:txBody>
      </p:sp>
      <p:pic>
        <p:nvPicPr>
          <p:cNvPr id="12" name="Picture 11" descr="A graph of a function&#10;&#10;AI-generated content may be incorrect.">
            <a:extLst>
              <a:ext uri="{FF2B5EF4-FFF2-40B4-BE49-F238E27FC236}">
                <a16:creationId xmlns:a16="http://schemas.microsoft.com/office/drawing/2014/main" id="{8BF4AADA-531A-6F81-D672-A31CDD65D542}"/>
              </a:ext>
            </a:extLst>
          </p:cNvPr>
          <p:cNvPicPr>
            <a:picLocks noChangeAspect="1"/>
          </p:cNvPicPr>
          <p:nvPr/>
        </p:nvPicPr>
        <p:blipFill>
          <a:blip r:embed="rId2">
            <a:extLst>
              <a:ext uri="{28A0092B-C50C-407E-A947-70E740481C1C}">
                <a14:useLocalDpi xmlns:a14="http://schemas.microsoft.com/office/drawing/2010/main" val="0"/>
              </a:ext>
            </a:extLst>
          </a:blip>
          <a:srcRect l="50105"/>
          <a:stretch>
            <a:fillRect/>
          </a:stretch>
        </p:blipFill>
        <p:spPr>
          <a:xfrm>
            <a:off x="8252981" y="3765744"/>
            <a:ext cx="3111500" cy="2690170"/>
          </a:xfrm>
          <a:prstGeom prst="rect">
            <a:avLst/>
          </a:prstGeom>
        </p:spPr>
      </p:pic>
      <p:pic>
        <p:nvPicPr>
          <p:cNvPr id="13" name="Afbeelding 1029">
            <a:extLst>
              <a:ext uri="{FF2B5EF4-FFF2-40B4-BE49-F238E27FC236}">
                <a16:creationId xmlns:a16="http://schemas.microsoft.com/office/drawing/2014/main" id="{BA772D49-7668-6D1E-8F42-CE716B13B97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72958" y="40825"/>
            <a:ext cx="902810" cy="888247"/>
          </a:xfrm>
          <a:prstGeom prst="rect">
            <a:avLst/>
          </a:prstGeom>
        </p:spPr>
      </p:pic>
      <p:pic>
        <p:nvPicPr>
          <p:cNvPr id="14" name="Picture 13">
            <a:extLst>
              <a:ext uri="{FF2B5EF4-FFF2-40B4-BE49-F238E27FC236}">
                <a16:creationId xmlns:a16="http://schemas.microsoft.com/office/drawing/2014/main" id="{E0A1404C-106C-05BA-35F0-44137E0DB79A}"/>
              </a:ext>
            </a:extLst>
          </p:cNvPr>
          <p:cNvPicPr>
            <a:picLocks noChangeAspect="1"/>
          </p:cNvPicPr>
          <p:nvPr/>
        </p:nvPicPr>
        <p:blipFill rotWithShape="1">
          <a:blip r:embed="rId4"/>
          <a:srcRect r="14927"/>
          <a:stretch/>
        </p:blipFill>
        <p:spPr>
          <a:xfrm>
            <a:off x="2643053" y="544723"/>
            <a:ext cx="4825999" cy="4120021"/>
          </a:xfrm>
          <a:prstGeom prst="rect">
            <a:avLst/>
          </a:prstGeom>
        </p:spPr>
      </p:pic>
      <p:pic>
        <p:nvPicPr>
          <p:cNvPr id="15" name="Picture 14">
            <a:extLst>
              <a:ext uri="{FF2B5EF4-FFF2-40B4-BE49-F238E27FC236}">
                <a16:creationId xmlns:a16="http://schemas.microsoft.com/office/drawing/2014/main" id="{7C5903EF-B7C9-1459-5318-9668DDFEAB89}"/>
              </a:ext>
            </a:extLst>
          </p:cNvPr>
          <p:cNvPicPr>
            <a:picLocks noChangeAspect="1"/>
          </p:cNvPicPr>
          <p:nvPr/>
        </p:nvPicPr>
        <p:blipFill>
          <a:blip r:embed="rId5"/>
          <a:srcRect l="50631"/>
          <a:stretch>
            <a:fillRect/>
          </a:stretch>
        </p:blipFill>
        <p:spPr>
          <a:xfrm>
            <a:off x="7744638" y="1194676"/>
            <a:ext cx="3344257" cy="2571068"/>
          </a:xfrm>
          <a:prstGeom prst="rect">
            <a:avLst/>
          </a:prstGeom>
        </p:spPr>
      </p:pic>
    </p:spTree>
    <p:extLst>
      <p:ext uri="{BB962C8B-B14F-4D97-AF65-F5344CB8AC3E}">
        <p14:creationId xmlns:p14="http://schemas.microsoft.com/office/powerpoint/2010/main" val="376774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E7B98-70FC-2207-3696-BE066E7AB0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25396C-DDFA-2A43-4633-29C0F4BB3B44}"/>
              </a:ext>
            </a:extLst>
          </p:cNvPr>
          <p:cNvSpPr>
            <a:spLocks noGrp="1"/>
          </p:cNvSpPr>
          <p:nvPr>
            <p:ph type="title"/>
          </p:nvPr>
        </p:nvSpPr>
        <p:spPr>
          <a:xfrm>
            <a:off x="983432" y="192514"/>
            <a:ext cx="7737235" cy="620285"/>
          </a:xfrm>
        </p:spPr>
        <p:txBody>
          <a:bodyPr/>
          <a:lstStyle/>
          <a:p>
            <a:r>
              <a:rPr lang="en-US" dirty="0"/>
              <a:t>D002: </a:t>
            </a:r>
            <a:r>
              <a:rPr lang="en-GB" dirty="0"/>
              <a:t>VIS/VUV molecular and atomic spectroscopy on H and D in PSI-2</a:t>
            </a:r>
            <a:endParaRPr lang="en-HU" dirty="0"/>
          </a:p>
        </p:txBody>
      </p:sp>
      <p:sp>
        <p:nvSpPr>
          <p:cNvPr id="4" name="Footer Placeholder 3">
            <a:extLst>
              <a:ext uri="{FF2B5EF4-FFF2-40B4-BE49-F238E27FC236}">
                <a16:creationId xmlns:a16="http://schemas.microsoft.com/office/drawing/2014/main" id="{8EE9FB50-1CA1-3F9B-DC15-E1976EB650B4}"/>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657BFF5D-0F49-B516-D02A-91B70EB0BEC3}"/>
              </a:ext>
            </a:extLst>
          </p:cNvPr>
          <p:cNvSpPr>
            <a:spLocks noGrp="1"/>
          </p:cNvSpPr>
          <p:nvPr>
            <p:ph type="sldNum" sz="quarter" idx="12"/>
          </p:nvPr>
        </p:nvSpPr>
        <p:spPr/>
        <p:txBody>
          <a:bodyPr/>
          <a:lstStyle/>
          <a:p>
            <a:fld id="{6A6D9FA1-99C7-4910-8E32-B85D378B0060}" type="slidenum">
              <a:rPr lang="en-GB" smtClean="0">
                <a:solidFill>
                  <a:prstClr val="white"/>
                </a:solidFill>
              </a:rPr>
              <a:pPr/>
              <a:t>9</a:t>
            </a:fld>
            <a:endParaRPr lang="en-GB">
              <a:solidFill>
                <a:prstClr val="white"/>
              </a:solidFill>
            </a:endParaRPr>
          </a:p>
        </p:txBody>
      </p:sp>
      <p:sp>
        <p:nvSpPr>
          <p:cNvPr id="7" name="TextBox 6">
            <a:extLst>
              <a:ext uri="{FF2B5EF4-FFF2-40B4-BE49-F238E27FC236}">
                <a16:creationId xmlns:a16="http://schemas.microsoft.com/office/drawing/2014/main" id="{6F17822A-9A30-B291-7573-E782FA7E6788}"/>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D002</a:t>
            </a:r>
          </a:p>
        </p:txBody>
      </p:sp>
      <p:pic>
        <p:nvPicPr>
          <p:cNvPr id="3" name="Grafik 49" descr="Ein Bild, das Schrift, Logo, Text, Grafiken enthält.&#10;&#10;KI-generierte Inhalte können fehlerhaft sein.">
            <a:extLst>
              <a:ext uri="{FF2B5EF4-FFF2-40B4-BE49-F238E27FC236}">
                <a16:creationId xmlns:a16="http://schemas.microsoft.com/office/drawing/2014/main" id="{3316B26A-0374-A717-0F03-E46D1849B4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5218" y="291001"/>
            <a:ext cx="1573454" cy="521798"/>
          </a:xfrm>
          <a:prstGeom prst="rect">
            <a:avLst/>
          </a:prstGeom>
        </p:spPr>
      </p:pic>
      <p:sp>
        <p:nvSpPr>
          <p:cNvPr id="6" name="Textfeld 6">
            <a:extLst>
              <a:ext uri="{FF2B5EF4-FFF2-40B4-BE49-F238E27FC236}">
                <a16:creationId xmlns:a16="http://schemas.microsoft.com/office/drawing/2014/main" id="{D6395743-271C-F4B5-1DBC-DAB6869C23C0}"/>
              </a:ext>
            </a:extLst>
          </p:cNvPr>
          <p:cNvSpPr txBox="1"/>
          <p:nvPr/>
        </p:nvSpPr>
        <p:spPr>
          <a:xfrm>
            <a:off x="377144" y="988714"/>
            <a:ext cx="11263622" cy="3108543"/>
          </a:xfrm>
          <a:prstGeom prst="rect">
            <a:avLst/>
          </a:prstGeom>
          <a:noFill/>
        </p:spPr>
        <p:txBody>
          <a:bodyPr wrap="square">
            <a:spAutoFit/>
          </a:bodyPr>
          <a:lstStyle/>
          <a:p>
            <a:pPr>
              <a:buNone/>
            </a:pPr>
            <a:r>
              <a:rPr lang="en-GB" sz="1600" dirty="0">
                <a:effectLst/>
                <a:latin typeface="Aptos" panose="020B0004020202020204" pitchFamily="34" charset="0"/>
                <a:ea typeface="Aptos" panose="020B0004020202020204" pitchFamily="34" charset="0"/>
              </a:rPr>
              <a:t>Absolutely calibrated measurements of Balmer lines at PSI-2 using high resolution spectrometer and imaging spectrometer:</a:t>
            </a:r>
          </a:p>
          <a:p>
            <a:pPr>
              <a:buNone/>
            </a:pPr>
            <a:endParaRPr lang="en-GB" dirty="0">
              <a:latin typeface="Aptos" panose="020B0004020202020204" pitchFamily="34" charset="0"/>
              <a:ea typeface="Aptos" panose="020B0004020202020204" pitchFamily="34" charset="0"/>
            </a:endParaRPr>
          </a:p>
          <a:p>
            <a:pPr>
              <a:buNone/>
            </a:pPr>
            <a:endParaRPr lang="en-GB" sz="1800" dirty="0">
              <a:effectLst/>
              <a:latin typeface="Aptos" panose="020B0004020202020204" pitchFamily="34" charset="0"/>
              <a:ea typeface="Aptos" panose="020B0004020202020204" pitchFamily="34" charset="0"/>
            </a:endParaRPr>
          </a:p>
          <a:p>
            <a:pPr>
              <a:buNone/>
            </a:pPr>
            <a:endParaRPr lang="en-GB" dirty="0">
              <a:latin typeface="Aptos" panose="020B0004020202020204" pitchFamily="34" charset="0"/>
              <a:ea typeface="Aptos" panose="020B0004020202020204" pitchFamily="34" charset="0"/>
            </a:endParaRPr>
          </a:p>
          <a:p>
            <a:pPr>
              <a:buNone/>
            </a:pPr>
            <a:endParaRPr lang="en-GB" sz="1800" dirty="0">
              <a:effectLst/>
              <a:latin typeface="Aptos" panose="020B0004020202020204" pitchFamily="34" charset="0"/>
              <a:ea typeface="Aptos" panose="020B0004020202020204" pitchFamily="34" charset="0"/>
            </a:endParaRPr>
          </a:p>
          <a:p>
            <a:pPr>
              <a:buNone/>
            </a:pPr>
            <a:endParaRPr lang="en-GB" dirty="0">
              <a:latin typeface="Aptos" panose="020B0004020202020204" pitchFamily="34" charset="0"/>
              <a:ea typeface="Aptos" panose="020B0004020202020204" pitchFamily="34" charset="0"/>
            </a:endParaRPr>
          </a:p>
          <a:p>
            <a:pPr>
              <a:buNone/>
            </a:pPr>
            <a:endParaRPr lang="en-GB" sz="1800" dirty="0">
              <a:effectLst/>
              <a:latin typeface="Aptos" panose="020B0004020202020204" pitchFamily="34" charset="0"/>
              <a:ea typeface="Aptos" panose="020B0004020202020204" pitchFamily="34" charset="0"/>
            </a:endParaRPr>
          </a:p>
          <a:p>
            <a:pPr>
              <a:buNone/>
            </a:pPr>
            <a:endParaRPr lang="en-GB" dirty="0">
              <a:latin typeface="Aptos" panose="020B0004020202020204" pitchFamily="34" charset="0"/>
              <a:ea typeface="Aptos" panose="020B0004020202020204" pitchFamily="34" charset="0"/>
            </a:endParaRPr>
          </a:p>
          <a:p>
            <a:pPr>
              <a:buNone/>
            </a:pPr>
            <a:endParaRPr lang="en-GB" dirty="0">
              <a:latin typeface="Aptos" panose="020B0004020202020204" pitchFamily="34" charset="0"/>
              <a:ea typeface="Aptos" panose="020B0004020202020204" pitchFamily="34" charset="0"/>
            </a:endParaRPr>
          </a:p>
          <a:p>
            <a:pPr>
              <a:buNone/>
            </a:pPr>
            <a:endParaRPr lang="en-GB" dirty="0">
              <a:latin typeface="Aptos" panose="020B0004020202020204" pitchFamily="34" charset="0"/>
              <a:ea typeface="Aptos" panose="020B0004020202020204" pitchFamily="34" charset="0"/>
            </a:endParaRPr>
          </a:p>
          <a:p>
            <a:pPr>
              <a:buNone/>
            </a:pPr>
            <a:endParaRPr lang="en-GB" dirty="0">
              <a:latin typeface="Aptos" panose="020B0004020202020204" pitchFamily="34" charset="0"/>
              <a:ea typeface="Aptos" panose="020B0004020202020204" pitchFamily="34" charset="0"/>
            </a:endParaRPr>
          </a:p>
        </p:txBody>
      </p:sp>
      <p:sp>
        <p:nvSpPr>
          <p:cNvPr id="8" name="Textfeld 8">
            <a:extLst>
              <a:ext uri="{FF2B5EF4-FFF2-40B4-BE49-F238E27FC236}">
                <a16:creationId xmlns:a16="http://schemas.microsoft.com/office/drawing/2014/main" id="{4D38AEA1-1917-1AB4-83E9-EFE78A1AA372}"/>
              </a:ext>
            </a:extLst>
          </p:cNvPr>
          <p:cNvSpPr txBox="1"/>
          <p:nvPr/>
        </p:nvSpPr>
        <p:spPr>
          <a:xfrm>
            <a:off x="4452471" y="4245620"/>
            <a:ext cx="7645400" cy="2185214"/>
          </a:xfrm>
          <a:prstGeom prst="rect">
            <a:avLst/>
          </a:prstGeom>
          <a:noFill/>
        </p:spPr>
        <p:txBody>
          <a:bodyPr wrap="square" rtlCol="0">
            <a:spAutoFit/>
          </a:bodyPr>
          <a:lstStyle/>
          <a:p>
            <a:r>
              <a:rPr lang="en-GB" dirty="0">
                <a:latin typeface="Aptos" panose="020B0004020202020204" pitchFamily="34" charset="0"/>
              </a:rPr>
              <a:t>2 components of the H</a:t>
            </a:r>
            <a:r>
              <a:rPr lang="el-GR" baseline="-25000" dirty="0">
                <a:latin typeface="Aptos" panose="020B0004020202020204" pitchFamily="34" charset="0"/>
              </a:rPr>
              <a:t>α</a:t>
            </a:r>
            <a:r>
              <a:rPr lang="de-DE" dirty="0">
                <a:latin typeface="Aptos" panose="020B0004020202020204" pitchFamily="34" charset="0"/>
              </a:rPr>
              <a:t> </a:t>
            </a:r>
            <a:r>
              <a:rPr lang="en-GB" dirty="0">
                <a:latin typeface="Aptos" panose="020B0004020202020204" pitchFamily="34" charset="0"/>
              </a:rPr>
              <a:t>line were found (unshifted cold component (0.2-0.6 eV) and rotating hot component (3-4 eV, ionic nature doppler-shifted due to rotation of the plasma)).</a:t>
            </a:r>
          </a:p>
          <a:p>
            <a:endParaRPr lang="en-GB" dirty="0">
              <a:latin typeface="Aptos" panose="020B0004020202020204" pitchFamily="34" charset="0"/>
            </a:endParaRPr>
          </a:p>
          <a:p>
            <a:pPr>
              <a:buNone/>
            </a:pPr>
            <a:r>
              <a:rPr lang="en-GB" dirty="0">
                <a:latin typeface="Aptos" panose="020B0004020202020204" pitchFamily="34" charset="0"/>
              </a:rPr>
              <a:t>Line-integrated emission profile of the Balmer lines, absolutely calibrated by integrating sphere. Spatial resolution across plasma column.</a:t>
            </a:r>
          </a:p>
          <a:p>
            <a:pPr algn="l"/>
            <a:endParaRPr lang="en-GB" sz="2800" b="1" dirty="0"/>
          </a:p>
        </p:txBody>
      </p:sp>
      <p:pic>
        <p:nvPicPr>
          <p:cNvPr id="9" name="Grafik 10">
            <a:extLst>
              <a:ext uri="{FF2B5EF4-FFF2-40B4-BE49-F238E27FC236}">
                <a16:creationId xmlns:a16="http://schemas.microsoft.com/office/drawing/2014/main" id="{BB38C16E-4BDE-FB89-A9A8-9B398787C8FD}"/>
              </a:ext>
            </a:extLst>
          </p:cNvPr>
          <p:cNvPicPr>
            <a:picLocks noChangeAspect="1"/>
          </p:cNvPicPr>
          <p:nvPr/>
        </p:nvPicPr>
        <p:blipFill>
          <a:blip r:embed="rId3"/>
          <a:stretch>
            <a:fillRect/>
          </a:stretch>
        </p:blipFill>
        <p:spPr>
          <a:xfrm>
            <a:off x="4377415" y="1365298"/>
            <a:ext cx="3694785" cy="2679681"/>
          </a:xfrm>
          <a:prstGeom prst="rect">
            <a:avLst/>
          </a:prstGeom>
        </p:spPr>
      </p:pic>
      <p:pic>
        <p:nvPicPr>
          <p:cNvPr id="10" name="Grafik 12">
            <a:extLst>
              <a:ext uri="{FF2B5EF4-FFF2-40B4-BE49-F238E27FC236}">
                <a16:creationId xmlns:a16="http://schemas.microsoft.com/office/drawing/2014/main" id="{37DCB6AB-8E07-E17C-5547-9D9A528A3F90}"/>
              </a:ext>
            </a:extLst>
          </p:cNvPr>
          <p:cNvPicPr>
            <a:picLocks noChangeAspect="1"/>
          </p:cNvPicPr>
          <p:nvPr/>
        </p:nvPicPr>
        <p:blipFill>
          <a:blip r:embed="rId4"/>
          <a:stretch>
            <a:fillRect/>
          </a:stretch>
        </p:blipFill>
        <p:spPr>
          <a:xfrm>
            <a:off x="8332321" y="1389352"/>
            <a:ext cx="3694785" cy="2655627"/>
          </a:xfrm>
          <a:prstGeom prst="rect">
            <a:avLst/>
          </a:prstGeom>
        </p:spPr>
      </p:pic>
      <p:cxnSp>
        <p:nvCxnSpPr>
          <p:cNvPr id="11" name="Gerader Verbinder 14">
            <a:extLst>
              <a:ext uri="{FF2B5EF4-FFF2-40B4-BE49-F238E27FC236}">
                <a16:creationId xmlns:a16="http://schemas.microsoft.com/office/drawing/2014/main" id="{FF5E65D0-3AD0-C5B1-AAC0-C15627FD54D3}"/>
              </a:ext>
            </a:extLst>
          </p:cNvPr>
          <p:cNvCxnSpPr>
            <a:cxnSpLocks/>
          </p:cNvCxnSpPr>
          <p:nvPr/>
        </p:nvCxnSpPr>
        <p:spPr>
          <a:xfrm>
            <a:off x="6568315" y="2148476"/>
            <a:ext cx="0" cy="1511705"/>
          </a:xfrm>
          <a:prstGeom prst="line">
            <a:avLst/>
          </a:prstGeom>
          <a:ln>
            <a:solidFill>
              <a:srgbClr val="8B8ACE"/>
            </a:solidFill>
          </a:ln>
        </p:spPr>
        <p:style>
          <a:lnRef idx="1">
            <a:schemeClr val="accent1"/>
          </a:lnRef>
          <a:fillRef idx="0">
            <a:schemeClr val="accent1"/>
          </a:fillRef>
          <a:effectRef idx="0">
            <a:schemeClr val="accent1"/>
          </a:effectRef>
          <a:fontRef idx="minor">
            <a:schemeClr val="tx1"/>
          </a:fontRef>
        </p:style>
      </p:cxnSp>
      <p:cxnSp>
        <p:nvCxnSpPr>
          <p:cNvPr id="12" name="Gerader Verbinder 16">
            <a:extLst>
              <a:ext uri="{FF2B5EF4-FFF2-40B4-BE49-F238E27FC236}">
                <a16:creationId xmlns:a16="http://schemas.microsoft.com/office/drawing/2014/main" id="{D9CE9154-D78A-07AB-26A0-41167329F96D}"/>
              </a:ext>
            </a:extLst>
          </p:cNvPr>
          <p:cNvCxnSpPr>
            <a:cxnSpLocks/>
          </p:cNvCxnSpPr>
          <p:nvPr/>
        </p:nvCxnSpPr>
        <p:spPr>
          <a:xfrm>
            <a:off x="6512532" y="3076522"/>
            <a:ext cx="0" cy="583659"/>
          </a:xfrm>
          <a:prstGeom prst="line">
            <a:avLst/>
          </a:prstGeom>
          <a:ln>
            <a:solidFill>
              <a:srgbClr val="E4C38D"/>
            </a:solidFill>
          </a:ln>
        </p:spPr>
        <p:style>
          <a:lnRef idx="1">
            <a:schemeClr val="accent1"/>
          </a:lnRef>
          <a:fillRef idx="0">
            <a:schemeClr val="accent1"/>
          </a:fillRef>
          <a:effectRef idx="0">
            <a:schemeClr val="accent1"/>
          </a:effectRef>
          <a:fontRef idx="minor">
            <a:schemeClr val="tx1"/>
          </a:fontRef>
        </p:style>
      </p:cxnSp>
      <p:cxnSp>
        <p:nvCxnSpPr>
          <p:cNvPr id="13" name="Gerader Verbinder 20">
            <a:extLst>
              <a:ext uri="{FF2B5EF4-FFF2-40B4-BE49-F238E27FC236}">
                <a16:creationId xmlns:a16="http://schemas.microsoft.com/office/drawing/2014/main" id="{00D464E5-3132-C0C3-B49E-B9BCB2D93976}"/>
              </a:ext>
            </a:extLst>
          </p:cNvPr>
          <p:cNvCxnSpPr>
            <a:cxnSpLocks/>
          </p:cNvCxnSpPr>
          <p:nvPr/>
        </p:nvCxnSpPr>
        <p:spPr>
          <a:xfrm>
            <a:off x="10444990" y="2283511"/>
            <a:ext cx="0" cy="1376670"/>
          </a:xfrm>
          <a:prstGeom prst="line">
            <a:avLst/>
          </a:prstGeom>
          <a:ln>
            <a:solidFill>
              <a:srgbClr val="8B8ACE"/>
            </a:solidFill>
          </a:ln>
        </p:spPr>
        <p:style>
          <a:lnRef idx="1">
            <a:schemeClr val="accent1"/>
          </a:lnRef>
          <a:fillRef idx="0">
            <a:schemeClr val="accent1"/>
          </a:fillRef>
          <a:effectRef idx="0">
            <a:schemeClr val="accent1"/>
          </a:effectRef>
          <a:fontRef idx="minor">
            <a:schemeClr val="tx1"/>
          </a:fontRef>
        </p:style>
      </p:cxnSp>
      <p:cxnSp>
        <p:nvCxnSpPr>
          <p:cNvPr id="14" name="Gerader Verbinder 21">
            <a:extLst>
              <a:ext uri="{FF2B5EF4-FFF2-40B4-BE49-F238E27FC236}">
                <a16:creationId xmlns:a16="http://schemas.microsoft.com/office/drawing/2014/main" id="{EADF22B8-C4BE-7C5F-68E0-CBFB8739D1C8}"/>
              </a:ext>
            </a:extLst>
          </p:cNvPr>
          <p:cNvCxnSpPr>
            <a:cxnSpLocks/>
          </p:cNvCxnSpPr>
          <p:nvPr/>
        </p:nvCxnSpPr>
        <p:spPr>
          <a:xfrm>
            <a:off x="10317769" y="2859132"/>
            <a:ext cx="0" cy="801049"/>
          </a:xfrm>
          <a:prstGeom prst="line">
            <a:avLst/>
          </a:prstGeom>
          <a:ln>
            <a:solidFill>
              <a:srgbClr val="E4C38D"/>
            </a:solidFill>
          </a:ln>
        </p:spPr>
        <p:style>
          <a:lnRef idx="1">
            <a:schemeClr val="accent1"/>
          </a:lnRef>
          <a:fillRef idx="0">
            <a:schemeClr val="accent1"/>
          </a:fillRef>
          <a:effectRef idx="0">
            <a:schemeClr val="accent1"/>
          </a:effectRef>
          <a:fontRef idx="minor">
            <a:schemeClr val="tx1"/>
          </a:fontRef>
        </p:style>
      </p:cxnSp>
      <p:pic>
        <p:nvPicPr>
          <p:cNvPr id="15" name="Grafik 26">
            <a:extLst>
              <a:ext uri="{FF2B5EF4-FFF2-40B4-BE49-F238E27FC236}">
                <a16:creationId xmlns:a16="http://schemas.microsoft.com/office/drawing/2014/main" id="{9FEF4222-76D2-2F8E-83B4-1CC70E1BDD05}"/>
              </a:ext>
            </a:extLst>
          </p:cNvPr>
          <p:cNvPicPr>
            <a:picLocks noChangeAspect="1"/>
          </p:cNvPicPr>
          <p:nvPr/>
        </p:nvPicPr>
        <p:blipFill>
          <a:blip r:embed="rId5"/>
          <a:stretch>
            <a:fillRect/>
          </a:stretch>
        </p:blipFill>
        <p:spPr>
          <a:xfrm>
            <a:off x="938596" y="1400734"/>
            <a:ext cx="2877368" cy="2163276"/>
          </a:xfrm>
          <a:prstGeom prst="rect">
            <a:avLst/>
          </a:prstGeom>
        </p:spPr>
      </p:pic>
      <p:pic>
        <p:nvPicPr>
          <p:cNvPr id="16" name="Grafik 28" descr="Ein Bild, das Diagramm, Kreis, Screenshot enthält.&#10;&#10;KI-generierte Inhalte können fehlerhaft sein.">
            <a:extLst>
              <a:ext uri="{FF2B5EF4-FFF2-40B4-BE49-F238E27FC236}">
                <a16:creationId xmlns:a16="http://schemas.microsoft.com/office/drawing/2014/main" id="{FD47D802-6424-3033-5AB8-6F1A7C8565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0809" y="1424028"/>
            <a:ext cx="1390266" cy="893944"/>
          </a:xfrm>
          <a:prstGeom prst="rect">
            <a:avLst/>
          </a:prstGeom>
        </p:spPr>
      </p:pic>
      <p:sp>
        <p:nvSpPr>
          <p:cNvPr id="17" name="Textfeld 29">
            <a:extLst>
              <a:ext uri="{FF2B5EF4-FFF2-40B4-BE49-F238E27FC236}">
                <a16:creationId xmlns:a16="http://schemas.microsoft.com/office/drawing/2014/main" id="{808A7A6A-BE3F-8A58-3C30-B57251EF92E6}"/>
              </a:ext>
            </a:extLst>
          </p:cNvPr>
          <p:cNvSpPr txBox="1"/>
          <p:nvPr/>
        </p:nvSpPr>
        <p:spPr>
          <a:xfrm>
            <a:off x="1478989" y="3529549"/>
            <a:ext cx="1796582" cy="338554"/>
          </a:xfrm>
          <a:prstGeom prst="rect">
            <a:avLst/>
          </a:prstGeom>
          <a:noFill/>
        </p:spPr>
        <p:txBody>
          <a:bodyPr wrap="none" rtlCol="0">
            <a:spAutoFit/>
          </a:bodyPr>
          <a:lstStyle/>
          <a:p>
            <a:pPr algn="l"/>
            <a:r>
              <a:rPr lang="de-DE" sz="1600" dirty="0"/>
              <a:t>Experimental </a:t>
            </a:r>
            <a:r>
              <a:rPr lang="de-DE" sz="1600" dirty="0" err="1"/>
              <a:t>setup</a:t>
            </a:r>
            <a:endParaRPr lang="en-GB" sz="1600" dirty="0"/>
          </a:p>
        </p:txBody>
      </p:sp>
      <p:sp>
        <p:nvSpPr>
          <p:cNvPr id="18" name="Textfeld 30">
            <a:extLst>
              <a:ext uri="{FF2B5EF4-FFF2-40B4-BE49-F238E27FC236}">
                <a16:creationId xmlns:a16="http://schemas.microsoft.com/office/drawing/2014/main" id="{41CF9174-F4E3-D542-9DA6-DFD7798BF348}"/>
              </a:ext>
            </a:extLst>
          </p:cNvPr>
          <p:cNvSpPr txBox="1"/>
          <p:nvPr/>
        </p:nvSpPr>
        <p:spPr>
          <a:xfrm>
            <a:off x="4991637" y="1532446"/>
            <a:ext cx="881973" cy="338554"/>
          </a:xfrm>
          <a:prstGeom prst="rect">
            <a:avLst/>
          </a:prstGeom>
          <a:noFill/>
        </p:spPr>
        <p:txBody>
          <a:bodyPr wrap="none" rtlCol="0">
            <a:spAutoFit/>
          </a:bodyPr>
          <a:lstStyle/>
          <a:p>
            <a:pPr algn="l"/>
            <a:r>
              <a:rPr lang="de-DE" sz="1600" b="1" dirty="0"/>
              <a:t>z=0 mm</a:t>
            </a:r>
            <a:endParaRPr lang="en-GB" sz="1600" b="1" dirty="0"/>
          </a:p>
        </p:txBody>
      </p:sp>
      <p:sp>
        <p:nvSpPr>
          <p:cNvPr id="19" name="Textfeld 31">
            <a:extLst>
              <a:ext uri="{FF2B5EF4-FFF2-40B4-BE49-F238E27FC236}">
                <a16:creationId xmlns:a16="http://schemas.microsoft.com/office/drawing/2014/main" id="{ABC217C7-501B-394C-EF0D-25D05455FA97}"/>
              </a:ext>
            </a:extLst>
          </p:cNvPr>
          <p:cNvSpPr txBox="1"/>
          <p:nvPr/>
        </p:nvSpPr>
        <p:spPr>
          <a:xfrm>
            <a:off x="8839372" y="1551419"/>
            <a:ext cx="986167" cy="338554"/>
          </a:xfrm>
          <a:prstGeom prst="rect">
            <a:avLst/>
          </a:prstGeom>
          <a:noFill/>
        </p:spPr>
        <p:txBody>
          <a:bodyPr wrap="none" rtlCol="0">
            <a:spAutoFit/>
          </a:bodyPr>
          <a:lstStyle/>
          <a:p>
            <a:pPr algn="l"/>
            <a:r>
              <a:rPr lang="de-DE" sz="1600" b="1" dirty="0"/>
              <a:t>z=24 mm</a:t>
            </a:r>
            <a:endParaRPr lang="en-GB" sz="1600" b="1" dirty="0"/>
          </a:p>
        </p:txBody>
      </p:sp>
      <p:pic>
        <p:nvPicPr>
          <p:cNvPr id="20" name="Grafik 33" descr="Ein Bild, das Text, Diagramm, Screenshot, Reihe enthält.&#10;&#10;KI-generierte Inhalte können fehlerhaft sein.">
            <a:extLst>
              <a:ext uri="{FF2B5EF4-FFF2-40B4-BE49-F238E27FC236}">
                <a16:creationId xmlns:a16="http://schemas.microsoft.com/office/drawing/2014/main" id="{494D624A-962F-C56B-E1C5-0BEBD75328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0080" y="3976030"/>
            <a:ext cx="3082242" cy="2352237"/>
          </a:xfrm>
          <a:prstGeom prst="rect">
            <a:avLst/>
          </a:prstGeom>
        </p:spPr>
      </p:pic>
      <p:cxnSp>
        <p:nvCxnSpPr>
          <p:cNvPr id="21" name="Verbinder: gekrümmt 36">
            <a:extLst>
              <a:ext uri="{FF2B5EF4-FFF2-40B4-BE49-F238E27FC236}">
                <a16:creationId xmlns:a16="http://schemas.microsoft.com/office/drawing/2014/main" id="{842DA749-8BC5-6E0F-91E3-92EDFCA894BE}"/>
              </a:ext>
            </a:extLst>
          </p:cNvPr>
          <p:cNvCxnSpPr/>
          <p:nvPr/>
        </p:nvCxnSpPr>
        <p:spPr>
          <a:xfrm rot="10800000">
            <a:off x="3511089" y="4879387"/>
            <a:ext cx="959971" cy="66675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Bogen 46">
            <a:extLst>
              <a:ext uri="{FF2B5EF4-FFF2-40B4-BE49-F238E27FC236}">
                <a16:creationId xmlns:a16="http://schemas.microsoft.com/office/drawing/2014/main" id="{BB78E853-0907-1808-A5DF-D6EFE9832D8C}"/>
              </a:ext>
            </a:extLst>
          </p:cNvPr>
          <p:cNvSpPr/>
          <p:nvPr/>
        </p:nvSpPr>
        <p:spPr>
          <a:xfrm>
            <a:off x="4145258" y="3384550"/>
            <a:ext cx="592791" cy="1020682"/>
          </a:xfrm>
          <a:prstGeom prst="arc">
            <a:avLst>
              <a:gd name="adj1" fmla="val 5400005"/>
              <a:gd name="adj2" fmla="val 16468747"/>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377513599"/>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5E97A0C0FEBC408E67B127B9678D93" ma:contentTypeVersion="16" ma:contentTypeDescription="Create a new document." ma:contentTypeScope="" ma:versionID="1d2a0d8c6deb6b6d65149e488cbe144b">
  <xsd:schema xmlns:xsd="http://www.w3.org/2001/XMLSchema" xmlns:xs="http://www.w3.org/2001/XMLSchema" xmlns:p="http://schemas.microsoft.com/office/2006/metadata/properties" xmlns:ns2="cbbfa1f3-60c2-42de-b5b6-3ee8cb87d964" xmlns:ns3="e5ba6352-0726-4226-96e7-82f7f1c59ac0" targetNamespace="http://schemas.microsoft.com/office/2006/metadata/properties" ma:root="true" ma:fieldsID="0760925279f4376d2d8626e0085fb012" ns2:_="" ns3:_="">
    <xsd:import namespace="cbbfa1f3-60c2-42de-b5b6-3ee8cb87d964"/>
    <xsd:import namespace="e5ba6352-0726-4226-96e7-82f7f1c59ac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Dateofreleas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fa1f3-60c2-42de-b5b6-3ee8cb87d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ateofrelease" ma:index="14" nillable="true" ma:displayName="Date of release" ma:format="Dropdown" ma:internalName="Dateofrelease">
      <xsd:simpleType>
        <xsd:restriction base="dms:Text">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ba6352-0726-4226-96e7-82f7f1c59a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5fc3690-ba4d-4b93-9ca3-ace776e65a5b}" ma:internalName="TaxCatchAll" ma:showField="CatchAllData" ma:web="e5ba6352-0726-4226-96e7-82f7f1c59a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5ba6352-0726-4226-96e7-82f7f1c59ac0" xsi:nil="true"/>
    <Dateofrelease xmlns="cbbfa1f3-60c2-42de-b5b6-3ee8cb87d964" xsi:nil="true"/>
    <lcf76f155ced4ddcb4097134ff3c332f xmlns="cbbfa1f3-60c2-42de-b5b6-3ee8cb87d96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E8EE7C9-ECD7-4BCA-AD35-42C1959343C6}">
  <ds:schemaRefs>
    <ds:schemaRef ds:uri="cbbfa1f3-60c2-42de-b5b6-3ee8cb87d964"/>
    <ds:schemaRef ds:uri="e5ba6352-0726-4226-96e7-82f7f1c59ac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722FF28-6CAC-40D9-B3BE-DA4AA3273CC9}">
  <ds:schemaRefs>
    <ds:schemaRef ds:uri="http://schemas.microsoft.com/sharepoint/v3/contenttype/forms"/>
  </ds:schemaRefs>
</ds:datastoreItem>
</file>

<file path=customXml/itemProps3.xml><?xml version="1.0" encoding="utf-8"?>
<ds:datastoreItem xmlns:ds="http://schemas.openxmlformats.org/officeDocument/2006/customXml" ds:itemID="{09FD49AD-6A3B-49D0-B154-A3C5A5485D0C}">
  <ds:schemaRefs>
    <ds:schemaRef ds:uri="http://schemas.microsoft.com/office/2006/metadata/properties"/>
    <ds:schemaRef ds:uri="http://purl.org/dc/elements/1.1/"/>
    <ds:schemaRef ds:uri="http://www.w3.org/XML/1998/namespace"/>
    <ds:schemaRef ds:uri="cbbfa1f3-60c2-42de-b5b6-3ee8cb87d964"/>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e5ba6352-0726-4226-96e7-82f7f1c59ac0"/>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582</TotalTime>
  <Words>5236</Words>
  <Application>Microsoft Office PowerPoint</Application>
  <PresentationFormat>Widescreen</PresentationFormat>
  <Paragraphs>825</Paragraphs>
  <Slides>38</Slides>
  <Notes>2</Notes>
  <HiddenSlides>0</HiddenSlides>
  <MMClips>0</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1</vt:i4>
      </vt:variant>
      <vt:variant>
        <vt:lpstr>Slide Titles</vt:lpstr>
      </vt:variant>
      <vt:variant>
        <vt:i4>38</vt:i4>
      </vt:variant>
    </vt:vector>
  </HeadingPairs>
  <TitlesOfParts>
    <vt:vector size="52" baseType="lpstr">
      <vt:lpstr>Aptos</vt:lpstr>
      <vt:lpstr>Aptos Display</vt:lpstr>
      <vt:lpstr>Arial</vt:lpstr>
      <vt:lpstr>Calibri</vt:lpstr>
      <vt:lpstr>Cambria Math</vt:lpstr>
      <vt:lpstr>Poppins</vt:lpstr>
      <vt:lpstr>Symbol</vt:lpstr>
      <vt:lpstr>Times New Roman</vt:lpstr>
      <vt:lpstr>Wingdings</vt:lpstr>
      <vt:lpstr>Wingdings 3</vt:lpstr>
      <vt:lpstr>EUROfusion.1line_5_3_2019</vt:lpstr>
      <vt:lpstr>Thème Office</vt:lpstr>
      <vt:lpstr>Office Theme</vt:lpstr>
      <vt:lpstr>Graph</vt:lpstr>
      <vt:lpstr>Update and Plans SPX</vt:lpstr>
      <vt:lpstr>WP-PWIE SPX: Plasma characterization, laser based diagnostic development</vt:lpstr>
      <vt:lpstr>SP X.1</vt:lpstr>
      <vt:lpstr>D001: Diagnostic developments for plasma characterization in Magnum-PSI</vt:lpstr>
      <vt:lpstr>D001: TALIF for H measurements</vt:lpstr>
      <vt:lpstr>D001: CARS for H2 measurements</vt:lpstr>
      <vt:lpstr>D001: MANTIS @ Magnum-PSI</vt:lpstr>
      <vt:lpstr>D001: Coherence imaging spectroscopy @ Magnum-PSI</vt:lpstr>
      <vt:lpstr>D002: VIS/VUV molecular and atomic spectroscopy on H and D in PSI-2</vt:lpstr>
      <vt:lpstr>D002: Benchmarking plasma chemistry at PSI-2</vt:lpstr>
      <vt:lpstr>PowerPoint Presentation</vt:lpstr>
      <vt:lpstr>D003: Design of VUV spectrometer for atomic and molecular OES in Magnum-PSI</vt:lpstr>
      <vt:lpstr>Detection system &amp; delivery.</vt:lpstr>
      <vt:lpstr>D004: VUV spectroscopy at UPP</vt:lpstr>
      <vt:lpstr>D004: VUV spectroscopy at UPP</vt:lpstr>
      <vt:lpstr>D004: VUV spectroscopy at UPP</vt:lpstr>
      <vt:lpstr>SP X.2</vt:lpstr>
      <vt:lpstr>SP X.2</vt:lpstr>
      <vt:lpstr>PowerPoint Presentation</vt:lpstr>
      <vt:lpstr>PowerPoint Presentation</vt:lpstr>
      <vt:lpstr>PowerPoint Presentation</vt:lpstr>
      <vt:lpstr>PowerPoint Presentation</vt:lpstr>
      <vt:lpstr>D002: LIBS on Magnum </vt:lpstr>
      <vt:lpstr>D003: Optimization of the LIBS technique in Air, He, and Ar</vt:lpstr>
      <vt:lpstr>D003: Optimization of the LIBS technique in Air, He, and Ar</vt:lpstr>
      <vt:lpstr>D004: Cross comparison LIA-QMS and NRA</vt:lpstr>
      <vt:lpstr>D004: Investigation of hydrogen adsorption dynamics by LIBS</vt:lpstr>
      <vt:lpstr>D004: Explore TALIF and LIBS for H isotope identification </vt:lpstr>
      <vt:lpstr>D005: ML models development at the IPPLM – autoencoder models for experimental data</vt:lpstr>
      <vt:lpstr>D005: ML models development at the IPPLM – results</vt:lpstr>
      <vt:lpstr>D006: Single pulse ps LIBS for laser ablation- plasma characterization</vt:lpstr>
      <vt:lpstr>D006: Double Pulse ps-LIBS for depth analysis</vt:lpstr>
      <vt:lpstr>D007: In-situ LIBS and NRA in Magnum-PSI:   LIBS induced outgassing</vt:lpstr>
      <vt:lpstr>D007: In-situ LIBS and NRA in Magnum-PSI:   D retention after loading</vt:lpstr>
      <vt:lpstr>D008: ps-LIBS on Boron</vt:lpstr>
      <vt:lpstr>D009: LIBS measurements on W and Be containing reference layers in support of the SP E.1 activities (VTT)</vt:lpstr>
      <vt:lpstr>Call for participation 2026 / 2027 Preliminary outcome</vt:lpstr>
      <vt:lpstr>Thank you for your attention    3 Highlight talks: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Fabio Vinagre</dc:creator>
  <cp:lastModifiedBy>Ivo Classen</cp:lastModifiedBy>
  <cp:revision>80</cp:revision>
  <dcterms:created xsi:type="dcterms:W3CDTF">2023-11-15T09:40:03Z</dcterms:created>
  <dcterms:modified xsi:type="dcterms:W3CDTF">2025-12-18T13:43:17Z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y fmtid="{D5CDD505-2E9C-101B-9397-08002B2CF9AE}" pid="3" name="MediaServiceImageTags">
    <vt:lpwstr/>
  </property>
</Properties>
</file>