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972" r:id="rId4"/>
    <p:sldId id="973" r:id="rId5"/>
    <p:sldId id="974" r:id="rId6"/>
    <p:sldId id="970" r:id="rId7"/>
    <p:sldId id="975" r:id="rId8"/>
    <p:sldId id="976" r:id="rId9"/>
    <p:sldId id="978" r:id="rId10"/>
    <p:sldId id="971" r:id="rId11"/>
    <p:sldId id="268" r:id="rId12"/>
    <p:sldId id="979" r:id="rId13"/>
    <p:sldId id="980" r:id="rId14"/>
    <p:sldId id="982" r:id="rId15"/>
    <p:sldId id="274" r:id="rId16"/>
    <p:sldId id="275" r:id="rId17"/>
    <p:sldId id="983" r:id="rId18"/>
    <p:sldId id="984" r:id="rId19"/>
    <p:sldId id="985"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p:scale>
          <a:sx n="80" d="100"/>
          <a:sy n="80" d="100"/>
        </p:scale>
        <p:origin x="7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25CA1-0EBC-4664-B005-40E83A4E2B1B}" type="datetimeFigureOut">
              <a:rPr lang="it-IT" smtClean="0"/>
              <a:t>21/11/2025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14CAD1-B5B2-4259-9373-24DBD962C816}" type="slidenum">
              <a:rPr lang="it-IT" smtClean="0"/>
              <a:t>‹N›</a:t>
            </a:fld>
            <a:endParaRPr lang="it-IT"/>
          </a:p>
        </p:txBody>
      </p:sp>
    </p:spTree>
    <p:extLst>
      <p:ext uri="{BB962C8B-B14F-4D97-AF65-F5344CB8AC3E}">
        <p14:creationId xmlns:p14="http://schemas.microsoft.com/office/powerpoint/2010/main" val="359307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4BD0F-045E-C95A-CC64-A0FBA205694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D21F63E-B6B3-BBD4-4A29-D54D560D28E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60C8793-F792-44E5-8F97-4212D877AC9B}"/>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E1066FF1-F2DC-F418-9F33-88A5AD8D148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278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0412E-2E7B-49DE-801D-3FAC37EC8E8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518BF4C-76D3-687A-D27F-64AAD633FBB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CA85608-4B31-968C-7570-549827C7A83C}"/>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5B31826-14D0-ADE9-E351-C39EE9708AA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2139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2EA75-6C0B-9DF4-AD14-8A376BFC020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FC2099F-8D46-4855-AC66-48D41AF178A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AB54D9C-11A1-6D81-D32C-4F807A493659}"/>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FEF8A9AD-0184-823A-B56F-0FBC7C1DC54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5133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606F5-86D7-B81F-06F4-4E6EA53ED8E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8EC44EB-2100-D476-3166-1A2A62C79F8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978338A-E86B-FF48-29E0-5F5B6EF4AFE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79EFB009-C130-9A9F-2FA7-2D8F683BAAC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7680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8585F-58DA-EAED-805F-BCD16A05E8B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E7114E7-13A8-8757-9C5B-A5DD1A70A30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8626A4E-5525-BC17-C9D6-077AF5A06265}"/>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CB1864D-02C7-4F08-46BB-DE021690FBB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027E0A-1465-4A40-B1D5-9126D49509F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3900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www.flaticon.com/" TargetMode="External"/><Relationship Id="rId9"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461003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2749312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3372301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Values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924244" y="132857"/>
            <a:ext cx="4452105"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299904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910563" y="1044063"/>
            <a:ext cx="6574160" cy="5021055"/>
          </a:xfrm>
          <a:prstGeom prst="rect">
            <a:avLst/>
          </a:prstGeom>
          <a:noFill/>
        </p:spPr>
        <p:txBody>
          <a:bodyPr wrap="square">
            <a:spAutoFit/>
          </a:bodyPr>
          <a:lstStyle/>
          <a:p>
            <a:pPr marL="0" indent="0">
              <a:buNone/>
            </a:pPr>
            <a:r>
              <a:rPr lang="en-GB" sz="2400"/>
              <a:t>EUROfusion integrates R&amp;D in fusion science and technology to realize fusion in:</a:t>
            </a:r>
          </a:p>
          <a:p>
            <a:pPr marL="0" indent="0">
              <a:buNone/>
            </a:pPr>
            <a:endParaRPr lang="en-GB" sz="2400"/>
          </a:p>
          <a:p>
            <a:pPr marL="808038" indent="-808038">
              <a:lnSpc>
                <a:spcPct val="150000"/>
              </a:lnSpc>
              <a:buNone/>
            </a:pPr>
            <a:r>
              <a:rPr lang="en-GB" sz="2400" b="1"/>
              <a:t>29</a:t>
            </a:r>
            <a:r>
              <a:rPr lang="en-GB" sz="2400"/>
              <a:t> 	Countries</a:t>
            </a:r>
          </a:p>
          <a:p>
            <a:pPr marL="808038" indent="-808038">
              <a:lnSpc>
                <a:spcPct val="150000"/>
              </a:lnSpc>
              <a:buNone/>
            </a:pPr>
            <a:r>
              <a:rPr lang="en-GB" sz="2400" b="1"/>
              <a:t>31</a:t>
            </a:r>
            <a:r>
              <a:rPr lang="en-GB" sz="2400"/>
              <a:t> 	Research </a:t>
            </a:r>
            <a:r>
              <a:rPr lang="en-GB" sz="2400" err="1"/>
              <a:t>Centers</a:t>
            </a:r>
            <a:r>
              <a:rPr lang="en-GB" sz="2400"/>
              <a:t> and Institutes</a:t>
            </a:r>
          </a:p>
          <a:p>
            <a:pPr marL="0" indent="0">
              <a:lnSpc>
                <a:spcPct val="150000"/>
              </a:lnSpc>
              <a:buNone/>
            </a:pPr>
            <a:r>
              <a:rPr lang="en-GB" sz="2400" b="1"/>
              <a:t>169</a:t>
            </a:r>
            <a:r>
              <a:rPr lang="en-GB" sz="2400"/>
              <a:t>     Universities, industry partners and others</a:t>
            </a:r>
          </a:p>
          <a:p>
            <a:pPr marL="0" indent="0">
              <a:lnSpc>
                <a:spcPct val="150000"/>
              </a:lnSpc>
              <a:buNone/>
            </a:pPr>
            <a:endParaRPr lang="en-GB" sz="2400"/>
          </a:p>
          <a:p>
            <a:pPr marL="0" indent="0">
              <a:lnSpc>
                <a:spcPct val="150000"/>
              </a:lnSpc>
              <a:buNone/>
            </a:pPr>
            <a:r>
              <a:rPr lang="en-GB" sz="2400"/>
              <a:t>And brings together:</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1000</a:t>
            </a:r>
            <a:r>
              <a:rPr lang="en-GB" sz="2400" b="0" i="0" u="none" strike="noStrike">
                <a:solidFill>
                  <a:schemeClr val="tx1"/>
                </a:solidFill>
                <a:effectLst/>
                <a:latin typeface="+mn-lt"/>
              </a:rPr>
              <a:t> MSc and PhD students</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4000</a:t>
            </a:r>
            <a:r>
              <a:rPr lang="en-GB" sz="2400" b="0" i="0" u="none" strike="noStrike">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910563" y="191331"/>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err="1"/>
              <a:t>EUROfusion</a:t>
            </a:r>
            <a:r>
              <a:rPr lang="en-GB"/>
              <a:t> in numbers</a:t>
            </a:r>
          </a:p>
        </p:txBody>
      </p:sp>
    </p:spTree>
    <p:extLst>
      <p:ext uri="{BB962C8B-B14F-4D97-AF65-F5344CB8AC3E}">
        <p14:creationId xmlns:p14="http://schemas.microsoft.com/office/powerpoint/2010/main" val="4070670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Organisation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80" y="637040"/>
            <a:ext cx="10865734" cy="5792565"/>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904001" y="107476"/>
            <a:ext cx="4452105" cy="523220"/>
          </a:xfrm>
          <a:prstGeom prst="rect">
            <a:avLst/>
          </a:prstGeom>
          <a:noFill/>
        </p:spPr>
        <p:txBody>
          <a:bodyPr wrap="square">
            <a:spAutoFit/>
          </a:bodyPr>
          <a:lstStyle/>
          <a:p>
            <a:pPr marL="0" indent="0">
              <a:buNone/>
            </a:pPr>
            <a:r>
              <a:rPr lang="en-GB" sz="2800" b="1">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32547968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members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164694" y="130244"/>
            <a:ext cx="4944110" cy="6353175"/>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9849" y="-34528"/>
            <a:ext cx="11634651" cy="6544491"/>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9876" y="1032376"/>
            <a:ext cx="3240620" cy="812901"/>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9355" y="1973364"/>
            <a:ext cx="3240620" cy="801916"/>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57884" y="2973110"/>
            <a:ext cx="2416734" cy="801916"/>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194" y="2052019"/>
            <a:ext cx="3251605" cy="801916"/>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97658" y="1037437"/>
            <a:ext cx="3240620" cy="812901"/>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9849" y="4916690"/>
            <a:ext cx="3240620" cy="812901"/>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9849" y="3930865"/>
            <a:ext cx="3240620" cy="801916"/>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09355" y="2959189"/>
            <a:ext cx="3240620" cy="801916"/>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918170" y="122656"/>
            <a:ext cx="7100415" cy="954107"/>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Consortium Members &amp; Partners</a:t>
            </a:r>
          </a:p>
          <a:p>
            <a:pPr marL="0" indent="0">
              <a:buNone/>
            </a:pPr>
            <a:endParaRPr lang="en-GB" sz="2800" b="1" err="1">
              <a:solidFill>
                <a:schemeClr val="tx2"/>
              </a:solidFill>
            </a:endParaRPr>
          </a:p>
        </p:txBody>
      </p:sp>
    </p:spTree>
    <p:extLst>
      <p:ext uri="{BB962C8B-B14F-4D97-AF65-F5344CB8AC3E}">
        <p14:creationId xmlns:p14="http://schemas.microsoft.com/office/powerpoint/2010/main" val="557260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a:solidFill>
                  <a:prstClr val="white"/>
                </a:solidFill>
              </a:rPr>
              <a:t>EUROfusion Internal Organization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895294" y="107476"/>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813385"/>
            <a:ext cx="9892333" cy="5509541"/>
          </a:xfrm>
          <a:prstGeom prst="rect">
            <a:avLst/>
          </a:prstGeom>
        </p:spPr>
      </p:pic>
    </p:spTree>
    <p:extLst>
      <p:ext uri="{BB962C8B-B14F-4D97-AF65-F5344CB8AC3E}">
        <p14:creationId xmlns:p14="http://schemas.microsoft.com/office/powerpoint/2010/main" val="37022261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channels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7670800" y="6031332"/>
            <a:ext cx="4521200" cy="307777"/>
          </a:xfrm>
          <a:prstGeom prst="rect">
            <a:avLst/>
          </a:prstGeom>
          <a:noFill/>
        </p:spPr>
        <p:txBody>
          <a:bodyPr wrap="square">
            <a:spAutoFit/>
          </a:bodyPr>
          <a:lstStyle/>
          <a:p>
            <a:r>
              <a:rPr lang="en-GB" sz="1400" b="0" i="0">
                <a:solidFill>
                  <a:srgbClr val="374957"/>
                </a:solidFill>
                <a:effectLst/>
                <a:latin typeface="Poppins" pitchFamily="2" charset="77"/>
                <a:cs typeface="Poppins" pitchFamily="2" charset="77"/>
              </a:rPr>
              <a:t>"Icon made by </a:t>
            </a:r>
            <a:r>
              <a:rPr lang="en-GB" sz="1400" b="0" i="0" u="none" strike="noStrike" err="1">
                <a:solidFill>
                  <a:srgbClr val="22244E"/>
                </a:solidFill>
                <a:effectLst/>
                <a:latin typeface="Poppins" pitchFamily="2" charset="77"/>
                <a:cs typeface="Poppins" pitchFamily="2" charset="77"/>
              </a:rPr>
              <a:t>Freepik</a:t>
            </a:r>
            <a:r>
              <a:rPr lang="en-GB" sz="1400" b="0" i="0" u="none" strike="noStrike">
                <a:solidFill>
                  <a:srgbClr val="22244E"/>
                </a:solidFill>
                <a:effectLst/>
                <a:latin typeface="Poppins" pitchFamily="2" charset="77"/>
                <a:cs typeface="Poppins" pitchFamily="2" charset="77"/>
              </a:rPr>
              <a:t> </a:t>
            </a:r>
            <a:r>
              <a:rPr lang="en-GB" sz="1400" b="0" i="0">
                <a:solidFill>
                  <a:srgbClr val="374957"/>
                </a:solidFill>
                <a:effectLst/>
                <a:latin typeface="Poppins" pitchFamily="2" charset="77"/>
                <a:cs typeface="Poppins" pitchFamily="2" charset="77"/>
              </a:rPr>
              <a:t>from </a:t>
            </a:r>
            <a:r>
              <a:rPr lang="en-GB" sz="1400" b="0" i="0" u="none" strike="noStrike">
                <a:solidFill>
                  <a:srgbClr val="22244E"/>
                </a:solidFill>
                <a:effectLst/>
                <a:latin typeface="Poppins" pitchFamily="2" charset="77"/>
                <a:cs typeface="Poppins" pitchFamily="2" charset="77"/>
                <a:hlinkClick r:id="rId4"/>
              </a:rPr>
              <a:t>www.flaticon.com</a:t>
            </a:r>
            <a:r>
              <a:rPr lang="en-GB" sz="1400" b="0" i="0">
                <a:solidFill>
                  <a:srgbClr val="374957"/>
                </a:solidFill>
                <a:effectLst/>
                <a:latin typeface="Poppins" pitchFamily="2" charset="77"/>
                <a:cs typeface="Poppins" pitchFamily="2" charset="77"/>
              </a:rPr>
              <a:t>"</a:t>
            </a:r>
            <a:endParaRPr lang="en-HU" sz="140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8031" y="1159085"/>
            <a:ext cx="656521" cy="65652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438031" y="2013707"/>
            <a:ext cx="656521" cy="65652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38030" y="2868329"/>
            <a:ext cx="656521" cy="65652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29462" y="3722951"/>
            <a:ext cx="665089" cy="665089"/>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29461" y="5449331"/>
            <a:ext cx="665088" cy="665088"/>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29461" y="4586141"/>
            <a:ext cx="665089" cy="665089"/>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2367280" y="5631222"/>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2367280" y="4758255"/>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2367279" y="3885288"/>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FusionInCloseUp</a:t>
            </a:r>
            <a:endParaRPr lang="en-HU" sz="200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2385719" y="3009022"/>
            <a:ext cx="222692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fusion2050</a:t>
            </a:r>
            <a:endParaRPr lang="en-HU" sz="200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2385719" y="2144578"/>
            <a:ext cx="348676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eurofusion_consortium</a:t>
            </a:r>
            <a:endParaRPr lang="en-HU" sz="200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2385719" y="1280134"/>
            <a:ext cx="2115161" cy="400110"/>
          </a:xfrm>
          <a:prstGeom prst="rect">
            <a:avLst/>
          </a:prstGeom>
          <a:noFill/>
        </p:spPr>
        <p:txBody>
          <a:bodyPr wrap="square">
            <a:spAutoFit/>
          </a:bodyPr>
          <a:lstStyle/>
          <a:p>
            <a:r>
              <a:rPr lang="en-GB" sz="2000" b="0" i="0" err="1">
                <a:solidFill>
                  <a:srgbClr val="374957"/>
                </a:solidFill>
                <a:effectLst/>
                <a:latin typeface="Poppins" pitchFamily="2" charset="77"/>
                <a:cs typeface="Poppins" pitchFamily="2" charset="77"/>
              </a:rPr>
              <a:t>eurofusion</a:t>
            </a:r>
            <a:endParaRPr lang="en-HU" sz="200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959768" y="136177"/>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channels</a:t>
            </a:r>
          </a:p>
        </p:txBody>
      </p:sp>
    </p:spTree>
    <p:extLst>
      <p:ext uri="{BB962C8B-B14F-4D97-AF65-F5344CB8AC3E}">
        <p14:creationId xmlns:p14="http://schemas.microsoft.com/office/powerpoint/2010/main" val="350535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3939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F34A-EC61-A88D-5B28-ACC03E4B4F65}"/>
              </a:ext>
            </a:extLst>
          </p:cNvPr>
          <p:cNvSpPr>
            <a:spLocks noGrp="1"/>
          </p:cNvSpPr>
          <p:nvPr>
            <p:ph type="title"/>
          </p:nvPr>
        </p:nvSpPr>
        <p:spPr>
          <a:xfrm>
            <a:off x="407368" y="2217317"/>
            <a:ext cx="6224020" cy="620251"/>
          </a:xfrm>
        </p:spPr>
        <p:txBody>
          <a:bodyPr>
            <a:noAutofit/>
          </a:bodyPr>
          <a:lstStyle/>
          <a:p>
            <a:r>
              <a:rPr lang="en-US" sz="2000" dirty="0"/>
              <a:t>Optimization of the LIBS technique in air, He, and </a:t>
            </a:r>
            <a:r>
              <a:rPr lang="en-US" sz="2000" dirty="0" err="1"/>
              <a:t>Ar</a:t>
            </a:r>
            <a:r>
              <a:rPr lang="en-US" sz="2000" dirty="0"/>
              <a:t> at atmospheric pressure for hydrogen isotopes detection on tungsten coatings </a:t>
            </a:r>
          </a:p>
        </p:txBody>
      </p:sp>
      <p:sp>
        <p:nvSpPr>
          <p:cNvPr id="3" name="Text Placeholder 2">
            <a:extLst>
              <a:ext uri="{FF2B5EF4-FFF2-40B4-BE49-F238E27FC236}">
                <a16:creationId xmlns:a16="http://schemas.microsoft.com/office/drawing/2014/main" id="{A1F6F87C-F134-22FF-864D-586BA0A91E4D}"/>
              </a:ext>
            </a:extLst>
          </p:cNvPr>
          <p:cNvSpPr>
            <a:spLocks noGrp="1"/>
          </p:cNvSpPr>
          <p:nvPr>
            <p:ph type="body" sz="quarter" idx="10"/>
          </p:nvPr>
        </p:nvSpPr>
        <p:spPr/>
        <p:txBody>
          <a:bodyPr/>
          <a:lstStyle/>
          <a:p>
            <a:r>
              <a:rPr lang="en-US" dirty="0"/>
              <a:t>Salvatore Almaviva</a:t>
            </a:r>
          </a:p>
        </p:txBody>
      </p:sp>
      <p:sp>
        <p:nvSpPr>
          <p:cNvPr id="4" name="Text Placeholder 3">
            <a:extLst>
              <a:ext uri="{FF2B5EF4-FFF2-40B4-BE49-F238E27FC236}">
                <a16:creationId xmlns:a16="http://schemas.microsoft.com/office/drawing/2014/main" id="{8B53230C-8714-DC33-BDC4-41CD23DCF4A8}"/>
              </a:ext>
            </a:extLst>
          </p:cNvPr>
          <p:cNvSpPr>
            <a:spLocks noGrp="1"/>
          </p:cNvSpPr>
          <p:nvPr>
            <p:ph type="body" sz="quarter" idx="11"/>
          </p:nvPr>
        </p:nvSpPr>
        <p:spPr/>
        <p:txBody>
          <a:bodyPr>
            <a:normAutofit fontScale="55000" lnSpcReduction="20000"/>
          </a:bodyPr>
          <a:lstStyle/>
          <a:p>
            <a:r>
              <a:rPr lang="en-US" b="1" dirty="0"/>
              <a:t>ENEA, Italian National Agency for New Technologies, Energy and Sustainable Economic Development</a:t>
            </a:r>
          </a:p>
        </p:txBody>
      </p:sp>
      <p:sp>
        <p:nvSpPr>
          <p:cNvPr id="5" name="Text Placeholder 4">
            <a:extLst>
              <a:ext uri="{FF2B5EF4-FFF2-40B4-BE49-F238E27FC236}">
                <a16:creationId xmlns:a16="http://schemas.microsoft.com/office/drawing/2014/main" id="{69B1C4E6-8430-E382-942E-FCFA9EFDCB6F}"/>
              </a:ext>
            </a:extLst>
          </p:cNvPr>
          <p:cNvSpPr>
            <a:spLocks noGrp="1"/>
          </p:cNvSpPr>
          <p:nvPr>
            <p:ph type="body" sz="quarter" idx="12"/>
          </p:nvPr>
        </p:nvSpPr>
        <p:spPr/>
        <p:txBody>
          <a:bodyPr/>
          <a:lstStyle/>
          <a:p>
            <a:r>
              <a:rPr lang="en-US" dirty="0"/>
              <a:t>WP-PWIE Review Meeting 17-21 November 2025</a:t>
            </a:r>
          </a:p>
        </p:txBody>
      </p:sp>
    </p:spTree>
    <p:extLst>
      <p:ext uri="{BB962C8B-B14F-4D97-AF65-F5344CB8AC3E}">
        <p14:creationId xmlns:p14="http://schemas.microsoft.com/office/powerpoint/2010/main" val="167461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AFC05-D634-DCEA-F77D-89779BB22762}"/>
            </a:ext>
          </a:extLst>
        </p:cNvPr>
        <p:cNvGrpSpPr/>
        <p:nvPr/>
      </p:nvGrpSpPr>
      <p:grpSpPr>
        <a:xfrm>
          <a:off x="0" y="0"/>
          <a:ext cx="0" cy="0"/>
          <a:chOff x="0" y="0"/>
          <a:chExt cx="0" cy="0"/>
        </a:xfrm>
      </p:grpSpPr>
      <p:sp>
        <p:nvSpPr>
          <p:cNvPr id="11" name="Titolo 7">
            <a:extLst>
              <a:ext uri="{FF2B5EF4-FFF2-40B4-BE49-F238E27FC236}">
                <a16:creationId xmlns:a16="http://schemas.microsoft.com/office/drawing/2014/main" id="{F1088573-8357-F6B5-7701-74A43449AF4E}"/>
              </a:ext>
            </a:extLst>
          </p:cNvPr>
          <p:cNvSpPr>
            <a:spLocks noGrp="1"/>
          </p:cNvSpPr>
          <p:nvPr>
            <p:ph type="title"/>
          </p:nvPr>
        </p:nvSpPr>
        <p:spPr>
          <a:xfrm>
            <a:off x="982663" y="192088"/>
            <a:ext cx="9451975" cy="457200"/>
          </a:xfrm>
        </p:spPr>
        <p:txBody>
          <a:bodyPr/>
          <a:lstStyle/>
          <a:p>
            <a:r>
              <a:rPr lang="it-IT" dirty="0" err="1"/>
              <a:t>Results</a:t>
            </a:r>
            <a:r>
              <a:rPr lang="it-IT" dirty="0"/>
              <a:t>: </a:t>
            </a:r>
            <a:r>
              <a:rPr lang="it-IT" dirty="0" err="1"/>
              <a:t>simulation</a:t>
            </a:r>
            <a:r>
              <a:rPr lang="it-IT" dirty="0"/>
              <a:t> of a H+D+T </a:t>
            </a:r>
            <a:r>
              <a:rPr lang="it-IT" dirty="0" err="1"/>
              <a:t>spectrum</a:t>
            </a:r>
            <a:endParaRPr lang="it-IT" dirty="0"/>
          </a:p>
        </p:txBody>
      </p:sp>
      <p:grpSp>
        <p:nvGrpSpPr>
          <p:cNvPr id="14" name="Gruppo 13">
            <a:extLst>
              <a:ext uri="{FF2B5EF4-FFF2-40B4-BE49-F238E27FC236}">
                <a16:creationId xmlns:a16="http://schemas.microsoft.com/office/drawing/2014/main" id="{8F684719-FB92-AB35-51E4-688310DB9BB1}"/>
              </a:ext>
            </a:extLst>
          </p:cNvPr>
          <p:cNvGrpSpPr/>
          <p:nvPr/>
        </p:nvGrpSpPr>
        <p:grpSpPr>
          <a:xfrm>
            <a:off x="646118" y="2300124"/>
            <a:ext cx="10899763" cy="4238044"/>
            <a:chOff x="602515" y="1309978"/>
            <a:chExt cx="10899763" cy="4238044"/>
          </a:xfrm>
        </p:grpSpPr>
        <p:pic>
          <p:nvPicPr>
            <p:cNvPr id="3" name="Immagine 2">
              <a:extLst>
                <a:ext uri="{FF2B5EF4-FFF2-40B4-BE49-F238E27FC236}">
                  <a16:creationId xmlns:a16="http://schemas.microsoft.com/office/drawing/2014/main" id="{7F1AF5C2-F57E-58F8-95E1-307E8421C88D}"/>
                </a:ext>
              </a:extLst>
            </p:cNvPr>
            <p:cNvPicPr>
              <a:picLocks noChangeAspect="1"/>
            </p:cNvPicPr>
            <p:nvPr/>
          </p:nvPicPr>
          <p:blipFill>
            <a:blip r:embed="rId3"/>
            <a:stretch>
              <a:fillRect/>
            </a:stretch>
          </p:blipFill>
          <p:spPr>
            <a:xfrm>
              <a:off x="602515" y="1309978"/>
              <a:ext cx="10899763" cy="4238044"/>
            </a:xfrm>
            <a:prstGeom prst="rect">
              <a:avLst/>
            </a:prstGeom>
          </p:spPr>
        </p:pic>
        <p:sp>
          <p:nvSpPr>
            <p:cNvPr id="12" name="CasellaDiTesto 11">
              <a:extLst>
                <a:ext uri="{FF2B5EF4-FFF2-40B4-BE49-F238E27FC236}">
                  <a16:creationId xmlns:a16="http://schemas.microsoft.com/office/drawing/2014/main" id="{05CE343A-E576-6657-512E-B0194F849CB2}"/>
                </a:ext>
              </a:extLst>
            </p:cNvPr>
            <p:cNvSpPr txBox="1"/>
            <p:nvPr/>
          </p:nvSpPr>
          <p:spPr>
            <a:xfrm>
              <a:off x="1645920" y="1836752"/>
              <a:ext cx="131657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a:ea typeface="+mn-ea"/>
                  <a:cs typeface="+mn-cs"/>
                </a:rPr>
                <a:t>He </a:t>
              </a:r>
              <a:r>
                <a:rPr kumimoji="0" lang="it-IT" sz="2000" b="1" i="0" u="none" strike="noStrike" kern="1200" cap="none" spc="0" normalizeH="0" baseline="0" noProof="0" dirty="0" err="1">
                  <a:ln>
                    <a:noFill/>
                  </a:ln>
                  <a:solidFill>
                    <a:prstClr val="black"/>
                  </a:solidFill>
                  <a:effectLst/>
                  <a:uLnTx/>
                  <a:uFillTx/>
                  <a:latin typeface="Calibri"/>
                  <a:ea typeface="+mn-ea"/>
                  <a:cs typeface="+mn-cs"/>
                </a:rPr>
                <a:t>flux</a:t>
              </a:r>
              <a:endParaRPr kumimoji="0" lang="it-IT"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4 </a:t>
              </a:r>
              <a:r>
                <a:rPr kumimoji="0" lang="it-IT" sz="2000" b="1" i="0" u="none" strike="noStrike" kern="1200" cap="none" spc="0" normalizeH="0" baseline="0" noProof="0" dirty="0" err="1">
                  <a:ln>
                    <a:noFill/>
                  </a:ln>
                  <a:solidFill>
                    <a:prstClr val="black"/>
                  </a:solidFill>
                  <a:effectLst/>
                  <a:uLnTx/>
                  <a:uFillTx/>
                  <a:latin typeface="Symbol" panose="05050102010706020507" pitchFamily="18" charset="2"/>
                  <a:ea typeface="+mn-ea"/>
                  <a:cs typeface="+mn-cs"/>
                </a:rPr>
                <a:t>m</a:t>
              </a:r>
              <a:r>
                <a:rPr kumimoji="0" lang="it-IT" sz="2000" b="1" i="0" u="none" strike="noStrike" kern="1200" cap="none" spc="0" normalizeH="0" baseline="0" noProof="0" dirty="0" err="1">
                  <a:ln>
                    <a:noFill/>
                  </a:ln>
                  <a:solidFill>
                    <a:prstClr val="black"/>
                  </a:solidFill>
                  <a:effectLst/>
                  <a:uLnTx/>
                  <a:uFillTx/>
                  <a:latin typeface="Calibri"/>
                  <a:ea typeface="+mn-ea"/>
                  <a:cs typeface="+mn-cs"/>
                </a:rPr>
                <a:t>s</a:t>
              </a:r>
              <a:r>
                <a:rPr kumimoji="0" lang="it-IT" sz="2000" b="1" i="0" u="none" strike="noStrike" kern="1200" cap="none" spc="0" normalizeH="0" baseline="0" noProof="0" dirty="0">
                  <a:ln>
                    <a:noFill/>
                  </a:ln>
                  <a:solidFill>
                    <a:prstClr val="black"/>
                  </a:solidFill>
                  <a:effectLst/>
                  <a:uLnTx/>
                  <a:uFillTx/>
                  <a:latin typeface="Calibri"/>
                  <a:ea typeface="+mn-ea"/>
                  <a:cs typeface="+mn-cs"/>
                </a:rPr>
                <a:t> delay </a:t>
              </a:r>
            </a:p>
          </p:txBody>
        </p:sp>
        <p:sp>
          <p:nvSpPr>
            <p:cNvPr id="13" name="CasellaDiTesto 12">
              <a:extLst>
                <a:ext uri="{FF2B5EF4-FFF2-40B4-BE49-F238E27FC236}">
                  <a16:creationId xmlns:a16="http://schemas.microsoft.com/office/drawing/2014/main" id="{C1D653AA-72C8-A0DB-D359-B14A4A13D20E}"/>
                </a:ext>
              </a:extLst>
            </p:cNvPr>
            <p:cNvSpPr txBox="1"/>
            <p:nvPr/>
          </p:nvSpPr>
          <p:spPr>
            <a:xfrm>
              <a:off x="6982570" y="1836752"/>
              <a:ext cx="144481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a:ea typeface="+mn-ea"/>
                  <a:cs typeface="+mn-cs"/>
                </a:rPr>
                <a:t>Ar </a:t>
              </a:r>
              <a:r>
                <a:rPr kumimoji="0" lang="it-IT" sz="2000" b="1" i="0" u="none" strike="noStrike" kern="1200" cap="none" spc="0" normalizeH="0" baseline="0" noProof="0" dirty="0" err="1">
                  <a:ln>
                    <a:noFill/>
                  </a:ln>
                  <a:solidFill>
                    <a:prstClr val="black"/>
                  </a:solidFill>
                  <a:effectLst/>
                  <a:uLnTx/>
                  <a:uFillTx/>
                  <a:latin typeface="Calibri"/>
                  <a:ea typeface="+mn-ea"/>
                  <a:cs typeface="+mn-cs"/>
                </a:rPr>
                <a:t>flux</a:t>
              </a:r>
              <a:endParaRPr kumimoji="0" lang="it-IT"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a:ea typeface="+mn-ea"/>
                  <a:cs typeface="+mn-cs"/>
                </a:rPr>
                <a:t>14</a:t>
              </a:r>
              <a:r>
                <a:rPr kumimoji="0" lang="it-IT" sz="2000" b="1"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 </a:t>
              </a:r>
              <a:r>
                <a:rPr kumimoji="0" lang="it-IT" sz="2000" b="1" i="0" u="none" strike="noStrike" kern="1200" cap="none" spc="0" normalizeH="0" baseline="0" noProof="0" dirty="0" err="1">
                  <a:ln>
                    <a:noFill/>
                  </a:ln>
                  <a:solidFill>
                    <a:prstClr val="black"/>
                  </a:solidFill>
                  <a:effectLst/>
                  <a:uLnTx/>
                  <a:uFillTx/>
                  <a:latin typeface="Symbol" panose="05050102010706020507" pitchFamily="18" charset="2"/>
                  <a:ea typeface="+mn-ea"/>
                  <a:cs typeface="+mn-cs"/>
                </a:rPr>
                <a:t>m</a:t>
              </a:r>
              <a:r>
                <a:rPr kumimoji="0" lang="it-IT" sz="2000" b="1" i="0" u="none" strike="noStrike" kern="1200" cap="none" spc="0" normalizeH="0" baseline="0" noProof="0" dirty="0" err="1">
                  <a:ln>
                    <a:noFill/>
                  </a:ln>
                  <a:solidFill>
                    <a:prstClr val="black"/>
                  </a:solidFill>
                  <a:effectLst/>
                  <a:uLnTx/>
                  <a:uFillTx/>
                  <a:latin typeface="Calibri"/>
                  <a:ea typeface="+mn-ea"/>
                  <a:cs typeface="+mn-cs"/>
                </a:rPr>
                <a:t>s</a:t>
              </a:r>
              <a:r>
                <a:rPr kumimoji="0" lang="it-IT" sz="2000" b="1" i="0" u="none" strike="noStrike" kern="1200" cap="none" spc="0" normalizeH="0" baseline="0" noProof="0" dirty="0">
                  <a:ln>
                    <a:noFill/>
                  </a:ln>
                  <a:solidFill>
                    <a:prstClr val="black"/>
                  </a:solidFill>
                  <a:effectLst/>
                  <a:uLnTx/>
                  <a:uFillTx/>
                  <a:latin typeface="Calibri"/>
                  <a:ea typeface="+mn-ea"/>
                  <a:cs typeface="+mn-cs"/>
                </a:rPr>
                <a:t> delay </a:t>
              </a:r>
            </a:p>
          </p:txBody>
        </p:sp>
      </p:grpSp>
      <p:sp>
        <p:nvSpPr>
          <p:cNvPr id="4" name="CasellaDiTesto 3">
            <a:extLst>
              <a:ext uri="{FF2B5EF4-FFF2-40B4-BE49-F238E27FC236}">
                <a16:creationId xmlns:a16="http://schemas.microsoft.com/office/drawing/2014/main" id="{C7356928-59EE-35DB-F48C-FB9C1FD7CEAE}"/>
              </a:ext>
            </a:extLst>
          </p:cNvPr>
          <p:cNvSpPr txBox="1"/>
          <p:nvPr/>
        </p:nvSpPr>
        <p:spPr>
          <a:xfrm>
            <a:off x="181970" y="725042"/>
            <a:ext cx="11687033"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Starting from these values, we estimated the resolution that would be obtained if the T</a:t>
            </a:r>
            <a:r>
              <a:rPr kumimoji="0" lang="en-US" sz="1800" b="0" i="0" u="none" strike="noStrike" kern="1200" cap="none" spc="0" normalizeH="0" baseline="-25000" noProof="0" dirty="0">
                <a:ln>
                  <a:noFill/>
                </a:ln>
                <a:solidFill>
                  <a:prstClr val="black"/>
                </a:solidFill>
                <a:effectLst/>
                <a:uLnTx/>
                <a:uFillTx/>
                <a:latin typeface="Symbol" panose="05050102010706020507" pitchFamily="18" charset="2"/>
                <a:ea typeface="+mn-ea"/>
                <a:cs typeface="+mn-cs"/>
              </a:rPr>
              <a:t>a</a:t>
            </a:r>
            <a:r>
              <a:rPr kumimoji="0" lang="en-US" sz="1800" b="0" i="0" u="none" strike="noStrike" kern="1200" cap="none" spc="0" normalizeH="0" baseline="0" noProof="0" dirty="0">
                <a:ln>
                  <a:noFill/>
                </a:ln>
                <a:solidFill>
                  <a:prstClr val="black"/>
                </a:solidFill>
                <a:effectLst/>
                <a:uLnTx/>
                <a:uFillTx/>
                <a:latin typeface="Calibri"/>
                <a:ea typeface="+mn-ea"/>
                <a:cs typeface="+mn-cs"/>
              </a:rPr>
              <a:t> line were present with the same concentration as deuterium. The T</a:t>
            </a:r>
            <a:r>
              <a:rPr kumimoji="0" lang="en-US" sz="1800" b="0" i="0" u="none" strike="noStrike" kern="1200" cap="none" spc="0" normalizeH="0" baseline="-25000" noProof="0" dirty="0">
                <a:ln>
                  <a:noFill/>
                </a:ln>
                <a:solidFill>
                  <a:prstClr val="black"/>
                </a:solidFill>
                <a:effectLst/>
                <a:uLnTx/>
                <a:uFillTx/>
                <a:latin typeface="Calibri"/>
                <a:ea typeface="+mn-ea"/>
                <a:cs typeface="+mn-cs"/>
              </a:rPr>
              <a:t>α</a:t>
            </a:r>
            <a:r>
              <a:rPr kumimoji="0" lang="en-US" sz="1800" b="0" i="0" u="none" strike="noStrike" kern="1200" cap="none" spc="0" normalizeH="0" baseline="0" noProof="0" dirty="0">
                <a:ln>
                  <a:noFill/>
                </a:ln>
                <a:solidFill>
                  <a:prstClr val="black"/>
                </a:solidFill>
                <a:effectLst/>
                <a:uLnTx/>
                <a:uFillTx/>
                <a:latin typeface="Calibri"/>
                <a:ea typeface="+mn-ea"/>
                <a:cs typeface="+mn-cs"/>
              </a:rPr>
              <a:t> line (656.045 nm) is expected to have the same linewidth as the Dα line, with a spectral separation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Δλ</a:t>
            </a:r>
            <a:r>
              <a:rPr kumimoji="0" lang="en-US" sz="1800" b="0" i="0" u="none" strike="noStrike" kern="1200" cap="none" spc="0" normalizeH="0" baseline="0" noProof="0" dirty="0">
                <a:ln>
                  <a:noFill/>
                </a:ln>
                <a:solidFill>
                  <a:prstClr val="black"/>
                </a:solidFill>
                <a:effectLst/>
                <a:uLnTx/>
                <a:uFillTx/>
                <a:latin typeface="Calibri"/>
                <a:ea typeface="+mn-ea"/>
                <a:cs typeface="+mn-cs"/>
              </a:rPr>
              <a:t> = 656.1–656.045 = 0.055 nm.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 simulation of the LIBS signal in the presence of T was performed by adding to the experimental signal an additional, hypothetical T</a:t>
            </a:r>
            <a:r>
              <a:rPr kumimoji="0" lang="en-US" sz="1800" b="0" i="0" u="none" strike="noStrike" kern="1200" cap="none" spc="0" normalizeH="0" baseline="-25000" noProof="0" dirty="0">
                <a:ln>
                  <a:noFill/>
                </a:ln>
                <a:solidFill>
                  <a:prstClr val="black"/>
                </a:solidFill>
                <a:effectLst/>
                <a:uLnTx/>
                <a:uFillTx/>
                <a:latin typeface="Calibri"/>
                <a:ea typeface="+mn-ea"/>
                <a:cs typeface="+mn-cs"/>
              </a:rPr>
              <a:t>α</a:t>
            </a:r>
            <a:r>
              <a:rPr kumimoji="0" lang="en-US" sz="1800" b="0" i="0" u="none" strike="noStrike" kern="1200" cap="none" spc="0" normalizeH="0" baseline="0" noProof="0" dirty="0">
                <a:ln>
                  <a:noFill/>
                </a:ln>
                <a:solidFill>
                  <a:prstClr val="black"/>
                </a:solidFill>
                <a:effectLst/>
                <a:uLnTx/>
                <a:uFillTx/>
                <a:latin typeface="Calibri"/>
                <a:ea typeface="+mn-ea"/>
                <a:cs typeface="+mn-cs"/>
              </a:rPr>
              <a:t> peak, centered at 656.045 nm with the same FWHM and intensity of the experimental D</a:t>
            </a:r>
            <a:r>
              <a:rPr kumimoji="0" lang="en-US" sz="1800" b="0" i="0" u="none" strike="noStrike" kern="1200" cap="none" spc="0" normalizeH="0" baseline="-25000" noProof="0" dirty="0">
                <a:ln>
                  <a:noFill/>
                </a:ln>
                <a:solidFill>
                  <a:prstClr val="black"/>
                </a:solidFill>
                <a:effectLst/>
                <a:uLnTx/>
                <a:uFillTx/>
                <a:latin typeface="Calibri"/>
                <a:ea typeface="+mn-ea"/>
                <a:cs typeface="+mn-cs"/>
              </a:rPr>
              <a:t>α</a:t>
            </a:r>
            <a:r>
              <a:rPr kumimoji="0" lang="en-US" sz="1800" b="0" i="0" u="none" strike="noStrike" kern="1200" cap="none" spc="0" normalizeH="0" baseline="0" noProof="0" dirty="0">
                <a:ln>
                  <a:noFill/>
                </a:ln>
                <a:solidFill>
                  <a:prstClr val="black"/>
                </a:solidFill>
                <a:effectLst/>
                <a:uLnTx/>
                <a:uFillTx/>
                <a:latin typeface="Calibri"/>
                <a:ea typeface="+mn-ea"/>
                <a:cs typeface="+mn-cs"/>
              </a:rPr>
              <a:t> peak </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to resolve the peaks</a:t>
            </a:r>
            <a:r>
              <a:rPr kumimoji="0" lang="en-US" sz="1800" b="0" i="0" u="none" strike="noStrike" kern="1200" cap="none" spc="0" normalizeH="0" baseline="0" noProof="0" dirty="0">
                <a:ln>
                  <a:noFill/>
                </a:ln>
                <a:solidFill>
                  <a:prstClr val="black"/>
                </a:solidFill>
                <a:effectLst/>
                <a:uLnTx/>
                <a:uFillTx/>
                <a:latin typeface="Calibri"/>
                <a:ea typeface="+mn-ea"/>
                <a:cs typeface="+mn-cs"/>
              </a:rPr>
              <a:t> longer delays (lower electron density) is necessary. </a:t>
            </a: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3">
            <a:extLst>
              <a:ext uri="{FF2B5EF4-FFF2-40B4-BE49-F238E27FC236}">
                <a16:creationId xmlns:a16="http://schemas.microsoft.com/office/drawing/2014/main" id="{BA8635E2-2A75-C965-10EC-AF0CA8E050FF}"/>
              </a:ext>
            </a:extLst>
          </p:cNvPr>
          <p:cNvSpPr>
            <a:spLocks noGrp="1"/>
          </p:cNvSpPr>
          <p:nvPr>
            <p:ph type="ftr" sz="quarter" idx="11"/>
          </p:nvPr>
        </p:nvSpPr>
        <p:spPr>
          <a:xfrm>
            <a:off x="825623" y="6555770"/>
            <a:ext cx="5726833" cy="329614"/>
          </a:xfrm>
        </p:spPr>
        <p:txBody>
          <a:bodyPr/>
          <a:lstStyle/>
          <a:p>
            <a:pPr>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 | </a:t>
            </a:r>
            <a:r>
              <a:rPr lang="en-US" dirty="0"/>
              <a:t>WP-PWIE Review Meeting | 17-21 November 2025</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30728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C4912C-5B6A-F1AE-6849-2092C20B56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9" name="Titolo 7">
            <a:extLst>
              <a:ext uri="{FF2B5EF4-FFF2-40B4-BE49-F238E27FC236}">
                <a16:creationId xmlns:a16="http://schemas.microsoft.com/office/drawing/2014/main" id="{3AFC6E7D-A69C-B334-5AE8-7B55E195E912}"/>
              </a:ext>
            </a:extLst>
          </p:cNvPr>
          <p:cNvSpPr>
            <a:spLocks noGrp="1"/>
          </p:cNvSpPr>
          <p:nvPr>
            <p:ph type="title"/>
          </p:nvPr>
        </p:nvSpPr>
        <p:spPr>
          <a:xfrm>
            <a:off x="982663" y="192088"/>
            <a:ext cx="9451975" cy="457200"/>
          </a:xfrm>
        </p:spPr>
        <p:txBody>
          <a:bodyPr/>
          <a:lstStyle/>
          <a:p>
            <a:r>
              <a:rPr lang="it-IT" dirty="0" err="1"/>
              <a:t>Results</a:t>
            </a:r>
            <a:r>
              <a:rPr lang="it-IT" dirty="0"/>
              <a:t>: </a:t>
            </a:r>
            <a:r>
              <a:rPr lang="it-IT" dirty="0" err="1"/>
              <a:t>depht</a:t>
            </a:r>
            <a:r>
              <a:rPr lang="it-IT" dirty="0"/>
              <a:t> profiling </a:t>
            </a:r>
            <a:r>
              <a:rPr lang="it-IT" dirty="0" err="1"/>
              <a:t>analysis</a:t>
            </a:r>
            <a:endParaRPr lang="it-IT" dirty="0"/>
          </a:p>
        </p:txBody>
      </p:sp>
      <p:sp>
        <p:nvSpPr>
          <p:cNvPr id="5" name="CasellaDiTesto 4">
            <a:extLst>
              <a:ext uri="{FF2B5EF4-FFF2-40B4-BE49-F238E27FC236}">
                <a16:creationId xmlns:a16="http://schemas.microsoft.com/office/drawing/2014/main" id="{6F85E47E-4257-001F-7ED9-27540DE3A791}"/>
              </a:ext>
            </a:extLst>
          </p:cNvPr>
          <p:cNvSpPr txBox="1"/>
          <p:nvPr/>
        </p:nvSpPr>
        <p:spPr>
          <a:xfrm>
            <a:off x="85726" y="649288"/>
            <a:ext cx="12106274" cy="2308324"/>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Depth profiling analysis in LIBS is an analytical technique used to determine the elemental composition of a material as a function of its depth from the surface, by sequentially ablating thin layers of sample delivering a series of  laser pulses in the same point and analyzing the elemental composition of the plasma generated by each pulse.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Depth profiling was applied delivering 50 subsequent laser shots on the same point to estimate the average ablation rate of the superficial W layer with D using both the spectra acquired with the Echelle spectrometer and the TRIAX 550 monochromator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After 10 laser shots the W signal related to the two lines dropped sharply suggesting that the 5 </a:t>
            </a:r>
            <a:r>
              <a:rPr kumimoji="0" lang="en-US" sz="18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m</a:t>
            </a:r>
            <a:r>
              <a:rPr kumimoji="0" lang="en-US" sz="1800" b="0" i="0" u="none" strike="noStrike" kern="1200" cap="none" spc="0" normalizeH="0" baseline="0" noProof="0" dirty="0">
                <a:ln>
                  <a:noFill/>
                </a:ln>
                <a:solidFill>
                  <a:prstClr val="black"/>
                </a:solidFill>
                <a:effectLst/>
                <a:uLnTx/>
                <a:uFillTx/>
                <a:latin typeface="Calibri"/>
                <a:ea typeface="+mn-ea"/>
                <a:cs typeface="+mn-cs"/>
              </a:rPr>
              <a:t>m thick W coating was completely ablated -&gt; </a:t>
            </a:r>
            <a:r>
              <a:rPr kumimoji="0" lang="en-US" sz="1800" b="1" i="0" u="none" strike="noStrike" kern="1200" cap="none" spc="0" normalizeH="0" baseline="0" noProof="0" dirty="0">
                <a:ln>
                  <a:noFill/>
                </a:ln>
                <a:solidFill>
                  <a:prstClr val="black"/>
                </a:solidFill>
                <a:effectLst/>
                <a:uLnTx/>
                <a:uFillTx/>
                <a:latin typeface="Calibri"/>
                <a:ea typeface="+mn-ea"/>
                <a:cs typeface="+mn-cs"/>
              </a:rPr>
              <a:t>average ablation rate ≈ 500 nm/shot  </a:t>
            </a:r>
            <a:endParaRPr kumimoji="0" lang="it-IT"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Immagine 5">
            <a:extLst>
              <a:ext uri="{FF2B5EF4-FFF2-40B4-BE49-F238E27FC236}">
                <a16:creationId xmlns:a16="http://schemas.microsoft.com/office/drawing/2014/main" id="{ADF3F44E-43B1-832E-5484-B5DF64F9BBAA}"/>
              </a:ext>
            </a:extLst>
          </p:cNvPr>
          <p:cNvPicPr>
            <a:picLocks noChangeAspect="1"/>
          </p:cNvPicPr>
          <p:nvPr/>
        </p:nvPicPr>
        <p:blipFill>
          <a:blip r:embed="rId2"/>
          <a:stretch>
            <a:fillRect/>
          </a:stretch>
        </p:blipFill>
        <p:spPr>
          <a:xfrm>
            <a:off x="6091681" y="2879636"/>
            <a:ext cx="4798964" cy="3606675"/>
          </a:xfrm>
          <a:prstGeom prst="rect">
            <a:avLst/>
          </a:prstGeom>
        </p:spPr>
      </p:pic>
      <p:pic>
        <p:nvPicPr>
          <p:cNvPr id="7" name="Immagine 6">
            <a:extLst>
              <a:ext uri="{FF2B5EF4-FFF2-40B4-BE49-F238E27FC236}">
                <a16:creationId xmlns:a16="http://schemas.microsoft.com/office/drawing/2014/main" id="{00B367FD-6868-91BA-F640-0BD31221A056}"/>
              </a:ext>
            </a:extLst>
          </p:cNvPr>
          <p:cNvPicPr>
            <a:picLocks noChangeAspect="1"/>
          </p:cNvPicPr>
          <p:nvPr/>
        </p:nvPicPr>
        <p:blipFill>
          <a:blip r:embed="rId3"/>
          <a:stretch>
            <a:fillRect/>
          </a:stretch>
        </p:blipFill>
        <p:spPr>
          <a:xfrm>
            <a:off x="1301355" y="2781197"/>
            <a:ext cx="5164455" cy="3950988"/>
          </a:xfrm>
          <a:prstGeom prst="rect">
            <a:avLst/>
          </a:prstGeom>
        </p:spPr>
      </p:pic>
      <p:sp>
        <p:nvSpPr>
          <p:cNvPr id="3" name="Footer Placeholder 3">
            <a:extLst>
              <a:ext uri="{FF2B5EF4-FFF2-40B4-BE49-F238E27FC236}">
                <a16:creationId xmlns:a16="http://schemas.microsoft.com/office/drawing/2014/main" id="{CB77410E-B3D1-4C5D-3B7C-1CAAB61F2651}"/>
              </a:ext>
            </a:extLst>
          </p:cNvPr>
          <p:cNvSpPr>
            <a:spLocks noGrp="1"/>
          </p:cNvSpPr>
          <p:nvPr>
            <p:ph type="ftr" sz="quarter" idx="11"/>
          </p:nvPr>
        </p:nvSpPr>
        <p:spPr>
          <a:xfrm>
            <a:off x="825623" y="6555770"/>
            <a:ext cx="5726833" cy="329614"/>
          </a:xfrm>
        </p:spPr>
        <p:txBody>
          <a:bodyPr/>
          <a:lstStyle/>
          <a:p>
            <a:pPr>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 | </a:t>
            </a:r>
            <a:r>
              <a:rPr lang="en-US" dirty="0"/>
              <a:t>WP-PWIE Review Meeting | 17-21 November 2025</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57641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2D59F-9664-1465-0A57-D91A15367A6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A38A55-A031-0E92-D42F-ED2052C249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9" name="Titolo 7">
            <a:extLst>
              <a:ext uri="{FF2B5EF4-FFF2-40B4-BE49-F238E27FC236}">
                <a16:creationId xmlns:a16="http://schemas.microsoft.com/office/drawing/2014/main" id="{FD079642-51B6-7371-B40A-045A13B1D440}"/>
              </a:ext>
            </a:extLst>
          </p:cNvPr>
          <p:cNvSpPr>
            <a:spLocks noGrp="1"/>
          </p:cNvSpPr>
          <p:nvPr>
            <p:ph type="title"/>
          </p:nvPr>
        </p:nvSpPr>
        <p:spPr>
          <a:xfrm>
            <a:off x="982663" y="192088"/>
            <a:ext cx="9451975" cy="457200"/>
          </a:xfrm>
        </p:spPr>
        <p:txBody>
          <a:bodyPr/>
          <a:lstStyle/>
          <a:p>
            <a:r>
              <a:rPr lang="it-IT" dirty="0" err="1"/>
              <a:t>Results</a:t>
            </a:r>
            <a:r>
              <a:rPr lang="it-IT" dirty="0"/>
              <a:t>: CF-LIBS </a:t>
            </a:r>
            <a:r>
              <a:rPr lang="it-IT" dirty="0" err="1"/>
              <a:t>analysis</a:t>
            </a:r>
            <a:endParaRPr lang="it-IT" dirty="0"/>
          </a:p>
        </p:txBody>
      </p:sp>
      <p:sp>
        <p:nvSpPr>
          <p:cNvPr id="5" name="CasellaDiTesto 4">
            <a:extLst>
              <a:ext uri="{FF2B5EF4-FFF2-40B4-BE49-F238E27FC236}">
                <a16:creationId xmlns:a16="http://schemas.microsoft.com/office/drawing/2014/main" id="{44B06B3E-7DBA-F210-DA1C-2D60DAC6AF09}"/>
              </a:ext>
            </a:extLst>
          </p:cNvPr>
          <p:cNvSpPr txBox="1"/>
          <p:nvPr/>
        </p:nvSpPr>
        <p:spPr>
          <a:xfrm>
            <a:off x="85726" y="989340"/>
            <a:ext cx="12106274" cy="2308324"/>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CF technique is a methodology used for a quantitative estimation of the chemical species present in a LIBS spectrum by using the experimental line intensities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CF was applied to the series of spectra in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Ar</a:t>
            </a:r>
            <a:r>
              <a:rPr kumimoji="0" lang="en-US" sz="1800" b="0" i="0" u="none" strike="noStrike" kern="1200" cap="none" spc="0" normalizeH="0" baseline="0" noProof="0" dirty="0">
                <a:ln>
                  <a:noFill/>
                </a:ln>
                <a:solidFill>
                  <a:prstClr val="black"/>
                </a:solidFill>
                <a:effectLst/>
                <a:uLnTx/>
                <a:uFillTx/>
                <a:latin typeface="Calibri"/>
                <a:ea typeface="+mn-ea"/>
                <a:cs typeface="+mn-cs"/>
              </a:rPr>
              <a:t> as a background gas with gate width 3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μs</a:t>
            </a:r>
            <a:r>
              <a:rPr kumimoji="0" lang="en-US" sz="1800" b="0" i="0" u="none" strike="noStrike" kern="1200" cap="none" spc="0" normalizeH="0" baseline="0" noProof="0" dirty="0">
                <a:ln>
                  <a:noFill/>
                </a:ln>
                <a:solidFill>
                  <a:prstClr val="black"/>
                </a:solidFill>
                <a:effectLst/>
                <a:uLnTx/>
                <a:uFillTx/>
                <a:latin typeface="Calibri"/>
                <a:ea typeface="+mn-ea"/>
                <a:cs typeface="+mn-cs"/>
              </a:rPr>
              <a:t> and gate delay of 14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μs</a:t>
            </a:r>
            <a:r>
              <a:rPr kumimoji="0" lang="en-US" sz="1800" b="0" i="0" u="none" strike="noStrike" kern="1200" cap="none" spc="0" normalizeH="0" baseline="0" noProof="0" dirty="0">
                <a:ln>
                  <a:noFill/>
                </a:ln>
                <a:solidFill>
                  <a:prstClr val="black"/>
                </a:solidFill>
                <a:effectLst/>
                <a:uLnTx/>
                <a:uFillTx/>
                <a:latin typeface="Calibri"/>
                <a:ea typeface="+mn-ea"/>
                <a:cs typeface="+mn-cs"/>
              </a:rPr>
              <a:t> because well-resolved D</a:t>
            </a:r>
            <a:r>
              <a:rPr kumimoji="0" lang="en-US" sz="1800" b="0" i="0" u="none" strike="noStrike" kern="1200" cap="none" spc="0" normalizeH="0" baseline="-25000" noProof="0" dirty="0">
                <a:ln>
                  <a:noFill/>
                </a:ln>
                <a:solidFill>
                  <a:prstClr val="black"/>
                </a:solidFill>
                <a:effectLst/>
                <a:uLnTx/>
                <a:uFillTx/>
                <a:latin typeface="Calibri"/>
                <a:ea typeface="+mn-ea"/>
                <a:cs typeface="+mn-cs"/>
              </a:rPr>
              <a:t>α</a:t>
            </a:r>
            <a:r>
              <a:rPr kumimoji="0" lang="en-US" sz="1800" b="0" i="0" u="none" strike="noStrike" kern="1200" cap="none" spc="0" normalizeH="0" baseline="0" noProof="0" dirty="0">
                <a:ln>
                  <a:noFill/>
                </a:ln>
                <a:solidFill>
                  <a:prstClr val="black"/>
                </a:solidFill>
                <a:effectLst/>
                <a:uLnTx/>
                <a:uFillTx/>
                <a:latin typeface="Calibri"/>
                <a:ea typeface="+mn-ea"/>
                <a:cs typeface="+mn-cs"/>
              </a:rPr>
              <a:t> − H</a:t>
            </a:r>
            <a:r>
              <a:rPr kumimoji="0" lang="en-US" sz="1800" b="0" i="0" u="none" strike="noStrike" kern="1200" cap="none" spc="0" normalizeH="0" baseline="-25000" noProof="0" dirty="0">
                <a:ln>
                  <a:noFill/>
                </a:ln>
                <a:solidFill>
                  <a:prstClr val="black"/>
                </a:solidFill>
                <a:effectLst/>
                <a:uLnTx/>
                <a:uFillTx/>
                <a:latin typeface="Calibri"/>
                <a:ea typeface="+mn-ea"/>
                <a:cs typeface="+mn-cs"/>
              </a:rPr>
              <a:t>α</a:t>
            </a:r>
            <a:r>
              <a:rPr kumimoji="0" lang="en-US" sz="1800" b="0" i="0" u="none" strike="noStrike" kern="1200" cap="none" spc="0" normalizeH="0" baseline="0" noProof="0" dirty="0">
                <a:ln>
                  <a:noFill/>
                </a:ln>
                <a:solidFill>
                  <a:prstClr val="black"/>
                </a:solidFill>
                <a:effectLst/>
                <a:uLnTx/>
                <a:uFillTx/>
                <a:latin typeface="Calibri"/>
                <a:ea typeface="+mn-ea"/>
                <a:cs typeface="+mn-cs"/>
              </a:rPr>
              <a:t> emission lines were detected as well as W I emission lines at 653.811 nm and 657.393 nm; therefore, the quantitative estimation of D and H with respect to W was feasible.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 CF-LIBS the laser-induced plasma is required to be optically thin and in local thermo-dynamic equilibrium (LTE). In these conditions, the line integral intensities of the emission lines are related to the concentration of the species through the following expression: </a:t>
            </a: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11D16132-1645-69F6-4157-322E4C1846B8}"/>
                  </a:ext>
                </a:extLst>
              </p:cNvPr>
              <p:cNvSpPr txBox="1"/>
              <p:nvPr/>
            </p:nvSpPr>
            <p:spPr>
              <a:xfrm>
                <a:off x="3007519" y="3350475"/>
                <a:ext cx="6119812" cy="7380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𝑘𝑖</m:t>
                          </m:r>
                        </m:sub>
                      </m:sSub>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𝐶</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sub>
                      </m:sSub>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𝑘𝑖</m:t>
                          </m:r>
                        </m:sub>
                      </m:sSub>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𝑔</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sub>
                      </m:sSub>
                      <m:f>
                        <m:f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p>
                            <m:sSup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m:t>
                              </m:r>
                            </m:e>
                            <m:sup>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endChr m:val=""/>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f>
                                    <m:fPr>
                                      <m:type m:val="lin"/>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sub>
                                      </m:sSub>
                                    </m:num>
                                    <m:den>
                                      <m:d>
                                        <m:dPr>
                                          <m:begChr m:val=""/>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𝐵</m:t>
                                              </m:r>
                                            </m:sub>
                                          </m:s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𝑇</m:t>
                                          </m:r>
                                        </m:e>
                                      </m:d>
                                    </m:den>
                                  </m:f>
                                </m:e>
                              </m:d>
                            </m:sup>
                          </m:sSup>
                        </m:num>
                        <m:den>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𝑈</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sub>
                          </m:sSub>
                          <m:d>
                            <m:d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𝑇</m:t>
                              </m:r>
                            </m:e>
                          </m:d>
                        </m:den>
                      </m:f>
                    </m:oMath>
                  </m:oMathPara>
                </a14:m>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8" name="CasellaDiTesto 7">
                <a:extLst>
                  <a:ext uri="{FF2B5EF4-FFF2-40B4-BE49-F238E27FC236}">
                    <a16:creationId xmlns:a16="http://schemas.microsoft.com/office/drawing/2014/main" id="{11D16132-1645-69F6-4157-322E4C1846B8}"/>
                  </a:ext>
                </a:extLst>
              </p:cNvPr>
              <p:cNvSpPr txBox="1">
                <a:spLocks noRot="1" noChangeAspect="1" noMove="1" noResize="1" noEditPoints="1" noAdjustHandles="1" noChangeArrowheads="1" noChangeShapeType="1" noTextEdit="1"/>
              </p:cNvSpPr>
              <p:nvPr/>
            </p:nvSpPr>
            <p:spPr>
              <a:xfrm>
                <a:off x="3007519" y="3350475"/>
                <a:ext cx="6119812" cy="738087"/>
              </a:xfrm>
              <a:prstGeom prst="rect">
                <a:avLst/>
              </a:prstGeom>
              <a:blipFill>
                <a:blip r:embed="rId2"/>
                <a:stretch>
                  <a:fillRect/>
                </a:stretch>
              </a:blipFill>
            </p:spPr>
            <p:txBody>
              <a:bodyPr/>
              <a:lstStyle/>
              <a:p>
                <a:r>
                  <a:rPr lang="it-IT">
                    <a:noFill/>
                  </a:rPr>
                  <a:t> </a:t>
                </a:r>
              </a:p>
            </p:txBody>
          </p:sp>
        </mc:Fallback>
      </mc:AlternateContent>
      <p:sp>
        <p:nvSpPr>
          <p:cNvPr id="11" name="CasellaDiTesto 10">
            <a:extLst>
              <a:ext uri="{FF2B5EF4-FFF2-40B4-BE49-F238E27FC236}">
                <a16:creationId xmlns:a16="http://schemas.microsoft.com/office/drawing/2014/main" id="{0E6A230F-699B-8391-573E-342B716703E3}"/>
              </a:ext>
            </a:extLst>
          </p:cNvPr>
          <p:cNvSpPr txBox="1"/>
          <p:nvPr/>
        </p:nvSpPr>
        <p:spPr>
          <a:xfrm>
            <a:off x="85726" y="4449492"/>
            <a:ext cx="11963399"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optical thinness of the LIBS plasma is generally evaluated from the intensity ratio of two lines of the same chemical element in the same charge state (ionic or atomic) and should be equal to the following expression:  </a:t>
            </a: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58565342-C196-595A-D696-3CEBC7741EA0}"/>
                  </a:ext>
                </a:extLst>
              </p:cNvPr>
              <p:cNvSpPr txBox="1"/>
              <p:nvPr/>
            </p:nvSpPr>
            <p:spPr>
              <a:xfrm>
                <a:off x="3078957" y="5491134"/>
                <a:ext cx="6119812" cy="7035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𝑘𝑖</m:t>
                              </m:r>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num>
                        <m:den>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𝑘𝑖</m:t>
                              </m:r>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den>
                      </m:f>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𝑘𝑖</m:t>
                              </m:r>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𝑔</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num>
                        <m:den>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𝑘𝑖</m:t>
                              </m:r>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𝑔</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den>
                      </m:f>
                      <m:sSup>
                        <m:sSup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m:t>
                          </m:r>
                        </m:e>
                        <m:sup>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d>
                                <m:d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e>
                              </m:d>
                            </m:num>
                            <m:den>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𝐵</m:t>
                                  </m:r>
                                </m:sub>
                              </m:s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𝑇</m:t>
                              </m:r>
                            </m:den>
                          </m:f>
                        </m:sup>
                      </m:sSup>
                    </m:oMath>
                  </m:oMathPara>
                </a14:m>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3" name="CasellaDiTesto 12">
                <a:extLst>
                  <a:ext uri="{FF2B5EF4-FFF2-40B4-BE49-F238E27FC236}">
                    <a16:creationId xmlns:a16="http://schemas.microsoft.com/office/drawing/2014/main" id="{58565342-C196-595A-D696-3CEBC7741EA0}"/>
                  </a:ext>
                </a:extLst>
              </p:cNvPr>
              <p:cNvSpPr txBox="1">
                <a:spLocks noRot="1" noChangeAspect="1" noMove="1" noResize="1" noEditPoints="1" noAdjustHandles="1" noChangeArrowheads="1" noChangeShapeType="1" noTextEdit="1"/>
              </p:cNvSpPr>
              <p:nvPr/>
            </p:nvSpPr>
            <p:spPr>
              <a:xfrm>
                <a:off x="3078957" y="5491134"/>
                <a:ext cx="6119812" cy="703591"/>
              </a:xfrm>
              <a:prstGeom prst="rect">
                <a:avLst/>
              </a:prstGeom>
              <a:blipFill>
                <a:blip r:embed="rId3"/>
                <a:stretch>
                  <a:fillRect/>
                </a:stretch>
              </a:blipFill>
            </p:spPr>
            <p:txBody>
              <a:bodyPr/>
              <a:lstStyle/>
              <a:p>
                <a:r>
                  <a:rPr lang="it-IT">
                    <a:noFill/>
                  </a:rPr>
                  <a:t> </a:t>
                </a:r>
              </a:p>
            </p:txBody>
          </p:sp>
        </mc:Fallback>
      </mc:AlternateContent>
      <p:sp>
        <p:nvSpPr>
          <p:cNvPr id="3" name="Footer Placeholder 3">
            <a:extLst>
              <a:ext uri="{FF2B5EF4-FFF2-40B4-BE49-F238E27FC236}">
                <a16:creationId xmlns:a16="http://schemas.microsoft.com/office/drawing/2014/main" id="{00D0D6A4-063B-0608-5CE7-20BD5D33D452}"/>
              </a:ext>
            </a:extLst>
          </p:cNvPr>
          <p:cNvSpPr>
            <a:spLocks noGrp="1"/>
          </p:cNvSpPr>
          <p:nvPr>
            <p:ph type="ftr" sz="quarter" idx="11"/>
          </p:nvPr>
        </p:nvSpPr>
        <p:spPr>
          <a:xfrm>
            <a:off x="825623" y="6555770"/>
            <a:ext cx="5726833" cy="329614"/>
          </a:xfrm>
        </p:spPr>
        <p:txBody>
          <a:bodyPr/>
          <a:lstStyle/>
          <a:p>
            <a:pPr>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 | </a:t>
            </a:r>
            <a:r>
              <a:rPr lang="en-US" dirty="0"/>
              <a:t>WP-PWIE Review Meeting | 17-21 November 2025</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51961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6270B-8F00-94EA-6641-D4624DEA9BC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405146-BE05-BE70-46E0-8DFDEDF617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9" name="Titolo 7">
            <a:extLst>
              <a:ext uri="{FF2B5EF4-FFF2-40B4-BE49-F238E27FC236}">
                <a16:creationId xmlns:a16="http://schemas.microsoft.com/office/drawing/2014/main" id="{4DBBFAC3-D651-9CD4-DE76-9C528CEB25F5}"/>
              </a:ext>
            </a:extLst>
          </p:cNvPr>
          <p:cNvSpPr>
            <a:spLocks noGrp="1"/>
          </p:cNvSpPr>
          <p:nvPr>
            <p:ph type="title"/>
          </p:nvPr>
        </p:nvSpPr>
        <p:spPr>
          <a:xfrm>
            <a:off x="982663" y="192088"/>
            <a:ext cx="9451975" cy="457200"/>
          </a:xfrm>
        </p:spPr>
        <p:txBody>
          <a:bodyPr/>
          <a:lstStyle/>
          <a:p>
            <a:r>
              <a:rPr lang="it-IT" dirty="0" err="1"/>
              <a:t>Results</a:t>
            </a:r>
            <a:r>
              <a:rPr lang="it-IT" dirty="0"/>
              <a:t>: CF-LIBS </a:t>
            </a:r>
            <a:r>
              <a:rPr lang="it-IT" dirty="0" err="1"/>
              <a:t>analysis</a:t>
            </a:r>
            <a:endParaRPr lang="it-IT" dirty="0"/>
          </a:p>
        </p:txBody>
      </p:sp>
      <p:sp>
        <p:nvSpPr>
          <p:cNvPr id="5" name="CasellaDiTesto 4">
            <a:extLst>
              <a:ext uri="{FF2B5EF4-FFF2-40B4-BE49-F238E27FC236}">
                <a16:creationId xmlns:a16="http://schemas.microsoft.com/office/drawing/2014/main" id="{3AD44EDD-957C-1B55-75F6-CDF3B90E581C}"/>
              </a:ext>
            </a:extLst>
          </p:cNvPr>
          <p:cNvSpPr txBox="1"/>
          <p:nvPr/>
        </p:nvSpPr>
        <p:spPr>
          <a:xfrm>
            <a:off x="85726" y="712787"/>
            <a:ext cx="12106274"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intensity ratio of the two W I emission lines at 653.811 nm and 657.393 nm, whose spectroscopic parameters were retrieved from the NIST database was used to check the optical thinness of the LIBS plasma. These parameters, together with the theoretical and the experimental intensity ratios, are reported in the table below: </a:t>
            </a:r>
            <a:r>
              <a:rPr kumimoji="0" lang="en-US" sz="1800" b="0" i="0" u="none" strike="noStrike" kern="1200" cap="none" spc="0" normalizeH="0" baseline="0" noProof="0" dirty="0" err="1">
                <a:ln>
                  <a:noFill/>
                </a:ln>
                <a:solidFill>
                  <a:srgbClr val="FF0000"/>
                </a:solidFill>
                <a:effectLst/>
                <a:uLnTx/>
                <a:uFillTx/>
                <a:latin typeface="Calibri"/>
                <a:ea typeface="+mn-ea"/>
                <a:cs typeface="+mn-cs"/>
              </a:rPr>
              <a:t>theorethical</a:t>
            </a:r>
            <a:r>
              <a:rPr kumimoji="0" lang="en-US" sz="1800" b="0" i="0" u="none" strike="noStrike" kern="1200" cap="none" spc="0" normalizeH="0" baseline="0" noProof="0" dirty="0">
                <a:ln>
                  <a:noFill/>
                </a:ln>
                <a:solidFill>
                  <a:srgbClr val="FF0000"/>
                </a:solidFill>
                <a:effectLst/>
                <a:uLnTx/>
                <a:uFillTx/>
                <a:latin typeface="Calibri"/>
                <a:ea typeface="+mn-ea"/>
                <a:cs typeface="+mn-cs"/>
              </a:rPr>
              <a:t> and experimental ratios are comparable </a:t>
            </a:r>
            <a:r>
              <a:rPr kumimoji="0" lang="en-US" sz="1800" b="0" i="0" u="none" strike="noStrike" kern="1200" cap="none" spc="0" normalizeH="0" baseline="0" noProof="0" dirty="0">
                <a:ln>
                  <a:noFill/>
                </a:ln>
                <a:solidFill>
                  <a:srgbClr val="FF0000"/>
                </a:solidFill>
                <a:effectLst/>
                <a:uLnTx/>
                <a:uFillTx/>
                <a:latin typeface="Calibri"/>
                <a:ea typeface="+mn-ea"/>
                <a:cs typeface="+mn-cs"/>
                <a:sym typeface="Wingdings" panose="05000000000000000000" pitchFamily="2" charset="2"/>
              </a:rPr>
              <a:t> the plasma can be considered optically thin</a:t>
            </a: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Immagine 2">
            <a:extLst>
              <a:ext uri="{FF2B5EF4-FFF2-40B4-BE49-F238E27FC236}">
                <a16:creationId xmlns:a16="http://schemas.microsoft.com/office/drawing/2014/main" id="{E90FC15B-7C5A-D002-1043-CD0EE421D16B}"/>
              </a:ext>
            </a:extLst>
          </p:cNvPr>
          <p:cNvPicPr>
            <a:picLocks noChangeAspect="1"/>
          </p:cNvPicPr>
          <p:nvPr/>
        </p:nvPicPr>
        <p:blipFill>
          <a:blip r:embed="rId2"/>
          <a:stretch>
            <a:fillRect/>
          </a:stretch>
        </p:blipFill>
        <p:spPr>
          <a:xfrm>
            <a:off x="504825" y="1995409"/>
            <a:ext cx="5960984" cy="4560361"/>
          </a:xfrm>
          <a:prstGeom prst="rect">
            <a:avLst/>
          </a:prstGeom>
        </p:spPr>
      </p:pic>
      <p:graphicFrame>
        <p:nvGraphicFramePr>
          <p:cNvPr id="6" name="Tabella 5">
            <a:extLst>
              <a:ext uri="{FF2B5EF4-FFF2-40B4-BE49-F238E27FC236}">
                <a16:creationId xmlns:a16="http://schemas.microsoft.com/office/drawing/2014/main" id="{D2877593-5960-5D1F-3590-D10141A27801}"/>
              </a:ext>
            </a:extLst>
          </p:cNvPr>
          <p:cNvGraphicFramePr>
            <a:graphicFrameLocks noGrp="1"/>
          </p:cNvGraphicFramePr>
          <p:nvPr/>
        </p:nvGraphicFramePr>
        <p:xfrm>
          <a:off x="6096000" y="3421163"/>
          <a:ext cx="5726832" cy="2419352"/>
        </p:xfrm>
        <a:graphic>
          <a:graphicData uri="http://schemas.openxmlformats.org/drawingml/2006/table">
            <a:tbl>
              <a:tblPr firstRow="1" firstCol="1" bandRow="1">
                <a:tableStyleId>{5C22544A-7EE6-4342-B048-85BDC9FD1C3A}</a:tableStyleId>
              </a:tblPr>
              <a:tblGrid>
                <a:gridCol w="954974">
                  <a:extLst>
                    <a:ext uri="{9D8B030D-6E8A-4147-A177-3AD203B41FA5}">
                      <a16:colId xmlns:a16="http://schemas.microsoft.com/office/drawing/2014/main" val="1931446768"/>
                    </a:ext>
                  </a:extLst>
                </a:gridCol>
                <a:gridCol w="954221">
                  <a:extLst>
                    <a:ext uri="{9D8B030D-6E8A-4147-A177-3AD203B41FA5}">
                      <a16:colId xmlns:a16="http://schemas.microsoft.com/office/drawing/2014/main" val="3511629525"/>
                    </a:ext>
                  </a:extLst>
                </a:gridCol>
                <a:gridCol w="954221">
                  <a:extLst>
                    <a:ext uri="{9D8B030D-6E8A-4147-A177-3AD203B41FA5}">
                      <a16:colId xmlns:a16="http://schemas.microsoft.com/office/drawing/2014/main" val="2459132313"/>
                    </a:ext>
                  </a:extLst>
                </a:gridCol>
                <a:gridCol w="954221">
                  <a:extLst>
                    <a:ext uri="{9D8B030D-6E8A-4147-A177-3AD203B41FA5}">
                      <a16:colId xmlns:a16="http://schemas.microsoft.com/office/drawing/2014/main" val="1788293227"/>
                    </a:ext>
                  </a:extLst>
                </a:gridCol>
                <a:gridCol w="954221">
                  <a:extLst>
                    <a:ext uri="{9D8B030D-6E8A-4147-A177-3AD203B41FA5}">
                      <a16:colId xmlns:a16="http://schemas.microsoft.com/office/drawing/2014/main" val="1932055026"/>
                    </a:ext>
                  </a:extLst>
                </a:gridCol>
                <a:gridCol w="954974">
                  <a:extLst>
                    <a:ext uri="{9D8B030D-6E8A-4147-A177-3AD203B41FA5}">
                      <a16:colId xmlns:a16="http://schemas.microsoft.com/office/drawing/2014/main" val="2979550920"/>
                    </a:ext>
                  </a:extLst>
                </a:gridCol>
              </a:tblGrid>
              <a:tr h="793230">
                <a:tc>
                  <a:txBody>
                    <a:bodyPr/>
                    <a:lstStyle/>
                    <a:p>
                      <a:pPr algn="ctr">
                        <a:buNone/>
                      </a:pPr>
                      <a:r>
                        <a:rPr lang="en-US" sz="1600" b="1" dirty="0">
                          <a:effectLst/>
                        </a:rPr>
                        <a:t>λ (nm)</a:t>
                      </a:r>
                      <a:endParaRPr lang="it-IT"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b="1" dirty="0">
                          <a:effectLst/>
                        </a:rPr>
                        <a:t>A</a:t>
                      </a:r>
                      <a:r>
                        <a:rPr lang="en-US" sz="1600" b="1" baseline="-25000" dirty="0">
                          <a:effectLst/>
                        </a:rPr>
                        <a:t>ki</a:t>
                      </a:r>
                      <a:r>
                        <a:rPr lang="en-US" sz="1600" b="1" dirty="0">
                          <a:effectLst/>
                        </a:rPr>
                        <a:t> (10</a:t>
                      </a:r>
                      <a:r>
                        <a:rPr lang="en-US" sz="1600" b="1" baseline="30000" dirty="0">
                          <a:effectLst/>
                        </a:rPr>
                        <a:t>−8</a:t>
                      </a:r>
                      <a:r>
                        <a:rPr lang="en-US" sz="1600" b="1" dirty="0">
                          <a:effectLst/>
                        </a:rPr>
                        <a:t> s)</a:t>
                      </a:r>
                      <a:endParaRPr lang="it-IT"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b="1" dirty="0" err="1">
                          <a:effectLst/>
                        </a:rPr>
                        <a:t>g</a:t>
                      </a:r>
                      <a:r>
                        <a:rPr lang="en-US" sz="1600" b="1" baseline="-25000" dirty="0" err="1">
                          <a:effectLst/>
                        </a:rPr>
                        <a:t>k</a:t>
                      </a:r>
                      <a:endParaRPr lang="it-IT"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b="1">
                          <a:effectLst/>
                        </a:rPr>
                        <a:t>E</a:t>
                      </a:r>
                      <a:r>
                        <a:rPr lang="en-US" sz="1600" b="1" baseline="-25000">
                          <a:effectLst/>
                        </a:rPr>
                        <a:t>k</a:t>
                      </a:r>
                      <a:r>
                        <a:rPr lang="en-US" sz="1600" b="1">
                          <a:effectLst/>
                        </a:rPr>
                        <a:t> (eV)</a:t>
                      </a:r>
                      <a:endParaRPr lang="it-IT" sz="16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b="1">
                          <a:effectLst/>
                        </a:rPr>
                        <a:t>I</a:t>
                      </a:r>
                      <a:r>
                        <a:rPr lang="en-US" sz="1600" b="1" baseline="-25000">
                          <a:effectLst/>
                        </a:rPr>
                        <a:t>1</a:t>
                      </a:r>
                      <a:r>
                        <a:rPr lang="en-US" sz="1600" b="1">
                          <a:effectLst/>
                        </a:rPr>
                        <a:t>/I</a:t>
                      </a:r>
                      <a:r>
                        <a:rPr lang="en-US" sz="1600" b="1" baseline="-25000">
                          <a:effectLst/>
                        </a:rPr>
                        <a:t>2</a:t>
                      </a:r>
                      <a:r>
                        <a:rPr lang="en-US" sz="1600" b="1">
                          <a:effectLst/>
                        </a:rPr>
                        <a:t> (theo.)</a:t>
                      </a:r>
                      <a:endParaRPr lang="it-IT" sz="16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b="1">
                          <a:effectLst/>
                        </a:rPr>
                        <a:t>I</a:t>
                      </a:r>
                      <a:r>
                        <a:rPr lang="en-US" sz="1600" b="1" baseline="-25000">
                          <a:effectLst/>
                        </a:rPr>
                        <a:t>1</a:t>
                      </a:r>
                      <a:r>
                        <a:rPr lang="en-US" sz="1600" b="1">
                          <a:effectLst/>
                        </a:rPr>
                        <a:t>/I</a:t>
                      </a:r>
                      <a:r>
                        <a:rPr lang="en-US" sz="1600" b="1" baseline="-25000">
                          <a:effectLst/>
                        </a:rPr>
                        <a:t>2</a:t>
                      </a:r>
                      <a:r>
                        <a:rPr lang="en-US" sz="1600" b="1">
                          <a:effectLst/>
                        </a:rPr>
                        <a:t> (exp.)</a:t>
                      </a:r>
                      <a:endParaRPr lang="it-IT" sz="16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89762471"/>
                  </a:ext>
                </a:extLst>
              </a:tr>
              <a:tr h="793230">
                <a:tc>
                  <a:txBody>
                    <a:bodyPr/>
                    <a:lstStyle/>
                    <a:p>
                      <a:pPr algn="ctr">
                        <a:buNone/>
                      </a:pPr>
                      <a:r>
                        <a:rPr lang="en-US" sz="1600" b="1">
                          <a:effectLst/>
                        </a:rPr>
                        <a:t>653.811</a:t>
                      </a:r>
                      <a:endParaRPr lang="it-IT" sz="16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b="1" dirty="0">
                          <a:effectLst/>
                        </a:rPr>
                        <a:t>2.7 × 10</a:t>
                      </a:r>
                      <a:r>
                        <a:rPr lang="en-US" sz="1600" b="1" baseline="30000" dirty="0">
                          <a:effectLst/>
                        </a:rPr>
                        <a:t>−3</a:t>
                      </a:r>
                      <a:endParaRPr lang="it-IT"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b="1" dirty="0">
                          <a:effectLst/>
                        </a:rPr>
                        <a:t>9</a:t>
                      </a:r>
                      <a:endParaRPr lang="it-IT"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b="1" dirty="0">
                          <a:effectLst/>
                        </a:rPr>
                        <a:t>4.354</a:t>
                      </a:r>
                      <a:endParaRPr lang="it-IT"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rowSpan="2">
                  <a:txBody>
                    <a:bodyPr/>
                    <a:lstStyle/>
                    <a:p>
                      <a:pPr algn="ctr">
                        <a:buNone/>
                      </a:pPr>
                      <a:r>
                        <a:rPr lang="en-US" sz="1600" b="1" dirty="0">
                          <a:effectLst/>
                        </a:rPr>
                        <a:t>0.975</a:t>
                      </a:r>
                      <a:endParaRPr lang="it-IT"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rowSpan="2">
                  <a:txBody>
                    <a:bodyPr/>
                    <a:lstStyle/>
                    <a:p>
                      <a:pPr algn="ctr">
                        <a:buNone/>
                      </a:pPr>
                      <a:r>
                        <a:rPr lang="en-US" sz="1600" b="1" dirty="0">
                          <a:effectLst/>
                        </a:rPr>
                        <a:t>1.09</a:t>
                      </a:r>
                      <a:endParaRPr lang="it-IT"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48979491"/>
                  </a:ext>
                </a:extLst>
              </a:tr>
              <a:tr h="832892">
                <a:tc>
                  <a:txBody>
                    <a:bodyPr/>
                    <a:lstStyle/>
                    <a:p>
                      <a:pPr algn="ctr">
                        <a:buNone/>
                      </a:pPr>
                      <a:r>
                        <a:rPr lang="en-US" sz="1600" b="1">
                          <a:effectLst/>
                        </a:rPr>
                        <a:t>657.393</a:t>
                      </a:r>
                      <a:endParaRPr lang="it-IT" sz="16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b="1" dirty="0">
                          <a:effectLst/>
                        </a:rPr>
                        <a:t>9.9 × 10</a:t>
                      </a:r>
                      <a:r>
                        <a:rPr lang="en-US" sz="1600" b="1" baseline="30000" dirty="0">
                          <a:effectLst/>
                        </a:rPr>
                        <a:t>−3</a:t>
                      </a:r>
                      <a:r>
                        <a:rPr lang="en-US" sz="1600" b="1" dirty="0">
                          <a:effectLst/>
                        </a:rPr>
                        <a:t>   </a:t>
                      </a:r>
                      <a:endParaRPr lang="it-IT"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b="1">
                          <a:effectLst/>
                        </a:rPr>
                        <a:t>3</a:t>
                      </a:r>
                      <a:endParaRPr lang="it-IT" sz="16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b="1" dirty="0">
                          <a:effectLst/>
                        </a:rPr>
                        <a:t>4.487</a:t>
                      </a:r>
                      <a:endParaRPr lang="it-IT"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2159517388"/>
                  </a:ext>
                </a:extLst>
              </a:tr>
            </a:tbl>
          </a:graphicData>
        </a:graphic>
      </p:graphicFrame>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D4874B5F-0BED-64D0-3C81-5AC4FB039674}"/>
                  </a:ext>
                </a:extLst>
              </p:cNvPr>
              <p:cNvSpPr txBox="1"/>
              <p:nvPr/>
            </p:nvSpPr>
            <p:spPr>
              <a:xfrm>
                <a:off x="5708650" y="2481234"/>
                <a:ext cx="6119812" cy="7035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𝑘𝑖</m:t>
                              </m:r>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num>
                        <m:den>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𝑘𝑖</m:t>
                              </m:r>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den>
                      </m:f>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𝑘𝑖</m:t>
                              </m:r>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𝑔</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num>
                        <m:den>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𝐴</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𝑘𝑖</m:t>
                              </m:r>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𝑔</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den>
                      </m:f>
                      <m:sSup>
                        <m:sSup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m:t>
                          </m:r>
                        </m:e>
                        <m:sup>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d>
                                <m:d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r>
                                        <a:rPr kumimoji="0" lang="it-IT"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e>
                              </m:d>
                            </m:num>
                            <m:den>
                              <m:sSub>
                                <m:sSubPr>
                                  <m:ctrlP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e>
                                <m: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𝐵</m:t>
                                  </m:r>
                                </m:sub>
                              </m:sSub>
                              <m:r>
                                <a:rPr kumimoji="0" lang="it-IT"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𝑇</m:t>
                              </m:r>
                            </m:den>
                          </m:f>
                        </m:sup>
                      </m:sSup>
                    </m:oMath>
                  </m:oMathPara>
                </a14:m>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2" name="CasellaDiTesto 11">
                <a:extLst>
                  <a:ext uri="{FF2B5EF4-FFF2-40B4-BE49-F238E27FC236}">
                    <a16:creationId xmlns:a16="http://schemas.microsoft.com/office/drawing/2014/main" id="{D4874B5F-0BED-64D0-3C81-5AC4FB039674}"/>
                  </a:ext>
                </a:extLst>
              </p:cNvPr>
              <p:cNvSpPr txBox="1">
                <a:spLocks noRot="1" noChangeAspect="1" noMove="1" noResize="1" noEditPoints="1" noAdjustHandles="1" noChangeArrowheads="1" noChangeShapeType="1" noTextEdit="1"/>
              </p:cNvSpPr>
              <p:nvPr/>
            </p:nvSpPr>
            <p:spPr>
              <a:xfrm>
                <a:off x="5708650" y="2481234"/>
                <a:ext cx="6119812" cy="703591"/>
              </a:xfrm>
              <a:prstGeom prst="rect">
                <a:avLst/>
              </a:prstGeom>
              <a:blipFill>
                <a:blip r:embed="rId3"/>
                <a:stretch>
                  <a:fillRect/>
                </a:stretch>
              </a:blipFill>
            </p:spPr>
            <p:txBody>
              <a:bodyPr/>
              <a:lstStyle/>
              <a:p>
                <a:r>
                  <a:rPr lang="it-IT">
                    <a:noFill/>
                  </a:rPr>
                  <a:t> </a:t>
                </a:r>
              </a:p>
            </p:txBody>
          </p:sp>
        </mc:Fallback>
      </mc:AlternateContent>
      <p:cxnSp>
        <p:nvCxnSpPr>
          <p:cNvPr id="15" name="Connettore 2 14">
            <a:extLst>
              <a:ext uri="{FF2B5EF4-FFF2-40B4-BE49-F238E27FC236}">
                <a16:creationId xmlns:a16="http://schemas.microsoft.com/office/drawing/2014/main" id="{C62E8253-A041-837A-7DE5-C0A6E4BF81B1}"/>
              </a:ext>
            </a:extLst>
          </p:cNvPr>
          <p:cNvCxnSpPr/>
          <p:nvPr/>
        </p:nvCxnSpPr>
        <p:spPr>
          <a:xfrm>
            <a:off x="1943100" y="3429000"/>
            <a:ext cx="0" cy="846589"/>
          </a:xfrm>
          <a:prstGeom prst="straightConnector1">
            <a:avLst/>
          </a:prstGeom>
          <a:ln w="63500">
            <a:solidFill>
              <a:schemeClr val="accent1">
                <a:shade val="95000"/>
                <a:satMod val="105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E5B7566B-A842-6CBB-FBA8-F9643197A59A}"/>
              </a:ext>
            </a:extLst>
          </p:cNvPr>
          <p:cNvCxnSpPr/>
          <p:nvPr/>
        </p:nvCxnSpPr>
        <p:spPr>
          <a:xfrm>
            <a:off x="4114800" y="3648075"/>
            <a:ext cx="0" cy="846589"/>
          </a:xfrm>
          <a:prstGeom prst="straightConnector1">
            <a:avLst/>
          </a:prstGeom>
          <a:ln w="63500">
            <a:solidFill>
              <a:schemeClr val="accent1">
                <a:shade val="95000"/>
                <a:satMod val="105000"/>
                <a:alpha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837BBFE3-5C28-CB51-64FA-DC0050E06ADE}"/>
              </a:ext>
            </a:extLst>
          </p:cNvPr>
          <p:cNvSpPr txBox="1"/>
          <p:nvPr/>
        </p:nvSpPr>
        <p:spPr>
          <a:xfrm rot="16200000">
            <a:off x="1415551" y="2664824"/>
            <a:ext cx="1055097" cy="307777"/>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a:ea typeface="+mn-ea"/>
                <a:cs typeface="+mn-cs"/>
              </a:rPr>
              <a:t>653.811 nm</a:t>
            </a:r>
          </a:p>
        </p:txBody>
      </p:sp>
      <p:sp>
        <p:nvSpPr>
          <p:cNvPr id="18" name="CasellaDiTesto 17">
            <a:extLst>
              <a:ext uri="{FF2B5EF4-FFF2-40B4-BE49-F238E27FC236}">
                <a16:creationId xmlns:a16="http://schemas.microsoft.com/office/drawing/2014/main" id="{C859B869-76E4-8030-47EB-B37DB7490058}"/>
              </a:ext>
            </a:extLst>
          </p:cNvPr>
          <p:cNvSpPr txBox="1"/>
          <p:nvPr/>
        </p:nvSpPr>
        <p:spPr>
          <a:xfrm rot="16200000">
            <a:off x="3599961" y="2932371"/>
            <a:ext cx="105509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a:ea typeface="+mn-ea"/>
                <a:cs typeface="+mn-cs"/>
              </a:rPr>
              <a:t>657.393 nm</a:t>
            </a:r>
          </a:p>
        </p:txBody>
      </p:sp>
      <p:sp>
        <p:nvSpPr>
          <p:cNvPr id="7" name="Footer Placeholder 3">
            <a:extLst>
              <a:ext uri="{FF2B5EF4-FFF2-40B4-BE49-F238E27FC236}">
                <a16:creationId xmlns:a16="http://schemas.microsoft.com/office/drawing/2014/main" id="{C857CE86-4A4E-EDF0-1C3D-C2159287A8BC}"/>
              </a:ext>
            </a:extLst>
          </p:cNvPr>
          <p:cNvSpPr>
            <a:spLocks noGrp="1"/>
          </p:cNvSpPr>
          <p:nvPr>
            <p:ph type="ftr" sz="quarter" idx="11"/>
          </p:nvPr>
        </p:nvSpPr>
        <p:spPr>
          <a:xfrm>
            <a:off x="825623" y="6555770"/>
            <a:ext cx="5726833" cy="329614"/>
          </a:xfrm>
        </p:spPr>
        <p:txBody>
          <a:bodyPr/>
          <a:lstStyle/>
          <a:p>
            <a:pPr>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 | </a:t>
            </a:r>
            <a:r>
              <a:rPr lang="en-US" dirty="0"/>
              <a:t>WP-PWIE Review Meeting | 17-21 November 2025</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90819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7EBF2-1418-3790-7E33-28BE6EAA0BD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89D05F-A69F-AEA2-2519-4A1487F24E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AC4008E5-2F7F-BDA7-4501-2C7B53C5A828}"/>
              </a:ext>
            </a:extLst>
          </p:cNvPr>
          <p:cNvSpPr txBox="1">
            <a:spLocks/>
          </p:cNvSpPr>
          <p:nvPr/>
        </p:nvSpPr>
        <p:spPr>
          <a:xfrm>
            <a:off x="330075" y="751809"/>
            <a:ext cx="11531849" cy="568863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asellaDiTesto 5">
            <a:extLst>
              <a:ext uri="{FF2B5EF4-FFF2-40B4-BE49-F238E27FC236}">
                <a16:creationId xmlns:a16="http://schemas.microsoft.com/office/drawing/2014/main" id="{B05F5E1B-D756-6F56-9B4F-52EF5769BED0}"/>
              </a:ext>
            </a:extLst>
          </p:cNvPr>
          <p:cNvSpPr txBox="1"/>
          <p:nvPr/>
        </p:nvSpPr>
        <p:spPr>
          <a:xfrm>
            <a:off x="250371" y="798884"/>
            <a:ext cx="11756571"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To evaluate the LTE of the LIBS plasma, it is necessary to apply the so-called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McWhirther</a:t>
            </a:r>
            <a:r>
              <a:rPr kumimoji="0" lang="en-US" sz="1800" b="0" i="0" u="none" strike="noStrike" kern="1200" cap="none" spc="0" normalizeH="0" baseline="0" noProof="0" dirty="0">
                <a:ln>
                  <a:noFill/>
                </a:ln>
                <a:solidFill>
                  <a:prstClr val="black"/>
                </a:solidFill>
                <a:effectLst/>
                <a:uLnTx/>
                <a:uFillTx/>
                <a:latin typeface="Calibri"/>
                <a:ea typeface="+mn-ea"/>
                <a:cs typeface="+mn-cs"/>
              </a:rPr>
              <a:t> criterion [31], which is a necessary but insufficient condition that can be expressed as follows: </a:t>
            </a:r>
          </a:p>
        </p:txBody>
      </p:sp>
      <p:pic>
        <p:nvPicPr>
          <p:cNvPr id="8" name="Immagine 7">
            <a:extLst>
              <a:ext uri="{FF2B5EF4-FFF2-40B4-BE49-F238E27FC236}">
                <a16:creationId xmlns:a16="http://schemas.microsoft.com/office/drawing/2014/main" id="{508CCB90-7728-D5F7-80AF-52845E6181B7}"/>
              </a:ext>
            </a:extLst>
          </p:cNvPr>
          <p:cNvPicPr>
            <a:picLocks noChangeAspect="1"/>
          </p:cNvPicPr>
          <p:nvPr/>
        </p:nvPicPr>
        <p:blipFill>
          <a:blip r:embed="rId2"/>
          <a:stretch>
            <a:fillRect/>
          </a:stretch>
        </p:blipFill>
        <p:spPr>
          <a:xfrm>
            <a:off x="3689037" y="1660568"/>
            <a:ext cx="4014223" cy="802845"/>
          </a:xfrm>
          <a:prstGeom prst="rect">
            <a:avLst/>
          </a:prstGeom>
        </p:spPr>
      </p:pic>
      <p:sp>
        <p:nvSpPr>
          <p:cNvPr id="10" name="CasellaDiTesto 9">
            <a:extLst>
              <a:ext uri="{FF2B5EF4-FFF2-40B4-BE49-F238E27FC236}">
                <a16:creationId xmlns:a16="http://schemas.microsoft.com/office/drawing/2014/main" id="{88637973-A3B1-0D20-3FB6-053E68294195}"/>
              </a:ext>
            </a:extLst>
          </p:cNvPr>
          <p:cNvSpPr txBox="1"/>
          <p:nvPr/>
        </p:nvSpPr>
        <p:spPr>
          <a:xfrm>
            <a:off x="217713" y="2678766"/>
            <a:ext cx="11756571"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where T (eV) is the plasma temperature and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ΔE</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ki</a:t>
            </a:r>
            <a:r>
              <a:rPr kumimoji="0" lang="en-US" sz="1800" b="0" i="0" u="none" strike="noStrike" kern="1200" cap="none" spc="0" normalizeH="0" baseline="0" noProof="0" dirty="0">
                <a:ln>
                  <a:noFill/>
                </a:ln>
                <a:solidFill>
                  <a:prstClr val="black"/>
                </a:solidFill>
                <a:effectLst/>
                <a:uLnTx/>
                <a:uFillTx/>
                <a:latin typeface="Calibri"/>
                <a:ea typeface="+mn-ea"/>
                <a:cs typeface="+mn-cs"/>
              </a:rPr>
              <a:t> (eV) is the maximum energy difference between the upper and lower energy levels. In the case of the sample under analysis made of W and H(D),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ΔE</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ki</a:t>
            </a:r>
            <a:r>
              <a:rPr kumimoji="0" lang="en-US" sz="1800" b="0" i="0" u="none" strike="noStrike" kern="1200" cap="none" spc="0" normalizeH="0" baseline="0" noProof="0" dirty="0">
                <a:ln>
                  <a:noFill/>
                </a:ln>
                <a:solidFill>
                  <a:prstClr val="black"/>
                </a:solidFill>
                <a:effectLst/>
                <a:uLnTx/>
                <a:uFillTx/>
                <a:latin typeface="Calibri"/>
                <a:ea typeface="+mn-ea"/>
                <a:cs typeface="+mn-cs"/>
              </a:rPr>
              <a:t> (W atomic) = 2.49 eV,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ΔE</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ki</a:t>
            </a:r>
            <a:r>
              <a:rPr kumimoji="0" lang="en-US" sz="1800" b="0" i="0" u="none" strike="noStrike" kern="1200" cap="none" spc="0" normalizeH="0" baseline="0" noProof="0" dirty="0">
                <a:ln>
                  <a:noFill/>
                </a:ln>
                <a:solidFill>
                  <a:prstClr val="black"/>
                </a:solidFill>
                <a:effectLst/>
                <a:uLnTx/>
                <a:uFillTx/>
                <a:latin typeface="Calibri"/>
                <a:ea typeface="+mn-ea"/>
                <a:cs typeface="+mn-cs"/>
              </a:rPr>
              <a:t> (W ionic) = 4.71 eV and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ΔE</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ki</a:t>
            </a:r>
            <a:r>
              <a:rPr kumimoji="0" lang="en-US" sz="1800" b="0" i="0" u="none" strike="noStrike" kern="1200" cap="none" spc="0" normalizeH="0" baseline="0" noProof="0" dirty="0">
                <a:ln>
                  <a:noFill/>
                </a:ln>
                <a:solidFill>
                  <a:prstClr val="black"/>
                </a:solidFill>
                <a:effectLst/>
                <a:uLnTx/>
                <a:uFillTx/>
                <a:latin typeface="Calibri"/>
                <a:ea typeface="+mn-ea"/>
                <a:cs typeface="+mn-cs"/>
              </a:rPr>
              <a:t> (H/D) = 10.2 eV.</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 addition to the above criterium, the condition for the validity of LTE need to be also verified by calculating the diffusion length, </a:t>
            </a:r>
            <a:r>
              <a:rPr kumimoji="0" lang="en-US" sz="1800" b="0" i="1" u="none" strike="noStrike" kern="1200" cap="none" spc="0" normalizeH="0" baseline="0" noProof="0" dirty="0">
                <a:ln>
                  <a:noFill/>
                </a:ln>
                <a:solidFill>
                  <a:prstClr val="black"/>
                </a:solidFill>
                <a:effectLst/>
                <a:uLnTx/>
                <a:uFillTx/>
                <a:latin typeface="Calibri"/>
                <a:ea typeface="+mn-ea"/>
                <a:cs typeface="+mn-cs"/>
              </a:rPr>
              <a:t>δ (cm), </a:t>
            </a:r>
            <a:r>
              <a:rPr kumimoji="0" lang="en-US" sz="1800" b="0" i="0" u="none" strike="noStrike" kern="1200" cap="none" spc="0" normalizeH="0" baseline="0" noProof="0" dirty="0">
                <a:ln>
                  <a:noFill/>
                </a:ln>
                <a:solidFill>
                  <a:prstClr val="black"/>
                </a:solidFill>
                <a:effectLst/>
                <a:uLnTx/>
                <a:uFillTx/>
                <a:latin typeface="Calibri"/>
                <a:ea typeface="+mn-ea"/>
                <a:cs typeface="+mn-cs"/>
              </a:rPr>
              <a:t>of the LIBS plasma through the following relation:</a:t>
            </a:r>
          </a:p>
        </p:txBody>
      </p:sp>
      <p:pic>
        <p:nvPicPr>
          <p:cNvPr id="12" name="Immagine 11">
            <a:extLst>
              <a:ext uri="{FF2B5EF4-FFF2-40B4-BE49-F238E27FC236}">
                <a16:creationId xmlns:a16="http://schemas.microsoft.com/office/drawing/2014/main" id="{0C5204DA-4DAA-5765-84A2-9D1FF47EF641}"/>
              </a:ext>
            </a:extLst>
          </p:cNvPr>
          <p:cNvPicPr>
            <a:picLocks noChangeAspect="1"/>
          </p:cNvPicPr>
          <p:nvPr/>
        </p:nvPicPr>
        <p:blipFill>
          <a:blip r:embed="rId3"/>
          <a:stretch>
            <a:fillRect/>
          </a:stretch>
        </p:blipFill>
        <p:spPr>
          <a:xfrm>
            <a:off x="3812982" y="4351300"/>
            <a:ext cx="3766331" cy="945659"/>
          </a:xfrm>
          <a:prstGeom prst="rect">
            <a:avLst/>
          </a:prstGeom>
        </p:spPr>
      </p:pic>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644ABBCF-7F18-5814-6B0F-99A8A6B51E77}"/>
                  </a:ext>
                </a:extLst>
              </p:cNvPr>
              <p:cNvSpPr txBox="1"/>
              <p:nvPr/>
            </p:nvSpPr>
            <p:spPr>
              <a:xfrm>
                <a:off x="105353" y="5492166"/>
                <a:ext cx="11756571" cy="9477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with k = Boltzmann constant, M</a:t>
                </a:r>
                <a:r>
                  <a:rPr kumimoji="0" lang="en-US" sz="1800" b="0" i="0" u="none" strike="noStrike" kern="1200" cap="none" spc="0" normalizeH="0" baseline="-25000" noProof="0" dirty="0">
                    <a:ln>
                      <a:noFill/>
                    </a:ln>
                    <a:solidFill>
                      <a:prstClr val="black"/>
                    </a:solidFill>
                    <a:effectLst/>
                    <a:uLnTx/>
                    <a:uFillTx/>
                    <a:latin typeface="Calibri"/>
                    <a:ea typeface="+mn-ea"/>
                    <a:cs typeface="+mn-cs"/>
                  </a:rPr>
                  <a:t>A</a:t>
                </a:r>
                <a:r>
                  <a:rPr kumimoji="0" lang="en-US" sz="1800" b="0" i="0" u="none" strike="noStrike" kern="1200" cap="none" spc="0" normalizeH="0" baseline="0" noProof="0" dirty="0">
                    <a:ln>
                      <a:noFill/>
                    </a:ln>
                    <a:solidFill>
                      <a:prstClr val="black"/>
                    </a:solidFill>
                    <a:effectLst/>
                    <a:uLnTx/>
                    <a:uFillTx/>
                    <a:latin typeface="Calibri"/>
                    <a:ea typeface="+mn-ea"/>
                    <a:cs typeface="+mn-cs"/>
                  </a:rPr>
                  <a:t> the relative mass of the species considered (M</a:t>
                </a:r>
                <a:r>
                  <a:rPr kumimoji="0" lang="en-US" sz="1800" b="0" i="0" u="none" strike="noStrike" kern="1200" cap="none" spc="0" normalizeH="0" baseline="-25000" noProof="0" dirty="0">
                    <a:ln>
                      <a:noFill/>
                    </a:ln>
                    <a:solidFill>
                      <a:prstClr val="black"/>
                    </a:solidFill>
                    <a:effectLst/>
                    <a:uLnTx/>
                    <a:uFillTx/>
                    <a:latin typeface="Calibri"/>
                    <a:ea typeface="+mn-ea"/>
                    <a:cs typeface="+mn-cs"/>
                  </a:rPr>
                  <a:t>H</a:t>
                </a:r>
                <a:r>
                  <a:rPr kumimoji="0" lang="en-US" sz="1800" b="0" i="0" u="none" strike="noStrike" kern="1200" cap="none" spc="0" normalizeH="0" baseline="0" noProof="0" dirty="0">
                    <a:ln>
                      <a:noFill/>
                    </a:ln>
                    <a:solidFill>
                      <a:prstClr val="black"/>
                    </a:solidFill>
                    <a:effectLst/>
                    <a:uLnTx/>
                    <a:uFillTx/>
                    <a:latin typeface="Calibri"/>
                    <a:ea typeface="+mn-ea"/>
                    <a:cs typeface="+mn-cs"/>
                  </a:rPr>
                  <a:t>=1, M</a:t>
                </a:r>
                <a:r>
                  <a:rPr kumimoji="0" lang="en-US" sz="1800" b="0" i="0" u="none" strike="noStrike" kern="1200" cap="none" spc="0" normalizeH="0" baseline="-25000" noProof="0" dirty="0">
                    <a:ln>
                      <a:noFill/>
                    </a:ln>
                    <a:solidFill>
                      <a:prstClr val="black"/>
                    </a:solidFill>
                    <a:effectLst/>
                    <a:uLnTx/>
                    <a:uFillTx/>
                    <a:latin typeface="Calibri"/>
                    <a:ea typeface="+mn-ea"/>
                    <a:cs typeface="+mn-cs"/>
                  </a:rPr>
                  <a:t>W</a:t>
                </a:r>
                <a:r>
                  <a:rPr kumimoji="0" lang="en-US" sz="1800" b="0" i="0" u="none" strike="noStrike" kern="1200" cap="none" spc="0" normalizeH="0" baseline="0" noProof="0" dirty="0">
                    <a:ln>
                      <a:noFill/>
                    </a:ln>
                    <a:solidFill>
                      <a:prstClr val="black"/>
                    </a:solidFill>
                    <a:effectLst/>
                    <a:uLnTx/>
                    <a:uFillTx/>
                    <a:latin typeface="Calibri"/>
                    <a:ea typeface="+mn-ea"/>
                    <a:cs typeface="+mn-cs"/>
                  </a:rPr>
                  <a:t>=184),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&lt;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𝑔</m:t>
                        </m:r>
                      </m:e>
                    </m:acc>
                    <m:r>
                      <a:rPr kumimoji="0" lang="it-IT"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&gt;</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the Gaunt factor and  comparing it with the characteristic dimension (length) of the plasma, “</a:t>
                </a:r>
                <a:r>
                  <a:rPr kumimoji="0" lang="en-US" sz="1800" b="0" i="1" u="none" strike="noStrike" kern="1200" cap="none" spc="0" normalizeH="0" baseline="0" noProof="0" dirty="0">
                    <a:ln>
                      <a:noFill/>
                    </a:ln>
                    <a:solidFill>
                      <a:prstClr val="black"/>
                    </a:solidFill>
                    <a:effectLst/>
                    <a:uLnTx/>
                    <a:uFillTx/>
                    <a:latin typeface="Calibri"/>
                    <a:ea typeface="+mn-ea"/>
                    <a:cs typeface="+mn-cs"/>
                  </a:rPr>
                  <a:t>d</a:t>
                </a:r>
                <a:r>
                  <a:rPr kumimoji="0" lang="en-US" sz="1800" b="0" i="0" u="none" strike="noStrike" kern="1200" cap="none" spc="0" normalizeH="0" baseline="0" noProof="0" dirty="0">
                    <a:ln>
                      <a:noFill/>
                    </a:ln>
                    <a:solidFill>
                      <a:prstClr val="black"/>
                    </a:solidFill>
                    <a:effectLst/>
                    <a:uLnTx/>
                    <a:uFillTx/>
                    <a:latin typeface="Calibri"/>
                    <a:ea typeface="+mn-ea"/>
                    <a:cs typeface="+mn-cs"/>
                  </a:rPr>
                  <a:t>”, which can be taken as the plasma diameter (≈2-3 mm). If </a:t>
                </a:r>
                <a:r>
                  <a:rPr kumimoji="0" lang="en-US" sz="1800" b="0" i="1" u="none" strike="noStrike" kern="1200" cap="none" spc="0" normalizeH="0" baseline="0" noProof="0" dirty="0">
                    <a:ln>
                      <a:noFill/>
                    </a:ln>
                    <a:solidFill>
                      <a:prstClr val="black"/>
                    </a:solidFill>
                    <a:effectLst/>
                    <a:uLnTx/>
                    <a:uFillTx/>
                    <a:latin typeface="Calibri"/>
                    <a:ea typeface="+mn-ea"/>
                    <a:cs typeface="+mn-cs"/>
                  </a:rPr>
                  <a:t>d &gt; 10 δ </a:t>
                </a:r>
                <a:r>
                  <a:rPr kumimoji="0" lang="en-US" sz="1800" b="0" i="0" u="none" strike="noStrike" kern="1200" cap="none" spc="0" normalizeH="0" baseline="0" noProof="0" dirty="0">
                    <a:ln>
                      <a:noFill/>
                    </a:ln>
                    <a:solidFill>
                      <a:prstClr val="black"/>
                    </a:solidFill>
                    <a:effectLst/>
                    <a:uLnTx/>
                    <a:uFillTx/>
                    <a:latin typeface="Calibri"/>
                    <a:ea typeface="+mn-ea"/>
                    <a:cs typeface="+mn-cs"/>
                  </a:rPr>
                  <a:t>the second condition for LTE is verified </a:t>
                </a:r>
              </a:p>
            </p:txBody>
          </p:sp>
        </mc:Choice>
        <mc:Fallback xmlns="">
          <p:sp>
            <p:nvSpPr>
              <p:cNvPr id="13" name="CasellaDiTesto 12">
                <a:extLst>
                  <a:ext uri="{FF2B5EF4-FFF2-40B4-BE49-F238E27FC236}">
                    <a16:creationId xmlns:a16="http://schemas.microsoft.com/office/drawing/2014/main" id="{644ABBCF-7F18-5814-6B0F-99A8A6B51E77}"/>
                  </a:ext>
                </a:extLst>
              </p:cNvPr>
              <p:cNvSpPr txBox="1">
                <a:spLocks noRot="1" noChangeAspect="1" noMove="1" noResize="1" noEditPoints="1" noAdjustHandles="1" noChangeArrowheads="1" noChangeShapeType="1" noTextEdit="1"/>
              </p:cNvSpPr>
              <p:nvPr/>
            </p:nvSpPr>
            <p:spPr>
              <a:xfrm>
                <a:off x="105353" y="5492166"/>
                <a:ext cx="11756571" cy="947760"/>
              </a:xfrm>
              <a:prstGeom prst="rect">
                <a:avLst/>
              </a:prstGeom>
              <a:blipFill>
                <a:blip r:embed="rId4"/>
                <a:stretch>
                  <a:fillRect l="-415" t="-3871" r="-415" b="-7097"/>
                </a:stretch>
              </a:blipFill>
            </p:spPr>
            <p:txBody>
              <a:bodyPr/>
              <a:lstStyle/>
              <a:p>
                <a:r>
                  <a:rPr lang="it-IT">
                    <a:noFill/>
                  </a:rPr>
                  <a:t> </a:t>
                </a:r>
              </a:p>
            </p:txBody>
          </p:sp>
        </mc:Fallback>
      </mc:AlternateContent>
      <p:sp>
        <p:nvSpPr>
          <p:cNvPr id="15" name="CasellaDiTesto 14">
            <a:extLst>
              <a:ext uri="{FF2B5EF4-FFF2-40B4-BE49-F238E27FC236}">
                <a16:creationId xmlns:a16="http://schemas.microsoft.com/office/drawing/2014/main" id="{3FE85798-5826-07C3-9CB0-FD65B16A3C78}"/>
              </a:ext>
            </a:extLst>
          </p:cNvPr>
          <p:cNvSpPr txBox="1"/>
          <p:nvPr/>
        </p:nvSpPr>
        <p:spPr>
          <a:xfrm>
            <a:off x="4884234" y="2155591"/>
            <a:ext cx="42030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1" u="none" strike="noStrike" kern="1200" cap="none" spc="0" normalizeH="0" baseline="0" noProof="0" dirty="0">
                <a:ln>
                  <a:noFill/>
                </a:ln>
                <a:solidFill>
                  <a:prstClr val="black"/>
                </a:solidFill>
                <a:effectLst/>
                <a:uLnTx/>
                <a:uFillTx/>
                <a:latin typeface="Calibri"/>
                <a:ea typeface="+mn-ea"/>
                <a:cs typeface="+mn-cs"/>
              </a:rPr>
              <a:t>min</a:t>
            </a:r>
          </a:p>
        </p:txBody>
      </p:sp>
      <p:sp>
        <p:nvSpPr>
          <p:cNvPr id="5" name="Footer Placeholder 3">
            <a:extLst>
              <a:ext uri="{FF2B5EF4-FFF2-40B4-BE49-F238E27FC236}">
                <a16:creationId xmlns:a16="http://schemas.microsoft.com/office/drawing/2014/main" id="{0FF3A1FB-B928-0B9C-42C6-8FEBE8936FC5}"/>
              </a:ext>
            </a:extLst>
          </p:cNvPr>
          <p:cNvSpPr>
            <a:spLocks noGrp="1"/>
          </p:cNvSpPr>
          <p:nvPr>
            <p:ph type="ftr" sz="quarter" idx="11"/>
          </p:nvPr>
        </p:nvSpPr>
        <p:spPr>
          <a:xfrm>
            <a:off x="825623" y="6555770"/>
            <a:ext cx="5726833" cy="329614"/>
          </a:xfrm>
        </p:spPr>
        <p:txBody>
          <a:bodyPr/>
          <a:lstStyle/>
          <a:p>
            <a:pPr>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 | </a:t>
            </a:r>
            <a:r>
              <a:rPr lang="en-US" dirty="0"/>
              <a:t>WP-PWIE Review Meeting | 17-21 November 2025</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itolo 7">
            <a:extLst>
              <a:ext uri="{FF2B5EF4-FFF2-40B4-BE49-F238E27FC236}">
                <a16:creationId xmlns:a16="http://schemas.microsoft.com/office/drawing/2014/main" id="{A762A63F-A9EB-C2E0-57D3-C26318A74CAF}"/>
              </a:ext>
            </a:extLst>
          </p:cNvPr>
          <p:cNvSpPr>
            <a:spLocks noGrp="1"/>
          </p:cNvSpPr>
          <p:nvPr>
            <p:ph type="title"/>
          </p:nvPr>
        </p:nvSpPr>
        <p:spPr>
          <a:xfrm>
            <a:off x="982663" y="192088"/>
            <a:ext cx="9451975" cy="457200"/>
          </a:xfrm>
        </p:spPr>
        <p:txBody>
          <a:bodyPr/>
          <a:lstStyle/>
          <a:p>
            <a:r>
              <a:rPr lang="it-IT" dirty="0" err="1"/>
              <a:t>Results</a:t>
            </a:r>
            <a:r>
              <a:rPr lang="it-IT" dirty="0"/>
              <a:t>: CF-LIBS </a:t>
            </a:r>
            <a:r>
              <a:rPr lang="it-IT" dirty="0" err="1"/>
              <a:t>analysis</a:t>
            </a:r>
            <a:endParaRPr lang="it-IT" dirty="0"/>
          </a:p>
        </p:txBody>
      </p:sp>
    </p:spTree>
    <p:extLst>
      <p:ext uri="{BB962C8B-B14F-4D97-AF65-F5344CB8AC3E}">
        <p14:creationId xmlns:p14="http://schemas.microsoft.com/office/powerpoint/2010/main" val="4216504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C8D7F-57A4-0966-073A-B815ECBCAFB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589FC0-29E0-FF1E-9E92-7C3940F385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6A553A7A-FCD1-F622-78A0-22BEAD420AA9}"/>
              </a:ext>
            </a:extLst>
          </p:cNvPr>
          <p:cNvSpPr txBox="1">
            <a:spLocks/>
          </p:cNvSpPr>
          <p:nvPr/>
        </p:nvSpPr>
        <p:spPr>
          <a:xfrm>
            <a:off x="330075" y="751809"/>
            <a:ext cx="11531849" cy="568863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3) Calculation of the electron density of the LIBS plasma exploiting the line broadening of some reference lines of the above-mentioned chemical elements using the MATLAB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peakfit</a:t>
            </a:r>
            <a:r>
              <a:rPr kumimoji="0" lang="en-US" sz="2000" b="0" i="0" u="none" strike="noStrike" kern="1200" cap="none" spc="0" normalizeH="0" baseline="0" noProof="0" dirty="0">
                <a:ln>
                  <a:noFill/>
                </a:ln>
                <a:solidFill>
                  <a:prstClr val="black"/>
                </a:solidFill>
                <a:effectLst/>
                <a:uLnTx/>
                <a:uFillTx/>
                <a:latin typeface="Calibri"/>
                <a:ea typeface="+mn-ea"/>
                <a:cs typeface="+mn-cs"/>
              </a:rPr>
              <a:t>" function. The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peakfit</a:t>
            </a:r>
            <a:r>
              <a:rPr kumimoji="0" lang="en-US" sz="2000" b="0" i="0" u="none" strike="noStrike" kern="1200" cap="none" spc="0" normalizeH="0" baseline="0" noProof="0" dirty="0">
                <a:ln>
                  <a:noFill/>
                </a:ln>
                <a:solidFill>
                  <a:prstClr val="black"/>
                </a:solidFill>
                <a:effectLst/>
                <a:uLnTx/>
                <a:uFillTx/>
                <a:latin typeface="Calibri"/>
                <a:ea typeface="+mn-ea"/>
                <a:cs typeface="+mn-cs"/>
              </a:rPr>
              <a:t> function compute the Lorentz width of some reference lines useful for the electron density calculation.</a:t>
            </a:r>
          </a:p>
          <a:p>
            <a:pPr marL="0" marR="0" lvl="0" indent="0" algn="just"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Two tungsten lines have been used in the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peakfit</a:t>
            </a:r>
            <a:r>
              <a:rPr kumimoji="0" lang="en-US" sz="2000" b="0" i="0" u="none" strike="noStrike" kern="1200" cap="none" spc="0" normalizeH="0" baseline="0" noProof="0" dirty="0">
                <a:ln>
                  <a:noFill/>
                </a:ln>
                <a:solidFill>
                  <a:prstClr val="black"/>
                </a:solidFill>
                <a:effectLst/>
                <a:uLnTx/>
                <a:uFillTx/>
                <a:latin typeface="Calibri"/>
                <a:ea typeface="+mn-ea"/>
                <a:cs typeface="+mn-cs"/>
              </a:rPr>
              <a:t> function for W-based samples: </a:t>
            </a:r>
            <a:r>
              <a:rPr kumimoji="0" lang="en-US" sz="2000" b="1" i="0" u="none" strike="noStrike" kern="1200" cap="none" spc="0" normalizeH="0" baseline="0" noProof="0" dirty="0">
                <a:ln>
                  <a:noFill/>
                </a:ln>
                <a:solidFill>
                  <a:srgbClr val="FF0000"/>
                </a:solidFill>
                <a:effectLst/>
                <a:uLnTx/>
                <a:uFillTx/>
                <a:latin typeface="Calibri"/>
                <a:ea typeface="+mn-ea"/>
                <a:cs typeface="+mn-cs"/>
              </a:rPr>
              <a:t>typical values for electron density n</a:t>
            </a:r>
            <a:r>
              <a:rPr kumimoji="0" lang="en-US" sz="2000" b="1" i="0" u="none" strike="noStrike" kern="1200" cap="none" spc="0" normalizeH="0" baseline="-25000" noProof="0" dirty="0">
                <a:ln>
                  <a:noFill/>
                </a:ln>
                <a:solidFill>
                  <a:srgbClr val="FF0000"/>
                </a:solidFill>
                <a:effectLst/>
                <a:uLnTx/>
                <a:uFillTx/>
                <a:latin typeface="Calibri"/>
                <a:ea typeface="+mn-ea"/>
                <a:cs typeface="+mn-cs"/>
              </a:rPr>
              <a:t>e</a:t>
            </a:r>
            <a:r>
              <a:rPr kumimoji="0" lang="en-US" sz="2000" b="1" i="0" u="none" strike="noStrike" kern="1200" cap="none" spc="0" normalizeH="0" baseline="0" noProof="0" dirty="0">
                <a:ln>
                  <a:noFill/>
                </a:ln>
                <a:solidFill>
                  <a:srgbClr val="FF0000"/>
                </a:solidFill>
                <a:effectLst/>
                <a:uLnTx/>
                <a:uFillTx/>
                <a:latin typeface="Calibri"/>
                <a:ea typeface="+mn-ea"/>
                <a:cs typeface="+mn-cs"/>
              </a:rPr>
              <a:t> ≈ 1÷3*10</a:t>
            </a:r>
            <a:r>
              <a:rPr kumimoji="0" lang="en-US" sz="2000" b="1" i="0" u="none" strike="noStrike" kern="1200" cap="none" spc="0" normalizeH="0" baseline="30000" noProof="0" dirty="0">
                <a:ln>
                  <a:noFill/>
                </a:ln>
                <a:solidFill>
                  <a:srgbClr val="FF0000"/>
                </a:solidFill>
                <a:effectLst/>
                <a:uLnTx/>
                <a:uFillTx/>
                <a:latin typeface="Calibri"/>
                <a:ea typeface="+mn-ea"/>
                <a:cs typeface="+mn-cs"/>
              </a:rPr>
              <a:t>17</a:t>
            </a:r>
            <a:r>
              <a:rPr kumimoji="0" lang="en-US" sz="2000" b="1" i="0" u="none" strike="noStrike" kern="1200" cap="none" spc="0" normalizeH="0" baseline="0" noProof="0" dirty="0">
                <a:ln>
                  <a:noFill/>
                </a:ln>
                <a:solidFill>
                  <a:srgbClr val="FF0000"/>
                </a:solidFill>
                <a:effectLst/>
                <a:uLnTx/>
                <a:uFillTx/>
                <a:latin typeface="Calibri"/>
                <a:ea typeface="+mn-ea"/>
                <a:cs typeface="+mn-cs"/>
              </a:rPr>
              <a:t> cm</a:t>
            </a:r>
            <a:r>
              <a:rPr kumimoji="0" lang="en-US" sz="2000" b="1" i="0" u="none" strike="noStrike" kern="1200" cap="none" spc="0" normalizeH="0" baseline="30000" noProof="0" dirty="0">
                <a:ln>
                  <a:noFill/>
                </a:ln>
                <a:solidFill>
                  <a:srgbClr val="FF0000"/>
                </a:solidFill>
                <a:effectLst/>
                <a:uLnTx/>
                <a:uFillTx/>
                <a:latin typeface="Calibri"/>
                <a:ea typeface="+mn-ea"/>
                <a:cs typeface="+mn-cs"/>
              </a:rPr>
              <a:t>3</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it-IT" sz="2400" b="0" i="0" u="none" strike="noStrike" kern="1200" cap="none" spc="0" normalizeH="0" baseline="0" noProof="0" dirty="0">
                <a:ln>
                  <a:noFill/>
                </a:ln>
                <a:solidFill>
                  <a:prstClr val="black"/>
                </a:solidFill>
                <a:effectLst/>
                <a:uLnTx/>
                <a:uFillTx/>
                <a:latin typeface="Calibri"/>
                <a:ea typeface="+mn-ea"/>
                <a:cs typeface="+mn-cs"/>
              </a:rPr>
              <a:t>W I @ 426.94nm</a:t>
            </a:r>
          </a:p>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it-IT" sz="2400" b="0" i="0" u="none" strike="noStrike" kern="1200" cap="none" spc="0" normalizeH="0" baseline="0" noProof="0" dirty="0">
                <a:ln>
                  <a:noFill/>
                </a:ln>
                <a:solidFill>
                  <a:prstClr val="black"/>
                </a:solidFill>
                <a:effectLst/>
                <a:uLnTx/>
                <a:uFillTx/>
                <a:latin typeface="Calibri"/>
                <a:ea typeface="+mn-ea"/>
                <a:cs typeface="+mn-cs"/>
              </a:rPr>
              <a:t>W I @ 429.46nm</a:t>
            </a:r>
          </a:p>
          <a:p>
            <a:pPr marL="0" marR="0" lvl="0" indent="0" algn="just"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just"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6" name="Immagine 5">
            <a:extLst>
              <a:ext uri="{FF2B5EF4-FFF2-40B4-BE49-F238E27FC236}">
                <a16:creationId xmlns:a16="http://schemas.microsoft.com/office/drawing/2014/main" id="{FB3D8AAE-CEF0-2A1C-97CA-94BAE6F15D92}"/>
              </a:ext>
            </a:extLst>
          </p:cNvPr>
          <p:cNvPicPr>
            <a:picLocks noChangeAspect="1"/>
          </p:cNvPicPr>
          <p:nvPr/>
        </p:nvPicPr>
        <p:blipFill>
          <a:blip r:embed="rId2"/>
          <a:stretch>
            <a:fillRect/>
          </a:stretch>
        </p:blipFill>
        <p:spPr>
          <a:xfrm>
            <a:off x="3071068" y="2240388"/>
            <a:ext cx="4167188" cy="3124200"/>
          </a:xfrm>
          <a:prstGeom prst="rect">
            <a:avLst/>
          </a:prstGeom>
        </p:spPr>
      </p:pic>
      <p:pic>
        <p:nvPicPr>
          <p:cNvPr id="8" name="Immagine 7">
            <a:extLst>
              <a:ext uri="{FF2B5EF4-FFF2-40B4-BE49-F238E27FC236}">
                <a16:creationId xmlns:a16="http://schemas.microsoft.com/office/drawing/2014/main" id="{1BDC7726-7840-D37D-A1F2-1918C9EF0DAB}"/>
              </a:ext>
            </a:extLst>
          </p:cNvPr>
          <p:cNvPicPr>
            <a:picLocks noChangeAspect="1"/>
          </p:cNvPicPr>
          <p:nvPr/>
        </p:nvPicPr>
        <p:blipFill>
          <a:blip r:embed="rId3"/>
          <a:stretch>
            <a:fillRect/>
          </a:stretch>
        </p:blipFill>
        <p:spPr>
          <a:xfrm>
            <a:off x="7528408" y="2240388"/>
            <a:ext cx="4167188" cy="3124200"/>
          </a:xfrm>
          <a:prstGeom prst="rect">
            <a:avLst/>
          </a:prstGeom>
        </p:spPr>
      </p:pic>
      <p:sp>
        <p:nvSpPr>
          <p:cNvPr id="5" name="Footer Placeholder 3">
            <a:extLst>
              <a:ext uri="{FF2B5EF4-FFF2-40B4-BE49-F238E27FC236}">
                <a16:creationId xmlns:a16="http://schemas.microsoft.com/office/drawing/2014/main" id="{77D55C51-8A0B-348F-DE72-24B1BD2C7F0B}"/>
              </a:ext>
            </a:extLst>
          </p:cNvPr>
          <p:cNvSpPr>
            <a:spLocks noGrp="1"/>
          </p:cNvSpPr>
          <p:nvPr>
            <p:ph type="ftr" sz="quarter" idx="11"/>
          </p:nvPr>
        </p:nvSpPr>
        <p:spPr>
          <a:xfrm>
            <a:off x="825623" y="6555770"/>
            <a:ext cx="5726833" cy="329614"/>
          </a:xfrm>
        </p:spPr>
        <p:txBody>
          <a:bodyPr/>
          <a:lstStyle/>
          <a:p>
            <a:pPr>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 | </a:t>
            </a:r>
            <a:r>
              <a:rPr lang="en-US" dirty="0"/>
              <a:t>WP-PWIE Review Meeting | 17-21 November 2025</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itolo 7">
            <a:extLst>
              <a:ext uri="{FF2B5EF4-FFF2-40B4-BE49-F238E27FC236}">
                <a16:creationId xmlns:a16="http://schemas.microsoft.com/office/drawing/2014/main" id="{F5A9D54B-1491-67F8-E2DD-B534462273DD}"/>
              </a:ext>
            </a:extLst>
          </p:cNvPr>
          <p:cNvSpPr>
            <a:spLocks noGrp="1"/>
          </p:cNvSpPr>
          <p:nvPr>
            <p:ph type="title"/>
          </p:nvPr>
        </p:nvSpPr>
        <p:spPr>
          <a:xfrm>
            <a:off x="982663" y="192088"/>
            <a:ext cx="9451975" cy="457200"/>
          </a:xfrm>
        </p:spPr>
        <p:txBody>
          <a:bodyPr/>
          <a:lstStyle/>
          <a:p>
            <a:r>
              <a:rPr lang="it-IT" dirty="0" err="1"/>
              <a:t>Results</a:t>
            </a:r>
            <a:r>
              <a:rPr lang="it-IT" dirty="0"/>
              <a:t>: CF-LIBS </a:t>
            </a:r>
            <a:r>
              <a:rPr lang="it-IT" dirty="0" err="1"/>
              <a:t>analysis</a:t>
            </a:r>
            <a:endParaRPr lang="it-IT" dirty="0"/>
          </a:p>
        </p:txBody>
      </p:sp>
    </p:spTree>
    <p:extLst>
      <p:ext uri="{BB962C8B-B14F-4D97-AF65-F5344CB8AC3E}">
        <p14:creationId xmlns:p14="http://schemas.microsoft.com/office/powerpoint/2010/main" val="895602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15285-862F-B444-0EC8-D27A246DA7A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AA4F1C-3C7F-C88B-5ED2-198F29C6B6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ED2A9476-FDC6-7469-B9B6-69C9B887AE93}"/>
              </a:ext>
            </a:extLst>
          </p:cNvPr>
          <p:cNvSpPr txBox="1">
            <a:spLocks/>
          </p:cNvSpPr>
          <p:nvPr/>
        </p:nvSpPr>
        <p:spPr>
          <a:xfrm>
            <a:off x="330075" y="751809"/>
            <a:ext cx="11531849" cy="568863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asellaDiTesto 5">
            <a:extLst>
              <a:ext uri="{FF2B5EF4-FFF2-40B4-BE49-F238E27FC236}">
                <a16:creationId xmlns:a16="http://schemas.microsoft.com/office/drawing/2014/main" id="{E2DB9FF0-5712-566E-A1EC-168E75F78BFE}"/>
              </a:ext>
            </a:extLst>
          </p:cNvPr>
          <p:cNvSpPr txBox="1"/>
          <p:nvPr/>
        </p:nvSpPr>
        <p:spPr>
          <a:xfrm>
            <a:off x="250371" y="798884"/>
            <a:ext cx="11756571"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electron temperature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T</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e</a:t>
            </a:r>
            <a:r>
              <a:rPr kumimoji="0" lang="en-US" sz="1800" b="0" i="0" u="none" strike="noStrike" kern="1200" cap="none" spc="0" normalizeH="0" baseline="0" noProof="0" dirty="0">
                <a:ln>
                  <a:noFill/>
                </a:ln>
                <a:solidFill>
                  <a:prstClr val="black"/>
                </a:solidFill>
                <a:effectLst/>
                <a:uLnTx/>
                <a:uFillTx/>
                <a:latin typeface="Calibri"/>
                <a:ea typeface="+mn-ea"/>
                <a:cs typeface="+mn-cs"/>
              </a:rPr>
              <a:t>) of the LIBS plasma was calculated using the extended Boltzmann plot for tungsten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calculation of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T</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e</a:t>
            </a:r>
            <a:r>
              <a:rPr kumimoji="0" lang="en-US" sz="1800" b="0" i="0" u="none" strike="noStrike" kern="1200" cap="none" spc="0" normalizeH="0" baseline="-2500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is based on implementation of the Boltzmann plot of atoms and ions </a:t>
            </a:r>
            <a:r>
              <a:rPr kumimoji="0" lang="en-US" sz="1800" b="1" i="0" u="none" strike="noStrike" kern="1200" cap="none" spc="0" normalizeH="0" baseline="0" noProof="0" dirty="0">
                <a:ln>
                  <a:noFill/>
                </a:ln>
                <a:solidFill>
                  <a:srgbClr val="FF0000"/>
                </a:solidFill>
                <a:effectLst/>
                <a:uLnTx/>
                <a:uFillTx/>
                <a:latin typeface="Calibri"/>
                <a:ea typeface="+mn-ea"/>
                <a:cs typeface="+mn-cs"/>
              </a:rPr>
              <a:t>typical values for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T</a:t>
            </a:r>
            <a:r>
              <a:rPr kumimoji="0" lang="en-US" sz="1800" b="1" i="0" u="none" strike="noStrike" kern="1200" cap="none" spc="0" normalizeH="0" baseline="-25000" noProof="0" dirty="0" err="1">
                <a:ln>
                  <a:noFill/>
                </a:ln>
                <a:solidFill>
                  <a:srgbClr val="FF0000"/>
                </a:solidFill>
                <a:effectLst/>
                <a:uLnTx/>
                <a:uFillTx/>
                <a:latin typeface="Calibri"/>
                <a:ea typeface="+mn-ea"/>
                <a:cs typeface="+mn-cs"/>
              </a:rPr>
              <a:t>e</a:t>
            </a:r>
            <a:r>
              <a:rPr kumimoji="0" lang="en-US" sz="1800" b="1" i="0" u="none" strike="noStrike" kern="1200" cap="none" spc="0" normalizeH="0" baseline="0" noProof="0" dirty="0">
                <a:ln>
                  <a:noFill/>
                </a:ln>
                <a:solidFill>
                  <a:srgbClr val="FF0000"/>
                </a:solidFill>
                <a:effectLst/>
                <a:uLnTx/>
                <a:uFillTx/>
                <a:latin typeface="Calibri"/>
                <a:ea typeface="+mn-ea"/>
                <a:cs typeface="+mn-cs"/>
              </a:rPr>
              <a:t> ≈ 10000÷15000 K</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Immagine 8">
            <a:extLst>
              <a:ext uri="{FF2B5EF4-FFF2-40B4-BE49-F238E27FC236}">
                <a16:creationId xmlns:a16="http://schemas.microsoft.com/office/drawing/2014/main" id="{491CCAEA-10E1-1DB4-00C9-64D71D0A4445}"/>
              </a:ext>
            </a:extLst>
          </p:cNvPr>
          <p:cNvPicPr>
            <a:picLocks noChangeAspect="1"/>
          </p:cNvPicPr>
          <p:nvPr/>
        </p:nvPicPr>
        <p:blipFill>
          <a:blip r:embed="rId2"/>
          <a:stretch>
            <a:fillRect/>
          </a:stretch>
        </p:blipFill>
        <p:spPr>
          <a:xfrm>
            <a:off x="2648116" y="1429967"/>
            <a:ext cx="6121068" cy="4599497"/>
          </a:xfrm>
          <a:prstGeom prst="rect">
            <a:avLst/>
          </a:prstGeom>
        </p:spPr>
      </p:pic>
      <p:sp>
        <p:nvSpPr>
          <p:cNvPr id="5" name="Footer Placeholder 3">
            <a:extLst>
              <a:ext uri="{FF2B5EF4-FFF2-40B4-BE49-F238E27FC236}">
                <a16:creationId xmlns:a16="http://schemas.microsoft.com/office/drawing/2014/main" id="{109A9B2A-1942-EDC6-2775-A5E51F2F9EE9}"/>
              </a:ext>
            </a:extLst>
          </p:cNvPr>
          <p:cNvSpPr>
            <a:spLocks noGrp="1"/>
          </p:cNvSpPr>
          <p:nvPr>
            <p:ph type="ftr" sz="quarter" idx="11"/>
          </p:nvPr>
        </p:nvSpPr>
        <p:spPr>
          <a:xfrm>
            <a:off x="825623" y="6555770"/>
            <a:ext cx="5726833" cy="329614"/>
          </a:xfrm>
        </p:spPr>
        <p:txBody>
          <a:bodyPr/>
          <a:lstStyle/>
          <a:p>
            <a:pPr>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 | </a:t>
            </a:r>
            <a:r>
              <a:rPr lang="en-US" dirty="0"/>
              <a:t>WP-PWIE Review Meeting | 17-21 November 2025</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itolo 7">
            <a:extLst>
              <a:ext uri="{FF2B5EF4-FFF2-40B4-BE49-F238E27FC236}">
                <a16:creationId xmlns:a16="http://schemas.microsoft.com/office/drawing/2014/main" id="{E1C63093-3BB2-6437-DD25-EE64762BFB5A}"/>
              </a:ext>
            </a:extLst>
          </p:cNvPr>
          <p:cNvSpPr>
            <a:spLocks noGrp="1"/>
          </p:cNvSpPr>
          <p:nvPr>
            <p:ph type="title"/>
          </p:nvPr>
        </p:nvSpPr>
        <p:spPr>
          <a:xfrm>
            <a:off x="982663" y="192088"/>
            <a:ext cx="9451975" cy="457200"/>
          </a:xfrm>
        </p:spPr>
        <p:txBody>
          <a:bodyPr/>
          <a:lstStyle/>
          <a:p>
            <a:r>
              <a:rPr lang="it-IT" dirty="0" err="1"/>
              <a:t>Results</a:t>
            </a:r>
            <a:r>
              <a:rPr lang="it-IT" dirty="0"/>
              <a:t>: CF-LIBS </a:t>
            </a:r>
            <a:r>
              <a:rPr lang="it-IT" dirty="0" err="1"/>
              <a:t>analysis</a:t>
            </a:r>
            <a:endParaRPr lang="it-IT" dirty="0"/>
          </a:p>
        </p:txBody>
      </p:sp>
      <p:sp>
        <p:nvSpPr>
          <p:cNvPr id="2" name="CasellaDiTesto 1">
            <a:extLst>
              <a:ext uri="{FF2B5EF4-FFF2-40B4-BE49-F238E27FC236}">
                <a16:creationId xmlns:a16="http://schemas.microsoft.com/office/drawing/2014/main" id="{41E2A656-37C8-F613-CC9B-ED06CF549676}"/>
              </a:ext>
            </a:extLst>
          </p:cNvPr>
          <p:cNvSpPr txBox="1"/>
          <p:nvPr/>
        </p:nvSpPr>
        <p:spPr>
          <a:xfrm>
            <a:off x="5400675" y="5829409"/>
            <a:ext cx="817853" cy="400110"/>
          </a:xfrm>
          <a:prstGeom prst="rect">
            <a:avLst/>
          </a:prstGeom>
          <a:noFill/>
        </p:spPr>
        <p:txBody>
          <a:bodyPr wrap="none" rtlCol="0">
            <a:spAutoFit/>
          </a:bodyPr>
          <a:lstStyle/>
          <a:p>
            <a:pPr algn="l"/>
            <a:r>
              <a:rPr lang="it-IT" sz="2000" dirty="0" err="1"/>
              <a:t>E</a:t>
            </a:r>
            <a:r>
              <a:rPr lang="it-IT" sz="2000" baseline="-25000" dirty="0" err="1"/>
              <a:t>k</a:t>
            </a:r>
            <a:r>
              <a:rPr lang="it-IT" sz="2000" dirty="0"/>
              <a:t>(eV)</a:t>
            </a:r>
          </a:p>
        </p:txBody>
      </p:sp>
      <p:sp>
        <p:nvSpPr>
          <p:cNvPr id="7" name="CasellaDiTesto 6">
            <a:extLst>
              <a:ext uri="{FF2B5EF4-FFF2-40B4-BE49-F238E27FC236}">
                <a16:creationId xmlns:a16="http://schemas.microsoft.com/office/drawing/2014/main" id="{F3FE24E1-264B-11FC-6B5B-398EFA3AFDDE}"/>
              </a:ext>
            </a:extLst>
          </p:cNvPr>
          <p:cNvSpPr txBox="1"/>
          <p:nvPr/>
        </p:nvSpPr>
        <p:spPr>
          <a:xfrm rot="16200000">
            <a:off x="2257425" y="3529660"/>
            <a:ext cx="1367682" cy="400110"/>
          </a:xfrm>
          <a:prstGeom prst="rect">
            <a:avLst/>
          </a:prstGeom>
          <a:noFill/>
        </p:spPr>
        <p:txBody>
          <a:bodyPr wrap="none" rtlCol="0">
            <a:spAutoFit/>
          </a:bodyPr>
          <a:lstStyle/>
          <a:p>
            <a:pPr algn="l"/>
            <a:r>
              <a:rPr lang="it-IT" sz="2000" dirty="0"/>
              <a:t>ln(I</a:t>
            </a:r>
            <a:r>
              <a:rPr lang="it-IT" sz="2000" baseline="-25000" dirty="0">
                <a:latin typeface="Symbol" panose="05050102010706020507" pitchFamily="18" charset="2"/>
              </a:rPr>
              <a:t>l</a:t>
            </a:r>
            <a:r>
              <a:rPr lang="it-IT" sz="2000" dirty="0">
                <a:latin typeface="Symbol" panose="05050102010706020507" pitchFamily="18" charset="2"/>
              </a:rPr>
              <a:t>l/</a:t>
            </a:r>
            <a:r>
              <a:rPr lang="it-IT" sz="2000" dirty="0" err="1"/>
              <a:t>A</a:t>
            </a:r>
            <a:r>
              <a:rPr lang="it-IT" sz="2000" baseline="-25000" dirty="0" err="1"/>
              <a:t>ki</a:t>
            </a:r>
            <a:r>
              <a:rPr lang="it-IT" sz="2000" dirty="0" err="1"/>
              <a:t>g</a:t>
            </a:r>
            <a:r>
              <a:rPr lang="it-IT" sz="2000" baseline="-25000" dirty="0" err="1"/>
              <a:t>k</a:t>
            </a:r>
            <a:r>
              <a:rPr lang="it-IT" sz="2000" dirty="0"/>
              <a:t>)</a:t>
            </a:r>
          </a:p>
        </p:txBody>
      </p:sp>
      <p:sp>
        <p:nvSpPr>
          <p:cNvPr id="8" name="Rettangolo 7">
            <a:extLst>
              <a:ext uri="{FF2B5EF4-FFF2-40B4-BE49-F238E27FC236}">
                <a16:creationId xmlns:a16="http://schemas.microsoft.com/office/drawing/2014/main" id="{0389BCDF-49F0-CC26-0CE2-43A782CC6C84}"/>
              </a:ext>
            </a:extLst>
          </p:cNvPr>
          <p:cNvSpPr/>
          <p:nvPr/>
        </p:nvSpPr>
        <p:spPr>
          <a:xfrm>
            <a:off x="3595914" y="2076450"/>
            <a:ext cx="4290786" cy="15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33731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147CF-FB46-3B8F-2DC3-7A96E5F5030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51242E-C558-DE17-D473-48D5148ED0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AB0EDA54-59AE-D806-27BA-7A0B98BD6B64}"/>
              </a:ext>
            </a:extLst>
          </p:cNvPr>
          <p:cNvSpPr txBox="1">
            <a:spLocks/>
          </p:cNvSpPr>
          <p:nvPr/>
        </p:nvSpPr>
        <p:spPr>
          <a:xfrm>
            <a:off x="330075" y="751809"/>
            <a:ext cx="11531849" cy="568863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asellaDiTesto 5">
            <a:extLst>
              <a:ext uri="{FF2B5EF4-FFF2-40B4-BE49-F238E27FC236}">
                <a16:creationId xmlns:a16="http://schemas.microsoft.com/office/drawing/2014/main" id="{01145B6E-6E4A-AD95-E59D-2C4F125F3013}"/>
              </a:ext>
            </a:extLst>
          </p:cNvPr>
          <p:cNvSpPr txBox="1"/>
          <p:nvPr/>
        </p:nvSpPr>
        <p:spPr>
          <a:xfrm>
            <a:off x="217713" y="764617"/>
            <a:ext cx="11756571"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with n</a:t>
            </a:r>
            <a:r>
              <a:rPr kumimoji="0" lang="en-US" sz="1800" b="0" i="0" u="none" strike="noStrike" kern="1200" cap="none" spc="0" normalizeH="0" baseline="-25000" noProof="0" dirty="0">
                <a:ln>
                  <a:noFill/>
                </a:ln>
                <a:solidFill>
                  <a:prstClr val="black"/>
                </a:solidFill>
                <a:effectLst/>
                <a:uLnTx/>
                <a:uFillTx/>
                <a:latin typeface="Calibri"/>
                <a:ea typeface="+mn-ea"/>
                <a:cs typeface="+mn-cs"/>
              </a:rPr>
              <a:t>e</a:t>
            </a:r>
            <a:r>
              <a:rPr kumimoji="0" lang="en-US" sz="1800" b="0" i="0" u="none" strike="noStrike" kern="1200" cap="none" spc="0" normalizeH="0" baseline="0" noProof="0" dirty="0">
                <a:ln>
                  <a:noFill/>
                </a:ln>
                <a:solidFill>
                  <a:prstClr val="black"/>
                </a:solidFill>
                <a:effectLst/>
                <a:uLnTx/>
                <a:uFillTx/>
                <a:latin typeface="Calibri"/>
                <a:ea typeface="+mn-ea"/>
                <a:cs typeface="+mn-cs"/>
              </a:rPr>
              <a:t> ≈ 1÷3*10</a:t>
            </a:r>
            <a:r>
              <a:rPr kumimoji="0" lang="en-US" sz="1800" b="0" i="0" u="none" strike="noStrike" kern="1200" cap="none" spc="0" normalizeH="0" baseline="30000" noProof="0" dirty="0">
                <a:ln>
                  <a:noFill/>
                </a:ln>
                <a:solidFill>
                  <a:prstClr val="black"/>
                </a:solidFill>
                <a:effectLst/>
                <a:uLnTx/>
                <a:uFillTx/>
                <a:latin typeface="Calibri"/>
                <a:ea typeface="+mn-ea"/>
                <a:cs typeface="+mn-cs"/>
              </a:rPr>
              <a:t>17</a:t>
            </a:r>
            <a:r>
              <a:rPr kumimoji="0" lang="en-US" sz="1800" b="0" i="0" u="none" strike="noStrike" kern="1200" cap="none" spc="0" normalizeH="0" baseline="0" noProof="0" dirty="0">
                <a:ln>
                  <a:noFill/>
                </a:ln>
                <a:solidFill>
                  <a:prstClr val="black"/>
                </a:solidFill>
                <a:effectLst/>
                <a:uLnTx/>
                <a:uFillTx/>
                <a:latin typeface="Calibri"/>
                <a:ea typeface="+mn-ea"/>
                <a:cs typeface="+mn-cs"/>
              </a:rPr>
              <a:t> cm</a:t>
            </a:r>
            <a:r>
              <a:rPr kumimoji="0" lang="en-US" sz="1800" b="0" i="0" u="none" strike="noStrike" kern="1200" cap="none" spc="0" normalizeH="0" baseline="30000" noProof="0" dirty="0">
                <a:ln>
                  <a:noFill/>
                </a:ln>
                <a:solidFill>
                  <a:prstClr val="black"/>
                </a:solidFill>
                <a:effectLst/>
                <a:uLnTx/>
                <a:uFillTx/>
                <a:latin typeface="Calibri"/>
                <a:ea typeface="+mn-ea"/>
                <a:cs typeface="+mn-cs"/>
              </a:rPr>
              <a:t>3 </a:t>
            </a:r>
            <a:r>
              <a:rPr kumimoji="0" lang="en-US" sz="1800" b="0" i="0" u="none" strike="noStrike" kern="1200" cap="none" spc="0" normalizeH="0" baseline="0" noProof="0" dirty="0">
                <a:ln>
                  <a:noFill/>
                </a:ln>
                <a:solidFill>
                  <a:prstClr val="black"/>
                </a:solidFill>
                <a:effectLst/>
                <a:uLnTx/>
                <a:uFillTx/>
                <a:latin typeface="Calibri"/>
                <a:ea typeface="+mn-ea"/>
                <a:cs typeface="+mn-cs"/>
              </a:rPr>
              <a:t>and T ≈ 10000 – 15000 K , </a:t>
            </a:r>
            <a:r>
              <a:rPr kumimoji="0" lang="en-US" sz="1800" b="0" i="1" u="none" strike="noStrike" kern="1200" cap="none" spc="0" normalizeH="0" baseline="0" noProof="0" dirty="0">
                <a:ln>
                  <a:noFill/>
                </a:ln>
                <a:solidFill>
                  <a:prstClr val="black"/>
                </a:solidFill>
                <a:effectLst/>
                <a:uLnTx/>
                <a:uFillTx/>
                <a:latin typeface="Calibri"/>
                <a:ea typeface="+mn-ea"/>
                <a:cs typeface="+mn-cs"/>
              </a:rPr>
              <a:t>n</a:t>
            </a:r>
            <a:r>
              <a:rPr kumimoji="0" lang="en-US" sz="1800" b="0" i="1" u="none" strike="noStrike" kern="1200" cap="none" spc="0" normalizeH="0" baseline="-25000" noProof="0" dirty="0">
                <a:ln>
                  <a:noFill/>
                </a:ln>
                <a:solidFill>
                  <a:prstClr val="black"/>
                </a:solidFill>
                <a:effectLst/>
                <a:uLnTx/>
                <a:uFillTx/>
                <a:latin typeface="Calibri"/>
                <a:ea typeface="+mn-ea"/>
                <a:cs typeface="+mn-cs"/>
              </a:rPr>
              <a:t>e (min)</a:t>
            </a:r>
            <a:r>
              <a:rPr kumimoji="0" lang="en-US" sz="1800" b="0" i="1"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 2*10</a:t>
            </a:r>
            <a:r>
              <a:rPr kumimoji="0" lang="en-US" sz="1800" b="0" i="0" u="none" strike="noStrike" kern="1200" cap="none" spc="0" normalizeH="0" baseline="30000" noProof="0" dirty="0">
                <a:ln>
                  <a:noFill/>
                </a:ln>
                <a:solidFill>
                  <a:prstClr val="black"/>
                </a:solidFill>
                <a:effectLst/>
                <a:uLnTx/>
                <a:uFillTx/>
                <a:latin typeface="Calibri"/>
                <a:ea typeface="+mn-ea"/>
                <a:cs typeface="+mn-cs"/>
              </a:rPr>
              <a:t>17</a:t>
            </a:r>
            <a:r>
              <a:rPr kumimoji="0" lang="en-US" sz="1800" b="0" i="0" u="none" strike="noStrike" kern="1200" cap="none" spc="0" normalizeH="0" baseline="0" noProof="0" dirty="0">
                <a:ln>
                  <a:noFill/>
                </a:ln>
                <a:solidFill>
                  <a:prstClr val="black"/>
                </a:solidFill>
                <a:effectLst/>
                <a:uLnTx/>
                <a:uFillTx/>
                <a:latin typeface="Calibri"/>
                <a:ea typeface="+mn-ea"/>
                <a:cs typeface="+mn-cs"/>
              </a:rPr>
              <a:t> and </a:t>
            </a:r>
            <a:r>
              <a:rPr kumimoji="0" lang="el-GR" sz="1800" b="0" i="1" u="none" strike="noStrike" kern="1200" cap="none" spc="0" normalizeH="0" baseline="0" noProof="0" dirty="0">
                <a:ln>
                  <a:noFill/>
                </a:ln>
                <a:solidFill>
                  <a:prstClr val="black"/>
                </a:solidFill>
                <a:effectLst/>
                <a:uLnTx/>
                <a:uFillTx/>
                <a:latin typeface="Calibri"/>
                <a:ea typeface="+mn-ea"/>
                <a:cs typeface="+mn-cs"/>
              </a:rPr>
              <a:t>δ</a:t>
            </a:r>
            <a:r>
              <a:rPr kumimoji="0" lang="el-GR" sz="1800" b="0" i="0" u="none" strike="noStrike" kern="1200" cap="none" spc="0" normalizeH="0" baseline="0" noProof="0" dirty="0">
                <a:ln>
                  <a:noFill/>
                </a:ln>
                <a:solidFill>
                  <a:prstClr val="black"/>
                </a:solidFill>
                <a:effectLst/>
                <a:uLnTx/>
                <a:uFillTx/>
                <a:latin typeface="Calibri"/>
                <a:ea typeface="+mn-ea"/>
                <a:cs typeface="+mn-cs"/>
              </a:rPr>
              <a:t> ≈ 0.05 </a:t>
            </a:r>
            <a:r>
              <a:rPr kumimoji="0" lang="it-IT" sz="1800" b="0" i="0" u="none" strike="noStrike" kern="1200" cap="none" spc="0" normalizeH="0" baseline="0" noProof="0" dirty="0">
                <a:ln>
                  <a:noFill/>
                </a:ln>
                <a:solidFill>
                  <a:prstClr val="black"/>
                </a:solidFill>
                <a:effectLst/>
                <a:uLnTx/>
                <a:uFillTx/>
                <a:latin typeface="Calibri"/>
                <a:ea typeface="+mn-ea"/>
                <a:cs typeface="+mn-cs"/>
              </a:rPr>
              <a:t>mm, so, the </a:t>
            </a:r>
            <a:r>
              <a:rPr kumimoji="0" lang="it-IT" sz="1800" b="0" i="0" u="none" strike="noStrike" kern="1200" cap="none" spc="0" normalizeH="0" baseline="0" noProof="0" dirty="0" err="1">
                <a:ln>
                  <a:noFill/>
                </a:ln>
                <a:solidFill>
                  <a:prstClr val="black"/>
                </a:solidFill>
                <a:effectLst/>
                <a:uLnTx/>
                <a:uFillTx/>
                <a:latin typeface="Calibri"/>
                <a:ea typeface="+mn-ea"/>
                <a:cs typeface="+mn-cs"/>
              </a:rPr>
              <a:t>condition</a:t>
            </a:r>
            <a:r>
              <a:rPr kumimoji="0" lang="it-IT" sz="1800" b="0" i="0" u="none" strike="noStrike" kern="1200" cap="none" spc="0" normalizeH="0" baseline="0" noProof="0" dirty="0">
                <a:ln>
                  <a:noFill/>
                </a:ln>
                <a:solidFill>
                  <a:prstClr val="black"/>
                </a:solidFill>
                <a:effectLst/>
                <a:uLnTx/>
                <a:uFillTx/>
                <a:latin typeface="Calibri"/>
                <a:ea typeface="+mn-ea"/>
                <a:cs typeface="+mn-cs"/>
              </a:rPr>
              <a:t> for a plasma in  LTE </a:t>
            </a:r>
            <a:r>
              <a:rPr kumimoji="0" lang="it-IT" sz="1800" b="0" i="0" u="none" strike="noStrike" kern="1200" cap="none" spc="0" normalizeH="0" baseline="0" noProof="0" dirty="0" err="1">
                <a:ln>
                  <a:noFill/>
                </a:ln>
                <a:solidFill>
                  <a:prstClr val="black"/>
                </a:solidFill>
                <a:effectLst/>
                <a:uLnTx/>
                <a:uFillTx/>
                <a:latin typeface="Calibri"/>
                <a:ea typeface="+mn-ea"/>
                <a:cs typeface="+mn-cs"/>
              </a:rPr>
              <a:t>is</a:t>
            </a:r>
            <a:r>
              <a:rPr kumimoji="0" lang="it-IT" sz="1800" b="0" i="0" u="none" strike="noStrike" kern="1200" cap="none" spc="0" normalizeH="0" baseline="0" noProof="0" dirty="0">
                <a:ln>
                  <a:noFill/>
                </a:ln>
                <a:solidFill>
                  <a:prstClr val="black"/>
                </a:solidFill>
                <a:effectLst/>
                <a:uLnTx/>
                <a:uFillTx/>
                <a:latin typeface="Calibri"/>
                <a:ea typeface="+mn-ea"/>
                <a:cs typeface="+mn-cs"/>
              </a:rPr>
              <a:t> </a:t>
            </a:r>
            <a:r>
              <a:rPr kumimoji="0" lang="it-IT" sz="1800" b="0" i="0" u="none" strike="noStrike" kern="1200" cap="none" spc="0" normalizeH="0" baseline="0" noProof="0" dirty="0" err="1">
                <a:ln>
                  <a:noFill/>
                </a:ln>
                <a:solidFill>
                  <a:prstClr val="black"/>
                </a:solidFill>
                <a:effectLst/>
                <a:uLnTx/>
                <a:uFillTx/>
                <a:latin typeface="Calibri"/>
                <a:ea typeface="+mn-ea"/>
                <a:cs typeface="+mn-cs"/>
              </a:rPr>
              <a:t>fullfilled</a:t>
            </a:r>
            <a:r>
              <a:rPr kumimoji="0" lang="it-IT"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With both conditions satisfied (plasma optically thin and in LTE), the CF-LIBS can be applied to estimate the relative concentration of H + D ([H + D]) with respect to W for all 50 spectra of the depth profiling analysis</a:t>
            </a:r>
            <a:r>
              <a:rPr kumimoji="0" lang="it-IT"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12" name="Immagine 11" descr="Immagine che contiene testo, linea, calligrafia, Carattere&#10;&#10;Il contenuto generato dall'IA potrebbe non essere corretto.">
            <a:extLst>
              <a:ext uri="{FF2B5EF4-FFF2-40B4-BE49-F238E27FC236}">
                <a16:creationId xmlns:a16="http://schemas.microsoft.com/office/drawing/2014/main" id="{F46EEB74-D2A6-E4DA-CB73-AEBD3D78F800}"/>
              </a:ext>
            </a:extLst>
          </p:cNvPr>
          <p:cNvPicPr>
            <a:picLocks noChangeAspect="1"/>
          </p:cNvPicPr>
          <p:nvPr/>
        </p:nvPicPr>
        <p:blipFill>
          <a:blip r:embed="rId2"/>
          <a:stretch>
            <a:fillRect/>
          </a:stretch>
        </p:blipFill>
        <p:spPr>
          <a:xfrm>
            <a:off x="3217344" y="1890176"/>
            <a:ext cx="4766930" cy="3578897"/>
          </a:xfrm>
          <a:prstGeom prst="rect">
            <a:avLst/>
          </a:prstGeom>
        </p:spPr>
      </p:pic>
      <p:sp>
        <p:nvSpPr>
          <p:cNvPr id="14" name="CasellaDiTesto 13">
            <a:extLst>
              <a:ext uri="{FF2B5EF4-FFF2-40B4-BE49-F238E27FC236}">
                <a16:creationId xmlns:a16="http://schemas.microsoft.com/office/drawing/2014/main" id="{A9B6D3BC-26EF-15FA-442F-151703FEDFCF}"/>
              </a:ext>
            </a:extLst>
          </p:cNvPr>
          <p:cNvSpPr txBox="1"/>
          <p:nvPr/>
        </p:nvSpPr>
        <p:spPr>
          <a:xfrm>
            <a:off x="217713" y="5394302"/>
            <a:ext cx="11911201" cy="9233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Giving [H + D] ≈ 0.5 ± 3.5% in the surface layer, appearing enriched in hydrogen isotopes until the 10</a:t>
            </a:r>
            <a:r>
              <a:rPr kumimoji="0" lang="en-US" sz="1800" b="0" i="0" u="none" strike="noStrike" kern="1200" cap="none" spc="0" normalizeH="0" baseline="30000" noProof="0" dirty="0">
                <a:ln>
                  <a:noFill/>
                </a:ln>
                <a:solidFill>
                  <a:prstClr val="black"/>
                </a:solidFill>
                <a:effectLst/>
                <a:uLnTx/>
                <a:uFillTx/>
                <a:latin typeface="Calibri"/>
                <a:ea typeface="+mn-ea"/>
                <a:cs typeface="+mn-cs"/>
              </a:rPr>
              <a:t>th</a:t>
            </a:r>
            <a:r>
              <a:rPr kumimoji="0" lang="en-US" sz="1800" b="0" i="0" u="none" strike="noStrike" kern="1200" cap="none" spc="0" normalizeH="0" baseline="0" noProof="0" dirty="0">
                <a:ln>
                  <a:noFill/>
                </a:ln>
                <a:solidFill>
                  <a:prstClr val="black"/>
                </a:solidFill>
                <a:effectLst/>
                <a:uLnTx/>
                <a:uFillTx/>
                <a:latin typeface="Calibri"/>
                <a:ea typeface="+mn-ea"/>
                <a:cs typeface="+mn-cs"/>
              </a:rPr>
              <a:t>–15</a:t>
            </a:r>
            <a:r>
              <a:rPr kumimoji="0" lang="en-US" sz="1800" b="0" i="0" u="none" strike="noStrike" kern="1200" cap="none" spc="0" normalizeH="0" baseline="30000" noProof="0" dirty="0">
                <a:ln>
                  <a:noFill/>
                </a:ln>
                <a:solidFill>
                  <a:prstClr val="black"/>
                </a:solidFill>
                <a:effectLst/>
                <a:uLnTx/>
                <a:uFillTx/>
                <a:latin typeface="Calibri"/>
                <a:ea typeface="+mn-ea"/>
                <a:cs typeface="+mn-cs"/>
              </a:rPr>
              <a:t>th</a:t>
            </a:r>
            <a:r>
              <a:rPr kumimoji="0" lang="en-US" sz="1800" b="0" i="0" u="none" strike="noStrike" kern="1200" cap="none" spc="0" normalizeH="0" baseline="0" noProof="0" dirty="0">
                <a:ln>
                  <a:noFill/>
                </a:ln>
                <a:solidFill>
                  <a:prstClr val="black"/>
                </a:solidFill>
                <a:effectLst/>
                <a:uLnTx/>
                <a:uFillTx/>
                <a:latin typeface="Calibri"/>
                <a:ea typeface="+mn-ea"/>
                <a:cs typeface="+mn-cs"/>
              </a:rPr>
              <a:t> shot, consistently with the qualitative results previously shown where the surface layer with H/D and W are above the noise level of noise within the first 15 shots. Noisy values after the 35</a:t>
            </a:r>
            <a:r>
              <a:rPr kumimoji="0" lang="en-US" sz="1800" b="0" i="0" u="none" strike="noStrike" kern="1200" cap="none" spc="0" normalizeH="0" baseline="30000" noProof="0" dirty="0">
                <a:ln>
                  <a:noFill/>
                </a:ln>
                <a:solidFill>
                  <a:prstClr val="black"/>
                </a:solidFill>
                <a:effectLst/>
                <a:uLnTx/>
                <a:uFillTx/>
                <a:latin typeface="Calibri"/>
                <a:ea typeface="+mn-ea"/>
                <a:cs typeface="+mn-cs"/>
              </a:rPr>
              <a:t>th</a:t>
            </a:r>
            <a:r>
              <a:rPr kumimoji="0" lang="en-US" sz="1800" b="0" i="0" u="none" strike="noStrike" kern="1200" cap="none" spc="0" normalizeH="0" baseline="0" noProof="0" dirty="0">
                <a:ln>
                  <a:noFill/>
                </a:ln>
                <a:solidFill>
                  <a:prstClr val="black"/>
                </a:solidFill>
                <a:effectLst/>
                <a:uLnTx/>
                <a:uFillTx/>
                <a:latin typeface="Calibri"/>
                <a:ea typeface="+mn-ea"/>
                <a:cs typeface="+mn-cs"/>
              </a:rPr>
              <a:t> shot depend on the low concentration of W noisy   </a:t>
            </a:r>
          </a:p>
        </p:txBody>
      </p:sp>
      <p:sp>
        <p:nvSpPr>
          <p:cNvPr id="5" name="Footer Placeholder 3">
            <a:extLst>
              <a:ext uri="{FF2B5EF4-FFF2-40B4-BE49-F238E27FC236}">
                <a16:creationId xmlns:a16="http://schemas.microsoft.com/office/drawing/2014/main" id="{C295ACDA-C2E1-8682-D542-DEC01513CEBD}"/>
              </a:ext>
            </a:extLst>
          </p:cNvPr>
          <p:cNvSpPr>
            <a:spLocks noGrp="1"/>
          </p:cNvSpPr>
          <p:nvPr>
            <p:ph type="ftr" sz="quarter" idx="11"/>
          </p:nvPr>
        </p:nvSpPr>
        <p:spPr>
          <a:xfrm>
            <a:off x="825623" y="6555770"/>
            <a:ext cx="5726833" cy="329614"/>
          </a:xfrm>
        </p:spPr>
        <p:txBody>
          <a:bodyPr/>
          <a:lstStyle/>
          <a:p>
            <a:pPr>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 | </a:t>
            </a:r>
            <a:r>
              <a:rPr lang="en-US" dirty="0"/>
              <a:t>WP-PWIE Review Meeting | 17-21 November 2025</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itolo 7">
            <a:extLst>
              <a:ext uri="{FF2B5EF4-FFF2-40B4-BE49-F238E27FC236}">
                <a16:creationId xmlns:a16="http://schemas.microsoft.com/office/drawing/2014/main" id="{8EE18986-9645-E3FD-4EC9-21A4ADF1D2B1}"/>
              </a:ext>
            </a:extLst>
          </p:cNvPr>
          <p:cNvSpPr>
            <a:spLocks noGrp="1"/>
          </p:cNvSpPr>
          <p:nvPr>
            <p:ph type="title"/>
          </p:nvPr>
        </p:nvSpPr>
        <p:spPr>
          <a:xfrm>
            <a:off x="982663" y="192088"/>
            <a:ext cx="9451975" cy="457200"/>
          </a:xfrm>
        </p:spPr>
        <p:txBody>
          <a:bodyPr/>
          <a:lstStyle/>
          <a:p>
            <a:r>
              <a:rPr lang="it-IT" dirty="0" err="1"/>
              <a:t>Results</a:t>
            </a:r>
            <a:r>
              <a:rPr lang="it-IT" dirty="0"/>
              <a:t>: CF-LIBS </a:t>
            </a:r>
            <a:r>
              <a:rPr lang="it-IT" dirty="0" err="1"/>
              <a:t>analysis</a:t>
            </a:r>
            <a:endParaRPr lang="it-IT" dirty="0"/>
          </a:p>
        </p:txBody>
      </p:sp>
    </p:spTree>
    <p:extLst>
      <p:ext uri="{BB962C8B-B14F-4D97-AF65-F5344CB8AC3E}">
        <p14:creationId xmlns:p14="http://schemas.microsoft.com/office/powerpoint/2010/main" val="3143748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47F07-D4F4-0258-1FE5-CA535254B12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9D3C3A-C5DE-827B-6D53-524D8038C1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7" name="Title 1">
            <a:extLst>
              <a:ext uri="{FF2B5EF4-FFF2-40B4-BE49-F238E27FC236}">
                <a16:creationId xmlns:a16="http://schemas.microsoft.com/office/drawing/2014/main" id="{A3CBFFC6-0B89-4E35-1186-838C3BAC04A9}"/>
              </a:ext>
            </a:extLst>
          </p:cNvPr>
          <p:cNvSpPr>
            <a:spLocks noGrp="1"/>
          </p:cNvSpPr>
          <p:nvPr>
            <p:ph type="title"/>
          </p:nvPr>
        </p:nvSpPr>
        <p:spPr>
          <a:xfrm>
            <a:off x="982663" y="192088"/>
            <a:ext cx="9451975" cy="457200"/>
          </a:xfrm>
        </p:spPr>
        <p:txBody>
          <a:bodyPr/>
          <a:lstStyle/>
          <a:p>
            <a:r>
              <a:rPr lang="it-IT" dirty="0" err="1"/>
              <a:t>Conclusions</a:t>
            </a:r>
            <a:endParaRPr lang="en-HU" dirty="0"/>
          </a:p>
        </p:txBody>
      </p:sp>
      <p:sp>
        <p:nvSpPr>
          <p:cNvPr id="3" name="Content Placeholder 2">
            <a:extLst>
              <a:ext uri="{FF2B5EF4-FFF2-40B4-BE49-F238E27FC236}">
                <a16:creationId xmlns:a16="http://schemas.microsoft.com/office/drawing/2014/main" id="{429771CC-DA26-BB03-6F4A-553664841435}"/>
              </a:ext>
            </a:extLst>
          </p:cNvPr>
          <p:cNvSpPr txBox="1">
            <a:spLocks/>
          </p:cNvSpPr>
          <p:nvPr/>
        </p:nvSpPr>
        <p:spPr>
          <a:xfrm>
            <a:off x="330075" y="751809"/>
            <a:ext cx="11531849" cy="568863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asellaDiTesto 7">
            <a:extLst>
              <a:ext uri="{FF2B5EF4-FFF2-40B4-BE49-F238E27FC236}">
                <a16:creationId xmlns:a16="http://schemas.microsoft.com/office/drawing/2014/main" id="{E02E4DF1-C177-587D-6006-A34F54076F9A}"/>
              </a:ext>
            </a:extLst>
          </p:cNvPr>
          <p:cNvSpPr txBox="1"/>
          <p:nvPr/>
        </p:nvSpPr>
        <p:spPr>
          <a:xfrm>
            <a:off x="40145" y="694938"/>
            <a:ext cx="11931805" cy="5632311"/>
          </a:xfrm>
          <a:prstGeom prst="rect">
            <a:avLst/>
          </a:prstGeom>
          <a:noFill/>
        </p:spPr>
        <p:txBody>
          <a:bodyPr wrap="square">
            <a:spAutoFit/>
          </a:bodyPr>
          <a:lstStyle/>
          <a:p>
            <a:pPr marL="285750" indent="-285750" algn="just">
              <a:buFont typeface="Arial" panose="020B0604020202020204" pitchFamily="34" charset="0"/>
              <a:buChar char="•"/>
            </a:pPr>
            <a:r>
              <a:rPr lang="en-US" dirty="0"/>
              <a:t>He and </a:t>
            </a:r>
            <a:r>
              <a:rPr lang="en-US" dirty="0" err="1"/>
              <a:t>Ar</a:t>
            </a:r>
            <a:r>
              <a:rPr lang="en-US" dirty="0"/>
              <a:t> as background gases allows for a better separation of the H</a:t>
            </a:r>
            <a:r>
              <a:rPr lang="en-US" baseline="-25000" dirty="0"/>
              <a:t>α</a:t>
            </a:r>
            <a:r>
              <a:rPr lang="en-US" dirty="0"/>
              <a:t>/D</a:t>
            </a:r>
            <a:r>
              <a:rPr lang="en-US" baseline="-25000" dirty="0"/>
              <a:t>α</a:t>
            </a:r>
            <a:r>
              <a:rPr lang="en-US" dirty="0"/>
              <a:t> emission lines of hydrogen and deuterium with higher resolution than standard LIBS in air, as soon as the acquisition parameters have been optimized.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Simulation of the presence of tritium in the “H</a:t>
            </a:r>
            <a:r>
              <a:rPr lang="en-US" baseline="-25000" dirty="0"/>
              <a:t>α</a:t>
            </a:r>
            <a:r>
              <a:rPr lang="en-US" dirty="0"/>
              <a:t>/D</a:t>
            </a:r>
            <a:r>
              <a:rPr lang="en-US" baseline="-25000" dirty="0"/>
              <a:t>α</a:t>
            </a:r>
            <a:r>
              <a:rPr lang="en-US" dirty="0"/>
              <a:t>” spectrum, with its T</a:t>
            </a:r>
            <a:r>
              <a:rPr lang="en-US" baseline="-25000" dirty="0"/>
              <a:t>α</a:t>
            </a:r>
            <a:r>
              <a:rPr lang="en-US" dirty="0"/>
              <a:t> spectral emission suggest that the detection and discrimination of the nearby T</a:t>
            </a:r>
            <a:r>
              <a:rPr lang="en-US" baseline="-25000" dirty="0">
                <a:latin typeface="Symbol" panose="05050102010706020507" pitchFamily="18" charset="2"/>
              </a:rPr>
              <a:t>a</a:t>
            </a:r>
            <a:r>
              <a:rPr lang="en-US" dirty="0"/>
              <a:t> and D</a:t>
            </a:r>
            <a:r>
              <a:rPr lang="en-US" baseline="-25000" dirty="0">
                <a:latin typeface="Symbol" panose="05050102010706020507" pitchFamily="18" charset="2"/>
              </a:rPr>
              <a:t>a</a:t>
            </a:r>
            <a:r>
              <a:rPr lang="en-US" dirty="0"/>
              <a:t> lines is feasible with a very “fine tuning” of the acquisition parameters.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LIBS simultaneous detection with both “High-Resolution” and “full range” spectrometers allows to perform depth profiling detecting all the chemical elements a Hydrogen isotopes from the Balmer-alpha spectral window with high resolution.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Measurements in </a:t>
            </a:r>
            <a:r>
              <a:rPr lang="en-US" dirty="0" err="1"/>
              <a:t>Ar</a:t>
            </a:r>
            <a:r>
              <a:rPr lang="en-US" dirty="0"/>
              <a:t> do not introduce an interfering signal, possibly being used to detect also He in the PFCs and:</a:t>
            </a:r>
          </a:p>
          <a:p>
            <a:pPr marL="800100" lvl="1" indent="-342900" algn="just">
              <a:buFont typeface="+mj-lt"/>
              <a:buAutoNum type="arabicPeriod"/>
            </a:pPr>
            <a:endParaRPr lang="en-US" dirty="0"/>
          </a:p>
          <a:p>
            <a:pPr marL="800100" lvl="1" indent="-342900" algn="just">
              <a:buFont typeface="+mj-lt"/>
              <a:buAutoNum type="arabicPeriod"/>
            </a:pPr>
            <a:r>
              <a:rPr lang="en-US" dirty="0" err="1"/>
              <a:t>Ar</a:t>
            </a:r>
            <a:r>
              <a:rPr lang="en-US" dirty="0"/>
              <a:t> increase the plasma lifetime useful for LTE conditions to apply the CF-LIBS procedure.</a:t>
            </a:r>
          </a:p>
          <a:p>
            <a:pPr marL="800100" lvl="1" indent="-342900" algn="just">
              <a:buFont typeface="+mj-lt"/>
              <a:buAutoNum type="arabicPeriod"/>
            </a:pPr>
            <a:endParaRPr lang="en-US" dirty="0"/>
          </a:p>
          <a:p>
            <a:pPr marL="800100" lvl="1" indent="-342900" algn="just">
              <a:buFont typeface="+mj-lt"/>
              <a:buAutoNum type="arabicPeriod"/>
            </a:pPr>
            <a:r>
              <a:rPr lang="en-US" dirty="0"/>
              <a:t>H-D-T and W lines can be simultaneously detected with high SNR</a:t>
            </a:r>
          </a:p>
          <a:p>
            <a:pPr marL="800100" lvl="1" indent="-342900" algn="just">
              <a:buFont typeface="+mj-lt"/>
              <a:buAutoNum type="arabicPeriod"/>
            </a:pPr>
            <a:endParaRPr lang="en-US" dirty="0"/>
          </a:p>
          <a:p>
            <a:pPr marL="285750" indent="-285750" algn="just">
              <a:buFont typeface="Arial" panose="020B0604020202020204" pitchFamily="34" charset="0"/>
              <a:buChar char="•"/>
            </a:pPr>
            <a:r>
              <a:rPr lang="en-US" dirty="0"/>
              <a:t>The CF-LIBS technique has been performed by using dedicated software procedures developed to work on large series of LIBS spectra</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These procedures will be used  to perform similar and other analyses on the huge amounts of LIBS spectra acquired during the LIBS campaign at JET</a:t>
            </a:r>
          </a:p>
        </p:txBody>
      </p:sp>
      <p:sp>
        <p:nvSpPr>
          <p:cNvPr id="5" name="Footer Placeholder 3">
            <a:extLst>
              <a:ext uri="{FF2B5EF4-FFF2-40B4-BE49-F238E27FC236}">
                <a16:creationId xmlns:a16="http://schemas.microsoft.com/office/drawing/2014/main" id="{5C964050-6ECB-5A34-408E-A0F6DFBC38F5}"/>
              </a:ext>
            </a:extLst>
          </p:cNvPr>
          <p:cNvSpPr>
            <a:spLocks noGrp="1"/>
          </p:cNvSpPr>
          <p:nvPr>
            <p:ph type="ftr" sz="quarter" idx="11"/>
          </p:nvPr>
        </p:nvSpPr>
        <p:spPr>
          <a:xfrm>
            <a:off x="825623" y="6555770"/>
            <a:ext cx="5726833" cy="329614"/>
          </a:xfrm>
        </p:spPr>
        <p:txBody>
          <a:bodyPr/>
          <a:lstStyle/>
          <a:p>
            <a:pPr>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 | </a:t>
            </a:r>
            <a:r>
              <a:rPr lang="en-US" dirty="0"/>
              <a:t>WP-PWIE Review Meeting | 17-21 November 2025</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97679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806C-A3AA-6D00-8214-E1B14D6F9AA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DF2C4E-FC00-E5AA-7058-18C8E9083F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7" name="Title 1">
            <a:extLst>
              <a:ext uri="{FF2B5EF4-FFF2-40B4-BE49-F238E27FC236}">
                <a16:creationId xmlns:a16="http://schemas.microsoft.com/office/drawing/2014/main" id="{CBB8F3B0-D494-C415-4EFC-7F19A1B625FF}"/>
              </a:ext>
            </a:extLst>
          </p:cNvPr>
          <p:cNvSpPr>
            <a:spLocks noGrp="1"/>
          </p:cNvSpPr>
          <p:nvPr>
            <p:ph type="title"/>
          </p:nvPr>
        </p:nvSpPr>
        <p:spPr>
          <a:xfrm>
            <a:off x="982663" y="192088"/>
            <a:ext cx="9451975" cy="457200"/>
          </a:xfrm>
        </p:spPr>
        <p:txBody>
          <a:bodyPr/>
          <a:lstStyle/>
          <a:p>
            <a:r>
              <a:rPr lang="it-IT" dirty="0"/>
              <a:t>Next steps</a:t>
            </a:r>
            <a:endParaRPr lang="en-HU" dirty="0"/>
          </a:p>
        </p:txBody>
      </p:sp>
      <p:sp>
        <p:nvSpPr>
          <p:cNvPr id="3" name="Content Placeholder 2">
            <a:extLst>
              <a:ext uri="{FF2B5EF4-FFF2-40B4-BE49-F238E27FC236}">
                <a16:creationId xmlns:a16="http://schemas.microsoft.com/office/drawing/2014/main" id="{037988E1-8AB7-BE8F-A79F-3968AE3BBA62}"/>
              </a:ext>
            </a:extLst>
          </p:cNvPr>
          <p:cNvSpPr txBox="1">
            <a:spLocks/>
          </p:cNvSpPr>
          <p:nvPr/>
        </p:nvSpPr>
        <p:spPr>
          <a:xfrm>
            <a:off x="330075" y="751809"/>
            <a:ext cx="11531849" cy="568863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asellaDiTesto 7">
            <a:extLst>
              <a:ext uri="{FF2B5EF4-FFF2-40B4-BE49-F238E27FC236}">
                <a16:creationId xmlns:a16="http://schemas.microsoft.com/office/drawing/2014/main" id="{2B1043F7-BAC9-0F24-E487-31E5668BCE26}"/>
              </a:ext>
            </a:extLst>
          </p:cNvPr>
          <p:cNvSpPr txBox="1"/>
          <p:nvPr/>
        </p:nvSpPr>
        <p:spPr>
          <a:xfrm>
            <a:off x="130096" y="1529259"/>
            <a:ext cx="11931805" cy="3754874"/>
          </a:xfrm>
          <a:prstGeom prst="rect">
            <a:avLst/>
          </a:prstGeom>
          <a:noFill/>
        </p:spPr>
        <p:txBody>
          <a:bodyPr wrap="square">
            <a:spAutoFit/>
          </a:bodyPr>
          <a:lstStyle/>
          <a:p>
            <a:pPr marL="285750" indent="-285750" algn="just">
              <a:buFont typeface="Arial" panose="020B0604020202020204" pitchFamily="34" charset="0"/>
              <a:buChar char="•"/>
            </a:pPr>
            <a:r>
              <a:rPr lang="en-US" sz="2800" dirty="0"/>
              <a:t> Focus on the study of longer plasma delays in </a:t>
            </a:r>
            <a:r>
              <a:rPr lang="en-US" sz="2800" dirty="0" err="1"/>
              <a:t>Ar</a:t>
            </a:r>
            <a:r>
              <a:rPr lang="en-US" sz="2800" dirty="0"/>
              <a:t> atmosphere (e.g. up to 20 </a:t>
            </a:r>
            <a:r>
              <a:rPr lang="en-US" sz="2800" dirty="0" err="1">
                <a:latin typeface="Symbol" panose="05050102010706020507" pitchFamily="18" charset="2"/>
              </a:rPr>
              <a:t>m</a:t>
            </a:r>
            <a:r>
              <a:rPr lang="en-US" sz="2800" dirty="0" err="1"/>
              <a:t>s</a:t>
            </a:r>
            <a:r>
              <a:rPr lang="en-US" sz="2800" dirty="0"/>
              <a:t>) </a:t>
            </a:r>
          </a:p>
          <a:p>
            <a:pPr marL="285750" indent="-285750" algn="just">
              <a:buFont typeface="Arial" panose="020B0604020202020204" pitchFamily="34" charset="0"/>
              <a:buChar char="•"/>
            </a:pPr>
            <a:endParaRPr lang="en-US" sz="2800" dirty="0"/>
          </a:p>
          <a:p>
            <a:pPr marL="285750" indent="-285750" algn="just">
              <a:buFont typeface="Arial" panose="020B0604020202020204" pitchFamily="34" charset="0"/>
              <a:buChar char="•"/>
            </a:pPr>
            <a:r>
              <a:rPr lang="en-US" sz="2800" dirty="0"/>
              <a:t>Checking the signal enhancement by applying the double pulse technique</a:t>
            </a:r>
          </a:p>
          <a:p>
            <a:pPr marL="285750" indent="-285750" algn="just">
              <a:buFont typeface="Arial" panose="020B0604020202020204" pitchFamily="34" charset="0"/>
              <a:buChar char="•"/>
            </a:pPr>
            <a:endParaRPr lang="en-US" sz="2400" dirty="0"/>
          </a:p>
          <a:p>
            <a:pPr marL="285750" indent="-285750" algn="just">
              <a:buFont typeface="Arial" panose="020B0604020202020204" pitchFamily="34" charset="0"/>
              <a:buChar char="•"/>
            </a:pPr>
            <a:r>
              <a:rPr lang="en-US" sz="2800" dirty="0"/>
              <a:t>Reducing the average ablation rate reducing the laser pulse energy still maintaining a good SNR (optimization of the gate delay as a function of the pulse energy)</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sz="2800" dirty="0"/>
              <a:t>Application of depth profiling and CF-LIBS on </a:t>
            </a:r>
            <a:r>
              <a:rPr lang="en-US" sz="2800" dirty="0" err="1"/>
              <a:t>boronized</a:t>
            </a:r>
            <a:r>
              <a:rPr lang="en-US" sz="2800" dirty="0"/>
              <a:t>/deuterated samples  </a:t>
            </a:r>
            <a:endParaRPr lang="it-IT" sz="2800" dirty="0"/>
          </a:p>
        </p:txBody>
      </p:sp>
      <p:sp>
        <p:nvSpPr>
          <p:cNvPr id="5" name="Footer Placeholder 3">
            <a:extLst>
              <a:ext uri="{FF2B5EF4-FFF2-40B4-BE49-F238E27FC236}">
                <a16:creationId xmlns:a16="http://schemas.microsoft.com/office/drawing/2014/main" id="{C5CFE743-94D8-E6ED-0026-F132A7A4DAE6}"/>
              </a:ext>
            </a:extLst>
          </p:cNvPr>
          <p:cNvSpPr>
            <a:spLocks noGrp="1"/>
          </p:cNvSpPr>
          <p:nvPr>
            <p:ph type="ftr" sz="quarter" idx="11"/>
          </p:nvPr>
        </p:nvSpPr>
        <p:spPr>
          <a:xfrm>
            <a:off x="825623" y="6555770"/>
            <a:ext cx="5726833" cy="329614"/>
          </a:xfrm>
        </p:spPr>
        <p:txBody>
          <a:bodyPr/>
          <a:lstStyle/>
          <a:p>
            <a:pPr>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 | </a:t>
            </a:r>
            <a:r>
              <a:rPr lang="en-US" dirty="0"/>
              <a:t>WP-PWIE Review Meeting | 17-21 November 2025</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1383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it-IT" dirty="0" err="1"/>
              <a:t>Summary</a:t>
            </a:r>
            <a:endParaRPr lang="en-HU" dirty="0"/>
          </a:p>
        </p:txBody>
      </p:sp>
      <p:sp>
        <p:nvSpPr>
          <p:cNvPr id="3" name="Content Placeholder 2">
            <a:extLst>
              <a:ext uri="{FF2B5EF4-FFF2-40B4-BE49-F238E27FC236}">
                <a16:creationId xmlns:a16="http://schemas.microsoft.com/office/drawing/2014/main" id="{ADDE0142-26E1-869F-A855-D7F6A9A655C4}"/>
              </a:ext>
            </a:extLst>
          </p:cNvPr>
          <p:cNvSpPr>
            <a:spLocks noGrp="1"/>
          </p:cNvSpPr>
          <p:nvPr>
            <p:ph idx="1"/>
          </p:nvPr>
        </p:nvSpPr>
        <p:spPr>
          <a:xfrm>
            <a:off x="544488" y="1173479"/>
            <a:ext cx="11103024" cy="4141471"/>
          </a:xfrm>
        </p:spPr>
        <p:txBody>
          <a:bodyPr>
            <a:normAutofit fontScale="92500" lnSpcReduction="20000"/>
          </a:bodyPr>
          <a:lstStyle/>
          <a:p>
            <a:r>
              <a:rPr lang="it-IT" dirty="0" err="1"/>
              <a:t>Motivation</a:t>
            </a:r>
            <a:endParaRPr lang="it-IT" dirty="0"/>
          </a:p>
          <a:p>
            <a:endParaRPr lang="it-IT" dirty="0"/>
          </a:p>
          <a:p>
            <a:r>
              <a:rPr lang="it-IT" dirty="0"/>
              <a:t>The «</a:t>
            </a:r>
            <a:r>
              <a:rPr lang="it-IT" dirty="0" err="1"/>
              <a:t>as</a:t>
            </a:r>
            <a:r>
              <a:rPr lang="it-IT" dirty="0"/>
              <a:t> JET» new double-</a:t>
            </a:r>
            <a:r>
              <a:rPr lang="it-IT" dirty="0" err="1"/>
              <a:t>spectrometer</a:t>
            </a:r>
            <a:r>
              <a:rPr lang="it-IT" dirty="0"/>
              <a:t> LIBS system setup in ENEA Frascati</a:t>
            </a:r>
          </a:p>
          <a:p>
            <a:endParaRPr lang="it-IT" dirty="0"/>
          </a:p>
          <a:p>
            <a:r>
              <a:rPr lang="it-IT" dirty="0" err="1"/>
              <a:t>Detection</a:t>
            </a:r>
            <a:r>
              <a:rPr lang="it-IT" dirty="0"/>
              <a:t> of D by LIBS on a W coating under Ar and He </a:t>
            </a:r>
            <a:r>
              <a:rPr lang="it-IT" dirty="0" err="1"/>
              <a:t>as</a:t>
            </a:r>
            <a:r>
              <a:rPr lang="it-IT" dirty="0"/>
              <a:t> background gas: </a:t>
            </a:r>
            <a:r>
              <a:rPr lang="it-IT" dirty="0" err="1"/>
              <a:t>comparison</a:t>
            </a:r>
            <a:r>
              <a:rPr lang="it-IT" dirty="0"/>
              <a:t> with standard LIBS in air  </a:t>
            </a:r>
          </a:p>
          <a:p>
            <a:endParaRPr lang="it-IT" dirty="0"/>
          </a:p>
          <a:p>
            <a:r>
              <a:rPr lang="it-IT" dirty="0" err="1"/>
              <a:t>Calibration</a:t>
            </a:r>
            <a:r>
              <a:rPr lang="it-IT" dirty="0"/>
              <a:t> free (CF) procedure for the </a:t>
            </a:r>
            <a:r>
              <a:rPr lang="it-IT" dirty="0" err="1"/>
              <a:t>estimation</a:t>
            </a:r>
            <a:r>
              <a:rPr lang="it-IT" dirty="0"/>
              <a:t> of the D </a:t>
            </a:r>
            <a:r>
              <a:rPr lang="it-IT" dirty="0" err="1"/>
              <a:t>content</a:t>
            </a:r>
            <a:endParaRPr lang="it-IT" dirty="0"/>
          </a:p>
          <a:p>
            <a:endParaRPr lang="it-IT" dirty="0"/>
          </a:p>
          <a:p>
            <a:r>
              <a:rPr lang="it-IT" dirty="0" err="1"/>
              <a:t>Conclusions</a:t>
            </a:r>
            <a:endParaRPr lang="it-IT" dirty="0"/>
          </a:p>
          <a:p>
            <a:endParaRPr lang="it-IT" dirty="0"/>
          </a:p>
          <a:p>
            <a:r>
              <a:rPr lang="it-IT" dirty="0"/>
              <a:t>Next steps</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3" y="6555770"/>
            <a:ext cx="5726833" cy="329614"/>
          </a:xfrm>
        </p:spPr>
        <p:txBody>
          <a:bodyPr/>
          <a:lstStyle/>
          <a:p>
            <a:pPr>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 | </a:t>
            </a:r>
            <a:r>
              <a:rPr lang="en-US" dirty="0"/>
              <a:t>WP-PWIE Review Meeting | 17-21 November 2025</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31817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0D9FA-75AD-9553-51B3-46ED00B63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88E4F-DEF0-F625-1566-D4C7F3773886}"/>
              </a:ext>
            </a:extLst>
          </p:cNvPr>
          <p:cNvSpPr>
            <a:spLocks noGrp="1"/>
          </p:cNvSpPr>
          <p:nvPr>
            <p:ph type="title"/>
          </p:nvPr>
        </p:nvSpPr>
        <p:spPr/>
        <p:txBody>
          <a:bodyPr/>
          <a:lstStyle/>
          <a:p>
            <a:r>
              <a:rPr lang="it-IT" dirty="0" err="1"/>
              <a:t>Introduction</a:t>
            </a:r>
            <a:r>
              <a:rPr lang="it-IT" dirty="0"/>
              <a:t> and </a:t>
            </a:r>
            <a:r>
              <a:rPr lang="it-IT" dirty="0" err="1"/>
              <a:t>motivation</a:t>
            </a:r>
            <a:endParaRPr lang="it-IT" dirty="0"/>
          </a:p>
        </p:txBody>
      </p:sp>
      <p:sp>
        <p:nvSpPr>
          <p:cNvPr id="3" name="Content Placeholder 2">
            <a:extLst>
              <a:ext uri="{FF2B5EF4-FFF2-40B4-BE49-F238E27FC236}">
                <a16:creationId xmlns:a16="http://schemas.microsoft.com/office/drawing/2014/main" id="{35ADB806-B1AF-3E45-6BC3-8CEF31224593}"/>
              </a:ext>
            </a:extLst>
          </p:cNvPr>
          <p:cNvSpPr>
            <a:spLocks noGrp="1"/>
          </p:cNvSpPr>
          <p:nvPr>
            <p:ph idx="1"/>
          </p:nvPr>
        </p:nvSpPr>
        <p:spPr>
          <a:xfrm>
            <a:off x="349107" y="996505"/>
            <a:ext cx="11493786" cy="5419024"/>
          </a:xfrm>
        </p:spPr>
        <p:txBody>
          <a:bodyPr>
            <a:normAutofit/>
          </a:bodyPr>
          <a:lstStyle/>
          <a:p>
            <a:pPr algn="just"/>
            <a:r>
              <a:rPr lang="en-US" sz="1800" dirty="0"/>
              <a:t>The detection of Hydrogen isotopes by LIBS is generally accomplished by recording the spectral emission of the Balmer alpha lines (T</a:t>
            </a:r>
            <a:r>
              <a:rPr lang="en-US" sz="1800" baseline="-25000" dirty="0">
                <a:latin typeface="Symbol" panose="05050102010706020507" pitchFamily="18" charset="2"/>
              </a:rPr>
              <a:t>a</a:t>
            </a:r>
            <a:r>
              <a:rPr lang="en-US" sz="1800" dirty="0">
                <a:latin typeface="Symbol" panose="05050102010706020507" pitchFamily="18" charset="2"/>
              </a:rPr>
              <a:t>-</a:t>
            </a:r>
            <a:r>
              <a:rPr lang="en-US" sz="1800" dirty="0"/>
              <a:t> D</a:t>
            </a:r>
            <a:r>
              <a:rPr lang="en-US" sz="1800" baseline="-25000" dirty="0">
                <a:latin typeface="Symbol" panose="05050102010706020507" pitchFamily="18" charset="2"/>
              </a:rPr>
              <a:t>a</a:t>
            </a:r>
            <a:r>
              <a:rPr lang="en-US" sz="1800" dirty="0">
                <a:latin typeface="Symbol" panose="05050102010706020507" pitchFamily="18" charset="2"/>
              </a:rPr>
              <a:t> - </a:t>
            </a:r>
            <a:r>
              <a:rPr lang="en-US" sz="1800" dirty="0"/>
              <a:t>H</a:t>
            </a:r>
            <a:r>
              <a:rPr lang="en-US" sz="1800" baseline="-25000" dirty="0">
                <a:latin typeface="Symbol" panose="05050102010706020507" pitchFamily="18" charset="2"/>
              </a:rPr>
              <a:t>a</a:t>
            </a:r>
            <a:r>
              <a:rPr lang="en-US" sz="1800" dirty="0"/>
              <a:t>) located at approximately 656.045 – 656.11 and 656.28 nm.</a:t>
            </a:r>
          </a:p>
          <a:p>
            <a:pPr algn="just"/>
            <a:endParaRPr lang="en-US" sz="1800" dirty="0"/>
          </a:p>
          <a:p>
            <a:pPr algn="just"/>
            <a:r>
              <a:rPr lang="en-US" sz="1800" dirty="0"/>
              <a:t>Detecting hydrogen isotopes is for LIBS substantially equivalent in terms of spectral signal, therefore it is possible to perform in-lab measurements on samples without T but with D (or H) in safety conditions, obtaining useful information for the detection of T on real </a:t>
            </a:r>
            <a:r>
              <a:rPr lang="en-US" sz="1800" dirty="0" err="1"/>
              <a:t>PFCs.</a:t>
            </a:r>
            <a:endParaRPr lang="en-US" sz="1800" dirty="0"/>
          </a:p>
          <a:p>
            <a:pPr algn="just"/>
            <a:endParaRPr lang="en-US" sz="1800" dirty="0"/>
          </a:p>
          <a:p>
            <a:pPr algn="just"/>
            <a:r>
              <a:rPr lang="en-US" sz="1800" dirty="0"/>
              <a:t>However, in simultaneous presence of T, D and H, the T</a:t>
            </a:r>
            <a:r>
              <a:rPr lang="en-US" sz="1800" baseline="-25000" dirty="0">
                <a:latin typeface="Symbol" panose="05050102010706020507" pitchFamily="18" charset="2"/>
              </a:rPr>
              <a:t>a</a:t>
            </a:r>
            <a:r>
              <a:rPr lang="en-US" sz="1800" dirty="0"/>
              <a:t> line can be detected superimposed to the D</a:t>
            </a:r>
            <a:r>
              <a:rPr lang="en-US" sz="1800" baseline="-25000" dirty="0">
                <a:latin typeface="Symbol" panose="05050102010706020507" pitchFamily="18" charset="2"/>
              </a:rPr>
              <a:t>a</a:t>
            </a:r>
            <a:r>
              <a:rPr lang="en-US" sz="1800" dirty="0"/>
              <a:t> and difficult to resolve from the latter. Therefore, methods for enhancing the spectral resolution enhancement are advisable.</a:t>
            </a:r>
          </a:p>
          <a:p>
            <a:pPr algn="just"/>
            <a:endParaRPr lang="en-US" sz="1800" dirty="0"/>
          </a:p>
          <a:p>
            <a:pPr algn="just"/>
            <a:r>
              <a:rPr lang="en-US" sz="1800" dirty="0"/>
              <a:t>One of these method is based on the use of background gases that provide LIBS plasmas with different properties than in air.</a:t>
            </a:r>
          </a:p>
          <a:p>
            <a:pPr algn="just"/>
            <a:endParaRPr lang="en-US" sz="1800" dirty="0"/>
          </a:p>
          <a:p>
            <a:pPr algn="just"/>
            <a:r>
              <a:rPr lang="en-US" sz="1800" dirty="0">
                <a:solidFill>
                  <a:srgbClr val="FF0000"/>
                </a:solidFill>
              </a:rPr>
              <a:t>In this contribution we have studied the LIBS plasmas in He and </a:t>
            </a:r>
            <a:r>
              <a:rPr lang="en-US" sz="1800" dirty="0" err="1">
                <a:solidFill>
                  <a:srgbClr val="FF0000"/>
                </a:solidFill>
              </a:rPr>
              <a:t>Ar</a:t>
            </a:r>
            <a:r>
              <a:rPr lang="en-US" sz="1800" dirty="0">
                <a:solidFill>
                  <a:srgbClr val="FF0000"/>
                </a:solidFill>
              </a:rPr>
              <a:t> as background gases and compared the obtained LIBS spectra in terms of spectral resolution to optimize the detection of all the Hydrogen isotopes. </a:t>
            </a:r>
            <a:endParaRPr lang="en-HU" sz="1800" dirty="0">
              <a:solidFill>
                <a:srgbClr val="FF0000"/>
              </a:solidFill>
            </a:endParaRPr>
          </a:p>
        </p:txBody>
      </p:sp>
      <p:sp>
        <p:nvSpPr>
          <p:cNvPr id="5" name="Slide Number Placeholder 4">
            <a:extLst>
              <a:ext uri="{FF2B5EF4-FFF2-40B4-BE49-F238E27FC236}">
                <a16:creationId xmlns:a16="http://schemas.microsoft.com/office/drawing/2014/main" id="{ADF85268-4B98-80FA-AD67-CFA5DEEA32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6" name="Footer Placeholder 3">
            <a:extLst>
              <a:ext uri="{FF2B5EF4-FFF2-40B4-BE49-F238E27FC236}">
                <a16:creationId xmlns:a16="http://schemas.microsoft.com/office/drawing/2014/main" id="{42114879-C7B0-4D2A-BD9C-40D09A690299}"/>
              </a:ext>
            </a:extLst>
          </p:cNvPr>
          <p:cNvSpPr>
            <a:spLocks noGrp="1"/>
          </p:cNvSpPr>
          <p:nvPr>
            <p:ph type="ftr" sz="quarter" idx="11"/>
          </p:nvPr>
        </p:nvSpPr>
        <p:spPr>
          <a:xfrm>
            <a:off x="825623" y="6555770"/>
            <a:ext cx="5726833" cy="329614"/>
          </a:xfrm>
        </p:spPr>
        <p:txBody>
          <a:bodyPr/>
          <a:lstStyle/>
          <a:p>
            <a:pPr>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 | </a:t>
            </a:r>
            <a:r>
              <a:rPr lang="en-US" dirty="0"/>
              <a:t>WP-PWIE Review Meeting | 17-21 November 2025</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30509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7C694-6F9B-675B-C6DD-C697AF50F9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975F19-6BF4-28F9-FB73-36EEF6944390}"/>
              </a:ext>
            </a:extLst>
          </p:cNvPr>
          <p:cNvSpPr>
            <a:spLocks noGrp="1"/>
          </p:cNvSpPr>
          <p:nvPr>
            <p:ph type="title"/>
          </p:nvPr>
        </p:nvSpPr>
        <p:spPr>
          <a:xfrm>
            <a:off x="983431" y="192515"/>
            <a:ext cx="10952833" cy="457200"/>
          </a:xfrm>
        </p:spPr>
        <p:txBody>
          <a:bodyPr/>
          <a:lstStyle/>
          <a:p>
            <a:r>
              <a:rPr lang="it-IT" dirty="0"/>
              <a:t>How Ar and He </a:t>
            </a:r>
            <a:r>
              <a:rPr lang="it-IT" dirty="0" err="1"/>
              <a:t>could</a:t>
            </a:r>
            <a:r>
              <a:rPr lang="it-IT" dirty="0"/>
              <a:t> </a:t>
            </a:r>
            <a:r>
              <a:rPr lang="it-IT" dirty="0" err="1"/>
              <a:t>increase</a:t>
            </a:r>
            <a:r>
              <a:rPr lang="it-IT" dirty="0"/>
              <a:t> </a:t>
            </a:r>
            <a:r>
              <a:rPr lang="it-IT" dirty="0" err="1"/>
              <a:t>spectral</a:t>
            </a:r>
            <a:r>
              <a:rPr lang="it-IT" dirty="0"/>
              <a:t> </a:t>
            </a:r>
            <a:r>
              <a:rPr lang="it-IT" dirty="0" err="1"/>
              <a:t>resolution</a:t>
            </a:r>
            <a:r>
              <a:rPr lang="it-IT" dirty="0"/>
              <a:t> and SNR in LIBS </a:t>
            </a:r>
          </a:p>
        </p:txBody>
      </p:sp>
      <p:sp>
        <p:nvSpPr>
          <p:cNvPr id="3" name="Content Placeholder 2">
            <a:extLst>
              <a:ext uri="{FF2B5EF4-FFF2-40B4-BE49-F238E27FC236}">
                <a16:creationId xmlns:a16="http://schemas.microsoft.com/office/drawing/2014/main" id="{8BAEF347-F98E-8D42-6554-357FFD7CC668}"/>
              </a:ext>
            </a:extLst>
          </p:cNvPr>
          <p:cNvSpPr>
            <a:spLocks noGrp="1"/>
          </p:cNvSpPr>
          <p:nvPr>
            <p:ph idx="1"/>
          </p:nvPr>
        </p:nvSpPr>
        <p:spPr>
          <a:xfrm>
            <a:off x="6095999" y="847962"/>
            <a:ext cx="6012000" cy="5583600"/>
          </a:xfrm>
        </p:spPr>
        <p:txBody>
          <a:bodyPr>
            <a:normAutofit fontScale="32500" lnSpcReduction="20000"/>
          </a:bodyPr>
          <a:lstStyle/>
          <a:p>
            <a:pPr marL="0" indent="0" algn="just">
              <a:buNone/>
            </a:pPr>
            <a:r>
              <a:rPr lang="en-US" sz="9800" u="sng" dirty="0"/>
              <a:t>He</a:t>
            </a:r>
          </a:p>
          <a:p>
            <a:pPr algn="just"/>
            <a:endParaRPr lang="en-US" sz="5000" u="sng" dirty="0"/>
          </a:p>
          <a:p>
            <a:pPr algn="just"/>
            <a:r>
              <a:rPr lang="en-US" sz="5000" b="1" u="sng" dirty="0">
                <a:highlight>
                  <a:srgbClr val="FFFF00"/>
                </a:highlight>
              </a:rPr>
              <a:t>Reduced Electron Density and Stark Broadening</a:t>
            </a:r>
            <a:r>
              <a:rPr lang="en-US" sz="5000" dirty="0">
                <a:highlight>
                  <a:srgbClr val="FFFF00"/>
                </a:highlight>
              </a:rPr>
              <a:t>: the primary reason for improved resolution is that plasma generated in a helium atmosphere generally has a lower electron density and lower temperature compared to plasmas in other gases like argon or nitrogen at the same pressure. Lower electron density in helium results in narrower spectral lines and thus better resolution.</a:t>
            </a:r>
          </a:p>
          <a:p>
            <a:pPr algn="just"/>
            <a:r>
              <a:rPr lang="en-US" sz="5000" b="1" u="sng" dirty="0">
                <a:highlight>
                  <a:srgbClr val="FFFF00"/>
                </a:highlight>
              </a:rPr>
              <a:t>Lower Thermal Conductivity</a:t>
            </a:r>
            <a:r>
              <a:rPr lang="en-US" sz="5000" u="sng" dirty="0">
                <a:highlight>
                  <a:srgbClr val="FFFF00"/>
                </a:highlight>
              </a:rPr>
              <a:t>:</a:t>
            </a:r>
            <a:r>
              <a:rPr lang="en-US" sz="5000" dirty="0">
                <a:highlight>
                  <a:srgbClr val="FFFF00"/>
                </a:highlight>
              </a:rPr>
              <a:t> Helium has high thermal conductivity at low pressures, which can cool the plasma more quickly, at atmospheric pressure this effect leads to a shorter-lived, more confined plasma plume. This imply the use of shorter time delays for detection, which is important for capturing rapidly decaying emission signals with higher efficiency.</a:t>
            </a:r>
          </a:p>
          <a:p>
            <a:pPr algn="just"/>
            <a:r>
              <a:rPr lang="en-US" sz="5000" b="1" u="sng" dirty="0">
                <a:highlight>
                  <a:srgbClr val="00FF00"/>
                </a:highlight>
              </a:rPr>
              <a:t>Reduced Background</a:t>
            </a:r>
            <a:r>
              <a:rPr lang="en-US" sz="5000" dirty="0">
                <a:highlight>
                  <a:srgbClr val="00FF00"/>
                </a:highlight>
              </a:rPr>
              <a:t>: As in the case of Argon Helium's simple atomic structure and high ionization potential produces less background emission (continuum radiation) than air  improving the SNR.</a:t>
            </a:r>
          </a:p>
          <a:p>
            <a:pPr algn="just"/>
            <a:r>
              <a:rPr lang="en-US" sz="5000" b="1" u="sng" dirty="0">
                <a:highlight>
                  <a:srgbClr val="00FF00"/>
                </a:highlight>
              </a:rPr>
              <a:t>Inert Nature</a:t>
            </a:r>
            <a:r>
              <a:rPr lang="en-US" sz="5000" dirty="0">
                <a:highlight>
                  <a:srgbClr val="00FF00"/>
                </a:highlight>
              </a:rPr>
              <a:t>: As in the case of Argon, Helium is an inert noble gas. It does not react with the ablated sample material or the plasma species, which maintains the integrity of the emission signals.</a:t>
            </a:r>
          </a:p>
          <a:p>
            <a:pPr algn="just"/>
            <a:endParaRPr lang="en-US" sz="5000" dirty="0">
              <a:highlight>
                <a:srgbClr val="00FF00"/>
              </a:highlight>
            </a:endParaRPr>
          </a:p>
          <a:p>
            <a:pPr marL="0" indent="0" algn="just">
              <a:buNone/>
            </a:pPr>
            <a:r>
              <a:rPr lang="en-US" sz="5000" dirty="0"/>
              <a:t>Using Helium as an ambient gas in LIBS leads to a "cleaner," less dense plasma, which minimizes spectral interference and produces sharper, more resolved analytical lines, particularly at appropriate gate delays. </a:t>
            </a:r>
          </a:p>
          <a:p>
            <a:pPr algn="just"/>
            <a:endParaRPr lang="en-US" sz="5000" dirty="0"/>
          </a:p>
          <a:p>
            <a:pPr algn="just"/>
            <a:endParaRPr lang="en-US" sz="1800" dirty="0"/>
          </a:p>
          <a:p>
            <a:pPr algn="just"/>
            <a:endParaRPr lang="en-HU" sz="1800" dirty="0"/>
          </a:p>
        </p:txBody>
      </p:sp>
      <p:sp>
        <p:nvSpPr>
          <p:cNvPr id="5" name="Slide Number Placeholder 4">
            <a:extLst>
              <a:ext uri="{FF2B5EF4-FFF2-40B4-BE49-F238E27FC236}">
                <a16:creationId xmlns:a16="http://schemas.microsoft.com/office/drawing/2014/main" id="{5ECE585B-FF99-A854-06E5-24E2744D4D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F9A6E0BB-EE23-488C-79E8-E29591F45049}"/>
              </a:ext>
            </a:extLst>
          </p:cNvPr>
          <p:cNvSpPr txBox="1">
            <a:spLocks/>
          </p:cNvSpPr>
          <p:nvPr/>
        </p:nvSpPr>
        <p:spPr>
          <a:xfrm>
            <a:off x="0" y="893230"/>
            <a:ext cx="6012000" cy="5419024"/>
          </a:xfrm>
          <a:prstGeom prst="rect">
            <a:avLst/>
          </a:prstGeom>
        </p:spPr>
        <p:txBody>
          <a:bodyPr vert="horz" lIns="91440" tIns="45720" rIns="91440" bIns="45720" rtlCol="0">
            <a:normAutofit fontScale="25000" lnSpcReduction="2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2800" b="0" i="0" u="sng"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Ar</a:t>
            </a:r>
            <a:endParaRPr kumimoji="0" lang="en-US" sz="12800" b="0" i="0" u="sng"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257175" marR="0" lvl="0" indent="-257175"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5000" b="0" i="0" u="sng"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257175" marR="0" lvl="0" indent="-257175"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6400" b="1" i="0" u="sng" strike="noStrike" kern="1200" cap="none" spc="0" normalizeH="0" baseline="0" noProof="0" dirty="0">
                <a:ln>
                  <a:noFill/>
                </a:ln>
                <a:solidFill>
                  <a:prstClr val="black"/>
                </a:solidFill>
                <a:effectLst/>
                <a:highlight>
                  <a:srgbClr val="FFFF00"/>
                </a:highlight>
                <a:uLnTx/>
                <a:uFillTx/>
                <a:latin typeface="Calibri"/>
                <a:ea typeface="+mn-ea"/>
                <a:cs typeface="Arial" panose="020B0604020202020204" pitchFamily="34" charset="0"/>
              </a:rPr>
              <a:t>Plasma Confinement</a:t>
            </a:r>
            <a:r>
              <a:rPr kumimoji="0" lang="en-US" sz="6400" b="0" i="0" u="none" strike="noStrike" kern="1200" cap="none" spc="0" normalizeH="0" baseline="0" noProof="0" dirty="0">
                <a:ln>
                  <a:noFill/>
                </a:ln>
                <a:solidFill>
                  <a:prstClr val="black"/>
                </a:solidFill>
                <a:effectLst/>
                <a:highlight>
                  <a:srgbClr val="FFFF00"/>
                </a:highlight>
                <a:uLnTx/>
                <a:uFillTx/>
                <a:latin typeface="Calibri"/>
                <a:ea typeface="+mn-ea"/>
                <a:cs typeface="Arial" panose="020B0604020202020204" pitchFamily="34" charset="0"/>
              </a:rPr>
              <a:t>: Due to its higher atomic mass and lower thermal conductivity Argon reduces the rapid expansion and cooling of the laser-induced plasma plume keeping the plasma hotter and denser for a longer duration.</a:t>
            </a:r>
          </a:p>
          <a:p>
            <a:pPr marL="257175" marR="0" lvl="0" indent="-257175"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6400" b="1" i="0" u="sng" strike="noStrike" kern="1200" cap="none" spc="0" normalizeH="0" baseline="0" noProof="0" dirty="0">
                <a:ln>
                  <a:noFill/>
                </a:ln>
                <a:solidFill>
                  <a:prstClr val="black"/>
                </a:solidFill>
                <a:effectLst/>
                <a:highlight>
                  <a:srgbClr val="FFFF00"/>
                </a:highlight>
                <a:uLnTx/>
                <a:uFillTx/>
                <a:latin typeface="Calibri"/>
                <a:ea typeface="+mn-ea"/>
                <a:cs typeface="Arial" panose="020B0604020202020204" pitchFamily="34" charset="0"/>
              </a:rPr>
              <a:t>Increased Collisions and Excitation</a:t>
            </a:r>
            <a:r>
              <a:rPr kumimoji="0" lang="en-US" sz="6400" b="0" i="0" u="none" strike="noStrike" kern="1200" cap="none" spc="0" normalizeH="0" baseline="0" noProof="0" dirty="0">
                <a:ln>
                  <a:noFill/>
                </a:ln>
                <a:solidFill>
                  <a:prstClr val="black"/>
                </a:solidFill>
                <a:effectLst/>
                <a:highlight>
                  <a:srgbClr val="FFFF00"/>
                </a:highlight>
                <a:uLnTx/>
                <a:uFillTx/>
                <a:latin typeface="Calibri"/>
                <a:ea typeface="+mn-ea"/>
                <a:cs typeface="Arial" panose="020B0604020202020204" pitchFamily="34" charset="0"/>
              </a:rPr>
              <a:t>: The higher density of the confined plasma results in an increased number of collisions between the excited species (atoms and ions). This promotes more efficient excitation and subsequent de-excitation, leading to a stronger emission of the LIBS signal.</a:t>
            </a:r>
          </a:p>
          <a:p>
            <a:pPr marL="257175" marR="0" lvl="0" indent="-257175"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6400" b="1" i="0" u="sng" strike="noStrike" kern="1200" cap="none" spc="0" normalizeH="0" baseline="0" noProof="0" dirty="0">
                <a:ln>
                  <a:noFill/>
                </a:ln>
                <a:solidFill>
                  <a:prstClr val="black"/>
                </a:solidFill>
                <a:effectLst/>
                <a:highlight>
                  <a:srgbClr val="00FF00"/>
                </a:highlight>
                <a:uLnTx/>
                <a:uFillTx/>
                <a:latin typeface="Calibri"/>
                <a:ea typeface="+mn-ea"/>
                <a:cs typeface="Arial" panose="020B0604020202020204" pitchFamily="34" charset="0"/>
              </a:rPr>
              <a:t>Inert nature and reduced Oxidation</a:t>
            </a:r>
            <a:r>
              <a:rPr kumimoji="0" lang="en-US" sz="6400" b="0" i="0" u="none" strike="noStrike" kern="1200" cap="none" spc="0" normalizeH="0" baseline="0" noProof="0" dirty="0">
                <a:ln>
                  <a:noFill/>
                </a:ln>
                <a:solidFill>
                  <a:prstClr val="black"/>
                </a:solidFill>
                <a:effectLst/>
                <a:highlight>
                  <a:srgbClr val="00FF00"/>
                </a:highlight>
                <a:uLnTx/>
                <a:uFillTx/>
                <a:latin typeface="Calibri"/>
                <a:ea typeface="+mn-ea"/>
                <a:cs typeface="Arial" panose="020B0604020202020204" pitchFamily="34" charset="0"/>
              </a:rPr>
              <a:t>: As an inert noble gas, </a:t>
            </a:r>
            <a:r>
              <a:rPr kumimoji="0" lang="en-US" sz="6400" b="0" i="0" u="none" strike="noStrike" kern="1200" cap="none" spc="0" normalizeH="0" baseline="0" noProof="0" dirty="0" err="1">
                <a:ln>
                  <a:noFill/>
                </a:ln>
                <a:solidFill>
                  <a:prstClr val="black"/>
                </a:solidFill>
                <a:effectLst/>
                <a:highlight>
                  <a:srgbClr val="00FF00"/>
                </a:highlight>
                <a:uLnTx/>
                <a:uFillTx/>
                <a:latin typeface="Calibri"/>
                <a:ea typeface="+mn-ea"/>
                <a:cs typeface="Arial" panose="020B0604020202020204" pitchFamily="34" charset="0"/>
              </a:rPr>
              <a:t>Ar</a:t>
            </a:r>
            <a:r>
              <a:rPr kumimoji="0" lang="en-US" sz="6400" b="0" i="0" u="none" strike="noStrike" kern="1200" cap="none" spc="0" normalizeH="0" baseline="0" noProof="0" dirty="0">
                <a:ln>
                  <a:noFill/>
                </a:ln>
                <a:solidFill>
                  <a:prstClr val="black"/>
                </a:solidFill>
                <a:effectLst/>
                <a:highlight>
                  <a:srgbClr val="00FF00"/>
                </a:highlight>
                <a:uLnTx/>
                <a:uFillTx/>
                <a:latin typeface="Calibri"/>
                <a:ea typeface="+mn-ea"/>
                <a:cs typeface="Arial" panose="020B0604020202020204" pitchFamily="34" charset="0"/>
              </a:rPr>
              <a:t> does not react with the ablated species and displaces Oxygen, Nitrogen and environmental Hydrogen from the analysis area, preventing the formation of oxides and nitrides that can reduce the signal from the target elements and limiting the interference of H.</a:t>
            </a:r>
          </a:p>
          <a:p>
            <a:pPr marL="257175" marR="0" lvl="0" indent="-257175"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6400" b="1" i="0" u="sng" strike="noStrike" kern="1200" cap="none" spc="0" normalizeH="0" baseline="0" noProof="0" dirty="0">
                <a:ln>
                  <a:noFill/>
                </a:ln>
                <a:solidFill>
                  <a:prstClr val="black"/>
                </a:solidFill>
                <a:effectLst/>
                <a:highlight>
                  <a:srgbClr val="FFFF00"/>
                </a:highlight>
                <a:uLnTx/>
                <a:uFillTx/>
                <a:latin typeface="Calibri"/>
                <a:ea typeface="+mn-ea"/>
                <a:cs typeface="Arial" panose="020B0604020202020204" pitchFamily="34" charset="0"/>
              </a:rPr>
              <a:t>Higher Plasma Temperature and Electron Density</a:t>
            </a:r>
            <a:r>
              <a:rPr kumimoji="0" lang="en-US" sz="6400" b="0" i="0" u="none" strike="noStrike" kern="1200" cap="none" spc="0" normalizeH="0" baseline="0" noProof="0" dirty="0">
                <a:ln>
                  <a:noFill/>
                </a:ln>
                <a:solidFill>
                  <a:prstClr val="black"/>
                </a:solidFill>
                <a:effectLst/>
                <a:highlight>
                  <a:srgbClr val="FFFF00"/>
                </a:highlight>
                <a:uLnTx/>
                <a:uFillTx/>
                <a:latin typeface="Calibri"/>
                <a:ea typeface="+mn-ea"/>
                <a:cs typeface="Arial" panose="020B0604020202020204" pitchFamily="34" charset="0"/>
              </a:rPr>
              <a:t>: The enhanced signal intensity is directly attributed to the increase in plasma temperature and electron density under the argon environment.</a:t>
            </a:r>
          </a:p>
          <a:p>
            <a:pPr marL="257175" marR="0" lvl="0" indent="-257175"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6400" b="1" i="0" u="sng" strike="noStrike" kern="1200" cap="none" spc="0" normalizeH="0" baseline="0" noProof="0" dirty="0">
                <a:ln>
                  <a:noFill/>
                </a:ln>
                <a:solidFill>
                  <a:prstClr val="black"/>
                </a:solidFill>
                <a:effectLst/>
                <a:highlight>
                  <a:srgbClr val="00FF00"/>
                </a:highlight>
                <a:uLnTx/>
                <a:uFillTx/>
                <a:latin typeface="Calibri"/>
                <a:ea typeface="+mn-ea"/>
                <a:cs typeface="Arial" panose="020B0604020202020204" pitchFamily="34" charset="0"/>
              </a:rPr>
              <a:t>Reduced Background</a:t>
            </a:r>
            <a:r>
              <a:rPr kumimoji="0" lang="en-US" sz="6400" b="0" i="0" u="sng" strike="noStrike" kern="1200" cap="none" spc="0" normalizeH="0" baseline="0" noProof="0" dirty="0">
                <a:ln>
                  <a:noFill/>
                </a:ln>
                <a:solidFill>
                  <a:prstClr val="black"/>
                </a:solidFill>
                <a:effectLst/>
                <a:highlight>
                  <a:srgbClr val="00FF00"/>
                </a:highlight>
                <a:uLnTx/>
                <a:uFillTx/>
                <a:latin typeface="Calibri"/>
                <a:ea typeface="+mn-ea"/>
                <a:cs typeface="Arial" panose="020B0604020202020204" pitchFamily="34" charset="0"/>
              </a:rPr>
              <a:t>:</a:t>
            </a:r>
            <a:r>
              <a:rPr kumimoji="0" lang="en-US" sz="6400" b="0" i="0" u="none" strike="noStrike" kern="1200" cap="none" spc="0" normalizeH="0" baseline="0" noProof="0" dirty="0">
                <a:ln>
                  <a:noFill/>
                </a:ln>
                <a:solidFill>
                  <a:prstClr val="black"/>
                </a:solidFill>
                <a:effectLst/>
                <a:highlight>
                  <a:srgbClr val="00FF00"/>
                </a:highlight>
                <a:uLnTx/>
                <a:uFillTx/>
                <a:latin typeface="Calibri"/>
                <a:ea typeface="+mn-ea"/>
                <a:cs typeface="Arial" panose="020B0604020202020204" pitchFamily="34" charset="0"/>
              </a:rPr>
              <a:t> Argon high ionization potential produces less background emission (continuum radiation) than air  improving the SNR.</a:t>
            </a:r>
          </a:p>
          <a:p>
            <a:pPr marL="0" marR="0" lvl="0" indent="0" algn="just"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6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Using Argon as ambient gas increases the life of the LIBS plasmas increasing the signal intensity and precision of LIBS measurements, which is especially important for the detection of trace elements. </a:t>
            </a:r>
          </a:p>
          <a:p>
            <a:pPr marL="257175" marR="0" lvl="0" indent="-257175" algn="just"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HU"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CasellaDiTesto 6">
            <a:extLst>
              <a:ext uri="{FF2B5EF4-FFF2-40B4-BE49-F238E27FC236}">
                <a16:creationId xmlns:a16="http://schemas.microsoft.com/office/drawing/2014/main" id="{4ACBAE6A-5BCE-330B-20B2-215CB3C06B88}"/>
              </a:ext>
            </a:extLst>
          </p:cNvPr>
          <p:cNvSpPr txBox="1"/>
          <p:nvPr/>
        </p:nvSpPr>
        <p:spPr>
          <a:xfrm>
            <a:off x="10798698" y="847962"/>
            <a:ext cx="187552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err="1">
                <a:ln>
                  <a:noFill/>
                </a:ln>
                <a:solidFill>
                  <a:prstClr val="black"/>
                </a:solidFill>
                <a:effectLst/>
                <a:highlight>
                  <a:srgbClr val="00FF00"/>
                </a:highlight>
                <a:uLnTx/>
                <a:uFillTx/>
                <a:latin typeface="Calibri"/>
                <a:ea typeface="+mn-ea"/>
                <a:cs typeface="+mn-cs"/>
              </a:rPr>
              <a:t>similarities</a:t>
            </a:r>
            <a:endParaRPr kumimoji="0" lang="it-IT" sz="2000" b="1" i="0" u="none" strike="noStrike" kern="1200" cap="none" spc="0" normalizeH="0" baseline="0" noProof="0" dirty="0">
              <a:ln>
                <a:noFill/>
              </a:ln>
              <a:solidFill>
                <a:prstClr val="black"/>
              </a:solidFill>
              <a:effectLst/>
              <a:highlight>
                <a:srgbClr val="00FF00"/>
              </a:highligh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err="1">
                <a:ln>
                  <a:noFill/>
                </a:ln>
                <a:solidFill>
                  <a:prstClr val="black"/>
                </a:solidFill>
                <a:effectLst/>
                <a:highlight>
                  <a:srgbClr val="FFFF00"/>
                </a:highlight>
                <a:uLnTx/>
                <a:uFillTx/>
                <a:latin typeface="Calibri"/>
                <a:ea typeface="+mn-ea"/>
                <a:cs typeface="+mn-cs"/>
              </a:rPr>
              <a:t>differences</a:t>
            </a:r>
            <a:endParaRPr kumimoji="0" lang="it-IT" sz="2000" b="1"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p:txBody>
      </p:sp>
      <p:sp>
        <p:nvSpPr>
          <p:cNvPr id="8" name="Footer Placeholder 3">
            <a:extLst>
              <a:ext uri="{FF2B5EF4-FFF2-40B4-BE49-F238E27FC236}">
                <a16:creationId xmlns:a16="http://schemas.microsoft.com/office/drawing/2014/main" id="{4B8BCDF8-9796-D335-989A-17378EFBF208}"/>
              </a:ext>
            </a:extLst>
          </p:cNvPr>
          <p:cNvSpPr>
            <a:spLocks noGrp="1"/>
          </p:cNvSpPr>
          <p:nvPr>
            <p:ph type="ftr" sz="quarter" idx="11"/>
          </p:nvPr>
        </p:nvSpPr>
        <p:spPr>
          <a:xfrm>
            <a:off x="825623" y="6555770"/>
            <a:ext cx="5726833" cy="329614"/>
          </a:xfrm>
        </p:spPr>
        <p:txBody>
          <a:bodyPr/>
          <a:lstStyle/>
          <a:p>
            <a:pPr>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 | </a:t>
            </a:r>
            <a:r>
              <a:rPr lang="en-US" dirty="0"/>
              <a:t>WP-PWIE Review Meeting | 17-21 November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 </a:t>
            </a:r>
            <a:r>
              <a:rPr kumimoji="0" lang="en-GB" sz="1200" b="0" i="0" u="none" strike="noStrike" kern="1200" cap="none" spc="0" normalizeH="0" baseline="0" noProof="0" dirty="0">
                <a:ln>
                  <a:noFill/>
                </a:ln>
                <a:solidFill>
                  <a:prstClr val="white"/>
                </a:solidFill>
                <a:effectLst/>
                <a:uLnTx/>
                <a:uFillTx/>
                <a:latin typeface="Calibri"/>
                <a:ea typeface="+mn-ea"/>
                <a:cs typeface="+mn-cs"/>
              </a:rPr>
              <a:t>| October 31 2025</a:t>
            </a:r>
          </a:p>
        </p:txBody>
      </p:sp>
    </p:spTree>
    <p:extLst>
      <p:ext uri="{BB962C8B-B14F-4D97-AF65-F5344CB8AC3E}">
        <p14:creationId xmlns:p14="http://schemas.microsoft.com/office/powerpoint/2010/main" val="1592686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735DED9-842E-671B-9956-AE2131B05E4A}"/>
              </a:ext>
            </a:extLst>
          </p:cNvPr>
          <p:cNvSpPr>
            <a:spLocks noGrp="1"/>
          </p:cNvSpPr>
          <p:nvPr>
            <p:ph idx="1"/>
          </p:nvPr>
        </p:nvSpPr>
        <p:spPr>
          <a:xfrm>
            <a:off x="5504243" y="905479"/>
            <a:ext cx="6169142" cy="5436379"/>
          </a:xfrm>
        </p:spPr>
        <p:txBody>
          <a:bodyPr>
            <a:normAutofit/>
          </a:bodyPr>
          <a:lstStyle/>
          <a:p>
            <a:pPr marL="0" indent="0" algn="just">
              <a:buNone/>
            </a:pPr>
            <a:r>
              <a:rPr lang="en-US" dirty="0"/>
              <a:t>Samples simulating co-deposits of W, with D/H were produced at the National Institute for Laser, Plasma and Radiation Physics in Romania (NILPRP) by Combined Magnetron Sputtering and Ion Implantation (CMSII). The CMSII technique involves simultaneous magnetron sputtering and high energy ion bombardment. The samples consist of a rectangular Molybdenum (Mo) metal plate 11x15 mm</a:t>
            </a:r>
            <a:r>
              <a:rPr lang="en-US" baseline="30000" dirty="0"/>
              <a:t>2</a:t>
            </a:r>
            <a:r>
              <a:rPr lang="en-US" dirty="0"/>
              <a:t> area, 1 mm thick,  with  a W surface layer (co-deposited with D/H), 5 </a:t>
            </a:r>
            <a:r>
              <a:rPr lang="en-US" dirty="0" err="1"/>
              <a:t>μm</a:t>
            </a:r>
            <a:r>
              <a:rPr lang="en-US" dirty="0"/>
              <a:t> thick, on a Mo substrate.</a:t>
            </a:r>
            <a:endParaRPr lang="it-IT" dirty="0"/>
          </a:p>
        </p:txBody>
      </p:sp>
      <p:sp>
        <p:nvSpPr>
          <p:cNvPr id="5" name="Segnaposto numero diapositiva 4">
            <a:extLst>
              <a:ext uri="{FF2B5EF4-FFF2-40B4-BE49-F238E27FC236}">
                <a16:creationId xmlns:a16="http://schemas.microsoft.com/office/drawing/2014/main" id="{F2F66B84-57CE-5DA1-0FFA-F7CAE7A2DB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uppo 8">
            <a:extLst>
              <a:ext uri="{FF2B5EF4-FFF2-40B4-BE49-F238E27FC236}">
                <a16:creationId xmlns:a16="http://schemas.microsoft.com/office/drawing/2014/main" id="{C2CF780A-EDCC-512F-AD11-ECE39983D08F}"/>
              </a:ext>
            </a:extLst>
          </p:cNvPr>
          <p:cNvGrpSpPr/>
          <p:nvPr/>
        </p:nvGrpSpPr>
        <p:grpSpPr>
          <a:xfrm>
            <a:off x="1389731" y="3866482"/>
            <a:ext cx="3794006" cy="1983768"/>
            <a:chOff x="315342" y="3124528"/>
            <a:chExt cx="1968476" cy="755700"/>
          </a:xfrm>
        </p:grpSpPr>
        <p:sp>
          <p:nvSpPr>
            <p:cNvPr id="10" name="Rectangle 7">
              <a:extLst>
                <a:ext uri="{FF2B5EF4-FFF2-40B4-BE49-F238E27FC236}">
                  <a16:creationId xmlns:a16="http://schemas.microsoft.com/office/drawing/2014/main" id="{538EECEA-A3E1-C9F3-DB94-5B428C743CD2}"/>
                </a:ext>
              </a:extLst>
            </p:cNvPr>
            <p:cNvSpPr>
              <a:spLocks noChangeArrowheads="1"/>
            </p:cNvSpPr>
            <p:nvPr/>
          </p:nvSpPr>
          <p:spPr bwMode="auto">
            <a:xfrm>
              <a:off x="315342" y="3393486"/>
              <a:ext cx="1272176" cy="486742"/>
            </a:xfrm>
            <a:prstGeom prst="rect">
              <a:avLst/>
            </a:prstGeom>
            <a:solidFill>
              <a:srgbClr val="0000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FF"/>
              </a:extrusionClr>
              <a:contourClr>
                <a:srgbClr val="0000FF"/>
              </a:contourClr>
            </a:sp3d>
          </p:spPr>
          <p:txBody>
            <a:bodyPr wrap="none" anchor="ctr">
              <a:flatTx/>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MS Gothic" panose="020B0609070205080204" pitchFamily="49" charset="-128"/>
                </a:defRPr>
              </a:lvl1pPr>
              <a:lvl2pPr marL="742950" indent="-285750">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MS Gothic" panose="020B0609070205080204" pitchFamily="49" charset="-128"/>
                </a:defRPr>
              </a:lvl2pPr>
              <a:lvl3pPr marL="1143000" indent="-228600">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S Gothic" panose="020B0609070205080204" pitchFamily="49" charset="-128"/>
                </a:defRPr>
              </a:lvl3pPr>
              <a:lvl4pPr marL="1600200" indent="-228600">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4pPr>
              <a:lvl5pPr marL="2057400" indent="-228600">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5pPr>
              <a:lvl6pPr marL="2514600" indent="-228600" defTabSz="447675"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6pPr>
              <a:lvl7pPr marL="2971800" indent="-228600" defTabSz="447675"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7pPr>
              <a:lvl8pPr marL="3429000" indent="-228600" defTabSz="447675"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8pPr>
              <a:lvl9pPr marL="3886200" indent="-228600" defTabSz="447675"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00" b="1" i="0" u="none" strike="noStrike" kern="1200" cap="none" spc="0" normalizeH="0" baseline="0" noProof="0" dirty="0" err="1">
                  <a:ln>
                    <a:noFill/>
                  </a:ln>
                  <a:solidFill>
                    <a:prstClr val="black"/>
                  </a:solidFill>
                  <a:effectLst/>
                  <a:uLnTx/>
                  <a:uFillTx/>
                  <a:latin typeface="Arial" panose="020B0604020202020204" pitchFamily="34" charset="0"/>
                  <a:ea typeface="MS Gothic" panose="020B0609070205080204" pitchFamily="49" charset="-128"/>
                  <a:cs typeface="+mn-cs"/>
                </a:rPr>
                <a:t>Mo</a:t>
              </a:r>
              <a:endParaRPr kumimoji="0" lang="it-IT" altLang="it-IT" sz="1800" b="1" i="0" u="none" strike="noStrike" kern="1200" cap="none" spc="0" normalizeH="0" baseline="0" noProof="0" dirty="0">
                <a:ln>
                  <a:noFill/>
                </a:ln>
                <a:solidFill>
                  <a:prstClr val="black"/>
                </a:solidFill>
                <a:effectLst/>
                <a:uLnTx/>
                <a:uFillTx/>
                <a:latin typeface="Arial" panose="020B0604020202020204" pitchFamily="34" charset="0"/>
                <a:ea typeface="MS Gothic" panose="020B0609070205080204" pitchFamily="49" charset="-128"/>
                <a:cs typeface="+mn-cs"/>
              </a:endParaRPr>
            </a:p>
          </p:txBody>
        </p:sp>
        <p:sp>
          <p:nvSpPr>
            <p:cNvPr id="11" name="Rectangle 8">
              <a:extLst>
                <a:ext uri="{FF2B5EF4-FFF2-40B4-BE49-F238E27FC236}">
                  <a16:creationId xmlns:a16="http://schemas.microsoft.com/office/drawing/2014/main" id="{E15A3B02-A15D-6FB8-96E6-66912FEE5EEF}"/>
                </a:ext>
              </a:extLst>
            </p:cNvPr>
            <p:cNvSpPr>
              <a:spLocks noChangeArrowheads="1"/>
            </p:cNvSpPr>
            <p:nvPr/>
          </p:nvSpPr>
          <p:spPr bwMode="auto">
            <a:xfrm>
              <a:off x="315342" y="3124528"/>
              <a:ext cx="1272176" cy="268958"/>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contourClr>
                <a:schemeClr val="bg2"/>
              </a:contourClr>
            </a:sp3d>
          </p:spPr>
          <p:txBody>
            <a:bodyPr wrap="none" anchor="ctr">
              <a:flatTx/>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MS Gothic" panose="020B0609070205080204" pitchFamily="49" charset="-128"/>
                </a:defRPr>
              </a:lvl1pPr>
              <a:lvl2pPr marL="742950" indent="-285750">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MS Gothic" panose="020B0609070205080204" pitchFamily="49" charset="-128"/>
                </a:defRPr>
              </a:lvl2pPr>
              <a:lvl3pPr marL="1143000" indent="-228600">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S Gothic" panose="020B0609070205080204" pitchFamily="49" charset="-128"/>
                </a:defRPr>
              </a:lvl3pPr>
              <a:lvl4pPr marL="1600200" indent="-228600">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4pPr>
              <a:lvl5pPr marL="2057400" indent="-228600">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5pPr>
              <a:lvl6pPr marL="2514600" indent="-228600" defTabSz="447675"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6pPr>
              <a:lvl7pPr marL="2971800" indent="-228600" defTabSz="447675"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7pPr>
              <a:lvl8pPr marL="3429000" indent="-228600" defTabSz="447675"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8pPr>
              <a:lvl9pPr marL="3886200" indent="-228600" defTabSz="447675"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1800" b="1" i="0" u="none" strike="noStrike" kern="1200" cap="none" spc="0" normalizeH="0" baseline="0" noProof="0" dirty="0">
                  <a:ln>
                    <a:noFill/>
                  </a:ln>
                  <a:solidFill>
                    <a:prstClr val="black"/>
                  </a:solidFill>
                  <a:effectLst/>
                  <a:uLnTx/>
                  <a:uFillTx/>
                  <a:latin typeface="Arial" panose="020B0604020202020204" pitchFamily="34" charset="0"/>
                  <a:ea typeface="MS Gothic" panose="020B0609070205080204" pitchFamily="49" charset="-128"/>
                  <a:cs typeface="+mn-cs"/>
                </a:rPr>
                <a:t>W-(D/H)</a:t>
              </a:r>
            </a:p>
          </p:txBody>
        </p:sp>
        <p:sp>
          <p:nvSpPr>
            <p:cNvPr id="12" name="Text Box 9">
              <a:extLst>
                <a:ext uri="{FF2B5EF4-FFF2-40B4-BE49-F238E27FC236}">
                  <a16:creationId xmlns:a16="http://schemas.microsoft.com/office/drawing/2014/main" id="{E7731197-E3AA-8060-43E8-5E85182DC138}"/>
                </a:ext>
              </a:extLst>
            </p:cNvPr>
            <p:cNvSpPr txBox="1">
              <a:spLocks noChangeArrowheads="1"/>
            </p:cNvSpPr>
            <p:nvPr/>
          </p:nvSpPr>
          <p:spPr bwMode="auto">
            <a:xfrm>
              <a:off x="1711766" y="3441151"/>
              <a:ext cx="572052" cy="30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MS Gothic" panose="020B0609070205080204" pitchFamily="49" charset="-128"/>
                </a:defRPr>
              </a:lvl1pPr>
              <a:lvl2pPr marL="742950" indent="-285750">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MS Gothic" panose="020B0609070205080204" pitchFamily="49" charset="-128"/>
                </a:defRPr>
              </a:lvl2pPr>
              <a:lvl3pPr marL="1143000" indent="-228600">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S Gothic" panose="020B0609070205080204" pitchFamily="49" charset="-128"/>
                </a:defRPr>
              </a:lvl3pPr>
              <a:lvl4pPr marL="1600200" indent="-228600">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4pPr>
              <a:lvl5pPr marL="2057400" indent="-228600">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5pPr>
              <a:lvl6pPr marL="2514600" indent="-228600" defTabSz="447675"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6pPr>
              <a:lvl7pPr marL="2971800" indent="-228600" defTabSz="447675"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7pPr>
              <a:lvl8pPr marL="3429000" indent="-228600" defTabSz="447675"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8pPr>
              <a:lvl9pPr marL="3886200" indent="-228600" defTabSz="447675"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altLang="it-IT" sz="1400" b="1" i="0" u="none" strike="noStrike" kern="1200" cap="none" spc="0" normalizeH="0" baseline="0" noProof="0" dirty="0">
                  <a:ln>
                    <a:noFill/>
                  </a:ln>
                  <a:solidFill>
                    <a:prstClr val="black"/>
                  </a:solidFill>
                  <a:effectLst/>
                  <a:uLnTx/>
                  <a:uFillTx/>
                  <a:latin typeface="Arial" panose="020B0604020202020204" pitchFamily="34" charset="0"/>
                  <a:ea typeface="MS Gothic" panose="020B0609070205080204" pitchFamily="49" charset="-128"/>
                  <a:cs typeface="+mn-cs"/>
                </a:rPr>
                <a:t>Bulk</a:t>
              </a:r>
            </a:p>
          </p:txBody>
        </p:sp>
        <p:sp>
          <p:nvSpPr>
            <p:cNvPr id="13" name="Text Box 10">
              <a:extLst>
                <a:ext uri="{FF2B5EF4-FFF2-40B4-BE49-F238E27FC236}">
                  <a16:creationId xmlns:a16="http://schemas.microsoft.com/office/drawing/2014/main" id="{18B9349F-F7DF-CE48-BC1C-20927D1B6001}"/>
                </a:ext>
              </a:extLst>
            </p:cNvPr>
            <p:cNvSpPr txBox="1">
              <a:spLocks noChangeArrowheads="1"/>
            </p:cNvSpPr>
            <p:nvPr/>
          </p:nvSpPr>
          <p:spPr bwMode="auto">
            <a:xfrm>
              <a:off x="1677271" y="3170721"/>
              <a:ext cx="416017" cy="22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MS Gothic" panose="020B0609070205080204" pitchFamily="49" charset="-128"/>
                </a:defRPr>
              </a:lvl1pPr>
              <a:lvl2pPr marL="742950" indent="-285750">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MS Gothic" panose="020B0609070205080204" pitchFamily="49" charset="-128"/>
                </a:defRPr>
              </a:lvl2pPr>
              <a:lvl3pPr marL="1143000" indent="-228600">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S Gothic" panose="020B0609070205080204" pitchFamily="49" charset="-128"/>
                </a:defRPr>
              </a:lvl3pPr>
              <a:lvl4pPr marL="1600200" indent="-228600">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4pPr>
              <a:lvl5pPr marL="2057400" indent="-228600">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5pPr>
              <a:lvl6pPr marL="2514600" indent="-228600" defTabSz="447675"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6pPr>
              <a:lvl7pPr marL="2971800" indent="-228600" defTabSz="447675"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7pPr>
              <a:lvl8pPr marL="3429000" indent="-228600" defTabSz="447675"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8pPr>
              <a:lvl9pPr marL="3886200" indent="-228600" defTabSz="447675"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altLang="it-IT" sz="1400" b="1" i="0" u="none" strike="noStrike" kern="1200" cap="none" spc="0" normalizeH="0" baseline="0" noProof="0" dirty="0">
                  <a:ln>
                    <a:noFill/>
                  </a:ln>
                  <a:solidFill>
                    <a:srgbClr val="000000"/>
                  </a:solidFill>
                  <a:effectLst/>
                  <a:uLnTx/>
                  <a:uFillTx/>
                  <a:latin typeface="Arial" panose="020B0604020202020204" pitchFamily="34" charset="0"/>
                  <a:ea typeface="MS Gothic" panose="020B0609070205080204" pitchFamily="49" charset="-128"/>
                  <a:cs typeface="+mn-cs"/>
                </a:rPr>
                <a:t> ~ 5 </a:t>
              </a:r>
              <a:r>
                <a:rPr kumimoji="0" lang="it-IT" altLang="it-IT" sz="1400" b="1" i="0" u="none" strike="noStrike" kern="1200" cap="none" spc="0" normalizeH="0" baseline="0" noProof="0" dirty="0">
                  <a:ln>
                    <a:noFill/>
                  </a:ln>
                  <a:solidFill>
                    <a:srgbClr val="000000"/>
                  </a:solidFill>
                  <a:effectLst/>
                  <a:uLnTx/>
                  <a:uFillTx/>
                  <a:latin typeface="Arial" panose="020B0604020202020204" pitchFamily="34" charset="0"/>
                  <a:ea typeface="MS Gothic" panose="020B0609070205080204" pitchFamily="49" charset="-128"/>
                  <a:cs typeface="Arial" panose="020B0604020202020204" pitchFamily="34" charset="0"/>
                </a:rPr>
                <a:t>µ</a:t>
              </a:r>
              <a:r>
                <a:rPr kumimoji="0" lang="it-IT" altLang="it-IT" sz="1400" b="1" i="0" u="none" strike="noStrike" kern="1200" cap="none" spc="0" normalizeH="0" baseline="0" noProof="0" dirty="0">
                  <a:ln>
                    <a:noFill/>
                  </a:ln>
                  <a:solidFill>
                    <a:srgbClr val="000000"/>
                  </a:solidFill>
                  <a:effectLst/>
                  <a:uLnTx/>
                  <a:uFillTx/>
                  <a:latin typeface="Arial" panose="020B0604020202020204" pitchFamily="34" charset="0"/>
                  <a:ea typeface="MS Gothic" panose="020B0609070205080204" pitchFamily="49" charset="-128"/>
                  <a:cs typeface="+mn-cs"/>
                </a:rPr>
                <a:t>m</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altLang="it-IT" sz="1800" b="0" i="0" u="none" strike="noStrike" kern="1200" cap="none" spc="0" normalizeH="0" baseline="0" noProof="0" dirty="0">
                  <a:ln>
                    <a:noFill/>
                  </a:ln>
                  <a:solidFill>
                    <a:prstClr val="black"/>
                  </a:solidFill>
                  <a:effectLst/>
                  <a:uLnTx/>
                  <a:uFillTx/>
                  <a:latin typeface="Arial" panose="020B0604020202020204" pitchFamily="34" charset="0"/>
                  <a:ea typeface="MS Gothic" panose="020B0609070205080204" pitchFamily="49" charset="-128"/>
                  <a:cs typeface="+mn-cs"/>
                </a:rPr>
                <a:t> </a:t>
              </a:r>
            </a:p>
          </p:txBody>
        </p:sp>
      </p:grpSp>
      <p:sp>
        <p:nvSpPr>
          <p:cNvPr id="6" name="Title 1">
            <a:extLst>
              <a:ext uri="{FF2B5EF4-FFF2-40B4-BE49-F238E27FC236}">
                <a16:creationId xmlns:a16="http://schemas.microsoft.com/office/drawing/2014/main" id="{94E6207A-4E83-FC1C-FF55-FDF87C568FCC}"/>
              </a:ext>
            </a:extLst>
          </p:cNvPr>
          <p:cNvSpPr>
            <a:spLocks noGrp="1"/>
          </p:cNvSpPr>
          <p:nvPr>
            <p:ph type="title"/>
          </p:nvPr>
        </p:nvSpPr>
        <p:spPr>
          <a:xfrm>
            <a:off x="982663" y="192088"/>
            <a:ext cx="9451975" cy="457200"/>
          </a:xfrm>
        </p:spPr>
        <p:txBody>
          <a:bodyPr/>
          <a:lstStyle/>
          <a:p>
            <a:r>
              <a:rPr lang="it-IT" dirty="0"/>
              <a:t>Sample </a:t>
            </a:r>
            <a:r>
              <a:rPr lang="it-IT" dirty="0" err="1"/>
              <a:t>preparation</a:t>
            </a:r>
            <a:r>
              <a:rPr lang="it-IT" dirty="0"/>
              <a:t> and </a:t>
            </a:r>
            <a:r>
              <a:rPr lang="it-IT" dirty="0" err="1"/>
              <a:t>composition</a:t>
            </a:r>
            <a:endParaRPr lang="it-IT" dirty="0"/>
          </a:p>
        </p:txBody>
      </p:sp>
      <p:pic>
        <p:nvPicPr>
          <p:cNvPr id="14" name="Immagine 13">
            <a:extLst>
              <a:ext uri="{FF2B5EF4-FFF2-40B4-BE49-F238E27FC236}">
                <a16:creationId xmlns:a16="http://schemas.microsoft.com/office/drawing/2014/main" id="{F63D9F6E-D4A1-79A9-2A61-A8BCE4223020}"/>
              </a:ext>
            </a:extLst>
          </p:cNvPr>
          <p:cNvPicPr>
            <a:picLocks noChangeAspect="1"/>
          </p:cNvPicPr>
          <p:nvPr/>
        </p:nvPicPr>
        <p:blipFill>
          <a:blip r:embed="rId2"/>
          <a:stretch>
            <a:fillRect/>
          </a:stretch>
        </p:blipFill>
        <p:spPr>
          <a:xfrm>
            <a:off x="825624" y="774413"/>
            <a:ext cx="4033100" cy="2610998"/>
          </a:xfrm>
          <a:prstGeom prst="rect">
            <a:avLst/>
          </a:prstGeom>
        </p:spPr>
      </p:pic>
      <p:sp>
        <p:nvSpPr>
          <p:cNvPr id="2" name="Footer Placeholder 3">
            <a:extLst>
              <a:ext uri="{FF2B5EF4-FFF2-40B4-BE49-F238E27FC236}">
                <a16:creationId xmlns:a16="http://schemas.microsoft.com/office/drawing/2014/main" id="{DAAC5FD9-61C8-69EB-63D9-F2704590FC12}"/>
              </a:ext>
            </a:extLst>
          </p:cNvPr>
          <p:cNvSpPr>
            <a:spLocks noGrp="1"/>
          </p:cNvSpPr>
          <p:nvPr>
            <p:ph type="ftr" sz="quarter" idx="11"/>
          </p:nvPr>
        </p:nvSpPr>
        <p:spPr>
          <a:xfrm>
            <a:off x="825623" y="6555770"/>
            <a:ext cx="5726833" cy="329614"/>
          </a:xfrm>
        </p:spPr>
        <p:txBody>
          <a:bodyPr/>
          <a:lstStyle/>
          <a:p>
            <a:pPr>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 | </a:t>
            </a:r>
            <a:r>
              <a:rPr lang="en-US" dirty="0"/>
              <a:t>WP-PWIE Review Meeting | 17-21 November 2025</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06135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AD2BF-ED28-74A3-568A-B7C3CAAEC4DD}"/>
            </a:ext>
          </a:extLst>
        </p:cNvPr>
        <p:cNvGrpSpPr/>
        <p:nvPr/>
      </p:nvGrpSpPr>
      <p:grpSpPr>
        <a:xfrm>
          <a:off x="0" y="0"/>
          <a:ext cx="0" cy="0"/>
          <a:chOff x="0" y="0"/>
          <a:chExt cx="0" cy="0"/>
        </a:xfrm>
      </p:grpSpPr>
      <p:sp>
        <p:nvSpPr>
          <p:cNvPr id="8" name="Titolo 7">
            <a:extLst>
              <a:ext uri="{FF2B5EF4-FFF2-40B4-BE49-F238E27FC236}">
                <a16:creationId xmlns:a16="http://schemas.microsoft.com/office/drawing/2014/main" id="{0997BF32-49FC-74BE-0378-7F258C827C40}"/>
              </a:ext>
            </a:extLst>
          </p:cNvPr>
          <p:cNvSpPr>
            <a:spLocks noGrp="1"/>
          </p:cNvSpPr>
          <p:nvPr>
            <p:ph type="title"/>
          </p:nvPr>
        </p:nvSpPr>
        <p:spPr>
          <a:xfrm>
            <a:off x="983431" y="192515"/>
            <a:ext cx="10808145" cy="457200"/>
          </a:xfrm>
        </p:spPr>
        <p:txBody>
          <a:bodyPr/>
          <a:lstStyle/>
          <a:p>
            <a:r>
              <a:rPr lang="it-IT" dirty="0"/>
              <a:t>The </a:t>
            </a:r>
            <a:r>
              <a:rPr lang="it-IT" dirty="0" err="1"/>
              <a:t>two-spectrometers</a:t>
            </a:r>
            <a:r>
              <a:rPr lang="it-IT" dirty="0"/>
              <a:t> LIBS system </a:t>
            </a:r>
            <a:r>
              <a:rPr lang="it-IT" dirty="0" err="1"/>
              <a:t>at</a:t>
            </a:r>
            <a:r>
              <a:rPr lang="it-IT" dirty="0"/>
              <a:t> ENEA (</a:t>
            </a:r>
            <a:r>
              <a:rPr lang="it-IT" dirty="0" err="1"/>
              <a:t>Similar</a:t>
            </a:r>
            <a:r>
              <a:rPr lang="it-IT" dirty="0"/>
              <a:t> to the JET system) </a:t>
            </a:r>
          </a:p>
        </p:txBody>
      </p:sp>
      <p:grpSp>
        <p:nvGrpSpPr>
          <p:cNvPr id="19" name="Gruppo 18">
            <a:extLst>
              <a:ext uri="{FF2B5EF4-FFF2-40B4-BE49-F238E27FC236}">
                <a16:creationId xmlns:a16="http://schemas.microsoft.com/office/drawing/2014/main" id="{E249DBFB-712F-82B7-0E89-8A0ADB5003DD}"/>
              </a:ext>
            </a:extLst>
          </p:cNvPr>
          <p:cNvGrpSpPr/>
          <p:nvPr/>
        </p:nvGrpSpPr>
        <p:grpSpPr>
          <a:xfrm>
            <a:off x="84038" y="2964329"/>
            <a:ext cx="10477238" cy="3429539"/>
            <a:chOff x="263284" y="1972607"/>
            <a:chExt cx="11440559" cy="4024630"/>
          </a:xfrm>
        </p:grpSpPr>
        <p:pic>
          <p:nvPicPr>
            <p:cNvPr id="4" name="Immagine 3" descr="Immagine che contiene testo, schermata, Veicolo terrestre, veicolo&#10;&#10;Il contenuto generato dall'IA potrebbe non essere corretto.">
              <a:extLst>
                <a:ext uri="{FF2B5EF4-FFF2-40B4-BE49-F238E27FC236}">
                  <a16:creationId xmlns:a16="http://schemas.microsoft.com/office/drawing/2014/main" id="{E1208BAC-F613-416D-A88A-15C4F856BB79}"/>
                </a:ext>
              </a:extLst>
            </p:cNvPr>
            <p:cNvPicPr>
              <a:picLocks noChangeAspect="1"/>
            </p:cNvPicPr>
            <p:nvPr/>
          </p:nvPicPr>
          <p:blipFill>
            <a:blip r:embed="rId3"/>
            <a:stretch>
              <a:fillRect/>
            </a:stretch>
          </p:blipFill>
          <p:spPr>
            <a:xfrm>
              <a:off x="6797198" y="1972607"/>
              <a:ext cx="4906645" cy="4024630"/>
            </a:xfrm>
            <a:prstGeom prst="rect">
              <a:avLst/>
            </a:prstGeom>
          </p:spPr>
        </p:pic>
        <p:grpSp>
          <p:nvGrpSpPr>
            <p:cNvPr id="16" name="Gruppo 15">
              <a:extLst>
                <a:ext uri="{FF2B5EF4-FFF2-40B4-BE49-F238E27FC236}">
                  <a16:creationId xmlns:a16="http://schemas.microsoft.com/office/drawing/2014/main" id="{AA7CC374-591B-4C01-682B-02F5EA6F5128}"/>
                </a:ext>
              </a:extLst>
            </p:cNvPr>
            <p:cNvGrpSpPr/>
            <p:nvPr/>
          </p:nvGrpSpPr>
          <p:grpSpPr>
            <a:xfrm>
              <a:off x="263284" y="2309441"/>
              <a:ext cx="5929054" cy="3687796"/>
              <a:chOff x="263284" y="2309441"/>
              <a:chExt cx="5929054" cy="3687796"/>
            </a:xfrm>
          </p:grpSpPr>
          <p:grpSp>
            <p:nvGrpSpPr>
              <p:cNvPr id="13" name="Gruppo 12">
                <a:extLst>
                  <a:ext uri="{FF2B5EF4-FFF2-40B4-BE49-F238E27FC236}">
                    <a16:creationId xmlns:a16="http://schemas.microsoft.com/office/drawing/2014/main" id="{C04A10C5-1AEF-777A-97E4-C01E69616487}"/>
                  </a:ext>
                </a:extLst>
              </p:cNvPr>
              <p:cNvGrpSpPr/>
              <p:nvPr/>
            </p:nvGrpSpPr>
            <p:grpSpPr>
              <a:xfrm>
                <a:off x="263284" y="2309441"/>
                <a:ext cx="5929054" cy="3687796"/>
                <a:chOff x="263284" y="2309441"/>
                <a:chExt cx="5929054" cy="3687796"/>
              </a:xfrm>
            </p:grpSpPr>
            <p:pic>
              <p:nvPicPr>
                <p:cNvPr id="5" name="Immagine 4">
                  <a:extLst>
                    <a:ext uri="{FF2B5EF4-FFF2-40B4-BE49-F238E27FC236}">
                      <a16:creationId xmlns:a16="http://schemas.microsoft.com/office/drawing/2014/main" id="{F2A4F6F9-416C-5CB8-878D-875ABCE19737}"/>
                    </a:ext>
                  </a:extLst>
                </p:cNvPr>
                <p:cNvPicPr>
                  <a:picLocks noChangeAspect="1"/>
                </p:cNvPicPr>
                <p:nvPr/>
              </p:nvPicPr>
              <p:blipFill>
                <a:blip r:embed="rId4"/>
                <a:srcRect l="7246" t="21870" r="40902" b="33577"/>
                <a:stretch>
                  <a:fillRect/>
                </a:stretch>
              </p:blipFill>
              <p:spPr>
                <a:xfrm>
                  <a:off x="263284" y="2309441"/>
                  <a:ext cx="5929054" cy="3687796"/>
                </a:xfrm>
                <a:prstGeom prst="rect">
                  <a:avLst/>
                </a:prstGeom>
              </p:spPr>
            </p:pic>
            <p:sp>
              <p:nvSpPr>
                <p:cNvPr id="6" name="Rettangolo 5">
                  <a:extLst>
                    <a:ext uri="{FF2B5EF4-FFF2-40B4-BE49-F238E27FC236}">
                      <a16:creationId xmlns:a16="http://schemas.microsoft.com/office/drawing/2014/main" id="{4E6B677E-E88C-F2BF-BB20-EDF3FD623EEF}"/>
                    </a:ext>
                  </a:extLst>
                </p:cNvPr>
                <p:cNvSpPr/>
                <p:nvPr/>
              </p:nvSpPr>
              <p:spPr>
                <a:xfrm>
                  <a:off x="2341571" y="2935001"/>
                  <a:ext cx="1351713" cy="608333"/>
                </a:xfrm>
                <a:prstGeom prst="rect">
                  <a:avLst/>
                </a:prstGeom>
                <a:solidFill>
                  <a:srgbClr val="0D5F8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asellaDiTesto 6">
                  <a:extLst>
                    <a:ext uri="{FF2B5EF4-FFF2-40B4-BE49-F238E27FC236}">
                      <a16:creationId xmlns:a16="http://schemas.microsoft.com/office/drawing/2014/main" id="{D46F5ECA-C5A7-A837-3E31-5B3482893A79}"/>
                    </a:ext>
                  </a:extLst>
                </p:cNvPr>
                <p:cNvSpPr txBox="1"/>
                <p:nvPr/>
              </p:nvSpPr>
              <p:spPr>
                <a:xfrm>
                  <a:off x="2341571" y="3629133"/>
                  <a:ext cx="103746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High-Res</a:t>
                  </a:r>
                </a:p>
              </p:txBody>
            </p:sp>
            <p:sp>
              <p:nvSpPr>
                <p:cNvPr id="9" name="CasellaDiTesto 8">
                  <a:extLst>
                    <a:ext uri="{FF2B5EF4-FFF2-40B4-BE49-F238E27FC236}">
                      <a16:creationId xmlns:a16="http://schemas.microsoft.com/office/drawing/2014/main" id="{E73170A3-F49D-2C47-981C-7B5F1A70ABA5}"/>
                    </a:ext>
                  </a:extLst>
                </p:cNvPr>
                <p:cNvSpPr txBox="1"/>
                <p:nvPr/>
              </p:nvSpPr>
              <p:spPr>
                <a:xfrm>
                  <a:off x="2275076" y="2935001"/>
                  <a:ext cx="138371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Full range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spectrometer</a:t>
                  </a:r>
                  <a:endParaRPr kumimoji="0" lang="it-IT"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Arco 9">
                  <a:extLst>
                    <a:ext uri="{FF2B5EF4-FFF2-40B4-BE49-F238E27FC236}">
                      <a16:creationId xmlns:a16="http://schemas.microsoft.com/office/drawing/2014/main" id="{D1563813-B879-6E3D-3C27-D47408DC30A3}"/>
                    </a:ext>
                  </a:extLst>
                </p:cNvPr>
                <p:cNvSpPr/>
                <p:nvPr/>
              </p:nvSpPr>
              <p:spPr>
                <a:xfrm>
                  <a:off x="3052187" y="3256359"/>
                  <a:ext cx="1164272" cy="2232422"/>
                </a:xfrm>
                <a:prstGeom prst="arc">
                  <a:avLst>
                    <a:gd name="adj1" fmla="val 16355442"/>
                    <a:gd name="adj2" fmla="val 14538"/>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CasellaDiTesto 10">
                  <a:extLst>
                    <a:ext uri="{FF2B5EF4-FFF2-40B4-BE49-F238E27FC236}">
                      <a16:creationId xmlns:a16="http://schemas.microsoft.com/office/drawing/2014/main" id="{5D313FA3-C8C9-AF61-D394-53EF622B4345}"/>
                    </a:ext>
                  </a:extLst>
                </p:cNvPr>
                <p:cNvSpPr txBox="1"/>
                <p:nvPr/>
              </p:nvSpPr>
              <p:spPr>
                <a:xfrm>
                  <a:off x="4329394" y="4064793"/>
                  <a:ext cx="9351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prstClr val="black"/>
                      </a:solidFill>
                      <a:effectLst/>
                      <a:uLnTx/>
                      <a:uFillTx/>
                      <a:latin typeface="Calibri"/>
                      <a:ea typeface="+mn-ea"/>
                      <a:cs typeface="+mn-cs"/>
                    </a:rPr>
                    <a:t>Bifurcated</a:t>
                  </a:r>
                  <a:endParaRPr kumimoji="0" lang="it-IT"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rapezio 11">
                  <a:extLst>
                    <a:ext uri="{FF2B5EF4-FFF2-40B4-BE49-F238E27FC236}">
                      <a16:creationId xmlns:a16="http://schemas.microsoft.com/office/drawing/2014/main" id="{3EBCAD3E-71E6-81DD-26DF-542D9468F3E0}"/>
                    </a:ext>
                  </a:extLst>
                </p:cNvPr>
                <p:cNvSpPr/>
                <p:nvPr/>
              </p:nvSpPr>
              <p:spPr>
                <a:xfrm rot="8171468">
                  <a:off x="4170722" y="4190499"/>
                  <a:ext cx="219481" cy="232768"/>
                </a:xfrm>
                <a:prstGeom prst="trapezoi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CasellaDiTesto 14">
                <a:extLst>
                  <a:ext uri="{FF2B5EF4-FFF2-40B4-BE49-F238E27FC236}">
                    <a16:creationId xmlns:a16="http://schemas.microsoft.com/office/drawing/2014/main" id="{6754FAFC-C8D9-5D38-5D39-404DD0690E1F}"/>
                  </a:ext>
                </a:extLst>
              </p:cNvPr>
              <p:cNvSpPr txBox="1"/>
              <p:nvPr/>
            </p:nvSpPr>
            <p:spPr>
              <a:xfrm>
                <a:off x="1424506" y="2995632"/>
                <a:ext cx="917066" cy="469556"/>
              </a:xfrm>
              <a:prstGeom prst="rect">
                <a:avLst/>
              </a:prstGeom>
              <a:solidFill>
                <a:srgbClr val="0D5F83"/>
              </a:solidFill>
              <a:ln w="25400">
                <a:solidFill>
                  <a:schemeClr val="accent1">
                    <a:shade val="15000"/>
                  </a:schemeClr>
                </a:solidFill>
              </a:ln>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Calibri"/>
                    <a:ea typeface="+mn-ea"/>
                    <a:cs typeface="+mn-cs"/>
                  </a:rPr>
                  <a:t>Detector </a:t>
                </a:r>
              </a:p>
            </p:txBody>
          </p:sp>
        </p:grpSp>
      </p:grpSp>
      <p:sp>
        <p:nvSpPr>
          <p:cNvPr id="18" name="CasellaDiTesto 17">
            <a:extLst>
              <a:ext uri="{FF2B5EF4-FFF2-40B4-BE49-F238E27FC236}">
                <a16:creationId xmlns:a16="http://schemas.microsoft.com/office/drawing/2014/main" id="{DC249848-AF0C-A6C5-DE91-555A9C1CE955}"/>
              </a:ext>
            </a:extLst>
          </p:cNvPr>
          <p:cNvSpPr txBox="1"/>
          <p:nvPr/>
        </p:nvSpPr>
        <p:spPr>
          <a:xfrm>
            <a:off x="84038" y="521041"/>
            <a:ext cx="11922691" cy="258532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Double spectrometers LIBS system</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High Resolution:</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ISA Jobin Yvon “TRIAX550” Czerny–Turner, 2400 gr/mm grating (</a:t>
            </a:r>
            <a:r>
              <a:rPr kumimoji="0" lang="el-GR" sz="1800" b="0" i="0" u="none" strike="noStrike" kern="1200" cap="none" spc="0" normalizeH="0" baseline="0" noProof="0" dirty="0">
                <a:ln>
                  <a:noFill/>
                </a:ln>
                <a:solidFill>
                  <a:prstClr val="black"/>
                </a:solidFill>
                <a:effectLst/>
                <a:uLnTx/>
                <a:uFillTx/>
                <a:latin typeface="Calibri"/>
                <a:ea typeface="+mn-ea"/>
                <a:cs typeface="+mn-cs"/>
              </a:rPr>
              <a:t>λ/Δλ = 50,000)</a:t>
            </a:r>
            <a:r>
              <a:rPr kumimoji="0" lang="en-US" sz="1800" b="0" i="0" u="none" strike="noStrike" kern="1200" cap="none" spc="0" normalizeH="0" baseline="0" noProof="0" dirty="0">
                <a:ln>
                  <a:noFill/>
                </a:ln>
                <a:solidFill>
                  <a:prstClr val="black"/>
                </a:solidFill>
                <a:effectLst/>
                <a:uLnTx/>
                <a:uFillTx/>
                <a:latin typeface="Calibri"/>
                <a:ea typeface="+mn-ea"/>
                <a:cs typeface="+mn-cs"/>
              </a:rPr>
              <a:t> resolution @ 656 nm </a:t>
            </a:r>
            <a:r>
              <a:rPr kumimoji="0" lang="el-GR" sz="1800" b="0" i="0" u="none" strike="noStrike" kern="1200" cap="none" spc="0" normalizeH="0" baseline="0" noProof="0" dirty="0">
                <a:ln>
                  <a:noFill/>
                </a:ln>
                <a:solidFill>
                  <a:prstClr val="black"/>
                </a:solidFill>
                <a:effectLst/>
                <a:uLnTx/>
                <a:uFillTx/>
                <a:latin typeface="Calibri"/>
                <a:ea typeface="+mn-ea"/>
                <a:cs typeface="+mn-cs"/>
              </a:rPr>
              <a:t>≈ 0.013 </a:t>
            </a:r>
            <a:r>
              <a:rPr kumimoji="0" lang="en-US" sz="1800" b="0" i="0" u="none" strike="noStrike" kern="1200" cap="none" spc="0" normalizeH="0" baseline="0" noProof="0" dirty="0">
                <a:ln>
                  <a:noFill/>
                </a:ln>
                <a:solidFill>
                  <a:prstClr val="black"/>
                </a:solidFill>
                <a:effectLst/>
                <a:uLnTx/>
                <a:uFillTx/>
                <a:latin typeface="Calibri"/>
                <a:ea typeface="+mn-ea"/>
                <a:cs typeface="+mn-cs"/>
              </a:rPr>
              <a:t>nm, enough to resolve the  D</a:t>
            </a:r>
            <a:r>
              <a:rPr kumimoji="0" lang="el-GR" sz="1800" b="0" i="0" u="none" strike="noStrike" kern="1200" cap="none" spc="0" normalizeH="0" baseline="-25000" noProof="0" dirty="0">
                <a:ln>
                  <a:noFill/>
                </a:ln>
                <a:solidFill>
                  <a:prstClr val="black"/>
                </a:solidFill>
                <a:effectLst/>
                <a:uLnTx/>
                <a:uFillTx/>
                <a:latin typeface="Calibri"/>
                <a:ea typeface="+mn-ea"/>
                <a:cs typeface="+mn-cs"/>
              </a:rPr>
              <a:t>α</a:t>
            </a:r>
            <a:r>
              <a:rPr kumimoji="0" lang="el-GR"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 H</a:t>
            </a:r>
            <a:r>
              <a:rPr kumimoji="0" lang="el-GR" sz="1800" b="0" i="0" u="none" strike="noStrike" kern="1200" cap="none" spc="0" normalizeH="0" baseline="-25000" noProof="0" dirty="0">
                <a:ln>
                  <a:noFill/>
                </a:ln>
                <a:solidFill>
                  <a:prstClr val="black"/>
                </a:solidFill>
                <a:effectLst/>
                <a:uLnTx/>
                <a:uFillTx/>
                <a:latin typeface="Calibri"/>
                <a:ea typeface="+mn-ea"/>
                <a:cs typeface="+mn-cs"/>
              </a:rPr>
              <a:t>α</a:t>
            </a:r>
            <a:r>
              <a:rPr kumimoji="0" lang="el-GR" sz="1800" b="0" i="0" u="none" strike="noStrike" kern="1200" cap="none" spc="0" normalizeH="0" baseline="0" noProof="0" dirty="0">
                <a:ln>
                  <a:noFill/>
                </a:ln>
                <a:solidFill>
                  <a:prstClr val="black"/>
                </a:solidFill>
                <a:effectLst/>
                <a:uLnTx/>
                <a:uFillTx/>
                <a:latin typeface="Calibri"/>
                <a:ea typeface="+mn-ea"/>
                <a:cs typeface="+mn-cs"/>
              </a:rPr>
              <a:t> </a:t>
            </a:r>
            <a:r>
              <a:rPr kumimoji="0" lang="it-IT" sz="1800" b="0" i="0" u="none" strike="noStrike" kern="1200" cap="none" spc="0" normalizeH="0" baseline="0" noProof="0" dirty="0">
                <a:ln>
                  <a:noFill/>
                </a:ln>
                <a:solidFill>
                  <a:prstClr val="black"/>
                </a:solidFill>
                <a:effectLst/>
                <a:uLnTx/>
                <a:uFillTx/>
                <a:latin typeface="Calibri"/>
                <a:ea typeface="+mn-ea"/>
                <a:cs typeface="+mn-cs"/>
              </a:rPr>
              <a:t>- (T</a:t>
            </a:r>
            <a:r>
              <a:rPr kumimoji="0" lang="it-IT" sz="1800" b="0" i="0" u="none" strike="noStrike" kern="1200" cap="none" spc="0" normalizeH="0" baseline="-25000" noProof="0" dirty="0">
                <a:ln>
                  <a:noFill/>
                </a:ln>
                <a:solidFill>
                  <a:prstClr val="black"/>
                </a:solidFill>
                <a:effectLst/>
                <a:uLnTx/>
                <a:uFillTx/>
                <a:latin typeface="Symbol" panose="05050102010706020507" pitchFamily="18" charset="2"/>
                <a:ea typeface="+mn-ea"/>
                <a:cs typeface="+mn-cs"/>
              </a:rPr>
              <a:t>a</a:t>
            </a:r>
            <a:r>
              <a:rPr kumimoji="0" lang="it-IT"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lines. Detector:  Andor “ISTAR” ICCD camera DH534-18 F (1024 × 256 pixels)  </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Full range:</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LTB “Aryelle 100” spectrometer. Spectral range (225–760 nm), resolution up to 9000. Detector:  Andor “ISTAR” ICCD camera DH334T-18 F (1024 × 1024 pixels) </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Source</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Nd:YAG</a:t>
            </a:r>
            <a:r>
              <a:rPr kumimoji="0" lang="en-US" sz="1800" b="0" i="0" u="none" strike="noStrike" kern="1200" cap="none" spc="0" normalizeH="0" baseline="0" noProof="0" dirty="0">
                <a:ln>
                  <a:noFill/>
                </a:ln>
                <a:solidFill>
                  <a:prstClr val="black"/>
                </a:solidFill>
                <a:effectLst/>
                <a:uLnTx/>
                <a:uFillTx/>
                <a:latin typeface="Calibri"/>
                <a:ea typeface="+mn-ea"/>
                <a:cs typeface="+mn-cs"/>
              </a:rPr>
              <a:t> double-pulse laser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wv</a:t>
            </a:r>
            <a:r>
              <a:rPr kumimoji="0" lang="en-US" sz="1800" b="0" i="0" u="none" strike="noStrike" kern="1200" cap="none" spc="0" normalizeH="0" baseline="0" noProof="0" dirty="0">
                <a:ln>
                  <a:noFill/>
                </a:ln>
                <a:solidFill>
                  <a:prstClr val="black"/>
                </a:solidFill>
                <a:effectLst/>
                <a:uLnTx/>
                <a:uFillTx/>
                <a:latin typeface="Calibri"/>
                <a:ea typeface="+mn-ea"/>
                <a:cs typeface="+mn-cs"/>
              </a:rPr>
              <a:t> = 1064 nm; </a:t>
            </a:r>
            <a:r>
              <a:rPr kumimoji="0" lang="en-US" sz="18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t =</a:t>
            </a:r>
            <a:r>
              <a:rPr kumimoji="0" lang="en-US" sz="1800" b="0" i="0" u="none" strike="noStrike" kern="1200" cap="none" spc="0" normalizeH="0" baseline="0" noProof="0" dirty="0">
                <a:ln>
                  <a:noFill/>
                </a:ln>
                <a:solidFill>
                  <a:prstClr val="black"/>
                </a:solidFill>
                <a:effectLst/>
                <a:uLnTx/>
                <a:uFillTx/>
                <a:latin typeface="Calibri"/>
                <a:ea typeface="+mn-ea"/>
                <a:cs typeface="+mn-cs"/>
              </a:rPr>
              <a:t> 8 ns; f</a:t>
            </a:r>
            <a:r>
              <a:rPr kumimoji="0" lang="en-US" sz="1800" b="0" i="0" u="none" strike="noStrike" kern="1200" cap="none" spc="0" normalizeH="0" baseline="-25000" noProof="0" dirty="0">
                <a:ln>
                  <a:noFill/>
                </a:ln>
                <a:solidFill>
                  <a:prstClr val="black"/>
                </a:solidFill>
                <a:effectLst/>
                <a:uLnTx/>
                <a:uFillTx/>
                <a:latin typeface="Calibri"/>
                <a:ea typeface="+mn-ea"/>
                <a:cs typeface="+mn-cs"/>
              </a:rPr>
              <a:t>max</a:t>
            </a:r>
            <a:r>
              <a:rPr kumimoji="0" lang="en-US" sz="1800" b="0" i="0" u="none" strike="noStrike" kern="1200" cap="none" spc="0" normalizeH="0" baseline="0" noProof="0" dirty="0">
                <a:ln>
                  <a:noFill/>
                </a:ln>
                <a:solidFill>
                  <a:prstClr val="black"/>
                </a:solidFill>
                <a:effectLst/>
                <a:uLnTx/>
                <a:uFillTx/>
                <a:latin typeface="Calibri"/>
                <a:ea typeface="+mn-ea"/>
                <a:cs typeface="+mn-cs"/>
              </a:rPr>
              <a:t> = 20 Hz; spot ø ≈ 3 mm, max pulse energy 65 (+65)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mJ</a:t>
            </a:r>
            <a:r>
              <a:rPr kumimoji="0" lang="en-US" sz="1800" b="0" i="0" u="none" strike="noStrike" kern="1200" cap="none" spc="0" normalizeH="0" baseline="0" noProof="0" dirty="0">
                <a:ln>
                  <a:noFill/>
                </a:ln>
                <a:solidFill>
                  <a:prstClr val="black"/>
                </a:solidFill>
                <a:effectLst/>
                <a:uLnTx/>
                <a:uFillTx/>
                <a:latin typeface="Calibri"/>
                <a:ea typeface="+mn-ea"/>
                <a:cs typeface="+mn-cs"/>
              </a:rPr>
              <a:t>, min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interpulse</a:t>
            </a:r>
            <a:r>
              <a:rPr kumimoji="0" lang="en-US" sz="1800" b="0" i="0" u="none" strike="noStrike" kern="1200" cap="none" spc="0" normalizeH="0" baseline="0" noProof="0" dirty="0">
                <a:ln>
                  <a:noFill/>
                </a:ln>
                <a:solidFill>
                  <a:prstClr val="black"/>
                </a:solidFill>
                <a:effectLst/>
                <a:uLnTx/>
                <a:uFillTx/>
                <a:latin typeface="Calibri"/>
                <a:ea typeface="+mn-ea"/>
                <a:cs typeface="+mn-cs"/>
              </a:rPr>
              <a:t> delay = 65 ns).</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Lenses</a:t>
            </a:r>
            <a:r>
              <a:rPr kumimoji="0" lang="en-US" sz="1800" b="0" i="0" u="none" strike="noStrike" kern="1200" cap="none" spc="0" normalizeH="0" baseline="0" noProof="0" dirty="0">
                <a:ln>
                  <a:noFill/>
                </a:ln>
                <a:solidFill>
                  <a:prstClr val="black"/>
                </a:solidFill>
                <a:effectLst/>
                <a:uLnTx/>
                <a:uFillTx/>
                <a:latin typeface="Calibri"/>
                <a:ea typeface="+mn-ea"/>
                <a:cs typeface="+mn-cs"/>
              </a:rPr>
              <a:t>: focusing  lens (PCLX ø ≈ 25 mm, f = 100 mm).  Collection lens (PCLX ø ≈ 25 mm, f = 150 mm, UVFS). </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Fiber:</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2m long bifurcated optical fiber; 1</a:t>
            </a:r>
            <a:r>
              <a:rPr kumimoji="0" lang="en-US" sz="1800" b="0" i="0" u="none" strike="noStrike" kern="1200" cap="none" spc="0" normalizeH="0" baseline="30000" noProof="0" dirty="0">
                <a:ln>
                  <a:noFill/>
                </a:ln>
                <a:solidFill>
                  <a:prstClr val="black"/>
                </a:solidFill>
                <a:effectLst/>
                <a:uLnTx/>
                <a:uFillTx/>
                <a:latin typeface="Calibri"/>
                <a:ea typeface="+mn-ea"/>
                <a:cs typeface="+mn-cs"/>
              </a:rPr>
              <a:t>st</a:t>
            </a:r>
            <a:r>
              <a:rPr kumimoji="0" lang="en-US" sz="1800" b="0" i="0" u="none" strike="noStrike" kern="1200" cap="none" spc="0" normalizeH="0" baseline="0" noProof="0" dirty="0">
                <a:ln>
                  <a:noFill/>
                </a:ln>
                <a:solidFill>
                  <a:prstClr val="black"/>
                </a:solidFill>
                <a:effectLst/>
                <a:uLnTx/>
                <a:uFillTx/>
                <a:latin typeface="Calibri"/>
                <a:ea typeface="+mn-ea"/>
                <a:cs typeface="+mn-cs"/>
              </a:rPr>
              <a:t> branch 24 N.A 0.22 fibers, ø ≈ 200 </a:t>
            </a:r>
            <a:r>
              <a:rPr kumimoji="0" lang="en-US" sz="18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m</a:t>
            </a:r>
            <a:r>
              <a:rPr kumimoji="0" lang="en-US" sz="1800" b="0" i="0" u="none" strike="noStrike" kern="1200" cap="none" spc="0" normalizeH="0" baseline="0" noProof="0" dirty="0">
                <a:ln>
                  <a:noFill/>
                </a:ln>
                <a:solidFill>
                  <a:prstClr val="black"/>
                </a:solidFill>
                <a:effectLst/>
                <a:uLnTx/>
                <a:uFillTx/>
                <a:latin typeface="Calibri"/>
                <a:ea typeface="+mn-ea"/>
                <a:cs typeface="+mn-cs"/>
              </a:rPr>
              <a:t>m, 2</a:t>
            </a:r>
            <a:r>
              <a:rPr kumimoji="0" lang="en-US" sz="1800" b="0" i="0" u="none" strike="noStrike" kern="1200" cap="none" spc="0" normalizeH="0" baseline="30000" noProof="0" dirty="0">
                <a:ln>
                  <a:noFill/>
                </a:ln>
                <a:solidFill>
                  <a:prstClr val="black"/>
                </a:solidFill>
                <a:effectLst/>
                <a:uLnTx/>
                <a:uFillTx/>
                <a:latin typeface="Calibri"/>
                <a:ea typeface="+mn-ea"/>
                <a:cs typeface="+mn-cs"/>
              </a:rPr>
              <a:t>nd</a:t>
            </a:r>
            <a:r>
              <a:rPr kumimoji="0" lang="en-US" sz="1800" b="0" i="0" u="none" strike="noStrike" kern="1200" cap="none" spc="0" normalizeH="0" baseline="0" noProof="0" dirty="0">
                <a:ln>
                  <a:noFill/>
                </a:ln>
                <a:solidFill>
                  <a:prstClr val="black"/>
                </a:solidFill>
                <a:effectLst/>
                <a:uLnTx/>
                <a:uFillTx/>
                <a:latin typeface="Calibri"/>
                <a:ea typeface="+mn-ea"/>
                <a:cs typeface="+mn-cs"/>
              </a:rPr>
              <a:t> branch 1 N.A. 0.22 fiber, ø ≈ 400 </a:t>
            </a:r>
            <a:r>
              <a:rPr kumimoji="0" lang="en-US" sz="18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m</a:t>
            </a:r>
            <a:r>
              <a:rPr kumimoji="0" lang="en-US" sz="1800" b="0" i="0" u="none" strike="noStrike" kern="1200" cap="none" spc="0" normalizeH="0" baseline="0" noProof="0" dirty="0">
                <a:ln>
                  <a:noFill/>
                </a:ln>
                <a:solidFill>
                  <a:prstClr val="black"/>
                </a:solidFill>
                <a:effectLst/>
                <a:uLnTx/>
                <a:uFillTx/>
                <a:latin typeface="Calibri"/>
                <a:ea typeface="+mn-ea"/>
                <a:cs typeface="+mn-cs"/>
              </a:rPr>
              <a:t>m      </a:t>
            </a:r>
          </a:p>
        </p:txBody>
      </p:sp>
      <p:pic>
        <p:nvPicPr>
          <p:cNvPr id="26" name="Immagine 25">
            <a:extLst>
              <a:ext uri="{FF2B5EF4-FFF2-40B4-BE49-F238E27FC236}">
                <a16:creationId xmlns:a16="http://schemas.microsoft.com/office/drawing/2014/main" id="{41E71B70-4CD1-91B7-35C0-43C449C7A026}"/>
              </a:ext>
            </a:extLst>
          </p:cNvPr>
          <p:cNvPicPr>
            <a:picLocks noChangeAspect="1"/>
          </p:cNvPicPr>
          <p:nvPr/>
        </p:nvPicPr>
        <p:blipFill>
          <a:blip r:embed="rId5"/>
          <a:stretch>
            <a:fillRect/>
          </a:stretch>
        </p:blipFill>
        <p:spPr>
          <a:xfrm>
            <a:off x="10519115" y="3369406"/>
            <a:ext cx="1672885" cy="1343793"/>
          </a:xfrm>
          <a:prstGeom prst="rect">
            <a:avLst/>
          </a:prstGeom>
        </p:spPr>
      </p:pic>
      <p:pic>
        <p:nvPicPr>
          <p:cNvPr id="30" name="Immagine 29">
            <a:extLst>
              <a:ext uri="{FF2B5EF4-FFF2-40B4-BE49-F238E27FC236}">
                <a16:creationId xmlns:a16="http://schemas.microsoft.com/office/drawing/2014/main" id="{EF193750-F210-F7CF-CF59-F24EE8AF5F89}"/>
              </a:ext>
            </a:extLst>
          </p:cNvPr>
          <p:cNvPicPr>
            <a:picLocks noChangeAspect="1"/>
          </p:cNvPicPr>
          <p:nvPr/>
        </p:nvPicPr>
        <p:blipFill>
          <a:blip r:embed="rId6"/>
          <a:stretch>
            <a:fillRect/>
          </a:stretch>
        </p:blipFill>
        <p:spPr>
          <a:xfrm>
            <a:off x="10580449" y="4713199"/>
            <a:ext cx="1550216" cy="1361053"/>
          </a:xfrm>
          <a:prstGeom prst="rect">
            <a:avLst/>
          </a:prstGeom>
        </p:spPr>
      </p:pic>
      <p:sp>
        <p:nvSpPr>
          <p:cNvPr id="2" name="Footer Placeholder 3">
            <a:extLst>
              <a:ext uri="{FF2B5EF4-FFF2-40B4-BE49-F238E27FC236}">
                <a16:creationId xmlns:a16="http://schemas.microsoft.com/office/drawing/2014/main" id="{F3519A3F-5598-EAE5-AE45-C7A1FDA33366}"/>
              </a:ext>
            </a:extLst>
          </p:cNvPr>
          <p:cNvSpPr>
            <a:spLocks noGrp="1"/>
          </p:cNvSpPr>
          <p:nvPr>
            <p:ph type="ftr" sz="quarter" idx="11"/>
          </p:nvPr>
        </p:nvSpPr>
        <p:spPr>
          <a:xfrm>
            <a:off x="825623" y="6555770"/>
            <a:ext cx="5726833" cy="329614"/>
          </a:xfrm>
        </p:spPr>
        <p:txBody>
          <a:bodyPr/>
          <a:lstStyle/>
          <a:p>
            <a:pPr>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 | </a:t>
            </a:r>
            <a:r>
              <a:rPr lang="en-US" dirty="0"/>
              <a:t>WP-PWIE Review Meeting | 17-21 November 2025</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5685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CDD28-F238-04E8-EEFD-5BF69367D9BF}"/>
            </a:ext>
          </a:extLst>
        </p:cNvPr>
        <p:cNvGrpSpPr/>
        <p:nvPr/>
      </p:nvGrpSpPr>
      <p:grpSpPr>
        <a:xfrm>
          <a:off x="0" y="0"/>
          <a:ext cx="0" cy="0"/>
          <a:chOff x="0" y="0"/>
          <a:chExt cx="0" cy="0"/>
        </a:xfrm>
      </p:grpSpPr>
      <p:sp>
        <p:nvSpPr>
          <p:cNvPr id="8" name="Titolo 7">
            <a:extLst>
              <a:ext uri="{FF2B5EF4-FFF2-40B4-BE49-F238E27FC236}">
                <a16:creationId xmlns:a16="http://schemas.microsoft.com/office/drawing/2014/main" id="{8346AC0A-13AB-CF0F-DCD9-13756640D7C3}"/>
              </a:ext>
            </a:extLst>
          </p:cNvPr>
          <p:cNvSpPr>
            <a:spLocks noGrp="1"/>
          </p:cNvSpPr>
          <p:nvPr>
            <p:ph type="title"/>
          </p:nvPr>
        </p:nvSpPr>
        <p:spPr/>
        <p:txBody>
          <a:bodyPr/>
          <a:lstStyle/>
          <a:p>
            <a:r>
              <a:rPr lang="it-IT" dirty="0" err="1"/>
              <a:t>Results</a:t>
            </a:r>
            <a:r>
              <a:rPr lang="it-IT" dirty="0"/>
              <a:t>: High-res LIBS </a:t>
            </a:r>
            <a:r>
              <a:rPr lang="it-IT" dirty="0" err="1"/>
              <a:t>spectra</a:t>
            </a:r>
            <a:r>
              <a:rPr lang="it-IT" dirty="0"/>
              <a:t> of the D</a:t>
            </a:r>
            <a:r>
              <a:rPr lang="it-IT" baseline="-25000" dirty="0">
                <a:latin typeface="Symbol" panose="05050102010706020507" pitchFamily="18" charset="2"/>
              </a:rPr>
              <a:t>a</a:t>
            </a:r>
            <a:r>
              <a:rPr lang="it-IT" dirty="0">
                <a:latin typeface="Arial" panose="020B0604020202020204" pitchFamily="34" charset="0"/>
              </a:rPr>
              <a:t> and H</a:t>
            </a:r>
            <a:r>
              <a:rPr lang="it-IT" baseline="-25000" dirty="0">
                <a:latin typeface="Symbol" panose="05050102010706020507" pitchFamily="18" charset="2"/>
              </a:rPr>
              <a:t>a</a:t>
            </a:r>
            <a:r>
              <a:rPr lang="it-IT" dirty="0">
                <a:latin typeface="Arial" panose="020B0604020202020204" pitchFamily="34" charset="0"/>
              </a:rPr>
              <a:t> </a:t>
            </a:r>
            <a:r>
              <a:rPr lang="it-IT" dirty="0" err="1">
                <a:latin typeface="Arial" panose="020B0604020202020204" pitchFamily="34" charset="0"/>
              </a:rPr>
              <a:t>peaks</a:t>
            </a:r>
            <a:r>
              <a:rPr lang="it-IT" dirty="0"/>
              <a:t> </a:t>
            </a:r>
          </a:p>
        </p:txBody>
      </p:sp>
      <p:pic>
        <p:nvPicPr>
          <p:cNvPr id="3" name="Immagine 2">
            <a:extLst>
              <a:ext uri="{FF2B5EF4-FFF2-40B4-BE49-F238E27FC236}">
                <a16:creationId xmlns:a16="http://schemas.microsoft.com/office/drawing/2014/main" id="{83F49A34-ACD8-C4B2-4044-3B63311E6158}"/>
              </a:ext>
            </a:extLst>
          </p:cNvPr>
          <p:cNvPicPr>
            <a:picLocks noChangeAspect="1"/>
          </p:cNvPicPr>
          <p:nvPr/>
        </p:nvPicPr>
        <p:blipFill>
          <a:blip r:embed="rId3"/>
          <a:stretch>
            <a:fillRect/>
          </a:stretch>
        </p:blipFill>
        <p:spPr>
          <a:xfrm>
            <a:off x="5521946" y="937711"/>
            <a:ext cx="6440557" cy="5312460"/>
          </a:xfrm>
          <a:prstGeom prst="rect">
            <a:avLst/>
          </a:prstGeom>
        </p:spPr>
      </p:pic>
      <p:sp>
        <p:nvSpPr>
          <p:cNvPr id="6" name="CasellaDiTesto 5">
            <a:extLst>
              <a:ext uri="{FF2B5EF4-FFF2-40B4-BE49-F238E27FC236}">
                <a16:creationId xmlns:a16="http://schemas.microsoft.com/office/drawing/2014/main" id="{DD287B4B-F3A9-96D8-BD6D-ABE1354719EE}"/>
              </a:ext>
            </a:extLst>
          </p:cNvPr>
          <p:cNvSpPr txBox="1"/>
          <p:nvPr/>
        </p:nvSpPr>
        <p:spPr>
          <a:xfrm>
            <a:off x="0" y="990094"/>
            <a:ext cx="5521946" cy="5078313"/>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W-D sample was used to optimize the detection of D in presence of the H emission from the environment (water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vapour</a:t>
            </a:r>
            <a:r>
              <a:rPr kumimoji="0" lang="en-US" sz="1800" b="0" i="0" u="none" strike="noStrike" kern="1200" cap="none" spc="0" normalizeH="0" baseline="0" noProof="0" dirty="0">
                <a:ln>
                  <a:noFill/>
                </a:ln>
                <a:solidFill>
                  <a:prstClr val="black"/>
                </a:solidFill>
                <a:effectLst/>
                <a:uLnTx/>
                <a:uFillTx/>
                <a:latin typeface="Calibri"/>
                <a:ea typeface="+mn-ea"/>
                <a:cs typeface="+mn-cs"/>
              </a:rPr>
              <a:t>), fluxing the two background gases (He and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Ar</a:t>
            </a:r>
            <a:r>
              <a:rPr kumimoji="0" lang="en-US" sz="1800" b="0" i="0" u="none" strike="noStrike" kern="1200" cap="none" spc="0" normalizeH="0" baseline="0" noProof="0" dirty="0">
                <a:ln>
                  <a:noFill/>
                </a:ln>
                <a:solidFill>
                  <a:prstClr val="black"/>
                </a:solidFill>
                <a:effectLst/>
                <a:uLnTx/>
                <a:uFillTx/>
                <a:latin typeface="Calibri"/>
                <a:ea typeface="+mn-ea"/>
                <a:cs typeface="+mn-cs"/>
              </a:rPr>
              <a:t>) at 2l/min on the sample surface and comparing the signal with respect to LIBS in air.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Parameters: pulse energy 50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mJ</a:t>
            </a:r>
            <a:r>
              <a:rPr kumimoji="0" lang="en-US" sz="1800" b="0" i="0" u="none" strike="noStrike" kern="1200" cap="none" spc="0" normalizeH="0" baseline="0" noProof="0" dirty="0">
                <a:ln>
                  <a:noFill/>
                </a:ln>
                <a:solidFill>
                  <a:prstClr val="black"/>
                </a:solidFill>
                <a:effectLst/>
                <a:uLnTx/>
                <a:uFillTx/>
                <a:latin typeface="Calibri"/>
                <a:ea typeface="+mn-ea"/>
                <a:cs typeface="+mn-cs"/>
              </a:rPr>
              <a:t>, rep. rate 2 Hz, gate width 3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μs</a:t>
            </a:r>
            <a:r>
              <a:rPr kumimoji="0" lang="en-US" sz="1800" b="0" i="0" u="none" strike="noStrike" kern="1200" cap="none" spc="0" normalizeH="0" baseline="0" noProof="0" dirty="0">
                <a:ln>
                  <a:noFill/>
                </a:ln>
                <a:solidFill>
                  <a:prstClr val="black"/>
                </a:solidFill>
                <a:effectLst/>
                <a:uLnTx/>
                <a:uFillTx/>
                <a:latin typeface="Calibri"/>
                <a:ea typeface="+mn-ea"/>
                <a:cs typeface="+mn-cs"/>
              </a:rPr>
              <a:t>, gate delay optimized for each gas to obtain the maximum resolution of the two D</a:t>
            </a:r>
            <a:r>
              <a:rPr kumimoji="0" lang="en-US" sz="1800" b="0" i="0" u="none" strike="noStrike" kern="1200" cap="none" spc="0" normalizeH="0" baseline="-25000" noProof="0" dirty="0">
                <a:ln>
                  <a:noFill/>
                </a:ln>
                <a:solidFill>
                  <a:prstClr val="black"/>
                </a:solidFill>
                <a:effectLst/>
                <a:uLnTx/>
                <a:uFillTx/>
                <a:latin typeface="Calibri"/>
                <a:ea typeface="+mn-ea"/>
                <a:cs typeface="+mn-cs"/>
              </a:rPr>
              <a:t>α</a:t>
            </a:r>
            <a:r>
              <a:rPr kumimoji="0" lang="en-US" sz="1800" b="0" i="0" u="none" strike="noStrike" kern="1200" cap="none" spc="0" normalizeH="0" baseline="0" noProof="0" dirty="0">
                <a:ln>
                  <a:noFill/>
                </a:ln>
                <a:solidFill>
                  <a:prstClr val="black"/>
                </a:solidFill>
                <a:effectLst/>
                <a:uLnTx/>
                <a:uFillTx/>
                <a:latin typeface="Calibri"/>
                <a:ea typeface="+mn-ea"/>
                <a:cs typeface="+mn-cs"/>
              </a:rPr>
              <a:t> and H</a:t>
            </a:r>
            <a:r>
              <a:rPr kumimoji="0" lang="en-US" sz="1800" b="0" i="0" u="none" strike="noStrike" kern="1200" cap="none" spc="0" normalizeH="0" baseline="-25000" noProof="0" dirty="0">
                <a:ln>
                  <a:noFill/>
                </a:ln>
                <a:solidFill>
                  <a:prstClr val="black"/>
                </a:solidFill>
                <a:effectLst/>
                <a:uLnTx/>
                <a:uFillTx/>
                <a:latin typeface="Calibri"/>
                <a:ea typeface="+mn-ea"/>
                <a:cs typeface="+mn-cs"/>
              </a:rPr>
              <a:t>α</a:t>
            </a:r>
            <a:r>
              <a:rPr kumimoji="0" lang="en-US" sz="1800" b="0" i="0" u="none" strike="noStrike" kern="1200" cap="none" spc="0" normalizeH="0" baseline="0" noProof="0" dirty="0">
                <a:ln>
                  <a:noFill/>
                </a:ln>
                <a:solidFill>
                  <a:prstClr val="black"/>
                </a:solidFill>
                <a:effectLst/>
                <a:uLnTx/>
                <a:uFillTx/>
                <a:latin typeface="Calibri"/>
                <a:ea typeface="+mn-ea"/>
                <a:cs typeface="+mn-cs"/>
              </a:rPr>
              <a:t> peaks.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sng" strike="noStrike" kern="1200" cap="none" spc="0" normalizeH="0" baseline="0" noProof="0" dirty="0">
                <a:ln>
                  <a:noFill/>
                </a:ln>
                <a:solidFill>
                  <a:prstClr val="black"/>
                </a:solidFill>
                <a:effectLst/>
                <a:uLnTx/>
                <a:uFillTx/>
                <a:latin typeface="Calibri"/>
                <a:ea typeface="+mn-ea"/>
                <a:cs typeface="+mn-cs"/>
              </a:rPr>
              <a:t>He gas</a:t>
            </a:r>
            <a:r>
              <a:rPr kumimoji="0" lang="en-US" sz="1800" b="1" i="0" u="none" strike="noStrike" kern="1200" cap="none" spc="0" normalizeH="0" baseline="0" noProof="0" dirty="0">
                <a:ln>
                  <a:noFill/>
                </a:ln>
                <a:solidFill>
                  <a:prstClr val="black"/>
                </a:solidFill>
                <a:effectLst/>
                <a:uLnTx/>
                <a:uFillTx/>
                <a:latin typeface="Calibri"/>
                <a:ea typeface="+mn-ea"/>
                <a:cs typeface="+mn-cs"/>
              </a:rPr>
              <a:t>: Better results at shorter gate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dealys</a:t>
            </a:r>
            <a:r>
              <a:rPr kumimoji="0" lang="en-US" sz="1800" b="1" i="0" u="none" strike="noStrike" kern="1200" cap="none" spc="0" normalizeH="0" baseline="0" noProof="0" dirty="0">
                <a:ln>
                  <a:noFill/>
                </a:ln>
                <a:solidFill>
                  <a:prstClr val="black"/>
                </a:solidFill>
                <a:effectLst/>
                <a:uLnTx/>
                <a:uFillTx/>
                <a:latin typeface="Calibri"/>
                <a:ea typeface="+mn-ea"/>
                <a:cs typeface="+mn-cs"/>
              </a:rPr>
              <a:t> with respect to air </a:t>
            </a:r>
            <a:r>
              <a:rPr kumimoji="0" lang="en-US" sz="18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kumimoji="0" lang="en-US" sz="1800" b="1" i="0" u="sng" strike="noStrike" kern="1200" cap="none" spc="0" normalizeH="0" baseline="0" noProof="0" dirty="0">
                <a:ln>
                  <a:noFill/>
                </a:ln>
                <a:solidFill>
                  <a:prstClr val="black"/>
                </a:solidFill>
                <a:effectLst/>
                <a:highlight>
                  <a:srgbClr val="FFFF00"/>
                </a:highlight>
                <a:uLnTx/>
                <a:uFillTx/>
                <a:latin typeface="Calibri"/>
                <a:ea typeface="+mn-ea"/>
                <a:cs typeface="+mn-cs"/>
              </a:rPr>
              <a:t>Reduced Electron Density and temperature </a:t>
            </a:r>
            <a:r>
              <a:rPr kumimoji="0" lang="en-US" sz="1800" b="1" i="0" u="sng" strike="noStrike" kern="1200" cap="none" spc="0" normalizeH="0" baseline="0" noProof="0" dirty="0">
                <a:ln>
                  <a:noFill/>
                </a:ln>
                <a:solidFill>
                  <a:prstClr val="black"/>
                </a:solidFill>
                <a:effectLst/>
                <a:highlight>
                  <a:srgbClr val="FFFF00"/>
                </a:highlight>
                <a:uLnTx/>
                <a:uFillTx/>
                <a:latin typeface="Calibri"/>
                <a:ea typeface="+mn-ea"/>
                <a:cs typeface="+mn-cs"/>
                <a:sym typeface="Wingdings" panose="05000000000000000000" pitchFamily="2" charset="2"/>
              </a:rPr>
              <a:t> reduced </a:t>
            </a:r>
            <a:r>
              <a:rPr kumimoji="0" lang="en-US" sz="1800" b="1" i="0" u="sng" strike="noStrike" kern="1200" cap="none" spc="0" normalizeH="0" baseline="0" noProof="0" dirty="0">
                <a:ln>
                  <a:noFill/>
                </a:ln>
                <a:solidFill>
                  <a:prstClr val="black"/>
                </a:solidFill>
                <a:effectLst/>
                <a:highlight>
                  <a:srgbClr val="FFFF00"/>
                </a:highlight>
                <a:uLnTx/>
                <a:uFillTx/>
                <a:latin typeface="Calibri"/>
                <a:ea typeface="+mn-ea"/>
                <a:cs typeface="+mn-cs"/>
              </a:rPr>
              <a:t>Stark Broadening</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sng" strike="noStrike" kern="1200" cap="none" spc="0" normalizeH="0" baseline="0" noProof="0" dirty="0" err="1">
                <a:ln>
                  <a:noFill/>
                </a:ln>
                <a:solidFill>
                  <a:prstClr val="black"/>
                </a:solidFill>
                <a:effectLst/>
                <a:uLnTx/>
                <a:uFillTx/>
                <a:latin typeface="Calibri"/>
                <a:ea typeface="+mn-ea"/>
                <a:cs typeface="+mn-cs"/>
              </a:rPr>
              <a:t>Ar</a:t>
            </a:r>
            <a:r>
              <a:rPr kumimoji="0" lang="en-US" sz="1800" b="1" i="1" u="sng" strike="noStrike" kern="1200" cap="none" spc="0" normalizeH="0" baseline="0" noProof="0" dirty="0">
                <a:ln>
                  <a:noFill/>
                </a:ln>
                <a:solidFill>
                  <a:prstClr val="black"/>
                </a:solidFill>
                <a:effectLst/>
                <a:uLnTx/>
                <a:uFillTx/>
                <a:latin typeface="Calibri"/>
                <a:ea typeface="+mn-ea"/>
                <a:cs typeface="+mn-cs"/>
              </a:rPr>
              <a:t> gas: </a:t>
            </a:r>
            <a:r>
              <a:rPr kumimoji="0" lang="en-US" sz="1800" b="1" i="0" u="none" strike="noStrike" kern="1200" cap="none" spc="0" normalizeH="0" baseline="0" noProof="0" dirty="0">
                <a:ln>
                  <a:noFill/>
                </a:ln>
                <a:solidFill>
                  <a:prstClr val="black"/>
                </a:solidFill>
                <a:effectLst/>
                <a:uLnTx/>
                <a:uFillTx/>
                <a:latin typeface="Calibri"/>
                <a:ea typeface="+mn-ea"/>
                <a:cs typeface="+mn-cs"/>
              </a:rPr>
              <a:t>Better results at longer gate delays with respect to air </a:t>
            </a:r>
            <a:r>
              <a:rPr kumimoji="0" lang="en-US" sz="18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kumimoji="0" lang="en-US" sz="1800" b="1" i="0" u="sng" strike="noStrike" kern="1200" cap="none" spc="0" normalizeH="0" baseline="0" noProof="0" dirty="0">
                <a:ln>
                  <a:noFill/>
                </a:ln>
                <a:solidFill>
                  <a:prstClr val="black"/>
                </a:solidFill>
                <a:effectLst/>
                <a:highlight>
                  <a:srgbClr val="FFFF00"/>
                </a:highlight>
                <a:uLnTx/>
                <a:uFillTx/>
                <a:latin typeface="Calibri"/>
                <a:ea typeface="+mn-ea"/>
                <a:cs typeface="+mn-cs"/>
                <a:sym typeface="Wingdings" panose="05000000000000000000" pitchFamily="2" charset="2"/>
              </a:rPr>
              <a:t>T</a:t>
            </a:r>
            <a:r>
              <a:rPr kumimoji="0" lang="en-US" sz="1800" b="1" i="0" u="sng" strike="noStrike" kern="1200" cap="none" spc="0" normalizeH="0" baseline="0" noProof="0" dirty="0">
                <a:ln>
                  <a:noFill/>
                </a:ln>
                <a:solidFill>
                  <a:prstClr val="black"/>
                </a:solidFill>
                <a:effectLst/>
                <a:highlight>
                  <a:srgbClr val="FFFF00"/>
                </a:highlight>
                <a:uLnTx/>
                <a:uFillTx/>
                <a:latin typeface="Calibri"/>
                <a:ea typeface="+mn-ea"/>
                <a:cs typeface="+mn-cs"/>
              </a:rPr>
              <a:t>he longer lifetime of the LIBS plasma and the higher SNR allows to move at longer gate delays balancing the increased Stark broadening still preserving a good SNR</a:t>
            </a:r>
            <a:endParaRPr kumimoji="0" lang="it-IT" sz="1800" b="1" i="1" u="sng" strike="noStrike" kern="1200" cap="none" spc="0" normalizeH="0" baseline="0" noProof="0" dirty="0">
              <a:ln>
                <a:noFill/>
              </a:ln>
              <a:solidFill>
                <a:prstClr val="black"/>
              </a:solidFill>
              <a:effectLst/>
              <a:uLnTx/>
              <a:uFillTx/>
              <a:latin typeface="Calibri"/>
              <a:ea typeface="+mn-ea"/>
              <a:cs typeface="+mn-cs"/>
            </a:endParaRPr>
          </a:p>
        </p:txBody>
      </p:sp>
      <p:sp>
        <p:nvSpPr>
          <p:cNvPr id="7" name="Rettangolo 6">
            <a:extLst>
              <a:ext uri="{FF2B5EF4-FFF2-40B4-BE49-F238E27FC236}">
                <a16:creationId xmlns:a16="http://schemas.microsoft.com/office/drawing/2014/main" id="{C22243F9-E1AF-5387-01EA-660904E88A57}"/>
              </a:ext>
            </a:extLst>
          </p:cNvPr>
          <p:cNvSpPr/>
          <p:nvPr/>
        </p:nvSpPr>
        <p:spPr>
          <a:xfrm>
            <a:off x="9634090" y="937711"/>
            <a:ext cx="2290762" cy="5358314"/>
          </a:xfrm>
          <a:prstGeom prst="rect">
            <a:avLst/>
          </a:prstGeom>
          <a:solidFill>
            <a:srgbClr val="FFC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CasellaDiTesto 8">
            <a:extLst>
              <a:ext uri="{FF2B5EF4-FFF2-40B4-BE49-F238E27FC236}">
                <a16:creationId xmlns:a16="http://schemas.microsoft.com/office/drawing/2014/main" id="{EFE66A0D-F36B-F6D5-A6D1-5E6E757ADB1A}"/>
              </a:ext>
            </a:extLst>
          </p:cNvPr>
          <p:cNvSpPr txBox="1"/>
          <p:nvPr/>
        </p:nvSpPr>
        <p:spPr>
          <a:xfrm>
            <a:off x="10853738" y="1314450"/>
            <a:ext cx="97808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Delay 4 </a:t>
            </a:r>
            <a:r>
              <a:rPr kumimoji="0" lang="it-IT" sz="1400" b="1" i="0" u="none" strike="noStrike" kern="1200" cap="none" spc="0" normalizeH="0" baseline="0" noProof="0" dirty="0" err="1">
                <a:ln>
                  <a:noFill/>
                </a:ln>
                <a:solidFill>
                  <a:prstClr val="black"/>
                </a:solidFill>
                <a:effectLst/>
                <a:uLnTx/>
                <a:uFillTx/>
                <a:latin typeface="Symbol" panose="05050102010706020507" pitchFamily="18" charset="2"/>
                <a:ea typeface="+mn-ea"/>
                <a:cs typeface="+mn-cs"/>
              </a:rPr>
              <a:t>m</a:t>
            </a:r>
            <a:r>
              <a:rPr kumimoji="0" lang="it-IT"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t>
            </a:r>
            <a:endParaRPr kumimoji="0" lang="it-IT"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CasellaDiTesto 9">
            <a:extLst>
              <a:ext uri="{FF2B5EF4-FFF2-40B4-BE49-F238E27FC236}">
                <a16:creationId xmlns:a16="http://schemas.microsoft.com/office/drawing/2014/main" id="{F202BAD7-A663-67F7-31FC-77EE067C568A}"/>
              </a:ext>
            </a:extLst>
          </p:cNvPr>
          <p:cNvSpPr txBox="1"/>
          <p:nvPr/>
        </p:nvSpPr>
        <p:spPr>
          <a:xfrm>
            <a:off x="11077576" y="3052763"/>
            <a:ext cx="97808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Delay 6 </a:t>
            </a:r>
            <a:r>
              <a:rPr kumimoji="0" lang="it-IT" sz="1400" b="1" i="0" u="none" strike="noStrike" kern="1200" cap="none" spc="0" normalizeH="0" baseline="0" noProof="0" dirty="0" err="1">
                <a:ln>
                  <a:noFill/>
                </a:ln>
                <a:solidFill>
                  <a:prstClr val="black"/>
                </a:solidFill>
                <a:effectLst/>
                <a:uLnTx/>
                <a:uFillTx/>
                <a:latin typeface="Symbol" panose="05050102010706020507" pitchFamily="18" charset="2"/>
                <a:ea typeface="+mn-ea"/>
                <a:cs typeface="+mn-cs"/>
              </a:rPr>
              <a:t>m</a:t>
            </a:r>
            <a:r>
              <a:rPr kumimoji="0" lang="it-IT"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t>
            </a:r>
            <a:endParaRPr kumimoji="0" lang="it-IT"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CasellaDiTesto 10">
            <a:extLst>
              <a:ext uri="{FF2B5EF4-FFF2-40B4-BE49-F238E27FC236}">
                <a16:creationId xmlns:a16="http://schemas.microsoft.com/office/drawing/2014/main" id="{A77B1DCA-5E83-AE7B-FEF8-77571CE37023}"/>
              </a:ext>
            </a:extLst>
          </p:cNvPr>
          <p:cNvSpPr txBox="1"/>
          <p:nvPr/>
        </p:nvSpPr>
        <p:spPr>
          <a:xfrm>
            <a:off x="10986204" y="4830664"/>
            <a:ext cx="106946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Delay 14 </a:t>
            </a:r>
            <a:r>
              <a:rPr kumimoji="0" lang="it-IT" sz="1400" b="1" i="0" u="none" strike="noStrike" kern="1200" cap="none" spc="0" normalizeH="0" baseline="0" noProof="0" dirty="0" err="1">
                <a:ln>
                  <a:noFill/>
                </a:ln>
                <a:solidFill>
                  <a:prstClr val="black"/>
                </a:solidFill>
                <a:effectLst/>
                <a:uLnTx/>
                <a:uFillTx/>
                <a:latin typeface="Symbol" panose="05050102010706020507" pitchFamily="18" charset="2"/>
                <a:ea typeface="+mn-ea"/>
                <a:cs typeface="+mn-cs"/>
              </a:rPr>
              <a:t>m</a:t>
            </a:r>
            <a:r>
              <a:rPr kumimoji="0" lang="it-IT"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t>
            </a:r>
            <a:endParaRPr kumimoji="0" lang="it-IT"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3">
            <a:extLst>
              <a:ext uri="{FF2B5EF4-FFF2-40B4-BE49-F238E27FC236}">
                <a16:creationId xmlns:a16="http://schemas.microsoft.com/office/drawing/2014/main" id="{A9CB41E7-FB4E-F45A-66E9-935B439D8E54}"/>
              </a:ext>
            </a:extLst>
          </p:cNvPr>
          <p:cNvSpPr>
            <a:spLocks noGrp="1"/>
          </p:cNvSpPr>
          <p:nvPr>
            <p:ph type="ftr" sz="quarter" idx="11"/>
          </p:nvPr>
        </p:nvSpPr>
        <p:spPr>
          <a:xfrm>
            <a:off x="825623" y="6555770"/>
            <a:ext cx="5726833" cy="329614"/>
          </a:xfrm>
        </p:spPr>
        <p:txBody>
          <a:bodyPr/>
          <a:lstStyle/>
          <a:p>
            <a:pPr>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 | </a:t>
            </a:r>
            <a:r>
              <a:rPr lang="en-US" dirty="0"/>
              <a:t>WP-PWIE Review Meeting | 17-21 November 2025</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3573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AAC17-F553-9FED-72BE-FE5386D6DF28}"/>
            </a:ext>
          </a:extLst>
        </p:cNvPr>
        <p:cNvGrpSpPr/>
        <p:nvPr/>
      </p:nvGrpSpPr>
      <p:grpSpPr>
        <a:xfrm>
          <a:off x="0" y="0"/>
          <a:ext cx="0" cy="0"/>
          <a:chOff x="0" y="0"/>
          <a:chExt cx="0" cy="0"/>
        </a:xfrm>
      </p:grpSpPr>
      <p:sp>
        <p:nvSpPr>
          <p:cNvPr id="8" name="Titolo 7">
            <a:extLst>
              <a:ext uri="{FF2B5EF4-FFF2-40B4-BE49-F238E27FC236}">
                <a16:creationId xmlns:a16="http://schemas.microsoft.com/office/drawing/2014/main" id="{C61BFE8A-F109-55A7-1494-DA8AEDE5FA10}"/>
              </a:ext>
            </a:extLst>
          </p:cNvPr>
          <p:cNvSpPr>
            <a:spLocks noGrp="1"/>
          </p:cNvSpPr>
          <p:nvPr>
            <p:ph type="title"/>
          </p:nvPr>
        </p:nvSpPr>
        <p:spPr/>
        <p:txBody>
          <a:bodyPr/>
          <a:lstStyle/>
          <a:p>
            <a:r>
              <a:rPr lang="it-IT" dirty="0" err="1"/>
              <a:t>Results</a:t>
            </a:r>
            <a:r>
              <a:rPr lang="it-IT" dirty="0"/>
              <a:t>: High-res LIBS </a:t>
            </a:r>
            <a:r>
              <a:rPr lang="it-IT" dirty="0" err="1"/>
              <a:t>spectra</a:t>
            </a:r>
            <a:r>
              <a:rPr lang="it-IT" dirty="0"/>
              <a:t> of the D</a:t>
            </a:r>
            <a:r>
              <a:rPr lang="it-IT" baseline="-25000" dirty="0">
                <a:latin typeface="Symbol" panose="05050102010706020507" pitchFamily="18" charset="2"/>
              </a:rPr>
              <a:t>a</a:t>
            </a:r>
            <a:r>
              <a:rPr lang="it-IT" dirty="0">
                <a:latin typeface="Arial" panose="020B0604020202020204" pitchFamily="34" charset="0"/>
              </a:rPr>
              <a:t> and H</a:t>
            </a:r>
            <a:r>
              <a:rPr lang="it-IT" baseline="-25000" dirty="0">
                <a:latin typeface="Symbol" panose="05050102010706020507" pitchFamily="18" charset="2"/>
              </a:rPr>
              <a:t>a</a:t>
            </a:r>
            <a:r>
              <a:rPr lang="it-IT" dirty="0">
                <a:latin typeface="Arial" panose="020B0604020202020204" pitchFamily="34" charset="0"/>
              </a:rPr>
              <a:t> </a:t>
            </a:r>
            <a:r>
              <a:rPr lang="it-IT" dirty="0" err="1">
                <a:latin typeface="Arial" panose="020B0604020202020204" pitchFamily="34" charset="0"/>
              </a:rPr>
              <a:t>peaks</a:t>
            </a:r>
            <a:r>
              <a:rPr lang="it-IT" dirty="0"/>
              <a:t> </a:t>
            </a:r>
          </a:p>
        </p:txBody>
      </p:sp>
      <p:sp>
        <p:nvSpPr>
          <p:cNvPr id="14" name="CasellaDiTesto 13">
            <a:extLst>
              <a:ext uri="{FF2B5EF4-FFF2-40B4-BE49-F238E27FC236}">
                <a16:creationId xmlns:a16="http://schemas.microsoft.com/office/drawing/2014/main" id="{F0CABDD6-3F11-3B17-4C5A-DCF243DD88CD}"/>
              </a:ext>
            </a:extLst>
          </p:cNvPr>
          <p:cNvSpPr txBox="1"/>
          <p:nvPr/>
        </p:nvSpPr>
        <p:spPr>
          <a:xfrm>
            <a:off x="195617" y="1081535"/>
            <a:ext cx="11687033"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spectral emissions of atomic tungsten lines at 653.811 nm, 655.28 nm, 655.38 nm, 656.78 nm, 656.97 nm, and 657.18 nm are clearly detectable in the case of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Ar</a:t>
            </a:r>
            <a:r>
              <a:rPr kumimoji="0" lang="en-US" sz="1800" b="0" i="0" u="none" strike="noStrike" kern="1200" cap="none" spc="0" normalizeH="0" baseline="0" noProof="0" dirty="0">
                <a:ln>
                  <a:noFill/>
                </a:ln>
                <a:solidFill>
                  <a:prstClr val="black"/>
                </a:solidFill>
                <a:effectLst/>
                <a:uLnTx/>
                <a:uFillTx/>
                <a:latin typeface="Calibri"/>
                <a:ea typeface="+mn-ea"/>
                <a:cs typeface="+mn-cs"/>
              </a:rPr>
              <a:t> and air plasma, while they are poorly detectable in the case of He plasma. This result agrees with previous results in literature, the reason being that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T</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e</a:t>
            </a:r>
            <a:r>
              <a:rPr kumimoji="0" lang="en-US" sz="1800" b="0" i="0" u="none" strike="noStrike" kern="1200" cap="none" spc="0" normalizeH="0" baseline="0" noProof="0" dirty="0">
                <a:ln>
                  <a:noFill/>
                </a:ln>
                <a:solidFill>
                  <a:prstClr val="black"/>
                </a:solidFill>
                <a:effectLst/>
                <a:uLnTx/>
                <a:uFillTx/>
                <a:latin typeface="Calibri"/>
                <a:ea typeface="+mn-ea"/>
                <a:cs typeface="+mn-cs"/>
              </a:rPr>
              <a:t> and n</a:t>
            </a:r>
            <a:r>
              <a:rPr kumimoji="0" lang="en-US" sz="1800" b="0" i="0" u="none" strike="noStrike" kern="1200" cap="none" spc="0" normalizeH="0" baseline="-25000" noProof="0" dirty="0">
                <a:ln>
                  <a:noFill/>
                </a:ln>
                <a:solidFill>
                  <a:prstClr val="black"/>
                </a:solidFill>
                <a:effectLst/>
                <a:uLnTx/>
                <a:uFillTx/>
                <a:latin typeface="Calibri"/>
                <a:ea typeface="+mn-ea"/>
                <a:cs typeface="+mn-cs"/>
              </a:rPr>
              <a:t>e</a:t>
            </a:r>
            <a:r>
              <a:rPr kumimoji="0" lang="en-US" sz="1800" b="0" i="0" u="none" strike="noStrike" kern="1200" cap="none" spc="0" normalizeH="0" baseline="0" noProof="0" dirty="0">
                <a:ln>
                  <a:noFill/>
                </a:ln>
                <a:solidFill>
                  <a:prstClr val="black"/>
                </a:solidFill>
                <a:effectLst/>
                <a:uLnTx/>
                <a:uFillTx/>
                <a:latin typeface="Calibri"/>
                <a:ea typeface="+mn-ea"/>
                <a:cs typeface="+mn-cs"/>
              </a:rPr>
              <a:t> decay more rapidly in He environment  compared to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Ar</a:t>
            </a:r>
            <a:r>
              <a:rPr kumimoji="0" lang="en-US" sz="1800" b="0" i="0" u="none" strike="noStrike" kern="1200" cap="none" spc="0" normalizeH="0" baseline="0" noProof="0" dirty="0">
                <a:ln>
                  <a:noFill/>
                </a:ln>
                <a:solidFill>
                  <a:prstClr val="black"/>
                </a:solidFill>
                <a:effectLst/>
                <a:uLnTx/>
                <a:uFillTx/>
                <a:latin typeface="Calibri"/>
                <a:ea typeface="+mn-ea"/>
                <a:cs typeface="+mn-cs"/>
              </a:rPr>
              <a:t> and air because of the higher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higher</a:t>
            </a:r>
            <a:r>
              <a:rPr kumimoji="0" lang="en-US" sz="1800" b="0" i="0" u="none" strike="noStrike" kern="1200" cap="none" spc="0" normalizeH="0" baseline="0" noProof="0" dirty="0">
                <a:ln>
                  <a:noFill/>
                </a:ln>
                <a:solidFill>
                  <a:prstClr val="black"/>
                </a:solidFill>
                <a:effectLst/>
                <a:uLnTx/>
                <a:uFillTx/>
                <a:latin typeface="Calibri"/>
                <a:ea typeface="+mn-ea"/>
                <a:cs typeface="+mn-cs"/>
              </a:rPr>
              <a:t> thermal conductivity of He than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Ar</a:t>
            </a:r>
            <a:r>
              <a:rPr kumimoji="0" lang="en-US" sz="1800" b="0" i="0" u="none" strike="noStrike" kern="1200" cap="none" spc="0" normalizeH="0" baseline="0" noProof="0" dirty="0">
                <a:ln>
                  <a:noFill/>
                </a:ln>
                <a:solidFill>
                  <a:prstClr val="black"/>
                </a:solidFill>
                <a:effectLst/>
                <a:uLnTx/>
                <a:uFillTx/>
                <a:latin typeface="Calibri"/>
                <a:ea typeface="+mn-ea"/>
                <a:cs typeface="+mn-cs"/>
              </a:rPr>
              <a:t> and air </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The condition of a stable and “long” (</a:t>
            </a:r>
            <a:r>
              <a:rPr kumimoji="0" lang="en-US" sz="1800" b="0" i="0" u="none" strike="noStrike" kern="1200" cap="none" spc="0" normalizeH="0" baseline="0" noProof="0" dirty="0" err="1">
                <a:ln>
                  <a:noFill/>
                </a:ln>
                <a:solidFill>
                  <a:prstClr val="black"/>
                </a:solidFill>
                <a:effectLst/>
                <a:uLnTx/>
                <a:uFillTx/>
                <a:latin typeface="Symbol" panose="05050102010706020507" pitchFamily="18" charset="2"/>
                <a:ea typeface="+mn-ea"/>
                <a:cs typeface="+mn-cs"/>
                <a:sym typeface="Wingdings" panose="05000000000000000000" pitchFamily="2" charset="2"/>
              </a:rPr>
              <a:t>m</a:t>
            </a:r>
            <a:r>
              <a:rPr kumimoji="0" lang="en-US" sz="1800" b="0" i="0" u="none" strike="noStrike" kern="1200" cap="none" spc="0" normalizeH="0" baseline="0" noProof="0" dirty="0" err="1">
                <a:ln>
                  <a:noFill/>
                </a:ln>
                <a:solidFill>
                  <a:prstClr val="black"/>
                </a:solidFill>
                <a:effectLst/>
                <a:uLnTx/>
                <a:uFillTx/>
                <a:latin typeface="Calibri"/>
                <a:ea typeface="+mn-ea"/>
                <a:cs typeface="+mn-cs"/>
                <a:sym typeface="Wingdings" panose="05000000000000000000" pitchFamily="2" charset="2"/>
              </a:rPr>
              <a:t>s</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Local </a:t>
            </a:r>
            <a:r>
              <a:rPr kumimoji="0" lang="en-US" sz="1800" b="0" i="0" u="none" strike="noStrike" kern="1200" cap="none" spc="0" normalizeH="0" baseline="0" noProof="0" dirty="0" err="1">
                <a:ln>
                  <a:noFill/>
                </a:ln>
                <a:solidFill>
                  <a:prstClr val="black"/>
                </a:solidFill>
                <a:effectLst/>
                <a:uLnTx/>
                <a:uFillTx/>
                <a:latin typeface="Calibri"/>
                <a:ea typeface="+mn-ea"/>
                <a:cs typeface="+mn-cs"/>
                <a:sym typeface="Wingdings" panose="05000000000000000000" pitchFamily="2" charset="2"/>
              </a:rPr>
              <a:t>Thermodinamic</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Equilibrium (LTE), necessary for the quantitative estimation of the elements is harder to reach in case of He gas.  </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4" name="Gruppo 23">
            <a:extLst>
              <a:ext uri="{FF2B5EF4-FFF2-40B4-BE49-F238E27FC236}">
                <a16:creationId xmlns:a16="http://schemas.microsoft.com/office/drawing/2014/main" id="{3E767C5C-3CB5-F024-A4D5-399913A79AA6}"/>
              </a:ext>
            </a:extLst>
          </p:cNvPr>
          <p:cNvGrpSpPr/>
          <p:nvPr/>
        </p:nvGrpSpPr>
        <p:grpSpPr>
          <a:xfrm>
            <a:off x="449677" y="3267681"/>
            <a:ext cx="11519410" cy="3100392"/>
            <a:chOff x="449677" y="3267681"/>
            <a:chExt cx="11519410" cy="3100392"/>
          </a:xfrm>
        </p:grpSpPr>
        <p:grpSp>
          <p:nvGrpSpPr>
            <p:cNvPr id="12" name="Gruppo 11">
              <a:extLst>
                <a:ext uri="{FF2B5EF4-FFF2-40B4-BE49-F238E27FC236}">
                  <a16:creationId xmlns:a16="http://schemas.microsoft.com/office/drawing/2014/main" id="{C1FFD108-AC51-4937-8AD2-9C60194D132C}"/>
                </a:ext>
              </a:extLst>
            </p:cNvPr>
            <p:cNvGrpSpPr/>
            <p:nvPr/>
          </p:nvGrpSpPr>
          <p:grpSpPr>
            <a:xfrm>
              <a:off x="449677" y="3267681"/>
              <a:ext cx="11519410" cy="3100392"/>
              <a:chOff x="599104" y="3598550"/>
              <a:chExt cx="10800000" cy="2754558"/>
            </a:xfrm>
          </p:grpSpPr>
          <p:pic>
            <p:nvPicPr>
              <p:cNvPr id="3" name="Immagine 2">
                <a:extLst>
                  <a:ext uri="{FF2B5EF4-FFF2-40B4-BE49-F238E27FC236}">
                    <a16:creationId xmlns:a16="http://schemas.microsoft.com/office/drawing/2014/main" id="{835BFBE1-3ED9-90A1-69C7-465100C4AACD}"/>
                  </a:ext>
                </a:extLst>
              </p:cNvPr>
              <p:cNvPicPr>
                <a:picLocks noChangeAspect="1"/>
              </p:cNvPicPr>
              <p:nvPr/>
            </p:nvPicPr>
            <p:blipFill>
              <a:blip r:embed="rId3"/>
              <a:srcRect l="64272" t="67907"/>
              <a:stretch>
                <a:fillRect/>
              </a:stretch>
            </p:blipFill>
            <p:spPr>
              <a:xfrm>
                <a:off x="7799104" y="3685775"/>
                <a:ext cx="3600000" cy="2667333"/>
              </a:xfrm>
              <a:prstGeom prst="rect">
                <a:avLst/>
              </a:prstGeom>
            </p:spPr>
          </p:pic>
          <p:pic>
            <p:nvPicPr>
              <p:cNvPr id="2" name="Immagine 1">
                <a:extLst>
                  <a:ext uri="{FF2B5EF4-FFF2-40B4-BE49-F238E27FC236}">
                    <a16:creationId xmlns:a16="http://schemas.microsoft.com/office/drawing/2014/main" id="{027EA06B-8B8C-C6F8-330A-D3B619456638}"/>
                  </a:ext>
                </a:extLst>
              </p:cNvPr>
              <p:cNvPicPr>
                <a:picLocks noChangeAspect="1"/>
              </p:cNvPicPr>
              <p:nvPr/>
            </p:nvPicPr>
            <p:blipFill>
              <a:blip r:embed="rId3"/>
              <a:srcRect l="64272" t="34288" b="33806"/>
              <a:stretch>
                <a:fillRect/>
              </a:stretch>
            </p:blipFill>
            <p:spPr>
              <a:xfrm>
                <a:off x="4199104" y="3685775"/>
                <a:ext cx="3600000" cy="2651768"/>
              </a:xfrm>
              <a:prstGeom prst="rect">
                <a:avLst/>
              </a:prstGeom>
            </p:spPr>
          </p:pic>
          <p:pic>
            <p:nvPicPr>
              <p:cNvPr id="5" name="Immagine 4">
                <a:extLst>
                  <a:ext uri="{FF2B5EF4-FFF2-40B4-BE49-F238E27FC236}">
                    <a16:creationId xmlns:a16="http://schemas.microsoft.com/office/drawing/2014/main" id="{846B7B85-6F51-345F-B5A6-D04FA7804869}"/>
                  </a:ext>
                </a:extLst>
              </p:cNvPr>
              <p:cNvPicPr>
                <a:picLocks noChangeAspect="1"/>
              </p:cNvPicPr>
              <p:nvPr/>
            </p:nvPicPr>
            <p:blipFill>
              <a:blip r:embed="rId3"/>
              <a:srcRect l="64272" b="67045"/>
              <a:stretch>
                <a:fillRect/>
              </a:stretch>
            </p:blipFill>
            <p:spPr>
              <a:xfrm>
                <a:off x="599104" y="3598550"/>
                <a:ext cx="3600000" cy="2738993"/>
              </a:xfrm>
              <a:prstGeom prst="rect">
                <a:avLst/>
              </a:prstGeom>
            </p:spPr>
          </p:pic>
        </p:grpSp>
        <p:sp>
          <p:nvSpPr>
            <p:cNvPr id="15" name="CasellaDiTesto 14">
              <a:extLst>
                <a:ext uri="{FF2B5EF4-FFF2-40B4-BE49-F238E27FC236}">
                  <a16:creationId xmlns:a16="http://schemas.microsoft.com/office/drawing/2014/main" id="{C79D1A6A-DBDA-0CE2-CC50-2F0F46C63192}"/>
                </a:ext>
              </a:extLst>
            </p:cNvPr>
            <p:cNvSpPr txBox="1"/>
            <p:nvPr/>
          </p:nvSpPr>
          <p:spPr>
            <a:xfrm rot="16200000">
              <a:off x="1148387" y="4840406"/>
              <a:ext cx="13869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W I 655.28 nm ?</a:t>
              </a:r>
            </a:p>
          </p:txBody>
        </p:sp>
        <p:sp>
          <p:nvSpPr>
            <p:cNvPr id="16" name="CasellaDiTesto 15">
              <a:extLst>
                <a:ext uri="{FF2B5EF4-FFF2-40B4-BE49-F238E27FC236}">
                  <a16:creationId xmlns:a16="http://schemas.microsoft.com/office/drawing/2014/main" id="{A4FCC563-60E9-85E9-F235-1115969B0B67}"/>
                </a:ext>
              </a:extLst>
            </p:cNvPr>
            <p:cNvSpPr txBox="1"/>
            <p:nvPr/>
          </p:nvSpPr>
          <p:spPr>
            <a:xfrm rot="16200000">
              <a:off x="1302275" y="4840406"/>
              <a:ext cx="13869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W I 655.38 nm ?</a:t>
              </a:r>
            </a:p>
          </p:txBody>
        </p:sp>
        <p:sp>
          <p:nvSpPr>
            <p:cNvPr id="17" name="CasellaDiTesto 16">
              <a:extLst>
                <a:ext uri="{FF2B5EF4-FFF2-40B4-BE49-F238E27FC236}">
                  <a16:creationId xmlns:a16="http://schemas.microsoft.com/office/drawing/2014/main" id="{2C486C5C-0A2C-D3AE-03AD-0053F70CBCD2}"/>
                </a:ext>
              </a:extLst>
            </p:cNvPr>
            <p:cNvSpPr txBox="1"/>
            <p:nvPr/>
          </p:nvSpPr>
          <p:spPr>
            <a:xfrm rot="16200000">
              <a:off x="4990532" y="4485564"/>
              <a:ext cx="126348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W I 655.28 nm</a:t>
              </a:r>
            </a:p>
          </p:txBody>
        </p:sp>
        <p:sp>
          <p:nvSpPr>
            <p:cNvPr id="18" name="CasellaDiTesto 17">
              <a:extLst>
                <a:ext uri="{FF2B5EF4-FFF2-40B4-BE49-F238E27FC236}">
                  <a16:creationId xmlns:a16="http://schemas.microsoft.com/office/drawing/2014/main" id="{BCFDB6BC-2622-E006-82DA-0E911E9F9DB0}"/>
                </a:ext>
              </a:extLst>
            </p:cNvPr>
            <p:cNvSpPr txBox="1"/>
            <p:nvPr/>
          </p:nvSpPr>
          <p:spPr>
            <a:xfrm rot="16200000">
              <a:off x="5203793" y="4344414"/>
              <a:ext cx="126348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W I 655.38 nm</a:t>
              </a:r>
            </a:p>
          </p:txBody>
        </p:sp>
        <p:sp>
          <p:nvSpPr>
            <p:cNvPr id="19" name="CasellaDiTesto 18">
              <a:extLst>
                <a:ext uri="{FF2B5EF4-FFF2-40B4-BE49-F238E27FC236}">
                  <a16:creationId xmlns:a16="http://schemas.microsoft.com/office/drawing/2014/main" id="{03E1B5CF-FA8D-6ECE-6D89-073C7CDEA091}"/>
                </a:ext>
              </a:extLst>
            </p:cNvPr>
            <p:cNvSpPr txBox="1"/>
            <p:nvPr/>
          </p:nvSpPr>
          <p:spPr>
            <a:xfrm rot="16200000">
              <a:off x="8948844" y="4569603"/>
              <a:ext cx="126348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W I 655.38 nm</a:t>
              </a:r>
            </a:p>
          </p:txBody>
        </p:sp>
        <p:sp>
          <p:nvSpPr>
            <p:cNvPr id="20" name="CasellaDiTesto 19">
              <a:extLst>
                <a:ext uri="{FF2B5EF4-FFF2-40B4-BE49-F238E27FC236}">
                  <a16:creationId xmlns:a16="http://schemas.microsoft.com/office/drawing/2014/main" id="{CCBBC59D-608D-FB79-BCC4-74D5D9C65188}"/>
                </a:ext>
              </a:extLst>
            </p:cNvPr>
            <p:cNvSpPr txBox="1"/>
            <p:nvPr/>
          </p:nvSpPr>
          <p:spPr>
            <a:xfrm rot="16200000">
              <a:off x="8785857" y="4689351"/>
              <a:ext cx="126348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W I 655.28 nm</a:t>
              </a:r>
            </a:p>
          </p:txBody>
        </p:sp>
        <p:sp>
          <p:nvSpPr>
            <p:cNvPr id="21" name="CasellaDiTesto 20">
              <a:extLst>
                <a:ext uri="{FF2B5EF4-FFF2-40B4-BE49-F238E27FC236}">
                  <a16:creationId xmlns:a16="http://schemas.microsoft.com/office/drawing/2014/main" id="{FED29767-3742-EF6F-61EF-ED1B52C59B17}"/>
                </a:ext>
              </a:extLst>
            </p:cNvPr>
            <p:cNvSpPr txBox="1"/>
            <p:nvPr/>
          </p:nvSpPr>
          <p:spPr>
            <a:xfrm rot="16200000">
              <a:off x="1773164" y="4929117"/>
              <a:ext cx="13869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W I 656.78 nm ?</a:t>
              </a:r>
            </a:p>
          </p:txBody>
        </p:sp>
        <p:sp>
          <p:nvSpPr>
            <p:cNvPr id="22" name="CasellaDiTesto 21">
              <a:extLst>
                <a:ext uri="{FF2B5EF4-FFF2-40B4-BE49-F238E27FC236}">
                  <a16:creationId xmlns:a16="http://schemas.microsoft.com/office/drawing/2014/main" id="{B18C07FA-EB20-989D-58FF-32272A7753E8}"/>
                </a:ext>
              </a:extLst>
            </p:cNvPr>
            <p:cNvSpPr txBox="1"/>
            <p:nvPr/>
          </p:nvSpPr>
          <p:spPr>
            <a:xfrm rot="16200000">
              <a:off x="5630206" y="4380932"/>
              <a:ext cx="126348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W I 656.78 nm</a:t>
              </a:r>
            </a:p>
          </p:txBody>
        </p:sp>
        <p:sp>
          <p:nvSpPr>
            <p:cNvPr id="23" name="CasellaDiTesto 22">
              <a:extLst>
                <a:ext uri="{FF2B5EF4-FFF2-40B4-BE49-F238E27FC236}">
                  <a16:creationId xmlns:a16="http://schemas.microsoft.com/office/drawing/2014/main" id="{34F46C76-C392-199C-A2B6-B730E5F827AE}"/>
                </a:ext>
              </a:extLst>
            </p:cNvPr>
            <p:cNvSpPr txBox="1"/>
            <p:nvPr/>
          </p:nvSpPr>
          <p:spPr>
            <a:xfrm rot="16200000">
              <a:off x="9470010" y="4569602"/>
              <a:ext cx="126348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Calibri"/>
                  <a:ea typeface="+mn-ea"/>
                  <a:cs typeface="+mn-cs"/>
                </a:rPr>
                <a:t>W I 656.78 nm</a:t>
              </a:r>
            </a:p>
          </p:txBody>
        </p:sp>
      </p:grpSp>
      <p:sp>
        <p:nvSpPr>
          <p:cNvPr id="6" name="Footer Placeholder 3">
            <a:extLst>
              <a:ext uri="{FF2B5EF4-FFF2-40B4-BE49-F238E27FC236}">
                <a16:creationId xmlns:a16="http://schemas.microsoft.com/office/drawing/2014/main" id="{0E151509-1BE6-026D-4C68-07F94F7FCE9A}"/>
              </a:ext>
            </a:extLst>
          </p:cNvPr>
          <p:cNvSpPr>
            <a:spLocks noGrp="1"/>
          </p:cNvSpPr>
          <p:nvPr>
            <p:ph type="ftr" sz="quarter" idx="11"/>
          </p:nvPr>
        </p:nvSpPr>
        <p:spPr>
          <a:xfrm>
            <a:off x="825623" y="6555770"/>
            <a:ext cx="5726833" cy="329614"/>
          </a:xfrm>
        </p:spPr>
        <p:txBody>
          <a:bodyPr/>
          <a:lstStyle/>
          <a:p>
            <a:pPr>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 | </a:t>
            </a:r>
            <a:r>
              <a:rPr lang="en-US" dirty="0"/>
              <a:t>WP-PWIE Review Meeting | 17-21 November 2025</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9779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B10EE-C4C7-4862-8032-7AE88CCCBFEF}"/>
            </a:ext>
          </a:extLst>
        </p:cNvPr>
        <p:cNvGrpSpPr/>
        <p:nvPr/>
      </p:nvGrpSpPr>
      <p:grpSpPr>
        <a:xfrm>
          <a:off x="0" y="0"/>
          <a:ext cx="0" cy="0"/>
          <a:chOff x="0" y="0"/>
          <a:chExt cx="0" cy="0"/>
        </a:xfrm>
      </p:grpSpPr>
      <p:sp>
        <p:nvSpPr>
          <p:cNvPr id="8" name="Titolo 7">
            <a:extLst>
              <a:ext uri="{FF2B5EF4-FFF2-40B4-BE49-F238E27FC236}">
                <a16:creationId xmlns:a16="http://schemas.microsoft.com/office/drawing/2014/main" id="{31978168-D022-CCDF-98AF-122DCAF89896}"/>
              </a:ext>
            </a:extLst>
          </p:cNvPr>
          <p:cNvSpPr>
            <a:spLocks noGrp="1"/>
          </p:cNvSpPr>
          <p:nvPr>
            <p:ph type="title"/>
          </p:nvPr>
        </p:nvSpPr>
        <p:spPr>
          <a:xfrm>
            <a:off x="983432" y="192515"/>
            <a:ext cx="11131230" cy="457200"/>
          </a:xfrm>
        </p:spPr>
        <p:txBody>
          <a:bodyPr/>
          <a:lstStyle/>
          <a:p>
            <a:r>
              <a:rPr lang="it-IT" dirty="0" err="1"/>
              <a:t>Results</a:t>
            </a:r>
            <a:r>
              <a:rPr lang="it-IT" dirty="0"/>
              <a:t>: High-Res LIBS </a:t>
            </a:r>
            <a:r>
              <a:rPr lang="it-IT" dirty="0" err="1"/>
              <a:t>spectra</a:t>
            </a:r>
            <a:r>
              <a:rPr lang="it-IT" dirty="0"/>
              <a:t> of the D</a:t>
            </a:r>
            <a:r>
              <a:rPr lang="it-IT" baseline="-25000" dirty="0">
                <a:latin typeface="Symbol" panose="05050102010706020507" pitchFamily="18" charset="2"/>
              </a:rPr>
              <a:t>a</a:t>
            </a:r>
            <a:r>
              <a:rPr lang="it-IT" dirty="0">
                <a:latin typeface="Arial" panose="020B0604020202020204" pitchFamily="34" charset="0"/>
              </a:rPr>
              <a:t> and H</a:t>
            </a:r>
            <a:r>
              <a:rPr lang="it-IT" baseline="-25000" dirty="0">
                <a:latin typeface="Symbol" panose="05050102010706020507" pitchFamily="18" charset="2"/>
              </a:rPr>
              <a:t>a</a:t>
            </a:r>
            <a:r>
              <a:rPr lang="it-IT" dirty="0">
                <a:latin typeface="Arial" panose="020B0604020202020204" pitchFamily="34" charset="0"/>
              </a:rPr>
              <a:t> ( and T</a:t>
            </a:r>
            <a:r>
              <a:rPr lang="it-IT" baseline="-25000" dirty="0">
                <a:latin typeface="Symbol" panose="05050102010706020507" pitchFamily="18" charset="2"/>
              </a:rPr>
              <a:t>a</a:t>
            </a:r>
            <a:r>
              <a:rPr lang="it-IT" dirty="0">
                <a:latin typeface="Arial" panose="020B0604020202020204" pitchFamily="34" charset="0"/>
              </a:rPr>
              <a:t> </a:t>
            </a:r>
            <a:r>
              <a:rPr lang="it-IT" dirty="0" err="1">
                <a:latin typeface="Arial" panose="020B0604020202020204" pitchFamily="34" charset="0"/>
              </a:rPr>
              <a:t>peaks</a:t>
            </a:r>
            <a:r>
              <a:rPr lang="it-IT" dirty="0">
                <a:latin typeface="Arial" panose="020B0604020202020204" pitchFamily="34" charset="0"/>
              </a:rPr>
              <a:t>)</a:t>
            </a:r>
            <a:r>
              <a:rPr lang="it-IT" dirty="0"/>
              <a:t> </a:t>
            </a:r>
          </a:p>
        </p:txBody>
      </p:sp>
      <p:sp>
        <p:nvSpPr>
          <p:cNvPr id="14" name="CasellaDiTesto 13">
            <a:extLst>
              <a:ext uri="{FF2B5EF4-FFF2-40B4-BE49-F238E27FC236}">
                <a16:creationId xmlns:a16="http://schemas.microsoft.com/office/drawing/2014/main" id="{C8C4BD4C-B160-CCBE-31A2-4D4CE2A415EC}"/>
              </a:ext>
            </a:extLst>
          </p:cNvPr>
          <p:cNvSpPr txBox="1"/>
          <p:nvPr/>
        </p:nvSpPr>
        <p:spPr>
          <a:xfrm>
            <a:off x="195617" y="858621"/>
            <a:ext cx="11687033" cy="9233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To quantitatively estimate the capability of resolve the two D</a:t>
            </a:r>
            <a:r>
              <a:rPr kumimoji="0" lang="en-US" sz="1800" b="0" i="0" u="none" strike="noStrike" kern="1200" cap="none" spc="0" normalizeH="0" baseline="-25000" noProof="0" dirty="0">
                <a:ln>
                  <a:noFill/>
                </a:ln>
                <a:solidFill>
                  <a:prstClr val="black"/>
                </a:solidFill>
                <a:effectLst/>
                <a:uLnTx/>
                <a:uFillTx/>
                <a:latin typeface="Calibri"/>
                <a:ea typeface="+mn-ea"/>
                <a:cs typeface="+mn-cs"/>
              </a:rPr>
              <a:t>α</a:t>
            </a:r>
            <a:r>
              <a:rPr kumimoji="0" lang="en-US" sz="1800" b="0" i="0" u="none" strike="noStrike" kern="1200" cap="none" spc="0" normalizeH="0" baseline="0" noProof="0" dirty="0">
                <a:ln>
                  <a:noFill/>
                </a:ln>
                <a:solidFill>
                  <a:prstClr val="black"/>
                </a:solidFill>
                <a:effectLst/>
                <a:uLnTx/>
                <a:uFillTx/>
                <a:latin typeface="Calibri"/>
                <a:ea typeface="+mn-ea"/>
                <a:cs typeface="+mn-cs"/>
              </a:rPr>
              <a:t> and H</a:t>
            </a:r>
            <a:r>
              <a:rPr kumimoji="0" lang="en-US" sz="1800" b="0" i="0" u="none" strike="noStrike" kern="1200" cap="none" spc="0" normalizeH="0" baseline="-25000" noProof="0" dirty="0">
                <a:ln>
                  <a:noFill/>
                </a:ln>
                <a:solidFill>
                  <a:prstClr val="black"/>
                </a:solidFill>
                <a:effectLst/>
                <a:uLnTx/>
                <a:uFillTx/>
                <a:latin typeface="Calibri"/>
                <a:ea typeface="+mn-ea"/>
                <a:cs typeface="+mn-cs"/>
              </a:rPr>
              <a:t>α</a:t>
            </a:r>
            <a:r>
              <a:rPr kumimoji="0" lang="en-US" sz="1800" b="0" i="0" u="none" strike="noStrike" kern="1200" cap="none" spc="0" normalizeH="0" baseline="0" noProof="0" dirty="0">
                <a:ln>
                  <a:noFill/>
                </a:ln>
                <a:solidFill>
                  <a:prstClr val="black"/>
                </a:solidFill>
                <a:effectLst/>
                <a:uLnTx/>
                <a:uFillTx/>
                <a:latin typeface="Calibri"/>
                <a:ea typeface="+mn-ea"/>
                <a:cs typeface="+mn-cs"/>
              </a:rPr>
              <a:t> peaks in the case of He and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Ar</a:t>
            </a:r>
            <a:r>
              <a:rPr kumimoji="0" lang="en-US" sz="1800" b="0" i="0" u="none" strike="noStrike" kern="1200" cap="none" spc="0" normalizeH="0" baseline="0" noProof="0" dirty="0">
                <a:ln>
                  <a:noFill/>
                </a:ln>
                <a:solidFill>
                  <a:prstClr val="black"/>
                </a:solidFill>
                <a:effectLst/>
                <a:uLnTx/>
                <a:uFillTx/>
                <a:latin typeface="Calibri"/>
                <a:ea typeface="+mn-ea"/>
                <a:cs typeface="+mn-cs"/>
              </a:rPr>
              <a:t>, the ratio between the width of the two peaks and their spectral separation was taken into consideration according to the formula currently applied in chromatography to evaluate the resolution of two nearby peaks: </a:t>
            </a: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Immagine 8">
            <a:extLst>
              <a:ext uri="{FF2B5EF4-FFF2-40B4-BE49-F238E27FC236}">
                <a16:creationId xmlns:a16="http://schemas.microsoft.com/office/drawing/2014/main" id="{6DE27684-E631-B9F5-18A5-A873DBDB8EB7}"/>
              </a:ext>
            </a:extLst>
          </p:cNvPr>
          <p:cNvPicPr>
            <a:picLocks noChangeAspect="1"/>
          </p:cNvPicPr>
          <p:nvPr/>
        </p:nvPicPr>
        <p:blipFill>
          <a:blip r:embed="rId3"/>
          <a:srcRect l="55943" r="27743"/>
          <a:stretch>
            <a:fillRect/>
          </a:stretch>
        </p:blipFill>
        <p:spPr>
          <a:xfrm>
            <a:off x="4970231" y="2208697"/>
            <a:ext cx="2251538" cy="1281013"/>
          </a:xfrm>
          <a:prstGeom prst="rect">
            <a:avLst/>
          </a:prstGeom>
        </p:spPr>
      </p:pic>
      <p:sp>
        <p:nvSpPr>
          <p:cNvPr id="11" name="CasellaDiTesto 10">
            <a:extLst>
              <a:ext uri="{FF2B5EF4-FFF2-40B4-BE49-F238E27FC236}">
                <a16:creationId xmlns:a16="http://schemas.microsoft.com/office/drawing/2014/main" id="{81274BE4-F74C-C367-BDC6-27C2ECDC8A6B}"/>
              </a:ext>
            </a:extLst>
          </p:cNvPr>
          <p:cNvSpPr txBox="1"/>
          <p:nvPr/>
        </p:nvSpPr>
        <p:spPr>
          <a:xfrm>
            <a:off x="150125" y="3158225"/>
            <a:ext cx="119645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where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Δλ</a:t>
            </a:r>
            <a:r>
              <a:rPr kumimoji="0" lang="en-US" sz="1800" b="0" i="0" u="none" strike="noStrike" kern="1200" cap="none" spc="0" normalizeH="0" baseline="0" noProof="0" dirty="0">
                <a:ln>
                  <a:noFill/>
                </a:ln>
                <a:solidFill>
                  <a:prstClr val="black"/>
                </a:solidFill>
                <a:effectLst/>
                <a:uLnTx/>
                <a:uFillTx/>
                <a:latin typeface="Calibri"/>
                <a:ea typeface="+mn-ea"/>
                <a:cs typeface="+mn-cs"/>
              </a:rPr>
              <a:t> is the spectral separation of the two peaks (0.18 nm), and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w</a:t>
            </a:r>
            <a:r>
              <a:rPr kumimoji="0" lang="en-US" sz="1800" b="0" i="0" u="none" strike="noStrike" kern="1200" cap="none" spc="0" normalizeH="0" baseline="-25000" noProof="0" dirty="0" err="1">
                <a:ln>
                  <a:noFill/>
                </a:ln>
                <a:solidFill>
                  <a:prstClr val="black"/>
                </a:solidFill>
                <a:effectLst/>
                <a:uLnTx/>
                <a:uFillTx/>
                <a:latin typeface="Calibri"/>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a:ea typeface="+mn-ea"/>
                <a:cs typeface="+mn-cs"/>
              </a:rPr>
              <a:t>α</a:t>
            </a:r>
            <a:r>
              <a:rPr kumimoji="0" lang="en-US" sz="1800" b="0" i="0" u="none" strike="noStrike" kern="1200" cap="none" spc="0" normalizeH="0" baseline="0" noProof="0" dirty="0">
                <a:ln>
                  <a:noFill/>
                </a:ln>
                <a:solidFill>
                  <a:prstClr val="black"/>
                </a:solidFill>
                <a:effectLst/>
                <a:uLnTx/>
                <a:uFillTx/>
                <a:latin typeface="Calibri"/>
                <a:ea typeface="+mn-ea"/>
                <a:cs typeface="+mn-cs"/>
              </a:rPr>
              <a:t> and w</a:t>
            </a:r>
            <a:r>
              <a:rPr kumimoji="0" lang="en-US" sz="1800" b="0" i="0" u="none" strike="noStrike" kern="1200" cap="none" spc="0" normalizeH="0" baseline="-25000" noProof="0" dirty="0">
                <a:ln>
                  <a:noFill/>
                </a:ln>
                <a:solidFill>
                  <a:prstClr val="black"/>
                </a:solidFill>
                <a:effectLst/>
                <a:uLnTx/>
                <a:uFillTx/>
                <a:latin typeface="Calibri"/>
                <a:ea typeface="+mn-ea"/>
                <a:cs typeface="+mn-cs"/>
              </a:rPr>
              <a:t>Hα</a:t>
            </a:r>
            <a:r>
              <a:rPr kumimoji="0" lang="en-US" sz="1800" b="0" i="0" u="none" strike="noStrike" kern="1200" cap="none" spc="0" normalizeH="0" baseline="0" noProof="0" dirty="0">
                <a:ln>
                  <a:noFill/>
                </a:ln>
                <a:solidFill>
                  <a:prstClr val="black"/>
                </a:solidFill>
                <a:effectLst/>
                <a:uLnTx/>
                <a:uFillTx/>
                <a:latin typeface="Calibri"/>
                <a:ea typeface="+mn-ea"/>
                <a:cs typeface="+mn-cs"/>
              </a:rPr>
              <a:t> are the FWHMs of the two peaks, obtained fitting them with two Lorentzian functions.</a:t>
            </a:r>
          </a:p>
        </p:txBody>
      </p:sp>
      <p:graphicFrame>
        <p:nvGraphicFramePr>
          <p:cNvPr id="26" name="Tabella 25">
            <a:extLst>
              <a:ext uri="{FF2B5EF4-FFF2-40B4-BE49-F238E27FC236}">
                <a16:creationId xmlns:a16="http://schemas.microsoft.com/office/drawing/2014/main" id="{1AB8DA5A-21E7-D2C4-7D50-C91B374E8F18}"/>
              </a:ext>
            </a:extLst>
          </p:cNvPr>
          <p:cNvGraphicFramePr>
            <a:graphicFrameLocks noGrp="1"/>
          </p:cNvGraphicFramePr>
          <p:nvPr/>
        </p:nvGraphicFramePr>
        <p:xfrm>
          <a:off x="4103610" y="4001564"/>
          <a:ext cx="3084396" cy="1950720"/>
        </p:xfrm>
        <a:graphic>
          <a:graphicData uri="http://schemas.openxmlformats.org/drawingml/2006/table">
            <a:tbl>
              <a:tblPr firstRow="1" firstCol="1" bandRow="1">
                <a:tableStyleId>{5C22544A-7EE6-4342-B048-85BDC9FD1C3A}</a:tableStyleId>
              </a:tblPr>
              <a:tblGrid>
                <a:gridCol w="1028132">
                  <a:extLst>
                    <a:ext uri="{9D8B030D-6E8A-4147-A177-3AD203B41FA5}">
                      <a16:colId xmlns:a16="http://schemas.microsoft.com/office/drawing/2014/main" val="191464137"/>
                    </a:ext>
                  </a:extLst>
                </a:gridCol>
                <a:gridCol w="1028132">
                  <a:extLst>
                    <a:ext uri="{9D8B030D-6E8A-4147-A177-3AD203B41FA5}">
                      <a16:colId xmlns:a16="http://schemas.microsoft.com/office/drawing/2014/main" val="3786199628"/>
                    </a:ext>
                  </a:extLst>
                </a:gridCol>
                <a:gridCol w="1028132">
                  <a:extLst>
                    <a:ext uri="{9D8B030D-6E8A-4147-A177-3AD203B41FA5}">
                      <a16:colId xmlns:a16="http://schemas.microsoft.com/office/drawing/2014/main" val="2587757998"/>
                    </a:ext>
                  </a:extLst>
                </a:gridCol>
              </a:tblGrid>
              <a:tr h="469400">
                <a:tc>
                  <a:txBody>
                    <a:bodyPr/>
                    <a:lstStyle/>
                    <a:p>
                      <a:pPr algn="ctr">
                        <a:buNone/>
                      </a:pPr>
                      <a:r>
                        <a:rPr lang="en-US" sz="1600" dirty="0">
                          <a:effectLst/>
                        </a:rPr>
                        <a:t>Background Gas</a:t>
                      </a:r>
                      <a:endParaRPr lang="it-IT"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dirty="0">
                          <a:effectLst/>
                        </a:rPr>
                        <a:t>Gate Delay (</a:t>
                      </a:r>
                      <a:r>
                        <a:rPr lang="en-US" sz="1600" dirty="0" err="1">
                          <a:effectLst/>
                        </a:rPr>
                        <a:t>μs</a:t>
                      </a:r>
                      <a:r>
                        <a:rPr lang="en-US" sz="1600" dirty="0">
                          <a:effectLst/>
                        </a:rPr>
                        <a:t>)</a:t>
                      </a:r>
                      <a:endParaRPr lang="it-IT"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a:effectLst/>
                        </a:rPr>
                        <a:t>R</a:t>
                      </a:r>
                      <a:r>
                        <a:rPr lang="en-US" sz="1600" baseline="-25000">
                          <a:effectLst/>
                        </a:rPr>
                        <a:t>s</a:t>
                      </a:r>
                      <a:r>
                        <a:rPr lang="en-US" sz="1600">
                          <a:effectLst/>
                        </a:rPr>
                        <a:t> (D</a:t>
                      </a:r>
                      <a:r>
                        <a:rPr lang="en-US" sz="1600" baseline="-25000">
                          <a:effectLst/>
                        </a:rPr>
                        <a:t>α</a:t>
                      </a:r>
                      <a:r>
                        <a:rPr lang="en-US" sz="1600">
                          <a:effectLst/>
                        </a:rPr>
                        <a:t> − H</a:t>
                      </a:r>
                      <a:r>
                        <a:rPr lang="en-US" sz="1600" baseline="-25000">
                          <a:effectLst/>
                        </a:rPr>
                        <a:t>α</a:t>
                      </a:r>
                      <a:r>
                        <a:rPr lang="en-US" sz="1600">
                          <a:effectLst/>
                        </a:rPr>
                        <a:t>)</a:t>
                      </a:r>
                      <a:endParaRPr lang="it-IT"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059693201"/>
                  </a:ext>
                </a:extLst>
              </a:tr>
              <a:tr h="234700">
                <a:tc>
                  <a:txBody>
                    <a:bodyPr/>
                    <a:lstStyle/>
                    <a:p>
                      <a:pPr algn="ctr">
                        <a:buNone/>
                      </a:pPr>
                      <a:r>
                        <a:rPr lang="en-US" sz="1600">
                          <a:effectLst/>
                        </a:rPr>
                        <a:t>He</a:t>
                      </a:r>
                      <a:endParaRPr lang="it-IT"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dirty="0">
                          <a:effectLst/>
                        </a:rPr>
                        <a:t>2</a:t>
                      </a:r>
                      <a:endParaRPr lang="it-IT"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a:effectLst/>
                        </a:rPr>
                        <a:t>0.95</a:t>
                      </a:r>
                      <a:endParaRPr lang="it-IT"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07215753"/>
                  </a:ext>
                </a:extLst>
              </a:tr>
              <a:tr h="234700">
                <a:tc>
                  <a:txBody>
                    <a:bodyPr/>
                    <a:lstStyle/>
                    <a:p>
                      <a:pPr algn="ctr">
                        <a:buNone/>
                      </a:pPr>
                      <a:r>
                        <a:rPr lang="en-US" sz="1600">
                          <a:effectLst/>
                        </a:rPr>
                        <a:t>He</a:t>
                      </a:r>
                      <a:endParaRPr lang="it-IT"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a:effectLst/>
                        </a:rPr>
                        <a:t>3</a:t>
                      </a:r>
                      <a:endParaRPr lang="it-IT"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dirty="0">
                          <a:effectLst/>
                        </a:rPr>
                        <a:t>1.15</a:t>
                      </a:r>
                      <a:endParaRPr lang="it-IT"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00448252"/>
                  </a:ext>
                </a:extLst>
              </a:tr>
              <a:tr h="234700">
                <a:tc>
                  <a:txBody>
                    <a:bodyPr/>
                    <a:lstStyle/>
                    <a:p>
                      <a:pPr algn="ctr">
                        <a:buNone/>
                      </a:pPr>
                      <a:r>
                        <a:rPr lang="en-US" sz="1600">
                          <a:effectLst/>
                        </a:rPr>
                        <a:t>He</a:t>
                      </a:r>
                      <a:endParaRPr lang="it-IT"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a:effectLst/>
                        </a:rPr>
                        <a:t>4</a:t>
                      </a:r>
                      <a:endParaRPr lang="it-IT"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dirty="0">
                          <a:effectLst/>
                        </a:rPr>
                        <a:t>1.52</a:t>
                      </a:r>
                      <a:endParaRPr lang="it-IT"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996024163"/>
                  </a:ext>
                </a:extLst>
              </a:tr>
              <a:tr h="234700">
                <a:tc>
                  <a:txBody>
                    <a:bodyPr/>
                    <a:lstStyle/>
                    <a:p>
                      <a:pPr algn="ctr">
                        <a:buNone/>
                      </a:pPr>
                      <a:r>
                        <a:rPr lang="en-US" sz="1600">
                          <a:effectLst/>
                        </a:rPr>
                        <a:t>Ar</a:t>
                      </a:r>
                      <a:endParaRPr lang="it-IT"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a:effectLst/>
                        </a:rPr>
                        <a:t>12</a:t>
                      </a:r>
                      <a:endParaRPr lang="it-IT"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a:effectLst/>
                        </a:rPr>
                        <a:t>1.12</a:t>
                      </a:r>
                      <a:endParaRPr lang="it-IT"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316683237"/>
                  </a:ext>
                </a:extLst>
              </a:tr>
              <a:tr h="234700">
                <a:tc>
                  <a:txBody>
                    <a:bodyPr/>
                    <a:lstStyle/>
                    <a:p>
                      <a:pPr algn="ctr">
                        <a:buNone/>
                      </a:pPr>
                      <a:r>
                        <a:rPr lang="en-US" sz="1600">
                          <a:effectLst/>
                        </a:rPr>
                        <a:t>Ar</a:t>
                      </a:r>
                      <a:endParaRPr lang="it-IT"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a:effectLst/>
                        </a:rPr>
                        <a:t>13</a:t>
                      </a:r>
                      <a:endParaRPr lang="it-IT"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a:effectLst/>
                        </a:rPr>
                        <a:t>1.15</a:t>
                      </a:r>
                      <a:endParaRPr lang="it-IT"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062005459"/>
                  </a:ext>
                </a:extLst>
              </a:tr>
              <a:tr h="234700">
                <a:tc>
                  <a:txBody>
                    <a:bodyPr/>
                    <a:lstStyle/>
                    <a:p>
                      <a:pPr algn="ctr">
                        <a:buNone/>
                      </a:pPr>
                      <a:r>
                        <a:rPr lang="en-US" sz="1600">
                          <a:effectLst/>
                        </a:rPr>
                        <a:t>Ar</a:t>
                      </a:r>
                      <a:endParaRPr lang="it-IT"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a:effectLst/>
                        </a:rPr>
                        <a:t>14</a:t>
                      </a:r>
                      <a:endParaRPr lang="it-IT" sz="16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buNone/>
                      </a:pPr>
                      <a:r>
                        <a:rPr lang="en-US" sz="1600" dirty="0">
                          <a:effectLst/>
                        </a:rPr>
                        <a:t>1.31</a:t>
                      </a:r>
                      <a:endParaRPr lang="it-IT"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35266336"/>
                  </a:ext>
                </a:extLst>
              </a:tr>
            </a:tbl>
          </a:graphicData>
        </a:graphic>
      </p:graphicFrame>
      <p:sp>
        <p:nvSpPr>
          <p:cNvPr id="27" name="Freccia a sinistra 26">
            <a:extLst>
              <a:ext uri="{FF2B5EF4-FFF2-40B4-BE49-F238E27FC236}">
                <a16:creationId xmlns:a16="http://schemas.microsoft.com/office/drawing/2014/main" id="{6B5024E8-623C-E364-AB8D-AC4CB29D351A}"/>
              </a:ext>
            </a:extLst>
          </p:cNvPr>
          <p:cNvSpPr/>
          <p:nvPr/>
        </p:nvSpPr>
        <p:spPr>
          <a:xfrm>
            <a:off x="7319449" y="4583132"/>
            <a:ext cx="686938" cy="49586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Freccia a sinistra 27">
            <a:extLst>
              <a:ext uri="{FF2B5EF4-FFF2-40B4-BE49-F238E27FC236}">
                <a16:creationId xmlns:a16="http://schemas.microsoft.com/office/drawing/2014/main" id="{8C305308-835A-926F-C1DD-8D595F3C6807}"/>
              </a:ext>
            </a:extLst>
          </p:cNvPr>
          <p:cNvSpPr/>
          <p:nvPr/>
        </p:nvSpPr>
        <p:spPr>
          <a:xfrm>
            <a:off x="7319449" y="5295090"/>
            <a:ext cx="686938" cy="49586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CasellaDiTesto 28">
            <a:extLst>
              <a:ext uri="{FF2B5EF4-FFF2-40B4-BE49-F238E27FC236}">
                <a16:creationId xmlns:a16="http://schemas.microsoft.com/office/drawing/2014/main" id="{57E60F74-E12C-C1A9-37AF-F099741990E2}"/>
              </a:ext>
            </a:extLst>
          </p:cNvPr>
          <p:cNvSpPr txBox="1"/>
          <p:nvPr/>
        </p:nvSpPr>
        <p:spPr>
          <a:xfrm>
            <a:off x="8037316" y="4540420"/>
            <a:ext cx="420403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Calibri"/>
                <a:ea typeface="+mn-ea"/>
                <a:cs typeface="+mn-cs"/>
              </a:rPr>
              <a:t>short-living plasma make the </a:t>
            </a:r>
            <a:r>
              <a:rPr kumimoji="0" lang="it-IT" sz="1600" b="1" i="0" u="none" strike="noStrike" kern="1200" cap="none" spc="0" normalizeH="0" baseline="0" noProof="0" dirty="0" err="1">
                <a:ln>
                  <a:noFill/>
                </a:ln>
                <a:solidFill>
                  <a:prstClr val="black"/>
                </a:solidFill>
                <a:effectLst/>
                <a:uLnTx/>
                <a:uFillTx/>
                <a:latin typeface="Calibri"/>
                <a:ea typeface="+mn-ea"/>
                <a:cs typeface="+mn-cs"/>
              </a:rPr>
              <a:t>peaks</a:t>
            </a:r>
            <a:r>
              <a:rPr kumimoji="0" lang="it-IT" sz="1600" b="1" i="0" u="none" strike="noStrike" kern="1200" cap="none" spc="0" normalizeH="0" baseline="0" noProof="0" dirty="0">
                <a:ln>
                  <a:noFill/>
                </a:ln>
                <a:solidFill>
                  <a:prstClr val="black"/>
                </a:solidFill>
                <a:effectLst/>
                <a:uLnTx/>
                <a:uFillTx/>
                <a:latin typeface="Calibri"/>
                <a:ea typeface="+mn-ea"/>
                <a:cs typeface="+mn-cs"/>
              </a:rPr>
              <a:t> </a:t>
            </a:r>
            <a:r>
              <a:rPr kumimoji="0" lang="it-IT" sz="1600" b="1" i="0" u="none" strike="noStrike" kern="1200" cap="none" spc="0" normalizeH="0" baseline="0" noProof="0" dirty="0" err="1">
                <a:ln>
                  <a:noFill/>
                </a:ln>
                <a:solidFill>
                  <a:prstClr val="black"/>
                </a:solidFill>
                <a:effectLst/>
                <a:uLnTx/>
                <a:uFillTx/>
                <a:latin typeface="Calibri"/>
                <a:ea typeface="+mn-ea"/>
                <a:cs typeface="+mn-cs"/>
              </a:rPr>
              <a:t>width</a:t>
            </a:r>
            <a:r>
              <a:rPr kumimoji="0" lang="it-IT" sz="1600" b="1" i="0" u="none" strike="noStrike" kern="1200" cap="none" spc="0" normalizeH="0" baseline="0" noProof="0" dirty="0">
                <a:ln>
                  <a:noFill/>
                </a:ln>
                <a:solidFill>
                  <a:prstClr val="black"/>
                </a:solidFill>
                <a:effectLst/>
                <a:uLnTx/>
                <a:uFillTx/>
                <a:latin typeface="Calibri"/>
                <a:ea typeface="+mn-ea"/>
                <a:cs typeface="+mn-cs"/>
              </a:rPr>
              <a:t>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err="1">
                <a:ln>
                  <a:noFill/>
                </a:ln>
                <a:solidFill>
                  <a:prstClr val="black"/>
                </a:solidFill>
                <a:effectLst/>
                <a:uLnTx/>
                <a:uFillTx/>
                <a:latin typeface="Calibri"/>
                <a:ea typeface="+mn-ea"/>
                <a:cs typeface="+mn-cs"/>
              </a:rPr>
              <a:t>R</a:t>
            </a:r>
            <a:r>
              <a:rPr kumimoji="0" lang="it-IT" sz="1600" b="1" i="0" u="none" strike="noStrike" kern="1200" cap="none" spc="0" normalizeH="0" baseline="-25000" noProof="0" dirty="0" err="1">
                <a:ln>
                  <a:noFill/>
                </a:ln>
                <a:solidFill>
                  <a:prstClr val="black"/>
                </a:solidFill>
                <a:effectLst/>
                <a:uLnTx/>
                <a:uFillTx/>
                <a:latin typeface="Calibri"/>
                <a:ea typeface="+mn-ea"/>
                <a:cs typeface="+mn-cs"/>
              </a:rPr>
              <a:t>s</a:t>
            </a:r>
            <a:r>
              <a:rPr kumimoji="0" lang="it-IT" sz="1600" b="1" i="0" u="none" strike="noStrike" kern="1200" cap="none" spc="0" normalizeH="0" baseline="0" noProof="0" dirty="0">
                <a:ln>
                  <a:noFill/>
                </a:ln>
                <a:solidFill>
                  <a:prstClr val="black"/>
                </a:solidFill>
                <a:effectLst/>
                <a:uLnTx/>
                <a:uFillTx/>
                <a:latin typeface="Calibri"/>
                <a:ea typeface="+mn-ea"/>
                <a:cs typeface="+mn-cs"/>
              </a:rPr>
              <a:t>) </a:t>
            </a:r>
            <a:r>
              <a:rPr kumimoji="0" lang="it-IT" sz="1600" b="1" i="0" u="none" strike="noStrike" kern="1200" cap="none" spc="0" normalizeH="0" baseline="0" noProof="0" dirty="0" err="1">
                <a:ln>
                  <a:noFill/>
                </a:ln>
                <a:solidFill>
                  <a:prstClr val="black"/>
                </a:solidFill>
                <a:effectLst/>
                <a:uLnTx/>
                <a:uFillTx/>
                <a:latin typeface="Calibri"/>
                <a:ea typeface="+mn-ea"/>
                <a:cs typeface="+mn-cs"/>
              </a:rPr>
              <a:t>quickly</a:t>
            </a:r>
            <a:r>
              <a:rPr kumimoji="0" lang="it-IT" sz="1600" b="1" i="0" u="none" strike="noStrike" kern="1200" cap="none" spc="0" normalizeH="0" baseline="0" noProof="0" dirty="0">
                <a:ln>
                  <a:noFill/>
                </a:ln>
                <a:solidFill>
                  <a:prstClr val="black"/>
                </a:solidFill>
                <a:effectLst/>
                <a:uLnTx/>
                <a:uFillTx/>
                <a:latin typeface="Calibri"/>
                <a:ea typeface="+mn-ea"/>
                <a:cs typeface="+mn-cs"/>
              </a:rPr>
              <a:t> </a:t>
            </a:r>
            <a:r>
              <a:rPr kumimoji="0" lang="it-IT" sz="1600" b="1" i="0" u="none" strike="noStrike" kern="1200" cap="none" spc="0" normalizeH="0" baseline="0" noProof="0" dirty="0" err="1">
                <a:ln>
                  <a:noFill/>
                </a:ln>
                <a:solidFill>
                  <a:prstClr val="black"/>
                </a:solidFill>
                <a:effectLst/>
                <a:uLnTx/>
                <a:uFillTx/>
                <a:latin typeface="Calibri"/>
                <a:ea typeface="+mn-ea"/>
                <a:cs typeface="+mn-cs"/>
              </a:rPr>
              <a:t>changing</a:t>
            </a:r>
            <a:r>
              <a:rPr kumimoji="0" lang="it-IT" sz="16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30" name="CasellaDiTesto 29">
            <a:extLst>
              <a:ext uri="{FF2B5EF4-FFF2-40B4-BE49-F238E27FC236}">
                <a16:creationId xmlns:a16="http://schemas.microsoft.com/office/drawing/2014/main" id="{ACC89A48-BDEB-5AB9-53F9-0A653D5A44DF}"/>
              </a:ext>
            </a:extLst>
          </p:cNvPr>
          <p:cNvSpPr txBox="1"/>
          <p:nvPr/>
        </p:nvSpPr>
        <p:spPr>
          <a:xfrm>
            <a:off x="8062525" y="5250636"/>
            <a:ext cx="412548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Calibri"/>
                <a:ea typeface="+mn-ea"/>
                <a:cs typeface="+mn-cs"/>
              </a:rPr>
              <a:t>long-living plasma make the </a:t>
            </a:r>
            <a:r>
              <a:rPr kumimoji="0" lang="it-IT" sz="1600" b="1" i="0" u="none" strike="noStrike" kern="1200" cap="none" spc="0" normalizeH="0" baseline="0" noProof="0" dirty="0" err="1">
                <a:ln>
                  <a:noFill/>
                </a:ln>
                <a:solidFill>
                  <a:prstClr val="black"/>
                </a:solidFill>
                <a:effectLst/>
                <a:uLnTx/>
                <a:uFillTx/>
                <a:latin typeface="Calibri"/>
                <a:ea typeface="+mn-ea"/>
                <a:cs typeface="+mn-cs"/>
              </a:rPr>
              <a:t>peaks</a:t>
            </a:r>
            <a:r>
              <a:rPr kumimoji="0" lang="it-IT" sz="1600" b="1" i="0" u="none" strike="noStrike" kern="1200" cap="none" spc="0" normalizeH="0" baseline="0" noProof="0" dirty="0">
                <a:ln>
                  <a:noFill/>
                </a:ln>
                <a:solidFill>
                  <a:prstClr val="black"/>
                </a:solidFill>
                <a:effectLst/>
                <a:uLnTx/>
                <a:uFillTx/>
                <a:latin typeface="Calibri"/>
                <a:ea typeface="+mn-ea"/>
                <a:cs typeface="+mn-cs"/>
              </a:rPr>
              <a:t> </a:t>
            </a:r>
            <a:r>
              <a:rPr kumimoji="0" lang="it-IT" sz="1600" b="1" i="0" u="none" strike="noStrike" kern="1200" cap="none" spc="0" normalizeH="0" baseline="0" noProof="0" dirty="0" err="1">
                <a:ln>
                  <a:noFill/>
                </a:ln>
                <a:solidFill>
                  <a:prstClr val="black"/>
                </a:solidFill>
                <a:effectLst/>
                <a:uLnTx/>
                <a:uFillTx/>
                <a:latin typeface="Calibri"/>
                <a:ea typeface="+mn-ea"/>
                <a:cs typeface="+mn-cs"/>
              </a:rPr>
              <a:t>width</a:t>
            </a:r>
            <a:r>
              <a:rPr kumimoji="0" lang="it-IT" sz="1600" b="1" i="0" u="none" strike="noStrike" kern="1200" cap="none" spc="0" normalizeH="0" baseline="0" noProof="0" dirty="0">
                <a:ln>
                  <a:noFill/>
                </a:ln>
                <a:solidFill>
                  <a:prstClr val="black"/>
                </a:solidFill>
                <a:effectLst/>
                <a:uLnTx/>
                <a:uFillTx/>
                <a:latin typeface="Calibri"/>
                <a:ea typeface="+mn-ea"/>
                <a:cs typeface="+mn-cs"/>
              </a:rPr>
              <a:t>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err="1">
                <a:ln>
                  <a:noFill/>
                </a:ln>
                <a:solidFill>
                  <a:prstClr val="black"/>
                </a:solidFill>
                <a:effectLst/>
                <a:uLnTx/>
                <a:uFillTx/>
                <a:latin typeface="Calibri"/>
                <a:ea typeface="+mn-ea"/>
                <a:cs typeface="+mn-cs"/>
              </a:rPr>
              <a:t>R</a:t>
            </a:r>
            <a:r>
              <a:rPr kumimoji="0" lang="it-IT" sz="1600" b="1" i="0" u="none" strike="noStrike" kern="1200" cap="none" spc="0" normalizeH="0" baseline="-25000" noProof="0" dirty="0" err="1">
                <a:ln>
                  <a:noFill/>
                </a:ln>
                <a:solidFill>
                  <a:prstClr val="black"/>
                </a:solidFill>
                <a:effectLst/>
                <a:uLnTx/>
                <a:uFillTx/>
                <a:latin typeface="Calibri"/>
                <a:ea typeface="+mn-ea"/>
                <a:cs typeface="+mn-cs"/>
              </a:rPr>
              <a:t>s</a:t>
            </a:r>
            <a:r>
              <a:rPr kumimoji="0" lang="it-IT" sz="1600" b="1" i="0" u="none" strike="noStrike" kern="1200" cap="none" spc="0" normalizeH="0" baseline="0" noProof="0" dirty="0">
                <a:ln>
                  <a:noFill/>
                </a:ln>
                <a:solidFill>
                  <a:prstClr val="black"/>
                </a:solidFill>
                <a:effectLst/>
                <a:uLnTx/>
                <a:uFillTx/>
                <a:latin typeface="Calibri"/>
                <a:ea typeface="+mn-ea"/>
                <a:cs typeface="+mn-cs"/>
              </a:rPr>
              <a:t>) more </a:t>
            </a:r>
            <a:r>
              <a:rPr kumimoji="0" lang="it-IT" sz="1600" b="1" i="0" u="none" strike="noStrike" kern="1200" cap="none" spc="0" normalizeH="0" baseline="0" noProof="0" dirty="0" err="1">
                <a:ln>
                  <a:noFill/>
                </a:ln>
                <a:solidFill>
                  <a:prstClr val="black"/>
                </a:solidFill>
                <a:effectLst/>
                <a:uLnTx/>
                <a:uFillTx/>
                <a:latin typeface="Calibri"/>
                <a:ea typeface="+mn-ea"/>
                <a:cs typeface="+mn-cs"/>
              </a:rPr>
              <a:t>stable</a:t>
            </a:r>
            <a:r>
              <a:rPr kumimoji="0" lang="it-IT" sz="16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Footer Placeholder 3">
            <a:extLst>
              <a:ext uri="{FF2B5EF4-FFF2-40B4-BE49-F238E27FC236}">
                <a16:creationId xmlns:a16="http://schemas.microsoft.com/office/drawing/2014/main" id="{7F0B1132-5A27-19DC-DDFF-27A12E3FA193}"/>
              </a:ext>
            </a:extLst>
          </p:cNvPr>
          <p:cNvSpPr>
            <a:spLocks noGrp="1"/>
          </p:cNvSpPr>
          <p:nvPr>
            <p:ph type="ftr" sz="quarter" idx="11"/>
          </p:nvPr>
        </p:nvSpPr>
        <p:spPr>
          <a:xfrm>
            <a:off x="825623" y="6555770"/>
            <a:ext cx="5726833" cy="329614"/>
          </a:xfrm>
        </p:spPr>
        <p:txBody>
          <a:bodyPr/>
          <a:lstStyle/>
          <a:p>
            <a:pPr>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Salvatore Almaviva | </a:t>
            </a:r>
            <a:r>
              <a:rPr lang="en-US" dirty="0"/>
              <a:t>WP-PWIE Review Meeting | 17-21 November 2025</a:t>
            </a:r>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64468799"/>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126</TotalTime>
  <Words>3215</Words>
  <Application>Microsoft Office PowerPoint</Application>
  <PresentationFormat>Widescreen</PresentationFormat>
  <Paragraphs>237</Paragraphs>
  <Slides>19</Slides>
  <Notes>5</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19</vt:i4>
      </vt:variant>
    </vt:vector>
  </HeadingPairs>
  <TitlesOfParts>
    <vt:vector size="27" baseType="lpstr">
      <vt:lpstr>Aptos</vt:lpstr>
      <vt:lpstr>Arial</vt:lpstr>
      <vt:lpstr>Calibri</vt:lpstr>
      <vt:lpstr>Cambria Math</vt:lpstr>
      <vt:lpstr>Palatino Linotype</vt:lpstr>
      <vt:lpstr>Poppins</vt:lpstr>
      <vt:lpstr>Symbol</vt:lpstr>
      <vt:lpstr>EUROfusion.1line_5_3_2019</vt:lpstr>
      <vt:lpstr>Optimization of the LIBS technique in air, He, and Ar at atmospheric pressure for hydrogen isotopes detection on tungsten coatings </vt:lpstr>
      <vt:lpstr>Summary</vt:lpstr>
      <vt:lpstr>Introduction and motivation</vt:lpstr>
      <vt:lpstr>How Ar and He could increase spectral resolution and SNR in LIBS </vt:lpstr>
      <vt:lpstr>Sample preparation and composition</vt:lpstr>
      <vt:lpstr>The two-spectrometers LIBS system at ENEA (Similar to the JET system) </vt:lpstr>
      <vt:lpstr>Results: High-res LIBS spectra of the Da and Ha peaks </vt:lpstr>
      <vt:lpstr>Results: High-res LIBS spectra of the Da and Ha peaks </vt:lpstr>
      <vt:lpstr>Results: High-Res LIBS spectra of the Da and Ha ( and Ta peaks) </vt:lpstr>
      <vt:lpstr>Results: simulation of a H+D+T spectrum</vt:lpstr>
      <vt:lpstr>Results: depht profiling analysis</vt:lpstr>
      <vt:lpstr>Results: CF-LIBS analysis</vt:lpstr>
      <vt:lpstr>Results: CF-LIBS analysis</vt:lpstr>
      <vt:lpstr>Results: CF-LIBS analysis</vt:lpstr>
      <vt:lpstr>Results: CF-LIBS analysis</vt:lpstr>
      <vt:lpstr>Results: CF-LIBS analysis</vt:lpstr>
      <vt:lpstr>Results: CF-LIBS analysis</vt:lpstr>
      <vt:lpstr>Conclusions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Salvatore Almaviva</dc:creator>
  <cp:lastModifiedBy>Salvatore Almaviva</cp:lastModifiedBy>
  <cp:revision>29</cp:revision>
  <dcterms:created xsi:type="dcterms:W3CDTF">2025-11-17T15:53:51Z</dcterms:created>
  <dcterms:modified xsi:type="dcterms:W3CDTF">2025-11-21T06:06:58Z</dcterms:modified>
</cp:coreProperties>
</file>