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41"/>
  </p:notesMasterIdLst>
  <p:handoutMasterIdLst>
    <p:handoutMasterId r:id="rId42"/>
  </p:handoutMasterIdLst>
  <p:sldIdLst>
    <p:sldId id="256" r:id="rId2"/>
    <p:sldId id="374" r:id="rId3"/>
    <p:sldId id="388" r:id="rId4"/>
    <p:sldId id="389" r:id="rId5"/>
    <p:sldId id="390" r:id="rId6"/>
    <p:sldId id="398" r:id="rId7"/>
    <p:sldId id="391" r:id="rId8"/>
    <p:sldId id="392" r:id="rId9"/>
    <p:sldId id="393" r:id="rId10"/>
    <p:sldId id="399" r:id="rId11"/>
    <p:sldId id="394" r:id="rId12"/>
    <p:sldId id="395" r:id="rId13"/>
    <p:sldId id="404" r:id="rId14"/>
    <p:sldId id="396" r:id="rId15"/>
    <p:sldId id="397" r:id="rId16"/>
    <p:sldId id="387" r:id="rId17"/>
    <p:sldId id="400" r:id="rId18"/>
    <p:sldId id="401" r:id="rId19"/>
    <p:sldId id="419" r:id="rId20"/>
    <p:sldId id="420" r:id="rId21"/>
    <p:sldId id="417" r:id="rId22"/>
    <p:sldId id="418" r:id="rId23"/>
    <p:sldId id="402" r:id="rId24"/>
    <p:sldId id="421" r:id="rId25"/>
    <p:sldId id="415" r:id="rId26"/>
    <p:sldId id="414" r:id="rId27"/>
    <p:sldId id="422" r:id="rId28"/>
    <p:sldId id="423" r:id="rId29"/>
    <p:sldId id="403" r:id="rId30"/>
    <p:sldId id="405" r:id="rId31"/>
    <p:sldId id="406" r:id="rId32"/>
    <p:sldId id="407" r:id="rId33"/>
    <p:sldId id="408" r:id="rId34"/>
    <p:sldId id="416" r:id="rId35"/>
    <p:sldId id="411" r:id="rId36"/>
    <p:sldId id="410" r:id="rId37"/>
    <p:sldId id="412" r:id="rId38"/>
    <p:sldId id="413" r:id="rId39"/>
    <p:sldId id="409" r:id="rId40"/>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8000"/>
    <a:srgbClr val="C00000"/>
    <a:srgbClr val="003399"/>
    <a:srgbClr val="0076BA"/>
    <a:srgbClr val="4F81BD"/>
    <a:srgbClr val="FF9900"/>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autoAdjust="0"/>
    <p:restoredTop sz="96327" autoAdjust="0"/>
  </p:normalViewPr>
  <p:slideViewPr>
    <p:cSldViewPr showGuides="1">
      <p:cViewPr varScale="1">
        <p:scale>
          <a:sx n="109" d="100"/>
          <a:sy n="109" d="100"/>
        </p:scale>
        <p:origin x="706" y="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abbe\OneDrive\Documenti\Nuclear%20Engineering\Assegno-Dottorato\ero\runs\Morphology\ERO%20morphology_effective%20sputt%20yield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Effect of (110) crystallinity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v>Amorphous OLD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(Foglio1!$P$6,Foglio1!$R$6,Foglio1!$T$6,Foglio1!$V$6)</c:f>
              <c:strCache>
                <c:ptCount val="4"/>
                <c:pt idx="0">
                  <c:v>Si Flat</c:v>
                </c:pt>
                <c:pt idx="1">
                  <c:v>Si 300</c:v>
                </c:pt>
                <c:pt idx="2">
                  <c:v>Si 600</c:v>
                </c:pt>
                <c:pt idx="3">
                  <c:v>Si 900</c:v>
                </c:pt>
              </c:strCache>
            </c:strRef>
          </c:cat>
          <c:val>
            <c:numRef>
              <c:f>(Foglio1!$C$11,Foglio1!$D$11,Foglio1!$E$11,Foglio1!$F$11)</c:f>
              <c:numCache>
                <c:formatCode>0.00E+00</c:formatCode>
                <c:ptCount val="4"/>
                <c:pt idx="0">
                  <c:v>1.0693349282296651E-2</c:v>
                </c:pt>
                <c:pt idx="1">
                  <c:v>6.9869856459330131E-3</c:v>
                </c:pt>
                <c:pt idx="2">
                  <c:v>7.2833492822966511E-3</c:v>
                </c:pt>
                <c:pt idx="3">
                  <c:v>6.2763157894736845E-3</c:v>
                </c:pt>
              </c:numCache>
            </c:numRef>
          </c:val>
          <c:smooth val="0"/>
          <c:extLst>
            <c:ext xmlns:c16="http://schemas.microsoft.com/office/drawing/2014/chart" uri="{C3380CC4-5D6E-409C-BE32-E72D297353CC}">
              <c16:uniqueId val="{00000000-B0D2-4416-986C-F8C4C74C30A4}"/>
            </c:ext>
          </c:extLst>
        </c:ser>
        <c:ser>
          <c:idx val="1"/>
          <c:order val="1"/>
          <c:tx>
            <c:v>Amorphous</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(Foglio1!$P$6,Foglio1!$R$6,Foglio1!$T$6,Foglio1!$V$6)</c:f>
              <c:strCache>
                <c:ptCount val="4"/>
                <c:pt idx="0">
                  <c:v>Si Flat</c:v>
                </c:pt>
                <c:pt idx="1">
                  <c:v>Si 300</c:v>
                </c:pt>
                <c:pt idx="2">
                  <c:v>Si 600</c:v>
                </c:pt>
                <c:pt idx="3">
                  <c:v>Si 900</c:v>
                </c:pt>
              </c:strCache>
            </c:strRef>
          </c:cat>
          <c:val>
            <c:numRef>
              <c:f>(Foglio1!$P$11,Foglio1!$R$11,Foglio1!$T$11,Foglio1!$V$11)</c:f>
              <c:numCache>
                <c:formatCode>0.00E+00</c:formatCode>
                <c:ptCount val="4"/>
                <c:pt idx="0">
                  <c:v>6.4657894736842103E-3</c:v>
                </c:pt>
                <c:pt idx="1">
                  <c:v>4.3986602870813392E-3</c:v>
                </c:pt>
                <c:pt idx="2">
                  <c:v>4.6184688995215308E-3</c:v>
                </c:pt>
                <c:pt idx="3">
                  <c:v>4.0663636363636362E-3</c:v>
                </c:pt>
              </c:numCache>
            </c:numRef>
          </c:val>
          <c:smooth val="0"/>
          <c:extLst>
            <c:ext xmlns:c16="http://schemas.microsoft.com/office/drawing/2014/chart" uri="{C3380CC4-5D6E-409C-BE32-E72D297353CC}">
              <c16:uniqueId val="{00000001-B0D2-4416-986C-F8C4C74C30A4}"/>
            </c:ext>
          </c:extLst>
        </c:ser>
        <c:ser>
          <c:idx val="2"/>
          <c:order val="2"/>
          <c:tx>
            <c:v>Crystalline</c:v>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(Foglio1!$P$6,Foglio1!$R$6,Foglio1!$T$6,Foglio1!$V$6)</c:f>
              <c:strCache>
                <c:ptCount val="4"/>
                <c:pt idx="0">
                  <c:v>Si Flat</c:v>
                </c:pt>
                <c:pt idx="1">
                  <c:v>Si 300</c:v>
                </c:pt>
                <c:pt idx="2">
                  <c:v>Si 600</c:v>
                </c:pt>
                <c:pt idx="3">
                  <c:v>Si 900</c:v>
                </c:pt>
              </c:strCache>
            </c:strRef>
          </c:cat>
          <c:val>
            <c:numRef>
              <c:f>(Foglio1!$Q$11,Foglio1!$S$11,Foglio1!$U$11,Foglio1!$W$11)</c:f>
              <c:numCache>
                <c:formatCode>0.00E+00</c:formatCode>
                <c:ptCount val="4"/>
                <c:pt idx="0">
                  <c:v>1.5977894736842104E-2</c:v>
                </c:pt>
                <c:pt idx="1">
                  <c:v>7.3945454545454549E-3</c:v>
                </c:pt>
                <c:pt idx="2">
                  <c:v>5.1536842105263155E-3</c:v>
                </c:pt>
                <c:pt idx="3">
                  <c:v>4.1531100478468903E-3</c:v>
                </c:pt>
              </c:numCache>
            </c:numRef>
          </c:val>
          <c:smooth val="0"/>
          <c:extLst>
            <c:ext xmlns:c16="http://schemas.microsoft.com/office/drawing/2014/chart" uri="{C3380CC4-5D6E-409C-BE32-E72D297353CC}">
              <c16:uniqueId val="{00000002-B0D2-4416-986C-F8C4C74C30A4}"/>
            </c:ext>
          </c:extLst>
        </c:ser>
        <c:dLbls>
          <c:showLegendKey val="0"/>
          <c:showVal val="0"/>
          <c:showCatName val="0"/>
          <c:showSerName val="0"/>
          <c:showPercent val="0"/>
          <c:showBubbleSize val="0"/>
        </c:dLbls>
        <c:marker val="1"/>
        <c:smooth val="0"/>
        <c:axId val="1580623855"/>
        <c:axId val="1580625775"/>
      </c:lineChart>
      <c:catAx>
        <c:axId val="158062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80625775"/>
        <c:crosses val="autoZero"/>
        <c:auto val="1"/>
        <c:lblAlgn val="ctr"/>
        <c:lblOffset val="100"/>
        <c:noMultiLvlLbl val="0"/>
      </c:catAx>
      <c:valAx>
        <c:axId val="1580625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Sputtering yield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806238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15B2C45A-E869-45FE-B529-AF49C0F3C669}" type="datetimeFigureOut">
              <a:rPr lang="en-GB" smtClean="0">
                <a:latin typeface="Arial" panose="020B0604020202020204" pitchFamily="34" charset="0"/>
              </a:rPr>
              <a:pPr/>
              <a:t>16/11/2025</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atin typeface="Arial" panose="020B0604020202020204" pitchFamily="34" charset="0"/>
              </a:defRPr>
            </a:lvl1pPr>
          </a:lstStyle>
          <a:p>
            <a:fld id="{F93E6C17-F35F-4654-8DE9-B693AC206066}" type="datetimeFigureOut">
              <a:rPr lang="en-GB" smtClean="0"/>
              <a:pPr/>
              <a:t>16/11/2025</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308902" y="4526222"/>
            <a:ext cx="3294366" cy="528606"/>
            <a:chOff x="5735960" y="5717361"/>
            <a:chExt cx="6120680" cy="1010607"/>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1010607"/>
            </a:xfrm>
            <a:prstGeom prst="rect">
              <a:avLst/>
            </a:prstGeom>
          </p:spPr>
          <p:txBody>
            <a:bodyPr wrap="square">
              <a:spAutoFit/>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kumimoji="0" lang="en-GB" sz="525"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33800" y="243857"/>
            <a:ext cx="1728192" cy="4472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305527" y="1555642"/>
            <a:ext cx="4158461" cy="465188"/>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305526" y="2769806"/>
            <a:ext cx="3281363" cy="343386"/>
          </a:xfrm>
        </p:spPr>
        <p:txBody>
          <a:bodyPr/>
          <a:lstStyle>
            <a:lvl1pPr marL="0" indent="0">
              <a:buNone/>
              <a:defRPr b="1"/>
            </a:lvl1pPr>
            <a:lvl2pPr marL="257175"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305526" y="3119445"/>
            <a:ext cx="3281363" cy="343386"/>
          </a:xfrm>
        </p:spPr>
        <p:txBody>
          <a:bodyPr/>
          <a:lstStyle>
            <a:lvl1pPr marL="0" indent="0">
              <a:buNone/>
              <a:defRPr b="0"/>
            </a:lvl1pPr>
            <a:lvl2pPr marL="257175"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305526" y="1237714"/>
            <a:ext cx="4158461" cy="253916"/>
          </a:xfrm>
        </p:spPr>
        <p:txBody>
          <a:bodyPr>
            <a:normAutofit/>
          </a:bodyPr>
          <a:lstStyle>
            <a:lvl1pPr marL="0" indent="0">
              <a:buNone/>
              <a:defRPr sz="1200" b="0"/>
            </a:lvl1pPr>
            <a:lvl2pPr marL="257175"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solidFill>
            <a:schemeClr val="bg1"/>
          </a:solidFill>
        </p:spPr>
      </p:pic>
    </p:spTree>
    <p:extLst>
      <p:ext uri="{BB962C8B-B14F-4D97-AF65-F5344CB8AC3E}">
        <p14:creationId xmlns:p14="http://schemas.microsoft.com/office/powerpoint/2010/main" val="391494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737574" y="144386"/>
            <a:ext cx="7088832" cy="342900"/>
          </a:xfrm>
        </p:spPr>
        <p:txBody>
          <a:bodyPr>
            <a:noAutofit/>
          </a:bodyPr>
          <a:lstStyle>
            <a:lvl1pPr algn="l">
              <a:lnSpc>
                <a:spcPts val="1800"/>
              </a:lnSpc>
              <a:defRPr sz="21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627534"/>
            <a:ext cx="8327268" cy="4266474"/>
          </a:xfrm>
        </p:spPr>
        <p:txBody>
          <a:bodyPr>
            <a:normAutofit/>
          </a:bodyPr>
          <a:lstStyle>
            <a:lvl1pPr marL="192881" indent="-192881">
              <a:buFont typeface="Arial" panose="020B0604020202020204" pitchFamily="34" charset="0"/>
              <a:buChar char="•"/>
              <a:defRPr sz="1800">
                <a:latin typeface="+mn-lt"/>
                <a:cs typeface="Arial" panose="020B0604020202020204" pitchFamily="34" charset="0"/>
              </a:defRPr>
            </a:lvl1pPr>
            <a:lvl2pPr marL="417910" indent="-160735">
              <a:buFont typeface="Arial" panose="020B0604020202020204" pitchFamily="34" charset="0"/>
              <a:buChar char="•"/>
              <a:defRPr sz="1350">
                <a:latin typeface="+mn-lt"/>
                <a:cs typeface="Arial" panose="020B0604020202020204" pitchFamily="34" charset="0"/>
              </a:defRPr>
            </a:lvl2pPr>
            <a:lvl3pPr marL="642938" indent="-128588">
              <a:buFont typeface="Arial" panose="020B0604020202020204" pitchFamily="34" charset="0"/>
              <a:buChar char="•"/>
              <a:defRPr sz="12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619218" y="4916827"/>
            <a:ext cx="2602632" cy="247211"/>
          </a:xfrm>
          <a:prstGeom prst="rect">
            <a:avLst/>
          </a:prstGeom>
        </p:spPr>
        <p:txBody>
          <a:bodyPr anchor="t"/>
          <a:lstStyle>
            <a:lvl1pPr>
              <a:defRPr sz="900">
                <a:solidFill>
                  <a:schemeClr val="bg1"/>
                </a:solidFill>
              </a:defRPr>
            </a:lvl1pPr>
          </a:lstStyle>
          <a:p>
            <a:r>
              <a:rPr lang="en-GB">
                <a:solidFill>
                  <a:prstClr val="white"/>
                </a:solidFill>
              </a:rPr>
              <a:t>Name Surname | MTM WPDIV-IDTT | VC | 02-04/07/24 </a:t>
            </a:r>
            <a:endParaRPr lang="en-GB" dirty="0">
              <a:solidFill>
                <a:prstClr val="white"/>
              </a:solidFill>
            </a:endParaRPr>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spTree>
    <p:extLst>
      <p:ext uri="{BB962C8B-B14F-4D97-AF65-F5344CB8AC3E}">
        <p14:creationId xmlns:p14="http://schemas.microsoft.com/office/powerpoint/2010/main" val="73366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737574" y="144386"/>
            <a:ext cx="7088832" cy="342900"/>
          </a:xfrm>
        </p:spPr>
        <p:txBody>
          <a:bodyPr>
            <a:noAutofit/>
          </a:bodyPr>
          <a:lstStyle>
            <a:lvl1pPr algn="l">
              <a:lnSpc>
                <a:spcPts val="1800"/>
              </a:lnSpc>
              <a:defRPr sz="21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619218" y="4916827"/>
            <a:ext cx="4420834" cy="247211"/>
          </a:xfrm>
          <a:prstGeom prst="rect">
            <a:avLst/>
          </a:prstGeom>
        </p:spPr>
        <p:txBody>
          <a:bodyPr anchor="t"/>
          <a:lstStyle>
            <a:lvl1pPr>
              <a:defRPr sz="900">
                <a:solidFill>
                  <a:schemeClr val="bg1"/>
                </a:solidFill>
              </a:defRPr>
            </a:lvl1pPr>
          </a:lstStyle>
          <a:p>
            <a:r>
              <a:rPr lang="en-GB" dirty="0">
                <a:solidFill>
                  <a:prstClr val="white"/>
                </a:solidFill>
              </a:rPr>
              <a:t>Gabriele Alberti | WP PWIE project meeting, Jülich (Germany) | 17-21 November 2025</a:t>
            </a:r>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spTree>
    <p:extLst>
      <p:ext uri="{BB962C8B-B14F-4D97-AF65-F5344CB8AC3E}">
        <p14:creationId xmlns:p14="http://schemas.microsoft.com/office/powerpoint/2010/main" val="86405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4806563" y="1610140"/>
            <a:ext cx="1628030" cy="12105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55464233-290E-F450-429D-1C58FA6BE3BA}"/>
              </a:ext>
            </a:extLst>
          </p:cNvPr>
          <p:cNvSpPr/>
          <p:nvPr userDrawn="1"/>
        </p:nvSpPr>
        <p:spPr>
          <a:xfrm>
            <a:off x="6847067" y="1468010"/>
            <a:ext cx="1628030" cy="1406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737574" y="144386"/>
            <a:ext cx="7088832" cy="342900"/>
          </a:xfrm>
        </p:spPr>
        <p:txBody>
          <a:bodyPr>
            <a:noAutofit/>
          </a:bodyPr>
          <a:lstStyle>
            <a:lvl1pPr algn="l">
              <a:lnSpc>
                <a:spcPts val="1800"/>
              </a:lnSpc>
              <a:defRPr sz="21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619218" y="4916827"/>
            <a:ext cx="2602632" cy="247211"/>
          </a:xfrm>
          <a:prstGeom prst="rect">
            <a:avLst/>
          </a:prstGeom>
        </p:spPr>
        <p:txBody>
          <a:bodyPr anchor="t"/>
          <a:lstStyle>
            <a:lvl1pPr>
              <a:defRPr sz="900">
                <a:solidFill>
                  <a:schemeClr val="bg1"/>
                </a:solidFill>
              </a:defRPr>
            </a:lvl1pPr>
          </a:lstStyle>
          <a:p>
            <a:r>
              <a:rPr lang="en-GB">
                <a:solidFill>
                  <a:prstClr val="white"/>
                </a:solidFill>
              </a:rPr>
              <a:t>Name Surname | MTM WPDIV-IDTT | VC | 02-04/07/24 </a:t>
            </a:r>
            <a:endParaRPr lang="en-GB" dirty="0">
              <a:solidFill>
                <a:prstClr val="white"/>
              </a:solidFill>
            </a:endParaRPr>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61" y="734888"/>
            <a:ext cx="9135879" cy="4183380"/>
          </a:xfrm>
          <a:prstGeom prst="rect">
            <a:avLst/>
          </a:prstGeom>
        </p:spPr>
      </p:pic>
    </p:spTree>
    <p:extLst>
      <p:ext uri="{BB962C8B-B14F-4D97-AF65-F5344CB8AC3E}">
        <p14:creationId xmlns:p14="http://schemas.microsoft.com/office/powerpoint/2010/main" val="2080640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136396" y="4767265"/>
            <a:ext cx="550404" cy="273844"/>
          </a:xfrm>
          <a:prstGeom prst="rect">
            <a:avLst/>
          </a:prstGeom>
        </p:spPr>
        <p:txBody>
          <a:bodyPr vert="horz" lIns="91440" tIns="45720" rIns="91440" bIns="45720" rtlCol="0" anchor="ctr"/>
          <a:lstStyle>
            <a:lvl1pPr algn="r">
              <a:defRPr sz="750">
                <a:solidFill>
                  <a:schemeClr val="tx1">
                    <a:tint val="75000"/>
                  </a:schemeClr>
                </a:solidFill>
                <a:latin typeface="+mn-lt"/>
              </a:defRPr>
            </a:lvl1pPr>
          </a:lstStyle>
          <a:p>
            <a:pPr defTabSz="685800">
              <a:defRPr/>
            </a:pPr>
            <a:fld id="{6A6D9FA1-99C7-4910-8E32-B85D378B0060}" type="slidenum">
              <a:rPr lang="en-GB" smtClean="0">
                <a:solidFill>
                  <a:prstClr val="black">
                    <a:tint val="75000"/>
                  </a:prstClr>
                </a:solidFill>
              </a:rPr>
              <a:pPr defTabSz="685800">
                <a:defRPr/>
              </a:pPr>
              <a:t>‹N›</a:t>
            </a:fld>
            <a:endParaRPr lang="en-GB" dirty="0">
              <a:solidFill>
                <a:prstClr val="black">
                  <a:tint val="75000"/>
                </a:prstClr>
              </a:solidFill>
            </a:endParaRPr>
          </a:p>
        </p:txBody>
      </p:sp>
    </p:spTree>
    <p:extLst>
      <p:ext uri="{BB962C8B-B14F-4D97-AF65-F5344CB8AC3E}">
        <p14:creationId xmlns:p14="http://schemas.microsoft.com/office/powerpoint/2010/main" val="298844974"/>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38.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90" y="951570"/>
            <a:ext cx="8133827" cy="1548172"/>
          </a:xfrm>
        </p:spPr>
        <p:txBody>
          <a:bodyPr>
            <a:noAutofit/>
          </a:bodyPr>
          <a:lstStyle/>
          <a:p>
            <a:r>
              <a:rPr lang="en-US" sz="3200" noProof="0" dirty="0"/>
              <a:t>Overview of recent ENEA-</a:t>
            </a:r>
            <a:r>
              <a:rPr lang="en-US" sz="3200" noProof="0" dirty="0" err="1"/>
              <a:t>PoliMi</a:t>
            </a:r>
            <a:r>
              <a:rPr lang="en-US" sz="3200" noProof="0" dirty="0"/>
              <a:t> contributions to plasma-wall interaction modelling in SP D</a:t>
            </a:r>
            <a:endParaRPr lang="en-US" sz="1800" b="0" noProof="0" dirty="0"/>
          </a:p>
        </p:txBody>
      </p:sp>
      <p:sp>
        <p:nvSpPr>
          <p:cNvPr id="3" name="Subtitle 2"/>
          <p:cNvSpPr>
            <a:spLocks noGrp="1"/>
          </p:cNvSpPr>
          <p:nvPr>
            <p:ph type="body" sz="quarter" idx="10"/>
          </p:nvPr>
        </p:nvSpPr>
        <p:spPr>
          <a:xfrm>
            <a:off x="398490" y="2643758"/>
            <a:ext cx="8010890" cy="1026080"/>
          </a:xfrm>
        </p:spPr>
        <p:txBody>
          <a:bodyPr>
            <a:normAutofit/>
          </a:bodyPr>
          <a:lstStyle/>
          <a:p>
            <a:r>
              <a:rPr lang="en-US" sz="1600" b="0" u="sng" noProof="0" dirty="0"/>
              <a:t>Gabriele Alberti</a:t>
            </a:r>
            <a:r>
              <a:rPr lang="en-US" sz="1600" b="0" noProof="0" dirty="0"/>
              <a:t>, </a:t>
            </a:r>
            <a:r>
              <a:rPr lang="en-US" sz="1600" b="0" noProof="0" dirty="0" err="1"/>
              <a:t>Politecnico</a:t>
            </a:r>
            <a:r>
              <a:rPr lang="en-US" sz="1600" b="0" noProof="0" dirty="0"/>
              <a:t> di Milano</a:t>
            </a:r>
          </a:p>
          <a:p>
            <a:endParaRPr lang="en-US" sz="1400" b="0" noProof="0" dirty="0"/>
          </a:p>
          <a:p>
            <a:r>
              <a:rPr lang="en-US" sz="1400" b="0" noProof="0" dirty="0"/>
              <a:t>on behalf of F. </a:t>
            </a:r>
            <a:r>
              <a:rPr lang="en-US" sz="1400" b="0" noProof="0" dirty="0" err="1"/>
              <a:t>Mombelli</a:t>
            </a:r>
            <a:r>
              <a:rPr lang="en-US" sz="1400" b="0" noProof="0" dirty="0"/>
              <a:t>, C. </a:t>
            </a:r>
            <a:r>
              <a:rPr lang="en-US" sz="1400" b="0" noProof="0" dirty="0" err="1"/>
              <a:t>Tuccari</a:t>
            </a:r>
            <a:r>
              <a:rPr lang="en-US" sz="1400" b="0" noProof="0" dirty="0"/>
              <a:t>, A. Uccello, M. </a:t>
            </a:r>
            <a:r>
              <a:rPr lang="en-US" sz="1400" b="0" noProof="0" dirty="0" err="1"/>
              <a:t>Passoni</a:t>
            </a:r>
            <a:endParaRPr lang="en-US" sz="1400" b="0" noProof="0" dirty="0"/>
          </a:p>
        </p:txBody>
      </p:sp>
      <p:sp>
        <p:nvSpPr>
          <p:cNvPr id="5" name="Rectangle 4">
            <a:extLst>
              <a:ext uri="{FF2B5EF4-FFF2-40B4-BE49-F238E27FC236}">
                <a16:creationId xmlns:a16="http://schemas.microsoft.com/office/drawing/2014/main" id="{13A575D9-4B2C-9547-A865-6D57039CF7B9}"/>
              </a:ext>
            </a:extLst>
          </p:cNvPr>
          <p:cNvSpPr/>
          <p:nvPr/>
        </p:nvSpPr>
        <p:spPr>
          <a:xfrm>
            <a:off x="5220072" y="4299942"/>
            <a:ext cx="3890885" cy="68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Alberti_33rd ITPA DivSOL meeting_June2023 (dragged).pdf" descr="Alberti_33rd ITPA DivSOL meeting_June2023 (dragged).pdf">
            <a:extLst>
              <a:ext uri="{FF2B5EF4-FFF2-40B4-BE49-F238E27FC236}">
                <a16:creationId xmlns:a16="http://schemas.microsoft.com/office/drawing/2014/main" id="{E3EAA9A7-C67A-DE72-8DE2-F6E703F0450E}"/>
              </a:ext>
            </a:extLst>
          </p:cNvPr>
          <p:cNvPicPr>
            <a:picLocks noChangeAspect="1"/>
          </p:cNvPicPr>
          <p:nvPr/>
        </p:nvPicPr>
        <p:blipFill>
          <a:blip r:embed="rId2"/>
          <a:srcRect l="3895" t="9402" r="59761" b="64254"/>
          <a:stretch>
            <a:fillRect/>
          </a:stretch>
        </p:blipFill>
        <p:spPr>
          <a:xfrm>
            <a:off x="3671833" y="4255450"/>
            <a:ext cx="1898476" cy="774053"/>
          </a:xfrm>
          <a:prstGeom prst="rect">
            <a:avLst/>
          </a:prstGeom>
          <a:ln w="12700">
            <a:miter lim="400000"/>
          </a:ln>
        </p:spPr>
      </p:pic>
      <p:pic>
        <p:nvPicPr>
          <p:cNvPr id="9" name="Immagine 8" descr="Immagine che contiene mammifero, design&#10;&#10;Descrizione generata automaticamente">
            <a:extLst>
              <a:ext uri="{FF2B5EF4-FFF2-40B4-BE49-F238E27FC236}">
                <a16:creationId xmlns:a16="http://schemas.microsoft.com/office/drawing/2014/main" id="{2CB3567E-14D6-88E7-1CE7-42B38220DFFC}"/>
              </a:ext>
            </a:extLst>
          </p:cNvPr>
          <p:cNvPicPr>
            <a:picLocks noChangeAspect="1"/>
          </p:cNvPicPr>
          <p:nvPr/>
        </p:nvPicPr>
        <p:blipFill>
          <a:blip r:embed="rId3"/>
          <a:stretch>
            <a:fillRect/>
          </a:stretch>
        </p:blipFill>
        <p:spPr>
          <a:xfrm>
            <a:off x="7735019" y="4391134"/>
            <a:ext cx="1273259" cy="502684"/>
          </a:xfrm>
          <a:prstGeom prst="rect">
            <a:avLst/>
          </a:prstGeom>
        </p:spPr>
      </p:pic>
      <p:pic>
        <p:nvPicPr>
          <p:cNvPr id="7" name="Immagine 6">
            <a:extLst>
              <a:ext uri="{FF2B5EF4-FFF2-40B4-BE49-F238E27FC236}">
                <a16:creationId xmlns:a16="http://schemas.microsoft.com/office/drawing/2014/main" id="{F2526612-576A-8E9C-5508-41F8115E0474}"/>
              </a:ext>
            </a:extLst>
          </p:cNvPr>
          <p:cNvPicPr>
            <a:picLocks noChangeAspect="1"/>
          </p:cNvPicPr>
          <p:nvPr/>
        </p:nvPicPr>
        <p:blipFill>
          <a:blip r:embed="rId4"/>
          <a:stretch>
            <a:fillRect/>
          </a:stretch>
        </p:blipFill>
        <p:spPr>
          <a:xfrm>
            <a:off x="5662554" y="4341459"/>
            <a:ext cx="1980220" cy="602034"/>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2B9C-676F-F96C-7494-73A348898F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5F7192C-F678-1FA7-51F8-0C881AAF5382}"/>
              </a:ext>
            </a:extLst>
          </p:cNvPr>
          <p:cNvSpPr>
            <a:spLocks noGrp="1"/>
          </p:cNvSpPr>
          <p:nvPr>
            <p:ph type="title"/>
          </p:nvPr>
        </p:nvSpPr>
        <p:spPr/>
        <p:txBody>
          <a:bodyPr/>
          <a:lstStyle/>
          <a:p>
            <a:r>
              <a:rPr lang="en-US" noProof="0" dirty="0"/>
              <a:t>Global simulations in </a:t>
            </a:r>
            <a:r>
              <a:rPr lang="en-US" noProof="0" dirty="0" err="1"/>
              <a:t>GyM</a:t>
            </a:r>
            <a:r>
              <a:rPr lang="en-US" noProof="0" dirty="0"/>
              <a:t>: </a:t>
            </a:r>
            <a:r>
              <a:rPr lang="en-US" b="0" noProof="0" dirty="0"/>
              <a:t>conclusions &amp; perspectives</a:t>
            </a:r>
          </a:p>
        </p:txBody>
      </p:sp>
      <p:sp>
        <p:nvSpPr>
          <p:cNvPr id="3" name="Segnaposto piè di pagina 2">
            <a:extLst>
              <a:ext uri="{FF2B5EF4-FFF2-40B4-BE49-F238E27FC236}">
                <a16:creationId xmlns:a16="http://schemas.microsoft.com/office/drawing/2014/main" id="{DFD601DA-406C-8F9F-91BD-D3B23254829B}"/>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242C6E08-C4E9-FE9F-EF37-B7A9A6F8332E}"/>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10</a:t>
            </a:fld>
            <a:endParaRPr lang="en-US" noProof="0" dirty="0">
              <a:solidFill>
                <a:prstClr val="white"/>
              </a:solidFill>
            </a:endParaRPr>
          </a:p>
        </p:txBody>
      </p:sp>
      <p:sp>
        <p:nvSpPr>
          <p:cNvPr id="7" name="Rettangolo con angoli arrotondati 6">
            <a:extLst>
              <a:ext uri="{FF2B5EF4-FFF2-40B4-BE49-F238E27FC236}">
                <a16:creationId xmlns:a16="http://schemas.microsoft.com/office/drawing/2014/main" id="{FE243C43-CA80-1476-5E00-B542D9686AC7}"/>
              </a:ext>
            </a:extLst>
          </p:cNvPr>
          <p:cNvSpPr/>
          <p:nvPr/>
        </p:nvSpPr>
        <p:spPr>
          <a:xfrm>
            <a:off x="1260679" y="813119"/>
            <a:ext cx="6622639" cy="1326985"/>
          </a:xfrm>
          <a:prstGeom prst="roundRect">
            <a:avLst>
              <a:gd name="adj" fmla="val 212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Elemento grafico 7" descr="Completato con riempimento a tinta unita">
            <a:extLst>
              <a:ext uri="{FF2B5EF4-FFF2-40B4-BE49-F238E27FC236}">
                <a16:creationId xmlns:a16="http://schemas.microsoft.com/office/drawing/2014/main" id="{4D1EB9DC-4A8B-43F8-C55C-3891A324C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24" y="-71561"/>
            <a:ext cx="3096344" cy="3096344"/>
          </a:xfrm>
          <a:prstGeom prst="rect">
            <a:avLst/>
          </a:prstGeom>
        </p:spPr>
      </p:pic>
      <p:sp>
        <p:nvSpPr>
          <p:cNvPr id="9" name="CasellaDiTesto 8">
            <a:extLst>
              <a:ext uri="{FF2B5EF4-FFF2-40B4-BE49-F238E27FC236}">
                <a16:creationId xmlns:a16="http://schemas.microsoft.com/office/drawing/2014/main" id="{B1603EC7-14AB-9A3B-9B8E-E17BE1BFD9E8}"/>
              </a:ext>
            </a:extLst>
          </p:cNvPr>
          <p:cNvSpPr txBox="1"/>
          <p:nvPr/>
        </p:nvSpPr>
        <p:spPr>
          <a:xfrm>
            <a:off x="1579659" y="891835"/>
            <a:ext cx="5984678" cy="1169551"/>
          </a:xfrm>
          <a:prstGeom prst="rect">
            <a:avLst/>
          </a:prstGeom>
          <a:noFill/>
        </p:spPr>
        <p:txBody>
          <a:bodyPr wrap="square" rtlCol="0">
            <a:spAutoFit/>
          </a:bodyPr>
          <a:lstStyle/>
          <a:p>
            <a:pPr algn="ctr"/>
            <a:r>
              <a:rPr lang="en-US" sz="1400" noProof="0" dirty="0">
                <a:solidFill>
                  <a:schemeClr val="accent6">
                    <a:lumMod val="75000"/>
                  </a:schemeClr>
                </a:solidFill>
                <a:latin typeface="+mj-lt"/>
              </a:rPr>
              <a:t>Successful </a:t>
            </a:r>
            <a:r>
              <a:rPr lang="en-US" sz="1400" noProof="0" dirty="0" err="1">
                <a:solidFill>
                  <a:schemeClr val="accent6">
                    <a:lumMod val="75000"/>
                  </a:schemeClr>
                </a:solidFill>
                <a:latin typeface="+mj-lt"/>
              </a:rPr>
              <a:t>couplin</a:t>
            </a:r>
            <a:r>
              <a:rPr lang="en-US" sz="1400" dirty="0">
                <a:solidFill>
                  <a:schemeClr val="accent6">
                    <a:lumMod val="75000"/>
                  </a:schemeClr>
                </a:solidFill>
                <a:latin typeface="+mj-lt"/>
              </a:rPr>
              <a:t>g between SOLPS-ITER and ERO2.0 in </a:t>
            </a:r>
            <a:r>
              <a:rPr lang="en-US" sz="1400" b="1" dirty="0">
                <a:solidFill>
                  <a:schemeClr val="accent6">
                    <a:lumMod val="75000"/>
                  </a:schemeClr>
                </a:solidFill>
                <a:latin typeface="+mj-lt"/>
              </a:rPr>
              <a:t>linear geometry </a:t>
            </a:r>
            <a:r>
              <a:rPr lang="en-US" sz="1400" dirty="0">
                <a:solidFill>
                  <a:schemeClr val="accent6">
                    <a:lumMod val="75000"/>
                  </a:schemeClr>
                </a:solidFill>
                <a:latin typeface="+mj-lt"/>
              </a:rPr>
              <a:t>for global erosion/migration studies</a:t>
            </a:r>
          </a:p>
          <a:p>
            <a:pPr algn="ctr"/>
            <a:endParaRPr lang="en-US" sz="1400" noProof="0" dirty="0">
              <a:solidFill>
                <a:schemeClr val="accent6">
                  <a:lumMod val="75000"/>
                </a:schemeClr>
              </a:solidFill>
              <a:latin typeface="+mj-lt"/>
            </a:endParaRPr>
          </a:p>
          <a:p>
            <a:pPr algn="ctr"/>
            <a:r>
              <a:rPr lang="en-GB" sz="1400" b="1" noProof="0" dirty="0">
                <a:solidFill>
                  <a:schemeClr val="accent6">
                    <a:lumMod val="75000"/>
                  </a:schemeClr>
                </a:solidFill>
                <a:latin typeface="+mj-lt"/>
              </a:rPr>
              <a:t>Mo</a:t>
            </a:r>
            <a:r>
              <a:rPr lang="en-GB" sz="1400" noProof="0" dirty="0">
                <a:solidFill>
                  <a:schemeClr val="accent6">
                    <a:lumMod val="75000"/>
                  </a:schemeClr>
                </a:solidFill>
                <a:latin typeface="+mj-lt"/>
              </a:rPr>
              <a:t> eroded from </a:t>
            </a:r>
            <a:r>
              <a:rPr lang="en-GB" sz="1400" b="1" noProof="0" dirty="0">
                <a:solidFill>
                  <a:schemeClr val="accent6">
                    <a:lumMod val="75000"/>
                  </a:schemeClr>
                </a:solidFill>
                <a:latin typeface="+mj-lt"/>
              </a:rPr>
              <a:t>biased mask </a:t>
            </a:r>
            <a:r>
              <a:rPr lang="en-GB" sz="1400" noProof="0" dirty="0">
                <a:solidFill>
                  <a:schemeClr val="accent6">
                    <a:lumMod val="75000"/>
                  </a:schemeClr>
                </a:solidFill>
                <a:latin typeface="+mj-lt"/>
              </a:rPr>
              <a:t>identified as main impurity contributor to wall and sample erosion</a:t>
            </a:r>
          </a:p>
        </p:txBody>
      </p:sp>
      <p:sp>
        <p:nvSpPr>
          <p:cNvPr id="10" name="CasellaDiTesto 24">
            <a:extLst>
              <a:ext uri="{FF2B5EF4-FFF2-40B4-BE49-F238E27FC236}">
                <a16:creationId xmlns:a16="http://schemas.microsoft.com/office/drawing/2014/main" id="{1EA0D45A-9607-DE54-2A31-9F3461F82ECD}"/>
              </a:ext>
            </a:extLst>
          </p:cNvPr>
          <p:cNvSpPr txBox="1"/>
          <p:nvPr/>
        </p:nvSpPr>
        <p:spPr>
          <a:xfrm>
            <a:off x="1021310" y="3514838"/>
            <a:ext cx="7101376" cy="1169547"/>
          </a:xfrm>
          <a:prstGeom prst="rect">
            <a:avLst/>
          </a:prstGeom>
          <a:ln w="28575">
            <a:solidFill>
              <a:srgbClr val="41719C"/>
            </a:solidFill>
            <a:prstDash val="dash"/>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i="1">
                <a:solidFill>
                  <a:srgbClr val="333333"/>
                </a:solidFill>
                <a:latin typeface="Arial"/>
                <a:ea typeface="Arial"/>
                <a:cs typeface="Arial"/>
                <a:sym typeface="Arial"/>
              </a:defRPr>
            </a:lvl1pPr>
          </a:lstStyle>
          <a:p>
            <a:pPr algn="ctr"/>
            <a:r>
              <a:rPr lang="it-IT" sz="1400" i="0" dirty="0">
                <a:solidFill>
                  <a:srgbClr val="41719C"/>
                </a:solidFill>
                <a:latin typeface="+mn-lt"/>
              </a:rPr>
              <a:t>G. Alberti, et al. </a:t>
            </a:r>
            <a:r>
              <a:rPr lang="en-US" sz="1400" dirty="0">
                <a:solidFill>
                  <a:srgbClr val="41719C"/>
                </a:solidFill>
                <a:latin typeface="+mn-lt"/>
              </a:rPr>
              <a:t>"Global SOLPS-ITER and ERO2.0 coupling in a linear device for the study of plasma–wall interaction in helium plasma</a:t>
            </a:r>
            <a:r>
              <a:rPr lang="en-US" sz="1400" i="0" dirty="0">
                <a:solidFill>
                  <a:srgbClr val="41719C"/>
                </a:solidFill>
                <a:latin typeface="+mn-lt"/>
              </a:rPr>
              <a:t>“, Nuclear Fusion 63.2 (2023): 026020</a:t>
            </a:r>
          </a:p>
          <a:p>
            <a:pPr algn="ctr"/>
            <a:endParaRPr lang="en-US" sz="1400" i="0" dirty="0">
              <a:solidFill>
                <a:srgbClr val="41719C"/>
              </a:solidFill>
              <a:latin typeface="+mn-lt"/>
            </a:endParaRPr>
          </a:p>
          <a:p>
            <a:pPr algn="ctr"/>
            <a:r>
              <a:rPr lang="en-US" sz="1400" i="0" dirty="0">
                <a:solidFill>
                  <a:srgbClr val="41719C"/>
                </a:solidFill>
                <a:latin typeface="+mn-lt"/>
              </a:rPr>
              <a:t>F. </a:t>
            </a:r>
            <a:r>
              <a:rPr lang="en-US" sz="1400" i="0" dirty="0" err="1">
                <a:solidFill>
                  <a:srgbClr val="41719C"/>
                </a:solidFill>
                <a:latin typeface="+mn-lt"/>
              </a:rPr>
              <a:t>Mombelli</a:t>
            </a:r>
            <a:r>
              <a:rPr lang="en-US" sz="1400" i="0" dirty="0">
                <a:solidFill>
                  <a:srgbClr val="41719C"/>
                </a:solidFill>
                <a:latin typeface="+mn-lt"/>
              </a:rPr>
              <a:t>, et al. </a:t>
            </a:r>
            <a:r>
              <a:rPr lang="en-US" sz="1400" dirty="0">
                <a:solidFill>
                  <a:srgbClr val="41719C"/>
                </a:solidFill>
                <a:latin typeface="+mn-lt"/>
              </a:rPr>
              <a:t>"Numerical simulation of a helium plasma–material interaction experiment in </a:t>
            </a:r>
            <a:r>
              <a:rPr lang="en-US" sz="1400" dirty="0" err="1">
                <a:solidFill>
                  <a:srgbClr val="41719C"/>
                </a:solidFill>
                <a:latin typeface="+mn-lt"/>
              </a:rPr>
              <a:t>GyM</a:t>
            </a:r>
            <a:r>
              <a:rPr lang="en-US" sz="1400" dirty="0">
                <a:solidFill>
                  <a:srgbClr val="41719C"/>
                </a:solidFill>
                <a:latin typeface="+mn-lt"/>
              </a:rPr>
              <a:t> linear device through SOLPS-ITER and ERO2.0 codes" </a:t>
            </a:r>
            <a:r>
              <a:rPr lang="en-US" sz="1400" i="0" dirty="0">
                <a:solidFill>
                  <a:srgbClr val="41719C"/>
                </a:solidFill>
                <a:latin typeface="+mn-lt"/>
              </a:rPr>
              <a:t>Nuclear Fusion 65.2 (2025): 026023</a:t>
            </a:r>
            <a:endParaRPr lang="it-IT" sz="1400" i="0" dirty="0">
              <a:solidFill>
                <a:srgbClr val="41719C"/>
              </a:solidFill>
              <a:latin typeface="+mn-lt"/>
            </a:endParaRPr>
          </a:p>
        </p:txBody>
      </p:sp>
      <p:sp>
        <p:nvSpPr>
          <p:cNvPr id="11" name="Freccia in giù 10">
            <a:extLst>
              <a:ext uri="{FF2B5EF4-FFF2-40B4-BE49-F238E27FC236}">
                <a16:creationId xmlns:a16="http://schemas.microsoft.com/office/drawing/2014/main" id="{CAED3DDC-5DD6-169F-CC45-8C1A6E6AD6A6}"/>
              </a:ext>
            </a:extLst>
          </p:cNvPr>
          <p:cNvSpPr/>
          <p:nvPr/>
        </p:nvSpPr>
        <p:spPr>
          <a:xfrm rot="16200000">
            <a:off x="2546860" y="2631710"/>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45A87D9A-43BB-F479-4995-760C2533AD37}"/>
              </a:ext>
            </a:extLst>
          </p:cNvPr>
          <p:cNvSpPr txBox="1"/>
          <p:nvPr/>
        </p:nvSpPr>
        <p:spPr>
          <a:xfrm>
            <a:off x="2866295" y="2618435"/>
            <a:ext cx="3411406" cy="307777"/>
          </a:xfrm>
          <a:prstGeom prst="rect">
            <a:avLst/>
          </a:prstGeom>
          <a:noFill/>
        </p:spPr>
        <p:txBody>
          <a:bodyPr wrap="square" rtlCol="0">
            <a:spAutoFit/>
          </a:bodyPr>
          <a:lstStyle/>
          <a:p>
            <a:r>
              <a:rPr lang="en-GB" sz="1400" b="1" dirty="0"/>
              <a:t>Next: </a:t>
            </a:r>
            <a:r>
              <a:rPr lang="en-GB" sz="1400" dirty="0"/>
              <a:t>apply this tool to </a:t>
            </a:r>
            <a:r>
              <a:rPr lang="en-GB" sz="1400" dirty="0" err="1"/>
              <a:t>BiGyM</a:t>
            </a:r>
            <a:r>
              <a:rPr lang="en-GB" sz="1400" dirty="0"/>
              <a:t>?</a:t>
            </a:r>
            <a:endParaRPr lang="en-GB" sz="1400" b="1" baseline="-25000" dirty="0"/>
          </a:p>
        </p:txBody>
      </p:sp>
    </p:spTree>
    <p:extLst>
      <p:ext uri="{BB962C8B-B14F-4D97-AF65-F5344CB8AC3E}">
        <p14:creationId xmlns:p14="http://schemas.microsoft.com/office/powerpoint/2010/main" val="14296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8E67-57B9-4344-98D7-93A0BFCE8E8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0571EE-403A-27A8-28F9-5E3BE8104CDA}"/>
              </a:ext>
            </a:extLst>
          </p:cNvPr>
          <p:cNvSpPr>
            <a:spLocks noGrp="1"/>
          </p:cNvSpPr>
          <p:nvPr>
            <p:ph type="title"/>
          </p:nvPr>
        </p:nvSpPr>
        <p:spPr/>
        <p:txBody>
          <a:bodyPr/>
          <a:lstStyle/>
          <a:p>
            <a:r>
              <a:rPr lang="en-US" noProof="0" dirty="0"/>
              <a:t>Erosion/migration in AUG He-plasma discharges</a:t>
            </a:r>
          </a:p>
        </p:txBody>
      </p:sp>
      <p:sp>
        <p:nvSpPr>
          <p:cNvPr id="3" name="Segnaposto piè di pagina 2">
            <a:extLst>
              <a:ext uri="{FF2B5EF4-FFF2-40B4-BE49-F238E27FC236}">
                <a16:creationId xmlns:a16="http://schemas.microsoft.com/office/drawing/2014/main" id="{F64521E5-0D12-E753-81E1-D7181F4D79AE}"/>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5CCEFCA9-95BC-6D4E-42E8-8341F8684735}"/>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11</a:t>
            </a:fld>
            <a:endParaRPr lang="en-US" noProof="0" dirty="0">
              <a:solidFill>
                <a:prstClr val="white"/>
              </a:solidFill>
            </a:endParaRPr>
          </a:p>
        </p:txBody>
      </p:sp>
      <p:sp>
        <p:nvSpPr>
          <p:cNvPr id="5" name="Rettangolo con angoli arrotondati 4">
            <a:extLst>
              <a:ext uri="{FF2B5EF4-FFF2-40B4-BE49-F238E27FC236}">
                <a16:creationId xmlns:a16="http://schemas.microsoft.com/office/drawing/2014/main" id="{372F060B-D386-3EAD-FD27-1B37719F904C}"/>
              </a:ext>
            </a:extLst>
          </p:cNvPr>
          <p:cNvSpPr/>
          <p:nvPr/>
        </p:nvSpPr>
        <p:spPr>
          <a:xfrm>
            <a:off x="324036" y="688354"/>
            <a:ext cx="4072704" cy="618291"/>
          </a:xfrm>
          <a:prstGeom prst="roundRect">
            <a:avLst>
              <a:gd name="adj" fmla="val 19471"/>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9D667D31-0A2F-AFC3-F8E6-C9B308C9ADF8}"/>
              </a:ext>
            </a:extLst>
          </p:cNvPr>
          <p:cNvSpPr txBox="1"/>
          <p:nvPr/>
        </p:nvSpPr>
        <p:spPr>
          <a:xfrm>
            <a:off x="861549" y="699542"/>
            <a:ext cx="3418298" cy="584775"/>
          </a:xfrm>
          <a:prstGeom prst="rect">
            <a:avLst/>
          </a:prstGeom>
          <a:noFill/>
        </p:spPr>
        <p:txBody>
          <a:bodyPr wrap="square" rtlCol="0">
            <a:spAutoFit/>
          </a:bodyPr>
          <a:lstStyle/>
          <a:p>
            <a:pPr algn="ctr"/>
            <a:r>
              <a:rPr lang="en-GB" sz="1600" dirty="0">
                <a:solidFill>
                  <a:schemeClr val="accent2">
                    <a:lumMod val="75000"/>
                  </a:schemeClr>
                </a:solidFill>
                <a:latin typeface="+mj-lt"/>
              </a:rPr>
              <a:t>Investigate AUG W divertor erosion in L- and H-mode He plasma discharges</a:t>
            </a:r>
          </a:p>
        </p:txBody>
      </p:sp>
      <p:pic>
        <p:nvPicPr>
          <p:cNvPr id="7" name="Elemento grafico 6" descr="Tiro a segno con riempimento a tinta unita">
            <a:extLst>
              <a:ext uri="{FF2B5EF4-FFF2-40B4-BE49-F238E27FC236}">
                <a16:creationId xmlns:a16="http://schemas.microsoft.com/office/drawing/2014/main" id="{8C133376-4DFF-8DBF-7EFB-52831F086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550" y="749935"/>
            <a:ext cx="483991" cy="483991"/>
          </a:xfrm>
          <a:prstGeom prst="rect">
            <a:avLst/>
          </a:prstGeom>
        </p:spPr>
      </p:pic>
      <p:grpSp>
        <p:nvGrpSpPr>
          <p:cNvPr id="9" name="Gruppo 8">
            <a:extLst>
              <a:ext uri="{FF2B5EF4-FFF2-40B4-BE49-F238E27FC236}">
                <a16:creationId xmlns:a16="http://schemas.microsoft.com/office/drawing/2014/main" id="{03FF2EDB-2B78-E475-2B07-0E4E9EEC5799}"/>
              </a:ext>
            </a:extLst>
          </p:cNvPr>
          <p:cNvGrpSpPr/>
          <p:nvPr/>
        </p:nvGrpSpPr>
        <p:grpSpPr>
          <a:xfrm>
            <a:off x="4690348" y="596701"/>
            <a:ext cx="4233007" cy="3825491"/>
            <a:chOff x="4690348" y="596701"/>
            <a:chExt cx="4233007" cy="3825491"/>
          </a:xfrm>
        </p:grpSpPr>
        <p:pic>
          <p:nvPicPr>
            <p:cNvPr id="10" name="TonelloE_ITPA32DivSOL (dragged).pdf" descr="TonelloE_ITPA32DivSOL (dragged).pdf">
              <a:extLst>
                <a:ext uri="{FF2B5EF4-FFF2-40B4-BE49-F238E27FC236}">
                  <a16:creationId xmlns:a16="http://schemas.microsoft.com/office/drawing/2014/main" id="{19E03F24-EB2E-5150-69EE-C7919D39DBCF}"/>
                </a:ext>
              </a:extLst>
            </p:cNvPr>
            <p:cNvPicPr>
              <a:picLocks noChangeAspect="1"/>
            </p:cNvPicPr>
            <p:nvPr/>
          </p:nvPicPr>
          <p:blipFill>
            <a:blip r:embed="rId4"/>
            <a:srcRect l="60297" t="15287" b="11750"/>
            <a:stretch>
              <a:fillRect/>
            </a:stretch>
          </p:blipFill>
          <p:spPr>
            <a:xfrm>
              <a:off x="4690348" y="721307"/>
              <a:ext cx="3580175" cy="3700885"/>
            </a:xfrm>
            <a:prstGeom prst="rect">
              <a:avLst/>
            </a:prstGeom>
            <a:ln w="12700">
              <a:miter lim="400000"/>
            </a:ln>
          </p:spPr>
        </p:pic>
        <p:sp>
          <p:nvSpPr>
            <p:cNvPr id="11" name="Rettangolo 10">
              <a:extLst>
                <a:ext uri="{FF2B5EF4-FFF2-40B4-BE49-F238E27FC236}">
                  <a16:creationId xmlns:a16="http://schemas.microsoft.com/office/drawing/2014/main" id="{3C527A13-42F9-2120-B892-26C705D50D4F}"/>
                </a:ext>
              </a:extLst>
            </p:cNvPr>
            <p:cNvSpPr/>
            <p:nvPr/>
          </p:nvSpPr>
          <p:spPr>
            <a:xfrm>
              <a:off x="8038720" y="843558"/>
              <a:ext cx="144016" cy="172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BF0D2386-6794-1771-BC02-4668B06EB376}"/>
                </a:ext>
              </a:extLst>
            </p:cNvPr>
            <p:cNvSpPr/>
            <p:nvPr/>
          </p:nvSpPr>
          <p:spPr>
            <a:xfrm rot="16200000">
              <a:off x="5739776" y="2098438"/>
              <a:ext cx="468000" cy="206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92C56397-4E24-EED9-CA33-583DBB71DC11}"/>
                </a:ext>
              </a:extLst>
            </p:cNvPr>
            <p:cNvSpPr/>
            <p:nvPr/>
          </p:nvSpPr>
          <p:spPr>
            <a:xfrm rot="16200000">
              <a:off x="7066730" y="3192571"/>
              <a:ext cx="144016" cy="267124"/>
            </a:xfrm>
            <a:prstGeom prst="rect">
              <a:avLst/>
            </a:prstGeom>
            <a:solidFill>
              <a:srgbClr val="B7B3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F3F0A6C6-7E32-A24A-A5DA-1A8BFCBD4BA1}"/>
                </a:ext>
              </a:extLst>
            </p:cNvPr>
            <p:cNvSpPr/>
            <p:nvPr/>
          </p:nvSpPr>
          <p:spPr>
            <a:xfrm rot="16200000">
              <a:off x="7037381" y="2755569"/>
              <a:ext cx="202714" cy="267124"/>
            </a:xfrm>
            <a:prstGeom prst="rect">
              <a:avLst/>
            </a:prstGeom>
            <a:solidFill>
              <a:srgbClr val="9F9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778C645-8E62-5B3D-B8B0-783923218F86}"/>
                </a:ext>
              </a:extLst>
            </p:cNvPr>
            <p:cNvSpPr/>
            <p:nvPr/>
          </p:nvSpPr>
          <p:spPr>
            <a:xfrm rot="16200000">
              <a:off x="7201543" y="2763880"/>
              <a:ext cx="202714" cy="61200"/>
            </a:xfrm>
            <a:prstGeom prst="rect">
              <a:avLst/>
            </a:prstGeom>
            <a:solidFill>
              <a:srgbClr val="9F9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90F56C8-0A81-6665-03CF-99AE710564F1}"/>
                </a:ext>
              </a:extLst>
            </p:cNvPr>
            <p:cNvSpPr/>
            <p:nvPr/>
          </p:nvSpPr>
          <p:spPr>
            <a:xfrm rot="16200000">
              <a:off x="7307082" y="2778188"/>
              <a:ext cx="114036" cy="61200"/>
            </a:xfrm>
            <a:prstGeom prst="rect">
              <a:avLst/>
            </a:prstGeom>
            <a:solidFill>
              <a:srgbClr val="20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aug_green_white_background.png" descr="aug_green_white_background.png">
              <a:extLst>
                <a:ext uri="{FF2B5EF4-FFF2-40B4-BE49-F238E27FC236}">
                  <a16:creationId xmlns:a16="http://schemas.microsoft.com/office/drawing/2014/main" id="{4D078780-CA4E-6EF7-5172-4136C604B8EC}"/>
                </a:ext>
              </a:extLst>
            </p:cNvPr>
            <p:cNvPicPr>
              <a:picLocks noChangeAspect="1"/>
            </p:cNvPicPr>
            <p:nvPr/>
          </p:nvPicPr>
          <p:blipFill>
            <a:blip r:embed="rId5"/>
            <a:stretch>
              <a:fillRect/>
            </a:stretch>
          </p:blipFill>
          <p:spPr>
            <a:xfrm>
              <a:off x="8192244" y="596701"/>
              <a:ext cx="731111" cy="649893"/>
            </a:xfrm>
            <a:prstGeom prst="rect">
              <a:avLst/>
            </a:prstGeom>
            <a:ln w="12700">
              <a:miter lim="400000"/>
            </a:ln>
          </p:spPr>
        </p:pic>
      </p:grpSp>
      <p:sp>
        <p:nvSpPr>
          <p:cNvPr id="18" name="CasellaDiTesto 17">
            <a:extLst>
              <a:ext uri="{FF2B5EF4-FFF2-40B4-BE49-F238E27FC236}">
                <a16:creationId xmlns:a16="http://schemas.microsoft.com/office/drawing/2014/main" id="{FA172403-E3D3-4610-49E0-0A93C137B0EA}"/>
              </a:ext>
            </a:extLst>
          </p:cNvPr>
          <p:cNvSpPr txBox="1"/>
          <p:nvPr/>
        </p:nvSpPr>
        <p:spPr>
          <a:xfrm>
            <a:off x="7945664" y="1431608"/>
            <a:ext cx="1249804" cy="738664"/>
          </a:xfrm>
          <a:prstGeom prst="rect">
            <a:avLst/>
          </a:prstGeom>
          <a:noFill/>
        </p:spPr>
        <p:txBody>
          <a:bodyPr wrap="square" rtlCol="0">
            <a:spAutoFit/>
          </a:bodyPr>
          <a:lstStyle/>
          <a:p>
            <a:pPr algn="ctr"/>
            <a:r>
              <a:rPr lang="en-US" sz="1400" b="1" dirty="0">
                <a:solidFill>
                  <a:srgbClr val="FF0000"/>
                </a:solidFill>
              </a:rPr>
              <a:t>150 - 250 nm net erosion</a:t>
            </a:r>
          </a:p>
          <a:p>
            <a:pPr algn="ctr"/>
            <a:r>
              <a:rPr lang="en-US" sz="1400" b="1" dirty="0">
                <a:solidFill>
                  <a:srgbClr val="FF0000"/>
                </a:solidFill>
              </a:rPr>
              <a:t>(2022)</a:t>
            </a:r>
          </a:p>
        </p:txBody>
      </p:sp>
      <p:cxnSp>
        <p:nvCxnSpPr>
          <p:cNvPr id="19" name="Connettore 2 18">
            <a:extLst>
              <a:ext uri="{FF2B5EF4-FFF2-40B4-BE49-F238E27FC236}">
                <a16:creationId xmlns:a16="http://schemas.microsoft.com/office/drawing/2014/main" id="{2BA7D500-153A-C4E4-C17A-51DCA791E251}"/>
              </a:ext>
            </a:extLst>
          </p:cNvPr>
          <p:cNvCxnSpPr>
            <a:cxnSpLocks/>
          </p:cNvCxnSpPr>
          <p:nvPr/>
        </p:nvCxnSpPr>
        <p:spPr>
          <a:xfrm flipH="1">
            <a:off x="8064388" y="2211710"/>
            <a:ext cx="499743" cy="4405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DB90C138-E46E-FA57-2E0B-BC7C972CA860}"/>
              </a:ext>
            </a:extLst>
          </p:cNvPr>
          <p:cNvCxnSpPr>
            <a:cxnSpLocks/>
          </p:cNvCxnSpPr>
          <p:nvPr/>
        </p:nvCxnSpPr>
        <p:spPr>
          <a:xfrm flipH="1" flipV="1">
            <a:off x="8064388" y="3543858"/>
            <a:ext cx="499743" cy="477365"/>
          </a:xfrm>
          <a:prstGeom prst="straightConnector1">
            <a:avLst/>
          </a:prstGeom>
          <a:ln w="19050">
            <a:solidFill>
              <a:srgbClr val="0076BA"/>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6A7B461D-AAF9-73BB-F90F-531A882E9862}"/>
              </a:ext>
            </a:extLst>
          </p:cNvPr>
          <p:cNvSpPr txBox="1"/>
          <p:nvPr/>
        </p:nvSpPr>
        <p:spPr>
          <a:xfrm>
            <a:off x="7932897" y="4033834"/>
            <a:ext cx="1249804" cy="738664"/>
          </a:xfrm>
          <a:prstGeom prst="rect">
            <a:avLst/>
          </a:prstGeom>
          <a:noFill/>
        </p:spPr>
        <p:txBody>
          <a:bodyPr wrap="square" rtlCol="0">
            <a:spAutoFit/>
          </a:bodyPr>
          <a:lstStyle/>
          <a:p>
            <a:pPr algn="ctr"/>
            <a:r>
              <a:rPr lang="en-US" sz="1400" b="1" dirty="0">
                <a:solidFill>
                  <a:srgbClr val="0076BA"/>
                </a:solidFill>
              </a:rPr>
              <a:t>50 - 100 nm net erosion (2019)</a:t>
            </a:r>
          </a:p>
        </p:txBody>
      </p:sp>
      <p:sp>
        <p:nvSpPr>
          <p:cNvPr id="22" name="Parentesi graffa chiusa 21">
            <a:extLst>
              <a:ext uri="{FF2B5EF4-FFF2-40B4-BE49-F238E27FC236}">
                <a16:creationId xmlns:a16="http://schemas.microsoft.com/office/drawing/2014/main" id="{B90D612C-F5ED-3348-DF63-15F1FAA7EA2F}"/>
              </a:ext>
            </a:extLst>
          </p:cNvPr>
          <p:cNvSpPr/>
          <p:nvPr/>
        </p:nvSpPr>
        <p:spPr>
          <a:xfrm>
            <a:off x="8064388" y="2751769"/>
            <a:ext cx="118348" cy="609468"/>
          </a:xfrm>
          <a:prstGeom prst="rightBrace">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CasellaDiTesto 22">
            <a:extLst>
              <a:ext uri="{FF2B5EF4-FFF2-40B4-BE49-F238E27FC236}">
                <a16:creationId xmlns:a16="http://schemas.microsoft.com/office/drawing/2014/main" id="{726F12DD-1BA5-0156-252D-DDF0C50DD504}"/>
              </a:ext>
            </a:extLst>
          </p:cNvPr>
          <p:cNvSpPr txBox="1"/>
          <p:nvPr/>
        </p:nvSpPr>
        <p:spPr>
          <a:xfrm rot="5400000">
            <a:off x="8022787" y="2794893"/>
            <a:ext cx="1070027" cy="523220"/>
          </a:xfrm>
          <a:prstGeom prst="rect">
            <a:avLst/>
          </a:prstGeom>
          <a:noFill/>
        </p:spPr>
        <p:txBody>
          <a:bodyPr wrap="square" rtlCol="0">
            <a:spAutoFit/>
          </a:bodyPr>
          <a:lstStyle/>
          <a:p>
            <a:pPr algn="ctr"/>
            <a:r>
              <a:rPr lang="en-US" sz="1400" b="1" dirty="0">
                <a:solidFill>
                  <a:srgbClr val="00B050"/>
                </a:solidFill>
              </a:rPr>
              <a:t>Deposition </a:t>
            </a:r>
            <a:endParaRPr lang="en-US" sz="1400" b="1" noProof="0" dirty="0">
              <a:solidFill>
                <a:srgbClr val="00B050"/>
              </a:solidFill>
            </a:endParaRPr>
          </a:p>
          <a:p>
            <a:pPr algn="ctr"/>
            <a:r>
              <a:rPr lang="en-US" sz="1400" b="1" dirty="0">
                <a:solidFill>
                  <a:srgbClr val="00B050"/>
                </a:solidFill>
              </a:rPr>
              <a:t>zone</a:t>
            </a:r>
            <a:endParaRPr lang="en-US" sz="1400" b="1" noProof="0" dirty="0">
              <a:solidFill>
                <a:srgbClr val="00B050"/>
              </a:solidFill>
            </a:endParaRPr>
          </a:p>
        </p:txBody>
      </p:sp>
      <p:sp>
        <p:nvSpPr>
          <p:cNvPr id="24" name="CasellaDiTesto 23">
            <a:extLst>
              <a:ext uri="{FF2B5EF4-FFF2-40B4-BE49-F238E27FC236}">
                <a16:creationId xmlns:a16="http://schemas.microsoft.com/office/drawing/2014/main" id="{809DABC0-DBA2-BF60-3812-8270DB2E3D56}"/>
              </a:ext>
            </a:extLst>
          </p:cNvPr>
          <p:cNvSpPr txBox="1"/>
          <p:nvPr/>
        </p:nvSpPr>
        <p:spPr>
          <a:xfrm>
            <a:off x="6873758" y="624939"/>
            <a:ext cx="1249804" cy="461665"/>
          </a:xfrm>
          <a:prstGeom prst="rect">
            <a:avLst/>
          </a:prstGeom>
          <a:noFill/>
        </p:spPr>
        <p:txBody>
          <a:bodyPr wrap="square" rtlCol="0">
            <a:spAutoFit/>
          </a:bodyPr>
          <a:lstStyle/>
          <a:p>
            <a:pPr algn="ctr"/>
            <a:r>
              <a:rPr lang="en-US" sz="1200" i="1" noProof="0" dirty="0">
                <a:solidFill>
                  <a:schemeClr val="bg1">
                    <a:lumMod val="65000"/>
                  </a:schemeClr>
                </a:solidFill>
              </a:rPr>
              <a:t>Picture from 2019 experiment</a:t>
            </a:r>
          </a:p>
        </p:txBody>
      </p:sp>
      <p:pic>
        <p:nvPicPr>
          <p:cNvPr id="25" name="Immagine 24">
            <a:extLst>
              <a:ext uri="{FF2B5EF4-FFF2-40B4-BE49-F238E27FC236}">
                <a16:creationId xmlns:a16="http://schemas.microsoft.com/office/drawing/2014/main" id="{84FFD945-925F-A084-81D1-9D621F3E9D37}"/>
              </a:ext>
            </a:extLst>
          </p:cNvPr>
          <p:cNvPicPr>
            <a:picLocks noChangeAspect="1"/>
          </p:cNvPicPr>
          <p:nvPr/>
        </p:nvPicPr>
        <p:blipFill>
          <a:blip r:embed="rId6"/>
          <a:stretch>
            <a:fillRect/>
          </a:stretch>
        </p:blipFill>
        <p:spPr>
          <a:xfrm>
            <a:off x="2758978" y="3048152"/>
            <a:ext cx="3124759" cy="1098205"/>
          </a:xfrm>
          <a:prstGeom prst="rect">
            <a:avLst/>
          </a:prstGeom>
        </p:spPr>
      </p:pic>
      <p:sp>
        <p:nvSpPr>
          <p:cNvPr id="26" name="CasellaDiTesto 25">
            <a:extLst>
              <a:ext uri="{FF2B5EF4-FFF2-40B4-BE49-F238E27FC236}">
                <a16:creationId xmlns:a16="http://schemas.microsoft.com/office/drawing/2014/main" id="{9A946565-F11C-B71B-2758-D9154F73144E}"/>
              </a:ext>
            </a:extLst>
          </p:cNvPr>
          <p:cNvSpPr txBox="1"/>
          <p:nvPr/>
        </p:nvSpPr>
        <p:spPr>
          <a:xfrm>
            <a:off x="2737131" y="4207260"/>
            <a:ext cx="4410490" cy="646331"/>
          </a:xfrm>
          <a:prstGeom prst="rect">
            <a:avLst/>
          </a:prstGeom>
          <a:noFill/>
        </p:spPr>
        <p:txBody>
          <a:bodyPr wrap="square" rtlCol="0">
            <a:spAutoFit/>
          </a:bodyPr>
          <a:lstStyle/>
          <a:p>
            <a:r>
              <a:rPr lang="en-US" sz="1200" i="1" noProof="0" dirty="0">
                <a:solidFill>
                  <a:schemeClr val="bg1">
                    <a:lumMod val="65000"/>
                  </a:schemeClr>
                </a:solidFill>
              </a:rPr>
              <a:t>M. </a:t>
            </a:r>
            <a:r>
              <a:rPr lang="en-US" sz="1200" i="1" noProof="0" dirty="0" err="1">
                <a:solidFill>
                  <a:schemeClr val="bg1">
                    <a:lumMod val="65000"/>
                  </a:schemeClr>
                </a:solidFill>
              </a:rPr>
              <a:t>Rasiński</a:t>
            </a:r>
            <a:r>
              <a:rPr lang="en-US" sz="1200" i="1" noProof="0" dirty="0">
                <a:solidFill>
                  <a:schemeClr val="bg1">
                    <a:lumMod val="65000"/>
                  </a:schemeClr>
                </a:solidFill>
              </a:rPr>
              <a:t> et al. NME 37 (2023) 101539</a:t>
            </a:r>
          </a:p>
          <a:p>
            <a:r>
              <a:rPr lang="en-US" sz="1200" i="1" noProof="0" dirty="0">
                <a:solidFill>
                  <a:schemeClr val="bg1">
                    <a:lumMod val="65000"/>
                  </a:schemeClr>
                </a:solidFill>
              </a:rPr>
              <a:t>A. Hakola et al. NF 64.9 (2024) 096022</a:t>
            </a:r>
          </a:p>
          <a:p>
            <a:r>
              <a:rPr lang="en-US" sz="1200" i="1" noProof="0" dirty="0">
                <a:solidFill>
                  <a:schemeClr val="bg1">
                    <a:lumMod val="65000"/>
                  </a:schemeClr>
                </a:solidFill>
              </a:rPr>
              <a:t>T. </a:t>
            </a:r>
            <a:r>
              <a:rPr lang="en-US" sz="1200" i="1" noProof="0" dirty="0" err="1">
                <a:solidFill>
                  <a:schemeClr val="bg1">
                    <a:lumMod val="65000"/>
                  </a:schemeClr>
                </a:solidFill>
              </a:rPr>
              <a:t>Vuoriheimo</a:t>
            </a:r>
            <a:r>
              <a:rPr lang="en-US" sz="1200" i="1" noProof="0" dirty="0">
                <a:solidFill>
                  <a:schemeClr val="bg1">
                    <a:lumMod val="65000"/>
                  </a:schemeClr>
                </a:solidFill>
              </a:rPr>
              <a:t> et al. NME 41 (2024) 101766</a:t>
            </a:r>
          </a:p>
        </p:txBody>
      </p:sp>
      <p:sp>
        <p:nvSpPr>
          <p:cNvPr id="8" name="Textfeld 4">
            <a:extLst>
              <a:ext uri="{FF2B5EF4-FFF2-40B4-BE49-F238E27FC236}">
                <a16:creationId xmlns:a16="http://schemas.microsoft.com/office/drawing/2014/main" id="{54863000-BE9D-7C08-8D92-6E3BC2F83011}"/>
              </a:ext>
            </a:extLst>
          </p:cNvPr>
          <p:cNvSpPr txBox="1"/>
          <p:nvPr/>
        </p:nvSpPr>
        <p:spPr>
          <a:xfrm>
            <a:off x="278284" y="1415466"/>
            <a:ext cx="4434226" cy="1643014"/>
          </a:xfrm>
          <a:prstGeom prst="rect">
            <a:avLst/>
          </a:prstGeom>
          <a:noFill/>
          <a:ln w="12700">
            <a:noFill/>
          </a:ln>
        </p:spPr>
        <p:txBody>
          <a:bodyPr wrap="square" lIns="91440" tIns="45720" rIns="91440" bIns="45720" rtlCol="0" anchor="t">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r>
              <a:rPr lang="en-US" sz="1400" dirty="0">
                <a:solidFill>
                  <a:srgbClr val="0070C0"/>
                </a:solidFill>
                <a:latin typeface="+mj-lt"/>
              </a:rPr>
              <a:t>2019 and 2022 experiments</a:t>
            </a:r>
          </a:p>
          <a:p>
            <a:pPr marL="285750" indent="-285750">
              <a:buFont typeface="Arial" panose="020B0604020202020204" pitchFamily="34" charset="0"/>
              <a:buChar char="•"/>
            </a:pPr>
            <a:r>
              <a:rPr lang="en-US" sz="1400" b="1" dirty="0">
                <a:latin typeface="+mj-lt"/>
              </a:rPr>
              <a:t>Poloidal shift </a:t>
            </a:r>
            <a:r>
              <a:rPr lang="en-US" sz="1400" dirty="0">
                <a:latin typeface="+mj-lt"/>
              </a:rPr>
              <a:t>of a few cm between L- and  H-mode outer </a:t>
            </a:r>
            <a:r>
              <a:rPr lang="en-US" sz="1400" b="1" dirty="0">
                <a:latin typeface="+mj-lt"/>
              </a:rPr>
              <a:t>strike-points</a:t>
            </a:r>
            <a:r>
              <a:rPr lang="en-US" sz="1400" dirty="0">
                <a:latin typeface="+mj-lt"/>
              </a:rPr>
              <a:t> (OSP)</a:t>
            </a:r>
          </a:p>
          <a:p>
            <a:pPr marL="285750" indent="-285750">
              <a:buFont typeface="Arial" panose="020B0604020202020204" pitchFamily="34" charset="0"/>
              <a:buChar char="•"/>
            </a:pPr>
            <a:r>
              <a:rPr lang="en-US" sz="1400" dirty="0">
                <a:latin typeface="+mj-lt"/>
              </a:rPr>
              <a:t>Post-mortem erosion measurements via </a:t>
            </a:r>
            <a:r>
              <a:rPr lang="en-US" sz="1400" b="1" dirty="0">
                <a:latin typeface="+mj-lt"/>
              </a:rPr>
              <a:t>focused ion beam</a:t>
            </a:r>
            <a:r>
              <a:rPr lang="en-US" sz="1400" dirty="0">
                <a:latin typeface="+mj-lt"/>
              </a:rPr>
              <a:t> marking on W </a:t>
            </a:r>
          </a:p>
          <a:p>
            <a:pPr marL="285750" indent="-285750">
              <a:lnSpc>
                <a:spcPct val="112999"/>
              </a:lnSpc>
              <a:buFont typeface="Arial" panose="020B0604020202020204" pitchFamily="34" charset="0"/>
              <a:buChar char="•"/>
            </a:pPr>
            <a:r>
              <a:rPr lang="en-US" sz="1400" dirty="0">
                <a:latin typeface="+mj-lt"/>
              </a:rPr>
              <a:t>Net erosion near L- and H-mode OSPs, net deposition in between but little info about He</a:t>
            </a:r>
            <a:r>
              <a:rPr lang="en-US" sz="1400" baseline="30000" dirty="0">
                <a:latin typeface="+mj-lt"/>
              </a:rPr>
              <a:t>+/2+</a:t>
            </a:r>
            <a:r>
              <a:rPr lang="en-US" sz="1400" dirty="0">
                <a:latin typeface="+mj-lt"/>
              </a:rPr>
              <a:t> contribution</a:t>
            </a:r>
            <a:endParaRPr lang="en-GB" altLang="en-US" sz="1400" dirty="0">
              <a:solidFill>
                <a:srgbClr val="000000"/>
              </a:solidFill>
              <a:latin typeface="+mj-lt"/>
              <a:cs typeface="Arial"/>
            </a:endParaRPr>
          </a:p>
        </p:txBody>
      </p:sp>
      <p:sp>
        <p:nvSpPr>
          <p:cNvPr id="27" name="CasellaDiTesto 26">
            <a:extLst>
              <a:ext uri="{FF2B5EF4-FFF2-40B4-BE49-F238E27FC236}">
                <a16:creationId xmlns:a16="http://schemas.microsoft.com/office/drawing/2014/main" id="{66B57D79-4062-A810-8861-9C67042B2387}"/>
              </a:ext>
            </a:extLst>
          </p:cNvPr>
          <p:cNvSpPr txBox="1"/>
          <p:nvPr/>
        </p:nvSpPr>
        <p:spPr>
          <a:xfrm>
            <a:off x="543102" y="3279481"/>
            <a:ext cx="2411760" cy="523220"/>
          </a:xfrm>
          <a:prstGeom prst="rect">
            <a:avLst/>
          </a:prstGeom>
          <a:noFill/>
        </p:spPr>
        <p:txBody>
          <a:bodyPr wrap="square" rtlCol="0">
            <a:spAutoFit/>
          </a:bodyPr>
          <a:lstStyle/>
          <a:p>
            <a:pPr algn="ctr"/>
            <a:r>
              <a:rPr lang="en-US" sz="1400" b="1" noProof="0" dirty="0">
                <a:latin typeface="+mj-lt"/>
              </a:rPr>
              <a:t>SOLPS-ITER</a:t>
            </a:r>
            <a:r>
              <a:rPr lang="en-US" sz="1400" noProof="0" dirty="0">
                <a:latin typeface="+mj-lt"/>
              </a:rPr>
              <a:t> background plasmas from </a:t>
            </a:r>
            <a:r>
              <a:rPr lang="en-US" sz="1400" b="1" noProof="0" dirty="0">
                <a:latin typeface="+mj-lt"/>
              </a:rPr>
              <a:t>WP TE</a:t>
            </a:r>
          </a:p>
        </p:txBody>
      </p:sp>
      <p:pic>
        <p:nvPicPr>
          <p:cNvPr id="29" name="Immagine 28" descr="Immagine che contiene schizzo, nero, bianco e nero, design&#10;&#10;Descrizione generata automaticamente">
            <a:extLst>
              <a:ext uri="{FF2B5EF4-FFF2-40B4-BE49-F238E27FC236}">
                <a16:creationId xmlns:a16="http://schemas.microsoft.com/office/drawing/2014/main" id="{FCF55D5A-9FB6-9E2D-0416-7B8ECB64D9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46" t="5142" r="33240" b="6278"/>
          <a:stretch/>
        </p:blipFill>
        <p:spPr>
          <a:xfrm>
            <a:off x="17635" y="3193189"/>
            <a:ext cx="894751" cy="1477473"/>
          </a:xfrm>
          <a:prstGeom prst="rect">
            <a:avLst/>
          </a:prstGeom>
        </p:spPr>
      </p:pic>
      <p:cxnSp>
        <p:nvCxnSpPr>
          <p:cNvPr id="30" name="Straight Arrow Connector 17">
            <a:extLst>
              <a:ext uri="{FF2B5EF4-FFF2-40B4-BE49-F238E27FC236}">
                <a16:creationId xmlns:a16="http://schemas.microsoft.com/office/drawing/2014/main" id="{D869407D-98FE-E530-2DD8-1A296A2E7A74}"/>
              </a:ext>
            </a:extLst>
          </p:cNvPr>
          <p:cNvCxnSpPr>
            <a:cxnSpLocks/>
          </p:cNvCxnSpPr>
          <p:nvPr/>
        </p:nvCxnSpPr>
        <p:spPr>
          <a:xfrm flipV="1">
            <a:off x="578327" y="4184351"/>
            <a:ext cx="322080" cy="8003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CasellaDiTesto 32">
            <a:extLst>
              <a:ext uri="{FF2B5EF4-FFF2-40B4-BE49-F238E27FC236}">
                <a16:creationId xmlns:a16="http://schemas.microsoft.com/office/drawing/2014/main" id="{E61706C2-8CA0-35A4-E1A5-75462CC22A2A}"/>
              </a:ext>
            </a:extLst>
          </p:cNvPr>
          <p:cNvSpPr txBox="1"/>
          <p:nvPr/>
        </p:nvSpPr>
        <p:spPr>
          <a:xfrm>
            <a:off x="719221" y="3931926"/>
            <a:ext cx="2073698" cy="523220"/>
          </a:xfrm>
          <a:prstGeom prst="rect">
            <a:avLst/>
          </a:prstGeom>
          <a:noFill/>
        </p:spPr>
        <p:txBody>
          <a:bodyPr wrap="square" rtlCol="0">
            <a:spAutoFit/>
          </a:bodyPr>
          <a:lstStyle/>
          <a:p>
            <a:pPr algn="ctr"/>
            <a:r>
              <a:rPr lang="en-US" sz="1400" noProof="0" dirty="0">
                <a:latin typeface="+mj-lt"/>
              </a:rPr>
              <a:t>ERO2.0 wall geometry</a:t>
            </a:r>
          </a:p>
          <a:p>
            <a:pPr algn="ctr"/>
            <a:r>
              <a:rPr lang="en-US" sz="1400" dirty="0">
                <a:latin typeface="+mj-lt"/>
              </a:rPr>
              <a:t>(toroidal symmetry)</a:t>
            </a:r>
            <a:endParaRPr lang="en-US" sz="1400" noProof="0" dirty="0">
              <a:latin typeface="+mj-lt"/>
            </a:endParaRPr>
          </a:p>
        </p:txBody>
      </p:sp>
    </p:spTree>
    <p:extLst>
      <p:ext uri="{BB962C8B-B14F-4D97-AF65-F5344CB8AC3E}">
        <p14:creationId xmlns:p14="http://schemas.microsoft.com/office/powerpoint/2010/main" val="30414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7E01-C000-94EF-C959-E746DC0569E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B00D964-B031-F4B7-305E-DE5D3E33A62C}"/>
              </a:ext>
            </a:extLst>
          </p:cNvPr>
          <p:cNvSpPr>
            <a:spLocks noGrp="1"/>
          </p:cNvSpPr>
          <p:nvPr>
            <p:ph type="title"/>
          </p:nvPr>
        </p:nvSpPr>
        <p:spPr/>
        <p:txBody>
          <a:bodyPr/>
          <a:lstStyle/>
          <a:p>
            <a:r>
              <a:rPr lang="en-US" noProof="0" dirty="0"/>
              <a:t>Erosion results in L-mode discharges</a:t>
            </a:r>
          </a:p>
        </p:txBody>
      </p:sp>
      <p:sp>
        <p:nvSpPr>
          <p:cNvPr id="3" name="Segnaposto piè di pagina 2">
            <a:extLst>
              <a:ext uri="{FF2B5EF4-FFF2-40B4-BE49-F238E27FC236}">
                <a16:creationId xmlns:a16="http://schemas.microsoft.com/office/drawing/2014/main" id="{5A63C635-E19B-1FDA-272C-DE2CE48F5A96}"/>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DF75E9DD-E40C-8A5D-7302-34560C26D1EE}"/>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12</a:t>
            </a:fld>
            <a:endParaRPr lang="en-US" noProof="0" dirty="0">
              <a:solidFill>
                <a:prstClr val="white"/>
              </a:solidFill>
            </a:endParaRPr>
          </a:p>
        </p:txBody>
      </p:sp>
      <p:pic>
        <p:nvPicPr>
          <p:cNvPr id="5" name="Immagine 4">
            <a:extLst>
              <a:ext uri="{FF2B5EF4-FFF2-40B4-BE49-F238E27FC236}">
                <a16:creationId xmlns:a16="http://schemas.microsoft.com/office/drawing/2014/main" id="{FD6D8A05-BB72-D503-1475-5A66DC86DA53}"/>
              </a:ext>
            </a:extLst>
          </p:cNvPr>
          <p:cNvPicPr>
            <a:picLocks noChangeAspect="1"/>
          </p:cNvPicPr>
          <p:nvPr/>
        </p:nvPicPr>
        <p:blipFill>
          <a:blip r:embed="rId2"/>
          <a:srcRect l="20980" t="35300" r="26421" b="32113"/>
          <a:stretch>
            <a:fillRect/>
          </a:stretch>
        </p:blipFill>
        <p:spPr>
          <a:xfrm>
            <a:off x="6208428" y="2581420"/>
            <a:ext cx="2892791" cy="2321856"/>
          </a:xfrm>
          <a:prstGeom prst="rect">
            <a:avLst/>
          </a:prstGeom>
        </p:spPr>
      </p:pic>
      <p:grpSp>
        <p:nvGrpSpPr>
          <p:cNvPr id="19" name="Gruppo 18">
            <a:extLst>
              <a:ext uri="{FF2B5EF4-FFF2-40B4-BE49-F238E27FC236}">
                <a16:creationId xmlns:a16="http://schemas.microsoft.com/office/drawing/2014/main" id="{D0AF8811-64C1-F66E-B41D-9416C8B112A3}"/>
              </a:ext>
            </a:extLst>
          </p:cNvPr>
          <p:cNvGrpSpPr/>
          <p:nvPr/>
        </p:nvGrpSpPr>
        <p:grpSpPr>
          <a:xfrm>
            <a:off x="323528" y="555526"/>
            <a:ext cx="4434226" cy="523220"/>
            <a:chOff x="158643" y="663538"/>
            <a:chExt cx="4434226" cy="523220"/>
          </a:xfrm>
        </p:grpSpPr>
        <p:sp>
          <p:nvSpPr>
            <p:cNvPr id="17" name="Rettangolo con angoli arrotondati 16">
              <a:extLst>
                <a:ext uri="{FF2B5EF4-FFF2-40B4-BE49-F238E27FC236}">
                  <a16:creationId xmlns:a16="http://schemas.microsoft.com/office/drawing/2014/main" id="{27BAD28E-E5F9-FE05-96E4-85A5116A1D4D}"/>
                </a:ext>
              </a:extLst>
            </p:cNvPr>
            <p:cNvSpPr/>
            <p:nvPr/>
          </p:nvSpPr>
          <p:spPr>
            <a:xfrm>
              <a:off x="179512" y="663538"/>
              <a:ext cx="4392488" cy="523220"/>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feld 4">
              <a:extLst>
                <a:ext uri="{FF2B5EF4-FFF2-40B4-BE49-F238E27FC236}">
                  <a16:creationId xmlns:a16="http://schemas.microsoft.com/office/drawing/2014/main" id="{D132C682-C781-9734-C934-CBB3299F673D}"/>
                </a:ext>
              </a:extLst>
            </p:cNvPr>
            <p:cNvSpPr txBox="1"/>
            <p:nvPr/>
          </p:nvSpPr>
          <p:spPr>
            <a:xfrm>
              <a:off x="158643" y="771259"/>
              <a:ext cx="4434226" cy="307777"/>
            </a:xfrm>
            <a:prstGeom prst="rect">
              <a:avLst/>
            </a:prstGeom>
            <a:noFill/>
            <a:ln w="12700">
              <a:noFill/>
            </a:ln>
          </p:spPr>
          <p:txBody>
            <a:bodyPr wrap="square" lIns="91440" tIns="45720" rIns="91440" bIns="45720" rtlCol="0" anchor="t">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400" dirty="0">
                  <a:solidFill>
                    <a:srgbClr val="1F497D"/>
                  </a:solidFill>
                  <a:latin typeface="+mj-lt"/>
                </a:rPr>
                <a:t>From SOLPS-ITER: </a:t>
              </a:r>
              <a:r>
                <a:rPr lang="en-US" sz="1400" b="1" dirty="0">
                  <a:solidFill>
                    <a:srgbClr val="1F497D"/>
                  </a:solidFill>
                  <a:latin typeface="+mj-lt"/>
                </a:rPr>
                <a:t>50-50% He</a:t>
              </a:r>
              <a:r>
                <a:rPr lang="en-US" sz="1400" b="1" baseline="30000" dirty="0">
                  <a:solidFill>
                    <a:srgbClr val="1F497D"/>
                  </a:solidFill>
                  <a:latin typeface="+mj-lt"/>
                </a:rPr>
                <a:t>+/2+ </a:t>
              </a:r>
              <a:r>
                <a:rPr lang="en-US" sz="1400" b="1" dirty="0">
                  <a:solidFill>
                    <a:srgbClr val="1F497D"/>
                  </a:solidFill>
                  <a:latin typeface="+mj-lt"/>
                </a:rPr>
                <a:t>fraction </a:t>
              </a:r>
              <a:r>
                <a:rPr lang="en-US" sz="1400" dirty="0">
                  <a:solidFill>
                    <a:srgbClr val="1F497D"/>
                  </a:solidFill>
                  <a:latin typeface="+mj-lt"/>
                </a:rPr>
                <a:t>close to OSP</a:t>
              </a:r>
              <a:endParaRPr lang="en-GB" altLang="en-US" sz="1400" dirty="0">
                <a:solidFill>
                  <a:srgbClr val="1F497D"/>
                </a:solidFill>
                <a:latin typeface="+mj-lt"/>
                <a:cs typeface="Arial"/>
              </a:endParaRPr>
            </a:p>
          </p:txBody>
        </p:sp>
      </p:grpSp>
      <p:sp>
        <p:nvSpPr>
          <p:cNvPr id="21" name="Freccia giù 10">
            <a:extLst>
              <a:ext uri="{FF2B5EF4-FFF2-40B4-BE49-F238E27FC236}">
                <a16:creationId xmlns:a16="http://schemas.microsoft.com/office/drawing/2014/main" id="{C1AC3327-90D0-E224-55E4-5DC526F0B799}"/>
              </a:ext>
            </a:extLst>
          </p:cNvPr>
          <p:cNvSpPr/>
          <p:nvPr/>
        </p:nvSpPr>
        <p:spPr>
          <a:xfrm rot="16200000">
            <a:off x="566271" y="1289608"/>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22" name="CasellaDiTesto 21">
            <a:extLst>
              <a:ext uri="{FF2B5EF4-FFF2-40B4-BE49-F238E27FC236}">
                <a16:creationId xmlns:a16="http://schemas.microsoft.com/office/drawing/2014/main" id="{91B29E0F-7863-5F60-1C90-4B3816D7A3A3}"/>
              </a:ext>
            </a:extLst>
          </p:cNvPr>
          <p:cNvSpPr txBox="1"/>
          <p:nvPr/>
        </p:nvSpPr>
        <p:spPr>
          <a:xfrm>
            <a:off x="904915" y="1256152"/>
            <a:ext cx="4878034" cy="307777"/>
          </a:xfrm>
          <a:prstGeom prst="rect">
            <a:avLst/>
          </a:prstGeom>
          <a:noFill/>
        </p:spPr>
        <p:txBody>
          <a:bodyPr wrap="square" rtlCol="0">
            <a:spAutoFit/>
          </a:bodyPr>
          <a:lstStyle/>
          <a:p>
            <a:r>
              <a:rPr lang="en-US" sz="1400" dirty="0">
                <a:latin typeface="+mj-lt"/>
              </a:rPr>
              <a:t>erosion contribution of the two He ions?</a:t>
            </a:r>
            <a:endParaRPr lang="en-US" sz="1400" noProof="0" dirty="0">
              <a:latin typeface="+mj-lt"/>
            </a:endParaRPr>
          </a:p>
        </p:txBody>
      </p:sp>
      <p:sp>
        <p:nvSpPr>
          <p:cNvPr id="23" name="CasellaDiTesto 22">
            <a:extLst>
              <a:ext uri="{FF2B5EF4-FFF2-40B4-BE49-F238E27FC236}">
                <a16:creationId xmlns:a16="http://schemas.microsoft.com/office/drawing/2014/main" id="{C3CC3986-9DB9-1C5F-8CEC-7E483F537788}"/>
              </a:ext>
            </a:extLst>
          </p:cNvPr>
          <p:cNvSpPr txBox="1"/>
          <p:nvPr/>
        </p:nvSpPr>
        <p:spPr>
          <a:xfrm>
            <a:off x="551745" y="1617980"/>
            <a:ext cx="5766266" cy="738664"/>
          </a:xfrm>
          <a:prstGeom prst="rect">
            <a:avLst/>
          </a:prstGeom>
          <a:noFill/>
        </p:spPr>
        <p:txBody>
          <a:bodyPr wrap="square" rtlCol="0">
            <a:spAutoFit/>
          </a:bodyPr>
          <a:lstStyle/>
          <a:p>
            <a:r>
              <a:rPr lang="en-US" sz="1400" noProof="0" dirty="0">
                <a:solidFill>
                  <a:srgbClr val="0070C0"/>
                </a:solidFill>
                <a:latin typeface="+mj-lt"/>
              </a:rPr>
              <a:t>Results of the comparison</a:t>
            </a:r>
          </a:p>
          <a:p>
            <a:pPr marL="285750" indent="-285750">
              <a:buFont typeface="Arial" panose="020B0604020202020204" pitchFamily="34" charset="0"/>
              <a:buChar char="•"/>
            </a:pPr>
            <a:r>
              <a:rPr lang="en-US" sz="1400" noProof="0" dirty="0">
                <a:latin typeface="+mj-lt"/>
              </a:rPr>
              <a:t>Significantly lower erosion with full-He</a:t>
            </a:r>
            <a:r>
              <a:rPr lang="en-US" sz="1400" baseline="30000" noProof="0" dirty="0">
                <a:latin typeface="+mj-lt"/>
              </a:rPr>
              <a:t>+</a:t>
            </a:r>
            <a:r>
              <a:rPr lang="en-US" sz="1400" noProof="0" dirty="0">
                <a:latin typeface="+mj-lt"/>
              </a:rPr>
              <a:t> </a:t>
            </a:r>
            <a:r>
              <a:rPr lang="en-US" sz="1400" noProof="0" dirty="0" err="1">
                <a:latin typeface="+mj-lt"/>
              </a:rPr>
              <a:t>wrt</a:t>
            </a:r>
            <a:r>
              <a:rPr lang="en-US" sz="1400" noProof="0" dirty="0">
                <a:latin typeface="+mj-lt"/>
              </a:rPr>
              <a:t> SOLPS-ITER fraction</a:t>
            </a:r>
          </a:p>
          <a:p>
            <a:pPr marL="285750" indent="-285750">
              <a:buFont typeface="Arial" panose="020B0604020202020204" pitchFamily="34" charset="0"/>
              <a:buChar char="•"/>
            </a:pPr>
            <a:r>
              <a:rPr lang="en-US" sz="1400" noProof="0" dirty="0">
                <a:latin typeface="+mj-lt"/>
              </a:rPr>
              <a:t>30% higher erosion for full-He</a:t>
            </a:r>
            <a:r>
              <a:rPr lang="en-US" sz="1400" baseline="30000" noProof="0" dirty="0">
                <a:latin typeface="+mj-lt"/>
              </a:rPr>
              <a:t>2+</a:t>
            </a:r>
            <a:r>
              <a:rPr lang="en-US" sz="1400" dirty="0">
                <a:latin typeface="+mj-lt"/>
              </a:rPr>
              <a:t> </a:t>
            </a:r>
            <a:r>
              <a:rPr lang="en-US" sz="1400" noProof="0" dirty="0">
                <a:latin typeface="+mj-lt"/>
              </a:rPr>
              <a:t>close to OSP</a:t>
            </a:r>
          </a:p>
        </p:txBody>
      </p:sp>
      <p:sp>
        <p:nvSpPr>
          <p:cNvPr id="25" name="CasellaDiTesto 24">
            <a:extLst>
              <a:ext uri="{FF2B5EF4-FFF2-40B4-BE49-F238E27FC236}">
                <a16:creationId xmlns:a16="http://schemas.microsoft.com/office/drawing/2014/main" id="{C6C1D087-6E62-7164-1A13-FEEC58D59DCA}"/>
              </a:ext>
            </a:extLst>
          </p:cNvPr>
          <p:cNvSpPr txBox="1"/>
          <p:nvPr/>
        </p:nvSpPr>
        <p:spPr>
          <a:xfrm>
            <a:off x="5418102" y="1148430"/>
            <a:ext cx="3168352" cy="523220"/>
          </a:xfrm>
          <a:prstGeom prst="rect">
            <a:avLst/>
          </a:prstGeom>
          <a:noFill/>
        </p:spPr>
        <p:txBody>
          <a:bodyPr wrap="square" rtlCol="0">
            <a:spAutoFit/>
          </a:bodyPr>
          <a:lstStyle/>
          <a:p>
            <a:pPr algn="ctr"/>
            <a:r>
              <a:rPr lang="en-US" sz="1400" dirty="0">
                <a:latin typeface="+mj-lt"/>
              </a:rPr>
              <a:t>Erosion with </a:t>
            </a:r>
            <a:r>
              <a:rPr lang="en-US" sz="1400" dirty="0"/>
              <a:t>(c) </a:t>
            </a:r>
            <a:r>
              <a:rPr lang="en-US" sz="1400" dirty="0">
                <a:latin typeface="+mj-lt"/>
              </a:rPr>
              <a:t>SOLPS plasma vs. (b) </a:t>
            </a:r>
            <a:r>
              <a:rPr lang="en-US" sz="1400" b="1" dirty="0">
                <a:latin typeface="+mj-lt"/>
              </a:rPr>
              <a:t>full-He</a:t>
            </a:r>
            <a:r>
              <a:rPr lang="en-US" sz="1400" b="1" baseline="30000" dirty="0">
                <a:latin typeface="+mj-lt"/>
              </a:rPr>
              <a:t>+</a:t>
            </a:r>
            <a:r>
              <a:rPr lang="en-US" sz="1400" dirty="0">
                <a:latin typeface="+mj-lt"/>
              </a:rPr>
              <a:t> and (a) </a:t>
            </a:r>
            <a:r>
              <a:rPr lang="en-US" sz="1400" b="1" dirty="0">
                <a:latin typeface="+mj-lt"/>
              </a:rPr>
              <a:t>full-He</a:t>
            </a:r>
            <a:r>
              <a:rPr lang="en-US" sz="1400" b="1" baseline="30000" dirty="0">
                <a:latin typeface="+mj-lt"/>
              </a:rPr>
              <a:t>2+</a:t>
            </a:r>
            <a:r>
              <a:rPr lang="en-US" sz="1400" dirty="0">
                <a:latin typeface="+mj-lt"/>
              </a:rPr>
              <a:t> cases (fixed </a:t>
            </a:r>
            <a:r>
              <a:rPr lang="en-US" sz="1400" i="1" dirty="0">
                <a:latin typeface="+mj-lt"/>
              </a:rPr>
              <a:t>n</a:t>
            </a:r>
            <a:r>
              <a:rPr lang="en-US" sz="1400" i="1" baseline="-25000" dirty="0">
                <a:latin typeface="+mj-lt"/>
              </a:rPr>
              <a:t>e</a:t>
            </a:r>
            <a:r>
              <a:rPr lang="en-US" sz="1400" dirty="0">
                <a:latin typeface="+mj-lt"/>
              </a:rPr>
              <a:t>)</a:t>
            </a:r>
            <a:endParaRPr lang="en-US" sz="1400" noProof="0" dirty="0">
              <a:latin typeface="+mj-lt"/>
            </a:endParaRPr>
          </a:p>
        </p:txBody>
      </p:sp>
      <p:cxnSp>
        <p:nvCxnSpPr>
          <p:cNvPr id="27" name="Connettore 2 26">
            <a:extLst>
              <a:ext uri="{FF2B5EF4-FFF2-40B4-BE49-F238E27FC236}">
                <a16:creationId xmlns:a16="http://schemas.microsoft.com/office/drawing/2014/main" id="{403594D7-7E65-39E8-CF60-A297614762D9}"/>
              </a:ext>
            </a:extLst>
          </p:cNvPr>
          <p:cNvCxnSpPr/>
          <p:nvPr/>
        </p:nvCxnSpPr>
        <p:spPr>
          <a:xfrm>
            <a:off x="4281990" y="1419622"/>
            <a:ext cx="1010090" cy="0"/>
          </a:xfrm>
          <a:prstGeom prst="straightConnector1">
            <a:avLst/>
          </a:prstGeom>
          <a:ln w="15875">
            <a:solidFill>
              <a:srgbClr val="1F497D"/>
            </a:solidFill>
            <a:tailEnd type="triangle"/>
          </a:ln>
        </p:spPr>
        <p:style>
          <a:lnRef idx="1">
            <a:schemeClr val="accent1"/>
          </a:lnRef>
          <a:fillRef idx="0">
            <a:schemeClr val="accent1"/>
          </a:fillRef>
          <a:effectRef idx="0">
            <a:schemeClr val="accent1"/>
          </a:effectRef>
          <a:fontRef idx="minor">
            <a:schemeClr val="tx1"/>
          </a:fontRef>
        </p:style>
      </p:cxnSp>
      <p:pic>
        <p:nvPicPr>
          <p:cNvPr id="29" name="Immagine 28" descr="Immagine che contiene testo, design&#10;&#10;Il contenuto generato dall'IA potrebbe non essere corretto.">
            <a:extLst>
              <a:ext uri="{FF2B5EF4-FFF2-40B4-BE49-F238E27FC236}">
                <a16:creationId xmlns:a16="http://schemas.microsoft.com/office/drawing/2014/main" id="{0268AB37-DCBD-CC65-1FE0-DE8D4A9585CA}"/>
              </a:ext>
            </a:extLst>
          </p:cNvPr>
          <p:cNvPicPr>
            <a:picLocks noChangeAspect="1"/>
          </p:cNvPicPr>
          <p:nvPr/>
        </p:nvPicPr>
        <p:blipFill>
          <a:blip r:embed="rId3" cstate="print">
            <a:extLst>
              <a:ext uri="{28A0092B-C50C-407E-A947-70E740481C1C}">
                <a14:useLocalDpi xmlns:a14="http://schemas.microsoft.com/office/drawing/2010/main" val="0"/>
              </a:ext>
            </a:extLst>
          </a:blip>
          <a:srcRect l="6772" r="10053" b="48749"/>
          <a:stretch/>
        </p:blipFill>
        <p:spPr>
          <a:xfrm>
            <a:off x="42781" y="2922681"/>
            <a:ext cx="5364124" cy="1340532"/>
          </a:xfrm>
          <a:prstGeom prst="rect">
            <a:avLst/>
          </a:prstGeom>
        </p:spPr>
      </p:pic>
      <p:pic>
        <p:nvPicPr>
          <p:cNvPr id="30" name="Immagine 29">
            <a:extLst>
              <a:ext uri="{FF2B5EF4-FFF2-40B4-BE49-F238E27FC236}">
                <a16:creationId xmlns:a16="http://schemas.microsoft.com/office/drawing/2014/main" id="{AF6B5E66-65C8-8113-BFCD-5A1DB9574984}"/>
              </a:ext>
            </a:extLst>
          </p:cNvPr>
          <p:cNvPicPr>
            <a:picLocks noChangeAspect="1"/>
          </p:cNvPicPr>
          <p:nvPr/>
        </p:nvPicPr>
        <p:blipFill>
          <a:blip r:embed="rId4"/>
          <a:srcRect t="9760"/>
          <a:stretch>
            <a:fillRect/>
          </a:stretch>
        </p:blipFill>
        <p:spPr>
          <a:xfrm>
            <a:off x="5359213" y="2633923"/>
            <a:ext cx="798385" cy="1918047"/>
          </a:xfrm>
          <a:prstGeom prst="rect">
            <a:avLst/>
          </a:prstGeom>
        </p:spPr>
      </p:pic>
      <p:sp>
        <p:nvSpPr>
          <p:cNvPr id="31" name="CasellaDiTesto 30">
            <a:extLst>
              <a:ext uri="{FF2B5EF4-FFF2-40B4-BE49-F238E27FC236}">
                <a16:creationId xmlns:a16="http://schemas.microsoft.com/office/drawing/2014/main" id="{0AE5D398-6C48-568F-760A-B93D69056240}"/>
              </a:ext>
            </a:extLst>
          </p:cNvPr>
          <p:cNvSpPr txBox="1"/>
          <p:nvPr/>
        </p:nvSpPr>
        <p:spPr>
          <a:xfrm>
            <a:off x="884756" y="2672001"/>
            <a:ext cx="393661" cy="307777"/>
          </a:xfrm>
          <a:prstGeom prst="rect">
            <a:avLst/>
          </a:prstGeom>
          <a:noFill/>
        </p:spPr>
        <p:txBody>
          <a:bodyPr wrap="square" rtlCol="0">
            <a:spAutoFit/>
          </a:bodyPr>
          <a:lstStyle/>
          <a:p>
            <a:pPr algn="ctr"/>
            <a:r>
              <a:rPr lang="en-US" sz="1400" b="1" dirty="0">
                <a:solidFill>
                  <a:srgbClr val="032160"/>
                </a:solidFill>
                <a:latin typeface="+mj-lt"/>
              </a:rPr>
              <a:t>(a)</a:t>
            </a:r>
            <a:endParaRPr lang="en-US" sz="1400" b="1" noProof="0" dirty="0">
              <a:solidFill>
                <a:srgbClr val="032160"/>
              </a:solidFill>
              <a:latin typeface="+mj-lt"/>
            </a:endParaRPr>
          </a:p>
        </p:txBody>
      </p:sp>
      <p:sp>
        <p:nvSpPr>
          <p:cNvPr id="32" name="CasellaDiTesto 31">
            <a:extLst>
              <a:ext uri="{FF2B5EF4-FFF2-40B4-BE49-F238E27FC236}">
                <a16:creationId xmlns:a16="http://schemas.microsoft.com/office/drawing/2014/main" id="{5F4810D5-D477-6B5F-DF32-809464142E82}"/>
              </a:ext>
            </a:extLst>
          </p:cNvPr>
          <p:cNvSpPr txBox="1"/>
          <p:nvPr/>
        </p:nvSpPr>
        <p:spPr>
          <a:xfrm>
            <a:off x="2633850" y="2671117"/>
            <a:ext cx="393661" cy="307777"/>
          </a:xfrm>
          <a:prstGeom prst="rect">
            <a:avLst/>
          </a:prstGeom>
          <a:noFill/>
        </p:spPr>
        <p:txBody>
          <a:bodyPr wrap="square" rtlCol="0">
            <a:spAutoFit/>
          </a:bodyPr>
          <a:lstStyle/>
          <a:p>
            <a:pPr algn="ctr"/>
            <a:r>
              <a:rPr lang="en-US" sz="1400" b="1" dirty="0">
                <a:solidFill>
                  <a:srgbClr val="032160"/>
                </a:solidFill>
                <a:latin typeface="+mj-lt"/>
              </a:rPr>
              <a:t>(b)</a:t>
            </a:r>
            <a:endParaRPr lang="en-US" sz="1400" b="1" noProof="0" dirty="0">
              <a:solidFill>
                <a:srgbClr val="032160"/>
              </a:solidFill>
              <a:latin typeface="+mj-lt"/>
            </a:endParaRPr>
          </a:p>
        </p:txBody>
      </p:sp>
      <p:sp>
        <p:nvSpPr>
          <p:cNvPr id="33" name="CasellaDiTesto 32">
            <a:extLst>
              <a:ext uri="{FF2B5EF4-FFF2-40B4-BE49-F238E27FC236}">
                <a16:creationId xmlns:a16="http://schemas.microsoft.com/office/drawing/2014/main" id="{C87D3F4D-0A4D-A612-CF3A-9E73160B2964}"/>
              </a:ext>
            </a:extLst>
          </p:cNvPr>
          <p:cNvSpPr txBox="1"/>
          <p:nvPr/>
        </p:nvSpPr>
        <p:spPr>
          <a:xfrm>
            <a:off x="4337752" y="2671117"/>
            <a:ext cx="456319" cy="307777"/>
          </a:xfrm>
          <a:prstGeom prst="rect">
            <a:avLst/>
          </a:prstGeom>
          <a:noFill/>
        </p:spPr>
        <p:txBody>
          <a:bodyPr wrap="square" rtlCol="0">
            <a:spAutoFit/>
          </a:bodyPr>
          <a:lstStyle/>
          <a:p>
            <a:pPr algn="ctr"/>
            <a:r>
              <a:rPr lang="en-US" sz="1400" b="1" dirty="0">
                <a:solidFill>
                  <a:srgbClr val="032160"/>
                </a:solidFill>
                <a:latin typeface="+mj-lt"/>
              </a:rPr>
              <a:t>(c)</a:t>
            </a:r>
            <a:endParaRPr lang="en-US" sz="1400" b="1" noProof="0" dirty="0">
              <a:solidFill>
                <a:srgbClr val="032160"/>
              </a:solidFill>
              <a:latin typeface="+mj-lt"/>
            </a:endParaRPr>
          </a:p>
        </p:txBody>
      </p:sp>
      <p:sp>
        <p:nvSpPr>
          <p:cNvPr id="34" name="Freccia giù 10">
            <a:extLst>
              <a:ext uri="{FF2B5EF4-FFF2-40B4-BE49-F238E27FC236}">
                <a16:creationId xmlns:a16="http://schemas.microsoft.com/office/drawing/2014/main" id="{C6BCF636-EDE5-590D-9A3E-099C687A12F3}"/>
              </a:ext>
            </a:extLst>
          </p:cNvPr>
          <p:cNvSpPr/>
          <p:nvPr/>
        </p:nvSpPr>
        <p:spPr>
          <a:xfrm rot="16200000">
            <a:off x="1503211" y="4444054"/>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35" name="CasellaDiTesto 34">
            <a:extLst>
              <a:ext uri="{FF2B5EF4-FFF2-40B4-BE49-F238E27FC236}">
                <a16:creationId xmlns:a16="http://schemas.microsoft.com/office/drawing/2014/main" id="{AFABB79A-2C1A-9417-677B-C5D63B2FC56C}"/>
              </a:ext>
            </a:extLst>
          </p:cNvPr>
          <p:cNvSpPr txBox="1"/>
          <p:nvPr/>
        </p:nvSpPr>
        <p:spPr>
          <a:xfrm>
            <a:off x="1511660" y="4415466"/>
            <a:ext cx="2892791" cy="307777"/>
          </a:xfrm>
          <a:prstGeom prst="rect">
            <a:avLst/>
          </a:prstGeom>
          <a:noFill/>
        </p:spPr>
        <p:txBody>
          <a:bodyPr wrap="square" rtlCol="0">
            <a:spAutoFit/>
          </a:bodyPr>
          <a:lstStyle/>
          <a:p>
            <a:pPr algn="ctr"/>
            <a:r>
              <a:rPr lang="en-US" sz="1400" noProof="0" dirty="0">
                <a:latin typeface="+mj-lt"/>
              </a:rPr>
              <a:t>Comparison with </a:t>
            </a:r>
            <a:r>
              <a:rPr lang="en-US" sz="1400" b="1" noProof="0" dirty="0">
                <a:latin typeface="+mj-lt"/>
              </a:rPr>
              <a:t>experiments</a:t>
            </a:r>
          </a:p>
        </p:txBody>
      </p:sp>
      <p:cxnSp>
        <p:nvCxnSpPr>
          <p:cNvPr id="36" name="Connettore 2 35">
            <a:extLst>
              <a:ext uri="{FF2B5EF4-FFF2-40B4-BE49-F238E27FC236}">
                <a16:creationId xmlns:a16="http://schemas.microsoft.com/office/drawing/2014/main" id="{48D07CBA-8E8C-598D-A511-537B9164E718}"/>
              </a:ext>
            </a:extLst>
          </p:cNvPr>
          <p:cNvCxnSpPr>
            <a:cxnSpLocks/>
          </p:cNvCxnSpPr>
          <p:nvPr/>
        </p:nvCxnSpPr>
        <p:spPr>
          <a:xfrm>
            <a:off x="3157716" y="2306827"/>
            <a:ext cx="372431" cy="100611"/>
          </a:xfrm>
          <a:prstGeom prst="straightConnector1">
            <a:avLst/>
          </a:prstGeom>
          <a:ln w="15875">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398B97C2-5C98-9626-C6DD-AD064D8212A8}"/>
              </a:ext>
            </a:extLst>
          </p:cNvPr>
          <p:cNvSpPr txBox="1"/>
          <p:nvPr/>
        </p:nvSpPr>
        <p:spPr>
          <a:xfrm>
            <a:off x="3530147" y="2254468"/>
            <a:ext cx="2212244" cy="307777"/>
          </a:xfrm>
          <a:prstGeom prst="rect">
            <a:avLst/>
          </a:prstGeom>
          <a:noFill/>
        </p:spPr>
        <p:txBody>
          <a:bodyPr wrap="square" rtlCol="0">
            <a:spAutoFit/>
          </a:bodyPr>
          <a:lstStyle/>
          <a:p>
            <a:pPr algn="ctr"/>
            <a:r>
              <a:rPr lang="en-US" sz="1400" dirty="0">
                <a:solidFill>
                  <a:srgbClr val="1F497D"/>
                </a:solidFill>
                <a:latin typeface="+mj-lt"/>
              </a:rPr>
              <a:t>Fairly good approximation</a:t>
            </a:r>
            <a:endParaRPr lang="en-US" sz="1400" noProof="0" dirty="0">
              <a:solidFill>
                <a:srgbClr val="1F497D"/>
              </a:solidFill>
              <a:latin typeface="+mj-lt"/>
            </a:endParaRPr>
          </a:p>
        </p:txBody>
      </p:sp>
    </p:spTree>
    <p:extLst>
      <p:ext uri="{BB962C8B-B14F-4D97-AF65-F5344CB8AC3E}">
        <p14:creationId xmlns:p14="http://schemas.microsoft.com/office/powerpoint/2010/main" val="180824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1F78-F4D5-1CBD-6223-FD5064BC8D1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9E80B5D-E0F1-7A84-5907-D859C282883E}"/>
              </a:ext>
            </a:extLst>
          </p:cNvPr>
          <p:cNvSpPr>
            <a:spLocks noGrp="1"/>
          </p:cNvSpPr>
          <p:nvPr>
            <p:ph type="title"/>
          </p:nvPr>
        </p:nvSpPr>
        <p:spPr/>
        <p:txBody>
          <a:bodyPr/>
          <a:lstStyle/>
          <a:p>
            <a:r>
              <a:rPr lang="en-US" noProof="0" dirty="0"/>
              <a:t>Erosion results in L-mode discharges</a:t>
            </a:r>
          </a:p>
        </p:txBody>
      </p:sp>
      <p:sp>
        <p:nvSpPr>
          <p:cNvPr id="3" name="Segnaposto piè di pagina 2">
            <a:extLst>
              <a:ext uri="{FF2B5EF4-FFF2-40B4-BE49-F238E27FC236}">
                <a16:creationId xmlns:a16="http://schemas.microsoft.com/office/drawing/2014/main" id="{481902CE-0A20-134E-76C1-F9AE8142441A}"/>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50BD36BD-CECA-C4E0-4FF2-4E2E01A79306}"/>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13</a:t>
            </a:fld>
            <a:endParaRPr lang="en-US" noProof="0" dirty="0">
              <a:solidFill>
                <a:prstClr val="white"/>
              </a:solidFill>
            </a:endParaRPr>
          </a:p>
        </p:txBody>
      </p:sp>
      <p:pic>
        <p:nvPicPr>
          <p:cNvPr id="6" name="Immagine 5" descr="Immagine che contiene testo, diagramma, schermata, linea&#10;&#10;Il contenuto generato dall'IA potrebbe non essere corretto.">
            <a:extLst>
              <a:ext uri="{FF2B5EF4-FFF2-40B4-BE49-F238E27FC236}">
                <a16:creationId xmlns:a16="http://schemas.microsoft.com/office/drawing/2014/main" id="{FFC66619-317D-83A7-F4CA-3D982FED0E12}"/>
              </a:ext>
            </a:extLst>
          </p:cNvPr>
          <p:cNvPicPr>
            <a:picLocks noChangeAspect="1"/>
          </p:cNvPicPr>
          <p:nvPr/>
        </p:nvPicPr>
        <p:blipFill>
          <a:blip r:embed="rId2" cstate="print">
            <a:extLst>
              <a:ext uri="{28A0092B-C50C-407E-A947-70E740481C1C}">
                <a14:useLocalDpi xmlns:a14="http://schemas.microsoft.com/office/drawing/2010/main" val="0"/>
              </a:ext>
            </a:extLst>
          </a:blip>
          <a:srcRect l="8838" t="51194" r="46446"/>
          <a:stretch>
            <a:fillRect/>
          </a:stretch>
        </p:blipFill>
        <p:spPr>
          <a:xfrm>
            <a:off x="5868143" y="2571750"/>
            <a:ext cx="2852693" cy="2296373"/>
          </a:xfrm>
          <a:prstGeom prst="rect">
            <a:avLst/>
          </a:prstGeom>
        </p:spPr>
      </p:pic>
      <p:grpSp>
        <p:nvGrpSpPr>
          <p:cNvPr id="20" name="Gruppo 19">
            <a:extLst>
              <a:ext uri="{FF2B5EF4-FFF2-40B4-BE49-F238E27FC236}">
                <a16:creationId xmlns:a16="http://schemas.microsoft.com/office/drawing/2014/main" id="{10CC9768-F39D-4BA5-A39A-12FF37E4F837}"/>
              </a:ext>
            </a:extLst>
          </p:cNvPr>
          <p:cNvGrpSpPr/>
          <p:nvPr/>
        </p:nvGrpSpPr>
        <p:grpSpPr>
          <a:xfrm>
            <a:off x="359532" y="818481"/>
            <a:ext cx="4392488" cy="531814"/>
            <a:chOff x="179512" y="2198277"/>
            <a:chExt cx="4392488" cy="531814"/>
          </a:xfrm>
        </p:grpSpPr>
        <p:sp>
          <p:nvSpPr>
            <p:cNvPr id="18" name="Rettangolo con angoli arrotondati 17">
              <a:extLst>
                <a:ext uri="{FF2B5EF4-FFF2-40B4-BE49-F238E27FC236}">
                  <a16:creationId xmlns:a16="http://schemas.microsoft.com/office/drawing/2014/main" id="{1DC2A268-4A71-DF91-885C-49A63E6FF727}"/>
                </a:ext>
              </a:extLst>
            </p:cNvPr>
            <p:cNvSpPr/>
            <p:nvPr/>
          </p:nvSpPr>
          <p:spPr>
            <a:xfrm>
              <a:off x="179512" y="2198277"/>
              <a:ext cx="4392488" cy="523220"/>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70E1DA0-4567-A1D2-B690-1EB6D8B65967}"/>
                </a:ext>
              </a:extLst>
            </p:cNvPr>
            <p:cNvSpPr txBox="1"/>
            <p:nvPr/>
          </p:nvSpPr>
          <p:spPr>
            <a:xfrm>
              <a:off x="350785" y="2206871"/>
              <a:ext cx="4049942" cy="523220"/>
            </a:xfrm>
            <a:prstGeom prst="rect">
              <a:avLst/>
            </a:prstGeom>
            <a:noFill/>
          </p:spPr>
          <p:txBody>
            <a:bodyPr wrap="square" rtlCol="0">
              <a:spAutoFit/>
            </a:bodyPr>
            <a:lstStyle/>
            <a:p>
              <a:pPr algn="ctr"/>
              <a:r>
                <a:rPr lang="en-US" sz="1400" noProof="0" dirty="0">
                  <a:solidFill>
                    <a:srgbClr val="1F497D"/>
                  </a:solidFill>
                  <a:latin typeface="+mj-lt"/>
                </a:rPr>
                <a:t>L-mode experiment (2019): </a:t>
              </a:r>
              <a:r>
                <a:rPr lang="en-US" sz="1400" b="1" noProof="0" dirty="0">
                  <a:solidFill>
                    <a:srgbClr val="1F497D"/>
                  </a:solidFill>
                  <a:latin typeface="+mj-lt"/>
                </a:rPr>
                <a:t>50-100 nm erosion </a:t>
              </a:r>
              <a:r>
                <a:rPr lang="en-US" sz="1400" noProof="0" dirty="0">
                  <a:solidFill>
                    <a:srgbClr val="1F497D"/>
                  </a:solidFill>
                  <a:latin typeface="+mj-lt"/>
                </a:rPr>
                <a:t>near strike-point after 10</a:t>
              </a:r>
              <a:r>
                <a:rPr lang="en-US" sz="1400" baseline="30000" noProof="0" dirty="0">
                  <a:solidFill>
                    <a:srgbClr val="1F497D"/>
                  </a:solidFill>
                  <a:latin typeface="+mj-lt"/>
                </a:rPr>
                <a:t>24</a:t>
              </a:r>
              <a:r>
                <a:rPr lang="en-US" sz="1400" noProof="0" dirty="0">
                  <a:solidFill>
                    <a:srgbClr val="1F497D"/>
                  </a:solidFill>
                  <a:latin typeface="+mj-lt"/>
                </a:rPr>
                <a:t> He m</a:t>
              </a:r>
              <a:r>
                <a:rPr lang="en-US" sz="1400" baseline="30000" noProof="0" dirty="0">
                  <a:solidFill>
                    <a:srgbClr val="1F497D"/>
                  </a:solidFill>
                  <a:latin typeface="+mj-lt"/>
                </a:rPr>
                <a:t>-2</a:t>
              </a:r>
              <a:r>
                <a:rPr lang="en-US" sz="1400" noProof="0" dirty="0">
                  <a:solidFill>
                    <a:srgbClr val="1F497D"/>
                  </a:solidFill>
                  <a:latin typeface="+mj-lt"/>
                </a:rPr>
                <a:t> fluence</a:t>
              </a:r>
            </a:p>
          </p:txBody>
        </p:sp>
      </p:grpSp>
      <p:sp>
        <p:nvSpPr>
          <p:cNvPr id="10" name="Freccia giù 10">
            <a:extLst>
              <a:ext uri="{FF2B5EF4-FFF2-40B4-BE49-F238E27FC236}">
                <a16:creationId xmlns:a16="http://schemas.microsoft.com/office/drawing/2014/main" id="{9CF3EFF5-49AF-DFE4-3B68-81FF6BF9D366}"/>
              </a:ext>
            </a:extLst>
          </p:cNvPr>
          <p:cNvSpPr/>
          <p:nvPr/>
        </p:nvSpPr>
        <p:spPr>
          <a:xfrm rot="16200000">
            <a:off x="540013" y="1517887"/>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11" name="CasellaDiTesto 10">
            <a:extLst>
              <a:ext uri="{FF2B5EF4-FFF2-40B4-BE49-F238E27FC236}">
                <a16:creationId xmlns:a16="http://schemas.microsoft.com/office/drawing/2014/main" id="{1B8F2845-B1BC-E004-64F0-969B85BB12FE}"/>
              </a:ext>
            </a:extLst>
          </p:cNvPr>
          <p:cNvSpPr txBox="1"/>
          <p:nvPr/>
        </p:nvSpPr>
        <p:spPr>
          <a:xfrm>
            <a:off x="861670" y="1491410"/>
            <a:ext cx="4878034" cy="307777"/>
          </a:xfrm>
          <a:prstGeom prst="rect">
            <a:avLst/>
          </a:prstGeom>
          <a:noFill/>
        </p:spPr>
        <p:txBody>
          <a:bodyPr wrap="square" rtlCol="0">
            <a:spAutoFit/>
          </a:bodyPr>
          <a:lstStyle/>
          <a:p>
            <a:r>
              <a:rPr lang="en-US" sz="1400" noProof="0" dirty="0">
                <a:latin typeface="+mj-lt"/>
              </a:rPr>
              <a:t>ERO2.0: </a:t>
            </a:r>
            <a:r>
              <a:rPr lang="en-US" sz="1400" b="1" noProof="0" dirty="0">
                <a:latin typeface="+mj-lt"/>
              </a:rPr>
              <a:t>1-2 nm </a:t>
            </a:r>
            <a:r>
              <a:rPr lang="en-US" sz="1400" noProof="0" dirty="0">
                <a:latin typeface="+mj-lt"/>
              </a:rPr>
              <a:t>maximum erosion</a:t>
            </a:r>
          </a:p>
        </p:txBody>
      </p:sp>
      <p:sp>
        <p:nvSpPr>
          <p:cNvPr id="12" name="CasellaDiTesto 11">
            <a:extLst>
              <a:ext uri="{FF2B5EF4-FFF2-40B4-BE49-F238E27FC236}">
                <a16:creationId xmlns:a16="http://schemas.microsoft.com/office/drawing/2014/main" id="{56AE53D2-5684-AF43-BCE9-77ABE184A8C2}"/>
              </a:ext>
            </a:extLst>
          </p:cNvPr>
          <p:cNvSpPr txBox="1"/>
          <p:nvPr/>
        </p:nvSpPr>
        <p:spPr>
          <a:xfrm>
            <a:off x="616094" y="2236125"/>
            <a:ext cx="4878034" cy="954107"/>
          </a:xfrm>
          <a:prstGeom prst="rect">
            <a:avLst/>
          </a:prstGeom>
          <a:noFill/>
        </p:spPr>
        <p:txBody>
          <a:bodyPr wrap="square" rtlCol="0">
            <a:spAutoFit/>
          </a:bodyPr>
          <a:lstStyle/>
          <a:p>
            <a:pPr marL="285750" indent="-285750">
              <a:buFont typeface="Arial" panose="020B0604020202020204" pitchFamily="34" charset="0"/>
              <a:buChar char="•"/>
            </a:pPr>
            <a:r>
              <a:rPr lang="en-US" sz="1400" b="1" noProof="0" dirty="0">
                <a:latin typeface="+mj-lt"/>
              </a:rPr>
              <a:t>Oxygen</a:t>
            </a:r>
            <a:r>
              <a:rPr lang="en-US" sz="1400" noProof="0" dirty="0">
                <a:latin typeface="+mj-lt"/>
              </a:rPr>
              <a:t> (O) used as proxy for impurities, 6+ charge (previous experience e.g. in WEST and coronal equilibrium)</a:t>
            </a:r>
          </a:p>
          <a:p>
            <a:pPr marL="285750" indent="-285750">
              <a:buFont typeface="Arial" panose="020B0604020202020204" pitchFamily="34" charset="0"/>
              <a:buChar char="•"/>
            </a:pPr>
            <a:r>
              <a:rPr lang="en-US" sz="1400" dirty="0">
                <a:latin typeface="+mj-lt"/>
              </a:rPr>
              <a:t>O strongly impacts erosion even at 1% concentration</a:t>
            </a:r>
            <a:endParaRPr lang="en-US" sz="1400" noProof="0" dirty="0">
              <a:latin typeface="+mj-lt"/>
            </a:endParaRPr>
          </a:p>
          <a:p>
            <a:pPr marL="285750" indent="-285750">
              <a:buFont typeface="Arial" panose="020B0604020202020204" pitchFamily="34" charset="0"/>
              <a:buChar char="•"/>
            </a:pPr>
            <a:r>
              <a:rPr lang="en-GB" sz="1400" dirty="0"/>
              <a:t>Stronger impact close to strike-point</a:t>
            </a:r>
          </a:p>
        </p:txBody>
      </p:sp>
      <p:sp>
        <p:nvSpPr>
          <p:cNvPr id="13" name="CasellaDiTesto 12">
            <a:extLst>
              <a:ext uri="{FF2B5EF4-FFF2-40B4-BE49-F238E27FC236}">
                <a16:creationId xmlns:a16="http://schemas.microsoft.com/office/drawing/2014/main" id="{2D8641C9-8D00-CE69-FD56-6B9EC2ED3332}"/>
              </a:ext>
            </a:extLst>
          </p:cNvPr>
          <p:cNvSpPr txBox="1"/>
          <p:nvPr/>
        </p:nvSpPr>
        <p:spPr>
          <a:xfrm>
            <a:off x="657303" y="3194616"/>
            <a:ext cx="4391980" cy="307777"/>
          </a:xfrm>
          <a:prstGeom prst="rect">
            <a:avLst/>
          </a:prstGeom>
          <a:noFill/>
        </p:spPr>
        <p:txBody>
          <a:bodyPr wrap="square" rtlCol="0">
            <a:spAutoFit/>
          </a:bodyPr>
          <a:lstStyle/>
          <a:p>
            <a:r>
              <a:rPr lang="en-GB" sz="1400" dirty="0"/>
              <a:t>BUT: good agreement only with too high concentration</a:t>
            </a:r>
          </a:p>
        </p:txBody>
      </p:sp>
      <p:sp>
        <p:nvSpPr>
          <p:cNvPr id="14" name="Freccia giù 10">
            <a:extLst>
              <a:ext uri="{FF2B5EF4-FFF2-40B4-BE49-F238E27FC236}">
                <a16:creationId xmlns:a16="http://schemas.microsoft.com/office/drawing/2014/main" id="{766F5BDA-4975-196C-9780-F04323570BBC}"/>
              </a:ext>
            </a:extLst>
          </p:cNvPr>
          <p:cNvSpPr/>
          <p:nvPr/>
        </p:nvSpPr>
        <p:spPr>
          <a:xfrm rot="16200000">
            <a:off x="540012" y="3883867"/>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15" name="CasellaDiTesto 14">
            <a:extLst>
              <a:ext uri="{FF2B5EF4-FFF2-40B4-BE49-F238E27FC236}">
                <a16:creationId xmlns:a16="http://schemas.microsoft.com/office/drawing/2014/main" id="{8D3F215E-4A5E-A6DD-70CC-B5AA34BDDF14}"/>
              </a:ext>
            </a:extLst>
          </p:cNvPr>
          <p:cNvSpPr txBox="1"/>
          <p:nvPr/>
        </p:nvSpPr>
        <p:spPr>
          <a:xfrm>
            <a:off x="861670" y="3748271"/>
            <a:ext cx="4573746" cy="523220"/>
          </a:xfrm>
          <a:prstGeom prst="rect">
            <a:avLst/>
          </a:prstGeom>
          <a:noFill/>
        </p:spPr>
        <p:txBody>
          <a:bodyPr wrap="square" rtlCol="0">
            <a:spAutoFit/>
          </a:bodyPr>
          <a:lstStyle/>
          <a:p>
            <a:r>
              <a:rPr lang="en-US" sz="1400" noProof="0" dirty="0">
                <a:latin typeface="+mj-lt"/>
              </a:rPr>
              <a:t>Combination with other effects is needed (e.g. electron and/or ion temperature uncertainties)</a:t>
            </a:r>
          </a:p>
        </p:txBody>
      </p:sp>
      <p:sp>
        <p:nvSpPr>
          <p:cNvPr id="16" name="CasellaDiTesto 15">
            <a:extLst>
              <a:ext uri="{FF2B5EF4-FFF2-40B4-BE49-F238E27FC236}">
                <a16:creationId xmlns:a16="http://schemas.microsoft.com/office/drawing/2014/main" id="{C5B535E4-26BA-4508-278C-710E1F64FDA9}"/>
              </a:ext>
            </a:extLst>
          </p:cNvPr>
          <p:cNvSpPr txBox="1"/>
          <p:nvPr/>
        </p:nvSpPr>
        <p:spPr>
          <a:xfrm>
            <a:off x="1083638" y="4238967"/>
            <a:ext cx="4410490" cy="276999"/>
          </a:xfrm>
          <a:prstGeom prst="rect">
            <a:avLst/>
          </a:prstGeom>
          <a:noFill/>
        </p:spPr>
        <p:txBody>
          <a:bodyPr wrap="square" rtlCol="0">
            <a:spAutoFit/>
          </a:bodyPr>
          <a:lstStyle/>
          <a:p>
            <a:pPr algn="r"/>
            <a:r>
              <a:rPr lang="en-US" sz="1200" noProof="0" dirty="0">
                <a:solidFill>
                  <a:schemeClr val="bg1">
                    <a:lumMod val="65000"/>
                  </a:schemeClr>
                </a:solidFill>
              </a:rPr>
              <a:t>See G. Alberti et al. arXiv:2506.03883</a:t>
            </a:r>
          </a:p>
        </p:txBody>
      </p:sp>
      <p:pic>
        <p:nvPicPr>
          <p:cNvPr id="7" name="Immagine 6" descr="Immagine che contiene testo, schermata, Rettangolo, Policromia&#10;&#10;Il contenuto generato dall'IA potrebbe non essere corretto.">
            <a:extLst>
              <a:ext uri="{FF2B5EF4-FFF2-40B4-BE49-F238E27FC236}">
                <a16:creationId xmlns:a16="http://schemas.microsoft.com/office/drawing/2014/main" id="{CA54B95B-1763-955C-F089-8F53E0D88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365" y="315836"/>
            <a:ext cx="2308248" cy="2137661"/>
          </a:xfrm>
          <a:prstGeom prst="rect">
            <a:avLst/>
          </a:prstGeom>
        </p:spPr>
      </p:pic>
      <p:sp>
        <p:nvSpPr>
          <p:cNvPr id="30" name="CasellaDiTesto 29">
            <a:extLst>
              <a:ext uri="{FF2B5EF4-FFF2-40B4-BE49-F238E27FC236}">
                <a16:creationId xmlns:a16="http://schemas.microsoft.com/office/drawing/2014/main" id="{20991DA2-7E24-A0CE-21D0-5076E3FA3857}"/>
              </a:ext>
            </a:extLst>
          </p:cNvPr>
          <p:cNvSpPr txBox="1"/>
          <p:nvPr/>
        </p:nvSpPr>
        <p:spPr>
          <a:xfrm>
            <a:off x="657302" y="1981370"/>
            <a:ext cx="4878034" cy="307777"/>
          </a:xfrm>
          <a:prstGeom prst="rect">
            <a:avLst/>
          </a:prstGeom>
          <a:noFill/>
        </p:spPr>
        <p:txBody>
          <a:bodyPr wrap="square" rtlCol="0">
            <a:spAutoFit/>
          </a:bodyPr>
          <a:lstStyle/>
          <a:p>
            <a:r>
              <a:rPr lang="en-US" sz="1400" noProof="0" dirty="0">
                <a:solidFill>
                  <a:srgbClr val="0070C0"/>
                </a:solidFill>
                <a:latin typeface="+mj-lt"/>
              </a:rPr>
              <a:t>Effect of impurities in plasma</a:t>
            </a:r>
          </a:p>
        </p:txBody>
      </p:sp>
    </p:spTree>
    <p:extLst>
      <p:ext uri="{BB962C8B-B14F-4D97-AF65-F5344CB8AC3E}">
        <p14:creationId xmlns:p14="http://schemas.microsoft.com/office/powerpoint/2010/main" val="1854652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E7ED-96E6-19D1-4DB0-F21FD752F9B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74381EE-C254-6B59-D604-246D7004BAB9}"/>
              </a:ext>
            </a:extLst>
          </p:cNvPr>
          <p:cNvSpPr>
            <a:spLocks noGrp="1"/>
          </p:cNvSpPr>
          <p:nvPr>
            <p:ph type="title"/>
          </p:nvPr>
        </p:nvSpPr>
        <p:spPr/>
        <p:txBody>
          <a:bodyPr/>
          <a:lstStyle/>
          <a:p>
            <a:r>
              <a:rPr lang="en-US" noProof="0" dirty="0"/>
              <a:t>Erosion results in H-mode discharges</a:t>
            </a:r>
          </a:p>
        </p:txBody>
      </p:sp>
      <p:sp>
        <p:nvSpPr>
          <p:cNvPr id="3" name="Segnaposto piè di pagina 2">
            <a:extLst>
              <a:ext uri="{FF2B5EF4-FFF2-40B4-BE49-F238E27FC236}">
                <a16:creationId xmlns:a16="http://schemas.microsoft.com/office/drawing/2014/main" id="{275A9681-ECC7-21A4-3F09-13066A8A6ECB}"/>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51D27974-CF06-D5A9-9E82-F1AECCA92CA4}"/>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14</a:t>
            </a:fld>
            <a:endParaRPr lang="en-US" noProof="0" dirty="0">
              <a:solidFill>
                <a:prstClr val="white"/>
              </a:solidFill>
            </a:endParaRPr>
          </a:p>
        </p:txBody>
      </p:sp>
      <p:pic>
        <p:nvPicPr>
          <p:cNvPr id="5" name="Immagine 4" descr="Immagine che contiene testo, diagramma, linea, Diagramma&#10;&#10;Il contenuto generato dall'IA potrebbe non essere corretto.">
            <a:extLst>
              <a:ext uri="{FF2B5EF4-FFF2-40B4-BE49-F238E27FC236}">
                <a16:creationId xmlns:a16="http://schemas.microsoft.com/office/drawing/2014/main" id="{507065AA-1BA5-266C-7582-FB0FC65FB6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4599" y="527360"/>
            <a:ext cx="2808312" cy="2103345"/>
          </a:xfrm>
          <a:prstGeom prst="rect">
            <a:avLst/>
          </a:prstGeom>
        </p:spPr>
      </p:pic>
      <p:pic>
        <p:nvPicPr>
          <p:cNvPr id="6" name="Immagine 5" descr="Immagine che contiene testo, linea, diagramma, Diagramma&#10;&#10;Il contenuto generato dall'IA potrebbe non essere corretto.">
            <a:extLst>
              <a:ext uri="{FF2B5EF4-FFF2-40B4-BE49-F238E27FC236}">
                <a16:creationId xmlns:a16="http://schemas.microsoft.com/office/drawing/2014/main" id="{2544A4CB-61AD-DDB5-508D-66198B84DD02}"/>
              </a:ext>
            </a:extLst>
          </p:cNvPr>
          <p:cNvPicPr>
            <a:picLocks noChangeAspect="1"/>
          </p:cNvPicPr>
          <p:nvPr/>
        </p:nvPicPr>
        <p:blipFill>
          <a:blip r:embed="rId3" cstate="print">
            <a:extLst>
              <a:ext uri="{28A0092B-C50C-407E-A947-70E740481C1C}">
                <a14:useLocalDpi xmlns:a14="http://schemas.microsoft.com/office/drawing/2010/main" val="0"/>
              </a:ext>
            </a:extLst>
          </a:blip>
          <a:srcRect r="2374"/>
          <a:stretch>
            <a:fillRect/>
          </a:stretch>
        </p:blipFill>
        <p:spPr>
          <a:xfrm>
            <a:off x="6228185" y="2679762"/>
            <a:ext cx="2808312" cy="2142666"/>
          </a:xfrm>
          <a:prstGeom prst="rect">
            <a:avLst/>
          </a:prstGeom>
        </p:spPr>
      </p:pic>
      <p:grpSp>
        <p:nvGrpSpPr>
          <p:cNvPr id="7" name="Gruppo 6">
            <a:extLst>
              <a:ext uri="{FF2B5EF4-FFF2-40B4-BE49-F238E27FC236}">
                <a16:creationId xmlns:a16="http://schemas.microsoft.com/office/drawing/2014/main" id="{CE2CA6B7-4A13-79D8-B23E-661FB32EA691}"/>
              </a:ext>
            </a:extLst>
          </p:cNvPr>
          <p:cNvGrpSpPr/>
          <p:nvPr/>
        </p:nvGrpSpPr>
        <p:grpSpPr>
          <a:xfrm>
            <a:off x="529196" y="627534"/>
            <a:ext cx="4392488" cy="531814"/>
            <a:chOff x="179512" y="2198277"/>
            <a:chExt cx="4392488" cy="531814"/>
          </a:xfrm>
        </p:grpSpPr>
        <p:sp>
          <p:nvSpPr>
            <p:cNvPr id="8" name="Rettangolo con angoli arrotondati 7">
              <a:extLst>
                <a:ext uri="{FF2B5EF4-FFF2-40B4-BE49-F238E27FC236}">
                  <a16:creationId xmlns:a16="http://schemas.microsoft.com/office/drawing/2014/main" id="{D224D831-A1A2-BEC0-3E49-AA0CA4DC75D1}"/>
                </a:ext>
              </a:extLst>
            </p:cNvPr>
            <p:cNvSpPr/>
            <p:nvPr/>
          </p:nvSpPr>
          <p:spPr>
            <a:xfrm>
              <a:off x="179512" y="2198277"/>
              <a:ext cx="4392488" cy="523220"/>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E405AD91-79C6-77AA-30EC-40FA799F43A2}"/>
                </a:ext>
              </a:extLst>
            </p:cNvPr>
            <p:cNvSpPr txBox="1"/>
            <p:nvPr/>
          </p:nvSpPr>
          <p:spPr>
            <a:xfrm>
              <a:off x="350785" y="2206871"/>
              <a:ext cx="4049942" cy="523220"/>
            </a:xfrm>
            <a:prstGeom prst="rect">
              <a:avLst/>
            </a:prstGeom>
            <a:noFill/>
          </p:spPr>
          <p:txBody>
            <a:bodyPr wrap="square" rtlCol="0">
              <a:spAutoFit/>
            </a:bodyPr>
            <a:lstStyle/>
            <a:p>
              <a:pPr algn="ctr"/>
              <a:r>
                <a:rPr lang="en-US" sz="1400" noProof="0" dirty="0">
                  <a:solidFill>
                    <a:srgbClr val="1F497D"/>
                  </a:solidFill>
                  <a:latin typeface="+mj-lt"/>
                </a:rPr>
                <a:t>H-mode experiment (2022): </a:t>
              </a:r>
              <a:r>
                <a:rPr lang="en-US" sz="1400" b="1" noProof="0" dirty="0">
                  <a:solidFill>
                    <a:srgbClr val="1F497D"/>
                  </a:solidFill>
                  <a:latin typeface="+mj-lt"/>
                </a:rPr>
                <a:t>150-250 nm erosion </a:t>
              </a:r>
              <a:r>
                <a:rPr lang="en-US" sz="1400" noProof="0" dirty="0">
                  <a:solidFill>
                    <a:srgbClr val="1F497D"/>
                  </a:solidFill>
                  <a:latin typeface="+mj-lt"/>
                </a:rPr>
                <a:t>near OSP after 3.4 ∙ 10</a:t>
              </a:r>
              <a:r>
                <a:rPr lang="en-US" sz="1400" baseline="30000" noProof="0" dirty="0">
                  <a:solidFill>
                    <a:srgbClr val="1F497D"/>
                  </a:solidFill>
                  <a:latin typeface="+mj-lt"/>
                </a:rPr>
                <a:t>24</a:t>
              </a:r>
              <a:r>
                <a:rPr lang="en-US" sz="1400" noProof="0" dirty="0">
                  <a:solidFill>
                    <a:srgbClr val="1F497D"/>
                  </a:solidFill>
                  <a:latin typeface="+mj-lt"/>
                </a:rPr>
                <a:t> He m</a:t>
              </a:r>
              <a:r>
                <a:rPr lang="en-US" sz="1400" baseline="30000" noProof="0" dirty="0">
                  <a:solidFill>
                    <a:srgbClr val="1F497D"/>
                  </a:solidFill>
                  <a:latin typeface="+mj-lt"/>
                </a:rPr>
                <a:t>-2</a:t>
              </a:r>
              <a:r>
                <a:rPr lang="en-US" sz="1400" noProof="0" dirty="0">
                  <a:solidFill>
                    <a:srgbClr val="1F497D"/>
                  </a:solidFill>
                  <a:latin typeface="+mj-lt"/>
                </a:rPr>
                <a:t> fluence</a:t>
              </a:r>
            </a:p>
          </p:txBody>
        </p:sp>
      </p:grpSp>
      <p:sp>
        <p:nvSpPr>
          <p:cNvPr id="10" name="CasellaDiTesto 9">
            <a:extLst>
              <a:ext uri="{FF2B5EF4-FFF2-40B4-BE49-F238E27FC236}">
                <a16:creationId xmlns:a16="http://schemas.microsoft.com/office/drawing/2014/main" id="{CCE9DFEC-D08E-7F1E-1C4E-E9EB62E34C1C}"/>
              </a:ext>
            </a:extLst>
          </p:cNvPr>
          <p:cNvSpPr txBox="1"/>
          <p:nvPr/>
        </p:nvSpPr>
        <p:spPr>
          <a:xfrm>
            <a:off x="511194" y="1167942"/>
            <a:ext cx="4410490" cy="276999"/>
          </a:xfrm>
          <a:prstGeom prst="rect">
            <a:avLst/>
          </a:prstGeom>
          <a:noFill/>
        </p:spPr>
        <p:txBody>
          <a:bodyPr wrap="square" rtlCol="0">
            <a:spAutoFit/>
          </a:bodyPr>
          <a:lstStyle/>
          <a:p>
            <a:pPr algn="r"/>
            <a:r>
              <a:rPr lang="en-US" sz="1200" noProof="0" dirty="0">
                <a:solidFill>
                  <a:schemeClr val="bg1">
                    <a:lumMod val="65000"/>
                  </a:schemeClr>
                </a:solidFill>
              </a:rPr>
              <a:t>M. </a:t>
            </a:r>
            <a:r>
              <a:rPr lang="en-US" sz="1200" noProof="0" dirty="0" err="1">
                <a:solidFill>
                  <a:schemeClr val="bg1">
                    <a:lumMod val="65000"/>
                  </a:schemeClr>
                </a:solidFill>
              </a:rPr>
              <a:t>Rasiński</a:t>
            </a:r>
            <a:r>
              <a:rPr lang="en-US" sz="1200" noProof="0" dirty="0">
                <a:solidFill>
                  <a:schemeClr val="bg1">
                    <a:lumMod val="65000"/>
                  </a:schemeClr>
                </a:solidFill>
              </a:rPr>
              <a:t> et al. NME 37 (2023) 101539</a:t>
            </a:r>
          </a:p>
        </p:txBody>
      </p:sp>
      <p:sp>
        <p:nvSpPr>
          <p:cNvPr id="11" name="Freccia giù 10">
            <a:extLst>
              <a:ext uri="{FF2B5EF4-FFF2-40B4-BE49-F238E27FC236}">
                <a16:creationId xmlns:a16="http://schemas.microsoft.com/office/drawing/2014/main" id="{B5291ECE-B947-3134-FDBF-77EFFE6373F5}"/>
              </a:ext>
            </a:extLst>
          </p:cNvPr>
          <p:cNvSpPr/>
          <p:nvPr/>
        </p:nvSpPr>
        <p:spPr>
          <a:xfrm rot="16200000">
            <a:off x="533910" y="1692443"/>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12" name="CasellaDiTesto 11">
            <a:extLst>
              <a:ext uri="{FF2B5EF4-FFF2-40B4-BE49-F238E27FC236}">
                <a16:creationId xmlns:a16="http://schemas.microsoft.com/office/drawing/2014/main" id="{F5478933-C497-7B97-B6A7-4D30C743BA4E}"/>
              </a:ext>
            </a:extLst>
          </p:cNvPr>
          <p:cNvSpPr txBox="1"/>
          <p:nvPr/>
        </p:nvSpPr>
        <p:spPr>
          <a:xfrm>
            <a:off x="868213" y="1563638"/>
            <a:ext cx="4410490" cy="523220"/>
          </a:xfrm>
          <a:prstGeom prst="rect">
            <a:avLst/>
          </a:prstGeom>
          <a:noFill/>
        </p:spPr>
        <p:txBody>
          <a:bodyPr wrap="square" rtlCol="0">
            <a:spAutoFit/>
          </a:bodyPr>
          <a:lstStyle/>
          <a:p>
            <a:r>
              <a:rPr lang="en-US" sz="1400" noProof="0" dirty="0">
                <a:latin typeface="+mj-lt"/>
              </a:rPr>
              <a:t>ERO2.0: </a:t>
            </a:r>
            <a:r>
              <a:rPr lang="en-US" sz="1400" b="1" noProof="0" dirty="0">
                <a:latin typeface="+mj-lt"/>
              </a:rPr>
              <a:t>35 nm </a:t>
            </a:r>
            <a:r>
              <a:rPr lang="en-US" sz="1400" noProof="0" dirty="0">
                <a:latin typeface="+mj-lt"/>
              </a:rPr>
              <a:t>maximum erosion far from OSP</a:t>
            </a:r>
            <a:r>
              <a:rPr lang="en-US" sz="1400" dirty="0">
                <a:latin typeface="+mj-lt"/>
              </a:rPr>
              <a:t>, </a:t>
            </a:r>
            <a:r>
              <a:rPr lang="en-US" sz="1400" noProof="0" dirty="0">
                <a:latin typeface="+mj-lt"/>
              </a:rPr>
              <a:t>even including oxygen (</a:t>
            </a:r>
            <a:r>
              <a:rPr lang="en-US" sz="1400" dirty="0">
                <a:latin typeface="+mj-lt"/>
              </a:rPr>
              <a:t>inter-ELM phase)</a:t>
            </a:r>
            <a:endParaRPr lang="en-US" sz="1400" noProof="0" dirty="0">
              <a:latin typeface="+mj-lt"/>
            </a:endParaRPr>
          </a:p>
        </p:txBody>
      </p:sp>
      <p:sp>
        <p:nvSpPr>
          <p:cNvPr id="13" name="CasellaDiTesto 12">
            <a:extLst>
              <a:ext uri="{FF2B5EF4-FFF2-40B4-BE49-F238E27FC236}">
                <a16:creationId xmlns:a16="http://schemas.microsoft.com/office/drawing/2014/main" id="{7DA578A1-6AD7-DCD1-2EA9-F2827D499D23}"/>
              </a:ext>
            </a:extLst>
          </p:cNvPr>
          <p:cNvSpPr txBox="1"/>
          <p:nvPr/>
        </p:nvSpPr>
        <p:spPr>
          <a:xfrm>
            <a:off x="320410" y="2194315"/>
            <a:ext cx="4878034" cy="307777"/>
          </a:xfrm>
          <a:prstGeom prst="rect">
            <a:avLst/>
          </a:prstGeom>
          <a:noFill/>
        </p:spPr>
        <p:txBody>
          <a:bodyPr wrap="square" rtlCol="0">
            <a:spAutoFit/>
          </a:bodyPr>
          <a:lstStyle/>
          <a:p>
            <a:r>
              <a:rPr lang="en-US" sz="1400" noProof="0" dirty="0">
                <a:solidFill>
                  <a:srgbClr val="0070C0"/>
                </a:solidFill>
                <a:latin typeface="+mj-lt"/>
              </a:rPr>
              <a:t>Effect of ELMs</a:t>
            </a:r>
          </a:p>
        </p:txBody>
      </p:sp>
      <p:sp>
        <p:nvSpPr>
          <p:cNvPr id="14" name="CasellaDiTesto 13">
            <a:extLst>
              <a:ext uri="{FF2B5EF4-FFF2-40B4-BE49-F238E27FC236}">
                <a16:creationId xmlns:a16="http://schemas.microsoft.com/office/drawing/2014/main" id="{281039E1-B864-FEA1-A39F-2C4147C9F455}"/>
              </a:ext>
            </a:extLst>
          </p:cNvPr>
          <p:cNvSpPr txBox="1"/>
          <p:nvPr/>
        </p:nvSpPr>
        <p:spPr>
          <a:xfrm>
            <a:off x="320410" y="2448056"/>
            <a:ext cx="5376228" cy="1815882"/>
          </a:xfrm>
          <a:prstGeom prst="rect">
            <a:avLst/>
          </a:prstGeom>
          <a:noFill/>
        </p:spPr>
        <p:txBody>
          <a:bodyPr wrap="square" rtlCol="0">
            <a:spAutoFit/>
          </a:bodyPr>
          <a:lstStyle/>
          <a:p>
            <a:pPr marL="285750" indent="-285750">
              <a:buFont typeface="Arial" panose="020B0604020202020204" pitchFamily="34" charset="0"/>
              <a:buChar char="•"/>
            </a:pPr>
            <a:r>
              <a:rPr lang="en-US" sz="1400" b="1" noProof="0" dirty="0">
                <a:latin typeface="+mj-lt"/>
              </a:rPr>
              <a:t>Assumptions:</a:t>
            </a:r>
            <a:r>
              <a:rPr lang="en-US" sz="1400" noProof="0" dirty="0">
                <a:latin typeface="+mj-lt"/>
              </a:rPr>
              <a:t> 1 keV He in OSP area, same flux as inter-ELM, </a:t>
            </a:r>
            <a:r>
              <a:rPr lang="en-US" sz="1400" noProof="0" dirty="0">
                <a:solidFill>
                  <a:srgbClr val="00B050"/>
                </a:solidFill>
                <a:latin typeface="+mj-lt"/>
              </a:rPr>
              <a:t>1 </a:t>
            </a:r>
            <a:r>
              <a:rPr lang="en-US" sz="1400" noProof="0" dirty="0" err="1">
                <a:solidFill>
                  <a:srgbClr val="00B050"/>
                </a:solidFill>
                <a:latin typeface="+mj-lt"/>
              </a:rPr>
              <a:t>ms</a:t>
            </a:r>
            <a:r>
              <a:rPr lang="en-US" sz="1400" noProof="0" dirty="0">
                <a:solidFill>
                  <a:srgbClr val="00B050"/>
                </a:solidFill>
                <a:latin typeface="+mj-lt"/>
              </a:rPr>
              <a:t> duration, ≈ 150 Hz (5 </a:t>
            </a:r>
            <a:r>
              <a:rPr lang="en-US" sz="1400" noProof="0" dirty="0" err="1">
                <a:solidFill>
                  <a:srgbClr val="00B050"/>
                </a:solidFill>
                <a:latin typeface="+mj-lt"/>
              </a:rPr>
              <a:t>ms</a:t>
            </a:r>
            <a:r>
              <a:rPr lang="en-US" sz="1400" dirty="0">
                <a:solidFill>
                  <a:srgbClr val="00B050"/>
                </a:solidFill>
                <a:latin typeface="+mj-lt"/>
              </a:rPr>
              <a:t> between ELMs) </a:t>
            </a:r>
          </a:p>
          <a:p>
            <a:pPr marL="285750" indent="-285750">
              <a:buFont typeface="Arial" panose="020B0604020202020204" pitchFamily="34" charset="0"/>
              <a:buChar char="•"/>
            </a:pPr>
            <a:r>
              <a:rPr lang="en-US" sz="1400" noProof="0" dirty="0">
                <a:latin typeface="+mj-lt"/>
              </a:rPr>
              <a:t>Incidence angle as free parameter (close to magnetic, 80°- 87°)</a:t>
            </a:r>
          </a:p>
          <a:p>
            <a:endParaRPr lang="en-US" sz="1400" noProof="0" dirty="0">
              <a:latin typeface="+mj-lt"/>
            </a:endParaRPr>
          </a:p>
          <a:p>
            <a:r>
              <a:rPr lang="en-US" sz="1400" b="1" noProof="0" dirty="0">
                <a:latin typeface="+mj-lt"/>
              </a:rPr>
              <a:t>Observations:</a:t>
            </a:r>
          </a:p>
          <a:p>
            <a:pPr marL="285750" indent="-285750">
              <a:buFont typeface="Arial" panose="020B0604020202020204" pitchFamily="34" charset="0"/>
              <a:buChar char="•"/>
            </a:pPr>
            <a:r>
              <a:rPr lang="en-US" sz="1400" dirty="0">
                <a:latin typeface="+mj-lt"/>
              </a:rPr>
              <a:t>Net erosion during ELMs, net deposition in inter-ELM phase</a:t>
            </a:r>
          </a:p>
          <a:p>
            <a:pPr marL="285750" indent="-285750">
              <a:buFont typeface="Arial" panose="020B0604020202020204" pitchFamily="34" charset="0"/>
              <a:buChar char="•"/>
            </a:pPr>
            <a:r>
              <a:rPr lang="en-US" sz="1400" noProof="0" dirty="0">
                <a:latin typeface="+mj-lt"/>
              </a:rPr>
              <a:t>Erosion peak: </a:t>
            </a:r>
            <a:r>
              <a:rPr lang="en-US" sz="1400" b="1" noProof="0" dirty="0">
                <a:latin typeface="+mj-lt"/>
              </a:rPr>
              <a:t>120 nm</a:t>
            </a:r>
            <a:r>
              <a:rPr lang="en-US" sz="1400" noProof="0" dirty="0">
                <a:latin typeface="+mj-lt"/>
              </a:rPr>
              <a:t> close to OSP, </a:t>
            </a:r>
            <a:r>
              <a:rPr lang="en-US" sz="1400" b="1" noProof="0" dirty="0">
                <a:latin typeface="+mj-lt"/>
              </a:rPr>
              <a:t>net deposition </a:t>
            </a:r>
            <a:r>
              <a:rPr lang="en-US" sz="1400" noProof="0" dirty="0">
                <a:latin typeface="+mj-lt"/>
              </a:rPr>
              <a:t>in private flux region with </a:t>
            </a:r>
            <a:r>
              <a:rPr lang="en-US" sz="1400" b="1" noProof="0" dirty="0">
                <a:latin typeface="+mj-lt"/>
              </a:rPr>
              <a:t>85° incidence</a:t>
            </a:r>
          </a:p>
        </p:txBody>
      </p:sp>
      <p:sp>
        <p:nvSpPr>
          <p:cNvPr id="15" name="CasellaDiTesto 14">
            <a:extLst>
              <a:ext uri="{FF2B5EF4-FFF2-40B4-BE49-F238E27FC236}">
                <a16:creationId xmlns:a16="http://schemas.microsoft.com/office/drawing/2014/main" id="{57DC6790-62DA-1BD7-ACA5-A87D30CB31E3}"/>
              </a:ext>
            </a:extLst>
          </p:cNvPr>
          <p:cNvSpPr txBox="1"/>
          <p:nvPr/>
        </p:nvSpPr>
        <p:spPr>
          <a:xfrm>
            <a:off x="868213" y="4371950"/>
            <a:ext cx="4391980" cy="307777"/>
          </a:xfrm>
          <a:prstGeom prst="rect">
            <a:avLst/>
          </a:prstGeom>
          <a:noFill/>
        </p:spPr>
        <p:txBody>
          <a:bodyPr wrap="square" rtlCol="0">
            <a:spAutoFit/>
          </a:bodyPr>
          <a:lstStyle/>
          <a:p>
            <a:r>
              <a:rPr lang="en-GB" sz="1400" dirty="0">
                <a:solidFill>
                  <a:srgbClr val="1F497D"/>
                </a:solidFill>
              </a:rPr>
              <a:t>Good agreement with experiments</a:t>
            </a:r>
          </a:p>
        </p:txBody>
      </p:sp>
      <p:sp>
        <p:nvSpPr>
          <p:cNvPr id="16" name="Freccia giù 10">
            <a:extLst>
              <a:ext uri="{FF2B5EF4-FFF2-40B4-BE49-F238E27FC236}">
                <a16:creationId xmlns:a16="http://schemas.microsoft.com/office/drawing/2014/main" id="{8837096B-2996-E1C5-2ADE-80740004CA9D}"/>
              </a:ext>
            </a:extLst>
          </p:cNvPr>
          <p:cNvSpPr/>
          <p:nvPr/>
        </p:nvSpPr>
        <p:spPr>
          <a:xfrm rot="16200000">
            <a:off x="540232" y="4399825"/>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cxnSp>
        <p:nvCxnSpPr>
          <p:cNvPr id="18" name="Connettore 2 17">
            <a:extLst>
              <a:ext uri="{FF2B5EF4-FFF2-40B4-BE49-F238E27FC236}">
                <a16:creationId xmlns:a16="http://schemas.microsoft.com/office/drawing/2014/main" id="{D28F75E7-C5B3-C60C-28EE-1D2A8BE918C6}"/>
              </a:ext>
            </a:extLst>
          </p:cNvPr>
          <p:cNvCxnSpPr/>
          <p:nvPr/>
        </p:nvCxnSpPr>
        <p:spPr>
          <a:xfrm>
            <a:off x="3707904" y="2823778"/>
            <a:ext cx="504056"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A09980F3-6512-62A2-A839-CD804541E71F}"/>
              </a:ext>
            </a:extLst>
          </p:cNvPr>
          <p:cNvSpPr txBox="1"/>
          <p:nvPr/>
        </p:nvSpPr>
        <p:spPr>
          <a:xfrm>
            <a:off x="4247964" y="2670779"/>
            <a:ext cx="1551290" cy="307777"/>
          </a:xfrm>
          <a:prstGeom prst="rect">
            <a:avLst/>
          </a:prstGeom>
          <a:noFill/>
        </p:spPr>
        <p:txBody>
          <a:bodyPr wrap="square" rtlCol="0">
            <a:spAutoFit/>
          </a:bodyPr>
          <a:lstStyle/>
          <a:p>
            <a:r>
              <a:rPr lang="en-US" sz="1400" b="1" noProof="0" dirty="0">
                <a:solidFill>
                  <a:srgbClr val="00B050"/>
                </a:solidFill>
                <a:latin typeface="+mj-lt"/>
              </a:rPr>
              <a:t>from</a:t>
            </a:r>
            <a:r>
              <a:rPr lang="en-US" sz="1400" noProof="0" dirty="0">
                <a:solidFill>
                  <a:srgbClr val="00B050"/>
                </a:solidFill>
                <a:latin typeface="+mj-lt"/>
              </a:rPr>
              <a:t> </a:t>
            </a:r>
            <a:r>
              <a:rPr lang="en-US" sz="1400" b="1" noProof="0" dirty="0">
                <a:solidFill>
                  <a:srgbClr val="00B050"/>
                </a:solidFill>
                <a:latin typeface="+mj-lt"/>
              </a:rPr>
              <a:t>exp.</a:t>
            </a:r>
          </a:p>
        </p:txBody>
      </p:sp>
      <p:sp>
        <p:nvSpPr>
          <p:cNvPr id="22" name="CasellaDiTesto 21">
            <a:extLst>
              <a:ext uri="{FF2B5EF4-FFF2-40B4-BE49-F238E27FC236}">
                <a16:creationId xmlns:a16="http://schemas.microsoft.com/office/drawing/2014/main" id="{961FAB46-45AF-953C-6392-9F1FB55AD0C5}"/>
              </a:ext>
            </a:extLst>
          </p:cNvPr>
          <p:cNvSpPr txBox="1"/>
          <p:nvPr/>
        </p:nvSpPr>
        <p:spPr>
          <a:xfrm>
            <a:off x="511194" y="2211133"/>
            <a:ext cx="4410490" cy="276999"/>
          </a:xfrm>
          <a:prstGeom prst="rect">
            <a:avLst/>
          </a:prstGeom>
          <a:noFill/>
        </p:spPr>
        <p:txBody>
          <a:bodyPr wrap="square" rtlCol="0">
            <a:spAutoFit/>
          </a:bodyPr>
          <a:lstStyle/>
          <a:p>
            <a:pPr algn="r"/>
            <a:r>
              <a:rPr lang="en-US" sz="1200" noProof="0" dirty="0">
                <a:solidFill>
                  <a:schemeClr val="bg1">
                    <a:lumMod val="65000"/>
                  </a:schemeClr>
                </a:solidFill>
              </a:rPr>
              <a:t>A. Kirschner et al. NME 18 (2019): 239-244</a:t>
            </a:r>
          </a:p>
        </p:txBody>
      </p:sp>
    </p:spTree>
    <p:extLst>
      <p:ext uri="{BB962C8B-B14F-4D97-AF65-F5344CB8AC3E}">
        <p14:creationId xmlns:p14="http://schemas.microsoft.com/office/powerpoint/2010/main" val="201128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C1005-432D-07CD-A1A2-CBBCDE721AD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1C0C886-70F6-C99E-4BCF-1CD79F9D19FE}"/>
              </a:ext>
            </a:extLst>
          </p:cNvPr>
          <p:cNvSpPr>
            <a:spLocks noGrp="1"/>
          </p:cNvSpPr>
          <p:nvPr>
            <p:ph type="title"/>
          </p:nvPr>
        </p:nvSpPr>
        <p:spPr>
          <a:xfrm>
            <a:off x="737574" y="144386"/>
            <a:ext cx="7434826" cy="342900"/>
          </a:xfrm>
        </p:spPr>
        <p:txBody>
          <a:bodyPr/>
          <a:lstStyle/>
          <a:p>
            <a:r>
              <a:rPr lang="en-US" noProof="0" dirty="0"/>
              <a:t>Erosion in AUG He-plasma discharges: </a:t>
            </a:r>
            <a:r>
              <a:rPr lang="en-US" b="0" noProof="0" dirty="0"/>
              <a:t>conclusions &amp; perspectives</a:t>
            </a:r>
          </a:p>
        </p:txBody>
      </p:sp>
      <p:sp>
        <p:nvSpPr>
          <p:cNvPr id="3" name="Segnaposto piè di pagina 2">
            <a:extLst>
              <a:ext uri="{FF2B5EF4-FFF2-40B4-BE49-F238E27FC236}">
                <a16:creationId xmlns:a16="http://schemas.microsoft.com/office/drawing/2014/main" id="{2B28474C-FE9D-636A-3AF2-3F4D0DD9F5B8}"/>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386E800B-424B-B443-0B52-F1D8799B548A}"/>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15</a:t>
            </a:fld>
            <a:endParaRPr lang="en-US" noProof="0" dirty="0">
              <a:solidFill>
                <a:prstClr val="white"/>
              </a:solidFill>
            </a:endParaRPr>
          </a:p>
        </p:txBody>
      </p:sp>
      <p:sp>
        <p:nvSpPr>
          <p:cNvPr id="7" name="Rettangolo con angoli arrotondati 6">
            <a:extLst>
              <a:ext uri="{FF2B5EF4-FFF2-40B4-BE49-F238E27FC236}">
                <a16:creationId xmlns:a16="http://schemas.microsoft.com/office/drawing/2014/main" id="{60F6F2F7-D637-1AAE-56CD-DD9DDDA29A83}"/>
              </a:ext>
            </a:extLst>
          </p:cNvPr>
          <p:cNvSpPr/>
          <p:nvPr/>
        </p:nvSpPr>
        <p:spPr>
          <a:xfrm>
            <a:off x="1260679" y="813119"/>
            <a:ext cx="6622639" cy="1326985"/>
          </a:xfrm>
          <a:prstGeom prst="roundRect">
            <a:avLst>
              <a:gd name="adj" fmla="val 212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Elemento grafico 7" descr="Completato con riempimento a tinta unita">
            <a:extLst>
              <a:ext uri="{FF2B5EF4-FFF2-40B4-BE49-F238E27FC236}">
                <a16:creationId xmlns:a16="http://schemas.microsoft.com/office/drawing/2014/main" id="{197AB35B-A0A7-E934-AE10-16BDEA4746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24" y="-71561"/>
            <a:ext cx="3096344" cy="3096344"/>
          </a:xfrm>
          <a:prstGeom prst="rect">
            <a:avLst/>
          </a:prstGeom>
        </p:spPr>
      </p:pic>
      <p:sp>
        <p:nvSpPr>
          <p:cNvPr id="9" name="CasellaDiTesto 8">
            <a:extLst>
              <a:ext uri="{FF2B5EF4-FFF2-40B4-BE49-F238E27FC236}">
                <a16:creationId xmlns:a16="http://schemas.microsoft.com/office/drawing/2014/main" id="{FD293499-47DE-9520-7204-AA467B49FCD3}"/>
              </a:ext>
            </a:extLst>
          </p:cNvPr>
          <p:cNvSpPr txBox="1"/>
          <p:nvPr/>
        </p:nvSpPr>
        <p:spPr>
          <a:xfrm>
            <a:off x="1579659" y="1019974"/>
            <a:ext cx="5984678" cy="954107"/>
          </a:xfrm>
          <a:prstGeom prst="rect">
            <a:avLst/>
          </a:prstGeom>
          <a:noFill/>
        </p:spPr>
        <p:txBody>
          <a:bodyPr wrap="square" rtlCol="0">
            <a:spAutoFit/>
          </a:bodyPr>
          <a:lstStyle/>
          <a:p>
            <a:pPr algn="ctr"/>
            <a:r>
              <a:rPr lang="en-US" sz="1400" b="1" noProof="0" dirty="0">
                <a:solidFill>
                  <a:schemeClr val="accent6">
                    <a:lumMod val="75000"/>
                  </a:schemeClr>
                </a:solidFill>
                <a:latin typeface="+mj-lt"/>
              </a:rPr>
              <a:t>He</a:t>
            </a:r>
            <a:r>
              <a:rPr lang="en-US" sz="1400" b="1" baseline="30000" noProof="0" dirty="0">
                <a:solidFill>
                  <a:schemeClr val="accent6">
                    <a:lumMod val="75000"/>
                  </a:schemeClr>
                </a:solidFill>
                <a:latin typeface="+mj-lt"/>
              </a:rPr>
              <a:t>2+</a:t>
            </a:r>
            <a:r>
              <a:rPr lang="en-US" sz="1400" noProof="0" dirty="0">
                <a:solidFill>
                  <a:schemeClr val="accent6">
                    <a:lumMod val="75000"/>
                  </a:schemeClr>
                </a:solidFill>
                <a:latin typeface="+mj-lt"/>
              </a:rPr>
              <a:t> dominates W erosion despite </a:t>
            </a:r>
            <a:r>
              <a:rPr lang="en-US" sz="1400" b="1" noProof="0" dirty="0">
                <a:solidFill>
                  <a:schemeClr val="accent6">
                    <a:lumMod val="75000"/>
                  </a:schemeClr>
                </a:solidFill>
                <a:latin typeface="+mj-lt"/>
              </a:rPr>
              <a:t>50-50% He</a:t>
            </a:r>
            <a:r>
              <a:rPr lang="en-US" sz="1400" b="1" baseline="30000" noProof="0" dirty="0">
                <a:solidFill>
                  <a:schemeClr val="accent6">
                    <a:lumMod val="75000"/>
                  </a:schemeClr>
                </a:solidFill>
                <a:latin typeface="+mj-lt"/>
              </a:rPr>
              <a:t>+/2+</a:t>
            </a:r>
            <a:r>
              <a:rPr lang="en-US" sz="1400" b="1" noProof="0" dirty="0">
                <a:solidFill>
                  <a:schemeClr val="accent6">
                    <a:lumMod val="75000"/>
                  </a:schemeClr>
                </a:solidFill>
                <a:latin typeface="+mj-lt"/>
              </a:rPr>
              <a:t> fraction </a:t>
            </a:r>
            <a:r>
              <a:rPr lang="en-US" sz="1400" noProof="0" dirty="0">
                <a:solidFill>
                  <a:schemeClr val="accent6">
                    <a:lumMod val="75000"/>
                  </a:schemeClr>
                </a:solidFill>
                <a:latin typeface="+mj-lt"/>
              </a:rPr>
              <a:t>close to OSP</a:t>
            </a:r>
          </a:p>
          <a:p>
            <a:pPr algn="ctr"/>
            <a:endParaRPr lang="en-US" sz="1400" dirty="0">
              <a:solidFill>
                <a:schemeClr val="accent6">
                  <a:lumMod val="75000"/>
                </a:schemeClr>
              </a:solidFill>
              <a:latin typeface="+mj-lt"/>
            </a:endParaRPr>
          </a:p>
          <a:p>
            <a:pPr algn="ctr"/>
            <a:r>
              <a:rPr lang="en-GB" sz="1400" noProof="0" dirty="0">
                <a:solidFill>
                  <a:schemeClr val="accent6">
                    <a:lumMod val="75000"/>
                  </a:schemeClr>
                </a:solidFill>
                <a:latin typeface="+mj-lt"/>
              </a:rPr>
              <a:t>Important role of </a:t>
            </a:r>
            <a:r>
              <a:rPr lang="en-GB" sz="1400" b="1" noProof="0" dirty="0">
                <a:solidFill>
                  <a:schemeClr val="accent6">
                    <a:lumMod val="75000"/>
                  </a:schemeClr>
                </a:solidFill>
                <a:latin typeface="+mj-lt"/>
              </a:rPr>
              <a:t>impurities</a:t>
            </a:r>
            <a:r>
              <a:rPr lang="en-GB" sz="1400" noProof="0" dirty="0">
                <a:solidFill>
                  <a:schemeClr val="accent6">
                    <a:lumMod val="75000"/>
                  </a:schemeClr>
                </a:solidFill>
                <a:latin typeface="+mj-lt"/>
              </a:rPr>
              <a:t> (and other </a:t>
            </a:r>
            <a:r>
              <a:rPr lang="en-GB" sz="1400" dirty="0">
                <a:solidFill>
                  <a:schemeClr val="accent6">
                    <a:lumMod val="75000"/>
                  </a:schemeClr>
                </a:solidFill>
                <a:latin typeface="+mj-lt"/>
              </a:rPr>
              <a:t>uncertainties) in </a:t>
            </a:r>
            <a:r>
              <a:rPr lang="en-GB" sz="1400" b="1" dirty="0">
                <a:solidFill>
                  <a:schemeClr val="accent6">
                    <a:lumMod val="75000"/>
                  </a:schemeClr>
                </a:solidFill>
                <a:latin typeface="+mj-lt"/>
              </a:rPr>
              <a:t>L-mode</a:t>
            </a:r>
            <a:r>
              <a:rPr lang="en-GB" sz="1400" dirty="0">
                <a:solidFill>
                  <a:schemeClr val="accent6">
                    <a:lumMod val="75000"/>
                  </a:schemeClr>
                </a:solidFill>
                <a:latin typeface="+mj-lt"/>
              </a:rPr>
              <a:t>, </a:t>
            </a:r>
          </a:p>
          <a:p>
            <a:pPr algn="ctr"/>
            <a:r>
              <a:rPr lang="en-GB" sz="1400" dirty="0">
                <a:solidFill>
                  <a:schemeClr val="accent6">
                    <a:lumMod val="75000"/>
                  </a:schemeClr>
                </a:solidFill>
                <a:latin typeface="+mj-lt"/>
              </a:rPr>
              <a:t>of </a:t>
            </a:r>
            <a:r>
              <a:rPr lang="en-GB" sz="1400" b="1" dirty="0">
                <a:solidFill>
                  <a:schemeClr val="accent6">
                    <a:lumMod val="75000"/>
                  </a:schemeClr>
                </a:solidFill>
                <a:latin typeface="+mj-lt"/>
              </a:rPr>
              <a:t>ELMs</a:t>
            </a:r>
            <a:r>
              <a:rPr lang="en-GB" sz="1400" dirty="0">
                <a:solidFill>
                  <a:schemeClr val="accent6">
                    <a:lumMod val="75000"/>
                  </a:schemeClr>
                </a:solidFill>
                <a:latin typeface="+mj-lt"/>
              </a:rPr>
              <a:t> in </a:t>
            </a:r>
            <a:r>
              <a:rPr lang="en-GB" sz="1400" b="1" dirty="0">
                <a:solidFill>
                  <a:schemeClr val="accent6">
                    <a:lumMod val="75000"/>
                  </a:schemeClr>
                </a:solidFill>
                <a:latin typeface="+mj-lt"/>
              </a:rPr>
              <a:t>H-mode</a:t>
            </a:r>
            <a:endParaRPr lang="en-GB" sz="1400" b="1" noProof="0" dirty="0">
              <a:solidFill>
                <a:schemeClr val="accent6">
                  <a:lumMod val="75000"/>
                </a:schemeClr>
              </a:solidFill>
              <a:latin typeface="+mj-lt"/>
            </a:endParaRPr>
          </a:p>
        </p:txBody>
      </p:sp>
      <p:sp>
        <p:nvSpPr>
          <p:cNvPr id="10" name="CasellaDiTesto 24">
            <a:extLst>
              <a:ext uri="{FF2B5EF4-FFF2-40B4-BE49-F238E27FC236}">
                <a16:creationId xmlns:a16="http://schemas.microsoft.com/office/drawing/2014/main" id="{32D578D2-62C5-166E-6CD1-DEAD379A4F50}"/>
              </a:ext>
            </a:extLst>
          </p:cNvPr>
          <p:cNvSpPr txBox="1"/>
          <p:nvPr/>
        </p:nvSpPr>
        <p:spPr>
          <a:xfrm>
            <a:off x="1746516" y="3512616"/>
            <a:ext cx="5650966" cy="1169547"/>
          </a:xfrm>
          <a:prstGeom prst="rect">
            <a:avLst/>
          </a:prstGeom>
          <a:ln w="28575">
            <a:solidFill>
              <a:srgbClr val="41719C"/>
            </a:solidFill>
            <a:prstDash val="dash"/>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i="1">
                <a:solidFill>
                  <a:srgbClr val="333333"/>
                </a:solidFill>
                <a:latin typeface="Arial"/>
                <a:ea typeface="Arial"/>
                <a:cs typeface="Arial"/>
                <a:sym typeface="Arial"/>
              </a:defRPr>
            </a:lvl1pPr>
          </a:lstStyle>
          <a:p>
            <a:pPr algn="ctr"/>
            <a:r>
              <a:rPr lang="it-IT" sz="1400" i="0" dirty="0">
                <a:solidFill>
                  <a:srgbClr val="41719C"/>
                </a:solidFill>
                <a:latin typeface="+mn-lt"/>
              </a:rPr>
              <a:t>E. Tonello, et al. </a:t>
            </a:r>
            <a:r>
              <a:rPr lang="it-IT" sz="1400" dirty="0">
                <a:solidFill>
                  <a:srgbClr val="41719C"/>
                </a:solidFill>
                <a:latin typeface="+mn-lt"/>
              </a:rPr>
              <a:t>"</a:t>
            </a:r>
            <a:r>
              <a:rPr lang="en-US" sz="1400" dirty="0">
                <a:solidFill>
                  <a:srgbClr val="41719C"/>
                </a:solidFill>
                <a:latin typeface="+mn-lt"/>
              </a:rPr>
              <a:t>Global modelling of helium Plasma-Wall Interaction experiments in ASDEX-Upgrade”</a:t>
            </a:r>
            <a:r>
              <a:rPr lang="en-US" sz="1400" i="0" dirty="0">
                <a:solidFill>
                  <a:srgbClr val="41719C"/>
                </a:solidFill>
                <a:latin typeface="+mn-lt"/>
              </a:rPr>
              <a:t>, PSI-26 conference, oral</a:t>
            </a:r>
          </a:p>
          <a:p>
            <a:pPr algn="ctr"/>
            <a:endParaRPr lang="en-US" sz="1400" i="0" dirty="0">
              <a:solidFill>
                <a:srgbClr val="41719C"/>
              </a:solidFill>
              <a:latin typeface="+mn-lt"/>
            </a:endParaRPr>
          </a:p>
          <a:p>
            <a:pPr algn="ctr"/>
            <a:r>
              <a:rPr lang="en-US" sz="1400" i="0" dirty="0">
                <a:solidFill>
                  <a:srgbClr val="41719C"/>
                </a:solidFill>
                <a:latin typeface="+mn-lt"/>
              </a:rPr>
              <a:t>G. Alberti, et al. </a:t>
            </a:r>
            <a:r>
              <a:rPr lang="en-US" sz="1400" dirty="0">
                <a:solidFill>
                  <a:srgbClr val="41719C"/>
                </a:solidFill>
                <a:latin typeface="+mn-lt"/>
              </a:rPr>
              <a:t>“Tungsten erosion and scrape-off layer transport modelling in L-mode helium plasma discharges in ASDEX Upgrade”, </a:t>
            </a:r>
            <a:r>
              <a:rPr lang="en-US" sz="1400" i="0" dirty="0">
                <a:solidFill>
                  <a:srgbClr val="41719C"/>
                </a:solidFill>
                <a:latin typeface="+mn-lt"/>
              </a:rPr>
              <a:t>under review</a:t>
            </a:r>
            <a:endParaRPr lang="it-IT" sz="1400" i="0" dirty="0">
              <a:solidFill>
                <a:srgbClr val="41719C"/>
              </a:solidFill>
              <a:latin typeface="+mn-lt"/>
            </a:endParaRPr>
          </a:p>
        </p:txBody>
      </p:sp>
      <p:sp>
        <p:nvSpPr>
          <p:cNvPr id="11" name="Freccia in giù 10">
            <a:extLst>
              <a:ext uri="{FF2B5EF4-FFF2-40B4-BE49-F238E27FC236}">
                <a16:creationId xmlns:a16="http://schemas.microsoft.com/office/drawing/2014/main" id="{C9432AD8-8353-C902-12FA-C382C3526A94}"/>
              </a:ext>
            </a:extLst>
          </p:cNvPr>
          <p:cNvSpPr/>
          <p:nvPr/>
        </p:nvSpPr>
        <p:spPr>
          <a:xfrm rot="16200000">
            <a:off x="2546860" y="2631710"/>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E324EAB-3BED-6A7D-10A9-69C075BBF20E}"/>
              </a:ext>
            </a:extLst>
          </p:cNvPr>
          <p:cNvSpPr txBox="1"/>
          <p:nvPr/>
        </p:nvSpPr>
        <p:spPr>
          <a:xfrm>
            <a:off x="2866294" y="2618435"/>
            <a:ext cx="3973957" cy="307777"/>
          </a:xfrm>
          <a:prstGeom prst="rect">
            <a:avLst/>
          </a:prstGeom>
          <a:noFill/>
        </p:spPr>
        <p:txBody>
          <a:bodyPr wrap="square" rtlCol="0">
            <a:spAutoFit/>
          </a:bodyPr>
          <a:lstStyle/>
          <a:p>
            <a:r>
              <a:rPr lang="en-GB" sz="1400" b="1" dirty="0"/>
              <a:t>Next: </a:t>
            </a:r>
            <a:r>
              <a:rPr lang="en-GB" sz="1400" dirty="0"/>
              <a:t>move to other scenarios of interest for ITER</a:t>
            </a:r>
            <a:endParaRPr lang="en-GB" sz="1400" baseline="-25000" dirty="0"/>
          </a:p>
        </p:txBody>
      </p:sp>
    </p:spTree>
    <p:extLst>
      <p:ext uri="{BB962C8B-B14F-4D97-AF65-F5344CB8AC3E}">
        <p14:creationId xmlns:p14="http://schemas.microsoft.com/office/powerpoint/2010/main" val="65186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7F7BAF-4DC9-00F9-9C18-BE7CC8620691}"/>
              </a:ext>
            </a:extLst>
          </p:cNvPr>
          <p:cNvSpPr>
            <a:spLocks noGrp="1"/>
          </p:cNvSpPr>
          <p:nvPr>
            <p:ph type="title"/>
          </p:nvPr>
        </p:nvSpPr>
        <p:spPr>
          <a:xfrm>
            <a:off x="1027584" y="1790116"/>
            <a:ext cx="7088832" cy="1563268"/>
          </a:xfrm>
        </p:spPr>
        <p:txBody>
          <a:bodyPr/>
          <a:lstStyle/>
          <a:p>
            <a:pPr algn="ctr"/>
            <a:r>
              <a:rPr lang="en-US" sz="3600" noProof="0" dirty="0"/>
              <a:t>Thank you for your attention</a:t>
            </a:r>
          </a:p>
        </p:txBody>
      </p:sp>
    </p:spTree>
    <p:extLst>
      <p:ext uri="{BB962C8B-B14F-4D97-AF65-F5344CB8AC3E}">
        <p14:creationId xmlns:p14="http://schemas.microsoft.com/office/powerpoint/2010/main" val="203313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D93E888D-0487-8EB4-7756-810537487B79}"/>
              </a:ext>
            </a:extLst>
          </p:cNvPr>
          <p:cNvSpPr/>
          <p:nvPr/>
        </p:nvSpPr>
        <p:spPr>
          <a:xfrm>
            <a:off x="0" y="0"/>
            <a:ext cx="9144000" cy="4916827"/>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a:extLst>
              <a:ext uri="{FF2B5EF4-FFF2-40B4-BE49-F238E27FC236}">
                <a16:creationId xmlns:a16="http://schemas.microsoft.com/office/drawing/2014/main" id="{8F5741CF-C166-F02B-FBA5-BC2C84BD61D2}"/>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B4B57F3F-7EC9-3C1C-F1E9-DC141B20CC06}"/>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7" name="Titolo 1">
            <a:extLst>
              <a:ext uri="{FF2B5EF4-FFF2-40B4-BE49-F238E27FC236}">
                <a16:creationId xmlns:a16="http://schemas.microsoft.com/office/drawing/2014/main" id="{C7B2B416-4B1D-89CF-4931-D641D4D7FA0F}"/>
              </a:ext>
            </a:extLst>
          </p:cNvPr>
          <p:cNvSpPr>
            <a:spLocks noGrp="1"/>
          </p:cNvSpPr>
          <p:nvPr>
            <p:ph type="title"/>
          </p:nvPr>
        </p:nvSpPr>
        <p:spPr>
          <a:xfrm>
            <a:off x="737574" y="144386"/>
            <a:ext cx="7938882" cy="342900"/>
          </a:xfrm>
        </p:spPr>
        <p:txBody>
          <a:bodyPr/>
          <a:lstStyle/>
          <a:p>
            <a:r>
              <a:rPr lang="en-US" noProof="0" dirty="0"/>
              <a:t>Impact of (110) crystallinity</a:t>
            </a:r>
            <a:endParaRPr lang="en-US" b="0" noProof="0" dirty="0"/>
          </a:p>
        </p:txBody>
      </p:sp>
      <p:sp>
        <p:nvSpPr>
          <p:cNvPr id="10" name="Titolo 1">
            <a:extLst>
              <a:ext uri="{FF2B5EF4-FFF2-40B4-BE49-F238E27FC236}">
                <a16:creationId xmlns:a16="http://schemas.microsoft.com/office/drawing/2014/main" id="{006BEC3C-42D9-11EA-83F8-787582B2228F}"/>
              </a:ext>
            </a:extLst>
          </p:cNvPr>
          <p:cNvSpPr txBox="1">
            <a:spLocks/>
          </p:cNvSpPr>
          <p:nvPr/>
        </p:nvSpPr>
        <p:spPr>
          <a:xfrm>
            <a:off x="1027584" y="1790116"/>
            <a:ext cx="7088832" cy="1563268"/>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pPr algn="ctr"/>
            <a:r>
              <a:rPr lang="en-US" sz="3600" dirty="0">
                <a:solidFill>
                  <a:schemeClr val="bg1"/>
                </a:solidFill>
              </a:rPr>
              <a:t>MORPHOLOGY</a:t>
            </a:r>
          </a:p>
        </p:txBody>
      </p:sp>
    </p:spTree>
    <p:extLst>
      <p:ext uri="{BB962C8B-B14F-4D97-AF65-F5344CB8AC3E}">
        <p14:creationId xmlns:p14="http://schemas.microsoft.com/office/powerpoint/2010/main" val="34363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F52EA7-8EE6-E15F-C419-5201C3A9387E}"/>
            </a:ext>
          </a:extLst>
        </p:cNvPr>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CB821C17-7AED-47AC-433A-70A1862889CF}"/>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5BC3920E-107E-44AF-E148-7BE947010BC2}"/>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graphicFrame>
        <p:nvGraphicFramePr>
          <p:cNvPr id="6" name="Grafico 5">
            <a:extLst>
              <a:ext uri="{FF2B5EF4-FFF2-40B4-BE49-F238E27FC236}">
                <a16:creationId xmlns:a16="http://schemas.microsoft.com/office/drawing/2014/main" id="{86D70A11-9CEC-FE4A-A712-79070946C270}"/>
              </a:ext>
            </a:extLst>
          </p:cNvPr>
          <p:cNvGraphicFramePr>
            <a:graphicFrameLocks/>
          </p:cNvGraphicFramePr>
          <p:nvPr/>
        </p:nvGraphicFramePr>
        <p:xfrm>
          <a:off x="373584" y="1171847"/>
          <a:ext cx="4912101" cy="279980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olo 1">
            <a:extLst>
              <a:ext uri="{FF2B5EF4-FFF2-40B4-BE49-F238E27FC236}">
                <a16:creationId xmlns:a16="http://schemas.microsoft.com/office/drawing/2014/main" id="{9AB63DFD-78C2-12CE-6E51-2C30A5336AAD}"/>
              </a:ext>
            </a:extLst>
          </p:cNvPr>
          <p:cNvSpPr>
            <a:spLocks noGrp="1"/>
          </p:cNvSpPr>
          <p:nvPr>
            <p:ph type="title"/>
          </p:nvPr>
        </p:nvSpPr>
        <p:spPr>
          <a:xfrm>
            <a:off x="737574" y="144386"/>
            <a:ext cx="7938882" cy="342900"/>
          </a:xfrm>
        </p:spPr>
        <p:txBody>
          <a:bodyPr/>
          <a:lstStyle/>
          <a:p>
            <a:r>
              <a:rPr lang="en-US" noProof="0" dirty="0"/>
              <a:t>Impact of (110) crystallinity</a:t>
            </a:r>
            <a:endParaRPr lang="en-US" b="0" noProof="0" dirty="0"/>
          </a:p>
        </p:txBody>
      </p:sp>
      <p:pic>
        <p:nvPicPr>
          <p:cNvPr id="5" name="Immagine 4">
            <a:extLst>
              <a:ext uri="{FF2B5EF4-FFF2-40B4-BE49-F238E27FC236}">
                <a16:creationId xmlns:a16="http://schemas.microsoft.com/office/drawing/2014/main" id="{82D9E509-39B2-5746-F706-09C4B9CB3AEB}"/>
              </a:ext>
            </a:extLst>
          </p:cNvPr>
          <p:cNvPicPr>
            <a:picLocks noChangeAspect="1"/>
          </p:cNvPicPr>
          <p:nvPr/>
        </p:nvPicPr>
        <p:blipFill>
          <a:blip r:embed="rId3"/>
          <a:stretch>
            <a:fillRect/>
          </a:stretch>
        </p:blipFill>
        <p:spPr>
          <a:xfrm>
            <a:off x="5544108" y="1580778"/>
            <a:ext cx="3350179" cy="1988733"/>
          </a:xfrm>
          <a:prstGeom prst="rect">
            <a:avLst/>
          </a:prstGeom>
        </p:spPr>
      </p:pic>
      <p:sp>
        <p:nvSpPr>
          <p:cNvPr id="8" name="CasellaDiTesto 7">
            <a:extLst>
              <a:ext uri="{FF2B5EF4-FFF2-40B4-BE49-F238E27FC236}">
                <a16:creationId xmlns:a16="http://schemas.microsoft.com/office/drawing/2014/main" id="{D5C6AA59-F423-739C-4688-3844CF5B398E}"/>
              </a:ext>
            </a:extLst>
          </p:cNvPr>
          <p:cNvSpPr txBox="1"/>
          <p:nvPr/>
        </p:nvSpPr>
        <p:spPr>
          <a:xfrm>
            <a:off x="6112074" y="1267133"/>
            <a:ext cx="2214246" cy="307777"/>
          </a:xfrm>
          <a:prstGeom prst="rect">
            <a:avLst/>
          </a:prstGeom>
          <a:noFill/>
        </p:spPr>
        <p:txBody>
          <a:bodyPr wrap="square" rtlCol="0">
            <a:spAutoFit/>
          </a:bodyPr>
          <a:lstStyle/>
          <a:p>
            <a:pPr algn="ctr"/>
            <a:r>
              <a:rPr lang="en-GB" sz="1400" dirty="0">
                <a:latin typeface="+mj-lt"/>
              </a:rPr>
              <a:t>Effect of mask shadowing</a:t>
            </a:r>
            <a:endParaRPr lang="en-GB" sz="1400" noProof="0" dirty="0">
              <a:latin typeface="+mj-lt"/>
            </a:endParaRPr>
          </a:p>
        </p:txBody>
      </p:sp>
    </p:spTree>
    <p:extLst>
      <p:ext uri="{BB962C8B-B14F-4D97-AF65-F5344CB8AC3E}">
        <p14:creationId xmlns:p14="http://schemas.microsoft.com/office/powerpoint/2010/main" val="27361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5CB04D-32D6-F4AD-52D7-17B7436E77DB}"/>
              </a:ext>
            </a:extLst>
          </p:cNvPr>
          <p:cNvSpPr>
            <a:spLocks noGrp="1"/>
          </p:cNvSpPr>
          <p:nvPr>
            <p:ph type="title"/>
          </p:nvPr>
        </p:nvSpPr>
        <p:spPr/>
        <p:txBody>
          <a:bodyPr/>
          <a:lstStyle/>
          <a:p>
            <a:r>
              <a:rPr lang="it-IT" dirty="0"/>
              <a:t>RBS </a:t>
            </a:r>
            <a:r>
              <a:rPr lang="it-IT" dirty="0" err="1"/>
              <a:t>measurements</a:t>
            </a:r>
            <a:r>
              <a:rPr lang="it-IT" dirty="0"/>
              <a:t> of He </a:t>
            </a:r>
            <a:r>
              <a:rPr lang="it-IT" dirty="0" err="1"/>
              <a:t>static</a:t>
            </a:r>
            <a:r>
              <a:rPr lang="it-IT" dirty="0"/>
              <a:t> </a:t>
            </a:r>
            <a:r>
              <a:rPr lang="it-IT" dirty="0" err="1"/>
              <a:t>retention</a:t>
            </a:r>
            <a:r>
              <a:rPr lang="it-IT" dirty="0"/>
              <a:t> after </a:t>
            </a:r>
            <a:r>
              <a:rPr lang="it-IT" dirty="0" err="1"/>
              <a:t>exposure</a:t>
            </a:r>
            <a:endParaRPr lang="it-IT" dirty="0"/>
          </a:p>
        </p:txBody>
      </p:sp>
      <p:sp>
        <p:nvSpPr>
          <p:cNvPr id="3" name="Segnaposto piè di pagina 2">
            <a:extLst>
              <a:ext uri="{FF2B5EF4-FFF2-40B4-BE49-F238E27FC236}">
                <a16:creationId xmlns:a16="http://schemas.microsoft.com/office/drawing/2014/main" id="{3356C381-6DE4-52BD-9690-0C4FD5A5239F}"/>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65E76C02-3071-6309-29CE-126487FC8A43}"/>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pic>
        <p:nvPicPr>
          <p:cNvPr id="6" name="Immagine 5">
            <a:extLst>
              <a:ext uri="{FF2B5EF4-FFF2-40B4-BE49-F238E27FC236}">
                <a16:creationId xmlns:a16="http://schemas.microsoft.com/office/drawing/2014/main" id="{FE867ECC-2D03-3670-00BA-5057006590DF}"/>
              </a:ext>
            </a:extLst>
          </p:cNvPr>
          <p:cNvPicPr>
            <a:picLocks noChangeAspect="1"/>
          </p:cNvPicPr>
          <p:nvPr/>
        </p:nvPicPr>
        <p:blipFill>
          <a:blip r:embed="rId2"/>
          <a:stretch>
            <a:fillRect/>
          </a:stretch>
        </p:blipFill>
        <p:spPr>
          <a:xfrm>
            <a:off x="270030" y="824011"/>
            <a:ext cx="3797914" cy="3495477"/>
          </a:xfrm>
          <a:prstGeom prst="rect">
            <a:avLst/>
          </a:prstGeom>
        </p:spPr>
      </p:pic>
      <p:sp>
        <p:nvSpPr>
          <p:cNvPr id="7" name="CasellaDiTesto 6">
            <a:extLst>
              <a:ext uri="{FF2B5EF4-FFF2-40B4-BE49-F238E27FC236}">
                <a16:creationId xmlns:a16="http://schemas.microsoft.com/office/drawing/2014/main" id="{437DB732-8F27-6560-9519-55ECB8D4822F}"/>
              </a:ext>
            </a:extLst>
          </p:cNvPr>
          <p:cNvSpPr txBox="1"/>
          <p:nvPr/>
        </p:nvSpPr>
        <p:spPr>
          <a:xfrm>
            <a:off x="270030" y="4379214"/>
            <a:ext cx="3545886" cy="276999"/>
          </a:xfrm>
          <a:prstGeom prst="rect">
            <a:avLst/>
          </a:prstGeom>
          <a:noFill/>
        </p:spPr>
        <p:txBody>
          <a:bodyPr wrap="square" rtlCol="0">
            <a:spAutoFit/>
          </a:bodyPr>
          <a:lstStyle/>
          <a:p>
            <a:r>
              <a:rPr lang="it-IT" sz="1200" i="1" kern="50" dirty="0">
                <a:solidFill>
                  <a:schemeClr val="bg1">
                    <a:lumMod val="65000"/>
                  </a:schemeClr>
                </a:solidFill>
                <a:ea typeface="Times New Roman" panose="02020603050405020304" pitchFamily="18" charset="0"/>
              </a:rPr>
              <a:t>By Iva </a:t>
            </a:r>
            <a:r>
              <a:rPr lang="it-IT" sz="1200" i="1" kern="50" dirty="0" err="1">
                <a:solidFill>
                  <a:schemeClr val="bg1">
                    <a:lumMod val="65000"/>
                  </a:schemeClr>
                </a:solidFill>
                <a:ea typeface="Times New Roman" panose="02020603050405020304" pitchFamily="18" charset="0"/>
              </a:rPr>
              <a:t>Bogdanović</a:t>
            </a:r>
            <a:r>
              <a:rPr lang="it-IT" sz="1200" i="1" kern="50" dirty="0">
                <a:solidFill>
                  <a:schemeClr val="bg1">
                    <a:lumMod val="65000"/>
                  </a:schemeClr>
                </a:solidFill>
                <a:ea typeface="Times New Roman" panose="02020603050405020304" pitchFamily="18" charset="0"/>
              </a:rPr>
              <a:t> </a:t>
            </a:r>
            <a:r>
              <a:rPr lang="it-IT" sz="1200" i="1" kern="50" dirty="0" err="1">
                <a:solidFill>
                  <a:schemeClr val="bg1">
                    <a:lumMod val="65000"/>
                  </a:schemeClr>
                </a:solidFill>
                <a:ea typeface="Times New Roman" panose="02020603050405020304" pitchFamily="18" charset="0"/>
              </a:rPr>
              <a:t>Radović</a:t>
            </a:r>
            <a:r>
              <a:rPr lang="it-IT" sz="1200" i="1" kern="50" dirty="0">
                <a:solidFill>
                  <a:schemeClr val="bg1">
                    <a:lumMod val="65000"/>
                  </a:schemeClr>
                </a:solidFill>
                <a:ea typeface="Times New Roman" panose="02020603050405020304" pitchFamily="18" charset="0"/>
              </a:rPr>
              <a:t> and Zdravko </a:t>
            </a:r>
            <a:r>
              <a:rPr lang="it-IT" sz="1200" i="1" kern="50" dirty="0" err="1">
                <a:solidFill>
                  <a:schemeClr val="bg1">
                    <a:lumMod val="65000"/>
                  </a:schemeClr>
                </a:solidFill>
                <a:ea typeface="Times New Roman" panose="02020603050405020304" pitchFamily="18" charset="0"/>
              </a:rPr>
              <a:t>Siketić</a:t>
            </a:r>
            <a:r>
              <a:rPr lang="it-IT" sz="1200" i="1" kern="50" dirty="0">
                <a:solidFill>
                  <a:schemeClr val="bg1">
                    <a:lumMod val="65000"/>
                  </a:schemeClr>
                </a:solidFill>
                <a:ea typeface="Times New Roman" panose="02020603050405020304" pitchFamily="18" charset="0"/>
              </a:rPr>
              <a:t> (RBI) </a:t>
            </a:r>
            <a:endParaRPr lang="it-IT" sz="1200" b="1" dirty="0">
              <a:solidFill>
                <a:schemeClr val="bg1">
                  <a:lumMod val="65000"/>
                </a:schemeClr>
              </a:solidFill>
            </a:endParaRPr>
          </a:p>
        </p:txBody>
      </p:sp>
      <p:sp>
        <p:nvSpPr>
          <p:cNvPr id="8" name="CasellaDiTesto 7">
            <a:extLst>
              <a:ext uri="{FF2B5EF4-FFF2-40B4-BE49-F238E27FC236}">
                <a16:creationId xmlns:a16="http://schemas.microsoft.com/office/drawing/2014/main" id="{9E2F8B30-E539-42CF-D351-A6CDB22A5946}"/>
              </a:ext>
            </a:extLst>
          </p:cNvPr>
          <p:cNvSpPr txBox="1"/>
          <p:nvPr/>
        </p:nvSpPr>
        <p:spPr>
          <a:xfrm>
            <a:off x="4572000" y="930736"/>
            <a:ext cx="4410490" cy="1169551"/>
          </a:xfrm>
          <a:prstGeom prst="rect">
            <a:avLst/>
          </a:prstGeom>
          <a:noFill/>
        </p:spPr>
        <p:txBody>
          <a:bodyPr wrap="square" rtlCol="0">
            <a:spAutoFit/>
          </a:bodyPr>
          <a:lstStyle/>
          <a:p>
            <a:r>
              <a:rPr lang="en-US" sz="1400" noProof="0" dirty="0">
                <a:latin typeface="+mj-lt"/>
              </a:rPr>
              <a:t>Ex. compact W sample</a:t>
            </a:r>
          </a:p>
          <a:p>
            <a:endParaRPr lang="en-US" sz="1400" dirty="0">
              <a:latin typeface="+mj-lt"/>
            </a:endParaRPr>
          </a:p>
          <a:p>
            <a:r>
              <a:rPr lang="en-US" sz="1400" b="1" noProof="0" dirty="0">
                <a:latin typeface="+mj-lt"/>
              </a:rPr>
              <a:t>He</a:t>
            </a:r>
            <a:r>
              <a:rPr lang="en-US" sz="1400" noProof="0" dirty="0">
                <a:latin typeface="+mj-lt"/>
              </a:rPr>
              <a:t> retained in the </a:t>
            </a:r>
            <a:r>
              <a:rPr lang="en-US" sz="1400" b="1" noProof="0" dirty="0">
                <a:latin typeface="+mj-lt"/>
              </a:rPr>
              <a:t>first 30-50 nm </a:t>
            </a:r>
            <a:r>
              <a:rPr lang="en-US" sz="1400" noProof="0" dirty="0">
                <a:latin typeface="+mj-lt"/>
              </a:rPr>
              <a:t>for all exposed samples</a:t>
            </a:r>
          </a:p>
          <a:p>
            <a:endParaRPr lang="en-US" sz="1400" dirty="0">
              <a:latin typeface="+mj-lt"/>
            </a:endParaRPr>
          </a:p>
          <a:p>
            <a:r>
              <a:rPr lang="en-US" sz="1400" noProof="0" dirty="0">
                <a:latin typeface="+mj-lt"/>
              </a:rPr>
              <a:t>Now samples at AMU for TEM analysis</a:t>
            </a:r>
          </a:p>
        </p:txBody>
      </p:sp>
    </p:spTree>
    <p:extLst>
      <p:ext uri="{BB962C8B-B14F-4D97-AF65-F5344CB8AC3E}">
        <p14:creationId xmlns:p14="http://schemas.microsoft.com/office/powerpoint/2010/main" val="346929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con angoli arrotondati 13">
            <a:extLst>
              <a:ext uri="{FF2B5EF4-FFF2-40B4-BE49-F238E27FC236}">
                <a16:creationId xmlns:a16="http://schemas.microsoft.com/office/drawing/2014/main" id="{5CAF5E4E-B585-8EB2-1E98-41709FF783D1}"/>
              </a:ext>
            </a:extLst>
          </p:cNvPr>
          <p:cNvSpPr/>
          <p:nvPr/>
        </p:nvSpPr>
        <p:spPr>
          <a:xfrm>
            <a:off x="4784445" y="2858064"/>
            <a:ext cx="4104456" cy="1872208"/>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ADC1BC5A-EBFF-FC8E-731F-D33A52CAEA92}"/>
              </a:ext>
            </a:extLst>
          </p:cNvPr>
          <p:cNvSpPr/>
          <p:nvPr/>
        </p:nvSpPr>
        <p:spPr>
          <a:xfrm>
            <a:off x="255099" y="2858064"/>
            <a:ext cx="4104456" cy="1872208"/>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F69C544D-4779-3A92-E43C-103EEE05CC20}"/>
              </a:ext>
            </a:extLst>
          </p:cNvPr>
          <p:cNvSpPr/>
          <p:nvPr/>
        </p:nvSpPr>
        <p:spPr>
          <a:xfrm>
            <a:off x="255099" y="699542"/>
            <a:ext cx="4104456" cy="1872208"/>
          </a:xfrm>
          <a:prstGeom prst="roundRect">
            <a:avLst/>
          </a:prstGeom>
          <a:solidFill>
            <a:schemeClr val="accent3">
              <a:lumMod val="20000"/>
              <a:lumOff val="80000"/>
            </a:schemeClr>
          </a:solid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4B0C6480-AB02-CA56-2AE8-57848D33CAD4}"/>
              </a:ext>
            </a:extLst>
          </p:cNvPr>
          <p:cNvSpPr/>
          <p:nvPr/>
        </p:nvSpPr>
        <p:spPr>
          <a:xfrm>
            <a:off x="4784445" y="709850"/>
            <a:ext cx="4104456" cy="1872208"/>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4AF0D7D-2D09-9FA3-E633-EFD4DA7EE06D}"/>
              </a:ext>
            </a:extLst>
          </p:cNvPr>
          <p:cNvSpPr>
            <a:spLocks noGrp="1"/>
          </p:cNvSpPr>
          <p:nvPr>
            <p:ph type="title"/>
          </p:nvPr>
        </p:nvSpPr>
        <p:spPr/>
        <p:txBody>
          <a:bodyPr/>
          <a:lstStyle/>
          <a:p>
            <a:r>
              <a:rPr lang="en-US" noProof="0" dirty="0"/>
              <a:t>Overview of ENEA-</a:t>
            </a:r>
            <a:r>
              <a:rPr lang="en-US" noProof="0" dirty="0" err="1"/>
              <a:t>PoliMi</a:t>
            </a:r>
            <a:r>
              <a:rPr lang="en-US" noProof="0" dirty="0"/>
              <a:t> contribution in SP D</a:t>
            </a:r>
          </a:p>
        </p:txBody>
      </p:sp>
      <p:sp>
        <p:nvSpPr>
          <p:cNvPr id="3" name="Segnaposto piè di pagina 2">
            <a:extLst>
              <a:ext uri="{FF2B5EF4-FFF2-40B4-BE49-F238E27FC236}">
                <a16:creationId xmlns:a16="http://schemas.microsoft.com/office/drawing/2014/main" id="{52B2FD14-EF39-34E2-D341-B56CBEB8073A}"/>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2DF8F0A5-826B-E36E-40B1-AEE4F12DC521}"/>
              </a:ext>
            </a:extLst>
          </p:cNvPr>
          <p:cNvSpPr>
            <a:spLocks noGrp="1"/>
          </p:cNvSpPr>
          <p:nvPr>
            <p:ph type="sldNum" sz="quarter" idx="12"/>
          </p:nvPr>
        </p:nvSpPr>
        <p:spPr/>
        <p:txBody>
          <a:bodyPr/>
          <a:lstStyle/>
          <a:p>
            <a:fld id="{6A6D9FA1-99C7-4910-8E32-B85D378B0060}" type="slidenum">
              <a:rPr lang="en-US" noProof="0" smtClean="0">
                <a:solidFill>
                  <a:prstClr val="white"/>
                </a:solidFill>
              </a:rPr>
              <a:pPr/>
              <a:t>2</a:t>
            </a:fld>
            <a:endParaRPr lang="en-US" noProof="0" dirty="0">
              <a:solidFill>
                <a:prstClr val="white"/>
              </a:solidFill>
            </a:endParaRPr>
          </a:p>
        </p:txBody>
      </p:sp>
      <p:sp>
        <p:nvSpPr>
          <p:cNvPr id="6" name="CasellaDiTesto 5">
            <a:extLst>
              <a:ext uri="{FF2B5EF4-FFF2-40B4-BE49-F238E27FC236}">
                <a16:creationId xmlns:a16="http://schemas.microsoft.com/office/drawing/2014/main" id="{E95AABEA-6C8B-C9A4-2FC8-9B1B13682EFD}"/>
              </a:ext>
            </a:extLst>
          </p:cNvPr>
          <p:cNvSpPr txBox="1"/>
          <p:nvPr/>
        </p:nvSpPr>
        <p:spPr>
          <a:xfrm>
            <a:off x="453121" y="799437"/>
            <a:ext cx="3708412" cy="523220"/>
          </a:xfrm>
          <a:prstGeom prst="rect">
            <a:avLst/>
          </a:prstGeom>
          <a:noFill/>
        </p:spPr>
        <p:txBody>
          <a:bodyPr wrap="square" rtlCol="0">
            <a:spAutoFit/>
          </a:bodyPr>
          <a:lstStyle/>
          <a:p>
            <a:pPr algn="ctr"/>
            <a:r>
              <a:rPr lang="en-GB" sz="1400" dirty="0">
                <a:solidFill>
                  <a:srgbClr val="008000"/>
                </a:solidFill>
                <a:latin typeface="+mj-lt"/>
              </a:rPr>
              <a:t>Production of </a:t>
            </a:r>
            <a:r>
              <a:rPr lang="en-GB" sz="1400" b="1" dirty="0">
                <a:solidFill>
                  <a:srgbClr val="008000"/>
                </a:solidFill>
                <a:latin typeface="+mj-lt"/>
              </a:rPr>
              <a:t>He</a:t>
            </a:r>
            <a:r>
              <a:rPr lang="en-GB" sz="1400" dirty="0">
                <a:solidFill>
                  <a:srgbClr val="008000"/>
                </a:solidFill>
                <a:latin typeface="+mj-lt"/>
              </a:rPr>
              <a:t> and </a:t>
            </a:r>
            <a:r>
              <a:rPr lang="en-GB" sz="1400" b="1" dirty="0" err="1">
                <a:solidFill>
                  <a:srgbClr val="008000"/>
                </a:solidFill>
                <a:latin typeface="+mj-lt"/>
              </a:rPr>
              <a:t>Ar</a:t>
            </a:r>
            <a:r>
              <a:rPr lang="en-GB" sz="1400" dirty="0">
                <a:solidFill>
                  <a:srgbClr val="008000"/>
                </a:solidFill>
                <a:latin typeface="+mj-lt"/>
              </a:rPr>
              <a:t> background </a:t>
            </a:r>
            <a:r>
              <a:rPr lang="en-GB" sz="1400" b="1" dirty="0">
                <a:solidFill>
                  <a:srgbClr val="008000"/>
                </a:solidFill>
                <a:latin typeface="+mj-lt"/>
              </a:rPr>
              <a:t>plasmas</a:t>
            </a:r>
            <a:r>
              <a:rPr lang="en-GB" sz="1400" dirty="0">
                <a:solidFill>
                  <a:srgbClr val="008000"/>
                </a:solidFill>
                <a:latin typeface="+mj-lt"/>
              </a:rPr>
              <a:t> with </a:t>
            </a:r>
            <a:r>
              <a:rPr lang="en-GB" sz="1400" b="1" dirty="0">
                <a:solidFill>
                  <a:srgbClr val="008000"/>
                </a:solidFill>
                <a:latin typeface="+mj-lt"/>
              </a:rPr>
              <a:t>SOLPS-ITER</a:t>
            </a:r>
            <a:r>
              <a:rPr lang="en-GB" sz="1400" dirty="0">
                <a:solidFill>
                  <a:srgbClr val="008000"/>
                </a:solidFill>
                <a:latin typeface="+mj-lt"/>
              </a:rPr>
              <a:t> for linear device </a:t>
            </a:r>
            <a:r>
              <a:rPr lang="en-GB" sz="1400" b="1" dirty="0" err="1">
                <a:solidFill>
                  <a:srgbClr val="008000"/>
                </a:solidFill>
                <a:latin typeface="+mj-lt"/>
              </a:rPr>
              <a:t>GyM</a:t>
            </a:r>
            <a:endParaRPr lang="en-GB" sz="1400" b="1" dirty="0">
              <a:solidFill>
                <a:srgbClr val="008000"/>
              </a:solidFill>
              <a:latin typeface="+mj-lt"/>
            </a:endParaRPr>
          </a:p>
        </p:txBody>
      </p:sp>
      <p:sp>
        <p:nvSpPr>
          <p:cNvPr id="9" name="Rettangolo con angoli arrotondati 8">
            <a:extLst>
              <a:ext uri="{FF2B5EF4-FFF2-40B4-BE49-F238E27FC236}">
                <a16:creationId xmlns:a16="http://schemas.microsoft.com/office/drawing/2014/main" id="{2DA85BB1-8585-9C5D-CE3D-E5CA9B72E57F}"/>
              </a:ext>
            </a:extLst>
          </p:cNvPr>
          <p:cNvSpPr/>
          <p:nvPr/>
        </p:nvSpPr>
        <p:spPr>
          <a:xfrm>
            <a:off x="7639490" y="66521"/>
            <a:ext cx="211719" cy="224408"/>
          </a:xfrm>
          <a:prstGeom prst="roundRect">
            <a:avLst/>
          </a:prstGeom>
          <a:solidFill>
            <a:schemeClr val="accent3">
              <a:lumMod val="20000"/>
              <a:lumOff val="80000"/>
            </a:schemeClr>
          </a:solid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283FBB7B-7336-59E0-E38C-AA0BFDC068D0}"/>
              </a:ext>
            </a:extLst>
          </p:cNvPr>
          <p:cNvSpPr/>
          <p:nvPr/>
        </p:nvSpPr>
        <p:spPr>
          <a:xfrm>
            <a:off x="7640065" y="367122"/>
            <a:ext cx="211719" cy="224408"/>
          </a:xfrm>
          <a:prstGeom prst="roundRect">
            <a:avLst/>
          </a:prstGeom>
          <a:solidFill>
            <a:schemeClr val="accent1">
              <a:lumMod val="20000"/>
              <a:lumOff val="80000"/>
            </a:schemeClr>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33F5918-B037-314C-A481-F1C5521AE08B}"/>
              </a:ext>
            </a:extLst>
          </p:cNvPr>
          <p:cNvSpPr txBox="1"/>
          <p:nvPr/>
        </p:nvSpPr>
        <p:spPr>
          <a:xfrm>
            <a:off x="7763109" y="20412"/>
            <a:ext cx="792088" cy="307777"/>
          </a:xfrm>
          <a:prstGeom prst="rect">
            <a:avLst/>
          </a:prstGeom>
          <a:noFill/>
        </p:spPr>
        <p:txBody>
          <a:bodyPr wrap="square" rtlCol="0">
            <a:spAutoFit/>
          </a:bodyPr>
          <a:lstStyle/>
          <a:p>
            <a:pPr algn="ctr"/>
            <a:r>
              <a:rPr lang="en-GB" sz="1400" dirty="0">
                <a:latin typeface="+mj-lt"/>
              </a:rPr>
              <a:t>SP D.1</a:t>
            </a:r>
          </a:p>
        </p:txBody>
      </p:sp>
      <p:sp>
        <p:nvSpPr>
          <p:cNvPr id="12" name="CasellaDiTesto 11">
            <a:extLst>
              <a:ext uri="{FF2B5EF4-FFF2-40B4-BE49-F238E27FC236}">
                <a16:creationId xmlns:a16="http://schemas.microsoft.com/office/drawing/2014/main" id="{6CA445D3-0433-B1FD-EAEB-ACF113BDE5C1}"/>
              </a:ext>
            </a:extLst>
          </p:cNvPr>
          <p:cNvSpPr txBox="1"/>
          <p:nvPr/>
        </p:nvSpPr>
        <p:spPr>
          <a:xfrm>
            <a:off x="7763109" y="337038"/>
            <a:ext cx="792088" cy="307777"/>
          </a:xfrm>
          <a:prstGeom prst="rect">
            <a:avLst/>
          </a:prstGeom>
          <a:noFill/>
        </p:spPr>
        <p:txBody>
          <a:bodyPr wrap="square" rtlCol="0">
            <a:spAutoFit/>
          </a:bodyPr>
          <a:lstStyle/>
          <a:p>
            <a:pPr algn="ctr"/>
            <a:r>
              <a:rPr lang="en-GB" sz="1400" dirty="0">
                <a:latin typeface="+mj-lt"/>
              </a:rPr>
              <a:t>SP D.3</a:t>
            </a:r>
          </a:p>
        </p:txBody>
      </p:sp>
      <p:sp>
        <p:nvSpPr>
          <p:cNvPr id="15" name="CasellaDiTesto 14">
            <a:extLst>
              <a:ext uri="{FF2B5EF4-FFF2-40B4-BE49-F238E27FC236}">
                <a16:creationId xmlns:a16="http://schemas.microsoft.com/office/drawing/2014/main" id="{59A6150A-6E74-8F92-4AB0-55B8D6609EAA}"/>
              </a:ext>
            </a:extLst>
          </p:cNvPr>
          <p:cNvSpPr txBox="1"/>
          <p:nvPr/>
        </p:nvSpPr>
        <p:spPr>
          <a:xfrm>
            <a:off x="4982467" y="801027"/>
            <a:ext cx="3708412" cy="523220"/>
          </a:xfrm>
          <a:prstGeom prst="rect">
            <a:avLst/>
          </a:prstGeom>
          <a:noFill/>
        </p:spPr>
        <p:txBody>
          <a:bodyPr wrap="square" rtlCol="0">
            <a:spAutoFit/>
          </a:bodyPr>
          <a:lstStyle/>
          <a:p>
            <a:pPr algn="ctr"/>
            <a:r>
              <a:rPr lang="en-GB" sz="1400" b="1" dirty="0">
                <a:solidFill>
                  <a:srgbClr val="1F497D"/>
                </a:solidFill>
                <a:latin typeface="+mj-lt"/>
              </a:rPr>
              <a:t>ERO2.0</a:t>
            </a:r>
            <a:r>
              <a:rPr lang="en-GB" sz="1400" dirty="0">
                <a:solidFill>
                  <a:srgbClr val="1F497D"/>
                </a:solidFill>
                <a:latin typeface="+mj-lt"/>
              </a:rPr>
              <a:t> erosion studies including </a:t>
            </a:r>
            <a:r>
              <a:rPr lang="en-GB" sz="1400" b="1" dirty="0">
                <a:solidFill>
                  <a:srgbClr val="1F497D"/>
                </a:solidFill>
                <a:latin typeface="+mj-lt"/>
              </a:rPr>
              <a:t>microscale</a:t>
            </a:r>
            <a:r>
              <a:rPr lang="en-GB" sz="1400" dirty="0">
                <a:solidFill>
                  <a:srgbClr val="1F497D"/>
                </a:solidFill>
                <a:latin typeface="+mj-lt"/>
              </a:rPr>
              <a:t> </a:t>
            </a:r>
            <a:r>
              <a:rPr lang="en-GB" sz="1400" b="1" dirty="0">
                <a:solidFill>
                  <a:srgbClr val="1F497D"/>
                </a:solidFill>
                <a:latin typeface="+mj-lt"/>
              </a:rPr>
              <a:t>morphology</a:t>
            </a:r>
          </a:p>
        </p:txBody>
      </p:sp>
      <p:sp>
        <p:nvSpPr>
          <p:cNvPr id="16" name="CasellaDiTesto 15">
            <a:extLst>
              <a:ext uri="{FF2B5EF4-FFF2-40B4-BE49-F238E27FC236}">
                <a16:creationId xmlns:a16="http://schemas.microsoft.com/office/drawing/2014/main" id="{C1451C26-B6B6-D55B-DD66-DE29F71EE622}"/>
              </a:ext>
            </a:extLst>
          </p:cNvPr>
          <p:cNvSpPr txBox="1"/>
          <p:nvPr/>
        </p:nvSpPr>
        <p:spPr>
          <a:xfrm>
            <a:off x="453121" y="2929458"/>
            <a:ext cx="3708412" cy="523220"/>
          </a:xfrm>
          <a:prstGeom prst="rect">
            <a:avLst/>
          </a:prstGeom>
          <a:noFill/>
        </p:spPr>
        <p:txBody>
          <a:bodyPr wrap="square" rtlCol="0">
            <a:spAutoFit/>
          </a:bodyPr>
          <a:lstStyle/>
          <a:p>
            <a:pPr algn="ctr"/>
            <a:r>
              <a:rPr lang="en-GB" sz="1400" b="1" dirty="0">
                <a:solidFill>
                  <a:srgbClr val="1F497D"/>
                </a:solidFill>
                <a:latin typeface="+mj-lt"/>
              </a:rPr>
              <a:t>ERO2.0 </a:t>
            </a:r>
            <a:r>
              <a:rPr lang="en-GB" sz="1400" dirty="0">
                <a:solidFill>
                  <a:srgbClr val="1F497D"/>
                </a:solidFill>
                <a:latin typeface="+mj-lt"/>
              </a:rPr>
              <a:t>global modelling of erosion and migration in </a:t>
            </a:r>
            <a:r>
              <a:rPr lang="en-GB" sz="1400" b="1" dirty="0" err="1">
                <a:solidFill>
                  <a:srgbClr val="1F497D"/>
                </a:solidFill>
                <a:latin typeface="+mj-lt"/>
              </a:rPr>
              <a:t>GyM</a:t>
            </a:r>
            <a:endParaRPr lang="en-GB" sz="1400" b="1" dirty="0">
              <a:solidFill>
                <a:srgbClr val="1F497D"/>
              </a:solidFill>
              <a:latin typeface="+mj-lt"/>
            </a:endParaRPr>
          </a:p>
        </p:txBody>
      </p:sp>
      <p:sp>
        <p:nvSpPr>
          <p:cNvPr id="17" name="CasellaDiTesto 16">
            <a:extLst>
              <a:ext uri="{FF2B5EF4-FFF2-40B4-BE49-F238E27FC236}">
                <a16:creationId xmlns:a16="http://schemas.microsoft.com/office/drawing/2014/main" id="{94E31A4E-946B-8545-70AF-148ACCDA905F}"/>
              </a:ext>
            </a:extLst>
          </p:cNvPr>
          <p:cNvSpPr txBox="1"/>
          <p:nvPr/>
        </p:nvSpPr>
        <p:spPr>
          <a:xfrm>
            <a:off x="4979582" y="2929458"/>
            <a:ext cx="3708412" cy="523220"/>
          </a:xfrm>
          <a:prstGeom prst="rect">
            <a:avLst/>
          </a:prstGeom>
          <a:noFill/>
        </p:spPr>
        <p:txBody>
          <a:bodyPr wrap="square" rtlCol="0">
            <a:spAutoFit/>
          </a:bodyPr>
          <a:lstStyle/>
          <a:p>
            <a:pPr algn="ctr"/>
            <a:r>
              <a:rPr lang="en-GB" sz="1400" b="1" dirty="0">
                <a:solidFill>
                  <a:srgbClr val="1F497D"/>
                </a:solidFill>
                <a:latin typeface="+mj-lt"/>
              </a:rPr>
              <a:t>ERO2.0 </a:t>
            </a:r>
            <a:r>
              <a:rPr lang="en-GB" sz="1400" dirty="0">
                <a:solidFill>
                  <a:srgbClr val="1F497D"/>
                </a:solidFill>
                <a:latin typeface="+mj-lt"/>
              </a:rPr>
              <a:t>modelling of L-mode and H-mode He plasma discharges in </a:t>
            </a:r>
            <a:r>
              <a:rPr lang="en-GB" sz="1400" b="1" dirty="0">
                <a:solidFill>
                  <a:srgbClr val="1F497D"/>
                </a:solidFill>
                <a:latin typeface="+mj-lt"/>
              </a:rPr>
              <a:t>AUG</a:t>
            </a:r>
          </a:p>
        </p:txBody>
      </p:sp>
      <p:pic>
        <p:nvPicPr>
          <p:cNvPr id="19" name="Immagine 18">
            <a:extLst>
              <a:ext uri="{FF2B5EF4-FFF2-40B4-BE49-F238E27FC236}">
                <a16:creationId xmlns:a16="http://schemas.microsoft.com/office/drawing/2014/main" id="{F1902791-7DCC-C09B-71C6-D634C04BDEA8}"/>
              </a:ext>
            </a:extLst>
          </p:cNvPr>
          <p:cNvPicPr>
            <a:picLocks noChangeAspect="1"/>
          </p:cNvPicPr>
          <p:nvPr/>
        </p:nvPicPr>
        <p:blipFill>
          <a:blip r:embed="rId2"/>
          <a:srcRect r="50804"/>
          <a:stretch>
            <a:fillRect/>
          </a:stretch>
        </p:blipFill>
        <p:spPr>
          <a:xfrm>
            <a:off x="1492881" y="1328078"/>
            <a:ext cx="1628891" cy="1111041"/>
          </a:xfrm>
          <a:prstGeom prst="rect">
            <a:avLst/>
          </a:prstGeom>
        </p:spPr>
      </p:pic>
      <p:pic>
        <p:nvPicPr>
          <p:cNvPr id="21" name="Immagine 20">
            <a:extLst>
              <a:ext uri="{FF2B5EF4-FFF2-40B4-BE49-F238E27FC236}">
                <a16:creationId xmlns:a16="http://schemas.microsoft.com/office/drawing/2014/main" id="{6CE0181B-1A8A-B57B-D46F-AF8CA6098E9D}"/>
              </a:ext>
            </a:extLst>
          </p:cNvPr>
          <p:cNvPicPr>
            <a:picLocks noChangeAspect="1"/>
          </p:cNvPicPr>
          <p:nvPr/>
        </p:nvPicPr>
        <p:blipFill>
          <a:blip r:embed="rId3"/>
          <a:srcRect l="53988" t="6171" r="22136" b="49980"/>
          <a:stretch>
            <a:fillRect/>
          </a:stretch>
        </p:blipFill>
        <p:spPr>
          <a:xfrm>
            <a:off x="6452040" y="3394116"/>
            <a:ext cx="763496" cy="1305939"/>
          </a:xfrm>
          <a:prstGeom prst="rect">
            <a:avLst/>
          </a:prstGeom>
        </p:spPr>
      </p:pic>
      <p:pic>
        <p:nvPicPr>
          <p:cNvPr id="22" name="Immagine 21">
            <a:extLst>
              <a:ext uri="{FF2B5EF4-FFF2-40B4-BE49-F238E27FC236}">
                <a16:creationId xmlns:a16="http://schemas.microsoft.com/office/drawing/2014/main" id="{B1B8A655-C849-968F-3ACA-4E78F4B0B62B}"/>
              </a:ext>
            </a:extLst>
          </p:cNvPr>
          <p:cNvPicPr>
            <a:picLocks noChangeAspect="1"/>
          </p:cNvPicPr>
          <p:nvPr/>
        </p:nvPicPr>
        <p:blipFill>
          <a:blip r:embed="rId4"/>
          <a:stretch>
            <a:fillRect/>
          </a:stretch>
        </p:blipFill>
        <p:spPr>
          <a:xfrm>
            <a:off x="1336392" y="3434985"/>
            <a:ext cx="1930442" cy="1188816"/>
          </a:xfrm>
          <a:prstGeom prst="rect">
            <a:avLst/>
          </a:prstGeom>
          <a:solidFill>
            <a:schemeClr val="bg1"/>
          </a:solidFill>
        </p:spPr>
      </p:pic>
      <p:pic>
        <p:nvPicPr>
          <p:cNvPr id="23" name="Immagine 22" descr="Immagine che contiene bianco e nero, arte, monocromatico&#10;&#10;Descrizione generata automaticamente">
            <a:extLst>
              <a:ext uri="{FF2B5EF4-FFF2-40B4-BE49-F238E27FC236}">
                <a16:creationId xmlns:a16="http://schemas.microsoft.com/office/drawing/2014/main" id="{E0FFBE5C-176D-4D51-F07F-ABFAC08AF387}"/>
              </a:ext>
            </a:extLst>
          </p:cNvPr>
          <p:cNvPicPr>
            <a:picLocks noChangeAspect="1"/>
          </p:cNvPicPr>
          <p:nvPr/>
        </p:nvPicPr>
        <p:blipFill>
          <a:blip r:embed="rId5" cstate="print">
            <a:extLst>
              <a:ext uri="{28A0092B-C50C-407E-A947-70E740481C1C}">
                <a14:useLocalDpi xmlns:a14="http://schemas.microsoft.com/office/drawing/2010/main" val="0"/>
              </a:ext>
            </a:extLst>
          </a:blip>
          <a:srcRect l="23221" t="26862" r="29585" b="12962"/>
          <a:stretch/>
        </p:blipFill>
        <p:spPr>
          <a:xfrm rot="900299">
            <a:off x="6148135" y="1368292"/>
            <a:ext cx="1371307" cy="1014173"/>
          </a:xfrm>
          <a:prstGeom prst="rect">
            <a:avLst/>
          </a:prstGeom>
        </p:spPr>
      </p:pic>
      <p:sp>
        <p:nvSpPr>
          <p:cNvPr id="24" name="CasellaDiTesto 23">
            <a:extLst>
              <a:ext uri="{FF2B5EF4-FFF2-40B4-BE49-F238E27FC236}">
                <a16:creationId xmlns:a16="http://schemas.microsoft.com/office/drawing/2014/main" id="{91420B40-4A26-5778-FF72-2D0C4AECAABE}"/>
              </a:ext>
            </a:extLst>
          </p:cNvPr>
          <p:cNvSpPr txBox="1"/>
          <p:nvPr/>
        </p:nvSpPr>
        <p:spPr>
          <a:xfrm>
            <a:off x="7476684" y="4166034"/>
            <a:ext cx="1368152" cy="523220"/>
          </a:xfrm>
          <a:prstGeom prst="rect">
            <a:avLst/>
          </a:prstGeom>
          <a:noFill/>
        </p:spPr>
        <p:txBody>
          <a:bodyPr wrap="square" rtlCol="0">
            <a:spAutoFit/>
          </a:bodyPr>
          <a:lstStyle/>
          <a:p>
            <a:pPr algn="ctr"/>
            <a:r>
              <a:rPr lang="en-GB" sz="1400" b="1" dirty="0">
                <a:solidFill>
                  <a:srgbClr val="C00000"/>
                </a:solidFill>
                <a:latin typeface="+mj-lt"/>
              </a:rPr>
              <a:t>Links to WP TE</a:t>
            </a:r>
          </a:p>
          <a:p>
            <a:pPr algn="ctr"/>
            <a:r>
              <a:rPr lang="en-GB" sz="1400" b="1" dirty="0">
                <a:solidFill>
                  <a:srgbClr val="C00000"/>
                </a:solidFill>
                <a:latin typeface="+mj-lt"/>
              </a:rPr>
              <a:t>RT06</a:t>
            </a:r>
          </a:p>
        </p:txBody>
      </p:sp>
      <p:sp>
        <p:nvSpPr>
          <p:cNvPr id="25" name="CasellaDiTesto 24">
            <a:extLst>
              <a:ext uri="{FF2B5EF4-FFF2-40B4-BE49-F238E27FC236}">
                <a16:creationId xmlns:a16="http://schemas.microsoft.com/office/drawing/2014/main" id="{2D6F214F-3439-7D9F-7BCE-501DAF9F93C9}"/>
              </a:ext>
            </a:extLst>
          </p:cNvPr>
          <p:cNvSpPr txBox="1"/>
          <p:nvPr/>
        </p:nvSpPr>
        <p:spPr>
          <a:xfrm>
            <a:off x="7476684" y="1967114"/>
            <a:ext cx="1368152" cy="523220"/>
          </a:xfrm>
          <a:prstGeom prst="rect">
            <a:avLst/>
          </a:prstGeom>
          <a:noFill/>
        </p:spPr>
        <p:txBody>
          <a:bodyPr wrap="square" rtlCol="0">
            <a:spAutoFit/>
          </a:bodyPr>
          <a:lstStyle/>
          <a:p>
            <a:pPr algn="ctr"/>
            <a:r>
              <a:rPr lang="en-GB" sz="1400" b="1" dirty="0">
                <a:solidFill>
                  <a:srgbClr val="C00000"/>
                </a:solidFill>
                <a:latin typeface="+mj-lt"/>
              </a:rPr>
              <a:t>Links to SP B.1 and B.4</a:t>
            </a:r>
          </a:p>
        </p:txBody>
      </p:sp>
      <p:sp>
        <p:nvSpPr>
          <p:cNvPr id="26" name="CasellaDiTesto 25">
            <a:extLst>
              <a:ext uri="{FF2B5EF4-FFF2-40B4-BE49-F238E27FC236}">
                <a16:creationId xmlns:a16="http://schemas.microsoft.com/office/drawing/2014/main" id="{889E5A51-F4AF-7C34-9D57-02AD8E401508}"/>
              </a:ext>
            </a:extLst>
          </p:cNvPr>
          <p:cNvSpPr txBox="1"/>
          <p:nvPr/>
        </p:nvSpPr>
        <p:spPr>
          <a:xfrm>
            <a:off x="3043556" y="4162024"/>
            <a:ext cx="1368152" cy="523220"/>
          </a:xfrm>
          <a:prstGeom prst="rect">
            <a:avLst/>
          </a:prstGeom>
          <a:noFill/>
        </p:spPr>
        <p:txBody>
          <a:bodyPr wrap="square" rtlCol="0">
            <a:spAutoFit/>
          </a:bodyPr>
          <a:lstStyle/>
          <a:p>
            <a:pPr algn="ctr"/>
            <a:r>
              <a:rPr lang="en-GB" sz="1400" b="1" dirty="0">
                <a:solidFill>
                  <a:srgbClr val="C00000"/>
                </a:solidFill>
                <a:latin typeface="+mj-lt"/>
              </a:rPr>
              <a:t>Links to </a:t>
            </a:r>
          </a:p>
          <a:p>
            <a:pPr algn="ctr"/>
            <a:r>
              <a:rPr lang="en-GB" sz="1400" b="1" dirty="0">
                <a:solidFill>
                  <a:srgbClr val="C00000"/>
                </a:solidFill>
                <a:latin typeface="+mj-lt"/>
              </a:rPr>
              <a:t>SP B.1 </a:t>
            </a:r>
          </a:p>
        </p:txBody>
      </p:sp>
      <p:sp>
        <p:nvSpPr>
          <p:cNvPr id="27" name="CasellaDiTesto 26">
            <a:extLst>
              <a:ext uri="{FF2B5EF4-FFF2-40B4-BE49-F238E27FC236}">
                <a16:creationId xmlns:a16="http://schemas.microsoft.com/office/drawing/2014/main" id="{072A1F4A-3861-455A-ED8F-81C77D8799C7}"/>
              </a:ext>
            </a:extLst>
          </p:cNvPr>
          <p:cNvSpPr txBox="1"/>
          <p:nvPr/>
        </p:nvSpPr>
        <p:spPr>
          <a:xfrm>
            <a:off x="3043556" y="1968132"/>
            <a:ext cx="1368152" cy="523220"/>
          </a:xfrm>
          <a:prstGeom prst="rect">
            <a:avLst/>
          </a:prstGeom>
          <a:noFill/>
        </p:spPr>
        <p:txBody>
          <a:bodyPr wrap="square" rtlCol="0">
            <a:spAutoFit/>
          </a:bodyPr>
          <a:lstStyle/>
          <a:p>
            <a:pPr algn="ctr"/>
            <a:r>
              <a:rPr lang="en-GB" sz="1400" b="1" dirty="0">
                <a:solidFill>
                  <a:srgbClr val="C00000"/>
                </a:solidFill>
                <a:latin typeface="+mj-lt"/>
              </a:rPr>
              <a:t>Links to </a:t>
            </a:r>
          </a:p>
          <a:p>
            <a:pPr algn="ctr"/>
            <a:r>
              <a:rPr lang="en-GB" sz="1400" b="1" dirty="0">
                <a:solidFill>
                  <a:srgbClr val="C00000"/>
                </a:solidFill>
                <a:latin typeface="+mj-lt"/>
              </a:rPr>
              <a:t>SP B.1 </a:t>
            </a:r>
          </a:p>
        </p:txBody>
      </p:sp>
    </p:spTree>
    <p:extLst>
      <p:ext uri="{BB962C8B-B14F-4D97-AF65-F5344CB8AC3E}">
        <p14:creationId xmlns:p14="http://schemas.microsoft.com/office/powerpoint/2010/main" val="34280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6592EB-1AAF-4825-864C-CDB38C7B1C93}"/>
              </a:ext>
            </a:extLst>
          </p:cNvPr>
          <p:cNvSpPr>
            <a:spLocks noGrp="1"/>
          </p:cNvSpPr>
          <p:nvPr>
            <p:ph type="title"/>
          </p:nvPr>
        </p:nvSpPr>
        <p:spPr/>
        <p:txBody>
          <a:bodyPr/>
          <a:lstStyle/>
          <a:p>
            <a:endParaRPr lang="it-IT"/>
          </a:p>
        </p:txBody>
      </p:sp>
      <p:sp>
        <p:nvSpPr>
          <p:cNvPr id="3" name="Segnaposto piè di pagina 2">
            <a:extLst>
              <a:ext uri="{FF2B5EF4-FFF2-40B4-BE49-F238E27FC236}">
                <a16:creationId xmlns:a16="http://schemas.microsoft.com/office/drawing/2014/main" id="{1B48F857-3670-023E-8B8D-2FE00E4DE7E8}"/>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FC84AC09-E5B5-1036-7D8F-B3A00B8D7160}"/>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grpSp>
        <p:nvGrpSpPr>
          <p:cNvPr id="28" name="Gruppo 27">
            <a:extLst>
              <a:ext uri="{FF2B5EF4-FFF2-40B4-BE49-F238E27FC236}">
                <a16:creationId xmlns:a16="http://schemas.microsoft.com/office/drawing/2014/main" id="{84726450-04CC-BB86-A0D2-EC3954633E29}"/>
              </a:ext>
            </a:extLst>
          </p:cNvPr>
          <p:cNvGrpSpPr/>
          <p:nvPr/>
        </p:nvGrpSpPr>
        <p:grpSpPr>
          <a:xfrm>
            <a:off x="4572000" y="2643758"/>
            <a:ext cx="4208470" cy="1890962"/>
            <a:chOff x="4572000" y="2643758"/>
            <a:chExt cx="4208470" cy="1890962"/>
          </a:xfrm>
        </p:grpSpPr>
        <p:pic>
          <p:nvPicPr>
            <p:cNvPr id="7" name="Immagine 6" descr="Immagine che contiene testo, schermata, numero, diagramma&#10;&#10;Il contenuto generato dall'IA potrebbe non essere corretto.">
              <a:extLst>
                <a:ext uri="{FF2B5EF4-FFF2-40B4-BE49-F238E27FC236}">
                  <a16:creationId xmlns:a16="http://schemas.microsoft.com/office/drawing/2014/main" id="{6DE7F4F9-92F8-88D7-434E-261056C42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643758"/>
              <a:ext cx="4208470" cy="1890962"/>
            </a:xfrm>
            <a:prstGeom prst="rect">
              <a:avLst/>
            </a:prstGeom>
          </p:spPr>
        </p:pic>
        <p:cxnSp>
          <p:nvCxnSpPr>
            <p:cNvPr id="10" name="Connettore 2 9">
              <a:extLst>
                <a:ext uri="{FF2B5EF4-FFF2-40B4-BE49-F238E27FC236}">
                  <a16:creationId xmlns:a16="http://schemas.microsoft.com/office/drawing/2014/main" id="{1FFF6C96-4DE4-082C-F146-C97ABB0E95D9}"/>
                </a:ext>
              </a:extLst>
            </p:cNvPr>
            <p:cNvCxnSpPr/>
            <p:nvPr/>
          </p:nvCxnSpPr>
          <p:spPr>
            <a:xfrm flipV="1">
              <a:off x="6444208" y="3723878"/>
              <a:ext cx="144016" cy="28803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DAD3E13-D45E-3F03-3A63-9A5213E64F5C}"/>
                </a:ext>
              </a:extLst>
            </p:cNvPr>
            <p:cNvSpPr txBox="1"/>
            <p:nvPr/>
          </p:nvSpPr>
          <p:spPr>
            <a:xfrm>
              <a:off x="6084234" y="3673356"/>
              <a:ext cx="506672" cy="338554"/>
            </a:xfrm>
            <a:prstGeom prst="rect">
              <a:avLst/>
            </a:prstGeom>
            <a:noFill/>
          </p:spPr>
          <p:txBody>
            <a:bodyPr wrap="square" rtlCol="0">
              <a:spAutoFit/>
            </a:bodyPr>
            <a:lstStyle/>
            <a:p>
              <a:pPr algn="ctr"/>
              <a:r>
                <a:rPr lang="en-GB" sz="1600" b="1" noProof="0" dirty="0">
                  <a:solidFill>
                    <a:srgbClr val="C00000"/>
                  </a:solidFill>
                  <a:latin typeface="+mj-lt"/>
                </a:rPr>
                <a:t>x2</a:t>
              </a:r>
            </a:p>
          </p:txBody>
        </p:sp>
        <p:pic>
          <p:nvPicPr>
            <p:cNvPr id="16" name="Elemento grafico 15" descr="Casella di controllo selezionata con riempimento a tinta unita">
              <a:extLst>
                <a:ext uri="{FF2B5EF4-FFF2-40B4-BE49-F238E27FC236}">
                  <a16:creationId xmlns:a16="http://schemas.microsoft.com/office/drawing/2014/main" id="{48E5F389-9D7A-BA61-A36A-603D1C3B3A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4108" y="3147814"/>
              <a:ext cx="385191" cy="385191"/>
            </a:xfrm>
            <a:prstGeom prst="rect">
              <a:avLst/>
            </a:prstGeom>
          </p:spPr>
        </p:pic>
      </p:grpSp>
    </p:spTree>
    <p:extLst>
      <p:ext uri="{BB962C8B-B14F-4D97-AF65-F5344CB8AC3E}">
        <p14:creationId xmlns:p14="http://schemas.microsoft.com/office/powerpoint/2010/main" val="361035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1552D3-33F2-23C5-EF76-43F0E60E4785}"/>
              </a:ext>
            </a:extLst>
          </p:cNvPr>
          <p:cNvSpPr>
            <a:spLocks noGrp="1"/>
          </p:cNvSpPr>
          <p:nvPr>
            <p:ph type="title"/>
          </p:nvPr>
        </p:nvSpPr>
        <p:spPr/>
        <p:txBody>
          <a:bodyPr/>
          <a:lstStyle/>
          <a:p>
            <a:endParaRPr lang="it-IT"/>
          </a:p>
        </p:txBody>
      </p:sp>
      <p:sp>
        <p:nvSpPr>
          <p:cNvPr id="3" name="Segnaposto piè di pagina 2">
            <a:extLst>
              <a:ext uri="{FF2B5EF4-FFF2-40B4-BE49-F238E27FC236}">
                <a16:creationId xmlns:a16="http://schemas.microsoft.com/office/drawing/2014/main" id="{B5721F64-FB38-1ADE-0DCD-9999549579CB}"/>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A2D46F5F-A572-A013-16B1-E08C4B0C6A09}"/>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pic>
        <p:nvPicPr>
          <p:cNvPr id="5" name="Immagine 4">
            <a:extLst>
              <a:ext uri="{FF2B5EF4-FFF2-40B4-BE49-F238E27FC236}">
                <a16:creationId xmlns:a16="http://schemas.microsoft.com/office/drawing/2014/main" id="{38E36613-85B6-AE8F-FB9B-C62983446156}"/>
              </a:ext>
            </a:extLst>
          </p:cNvPr>
          <p:cNvPicPr>
            <a:picLocks noChangeAspect="1"/>
          </p:cNvPicPr>
          <p:nvPr/>
        </p:nvPicPr>
        <p:blipFill>
          <a:blip r:embed="rId2"/>
          <a:stretch>
            <a:fillRect/>
          </a:stretch>
        </p:blipFill>
        <p:spPr>
          <a:xfrm>
            <a:off x="109379" y="991871"/>
            <a:ext cx="8925242" cy="3420371"/>
          </a:xfrm>
          <a:prstGeom prst="rect">
            <a:avLst/>
          </a:prstGeom>
        </p:spPr>
      </p:pic>
    </p:spTree>
    <p:extLst>
      <p:ext uri="{BB962C8B-B14F-4D97-AF65-F5344CB8AC3E}">
        <p14:creationId xmlns:p14="http://schemas.microsoft.com/office/powerpoint/2010/main" val="49040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03654E-D680-325E-8BD5-AB01B78EAA1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FF53232-3CEA-C182-5A4F-9A5389CC514A}"/>
              </a:ext>
            </a:extLst>
          </p:cNvPr>
          <p:cNvSpPr>
            <a:spLocks noGrp="1"/>
          </p:cNvSpPr>
          <p:nvPr>
            <p:ph type="title"/>
          </p:nvPr>
        </p:nvSpPr>
        <p:spPr/>
        <p:txBody>
          <a:bodyPr/>
          <a:lstStyle/>
          <a:p>
            <a:endParaRPr lang="it-IT"/>
          </a:p>
        </p:txBody>
      </p:sp>
      <p:sp>
        <p:nvSpPr>
          <p:cNvPr id="3" name="Segnaposto piè di pagina 2">
            <a:extLst>
              <a:ext uri="{FF2B5EF4-FFF2-40B4-BE49-F238E27FC236}">
                <a16:creationId xmlns:a16="http://schemas.microsoft.com/office/drawing/2014/main" id="{DD0B2650-5DCB-C784-2C64-471FEFEA2B42}"/>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0DDE577E-2C58-E077-B885-F47983C9E9EE}"/>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pic>
        <p:nvPicPr>
          <p:cNvPr id="5" name="Immagine 4">
            <a:extLst>
              <a:ext uri="{FF2B5EF4-FFF2-40B4-BE49-F238E27FC236}">
                <a16:creationId xmlns:a16="http://schemas.microsoft.com/office/drawing/2014/main" id="{D68CC790-81A3-80FF-679B-34DE813B46CE}"/>
              </a:ext>
            </a:extLst>
          </p:cNvPr>
          <p:cNvPicPr>
            <a:picLocks noChangeAspect="1"/>
          </p:cNvPicPr>
          <p:nvPr/>
        </p:nvPicPr>
        <p:blipFill>
          <a:blip r:embed="rId2"/>
          <a:srcRect r="52420"/>
          <a:stretch>
            <a:fillRect/>
          </a:stretch>
        </p:blipFill>
        <p:spPr>
          <a:xfrm>
            <a:off x="109379" y="991871"/>
            <a:ext cx="4246597" cy="3420371"/>
          </a:xfrm>
          <a:prstGeom prst="rect">
            <a:avLst/>
          </a:prstGeom>
        </p:spPr>
      </p:pic>
      <p:pic>
        <p:nvPicPr>
          <p:cNvPr id="6" name="Immagine 5">
            <a:extLst>
              <a:ext uri="{FF2B5EF4-FFF2-40B4-BE49-F238E27FC236}">
                <a16:creationId xmlns:a16="http://schemas.microsoft.com/office/drawing/2014/main" id="{D94011AC-8287-C218-149D-C0765718B3E6}"/>
              </a:ext>
            </a:extLst>
          </p:cNvPr>
          <p:cNvPicPr>
            <a:picLocks noChangeAspect="1"/>
          </p:cNvPicPr>
          <p:nvPr/>
        </p:nvPicPr>
        <p:blipFill>
          <a:blip r:embed="rId3"/>
          <a:srcRect l="54495"/>
          <a:stretch/>
        </p:blipFill>
        <p:spPr>
          <a:xfrm>
            <a:off x="4775912" y="962356"/>
            <a:ext cx="3573875" cy="3479400"/>
          </a:xfrm>
          <a:prstGeom prst="rect">
            <a:avLst/>
          </a:prstGeom>
        </p:spPr>
      </p:pic>
    </p:spTree>
    <p:extLst>
      <p:ext uri="{BB962C8B-B14F-4D97-AF65-F5344CB8AC3E}">
        <p14:creationId xmlns:p14="http://schemas.microsoft.com/office/powerpoint/2010/main" val="19338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592DAF-72F5-49AE-9DA7-FA885DE5BCBD}"/>
            </a:ext>
          </a:extLst>
        </p:cNvPr>
        <p:cNvGrpSpPr/>
        <p:nvPr/>
      </p:nvGrpSpPr>
      <p:grpSpPr>
        <a:xfrm>
          <a:off x="0" y="0"/>
          <a:ext cx="0" cy="0"/>
          <a:chOff x="0" y="0"/>
          <a:chExt cx="0" cy="0"/>
        </a:xfrm>
      </p:grpSpPr>
      <p:sp>
        <p:nvSpPr>
          <p:cNvPr id="9" name="Rettangolo 8">
            <a:extLst>
              <a:ext uri="{FF2B5EF4-FFF2-40B4-BE49-F238E27FC236}">
                <a16:creationId xmlns:a16="http://schemas.microsoft.com/office/drawing/2014/main" id="{E956D88A-00C6-0550-7997-A08B08FE5AAF}"/>
              </a:ext>
            </a:extLst>
          </p:cNvPr>
          <p:cNvSpPr/>
          <p:nvPr/>
        </p:nvSpPr>
        <p:spPr>
          <a:xfrm>
            <a:off x="0" y="0"/>
            <a:ext cx="9144000" cy="4916827"/>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a:extLst>
              <a:ext uri="{FF2B5EF4-FFF2-40B4-BE49-F238E27FC236}">
                <a16:creationId xmlns:a16="http://schemas.microsoft.com/office/drawing/2014/main" id="{2A52C24B-12F1-44FF-768C-49B0E2C53B70}"/>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1B30D0BF-4D36-5207-4A24-7C4FA98BA3A0}"/>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7" name="Titolo 1">
            <a:extLst>
              <a:ext uri="{FF2B5EF4-FFF2-40B4-BE49-F238E27FC236}">
                <a16:creationId xmlns:a16="http://schemas.microsoft.com/office/drawing/2014/main" id="{423DCC37-A0D5-A2B8-6166-C8574C7FF0C7}"/>
              </a:ext>
            </a:extLst>
          </p:cNvPr>
          <p:cNvSpPr>
            <a:spLocks noGrp="1"/>
          </p:cNvSpPr>
          <p:nvPr>
            <p:ph type="title"/>
          </p:nvPr>
        </p:nvSpPr>
        <p:spPr>
          <a:xfrm>
            <a:off x="737574" y="144386"/>
            <a:ext cx="7938882" cy="342900"/>
          </a:xfrm>
        </p:spPr>
        <p:txBody>
          <a:bodyPr/>
          <a:lstStyle/>
          <a:p>
            <a:r>
              <a:rPr lang="en-US" noProof="0" dirty="0"/>
              <a:t>Impact of (110) crystallinity</a:t>
            </a:r>
            <a:endParaRPr lang="en-US" b="0" noProof="0" dirty="0"/>
          </a:p>
        </p:txBody>
      </p:sp>
      <p:sp>
        <p:nvSpPr>
          <p:cNvPr id="10" name="Titolo 1">
            <a:extLst>
              <a:ext uri="{FF2B5EF4-FFF2-40B4-BE49-F238E27FC236}">
                <a16:creationId xmlns:a16="http://schemas.microsoft.com/office/drawing/2014/main" id="{BE506237-1963-BF3B-4E3F-E847C38A3CA9}"/>
              </a:ext>
            </a:extLst>
          </p:cNvPr>
          <p:cNvSpPr txBox="1">
            <a:spLocks/>
          </p:cNvSpPr>
          <p:nvPr/>
        </p:nvSpPr>
        <p:spPr>
          <a:xfrm>
            <a:off x="1027584" y="1790116"/>
            <a:ext cx="7088832" cy="1563268"/>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pPr algn="ctr"/>
            <a:r>
              <a:rPr lang="en-US" sz="3600" dirty="0" err="1">
                <a:solidFill>
                  <a:schemeClr val="bg1"/>
                </a:solidFill>
              </a:rPr>
              <a:t>GyM</a:t>
            </a:r>
            <a:r>
              <a:rPr lang="en-US" sz="3600" dirty="0">
                <a:solidFill>
                  <a:schemeClr val="bg1"/>
                </a:solidFill>
              </a:rPr>
              <a:t> global simulations</a:t>
            </a:r>
          </a:p>
        </p:txBody>
      </p:sp>
    </p:spTree>
    <p:extLst>
      <p:ext uri="{BB962C8B-B14F-4D97-AF65-F5344CB8AC3E}">
        <p14:creationId xmlns:p14="http://schemas.microsoft.com/office/powerpoint/2010/main" val="694522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7F0B02-A4F6-D392-0690-2A80C8A1C69D}"/>
              </a:ext>
            </a:extLst>
          </p:cNvPr>
          <p:cNvSpPr>
            <a:spLocks noGrp="1"/>
          </p:cNvSpPr>
          <p:nvPr>
            <p:ph type="title"/>
          </p:nvPr>
        </p:nvSpPr>
        <p:spPr/>
        <p:txBody>
          <a:bodyPr/>
          <a:lstStyle/>
          <a:p>
            <a:r>
              <a:rPr lang="it-IT" dirty="0"/>
              <a:t>SOLPS-ITER He-plasma </a:t>
            </a:r>
            <a:r>
              <a:rPr lang="it-IT" dirty="0" err="1"/>
              <a:t>modelling</a:t>
            </a:r>
            <a:r>
              <a:rPr lang="it-IT" dirty="0"/>
              <a:t> in </a:t>
            </a:r>
            <a:r>
              <a:rPr lang="it-IT" dirty="0" err="1"/>
              <a:t>GyM</a:t>
            </a:r>
            <a:endParaRPr lang="it-IT" dirty="0"/>
          </a:p>
        </p:txBody>
      </p:sp>
      <p:sp>
        <p:nvSpPr>
          <p:cNvPr id="3" name="Segnaposto piè di pagina 2">
            <a:extLst>
              <a:ext uri="{FF2B5EF4-FFF2-40B4-BE49-F238E27FC236}">
                <a16:creationId xmlns:a16="http://schemas.microsoft.com/office/drawing/2014/main" id="{BF46594F-350F-A654-9F09-032F7BAED3E5}"/>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901FED9D-7E4D-4F06-833D-A43A39BA6A00}"/>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pic>
        <p:nvPicPr>
          <p:cNvPr id="5" name="Immagine 4">
            <a:extLst>
              <a:ext uri="{FF2B5EF4-FFF2-40B4-BE49-F238E27FC236}">
                <a16:creationId xmlns:a16="http://schemas.microsoft.com/office/drawing/2014/main" id="{1CBD456B-7B9A-FFAA-88F3-CD6860BEF9F4}"/>
              </a:ext>
            </a:extLst>
          </p:cNvPr>
          <p:cNvPicPr>
            <a:picLocks noChangeAspect="1"/>
          </p:cNvPicPr>
          <p:nvPr/>
        </p:nvPicPr>
        <p:blipFill>
          <a:blip r:embed="rId2"/>
          <a:srcRect l="1" r="-2783"/>
          <a:stretch>
            <a:fillRect/>
          </a:stretch>
        </p:blipFill>
        <p:spPr>
          <a:xfrm>
            <a:off x="323528" y="771550"/>
            <a:ext cx="6125318" cy="1999756"/>
          </a:xfrm>
          <a:prstGeom prst="rect">
            <a:avLst/>
          </a:prstGeom>
        </p:spPr>
      </p:pic>
      <p:pic>
        <p:nvPicPr>
          <p:cNvPr id="6" name="Elemento grafico 5">
            <a:extLst>
              <a:ext uri="{FF2B5EF4-FFF2-40B4-BE49-F238E27FC236}">
                <a16:creationId xmlns:a16="http://schemas.microsoft.com/office/drawing/2014/main" id="{3C1CB693-E139-51B3-B588-1F1571310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2040" y="2772270"/>
            <a:ext cx="4090802" cy="1999757"/>
          </a:xfrm>
          <a:prstGeom prst="rect">
            <a:avLst/>
          </a:prstGeom>
        </p:spPr>
      </p:pic>
    </p:spTree>
    <p:extLst>
      <p:ext uri="{BB962C8B-B14F-4D97-AF65-F5344CB8AC3E}">
        <p14:creationId xmlns:p14="http://schemas.microsoft.com/office/powerpoint/2010/main" val="107110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98716-3E01-E8F7-2E76-714C5797BB40}"/>
              </a:ext>
            </a:extLst>
          </p:cNvPr>
          <p:cNvSpPr>
            <a:spLocks noGrp="1"/>
          </p:cNvSpPr>
          <p:nvPr>
            <p:ph type="title"/>
          </p:nvPr>
        </p:nvSpPr>
        <p:spPr/>
        <p:txBody>
          <a:bodyPr/>
          <a:lstStyle/>
          <a:p>
            <a:r>
              <a:rPr lang="it-IT" dirty="0"/>
              <a:t>SOLPS-ITER vs He-plasma LP data in </a:t>
            </a:r>
            <a:r>
              <a:rPr lang="it-IT" dirty="0" err="1"/>
              <a:t>GyM</a:t>
            </a:r>
            <a:endParaRPr lang="it-IT" dirty="0"/>
          </a:p>
        </p:txBody>
      </p:sp>
      <p:sp>
        <p:nvSpPr>
          <p:cNvPr id="3" name="Segnaposto piè di pagina 2">
            <a:extLst>
              <a:ext uri="{FF2B5EF4-FFF2-40B4-BE49-F238E27FC236}">
                <a16:creationId xmlns:a16="http://schemas.microsoft.com/office/drawing/2014/main" id="{FE734115-5F79-B85F-21A1-34082492A932}"/>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49A97198-B8B2-5F8A-7F2D-BD7D3E667F40}"/>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pic>
        <p:nvPicPr>
          <p:cNvPr id="5" name="Immagine 4">
            <a:extLst>
              <a:ext uri="{FF2B5EF4-FFF2-40B4-BE49-F238E27FC236}">
                <a16:creationId xmlns:a16="http://schemas.microsoft.com/office/drawing/2014/main" id="{00CCD27F-358A-82A0-D19A-7ADE384C8D31}"/>
              </a:ext>
            </a:extLst>
          </p:cNvPr>
          <p:cNvPicPr>
            <a:picLocks noChangeAspect="1"/>
          </p:cNvPicPr>
          <p:nvPr/>
        </p:nvPicPr>
        <p:blipFill>
          <a:blip r:embed="rId2"/>
          <a:stretch>
            <a:fillRect/>
          </a:stretch>
        </p:blipFill>
        <p:spPr>
          <a:xfrm>
            <a:off x="359532" y="694254"/>
            <a:ext cx="5652628" cy="4015605"/>
          </a:xfrm>
          <a:prstGeom prst="rect">
            <a:avLst/>
          </a:prstGeom>
        </p:spPr>
      </p:pic>
    </p:spTree>
    <p:extLst>
      <p:ext uri="{BB962C8B-B14F-4D97-AF65-F5344CB8AC3E}">
        <p14:creationId xmlns:p14="http://schemas.microsoft.com/office/powerpoint/2010/main" val="340015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043EFE18-ABC2-FA01-2182-F1E0C782D0E8}"/>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066EBFD7-9AF8-4145-7C83-7F6A97013DC2}"/>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grpSp>
        <p:nvGrpSpPr>
          <p:cNvPr id="5" name="Gruppo 4">
            <a:extLst>
              <a:ext uri="{FF2B5EF4-FFF2-40B4-BE49-F238E27FC236}">
                <a16:creationId xmlns:a16="http://schemas.microsoft.com/office/drawing/2014/main" id="{B7C2B675-EC1A-3B35-4EAD-C4799DC71650}"/>
              </a:ext>
            </a:extLst>
          </p:cNvPr>
          <p:cNvGrpSpPr>
            <a:grpSpLocks noChangeAspect="1"/>
          </p:cNvGrpSpPr>
          <p:nvPr/>
        </p:nvGrpSpPr>
        <p:grpSpPr>
          <a:xfrm>
            <a:off x="133272" y="3029297"/>
            <a:ext cx="4626006" cy="1475212"/>
            <a:chOff x="602494" y="3508896"/>
            <a:chExt cx="9731212" cy="3103238"/>
          </a:xfrm>
        </p:grpSpPr>
        <p:sp>
          <p:nvSpPr>
            <p:cNvPr id="6" name="Rettangolo 5">
              <a:extLst>
                <a:ext uri="{FF2B5EF4-FFF2-40B4-BE49-F238E27FC236}">
                  <a16:creationId xmlns:a16="http://schemas.microsoft.com/office/drawing/2014/main" id="{F947FF0B-B8DC-F37B-D38D-A570910583F4}"/>
                </a:ext>
              </a:extLst>
            </p:cNvPr>
            <p:cNvSpPr/>
            <p:nvPr/>
          </p:nvSpPr>
          <p:spPr>
            <a:xfrm>
              <a:off x="602494" y="3508896"/>
              <a:ext cx="9731212" cy="3103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schermata, testo, diagramma, design&#10;&#10;Descrizione generata automaticamente">
              <a:extLst>
                <a:ext uri="{FF2B5EF4-FFF2-40B4-BE49-F238E27FC236}">
                  <a16:creationId xmlns:a16="http://schemas.microsoft.com/office/drawing/2014/main" id="{AB6C6C0D-A1FE-737D-EBAB-303DF5C78A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0"/>
            <a:stretch/>
          </p:blipFill>
          <p:spPr>
            <a:xfrm>
              <a:off x="690982" y="3548224"/>
              <a:ext cx="5817973" cy="3024579"/>
            </a:xfrm>
            <a:prstGeom prst="rect">
              <a:avLst/>
            </a:prstGeom>
          </p:spPr>
        </p:pic>
        <p:pic>
          <p:nvPicPr>
            <p:cNvPr id="8" name="Immagine 7">
              <a:extLst>
                <a:ext uri="{FF2B5EF4-FFF2-40B4-BE49-F238E27FC236}">
                  <a16:creationId xmlns:a16="http://schemas.microsoft.com/office/drawing/2014/main" id="{DAED8FA3-EEB7-5646-4C8E-5A5C0EFF2718}"/>
                </a:ext>
              </a:extLst>
            </p:cNvPr>
            <p:cNvPicPr>
              <a:picLocks noChangeAspect="1"/>
            </p:cNvPicPr>
            <p:nvPr/>
          </p:nvPicPr>
          <p:blipFill>
            <a:blip r:embed="rId3"/>
            <a:stretch>
              <a:fillRect/>
            </a:stretch>
          </p:blipFill>
          <p:spPr>
            <a:xfrm>
              <a:off x="6826120" y="3538452"/>
              <a:ext cx="3392129" cy="3044121"/>
            </a:xfrm>
            <a:prstGeom prst="rect">
              <a:avLst/>
            </a:prstGeom>
          </p:spPr>
        </p:pic>
      </p:grpSp>
      <p:pic>
        <p:nvPicPr>
          <p:cNvPr id="9" name="Immagine 8">
            <a:extLst>
              <a:ext uri="{FF2B5EF4-FFF2-40B4-BE49-F238E27FC236}">
                <a16:creationId xmlns:a16="http://schemas.microsoft.com/office/drawing/2014/main" id="{F77CF3F6-6646-C71A-0474-C5A2B481996E}"/>
              </a:ext>
            </a:extLst>
          </p:cNvPr>
          <p:cNvPicPr>
            <a:picLocks noChangeAspect="1"/>
          </p:cNvPicPr>
          <p:nvPr/>
        </p:nvPicPr>
        <p:blipFill>
          <a:blip r:embed="rId4"/>
          <a:stretch>
            <a:fillRect/>
          </a:stretch>
        </p:blipFill>
        <p:spPr>
          <a:xfrm>
            <a:off x="4759278" y="159482"/>
            <a:ext cx="4181724" cy="4345027"/>
          </a:xfrm>
          <a:prstGeom prst="rect">
            <a:avLst/>
          </a:prstGeom>
        </p:spPr>
      </p:pic>
      <p:sp>
        <p:nvSpPr>
          <p:cNvPr id="10" name="CasellaDiTesto 9">
            <a:extLst>
              <a:ext uri="{FF2B5EF4-FFF2-40B4-BE49-F238E27FC236}">
                <a16:creationId xmlns:a16="http://schemas.microsoft.com/office/drawing/2014/main" id="{7BAF0DB5-C9AC-4621-9E87-5047DCD4E5B5}"/>
              </a:ext>
            </a:extLst>
          </p:cNvPr>
          <p:cNvSpPr txBox="1"/>
          <p:nvPr/>
        </p:nvSpPr>
        <p:spPr>
          <a:xfrm>
            <a:off x="765100" y="1239602"/>
            <a:ext cx="3365866" cy="523220"/>
          </a:xfrm>
          <a:prstGeom prst="rect">
            <a:avLst/>
          </a:prstGeom>
          <a:noFill/>
        </p:spPr>
        <p:txBody>
          <a:bodyPr wrap="square" rtlCol="0">
            <a:spAutoFit/>
          </a:bodyPr>
          <a:lstStyle/>
          <a:p>
            <a:pPr algn="ctr"/>
            <a:r>
              <a:rPr lang="it-IT" sz="1400" b="1" dirty="0"/>
              <a:t>30% </a:t>
            </a:r>
            <a:r>
              <a:rPr lang="it-IT" sz="1400" b="1" dirty="0" err="1"/>
              <a:t>higher</a:t>
            </a:r>
            <a:r>
              <a:rPr lang="it-IT" sz="1400" b="1" dirty="0"/>
              <a:t> </a:t>
            </a:r>
            <a:r>
              <a:rPr lang="it-IT" sz="1400" b="1" dirty="0" err="1"/>
              <a:t>gross</a:t>
            </a:r>
            <a:r>
              <a:rPr lang="it-IT" sz="1400" b="1" dirty="0"/>
              <a:t> </a:t>
            </a:r>
            <a:r>
              <a:rPr lang="it-IT" sz="1400" b="1" dirty="0" err="1"/>
              <a:t>erosion</a:t>
            </a:r>
            <a:r>
              <a:rPr lang="it-IT" sz="1400" b="1" dirty="0"/>
              <a:t> </a:t>
            </a:r>
            <a:r>
              <a:rPr lang="it-IT" sz="1400" dirty="0"/>
              <a:t>for </a:t>
            </a:r>
            <a:r>
              <a:rPr lang="it-IT" sz="1400" b="1" dirty="0"/>
              <a:t>Fe</a:t>
            </a:r>
            <a:r>
              <a:rPr lang="it-IT" sz="1400" dirty="0"/>
              <a:t> </a:t>
            </a:r>
            <a:r>
              <a:rPr lang="it-IT" sz="1400" dirty="0" err="1"/>
              <a:t>wall</a:t>
            </a:r>
            <a:r>
              <a:rPr lang="it-IT" sz="1400" dirty="0"/>
              <a:t> </a:t>
            </a:r>
            <a:r>
              <a:rPr lang="it-IT" sz="1400" dirty="0" err="1"/>
              <a:t>wrt</a:t>
            </a:r>
            <a:r>
              <a:rPr lang="it-IT" sz="1400" dirty="0"/>
              <a:t> </a:t>
            </a:r>
            <a:r>
              <a:rPr lang="it-IT" sz="1400" b="1" dirty="0" err="1"/>
              <a:t>stainless</a:t>
            </a:r>
            <a:r>
              <a:rPr lang="it-IT" sz="1400" dirty="0"/>
              <a:t> </a:t>
            </a:r>
            <a:r>
              <a:rPr lang="it-IT" sz="1400" b="1" dirty="0" err="1"/>
              <a:t>steel</a:t>
            </a:r>
            <a:r>
              <a:rPr lang="it-IT" sz="1400" dirty="0"/>
              <a:t> due to </a:t>
            </a:r>
            <a:r>
              <a:rPr lang="it-IT" sz="1400" b="1" dirty="0"/>
              <a:t>Cr</a:t>
            </a:r>
            <a:r>
              <a:rPr lang="it-IT" sz="1400" dirty="0"/>
              <a:t> </a:t>
            </a:r>
            <a:r>
              <a:rPr lang="it-IT" sz="1400" dirty="0" err="1"/>
              <a:t>presence</a:t>
            </a:r>
            <a:r>
              <a:rPr lang="it-IT" sz="1400" dirty="0"/>
              <a:t> </a:t>
            </a:r>
            <a:endParaRPr lang="en-US" sz="1400" noProof="0" dirty="0">
              <a:latin typeface="+mj-lt"/>
            </a:endParaRPr>
          </a:p>
        </p:txBody>
      </p:sp>
      <p:sp>
        <p:nvSpPr>
          <p:cNvPr id="2" name="CasellaDiTesto 1">
            <a:extLst>
              <a:ext uri="{FF2B5EF4-FFF2-40B4-BE49-F238E27FC236}">
                <a16:creationId xmlns:a16="http://schemas.microsoft.com/office/drawing/2014/main" id="{582117A9-E906-1EB3-A000-3AF63580E921}"/>
              </a:ext>
            </a:extLst>
          </p:cNvPr>
          <p:cNvSpPr txBox="1"/>
          <p:nvPr/>
        </p:nvSpPr>
        <p:spPr>
          <a:xfrm>
            <a:off x="1290232" y="706241"/>
            <a:ext cx="2328506" cy="523220"/>
          </a:xfrm>
          <a:prstGeom prst="rect">
            <a:avLst/>
          </a:prstGeom>
          <a:noFill/>
        </p:spPr>
        <p:txBody>
          <a:bodyPr wrap="square" rtlCol="0">
            <a:spAutoFit/>
          </a:bodyPr>
          <a:lstStyle/>
          <a:p>
            <a:pPr algn="ctr"/>
            <a:r>
              <a:rPr lang="it-IT" sz="1400" b="1" dirty="0"/>
              <a:t>SS </a:t>
            </a:r>
            <a:r>
              <a:rPr lang="it-IT" sz="1400" b="1" dirty="0" err="1"/>
              <a:t>composition</a:t>
            </a:r>
            <a:r>
              <a:rPr lang="it-IT" sz="1400" b="1" dirty="0"/>
              <a:t> (AISI 304L): </a:t>
            </a:r>
            <a:r>
              <a:rPr lang="it-IT" sz="1400" dirty="0"/>
              <a:t>73% Fe, 18% Cr, 9% Ni</a:t>
            </a:r>
            <a:r>
              <a:rPr lang="it-IT" sz="1400" b="1" dirty="0"/>
              <a:t> </a:t>
            </a:r>
            <a:endParaRPr lang="en-US" sz="1400" noProof="0" dirty="0">
              <a:latin typeface="+mj-lt"/>
            </a:endParaRPr>
          </a:p>
        </p:txBody>
      </p:sp>
    </p:spTree>
    <p:extLst>
      <p:ext uri="{BB962C8B-B14F-4D97-AF65-F5344CB8AC3E}">
        <p14:creationId xmlns:p14="http://schemas.microsoft.com/office/powerpoint/2010/main" val="49244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7E19E-69D6-8265-A042-1E5E91D54457}"/>
              </a:ext>
            </a:extLst>
          </p:cNvPr>
          <p:cNvSpPr>
            <a:spLocks noGrp="1"/>
          </p:cNvSpPr>
          <p:nvPr>
            <p:ph type="title"/>
          </p:nvPr>
        </p:nvSpPr>
        <p:spPr/>
        <p:txBody>
          <a:bodyPr/>
          <a:lstStyle/>
          <a:p>
            <a:r>
              <a:rPr lang="it-IT" dirty="0"/>
              <a:t>SOLPS-ITER Ar plasma </a:t>
            </a:r>
            <a:r>
              <a:rPr lang="it-IT" dirty="0" err="1"/>
              <a:t>modelling</a:t>
            </a:r>
            <a:r>
              <a:rPr lang="it-IT" dirty="0"/>
              <a:t> in </a:t>
            </a:r>
            <a:r>
              <a:rPr lang="it-IT" dirty="0" err="1"/>
              <a:t>GyM</a:t>
            </a:r>
            <a:endParaRPr lang="it-IT" dirty="0"/>
          </a:p>
        </p:txBody>
      </p:sp>
      <p:sp>
        <p:nvSpPr>
          <p:cNvPr id="3" name="Segnaposto piè di pagina 2">
            <a:extLst>
              <a:ext uri="{FF2B5EF4-FFF2-40B4-BE49-F238E27FC236}">
                <a16:creationId xmlns:a16="http://schemas.microsoft.com/office/drawing/2014/main" id="{93436B57-6834-F015-974C-1D62FDC11F37}"/>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A578BC65-37F8-1090-7116-36D121CEE424}"/>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5" name="Segnaposto contenuto 2">
            <a:extLst>
              <a:ext uri="{FF2B5EF4-FFF2-40B4-BE49-F238E27FC236}">
                <a16:creationId xmlns:a16="http://schemas.microsoft.com/office/drawing/2014/main" id="{68B5F1B5-8398-980D-A58F-97DA6414C08B}"/>
              </a:ext>
            </a:extLst>
          </p:cNvPr>
          <p:cNvSpPr txBox="1">
            <a:spLocks/>
          </p:cNvSpPr>
          <p:nvPr/>
        </p:nvSpPr>
        <p:spPr>
          <a:xfrm>
            <a:off x="323529" y="771550"/>
            <a:ext cx="5832648" cy="504056"/>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300" dirty="0">
                <a:solidFill>
                  <a:srgbClr val="000000"/>
                </a:solidFill>
                <a:latin typeface="Helvetica Light" panose="020B0403020202020204" pitchFamily="34" charset="0"/>
              </a:rPr>
              <a:t>A good agreement with the experimental data is found for the following choice of the SOLPS-ITER free input parameters</a:t>
            </a:r>
          </a:p>
          <a:p>
            <a:pPr marL="0" indent="0" algn="just">
              <a:buFont typeface="Arial" panose="020B0604020202020204" pitchFamily="34" charset="0"/>
              <a:buNone/>
            </a:pPr>
            <a:endParaRPr lang="en-US" sz="1300" dirty="0">
              <a:latin typeface="Helvetica Light" panose="020B0403020202020204" pitchFamily="34" charset="0"/>
            </a:endParaRPr>
          </a:p>
        </p:txBody>
      </p:sp>
      <p:sp>
        <p:nvSpPr>
          <p:cNvPr id="6" name="Segnaposto contenuto 2">
            <a:extLst>
              <a:ext uri="{FF2B5EF4-FFF2-40B4-BE49-F238E27FC236}">
                <a16:creationId xmlns:a16="http://schemas.microsoft.com/office/drawing/2014/main" id="{99B8451F-1854-C689-B508-F7FC0A326C11}"/>
              </a:ext>
            </a:extLst>
          </p:cNvPr>
          <p:cNvSpPr txBox="1">
            <a:spLocks/>
          </p:cNvSpPr>
          <p:nvPr/>
        </p:nvSpPr>
        <p:spPr>
          <a:xfrm>
            <a:off x="5842279" y="1465933"/>
            <a:ext cx="1793655" cy="1310963"/>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300" dirty="0" err="1">
                <a:solidFill>
                  <a:srgbClr val="000000"/>
                </a:solidFill>
                <a:latin typeface="Helvetica Light" panose="020B0403020202020204" pitchFamily="34" charset="0"/>
              </a:rPr>
              <a:t>D</a:t>
            </a:r>
            <a:r>
              <a:rPr lang="en-US" sz="1300" baseline="-25000" dirty="0" err="1">
                <a:solidFill>
                  <a:srgbClr val="000000"/>
                </a:solidFill>
                <a:latin typeface="Helvetica Light" panose="020B0403020202020204" pitchFamily="34" charset="0"/>
              </a:rPr>
              <a:t>n</a:t>
            </a:r>
            <a:r>
              <a:rPr lang="en-US" sz="1300" dirty="0">
                <a:solidFill>
                  <a:srgbClr val="000000"/>
                </a:solidFill>
                <a:latin typeface="Helvetica Light" panose="020B0403020202020204" pitchFamily="34" charset="0"/>
              </a:rPr>
              <a:t> = 20 m</a:t>
            </a:r>
            <a:r>
              <a:rPr lang="en-US" sz="1300" baseline="30000" dirty="0">
                <a:solidFill>
                  <a:srgbClr val="000000"/>
                </a:solidFill>
                <a:latin typeface="Helvetica Light" panose="020B0403020202020204" pitchFamily="34" charset="0"/>
              </a:rPr>
              <a:t>2</a:t>
            </a:r>
            <a:r>
              <a:rPr lang="en-US" sz="1300" dirty="0">
                <a:solidFill>
                  <a:srgbClr val="000000"/>
                </a:solidFill>
                <a:latin typeface="Helvetica Light" panose="020B0403020202020204" pitchFamily="34" charset="0"/>
              </a:rPr>
              <a:t>/s</a:t>
            </a:r>
          </a:p>
          <a:p>
            <a:pPr marL="0" indent="0" algn="just">
              <a:buNone/>
            </a:pPr>
            <a:r>
              <a:rPr lang="el-GR" sz="1300" dirty="0" err="1">
                <a:solidFill>
                  <a:srgbClr val="000000"/>
                </a:solidFill>
                <a:latin typeface="Helvetica Light" panose="020B0403020202020204" pitchFamily="34" charset="0"/>
              </a:rPr>
              <a:t>χ</a:t>
            </a:r>
            <a:r>
              <a:rPr lang="el-GR" sz="1300" baseline="-25000" dirty="0" err="1">
                <a:solidFill>
                  <a:srgbClr val="000000"/>
                </a:solidFill>
                <a:latin typeface="Helvetica Light" panose="020B0403020202020204" pitchFamily="34" charset="0"/>
              </a:rPr>
              <a:t>i</a:t>
            </a:r>
            <a:r>
              <a:rPr lang="it-IT" sz="1300" baseline="-25000" dirty="0">
                <a:solidFill>
                  <a:srgbClr val="000000"/>
                </a:solidFill>
                <a:latin typeface="Helvetica Light" panose="020B0403020202020204" pitchFamily="34" charset="0"/>
              </a:rPr>
              <a:t>,e</a:t>
            </a:r>
            <a:r>
              <a:rPr lang="it-IT" sz="1300" dirty="0">
                <a:solidFill>
                  <a:srgbClr val="000000"/>
                </a:solidFill>
                <a:latin typeface="Helvetica Light" panose="020B0403020202020204" pitchFamily="34" charset="0"/>
              </a:rPr>
              <a:t> = </a:t>
            </a:r>
            <a:r>
              <a:rPr lang="en-US" sz="1300" dirty="0">
                <a:solidFill>
                  <a:srgbClr val="000000"/>
                </a:solidFill>
                <a:latin typeface="Helvetica Light" panose="020B0403020202020204" pitchFamily="34" charset="0"/>
              </a:rPr>
              <a:t>1.50 m</a:t>
            </a:r>
            <a:r>
              <a:rPr lang="en-US" sz="1300" baseline="30000" dirty="0">
                <a:solidFill>
                  <a:srgbClr val="000000"/>
                </a:solidFill>
                <a:latin typeface="Helvetica Light" panose="020B0403020202020204" pitchFamily="34" charset="0"/>
              </a:rPr>
              <a:t>2</a:t>
            </a:r>
            <a:r>
              <a:rPr lang="en-US" sz="1300" dirty="0">
                <a:solidFill>
                  <a:srgbClr val="000000"/>
                </a:solidFill>
                <a:latin typeface="Helvetica Light" panose="020B0403020202020204" pitchFamily="34" charset="0"/>
              </a:rPr>
              <a:t>/s</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P = 240 W</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albedo = 0.0176</a:t>
            </a:r>
          </a:p>
          <a:p>
            <a:pPr marL="0" indent="0" algn="just">
              <a:buFont typeface="Arial" panose="020B0604020202020204" pitchFamily="34" charset="0"/>
              <a:buNone/>
            </a:pPr>
            <a:r>
              <a:rPr lang="el-GR" sz="1300" dirty="0">
                <a:solidFill>
                  <a:srgbClr val="000000"/>
                </a:solidFill>
                <a:latin typeface="Helvetica Light" panose="020B0403020202020204" pitchFamily="34" charset="0"/>
              </a:rPr>
              <a:t>λ</a:t>
            </a:r>
            <a:r>
              <a:rPr lang="en-US" sz="1300" dirty="0">
                <a:solidFill>
                  <a:srgbClr val="000000"/>
                </a:solidFill>
                <a:latin typeface="Helvetica Light" panose="020B0403020202020204" pitchFamily="34" charset="0"/>
              </a:rPr>
              <a:t> = 3 cm</a:t>
            </a:r>
          </a:p>
        </p:txBody>
      </p:sp>
      <p:pic>
        <p:nvPicPr>
          <p:cNvPr id="7" name="Elemento grafico 6">
            <a:extLst>
              <a:ext uri="{FF2B5EF4-FFF2-40B4-BE49-F238E27FC236}">
                <a16:creationId xmlns:a16="http://schemas.microsoft.com/office/drawing/2014/main" id="{2CC714CE-6B84-297A-6331-0236181E3C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304587"/>
            <a:ext cx="5527959" cy="3281537"/>
          </a:xfrm>
          <a:prstGeom prst="rect">
            <a:avLst/>
          </a:prstGeom>
        </p:spPr>
      </p:pic>
      <p:sp>
        <p:nvSpPr>
          <p:cNvPr id="8" name="CasellaDiTesto 7">
            <a:extLst>
              <a:ext uri="{FF2B5EF4-FFF2-40B4-BE49-F238E27FC236}">
                <a16:creationId xmlns:a16="http://schemas.microsoft.com/office/drawing/2014/main" id="{4AB36F77-9A2A-1E89-A55D-B3A06D21C322}"/>
              </a:ext>
            </a:extLst>
          </p:cNvPr>
          <p:cNvSpPr txBox="1"/>
          <p:nvPr/>
        </p:nvSpPr>
        <p:spPr>
          <a:xfrm>
            <a:off x="1626217" y="1309506"/>
            <a:ext cx="997694" cy="261610"/>
          </a:xfrm>
          <a:prstGeom prst="rect">
            <a:avLst/>
          </a:prstGeom>
          <a:noFill/>
        </p:spPr>
        <p:txBody>
          <a:bodyPr wrap="square" rtlCol="0">
            <a:spAutoFit/>
          </a:bodyPr>
          <a:lstStyle/>
          <a:p>
            <a:pPr algn="r"/>
            <a:r>
              <a:rPr lang="it-IT" sz="1100" dirty="0">
                <a:latin typeface="Helvetica Light" panose="020B0403020202020204" pitchFamily="34" charset="0"/>
              </a:rPr>
              <a:t>n</a:t>
            </a:r>
            <a:r>
              <a:rPr lang="it-IT" sz="1100" baseline="-25000" dirty="0">
                <a:latin typeface="Helvetica Light" panose="020B0403020202020204" pitchFamily="34" charset="0"/>
              </a:rPr>
              <a:t>e</a:t>
            </a:r>
            <a:r>
              <a:rPr lang="it-IT" sz="1100" dirty="0">
                <a:latin typeface="Helvetica Light" panose="020B0403020202020204" pitchFamily="34" charset="0"/>
              </a:rPr>
              <a:t> (m</a:t>
            </a:r>
            <a:r>
              <a:rPr lang="it-IT" sz="1100" baseline="30000" dirty="0">
                <a:latin typeface="Helvetica Light" panose="020B0403020202020204" pitchFamily="34" charset="0"/>
              </a:rPr>
              <a:t>-3</a:t>
            </a:r>
            <a:r>
              <a:rPr lang="it-IT" sz="1100" dirty="0">
                <a:latin typeface="Helvetica Light" panose="020B0403020202020204" pitchFamily="34" charset="0"/>
              </a:rPr>
              <a:t>)</a:t>
            </a:r>
            <a:endParaRPr lang="it-IT" sz="1100" baseline="-25000" dirty="0">
              <a:latin typeface="Helvetica Light" panose="020B0403020202020204" pitchFamily="34" charset="0"/>
            </a:endParaRPr>
          </a:p>
        </p:txBody>
      </p:sp>
      <p:sp>
        <p:nvSpPr>
          <p:cNvPr id="9" name="CasellaDiTesto 8">
            <a:extLst>
              <a:ext uri="{FF2B5EF4-FFF2-40B4-BE49-F238E27FC236}">
                <a16:creationId xmlns:a16="http://schemas.microsoft.com/office/drawing/2014/main" id="{F14CCF20-F81E-C7E9-E872-72E658B5B23C}"/>
              </a:ext>
            </a:extLst>
          </p:cNvPr>
          <p:cNvSpPr txBox="1"/>
          <p:nvPr/>
        </p:nvSpPr>
        <p:spPr>
          <a:xfrm>
            <a:off x="1655676" y="2864120"/>
            <a:ext cx="982258" cy="261610"/>
          </a:xfrm>
          <a:prstGeom prst="rect">
            <a:avLst/>
          </a:prstGeom>
          <a:noFill/>
        </p:spPr>
        <p:txBody>
          <a:bodyPr wrap="square" rtlCol="0">
            <a:spAutoFit/>
          </a:bodyPr>
          <a:lstStyle/>
          <a:p>
            <a:pPr algn="r"/>
            <a:r>
              <a:rPr lang="it-IT" sz="1100" dirty="0">
                <a:latin typeface="Helvetica Light" panose="020B0403020202020204" pitchFamily="34" charset="0"/>
              </a:rPr>
              <a:t>T</a:t>
            </a:r>
            <a:r>
              <a:rPr lang="it-IT" sz="1100" baseline="-25000" dirty="0">
                <a:latin typeface="Helvetica Light" panose="020B0403020202020204" pitchFamily="34" charset="0"/>
              </a:rPr>
              <a:t>e</a:t>
            </a:r>
            <a:r>
              <a:rPr lang="it-IT" sz="1100" dirty="0">
                <a:latin typeface="Helvetica Light" panose="020B0403020202020204" pitchFamily="34" charset="0"/>
              </a:rPr>
              <a:t> (eV)</a:t>
            </a:r>
            <a:endParaRPr lang="it-IT" sz="1100" baseline="-25000" dirty="0">
              <a:latin typeface="Helvetica Light" panose="020B0403020202020204" pitchFamily="34" charset="0"/>
            </a:endParaRPr>
          </a:p>
        </p:txBody>
      </p:sp>
      <p:sp>
        <p:nvSpPr>
          <p:cNvPr id="10" name="CasellaDiTesto 9">
            <a:extLst>
              <a:ext uri="{FF2B5EF4-FFF2-40B4-BE49-F238E27FC236}">
                <a16:creationId xmlns:a16="http://schemas.microsoft.com/office/drawing/2014/main" id="{B24B6AFE-615B-1E7D-3407-A990F567CBBA}"/>
              </a:ext>
            </a:extLst>
          </p:cNvPr>
          <p:cNvSpPr txBox="1"/>
          <p:nvPr/>
        </p:nvSpPr>
        <p:spPr>
          <a:xfrm>
            <a:off x="4096072" y="1309506"/>
            <a:ext cx="982258" cy="261610"/>
          </a:xfrm>
          <a:prstGeom prst="rect">
            <a:avLst/>
          </a:prstGeom>
          <a:noFill/>
        </p:spPr>
        <p:txBody>
          <a:bodyPr wrap="square" rtlCol="0">
            <a:spAutoFit/>
          </a:bodyPr>
          <a:lstStyle/>
          <a:p>
            <a:pPr algn="r"/>
            <a:r>
              <a:rPr lang="it-IT" sz="1100" dirty="0" err="1">
                <a:latin typeface="Helvetica Light" panose="020B0403020202020204" pitchFamily="34" charset="0"/>
              </a:rPr>
              <a:t>V</a:t>
            </a:r>
            <a:r>
              <a:rPr lang="it-IT" sz="1100" baseline="-25000" dirty="0" err="1">
                <a:latin typeface="Helvetica Light" panose="020B0403020202020204" pitchFamily="34" charset="0"/>
              </a:rPr>
              <a:t>pl</a:t>
            </a:r>
            <a:r>
              <a:rPr lang="it-IT" sz="1100" dirty="0">
                <a:latin typeface="Helvetica Light" panose="020B0403020202020204" pitchFamily="34" charset="0"/>
              </a:rPr>
              <a:t> (V)</a:t>
            </a:r>
            <a:endParaRPr lang="it-IT" sz="1100" baseline="-25000" dirty="0">
              <a:latin typeface="Helvetica Light" panose="020B0403020202020204" pitchFamily="34" charset="0"/>
            </a:endParaRPr>
          </a:p>
        </p:txBody>
      </p:sp>
      <p:sp>
        <p:nvSpPr>
          <p:cNvPr id="11" name="CasellaDiTesto 10">
            <a:extLst>
              <a:ext uri="{FF2B5EF4-FFF2-40B4-BE49-F238E27FC236}">
                <a16:creationId xmlns:a16="http://schemas.microsoft.com/office/drawing/2014/main" id="{FC0B9481-F345-CDC1-8D06-5936DBB6C0CA}"/>
              </a:ext>
            </a:extLst>
          </p:cNvPr>
          <p:cNvSpPr txBox="1"/>
          <p:nvPr/>
        </p:nvSpPr>
        <p:spPr>
          <a:xfrm>
            <a:off x="3907735" y="2864120"/>
            <a:ext cx="1170595" cy="261610"/>
          </a:xfrm>
          <a:prstGeom prst="rect">
            <a:avLst/>
          </a:prstGeom>
          <a:noFill/>
        </p:spPr>
        <p:txBody>
          <a:bodyPr wrap="square" rtlCol="0">
            <a:spAutoFit/>
          </a:bodyPr>
          <a:lstStyle/>
          <a:p>
            <a:pPr algn="r"/>
            <a:r>
              <a:rPr lang="el-GR" sz="1100" dirty="0">
                <a:latin typeface="Helvetica Light" panose="020B0403020202020204" pitchFamily="34" charset="0"/>
              </a:rPr>
              <a:t>Γ </a:t>
            </a:r>
            <a:r>
              <a:rPr lang="it-IT" sz="1100" dirty="0">
                <a:latin typeface="Helvetica Light" panose="020B0403020202020204" pitchFamily="34" charset="0"/>
              </a:rPr>
              <a:t>(m</a:t>
            </a:r>
            <a:r>
              <a:rPr lang="it-IT" sz="1100" baseline="30000" dirty="0">
                <a:latin typeface="Helvetica Light" panose="020B0403020202020204" pitchFamily="34" charset="0"/>
              </a:rPr>
              <a:t>-2</a:t>
            </a:r>
            <a:r>
              <a:rPr lang="it-IT" sz="1100" dirty="0">
                <a:latin typeface="Helvetica Light" panose="020B0403020202020204" pitchFamily="34" charset="0"/>
              </a:rPr>
              <a:t>s</a:t>
            </a:r>
            <a:r>
              <a:rPr lang="it-IT" sz="1100" baseline="30000" dirty="0">
                <a:latin typeface="Helvetica Light" panose="020B0403020202020204" pitchFamily="34" charset="0"/>
              </a:rPr>
              <a:t>-1</a:t>
            </a:r>
            <a:r>
              <a:rPr lang="it-IT" sz="1100" dirty="0">
                <a:latin typeface="Helvetica Light" panose="020B0403020202020204" pitchFamily="34" charset="0"/>
              </a:rPr>
              <a:t>)</a:t>
            </a:r>
            <a:endParaRPr lang="it-IT" sz="1100" baseline="-25000" dirty="0">
              <a:latin typeface="Helvetica Light" panose="020B0403020202020204" pitchFamily="34" charset="0"/>
            </a:endParaRPr>
          </a:p>
        </p:txBody>
      </p:sp>
      <p:sp>
        <p:nvSpPr>
          <p:cNvPr id="12" name="CasellaDiTesto 11">
            <a:extLst>
              <a:ext uri="{FF2B5EF4-FFF2-40B4-BE49-F238E27FC236}">
                <a16:creationId xmlns:a16="http://schemas.microsoft.com/office/drawing/2014/main" id="{84FC7A29-C450-C5CB-85D0-B754480C31D1}"/>
              </a:ext>
            </a:extLst>
          </p:cNvPr>
          <p:cNvSpPr txBox="1"/>
          <p:nvPr/>
        </p:nvSpPr>
        <p:spPr>
          <a:xfrm>
            <a:off x="719572" y="4470380"/>
            <a:ext cx="1836204" cy="261610"/>
          </a:xfrm>
          <a:prstGeom prst="rect">
            <a:avLst/>
          </a:prstGeom>
          <a:noFill/>
        </p:spPr>
        <p:txBody>
          <a:bodyPr wrap="square" rtlCol="0">
            <a:spAutoFit/>
          </a:bodyPr>
          <a:lstStyle/>
          <a:p>
            <a:pPr algn="ctr"/>
            <a:r>
              <a:rPr lang="it-IT" sz="1100" dirty="0" err="1">
                <a:latin typeface="Helvetica Light" panose="020B0403020202020204" pitchFamily="34" charset="0"/>
              </a:rPr>
              <a:t>R</a:t>
            </a:r>
            <a:r>
              <a:rPr lang="it-IT" sz="1100" dirty="0">
                <a:latin typeface="Helvetica Light" panose="020B0403020202020204" pitchFamily="34" charset="0"/>
              </a:rPr>
              <a:t> (cm)</a:t>
            </a:r>
            <a:endParaRPr lang="it-IT" sz="1100" baseline="-25000" dirty="0">
              <a:latin typeface="Helvetica Light" panose="020B0403020202020204" pitchFamily="34" charset="0"/>
            </a:endParaRPr>
          </a:p>
        </p:txBody>
      </p:sp>
      <p:sp>
        <p:nvSpPr>
          <p:cNvPr id="13" name="CasellaDiTesto 12">
            <a:extLst>
              <a:ext uri="{FF2B5EF4-FFF2-40B4-BE49-F238E27FC236}">
                <a16:creationId xmlns:a16="http://schemas.microsoft.com/office/drawing/2014/main" id="{2A4691B6-43A2-2E4D-7CDA-59367AE5ED3E}"/>
              </a:ext>
            </a:extLst>
          </p:cNvPr>
          <p:cNvSpPr txBox="1"/>
          <p:nvPr/>
        </p:nvSpPr>
        <p:spPr>
          <a:xfrm>
            <a:off x="3177970" y="4470380"/>
            <a:ext cx="1836204" cy="261610"/>
          </a:xfrm>
          <a:prstGeom prst="rect">
            <a:avLst/>
          </a:prstGeom>
          <a:noFill/>
        </p:spPr>
        <p:txBody>
          <a:bodyPr wrap="square" rtlCol="0">
            <a:spAutoFit/>
          </a:bodyPr>
          <a:lstStyle/>
          <a:p>
            <a:pPr algn="ctr"/>
            <a:r>
              <a:rPr lang="it-IT" sz="1100" dirty="0" err="1">
                <a:latin typeface="Helvetica Light" panose="020B0403020202020204" pitchFamily="34" charset="0"/>
              </a:rPr>
              <a:t>R</a:t>
            </a:r>
            <a:r>
              <a:rPr lang="it-IT" sz="1100" dirty="0">
                <a:latin typeface="Helvetica Light" panose="020B0403020202020204" pitchFamily="34" charset="0"/>
              </a:rPr>
              <a:t> (cm)</a:t>
            </a:r>
            <a:endParaRPr lang="it-IT" sz="1100" baseline="-25000" dirty="0">
              <a:latin typeface="Helvetica Light" panose="020B0403020202020204" pitchFamily="34" charset="0"/>
            </a:endParaRPr>
          </a:p>
        </p:txBody>
      </p:sp>
      <p:pic>
        <p:nvPicPr>
          <p:cNvPr id="14" name="Immagine 13" descr="Immagine che contiene linea, diagramma, Diagramma, testo&#10;&#10;Descrizione generata automaticamente">
            <a:extLst>
              <a:ext uri="{FF2B5EF4-FFF2-40B4-BE49-F238E27FC236}">
                <a16:creationId xmlns:a16="http://schemas.microsoft.com/office/drawing/2014/main" id="{E3C22E19-17A6-7AE2-7D53-377FBA15BD5E}"/>
              </a:ext>
            </a:extLst>
          </p:cNvPr>
          <p:cNvPicPr>
            <a:picLocks noChangeAspect="1"/>
          </p:cNvPicPr>
          <p:nvPr/>
        </p:nvPicPr>
        <p:blipFill rotWithShape="1">
          <a:blip r:embed="rId4"/>
          <a:srcRect l="34725" t="13058" r="60904" b="81683"/>
          <a:stretch/>
        </p:blipFill>
        <p:spPr>
          <a:xfrm>
            <a:off x="5376840" y="3630777"/>
            <a:ext cx="254821" cy="116421"/>
          </a:xfrm>
          <a:prstGeom prst="rect">
            <a:avLst/>
          </a:prstGeom>
        </p:spPr>
      </p:pic>
      <p:sp>
        <p:nvSpPr>
          <p:cNvPr id="15" name="CasellaDiTesto 14">
            <a:extLst>
              <a:ext uri="{FF2B5EF4-FFF2-40B4-BE49-F238E27FC236}">
                <a16:creationId xmlns:a16="http://schemas.microsoft.com/office/drawing/2014/main" id="{00807615-7056-581C-4914-92E8EA31BE33}"/>
              </a:ext>
            </a:extLst>
          </p:cNvPr>
          <p:cNvSpPr txBox="1"/>
          <p:nvPr/>
        </p:nvSpPr>
        <p:spPr>
          <a:xfrm>
            <a:off x="5585866" y="3547416"/>
            <a:ext cx="479201" cy="261610"/>
          </a:xfrm>
          <a:prstGeom prst="rect">
            <a:avLst/>
          </a:prstGeom>
          <a:noFill/>
        </p:spPr>
        <p:txBody>
          <a:bodyPr wrap="square" rtlCol="0">
            <a:spAutoFit/>
          </a:bodyPr>
          <a:lstStyle/>
          <a:p>
            <a:r>
              <a:rPr lang="it-IT" sz="1100" dirty="0" err="1">
                <a:latin typeface="Helvetica Light" panose="020B0403020202020204" pitchFamily="34" charset="0"/>
              </a:rPr>
              <a:t>exp</a:t>
            </a:r>
            <a:endParaRPr lang="it-IT" sz="1100" dirty="0">
              <a:latin typeface="Helvetica Light" panose="020B0403020202020204" pitchFamily="34" charset="0"/>
            </a:endParaRPr>
          </a:p>
        </p:txBody>
      </p:sp>
      <p:sp>
        <p:nvSpPr>
          <p:cNvPr id="16" name="CasellaDiTesto 15">
            <a:extLst>
              <a:ext uri="{FF2B5EF4-FFF2-40B4-BE49-F238E27FC236}">
                <a16:creationId xmlns:a16="http://schemas.microsoft.com/office/drawing/2014/main" id="{FA654C69-9491-9623-753F-3A3FCA645565}"/>
              </a:ext>
            </a:extLst>
          </p:cNvPr>
          <p:cNvSpPr txBox="1"/>
          <p:nvPr/>
        </p:nvSpPr>
        <p:spPr>
          <a:xfrm>
            <a:off x="5585866" y="3757032"/>
            <a:ext cx="479201" cy="261610"/>
          </a:xfrm>
          <a:prstGeom prst="rect">
            <a:avLst/>
          </a:prstGeom>
          <a:noFill/>
        </p:spPr>
        <p:txBody>
          <a:bodyPr wrap="square" rtlCol="0">
            <a:spAutoFit/>
          </a:bodyPr>
          <a:lstStyle/>
          <a:p>
            <a:r>
              <a:rPr lang="it-IT" sz="1100" dirty="0" err="1">
                <a:latin typeface="Helvetica Light" panose="020B0403020202020204" pitchFamily="34" charset="0"/>
              </a:rPr>
              <a:t>exp</a:t>
            </a:r>
            <a:endParaRPr lang="it-IT" sz="1100" dirty="0">
              <a:latin typeface="Helvetica Light" panose="020B0403020202020204" pitchFamily="34" charset="0"/>
            </a:endParaRPr>
          </a:p>
        </p:txBody>
      </p:sp>
      <p:sp>
        <p:nvSpPr>
          <p:cNvPr id="17" name="CasellaDiTesto 16">
            <a:extLst>
              <a:ext uri="{FF2B5EF4-FFF2-40B4-BE49-F238E27FC236}">
                <a16:creationId xmlns:a16="http://schemas.microsoft.com/office/drawing/2014/main" id="{C747BF17-CBF2-0F2D-B3C3-94075F125583}"/>
              </a:ext>
            </a:extLst>
          </p:cNvPr>
          <p:cNvSpPr txBox="1"/>
          <p:nvPr/>
        </p:nvSpPr>
        <p:spPr>
          <a:xfrm>
            <a:off x="5585866" y="3966324"/>
            <a:ext cx="479201" cy="261610"/>
          </a:xfrm>
          <a:prstGeom prst="rect">
            <a:avLst/>
          </a:prstGeom>
          <a:noFill/>
        </p:spPr>
        <p:txBody>
          <a:bodyPr wrap="square" rtlCol="0">
            <a:spAutoFit/>
          </a:bodyPr>
          <a:lstStyle/>
          <a:p>
            <a:r>
              <a:rPr lang="it-IT" sz="1100" dirty="0" err="1">
                <a:latin typeface="Helvetica Light" panose="020B0403020202020204" pitchFamily="34" charset="0"/>
              </a:rPr>
              <a:t>exp</a:t>
            </a:r>
            <a:endParaRPr lang="it-IT" sz="1100" dirty="0">
              <a:latin typeface="Helvetica Light" panose="020B0403020202020204" pitchFamily="34" charset="0"/>
            </a:endParaRPr>
          </a:p>
        </p:txBody>
      </p:sp>
      <p:sp>
        <p:nvSpPr>
          <p:cNvPr id="18" name="Rettangolo 17">
            <a:extLst>
              <a:ext uri="{FF2B5EF4-FFF2-40B4-BE49-F238E27FC236}">
                <a16:creationId xmlns:a16="http://schemas.microsoft.com/office/drawing/2014/main" id="{C406CA5F-17AB-AFDF-E88F-8ABAC4B69388}"/>
              </a:ext>
            </a:extLst>
          </p:cNvPr>
          <p:cNvSpPr/>
          <p:nvPr/>
        </p:nvSpPr>
        <p:spPr>
          <a:xfrm>
            <a:off x="5330747" y="3572201"/>
            <a:ext cx="1509505" cy="65000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descr="Immagine che contiene linea, diagramma, Diagramma, testo&#10;&#10;Descrizione generata automaticamente">
            <a:extLst>
              <a:ext uri="{FF2B5EF4-FFF2-40B4-BE49-F238E27FC236}">
                <a16:creationId xmlns:a16="http://schemas.microsoft.com/office/drawing/2014/main" id="{8E9BDD48-CD58-45C7-69A6-53F39B432C63}"/>
              </a:ext>
            </a:extLst>
          </p:cNvPr>
          <p:cNvPicPr>
            <a:picLocks noChangeAspect="1"/>
          </p:cNvPicPr>
          <p:nvPr/>
        </p:nvPicPr>
        <p:blipFill rotWithShape="1">
          <a:blip r:embed="rId4"/>
          <a:srcRect l="34716" t="19125" r="60913" b="75616"/>
          <a:stretch/>
        </p:blipFill>
        <p:spPr>
          <a:xfrm>
            <a:off x="5378762" y="3837320"/>
            <a:ext cx="254821" cy="116421"/>
          </a:xfrm>
          <a:prstGeom prst="rect">
            <a:avLst/>
          </a:prstGeom>
        </p:spPr>
      </p:pic>
      <p:pic>
        <p:nvPicPr>
          <p:cNvPr id="20" name="Immagine 19" descr="Immagine che contiene linea, diagramma, Diagramma, testo&#10;&#10;Descrizione generata automaticamente">
            <a:extLst>
              <a:ext uri="{FF2B5EF4-FFF2-40B4-BE49-F238E27FC236}">
                <a16:creationId xmlns:a16="http://schemas.microsoft.com/office/drawing/2014/main" id="{8B52035B-3F14-7C40-AF9A-BF19B2EF8C1C}"/>
              </a:ext>
            </a:extLst>
          </p:cNvPr>
          <p:cNvPicPr>
            <a:picLocks noChangeAspect="1"/>
          </p:cNvPicPr>
          <p:nvPr/>
        </p:nvPicPr>
        <p:blipFill rotWithShape="1">
          <a:blip r:embed="rId4"/>
          <a:srcRect l="34656" t="25722" r="60973" b="69019"/>
          <a:stretch/>
        </p:blipFill>
        <p:spPr>
          <a:xfrm>
            <a:off x="5375277" y="4040907"/>
            <a:ext cx="254821" cy="116421"/>
          </a:xfrm>
          <a:prstGeom prst="rect">
            <a:avLst/>
          </a:prstGeom>
        </p:spPr>
      </p:pic>
      <p:sp>
        <p:nvSpPr>
          <p:cNvPr id="21" name="CasellaDiTesto 20">
            <a:extLst>
              <a:ext uri="{FF2B5EF4-FFF2-40B4-BE49-F238E27FC236}">
                <a16:creationId xmlns:a16="http://schemas.microsoft.com/office/drawing/2014/main" id="{D90A0C18-08F2-8FE4-B683-D4F97E631C03}"/>
              </a:ext>
            </a:extLst>
          </p:cNvPr>
          <p:cNvSpPr txBox="1"/>
          <p:nvPr/>
        </p:nvSpPr>
        <p:spPr>
          <a:xfrm>
            <a:off x="6182859" y="3547416"/>
            <a:ext cx="479201" cy="261610"/>
          </a:xfrm>
          <a:prstGeom prst="rect">
            <a:avLst/>
          </a:prstGeom>
          <a:noFill/>
        </p:spPr>
        <p:txBody>
          <a:bodyPr wrap="square" rtlCol="0">
            <a:spAutoFit/>
          </a:bodyPr>
          <a:lstStyle/>
          <a:p>
            <a:r>
              <a:rPr lang="it-IT" sz="1100" dirty="0" err="1">
                <a:latin typeface="Helvetica Light" panose="020B0403020202020204" pitchFamily="34" charset="0"/>
              </a:rPr>
              <a:t>num</a:t>
            </a:r>
            <a:endParaRPr lang="it-IT" sz="1100" dirty="0">
              <a:latin typeface="Helvetica Light" panose="020B0403020202020204" pitchFamily="34" charset="0"/>
            </a:endParaRPr>
          </a:p>
        </p:txBody>
      </p:sp>
      <p:sp>
        <p:nvSpPr>
          <p:cNvPr id="22" name="CasellaDiTesto 21">
            <a:extLst>
              <a:ext uri="{FF2B5EF4-FFF2-40B4-BE49-F238E27FC236}">
                <a16:creationId xmlns:a16="http://schemas.microsoft.com/office/drawing/2014/main" id="{DFA1456D-4D84-EBB4-B786-C0C91DCE5B41}"/>
              </a:ext>
            </a:extLst>
          </p:cNvPr>
          <p:cNvSpPr txBox="1"/>
          <p:nvPr/>
        </p:nvSpPr>
        <p:spPr>
          <a:xfrm>
            <a:off x="6182859" y="3757032"/>
            <a:ext cx="479201" cy="261610"/>
          </a:xfrm>
          <a:prstGeom prst="rect">
            <a:avLst/>
          </a:prstGeom>
          <a:noFill/>
        </p:spPr>
        <p:txBody>
          <a:bodyPr wrap="square" rtlCol="0">
            <a:spAutoFit/>
          </a:bodyPr>
          <a:lstStyle/>
          <a:p>
            <a:r>
              <a:rPr lang="it-IT" sz="1100" dirty="0" err="1">
                <a:latin typeface="Helvetica Light" panose="020B0403020202020204" pitchFamily="34" charset="0"/>
              </a:rPr>
              <a:t>num</a:t>
            </a:r>
            <a:endParaRPr lang="it-IT" sz="1100" dirty="0">
              <a:latin typeface="Helvetica Light" panose="020B0403020202020204" pitchFamily="34" charset="0"/>
            </a:endParaRPr>
          </a:p>
        </p:txBody>
      </p:sp>
      <p:sp>
        <p:nvSpPr>
          <p:cNvPr id="23" name="CasellaDiTesto 22">
            <a:extLst>
              <a:ext uri="{FF2B5EF4-FFF2-40B4-BE49-F238E27FC236}">
                <a16:creationId xmlns:a16="http://schemas.microsoft.com/office/drawing/2014/main" id="{808A6CCD-3950-FF4D-1150-D3E44EA4E086}"/>
              </a:ext>
            </a:extLst>
          </p:cNvPr>
          <p:cNvSpPr txBox="1"/>
          <p:nvPr/>
        </p:nvSpPr>
        <p:spPr>
          <a:xfrm>
            <a:off x="6182859" y="3966324"/>
            <a:ext cx="479201" cy="261610"/>
          </a:xfrm>
          <a:prstGeom prst="rect">
            <a:avLst/>
          </a:prstGeom>
          <a:noFill/>
        </p:spPr>
        <p:txBody>
          <a:bodyPr wrap="square" rtlCol="0">
            <a:spAutoFit/>
          </a:bodyPr>
          <a:lstStyle/>
          <a:p>
            <a:r>
              <a:rPr lang="it-IT" sz="1100" dirty="0" err="1">
                <a:latin typeface="Helvetica Light" panose="020B0403020202020204" pitchFamily="34" charset="0"/>
              </a:rPr>
              <a:t>num</a:t>
            </a:r>
            <a:endParaRPr lang="it-IT" sz="1100" dirty="0">
              <a:latin typeface="Helvetica Light" panose="020B0403020202020204" pitchFamily="34" charset="0"/>
            </a:endParaRPr>
          </a:p>
        </p:txBody>
      </p:sp>
      <p:cxnSp>
        <p:nvCxnSpPr>
          <p:cNvPr id="24" name="Connettore 1 24">
            <a:extLst>
              <a:ext uri="{FF2B5EF4-FFF2-40B4-BE49-F238E27FC236}">
                <a16:creationId xmlns:a16="http://schemas.microsoft.com/office/drawing/2014/main" id="{AADF7C85-2164-9443-A74E-CAB0AE01C9B9}"/>
              </a:ext>
            </a:extLst>
          </p:cNvPr>
          <p:cNvCxnSpPr>
            <a:cxnSpLocks/>
          </p:cNvCxnSpPr>
          <p:nvPr/>
        </p:nvCxnSpPr>
        <p:spPr>
          <a:xfrm>
            <a:off x="6024962" y="3685332"/>
            <a:ext cx="176684" cy="0"/>
          </a:xfrm>
          <a:prstGeom prst="line">
            <a:avLst/>
          </a:prstGeom>
          <a:ln w="19050">
            <a:solidFill>
              <a:srgbClr val="FFCCCC"/>
            </a:solidFill>
          </a:ln>
        </p:spPr>
        <p:style>
          <a:lnRef idx="1">
            <a:schemeClr val="accent1"/>
          </a:lnRef>
          <a:fillRef idx="0">
            <a:schemeClr val="accent1"/>
          </a:fillRef>
          <a:effectRef idx="0">
            <a:schemeClr val="accent1"/>
          </a:effectRef>
          <a:fontRef idx="minor">
            <a:schemeClr val="tx1"/>
          </a:fontRef>
        </p:style>
      </p:cxnSp>
      <p:cxnSp>
        <p:nvCxnSpPr>
          <p:cNvPr id="25" name="Connettore 1 25">
            <a:extLst>
              <a:ext uri="{FF2B5EF4-FFF2-40B4-BE49-F238E27FC236}">
                <a16:creationId xmlns:a16="http://schemas.microsoft.com/office/drawing/2014/main" id="{49BA8073-67F7-BB96-AD95-CD8CBDD2FDF8}"/>
              </a:ext>
            </a:extLst>
          </p:cNvPr>
          <p:cNvCxnSpPr>
            <a:cxnSpLocks/>
          </p:cNvCxnSpPr>
          <p:nvPr/>
        </p:nvCxnSpPr>
        <p:spPr>
          <a:xfrm>
            <a:off x="6024962" y="3894948"/>
            <a:ext cx="176684" cy="0"/>
          </a:xfrm>
          <a:prstGeom prst="line">
            <a:avLst/>
          </a:prstGeom>
          <a:ln w="19050">
            <a:solidFill>
              <a:srgbClr val="FF6666"/>
            </a:solidFill>
          </a:ln>
        </p:spPr>
        <p:style>
          <a:lnRef idx="1">
            <a:schemeClr val="accent1"/>
          </a:lnRef>
          <a:fillRef idx="0">
            <a:schemeClr val="accent1"/>
          </a:fillRef>
          <a:effectRef idx="0">
            <a:schemeClr val="accent1"/>
          </a:effectRef>
          <a:fontRef idx="minor">
            <a:schemeClr val="tx1"/>
          </a:fontRef>
        </p:style>
      </p:cxnSp>
      <p:cxnSp>
        <p:nvCxnSpPr>
          <p:cNvPr id="26" name="Connettore 1 26">
            <a:extLst>
              <a:ext uri="{FF2B5EF4-FFF2-40B4-BE49-F238E27FC236}">
                <a16:creationId xmlns:a16="http://schemas.microsoft.com/office/drawing/2014/main" id="{C362096B-4CDB-BEBA-DF50-A53BB2AD5127}"/>
              </a:ext>
            </a:extLst>
          </p:cNvPr>
          <p:cNvCxnSpPr>
            <a:cxnSpLocks/>
          </p:cNvCxnSpPr>
          <p:nvPr/>
        </p:nvCxnSpPr>
        <p:spPr>
          <a:xfrm>
            <a:off x="6024962" y="4101120"/>
            <a:ext cx="176684" cy="0"/>
          </a:xfrm>
          <a:prstGeom prst="line">
            <a:avLst/>
          </a:prstGeom>
          <a:ln w="19050">
            <a:solidFill>
              <a:srgbClr val="AE1635"/>
            </a:solidFill>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0103CAFF-54B9-941A-2957-D03938182AAC}"/>
              </a:ext>
            </a:extLst>
          </p:cNvPr>
          <p:cNvSpPr txBox="1"/>
          <p:nvPr/>
        </p:nvSpPr>
        <p:spPr>
          <a:xfrm>
            <a:off x="6475759" y="3547416"/>
            <a:ext cx="364493" cy="261610"/>
          </a:xfrm>
          <a:prstGeom prst="rect">
            <a:avLst/>
          </a:prstGeom>
          <a:noFill/>
        </p:spPr>
        <p:txBody>
          <a:bodyPr wrap="square" rtlCol="0">
            <a:spAutoFit/>
          </a:bodyPr>
          <a:lstStyle/>
          <a:p>
            <a:r>
              <a:rPr lang="it-IT" sz="1100" dirty="0">
                <a:latin typeface="Helvetica Light" panose="020B0403020202020204" pitchFamily="34" charset="0"/>
              </a:rPr>
              <a:t>3U</a:t>
            </a:r>
          </a:p>
        </p:txBody>
      </p:sp>
      <p:sp>
        <p:nvSpPr>
          <p:cNvPr id="28" name="CasellaDiTesto 27">
            <a:extLst>
              <a:ext uri="{FF2B5EF4-FFF2-40B4-BE49-F238E27FC236}">
                <a16:creationId xmlns:a16="http://schemas.microsoft.com/office/drawing/2014/main" id="{AB8F9723-7F4D-DDF0-02F3-9500A03C35CB}"/>
              </a:ext>
            </a:extLst>
          </p:cNvPr>
          <p:cNvSpPr txBox="1"/>
          <p:nvPr/>
        </p:nvSpPr>
        <p:spPr>
          <a:xfrm>
            <a:off x="6475759" y="3757032"/>
            <a:ext cx="364493" cy="261610"/>
          </a:xfrm>
          <a:prstGeom prst="rect">
            <a:avLst/>
          </a:prstGeom>
          <a:noFill/>
        </p:spPr>
        <p:txBody>
          <a:bodyPr wrap="square" rtlCol="0">
            <a:spAutoFit/>
          </a:bodyPr>
          <a:lstStyle/>
          <a:p>
            <a:r>
              <a:rPr lang="it-IT" sz="1100" dirty="0">
                <a:latin typeface="Helvetica Light" panose="020B0403020202020204" pitchFamily="34" charset="0"/>
              </a:rPr>
              <a:t>4U</a:t>
            </a:r>
          </a:p>
        </p:txBody>
      </p:sp>
      <p:sp>
        <p:nvSpPr>
          <p:cNvPr id="29" name="CasellaDiTesto 28">
            <a:extLst>
              <a:ext uri="{FF2B5EF4-FFF2-40B4-BE49-F238E27FC236}">
                <a16:creationId xmlns:a16="http://schemas.microsoft.com/office/drawing/2014/main" id="{F58E91BA-EEC8-C98B-0225-97BC7FA0BBCC}"/>
              </a:ext>
            </a:extLst>
          </p:cNvPr>
          <p:cNvSpPr txBox="1"/>
          <p:nvPr/>
        </p:nvSpPr>
        <p:spPr>
          <a:xfrm>
            <a:off x="6475759" y="3966324"/>
            <a:ext cx="364493" cy="261610"/>
          </a:xfrm>
          <a:prstGeom prst="rect">
            <a:avLst/>
          </a:prstGeom>
          <a:noFill/>
        </p:spPr>
        <p:txBody>
          <a:bodyPr wrap="square" rtlCol="0">
            <a:spAutoFit/>
          </a:bodyPr>
          <a:lstStyle/>
          <a:p>
            <a:r>
              <a:rPr lang="it-IT" sz="1100" dirty="0">
                <a:latin typeface="Helvetica Light" panose="020B0403020202020204" pitchFamily="34" charset="0"/>
              </a:rPr>
              <a:t>5U</a:t>
            </a:r>
          </a:p>
        </p:txBody>
      </p:sp>
    </p:spTree>
    <p:extLst>
      <p:ext uri="{BB962C8B-B14F-4D97-AF65-F5344CB8AC3E}">
        <p14:creationId xmlns:p14="http://schemas.microsoft.com/office/powerpoint/2010/main" val="74960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EECB11-327D-017B-EAEE-65BC8F993AAD}"/>
              </a:ext>
            </a:extLst>
          </p:cNvPr>
          <p:cNvSpPr>
            <a:spLocks noGrp="1"/>
          </p:cNvSpPr>
          <p:nvPr>
            <p:ph type="title"/>
          </p:nvPr>
        </p:nvSpPr>
        <p:spPr/>
        <p:txBody>
          <a:bodyPr/>
          <a:lstStyle/>
          <a:p>
            <a:r>
              <a:rPr lang="it-IT" dirty="0"/>
              <a:t>SOLPS-ITER Ar plasma </a:t>
            </a:r>
            <a:r>
              <a:rPr lang="it-IT" dirty="0" err="1"/>
              <a:t>modelling</a:t>
            </a:r>
            <a:r>
              <a:rPr lang="it-IT" dirty="0"/>
              <a:t> in </a:t>
            </a:r>
            <a:r>
              <a:rPr lang="it-IT" dirty="0" err="1"/>
              <a:t>GyM</a:t>
            </a:r>
            <a:endParaRPr lang="it-IT" dirty="0"/>
          </a:p>
        </p:txBody>
      </p:sp>
      <p:sp>
        <p:nvSpPr>
          <p:cNvPr id="3" name="Segnaposto piè di pagina 2">
            <a:extLst>
              <a:ext uri="{FF2B5EF4-FFF2-40B4-BE49-F238E27FC236}">
                <a16:creationId xmlns:a16="http://schemas.microsoft.com/office/drawing/2014/main" id="{1285F6E1-C745-A635-6651-C731A07EE381}"/>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735CB796-A39E-86B6-A62E-F3A03165450A}"/>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5" name="Segnaposto contenuto 2">
            <a:extLst>
              <a:ext uri="{FF2B5EF4-FFF2-40B4-BE49-F238E27FC236}">
                <a16:creationId xmlns:a16="http://schemas.microsoft.com/office/drawing/2014/main" id="{6E8E100D-156F-FB9F-F7E1-0038F85367CB}"/>
              </a:ext>
            </a:extLst>
          </p:cNvPr>
          <p:cNvSpPr txBox="1">
            <a:spLocks/>
          </p:cNvSpPr>
          <p:nvPr/>
        </p:nvSpPr>
        <p:spPr>
          <a:xfrm>
            <a:off x="323529" y="771550"/>
            <a:ext cx="5832648" cy="1512168"/>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300" dirty="0">
                <a:solidFill>
                  <a:srgbClr val="000000"/>
                </a:solidFill>
                <a:latin typeface="Helvetica Light" panose="020B0403020202020204" pitchFamily="34" charset="0"/>
              </a:rPr>
              <a:t>Weakly ionized plasma, ionization fraction 2.39%</a:t>
            </a:r>
          </a:p>
          <a:p>
            <a:pPr marL="0" indent="0" algn="just">
              <a:buFont typeface="Arial" panose="020B0604020202020204" pitchFamily="34" charset="0"/>
              <a:buNone/>
            </a:pPr>
            <a:r>
              <a:rPr lang="en-US" sz="1300" dirty="0" err="1">
                <a:solidFill>
                  <a:srgbClr val="000000"/>
                </a:solidFill>
                <a:latin typeface="Helvetica Light" panose="020B0403020202020204" pitchFamily="34" charset="0"/>
              </a:rPr>
              <a:t>Ar</a:t>
            </a:r>
            <a:r>
              <a:rPr lang="en-US" sz="1300" baseline="30000" dirty="0">
                <a:solidFill>
                  <a:srgbClr val="000000"/>
                </a:solidFill>
                <a:latin typeface="Helvetica Light" panose="020B0403020202020204" pitchFamily="34" charset="0"/>
              </a:rPr>
              <a:t>+</a:t>
            </a:r>
            <a:r>
              <a:rPr lang="en-US" sz="1300" dirty="0">
                <a:solidFill>
                  <a:srgbClr val="000000"/>
                </a:solidFill>
                <a:latin typeface="Helvetica Light" panose="020B0403020202020204" pitchFamily="34" charset="0"/>
              </a:rPr>
              <a:t> is the only relevant plasma species</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Ar</a:t>
            </a:r>
            <a:r>
              <a:rPr lang="en-US" sz="1300" baseline="30000" dirty="0">
                <a:solidFill>
                  <a:srgbClr val="000000"/>
                </a:solidFill>
                <a:latin typeface="Helvetica Light" panose="020B0403020202020204" pitchFamily="34" charset="0"/>
              </a:rPr>
              <a:t>n+</a:t>
            </a:r>
            <a:r>
              <a:rPr lang="en-US" sz="1300" dirty="0">
                <a:solidFill>
                  <a:srgbClr val="000000"/>
                </a:solidFill>
                <a:latin typeface="Helvetica Light" panose="020B0403020202020204" pitchFamily="34" charset="0"/>
              </a:rPr>
              <a:t> (n ≥ 3) are virtually nonexistent</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Average ion temperature: 0.11 eV</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Average neutral temperature: 0.03 eV</a:t>
            </a:r>
          </a:p>
          <a:p>
            <a:pPr marL="0" indent="0" algn="just">
              <a:buFont typeface="Arial" panose="020B0604020202020204" pitchFamily="34" charset="0"/>
              <a:buNone/>
            </a:pPr>
            <a:r>
              <a:rPr lang="en-US" sz="1300" dirty="0">
                <a:solidFill>
                  <a:srgbClr val="000000"/>
                </a:solidFill>
                <a:latin typeface="Helvetica Light" panose="020B0403020202020204" pitchFamily="34" charset="0"/>
              </a:rPr>
              <a:t>Neutral pressure peaked at the targets, where recycling occurs</a:t>
            </a:r>
          </a:p>
        </p:txBody>
      </p:sp>
      <p:pic>
        <p:nvPicPr>
          <p:cNvPr id="6" name="Elemento grafico 5">
            <a:extLst>
              <a:ext uri="{FF2B5EF4-FFF2-40B4-BE49-F238E27FC236}">
                <a16:creationId xmlns:a16="http://schemas.microsoft.com/office/drawing/2014/main" id="{2952EB7C-3570-A5A2-007E-9312BB50C428}"/>
              </a:ext>
            </a:extLst>
          </p:cNvPr>
          <p:cNvPicPr>
            <a:picLocks noChangeAspect="1"/>
          </p:cNvPicPr>
          <p:nvPr/>
        </p:nvPicPr>
        <p:blipFill>
          <a:blip r:embed="rId2">
            <a:extLst>
              <a:ext uri="{96DAC541-7B7A-43D3-8B79-37D633B846F1}">
                <asvg:svgBlip xmlns:asvg="http://schemas.microsoft.com/office/drawing/2016/SVG/main" r:embed="rId3"/>
              </a:ext>
            </a:extLst>
          </a:blip>
          <a:srcRect l="5591" t="4808"/>
          <a:stretch/>
        </p:blipFill>
        <p:spPr>
          <a:xfrm>
            <a:off x="143508" y="2636119"/>
            <a:ext cx="4255368" cy="864096"/>
          </a:xfrm>
          <a:prstGeom prst="rect">
            <a:avLst/>
          </a:prstGeom>
        </p:spPr>
      </p:pic>
      <p:pic>
        <p:nvPicPr>
          <p:cNvPr id="7" name="Elemento grafico 6">
            <a:extLst>
              <a:ext uri="{FF2B5EF4-FFF2-40B4-BE49-F238E27FC236}">
                <a16:creationId xmlns:a16="http://schemas.microsoft.com/office/drawing/2014/main" id="{8D0083F6-BFD9-6DD7-383E-8BF3449EA294}"/>
              </a:ext>
            </a:extLst>
          </p:cNvPr>
          <p:cNvPicPr>
            <a:picLocks noChangeAspect="1"/>
          </p:cNvPicPr>
          <p:nvPr/>
        </p:nvPicPr>
        <p:blipFill>
          <a:blip r:embed="rId4">
            <a:extLst>
              <a:ext uri="{96DAC541-7B7A-43D3-8B79-37D633B846F1}">
                <asvg:svgBlip xmlns:asvg="http://schemas.microsoft.com/office/drawing/2016/SVG/main" r:embed="rId5"/>
              </a:ext>
            </a:extLst>
          </a:blip>
          <a:srcRect l="5591"/>
          <a:stretch/>
        </p:blipFill>
        <p:spPr>
          <a:xfrm>
            <a:off x="150312" y="3644231"/>
            <a:ext cx="4255368" cy="907739"/>
          </a:xfrm>
          <a:prstGeom prst="rect">
            <a:avLst/>
          </a:prstGeom>
        </p:spPr>
      </p:pic>
      <p:pic>
        <p:nvPicPr>
          <p:cNvPr id="8" name="Elemento grafico 7">
            <a:extLst>
              <a:ext uri="{FF2B5EF4-FFF2-40B4-BE49-F238E27FC236}">
                <a16:creationId xmlns:a16="http://schemas.microsoft.com/office/drawing/2014/main" id="{7E00717E-1E06-B3FF-6348-E1147F3500EF}"/>
              </a:ext>
            </a:extLst>
          </p:cNvPr>
          <p:cNvPicPr>
            <a:picLocks noChangeAspect="1"/>
          </p:cNvPicPr>
          <p:nvPr/>
        </p:nvPicPr>
        <p:blipFill>
          <a:blip r:embed="rId6">
            <a:extLst>
              <a:ext uri="{96DAC541-7B7A-43D3-8B79-37D633B846F1}">
                <asvg:svgBlip xmlns:asvg="http://schemas.microsoft.com/office/drawing/2016/SVG/main" r:embed="rId7"/>
              </a:ext>
            </a:extLst>
          </a:blip>
          <a:srcRect t="4808"/>
          <a:stretch/>
        </p:blipFill>
        <p:spPr>
          <a:xfrm>
            <a:off x="4254260" y="2636119"/>
            <a:ext cx="4507396" cy="864096"/>
          </a:xfrm>
          <a:prstGeom prst="rect">
            <a:avLst/>
          </a:prstGeom>
        </p:spPr>
      </p:pic>
      <p:sp>
        <p:nvSpPr>
          <p:cNvPr id="9" name="Rettangolo 8">
            <a:extLst>
              <a:ext uri="{FF2B5EF4-FFF2-40B4-BE49-F238E27FC236}">
                <a16:creationId xmlns:a16="http://schemas.microsoft.com/office/drawing/2014/main" id="{FD0D9B46-59FB-B00E-6A94-DC02E5088902}"/>
              </a:ext>
            </a:extLst>
          </p:cNvPr>
          <p:cNvSpPr/>
          <p:nvPr/>
        </p:nvSpPr>
        <p:spPr>
          <a:xfrm>
            <a:off x="3822212" y="3621371"/>
            <a:ext cx="32403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943E1C8-BF22-109C-594F-A44EC0E74561}"/>
              </a:ext>
            </a:extLst>
          </p:cNvPr>
          <p:cNvSpPr txBox="1"/>
          <p:nvPr/>
        </p:nvSpPr>
        <p:spPr>
          <a:xfrm>
            <a:off x="3793612" y="3493046"/>
            <a:ext cx="612068" cy="230832"/>
          </a:xfrm>
          <a:prstGeom prst="rect">
            <a:avLst/>
          </a:prstGeom>
          <a:noFill/>
        </p:spPr>
        <p:txBody>
          <a:bodyPr wrap="square" rtlCol="0">
            <a:spAutoFit/>
          </a:bodyPr>
          <a:lstStyle/>
          <a:p>
            <a:pPr algn="l"/>
            <a:r>
              <a:rPr lang="it-IT" sz="900" dirty="0">
                <a:latin typeface="Helvetica Light" panose="020B0403020202020204" pitchFamily="34" charset="0"/>
              </a:rPr>
              <a:t>× 10</a:t>
            </a:r>
            <a:r>
              <a:rPr lang="it-IT" sz="900" baseline="30000" dirty="0">
                <a:latin typeface="Helvetica Light" panose="020B0403020202020204" pitchFamily="34" charset="0"/>
              </a:rPr>
              <a:t>13</a:t>
            </a:r>
          </a:p>
        </p:txBody>
      </p:sp>
      <p:sp>
        <p:nvSpPr>
          <p:cNvPr id="11" name="CasellaDiTesto 10">
            <a:extLst>
              <a:ext uri="{FF2B5EF4-FFF2-40B4-BE49-F238E27FC236}">
                <a16:creationId xmlns:a16="http://schemas.microsoft.com/office/drawing/2014/main" id="{697B0872-E5F0-CD8A-54CC-14D990E3B090}"/>
              </a:ext>
            </a:extLst>
          </p:cNvPr>
          <p:cNvSpPr txBox="1"/>
          <p:nvPr/>
        </p:nvSpPr>
        <p:spPr>
          <a:xfrm>
            <a:off x="3723141" y="2481493"/>
            <a:ext cx="612068" cy="230832"/>
          </a:xfrm>
          <a:prstGeom prst="rect">
            <a:avLst/>
          </a:prstGeom>
          <a:noFill/>
        </p:spPr>
        <p:txBody>
          <a:bodyPr wrap="square" rtlCol="0">
            <a:spAutoFit/>
          </a:bodyPr>
          <a:lstStyle/>
          <a:p>
            <a:pPr algn="l"/>
            <a:r>
              <a:rPr lang="it-IT" sz="900" dirty="0">
                <a:latin typeface="Helvetica Light" panose="020B0403020202020204" pitchFamily="34" charset="0"/>
              </a:rPr>
              <a:t>× 10</a:t>
            </a:r>
            <a:r>
              <a:rPr lang="it-IT" sz="900" baseline="30000" dirty="0">
                <a:latin typeface="Helvetica Light" panose="020B0403020202020204" pitchFamily="34" charset="0"/>
              </a:rPr>
              <a:t>16</a:t>
            </a:r>
          </a:p>
        </p:txBody>
      </p:sp>
      <p:sp>
        <p:nvSpPr>
          <p:cNvPr id="12" name="CasellaDiTesto 11">
            <a:extLst>
              <a:ext uri="{FF2B5EF4-FFF2-40B4-BE49-F238E27FC236}">
                <a16:creationId xmlns:a16="http://schemas.microsoft.com/office/drawing/2014/main" id="{C9333008-CFF5-648B-DED6-A17DD37CC3E8}"/>
              </a:ext>
            </a:extLst>
          </p:cNvPr>
          <p:cNvSpPr txBox="1"/>
          <p:nvPr/>
        </p:nvSpPr>
        <p:spPr>
          <a:xfrm>
            <a:off x="8093713" y="2481493"/>
            <a:ext cx="612068" cy="230832"/>
          </a:xfrm>
          <a:prstGeom prst="rect">
            <a:avLst/>
          </a:prstGeom>
          <a:noFill/>
        </p:spPr>
        <p:txBody>
          <a:bodyPr wrap="square" rtlCol="0">
            <a:spAutoFit/>
          </a:bodyPr>
          <a:lstStyle/>
          <a:p>
            <a:pPr algn="l"/>
            <a:r>
              <a:rPr lang="it-IT" sz="900" dirty="0">
                <a:latin typeface="Helvetica Light" panose="020B0403020202020204" pitchFamily="34" charset="0"/>
              </a:rPr>
              <a:t>× 10</a:t>
            </a:r>
            <a:r>
              <a:rPr lang="it-IT" sz="900" baseline="30000" dirty="0">
                <a:latin typeface="Helvetica Light" panose="020B0403020202020204" pitchFamily="34" charset="0"/>
              </a:rPr>
              <a:t>-3</a:t>
            </a:r>
          </a:p>
        </p:txBody>
      </p:sp>
      <p:sp>
        <p:nvSpPr>
          <p:cNvPr id="13" name="Segnaposto contenuto 2">
            <a:extLst>
              <a:ext uri="{FF2B5EF4-FFF2-40B4-BE49-F238E27FC236}">
                <a16:creationId xmlns:a16="http://schemas.microsoft.com/office/drawing/2014/main" id="{6C32E894-7510-6F0F-55B6-B79BFEED4DF7}"/>
              </a:ext>
            </a:extLst>
          </p:cNvPr>
          <p:cNvSpPr txBox="1">
            <a:spLocks/>
          </p:cNvSpPr>
          <p:nvPr/>
        </p:nvSpPr>
        <p:spPr>
          <a:xfrm>
            <a:off x="382344" y="2492103"/>
            <a:ext cx="1914508" cy="342900"/>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200" dirty="0" err="1">
                <a:solidFill>
                  <a:srgbClr val="000000"/>
                </a:solidFill>
                <a:latin typeface="Helvetica Light" panose="020B0403020202020204" pitchFamily="34" charset="0"/>
              </a:rPr>
              <a:t>Ar</a:t>
            </a:r>
            <a:r>
              <a:rPr lang="en-US" sz="1200" baseline="30000" dirty="0">
                <a:solidFill>
                  <a:srgbClr val="000000"/>
                </a:solidFill>
                <a:latin typeface="Helvetica Light" panose="020B0403020202020204" pitchFamily="34" charset="0"/>
              </a:rPr>
              <a:t>+</a:t>
            </a:r>
            <a:r>
              <a:rPr lang="en-US" sz="1200" dirty="0">
                <a:solidFill>
                  <a:srgbClr val="000000"/>
                </a:solidFill>
                <a:latin typeface="Helvetica Light" panose="020B0403020202020204" pitchFamily="34" charset="0"/>
              </a:rPr>
              <a:t> density map (m</a:t>
            </a:r>
            <a:r>
              <a:rPr lang="en-US" sz="1200" baseline="30000" dirty="0">
                <a:solidFill>
                  <a:srgbClr val="000000"/>
                </a:solidFill>
                <a:latin typeface="Helvetica Light" panose="020B0403020202020204" pitchFamily="34" charset="0"/>
              </a:rPr>
              <a:t>-3</a:t>
            </a:r>
            <a:r>
              <a:rPr lang="en-US" sz="1200" dirty="0">
                <a:solidFill>
                  <a:srgbClr val="000000"/>
                </a:solidFill>
                <a:latin typeface="Helvetica Light" panose="020B0403020202020204" pitchFamily="34" charset="0"/>
              </a:rPr>
              <a:t>)</a:t>
            </a:r>
          </a:p>
        </p:txBody>
      </p:sp>
      <p:sp>
        <p:nvSpPr>
          <p:cNvPr id="14" name="Segnaposto contenuto 2">
            <a:extLst>
              <a:ext uri="{FF2B5EF4-FFF2-40B4-BE49-F238E27FC236}">
                <a16:creationId xmlns:a16="http://schemas.microsoft.com/office/drawing/2014/main" id="{3CEB67CB-4330-490D-F192-669B173F214C}"/>
              </a:ext>
            </a:extLst>
          </p:cNvPr>
          <p:cNvSpPr txBox="1">
            <a:spLocks/>
          </p:cNvSpPr>
          <p:nvPr/>
        </p:nvSpPr>
        <p:spPr>
          <a:xfrm>
            <a:off x="405580" y="3527969"/>
            <a:ext cx="1914508" cy="342900"/>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200" dirty="0" err="1">
                <a:solidFill>
                  <a:srgbClr val="000000"/>
                </a:solidFill>
                <a:latin typeface="Helvetica Light" panose="020B0403020202020204" pitchFamily="34" charset="0"/>
              </a:rPr>
              <a:t>Ar</a:t>
            </a:r>
            <a:r>
              <a:rPr lang="en-US" sz="1200" baseline="30000" dirty="0">
                <a:solidFill>
                  <a:srgbClr val="000000"/>
                </a:solidFill>
                <a:latin typeface="Helvetica Light" panose="020B0403020202020204" pitchFamily="34" charset="0"/>
              </a:rPr>
              <a:t>++</a:t>
            </a:r>
            <a:r>
              <a:rPr lang="en-US" sz="1200" dirty="0">
                <a:solidFill>
                  <a:srgbClr val="000000"/>
                </a:solidFill>
                <a:latin typeface="Helvetica Light" panose="020B0403020202020204" pitchFamily="34" charset="0"/>
              </a:rPr>
              <a:t> density map (m</a:t>
            </a:r>
            <a:r>
              <a:rPr lang="en-US" sz="1200" baseline="30000" dirty="0">
                <a:solidFill>
                  <a:srgbClr val="000000"/>
                </a:solidFill>
                <a:latin typeface="Helvetica Light" panose="020B0403020202020204" pitchFamily="34" charset="0"/>
              </a:rPr>
              <a:t>-3</a:t>
            </a:r>
            <a:r>
              <a:rPr lang="en-US" sz="1200" dirty="0">
                <a:solidFill>
                  <a:srgbClr val="000000"/>
                </a:solidFill>
                <a:latin typeface="Helvetica Light" panose="020B0403020202020204" pitchFamily="34" charset="0"/>
              </a:rPr>
              <a:t>)</a:t>
            </a:r>
          </a:p>
        </p:txBody>
      </p:sp>
      <p:sp>
        <p:nvSpPr>
          <p:cNvPr id="15" name="Segnaposto contenuto 2">
            <a:extLst>
              <a:ext uri="{FF2B5EF4-FFF2-40B4-BE49-F238E27FC236}">
                <a16:creationId xmlns:a16="http://schemas.microsoft.com/office/drawing/2014/main" id="{1E192D84-C4E5-38F1-6448-32CD3188BD39}"/>
              </a:ext>
            </a:extLst>
          </p:cNvPr>
          <p:cNvSpPr txBox="1">
            <a:spLocks/>
          </p:cNvSpPr>
          <p:nvPr/>
        </p:nvSpPr>
        <p:spPr>
          <a:xfrm>
            <a:off x="4665758" y="2492103"/>
            <a:ext cx="2390518" cy="342900"/>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just">
              <a:buFont typeface="Arial" panose="020B0604020202020204" pitchFamily="34" charset="0"/>
              <a:buNone/>
            </a:pPr>
            <a:r>
              <a:rPr lang="en-US" sz="1200" dirty="0">
                <a:solidFill>
                  <a:srgbClr val="000000"/>
                </a:solidFill>
                <a:latin typeface="Helvetica Light" panose="020B0403020202020204" pitchFamily="34" charset="0"/>
              </a:rPr>
              <a:t>Neutral pressure map (Pa)</a:t>
            </a:r>
          </a:p>
        </p:txBody>
      </p:sp>
    </p:spTree>
    <p:extLst>
      <p:ext uri="{BB962C8B-B14F-4D97-AF65-F5344CB8AC3E}">
        <p14:creationId xmlns:p14="http://schemas.microsoft.com/office/powerpoint/2010/main" val="116910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74DA53-D879-6A03-EE6B-DFF697201B9B}"/>
            </a:ext>
          </a:extLst>
        </p:cNvPr>
        <p:cNvGrpSpPr/>
        <p:nvPr/>
      </p:nvGrpSpPr>
      <p:grpSpPr>
        <a:xfrm>
          <a:off x="0" y="0"/>
          <a:ext cx="0" cy="0"/>
          <a:chOff x="0" y="0"/>
          <a:chExt cx="0" cy="0"/>
        </a:xfrm>
      </p:grpSpPr>
      <p:sp>
        <p:nvSpPr>
          <p:cNvPr id="9" name="Rettangolo 8">
            <a:extLst>
              <a:ext uri="{FF2B5EF4-FFF2-40B4-BE49-F238E27FC236}">
                <a16:creationId xmlns:a16="http://schemas.microsoft.com/office/drawing/2014/main" id="{CEAFB48C-B786-3E35-3D69-111F0E92A71F}"/>
              </a:ext>
            </a:extLst>
          </p:cNvPr>
          <p:cNvSpPr/>
          <p:nvPr/>
        </p:nvSpPr>
        <p:spPr>
          <a:xfrm>
            <a:off x="0" y="0"/>
            <a:ext cx="9144000" cy="4916827"/>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a:extLst>
              <a:ext uri="{FF2B5EF4-FFF2-40B4-BE49-F238E27FC236}">
                <a16:creationId xmlns:a16="http://schemas.microsoft.com/office/drawing/2014/main" id="{6EBAABD5-07EA-059E-A5EF-95664C289518}"/>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B9C265C5-7EED-DCD5-9B5A-3020DD670C73}"/>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sp>
        <p:nvSpPr>
          <p:cNvPr id="7" name="Titolo 1">
            <a:extLst>
              <a:ext uri="{FF2B5EF4-FFF2-40B4-BE49-F238E27FC236}">
                <a16:creationId xmlns:a16="http://schemas.microsoft.com/office/drawing/2014/main" id="{C842EE83-8A4F-2EE1-CA13-4A2B473E54E3}"/>
              </a:ext>
            </a:extLst>
          </p:cNvPr>
          <p:cNvSpPr>
            <a:spLocks noGrp="1"/>
          </p:cNvSpPr>
          <p:nvPr>
            <p:ph type="title"/>
          </p:nvPr>
        </p:nvSpPr>
        <p:spPr>
          <a:xfrm>
            <a:off x="737574" y="144386"/>
            <a:ext cx="7938882" cy="342900"/>
          </a:xfrm>
        </p:spPr>
        <p:txBody>
          <a:bodyPr/>
          <a:lstStyle/>
          <a:p>
            <a:r>
              <a:rPr lang="en-US" noProof="0" dirty="0"/>
              <a:t>Impact of (110) crystallinity</a:t>
            </a:r>
            <a:endParaRPr lang="en-US" b="0" noProof="0" dirty="0"/>
          </a:p>
        </p:txBody>
      </p:sp>
      <p:sp>
        <p:nvSpPr>
          <p:cNvPr id="10" name="Titolo 1">
            <a:extLst>
              <a:ext uri="{FF2B5EF4-FFF2-40B4-BE49-F238E27FC236}">
                <a16:creationId xmlns:a16="http://schemas.microsoft.com/office/drawing/2014/main" id="{F36C14FA-1A9A-7AAD-9712-236B2959CA23}"/>
              </a:ext>
            </a:extLst>
          </p:cNvPr>
          <p:cNvSpPr txBox="1">
            <a:spLocks/>
          </p:cNvSpPr>
          <p:nvPr/>
        </p:nvSpPr>
        <p:spPr>
          <a:xfrm>
            <a:off x="1027584" y="1790116"/>
            <a:ext cx="7088832" cy="1563268"/>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pPr algn="ctr"/>
            <a:r>
              <a:rPr lang="en-US" sz="3600" dirty="0">
                <a:solidFill>
                  <a:schemeClr val="bg1"/>
                </a:solidFill>
              </a:rPr>
              <a:t>AUG global simulations</a:t>
            </a:r>
          </a:p>
        </p:txBody>
      </p:sp>
    </p:spTree>
    <p:extLst>
      <p:ext uri="{BB962C8B-B14F-4D97-AF65-F5344CB8AC3E}">
        <p14:creationId xmlns:p14="http://schemas.microsoft.com/office/powerpoint/2010/main" val="186238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9578-E86D-2F4B-D53D-4BF006B1199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4A5F92B-A399-9480-F7DA-39E4BDA89E78}"/>
              </a:ext>
            </a:extLst>
          </p:cNvPr>
          <p:cNvSpPr>
            <a:spLocks noGrp="1"/>
          </p:cNvSpPr>
          <p:nvPr>
            <p:ph type="title"/>
          </p:nvPr>
        </p:nvSpPr>
        <p:spPr/>
        <p:txBody>
          <a:bodyPr/>
          <a:lstStyle/>
          <a:p>
            <a:r>
              <a:rPr lang="en-US" noProof="0" dirty="0"/>
              <a:t>Microscale morphology studies</a:t>
            </a:r>
          </a:p>
        </p:txBody>
      </p:sp>
      <p:sp>
        <p:nvSpPr>
          <p:cNvPr id="3" name="Segnaposto piè di pagina 2">
            <a:extLst>
              <a:ext uri="{FF2B5EF4-FFF2-40B4-BE49-F238E27FC236}">
                <a16:creationId xmlns:a16="http://schemas.microsoft.com/office/drawing/2014/main" id="{630C4832-8410-E0DB-8805-9C220CE88AC2}"/>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B3EDD731-3E61-E565-5EAD-953D5B38FEB9}"/>
              </a:ext>
            </a:extLst>
          </p:cNvPr>
          <p:cNvSpPr>
            <a:spLocks noGrp="1"/>
          </p:cNvSpPr>
          <p:nvPr>
            <p:ph type="sldNum" sz="quarter" idx="12"/>
          </p:nvPr>
        </p:nvSpPr>
        <p:spPr/>
        <p:txBody>
          <a:bodyPr/>
          <a:lstStyle/>
          <a:p>
            <a:fld id="{6A6D9FA1-99C7-4910-8E32-B85D378B0060}" type="slidenum">
              <a:rPr lang="en-US" noProof="0" smtClean="0">
                <a:solidFill>
                  <a:prstClr val="white"/>
                </a:solidFill>
              </a:rPr>
              <a:pPr/>
              <a:t>3</a:t>
            </a:fld>
            <a:endParaRPr lang="en-US" noProof="0" dirty="0">
              <a:solidFill>
                <a:prstClr val="white"/>
              </a:solidFill>
            </a:endParaRPr>
          </a:p>
        </p:txBody>
      </p:sp>
      <p:sp>
        <p:nvSpPr>
          <p:cNvPr id="5" name="Rettangolo con angoli arrotondati 4">
            <a:extLst>
              <a:ext uri="{FF2B5EF4-FFF2-40B4-BE49-F238E27FC236}">
                <a16:creationId xmlns:a16="http://schemas.microsoft.com/office/drawing/2014/main" id="{D4FCC19B-BC6C-9862-5027-B5E63FB6E0CE}"/>
              </a:ext>
            </a:extLst>
          </p:cNvPr>
          <p:cNvSpPr/>
          <p:nvPr/>
        </p:nvSpPr>
        <p:spPr>
          <a:xfrm>
            <a:off x="324036" y="688354"/>
            <a:ext cx="3636404" cy="618291"/>
          </a:xfrm>
          <a:prstGeom prst="roundRect">
            <a:avLst>
              <a:gd name="adj" fmla="val 19471"/>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1FF27C7C-BA49-17AA-0A74-30576B1A1953}"/>
              </a:ext>
            </a:extLst>
          </p:cNvPr>
          <p:cNvSpPr txBox="1"/>
          <p:nvPr/>
        </p:nvSpPr>
        <p:spPr>
          <a:xfrm>
            <a:off x="619218" y="699542"/>
            <a:ext cx="3420380" cy="584775"/>
          </a:xfrm>
          <a:prstGeom prst="rect">
            <a:avLst/>
          </a:prstGeom>
          <a:noFill/>
        </p:spPr>
        <p:txBody>
          <a:bodyPr wrap="square" rtlCol="0">
            <a:spAutoFit/>
          </a:bodyPr>
          <a:lstStyle/>
          <a:p>
            <a:pPr algn="ctr"/>
            <a:r>
              <a:rPr lang="en-GB" sz="1600" dirty="0">
                <a:solidFill>
                  <a:schemeClr val="accent2">
                    <a:lumMod val="75000"/>
                  </a:schemeClr>
                </a:solidFill>
                <a:latin typeface="+mj-lt"/>
              </a:rPr>
              <a:t>Investigate role of roughness and morphology on W erosion</a:t>
            </a:r>
          </a:p>
        </p:txBody>
      </p:sp>
      <p:pic>
        <p:nvPicPr>
          <p:cNvPr id="8" name="Elemento grafico 7" descr="Tiro a segno con riempimento a tinta unita">
            <a:extLst>
              <a:ext uri="{FF2B5EF4-FFF2-40B4-BE49-F238E27FC236}">
                <a16:creationId xmlns:a16="http://schemas.microsoft.com/office/drawing/2014/main" id="{A6685A2A-8020-BDDC-2029-18F8476DBC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550" y="749935"/>
            <a:ext cx="483991" cy="483991"/>
          </a:xfrm>
          <a:prstGeom prst="rect">
            <a:avLst/>
          </a:prstGeom>
        </p:spPr>
      </p:pic>
      <p:pic>
        <p:nvPicPr>
          <p:cNvPr id="9" name="Immagine 8">
            <a:extLst>
              <a:ext uri="{FF2B5EF4-FFF2-40B4-BE49-F238E27FC236}">
                <a16:creationId xmlns:a16="http://schemas.microsoft.com/office/drawing/2014/main" id="{4F7AD935-2E29-623D-933C-472DF38FD9FF}"/>
              </a:ext>
            </a:extLst>
          </p:cNvPr>
          <p:cNvPicPr>
            <a:picLocks noChangeAspect="1"/>
          </p:cNvPicPr>
          <p:nvPr/>
        </p:nvPicPr>
        <p:blipFill>
          <a:blip r:embed="rId4"/>
          <a:stretch>
            <a:fillRect/>
          </a:stretch>
        </p:blipFill>
        <p:spPr>
          <a:xfrm>
            <a:off x="4716016" y="160948"/>
            <a:ext cx="4212468" cy="2111671"/>
          </a:xfrm>
          <a:prstGeom prst="rect">
            <a:avLst/>
          </a:prstGeom>
        </p:spPr>
      </p:pic>
      <p:pic>
        <p:nvPicPr>
          <p:cNvPr id="10" name="Immagine 9">
            <a:extLst>
              <a:ext uri="{FF2B5EF4-FFF2-40B4-BE49-F238E27FC236}">
                <a16:creationId xmlns:a16="http://schemas.microsoft.com/office/drawing/2014/main" id="{D5791F38-12D8-CA1C-8A45-B9F17707A6EE}"/>
              </a:ext>
            </a:extLst>
          </p:cNvPr>
          <p:cNvPicPr>
            <a:picLocks noChangeAspect="1"/>
          </p:cNvPicPr>
          <p:nvPr/>
        </p:nvPicPr>
        <p:blipFill>
          <a:blip r:embed="rId5"/>
          <a:stretch>
            <a:fillRect/>
          </a:stretch>
        </p:blipFill>
        <p:spPr>
          <a:xfrm>
            <a:off x="6673754" y="2561846"/>
            <a:ext cx="2305303" cy="2204397"/>
          </a:xfrm>
          <a:prstGeom prst="rect">
            <a:avLst/>
          </a:prstGeom>
        </p:spPr>
      </p:pic>
      <p:sp>
        <p:nvSpPr>
          <p:cNvPr id="7" name="CasellaDiTesto 6">
            <a:extLst>
              <a:ext uri="{FF2B5EF4-FFF2-40B4-BE49-F238E27FC236}">
                <a16:creationId xmlns:a16="http://schemas.microsoft.com/office/drawing/2014/main" id="{9596483A-DB3A-AE00-D7A2-43B1AD082940}"/>
              </a:ext>
            </a:extLst>
          </p:cNvPr>
          <p:cNvSpPr txBox="1"/>
          <p:nvPr/>
        </p:nvSpPr>
        <p:spPr>
          <a:xfrm>
            <a:off x="510233" y="1714729"/>
            <a:ext cx="3636404" cy="738664"/>
          </a:xfrm>
          <a:prstGeom prst="rect">
            <a:avLst/>
          </a:prstGeom>
          <a:noFill/>
        </p:spPr>
        <p:txBody>
          <a:bodyPr wrap="square" rtlCol="0">
            <a:spAutoFit/>
          </a:bodyPr>
          <a:lstStyle/>
          <a:p>
            <a:pPr algn="ctr"/>
            <a:r>
              <a:rPr lang="en-GB" sz="1400" b="1" noProof="0" dirty="0">
                <a:latin typeface="+mj-lt"/>
              </a:rPr>
              <a:t>W films </a:t>
            </a:r>
            <a:r>
              <a:rPr lang="en-GB" sz="1400" noProof="0" dirty="0">
                <a:latin typeface="+mj-lt"/>
              </a:rPr>
              <a:t>with different roughness produced under SP B.4 and exposed to </a:t>
            </a:r>
            <a:r>
              <a:rPr lang="en-GB" sz="1400" b="1" noProof="0" dirty="0">
                <a:latin typeface="+mj-lt"/>
              </a:rPr>
              <a:t>He</a:t>
            </a:r>
            <a:r>
              <a:rPr lang="en-GB" sz="1400" noProof="0" dirty="0">
                <a:latin typeface="+mj-lt"/>
              </a:rPr>
              <a:t> or </a:t>
            </a:r>
            <a:r>
              <a:rPr lang="en-GB" sz="1400" b="1" noProof="0" dirty="0" err="1">
                <a:latin typeface="+mj-lt"/>
              </a:rPr>
              <a:t>Ar</a:t>
            </a:r>
            <a:r>
              <a:rPr lang="en-GB" sz="1400" noProof="0" dirty="0">
                <a:latin typeface="+mj-lt"/>
              </a:rPr>
              <a:t> plasmas in </a:t>
            </a:r>
            <a:r>
              <a:rPr lang="en-GB" sz="1400" b="1" noProof="0" dirty="0" err="1">
                <a:latin typeface="+mj-lt"/>
              </a:rPr>
              <a:t>GyM</a:t>
            </a:r>
            <a:r>
              <a:rPr lang="en-GB" sz="1400" noProof="0" dirty="0">
                <a:latin typeface="+mj-lt"/>
              </a:rPr>
              <a:t> under SP B.1</a:t>
            </a:r>
          </a:p>
        </p:txBody>
      </p:sp>
      <p:sp>
        <p:nvSpPr>
          <p:cNvPr id="11" name="CasellaDiTesto 10">
            <a:extLst>
              <a:ext uri="{FF2B5EF4-FFF2-40B4-BE49-F238E27FC236}">
                <a16:creationId xmlns:a16="http://schemas.microsoft.com/office/drawing/2014/main" id="{625E6FAA-FEEC-2E83-3D52-226E6E958679}"/>
              </a:ext>
            </a:extLst>
          </p:cNvPr>
          <p:cNvSpPr txBox="1"/>
          <p:nvPr/>
        </p:nvSpPr>
        <p:spPr>
          <a:xfrm>
            <a:off x="511206" y="2862098"/>
            <a:ext cx="3636404" cy="523220"/>
          </a:xfrm>
          <a:prstGeom prst="rect">
            <a:avLst/>
          </a:prstGeom>
          <a:noFill/>
        </p:spPr>
        <p:txBody>
          <a:bodyPr wrap="square" rtlCol="0">
            <a:spAutoFit/>
          </a:bodyPr>
          <a:lstStyle/>
          <a:p>
            <a:pPr algn="ctr"/>
            <a:r>
              <a:rPr lang="en-GB" sz="1400" b="1" noProof="0" dirty="0">
                <a:latin typeface="+mj-lt"/>
              </a:rPr>
              <a:t>AFM topography </a:t>
            </a:r>
            <a:r>
              <a:rPr lang="en-GB" sz="1400" noProof="0" dirty="0">
                <a:latin typeface="+mj-lt"/>
              </a:rPr>
              <a:t>of samples imported in </a:t>
            </a:r>
            <a:r>
              <a:rPr lang="en-GB" sz="1400" b="1" noProof="0" dirty="0">
                <a:latin typeface="+mj-lt"/>
              </a:rPr>
              <a:t>ERO2.0 </a:t>
            </a:r>
            <a:r>
              <a:rPr lang="en-GB" sz="1400" noProof="0" dirty="0">
                <a:latin typeface="+mj-lt"/>
              </a:rPr>
              <a:t>for comparison</a:t>
            </a:r>
          </a:p>
        </p:txBody>
      </p:sp>
      <p:sp>
        <p:nvSpPr>
          <p:cNvPr id="12" name="CasellaDiTesto 11">
            <a:extLst>
              <a:ext uri="{FF2B5EF4-FFF2-40B4-BE49-F238E27FC236}">
                <a16:creationId xmlns:a16="http://schemas.microsoft.com/office/drawing/2014/main" id="{ED530BDB-3457-ADF6-73C7-DB8CD7CBAF51}"/>
              </a:ext>
            </a:extLst>
          </p:cNvPr>
          <p:cNvSpPr txBox="1"/>
          <p:nvPr/>
        </p:nvSpPr>
        <p:spPr>
          <a:xfrm>
            <a:off x="510233" y="3811140"/>
            <a:ext cx="3636404" cy="523220"/>
          </a:xfrm>
          <a:prstGeom prst="rect">
            <a:avLst/>
          </a:prstGeom>
          <a:noFill/>
        </p:spPr>
        <p:txBody>
          <a:bodyPr wrap="square" rtlCol="0">
            <a:spAutoFit/>
          </a:bodyPr>
          <a:lstStyle/>
          <a:p>
            <a:pPr algn="ctr"/>
            <a:r>
              <a:rPr lang="en-GB" sz="1400" b="1" noProof="0" dirty="0">
                <a:latin typeface="+mj-lt"/>
              </a:rPr>
              <a:t>Simulation geometry</a:t>
            </a:r>
            <a:r>
              <a:rPr lang="en-GB" sz="1400" noProof="0" dirty="0">
                <a:latin typeface="+mj-lt"/>
              </a:rPr>
              <a:t>: quadrangular volume above AFM topography </a:t>
            </a:r>
          </a:p>
        </p:txBody>
      </p:sp>
      <p:sp>
        <p:nvSpPr>
          <p:cNvPr id="13" name="CasellaDiTesto 12">
            <a:extLst>
              <a:ext uri="{FF2B5EF4-FFF2-40B4-BE49-F238E27FC236}">
                <a16:creationId xmlns:a16="http://schemas.microsoft.com/office/drawing/2014/main" id="{74F84F2F-26E4-682C-6D7E-C6BC8D69E738}"/>
              </a:ext>
            </a:extLst>
          </p:cNvPr>
          <p:cNvSpPr txBox="1"/>
          <p:nvPr/>
        </p:nvSpPr>
        <p:spPr>
          <a:xfrm>
            <a:off x="4355976" y="2553844"/>
            <a:ext cx="2455684" cy="954107"/>
          </a:xfrm>
          <a:prstGeom prst="rect">
            <a:avLst/>
          </a:prstGeom>
          <a:noFill/>
        </p:spPr>
        <p:txBody>
          <a:bodyPr wrap="square" rtlCol="0">
            <a:spAutoFit/>
          </a:bodyPr>
          <a:lstStyle/>
          <a:p>
            <a:pPr algn="ctr"/>
            <a:r>
              <a:rPr lang="en-GB" sz="1400" b="1" noProof="0" dirty="0">
                <a:latin typeface="+mj-lt"/>
              </a:rPr>
              <a:t>net erosion </a:t>
            </a:r>
          </a:p>
          <a:p>
            <a:pPr algn="ctr"/>
            <a:r>
              <a:rPr lang="en-GB" sz="1400" noProof="0" dirty="0">
                <a:latin typeface="+mj-lt"/>
              </a:rPr>
              <a:t>= </a:t>
            </a:r>
          </a:p>
          <a:p>
            <a:pPr algn="ctr"/>
            <a:r>
              <a:rPr lang="en-GB" sz="1400" noProof="0" dirty="0">
                <a:latin typeface="+mj-lt"/>
              </a:rPr>
              <a:t>particles leaving Z upper boundary</a:t>
            </a:r>
          </a:p>
        </p:txBody>
      </p:sp>
      <p:cxnSp>
        <p:nvCxnSpPr>
          <p:cNvPr id="15" name="Connettore diritto 14">
            <a:extLst>
              <a:ext uri="{FF2B5EF4-FFF2-40B4-BE49-F238E27FC236}">
                <a16:creationId xmlns:a16="http://schemas.microsoft.com/office/drawing/2014/main" id="{ED4BC521-FC92-D890-84DE-5E5250032B4F}"/>
              </a:ext>
            </a:extLst>
          </p:cNvPr>
          <p:cNvCxnSpPr>
            <a:cxnSpLocks/>
          </p:cNvCxnSpPr>
          <p:nvPr/>
        </p:nvCxnSpPr>
        <p:spPr>
          <a:xfrm>
            <a:off x="4355976" y="688354"/>
            <a:ext cx="0" cy="3971628"/>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ccia in giù 15">
            <a:extLst>
              <a:ext uri="{FF2B5EF4-FFF2-40B4-BE49-F238E27FC236}">
                <a16:creationId xmlns:a16="http://schemas.microsoft.com/office/drawing/2014/main" id="{BBADAAF4-7A0F-B7B1-1795-F19FB454A5C9}"/>
              </a:ext>
            </a:extLst>
          </p:cNvPr>
          <p:cNvSpPr/>
          <p:nvPr/>
        </p:nvSpPr>
        <p:spPr>
          <a:xfrm>
            <a:off x="5441655" y="3648563"/>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005ABC9C-00AA-C0D9-92DE-894AEA33AD37}"/>
              </a:ext>
            </a:extLst>
          </p:cNvPr>
          <p:cNvSpPr txBox="1"/>
          <p:nvPr/>
        </p:nvSpPr>
        <p:spPr>
          <a:xfrm>
            <a:off x="4366566" y="4070158"/>
            <a:ext cx="2455684" cy="523220"/>
          </a:xfrm>
          <a:prstGeom prst="rect">
            <a:avLst/>
          </a:prstGeom>
          <a:noFill/>
        </p:spPr>
        <p:txBody>
          <a:bodyPr wrap="square" rtlCol="0">
            <a:spAutoFit/>
          </a:bodyPr>
          <a:lstStyle/>
          <a:p>
            <a:pPr algn="ctr"/>
            <a:r>
              <a:rPr lang="en-GB" sz="1400" noProof="0" dirty="0">
                <a:latin typeface="+mj-lt"/>
              </a:rPr>
              <a:t>Compared to </a:t>
            </a:r>
            <a:r>
              <a:rPr lang="en-GB" sz="1400" b="1" noProof="0" dirty="0">
                <a:latin typeface="+mj-lt"/>
              </a:rPr>
              <a:t>mass loss measurements</a:t>
            </a:r>
            <a:endParaRPr lang="en-GB" sz="1400" noProof="0" dirty="0">
              <a:latin typeface="+mj-lt"/>
            </a:endParaRPr>
          </a:p>
        </p:txBody>
      </p:sp>
      <p:cxnSp>
        <p:nvCxnSpPr>
          <p:cNvPr id="20" name="Connettore 2 19">
            <a:extLst>
              <a:ext uri="{FF2B5EF4-FFF2-40B4-BE49-F238E27FC236}">
                <a16:creationId xmlns:a16="http://schemas.microsoft.com/office/drawing/2014/main" id="{DBA42DB9-03F6-B0D5-AB35-DB5C825369C3}"/>
              </a:ext>
            </a:extLst>
          </p:cNvPr>
          <p:cNvCxnSpPr>
            <a:cxnSpLocks/>
          </p:cNvCxnSpPr>
          <p:nvPr/>
        </p:nvCxnSpPr>
        <p:spPr>
          <a:xfrm flipV="1">
            <a:off x="6588224" y="2834826"/>
            <a:ext cx="1001227" cy="33716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293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3F2B5436-8402-874E-435C-1A6BF43ADAF3}"/>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96A6D352-9EF3-F41D-F07D-736CDC64784C}"/>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5" name="Titolo 1">
            <a:extLst>
              <a:ext uri="{FF2B5EF4-FFF2-40B4-BE49-F238E27FC236}">
                <a16:creationId xmlns:a16="http://schemas.microsoft.com/office/drawing/2014/main" id="{BB86834D-D8E1-E7DC-AED3-111DD1819E4B}"/>
              </a:ext>
            </a:extLst>
          </p:cNvPr>
          <p:cNvSpPr txBox="1">
            <a:spLocks/>
          </p:cNvSpPr>
          <p:nvPr/>
        </p:nvSpPr>
        <p:spPr>
          <a:xfrm>
            <a:off x="645916" y="129245"/>
            <a:ext cx="7938882"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en-US" dirty="0"/>
              <a:t>Impact of He ion concentration on divertor erosion: </a:t>
            </a:r>
            <a:r>
              <a:rPr lang="en-US" b="0" dirty="0"/>
              <a:t>analytical model</a:t>
            </a:r>
          </a:p>
        </p:txBody>
      </p:sp>
      <p:pic>
        <p:nvPicPr>
          <p:cNvPr id="6" name="Immagine 5">
            <a:extLst>
              <a:ext uri="{FF2B5EF4-FFF2-40B4-BE49-F238E27FC236}">
                <a16:creationId xmlns:a16="http://schemas.microsoft.com/office/drawing/2014/main" id="{1C41C4E2-64C5-1099-1F91-64495ECD116A}"/>
              </a:ext>
            </a:extLst>
          </p:cNvPr>
          <p:cNvPicPr>
            <a:picLocks noChangeAspect="1"/>
          </p:cNvPicPr>
          <p:nvPr/>
        </p:nvPicPr>
        <p:blipFill>
          <a:blip r:embed="rId2"/>
          <a:stretch>
            <a:fillRect/>
          </a:stretch>
        </p:blipFill>
        <p:spPr>
          <a:xfrm>
            <a:off x="4572000" y="663538"/>
            <a:ext cx="3818024" cy="2154250"/>
          </a:xfrm>
          <a:prstGeom prst="rect">
            <a:avLst/>
          </a:prstGeom>
        </p:spPr>
      </p:pic>
      <p:pic>
        <p:nvPicPr>
          <p:cNvPr id="7" name="Immagine 6">
            <a:extLst>
              <a:ext uri="{FF2B5EF4-FFF2-40B4-BE49-F238E27FC236}">
                <a16:creationId xmlns:a16="http://schemas.microsoft.com/office/drawing/2014/main" id="{E6A75BA2-6923-1767-B994-CDC260316E3C}"/>
              </a:ext>
            </a:extLst>
          </p:cNvPr>
          <p:cNvPicPr>
            <a:picLocks noChangeAspect="1"/>
          </p:cNvPicPr>
          <p:nvPr/>
        </p:nvPicPr>
        <p:blipFill>
          <a:blip r:embed="rId3"/>
          <a:srcRect t="6622" r="50305"/>
          <a:stretch/>
        </p:blipFill>
        <p:spPr>
          <a:xfrm>
            <a:off x="5038452" y="2715766"/>
            <a:ext cx="1700572" cy="2016224"/>
          </a:xfrm>
          <a:prstGeom prst="rect">
            <a:avLst/>
          </a:prstGeom>
        </p:spPr>
      </p:pic>
      <p:pic>
        <p:nvPicPr>
          <p:cNvPr id="8" name="Immagine 7">
            <a:extLst>
              <a:ext uri="{FF2B5EF4-FFF2-40B4-BE49-F238E27FC236}">
                <a16:creationId xmlns:a16="http://schemas.microsoft.com/office/drawing/2014/main" id="{0567E3C6-E725-ADB0-21E4-B31AADF135F0}"/>
              </a:ext>
            </a:extLst>
          </p:cNvPr>
          <p:cNvPicPr>
            <a:picLocks noChangeAspect="1"/>
          </p:cNvPicPr>
          <p:nvPr/>
        </p:nvPicPr>
        <p:blipFill>
          <a:blip r:embed="rId2"/>
          <a:srcRect r="86075" b="15950"/>
          <a:stretch/>
        </p:blipFill>
        <p:spPr>
          <a:xfrm>
            <a:off x="4572000" y="2571750"/>
            <a:ext cx="531676" cy="1810651"/>
          </a:xfrm>
          <a:prstGeom prst="rect">
            <a:avLst/>
          </a:prstGeom>
        </p:spPr>
      </p:pic>
      <p:pic>
        <p:nvPicPr>
          <p:cNvPr id="9" name="Immagine 8">
            <a:extLst>
              <a:ext uri="{FF2B5EF4-FFF2-40B4-BE49-F238E27FC236}">
                <a16:creationId xmlns:a16="http://schemas.microsoft.com/office/drawing/2014/main" id="{1E0BED88-5733-4664-6780-A31694559A73}"/>
              </a:ext>
            </a:extLst>
          </p:cNvPr>
          <p:cNvPicPr>
            <a:picLocks noChangeAspect="1"/>
          </p:cNvPicPr>
          <p:nvPr/>
        </p:nvPicPr>
        <p:blipFill>
          <a:blip r:embed="rId3"/>
          <a:srcRect l="50305" t="6622"/>
          <a:stretch/>
        </p:blipFill>
        <p:spPr>
          <a:xfrm>
            <a:off x="6670512" y="2715766"/>
            <a:ext cx="1700572" cy="2016224"/>
          </a:xfrm>
          <a:prstGeom prst="rect">
            <a:avLst/>
          </a:prstGeom>
        </p:spPr>
      </p:pic>
      <p:pic>
        <p:nvPicPr>
          <p:cNvPr id="10" name="Immagine 9">
            <a:extLst>
              <a:ext uri="{FF2B5EF4-FFF2-40B4-BE49-F238E27FC236}">
                <a16:creationId xmlns:a16="http://schemas.microsoft.com/office/drawing/2014/main" id="{3F43A7C2-99C6-CF44-2190-039CEE1FD65C}"/>
              </a:ext>
            </a:extLst>
          </p:cNvPr>
          <p:cNvPicPr>
            <a:picLocks noChangeAspect="1"/>
          </p:cNvPicPr>
          <p:nvPr/>
        </p:nvPicPr>
        <p:blipFill>
          <a:blip r:embed="rId3"/>
          <a:srcRect t="2363" b="87548"/>
          <a:stretch/>
        </p:blipFill>
        <p:spPr>
          <a:xfrm>
            <a:off x="4900228" y="2643758"/>
            <a:ext cx="3421980" cy="217857"/>
          </a:xfrm>
          <a:prstGeom prst="rect">
            <a:avLst/>
          </a:prstGeom>
        </p:spPr>
      </p:pic>
      <p:pic>
        <p:nvPicPr>
          <p:cNvPr id="11" name="Immagine 10">
            <a:extLst>
              <a:ext uri="{FF2B5EF4-FFF2-40B4-BE49-F238E27FC236}">
                <a16:creationId xmlns:a16="http://schemas.microsoft.com/office/drawing/2014/main" id="{DD1B14B8-C6D4-9064-E440-696620F673DE}"/>
              </a:ext>
            </a:extLst>
          </p:cNvPr>
          <p:cNvPicPr>
            <a:picLocks noChangeAspect="1"/>
          </p:cNvPicPr>
          <p:nvPr/>
        </p:nvPicPr>
        <p:blipFill>
          <a:blip r:embed="rId4"/>
          <a:srcRect l="6925" t="10214" r="72337"/>
          <a:stretch/>
        </p:blipFill>
        <p:spPr>
          <a:xfrm>
            <a:off x="8352420" y="1037271"/>
            <a:ext cx="246064" cy="3430830"/>
          </a:xfrm>
          <a:prstGeom prst="rect">
            <a:avLst/>
          </a:prstGeom>
        </p:spPr>
      </p:pic>
      <p:pic>
        <p:nvPicPr>
          <p:cNvPr id="12" name="Immagine 11">
            <a:extLst>
              <a:ext uri="{FF2B5EF4-FFF2-40B4-BE49-F238E27FC236}">
                <a16:creationId xmlns:a16="http://schemas.microsoft.com/office/drawing/2014/main" id="{6AEFC599-D1FA-6111-DBBA-43EF2DA21AF1}"/>
              </a:ext>
            </a:extLst>
          </p:cNvPr>
          <p:cNvPicPr>
            <a:picLocks noChangeAspect="1"/>
          </p:cNvPicPr>
          <p:nvPr/>
        </p:nvPicPr>
        <p:blipFill>
          <a:blip r:embed="rId4"/>
          <a:srcRect l="27842" r="11826" b="83516"/>
          <a:stretch/>
        </p:blipFill>
        <p:spPr>
          <a:xfrm>
            <a:off x="8630355" y="850592"/>
            <a:ext cx="513646" cy="342900"/>
          </a:xfrm>
          <a:prstGeom prst="rect">
            <a:avLst/>
          </a:prstGeom>
        </p:spPr>
      </p:pic>
      <p:pic>
        <p:nvPicPr>
          <p:cNvPr id="13" name="Immagine 12">
            <a:extLst>
              <a:ext uri="{FF2B5EF4-FFF2-40B4-BE49-F238E27FC236}">
                <a16:creationId xmlns:a16="http://schemas.microsoft.com/office/drawing/2014/main" id="{AA11A41A-ABE7-1C32-02BE-466A0695E2FA}"/>
              </a:ext>
            </a:extLst>
          </p:cNvPr>
          <p:cNvPicPr>
            <a:picLocks noChangeAspect="1"/>
          </p:cNvPicPr>
          <p:nvPr/>
        </p:nvPicPr>
        <p:blipFill>
          <a:blip r:embed="rId4"/>
          <a:srcRect l="26898" t="20884" r="53669" b="62632"/>
          <a:stretch/>
        </p:blipFill>
        <p:spPr>
          <a:xfrm>
            <a:off x="8593733" y="1572955"/>
            <a:ext cx="165445" cy="342900"/>
          </a:xfrm>
          <a:prstGeom prst="rect">
            <a:avLst/>
          </a:prstGeom>
        </p:spPr>
      </p:pic>
      <p:pic>
        <p:nvPicPr>
          <p:cNvPr id="14" name="Immagine 13">
            <a:extLst>
              <a:ext uri="{FF2B5EF4-FFF2-40B4-BE49-F238E27FC236}">
                <a16:creationId xmlns:a16="http://schemas.microsoft.com/office/drawing/2014/main" id="{11EFE762-BCDE-BAC9-7C63-935C4FD8B3CC}"/>
              </a:ext>
            </a:extLst>
          </p:cNvPr>
          <p:cNvPicPr>
            <a:picLocks noChangeAspect="1"/>
          </p:cNvPicPr>
          <p:nvPr/>
        </p:nvPicPr>
        <p:blipFill>
          <a:blip r:embed="rId4"/>
          <a:srcRect l="30948" t="37502" r="40150" b="49127"/>
          <a:stretch/>
        </p:blipFill>
        <p:spPr>
          <a:xfrm>
            <a:off x="8628696" y="2192928"/>
            <a:ext cx="246064" cy="278134"/>
          </a:xfrm>
          <a:prstGeom prst="rect">
            <a:avLst/>
          </a:prstGeom>
        </p:spPr>
      </p:pic>
      <p:pic>
        <p:nvPicPr>
          <p:cNvPr id="15" name="Immagine 14">
            <a:extLst>
              <a:ext uri="{FF2B5EF4-FFF2-40B4-BE49-F238E27FC236}">
                <a16:creationId xmlns:a16="http://schemas.microsoft.com/office/drawing/2014/main" id="{60F89825-793F-DBDB-EC1F-1DC663EB409E}"/>
              </a:ext>
            </a:extLst>
          </p:cNvPr>
          <p:cNvPicPr>
            <a:picLocks noChangeAspect="1"/>
          </p:cNvPicPr>
          <p:nvPr/>
        </p:nvPicPr>
        <p:blipFill>
          <a:blip r:embed="rId4"/>
          <a:srcRect l="28090" t="55552" r="43008" b="31077"/>
          <a:stretch/>
        </p:blipFill>
        <p:spPr>
          <a:xfrm>
            <a:off x="8625687" y="2862457"/>
            <a:ext cx="246064" cy="278134"/>
          </a:xfrm>
          <a:prstGeom prst="rect">
            <a:avLst/>
          </a:prstGeom>
        </p:spPr>
      </p:pic>
      <p:pic>
        <p:nvPicPr>
          <p:cNvPr id="16" name="Immagine 15">
            <a:extLst>
              <a:ext uri="{FF2B5EF4-FFF2-40B4-BE49-F238E27FC236}">
                <a16:creationId xmlns:a16="http://schemas.microsoft.com/office/drawing/2014/main" id="{7C1A0444-F7E9-DB4C-6210-18958ADF26D8}"/>
              </a:ext>
            </a:extLst>
          </p:cNvPr>
          <p:cNvPicPr>
            <a:picLocks noChangeAspect="1"/>
          </p:cNvPicPr>
          <p:nvPr/>
        </p:nvPicPr>
        <p:blipFill>
          <a:blip r:embed="rId4"/>
          <a:srcRect l="28902" t="72220" r="42196" b="14409"/>
          <a:stretch/>
        </p:blipFill>
        <p:spPr>
          <a:xfrm>
            <a:off x="8625687" y="3517752"/>
            <a:ext cx="246064" cy="278134"/>
          </a:xfrm>
          <a:prstGeom prst="rect">
            <a:avLst/>
          </a:prstGeom>
        </p:spPr>
      </p:pic>
      <p:pic>
        <p:nvPicPr>
          <p:cNvPr id="17" name="Immagine 16">
            <a:extLst>
              <a:ext uri="{FF2B5EF4-FFF2-40B4-BE49-F238E27FC236}">
                <a16:creationId xmlns:a16="http://schemas.microsoft.com/office/drawing/2014/main" id="{2D8A5001-F722-F7AB-8BCD-B8DEB9CDF5A3}"/>
              </a:ext>
            </a:extLst>
          </p:cNvPr>
          <p:cNvPicPr>
            <a:picLocks noChangeAspect="1"/>
          </p:cNvPicPr>
          <p:nvPr/>
        </p:nvPicPr>
        <p:blipFill>
          <a:blip r:embed="rId4"/>
          <a:srcRect l="70644" t="30581" b="19201"/>
          <a:stretch/>
        </p:blipFill>
        <p:spPr>
          <a:xfrm>
            <a:off x="8846032" y="2259616"/>
            <a:ext cx="218273" cy="912299"/>
          </a:xfrm>
          <a:prstGeom prst="rect">
            <a:avLst/>
          </a:prstGeom>
        </p:spPr>
      </p:pic>
      <p:pic>
        <p:nvPicPr>
          <p:cNvPr id="18" name="Immagine 17">
            <a:extLst>
              <a:ext uri="{FF2B5EF4-FFF2-40B4-BE49-F238E27FC236}">
                <a16:creationId xmlns:a16="http://schemas.microsoft.com/office/drawing/2014/main" id="{A1788E19-5B05-E527-FEF3-E6564222A47E}"/>
              </a:ext>
            </a:extLst>
          </p:cNvPr>
          <p:cNvPicPr>
            <a:picLocks noChangeAspect="1"/>
          </p:cNvPicPr>
          <p:nvPr/>
        </p:nvPicPr>
        <p:blipFill>
          <a:blip r:embed="rId5"/>
          <a:srcRect r="49743"/>
          <a:stretch/>
        </p:blipFill>
        <p:spPr>
          <a:xfrm>
            <a:off x="395536" y="2935191"/>
            <a:ext cx="2584818" cy="505889"/>
          </a:xfrm>
          <a:prstGeom prst="rect">
            <a:avLst/>
          </a:prstGeom>
        </p:spPr>
      </p:pic>
      <p:pic>
        <p:nvPicPr>
          <p:cNvPr id="19" name="Immagine 18">
            <a:extLst>
              <a:ext uri="{FF2B5EF4-FFF2-40B4-BE49-F238E27FC236}">
                <a16:creationId xmlns:a16="http://schemas.microsoft.com/office/drawing/2014/main" id="{A6971647-4772-0698-311C-1F4073FF953B}"/>
              </a:ext>
            </a:extLst>
          </p:cNvPr>
          <p:cNvPicPr>
            <a:picLocks noChangeAspect="1"/>
          </p:cNvPicPr>
          <p:nvPr/>
        </p:nvPicPr>
        <p:blipFill>
          <a:blip r:embed="rId6"/>
          <a:srcRect r="60817"/>
          <a:stretch/>
        </p:blipFill>
        <p:spPr>
          <a:xfrm>
            <a:off x="359532" y="1923678"/>
            <a:ext cx="1835696" cy="505889"/>
          </a:xfrm>
          <a:prstGeom prst="rect">
            <a:avLst/>
          </a:prstGeom>
        </p:spPr>
      </p:pic>
      <p:pic>
        <p:nvPicPr>
          <p:cNvPr id="20" name="Immagine 19">
            <a:extLst>
              <a:ext uri="{FF2B5EF4-FFF2-40B4-BE49-F238E27FC236}">
                <a16:creationId xmlns:a16="http://schemas.microsoft.com/office/drawing/2014/main" id="{B0B4850A-6CAA-9D0B-E7AD-1C01CA0895CF}"/>
              </a:ext>
            </a:extLst>
          </p:cNvPr>
          <p:cNvPicPr>
            <a:picLocks noChangeAspect="1"/>
          </p:cNvPicPr>
          <p:nvPr/>
        </p:nvPicPr>
        <p:blipFill>
          <a:blip r:embed="rId5"/>
          <a:srcRect l="50050"/>
          <a:stretch/>
        </p:blipFill>
        <p:spPr>
          <a:xfrm>
            <a:off x="856045" y="3399134"/>
            <a:ext cx="2569003" cy="505889"/>
          </a:xfrm>
          <a:prstGeom prst="rect">
            <a:avLst/>
          </a:prstGeom>
        </p:spPr>
      </p:pic>
      <p:pic>
        <p:nvPicPr>
          <p:cNvPr id="21" name="Immagine 20">
            <a:extLst>
              <a:ext uri="{FF2B5EF4-FFF2-40B4-BE49-F238E27FC236}">
                <a16:creationId xmlns:a16="http://schemas.microsoft.com/office/drawing/2014/main" id="{CFAA9E77-B9AC-3382-E560-0D090624D428}"/>
              </a:ext>
            </a:extLst>
          </p:cNvPr>
          <p:cNvPicPr>
            <a:picLocks noChangeAspect="1"/>
          </p:cNvPicPr>
          <p:nvPr/>
        </p:nvPicPr>
        <p:blipFill>
          <a:blip r:embed="rId6"/>
          <a:srcRect l="35930"/>
          <a:stretch/>
        </p:blipFill>
        <p:spPr>
          <a:xfrm>
            <a:off x="827076" y="2350252"/>
            <a:ext cx="3001675" cy="505889"/>
          </a:xfrm>
          <a:prstGeom prst="rect">
            <a:avLst/>
          </a:prstGeom>
        </p:spPr>
      </p:pic>
      <p:pic>
        <p:nvPicPr>
          <p:cNvPr id="22" name="Immagine 21">
            <a:extLst>
              <a:ext uri="{FF2B5EF4-FFF2-40B4-BE49-F238E27FC236}">
                <a16:creationId xmlns:a16="http://schemas.microsoft.com/office/drawing/2014/main" id="{6FF528C4-0464-BD26-31EC-C15FFCDDE227}"/>
              </a:ext>
            </a:extLst>
          </p:cNvPr>
          <p:cNvPicPr>
            <a:picLocks noChangeAspect="1"/>
          </p:cNvPicPr>
          <p:nvPr/>
        </p:nvPicPr>
        <p:blipFill>
          <a:blip r:embed="rId7"/>
          <a:stretch>
            <a:fillRect/>
          </a:stretch>
        </p:blipFill>
        <p:spPr>
          <a:xfrm>
            <a:off x="1495866" y="1027255"/>
            <a:ext cx="1631901" cy="505889"/>
          </a:xfrm>
          <a:prstGeom prst="rect">
            <a:avLst/>
          </a:prstGeom>
        </p:spPr>
      </p:pic>
      <p:sp>
        <p:nvSpPr>
          <p:cNvPr id="23" name="CasellaDiTesto 22">
            <a:extLst>
              <a:ext uri="{FF2B5EF4-FFF2-40B4-BE49-F238E27FC236}">
                <a16:creationId xmlns:a16="http://schemas.microsoft.com/office/drawing/2014/main" id="{CABAD9B7-D2FA-42F7-7571-4540C6ECA074}"/>
              </a:ext>
            </a:extLst>
          </p:cNvPr>
          <p:cNvSpPr txBox="1"/>
          <p:nvPr/>
        </p:nvSpPr>
        <p:spPr>
          <a:xfrm>
            <a:off x="201831" y="534970"/>
            <a:ext cx="4368751" cy="523220"/>
          </a:xfrm>
          <a:prstGeom prst="rect">
            <a:avLst/>
          </a:prstGeom>
          <a:noFill/>
        </p:spPr>
        <p:txBody>
          <a:bodyPr wrap="square" rtlCol="0">
            <a:spAutoFit/>
          </a:bodyPr>
          <a:lstStyle/>
          <a:p>
            <a:pPr algn="l"/>
            <a:r>
              <a:rPr lang="en-US" sz="1400" noProof="0" dirty="0"/>
              <a:t>Simplified model to evaluate </a:t>
            </a:r>
            <a:r>
              <a:rPr lang="en-US" sz="1400" b="1" noProof="0" dirty="0"/>
              <a:t>physical sputtered flux </a:t>
            </a:r>
            <a:r>
              <a:rPr lang="en-US" sz="1400" noProof="0" dirty="0"/>
              <a:t>of W, </a:t>
            </a:r>
            <a:r>
              <a:rPr lang="en-US" sz="1400" noProof="0" dirty="0" err="1">
                <a:latin typeface="Cambria Math" panose="02040503050406030204" pitchFamily="18" charset="0"/>
                <a:ea typeface="Cambria Math" panose="02040503050406030204" pitchFamily="18" charset="0"/>
              </a:rPr>
              <a:t>Γ</a:t>
            </a:r>
            <a:r>
              <a:rPr lang="en-US" sz="1400" baseline="-25000" noProof="0" dirty="0" err="1">
                <a:latin typeface="Cambria Math" panose="02040503050406030204" pitchFamily="18" charset="0"/>
                <a:ea typeface="Cambria Math" panose="02040503050406030204" pitchFamily="18" charset="0"/>
              </a:rPr>
              <a:t>ero</a:t>
            </a:r>
            <a:r>
              <a:rPr lang="en-US" sz="1400" noProof="0" dirty="0">
                <a:ea typeface="Cambria Math" panose="02040503050406030204" pitchFamily="18" charset="0"/>
              </a:rPr>
              <a:t>, as function of the fraction of He</a:t>
            </a:r>
            <a:r>
              <a:rPr lang="en-US" sz="1400" baseline="30000" noProof="0" dirty="0">
                <a:ea typeface="Cambria Math" panose="02040503050406030204" pitchFamily="18" charset="0"/>
              </a:rPr>
              <a:t>2+</a:t>
            </a:r>
            <a:r>
              <a:rPr lang="en-US" sz="1400" noProof="0" dirty="0">
                <a:ea typeface="Cambria Math" panose="02040503050406030204" pitchFamily="18" charset="0"/>
              </a:rPr>
              <a:t> ions:</a:t>
            </a:r>
            <a:endParaRPr lang="en-US" sz="1400" baseline="-25000" noProof="0" dirty="0">
              <a:latin typeface="Cambria Math" panose="02040503050406030204" pitchFamily="18" charset="0"/>
              <a:ea typeface="Cambria Math" panose="02040503050406030204" pitchFamily="18" charset="0"/>
            </a:endParaRPr>
          </a:p>
        </p:txBody>
      </p:sp>
      <p:sp>
        <p:nvSpPr>
          <p:cNvPr id="24" name="CasellaDiTesto 23">
            <a:extLst>
              <a:ext uri="{FF2B5EF4-FFF2-40B4-BE49-F238E27FC236}">
                <a16:creationId xmlns:a16="http://schemas.microsoft.com/office/drawing/2014/main" id="{1B71F157-A42B-440F-C467-016D3856FFC3}"/>
              </a:ext>
            </a:extLst>
          </p:cNvPr>
          <p:cNvSpPr txBox="1"/>
          <p:nvPr/>
        </p:nvSpPr>
        <p:spPr>
          <a:xfrm>
            <a:off x="336940" y="1419622"/>
            <a:ext cx="4014446" cy="338554"/>
          </a:xfrm>
          <a:prstGeom prst="rect">
            <a:avLst/>
          </a:prstGeom>
          <a:noFill/>
        </p:spPr>
        <p:txBody>
          <a:bodyPr wrap="square" rtlCol="0">
            <a:spAutoFit/>
          </a:bodyPr>
          <a:lstStyle/>
          <a:p>
            <a:pPr algn="l"/>
            <a:r>
              <a:rPr lang="en-US" sz="1600" b="1" noProof="0" dirty="0"/>
              <a:t>Hypotheses</a:t>
            </a:r>
            <a:endParaRPr lang="en-US" sz="1600" b="1" baseline="-25000" noProof="0" dirty="0">
              <a:latin typeface="Cambria Math" panose="02040503050406030204" pitchFamily="18" charset="0"/>
              <a:ea typeface="Cambria Math" panose="02040503050406030204" pitchFamily="18" charset="0"/>
            </a:endParaRPr>
          </a:p>
        </p:txBody>
      </p:sp>
      <p:sp>
        <p:nvSpPr>
          <p:cNvPr id="25" name="CasellaDiTesto 24">
            <a:extLst>
              <a:ext uri="{FF2B5EF4-FFF2-40B4-BE49-F238E27FC236}">
                <a16:creationId xmlns:a16="http://schemas.microsoft.com/office/drawing/2014/main" id="{78CF0EDD-A81B-D81E-8FA9-F6E436CCBB1F}"/>
              </a:ext>
            </a:extLst>
          </p:cNvPr>
          <p:cNvSpPr txBox="1"/>
          <p:nvPr/>
        </p:nvSpPr>
        <p:spPr>
          <a:xfrm>
            <a:off x="344676" y="1724665"/>
            <a:ext cx="4014446" cy="307777"/>
          </a:xfrm>
          <a:prstGeom prst="rect">
            <a:avLst/>
          </a:prstGeom>
          <a:noFill/>
        </p:spPr>
        <p:txBody>
          <a:bodyPr wrap="square" rtlCol="0">
            <a:spAutoFit/>
          </a:bodyPr>
          <a:lstStyle/>
          <a:p>
            <a:pPr algn="l"/>
            <a:r>
              <a:rPr lang="en-US" sz="1400" i="1" noProof="0" dirty="0" err="1">
                <a:latin typeface="Cambria Math" panose="02040503050406030204" pitchFamily="18" charset="0"/>
                <a:ea typeface="Cambria Math" panose="02040503050406030204" pitchFamily="18" charset="0"/>
              </a:rPr>
              <a:t>T</a:t>
            </a:r>
            <a:r>
              <a:rPr lang="en-US" sz="1400" i="1" baseline="-25000" noProof="0" dirty="0" err="1">
                <a:latin typeface="Cambria Math" panose="02040503050406030204" pitchFamily="18" charset="0"/>
                <a:ea typeface="Cambria Math" panose="02040503050406030204" pitchFamily="18" charset="0"/>
              </a:rPr>
              <a:t>e</a:t>
            </a:r>
            <a:r>
              <a:rPr lang="en-US" sz="1400" noProof="0" dirty="0"/>
              <a:t> ≈ </a:t>
            </a:r>
            <a:r>
              <a:rPr lang="en-US" sz="1400" i="1" noProof="0" dirty="0">
                <a:latin typeface="Cambria Math" panose="02040503050406030204" pitchFamily="18" charset="0"/>
                <a:ea typeface="Cambria Math" panose="02040503050406030204" pitchFamily="18" charset="0"/>
              </a:rPr>
              <a:t>T</a:t>
            </a:r>
            <a:r>
              <a:rPr lang="en-US" sz="1400" i="1" baseline="-25000" noProof="0" dirty="0">
                <a:latin typeface="Cambria Math" panose="02040503050406030204" pitchFamily="18" charset="0"/>
                <a:ea typeface="Cambria Math" panose="02040503050406030204" pitchFamily="18" charset="0"/>
              </a:rPr>
              <a:t>i </a:t>
            </a:r>
            <a:r>
              <a:rPr lang="en-US" sz="1400" noProof="0" dirty="0"/>
              <a:t>, fixed </a:t>
            </a:r>
            <a:r>
              <a:rPr lang="en-US" sz="1400" i="1" noProof="0" dirty="0" err="1">
                <a:latin typeface="Cambria Math" panose="02040503050406030204" pitchFamily="18" charset="0"/>
                <a:ea typeface="Cambria Math" panose="02040503050406030204" pitchFamily="18" charset="0"/>
              </a:rPr>
              <a:t>j</a:t>
            </a:r>
            <a:r>
              <a:rPr lang="en-US" sz="1400" i="1" baseline="-25000" noProof="0" dirty="0" err="1">
                <a:latin typeface="Cambria Math" panose="02040503050406030204" pitchFamily="18" charset="0"/>
                <a:ea typeface="Cambria Math" panose="02040503050406030204" pitchFamily="18" charset="0"/>
              </a:rPr>
              <a:t>sat</a:t>
            </a:r>
            <a:r>
              <a:rPr lang="en-US" sz="1400" noProof="0" dirty="0"/>
              <a:t> (if </a:t>
            </a:r>
            <a:r>
              <a:rPr lang="en-US" sz="1400" i="1" noProof="0" dirty="0">
                <a:ea typeface="Cambria Math" panose="02040503050406030204" pitchFamily="18" charset="0"/>
              </a:rPr>
              <a:t>f</a:t>
            </a:r>
            <a:r>
              <a:rPr lang="en-US" sz="1400" noProof="0" dirty="0">
                <a:ea typeface="Cambria Math" panose="02040503050406030204" pitchFamily="18" charset="0"/>
              </a:rPr>
              <a:t> </a:t>
            </a:r>
            <a:r>
              <a:rPr lang="en-US" sz="1400" noProof="0" dirty="0"/>
              <a:t>=1, </a:t>
            </a:r>
            <a:r>
              <a:rPr lang="en-US" sz="1400" noProof="0" dirty="0" err="1">
                <a:latin typeface="Cambria Math" panose="02040503050406030204" pitchFamily="18" charset="0"/>
                <a:ea typeface="Cambria Math" panose="02040503050406030204" pitchFamily="18" charset="0"/>
              </a:rPr>
              <a:t>Γ</a:t>
            </a:r>
            <a:r>
              <a:rPr lang="en-US" sz="1400" baseline="-25000" noProof="0" dirty="0" err="1">
                <a:latin typeface="Cambria Math" panose="02040503050406030204" pitchFamily="18" charset="0"/>
                <a:ea typeface="Cambria Math" panose="02040503050406030204" pitchFamily="18" charset="0"/>
              </a:rPr>
              <a:t>wall</a:t>
            </a:r>
            <a:r>
              <a:rPr lang="en-US" sz="1400" noProof="0" dirty="0">
                <a:latin typeface="Cambria Math" panose="02040503050406030204" pitchFamily="18" charset="0"/>
                <a:ea typeface="Cambria Math" panose="02040503050406030204" pitchFamily="18" charset="0"/>
              </a:rPr>
              <a:t> = 0.5 </a:t>
            </a:r>
            <a:r>
              <a:rPr lang="en-US" sz="1400" i="1" noProof="0" dirty="0" err="1">
                <a:latin typeface="Cambria Math" panose="02040503050406030204" pitchFamily="18" charset="0"/>
                <a:ea typeface="Cambria Math" panose="02040503050406030204" pitchFamily="18" charset="0"/>
              </a:rPr>
              <a:t>j</a:t>
            </a:r>
            <a:r>
              <a:rPr lang="en-US" sz="1400" i="1" baseline="-25000" noProof="0" dirty="0" err="1">
                <a:latin typeface="Cambria Math" panose="02040503050406030204" pitchFamily="18" charset="0"/>
                <a:ea typeface="Cambria Math" panose="02040503050406030204" pitchFamily="18" charset="0"/>
              </a:rPr>
              <a:t>sat</a:t>
            </a:r>
            <a:r>
              <a:rPr lang="en-US" sz="1400" i="1" baseline="-25000" noProof="0" dirty="0">
                <a:latin typeface="Cambria Math" panose="02040503050406030204" pitchFamily="18" charset="0"/>
                <a:ea typeface="Cambria Math" panose="02040503050406030204" pitchFamily="18" charset="0"/>
              </a:rPr>
              <a:t> </a:t>
            </a:r>
            <a:r>
              <a:rPr lang="en-US" sz="1400" noProof="0" dirty="0"/>
              <a:t>)</a:t>
            </a:r>
            <a:endParaRPr lang="en-US" sz="1400" baseline="-25000" noProof="0" dirty="0">
              <a:latin typeface="Cambria Math" panose="02040503050406030204" pitchFamily="18" charset="0"/>
              <a:ea typeface="Cambria Math" panose="02040503050406030204" pitchFamily="18" charset="0"/>
            </a:endParaRPr>
          </a:p>
        </p:txBody>
      </p:sp>
      <p:sp>
        <p:nvSpPr>
          <p:cNvPr id="26" name="Ovale 25">
            <a:extLst>
              <a:ext uri="{FF2B5EF4-FFF2-40B4-BE49-F238E27FC236}">
                <a16:creationId xmlns:a16="http://schemas.microsoft.com/office/drawing/2014/main" id="{7032B2E5-DE5D-54C6-1FC9-D8B207B02E8B}"/>
              </a:ext>
            </a:extLst>
          </p:cNvPr>
          <p:cNvSpPr/>
          <p:nvPr/>
        </p:nvSpPr>
        <p:spPr>
          <a:xfrm>
            <a:off x="1475656" y="2047726"/>
            <a:ext cx="144016" cy="235992"/>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e 26">
            <a:extLst>
              <a:ext uri="{FF2B5EF4-FFF2-40B4-BE49-F238E27FC236}">
                <a16:creationId xmlns:a16="http://schemas.microsoft.com/office/drawing/2014/main" id="{9F67C21A-92CE-C69D-A1B1-75A0C7B06C83}"/>
              </a:ext>
            </a:extLst>
          </p:cNvPr>
          <p:cNvSpPr/>
          <p:nvPr/>
        </p:nvSpPr>
        <p:spPr>
          <a:xfrm>
            <a:off x="1475656" y="2371762"/>
            <a:ext cx="144016" cy="235992"/>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ttangolo con angoli arrotondati 27">
            <a:extLst>
              <a:ext uri="{FF2B5EF4-FFF2-40B4-BE49-F238E27FC236}">
                <a16:creationId xmlns:a16="http://schemas.microsoft.com/office/drawing/2014/main" id="{5F5E20BD-1647-3A52-1EA2-89FCC3157347}"/>
              </a:ext>
            </a:extLst>
          </p:cNvPr>
          <p:cNvSpPr/>
          <p:nvPr/>
        </p:nvSpPr>
        <p:spPr>
          <a:xfrm>
            <a:off x="272249" y="2967874"/>
            <a:ext cx="4079137" cy="972028"/>
          </a:xfrm>
          <a:prstGeom prst="roundRect">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CasellaDiTesto 28">
            <a:extLst>
              <a:ext uri="{FF2B5EF4-FFF2-40B4-BE49-F238E27FC236}">
                <a16:creationId xmlns:a16="http://schemas.microsoft.com/office/drawing/2014/main" id="{D8747C53-2D81-650F-0A58-A3EB953A7D9D}"/>
              </a:ext>
            </a:extLst>
          </p:cNvPr>
          <p:cNvSpPr txBox="1"/>
          <p:nvPr/>
        </p:nvSpPr>
        <p:spPr>
          <a:xfrm>
            <a:off x="2804937" y="2969913"/>
            <a:ext cx="1005051" cy="523220"/>
          </a:xfrm>
          <a:prstGeom prst="rect">
            <a:avLst/>
          </a:prstGeom>
          <a:noFill/>
        </p:spPr>
        <p:txBody>
          <a:bodyPr wrap="square" rtlCol="0">
            <a:spAutoFit/>
          </a:bodyPr>
          <a:lstStyle/>
          <a:p>
            <a:pPr algn="ctr"/>
            <a:r>
              <a:rPr lang="en-US" sz="1400" b="1" noProof="0" dirty="0">
                <a:solidFill>
                  <a:srgbClr val="1F497D"/>
                </a:solidFill>
              </a:rPr>
              <a:t>He</a:t>
            </a:r>
            <a:r>
              <a:rPr lang="en-US" sz="1400" b="1" baseline="30000" noProof="0" dirty="0">
                <a:solidFill>
                  <a:srgbClr val="1F497D"/>
                </a:solidFill>
              </a:rPr>
              <a:t>2+ </a:t>
            </a:r>
            <a:r>
              <a:rPr lang="en-US" sz="1400" b="1" noProof="0" dirty="0">
                <a:solidFill>
                  <a:srgbClr val="1F497D"/>
                </a:solidFill>
              </a:rPr>
              <a:t>erosion</a:t>
            </a:r>
          </a:p>
        </p:txBody>
      </p:sp>
      <p:sp>
        <p:nvSpPr>
          <p:cNvPr id="30" name="CasellaDiTesto 29">
            <a:extLst>
              <a:ext uri="{FF2B5EF4-FFF2-40B4-BE49-F238E27FC236}">
                <a16:creationId xmlns:a16="http://schemas.microsoft.com/office/drawing/2014/main" id="{5502B2FB-273C-EEF3-B2DE-BFBD169DE308}"/>
              </a:ext>
            </a:extLst>
          </p:cNvPr>
          <p:cNvSpPr txBox="1"/>
          <p:nvPr/>
        </p:nvSpPr>
        <p:spPr>
          <a:xfrm>
            <a:off x="3388691" y="3416682"/>
            <a:ext cx="845125" cy="523220"/>
          </a:xfrm>
          <a:prstGeom prst="rect">
            <a:avLst/>
          </a:prstGeom>
          <a:noFill/>
        </p:spPr>
        <p:txBody>
          <a:bodyPr wrap="square" rtlCol="0">
            <a:spAutoFit/>
          </a:bodyPr>
          <a:lstStyle/>
          <a:p>
            <a:pPr algn="ctr"/>
            <a:r>
              <a:rPr lang="en-US" sz="1400" b="1" noProof="0" dirty="0">
                <a:solidFill>
                  <a:srgbClr val="1F497D"/>
                </a:solidFill>
              </a:rPr>
              <a:t>He</a:t>
            </a:r>
            <a:r>
              <a:rPr lang="en-US" sz="1400" b="1" baseline="30000" noProof="0" dirty="0">
                <a:solidFill>
                  <a:srgbClr val="1F497D"/>
                </a:solidFill>
              </a:rPr>
              <a:t>+ </a:t>
            </a:r>
            <a:r>
              <a:rPr lang="en-US" sz="1400" b="1" noProof="0" dirty="0">
                <a:solidFill>
                  <a:srgbClr val="1F497D"/>
                </a:solidFill>
              </a:rPr>
              <a:t>erosion</a:t>
            </a:r>
          </a:p>
        </p:txBody>
      </p:sp>
      <p:sp>
        <p:nvSpPr>
          <p:cNvPr id="31" name="CasellaDiTesto 30">
            <a:extLst>
              <a:ext uri="{FF2B5EF4-FFF2-40B4-BE49-F238E27FC236}">
                <a16:creationId xmlns:a16="http://schemas.microsoft.com/office/drawing/2014/main" id="{B98A3D96-5F42-AC59-E41B-510B12669DAB}"/>
              </a:ext>
            </a:extLst>
          </p:cNvPr>
          <p:cNvSpPr txBox="1"/>
          <p:nvPr/>
        </p:nvSpPr>
        <p:spPr>
          <a:xfrm>
            <a:off x="201831" y="4039096"/>
            <a:ext cx="4478180" cy="738664"/>
          </a:xfrm>
          <a:prstGeom prst="rect">
            <a:avLst/>
          </a:prstGeom>
          <a:noFill/>
        </p:spPr>
        <p:txBody>
          <a:bodyPr wrap="square" rtlCol="0">
            <a:spAutoFit/>
          </a:bodyPr>
          <a:lstStyle/>
          <a:p>
            <a:pPr marL="285750" indent="-285750" algn="l">
              <a:buFont typeface="Arial" panose="020B0604020202020204" pitchFamily="34" charset="0"/>
              <a:buChar char="•"/>
            </a:pPr>
            <a:r>
              <a:rPr lang="en-US" sz="1400" noProof="0" dirty="0"/>
              <a:t>At </a:t>
            </a:r>
            <a:r>
              <a:rPr lang="en-US" sz="1400" b="1" noProof="0" dirty="0"/>
              <a:t>low</a:t>
            </a:r>
            <a:r>
              <a:rPr lang="en-US" sz="1400" noProof="0" dirty="0"/>
              <a:t> </a:t>
            </a:r>
            <a:r>
              <a:rPr lang="en-US" sz="1400" b="1" i="1" noProof="0" dirty="0" err="1">
                <a:latin typeface="Cambria Math" panose="02040503050406030204" pitchFamily="18" charset="0"/>
                <a:ea typeface="Cambria Math" panose="02040503050406030204" pitchFamily="18" charset="0"/>
              </a:rPr>
              <a:t>T</a:t>
            </a:r>
            <a:r>
              <a:rPr lang="en-US" sz="1400" b="1" i="1" baseline="-25000" noProof="0" dirty="0" err="1">
                <a:latin typeface="Cambria Math" panose="02040503050406030204" pitchFamily="18" charset="0"/>
                <a:ea typeface="Cambria Math" panose="02040503050406030204" pitchFamily="18" charset="0"/>
              </a:rPr>
              <a:t>e</a:t>
            </a:r>
            <a:r>
              <a:rPr lang="en-US" sz="1400" i="1" baseline="-25000" noProof="0" dirty="0">
                <a:latin typeface="Cambria Math" panose="02040503050406030204" pitchFamily="18" charset="0"/>
                <a:ea typeface="Cambria Math" panose="02040503050406030204" pitchFamily="18" charset="0"/>
              </a:rPr>
              <a:t> </a:t>
            </a:r>
            <a:r>
              <a:rPr lang="en-US" sz="1400" noProof="0" dirty="0"/>
              <a:t>, erosion increases with the fraction of He</a:t>
            </a:r>
            <a:r>
              <a:rPr lang="en-US" sz="1400" baseline="30000" noProof="0" dirty="0"/>
              <a:t>2+ </a:t>
            </a:r>
          </a:p>
          <a:p>
            <a:pPr marL="285750" indent="-285750" algn="l">
              <a:buFont typeface="Arial" panose="020B0604020202020204" pitchFamily="34" charset="0"/>
              <a:buChar char="•"/>
            </a:pPr>
            <a:r>
              <a:rPr lang="en-US" sz="1400" noProof="0" dirty="0"/>
              <a:t>At </a:t>
            </a:r>
            <a:r>
              <a:rPr lang="en-US" sz="1400" b="1" noProof="0" dirty="0"/>
              <a:t>high</a:t>
            </a:r>
            <a:r>
              <a:rPr lang="en-US" sz="1400" noProof="0" dirty="0"/>
              <a:t> </a:t>
            </a:r>
            <a:r>
              <a:rPr lang="en-US" sz="1400" b="1" i="1" noProof="0" dirty="0" err="1">
                <a:latin typeface="Cambria Math" panose="02040503050406030204" pitchFamily="18" charset="0"/>
                <a:ea typeface="Cambria Math" panose="02040503050406030204" pitchFamily="18" charset="0"/>
              </a:rPr>
              <a:t>T</a:t>
            </a:r>
            <a:r>
              <a:rPr lang="en-US" sz="1400" b="1" i="1" baseline="-25000" noProof="0" dirty="0" err="1">
                <a:latin typeface="Cambria Math" panose="02040503050406030204" pitchFamily="18" charset="0"/>
                <a:ea typeface="Cambria Math" panose="02040503050406030204" pitchFamily="18" charset="0"/>
              </a:rPr>
              <a:t>e</a:t>
            </a:r>
            <a:r>
              <a:rPr lang="en-US" sz="1400" i="1" baseline="-25000" noProof="0" dirty="0">
                <a:latin typeface="Cambria Math" panose="02040503050406030204" pitchFamily="18" charset="0"/>
                <a:ea typeface="Cambria Math" panose="02040503050406030204" pitchFamily="18" charset="0"/>
              </a:rPr>
              <a:t> </a:t>
            </a:r>
            <a:r>
              <a:rPr lang="en-US" sz="1400" noProof="0" dirty="0"/>
              <a:t>, erosion decreases with the fraction of He</a:t>
            </a:r>
            <a:r>
              <a:rPr lang="en-US" sz="1400" baseline="30000" noProof="0" dirty="0"/>
              <a:t>2+</a:t>
            </a:r>
            <a:r>
              <a:rPr lang="en-US" sz="1400" noProof="0" dirty="0"/>
              <a:t>:</a:t>
            </a:r>
            <a:br>
              <a:rPr lang="en-US" sz="1400" noProof="0" dirty="0"/>
            </a:br>
            <a:r>
              <a:rPr lang="en-US" sz="1400" noProof="0" dirty="0"/>
              <a:t>sputtering yield is flat and ion flux reduction dominates</a:t>
            </a:r>
          </a:p>
        </p:txBody>
      </p:sp>
    </p:spTree>
    <p:extLst>
      <p:ext uri="{BB962C8B-B14F-4D97-AF65-F5344CB8AC3E}">
        <p14:creationId xmlns:p14="http://schemas.microsoft.com/office/powerpoint/2010/main" val="4071166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D20FBE74-CF8F-CDE7-084A-8D7571193826}"/>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90CF54DD-6384-57D0-6872-F59B75869687}"/>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
        <p:nvSpPr>
          <p:cNvPr id="5" name="Titolo 1">
            <a:extLst>
              <a:ext uri="{FF2B5EF4-FFF2-40B4-BE49-F238E27FC236}">
                <a16:creationId xmlns:a16="http://schemas.microsoft.com/office/drawing/2014/main" id="{EB618C70-FFEC-D16A-F1E5-8A2F9FC46033}"/>
              </a:ext>
            </a:extLst>
          </p:cNvPr>
          <p:cNvSpPr>
            <a:spLocks noGrp="1"/>
          </p:cNvSpPr>
          <p:nvPr>
            <p:ph type="title"/>
          </p:nvPr>
        </p:nvSpPr>
        <p:spPr>
          <a:xfrm>
            <a:off x="737574" y="144386"/>
            <a:ext cx="7088832" cy="342900"/>
          </a:xfrm>
        </p:spPr>
        <p:txBody>
          <a:bodyPr/>
          <a:lstStyle/>
          <a:p>
            <a:r>
              <a:rPr lang="en-US" noProof="0" dirty="0"/>
              <a:t>The modelling approach</a:t>
            </a:r>
          </a:p>
        </p:txBody>
      </p:sp>
      <p:pic>
        <p:nvPicPr>
          <p:cNvPr id="6" name="Immagine 5">
            <a:extLst>
              <a:ext uri="{FF2B5EF4-FFF2-40B4-BE49-F238E27FC236}">
                <a16:creationId xmlns:a16="http://schemas.microsoft.com/office/drawing/2014/main" id="{3CC6E0FC-462D-53C9-6057-E081CBB48F0D}"/>
              </a:ext>
            </a:extLst>
          </p:cNvPr>
          <p:cNvPicPr>
            <a:picLocks noChangeAspect="1"/>
          </p:cNvPicPr>
          <p:nvPr/>
        </p:nvPicPr>
        <p:blipFill>
          <a:blip r:embed="rId2"/>
          <a:stretch>
            <a:fillRect/>
          </a:stretch>
        </p:blipFill>
        <p:spPr>
          <a:xfrm>
            <a:off x="4882919" y="292930"/>
            <a:ext cx="3937553" cy="4557640"/>
          </a:xfrm>
          <a:prstGeom prst="rect">
            <a:avLst/>
          </a:prstGeom>
        </p:spPr>
      </p:pic>
      <p:sp>
        <p:nvSpPr>
          <p:cNvPr id="7" name="Rounded Rectangle">
            <a:extLst>
              <a:ext uri="{FF2B5EF4-FFF2-40B4-BE49-F238E27FC236}">
                <a16:creationId xmlns:a16="http://schemas.microsoft.com/office/drawing/2014/main" id="{174C1A1F-ECA3-D7DD-9703-8C57B494FF4D}"/>
              </a:ext>
            </a:extLst>
          </p:cNvPr>
          <p:cNvSpPr/>
          <p:nvPr/>
        </p:nvSpPr>
        <p:spPr>
          <a:xfrm>
            <a:off x="323528" y="687642"/>
            <a:ext cx="4248472" cy="1236036"/>
          </a:xfrm>
          <a:prstGeom prst="roundRect">
            <a:avLst>
              <a:gd name="adj" fmla="val 15000"/>
            </a:avLst>
          </a:prstGeom>
          <a:solidFill>
            <a:srgbClr val="DDDDDD">
              <a:alpha val="46267"/>
            </a:srgbClr>
          </a:solidFill>
          <a:ln w="12700">
            <a:miter lim="400000"/>
          </a:ln>
        </p:spPr>
        <p:txBody>
          <a:bodyPr lIns="45719" rIns="45719" anchor="ctr"/>
          <a:lstStyle/>
          <a:p>
            <a:endParaRPr lang="en-US" noProof="0" dirty="0"/>
          </a:p>
        </p:txBody>
      </p:sp>
      <p:sp>
        <p:nvSpPr>
          <p:cNvPr id="8" name="CasellaDiTesto 7">
            <a:extLst>
              <a:ext uri="{FF2B5EF4-FFF2-40B4-BE49-F238E27FC236}">
                <a16:creationId xmlns:a16="http://schemas.microsoft.com/office/drawing/2014/main" id="{354D6CB8-5C29-1ACA-E594-EE42B7BC374E}"/>
              </a:ext>
            </a:extLst>
          </p:cNvPr>
          <p:cNvSpPr txBox="1"/>
          <p:nvPr/>
        </p:nvSpPr>
        <p:spPr>
          <a:xfrm>
            <a:off x="440541" y="771550"/>
            <a:ext cx="4014446" cy="523220"/>
          </a:xfrm>
          <a:prstGeom prst="rect">
            <a:avLst/>
          </a:prstGeom>
          <a:noFill/>
        </p:spPr>
        <p:txBody>
          <a:bodyPr wrap="square" rtlCol="0">
            <a:spAutoFit/>
          </a:bodyPr>
          <a:lstStyle/>
          <a:p>
            <a:pPr algn="l"/>
            <a:r>
              <a:rPr lang="en-US" sz="1400" b="1" noProof="0" dirty="0"/>
              <a:t>SOLPS-ITER</a:t>
            </a:r>
            <a:r>
              <a:rPr lang="en-US" sz="1400" noProof="0" dirty="0"/>
              <a:t>: 2D multi-fluid (main species + n. impurities) + 3D kinetic neutrals</a:t>
            </a:r>
          </a:p>
        </p:txBody>
      </p:sp>
      <p:sp>
        <p:nvSpPr>
          <p:cNvPr id="9" name="CasellaDiTesto 8">
            <a:extLst>
              <a:ext uri="{FF2B5EF4-FFF2-40B4-BE49-F238E27FC236}">
                <a16:creationId xmlns:a16="http://schemas.microsoft.com/office/drawing/2014/main" id="{35D065C7-4F86-3778-44A3-32E60961BED9}"/>
              </a:ext>
            </a:extLst>
          </p:cNvPr>
          <p:cNvSpPr txBox="1"/>
          <p:nvPr/>
        </p:nvSpPr>
        <p:spPr>
          <a:xfrm>
            <a:off x="440541" y="1294770"/>
            <a:ext cx="4014446" cy="523220"/>
          </a:xfrm>
          <a:prstGeom prst="rect">
            <a:avLst/>
          </a:prstGeom>
          <a:noFill/>
        </p:spPr>
        <p:txBody>
          <a:bodyPr wrap="square" rtlCol="0">
            <a:spAutoFit/>
          </a:bodyPr>
          <a:lstStyle/>
          <a:p>
            <a:pPr algn="l"/>
            <a:r>
              <a:rPr lang="en-US" sz="1400" b="1" noProof="0" dirty="0"/>
              <a:t>ERO2.0</a:t>
            </a:r>
            <a:r>
              <a:rPr lang="en-US" sz="1400" noProof="0" dirty="0"/>
              <a:t>: 3D kinetic Monte-Carlo transport of eroded impurities on fixed background plasma</a:t>
            </a:r>
          </a:p>
        </p:txBody>
      </p:sp>
      <p:sp>
        <p:nvSpPr>
          <p:cNvPr id="10" name="CasellaDiTesto 9">
            <a:extLst>
              <a:ext uri="{FF2B5EF4-FFF2-40B4-BE49-F238E27FC236}">
                <a16:creationId xmlns:a16="http://schemas.microsoft.com/office/drawing/2014/main" id="{6F607DFC-B415-A12C-8FB0-3A18348DE2E3}"/>
              </a:ext>
            </a:extLst>
          </p:cNvPr>
          <p:cNvSpPr txBox="1"/>
          <p:nvPr/>
        </p:nvSpPr>
        <p:spPr>
          <a:xfrm>
            <a:off x="440541" y="2339176"/>
            <a:ext cx="4014446" cy="1169551"/>
          </a:xfrm>
          <a:prstGeom prst="rect">
            <a:avLst/>
          </a:prstGeom>
          <a:noFill/>
        </p:spPr>
        <p:txBody>
          <a:bodyPr wrap="square" rtlCol="0">
            <a:spAutoFit/>
          </a:bodyPr>
          <a:lstStyle/>
          <a:p>
            <a:pPr marL="285750" indent="-285750" algn="l">
              <a:buFont typeface="Arial" panose="020B0604020202020204" pitchFamily="34" charset="0"/>
              <a:buChar char="•"/>
            </a:pPr>
            <a:r>
              <a:rPr lang="en-US" sz="1400" noProof="0" dirty="0"/>
              <a:t>Validation of SOLPS-ITER background plasma against AUG experimental profiles</a:t>
            </a:r>
          </a:p>
          <a:p>
            <a:pPr marL="285750" indent="-285750" algn="l">
              <a:buFont typeface="Arial" panose="020B0604020202020204" pitchFamily="34" charset="0"/>
              <a:buChar char="•"/>
            </a:pPr>
            <a:r>
              <a:rPr lang="en-US" sz="1400" noProof="0" dirty="0"/>
              <a:t>Evaluation of He ion concentration (He</a:t>
            </a:r>
            <a:r>
              <a:rPr lang="en-US" sz="1400" baseline="30000" noProof="0" dirty="0"/>
              <a:t>2+</a:t>
            </a:r>
            <a:r>
              <a:rPr lang="en-US" sz="1400" noProof="0" dirty="0"/>
              <a:t>, He</a:t>
            </a:r>
            <a:r>
              <a:rPr lang="en-US" sz="1400" baseline="30000" noProof="0" dirty="0"/>
              <a:t>+</a:t>
            </a:r>
            <a:r>
              <a:rPr lang="en-US" sz="1400" noProof="0" dirty="0"/>
              <a:t>) by SOLPS -ITER</a:t>
            </a:r>
          </a:p>
          <a:p>
            <a:pPr marL="285750" indent="-285750" algn="l">
              <a:buFont typeface="Arial" panose="020B0604020202020204" pitchFamily="34" charset="0"/>
              <a:buChar char="•"/>
            </a:pPr>
            <a:r>
              <a:rPr lang="en-US" sz="1400" dirty="0"/>
              <a:t>I</a:t>
            </a:r>
            <a:r>
              <a:rPr lang="en-US" sz="1400" noProof="0" dirty="0" err="1"/>
              <a:t>mpact</a:t>
            </a:r>
            <a:r>
              <a:rPr lang="en-US" sz="1400" noProof="0" dirty="0"/>
              <a:t> on erosion in the divertor area by ERO2.0</a:t>
            </a:r>
          </a:p>
        </p:txBody>
      </p:sp>
      <p:sp>
        <p:nvSpPr>
          <p:cNvPr id="11" name="CasellaDiTesto 10">
            <a:extLst>
              <a:ext uri="{FF2B5EF4-FFF2-40B4-BE49-F238E27FC236}">
                <a16:creationId xmlns:a16="http://schemas.microsoft.com/office/drawing/2014/main" id="{58602547-E8A2-6C34-82E9-71F43DB3E5CD}"/>
              </a:ext>
            </a:extLst>
          </p:cNvPr>
          <p:cNvSpPr txBox="1"/>
          <p:nvPr/>
        </p:nvSpPr>
        <p:spPr>
          <a:xfrm>
            <a:off x="440541" y="2031399"/>
            <a:ext cx="4014446" cy="338554"/>
          </a:xfrm>
          <a:prstGeom prst="rect">
            <a:avLst/>
          </a:prstGeom>
          <a:noFill/>
        </p:spPr>
        <p:txBody>
          <a:bodyPr wrap="square" rtlCol="0">
            <a:spAutoFit/>
          </a:bodyPr>
          <a:lstStyle/>
          <a:p>
            <a:pPr algn="l"/>
            <a:r>
              <a:rPr lang="en-US" sz="1600" b="1" noProof="0" dirty="0"/>
              <a:t>SOLPS-ITER / ERO2.0 coupling:</a:t>
            </a:r>
          </a:p>
        </p:txBody>
      </p:sp>
      <p:sp>
        <p:nvSpPr>
          <p:cNvPr id="12" name="CasellaDiTesto 11">
            <a:extLst>
              <a:ext uri="{FF2B5EF4-FFF2-40B4-BE49-F238E27FC236}">
                <a16:creationId xmlns:a16="http://schemas.microsoft.com/office/drawing/2014/main" id="{7EEAF8EC-1AE2-7318-ABBC-15E4E766529D}"/>
              </a:ext>
            </a:extLst>
          </p:cNvPr>
          <p:cNvSpPr txBox="1"/>
          <p:nvPr/>
        </p:nvSpPr>
        <p:spPr>
          <a:xfrm>
            <a:off x="242519" y="4067399"/>
            <a:ext cx="4410490" cy="646331"/>
          </a:xfrm>
          <a:prstGeom prst="rect">
            <a:avLst/>
          </a:prstGeom>
          <a:noFill/>
        </p:spPr>
        <p:txBody>
          <a:bodyPr wrap="square" rtlCol="0">
            <a:spAutoFit/>
          </a:bodyPr>
          <a:lstStyle/>
          <a:p>
            <a:r>
              <a:rPr lang="en-US" sz="1200" noProof="0" dirty="0">
                <a:solidFill>
                  <a:schemeClr val="bg1">
                    <a:lumMod val="65000"/>
                  </a:schemeClr>
                </a:solidFill>
              </a:rPr>
              <a:t>S. Wiesen et al. JNM 463 (2015) 480–484</a:t>
            </a:r>
          </a:p>
          <a:p>
            <a:r>
              <a:rPr lang="en-US" sz="1200" noProof="0" dirty="0">
                <a:solidFill>
                  <a:schemeClr val="bg1">
                    <a:lumMod val="65000"/>
                  </a:schemeClr>
                </a:solidFill>
              </a:rPr>
              <a:t>X. Bonnin et al. Plasma and Fusion Res. 11 (2016) 1403102 </a:t>
            </a:r>
          </a:p>
          <a:p>
            <a:r>
              <a:rPr lang="en-US" sz="1200" noProof="0" dirty="0">
                <a:solidFill>
                  <a:schemeClr val="bg1">
                    <a:lumMod val="65000"/>
                  </a:schemeClr>
                </a:solidFill>
              </a:rPr>
              <a:t>J. </a:t>
            </a:r>
            <a:r>
              <a:rPr lang="en-US" sz="1200" noProof="0" dirty="0" err="1">
                <a:solidFill>
                  <a:schemeClr val="bg1">
                    <a:lumMod val="65000"/>
                  </a:schemeClr>
                </a:solidFill>
              </a:rPr>
              <a:t>Romazanov</a:t>
            </a:r>
            <a:r>
              <a:rPr lang="en-US" sz="1200" noProof="0" dirty="0">
                <a:solidFill>
                  <a:schemeClr val="bg1">
                    <a:lumMod val="65000"/>
                  </a:schemeClr>
                </a:solidFill>
              </a:rPr>
              <a:t> et al. Phys. Scr. (2017) 014018 </a:t>
            </a:r>
          </a:p>
        </p:txBody>
      </p:sp>
      <p:pic>
        <p:nvPicPr>
          <p:cNvPr id="13" name="Immagine 12">
            <a:extLst>
              <a:ext uri="{FF2B5EF4-FFF2-40B4-BE49-F238E27FC236}">
                <a16:creationId xmlns:a16="http://schemas.microsoft.com/office/drawing/2014/main" id="{CD165C5B-9846-3887-1104-1316A608BBC1}"/>
              </a:ext>
            </a:extLst>
          </p:cNvPr>
          <p:cNvPicPr>
            <a:picLocks noChangeAspect="1"/>
          </p:cNvPicPr>
          <p:nvPr/>
        </p:nvPicPr>
        <p:blipFill>
          <a:blip r:embed="rId3"/>
          <a:stretch>
            <a:fillRect/>
          </a:stretch>
        </p:blipFill>
        <p:spPr>
          <a:xfrm>
            <a:off x="6894059" y="513642"/>
            <a:ext cx="1926413" cy="1000253"/>
          </a:xfrm>
          <a:prstGeom prst="rect">
            <a:avLst/>
          </a:prstGeom>
        </p:spPr>
      </p:pic>
    </p:spTree>
    <p:extLst>
      <p:ext uri="{BB962C8B-B14F-4D97-AF65-F5344CB8AC3E}">
        <p14:creationId xmlns:p14="http://schemas.microsoft.com/office/powerpoint/2010/main" val="110144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04FAD18A-5417-0177-5EE6-A48E3EA7595F}"/>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3777BC18-4C44-5244-431B-F50982CFA65F}"/>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sp>
        <p:nvSpPr>
          <p:cNvPr id="5" name="CasellaDiTesto 4">
            <a:extLst>
              <a:ext uri="{FF2B5EF4-FFF2-40B4-BE49-F238E27FC236}">
                <a16:creationId xmlns:a16="http://schemas.microsoft.com/office/drawing/2014/main" id="{2D35CA6A-37E4-AEB2-8E77-99812EA2F71F}"/>
              </a:ext>
            </a:extLst>
          </p:cNvPr>
          <p:cNvSpPr txBox="1"/>
          <p:nvPr/>
        </p:nvSpPr>
        <p:spPr>
          <a:xfrm>
            <a:off x="6710790" y="2764948"/>
            <a:ext cx="1967495" cy="261610"/>
          </a:xfrm>
          <a:prstGeom prst="rect">
            <a:avLst/>
          </a:prstGeom>
          <a:solidFill>
            <a:schemeClr val="bg1"/>
          </a:solidFill>
        </p:spPr>
        <p:txBody>
          <a:bodyPr wrap="square" rtlCol="0">
            <a:spAutoFit/>
          </a:bodyPr>
          <a:lstStyle/>
          <a:p>
            <a:pPr algn="ctr"/>
            <a:r>
              <a:rPr lang="en-US" sz="1100" b="1" dirty="0">
                <a:solidFill>
                  <a:srgbClr val="FF0000"/>
                </a:solidFill>
              </a:rPr>
              <a:t>OUTER DIVERTOR PROFILES</a:t>
            </a:r>
            <a:endParaRPr lang="en-US" sz="1100" b="1" noProof="0" dirty="0">
              <a:solidFill>
                <a:srgbClr val="FF0000"/>
              </a:solidFill>
            </a:endParaRPr>
          </a:p>
        </p:txBody>
      </p:sp>
      <p:sp>
        <p:nvSpPr>
          <p:cNvPr id="6" name="Rettangolo 5">
            <a:extLst>
              <a:ext uri="{FF2B5EF4-FFF2-40B4-BE49-F238E27FC236}">
                <a16:creationId xmlns:a16="http://schemas.microsoft.com/office/drawing/2014/main" id="{CEFAD01F-816B-3E34-2560-9D13D486F11F}"/>
              </a:ext>
            </a:extLst>
          </p:cNvPr>
          <p:cNvSpPr/>
          <p:nvPr/>
        </p:nvSpPr>
        <p:spPr>
          <a:xfrm>
            <a:off x="71500" y="552318"/>
            <a:ext cx="4428492" cy="4251679"/>
          </a:xfrm>
          <a:prstGeom prst="rect">
            <a:avLst/>
          </a:prstGeom>
          <a:noFill/>
          <a:ln>
            <a:solidFill>
              <a:srgbClr val="007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
            <a:extLst>
              <a:ext uri="{FF2B5EF4-FFF2-40B4-BE49-F238E27FC236}">
                <a16:creationId xmlns:a16="http://schemas.microsoft.com/office/drawing/2014/main" id="{EFB58473-8218-7005-20FC-6CC64ADDBCAD}"/>
              </a:ext>
            </a:extLst>
          </p:cNvPr>
          <p:cNvSpPr>
            <a:spLocks noGrp="1"/>
          </p:cNvSpPr>
          <p:nvPr>
            <p:ph type="title"/>
          </p:nvPr>
        </p:nvSpPr>
        <p:spPr>
          <a:xfrm>
            <a:off x="737574" y="144386"/>
            <a:ext cx="7088832" cy="342900"/>
          </a:xfrm>
        </p:spPr>
        <p:txBody>
          <a:bodyPr/>
          <a:lstStyle/>
          <a:p>
            <a:r>
              <a:rPr lang="en-US" dirty="0"/>
              <a:t>SOLPS-ITER results</a:t>
            </a:r>
            <a:endParaRPr lang="en-US" noProof="0" dirty="0"/>
          </a:p>
        </p:txBody>
      </p:sp>
      <p:pic>
        <p:nvPicPr>
          <p:cNvPr id="8" name="Immagine 7">
            <a:extLst>
              <a:ext uri="{FF2B5EF4-FFF2-40B4-BE49-F238E27FC236}">
                <a16:creationId xmlns:a16="http://schemas.microsoft.com/office/drawing/2014/main" id="{A821C71B-9B1E-E97D-62C9-764F59AE6288}"/>
              </a:ext>
            </a:extLst>
          </p:cNvPr>
          <p:cNvPicPr>
            <a:picLocks noChangeAspect="1"/>
          </p:cNvPicPr>
          <p:nvPr/>
        </p:nvPicPr>
        <p:blipFill>
          <a:blip r:embed="rId2"/>
          <a:srcRect l="18379" r="9944" b="2692"/>
          <a:stretch>
            <a:fillRect/>
          </a:stretch>
        </p:blipFill>
        <p:spPr>
          <a:xfrm>
            <a:off x="143508" y="663456"/>
            <a:ext cx="2808312" cy="4079101"/>
          </a:xfrm>
          <a:prstGeom prst="rect">
            <a:avLst/>
          </a:prstGeom>
        </p:spPr>
      </p:pic>
      <p:pic>
        <p:nvPicPr>
          <p:cNvPr id="9" name="Immagine 8">
            <a:extLst>
              <a:ext uri="{FF2B5EF4-FFF2-40B4-BE49-F238E27FC236}">
                <a16:creationId xmlns:a16="http://schemas.microsoft.com/office/drawing/2014/main" id="{4F68BF4D-A20F-067A-6540-BA7A6CDF17E5}"/>
              </a:ext>
            </a:extLst>
          </p:cNvPr>
          <p:cNvPicPr>
            <a:picLocks noChangeAspect="1"/>
          </p:cNvPicPr>
          <p:nvPr/>
        </p:nvPicPr>
        <p:blipFill>
          <a:blip r:embed="rId3"/>
          <a:stretch>
            <a:fillRect/>
          </a:stretch>
        </p:blipFill>
        <p:spPr>
          <a:xfrm>
            <a:off x="2964530" y="735546"/>
            <a:ext cx="1336182" cy="2499157"/>
          </a:xfrm>
          <a:prstGeom prst="rect">
            <a:avLst/>
          </a:prstGeom>
        </p:spPr>
      </p:pic>
      <p:sp>
        <p:nvSpPr>
          <p:cNvPr id="10" name="Rettangolo 9">
            <a:extLst>
              <a:ext uri="{FF2B5EF4-FFF2-40B4-BE49-F238E27FC236}">
                <a16:creationId xmlns:a16="http://schemas.microsoft.com/office/drawing/2014/main" id="{FF1D5472-6609-DA11-A047-AADB0C02DEA6}"/>
              </a:ext>
            </a:extLst>
          </p:cNvPr>
          <p:cNvSpPr/>
          <p:nvPr/>
        </p:nvSpPr>
        <p:spPr>
          <a:xfrm>
            <a:off x="4644008" y="552317"/>
            <a:ext cx="4428492" cy="42516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A8B22109-0681-F50D-7007-A0EDC44436A0}"/>
              </a:ext>
            </a:extLst>
          </p:cNvPr>
          <p:cNvPicPr>
            <a:picLocks noChangeAspect="1"/>
          </p:cNvPicPr>
          <p:nvPr/>
        </p:nvPicPr>
        <p:blipFill>
          <a:blip r:embed="rId4"/>
          <a:stretch>
            <a:fillRect/>
          </a:stretch>
        </p:blipFill>
        <p:spPr>
          <a:xfrm>
            <a:off x="4716016" y="888638"/>
            <a:ext cx="1470832" cy="2331184"/>
          </a:xfrm>
          <a:prstGeom prst="rect">
            <a:avLst/>
          </a:prstGeom>
        </p:spPr>
      </p:pic>
      <p:sp>
        <p:nvSpPr>
          <p:cNvPr id="12" name="CasellaDiTesto 11">
            <a:extLst>
              <a:ext uri="{FF2B5EF4-FFF2-40B4-BE49-F238E27FC236}">
                <a16:creationId xmlns:a16="http://schemas.microsoft.com/office/drawing/2014/main" id="{03756FDA-E6AD-FC2D-BF40-8DB0CEA6632D}"/>
              </a:ext>
            </a:extLst>
          </p:cNvPr>
          <p:cNvSpPr txBox="1"/>
          <p:nvPr/>
        </p:nvSpPr>
        <p:spPr>
          <a:xfrm>
            <a:off x="4890704" y="712786"/>
            <a:ext cx="1027650" cy="200055"/>
          </a:xfrm>
          <a:prstGeom prst="rect">
            <a:avLst/>
          </a:prstGeom>
          <a:noFill/>
        </p:spPr>
        <p:txBody>
          <a:bodyPr wrap="square" rtlCol="0">
            <a:spAutoFit/>
          </a:bodyPr>
          <a:lstStyle/>
          <a:p>
            <a:pPr algn="r"/>
            <a:r>
              <a:rPr lang="en-US" sz="700" b="1" dirty="0">
                <a:solidFill>
                  <a:srgbClr val="2D7B76"/>
                </a:solidFill>
                <a:latin typeface="Aptos" panose="020B0004020202020204" pitchFamily="34" charset="0"/>
              </a:rPr>
              <a:t>ASDEX-Upgrade</a:t>
            </a:r>
          </a:p>
        </p:txBody>
      </p:sp>
      <p:sp>
        <p:nvSpPr>
          <p:cNvPr id="13" name="CasellaDiTesto 12">
            <a:extLst>
              <a:ext uri="{FF2B5EF4-FFF2-40B4-BE49-F238E27FC236}">
                <a16:creationId xmlns:a16="http://schemas.microsoft.com/office/drawing/2014/main" id="{64D585EA-88DE-7213-E6DC-C25457EC111F}"/>
              </a:ext>
            </a:extLst>
          </p:cNvPr>
          <p:cNvSpPr txBox="1"/>
          <p:nvPr/>
        </p:nvSpPr>
        <p:spPr>
          <a:xfrm>
            <a:off x="5215630" y="813853"/>
            <a:ext cx="702724" cy="200055"/>
          </a:xfrm>
          <a:prstGeom prst="rect">
            <a:avLst/>
          </a:prstGeom>
          <a:noFill/>
        </p:spPr>
        <p:txBody>
          <a:bodyPr wrap="square" rtlCol="0">
            <a:spAutoFit/>
          </a:bodyPr>
          <a:lstStyle/>
          <a:p>
            <a:pPr algn="r"/>
            <a:r>
              <a:rPr lang="en-US" sz="700" b="1" dirty="0">
                <a:solidFill>
                  <a:srgbClr val="2D7B76"/>
                </a:solidFill>
                <a:latin typeface="Aptos" panose="020B0004020202020204" pitchFamily="34" charset="0"/>
              </a:rPr>
              <a:t>#</a:t>
            </a:r>
            <a:r>
              <a:rPr lang="en-US" sz="700" dirty="0">
                <a:solidFill>
                  <a:srgbClr val="2D7B76"/>
                </a:solidFill>
                <a:latin typeface="Aptos" panose="020B0004020202020204" pitchFamily="34" charset="0"/>
              </a:rPr>
              <a:t>41471</a:t>
            </a:r>
            <a:endParaRPr lang="en-US" sz="700" noProof="0" dirty="0">
              <a:solidFill>
                <a:srgbClr val="2D7B76"/>
              </a:solidFill>
              <a:latin typeface="Aptos" panose="020B0004020202020204" pitchFamily="34" charset="0"/>
            </a:endParaRPr>
          </a:p>
        </p:txBody>
      </p:sp>
      <p:sp>
        <p:nvSpPr>
          <p:cNvPr id="14" name="CasellaDiTesto 13">
            <a:extLst>
              <a:ext uri="{FF2B5EF4-FFF2-40B4-BE49-F238E27FC236}">
                <a16:creationId xmlns:a16="http://schemas.microsoft.com/office/drawing/2014/main" id="{FBDF36EB-CA5D-7BEA-429A-C061BA031C21}"/>
              </a:ext>
            </a:extLst>
          </p:cNvPr>
          <p:cNvSpPr txBox="1"/>
          <p:nvPr/>
        </p:nvSpPr>
        <p:spPr>
          <a:xfrm>
            <a:off x="1580825" y="371122"/>
            <a:ext cx="1407666" cy="338554"/>
          </a:xfrm>
          <a:prstGeom prst="rect">
            <a:avLst/>
          </a:prstGeom>
          <a:solidFill>
            <a:schemeClr val="bg1"/>
          </a:solidFill>
        </p:spPr>
        <p:txBody>
          <a:bodyPr wrap="square" rtlCol="0">
            <a:spAutoFit/>
          </a:bodyPr>
          <a:lstStyle/>
          <a:p>
            <a:pPr algn="ctr"/>
            <a:r>
              <a:rPr lang="en-US" sz="1600" b="1" noProof="0" dirty="0">
                <a:solidFill>
                  <a:srgbClr val="0076BA"/>
                </a:solidFill>
              </a:rPr>
              <a:t>L-mode (2019)</a:t>
            </a:r>
          </a:p>
        </p:txBody>
      </p:sp>
      <p:sp>
        <p:nvSpPr>
          <p:cNvPr id="15" name="CasellaDiTesto 14">
            <a:extLst>
              <a:ext uri="{FF2B5EF4-FFF2-40B4-BE49-F238E27FC236}">
                <a16:creationId xmlns:a16="http://schemas.microsoft.com/office/drawing/2014/main" id="{E20F7CA5-4652-1D25-AF61-1558F0E5E6A8}"/>
              </a:ext>
            </a:extLst>
          </p:cNvPr>
          <p:cNvSpPr txBox="1"/>
          <p:nvPr/>
        </p:nvSpPr>
        <p:spPr>
          <a:xfrm>
            <a:off x="6069483" y="372459"/>
            <a:ext cx="1577542" cy="338554"/>
          </a:xfrm>
          <a:prstGeom prst="rect">
            <a:avLst/>
          </a:prstGeom>
          <a:solidFill>
            <a:schemeClr val="bg1"/>
          </a:solidFill>
        </p:spPr>
        <p:txBody>
          <a:bodyPr wrap="square" rtlCol="0">
            <a:spAutoFit/>
          </a:bodyPr>
          <a:lstStyle/>
          <a:p>
            <a:pPr algn="ctr"/>
            <a:r>
              <a:rPr lang="en-US" sz="1600" b="1" dirty="0">
                <a:solidFill>
                  <a:srgbClr val="FF0000"/>
                </a:solidFill>
              </a:rPr>
              <a:t>H</a:t>
            </a:r>
            <a:r>
              <a:rPr lang="en-US" sz="1600" b="1" noProof="0" dirty="0">
                <a:solidFill>
                  <a:srgbClr val="FF0000"/>
                </a:solidFill>
              </a:rPr>
              <a:t>-mode (2022)</a:t>
            </a:r>
          </a:p>
        </p:txBody>
      </p:sp>
      <p:pic>
        <p:nvPicPr>
          <p:cNvPr id="16" name="Immagine 15" descr="Immagine che contiene diagramma, testo, linea, Diagramma&#10;&#10;Il contenuto generato dall'IA potrebbe non essere corretto.">
            <a:extLst>
              <a:ext uri="{FF2B5EF4-FFF2-40B4-BE49-F238E27FC236}">
                <a16:creationId xmlns:a16="http://schemas.microsoft.com/office/drawing/2014/main" id="{457849B2-010B-E77B-558D-B0F5255DC459}"/>
              </a:ext>
            </a:extLst>
          </p:cNvPr>
          <p:cNvPicPr>
            <a:picLocks noChangeAspect="1"/>
          </p:cNvPicPr>
          <p:nvPr/>
        </p:nvPicPr>
        <p:blipFill>
          <a:blip r:embed="rId5" cstate="print">
            <a:extLst>
              <a:ext uri="{28A0092B-C50C-407E-A947-70E740481C1C}">
                <a14:useLocalDpi xmlns:a14="http://schemas.microsoft.com/office/drawing/2010/main" val="0"/>
              </a:ext>
            </a:extLst>
          </a:blip>
          <a:srcRect l="11019" r="50813"/>
          <a:stretch>
            <a:fillRect/>
          </a:stretch>
        </p:blipFill>
        <p:spPr>
          <a:xfrm>
            <a:off x="6519083" y="923600"/>
            <a:ext cx="2301814" cy="1720158"/>
          </a:xfrm>
          <a:prstGeom prst="rect">
            <a:avLst/>
          </a:prstGeom>
        </p:spPr>
      </p:pic>
      <p:pic>
        <p:nvPicPr>
          <p:cNvPr id="17" name="Immagine 16">
            <a:extLst>
              <a:ext uri="{FF2B5EF4-FFF2-40B4-BE49-F238E27FC236}">
                <a16:creationId xmlns:a16="http://schemas.microsoft.com/office/drawing/2014/main" id="{FAEFAFAB-2E7B-1C00-200B-EA826B091696}"/>
              </a:ext>
            </a:extLst>
          </p:cNvPr>
          <p:cNvPicPr>
            <a:picLocks noChangeAspect="1"/>
          </p:cNvPicPr>
          <p:nvPr/>
        </p:nvPicPr>
        <p:blipFill>
          <a:blip r:embed="rId2"/>
          <a:srcRect l="21725" t="47512" r="73369" b="47263"/>
          <a:stretch>
            <a:fillRect/>
          </a:stretch>
        </p:blipFill>
        <p:spPr>
          <a:xfrm>
            <a:off x="6612048" y="2792149"/>
            <a:ext cx="192200" cy="219039"/>
          </a:xfrm>
          <a:prstGeom prst="rect">
            <a:avLst/>
          </a:prstGeom>
        </p:spPr>
      </p:pic>
      <p:sp>
        <p:nvSpPr>
          <p:cNvPr id="18" name="CasellaDiTesto 17">
            <a:extLst>
              <a:ext uri="{FF2B5EF4-FFF2-40B4-BE49-F238E27FC236}">
                <a16:creationId xmlns:a16="http://schemas.microsoft.com/office/drawing/2014/main" id="{FED2582E-9FDF-CD0B-98BA-428B9B7ED5B8}"/>
              </a:ext>
            </a:extLst>
          </p:cNvPr>
          <p:cNvSpPr txBox="1"/>
          <p:nvPr/>
        </p:nvSpPr>
        <p:spPr>
          <a:xfrm>
            <a:off x="6686462" y="684785"/>
            <a:ext cx="1967495" cy="261610"/>
          </a:xfrm>
          <a:prstGeom prst="rect">
            <a:avLst/>
          </a:prstGeom>
          <a:solidFill>
            <a:schemeClr val="bg1"/>
          </a:solidFill>
        </p:spPr>
        <p:txBody>
          <a:bodyPr wrap="square" rtlCol="0">
            <a:spAutoFit/>
          </a:bodyPr>
          <a:lstStyle/>
          <a:p>
            <a:pPr algn="ctr"/>
            <a:r>
              <a:rPr lang="en-US" sz="1100" b="1" dirty="0">
                <a:solidFill>
                  <a:srgbClr val="FF0000"/>
                </a:solidFill>
              </a:rPr>
              <a:t>OUTER MIDPLANE PROFILES</a:t>
            </a:r>
            <a:endParaRPr lang="en-US" sz="1100" b="1" noProof="0" dirty="0">
              <a:solidFill>
                <a:srgbClr val="FF0000"/>
              </a:solidFill>
            </a:endParaRPr>
          </a:p>
        </p:txBody>
      </p:sp>
      <p:pic>
        <p:nvPicPr>
          <p:cNvPr id="19" name="Immagine 18">
            <a:extLst>
              <a:ext uri="{FF2B5EF4-FFF2-40B4-BE49-F238E27FC236}">
                <a16:creationId xmlns:a16="http://schemas.microsoft.com/office/drawing/2014/main" id="{5DF2EDFF-0605-26D6-C538-72C8119E18A5}"/>
              </a:ext>
            </a:extLst>
          </p:cNvPr>
          <p:cNvPicPr>
            <a:picLocks noChangeAspect="1"/>
          </p:cNvPicPr>
          <p:nvPr/>
        </p:nvPicPr>
        <p:blipFill>
          <a:blip r:embed="rId2"/>
          <a:srcRect l="21841" t="1520" r="73369" b="93327"/>
          <a:stretch>
            <a:fillRect/>
          </a:stretch>
        </p:blipFill>
        <p:spPr>
          <a:xfrm>
            <a:off x="6616570" y="712631"/>
            <a:ext cx="187678" cy="216025"/>
          </a:xfrm>
          <a:prstGeom prst="rect">
            <a:avLst/>
          </a:prstGeom>
        </p:spPr>
      </p:pic>
      <p:pic>
        <p:nvPicPr>
          <p:cNvPr id="20" name="Immagine 19" descr="Immagine che contiene diagramma, linea, testo, Diagramma&#10;&#10;Il contenuto generato dall'IA potrebbe non essere corretto.">
            <a:extLst>
              <a:ext uri="{FF2B5EF4-FFF2-40B4-BE49-F238E27FC236}">
                <a16:creationId xmlns:a16="http://schemas.microsoft.com/office/drawing/2014/main" id="{14ECC58D-EDB7-EC4D-901E-D5402AB482DB}"/>
              </a:ext>
            </a:extLst>
          </p:cNvPr>
          <p:cNvPicPr>
            <a:picLocks noChangeAspect="1"/>
          </p:cNvPicPr>
          <p:nvPr/>
        </p:nvPicPr>
        <p:blipFill>
          <a:blip r:embed="rId6" cstate="print">
            <a:extLst>
              <a:ext uri="{28A0092B-C50C-407E-A947-70E740481C1C}">
                <a14:useLocalDpi xmlns:a14="http://schemas.microsoft.com/office/drawing/2010/main" val="0"/>
              </a:ext>
            </a:extLst>
          </a:blip>
          <a:srcRect l="51570" r="8263"/>
          <a:stretch>
            <a:fillRect/>
          </a:stretch>
        </p:blipFill>
        <p:spPr>
          <a:xfrm>
            <a:off x="6499860" y="3050421"/>
            <a:ext cx="2340259" cy="1661795"/>
          </a:xfrm>
          <a:prstGeom prst="rect">
            <a:avLst/>
          </a:prstGeom>
        </p:spPr>
      </p:pic>
      <p:pic>
        <p:nvPicPr>
          <p:cNvPr id="21" name="aug_green_white_background.png" descr="aug_green_white_background.png">
            <a:extLst>
              <a:ext uri="{FF2B5EF4-FFF2-40B4-BE49-F238E27FC236}">
                <a16:creationId xmlns:a16="http://schemas.microsoft.com/office/drawing/2014/main" id="{1495DF86-F43D-D83C-811E-47403DD5C234}"/>
              </a:ext>
            </a:extLst>
          </p:cNvPr>
          <p:cNvPicPr>
            <a:picLocks noChangeAspect="1"/>
          </p:cNvPicPr>
          <p:nvPr/>
        </p:nvPicPr>
        <p:blipFill>
          <a:blip r:embed="rId7"/>
          <a:stretch>
            <a:fillRect/>
          </a:stretch>
        </p:blipFill>
        <p:spPr>
          <a:xfrm>
            <a:off x="5846138" y="769965"/>
            <a:ext cx="340710" cy="302861"/>
          </a:xfrm>
          <a:prstGeom prst="rect">
            <a:avLst/>
          </a:prstGeom>
          <a:ln w="12700">
            <a:miter lim="400000"/>
          </a:ln>
        </p:spPr>
      </p:pic>
    </p:spTree>
    <p:extLst>
      <p:ext uri="{BB962C8B-B14F-4D97-AF65-F5344CB8AC3E}">
        <p14:creationId xmlns:p14="http://schemas.microsoft.com/office/powerpoint/2010/main" val="349066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D368E9A0-3834-753D-85C1-BDCF4A6FB7F3}"/>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1290C2ED-0232-62BB-0A35-606D7CA53FD2}"/>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dirty="0">
              <a:solidFill>
                <a:prstClr val="white"/>
              </a:solidFill>
            </a:endParaRPr>
          </a:p>
        </p:txBody>
      </p:sp>
      <p:sp>
        <p:nvSpPr>
          <p:cNvPr id="5" name="Rettangolo 4">
            <a:extLst>
              <a:ext uri="{FF2B5EF4-FFF2-40B4-BE49-F238E27FC236}">
                <a16:creationId xmlns:a16="http://schemas.microsoft.com/office/drawing/2014/main" id="{A789050A-8723-D122-9C62-E738555EBACC}"/>
              </a:ext>
            </a:extLst>
          </p:cNvPr>
          <p:cNvSpPr/>
          <p:nvPr/>
        </p:nvSpPr>
        <p:spPr>
          <a:xfrm>
            <a:off x="374074" y="1099157"/>
            <a:ext cx="8395558" cy="2177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uppo 5">
            <a:extLst>
              <a:ext uri="{FF2B5EF4-FFF2-40B4-BE49-F238E27FC236}">
                <a16:creationId xmlns:a16="http://schemas.microsoft.com/office/drawing/2014/main" id="{9270FB2A-9904-E4CC-C880-B932A3B226D7}"/>
              </a:ext>
            </a:extLst>
          </p:cNvPr>
          <p:cNvGrpSpPr/>
          <p:nvPr/>
        </p:nvGrpSpPr>
        <p:grpSpPr>
          <a:xfrm>
            <a:off x="374368" y="1099158"/>
            <a:ext cx="3779877" cy="1620046"/>
            <a:chOff x="463913" y="1023713"/>
            <a:chExt cx="3779877" cy="1620046"/>
          </a:xfrm>
        </p:grpSpPr>
        <p:sp>
          <p:nvSpPr>
            <p:cNvPr id="7" name="Rettangolo 6">
              <a:extLst>
                <a:ext uri="{FF2B5EF4-FFF2-40B4-BE49-F238E27FC236}">
                  <a16:creationId xmlns:a16="http://schemas.microsoft.com/office/drawing/2014/main" id="{575C4B4F-2B09-EA16-DB12-813901D552D1}"/>
                </a:ext>
              </a:extLst>
            </p:cNvPr>
            <p:cNvSpPr/>
            <p:nvPr/>
          </p:nvSpPr>
          <p:spPr>
            <a:xfrm>
              <a:off x="463913" y="1023713"/>
              <a:ext cx="3765584" cy="1620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B4E11BEC-DDA9-65B5-7853-337AEA25570E}"/>
                </a:ext>
              </a:extLst>
            </p:cNvPr>
            <p:cNvPicPr>
              <a:picLocks noChangeAspect="1"/>
            </p:cNvPicPr>
            <p:nvPr/>
          </p:nvPicPr>
          <p:blipFill>
            <a:blip r:embed="rId2"/>
            <a:srcRect l="64412" t="44371" r="19169" b="50118"/>
            <a:stretch>
              <a:fillRect/>
            </a:stretch>
          </p:blipFill>
          <p:spPr>
            <a:xfrm>
              <a:off x="1881204" y="2285851"/>
              <a:ext cx="1105218" cy="294589"/>
            </a:xfrm>
            <a:prstGeom prst="rect">
              <a:avLst/>
            </a:prstGeom>
          </p:spPr>
        </p:pic>
        <p:pic>
          <p:nvPicPr>
            <p:cNvPr id="9" name="Immagine 8">
              <a:extLst>
                <a:ext uri="{FF2B5EF4-FFF2-40B4-BE49-F238E27FC236}">
                  <a16:creationId xmlns:a16="http://schemas.microsoft.com/office/drawing/2014/main" id="{D2E33414-0ECD-797C-0905-8F4B28FD7549}"/>
                </a:ext>
              </a:extLst>
            </p:cNvPr>
            <p:cNvPicPr>
              <a:picLocks noChangeAspect="1"/>
            </p:cNvPicPr>
            <p:nvPr/>
          </p:nvPicPr>
          <p:blipFill>
            <a:blip r:embed="rId2"/>
            <a:srcRect l="41865" t="21559" b="55216"/>
            <a:stretch>
              <a:fillRect/>
            </a:stretch>
          </p:blipFill>
          <p:spPr>
            <a:xfrm>
              <a:off x="540060" y="1143201"/>
              <a:ext cx="3532023" cy="1120499"/>
            </a:xfrm>
            <a:prstGeom prst="rect">
              <a:avLst/>
            </a:prstGeom>
          </p:spPr>
        </p:pic>
        <p:sp>
          <p:nvSpPr>
            <p:cNvPr id="10" name="CasellaDiTesto 9">
              <a:extLst>
                <a:ext uri="{FF2B5EF4-FFF2-40B4-BE49-F238E27FC236}">
                  <a16:creationId xmlns:a16="http://schemas.microsoft.com/office/drawing/2014/main" id="{E4F87BD2-C0C8-9A4A-15CD-CBD4DE8FBC34}"/>
                </a:ext>
              </a:extLst>
            </p:cNvPr>
            <p:cNvSpPr txBox="1"/>
            <p:nvPr/>
          </p:nvSpPr>
          <p:spPr>
            <a:xfrm>
              <a:off x="1889405" y="1112186"/>
              <a:ext cx="833332" cy="338554"/>
            </a:xfrm>
            <a:prstGeom prst="rect">
              <a:avLst/>
            </a:prstGeom>
            <a:solidFill>
              <a:schemeClr val="bg1"/>
            </a:solidFill>
          </p:spPr>
          <p:txBody>
            <a:bodyPr wrap="square" rtlCol="0">
              <a:spAutoFit/>
            </a:bodyPr>
            <a:lstStyle/>
            <a:p>
              <a:pPr algn="ctr"/>
              <a:r>
                <a:rPr lang="en-US" sz="1600" b="1" noProof="0" dirty="0">
                  <a:solidFill>
                    <a:srgbClr val="0076BA"/>
                  </a:solidFill>
                </a:rPr>
                <a:t>L-mode</a:t>
              </a:r>
            </a:p>
          </p:txBody>
        </p:sp>
        <p:sp>
          <p:nvSpPr>
            <p:cNvPr id="11" name="CasellaDiTesto 10">
              <a:extLst>
                <a:ext uri="{FF2B5EF4-FFF2-40B4-BE49-F238E27FC236}">
                  <a16:creationId xmlns:a16="http://schemas.microsoft.com/office/drawing/2014/main" id="{A5B3AD82-D4E3-3D9E-1D0A-BEF5598C1001}"/>
                </a:ext>
              </a:extLst>
            </p:cNvPr>
            <p:cNvSpPr txBox="1"/>
            <p:nvPr/>
          </p:nvSpPr>
          <p:spPr>
            <a:xfrm>
              <a:off x="3573208" y="1029453"/>
              <a:ext cx="670582" cy="430887"/>
            </a:xfrm>
            <a:prstGeom prst="rect">
              <a:avLst/>
            </a:prstGeom>
            <a:solidFill>
              <a:schemeClr val="bg1"/>
            </a:solidFill>
          </p:spPr>
          <p:txBody>
            <a:bodyPr wrap="square" rtlCol="0">
              <a:spAutoFit/>
            </a:bodyPr>
            <a:lstStyle/>
            <a:p>
              <a:pPr algn="ctr"/>
              <a:r>
                <a:rPr lang="en-US" sz="1100" dirty="0">
                  <a:solidFill>
                    <a:schemeClr val="bg1">
                      <a:lumMod val="50000"/>
                    </a:schemeClr>
                  </a:solidFill>
                </a:rPr>
                <a:t>Outer divertor</a:t>
              </a:r>
              <a:endParaRPr lang="en-US" sz="1100" noProof="0" dirty="0">
                <a:solidFill>
                  <a:schemeClr val="bg1">
                    <a:lumMod val="50000"/>
                  </a:schemeClr>
                </a:solidFill>
              </a:endParaRPr>
            </a:p>
          </p:txBody>
        </p:sp>
      </p:grpSp>
      <p:grpSp>
        <p:nvGrpSpPr>
          <p:cNvPr id="12" name="Gruppo 11">
            <a:extLst>
              <a:ext uri="{FF2B5EF4-FFF2-40B4-BE49-F238E27FC236}">
                <a16:creationId xmlns:a16="http://schemas.microsoft.com/office/drawing/2014/main" id="{E427682B-E744-E2FA-3141-EEE09D79C398}"/>
              </a:ext>
            </a:extLst>
          </p:cNvPr>
          <p:cNvGrpSpPr/>
          <p:nvPr/>
        </p:nvGrpSpPr>
        <p:grpSpPr>
          <a:xfrm>
            <a:off x="5004048" y="1099158"/>
            <a:ext cx="3765584" cy="1620046"/>
            <a:chOff x="5004048" y="1095720"/>
            <a:chExt cx="3765584" cy="1620046"/>
          </a:xfrm>
        </p:grpSpPr>
        <p:sp>
          <p:nvSpPr>
            <p:cNvPr id="13" name="Rettangolo 12">
              <a:extLst>
                <a:ext uri="{FF2B5EF4-FFF2-40B4-BE49-F238E27FC236}">
                  <a16:creationId xmlns:a16="http://schemas.microsoft.com/office/drawing/2014/main" id="{FD614202-4941-51FA-E156-3ADE9702B248}"/>
                </a:ext>
              </a:extLst>
            </p:cNvPr>
            <p:cNvSpPr/>
            <p:nvPr/>
          </p:nvSpPr>
          <p:spPr>
            <a:xfrm>
              <a:off x="5004048" y="1095720"/>
              <a:ext cx="3765584" cy="1620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linea, Diagramma, diagramma, schermata&#10;&#10;Il contenuto generato dall'IA potrebbe non essere corretto.">
              <a:extLst>
                <a:ext uri="{FF2B5EF4-FFF2-40B4-BE49-F238E27FC236}">
                  <a16:creationId xmlns:a16="http://schemas.microsoft.com/office/drawing/2014/main" id="{E4B2218A-8871-AD39-D928-2512487F6DA3}"/>
                </a:ext>
              </a:extLst>
            </p:cNvPr>
            <p:cNvPicPr>
              <a:picLocks noChangeAspect="1"/>
            </p:cNvPicPr>
            <p:nvPr/>
          </p:nvPicPr>
          <p:blipFill>
            <a:blip r:embed="rId3">
              <a:extLst>
                <a:ext uri="{28A0092B-C50C-407E-A947-70E740481C1C}">
                  <a14:useLocalDpi xmlns:a14="http://schemas.microsoft.com/office/drawing/2010/main" val="0"/>
                </a:ext>
              </a:extLst>
            </a:blip>
            <a:srcRect l="6331" r="6108"/>
            <a:stretch>
              <a:fillRect/>
            </a:stretch>
          </p:blipFill>
          <p:spPr>
            <a:xfrm>
              <a:off x="5004048" y="1198267"/>
              <a:ext cx="3708413" cy="1249742"/>
            </a:xfrm>
            <a:prstGeom prst="rect">
              <a:avLst/>
            </a:prstGeom>
          </p:spPr>
        </p:pic>
        <p:sp>
          <p:nvSpPr>
            <p:cNvPr id="15" name="CasellaDiTesto 14">
              <a:extLst>
                <a:ext uri="{FF2B5EF4-FFF2-40B4-BE49-F238E27FC236}">
                  <a16:creationId xmlns:a16="http://schemas.microsoft.com/office/drawing/2014/main" id="{21E28A3F-6CB0-C8FA-3278-B61E5780D928}"/>
                </a:ext>
              </a:extLst>
            </p:cNvPr>
            <p:cNvSpPr txBox="1"/>
            <p:nvPr/>
          </p:nvSpPr>
          <p:spPr>
            <a:xfrm>
              <a:off x="7309153" y="1450978"/>
              <a:ext cx="612068" cy="338554"/>
            </a:xfrm>
            <a:prstGeom prst="rect">
              <a:avLst/>
            </a:prstGeom>
            <a:noFill/>
          </p:spPr>
          <p:txBody>
            <a:bodyPr wrap="square" rtlCol="0">
              <a:spAutoFit/>
            </a:bodyPr>
            <a:lstStyle/>
            <a:p>
              <a:pPr algn="ctr"/>
              <a:r>
                <a:rPr lang="en-US" sz="1600" dirty="0">
                  <a:solidFill>
                    <a:srgbClr val="EE1F05"/>
                  </a:solidFill>
                </a:rPr>
                <a:t>He</a:t>
              </a:r>
              <a:r>
                <a:rPr lang="en-US" sz="1600" baseline="30000" dirty="0">
                  <a:solidFill>
                    <a:srgbClr val="EE1F05"/>
                  </a:solidFill>
                </a:rPr>
                <a:t>2+</a:t>
              </a:r>
              <a:endParaRPr lang="en-US" sz="1600" baseline="30000" noProof="0" dirty="0">
                <a:solidFill>
                  <a:srgbClr val="EE1F05"/>
                </a:solidFill>
              </a:endParaRPr>
            </a:p>
          </p:txBody>
        </p:sp>
        <p:sp>
          <p:nvSpPr>
            <p:cNvPr id="16" name="CasellaDiTesto 15">
              <a:extLst>
                <a:ext uri="{FF2B5EF4-FFF2-40B4-BE49-F238E27FC236}">
                  <a16:creationId xmlns:a16="http://schemas.microsoft.com/office/drawing/2014/main" id="{08F532D2-DD2E-DFCE-9BBA-7DC010E3D72A}"/>
                </a:ext>
              </a:extLst>
            </p:cNvPr>
            <p:cNvSpPr txBox="1"/>
            <p:nvPr/>
          </p:nvSpPr>
          <p:spPr>
            <a:xfrm>
              <a:off x="6912261" y="1734003"/>
              <a:ext cx="612068" cy="338554"/>
            </a:xfrm>
            <a:prstGeom prst="rect">
              <a:avLst/>
            </a:prstGeom>
            <a:noFill/>
          </p:spPr>
          <p:txBody>
            <a:bodyPr wrap="square" rtlCol="0">
              <a:spAutoFit/>
            </a:bodyPr>
            <a:lstStyle/>
            <a:p>
              <a:pPr algn="ctr"/>
              <a:r>
                <a:rPr lang="en-US" sz="1600" dirty="0">
                  <a:solidFill>
                    <a:srgbClr val="FFA0B7"/>
                  </a:solidFill>
                </a:rPr>
                <a:t>He</a:t>
              </a:r>
              <a:r>
                <a:rPr lang="en-US" sz="1600" baseline="30000" dirty="0">
                  <a:solidFill>
                    <a:srgbClr val="FFA0B7"/>
                  </a:solidFill>
                </a:rPr>
                <a:t>+</a:t>
              </a:r>
              <a:endParaRPr lang="en-US" sz="1600" baseline="30000" noProof="0" dirty="0">
                <a:solidFill>
                  <a:srgbClr val="FFA0B7"/>
                </a:solidFill>
              </a:endParaRPr>
            </a:p>
          </p:txBody>
        </p:sp>
        <p:pic>
          <p:nvPicPr>
            <p:cNvPr id="17" name="Immagine 16">
              <a:extLst>
                <a:ext uri="{FF2B5EF4-FFF2-40B4-BE49-F238E27FC236}">
                  <a16:creationId xmlns:a16="http://schemas.microsoft.com/office/drawing/2014/main" id="{31EE43F5-5D96-1D01-FFFC-65AC092D03E0}"/>
                </a:ext>
              </a:extLst>
            </p:cNvPr>
            <p:cNvPicPr>
              <a:picLocks noChangeAspect="1"/>
            </p:cNvPicPr>
            <p:nvPr/>
          </p:nvPicPr>
          <p:blipFill>
            <a:blip r:embed="rId2"/>
            <a:srcRect l="64412" t="44371" r="19169" b="50118"/>
            <a:stretch>
              <a:fillRect/>
            </a:stretch>
          </p:blipFill>
          <p:spPr>
            <a:xfrm>
              <a:off x="6359652" y="2421177"/>
              <a:ext cx="1105218" cy="294589"/>
            </a:xfrm>
            <a:prstGeom prst="rect">
              <a:avLst/>
            </a:prstGeom>
          </p:spPr>
        </p:pic>
        <p:sp>
          <p:nvSpPr>
            <p:cNvPr id="18" name="CasellaDiTesto 17">
              <a:extLst>
                <a:ext uri="{FF2B5EF4-FFF2-40B4-BE49-F238E27FC236}">
                  <a16:creationId xmlns:a16="http://schemas.microsoft.com/office/drawing/2014/main" id="{9DB91E70-B673-4D4D-A084-A977E5BBD8BC}"/>
                </a:ext>
              </a:extLst>
            </p:cNvPr>
            <p:cNvSpPr txBox="1"/>
            <p:nvPr/>
          </p:nvSpPr>
          <p:spPr>
            <a:xfrm>
              <a:off x="6412512" y="1095720"/>
              <a:ext cx="882039" cy="338554"/>
            </a:xfrm>
            <a:prstGeom prst="rect">
              <a:avLst/>
            </a:prstGeom>
            <a:solidFill>
              <a:schemeClr val="bg1"/>
            </a:solidFill>
          </p:spPr>
          <p:txBody>
            <a:bodyPr wrap="square" rtlCol="0">
              <a:spAutoFit/>
            </a:bodyPr>
            <a:lstStyle/>
            <a:p>
              <a:pPr algn="ctr"/>
              <a:r>
                <a:rPr lang="en-US" sz="1600" b="1" dirty="0">
                  <a:solidFill>
                    <a:srgbClr val="FF0000"/>
                  </a:solidFill>
                </a:rPr>
                <a:t>H</a:t>
              </a:r>
              <a:r>
                <a:rPr lang="en-US" sz="1600" b="1" noProof="0" dirty="0">
                  <a:solidFill>
                    <a:srgbClr val="FF0000"/>
                  </a:solidFill>
                </a:rPr>
                <a:t>-mode</a:t>
              </a:r>
            </a:p>
          </p:txBody>
        </p:sp>
        <p:sp>
          <p:nvSpPr>
            <p:cNvPr id="19" name="CasellaDiTesto 18">
              <a:extLst>
                <a:ext uri="{FF2B5EF4-FFF2-40B4-BE49-F238E27FC236}">
                  <a16:creationId xmlns:a16="http://schemas.microsoft.com/office/drawing/2014/main" id="{AB8DE1A9-6566-AF11-982A-34F49E02F450}"/>
                </a:ext>
              </a:extLst>
            </p:cNvPr>
            <p:cNvSpPr txBox="1"/>
            <p:nvPr/>
          </p:nvSpPr>
          <p:spPr>
            <a:xfrm>
              <a:off x="8295956" y="1143201"/>
              <a:ext cx="473676" cy="307777"/>
            </a:xfrm>
            <a:prstGeom prst="rect">
              <a:avLst/>
            </a:prstGeom>
            <a:solidFill>
              <a:schemeClr val="bg1"/>
            </a:solidFill>
          </p:spPr>
          <p:txBody>
            <a:bodyPr wrap="square" rtlCol="0">
              <a:spAutoFit/>
            </a:bodyPr>
            <a:lstStyle/>
            <a:p>
              <a:pPr algn="ctr"/>
              <a:r>
                <a:rPr lang="en-US" sz="1400" noProof="0" dirty="0">
                  <a:solidFill>
                    <a:schemeClr val="bg1">
                      <a:lumMod val="50000"/>
                    </a:schemeClr>
                  </a:solidFill>
                </a:rPr>
                <a:t>OSP</a:t>
              </a:r>
            </a:p>
          </p:txBody>
        </p:sp>
      </p:grpSp>
      <p:sp>
        <p:nvSpPr>
          <p:cNvPr id="20" name="CasellaDiTesto 19">
            <a:extLst>
              <a:ext uri="{FF2B5EF4-FFF2-40B4-BE49-F238E27FC236}">
                <a16:creationId xmlns:a16="http://schemas.microsoft.com/office/drawing/2014/main" id="{50F0BFC4-5A9E-FDDF-5028-627F304F296F}"/>
              </a:ext>
            </a:extLst>
          </p:cNvPr>
          <p:cNvSpPr txBox="1"/>
          <p:nvPr/>
        </p:nvSpPr>
        <p:spPr>
          <a:xfrm>
            <a:off x="3347972" y="2692054"/>
            <a:ext cx="2154278" cy="584775"/>
          </a:xfrm>
          <a:prstGeom prst="rect">
            <a:avLst/>
          </a:prstGeom>
          <a:solidFill>
            <a:schemeClr val="bg1"/>
          </a:solidFill>
        </p:spPr>
        <p:txBody>
          <a:bodyPr wrap="square" rtlCol="0" anchor="ctr">
            <a:spAutoFit/>
          </a:bodyPr>
          <a:lstStyle/>
          <a:p>
            <a:pPr algn="ctr"/>
            <a:r>
              <a:rPr lang="en-US" sz="1600" b="1" noProof="0" dirty="0">
                <a:solidFill>
                  <a:srgbClr val="1F497D"/>
                </a:solidFill>
              </a:rPr>
              <a:t>50% He</a:t>
            </a:r>
            <a:r>
              <a:rPr lang="en-US" sz="1600" b="1" baseline="30000" noProof="0" dirty="0">
                <a:solidFill>
                  <a:srgbClr val="1F497D"/>
                </a:solidFill>
              </a:rPr>
              <a:t>2+</a:t>
            </a:r>
            <a:r>
              <a:rPr lang="en-US" sz="1600" b="1" noProof="0" dirty="0">
                <a:solidFill>
                  <a:srgbClr val="1F497D"/>
                </a:solidFill>
              </a:rPr>
              <a:t> - 50% He</a:t>
            </a:r>
            <a:r>
              <a:rPr lang="en-US" sz="1600" b="1" baseline="30000" noProof="0" dirty="0">
                <a:solidFill>
                  <a:srgbClr val="1F497D"/>
                </a:solidFill>
              </a:rPr>
              <a:t>+</a:t>
            </a:r>
          </a:p>
          <a:p>
            <a:pPr algn="ctr"/>
            <a:r>
              <a:rPr lang="en-US" sz="1600" b="1" dirty="0">
                <a:solidFill>
                  <a:srgbClr val="1F497D"/>
                </a:solidFill>
              </a:rPr>
              <a:t>@ OSP</a:t>
            </a:r>
            <a:endParaRPr lang="en-US" sz="1600" b="1" noProof="0" dirty="0">
              <a:solidFill>
                <a:srgbClr val="1F497D"/>
              </a:solidFill>
            </a:endParaRPr>
          </a:p>
        </p:txBody>
      </p:sp>
      <p:sp>
        <p:nvSpPr>
          <p:cNvPr id="21" name="CasellaDiTesto 20">
            <a:extLst>
              <a:ext uri="{FF2B5EF4-FFF2-40B4-BE49-F238E27FC236}">
                <a16:creationId xmlns:a16="http://schemas.microsoft.com/office/drawing/2014/main" id="{CAFA35DA-B1AA-2246-5F4B-509EA88BF9DF}"/>
              </a:ext>
            </a:extLst>
          </p:cNvPr>
          <p:cNvSpPr txBox="1"/>
          <p:nvPr/>
        </p:nvSpPr>
        <p:spPr>
          <a:xfrm>
            <a:off x="8070465" y="1099158"/>
            <a:ext cx="670582" cy="430887"/>
          </a:xfrm>
          <a:prstGeom prst="rect">
            <a:avLst/>
          </a:prstGeom>
          <a:solidFill>
            <a:schemeClr val="bg1"/>
          </a:solidFill>
        </p:spPr>
        <p:txBody>
          <a:bodyPr wrap="square" rtlCol="0">
            <a:spAutoFit/>
          </a:bodyPr>
          <a:lstStyle/>
          <a:p>
            <a:pPr algn="ctr"/>
            <a:r>
              <a:rPr lang="en-US" sz="1100" dirty="0">
                <a:solidFill>
                  <a:schemeClr val="bg1">
                    <a:lumMod val="50000"/>
                  </a:schemeClr>
                </a:solidFill>
              </a:rPr>
              <a:t>Outer divertor</a:t>
            </a:r>
            <a:endParaRPr lang="en-US" sz="1100" noProof="0" dirty="0">
              <a:solidFill>
                <a:schemeClr val="bg1">
                  <a:lumMod val="50000"/>
                </a:schemeClr>
              </a:solidFill>
            </a:endParaRPr>
          </a:p>
        </p:txBody>
      </p:sp>
      <p:sp>
        <p:nvSpPr>
          <p:cNvPr id="22" name="CasellaDiTesto 21">
            <a:extLst>
              <a:ext uri="{FF2B5EF4-FFF2-40B4-BE49-F238E27FC236}">
                <a16:creationId xmlns:a16="http://schemas.microsoft.com/office/drawing/2014/main" id="{7666B9D8-4C9B-3F03-7D6C-ADBF770FA2C4}"/>
              </a:ext>
            </a:extLst>
          </p:cNvPr>
          <p:cNvSpPr txBox="1"/>
          <p:nvPr/>
        </p:nvSpPr>
        <p:spPr>
          <a:xfrm>
            <a:off x="623878" y="2277596"/>
            <a:ext cx="885272" cy="261610"/>
          </a:xfrm>
          <a:prstGeom prst="rect">
            <a:avLst/>
          </a:prstGeom>
          <a:noFill/>
        </p:spPr>
        <p:txBody>
          <a:bodyPr wrap="square" rtlCol="0">
            <a:spAutoFit/>
          </a:bodyPr>
          <a:lstStyle/>
          <a:p>
            <a:pPr algn="ctr"/>
            <a:r>
              <a:rPr lang="en-US" sz="1100" dirty="0">
                <a:solidFill>
                  <a:schemeClr val="bg1">
                    <a:lumMod val="50000"/>
                  </a:schemeClr>
                </a:solidFill>
              </a:rPr>
              <a:t> OSP</a:t>
            </a:r>
            <a:endParaRPr lang="en-US" sz="1100" noProof="0" dirty="0">
              <a:solidFill>
                <a:schemeClr val="bg1">
                  <a:lumMod val="50000"/>
                </a:schemeClr>
              </a:solidFill>
            </a:endParaRPr>
          </a:p>
        </p:txBody>
      </p:sp>
      <p:sp>
        <p:nvSpPr>
          <p:cNvPr id="23" name="CasellaDiTesto 22">
            <a:extLst>
              <a:ext uri="{FF2B5EF4-FFF2-40B4-BE49-F238E27FC236}">
                <a16:creationId xmlns:a16="http://schemas.microsoft.com/office/drawing/2014/main" id="{DDC87ED3-D768-5942-55FE-EB6352C8DB1C}"/>
              </a:ext>
            </a:extLst>
          </p:cNvPr>
          <p:cNvSpPr txBox="1"/>
          <p:nvPr/>
        </p:nvSpPr>
        <p:spPr>
          <a:xfrm>
            <a:off x="5502142" y="2377516"/>
            <a:ext cx="885272" cy="261610"/>
          </a:xfrm>
          <a:prstGeom prst="rect">
            <a:avLst/>
          </a:prstGeom>
          <a:noFill/>
        </p:spPr>
        <p:txBody>
          <a:bodyPr wrap="square" rtlCol="0">
            <a:spAutoFit/>
          </a:bodyPr>
          <a:lstStyle/>
          <a:p>
            <a:pPr algn="ctr"/>
            <a:r>
              <a:rPr lang="en-US" sz="1100" dirty="0">
                <a:solidFill>
                  <a:schemeClr val="bg1">
                    <a:lumMod val="50000"/>
                  </a:schemeClr>
                </a:solidFill>
              </a:rPr>
              <a:t> OSP</a:t>
            </a:r>
            <a:endParaRPr lang="en-US" sz="1100" noProof="0" dirty="0">
              <a:solidFill>
                <a:schemeClr val="bg1">
                  <a:lumMod val="50000"/>
                </a:schemeClr>
              </a:solidFill>
            </a:endParaRPr>
          </a:p>
        </p:txBody>
      </p:sp>
    </p:spTree>
    <p:extLst>
      <p:ext uri="{BB962C8B-B14F-4D97-AF65-F5344CB8AC3E}">
        <p14:creationId xmlns:p14="http://schemas.microsoft.com/office/powerpoint/2010/main" val="3991027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0306A6F6-7262-2E5F-AE95-5CCD02C9943C}"/>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0E0821CC-EBB1-4B42-679B-6DC76E3D520C}"/>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dirty="0">
              <a:solidFill>
                <a:prstClr val="white"/>
              </a:solidFill>
            </a:endParaRPr>
          </a:p>
        </p:txBody>
      </p:sp>
      <p:pic>
        <p:nvPicPr>
          <p:cNvPr id="17" name="Immagine 16">
            <a:extLst>
              <a:ext uri="{FF2B5EF4-FFF2-40B4-BE49-F238E27FC236}">
                <a16:creationId xmlns:a16="http://schemas.microsoft.com/office/drawing/2014/main" id="{F248FCCC-5A90-F008-5972-5C77E2E32664}"/>
              </a:ext>
            </a:extLst>
          </p:cNvPr>
          <p:cNvPicPr>
            <a:picLocks noChangeAspect="1"/>
          </p:cNvPicPr>
          <p:nvPr/>
        </p:nvPicPr>
        <p:blipFill>
          <a:blip r:embed="rId2"/>
          <a:stretch>
            <a:fillRect/>
          </a:stretch>
        </p:blipFill>
        <p:spPr>
          <a:xfrm>
            <a:off x="350604" y="231490"/>
            <a:ext cx="8442791" cy="4539991"/>
          </a:xfrm>
          <a:prstGeom prst="rect">
            <a:avLst/>
          </a:prstGeom>
        </p:spPr>
      </p:pic>
      <p:sp>
        <p:nvSpPr>
          <p:cNvPr id="18" name="Titolo 1">
            <a:extLst>
              <a:ext uri="{FF2B5EF4-FFF2-40B4-BE49-F238E27FC236}">
                <a16:creationId xmlns:a16="http://schemas.microsoft.com/office/drawing/2014/main" id="{8B87B848-74E5-5DEF-662E-C6586C3FA50D}"/>
              </a:ext>
            </a:extLst>
          </p:cNvPr>
          <p:cNvSpPr>
            <a:spLocks noGrp="1"/>
          </p:cNvSpPr>
          <p:nvPr>
            <p:ph type="title"/>
          </p:nvPr>
        </p:nvSpPr>
        <p:spPr>
          <a:xfrm>
            <a:off x="737574" y="144386"/>
            <a:ext cx="7938882" cy="342900"/>
          </a:xfrm>
        </p:spPr>
        <p:txBody>
          <a:bodyPr/>
          <a:lstStyle/>
          <a:p>
            <a:r>
              <a:rPr lang="en-US" noProof="0" dirty="0"/>
              <a:t>ERO2.0 inputs</a:t>
            </a:r>
          </a:p>
        </p:txBody>
      </p:sp>
    </p:spTree>
    <p:extLst>
      <p:ext uri="{BB962C8B-B14F-4D97-AF65-F5344CB8AC3E}">
        <p14:creationId xmlns:p14="http://schemas.microsoft.com/office/powerpoint/2010/main" val="3412636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5084ED-EF0B-286F-BB75-4E6AF50141FA}"/>
            </a:ext>
          </a:extLst>
        </p:cNvPr>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19E4BFCD-7C3B-7E88-0208-E78A2898986D}"/>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2BBFAD24-9265-940D-ED86-B9A0501AC73D}"/>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dirty="0">
              <a:solidFill>
                <a:prstClr val="white"/>
              </a:solidFill>
            </a:endParaRPr>
          </a:p>
        </p:txBody>
      </p:sp>
      <p:sp>
        <p:nvSpPr>
          <p:cNvPr id="2" name="Titolo 1">
            <a:extLst>
              <a:ext uri="{FF2B5EF4-FFF2-40B4-BE49-F238E27FC236}">
                <a16:creationId xmlns:a16="http://schemas.microsoft.com/office/drawing/2014/main" id="{71A50B1A-70FA-E22F-327A-F60AAD7CA254}"/>
              </a:ext>
            </a:extLst>
          </p:cNvPr>
          <p:cNvSpPr>
            <a:spLocks noGrp="1"/>
          </p:cNvSpPr>
          <p:nvPr>
            <p:ph type="title"/>
          </p:nvPr>
        </p:nvSpPr>
        <p:spPr>
          <a:xfrm>
            <a:off x="737574" y="144386"/>
            <a:ext cx="7938882" cy="342900"/>
          </a:xfrm>
        </p:spPr>
        <p:txBody>
          <a:bodyPr/>
          <a:lstStyle/>
          <a:p>
            <a:r>
              <a:rPr lang="en-US" noProof="0" dirty="0"/>
              <a:t>Comparison with experimental data</a:t>
            </a:r>
          </a:p>
        </p:txBody>
      </p:sp>
      <p:pic>
        <p:nvPicPr>
          <p:cNvPr id="5" name="Immagine 4" descr="Immagine che contiene testo, diagramma, linea, Diagramma&#10;&#10;Il contenuto generato dall'IA potrebbe non essere corretto.">
            <a:extLst>
              <a:ext uri="{FF2B5EF4-FFF2-40B4-BE49-F238E27FC236}">
                <a16:creationId xmlns:a16="http://schemas.microsoft.com/office/drawing/2014/main" id="{55DA0E5F-EE1A-06A3-40E4-B1F39C15ED7C}"/>
              </a:ext>
            </a:extLst>
          </p:cNvPr>
          <p:cNvPicPr>
            <a:picLocks noChangeAspect="1"/>
          </p:cNvPicPr>
          <p:nvPr/>
        </p:nvPicPr>
        <p:blipFill>
          <a:blip r:embed="rId2" cstate="print">
            <a:extLst>
              <a:ext uri="{28A0092B-C50C-407E-A947-70E740481C1C}">
                <a14:useLocalDpi xmlns:a14="http://schemas.microsoft.com/office/drawing/2010/main" val="0"/>
              </a:ext>
            </a:extLst>
          </a:blip>
          <a:srcRect l="51509" t="15677"/>
          <a:stretch/>
        </p:blipFill>
        <p:spPr>
          <a:xfrm>
            <a:off x="6256219" y="2684362"/>
            <a:ext cx="2771893" cy="2055679"/>
          </a:xfrm>
          <a:prstGeom prst="rect">
            <a:avLst/>
          </a:prstGeom>
        </p:spPr>
      </p:pic>
      <p:pic>
        <p:nvPicPr>
          <p:cNvPr id="6" name="Immagine 5" descr="Immagine che contiene testo, diagramma, linea, Diagramma&#10;&#10;Il contenuto generato dall'IA potrebbe non essere corretto.">
            <a:extLst>
              <a:ext uri="{FF2B5EF4-FFF2-40B4-BE49-F238E27FC236}">
                <a16:creationId xmlns:a16="http://schemas.microsoft.com/office/drawing/2014/main" id="{714CAEC2-0F45-ED08-E127-9531DE75550E}"/>
              </a:ext>
            </a:extLst>
          </p:cNvPr>
          <p:cNvPicPr>
            <a:picLocks noChangeAspect="1"/>
          </p:cNvPicPr>
          <p:nvPr/>
        </p:nvPicPr>
        <p:blipFill>
          <a:blip r:embed="rId3" cstate="print">
            <a:extLst>
              <a:ext uri="{28A0092B-C50C-407E-A947-70E740481C1C}">
                <a14:useLocalDpi xmlns:a14="http://schemas.microsoft.com/office/drawing/2010/main" val="0"/>
              </a:ext>
            </a:extLst>
          </a:blip>
          <a:srcRect t="15677" r="51509"/>
          <a:stretch/>
        </p:blipFill>
        <p:spPr>
          <a:xfrm>
            <a:off x="6256219" y="555526"/>
            <a:ext cx="2770129" cy="2054370"/>
          </a:xfrm>
          <a:prstGeom prst="rect">
            <a:avLst/>
          </a:prstGeom>
        </p:spPr>
      </p:pic>
      <p:pic>
        <p:nvPicPr>
          <p:cNvPr id="7" name="Immagine 6" descr="Immagine che contiene testo, diagramma, linea, Diagramma&#10;&#10;Il contenuto generato dall'IA potrebbe non essere corretto.">
            <a:extLst>
              <a:ext uri="{FF2B5EF4-FFF2-40B4-BE49-F238E27FC236}">
                <a16:creationId xmlns:a16="http://schemas.microsoft.com/office/drawing/2014/main" id="{B891A7FF-5D4A-E5FF-74D7-6585CEAE2A68}"/>
              </a:ext>
            </a:extLst>
          </p:cNvPr>
          <p:cNvPicPr>
            <a:picLocks noChangeAspect="1"/>
          </p:cNvPicPr>
          <p:nvPr/>
        </p:nvPicPr>
        <p:blipFill>
          <a:blip r:embed="rId4" cstate="print">
            <a:extLst>
              <a:ext uri="{28A0092B-C50C-407E-A947-70E740481C1C}">
                <a14:useLocalDpi xmlns:a14="http://schemas.microsoft.com/office/drawing/2010/main" val="0"/>
              </a:ext>
            </a:extLst>
          </a:blip>
          <a:srcRect l="17568" t="-781" r="67567" b="83354"/>
          <a:stretch/>
        </p:blipFill>
        <p:spPr>
          <a:xfrm rot="16200000">
            <a:off x="5659445" y="1384689"/>
            <a:ext cx="792088" cy="396044"/>
          </a:xfrm>
          <a:prstGeom prst="rect">
            <a:avLst/>
          </a:prstGeom>
        </p:spPr>
      </p:pic>
      <p:pic>
        <p:nvPicPr>
          <p:cNvPr id="8" name="Immagine 7" descr="Immagine che contiene testo, diagramma, linea, Diagramma&#10;&#10;Il contenuto generato dall'IA potrebbe non essere corretto.">
            <a:extLst>
              <a:ext uri="{FF2B5EF4-FFF2-40B4-BE49-F238E27FC236}">
                <a16:creationId xmlns:a16="http://schemas.microsoft.com/office/drawing/2014/main" id="{D71EC541-13C0-54AD-2F50-856E3CB2AD5B}"/>
              </a:ext>
            </a:extLst>
          </p:cNvPr>
          <p:cNvPicPr>
            <a:picLocks noChangeAspect="1"/>
          </p:cNvPicPr>
          <p:nvPr/>
        </p:nvPicPr>
        <p:blipFill>
          <a:blip r:embed="rId4" cstate="print">
            <a:extLst>
              <a:ext uri="{28A0092B-C50C-407E-A947-70E740481C1C}">
                <a14:useLocalDpi xmlns:a14="http://schemas.microsoft.com/office/drawing/2010/main" val="0"/>
              </a:ext>
            </a:extLst>
          </a:blip>
          <a:srcRect l="68919" r="16216" b="82573"/>
          <a:stretch/>
        </p:blipFill>
        <p:spPr>
          <a:xfrm rot="16200000">
            <a:off x="5659445" y="3514179"/>
            <a:ext cx="792088" cy="396044"/>
          </a:xfrm>
          <a:prstGeom prst="rect">
            <a:avLst/>
          </a:prstGeom>
        </p:spPr>
      </p:pic>
      <p:sp>
        <p:nvSpPr>
          <p:cNvPr id="9" name="CasellaDiTesto 8">
            <a:extLst>
              <a:ext uri="{FF2B5EF4-FFF2-40B4-BE49-F238E27FC236}">
                <a16:creationId xmlns:a16="http://schemas.microsoft.com/office/drawing/2014/main" id="{A9400566-CA1E-0A08-67BF-59C0788E08C7}"/>
              </a:ext>
            </a:extLst>
          </p:cNvPr>
          <p:cNvSpPr txBox="1"/>
          <p:nvPr/>
        </p:nvSpPr>
        <p:spPr>
          <a:xfrm>
            <a:off x="270030" y="771550"/>
            <a:ext cx="5494646" cy="523220"/>
          </a:xfrm>
          <a:prstGeom prst="rect">
            <a:avLst/>
          </a:prstGeom>
          <a:noFill/>
        </p:spPr>
        <p:txBody>
          <a:bodyPr wrap="square" rtlCol="0">
            <a:spAutoFit/>
          </a:bodyPr>
          <a:lstStyle/>
          <a:p>
            <a:pPr marL="285750" indent="-285750">
              <a:buFont typeface="Arial" panose="020B0604020202020204" pitchFamily="34" charset="0"/>
              <a:buChar char="•"/>
            </a:pPr>
            <a:r>
              <a:rPr lang="en-US" sz="1400" noProof="0" dirty="0">
                <a:latin typeface="+mj-lt"/>
              </a:rPr>
              <a:t>FIB marking: </a:t>
            </a:r>
            <a:r>
              <a:rPr lang="en-US" sz="1400" b="1" noProof="0" dirty="0">
                <a:latin typeface="+mj-lt"/>
              </a:rPr>
              <a:t>50-100 nm erosion </a:t>
            </a:r>
            <a:r>
              <a:rPr lang="en-US" sz="1400" noProof="0" dirty="0">
                <a:latin typeface="+mj-lt"/>
              </a:rPr>
              <a:t>near strike-point after 10</a:t>
            </a:r>
            <a:r>
              <a:rPr lang="en-US" sz="1400" baseline="30000" noProof="0" dirty="0">
                <a:latin typeface="+mj-lt"/>
              </a:rPr>
              <a:t>24</a:t>
            </a:r>
            <a:r>
              <a:rPr lang="en-US" sz="1400" noProof="0" dirty="0">
                <a:latin typeface="+mj-lt"/>
              </a:rPr>
              <a:t> He m</a:t>
            </a:r>
            <a:r>
              <a:rPr lang="en-US" sz="1400" baseline="30000" noProof="0" dirty="0">
                <a:latin typeface="+mj-lt"/>
              </a:rPr>
              <a:t>-2</a:t>
            </a:r>
            <a:r>
              <a:rPr lang="en-US" sz="1400" noProof="0" dirty="0">
                <a:latin typeface="+mj-lt"/>
              </a:rPr>
              <a:t> fluence</a:t>
            </a:r>
          </a:p>
        </p:txBody>
      </p:sp>
      <p:sp>
        <p:nvSpPr>
          <p:cNvPr id="10" name="CasellaDiTesto 9">
            <a:extLst>
              <a:ext uri="{FF2B5EF4-FFF2-40B4-BE49-F238E27FC236}">
                <a16:creationId xmlns:a16="http://schemas.microsoft.com/office/drawing/2014/main" id="{72C1DD98-8F1E-A74F-05AC-A0812E0CA08E}"/>
              </a:ext>
            </a:extLst>
          </p:cNvPr>
          <p:cNvSpPr txBox="1"/>
          <p:nvPr/>
        </p:nvSpPr>
        <p:spPr>
          <a:xfrm>
            <a:off x="1115616" y="1017771"/>
            <a:ext cx="4410490" cy="276999"/>
          </a:xfrm>
          <a:prstGeom prst="rect">
            <a:avLst/>
          </a:prstGeom>
          <a:noFill/>
        </p:spPr>
        <p:txBody>
          <a:bodyPr wrap="square" rtlCol="0">
            <a:spAutoFit/>
          </a:bodyPr>
          <a:lstStyle/>
          <a:p>
            <a:pPr algn="r"/>
            <a:r>
              <a:rPr lang="en-US" sz="1200" noProof="0" dirty="0">
                <a:solidFill>
                  <a:schemeClr val="bg1">
                    <a:lumMod val="65000"/>
                  </a:schemeClr>
                </a:solidFill>
              </a:rPr>
              <a:t>M. </a:t>
            </a:r>
            <a:r>
              <a:rPr lang="en-US" sz="1200" noProof="0" dirty="0" err="1">
                <a:solidFill>
                  <a:schemeClr val="bg1">
                    <a:lumMod val="65000"/>
                  </a:schemeClr>
                </a:solidFill>
              </a:rPr>
              <a:t>Rasiński</a:t>
            </a:r>
            <a:r>
              <a:rPr lang="en-US" sz="1200" noProof="0" dirty="0">
                <a:solidFill>
                  <a:schemeClr val="bg1">
                    <a:lumMod val="65000"/>
                  </a:schemeClr>
                </a:solidFill>
              </a:rPr>
              <a:t> et al. NME 37 (2023) 101539</a:t>
            </a:r>
          </a:p>
        </p:txBody>
      </p:sp>
      <p:sp>
        <p:nvSpPr>
          <p:cNvPr id="11" name="Freccia giù 10">
            <a:extLst>
              <a:ext uri="{FF2B5EF4-FFF2-40B4-BE49-F238E27FC236}">
                <a16:creationId xmlns:a16="http://schemas.microsoft.com/office/drawing/2014/main" id="{4FE6CA23-28E8-6EAA-CB80-156A1B2F74DE}"/>
              </a:ext>
            </a:extLst>
          </p:cNvPr>
          <p:cNvSpPr/>
          <p:nvPr/>
        </p:nvSpPr>
        <p:spPr>
          <a:xfrm rot="16200000">
            <a:off x="519104" y="1453019"/>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12" name="CasellaDiTesto 11">
            <a:extLst>
              <a:ext uri="{FF2B5EF4-FFF2-40B4-BE49-F238E27FC236}">
                <a16:creationId xmlns:a16="http://schemas.microsoft.com/office/drawing/2014/main" id="{E1A93FF9-49B2-B8C9-8746-C2A38DDD03EA}"/>
              </a:ext>
            </a:extLst>
          </p:cNvPr>
          <p:cNvSpPr txBox="1"/>
          <p:nvPr/>
        </p:nvSpPr>
        <p:spPr>
          <a:xfrm>
            <a:off x="853407" y="1324214"/>
            <a:ext cx="4410490" cy="523220"/>
          </a:xfrm>
          <a:prstGeom prst="rect">
            <a:avLst/>
          </a:prstGeom>
          <a:noFill/>
        </p:spPr>
        <p:txBody>
          <a:bodyPr wrap="square" rtlCol="0">
            <a:spAutoFit/>
          </a:bodyPr>
          <a:lstStyle/>
          <a:p>
            <a:r>
              <a:rPr lang="en-US" sz="1400" noProof="0" dirty="0">
                <a:latin typeface="+mj-lt"/>
              </a:rPr>
              <a:t>ERO2.0: </a:t>
            </a:r>
            <a:r>
              <a:rPr lang="en-US" sz="1400" b="1" noProof="0" dirty="0">
                <a:latin typeface="+mj-lt"/>
              </a:rPr>
              <a:t>1-2 nm </a:t>
            </a:r>
            <a:r>
              <a:rPr lang="en-US" sz="1400" noProof="0" dirty="0">
                <a:latin typeface="+mj-lt"/>
              </a:rPr>
              <a:t>maximum erosion (even considering Maxwellian </a:t>
            </a:r>
            <a:r>
              <a:rPr lang="en-US" sz="1400" dirty="0"/>
              <a:t>distributions for</a:t>
            </a:r>
            <a:r>
              <a:rPr lang="en-US" sz="1400" noProof="0" dirty="0">
                <a:latin typeface="+mj-lt"/>
              </a:rPr>
              <a:t> incidence angle and energy) </a:t>
            </a:r>
          </a:p>
        </p:txBody>
      </p:sp>
      <p:sp>
        <p:nvSpPr>
          <p:cNvPr id="13" name="CasellaDiTesto 12">
            <a:extLst>
              <a:ext uri="{FF2B5EF4-FFF2-40B4-BE49-F238E27FC236}">
                <a16:creationId xmlns:a16="http://schemas.microsoft.com/office/drawing/2014/main" id="{EC8B4B20-CA28-BE1D-7BDC-05A12A3C81D9}"/>
              </a:ext>
            </a:extLst>
          </p:cNvPr>
          <p:cNvSpPr txBox="1"/>
          <p:nvPr/>
        </p:nvSpPr>
        <p:spPr>
          <a:xfrm>
            <a:off x="270030" y="2025120"/>
            <a:ext cx="4824974" cy="1169551"/>
          </a:xfrm>
          <a:prstGeom prst="rect">
            <a:avLst/>
          </a:prstGeom>
          <a:noFill/>
        </p:spPr>
        <p:txBody>
          <a:bodyPr wrap="square" rtlCol="0">
            <a:spAutoFit/>
          </a:bodyPr>
          <a:lstStyle/>
          <a:p>
            <a:r>
              <a:rPr lang="en-GB" sz="1400" b="1" noProof="0" dirty="0">
                <a:latin typeface="+mj-lt"/>
              </a:rPr>
              <a:t>Possible uncertainties</a:t>
            </a:r>
          </a:p>
          <a:p>
            <a:pPr marL="285750" indent="-285750">
              <a:buFont typeface="Arial" panose="020B0604020202020204" pitchFamily="34" charset="0"/>
              <a:buChar char="•"/>
            </a:pPr>
            <a:r>
              <a:rPr lang="en-GB" sz="1400" i="1" noProof="0" dirty="0">
                <a:latin typeface="Cambria Math" panose="02040503050406030204" pitchFamily="18" charset="0"/>
                <a:ea typeface="Cambria Math" panose="02040503050406030204" pitchFamily="18" charset="0"/>
              </a:rPr>
              <a:t>T</a:t>
            </a:r>
            <a:r>
              <a:rPr lang="en-GB" sz="1400" i="1" baseline="-25000" noProof="0" dirty="0">
                <a:latin typeface="Cambria Math" panose="02040503050406030204" pitchFamily="18" charset="0"/>
                <a:ea typeface="Cambria Math" panose="02040503050406030204" pitchFamily="18" charset="0"/>
              </a:rPr>
              <a:t>e</a:t>
            </a:r>
            <a:r>
              <a:rPr lang="en-GB" sz="1400" noProof="0" dirty="0">
                <a:latin typeface="+mj-lt"/>
              </a:rPr>
              <a:t>  only benchmarked against median value of LP data</a:t>
            </a:r>
            <a:endParaRPr lang="en-GB" sz="1400" baseline="-25000" noProof="0" dirty="0">
              <a:latin typeface="+mj-lt"/>
            </a:endParaRPr>
          </a:p>
          <a:p>
            <a:pPr marL="285750" indent="-285750">
              <a:buFont typeface="Arial" panose="020B0604020202020204" pitchFamily="34" charset="0"/>
              <a:buChar char="•"/>
            </a:pPr>
            <a:r>
              <a:rPr lang="en-GB" sz="1400" i="1" noProof="0" dirty="0">
                <a:latin typeface="Cambria Math" panose="02040503050406030204" pitchFamily="18" charset="0"/>
                <a:ea typeface="Cambria Math" panose="02040503050406030204" pitchFamily="18" charset="0"/>
              </a:rPr>
              <a:t>T</a:t>
            </a:r>
            <a:r>
              <a:rPr lang="en-GB" sz="1400" i="1" baseline="-25000" noProof="0" dirty="0">
                <a:latin typeface="Cambria Math" panose="02040503050406030204" pitchFamily="18" charset="0"/>
                <a:ea typeface="Cambria Math" panose="02040503050406030204" pitchFamily="18" charset="0"/>
              </a:rPr>
              <a:t>i</a:t>
            </a:r>
            <a:r>
              <a:rPr lang="en-GB" sz="1400" noProof="0" dirty="0">
                <a:latin typeface="+mj-lt"/>
              </a:rPr>
              <a:t>  not benchmarked in SOLPS</a:t>
            </a:r>
          </a:p>
          <a:p>
            <a:pPr marL="285750" indent="-285750">
              <a:buFont typeface="Arial" panose="020B0604020202020204" pitchFamily="34" charset="0"/>
              <a:buChar char="•"/>
            </a:pPr>
            <a:r>
              <a:rPr lang="en-GB" sz="1400" noProof="0" dirty="0">
                <a:latin typeface="+mj-lt"/>
              </a:rPr>
              <a:t>Presence of impurities (e.g. O)</a:t>
            </a:r>
          </a:p>
          <a:p>
            <a:pPr marL="285750" indent="-285750">
              <a:buFont typeface="Arial" panose="020B0604020202020204" pitchFamily="34" charset="0"/>
              <a:buChar char="•"/>
            </a:pPr>
            <a:r>
              <a:rPr lang="en-GB" sz="1400" dirty="0">
                <a:latin typeface="+mj-lt"/>
              </a:rPr>
              <a:t>Sputtering yields for redeposited W</a:t>
            </a:r>
            <a:endParaRPr lang="en-GB" sz="1400" noProof="0" dirty="0">
              <a:latin typeface="+mj-lt"/>
            </a:endParaRPr>
          </a:p>
        </p:txBody>
      </p:sp>
      <p:sp>
        <p:nvSpPr>
          <p:cNvPr id="14" name="CasellaDiTesto 13">
            <a:extLst>
              <a:ext uri="{FF2B5EF4-FFF2-40B4-BE49-F238E27FC236}">
                <a16:creationId xmlns:a16="http://schemas.microsoft.com/office/drawing/2014/main" id="{53126DDC-ADB9-0B19-D36C-6040AF23B9A2}"/>
              </a:ext>
            </a:extLst>
          </p:cNvPr>
          <p:cNvSpPr txBox="1"/>
          <p:nvPr/>
        </p:nvSpPr>
        <p:spPr>
          <a:xfrm>
            <a:off x="271438" y="3523467"/>
            <a:ext cx="4824974" cy="954107"/>
          </a:xfrm>
          <a:prstGeom prst="rect">
            <a:avLst/>
          </a:prstGeom>
          <a:noFill/>
        </p:spPr>
        <p:txBody>
          <a:bodyPr wrap="square" rtlCol="0">
            <a:spAutoFit/>
          </a:bodyPr>
          <a:lstStyle/>
          <a:p>
            <a:r>
              <a:rPr lang="en-GB" sz="1400" b="1" dirty="0">
                <a:latin typeface="+mj-lt"/>
              </a:rPr>
              <a:t>Temperature variation</a:t>
            </a:r>
          </a:p>
          <a:p>
            <a:pPr marL="285750" indent="-285750">
              <a:buFont typeface="Arial" panose="020B0604020202020204" pitchFamily="34" charset="0"/>
              <a:buChar char="•"/>
            </a:pPr>
            <a:r>
              <a:rPr lang="en-GB" sz="1400" noProof="0" dirty="0">
                <a:latin typeface="+mj-lt"/>
              </a:rPr>
              <a:t>Stronger impact of </a:t>
            </a:r>
            <a:r>
              <a:rPr lang="en-GB" sz="1400" i="1" noProof="0" dirty="0">
                <a:latin typeface="Cambria Math" panose="02040503050406030204" pitchFamily="18" charset="0"/>
                <a:ea typeface="Cambria Math" panose="02040503050406030204" pitchFamily="18" charset="0"/>
              </a:rPr>
              <a:t>T</a:t>
            </a:r>
            <a:r>
              <a:rPr lang="en-GB" sz="1400" i="1" baseline="-25000" noProof="0" dirty="0">
                <a:latin typeface="Cambria Math" panose="02040503050406030204" pitchFamily="18" charset="0"/>
                <a:ea typeface="Cambria Math" panose="02040503050406030204" pitchFamily="18" charset="0"/>
              </a:rPr>
              <a:t>e</a:t>
            </a:r>
            <a:r>
              <a:rPr lang="en-GB" sz="1400" noProof="0" dirty="0">
                <a:latin typeface="+mj-lt"/>
              </a:rPr>
              <a:t>  due to </a:t>
            </a:r>
            <a:r>
              <a:rPr lang="en-GB" sz="1400" i="1" noProof="0" dirty="0">
                <a:latin typeface="Cambria Math" panose="02040503050406030204" pitchFamily="18" charset="0"/>
                <a:ea typeface="Cambria Math" panose="02040503050406030204" pitchFamily="18" charset="0"/>
              </a:rPr>
              <a:t>3q</a:t>
            </a:r>
            <a:r>
              <a:rPr lang="en-GB" sz="1400" noProof="0" dirty="0">
                <a:latin typeface="+mj-lt"/>
              </a:rPr>
              <a:t>  factor</a:t>
            </a:r>
          </a:p>
          <a:p>
            <a:pPr marL="285750" indent="-285750">
              <a:buFont typeface="Arial" panose="020B0604020202020204" pitchFamily="34" charset="0"/>
              <a:buChar char="•"/>
            </a:pPr>
            <a:r>
              <a:rPr lang="en-GB" sz="1400" i="1" dirty="0">
                <a:latin typeface="Cambria Math" panose="02040503050406030204" pitchFamily="18" charset="0"/>
                <a:ea typeface="Cambria Math" panose="02040503050406030204" pitchFamily="18" charset="0"/>
              </a:rPr>
              <a:t>T</a:t>
            </a:r>
            <a:r>
              <a:rPr lang="en-GB" sz="1400" i="1" baseline="-25000" dirty="0">
                <a:latin typeface="Cambria Math" panose="02040503050406030204" pitchFamily="18" charset="0"/>
                <a:ea typeface="Cambria Math" panose="02040503050406030204" pitchFamily="18" charset="0"/>
              </a:rPr>
              <a:t>e</a:t>
            </a:r>
            <a:r>
              <a:rPr lang="en-GB" sz="1400" dirty="0"/>
              <a:t>  effect closer to strike-point </a:t>
            </a:r>
          </a:p>
          <a:p>
            <a:pPr marL="285750" indent="-285750">
              <a:buFont typeface="Arial" panose="020B0604020202020204" pitchFamily="34" charset="0"/>
              <a:buChar char="•"/>
            </a:pPr>
            <a:r>
              <a:rPr lang="en-GB" sz="1400" dirty="0">
                <a:latin typeface="+mj-lt"/>
              </a:rPr>
              <a:t>Partial agreement</a:t>
            </a:r>
            <a:r>
              <a:rPr lang="en-GB" sz="1400" noProof="0" dirty="0">
                <a:latin typeface="+mj-lt"/>
              </a:rPr>
              <a:t> only with unrealistically high </a:t>
            </a:r>
            <a:r>
              <a:rPr lang="en-GB" sz="1400" i="1" dirty="0">
                <a:latin typeface="Cambria Math" panose="02040503050406030204" pitchFamily="18" charset="0"/>
                <a:ea typeface="Cambria Math" panose="02040503050406030204" pitchFamily="18" charset="0"/>
              </a:rPr>
              <a:t>T</a:t>
            </a:r>
            <a:r>
              <a:rPr lang="en-GB" sz="1400" i="1" baseline="-25000" dirty="0">
                <a:latin typeface="Cambria Math" panose="02040503050406030204" pitchFamily="18" charset="0"/>
                <a:ea typeface="Cambria Math" panose="02040503050406030204" pitchFamily="18" charset="0"/>
              </a:rPr>
              <a:t>e</a:t>
            </a:r>
            <a:r>
              <a:rPr lang="en-GB" sz="1400" noProof="0" dirty="0">
                <a:latin typeface="+mj-lt"/>
              </a:rPr>
              <a:t> </a:t>
            </a:r>
          </a:p>
        </p:txBody>
      </p:sp>
    </p:spTree>
    <p:extLst>
      <p:ext uri="{BB962C8B-B14F-4D97-AF65-F5344CB8AC3E}">
        <p14:creationId xmlns:p14="http://schemas.microsoft.com/office/powerpoint/2010/main" val="3069146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EABAC3E-2194-FB5A-A88A-AFEAE3AD3517}"/>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FA3960A3-1A16-B1D5-A829-CBCDED53B86C}"/>
              </a:ext>
            </a:extLst>
          </p:cNvPr>
          <p:cNvSpPr>
            <a:spLocks noGrp="1"/>
          </p:cNvSpPr>
          <p:nvPr>
            <p:ph type="sldNum" sz="quarter" idx="12"/>
          </p:nvPr>
        </p:nvSpPr>
        <p:spPr/>
        <p:txBody>
          <a:bodyPr/>
          <a:lstStyle/>
          <a:p>
            <a:fld id="{6A6D9FA1-99C7-4910-8E32-B85D378B0060}" type="slidenum">
              <a:rPr lang="en-GB" smtClean="0">
                <a:solidFill>
                  <a:prstClr val="white"/>
                </a:solidFill>
              </a:rPr>
              <a:pPr/>
              <a:t>36</a:t>
            </a:fld>
            <a:endParaRPr lang="en-GB" dirty="0">
              <a:solidFill>
                <a:prstClr val="white"/>
              </a:solidFill>
            </a:endParaRPr>
          </a:p>
        </p:txBody>
      </p:sp>
      <p:sp>
        <p:nvSpPr>
          <p:cNvPr id="5" name="Titolo 1">
            <a:extLst>
              <a:ext uri="{FF2B5EF4-FFF2-40B4-BE49-F238E27FC236}">
                <a16:creationId xmlns:a16="http://schemas.microsoft.com/office/drawing/2014/main" id="{8800D3C3-1438-3620-5771-BF99EE152B26}"/>
              </a:ext>
            </a:extLst>
          </p:cNvPr>
          <p:cNvSpPr>
            <a:spLocks noGrp="1"/>
          </p:cNvSpPr>
          <p:nvPr>
            <p:ph type="title"/>
          </p:nvPr>
        </p:nvSpPr>
        <p:spPr>
          <a:xfrm>
            <a:off x="737574" y="144386"/>
            <a:ext cx="7938882" cy="342900"/>
          </a:xfrm>
        </p:spPr>
        <p:txBody>
          <a:bodyPr/>
          <a:lstStyle/>
          <a:p>
            <a:r>
              <a:rPr lang="en-US" noProof="0" dirty="0"/>
              <a:t>Impact of uncertainties: </a:t>
            </a:r>
            <a:r>
              <a:rPr lang="en-US" b="0" noProof="0" dirty="0"/>
              <a:t>light impurities in plasma</a:t>
            </a:r>
            <a:endParaRPr lang="en-US" noProof="0" dirty="0"/>
          </a:p>
        </p:txBody>
      </p:sp>
      <p:pic>
        <p:nvPicPr>
          <p:cNvPr id="6" name="Immagine 5" descr="Immagine che contiene testo, diagramma, schermata, linea&#10;&#10;Il contenuto generato dall'IA potrebbe non essere corretto.">
            <a:extLst>
              <a:ext uri="{FF2B5EF4-FFF2-40B4-BE49-F238E27FC236}">
                <a16:creationId xmlns:a16="http://schemas.microsoft.com/office/drawing/2014/main" id="{15E75C21-DE20-5F81-988C-AE10338A6C90}"/>
              </a:ext>
            </a:extLst>
          </p:cNvPr>
          <p:cNvPicPr>
            <a:picLocks noChangeAspect="1"/>
          </p:cNvPicPr>
          <p:nvPr/>
        </p:nvPicPr>
        <p:blipFill>
          <a:blip r:embed="rId2" cstate="print">
            <a:extLst>
              <a:ext uri="{28A0092B-C50C-407E-A947-70E740481C1C}">
                <a14:useLocalDpi xmlns:a14="http://schemas.microsoft.com/office/drawing/2010/main" val="0"/>
              </a:ext>
            </a:extLst>
          </a:blip>
          <a:srcRect r="46446"/>
          <a:stretch/>
        </p:blipFill>
        <p:spPr>
          <a:xfrm>
            <a:off x="4000894" y="619565"/>
            <a:ext cx="3024336" cy="4164982"/>
          </a:xfrm>
          <a:prstGeom prst="rect">
            <a:avLst/>
          </a:prstGeom>
        </p:spPr>
      </p:pic>
      <p:pic>
        <p:nvPicPr>
          <p:cNvPr id="7" name="Immagine 6" descr="Immagine che contiene testo, diagramma, schermata, linea&#10;&#10;Il contenuto generato dall'IA potrebbe non essere corretto.">
            <a:extLst>
              <a:ext uri="{FF2B5EF4-FFF2-40B4-BE49-F238E27FC236}">
                <a16:creationId xmlns:a16="http://schemas.microsoft.com/office/drawing/2014/main" id="{FB7DB9C2-B1CD-E8A6-B692-07F6573DE0FA}"/>
              </a:ext>
            </a:extLst>
          </p:cNvPr>
          <p:cNvPicPr>
            <a:picLocks noChangeAspect="1"/>
          </p:cNvPicPr>
          <p:nvPr/>
        </p:nvPicPr>
        <p:blipFill>
          <a:blip r:embed="rId2" cstate="print">
            <a:extLst>
              <a:ext uri="{28A0092B-C50C-407E-A947-70E740481C1C}">
                <a14:useLocalDpi xmlns:a14="http://schemas.microsoft.com/office/drawing/2010/main" val="0"/>
              </a:ext>
            </a:extLst>
          </a:blip>
          <a:srcRect l="61842" t="-134" r="394" b="134"/>
          <a:stretch/>
        </p:blipFill>
        <p:spPr>
          <a:xfrm>
            <a:off x="7011888" y="619565"/>
            <a:ext cx="2132620" cy="4164982"/>
          </a:xfrm>
          <a:prstGeom prst="rect">
            <a:avLst/>
          </a:prstGeom>
        </p:spPr>
      </p:pic>
      <p:sp>
        <p:nvSpPr>
          <p:cNvPr id="8" name="CasellaDiTesto 7">
            <a:extLst>
              <a:ext uri="{FF2B5EF4-FFF2-40B4-BE49-F238E27FC236}">
                <a16:creationId xmlns:a16="http://schemas.microsoft.com/office/drawing/2014/main" id="{A63CABD5-B100-7125-086B-452D9CA63028}"/>
              </a:ext>
            </a:extLst>
          </p:cNvPr>
          <p:cNvSpPr txBox="1"/>
          <p:nvPr/>
        </p:nvSpPr>
        <p:spPr>
          <a:xfrm>
            <a:off x="216487" y="619565"/>
            <a:ext cx="3750130" cy="1169551"/>
          </a:xfrm>
          <a:prstGeom prst="rect">
            <a:avLst/>
          </a:prstGeom>
          <a:noFill/>
        </p:spPr>
        <p:txBody>
          <a:bodyPr wrap="square" rtlCol="0">
            <a:spAutoFit/>
          </a:bodyPr>
          <a:lstStyle/>
          <a:p>
            <a:r>
              <a:rPr lang="en-GB" sz="1400" b="1" dirty="0"/>
              <a:t>Assumptions</a:t>
            </a:r>
          </a:p>
          <a:p>
            <a:pPr marL="285750" indent="-285750">
              <a:buFont typeface="Arial" panose="020B0604020202020204" pitchFamily="34" charset="0"/>
              <a:buChar char="•"/>
            </a:pPr>
            <a:r>
              <a:rPr lang="en-GB" sz="1400" dirty="0"/>
              <a:t>Oxygen used as proxy for light impurities</a:t>
            </a:r>
          </a:p>
          <a:p>
            <a:pPr marL="285750" indent="-285750">
              <a:buFont typeface="Arial" panose="020B0604020202020204" pitchFamily="34" charset="0"/>
              <a:buChar char="•"/>
            </a:pPr>
            <a:r>
              <a:rPr lang="en-GB" sz="1400" noProof="0" dirty="0"/>
              <a:t>Concentration range: 0.1 – 10% (of </a:t>
            </a:r>
            <a:r>
              <a:rPr lang="en-GB" sz="1400" i="1" noProof="0" dirty="0">
                <a:latin typeface="Cambria Math" panose="02040503050406030204" pitchFamily="18" charset="0"/>
                <a:ea typeface="Cambria Math" panose="02040503050406030204" pitchFamily="18" charset="0"/>
              </a:rPr>
              <a:t>n</a:t>
            </a:r>
            <a:r>
              <a:rPr lang="en-GB" sz="1400" i="1" baseline="-25000" noProof="0" dirty="0">
                <a:latin typeface="Cambria Math" panose="02040503050406030204" pitchFamily="18" charset="0"/>
                <a:ea typeface="Cambria Math" panose="02040503050406030204" pitchFamily="18" charset="0"/>
              </a:rPr>
              <a:t>e </a:t>
            </a:r>
            <a:r>
              <a:rPr lang="en-GB" sz="1400" noProof="0" dirty="0"/>
              <a:t>)</a:t>
            </a:r>
          </a:p>
          <a:p>
            <a:pPr marL="285750" indent="-285750">
              <a:buFont typeface="Arial" panose="020B0604020202020204" pitchFamily="34" charset="0"/>
              <a:buChar char="•"/>
            </a:pPr>
            <a:r>
              <a:rPr lang="en-GB" sz="1400" dirty="0"/>
              <a:t>Low (1+) and high (6+) charge states (from WEST experience and coronal equilibrium)</a:t>
            </a:r>
            <a:endParaRPr lang="en-GB" sz="1400" noProof="0" dirty="0"/>
          </a:p>
        </p:txBody>
      </p:sp>
      <p:sp>
        <p:nvSpPr>
          <p:cNvPr id="9" name="CasellaDiTesto 8">
            <a:extLst>
              <a:ext uri="{FF2B5EF4-FFF2-40B4-BE49-F238E27FC236}">
                <a16:creationId xmlns:a16="http://schemas.microsoft.com/office/drawing/2014/main" id="{7A39D7C5-6A95-A2CF-07FC-0B11A919E843}"/>
              </a:ext>
            </a:extLst>
          </p:cNvPr>
          <p:cNvSpPr txBox="1"/>
          <p:nvPr/>
        </p:nvSpPr>
        <p:spPr>
          <a:xfrm>
            <a:off x="0" y="1727415"/>
            <a:ext cx="3960440" cy="646331"/>
          </a:xfrm>
          <a:prstGeom prst="rect">
            <a:avLst/>
          </a:prstGeom>
          <a:noFill/>
        </p:spPr>
        <p:txBody>
          <a:bodyPr wrap="square" rtlCol="0">
            <a:spAutoFit/>
          </a:bodyPr>
          <a:lstStyle/>
          <a:p>
            <a:pPr algn="r"/>
            <a:r>
              <a:rPr lang="en-US" sz="1200" noProof="0" dirty="0">
                <a:solidFill>
                  <a:schemeClr val="bg1">
                    <a:lumMod val="65000"/>
                  </a:schemeClr>
                </a:solidFill>
              </a:rPr>
              <a:t>C. C. Klepper et al. PPCF 64 (2022) 104008</a:t>
            </a:r>
          </a:p>
          <a:p>
            <a:pPr algn="r"/>
            <a:r>
              <a:rPr lang="en-US" sz="1200" dirty="0">
                <a:solidFill>
                  <a:schemeClr val="bg1">
                    <a:lumMod val="65000"/>
                  </a:schemeClr>
                </a:solidFill>
              </a:rPr>
              <a:t>R. Dufresne et al. 2021 Monthly Notices of the Royal Astronomical Society 503 1976–1986 </a:t>
            </a:r>
            <a:endParaRPr lang="en-US" sz="1200" noProof="0" dirty="0">
              <a:solidFill>
                <a:schemeClr val="bg1">
                  <a:lumMod val="65000"/>
                </a:schemeClr>
              </a:solidFill>
            </a:endParaRPr>
          </a:p>
        </p:txBody>
      </p:sp>
      <p:sp>
        <p:nvSpPr>
          <p:cNvPr id="10" name="CasellaDiTesto 9">
            <a:extLst>
              <a:ext uri="{FF2B5EF4-FFF2-40B4-BE49-F238E27FC236}">
                <a16:creationId xmlns:a16="http://schemas.microsoft.com/office/drawing/2014/main" id="{9ACC0EA5-514C-1B5D-BF8F-DD630F3F6F9C}"/>
              </a:ext>
            </a:extLst>
          </p:cNvPr>
          <p:cNvSpPr txBox="1"/>
          <p:nvPr/>
        </p:nvSpPr>
        <p:spPr>
          <a:xfrm>
            <a:off x="210309" y="2702056"/>
            <a:ext cx="3750131" cy="1169551"/>
          </a:xfrm>
          <a:prstGeom prst="rect">
            <a:avLst/>
          </a:prstGeom>
          <a:noFill/>
        </p:spPr>
        <p:txBody>
          <a:bodyPr wrap="square" rtlCol="0">
            <a:spAutoFit/>
          </a:bodyPr>
          <a:lstStyle/>
          <a:p>
            <a:r>
              <a:rPr lang="en-GB" sz="1400" b="1" dirty="0"/>
              <a:t>Oxygen impact</a:t>
            </a:r>
          </a:p>
          <a:p>
            <a:pPr marL="285750" indent="-285750">
              <a:buFont typeface="Arial" panose="020B0604020202020204" pitchFamily="34" charset="0"/>
              <a:buChar char="•"/>
            </a:pPr>
            <a:r>
              <a:rPr lang="en-GB" sz="1400" dirty="0"/>
              <a:t>Mild effect for O</a:t>
            </a:r>
            <a:r>
              <a:rPr lang="en-GB" sz="1400" baseline="30000" dirty="0"/>
              <a:t>+</a:t>
            </a:r>
            <a:r>
              <a:rPr lang="en-GB" sz="1400" dirty="0"/>
              <a:t>, even at high concentration</a:t>
            </a:r>
          </a:p>
          <a:p>
            <a:pPr marL="285750" indent="-285750">
              <a:buFont typeface="Arial" panose="020B0604020202020204" pitchFamily="34" charset="0"/>
              <a:buChar char="•"/>
            </a:pPr>
            <a:r>
              <a:rPr lang="en-GB" sz="1400" noProof="0" dirty="0"/>
              <a:t>O</a:t>
            </a:r>
            <a:r>
              <a:rPr lang="en-GB" sz="1400" baseline="30000" noProof="0" dirty="0"/>
              <a:t>6+</a:t>
            </a:r>
            <a:r>
              <a:rPr lang="en-GB" sz="1400" noProof="0" dirty="0"/>
              <a:t> has strong impact close to strike-point</a:t>
            </a:r>
          </a:p>
          <a:p>
            <a:pPr marL="285750" indent="-285750">
              <a:buFont typeface="Arial" panose="020B0604020202020204" pitchFamily="34" charset="0"/>
              <a:buChar char="•"/>
            </a:pPr>
            <a:r>
              <a:rPr lang="en-GB" sz="1400" noProof="0" dirty="0"/>
              <a:t>Partial agreement only with very high concentration (10%)</a:t>
            </a:r>
          </a:p>
        </p:txBody>
      </p:sp>
      <p:sp>
        <p:nvSpPr>
          <p:cNvPr id="11" name="Freccia giù 10">
            <a:extLst>
              <a:ext uri="{FF2B5EF4-FFF2-40B4-BE49-F238E27FC236}">
                <a16:creationId xmlns:a16="http://schemas.microsoft.com/office/drawing/2014/main" id="{0689C1F0-D526-E9EA-C20F-98AEAEC6630F}"/>
              </a:ext>
            </a:extLst>
          </p:cNvPr>
          <p:cNvSpPr/>
          <p:nvPr/>
        </p:nvSpPr>
        <p:spPr>
          <a:xfrm rot="16200000">
            <a:off x="375913" y="4163763"/>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sp>
        <p:nvSpPr>
          <p:cNvPr id="12" name="CasellaDiTesto 11">
            <a:extLst>
              <a:ext uri="{FF2B5EF4-FFF2-40B4-BE49-F238E27FC236}">
                <a16:creationId xmlns:a16="http://schemas.microsoft.com/office/drawing/2014/main" id="{49F144A5-8493-ABDB-BEC8-7C1EF5010B94}"/>
              </a:ext>
            </a:extLst>
          </p:cNvPr>
          <p:cNvSpPr txBox="1"/>
          <p:nvPr/>
        </p:nvSpPr>
        <p:spPr>
          <a:xfrm>
            <a:off x="493203" y="4135888"/>
            <a:ext cx="3383868" cy="307777"/>
          </a:xfrm>
          <a:prstGeom prst="rect">
            <a:avLst/>
          </a:prstGeom>
          <a:noFill/>
        </p:spPr>
        <p:txBody>
          <a:bodyPr wrap="square" rtlCol="0">
            <a:spAutoFit/>
          </a:bodyPr>
          <a:lstStyle/>
          <a:p>
            <a:pPr algn="ctr"/>
            <a:r>
              <a:rPr lang="en-GB" sz="1400" b="1" dirty="0"/>
              <a:t>Combination</a:t>
            </a:r>
            <a:r>
              <a:rPr lang="en-GB" sz="1400" dirty="0"/>
              <a:t> of uncertainties is needed</a:t>
            </a:r>
            <a:endParaRPr lang="en-GB" sz="1400" noProof="0" dirty="0"/>
          </a:p>
        </p:txBody>
      </p:sp>
    </p:spTree>
    <p:extLst>
      <p:ext uri="{BB962C8B-B14F-4D97-AF65-F5344CB8AC3E}">
        <p14:creationId xmlns:p14="http://schemas.microsoft.com/office/powerpoint/2010/main" val="4081080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821AFCE-3EC8-C8A1-9717-A3D2C0ABA22E}"/>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4C4F38C8-B011-E517-4763-25BEE22C3BDC}"/>
              </a:ext>
            </a:extLst>
          </p:cNvPr>
          <p:cNvSpPr>
            <a:spLocks noGrp="1"/>
          </p:cNvSpPr>
          <p:nvPr>
            <p:ph type="sldNum" sz="quarter" idx="12"/>
          </p:nvPr>
        </p:nvSpPr>
        <p:spPr/>
        <p:txBody>
          <a:bodyPr/>
          <a:lstStyle/>
          <a:p>
            <a:fld id="{6A6D9FA1-99C7-4910-8E32-B85D378B0060}" type="slidenum">
              <a:rPr lang="en-GB" smtClean="0">
                <a:solidFill>
                  <a:prstClr val="white"/>
                </a:solidFill>
              </a:rPr>
              <a:pPr/>
              <a:t>37</a:t>
            </a:fld>
            <a:endParaRPr lang="en-GB" dirty="0">
              <a:solidFill>
                <a:prstClr val="white"/>
              </a:solidFill>
            </a:endParaRPr>
          </a:p>
        </p:txBody>
      </p:sp>
      <p:pic>
        <p:nvPicPr>
          <p:cNvPr id="5" name="Immagine 4" descr="Immagine che contiene testo, diagramma, linea, Diagramma&#10;&#10;Il contenuto generato dall'IA potrebbe non essere corretto.">
            <a:extLst>
              <a:ext uri="{FF2B5EF4-FFF2-40B4-BE49-F238E27FC236}">
                <a16:creationId xmlns:a16="http://schemas.microsoft.com/office/drawing/2014/main" id="{13A93A05-D15C-0BCF-7644-51615D2FF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978" y="879562"/>
            <a:ext cx="3314907" cy="2576684"/>
          </a:xfrm>
          <a:prstGeom prst="rect">
            <a:avLst/>
          </a:prstGeom>
        </p:spPr>
      </p:pic>
      <p:sp>
        <p:nvSpPr>
          <p:cNvPr id="6" name="CasellaDiTesto 5">
            <a:extLst>
              <a:ext uri="{FF2B5EF4-FFF2-40B4-BE49-F238E27FC236}">
                <a16:creationId xmlns:a16="http://schemas.microsoft.com/office/drawing/2014/main" id="{9FF08142-417A-E83D-8562-4A07D022F883}"/>
              </a:ext>
            </a:extLst>
          </p:cNvPr>
          <p:cNvSpPr txBox="1"/>
          <p:nvPr/>
        </p:nvSpPr>
        <p:spPr>
          <a:xfrm>
            <a:off x="1157513" y="725673"/>
            <a:ext cx="2077835" cy="307777"/>
          </a:xfrm>
          <a:prstGeom prst="rect">
            <a:avLst/>
          </a:prstGeom>
          <a:noFill/>
        </p:spPr>
        <p:txBody>
          <a:bodyPr wrap="square" rtlCol="0">
            <a:spAutoFit/>
          </a:bodyPr>
          <a:lstStyle/>
          <a:p>
            <a:pPr algn="ctr"/>
            <a:r>
              <a:rPr lang="en-GB" sz="1400" b="1" dirty="0">
                <a:solidFill>
                  <a:srgbClr val="FF0000"/>
                </a:solidFill>
                <a:latin typeface="+mj-lt"/>
              </a:rPr>
              <a:t>2*</a:t>
            </a:r>
            <a:r>
              <a:rPr lang="en-GB" sz="1400" b="1" i="1" dirty="0">
                <a:solidFill>
                  <a:srgbClr val="FF0000"/>
                </a:solidFill>
                <a:latin typeface="Cambria Math" panose="02040503050406030204" pitchFamily="18" charset="0"/>
                <a:ea typeface="Cambria Math" panose="02040503050406030204" pitchFamily="18" charset="0"/>
              </a:rPr>
              <a:t>T</a:t>
            </a:r>
            <a:r>
              <a:rPr lang="en-GB" sz="1400" b="1" i="1" baseline="-25000" dirty="0">
                <a:solidFill>
                  <a:srgbClr val="FF0000"/>
                </a:solidFill>
                <a:latin typeface="Cambria Math" panose="02040503050406030204" pitchFamily="18" charset="0"/>
                <a:ea typeface="Cambria Math" panose="02040503050406030204" pitchFamily="18" charset="0"/>
              </a:rPr>
              <a:t>e</a:t>
            </a:r>
            <a:r>
              <a:rPr lang="en-GB" sz="1400" b="1" dirty="0">
                <a:solidFill>
                  <a:srgbClr val="FF0000"/>
                </a:solidFill>
                <a:latin typeface="+mj-lt"/>
              </a:rPr>
              <a:t>  and 2*</a:t>
            </a:r>
            <a:r>
              <a:rPr lang="en-GB" sz="1400" b="1" i="1" dirty="0">
                <a:solidFill>
                  <a:srgbClr val="FF0000"/>
                </a:solidFill>
                <a:latin typeface="Cambria Math" panose="02040503050406030204" pitchFamily="18" charset="0"/>
                <a:ea typeface="Cambria Math" panose="02040503050406030204" pitchFamily="18" charset="0"/>
              </a:rPr>
              <a:t>T</a:t>
            </a:r>
            <a:r>
              <a:rPr lang="en-GB" sz="1400" b="1" i="1" baseline="-25000" dirty="0">
                <a:solidFill>
                  <a:srgbClr val="FF0000"/>
                </a:solidFill>
                <a:latin typeface="Cambria Math" panose="02040503050406030204" pitchFamily="18" charset="0"/>
                <a:ea typeface="Cambria Math" panose="02040503050406030204" pitchFamily="18" charset="0"/>
              </a:rPr>
              <a:t>i</a:t>
            </a:r>
          </a:p>
        </p:txBody>
      </p:sp>
    </p:spTree>
    <p:extLst>
      <p:ext uri="{BB962C8B-B14F-4D97-AF65-F5344CB8AC3E}">
        <p14:creationId xmlns:p14="http://schemas.microsoft.com/office/powerpoint/2010/main" val="17381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773D94DF-F9E8-5F91-2912-0B9D5EA50A3E}"/>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F63A5497-51C4-241E-5B4B-B46BB31AF558}"/>
              </a:ext>
            </a:extLst>
          </p:cNvPr>
          <p:cNvSpPr>
            <a:spLocks noGrp="1"/>
          </p:cNvSpPr>
          <p:nvPr>
            <p:ph type="sldNum" sz="quarter" idx="12"/>
          </p:nvPr>
        </p:nvSpPr>
        <p:spPr/>
        <p:txBody>
          <a:bodyPr/>
          <a:lstStyle/>
          <a:p>
            <a:fld id="{6A6D9FA1-99C7-4910-8E32-B85D378B0060}" type="slidenum">
              <a:rPr lang="en-GB" smtClean="0">
                <a:solidFill>
                  <a:prstClr val="white"/>
                </a:solidFill>
              </a:rPr>
              <a:pPr/>
              <a:t>38</a:t>
            </a:fld>
            <a:endParaRPr lang="en-GB" dirty="0">
              <a:solidFill>
                <a:prstClr val="white"/>
              </a:solidFill>
            </a:endParaRPr>
          </a:p>
        </p:txBody>
      </p:sp>
      <p:sp>
        <p:nvSpPr>
          <p:cNvPr id="5" name="Titolo 1">
            <a:extLst>
              <a:ext uri="{FF2B5EF4-FFF2-40B4-BE49-F238E27FC236}">
                <a16:creationId xmlns:a16="http://schemas.microsoft.com/office/drawing/2014/main" id="{EBC82BC7-8875-DB61-84BC-5DA52F06A2AD}"/>
              </a:ext>
            </a:extLst>
          </p:cNvPr>
          <p:cNvSpPr txBox="1">
            <a:spLocks/>
          </p:cNvSpPr>
          <p:nvPr/>
        </p:nvSpPr>
        <p:spPr>
          <a:xfrm>
            <a:off x="737574" y="144386"/>
            <a:ext cx="7088832"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it-IT" dirty="0"/>
              <a:t>Impact of </a:t>
            </a:r>
            <a:r>
              <a:rPr lang="it-IT" dirty="0" err="1"/>
              <a:t>other</a:t>
            </a:r>
            <a:r>
              <a:rPr lang="it-IT" dirty="0"/>
              <a:t> </a:t>
            </a:r>
            <a:r>
              <a:rPr lang="it-IT" dirty="0" err="1"/>
              <a:t>species</a:t>
            </a:r>
            <a:r>
              <a:rPr lang="it-IT" dirty="0"/>
              <a:t> in plasma in H-mode</a:t>
            </a:r>
          </a:p>
        </p:txBody>
      </p:sp>
      <p:pic>
        <p:nvPicPr>
          <p:cNvPr id="6" name="Immagine 5" descr="Immagine che contiene testo, Carattere, diagramma, linea&#10;&#10;Il contenuto generato dall'IA potrebbe non essere corretto.">
            <a:extLst>
              <a:ext uri="{FF2B5EF4-FFF2-40B4-BE49-F238E27FC236}">
                <a16:creationId xmlns:a16="http://schemas.microsoft.com/office/drawing/2014/main" id="{17210A73-5BF5-2640-1084-1B00FCEB9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956" y="1358670"/>
            <a:ext cx="5184068" cy="2426160"/>
          </a:xfrm>
          <a:prstGeom prst="rect">
            <a:avLst/>
          </a:prstGeom>
        </p:spPr>
      </p:pic>
    </p:spTree>
    <p:extLst>
      <p:ext uri="{BB962C8B-B14F-4D97-AF65-F5344CB8AC3E}">
        <p14:creationId xmlns:p14="http://schemas.microsoft.com/office/powerpoint/2010/main" val="389344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389CAF26-FB81-44FD-8003-49DE0CF8A568}"/>
              </a:ext>
            </a:extLst>
          </p:cNvPr>
          <p:cNvSpPr>
            <a:spLocks noGrp="1"/>
          </p:cNvSpPr>
          <p:nvPr>
            <p:ph type="ftr" sz="quarter" idx="11"/>
          </p:nvPr>
        </p:nvSpPr>
        <p:spPr/>
        <p:txBody>
          <a:bodyPr/>
          <a:lstStyle/>
          <a:p>
            <a:r>
              <a:rPr lang="en-GB">
                <a:solidFill>
                  <a:prstClr val="white"/>
                </a:solidFill>
              </a:rPr>
              <a:t>Gabriele Alberti | WP PWIE project meeting, Jülich (Germany) | 17-21 November 2025</a:t>
            </a:r>
            <a:endParaRPr lang="en-GB" dirty="0">
              <a:solidFill>
                <a:prstClr val="white"/>
              </a:solidFill>
            </a:endParaRPr>
          </a:p>
        </p:txBody>
      </p:sp>
      <p:sp>
        <p:nvSpPr>
          <p:cNvPr id="4" name="Segnaposto numero diapositiva 3">
            <a:extLst>
              <a:ext uri="{FF2B5EF4-FFF2-40B4-BE49-F238E27FC236}">
                <a16:creationId xmlns:a16="http://schemas.microsoft.com/office/drawing/2014/main" id="{D33C55DF-F044-2C95-B422-AF01F8276B33}"/>
              </a:ext>
            </a:extLst>
          </p:cNvPr>
          <p:cNvSpPr>
            <a:spLocks noGrp="1"/>
          </p:cNvSpPr>
          <p:nvPr>
            <p:ph type="sldNum" sz="quarter" idx="12"/>
          </p:nvPr>
        </p:nvSpPr>
        <p:spPr/>
        <p:txBody>
          <a:bodyPr/>
          <a:lstStyle/>
          <a:p>
            <a:fld id="{6A6D9FA1-99C7-4910-8E32-B85D378B0060}" type="slidenum">
              <a:rPr lang="en-GB" smtClean="0">
                <a:solidFill>
                  <a:prstClr val="white"/>
                </a:solidFill>
              </a:rPr>
              <a:pPr/>
              <a:t>39</a:t>
            </a:fld>
            <a:endParaRPr lang="en-GB" dirty="0">
              <a:solidFill>
                <a:prstClr val="white"/>
              </a:solidFill>
            </a:endParaRPr>
          </a:p>
        </p:txBody>
      </p:sp>
      <p:sp>
        <p:nvSpPr>
          <p:cNvPr id="5" name="Titolo 1">
            <a:extLst>
              <a:ext uri="{FF2B5EF4-FFF2-40B4-BE49-F238E27FC236}">
                <a16:creationId xmlns:a16="http://schemas.microsoft.com/office/drawing/2014/main" id="{DBAA2DEB-FC2F-AC5D-701C-A66DF5645D56}"/>
              </a:ext>
            </a:extLst>
          </p:cNvPr>
          <p:cNvSpPr txBox="1">
            <a:spLocks/>
          </p:cNvSpPr>
          <p:nvPr/>
        </p:nvSpPr>
        <p:spPr>
          <a:xfrm>
            <a:off x="737574" y="144386"/>
            <a:ext cx="7088832" cy="342900"/>
          </a:xfrm>
          <a:prstGeom prst="rect">
            <a:avLst/>
          </a:prstGeom>
        </p:spPr>
        <p:txBody>
          <a:bodyPr vert="horz" lIns="91440" tIns="45720" rIns="91440" bIns="45720" rtlCol="0" anchor="ctr">
            <a:noAutofit/>
          </a:bodyPr>
          <a:lstStyle>
            <a:lvl1pPr algn="l" defTabSz="514350" rtl="0" eaLnBrk="1" latinLnBrk="0" hangingPunct="1">
              <a:lnSpc>
                <a:spcPts val="1800"/>
              </a:lnSpc>
              <a:spcBef>
                <a:spcPct val="0"/>
              </a:spcBef>
              <a:buNone/>
              <a:defRPr sz="2100" b="1" kern="1200">
                <a:solidFill>
                  <a:schemeClr val="tx2"/>
                </a:solidFill>
                <a:latin typeface="+mn-lt"/>
                <a:ea typeface="+mj-ea"/>
                <a:cs typeface="Arial" panose="020B0604020202020204" pitchFamily="34" charset="0"/>
              </a:defRPr>
            </a:lvl1pPr>
          </a:lstStyle>
          <a:p>
            <a:r>
              <a:rPr lang="it-IT"/>
              <a:t>ELMs modelling</a:t>
            </a:r>
            <a:endParaRPr lang="it-IT" dirty="0"/>
          </a:p>
        </p:txBody>
      </p:sp>
      <p:pic>
        <p:nvPicPr>
          <p:cNvPr id="6" name="Immagine 5" descr="Immagine che contiene diagramma, design&#10;&#10;Descrizione generata automaticamente">
            <a:extLst>
              <a:ext uri="{FF2B5EF4-FFF2-40B4-BE49-F238E27FC236}">
                <a16:creationId xmlns:a16="http://schemas.microsoft.com/office/drawing/2014/main" id="{5DCFE3C6-63DA-BDCF-D6D4-CAA3237483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888" t="29885" r="31100" b="19054"/>
          <a:stretch/>
        </p:blipFill>
        <p:spPr>
          <a:xfrm>
            <a:off x="467544" y="1712250"/>
            <a:ext cx="2448272" cy="1718999"/>
          </a:xfrm>
          <a:prstGeom prst="rect">
            <a:avLst/>
          </a:prstGeom>
        </p:spPr>
      </p:pic>
      <p:sp>
        <p:nvSpPr>
          <p:cNvPr id="7" name="CasellaDiTesto 6">
            <a:extLst>
              <a:ext uri="{FF2B5EF4-FFF2-40B4-BE49-F238E27FC236}">
                <a16:creationId xmlns:a16="http://schemas.microsoft.com/office/drawing/2014/main" id="{FFF8E565-7DB9-3F2D-42BB-A18F11671E5D}"/>
              </a:ext>
            </a:extLst>
          </p:cNvPr>
          <p:cNvSpPr txBox="1"/>
          <p:nvPr/>
        </p:nvSpPr>
        <p:spPr>
          <a:xfrm>
            <a:off x="3347864" y="1737192"/>
            <a:ext cx="4878034" cy="307777"/>
          </a:xfrm>
          <a:prstGeom prst="rect">
            <a:avLst/>
          </a:prstGeom>
          <a:noFill/>
        </p:spPr>
        <p:txBody>
          <a:bodyPr wrap="square" rtlCol="0">
            <a:spAutoFit/>
          </a:bodyPr>
          <a:lstStyle/>
          <a:p>
            <a:r>
              <a:rPr lang="en-US" sz="1400" b="1" noProof="0" dirty="0">
                <a:latin typeface="+mj-lt"/>
              </a:rPr>
              <a:t>Assumptions </a:t>
            </a:r>
            <a:r>
              <a:rPr lang="it-IT" sz="1400" dirty="0"/>
              <a:t>(from </a:t>
            </a:r>
            <a:r>
              <a:rPr lang="it-IT" sz="1400" i="1" dirty="0" err="1"/>
              <a:t>Kirschner</a:t>
            </a:r>
            <a:r>
              <a:rPr lang="it-IT" sz="1400" i="1" dirty="0"/>
              <a:t> et al, NME 2019</a:t>
            </a:r>
            <a:r>
              <a:rPr lang="it-IT" sz="1400" dirty="0"/>
              <a:t>)</a:t>
            </a:r>
          </a:p>
        </p:txBody>
      </p:sp>
      <p:sp>
        <p:nvSpPr>
          <p:cNvPr id="8" name="CasellaDiTesto 7">
            <a:extLst>
              <a:ext uri="{FF2B5EF4-FFF2-40B4-BE49-F238E27FC236}">
                <a16:creationId xmlns:a16="http://schemas.microsoft.com/office/drawing/2014/main" id="{1090FB5F-99C6-7A9B-2C57-8A6E1BCC41EE}"/>
              </a:ext>
            </a:extLst>
          </p:cNvPr>
          <p:cNvSpPr txBox="1"/>
          <p:nvPr/>
        </p:nvSpPr>
        <p:spPr>
          <a:xfrm>
            <a:off x="3342282" y="2041468"/>
            <a:ext cx="5082146" cy="1384995"/>
          </a:xfrm>
          <a:prstGeom prst="rect">
            <a:avLst/>
          </a:prstGeom>
          <a:noFill/>
        </p:spPr>
        <p:txBody>
          <a:bodyPr wrap="square" rtlCol="0">
            <a:spAutoFit/>
          </a:bodyPr>
          <a:lstStyle/>
          <a:p>
            <a:pPr marL="285750" indent="-285750">
              <a:buFont typeface="Arial" panose="020B0604020202020204" pitchFamily="34" charset="0"/>
              <a:buChar char="•"/>
            </a:pPr>
            <a:r>
              <a:rPr lang="en-US" sz="1400" noProof="0" dirty="0">
                <a:latin typeface="+mj-lt"/>
              </a:rPr>
              <a:t>1 keV He in OSP area, same flux as no-ELM simulations</a:t>
            </a:r>
            <a:endParaRPr lang="en-US" sz="1400" dirty="0">
              <a:latin typeface="+mj-lt"/>
            </a:endParaRPr>
          </a:p>
          <a:p>
            <a:pPr marL="285750" indent="-285750">
              <a:buFont typeface="Arial" panose="020B0604020202020204" pitchFamily="34" charset="0"/>
              <a:buChar char="•"/>
            </a:pPr>
            <a:r>
              <a:rPr lang="en-US" sz="1400" noProof="0" dirty="0">
                <a:latin typeface="+mj-lt"/>
              </a:rPr>
              <a:t>Incidence angle varied between 80° and 87° (close to magnetic)</a:t>
            </a:r>
            <a:endParaRPr lang="en-US" sz="1400" dirty="0">
              <a:latin typeface="+mj-lt"/>
            </a:endParaRPr>
          </a:p>
          <a:p>
            <a:pPr marL="285750" indent="-285750">
              <a:buFont typeface="Arial" panose="020B0604020202020204" pitchFamily="34" charset="0"/>
              <a:buChar char="•"/>
            </a:pPr>
            <a:r>
              <a:rPr lang="en-US" sz="1400" noProof="0" dirty="0">
                <a:latin typeface="+mj-lt"/>
              </a:rPr>
              <a:t>1 </a:t>
            </a:r>
            <a:r>
              <a:rPr lang="en-US" sz="1400" noProof="0" dirty="0" err="1">
                <a:latin typeface="+mj-lt"/>
              </a:rPr>
              <a:t>ms</a:t>
            </a:r>
            <a:r>
              <a:rPr lang="en-US" sz="1400" noProof="0" dirty="0">
                <a:latin typeface="+mj-lt"/>
              </a:rPr>
              <a:t> duration</a:t>
            </a:r>
          </a:p>
          <a:p>
            <a:pPr marL="285750" indent="-285750">
              <a:buFont typeface="Arial" panose="020B0604020202020204" pitchFamily="34" charset="0"/>
              <a:buChar char="•"/>
            </a:pPr>
            <a:r>
              <a:rPr lang="en-US" sz="1400" noProof="0" dirty="0">
                <a:latin typeface="+mj-lt"/>
              </a:rPr>
              <a:t>≈ 150 Hz (5 </a:t>
            </a:r>
            <a:r>
              <a:rPr lang="en-US" sz="1400" noProof="0" dirty="0" err="1">
                <a:latin typeface="+mj-lt"/>
              </a:rPr>
              <a:t>ms</a:t>
            </a:r>
            <a:r>
              <a:rPr lang="en-US" sz="1400" dirty="0">
                <a:latin typeface="+mj-lt"/>
              </a:rPr>
              <a:t> between ELMs)</a:t>
            </a:r>
          </a:p>
          <a:p>
            <a:pPr marL="285750" indent="-285750">
              <a:buFont typeface="Arial" panose="020B0604020202020204" pitchFamily="34" charset="0"/>
              <a:buChar char="•"/>
            </a:pPr>
            <a:r>
              <a:rPr lang="en-US" sz="1400" dirty="0">
                <a:latin typeface="+mj-lt"/>
              </a:rPr>
              <a:t>2*n</a:t>
            </a:r>
            <a:r>
              <a:rPr lang="en-US" sz="1400" baseline="-25000" dirty="0">
                <a:latin typeface="+mj-lt"/>
              </a:rPr>
              <a:t>e</a:t>
            </a:r>
            <a:r>
              <a:rPr lang="en-US" sz="1400" dirty="0">
                <a:latin typeface="+mj-lt"/>
              </a:rPr>
              <a:t> in ELM phase (small impact on obtained results)</a:t>
            </a:r>
          </a:p>
          <a:p>
            <a:pPr marL="285750" indent="-285750">
              <a:buFont typeface="Arial" panose="020B0604020202020204" pitchFamily="34" charset="0"/>
              <a:buChar char="•"/>
            </a:pPr>
            <a:r>
              <a:rPr lang="en-US" sz="1400" noProof="0" dirty="0">
                <a:latin typeface="+mj-lt"/>
              </a:rPr>
              <a:t>Particles traced through variable background plasma </a:t>
            </a:r>
          </a:p>
        </p:txBody>
      </p:sp>
      <p:sp>
        <p:nvSpPr>
          <p:cNvPr id="9" name="CasellaDiTesto 8">
            <a:extLst>
              <a:ext uri="{FF2B5EF4-FFF2-40B4-BE49-F238E27FC236}">
                <a16:creationId xmlns:a16="http://schemas.microsoft.com/office/drawing/2014/main" id="{7AD573D5-7538-4D41-A3F5-2E23934D434B}"/>
              </a:ext>
            </a:extLst>
          </p:cNvPr>
          <p:cNvSpPr txBox="1"/>
          <p:nvPr/>
        </p:nvSpPr>
        <p:spPr>
          <a:xfrm>
            <a:off x="3845699" y="3704133"/>
            <a:ext cx="4391980" cy="307777"/>
          </a:xfrm>
          <a:prstGeom prst="rect">
            <a:avLst/>
          </a:prstGeom>
          <a:noFill/>
        </p:spPr>
        <p:txBody>
          <a:bodyPr wrap="square" rtlCol="0">
            <a:spAutoFit/>
          </a:bodyPr>
          <a:lstStyle/>
          <a:p>
            <a:r>
              <a:rPr lang="en-GB" sz="1400" b="1" dirty="0">
                <a:solidFill>
                  <a:srgbClr val="00B050"/>
                </a:solidFill>
              </a:rPr>
              <a:t>Good agreement found with 85° incidence</a:t>
            </a:r>
          </a:p>
        </p:txBody>
      </p:sp>
      <p:sp>
        <p:nvSpPr>
          <p:cNvPr id="10" name="Freccia giù 10">
            <a:extLst>
              <a:ext uri="{FF2B5EF4-FFF2-40B4-BE49-F238E27FC236}">
                <a16:creationId xmlns:a16="http://schemas.microsoft.com/office/drawing/2014/main" id="{33192DB3-4505-941C-41C5-26EEC958348B}"/>
              </a:ext>
            </a:extLst>
          </p:cNvPr>
          <p:cNvSpPr/>
          <p:nvPr/>
        </p:nvSpPr>
        <p:spPr>
          <a:xfrm rot="16200000">
            <a:off x="3517718" y="3732008"/>
            <a:ext cx="234580" cy="252029"/>
          </a:xfrm>
          <a:prstGeom prst="downArrow">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latin typeface="+mj-lt"/>
            </a:endParaRPr>
          </a:p>
        </p:txBody>
      </p:sp>
      <p:cxnSp>
        <p:nvCxnSpPr>
          <p:cNvPr id="11" name="Connettore 2 10">
            <a:extLst>
              <a:ext uri="{FF2B5EF4-FFF2-40B4-BE49-F238E27FC236}">
                <a16:creationId xmlns:a16="http://schemas.microsoft.com/office/drawing/2014/main" id="{6DDDC808-966B-9556-FF4F-8DED661C1E56}"/>
              </a:ext>
            </a:extLst>
          </p:cNvPr>
          <p:cNvCxnSpPr/>
          <p:nvPr/>
        </p:nvCxnSpPr>
        <p:spPr>
          <a:xfrm>
            <a:off x="2199565" y="3445262"/>
            <a:ext cx="396044" cy="756084"/>
          </a:xfrm>
          <a:prstGeom prst="straightConnector1">
            <a:avLst/>
          </a:prstGeom>
          <a:ln w="19050">
            <a:solidFill>
              <a:srgbClr val="091E58"/>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1E5EEBD2-AB76-5627-098B-9BE9051605BD}"/>
              </a:ext>
            </a:extLst>
          </p:cNvPr>
          <p:cNvSpPr txBox="1"/>
          <p:nvPr/>
        </p:nvSpPr>
        <p:spPr>
          <a:xfrm>
            <a:off x="2531553" y="4120110"/>
            <a:ext cx="2628292" cy="523220"/>
          </a:xfrm>
          <a:prstGeom prst="rect">
            <a:avLst/>
          </a:prstGeom>
          <a:noFill/>
        </p:spPr>
        <p:txBody>
          <a:bodyPr wrap="square" rtlCol="0">
            <a:spAutoFit/>
          </a:bodyPr>
          <a:lstStyle/>
          <a:p>
            <a:pPr algn="ctr"/>
            <a:r>
              <a:rPr lang="en-GB" sz="1400" b="1" dirty="0">
                <a:solidFill>
                  <a:srgbClr val="081D57"/>
                </a:solidFill>
              </a:rPr>
              <a:t>ELM impact area around OSP </a:t>
            </a:r>
            <a:r>
              <a:rPr lang="en-GB" sz="1400" dirty="0">
                <a:solidFill>
                  <a:srgbClr val="081D57"/>
                </a:solidFill>
              </a:rPr>
              <a:t>(image from DTT but same idea)</a:t>
            </a:r>
            <a:endParaRPr lang="en-GB" sz="1400" b="1" dirty="0">
              <a:solidFill>
                <a:srgbClr val="081D57"/>
              </a:solidFill>
            </a:endParaRPr>
          </a:p>
        </p:txBody>
      </p:sp>
      <p:sp>
        <p:nvSpPr>
          <p:cNvPr id="14" name="CasellaDiTesto 13">
            <a:extLst>
              <a:ext uri="{FF2B5EF4-FFF2-40B4-BE49-F238E27FC236}">
                <a16:creationId xmlns:a16="http://schemas.microsoft.com/office/drawing/2014/main" id="{6C67A8E5-4BC8-7477-09C0-ECFC762D7DD5}"/>
              </a:ext>
            </a:extLst>
          </p:cNvPr>
          <p:cNvSpPr txBox="1"/>
          <p:nvPr/>
        </p:nvSpPr>
        <p:spPr>
          <a:xfrm>
            <a:off x="4343148" y="3373034"/>
            <a:ext cx="4410490" cy="276999"/>
          </a:xfrm>
          <a:prstGeom prst="rect">
            <a:avLst/>
          </a:prstGeom>
          <a:noFill/>
        </p:spPr>
        <p:txBody>
          <a:bodyPr wrap="square" rtlCol="0">
            <a:spAutoFit/>
          </a:bodyPr>
          <a:lstStyle/>
          <a:p>
            <a:pPr algn="r"/>
            <a:r>
              <a:rPr lang="en-US" sz="1200" noProof="0" dirty="0">
                <a:solidFill>
                  <a:schemeClr val="bg1">
                    <a:lumMod val="65000"/>
                  </a:schemeClr>
                </a:solidFill>
              </a:rPr>
              <a:t>H. Kumpulainen et al. NME 33 (2022) 101264</a:t>
            </a:r>
          </a:p>
        </p:txBody>
      </p:sp>
    </p:spTree>
    <p:extLst>
      <p:ext uri="{BB962C8B-B14F-4D97-AF65-F5344CB8AC3E}">
        <p14:creationId xmlns:p14="http://schemas.microsoft.com/office/powerpoint/2010/main" val="42032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79B4-88FB-B2B6-5578-AF360DB7002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7D491D2-B2DA-E7DE-2E74-535D256EAF24}"/>
              </a:ext>
            </a:extLst>
          </p:cNvPr>
          <p:cNvSpPr>
            <a:spLocks noGrp="1"/>
          </p:cNvSpPr>
          <p:nvPr>
            <p:ph type="title"/>
          </p:nvPr>
        </p:nvSpPr>
        <p:spPr/>
        <p:txBody>
          <a:bodyPr/>
          <a:lstStyle/>
          <a:p>
            <a:r>
              <a:rPr lang="en-US" noProof="0" dirty="0"/>
              <a:t>Impact of surface roughness</a:t>
            </a:r>
          </a:p>
        </p:txBody>
      </p:sp>
      <p:sp>
        <p:nvSpPr>
          <p:cNvPr id="3" name="Segnaposto piè di pagina 2">
            <a:extLst>
              <a:ext uri="{FF2B5EF4-FFF2-40B4-BE49-F238E27FC236}">
                <a16:creationId xmlns:a16="http://schemas.microsoft.com/office/drawing/2014/main" id="{0DFD5F00-12C8-7D25-4294-A407D2BD58B0}"/>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4633CC96-D172-A6E8-5AB6-36DB35F070E4}"/>
              </a:ext>
            </a:extLst>
          </p:cNvPr>
          <p:cNvSpPr>
            <a:spLocks noGrp="1"/>
          </p:cNvSpPr>
          <p:nvPr>
            <p:ph type="sldNum" sz="quarter" idx="12"/>
          </p:nvPr>
        </p:nvSpPr>
        <p:spPr/>
        <p:txBody>
          <a:bodyPr/>
          <a:lstStyle/>
          <a:p>
            <a:fld id="{6A6D9FA1-99C7-4910-8E32-B85D378B0060}" type="slidenum">
              <a:rPr lang="en-US" noProof="0" smtClean="0">
                <a:solidFill>
                  <a:prstClr val="white"/>
                </a:solidFill>
              </a:rPr>
              <a:pPr/>
              <a:t>4</a:t>
            </a:fld>
            <a:endParaRPr lang="en-US" noProof="0" dirty="0">
              <a:solidFill>
                <a:prstClr val="white"/>
              </a:solidFill>
            </a:endParaRPr>
          </a:p>
        </p:txBody>
      </p:sp>
      <p:pic>
        <p:nvPicPr>
          <p:cNvPr id="7" name="Immagine 6">
            <a:extLst>
              <a:ext uri="{FF2B5EF4-FFF2-40B4-BE49-F238E27FC236}">
                <a16:creationId xmlns:a16="http://schemas.microsoft.com/office/drawing/2014/main" id="{AF37CCE6-3385-2680-4F8C-EAC370D614A9}"/>
              </a:ext>
            </a:extLst>
          </p:cNvPr>
          <p:cNvPicPr>
            <a:picLocks noChangeAspect="1"/>
          </p:cNvPicPr>
          <p:nvPr/>
        </p:nvPicPr>
        <p:blipFill>
          <a:blip r:embed="rId2"/>
          <a:stretch>
            <a:fillRect/>
          </a:stretch>
        </p:blipFill>
        <p:spPr>
          <a:xfrm>
            <a:off x="1120149" y="2103698"/>
            <a:ext cx="6903702" cy="2747720"/>
          </a:xfrm>
          <a:prstGeom prst="rect">
            <a:avLst/>
          </a:prstGeom>
        </p:spPr>
      </p:pic>
      <p:sp>
        <p:nvSpPr>
          <p:cNvPr id="5" name="CasellaDiTesto 4">
            <a:extLst>
              <a:ext uri="{FF2B5EF4-FFF2-40B4-BE49-F238E27FC236}">
                <a16:creationId xmlns:a16="http://schemas.microsoft.com/office/drawing/2014/main" id="{3B42982C-94E0-44AE-15EF-8B00649A668E}"/>
              </a:ext>
            </a:extLst>
          </p:cNvPr>
          <p:cNvSpPr txBox="1"/>
          <p:nvPr/>
        </p:nvSpPr>
        <p:spPr>
          <a:xfrm>
            <a:off x="2447764" y="1148687"/>
            <a:ext cx="4932548" cy="307777"/>
          </a:xfrm>
          <a:prstGeom prst="rect">
            <a:avLst/>
          </a:prstGeom>
          <a:noFill/>
        </p:spPr>
        <p:txBody>
          <a:bodyPr wrap="square" rtlCol="0">
            <a:spAutoFit/>
          </a:bodyPr>
          <a:lstStyle/>
          <a:p>
            <a:r>
              <a:rPr lang="en-GB" sz="1400" dirty="0"/>
              <a:t>No clear </a:t>
            </a:r>
            <a:r>
              <a:rPr lang="en-GB" sz="1400" i="1" dirty="0" err="1"/>
              <a:t>Y</a:t>
            </a:r>
            <a:r>
              <a:rPr lang="en-GB" sz="1400" i="1" baseline="-25000" dirty="0" err="1"/>
              <a:t>eff,norm</a:t>
            </a:r>
            <a:r>
              <a:rPr lang="en-GB" sz="1400" i="1" dirty="0"/>
              <a:t> </a:t>
            </a:r>
            <a:r>
              <a:rPr lang="en-GB" sz="1400" dirty="0"/>
              <a:t>dependence on </a:t>
            </a:r>
            <a:r>
              <a:rPr lang="en-GB" sz="1400" b="1" dirty="0"/>
              <a:t>average roughness R</a:t>
            </a:r>
            <a:r>
              <a:rPr lang="en-GB" sz="1400" b="1" baseline="-25000" dirty="0"/>
              <a:t>a </a:t>
            </a:r>
          </a:p>
        </p:txBody>
      </p:sp>
      <p:sp>
        <p:nvSpPr>
          <p:cNvPr id="6" name="Freccia in giù 5">
            <a:extLst>
              <a:ext uri="{FF2B5EF4-FFF2-40B4-BE49-F238E27FC236}">
                <a16:creationId xmlns:a16="http://schemas.microsoft.com/office/drawing/2014/main" id="{35C39795-267A-97F6-C30D-29C7C803722B}"/>
              </a:ext>
            </a:extLst>
          </p:cNvPr>
          <p:cNvSpPr/>
          <p:nvPr/>
        </p:nvSpPr>
        <p:spPr>
          <a:xfrm rot="16200000">
            <a:off x="1942158" y="1159522"/>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F7C3AEB5-5C0C-89F1-00FF-63D264A8C575}"/>
              </a:ext>
            </a:extLst>
          </p:cNvPr>
          <p:cNvSpPr/>
          <p:nvPr/>
        </p:nvSpPr>
        <p:spPr>
          <a:xfrm rot="16200000">
            <a:off x="1942158" y="1635926"/>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D6AC9036-F693-F918-791F-DDBE80F7ECF5}"/>
              </a:ext>
            </a:extLst>
          </p:cNvPr>
          <p:cNvSpPr txBox="1"/>
          <p:nvPr/>
        </p:nvSpPr>
        <p:spPr>
          <a:xfrm>
            <a:off x="1815716" y="671754"/>
            <a:ext cx="4932548" cy="307777"/>
          </a:xfrm>
          <a:prstGeom prst="rect">
            <a:avLst/>
          </a:prstGeom>
          <a:noFill/>
        </p:spPr>
        <p:txBody>
          <a:bodyPr wrap="square" rtlCol="0">
            <a:spAutoFit/>
          </a:bodyPr>
          <a:lstStyle/>
          <a:p>
            <a:pPr algn="ctr"/>
            <a:r>
              <a:rPr lang="en-GB" sz="1400" i="1" dirty="0" err="1"/>
              <a:t>Y</a:t>
            </a:r>
            <a:r>
              <a:rPr lang="en-GB" sz="1400" i="1" baseline="-25000" dirty="0" err="1"/>
              <a:t>eff,norm</a:t>
            </a:r>
            <a:r>
              <a:rPr lang="en-GB" sz="1400" i="1" dirty="0"/>
              <a:t> </a:t>
            </a:r>
            <a:r>
              <a:rPr lang="en-GB" sz="1400" dirty="0"/>
              <a:t>= normalised sputtering yield </a:t>
            </a:r>
            <a:r>
              <a:rPr lang="en-GB" sz="1400" dirty="0" err="1"/>
              <a:t>wrt</a:t>
            </a:r>
            <a:r>
              <a:rPr lang="en-GB" sz="1400" dirty="0"/>
              <a:t> flat surface</a:t>
            </a:r>
            <a:endParaRPr lang="en-GB" sz="1400" b="1" baseline="-25000" dirty="0"/>
          </a:p>
        </p:txBody>
      </p:sp>
      <p:sp>
        <p:nvSpPr>
          <p:cNvPr id="10" name="CasellaDiTesto 9">
            <a:extLst>
              <a:ext uri="{FF2B5EF4-FFF2-40B4-BE49-F238E27FC236}">
                <a16:creationId xmlns:a16="http://schemas.microsoft.com/office/drawing/2014/main" id="{266D987C-AE5D-62C0-92CC-2BB41D834711}"/>
              </a:ext>
            </a:extLst>
          </p:cNvPr>
          <p:cNvSpPr txBox="1"/>
          <p:nvPr/>
        </p:nvSpPr>
        <p:spPr>
          <a:xfrm>
            <a:off x="2447764" y="1633848"/>
            <a:ext cx="4932548" cy="307777"/>
          </a:xfrm>
          <a:prstGeom prst="rect">
            <a:avLst/>
          </a:prstGeom>
          <a:noFill/>
        </p:spPr>
        <p:txBody>
          <a:bodyPr wrap="square" rtlCol="0">
            <a:spAutoFit/>
          </a:bodyPr>
          <a:lstStyle/>
          <a:p>
            <a:r>
              <a:rPr lang="en-GB" sz="1400" dirty="0"/>
              <a:t>Good sigmoid fit using </a:t>
            </a:r>
            <a:r>
              <a:rPr lang="en-GB" sz="1400" b="1" dirty="0"/>
              <a:t>mean surface inclination angle </a:t>
            </a:r>
            <a:r>
              <a:rPr lang="el-GR" sz="1400" b="1" dirty="0"/>
              <a:t>δ</a:t>
            </a:r>
            <a:r>
              <a:rPr lang="it-IT" sz="1400" b="1" baseline="-25000" dirty="0"/>
              <a:t>m</a:t>
            </a:r>
            <a:endParaRPr lang="en-GB" sz="1400" b="1" baseline="-25000" dirty="0"/>
          </a:p>
        </p:txBody>
      </p:sp>
      <p:sp>
        <p:nvSpPr>
          <p:cNvPr id="11" name="CasellaDiTesto 10">
            <a:extLst>
              <a:ext uri="{FF2B5EF4-FFF2-40B4-BE49-F238E27FC236}">
                <a16:creationId xmlns:a16="http://schemas.microsoft.com/office/drawing/2014/main" id="{A4040471-880F-D5B5-1370-690635A96544}"/>
              </a:ext>
            </a:extLst>
          </p:cNvPr>
          <p:cNvSpPr txBox="1"/>
          <p:nvPr/>
        </p:nvSpPr>
        <p:spPr>
          <a:xfrm>
            <a:off x="3275856" y="1853550"/>
            <a:ext cx="3996444" cy="276999"/>
          </a:xfrm>
          <a:prstGeom prst="rect">
            <a:avLst/>
          </a:prstGeom>
          <a:noFill/>
        </p:spPr>
        <p:txBody>
          <a:bodyPr wrap="square" rtlCol="0">
            <a:spAutoFit/>
          </a:bodyPr>
          <a:lstStyle/>
          <a:p>
            <a:pPr algn="r"/>
            <a:r>
              <a:rPr lang="en-US" sz="1200" i="1" dirty="0">
                <a:solidFill>
                  <a:schemeClr val="bg1">
                    <a:lumMod val="65000"/>
                  </a:schemeClr>
                </a:solidFill>
              </a:rPr>
              <a:t>C. Cupak, et al. Applied Surface Science 570 (2021): 151204</a:t>
            </a:r>
            <a:endParaRPr lang="en-US" sz="1200" i="1" noProof="0" dirty="0">
              <a:solidFill>
                <a:schemeClr val="bg1">
                  <a:lumMod val="65000"/>
                </a:schemeClr>
              </a:solidFill>
            </a:endParaRPr>
          </a:p>
        </p:txBody>
      </p:sp>
    </p:spTree>
    <p:extLst>
      <p:ext uri="{BB962C8B-B14F-4D97-AF65-F5344CB8AC3E}">
        <p14:creationId xmlns:p14="http://schemas.microsoft.com/office/powerpoint/2010/main" val="356857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2B1F-2B8F-DB1D-96E8-AD1A16A0086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81ED8C1-BB9C-1ABA-F2C9-08035B1E2203}"/>
              </a:ext>
            </a:extLst>
          </p:cNvPr>
          <p:cNvSpPr>
            <a:spLocks noGrp="1"/>
          </p:cNvSpPr>
          <p:nvPr>
            <p:ph type="title"/>
          </p:nvPr>
        </p:nvSpPr>
        <p:spPr/>
        <p:txBody>
          <a:bodyPr/>
          <a:lstStyle/>
          <a:p>
            <a:r>
              <a:rPr lang="en-US" noProof="0" dirty="0"/>
              <a:t>Impact of dynamic retention</a:t>
            </a:r>
          </a:p>
        </p:txBody>
      </p:sp>
      <p:sp>
        <p:nvSpPr>
          <p:cNvPr id="3" name="Segnaposto piè di pagina 2">
            <a:extLst>
              <a:ext uri="{FF2B5EF4-FFF2-40B4-BE49-F238E27FC236}">
                <a16:creationId xmlns:a16="http://schemas.microsoft.com/office/drawing/2014/main" id="{522E5ABC-6977-59F1-84DE-A756324B28BE}"/>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20DC17FD-A4DF-E640-230E-5F24AD75BD0B}"/>
              </a:ext>
            </a:extLst>
          </p:cNvPr>
          <p:cNvSpPr>
            <a:spLocks noGrp="1"/>
          </p:cNvSpPr>
          <p:nvPr>
            <p:ph type="sldNum" sz="quarter" idx="12"/>
          </p:nvPr>
        </p:nvSpPr>
        <p:spPr/>
        <p:txBody>
          <a:bodyPr/>
          <a:lstStyle/>
          <a:p>
            <a:fld id="{6A6D9FA1-99C7-4910-8E32-B85D378B0060}" type="slidenum">
              <a:rPr lang="en-US" noProof="0" smtClean="0">
                <a:solidFill>
                  <a:prstClr val="white"/>
                </a:solidFill>
              </a:rPr>
              <a:pPr/>
              <a:t>5</a:t>
            </a:fld>
            <a:endParaRPr lang="en-US" noProof="0" dirty="0">
              <a:solidFill>
                <a:prstClr val="white"/>
              </a:solidFill>
            </a:endParaRPr>
          </a:p>
        </p:txBody>
      </p:sp>
      <p:pic>
        <p:nvPicPr>
          <p:cNvPr id="5" name="Immagine 4" descr="Immagine che contiene testo, diagramma, linea, schermata&#10;&#10;Descrizione generata automaticamente">
            <a:extLst>
              <a:ext uri="{FF2B5EF4-FFF2-40B4-BE49-F238E27FC236}">
                <a16:creationId xmlns:a16="http://schemas.microsoft.com/office/drawing/2014/main" id="{167C3B4D-FBC5-FB0B-8E74-29918382B7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1" t="18765" b="3083"/>
          <a:stretch/>
        </p:blipFill>
        <p:spPr>
          <a:xfrm>
            <a:off x="734558" y="2425529"/>
            <a:ext cx="2844316" cy="2327420"/>
          </a:xfrm>
          <a:prstGeom prst="rect">
            <a:avLst/>
          </a:prstGeom>
        </p:spPr>
      </p:pic>
      <p:sp>
        <p:nvSpPr>
          <p:cNvPr id="8" name="CasellaDiTesto 7">
            <a:extLst>
              <a:ext uri="{FF2B5EF4-FFF2-40B4-BE49-F238E27FC236}">
                <a16:creationId xmlns:a16="http://schemas.microsoft.com/office/drawing/2014/main" id="{75709AD7-264D-196A-0D3E-E6016306351F}"/>
              </a:ext>
            </a:extLst>
          </p:cNvPr>
          <p:cNvSpPr txBox="1"/>
          <p:nvPr/>
        </p:nvSpPr>
        <p:spPr>
          <a:xfrm>
            <a:off x="5785136" y="2305204"/>
            <a:ext cx="1782198" cy="338554"/>
          </a:xfrm>
          <a:prstGeom prst="rect">
            <a:avLst/>
          </a:prstGeom>
          <a:noFill/>
        </p:spPr>
        <p:txBody>
          <a:bodyPr wrap="square" rtlCol="0">
            <a:spAutoFit/>
          </a:bodyPr>
          <a:lstStyle/>
          <a:p>
            <a:pPr algn="ctr"/>
            <a:r>
              <a:rPr lang="en-GB" sz="1600" b="1" noProof="0" dirty="0" err="1">
                <a:solidFill>
                  <a:srgbClr val="1F497D"/>
                </a:solidFill>
                <a:latin typeface="+mj-lt"/>
              </a:rPr>
              <a:t>Ar</a:t>
            </a:r>
            <a:r>
              <a:rPr lang="en-GB" sz="1600" b="1" dirty="0">
                <a:solidFill>
                  <a:srgbClr val="1F497D"/>
                </a:solidFill>
                <a:latin typeface="+mj-lt"/>
              </a:rPr>
              <a:t> plasma, -70 V</a:t>
            </a:r>
            <a:endParaRPr lang="en-GB" sz="1600" b="1" noProof="0" dirty="0">
              <a:solidFill>
                <a:srgbClr val="1F497D"/>
              </a:solidFill>
              <a:latin typeface="+mj-lt"/>
            </a:endParaRPr>
          </a:p>
        </p:txBody>
      </p:sp>
      <p:sp>
        <p:nvSpPr>
          <p:cNvPr id="12" name="CasellaDiTesto 11">
            <a:extLst>
              <a:ext uri="{FF2B5EF4-FFF2-40B4-BE49-F238E27FC236}">
                <a16:creationId xmlns:a16="http://schemas.microsoft.com/office/drawing/2014/main" id="{5E525DDB-006B-727A-8CD3-E21B4E3DF52D}"/>
              </a:ext>
            </a:extLst>
          </p:cNvPr>
          <p:cNvSpPr txBox="1"/>
          <p:nvPr/>
        </p:nvSpPr>
        <p:spPr>
          <a:xfrm>
            <a:off x="2761692" y="2682434"/>
            <a:ext cx="506672" cy="338554"/>
          </a:xfrm>
          <a:prstGeom prst="rect">
            <a:avLst/>
          </a:prstGeom>
          <a:noFill/>
        </p:spPr>
        <p:txBody>
          <a:bodyPr wrap="square" rtlCol="0">
            <a:spAutoFit/>
          </a:bodyPr>
          <a:lstStyle/>
          <a:p>
            <a:pPr algn="ctr"/>
            <a:r>
              <a:rPr lang="en-GB" sz="1600" b="1" noProof="0" dirty="0">
                <a:solidFill>
                  <a:srgbClr val="C00000"/>
                </a:solidFill>
                <a:latin typeface="+mj-lt"/>
              </a:rPr>
              <a:t>x10</a:t>
            </a:r>
          </a:p>
        </p:txBody>
      </p:sp>
      <p:cxnSp>
        <p:nvCxnSpPr>
          <p:cNvPr id="13" name="Connettore 2 12">
            <a:extLst>
              <a:ext uri="{FF2B5EF4-FFF2-40B4-BE49-F238E27FC236}">
                <a16:creationId xmlns:a16="http://schemas.microsoft.com/office/drawing/2014/main" id="{52FDF66B-87B4-1ECC-33B0-6BCB8EFB019E}"/>
              </a:ext>
            </a:extLst>
          </p:cNvPr>
          <p:cNvCxnSpPr>
            <a:cxnSpLocks/>
          </p:cNvCxnSpPr>
          <p:nvPr/>
        </p:nvCxnSpPr>
        <p:spPr>
          <a:xfrm flipV="1">
            <a:off x="2771800" y="2643758"/>
            <a:ext cx="0" cy="75446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7334B1F8-30B0-4B84-E3C3-CDFF5D8BFA2C}"/>
              </a:ext>
            </a:extLst>
          </p:cNvPr>
          <p:cNvSpPr txBox="1"/>
          <p:nvPr/>
        </p:nvSpPr>
        <p:spPr>
          <a:xfrm>
            <a:off x="1034678" y="650187"/>
            <a:ext cx="2576264" cy="523220"/>
          </a:xfrm>
          <a:prstGeom prst="rect">
            <a:avLst/>
          </a:prstGeom>
          <a:noFill/>
        </p:spPr>
        <p:txBody>
          <a:bodyPr wrap="square" rtlCol="0">
            <a:spAutoFit/>
          </a:bodyPr>
          <a:lstStyle/>
          <a:p>
            <a:pPr algn="ctr"/>
            <a:r>
              <a:rPr lang="en-GB" sz="1400" dirty="0"/>
              <a:t>Generally </a:t>
            </a:r>
            <a:r>
              <a:rPr lang="en-GB" sz="1400" b="1" dirty="0"/>
              <a:t>lower absolute yields in He experiments</a:t>
            </a:r>
            <a:r>
              <a:rPr lang="en-GB" sz="1400" dirty="0"/>
              <a:t> than ERO2.0</a:t>
            </a:r>
          </a:p>
        </p:txBody>
      </p:sp>
      <p:sp>
        <p:nvSpPr>
          <p:cNvPr id="9" name="CasellaDiTesto 8">
            <a:extLst>
              <a:ext uri="{FF2B5EF4-FFF2-40B4-BE49-F238E27FC236}">
                <a16:creationId xmlns:a16="http://schemas.microsoft.com/office/drawing/2014/main" id="{9FDCDA0C-178E-6ECF-9E84-65FDE61F3520}"/>
              </a:ext>
            </a:extLst>
          </p:cNvPr>
          <p:cNvSpPr txBox="1"/>
          <p:nvPr/>
        </p:nvSpPr>
        <p:spPr>
          <a:xfrm>
            <a:off x="1431711" y="2086975"/>
            <a:ext cx="1782198" cy="338554"/>
          </a:xfrm>
          <a:prstGeom prst="rect">
            <a:avLst/>
          </a:prstGeom>
          <a:noFill/>
        </p:spPr>
        <p:txBody>
          <a:bodyPr wrap="square" rtlCol="0">
            <a:spAutoFit/>
          </a:bodyPr>
          <a:lstStyle/>
          <a:p>
            <a:pPr algn="ctr"/>
            <a:r>
              <a:rPr lang="en-GB" sz="1600" b="1" dirty="0">
                <a:solidFill>
                  <a:srgbClr val="1F497D"/>
                </a:solidFill>
                <a:latin typeface="+mj-lt"/>
              </a:rPr>
              <a:t>He plasma</a:t>
            </a:r>
            <a:endParaRPr lang="en-GB" sz="1600" b="1" noProof="0" dirty="0">
              <a:solidFill>
                <a:srgbClr val="1F497D"/>
              </a:solidFill>
              <a:latin typeface="+mj-lt"/>
            </a:endParaRPr>
          </a:p>
        </p:txBody>
      </p:sp>
      <p:sp>
        <p:nvSpPr>
          <p:cNvPr id="14" name="Freccia in giù 13">
            <a:extLst>
              <a:ext uri="{FF2B5EF4-FFF2-40B4-BE49-F238E27FC236}">
                <a16:creationId xmlns:a16="http://schemas.microsoft.com/office/drawing/2014/main" id="{4A4E7708-4DCD-95B4-543A-84717C63A83D}"/>
              </a:ext>
            </a:extLst>
          </p:cNvPr>
          <p:cNvSpPr/>
          <p:nvPr/>
        </p:nvSpPr>
        <p:spPr>
          <a:xfrm rot="16200000">
            <a:off x="4549437" y="1773597"/>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a:extLst>
              <a:ext uri="{FF2B5EF4-FFF2-40B4-BE49-F238E27FC236}">
                <a16:creationId xmlns:a16="http://schemas.microsoft.com/office/drawing/2014/main" id="{7689F00D-6E65-7DEE-AE11-1C245E2F1E32}"/>
              </a:ext>
            </a:extLst>
          </p:cNvPr>
          <p:cNvGrpSpPr/>
          <p:nvPr/>
        </p:nvGrpSpPr>
        <p:grpSpPr>
          <a:xfrm>
            <a:off x="4550987" y="421902"/>
            <a:ext cx="3573165" cy="979789"/>
            <a:chOff x="5000592" y="418011"/>
            <a:chExt cx="2707582" cy="979789"/>
          </a:xfrm>
        </p:grpSpPr>
        <p:sp>
          <p:nvSpPr>
            <p:cNvPr id="15" name="CasellaDiTesto 14">
              <a:extLst>
                <a:ext uri="{FF2B5EF4-FFF2-40B4-BE49-F238E27FC236}">
                  <a16:creationId xmlns:a16="http://schemas.microsoft.com/office/drawing/2014/main" id="{64DBB3D0-D847-0C92-0C12-9C5B4043C42C}"/>
                </a:ext>
              </a:extLst>
            </p:cNvPr>
            <p:cNvSpPr txBox="1"/>
            <p:nvPr/>
          </p:nvSpPr>
          <p:spPr>
            <a:xfrm>
              <a:off x="5070701" y="418011"/>
              <a:ext cx="2576264" cy="523220"/>
            </a:xfrm>
            <a:prstGeom prst="rect">
              <a:avLst/>
            </a:prstGeom>
            <a:noFill/>
          </p:spPr>
          <p:txBody>
            <a:bodyPr wrap="square" rtlCol="0">
              <a:spAutoFit/>
            </a:bodyPr>
            <a:lstStyle/>
            <a:p>
              <a:pPr algn="ctr"/>
              <a:r>
                <a:rPr lang="en-GB" sz="1400" dirty="0"/>
                <a:t>Role of </a:t>
              </a:r>
              <a:r>
                <a:rPr lang="en-GB" sz="1400" b="1" dirty="0"/>
                <a:t>dynamic He retention </a:t>
              </a:r>
              <a:r>
                <a:rPr lang="en-GB" sz="1400" dirty="0"/>
                <a:t>on sample surface and/or </a:t>
              </a:r>
              <a:r>
                <a:rPr lang="en-GB" sz="1400" b="1" dirty="0"/>
                <a:t>He bubble formation layer</a:t>
              </a:r>
              <a:r>
                <a:rPr lang="en-GB" sz="1400" dirty="0"/>
                <a:t>?</a:t>
              </a:r>
            </a:p>
          </p:txBody>
        </p:sp>
        <p:sp>
          <p:nvSpPr>
            <p:cNvPr id="17" name="CasellaDiTesto 16">
              <a:extLst>
                <a:ext uri="{FF2B5EF4-FFF2-40B4-BE49-F238E27FC236}">
                  <a16:creationId xmlns:a16="http://schemas.microsoft.com/office/drawing/2014/main" id="{3C5F606E-C06C-0F4B-C8E7-C9204F63F6F9}"/>
                </a:ext>
              </a:extLst>
            </p:cNvPr>
            <p:cNvSpPr txBox="1"/>
            <p:nvPr/>
          </p:nvSpPr>
          <p:spPr>
            <a:xfrm>
              <a:off x="5000592" y="936135"/>
              <a:ext cx="2707582" cy="461665"/>
            </a:xfrm>
            <a:prstGeom prst="rect">
              <a:avLst/>
            </a:prstGeom>
            <a:noFill/>
          </p:spPr>
          <p:txBody>
            <a:bodyPr wrap="square" rtlCol="0">
              <a:spAutoFit/>
            </a:bodyPr>
            <a:lstStyle/>
            <a:p>
              <a:pPr algn="ctr"/>
              <a:r>
                <a:rPr lang="it-IT" sz="1200" i="1" kern="50" dirty="0">
                  <a:solidFill>
                    <a:schemeClr val="bg1">
                      <a:lumMod val="65000"/>
                    </a:schemeClr>
                  </a:solidFill>
                  <a:ea typeface="Times New Roman" panose="02020603050405020304" pitchFamily="18" charset="0"/>
                </a:rPr>
                <a:t>R. P. </a:t>
              </a:r>
              <a:r>
                <a:rPr lang="it-IT" sz="1200" i="1" kern="50" dirty="0" err="1">
                  <a:solidFill>
                    <a:schemeClr val="bg1">
                      <a:lumMod val="65000"/>
                    </a:schemeClr>
                  </a:solidFill>
                  <a:ea typeface="Times New Roman" panose="02020603050405020304" pitchFamily="18" charset="0"/>
                </a:rPr>
                <a:t>Doerner</a:t>
              </a:r>
              <a:r>
                <a:rPr lang="it-IT" sz="1200" i="1" kern="50" dirty="0">
                  <a:solidFill>
                    <a:schemeClr val="bg1">
                      <a:lumMod val="65000"/>
                    </a:schemeClr>
                  </a:solidFill>
                  <a:ea typeface="Times New Roman" panose="02020603050405020304" pitchFamily="18" charset="0"/>
                </a:rPr>
                <a:t>, Scripta </a:t>
              </a:r>
              <a:r>
                <a:rPr lang="it-IT" sz="1200" i="1" kern="50" dirty="0" err="1">
                  <a:solidFill>
                    <a:schemeClr val="bg1">
                      <a:lumMod val="65000"/>
                    </a:schemeClr>
                  </a:solidFill>
                  <a:ea typeface="Times New Roman" panose="02020603050405020304" pitchFamily="18" charset="0"/>
                </a:rPr>
                <a:t>Materialia</a:t>
              </a:r>
              <a:r>
                <a:rPr lang="it-IT" sz="1200" i="1" kern="50" dirty="0">
                  <a:solidFill>
                    <a:schemeClr val="bg1">
                      <a:lumMod val="65000"/>
                    </a:schemeClr>
                  </a:solidFill>
                  <a:ea typeface="Times New Roman" panose="02020603050405020304" pitchFamily="18" charset="0"/>
                </a:rPr>
                <a:t> 143 (2018): 137-141</a:t>
              </a:r>
            </a:p>
            <a:p>
              <a:pPr algn="ctr"/>
              <a:r>
                <a:rPr lang="it-IT" sz="1200" i="1" dirty="0">
                  <a:solidFill>
                    <a:schemeClr val="bg1">
                      <a:lumMod val="65000"/>
                    </a:schemeClr>
                  </a:solidFill>
                </a:rPr>
                <a:t>R. Sakamoto et al., </a:t>
              </a:r>
              <a:r>
                <a:rPr lang="it-IT" sz="1200" i="1" dirty="0" err="1">
                  <a:solidFill>
                    <a:schemeClr val="bg1">
                      <a:lumMod val="65000"/>
                    </a:schemeClr>
                  </a:solidFill>
                </a:rPr>
                <a:t>Nucl</a:t>
              </a:r>
              <a:r>
                <a:rPr lang="it-IT" sz="1200" i="1" dirty="0">
                  <a:solidFill>
                    <a:schemeClr val="bg1">
                      <a:lumMod val="65000"/>
                    </a:schemeClr>
                  </a:solidFill>
                </a:rPr>
                <a:t>. Fusion 64, 036008 (2024)</a:t>
              </a:r>
            </a:p>
          </p:txBody>
        </p:sp>
      </p:grpSp>
      <p:sp>
        <p:nvSpPr>
          <p:cNvPr id="19" name="CasellaDiTesto 18">
            <a:extLst>
              <a:ext uri="{FF2B5EF4-FFF2-40B4-BE49-F238E27FC236}">
                <a16:creationId xmlns:a16="http://schemas.microsoft.com/office/drawing/2014/main" id="{A6F3BCDE-EB1F-E413-AE08-B608BE6A19BA}"/>
              </a:ext>
            </a:extLst>
          </p:cNvPr>
          <p:cNvSpPr txBox="1"/>
          <p:nvPr/>
        </p:nvSpPr>
        <p:spPr>
          <a:xfrm>
            <a:off x="1034678" y="1335572"/>
            <a:ext cx="2576264" cy="523220"/>
          </a:xfrm>
          <a:prstGeom prst="rect">
            <a:avLst/>
          </a:prstGeom>
          <a:noFill/>
        </p:spPr>
        <p:txBody>
          <a:bodyPr wrap="square" rtlCol="0">
            <a:spAutoFit/>
          </a:bodyPr>
          <a:lstStyle/>
          <a:p>
            <a:pPr algn="ctr"/>
            <a:r>
              <a:rPr lang="en-GB" sz="1400" dirty="0"/>
              <a:t>Not observed (or significantly reduced) with </a:t>
            </a:r>
            <a:r>
              <a:rPr lang="en-GB" sz="1400" b="1" dirty="0" err="1"/>
              <a:t>Ar</a:t>
            </a:r>
            <a:r>
              <a:rPr lang="en-GB" sz="1400" b="1" dirty="0"/>
              <a:t> plasma</a:t>
            </a:r>
          </a:p>
        </p:txBody>
      </p:sp>
      <p:sp>
        <p:nvSpPr>
          <p:cNvPr id="20" name="CasellaDiTesto 19">
            <a:extLst>
              <a:ext uri="{FF2B5EF4-FFF2-40B4-BE49-F238E27FC236}">
                <a16:creationId xmlns:a16="http://schemas.microsoft.com/office/drawing/2014/main" id="{06B53C5F-7639-1722-5D85-0BE3F9B23C0F}"/>
              </a:ext>
            </a:extLst>
          </p:cNvPr>
          <p:cNvSpPr txBox="1"/>
          <p:nvPr/>
        </p:nvSpPr>
        <p:spPr>
          <a:xfrm>
            <a:off x="4968117" y="1652600"/>
            <a:ext cx="2744172" cy="523220"/>
          </a:xfrm>
          <a:prstGeom prst="rect">
            <a:avLst/>
          </a:prstGeom>
          <a:noFill/>
        </p:spPr>
        <p:txBody>
          <a:bodyPr wrap="square" rtlCol="0">
            <a:spAutoFit/>
          </a:bodyPr>
          <a:lstStyle/>
          <a:p>
            <a:pPr algn="ctr"/>
            <a:r>
              <a:rPr lang="en-GB" sz="1400" dirty="0"/>
              <a:t>Use of </a:t>
            </a:r>
            <a:r>
              <a:rPr lang="en-GB" sz="1400" b="1" dirty="0"/>
              <a:t>50-50 W-He </a:t>
            </a:r>
            <a:r>
              <a:rPr lang="en-GB" sz="1400" dirty="0" err="1"/>
              <a:t>SDTrimSP</a:t>
            </a:r>
            <a:r>
              <a:rPr lang="en-GB" sz="1400" dirty="0"/>
              <a:t> yields reduces observed discrepancy</a:t>
            </a:r>
          </a:p>
        </p:txBody>
      </p:sp>
      <p:sp>
        <p:nvSpPr>
          <p:cNvPr id="22" name="Parentesi quadra chiusa 21">
            <a:extLst>
              <a:ext uri="{FF2B5EF4-FFF2-40B4-BE49-F238E27FC236}">
                <a16:creationId xmlns:a16="http://schemas.microsoft.com/office/drawing/2014/main" id="{772DF6BF-B6CA-5B45-58FF-29A798425A1C}"/>
              </a:ext>
            </a:extLst>
          </p:cNvPr>
          <p:cNvSpPr/>
          <p:nvPr/>
        </p:nvSpPr>
        <p:spPr>
          <a:xfrm>
            <a:off x="3610942" y="623693"/>
            <a:ext cx="56128" cy="1267262"/>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4" name="Connettore 2 23">
            <a:extLst>
              <a:ext uri="{FF2B5EF4-FFF2-40B4-BE49-F238E27FC236}">
                <a16:creationId xmlns:a16="http://schemas.microsoft.com/office/drawing/2014/main" id="{9B64124B-444B-D324-80CB-A18453AF64D2}"/>
              </a:ext>
            </a:extLst>
          </p:cNvPr>
          <p:cNvCxnSpPr>
            <a:cxnSpLocks/>
          </p:cNvCxnSpPr>
          <p:nvPr/>
        </p:nvCxnSpPr>
        <p:spPr>
          <a:xfrm flipV="1">
            <a:off x="3869923" y="944899"/>
            <a:ext cx="702077" cy="33874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86872328-41E6-BDD8-D404-F5A94FD19723}"/>
              </a:ext>
            </a:extLst>
          </p:cNvPr>
          <p:cNvSpPr txBox="1"/>
          <p:nvPr/>
        </p:nvSpPr>
        <p:spPr>
          <a:xfrm rot="1257748">
            <a:off x="7359165" y="211214"/>
            <a:ext cx="1715617" cy="461665"/>
          </a:xfrm>
          <a:prstGeom prst="rect">
            <a:avLst/>
          </a:prstGeom>
          <a:noFill/>
        </p:spPr>
        <p:txBody>
          <a:bodyPr wrap="square" rtlCol="0">
            <a:spAutoFit/>
          </a:bodyPr>
          <a:lstStyle/>
          <a:p>
            <a:pPr algn="ctr"/>
            <a:r>
              <a:rPr lang="en-GB" sz="1200" dirty="0"/>
              <a:t>(surface He observed in RBS measurements)</a:t>
            </a:r>
          </a:p>
        </p:txBody>
      </p:sp>
      <p:pic>
        <p:nvPicPr>
          <p:cNvPr id="29" name="Immagine 28">
            <a:extLst>
              <a:ext uri="{FF2B5EF4-FFF2-40B4-BE49-F238E27FC236}">
                <a16:creationId xmlns:a16="http://schemas.microsoft.com/office/drawing/2014/main" id="{8EAD542D-2354-FBDD-D4DD-E3C9C2629240}"/>
              </a:ext>
            </a:extLst>
          </p:cNvPr>
          <p:cNvPicPr>
            <a:picLocks noChangeAspect="1"/>
          </p:cNvPicPr>
          <p:nvPr/>
        </p:nvPicPr>
        <p:blipFill>
          <a:blip r:embed="rId3"/>
          <a:stretch>
            <a:fillRect/>
          </a:stretch>
        </p:blipFill>
        <p:spPr>
          <a:xfrm>
            <a:off x="4596633" y="2699970"/>
            <a:ext cx="4159204" cy="1948456"/>
          </a:xfrm>
          <a:prstGeom prst="rect">
            <a:avLst/>
          </a:prstGeom>
        </p:spPr>
      </p:pic>
      <p:pic>
        <p:nvPicPr>
          <p:cNvPr id="31" name="Elemento grafico 30" descr="Casella di controllo selezionata con riempimento a tinta unita">
            <a:extLst>
              <a:ext uri="{FF2B5EF4-FFF2-40B4-BE49-F238E27FC236}">
                <a16:creationId xmlns:a16="http://schemas.microsoft.com/office/drawing/2014/main" id="{D3433323-DF6F-5862-CC19-B00B785807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9930" y="2898888"/>
            <a:ext cx="575211" cy="575211"/>
          </a:xfrm>
          <a:prstGeom prst="rect">
            <a:avLst/>
          </a:prstGeom>
        </p:spPr>
      </p:pic>
    </p:spTree>
    <p:extLst>
      <p:ext uri="{BB962C8B-B14F-4D97-AF65-F5344CB8AC3E}">
        <p14:creationId xmlns:p14="http://schemas.microsoft.com/office/powerpoint/2010/main" val="23084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C1AE-0A8C-09A6-2874-153220ECC92D}"/>
            </a:ext>
          </a:extLst>
        </p:cNvPr>
        <p:cNvGrpSpPr/>
        <p:nvPr/>
      </p:nvGrpSpPr>
      <p:grpSpPr>
        <a:xfrm>
          <a:off x="0" y="0"/>
          <a:ext cx="0" cy="0"/>
          <a:chOff x="0" y="0"/>
          <a:chExt cx="0" cy="0"/>
        </a:xfrm>
      </p:grpSpPr>
      <p:sp>
        <p:nvSpPr>
          <p:cNvPr id="9" name="Rettangolo con angoli arrotondati 8">
            <a:extLst>
              <a:ext uri="{FF2B5EF4-FFF2-40B4-BE49-F238E27FC236}">
                <a16:creationId xmlns:a16="http://schemas.microsoft.com/office/drawing/2014/main" id="{C89A1D74-0B21-1858-3AE0-13FB767B3220}"/>
              </a:ext>
            </a:extLst>
          </p:cNvPr>
          <p:cNvSpPr/>
          <p:nvPr/>
        </p:nvSpPr>
        <p:spPr>
          <a:xfrm>
            <a:off x="1260679" y="813119"/>
            <a:ext cx="6622639" cy="1326985"/>
          </a:xfrm>
          <a:prstGeom prst="roundRect">
            <a:avLst>
              <a:gd name="adj" fmla="val 212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40B8D72F-804E-4B9C-0669-D8EECB529E10}"/>
              </a:ext>
            </a:extLst>
          </p:cNvPr>
          <p:cNvSpPr>
            <a:spLocks noGrp="1"/>
          </p:cNvSpPr>
          <p:nvPr>
            <p:ph type="title"/>
          </p:nvPr>
        </p:nvSpPr>
        <p:spPr/>
        <p:txBody>
          <a:bodyPr/>
          <a:lstStyle/>
          <a:p>
            <a:r>
              <a:rPr lang="en-US" noProof="0" dirty="0"/>
              <a:t>Microscale morphology studies: </a:t>
            </a:r>
            <a:r>
              <a:rPr lang="en-US" b="0" noProof="0" dirty="0"/>
              <a:t>conclusions &amp; perspectives</a:t>
            </a:r>
          </a:p>
        </p:txBody>
      </p:sp>
      <p:sp>
        <p:nvSpPr>
          <p:cNvPr id="3" name="Segnaposto piè di pagina 2">
            <a:extLst>
              <a:ext uri="{FF2B5EF4-FFF2-40B4-BE49-F238E27FC236}">
                <a16:creationId xmlns:a16="http://schemas.microsoft.com/office/drawing/2014/main" id="{1ABBABE5-5390-AE67-83F9-E931C5C1195C}"/>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1B9196E2-4F5C-A211-D511-D0B01DA86374}"/>
              </a:ext>
            </a:extLst>
          </p:cNvPr>
          <p:cNvSpPr>
            <a:spLocks noGrp="1"/>
          </p:cNvSpPr>
          <p:nvPr>
            <p:ph type="sldNum" sz="quarter" idx="12"/>
          </p:nvPr>
        </p:nvSpPr>
        <p:spPr/>
        <p:txBody>
          <a:bodyPr/>
          <a:lstStyle/>
          <a:p>
            <a:fld id="{6A6D9FA1-99C7-4910-8E32-B85D378B0060}" type="slidenum">
              <a:rPr lang="en-US" noProof="0" smtClean="0">
                <a:solidFill>
                  <a:prstClr val="white"/>
                </a:solidFill>
              </a:rPr>
              <a:pPr/>
              <a:t>6</a:t>
            </a:fld>
            <a:endParaRPr lang="en-US" noProof="0" dirty="0">
              <a:solidFill>
                <a:prstClr val="white"/>
              </a:solidFill>
            </a:endParaRPr>
          </a:p>
        </p:txBody>
      </p:sp>
      <p:pic>
        <p:nvPicPr>
          <p:cNvPr id="7" name="Elemento grafico 6" descr="Completato con riempimento a tinta unita">
            <a:extLst>
              <a:ext uri="{FF2B5EF4-FFF2-40B4-BE49-F238E27FC236}">
                <a16:creationId xmlns:a16="http://schemas.microsoft.com/office/drawing/2014/main" id="{8B08ADB6-A8CA-FF9F-3718-74E9624F1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24" y="-71561"/>
            <a:ext cx="3096344" cy="3096344"/>
          </a:xfrm>
          <a:prstGeom prst="rect">
            <a:avLst/>
          </a:prstGeom>
        </p:spPr>
      </p:pic>
      <p:sp>
        <p:nvSpPr>
          <p:cNvPr id="5" name="CasellaDiTesto 24">
            <a:extLst>
              <a:ext uri="{FF2B5EF4-FFF2-40B4-BE49-F238E27FC236}">
                <a16:creationId xmlns:a16="http://schemas.microsoft.com/office/drawing/2014/main" id="{C61F91B8-BB74-40A4-1D82-B101FEED8B57}"/>
              </a:ext>
            </a:extLst>
          </p:cNvPr>
          <p:cNvSpPr txBox="1"/>
          <p:nvPr/>
        </p:nvSpPr>
        <p:spPr>
          <a:xfrm>
            <a:off x="1746516" y="3512616"/>
            <a:ext cx="5650966" cy="1169547"/>
          </a:xfrm>
          <a:prstGeom prst="rect">
            <a:avLst/>
          </a:prstGeom>
          <a:ln w="28575">
            <a:solidFill>
              <a:srgbClr val="41719C"/>
            </a:solidFill>
            <a:prstDash val="dash"/>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i="1">
                <a:solidFill>
                  <a:srgbClr val="333333"/>
                </a:solidFill>
                <a:latin typeface="Arial"/>
                <a:ea typeface="Arial"/>
                <a:cs typeface="Arial"/>
                <a:sym typeface="Arial"/>
              </a:defRPr>
            </a:lvl1pPr>
          </a:lstStyle>
          <a:p>
            <a:pPr algn="ctr"/>
            <a:r>
              <a:rPr lang="it-IT" sz="1400" i="0" dirty="0">
                <a:solidFill>
                  <a:srgbClr val="41719C"/>
                </a:solidFill>
                <a:latin typeface="+mn-lt"/>
              </a:rPr>
              <a:t>G. Alberti, et al. </a:t>
            </a:r>
            <a:r>
              <a:rPr lang="it-IT" sz="1400" dirty="0">
                <a:solidFill>
                  <a:srgbClr val="41719C"/>
                </a:solidFill>
                <a:latin typeface="+mn-lt"/>
              </a:rPr>
              <a:t>"ERO2.0 </a:t>
            </a:r>
            <a:r>
              <a:rPr lang="it-IT" sz="1400" dirty="0" err="1">
                <a:solidFill>
                  <a:srgbClr val="41719C"/>
                </a:solidFill>
                <a:latin typeface="+mn-lt"/>
              </a:rPr>
              <a:t>modelling</a:t>
            </a:r>
            <a:r>
              <a:rPr lang="it-IT" sz="1400" dirty="0">
                <a:solidFill>
                  <a:srgbClr val="41719C"/>
                </a:solidFill>
                <a:latin typeface="+mn-lt"/>
              </a:rPr>
              <a:t> of nanoscale </a:t>
            </a:r>
            <a:r>
              <a:rPr lang="it-IT" sz="1400" dirty="0" err="1">
                <a:solidFill>
                  <a:srgbClr val="41719C"/>
                </a:solidFill>
                <a:latin typeface="+mn-lt"/>
              </a:rPr>
              <a:t>surface</a:t>
            </a:r>
            <a:r>
              <a:rPr lang="it-IT" sz="1400" dirty="0">
                <a:solidFill>
                  <a:srgbClr val="41719C"/>
                </a:solidFill>
                <a:latin typeface="+mn-lt"/>
              </a:rPr>
              <a:t> </a:t>
            </a:r>
            <a:r>
              <a:rPr lang="it-IT" sz="1400" dirty="0" err="1">
                <a:solidFill>
                  <a:srgbClr val="41719C"/>
                </a:solidFill>
                <a:latin typeface="+mn-lt"/>
              </a:rPr>
              <a:t>morphology</a:t>
            </a:r>
            <a:r>
              <a:rPr lang="it-IT" sz="1400" dirty="0">
                <a:solidFill>
                  <a:srgbClr val="41719C"/>
                </a:solidFill>
                <a:latin typeface="+mn-lt"/>
              </a:rPr>
              <a:t> </a:t>
            </a:r>
            <a:r>
              <a:rPr lang="it-IT" sz="1400" dirty="0" err="1">
                <a:solidFill>
                  <a:srgbClr val="41719C"/>
                </a:solidFill>
                <a:latin typeface="+mn-lt"/>
              </a:rPr>
              <a:t>evolution</a:t>
            </a:r>
            <a:r>
              <a:rPr lang="it-IT" sz="1400" dirty="0">
                <a:solidFill>
                  <a:srgbClr val="41719C"/>
                </a:solidFill>
                <a:latin typeface="+mn-lt"/>
              </a:rPr>
              <a:t>”</a:t>
            </a:r>
            <a:r>
              <a:rPr lang="it-IT" sz="1400" i="0" dirty="0">
                <a:solidFill>
                  <a:srgbClr val="41719C"/>
                </a:solidFill>
                <a:latin typeface="+mn-lt"/>
              </a:rPr>
              <a:t>, </a:t>
            </a:r>
            <a:r>
              <a:rPr lang="it-IT" sz="1400" i="0" dirty="0" err="1">
                <a:solidFill>
                  <a:srgbClr val="41719C"/>
                </a:solidFill>
                <a:latin typeface="+mn-lt"/>
              </a:rPr>
              <a:t>Nuclear</a:t>
            </a:r>
            <a:r>
              <a:rPr lang="it-IT" sz="1400" i="0" dirty="0">
                <a:solidFill>
                  <a:srgbClr val="41719C"/>
                </a:solidFill>
                <a:latin typeface="+mn-lt"/>
              </a:rPr>
              <a:t> Fusion 61.6 (2021): 066039</a:t>
            </a:r>
          </a:p>
          <a:p>
            <a:pPr algn="ctr"/>
            <a:endParaRPr lang="it-IT" sz="1400" i="0" dirty="0">
              <a:solidFill>
                <a:srgbClr val="41719C"/>
              </a:solidFill>
              <a:latin typeface="+mn-lt"/>
            </a:endParaRPr>
          </a:p>
          <a:p>
            <a:pPr algn="ctr"/>
            <a:r>
              <a:rPr lang="it-IT" sz="1400" i="0" dirty="0">
                <a:solidFill>
                  <a:srgbClr val="41719C"/>
                </a:solidFill>
                <a:latin typeface="+mn-lt"/>
              </a:rPr>
              <a:t>A. Uccello, et al.</a:t>
            </a:r>
            <a:r>
              <a:rPr lang="it-IT" sz="1400" dirty="0">
                <a:solidFill>
                  <a:srgbClr val="41719C"/>
                </a:solidFill>
                <a:latin typeface="+mn-lt"/>
              </a:rPr>
              <a:t> “</a:t>
            </a:r>
            <a:r>
              <a:rPr lang="en-US" sz="1400" dirty="0">
                <a:solidFill>
                  <a:srgbClr val="41719C"/>
                </a:solidFill>
                <a:latin typeface="+mn-lt"/>
              </a:rPr>
              <a:t>Exploring the role of topography in the sputtering process of tungsten by </a:t>
            </a:r>
            <a:r>
              <a:rPr lang="en-US" sz="1400" dirty="0" err="1">
                <a:solidFill>
                  <a:srgbClr val="41719C"/>
                </a:solidFill>
                <a:latin typeface="+mn-lt"/>
              </a:rPr>
              <a:t>GyM</a:t>
            </a:r>
            <a:r>
              <a:rPr lang="en-US" sz="1400" dirty="0">
                <a:solidFill>
                  <a:srgbClr val="41719C"/>
                </a:solidFill>
                <a:latin typeface="+mn-lt"/>
              </a:rPr>
              <a:t> helium plasma</a:t>
            </a:r>
            <a:r>
              <a:rPr lang="it-IT" sz="1400" dirty="0">
                <a:solidFill>
                  <a:srgbClr val="41719C"/>
                </a:solidFill>
                <a:latin typeface="+mn-lt"/>
              </a:rPr>
              <a:t>”,</a:t>
            </a:r>
            <a:r>
              <a:rPr lang="en-US" sz="1400" dirty="0">
                <a:solidFill>
                  <a:srgbClr val="41719C"/>
                </a:solidFill>
                <a:latin typeface="+mn-lt"/>
              </a:rPr>
              <a:t> </a:t>
            </a:r>
            <a:r>
              <a:rPr lang="en-US" sz="1400" i="0" dirty="0">
                <a:solidFill>
                  <a:srgbClr val="41719C"/>
                </a:solidFill>
                <a:latin typeface="+mn-lt"/>
              </a:rPr>
              <a:t>Nuclear Fusion 65.5 (2025): 056006</a:t>
            </a:r>
            <a:endParaRPr lang="it-IT" sz="1400" i="0" dirty="0">
              <a:solidFill>
                <a:srgbClr val="41719C"/>
              </a:solidFill>
              <a:latin typeface="+mn-lt"/>
            </a:endParaRPr>
          </a:p>
        </p:txBody>
      </p:sp>
      <p:sp>
        <p:nvSpPr>
          <p:cNvPr id="8" name="CasellaDiTesto 7">
            <a:extLst>
              <a:ext uri="{FF2B5EF4-FFF2-40B4-BE49-F238E27FC236}">
                <a16:creationId xmlns:a16="http://schemas.microsoft.com/office/drawing/2014/main" id="{07898B32-567B-2687-13D2-0E3FB902DDBD}"/>
              </a:ext>
            </a:extLst>
          </p:cNvPr>
          <p:cNvSpPr txBox="1"/>
          <p:nvPr/>
        </p:nvSpPr>
        <p:spPr>
          <a:xfrm>
            <a:off x="1579659" y="1002146"/>
            <a:ext cx="5984678" cy="954107"/>
          </a:xfrm>
          <a:prstGeom prst="rect">
            <a:avLst/>
          </a:prstGeom>
          <a:noFill/>
        </p:spPr>
        <p:txBody>
          <a:bodyPr wrap="square" rtlCol="0">
            <a:spAutoFit/>
          </a:bodyPr>
          <a:lstStyle/>
          <a:p>
            <a:pPr algn="ctr"/>
            <a:r>
              <a:rPr lang="en-US" sz="1400" noProof="0" dirty="0">
                <a:solidFill>
                  <a:schemeClr val="accent6">
                    <a:lumMod val="75000"/>
                  </a:schemeClr>
                </a:solidFill>
                <a:latin typeface="+mj-lt"/>
              </a:rPr>
              <a:t>Verification of </a:t>
            </a:r>
            <a:r>
              <a:rPr lang="en-US" sz="1400" b="1" noProof="0" dirty="0">
                <a:solidFill>
                  <a:schemeClr val="accent6">
                    <a:lumMod val="75000"/>
                  </a:schemeClr>
                </a:solidFill>
                <a:latin typeface="+mj-lt"/>
              </a:rPr>
              <a:t>mean surface inclination angle </a:t>
            </a:r>
            <a:r>
              <a:rPr lang="el-GR" sz="1400" b="1" dirty="0">
                <a:solidFill>
                  <a:schemeClr val="accent6">
                    <a:lumMod val="75000"/>
                  </a:schemeClr>
                </a:solidFill>
                <a:latin typeface="+mj-lt"/>
              </a:rPr>
              <a:t>δ</a:t>
            </a:r>
            <a:r>
              <a:rPr lang="it-IT" sz="1400" b="1" baseline="-25000" dirty="0">
                <a:solidFill>
                  <a:schemeClr val="accent6">
                    <a:lumMod val="75000"/>
                  </a:schemeClr>
                </a:solidFill>
                <a:latin typeface="+mj-lt"/>
              </a:rPr>
              <a:t>m</a:t>
            </a:r>
            <a:r>
              <a:rPr lang="en-US" sz="1400" noProof="0" dirty="0">
                <a:solidFill>
                  <a:schemeClr val="accent6">
                    <a:lumMod val="75000"/>
                  </a:schemeClr>
                </a:solidFill>
                <a:latin typeface="+mj-lt"/>
              </a:rPr>
              <a:t> as better descriptor of sputtering dependence on topography </a:t>
            </a:r>
          </a:p>
          <a:p>
            <a:pPr algn="ctr"/>
            <a:endParaRPr lang="en-US" sz="1400" dirty="0">
              <a:solidFill>
                <a:schemeClr val="accent6">
                  <a:lumMod val="75000"/>
                </a:schemeClr>
              </a:solidFill>
              <a:latin typeface="+mj-lt"/>
            </a:endParaRPr>
          </a:p>
          <a:p>
            <a:pPr algn="ctr"/>
            <a:r>
              <a:rPr lang="en-US" sz="1400" noProof="0" dirty="0">
                <a:solidFill>
                  <a:schemeClr val="accent6">
                    <a:lumMod val="75000"/>
                  </a:schemeClr>
                </a:solidFill>
                <a:latin typeface="+mj-lt"/>
              </a:rPr>
              <a:t>Support to estimation of </a:t>
            </a:r>
            <a:r>
              <a:rPr lang="en-US" sz="1400" b="1" noProof="0" dirty="0">
                <a:solidFill>
                  <a:schemeClr val="accent6">
                    <a:lumMod val="75000"/>
                  </a:schemeClr>
                </a:solidFill>
                <a:latin typeface="+mj-lt"/>
              </a:rPr>
              <a:t>dynamic retention </a:t>
            </a:r>
            <a:r>
              <a:rPr lang="en-US" sz="1400" noProof="0" dirty="0">
                <a:solidFill>
                  <a:schemeClr val="accent6">
                    <a:lumMod val="75000"/>
                  </a:schemeClr>
                </a:solidFill>
                <a:latin typeface="+mj-lt"/>
              </a:rPr>
              <a:t>impact on </a:t>
            </a:r>
            <a:r>
              <a:rPr lang="en-US" sz="1400" noProof="0" dirty="0" err="1">
                <a:solidFill>
                  <a:schemeClr val="accent6">
                    <a:lumMod val="75000"/>
                  </a:schemeClr>
                </a:solidFill>
                <a:latin typeface="+mj-lt"/>
              </a:rPr>
              <a:t>GyM</a:t>
            </a:r>
            <a:r>
              <a:rPr lang="en-US" sz="1400" noProof="0" dirty="0">
                <a:solidFill>
                  <a:schemeClr val="accent6">
                    <a:lumMod val="75000"/>
                  </a:schemeClr>
                </a:solidFill>
                <a:latin typeface="+mj-lt"/>
              </a:rPr>
              <a:t> erosion results</a:t>
            </a:r>
            <a:endParaRPr lang="en-GB" sz="1400" noProof="0" dirty="0">
              <a:solidFill>
                <a:schemeClr val="accent6">
                  <a:lumMod val="75000"/>
                </a:schemeClr>
              </a:solidFill>
              <a:latin typeface="+mj-lt"/>
            </a:endParaRPr>
          </a:p>
        </p:txBody>
      </p:sp>
      <p:sp>
        <p:nvSpPr>
          <p:cNvPr id="10" name="Freccia in giù 9">
            <a:extLst>
              <a:ext uri="{FF2B5EF4-FFF2-40B4-BE49-F238E27FC236}">
                <a16:creationId xmlns:a16="http://schemas.microsoft.com/office/drawing/2014/main" id="{88989169-F1F7-A113-C144-0A2E82FBC72F}"/>
              </a:ext>
            </a:extLst>
          </p:cNvPr>
          <p:cNvSpPr/>
          <p:nvPr/>
        </p:nvSpPr>
        <p:spPr>
          <a:xfrm rot="16200000">
            <a:off x="2546860" y="2631710"/>
            <a:ext cx="284325" cy="281225"/>
          </a:xfrm>
          <a:prstGeom prst="down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D0390D75-CD37-727B-FD99-A3F5708734FD}"/>
              </a:ext>
            </a:extLst>
          </p:cNvPr>
          <p:cNvSpPr txBox="1"/>
          <p:nvPr/>
        </p:nvSpPr>
        <p:spPr>
          <a:xfrm>
            <a:off x="2866295" y="2618435"/>
            <a:ext cx="3411406" cy="307777"/>
          </a:xfrm>
          <a:prstGeom prst="rect">
            <a:avLst/>
          </a:prstGeom>
          <a:noFill/>
        </p:spPr>
        <p:txBody>
          <a:bodyPr wrap="square" rtlCol="0">
            <a:spAutoFit/>
          </a:bodyPr>
          <a:lstStyle/>
          <a:p>
            <a:r>
              <a:rPr lang="en-GB" sz="1400" b="1" dirty="0"/>
              <a:t>Next:</a:t>
            </a:r>
            <a:r>
              <a:rPr lang="en-GB" sz="1400" dirty="0"/>
              <a:t> model the erosion of B samples?</a:t>
            </a:r>
            <a:endParaRPr lang="en-GB" sz="1400" b="1" baseline="-25000" dirty="0"/>
          </a:p>
        </p:txBody>
      </p:sp>
    </p:spTree>
    <p:extLst>
      <p:ext uri="{BB962C8B-B14F-4D97-AF65-F5344CB8AC3E}">
        <p14:creationId xmlns:p14="http://schemas.microsoft.com/office/powerpoint/2010/main" val="427044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E4FD-DA33-A3F3-195C-385F12F62DF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8583882-7F8E-026E-A419-D000FD5728F9}"/>
              </a:ext>
            </a:extLst>
          </p:cNvPr>
          <p:cNvSpPr>
            <a:spLocks noGrp="1"/>
          </p:cNvSpPr>
          <p:nvPr>
            <p:ph type="title"/>
          </p:nvPr>
        </p:nvSpPr>
        <p:spPr/>
        <p:txBody>
          <a:bodyPr/>
          <a:lstStyle/>
          <a:p>
            <a:r>
              <a:rPr lang="en-US" noProof="0" dirty="0"/>
              <a:t>Global erosion/migration simulations in </a:t>
            </a:r>
            <a:r>
              <a:rPr lang="en-US" noProof="0" dirty="0" err="1"/>
              <a:t>GyM</a:t>
            </a:r>
            <a:endParaRPr lang="en-US" noProof="0" dirty="0"/>
          </a:p>
        </p:txBody>
      </p:sp>
      <p:sp>
        <p:nvSpPr>
          <p:cNvPr id="3" name="Segnaposto piè di pagina 2">
            <a:extLst>
              <a:ext uri="{FF2B5EF4-FFF2-40B4-BE49-F238E27FC236}">
                <a16:creationId xmlns:a16="http://schemas.microsoft.com/office/drawing/2014/main" id="{5260D230-5434-A5BF-939F-0C15EC0708B3}"/>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23F1AE91-D5B0-E5E0-7DCA-FE334D4044C4}"/>
              </a:ext>
            </a:extLst>
          </p:cNvPr>
          <p:cNvSpPr>
            <a:spLocks noGrp="1"/>
          </p:cNvSpPr>
          <p:nvPr>
            <p:ph type="sldNum" sz="quarter" idx="12"/>
          </p:nvPr>
        </p:nvSpPr>
        <p:spPr/>
        <p:txBody>
          <a:bodyPr/>
          <a:lstStyle/>
          <a:p>
            <a:fld id="{6A6D9FA1-99C7-4910-8E32-B85D378B0060}" type="slidenum">
              <a:rPr lang="en-US" noProof="0" smtClean="0">
                <a:solidFill>
                  <a:prstClr val="white"/>
                </a:solidFill>
              </a:rPr>
              <a:pPr/>
              <a:t>7</a:t>
            </a:fld>
            <a:endParaRPr lang="en-US" noProof="0" dirty="0">
              <a:solidFill>
                <a:prstClr val="white"/>
              </a:solidFill>
            </a:endParaRPr>
          </a:p>
        </p:txBody>
      </p:sp>
      <p:sp>
        <p:nvSpPr>
          <p:cNvPr id="5" name="Rettangolo con angoli arrotondati 4">
            <a:extLst>
              <a:ext uri="{FF2B5EF4-FFF2-40B4-BE49-F238E27FC236}">
                <a16:creationId xmlns:a16="http://schemas.microsoft.com/office/drawing/2014/main" id="{E02B426B-81D0-92F1-852C-FE48A6F26AB3}"/>
              </a:ext>
            </a:extLst>
          </p:cNvPr>
          <p:cNvSpPr/>
          <p:nvPr/>
        </p:nvSpPr>
        <p:spPr>
          <a:xfrm>
            <a:off x="324036" y="688354"/>
            <a:ext cx="3636404" cy="618291"/>
          </a:xfrm>
          <a:prstGeom prst="roundRect">
            <a:avLst>
              <a:gd name="adj" fmla="val 19471"/>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D17F90E1-4D93-7927-B0B6-E77C42D09AED}"/>
              </a:ext>
            </a:extLst>
          </p:cNvPr>
          <p:cNvSpPr txBox="1"/>
          <p:nvPr/>
        </p:nvSpPr>
        <p:spPr>
          <a:xfrm>
            <a:off x="767212" y="699542"/>
            <a:ext cx="3122543" cy="584775"/>
          </a:xfrm>
          <a:prstGeom prst="rect">
            <a:avLst/>
          </a:prstGeom>
          <a:noFill/>
        </p:spPr>
        <p:txBody>
          <a:bodyPr wrap="square" rtlCol="0">
            <a:spAutoFit/>
          </a:bodyPr>
          <a:lstStyle/>
          <a:p>
            <a:pPr algn="ctr"/>
            <a:r>
              <a:rPr lang="en-GB" sz="1600" dirty="0">
                <a:solidFill>
                  <a:schemeClr val="accent2">
                    <a:lumMod val="75000"/>
                  </a:schemeClr>
                </a:solidFill>
                <a:latin typeface="+mj-lt"/>
              </a:rPr>
              <a:t>Study </a:t>
            </a:r>
            <a:r>
              <a:rPr lang="en-GB" sz="1600" dirty="0" err="1">
                <a:solidFill>
                  <a:schemeClr val="accent2">
                    <a:lumMod val="75000"/>
                  </a:schemeClr>
                </a:solidFill>
                <a:latin typeface="+mj-lt"/>
              </a:rPr>
              <a:t>GyM</a:t>
            </a:r>
            <a:r>
              <a:rPr lang="en-GB" sz="1600" dirty="0">
                <a:solidFill>
                  <a:schemeClr val="accent2">
                    <a:lumMod val="75000"/>
                  </a:schemeClr>
                </a:solidFill>
                <a:latin typeface="+mj-lt"/>
              </a:rPr>
              <a:t> wall erosion and its impact on exposed samples</a:t>
            </a:r>
          </a:p>
        </p:txBody>
      </p:sp>
      <p:pic>
        <p:nvPicPr>
          <p:cNvPr id="7" name="Elemento grafico 6" descr="Tiro a segno con riempimento a tinta unita">
            <a:extLst>
              <a:ext uri="{FF2B5EF4-FFF2-40B4-BE49-F238E27FC236}">
                <a16:creationId xmlns:a16="http://schemas.microsoft.com/office/drawing/2014/main" id="{DBCDBD6E-2CFB-C875-7BD1-1F1D26FDAD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550" y="749935"/>
            <a:ext cx="483991" cy="483991"/>
          </a:xfrm>
          <a:prstGeom prst="rect">
            <a:avLst/>
          </a:prstGeom>
        </p:spPr>
      </p:pic>
      <p:pic>
        <p:nvPicPr>
          <p:cNvPr id="9" name="Immagine 8">
            <a:extLst>
              <a:ext uri="{FF2B5EF4-FFF2-40B4-BE49-F238E27FC236}">
                <a16:creationId xmlns:a16="http://schemas.microsoft.com/office/drawing/2014/main" id="{6B09C068-0300-F10D-7915-26F84DC96830}"/>
              </a:ext>
            </a:extLst>
          </p:cNvPr>
          <p:cNvPicPr>
            <a:picLocks noChangeAspect="1"/>
          </p:cNvPicPr>
          <p:nvPr/>
        </p:nvPicPr>
        <p:blipFill>
          <a:blip r:embed="rId4"/>
          <a:stretch>
            <a:fillRect/>
          </a:stretch>
        </p:blipFill>
        <p:spPr>
          <a:xfrm>
            <a:off x="5914038" y="2695442"/>
            <a:ext cx="3075770" cy="1894138"/>
          </a:xfrm>
          <a:prstGeom prst="rect">
            <a:avLst/>
          </a:prstGeom>
          <a:solidFill>
            <a:schemeClr val="bg1"/>
          </a:solidFill>
        </p:spPr>
      </p:pic>
      <p:pic>
        <p:nvPicPr>
          <p:cNvPr id="10" name="Immagine 9">
            <a:extLst>
              <a:ext uri="{FF2B5EF4-FFF2-40B4-BE49-F238E27FC236}">
                <a16:creationId xmlns:a16="http://schemas.microsoft.com/office/drawing/2014/main" id="{EF773234-5521-F9DE-EE03-0945B290F497}"/>
              </a:ext>
            </a:extLst>
          </p:cNvPr>
          <p:cNvPicPr>
            <a:picLocks noChangeAspect="1"/>
          </p:cNvPicPr>
          <p:nvPr/>
        </p:nvPicPr>
        <p:blipFill>
          <a:blip r:embed="rId5"/>
          <a:stretch>
            <a:fillRect/>
          </a:stretch>
        </p:blipFill>
        <p:spPr>
          <a:xfrm>
            <a:off x="4932040" y="613097"/>
            <a:ext cx="1609178" cy="970182"/>
          </a:xfrm>
          <a:prstGeom prst="rect">
            <a:avLst/>
          </a:prstGeom>
        </p:spPr>
      </p:pic>
      <p:pic>
        <p:nvPicPr>
          <p:cNvPr id="11" name="Immagine 10">
            <a:extLst>
              <a:ext uri="{FF2B5EF4-FFF2-40B4-BE49-F238E27FC236}">
                <a16:creationId xmlns:a16="http://schemas.microsoft.com/office/drawing/2014/main" id="{E41A524A-45D3-2F7A-F331-8ABA424A524A}"/>
              </a:ext>
            </a:extLst>
          </p:cNvPr>
          <p:cNvPicPr>
            <a:picLocks noChangeAspect="1"/>
          </p:cNvPicPr>
          <p:nvPr/>
        </p:nvPicPr>
        <p:blipFill>
          <a:blip r:embed="rId6"/>
          <a:stretch>
            <a:fillRect/>
          </a:stretch>
        </p:blipFill>
        <p:spPr>
          <a:xfrm>
            <a:off x="6682487" y="144386"/>
            <a:ext cx="2287837" cy="1907605"/>
          </a:xfrm>
          <a:prstGeom prst="rect">
            <a:avLst/>
          </a:prstGeom>
        </p:spPr>
      </p:pic>
      <p:grpSp>
        <p:nvGrpSpPr>
          <p:cNvPr id="13" name="Gruppo 12">
            <a:extLst>
              <a:ext uri="{FF2B5EF4-FFF2-40B4-BE49-F238E27FC236}">
                <a16:creationId xmlns:a16="http://schemas.microsoft.com/office/drawing/2014/main" id="{6F835AA9-CB3B-A66E-BC87-633F5DB4555C}"/>
              </a:ext>
            </a:extLst>
          </p:cNvPr>
          <p:cNvGrpSpPr/>
          <p:nvPr/>
        </p:nvGrpSpPr>
        <p:grpSpPr>
          <a:xfrm>
            <a:off x="70306" y="1394742"/>
            <a:ext cx="1308720" cy="3194838"/>
            <a:chOff x="4497760" y="1599642"/>
            <a:chExt cx="1308720" cy="3194838"/>
          </a:xfrm>
        </p:grpSpPr>
        <p:pic>
          <p:nvPicPr>
            <p:cNvPr id="8" name="Immagine 7" descr="Immagine che contiene testo, schermata, diagramma, manometro&#10;&#10;Descrizione generata automaticamente">
              <a:extLst>
                <a:ext uri="{FF2B5EF4-FFF2-40B4-BE49-F238E27FC236}">
                  <a16:creationId xmlns:a16="http://schemas.microsoft.com/office/drawing/2014/main" id="{AD380276-D820-A810-ABD7-C82A4342A7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69" t="1720" r="65018" b="7336"/>
            <a:stretch>
              <a:fillRect/>
            </a:stretch>
          </p:blipFill>
          <p:spPr>
            <a:xfrm>
              <a:off x="4582852" y="1599642"/>
              <a:ext cx="1223628" cy="3194838"/>
            </a:xfrm>
            <a:prstGeom prst="rect">
              <a:avLst/>
            </a:prstGeom>
          </p:spPr>
        </p:pic>
        <p:sp>
          <p:nvSpPr>
            <p:cNvPr id="12" name="Rettangolo 11">
              <a:extLst>
                <a:ext uri="{FF2B5EF4-FFF2-40B4-BE49-F238E27FC236}">
                  <a16:creationId xmlns:a16="http://schemas.microsoft.com/office/drawing/2014/main" id="{D134F646-9DB6-2CCA-AA3D-74DC9442FDB4}"/>
                </a:ext>
              </a:extLst>
            </p:cNvPr>
            <p:cNvSpPr/>
            <p:nvPr/>
          </p:nvSpPr>
          <p:spPr>
            <a:xfrm>
              <a:off x="4497760" y="1756772"/>
              <a:ext cx="254260" cy="2472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CasellaDiTesto 13">
            <a:extLst>
              <a:ext uri="{FF2B5EF4-FFF2-40B4-BE49-F238E27FC236}">
                <a16:creationId xmlns:a16="http://schemas.microsoft.com/office/drawing/2014/main" id="{68B2495B-1930-543C-F9C9-C2518DED0001}"/>
              </a:ext>
            </a:extLst>
          </p:cNvPr>
          <p:cNvSpPr txBox="1"/>
          <p:nvPr/>
        </p:nvSpPr>
        <p:spPr>
          <a:xfrm>
            <a:off x="1603678" y="1669802"/>
            <a:ext cx="4085708" cy="523220"/>
          </a:xfrm>
          <a:prstGeom prst="rect">
            <a:avLst/>
          </a:prstGeom>
          <a:noFill/>
        </p:spPr>
        <p:txBody>
          <a:bodyPr wrap="square" rtlCol="0">
            <a:spAutoFit/>
          </a:bodyPr>
          <a:lstStyle/>
          <a:p>
            <a:pPr algn="ctr"/>
            <a:r>
              <a:rPr lang="en-US" sz="1400" noProof="0" dirty="0">
                <a:latin typeface="+mj-lt"/>
              </a:rPr>
              <a:t>2D SOLPS-ITER </a:t>
            </a:r>
            <a:r>
              <a:rPr lang="en-US" sz="1400" b="1" noProof="0" dirty="0">
                <a:latin typeface="+mj-lt"/>
              </a:rPr>
              <a:t>He-plasma</a:t>
            </a:r>
            <a:r>
              <a:rPr lang="en-US" sz="1400" noProof="0" dirty="0">
                <a:latin typeface="+mj-lt"/>
              </a:rPr>
              <a:t> solution (from SP D.1) imported in 3D ERO2.0 volume using </a:t>
            </a:r>
            <a:r>
              <a:rPr lang="en-US" sz="1400" b="1" noProof="0" dirty="0">
                <a:latin typeface="+mj-lt"/>
              </a:rPr>
              <a:t>axial symmetry</a:t>
            </a:r>
          </a:p>
        </p:txBody>
      </p:sp>
      <p:sp>
        <p:nvSpPr>
          <p:cNvPr id="15" name="CasellaDiTesto 14">
            <a:extLst>
              <a:ext uri="{FF2B5EF4-FFF2-40B4-BE49-F238E27FC236}">
                <a16:creationId xmlns:a16="http://schemas.microsoft.com/office/drawing/2014/main" id="{5595422F-3A33-09BC-2D92-9FD76BD88C55}"/>
              </a:ext>
            </a:extLst>
          </p:cNvPr>
          <p:cNvSpPr txBox="1"/>
          <p:nvPr/>
        </p:nvSpPr>
        <p:spPr>
          <a:xfrm>
            <a:off x="1603678" y="2433832"/>
            <a:ext cx="4085708" cy="523220"/>
          </a:xfrm>
          <a:prstGeom prst="rect">
            <a:avLst/>
          </a:prstGeom>
          <a:noFill/>
        </p:spPr>
        <p:txBody>
          <a:bodyPr wrap="square" rtlCol="0">
            <a:spAutoFit/>
          </a:bodyPr>
          <a:lstStyle/>
          <a:p>
            <a:pPr algn="ctr"/>
            <a:r>
              <a:rPr lang="en-US" sz="1400" noProof="0" dirty="0" err="1">
                <a:latin typeface="+mj-lt"/>
              </a:rPr>
              <a:t>GyM</a:t>
            </a:r>
            <a:r>
              <a:rPr lang="en-US" sz="1400" noProof="0" dirty="0">
                <a:latin typeface="+mj-lt"/>
              </a:rPr>
              <a:t> 3D </a:t>
            </a:r>
            <a:r>
              <a:rPr lang="en-US" sz="1400" b="1" noProof="0" dirty="0">
                <a:latin typeface="+mj-lt"/>
              </a:rPr>
              <a:t>walls and sample-holder </a:t>
            </a:r>
            <a:r>
              <a:rPr lang="en-US" sz="1400" noProof="0" dirty="0">
                <a:latin typeface="+mj-lt"/>
              </a:rPr>
              <a:t>(SH) drawn in CAD and imported in ERO2.0</a:t>
            </a:r>
          </a:p>
        </p:txBody>
      </p:sp>
      <p:sp>
        <p:nvSpPr>
          <p:cNvPr id="16" name="CasellaDiTesto 15">
            <a:extLst>
              <a:ext uri="{FF2B5EF4-FFF2-40B4-BE49-F238E27FC236}">
                <a16:creationId xmlns:a16="http://schemas.microsoft.com/office/drawing/2014/main" id="{5FB77523-323A-1211-9170-45B3975EC885}"/>
              </a:ext>
            </a:extLst>
          </p:cNvPr>
          <p:cNvSpPr txBox="1"/>
          <p:nvPr/>
        </p:nvSpPr>
        <p:spPr>
          <a:xfrm>
            <a:off x="1603678" y="3197861"/>
            <a:ext cx="4085708" cy="738664"/>
          </a:xfrm>
          <a:prstGeom prst="rect">
            <a:avLst/>
          </a:prstGeom>
          <a:noFill/>
        </p:spPr>
        <p:txBody>
          <a:bodyPr wrap="square" rtlCol="0">
            <a:spAutoFit/>
          </a:bodyPr>
          <a:lstStyle/>
          <a:p>
            <a:pPr algn="ctr"/>
            <a:r>
              <a:rPr lang="it-IT" sz="1400" b="1" dirty="0"/>
              <a:t>Stainless </a:t>
            </a:r>
            <a:r>
              <a:rPr lang="it-IT" sz="1400" b="1" dirty="0" err="1"/>
              <a:t>steel</a:t>
            </a:r>
            <a:r>
              <a:rPr lang="it-IT" sz="1400" b="1" dirty="0"/>
              <a:t> (SS) </a:t>
            </a:r>
            <a:r>
              <a:rPr lang="it-IT" sz="1400" b="1" dirty="0" err="1"/>
              <a:t>composition</a:t>
            </a:r>
            <a:r>
              <a:rPr lang="it-IT" sz="1400" b="1" dirty="0"/>
              <a:t> </a:t>
            </a:r>
            <a:r>
              <a:rPr lang="it-IT" sz="1400" dirty="0"/>
              <a:t>of </a:t>
            </a:r>
            <a:r>
              <a:rPr lang="it-IT" sz="1400" dirty="0" err="1"/>
              <a:t>GyM</a:t>
            </a:r>
            <a:r>
              <a:rPr lang="it-IT" sz="1400" dirty="0"/>
              <a:t> </a:t>
            </a:r>
            <a:r>
              <a:rPr lang="it-IT" sz="1400" dirty="0" err="1"/>
              <a:t>wall</a:t>
            </a:r>
            <a:r>
              <a:rPr lang="it-IT" sz="1400" dirty="0"/>
              <a:t> </a:t>
            </a:r>
            <a:r>
              <a:rPr lang="it-IT" sz="1400" dirty="0" err="1"/>
              <a:t>included</a:t>
            </a:r>
            <a:r>
              <a:rPr lang="it-IT" sz="1400" dirty="0"/>
              <a:t> in ERO2.0 and </a:t>
            </a:r>
            <a:r>
              <a:rPr lang="it-IT" sz="1400" dirty="0" err="1"/>
              <a:t>compared</a:t>
            </a:r>
            <a:r>
              <a:rPr lang="it-IT" sz="1400" dirty="0"/>
              <a:t> to </a:t>
            </a:r>
            <a:r>
              <a:rPr lang="it-IT" sz="1400" b="1" dirty="0"/>
              <a:t>full-Fe</a:t>
            </a:r>
            <a:r>
              <a:rPr lang="it-IT" sz="1400" dirty="0"/>
              <a:t> </a:t>
            </a:r>
            <a:r>
              <a:rPr lang="it-IT" sz="1400" dirty="0" err="1"/>
              <a:t>assumption</a:t>
            </a:r>
            <a:endParaRPr lang="it-IT" sz="1400" dirty="0"/>
          </a:p>
          <a:p>
            <a:pPr algn="ctr"/>
            <a:r>
              <a:rPr lang="it-IT" sz="1400" noProof="0" dirty="0">
                <a:latin typeface="+mj-lt"/>
              </a:rPr>
              <a:t>(</a:t>
            </a:r>
            <a:r>
              <a:rPr lang="it-IT" sz="1400" noProof="0" dirty="0" err="1">
                <a:latin typeface="+mj-lt"/>
              </a:rPr>
              <a:t>not</a:t>
            </a:r>
            <a:r>
              <a:rPr lang="it-IT" sz="1400" noProof="0" dirty="0">
                <a:latin typeface="+mj-lt"/>
              </a:rPr>
              <a:t> </a:t>
            </a:r>
            <a:r>
              <a:rPr lang="it-IT" sz="1400" noProof="0" dirty="0" err="1">
                <a:latin typeface="+mj-lt"/>
              </a:rPr>
              <a:t>further</a:t>
            </a:r>
            <a:r>
              <a:rPr lang="it-IT" sz="1400" noProof="0" dirty="0">
                <a:latin typeface="+mj-lt"/>
              </a:rPr>
              <a:t> </a:t>
            </a:r>
            <a:r>
              <a:rPr lang="it-IT" sz="1400" noProof="0" dirty="0" err="1">
                <a:latin typeface="+mj-lt"/>
              </a:rPr>
              <a:t>discussed</a:t>
            </a:r>
            <a:r>
              <a:rPr lang="it-IT" sz="1400" noProof="0" dirty="0">
                <a:latin typeface="+mj-lt"/>
              </a:rPr>
              <a:t> </a:t>
            </a:r>
            <a:r>
              <a:rPr lang="it-IT" sz="1400" noProof="0" dirty="0" err="1">
                <a:latin typeface="+mj-lt"/>
              </a:rPr>
              <a:t>here</a:t>
            </a:r>
            <a:r>
              <a:rPr lang="it-IT" sz="1400" noProof="0" dirty="0">
                <a:latin typeface="+mj-lt"/>
              </a:rPr>
              <a:t>)</a:t>
            </a:r>
            <a:endParaRPr lang="en-US" sz="1400" noProof="0" dirty="0">
              <a:latin typeface="+mj-lt"/>
            </a:endParaRPr>
          </a:p>
        </p:txBody>
      </p:sp>
      <p:sp>
        <p:nvSpPr>
          <p:cNvPr id="17" name="CasellaDiTesto 16">
            <a:extLst>
              <a:ext uri="{FF2B5EF4-FFF2-40B4-BE49-F238E27FC236}">
                <a16:creationId xmlns:a16="http://schemas.microsoft.com/office/drawing/2014/main" id="{85D8F267-54EB-7C6D-3183-AF84A99AB415}"/>
              </a:ext>
            </a:extLst>
          </p:cNvPr>
          <p:cNvSpPr txBox="1"/>
          <p:nvPr/>
        </p:nvSpPr>
        <p:spPr>
          <a:xfrm>
            <a:off x="1603678" y="4177335"/>
            <a:ext cx="4085708" cy="523220"/>
          </a:xfrm>
          <a:prstGeom prst="rect">
            <a:avLst/>
          </a:prstGeom>
          <a:noFill/>
        </p:spPr>
        <p:txBody>
          <a:bodyPr wrap="square" rtlCol="0">
            <a:spAutoFit/>
          </a:bodyPr>
          <a:lstStyle/>
          <a:p>
            <a:pPr algn="ctr"/>
            <a:r>
              <a:rPr lang="it-IT" sz="1400" b="1" dirty="0"/>
              <a:t>Negative </a:t>
            </a:r>
            <a:r>
              <a:rPr lang="it-IT" sz="1400" b="1" dirty="0" err="1"/>
              <a:t>bias</a:t>
            </a:r>
            <a:r>
              <a:rPr lang="it-IT" sz="1400" b="1" dirty="0"/>
              <a:t> </a:t>
            </a:r>
            <a:r>
              <a:rPr lang="it-IT" sz="1400" b="1" dirty="0" err="1"/>
              <a:t>voltage</a:t>
            </a:r>
            <a:r>
              <a:rPr lang="it-IT" sz="1400" b="1" dirty="0"/>
              <a:t> </a:t>
            </a:r>
            <a:r>
              <a:rPr lang="it-IT" sz="1400" dirty="0" err="1"/>
              <a:t>applied</a:t>
            </a:r>
            <a:r>
              <a:rPr lang="it-IT" sz="1400" dirty="0"/>
              <a:t> to sample-holder </a:t>
            </a:r>
            <a:r>
              <a:rPr lang="it-IT" sz="1400" dirty="0" err="1"/>
              <a:t>as</a:t>
            </a:r>
            <a:r>
              <a:rPr lang="it-IT" sz="1400" dirty="0"/>
              <a:t> in </a:t>
            </a:r>
            <a:r>
              <a:rPr lang="it-IT" sz="1400" dirty="0" err="1"/>
              <a:t>experiments</a:t>
            </a:r>
            <a:r>
              <a:rPr lang="it-IT" sz="1400" dirty="0"/>
              <a:t> (0-320V in </a:t>
            </a:r>
            <a:r>
              <a:rPr lang="it-IT" sz="1400" dirty="0" err="1"/>
              <a:t>absolute</a:t>
            </a:r>
            <a:r>
              <a:rPr lang="it-IT" sz="1400" dirty="0"/>
              <a:t> </a:t>
            </a:r>
            <a:r>
              <a:rPr lang="it-IT" sz="1400" dirty="0" err="1"/>
              <a:t>values</a:t>
            </a:r>
            <a:r>
              <a:rPr lang="it-IT" sz="1400" dirty="0"/>
              <a:t>)</a:t>
            </a:r>
          </a:p>
        </p:txBody>
      </p:sp>
    </p:spTree>
    <p:extLst>
      <p:ext uri="{BB962C8B-B14F-4D97-AF65-F5344CB8AC3E}">
        <p14:creationId xmlns:p14="http://schemas.microsoft.com/office/powerpoint/2010/main" val="202543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FDA54-C689-33D2-C70E-78587C5AE39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64317A-1E18-6777-393F-38938E5DDC53}"/>
              </a:ext>
            </a:extLst>
          </p:cNvPr>
          <p:cNvSpPr>
            <a:spLocks noGrp="1"/>
          </p:cNvSpPr>
          <p:nvPr>
            <p:ph type="title"/>
          </p:nvPr>
        </p:nvSpPr>
        <p:spPr/>
        <p:txBody>
          <a:bodyPr/>
          <a:lstStyle/>
          <a:p>
            <a:r>
              <a:rPr lang="en-US" noProof="0" dirty="0"/>
              <a:t>Effect of sample-holder (SH) inclusion</a:t>
            </a:r>
          </a:p>
        </p:txBody>
      </p:sp>
      <p:sp>
        <p:nvSpPr>
          <p:cNvPr id="3" name="Segnaposto piè di pagina 2">
            <a:extLst>
              <a:ext uri="{FF2B5EF4-FFF2-40B4-BE49-F238E27FC236}">
                <a16:creationId xmlns:a16="http://schemas.microsoft.com/office/drawing/2014/main" id="{EE1165EF-00F6-2AAB-203B-FA88C312A52A}"/>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BB655AF9-EAA4-D2E3-C585-DCBE51BBD7FB}"/>
              </a:ext>
            </a:extLst>
          </p:cNvPr>
          <p:cNvSpPr>
            <a:spLocks noGrp="1"/>
          </p:cNvSpPr>
          <p:nvPr>
            <p:ph type="sldNum" sz="quarter" idx="12"/>
          </p:nvPr>
        </p:nvSpPr>
        <p:spPr/>
        <p:txBody>
          <a:bodyPr/>
          <a:lstStyle/>
          <a:p>
            <a:fld id="{6A6D9FA1-99C7-4910-8E32-B85D378B0060}" type="slidenum">
              <a:rPr lang="en-US" noProof="0" smtClean="0">
                <a:solidFill>
                  <a:prstClr val="white"/>
                </a:solidFill>
              </a:rPr>
              <a:pPr/>
              <a:t>8</a:t>
            </a:fld>
            <a:endParaRPr lang="en-US" noProof="0" dirty="0">
              <a:solidFill>
                <a:prstClr val="white"/>
              </a:solidFill>
            </a:endParaRPr>
          </a:p>
        </p:txBody>
      </p:sp>
      <p:grpSp>
        <p:nvGrpSpPr>
          <p:cNvPr id="5" name="Gruppo 4">
            <a:extLst>
              <a:ext uri="{FF2B5EF4-FFF2-40B4-BE49-F238E27FC236}">
                <a16:creationId xmlns:a16="http://schemas.microsoft.com/office/drawing/2014/main" id="{D2F43E0B-F408-8C53-32AD-EB02C7FB8378}"/>
              </a:ext>
            </a:extLst>
          </p:cNvPr>
          <p:cNvGrpSpPr>
            <a:grpSpLocks noChangeAspect="1"/>
          </p:cNvGrpSpPr>
          <p:nvPr/>
        </p:nvGrpSpPr>
        <p:grpSpPr>
          <a:xfrm>
            <a:off x="6120172" y="162185"/>
            <a:ext cx="2902300" cy="2822438"/>
            <a:chOff x="2703871" y="203630"/>
            <a:chExt cx="6706168" cy="6521635"/>
          </a:xfrm>
        </p:grpSpPr>
        <p:sp>
          <p:nvSpPr>
            <p:cNvPr id="6" name="Rettangolo 5">
              <a:extLst>
                <a:ext uri="{FF2B5EF4-FFF2-40B4-BE49-F238E27FC236}">
                  <a16:creationId xmlns:a16="http://schemas.microsoft.com/office/drawing/2014/main" id="{91A7621F-7D5A-F424-1B1B-2BA7F2916BD9}"/>
                </a:ext>
              </a:extLst>
            </p:cNvPr>
            <p:cNvSpPr/>
            <p:nvPr/>
          </p:nvSpPr>
          <p:spPr>
            <a:xfrm>
              <a:off x="2703871" y="203630"/>
              <a:ext cx="6706168" cy="6521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schermata&#10;&#10;Descrizione generata automaticamente">
              <a:extLst>
                <a:ext uri="{FF2B5EF4-FFF2-40B4-BE49-F238E27FC236}">
                  <a16:creationId xmlns:a16="http://schemas.microsoft.com/office/drawing/2014/main" id="{467861B8-03FA-B7EA-8EE7-AA0CE9AA7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960" y="203630"/>
              <a:ext cx="6628079" cy="6450739"/>
            </a:xfrm>
            <a:prstGeom prst="rect">
              <a:avLst/>
            </a:prstGeom>
          </p:spPr>
        </p:pic>
      </p:grpSp>
      <p:pic>
        <p:nvPicPr>
          <p:cNvPr id="8" name="Immagine 7">
            <a:extLst>
              <a:ext uri="{FF2B5EF4-FFF2-40B4-BE49-F238E27FC236}">
                <a16:creationId xmlns:a16="http://schemas.microsoft.com/office/drawing/2014/main" id="{70CBEEFB-A9ED-C077-3D8E-71F823E91B2E}"/>
              </a:ext>
            </a:extLst>
          </p:cNvPr>
          <p:cNvPicPr>
            <a:picLocks noChangeAspect="1"/>
          </p:cNvPicPr>
          <p:nvPr/>
        </p:nvPicPr>
        <p:blipFill>
          <a:blip r:embed="rId3"/>
          <a:stretch>
            <a:fillRect/>
          </a:stretch>
        </p:blipFill>
        <p:spPr>
          <a:xfrm>
            <a:off x="6930714" y="3340439"/>
            <a:ext cx="1714252" cy="1398175"/>
          </a:xfrm>
          <a:prstGeom prst="rect">
            <a:avLst/>
          </a:prstGeom>
        </p:spPr>
      </p:pic>
      <p:pic>
        <p:nvPicPr>
          <p:cNvPr id="9" name="Immagine 8">
            <a:extLst>
              <a:ext uri="{FF2B5EF4-FFF2-40B4-BE49-F238E27FC236}">
                <a16:creationId xmlns:a16="http://schemas.microsoft.com/office/drawing/2014/main" id="{CD2B05FD-8B8C-FDCF-8E22-85B0ECF85EDC}"/>
              </a:ext>
            </a:extLst>
          </p:cNvPr>
          <p:cNvPicPr>
            <a:picLocks noChangeAspect="1"/>
          </p:cNvPicPr>
          <p:nvPr/>
        </p:nvPicPr>
        <p:blipFill>
          <a:blip r:embed="rId4"/>
          <a:stretch>
            <a:fillRect/>
          </a:stretch>
        </p:blipFill>
        <p:spPr>
          <a:xfrm>
            <a:off x="3815916" y="3078351"/>
            <a:ext cx="2840819" cy="1660263"/>
          </a:xfrm>
          <a:prstGeom prst="rect">
            <a:avLst/>
          </a:prstGeom>
        </p:spPr>
      </p:pic>
      <p:sp>
        <p:nvSpPr>
          <p:cNvPr id="10" name="CasellaDiTesto 9">
            <a:extLst>
              <a:ext uri="{FF2B5EF4-FFF2-40B4-BE49-F238E27FC236}">
                <a16:creationId xmlns:a16="http://schemas.microsoft.com/office/drawing/2014/main" id="{2B18409D-ED9E-4FE4-85C9-F5D0A6CAEF69}"/>
              </a:ext>
            </a:extLst>
          </p:cNvPr>
          <p:cNvSpPr txBox="1"/>
          <p:nvPr/>
        </p:nvSpPr>
        <p:spPr>
          <a:xfrm>
            <a:off x="215516" y="673505"/>
            <a:ext cx="5225927" cy="954107"/>
          </a:xfrm>
          <a:prstGeom prst="rect">
            <a:avLst/>
          </a:prstGeom>
          <a:noFill/>
        </p:spPr>
        <p:txBody>
          <a:bodyPr wrap="square" rtlCol="0">
            <a:spAutoFit/>
          </a:bodyPr>
          <a:lstStyle/>
          <a:p>
            <a:r>
              <a:rPr lang="en-US" sz="1400" noProof="0" dirty="0">
                <a:solidFill>
                  <a:srgbClr val="0070C0"/>
                </a:solidFill>
                <a:latin typeface="+mj-lt"/>
              </a:rPr>
              <a:t>Impact of SH on Fe wall erosion</a:t>
            </a:r>
            <a:endParaRPr lang="en-US" sz="1400" noProof="0" dirty="0">
              <a:latin typeface="+mj-lt"/>
            </a:endParaRPr>
          </a:p>
          <a:p>
            <a:pPr marL="285750" indent="-285750">
              <a:buFont typeface="Arial" panose="020B0604020202020204" pitchFamily="34" charset="0"/>
              <a:buChar char="•"/>
            </a:pPr>
            <a:r>
              <a:rPr lang="en-US" sz="1400" b="1" dirty="0">
                <a:latin typeface="+mj-lt"/>
              </a:rPr>
              <a:t>Low bias (0 V): </a:t>
            </a:r>
            <a:r>
              <a:rPr lang="en-US" sz="1400" dirty="0">
                <a:latin typeface="+mj-lt"/>
              </a:rPr>
              <a:t>negligible effect</a:t>
            </a:r>
            <a:endParaRPr lang="en-US" sz="1400" b="1" noProof="0" dirty="0">
              <a:latin typeface="+mj-lt"/>
            </a:endParaRPr>
          </a:p>
          <a:p>
            <a:pPr marL="285750" indent="-285750">
              <a:buFont typeface="Arial" panose="020B0604020202020204" pitchFamily="34" charset="0"/>
              <a:buChar char="•"/>
            </a:pPr>
            <a:r>
              <a:rPr lang="en-US" sz="1400" b="1" dirty="0">
                <a:latin typeface="+mj-lt"/>
              </a:rPr>
              <a:t>High bias (320 V): </a:t>
            </a:r>
            <a:r>
              <a:rPr lang="en-US" sz="1400" dirty="0">
                <a:latin typeface="+mj-lt"/>
              </a:rPr>
              <a:t>noticeable wall erosion close to SH due to sputtering of Mo mask</a:t>
            </a:r>
            <a:endParaRPr lang="en-US" sz="1400" noProof="0" dirty="0">
              <a:latin typeface="+mj-lt"/>
            </a:endParaRPr>
          </a:p>
        </p:txBody>
      </p:sp>
      <p:sp>
        <p:nvSpPr>
          <p:cNvPr id="11" name="CasellaDiTesto 10">
            <a:extLst>
              <a:ext uri="{FF2B5EF4-FFF2-40B4-BE49-F238E27FC236}">
                <a16:creationId xmlns:a16="http://schemas.microsoft.com/office/drawing/2014/main" id="{58871B59-D81E-963F-741C-F4FECC80B6E5}"/>
              </a:ext>
            </a:extLst>
          </p:cNvPr>
          <p:cNvSpPr txBox="1"/>
          <p:nvPr/>
        </p:nvSpPr>
        <p:spPr>
          <a:xfrm>
            <a:off x="215516" y="1875928"/>
            <a:ext cx="5794318" cy="954107"/>
          </a:xfrm>
          <a:prstGeom prst="rect">
            <a:avLst/>
          </a:prstGeom>
          <a:noFill/>
        </p:spPr>
        <p:txBody>
          <a:bodyPr wrap="square" rtlCol="0">
            <a:spAutoFit/>
          </a:bodyPr>
          <a:lstStyle/>
          <a:p>
            <a:r>
              <a:rPr lang="en-US" sz="1400" noProof="0" dirty="0">
                <a:solidFill>
                  <a:srgbClr val="0070C0"/>
                </a:solidFill>
                <a:latin typeface="+mj-lt"/>
              </a:rPr>
              <a:t>Impact of Fe wall/Mo mask eroded impurities on sample erosion</a:t>
            </a:r>
            <a:endParaRPr lang="en-US" sz="1400" noProof="0" dirty="0">
              <a:latin typeface="+mj-lt"/>
            </a:endParaRPr>
          </a:p>
          <a:p>
            <a:pPr marL="285750" indent="-285750">
              <a:buFont typeface="Arial" panose="020B0604020202020204" pitchFamily="34" charset="0"/>
              <a:buChar char="•"/>
            </a:pPr>
            <a:r>
              <a:rPr lang="en-US" sz="1400" b="1" dirty="0">
                <a:latin typeface="+mj-lt"/>
              </a:rPr>
              <a:t>Low bias (0-50 V): </a:t>
            </a:r>
            <a:r>
              <a:rPr lang="en-US" sz="1400" dirty="0">
                <a:latin typeface="+mj-lt"/>
              </a:rPr>
              <a:t>no He plasma erosion, net deposition on samples</a:t>
            </a:r>
            <a:endParaRPr lang="en-US" sz="1400" noProof="0" dirty="0">
              <a:latin typeface="+mj-lt"/>
            </a:endParaRPr>
          </a:p>
          <a:p>
            <a:pPr marL="285750" indent="-285750">
              <a:buFont typeface="Arial" panose="020B0604020202020204" pitchFamily="34" charset="0"/>
              <a:buChar char="•"/>
            </a:pPr>
            <a:r>
              <a:rPr lang="en-US" sz="1400" b="1" dirty="0">
                <a:latin typeface="+mj-lt"/>
              </a:rPr>
              <a:t>High bias (200-320 V): </a:t>
            </a:r>
            <a:r>
              <a:rPr lang="en-US" sz="1400" dirty="0">
                <a:latin typeface="+mj-lt"/>
              </a:rPr>
              <a:t>He plasma erosion dominated</a:t>
            </a:r>
          </a:p>
          <a:p>
            <a:pPr marL="285750" indent="-285750">
              <a:buFont typeface="Arial" panose="020B0604020202020204" pitchFamily="34" charset="0"/>
              <a:buChar char="•"/>
            </a:pPr>
            <a:r>
              <a:rPr lang="en-US" sz="1400" b="1" noProof="0" dirty="0">
                <a:latin typeface="+mj-lt"/>
              </a:rPr>
              <a:t>Close to He sputtering threshold (120 V):</a:t>
            </a:r>
            <a:r>
              <a:rPr lang="en-US" sz="1400" noProof="0" dirty="0">
                <a:latin typeface="+mj-lt"/>
              </a:rPr>
              <a:t> non negligible erosion from Mo</a:t>
            </a:r>
          </a:p>
        </p:txBody>
      </p:sp>
      <p:pic>
        <p:nvPicPr>
          <p:cNvPr id="12" name="Immagine 11">
            <a:extLst>
              <a:ext uri="{FF2B5EF4-FFF2-40B4-BE49-F238E27FC236}">
                <a16:creationId xmlns:a16="http://schemas.microsoft.com/office/drawing/2014/main" id="{0FC2DC2D-EB22-5266-71B3-2206ACBA1B7C}"/>
              </a:ext>
            </a:extLst>
          </p:cNvPr>
          <p:cNvPicPr>
            <a:picLocks noChangeAspect="1"/>
          </p:cNvPicPr>
          <p:nvPr/>
        </p:nvPicPr>
        <p:blipFill>
          <a:blip r:embed="rId5"/>
          <a:stretch>
            <a:fillRect/>
          </a:stretch>
        </p:blipFill>
        <p:spPr>
          <a:xfrm>
            <a:off x="537163" y="3344988"/>
            <a:ext cx="3185344" cy="1398175"/>
          </a:xfrm>
          <a:prstGeom prst="rect">
            <a:avLst/>
          </a:prstGeom>
        </p:spPr>
      </p:pic>
    </p:spTree>
    <p:extLst>
      <p:ext uri="{BB962C8B-B14F-4D97-AF65-F5344CB8AC3E}">
        <p14:creationId xmlns:p14="http://schemas.microsoft.com/office/powerpoint/2010/main" val="1758455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32D4-CB2E-1CBC-6D17-F2E5F1DE61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669242B-FC91-4CD1-F34C-C9C218AE7087}"/>
              </a:ext>
            </a:extLst>
          </p:cNvPr>
          <p:cNvSpPr>
            <a:spLocks noGrp="1"/>
          </p:cNvSpPr>
          <p:nvPr>
            <p:ph type="title"/>
          </p:nvPr>
        </p:nvSpPr>
        <p:spPr/>
        <p:txBody>
          <a:bodyPr/>
          <a:lstStyle/>
          <a:p>
            <a:r>
              <a:rPr lang="en-US" noProof="0" dirty="0"/>
              <a:t>Comparison with experiments</a:t>
            </a:r>
          </a:p>
        </p:txBody>
      </p:sp>
      <p:sp>
        <p:nvSpPr>
          <p:cNvPr id="3" name="Segnaposto piè di pagina 2">
            <a:extLst>
              <a:ext uri="{FF2B5EF4-FFF2-40B4-BE49-F238E27FC236}">
                <a16:creationId xmlns:a16="http://schemas.microsoft.com/office/drawing/2014/main" id="{768A719C-DB88-D7CE-3742-CEC91F395DFF}"/>
              </a:ext>
            </a:extLst>
          </p:cNvPr>
          <p:cNvSpPr>
            <a:spLocks noGrp="1"/>
          </p:cNvSpPr>
          <p:nvPr>
            <p:ph type="ftr" sz="quarter" idx="11"/>
          </p:nvPr>
        </p:nvSpPr>
        <p:spPr/>
        <p:txBody>
          <a:bodyPr/>
          <a:lstStyle/>
          <a:p>
            <a:r>
              <a:rPr lang="en-GB" dirty="0">
                <a:solidFill>
                  <a:prstClr val="white"/>
                </a:solidFill>
              </a:rPr>
              <a:t>Gabriele Alberti | WP PWIE project meeting, Jülich (Germany) | 17-21 November 2025</a:t>
            </a:r>
          </a:p>
        </p:txBody>
      </p:sp>
      <p:sp>
        <p:nvSpPr>
          <p:cNvPr id="4" name="Segnaposto numero diapositiva 3">
            <a:extLst>
              <a:ext uri="{FF2B5EF4-FFF2-40B4-BE49-F238E27FC236}">
                <a16:creationId xmlns:a16="http://schemas.microsoft.com/office/drawing/2014/main" id="{E2BCD9E7-C517-F1AB-88FD-8D91871D042F}"/>
              </a:ext>
            </a:extLst>
          </p:cNvPr>
          <p:cNvSpPr>
            <a:spLocks noGrp="1"/>
          </p:cNvSpPr>
          <p:nvPr>
            <p:ph type="sldNum" sz="quarter" idx="12"/>
          </p:nvPr>
        </p:nvSpPr>
        <p:spPr/>
        <p:txBody>
          <a:bodyPr/>
          <a:lstStyle/>
          <a:p>
            <a:fld id="{6A6D9FA1-99C7-4910-8E32-B85D378B0060}" type="slidenum">
              <a:rPr lang="en-US" noProof="0" smtClean="0">
                <a:solidFill>
                  <a:prstClr val="white"/>
                </a:solidFill>
              </a:rPr>
              <a:pPr/>
              <a:t>9</a:t>
            </a:fld>
            <a:endParaRPr lang="en-US" noProof="0" dirty="0">
              <a:solidFill>
                <a:prstClr val="white"/>
              </a:solidFill>
            </a:endParaRPr>
          </a:p>
        </p:txBody>
      </p:sp>
      <p:pic>
        <p:nvPicPr>
          <p:cNvPr id="1026" name="Picture 2">
            <a:extLst>
              <a:ext uri="{FF2B5EF4-FFF2-40B4-BE49-F238E27FC236}">
                <a16:creationId xmlns:a16="http://schemas.microsoft.com/office/drawing/2014/main" id="{3DCAFD27-8E2F-41DD-10DA-63A5A69A6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87762"/>
            <a:ext cx="4420834" cy="577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D1AE67DE-9421-9E6C-101B-6143DC8CDCEF}"/>
              </a:ext>
            </a:extLst>
          </p:cNvPr>
          <p:cNvSpPr txBox="1"/>
          <p:nvPr/>
        </p:nvSpPr>
        <p:spPr>
          <a:xfrm>
            <a:off x="5950763" y="728344"/>
            <a:ext cx="74474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200" b="1">
                <a:solidFill>
                  <a:srgbClr val="FF0000"/>
                </a:solidFill>
              </a:rPr>
              <a:t>SH </a:t>
            </a:r>
            <a:endParaRPr lang="it-IT"/>
          </a:p>
        </p:txBody>
      </p:sp>
      <p:sp>
        <p:nvSpPr>
          <p:cNvPr id="7" name="TextBox 4">
            <a:extLst>
              <a:ext uri="{FF2B5EF4-FFF2-40B4-BE49-F238E27FC236}">
                <a16:creationId xmlns:a16="http://schemas.microsoft.com/office/drawing/2014/main" id="{256DDE11-5DE8-36D4-6369-5C72C7A6CF60}"/>
              </a:ext>
            </a:extLst>
          </p:cNvPr>
          <p:cNvSpPr txBox="1"/>
          <p:nvPr/>
        </p:nvSpPr>
        <p:spPr>
          <a:xfrm>
            <a:off x="6444208" y="87474"/>
            <a:ext cx="126013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200" b="1" dirty="0">
                <a:solidFill>
                  <a:srgbClr val="FF0000"/>
                </a:solidFill>
              </a:rPr>
              <a:t>Plasma-facing side</a:t>
            </a:r>
            <a:endParaRPr lang="it-IT" dirty="0"/>
          </a:p>
        </p:txBody>
      </p:sp>
      <p:sp>
        <p:nvSpPr>
          <p:cNvPr id="8" name="TextBox 4">
            <a:extLst>
              <a:ext uri="{FF2B5EF4-FFF2-40B4-BE49-F238E27FC236}">
                <a16:creationId xmlns:a16="http://schemas.microsoft.com/office/drawing/2014/main" id="{4ECE7AE3-86E4-8F91-C8B8-A20EB3F2543F}"/>
              </a:ext>
            </a:extLst>
          </p:cNvPr>
          <p:cNvSpPr txBox="1"/>
          <p:nvPr/>
        </p:nvSpPr>
        <p:spPr>
          <a:xfrm>
            <a:off x="5633543" y="179357"/>
            <a:ext cx="74474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200" b="1">
                <a:solidFill>
                  <a:srgbClr val="FF0000"/>
                </a:solidFill>
              </a:rPr>
              <a:t>Back</a:t>
            </a:r>
            <a:endParaRPr lang="it-IT"/>
          </a:p>
        </p:txBody>
      </p:sp>
      <p:cxnSp>
        <p:nvCxnSpPr>
          <p:cNvPr id="9" name="Straight Arrow Connector 10">
            <a:extLst>
              <a:ext uri="{FF2B5EF4-FFF2-40B4-BE49-F238E27FC236}">
                <a16:creationId xmlns:a16="http://schemas.microsoft.com/office/drawing/2014/main" id="{B5AAF0B3-052B-09CA-E5E8-734BA788F353}"/>
              </a:ext>
            </a:extLst>
          </p:cNvPr>
          <p:cNvCxnSpPr>
            <a:cxnSpLocks/>
          </p:cNvCxnSpPr>
          <p:nvPr/>
        </p:nvCxnSpPr>
        <p:spPr>
          <a:xfrm>
            <a:off x="6444208" y="155714"/>
            <a:ext cx="0" cy="386933"/>
          </a:xfrm>
          <a:prstGeom prst="straightConnector1">
            <a:avLst/>
          </a:prstGeom>
          <a:noFill/>
          <a:ln w="19050" cap="flat" cmpd="sng" algn="ctr">
            <a:solidFill>
              <a:srgbClr val="FF0000"/>
            </a:solidFill>
            <a:prstDash val="dash"/>
            <a:miter lim="800000"/>
          </a:ln>
          <a:effectLst/>
        </p:spPr>
        <p:style>
          <a:lnRef idx="2">
            <a:schemeClr val="accent1"/>
          </a:lnRef>
          <a:fillRef idx="0">
            <a:schemeClr val="accent1"/>
          </a:fillRef>
          <a:effectRef idx="1">
            <a:schemeClr val="accent1"/>
          </a:effectRef>
          <a:fontRef idx="minor">
            <a:schemeClr val="tx1"/>
          </a:fontRef>
        </p:style>
      </p:cxnSp>
      <p:pic>
        <p:nvPicPr>
          <p:cNvPr id="1028" name="Picture 4" descr="A red and orange geometric pattern&#10;&#10;AI-generated content may be incorrect.">
            <a:extLst>
              <a:ext uri="{FF2B5EF4-FFF2-40B4-BE49-F238E27FC236}">
                <a16:creationId xmlns:a16="http://schemas.microsoft.com/office/drawing/2014/main" id="{94514E60-EED9-65F8-6C14-063D019C7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979" y="2818978"/>
            <a:ext cx="390525"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red and orange squares&#10;&#10;AI-generated content may be incorrect.">
            <a:extLst>
              <a:ext uri="{FF2B5EF4-FFF2-40B4-BE49-F238E27FC236}">
                <a16:creationId xmlns:a16="http://schemas.microsoft.com/office/drawing/2014/main" id="{20DEDC51-8704-67A3-31C7-9429F9793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775" y="2980904"/>
            <a:ext cx="16668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close up of a metal object&#10;&#10;AI-generated content may be incorrect.">
            <a:extLst>
              <a:ext uri="{FF2B5EF4-FFF2-40B4-BE49-F238E27FC236}">
                <a16:creationId xmlns:a16="http://schemas.microsoft.com/office/drawing/2014/main" id="{1B6409C2-56E7-421D-5C1A-AB714F088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173" y="1383618"/>
            <a:ext cx="2147180" cy="12525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 screen shot of a screen&#10;&#10;AI-generated content may be incorrect.">
            <a:extLst>
              <a:ext uri="{FF2B5EF4-FFF2-40B4-BE49-F238E27FC236}">
                <a16:creationId xmlns:a16="http://schemas.microsoft.com/office/drawing/2014/main" id="{25DC6AB0-B0D9-59A5-7F00-86896D0925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257" b="19334"/>
          <a:stretch>
            <a:fillRect/>
          </a:stretch>
        </p:blipFill>
        <p:spPr bwMode="auto">
          <a:xfrm>
            <a:off x="4575092" y="3001737"/>
            <a:ext cx="1421692" cy="109737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4">
            <a:extLst>
              <a:ext uri="{FF2B5EF4-FFF2-40B4-BE49-F238E27FC236}">
                <a16:creationId xmlns:a16="http://schemas.microsoft.com/office/drawing/2014/main" id="{2D0C0447-A688-AA26-C0C9-9D2E3237D4CF}"/>
              </a:ext>
            </a:extLst>
          </p:cNvPr>
          <p:cNvSpPr/>
          <p:nvPr/>
        </p:nvSpPr>
        <p:spPr>
          <a:xfrm>
            <a:off x="7349827" y="2086091"/>
            <a:ext cx="298684" cy="29868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Arrow Connector 15">
            <a:extLst>
              <a:ext uri="{FF2B5EF4-FFF2-40B4-BE49-F238E27FC236}">
                <a16:creationId xmlns:a16="http://schemas.microsoft.com/office/drawing/2014/main" id="{27720A1D-79E3-A988-119C-12EA626F4B27}"/>
              </a:ext>
            </a:extLst>
          </p:cNvPr>
          <p:cNvCxnSpPr>
            <a:cxnSpLocks/>
          </p:cNvCxnSpPr>
          <p:nvPr/>
        </p:nvCxnSpPr>
        <p:spPr>
          <a:xfrm>
            <a:off x="7596468" y="2434731"/>
            <a:ext cx="104085" cy="30744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7">
            <a:extLst>
              <a:ext uri="{FF2B5EF4-FFF2-40B4-BE49-F238E27FC236}">
                <a16:creationId xmlns:a16="http://schemas.microsoft.com/office/drawing/2014/main" id="{1DF635F9-710C-E5AF-D6EA-61CDBE1C133E}"/>
              </a:ext>
            </a:extLst>
          </p:cNvPr>
          <p:cNvCxnSpPr/>
          <p:nvPr/>
        </p:nvCxnSpPr>
        <p:spPr>
          <a:xfrm flipH="1">
            <a:off x="6416522" y="2368297"/>
            <a:ext cx="876557" cy="47991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9">
            <a:extLst>
              <a:ext uri="{FF2B5EF4-FFF2-40B4-BE49-F238E27FC236}">
                <a16:creationId xmlns:a16="http://schemas.microsoft.com/office/drawing/2014/main" id="{EB44EA94-1D58-22DB-52E9-0DE312E15187}"/>
              </a:ext>
            </a:extLst>
          </p:cNvPr>
          <p:cNvSpPr txBox="1"/>
          <p:nvPr/>
        </p:nvSpPr>
        <p:spPr>
          <a:xfrm>
            <a:off x="7853736" y="1748269"/>
            <a:ext cx="121840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F497D"/>
                </a:solidFill>
              </a:rPr>
              <a:t>Cr deposition on catcher 2</a:t>
            </a:r>
          </a:p>
        </p:txBody>
      </p:sp>
      <p:sp>
        <p:nvSpPr>
          <p:cNvPr id="15" name="TextBox 19">
            <a:extLst>
              <a:ext uri="{FF2B5EF4-FFF2-40B4-BE49-F238E27FC236}">
                <a16:creationId xmlns:a16="http://schemas.microsoft.com/office/drawing/2014/main" id="{E9F69DDA-3A77-0BEF-A2A9-41570B694E2C}"/>
              </a:ext>
            </a:extLst>
          </p:cNvPr>
          <p:cNvSpPr txBox="1"/>
          <p:nvPr/>
        </p:nvSpPr>
        <p:spPr>
          <a:xfrm>
            <a:off x="5043683" y="2693960"/>
            <a:ext cx="142169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F497D"/>
                </a:solidFill>
              </a:rPr>
              <a:t>Experimental</a:t>
            </a:r>
          </a:p>
        </p:txBody>
      </p:sp>
      <p:sp>
        <p:nvSpPr>
          <p:cNvPr id="16" name="TextBox 19">
            <a:extLst>
              <a:ext uri="{FF2B5EF4-FFF2-40B4-BE49-F238E27FC236}">
                <a16:creationId xmlns:a16="http://schemas.microsoft.com/office/drawing/2014/main" id="{8C94D389-0D46-FC6A-A176-E71281C75BCC}"/>
              </a:ext>
            </a:extLst>
          </p:cNvPr>
          <p:cNvSpPr txBox="1"/>
          <p:nvPr/>
        </p:nvSpPr>
        <p:spPr>
          <a:xfrm>
            <a:off x="7004366" y="2695456"/>
            <a:ext cx="142169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F497D"/>
                </a:solidFill>
              </a:rPr>
              <a:t>ERO2.0</a:t>
            </a:r>
          </a:p>
        </p:txBody>
      </p:sp>
      <p:sp>
        <p:nvSpPr>
          <p:cNvPr id="18" name="Textfeld 4">
            <a:extLst>
              <a:ext uri="{FF2B5EF4-FFF2-40B4-BE49-F238E27FC236}">
                <a16:creationId xmlns:a16="http://schemas.microsoft.com/office/drawing/2014/main" id="{B83306F3-1E3A-C0CD-64B6-DA9F510FFC37}"/>
              </a:ext>
            </a:extLst>
          </p:cNvPr>
          <p:cNvSpPr txBox="1"/>
          <p:nvPr/>
        </p:nvSpPr>
        <p:spPr>
          <a:xfrm>
            <a:off x="71855" y="544927"/>
            <a:ext cx="4434226" cy="2026580"/>
          </a:xfrm>
          <a:prstGeom prst="rect">
            <a:avLst/>
          </a:prstGeom>
          <a:noFill/>
          <a:ln w="12700">
            <a:noFill/>
          </a:ln>
        </p:spPr>
        <p:txBody>
          <a:bodyPr wrap="square" lIns="91440" tIns="45720" rIns="91440" bIns="45720" rtlCol="0" anchor="t">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nSpc>
                <a:spcPct val="113000"/>
              </a:lnSpc>
            </a:pPr>
            <a:r>
              <a:rPr lang="en-US" altLang="en-US" sz="1400" dirty="0">
                <a:solidFill>
                  <a:srgbClr val="0070C0"/>
                </a:solidFill>
                <a:latin typeface="+mj-lt"/>
                <a:cs typeface="Arial"/>
              </a:rPr>
              <a:t>Approach</a:t>
            </a:r>
          </a:p>
          <a:p>
            <a:pPr marL="285750" indent="-285750">
              <a:lnSpc>
                <a:spcPct val="113000"/>
              </a:lnSpc>
              <a:buFont typeface="Arial" panose="020B0604020202020204" pitchFamily="34" charset="0"/>
              <a:buChar char="•"/>
            </a:pPr>
            <a:r>
              <a:rPr lang="en-GB" altLang="en-US" sz="1400" dirty="0">
                <a:latin typeface="+mj-lt"/>
                <a:cs typeface="Arial"/>
              </a:rPr>
              <a:t>Migration experiment: </a:t>
            </a:r>
            <a:r>
              <a:rPr lang="en-GB" altLang="en-US" sz="1400" b="1" dirty="0">
                <a:latin typeface="+mj-lt"/>
                <a:cs typeface="Arial"/>
              </a:rPr>
              <a:t>erosion</a:t>
            </a:r>
            <a:r>
              <a:rPr lang="en-GB" altLang="en-US" sz="1400" dirty="0">
                <a:latin typeface="+mj-lt"/>
                <a:cs typeface="Arial"/>
              </a:rPr>
              <a:t> of the exposed target and </a:t>
            </a:r>
            <a:r>
              <a:rPr lang="en-GB" altLang="en-US" sz="1400" b="1" dirty="0">
                <a:latin typeface="+mj-lt"/>
                <a:cs typeface="Arial"/>
              </a:rPr>
              <a:t>re-deposition</a:t>
            </a:r>
            <a:r>
              <a:rPr lang="en-GB" altLang="en-US" sz="1400" dirty="0">
                <a:latin typeface="+mj-lt"/>
                <a:cs typeface="Arial"/>
              </a:rPr>
              <a:t> on Si wafers </a:t>
            </a:r>
            <a:r>
              <a:rPr lang="en-GB" altLang="en-US" sz="1400" b="1" dirty="0">
                <a:latin typeface="+mj-lt"/>
                <a:cs typeface="Arial"/>
              </a:rPr>
              <a:t>(catchers)</a:t>
            </a:r>
          </a:p>
          <a:p>
            <a:pPr marL="285750" indent="-285750">
              <a:lnSpc>
                <a:spcPct val="112999"/>
              </a:lnSpc>
              <a:buFont typeface="Arial" panose="020B0604020202020204" pitchFamily="34" charset="0"/>
              <a:buChar char="•"/>
            </a:pPr>
            <a:r>
              <a:rPr lang="en-GB" altLang="en-US" sz="1400" dirty="0">
                <a:solidFill>
                  <a:srgbClr val="000000"/>
                </a:solidFill>
                <a:latin typeface="+mj-lt"/>
                <a:cs typeface="Arial"/>
              </a:rPr>
              <a:t>Preliminary simulations using background plasma from SOLPS-ITER SP D.1 activity to optimize the </a:t>
            </a:r>
            <a:r>
              <a:rPr lang="en-GB" altLang="en-US" sz="1400" b="1" dirty="0">
                <a:solidFill>
                  <a:srgbClr val="000000"/>
                </a:solidFill>
                <a:latin typeface="+mj-lt"/>
                <a:cs typeface="Arial"/>
              </a:rPr>
              <a:t>exp. setup</a:t>
            </a:r>
            <a:r>
              <a:rPr lang="en-GB" altLang="en-US" sz="1400" dirty="0">
                <a:solidFill>
                  <a:srgbClr val="000000"/>
                </a:solidFill>
                <a:latin typeface="+mj-lt"/>
                <a:cs typeface="Arial"/>
              </a:rPr>
              <a:t> (target material choice, exposure time, biasing voltage, catchers positioning...)</a:t>
            </a:r>
            <a:endParaRPr lang="en-GB" altLang="en-US" sz="1400" dirty="0">
              <a:solidFill>
                <a:srgbClr val="000000"/>
              </a:solidFill>
              <a:latin typeface="+mj-lt"/>
              <a:cs typeface="Arial" panose="020B0604020202020204" pitchFamily="34" charset="0"/>
            </a:endParaRPr>
          </a:p>
          <a:p>
            <a:pPr marL="285750" indent="-285750">
              <a:lnSpc>
                <a:spcPct val="112999"/>
              </a:lnSpc>
              <a:buFont typeface="Arial" panose="020B0604020202020204" pitchFamily="34" charset="0"/>
              <a:buChar char="•"/>
            </a:pPr>
            <a:r>
              <a:rPr lang="en-GB" altLang="en-US" sz="1400" dirty="0">
                <a:solidFill>
                  <a:srgbClr val="000000"/>
                </a:solidFill>
                <a:latin typeface="+mj-lt"/>
                <a:cs typeface="Arial"/>
              </a:rPr>
              <a:t>Experiment performed under SP B.1</a:t>
            </a:r>
          </a:p>
        </p:txBody>
      </p:sp>
      <p:sp>
        <p:nvSpPr>
          <p:cNvPr id="19" name="Textfeld 4">
            <a:extLst>
              <a:ext uri="{FF2B5EF4-FFF2-40B4-BE49-F238E27FC236}">
                <a16:creationId xmlns:a16="http://schemas.microsoft.com/office/drawing/2014/main" id="{EE05A091-1F44-B292-DA1E-F9208581642D}"/>
              </a:ext>
            </a:extLst>
          </p:cNvPr>
          <p:cNvSpPr txBox="1"/>
          <p:nvPr/>
        </p:nvSpPr>
        <p:spPr>
          <a:xfrm>
            <a:off x="70978" y="2858307"/>
            <a:ext cx="4247200" cy="1600438"/>
          </a:xfrm>
          <a:prstGeom prst="rect">
            <a:avLst/>
          </a:prstGeom>
          <a:noFill/>
          <a:ln w="12700">
            <a:noFill/>
          </a:ln>
        </p:spPr>
        <p:txBody>
          <a:bodyPr wrap="square" lIns="91440" tIns="45720" rIns="91440" bIns="45720" rtlCol="0" anchor="t">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r>
              <a:rPr lang="en-GB" altLang="en-US" sz="1400" dirty="0">
                <a:solidFill>
                  <a:srgbClr val="0070C0"/>
                </a:solidFill>
                <a:latin typeface="+mj-lt"/>
                <a:cs typeface="Arial"/>
              </a:rPr>
              <a:t>Results</a:t>
            </a:r>
          </a:p>
          <a:p>
            <a:pPr marL="285750" indent="-285750">
              <a:buFont typeface="Arial" panose="020B0604020202020204" pitchFamily="34" charset="0"/>
              <a:buChar char="•"/>
            </a:pPr>
            <a:r>
              <a:rPr lang="en-US" altLang="en-US" sz="1400" dirty="0">
                <a:latin typeface="+mj-lt"/>
                <a:cs typeface="Arial"/>
              </a:rPr>
              <a:t>Final setup: two </a:t>
            </a:r>
            <a:r>
              <a:rPr lang="en-US" altLang="en-US" sz="1400" b="1" dirty="0">
                <a:latin typeface="+mj-lt"/>
                <a:cs typeface="Arial"/>
              </a:rPr>
              <a:t>Cr</a:t>
            </a:r>
            <a:r>
              <a:rPr lang="en-US" altLang="en-US" sz="1400" dirty="0">
                <a:latin typeface="+mj-lt"/>
                <a:cs typeface="Arial"/>
              </a:rPr>
              <a:t> coatings exposed to </a:t>
            </a:r>
            <a:r>
              <a:rPr lang="en-US" altLang="en-US" sz="1400" b="1" dirty="0" err="1">
                <a:latin typeface="+mj-lt"/>
                <a:cs typeface="Arial"/>
              </a:rPr>
              <a:t>Ar</a:t>
            </a:r>
            <a:r>
              <a:rPr lang="en-US" altLang="en-US" sz="1400" dirty="0">
                <a:latin typeface="+mj-lt"/>
                <a:cs typeface="Arial"/>
              </a:rPr>
              <a:t> for 5 hours in total at –70V, with catchers shown in figure</a:t>
            </a:r>
          </a:p>
          <a:p>
            <a:pPr marL="285750" indent="-285750">
              <a:buFont typeface="Arial" panose="020B0604020202020204" pitchFamily="34" charset="0"/>
              <a:buChar char="•"/>
            </a:pPr>
            <a:r>
              <a:rPr lang="en-US" altLang="en-US" sz="1400" dirty="0">
                <a:latin typeface="+mj-lt"/>
                <a:cs typeface="Arial"/>
              </a:rPr>
              <a:t>Factor ≈</a:t>
            </a:r>
            <a:r>
              <a:rPr lang="en-US" altLang="en-US" sz="1400" b="1" dirty="0">
                <a:latin typeface="+mj-lt"/>
                <a:cs typeface="Arial"/>
              </a:rPr>
              <a:t>1.5 higher erosion rate</a:t>
            </a:r>
            <a:r>
              <a:rPr lang="en-US" altLang="en-US" sz="1400" dirty="0">
                <a:latin typeface="+mj-lt"/>
                <a:cs typeface="Arial"/>
              </a:rPr>
              <a:t> of Cr target in modelling compared to exp.</a:t>
            </a:r>
          </a:p>
          <a:p>
            <a:pPr marL="285750" indent="-285750">
              <a:buFont typeface="Arial" panose="020B0604020202020204" pitchFamily="34" charset="0"/>
              <a:buChar char="•"/>
            </a:pPr>
            <a:r>
              <a:rPr lang="en-US" altLang="en-US" sz="1400" b="1" dirty="0">
                <a:latin typeface="+mj-lt"/>
                <a:cs typeface="Arial"/>
              </a:rPr>
              <a:t>Good agreement</a:t>
            </a:r>
            <a:r>
              <a:rPr lang="en-US" altLang="en-US" sz="1400" dirty="0">
                <a:latin typeface="+mj-lt"/>
                <a:cs typeface="Arial"/>
              </a:rPr>
              <a:t> in terms of </a:t>
            </a:r>
            <a:r>
              <a:rPr lang="en-US" altLang="en-US" sz="1400" b="1" dirty="0">
                <a:latin typeface="+mj-lt"/>
                <a:cs typeface="Arial"/>
              </a:rPr>
              <a:t>deposited Cr thickness</a:t>
            </a:r>
            <a:r>
              <a:rPr lang="en-US" altLang="en-US" sz="1400" dirty="0">
                <a:latin typeface="+mj-lt"/>
                <a:cs typeface="Arial"/>
              </a:rPr>
              <a:t> on catcher 2 (30-40 nm) and </a:t>
            </a:r>
            <a:r>
              <a:rPr lang="en-US" altLang="en-US" sz="1400" b="1" dirty="0">
                <a:latin typeface="+mj-lt"/>
                <a:cs typeface="Arial"/>
              </a:rPr>
              <a:t>screw shadow</a:t>
            </a:r>
          </a:p>
        </p:txBody>
      </p:sp>
      <p:cxnSp>
        <p:nvCxnSpPr>
          <p:cNvPr id="20" name="Straight Arrow Connector 15">
            <a:extLst>
              <a:ext uri="{FF2B5EF4-FFF2-40B4-BE49-F238E27FC236}">
                <a16:creationId xmlns:a16="http://schemas.microsoft.com/office/drawing/2014/main" id="{49514C0C-C66E-EE14-6EC3-07F751EF0244}"/>
              </a:ext>
            </a:extLst>
          </p:cNvPr>
          <p:cNvCxnSpPr>
            <a:cxnSpLocks/>
            <a:endCxn id="1029" idx="2"/>
          </p:cNvCxnSpPr>
          <p:nvPr/>
        </p:nvCxnSpPr>
        <p:spPr>
          <a:xfrm flipV="1">
            <a:off x="7715213" y="4362029"/>
            <a:ext cx="0" cy="132697"/>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4">
            <a:extLst>
              <a:ext uri="{FF2B5EF4-FFF2-40B4-BE49-F238E27FC236}">
                <a16:creationId xmlns:a16="http://schemas.microsoft.com/office/drawing/2014/main" id="{BE967A8A-99CF-A921-A0B9-02B7B07EE6B6}"/>
              </a:ext>
            </a:extLst>
          </p:cNvPr>
          <p:cNvSpPr txBox="1"/>
          <p:nvPr/>
        </p:nvSpPr>
        <p:spPr>
          <a:xfrm>
            <a:off x="7441630" y="4451739"/>
            <a:ext cx="166687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200" b="1" dirty="0">
                <a:solidFill>
                  <a:srgbClr val="FF0000"/>
                </a:solidFill>
              </a:rPr>
              <a:t>Low deposition area due to screw shadow</a:t>
            </a:r>
            <a:endParaRPr lang="it-IT" dirty="0"/>
          </a:p>
        </p:txBody>
      </p:sp>
      <p:pic>
        <p:nvPicPr>
          <p:cNvPr id="10" name="Immagine 9">
            <a:extLst>
              <a:ext uri="{FF2B5EF4-FFF2-40B4-BE49-F238E27FC236}">
                <a16:creationId xmlns:a16="http://schemas.microsoft.com/office/drawing/2014/main" id="{9A905EEE-9270-43E7-A665-A5C39102DC28}"/>
              </a:ext>
            </a:extLst>
          </p:cNvPr>
          <p:cNvPicPr>
            <a:picLocks noChangeAspect="1"/>
          </p:cNvPicPr>
          <p:nvPr/>
        </p:nvPicPr>
        <p:blipFill>
          <a:blip r:embed="rId7" cstate="print">
            <a:extLst>
              <a:ext uri="{28A0092B-C50C-407E-A947-70E740481C1C}">
                <a14:useLocalDpi xmlns:a14="http://schemas.microsoft.com/office/drawing/2010/main" val="0"/>
              </a:ext>
            </a:extLst>
          </a:blip>
          <a:srcRect l="24863" t="46045" r="47320" b="31100"/>
          <a:stretch>
            <a:fillRect/>
          </a:stretch>
        </p:blipFill>
        <p:spPr>
          <a:xfrm rot="5400000">
            <a:off x="5644857" y="3521065"/>
            <a:ext cx="1073094" cy="1175562"/>
          </a:xfrm>
          <a:prstGeom prst="rect">
            <a:avLst/>
          </a:prstGeom>
        </p:spPr>
      </p:pic>
      <p:cxnSp>
        <p:nvCxnSpPr>
          <p:cNvPr id="21" name="Straight Arrow Connector 15">
            <a:extLst>
              <a:ext uri="{FF2B5EF4-FFF2-40B4-BE49-F238E27FC236}">
                <a16:creationId xmlns:a16="http://schemas.microsoft.com/office/drawing/2014/main" id="{304A7FDA-15A9-AE31-460D-46EDF180A6B6}"/>
              </a:ext>
            </a:extLst>
          </p:cNvPr>
          <p:cNvCxnSpPr>
            <a:cxnSpLocks/>
          </p:cNvCxnSpPr>
          <p:nvPr/>
        </p:nvCxnSpPr>
        <p:spPr>
          <a:xfrm flipH="1" flipV="1">
            <a:off x="6239705" y="4494726"/>
            <a:ext cx="1110122" cy="150667"/>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84E042FD-2A1B-6263-F790-4B13577D3B67}"/>
              </a:ext>
            </a:extLst>
          </p:cNvPr>
          <p:cNvCxnSpPr/>
          <p:nvPr/>
        </p:nvCxnSpPr>
        <p:spPr>
          <a:xfrm>
            <a:off x="4964045" y="4049626"/>
            <a:ext cx="3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4">
            <a:extLst>
              <a:ext uri="{FF2B5EF4-FFF2-40B4-BE49-F238E27FC236}">
                <a16:creationId xmlns:a16="http://schemas.microsoft.com/office/drawing/2014/main" id="{61AAA014-AF5A-9377-371E-7C692AC5CFA5}"/>
              </a:ext>
            </a:extLst>
          </p:cNvPr>
          <p:cNvSpPr txBox="1"/>
          <p:nvPr/>
        </p:nvSpPr>
        <p:spPr>
          <a:xfrm>
            <a:off x="4734578" y="4058173"/>
            <a:ext cx="78293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ysClr val="windowText" lastClr="000000"/>
                </a:solidFill>
                <a:latin typeface="Aptos" panose="02110004020202020204"/>
              </a:defRPr>
            </a:lvl1pPr>
            <a:lvl2pPr marL="457200" algn="l" defTabSz="914400" rtl="0" eaLnBrk="1" latinLnBrk="0" hangingPunct="1">
              <a:defRPr sz="1800" kern="1200">
                <a:solidFill>
                  <a:sysClr val="windowText" lastClr="000000"/>
                </a:solidFill>
                <a:latin typeface="Aptos" panose="02110004020202020204"/>
              </a:defRPr>
            </a:lvl2pPr>
            <a:lvl3pPr marL="914400" algn="l" defTabSz="914400" rtl="0" eaLnBrk="1" latinLnBrk="0" hangingPunct="1">
              <a:defRPr sz="1800" kern="1200">
                <a:solidFill>
                  <a:sysClr val="windowText" lastClr="000000"/>
                </a:solidFill>
                <a:latin typeface="Aptos" panose="02110004020202020204"/>
              </a:defRPr>
            </a:lvl3pPr>
            <a:lvl4pPr marL="1371600" algn="l" defTabSz="914400" rtl="0" eaLnBrk="1" latinLnBrk="0" hangingPunct="1">
              <a:defRPr sz="1800" kern="1200">
                <a:solidFill>
                  <a:sysClr val="windowText" lastClr="000000"/>
                </a:solidFill>
                <a:latin typeface="Aptos" panose="02110004020202020204"/>
              </a:defRPr>
            </a:lvl4pPr>
            <a:lvl5pPr marL="1828800" algn="l" defTabSz="914400" rtl="0" eaLnBrk="1" latinLnBrk="0" hangingPunct="1">
              <a:defRPr sz="1800" kern="1200">
                <a:solidFill>
                  <a:sysClr val="windowText" lastClr="000000"/>
                </a:solidFill>
                <a:latin typeface="Aptos" panose="02110004020202020204"/>
              </a:defRPr>
            </a:lvl5pPr>
            <a:lvl6pPr marL="2286000" algn="l" defTabSz="914400" rtl="0" eaLnBrk="1" latinLnBrk="0" hangingPunct="1">
              <a:defRPr sz="1800" kern="1200">
                <a:solidFill>
                  <a:sysClr val="windowText" lastClr="000000"/>
                </a:solidFill>
                <a:latin typeface="Aptos" panose="02110004020202020204"/>
              </a:defRPr>
            </a:lvl6pPr>
            <a:lvl7pPr marL="2743200" algn="l" defTabSz="914400" rtl="0" eaLnBrk="1" latinLnBrk="0" hangingPunct="1">
              <a:defRPr sz="1800" kern="1200">
                <a:solidFill>
                  <a:sysClr val="windowText" lastClr="000000"/>
                </a:solidFill>
                <a:latin typeface="Aptos" panose="02110004020202020204"/>
              </a:defRPr>
            </a:lvl7pPr>
            <a:lvl8pPr marL="3200400" algn="l" defTabSz="914400" rtl="0" eaLnBrk="1" latinLnBrk="0" hangingPunct="1">
              <a:defRPr sz="1800" kern="1200">
                <a:solidFill>
                  <a:sysClr val="windowText" lastClr="000000"/>
                </a:solidFill>
                <a:latin typeface="Aptos" panose="02110004020202020204"/>
              </a:defRPr>
            </a:lvl8pPr>
            <a:lvl9pPr marL="3657600" algn="l" defTabSz="914400" rtl="0" eaLnBrk="1" latinLnBrk="0" hangingPunct="1">
              <a:defRPr sz="1800" kern="1200">
                <a:solidFill>
                  <a:sysClr val="windowText" lastClr="000000"/>
                </a:solidFill>
                <a:latin typeface="Aptos" panose="02110004020202020204"/>
              </a:defRPr>
            </a:lvl9pPr>
          </a:lstStyle>
          <a:p>
            <a:pPr algn="ctr"/>
            <a:r>
              <a:rPr lang="en-US" sz="1200" b="1" dirty="0">
                <a:solidFill>
                  <a:srgbClr val="FF0000"/>
                </a:solidFill>
              </a:rPr>
              <a:t>100 nm</a:t>
            </a:r>
            <a:endParaRPr lang="it-IT" dirty="0"/>
          </a:p>
        </p:txBody>
      </p:sp>
    </p:spTree>
    <p:extLst>
      <p:ext uri="{BB962C8B-B14F-4D97-AF65-F5344CB8AC3E}">
        <p14:creationId xmlns:p14="http://schemas.microsoft.com/office/powerpoint/2010/main" val="710123045"/>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33188</TotalTime>
  <Words>2940</Words>
  <Application>Microsoft Office PowerPoint</Application>
  <PresentationFormat>Presentazione su schermo (16:9)</PresentationFormat>
  <Paragraphs>361</Paragraphs>
  <Slides>39</Slides>
  <Notes>0</Notes>
  <HiddenSlides>23</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39</vt:i4>
      </vt:variant>
    </vt:vector>
  </HeadingPairs>
  <TitlesOfParts>
    <vt:vector size="46" baseType="lpstr">
      <vt:lpstr>Aptos</vt:lpstr>
      <vt:lpstr>Arial</vt:lpstr>
      <vt:lpstr>Calibri</vt:lpstr>
      <vt:lpstr>Cambria Math</vt:lpstr>
      <vt:lpstr>Helvetica Light</vt:lpstr>
      <vt:lpstr>Times New Roman</vt:lpstr>
      <vt:lpstr>EUROfusion.1line_5_3_2019</vt:lpstr>
      <vt:lpstr>Overview of recent ENEA-PoliMi contributions to plasma-wall interaction modelling in SP D</vt:lpstr>
      <vt:lpstr>Overview of ENEA-PoliMi contribution in SP D</vt:lpstr>
      <vt:lpstr>Microscale morphology studies</vt:lpstr>
      <vt:lpstr>Impact of surface roughness</vt:lpstr>
      <vt:lpstr>Impact of dynamic retention</vt:lpstr>
      <vt:lpstr>Microscale morphology studies: conclusions &amp; perspectives</vt:lpstr>
      <vt:lpstr>Global erosion/migration simulations in GyM</vt:lpstr>
      <vt:lpstr>Effect of sample-holder (SH) inclusion</vt:lpstr>
      <vt:lpstr>Comparison with experiments</vt:lpstr>
      <vt:lpstr>Global simulations in GyM: conclusions &amp; perspectives</vt:lpstr>
      <vt:lpstr>Erosion/migration in AUG He-plasma discharges</vt:lpstr>
      <vt:lpstr>Erosion results in L-mode discharges</vt:lpstr>
      <vt:lpstr>Erosion results in L-mode discharges</vt:lpstr>
      <vt:lpstr>Erosion results in H-mode discharges</vt:lpstr>
      <vt:lpstr>Erosion in AUG He-plasma discharges: conclusions &amp; perspectives</vt:lpstr>
      <vt:lpstr>Thank you for your attention</vt:lpstr>
      <vt:lpstr>Impact of (110) crystallinity</vt:lpstr>
      <vt:lpstr>Impact of (110) crystallinity</vt:lpstr>
      <vt:lpstr>RBS measurements of He static retention after exposure</vt:lpstr>
      <vt:lpstr>Presentazione standard di PowerPoint</vt:lpstr>
      <vt:lpstr>Presentazione standard di PowerPoint</vt:lpstr>
      <vt:lpstr>Presentazione standard di PowerPoint</vt:lpstr>
      <vt:lpstr>Impact of (110) crystallinity</vt:lpstr>
      <vt:lpstr>SOLPS-ITER He-plasma modelling in GyM</vt:lpstr>
      <vt:lpstr>SOLPS-ITER vs He-plasma LP data in GyM</vt:lpstr>
      <vt:lpstr>Presentazione standard di PowerPoint</vt:lpstr>
      <vt:lpstr>SOLPS-ITER Ar plasma modelling in GyM</vt:lpstr>
      <vt:lpstr>SOLPS-ITER Ar plasma modelling in GyM</vt:lpstr>
      <vt:lpstr>Impact of (110) crystallinity</vt:lpstr>
      <vt:lpstr>Presentazione standard di PowerPoint</vt:lpstr>
      <vt:lpstr>The modelling approach</vt:lpstr>
      <vt:lpstr>SOLPS-ITER results</vt:lpstr>
      <vt:lpstr>Presentazione standard di PowerPoint</vt:lpstr>
      <vt:lpstr>ERO2.0 inputs</vt:lpstr>
      <vt:lpstr>Comparison with experimental data</vt:lpstr>
      <vt:lpstr>Impact of uncertainties: light impurities in plasma</vt:lpstr>
      <vt:lpstr>Presentazione standard di PowerPoint</vt:lpstr>
      <vt:lpstr>Presentazione standard di PowerPoint</vt:lpstr>
      <vt:lpstr>Presentazione standard di PowerPoint</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Beaton,Will</dc:creator>
  <cp:lastModifiedBy>Gabriele Alberti</cp:lastModifiedBy>
  <cp:revision>242</cp:revision>
  <cp:lastPrinted>2014-10-16T14:51:28Z</cp:lastPrinted>
  <dcterms:created xsi:type="dcterms:W3CDTF">2021-12-22T14:29:37Z</dcterms:created>
  <dcterms:modified xsi:type="dcterms:W3CDTF">2025-11-19T17:35:14Z</dcterms:modified>
</cp:coreProperties>
</file>