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2"/>
  </p:sldMasterIdLst>
  <p:notesMasterIdLst>
    <p:notesMasterId r:id="rId32"/>
  </p:notesMasterIdLst>
  <p:handoutMasterIdLst>
    <p:handoutMasterId r:id="rId33"/>
  </p:handoutMasterIdLst>
  <p:sldIdLst>
    <p:sldId id="256" r:id="rId13"/>
    <p:sldId id="260" r:id="rId14"/>
    <p:sldId id="257" r:id="rId15"/>
    <p:sldId id="262" r:id="rId16"/>
    <p:sldId id="263" r:id="rId17"/>
    <p:sldId id="279" r:id="rId18"/>
    <p:sldId id="265" r:id="rId19"/>
    <p:sldId id="266" r:id="rId20"/>
    <p:sldId id="268" r:id="rId21"/>
    <p:sldId id="271" r:id="rId22"/>
    <p:sldId id="267" r:id="rId23"/>
    <p:sldId id="278" r:id="rId24"/>
    <p:sldId id="274" r:id="rId25"/>
    <p:sldId id="269" r:id="rId26"/>
    <p:sldId id="270" r:id="rId27"/>
    <p:sldId id="273" r:id="rId28"/>
    <p:sldId id="275" r:id="rId29"/>
    <p:sldId id="280" r:id="rId30"/>
    <p:sldId id="276" r:id="rId31"/>
  </p:sldIdLst>
  <p:sldSz cx="12190413" cy="6858000"/>
  <p:notesSz cx="6858000" cy="9144000"/>
  <p:custDataLst>
    <p:tags r:id="rId34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0000"/>
    <a:srgbClr val="000000"/>
    <a:srgbClr val="FFCC00"/>
    <a:srgbClr val="FF6600"/>
    <a:srgbClr val="FF0000"/>
    <a:srgbClr val="FF0099"/>
    <a:srgbClr val="CC3399"/>
    <a:srgbClr val="660066"/>
    <a:srgbClr val="66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6098" autoAdjust="0"/>
  </p:normalViewPr>
  <p:slideViewPr>
    <p:cSldViewPr showGuides="1">
      <p:cViewPr varScale="1">
        <p:scale>
          <a:sx n="74" d="100"/>
          <a:sy n="74" d="100"/>
        </p:scale>
        <p:origin x="300" y="5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tags" Target="tags/tag1.xml"/><Relationship Id="rId7" Type="http://schemas.openxmlformats.org/officeDocument/2006/relationships/customXml" Target="../customXml/item7.xml"/><Relationship Id="rId12" Type="http://schemas.openxmlformats.org/officeDocument/2006/relationships/slideMaster" Target="slideMasters/slideMaster1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1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viewProps" Target="viewProps.xml"/><Relationship Id="rId10" Type="http://schemas.openxmlformats.org/officeDocument/2006/relationships/customXml" Target="../customXml/item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presProps" Target="presProps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>
                <a:latin typeface="Arial" panose="020B0604020202020204" pitchFamily="34" charset="0"/>
              </a:rPr>
              <a:pPr/>
              <a:t>‹#›</a:t>
            </a:fld>
            <a:endParaRPr lang="da-D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C734BB09-483B-4C4B-A5A4-C02A22055B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52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78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3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9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213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67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 userDrawn="1">
          <p15:clr>
            <a:srgbClr val="F26B43"/>
          </p15:clr>
        </p15:guide>
        <p15:guide id="2" pos="5247" userDrawn="1">
          <p15:clr>
            <a:srgbClr val="F26B43"/>
          </p15:clr>
        </p15:guide>
        <p15:guide id="3" pos="1117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56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2660" userDrawn="1">
          <p15:clr>
            <a:srgbClr val="F26B43"/>
          </p15:clr>
        </p15:guide>
        <p15:guide id="3" pos="2335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add title one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 dirty="0"/>
              <a:t>Click to add title one line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 dirty="0"/>
              <a:t>Click to add title one line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3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endParaRPr lang="en-GB" dirty="0"/>
          </a:p>
        </p:txBody>
      </p:sp>
      <p:sp>
        <p:nvSpPr>
          <p:cNvPr id="113676" name="text" descr="{&quot;templafy&quot;:{&quot;id&quot;:&quot;2fce62a0-f28a-44e1-a519-0cbe37b25f7a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en-GB" sz="700" b="1" dirty="0">
                <a:solidFill>
                  <a:schemeClr val="bg1"/>
                </a:solidFill>
                <a:latin typeface="+mn-lt"/>
              </a:rPr>
              <a:t>Mirko </a:t>
            </a:r>
            <a:r>
              <a:rPr lang="en-GB" sz="700" b="1" dirty="0" err="1">
                <a:solidFill>
                  <a:schemeClr val="bg1"/>
                </a:solidFill>
                <a:latin typeface="+mn-lt"/>
              </a:rPr>
              <a:t>Salewsk</a:t>
            </a:r>
            <a:endParaRPr lang="en-GB" sz="7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date" descr="{&quot;templafy&quot;:{&quot;id&quot;:&quot;58465eeb-cfe0-4970-97ec-88179dc0a9c2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25-11-2025</a:t>
            </a:r>
          </a:p>
        </p:txBody>
      </p:sp>
      <p:sp>
        <p:nvSpPr>
          <p:cNvPr id="7" name="text" descr="{&quot;templafy&quot;:{&quot;id&quot;:&quot;5020bdfb-1912-4d6d-a5c3-71b7da283692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  <a:latin typeface="+mn-lt"/>
              </a:rPr>
              <a:t>ENR </a:t>
            </a:r>
            <a:r>
              <a:rPr lang="en-US" sz="700" dirty="0" err="1">
                <a:solidFill>
                  <a:schemeClr val="bg1"/>
                </a:solidFill>
                <a:latin typeface="+mn-lt"/>
              </a:rPr>
              <a:t>Projct</a:t>
            </a:r>
            <a:r>
              <a:rPr lang="en-US" sz="700" dirty="0">
                <a:solidFill>
                  <a:schemeClr val="bg1"/>
                </a:solidFill>
                <a:latin typeface="+mn-lt"/>
              </a:rPr>
              <a:t> Final Report: 1D to 4D tomographic inversion methods for energetic particle measurements in burning plasmas </a:t>
            </a:r>
            <a:endParaRPr lang="en-GB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64" r:id="rId3"/>
    <p:sldLayoutId id="2147483677" r:id="rId4"/>
    <p:sldLayoutId id="2147483672" r:id="rId5"/>
    <p:sldLayoutId id="2147483673" r:id="rId6"/>
    <p:sldLayoutId id="2147483676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9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Relationship Id="rId9" Type="http://schemas.openxmlformats.org/officeDocument/2006/relationships/image" Target="../media/image5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10.xml"/><Relationship Id="rId1" Type="http://schemas.openxmlformats.org/officeDocument/2006/relationships/customXml" Target="../../customXml/item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7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13EF6E-BC23-40A0-80D4-1EBE64DCC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</a:t>
            </a:fld>
            <a:endParaRPr lang="en-GB" dirty="0"/>
          </a:p>
        </p:txBody>
      </p:sp>
    </p:spTree>
    <p:custDataLst>
      <p:custData r:id="rId1"/>
      <p:custData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40101" y="380491"/>
            <a:ext cx="11350312" cy="53184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US" sz="2400" kern="0" dirty="0"/>
              <a:t>Scientific deliverables of 2024: Orbit tomography from synthetic spectra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82" y="2996952"/>
            <a:ext cx="5400600" cy="3028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257" y="3093946"/>
            <a:ext cx="5334178" cy="29317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38" y="947119"/>
            <a:ext cx="2506615" cy="2015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8275" y="1340767"/>
            <a:ext cx="1701306" cy="14925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5006" y="1288820"/>
            <a:ext cx="1800200" cy="15964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687494" y="1517621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/>
              <a:t>Rud et al. (2024a) NF, Rud et al. (2024b) NF</a:t>
            </a:r>
          </a:p>
        </p:txBody>
      </p:sp>
    </p:spTree>
    <p:extLst>
      <p:ext uri="{BB962C8B-B14F-4D97-AF65-F5344CB8AC3E}">
        <p14:creationId xmlns:p14="http://schemas.microsoft.com/office/powerpoint/2010/main" val="3439513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044" y="4000369"/>
            <a:ext cx="3360000" cy="252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691" y="3974648"/>
            <a:ext cx="3360000" cy="252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172" y="3947832"/>
            <a:ext cx="3360000" cy="252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314" y="3938150"/>
            <a:ext cx="3360000" cy="25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141" y="1572787"/>
            <a:ext cx="3360000" cy="25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723" y="1598508"/>
            <a:ext cx="3360000" cy="25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798" y="1531827"/>
            <a:ext cx="3360000" cy="2520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40101" y="380491"/>
            <a:ext cx="11350312" cy="53184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US" sz="2400" kern="0" dirty="0"/>
              <a:t>Scientific deliverables of 2024: Massive parallel ASCOT simulations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49" y="1522108"/>
            <a:ext cx="3360000" cy="25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538" y="1454648"/>
            <a:ext cx="3360000" cy="25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611" y="3938150"/>
            <a:ext cx="3360000" cy="252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40101" y="926684"/>
            <a:ext cx="1071571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sz="2000" dirty="0">
                <a:latin typeface="+mn-lt"/>
              </a:rPr>
              <a:t>Expand the 4D phase-space distribution into basis functions computed by ASCOT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BDB43D-742A-B834-4DCA-E28FEF8078BF}"/>
              </a:ext>
            </a:extLst>
          </p:cNvPr>
          <p:cNvSpPr txBox="1"/>
          <p:nvPr/>
        </p:nvSpPr>
        <p:spPr>
          <a:xfrm>
            <a:off x="9335566" y="1347338"/>
            <a:ext cx="23926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sz="1600" dirty="0" err="1">
                <a:latin typeface="+mn-lt"/>
              </a:rPr>
              <a:t>Hyväninen</a:t>
            </a:r>
            <a:r>
              <a:rPr lang="en-GB" sz="1600" dirty="0">
                <a:latin typeface="+mn-lt"/>
              </a:rPr>
              <a:t> (2025) NF</a:t>
            </a:r>
          </a:p>
        </p:txBody>
      </p:sp>
    </p:spTree>
    <p:extLst>
      <p:ext uri="{BB962C8B-B14F-4D97-AF65-F5344CB8AC3E}">
        <p14:creationId xmlns:p14="http://schemas.microsoft.com/office/powerpoint/2010/main" val="3636643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E5BC9-7341-8E86-F11A-59539A5CE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88B995-7767-1795-FE2D-C50C968E98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C14520-2BA5-3D44-1819-4DE8E3F33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58" y="1268760"/>
            <a:ext cx="11407475" cy="336436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E659CD2-637A-B30F-50FB-8EC7639877FA}"/>
              </a:ext>
            </a:extLst>
          </p:cNvPr>
          <p:cNvSpPr txBox="1">
            <a:spLocks/>
          </p:cNvSpPr>
          <p:nvPr/>
        </p:nvSpPr>
        <p:spPr>
          <a:xfrm>
            <a:off x="840101" y="380491"/>
            <a:ext cx="11350312" cy="53184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US" kern="0" dirty="0"/>
              <a:t>Summary: Scientific deliverables of this project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57CF5F-FA26-19D5-06E8-3BE49D2F371D}"/>
              </a:ext>
            </a:extLst>
          </p:cNvPr>
          <p:cNvSpPr txBox="1"/>
          <p:nvPr/>
        </p:nvSpPr>
        <p:spPr>
          <a:xfrm>
            <a:off x="478581" y="4989547"/>
            <a:ext cx="11521281" cy="605294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sz="1800" dirty="0">
                <a:latin typeface="+mn-lt"/>
              </a:rPr>
              <a:t>2024 deliverables: 6 papers published</a:t>
            </a:r>
          </a:p>
          <a:p>
            <a:pPr algn="l">
              <a:spcBef>
                <a:spcPts val="432"/>
              </a:spcBef>
            </a:pPr>
            <a:r>
              <a:rPr lang="en-GB" sz="1800" dirty="0">
                <a:latin typeface="+mn-lt"/>
              </a:rPr>
              <a:t>2025 deliverables: 3 papers published, 1 submitted, </a:t>
            </a:r>
            <a:r>
              <a:rPr lang="en-US" sz="1800" dirty="0">
                <a:latin typeface="+mn-lt"/>
              </a:rPr>
              <a:t>1 in progress</a:t>
            </a:r>
          </a:p>
        </p:txBody>
      </p:sp>
    </p:spTree>
    <p:extLst>
      <p:ext uri="{BB962C8B-B14F-4D97-AF65-F5344CB8AC3E}">
        <p14:creationId xmlns:p14="http://schemas.microsoft.com/office/powerpoint/2010/main" val="1042670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83FE56-C1DB-7E9C-886B-AABF3A44FF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07D3FC-6937-81CD-332E-DBE175F32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820" y="1388745"/>
            <a:ext cx="3680178" cy="46171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E56D92-F7D2-E562-951E-2F60C865D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58" y="1340768"/>
            <a:ext cx="3702756" cy="47131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1EAF47-9253-4CE2-0DA1-1ADF0F7FA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850" y="1375078"/>
            <a:ext cx="3657600" cy="46002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34E85B-D1D6-E6AC-60D2-5467C5F1A8E8}"/>
              </a:ext>
            </a:extLst>
          </p:cNvPr>
          <p:cNvSpPr txBox="1"/>
          <p:nvPr/>
        </p:nvSpPr>
        <p:spPr>
          <a:xfrm>
            <a:off x="910629" y="1196753"/>
            <a:ext cx="172819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sz="2000" dirty="0">
                <a:latin typeface="+mn-lt"/>
              </a:rPr>
              <a:t>Ground truth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8000BA-B19C-BB2D-0B7E-CCD58058F578}"/>
              </a:ext>
            </a:extLst>
          </p:cNvPr>
          <p:cNvSpPr txBox="1"/>
          <p:nvPr/>
        </p:nvSpPr>
        <p:spPr>
          <a:xfrm>
            <a:off x="4655046" y="1221189"/>
            <a:ext cx="172819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sz="2000" dirty="0">
                <a:latin typeface="+mn-lt"/>
              </a:rPr>
              <a:t>Reconstruction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D70A9D-92D5-7AC0-0D0E-BDB262A7AE31}"/>
              </a:ext>
            </a:extLst>
          </p:cNvPr>
          <p:cNvSpPr txBox="1"/>
          <p:nvPr/>
        </p:nvSpPr>
        <p:spPr>
          <a:xfrm>
            <a:off x="8431578" y="1203828"/>
            <a:ext cx="27041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sz="2000" dirty="0">
                <a:latin typeface="+mn-lt"/>
              </a:rPr>
              <a:t>Relative difference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9030AD-99F1-0EBC-AD78-529435EE2396}"/>
              </a:ext>
            </a:extLst>
          </p:cNvPr>
          <p:cNvSpPr txBox="1"/>
          <p:nvPr/>
        </p:nvSpPr>
        <p:spPr>
          <a:xfrm>
            <a:off x="4150990" y="6113172"/>
            <a:ext cx="60945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sz="1600" dirty="0" err="1">
                <a:latin typeface="+mn-lt"/>
              </a:rPr>
              <a:t>Hyväninen</a:t>
            </a:r>
            <a:r>
              <a:rPr lang="en-GB" sz="1600" dirty="0">
                <a:latin typeface="+mn-lt"/>
              </a:rPr>
              <a:t> (2025) NF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3641939-E749-4756-0BE8-F5FE99443D6B}"/>
              </a:ext>
            </a:extLst>
          </p:cNvPr>
          <p:cNvSpPr txBox="1">
            <a:spLocks/>
          </p:cNvSpPr>
          <p:nvPr/>
        </p:nvSpPr>
        <p:spPr>
          <a:xfrm>
            <a:off x="708083" y="304846"/>
            <a:ext cx="11350312" cy="53184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US" sz="2400" kern="0" dirty="0"/>
              <a:t>Scientific deliverables of 2025: Reconstruction in 4D phase-space using basis function computed by ASCOT</a:t>
            </a:r>
          </a:p>
        </p:txBody>
      </p:sp>
    </p:spTree>
    <p:extLst>
      <p:ext uri="{BB962C8B-B14F-4D97-AF65-F5344CB8AC3E}">
        <p14:creationId xmlns:p14="http://schemas.microsoft.com/office/powerpoint/2010/main" val="3992686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969" y="2619237"/>
            <a:ext cx="2203981" cy="1469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569" y="4394588"/>
            <a:ext cx="2237381" cy="149158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82638" y="224541"/>
            <a:ext cx="10729192" cy="57188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US" sz="2400" kern="0" dirty="0"/>
              <a:t>Scientific deliverables of 2025: </a:t>
            </a:r>
            <a:r>
              <a:rPr lang="da-DK" sz="2400" kern="0" dirty="0">
                <a:ea typeface="Verdana" panose="020B0604030504040204" pitchFamily="34" charset="0"/>
              </a:rPr>
              <a:t>JET </a:t>
            </a:r>
            <a:r>
              <a:rPr lang="da-DK" sz="2400" kern="0" dirty="0" err="1">
                <a:ea typeface="Verdana" panose="020B0604030504040204" pitchFamily="34" charset="0"/>
              </a:rPr>
              <a:t>shot</a:t>
            </a:r>
            <a:r>
              <a:rPr lang="da-DK" sz="2400" kern="0" dirty="0">
                <a:ea typeface="Verdana" panose="020B0604030504040204" pitchFamily="34" charset="0"/>
              </a:rPr>
              <a:t> #99971 (fusion </a:t>
            </a:r>
            <a:r>
              <a:rPr lang="da-DK" sz="2400" kern="0" dirty="0" err="1">
                <a:ea typeface="Verdana" panose="020B0604030504040204" pitchFamily="34" charset="0"/>
              </a:rPr>
              <a:t>energy</a:t>
            </a:r>
            <a:r>
              <a:rPr lang="da-DK" sz="2400" kern="0" dirty="0">
                <a:ea typeface="Verdana" panose="020B0604030504040204" pitchFamily="34" charset="0"/>
              </a:rPr>
              <a:t> </a:t>
            </a:r>
            <a:r>
              <a:rPr lang="da-DK" sz="2400" kern="0" dirty="0" err="1">
                <a:ea typeface="Verdana" panose="020B0604030504040204" pitchFamily="34" charset="0"/>
              </a:rPr>
              <a:t>record</a:t>
            </a:r>
            <a:r>
              <a:rPr lang="da-DK" sz="2400" kern="0" dirty="0">
                <a:ea typeface="Verdana" panose="020B0604030504040204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315" y="902345"/>
            <a:ext cx="7022429" cy="18771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21" indent="-285721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dirty="0"/>
              <a:t>D NBIs shot into tritium rich plasma (~85% tritium), 28 MW NBI, 4 MW ICRF, lots of neutrons (record fusion production), excellent signal, strongly beam-target dominated</a:t>
            </a:r>
          </a:p>
          <a:p>
            <a:pPr marL="285721" indent="-285721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dirty="0"/>
              <a:t>Vertical and oblique diamond detectors (deposited energy in diamond)</a:t>
            </a:r>
          </a:p>
          <a:p>
            <a:pPr marL="285721" indent="-285721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dirty="0" err="1"/>
              <a:t>MPRu</a:t>
            </a:r>
            <a:r>
              <a:rPr lang="en-GB" dirty="0"/>
              <a:t> detector signal below 20 cm cannot be used</a:t>
            </a:r>
          </a:p>
          <a:p>
            <a:pPr marL="285721" indent="-285721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15" y="2530389"/>
            <a:ext cx="2809992" cy="37851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00787" y="6234580"/>
            <a:ext cx="239691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en-GB" sz="1400" dirty="0"/>
              <a:t>Järleblad et al. (2025) NF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6001" y="6342302"/>
            <a:ext cx="2908020" cy="2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en-GB" sz="1400" dirty="0"/>
              <a:t>Maslov et al. (2023) NF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75" y="1413427"/>
            <a:ext cx="3175302" cy="21168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162" y="3965132"/>
            <a:ext cx="3079115" cy="205274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257804" y="2530389"/>
            <a:ext cx="1147345" cy="3385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32"/>
              </a:spcBef>
            </a:pPr>
            <a:r>
              <a:rPr lang="en-GB" dirty="0"/>
              <a:t>Inversion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11005" y="5374382"/>
            <a:ext cx="1013287" cy="3385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32"/>
              </a:spcBef>
            </a:pPr>
            <a:r>
              <a:rPr lang="en-GB" dirty="0"/>
              <a:t>TRANSP</a:t>
            </a:r>
          </a:p>
        </p:txBody>
      </p:sp>
      <p:sp>
        <p:nvSpPr>
          <p:cNvPr id="17" name="Right Arrow 16"/>
          <p:cNvSpPr/>
          <p:nvPr/>
        </p:nvSpPr>
        <p:spPr>
          <a:xfrm rot="19918878">
            <a:off x="6017228" y="3734807"/>
            <a:ext cx="2587556" cy="202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 rot="20984006">
            <a:off x="6086763" y="3136330"/>
            <a:ext cx="2273158" cy="192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728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83" y="1152896"/>
            <a:ext cx="1861382" cy="274406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68700" y="477056"/>
            <a:ext cx="10670401" cy="67584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da-DK" sz="2400" kern="0" dirty="0">
                <a:latin typeface="Verdana" panose="020B0604030504040204" pitchFamily="34" charset="0"/>
                <a:ea typeface="Verdana" panose="020B0604030504040204" pitchFamily="34" charset="0"/>
              </a:rPr>
              <a:t>Scientific </a:t>
            </a:r>
            <a:r>
              <a:rPr lang="da-DK" sz="2400" kern="0" dirty="0" err="1">
                <a:latin typeface="Verdana" panose="020B0604030504040204" pitchFamily="34" charset="0"/>
                <a:ea typeface="Verdana" panose="020B0604030504040204" pitchFamily="34" charset="0"/>
              </a:rPr>
              <a:t>deliverable</a:t>
            </a:r>
            <a:r>
              <a:rPr lang="da-DK" sz="2400" kern="0" dirty="0">
                <a:latin typeface="Verdana" panose="020B0604030504040204" pitchFamily="34" charset="0"/>
                <a:ea typeface="Verdana" panose="020B0604030504040204" pitchFamily="34" charset="0"/>
              </a:rPr>
              <a:t> of 2025: 3-ion </a:t>
            </a:r>
            <a:r>
              <a:rPr lang="da-DK" sz="2400" kern="0" dirty="0" err="1">
                <a:latin typeface="Verdana" panose="020B0604030504040204" pitchFamily="34" charset="0"/>
                <a:ea typeface="Verdana" panose="020B0604030504040204" pitchFamily="34" charset="0"/>
              </a:rPr>
              <a:t>scheme</a:t>
            </a:r>
            <a:r>
              <a:rPr lang="da-DK" sz="2400" kern="0" dirty="0">
                <a:latin typeface="Verdana" panose="020B0604030504040204" pitchFamily="34" charset="0"/>
                <a:ea typeface="Verdana" panose="020B0604030504040204" pitchFamily="34" charset="0"/>
              </a:rPr>
              <a:t> ICRF </a:t>
            </a:r>
            <a:r>
              <a:rPr lang="da-DK" sz="2400" kern="0" dirty="0" err="1">
                <a:latin typeface="Verdana" panose="020B0604030504040204" pitchFamily="34" charset="0"/>
                <a:ea typeface="Verdana" panose="020B0604030504040204" pitchFamily="34" charset="0"/>
              </a:rPr>
              <a:t>tail</a:t>
            </a:r>
            <a:r>
              <a:rPr lang="da-DK" sz="2400" kern="0" dirty="0">
                <a:latin typeface="Verdana" panose="020B0604030504040204" pitchFamily="34" charset="0"/>
                <a:ea typeface="Verdana" panose="020B0604030504040204" pitchFamily="34" charset="0"/>
              </a:rPr>
              <a:t> at JET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04" y="3675007"/>
            <a:ext cx="2277071" cy="27580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374061" y="6310214"/>
            <a:ext cx="680126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en-GB" sz="1400" dirty="0"/>
              <a:t>Nocente 2020 NF, Kazakov 2021 NF, Kazakov 2021 </a:t>
            </a:r>
            <a:r>
              <a:rPr lang="en-GB" sz="1400" dirty="0" err="1"/>
              <a:t>PoP</a:t>
            </a:r>
            <a:r>
              <a:rPr lang="en-GB" sz="1400" dirty="0"/>
              <a:t>, Dreval 2022 NF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4348" y="1367045"/>
            <a:ext cx="6733177" cy="1138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866" indent="-342866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dirty="0"/>
              <a:t>D-D</a:t>
            </a:r>
            <a:r>
              <a:rPr lang="en-GB" baseline="-25000" dirty="0"/>
              <a:t>NBI</a:t>
            </a:r>
            <a:r>
              <a:rPr lang="en-GB" dirty="0"/>
              <a:t>-</a:t>
            </a:r>
            <a:r>
              <a:rPr lang="en-GB" baseline="30000" dirty="0"/>
              <a:t>3</a:t>
            </a:r>
            <a:r>
              <a:rPr lang="en-GB" dirty="0"/>
              <a:t>He 3-ion scheme in JET shot 95679</a:t>
            </a:r>
          </a:p>
          <a:p>
            <a:pPr marL="342866" indent="-342866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dirty="0"/>
              <a:t>Significant increase in neutron rate, </a:t>
            </a:r>
            <a:r>
              <a:rPr lang="en-GB" dirty="0" err="1"/>
              <a:t>T</a:t>
            </a:r>
            <a:r>
              <a:rPr lang="en-GB" baseline="-25000" dirty="0" err="1"/>
              <a:t>e</a:t>
            </a:r>
            <a:r>
              <a:rPr lang="en-GB" dirty="0"/>
              <a:t>, and </a:t>
            </a:r>
            <a:r>
              <a:rPr lang="en-GB" dirty="0" err="1"/>
              <a:t>W</a:t>
            </a:r>
            <a:r>
              <a:rPr lang="en-GB" baseline="-25000" dirty="0" err="1"/>
              <a:t>p</a:t>
            </a:r>
            <a:r>
              <a:rPr lang="en-GB" dirty="0"/>
              <a:t> due to ICRF</a:t>
            </a:r>
          </a:p>
          <a:p>
            <a:pPr marL="342866" indent="-342866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dirty="0"/>
              <a:t>Drive of TAEs, EAEs, RSAEs</a:t>
            </a:r>
          </a:p>
          <a:p>
            <a:pPr marL="342866" indent="-342866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dirty="0"/>
              <a:t>NES by TOFOR and liquid scintillator detector, GRS by </a:t>
            </a:r>
            <a:r>
              <a:rPr lang="en-GB" dirty="0" err="1"/>
              <a:t>HpGe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505" y="1205289"/>
            <a:ext cx="2030742" cy="16148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2842" y="2957018"/>
            <a:ext cx="1966068" cy="15396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0506" y="4633632"/>
            <a:ext cx="1962115" cy="16169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6919" y="4610602"/>
            <a:ext cx="2940039" cy="17312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06928" y="4909073"/>
            <a:ext cx="2204902" cy="12727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6919" y="2973173"/>
            <a:ext cx="2837810" cy="1637429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 rot="19918878">
            <a:off x="4892057" y="4589346"/>
            <a:ext cx="1404481" cy="154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>
            <a:off x="4952183" y="3574454"/>
            <a:ext cx="1164737" cy="164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Arrow 18"/>
          <p:cNvSpPr/>
          <p:nvPr/>
        </p:nvSpPr>
        <p:spPr>
          <a:xfrm rot="1219434">
            <a:off x="4918947" y="2931008"/>
            <a:ext cx="1244421" cy="1418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299598" y="3935301"/>
            <a:ext cx="1147345" cy="3385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32"/>
              </a:spcBef>
            </a:pPr>
            <a:r>
              <a:rPr lang="en-GB" dirty="0"/>
              <a:t>Inversion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22265" y="5680920"/>
            <a:ext cx="1013287" cy="3385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32"/>
              </a:spcBef>
            </a:pPr>
            <a:r>
              <a:rPr lang="en-GB" dirty="0"/>
              <a:t>TRANSP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64327" y="2973173"/>
            <a:ext cx="2733199" cy="18261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866" indent="-342866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dirty="0"/>
              <a:t>First measurement of a tilted ICRF EP tail</a:t>
            </a:r>
          </a:p>
          <a:p>
            <a:pPr marL="342866" indent="-342866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dirty="0"/>
              <a:t>Good match with TRANSP and theory</a:t>
            </a:r>
          </a:p>
          <a:p>
            <a:pPr marL="342866" indent="-342866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dirty="0"/>
              <a:t>Without oblique view, the sign of the pitch goes wrong</a:t>
            </a:r>
          </a:p>
        </p:txBody>
      </p:sp>
      <p:sp>
        <p:nvSpPr>
          <p:cNvPr id="23" name="TextBox 22"/>
          <p:cNvSpPr txBox="1"/>
          <p:nvPr/>
        </p:nvSpPr>
        <p:spPr>
          <a:xfrm flipH="1">
            <a:off x="8479623" y="6248031"/>
            <a:ext cx="249727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en-GB" sz="1400" dirty="0"/>
              <a:t>Reman et al. (2025) NF</a:t>
            </a:r>
          </a:p>
        </p:txBody>
      </p:sp>
    </p:spTree>
    <p:extLst>
      <p:ext uri="{BB962C8B-B14F-4D97-AF65-F5344CB8AC3E}">
        <p14:creationId xmlns:p14="http://schemas.microsoft.com/office/powerpoint/2010/main" val="370568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B87CE22-E0B6-6C72-8910-237A3D259B6D}"/>
              </a:ext>
            </a:extLst>
          </p:cNvPr>
          <p:cNvSpPr txBox="1">
            <a:spLocks/>
          </p:cNvSpPr>
          <p:nvPr/>
        </p:nvSpPr>
        <p:spPr>
          <a:xfrm>
            <a:off x="840101" y="380491"/>
            <a:ext cx="11350312" cy="53184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US" sz="2400" kern="0" dirty="0"/>
              <a:t>Scientific deliverables of 2025: Tilted and non-tilted ICRF tails at JET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5EABF3-DDC5-D5AA-0B55-D6D8B3FF25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5229"/>
          <a:stretch>
            <a:fillRect/>
          </a:stretch>
        </p:blipFill>
        <p:spPr>
          <a:xfrm>
            <a:off x="598312" y="943341"/>
            <a:ext cx="8479570" cy="26642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9C121A-9277-FC5C-97BD-6856C0B76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110" y="4329693"/>
            <a:ext cx="3702756" cy="19078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3A3A7A-A89E-BCBE-0C7A-8F8B5FA4F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079" y="4265494"/>
            <a:ext cx="3670929" cy="20362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4C6C35-0EEA-1F19-51C6-71406CE418AD}"/>
              </a:ext>
            </a:extLst>
          </p:cNvPr>
          <p:cNvSpPr txBox="1"/>
          <p:nvPr/>
        </p:nvSpPr>
        <p:spPr>
          <a:xfrm flipH="1">
            <a:off x="8479623" y="6248031"/>
            <a:ext cx="249727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en-GB" sz="1400" dirty="0"/>
              <a:t>Rud et al. (2025) NF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8A4EA2-4FD7-A2E4-D7F3-4B8D4416D2EC}"/>
              </a:ext>
            </a:extLst>
          </p:cNvPr>
          <p:cNvSpPr txBox="1"/>
          <p:nvPr/>
        </p:nvSpPr>
        <p:spPr>
          <a:xfrm>
            <a:off x="9128602" y="1628800"/>
            <a:ext cx="2443025" cy="2318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866" indent="-342866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-harmonic ICRF heating at JET with a tail in </a:t>
            </a:r>
            <a:r>
              <a:rPr lang="en-GB" dirty="0" err="1"/>
              <a:t>vperp</a:t>
            </a:r>
            <a:endParaRPr lang="en-GB" dirty="0"/>
          </a:p>
          <a:p>
            <a:pPr marL="342866" indent="-342866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dirty="0"/>
              <a:t>3-ion scheme ICRF with a tilted tail</a:t>
            </a:r>
          </a:p>
          <a:p>
            <a:pPr marL="342866" indent="-342866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dirty="0"/>
              <a:t>Inversion with collision prior and ICRF prior work best</a:t>
            </a:r>
          </a:p>
        </p:txBody>
      </p:sp>
    </p:spTree>
    <p:extLst>
      <p:ext uri="{BB962C8B-B14F-4D97-AF65-F5344CB8AC3E}">
        <p14:creationId xmlns:p14="http://schemas.microsoft.com/office/powerpoint/2010/main" val="2684843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7D3A0C-CA40-AB0B-DA45-19A5E24958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A50355-EB28-777B-FC45-B841B8E6F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68" y="2924944"/>
            <a:ext cx="11380682" cy="275312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7E71D86-FE6E-9E90-E840-EA4E645D1910}"/>
              </a:ext>
            </a:extLst>
          </p:cNvPr>
          <p:cNvSpPr txBox="1">
            <a:spLocks/>
          </p:cNvSpPr>
          <p:nvPr/>
        </p:nvSpPr>
        <p:spPr>
          <a:xfrm>
            <a:off x="993558" y="409327"/>
            <a:ext cx="10729192" cy="57188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US" sz="2400" kern="0" dirty="0"/>
              <a:t>Scientific deliverables of 2025: </a:t>
            </a:r>
            <a:r>
              <a:rPr lang="da-DK" sz="2400" kern="0" dirty="0">
                <a:ea typeface="Verdana" panose="020B0604030504040204" pitchFamily="34" charset="0"/>
              </a:rPr>
              <a:t>TCV shot #65055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E9F096-6EB9-1297-F578-D3239239E01C}"/>
              </a:ext>
            </a:extLst>
          </p:cNvPr>
          <p:cNvSpPr txBox="1"/>
          <p:nvPr/>
        </p:nvSpPr>
        <p:spPr>
          <a:xfrm>
            <a:off x="1014349" y="1412776"/>
            <a:ext cx="9148829" cy="8412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866" indent="-342866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dirty="0"/>
              <a:t>New collision physics prior applied in inversion at TCV</a:t>
            </a:r>
          </a:p>
          <a:p>
            <a:pPr marL="342866" indent="-342866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dirty="0"/>
              <a:t>Works better than previous methods</a:t>
            </a:r>
          </a:p>
          <a:p>
            <a:pPr marL="342866" indent="-342866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dirty="0"/>
              <a:t>Difficult inversion as there are only two FIDA views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EDB361-6A2C-C769-39A9-3949A01F51A4}"/>
              </a:ext>
            </a:extLst>
          </p:cNvPr>
          <p:cNvSpPr txBox="1"/>
          <p:nvPr/>
        </p:nvSpPr>
        <p:spPr>
          <a:xfrm flipH="1">
            <a:off x="8479623" y="6248031"/>
            <a:ext cx="249727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en-GB" sz="1400" dirty="0"/>
              <a:t>Rud et al. (submitted) PPCF</a:t>
            </a:r>
          </a:p>
        </p:txBody>
      </p:sp>
    </p:spTree>
    <p:extLst>
      <p:ext uri="{BB962C8B-B14F-4D97-AF65-F5344CB8AC3E}">
        <p14:creationId xmlns:p14="http://schemas.microsoft.com/office/powerpoint/2010/main" val="419580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B206B6-6C7D-E6C7-ED8C-BD59FE3D23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3" name="Picture 2" descr="A graph of a graph">
            <a:extLst>
              <a:ext uri="{FF2B5EF4-FFF2-40B4-BE49-F238E27FC236}">
                <a16:creationId xmlns:a16="http://schemas.microsoft.com/office/drawing/2014/main" id="{BBAC19A2-18E0-2600-A181-F25E124107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7" r="6927"/>
          <a:stretch>
            <a:fillRect/>
          </a:stretch>
        </p:blipFill>
        <p:spPr>
          <a:xfrm>
            <a:off x="622598" y="1772816"/>
            <a:ext cx="8568952" cy="450998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05D90BE-BE5F-8D7D-E662-A2507ACEE874}"/>
              </a:ext>
            </a:extLst>
          </p:cNvPr>
          <p:cNvSpPr txBox="1">
            <a:spLocks/>
          </p:cNvSpPr>
          <p:nvPr/>
        </p:nvSpPr>
        <p:spPr>
          <a:xfrm>
            <a:off x="993558" y="409327"/>
            <a:ext cx="10729192" cy="57188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US" sz="2400" kern="0" dirty="0"/>
              <a:t>Scientific deliverables of 2025: </a:t>
            </a:r>
            <a:r>
              <a:rPr lang="da-DK" sz="2400" kern="0" dirty="0">
                <a:ea typeface="Verdana" panose="020B0604030504040204" pitchFamily="34" charset="0"/>
              </a:rPr>
              <a:t>1D inversion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621806-959C-24A7-8433-058CAC02C64F}"/>
              </a:ext>
            </a:extLst>
          </p:cNvPr>
          <p:cNvSpPr txBox="1"/>
          <p:nvPr/>
        </p:nvSpPr>
        <p:spPr>
          <a:xfrm>
            <a:off x="607393" y="1125474"/>
            <a:ext cx="914882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866" indent="-342866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dirty="0"/>
              <a:t>New formalism for 1D inversion based on single spectra, here for an alpha slowing-down distribution at ITER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F909E2-FCA0-FDCC-F38A-75BA66D8AEDE}"/>
              </a:ext>
            </a:extLst>
          </p:cNvPr>
          <p:cNvSpPr txBox="1"/>
          <p:nvPr/>
        </p:nvSpPr>
        <p:spPr>
          <a:xfrm>
            <a:off x="9388946" y="5240083"/>
            <a:ext cx="252027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en-GB" dirty="0"/>
              <a:t>Salewski et al. (2025) TMEP, to be submitted</a:t>
            </a:r>
          </a:p>
        </p:txBody>
      </p:sp>
    </p:spTree>
    <p:extLst>
      <p:ext uri="{BB962C8B-B14F-4D97-AF65-F5344CB8AC3E}">
        <p14:creationId xmlns:p14="http://schemas.microsoft.com/office/powerpoint/2010/main" val="448534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C805A-49CE-C284-E6B1-6897CF568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A9091C-3B8E-0D5F-5286-9A8FBD7820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91C84B-983F-3656-8C4B-A618FA82A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58" y="1268760"/>
            <a:ext cx="11407475" cy="336436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7F84BBA-7326-3FB6-02C6-1C5944AEFF74}"/>
              </a:ext>
            </a:extLst>
          </p:cNvPr>
          <p:cNvSpPr txBox="1">
            <a:spLocks/>
          </p:cNvSpPr>
          <p:nvPr/>
        </p:nvSpPr>
        <p:spPr>
          <a:xfrm>
            <a:off x="840101" y="380491"/>
            <a:ext cx="11350312" cy="53184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US" kern="0" dirty="0"/>
              <a:t>Summary: Scientific deliverables of this project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AE7142-1C94-9153-AB16-EA1B1BECDD0E}"/>
              </a:ext>
            </a:extLst>
          </p:cNvPr>
          <p:cNvSpPr txBox="1"/>
          <p:nvPr/>
        </p:nvSpPr>
        <p:spPr>
          <a:xfrm>
            <a:off x="478581" y="4989547"/>
            <a:ext cx="11521281" cy="605294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sz="1800" dirty="0">
                <a:latin typeface="+mn-lt"/>
              </a:rPr>
              <a:t>2024 deliverables: 6 papers published</a:t>
            </a:r>
          </a:p>
          <a:p>
            <a:pPr algn="l">
              <a:spcBef>
                <a:spcPts val="432"/>
              </a:spcBef>
            </a:pPr>
            <a:r>
              <a:rPr lang="en-GB" sz="1800" dirty="0">
                <a:latin typeface="+mn-lt"/>
              </a:rPr>
              <a:t>2025 deliverables: 3 papers published, 1 submitted, </a:t>
            </a:r>
            <a:r>
              <a:rPr lang="en-US" sz="1800" dirty="0">
                <a:latin typeface="+mn-lt"/>
              </a:rPr>
              <a:t>1 in progress</a:t>
            </a:r>
          </a:p>
        </p:txBody>
      </p:sp>
    </p:spTree>
    <p:extLst>
      <p:ext uri="{BB962C8B-B14F-4D97-AF65-F5344CB8AC3E}">
        <p14:creationId xmlns:p14="http://schemas.microsoft.com/office/powerpoint/2010/main" val="811336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358EA-4D5B-461F-997D-DE6729900D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GB" sz="4000" b="0" dirty="0"/>
            </a:br>
            <a:r>
              <a:rPr lang="en-US" sz="4000" b="0" dirty="0"/>
              <a:t> </a:t>
            </a:r>
            <a:r>
              <a:rPr lang="en-US" sz="4000" i="1" dirty="0"/>
              <a:t>1D to 4D tomographic inversion methods for energetic particle measurements in burning plasmas </a:t>
            </a:r>
            <a:r>
              <a:rPr lang="en-US" sz="4000" b="0" dirty="0"/>
              <a:t>	</a:t>
            </a:r>
            <a:br>
              <a:rPr lang="en-US" sz="4000" b="0" dirty="0"/>
            </a:br>
            <a:endParaRPr lang="en-GB" sz="4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CE6942-A17C-4247-86C6-41FACF7E90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Final report ENR-MOD.02.DTU.T001-D001</a:t>
            </a:r>
          </a:p>
          <a:p>
            <a:r>
              <a:rPr lang="en-GB" dirty="0"/>
              <a:t>PI: Mirko Salewski</a:t>
            </a:r>
          </a:p>
          <a:p>
            <a:r>
              <a:rPr lang="en-GB" dirty="0"/>
              <a:t>Team: Antti Snicker (VTT), Massimo </a:t>
            </a:r>
            <a:r>
              <a:rPr lang="en-GB" dirty="0" err="1"/>
              <a:t>Nocente</a:t>
            </a:r>
            <a:r>
              <a:rPr lang="en-GB" dirty="0"/>
              <a:t> (ENEA), Jacob Eriksson (Uppsala)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221E4-1851-497D-90EE-984C711216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2</a:t>
            </a:fld>
            <a:endParaRPr lang="en-GB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320714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AB9D89-4678-4B3C-8679-3E429EFBB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554601"/>
          </a:xfrm>
        </p:spPr>
        <p:txBody>
          <a:bodyPr/>
          <a:lstStyle/>
          <a:p>
            <a:r>
              <a:rPr lang="en-GB" dirty="0"/>
              <a:t>Mission goals and the team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5890CD-8F90-4FE7-841F-F7B0C2865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98" y="1256717"/>
            <a:ext cx="9312374" cy="1584176"/>
          </a:xfrm>
        </p:spPr>
        <p:txBody>
          <a:bodyPr/>
          <a:lstStyle/>
          <a:p>
            <a:r>
              <a:rPr lang="en-US" dirty="0"/>
              <a:t>To develop tools to exploit all available measurements of energetic particles in weakly burning plasmas at JET</a:t>
            </a:r>
          </a:p>
          <a:p>
            <a:r>
              <a:rPr lang="en-US" dirty="0"/>
              <a:t>To utilize ASCOT simulations to construct cogent physics-informed prior information</a:t>
            </a:r>
          </a:p>
          <a:p>
            <a:r>
              <a:rPr lang="en-US" dirty="0"/>
              <a:t>To enable tomographic measurements of 1D-4D phase-space distribution functions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630" y="2852936"/>
            <a:ext cx="9828911" cy="3378688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796381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19184" y="5053986"/>
            <a:ext cx="2963137" cy="24618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endParaRPr lang="en-GB" dirty="0" err="1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4</a:t>
            </a:fld>
            <a:endParaRPr lang="en-GB" dirty="0"/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10569723" y="6503370"/>
            <a:ext cx="14398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itle 1"/>
          <p:cNvSpPr txBox="1">
            <a:spLocks/>
          </p:cNvSpPr>
          <p:nvPr/>
        </p:nvSpPr>
        <p:spPr>
          <a:xfrm>
            <a:off x="1991284" y="261061"/>
            <a:ext cx="7771388" cy="60384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da-DK" kern="0" dirty="0">
                <a:latin typeface="Verdana" panose="020B0604030504040204" pitchFamily="34" charset="0"/>
                <a:ea typeface="Verdana" panose="020B0604030504040204" pitchFamily="34" charset="0"/>
              </a:rPr>
              <a:t>Purpose of Joint Experiment EP21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35316" y="1277259"/>
            <a:ext cx="11602973" cy="132326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i="1" dirty="0"/>
              <a:t>Long-term goals</a:t>
            </a:r>
          </a:p>
          <a:p>
            <a:pPr marL="285721" indent="-285721">
              <a:buFont typeface="Arial" panose="020B0604020202020204" pitchFamily="34" charset="0"/>
              <a:buChar char="•"/>
            </a:pPr>
            <a:r>
              <a:rPr lang="en-US" i="1" dirty="0"/>
              <a:t>to measure 1D-5D fast-ion phase-space distribution functions in major machines using the available combined set of diagnostics.</a:t>
            </a:r>
          </a:p>
          <a:p>
            <a:pPr marL="285721" indent="-285721">
              <a:buFont typeface="Arial" panose="020B0604020202020204" pitchFamily="34" charset="0"/>
              <a:buChar char="•"/>
            </a:pPr>
            <a:r>
              <a:rPr lang="en-US" i="1" dirty="0"/>
              <a:t>to get phase-space tomography ready for ITER.</a:t>
            </a:r>
            <a:endParaRPr lang="da-DK" dirty="0"/>
          </a:p>
        </p:txBody>
      </p:sp>
      <p:sp>
        <p:nvSpPr>
          <p:cNvPr id="36" name="Rectangle 35"/>
          <p:cNvSpPr/>
          <p:nvPr/>
        </p:nvSpPr>
        <p:spPr>
          <a:xfrm>
            <a:off x="335318" y="3042383"/>
            <a:ext cx="11602972" cy="107707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a-DK" b="1" i="1" dirty="0" err="1"/>
              <a:t>Near</a:t>
            </a:r>
            <a:r>
              <a:rPr lang="da-DK" b="1" i="1" dirty="0"/>
              <a:t>-term </a:t>
            </a:r>
            <a:r>
              <a:rPr lang="da-DK" b="1" i="1" dirty="0" err="1"/>
              <a:t>goals</a:t>
            </a:r>
            <a:endParaRPr lang="da-DK" b="1" i="1" dirty="0"/>
          </a:p>
          <a:p>
            <a:pPr marL="285721" indent="-285721">
              <a:buFont typeface="Arial" panose="020B0604020202020204" pitchFamily="34" charset="0"/>
              <a:buChar char="•"/>
            </a:pPr>
            <a:r>
              <a:rPr lang="en-US" i="1" dirty="0">
                <a:cs typeface="Calibri" panose="020F0502020204030204" pitchFamily="34" charset="0"/>
              </a:rPr>
              <a:t>to support of fast-ion physics studies relevant to each machine.</a:t>
            </a:r>
            <a:endParaRPr lang="da-DK" i="1" dirty="0">
              <a:cs typeface="Calibri" panose="020F0502020204030204" pitchFamily="34" charset="0"/>
            </a:endParaRPr>
          </a:p>
          <a:p>
            <a:pPr marL="285721" indent="-285721">
              <a:buFont typeface="Arial" panose="020B0604020202020204" pitchFamily="34" charset="0"/>
              <a:buChar char="•"/>
            </a:pPr>
            <a:r>
              <a:rPr lang="en-US" i="1" dirty="0">
                <a:cs typeface="Calibri" panose="020F0502020204030204" pitchFamily="34" charset="0"/>
              </a:rPr>
              <a:t>to study fast-ion physics for NBI and ICRF scenarios, AEs, NTMs, </a:t>
            </a:r>
            <a:r>
              <a:rPr lang="en-US" i="1" dirty="0" err="1">
                <a:cs typeface="Calibri" panose="020F0502020204030204" pitchFamily="34" charset="0"/>
              </a:rPr>
              <a:t>sawteeth</a:t>
            </a:r>
            <a:r>
              <a:rPr lang="en-US" i="1" dirty="0"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35318" y="4530547"/>
            <a:ext cx="11602972" cy="1300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700"/>
              </a:spcBef>
              <a:spcAft>
                <a:spcPts val="700"/>
              </a:spcAft>
            </a:pPr>
            <a:r>
              <a:rPr lang="en-GB" b="1" i="1" dirty="0"/>
              <a:t>Support the ITER Research Plan</a:t>
            </a:r>
          </a:p>
          <a:p>
            <a:pPr marL="285721" indent="-285721" algn="just">
              <a:lnSpc>
                <a:spcPct val="115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GB" b="1" i="1" dirty="0">
                <a:ea typeface="MS Mincho"/>
                <a:cs typeface="Times New Roman" panose="02020603050405020304" pitchFamily="18" charset="0"/>
              </a:rPr>
              <a:t>B11.10</a:t>
            </a:r>
            <a:r>
              <a:rPr lang="en-GB" i="1" dirty="0">
                <a:ea typeface="MS Mincho"/>
                <a:cs typeface="Times New Roman" panose="02020603050405020304" pitchFamily="18" charset="0"/>
              </a:rPr>
              <a:t>: Validate reconstructions of fast ion distributions for  ITER </a:t>
            </a:r>
            <a:r>
              <a:rPr lang="en-GB" i="1" u="sng" dirty="0">
                <a:ea typeface="MS Mincho"/>
                <a:cs typeface="Times New Roman" panose="02020603050405020304" pitchFamily="18" charset="0"/>
              </a:rPr>
              <a:t>stability analysis/predictions.</a:t>
            </a:r>
            <a:endParaRPr lang="da-DK" i="1" u="sng" dirty="0">
              <a:ea typeface="MS Mincho"/>
              <a:cs typeface="Times New Roman" panose="02020603050405020304" pitchFamily="18" charset="0"/>
            </a:endParaRPr>
          </a:p>
          <a:p>
            <a:pPr marL="285721" indent="-285721" algn="just">
              <a:lnSpc>
                <a:spcPct val="115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GB" b="1" i="1" dirty="0">
                <a:ea typeface="MS Mincho"/>
                <a:cs typeface="Times New Roman" panose="02020603050405020304" pitchFamily="18" charset="0"/>
              </a:rPr>
              <a:t>B11.1</a:t>
            </a:r>
            <a:r>
              <a:rPr lang="en-GB" i="1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GB" dirty="0">
                <a:ea typeface="MS Mincho"/>
                <a:cs typeface="Times New Roman" panose="02020603050405020304" pitchFamily="18" charset="0"/>
              </a:rPr>
              <a:t>and</a:t>
            </a:r>
            <a:r>
              <a:rPr lang="en-GB" i="1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GB" b="1" i="1" dirty="0">
                <a:ea typeface="MS Mincho"/>
                <a:cs typeface="Times New Roman" panose="02020603050405020304" pitchFamily="18" charset="0"/>
              </a:rPr>
              <a:t>B11.4</a:t>
            </a:r>
            <a:r>
              <a:rPr lang="en-GB" i="1" dirty="0">
                <a:ea typeface="MS Mincho"/>
                <a:cs typeface="Times New Roman" panose="02020603050405020304" pitchFamily="18" charset="0"/>
              </a:rPr>
              <a:t>:</a:t>
            </a:r>
            <a:r>
              <a:rPr lang="en-GB" dirty="0">
                <a:ea typeface="MS Mincho"/>
                <a:cs typeface="Times New Roman" panose="02020603050405020304" pitchFamily="18" charset="0"/>
              </a:rPr>
              <a:t>  </a:t>
            </a:r>
            <a:r>
              <a:rPr lang="en-GB" i="1" dirty="0">
                <a:ea typeface="MS Mincho"/>
                <a:cs typeface="Times New Roman" panose="02020603050405020304" pitchFamily="18" charset="0"/>
              </a:rPr>
              <a:t>Advanced ICRH schemes for AFP and DT</a:t>
            </a:r>
            <a:r>
              <a:rPr lang="en-GB" dirty="0">
                <a:ea typeface="MS Mincho"/>
                <a:cs typeface="Times New Roman" panose="02020603050405020304" pitchFamily="18" charset="0"/>
              </a:rPr>
              <a:t>.</a:t>
            </a:r>
            <a:endParaRPr lang="da-DK" dirty="0"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77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9307" y="301831"/>
            <a:ext cx="11350312" cy="53184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US" kern="0" dirty="0"/>
              <a:t>Velocity-space tomography and phase-space tomography</a:t>
            </a:r>
          </a:p>
        </p:txBody>
      </p:sp>
      <p:pic>
        <p:nvPicPr>
          <p:cNvPr id="5" name="Picture 2" descr="C:\Users\msal\Dropbox\salewski2017nf\tomograph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97" y="2466841"/>
            <a:ext cx="3250233" cy="243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" b="40871"/>
          <a:stretch/>
        </p:blipFill>
        <p:spPr bwMode="auto">
          <a:xfrm>
            <a:off x="3590668" y="2545266"/>
            <a:ext cx="1770395" cy="217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987872" y="2512384"/>
            <a:ext cx="2776648" cy="2248846"/>
            <a:chOff x="6443177" y="2869211"/>
            <a:chExt cx="1837770" cy="2481074"/>
          </a:xfrm>
        </p:grpSpPr>
        <p:pic>
          <p:nvPicPr>
            <p:cNvPr id="8" name="Picture 2" descr="C:\Users\msal\Dropbox\salewski2017nf\dataHpGeExpSynth2868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297" y="2869211"/>
              <a:ext cx="1008516" cy="747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msal\Dropbox\salewski2017nf\dataHpGeExpSynth3367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3177" y="3616540"/>
              <a:ext cx="1008516" cy="747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C:\Users\msal\Dropbox\salewski2017nf\dataTOFORExpSynth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2431" y="3554287"/>
              <a:ext cx="1008516" cy="747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msal\Dropbox\salewski2017nf\dataDiamondExpSynth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8278" y="4602957"/>
              <a:ext cx="1008516" cy="747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msal\Dropbox\salewski2017nf\dataNE213ExpSynth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3061" y="4411537"/>
              <a:ext cx="1008516" cy="747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3542277" y="1158460"/>
            <a:ext cx="2218060" cy="398577"/>
          </a:xfrm>
          <a:prstGeom prst="rect">
            <a:avLst/>
          </a:prstGeom>
        </p:spPr>
        <p:txBody>
          <a:bodyPr/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a-DK" kern="0"/>
              <a:t>Forward problem</a:t>
            </a:r>
            <a:endParaRPr lang="da-DK" kern="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413894" y="5567892"/>
            <a:ext cx="2261538" cy="42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a-DK" sz="1800" kern="0" dirty="0"/>
              <a:t>Inverse problem</a:t>
            </a:r>
          </a:p>
          <a:p>
            <a:pPr marL="0" indent="0">
              <a:buNone/>
            </a:pPr>
            <a:endParaRPr lang="da-DK" sz="1800" kern="0" dirty="0"/>
          </a:p>
        </p:txBody>
      </p:sp>
      <p:sp>
        <p:nvSpPr>
          <p:cNvPr id="15" name="Curved Down Arrow 14"/>
          <p:cNvSpPr/>
          <p:nvPr/>
        </p:nvSpPr>
        <p:spPr bwMode="auto">
          <a:xfrm>
            <a:off x="1504576" y="981047"/>
            <a:ext cx="6065767" cy="1151978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a-DK"/>
          </a:p>
        </p:txBody>
      </p:sp>
      <p:sp>
        <p:nvSpPr>
          <p:cNvPr id="16" name="Curved Down Arrow 15"/>
          <p:cNvSpPr/>
          <p:nvPr/>
        </p:nvSpPr>
        <p:spPr bwMode="auto">
          <a:xfrm rot="10800000">
            <a:off x="1310431" y="4904516"/>
            <a:ext cx="6065767" cy="1151978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00514" y="1413875"/>
                <a:ext cx="1397260" cy="4308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800" i="1">
                          <a:latin typeface="Cambria Math" panose="02040503050406030204" pitchFamily="18" charset="0"/>
                        </a:rPr>
                        <m:t>𝑊𝐹</m:t>
                      </m:r>
                      <m:r>
                        <a:rPr lang="da-DK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sz="2800" i="1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da-DK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514" y="1413875"/>
                <a:ext cx="1397260" cy="4308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48289" y="2267554"/>
            <a:ext cx="2911009" cy="39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a-DK" sz="1800" kern="0" dirty="0"/>
              <a:t>Distribution </a:t>
            </a:r>
            <a:r>
              <a:rPr lang="da-DK" sz="1800" kern="0" dirty="0" err="1"/>
              <a:t>function</a:t>
            </a:r>
            <a:r>
              <a:rPr lang="da-DK" sz="1800" kern="0" dirty="0"/>
              <a:t> F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6453129" y="2187154"/>
            <a:ext cx="2348705" cy="39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a-DK" sz="1800" kern="0" dirty="0"/>
              <a:t>Measurements S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3533379" y="2187154"/>
            <a:ext cx="2599432" cy="39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a-DK" sz="1800" kern="0" dirty="0" err="1"/>
              <a:t>Weight</a:t>
            </a:r>
            <a:r>
              <a:rPr lang="da-DK" sz="1800" kern="0" dirty="0"/>
              <a:t> </a:t>
            </a:r>
            <a:r>
              <a:rPr lang="da-DK" sz="1800" kern="0" dirty="0" err="1"/>
              <a:t>functions</a:t>
            </a:r>
            <a:r>
              <a:rPr lang="da-DK" sz="1800" kern="0" dirty="0"/>
              <a:t> 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0859" y="6158083"/>
            <a:ext cx="4278282" cy="2769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Salewski et al (2011,12,13,14,15,16,17,18a,18b) </a:t>
            </a:r>
            <a:r>
              <a:rPr lang="en-US" sz="1200" i="1" dirty="0"/>
              <a:t>NF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18872" y="1266580"/>
            <a:ext cx="2736500" cy="45134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en-GB" dirty="0"/>
              <a:t>JEX-EP11: Velocity-space tomography, can find bump-on-tail and anisotropy</a:t>
            </a:r>
          </a:p>
          <a:p>
            <a:pPr>
              <a:spcBef>
                <a:spcPts val="432"/>
              </a:spcBef>
            </a:pPr>
            <a:r>
              <a:rPr lang="en-GB" dirty="0"/>
              <a:t>JEX-EP21: Phase-space tomography, can additionally find spatial gradients</a:t>
            </a:r>
          </a:p>
          <a:p>
            <a:pPr>
              <a:spcBef>
                <a:spcPts val="432"/>
              </a:spcBef>
            </a:pPr>
            <a:endParaRPr lang="en-GB" dirty="0"/>
          </a:p>
          <a:p>
            <a:pPr>
              <a:spcBef>
                <a:spcPts val="432"/>
              </a:spcBef>
            </a:pPr>
            <a:r>
              <a:rPr lang="en-GB" dirty="0"/>
              <a:t>Tomography in other phase-spaces</a:t>
            </a:r>
          </a:p>
          <a:p>
            <a:pPr marL="285721" indent="-285721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dirty="0"/>
              <a:t>FILD tomography</a:t>
            </a:r>
          </a:p>
          <a:p>
            <a:pPr marL="285721" indent="-285721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dirty="0"/>
              <a:t>INPA tomography</a:t>
            </a:r>
          </a:p>
          <a:p>
            <a:pPr marL="285721" indent="-285721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dirty="0"/>
              <a:t>Orbit tomography</a:t>
            </a:r>
          </a:p>
          <a:p>
            <a:pPr marL="285721" indent="-285721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dirty="0"/>
              <a:t>2D-5D phase-space tomography by collision regularization</a:t>
            </a:r>
          </a:p>
        </p:txBody>
      </p:sp>
    </p:spTree>
    <p:extLst>
      <p:ext uri="{BB962C8B-B14F-4D97-AF65-F5344CB8AC3E}">
        <p14:creationId xmlns:p14="http://schemas.microsoft.com/office/powerpoint/2010/main" val="32081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D8359-6040-89B0-7BA0-E2EDC9CCF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0EB73D-6ECC-5B89-E514-381F6D5E46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F1F54D-CE6A-1F2B-E0BD-BA40EAD30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58" y="1268760"/>
            <a:ext cx="11407475" cy="336436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05B95C3-32AE-86D4-C571-8117A080D76D}"/>
              </a:ext>
            </a:extLst>
          </p:cNvPr>
          <p:cNvSpPr txBox="1">
            <a:spLocks/>
          </p:cNvSpPr>
          <p:nvPr/>
        </p:nvSpPr>
        <p:spPr>
          <a:xfrm>
            <a:off x="840101" y="380491"/>
            <a:ext cx="11350312" cy="53184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US" kern="0" dirty="0"/>
              <a:t>Summary: Scientific deliverables of this project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38E1E4-704D-3D8A-36D8-34F8C80E57D0}"/>
              </a:ext>
            </a:extLst>
          </p:cNvPr>
          <p:cNvSpPr txBox="1"/>
          <p:nvPr/>
        </p:nvSpPr>
        <p:spPr>
          <a:xfrm>
            <a:off x="478581" y="4989547"/>
            <a:ext cx="11521281" cy="605294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sz="1800" dirty="0">
                <a:latin typeface="+mn-lt"/>
              </a:rPr>
              <a:t>2024 deliverables: 6 papers published</a:t>
            </a:r>
          </a:p>
          <a:p>
            <a:pPr algn="l">
              <a:spcBef>
                <a:spcPts val="432"/>
              </a:spcBef>
            </a:pPr>
            <a:r>
              <a:rPr lang="en-GB" sz="1800" dirty="0">
                <a:latin typeface="+mn-lt"/>
              </a:rPr>
              <a:t>2025 deliverables: 3 papers published, 1 submitted, </a:t>
            </a:r>
            <a:r>
              <a:rPr lang="en-US" sz="1800" dirty="0">
                <a:latin typeface="+mn-lt"/>
              </a:rPr>
              <a:t>1 in progress</a:t>
            </a:r>
          </a:p>
        </p:txBody>
      </p:sp>
    </p:spTree>
    <p:extLst>
      <p:ext uri="{BB962C8B-B14F-4D97-AF65-F5344CB8AC3E}">
        <p14:creationId xmlns:p14="http://schemas.microsoft.com/office/powerpoint/2010/main" val="3553602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62558" y="1087612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Deliverable: 2 publications on 1D energy spectra NES and GRS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40101" y="380491"/>
            <a:ext cx="11350312" cy="53184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US" sz="2400" kern="0" dirty="0"/>
              <a:t>Scientific deliverables of 2024: NES &amp; GRS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710" y="3282812"/>
            <a:ext cx="48433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A. Valentini et al. (2024) RSI</a:t>
            </a:r>
          </a:p>
        </p:txBody>
      </p:sp>
      <p:sp>
        <p:nvSpPr>
          <p:cNvPr id="8" name="Rectangle 7"/>
          <p:cNvSpPr/>
          <p:nvPr/>
        </p:nvSpPr>
        <p:spPr>
          <a:xfrm>
            <a:off x="262558" y="2862457"/>
            <a:ext cx="3384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a-DK" dirty="0"/>
              <a:t>A. Valentini et al. (2025a) NF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140" y="3426065"/>
            <a:ext cx="3009905" cy="29814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90778" y="1087612"/>
            <a:ext cx="3257473" cy="177484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Fast analytic model matches time consuming Monte Carlo simulations by DRESS and GENESIS for Neutron emission spectroscopy</a:t>
            </a:r>
          </a:p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Gives insight into essential physics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2410" y="3695961"/>
            <a:ext cx="36205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A. Valentini et al. (2025b) NF</a:t>
            </a:r>
            <a:endParaRPr lang="en-US" u="sng" dirty="0">
              <a:solidFill>
                <a:schemeClr val="accent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429" y="380491"/>
            <a:ext cx="3757537" cy="614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28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310" y="601794"/>
            <a:ext cx="4093828" cy="59394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686" y="2552796"/>
            <a:ext cx="2664296" cy="101870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0101" y="380491"/>
            <a:ext cx="11350312" cy="53184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US" sz="2400" kern="0" dirty="0"/>
              <a:t>Scientific deliverables of 2024: NES &amp; GRS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582" y="3789040"/>
            <a:ext cx="5327113" cy="974626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Also good match for two-step reaction GRS with the Monte Carlo code GENESIS</a:t>
            </a:r>
          </a:p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Gives insight into essential physics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9238" y="1213334"/>
            <a:ext cx="5472608" cy="9746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Most important reaction for GRS in burning plasmas at JET</a:t>
            </a:r>
          </a:p>
          <a:p>
            <a:pPr marL="342900" indent="-34290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Possibly for ITER, if Be is present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569063" y="5445224"/>
            <a:ext cx="540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A. Valentini et al. (2025b) NF</a:t>
            </a:r>
            <a:endParaRPr lang="en-US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90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40101" y="380491"/>
            <a:ext cx="11350312" cy="53184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US" sz="2400" kern="0" dirty="0"/>
              <a:t>Scientific deliverables of 2024: Orbit weight functions for 2-step GRS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0101" y="926684"/>
            <a:ext cx="10715719" cy="666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sz="2000" dirty="0">
                <a:latin typeface="+mn-lt"/>
              </a:rPr>
              <a:t>Orbit weight function for 2-step reaction GRS</a:t>
            </a:r>
          </a:p>
          <a:p>
            <a:pPr algn="l">
              <a:spcBef>
                <a:spcPts val="432"/>
              </a:spcBef>
            </a:pPr>
            <a:r>
              <a:rPr lang="en-GB" sz="2000" dirty="0">
                <a:latin typeface="+mn-lt"/>
              </a:rPr>
              <a:t>Valentini et al. (2025c) NF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918" y="2091464"/>
            <a:ext cx="2799478" cy="18663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257" y="2179947"/>
            <a:ext cx="2320230" cy="15468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542" y="1993891"/>
            <a:ext cx="2686304" cy="17908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902" y="4172294"/>
            <a:ext cx="3240360" cy="21602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262" y="4388318"/>
            <a:ext cx="2308873" cy="15392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936" y="4172294"/>
            <a:ext cx="2632910" cy="175527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136" y="1959756"/>
            <a:ext cx="3168352" cy="22409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790" y="4310701"/>
            <a:ext cx="3103698" cy="200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572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3B38FA3B-2246-40E5-A61A-EA1559A3CD76}" vid="{D5F764FD-A73C-4B6C-BF48-3536DEB79AD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FormConfiguration><![CDATA[{"formFields":[{"required":false,"type":"datePicker","name":"Date","label":"Date","helpTexts":{"prefix":"","postfix":""},"spacing":{},"fullyQualifiedName":"Date"},{"required":false,"placeholder":"","lines":0,"type":"textBox","name":"PresentationTitle","label":"Presentation title","helpTexts":{"prefix":"","postfix":""},"spacing":{},"fullyQualifiedName":"PresentationTitle"}],"formDataEntries":[{"name":"Date","value":"4Xm7d242HGo446IH5nRjQA=="},{"name":"PresentationTitle","value":"ZR/I84ubq+6CkRKNk7nn9w=="}]}]]></TemplafyFormConfiguratio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531a578-ead4-4344-ba77-5a434ec93afb" xsi:nil="true"/>
  </documentManagement>
</p:properties>
</file>

<file path=customXml/item4.xml><?xml version="1.0" encoding="utf-8"?>
<TemplafyTemplateConfiguration><![CDATA[{"elementsMetadata":[{"type":"shape","id":"2fce62a0-f28a-44e1-a519-0cbe37b25f7a","elementConfiguration":{"binding":"UserProfile.Offices.Workarea_{{DocumentLanguage}}","disableUpdates":false,"type":"text"}},{"type":"shape","id":"58465eeb-cfe0-4970-97ec-88179dc0a9c2","elementConfiguration":{"binding":"Form.Date","format":"{{DateFormats.GeneralDate}}","disableUpdates":false,"type":"date"}},{"type":"shape","id":"5020bdfb-1912-4d6d-a5c3-71b7da283692","elementConfiguration":{"binding":"Form.PresentationTitle","disableUpdates":false,"type":"text"}},{"type":"shape","id":"8d5b95d1-8a23-4044-9620-bf5e7305a170","elementConfiguration":{"binding":"UserProfile.Offices.Workarea_{{DocumentLanguage}}","disableUpdates":false,"type":"text"}},{"type":"shape","id":"79fbb3c3-dd89-47ef-91e9-e0bd2bb0942f","elementConfiguration":{"binding":"Form.Date","format":"{{DateFormats.GeneralDate}}","disableUpdates":false,"type":"date"}},{"type":"shape","id":"5e9447ba-0dff-46ec-ac33-540c046ca40a","elementConfiguration":{"binding":"Form.PresentationTitle","disableUpdates":false,"type":"text"}}],"transformationConfigurations":[{"language":"{{DocumentLanguage}}","disableUpdates":false,"type":"proofingLanguage"}],"enableDocumentContentUpdater":true,"templateName":"DTU Template 16_9 - Corporate red","templateDescription":"","version":"1.2"}]]></TemplafyTemplate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128185","version":"1.2"}]]></TemplafySlideTemplate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B266C41491F0344B0A6F57C1025A33B" ma:contentTypeVersion="14" ma:contentTypeDescription="Opret et nyt dokument." ma:contentTypeScope="" ma:versionID="999b1525b3022d77e148a1db33a2b022">
  <xsd:schema xmlns:xsd="http://www.w3.org/2001/XMLSchema" xmlns:xs="http://www.w3.org/2001/XMLSchema" xmlns:p="http://schemas.microsoft.com/office/2006/metadata/properties" xmlns:ns3="0531a578-ead4-4344-ba77-5a434ec93afb" targetNamespace="http://schemas.microsoft.com/office/2006/metadata/properties" ma:root="true" ma:fieldsID="d89dfc90e5d3eee2b7325c33677b2107" ns3:_="">
    <xsd:import namespace="0531a578-ead4-4344-ba77-5a434ec93a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31a578-ead4-4344-ba77-5a434ec93a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9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6003040","version":"1.2"}]]></TemplafySlideTemplateConfiguration>
</file>

<file path=customXml/itemProps1.xml><?xml version="1.0" encoding="utf-8"?>
<ds:datastoreItem xmlns:ds="http://schemas.openxmlformats.org/officeDocument/2006/customXml" ds:itemID="{02E7CCCE-613B-4CED-B813-E473EA1E01B2}">
  <ds:schemaRefs/>
</ds:datastoreItem>
</file>

<file path=customXml/itemProps10.xml><?xml version="1.0" encoding="utf-8"?>
<ds:datastoreItem xmlns:ds="http://schemas.openxmlformats.org/officeDocument/2006/customXml" ds:itemID="{56C8BFB2-A911-4310-9D4A-421D773FAFA6}">
  <ds:schemaRefs/>
</ds:datastoreItem>
</file>

<file path=customXml/itemProps11.xml><?xml version="1.0" encoding="utf-8"?>
<ds:datastoreItem xmlns:ds="http://schemas.openxmlformats.org/officeDocument/2006/customXml" ds:itemID="{05DC2B94-7C1B-4C14-83B0-9CD2A82C27E0}">
  <ds:schemaRefs/>
</ds:datastoreItem>
</file>

<file path=customXml/itemProps2.xml><?xml version="1.0" encoding="utf-8"?>
<ds:datastoreItem xmlns:ds="http://schemas.openxmlformats.org/officeDocument/2006/customXml" ds:itemID="{7F725FA6-13BD-419F-B078-B1F999AC80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B51107-399B-422C-B2B3-10956BF42569}">
  <ds:schemaRefs>
    <ds:schemaRef ds:uri="http://purl.org/dc/elements/1.1/"/>
    <ds:schemaRef ds:uri="http://schemas.microsoft.com/office/2006/metadata/properties"/>
    <ds:schemaRef ds:uri="http://purl.org/dc/terms/"/>
    <ds:schemaRef ds:uri="0531a578-ead4-4344-ba77-5a434ec93afb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1334258C-C3E7-4029-A615-C886A240FB15}">
  <ds:schemaRefs/>
</ds:datastoreItem>
</file>

<file path=customXml/itemProps5.xml><?xml version="1.0" encoding="utf-8"?>
<ds:datastoreItem xmlns:ds="http://schemas.openxmlformats.org/officeDocument/2006/customXml" ds:itemID="{8660AB89-308F-4A34-B01B-CC1A9333F1B1}">
  <ds:schemaRefs/>
</ds:datastoreItem>
</file>

<file path=customXml/itemProps6.xml><?xml version="1.0" encoding="utf-8"?>
<ds:datastoreItem xmlns:ds="http://schemas.openxmlformats.org/officeDocument/2006/customXml" ds:itemID="{11FAAC39-0A3A-4CC2-A9C1-60940B78AE17}">
  <ds:schemaRefs/>
</ds:datastoreItem>
</file>

<file path=customXml/itemProps7.xml><?xml version="1.0" encoding="utf-8"?>
<ds:datastoreItem xmlns:ds="http://schemas.openxmlformats.org/officeDocument/2006/customXml" ds:itemID="{F4C08C7F-F953-44DE-ACDE-930692BDDB0F}">
  <ds:schemaRefs/>
</ds:datastoreItem>
</file>

<file path=customXml/itemProps8.xml><?xml version="1.0" encoding="utf-8"?>
<ds:datastoreItem xmlns:ds="http://schemas.openxmlformats.org/officeDocument/2006/customXml" ds:itemID="{007C67F6-0257-4E4E-AF51-DD2ED9975D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31a578-ead4-4344-ba77-5a434ec93a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9.xml><?xml version="1.0" encoding="utf-8"?>
<ds:datastoreItem xmlns:ds="http://schemas.openxmlformats.org/officeDocument/2006/customXml" ds:itemID="{E5957E33-0059-46CE-AE7B-582F67E40B53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314</TotalTime>
  <Words>879</Words>
  <Application>Microsoft Office PowerPoint</Application>
  <PresentationFormat>Custom</PresentationFormat>
  <Paragraphs>120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MS Mincho</vt:lpstr>
      <vt:lpstr>Arial</vt:lpstr>
      <vt:lpstr>Calibri</vt:lpstr>
      <vt:lpstr>Cambria Math</vt:lpstr>
      <vt:lpstr>Verdana</vt:lpstr>
      <vt:lpstr>Blank</vt:lpstr>
      <vt:lpstr>PowerPoint Presentation</vt:lpstr>
      <vt:lpstr>  1D to 4D tomographic inversion methods for energetic particle measurements in burning plasmas   </vt:lpstr>
      <vt:lpstr>Mission goals and the team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Mirko Salewski</dc:creator>
  <cp:lastModifiedBy>Mirko Salewski</cp:lastModifiedBy>
  <cp:revision>22</cp:revision>
  <dcterms:created xsi:type="dcterms:W3CDTF">2025-02-03T12:38:26Z</dcterms:created>
  <dcterms:modified xsi:type="dcterms:W3CDTF">2025-11-24T15:00:43Z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IsCodeFreeTemplate">
    <vt:lpwstr>True</vt:lpwstr>
  </property>
  <property fmtid="{D5CDD505-2E9C-101B-9397-08002B2CF9AE}" pid="3" name="TemplafyTenantId">
    <vt:lpwstr>dtu</vt:lpwstr>
  </property>
  <property fmtid="{D5CDD505-2E9C-101B-9397-08002B2CF9AE}" pid="4" name="TemplafyTemplateId">
    <vt:lpwstr>636784030496976655</vt:lpwstr>
  </property>
  <property fmtid="{D5CDD505-2E9C-101B-9397-08002B2CF9AE}" pid="5" name="TemplafyUserProfileId">
    <vt:lpwstr>636838302414865013</vt:lpwstr>
  </property>
  <property fmtid="{D5CDD505-2E9C-101B-9397-08002B2CF9AE}" pid="6" name="TemplafyLanguageCode">
    <vt:lpwstr>en-GB</vt:lpwstr>
  </property>
  <property fmtid="{D5CDD505-2E9C-101B-9397-08002B2CF9AE}" pid="7" name="ContentTypeId">
    <vt:lpwstr>0x0101002B266C41491F0344B0A6F57C1025A33B</vt:lpwstr>
  </property>
</Properties>
</file>